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3"/>
  </p:notesMasterIdLst>
  <p:sldIdLst>
    <p:sldId id="293" r:id="rId2"/>
    <p:sldId id="466" r:id="rId3"/>
    <p:sldId id="294" r:id="rId4"/>
    <p:sldId id="295" r:id="rId5"/>
    <p:sldId id="296" r:id="rId6"/>
    <p:sldId id="393" r:id="rId7"/>
    <p:sldId id="298" r:id="rId8"/>
    <p:sldId id="300" r:id="rId9"/>
    <p:sldId id="400" r:id="rId10"/>
    <p:sldId id="301" r:id="rId11"/>
    <p:sldId id="302" r:id="rId12"/>
    <p:sldId id="303" r:id="rId13"/>
    <p:sldId id="304" r:id="rId14"/>
    <p:sldId id="305" r:id="rId15"/>
    <p:sldId id="432" r:id="rId16"/>
    <p:sldId id="433" r:id="rId17"/>
    <p:sldId id="434" r:id="rId18"/>
    <p:sldId id="435" r:id="rId19"/>
    <p:sldId id="436" r:id="rId20"/>
    <p:sldId id="437" r:id="rId21"/>
    <p:sldId id="438" r:id="rId22"/>
    <p:sldId id="439" r:id="rId23"/>
    <p:sldId id="440" r:id="rId24"/>
    <p:sldId id="443" r:id="rId25"/>
    <p:sldId id="310" r:id="rId26"/>
    <p:sldId id="311" r:id="rId27"/>
    <p:sldId id="312" r:id="rId28"/>
    <p:sldId id="313" r:id="rId29"/>
    <p:sldId id="314" r:id="rId30"/>
    <p:sldId id="394" r:id="rId31"/>
    <p:sldId id="448" r:id="rId32"/>
    <p:sldId id="321" r:id="rId33"/>
    <p:sldId id="422" r:id="rId34"/>
    <p:sldId id="444" r:id="rId35"/>
    <p:sldId id="424" r:id="rId36"/>
    <p:sldId id="425" r:id="rId37"/>
    <p:sldId id="426" r:id="rId38"/>
    <p:sldId id="427" r:id="rId39"/>
    <p:sldId id="449" r:id="rId40"/>
    <p:sldId id="465" r:id="rId41"/>
    <p:sldId id="451" r:id="rId42"/>
    <p:sldId id="459" r:id="rId43"/>
    <p:sldId id="452" r:id="rId44"/>
    <p:sldId id="454" r:id="rId45"/>
    <p:sldId id="456" r:id="rId46"/>
    <p:sldId id="468" r:id="rId47"/>
    <p:sldId id="469" r:id="rId48"/>
    <p:sldId id="467" r:id="rId49"/>
    <p:sldId id="340" r:id="rId50"/>
    <p:sldId id="464" r:id="rId51"/>
    <p:sldId id="463" r:id="rId52"/>
    <p:sldId id="453" r:id="rId53"/>
    <p:sldId id="462" r:id="rId54"/>
    <p:sldId id="461" r:id="rId55"/>
    <p:sldId id="341" r:id="rId56"/>
    <p:sldId id="342" r:id="rId57"/>
    <p:sldId id="343" r:id="rId58"/>
    <p:sldId id="344" r:id="rId59"/>
    <p:sldId id="401" r:id="rId60"/>
    <p:sldId id="428" r:id="rId61"/>
    <p:sldId id="414" r:id="rId62"/>
    <p:sldId id="429" r:id="rId63"/>
    <p:sldId id="410" r:id="rId64"/>
    <p:sldId id="409" r:id="rId65"/>
    <p:sldId id="411" r:id="rId66"/>
    <p:sldId id="412" r:id="rId67"/>
    <p:sldId id="445" r:id="rId68"/>
    <p:sldId id="447" r:id="rId69"/>
    <p:sldId id="413" r:id="rId70"/>
    <p:sldId id="415" r:id="rId71"/>
    <p:sldId id="470" r:id="rId72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0033CC"/>
    <a:srgbClr val="FF3300"/>
    <a:srgbClr val="FF9900"/>
    <a:srgbClr val="FF339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91" autoAdjust="0"/>
  </p:normalViewPr>
  <p:slideViewPr>
    <p:cSldViewPr>
      <p:cViewPr varScale="1">
        <p:scale>
          <a:sx n="73" d="100"/>
          <a:sy n="73" d="100"/>
        </p:scale>
        <p:origin x="108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fld id="{EC104807-8F51-412C-B251-0C7740B49B86}" type="datetimeFigureOut">
              <a:rPr lang="pt-BR"/>
              <a:pPr>
                <a:defRPr/>
              </a:pPr>
              <a:t>11/09/2019</a:t>
            </a:fld>
            <a:endParaRPr lang="pt-BR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12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F80C4531-A87B-4F03-A62E-8D3A3E1D42B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444350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50" tIns="0" rIns="19050" bIns="0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ct val="0"/>
              </a:spcBef>
            </a:pPr>
            <a:fld id="{1726301F-77C5-4BFA-A940-332B34AEDF2C}" type="slidenum">
              <a:rPr lang="pt-BR" altLang="pt-BR" sz="1000" i="1">
                <a:latin typeface="Arial" panose="020B0604020202020204" pitchFamily="34" charset="0"/>
              </a:rPr>
              <a:pPr algn="r">
                <a:spcBef>
                  <a:spcPct val="0"/>
                </a:spcBef>
              </a:pPr>
              <a:t>7</a:t>
            </a:fld>
            <a:endParaRPr lang="pt-BR" altLang="pt-BR" sz="1000" i="1">
              <a:latin typeface="Arial" panose="020B0604020202020204" pitchFamily="34" charset="0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cap="flat"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751319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 altLang="pt-BR" smtClean="0"/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3012570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050" tIns="0" rIns="19050" bIns="0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ct val="0"/>
              </a:spcBef>
            </a:pPr>
            <a:fld id="{D972A3A3-EDBD-4B2E-BB48-B6BACFF0A010}" type="slidenum">
              <a:rPr lang="pt-BR" altLang="pt-BR" sz="1000" i="1">
                <a:latin typeface="Arial" panose="020B0604020202020204" pitchFamily="34" charset="0"/>
              </a:rPr>
              <a:pPr algn="r">
                <a:spcBef>
                  <a:spcPct val="0"/>
                </a:spcBef>
              </a:pPr>
              <a:t>11</a:t>
            </a:fld>
            <a:endParaRPr lang="pt-BR" altLang="pt-BR" sz="1000" i="1">
              <a:latin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cap="flat"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4082810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  <p:sp>
        <p:nvSpPr>
          <p:cNvPr id="20484" name="Espaço Reservado para Número de Slid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CE1AFB2-67AE-45CB-8903-7AA19832EB95}" type="slidenum">
              <a:rPr lang="pt-BR" altLang="pt-BR">
                <a:latin typeface="Verdana" panose="020B0604030504040204" pitchFamily="34" charset="0"/>
              </a:rPr>
              <a:pPr>
                <a:spcBef>
                  <a:spcPct val="0"/>
                </a:spcBef>
              </a:pPr>
              <a:t>12</a:t>
            </a:fld>
            <a:endParaRPr lang="pt-BR" altLang="pt-BR"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850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63662-6C2A-4AF9-8040-C1446EAFE1D2}" type="datetimeFigureOut">
              <a:rPr lang="pt-BR"/>
              <a:pPr>
                <a:defRPr/>
              </a:pPr>
              <a:t>11/09/2019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C37CD5-587F-47C0-8825-E949C97D7DC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243834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3936C-8B8D-4CD8-BF6D-2ED99A3947EA}" type="datetimeFigureOut">
              <a:rPr lang="pt-BR"/>
              <a:pPr>
                <a:defRPr/>
              </a:pPr>
              <a:t>11/09/2019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E21AB-F639-4B41-96AD-4A0CEA42760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61768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85C5F-E198-4F90-A00C-DED9CA1A1E84}" type="datetimeFigureOut">
              <a:rPr lang="pt-BR"/>
              <a:pPr>
                <a:defRPr/>
              </a:pPr>
              <a:t>11/09/2019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767241-8AE8-4CAF-83BF-C58ECDF55D6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318637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9EE3D7-87CF-4C7D-82FC-85FE336C8665}" type="datetimeFigureOut">
              <a:rPr lang="pt-BR"/>
              <a:pPr>
                <a:defRPr/>
              </a:pPr>
              <a:t>11/09/2019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FF35B-FBDD-407B-822A-93CB91FCA931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62438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8E78D-37BE-4CF7-9E17-CED5CAF9D720}" type="datetimeFigureOut">
              <a:rPr lang="pt-BR"/>
              <a:pPr>
                <a:defRPr/>
              </a:pPr>
              <a:t>11/09/2019</a:t>
            </a:fld>
            <a:endParaRPr lang="pt-BR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236F7-9B7D-4AE8-A866-CCA679185EEC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083787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09701-BA02-4914-8A74-CA3A00FF928C}" type="datetimeFigureOut">
              <a:rPr lang="pt-BR"/>
              <a:pPr>
                <a:defRPr/>
              </a:pPr>
              <a:t>11/09/2019</a:t>
            </a:fld>
            <a:endParaRPr lang="pt-BR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45CD7-7393-4D3B-B3CE-81F4DFFF465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9495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89BC1-44C4-492E-9B8B-67F2337A117C}" type="datetimeFigureOut">
              <a:rPr lang="pt-BR"/>
              <a:pPr>
                <a:defRPr/>
              </a:pPr>
              <a:t>11/09/2019</a:t>
            </a:fld>
            <a:endParaRPr lang="pt-BR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3F4A3-4187-4D8B-9E44-7478E43E260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478086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86033-6382-4A75-ADE1-5C35DAC5C275}" type="datetimeFigureOut">
              <a:rPr lang="pt-BR"/>
              <a:pPr>
                <a:defRPr/>
              </a:pPr>
              <a:t>11/09/2019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7C414-4CB5-437E-95E6-3614A4BF7D45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3245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6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7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8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9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1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2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 rtlCol="0">
            <a:normAutofit/>
          </a:bodyPr>
          <a:lstStyle/>
          <a:p>
            <a:pPr lvl="0"/>
            <a:r>
              <a:rPr lang="pt-BR" noProof="0" dirty="0" smtClean="0"/>
              <a:t>Clique no ícone para adicionar uma imagem</a:t>
            </a:r>
            <a:endParaRPr lang="en-US" noProof="0" dirty="0"/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AFE7E-A8E3-40C4-B9FA-8E4B2E192354}" type="datetimeFigureOut">
              <a:rPr lang="pt-BR"/>
              <a:pPr>
                <a:defRPr/>
              </a:pPr>
              <a:t>11/09/2019</a:t>
            </a:fld>
            <a:endParaRPr lang="pt-BR" dirty="0"/>
          </a:p>
        </p:txBody>
      </p:sp>
      <p:sp>
        <p:nvSpPr>
          <p:cNvPr id="14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0DA7742-3371-4066-AA20-444732DF919F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433212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2C560-B4F7-4BA9-8B39-4A327354A78B}" type="datetimeFigureOut">
              <a:rPr lang="pt-BR"/>
              <a:pPr>
                <a:defRPr/>
              </a:pPr>
              <a:t>11/09/2019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6F709-CC67-4A81-8588-0B735ED29FD1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16678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9B857-2613-4478-BB31-295E1572FF8A}" type="datetimeFigureOut">
              <a:rPr lang="pt-BR"/>
              <a:pPr>
                <a:defRPr/>
              </a:pPr>
              <a:t>11/09/2019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A0212-FDB8-4466-8F7B-863CD9DB9637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1592076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>
  <p:cSld name="Título, gráfico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Gráfico 2"/>
          <p:cNvSpPr>
            <a:spLocks noGrp="1"/>
          </p:cNvSpPr>
          <p:nvPr>
            <p:ph type="ch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3C8936D-F786-43FB-BD9C-2B137C7F975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7197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76EB0"/>
            </a:gs>
            <a:gs pos="92000">
              <a:srgbClr val="61B9E0"/>
            </a:gs>
            <a:gs pos="100000">
              <a:srgbClr val="61B9E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18"/>
          <p:cNvGrpSpPr>
            <a:grpSpLocks/>
          </p:cNvGrpSpPr>
          <p:nvPr/>
        </p:nvGrpSpPr>
        <p:grpSpPr bwMode="auto">
          <a:xfrm>
            <a:off x="6557963" y="66675"/>
            <a:ext cx="2574925" cy="6796088"/>
            <a:chOff x="6558164" y="66319"/>
            <a:chExt cx="2575511" cy="6797067"/>
          </a:xfrm>
        </p:grpSpPr>
        <p:grpSp>
          <p:nvGrpSpPr>
            <p:cNvPr id="1032" name="Group 62"/>
            <p:cNvGrpSpPr>
              <a:grpSpLocks/>
            </p:cNvGrpSpPr>
            <p:nvPr/>
          </p:nvGrpSpPr>
          <p:grpSpPr bwMode="auto"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1040" name="Group 44"/>
              <p:cNvGrpSpPr>
                <a:grpSpLocks/>
              </p:cNvGrpSpPr>
              <p:nvPr/>
            </p:nvGrpSpPr>
            <p:grpSpPr bwMode="auto"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041" name="Group 50"/>
              <p:cNvGrpSpPr>
                <a:grpSpLocks/>
              </p:cNvGrpSpPr>
              <p:nvPr/>
            </p:nvGrpSpPr>
            <p:grpSpPr bwMode="auto"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1056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5453" y="3308461"/>
                  <a:ext cx="492237" cy="560469"/>
                </a:xfrm>
                <a:custGeom>
                  <a:avLst/>
                  <a:gdLst>
                    <a:gd name="T0" fmla="*/ 2147483646 w 750"/>
                    <a:gd name="T1" fmla="*/ 2147483646 h 856"/>
                    <a:gd name="T2" fmla="*/ 2147483646 w 750"/>
                    <a:gd name="T3" fmla="*/ 2147483646 h 856"/>
                    <a:gd name="T4" fmla="*/ 2147483646 w 750"/>
                    <a:gd name="T5" fmla="*/ 2147483646 h 856"/>
                    <a:gd name="T6" fmla="*/ 2147483646 w 750"/>
                    <a:gd name="T7" fmla="*/ 2147483646 h 856"/>
                    <a:gd name="T8" fmla="*/ 2147483646 w 750"/>
                    <a:gd name="T9" fmla="*/ 2147483646 h 856"/>
                    <a:gd name="T10" fmla="*/ 2147483646 w 750"/>
                    <a:gd name="T11" fmla="*/ 2147483646 h 856"/>
                    <a:gd name="T12" fmla="*/ 2147483646 w 750"/>
                    <a:gd name="T13" fmla="*/ 2147483646 h 856"/>
                    <a:gd name="T14" fmla="*/ 2147483646 w 750"/>
                    <a:gd name="T15" fmla="*/ 2147483646 h 856"/>
                    <a:gd name="T16" fmla="*/ 2147483646 w 750"/>
                    <a:gd name="T17" fmla="*/ 2147483646 h 856"/>
                    <a:gd name="T18" fmla="*/ 2147483646 w 750"/>
                    <a:gd name="T19" fmla="*/ 2147483646 h 856"/>
                    <a:gd name="T20" fmla="*/ 2147483646 w 750"/>
                    <a:gd name="T21" fmla="*/ 2147483646 h 856"/>
                    <a:gd name="T22" fmla="*/ 2147483646 w 750"/>
                    <a:gd name="T23" fmla="*/ 2147483646 h 856"/>
                    <a:gd name="T24" fmla="*/ 2147483646 w 750"/>
                    <a:gd name="T25" fmla="*/ 2147483646 h 856"/>
                    <a:gd name="T26" fmla="*/ 2147483646 w 750"/>
                    <a:gd name="T27" fmla="*/ 2147483646 h 856"/>
                    <a:gd name="T28" fmla="*/ 2147483646 w 750"/>
                    <a:gd name="T29" fmla="*/ 2147483646 h 856"/>
                    <a:gd name="T30" fmla="*/ 2147483646 w 750"/>
                    <a:gd name="T31" fmla="*/ 0 h 856"/>
                    <a:gd name="T32" fmla="*/ 2147483646 w 750"/>
                    <a:gd name="T33" fmla="*/ 2147483646 h 856"/>
                    <a:gd name="T34" fmla="*/ 2147483646 w 750"/>
                    <a:gd name="T35" fmla="*/ 2147483646 h 856"/>
                    <a:gd name="T36" fmla="*/ 2147483646 w 750"/>
                    <a:gd name="T37" fmla="*/ 2147483646 h 856"/>
                    <a:gd name="T38" fmla="*/ 2147483646 w 750"/>
                    <a:gd name="T39" fmla="*/ 2147483646 h 856"/>
                    <a:gd name="T40" fmla="*/ 2147483646 w 750"/>
                    <a:gd name="T41" fmla="*/ 2147483646 h 856"/>
                    <a:gd name="T42" fmla="*/ 2147483646 w 750"/>
                    <a:gd name="T43" fmla="*/ 2147483646 h 856"/>
                    <a:gd name="T44" fmla="*/ 2147483646 w 750"/>
                    <a:gd name="T45" fmla="*/ 2147483646 h 856"/>
                    <a:gd name="T46" fmla="*/ 2147483646 w 750"/>
                    <a:gd name="T47" fmla="*/ 2147483646 h 856"/>
                    <a:gd name="T48" fmla="*/ 2147483646 w 750"/>
                    <a:gd name="T49" fmla="*/ 2147483646 h 856"/>
                    <a:gd name="T50" fmla="*/ 2147483646 w 750"/>
                    <a:gd name="T51" fmla="*/ 2147483646 h 856"/>
                    <a:gd name="T52" fmla="*/ 2147483646 w 750"/>
                    <a:gd name="T53" fmla="*/ 2147483646 h 856"/>
                    <a:gd name="T54" fmla="*/ 2147483646 w 750"/>
                    <a:gd name="T55" fmla="*/ 2147483646 h 856"/>
                    <a:gd name="T56" fmla="*/ 2147483646 w 750"/>
                    <a:gd name="T57" fmla="*/ 2147483646 h 856"/>
                    <a:gd name="T58" fmla="*/ 2147483646 w 750"/>
                    <a:gd name="T59" fmla="*/ 2147483646 h 856"/>
                    <a:gd name="T60" fmla="*/ 2147483646 w 750"/>
                    <a:gd name="T61" fmla="*/ 2147483646 h 856"/>
                    <a:gd name="T62" fmla="*/ 2147483646 w 750"/>
                    <a:gd name="T63" fmla="*/ 2147483646 h 856"/>
                    <a:gd name="T64" fmla="*/ 2147483646 w 750"/>
                    <a:gd name="T65" fmla="*/ 2147483646 h 856"/>
                    <a:gd name="T66" fmla="*/ 2147483646 w 750"/>
                    <a:gd name="T67" fmla="*/ 2147483646 h 856"/>
                    <a:gd name="T68" fmla="*/ 2147483646 w 750"/>
                    <a:gd name="T69" fmla="*/ 2147483646 h 856"/>
                    <a:gd name="T70" fmla="*/ 2147483646 w 750"/>
                    <a:gd name="T71" fmla="*/ 2147483646 h 856"/>
                    <a:gd name="T72" fmla="*/ 2147483646 w 750"/>
                    <a:gd name="T73" fmla="*/ 2147483646 h 856"/>
                    <a:gd name="T74" fmla="*/ 2147483646 w 750"/>
                    <a:gd name="T75" fmla="*/ 2147483646 h 856"/>
                    <a:gd name="T76" fmla="*/ 2147483646 w 750"/>
                    <a:gd name="T77" fmla="*/ 2147483646 h 856"/>
                    <a:gd name="T78" fmla="*/ 2147483646 w 750"/>
                    <a:gd name="T79" fmla="*/ 2147483646 h 856"/>
                    <a:gd name="T80" fmla="*/ 2147483646 w 750"/>
                    <a:gd name="T81" fmla="*/ 2147483646 h 856"/>
                    <a:gd name="T82" fmla="*/ 2147483646 w 750"/>
                    <a:gd name="T83" fmla="*/ 2147483646 h 856"/>
                    <a:gd name="T84" fmla="*/ 2147483646 w 750"/>
                    <a:gd name="T85" fmla="*/ 2147483646 h 856"/>
                    <a:gd name="T86" fmla="*/ 2147483646 w 750"/>
                    <a:gd name="T87" fmla="*/ 2147483646 h 856"/>
                    <a:gd name="T88" fmla="*/ 2147483646 w 750"/>
                    <a:gd name="T89" fmla="*/ 2147483646 h 856"/>
                    <a:gd name="T90" fmla="*/ 2147483646 w 750"/>
                    <a:gd name="T91" fmla="*/ 2147483646 h 856"/>
                    <a:gd name="T92" fmla="*/ 2147483646 w 750"/>
                    <a:gd name="T93" fmla="*/ 2147483646 h 856"/>
                    <a:gd name="T94" fmla="*/ 2147483646 w 750"/>
                    <a:gd name="T95" fmla="*/ 2147483646 h 856"/>
                    <a:gd name="T96" fmla="*/ 2147483646 w 750"/>
                    <a:gd name="T97" fmla="*/ 2147483646 h 856"/>
                    <a:gd name="T98" fmla="*/ 2147483646 w 750"/>
                    <a:gd name="T99" fmla="*/ 2147483646 h 856"/>
                    <a:gd name="T100" fmla="*/ 2147483646 w 750"/>
                    <a:gd name="T101" fmla="*/ 2147483646 h 856"/>
                    <a:gd name="T102" fmla="*/ 2147483646 w 750"/>
                    <a:gd name="T103" fmla="*/ 2147483646 h 85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77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057" name="Freeform 53"/>
                <p:cNvSpPr>
                  <a:spLocks noChangeAspect="1"/>
                </p:cNvSpPr>
                <p:nvPr/>
              </p:nvSpPr>
              <p:spPr bwMode="auto">
                <a:xfrm rot="-608747">
                  <a:off x="8714480" y="887175"/>
                  <a:ext cx="384263" cy="439800"/>
                </a:xfrm>
                <a:custGeom>
                  <a:avLst/>
                  <a:gdLst>
                    <a:gd name="T0" fmla="*/ 2147483646 w 750"/>
                    <a:gd name="T1" fmla="*/ 2147483646 h 856"/>
                    <a:gd name="T2" fmla="*/ 2147483646 w 750"/>
                    <a:gd name="T3" fmla="*/ 2147483646 h 856"/>
                    <a:gd name="T4" fmla="*/ 2147483646 w 750"/>
                    <a:gd name="T5" fmla="*/ 2147483646 h 856"/>
                    <a:gd name="T6" fmla="*/ 2147483646 w 750"/>
                    <a:gd name="T7" fmla="*/ 2147483646 h 856"/>
                    <a:gd name="T8" fmla="*/ 2147483646 w 750"/>
                    <a:gd name="T9" fmla="*/ 2147483646 h 856"/>
                    <a:gd name="T10" fmla="*/ 2147483646 w 750"/>
                    <a:gd name="T11" fmla="*/ 2147483646 h 856"/>
                    <a:gd name="T12" fmla="*/ 2147483646 w 750"/>
                    <a:gd name="T13" fmla="*/ 2147483646 h 856"/>
                    <a:gd name="T14" fmla="*/ 2147483646 w 750"/>
                    <a:gd name="T15" fmla="*/ 2147483646 h 856"/>
                    <a:gd name="T16" fmla="*/ 2147483646 w 750"/>
                    <a:gd name="T17" fmla="*/ 2147483646 h 856"/>
                    <a:gd name="T18" fmla="*/ 2147483646 w 750"/>
                    <a:gd name="T19" fmla="*/ 2147483646 h 856"/>
                    <a:gd name="T20" fmla="*/ 2147483646 w 750"/>
                    <a:gd name="T21" fmla="*/ 2147483646 h 856"/>
                    <a:gd name="T22" fmla="*/ 2147483646 w 750"/>
                    <a:gd name="T23" fmla="*/ 2147483646 h 856"/>
                    <a:gd name="T24" fmla="*/ 2147483646 w 750"/>
                    <a:gd name="T25" fmla="*/ 2147483646 h 856"/>
                    <a:gd name="T26" fmla="*/ 2147483646 w 750"/>
                    <a:gd name="T27" fmla="*/ 2147483646 h 856"/>
                    <a:gd name="T28" fmla="*/ 2147483646 w 750"/>
                    <a:gd name="T29" fmla="*/ 2147483646 h 856"/>
                    <a:gd name="T30" fmla="*/ 2147483646 w 750"/>
                    <a:gd name="T31" fmla="*/ 0 h 856"/>
                    <a:gd name="T32" fmla="*/ 2147483646 w 750"/>
                    <a:gd name="T33" fmla="*/ 2147483646 h 856"/>
                    <a:gd name="T34" fmla="*/ 2147483646 w 750"/>
                    <a:gd name="T35" fmla="*/ 2147483646 h 856"/>
                    <a:gd name="T36" fmla="*/ 2147483646 w 750"/>
                    <a:gd name="T37" fmla="*/ 2147483646 h 856"/>
                    <a:gd name="T38" fmla="*/ 2147483646 w 750"/>
                    <a:gd name="T39" fmla="*/ 2147483646 h 856"/>
                    <a:gd name="T40" fmla="*/ 2147483646 w 750"/>
                    <a:gd name="T41" fmla="*/ 2147483646 h 856"/>
                    <a:gd name="T42" fmla="*/ 2147483646 w 750"/>
                    <a:gd name="T43" fmla="*/ 2147483646 h 856"/>
                    <a:gd name="T44" fmla="*/ 2147483646 w 750"/>
                    <a:gd name="T45" fmla="*/ 2147483646 h 856"/>
                    <a:gd name="T46" fmla="*/ 2147483646 w 750"/>
                    <a:gd name="T47" fmla="*/ 2147483646 h 856"/>
                    <a:gd name="T48" fmla="*/ 2147483646 w 750"/>
                    <a:gd name="T49" fmla="*/ 2147483646 h 856"/>
                    <a:gd name="T50" fmla="*/ 2147483646 w 750"/>
                    <a:gd name="T51" fmla="*/ 2147483646 h 856"/>
                    <a:gd name="T52" fmla="*/ 2147483646 w 750"/>
                    <a:gd name="T53" fmla="*/ 2147483646 h 856"/>
                    <a:gd name="T54" fmla="*/ 2147483646 w 750"/>
                    <a:gd name="T55" fmla="*/ 2147483646 h 856"/>
                    <a:gd name="T56" fmla="*/ 2147483646 w 750"/>
                    <a:gd name="T57" fmla="*/ 2147483646 h 856"/>
                    <a:gd name="T58" fmla="*/ 2147483646 w 750"/>
                    <a:gd name="T59" fmla="*/ 2147483646 h 856"/>
                    <a:gd name="T60" fmla="*/ 2147483646 w 750"/>
                    <a:gd name="T61" fmla="*/ 2147483646 h 856"/>
                    <a:gd name="T62" fmla="*/ 2147483646 w 750"/>
                    <a:gd name="T63" fmla="*/ 2147483646 h 856"/>
                    <a:gd name="T64" fmla="*/ 2147483646 w 750"/>
                    <a:gd name="T65" fmla="*/ 2147483646 h 856"/>
                    <a:gd name="T66" fmla="*/ 2147483646 w 750"/>
                    <a:gd name="T67" fmla="*/ 2147483646 h 856"/>
                    <a:gd name="T68" fmla="*/ 2147483646 w 750"/>
                    <a:gd name="T69" fmla="*/ 2147483646 h 856"/>
                    <a:gd name="T70" fmla="*/ 2147483646 w 750"/>
                    <a:gd name="T71" fmla="*/ 2147483646 h 856"/>
                    <a:gd name="T72" fmla="*/ 2147483646 w 750"/>
                    <a:gd name="T73" fmla="*/ 2147483646 h 856"/>
                    <a:gd name="T74" fmla="*/ 2147483646 w 750"/>
                    <a:gd name="T75" fmla="*/ 2147483646 h 856"/>
                    <a:gd name="T76" fmla="*/ 2147483646 w 750"/>
                    <a:gd name="T77" fmla="*/ 2147483646 h 856"/>
                    <a:gd name="T78" fmla="*/ 2147483646 w 750"/>
                    <a:gd name="T79" fmla="*/ 2147483646 h 856"/>
                    <a:gd name="T80" fmla="*/ 2147483646 w 750"/>
                    <a:gd name="T81" fmla="*/ 2147483646 h 856"/>
                    <a:gd name="T82" fmla="*/ 2147483646 w 750"/>
                    <a:gd name="T83" fmla="*/ 2147483646 h 856"/>
                    <a:gd name="T84" fmla="*/ 2147483646 w 750"/>
                    <a:gd name="T85" fmla="*/ 2147483646 h 856"/>
                    <a:gd name="T86" fmla="*/ 2147483646 w 750"/>
                    <a:gd name="T87" fmla="*/ 2147483646 h 856"/>
                    <a:gd name="T88" fmla="*/ 2147483646 w 750"/>
                    <a:gd name="T89" fmla="*/ 2147483646 h 856"/>
                    <a:gd name="T90" fmla="*/ 2147483646 w 750"/>
                    <a:gd name="T91" fmla="*/ 2147483646 h 856"/>
                    <a:gd name="T92" fmla="*/ 2147483646 w 750"/>
                    <a:gd name="T93" fmla="*/ 2147483646 h 856"/>
                    <a:gd name="T94" fmla="*/ 2147483646 w 750"/>
                    <a:gd name="T95" fmla="*/ 2147483646 h 856"/>
                    <a:gd name="T96" fmla="*/ 2147483646 w 750"/>
                    <a:gd name="T97" fmla="*/ 2147483646 h 856"/>
                    <a:gd name="T98" fmla="*/ 2147483646 w 750"/>
                    <a:gd name="T99" fmla="*/ 2147483646 h 856"/>
                    <a:gd name="T100" fmla="*/ 2147483646 w 750"/>
                    <a:gd name="T101" fmla="*/ 2147483646 h 856"/>
                    <a:gd name="T102" fmla="*/ 2147483646 w 750"/>
                    <a:gd name="T103" fmla="*/ 2147483646 h 85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77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</p:grpSp>
          <p:grpSp>
            <p:nvGrpSpPr>
              <p:cNvPr id="1042" name="Group 56"/>
              <p:cNvGrpSpPr>
                <a:grpSpLocks/>
              </p:cNvGrpSpPr>
              <p:nvPr/>
            </p:nvGrpSpPr>
            <p:grpSpPr bwMode="auto"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1043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3118" y="4921594"/>
                  <a:ext cx="1032110" cy="1181270"/>
                </a:xfrm>
                <a:custGeom>
                  <a:avLst/>
                  <a:gdLst>
                    <a:gd name="T0" fmla="*/ 2147483646 w 760"/>
                    <a:gd name="T1" fmla="*/ 2147483646 h 870"/>
                    <a:gd name="T2" fmla="*/ 2147483646 w 760"/>
                    <a:gd name="T3" fmla="*/ 2147483646 h 870"/>
                    <a:gd name="T4" fmla="*/ 2147483646 w 760"/>
                    <a:gd name="T5" fmla="*/ 2147483646 h 870"/>
                    <a:gd name="T6" fmla="*/ 2147483646 w 760"/>
                    <a:gd name="T7" fmla="*/ 2147483646 h 870"/>
                    <a:gd name="T8" fmla="*/ 2147483646 w 760"/>
                    <a:gd name="T9" fmla="*/ 2147483646 h 870"/>
                    <a:gd name="T10" fmla="*/ 2147483646 w 760"/>
                    <a:gd name="T11" fmla="*/ 2147483646 h 870"/>
                    <a:gd name="T12" fmla="*/ 2147483646 w 760"/>
                    <a:gd name="T13" fmla="*/ 2147483646 h 870"/>
                    <a:gd name="T14" fmla="*/ 2147483646 w 760"/>
                    <a:gd name="T15" fmla="*/ 2147483646 h 870"/>
                    <a:gd name="T16" fmla="*/ 2147483646 w 760"/>
                    <a:gd name="T17" fmla="*/ 2147483646 h 870"/>
                    <a:gd name="T18" fmla="*/ 2147483646 w 760"/>
                    <a:gd name="T19" fmla="*/ 2147483646 h 870"/>
                    <a:gd name="T20" fmla="*/ 2147483646 w 760"/>
                    <a:gd name="T21" fmla="*/ 2147483646 h 870"/>
                    <a:gd name="T22" fmla="*/ 2147483646 w 760"/>
                    <a:gd name="T23" fmla="*/ 2147483646 h 870"/>
                    <a:gd name="T24" fmla="*/ 2147483646 w 760"/>
                    <a:gd name="T25" fmla="*/ 2147483646 h 870"/>
                    <a:gd name="T26" fmla="*/ 2147483646 w 760"/>
                    <a:gd name="T27" fmla="*/ 2147483646 h 870"/>
                    <a:gd name="T28" fmla="*/ 2147483646 w 760"/>
                    <a:gd name="T29" fmla="*/ 2147483646 h 870"/>
                    <a:gd name="T30" fmla="*/ 2147483646 w 760"/>
                    <a:gd name="T31" fmla="*/ 2147483646 h 870"/>
                    <a:gd name="T32" fmla="*/ 2147483646 w 760"/>
                    <a:gd name="T33" fmla="*/ 2147483646 h 870"/>
                    <a:gd name="T34" fmla="*/ 2147483646 w 760"/>
                    <a:gd name="T35" fmla="*/ 2147483646 h 870"/>
                    <a:gd name="T36" fmla="*/ 2147483646 w 760"/>
                    <a:gd name="T37" fmla="*/ 2147483646 h 870"/>
                    <a:gd name="T38" fmla="*/ 2147483646 w 760"/>
                    <a:gd name="T39" fmla="*/ 2147483646 h 870"/>
                    <a:gd name="T40" fmla="*/ 2147483646 w 760"/>
                    <a:gd name="T41" fmla="*/ 2147483646 h 870"/>
                    <a:gd name="T42" fmla="*/ 2147483646 w 760"/>
                    <a:gd name="T43" fmla="*/ 2147483646 h 870"/>
                    <a:gd name="T44" fmla="*/ 2147483646 w 760"/>
                    <a:gd name="T45" fmla="*/ 2147483646 h 870"/>
                    <a:gd name="T46" fmla="*/ 2147483646 w 760"/>
                    <a:gd name="T47" fmla="*/ 2147483646 h 870"/>
                    <a:gd name="T48" fmla="*/ 2147483646 w 760"/>
                    <a:gd name="T49" fmla="*/ 2147483646 h 870"/>
                    <a:gd name="T50" fmla="*/ 2147483646 w 760"/>
                    <a:gd name="T51" fmla="*/ 2147483646 h 870"/>
                    <a:gd name="T52" fmla="*/ 2147483646 w 760"/>
                    <a:gd name="T53" fmla="*/ 2147483646 h 870"/>
                    <a:gd name="T54" fmla="*/ 2147483646 w 760"/>
                    <a:gd name="T55" fmla="*/ 2147483646 h 870"/>
                    <a:gd name="T56" fmla="*/ 2147483646 w 760"/>
                    <a:gd name="T57" fmla="*/ 2147483646 h 870"/>
                    <a:gd name="T58" fmla="*/ 2147483646 w 760"/>
                    <a:gd name="T59" fmla="*/ 2147483646 h 870"/>
                    <a:gd name="T60" fmla="*/ 2147483646 w 760"/>
                    <a:gd name="T61" fmla="*/ 2147483646 h 870"/>
                    <a:gd name="T62" fmla="*/ 2147483646 w 760"/>
                    <a:gd name="T63" fmla="*/ 2147483646 h 870"/>
                    <a:gd name="T64" fmla="*/ 2147483646 w 760"/>
                    <a:gd name="T65" fmla="*/ 2147483646 h 870"/>
                    <a:gd name="T66" fmla="*/ 2147483646 w 760"/>
                    <a:gd name="T67" fmla="*/ 2147483646 h 870"/>
                    <a:gd name="T68" fmla="*/ 2147483646 w 760"/>
                    <a:gd name="T69" fmla="*/ 2147483646 h 870"/>
                    <a:gd name="T70" fmla="*/ 2147483646 w 760"/>
                    <a:gd name="T71" fmla="*/ 2147483646 h 870"/>
                    <a:gd name="T72" fmla="*/ 2147483646 w 760"/>
                    <a:gd name="T73" fmla="*/ 2147483646 h 870"/>
                    <a:gd name="T74" fmla="*/ 2147483646 w 760"/>
                    <a:gd name="T75" fmla="*/ 2147483646 h 870"/>
                    <a:gd name="T76" fmla="*/ 2147483646 w 760"/>
                    <a:gd name="T77" fmla="*/ 2147483646 h 870"/>
                    <a:gd name="T78" fmla="*/ 2147483646 w 760"/>
                    <a:gd name="T79" fmla="*/ 2147483646 h 870"/>
                    <a:gd name="T80" fmla="*/ 2147483646 w 760"/>
                    <a:gd name="T81" fmla="*/ 2147483646 h 870"/>
                    <a:gd name="T82" fmla="*/ 2147483646 w 760"/>
                    <a:gd name="T83" fmla="*/ 2147483646 h 870"/>
                    <a:gd name="T84" fmla="*/ 2147483646 w 760"/>
                    <a:gd name="T85" fmla="*/ 2147483646 h 870"/>
                    <a:gd name="T86" fmla="*/ 2147483646 w 760"/>
                    <a:gd name="T87" fmla="*/ 2147483646 h 870"/>
                    <a:gd name="T88" fmla="*/ 2147483646 w 760"/>
                    <a:gd name="T89" fmla="*/ 2147483646 h 870"/>
                    <a:gd name="T90" fmla="*/ 2147483646 w 760"/>
                    <a:gd name="T91" fmla="*/ 2147483646 h 870"/>
                    <a:gd name="T92" fmla="*/ 2147483646 w 760"/>
                    <a:gd name="T93" fmla="*/ 2147483646 h 870"/>
                    <a:gd name="T94" fmla="*/ 2147483646 w 760"/>
                    <a:gd name="T95" fmla="*/ 2147483646 h 870"/>
                    <a:gd name="T96" fmla="*/ 2147483646 w 760"/>
                    <a:gd name="T97" fmla="*/ 2147483646 h 870"/>
                    <a:gd name="T98" fmla="*/ 2147483646 w 760"/>
                    <a:gd name="T99" fmla="*/ 2147483646 h 870"/>
                    <a:gd name="T100" fmla="*/ 2147483646 w 760"/>
                    <a:gd name="T101" fmla="*/ 2147483646 h 870"/>
                    <a:gd name="T102" fmla="*/ 2147483646 w 760"/>
                    <a:gd name="T103" fmla="*/ 2147483646 h 870"/>
                    <a:gd name="T104" fmla="*/ 2147483646 w 760"/>
                    <a:gd name="T105" fmla="*/ 2147483646 h 870"/>
                    <a:gd name="T106" fmla="*/ 2147483646 w 760"/>
                    <a:gd name="T107" fmla="*/ 2147483646 h 870"/>
                    <a:gd name="T108" fmla="*/ 2147483646 w 760"/>
                    <a:gd name="T109" fmla="*/ 2147483646 h 870"/>
                    <a:gd name="T110" fmla="*/ 2147483646 w 760"/>
                    <a:gd name="T111" fmla="*/ 2147483646 h 870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77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044" name="Freeform 73"/>
                <p:cNvSpPr>
                  <a:spLocks noChangeAspect="1" noEditPoints="1"/>
                </p:cNvSpPr>
                <p:nvPr/>
              </p:nvSpPr>
              <p:spPr bwMode="auto">
                <a:xfrm rot="-1185563">
                  <a:off x="7564868" y="155232"/>
                  <a:ext cx="722477" cy="825619"/>
                </a:xfrm>
                <a:custGeom>
                  <a:avLst/>
                  <a:gdLst>
                    <a:gd name="T0" fmla="*/ 2147483646 w 820"/>
                    <a:gd name="T1" fmla="*/ 2147483646 h 936"/>
                    <a:gd name="T2" fmla="*/ 2147483646 w 820"/>
                    <a:gd name="T3" fmla="*/ 2147483646 h 936"/>
                    <a:gd name="T4" fmla="*/ 2147483646 w 820"/>
                    <a:gd name="T5" fmla="*/ 2147483646 h 936"/>
                    <a:gd name="T6" fmla="*/ 2147483646 w 820"/>
                    <a:gd name="T7" fmla="*/ 2147483646 h 936"/>
                    <a:gd name="T8" fmla="*/ 2147483646 w 820"/>
                    <a:gd name="T9" fmla="*/ 2147483646 h 936"/>
                    <a:gd name="T10" fmla="*/ 2147483646 w 820"/>
                    <a:gd name="T11" fmla="*/ 2147483646 h 936"/>
                    <a:gd name="T12" fmla="*/ 2147483646 w 820"/>
                    <a:gd name="T13" fmla="*/ 2147483646 h 936"/>
                    <a:gd name="T14" fmla="*/ 2147483646 w 820"/>
                    <a:gd name="T15" fmla="*/ 2147483646 h 936"/>
                    <a:gd name="T16" fmla="*/ 2147483646 w 820"/>
                    <a:gd name="T17" fmla="*/ 2147483646 h 936"/>
                    <a:gd name="T18" fmla="*/ 2147483646 w 820"/>
                    <a:gd name="T19" fmla="*/ 2147483646 h 936"/>
                    <a:gd name="T20" fmla="*/ 2147483646 w 820"/>
                    <a:gd name="T21" fmla="*/ 2147483646 h 936"/>
                    <a:gd name="T22" fmla="*/ 2147483646 w 820"/>
                    <a:gd name="T23" fmla="*/ 2147483646 h 936"/>
                    <a:gd name="T24" fmla="*/ 2147483646 w 820"/>
                    <a:gd name="T25" fmla="*/ 2147483646 h 936"/>
                    <a:gd name="T26" fmla="*/ 2147483646 w 820"/>
                    <a:gd name="T27" fmla="*/ 2147483646 h 936"/>
                    <a:gd name="T28" fmla="*/ 2147483646 w 820"/>
                    <a:gd name="T29" fmla="*/ 0 h 936"/>
                    <a:gd name="T30" fmla="*/ 2147483646 w 820"/>
                    <a:gd name="T31" fmla="*/ 2147483646 h 936"/>
                    <a:gd name="T32" fmla="*/ 2147483646 w 820"/>
                    <a:gd name="T33" fmla="*/ 2147483646 h 936"/>
                    <a:gd name="T34" fmla="*/ 2147483646 w 820"/>
                    <a:gd name="T35" fmla="*/ 2147483646 h 936"/>
                    <a:gd name="T36" fmla="*/ 2147483646 w 820"/>
                    <a:gd name="T37" fmla="*/ 2147483646 h 936"/>
                    <a:gd name="T38" fmla="*/ 2147483646 w 820"/>
                    <a:gd name="T39" fmla="*/ 2147483646 h 936"/>
                    <a:gd name="T40" fmla="*/ 2147483646 w 820"/>
                    <a:gd name="T41" fmla="*/ 2147483646 h 936"/>
                    <a:gd name="T42" fmla="*/ 2147483646 w 820"/>
                    <a:gd name="T43" fmla="*/ 2147483646 h 936"/>
                    <a:gd name="T44" fmla="*/ 2147483646 w 820"/>
                    <a:gd name="T45" fmla="*/ 2147483646 h 936"/>
                    <a:gd name="T46" fmla="*/ 2147483646 w 820"/>
                    <a:gd name="T47" fmla="*/ 2147483646 h 936"/>
                    <a:gd name="T48" fmla="*/ 2147483646 w 820"/>
                    <a:gd name="T49" fmla="*/ 2147483646 h 936"/>
                    <a:gd name="T50" fmla="*/ 2147483646 w 820"/>
                    <a:gd name="T51" fmla="*/ 2147483646 h 936"/>
                    <a:gd name="T52" fmla="*/ 2147483646 w 820"/>
                    <a:gd name="T53" fmla="*/ 2147483646 h 936"/>
                    <a:gd name="T54" fmla="*/ 2147483646 w 820"/>
                    <a:gd name="T55" fmla="*/ 2147483646 h 936"/>
                    <a:gd name="T56" fmla="*/ 2147483646 w 820"/>
                    <a:gd name="T57" fmla="*/ 2147483646 h 936"/>
                    <a:gd name="T58" fmla="*/ 2147483646 w 820"/>
                    <a:gd name="T59" fmla="*/ 2147483646 h 936"/>
                    <a:gd name="T60" fmla="*/ 2147483646 w 820"/>
                    <a:gd name="T61" fmla="*/ 2147483646 h 936"/>
                    <a:gd name="T62" fmla="*/ 2147483646 w 820"/>
                    <a:gd name="T63" fmla="*/ 2147483646 h 936"/>
                    <a:gd name="T64" fmla="*/ 2147483646 w 820"/>
                    <a:gd name="T65" fmla="*/ 2147483646 h 936"/>
                    <a:gd name="T66" fmla="*/ 2147483646 w 820"/>
                    <a:gd name="T67" fmla="*/ 2147483646 h 936"/>
                    <a:gd name="T68" fmla="*/ 2147483646 w 820"/>
                    <a:gd name="T69" fmla="*/ 2147483646 h 936"/>
                    <a:gd name="T70" fmla="*/ 2147483646 w 820"/>
                    <a:gd name="T71" fmla="*/ 2147483646 h 936"/>
                    <a:gd name="T72" fmla="*/ 2147483646 w 820"/>
                    <a:gd name="T73" fmla="*/ 2147483646 h 936"/>
                    <a:gd name="T74" fmla="*/ 2147483646 w 820"/>
                    <a:gd name="T75" fmla="*/ 2147483646 h 936"/>
                    <a:gd name="T76" fmla="*/ 2147483646 w 820"/>
                    <a:gd name="T77" fmla="*/ 2147483646 h 936"/>
                    <a:gd name="T78" fmla="*/ 2147483646 w 820"/>
                    <a:gd name="T79" fmla="*/ 2147483646 h 936"/>
                    <a:gd name="T80" fmla="*/ 2147483646 w 820"/>
                    <a:gd name="T81" fmla="*/ 2147483646 h 936"/>
                    <a:gd name="T82" fmla="*/ 2147483646 w 820"/>
                    <a:gd name="T83" fmla="*/ 2147483646 h 936"/>
                    <a:gd name="T84" fmla="*/ 2147483646 w 820"/>
                    <a:gd name="T85" fmla="*/ 2147483646 h 936"/>
                    <a:gd name="T86" fmla="*/ 2147483646 w 820"/>
                    <a:gd name="T87" fmla="*/ 2147483646 h 936"/>
                    <a:gd name="T88" fmla="*/ 2147483646 w 820"/>
                    <a:gd name="T89" fmla="*/ 2147483646 h 936"/>
                    <a:gd name="T90" fmla="*/ 2147483646 w 820"/>
                    <a:gd name="T91" fmla="*/ 2147483646 h 936"/>
                    <a:gd name="T92" fmla="*/ 2147483646 w 820"/>
                    <a:gd name="T93" fmla="*/ 2147483646 h 936"/>
                    <a:gd name="T94" fmla="*/ 2147483646 w 820"/>
                    <a:gd name="T95" fmla="*/ 2147483646 h 936"/>
                    <a:gd name="T96" fmla="*/ 2147483646 w 820"/>
                    <a:gd name="T97" fmla="*/ 2147483646 h 936"/>
                    <a:gd name="T98" fmla="*/ 2147483646 w 820"/>
                    <a:gd name="T99" fmla="*/ 2147483646 h 936"/>
                    <a:gd name="T100" fmla="*/ 2147483646 w 820"/>
                    <a:gd name="T101" fmla="*/ 2147483646 h 936"/>
                    <a:gd name="T102" fmla="*/ 2147483646 w 820"/>
                    <a:gd name="T103" fmla="*/ 2147483646 h 936"/>
                    <a:gd name="T104" fmla="*/ 2147483646 w 820"/>
                    <a:gd name="T105" fmla="*/ 2147483646 h 936"/>
                    <a:gd name="T106" fmla="*/ 2147483646 w 820"/>
                    <a:gd name="T107" fmla="*/ 2147483646 h 9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</a:gdLst>
                  <a:ahLst/>
                  <a:cxnLst>
                    <a:cxn ang="T108">
                      <a:pos x="T0" y="T1"/>
                    </a:cxn>
                    <a:cxn ang="T109">
                      <a:pos x="T2" y="T3"/>
                    </a:cxn>
                    <a:cxn ang="T110">
                      <a:pos x="T4" y="T5"/>
                    </a:cxn>
                    <a:cxn ang="T111">
                      <a:pos x="T6" y="T7"/>
                    </a:cxn>
                    <a:cxn ang="T112">
                      <a:pos x="T8" y="T9"/>
                    </a:cxn>
                    <a:cxn ang="T113">
                      <a:pos x="T10" y="T11"/>
                    </a:cxn>
                    <a:cxn ang="T114">
                      <a:pos x="T12" y="T13"/>
                    </a:cxn>
                    <a:cxn ang="T115">
                      <a:pos x="T14" y="T15"/>
                    </a:cxn>
                    <a:cxn ang="T116">
                      <a:pos x="T16" y="T17"/>
                    </a:cxn>
                    <a:cxn ang="T117">
                      <a:pos x="T18" y="T19"/>
                    </a:cxn>
                    <a:cxn ang="T118">
                      <a:pos x="T20" y="T21"/>
                    </a:cxn>
                    <a:cxn ang="T119">
                      <a:pos x="T22" y="T23"/>
                    </a:cxn>
                    <a:cxn ang="T120">
                      <a:pos x="T24" y="T25"/>
                    </a:cxn>
                    <a:cxn ang="T121">
                      <a:pos x="T26" y="T27"/>
                    </a:cxn>
                    <a:cxn ang="T122">
                      <a:pos x="T28" y="T29"/>
                    </a:cxn>
                    <a:cxn ang="T123">
                      <a:pos x="T30" y="T31"/>
                    </a:cxn>
                    <a:cxn ang="T124">
                      <a:pos x="T32" y="T33"/>
                    </a:cxn>
                    <a:cxn ang="T125">
                      <a:pos x="T34" y="T35"/>
                    </a:cxn>
                    <a:cxn ang="T126">
                      <a:pos x="T36" y="T37"/>
                    </a:cxn>
                    <a:cxn ang="T127">
                      <a:pos x="T38" y="T39"/>
                    </a:cxn>
                    <a:cxn ang="T128">
                      <a:pos x="T40" y="T41"/>
                    </a:cxn>
                    <a:cxn ang="T129">
                      <a:pos x="T42" y="T43"/>
                    </a:cxn>
                    <a:cxn ang="T130">
                      <a:pos x="T44" y="T45"/>
                    </a:cxn>
                    <a:cxn ang="T131">
                      <a:pos x="T46" y="T47"/>
                    </a:cxn>
                    <a:cxn ang="T132">
                      <a:pos x="T48" y="T49"/>
                    </a:cxn>
                    <a:cxn ang="T133">
                      <a:pos x="T50" y="T51"/>
                    </a:cxn>
                    <a:cxn ang="T134">
                      <a:pos x="T52" y="T53"/>
                    </a:cxn>
                    <a:cxn ang="T135">
                      <a:pos x="T54" y="T55"/>
                    </a:cxn>
                    <a:cxn ang="T136">
                      <a:pos x="T56" y="T57"/>
                    </a:cxn>
                    <a:cxn ang="T137">
                      <a:pos x="T58" y="T59"/>
                    </a:cxn>
                    <a:cxn ang="T138">
                      <a:pos x="T60" y="T61"/>
                    </a:cxn>
                    <a:cxn ang="T139">
                      <a:pos x="T62" y="T63"/>
                    </a:cxn>
                    <a:cxn ang="T140">
                      <a:pos x="T64" y="T65"/>
                    </a:cxn>
                    <a:cxn ang="T141">
                      <a:pos x="T66" y="T67"/>
                    </a:cxn>
                    <a:cxn ang="T142">
                      <a:pos x="T68" y="T69"/>
                    </a:cxn>
                    <a:cxn ang="T143">
                      <a:pos x="T70" y="T71"/>
                    </a:cxn>
                    <a:cxn ang="T144">
                      <a:pos x="T72" y="T73"/>
                    </a:cxn>
                    <a:cxn ang="T145">
                      <a:pos x="T74" y="T75"/>
                    </a:cxn>
                    <a:cxn ang="T146">
                      <a:pos x="T76" y="T77"/>
                    </a:cxn>
                    <a:cxn ang="T147">
                      <a:pos x="T78" y="T79"/>
                    </a:cxn>
                    <a:cxn ang="T148">
                      <a:pos x="T80" y="T81"/>
                    </a:cxn>
                    <a:cxn ang="T149">
                      <a:pos x="T82" y="T83"/>
                    </a:cxn>
                    <a:cxn ang="T150">
                      <a:pos x="T84" y="T85"/>
                    </a:cxn>
                    <a:cxn ang="T151">
                      <a:pos x="T86" y="T87"/>
                    </a:cxn>
                    <a:cxn ang="T152">
                      <a:pos x="T88" y="T89"/>
                    </a:cxn>
                    <a:cxn ang="T153">
                      <a:pos x="T90" y="T91"/>
                    </a:cxn>
                    <a:cxn ang="T154">
                      <a:pos x="T92" y="T93"/>
                    </a:cxn>
                    <a:cxn ang="T155">
                      <a:pos x="T94" y="T95"/>
                    </a:cxn>
                    <a:cxn ang="T156">
                      <a:pos x="T96" y="T97"/>
                    </a:cxn>
                    <a:cxn ang="T157">
                      <a:pos x="T98" y="T99"/>
                    </a:cxn>
                    <a:cxn ang="T158">
                      <a:pos x="T100" y="T101"/>
                    </a:cxn>
                    <a:cxn ang="T159">
                      <a:pos x="T102" y="T103"/>
                    </a:cxn>
                    <a:cxn ang="T160">
                      <a:pos x="T104" y="T105"/>
                    </a:cxn>
                    <a:cxn ang="T161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77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045" name="Freeform 77"/>
                <p:cNvSpPr>
                  <a:spLocks noChangeAspect="1" noEditPoints="1"/>
                </p:cNvSpPr>
                <p:nvPr/>
              </p:nvSpPr>
              <p:spPr bwMode="auto">
                <a:xfrm rot="-642487">
                  <a:off x="7869738" y="3830825"/>
                  <a:ext cx="639908" cy="728767"/>
                </a:xfrm>
                <a:custGeom>
                  <a:avLst/>
                  <a:gdLst>
                    <a:gd name="T0" fmla="*/ 2147483646 w 826"/>
                    <a:gd name="T1" fmla="*/ 2147483646 h 942"/>
                    <a:gd name="T2" fmla="*/ 2147483646 w 826"/>
                    <a:gd name="T3" fmla="*/ 2147483646 h 942"/>
                    <a:gd name="T4" fmla="*/ 2147483646 w 826"/>
                    <a:gd name="T5" fmla="*/ 2147483646 h 942"/>
                    <a:gd name="T6" fmla="*/ 2147483646 w 826"/>
                    <a:gd name="T7" fmla="*/ 2147483646 h 942"/>
                    <a:gd name="T8" fmla="*/ 2147483646 w 826"/>
                    <a:gd name="T9" fmla="*/ 2147483646 h 942"/>
                    <a:gd name="T10" fmla="*/ 2147483646 w 826"/>
                    <a:gd name="T11" fmla="*/ 2147483646 h 942"/>
                    <a:gd name="T12" fmla="*/ 2147483646 w 826"/>
                    <a:gd name="T13" fmla="*/ 2147483646 h 942"/>
                    <a:gd name="T14" fmla="*/ 2147483646 w 826"/>
                    <a:gd name="T15" fmla="*/ 2147483646 h 942"/>
                    <a:gd name="T16" fmla="*/ 2147483646 w 826"/>
                    <a:gd name="T17" fmla="*/ 2147483646 h 942"/>
                    <a:gd name="T18" fmla="*/ 2147483646 w 826"/>
                    <a:gd name="T19" fmla="*/ 2147483646 h 942"/>
                    <a:gd name="T20" fmla="*/ 2147483646 w 826"/>
                    <a:gd name="T21" fmla="*/ 2147483646 h 942"/>
                    <a:gd name="T22" fmla="*/ 2147483646 w 826"/>
                    <a:gd name="T23" fmla="*/ 2147483646 h 942"/>
                    <a:gd name="T24" fmla="*/ 2147483646 w 826"/>
                    <a:gd name="T25" fmla="*/ 2147483646 h 942"/>
                    <a:gd name="T26" fmla="*/ 2147483646 w 826"/>
                    <a:gd name="T27" fmla="*/ 2147483646 h 942"/>
                    <a:gd name="T28" fmla="*/ 2147483646 w 826"/>
                    <a:gd name="T29" fmla="*/ 2147483646 h 942"/>
                    <a:gd name="T30" fmla="*/ 2147483646 w 826"/>
                    <a:gd name="T31" fmla="*/ 2147483646 h 942"/>
                    <a:gd name="T32" fmla="*/ 2147483646 w 826"/>
                    <a:gd name="T33" fmla="*/ 2147483646 h 942"/>
                    <a:gd name="T34" fmla="*/ 2147483646 w 826"/>
                    <a:gd name="T35" fmla="*/ 2147483646 h 942"/>
                    <a:gd name="T36" fmla="*/ 2147483646 w 826"/>
                    <a:gd name="T37" fmla="*/ 2147483646 h 942"/>
                    <a:gd name="T38" fmla="*/ 2147483646 w 826"/>
                    <a:gd name="T39" fmla="*/ 2147483646 h 942"/>
                    <a:gd name="T40" fmla="*/ 2147483646 w 826"/>
                    <a:gd name="T41" fmla="*/ 2147483646 h 942"/>
                    <a:gd name="T42" fmla="*/ 2147483646 w 826"/>
                    <a:gd name="T43" fmla="*/ 2147483646 h 942"/>
                    <a:gd name="T44" fmla="*/ 2147483646 w 826"/>
                    <a:gd name="T45" fmla="*/ 2147483646 h 942"/>
                    <a:gd name="T46" fmla="*/ 2147483646 w 826"/>
                    <a:gd name="T47" fmla="*/ 2147483646 h 942"/>
                    <a:gd name="T48" fmla="*/ 2147483646 w 826"/>
                    <a:gd name="T49" fmla="*/ 2147483646 h 942"/>
                    <a:gd name="T50" fmla="*/ 2147483646 w 826"/>
                    <a:gd name="T51" fmla="*/ 2147483646 h 942"/>
                    <a:gd name="T52" fmla="*/ 2147483646 w 826"/>
                    <a:gd name="T53" fmla="*/ 2147483646 h 942"/>
                    <a:gd name="T54" fmla="*/ 2147483646 w 826"/>
                    <a:gd name="T55" fmla="*/ 2147483646 h 942"/>
                    <a:gd name="T56" fmla="*/ 2147483646 w 826"/>
                    <a:gd name="T57" fmla="*/ 2147483646 h 942"/>
                    <a:gd name="T58" fmla="*/ 2147483646 w 826"/>
                    <a:gd name="T59" fmla="*/ 2147483646 h 942"/>
                    <a:gd name="T60" fmla="*/ 2147483646 w 826"/>
                    <a:gd name="T61" fmla="*/ 2147483646 h 942"/>
                    <a:gd name="T62" fmla="*/ 2147483646 w 826"/>
                    <a:gd name="T63" fmla="*/ 2147483646 h 942"/>
                    <a:gd name="T64" fmla="*/ 2147483646 w 826"/>
                    <a:gd name="T65" fmla="*/ 2147483646 h 942"/>
                    <a:gd name="T66" fmla="*/ 2147483646 w 826"/>
                    <a:gd name="T67" fmla="*/ 2147483646 h 942"/>
                    <a:gd name="T68" fmla="*/ 2147483646 w 826"/>
                    <a:gd name="T69" fmla="*/ 2147483646 h 942"/>
                    <a:gd name="T70" fmla="*/ 2147483646 w 826"/>
                    <a:gd name="T71" fmla="*/ 2147483646 h 942"/>
                    <a:gd name="T72" fmla="*/ 2147483646 w 826"/>
                    <a:gd name="T73" fmla="*/ 2147483646 h 942"/>
                    <a:gd name="T74" fmla="*/ 2147483646 w 826"/>
                    <a:gd name="T75" fmla="*/ 2147483646 h 942"/>
                    <a:gd name="T76" fmla="*/ 2147483646 w 826"/>
                    <a:gd name="T77" fmla="*/ 2147483646 h 942"/>
                    <a:gd name="T78" fmla="*/ 2147483646 w 826"/>
                    <a:gd name="T79" fmla="*/ 2147483646 h 942"/>
                    <a:gd name="T80" fmla="*/ 2147483646 w 826"/>
                    <a:gd name="T81" fmla="*/ 2147483646 h 942"/>
                    <a:gd name="T82" fmla="*/ 2147483646 w 826"/>
                    <a:gd name="T83" fmla="*/ 2147483646 h 942"/>
                    <a:gd name="T84" fmla="*/ 2147483646 w 826"/>
                    <a:gd name="T85" fmla="*/ 2147483646 h 942"/>
                    <a:gd name="T86" fmla="*/ 2147483646 w 826"/>
                    <a:gd name="T87" fmla="*/ 2147483646 h 942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 w="9525">
                  <a:solidFill>
                    <a:srgbClr val="FEFFFF">
                      <a:alpha val="25882"/>
                    </a:srgbClr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046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8524" y="1798532"/>
                  <a:ext cx="765349" cy="870075"/>
                </a:xfrm>
                <a:custGeom>
                  <a:avLst/>
                  <a:gdLst>
                    <a:gd name="T0" fmla="*/ 2147483646 w 628"/>
                    <a:gd name="T1" fmla="*/ 2147483646 h 712"/>
                    <a:gd name="T2" fmla="*/ 2147483646 w 628"/>
                    <a:gd name="T3" fmla="*/ 2147483646 h 712"/>
                    <a:gd name="T4" fmla="*/ 2147483646 w 628"/>
                    <a:gd name="T5" fmla="*/ 2147483646 h 712"/>
                    <a:gd name="T6" fmla="*/ 2147483646 w 628"/>
                    <a:gd name="T7" fmla="*/ 2147483646 h 712"/>
                    <a:gd name="T8" fmla="*/ 2147483646 w 628"/>
                    <a:gd name="T9" fmla="*/ 2147483646 h 712"/>
                    <a:gd name="T10" fmla="*/ 2147483646 w 628"/>
                    <a:gd name="T11" fmla="*/ 2147483646 h 712"/>
                    <a:gd name="T12" fmla="*/ 2147483646 w 628"/>
                    <a:gd name="T13" fmla="*/ 2147483646 h 712"/>
                    <a:gd name="T14" fmla="*/ 2147483646 w 628"/>
                    <a:gd name="T15" fmla="*/ 2147483646 h 712"/>
                    <a:gd name="T16" fmla="*/ 2147483646 w 628"/>
                    <a:gd name="T17" fmla="*/ 2147483646 h 712"/>
                    <a:gd name="T18" fmla="*/ 2147483646 w 628"/>
                    <a:gd name="T19" fmla="*/ 2147483646 h 712"/>
                    <a:gd name="T20" fmla="*/ 2147483646 w 628"/>
                    <a:gd name="T21" fmla="*/ 2147483646 h 712"/>
                    <a:gd name="T22" fmla="*/ 2147483646 w 628"/>
                    <a:gd name="T23" fmla="*/ 2147483646 h 712"/>
                    <a:gd name="T24" fmla="*/ 2147483646 w 628"/>
                    <a:gd name="T25" fmla="*/ 2147483646 h 712"/>
                    <a:gd name="T26" fmla="*/ 2147483646 w 628"/>
                    <a:gd name="T27" fmla="*/ 2147483646 h 712"/>
                    <a:gd name="T28" fmla="*/ 2147483646 w 628"/>
                    <a:gd name="T29" fmla="*/ 2147483646 h 712"/>
                    <a:gd name="T30" fmla="*/ 2147483646 w 628"/>
                    <a:gd name="T31" fmla="*/ 0 h 712"/>
                    <a:gd name="T32" fmla="*/ 2147483646 w 628"/>
                    <a:gd name="T33" fmla="*/ 2147483646 h 712"/>
                    <a:gd name="T34" fmla="*/ 2147483646 w 628"/>
                    <a:gd name="T35" fmla="*/ 2147483646 h 712"/>
                    <a:gd name="T36" fmla="*/ 2147483646 w 628"/>
                    <a:gd name="T37" fmla="*/ 2147483646 h 712"/>
                    <a:gd name="T38" fmla="*/ 2147483646 w 628"/>
                    <a:gd name="T39" fmla="*/ 2147483646 h 712"/>
                    <a:gd name="T40" fmla="*/ 2147483646 w 628"/>
                    <a:gd name="T41" fmla="*/ 2147483646 h 712"/>
                    <a:gd name="T42" fmla="*/ 2147483646 w 628"/>
                    <a:gd name="T43" fmla="*/ 2147483646 h 712"/>
                    <a:gd name="T44" fmla="*/ 2147483646 w 628"/>
                    <a:gd name="T45" fmla="*/ 2147483646 h 712"/>
                    <a:gd name="T46" fmla="*/ 0 w 628"/>
                    <a:gd name="T47" fmla="*/ 2147483646 h 712"/>
                    <a:gd name="T48" fmla="*/ 2147483646 w 628"/>
                    <a:gd name="T49" fmla="*/ 2147483646 h 712"/>
                    <a:gd name="T50" fmla="*/ 2147483646 w 628"/>
                    <a:gd name="T51" fmla="*/ 2147483646 h 712"/>
                    <a:gd name="T52" fmla="*/ 2147483646 w 628"/>
                    <a:gd name="T53" fmla="*/ 2147483646 h 712"/>
                    <a:gd name="T54" fmla="*/ 2147483646 w 628"/>
                    <a:gd name="T55" fmla="*/ 2147483646 h 712"/>
                    <a:gd name="T56" fmla="*/ 2147483646 w 628"/>
                    <a:gd name="T57" fmla="*/ 2147483646 h 712"/>
                    <a:gd name="T58" fmla="*/ 2147483646 w 628"/>
                    <a:gd name="T59" fmla="*/ 2147483646 h 712"/>
                    <a:gd name="T60" fmla="*/ 2147483646 w 628"/>
                    <a:gd name="T61" fmla="*/ 2147483646 h 712"/>
                    <a:gd name="T62" fmla="*/ 0 w 628"/>
                    <a:gd name="T63" fmla="*/ 2147483646 h 712"/>
                    <a:gd name="T64" fmla="*/ 2147483646 w 628"/>
                    <a:gd name="T65" fmla="*/ 2147483646 h 712"/>
                    <a:gd name="T66" fmla="*/ 2147483646 w 628"/>
                    <a:gd name="T67" fmla="*/ 2147483646 h 712"/>
                    <a:gd name="T68" fmla="*/ 2147483646 w 628"/>
                    <a:gd name="T69" fmla="*/ 2147483646 h 712"/>
                    <a:gd name="T70" fmla="*/ 2147483646 w 628"/>
                    <a:gd name="T71" fmla="*/ 2147483646 h 712"/>
                    <a:gd name="T72" fmla="*/ 2147483646 w 628"/>
                    <a:gd name="T73" fmla="*/ 2147483646 h 712"/>
                    <a:gd name="T74" fmla="*/ 2147483646 w 628"/>
                    <a:gd name="T75" fmla="*/ 2147483646 h 712"/>
                    <a:gd name="T76" fmla="*/ 2147483646 w 628"/>
                    <a:gd name="T77" fmla="*/ 2147483646 h 712"/>
                    <a:gd name="T78" fmla="*/ 2147483646 w 628"/>
                    <a:gd name="T79" fmla="*/ 2147483646 h 712"/>
                    <a:gd name="T80" fmla="*/ 2147483646 w 628"/>
                    <a:gd name="T81" fmla="*/ 2147483646 h 712"/>
                    <a:gd name="T82" fmla="*/ 2147483646 w 628"/>
                    <a:gd name="T83" fmla="*/ 2147483646 h 712"/>
                    <a:gd name="T84" fmla="*/ 2147483646 w 628"/>
                    <a:gd name="T85" fmla="*/ 2147483646 h 712"/>
                    <a:gd name="T86" fmla="*/ 2147483646 w 628"/>
                    <a:gd name="T87" fmla="*/ 2147483646 h 712"/>
                    <a:gd name="T88" fmla="*/ 2147483646 w 628"/>
                    <a:gd name="T89" fmla="*/ 2147483646 h 712"/>
                    <a:gd name="T90" fmla="*/ 2147483646 w 628"/>
                    <a:gd name="T91" fmla="*/ 2147483646 h 712"/>
                    <a:gd name="T92" fmla="*/ 2147483646 w 628"/>
                    <a:gd name="T93" fmla="*/ 2147483646 h 712"/>
                    <a:gd name="T94" fmla="*/ 2147483646 w 628"/>
                    <a:gd name="T95" fmla="*/ 2147483646 h 712"/>
                    <a:gd name="T96" fmla="*/ 2147483646 w 628"/>
                    <a:gd name="T97" fmla="*/ 2147483646 h 712"/>
                    <a:gd name="T98" fmla="*/ 2147483646 w 628"/>
                    <a:gd name="T99" fmla="*/ 2147483646 h 712"/>
                    <a:gd name="T100" fmla="*/ 2147483646 w 628"/>
                    <a:gd name="T101" fmla="*/ 2147483646 h 712"/>
                    <a:gd name="T102" fmla="*/ 2147483646 w 628"/>
                    <a:gd name="T103" fmla="*/ 2147483646 h 712"/>
                    <a:gd name="T104" fmla="*/ 2147483646 w 628"/>
                    <a:gd name="T105" fmla="*/ 2147483646 h 712"/>
                    <a:gd name="T106" fmla="*/ 2147483646 w 628"/>
                    <a:gd name="T107" fmla="*/ 2147483646 h 712"/>
                    <a:gd name="T108" fmla="*/ 2147483646 w 628"/>
                    <a:gd name="T109" fmla="*/ 2147483646 h 712"/>
                    <a:gd name="T110" fmla="*/ 2147483646 w 628"/>
                    <a:gd name="T111" fmla="*/ 2147483646 h 712"/>
                    <a:gd name="T112" fmla="*/ 2147483646 w 628"/>
                    <a:gd name="T113" fmla="*/ 2147483646 h 712"/>
                    <a:gd name="T114" fmla="*/ 2147483646 w 628"/>
                    <a:gd name="T115" fmla="*/ 2147483646 h 712"/>
                    <a:gd name="T116" fmla="*/ 2147483646 w 628"/>
                    <a:gd name="T117" fmla="*/ 2147483646 h 712"/>
                    <a:gd name="T118" fmla="*/ 2147483646 w 628"/>
                    <a:gd name="T119" fmla="*/ 2147483646 h 712"/>
                    <a:gd name="T120" fmla="*/ 2147483646 w 628"/>
                    <a:gd name="T121" fmla="*/ 2147483646 h 712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</a:gdLst>
                  <a:ahLst/>
                  <a:cxnLst>
                    <a:cxn ang="T122">
                      <a:pos x="T0" y="T1"/>
                    </a:cxn>
                    <a:cxn ang="T123">
                      <a:pos x="T2" y="T3"/>
                    </a:cxn>
                    <a:cxn ang="T124">
                      <a:pos x="T4" y="T5"/>
                    </a:cxn>
                    <a:cxn ang="T125">
                      <a:pos x="T6" y="T7"/>
                    </a:cxn>
                    <a:cxn ang="T126">
                      <a:pos x="T8" y="T9"/>
                    </a:cxn>
                    <a:cxn ang="T127">
                      <a:pos x="T10" y="T11"/>
                    </a:cxn>
                    <a:cxn ang="T128">
                      <a:pos x="T12" y="T13"/>
                    </a:cxn>
                    <a:cxn ang="T129">
                      <a:pos x="T14" y="T15"/>
                    </a:cxn>
                    <a:cxn ang="T130">
                      <a:pos x="T16" y="T17"/>
                    </a:cxn>
                    <a:cxn ang="T131">
                      <a:pos x="T18" y="T19"/>
                    </a:cxn>
                    <a:cxn ang="T132">
                      <a:pos x="T20" y="T21"/>
                    </a:cxn>
                    <a:cxn ang="T133">
                      <a:pos x="T22" y="T23"/>
                    </a:cxn>
                    <a:cxn ang="T134">
                      <a:pos x="T24" y="T25"/>
                    </a:cxn>
                    <a:cxn ang="T135">
                      <a:pos x="T26" y="T27"/>
                    </a:cxn>
                    <a:cxn ang="T136">
                      <a:pos x="T28" y="T29"/>
                    </a:cxn>
                    <a:cxn ang="T137">
                      <a:pos x="T30" y="T31"/>
                    </a:cxn>
                    <a:cxn ang="T138">
                      <a:pos x="T32" y="T33"/>
                    </a:cxn>
                    <a:cxn ang="T139">
                      <a:pos x="T34" y="T35"/>
                    </a:cxn>
                    <a:cxn ang="T140">
                      <a:pos x="T36" y="T37"/>
                    </a:cxn>
                    <a:cxn ang="T141">
                      <a:pos x="T38" y="T39"/>
                    </a:cxn>
                    <a:cxn ang="T142">
                      <a:pos x="T40" y="T41"/>
                    </a:cxn>
                    <a:cxn ang="T143">
                      <a:pos x="T42" y="T43"/>
                    </a:cxn>
                    <a:cxn ang="T144">
                      <a:pos x="T44" y="T45"/>
                    </a:cxn>
                    <a:cxn ang="T145">
                      <a:pos x="T46" y="T47"/>
                    </a:cxn>
                    <a:cxn ang="T146">
                      <a:pos x="T48" y="T49"/>
                    </a:cxn>
                    <a:cxn ang="T147">
                      <a:pos x="T50" y="T51"/>
                    </a:cxn>
                    <a:cxn ang="T148">
                      <a:pos x="T52" y="T53"/>
                    </a:cxn>
                    <a:cxn ang="T149">
                      <a:pos x="T54" y="T55"/>
                    </a:cxn>
                    <a:cxn ang="T150">
                      <a:pos x="T56" y="T57"/>
                    </a:cxn>
                    <a:cxn ang="T151">
                      <a:pos x="T58" y="T59"/>
                    </a:cxn>
                    <a:cxn ang="T152">
                      <a:pos x="T60" y="T61"/>
                    </a:cxn>
                    <a:cxn ang="T153">
                      <a:pos x="T62" y="T63"/>
                    </a:cxn>
                    <a:cxn ang="T154">
                      <a:pos x="T64" y="T65"/>
                    </a:cxn>
                    <a:cxn ang="T155">
                      <a:pos x="T66" y="T67"/>
                    </a:cxn>
                    <a:cxn ang="T156">
                      <a:pos x="T68" y="T69"/>
                    </a:cxn>
                    <a:cxn ang="T157">
                      <a:pos x="T70" y="T71"/>
                    </a:cxn>
                    <a:cxn ang="T158">
                      <a:pos x="T72" y="T73"/>
                    </a:cxn>
                    <a:cxn ang="T159">
                      <a:pos x="T74" y="T75"/>
                    </a:cxn>
                    <a:cxn ang="T160">
                      <a:pos x="T76" y="T77"/>
                    </a:cxn>
                    <a:cxn ang="T161">
                      <a:pos x="T78" y="T79"/>
                    </a:cxn>
                    <a:cxn ang="T162">
                      <a:pos x="T80" y="T81"/>
                    </a:cxn>
                    <a:cxn ang="T163">
                      <a:pos x="T82" y="T83"/>
                    </a:cxn>
                    <a:cxn ang="T164">
                      <a:pos x="T84" y="T85"/>
                    </a:cxn>
                    <a:cxn ang="T165">
                      <a:pos x="T86" y="T87"/>
                    </a:cxn>
                    <a:cxn ang="T166">
                      <a:pos x="T88" y="T89"/>
                    </a:cxn>
                    <a:cxn ang="T167">
                      <a:pos x="T90" y="T91"/>
                    </a:cxn>
                    <a:cxn ang="T168">
                      <a:pos x="T92" y="T93"/>
                    </a:cxn>
                    <a:cxn ang="T169">
                      <a:pos x="T94" y="T95"/>
                    </a:cxn>
                    <a:cxn ang="T170">
                      <a:pos x="T96" y="T97"/>
                    </a:cxn>
                    <a:cxn ang="T171">
                      <a:pos x="T98" y="T99"/>
                    </a:cxn>
                    <a:cxn ang="T172">
                      <a:pos x="T100" y="T101"/>
                    </a:cxn>
                    <a:cxn ang="T173">
                      <a:pos x="T102" y="T103"/>
                    </a:cxn>
                    <a:cxn ang="T174">
                      <a:pos x="T104" y="T105"/>
                    </a:cxn>
                    <a:cxn ang="T175">
                      <a:pos x="T106" y="T107"/>
                    </a:cxn>
                    <a:cxn ang="T176">
                      <a:pos x="T108" y="T109"/>
                    </a:cxn>
                    <a:cxn ang="T177">
                      <a:pos x="T110" y="T111"/>
                    </a:cxn>
                    <a:cxn ang="T178">
                      <a:pos x="T112" y="T113"/>
                    </a:cxn>
                    <a:cxn ang="T179">
                      <a:pos x="T114" y="T115"/>
                    </a:cxn>
                    <a:cxn ang="T180">
                      <a:pos x="T116" y="T117"/>
                    </a:cxn>
                    <a:cxn ang="T181">
                      <a:pos x="T118" y="T119"/>
                    </a:cxn>
                    <a:cxn ang="T182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77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dirty="0">
                <a:latin typeface="+mn-lt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dirty="0">
                <a:latin typeface="+mn-lt"/>
                <a:cs typeface="+mn-cs"/>
              </a:endParaRPr>
            </a:p>
          </p:txBody>
        </p:sp>
        <p:sp>
          <p:nvSpPr>
            <p:cNvPr id="1039" name="Freeform 16"/>
            <p:cNvSpPr>
              <a:spLocks noChangeAspect="1"/>
            </p:cNvSpPr>
            <p:nvPr/>
          </p:nvSpPr>
          <p:spPr bwMode="auto">
            <a:xfrm>
              <a:off x="8126971" y="6307681"/>
              <a:ext cx="976534" cy="550941"/>
            </a:xfrm>
            <a:custGeom>
              <a:avLst/>
              <a:gdLst>
                <a:gd name="T0" fmla="*/ 2147483646 w 972"/>
                <a:gd name="T1" fmla="*/ 2147483646 h 548"/>
                <a:gd name="T2" fmla="*/ 2147483646 w 972"/>
                <a:gd name="T3" fmla="*/ 2147483646 h 548"/>
                <a:gd name="T4" fmla="*/ 2147483646 w 972"/>
                <a:gd name="T5" fmla="*/ 2147483646 h 548"/>
                <a:gd name="T6" fmla="*/ 2147483646 w 972"/>
                <a:gd name="T7" fmla="*/ 2147483646 h 548"/>
                <a:gd name="T8" fmla="*/ 2147483646 w 972"/>
                <a:gd name="T9" fmla="*/ 2147483646 h 548"/>
                <a:gd name="T10" fmla="*/ 2147483646 w 972"/>
                <a:gd name="T11" fmla="*/ 2147483646 h 548"/>
                <a:gd name="T12" fmla="*/ 2147483646 w 972"/>
                <a:gd name="T13" fmla="*/ 2147483646 h 548"/>
                <a:gd name="T14" fmla="*/ 2147483646 w 972"/>
                <a:gd name="T15" fmla="*/ 2147483646 h 548"/>
                <a:gd name="T16" fmla="*/ 2147483646 w 972"/>
                <a:gd name="T17" fmla="*/ 2147483646 h 548"/>
                <a:gd name="T18" fmla="*/ 2147483646 w 972"/>
                <a:gd name="T19" fmla="*/ 2147483646 h 548"/>
                <a:gd name="T20" fmla="*/ 2147483646 w 972"/>
                <a:gd name="T21" fmla="*/ 2147483646 h 548"/>
                <a:gd name="T22" fmla="*/ 2147483646 w 972"/>
                <a:gd name="T23" fmla="*/ 2147483646 h 548"/>
                <a:gd name="T24" fmla="*/ 2147483646 w 972"/>
                <a:gd name="T25" fmla="*/ 2147483646 h 548"/>
                <a:gd name="T26" fmla="*/ 2147483646 w 972"/>
                <a:gd name="T27" fmla="*/ 2147483646 h 548"/>
                <a:gd name="T28" fmla="*/ 2147483646 w 972"/>
                <a:gd name="T29" fmla="*/ 2147483646 h 548"/>
                <a:gd name="T30" fmla="*/ 2147483646 w 972"/>
                <a:gd name="T31" fmla="*/ 2147483646 h 548"/>
                <a:gd name="T32" fmla="*/ 2147483646 w 972"/>
                <a:gd name="T33" fmla="*/ 0 h 548"/>
                <a:gd name="T34" fmla="*/ 2147483646 w 972"/>
                <a:gd name="T35" fmla="*/ 2147483646 h 548"/>
                <a:gd name="T36" fmla="*/ 2147483646 w 972"/>
                <a:gd name="T37" fmla="*/ 2147483646 h 548"/>
                <a:gd name="T38" fmla="*/ 2147483646 w 972"/>
                <a:gd name="T39" fmla="*/ 2147483646 h 548"/>
                <a:gd name="T40" fmla="*/ 2147483646 w 972"/>
                <a:gd name="T41" fmla="*/ 2147483646 h 548"/>
                <a:gd name="T42" fmla="*/ 2147483646 w 972"/>
                <a:gd name="T43" fmla="*/ 2147483646 h 548"/>
                <a:gd name="T44" fmla="*/ 2147483646 w 972"/>
                <a:gd name="T45" fmla="*/ 2147483646 h 548"/>
                <a:gd name="T46" fmla="*/ 2147483646 w 972"/>
                <a:gd name="T47" fmla="*/ 2147483646 h 548"/>
                <a:gd name="T48" fmla="*/ 2147483646 w 972"/>
                <a:gd name="T49" fmla="*/ 2147483646 h 548"/>
                <a:gd name="T50" fmla="*/ 2147483646 w 972"/>
                <a:gd name="T51" fmla="*/ 2147483646 h 548"/>
                <a:gd name="T52" fmla="*/ 2147483646 w 972"/>
                <a:gd name="T53" fmla="*/ 2147483646 h 548"/>
                <a:gd name="T54" fmla="*/ 2147483646 w 972"/>
                <a:gd name="T55" fmla="*/ 2147483646 h 548"/>
                <a:gd name="T56" fmla="*/ 2147483646 w 972"/>
                <a:gd name="T57" fmla="*/ 2147483646 h 548"/>
                <a:gd name="T58" fmla="*/ 2147483646 w 972"/>
                <a:gd name="T59" fmla="*/ 2147483646 h 548"/>
                <a:gd name="T60" fmla="*/ 2147483646 w 972"/>
                <a:gd name="T61" fmla="*/ 2147483646 h 548"/>
                <a:gd name="T62" fmla="*/ 0 w 972"/>
                <a:gd name="T63" fmla="*/ 2147483646 h 548"/>
                <a:gd name="T64" fmla="*/ 2147483646 w 972"/>
                <a:gd name="T65" fmla="*/ 2147483646 h 548"/>
                <a:gd name="T66" fmla="*/ 2147483646 w 972"/>
                <a:gd name="T67" fmla="*/ 2147483646 h 548"/>
                <a:gd name="T68" fmla="*/ 2147483646 w 972"/>
                <a:gd name="T69" fmla="*/ 2147483646 h 548"/>
                <a:gd name="T70" fmla="*/ 2147483646 w 972"/>
                <a:gd name="T71" fmla="*/ 2147483646 h 548"/>
                <a:gd name="T72" fmla="*/ 2147483646 w 972"/>
                <a:gd name="T73" fmla="*/ 2147483646 h 548"/>
                <a:gd name="T74" fmla="*/ 2147483646 w 972"/>
                <a:gd name="T75" fmla="*/ 2147483646 h 548"/>
                <a:gd name="T76" fmla="*/ 2147483646 w 972"/>
                <a:gd name="T77" fmla="*/ 2147483646 h 548"/>
                <a:gd name="T78" fmla="*/ 2147483646 w 972"/>
                <a:gd name="T79" fmla="*/ 2147483646 h 548"/>
                <a:gd name="T80" fmla="*/ 2147483646 w 972"/>
                <a:gd name="T81" fmla="*/ 2147483646 h 548"/>
                <a:gd name="T82" fmla="*/ 2147483646 w 972"/>
                <a:gd name="T83" fmla="*/ 2147483646 h 548"/>
                <a:gd name="T84" fmla="*/ 2147483646 w 972"/>
                <a:gd name="T85" fmla="*/ 2147483646 h 548"/>
                <a:gd name="T86" fmla="*/ 2147483646 w 972"/>
                <a:gd name="T87" fmla="*/ 2147483646 h 548"/>
                <a:gd name="T88" fmla="*/ 2147483646 w 972"/>
                <a:gd name="T89" fmla="*/ 2147483646 h 548"/>
                <a:gd name="T90" fmla="*/ 2147483646 w 972"/>
                <a:gd name="T91" fmla="*/ 2147483646 h 548"/>
                <a:gd name="T92" fmla="*/ 2147483646 w 972"/>
                <a:gd name="T93" fmla="*/ 2147483646 h 548"/>
                <a:gd name="T94" fmla="*/ 2147483646 w 972"/>
                <a:gd name="T95" fmla="*/ 2147483646 h 548"/>
                <a:gd name="T96" fmla="*/ 2147483646 w 972"/>
                <a:gd name="T97" fmla="*/ 2147483646 h 548"/>
                <a:gd name="T98" fmla="*/ 2147483646 w 972"/>
                <a:gd name="T99" fmla="*/ 2147483646 h 548"/>
                <a:gd name="T100" fmla="*/ 2147483646 w 972"/>
                <a:gd name="T101" fmla="*/ 2147483646 h 548"/>
                <a:gd name="T102" fmla="*/ 2147483646 w 972"/>
                <a:gd name="T103" fmla="*/ 2147483646 h 548"/>
                <a:gd name="T104" fmla="*/ 2147483646 w 972"/>
                <a:gd name="T105" fmla="*/ 2147483646 h 548"/>
                <a:gd name="T106" fmla="*/ 2147483646 w 972"/>
                <a:gd name="T107" fmla="*/ 2147483646 h 54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7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009650" y="676275"/>
            <a:ext cx="7124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n-US" altLang="pt-BR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09650" y="1806575"/>
            <a:ext cx="7124700" cy="405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13" y="59515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2E46C2-EE75-4F4F-9AE6-34295028CBCD}" type="datetimeFigureOut">
              <a:rPr lang="pt-BR"/>
              <a:pPr>
                <a:defRPr/>
              </a:pPr>
              <a:t>11/09/2019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1100" y="5951538"/>
            <a:ext cx="5256213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088" y="5951538"/>
            <a:ext cx="6080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9A2AEAF-D76A-4755-9BBF-F60ABF057A2B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5" r:id="rId9"/>
    <p:sldLayoutId id="2147483823" r:id="rId10"/>
    <p:sldLayoutId id="2147483824" r:id="rId11"/>
    <p:sldLayoutId id="2147483826" r:id="rId12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Trebuchet MS" pitchFamily="34" charset="0"/>
          <a:cs typeface="Trebuchet M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anose="05020102010507070707" pitchFamily="18" charset="2"/>
        <a:buChar char="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anose="05020102010507070707" pitchFamily="18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anose="05020102010507070707" pitchFamily="18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anose="05020102010507070707" pitchFamily="18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anose="05020102010507070707" pitchFamily="18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jpeg"/><Relationship Id="rId7" Type="http://schemas.openxmlformats.org/officeDocument/2006/relationships/image" Target="../media/image5.emf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paulomargotto.com.br/documentos/429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hyperlink" Target="http://paulomargotto.com.br/documentos/9364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hyperlink" Target="http://paulomargotto.com.br/documentos/8060" TargetMode="Externa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DCIM\101MSDCF\MOV08954.MPG" TargetMode="Externa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1680121" TargetMode="External"/><Relationship Id="rId2" Type="http://schemas.openxmlformats.org/officeDocument/2006/relationships/hyperlink" Target="https://www.ncbi.nlm.nih.gov/pubmed/21680121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4.png"/><Relationship Id="rId4" Type="http://schemas.openxmlformats.org/officeDocument/2006/relationships/hyperlink" Target="http://paulomargotto.com.br/documentos/5804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9291360" TargetMode="External"/><Relationship Id="rId2" Type="http://schemas.openxmlformats.org/officeDocument/2006/relationships/hyperlink" Target="https://www.ncbi.nlm.nih.gov/pubmed/29291360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://paulomargotto.com.br/documentos/10043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hyperlink" Target="http://paulomargotto.com.br/documentos/17675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7470688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hyperlink" Target="http://paulomargotto.com.br/documentos/15753" TargetMode="External"/><Relationship Id="rId4" Type="http://schemas.openxmlformats.org/officeDocument/2006/relationships/hyperlink" Target="https://www.ncbi.nlm.nih.gov/pubmed?linkname=pubmed_pubmed&amp;from_uid=27470688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paulomargotto.com.br/documentos/9109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Paracetamol-oral-PCA-2014.ppt" TargetMode="Externa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hyperlink" Target="http://paulomargotto.com.br/documentos/15039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://paulomargotto.com.br/documentos/767" TargetMode="External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www.ncbi.nlm.nih.gov/pubmed?linkname=pubmed_pubmed&amp;from_uid=29220639" TargetMode="External"/><Relationship Id="rId4" Type="http://schemas.openxmlformats.org/officeDocument/2006/relationships/hyperlink" Target="https://www.ncbi.nlm.nih.gov/pubmed/29220639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4539" TargetMode="Externa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8397438" TargetMode="External"/><Relationship Id="rId2" Type="http://schemas.openxmlformats.org/officeDocument/2006/relationships/hyperlink" Target="https://www.ncbi.nlm.nih.gov/pubmed/28397438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hyperlink" Target="http://paulomargotto.com.br/documentos/18038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paulomargotto.com.br/documentos/6098" TargetMode="Externa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hyperlink" Target="http://paulomargotto.com.br/documentos/6098" TargetMode="External"/><Relationship Id="rId4" Type="http://schemas.openxmlformats.org/officeDocument/2006/relationships/image" Target="../media/image4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paulomargotto.com.br/documentos/6098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hyperlink" Target="http://paulomargotto.com.br/documentos/18836" TargetMode="Externa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17" TargetMode="External"/><Relationship Id="rId2" Type="http://schemas.openxmlformats.org/officeDocument/2006/relationships/hyperlink" Target="https://www.ncbi.nlm.nih.gov/pubmed/2895613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://paulomargotto.com.br/documentos/1563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ncbi.nlm.nih.gov/pubmed?linkname=pubmed_pubmed&amp;from_uid=27283462" TargetMode="External"/><Relationship Id="rId5" Type="http://schemas.openxmlformats.org/officeDocument/2006/relationships/hyperlink" Target="https://www.ncbi.nlm.nih.gov/pubmed/27283462" TargetMode="External"/><Relationship Id="rId4" Type="http://schemas.openxmlformats.org/officeDocument/2006/relationships/image" Target="../media/image66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0976" TargetMode="External"/><Relationship Id="rId2" Type="http://schemas.openxmlformats.org/officeDocument/2006/relationships/hyperlink" Target="http://www.paulomargotto.com.br/documentos/Neuroprotec_Magnesio_2014.ppt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paulomargotto.com.br/documentos/2490" TargetMode="Externa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hyperlink" Target="http://paulomargotto.com.br/documentos/13409" TargetMode="Externa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3409" TargetMode="External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hyperlink" Target="http://paulomargotto.com.br/documentos/14818" TargetMode="Externa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hyperlink" Target="http://paulomargotto.com.br/documentos/15033" TargetMode="External"/><Relationship Id="rId4" Type="http://schemas.openxmlformats.org/officeDocument/2006/relationships/image" Target="../media/image75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4818" TargetMode="External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paulomargotto.com.br/documentos/12184" TargetMode="External"/><Relationship Id="rId4" Type="http://schemas.openxmlformats.org/officeDocument/2006/relationships/image" Target="../media/image14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4539" TargetMode="Externa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14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aulomargotto.com.br/documentos/14984" TargetMode="External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30133179" TargetMode="External"/><Relationship Id="rId2" Type="http://schemas.openxmlformats.org/officeDocument/2006/relationships/hyperlink" Target="https://www.ncbi.nlm.nih.gov/pubmed/30133179" TargetMode="Externa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jpeg"/><Relationship Id="rId4" Type="http://schemas.openxmlformats.org/officeDocument/2006/relationships/hyperlink" Target="http://www.paulomargotto.com.br/" TargetMode="Externa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2967038" y="641350"/>
            <a:ext cx="5349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5123" name="Text Box 9"/>
          <p:cNvSpPr txBox="1">
            <a:spLocks noChangeArrowheads="1"/>
          </p:cNvSpPr>
          <p:nvPr/>
        </p:nvSpPr>
        <p:spPr bwMode="auto">
          <a:xfrm>
            <a:off x="2312988" y="4005263"/>
            <a:ext cx="44640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800" b="1">
                <a:solidFill>
                  <a:srgbClr val="FFFF00"/>
                </a:solidFill>
                <a:latin typeface="Times New Roman" panose="02020603050405020304" pitchFamily="18" charset="0"/>
                <a:hlinkClick r:id="rId2"/>
              </a:rPr>
              <a:t>www.paulomargotto.com.br</a:t>
            </a:r>
            <a:endParaRPr lang="pt-BR" altLang="pt-BR" sz="2800" b="1">
              <a:solidFill>
                <a:srgbClr val="FFFF00"/>
              </a:solidFill>
              <a:latin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800" b="1">
                <a:solidFill>
                  <a:srgbClr val="FFFF00"/>
                </a:solidFill>
                <a:latin typeface="Times New Roman" panose="02020603050405020304" pitchFamily="18" charset="0"/>
              </a:rPr>
              <a:t>pmargotto@gmail.com </a:t>
            </a:r>
          </a:p>
        </p:txBody>
      </p:sp>
      <p:sp>
        <p:nvSpPr>
          <p:cNvPr id="5124" name="Rectangle 10"/>
          <p:cNvSpPr>
            <a:spLocks noChangeArrowheads="1"/>
          </p:cNvSpPr>
          <p:nvPr/>
        </p:nvSpPr>
        <p:spPr bwMode="auto">
          <a:xfrm>
            <a:off x="468313" y="6921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b="1" i="1">
                <a:latin typeface="Arial Narrow" panose="020B0606020202030204" pitchFamily="34" charset="0"/>
              </a:rPr>
              <a:t>Prevenção pós-natal da hemorragia peri/intraventricular do recém-nascido pré-termo</a:t>
            </a:r>
          </a:p>
        </p:txBody>
      </p:sp>
      <p:sp>
        <p:nvSpPr>
          <p:cNvPr id="5125" name="Text Box 1030"/>
          <p:cNvSpPr txBox="1">
            <a:spLocks noChangeArrowheads="1"/>
          </p:cNvSpPr>
          <p:nvPr/>
        </p:nvSpPr>
        <p:spPr bwMode="auto">
          <a:xfrm>
            <a:off x="519113" y="2133600"/>
            <a:ext cx="8007350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>
                <a:latin typeface="Times New Roman" panose="02020603050405020304" pitchFamily="18" charset="0"/>
              </a:rPr>
              <a:t>Paulo R. Margotto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>
                <a:latin typeface="Times New Roman" panose="02020603050405020304" pitchFamily="18" charset="0"/>
              </a:rPr>
              <a:t>Prof. do Curso de Medicina (6ª Série)  da Universidade Católica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>
                <a:latin typeface="Times New Roman" panose="02020603050405020304" pitchFamily="18" charset="0"/>
              </a:rPr>
              <a:t> de Brasília 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>
                <a:latin typeface="Times New Roman" panose="02020603050405020304" pitchFamily="18" charset="0"/>
              </a:rPr>
              <a:t>Brasília, 9 de setembro de 2019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 b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126" name="Picture 4" descr="https://encrypted-tbn0.gstatic.com/images?q=tbn:ANd9GcQ9ueNFrui0PprOrjl5WNettZmwGSBCyxrLMhQ8Rtd9RMa3LAVsA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92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2" descr="http://doutissima.com.br/wp-content/uploads/2013/07/ginastica_cerebro1_611121726956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075" y="0"/>
            <a:ext cx="105092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5157788"/>
            <a:ext cx="2233612" cy="130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84700"/>
            <a:ext cx="1633538" cy="227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31" name="Text Box 13"/>
          <p:cNvSpPr txBox="1">
            <a:spLocks noChangeArrowheads="1"/>
          </p:cNvSpPr>
          <p:nvPr/>
        </p:nvSpPr>
        <p:spPr bwMode="auto">
          <a:xfrm>
            <a:off x="2555875" y="0"/>
            <a:ext cx="31924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800" b="1">
                <a:solidFill>
                  <a:srgbClr val="FF3399"/>
                </a:solidFill>
              </a:rPr>
              <a:t>Proteção cerebral</a:t>
            </a:r>
          </a:p>
        </p:txBody>
      </p:sp>
      <p:pic>
        <p:nvPicPr>
          <p:cNvPr id="5134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068638"/>
            <a:ext cx="1501775" cy="12160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100" y="4652963"/>
            <a:ext cx="1852613" cy="220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8893175" cy="433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2319338" y="6088063"/>
            <a:ext cx="3343275" cy="3968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>
                <a:hlinkClick r:id="rId3"/>
              </a:rPr>
              <a:t>www.paulomargotto.com.br</a:t>
            </a:r>
            <a:r>
              <a:rPr lang="pt-BR" altLang="pt-BR"/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836613"/>
            <a:ext cx="8458200" cy="6021387"/>
          </a:xfrm>
        </p:spPr>
        <p:txBody>
          <a:bodyPr lIns="92075" tIns="46038" rIns="92075" bIns="46038" anchor="t"/>
          <a:lstStyle/>
          <a:p>
            <a:pPr algn="ctr">
              <a:buFont typeface="Wingdings 2" panose="05020102010507070707" pitchFamily="18" charset="2"/>
              <a:buNone/>
              <a:defRPr/>
            </a:pPr>
            <a:endParaRPr lang="pt-BR" altLang="pt-BR" sz="1400" b="1" smtClean="0"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  <a:p>
            <a:pPr>
              <a:lnSpc>
                <a:spcPct val="110000"/>
              </a:lnSpc>
              <a:buClr>
                <a:schemeClr val="folHlink"/>
              </a:buClr>
              <a:buSzPct val="80000"/>
              <a:buFont typeface="GeographicSymbols"/>
              <a:buChar char="þ"/>
              <a:defRPr/>
            </a:pPr>
            <a:r>
              <a:rPr lang="pt-BR" altLang="pt-BR" sz="14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Forma mais comum da lesão cerebral  no prematuro</a:t>
            </a:r>
          </a:p>
          <a:p>
            <a:pPr>
              <a:lnSpc>
                <a:spcPct val="110000"/>
              </a:lnSpc>
              <a:buClr>
                <a:schemeClr val="folHlink"/>
              </a:buClr>
              <a:buSzPct val="80000"/>
              <a:buFont typeface="GeographicSymbols"/>
              <a:buChar char="þ"/>
              <a:defRPr/>
            </a:pPr>
            <a:r>
              <a:rPr lang="pt-BR" altLang="pt-BR" sz="14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O maior problema no cuidado intensivo neonatal moderno no mundo</a:t>
            </a:r>
          </a:p>
          <a:p>
            <a:pPr algn="ctr">
              <a:lnSpc>
                <a:spcPct val="110000"/>
              </a:lnSpc>
              <a:buClr>
                <a:schemeClr val="folHlink"/>
              </a:buClr>
              <a:buSzPct val="80000"/>
              <a:buFont typeface="GeographicSymbols"/>
              <a:buNone/>
              <a:defRPr/>
            </a:pPr>
            <a:r>
              <a:rPr lang="pt-BR" alt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(12 000  pré-termos nos EUA/ano desenvolvem hemorragia intraventricular)</a:t>
            </a:r>
          </a:p>
          <a:p>
            <a:pPr>
              <a:lnSpc>
                <a:spcPct val="120000"/>
              </a:lnSpc>
              <a:buClr>
                <a:schemeClr val="folHlink"/>
              </a:buClr>
              <a:buSzPct val="80000"/>
              <a:buFont typeface="GeographicSymbols"/>
              <a:buChar char="þ"/>
              <a:defRPr/>
            </a:pPr>
            <a:r>
              <a:rPr lang="pt-BR" altLang="pt-BR" sz="14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INCIDÊNCIA: varia entre Serviços</a:t>
            </a:r>
          </a:p>
          <a:p>
            <a:pPr lvl="4">
              <a:defRPr/>
            </a:pPr>
            <a:r>
              <a:rPr lang="pt-BR" altLang="pt-BR" sz="14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Relacionado com o grau de prematuridade</a:t>
            </a:r>
          </a:p>
          <a:p>
            <a:pPr lvl="4">
              <a:defRPr/>
            </a:pPr>
            <a:r>
              <a:rPr lang="pt-BR" altLang="pt-BR" sz="14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Aumento de sobrevida nos RN &lt; 1000g</a:t>
            </a:r>
          </a:p>
          <a:p>
            <a:pPr lvl="3">
              <a:buSzPct val="65000"/>
              <a:buFont typeface="Wingdings 2" panose="05020102010507070707" pitchFamily="18" charset="2"/>
              <a:buNone/>
              <a:defRPr/>
            </a:pPr>
            <a:r>
              <a:rPr lang="pt-BR" altLang="pt-BR" sz="14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                  &lt;32 semanas:-15-25% (Inder, 2006) </a:t>
            </a:r>
          </a:p>
          <a:p>
            <a:pPr lvl="3">
              <a:lnSpc>
                <a:spcPct val="70000"/>
              </a:lnSpc>
              <a:buSzPct val="65000"/>
              <a:buFont typeface="Wingdings 2" panose="05020102010507070707" pitchFamily="18" charset="2"/>
              <a:buNone/>
              <a:defRPr/>
            </a:pPr>
            <a:r>
              <a:rPr lang="pt-BR" altLang="pt-BR" sz="14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                                           -5,6% (Brouwer, 2008, Holanda)</a:t>
            </a:r>
          </a:p>
          <a:p>
            <a:pPr lvl="3">
              <a:lnSpc>
                <a:spcPct val="70000"/>
              </a:lnSpc>
              <a:buSzPct val="65000"/>
              <a:buFont typeface="Wingdings 2" panose="05020102010507070707" pitchFamily="18" charset="2"/>
              <a:buNone/>
              <a:defRPr/>
            </a:pPr>
            <a:r>
              <a:rPr lang="pt-BR" altLang="pt-BR" sz="14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                   RN entre 500-750g: </a:t>
            </a:r>
            <a:r>
              <a:rPr lang="pt-BR" altLang="pt-BR" sz="1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45%! </a:t>
            </a:r>
            <a:r>
              <a:rPr lang="pt-BR" altLang="pt-BR" sz="14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(Wilson-Costello,2005)</a:t>
            </a:r>
          </a:p>
          <a:p>
            <a:pPr lvl="3">
              <a:buSzPct val="65000"/>
              <a:buFont typeface="Wingdings 2" panose="05020102010507070707" pitchFamily="18" charset="2"/>
              <a:buNone/>
              <a:defRPr/>
            </a:pPr>
            <a:r>
              <a:rPr lang="pt-BR" alt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Unidade Neonatal, HMIB (Castro MP, 2012</a:t>
            </a:r>
            <a:endParaRPr lang="pt-BR" altLang="pt-BR" sz="1400" b="1" smtClean="0">
              <a:effectLst>
                <a:outerShdw blurRad="38100" dist="38100" dir="2700000" algn="tl">
                  <a:srgbClr val="000000"/>
                </a:outerShdw>
              </a:effectLst>
              <a:latin typeface="Arial Narrow" panose="020B0606020202030204" pitchFamily="34" charset="0"/>
            </a:endParaRPr>
          </a:p>
          <a:p>
            <a:pPr lvl="3">
              <a:buSzPct val="65000"/>
              <a:buFont typeface="Wingdings 2" panose="05020102010507070707" pitchFamily="18" charset="2"/>
              <a:buNone/>
              <a:defRPr/>
            </a:pPr>
            <a:r>
              <a:rPr lang="pt-BR" altLang="pt-BR" sz="14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20,0%:   25 - ≤28 semanas</a:t>
            </a:r>
          </a:p>
          <a:p>
            <a:pPr lvl="3">
              <a:buSzPct val="65000"/>
              <a:buFont typeface="Wingdings 2" panose="05020102010507070707" pitchFamily="18" charset="2"/>
              <a:buNone/>
              <a:defRPr/>
            </a:pPr>
            <a:r>
              <a:rPr lang="pt-BR" altLang="pt-BR" sz="14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                               11,1%:   28 - ≤30 semanas</a:t>
            </a:r>
          </a:p>
          <a:p>
            <a:pPr lvl="3">
              <a:buSzPct val="65000"/>
              <a:buFont typeface="Wingdings 2" panose="05020102010507070707" pitchFamily="18" charset="2"/>
              <a:buNone/>
              <a:defRPr/>
            </a:pPr>
            <a:r>
              <a:rPr lang="pt-BR" altLang="pt-BR" sz="14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                                  1,3%:  30 - </a:t>
            </a:r>
            <a:r>
              <a:rPr lang="en-US" altLang="pt-BR" sz="14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≤</a:t>
            </a:r>
            <a:r>
              <a:rPr lang="pt-BR" altLang="pt-BR" sz="14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anose="020B0606020202030204" pitchFamily="34" charset="0"/>
              </a:rPr>
              <a:t> 32 semanas                                           </a:t>
            </a:r>
          </a:p>
        </p:txBody>
      </p:sp>
      <p:sp>
        <p:nvSpPr>
          <p:cNvPr id="7171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b="1" i="1">
                <a:solidFill>
                  <a:schemeClr val="tx2"/>
                </a:solidFill>
                <a:latin typeface="Arial Narrow" panose="020B0606020202030204" pitchFamily="34" charset="0"/>
              </a:rPr>
              <a:t>Prevenção pós-natal da HPIV RN pré-termo</a:t>
            </a:r>
          </a:p>
        </p:txBody>
      </p:sp>
      <p:sp>
        <p:nvSpPr>
          <p:cNvPr id="7172" name="Rectangle 5"/>
          <p:cNvSpPr>
            <a:spLocks noChangeArrowheads="1"/>
          </p:cNvSpPr>
          <p:nvPr/>
        </p:nvSpPr>
        <p:spPr bwMode="auto">
          <a:xfrm>
            <a:off x="179388" y="5518150"/>
            <a:ext cx="3076575" cy="1219200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None/>
            </a:pPr>
            <a:r>
              <a:rPr lang="pt-BR" altLang="pt-BR" sz="1800">
                <a:solidFill>
                  <a:srgbClr val="FFFF00"/>
                </a:solidFill>
              </a:rPr>
              <a:t>15,3% nos RN entre 25 semanas e 32 sem 6 dias.                            (Graus I e II:9,2% e III-IV: 6%)</a:t>
            </a:r>
          </a:p>
        </p:txBody>
      </p:sp>
      <p:sp>
        <p:nvSpPr>
          <p:cNvPr id="7173" name="Oval 6"/>
          <p:cNvSpPr>
            <a:spLocks noChangeArrowheads="1"/>
          </p:cNvSpPr>
          <p:nvPr/>
        </p:nvSpPr>
        <p:spPr bwMode="auto">
          <a:xfrm>
            <a:off x="1116013" y="4581525"/>
            <a:ext cx="9144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b="1">
                <a:solidFill>
                  <a:srgbClr val="0033CC"/>
                </a:solidFill>
              </a:rPr>
              <a:t>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33" descr="h-5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05013" y="1806575"/>
            <a:ext cx="5132387" cy="4052888"/>
          </a:xfrm>
        </p:spPr>
      </p:pic>
      <p:sp>
        <p:nvSpPr>
          <p:cNvPr id="8195" name="AutoShape 5"/>
          <p:cNvSpPr>
            <a:spLocks noChangeArrowheads="1"/>
          </p:cNvSpPr>
          <p:nvPr/>
        </p:nvSpPr>
        <p:spPr bwMode="auto">
          <a:xfrm flipH="1">
            <a:off x="4427538" y="2565400"/>
            <a:ext cx="533400" cy="609600"/>
          </a:xfrm>
          <a:prstGeom prst="lightningBol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8196" name="Text Box 6"/>
          <p:cNvSpPr txBox="1">
            <a:spLocks noChangeArrowheads="1"/>
          </p:cNvSpPr>
          <p:nvPr/>
        </p:nvSpPr>
        <p:spPr bwMode="auto">
          <a:xfrm>
            <a:off x="3924300" y="3429000"/>
            <a:ext cx="6683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latin typeface="Times New Roman" panose="02020603050405020304" pitchFamily="18" charset="0"/>
              </a:rPr>
              <a:t>tálamo</a:t>
            </a:r>
          </a:p>
        </p:txBody>
      </p:sp>
      <p:sp>
        <p:nvSpPr>
          <p:cNvPr id="8197" name="Text Box 7"/>
          <p:cNvSpPr txBox="1">
            <a:spLocks noChangeArrowheads="1"/>
          </p:cNvSpPr>
          <p:nvPr/>
        </p:nvSpPr>
        <p:spPr bwMode="auto">
          <a:xfrm>
            <a:off x="3635375" y="3068638"/>
            <a:ext cx="39528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200">
                <a:latin typeface="Times New Roman" panose="02020603050405020304" pitchFamily="18" charset="0"/>
              </a:rPr>
              <a:t>NC</a:t>
            </a:r>
          </a:p>
        </p:txBody>
      </p:sp>
      <p:sp>
        <p:nvSpPr>
          <p:cNvPr id="8198" name="Text Box 8"/>
          <p:cNvSpPr txBox="1">
            <a:spLocks noChangeArrowheads="1"/>
          </p:cNvSpPr>
          <p:nvPr/>
        </p:nvSpPr>
        <p:spPr bwMode="auto">
          <a:xfrm>
            <a:off x="5003800" y="2420938"/>
            <a:ext cx="14843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latin typeface="Times New Roman" panose="02020603050405020304" pitchFamily="18" charset="0"/>
              </a:rPr>
              <a:t>Nó caudotalâmico</a:t>
            </a:r>
          </a:p>
        </p:txBody>
      </p:sp>
      <p:sp>
        <p:nvSpPr>
          <p:cNvPr id="8199" name="Text Box 9"/>
          <p:cNvSpPr txBox="1">
            <a:spLocks noChangeArrowheads="1"/>
          </p:cNvSpPr>
          <p:nvPr/>
        </p:nvSpPr>
        <p:spPr bwMode="auto">
          <a:xfrm>
            <a:off x="4427538" y="3789363"/>
            <a:ext cx="36988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200">
                <a:latin typeface="Times New Roman" panose="02020603050405020304" pitchFamily="18" charset="0"/>
              </a:rPr>
              <a:t>PC</a:t>
            </a:r>
          </a:p>
        </p:txBody>
      </p:sp>
      <p:sp>
        <p:nvSpPr>
          <p:cNvPr id="8200" name="Text Box 10"/>
          <p:cNvSpPr txBox="1">
            <a:spLocks noChangeArrowheads="1"/>
          </p:cNvSpPr>
          <p:nvPr/>
        </p:nvSpPr>
        <p:spPr bwMode="auto">
          <a:xfrm>
            <a:off x="3581400" y="6172200"/>
            <a:ext cx="2971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latin typeface="Times New Roman" panose="02020603050405020304" pitchFamily="18" charset="0"/>
              </a:rPr>
              <a:t>NC: núcleo caudado;PC; plexo coróide</a:t>
            </a:r>
          </a:p>
        </p:txBody>
      </p:sp>
      <p:sp>
        <p:nvSpPr>
          <p:cNvPr id="8201" name="Rectangle 11"/>
          <p:cNvSpPr>
            <a:spLocks noChangeArrowheads="1"/>
          </p:cNvSpPr>
          <p:nvPr/>
        </p:nvSpPr>
        <p:spPr bwMode="auto">
          <a:xfrm>
            <a:off x="7092950" y="5589588"/>
            <a:ext cx="139223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000" b="1">
                <a:latin typeface="Arial" panose="020B0604020202020204" pitchFamily="34" charset="0"/>
              </a:rPr>
              <a:t>Margotto,PR</a:t>
            </a:r>
          </a:p>
        </p:txBody>
      </p:sp>
      <p:sp>
        <p:nvSpPr>
          <p:cNvPr id="8202" name="Rectangle 10"/>
          <p:cNvSpPr>
            <a:spLocks noChangeArrowheads="1"/>
          </p:cNvSpPr>
          <p:nvPr/>
        </p:nvSpPr>
        <p:spPr bwMode="auto">
          <a:xfrm>
            <a:off x="900113" y="4762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1027"/>
          <p:cNvSpPr>
            <a:spLocks noGrp="1" noChangeArrowheads="1"/>
          </p:cNvSpPr>
          <p:nvPr>
            <p:ph type="body" idx="4294967295"/>
          </p:nvPr>
        </p:nvSpPr>
        <p:spPr>
          <a:xfrm>
            <a:off x="458788" y="1052513"/>
            <a:ext cx="8685212" cy="5805487"/>
          </a:xfrm>
        </p:spPr>
        <p:txBody>
          <a:bodyPr lIns="92075" tIns="46038" rIns="92075" bIns="46038" anchor="t"/>
          <a:lstStyle/>
          <a:p>
            <a:pPr>
              <a:lnSpc>
                <a:spcPct val="110000"/>
              </a:lnSpc>
              <a:buFont typeface="Wingdings 2" panose="05020102010507070707" pitchFamily="18" charset="2"/>
              <a:buNone/>
              <a:defRPr/>
            </a:pPr>
            <a:endParaRPr lang="pt-BR" sz="14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</a:endParaRPr>
          </a:p>
          <a:p>
            <a:pPr>
              <a:lnSpc>
                <a:spcPct val="11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NEUROPATOLOGIA</a:t>
            </a:r>
          </a:p>
          <a:p>
            <a:pPr algn="ctr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1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        </a:t>
            </a:r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Sítio de Hemorragia</a:t>
            </a:r>
            <a:r>
              <a:rPr lang="pt-BR" sz="1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: </a:t>
            </a:r>
            <a:r>
              <a:rPr lang="pt-BR" sz="24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Matriz germinativa</a:t>
            </a: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(MG) subependimária      	         (rede de vasos / abundante angiogênese;escassez de pericitos;imaturidade da lâmina basal)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endParaRPr lang="pt-BR" sz="24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</a:endParaRP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1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 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1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                                           </a:t>
            </a: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-  2,5 mm: 23-24 sem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	                      -  1,4 mm: 32 sem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                          -  Involução completa 36 sem.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</a:t>
            </a:r>
            <a:endParaRPr lang="pt-BR" sz="2400" b="1" dirty="0" smtClean="0">
              <a:latin typeface="Arial Narrow" pitchFamily="34" charset="0"/>
            </a:endParaRP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endParaRPr lang="pt-BR" sz="2400" b="1" dirty="0" smtClean="0">
              <a:latin typeface="Arial Narrow" pitchFamily="34" charset="0"/>
            </a:endParaRPr>
          </a:p>
        </p:txBody>
      </p:sp>
      <p:sp>
        <p:nvSpPr>
          <p:cNvPr id="9219" name="Rectangle 1032"/>
          <p:cNvSpPr>
            <a:spLocks noChangeArrowheads="1"/>
          </p:cNvSpPr>
          <p:nvPr/>
        </p:nvSpPr>
        <p:spPr bwMode="auto">
          <a:xfrm>
            <a:off x="6416675" y="6461125"/>
            <a:ext cx="276701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200" b="1">
                <a:latin typeface="Arial Narrow" panose="020B0606020202030204" pitchFamily="34" charset="0"/>
              </a:rPr>
              <a:t>Volpe, 1989; Ballabh,2010; </a:t>
            </a:r>
            <a:r>
              <a:rPr lang="pt-BR" altLang="pt-BR" sz="1200" b="1">
                <a:latin typeface="Arial" panose="020B0604020202020204" pitchFamily="34" charset="0"/>
              </a:rPr>
              <a:t>Ballabh, 2014</a:t>
            </a:r>
          </a:p>
        </p:txBody>
      </p:sp>
      <p:sp>
        <p:nvSpPr>
          <p:cNvPr id="9220" name="Rectangle 10"/>
          <p:cNvSpPr>
            <a:spLocks noChangeArrowheads="1"/>
          </p:cNvSpPr>
          <p:nvPr/>
        </p:nvSpPr>
        <p:spPr bwMode="auto">
          <a:xfrm>
            <a:off x="827088" y="404813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pic>
        <p:nvPicPr>
          <p:cNvPr id="9221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3141663"/>
            <a:ext cx="4537075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4175"/>
            <a:ext cx="2376488" cy="200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Rectangle 11"/>
          <p:cNvSpPr>
            <a:spLocks noChangeArrowheads="1"/>
          </p:cNvSpPr>
          <p:nvPr/>
        </p:nvSpPr>
        <p:spPr bwMode="auto">
          <a:xfrm>
            <a:off x="7812088" y="5013325"/>
            <a:ext cx="431800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200">
                <a:latin typeface="Arial" panose="020B0604020202020204" pitchFamily="34" charset="0"/>
              </a:rPr>
              <a:t>MG</a:t>
            </a:r>
          </a:p>
        </p:txBody>
      </p:sp>
      <p:sp>
        <p:nvSpPr>
          <p:cNvPr id="9224" name="Rectangle 12"/>
          <p:cNvSpPr>
            <a:spLocks noChangeArrowheads="1"/>
          </p:cNvSpPr>
          <p:nvPr/>
        </p:nvSpPr>
        <p:spPr bwMode="auto">
          <a:xfrm>
            <a:off x="0" y="2997200"/>
            <a:ext cx="1152525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200">
                <a:latin typeface="Arial" panose="020B0604020202020204" pitchFamily="34" charset="0"/>
              </a:rPr>
              <a:t>Placa cortical</a:t>
            </a:r>
          </a:p>
        </p:txBody>
      </p:sp>
      <p:pic>
        <p:nvPicPr>
          <p:cNvPr id="9225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071813"/>
            <a:ext cx="1979612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6" name="Rectangle 15"/>
          <p:cNvSpPr>
            <a:spLocks noChangeArrowheads="1"/>
          </p:cNvSpPr>
          <p:nvPr/>
        </p:nvSpPr>
        <p:spPr bwMode="auto">
          <a:xfrm>
            <a:off x="7235825" y="2924175"/>
            <a:ext cx="1368425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200">
                <a:latin typeface="Arial" panose="020B0604020202020204" pitchFamily="34" charset="0"/>
              </a:rPr>
              <a:t>Cels gliais:verde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200">
                <a:latin typeface="Arial" panose="020B0604020202020204" pitchFamily="34" charset="0"/>
              </a:rPr>
              <a:t>Vasos:vermelho</a:t>
            </a:r>
          </a:p>
        </p:txBody>
      </p:sp>
      <p:sp>
        <p:nvSpPr>
          <p:cNvPr id="9227" name="Oval 16"/>
          <p:cNvSpPr>
            <a:spLocks noChangeArrowheads="1"/>
          </p:cNvSpPr>
          <p:nvPr/>
        </p:nvSpPr>
        <p:spPr bwMode="auto">
          <a:xfrm>
            <a:off x="468313" y="1989138"/>
            <a:ext cx="696912" cy="6254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>
                <a:solidFill>
                  <a:srgbClr val="FF3300"/>
                </a:solidFill>
                <a:latin typeface="Arial" panose="020B0604020202020204" pitchFamily="34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/>
          </p:cNvSpPr>
          <p:nvPr>
            <p:ph type="body" idx="1"/>
          </p:nvPr>
        </p:nvSpPr>
        <p:spPr>
          <a:xfrm>
            <a:off x="1009650" y="1773238"/>
            <a:ext cx="7124700" cy="4052887"/>
          </a:xfrm>
        </p:spPr>
        <p:txBody>
          <a:bodyPr/>
          <a:lstStyle/>
          <a:p>
            <a:pPr>
              <a:lnSpc>
                <a:spcPct val="110000"/>
              </a:lnSpc>
              <a:buClr>
                <a:schemeClr val="folHlink"/>
              </a:buClr>
              <a:buSzPct val="80000"/>
              <a:buFont typeface="GeographicSymbols"/>
              <a:buChar char="þ"/>
            </a:pPr>
            <a:r>
              <a:rPr lang="pt-BR" altLang="pt-BR" sz="2400" b="1" smtClean="0">
                <a:latin typeface="Arial Narrow" panose="020B0606020202030204" pitchFamily="34" charset="0"/>
              </a:rPr>
              <a:t>FATORES INTRAVASCULARES </a:t>
            </a:r>
          </a:p>
          <a:p>
            <a:pPr lvl="1">
              <a:lnSpc>
                <a:spcPct val="90000"/>
              </a:lnSpc>
            </a:pPr>
            <a:r>
              <a:rPr lang="pt-BR" altLang="pt-BR" sz="2400" b="1" smtClean="0">
                <a:latin typeface="Arial Narrow" panose="020B0606020202030204" pitchFamily="34" charset="0"/>
              </a:rPr>
              <a:t>Distribuição do fluxo sanguíneo cerebral (FSC) : 24 - 32 sem : </a:t>
            </a:r>
            <a:r>
              <a:rPr lang="pt-BR" altLang="pt-BR" sz="2400" b="1" smtClean="0">
                <a:solidFill>
                  <a:srgbClr val="FFFF00"/>
                </a:solidFill>
                <a:latin typeface="Arial Narrow" panose="020B0606020202030204" pitchFamily="34" charset="0"/>
              </a:rPr>
              <a:t>proeminência do suprimento vascular a MG</a:t>
            </a:r>
          </a:p>
          <a:p>
            <a:pPr lvl="1">
              <a:lnSpc>
                <a:spcPct val="90000"/>
              </a:lnSpc>
            </a:pPr>
            <a:r>
              <a:rPr lang="pt-BR" altLang="pt-BR" sz="2400" b="1" smtClean="0">
                <a:solidFill>
                  <a:srgbClr val="FFFF00"/>
                </a:solidFill>
                <a:latin typeface="Arial Narrow" panose="020B0606020202030204" pitchFamily="34" charset="0"/>
              </a:rPr>
              <a:t>Flutuação do FSC</a:t>
            </a:r>
            <a:r>
              <a:rPr lang="pt-BR" altLang="pt-BR" sz="2400" b="1" smtClean="0">
                <a:latin typeface="Arial Narrow" panose="020B0606020202030204" pitchFamily="34" charset="0"/>
              </a:rPr>
              <a:t> : deficiente autorregulação: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2400" b="1" smtClean="0">
                <a:latin typeface="Arial Narrow" panose="020B0606020202030204" pitchFamily="34" charset="0"/>
              </a:rPr>
              <a:t>(RN assincrônicos) 23 RN com VFSC flutuante              21 RN c / HIV</a:t>
            </a:r>
          </a:p>
          <a:p>
            <a:pPr>
              <a:lnSpc>
                <a:spcPct val="70000"/>
              </a:lnSpc>
              <a:buFont typeface="Wingdings 2" panose="05020102010507070707" pitchFamily="18" charset="2"/>
              <a:buNone/>
            </a:pPr>
            <a:r>
              <a:rPr lang="pt-BR" altLang="pt-BR" sz="2400" b="1" smtClean="0">
                <a:latin typeface="Arial Narrow" panose="020B0606020202030204" pitchFamily="34" charset="0"/>
              </a:rPr>
              <a:t>				      21 RN com VFSC estável           7 RN c / HIV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2400" b="1" smtClean="0">
                <a:latin typeface="Arial Narrow" panose="020B0606020202030204" pitchFamily="34" charset="0"/>
              </a:rPr>
              <a:t>Causa: Hipercapnia (&gt;=55mmHg), acidose láctica, asfixia perinatal grave, prostaglandinas</a:t>
            </a:r>
          </a:p>
          <a:p>
            <a:pPr lvl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2400" b="1" smtClean="0">
                <a:latin typeface="Arial Narrow" panose="020B0606020202030204" pitchFamily="34" charset="0"/>
              </a:rPr>
              <a:t>	</a:t>
            </a:r>
            <a:endParaRPr lang="pt-BR" altLang="pt-BR" sz="2000" smtClean="0"/>
          </a:p>
        </p:txBody>
      </p:sp>
      <p:sp>
        <p:nvSpPr>
          <p:cNvPr id="10243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4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4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sp>
        <p:nvSpPr>
          <p:cNvPr id="10244" name="Rectangle 8"/>
          <p:cNvSpPr>
            <a:spLocks noChangeArrowheads="1"/>
          </p:cNvSpPr>
          <p:nvPr/>
        </p:nvSpPr>
        <p:spPr bwMode="auto">
          <a:xfrm>
            <a:off x="7240588" y="5702300"/>
            <a:ext cx="1903412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400" b="1">
              <a:latin typeface="Arial Narrow" panose="020B0606020202030204" pitchFamily="34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 b="1">
                <a:latin typeface="Arial Narrow" panose="020B0606020202030204" pitchFamily="34" charset="0"/>
              </a:rPr>
              <a:t>Kaiser JK, 2006Volpe, 1989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 b="1">
                <a:latin typeface="Arial Narrow" panose="020B0606020202030204" pitchFamily="34" charset="0"/>
              </a:rPr>
              <a:t>Perlmam e Volpe, 1983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 b="1">
                <a:latin typeface="Arial Narrow" panose="020B0606020202030204" pitchFamily="34" charset="0"/>
              </a:rPr>
              <a:t>Perlmam e Volpe, 1987</a:t>
            </a:r>
          </a:p>
        </p:txBody>
      </p:sp>
      <p:sp>
        <p:nvSpPr>
          <p:cNvPr id="10245" name="AutoShape 9"/>
          <p:cNvSpPr>
            <a:spLocks noChangeArrowheads="1"/>
          </p:cNvSpPr>
          <p:nvPr/>
        </p:nvSpPr>
        <p:spPr bwMode="auto">
          <a:xfrm>
            <a:off x="7380288" y="3357563"/>
            <a:ext cx="401637" cy="19685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0246" name="AutoShape 10"/>
          <p:cNvSpPr>
            <a:spLocks noChangeArrowheads="1"/>
          </p:cNvSpPr>
          <p:nvPr/>
        </p:nvSpPr>
        <p:spPr bwMode="auto">
          <a:xfrm>
            <a:off x="6804025" y="3860800"/>
            <a:ext cx="401638" cy="19685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0247" name="Oval 11"/>
          <p:cNvSpPr>
            <a:spLocks noChangeArrowheads="1"/>
          </p:cNvSpPr>
          <p:nvPr/>
        </p:nvSpPr>
        <p:spPr bwMode="auto">
          <a:xfrm>
            <a:off x="827088" y="2060575"/>
            <a:ext cx="696912" cy="6254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>
                <a:solidFill>
                  <a:srgbClr val="FF3300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10248" name="Oval 12"/>
          <p:cNvSpPr>
            <a:spLocks noChangeArrowheads="1"/>
          </p:cNvSpPr>
          <p:nvPr/>
        </p:nvSpPr>
        <p:spPr bwMode="auto">
          <a:xfrm>
            <a:off x="827088" y="3068638"/>
            <a:ext cx="696912" cy="6254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>
                <a:solidFill>
                  <a:srgbClr val="FF3300"/>
                </a:solidFill>
                <a:latin typeface="Arial" panose="020B0604020202020204" pitchFamily="34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 descr="h-6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1549400"/>
            <a:ext cx="6188075" cy="4829175"/>
          </a:xfrm>
        </p:spPr>
      </p:pic>
      <p:sp>
        <p:nvSpPr>
          <p:cNvPr id="11267" name="Rectangle 1031"/>
          <p:cNvSpPr>
            <a:spLocks noChangeArrowheads="1"/>
          </p:cNvSpPr>
          <p:nvPr/>
        </p:nvSpPr>
        <p:spPr bwMode="auto">
          <a:xfrm>
            <a:off x="7435850" y="6400800"/>
            <a:ext cx="170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Times New Roman" panose="02020603050405020304" pitchFamily="18" charset="0"/>
              </a:rPr>
              <a:t>Volpe, 1989</a:t>
            </a:r>
          </a:p>
        </p:txBody>
      </p:sp>
      <p:sp>
        <p:nvSpPr>
          <p:cNvPr id="11268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609600"/>
            <a:ext cx="9066213" cy="4724400"/>
          </a:xfrm>
        </p:spPr>
        <p:txBody>
          <a:bodyPr lIns="92075" tIns="46038" rIns="92075" bIns="46038" anchor="t"/>
          <a:lstStyle/>
          <a:p>
            <a:pPr>
              <a:lnSpc>
                <a:spcPct val="9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CONSEQUÊNCIA NEUROPATOLOGICAS DA HIV</a:t>
            </a:r>
            <a:endParaRPr lang="pt-BR" sz="2000" b="1" u="sng" dirty="0" smtClean="0"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</a:endParaRPr>
          </a:p>
          <a:p>
            <a:pPr lvl="1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1. </a:t>
            </a:r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DESTRUIÇÃO DA MG</a:t>
            </a:r>
            <a:r>
              <a:rPr lang="pt-BR" sz="2000" b="1" u="sng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: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precursores das células gliais  e astrócitos:  deficiente desenvolvimento dos astrócitos destinados a camada cortical supragranular        perda de volume da substância cinzenta (16 %)         deficiência cognitiva</a:t>
            </a:r>
          </a:p>
          <a:p>
            <a:pPr lvl="1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2. </a:t>
            </a:r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INFARTO HEMORRAGICO PERIVENTRICULAR</a:t>
            </a:r>
            <a:r>
              <a:rPr lang="pt-BR" sz="2000" b="1" u="sng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: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15% dos RN com HIV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80% dos casos: associação com grande hiv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infarto venoso ( obstrução da veia terminal)</a:t>
            </a:r>
          </a:p>
          <a:p>
            <a:pPr lvl="1">
              <a:lnSpc>
                <a:spcPct val="90000"/>
              </a:lnSpc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lesão assimétrica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	   </a:t>
            </a: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3</a:t>
            </a: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HIDROCÉFALO</a:t>
            </a: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: agudo (evolução em dias)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			                             subagudo-crônico ( evolução em semanas)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		   obstrução das granulações aracnóides pelo coágulo	</a:t>
            </a: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      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1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                                                                                                                                            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endParaRPr lang="pt-BR" sz="14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</a:endParaRP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1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                                                                                                                                           Volpe,1989;Inder,2006, Vasileiades, 2004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		</a:t>
            </a:r>
          </a:p>
        </p:txBody>
      </p:sp>
      <p:sp>
        <p:nvSpPr>
          <p:cNvPr id="13315" name="AutoShape 6"/>
          <p:cNvSpPr>
            <a:spLocks noChangeArrowheads="1"/>
          </p:cNvSpPr>
          <p:nvPr/>
        </p:nvSpPr>
        <p:spPr bwMode="auto">
          <a:xfrm>
            <a:off x="971550" y="5013325"/>
            <a:ext cx="368300" cy="444500"/>
          </a:xfrm>
          <a:prstGeom prst="downArrow">
            <a:avLst>
              <a:gd name="adj1" fmla="val 50000"/>
              <a:gd name="adj2" fmla="val 60350"/>
            </a:avLst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pic>
        <p:nvPicPr>
          <p:cNvPr id="13316" name="Picture 9" descr="macrocefalia com engurgitamento venos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429000"/>
            <a:ext cx="1938338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sp>
        <p:nvSpPr>
          <p:cNvPr id="13318" name="AutoShape 8"/>
          <p:cNvSpPr>
            <a:spLocks noChangeArrowheads="1"/>
          </p:cNvSpPr>
          <p:nvPr/>
        </p:nvSpPr>
        <p:spPr bwMode="auto">
          <a:xfrm>
            <a:off x="6300788" y="1844675"/>
            <a:ext cx="401637" cy="19685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3319" name="AutoShape 9"/>
          <p:cNvSpPr>
            <a:spLocks noChangeArrowheads="1"/>
          </p:cNvSpPr>
          <p:nvPr/>
        </p:nvSpPr>
        <p:spPr bwMode="auto">
          <a:xfrm>
            <a:off x="3563938" y="2060575"/>
            <a:ext cx="401637" cy="19685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body" idx="1"/>
          </p:nvPr>
        </p:nvSpPr>
        <p:spPr>
          <a:xfrm>
            <a:off x="468313" y="1557338"/>
            <a:ext cx="8229600" cy="56610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altLang="pt-BR" sz="1800" smtClean="0"/>
              <a:t>Souza/Margotto ( 2003  ):OR=5,63 (95% IC 1,25-27,44). </a:t>
            </a:r>
          </a:p>
          <a:p>
            <a:pPr>
              <a:lnSpc>
                <a:spcPct val="90000"/>
              </a:lnSpc>
            </a:pPr>
            <a:r>
              <a:rPr lang="pt-BR" altLang="pt-BR" sz="1800" smtClean="0"/>
              <a:t>De Felice et al (2001):OR=3,5 (2,4-4,52) para HIV≥Grau III</a:t>
            </a:r>
          </a:p>
          <a:p>
            <a:pPr>
              <a:lnSpc>
                <a:spcPct val="90000"/>
              </a:lnSpc>
            </a:pPr>
            <a:r>
              <a:rPr lang="pt-BR" altLang="pt-BR" sz="1800" smtClean="0"/>
              <a:t>Soraisham AS (2012):HIV:27,9% x 14,4% (p=0.001)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1800" smtClean="0"/>
              <a:t>                                       HIV≥3:10,1% X 4,2% (P=0.002)</a:t>
            </a:r>
          </a:p>
          <a:p>
            <a:pPr>
              <a:lnSpc>
                <a:spcPct val="90000"/>
              </a:lnSpc>
            </a:pPr>
            <a:endParaRPr lang="pt-BR" altLang="pt-BR" sz="1800" smtClean="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endParaRPr lang="pt-BR" altLang="pt-BR" sz="1800" smtClean="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1800" b="1" smtClean="0">
                <a:solidFill>
                  <a:srgbClr val="FFFF00"/>
                </a:solidFill>
              </a:rPr>
              <a:t>Corioamnionite:</a:t>
            </a:r>
            <a:r>
              <a:rPr lang="pt-BR" altLang="pt-BR" sz="1800" smtClean="0"/>
              <a:t> altos níveis de citocinas 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1800" smtClean="0"/>
              <a:t>                            inibe a proliferação de precursores neuronais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1800" smtClean="0"/>
              <a:t>                            ativa a astrogliose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1800" smtClean="0"/>
              <a:t>                            estimula a morte de oligodendrócitos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endParaRPr lang="pt-BR" altLang="pt-BR" sz="1800" smtClean="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1800" smtClean="0"/>
              <a:t>                 risco de lesão na substância branca</a:t>
            </a:r>
          </a:p>
          <a:p>
            <a:pPr>
              <a:lnSpc>
                <a:spcPct val="90000"/>
              </a:lnSpc>
            </a:pPr>
            <a:endParaRPr lang="pt-BR" altLang="pt-BR" sz="1800" smtClean="0"/>
          </a:p>
          <a:p>
            <a:pPr>
              <a:lnSpc>
                <a:spcPct val="90000"/>
              </a:lnSpc>
            </a:pPr>
            <a:endParaRPr lang="pt-BR" altLang="pt-BR" sz="1800" smtClean="0"/>
          </a:p>
          <a:p>
            <a:pPr algn="ctr">
              <a:lnSpc>
                <a:spcPct val="90000"/>
              </a:lnSpc>
              <a:buFont typeface="Wingdings 2" panose="05020102010507070707" pitchFamily="18" charset="2"/>
              <a:buNone/>
            </a:pPr>
            <a:endParaRPr lang="pt-BR" altLang="pt-BR" sz="1800" smtClean="0">
              <a:solidFill>
                <a:srgbClr val="FF6600"/>
              </a:solidFill>
            </a:endParaRPr>
          </a:p>
        </p:txBody>
      </p:sp>
      <p:sp>
        <p:nvSpPr>
          <p:cNvPr id="15363" name="Rectangle 8"/>
          <p:cNvSpPr>
            <a:spLocks noChangeArrowheads="1"/>
          </p:cNvSpPr>
          <p:nvPr/>
        </p:nvSpPr>
        <p:spPr bwMode="auto">
          <a:xfrm>
            <a:off x="395288" y="4762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/>
              <a:t>HEMORRAGIA INTRAVENTRICULAR NO PRÉ-TERMO</a:t>
            </a:r>
            <a:br>
              <a:rPr lang="pt-BR" altLang="pt-BR" sz="2000" b="1" i="1"/>
            </a:br>
            <a:r>
              <a:rPr lang="pt-BR" altLang="pt-BR" sz="2000" b="1">
                <a:solidFill>
                  <a:srgbClr val="FFFF00"/>
                </a:solidFill>
              </a:rPr>
              <a:t>Importância da corioamnionite</a:t>
            </a:r>
            <a:r>
              <a:rPr lang="pt-BR" altLang="pt-BR" sz="2000" b="1"/>
              <a:t> </a:t>
            </a:r>
            <a:endParaRPr lang="pt-BR" altLang="pt-BR" b="1" baseline="30000"/>
          </a:p>
        </p:txBody>
      </p:sp>
      <p:sp>
        <p:nvSpPr>
          <p:cNvPr id="15364" name="AutoShape 13"/>
          <p:cNvSpPr>
            <a:spLocks noChangeArrowheads="1"/>
          </p:cNvSpPr>
          <p:nvPr/>
        </p:nvSpPr>
        <p:spPr bwMode="auto">
          <a:xfrm>
            <a:off x="1547813" y="5734050"/>
            <a:ext cx="342900" cy="401638"/>
          </a:xfrm>
          <a:prstGeom prst="upArrow">
            <a:avLst>
              <a:gd name="adj1" fmla="val 50000"/>
              <a:gd name="adj2" fmla="val 29282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>
              <a:latin typeface="Arial" panose="020B0604020202020204" pitchFamily="34" charset="0"/>
            </a:endParaRPr>
          </a:p>
        </p:txBody>
      </p:sp>
      <p:sp>
        <p:nvSpPr>
          <p:cNvPr id="15365" name="Line 14"/>
          <p:cNvSpPr>
            <a:spLocks noChangeShapeType="1"/>
          </p:cNvSpPr>
          <p:nvPr/>
        </p:nvSpPr>
        <p:spPr bwMode="auto">
          <a:xfrm flipH="1">
            <a:off x="4427538" y="5373688"/>
            <a:ext cx="936625" cy="287337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15366" name="Picture 10" descr="ppt">
            <a:hlinkClick r:id="rId2" tooltip="Corioamnion_neurodesenvolv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276475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12" descr="doc">
            <a:hlinkClick r:id="rId4" tooltip="placenta_10102003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48431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836613"/>
            <a:ext cx="9066213" cy="5334000"/>
          </a:xfrm>
        </p:spPr>
        <p:txBody>
          <a:bodyPr lIns="92075" tIns="46038" rIns="92075" bIns="46038" anchor="t"/>
          <a:lstStyle/>
          <a:p>
            <a:pPr>
              <a:lnSpc>
                <a:spcPct val="9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EVENTOS ASSOCIADOS:</a:t>
            </a:r>
          </a:p>
          <a:p>
            <a:pPr lvl="1">
              <a:lnSpc>
                <a:spcPct val="90000"/>
              </a:lnSpc>
              <a:defRPr/>
            </a:pPr>
            <a:r>
              <a:rPr 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TIPO DE PARTO </a:t>
            </a:r>
          </a:p>
          <a:p>
            <a:pPr lvl="1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   -CESARIANA:Análise multivariada         cesária sem efeito na severa HIV (OR:0,98-0,77-1,24)</a:t>
            </a:r>
          </a:p>
          <a:p>
            <a:pPr lvl="1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   -PARTO NORMAL apresentação PÉLVICA</a:t>
            </a:r>
          </a:p>
          <a:p>
            <a:pPr lvl="1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            RN &lt; 1500g : 58% HIV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1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(</a:t>
            </a:r>
            <a:r>
              <a:rPr 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CABEÇA NO CANAL DE PARTO</a:t>
            </a:r>
            <a:r>
              <a:rPr lang="pt-BR" sz="1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</a:t>
            </a:r>
            <a:r>
              <a:rPr 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40 A 60 mmHg  NOS CAPILARES   </a:t>
            </a:r>
          </a:p>
          <a:p>
            <a:pPr lvl="1">
              <a:lnSpc>
                <a:spcPct val="80000"/>
              </a:lnSpc>
              <a:defRPr/>
            </a:pPr>
            <a:r>
              <a:rPr 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RN &lt; 2000g 5X HIV	                                                    CEREBRAIS</a:t>
            </a:r>
          </a:p>
          <a:p>
            <a:pPr>
              <a:lnSpc>
                <a:spcPct val="9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1800" b="1" u="sng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RN NO RESPIRADOR </a:t>
            </a:r>
          </a:p>
          <a:p>
            <a:pPr lvl="1">
              <a:lnSpc>
                <a:spcPct val="80000"/>
              </a:lnSpc>
              <a:defRPr/>
            </a:pPr>
            <a:r>
              <a:rPr 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ASSINCRONIA: FLUTUAÇÃO DO FSC</a:t>
            </a:r>
          </a:p>
          <a:p>
            <a:pPr lvl="1">
              <a:lnSpc>
                <a:spcPct val="90000"/>
              </a:lnSpc>
              <a:defRPr/>
            </a:pPr>
            <a:r>
              <a:rPr 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PICO DE PRESSÃO :        DA PRESSÃO VENOSA CENTRAL</a:t>
            </a:r>
          </a:p>
          <a:p>
            <a:pPr>
              <a:lnSpc>
                <a:spcPct val="9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SUCÇÃO DA TOT:</a:t>
            </a:r>
          </a:p>
          <a:p>
            <a:pPr lvl="1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    DA PRESSÃO ARTERIAL</a:t>
            </a:r>
          </a:p>
          <a:p>
            <a:pPr lvl="1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    DA PRESSÃO VENOSA CENTRAL</a:t>
            </a:r>
          </a:p>
        </p:txBody>
      </p:sp>
      <p:sp>
        <p:nvSpPr>
          <p:cNvPr id="16387" name="AutoShape 6"/>
          <p:cNvSpPr>
            <a:spLocks noChangeArrowheads="1"/>
          </p:cNvSpPr>
          <p:nvPr/>
        </p:nvSpPr>
        <p:spPr bwMode="auto">
          <a:xfrm>
            <a:off x="2843213" y="4076700"/>
            <a:ext cx="292100" cy="368300"/>
          </a:xfrm>
          <a:prstGeom prst="upArrow">
            <a:avLst>
              <a:gd name="adj1" fmla="val 50000"/>
              <a:gd name="adj2" fmla="val 63038"/>
            </a:avLst>
          </a:prstGeom>
          <a:solidFill>
            <a:srgbClr val="FF3300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16388" name="AutoShape 7"/>
          <p:cNvSpPr>
            <a:spLocks noChangeArrowheads="1"/>
          </p:cNvSpPr>
          <p:nvPr/>
        </p:nvSpPr>
        <p:spPr bwMode="auto">
          <a:xfrm>
            <a:off x="3348038" y="2708275"/>
            <a:ext cx="431800" cy="215900"/>
          </a:xfrm>
          <a:prstGeom prst="rightArrow">
            <a:avLst>
              <a:gd name="adj1" fmla="val 50000"/>
              <a:gd name="adj2" fmla="val 100009"/>
            </a:avLst>
          </a:prstGeom>
          <a:solidFill>
            <a:srgbClr val="FF9900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16389" name="AutoShape 8"/>
          <p:cNvSpPr>
            <a:spLocks noChangeArrowheads="1"/>
          </p:cNvSpPr>
          <p:nvPr/>
        </p:nvSpPr>
        <p:spPr bwMode="auto">
          <a:xfrm>
            <a:off x="468313" y="4941888"/>
            <a:ext cx="292100" cy="292100"/>
          </a:xfrm>
          <a:prstGeom prst="upArrow">
            <a:avLst>
              <a:gd name="adj1" fmla="val 50000"/>
              <a:gd name="adj2" fmla="val 49995"/>
            </a:avLst>
          </a:prstGeom>
          <a:solidFill>
            <a:srgbClr val="FF3300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16390" name="AutoShape 10"/>
          <p:cNvSpPr>
            <a:spLocks noChangeArrowheads="1"/>
          </p:cNvSpPr>
          <p:nvPr/>
        </p:nvSpPr>
        <p:spPr bwMode="auto">
          <a:xfrm>
            <a:off x="468313" y="5300663"/>
            <a:ext cx="215900" cy="444500"/>
          </a:xfrm>
          <a:prstGeom prst="upArrow">
            <a:avLst>
              <a:gd name="adj1" fmla="val 50000"/>
              <a:gd name="adj2" fmla="val 102932"/>
            </a:avLst>
          </a:prstGeom>
          <a:solidFill>
            <a:srgbClr val="FF3300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16391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sp>
        <p:nvSpPr>
          <p:cNvPr id="16392" name="AutoShape 7"/>
          <p:cNvSpPr>
            <a:spLocks noChangeArrowheads="1"/>
          </p:cNvSpPr>
          <p:nvPr/>
        </p:nvSpPr>
        <p:spPr bwMode="auto">
          <a:xfrm>
            <a:off x="3924300" y="1628775"/>
            <a:ext cx="368300" cy="223838"/>
          </a:xfrm>
          <a:prstGeom prst="rightArrow">
            <a:avLst>
              <a:gd name="adj1" fmla="val 50000"/>
              <a:gd name="adj2" fmla="val 82277"/>
            </a:avLst>
          </a:prstGeom>
          <a:solidFill>
            <a:srgbClr val="FF9900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65548" name="Rectangle 12"/>
          <p:cNvSpPr>
            <a:spLocks noChangeArrowheads="1"/>
          </p:cNvSpPr>
          <p:nvPr/>
        </p:nvSpPr>
        <p:spPr bwMode="auto">
          <a:xfrm>
            <a:off x="7632700" y="6237288"/>
            <a:ext cx="1511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pt-BR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Volpe,1989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h-8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2060575"/>
            <a:ext cx="8215312" cy="3994150"/>
          </a:xfrm>
        </p:spPr>
      </p:pic>
      <p:sp>
        <p:nvSpPr>
          <p:cNvPr id="17411" name="Text Box 9"/>
          <p:cNvSpPr txBox="1">
            <a:spLocks noChangeArrowheads="1"/>
          </p:cNvSpPr>
          <p:nvPr/>
        </p:nvSpPr>
        <p:spPr bwMode="auto">
          <a:xfrm>
            <a:off x="7235825" y="6237288"/>
            <a:ext cx="10191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latin typeface="Times New Roman" panose="02020603050405020304" pitchFamily="18" charset="0"/>
              </a:rPr>
              <a:t>Volpe,1995</a:t>
            </a:r>
          </a:p>
        </p:txBody>
      </p:sp>
      <p:sp>
        <p:nvSpPr>
          <p:cNvPr id="17412" name="Rectangle 10"/>
          <p:cNvSpPr>
            <a:spLocks noChangeArrowheads="1"/>
          </p:cNvSpPr>
          <p:nvPr/>
        </p:nvSpPr>
        <p:spPr bwMode="auto">
          <a:xfrm>
            <a:off x="827088" y="404813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sp>
        <p:nvSpPr>
          <p:cNvPr id="17413" name="Line 6"/>
          <p:cNvSpPr>
            <a:spLocks noChangeShapeType="1"/>
          </p:cNvSpPr>
          <p:nvPr/>
        </p:nvSpPr>
        <p:spPr bwMode="auto">
          <a:xfrm>
            <a:off x="1979613" y="2852738"/>
            <a:ext cx="215900" cy="360362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7414" name="Line 7"/>
          <p:cNvSpPr>
            <a:spLocks noChangeShapeType="1"/>
          </p:cNvSpPr>
          <p:nvPr/>
        </p:nvSpPr>
        <p:spPr bwMode="auto">
          <a:xfrm>
            <a:off x="1979613" y="5013325"/>
            <a:ext cx="215900" cy="360363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692150"/>
            <a:ext cx="9144000" cy="5832475"/>
          </a:xfrm>
          <a:ln>
            <a:solidFill>
              <a:schemeClr val="bg1"/>
            </a:solidFill>
          </a:ln>
        </p:spPr>
        <p:txBody>
          <a:bodyPr anchor="t"/>
          <a:lstStyle/>
          <a:p>
            <a:pPr algn="ctr">
              <a:defRPr/>
            </a:pPr>
            <a:r>
              <a:rPr lang="pt-BR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UTI Neonatal: experiência dolorosa</a:t>
            </a:r>
            <a:r>
              <a:rPr lang="pt-BR" sz="18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*</a:t>
            </a:r>
          </a:p>
          <a:p>
            <a:pPr algn="ctr"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1</a:t>
            </a:r>
            <a:r>
              <a:rPr lang="pt-BR" sz="2000" baseline="30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0</a:t>
            </a: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s 14dias: 14 proced/dia (1/3-analgésicos)</a:t>
            </a:r>
          </a:p>
          <a:p>
            <a:pPr algn="ctr">
              <a:defRPr/>
            </a:pPr>
            <a:endParaRPr lang="pt-BR" sz="20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(RN de 23 sem – 488 proced dolorosos na UTI Neonatal)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-a maioria no primeiro dia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-63,6%: aspiração do tubo (</a:t>
            </a:r>
            <a:r>
              <a:rPr lang="pt-B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cada 4 hs</a:t>
            </a: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Cordero L(2001): 4hs (90RN)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        8hs (90RN) -27 sem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    sem diferenças em: </a:t>
            </a:r>
          </a:p>
          <a:p>
            <a:pPr algn="ctr">
              <a:buFont typeface="Wingdings 2" panose="05020102010507070707" pitchFamily="18" charset="2"/>
              <a:buNone/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infecção nosocomial/pneumonia associada a ventilação/colonização bact via aérea/reintubação,DBP/mortalidade</a:t>
            </a:r>
          </a:p>
          <a:p>
            <a:pPr algn="ctr">
              <a:buFont typeface="Wingdings 2" panose="05020102010507070707" pitchFamily="18" charset="2"/>
              <a:buNone/>
              <a:defRPr/>
            </a:pPr>
            <a:r>
              <a:rPr lang="pt-BR" sz="20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</a:t>
            </a:r>
            <a:r>
              <a:rPr lang="pt-BR" sz="20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redução da aspiração traqueal parece ser segura!</a:t>
            </a:r>
          </a:p>
        </p:txBody>
      </p:sp>
      <p:pic>
        <p:nvPicPr>
          <p:cNvPr id="1945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700" y="2492375"/>
            <a:ext cx="1765300" cy="226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Line 8"/>
          <p:cNvSpPr>
            <a:spLocks noChangeShapeType="1"/>
          </p:cNvSpPr>
          <p:nvPr/>
        </p:nvSpPr>
        <p:spPr bwMode="auto">
          <a:xfrm flipH="1" flipV="1">
            <a:off x="7740650" y="2636838"/>
            <a:ext cx="360363" cy="2159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19461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860800"/>
            <a:ext cx="1547812" cy="87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Text Box 10"/>
          <p:cNvSpPr txBox="1">
            <a:spLocks noChangeArrowheads="1"/>
          </p:cNvSpPr>
          <p:nvPr/>
        </p:nvSpPr>
        <p:spPr bwMode="auto">
          <a:xfrm>
            <a:off x="2339975" y="1628775"/>
            <a:ext cx="5643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>
                <a:solidFill>
                  <a:srgbClr val="FFFF00"/>
                </a:solidFill>
                <a:latin typeface="Arial" panose="020B0604020202020204" pitchFamily="34" charset="0"/>
              </a:rPr>
              <a:t>Ambiente barulhento, caótico,estressante e doloroso</a:t>
            </a:r>
            <a:r>
              <a:rPr lang="pt-BR" altLang="pt-BR" sz="1400">
                <a:latin typeface="Arial" panose="020B0604020202020204" pitchFamily="34" charset="0"/>
              </a:rPr>
              <a:t>!</a:t>
            </a:r>
          </a:p>
        </p:txBody>
      </p:sp>
      <p:sp>
        <p:nvSpPr>
          <p:cNvPr id="19463" name="Text Box 5"/>
          <p:cNvSpPr txBox="1">
            <a:spLocks noChangeArrowheads="1"/>
          </p:cNvSpPr>
          <p:nvPr/>
        </p:nvSpPr>
        <p:spPr bwMode="auto">
          <a:xfrm>
            <a:off x="5292725" y="6583363"/>
            <a:ext cx="446563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200">
                <a:latin typeface="Arial" panose="020B0604020202020204" pitchFamily="34" charset="0"/>
              </a:rPr>
              <a:t>Barker,1995;Anand, 2001; Simons,2003;Badr,2010</a:t>
            </a:r>
          </a:p>
        </p:txBody>
      </p:sp>
      <p:sp>
        <p:nvSpPr>
          <p:cNvPr id="19464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pic>
        <p:nvPicPr>
          <p:cNvPr id="19465" name="Picture 13" descr="ppt">
            <a:hlinkClick r:id="rId5" tooltip="UTI_Estres_dolo_barulh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557338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71500" y="1268413"/>
            <a:ext cx="7956550" cy="4114800"/>
          </a:xfrm>
        </p:spPr>
        <p:txBody>
          <a:bodyPr anchor="t"/>
          <a:lstStyle/>
          <a:p>
            <a:pPr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As respostas comportamentais e fisiológicas  a dor repetitiva pode: </a:t>
            </a:r>
          </a:p>
          <a:p>
            <a:pPr lvl="1"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Extensão da Hemorragia intraventricular ou contribuir diretamente para:</a:t>
            </a:r>
          </a:p>
          <a:p>
            <a:pPr lvl="1">
              <a:buFont typeface="Wingdings 2" panose="05020102010507070707" pitchFamily="18" charset="2"/>
              <a:buNone/>
              <a:defRPr/>
            </a:pPr>
            <a:endParaRPr lang="pt-BR" sz="24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1">
              <a:buFont typeface="Wingdings 2" panose="05020102010507070707" pitchFamily="18" charset="2"/>
              <a:buNone/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-hipoxia, hipercapnia,acidose,hiperglicemia, assincronia com o respirador, pneumotórax</a:t>
            </a:r>
          </a:p>
          <a:p>
            <a:pPr lvl="1" algn="ctr">
              <a:buFont typeface="Wingdings 2" panose="05020102010507070707" pitchFamily="18" charset="2"/>
              <a:buNone/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(causas importantes de hemorragia intraventricular)</a:t>
            </a:r>
          </a:p>
        </p:txBody>
      </p:sp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468313" y="2603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3600" b="1">
              <a:solidFill>
                <a:srgbClr val="FF99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6351588" y="5897563"/>
            <a:ext cx="2114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>
                <a:latin typeface="Arial" panose="020B0604020202020204" pitchFamily="34" charset="0"/>
              </a:rPr>
              <a:t>Anand, 1998, 2001</a:t>
            </a:r>
          </a:p>
        </p:txBody>
      </p:sp>
      <p:sp>
        <p:nvSpPr>
          <p:cNvPr id="21509" name="AutoShape 7"/>
          <p:cNvSpPr>
            <a:spLocks noChangeArrowheads="1"/>
          </p:cNvSpPr>
          <p:nvPr/>
        </p:nvSpPr>
        <p:spPr bwMode="auto">
          <a:xfrm>
            <a:off x="6372225" y="2636838"/>
            <a:ext cx="485775" cy="976312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80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307207" name="Rectangle 7"/>
          <p:cNvSpPr>
            <a:spLocks noChangeArrowheads="1"/>
          </p:cNvSpPr>
          <p:nvPr/>
        </p:nvSpPr>
        <p:spPr bwMode="auto">
          <a:xfrm>
            <a:off x="1908175" y="765175"/>
            <a:ext cx="5603875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8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UTI Neonatal: experiência dolorosa</a:t>
            </a:r>
          </a:p>
        </p:txBody>
      </p:sp>
      <p:sp>
        <p:nvSpPr>
          <p:cNvPr id="21511" name="AutoShape 9"/>
          <p:cNvSpPr>
            <a:spLocks noChangeArrowheads="1"/>
          </p:cNvSpPr>
          <p:nvPr/>
        </p:nvSpPr>
        <p:spPr bwMode="auto">
          <a:xfrm>
            <a:off x="1428750" y="2214563"/>
            <a:ext cx="198438" cy="400050"/>
          </a:xfrm>
          <a:prstGeom prst="upArrow">
            <a:avLst>
              <a:gd name="adj1" fmla="val 50000"/>
              <a:gd name="adj2" fmla="val 50400"/>
            </a:avLst>
          </a:prstGeom>
          <a:solidFill>
            <a:srgbClr val="FF33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21512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1725613"/>
            <a:ext cx="7926387" cy="5132387"/>
          </a:xfrm>
        </p:spPr>
        <p:txBody>
          <a:bodyPr anchor="t"/>
          <a:lstStyle/>
          <a:p>
            <a:pPr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400" b="1" smtClean="0"/>
              <a:t>Li WG , 2009: </a:t>
            </a:r>
            <a:r>
              <a:rPr lang="pt-BR" altLang="pt-BR" sz="2400" smtClean="0"/>
              <a:t>Randomizaram 100 RN ventilados para uso de plug no ouvido</a:t>
            </a: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400" smtClean="0"/>
              <a:t>Resultados:</a:t>
            </a:r>
          </a:p>
          <a:p>
            <a:pPr>
              <a:lnSpc>
                <a:spcPct val="80000"/>
              </a:lnSpc>
            </a:pPr>
            <a:r>
              <a:rPr lang="pt-BR" altLang="pt-BR" sz="2400" b="1" smtClean="0">
                <a:solidFill>
                  <a:srgbClr val="FFFF00"/>
                </a:solidFill>
              </a:rPr>
              <a:t>Perda auditiva</a:t>
            </a:r>
            <a:r>
              <a:rPr lang="pt-BR" altLang="pt-BR" sz="2400" smtClean="0"/>
              <a:t> </a:t>
            </a: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400" smtClean="0"/>
              <a:t>  -total:23% plug x 35% controle(p&lt;0,05) </a:t>
            </a: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400" smtClean="0"/>
              <a:t>  -leve:15% pug x 23% controle (p&lt;0,05)</a:t>
            </a:r>
          </a:p>
          <a:p>
            <a:pPr>
              <a:lnSpc>
                <a:spcPct val="80000"/>
              </a:lnSpc>
            </a:pPr>
            <a:r>
              <a:rPr lang="pt-BR" altLang="pt-BR" sz="2400" b="1" smtClean="0">
                <a:solidFill>
                  <a:srgbClr val="FFFF00"/>
                </a:solidFill>
              </a:rPr>
              <a:t>Hemorragia intraventricular ou leucomalácia periventricular</a:t>
            </a: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400" smtClean="0"/>
              <a:t>  -21% plug x 42% controle (p&lt;0,05)</a:t>
            </a:r>
          </a:p>
          <a:p>
            <a:pPr>
              <a:lnSpc>
                <a:spcPct val="80000"/>
              </a:lnSpc>
            </a:pPr>
            <a:r>
              <a:rPr lang="pt-BR" altLang="pt-BR" sz="2400" b="1" smtClean="0">
                <a:solidFill>
                  <a:srgbClr val="FFFF00"/>
                </a:solidFill>
              </a:rPr>
              <a:t>Inteligência</a:t>
            </a: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400" smtClean="0"/>
              <a:t> -MDI e PDI: maior no grupo plug x controle (p&lt;0,05)</a:t>
            </a:r>
          </a:p>
        </p:txBody>
      </p:sp>
      <p:sp>
        <p:nvSpPr>
          <p:cNvPr id="22531" name="Text Box 4"/>
          <p:cNvSpPr txBox="1">
            <a:spLocks noChangeArrowheads="1"/>
          </p:cNvSpPr>
          <p:nvPr/>
        </p:nvSpPr>
        <p:spPr bwMode="auto">
          <a:xfrm>
            <a:off x="1619250" y="1052513"/>
            <a:ext cx="41767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r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solidFill>
                  <a:srgbClr val="FFFF00"/>
                </a:solidFill>
                <a:latin typeface="Times New Roman" panose="02020603050405020304" pitchFamily="18" charset="0"/>
              </a:rPr>
              <a:t>BARULHO NA UTI</a:t>
            </a:r>
          </a:p>
        </p:txBody>
      </p:sp>
      <p:pic>
        <p:nvPicPr>
          <p:cNvPr id="22532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981075"/>
            <a:ext cx="6572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4221163"/>
            <a:ext cx="1835150" cy="108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11" descr="DSC0897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5300663"/>
            <a:ext cx="12588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19" descr="DSC0887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5575" y="3357563"/>
            <a:ext cx="13684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6" name="Line 12"/>
          <p:cNvSpPr>
            <a:spLocks noChangeShapeType="1"/>
          </p:cNvSpPr>
          <p:nvPr/>
        </p:nvSpPr>
        <p:spPr bwMode="auto">
          <a:xfrm flipH="1" flipV="1">
            <a:off x="8459788" y="3573463"/>
            <a:ext cx="215900" cy="21590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100361" name="MOV08954.MPG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2420938"/>
            <a:ext cx="11874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6" descr="DSC0896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790575"/>
            <a:ext cx="1619250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0713"/>
            <a:ext cx="1331913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0" name="AutoShape 17"/>
          <p:cNvSpPr>
            <a:spLocks noChangeArrowheads="1"/>
          </p:cNvSpPr>
          <p:nvPr/>
        </p:nvSpPr>
        <p:spPr bwMode="auto">
          <a:xfrm>
            <a:off x="0" y="3068638"/>
            <a:ext cx="914400" cy="914400"/>
          </a:xfrm>
          <a:prstGeom prst="lightningBol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22541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03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03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361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0361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/>
          </p:cNvSpPr>
          <p:nvPr>
            <p:ph type="body" idx="4294967295"/>
          </p:nvPr>
        </p:nvSpPr>
        <p:spPr>
          <a:xfrm>
            <a:off x="107950" y="333375"/>
            <a:ext cx="8640763" cy="4052888"/>
          </a:xfrm>
        </p:spPr>
        <p:txBody>
          <a:bodyPr anchor="t"/>
          <a:lstStyle/>
          <a:p>
            <a:pPr marL="228600" indent="-228600" algn="ctr" defTabSz="914400">
              <a:buFont typeface="Wingdings 2" panose="05020102010507070707" pitchFamily="18" charset="2"/>
              <a:buNone/>
            </a:pPr>
            <a:r>
              <a:rPr lang="pt-BR" altLang="pt-BR" smtClean="0"/>
              <a:t> </a:t>
            </a:r>
            <a:r>
              <a:rPr lang="pt-BR" altLang="pt-BR" b="1" smtClean="0">
                <a:solidFill>
                  <a:srgbClr val="FFFF00"/>
                </a:solidFill>
              </a:rPr>
              <a:t>Hemorragia intraventricular</a:t>
            </a:r>
          </a:p>
          <a:p>
            <a:pPr marL="228600" indent="-228600" algn="ctr" defTabSz="914400">
              <a:buFont typeface="Wingdings 2" panose="05020102010507070707" pitchFamily="18" charset="2"/>
              <a:buNone/>
            </a:pPr>
            <a:r>
              <a:rPr lang="pt-BR" altLang="pt-BR" b="1" smtClean="0">
                <a:solidFill>
                  <a:srgbClr val="FF3300"/>
                </a:solidFill>
              </a:rPr>
              <a:t>VENTILAÇÕ MECÂNICA</a:t>
            </a:r>
          </a:p>
          <a:p>
            <a:pPr marL="228600" indent="-228600" defTabSz="914400">
              <a:buFont typeface="Wingdings 2" panose="05020102010507070707" pitchFamily="18" charset="2"/>
              <a:buNone/>
            </a:pPr>
            <a:r>
              <a:rPr lang="pt-BR" altLang="pt-BR" sz="2400" smtClean="0"/>
              <a:t>Handley SC et al (</a:t>
            </a:r>
            <a:r>
              <a:rPr lang="pt-BR" altLang="pt-BR" sz="2400" smtClean="0">
                <a:solidFill>
                  <a:srgbClr val="FF9900"/>
                </a:solidFill>
              </a:rPr>
              <a:t>2018</a:t>
            </a:r>
            <a:r>
              <a:rPr lang="pt-BR" altLang="pt-BR" sz="2400" smtClean="0"/>
              <a:t>):RN de 22-31 sem (California) entre 2005-2015: 44.028 lactentes: </a:t>
            </a:r>
          </a:p>
          <a:p>
            <a:pPr marL="228600" indent="-228600" defTabSz="914400">
              <a:buFontTx/>
              <a:buNone/>
            </a:pPr>
            <a:r>
              <a:rPr lang="pt-BR" altLang="pt-BR" sz="2400" smtClean="0"/>
              <a:t>   da HIV III-IV de 9,7% para  5,9% (     39%)</a:t>
            </a:r>
          </a:p>
          <a:p>
            <a:pPr marL="228600" indent="-228600" defTabSz="914400">
              <a:buFontTx/>
              <a:buNone/>
            </a:pPr>
            <a:r>
              <a:rPr lang="pt-BR" altLang="pt-BR" sz="2400" smtClean="0"/>
              <a:t>   da HIV I-II de 18,3% para 14,1%, I-II: (   de 18%)</a:t>
            </a:r>
          </a:p>
          <a:p>
            <a:pPr marL="228600" indent="-228600" algn="ctr" defTabSz="914400">
              <a:buFontTx/>
              <a:buNone/>
            </a:pPr>
            <a:r>
              <a:rPr lang="pt-BR" altLang="pt-BR" sz="2400" b="1" smtClean="0">
                <a:solidFill>
                  <a:srgbClr val="FFFF00"/>
                </a:solidFill>
              </a:rPr>
              <a:t>O esteróide pré-natal:único fator benéfico em todas as idades gestacionais</a:t>
            </a:r>
          </a:p>
          <a:p>
            <a:pPr marL="228600" indent="-228600" algn="ctr" defTabSz="914400">
              <a:buFontTx/>
              <a:buNone/>
            </a:pPr>
            <a:r>
              <a:rPr lang="pt-BR" altLang="pt-BR" sz="2400" b="1" smtClean="0">
                <a:solidFill>
                  <a:srgbClr val="FF0000"/>
                </a:solidFill>
              </a:rPr>
              <a:t>            </a:t>
            </a:r>
            <a:r>
              <a:rPr lang="pt-BR" altLang="pt-BR" sz="2400" b="1" smtClean="0">
                <a:solidFill>
                  <a:srgbClr val="FF9900"/>
                </a:solidFill>
              </a:rPr>
              <a:t>Intubação na Sala de Parto:       chances de HIV III-IV</a:t>
            </a:r>
          </a:p>
        </p:txBody>
      </p:sp>
      <p:sp>
        <p:nvSpPr>
          <p:cNvPr id="23555" name="AutoShape 4"/>
          <p:cNvSpPr>
            <a:spLocks noChangeArrowheads="1"/>
          </p:cNvSpPr>
          <p:nvPr/>
        </p:nvSpPr>
        <p:spPr bwMode="auto">
          <a:xfrm>
            <a:off x="179388" y="3141663"/>
            <a:ext cx="298450" cy="258762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80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23556" name="AutoShape 6"/>
          <p:cNvSpPr>
            <a:spLocks noChangeArrowheads="1"/>
          </p:cNvSpPr>
          <p:nvPr/>
        </p:nvSpPr>
        <p:spPr bwMode="auto">
          <a:xfrm>
            <a:off x="6877050" y="3213100"/>
            <a:ext cx="298450" cy="258763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80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23557" name="AutoShape 7"/>
          <p:cNvSpPr>
            <a:spLocks noChangeArrowheads="1"/>
          </p:cNvSpPr>
          <p:nvPr/>
        </p:nvSpPr>
        <p:spPr bwMode="auto">
          <a:xfrm>
            <a:off x="6156325" y="2636838"/>
            <a:ext cx="298450" cy="258762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80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23558" name="AutoShape 8"/>
          <p:cNvSpPr>
            <a:spLocks noChangeArrowheads="1"/>
          </p:cNvSpPr>
          <p:nvPr/>
        </p:nvSpPr>
        <p:spPr bwMode="auto">
          <a:xfrm>
            <a:off x="6588125" y="4508500"/>
            <a:ext cx="371475" cy="341313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80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23559" name="AutoShape 7"/>
          <p:cNvSpPr>
            <a:spLocks noChangeArrowheads="1"/>
          </p:cNvSpPr>
          <p:nvPr/>
        </p:nvSpPr>
        <p:spPr bwMode="auto">
          <a:xfrm>
            <a:off x="179388" y="2565400"/>
            <a:ext cx="298450" cy="258763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80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 idx="4294967295"/>
          </p:nvPr>
        </p:nvSpPr>
        <p:spPr>
          <a:xfrm>
            <a:off x="1042988" y="692150"/>
            <a:ext cx="7124700" cy="923925"/>
          </a:xfrm>
        </p:spPr>
        <p:txBody>
          <a:bodyPr/>
          <a:lstStyle/>
          <a:p>
            <a:r>
              <a:rPr lang="pt-BR" altLang="pt-BR" smtClean="0"/>
              <a:t> </a:t>
            </a:r>
          </a:p>
        </p:txBody>
      </p:sp>
      <p:sp>
        <p:nvSpPr>
          <p:cNvPr id="24579" name="Rectangle 3"/>
          <p:cNvSpPr>
            <a:spLocks noGrp="1"/>
          </p:cNvSpPr>
          <p:nvPr>
            <p:ph type="body" idx="4294967295"/>
          </p:nvPr>
        </p:nvSpPr>
        <p:spPr>
          <a:xfrm>
            <a:off x="0" y="981075"/>
            <a:ext cx="8964613" cy="5032375"/>
          </a:xfrm>
        </p:spPr>
        <p:txBody>
          <a:bodyPr anchor="t"/>
          <a:lstStyle/>
          <a:p>
            <a:pPr marL="228600" indent="-228600" algn="ctr" defTabSz="914400">
              <a:lnSpc>
                <a:spcPct val="70000"/>
              </a:lnSpc>
              <a:buFont typeface="Wingdings 2" panose="05020102010507070707" pitchFamily="18" charset="2"/>
              <a:buNone/>
            </a:pPr>
            <a:r>
              <a:rPr lang="pt-BR" altLang="pt-BR" sz="3600" b="1" smtClean="0">
                <a:solidFill>
                  <a:srgbClr val="FF9900"/>
                </a:solidFill>
              </a:rPr>
              <a:t>Fatores contribuintes para      da HIV grave</a:t>
            </a:r>
          </a:p>
          <a:p>
            <a:pPr marL="228600" indent="-228600" defTabSz="914400">
              <a:lnSpc>
                <a:spcPct val="70000"/>
              </a:lnSpc>
            </a:pPr>
            <a:r>
              <a:rPr lang="pt-BR" altLang="pt-BR" sz="2000" smtClean="0"/>
              <a:t>   </a:t>
            </a:r>
            <a:r>
              <a:rPr lang="pt-BR" altLang="pt-BR" sz="1800" smtClean="0"/>
              <a:t>-aumento do uso de esteróide pré-natal</a:t>
            </a:r>
          </a:p>
          <a:p>
            <a:pPr marL="228600" indent="-228600" defTabSz="914400">
              <a:lnSpc>
                <a:spcPct val="70000"/>
              </a:lnSpc>
            </a:pPr>
            <a:r>
              <a:rPr lang="pt-BR" altLang="pt-BR" sz="1800" smtClean="0"/>
              <a:t>   -</a:t>
            </a:r>
            <a:r>
              <a:rPr lang="pt-BR" altLang="ja-JP" sz="1800" smtClean="0">
                <a:ea typeface="MS PGothic" panose="020B0600070205080204" pitchFamily="34" charset="-128"/>
              </a:rPr>
              <a:t>q</a:t>
            </a:r>
            <a:r>
              <a:rPr lang="pt-BR" altLang="pt-BR" sz="1800" smtClean="0"/>
              <a:t>ueda das taxas de intubação na Sala de Parto: 86,7% para 70,7% (1,5% ao ano)</a:t>
            </a:r>
          </a:p>
          <a:p>
            <a:pPr marL="228600" indent="-228600" defTabSz="914400">
              <a:lnSpc>
                <a:spcPct val="70000"/>
              </a:lnSpc>
              <a:buFont typeface="Wingdings 2" panose="05020102010507070707" pitchFamily="18" charset="2"/>
              <a:buNone/>
            </a:pPr>
            <a:r>
              <a:rPr lang="pt-BR" altLang="pt-BR" sz="1800" i="1" smtClean="0">
                <a:solidFill>
                  <a:srgbClr val="FF3399"/>
                </a:solidFill>
              </a:rPr>
              <a:t>                                        Impacto</a:t>
            </a:r>
          </a:p>
          <a:p>
            <a:pPr marL="228600" indent="-228600" algn="ctr" defTabSz="914400">
              <a:lnSpc>
                <a:spcPct val="70000"/>
              </a:lnSpc>
              <a:buFont typeface="Wingdings 2" panose="05020102010507070707" pitchFamily="18" charset="2"/>
              <a:buNone/>
            </a:pPr>
            <a:r>
              <a:rPr lang="pt-BR" altLang="pt-BR" sz="1800" smtClean="0">
                <a:solidFill>
                  <a:srgbClr val="0033CC"/>
                </a:solidFill>
              </a:rPr>
              <a:t>No subgrupo </a:t>
            </a:r>
            <a:r>
              <a:rPr lang="pt-BR" altLang="pt-BR" sz="1800" b="1" smtClean="0">
                <a:solidFill>
                  <a:srgbClr val="0033CC"/>
                </a:solidFill>
              </a:rPr>
              <a:t>28-29 </a:t>
            </a:r>
            <a:r>
              <a:rPr lang="pt-BR" altLang="pt-BR" sz="1800" b="1" baseline="30000" smtClean="0">
                <a:solidFill>
                  <a:srgbClr val="0033CC"/>
                </a:solidFill>
              </a:rPr>
              <a:t>6 / 7</a:t>
            </a:r>
            <a:r>
              <a:rPr lang="pt-BR" altLang="pt-BR" sz="1800" b="1" smtClean="0">
                <a:solidFill>
                  <a:srgbClr val="0033CC"/>
                </a:solidFill>
              </a:rPr>
              <a:t> :43,7% da diminuição da HIV grave observada no subgrupo da idade gestacional: maior </a:t>
            </a:r>
            <a:r>
              <a:rPr lang="pt-BR" altLang="ja-JP" sz="1800" b="1" smtClean="0">
                <a:solidFill>
                  <a:srgbClr val="0033CC"/>
                </a:solidFill>
                <a:ea typeface="MS PGothic" panose="020B0600070205080204" pitchFamily="34" charset="-128"/>
              </a:rPr>
              <a:t>q</a:t>
            </a:r>
            <a:r>
              <a:rPr lang="pt-BR" altLang="pt-BR" sz="1800" b="1" smtClean="0">
                <a:solidFill>
                  <a:srgbClr val="0033CC"/>
                </a:solidFill>
              </a:rPr>
              <a:t>ue os esteróides pré-natais)</a:t>
            </a:r>
          </a:p>
          <a:p>
            <a:pPr marL="228600" indent="-228600" defTabSz="914400">
              <a:lnSpc>
                <a:spcPct val="70000"/>
              </a:lnSpc>
              <a:buFont typeface="Wingdings 2" panose="05020102010507070707" pitchFamily="18" charset="2"/>
              <a:buNone/>
            </a:pPr>
            <a:r>
              <a:rPr lang="pt-BR" altLang="pt-BR" sz="1800" b="1" smtClean="0">
                <a:solidFill>
                  <a:schemeClr val="hlink"/>
                </a:solidFill>
              </a:rPr>
              <a:t> </a:t>
            </a:r>
            <a:r>
              <a:rPr lang="pt-BR" altLang="pt-BR" sz="1800" b="1" smtClean="0"/>
              <a:t>A mudança nas práticas de intubação na Sala de Parto e o impacto atribuível sobre a diminuição da HIV foi  um achado importante deste estudo e demonstrou</a:t>
            </a:r>
            <a:r>
              <a:rPr lang="pt-BR" altLang="pt-BR" sz="1800" b="1" smtClean="0">
                <a:solidFill>
                  <a:schemeClr val="hlink"/>
                </a:solidFill>
              </a:rPr>
              <a:t> </a:t>
            </a:r>
            <a:r>
              <a:rPr lang="pt-BR" altLang="pt-BR" sz="1800" b="1" smtClean="0">
                <a:solidFill>
                  <a:srgbClr val="FFFF00"/>
                </a:solidFill>
              </a:rPr>
              <a:t>como uma mudança generalizada na prática pode impactar os resultados.</a:t>
            </a:r>
          </a:p>
          <a:p>
            <a:pPr marL="228600" indent="-228600" defTabSz="914400">
              <a:lnSpc>
                <a:spcPct val="70000"/>
              </a:lnSpc>
              <a:buFont typeface="Wingdings 2" panose="05020102010507070707" pitchFamily="18" charset="2"/>
              <a:buNone/>
            </a:pPr>
            <a:r>
              <a:rPr lang="pt-BR" altLang="pt-BR" sz="1800" b="1" smtClean="0">
                <a:solidFill>
                  <a:srgbClr val="FF3399"/>
                </a:solidFill>
              </a:rPr>
              <a:t>                                  </a:t>
            </a:r>
            <a:r>
              <a:rPr lang="pt-BR" altLang="pt-BR" sz="1800" b="1" smtClean="0">
                <a:solidFill>
                  <a:srgbClr val="FF9900"/>
                </a:solidFill>
              </a:rPr>
              <a:t>Contribuição do estudo</a:t>
            </a:r>
          </a:p>
          <a:p>
            <a:pPr marL="228600" indent="-228600" defTabSz="914400">
              <a:lnSpc>
                <a:spcPct val="70000"/>
              </a:lnSpc>
              <a:buFont typeface="Wingdings 2" panose="05020102010507070707" pitchFamily="18" charset="2"/>
              <a:buNone/>
            </a:pPr>
            <a:r>
              <a:rPr lang="pt-BR" altLang="pt-BR" sz="1800" smtClean="0">
                <a:solidFill>
                  <a:srgbClr val="FF3399"/>
                </a:solidFill>
              </a:rPr>
              <a:t> </a:t>
            </a:r>
            <a:r>
              <a:rPr lang="pt-BR" altLang="pt-BR" sz="1800" b="1" smtClean="0"/>
              <a:t>a necessidade de esforços contínuos para otimizar as práticas na  Sala de Parto  e o manuseio dos RN de muito baixo peso ao nascer.</a:t>
            </a:r>
          </a:p>
          <a:p>
            <a:pPr marL="228600" indent="-228600" defTabSz="914400">
              <a:lnSpc>
                <a:spcPct val="70000"/>
              </a:lnSpc>
              <a:buFont typeface="Wingdings 2" panose="05020102010507070707" pitchFamily="18" charset="2"/>
              <a:buNone/>
            </a:pPr>
            <a:endParaRPr lang="pt-BR" altLang="pt-BR" sz="1800" smtClean="0"/>
          </a:p>
          <a:p>
            <a:pPr marL="228600" indent="-228600" defTabSz="914400">
              <a:lnSpc>
                <a:spcPct val="70000"/>
              </a:lnSpc>
            </a:pPr>
            <a:endParaRPr lang="pt-BR" altLang="pt-BR" sz="1800" smtClean="0">
              <a:solidFill>
                <a:srgbClr val="FF3399"/>
              </a:solidFill>
            </a:endParaRPr>
          </a:p>
          <a:p>
            <a:pPr marL="228600" indent="-228600" defTabSz="914400">
              <a:lnSpc>
                <a:spcPct val="70000"/>
              </a:lnSpc>
            </a:pPr>
            <a:endParaRPr lang="pt-BR" altLang="pt-BR" sz="1800" b="1" smtClean="0">
              <a:solidFill>
                <a:schemeClr val="hlink"/>
              </a:solidFill>
            </a:endParaRPr>
          </a:p>
          <a:p>
            <a:pPr marL="228600" indent="-228600" defTabSz="914400">
              <a:lnSpc>
                <a:spcPct val="70000"/>
              </a:lnSpc>
            </a:pPr>
            <a:endParaRPr lang="pt-BR" altLang="pt-BR" sz="1800" smtClean="0"/>
          </a:p>
        </p:txBody>
      </p:sp>
      <p:sp>
        <p:nvSpPr>
          <p:cNvPr id="24580" name="AutoShape 4"/>
          <p:cNvSpPr>
            <a:spLocks noChangeArrowheads="1"/>
          </p:cNvSpPr>
          <p:nvPr/>
        </p:nvSpPr>
        <p:spPr bwMode="auto">
          <a:xfrm>
            <a:off x="3132138" y="2636838"/>
            <a:ext cx="187325" cy="398462"/>
          </a:xfrm>
          <a:prstGeom prst="curvedRightArrow">
            <a:avLst>
              <a:gd name="adj1" fmla="val 42542"/>
              <a:gd name="adj2" fmla="val 85085"/>
              <a:gd name="adj3" fmla="val 33333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80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24581" name="AutoShape 5"/>
          <p:cNvSpPr>
            <a:spLocks noChangeArrowheads="1"/>
          </p:cNvSpPr>
          <p:nvPr/>
        </p:nvSpPr>
        <p:spPr bwMode="auto">
          <a:xfrm flipH="1">
            <a:off x="4284663" y="2636838"/>
            <a:ext cx="234950" cy="425450"/>
          </a:xfrm>
          <a:prstGeom prst="curvedRightArrow">
            <a:avLst>
              <a:gd name="adj1" fmla="val 36216"/>
              <a:gd name="adj2" fmla="val 72432"/>
              <a:gd name="adj3" fmla="val 33333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80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24582" name="AutoShape 7"/>
          <p:cNvSpPr>
            <a:spLocks noChangeArrowheads="1"/>
          </p:cNvSpPr>
          <p:nvPr/>
        </p:nvSpPr>
        <p:spPr bwMode="auto">
          <a:xfrm>
            <a:off x="2411413" y="4581525"/>
            <a:ext cx="215900" cy="479425"/>
          </a:xfrm>
          <a:prstGeom prst="curvedRightArrow">
            <a:avLst>
              <a:gd name="adj1" fmla="val 44412"/>
              <a:gd name="adj2" fmla="val 88824"/>
              <a:gd name="adj3" fmla="val 33333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80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24583" name="AutoShape 8"/>
          <p:cNvSpPr>
            <a:spLocks noChangeArrowheads="1"/>
          </p:cNvSpPr>
          <p:nvPr/>
        </p:nvSpPr>
        <p:spPr bwMode="auto">
          <a:xfrm flipH="1">
            <a:off x="5724525" y="4581525"/>
            <a:ext cx="295275" cy="407988"/>
          </a:xfrm>
          <a:prstGeom prst="curvedRightArrow">
            <a:avLst>
              <a:gd name="adj1" fmla="val 27634"/>
              <a:gd name="adj2" fmla="val 55269"/>
              <a:gd name="adj3" fmla="val 33333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80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24584" name="Rectangle 11"/>
          <p:cNvSpPr>
            <a:spLocks noChangeArrowheads="1"/>
          </p:cNvSpPr>
          <p:nvPr/>
        </p:nvSpPr>
        <p:spPr bwMode="auto">
          <a:xfrm>
            <a:off x="1187450" y="404813"/>
            <a:ext cx="6178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3600" b="1">
                <a:solidFill>
                  <a:srgbClr val="FFFF00"/>
                </a:solidFill>
                <a:latin typeface="Arial" panose="020B0604020202020204" pitchFamily="34" charset="0"/>
              </a:rPr>
              <a:t>Hemorragia intraventricular</a:t>
            </a:r>
          </a:p>
        </p:txBody>
      </p:sp>
      <p:sp>
        <p:nvSpPr>
          <p:cNvPr id="24585" name="AutoShape 6"/>
          <p:cNvSpPr>
            <a:spLocks noChangeArrowheads="1"/>
          </p:cNvSpPr>
          <p:nvPr/>
        </p:nvSpPr>
        <p:spPr bwMode="auto">
          <a:xfrm>
            <a:off x="7235825" y="1052513"/>
            <a:ext cx="442913" cy="331787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80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24586" name="Rectangle 13"/>
          <p:cNvSpPr>
            <a:spLocks noChangeArrowheads="1"/>
          </p:cNvSpPr>
          <p:nvPr/>
        </p:nvSpPr>
        <p:spPr bwMode="auto">
          <a:xfrm>
            <a:off x="5867400" y="6092825"/>
            <a:ext cx="29638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latin typeface="Arial" panose="020B0604020202020204" pitchFamily="34" charset="0"/>
              </a:rPr>
              <a:t>Handley SC et al (2018):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body" idx="4294967295"/>
          </p:nvPr>
        </p:nvSpPr>
        <p:spPr>
          <a:xfrm>
            <a:off x="323850" y="3860800"/>
            <a:ext cx="8229600" cy="4525963"/>
          </a:xfrm>
        </p:spPr>
        <p:txBody>
          <a:bodyPr anchor="t"/>
          <a:lstStyle/>
          <a:p>
            <a:pPr marL="228600" indent="-228600" algn="ctr" defTabSz="914400">
              <a:buFont typeface="Wingdings 2" panose="05020102010507070707" pitchFamily="18" charset="2"/>
              <a:buNone/>
            </a:pPr>
            <a:r>
              <a:rPr lang="en-US" altLang="pt-BR" sz="2400" smtClean="0">
                <a:solidFill>
                  <a:srgbClr val="FFFF00"/>
                </a:solidFill>
              </a:rPr>
              <a:t>Mudanças na Sala de Parto: CPAP precoce tem mudado a incidência da hemorragia intraventricular</a:t>
            </a:r>
          </a:p>
          <a:p>
            <a:pPr marL="228600" indent="-228600" defTabSz="914400"/>
            <a:r>
              <a:rPr lang="en-US" altLang="pt-BR" sz="2400" smtClean="0"/>
              <a:t>Unidade neonatal simples de um Hospital aumentou o uso de CPAP de 14% para 70% e houve uma queda na incidência de HIV de 12% para 4%</a:t>
            </a:r>
          </a:p>
          <a:p>
            <a:pPr marL="228600" indent="-228600" defTabSz="914400"/>
            <a:endParaRPr lang="pt-BR" altLang="pt-BR" sz="2400" smtClean="0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2771775" y="2492375"/>
            <a:ext cx="5351463" cy="1063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71415" bIns="0"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latin typeface="Arial" panose="020B0604020202020204" pitchFamily="34" charset="0"/>
                <a:ea typeface="MS PGothic" panose="020B0600070205080204" pitchFamily="34" charset="-128"/>
                <a:hlinkClick r:id="rId2"/>
              </a:rPr>
              <a:t>Is mechanical ventilation associated with intraventricular hemorrhage in preterm </a:t>
            </a:r>
            <a:r>
              <a:rPr lang="pt-BR" altLang="pt-BR" sz="140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hlinkClick r:id="rId2"/>
              </a:rPr>
              <a:t>infants?</a:t>
            </a:r>
            <a:r>
              <a:rPr lang="pt-BR" altLang="pt-BR" sz="14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Aly H</a:t>
            </a:r>
            <a:r>
              <a:rPr lang="pt-BR" altLang="pt-BR" sz="140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, Hammad TA, Essers J, Wung JT.Brain Dev. 2012 Mar;34(3):201-5. doi: 10.1016/j.braindev.2011.04.006. Epub 2011 Jun 15.PMID: 21680121.</a:t>
            </a:r>
            <a:r>
              <a:rPr lang="pt-BR" altLang="pt-BR" sz="1400" u="sng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hlinkClick r:id="rId3"/>
              </a:rPr>
              <a:t>Similar articles</a:t>
            </a:r>
            <a:endParaRPr lang="pt-BR" altLang="pt-BR" sz="1400" u="sng">
              <a:solidFill>
                <a:schemeClr val="bg1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323850" y="1268413"/>
            <a:ext cx="78930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 b="1">
                <a:latin typeface="Arial" panose="020B0604020202020204" pitchFamily="34" charset="0"/>
                <a:ea typeface="MS PGothic" panose="020B0600070205080204" pitchFamily="34" charset="-128"/>
              </a:rPr>
              <a:t>A ventilação mecânica está associada com hemorragia intraventricular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 b="1">
                <a:latin typeface="Arial" panose="020B0604020202020204" pitchFamily="34" charset="0"/>
                <a:ea typeface="MS PGothic" panose="020B0600070205080204" pitchFamily="34" charset="-128"/>
              </a:rPr>
              <a:t>nos recém-nascidos pré-termos?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latin typeface="Arial" panose="020B0604020202020204" pitchFamily="34" charset="0"/>
                <a:ea typeface="MS PGothic" panose="020B0600070205080204" pitchFamily="34" charset="-128"/>
              </a:rPr>
              <a:t>Apresentação:Débora Cristiny e Roberta Rassi- R3 Neonatologia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latin typeface="Arial" panose="020B0604020202020204" pitchFamily="34" charset="0"/>
                <a:ea typeface="MS PGothic" panose="020B0600070205080204" pitchFamily="34" charset="-128"/>
              </a:rPr>
              <a:t>Coordenação: Joseleide de Castro,Paulo R. Margotto</a:t>
            </a:r>
          </a:p>
        </p:txBody>
      </p:sp>
      <p:pic>
        <p:nvPicPr>
          <p:cNvPr id="25605" name="Picture 5" descr="ppt">
            <a:hlinkClick r:id="rId4" tooltip="Hemor_intraven_venti_mecan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200" y="1651000"/>
            <a:ext cx="352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314575"/>
            <a:ext cx="2425700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7" name="Rectangle 7"/>
          <p:cNvSpPr>
            <a:spLocks/>
          </p:cNvSpPr>
          <p:nvPr/>
        </p:nvSpPr>
        <p:spPr bwMode="auto">
          <a:xfrm>
            <a:off x="2054225" y="158750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4000" b="1">
                <a:solidFill>
                  <a:srgbClr val="FFFF00"/>
                </a:solidFill>
                <a:latin typeface="Calibri Light" panose="020F0302020204030204" pitchFamily="34" charset="0"/>
                <a:ea typeface="MS PGothic" panose="020B0600070205080204" pitchFamily="34" charset="-128"/>
              </a:rPr>
              <a:t>Hemorragia Intraventricular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type="body" idx="4294967295"/>
          </p:nvPr>
        </p:nvSpPr>
        <p:spPr>
          <a:xfrm>
            <a:off x="395288" y="1341438"/>
            <a:ext cx="8353425" cy="4052887"/>
          </a:xfrm>
        </p:spPr>
        <p:txBody>
          <a:bodyPr anchor="t"/>
          <a:lstStyle/>
          <a:p>
            <a:pPr marL="228600" indent="-228600" defTabSz="914400"/>
            <a:r>
              <a:rPr lang="en-US" altLang="pt-BR" sz="2400" smtClean="0"/>
              <a:t>Outro Centro relatou que quando a ventilação mecânica (VM) caiu de 84% para 40%, a incidência da HIV caiu de 38% para 16%</a:t>
            </a:r>
          </a:p>
          <a:p>
            <a:pPr marL="228600" indent="-228600" algn="ctr" defTabSz="914400">
              <a:buFont typeface="Wingdings 2" panose="05020102010507070707" pitchFamily="18" charset="2"/>
              <a:buNone/>
            </a:pPr>
            <a:r>
              <a:rPr lang="en-US" altLang="pt-BR" sz="2400" b="1" smtClean="0">
                <a:solidFill>
                  <a:srgbClr val="0000FF"/>
                </a:solidFill>
              </a:rPr>
              <a:t>O presente estudo testa a hipótese que a ventilação mecânica precoce desempenha papel na predição de severa HIV em pré-termos manuseados em dois Centros com a utilização do CPAP precoce</a:t>
            </a:r>
            <a:r>
              <a:rPr lang="en-US" altLang="pt-BR" sz="2400" smtClean="0"/>
              <a:t> </a:t>
            </a:r>
            <a:endParaRPr lang="pt-BR" altLang="pt-BR" sz="2400" smtClean="0"/>
          </a:p>
          <a:p>
            <a:pPr marL="228600" indent="-228600" defTabSz="914400"/>
            <a:r>
              <a:rPr lang="en-US" altLang="pt-BR" sz="2400" smtClean="0"/>
              <a:t>Foram utilizados dados de duas Unidades Neonatais</a:t>
            </a:r>
          </a:p>
          <a:p>
            <a:pPr marL="228600" indent="-228600" defTabSz="914400"/>
            <a:endParaRPr lang="pt-BR" altLang="pt-BR" sz="2400" smtClean="0"/>
          </a:p>
        </p:txBody>
      </p:sp>
      <p:sp>
        <p:nvSpPr>
          <p:cNvPr id="26627" name="Rectangle 7"/>
          <p:cNvSpPr>
            <a:spLocks/>
          </p:cNvSpPr>
          <p:nvPr/>
        </p:nvSpPr>
        <p:spPr bwMode="auto">
          <a:xfrm>
            <a:off x="1116013" y="188913"/>
            <a:ext cx="78867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4000" b="1">
                <a:solidFill>
                  <a:srgbClr val="FFFF00"/>
                </a:solidFill>
                <a:latin typeface="Calibri Light" panose="020F0302020204030204" pitchFamily="34" charset="0"/>
                <a:ea typeface="MS PGothic" panose="020B0600070205080204" pitchFamily="34" charset="-128"/>
              </a:rPr>
              <a:t>Hemorragia Intraventricular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body" idx="4294967295"/>
          </p:nvPr>
        </p:nvSpPr>
        <p:spPr>
          <a:xfrm>
            <a:off x="250825" y="1196975"/>
            <a:ext cx="8497888" cy="4052888"/>
          </a:xfrm>
        </p:spPr>
        <p:txBody>
          <a:bodyPr anchor="t"/>
          <a:lstStyle/>
          <a:p>
            <a:pPr marL="228600" indent="-228600" defTabSz="914400"/>
            <a:r>
              <a:rPr lang="pt-BR" altLang="pt-BR" sz="2800" smtClean="0">
                <a:solidFill>
                  <a:srgbClr val="FFFF00"/>
                </a:solidFill>
              </a:rPr>
              <a:t>Odds ratio ajustada para HIV severa</a:t>
            </a:r>
            <a:r>
              <a:rPr lang="pt-BR" altLang="pt-BR" sz="2800" smtClean="0"/>
              <a:t> nos RN de muito baixo peso que </a:t>
            </a:r>
            <a:r>
              <a:rPr lang="pt-BR" altLang="pt-BR" sz="2800" smtClean="0">
                <a:solidFill>
                  <a:srgbClr val="FFFF00"/>
                </a:solidFill>
              </a:rPr>
              <a:t>recebeu VM</a:t>
            </a:r>
            <a:r>
              <a:rPr lang="pt-BR" altLang="pt-BR" sz="2800" smtClean="0"/>
              <a:t> na Sala de Parto foi de </a:t>
            </a:r>
            <a:r>
              <a:rPr lang="pt-BR" altLang="pt-BR" sz="2800" b="1" smtClean="0">
                <a:solidFill>
                  <a:srgbClr val="FFFF00"/>
                </a:solidFill>
              </a:rPr>
              <a:t>2,7 (IC:1,1-6,6-</a:t>
            </a:r>
            <a:r>
              <a:rPr lang="pt-BR" altLang="pt-BR" sz="2800" smtClean="0">
                <a:solidFill>
                  <a:srgbClr val="FFFF00"/>
                </a:solidFill>
              </a:rPr>
              <a:t>P=0,03</a:t>
            </a:r>
            <a:r>
              <a:rPr lang="pt-BR" altLang="pt-BR" sz="2800" smtClean="0"/>
              <a:t>)</a:t>
            </a:r>
          </a:p>
          <a:p>
            <a:pPr marL="228600" indent="-228600" defTabSz="914400"/>
            <a:r>
              <a:rPr lang="pt-BR" altLang="pt-BR" sz="2800" smtClean="0"/>
              <a:t>A associação significativa entre HIV e VM precoce  foi independente do  Apgar,baixo peso,PaCO2,uso de corticóide pré-natal,sepse precoce,canal arterial pérvio</a:t>
            </a:r>
          </a:p>
          <a:p>
            <a:pPr marL="228600" indent="-228600" algn="ctr" defTabSz="914400">
              <a:buFont typeface="Wingdings 2" panose="05020102010507070707" pitchFamily="18" charset="2"/>
              <a:buNone/>
            </a:pPr>
            <a:r>
              <a:rPr lang="pt-BR" altLang="pt-BR" sz="2800" smtClean="0">
                <a:solidFill>
                  <a:srgbClr val="FFFF00"/>
                </a:solidFill>
              </a:rPr>
              <a:t>Assim, a intubação implica como um fator independente para HIV severa</a:t>
            </a:r>
          </a:p>
        </p:txBody>
      </p:sp>
      <p:sp>
        <p:nvSpPr>
          <p:cNvPr id="27651" name="Rectangle 7"/>
          <p:cNvSpPr>
            <a:spLocks/>
          </p:cNvSpPr>
          <p:nvPr/>
        </p:nvSpPr>
        <p:spPr bwMode="auto">
          <a:xfrm>
            <a:off x="971550" y="188913"/>
            <a:ext cx="78867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4000" b="1">
                <a:solidFill>
                  <a:srgbClr val="FFFF00"/>
                </a:solidFill>
                <a:latin typeface="Calibri Light" panose="020F0302020204030204" pitchFamily="34" charset="0"/>
                <a:ea typeface="MS PGothic" panose="020B0600070205080204" pitchFamily="34" charset="-128"/>
              </a:rPr>
              <a:t>Hemorragia Intraventricular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body" idx="4294967295"/>
          </p:nvPr>
        </p:nvSpPr>
        <p:spPr/>
        <p:txBody>
          <a:bodyPr anchor="t"/>
          <a:lstStyle/>
          <a:p>
            <a:pPr marL="228600" indent="-228600" algn="ctr" defTabSz="914400">
              <a:buFont typeface="Wingdings 2" panose="05020102010507070707" pitchFamily="18" charset="2"/>
              <a:buNone/>
            </a:pPr>
            <a:r>
              <a:rPr lang="en-US" altLang="pt-BR" sz="2400" b="1" smtClean="0">
                <a:solidFill>
                  <a:srgbClr val="FFFF00"/>
                </a:solidFill>
              </a:rPr>
              <a:t>Razões para a VM causar HIV:</a:t>
            </a:r>
            <a:endParaRPr lang="pt-BR" altLang="pt-BR" sz="2400" b="1" smtClean="0">
              <a:solidFill>
                <a:srgbClr val="FFFF00"/>
              </a:solidFill>
            </a:endParaRPr>
          </a:p>
          <a:p>
            <a:pPr marL="228600" indent="-228600" defTabSz="914400"/>
            <a:r>
              <a:rPr lang="en-US" altLang="pt-BR" sz="2400" b="1" i="1" smtClean="0">
                <a:solidFill>
                  <a:srgbClr val="FF9900"/>
                </a:solidFill>
              </a:rPr>
              <a:t>Intubação traqueal</a:t>
            </a:r>
            <a:r>
              <a:rPr lang="en-US" altLang="pt-BR" sz="2400" smtClean="0"/>
              <a:t>: procedimento estressante que causa alterações hemodinâmicas abruptas incluindo hipóxia, bradicardia, hipertensão sistêmica e intracraniana</a:t>
            </a:r>
          </a:p>
          <a:p>
            <a:pPr marL="228600" indent="-228600" defTabSz="914400"/>
            <a:r>
              <a:rPr lang="en-US" altLang="pt-BR" sz="2400" b="1" smtClean="0">
                <a:solidFill>
                  <a:srgbClr val="FF9900"/>
                </a:solidFill>
              </a:rPr>
              <a:t>Acúmulo de pressão positiva intratorácica</a:t>
            </a:r>
            <a:r>
              <a:rPr lang="en-US" altLang="pt-BR" sz="2400" smtClean="0"/>
              <a:t> que impede o retorno venoso e diminui o débito cardíaco</a:t>
            </a:r>
          </a:p>
          <a:p>
            <a:pPr marL="228600" indent="-228600" defTabSz="914400"/>
            <a:r>
              <a:rPr lang="en-US" altLang="pt-BR" sz="2400" b="1" smtClean="0">
                <a:solidFill>
                  <a:srgbClr val="FF9900"/>
                </a:solidFill>
              </a:rPr>
              <a:t>Altera a secreção</a:t>
            </a:r>
            <a:r>
              <a:rPr lang="en-US" altLang="pt-BR" b="1" smtClean="0">
                <a:solidFill>
                  <a:srgbClr val="FF9900"/>
                </a:solidFill>
              </a:rPr>
              <a:t> respiratória, aspirações</a:t>
            </a:r>
            <a:r>
              <a:rPr lang="en-US" altLang="pt-BR" smtClean="0"/>
              <a:t> </a:t>
            </a:r>
            <a:endParaRPr lang="pt-BR" altLang="pt-BR" smtClean="0"/>
          </a:p>
        </p:txBody>
      </p:sp>
      <p:sp>
        <p:nvSpPr>
          <p:cNvPr id="28675" name="Rectangle 7"/>
          <p:cNvSpPr>
            <a:spLocks/>
          </p:cNvSpPr>
          <p:nvPr/>
        </p:nvSpPr>
        <p:spPr bwMode="auto">
          <a:xfrm>
            <a:off x="971550" y="115888"/>
            <a:ext cx="78867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4000" b="1">
                <a:solidFill>
                  <a:srgbClr val="FFFF00"/>
                </a:solidFill>
                <a:latin typeface="Calibri Light" panose="020F0302020204030204" pitchFamily="34" charset="0"/>
                <a:ea typeface="MS PGothic" panose="020B0600070205080204" pitchFamily="34" charset="-128"/>
              </a:rPr>
              <a:t>      Hemorragia Intraventricular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/>
          </p:cNvSpPr>
          <p:nvPr>
            <p:ph type="body" idx="4294967295"/>
          </p:nvPr>
        </p:nvSpPr>
        <p:spPr>
          <a:xfrm>
            <a:off x="611188" y="2332038"/>
            <a:ext cx="8229600" cy="4525962"/>
          </a:xfrm>
        </p:spPr>
        <p:txBody>
          <a:bodyPr anchor="t"/>
          <a:lstStyle/>
          <a:p>
            <a:pPr marL="228600" indent="-228600" defTabSz="914400"/>
            <a:r>
              <a:rPr lang="pt-BR" altLang="pt-BR" sz="2000" smtClean="0"/>
              <a:t>Avaliar a incidência de hemorragia intraventricular (HIV) em recém-nascidos pré-termo com SDR tratados com surfactante e identificar fatores que possam reduzir o risco de HIV nessa população. </a:t>
            </a:r>
          </a:p>
          <a:p>
            <a:pPr marL="228600" indent="-228600" defTabSz="914400"/>
            <a:r>
              <a:rPr lang="pt-BR" altLang="pt-BR" sz="2000" b="1" smtClean="0">
                <a:solidFill>
                  <a:srgbClr val="FFFF00"/>
                </a:solidFill>
              </a:rPr>
              <a:t>O fator mais significativo que aumentou o risco de HIV foi a ventilação mecânica invasiva (OR: 2,90; IC95%: 2,07-4,07).</a:t>
            </a:r>
            <a:r>
              <a:rPr lang="pt-BR" altLang="pt-BR" sz="2000" smtClean="0"/>
              <a:t> O risco aumentou ainda mais se a duração da ventilação mecânica fosse </a:t>
            </a:r>
            <a:r>
              <a:rPr lang="pt-BR" altLang="pt-BR" sz="2000" b="1" smtClean="0">
                <a:solidFill>
                  <a:srgbClr val="FFFF00"/>
                </a:solidFill>
              </a:rPr>
              <a:t>maior que sete dias (OR: 3,02; IC95%: 2,21-4,12</a:t>
            </a:r>
            <a:r>
              <a:rPr lang="pt-BR" altLang="pt-BR" sz="2000" smtClean="0">
                <a:solidFill>
                  <a:srgbClr val="FFFF00"/>
                </a:solidFill>
              </a:rPr>
              <a:t>).</a:t>
            </a: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107950" y="1484313"/>
            <a:ext cx="8893175" cy="850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71415" bIns="0"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hlinkClick r:id="rId2"/>
              </a:rPr>
              <a:t>Intraventricular hemorrhage in premature infants with Respiratory Distress Syndrome treated with surfactant: incidence and risk factors in the prospective cohort study.</a:t>
            </a:r>
            <a:endParaRPr lang="pt-BR" altLang="pt-BR" sz="1400">
              <a:solidFill>
                <a:schemeClr val="bg1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Helwich E, Rutkowska M, Bokiniec R, Gulczyńska E, Hożejowski R.Dev Period Med. 2017;21(4):328-335.PMID:</a:t>
            </a:r>
          </a:p>
          <a:p>
            <a:pPr lvl="1"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 29291360.</a:t>
            </a:r>
            <a:r>
              <a:rPr lang="pt-BR" altLang="pt-BR" sz="14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hlinkClick r:id="rId2"/>
              </a:rPr>
              <a:t>Free Article</a:t>
            </a:r>
            <a:r>
              <a:rPr lang="pt-BR" altLang="pt-BR" sz="14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.</a:t>
            </a:r>
            <a:r>
              <a:rPr lang="pt-BR" altLang="pt-BR" sz="1400" u="sng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hlinkClick r:id="rId3"/>
              </a:rPr>
              <a:t>Similar articles</a:t>
            </a:r>
            <a:endParaRPr lang="pt-BR" altLang="pt-BR" sz="1400" u="sng">
              <a:solidFill>
                <a:schemeClr val="bg1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29700" name="Rectangle 7"/>
          <p:cNvSpPr>
            <a:spLocks/>
          </p:cNvSpPr>
          <p:nvPr/>
        </p:nvSpPr>
        <p:spPr bwMode="auto">
          <a:xfrm>
            <a:off x="684213" y="115888"/>
            <a:ext cx="78867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4000" b="1">
                <a:solidFill>
                  <a:srgbClr val="FFFF00"/>
                </a:solidFill>
                <a:latin typeface="Calibri Light" panose="020F0302020204030204" pitchFamily="34" charset="0"/>
                <a:ea typeface="MS PGothic" panose="020B0600070205080204" pitchFamily="34" charset="-128"/>
              </a:rPr>
              <a:t>Hemorragia Intraventricular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body" idx="4294967295"/>
          </p:nvPr>
        </p:nvSpPr>
        <p:spPr>
          <a:xfrm>
            <a:off x="179388" y="3141663"/>
            <a:ext cx="8856662" cy="4525962"/>
          </a:xfrm>
        </p:spPr>
        <p:txBody>
          <a:bodyPr anchor="t"/>
          <a:lstStyle/>
          <a:p>
            <a:pPr marL="228600" indent="-228600" defTabSz="914400">
              <a:buFont typeface="Wingdings 2" panose="05020102010507070707" pitchFamily="18" charset="2"/>
              <a:buNone/>
            </a:pPr>
            <a:r>
              <a:rPr lang="pt-BR" altLang="pt-BR" sz="1800" smtClean="0"/>
              <a:t>A incidência de HIV total foi de 15,3% nos RN entre 25 semanas e 32 sem 6 dias.                            (Graus I e II:9,2% e III-IV: 6%)</a:t>
            </a:r>
          </a:p>
          <a:p>
            <a:pPr marL="228600" indent="-228600" algn="ctr" defTabSz="914400">
              <a:buFont typeface="Wingdings 2" panose="05020102010507070707" pitchFamily="18" charset="2"/>
              <a:buNone/>
            </a:pPr>
            <a:r>
              <a:rPr lang="pt-BR" altLang="pt-BR" sz="1800" smtClean="0"/>
              <a:t>     </a:t>
            </a:r>
            <a:r>
              <a:rPr lang="pt-BR" altLang="pt-BR" sz="2800" smtClean="0">
                <a:solidFill>
                  <a:srgbClr val="FF0000"/>
                </a:solidFill>
              </a:rPr>
              <a:t>Entre os fatores de risco:ventilação mecânica &gt;2 dias</a:t>
            </a:r>
          </a:p>
          <a:p>
            <a:pPr marL="228600" indent="-228600" algn="ctr" defTabSz="914400">
              <a:buFont typeface="Wingdings 2" panose="05020102010507070707" pitchFamily="18" charset="2"/>
              <a:buNone/>
            </a:pPr>
            <a:r>
              <a:rPr lang="pt-BR" altLang="pt-BR" sz="2800" smtClean="0">
                <a:solidFill>
                  <a:srgbClr val="FF0000"/>
                </a:solidFill>
              </a:rPr>
              <a:t>    (RR:1,23 (1,07-1,41) – p=0.036</a:t>
            </a:r>
          </a:p>
          <a:p>
            <a:pPr marL="228600" indent="-228600" algn="ctr" defTabSz="914400">
              <a:buFont typeface="Wingdings 2" panose="05020102010507070707" pitchFamily="18" charset="2"/>
              <a:buNone/>
            </a:pPr>
            <a:endParaRPr lang="pt-BR" altLang="pt-BR" sz="2800" smtClean="0">
              <a:solidFill>
                <a:srgbClr val="FFFF00"/>
              </a:solidFill>
            </a:endParaRPr>
          </a:p>
          <a:p>
            <a:pPr marL="228600" indent="-228600" defTabSz="914400">
              <a:buFont typeface="Wingdings 2" panose="05020102010507070707" pitchFamily="18" charset="2"/>
              <a:buNone/>
            </a:pPr>
            <a:endParaRPr lang="pt-BR" altLang="pt-BR" sz="2800" smtClean="0">
              <a:solidFill>
                <a:srgbClr val="FFFF00"/>
              </a:solidFill>
            </a:endParaRPr>
          </a:p>
          <a:p>
            <a:pPr marL="228600" indent="-228600" defTabSz="914400">
              <a:buFont typeface="Wingdings 2" panose="05020102010507070707" pitchFamily="18" charset="2"/>
              <a:buNone/>
            </a:pPr>
            <a:endParaRPr lang="pt-BR" altLang="pt-BR" sz="1800" smtClean="0"/>
          </a:p>
          <a:p>
            <a:pPr marL="228600" indent="-228600" algn="ctr" defTabSz="914400">
              <a:buFont typeface="Wingdings 2" panose="05020102010507070707" pitchFamily="18" charset="2"/>
              <a:buNone/>
            </a:pPr>
            <a:r>
              <a:rPr lang="pt-BR" altLang="pt-BR" sz="1800" b="1" smtClean="0"/>
              <a:t>Com o uso de ventilação mecânica ocorre aumento da pressão intratorácica, diminuição do débito cardíaco e variações no fluxo sanguíneo cerebral, podendo causar lesão hipóxico-isquêmica, com a produção de radicais livres e a consequente lesão da substância branca </a:t>
            </a: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404813"/>
            <a:ext cx="9036050" cy="11303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6960" rIns="0" bIns="25392"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 b="1">
                <a:solidFill>
                  <a:srgbClr val="0033CC"/>
                </a:solidFill>
                <a:latin typeface="Lato" panose="020F0502020204030203" pitchFamily="34" charset="0"/>
                <a:ea typeface="MS PGothic" panose="020B0600070205080204" pitchFamily="34" charset="-128"/>
              </a:rPr>
              <a:t>AN</a:t>
            </a:r>
            <a:r>
              <a:rPr lang="pt-BR" altLang="pt-BR" sz="1600" b="1">
                <a:solidFill>
                  <a:srgbClr val="0033CC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Á</a:t>
            </a:r>
            <a:r>
              <a:rPr lang="pt-BR" altLang="pt-BR" sz="1600" b="1">
                <a:solidFill>
                  <a:srgbClr val="0033CC"/>
                </a:solidFill>
                <a:latin typeface="Lato" panose="020F0502020204030203" pitchFamily="34" charset="0"/>
                <a:ea typeface="MS PGothic" panose="020B0600070205080204" pitchFamily="34" charset="-128"/>
              </a:rPr>
              <a:t>LISE DOS FATORES DE RISCO RELACIONADOS </a:t>
            </a:r>
            <a:r>
              <a:rPr lang="pt-BR" altLang="pt-BR" sz="1600" b="1">
                <a:solidFill>
                  <a:srgbClr val="0033CC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À</a:t>
            </a:r>
            <a:r>
              <a:rPr lang="pt-BR" altLang="pt-BR" sz="1600" b="1">
                <a:solidFill>
                  <a:srgbClr val="0033CC"/>
                </a:solidFill>
                <a:latin typeface="Lato" panose="020F0502020204030203" pitchFamily="34" charset="0"/>
                <a:ea typeface="MS PGothic" panose="020B0600070205080204" pitchFamily="34" charset="-128"/>
              </a:rPr>
              <a:t> OCORRÊNCIA DE HEMORRAGIA INTRACRANIANA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 b="1">
                <a:solidFill>
                  <a:srgbClr val="0033CC"/>
                </a:solidFill>
                <a:latin typeface="Lato" panose="020F0502020204030203" pitchFamily="34" charset="0"/>
                <a:ea typeface="MS PGothic" panose="020B0600070205080204" pitchFamily="34" charset="-128"/>
              </a:rPr>
              <a:t>NOS REC</a:t>
            </a:r>
            <a:r>
              <a:rPr lang="pt-BR" altLang="pt-BR" sz="1600" b="1">
                <a:solidFill>
                  <a:srgbClr val="0033CC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É</a:t>
            </a:r>
            <a:r>
              <a:rPr lang="pt-BR" altLang="pt-BR" sz="1600" b="1">
                <a:solidFill>
                  <a:srgbClr val="0033CC"/>
                </a:solidFill>
                <a:latin typeface="Lato" panose="020F0502020204030203" pitchFamily="34" charset="0"/>
                <a:ea typeface="MS PGothic" panose="020B0600070205080204" pitchFamily="34" charset="-128"/>
              </a:rPr>
              <a:t>M-NASCIDOS PREMATUROS DE UMA UTI NEONATAL.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Aline Damares de Castro Cardoso. Coordenação: Paulo R. Margotto e Joseleide de Castro</a:t>
            </a: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  <a:ea typeface="MS PGothic" panose="020B0600070205080204" pitchFamily="34" charset="-128"/>
                <a:hlinkClick r:id="rId2" tooltip="Hemorrag_Intrav_fatores_riscos-2016"/>
              </a:rPr>
              <a:t>  </a:t>
            </a:r>
            <a:endParaRPr lang="pt-BR" altLang="pt-BR" sz="1600">
              <a:solidFill>
                <a:srgbClr val="0033CC"/>
              </a:solidFill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1773238"/>
            <a:ext cx="1825625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AutoShape 5"/>
          <p:cNvSpPr>
            <a:spLocks noChangeArrowheads="1"/>
          </p:cNvSpPr>
          <p:nvPr/>
        </p:nvSpPr>
        <p:spPr bwMode="auto">
          <a:xfrm>
            <a:off x="3417888" y="4340225"/>
            <a:ext cx="434975" cy="693738"/>
          </a:xfrm>
          <a:prstGeom prst="curvedRightArrow">
            <a:avLst>
              <a:gd name="adj1" fmla="val 39776"/>
              <a:gd name="adj2" fmla="val 79560"/>
              <a:gd name="adj3" fmla="val 33333"/>
            </a:avLst>
          </a:prstGeom>
          <a:solidFill>
            <a:srgbClr val="FFFF00"/>
          </a:solidFill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80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30726" name="AutoShape 6"/>
          <p:cNvSpPr>
            <a:spLocks noChangeArrowheads="1"/>
          </p:cNvSpPr>
          <p:nvPr/>
        </p:nvSpPr>
        <p:spPr bwMode="auto">
          <a:xfrm flipH="1">
            <a:off x="5580063" y="4305300"/>
            <a:ext cx="431800" cy="693738"/>
          </a:xfrm>
          <a:prstGeom prst="curvedRightArrow">
            <a:avLst>
              <a:gd name="adj1" fmla="val 32132"/>
              <a:gd name="adj2" fmla="val 64265"/>
              <a:gd name="adj3" fmla="val 33333"/>
            </a:avLst>
          </a:prstGeom>
          <a:solidFill>
            <a:srgbClr val="FFFF00"/>
          </a:solidFill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800"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pic>
        <p:nvPicPr>
          <p:cNvPr id="30727" name="Picture 7" descr="doc">
            <a:hlinkClick r:id="rId4" tooltip="Hemorragia_intrav_fatores_risco_2016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83661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8" name="Text Box 9"/>
          <p:cNvSpPr txBox="1">
            <a:spLocks noChangeArrowheads="1"/>
          </p:cNvSpPr>
          <p:nvPr/>
        </p:nvSpPr>
        <p:spPr bwMode="auto">
          <a:xfrm>
            <a:off x="3975100" y="5440363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/>
              <a:t>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/>
          </p:cNvSpPr>
          <p:nvPr>
            <p:ph type="body" idx="4294967295"/>
          </p:nvPr>
        </p:nvSpPr>
        <p:spPr>
          <a:xfrm>
            <a:off x="323850" y="2924175"/>
            <a:ext cx="8229600" cy="4525963"/>
          </a:xfrm>
        </p:spPr>
        <p:txBody>
          <a:bodyPr anchor="t"/>
          <a:lstStyle/>
          <a:p>
            <a:pPr marL="228600" indent="-228600" defTabSz="914400">
              <a:lnSpc>
                <a:spcPct val="80000"/>
              </a:lnSpc>
            </a:pPr>
            <a:r>
              <a:rPr lang="pt-BR" altLang="pt-BR" sz="1600" smtClean="0">
                <a:solidFill>
                  <a:srgbClr val="FFFF00"/>
                </a:solidFill>
              </a:rPr>
              <a:t>No subgrupo de peso &lt; 750g, o maior número de tentativas de intubação se associou a HIV severa, tanto na análise univariada (OR=1,39;IC a 95%:1,090-1,786-P=0,008) como multivariada ajustando para covariáveis confundidoras (</a:t>
            </a:r>
            <a:r>
              <a:rPr lang="pt-BR" altLang="pt-BR" sz="1600" b="1" smtClean="0">
                <a:solidFill>
                  <a:srgbClr val="FF3300"/>
                </a:solidFill>
              </a:rPr>
              <a:t>OR=1,524;IC a 95%;1.109-2,092</a:t>
            </a:r>
            <a:r>
              <a:rPr lang="pt-BR" altLang="pt-BR" sz="1600" smtClean="0">
                <a:solidFill>
                  <a:srgbClr val="FFFF00"/>
                </a:solidFill>
              </a:rPr>
              <a:t>).</a:t>
            </a:r>
          </a:p>
          <a:p>
            <a:pPr marL="228600" indent="-228600" defTabSz="914400">
              <a:lnSpc>
                <a:spcPct val="80000"/>
              </a:lnSpc>
            </a:pPr>
            <a:r>
              <a:rPr lang="pt-BR" altLang="pt-BR" sz="1600" smtClean="0">
                <a:solidFill>
                  <a:srgbClr val="FFFF00"/>
                </a:solidFill>
              </a:rPr>
              <a:t> Neste subgrupo e HIV houve </a:t>
            </a:r>
            <a:r>
              <a:rPr lang="pt-BR" altLang="pt-BR" sz="1600" b="1" smtClean="0">
                <a:solidFill>
                  <a:srgbClr val="FFFF00"/>
                </a:solidFill>
              </a:rPr>
              <a:t>3 tentativas</a:t>
            </a:r>
            <a:r>
              <a:rPr lang="pt-BR" altLang="pt-BR" sz="1600" smtClean="0">
                <a:solidFill>
                  <a:srgbClr val="FFFF00"/>
                </a:solidFill>
              </a:rPr>
              <a:t> de intubação a mais do que os</a:t>
            </a:r>
            <a:r>
              <a:rPr lang="pt-BR" altLang="pt-BR" sz="1600" smtClean="0">
                <a:solidFill>
                  <a:srgbClr val="FF0000"/>
                </a:solidFill>
              </a:rPr>
              <a:t> </a:t>
            </a:r>
            <a:r>
              <a:rPr lang="pt-BR" altLang="pt-BR" sz="1600" smtClean="0">
                <a:solidFill>
                  <a:srgbClr val="FFFF00"/>
                </a:solidFill>
              </a:rPr>
              <a:t>com leve HIV ou não</a:t>
            </a:r>
            <a:r>
              <a:rPr lang="pt-BR" altLang="pt-BR" sz="1600" smtClean="0"/>
              <a:t> (n análise multivariada: OR=27,8 com IC a 95%:2.963-261.117-P=0,004) e considerando somente na Sala de Parto, o risco de HIV neste subgrupo foi: OR univariável: 1.317, IC: 95%  (1.052-1.649) </a:t>
            </a:r>
            <a:r>
              <a:rPr lang="pt-BR" altLang="pt-BR" sz="1600" i="1" smtClean="0"/>
              <a:t> p </a:t>
            </a:r>
            <a:r>
              <a:rPr lang="pt-BR" altLang="pt-BR" sz="1600" smtClean="0"/>
              <a:t>= .016 e a  </a:t>
            </a:r>
            <a:r>
              <a:rPr lang="pt-BR" altLang="pt-BR" sz="1600" b="1" smtClean="0">
                <a:solidFill>
                  <a:srgbClr val="FF3300"/>
                </a:solidFill>
              </a:rPr>
              <a:t>OR multivariável: 1.448, IC 95% (1.091-1.923), </a:t>
            </a:r>
            <a:r>
              <a:rPr lang="pt-BR" altLang="pt-BR" sz="1600" b="1" i="1" smtClean="0">
                <a:solidFill>
                  <a:srgbClr val="FF3300"/>
                </a:solidFill>
              </a:rPr>
              <a:t>P </a:t>
            </a:r>
            <a:r>
              <a:rPr lang="pt-BR" altLang="pt-BR" sz="1600" b="1" smtClean="0">
                <a:solidFill>
                  <a:srgbClr val="FF3300"/>
                </a:solidFill>
              </a:rPr>
              <a:t>= .010.</a:t>
            </a:r>
          </a:p>
          <a:p>
            <a:pPr marL="228600" indent="-228600" defTabSz="914400">
              <a:lnSpc>
                <a:spcPct val="80000"/>
              </a:lnSpc>
            </a:pPr>
            <a:r>
              <a:rPr lang="pt-BR" altLang="pt-BR" sz="1600" smtClean="0"/>
              <a:t> A minimização do número de intubações pode reduzir a HIV grave, especialmente para as menores e mais imaturas crianças. </a:t>
            </a:r>
          </a:p>
          <a:p>
            <a:pPr marL="228600" indent="-228600" defTabSz="914400">
              <a:lnSpc>
                <a:spcPct val="80000"/>
              </a:lnSpc>
            </a:pPr>
            <a:r>
              <a:rPr lang="pt-BR" altLang="pt-BR" sz="1600" smtClean="0"/>
              <a:t>Com base do presente estudo  e estudos anteriores, </a:t>
            </a:r>
            <a:r>
              <a:rPr lang="pt-BR" altLang="pt-BR" sz="1600" smtClean="0">
                <a:solidFill>
                  <a:srgbClr val="0000FF"/>
                </a:solidFill>
              </a:rPr>
              <a:t>é sugerido que </a:t>
            </a:r>
            <a:r>
              <a:rPr lang="pt-BR" altLang="pt-BR" sz="1600" b="1" smtClean="0">
                <a:solidFill>
                  <a:srgbClr val="0000FF"/>
                </a:solidFill>
              </a:rPr>
              <a:t>essas crianças sejam inicialmente intubadas por operadores experientes</a:t>
            </a:r>
            <a:r>
              <a:rPr lang="pt-BR" altLang="pt-BR" sz="1600" smtClean="0"/>
              <a:t> e que pré-medicações, quando possível,  sejam usadas para aumentar a chance de sucesso</a:t>
            </a: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763" y="404813"/>
            <a:ext cx="1773237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107950" y="2111375"/>
            <a:ext cx="835342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200">
                <a:solidFill>
                  <a:srgbClr val="FF3300"/>
                </a:solidFill>
                <a:latin typeface="Arial" panose="020B0604020202020204" pitchFamily="34" charset="0"/>
                <a:ea typeface="MS PGothic" panose="020B0600070205080204" pitchFamily="34" charset="-128"/>
                <a:hlinkClick r:id="rId3"/>
              </a:rPr>
              <a:t>Intubation Attempts Increase the Risk for Severe Intraventricular Hemorrhage in Preterm Infants-A Retrospective Cohort Study.</a:t>
            </a:r>
            <a:r>
              <a:rPr lang="pt-BR" altLang="pt-BR" sz="1200">
                <a:latin typeface="Arial" panose="020B0604020202020204" pitchFamily="34" charset="0"/>
                <a:ea typeface="MS PGothic" panose="020B0600070205080204" pitchFamily="34" charset="-128"/>
              </a:rPr>
              <a:t>Sauer CW, Kong JY, Vaucher YE, Finer N, Proudfoot JA, Boutin MA, Leone TA.J Pediatr. 2016 Oct;177:108-113. doi: 10.1016/j.jpeds.2016.06.051. Epub 2016 Jul 26.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200">
                <a:latin typeface="Arial" panose="020B0604020202020204" pitchFamily="34" charset="0"/>
                <a:ea typeface="MS PGothic" panose="020B0600070205080204" pitchFamily="34" charset="-128"/>
              </a:rPr>
              <a:t>PMID: 27470688.</a:t>
            </a:r>
            <a:r>
              <a:rPr lang="pt-BR" altLang="pt-BR" sz="1200" u="sng">
                <a:latin typeface="Arial" panose="020B0604020202020204" pitchFamily="34" charset="0"/>
                <a:ea typeface="MS PGothic" panose="020B0600070205080204" pitchFamily="34" charset="-128"/>
                <a:hlinkClick r:id="rId4"/>
              </a:rPr>
              <a:t>Similar articles</a:t>
            </a:r>
            <a:endParaRPr lang="pt-BR" altLang="pt-BR" sz="1200" u="sng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144463" y="571500"/>
            <a:ext cx="6948487" cy="9001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6960" rIns="0" bIns="25392"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 b="1">
                <a:solidFill>
                  <a:schemeClr val="hlink"/>
                </a:solidFill>
                <a:latin typeface="Lato" panose="020F0502020204030203" pitchFamily="34" charset="0"/>
                <a:ea typeface="MS PGothic" panose="020B0600070205080204" pitchFamily="34" charset="-128"/>
              </a:rPr>
              <a:t>Tentativas de intuba</a:t>
            </a:r>
            <a:r>
              <a:rPr lang="pt-BR" altLang="pt-BR" sz="1800" b="1">
                <a:solidFill>
                  <a:schemeClr val="hlink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ç</a:t>
            </a:r>
            <a:r>
              <a:rPr lang="pt-BR" altLang="pt-BR" sz="1800" b="1">
                <a:solidFill>
                  <a:schemeClr val="hlink"/>
                </a:solidFill>
                <a:latin typeface="Lato" panose="020F0502020204030203" pitchFamily="34" charset="0"/>
                <a:ea typeface="MS PGothic" panose="020B0600070205080204" pitchFamily="34" charset="-128"/>
              </a:rPr>
              <a:t>ão aumentam o risco para severa hemorragia intraventricular nos pr</a:t>
            </a:r>
            <a:r>
              <a:rPr lang="pt-BR" altLang="pt-BR" sz="1800" b="1">
                <a:solidFill>
                  <a:schemeClr val="hlink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é</a:t>
            </a:r>
            <a:r>
              <a:rPr lang="pt-BR" altLang="pt-BR" sz="1800" b="1">
                <a:solidFill>
                  <a:schemeClr val="hlink"/>
                </a:solidFill>
                <a:latin typeface="Lato" panose="020F0502020204030203" pitchFamily="34" charset="0"/>
                <a:ea typeface="MS PGothic" panose="020B0600070205080204" pitchFamily="34" charset="-128"/>
              </a:rPr>
              <a:t>-termos estudo de coorte retrospectivo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300" u="sng">
              <a:solidFill>
                <a:srgbClr val="78909C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pic>
        <p:nvPicPr>
          <p:cNvPr id="31750" name="Picture 6" descr="ppt">
            <a:hlinkClick r:id="rId5" tooltip="Tentativa_intubac-HIV_2016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48431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1450975" y="1471613"/>
            <a:ext cx="4548188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200">
                <a:latin typeface="Arial" panose="020B0604020202020204" pitchFamily="34" charset="0"/>
                <a:ea typeface="MS PGothic" panose="020B0600070205080204" pitchFamily="34" charset="-128"/>
              </a:rPr>
              <a:t>Apresentação:Jacqueline Ferreira F. De Lima, João Marcos Ibrahim de Oliveira,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200">
                <a:latin typeface="Arial" panose="020B0604020202020204" pitchFamily="34" charset="0"/>
                <a:ea typeface="MS PGothic" panose="020B0600070205080204" pitchFamily="34" charset="-128"/>
              </a:rPr>
              <a:t>João Pedro Abrahão Nicoletti, Marcelo Alencar da Fonseca, Matheus Gonçalves Maia. </a:t>
            </a:r>
            <a:br>
              <a:rPr lang="pt-BR" altLang="pt-BR" sz="1200">
                <a:latin typeface="Arial" panose="020B0604020202020204" pitchFamily="34" charset="0"/>
                <a:ea typeface="MS PGothic" panose="020B0600070205080204" pitchFamily="34" charset="-128"/>
              </a:rPr>
            </a:br>
            <a:r>
              <a:rPr lang="pt-BR" altLang="pt-BR" sz="1200">
                <a:latin typeface="Arial" panose="020B0604020202020204" pitchFamily="34" charset="0"/>
                <a:ea typeface="MS PGothic" panose="020B0600070205080204" pitchFamily="34" charset="-128"/>
              </a:rPr>
              <a:t>Coordenação: Paulo R. Margotto.  </a:t>
            </a:r>
          </a:p>
        </p:txBody>
      </p:sp>
      <p:sp>
        <p:nvSpPr>
          <p:cNvPr id="31752" name="Rectangle 8"/>
          <p:cNvSpPr>
            <a:spLocks/>
          </p:cNvSpPr>
          <p:nvPr/>
        </p:nvSpPr>
        <p:spPr bwMode="auto">
          <a:xfrm>
            <a:off x="2055813" y="-103188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 b="1">
              <a:solidFill>
                <a:srgbClr val="FF3399"/>
              </a:solidFill>
              <a:latin typeface="Calibri Light" panose="020F03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31753" name="Rectangle 7"/>
          <p:cNvSpPr>
            <a:spLocks/>
          </p:cNvSpPr>
          <p:nvPr/>
        </p:nvSpPr>
        <p:spPr bwMode="auto">
          <a:xfrm>
            <a:off x="1257300" y="-458788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4000" b="1">
                <a:solidFill>
                  <a:srgbClr val="FFFF00"/>
                </a:solidFill>
                <a:latin typeface="Calibri Light" panose="020F0302020204030204" pitchFamily="34" charset="0"/>
                <a:ea typeface="MS PGothic" panose="020B0600070205080204" pitchFamily="34" charset="-128"/>
              </a:rPr>
              <a:t>Hemorragia Intraventricular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altLang="pt-BR" sz="1800" b="1" smtClean="0">
                <a:solidFill>
                  <a:srgbClr val="FFFF00"/>
                </a:solidFill>
              </a:rPr>
              <a:t>NO ENTANTO, MUITO DOS RECÉM-NASCIDOS AINDA SÃO INTUBADOS NA SALA DE PARTO!</a:t>
            </a:r>
          </a:p>
        </p:txBody>
      </p:sp>
      <p:sp>
        <p:nvSpPr>
          <p:cNvPr id="32771" name="Rectangle 3"/>
          <p:cNvSpPr>
            <a:spLocks noGrp="1"/>
          </p:cNvSpPr>
          <p:nvPr>
            <p:ph type="body" idx="4294967295"/>
          </p:nvPr>
        </p:nvSpPr>
        <p:spPr/>
        <p:txBody>
          <a:bodyPr anchor="t"/>
          <a:lstStyle/>
          <a:p>
            <a:pPr marL="228600" indent="-228600" defTabSz="914400"/>
            <a:r>
              <a:rPr lang="pt-BR" altLang="pt-BR" smtClean="0"/>
              <a:t>Gonçalves-Ferri WA ,Martinez FE (2013): Ribeirão Preto (SP)</a:t>
            </a:r>
          </a:p>
        </p:txBody>
      </p:sp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852738"/>
            <a:ext cx="3024187" cy="274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119063" y="5689600"/>
            <a:ext cx="8916987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 b="1">
                <a:solidFill>
                  <a:srgbClr val="FF0000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                            O uso de CPAP na Sala de Parto não foi possível em 63,6% dos lactentes com peso &lt;1000 g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 b="1">
                <a:solidFill>
                  <a:srgbClr val="0000FF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Para o sucesso do uso de CPAP na Sala de Parto:-maior uso de esteróide pré-natal (RN em melhores condições pulmonares) e maior treinamento e preparação da E</a:t>
            </a:r>
            <a:r>
              <a:rPr lang="pt-BR" altLang="ja-JP" sz="1600" b="1">
                <a:solidFill>
                  <a:srgbClr val="0000FF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q</a:t>
            </a:r>
            <a:r>
              <a:rPr lang="pt-BR" altLang="pt-BR" sz="1600" b="1">
                <a:solidFill>
                  <a:srgbClr val="0000FF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uipe Médica</a:t>
            </a:r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4284663" y="3716338"/>
            <a:ext cx="45037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solidFill>
                  <a:srgbClr val="FFFF00"/>
                </a:solidFill>
                <a:latin typeface="Calibri" panose="020F0502020204030204" pitchFamily="34" charset="0"/>
                <a:ea typeface="MS PGothic" panose="020B0600070205080204" pitchFamily="34" charset="-128"/>
              </a:rPr>
              <a:t>Uso de esteróide pré-natal:42,4%!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-107950" y="836613"/>
            <a:ext cx="9142413" cy="5638800"/>
          </a:xfrm>
        </p:spPr>
        <p:txBody>
          <a:bodyPr lIns="92075" tIns="46038" rIns="92075" bIns="46038" anchor="t"/>
          <a:lstStyle/>
          <a:p>
            <a:pPr>
              <a:lnSpc>
                <a:spcPct val="16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Eventos associados</a:t>
            </a:r>
          </a:p>
          <a:p>
            <a:pPr lvl="1">
              <a:defRPr/>
            </a:pPr>
            <a:r>
              <a:rPr 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PNEUMOTÓRAX (PTX):</a:t>
            </a:r>
          </a:p>
          <a:p>
            <a:pPr lvl="1">
              <a:buFont typeface="Wingdings 2" panose="05020102010507070707" pitchFamily="18" charset="2"/>
              <a:buNone/>
              <a:defRPr/>
            </a:pPr>
            <a:r>
              <a:rPr 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       6 / 9 RN com PTX: 67% HIV ( Intervalo de ocorrência: 1 / 2 h a 24 h</a:t>
            </a:r>
          </a:p>
          <a:p>
            <a:pPr lvl="1">
              <a:buFont typeface="Wingdings 2" panose="05020102010507070707" pitchFamily="18" charset="2"/>
              <a:buNone/>
              <a:defRPr/>
            </a:pPr>
            <a:r>
              <a:rPr 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       12 /14 RN com PTX: 86% HIV</a:t>
            </a:r>
          </a:p>
          <a:p>
            <a:pPr lvl="2">
              <a:buFont typeface="Wingdings 2" panose="05020102010507070707" pitchFamily="18" charset="2"/>
              <a:buNone/>
              <a:defRPr/>
            </a:pPr>
            <a:r>
              <a:rPr lang="pt-BR" sz="1800" b="1" u="sng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PNEUMOTÓRAX </a:t>
            </a:r>
          </a:p>
        </p:txBody>
      </p:sp>
      <p:sp>
        <p:nvSpPr>
          <p:cNvPr id="33795" name="Rectangle 5"/>
          <p:cNvSpPr>
            <a:spLocks noChangeArrowheads="1"/>
          </p:cNvSpPr>
          <p:nvPr/>
        </p:nvSpPr>
        <p:spPr bwMode="auto">
          <a:xfrm>
            <a:off x="1584325" y="2879725"/>
            <a:ext cx="36623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Arial Narrow" panose="020B0606020202030204" pitchFamily="34" charset="0"/>
              </a:rPr>
              <a:t> PRESSÃO INTRA-TORÁCICA</a:t>
            </a:r>
          </a:p>
        </p:txBody>
      </p:sp>
      <p:sp>
        <p:nvSpPr>
          <p:cNvPr id="33796" name="Rectangle 6"/>
          <p:cNvSpPr>
            <a:spLocks noChangeArrowheads="1"/>
          </p:cNvSpPr>
          <p:nvPr/>
        </p:nvSpPr>
        <p:spPr bwMode="auto">
          <a:xfrm>
            <a:off x="2498725" y="3413125"/>
            <a:ext cx="3871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Arial Narrow" panose="020B0606020202030204" pitchFamily="34" charset="0"/>
              </a:rPr>
              <a:t>DIMINUI O RETORNO VENOSO</a:t>
            </a:r>
          </a:p>
        </p:txBody>
      </p:sp>
      <p:sp>
        <p:nvSpPr>
          <p:cNvPr id="33797" name="Rectangle 7"/>
          <p:cNvSpPr>
            <a:spLocks noChangeArrowheads="1"/>
          </p:cNvSpPr>
          <p:nvPr/>
        </p:nvSpPr>
        <p:spPr bwMode="auto">
          <a:xfrm>
            <a:off x="7223125" y="3352800"/>
            <a:ext cx="8048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Arial Narrow" panose="020B0606020202030204" pitchFamily="34" charset="0"/>
              </a:rPr>
              <a:t>DC</a:t>
            </a:r>
          </a:p>
        </p:txBody>
      </p:sp>
      <p:sp>
        <p:nvSpPr>
          <p:cNvPr id="33798" name="Rectangle 8"/>
          <p:cNvSpPr>
            <a:spLocks noChangeArrowheads="1"/>
          </p:cNvSpPr>
          <p:nvPr/>
        </p:nvSpPr>
        <p:spPr bwMode="auto">
          <a:xfrm>
            <a:off x="822325" y="4098925"/>
            <a:ext cx="25082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Arial Narrow" panose="020B0606020202030204" pitchFamily="34" charset="0"/>
              </a:rPr>
              <a:t>PRESSÃO VENOSA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Arial Narrow" panose="020B0606020202030204" pitchFamily="34" charset="0"/>
              </a:rPr>
              <a:t>CENTRAL</a:t>
            </a:r>
          </a:p>
        </p:txBody>
      </p:sp>
      <p:sp>
        <p:nvSpPr>
          <p:cNvPr id="33799" name="Rectangle 9"/>
          <p:cNvSpPr>
            <a:spLocks noChangeArrowheads="1"/>
          </p:cNvSpPr>
          <p:nvPr/>
        </p:nvSpPr>
        <p:spPr bwMode="auto">
          <a:xfrm>
            <a:off x="5699125" y="4022725"/>
            <a:ext cx="31051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Arial Narrow" panose="020B0606020202030204" pitchFamily="34" charset="0"/>
              </a:rPr>
              <a:t>RESISTÊNCIA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Arial Narrow" panose="020B0606020202030204" pitchFamily="34" charset="0"/>
              </a:rPr>
              <a:t>VASCULAR PERIFÉRICA</a:t>
            </a:r>
          </a:p>
        </p:txBody>
      </p:sp>
      <p:sp>
        <p:nvSpPr>
          <p:cNvPr id="33800" name="Rectangle 10"/>
          <p:cNvSpPr>
            <a:spLocks noChangeArrowheads="1"/>
          </p:cNvSpPr>
          <p:nvPr/>
        </p:nvSpPr>
        <p:spPr bwMode="auto">
          <a:xfrm>
            <a:off x="1889125" y="4784725"/>
            <a:ext cx="289718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Arial Narrow" panose="020B0606020202030204" pitchFamily="34" charset="0"/>
              </a:rPr>
              <a:t>VFS ARTÉRIA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Arial Narrow" panose="020B0606020202030204" pitchFamily="34" charset="0"/>
              </a:rPr>
              <a:t>CEREBRAL ANTERIOR</a:t>
            </a:r>
          </a:p>
        </p:txBody>
      </p:sp>
      <p:sp>
        <p:nvSpPr>
          <p:cNvPr id="33801" name="Rectangle 11"/>
          <p:cNvSpPr>
            <a:spLocks noChangeArrowheads="1"/>
          </p:cNvSpPr>
          <p:nvPr/>
        </p:nvSpPr>
        <p:spPr bwMode="auto">
          <a:xfrm>
            <a:off x="441325" y="5562600"/>
            <a:ext cx="352107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Arial Narrow" panose="020B0606020202030204" pitchFamily="34" charset="0"/>
              </a:rPr>
              <a:t>PCO2* E ACIDEMIA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Arial Narrow" panose="020B0606020202030204" pitchFamily="34" charset="0"/>
              </a:rPr>
              <a:t>CADA mmHg NA PCO2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Arial Narrow" panose="020B0606020202030204" pitchFamily="34" charset="0"/>
              </a:rPr>
              <a:t>FSC 7- 8%</a:t>
            </a:r>
          </a:p>
        </p:txBody>
      </p:sp>
      <p:sp>
        <p:nvSpPr>
          <p:cNvPr id="33802" name="Rectangle 12"/>
          <p:cNvSpPr>
            <a:spLocks noChangeArrowheads="1"/>
          </p:cNvSpPr>
          <p:nvPr/>
        </p:nvSpPr>
        <p:spPr bwMode="auto">
          <a:xfrm>
            <a:off x="3794125" y="5622925"/>
            <a:ext cx="22717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Arial Narrow" panose="020B0606020202030204" pitchFamily="34" charset="0"/>
              </a:rPr>
              <a:t>FLUXO SANG.MG</a:t>
            </a:r>
          </a:p>
        </p:txBody>
      </p:sp>
      <p:sp>
        <p:nvSpPr>
          <p:cNvPr id="33803" name="Rectangle 13"/>
          <p:cNvSpPr>
            <a:spLocks noChangeArrowheads="1"/>
          </p:cNvSpPr>
          <p:nvPr/>
        </p:nvSpPr>
        <p:spPr bwMode="auto">
          <a:xfrm>
            <a:off x="2422525" y="6399213"/>
            <a:ext cx="4483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Arial Narrow" panose="020B0606020202030204" pitchFamily="34" charset="0"/>
              </a:rPr>
              <a:t>HEMORRAGIA INTRAVENTRICULAR</a:t>
            </a:r>
          </a:p>
        </p:txBody>
      </p:sp>
      <p:sp>
        <p:nvSpPr>
          <p:cNvPr id="33804" name="Line 14"/>
          <p:cNvSpPr>
            <a:spLocks noChangeShapeType="1"/>
          </p:cNvSpPr>
          <p:nvPr/>
        </p:nvSpPr>
        <p:spPr bwMode="auto">
          <a:xfrm flipH="1">
            <a:off x="0" y="2781300"/>
            <a:ext cx="914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05" name="Line 15"/>
          <p:cNvSpPr>
            <a:spLocks noChangeShapeType="1"/>
          </p:cNvSpPr>
          <p:nvPr/>
        </p:nvSpPr>
        <p:spPr bwMode="auto">
          <a:xfrm>
            <a:off x="76200" y="2514600"/>
            <a:ext cx="381000" cy="2743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oval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06" name="Arc 16"/>
          <p:cNvSpPr>
            <a:spLocks/>
          </p:cNvSpPr>
          <p:nvPr/>
        </p:nvSpPr>
        <p:spPr bwMode="auto">
          <a:xfrm>
            <a:off x="2627313" y="2781300"/>
            <a:ext cx="2805112" cy="334963"/>
          </a:xfrm>
          <a:custGeom>
            <a:avLst/>
            <a:gdLst>
              <a:gd name="T0" fmla="*/ 0 w 21614"/>
              <a:gd name="T1" fmla="*/ 0 h 29760"/>
              <a:gd name="T2" fmla="*/ 2147483646 w 21614"/>
              <a:gd name="T3" fmla="*/ 2147483646 h 29760"/>
              <a:gd name="T4" fmla="*/ 2147483646 w 21614"/>
              <a:gd name="T5" fmla="*/ 2147483646 h 29760"/>
              <a:gd name="T6" fmla="*/ 0 60000 65536"/>
              <a:gd name="T7" fmla="*/ 0 60000 65536"/>
              <a:gd name="T8" fmla="*/ 0 60000 65536"/>
              <a:gd name="T9" fmla="*/ 0 w 21614"/>
              <a:gd name="T10" fmla="*/ 0 h 29760"/>
              <a:gd name="T11" fmla="*/ 21614 w 21614"/>
              <a:gd name="T12" fmla="*/ 29760 h 2976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14" h="29760" fill="none" extrusionOk="0">
                <a:moveTo>
                  <a:pt x="0" y="0"/>
                </a:moveTo>
                <a:cubicBezTo>
                  <a:pt x="4" y="0"/>
                  <a:pt x="9" y="-1"/>
                  <a:pt x="14" y="0"/>
                </a:cubicBezTo>
                <a:cubicBezTo>
                  <a:pt x="11943" y="0"/>
                  <a:pt x="21614" y="9670"/>
                  <a:pt x="21614" y="21600"/>
                </a:cubicBezTo>
                <a:cubicBezTo>
                  <a:pt x="21614" y="24398"/>
                  <a:pt x="21070" y="27169"/>
                  <a:pt x="20013" y="29760"/>
                </a:cubicBezTo>
              </a:path>
              <a:path w="21614" h="29760" stroke="0" extrusionOk="0">
                <a:moveTo>
                  <a:pt x="0" y="0"/>
                </a:moveTo>
                <a:cubicBezTo>
                  <a:pt x="4" y="0"/>
                  <a:pt x="9" y="-1"/>
                  <a:pt x="14" y="0"/>
                </a:cubicBezTo>
                <a:cubicBezTo>
                  <a:pt x="11943" y="0"/>
                  <a:pt x="21614" y="9670"/>
                  <a:pt x="21614" y="21600"/>
                </a:cubicBezTo>
                <a:cubicBezTo>
                  <a:pt x="21614" y="24398"/>
                  <a:pt x="21070" y="27169"/>
                  <a:pt x="20013" y="29760"/>
                </a:cubicBezTo>
                <a:lnTo>
                  <a:pt x="14" y="21600"/>
                </a:lnTo>
                <a:lnTo>
                  <a:pt x="0" y="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round/>
            <a:headEnd type="oval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07" name="Line 17"/>
          <p:cNvSpPr>
            <a:spLocks noChangeShapeType="1"/>
          </p:cNvSpPr>
          <p:nvPr/>
        </p:nvSpPr>
        <p:spPr bwMode="auto">
          <a:xfrm>
            <a:off x="6477000" y="3581400"/>
            <a:ext cx="685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08" name="Line 18"/>
          <p:cNvSpPr>
            <a:spLocks noChangeShapeType="1"/>
          </p:cNvSpPr>
          <p:nvPr/>
        </p:nvSpPr>
        <p:spPr bwMode="auto">
          <a:xfrm>
            <a:off x="7740650" y="3357563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09" name="Line 19"/>
          <p:cNvSpPr>
            <a:spLocks noChangeShapeType="1"/>
          </p:cNvSpPr>
          <p:nvPr/>
        </p:nvSpPr>
        <p:spPr bwMode="auto">
          <a:xfrm>
            <a:off x="5638800" y="4038600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10" name="Line 20"/>
          <p:cNvSpPr>
            <a:spLocks noChangeShapeType="1"/>
          </p:cNvSpPr>
          <p:nvPr/>
        </p:nvSpPr>
        <p:spPr bwMode="auto">
          <a:xfrm>
            <a:off x="1676400" y="4876800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11" name="Line 21"/>
          <p:cNvSpPr>
            <a:spLocks noChangeShapeType="1"/>
          </p:cNvSpPr>
          <p:nvPr/>
        </p:nvSpPr>
        <p:spPr bwMode="auto">
          <a:xfrm>
            <a:off x="685800" y="4114800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12" name="Line 22"/>
          <p:cNvSpPr>
            <a:spLocks noChangeShapeType="1"/>
          </p:cNvSpPr>
          <p:nvPr/>
        </p:nvSpPr>
        <p:spPr bwMode="auto">
          <a:xfrm>
            <a:off x="304800" y="5562600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13" name="Line 23"/>
          <p:cNvSpPr>
            <a:spLocks noChangeShapeType="1"/>
          </p:cNvSpPr>
          <p:nvPr/>
        </p:nvSpPr>
        <p:spPr bwMode="auto">
          <a:xfrm>
            <a:off x="3657600" y="5638800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14" name="Line 24"/>
          <p:cNvSpPr>
            <a:spLocks noChangeShapeType="1"/>
          </p:cNvSpPr>
          <p:nvPr/>
        </p:nvSpPr>
        <p:spPr bwMode="auto">
          <a:xfrm>
            <a:off x="4876800" y="6019800"/>
            <a:ext cx="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15" name="Line 25"/>
          <p:cNvSpPr>
            <a:spLocks noChangeShapeType="1"/>
          </p:cNvSpPr>
          <p:nvPr/>
        </p:nvSpPr>
        <p:spPr bwMode="auto">
          <a:xfrm>
            <a:off x="304800" y="6324600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16" name="Arc 26"/>
          <p:cNvSpPr>
            <a:spLocks/>
          </p:cNvSpPr>
          <p:nvPr/>
        </p:nvSpPr>
        <p:spPr bwMode="auto">
          <a:xfrm>
            <a:off x="763588" y="3049588"/>
            <a:ext cx="1331912" cy="838200"/>
          </a:xfrm>
          <a:custGeom>
            <a:avLst/>
            <a:gdLst>
              <a:gd name="T0" fmla="*/ 2147483646 w 37777"/>
              <a:gd name="T1" fmla="*/ 2147483646 h 42381"/>
              <a:gd name="T2" fmla="*/ 2147483646 w 37777"/>
              <a:gd name="T3" fmla="*/ 0 h 42381"/>
              <a:gd name="T4" fmla="*/ 2147483646 w 37777"/>
              <a:gd name="T5" fmla="*/ 2147483646 h 42381"/>
              <a:gd name="T6" fmla="*/ 0 60000 65536"/>
              <a:gd name="T7" fmla="*/ 0 60000 65536"/>
              <a:gd name="T8" fmla="*/ 0 60000 65536"/>
              <a:gd name="T9" fmla="*/ 0 w 37777"/>
              <a:gd name="T10" fmla="*/ 0 h 42381"/>
              <a:gd name="T11" fmla="*/ 37777 w 37777"/>
              <a:gd name="T12" fmla="*/ 42381 h 4238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7777" h="42381" fill="none" extrusionOk="0">
                <a:moveTo>
                  <a:pt x="37777" y="35094"/>
                </a:moveTo>
                <a:cubicBezTo>
                  <a:pt x="33677" y="39727"/>
                  <a:pt x="27787" y="42380"/>
                  <a:pt x="21600" y="42381"/>
                </a:cubicBezTo>
                <a:cubicBezTo>
                  <a:pt x="9670" y="42381"/>
                  <a:pt x="0" y="32710"/>
                  <a:pt x="0" y="20781"/>
                </a:cubicBezTo>
                <a:cubicBezTo>
                  <a:pt x="-1" y="11120"/>
                  <a:pt x="6414" y="2634"/>
                  <a:pt x="15708" y="-1"/>
                </a:cubicBezTo>
              </a:path>
              <a:path w="37777" h="42381" stroke="0" extrusionOk="0">
                <a:moveTo>
                  <a:pt x="37777" y="35094"/>
                </a:moveTo>
                <a:cubicBezTo>
                  <a:pt x="33677" y="39727"/>
                  <a:pt x="27787" y="42380"/>
                  <a:pt x="21600" y="42381"/>
                </a:cubicBezTo>
                <a:cubicBezTo>
                  <a:pt x="9670" y="42381"/>
                  <a:pt x="0" y="32710"/>
                  <a:pt x="0" y="20781"/>
                </a:cubicBezTo>
                <a:cubicBezTo>
                  <a:pt x="-1" y="11120"/>
                  <a:pt x="6414" y="2634"/>
                  <a:pt x="15708" y="-1"/>
                </a:cubicBezTo>
                <a:lnTo>
                  <a:pt x="21600" y="20781"/>
                </a:lnTo>
                <a:lnTo>
                  <a:pt x="37777" y="35094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round/>
            <a:headEnd type="stealth" w="med" len="lg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17" name="Arc 27"/>
          <p:cNvSpPr>
            <a:spLocks/>
          </p:cNvSpPr>
          <p:nvPr/>
        </p:nvSpPr>
        <p:spPr bwMode="auto">
          <a:xfrm>
            <a:off x="7999413" y="3582988"/>
            <a:ext cx="915987" cy="838200"/>
          </a:xfrm>
          <a:custGeom>
            <a:avLst/>
            <a:gdLst>
              <a:gd name="T0" fmla="*/ 0 w 21638"/>
              <a:gd name="T1" fmla="*/ 0 h 21600"/>
              <a:gd name="T2" fmla="*/ 2147483646 w 21638"/>
              <a:gd name="T3" fmla="*/ 2147483646 h 21600"/>
              <a:gd name="T4" fmla="*/ 2147483646 w 21638"/>
              <a:gd name="T5" fmla="*/ 2147483646 h 21600"/>
              <a:gd name="T6" fmla="*/ 0 60000 65536"/>
              <a:gd name="T7" fmla="*/ 0 60000 65536"/>
              <a:gd name="T8" fmla="*/ 0 60000 65536"/>
              <a:gd name="T9" fmla="*/ 0 w 21638"/>
              <a:gd name="T10" fmla="*/ 0 h 21600"/>
              <a:gd name="T11" fmla="*/ 21638 w 21638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38" h="21600" fill="none" extrusionOk="0">
                <a:moveTo>
                  <a:pt x="0" y="0"/>
                </a:moveTo>
                <a:cubicBezTo>
                  <a:pt x="12" y="0"/>
                  <a:pt x="25" y="-1"/>
                  <a:pt x="38" y="0"/>
                </a:cubicBezTo>
                <a:cubicBezTo>
                  <a:pt x="11967" y="0"/>
                  <a:pt x="21638" y="9670"/>
                  <a:pt x="21638" y="21600"/>
                </a:cubicBezTo>
              </a:path>
              <a:path w="21638" h="21600" stroke="0" extrusionOk="0">
                <a:moveTo>
                  <a:pt x="0" y="0"/>
                </a:moveTo>
                <a:cubicBezTo>
                  <a:pt x="12" y="0"/>
                  <a:pt x="25" y="-1"/>
                  <a:pt x="38" y="0"/>
                </a:cubicBezTo>
                <a:cubicBezTo>
                  <a:pt x="11967" y="0"/>
                  <a:pt x="21638" y="9670"/>
                  <a:pt x="21638" y="21600"/>
                </a:cubicBezTo>
                <a:lnTo>
                  <a:pt x="38" y="21600"/>
                </a:lnTo>
                <a:lnTo>
                  <a:pt x="0" y="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18" name="Rectangle 28"/>
          <p:cNvSpPr>
            <a:spLocks noChangeArrowheads="1"/>
          </p:cNvSpPr>
          <p:nvPr/>
        </p:nvSpPr>
        <p:spPr bwMode="auto">
          <a:xfrm>
            <a:off x="6842125" y="5105400"/>
            <a:ext cx="531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Arial Narrow" panose="020B0606020202030204" pitchFamily="34" charset="0"/>
              </a:rPr>
              <a:t>PA</a:t>
            </a:r>
          </a:p>
        </p:txBody>
      </p:sp>
      <p:sp>
        <p:nvSpPr>
          <p:cNvPr id="33819" name="Arc 29"/>
          <p:cNvSpPr>
            <a:spLocks/>
          </p:cNvSpPr>
          <p:nvPr/>
        </p:nvSpPr>
        <p:spPr bwMode="auto">
          <a:xfrm>
            <a:off x="7494588" y="4876800"/>
            <a:ext cx="939800" cy="838200"/>
          </a:xfrm>
          <a:custGeom>
            <a:avLst/>
            <a:gdLst>
              <a:gd name="T0" fmla="*/ 2147483646 w 34746"/>
              <a:gd name="T1" fmla="*/ 2147483646 h 21600"/>
              <a:gd name="T2" fmla="*/ 0 w 34746"/>
              <a:gd name="T3" fmla="*/ 2147483646 h 21600"/>
              <a:gd name="T4" fmla="*/ 2147483646 w 34746"/>
              <a:gd name="T5" fmla="*/ 0 h 21600"/>
              <a:gd name="T6" fmla="*/ 0 60000 65536"/>
              <a:gd name="T7" fmla="*/ 0 60000 65536"/>
              <a:gd name="T8" fmla="*/ 0 60000 65536"/>
              <a:gd name="T9" fmla="*/ 0 w 34746"/>
              <a:gd name="T10" fmla="*/ 0 h 21600"/>
              <a:gd name="T11" fmla="*/ 34746 w 34746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4746" h="21600" fill="none" extrusionOk="0">
                <a:moveTo>
                  <a:pt x="34745" y="40"/>
                </a:moveTo>
                <a:cubicBezTo>
                  <a:pt x="34723" y="11954"/>
                  <a:pt x="25059" y="21599"/>
                  <a:pt x="13146" y="21600"/>
                </a:cubicBezTo>
                <a:cubicBezTo>
                  <a:pt x="8392" y="21600"/>
                  <a:pt x="3771" y="20031"/>
                  <a:pt x="0" y="17138"/>
                </a:cubicBezTo>
              </a:path>
              <a:path w="34746" h="21600" stroke="0" extrusionOk="0">
                <a:moveTo>
                  <a:pt x="34745" y="40"/>
                </a:moveTo>
                <a:cubicBezTo>
                  <a:pt x="34723" y="11954"/>
                  <a:pt x="25059" y="21599"/>
                  <a:pt x="13146" y="21600"/>
                </a:cubicBezTo>
                <a:cubicBezTo>
                  <a:pt x="8392" y="21600"/>
                  <a:pt x="3771" y="20031"/>
                  <a:pt x="0" y="17138"/>
                </a:cubicBezTo>
                <a:lnTo>
                  <a:pt x="13146" y="0"/>
                </a:lnTo>
                <a:lnTo>
                  <a:pt x="34745" y="4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20" name="Line 30"/>
          <p:cNvSpPr>
            <a:spLocks noChangeShapeType="1"/>
          </p:cNvSpPr>
          <p:nvPr/>
        </p:nvSpPr>
        <p:spPr bwMode="auto">
          <a:xfrm flipH="1" flipV="1">
            <a:off x="4343400" y="5029200"/>
            <a:ext cx="220980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21" name="Arc 31"/>
          <p:cNvSpPr>
            <a:spLocks/>
          </p:cNvSpPr>
          <p:nvPr/>
        </p:nvSpPr>
        <p:spPr bwMode="auto">
          <a:xfrm>
            <a:off x="3505200" y="4268788"/>
            <a:ext cx="534988" cy="762000"/>
          </a:xfrm>
          <a:custGeom>
            <a:avLst/>
            <a:gdLst>
              <a:gd name="T0" fmla="*/ 0 w 21664"/>
              <a:gd name="T1" fmla="*/ 0 h 21600"/>
              <a:gd name="T2" fmla="*/ 2147483646 w 21664"/>
              <a:gd name="T3" fmla="*/ 2147483646 h 21600"/>
              <a:gd name="T4" fmla="*/ 2147483646 w 21664"/>
              <a:gd name="T5" fmla="*/ 2147483646 h 21600"/>
              <a:gd name="T6" fmla="*/ 0 60000 65536"/>
              <a:gd name="T7" fmla="*/ 0 60000 65536"/>
              <a:gd name="T8" fmla="*/ 0 60000 65536"/>
              <a:gd name="T9" fmla="*/ 0 w 21664"/>
              <a:gd name="T10" fmla="*/ 0 h 21600"/>
              <a:gd name="T11" fmla="*/ 21664 w 21664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64" h="21600" fill="none" extrusionOk="0">
                <a:moveTo>
                  <a:pt x="0" y="0"/>
                </a:moveTo>
                <a:cubicBezTo>
                  <a:pt x="21" y="0"/>
                  <a:pt x="42" y="-1"/>
                  <a:pt x="64" y="0"/>
                </a:cubicBezTo>
                <a:cubicBezTo>
                  <a:pt x="11993" y="0"/>
                  <a:pt x="21664" y="9670"/>
                  <a:pt x="21664" y="21600"/>
                </a:cubicBezTo>
              </a:path>
              <a:path w="21664" h="21600" stroke="0" extrusionOk="0">
                <a:moveTo>
                  <a:pt x="0" y="0"/>
                </a:moveTo>
                <a:cubicBezTo>
                  <a:pt x="21" y="0"/>
                  <a:pt x="42" y="-1"/>
                  <a:pt x="64" y="0"/>
                </a:cubicBezTo>
                <a:cubicBezTo>
                  <a:pt x="11993" y="0"/>
                  <a:pt x="21664" y="9670"/>
                  <a:pt x="21664" y="21600"/>
                </a:cubicBezTo>
                <a:lnTo>
                  <a:pt x="64" y="21600"/>
                </a:lnTo>
                <a:lnTo>
                  <a:pt x="0" y="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22" name="Line 32"/>
          <p:cNvSpPr>
            <a:spLocks noChangeShapeType="1"/>
          </p:cNvSpPr>
          <p:nvPr/>
        </p:nvSpPr>
        <p:spPr bwMode="auto">
          <a:xfrm flipH="1">
            <a:off x="3352800" y="3810000"/>
            <a:ext cx="9144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23" name="Line 33"/>
          <p:cNvSpPr>
            <a:spLocks noChangeShapeType="1"/>
          </p:cNvSpPr>
          <p:nvPr/>
        </p:nvSpPr>
        <p:spPr bwMode="auto">
          <a:xfrm flipV="1">
            <a:off x="914400" y="5410200"/>
            <a:ext cx="91440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24" name="Line 34"/>
          <p:cNvSpPr>
            <a:spLocks noChangeShapeType="1"/>
          </p:cNvSpPr>
          <p:nvPr/>
        </p:nvSpPr>
        <p:spPr bwMode="auto">
          <a:xfrm flipV="1">
            <a:off x="6858000" y="5105400"/>
            <a:ext cx="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25" name="Line 35"/>
          <p:cNvSpPr>
            <a:spLocks noChangeShapeType="1"/>
          </p:cNvSpPr>
          <p:nvPr/>
        </p:nvSpPr>
        <p:spPr bwMode="auto">
          <a:xfrm flipV="1">
            <a:off x="1676400" y="2819400"/>
            <a:ext cx="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826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pic>
        <p:nvPicPr>
          <p:cNvPr id="33827" name="Picture 39" descr="doc">
            <a:hlinkClick r:id="rId2" tooltip="Hemorrag_intrav_198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341438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6" descr="DSC02122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557338"/>
            <a:ext cx="3440113" cy="1938337"/>
          </a:xfrm>
        </p:spPr>
      </p:pic>
      <p:pic>
        <p:nvPicPr>
          <p:cNvPr id="34819" name="Picture 7" descr="DSC021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557338"/>
            <a:ext cx="3313112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9" descr="DSC0215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860800"/>
            <a:ext cx="3381375" cy="190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Text Box 11"/>
          <p:cNvSpPr txBox="1">
            <a:spLocks noChangeArrowheads="1"/>
          </p:cNvSpPr>
          <p:nvPr/>
        </p:nvSpPr>
        <p:spPr bwMode="auto">
          <a:xfrm>
            <a:off x="1403350" y="6308725"/>
            <a:ext cx="412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>
                <a:latin typeface="Arial" panose="020B0604020202020204" pitchFamily="34" charset="0"/>
              </a:rPr>
              <a:t>                           RN de 29 sem, 1300g</a:t>
            </a:r>
          </a:p>
        </p:txBody>
      </p:sp>
      <p:sp>
        <p:nvSpPr>
          <p:cNvPr id="34822" name="Text Box 12"/>
          <p:cNvSpPr txBox="1">
            <a:spLocks noChangeArrowheads="1"/>
          </p:cNvSpPr>
          <p:nvPr/>
        </p:nvSpPr>
        <p:spPr bwMode="auto">
          <a:xfrm>
            <a:off x="971550" y="3500438"/>
            <a:ext cx="26463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 b="1">
                <a:solidFill>
                  <a:srgbClr val="0000FF"/>
                </a:solidFill>
                <a:latin typeface="Arial" panose="020B0604020202020204" pitchFamily="34" charset="0"/>
              </a:rPr>
              <a:t>Doença da Membrana Hialina</a:t>
            </a:r>
          </a:p>
        </p:txBody>
      </p:sp>
      <p:sp>
        <p:nvSpPr>
          <p:cNvPr id="34823" name="Text Box 13"/>
          <p:cNvSpPr txBox="1">
            <a:spLocks noChangeArrowheads="1"/>
          </p:cNvSpPr>
          <p:nvPr/>
        </p:nvSpPr>
        <p:spPr bwMode="auto">
          <a:xfrm>
            <a:off x="4984750" y="3427413"/>
            <a:ext cx="12382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solidFill>
                  <a:srgbClr val="FFFF00"/>
                </a:solidFill>
                <a:latin typeface="Arial" panose="020B0604020202020204" pitchFamily="34" charset="0"/>
              </a:rPr>
              <a:t>Pneumotórax</a:t>
            </a:r>
          </a:p>
        </p:txBody>
      </p:sp>
      <p:sp>
        <p:nvSpPr>
          <p:cNvPr id="34824" name="Text Box 14"/>
          <p:cNvSpPr txBox="1">
            <a:spLocks noChangeArrowheads="1"/>
          </p:cNvSpPr>
          <p:nvPr/>
        </p:nvSpPr>
        <p:spPr bwMode="auto">
          <a:xfrm>
            <a:off x="3708400" y="5876925"/>
            <a:ext cx="15605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 b="1">
                <a:solidFill>
                  <a:srgbClr val="0000FF"/>
                </a:solidFill>
                <a:latin typeface="Arial" panose="020B0604020202020204" pitchFamily="34" charset="0"/>
              </a:rPr>
              <a:t>Lesão esofágica</a:t>
            </a:r>
          </a:p>
        </p:txBody>
      </p:sp>
      <p:sp>
        <p:nvSpPr>
          <p:cNvPr id="34825" name="AutoShape 15"/>
          <p:cNvSpPr>
            <a:spLocks noChangeArrowheads="1"/>
          </p:cNvSpPr>
          <p:nvPr/>
        </p:nvSpPr>
        <p:spPr bwMode="auto">
          <a:xfrm>
            <a:off x="6516688" y="4724400"/>
            <a:ext cx="1481137" cy="703263"/>
          </a:xfrm>
          <a:prstGeom prst="rightArrow">
            <a:avLst>
              <a:gd name="adj1" fmla="val 50000"/>
              <a:gd name="adj2" fmla="val 52652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800">
              <a:latin typeface="Arial" panose="020B0604020202020204" pitchFamily="34" charset="0"/>
            </a:endParaRPr>
          </a:p>
        </p:txBody>
      </p:sp>
      <p:sp>
        <p:nvSpPr>
          <p:cNvPr id="34826" name="Rectangle 11"/>
          <p:cNvSpPr>
            <a:spLocks noChangeArrowheads="1"/>
          </p:cNvSpPr>
          <p:nvPr/>
        </p:nvSpPr>
        <p:spPr bwMode="auto">
          <a:xfrm>
            <a:off x="1371600" y="765175"/>
            <a:ext cx="7772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3400" i="1">
                <a:solidFill>
                  <a:srgbClr val="FFFF00"/>
                </a:solidFill>
                <a:latin typeface="Arial Narrow" panose="020B0606020202030204" pitchFamily="34" charset="0"/>
              </a:rPr>
              <a:t>Pneumotórax</a:t>
            </a:r>
          </a:p>
        </p:txBody>
      </p:sp>
      <p:sp>
        <p:nvSpPr>
          <p:cNvPr id="34827" name="Rectangle 10"/>
          <p:cNvSpPr>
            <a:spLocks noChangeArrowheads="1"/>
          </p:cNvSpPr>
          <p:nvPr/>
        </p:nvSpPr>
        <p:spPr bwMode="auto">
          <a:xfrm>
            <a:off x="971550" y="333375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 i="1">
              <a:solidFill>
                <a:srgbClr val="FFFF00"/>
              </a:solidFill>
              <a:latin typeface="Arial Narrow" panose="020B0606020202030204" pitchFamily="34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 i="1">
              <a:solidFill>
                <a:srgbClr val="FFFF00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12875"/>
            <a:ext cx="3292475" cy="241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484313"/>
            <a:ext cx="3219450" cy="241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221163"/>
            <a:ext cx="3071813" cy="248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292600"/>
            <a:ext cx="3071813" cy="234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6" name="Text Box 12"/>
          <p:cNvSpPr txBox="1">
            <a:spLocks noChangeArrowheads="1"/>
          </p:cNvSpPr>
          <p:nvPr/>
        </p:nvSpPr>
        <p:spPr bwMode="auto">
          <a:xfrm>
            <a:off x="250825" y="3860800"/>
            <a:ext cx="7575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 b="1">
                <a:solidFill>
                  <a:srgbClr val="0000FF"/>
                </a:solidFill>
                <a:latin typeface="Arial" panose="020B0604020202020204" pitchFamily="34" charset="0"/>
              </a:rPr>
              <a:t>Hemorragia intraventricular Grau III     Hidrocéfalo Pós-Hemorrágico</a:t>
            </a:r>
          </a:p>
        </p:txBody>
      </p:sp>
      <p:sp>
        <p:nvSpPr>
          <p:cNvPr id="35847" name="Text Box 13"/>
          <p:cNvSpPr txBox="1">
            <a:spLocks noChangeArrowheads="1"/>
          </p:cNvSpPr>
          <p:nvPr/>
        </p:nvSpPr>
        <p:spPr bwMode="auto">
          <a:xfrm>
            <a:off x="7596188" y="5734050"/>
            <a:ext cx="1598612" cy="284163"/>
          </a:xfrm>
          <a:prstGeom prst="rect">
            <a:avLst/>
          </a:prstGeom>
          <a:noFill/>
          <a:ln w="9525">
            <a:solidFill>
              <a:srgbClr val="99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200" b="1">
                <a:solidFill>
                  <a:srgbClr val="FFFF00"/>
                </a:solidFill>
                <a:latin typeface="Arial" panose="020B0604020202020204" pitchFamily="34" charset="0"/>
              </a:rPr>
              <a:t>Ecografia NORMAL</a:t>
            </a:r>
          </a:p>
        </p:txBody>
      </p:sp>
      <p:sp>
        <p:nvSpPr>
          <p:cNvPr id="35848" name="Line 14"/>
          <p:cNvSpPr>
            <a:spLocks noChangeShapeType="1"/>
          </p:cNvSpPr>
          <p:nvPr/>
        </p:nvSpPr>
        <p:spPr bwMode="auto">
          <a:xfrm flipH="1">
            <a:off x="1331913" y="1844675"/>
            <a:ext cx="503237" cy="288925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5849" name="Line 15"/>
          <p:cNvSpPr>
            <a:spLocks noChangeShapeType="1"/>
          </p:cNvSpPr>
          <p:nvPr/>
        </p:nvSpPr>
        <p:spPr bwMode="auto">
          <a:xfrm flipH="1">
            <a:off x="1692275" y="4724400"/>
            <a:ext cx="431800" cy="288925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5850" name="Line 16"/>
          <p:cNvSpPr>
            <a:spLocks noChangeShapeType="1"/>
          </p:cNvSpPr>
          <p:nvPr/>
        </p:nvSpPr>
        <p:spPr bwMode="auto">
          <a:xfrm flipH="1">
            <a:off x="5508625" y="1844675"/>
            <a:ext cx="431800" cy="288925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5851" name="AutoShape 17"/>
          <p:cNvSpPr>
            <a:spLocks noChangeArrowheads="1"/>
          </p:cNvSpPr>
          <p:nvPr/>
        </p:nvSpPr>
        <p:spPr bwMode="auto">
          <a:xfrm flipH="1">
            <a:off x="7631113" y="4581525"/>
            <a:ext cx="1512887" cy="1008063"/>
          </a:xfrm>
          <a:prstGeom prst="lightningBol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800">
              <a:latin typeface="Arial" panose="020B0604020202020204" pitchFamily="34" charset="0"/>
            </a:endParaRPr>
          </a:p>
        </p:txBody>
      </p:sp>
      <p:sp>
        <p:nvSpPr>
          <p:cNvPr id="35852" name="Rectangle 10"/>
          <p:cNvSpPr>
            <a:spLocks noChangeArrowheads="1"/>
          </p:cNvSpPr>
          <p:nvPr/>
        </p:nvSpPr>
        <p:spPr bwMode="auto">
          <a:xfrm>
            <a:off x="827088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" y="1295400"/>
            <a:ext cx="9066213" cy="4800600"/>
          </a:xfrm>
        </p:spPr>
        <p:txBody>
          <a:bodyPr lIns="92075" tIns="46038" rIns="92075" bIns="46038" anchor="t"/>
          <a:lstStyle/>
          <a:p>
            <a:pPr>
              <a:lnSpc>
                <a:spcPct val="11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EVENTOS ASSOCIADOS:</a:t>
            </a:r>
          </a:p>
          <a:p>
            <a:pPr lvl="1">
              <a:lnSpc>
                <a:spcPct val="70000"/>
              </a:lnSpc>
              <a:defRPr/>
            </a:pPr>
            <a:r>
              <a:rPr lang="pt-BR" sz="2400" b="1" u="sng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queda do hematócrito</a:t>
            </a: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:         FSC</a:t>
            </a:r>
          </a:p>
          <a:p>
            <a:pPr lvl="1">
              <a:buFont typeface="Wingdings 2" panose="05020102010507070707" pitchFamily="18" charset="2"/>
              <a:buNone/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cada 5% de diminuição do Ht     FSC DE 11ml / 100 g /min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devido a alterações no conteúdo de O</a:t>
            </a:r>
            <a:r>
              <a:rPr lang="pt-BR" sz="2400" b="1" baseline="-250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2</a:t>
            </a: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arterial o FSC       para manter a entrega de O</a:t>
            </a:r>
            <a:r>
              <a:rPr lang="pt-BR" sz="2400" b="1" baseline="-250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2  </a:t>
            </a: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cerebral constante</a:t>
            </a:r>
          </a:p>
          <a:p>
            <a:pPr lvl="1">
              <a:defRPr/>
            </a:pPr>
            <a:r>
              <a:rPr lang="pt-BR" sz="2400" b="1" u="sng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CONVULSÕES*:</a:t>
            </a:r>
          </a:p>
          <a:p>
            <a:pPr lvl="2">
              <a:lnSpc>
                <a:spcPct val="110000"/>
              </a:lnSpc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Atividade neuronal excessiva            lactato      acidose perivascular 		vasodilatação cerebral     </a:t>
            </a:r>
          </a:p>
          <a:p>
            <a:pPr lvl="2">
              <a:lnSpc>
                <a:spcPct val="130000"/>
              </a:lnSpc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        pressão arterial (deficiente autorregulação) </a:t>
            </a:r>
          </a:p>
          <a:p>
            <a:pPr lvl="2">
              <a:lnSpc>
                <a:spcPct val="130000"/>
              </a:lnSpc>
              <a:buFont typeface="Wingdings 2" panose="05020102010507070707" pitchFamily="18" charset="2"/>
              <a:buNone/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*</a:t>
            </a:r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Convulsões EEG: 11/51 RN &lt;30sem:21,6% e destes:8 HIV (72,7%)!</a:t>
            </a:r>
          </a:p>
        </p:txBody>
      </p:sp>
      <p:sp>
        <p:nvSpPr>
          <p:cNvPr id="36867" name="AutoShape 5"/>
          <p:cNvSpPr>
            <a:spLocks noChangeArrowheads="1"/>
          </p:cNvSpPr>
          <p:nvPr/>
        </p:nvSpPr>
        <p:spPr bwMode="auto">
          <a:xfrm>
            <a:off x="4140200" y="2276475"/>
            <a:ext cx="214313" cy="354013"/>
          </a:xfrm>
          <a:prstGeom prst="upArrow">
            <a:avLst>
              <a:gd name="adj1" fmla="val 50000"/>
              <a:gd name="adj2" fmla="val 82585"/>
            </a:avLst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36868" name="AutoShape 6"/>
          <p:cNvSpPr>
            <a:spLocks noChangeArrowheads="1"/>
          </p:cNvSpPr>
          <p:nvPr/>
        </p:nvSpPr>
        <p:spPr bwMode="auto">
          <a:xfrm>
            <a:off x="3708400" y="1700213"/>
            <a:ext cx="444500" cy="444500"/>
          </a:xfrm>
          <a:prstGeom prst="upArrow">
            <a:avLst>
              <a:gd name="adj1" fmla="val 50000"/>
              <a:gd name="adj2" fmla="val 49995"/>
            </a:avLst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36869" name="AutoShape 7"/>
          <p:cNvSpPr>
            <a:spLocks noChangeArrowheads="1"/>
          </p:cNvSpPr>
          <p:nvPr/>
        </p:nvSpPr>
        <p:spPr bwMode="auto">
          <a:xfrm>
            <a:off x="6588125" y="2852738"/>
            <a:ext cx="227013" cy="300037"/>
          </a:xfrm>
          <a:prstGeom prst="upArrow">
            <a:avLst>
              <a:gd name="adj1" fmla="val 50000"/>
              <a:gd name="adj2" fmla="val 66078"/>
            </a:avLst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36870" name="AutoShape 8"/>
          <p:cNvSpPr>
            <a:spLocks noChangeArrowheads="1"/>
          </p:cNvSpPr>
          <p:nvPr/>
        </p:nvSpPr>
        <p:spPr bwMode="auto">
          <a:xfrm>
            <a:off x="2987675" y="4652963"/>
            <a:ext cx="423863" cy="227012"/>
          </a:xfrm>
          <a:prstGeom prst="rightArrow">
            <a:avLst>
              <a:gd name="adj1" fmla="val 50000"/>
              <a:gd name="adj2" fmla="val 93366"/>
            </a:avLst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36871" name="AutoShape 9"/>
          <p:cNvSpPr>
            <a:spLocks noChangeArrowheads="1"/>
          </p:cNvSpPr>
          <p:nvPr/>
        </p:nvSpPr>
        <p:spPr bwMode="auto">
          <a:xfrm>
            <a:off x="1454150" y="5187950"/>
            <a:ext cx="444500" cy="444500"/>
          </a:xfrm>
          <a:prstGeom prst="upArrow">
            <a:avLst>
              <a:gd name="adj1" fmla="val 50000"/>
              <a:gd name="adj2" fmla="val 49995"/>
            </a:avLst>
          </a:prstGeom>
          <a:solidFill>
            <a:srgbClr val="FF99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36872" name="Line 10"/>
          <p:cNvSpPr>
            <a:spLocks noChangeShapeType="1"/>
          </p:cNvSpPr>
          <p:nvPr/>
        </p:nvSpPr>
        <p:spPr bwMode="auto">
          <a:xfrm>
            <a:off x="5148263" y="4365625"/>
            <a:ext cx="304800" cy="0"/>
          </a:xfrm>
          <a:prstGeom prst="line">
            <a:avLst/>
          </a:prstGeom>
          <a:noFill/>
          <a:ln w="76200">
            <a:solidFill>
              <a:srgbClr val="FF9900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6873" name="Line 11"/>
          <p:cNvSpPr>
            <a:spLocks noChangeShapeType="1"/>
          </p:cNvSpPr>
          <p:nvPr/>
        </p:nvSpPr>
        <p:spPr bwMode="auto">
          <a:xfrm>
            <a:off x="7391400" y="4419600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6874" name="Text Box 13"/>
          <p:cNvSpPr txBox="1">
            <a:spLocks noChangeArrowheads="1"/>
          </p:cNvSpPr>
          <p:nvPr/>
        </p:nvSpPr>
        <p:spPr bwMode="auto">
          <a:xfrm>
            <a:off x="5867400" y="6400800"/>
            <a:ext cx="3070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>
                <a:latin typeface="Times New Roman" panose="02020603050405020304" pitchFamily="18" charset="0"/>
              </a:rPr>
              <a:t>Volpe, 2001;Shah,2010</a:t>
            </a:r>
          </a:p>
        </p:txBody>
      </p:sp>
      <p:sp>
        <p:nvSpPr>
          <p:cNvPr id="36875" name="Rectangle 10"/>
          <p:cNvSpPr>
            <a:spLocks noChangeArrowheads="1"/>
          </p:cNvSpPr>
          <p:nvPr/>
        </p:nvSpPr>
        <p:spPr bwMode="auto">
          <a:xfrm>
            <a:off x="900113" y="333375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sp>
        <p:nvSpPr>
          <p:cNvPr id="36876" name="Line 10"/>
          <p:cNvSpPr>
            <a:spLocks noChangeShapeType="1"/>
          </p:cNvSpPr>
          <p:nvPr/>
        </p:nvSpPr>
        <p:spPr bwMode="auto">
          <a:xfrm>
            <a:off x="6588125" y="4365625"/>
            <a:ext cx="304800" cy="0"/>
          </a:xfrm>
          <a:prstGeom prst="line">
            <a:avLst/>
          </a:prstGeom>
          <a:noFill/>
          <a:ln w="76200">
            <a:solidFill>
              <a:srgbClr val="FF9900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39788" y="981075"/>
            <a:ext cx="8304212" cy="5638800"/>
          </a:xfrm>
        </p:spPr>
        <p:txBody>
          <a:bodyPr lIns="92075" tIns="46038" rIns="92075" bIns="46038" anchor="t"/>
          <a:lstStyle/>
          <a:p>
            <a:pPr>
              <a:lnSpc>
                <a:spcPct val="160000"/>
              </a:lnSpc>
              <a:buClr>
                <a:schemeClr val="folHlink"/>
              </a:buClr>
              <a:buSzPct val="80000"/>
              <a:buFont typeface="GeographicSymbols" charset="2"/>
              <a:buChar char="þ"/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EVENTOS ASSOCIADOS:</a:t>
            </a:r>
          </a:p>
          <a:p>
            <a:pPr lvl="1"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DAP: GRANDES ALTERAÇÕES NA VSFC NA ARTERIA CEREBRAL ANTERIOR</a:t>
            </a:r>
          </a:p>
        </p:txBody>
      </p:sp>
      <p:sp>
        <p:nvSpPr>
          <p:cNvPr id="37891" name="Rectangle 5"/>
          <p:cNvSpPr>
            <a:spLocks noChangeArrowheads="1"/>
          </p:cNvSpPr>
          <p:nvPr/>
        </p:nvSpPr>
        <p:spPr bwMode="auto">
          <a:xfrm>
            <a:off x="212725" y="3184525"/>
            <a:ext cx="267652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solidFill>
                  <a:srgbClr val="FFFF00"/>
                </a:solidFill>
                <a:latin typeface="Arial Narrow" panose="020B0606020202030204" pitchFamily="34" charset="0"/>
              </a:rPr>
              <a:t>INJÚRIA ISQUÊMICA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Arial Narrow" panose="020B0606020202030204" pitchFamily="34" charset="0"/>
              </a:rPr>
              <a:t>(FUGA DIASTÓLICA)</a:t>
            </a:r>
          </a:p>
        </p:txBody>
      </p:sp>
      <p:sp>
        <p:nvSpPr>
          <p:cNvPr id="37892" name="Rectangle 6"/>
          <p:cNvSpPr>
            <a:spLocks noChangeArrowheads="1"/>
          </p:cNvSpPr>
          <p:nvPr/>
        </p:nvSpPr>
        <p:spPr bwMode="auto">
          <a:xfrm>
            <a:off x="5013325" y="3260725"/>
            <a:ext cx="31781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solidFill>
                  <a:srgbClr val="FFFF00"/>
                </a:solidFill>
                <a:latin typeface="Arial Narrow" panose="020B0606020202030204" pitchFamily="34" charset="0"/>
              </a:rPr>
              <a:t>INJÚRIA HEMORRÁGICA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latin typeface="Arial Narrow" panose="020B0606020202030204" pitchFamily="34" charset="0"/>
              </a:rPr>
              <a:t>(FLUTUAÇÃO DA VSFC)</a:t>
            </a:r>
          </a:p>
        </p:txBody>
      </p:sp>
      <p:sp>
        <p:nvSpPr>
          <p:cNvPr id="37893" name="Oval 8"/>
          <p:cNvSpPr>
            <a:spLocks noChangeArrowheads="1"/>
          </p:cNvSpPr>
          <p:nvPr/>
        </p:nvSpPr>
        <p:spPr bwMode="auto">
          <a:xfrm>
            <a:off x="4932363" y="2852738"/>
            <a:ext cx="3302000" cy="1701800"/>
          </a:xfrm>
          <a:prstGeom prst="ellipse">
            <a:avLst/>
          </a:prstGeom>
          <a:noFill/>
          <a:ln w="508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37894" name="Oval 9"/>
          <p:cNvSpPr>
            <a:spLocks noChangeArrowheads="1"/>
          </p:cNvSpPr>
          <p:nvPr/>
        </p:nvSpPr>
        <p:spPr bwMode="auto">
          <a:xfrm>
            <a:off x="0" y="2852738"/>
            <a:ext cx="3302000" cy="1473200"/>
          </a:xfrm>
          <a:prstGeom prst="ellipse">
            <a:avLst/>
          </a:prstGeom>
          <a:noFill/>
          <a:ln w="508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37895" name="Line 10"/>
          <p:cNvSpPr>
            <a:spLocks noChangeShapeType="1"/>
          </p:cNvSpPr>
          <p:nvPr/>
        </p:nvSpPr>
        <p:spPr bwMode="auto">
          <a:xfrm flipH="1">
            <a:off x="2700338" y="2492375"/>
            <a:ext cx="609600" cy="533400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7896" name="Line 11"/>
          <p:cNvSpPr>
            <a:spLocks noChangeShapeType="1"/>
          </p:cNvSpPr>
          <p:nvPr/>
        </p:nvSpPr>
        <p:spPr bwMode="auto">
          <a:xfrm>
            <a:off x="3348038" y="2492375"/>
            <a:ext cx="1981200" cy="838200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7897" name="Line 12"/>
          <p:cNvSpPr>
            <a:spLocks noChangeShapeType="1"/>
          </p:cNvSpPr>
          <p:nvPr/>
        </p:nvSpPr>
        <p:spPr bwMode="auto">
          <a:xfrm>
            <a:off x="4800600" y="533400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7898" name="Rectangle 10"/>
          <p:cNvSpPr>
            <a:spLocks noChangeArrowheads="1"/>
          </p:cNvSpPr>
          <p:nvPr/>
        </p:nvSpPr>
        <p:spPr bwMode="auto">
          <a:xfrm>
            <a:off x="827088" y="53975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pic>
        <p:nvPicPr>
          <p:cNvPr id="37899" name="Picture 14" descr="h-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4005263"/>
            <a:ext cx="2806700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0" name="Text Box 14"/>
          <p:cNvSpPr txBox="1">
            <a:spLocks noChangeArrowheads="1"/>
          </p:cNvSpPr>
          <p:nvPr/>
        </p:nvSpPr>
        <p:spPr bwMode="auto">
          <a:xfrm>
            <a:off x="179388" y="6165850"/>
            <a:ext cx="88026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>
                <a:solidFill>
                  <a:srgbClr val="FFFF00"/>
                </a:solidFill>
                <a:latin typeface="Arial" panose="020B0604020202020204" pitchFamily="34" charset="0"/>
              </a:rPr>
              <a:t>RN&lt;28 sema - PCA≥1,5mm no 3º dia vida: HIV (OR=4,2;IC a 95%:1,3-14) </a:t>
            </a:r>
          </a:p>
        </p:txBody>
      </p:sp>
      <p:sp>
        <p:nvSpPr>
          <p:cNvPr id="37901" name="Text Box 15"/>
          <p:cNvSpPr txBox="1">
            <a:spLocks noChangeArrowheads="1"/>
          </p:cNvSpPr>
          <p:nvPr/>
        </p:nvSpPr>
        <p:spPr bwMode="auto">
          <a:xfrm>
            <a:off x="7866063" y="6553200"/>
            <a:ext cx="12779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latin typeface="Arial" panose="020B0604020202020204" pitchFamily="34" charset="0"/>
              </a:rPr>
              <a:t>Sellmer, 2013</a:t>
            </a:r>
          </a:p>
        </p:txBody>
      </p:sp>
      <p:sp>
        <p:nvSpPr>
          <p:cNvPr id="37902" name="Text Box 16"/>
          <p:cNvSpPr txBox="1">
            <a:spLocks noChangeArrowheads="1"/>
          </p:cNvSpPr>
          <p:nvPr/>
        </p:nvSpPr>
        <p:spPr bwMode="auto">
          <a:xfrm>
            <a:off x="5292725" y="5876925"/>
            <a:ext cx="10810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200">
                <a:latin typeface="Arial" panose="020B0604020202020204" pitchFamily="34" charset="0"/>
              </a:rPr>
              <a:t>Margotto, PR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981075"/>
            <a:ext cx="8226425" cy="4522788"/>
          </a:xfrm>
        </p:spPr>
        <p:txBody>
          <a:bodyPr lIns="0" tIns="25471" rIns="0" bIns="0" anchor="t"/>
          <a:lstStyle/>
          <a:p>
            <a:r>
              <a:rPr lang="pt-BR" altLang="pt-BR" sz="1800" smtClean="0"/>
              <a:t>No entanto, </a:t>
            </a:r>
            <a:r>
              <a:rPr lang="pt-BR" altLang="pt-BR" sz="1800" b="1" smtClean="0">
                <a:solidFill>
                  <a:srgbClr val="0033CC"/>
                </a:solidFill>
              </a:rPr>
              <a:t>cuidado</a:t>
            </a:r>
            <a:r>
              <a:rPr lang="pt-BR" altLang="pt-BR" sz="1800" smtClean="0">
                <a:solidFill>
                  <a:srgbClr val="0033CC"/>
                </a:solidFill>
              </a:rPr>
              <a:t> </a:t>
            </a:r>
            <a:r>
              <a:rPr lang="pt-BR" altLang="pt-BR" sz="1800" smtClean="0"/>
              <a:t>com o uso dos inibidores da COX com contagem de plaquetas entre </a:t>
            </a:r>
            <a:r>
              <a:rPr lang="pt-BR" altLang="pt-BR" sz="1800" b="1" smtClean="0">
                <a:solidFill>
                  <a:srgbClr val="0033CC"/>
                </a:solidFill>
              </a:rPr>
              <a:t>50 a 100.000/cm3</a:t>
            </a:r>
            <a:r>
              <a:rPr lang="pt-BR" altLang="pt-BR" sz="1800" smtClean="0"/>
              <a:t>  e </a:t>
            </a:r>
            <a:r>
              <a:rPr lang="pt-BR" altLang="pt-BR" sz="2400" b="1" smtClean="0">
                <a:solidFill>
                  <a:srgbClr val="0033CC"/>
                </a:solidFill>
              </a:rPr>
              <a:t>hemorragia intraventricular</a:t>
            </a:r>
          </a:p>
          <a:p>
            <a:pPr>
              <a:buFont typeface="Wingdings 2" panose="05020102010507070707" pitchFamily="18" charset="2"/>
              <a:buNone/>
            </a:pPr>
            <a:r>
              <a:rPr lang="it-IT" altLang="pt-BR" sz="1800" smtClean="0"/>
              <a:t>             OR: 3.40 [IC a 95%:1.13- 10.29]</a:t>
            </a:r>
          </a:p>
          <a:p>
            <a:pPr>
              <a:buFont typeface="Wingdings 2" panose="05020102010507070707" pitchFamily="18" charset="2"/>
              <a:buNone/>
            </a:pPr>
            <a:r>
              <a:rPr lang="it-IT" altLang="pt-BR" sz="1800" smtClean="0"/>
              <a:t>                       (análise multivariada)</a:t>
            </a:r>
            <a:endParaRPr lang="pt-BR" altLang="pt-BR" sz="1800" smtClean="0"/>
          </a:p>
        </p:txBody>
      </p:sp>
      <p:pic>
        <p:nvPicPr>
          <p:cNvPr id="3891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068638"/>
            <a:ext cx="5424488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6"/>
          <p:cNvSpPr>
            <a:spLocks noChangeArrowheads="1"/>
          </p:cNvSpPr>
          <p:nvPr/>
        </p:nvSpPr>
        <p:spPr bwMode="auto">
          <a:xfrm>
            <a:off x="2268538" y="4365625"/>
            <a:ext cx="3287712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945" tIns="41473" rIns="82945" bIns="41473">
            <a:spAutoFit/>
          </a:bodyPr>
          <a:lstStyle>
            <a:lvl1pPr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pt-BR" altLang="pt-BR" sz="1400">
                <a:latin typeface="Arial" panose="020B0604020202020204" pitchFamily="34" charset="0"/>
              </a:rPr>
              <a:t>J Pediatr. 2013 Jul;163(1):23-8 </a:t>
            </a:r>
            <a:r>
              <a:rPr lang="pt-BR" altLang="pt-BR" sz="1400">
                <a:latin typeface="Times New Roman" panose="02020603050405020304" pitchFamily="18" charset="0"/>
                <a:ea typeface="DejaVu Sans"/>
                <a:cs typeface="DejaVu Sans"/>
              </a:rPr>
              <a:t>(Áustria)</a:t>
            </a:r>
          </a:p>
        </p:txBody>
      </p:sp>
      <p:sp>
        <p:nvSpPr>
          <p:cNvPr id="38917" name="Text Box 7"/>
          <p:cNvSpPr txBox="1">
            <a:spLocks noChangeArrowheads="1"/>
          </p:cNvSpPr>
          <p:nvPr/>
        </p:nvSpPr>
        <p:spPr bwMode="auto">
          <a:xfrm>
            <a:off x="57150" y="4724400"/>
            <a:ext cx="9086850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945" tIns="41473" rIns="82945" bIns="41473">
            <a:spAutoFit/>
          </a:bodyPr>
          <a:lstStyle>
            <a:lvl1pPr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pt-BR" altLang="pt-BR" sz="2100" b="1">
                <a:solidFill>
                  <a:srgbClr val="0033CC"/>
                </a:solidFill>
                <a:latin typeface="Times New Roman" panose="02020603050405020304" pitchFamily="18" charset="0"/>
                <a:ea typeface="DejaVu Sans"/>
                <a:cs typeface="DejaVu Sans"/>
              </a:rPr>
              <a:t>Os inibidores da COX  causam inibição completa ou intermitente da síntese de</a:t>
            </a:r>
          </a:p>
          <a:p>
            <a:pPr algn="ctr" eaLnBrk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pt-BR" altLang="pt-BR" sz="2100" b="1">
                <a:solidFill>
                  <a:srgbClr val="0033CC"/>
                </a:solidFill>
                <a:latin typeface="Times New Roman" panose="02020603050405020304" pitchFamily="18" charset="0"/>
                <a:ea typeface="DejaVu Sans"/>
                <a:cs typeface="DejaVu Sans"/>
              </a:rPr>
              <a:t> prostaglandina e altera a função  plaquetária</a:t>
            </a:r>
          </a:p>
          <a:p>
            <a:pPr algn="ctr" eaLnBrk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pt-BR" altLang="pt-BR" sz="2000" b="1">
                <a:solidFill>
                  <a:srgbClr val="0033CC"/>
                </a:solidFill>
                <a:latin typeface="Times New Roman" panose="02020603050405020304" pitchFamily="18" charset="0"/>
                <a:ea typeface="DejaVu Sans"/>
                <a:cs typeface="DejaVu Sans"/>
              </a:rPr>
              <a:t>Não use sem antes avaliar o número de plaquetas!</a:t>
            </a:r>
          </a:p>
        </p:txBody>
      </p:sp>
      <p:sp>
        <p:nvSpPr>
          <p:cNvPr id="38918" name="Text Box 9"/>
          <p:cNvSpPr txBox="1">
            <a:spLocks noChangeArrowheads="1"/>
          </p:cNvSpPr>
          <p:nvPr/>
        </p:nvSpPr>
        <p:spPr bwMode="auto">
          <a:xfrm>
            <a:off x="250825" y="2781300"/>
            <a:ext cx="8580438" cy="30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945" tIns="41473" rIns="82945" bIns="41473">
            <a:spAutoFit/>
          </a:bodyPr>
          <a:lstStyle>
            <a:lvl1pPr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pt-BR" altLang="pt-BR" sz="1600" b="1">
                <a:solidFill>
                  <a:srgbClr val="FFFF00"/>
                </a:solidFill>
                <a:latin typeface="Times New Roman" panose="02020603050405020304" pitchFamily="18" charset="0"/>
                <a:ea typeface="DejaVu Sans"/>
                <a:cs typeface="DejaVu Sans"/>
              </a:rPr>
              <a:t>A </a:t>
            </a:r>
            <a:r>
              <a:rPr lang="pt-BR" altLang="pt-BR" sz="1300" b="1">
                <a:solidFill>
                  <a:srgbClr val="FFFF00"/>
                </a:solidFill>
                <a:latin typeface="Times New Roman" panose="02020603050405020304" pitchFamily="18" charset="0"/>
                <a:ea typeface="DejaVu Sans"/>
                <a:cs typeface="DejaVu Sans"/>
              </a:rPr>
              <a:t>TROMBOCITOPENIA/DISFUNÇÃO PLAQUETARIA PODEM CONTRIBUIR COM A PATÊNCIA DUCTULAR</a:t>
            </a:r>
          </a:p>
        </p:txBody>
      </p:sp>
      <p:sp>
        <p:nvSpPr>
          <p:cNvPr id="38919" name="AutoShape 10"/>
          <p:cNvSpPr>
            <a:spLocks noChangeArrowheads="1"/>
          </p:cNvSpPr>
          <p:nvPr/>
        </p:nvSpPr>
        <p:spPr bwMode="auto">
          <a:xfrm>
            <a:off x="107950" y="1989138"/>
            <a:ext cx="828675" cy="830262"/>
          </a:xfrm>
          <a:prstGeom prst="lightningBolt">
            <a:avLst/>
          </a:prstGeom>
          <a:solidFill>
            <a:srgbClr val="00B8FF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lIns="82945" tIns="41473" rIns="82945" bIns="41473" anchor="ctr"/>
          <a:lstStyle>
            <a:lvl1pPr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pt-BR" altLang="pt-BR" sz="1600" b="1">
              <a:solidFill>
                <a:schemeClr val="bg1"/>
              </a:solidFill>
              <a:latin typeface="Baskerville Old Face" panose="02020602080505020303" pitchFamily="18" charset="0"/>
              <a:ea typeface="DejaVu Sans"/>
              <a:cs typeface="DejaVu Sans"/>
            </a:endParaRPr>
          </a:p>
        </p:txBody>
      </p:sp>
      <p:sp>
        <p:nvSpPr>
          <p:cNvPr id="38920" name="Text Box 12"/>
          <p:cNvSpPr txBox="1">
            <a:spLocks noChangeArrowheads="1"/>
          </p:cNvSpPr>
          <p:nvPr/>
        </p:nvSpPr>
        <p:spPr bwMode="auto">
          <a:xfrm>
            <a:off x="7986713" y="6542088"/>
            <a:ext cx="1138237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945" tIns="41473" rIns="82945" bIns="41473">
            <a:spAutoFit/>
          </a:bodyPr>
          <a:lstStyle>
            <a:lvl1pPr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828675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pt-BR" altLang="pt-BR" sz="1600">
                <a:latin typeface="Times New Roman" panose="02020603050405020304" pitchFamily="18" charset="0"/>
                <a:ea typeface="DejaVu Sans"/>
                <a:cs typeface="DejaVu Sans"/>
              </a:rPr>
              <a:t>Jaleel, 2013</a:t>
            </a:r>
          </a:p>
        </p:txBody>
      </p:sp>
      <p:sp>
        <p:nvSpPr>
          <p:cNvPr id="38921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180252" name="Group 28"/>
          <p:cNvGraphicFramePr>
            <a:graphicFrameLocks noGrp="1"/>
          </p:cNvGraphicFramePr>
          <p:nvPr/>
        </p:nvGraphicFramePr>
        <p:xfrm>
          <a:off x="539750" y="5949950"/>
          <a:ext cx="8064500" cy="822325"/>
        </p:xfrm>
        <a:graphic>
          <a:graphicData uri="http://schemas.openxmlformats.org/drawingml/2006/table">
            <a:tbl>
              <a:tblPr/>
              <a:tblGrid>
                <a:gridCol w="7210425"/>
                <a:gridCol w="854075"/>
              </a:tblGrid>
              <a:tr h="8223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Paracetamol oral versus ibuprofeno oral no manuseio do ductus arteriosus em recém-nascidos pré-termos: ensaio controlado randomizado </a:t>
                      </a:r>
                      <a:r>
                        <a:rPr kumimoji="0" lang="pt-B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t-B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Autor(es): Oncel MY, Yurttutan S, Endeve O et al. Apresentação: Camila Rodrigues, Isabela Lobo, Karine Frausino, Márcia Pimentel de Castro, Paulo R. Margotto</a:t>
                      </a:r>
                    </a:p>
                  </a:txBody>
                  <a:tcPr marT="45559" marB="45559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    </a:t>
                      </a:r>
                    </a:p>
                  </a:txBody>
                  <a:tcPr marT="45559" marB="45559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sp>
        <p:nvSpPr>
          <p:cNvPr id="38925" name="Text Box 30"/>
          <p:cNvSpPr txBox="1">
            <a:spLocks noChangeArrowheads="1"/>
          </p:cNvSpPr>
          <p:nvPr/>
        </p:nvSpPr>
        <p:spPr bwMode="auto">
          <a:xfrm>
            <a:off x="611188" y="5592763"/>
            <a:ext cx="29067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 b="1">
                <a:solidFill>
                  <a:srgbClr val="FFFF00"/>
                </a:solidFill>
                <a:latin typeface="Arial" panose="020B0604020202020204" pitchFamily="34" charset="0"/>
              </a:rPr>
              <a:t>Considerar o PARACETAMOL</a:t>
            </a:r>
            <a:r>
              <a:rPr lang="pt-BR" altLang="pt-BR" sz="1400" b="1">
                <a:solidFill>
                  <a:srgbClr val="FF9900"/>
                </a:solidFill>
                <a:latin typeface="Arial" panose="020B0604020202020204" pitchFamily="34" charset="0"/>
              </a:rPr>
              <a:t>....</a:t>
            </a:r>
          </a:p>
        </p:txBody>
      </p:sp>
      <p:pic>
        <p:nvPicPr>
          <p:cNvPr id="38926" name="Picture 16" descr="ppt">
            <a:hlinkClick r:id="rId4" tooltip="Paracetamol-oral-PCA-201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6092825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Texto 2"/>
          <p:cNvSpPr>
            <a:spLocks noGrp="1"/>
          </p:cNvSpPr>
          <p:nvPr>
            <p:ph type="body" sz="half" idx="2"/>
          </p:nvPr>
        </p:nvSpPr>
        <p:spPr>
          <a:xfrm>
            <a:off x="0" y="2276475"/>
            <a:ext cx="9144000" cy="38163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1800" smtClean="0"/>
              <a:t>O estudo evidenciou, a partir de 106.461 RN &lt;1500g, dos quais 2436 receberam uma punção lombar (PL) precoce, que </a:t>
            </a:r>
            <a:r>
              <a:rPr lang="pt-BR" altLang="pt-BR" sz="1800" b="1" smtClean="0">
                <a:solidFill>
                  <a:srgbClr val="FFFF00"/>
                </a:solidFill>
              </a:rPr>
              <a:t>a hemorragia intraventricular grave (Graus 3 e 4) foi maior nos recém-nascidos pré-termo submetidos a punção lombar nos primeiros 3 dias de vida: OR ajustada (intervalo de confiança de 95%) = 2,64 (1,96-3,54) no dia-0; 2,21 (1,61-3,04) no dia 1; 1,55 (1,03-2,34) no dia 2; e 2,25 (1,50-3,38) no dia 3.</a:t>
            </a:r>
            <a:r>
              <a:rPr lang="pt-BR" altLang="pt-BR" sz="1800" smtClean="0">
                <a:solidFill>
                  <a:srgbClr val="FF3300"/>
                </a:solidFill>
              </a:rPr>
              <a:t> </a:t>
            </a:r>
          </a:p>
          <a:p>
            <a:pPr>
              <a:lnSpc>
                <a:spcPct val="80000"/>
              </a:lnSpc>
            </a:pPr>
            <a:r>
              <a:rPr lang="pt-BR" altLang="pt-BR" sz="1800" smtClean="0"/>
              <a:t>O </a:t>
            </a:r>
            <a:r>
              <a:rPr lang="pt-BR" altLang="pt-BR" sz="1800" smtClean="0">
                <a:solidFill>
                  <a:srgbClr val="FFFF00"/>
                </a:solidFill>
              </a:rPr>
              <a:t>mecanismo</a:t>
            </a:r>
            <a:r>
              <a:rPr lang="pt-BR" altLang="pt-BR" sz="1800" smtClean="0"/>
              <a:t> proposto pelos autores  que liga a punção lombar à hemorragia intraventricular se deve a </a:t>
            </a:r>
            <a:r>
              <a:rPr lang="pt-BR" altLang="pt-BR" sz="1800" smtClean="0">
                <a:solidFill>
                  <a:srgbClr val="FFFF00"/>
                </a:solidFill>
              </a:rPr>
              <a:t>mudanças posturais  que ocorrem durante o exame</a:t>
            </a:r>
            <a:r>
              <a:rPr lang="pt-BR" altLang="pt-BR" sz="1800" smtClean="0"/>
              <a:t>. Alterações posturais no primeiro dia de vida poderia levar à </a:t>
            </a:r>
            <a:r>
              <a:rPr lang="pt-BR" altLang="pt-BR" sz="1800" smtClean="0">
                <a:solidFill>
                  <a:srgbClr val="FFFF00"/>
                </a:solidFill>
              </a:rPr>
              <a:t>flutuação no fluxo sanguíneo cerebral nos RN pré-termo</a:t>
            </a:r>
            <a:r>
              <a:rPr lang="pt-BR" altLang="pt-BR" sz="1800" smtClean="0"/>
              <a:t>. </a:t>
            </a:r>
          </a:p>
          <a:p>
            <a:pPr>
              <a:lnSpc>
                <a:spcPct val="80000"/>
              </a:lnSpc>
            </a:pPr>
            <a:r>
              <a:rPr lang="pt-BR" altLang="pt-BR" sz="1800" smtClean="0">
                <a:solidFill>
                  <a:srgbClr val="FFFF00"/>
                </a:solidFill>
              </a:rPr>
              <a:t>Outro mecanismo</a:t>
            </a:r>
            <a:r>
              <a:rPr lang="pt-BR" altLang="pt-BR" sz="1800" smtClean="0"/>
              <a:t> proposto para esta associação é a </a:t>
            </a:r>
            <a:r>
              <a:rPr lang="pt-BR" altLang="pt-BR" sz="1800" smtClean="0">
                <a:solidFill>
                  <a:srgbClr val="FFFF00"/>
                </a:solidFill>
              </a:rPr>
              <a:t>diminuição do líquido cefalorraquidiano causada pela punção lombar, levando a mudanças no fluxo sanguíneo cerebral</a:t>
            </a:r>
            <a:r>
              <a:rPr lang="pt-BR" altLang="pt-BR" sz="1800" smtClean="0"/>
              <a:t>, além da </a:t>
            </a:r>
            <a:r>
              <a:rPr lang="pt-BR" altLang="pt-BR" sz="1800" smtClean="0">
                <a:solidFill>
                  <a:srgbClr val="FFFF00"/>
                </a:solidFill>
              </a:rPr>
              <a:t>dor </a:t>
            </a:r>
            <a:r>
              <a:rPr lang="pt-BR" altLang="pt-BR" sz="1800" smtClean="0"/>
              <a:t>do procedimento (aumenta o pico da velocidade sistólica do fluxo sanguíneo cerebral).  </a:t>
            </a:r>
          </a:p>
        </p:txBody>
      </p:sp>
      <p:sp>
        <p:nvSpPr>
          <p:cNvPr id="39939" name="Rectangle 1"/>
          <p:cNvSpPr>
            <a:spLocks noChangeArrowheads="1"/>
          </p:cNvSpPr>
          <p:nvPr/>
        </p:nvSpPr>
        <p:spPr bwMode="auto">
          <a:xfrm>
            <a:off x="1042988" y="260350"/>
            <a:ext cx="7488237" cy="10207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700" b="1">
                <a:solidFill>
                  <a:srgbClr val="072A4D"/>
                </a:solidFill>
                <a:latin typeface="Lato" panose="020F0502020204030203" pitchFamily="34" charset="0"/>
              </a:rPr>
              <a:t>Pun</a:t>
            </a:r>
            <a:r>
              <a:rPr lang="pt-BR" altLang="pt-BR" sz="2700" b="1">
                <a:solidFill>
                  <a:srgbClr val="072A4D"/>
                </a:solidFill>
                <a:latin typeface="Arial" panose="020B0604020202020204" pitchFamily="34" charset="0"/>
              </a:rPr>
              <a:t>ç</a:t>
            </a:r>
            <a:r>
              <a:rPr lang="pt-BR" altLang="pt-BR" sz="2700" b="1">
                <a:solidFill>
                  <a:srgbClr val="072A4D"/>
                </a:solidFill>
                <a:latin typeface="Lato" panose="020F0502020204030203" pitchFamily="34" charset="0"/>
              </a:rPr>
              <a:t>ão lombar precoce e risco de hemorragia intraventricular em bebês de muito baixo peso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300" u="sng">
                <a:solidFill>
                  <a:srgbClr val="2A6490"/>
                </a:solidFill>
                <a:latin typeface="Source Sans Pro" pitchFamily="34" charset="0"/>
                <a:hlinkClick r:id="rId2" tooltip="Punc-lombar-precoc-Hemorag-intrav"/>
              </a:rPr>
              <a:t>  </a:t>
            </a:r>
            <a:endParaRPr lang="pt-BR" altLang="pt-BR" sz="1300" u="sng">
              <a:solidFill>
                <a:srgbClr val="2A6490"/>
              </a:solidFill>
              <a:latin typeface="Source Sans Pro" pitchFamily="34" charset="0"/>
            </a:endParaRPr>
          </a:p>
        </p:txBody>
      </p:sp>
      <p:pic>
        <p:nvPicPr>
          <p:cNvPr id="39940" name="Picture 2" descr="pptx">
            <a:hlinkClick r:id="rId2" tooltip="Punc-lombar-precoc-Hemorag-intrav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83661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250825" y="1560513"/>
            <a:ext cx="8893175" cy="6381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solidFill>
                  <a:schemeClr val="bg1"/>
                </a:solidFill>
                <a:latin typeface="Arial" panose="020B0604020202020204" pitchFamily="34" charset="0"/>
                <a:hlinkClick r:id="rId4"/>
              </a:rPr>
              <a:t>Early lumbar puncture and risk of intraventricular hemorrhage in very low birth weight infants.</a:t>
            </a:r>
            <a:r>
              <a:rPr lang="pt-BR" altLang="pt-BR" sz="1400">
                <a:solidFill>
                  <a:schemeClr val="bg1"/>
                </a:solidFill>
                <a:latin typeface="Arial" panose="020B0604020202020204" pitchFamily="34" charset="0"/>
              </a:rPr>
              <a:t>Testoni D, Hornik CP, Guinsburg R, Clark RH, Greenberg RG, Benjamin DK Jr, Smith PB.Early Hum Dev. 2018 Feb;117:1-6. doi: 10.1016/j.earlhumdev.2017.11.013. Epub 2017 Dec 5.PMID: 29220639.</a:t>
            </a:r>
            <a:r>
              <a:rPr lang="pt-BR" altLang="pt-BR" sz="1400" u="sng">
                <a:solidFill>
                  <a:schemeClr val="bg1"/>
                </a:solidFill>
                <a:latin typeface="Arial" panose="020B0604020202020204" pitchFamily="34" charset="0"/>
                <a:hlinkClick r:id="rId5"/>
              </a:rPr>
              <a:t>Similar articles</a:t>
            </a:r>
            <a:endParaRPr lang="pt-BR" altLang="pt-BR" sz="1400" u="sng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981200"/>
            <a:ext cx="8532812" cy="4114800"/>
          </a:xfrm>
        </p:spPr>
        <p:txBody>
          <a:bodyPr lIns="92075" tIns="46038" rIns="92075" bIns="46038" anchor="t"/>
          <a:lstStyle/>
          <a:p>
            <a:pPr>
              <a:lnSpc>
                <a:spcPct val="90000"/>
              </a:lnSpc>
              <a:defRPr/>
            </a:pPr>
            <a:r>
              <a:rPr lang="pt-BR" sz="1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Lim WH (2010)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1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-</a:t>
            </a:r>
            <a:r>
              <a:rPr lang="pt-BR" sz="24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Hipernatremia</a:t>
            </a:r>
            <a:r>
              <a:rPr lang="pt-BR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162,6mEq/l (HIV) X 148,8mEq/l (p&lt;0.01)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-flutuação dos níveis de Na</a:t>
            </a:r>
            <a:r>
              <a:rPr lang="pt-BR" sz="2400" baseline="30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+</a:t>
            </a: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(&gt;13mEq/l:OR:12,4 9;IC a 95%:1,9-82,7) – </a:t>
            </a:r>
          </a:p>
          <a:p>
            <a:pPr>
              <a:lnSpc>
                <a:spcPct val="90000"/>
              </a:lnSpc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Baraton L (2009) deficiente desfecho funcional aos 2 anos (motor) com flutuação de Na</a:t>
            </a:r>
            <a:r>
              <a:rPr lang="pt-BR" sz="2400" baseline="30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+ </a:t>
            </a: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&gt;13mEq/l</a:t>
            </a:r>
          </a:p>
          <a:p>
            <a:pPr>
              <a:lnSpc>
                <a:spcPct val="90000"/>
              </a:lnSpc>
              <a:defRPr/>
            </a:pPr>
            <a:endParaRPr lang="pt-BR" sz="24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0963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 lIns="92075" tIns="46038" rIns="92075" bIns="46038"/>
          <a:lstStyle/>
          <a:p>
            <a:pPr algn="ctr"/>
            <a:r>
              <a:rPr lang="pt-BR" altLang="pt-BR" sz="2000" b="1" i="1" smtClean="0"/>
              <a:t>HEMORRAGIA INTRAVENTRICULAR NO PRÉ-TERMO</a:t>
            </a:r>
            <a:br>
              <a:rPr lang="pt-BR" altLang="pt-BR" sz="2000" b="1" i="1" smtClean="0"/>
            </a:br>
            <a:r>
              <a:rPr lang="pt-BR" altLang="pt-BR" b="1" smtClean="0"/>
              <a:t>Hipernatremia/Excesso de Na</a:t>
            </a:r>
            <a:r>
              <a:rPr lang="pt-BR" altLang="pt-BR" b="1" baseline="30000" smtClean="0"/>
              <a:t>+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body" idx="1"/>
          </p:nvPr>
        </p:nvSpPr>
        <p:spPr>
          <a:xfrm>
            <a:off x="684213" y="549275"/>
            <a:ext cx="7124700" cy="4052888"/>
          </a:xfrm>
        </p:spPr>
        <p:txBody>
          <a:bodyPr/>
          <a:lstStyle/>
          <a:p>
            <a:r>
              <a:rPr lang="en-US" altLang="pt-BR" sz="1800" smtClean="0"/>
              <a:t>MH Lightburn, 2013: </a:t>
            </a:r>
            <a:r>
              <a:rPr lang="pt-BR" altLang="pt-BR" sz="1400" smtClean="0"/>
              <a:t>A infusão inicial de 5mcg/kg/min de dopamina com incremento de 2,5mcg/kg/min a cada 20 min (até 20mcg/kg/min) até a otimização da pressão arterial média</a:t>
            </a:r>
          </a:p>
          <a:p>
            <a:r>
              <a:rPr lang="pt-PT" altLang="pt-BR" sz="1400" smtClean="0"/>
              <a:t>15 RN hipotensos com extremo baixo peso ( 625 ± 174 g) e 24 semanas ( 23-24,8 ) foram estudados;</a:t>
            </a:r>
          </a:p>
          <a:p>
            <a:pPr eaLnBrk="1" hangingPunct="1"/>
            <a:r>
              <a:rPr lang="pt-PT" altLang="pt-BR" sz="1400" b="1" smtClean="0">
                <a:solidFill>
                  <a:srgbClr val="FFFF00"/>
                </a:solidFill>
              </a:rPr>
              <a:t>9 crianças morreram e/ou desenvolveram grave hemorragia intracraniana</a:t>
            </a:r>
          </a:p>
          <a:p>
            <a:pPr eaLnBrk="1" hangingPunct="1"/>
            <a:endParaRPr lang="pt-PT" altLang="pt-BR" sz="1400" b="1" smtClean="0">
              <a:solidFill>
                <a:srgbClr val="FF9900"/>
              </a:solidFill>
            </a:endParaRPr>
          </a:p>
          <a:p>
            <a:endParaRPr lang="pt-BR" altLang="pt-BR" sz="1400" smtClean="0"/>
          </a:p>
        </p:txBody>
      </p:sp>
      <p:sp>
        <p:nvSpPr>
          <p:cNvPr id="46083" name="Rectangle 8"/>
          <p:cNvSpPr>
            <a:spLocks noChangeArrowheads="1"/>
          </p:cNvSpPr>
          <p:nvPr/>
        </p:nvSpPr>
        <p:spPr bwMode="auto">
          <a:xfrm>
            <a:off x="900113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 b="1" i="1"/>
              <a:t>HEMORRAGIA INTRAVENTRICULAR NO PRÉ-TERMO</a:t>
            </a:r>
            <a:br>
              <a:rPr lang="pt-BR" altLang="pt-BR" sz="1400" b="1" i="1"/>
            </a:br>
            <a:r>
              <a:rPr lang="pt-BR" altLang="pt-BR" sz="1600" b="1"/>
              <a:t/>
            </a:r>
            <a:br>
              <a:rPr lang="pt-BR" altLang="pt-BR" sz="1600" b="1"/>
            </a:br>
            <a:r>
              <a:rPr lang="pt-BR" altLang="pt-BR" sz="2000" b="1">
                <a:solidFill>
                  <a:srgbClr val="FFFF00"/>
                </a:solidFill>
              </a:rPr>
              <a:t>Uso de dopamina no 1º dia pré-termo extremo</a:t>
            </a:r>
          </a:p>
        </p:txBody>
      </p: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213100"/>
            <a:ext cx="4449763" cy="268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4859338" y="3860800"/>
            <a:ext cx="410527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Aft>
                <a:spcPct val="0"/>
              </a:spcAft>
              <a:buClrTx/>
              <a:buFont typeface="Arial" panose="020B0604020202020204" pitchFamily="34" charset="0"/>
              <a:buChar char="•"/>
            </a:pPr>
            <a:r>
              <a:rPr lang="pt-PT" altLang="pt-BR" sz="2000" b="1">
                <a:solidFill>
                  <a:srgbClr val="0033CC"/>
                </a:solidFill>
                <a:latin typeface="Arial" panose="020B0604020202020204" pitchFamily="34" charset="0"/>
              </a:rPr>
              <a:t>Poderia ser prudente iniciar com 5mcg/kg/min e aumentar  cada 1mcg/kg/min para evitar aumento súbito do CBFv.</a:t>
            </a:r>
            <a:endParaRPr lang="pt-BR" altLang="pt-BR" sz="2000" b="1">
              <a:solidFill>
                <a:srgbClr val="0033CC"/>
              </a:solidFill>
              <a:latin typeface="Arial" panose="020B0604020202020204" pitchFamily="34" charset="0"/>
            </a:endParaRPr>
          </a:p>
        </p:txBody>
      </p:sp>
      <p:pic>
        <p:nvPicPr>
          <p:cNvPr id="46086" name="Picture 8" descr="pptx">
            <a:hlinkClick r:id="rId3" tooltip="Dopamina_fluxo_sanguineo_cerebral_201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25538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>
            <a:spLocks noGrp="1"/>
          </p:cNvSpPr>
          <p:nvPr>
            <p:ph type="body" idx="1"/>
          </p:nvPr>
        </p:nvSpPr>
        <p:spPr>
          <a:xfrm>
            <a:off x="827088" y="2133600"/>
            <a:ext cx="7124700" cy="4052888"/>
          </a:xfrm>
        </p:spPr>
        <p:txBody>
          <a:bodyPr/>
          <a:lstStyle/>
          <a:p>
            <a:r>
              <a:rPr lang="pt-BR" altLang="pt-BR" sz="1600" smtClean="0"/>
              <a:t>Análise retrospectiva de </a:t>
            </a:r>
            <a:r>
              <a:rPr lang="pt-BR" altLang="pt-BR" sz="1600" b="1" smtClean="0">
                <a:solidFill>
                  <a:srgbClr val="FFFF00"/>
                </a:solidFill>
              </a:rPr>
              <a:t>110 bebês prematuros (23-26 semanas de gestação)</a:t>
            </a:r>
            <a:r>
              <a:rPr lang="pt-BR" altLang="pt-BR" sz="1600" smtClean="0"/>
              <a:t> internados de 2009 a 2014 Departamento de Neonatologia da Universidade de Poznan de Ciências Médicas.</a:t>
            </a:r>
          </a:p>
          <a:p>
            <a:r>
              <a:rPr lang="pt-BR" altLang="pt-BR" sz="1600" smtClean="0"/>
              <a:t>Análise de vários fatores de risco revelou:</a:t>
            </a:r>
          </a:p>
          <a:p>
            <a:pPr>
              <a:buFont typeface="Wingdings 2" panose="05020102010507070707" pitchFamily="18" charset="2"/>
              <a:buNone/>
            </a:pPr>
            <a:r>
              <a:rPr lang="pt-BR" altLang="pt-BR" sz="1600" smtClean="0"/>
              <a:t>     -a </a:t>
            </a:r>
            <a:r>
              <a:rPr lang="pt-BR" altLang="pt-BR" sz="1600" smtClean="0">
                <a:solidFill>
                  <a:srgbClr val="FFFF00"/>
                </a:solidFill>
              </a:rPr>
              <a:t>chance do aparecimento de HIV graus IVH 3 e 4 entre neonatos nascidos entre 23 e 24 e 26 a 26 semanas de gestação</a:t>
            </a:r>
            <a:r>
              <a:rPr lang="pt-BR" altLang="pt-BR" sz="1600" smtClean="0"/>
              <a:t>, </a:t>
            </a:r>
            <a:r>
              <a:rPr lang="pt-BR" altLang="pt-BR" sz="1600" b="1" smtClean="0">
                <a:solidFill>
                  <a:srgbClr val="FF3300"/>
                </a:solidFill>
              </a:rPr>
              <a:t>aumentou apenas entre aquelas que foram tratadas para hipotensão com catecolaminas</a:t>
            </a:r>
          </a:p>
          <a:p>
            <a:pPr>
              <a:buFont typeface="Wingdings 2" panose="05020102010507070707" pitchFamily="18" charset="2"/>
              <a:buNone/>
            </a:pPr>
            <a:r>
              <a:rPr lang="pt-BR" altLang="pt-BR" sz="1600" b="1" smtClean="0">
                <a:solidFill>
                  <a:srgbClr val="FF3300"/>
                </a:solidFill>
              </a:rPr>
              <a:t>    </a:t>
            </a:r>
            <a:r>
              <a:rPr lang="pt-BR" altLang="pt-BR" sz="1600" smtClean="0"/>
              <a:t> -OR 2.031 (0.269- 24,21), p = 0,033 e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pt-BR" altLang="pt-BR" sz="1600" smtClean="0"/>
              <a:t>     -OR 1,989 (0,224-16,55), p = 0,024).</a:t>
            </a:r>
          </a:p>
          <a:p>
            <a:endParaRPr lang="pt-BR" altLang="pt-BR" sz="1600" smtClean="0"/>
          </a:p>
        </p:txBody>
      </p:sp>
      <p:sp>
        <p:nvSpPr>
          <p:cNvPr id="47107" name="Rectangle 8"/>
          <p:cNvSpPr>
            <a:spLocks noChangeArrowheads="1"/>
          </p:cNvSpPr>
          <p:nvPr/>
        </p:nvSpPr>
        <p:spPr bwMode="auto">
          <a:xfrm>
            <a:off x="900113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 b="1" i="1"/>
              <a:t>HEMORRAGIA INTRAVENTRICULAR NO PRÉ-TERMO</a:t>
            </a:r>
            <a:br>
              <a:rPr lang="pt-BR" altLang="pt-BR" sz="1400" b="1" i="1"/>
            </a:br>
            <a:r>
              <a:rPr lang="pt-BR" altLang="pt-BR" sz="1600" b="1"/>
              <a:t/>
            </a:r>
            <a:br>
              <a:rPr lang="pt-BR" altLang="pt-BR" sz="1600" b="1"/>
            </a:br>
            <a:r>
              <a:rPr lang="pt-BR" altLang="pt-BR" sz="2000" b="1">
                <a:solidFill>
                  <a:srgbClr val="FFFF00"/>
                </a:solidFill>
              </a:rPr>
              <a:t>Uso de dopamina no 1º dia pré-termo extremo</a:t>
            </a:r>
          </a:p>
        </p:txBody>
      </p:sp>
      <p:sp>
        <p:nvSpPr>
          <p:cNvPr id="47108" name="Rectangle 6"/>
          <p:cNvSpPr>
            <a:spLocks noChangeArrowheads="1"/>
          </p:cNvSpPr>
          <p:nvPr/>
        </p:nvSpPr>
        <p:spPr bwMode="auto">
          <a:xfrm>
            <a:off x="0" y="1412875"/>
            <a:ext cx="9144000" cy="8509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Intraventricular</a:t>
            </a:r>
            <a:r>
              <a:rPr lang="pt-BR" altLang="pt-BR" sz="1400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 </a:t>
            </a:r>
            <a:r>
              <a:rPr lang="pt-BR" altLang="pt-BR" sz="1400" b="1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hemorrhage</a:t>
            </a:r>
            <a:r>
              <a:rPr lang="pt-BR" altLang="pt-BR" sz="1400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 in neonates born from 23 to 26 weeks of gestation: Retrospective analysis of risk factors.</a:t>
            </a:r>
            <a:r>
              <a:rPr lang="pt-BR" altLang="pt-BR" sz="140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pt-BR" altLang="pt-BR" sz="1400" b="1">
                <a:solidFill>
                  <a:schemeClr val="bg1"/>
                </a:solidFill>
                <a:latin typeface="Arial" panose="020B0604020202020204" pitchFamily="34" charset="0"/>
              </a:rPr>
              <a:t>Szpecht D</a:t>
            </a:r>
            <a:r>
              <a:rPr lang="pt-BR" altLang="pt-BR" sz="1400">
                <a:solidFill>
                  <a:schemeClr val="bg1"/>
                </a:solidFill>
                <a:latin typeface="Arial" panose="020B0604020202020204" pitchFamily="34" charset="0"/>
              </a:rPr>
              <a:t>, Nowak I, Kwiatkowska P, Szymankiewicz M, Gadzinowski J.Adv Clin Exp Med. 2017 Jan-Feb;26(1):89-94. doi: 10.17219/acem/65311.PMID: 28397438. 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Free Article</a:t>
            </a:r>
            <a:r>
              <a:rPr lang="pt-BR" altLang="pt-BR" sz="1400" b="1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  <a:r>
              <a:rPr lang="pt-BR" altLang="pt-BR" sz="1400" u="sng">
                <a:solidFill>
                  <a:schemeClr val="bg1"/>
                </a:solidFill>
                <a:latin typeface="Arial" panose="020B0604020202020204" pitchFamily="34" charset="0"/>
                <a:hlinkClick r:id="rId3"/>
              </a:rPr>
              <a:t>Similar articles</a:t>
            </a:r>
            <a:r>
              <a:rPr lang="pt-BR" altLang="pt-BR" sz="1400">
                <a:solidFill>
                  <a:schemeClr val="bg1"/>
                </a:solidFill>
                <a:latin typeface="Arial" panose="020B0604020202020204" pitchFamily="34" charset="0"/>
              </a:rPr>
              <a:t>. </a:t>
            </a:r>
            <a:r>
              <a:rPr lang="pt-BR" altLang="pt-BR" sz="1400" b="1">
                <a:solidFill>
                  <a:srgbClr val="339933"/>
                </a:solidFill>
                <a:latin typeface="Arial" panose="020B0604020202020204" pitchFamily="34" charset="0"/>
              </a:rPr>
              <a:t>Artigo Livre!</a:t>
            </a:r>
          </a:p>
        </p:txBody>
      </p:sp>
      <p:sp>
        <p:nvSpPr>
          <p:cNvPr id="47109" name="Rectangle 7"/>
          <p:cNvSpPr>
            <a:spLocks noChangeArrowheads="1"/>
          </p:cNvSpPr>
          <p:nvPr/>
        </p:nvSpPr>
        <p:spPr bwMode="auto">
          <a:xfrm>
            <a:off x="323850" y="5589588"/>
            <a:ext cx="8820150" cy="8255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Um dos critérios mais populares: presença de pelo menos 2 indicadores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hipoperfusão, como pressão arterial média (PAM)* reduzida em 3 mmHg, lactato&gt; 4 mmoL / L ou temo de enchimento capilar tempo&gt; 4 s.</a:t>
            </a:r>
          </a:p>
        </p:txBody>
      </p:sp>
      <p:sp>
        <p:nvSpPr>
          <p:cNvPr id="47110" name="Text Box 8"/>
          <p:cNvSpPr txBox="1">
            <a:spLocks noChangeArrowheads="1"/>
          </p:cNvSpPr>
          <p:nvPr/>
        </p:nvSpPr>
        <p:spPr bwMode="auto">
          <a:xfrm>
            <a:off x="1763713" y="6491288"/>
            <a:ext cx="4857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>
                <a:solidFill>
                  <a:srgbClr val="FFFF00"/>
                </a:solidFill>
                <a:latin typeface="Arial" panose="020B0604020202020204" pitchFamily="34" charset="0"/>
              </a:rPr>
              <a:t>Hipotensão: PAM abaixo da idade gestacional</a:t>
            </a:r>
          </a:p>
        </p:txBody>
      </p:sp>
      <p:pic>
        <p:nvPicPr>
          <p:cNvPr id="47113" name="Picture 9" descr="pptx">
            <a:hlinkClick r:id="rId4" tooltip="HIV_PT_Extrem_Catecolam_2018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227647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4365625"/>
            <a:ext cx="8893175" cy="4687888"/>
          </a:xfrm>
        </p:spPr>
        <p:txBody>
          <a:bodyPr lIns="92075" tIns="46038" rIns="92075" bIns="46038" anchor="t"/>
          <a:lstStyle/>
          <a:p>
            <a:pPr>
              <a:lnSpc>
                <a:spcPct val="80000"/>
              </a:lnSpc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do CO</a:t>
            </a:r>
            <a:r>
              <a:rPr lang="pt-BR" sz="2000" baseline="-25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concomitante com a reperfusão:   maior do FSC e HP/HIV</a:t>
            </a: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Hipercapnia permissiva: até 55mmHg</a:t>
            </a:r>
          </a:p>
          <a:p>
            <a:pPr algn="ctr">
              <a:lnSpc>
                <a:spcPct val="80000"/>
              </a:lnSpc>
              <a:buFont typeface="Wingdings 2" panose="05020102010507070707" pitchFamily="18" charset="2"/>
              <a:buNone/>
              <a:defRPr/>
            </a:pPr>
            <a:r>
              <a:rPr lang="pt-BR" sz="2000" b="1" i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-objetivo de evita lesão pulmonar pelo ventilador</a:t>
            </a:r>
          </a:p>
          <a:p>
            <a:pPr algn="ctr">
              <a:lnSpc>
                <a:spcPct val="80000"/>
              </a:lnSpc>
              <a:buFont typeface="Wingdings 2" panose="05020102010507070707" pitchFamily="18" charset="2"/>
              <a:buNone/>
              <a:defRPr/>
            </a:pPr>
            <a:r>
              <a:rPr lang="pt-BR" sz="2000" b="1" i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-menor volume corrente</a:t>
            </a:r>
          </a:p>
          <a:p>
            <a:pPr algn="ctr">
              <a:lnSpc>
                <a:spcPct val="80000"/>
              </a:lnSpc>
              <a:buFont typeface="Wingdings 2" panose="05020102010507070707" pitchFamily="18" charset="2"/>
              <a:buNone/>
              <a:defRPr/>
            </a:pPr>
            <a:r>
              <a:rPr lang="pt-BR" sz="2000" b="1" i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-menor pressão de vias aéreas</a:t>
            </a:r>
            <a:endParaRPr lang="pt-BR" sz="2000" b="1" i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  <a:defRPr/>
            </a:pPr>
            <a:endParaRPr lang="pt-BR" sz="2000" b="1" i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sz="10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sz="10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sz="10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sz="10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sz="10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sz="10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sz="10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sz="10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sz="10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sz="10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Mecanismo</a:t>
            </a: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: encolhimento cerebral e rotura vascular (o prematuro tem limitada capacidade para tamponar mudanças na osmolaridade)</a:t>
            </a:r>
          </a:p>
          <a:p>
            <a:pPr>
              <a:lnSpc>
                <a:spcPct val="80000"/>
              </a:lnSpc>
              <a:defRPr/>
            </a:pPr>
            <a:r>
              <a:rPr lang="pt-BR" sz="200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Portanto:monitorar o Na</a:t>
            </a:r>
            <a:r>
              <a:rPr lang="pt-BR" sz="2000" baseline="3000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+</a:t>
            </a:r>
            <a:r>
              <a:rPr lang="pt-BR" sz="200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nos RN de extremo baixo peso</a:t>
            </a:r>
          </a:p>
        </p:txBody>
      </p:sp>
      <p:sp>
        <p:nvSpPr>
          <p:cNvPr id="49155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900113" y="1700213"/>
            <a:ext cx="7772400" cy="1143000"/>
          </a:xfrm>
        </p:spPr>
        <p:txBody>
          <a:bodyPr lIns="92075" tIns="46038" rIns="92075" bIns="46038"/>
          <a:lstStyle/>
          <a:p>
            <a:pPr algn="ctr"/>
            <a:r>
              <a:rPr lang="pt-BR" altLang="pt-BR" sz="2000" b="1" i="1" smtClean="0"/>
              <a:t>HEMORRAGIA INTRAVENTRICULAR NO PRÉ-TERMO</a:t>
            </a:r>
            <a:br>
              <a:rPr lang="pt-BR" altLang="pt-BR" sz="2000" b="1" i="1" smtClean="0"/>
            </a:br>
            <a:r>
              <a:rPr lang="pt-BR" altLang="pt-BR" sz="2000" b="1" smtClean="0"/>
              <a:t>Fatores de risco pós-natais</a:t>
            </a:r>
            <a:br>
              <a:rPr lang="pt-BR" altLang="pt-BR" sz="2000" b="1" smtClean="0"/>
            </a:br>
            <a:r>
              <a:rPr lang="pt-BR" altLang="pt-BR" sz="2800" b="1" smtClean="0"/>
              <a:t> </a:t>
            </a:r>
            <a:r>
              <a:rPr lang="pt-BR" altLang="ja-JP" b="1" smtClean="0">
                <a:solidFill>
                  <a:srgbClr val="FFFF00"/>
                </a:solidFill>
                <a:ea typeface="MS PGothic" panose="020B0600070205080204" pitchFamily="34" charset="-128"/>
              </a:rPr>
              <a:t>o papel do CO</a:t>
            </a:r>
            <a:r>
              <a:rPr lang="pt-BR" altLang="ja-JP" b="1" baseline="-25000" smtClean="0">
                <a:solidFill>
                  <a:srgbClr val="FFFF00"/>
                </a:solidFill>
                <a:ea typeface="MS PGothic" panose="020B0600070205080204" pitchFamily="34" charset="-128"/>
              </a:rPr>
              <a:t>2</a:t>
            </a:r>
            <a:r>
              <a:rPr lang="pt-BR" altLang="ja-JP" b="1" smtClean="0">
                <a:solidFill>
                  <a:srgbClr val="FFFF00"/>
                </a:solidFill>
                <a:ea typeface="MS PGothic" panose="020B0600070205080204" pitchFamily="34" charset="-128"/>
              </a:rPr>
              <a:t/>
            </a:r>
            <a:br>
              <a:rPr lang="pt-BR" altLang="ja-JP" b="1" smtClean="0">
                <a:solidFill>
                  <a:srgbClr val="FFFF00"/>
                </a:solidFill>
                <a:ea typeface="MS PGothic" panose="020B0600070205080204" pitchFamily="34" charset="-128"/>
              </a:rPr>
            </a:br>
            <a:r>
              <a:rPr lang="pt-BR" altLang="ja-JP" b="1" smtClean="0">
                <a:ea typeface="MS PGothic" panose="020B0600070205080204" pitchFamily="34" charset="-128"/>
              </a:rPr>
              <a:t>(potente regulador do Fluxo sanguíneo cerebral-FSC)</a:t>
            </a:r>
            <a:br>
              <a:rPr lang="pt-BR" altLang="ja-JP" b="1" smtClean="0">
                <a:ea typeface="MS PGothic" panose="020B0600070205080204" pitchFamily="34" charset="-128"/>
              </a:rPr>
            </a:br>
            <a:r>
              <a:rPr lang="pt-BR" altLang="ja-JP" b="1" smtClean="0">
                <a:ea typeface="MS PGothic" panose="020B0600070205080204" pitchFamily="34" charset="-128"/>
              </a:rPr>
              <a:t>Hipercapnia: </a:t>
            </a:r>
            <a:br>
              <a:rPr lang="pt-BR" altLang="ja-JP" b="1" smtClean="0">
                <a:ea typeface="MS PGothic" panose="020B0600070205080204" pitchFamily="34" charset="-128"/>
              </a:rPr>
            </a:br>
            <a:r>
              <a:rPr lang="pt-BR" altLang="ja-JP" b="1" smtClean="0">
                <a:ea typeface="MS PGothic" panose="020B0600070205080204" pitchFamily="34" charset="-128"/>
              </a:rPr>
              <a:t>perda da autorregulação do FSC</a:t>
            </a:r>
            <a:br>
              <a:rPr lang="pt-BR" altLang="ja-JP" b="1" smtClean="0">
                <a:ea typeface="MS PGothic" panose="020B0600070205080204" pitchFamily="34" charset="-128"/>
              </a:rPr>
            </a:br>
            <a:r>
              <a:rPr lang="pt-BR" altLang="ja-JP" b="1" smtClean="0">
                <a:ea typeface="MS PGothic" panose="020B0600070205080204" pitchFamily="34" charset="-128"/>
              </a:rPr>
              <a:t>(o FSC torna-se passivo)</a:t>
            </a:r>
            <a:r>
              <a:rPr lang="pt-BR" altLang="ja-JP" smtClean="0">
                <a:ea typeface="MS PGothic" panose="020B0600070205080204" pitchFamily="34" charset="-128"/>
              </a:rPr>
              <a:t> </a:t>
            </a:r>
            <a:endParaRPr lang="pt-BR" altLang="pt-BR" smtClean="0"/>
          </a:p>
        </p:txBody>
      </p:sp>
      <p:sp>
        <p:nvSpPr>
          <p:cNvPr id="49156" name="AutoShape 10"/>
          <p:cNvSpPr>
            <a:spLocks noChangeArrowheads="1"/>
          </p:cNvSpPr>
          <p:nvPr/>
        </p:nvSpPr>
        <p:spPr bwMode="auto">
          <a:xfrm>
            <a:off x="611188" y="4221163"/>
            <a:ext cx="287337" cy="328612"/>
          </a:xfrm>
          <a:prstGeom prst="upArrow">
            <a:avLst>
              <a:gd name="adj1" fmla="val 50000"/>
              <a:gd name="adj2" fmla="val 2859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>
              <a:latin typeface="Arial" panose="020B0604020202020204" pitchFamily="34" charset="0"/>
            </a:endParaRPr>
          </a:p>
        </p:txBody>
      </p:sp>
      <p:sp>
        <p:nvSpPr>
          <p:cNvPr id="49157" name="AutoShape 11"/>
          <p:cNvSpPr>
            <a:spLocks noChangeArrowheads="1"/>
          </p:cNvSpPr>
          <p:nvPr/>
        </p:nvSpPr>
        <p:spPr bwMode="auto">
          <a:xfrm>
            <a:off x="6084888" y="4292600"/>
            <a:ext cx="287337" cy="328613"/>
          </a:xfrm>
          <a:prstGeom prst="upArrow">
            <a:avLst>
              <a:gd name="adj1" fmla="val 50000"/>
              <a:gd name="adj2" fmla="val 2859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>
              <a:latin typeface="Arial" panose="020B0604020202020204" pitchFamily="34" charset="0"/>
            </a:endParaRPr>
          </a:p>
        </p:txBody>
      </p:sp>
      <p:sp>
        <p:nvSpPr>
          <p:cNvPr id="49158" name="Rectangle 13"/>
          <p:cNvSpPr>
            <a:spLocks noChangeArrowheads="1"/>
          </p:cNvSpPr>
          <p:nvPr/>
        </p:nvSpPr>
        <p:spPr bwMode="auto">
          <a:xfrm>
            <a:off x="7591425" y="6461125"/>
            <a:ext cx="15525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>
                <a:latin typeface="Arial" panose="020B0604020202020204" pitchFamily="34" charset="0"/>
              </a:rPr>
              <a:t>Noori, 2014</a:t>
            </a:r>
          </a:p>
        </p:txBody>
      </p:sp>
      <p:pic>
        <p:nvPicPr>
          <p:cNvPr id="49159" name="Picture 15" descr="doc">
            <a:hlinkClick r:id="rId2" tooltip="Mudancas_circulacao_HIV_hpercapn_2014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6165850"/>
            <a:ext cx="312737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1" name="Picture 15" descr="doc">
            <a:hlinkClick r:id="rId2" tooltip="Mudancas_circulacao_HIV_hpercapn_2014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196975"/>
            <a:ext cx="312737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341438"/>
            <a:ext cx="8893175" cy="4687887"/>
          </a:xfrm>
        </p:spPr>
        <p:txBody>
          <a:bodyPr lIns="92075" tIns="46038" rIns="92075" bIns="46038" anchor="t"/>
          <a:lstStyle/>
          <a:p>
            <a:pPr>
              <a:lnSpc>
                <a:spcPct val="80000"/>
              </a:lnSpc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</a:t>
            </a:r>
            <a:r>
              <a:rPr lang="pt-BR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Noori et al (2014) determinaram os </a:t>
            </a:r>
            <a:r>
              <a:rPr lang="pt-BR" altLang="ja-JP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ea typeface="MS PGothic" pitchFamily="34" charset="-128"/>
              </a:rPr>
              <a:t>níveis de CO</a:t>
            </a:r>
            <a:r>
              <a:rPr lang="pt-BR" altLang="ja-JP" sz="1800" b="1" baseline="-25000" dirty="0" smtClean="0">
                <a:effectLst>
                  <a:outerShdw blurRad="38100" dist="38100" dir="2700000" algn="tl">
                    <a:srgbClr val="000000"/>
                  </a:outerShdw>
                </a:effectLst>
                <a:ea typeface="MS PGothic" pitchFamily="34" charset="-128"/>
              </a:rPr>
              <a:t>2</a:t>
            </a:r>
            <a:r>
              <a:rPr lang="pt-BR" altLang="ja-JP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  <a:ea typeface="MS PGothic" pitchFamily="34" charset="-128"/>
              </a:rPr>
              <a:t> acima dos quais o impacto no FSC pode ser exagerado</a:t>
            </a:r>
            <a:r>
              <a:rPr lang="pt-BR" altLang="ja-JP" sz="1800" dirty="0" smtClean="0">
                <a:effectLst>
                  <a:outerShdw blurRad="38100" dist="38100" dir="2700000" algn="tl">
                    <a:srgbClr val="000000"/>
                  </a:outerShdw>
                </a:effectLst>
                <a:ea typeface="MS PGothic" pitchFamily="34" charset="-128"/>
              </a:rPr>
              <a:t>.</a:t>
            </a:r>
            <a:r>
              <a:rPr lang="pt-BR" altLang="ja-JP" sz="1800" dirty="0" smtClean="0">
                <a:ea typeface="MS PGothic" pitchFamily="34" charset="-128"/>
              </a:rPr>
              <a:t> </a:t>
            </a:r>
          </a:p>
          <a:p>
            <a:pPr algn="ctr">
              <a:lnSpc>
                <a:spcPct val="80000"/>
              </a:lnSpc>
              <a:buFont typeface="Wingdings 2" panose="05020102010507070707" pitchFamily="18" charset="2"/>
              <a:buNone/>
              <a:defRPr/>
            </a:pPr>
            <a:r>
              <a:rPr lang="pt-BR" sz="1600" i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(Avaliação da velocidade média do FSC na artéria cerebral anterior com análise de gases (PaCO</a:t>
            </a:r>
            <a:r>
              <a:rPr lang="pt-BR" sz="1600" i="1" baseline="-25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pt-BR" sz="1600" i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</a:p>
          <a:p>
            <a:pPr>
              <a:lnSpc>
                <a:spcPct val="80000"/>
              </a:lnSpc>
              <a:defRPr/>
            </a:pPr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Significativa correlação  foi obtida no 3</a:t>
            </a:r>
            <a:r>
              <a:rPr lang="pt-BR" sz="2000" b="1" i="1" baseline="30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0</a:t>
            </a:r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dia de vida</a:t>
            </a:r>
          </a:p>
          <a:p>
            <a:pPr>
              <a:lnSpc>
                <a:spcPct val="80000"/>
              </a:lnSpc>
              <a:defRPr/>
            </a:pPr>
            <a:endParaRPr lang="pt-BR" sz="1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sz="1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0179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971550" y="404813"/>
            <a:ext cx="7772400" cy="1143000"/>
          </a:xfrm>
        </p:spPr>
        <p:txBody>
          <a:bodyPr lIns="92075" tIns="46038" rIns="92075" bIns="46038"/>
          <a:lstStyle/>
          <a:p>
            <a:pPr algn="ctr"/>
            <a:r>
              <a:rPr lang="pt-BR" altLang="pt-BR" sz="2000" b="1" i="1" smtClean="0"/>
              <a:t>HEMORRAGIA INTRAVENTRICULAR NO PRÉ-TERMO</a:t>
            </a:r>
            <a:br>
              <a:rPr lang="pt-BR" altLang="pt-BR" sz="2000" b="1" i="1" smtClean="0"/>
            </a:br>
            <a:r>
              <a:rPr lang="pt-BR" altLang="pt-BR" sz="2000" b="1" smtClean="0"/>
              <a:t>Fatores de risco pós-natais</a:t>
            </a:r>
            <a:br>
              <a:rPr lang="pt-BR" altLang="pt-BR" sz="2000" b="1" smtClean="0"/>
            </a:br>
            <a:r>
              <a:rPr lang="pt-BR" altLang="pt-BR" sz="2800" b="1" smtClean="0"/>
              <a:t> </a:t>
            </a:r>
            <a:r>
              <a:rPr lang="pt-BR" altLang="ja-JP" b="1" smtClean="0">
                <a:solidFill>
                  <a:srgbClr val="FFFF00"/>
                </a:solidFill>
                <a:ea typeface="MS PGothic" panose="020B0600070205080204" pitchFamily="34" charset="-128"/>
              </a:rPr>
              <a:t>o papel do CO</a:t>
            </a:r>
            <a:r>
              <a:rPr lang="pt-BR" altLang="ja-JP" b="1" baseline="-25000" smtClean="0">
                <a:solidFill>
                  <a:srgbClr val="FFFF00"/>
                </a:solidFill>
                <a:ea typeface="MS PGothic" panose="020B0600070205080204" pitchFamily="34" charset="-128"/>
              </a:rPr>
              <a:t>2</a:t>
            </a:r>
            <a:r>
              <a:rPr lang="pt-BR" altLang="ja-JP" b="1" smtClean="0">
                <a:solidFill>
                  <a:srgbClr val="FFFF00"/>
                </a:solidFill>
                <a:ea typeface="MS PGothic" panose="020B0600070205080204" pitchFamily="34" charset="-128"/>
              </a:rPr>
              <a:t/>
            </a:r>
            <a:br>
              <a:rPr lang="pt-BR" altLang="ja-JP" b="1" smtClean="0">
                <a:solidFill>
                  <a:srgbClr val="FFFF00"/>
                </a:solidFill>
                <a:ea typeface="MS PGothic" panose="020B0600070205080204" pitchFamily="34" charset="-128"/>
              </a:rPr>
            </a:br>
            <a:endParaRPr lang="pt-BR" altLang="pt-BR" smtClean="0"/>
          </a:p>
        </p:txBody>
      </p:sp>
      <p:pic>
        <p:nvPicPr>
          <p:cNvPr id="5018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900" y="1622425"/>
            <a:ext cx="3222625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1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2852738"/>
            <a:ext cx="2487612" cy="400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2" name="Line 9"/>
          <p:cNvSpPr>
            <a:spLocks noChangeShapeType="1"/>
          </p:cNvSpPr>
          <p:nvPr/>
        </p:nvSpPr>
        <p:spPr bwMode="auto">
          <a:xfrm>
            <a:off x="2411413" y="4941888"/>
            <a:ext cx="865187" cy="720725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341438"/>
            <a:ext cx="8893175" cy="4687887"/>
          </a:xfrm>
        </p:spPr>
        <p:txBody>
          <a:bodyPr lIns="92075" tIns="46038" rIns="92075" bIns="46038" anchor="t"/>
          <a:lstStyle/>
          <a:p>
            <a:pPr>
              <a:lnSpc>
                <a:spcPct val="80000"/>
              </a:lnSpc>
              <a:defRPr/>
            </a:pPr>
            <a:r>
              <a:rPr lang="pt-BR" altLang="pt-BR" sz="200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Os autores detectaram um ponto de corte de </a:t>
            </a:r>
            <a:r>
              <a:rPr lang="pt-BR" altLang="pt-BR" sz="20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51,7mmHg</a:t>
            </a:r>
            <a:r>
              <a:rPr lang="pt-BR" altLang="pt-BR" sz="200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, acima do qual a correlação foi significativa com a velocidade do fluxo médio na artéria cerebral anterior </a:t>
            </a:r>
            <a:r>
              <a:rPr lang="pt-PT" altLang="ja-JP" sz="1800" smtClean="0">
                <a:effectLst>
                  <a:outerShdw blurRad="38100" dist="38100" dir="2700000" algn="tl">
                    <a:srgbClr val="000000"/>
                  </a:outerShdw>
                </a:effectLst>
                <a:ea typeface="MS PGothic" panose="020B0600070205080204" pitchFamily="34" charset="-128"/>
              </a:rPr>
              <a:t>(R2 = 0,49, p &lt;0,0001). </a:t>
            </a:r>
          </a:p>
          <a:p>
            <a:pPr>
              <a:lnSpc>
                <a:spcPct val="80000"/>
              </a:lnSpc>
              <a:defRPr/>
            </a:pPr>
            <a:endParaRPr lang="pt-PT" altLang="ja-JP" sz="1800" smtClean="0">
              <a:effectLst>
                <a:outerShdw blurRad="38100" dist="38100" dir="2700000" algn="tl">
                  <a:srgbClr val="000000"/>
                </a:outerShdw>
              </a:effectLst>
              <a:ea typeface="MS PGothic" panose="020B0600070205080204" pitchFamily="34" charset="-128"/>
            </a:endParaRPr>
          </a:p>
          <a:p>
            <a:pPr>
              <a:lnSpc>
                <a:spcPct val="80000"/>
              </a:lnSpc>
              <a:defRPr/>
            </a:pPr>
            <a:endParaRPr lang="pt-PT" altLang="ja-JP" sz="1800" smtClean="0">
              <a:effectLst>
                <a:outerShdw blurRad="38100" dist="38100" dir="2700000" algn="tl">
                  <a:srgbClr val="000000"/>
                </a:outerShdw>
              </a:effectLst>
              <a:ea typeface="MS PGothic" panose="020B0600070205080204" pitchFamily="34" charset="-128"/>
            </a:endParaRPr>
          </a:p>
          <a:p>
            <a:pPr>
              <a:lnSpc>
                <a:spcPct val="80000"/>
              </a:lnSpc>
              <a:defRPr/>
            </a:pPr>
            <a:endParaRPr lang="pt-PT" altLang="ja-JP" sz="1800" smtClean="0">
              <a:effectLst>
                <a:outerShdw blurRad="38100" dist="38100" dir="2700000" algn="tl">
                  <a:srgbClr val="000000"/>
                </a:outerShdw>
              </a:effectLst>
              <a:ea typeface="MS PGothic" panose="020B0600070205080204" pitchFamily="34" charset="-128"/>
            </a:endParaRPr>
          </a:p>
          <a:p>
            <a:pPr>
              <a:lnSpc>
                <a:spcPct val="80000"/>
              </a:lnSpc>
              <a:defRPr/>
            </a:pPr>
            <a:endParaRPr lang="pt-PT" altLang="ja-JP" sz="1800" smtClean="0">
              <a:effectLst>
                <a:outerShdw blurRad="38100" dist="38100" dir="2700000" algn="tl">
                  <a:srgbClr val="000000"/>
                </a:outerShdw>
              </a:effectLst>
              <a:ea typeface="MS PGothic" panose="020B0600070205080204" pitchFamily="34" charset="-128"/>
            </a:endParaRPr>
          </a:p>
          <a:p>
            <a:pPr>
              <a:lnSpc>
                <a:spcPct val="80000"/>
              </a:lnSpc>
              <a:defRPr/>
            </a:pPr>
            <a:endParaRPr lang="pt-PT" altLang="ja-JP" sz="1800" smtClean="0">
              <a:effectLst>
                <a:outerShdw blurRad="38100" dist="38100" dir="2700000" algn="tl">
                  <a:srgbClr val="000000"/>
                </a:outerShdw>
              </a:effectLst>
              <a:ea typeface="MS PGothic" panose="020B0600070205080204" pitchFamily="34" charset="-128"/>
            </a:endParaRPr>
          </a:p>
          <a:p>
            <a:pPr>
              <a:lnSpc>
                <a:spcPct val="80000"/>
              </a:lnSpc>
              <a:defRPr/>
            </a:pPr>
            <a:endParaRPr lang="pt-PT" altLang="ja-JP" sz="1800" smtClean="0">
              <a:effectLst>
                <a:outerShdw blurRad="38100" dist="38100" dir="2700000" algn="tl">
                  <a:srgbClr val="000000"/>
                </a:outerShdw>
              </a:effectLst>
              <a:ea typeface="MS PGothic" panose="020B0600070205080204" pitchFamily="34" charset="-128"/>
            </a:endParaRPr>
          </a:p>
          <a:p>
            <a:pPr>
              <a:lnSpc>
                <a:spcPct val="80000"/>
              </a:lnSpc>
              <a:defRPr/>
            </a:pPr>
            <a:r>
              <a:rPr lang="pt-BR" altLang="pt-BR" sz="18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Interessante: correlação positiva entre Pressão arterial média e  velocidade do fluxo médio na artéria cerebral anterior após PaCO</a:t>
            </a:r>
            <a:r>
              <a:rPr lang="pt-BR" altLang="pt-BR" sz="1800" baseline="-250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pt-BR" altLang="pt-BR" sz="18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de 51mmHg</a:t>
            </a:r>
          </a:p>
        </p:txBody>
      </p:sp>
      <p:sp>
        <p:nvSpPr>
          <p:cNvPr id="51203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971550" y="404813"/>
            <a:ext cx="7772400" cy="1143000"/>
          </a:xfrm>
        </p:spPr>
        <p:txBody>
          <a:bodyPr lIns="92075" tIns="46038" rIns="92075" bIns="46038"/>
          <a:lstStyle/>
          <a:p>
            <a:pPr algn="ctr"/>
            <a:r>
              <a:rPr lang="pt-BR" altLang="pt-BR" sz="2000" b="1" i="1" smtClean="0"/>
              <a:t>HEMORRAGIA INTRAVENTRICULAR NO PRÉ-TERMO</a:t>
            </a:r>
            <a:br>
              <a:rPr lang="pt-BR" altLang="pt-BR" sz="2000" b="1" i="1" smtClean="0"/>
            </a:br>
            <a:r>
              <a:rPr lang="pt-BR" altLang="pt-BR" sz="2000" b="1" smtClean="0"/>
              <a:t>Fatores de risco pós-natais</a:t>
            </a:r>
            <a:br>
              <a:rPr lang="pt-BR" altLang="pt-BR" sz="2000" b="1" smtClean="0"/>
            </a:br>
            <a:r>
              <a:rPr lang="pt-BR" altLang="pt-BR" sz="2800" b="1" smtClean="0"/>
              <a:t> </a:t>
            </a:r>
            <a:r>
              <a:rPr lang="pt-BR" altLang="ja-JP" b="1" smtClean="0">
                <a:solidFill>
                  <a:srgbClr val="FFFF00"/>
                </a:solidFill>
                <a:ea typeface="MS PGothic" panose="020B0600070205080204" pitchFamily="34" charset="-128"/>
              </a:rPr>
              <a:t>o papel do CO</a:t>
            </a:r>
            <a:r>
              <a:rPr lang="pt-BR" altLang="ja-JP" b="1" baseline="-25000" smtClean="0">
                <a:solidFill>
                  <a:srgbClr val="FFFF00"/>
                </a:solidFill>
                <a:ea typeface="MS PGothic" panose="020B0600070205080204" pitchFamily="34" charset="-128"/>
              </a:rPr>
              <a:t>2</a:t>
            </a:r>
            <a:r>
              <a:rPr lang="pt-BR" altLang="ja-JP" b="1" smtClean="0">
                <a:solidFill>
                  <a:srgbClr val="FFFF00"/>
                </a:solidFill>
                <a:ea typeface="MS PGothic" panose="020B0600070205080204" pitchFamily="34" charset="-128"/>
              </a:rPr>
              <a:t/>
            </a:r>
            <a:br>
              <a:rPr lang="pt-BR" altLang="ja-JP" b="1" smtClean="0">
                <a:solidFill>
                  <a:srgbClr val="FFFF00"/>
                </a:solidFill>
                <a:ea typeface="MS PGothic" panose="020B0600070205080204" pitchFamily="34" charset="-128"/>
              </a:rPr>
            </a:br>
            <a:endParaRPr lang="pt-BR" altLang="pt-BR" smtClean="0"/>
          </a:p>
        </p:txBody>
      </p:sp>
      <p:pic>
        <p:nvPicPr>
          <p:cNvPr id="5120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133600"/>
            <a:ext cx="3656013" cy="219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5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6500"/>
            <a:ext cx="3408363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6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638" y="4937125"/>
            <a:ext cx="3535362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7" name="Line 12"/>
          <p:cNvSpPr>
            <a:spLocks noChangeShapeType="1"/>
          </p:cNvSpPr>
          <p:nvPr/>
        </p:nvSpPr>
        <p:spPr bwMode="auto">
          <a:xfrm>
            <a:off x="4500563" y="4868863"/>
            <a:ext cx="865187" cy="720725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1208" name="Text Box 13"/>
          <p:cNvSpPr txBox="1">
            <a:spLocks noChangeArrowheads="1"/>
          </p:cNvSpPr>
          <p:nvPr/>
        </p:nvSpPr>
        <p:spPr bwMode="auto">
          <a:xfrm>
            <a:off x="5364163" y="2781300"/>
            <a:ext cx="3008312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PT" altLang="ja-JP" sz="1600" b="1">
                <a:solidFill>
                  <a:srgbClr val="FFFF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(50% da variabilidade do FSC pode ser explicada pelas mudanças na PaCO</a:t>
            </a:r>
            <a:r>
              <a:rPr lang="pt-PT" altLang="ja-JP" sz="1600" b="1" baseline="-25000">
                <a:solidFill>
                  <a:srgbClr val="FFFF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2</a:t>
            </a:r>
            <a:r>
              <a:rPr lang="pt-PT" altLang="ja-JP" sz="1600" b="1">
                <a:solidFill>
                  <a:srgbClr val="FFFF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)</a:t>
            </a:r>
            <a:r>
              <a:rPr lang="pt-BR" altLang="ja-JP" sz="1600">
                <a:latin typeface="Arial" panose="020B0604020202020204" pitchFamily="34" charset="0"/>
                <a:ea typeface="MS PGothic" panose="020B0600070205080204" pitchFamily="34" charset="-128"/>
              </a:rPr>
              <a:t> </a:t>
            </a:r>
            <a:endParaRPr lang="pt-BR" altLang="pt-BR" sz="1600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51209" name="Rectangle 15"/>
          <p:cNvSpPr>
            <a:spLocks noChangeArrowheads="1"/>
          </p:cNvSpPr>
          <p:nvPr/>
        </p:nvSpPr>
        <p:spPr bwMode="auto">
          <a:xfrm>
            <a:off x="3924300" y="6165850"/>
            <a:ext cx="15525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>
                <a:latin typeface="Arial" panose="020B0604020202020204" pitchFamily="34" charset="0"/>
              </a:rPr>
              <a:t>Noori, 2014</a:t>
            </a:r>
          </a:p>
        </p:txBody>
      </p:sp>
      <p:pic>
        <p:nvPicPr>
          <p:cNvPr id="51210" name="Picture 15" descr="doc">
            <a:hlinkClick r:id="rId5" tooltip="Mudancas_circulacao_HIV_hpercapn_2014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5876925"/>
            <a:ext cx="312737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1557338"/>
            <a:ext cx="8893175" cy="4687887"/>
          </a:xfrm>
        </p:spPr>
        <p:txBody>
          <a:bodyPr lIns="92075" tIns="46038" rIns="92075" bIns="46038" anchor="t"/>
          <a:lstStyle/>
          <a:p>
            <a:pPr>
              <a:lnSpc>
                <a:spcPct val="80000"/>
              </a:lnSpc>
              <a:buFont typeface="Wingdings 2" panose="05020102010507070707" pitchFamily="18" charset="2"/>
              <a:buNone/>
              <a:defRPr/>
            </a:pPr>
            <a:r>
              <a:rPr lang="pt-BR" altLang="pt-BR" sz="200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pt-BR" altLang="pt-BR" sz="2000" b="1" i="1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altLang="pt-BR" sz="100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altLang="pt-BR" sz="100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r>
              <a:rPr lang="pt-PT" altLang="ja-JP" sz="1800" b="1" smtClean="0">
                <a:effectLst>
                  <a:outerShdw blurRad="38100" dist="38100" dir="2700000" algn="tl">
                    <a:srgbClr val="000000"/>
                  </a:outerShdw>
                </a:effectLst>
                <a:ea typeface="MS PGothic" panose="020B0600070205080204" pitchFamily="34" charset="-128"/>
              </a:rPr>
              <a:t>Em resumo, os resultados sugerem que a vasculatura cerebral do recém-nascido pré-termo só exibe a reatividade esperada a PaCO</a:t>
            </a:r>
            <a:r>
              <a:rPr lang="pt-PT" altLang="ja-JP" sz="1800" b="1" baseline="-25000" smtClean="0">
                <a:effectLst>
                  <a:outerShdw blurRad="38100" dist="38100" dir="2700000" algn="tl">
                    <a:srgbClr val="000000"/>
                  </a:outerShdw>
                </a:effectLst>
                <a:ea typeface="MS PGothic" panose="020B0600070205080204" pitchFamily="34" charset="-128"/>
              </a:rPr>
              <a:t>2</a:t>
            </a:r>
            <a:r>
              <a:rPr lang="pt-PT" altLang="ja-JP" sz="1800" b="1" smtClean="0">
                <a:effectLst>
                  <a:outerShdw blurRad="38100" dist="38100" dir="2700000" algn="tl">
                    <a:srgbClr val="000000"/>
                  </a:outerShdw>
                </a:effectLst>
                <a:ea typeface="MS PGothic" panose="020B0600070205080204" pitchFamily="34" charset="-128"/>
              </a:rPr>
              <a:t>  </a:t>
            </a:r>
            <a:r>
              <a:rPr lang="pt-BR" altLang="ja-JP" sz="1800" b="1" smtClean="0">
                <a:effectLst>
                  <a:outerShdw blurRad="38100" dist="38100" dir="2700000" algn="tl">
                    <a:srgbClr val="000000"/>
                  </a:outerShdw>
                </a:effectLst>
                <a:ea typeface="MS PGothic" panose="020B0600070205080204" pitchFamily="34" charset="-128"/>
              </a:rPr>
              <a:t>- Pressão arterial média</a:t>
            </a:r>
            <a:r>
              <a:rPr lang="pt-PT" altLang="ja-JP" sz="1800" b="1" smtClean="0">
                <a:effectLst>
                  <a:outerShdw blurRad="38100" dist="38100" dir="2700000" algn="tl">
                    <a:srgbClr val="000000"/>
                  </a:outerShdw>
                </a:effectLst>
                <a:ea typeface="MS PGothic" panose="020B0600070205080204" pitchFamily="34" charset="-128"/>
              </a:rPr>
              <a:t> acima de </a:t>
            </a:r>
            <a:r>
              <a:rPr lang="pt-PT" altLang="ja-JP" sz="1800" smtClean="0">
                <a:effectLst>
                  <a:outerShdw blurRad="38100" dist="38100" dir="2700000" algn="tl">
                    <a:srgbClr val="000000"/>
                  </a:outerShdw>
                </a:effectLst>
                <a:ea typeface="MS PGothic" panose="020B0600070205080204" pitchFamily="34" charset="-128"/>
              </a:rPr>
              <a:t>51-53 mmHg</a:t>
            </a:r>
            <a:r>
              <a:rPr lang="pt-PT" altLang="ja-JP" sz="1800" b="1" smtClean="0">
                <a:effectLst>
                  <a:outerShdw blurRad="38100" dist="38100" dir="2700000" algn="tl">
                    <a:srgbClr val="000000"/>
                  </a:outerShdw>
                </a:effectLst>
                <a:ea typeface="MS PGothic" panose="020B0600070205080204" pitchFamily="34" charset="-128"/>
              </a:rPr>
              <a:t>  - em 3 dias após o nascimento e possivelmente com  2 dias.</a:t>
            </a: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  <a:defRPr/>
            </a:pPr>
            <a:r>
              <a:rPr lang="pt-PT" altLang="ja-JP" sz="1800" b="1" smtClean="0">
                <a:effectLst>
                  <a:outerShdw blurRad="38100" dist="38100" dir="2700000" algn="tl">
                    <a:srgbClr val="000000"/>
                  </a:outerShdw>
                </a:effectLst>
                <a:ea typeface="MS PGothic" panose="020B0600070205080204" pitchFamily="34" charset="-128"/>
              </a:rPr>
              <a:t>                                           PORTANTO</a:t>
            </a:r>
          </a:p>
          <a:p>
            <a:pPr>
              <a:lnSpc>
                <a:spcPct val="80000"/>
              </a:lnSpc>
              <a:defRPr/>
            </a:pPr>
            <a:endParaRPr lang="pt-PT" altLang="ja-JP" sz="1800" b="1" smtClean="0">
              <a:effectLst>
                <a:outerShdw blurRad="38100" dist="38100" dir="2700000" algn="tl">
                  <a:srgbClr val="000000"/>
                </a:outerShdw>
              </a:effectLst>
              <a:ea typeface="MS PGothic" panose="020B0600070205080204" pitchFamily="34" charset="-128"/>
            </a:endParaRPr>
          </a:p>
          <a:p>
            <a:pPr algn="ctr">
              <a:lnSpc>
                <a:spcPct val="80000"/>
              </a:lnSpc>
              <a:defRPr/>
            </a:pPr>
            <a:r>
              <a:rPr lang="pt-PT" altLang="ja-JP" sz="1800" b="1" smtClean="0">
                <a:effectLst>
                  <a:outerShdw blurRad="38100" dist="38100" dir="2700000" algn="tl">
                    <a:srgbClr val="000000"/>
                  </a:outerShdw>
                </a:effectLst>
                <a:ea typeface="MS PGothic" panose="020B0600070205080204" pitchFamily="34" charset="-128"/>
              </a:rPr>
              <a:t>O risco de HP/HIV é muito elevado nos primeiros dias. </a:t>
            </a:r>
          </a:p>
          <a:p>
            <a:pPr algn="ctr">
              <a:lnSpc>
                <a:spcPct val="80000"/>
              </a:lnSpc>
              <a:buFont typeface="Wingdings 2" panose="05020102010507070707" pitchFamily="18" charset="2"/>
              <a:buNone/>
              <a:defRPr/>
            </a:pPr>
            <a:r>
              <a:rPr lang="pt-PT" altLang="ja-JP" sz="2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MS PGothic" panose="020B0600070205080204" pitchFamily="34" charset="-128"/>
              </a:rPr>
              <a:t>Para estes RN seria sábio evitar que o PaCO</a:t>
            </a:r>
            <a:r>
              <a:rPr lang="pt-PT" altLang="ja-JP" sz="2400" b="1" baseline="-250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MS PGothic" panose="020B0600070205080204" pitchFamily="34" charset="-128"/>
              </a:rPr>
              <a:t>2</a:t>
            </a:r>
            <a:r>
              <a:rPr lang="pt-PT" altLang="ja-JP" sz="2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MS PGothic" panose="020B0600070205080204" pitchFamily="34" charset="-128"/>
              </a:rPr>
              <a:t> não ultrapasse 52 mmg nos primeiros dias de vida.</a:t>
            </a:r>
            <a:endParaRPr lang="pt-BR" altLang="pt-BR" sz="2400" b="1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lnSpc>
                <a:spcPct val="80000"/>
              </a:lnSpc>
              <a:defRPr/>
            </a:pPr>
            <a:endParaRPr lang="pt-BR" altLang="pt-BR" sz="2400" b="1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altLang="pt-BR" sz="240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altLang="pt-BR" sz="100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altLang="pt-BR" sz="100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altLang="pt-BR" sz="100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altLang="pt-BR" sz="100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altLang="pt-BR" sz="100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2227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971550" y="476250"/>
            <a:ext cx="7772400" cy="1143000"/>
          </a:xfrm>
        </p:spPr>
        <p:txBody>
          <a:bodyPr lIns="92075" tIns="46038" rIns="92075" bIns="46038"/>
          <a:lstStyle/>
          <a:p>
            <a:pPr algn="ctr"/>
            <a:r>
              <a:rPr lang="pt-BR" altLang="pt-BR" sz="2000" b="1" i="1" smtClean="0"/>
              <a:t>HEMORRAGIA INTRAVENTRICULAR NO PRÉ-TERMO</a:t>
            </a:r>
            <a:br>
              <a:rPr lang="pt-BR" altLang="pt-BR" sz="2000" b="1" i="1" smtClean="0"/>
            </a:br>
            <a:r>
              <a:rPr lang="pt-BR" altLang="pt-BR" sz="2000" b="1" smtClean="0"/>
              <a:t>Fatores de risco pós-natais</a:t>
            </a:r>
            <a:br>
              <a:rPr lang="pt-BR" altLang="pt-BR" sz="2000" b="1" smtClean="0"/>
            </a:br>
            <a:r>
              <a:rPr lang="pt-BR" altLang="pt-BR" sz="2800" b="1" smtClean="0"/>
              <a:t> </a:t>
            </a:r>
            <a:r>
              <a:rPr lang="pt-BR" altLang="ja-JP" b="1" smtClean="0">
                <a:solidFill>
                  <a:srgbClr val="FFFF00"/>
                </a:solidFill>
                <a:ea typeface="MS PGothic" panose="020B0600070205080204" pitchFamily="34" charset="-128"/>
              </a:rPr>
              <a:t>o papel do CO</a:t>
            </a:r>
            <a:r>
              <a:rPr lang="pt-BR" altLang="ja-JP" b="1" baseline="-25000" smtClean="0">
                <a:solidFill>
                  <a:srgbClr val="FFFF00"/>
                </a:solidFill>
                <a:ea typeface="MS PGothic" panose="020B0600070205080204" pitchFamily="34" charset="-128"/>
              </a:rPr>
              <a:t>2</a:t>
            </a:r>
            <a:r>
              <a:rPr lang="pt-BR" altLang="ja-JP" b="1" smtClean="0">
                <a:solidFill>
                  <a:srgbClr val="FFFF00"/>
                </a:solidFill>
                <a:ea typeface="MS PGothic" panose="020B0600070205080204" pitchFamily="34" charset="-128"/>
              </a:rPr>
              <a:t/>
            </a:r>
            <a:br>
              <a:rPr lang="pt-BR" altLang="ja-JP" b="1" smtClean="0">
                <a:solidFill>
                  <a:srgbClr val="FFFF00"/>
                </a:solidFill>
                <a:ea typeface="MS PGothic" panose="020B0600070205080204" pitchFamily="34" charset="-128"/>
              </a:rPr>
            </a:br>
            <a:endParaRPr lang="pt-BR" altLang="pt-BR" smtClean="0"/>
          </a:p>
        </p:txBody>
      </p:sp>
      <p:sp>
        <p:nvSpPr>
          <p:cNvPr id="52228" name="Rectangle 6"/>
          <p:cNvSpPr>
            <a:spLocks noChangeArrowheads="1"/>
          </p:cNvSpPr>
          <p:nvPr/>
        </p:nvSpPr>
        <p:spPr bwMode="auto">
          <a:xfrm>
            <a:off x="7591425" y="6461125"/>
            <a:ext cx="15525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>
                <a:latin typeface="Arial" panose="020B0604020202020204" pitchFamily="34" charset="0"/>
              </a:rPr>
              <a:t>Noori, 2014</a:t>
            </a:r>
          </a:p>
        </p:txBody>
      </p:sp>
      <p:pic>
        <p:nvPicPr>
          <p:cNvPr id="52229" name="Picture 15" descr="doc">
            <a:hlinkClick r:id="rId2" tooltip="Mudancas_circulacao_HIV_hpercapn_2014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6165850"/>
            <a:ext cx="312737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971550" y="476250"/>
            <a:ext cx="7772400" cy="1143000"/>
          </a:xfrm>
        </p:spPr>
        <p:txBody>
          <a:bodyPr lIns="92075" tIns="46038" rIns="92075" bIns="46038"/>
          <a:lstStyle/>
          <a:p>
            <a:pPr algn="ctr"/>
            <a:r>
              <a:rPr lang="pt-BR" altLang="pt-BR" sz="2000" b="1" i="1" smtClean="0"/>
              <a:t>HEMORRAGIA INTRAVENTRICULAR NO PRÉ-TERMO</a:t>
            </a:r>
            <a:br>
              <a:rPr lang="pt-BR" altLang="pt-BR" sz="2000" b="1" i="1" smtClean="0"/>
            </a:br>
            <a:r>
              <a:rPr lang="pt-BR" altLang="pt-BR" sz="2000" b="1" smtClean="0"/>
              <a:t>HEMORRAGIA GRAU IV</a:t>
            </a:r>
            <a:br>
              <a:rPr lang="pt-BR" altLang="pt-BR" sz="2000" b="1" smtClean="0"/>
            </a:br>
            <a:r>
              <a:rPr lang="pt-BR" altLang="pt-BR" sz="2000" b="1" smtClean="0">
                <a:solidFill>
                  <a:srgbClr val="FF0000"/>
                </a:solidFill>
              </a:rPr>
              <a:t>INFARTO HEMORRÁGICO</a:t>
            </a:r>
            <a:endParaRPr lang="pt-BR" altLang="pt-BR" smtClean="0">
              <a:solidFill>
                <a:srgbClr val="FF0000"/>
              </a:solidFill>
            </a:endParaRP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0" y="1557338"/>
            <a:ext cx="8820150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70000"/>
              </a:lnSpc>
              <a:buFontTx/>
              <a:buNone/>
            </a:pPr>
            <a:r>
              <a:rPr lang="pt-BR" altLang="pt-BR" sz="2000">
                <a:latin typeface="Arial" panose="020B0604020202020204" pitchFamily="34" charset="0"/>
              </a:rPr>
              <a:t>-Necrose da substância branca periventricular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pt-BR" altLang="pt-BR" sz="2000">
                <a:latin typeface="Arial" panose="020B0604020202020204" pitchFamily="34" charset="0"/>
              </a:rPr>
              <a:t>-Lesão assimétrica ( maioria )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altLang="pt-BR" sz="2000">
                <a:latin typeface="Arial" panose="020B0604020202020204" pitchFamily="34" charset="0"/>
              </a:rPr>
              <a:t>             -80% dos casos – associada hemorragia intraventricular 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altLang="pt-BR" sz="2000">
                <a:latin typeface="Arial" panose="020B0604020202020204" pitchFamily="34" charset="0"/>
              </a:rPr>
              <a:t>-1 / 2 dos casos               frontoparietal</a:t>
            </a:r>
          </a:p>
          <a:p>
            <a:pPr algn="ctr">
              <a:lnSpc>
                <a:spcPct val="80000"/>
              </a:lnSpc>
              <a:buFontTx/>
              <a:buChar char="-"/>
            </a:pPr>
            <a:r>
              <a:rPr lang="pt-BR" altLang="pt-BR" sz="2000">
                <a:latin typeface="Arial" panose="020B0604020202020204" pitchFamily="34" charset="0"/>
              </a:rPr>
              <a:t>Neuropatologia : Infarto hemorrágico próximo ao 	 ângulo ventricular</a:t>
            </a:r>
          </a:p>
        </p:txBody>
      </p:sp>
      <p:pic>
        <p:nvPicPr>
          <p:cNvPr id="53252" name="Picture 12" descr="HIV8=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825"/>
            <a:ext cx="3594100" cy="275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3" name="Picture 14" descr="HIV=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4005263"/>
            <a:ext cx="3240088" cy="267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3254" name="Line 8"/>
          <p:cNvSpPr>
            <a:spLocks noChangeShapeType="1"/>
          </p:cNvSpPr>
          <p:nvPr/>
        </p:nvSpPr>
        <p:spPr bwMode="auto">
          <a:xfrm>
            <a:off x="4140200" y="3141663"/>
            <a:ext cx="719138" cy="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3255" name="Text Box 5"/>
          <p:cNvSpPr txBox="1">
            <a:spLocks noChangeArrowheads="1"/>
          </p:cNvSpPr>
          <p:nvPr/>
        </p:nvSpPr>
        <p:spPr bwMode="auto">
          <a:xfrm>
            <a:off x="6948488" y="5949950"/>
            <a:ext cx="2195512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latin typeface="Arial" panose="020B0604020202020204" pitchFamily="34" charset="0"/>
              </a:rPr>
              <a:t>Volpe J , 1977;1997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latin typeface="Arial" panose="020B0604020202020204" pitchFamily="34" charset="0"/>
              </a:rPr>
              <a:t>Paneth N, 1990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8"/>
          <p:cNvSpPr>
            <a:spLocks noChangeArrowheads="1"/>
          </p:cNvSpPr>
          <p:nvPr/>
        </p:nvSpPr>
        <p:spPr bwMode="auto">
          <a:xfrm>
            <a:off x="827088" y="115888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 b="1" i="1"/>
              <a:t>HEMORRAGIA INTRAVENTRICULAR NO PRÉ-TERMO</a:t>
            </a:r>
            <a:br>
              <a:rPr lang="pt-BR" altLang="pt-BR" sz="1400" b="1" i="1"/>
            </a:br>
            <a:r>
              <a:rPr lang="pt-BR" altLang="pt-BR" sz="1600" b="1"/>
              <a:t/>
            </a:r>
            <a:br>
              <a:rPr lang="pt-BR" altLang="pt-BR" sz="1600" b="1"/>
            </a:br>
            <a:r>
              <a:rPr lang="pt-BR" altLang="pt-BR" sz="1600" b="1"/>
              <a:t/>
            </a:r>
            <a:br>
              <a:rPr lang="pt-BR" altLang="pt-BR" sz="1600" b="1"/>
            </a:br>
            <a:endParaRPr lang="pt-BR" altLang="pt-BR" sz="2000" b="1">
              <a:solidFill>
                <a:srgbClr val="FFFF00"/>
              </a:solidFill>
            </a:endParaRPr>
          </a:p>
        </p:txBody>
      </p:sp>
      <p:sp>
        <p:nvSpPr>
          <p:cNvPr id="217095" name="Rectangle 7"/>
          <p:cNvSpPr>
            <a:spLocks noChangeArrowheads="1"/>
          </p:cNvSpPr>
          <p:nvPr/>
        </p:nvSpPr>
        <p:spPr bwMode="auto">
          <a:xfrm>
            <a:off x="250825" y="620713"/>
            <a:ext cx="86423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RN de 23 sem 3 dias- HP/HIV com Infarto hemorrágico periventricular (GRAU IV)  com 2 dias de vida!)</a:t>
            </a:r>
          </a:p>
        </p:txBody>
      </p:sp>
      <p:sp>
        <p:nvSpPr>
          <p:cNvPr id="54276" name="Rectangle 8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pt-BR" altLang="pt-BR" sz="1800" smtClean="0"/>
          </a:p>
        </p:txBody>
      </p:sp>
      <p:pic>
        <p:nvPicPr>
          <p:cNvPr id="5427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41438"/>
            <a:ext cx="4195763" cy="287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341438"/>
            <a:ext cx="418623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9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221163"/>
            <a:ext cx="2735262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0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4217988"/>
            <a:ext cx="4859337" cy="264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1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2636838"/>
            <a:ext cx="1331912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82" name="Line 15"/>
          <p:cNvSpPr>
            <a:spLocks noChangeShapeType="1"/>
          </p:cNvSpPr>
          <p:nvPr/>
        </p:nvSpPr>
        <p:spPr bwMode="auto">
          <a:xfrm flipH="1" flipV="1">
            <a:off x="7740650" y="2276475"/>
            <a:ext cx="504825" cy="288925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042988" y="1628775"/>
            <a:ext cx="7924800" cy="6019800"/>
          </a:xfrm>
        </p:spPr>
        <p:txBody>
          <a:bodyPr/>
          <a:lstStyle/>
          <a:p>
            <a:pPr>
              <a:lnSpc>
                <a:spcPct val="110000"/>
              </a:lnSpc>
              <a:buFontTx/>
              <a:buChar char="-"/>
            </a:pPr>
            <a:endParaRPr lang="pt-BR" altLang="pt-BR" sz="180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  <a:buFontTx/>
              <a:buChar char="-"/>
            </a:pPr>
            <a:endParaRPr lang="pt-BR" altLang="pt-BR" sz="180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  <a:buFontTx/>
              <a:buChar char="-"/>
            </a:pPr>
            <a:endParaRPr lang="pt-BR" altLang="pt-BR" sz="180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  <a:buFontTx/>
              <a:buChar char="-"/>
            </a:pPr>
            <a:r>
              <a:rPr lang="pt-BR" altLang="pt-BR" sz="1800" smtClean="0">
                <a:solidFill>
                  <a:schemeClr val="bg1"/>
                </a:solidFill>
                <a:latin typeface="Arial" panose="020B0604020202020204" pitchFamily="34" charset="0"/>
              </a:rPr>
              <a:t>                         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pt-BR" altLang="pt-BR" sz="1800" smtClean="0">
                <a:solidFill>
                  <a:schemeClr val="bg1"/>
                </a:solidFill>
                <a:latin typeface="Arial" panose="020B0604020202020204" pitchFamily="34" charset="0"/>
              </a:rPr>
              <a:t>	-</a:t>
            </a:r>
            <a:r>
              <a:rPr lang="pt-BR" altLang="pt-BR" sz="1800" b="1" smtClean="0">
                <a:latin typeface="Arial" panose="020B0604020202020204" pitchFamily="34" charset="0"/>
              </a:rPr>
              <a:t>81% - HIV grau III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pt-BR" altLang="pt-BR" sz="1800" b="1" smtClean="0">
                <a:latin typeface="Arial" panose="020B0604020202020204" pitchFamily="34" charset="0"/>
              </a:rPr>
              <a:t>     -Lesão do mesmo lado da HIV 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pt-BR" altLang="pt-BR" sz="1800" b="1" smtClean="0">
                <a:latin typeface="Arial" panose="020B0604020202020204" pitchFamily="34" charset="0"/>
              </a:rPr>
              <a:t>     -Lesão  aparece após a HIV ( 4</a:t>
            </a:r>
            <a:r>
              <a:rPr lang="pt-BR" altLang="pt-BR" sz="1800" b="1" baseline="30000" smtClean="0">
                <a:latin typeface="Arial" panose="020B0604020202020204" pitchFamily="34" charset="0"/>
              </a:rPr>
              <a:t>o</a:t>
            </a:r>
            <a:r>
              <a:rPr lang="pt-BR" altLang="pt-BR" sz="1800" b="1" smtClean="0">
                <a:latin typeface="Arial" panose="020B0604020202020204" pitchFamily="34" charset="0"/>
              </a:rPr>
              <a:t> dia de vida 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pt-BR" altLang="pt-BR" sz="1800" b="1" smtClean="0">
                <a:latin typeface="Arial" panose="020B0604020202020204" pitchFamily="34" charset="0"/>
              </a:rPr>
              <a:t>     -Obstrução do fluxo sanguíneo na veia terminal do mesmo lado da hemorragia intraventricular </a:t>
            </a:r>
          </a:p>
        </p:txBody>
      </p:sp>
      <p:sp>
        <p:nvSpPr>
          <p:cNvPr id="55299" name="Text Box 5"/>
          <p:cNvSpPr txBox="1">
            <a:spLocks noChangeArrowheads="1"/>
          </p:cNvSpPr>
          <p:nvPr/>
        </p:nvSpPr>
        <p:spPr bwMode="auto">
          <a:xfrm>
            <a:off x="4643438" y="6180138"/>
            <a:ext cx="3448050" cy="677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Kuban K e cl, 1999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Volpe J e cl, 1997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Guzzetta F e cl, 1987</a:t>
            </a:r>
          </a:p>
        </p:txBody>
      </p:sp>
      <p:sp>
        <p:nvSpPr>
          <p:cNvPr id="55300" name="Line 7"/>
          <p:cNvSpPr>
            <a:spLocks noChangeShapeType="1"/>
          </p:cNvSpPr>
          <p:nvPr/>
        </p:nvSpPr>
        <p:spPr bwMode="auto">
          <a:xfrm>
            <a:off x="4787900" y="3141663"/>
            <a:ext cx="0" cy="304800"/>
          </a:xfrm>
          <a:prstGeom prst="line">
            <a:avLst/>
          </a:prstGeom>
          <a:noFill/>
          <a:ln w="38100">
            <a:solidFill>
              <a:srgbClr val="FFCC99"/>
            </a:solidFill>
            <a:miter lim="800000"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  <p:sp>
        <p:nvSpPr>
          <p:cNvPr id="55301" name="Rectangle 8"/>
          <p:cNvSpPr>
            <a:spLocks noChangeArrowheads="1"/>
          </p:cNvSpPr>
          <p:nvPr/>
        </p:nvSpPr>
        <p:spPr bwMode="auto">
          <a:xfrm>
            <a:off x="2339975" y="4149725"/>
            <a:ext cx="5329238" cy="5048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>
              <a:latin typeface="Arial" panose="020B0604020202020204" pitchFamily="34" charset="0"/>
            </a:endParaRPr>
          </a:p>
        </p:txBody>
      </p:sp>
      <p:sp>
        <p:nvSpPr>
          <p:cNvPr id="55302" name="Rectangle 8"/>
          <p:cNvSpPr>
            <a:spLocks noChangeArrowheads="1"/>
          </p:cNvSpPr>
          <p:nvPr/>
        </p:nvSpPr>
        <p:spPr bwMode="auto">
          <a:xfrm>
            <a:off x="971550" y="4762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/>
              <a:t>HEMORRAGIA INTRAVENTRICULAR NO PRÉ-TERMO</a:t>
            </a:r>
            <a:br>
              <a:rPr lang="pt-BR" altLang="pt-BR" sz="2000" b="1" i="1"/>
            </a:br>
            <a:r>
              <a:rPr lang="pt-BR" altLang="pt-BR" sz="2000" b="1"/>
              <a:t>HEMORRAGIA GRAU IV</a:t>
            </a:r>
            <a:br>
              <a:rPr lang="pt-BR" altLang="pt-BR" sz="2000" b="1"/>
            </a:br>
            <a:r>
              <a:rPr lang="pt-BR" altLang="pt-BR" sz="2000" b="1">
                <a:solidFill>
                  <a:srgbClr val="FF0000"/>
                </a:solidFill>
              </a:rPr>
              <a:t>INFARTO HEMORRÁGICO: PATOGÊNESE</a:t>
            </a:r>
            <a:endParaRPr lang="pt-BR" altLang="pt-BR">
              <a:solidFill>
                <a:srgbClr val="FF0000"/>
              </a:solidFill>
            </a:endParaRPr>
          </a:p>
        </p:txBody>
      </p:sp>
      <p:sp>
        <p:nvSpPr>
          <p:cNvPr id="55303" name="Text Box 11"/>
          <p:cNvSpPr txBox="1">
            <a:spLocks noChangeArrowheads="1"/>
          </p:cNvSpPr>
          <p:nvPr/>
        </p:nvSpPr>
        <p:spPr bwMode="auto">
          <a:xfrm>
            <a:off x="2700338" y="1989138"/>
            <a:ext cx="44529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>
                <a:solidFill>
                  <a:srgbClr val="FFFF00"/>
                </a:solidFill>
                <a:latin typeface="Arial" panose="020B0604020202020204" pitchFamily="34" charset="0"/>
              </a:rPr>
              <a:t>Hemorragia intraventricular Grau III</a:t>
            </a:r>
          </a:p>
        </p:txBody>
      </p:sp>
      <p:sp>
        <p:nvSpPr>
          <p:cNvPr id="55304" name="Line 7"/>
          <p:cNvSpPr>
            <a:spLocks noChangeShapeType="1"/>
          </p:cNvSpPr>
          <p:nvPr/>
        </p:nvSpPr>
        <p:spPr bwMode="auto">
          <a:xfrm>
            <a:off x="4787900" y="2420938"/>
            <a:ext cx="0" cy="304800"/>
          </a:xfrm>
          <a:prstGeom prst="line">
            <a:avLst/>
          </a:prstGeom>
          <a:noFill/>
          <a:ln w="38100">
            <a:solidFill>
              <a:srgbClr val="FFCC99"/>
            </a:solidFill>
            <a:miter lim="800000"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  <p:sp>
        <p:nvSpPr>
          <p:cNvPr id="55305" name="Line 7"/>
          <p:cNvSpPr>
            <a:spLocks noChangeShapeType="1"/>
          </p:cNvSpPr>
          <p:nvPr/>
        </p:nvSpPr>
        <p:spPr bwMode="auto">
          <a:xfrm>
            <a:off x="4787900" y="3716338"/>
            <a:ext cx="0" cy="304800"/>
          </a:xfrm>
          <a:prstGeom prst="line">
            <a:avLst/>
          </a:prstGeom>
          <a:noFill/>
          <a:ln w="38100">
            <a:solidFill>
              <a:srgbClr val="FFCC99"/>
            </a:solidFill>
            <a:miter lim="800000"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  <p:sp>
        <p:nvSpPr>
          <p:cNvPr id="55306" name="Text Box 14"/>
          <p:cNvSpPr txBox="1">
            <a:spLocks noChangeArrowheads="1"/>
          </p:cNvSpPr>
          <p:nvPr/>
        </p:nvSpPr>
        <p:spPr bwMode="auto">
          <a:xfrm>
            <a:off x="2916238" y="2708275"/>
            <a:ext cx="4276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>
                <a:solidFill>
                  <a:srgbClr val="FFFF00"/>
                </a:solidFill>
                <a:latin typeface="Arial" panose="020B0604020202020204" pitchFamily="34" charset="0"/>
              </a:rPr>
              <a:t>Congestão venosa periventricular</a:t>
            </a:r>
          </a:p>
        </p:txBody>
      </p:sp>
      <p:sp>
        <p:nvSpPr>
          <p:cNvPr id="55307" name="Text Box 15"/>
          <p:cNvSpPr txBox="1">
            <a:spLocks noChangeArrowheads="1"/>
          </p:cNvSpPr>
          <p:nvPr/>
        </p:nvSpPr>
        <p:spPr bwMode="auto">
          <a:xfrm>
            <a:off x="3419475" y="3357563"/>
            <a:ext cx="31162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>
                <a:solidFill>
                  <a:srgbClr val="FFFF00"/>
                </a:solidFill>
                <a:latin typeface="Arial" panose="020B0604020202020204" pitchFamily="34" charset="0"/>
              </a:rPr>
              <a:t>Isquemia periventricular</a:t>
            </a:r>
          </a:p>
        </p:txBody>
      </p:sp>
      <p:sp>
        <p:nvSpPr>
          <p:cNvPr id="55308" name="Text Box 16"/>
          <p:cNvSpPr txBox="1">
            <a:spLocks noChangeArrowheads="1"/>
          </p:cNvSpPr>
          <p:nvPr/>
        </p:nvSpPr>
        <p:spPr bwMode="auto">
          <a:xfrm>
            <a:off x="2555875" y="4221163"/>
            <a:ext cx="46926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 b="1">
                <a:solidFill>
                  <a:srgbClr val="FF3300"/>
                </a:solidFill>
                <a:latin typeface="Arial" panose="020B0604020202020204" pitchFamily="34" charset="0"/>
              </a:rPr>
              <a:t>INFARTO HEMORRÁGICO PERIVENTRICULAR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4"/>
          <p:cNvSpPr txBox="1">
            <a:spLocks noChangeArrowheads="1"/>
          </p:cNvSpPr>
          <p:nvPr/>
        </p:nvSpPr>
        <p:spPr bwMode="auto">
          <a:xfrm>
            <a:off x="3352800" y="1219200"/>
            <a:ext cx="19113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latin typeface="Arial" panose="020B0604020202020204" pitchFamily="34" charset="0"/>
              </a:rPr>
              <a:t>US / TC / RM</a:t>
            </a:r>
          </a:p>
        </p:txBody>
      </p:sp>
      <p:sp>
        <p:nvSpPr>
          <p:cNvPr id="56323" name="Text Box 5"/>
          <p:cNvSpPr txBox="1">
            <a:spLocks noChangeArrowheads="1"/>
          </p:cNvSpPr>
          <p:nvPr/>
        </p:nvSpPr>
        <p:spPr bwMode="auto">
          <a:xfrm>
            <a:off x="1066800" y="1676400"/>
            <a:ext cx="80772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solidFill>
                  <a:schemeClr val="bg1"/>
                </a:solidFill>
                <a:latin typeface="Arial" panose="020B0604020202020204" pitchFamily="34" charset="0"/>
              </a:rPr>
              <a:t>-</a:t>
            </a:r>
            <a:r>
              <a:rPr lang="pt-BR" altLang="pt-BR" sz="2000">
                <a:latin typeface="Arial" panose="020B0604020202020204" pitchFamily="34" charset="0"/>
              </a:rPr>
              <a:t>1140g-28sem-cesariana (DHEG)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latin typeface="Arial" panose="020B0604020202020204" pitchFamily="34" charset="0"/>
              </a:rPr>
              <a:t>-Apgar 8/8-surfactante S.Parto-CPAP a 40%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latin typeface="Arial" panose="020B0604020202020204" pitchFamily="34" charset="0"/>
              </a:rPr>
              <a:t>-17 hs vida:2a dose surf-VM por 8 dias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latin typeface="Arial" panose="020B0604020202020204" pitchFamily="34" charset="0"/>
              </a:rPr>
              <a:t>-14 dias de vida:choque séptico (S.hamolitycus)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latin typeface="Arial" panose="020B0604020202020204" pitchFamily="34" charset="0"/>
              </a:rPr>
              <a:t>-US (19dias):HP/HIV grau III + IH a direita</a:t>
            </a:r>
          </a:p>
        </p:txBody>
      </p:sp>
      <p:sp>
        <p:nvSpPr>
          <p:cNvPr id="56324" name="Rectangle 7"/>
          <p:cNvSpPr>
            <a:spLocks noChangeArrowheads="1"/>
          </p:cNvSpPr>
          <p:nvPr/>
        </p:nvSpPr>
        <p:spPr bwMode="auto">
          <a:xfrm>
            <a:off x="1581150" y="19002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>
              <a:latin typeface="Arial" panose="020B0604020202020204" pitchFamily="34" charset="0"/>
            </a:endParaRPr>
          </a:p>
        </p:txBody>
      </p:sp>
      <p:pic>
        <p:nvPicPr>
          <p:cNvPr id="56325" name="Picture 6" descr="Figura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357563"/>
            <a:ext cx="5981700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6" name="Rectangle 8"/>
          <p:cNvSpPr>
            <a:spLocks noChangeArrowheads="1"/>
          </p:cNvSpPr>
          <p:nvPr/>
        </p:nvSpPr>
        <p:spPr bwMode="auto">
          <a:xfrm>
            <a:off x="228600" y="6537325"/>
            <a:ext cx="2355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anose="020B0604020202020204" pitchFamily="34" charset="0"/>
              </a:rPr>
              <a:t>Margotto, PR </a:t>
            </a:r>
          </a:p>
        </p:txBody>
      </p:sp>
      <p:sp>
        <p:nvSpPr>
          <p:cNvPr id="56327" name="Rectangle 8"/>
          <p:cNvSpPr>
            <a:spLocks noChangeArrowheads="1"/>
          </p:cNvSpPr>
          <p:nvPr/>
        </p:nvSpPr>
        <p:spPr bwMode="auto">
          <a:xfrm>
            <a:off x="900113" y="188913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/>
              <a:t>HEMORRAGIA INTRAVENTRICULAR NO PRÉ-TERMO</a:t>
            </a:r>
            <a:br>
              <a:rPr lang="pt-BR" altLang="pt-BR" sz="2000" b="1" i="1"/>
            </a:br>
            <a:r>
              <a:rPr lang="pt-BR" altLang="pt-BR" sz="2000" b="1"/>
              <a:t>HEMORRAGIA GRAU IV</a:t>
            </a:r>
            <a:br>
              <a:rPr lang="pt-BR" altLang="pt-BR" sz="2000" b="1"/>
            </a:br>
            <a:r>
              <a:rPr lang="pt-BR" altLang="pt-BR" sz="2000" b="1">
                <a:solidFill>
                  <a:srgbClr val="FF0000"/>
                </a:solidFill>
              </a:rPr>
              <a:t>INFARTO HEMORRÁGICO</a:t>
            </a:r>
            <a:endParaRPr lang="pt-BR" altLang="pt-BR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9" descr="HIV10=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6563" y="1557338"/>
            <a:ext cx="3940175" cy="4538662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7347" name="Text Box 4"/>
          <p:cNvSpPr txBox="1">
            <a:spLocks noChangeArrowheads="1"/>
          </p:cNvSpPr>
          <p:nvPr/>
        </p:nvSpPr>
        <p:spPr bwMode="auto">
          <a:xfrm>
            <a:off x="1295400" y="6491288"/>
            <a:ext cx="3581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anose="020B0604020202020204" pitchFamily="34" charset="0"/>
              </a:rPr>
              <a:t>Margotto, P.R. UN - HRAS</a:t>
            </a:r>
          </a:p>
        </p:txBody>
      </p:sp>
      <p:sp>
        <p:nvSpPr>
          <p:cNvPr id="57348" name="Rectangle 6"/>
          <p:cNvSpPr>
            <a:spLocks noChangeArrowheads="1"/>
          </p:cNvSpPr>
          <p:nvPr/>
        </p:nvSpPr>
        <p:spPr bwMode="auto">
          <a:xfrm>
            <a:off x="1766888" y="-6905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>
              <a:latin typeface="Arial" panose="020B0604020202020204" pitchFamily="34" charset="0"/>
            </a:endParaRPr>
          </a:p>
        </p:txBody>
      </p:sp>
      <p:sp>
        <p:nvSpPr>
          <p:cNvPr id="57349" name="Rectangle 8"/>
          <p:cNvSpPr>
            <a:spLocks noChangeArrowheads="1"/>
          </p:cNvSpPr>
          <p:nvPr/>
        </p:nvSpPr>
        <p:spPr bwMode="auto">
          <a:xfrm>
            <a:off x="1766888" y="-528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>
              <a:latin typeface="Arial" panose="020B0604020202020204" pitchFamily="34" charset="0"/>
            </a:endParaRPr>
          </a:p>
        </p:txBody>
      </p:sp>
      <p:pic>
        <p:nvPicPr>
          <p:cNvPr id="57350" name="Picture 11" descr="HIV11="/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94263" y="1628775"/>
            <a:ext cx="3602037" cy="44672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7351" name="Rectangle 8"/>
          <p:cNvSpPr>
            <a:spLocks noChangeArrowheads="1"/>
          </p:cNvSpPr>
          <p:nvPr/>
        </p:nvSpPr>
        <p:spPr bwMode="auto">
          <a:xfrm>
            <a:off x="971550" y="4762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/>
              <a:t>HEMORRAGIA INTRAVENTRICULAR NO PRÉ-TERMO</a:t>
            </a:r>
            <a:br>
              <a:rPr lang="pt-BR" altLang="pt-BR" sz="2000" b="1" i="1"/>
            </a:br>
            <a:r>
              <a:rPr lang="pt-BR" altLang="pt-BR" sz="2000" b="1"/>
              <a:t>HEMORRAGIA GRAU IV</a:t>
            </a:r>
            <a:br>
              <a:rPr lang="pt-BR" altLang="pt-BR" sz="2000" b="1"/>
            </a:br>
            <a:r>
              <a:rPr lang="pt-BR" altLang="pt-BR" sz="2000" b="1">
                <a:solidFill>
                  <a:srgbClr val="FF0000"/>
                </a:solidFill>
              </a:rPr>
              <a:t>INFARTO HEMORRÁGICO</a:t>
            </a:r>
            <a:endParaRPr lang="pt-BR" altLang="pt-BR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028"/>
          <p:cNvSpPr>
            <a:spLocks noChangeArrowheads="1"/>
          </p:cNvSpPr>
          <p:nvPr/>
        </p:nvSpPr>
        <p:spPr bwMode="auto">
          <a:xfrm>
            <a:off x="3505200" y="1295400"/>
            <a:ext cx="16922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solidFill>
                  <a:srgbClr val="FFFF00"/>
                </a:solidFill>
                <a:latin typeface="Arial" panose="020B0604020202020204" pitchFamily="34" charset="0"/>
              </a:rPr>
              <a:t>US / TC / RM</a:t>
            </a:r>
          </a:p>
        </p:txBody>
      </p:sp>
      <p:sp>
        <p:nvSpPr>
          <p:cNvPr id="58371" name="Text Box 1029"/>
          <p:cNvSpPr txBox="1">
            <a:spLocks noChangeArrowheads="1"/>
          </p:cNvSpPr>
          <p:nvPr/>
        </p:nvSpPr>
        <p:spPr bwMode="auto">
          <a:xfrm>
            <a:off x="2268538" y="1916113"/>
            <a:ext cx="3613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solidFill>
                  <a:srgbClr val="FFFF00"/>
                </a:solidFill>
                <a:latin typeface="Arial" panose="020B0604020202020204" pitchFamily="34" charset="0"/>
              </a:rPr>
              <a:t>-Tomografia de crânio: hipoxia</a:t>
            </a:r>
          </a:p>
        </p:txBody>
      </p:sp>
      <p:sp>
        <p:nvSpPr>
          <p:cNvPr id="58372" name="Rectangle 1031"/>
          <p:cNvSpPr>
            <a:spLocks noChangeArrowheads="1"/>
          </p:cNvSpPr>
          <p:nvPr/>
        </p:nvSpPr>
        <p:spPr bwMode="auto">
          <a:xfrm>
            <a:off x="1633538" y="2400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>
              <a:latin typeface="Arial" panose="020B0604020202020204" pitchFamily="34" charset="0"/>
            </a:endParaRPr>
          </a:p>
        </p:txBody>
      </p:sp>
      <p:pic>
        <p:nvPicPr>
          <p:cNvPr id="58373" name="Picture 1030" descr="Figura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667000"/>
            <a:ext cx="8763000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4" name="Rectangle 1032"/>
          <p:cNvSpPr>
            <a:spLocks noChangeArrowheads="1"/>
          </p:cNvSpPr>
          <p:nvPr/>
        </p:nvSpPr>
        <p:spPr bwMode="auto">
          <a:xfrm>
            <a:off x="533400" y="6019800"/>
            <a:ext cx="288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anose="020B0604020202020204" pitchFamily="34" charset="0"/>
              </a:rPr>
              <a:t>Margotto, P.R. UN - HRAS</a:t>
            </a:r>
          </a:p>
        </p:txBody>
      </p:sp>
      <p:sp>
        <p:nvSpPr>
          <p:cNvPr id="58375" name="Rectangle 8"/>
          <p:cNvSpPr>
            <a:spLocks noChangeArrowheads="1"/>
          </p:cNvSpPr>
          <p:nvPr/>
        </p:nvSpPr>
        <p:spPr bwMode="auto">
          <a:xfrm>
            <a:off x="827088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/>
              <a:t>HEMORRAGIA INTRAVENTRICULAR NO PRÉ-TERMO</a:t>
            </a:r>
            <a:br>
              <a:rPr lang="pt-BR" altLang="pt-BR" sz="2000" b="1" i="1"/>
            </a:br>
            <a:r>
              <a:rPr lang="pt-BR" altLang="pt-BR" sz="2000" b="1"/>
              <a:t>HEMORRAGIA GRAU IV</a:t>
            </a:r>
            <a:br>
              <a:rPr lang="pt-BR" altLang="pt-BR" sz="2000" b="1"/>
            </a:br>
            <a:r>
              <a:rPr lang="pt-BR" altLang="pt-BR" sz="2000" b="1">
                <a:solidFill>
                  <a:srgbClr val="FF0000"/>
                </a:solidFill>
              </a:rPr>
              <a:t>INFARTO HEMORRÁGICO</a:t>
            </a:r>
            <a:endParaRPr lang="pt-BR" altLang="pt-BR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1028"/>
          <p:cNvSpPr>
            <a:spLocks noChangeArrowheads="1"/>
          </p:cNvSpPr>
          <p:nvPr/>
        </p:nvSpPr>
        <p:spPr bwMode="auto">
          <a:xfrm>
            <a:off x="3429000" y="1295400"/>
            <a:ext cx="16922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solidFill>
                  <a:srgbClr val="FFFF00"/>
                </a:solidFill>
                <a:latin typeface="Arial" panose="020B0604020202020204" pitchFamily="34" charset="0"/>
              </a:rPr>
              <a:t>US / TC / RM</a:t>
            </a:r>
          </a:p>
        </p:txBody>
      </p:sp>
      <p:sp>
        <p:nvSpPr>
          <p:cNvPr id="59395" name="Text Box 1029"/>
          <p:cNvSpPr txBox="1">
            <a:spLocks noChangeArrowheads="1"/>
          </p:cNvSpPr>
          <p:nvPr/>
        </p:nvSpPr>
        <p:spPr bwMode="auto">
          <a:xfrm>
            <a:off x="269875" y="1828800"/>
            <a:ext cx="79994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solidFill>
                  <a:srgbClr val="FFFF00"/>
                </a:solidFill>
                <a:latin typeface="Arial" panose="020B0604020202020204" pitchFamily="34" charset="0"/>
              </a:rPr>
              <a:t>RM: hemorragia parenquimatosa a direita, frontal;hidrocefalia;HP/HIV</a:t>
            </a:r>
          </a:p>
        </p:txBody>
      </p:sp>
      <p:sp>
        <p:nvSpPr>
          <p:cNvPr id="59396" name="Rectangle 1031"/>
          <p:cNvSpPr>
            <a:spLocks noChangeArrowheads="1"/>
          </p:cNvSpPr>
          <p:nvPr/>
        </p:nvSpPr>
        <p:spPr bwMode="auto">
          <a:xfrm>
            <a:off x="1595438" y="1828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>
              <a:latin typeface="Arial" panose="020B0604020202020204" pitchFamily="34" charset="0"/>
            </a:endParaRPr>
          </a:p>
        </p:txBody>
      </p:sp>
      <p:pic>
        <p:nvPicPr>
          <p:cNvPr id="59397" name="Picture 1030" descr="Figura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362200"/>
            <a:ext cx="7239000" cy="389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8" name="Rectangle 1032"/>
          <p:cNvSpPr>
            <a:spLocks noChangeArrowheads="1"/>
          </p:cNvSpPr>
          <p:nvPr/>
        </p:nvSpPr>
        <p:spPr bwMode="auto">
          <a:xfrm>
            <a:off x="304800" y="6491288"/>
            <a:ext cx="2889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anose="020B0604020202020204" pitchFamily="34" charset="0"/>
              </a:rPr>
              <a:t>Margotto, P.R. UN - HRAS</a:t>
            </a:r>
          </a:p>
        </p:txBody>
      </p:sp>
      <p:sp>
        <p:nvSpPr>
          <p:cNvPr id="59399" name="Rectangle 8"/>
          <p:cNvSpPr>
            <a:spLocks noChangeArrowheads="1"/>
          </p:cNvSpPr>
          <p:nvPr/>
        </p:nvSpPr>
        <p:spPr bwMode="auto">
          <a:xfrm>
            <a:off x="684213" y="115888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/>
              <a:t>HEMORRAGIA INTRAVENTRICULAR NO PRÉ-TERMO</a:t>
            </a:r>
            <a:br>
              <a:rPr lang="pt-BR" altLang="pt-BR" sz="2000" b="1" i="1"/>
            </a:br>
            <a:r>
              <a:rPr lang="pt-BR" altLang="pt-BR" sz="2000" b="1"/>
              <a:t>HEMORRAGIA GRAU IV</a:t>
            </a:r>
            <a:br>
              <a:rPr lang="pt-BR" altLang="pt-BR" sz="2000" b="1"/>
            </a:br>
            <a:r>
              <a:rPr lang="pt-BR" altLang="pt-BR" sz="2000" b="1">
                <a:solidFill>
                  <a:srgbClr val="FF0000"/>
                </a:solidFill>
              </a:rPr>
              <a:t>INFARTO HEMORRÁGICO</a:t>
            </a:r>
            <a:endParaRPr lang="pt-BR" altLang="pt-BR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3238"/>
            <a:ext cx="6545263" cy="4900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6261" name="Rectangle 5"/>
          <p:cNvSpPr>
            <a:spLocks noChangeArrowheads="1"/>
          </p:cNvSpPr>
          <p:nvPr/>
        </p:nvSpPr>
        <p:spPr bwMode="auto">
          <a:xfrm>
            <a:off x="0" y="107950"/>
            <a:ext cx="91440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BR">
                <a:solidFill>
                  <a:srgbClr val="FFFF00"/>
                </a:solidFill>
              </a:rPr>
              <a:t>Recém-nascido (RN) transferido aos 13 dias de vida, de 27 semanas e 3 dias, 1020 g ao nascer, cesariana, mãe com </a:t>
            </a:r>
            <a:r>
              <a:rPr lang="pt-BR" altLang="pt-BR" b="1">
                <a:solidFill>
                  <a:srgbClr val="FFFF00"/>
                </a:solidFill>
              </a:rPr>
              <a:t>corioamnionite</a:t>
            </a:r>
            <a:r>
              <a:rPr lang="pt-BR" altLang="pt-BR">
                <a:solidFill>
                  <a:srgbClr val="0033CC"/>
                </a:solidFill>
              </a:rPr>
              <a:t>,</a:t>
            </a:r>
            <a:r>
              <a:rPr lang="pt-BR" altLang="pt-BR">
                <a:solidFill>
                  <a:srgbClr val="FFFF00"/>
                </a:solidFill>
              </a:rPr>
              <a:t> bolsa rota de 2 dias, </a:t>
            </a:r>
            <a:r>
              <a:rPr lang="pt-BR" altLang="pt-BR" b="1">
                <a:solidFill>
                  <a:srgbClr val="FFFF00"/>
                </a:solidFill>
              </a:rPr>
              <a:t>sexo masculino</a:t>
            </a:r>
            <a:r>
              <a:rPr lang="pt-BR" altLang="pt-BR">
                <a:solidFill>
                  <a:srgbClr val="FFFF00"/>
                </a:solidFill>
              </a:rPr>
              <a:t>; apresentou </a:t>
            </a:r>
            <a:r>
              <a:rPr lang="pt-BR" altLang="pt-BR" b="1">
                <a:solidFill>
                  <a:srgbClr val="FFFF00"/>
                </a:solidFill>
              </a:rPr>
              <a:t>parada cardiorrespiratória</a:t>
            </a:r>
            <a:r>
              <a:rPr lang="pt-BR" altLang="pt-BR">
                <a:solidFill>
                  <a:srgbClr val="FFFF00"/>
                </a:solidFill>
              </a:rPr>
              <a:t> aos 2 dias de vida, necessitando de </a:t>
            </a:r>
            <a:r>
              <a:rPr lang="pt-BR" altLang="pt-BR" b="1">
                <a:solidFill>
                  <a:srgbClr val="FFFF00"/>
                </a:solidFill>
              </a:rPr>
              <a:t>16 minutos para recuperação</a:t>
            </a:r>
            <a:r>
              <a:rPr lang="pt-BR" altLang="pt-BR">
                <a:solidFill>
                  <a:srgbClr val="FFFF00"/>
                </a:solidFill>
              </a:rPr>
              <a:t>, </a:t>
            </a:r>
            <a:r>
              <a:rPr lang="pt-BR" altLang="pt-BR" b="1">
                <a:solidFill>
                  <a:srgbClr val="FFFF00"/>
                </a:solidFill>
              </a:rPr>
              <a:t>ventilação mecânica por falha de CPAP</a:t>
            </a:r>
            <a:r>
              <a:rPr lang="pt-BR" altLang="pt-BR">
                <a:solidFill>
                  <a:srgbClr val="FFFF00"/>
                </a:solidFill>
              </a:rPr>
              <a:t>, </a:t>
            </a:r>
            <a:r>
              <a:rPr lang="pt-BR" altLang="pt-BR" b="1">
                <a:solidFill>
                  <a:srgbClr val="FFFF00"/>
                </a:solidFill>
              </a:rPr>
              <a:t>hemorragia pulmonar</a:t>
            </a:r>
            <a:r>
              <a:rPr lang="pt-BR" altLang="pt-BR">
                <a:solidFill>
                  <a:srgbClr val="FFFF00"/>
                </a:solidFill>
              </a:rPr>
              <a:t> e </a:t>
            </a:r>
            <a:r>
              <a:rPr lang="pt-BR" altLang="pt-BR" b="1">
                <a:solidFill>
                  <a:srgbClr val="FFFF00"/>
                </a:solidFill>
              </a:rPr>
              <a:t>pneumotórax.</a:t>
            </a:r>
          </a:p>
        </p:txBody>
      </p:sp>
      <p:pic>
        <p:nvPicPr>
          <p:cNvPr id="9626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2276475"/>
            <a:ext cx="2590800" cy="161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626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124325"/>
            <a:ext cx="21336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484313"/>
            <a:ext cx="3062287" cy="2433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28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2565400"/>
            <a:ext cx="3311525" cy="273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290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076700"/>
            <a:ext cx="2755900" cy="237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7292" name="Line 12"/>
          <p:cNvSpPr>
            <a:spLocks noChangeShapeType="1"/>
          </p:cNvSpPr>
          <p:nvPr/>
        </p:nvSpPr>
        <p:spPr bwMode="auto">
          <a:xfrm>
            <a:off x="1908175" y="1989138"/>
            <a:ext cx="576263" cy="287337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97294" name="AutoShape 14"/>
          <p:cNvSpPr>
            <a:spLocks noChangeArrowheads="1"/>
          </p:cNvSpPr>
          <p:nvPr/>
        </p:nvSpPr>
        <p:spPr bwMode="auto">
          <a:xfrm flipH="1">
            <a:off x="7524750" y="2492375"/>
            <a:ext cx="1079500" cy="1008063"/>
          </a:xfrm>
          <a:prstGeom prst="lightningBolt">
            <a:avLst/>
          </a:prstGeom>
          <a:solidFill>
            <a:srgbClr val="FFFF00"/>
          </a:solidFill>
          <a:ln w="57150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97295" name="AutoShape 15"/>
          <p:cNvSpPr>
            <a:spLocks noChangeArrowheads="1"/>
          </p:cNvSpPr>
          <p:nvPr/>
        </p:nvSpPr>
        <p:spPr bwMode="auto">
          <a:xfrm flipH="1">
            <a:off x="3059113" y="1268413"/>
            <a:ext cx="719137" cy="574675"/>
          </a:xfrm>
          <a:prstGeom prst="lightningBolt">
            <a:avLst/>
          </a:prstGeom>
          <a:solidFill>
            <a:srgbClr val="FFFF00"/>
          </a:solidFill>
          <a:ln w="57150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97296" name="Line 16"/>
          <p:cNvSpPr>
            <a:spLocks noChangeShapeType="1"/>
          </p:cNvSpPr>
          <p:nvPr/>
        </p:nvSpPr>
        <p:spPr bwMode="auto">
          <a:xfrm flipH="1" flipV="1">
            <a:off x="3276600" y="5516563"/>
            <a:ext cx="360363" cy="28892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97297" name="Text Box 17"/>
          <p:cNvSpPr txBox="1">
            <a:spLocks noChangeArrowheads="1"/>
          </p:cNvSpPr>
          <p:nvPr/>
        </p:nvSpPr>
        <p:spPr bwMode="auto">
          <a:xfrm>
            <a:off x="1023938" y="542925"/>
            <a:ext cx="31892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/>
              <a:t>Evolução do caso anterior:</a:t>
            </a:r>
          </a:p>
        </p:txBody>
      </p:sp>
      <p:sp>
        <p:nvSpPr>
          <p:cNvPr id="97298" name="Text Box 18"/>
          <p:cNvSpPr txBox="1">
            <a:spLocks noChangeArrowheads="1"/>
          </p:cNvSpPr>
          <p:nvPr/>
        </p:nvSpPr>
        <p:spPr bwMode="auto">
          <a:xfrm>
            <a:off x="4211638" y="6165850"/>
            <a:ext cx="4543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/>
              <a:t>Indicado: derivação ventricular externa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/>
          <p:cNvSpPr>
            <a:spLocks noGrp="1"/>
          </p:cNvSpPr>
          <p:nvPr>
            <p:ph type="body" idx="1"/>
          </p:nvPr>
        </p:nvSpPr>
        <p:spPr>
          <a:xfrm>
            <a:off x="1187450" y="-603250"/>
            <a:ext cx="7124700" cy="4052888"/>
          </a:xfrm>
        </p:spPr>
        <p:txBody>
          <a:bodyPr/>
          <a:lstStyle/>
          <a:p>
            <a:r>
              <a:rPr lang="pt-BR" altLang="pt-BR" sz="1800" smtClean="0"/>
              <a:t>Posicionamento elevado da cabeça na linha média de recém-nascidos de extremo baixo peso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pt-BR" sz="1800" smtClean="0"/>
              <a:t>                             Kochan M</a:t>
            </a:r>
            <a:r>
              <a:rPr lang="pt-BR" altLang="pt-BR" sz="1800" smtClean="0"/>
              <a:t> et al</a:t>
            </a:r>
          </a:p>
        </p:txBody>
      </p:sp>
      <p:sp>
        <p:nvSpPr>
          <p:cNvPr id="95236" name="Rectangle 8"/>
          <p:cNvSpPr>
            <a:spLocks noChangeArrowheads="1"/>
          </p:cNvSpPr>
          <p:nvPr/>
        </p:nvSpPr>
        <p:spPr bwMode="auto">
          <a:xfrm>
            <a:off x="755650" y="-100013"/>
            <a:ext cx="7772400" cy="1143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 b="1" i="1"/>
              <a:t>HEMORRAGIA INTRAVENTRICULAR NO PRÉ-TERMO</a:t>
            </a:r>
            <a:br>
              <a:rPr lang="pt-BR" altLang="pt-BR" sz="1800" b="1" i="1"/>
            </a:br>
            <a:r>
              <a:rPr lang="pt-BR" altLang="pt-BR" sz="1800" b="1"/>
              <a:t>HEMORRAGIA GRAU IV</a:t>
            </a:r>
            <a:br>
              <a:rPr lang="pt-BR" altLang="pt-BR" sz="1800" b="1"/>
            </a:br>
            <a:r>
              <a:rPr lang="pt-BR" altLang="pt-BR" sz="1800" b="1">
                <a:solidFill>
                  <a:srgbClr val="FF0000"/>
                </a:solidFill>
              </a:rPr>
              <a:t>INFARTO HEMORRÁGICO</a:t>
            </a:r>
            <a:endParaRPr lang="pt-BR" altLang="pt-BR" sz="1800">
              <a:solidFill>
                <a:srgbClr val="FF0000"/>
              </a:solidFill>
            </a:endParaRPr>
          </a:p>
        </p:txBody>
      </p:sp>
      <p:pic>
        <p:nvPicPr>
          <p:cNvPr id="9523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916113"/>
            <a:ext cx="6067425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523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3362325"/>
            <a:ext cx="4919662" cy="349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5241" name="Picture 9" descr="doc">
            <a:hlinkClick r:id="rId4" tooltip="Posic_elevada_cabec_linha_media_HIV_PT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638" y="347027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243" name="Picture 11" descr="doc">
            <a:hlinkClick r:id="rId4" tooltip="Posic_elevada_cabec_linha_media_HIV_PT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26841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3" name="Rectangle 1027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260350"/>
            <a:ext cx="8826500" cy="6048375"/>
          </a:xfrm>
        </p:spPr>
        <p:txBody>
          <a:bodyPr lIns="92075" tIns="46038" rIns="92075" bIns="46038" anchor="t"/>
          <a:lstStyle/>
          <a:p>
            <a:pPr marL="0" indent="0" algn="ctr" defTabSz="914400">
              <a:buFont typeface="Wingdings 2" panose="05020102010507070707" pitchFamily="18" charset="2"/>
              <a:buNone/>
              <a:defRPr/>
            </a:pP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Prognóstico</a:t>
            </a:r>
          </a:p>
          <a:p>
            <a:pPr marL="0" indent="0" algn="ctr" defTabSz="914400">
              <a:buFont typeface="Wingdings 2" panose="05020102010507070707" pitchFamily="18" charset="2"/>
              <a:buNone/>
              <a:defRPr/>
            </a:pP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-</a:t>
            </a:r>
            <a:r>
              <a:rPr lang="pt-BR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substância branca é o local mais comum do impacto neuropatológico da HIV (: </a:t>
            </a:r>
            <a:r>
              <a:rPr lang="pt-BR" sz="14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</a:t>
            </a:r>
            <a:r>
              <a:rPr lang="pt-BR" sz="1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destruição da matriz germinativa      deficiente                                                                                             desenvolvimento cortical</a:t>
            </a:r>
          </a:p>
          <a:p>
            <a:pPr marL="0" indent="0" algn="ctr" defTabSz="914400">
              <a:buFont typeface="Wingdings 2" panose="05020102010507070707" pitchFamily="18" charset="2"/>
              <a:buNone/>
              <a:defRPr/>
            </a:pPr>
            <a:r>
              <a:rPr lang="pt-BR" altLang="pt-BR" sz="1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-10-24 semanas de gestação, a migração neuronal se completou; </a:t>
            </a:r>
          </a:p>
          <a:p>
            <a:pPr marL="0" indent="0" algn="ctr" defTabSz="914400">
              <a:buFont typeface="Wingdings 2" panose="05020102010507070707" pitchFamily="18" charset="2"/>
              <a:buNone/>
              <a:defRPr/>
            </a:pPr>
            <a:r>
              <a:rPr lang="pt-BR" altLang="pt-BR" sz="1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-a seguir,  a matriz germinativa provê precursores gliais que se tornarão oligodentrócitos e astrócitos (estágio tardio da gliogênese)</a:t>
            </a:r>
          </a:p>
          <a:p>
            <a:pPr marL="0" indent="0" algn="ctr" defTabSz="914400">
              <a:buFont typeface="Wingdings 2" panose="05020102010507070707" pitchFamily="18" charset="2"/>
              <a:buNone/>
              <a:defRPr/>
            </a:pPr>
            <a:r>
              <a:rPr lang="pt-BR" altLang="pt-BR" sz="1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-estes astrócitos migram às camadas superiores (cruciais para o desenv. cortical)</a:t>
            </a:r>
          </a:p>
          <a:p>
            <a:pPr marL="0" indent="0" algn="ctr" defTabSz="914400">
              <a:buFont typeface="Wingdings 2" panose="05020102010507070707" pitchFamily="18" charset="2"/>
              <a:buNone/>
              <a:defRPr/>
            </a:pPr>
            <a:r>
              <a:rPr lang="pt-BR" altLang="pt-BR" sz="18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os astrócitos migram às camadas corticais através de um campo minado!</a:t>
            </a:r>
          </a:p>
          <a:p>
            <a:pPr marL="0" indent="0" algn="ctr" defTabSz="914400">
              <a:buFont typeface="Wingdings 2" panose="05020102010507070707" pitchFamily="18" charset="2"/>
              <a:buNone/>
              <a:defRPr/>
            </a:pPr>
            <a:r>
              <a:rPr lang="pt-BR" sz="12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                                                                                     (Levinton/Gressens, 2007)</a:t>
            </a:r>
            <a:endParaRPr lang="pt-BR" sz="1200" b="1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 defTabSz="914400">
              <a:buFont typeface="Wingdings 2" panose="05020102010507070707" pitchFamily="18" charset="2"/>
              <a:buNone/>
              <a:defRPr/>
            </a:pPr>
            <a:endParaRPr lang="pt-BR" sz="1400" b="1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 defTabSz="914400">
              <a:buFont typeface="Wingdings 2" panose="05020102010507070707" pitchFamily="18" charset="2"/>
              <a:buNone/>
              <a:defRPr/>
            </a:pPr>
            <a:endParaRPr lang="pt-BR" sz="1400" b="1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 defTabSz="914400">
              <a:buFont typeface="Wingdings 2" panose="05020102010507070707" pitchFamily="18" charset="2"/>
              <a:buNone/>
              <a:defRPr/>
            </a:pPr>
            <a:endParaRPr lang="pt-BR" sz="1400" b="1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 defTabSz="914400">
              <a:buFont typeface="Wingdings 2" panose="05020102010507070707" pitchFamily="18" charset="2"/>
              <a:buNone/>
              <a:defRPr/>
            </a:pPr>
            <a:endParaRPr lang="pt-BR" sz="1400" b="1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 defTabSz="914400">
              <a:buFont typeface="Wingdings 2" panose="05020102010507070707" pitchFamily="18" charset="2"/>
              <a:buNone/>
              <a:defRPr/>
            </a:pPr>
            <a:endParaRPr lang="pt-BR" sz="1400" b="1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defTabSz="914400">
              <a:buFont typeface="Wingdings 2" panose="05020102010507070707" pitchFamily="18" charset="2"/>
              <a:buNone/>
              <a:defRPr/>
            </a:pPr>
            <a:endParaRPr lang="pt-BR" sz="140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0419" name="AutoShape 1031"/>
          <p:cNvSpPr>
            <a:spLocks noChangeArrowheads="1"/>
          </p:cNvSpPr>
          <p:nvPr/>
        </p:nvSpPr>
        <p:spPr bwMode="auto">
          <a:xfrm>
            <a:off x="5435600" y="1196975"/>
            <a:ext cx="290513" cy="180975"/>
          </a:xfrm>
          <a:prstGeom prst="rightArrow">
            <a:avLst>
              <a:gd name="adj1" fmla="val 50000"/>
              <a:gd name="adj2" fmla="val 40132"/>
            </a:avLst>
          </a:prstGeom>
          <a:solidFill>
            <a:srgbClr val="FF33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60420" name="Rectangle 10"/>
          <p:cNvSpPr>
            <a:spLocks noChangeArrowheads="1"/>
          </p:cNvSpPr>
          <p:nvPr/>
        </p:nvSpPr>
        <p:spPr bwMode="auto">
          <a:xfrm>
            <a:off x="900113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sp>
        <p:nvSpPr>
          <p:cNvPr id="112649" name="Text Box 9"/>
          <p:cNvSpPr txBox="1">
            <a:spLocks noChangeArrowheads="1"/>
          </p:cNvSpPr>
          <p:nvPr/>
        </p:nvSpPr>
        <p:spPr bwMode="auto">
          <a:xfrm>
            <a:off x="0" y="3789363"/>
            <a:ext cx="9348788" cy="152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pt-BR" altLang="pt-BR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-</a:t>
            </a:r>
            <a:r>
              <a:rPr lang="pt-BR" altLang="pt-BR" sz="1800" dirty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Vaseleiadis et al(2004):</a:t>
            </a:r>
            <a:r>
              <a:rPr lang="pt-BR" altLang="pt-BR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redução cortical de </a:t>
            </a:r>
            <a:r>
              <a:rPr lang="pt-BR" altLang="pt-BR" sz="18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16%</a:t>
            </a:r>
            <a:r>
              <a:rPr lang="pt-BR" altLang="pt-BR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 em HIV não complicada</a:t>
            </a:r>
          </a:p>
          <a:p>
            <a:pPr eaLnBrk="1" hangingPunct="1">
              <a:defRPr/>
            </a:pPr>
            <a:r>
              <a:rPr lang="pt-BR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                         (deficiente desempenho cognitivo)</a:t>
            </a:r>
          </a:p>
          <a:p>
            <a:pPr eaLnBrk="1" hangingPunct="1">
              <a:buFontTx/>
              <a:buChar char="-"/>
              <a:defRPr/>
            </a:pPr>
            <a:r>
              <a:rPr lang="pt-BR" dirty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Patra, 2006: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HIV grau I e II em RN de 24-29 sem. Aos 2 anos:</a:t>
            </a:r>
          </a:p>
          <a:p>
            <a:pPr eaLnBrk="1" hangingPunct="1">
              <a:defRPr/>
            </a:pPr>
            <a:r>
              <a:rPr lang="pt-BR" dirty="0"/>
              <a:t>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 x aumento do risco desempenho cognitivo ruim e 2,7 anormalidades motoras</a:t>
            </a:r>
            <a:r>
              <a:rPr lang="pt-BR" dirty="0"/>
              <a:t>,  </a:t>
            </a:r>
            <a:endParaRPr lang="pt-BR" sz="18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  <a:p>
            <a:pPr eaLnBrk="1" hangingPunct="1">
              <a:defRPr/>
            </a:pPr>
            <a:r>
              <a:rPr lang="pt-BR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-</a:t>
            </a:r>
            <a:r>
              <a:rPr lang="pt-BR" sz="1800" dirty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Bolisetty,2014</a:t>
            </a:r>
            <a:r>
              <a:rPr lang="pt-BR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:2414 RN de 23sem a 28 sem6d</a:t>
            </a:r>
          </a:p>
        </p:txBody>
      </p:sp>
      <p:sp>
        <p:nvSpPr>
          <p:cNvPr id="112650" name="Text Box 10"/>
          <p:cNvSpPr txBox="1">
            <a:spLocks noChangeArrowheads="1"/>
          </p:cNvSpPr>
          <p:nvPr/>
        </p:nvSpPr>
        <p:spPr bwMode="auto">
          <a:xfrm>
            <a:off x="-252413" y="5013325"/>
            <a:ext cx="8620126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1600" b="1" dirty="0">
                <a:solidFill>
                  <a:srgbClr val="FFFF00"/>
                </a:solidFill>
                <a:latin typeface="Verdana" pitchFamily="34" charset="0"/>
              </a:rPr>
              <a:t>           </a:t>
            </a: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pt-BR" altLang="pt-BR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Após controle para fatores de confusão na análise multivariada:</a:t>
            </a: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pt-BR" altLang="pt-BR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 OR ajustada para disfunção moderada a grave em lactentes com HIV </a:t>
            </a: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pt-BR" altLang="pt-BR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grau I-II: </a:t>
            </a:r>
            <a:r>
              <a:rPr lang="pt-BR" altLang="pt-BR" sz="1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1,61 (IC de 95% 1,14-2,28)</a:t>
            </a:r>
            <a:r>
              <a:rPr lang="pt-BR" altLang="pt-BR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x RN sem HIV</a:t>
            </a: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pt-BR" altLang="pt-BR" sz="14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pt-BR" altLang="pt-BR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  -</a:t>
            </a:r>
            <a:r>
              <a:rPr lang="pt-BR" altLang="pt-BR" sz="1800" dirty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Vohr(2014):</a:t>
            </a:r>
            <a:r>
              <a:rPr lang="pt-BR" altLang="pt-BR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adolescentes ex-prematuros com HIV II: maior risco para deficiências neurocognitivas </a:t>
            </a:r>
            <a:r>
              <a:rPr lang="pt-BR" altLang="pt-BR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(</a:t>
            </a:r>
            <a:r>
              <a:rPr lang="pt-BR" altLang="pt-BR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OR 2.93; CI 1.32–6.53)</a:t>
            </a:r>
            <a:endParaRPr lang="pt-BR" altLang="pt-BR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pt-BR" altLang="pt-BR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   </a:t>
            </a:r>
            <a:endParaRPr lang="pt-BR" sz="18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ChangeArrowheads="1"/>
          </p:cNvSpPr>
          <p:nvPr/>
        </p:nvSpPr>
        <p:spPr bwMode="auto">
          <a:xfrm>
            <a:off x="0" y="1268413"/>
            <a:ext cx="91440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 b="1">
                <a:latin typeface="Arial" panose="020B0604020202020204" pitchFamily="34" charset="0"/>
              </a:rPr>
              <a:t>Os efeitos da hemorragia intraventricular leve na matriz germinativa no desenvolvimento 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 b="1">
                <a:latin typeface="Arial" panose="020B0604020202020204" pitchFamily="34" charset="0"/>
              </a:rPr>
              <a:t>microestrutural da substância branca de neonatos prematuros: Um estudo DTI. </a:t>
            </a:r>
            <a:r>
              <a:rPr lang="pt-BR" altLang="pt-BR" sz="1600">
                <a:latin typeface="Arial" panose="020B0604020202020204" pitchFamily="34" charset="0"/>
              </a:rPr>
              <a:t/>
            </a:r>
            <a:br>
              <a:rPr lang="pt-BR" altLang="pt-BR" sz="1600">
                <a:latin typeface="Arial" panose="020B0604020202020204" pitchFamily="34" charset="0"/>
              </a:rPr>
            </a:br>
            <a:endParaRPr lang="pt-BR" altLang="pt-BR" sz="1600">
              <a:latin typeface="Arial" panose="020B0604020202020204" pitchFamily="34" charset="0"/>
            </a:endParaRPr>
          </a:p>
        </p:txBody>
      </p:sp>
      <p:sp>
        <p:nvSpPr>
          <p:cNvPr id="61443" name="Rectangle 7"/>
          <p:cNvSpPr>
            <a:spLocks noChangeArrowheads="1"/>
          </p:cNvSpPr>
          <p:nvPr/>
        </p:nvSpPr>
        <p:spPr bwMode="auto">
          <a:xfrm>
            <a:off x="539750" y="1844675"/>
            <a:ext cx="7885113" cy="9429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latin typeface="Arial" panose="020B0604020202020204" pitchFamily="34" charset="0"/>
                <a:hlinkClick r:id="rId2"/>
              </a:rPr>
              <a:t>The effects of mild germinal matrix-intraventricular haemorrhage on the developmental white matter microstructure of preterm neonates: a DTI study.</a:t>
            </a:r>
            <a:r>
              <a:rPr lang="pt-BR" altLang="pt-BR" sz="1400">
                <a:latin typeface="Arial" panose="020B0604020202020204" pitchFamily="34" charset="0"/>
              </a:rPr>
              <a:t> </a:t>
            </a:r>
            <a:r>
              <a:rPr lang="pt-BR" altLang="pt-BR" sz="1400">
                <a:solidFill>
                  <a:schemeClr val="bg1"/>
                </a:solidFill>
                <a:latin typeface="Arial" panose="020B0604020202020204" pitchFamily="34" charset="0"/>
              </a:rPr>
              <a:t>Tortora D, Martinetti C, Severino M, Uccella S, Malova M, Parodi A, Brera F, Morana G, Ramenghi LA, Rossi A.Eur Radiol. 2017 Sep 27. doi: 10.1007/s00330-017-5060-0. [Epub ahead of print]PMID: 28956133</a:t>
            </a:r>
          </a:p>
        </p:txBody>
      </p:sp>
      <p:sp>
        <p:nvSpPr>
          <p:cNvPr id="61444" name="Rectangle 8"/>
          <p:cNvSpPr>
            <a:spLocks noGrp="1"/>
          </p:cNvSpPr>
          <p:nvPr>
            <p:ph type="body" idx="1"/>
          </p:nvPr>
        </p:nvSpPr>
        <p:spPr>
          <a:xfrm>
            <a:off x="430213" y="2805113"/>
            <a:ext cx="8713787" cy="4052887"/>
          </a:xfrm>
          <a:noFill/>
        </p:spPr>
        <p:txBody>
          <a:bodyPr/>
          <a:lstStyle/>
          <a:p>
            <a:pPr algn="ctr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000" b="1" smtClean="0">
                <a:solidFill>
                  <a:srgbClr val="FFFF00"/>
                </a:solidFill>
              </a:rPr>
              <a:t>Os recém-nascidos extremamente prematuros com hemorragia peri/ intraventricular leve</a:t>
            </a:r>
            <a:r>
              <a:rPr lang="pt-BR" altLang="pt-BR" sz="2000" smtClean="0">
                <a:solidFill>
                  <a:srgbClr val="FFFF00"/>
                </a:solidFill>
              </a:rPr>
              <a:t> (</a:t>
            </a:r>
            <a:r>
              <a:rPr lang="pt-BR" altLang="pt-BR" sz="2800" b="1" smtClean="0">
                <a:solidFill>
                  <a:srgbClr val="FFFF00"/>
                </a:solidFill>
              </a:rPr>
              <a:t>IG &lt;29 semanas</a:t>
            </a:r>
            <a:r>
              <a:rPr lang="pt-BR" altLang="pt-BR" sz="2000" smtClean="0">
                <a:solidFill>
                  <a:srgbClr val="FFFF00"/>
                </a:solidFill>
              </a:rPr>
              <a:t>) apresentaram mais comprometimento microestrutural severo em regiões periventriculares. </a:t>
            </a:r>
          </a:p>
          <a:p>
            <a:pPr>
              <a:lnSpc>
                <a:spcPct val="80000"/>
              </a:lnSpc>
            </a:pPr>
            <a:r>
              <a:rPr lang="pt-BR" altLang="pt-BR" sz="2000" b="1" smtClean="0"/>
              <a:t>Já os Neonatos com IG ≥ 29 semanas</a:t>
            </a:r>
            <a:r>
              <a:rPr lang="pt-BR" altLang="pt-BR" sz="2000" smtClean="0"/>
              <a:t> tiveram alterações na substância branca mais leves (FA menor), também na  substância branca subcortical.</a:t>
            </a:r>
            <a:endParaRPr lang="pt-BR" altLang="pt-BR" sz="2000" b="1" smtClean="0"/>
          </a:p>
          <a:p>
            <a:pPr>
              <a:lnSpc>
                <a:spcPct val="80000"/>
              </a:lnSpc>
            </a:pPr>
            <a:r>
              <a:rPr lang="pt-BR" altLang="pt-BR" sz="2000" b="1" smtClean="0"/>
              <a:t>As anormalidades de DTI foram associadas com uma deficiente coordenação  locomotora e mão-olho e resultados de desempenho em 24 meses</a:t>
            </a:r>
          </a:p>
          <a:p>
            <a:pPr algn="ctr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1600" smtClean="0">
                <a:solidFill>
                  <a:srgbClr val="FFFF00"/>
                </a:solidFill>
              </a:rPr>
              <a:t>A DTI (imagem de tensor de difusão) permite a reconstrução tridimensional da conectividade da substância branca no trato corticoespinhal e radiações ópticas que podem tornar uma importante prova para predizer o déficit visual e motor </a:t>
            </a:r>
          </a:p>
        </p:txBody>
      </p:sp>
      <p:sp>
        <p:nvSpPr>
          <p:cNvPr id="61445" name="Rectangle 10"/>
          <p:cNvSpPr>
            <a:spLocks noChangeArrowheads="1"/>
          </p:cNvSpPr>
          <p:nvPr/>
        </p:nvSpPr>
        <p:spPr bwMode="auto">
          <a:xfrm>
            <a:off x="827088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rgbClr val="FFFF00"/>
                </a:solidFill>
                <a:latin typeface="Arial Narrow" panose="020B0606020202030204" pitchFamily="34" charset="0"/>
              </a:rPr>
              <a:t>Prognóstico</a:t>
            </a:r>
            <a:br>
              <a:rPr lang="pt-BR" altLang="pt-BR" sz="2000" b="1" i="1">
                <a:solidFill>
                  <a:srgbClr val="FFFF00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rgbClr val="FFFF00"/>
              </a:solidFill>
              <a:latin typeface="Arial Narrow" panose="020B0606020202030204" pitchFamily="34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sp>
        <p:nvSpPr>
          <p:cNvPr id="61446" name="Oval 10"/>
          <p:cNvSpPr>
            <a:spLocks noChangeArrowheads="1"/>
          </p:cNvSpPr>
          <p:nvPr/>
        </p:nvSpPr>
        <p:spPr bwMode="auto">
          <a:xfrm>
            <a:off x="250825" y="0"/>
            <a:ext cx="1368425" cy="9858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latin typeface="Arial" panose="020B0604020202020204" pitchFamily="34" charset="0"/>
              </a:rPr>
              <a:t>TRATOGRAFIA</a:t>
            </a:r>
          </a:p>
        </p:txBody>
      </p:sp>
      <p:pic>
        <p:nvPicPr>
          <p:cNvPr id="61449" name="Picture 9" descr="pptx">
            <a:hlinkClick r:id="rId3" tooltip="HIV_leve_lesa_subst_branc_tratografia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198913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/>
          </p:cNvSpPr>
          <p:nvPr>
            <p:ph type="body" idx="4294967295"/>
          </p:nvPr>
        </p:nvSpPr>
        <p:spPr>
          <a:xfrm>
            <a:off x="250825" y="2919413"/>
            <a:ext cx="8229600" cy="4525962"/>
          </a:xfrm>
        </p:spPr>
        <p:txBody>
          <a:bodyPr anchor="t"/>
          <a:lstStyle/>
          <a:p>
            <a:pPr marL="228600" indent="-228600" defTabSz="914400">
              <a:lnSpc>
                <a:spcPct val="80000"/>
              </a:lnSpc>
            </a:pPr>
            <a:r>
              <a:rPr lang="pt-BR" altLang="pt-BR" sz="2600" smtClean="0"/>
              <a:t> </a:t>
            </a:r>
            <a:r>
              <a:rPr lang="pt-BR" altLang="pt-BR" sz="2000" b="1" smtClean="0"/>
              <a:t>No presente estudo, os parâmetros de difusão alterados dos pedúnculos  cerebelares implica que a </a:t>
            </a:r>
            <a:r>
              <a:rPr lang="pt-BR" altLang="pt-BR" sz="2000" b="1" smtClean="0">
                <a:solidFill>
                  <a:srgbClr val="FF3300"/>
                </a:solidFill>
              </a:rPr>
              <a:t>HIV grau 2</a:t>
            </a:r>
            <a:r>
              <a:rPr lang="pt-BR" altLang="pt-BR" sz="2000" b="1" smtClean="0">
                <a:solidFill>
                  <a:srgbClr val="FFFF00"/>
                </a:solidFill>
              </a:rPr>
              <a:t> está associada com o desenvolvimento interrompido das ligações de entrada e de saída normais entre o cérebro e cerebelo e podem ser responsáveis pela a redução do volume cerebelar</a:t>
            </a:r>
            <a:r>
              <a:rPr lang="pt-BR" altLang="pt-BR" sz="2000" smtClean="0">
                <a:solidFill>
                  <a:srgbClr val="FFFF00"/>
                </a:solidFill>
              </a:rPr>
              <a:t>.</a:t>
            </a:r>
          </a:p>
          <a:p>
            <a:pPr marL="228600" indent="-228600" defTabSz="914400">
              <a:lnSpc>
                <a:spcPct val="80000"/>
              </a:lnSpc>
            </a:pPr>
            <a:r>
              <a:rPr lang="pt-BR" altLang="pt-BR" sz="2000" b="1" smtClean="0"/>
              <a:t>Além do volume cerebelar, o presente estudo mostrou claramente que a </a:t>
            </a:r>
            <a:r>
              <a:rPr lang="pt-BR" altLang="pt-BR" sz="2000" b="1" smtClean="0">
                <a:solidFill>
                  <a:srgbClr val="FFFF00"/>
                </a:solidFill>
              </a:rPr>
              <a:t>HIV grau 2 está associada com microestrutura alterada dos pedúnculos cerebelares</a:t>
            </a:r>
            <a:r>
              <a:rPr lang="pt-BR" altLang="pt-BR" sz="2000" smtClean="0"/>
              <a:t>. </a:t>
            </a:r>
          </a:p>
          <a:p>
            <a:pPr marL="228600" indent="-228600" algn="ctr" defTabSz="914400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000" smtClean="0">
                <a:solidFill>
                  <a:srgbClr val="FF0000"/>
                </a:solidFill>
              </a:rPr>
              <a:t>O </a:t>
            </a:r>
            <a:r>
              <a:rPr lang="pt-BR" altLang="pt-BR" sz="2000" smtClean="0">
                <a:solidFill>
                  <a:srgbClr val="FFFF00"/>
                </a:solidFill>
              </a:rPr>
              <a:t>presente estudo sugere que mesmo um baixo grau de HIV (HIV grau 2) tem efeitos potencialmente prejudiciais sobre o desenvolvimento do cerebelo </a:t>
            </a:r>
          </a:p>
          <a:p>
            <a:pPr marL="228600" indent="-228600" algn="ctr" defTabSz="914400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00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0" y="836613"/>
            <a:ext cx="914400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52352" bIns="25392"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 b="1">
                <a:latin typeface="Arial" panose="020B0604020202020204" pitchFamily="34" charset="0"/>
                <a:ea typeface="MS PGothic" panose="020B0600070205080204" pitchFamily="34" charset="-128"/>
              </a:rPr>
              <a:t>Desenvolvimento cerebelar em crianças prematuras na  idade termo equivalente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 b="1">
                <a:latin typeface="Arial" panose="020B0604020202020204" pitchFamily="34" charset="0"/>
                <a:ea typeface="MS PGothic" panose="020B0600070205080204" pitchFamily="34" charset="-128"/>
              </a:rPr>
              <a:t>é prejudicado por hemorragia intraventricular de baixo grau</a:t>
            </a:r>
          </a:p>
        </p:txBody>
      </p:sp>
      <p:pic>
        <p:nvPicPr>
          <p:cNvPr id="62468" name="Picture 4" descr="pptx">
            <a:hlinkClick r:id="rId2" tooltip="HIV_grau 2_cerebelo_desenvolv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268413"/>
            <a:ext cx="385762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413"/>
            <a:ext cx="1135063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1116013" y="1844675"/>
            <a:ext cx="7812087" cy="10048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71415" bIns="0"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 b="1">
                <a:latin typeface="Arial" panose="020B0604020202020204" pitchFamily="34" charset="0"/>
                <a:ea typeface="MS PGothic" panose="020B0600070205080204" pitchFamily="34" charset="-128"/>
                <a:hlinkClick r:id="rId5"/>
              </a:rPr>
              <a:t/>
            </a:r>
            <a:br>
              <a:rPr lang="pt-BR" altLang="pt-BR" sz="1800" b="1">
                <a:latin typeface="Arial" panose="020B0604020202020204" pitchFamily="34" charset="0"/>
                <a:ea typeface="MS PGothic" panose="020B0600070205080204" pitchFamily="34" charset="-128"/>
                <a:hlinkClick r:id="rId5"/>
              </a:rPr>
            </a:br>
            <a:r>
              <a:rPr lang="pt-BR" altLang="pt-BR" sz="12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hlinkClick r:id="rId5"/>
              </a:rPr>
              <a:t>Cerebellar</a:t>
            </a:r>
            <a:r>
              <a:rPr lang="pt-BR" altLang="pt-BR" sz="120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hlinkClick r:id="rId5"/>
              </a:rPr>
              <a:t> </a:t>
            </a:r>
            <a:r>
              <a:rPr lang="pt-BR" altLang="pt-BR" sz="12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hlinkClick r:id="rId5"/>
              </a:rPr>
              <a:t>Development</a:t>
            </a:r>
            <a:r>
              <a:rPr lang="pt-BR" altLang="pt-BR" sz="120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hlinkClick r:id="rId5"/>
              </a:rPr>
              <a:t> in Preterm Infants at Term-Equivalent Age Is Impaired after Low-Grade Intraventricular Hemorrhage.</a:t>
            </a:r>
            <a:r>
              <a:rPr lang="pt-BR" altLang="pt-BR" sz="12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Jeong HJ</a:t>
            </a:r>
            <a:r>
              <a:rPr lang="pt-BR" altLang="pt-BR" sz="120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, Shim SY, Cho HJ, Cho SJ, Son DW, Park EA.J Pediatr. 2016 Aug;175:86-92.e2. doi: 10.1016/j.jpeds.2016.05.010. Epub 2016 Jun 6.PMID: 27283462.</a:t>
            </a:r>
            <a:r>
              <a:rPr lang="pt-BR" altLang="pt-BR" sz="12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hlinkClick r:id="rId5"/>
              </a:rPr>
              <a:t>Free Article</a:t>
            </a:r>
            <a:r>
              <a:rPr lang="pt-BR" altLang="pt-BR" sz="12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.</a:t>
            </a:r>
            <a:r>
              <a:rPr lang="pt-BR" altLang="pt-BR" sz="1200" u="sng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hlinkClick r:id="rId6"/>
              </a:rPr>
              <a:t>Similar articles</a:t>
            </a:r>
            <a:r>
              <a:rPr lang="pt-BR" altLang="pt-BR" sz="1200" u="sng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.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200" b="1">
                <a:solidFill>
                  <a:srgbClr val="0033CC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Artigo Integral!</a:t>
            </a:r>
          </a:p>
        </p:txBody>
      </p:sp>
      <p:sp>
        <p:nvSpPr>
          <p:cNvPr id="62471" name="Rectangle 10"/>
          <p:cNvSpPr>
            <a:spLocks noChangeArrowheads="1"/>
          </p:cNvSpPr>
          <p:nvPr/>
        </p:nvSpPr>
        <p:spPr bwMode="auto">
          <a:xfrm>
            <a:off x="10429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rgbClr val="FFFF00"/>
                </a:solidFill>
                <a:latin typeface="Arial Narrow" panose="020B0606020202030204" pitchFamily="34" charset="0"/>
              </a:rPr>
              <a:t>Prognóstico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sp>
        <p:nvSpPr>
          <p:cNvPr id="62472" name="Oval 10"/>
          <p:cNvSpPr>
            <a:spLocks noChangeArrowheads="1"/>
          </p:cNvSpPr>
          <p:nvPr/>
        </p:nvSpPr>
        <p:spPr bwMode="auto">
          <a:xfrm>
            <a:off x="250825" y="0"/>
            <a:ext cx="1441450" cy="9858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>
                <a:latin typeface="Arial" panose="020B0604020202020204" pitchFamily="34" charset="0"/>
              </a:rPr>
              <a:t>TRATOGRAFIA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79388" y="838200"/>
            <a:ext cx="9288462" cy="1752600"/>
          </a:xfrm>
        </p:spPr>
        <p:txBody>
          <a:bodyPr/>
          <a:lstStyle/>
          <a:p>
            <a:pPr algn="ctr">
              <a:lnSpc>
                <a:spcPct val="110000"/>
              </a:lnSpc>
              <a:buFontTx/>
              <a:buNone/>
            </a:pPr>
            <a:r>
              <a:rPr lang="pt-BR" altLang="pt-BR" sz="2000" smtClean="0">
                <a:solidFill>
                  <a:srgbClr val="FFFF00"/>
                </a:solidFill>
                <a:latin typeface="Arial" panose="020B0604020202020204" pitchFamily="34" charset="0"/>
              </a:rPr>
              <a:t>Correlação Clínico – patológica / Prognóstico 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altLang="pt-BR" sz="2000" smtClean="0">
                <a:solidFill>
                  <a:srgbClr val="FFFF00"/>
                </a:solidFill>
                <a:latin typeface="Arial" panose="020B0604020202020204" pitchFamily="34" charset="0"/>
              </a:rPr>
              <a:t>Hemiparesia espástica ou quadriparesias assimétricas 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altLang="pt-BR" sz="2000" smtClean="0">
                <a:solidFill>
                  <a:srgbClr val="FFFF00"/>
                </a:solidFill>
                <a:latin typeface="Arial" panose="020B0604020202020204" pitchFamily="34" charset="0"/>
              </a:rPr>
              <a:t>Déficits intelectuais</a:t>
            </a:r>
          </a:p>
        </p:txBody>
      </p:sp>
      <p:sp>
        <p:nvSpPr>
          <p:cNvPr id="63491" name="Rectangle 6"/>
          <p:cNvSpPr>
            <a:spLocks noChangeArrowheads="1"/>
          </p:cNvSpPr>
          <p:nvPr/>
        </p:nvSpPr>
        <p:spPr bwMode="auto">
          <a:xfrm>
            <a:off x="3132138" y="122237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>
              <a:latin typeface="Arial" panose="020B0604020202020204" pitchFamily="34" charset="0"/>
            </a:endParaRPr>
          </a:p>
        </p:txBody>
      </p:sp>
      <p:pic>
        <p:nvPicPr>
          <p:cNvPr id="6349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420938"/>
            <a:ext cx="3524250" cy="402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3" name="Text Box 7"/>
          <p:cNvSpPr txBox="1">
            <a:spLocks noChangeArrowheads="1"/>
          </p:cNvSpPr>
          <p:nvPr/>
        </p:nvSpPr>
        <p:spPr bwMode="auto">
          <a:xfrm>
            <a:off x="3733800" y="2590800"/>
            <a:ext cx="7112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>
                <a:latin typeface="Comic Sans MS" panose="030F0702030302020204" pitchFamily="66" charset="0"/>
              </a:rPr>
              <a:t>Perna</a:t>
            </a:r>
          </a:p>
        </p:txBody>
      </p:sp>
      <p:sp>
        <p:nvSpPr>
          <p:cNvPr id="63494" name="Text Box 8"/>
          <p:cNvSpPr txBox="1">
            <a:spLocks noChangeArrowheads="1"/>
          </p:cNvSpPr>
          <p:nvPr/>
        </p:nvSpPr>
        <p:spPr bwMode="auto">
          <a:xfrm>
            <a:off x="4876800" y="2743200"/>
            <a:ext cx="84455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>
                <a:latin typeface="Comic Sans MS" panose="030F0702030302020204" pitchFamily="66" charset="0"/>
              </a:rPr>
              <a:t>Tronco</a:t>
            </a:r>
          </a:p>
        </p:txBody>
      </p:sp>
      <p:sp>
        <p:nvSpPr>
          <p:cNvPr id="63495" name="Text Box 9"/>
          <p:cNvSpPr txBox="1">
            <a:spLocks noChangeArrowheads="1"/>
          </p:cNvSpPr>
          <p:nvPr/>
        </p:nvSpPr>
        <p:spPr bwMode="auto">
          <a:xfrm>
            <a:off x="5410200" y="32004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>
                <a:latin typeface="Comic Sans MS" panose="030F0702030302020204" pitchFamily="66" charset="0"/>
              </a:rPr>
              <a:t>Braço</a:t>
            </a:r>
          </a:p>
        </p:txBody>
      </p:sp>
      <p:sp>
        <p:nvSpPr>
          <p:cNvPr id="63496" name="Text Box 10"/>
          <p:cNvSpPr txBox="1">
            <a:spLocks noChangeArrowheads="1"/>
          </p:cNvSpPr>
          <p:nvPr/>
        </p:nvSpPr>
        <p:spPr bwMode="auto">
          <a:xfrm>
            <a:off x="5715000" y="3581400"/>
            <a:ext cx="62865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>
                <a:latin typeface="Comic Sans MS" panose="030F0702030302020204" pitchFamily="66" charset="0"/>
              </a:rPr>
              <a:t>Face</a:t>
            </a:r>
          </a:p>
        </p:txBody>
      </p:sp>
      <p:sp>
        <p:nvSpPr>
          <p:cNvPr id="63497" name="Text Box 11"/>
          <p:cNvSpPr txBox="1">
            <a:spLocks noChangeArrowheads="1"/>
          </p:cNvSpPr>
          <p:nvPr/>
        </p:nvSpPr>
        <p:spPr bwMode="auto">
          <a:xfrm>
            <a:off x="5943600" y="4191000"/>
            <a:ext cx="8382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>
                <a:latin typeface="Comic Sans MS" panose="030F0702030302020204" pitchFamily="66" charset="0"/>
              </a:rPr>
              <a:t>Boca</a:t>
            </a:r>
          </a:p>
        </p:txBody>
      </p:sp>
      <p:sp>
        <p:nvSpPr>
          <p:cNvPr id="63498" name="Rectangle 8"/>
          <p:cNvSpPr>
            <a:spLocks noChangeArrowheads="1"/>
          </p:cNvSpPr>
          <p:nvPr/>
        </p:nvSpPr>
        <p:spPr bwMode="auto">
          <a:xfrm>
            <a:off x="1042988" y="115888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/>
              <a:t>HEMORRAGIA INTRAVENTRICULAR NO PRÉ-TERMO</a:t>
            </a:r>
            <a:br>
              <a:rPr lang="pt-BR" altLang="pt-BR" sz="2000" b="1" i="1"/>
            </a:br>
            <a:r>
              <a:rPr lang="pt-BR" altLang="pt-BR" sz="2000" b="1"/>
              <a:t>HEMORRAGIA GRAU IV</a:t>
            </a:r>
            <a:br>
              <a:rPr lang="pt-BR" altLang="pt-BR" sz="2000" b="1"/>
            </a:br>
            <a:r>
              <a:rPr lang="pt-BR" altLang="pt-BR" sz="2000" b="1">
                <a:solidFill>
                  <a:srgbClr val="FF0000"/>
                </a:solidFill>
              </a:rPr>
              <a:t>INFARTO HEMORRÁGICO</a:t>
            </a:r>
            <a:endParaRPr lang="pt-BR" altLang="pt-BR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052513"/>
            <a:ext cx="7993063" cy="527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4515" name="Rectangle 6"/>
          <p:cNvSpPr>
            <a:spLocks noChangeArrowheads="1"/>
          </p:cNvSpPr>
          <p:nvPr/>
        </p:nvSpPr>
        <p:spPr bwMode="auto">
          <a:xfrm>
            <a:off x="2987675" y="404813"/>
            <a:ext cx="47371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>
                <a:solidFill>
                  <a:srgbClr val="FF3300"/>
                </a:solidFill>
                <a:latin typeface="Arial" panose="020B0604020202020204" pitchFamily="34" charset="0"/>
              </a:rPr>
              <a:t>LEUCOMALÁCIA PERIVENTRICULAR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5"/>
          <p:cNvSpPr>
            <a:spLocks noChangeArrowheads="1"/>
          </p:cNvSpPr>
          <p:nvPr/>
        </p:nvSpPr>
        <p:spPr bwMode="auto">
          <a:xfrm>
            <a:off x="1187450" y="404813"/>
            <a:ext cx="6986588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47553" tIns="85698" bIns="0"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400" b="1">
                <a:solidFill>
                  <a:srgbClr val="FF3300"/>
                </a:solidFill>
                <a:latin typeface="Arial" panose="020B0604020202020204" pitchFamily="34" charset="0"/>
              </a:rPr>
              <a:t>LEUCOMALÁCIA PERIVENTRICULAR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latin typeface="Arial" panose="020B0604020202020204" pitchFamily="34" charset="0"/>
              </a:rPr>
              <a:t>Correlação Clínico – Patológica / Prognóstico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latin typeface="Arial" panose="020B0604020202020204" pitchFamily="34" charset="0"/>
              </a:rPr>
              <a:t>Diplegia Espástica : Fibras descendentes do Córtex motor</a:t>
            </a:r>
          </a:p>
        </p:txBody>
      </p:sp>
      <p:pic>
        <p:nvPicPr>
          <p:cNvPr id="6553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844675"/>
            <a:ext cx="6743700" cy="394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5540" name="Text Box 8"/>
          <p:cNvSpPr txBox="1">
            <a:spLocks noChangeArrowheads="1"/>
          </p:cNvSpPr>
          <p:nvPr/>
        </p:nvSpPr>
        <p:spPr bwMode="auto">
          <a:xfrm>
            <a:off x="6927850" y="6015038"/>
            <a:ext cx="19335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latin typeface="Arial" panose="020B0604020202020204" pitchFamily="34" charset="0"/>
              </a:rPr>
              <a:t>Volpe, JJ, 1997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200" name="Rectangle 56"/>
          <p:cNvSpPr>
            <a:spLocks noChangeArrowheads="1"/>
          </p:cNvSpPr>
          <p:nvPr/>
        </p:nvSpPr>
        <p:spPr bwMode="auto">
          <a:xfrm>
            <a:off x="2195513" y="333375"/>
            <a:ext cx="5249862" cy="762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pt-BR" sz="4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É possível prevenir?</a:t>
            </a:r>
          </a:p>
        </p:txBody>
      </p:sp>
      <p:sp>
        <p:nvSpPr>
          <p:cNvPr id="66563" name="Rectangle 59" descr="Avesome_Spectecle"/>
          <p:cNvSpPr>
            <a:spLocks noGrp="1" noChangeAspect="1" noChangeArrowheads="1"/>
          </p:cNvSpPr>
          <p:nvPr/>
        </p:nvSpPr>
        <p:spPr bwMode="auto">
          <a:xfrm>
            <a:off x="1403350" y="1125538"/>
            <a:ext cx="6911975" cy="51847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7788" y="765175"/>
            <a:ext cx="9066212" cy="5616575"/>
          </a:xfrm>
        </p:spPr>
        <p:txBody>
          <a:bodyPr lIns="92075" tIns="46038" rIns="92075" bIns="46038" anchor="t"/>
          <a:lstStyle/>
          <a:p>
            <a:pPr>
              <a:lnSpc>
                <a:spcPct val="90000"/>
              </a:lnSpc>
              <a:buClr>
                <a:schemeClr val="folHlink"/>
              </a:buClr>
              <a:buSzPct val="80000"/>
              <a:buFont typeface="GeographicSymbols"/>
              <a:buNone/>
              <a:defRPr/>
            </a:pPr>
            <a:r>
              <a:rPr lang="pt-BR" sz="1800" b="1" smtClean="0">
                <a:solidFill>
                  <a:srgbClr val="FFFF00"/>
                </a:solidFill>
                <a:latin typeface="Arial Narrow" pitchFamily="34" charset="0"/>
              </a:rPr>
              <a:t>                                      Prevenção: Intervenção pré – natal</a:t>
            </a:r>
            <a:endParaRPr lang="pt-BR" sz="1800" smtClean="0">
              <a:latin typeface="Arial Narrow" pitchFamily="34" charset="0"/>
            </a:endParaRPr>
          </a:p>
          <a:p>
            <a:pPr lvl="1">
              <a:lnSpc>
                <a:spcPct val="90000"/>
              </a:lnSpc>
              <a:buSzPct val="80000"/>
              <a:buFont typeface="GeographicSymbols"/>
              <a:buChar char="þ"/>
              <a:defRPr/>
            </a:pPr>
            <a:r>
              <a:rPr lang="pt-BR" sz="2400" b="1" smtClean="0">
                <a:latin typeface="Arial Narrow" pitchFamily="34" charset="0"/>
              </a:rPr>
              <a:t>Prevenção do nascimento prematuro</a:t>
            </a:r>
          </a:p>
          <a:p>
            <a:pPr lvl="1">
              <a:lnSpc>
                <a:spcPct val="90000"/>
              </a:lnSpc>
              <a:buSzPct val="80000"/>
              <a:buFont typeface="GeographicSymbols"/>
              <a:buChar char="þ"/>
              <a:defRPr/>
            </a:pPr>
            <a:r>
              <a:rPr lang="pt-BR" sz="2400" b="1" smtClean="0">
                <a:latin typeface="Arial Narrow" pitchFamily="34" charset="0"/>
              </a:rPr>
              <a:t>Transporte INTRAUTERINO(</a:t>
            </a:r>
            <a:r>
              <a:rPr lang="pt-BR" sz="2400" b="1" i="1" smtClean="0">
                <a:latin typeface="Arial Narrow" pitchFamily="34" charset="0"/>
              </a:rPr>
              <a:t>inborn</a:t>
            </a:r>
            <a:r>
              <a:rPr lang="pt-BR" sz="2400" b="1" smtClean="0">
                <a:latin typeface="Arial Narrow" pitchFamily="34" charset="0"/>
              </a:rPr>
              <a:t>)</a:t>
            </a:r>
          </a:p>
          <a:p>
            <a:pPr lvl="1">
              <a:lnSpc>
                <a:spcPct val="90000"/>
              </a:lnSpc>
              <a:buSzPct val="80000"/>
              <a:buFont typeface="GeographicSymbols"/>
              <a:buChar char="þ"/>
              <a:defRPr/>
            </a:pPr>
            <a:r>
              <a:rPr lang="pt-BR" sz="2400" b="1" smtClean="0">
                <a:latin typeface="Arial Narrow" pitchFamily="34" charset="0"/>
              </a:rPr>
              <a:t>Manuseio do trabalho de parto e nascimento</a:t>
            </a:r>
          </a:p>
          <a:p>
            <a:pPr lvl="1">
              <a:lnSpc>
                <a:spcPct val="90000"/>
              </a:lnSpc>
              <a:buSzPct val="80000"/>
              <a:buFont typeface="GeographicSymbols"/>
              <a:buChar char="þ"/>
              <a:defRPr/>
            </a:pPr>
            <a:r>
              <a:rPr lang="pt-BR" sz="2400" b="1" smtClean="0">
                <a:latin typeface="Arial Narrow" pitchFamily="34" charset="0"/>
              </a:rPr>
              <a:t>Intervenção farmacológico pré-natal:</a:t>
            </a:r>
          </a:p>
          <a:p>
            <a:pPr lvl="1">
              <a:lnSpc>
                <a:spcPct val="90000"/>
              </a:lnSpc>
              <a:buSzPct val="80000"/>
              <a:buFont typeface="GeographicSymbols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         </a:t>
            </a:r>
            <a:r>
              <a:rPr lang="pt-BR" sz="2400" b="1" smtClean="0">
                <a:solidFill>
                  <a:srgbClr val="FFFF00"/>
                </a:solidFill>
                <a:latin typeface="Arial Narrow" pitchFamily="34" charset="0"/>
              </a:rPr>
              <a:t>-sulfato de magnésio: </a:t>
            </a:r>
            <a:r>
              <a:rPr lang="pt-BR" sz="2400" b="1" smtClean="0">
                <a:solidFill>
                  <a:srgbClr val="0033CC"/>
                </a:solidFill>
                <a:latin typeface="Arial Narrow" pitchFamily="34" charset="0"/>
              </a:rPr>
              <a:t>23sem0d a 31sem6d</a:t>
            </a:r>
          </a:p>
          <a:p>
            <a:pPr lvl="1">
              <a:lnSpc>
                <a:spcPct val="90000"/>
              </a:lnSpc>
              <a:buSzPct val="80000"/>
              <a:buFont typeface="GeographicSymbols"/>
              <a:buNone/>
              <a:defRPr/>
            </a:pPr>
            <a:r>
              <a:rPr lang="pt-BR" sz="2400" b="1" smtClean="0">
                <a:latin typeface="Arial Narrow" pitchFamily="34" charset="0"/>
              </a:rPr>
              <a:t>  </a:t>
            </a:r>
            <a:r>
              <a:rPr lang="pt-BR" sz="2000" b="1" smtClean="0">
                <a:latin typeface="Arial" pitchFamily="34" charset="0"/>
              </a:rPr>
              <a:t>Constantine, 2009</a:t>
            </a:r>
            <a:r>
              <a:rPr lang="pt-BR" sz="2000" b="1" smtClean="0">
                <a:latin typeface="Arial Narrow" pitchFamily="34" charset="0"/>
              </a:rPr>
              <a:t>: </a:t>
            </a:r>
            <a:r>
              <a:rPr lang="pt-BR" sz="200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morte ou de PC moderada a grave teve uma redução significativa :</a:t>
            </a:r>
            <a:r>
              <a:rPr lang="pt-BR" sz="20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RR 0,84 (0,71-0,99)</a:t>
            </a:r>
          </a:p>
          <a:p>
            <a:pPr lvl="1">
              <a:lnSpc>
                <a:spcPct val="90000"/>
              </a:lnSpc>
              <a:buSzPct val="80000"/>
              <a:buFont typeface="GeographicSymbols"/>
              <a:buNone/>
              <a:defRPr/>
            </a:pPr>
            <a:r>
              <a:rPr lang="pt-BR" sz="20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pt-BR" sz="20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Sarkar S, 2009:</a:t>
            </a:r>
            <a:r>
              <a:rPr lang="pt-BR" sz="200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redução da HIV grau IV</a:t>
            </a:r>
            <a:r>
              <a:rPr lang="pt-BR" sz="20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:OR:0,3 (0,07-0.9)</a:t>
            </a:r>
          </a:p>
          <a:p>
            <a:pPr lvl="1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24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 </a:t>
            </a:r>
            <a:r>
              <a:rPr lang="pt-BR" sz="20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Petrova (2012</a:t>
            </a:r>
            <a:r>
              <a:rPr lang="pt-BR" sz="20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):</a:t>
            </a:r>
            <a:r>
              <a:rPr lang="pt-BR" sz="20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redução da HIV:</a:t>
            </a:r>
            <a:r>
              <a:rPr lang="en-US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Odds Ratio ajustada: 0.471(0,242-0,906),</a:t>
            </a:r>
          </a:p>
          <a:p>
            <a:pPr lvl="1">
              <a:lnSpc>
                <a:spcPct val="90000"/>
              </a:lnSpc>
              <a:defRPr/>
            </a:pPr>
            <a:r>
              <a:rPr lang="en-US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Mecanismos possíveis</a:t>
            </a:r>
            <a:r>
              <a:rPr lang="en-US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: o Mg aumenta as propriedades antioxidantes, protegendo o cérebro da lesão hipóxica e da apoptose; normaliza a agregação  e adesão plaquetária; </a:t>
            </a:r>
            <a:r>
              <a:rPr lang="pt-BR" b="1" smtClean="0">
                <a:solidFill>
                  <a:srgbClr val="FF33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estabilização neuronal excitatória</a:t>
            </a:r>
            <a:endParaRPr lang="en-US" smtClean="0">
              <a:solidFill>
                <a:srgbClr val="FF33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1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NO ENTANTO: há necessidade de mais estudos! (Basu, 2012)</a:t>
            </a:r>
          </a:p>
        </p:txBody>
      </p:sp>
      <p:sp>
        <p:nvSpPr>
          <p:cNvPr id="67587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114709" name="Group 21"/>
          <p:cNvGraphicFramePr>
            <a:graphicFrameLocks noGrp="1"/>
          </p:cNvGraphicFramePr>
          <p:nvPr/>
        </p:nvGraphicFramePr>
        <p:xfrm>
          <a:off x="574675" y="6400800"/>
          <a:ext cx="8569325" cy="457200"/>
        </p:xfrm>
        <a:graphic>
          <a:graphicData uri="http://schemas.openxmlformats.org/drawingml/2006/table">
            <a:tbl>
              <a:tblPr/>
              <a:tblGrid>
                <a:gridCol w="7662863"/>
                <a:gridCol w="906462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Neuroprote</a:t>
                      </a:r>
                      <a:r>
                        <a:rPr kumimoji="0" lang="pt-B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no RN prematuro :Sulfato de Magn</a:t>
                      </a:r>
                      <a:r>
                        <a:rPr kumimoji="0" lang="pt-B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sio e Via de parto (22Congresso Brasileiro de Perinatologia, 19 a 22/11/2014, Bras</a:t>
                      </a:r>
                      <a:r>
                        <a:rPr kumimoji="0" lang="pt-B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lia)</a:t>
                      </a:r>
                      <a:r>
                        <a:rPr kumimoji="0" lang="pt-BR" sz="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Silândia Amaral da Silva Freitas</a:t>
                      </a:r>
                      <a:endParaRPr kumimoji="0" lang="pt-B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sp>
        <p:nvSpPr>
          <p:cNvPr id="67591" name="Line 22"/>
          <p:cNvSpPr>
            <a:spLocks noChangeShapeType="1"/>
          </p:cNvSpPr>
          <p:nvPr/>
        </p:nvSpPr>
        <p:spPr bwMode="auto">
          <a:xfrm>
            <a:off x="0" y="6165850"/>
            <a:ext cx="395288" cy="287338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7592" name="Text Box 23"/>
          <p:cNvSpPr txBox="1">
            <a:spLocks noChangeArrowheads="1"/>
          </p:cNvSpPr>
          <p:nvPr/>
        </p:nvSpPr>
        <p:spPr bwMode="auto">
          <a:xfrm>
            <a:off x="-92075" y="5872163"/>
            <a:ext cx="12684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latin typeface="Arial" panose="020B0604020202020204" pitchFamily="34" charset="0"/>
              </a:rPr>
              <a:t> </a:t>
            </a:r>
            <a:r>
              <a:rPr lang="pt-BR" altLang="pt-BR" sz="1400">
                <a:latin typeface="Arial" panose="020B0604020202020204" pitchFamily="34" charset="0"/>
              </a:rPr>
              <a:t>(Consultem!)</a:t>
            </a:r>
          </a:p>
        </p:txBody>
      </p:sp>
      <p:pic>
        <p:nvPicPr>
          <p:cNvPr id="67593" name="Picture 11" descr="ppt">
            <a:hlinkClick r:id="rId3" tooltip="Neuroprotec_Magnesio_2014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4008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125538"/>
            <a:ext cx="8664575" cy="4687887"/>
          </a:xfrm>
        </p:spPr>
        <p:txBody>
          <a:bodyPr lIns="92075" tIns="46038" rIns="92075" bIns="46038" anchor="t"/>
          <a:lstStyle/>
          <a:p>
            <a:pPr>
              <a:buFont typeface="Wingdings 2" panose="05020102010507070707" pitchFamily="18" charset="2"/>
              <a:buNone/>
              <a:defRPr/>
            </a:pPr>
            <a:r>
              <a:rPr lang="pt-BR" alt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-Corticosteróide pré-natal</a:t>
            </a:r>
            <a:r>
              <a:rPr lang="pt-BR" altLang="pt-BR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</a:p>
          <a:p>
            <a:pPr algn="ctr">
              <a:buFont typeface="Wingdings 2" panose="05020102010507070707" pitchFamily="18" charset="2"/>
              <a:buNone/>
              <a:defRPr/>
            </a:pPr>
            <a:r>
              <a:rPr lang="pt-BR" alt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pt-BR" altLang="pt-BR" sz="18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 mais significante fator na prevenção da hemorragia intraventricular</a:t>
            </a:r>
          </a:p>
          <a:p>
            <a:pPr>
              <a:defRPr/>
            </a:pPr>
            <a:r>
              <a:rPr lang="pt-BR" alt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Margotto PR e cl (2011):187gest/219 RN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pt-BR" alt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-HIV(todos os graus):RR:0,49 (IC a 95%:0,26-0.95)</a:t>
            </a:r>
          </a:p>
          <a:p>
            <a:pPr>
              <a:defRPr/>
            </a:pPr>
            <a:r>
              <a:rPr lang="pt-BR" alt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Riskin et al (análise multivariada)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pt-BR" alt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-o não uso:aumentou da HIV:OR=2,7 (95% IC 2,12-3.45)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pt-BR" alt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</a:t>
            </a:r>
            <a:r>
              <a:rPr lang="pt-BR" altLang="pt-BR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Mecanismo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pt-BR" alt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-aceleração da diferenciação das células neuronais 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pt-BR" altLang="pt-BR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-promoção da maturação dos vasos sanguíneos na matriz germinativa</a:t>
            </a:r>
            <a:r>
              <a:rPr lang="pt-BR" altLang="pt-BR" sz="1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pt-BR" altLang="pt-BR" sz="1800" dirty="0" smtClean="0"/>
          </a:p>
          <a:p>
            <a:pPr>
              <a:defRPr/>
            </a:pPr>
            <a:endParaRPr lang="pt-BR" altLang="pt-BR" sz="18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8611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pic>
        <p:nvPicPr>
          <p:cNvPr id="68612" name="Picture 7" descr="doc">
            <a:hlinkClick r:id="rId2" tooltip="usodocorticosteroidepre-natal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276475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765175"/>
            <a:ext cx="9066213" cy="5334000"/>
          </a:xfrm>
        </p:spPr>
        <p:txBody>
          <a:bodyPr lIns="92075" tIns="46038" rIns="92075" bIns="46038" anchor="t"/>
          <a:lstStyle/>
          <a:p>
            <a:pPr algn="ctr">
              <a:buClr>
                <a:schemeClr val="folHlink"/>
              </a:buClr>
              <a:buSzPct val="80000"/>
              <a:buFont typeface="GeographicSymbols" charset="2"/>
              <a:buNone/>
              <a:defRPr/>
            </a:pPr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Corticosteróide pré-natal e Corioamnionite (Been J, 2011)</a:t>
            </a:r>
          </a:p>
          <a:p>
            <a:pPr>
              <a:lnSpc>
                <a:spcPct val="200000"/>
              </a:lnSpc>
              <a:buClr>
                <a:schemeClr val="folHlink"/>
              </a:buClr>
              <a:buSzPct val="80000"/>
              <a:buFont typeface="GeographicSymbols" charset="2"/>
              <a:buNone/>
              <a:defRPr/>
            </a:pPr>
            <a:r>
              <a:rPr lang="pt-BR" sz="16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</a:t>
            </a:r>
            <a:endParaRPr lang="pt-BR" sz="1400" b="1" dirty="0" smtClean="0">
              <a:latin typeface="Arial Narrow" pitchFamily="34" charset="0"/>
            </a:endParaRPr>
          </a:p>
        </p:txBody>
      </p:sp>
      <p:sp>
        <p:nvSpPr>
          <p:cNvPr id="69635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pic>
        <p:nvPicPr>
          <p:cNvPr id="6963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268413"/>
            <a:ext cx="80645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076700"/>
            <a:ext cx="5118100" cy="270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8" name="Text Box 8"/>
          <p:cNvSpPr txBox="1">
            <a:spLocks noChangeArrowheads="1"/>
          </p:cNvSpPr>
          <p:nvPr/>
        </p:nvSpPr>
        <p:spPr bwMode="auto">
          <a:xfrm>
            <a:off x="2824163" y="3567113"/>
            <a:ext cx="3624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solidFill>
                  <a:srgbClr val="0033CC"/>
                </a:solidFill>
                <a:latin typeface="Arial" panose="020B0604020202020204" pitchFamily="34" charset="0"/>
              </a:rPr>
              <a:t>(</a:t>
            </a:r>
            <a:r>
              <a:rPr lang="pt-BR" altLang="pt-BR" sz="2000" b="1">
                <a:solidFill>
                  <a:srgbClr val="0033CC"/>
                </a:solidFill>
                <a:latin typeface="Arial" panose="020B0604020202020204" pitchFamily="34" charset="0"/>
              </a:rPr>
              <a:t>Corioamnionite histológica</a:t>
            </a:r>
            <a:r>
              <a:rPr lang="pt-BR" altLang="pt-BR" sz="2000">
                <a:solidFill>
                  <a:srgbClr val="0033CC"/>
                </a:solidFill>
                <a:latin typeface="Arial" panose="020B0604020202020204" pitchFamily="34" charset="0"/>
              </a:rPr>
              <a:t>)</a:t>
            </a:r>
          </a:p>
        </p:txBody>
      </p:sp>
      <p:pic>
        <p:nvPicPr>
          <p:cNvPr id="69639" name="Picture 9" descr="ppt">
            <a:hlinkClick r:id="rId4" tooltip="DBP_corioamnionite_2010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9215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7788" y="692150"/>
            <a:ext cx="9066212" cy="5334000"/>
          </a:xfrm>
        </p:spPr>
        <p:txBody>
          <a:bodyPr lIns="92075" tIns="46038" rIns="92075" bIns="46038" anchor="t"/>
          <a:lstStyle/>
          <a:p>
            <a:pPr algn="ctr">
              <a:buClr>
                <a:schemeClr val="folHlink"/>
              </a:buClr>
              <a:buSzPct val="80000"/>
              <a:buFont typeface="GeographicSymbols" charset="2"/>
              <a:buNone/>
              <a:defRPr/>
            </a:pPr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Corticosteróide pré-natal e Corioamnionite (Been J, 2011)</a:t>
            </a:r>
          </a:p>
          <a:p>
            <a:pPr>
              <a:lnSpc>
                <a:spcPct val="200000"/>
              </a:lnSpc>
              <a:buClr>
                <a:schemeClr val="folHlink"/>
              </a:buClr>
              <a:buSzPct val="80000"/>
              <a:buFont typeface="GeographicSymbols" charset="2"/>
              <a:buNone/>
              <a:defRPr/>
            </a:pPr>
            <a:r>
              <a:rPr lang="pt-BR" sz="16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</a:t>
            </a:r>
            <a:endParaRPr lang="pt-BR" sz="1400" b="1" dirty="0" smtClean="0">
              <a:latin typeface="Arial Narrow" pitchFamily="34" charset="0"/>
            </a:endParaRPr>
          </a:p>
        </p:txBody>
      </p:sp>
      <p:sp>
        <p:nvSpPr>
          <p:cNvPr id="70659" name="Rectangle 10"/>
          <p:cNvSpPr>
            <a:spLocks noChangeArrowheads="1"/>
          </p:cNvSpPr>
          <p:nvPr/>
        </p:nvSpPr>
        <p:spPr bwMode="auto">
          <a:xfrm>
            <a:off x="900113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sp>
        <p:nvSpPr>
          <p:cNvPr id="70660" name="Text Box 6"/>
          <p:cNvSpPr txBox="1">
            <a:spLocks noChangeArrowheads="1"/>
          </p:cNvSpPr>
          <p:nvPr/>
        </p:nvSpPr>
        <p:spPr bwMode="auto">
          <a:xfrm>
            <a:off x="2824163" y="3567113"/>
            <a:ext cx="3073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solidFill>
                  <a:srgbClr val="0033CC"/>
                </a:solidFill>
                <a:latin typeface="Arial" panose="020B0604020202020204" pitchFamily="34" charset="0"/>
              </a:rPr>
              <a:t>(</a:t>
            </a:r>
            <a:r>
              <a:rPr lang="pt-BR" altLang="pt-BR" sz="2000" b="1">
                <a:solidFill>
                  <a:srgbClr val="0033CC"/>
                </a:solidFill>
                <a:latin typeface="Arial" panose="020B0604020202020204" pitchFamily="34" charset="0"/>
              </a:rPr>
              <a:t>Corioamnionite clínica)</a:t>
            </a:r>
          </a:p>
        </p:txBody>
      </p:sp>
      <p:pic>
        <p:nvPicPr>
          <p:cNvPr id="7066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196975"/>
            <a:ext cx="7620000" cy="231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2" name="Rectangle 8"/>
          <p:cNvSpPr>
            <a:spLocks noChangeArrowheads="1"/>
          </p:cNvSpPr>
          <p:nvPr/>
        </p:nvSpPr>
        <p:spPr bwMode="auto">
          <a:xfrm>
            <a:off x="468313" y="4508500"/>
            <a:ext cx="8424862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>
                <a:solidFill>
                  <a:srgbClr val="0000CC"/>
                </a:solidFill>
                <a:latin typeface="Arial" panose="020B0604020202020204" pitchFamily="34" charset="0"/>
              </a:rPr>
              <a:t>Os corticosteróides diminuem a síntese de interleucinas 1, 2, 4, 6, fator </a:t>
            </a:r>
            <a:r>
              <a:rPr lang="el-GR" altLang="pt-BR" sz="2000" b="1">
                <a:solidFill>
                  <a:srgbClr val="0000CC"/>
                </a:solidFill>
                <a:latin typeface="Arial" panose="020B0604020202020204" pitchFamily="34" charset="0"/>
              </a:rPr>
              <a:t>α</a:t>
            </a:r>
            <a:r>
              <a:rPr lang="pt-BR" altLang="pt-BR" sz="2000" b="1">
                <a:solidFill>
                  <a:srgbClr val="0000CC"/>
                </a:solidFill>
                <a:latin typeface="Arial" panose="020B0604020202020204" pitchFamily="34" charset="0"/>
              </a:rPr>
              <a:t> de necrose tumoral e interferon tanto in vitro como em vivo. Assim, postula-se  que os esteróides suprimem a produção de citocinas neurotóxicas</a:t>
            </a:r>
          </a:p>
        </p:txBody>
      </p:sp>
      <p:pic>
        <p:nvPicPr>
          <p:cNvPr id="70663" name="Picture 9" descr="ppt">
            <a:hlinkClick r:id="rId3" tooltip="DBP_corioamnionite_2010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9215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7788" y="687388"/>
            <a:ext cx="9066212" cy="5334000"/>
          </a:xfrm>
        </p:spPr>
        <p:txBody>
          <a:bodyPr lIns="92075" tIns="46038" rIns="92075" bIns="46038" anchor="t"/>
          <a:lstStyle/>
          <a:p>
            <a:pPr>
              <a:lnSpc>
                <a:spcPct val="90000"/>
              </a:lnSpc>
              <a:buClr>
                <a:schemeClr val="folHlink"/>
              </a:buClr>
              <a:buSzPct val="80000"/>
              <a:buFont typeface="GeographicSymbols" charset="2"/>
              <a:buNone/>
              <a:defRPr/>
            </a:pPr>
            <a:r>
              <a:rPr lang="pt-BR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                                            PREVENÇÃO: INTERVENÇÃO PÓS - NATAL</a:t>
            </a:r>
          </a:p>
          <a:p>
            <a:pPr lvl="1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pt-BR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                                                   Assistência ao nascer</a:t>
            </a:r>
          </a:p>
          <a:p>
            <a:pPr lvl="1">
              <a:lnSpc>
                <a:spcPct val="90000"/>
              </a:lnSpc>
              <a:defRPr/>
            </a:pPr>
            <a:r>
              <a:rPr lang="pt-BR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Rabe H, 2012: ligadura precoce x tardia do cordão umbilical (10 ensaios / 539 RN)</a:t>
            </a:r>
          </a:p>
        </p:txBody>
      </p:sp>
      <p:sp>
        <p:nvSpPr>
          <p:cNvPr id="71683" name="Rectangle 10"/>
          <p:cNvSpPr>
            <a:spLocks noChangeArrowheads="1"/>
          </p:cNvSpPr>
          <p:nvPr/>
        </p:nvSpPr>
        <p:spPr bwMode="auto">
          <a:xfrm>
            <a:off x="900113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RN PRÉ-TERMO</a:t>
            </a:r>
            <a:br>
              <a:rPr lang="pt-BR" altLang="pt-BR" sz="20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0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pic>
        <p:nvPicPr>
          <p:cNvPr id="716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74838"/>
            <a:ext cx="6302375" cy="4983162"/>
          </a:xfrm>
          <a:prstGeom prst="rect">
            <a:avLst/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85" name="Line 5"/>
          <p:cNvSpPr>
            <a:spLocks noChangeShapeType="1"/>
          </p:cNvSpPr>
          <p:nvPr/>
        </p:nvSpPr>
        <p:spPr bwMode="auto">
          <a:xfrm flipH="1">
            <a:off x="5867400" y="5013325"/>
            <a:ext cx="287338" cy="433388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6343650" y="4797425"/>
            <a:ext cx="2800350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 b="1">
                <a:solidFill>
                  <a:srgbClr val="0033CC"/>
                </a:solidFill>
                <a:latin typeface="Arial" panose="020B0604020202020204" pitchFamily="34" charset="0"/>
              </a:rPr>
              <a:t>Diminuição significativa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 b="1">
                <a:solidFill>
                  <a:srgbClr val="0033CC"/>
                </a:solidFill>
                <a:latin typeface="Arial" panose="020B0604020202020204" pitchFamily="34" charset="0"/>
              </a:rPr>
              <a:t>de todos os graus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 b="1">
                <a:solidFill>
                  <a:srgbClr val="0033CC"/>
                </a:solidFill>
                <a:latin typeface="Arial" panose="020B0604020202020204" pitchFamily="34" charset="0"/>
              </a:rPr>
              <a:t>de HIV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 b="1">
                <a:solidFill>
                  <a:srgbClr val="0033CC"/>
                </a:solidFill>
                <a:latin typeface="Arial" panose="020B0604020202020204" pitchFamily="34" charset="0"/>
              </a:rPr>
              <a:t>NNT:15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 b="1">
                <a:solidFill>
                  <a:srgbClr val="0033CC"/>
                </a:solidFill>
                <a:latin typeface="Arial" panose="020B0604020202020204" pitchFamily="34" charset="0"/>
              </a:rPr>
              <a:t>(prevenção de quase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 b="1">
                <a:solidFill>
                  <a:srgbClr val="0033CC"/>
                </a:solidFill>
                <a:latin typeface="Arial" panose="020B0604020202020204" pitchFamily="34" charset="0"/>
              </a:rPr>
              <a:t>4 mil casos/ano EUA!)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800" b="1">
                <a:solidFill>
                  <a:srgbClr val="0033CC"/>
                </a:solidFill>
                <a:latin typeface="Arial" panose="020B0604020202020204" pitchFamily="34" charset="0"/>
              </a:rPr>
              <a:t>(McAdams,2014)</a:t>
            </a:r>
          </a:p>
        </p:txBody>
      </p:sp>
      <p:pic>
        <p:nvPicPr>
          <p:cNvPr id="7168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70025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8" name="Picture 9" descr="ppt">
            <a:hlinkClick r:id="rId4" tooltip="Campeam_tard_cordao_Implemen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616700"/>
            <a:ext cx="241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852738"/>
            <a:ext cx="85979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0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429000"/>
            <a:ext cx="86423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8" name="Rectangle 6"/>
          <p:cNvSpPr>
            <a:spLocks noChangeArrowheads="1"/>
          </p:cNvSpPr>
          <p:nvPr/>
        </p:nvSpPr>
        <p:spPr bwMode="auto">
          <a:xfrm>
            <a:off x="1476375" y="188913"/>
            <a:ext cx="666908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latin typeface="Arial" panose="020B0604020202020204" pitchFamily="34" charset="0"/>
              </a:rPr>
              <a:t>HEMORRAGIA INTRAVENTRICULAR NO PRÉ-TERMO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latin typeface="Arial" panose="020B0604020202020204" pitchFamily="34" charset="0"/>
              </a:rPr>
              <a:t>                 </a:t>
            </a:r>
            <a:r>
              <a:rPr lang="pt-BR" altLang="pt-BR" sz="2000" b="1" i="1">
                <a:solidFill>
                  <a:srgbClr val="FFFF00"/>
                </a:solidFill>
                <a:latin typeface="Arial" panose="020B0604020202020204" pitchFamily="34" charset="0"/>
              </a:rPr>
              <a:t>Prevenção: intervenção pós-natal</a:t>
            </a:r>
            <a:r>
              <a:rPr lang="pt-BR" altLang="pt-BR" sz="2000" b="1" i="1">
                <a:latin typeface="Arial" panose="020B0604020202020204" pitchFamily="34" charset="0"/>
              </a:rPr>
              <a:t/>
            </a:r>
            <a:br>
              <a:rPr lang="pt-BR" altLang="pt-BR" sz="2000" b="1" i="1">
                <a:latin typeface="Arial" panose="020B0604020202020204" pitchFamily="34" charset="0"/>
              </a:rPr>
            </a:br>
            <a:r>
              <a:rPr lang="pt-BR" altLang="pt-BR" sz="2000" b="1">
                <a:latin typeface="Arial" panose="020B0604020202020204" pitchFamily="34" charset="0"/>
              </a:rPr>
              <a:t/>
            </a:r>
            <a:br>
              <a:rPr lang="pt-BR" altLang="pt-BR" sz="2000" b="1">
                <a:latin typeface="Arial" panose="020B0604020202020204" pitchFamily="34" charset="0"/>
              </a:rPr>
            </a:br>
            <a:endParaRPr lang="pt-BR" altLang="pt-BR" sz="2000" b="1">
              <a:latin typeface="Arial" panose="020B0604020202020204" pitchFamily="34" charset="0"/>
            </a:endParaRPr>
          </a:p>
        </p:txBody>
      </p:sp>
      <p:sp>
        <p:nvSpPr>
          <p:cNvPr id="203783" name="Rectangle 7"/>
          <p:cNvSpPr>
            <a:spLocks noChangeArrowheads="1"/>
          </p:cNvSpPr>
          <p:nvPr/>
        </p:nvSpPr>
        <p:spPr bwMode="auto">
          <a:xfrm>
            <a:off x="3276600" y="1268413"/>
            <a:ext cx="2851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Assistência ao nascer</a:t>
            </a:r>
          </a:p>
        </p:txBody>
      </p:sp>
      <p:sp>
        <p:nvSpPr>
          <p:cNvPr id="203784" name="Rectangle 8"/>
          <p:cNvSpPr>
            <a:spLocks noChangeArrowheads="1"/>
          </p:cNvSpPr>
          <p:nvPr/>
        </p:nvSpPr>
        <p:spPr bwMode="auto">
          <a:xfrm>
            <a:off x="-360363" y="2060575"/>
            <a:ext cx="9504363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vl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Patel, 2014: Efeito da ordenha do cordão umbilical (3 vezes por &lt;30seg)</a:t>
            </a:r>
          </a:p>
          <a:p>
            <a:pPr lvl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None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318 RN &lt;30 semanas (158 com ordenha/160 controle histórico</a:t>
            </a:r>
          </a:p>
        </p:txBody>
      </p:sp>
      <p:sp>
        <p:nvSpPr>
          <p:cNvPr id="72711" name="Line 9"/>
          <p:cNvSpPr>
            <a:spLocks noChangeShapeType="1"/>
          </p:cNvSpPr>
          <p:nvPr/>
        </p:nvSpPr>
        <p:spPr bwMode="auto">
          <a:xfrm flipH="1">
            <a:off x="5148263" y="3716338"/>
            <a:ext cx="287337" cy="28892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2712" name="Line 10"/>
          <p:cNvSpPr>
            <a:spLocks noChangeShapeType="1"/>
          </p:cNvSpPr>
          <p:nvPr/>
        </p:nvSpPr>
        <p:spPr bwMode="auto">
          <a:xfrm flipH="1">
            <a:off x="8243888" y="3500438"/>
            <a:ext cx="287337" cy="288925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2713" name="Rectangle 11"/>
          <p:cNvSpPr>
            <a:spLocks noChangeArrowheads="1"/>
          </p:cNvSpPr>
          <p:nvPr/>
        </p:nvSpPr>
        <p:spPr bwMode="auto">
          <a:xfrm>
            <a:off x="1692275" y="4724400"/>
            <a:ext cx="597535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pt-BR" sz="2000" b="1">
                <a:solidFill>
                  <a:srgbClr val="FFFF00"/>
                </a:solidFill>
                <a:latin typeface="Arial" panose="020B0604020202020204" pitchFamily="34" charset="0"/>
              </a:rPr>
              <a:t>A ordenha do cordão melhora a estabilidade hemodinâmica precoce e associa-se com menores taxas de sérias morbidades, como a </a:t>
            </a:r>
            <a:r>
              <a:rPr lang="en-US" altLang="pt-BR" sz="2400" b="1">
                <a:solidFill>
                  <a:srgbClr val="FFFF00"/>
                </a:solidFill>
                <a:latin typeface="Arial" panose="020B0604020202020204" pitchFamily="34" charset="0"/>
              </a:rPr>
              <a:t>hemorragia intraventricular</a:t>
            </a:r>
            <a:endParaRPr lang="pt-BR" altLang="pt-BR" sz="2400" b="1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pic>
        <p:nvPicPr>
          <p:cNvPr id="72714" name="Picture 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70025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15" name="Rectangle 12"/>
          <p:cNvSpPr>
            <a:spLocks noChangeArrowheads="1"/>
          </p:cNvSpPr>
          <p:nvPr/>
        </p:nvSpPr>
        <p:spPr bwMode="auto">
          <a:xfrm>
            <a:off x="4292600" y="2932113"/>
            <a:ext cx="558800" cy="9906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126960" rIns="0" bIns="25392"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700" b="1">
                <a:solidFill>
                  <a:srgbClr val="072A4D"/>
                </a:solidFill>
                <a:latin typeface="Lato" panose="020F0502020204030203" pitchFamily="34" charset="0"/>
              </a:rPr>
              <a:t>s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300">
                <a:solidFill>
                  <a:srgbClr val="2A6490"/>
                </a:solidFill>
                <a:latin typeface="Source Sans Pro" pitchFamily="34" charset="0"/>
                <a:hlinkClick r:id="rId5" tooltip="Ordenha_cordao"/>
              </a:rPr>
              <a:t>  </a:t>
            </a:r>
            <a:r>
              <a:rPr lang="pt-BR" altLang="pt-BR" sz="2800">
                <a:solidFill>
                  <a:srgbClr val="2A6490"/>
                </a:solidFill>
                <a:latin typeface="Arial" panose="020B0604020202020204" pitchFamily="34" charset="0"/>
              </a:rPr>
              <a:t> </a:t>
            </a:r>
            <a:r>
              <a:rPr lang="pt-BR" altLang="pt-BR" sz="1300">
                <a:solidFill>
                  <a:srgbClr val="2A6490"/>
                </a:solidFill>
                <a:latin typeface="Arial" panose="020B0604020202020204" pitchFamily="34" charset="0"/>
              </a:rPr>
              <a:t>        </a:t>
            </a:r>
            <a:endParaRPr lang="pt-BR" altLang="pt-BR" sz="1300">
              <a:solidFill>
                <a:srgbClr val="2A6490"/>
              </a:solidFill>
              <a:latin typeface="Source Sans Pro" pitchFamily="34" charset="0"/>
            </a:endParaRPr>
          </a:p>
        </p:txBody>
      </p:sp>
      <p:pic>
        <p:nvPicPr>
          <p:cNvPr id="72716" name="Picture 13" descr="ppt">
            <a:hlinkClick r:id="rId5" tooltip="Ordenha_cordao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628775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3"/>
          <p:cNvSpPr>
            <a:spLocks noGrp="1"/>
          </p:cNvSpPr>
          <p:nvPr>
            <p:ph type="body" idx="1"/>
          </p:nvPr>
        </p:nvSpPr>
        <p:spPr>
          <a:xfrm>
            <a:off x="755650" y="1412875"/>
            <a:ext cx="7416800" cy="4895850"/>
          </a:xfrm>
          <a:ln>
            <a:solidFill>
              <a:srgbClr val="FF3399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pt-PT" altLang="ja-JP" sz="2800" b="1" smtClean="0">
                <a:solidFill>
                  <a:srgbClr val="FFFF00"/>
                </a:solidFill>
                <a:ea typeface="MS PGothic" panose="020B0600070205080204" pitchFamily="34" charset="-128"/>
              </a:rPr>
              <a:t>O clampeamento tardio do cordão</a:t>
            </a:r>
            <a:r>
              <a:rPr lang="pt-PT" altLang="ja-JP" sz="2800" smtClean="0">
                <a:solidFill>
                  <a:srgbClr val="FFFF00"/>
                </a:solidFill>
                <a:ea typeface="MS PGothic" panose="020B0600070205080204" pitchFamily="34" charset="-128"/>
              </a:rPr>
              <a:t>:</a:t>
            </a:r>
            <a:r>
              <a:rPr lang="pt-PT" altLang="ja-JP" sz="1600" smtClean="0">
                <a:ea typeface="MS PGothic" panose="020B0600070205080204" pitchFamily="34" charset="-128"/>
              </a:rPr>
              <a:t> </a:t>
            </a:r>
          </a:p>
          <a:p>
            <a:r>
              <a:rPr lang="pt-PT" altLang="ja-JP" sz="1600" smtClean="0">
                <a:solidFill>
                  <a:srgbClr val="0033CC"/>
                </a:solidFill>
                <a:ea typeface="MS PGothic" panose="020B0600070205080204" pitchFamily="34" charset="-128"/>
              </a:rPr>
              <a:t>aumento do volume sanguíneo, menos hemotransfusão</a:t>
            </a:r>
            <a:r>
              <a:rPr lang="pt-PT" altLang="ja-JP" sz="1600" smtClean="0">
                <a:ea typeface="MS PGothic" panose="020B0600070205080204" pitchFamily="34" charset="-128"/>
              </a:rPr>
              <a:t>  </a:t>
            </a:r>
          </a:p>
          <a:p>
            <a:r>
              <a:rPr lang="pt-PT" altLang="ja-JP" sz="1600" smtClean="0">
                <a:solidFill>
                  <a:srgbClr val="0033CC"/>
                </a:solidFill>
                <a:ea typeface="MS PGothic" panose="020B0600070205080204" pitchFamily="34" charset="-128"/>
              </a:rPr>
              <a:t>aumento mais gradualmente da pós-carga,</a:t>
            </a:r>
          </a:p>
          <a:p>
            <a:r>
              <a:rPr lang="pt-PT" altLang="ja-JP" sz="1600" smtClean="0">
                <a:solidFill>
                  <a:srgbClr val="0033CC"/>
                </a:solidFill>
                <a:ea typeface="MS PGothic" panose="020B0600070205080204" pitchFamily="34" charset="-128"/>
              </a:rPr>
              <a:t> queda significativa da pré-carga,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pt-PT" altLang="ja-JP" sz="1600" smtClean="0">
                <a:ea typeface="MS PGothic" panose="020B0600070205080204" pitchFamily="34" charset="-128"/>
              </a:rPr>
              <a:t>       -protegendo  contra a HP/HIV (</a:t>
            </a:r>
            <a:r>
              <a:rPr lang="pt-PT" altLang="ja-JP" sz="1600" b="1" smtClean="0">
                <a:solidFill>
                  <a:srgbClr val="FFFF00"/>
                </a:solidFill>
                <a:ea typeface="MS PGothic" panose="020B0600070205080204" pitchFamily="34" charset="-128"/>
              </a:rPr>
              <a:t>o aumento do fluxo sanguíneo cerebral evitaria a lesão por reperfusão</a:t>
            </a:r>
            <a:r>
              <a:rPr lang="pt-PT" altLang="ja-JP" sz="1600" smtClean="0">
                <a:ea typeface="MS PGothic" panose="020B0600070205080204" pitchFamily="34" charset="-128"/>
              </a:rPr>
              <a:t>),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pt-PT" altLang="ja-JP" sz="1600" smtClean="0">
                <a:ea typeface="MS PGothic" panose="020B0600070205080204" pitchFamily="34" charset="-128"/>
              </a:rPr>
              <a:t>      - esperando que o bebê respire antes do clampeamento do cordão evitaria altos níveis de PaCO</a:t>
            </a:r>
            <a:r>
              <a:rPr lang="pt-PT" altLang="ja-JP" sz="1600" baseline="-25000" smtClean="0">
                <a:ea typeface="MS PGothic" panose="020B0600070205080204" pitchFamily="34" charset="-128"/>
              </a:rPr>
              <a:t>2</a:t>
            </a:r>
            <a:r>
              <a:rPr lang="pt-PT" altLang="ja-JP" sz="1600" smtClean="0">
                <a:ea typeface="MS PGothic" panose="020B0600070205080204" pitchFamily="34" charset="-128"/>
              </a:rPr>
              <a:t> e assim,   a atenuação da autorregulação do fluxo sanguíneo cerebral, principalmente nos primeiros </a:t>
            </a:r>
            <a:r>
              <a:rPr lang="pt-PT" altLang="ja-JP" sz="1600" b="1" smtClean="0">
                <a:solidFill>
                  <a:srgbClr val="FFFF00"/>
                </a:solidFill>
                <a:ea typeface="MS PGothic" panose="020B0600070205080204" pitchFamily="34" charset="-128"/>
              </a:rPr>
              <a:t>3 dias de vida</a:t>
            </a:r>
          </a:p>
          <a:p>
            <a:pPr>
              <a:buFont typeface="Wingdings 2" panose="05020102010507070707" pitchFamily="18" charset="2"/>
              <a:buNone/>
            </a:pPr>
            <a:r>
              <a:rPr lang="pt-BR" altLang="pt-BR" sz="1600" b="1" smtClean="0">
                <a:solidFill>
                  <a:srgbClr val="FF3399"/>
                </a:solidFill>
              </a:rPr>
              <a:t>Para cada 15 RN 1 deixará de ter hemorragia intraventricular</a:t>
            </a:r>
            <a:r>
              <a:rPr lang="pt-BR" altLang="pt-BR" sz="1600" smtClean="0"/>
              <a:t>, logo, clampeamento tardio para todos os recém-nascidos de muito baixo peso poderia </a:t>
            </a:r>
            <a:r>
              <a:rPr lang="pt-BR" altLang="pt-BR" sz="1600" b="1" smtClean="0">
                <a:solidFill>
                  <a:srgbClr val="FF3399"/>
                </a:solidFill>
              </a:rPr>
              <a:t>evitar  3795 casos anuais de hemorragia intraventricular nos EUA </a:t>
            </a:r>
          </a:p>
        </p:txBody>
      </p:sp>
      <p:sp>
        <p:nvSpPr>
          <p:cNvPr id="73731" name="Rectangle 4"/>
          <p:cNvSpPr>
            <a:spLocks noChangeArrowheads="1"/>
          </p:cNvSpPr>
          <p:nvPr/>
        </p:nvSpPr>
        <p:spPr bwMode="auto">
          <a:xfrm>
            <a:off x="2555875" y="6461125"/>
            <a:ext cx="18097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ja-JP" sz="1400">
                <a:latin typeface="Arial" panose="020B0604020202020204" pitchFamily="34" charset="0"/>
                <a:ea typeface="MS PGothic" panose="020B0600070205080204" pitchFamily="34" charset="-128"/>
              </a:rPr>
              <a:t>Baenziger et al,2007</a:t>
            </a:r>
            <a:endParaRPr lang="pt-BR" altLang="pt-BR" sz="2000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  <p:sp>
        <p:nvSpPr>
          <p:cNvPr id="73732" name="Rectangle 5"/>
          <p:cNvSpPr>
            <a:spLocks noChangeArrowheads="1"/>
          </p:cNvSpPr>
          <p:nvPr/>
        </p:nvSpPr>
        <p:spPr bwMode="auto">
          <a:xfrm>
            <a:off x="1476375" y="188913"/>
            <a:ext cx="6669088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latin typeface="Arial" panose="020B0604020202020204" pitchFamily="34" charset="0"/>
              </a:rPr>
              <a:t>HEMORRAGIA INTRAVENTRICULAR NO PRÉ-TERMO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latin typeface="Arial" panose="020B0604020202020204" pitchFamily="34" charset="0"/>
              </a:rPr>
              <a:t>                 </a:t>
            </a:r>
            <a:r>
              <a:rPr lang="pt-BR" altLang="pt-BR" sz="2000" b="1" i="1">
                <a:solidFill>
                  <a:srgbClr val="FFFF00"/>
                </a:solidFill>
                <a:latin typeface="Arial" panose="020B0604020202020204" pitchFamily="34" charset="0"/>
              </a:rPr>
              <a:t>Prevenção: intervenção pós-natal</a:t>
            </a:r>
            <a:r>
              <a:rPr lang="pt-BR" altLang="pt-BR" sz="2000" b="1" i="1">
                <a:latin typeface="Arial" panose="020B0604020202020204" pitchFamily="34" charset="0"/>
              </a:rPr>
              <a:t/>
            </a:r>
            <a:br>
              <a:rPr lang="pt-BR" altLang="pt-BR" sz="2000" b="1" i="1">
                <a:latin typeface="Arial" panose="020B0604020202020204" pitchFamily="34" charset="0"/>
              </a:rPr>
            </a:br>
            <a:r>
              <a:rPr lang="pt-BR" altLang="pt-BR" sz="2000" b="1" i="1">
                <a:latin typeface="Arial" panose="020B0604020202020204" pitchFamily="34" charset="0"/>
              </a:rPr>
              <a:t/>
            </a:r>
            <a:br>
              <a:rPr lang="pt-BR" altLang="pt-BR" sz="2000" b="1" i="1">
                <a:latin typeface="Arial" panose="020B0604020202020204" pitchFamily="34" charset="0"/>
              </a:rPr>
            </a:br>
            <a:r>
              <a:rPr lang="pt-BR" altLang="pt-BR" sz="2000" b="1">
                <a:latin typeface="Arial" panose="020B0604020202020204" pitchFamily="34" charset="0"/>
              </a:rPr>
              <a:t/>
            </a:r>
            <a:br>
              <a:rPr lang="pt-BR" altLang="pt-BR" sz="2000" b="1">
                <a:latin typeface="Arial" panose="020B0604020202020204" pitchFamily="34" charset="0"/>
              </a:rPr>
            </a:br>
            <a:endParaRPr lang="pt-BR" altLang="pt-BR" sz="2000" b="1">
              <a:latin typeface="Arial" panose="020B0604020202020204" pitchFamily="34" charset="0"/>
            </a:endParaRPr>
          </a:p>
        </p:txBody>
      </p:sp>
      <p:sp>
        <p:nvSpPr>
          <p:cNvPr id="224262" name="Rectangle 6"/>
          <p:cNvSpPr>
            <a:spLocks noChangeArrowheads="1"/>
          </p:cNvSpPr>
          <p:nvPr/>
        </p:nvSpPr>
        <p:spPr bwMode="auto">
          <a:xfrm>
            <a:off x="3132138" y="1052513"/>
            <a:ext cx="2851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Assistência ao nascer</a:t>
            </a:r>
          </a:p>
        </p:txBody>
      </p:sp>
      <p:sp>
        <p:nvSpPr>
          <p:cNvPr id="73734" name="AutoShape 7"/>
          <p:cNvSpPr>
            <a:spLocks noChangeArrowheads="1"/>
          </p:cNvSpPr>
          <p:nvPr/>
        </p:nvSpPr>
        <p:spPr bwMode="auto">
          <a:xfrm>
            <a:off x="250825" y="3213100"/>
            <a:ext cx="649288" cy="1728788"/>
          </a:xfrm>
          <a:prstGeom prst="curvedRightArrow">
            <a:avLst>
              <a:gd name="adj1" fmla="val 53252"/>
              <a:gd name="adj2" fmla="val 106504"/>
              <a:gd name="adj3" fmla="val 33333"/>
            </a:avLst>
          </a:prstGeom>
          <a:solidFill>
            <a:srgbClr val="339933"/>
          </a:solidFill>
          <a:ln w="57150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000">
              <a:latin typeface="Arial" panose="020B0604020202020204" pitchFamily="34" charset="0"/>
            </a:endParaRPr>
          </a:p>
        </p:txBody>
      </p:sp>
      <p:graphicFrame>
        <p:nvGraphicFramePr>
          <p:cNvPr id="224278" name="Group 22"/>
          <p:cNvGraphicFramePr>
            <a:graphicFrameLocks noGrp="1"/>
          </p:cNvGraphicFramePr>
          <p:nvPr/>
        </p:nvGraphicFramePr>
        <p:xfrm>
          <a:off x="755650" y="6092825"/>
          <a:ext cx="7416800" cy="366713"/>
        </p:xfrm>
        <a:graphic>
          <a:graphicData uri="http://schemas.openxmlformats.org/drawingml/2006/table">
            <a:tbl>
              <a:tblPr/>
              <a:tblGrid>
                <a:gridCol w="6632575"/>
                <a:gridCol w="78422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hora de implementar o clampeamento tardio do cordão</a:t>
                      </a:r>
                      <a:r>
                        <a:rPr kumimoji="0" lang="pt-BR" sz="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McAdams RM. Apresenta</a:t>
                      </a:r>
                      <a:r>
                        <a:rPr kumimoji="0" lang="pt-B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Gustavo Lima Almeida Pimpão, Paulo R. Margotto</a:t>
                      </a:r>
                      <a:endParaRPr kumimoji="0" lang="pt-B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</a:t>
                      </a:r>
                      <a:endParaRPr kumimoji="0" lang="pt-B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3738" name="Picture 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70025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9" name="Picture 15" descr="ppt">
            <a:hlinkClick r:id="rId3" tooltip="Campeam_tard_cordao_Implemen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6092825"/>
            <a:ext cx="385762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40" name="Picture 17" descr="ppt">
            <a:hlinkClick r:id="rId5" tooltip="tempo_clampeamento_cordao ok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6473825"/>
            <a:ext cx="38417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/>
          </p:cNvSpPr>
          <p:nvPr>
            <p:ph type="body" idx="1"/>
          </p:nvPr>
        </p:nvSpPr>
        <p:spPr>
          <a:xfrm>
            <a:off x="684213" y="1484313"/>
            <a:ext cx="7124700" cy="4052887"/>
          </a:xfrm>
        </p:spPr>
        <p:txBody>
          <a:bodyPr/>
          <a:lstStyle/>
          <a:p>
            <a:r>
              <a:rPr lang="en-US" altLang="pt-BR" sz="1800" smtClean="0"/>
              <a:t>MH Lightburn, 2013: </a:t>
            </a:r>
            <a:r>
              <a:rPr lang="pt-BR" altLang="pt-BR" sz="1400" smtClean="0"/>
              <a:t>A infusão inicial de 5mcg/kg/min de dopamina com incremento de 2,5mcg/kg/min a cada 20 min (até 20mcg/kg/min) até a otimização da pressão arterial média</a:t>
            </a:r>
          </a:p>
          <a:p>
            <a:r>
              <a:rPr lang="pt-PT" altLang="pt-BR" sz="1400" smtClean="0"/>
              <a:t>15 RN hipotensos com extremo baixo peso ( 625 ± 174 g) e 24 semanas ( 23-24,8 ) foram estudados;</a:t>
            </a:r>
          </a:p>
          <a:p>
            <a:pPr eaLnBrk="1" hangingPunct="1"/>
            <a:r>
              <a:rPr lang="pt-PT" altLang="pt-BR" sz="1400" b="1" smtClean="0">
                <a:solidFill>
                  <a:srgbClr val="FFFF00"/>
                </a:solidFill>
              </a:rPr>
              <a:t>9 crianças morreram e/ou desenvolveram grave hemorragia intracraniana</a:t>
            </a:r>
          </a:p>
          <a:p>
            <a:pPr eaLnBrk="1" hangingPunct="1"/>
            <a:endParaRPr lang="pt-PT" altLang="pt-BR" sz="1400" b="1" smtClean="0">
              <a:solidFill>
                <a:srgbClr val="FF9900"/>
              </a:solidFill>
            </a:endParaRPr>
          </a:p>
          <a:p>
            <a:endParaRPr lang="pt-BR" altLang="pt-BR" sz="1400" smtClean="0"/>
          </a:p>
        </p:txBody>
      </p:sp>
      <p:sp>
        <p:nvSpPr>
          <p:cNvPr id="199683" name="Rectangle 8"/>
          <p:cNvSpPr>
            <a:spLocks noChangeArrowheads="1"/>
          </p:cNvSpPr>
          <p:nvPr/>
        </p:nvSpPr>
        <p:spPr bwMode="auto">
          <a:xfrm>
            <a:off x="900113" y="549275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 defTabSz="457200">
              <a:defRPr/>
            </a:pPr>
            <a:r>
              <a:rPr lang="pt-BR" altLang="pt-BR" sz="1400" b="1" i="1" dirty="0">
                <a:latin typeface="Verdana" pitchFamily="34" charset="0"/>
              </a:rPr>
              <a:t>HEMORRAGIA INTRAVENTRICULAR NO PRÉ-TERMO</a:t>
            </a:r>
            <a:br>
              <a:rPr lang="pt-BR" altLang="pt-BR" sz="1400" b="1" i="1" dirty="0">
                <a:latin typeface="Verdana" pitchFamily="34" charset="0"/>
              </a:rPr>
            </a:br>
            <a:r>
              <a:rPr lang="pt-BR" altLang="pt-BR" sz="1600" b="1" dirty="0">
                <a:latin typeface="Verdana" pitchFamily="34" charset="0"/>
              </a:rPr>
              <a:t/>
            </a:r>
            <a:br>
              <a:rPr lang="pt-BR" altLang="pt-BR" sz="1600" b="1" dirty="0">
                <a:latin typeface="Verdana" pitchFamily="34" charset="0"/>
              </a:rPr>
            </a:br>
            <a:r>
              <a:rPr lang="pt-BR" altLang="pt-BR" sz="1600" b="1" dirty="0">
                <a:latin typeface="Verdana" pitchFamily="34" charset="0"/>
              </a:rPr>
              <a:t/>
            </a:r>
            <a:br>
              <a:rPr lang="pt-BR" altLang="pt-BR" sz="1600" b="1" dirty="0">
                <a:latin typeface="Verdana" pitchFamily="34" charset="0"/>
              </a:rPr>
            </a:br>
            <a:r>
              <a:rPr lang="pt-BR" sz="1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Correção dos distúrbios hemodinâmicos</a:t>
            </a:r>
            <a:br>
              <a:rPr lang="pt-BR" sz="1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</a:br>
            <a:r>
              <a:rPr lang="pt-BR" sz="1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Evitar rápida infusão de expansores / soluções hipertônicas</a:t>
            </a:r>
            <a:br>
              <a:rPr lang="pt-BR" sz="1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</a:br>
            <a:r>
              <a:rPr lang="pt-BR" sz="1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( NaHCO</a:t>
            </a:r>
            <a:r>
              <a:rPr lang="pt-BR" sz="1800" b="1" baseline="-25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3</a:t>
            </a:r>
            <a:r>
              <a:rPr lang="pt-BR" sz="1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) e drogas vasoativas</a:t>
            </a:r>
            <a:br>
              <a:rPr lang="pt-BR" sz="1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</a:br>
            <a:r>
              <a:rPr lang="pt-BR" altLang="pt-BR" sz="1800" b="1" dirty="0">
                <a:latin typeface="Verdana" pitchFamily="34" charset="0"/>
              </a:rPr>
              <a:t/>
            </a:r>
            <a:br>
              <a:rPr lang="pt-BR" altLang="pt-BR" sz="1800" b="1" dirty="0">
                <a:latin typeface="Verdana" pitchFamily="34" charset="0"/>
              </a:rPr>
            </a:br>
            <a:r>
              <a:rPr lang="pt-BR" altLang="pt-BR" b="1" dirty="0">
                <a:solidFill>
                  <a:srgbClr val="FFFF00"/>
                </a:solidFill>
                <a:latin typeface="Verdana" pitchFamily="34" charset="0"/>
              </a:rPr>
              <a:t>Uso de dopamina no 1º dia pré-termo extremo</a:t>
            </a:r>
          </a:p>
        </p:txBody>
      </p:sp>
      <p:pic>
        <p:nvPicPr>
          <p:cNvPr id="747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70363"/>
            <a:ext cx="4449763" cy="268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7" name="Rectangle 5"/>
          <p:cNvSpPr>
            <a:spLocks noChangeArrowheads="1"/>
          </p:cNvSpPr>
          <p:nvPr/>
        </p:nvSpPr>
        <p:spPr bwMode="auto">
          <a:xfrm>
            <a:off x="5038725" y="4076700"/>
            <a:ext cx="410527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Aft>
                <a:spcPct val="0"/>
              </a:spcAft>
              <a:buClrTx/>
              <a:buFont typeface="Arial" panose="020B0604020202020204" pitchFamily="34" charset="0"/>
              <a:buChar char="•"/>
            </a:pPr>
            <a:r>
              <a:rPr lang="pt-PT" altLang="pt-BR" sz="2000" b="1">
                <a:solidFill>
                  <a:srgbClr val="0033CC"/>
                </a:solidFill>
                <a:latin typeface="Arial" panose="020B0604020202020204" pitchFamily="34" charset="0"/>
              </a:rPr>
              <a:t>Poderia ser prudente iniciar com 5mcg/kg/min e aumentar  cada 1mcg/kg/min para evitar aumento súbito do CBFv.</a:t>
            </a:r>
            <a:endParaRPr lang="pt-BR" altLang="pt-BR" sz="2000" b="1">
              <a:solidFill>
                <a:srgbClr val="0033CC"/>
              </a:solidFill>
              <a:latin typeface="Arial" panose="020B0604020202020204" pitchFamily="34" charset="0"/>
            </a:endParaRPr>
          </a:p>
        </p:txBody>
      </p:sp>
      <p:sp>
        <p:nvSpPr>
          <p:cNvPr id="199687" name="Rectangle 7"/>
          <p:cNvSpPr>
            <a:spLocks noChangeArrowheads="1"/>
          </p:cNvSpPr>
          <p:nvPr/>
        </p:nvSpPr>
        <p:spPr bwMode="auto">
          <a:xfrm>
            <a:off x="2843213" y="404813"/>
            <a:ext cx="611981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PREVENÇÃO: INTERVENÇÃO PÓS - NATAL</a:t>
            </a:r>
          </a:p>
          <a:p>
            <a:pPr lvl="1" eaLnBrk="1" hangingPunct="1"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</a:t>
            </a:r>
          </a:p>
        </p:txBody>
      </p:sp>
      <p:pic>
        <p:nvPicPr>
          <p:cNvPr id="74759" name="Picture 9" descr="pptx">
            <a:hlinkClick r:id="rId3" tooltip="Dopamina_fluxo_sanguineo_cerebral_201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205038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8"/>
          <p:cNvSpPr>
            <a:spLocks noChangeArrowheads="1"/>
          </p:cNvSpPr>
          <p:nvPr/>
        </p:nvSpPr>
        <p:spPr bwMode="auto">
          <a:xfrm>
            <a:off x="900113" y="549275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 b="1" i="1"/>
              <a:t>HEMORRAGIA INTRAVENTRICULAR NO PRÉ-TERMO</a:t>
            </a:r>
            <a:br>
              <a:rPr lang="pt-BR" altLang="pt-BR" sz="1400" b="1" i="1"/>
            </a:br>
            <a:r>
              <a:rPr lang="pt-BR" altLang="pt-BR" sz="1600" b="1"/>
              <a:t/>
            </a:r>
            <a:br>
              <a:rPr lang="pt-BR" altLang="pt-BR" sz="1600" b="1"/>
            </a:br>
            <a:r>
              <a:rPr lang="pt-BR" altLang="pt-BR" sz="1600" b="1"/>
              <a:t/>
            </a:r>
            <a:br>
              <a:rPr lang="pt-BR" altLang="pt-BR" sz="1600" b="1"/>
            </a:br>
            <a:endParaRPr lang="pt-BR" altLang="pt-BR" sz="2000" b="1">
              <a:solidFill>
                <a:srgbClr val="FFFF00"/>
              </a:solidFill>
            </a:endParaRPr>
          </a:p>
        </p:txBody>
      </p:sp>
      <p:sp>
        <p:nvSpPr>
          <p:cNvPr id="198662" name="Rectangle 6"/>
          <p:cNvSpPr>
            <a:spLocks noChangeArrowheads="1"/>
          </p:cNvSpPr>
          <p:nvPr/>
        </p:nvSpPr>
        <p:spPr bwMode="auto">
          <a:xfrm>
            <a:off x="2700338" y="765175"/>
            <a:ext cx="611981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PREVENÇÃO: INTERVENÇÃO PÓS - NATAL</a:t>
            </a:r>
          </a:p>
          <a:p>
            <a:pPr lvl="1" eaLnBrk="1" hangingPunct="1"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</a:t>
            </a:r>
          </a:p>
        </p:txBody>
      </p:sp>
      <p:sp>
        <p:nvSpPr>
          <p:cNvPr id="198664" name="Rectangle 8"/>
          <p:cNvSpPr>
            <a:spLocks noChangeArrowheads="1"/>
          </p:cNvSpPr>
          <p:nvPr/>
        </p:nvSpPr>
        <p:spPr bwMode="auto">
          <a:xfrm>
            <a:off x="-1084263" y="765175"/>
            <a:ext cx="10326688" cy="549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vl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None/>
              <a:defRPr/>
            </a:pPr>
            <a:endParaRPr lang="pt-BR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3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Surfactante precoce (primeiras 2 horas), evitar rotações bruscas</a:t>
            </a:r>
          </a:p>
          <a:p>
            <a:pPr lvl="3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None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da cabeça, </a:t>
            </a:r>
            <a:r>
              <a:rPr lang="pt-BR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prevenir excessivo manuseio (luz, barulho, dor),evitar </a:t>
            </a:r>
          </a:p>
          <a:p>
            <a:pPr lvl="3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None/>
              <a:defRPr/>
            </a:pPr>
            <a:r>
              <a:rPr lang="pt-BR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Aspiração  traqueal, infusão de sangue ou colóide, exsanguíneo</a:t>
            </a:r>
          </a:p>
          <a:p>
            <a:pPr lvl="3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None/>
              <a:defRPr/>
            </a:pPr>
            <a:r>
              <a:rPr lang="pt-BR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transfusão , apnéia, convulsões, pneumotórax, hipercapnia, hipotermia</a:t>
            </a:r>
          </a:p>
          <a:p>
            <a:pPr lvl="3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Priorizar a ventilação não invasiva (em VM:evitar a assincronia)</a:t>
            </a:r>
          </a:p>
          <a:p>
            <a:pPr lvl="3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Evitar hipercapnia (&gt;52mmHg) nos primeiros 3 dias de vida</a:t>
            </a:r>
          </a:p>
          <a:p>
            <a:pPr lvl="3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None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</a:t>
            </a: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Terapia farmacológica</a:t>
            </a:r>
          </a:p>
          <a:p>
            <a:pPr lvl="3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Indometacina:</a:t>
            </a:r>
          </a:p>
          <a:p>
            <a:pPr lvl="3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  <a:defRPr/>
            </a:pPr>
            <a:r>
              <a:rPr lang="pt-BR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Ment e cl, 1994: 431 RN de peso 600 - 1250g</a:t>
            </a:r>
          </a:p>
          <a:p>
            <a:pPr lvl="3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None/>
              <a:defRPr/>
            </a:pPr>
            <a:r>
              <a:rPr lang="pt-BR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HIV: 12% versus 18% (controles)</a:t>
            </a:r>
          </a:p>
          <a:p>
            <a:pPr lvl="3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  <a:defRPr/>
            </a:pP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3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None/>
              <a:defRPr/>
            </a:pP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75781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64175"/>
            <a:ext cx="6873875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2" name="Text Box 11"/>
          <p:cNvSpPr txBox="1">
            <a:spLocks noChangeArrowheads="1"/>
          </p:cNvSpPr>
          <p:nvPr/>
        </p:nvSpPr>
        <p:spPr bwMode="auto">
          <a:xfrm>
            <a:off x="5219700" y="4941888"/>
            <a:ext cx="3768725" cy="1127125"/>
          </a:xfrm>
          <a:prstGeom prst="rect">
            <a:avLst/>
          </a:prstGeom>
          <a:noFill/>
          <a:ln w="57150">
            <a:solidFill>
              <a:srgbClr val="FF3399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 b="1">
                <a:solidFill>
                  <a:srgbClr val="FFFF00"/>
                </a:solidFill>
                <a:latin typeface="Arial" panose="020B0604020202020204" pitchFamily="34" charset="0"/>
              </a:rPr>
              <a:t>No entanto, sem diferenças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 b="1">
                <a:solidFill>
                  <a:srgbClr val="FFFF00"/>
                </a:solidFill>
                <a:latin typeface="Arial" panose="020B0604020202020204" pitchFamily="34" charset="0"/>
              </a:rPr>
              <a:t>no neurodesenvolvimento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 b="1">
                <a:solidFill>
                  <a:srgbClr val="FFFF00"/>
                </a:solidFill>
                <a:latin typeface="Arial" panose="020B0604020202020204" pitchFamily="34" charset="0"/>
              </a:rPr>
              <a:t>aos 3 anos!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600" b="1">
                <a:solidFill>
                  <a:srgbClr val="FFFF00"/>
                </a:solidFill>
                <a:latin typeface="Arial" panose="020B0604020202020204" pitchFamily="34" charset="0"/>
              </a:rPr>
              <a:t>(paralisia cerebral, surdez, cegueira)</a:t>
            </a:r>
          </a:p>
        </p:txBody>
      </p:sp>
      <p:sp>
        <p:nvSpPr>
          <p:cNvPr id="75783" name="Rectangle 12"/>
          <p:cNvSpPr>
            <a:spLocks noChangeArrowheads="1"/>
          </p:cNvSpPr>
          <p:nvPr/>
        </p:nvSpPr>
        <p:spPr bwMode="auto">
          <a:xfrm>
            <a:off x="5003800" y="6308725"/>
            <a:ext cx="2305050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>
                <a:solidFill>
                  <a:srgbClr val="0033CC"/>
                </a:solidFill>
                <a:latin typeface="Arial" panose="020B0604020202020204" pitchFamily="34" charset="0"/>
              </a:rPr>
              <a:t>vasoconstricção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8"/>
          <p:cNvSpPr>
            <a:spLocks noChangeArrowheads="1"/>
          </p:cNvSpPr>
          <p:nvPr/>
        </p:nvSpPr>
        <p:spPr bwMode="auto">
          <a:xfrm>
            <a:off x="900113" y="549275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572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400" b="1" i="1"/>
              <a:t>HEMORRAGIA INTRAVENTRICULAR NO PRÉ-TERMO</a:t>
            </a:r>
            <a:br>
              <a:rPr lang="pt-BR" altLang="pt-BR" sz="1400" b="1" i="1"/>
            </a:br>
            <a:r>
              <a:rPr lang="pt-BR" altLang="pt-BR" sz="1400" b="1" i="1"/>
              <a:t/>
            </a:r>
            <a:br>
              <a:rPr lang="pt-BR" altLang="pt-BR" sz="1400" b="1" i="1"/>
            </a:br>
            <a:r>
              <a:rPr lang="pt-BR" altLang="pt-BR" sz="1600" b="1"/>
              <a:t/>
            </a:r>
            <a:br>
              <a:rPr lang="pt-BR" altLang="pt-BR" sz="1600" b="1"/>
            </a:br>
            <a:r>
              <a:rPr lang="pt-BR" altLang="pt-BR" sz="1600" b="1"/>
              <a:t/>
            </a:r>
            <a:br>
              <a:rPr lang="pt-BR" altLang="pt-BR" sz="1600" b="1"/>
            </a:br>
            <a:endParaRPr lang="pt-BR" altLang="pt-BR" sz="2000" b="1">
              <a:solidFill>
                <a:srgbClr val="FFFF00"/>
              </a:solidFill>
            </a:endParaRPr>
          </a:p>
        </p:txBody>
      </p:sp>
      <p:sp>
        <p:nvSpPr>
          <p:cNvPr id="200708" name="Rectangle 4"/>
          <p:cNvSpPr>
            <a:spLocks noChangeArrowheads="1"/>
          </p:cNvSpPr>
          <p:nvPr/>
        </p:nvSpPr>
        <p:spPr bwMode="auto">
          <a:xfrm>
            <a:off x="2700338" y="765175"/>
            <a:ext cx="611981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PREVENÇÃO: INTERVENÇÃO PÓS - NATAL</a:t>
            </a:r>
          </a:p>
          <a:p>
            <a:pPr lvl="1" eaLnBrk="1" hangingPunct="1"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</a:t>
            </a:r>
          </a:p>
        </p:txBody>
      </p:sp>
      <p:sp>
        <p:nvSpPr>
          <p:cNvPr id="200709" name="Rectangle 5"/>
          <p:cNvSpPr>
            <a:spLocks noChangeArrowheads="1"/>
          </p:cNvSpPr>
          <p:nvPr/>
        </p:nvSpPr>
        <p:spPr bwMode="auto">
          <a:xfrm>
            <a:off x="0" y="981075"/>
            <a:ext cx="9648825" cy="475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None/>
              <a:defRPr/>
            </a:pP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Terapia farmacológica</a:t>
            </a:r>
          </a:p>
          <a:p>
            <a:pPr lvl="3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Cafeína* (precoce:&lt;3dias x tardia:&gt;3dias)</a:t>
            </a:r>
          </a:p>
          <a:p>
            <a:pPr lvl="3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None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Dobson,2014:29070 RN (IG média:28 semanas)</a:t>
            </a:r>
          </a:p>
          <a:p>
            <a:pPr lvl="3" eaLnBrk="1" hangingPunct="1">
              <a:defRPr/>
            </a:pPr>
            <a:r>
              <a:rPr lang="fr-FR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-Displasia broncopulmonar:OR:0.68;95% IC 0.63-0.73</a:t>
            </a:r>
          </a:p>
          <a:p>
            <a:pPr lvl="3" eaLnBrk="1" hangingPunct="1">
              <a:defRPr/>
            </a:pPr>
            <a:r>
              <a:rPr lang="fr-FR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-Hemorragia intraventricular</a:t>
            </a:r>
          </a:p>
          <a:p>
            <a:pPr lvl="3" eaLnBrk="1" hangingPunct="1">
              <a:defRPr/>
            </a:pPr>
            <a:endParaRPr lang="fr-FR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3" eaLnBrk="1" hangingPunct="1">
              <a:defRPr/>
            </a:pPr>
            <a:endParaRPr lang="fr-FR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3" eaLnBrk="1" hangingPunct="1">
              <a:defRPr/>
            </a:pPr>
            <a:endParaRPr lang="fr-FR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3" eaLnBrk="1" hangingPunct="1">
              <a:defRPr/>
            </a:pPr>
            <a:endParaRPr lang="fr-FR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3" eaLnBrk="1" hangingPunct="1">
              <a:defRPr/>
            </a:pPr>
            <a:endParaRPr lang="fr-FR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3" eaLnBrk="1" hangingPunct="1">
              <a:defRPr/>
            </a:pPr>
            <a:r>
              <a:rPr lang="fr-FR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fr-F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Abbasi, 2014:166 RN pré-termos pareados (1500-1250g</a:t>
            </a:r>
            <a:r>
              <a:rPr lang="fr-FR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</a:p>
          <a:p>
            <a:pPr lvl="3" eaLnBrk="1" hangingPunct="1">
              <a:defRPr/>
            </a:pPr>
            <a:r>
              <a:rPr lang="fr-FR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 Cafeína no dia 1-2</a:t>
            </a:r>
          </a:p>
          <a:p>
            <a:pPr lvl="3" eaLnBrk="1" hangingPunct="1">
              <a:defRPr/>
            </a:pPr>
            <a:r>
              <a:rPr lang="fr-FR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-HIV grau 2: OR 0.37, 95% IC 0.20,0.70, P&lt;0.002)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3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None/>
              <a:defRPr/>
            </a:pP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76805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789363"/>
            <a:ext cx="2492375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6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789363"/>
            <a:ext cx="345440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7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997200"/>
            <a:ext cx="34893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0717" name="Rectangle 13"/>
          <p:cNvSpPr>
            <a:spLocks noChangeArrowheads="1"/>
          </p:cNvSpPr>
          <p:nvPr/>
        </p:nvSpPr>
        <p:spPr bwMode="auto">
          <a:xfrm>
            <a:off x="1258888" y="5661025"/>
            <a:ext cx="705802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3" eaLnBrk="1" hangingPunct="1">
              <a:spcBef>
                <a:spcPct val="50000"/>
              </a:spcBef>
              <a:defRPr/>
            </a:pPr>
            <a:r>
              <a:rPr lang="fr-FR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Potencial mecanismo: </a:t>
            </a:r>
          </a:p>
          <a:p>
            <a:pPr lvl="3" algn="ctr" eaLnBrk="1" hangingPunct="1">
              <a:spcBef>
                <a:spcPct val="50000"/>
              </a:spcBef>
              <a:defRPr/>
            </a:pPr>
            <a:r>
              <a:rPr lang="fr-FR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diminuição do fluxo sanguíneo cerebral</a:t>
            </a:r>
          </a:p>
          <a:p>
            <a:pPr lvl="3" algn="ctr" eaLnBrk="1" hangingPunct="1">
              <a:spcBef>
                <a:spcPct val="50000"/>
              </a:spcBef>
              <a:defRPr/>
            </a:pPr>
            <a:endParaRPr lang="fr-FR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6809" name="Line 14"/>
          <p:cNvSpPr>
            <a:spLocks noChangeShapeType="1"/>
          </p:cNvSpPr>
          <p:nvPr/>
        </p:nvSpPr>
        <p:spPr bwMode="auto">
          <a:xfrm>
            <a:off x="3419475" y="6092825"/>
            <a:ext cx="503238" cy="21590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6810" name="Text Box 15"/>
          <p:cNvSpPr txBox="1">
            <a:spLocks noChangeArrowheads="1"/>
          </p:cNvSpPr>
          <p:nvPr/>
        </p:nvSpPr>
        <p:spPr bwMode="auto">
          <a:xfrm>
            <a:off x="-92075" y="6303963"/>
            <a:ext cx="38163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solidFill>
                  <a:srgbClr val="0033CC"/>
                </a:solidFill>
                <a:latin typeface="Arial" panose="020B0604020202020204" pitchFamily="34" charset="0"/>
              </a:rPr>
              <a:t>*Cafeína EV:Peyona</a:t>
            </a:r>
            <a:r>
              <a:rPr lang="pt-BR" altLang="pt-BR" sz="2000" baseline="30000">
                <a:solidFill>
                  <a:srgbClr val="0033CC"/>
                </a:solidFill>
                <a:latin typeface="Arial" panose="020B0604020202020204" pitchFamily="34" charset="0"/>
              </a:rPr>
              <a:t>R</a:t>
            </a:r>
            <a:r>
              <a:rPr lang="pt-BR" altLang="pt-BR" sz="2000">
                <a:solidFill>
                  <a:srgbClr val="0033CC"/>
                </a:solidFill>
                <a:latin typeface="Arial" panose="020B0604020202020204" pitchFamily="34" charset="0"/>
              </a:rPr>
              <a:t>:20mg/1ml</a:t>
            </a:r>
            <a:endParaRPr lang="pt-BR" altLang="pt-BR" sz="20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3"/>
          <p:cNvSpPr>
            <a:spLocks noGrp="1"/>
          </p:cNvSpPr>
          <p:nvPr>
            <p:ph type="body" idx="1"/>
          </p:nvPr>
        </p:nvSpPr>
        <p:spPr>
          <a:xfrm>
            <a:off x="1187450" y="333375"/>
            <a:ext cx="7124700" cy="2757488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pt-BR" altLang="pt-BR" sz="1800" b="1" smtClean="0">
                <a:solidFill>
                  <a:srgbClr val="FFFF00"/>
                </a:solidFill>
              </a:rPr>
              <a:t>        Duração da Hiperglicemia (1as 96 h vida)</a:t>
            </a:r>
          </a:p>
          <a:p>
            <a:r>
              <a:rPr lang="pt-BR" altLang="pt-BR" sz="1800" smtClean="0"/>
              <a:t>Auerbach, 2013:70 RN com HIV III-IV pareados com 108 RN sem HIV</a:t>
            </a:r>
          </a:p>
          <a:p>
            <a:r>
              <a:rPr lang="pt-BR" altLang="pt-BR" sz="1800" smtClean="0"/>
              <a:t>HIV III-IV:</a:t>
            </a:r>
          </a:p>
        </p:txBody>
      </p:sp>
      <p:pic>
        <p:nvPicPr>
          <p:cNvPr id="7782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060575"/>
            <a:ext cx="5472113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708275"/>
            <a:ext cx="8424863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9" name="Rectangle 6"/>
          <p:cNvSpPr>
            <a:spLocks noChangeArrowheads="1"/>
          </p:cNvSpPr>
          <p:nvPr/>
        </p:nvSpPr>
        <p:spPr bwMode="auto">
          <a:xfrm>
            <a:off x="1547813" y="0"/>
            <a:ext cx="66690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latin typeface="Arial" panose="020B0604020202020204" pitchFamily="34" charset="0"/>
              </a:rPr>
              <a:t>HEMORRAGIA INTRAVENTRICULAR NO PRÉ-TERMO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latin typeface="Arial" panose="020B0604020202020204" pitchFamily="34" charset="0"/>
              </a:rPr>
              <a:t>                 </a:t>
            </a:r>
            <a:r>
              <a:rPr lang="pt-BR" altLang="pt-BR" sz="2000" b="1" i="1">
                <a:solidFill>
                  <a:srgbClr val="FFFF00"/>
                </a:solidFill>
                <a:latin typeface="Arial" panose="020B0604020202020204" pitchFamily="34" charset="0"/>
              </a:rPr>
              <a:t>Prevenção: intervenção pós-natal</a:t>
            </a:r>
            <a:r>
              <a:rPr lang="pt-BR" altLang="pt-BR" sz="2000" b="1" i="1">
                <a:latin typeface="Arial" panose="020B0604020202020204" pitchFamily="34" charset="0"/>
              </a:rPr>
              <a:t/>
            </a:r>
            <a:br>
              <a:rPr lang="pt-BR" altLang="pt-BR" sz="2000" b="1" i="1">
                <a:latin typeface="Arial" panose="020B0604020202020204" pitchFamily="34" charset="0"/>
              </a:rPr>
            </a:br>
            <a:r>
              <a:rPr lang="pt-BR" altLang="pt-BR" sz="2000" b="1" i="1">
                <a:latin typeface="Arial" panose="020B0604020202020204" pitchFamily="34" charset="0"/>
              </a:rPr>
              <a:t/>
            </a:r>
            <a:br>
              <a:rPr lang="pt-BR" altLang="pt-BR" sz="2000" b="1" i="1">
                <a:latin typeface="Arial" panose="020B0604020202020204" pitchFamily="34" charset="0"/>
              </a:rPr>
            </a:br>
            <a:r>
              <a:rPr lang="pt-BR" altLang="pt-BR" sz="2000" b="1">
                <a:latin typeface="Arial" panose="020B0604020202020204" pitchFamily="34" charset="0"/>
              </a:rPr>
              <a:t/>
            </a:r>
            <a:br>
              <a:rPr lang="pt-BR" altLang="pt-BR" sz="2000" b="1">
                <a:latin typeface="Arial" panose="020B0604020202020204" pitchFamily="34" charset="0"/>
              </a:rPr>
            </a:br>
            <a:endParaRPr lang="pt-BR" altLang="pt-BR" sz="2000" b="1">
              <a:latin typeface="Arial" panose="020B0604020202020204" pitchFamily="34" charset="0"/>
            </a:endParaRPr>
          </a:p>
        </p:txBody>
      </p:sp>
      <p:pic>
        <p:nvPicPr>
          <p:cNvPr id="77830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068638"/>
            <a:ext cx="3884613" cy="284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1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1750"/>
            <a:ext cx="61912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2" name="Text Box 11"/>
          <p:cNvSpPr txBox="1">
            <a:spLocks noChangeArrowheads="1"/>
          </p:cNvSpPr>
          <p:nvPr/>
        </p:nvSpPr>
        <p:spPr bwMode="auto">
          <a:xfrm>
            <a:off x="808038" y="5872163"/>
            <a:ext cx="71485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>
                <a:solidFill>
                  <a:srgbClr val="FFFF00"/>
                </a:solidFill>
                <a:latin typeface="Arial" panose="020B0604020202020204" pitchFamily="34" charset="0"/>
              </a:rPr>
              <a:t>No entanto, a hipoglicemia não se associou com HIV III-IV</a:t>
            </a:r>
          </a:p>
        </p:txBody>
      </p:sp>
      <p:pic>
        <p:nvPicPr>
          <p:cNvPr id="77833" name="Picture 11" descr="ppt">
            <a:hlinkClick r:id="rId6" tooltip="Hiperglicemia_Hemorrag_Intrav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1700213"/>
            <a:ext cx="385762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3"/>
          <p:cNvSpPr>
            <a:spLocks noGrp="1"/>
          </p:cNvSpPr>
          <p:nvPr>
            <p:ph type="body" idx="1"/>
          </p:nvPr>
        </p:nvSpPr>
        <p:spPr>
          <a:xfrm>
            <a:off x="755650" y="2060575"/>
            <a:ext cx="7124700" cy="4052888"/>
          </a:xfrm>
        </p:spPr>
        <p:txBody>
          <a:bodyPr/>
          <a:lstStyle/>
          <a:p>
            <a:pPr algn="ctr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1800" b="1" smtClean="0">
                <a:solidFill>
                  <a:srgbClr val="FFFF00"/>
                </a:solidFill>
              </a:rPr>
              <a:t>O transplante intraventricular de CELULAS TRONCO MESENQUIMAIS (MSCs) foi realizado em nove prematuros com idade gestacional média de 26,1 ± 0,7 semanas e peso ao nascer de 808 ± 85g em 11,6 ± 0,9 dias pós-natais.</a:t>
            </a:r>
          </a:p>
          <a:p>
            <a:pPr>
              <a:lnSpc>
                <a:spcPct val="80000"/>
              </a:lnSpc>
            </a:pPr>
            <a:r>
              <a:rPr lang="pt-BR" altLang="pt-BR" sz="1600" smtClean="0"/>
              <a:t>As MSCs foram bem toleradas, e nenhum paciente apresentou efeitos adversos graves ou toxicidade limitante da dose atribuível ao transplante de MSC. Não houve mortalidade em pacientes com HIV que receberam MSCs.</a:t>
            </a:r>
          </a:p>
          <a:p>
            <a:pPr>
              <a:lnSpc>
                <a:spcPct val="80000"/>
              </a:lnSpc>
            </a:pPr>
            <a:r>
              <a:rPr lang="pt-BR" altLang="pt-BR" sz="1600" smtClean="0"/>
              <a:t>Lactentes que realizaram cirurgia de shunt mostraram um nível mais alto de interleucina (IL) -6 no LCR) obtido antes do transplante de MSC em comparação com crianças que não receberam um shunt. </a:t>
            </a:r>
          </a:p>
          <a:p>
            <a:pPr>
              <a:lnSpc>
                <a:spcPct val="80000"/>
              </a:lnSpc>
            </a:pPr>
            <a:r>
              <a:rPr lang="pt-BR" altLang="pt-BR" sz="1600" smtClean="0"/>
              <a:t>Níveis de IL-6 e fator de necrose tumoral-α no LCR inicialmente obtido correlacionaram-se significativamente com o índice ventricular. </a:t>
            </a:r>
          </a:p>
          <a:p>
            <a:pPr>
              <a:lnSpc>
                <a:spcPct val="80000"/>
              </a:lnSpc>
            </a:pPr>
            <a:r>
              <a:rPr lang="pt-BR" altLang="pt-BR" sz="1600" smtClean="0"/>
              <a:t>O transplante intraventricular de MSCs alogênicas humanas derivadas do cordão umbilical em prematuros com IVH grave é seguro e viável</a:t>
            </a:r>
          </a:p>
          <a:p>
            <a:pPr>
              <a:lnSpc>
                <a:spcPct val="80000"/>
              </a:lnSpc>
            </a:pPr>
            <a:r>
              <a:rPr lang="pt-BR" altLang="pt-BR" sz="1600" smtClean="0"/>
              <a:t>Há necessidade de um estudo controlado e randomizado de fase II controlado, estudo de fase II. </a:t>
            </a: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</a:pPr>
            <a:endParaRPr lang="pt-BR" altLang="pt-BR" sz="1600" smtClean="0"/>
          </a:p>
        </p:txBody>
      </p:sp>
      <p:sp>
        <p:nvSpPr>
          <p:cNvPr id="78851" name="Rectangle 6"/>
          <p:cNvSpPr>
            <a:spLocks noChangeArrowheads="1"/>
          </p:cNvSpPr>
          <p:nvPr/>
        </p:nvSpPr>
        <p:spPr bwMode="auto">
          <a:xfrm>
            <a:off x="1547813" y="0"/>
            <a:ext cx="66690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latin typeface="Arial" panose="020B0604020202020204" pitchFamily="34" charset="0"/>
              </a:rPr>
              <a:t>HEMORRAGIA INTRAVENTRICULAR NO PRÉ-TERMO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 b="1" i="1">
                <a:latin typeface="Arial" panose="020B0604020202020204" pitchFamily="34" charset="0"/>
              </a:rPr>
              <a:t>                 </a:t>
            </a:r>
            <a:r>
              <a:rPr lang="pt-BR" altLang="pt-BR" sz="2000" b="1" i="1">
                <a:solidFill>
                  <a:srgbClr val="FFFF00"/>
                </a:solidFill>
                <a:latin typeface="Arial" panose="020B0604020202020204" pitchFamily="34" charset="0"/>
              </a:rPr>
              <a:t>Prevenção: intervenção pós-natal</a:t>
            </a:r>
            <a:r>
              <a:rPr lang="pt-BR" altLang="pt-BR" sz="2000" b="1" i="1">
                <a:latin typeface="Arial" panose="020B0604020202020204" pitchFamily="34" charset="0"/>
              </a:rPr>
              <a:t/>
            </a:r>
            <a:br>
              <a:rPr lang="pt-BR" altLang="pt-BR" sz="2000" b="1" i="1">
                <a:latin typeface="Arial" panose="020B0604020202020204" pitchFamily="34" charset="0"/>
              </a:rPr>
            </a:br>
            <a:r>
              <a:rPr lang="pt-BR" altLang="pt-BR" sz="2000" b="1" i="1">
                <a:latin typeface="Arial" panose="020B0604020202020204" pitchFamily="34" charset="0"/>
              </a:rPr>
              <a:t/>
            </a:r>
            <a:br>
              <a:rPr lang="pt-BR" altLang="pt-BR" sz="2000" b="1" i="1">
                <a:latin typeface="Arial" panose="020B0604020202020204" pitchFamily="34" charset="0"/>
              </a:rPr>
            </a:br>
            <a:r>
              <a:rPr lang="pt-BR" altLang="pt-BR" sz="2000" b="1">
                <a:latin typeface="Arial" panose="020B0604020202020204" pitchFamily="34" charset="0"/>
              </a:rPr>
              <a:t/>
            </a:r>
            <a:br>
              <a:rPr lang="pt-BR" altLang="pt-BR" sz="2000" b="1">
                <a:latin typeface="Arial" panose="020B0604020202020204" pitchFamily="34" charset="0"/>
              </a:rPr>
            </a:br>
            <a:endParaRPr lang="pt-BR" altLang="pt-BR" sz="2000" b="1">
              <a:latin typeface="Arial" panose="020B0604020202020204" pitchFamily="34" charset="0"/>
            </a:endParaRPr>
          </a:p>
        </p:txBody>
      </p:sp>
      <p:sp>
        <p:nvSpPr>
          <p:cNvPr id="78852" name="Rectangle 5"/>
          <p:cNvSpPr>
            <a:spLocks noChangeArrowheads="1"/>
          </p:cNvSpPr>
          <p:nvPr/>
        </p:nvSpPr>
        <p:spPr bwMode="auto">
          <a:xfrm>
            <a:off x="250825" y="765175"/>
            <a:ext cx="8640763" cy="54768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200" b="1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Mesenchymal</a:t>
            </a:r>
            <a:r>
              <a:rPr lang="pt-BR" altLang="pt-BR" sz="1200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 </a:t>
            </a:r>
            <a:r>
              <a:rPr lang="pt-BR" altLang="pt-BR" sz="1200" b="1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Stem</a:t>
            </a:r>
            <a:r>
              <a:rPr lang="pt-BR" altLang="pt-BR" sz="1200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 </a:t>
            </a:r>
            <a:r>
              <a:rPr lang="pt-BR" altLang="pt-BR" sz="1200" b="1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Cells</a:t>
            </a:r>
            <a:r>
              <a:rPr lang="pt-BR" altLang="pt-BR" sz="1200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 for </a:t>
            </a:r>
            <a:r>
              <a:rPr lang="pt-BR" altLang="pt-BR" sz="1200" b="1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Severe</a:t>
            </a:r>
            <a:r>
              <a:rPr lang="pt-BR" altLang="pt-BR" sz="1200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 </a:t>
            </a:r>
            <a:r>
              <a:rPr lang="pt-BR" altLang="pt-BR" sz="1200" b="1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Intraventricular</a:t>
            </a:r>
            <a:r>
              <a:rPr lang="pt-BR" altLang="pt-BR" sz="1200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 </a:t>
            </a:r>
            <a:r>
              <a:rPr lang="pt-BR" altLang="pt-BR" sz="1200" b="1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Hemorrhage</a:t>
            </a:r>
            <a:r>
              <a:rPr lang="pt-BR" altLang="pt-BR" sz="1200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 in Preterm Infants: Phase I Dose-Escalation Clinical Trial.</a:t>
            </a:r>
            <a:r>
              <a:rPr lang="pt-BR" altLang="pt-BR" sz="1200">
                <a:solidFill>
                  <a:schemeClr val="bg1"/>
                </a:solidFill>
                <a:latin typeface="Arial" panose="020B0604020202020204" pitchFamily="34" charset="0"/>
              </a:rPr>
              <a:t>Ahn SY, Chang YS, Sung SI, Park WS.</a:t>
            </a:r>
            <a:r>
              <a:rPr lang="pt-BR" altLang="pt-BR" sz="1200" b="1">
                <a:solidFill>
                  <a:schemeClr val="bg1"/>
                </a:solidFill>
                <a:latin typeface="Arial" panose="020B0604020202020204" pitchFamily="34" charset="0"/>
              </a:rPr>
              <a:t>Stem</a:t>
            </a:r>
            <a:r>
              <a:rPr lang="pt-BR" altLang="pt-BR" sz="1200">
                <a:solidFill>
                  <a:schemeClr val="bg1"/>
                </a:solidFill>
                <a:latin typeface="Arial" panose="020B0604020202020204" pitchFamily="34" charset="0"/>
              </a:rPr>
              <a:t> </a:t>
            </a:r>
            <a:r>
              <a:rPr lang="pt-BR" altLang="pt-BR" sz="1200" b="1">
                <a:solidFill>
                  <a:schemeClr val="bg1"/>
                </a:solidFill>
                <a:latin typeface="Arial" panose="020B0604020202020204" pitchFamily="34" charset="0"/>
              </a:rPr>
              <a:t>Cells</a:t>
            </a:r>
            <a:r>
              <a:rPr lang="pt-BR" altLang="pt-BR" sz="1200">
                <a:solidFill>
                  <a:schemeClr val="bg1"/>
                </a:solidFill>
                <a:latin typeface="Arial" panose="020B0604020202020204" pitchFamily="34" charset="0"/>
              </a:rPr>
              <a:t> Transl Med. 2018 Aug 21. doi: 10.1002/sctm.17-0219. [Epub ahead of print].PMID: 30133179. </a:t>
            </a:r>
            <a:r>
              <a:rPr lang="pt-BR" altLang="pt-BR" sz="1200" b="1">
                <a:solidFill>
                  <a:schemeClr val="bg1"/>
                </a:solidFill>
                <a:latin typeface="Arial" panose="020B0604020202020204" pitchFamily="34" charset="0"/>
                <a:hlinkClick r:id="rId2"/>
              </a:rPr>
              <a:t>Free Article</a:t>
            </a:r>
            <a:r>
              <a:rPr lang="pt-BR" altLang="pt-BR" sz="1200" b="1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  <a:r>
              <a:rPr lang="pt-BR" altLang="pt-BR" sz="1200" u="sng">
                <a:solidFill>
                  <a:schemeClr val="bg1"/>
                </a:solidFill>
                <a:latin typeface="Arial" panose="020B0604020202020204" pitchFamily="34" charset="0"/>
                <a:hlinkClick r:id="rId3"/>
              </a:rPr>
              <a:t>Similar articles</a:t>
            </a:r>
            <a:r>
              <a:rPr lang="pt-BR" altLang="pt-BR" sz="1200" u="sng">
                <a:solidFill>
                  <a:schemeClr val="bg1"/>
                </a:solidFill>
                <a:latin typeface="Arial" panose="020B0604020202020204" pitchFamily="34" charset="0"/>
              </a:rPr>
              <a:t>. </a:t>
            </a:r>
            <a:r>
              <a:rPr lang="pt-BR" altLang="pt-BR" sz="1200" b="1">
                <a:solidFill>
                  <a:srgbClr val="0033CC"/>
                </a:solidFill>
                <a:latin typeface="Arial" panose="020B0604020202020204" pitchFamily="34" charset="0"/>
              </a:rPr>
              <a:t>Artigo Livre!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anchor="b">
            <a:normAutofit fontScale="90000"/>
          </a:bodyPr>
          <a:lstStyle/>
          <a:p>
            <a:pPr algn="ctr" eaLnBrk="1" hangingPunct="1">
              <a:defRPr/>
            </a:pPr>
            <a:r>
              <a:rPr lang="pt-BR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FASES DOS ESTUDOS CLÍNICOS </a:t>
            </a:r>
            <a:br>
              <a:rPr lang="pt-BR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(o presente estudo é de  Fase II/III!)</a:t>
            </a:r>
          </a:p>
        </p:txBody>
      </p:sp>
      <p:sp>
        <p:nvSpPr>
          <p:cNvPr id="79875" name="Espaço Reservado para Conteúdo 2"/>
          <p:cNvSpPr>
            <a:spLocks noGrp="1"/>
          </p:cNvSpPr>
          <p:nvPr>
            <p:ph idx="4294967295"/>
          </p:nvPr>
        </p:nvSpPr>
        <p:spPr/>
        <p:txBody>
          <a:bodyPr anchor="t"/>
          <a:lstStyle/>
          <a:p>
            <a:pPr marL="273050" indent="-228600" defTabSz="914400" eaLnBrk="1" hangingPunct="1"/>
            <a:r>
              <a:rPr lang="pt-BR" altLang="pt-BR" smtClean="0"/>
              <a:t>Fase Pré-clínica (animais)</a:t>
            </a:r>
          </a:p>
          <a:p>
            <a:pPr marL="273050" indent="-228600" defTabSz="914400" eaLnBrk="1" hangingPunct="1"/>
            <a:r>
              <a:rPr lang="pt-BR" altLang="pt-BR" smtClean="0"/>
              <a:t>Fase Clínica: (seres humanos)</a:t>
            </a:r>
          </a:p>
          <a:p>
            <a:pPr marL="593725" lvl="1" indent="-228600" defTabSz="914400" eaLnBrk="1" hangingPunct="1"/>
            <a:r>
              <a:rPr lang="pt-BR" altLang="pt-BR" sz="1400" b="1" smtClean="0"/>
              <a:t>Fase I:  </a:t>
            </a:r>
            <a:r>
              <a:rPr lang="pt-BR" altLang="pt-BR" sz="1400" smtClean="0"/>
              <a:t>Testa o medicamento pela primeira vez. O objetivo principal é avaliar a segurança do produto investigado. Nesta fase a medicação é testada em pequenos grupos (10-30 pessoas), geralmente, de voluntários sadios. Podendo ter exceções se estivermos avaliando medicamentos  para câncer ou portadores de HIV-aids.</a:t>
            </a:r>
          </a:p>
          <a:p>
            <a:pPr marL="914400" lvl="2" defTabSz="914400" eaLnBrk="1" hangingPunct="1"/>
            <a:r>
              <a:rPr lang="pt-BR" altLang="pt-BR" smtClean="0"/>
              <a:t>Se tudo ocorrer de acordo com o esperado, ou sejam se o produto se mostrar seguro, podemos passar para a Fase II</a:t>
            </a:r>
          </a:p>
          <a:p>
            <a:pPr marL="593725" lvl="1" indent="-228600" defTabSz="914400" eaLnBrk="1" hangingPunct="1"/>
            <a:r>
              <a:rPr lang="pt-BR" altLang="pt-BR" sz="1400" b="1" u="sng" smtClean="0">
                <a:solidFill>
                  <a:srgbClr val="0066FF"/>
                </a:solidFill>
              </a:rPr>
              <a:t>Fase II:</a:t>
            </a:r>
            <a:r>
              <a:rPr lang="pt-BR" altLang="pt-BR" sz="1400" b="1" u="sng" smtClean="0"/>
              <a:t> </a:t>
            </a:r>
            <a:r>
              <a:rPr lang="pt-BR" altLang="pt-BR" sz="1400" smtClean="0"/>
              <a:t>O número de pacientes que participam desta fase é maior (70-100). Aqui, o objetivo é avaliar a eficácia da medicação, isto é , se ela funciona para tratar determinada doença, e também obter informações mais detalhadas sobre a segurança (toxicidade). Somente se os resultados forem bons é que o medicamento será estudado sob forma de um estudo clínico Fase III</a:t>
            </a:r>
          </a:p>
        </p:txBody>
      </p:sp>
      <p:sp>
        <p:nvSpPr>
          <p:cNvPr id="79876" name="Seta para a direita 5"/>
          <p:cNvSpPr>
            <a:spLocks noChangeArrowheads="1"/>
          </p:cNvSpPr>
          <p:nvPr/>
        </p:nvSpPr>
        <p:spPr bwMode="auto">
          <a:xfrm>
            <a:off x="827088" y="2997200"/>
            <a:ext cx="500062" cy="503238"/>
          </a:xfrm>
          <a:prstGeom prst="rightArrow">
            <a:avLst>
              <a:gd name="adj1" fmla="val 50000"/>
              <a:gd name="adj2" fmla="val 37736"/>
            </a:avLst>
          </a:prstGeom>
          <a:solidFill>
            <a:srgbClr val="FF3300"/>
          </a:solidFill>
          <a:ln w="12700" algn="ctr">
            <a:solidFill>
              <a:srgbClr val="7A3A1B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1800">
              <a:solidFill>
                <a:srgbClr val="FF33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6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009650" y="1806575"/>
            <a:ext cx="7523163" cy="4052888"/>
          </a:xfrm>
        </p:spPr>
        <p:txBody>
          <a:bodyPr lIns="92075" tIns="46038" rIns="92075" bIns="46038" anchor="t"/>
          <a:lstStyle/>
          <a:p>
            <a:pPr defTabSz="914400">
              <a:defRPr/>
            </a:pPr>
            <a:r>
              <a:rPr lang="pt-BR" sz="20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Vigilância interdisciplinar</a:t>
            </a: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  <a:sym typeface="Wingdings" pitchFamily="2" charset="2"/>
              </a:rPr>
              <a:t>(2004/2005)</a:t>
            </a: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RN &lt;1000g</a:t>
            </a:r>
          </a:p>
          <a:p>
            <a:pPr defTabSz="914400"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Obstetras e Neonatologistas (reuniões mensais)</a:t>
            </a:r>
          </a:p>
          <a:p>
            <a:pPr defTabSz="914400">
              <a:buFont typeface="Wingdings 2" panose="05020102010507070707" pitchFamily="18" charset="2"/>
              <a:buNone/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(Obladen M,2008)</a:t>
            </a:r>
          </a:p>
          <a:p>
            <a:pPr defTabSz="914400"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-Todos os graus: 33,7%      vigilância:</a:t>
            </a:r>
          </a:p>
          <a:p>
            <a:pPr defTabSz="914400">
              <a:defRPr/>
            </a:pPr>
            <a:endParaRPr lang="pt-BR" sz="20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defTabSz="914400"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13,5% (p=0,007)</a:t>
            </a:r>
          </a:p>
          <a:p>
            <a:pPr defTabSz="914400"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-Grau III-IV:20%      vigilância:</a:t>
            </a:r>
          </a:p>
          <a:p>
            <a:pPr defTabSz="914400">
              <a:defRPr/>
            </a:pPr>
            <a:endParaRPr lang="pt-BR" sz="20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defTabSz="914400"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3,4% (p=0,0006)</a:t>
            </a:r>
          </a:p>
          <a:p>
            <a:pPr defTabSz="914400">
              <a:defRPr/>
            </a:pPr>
            <a:r>
              <a:rPr lang="pt-BR" sz="2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-</a:t>
            </a:r>
            <a:r>
              <a:rPr lang="pt-BR" sz="200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esteróide pré-natal,  tempo do uso do surfactante</a:t>
            </a:r>
          </a:p>
          <a:p>
            <a:pPr defTabSz="914400">
              <a:defRPr/>
            </a:pPr>
            <a:endParaRPr lang="pt-BR" sz="2000" dirty="0" smtClean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defTabSz="914400">
              <a:defRPr/>
            </a:pPr>
            <a:endParaRPr lang="pt-BR" sz="20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defTabSz="914400">
              <a:defRPr/>
            </a:pPr>
            <a:endParaRPr lang="pt-BR" sz="16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0899" name="AutoShape 4"/>
          <p:cNvSpPr>
            <a:spLocks noChangeArrowheads="1"/>
          </p:cNvSpPr>
          <p:nvPr/>
        </p:nvSpPr>
        <p:spPr bwMode="auto">
          <a:xfrm>
            <a:off x="4572000" y="3213100"/>
            <a:ext cx="457200" cy="257175"/>
          </a:xfrm>
          <a:prstGeom prst="notchedRightArrow">
            <a:avLst>
              <a:gd name="adj1" fmla="val 50000"/>
              <a:gd name="adj2" fmla="val 44444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80900" name="AutoShape 5"/>
          <p:cNvSpPr>
            <a:spLocks noChangeArrowheads="1"/>
          </p:cNvSpPr>
          <p:nvPr/>
        </p:nvSpPr>
        <p:spPr bwMode="auto">
          <a:xfrm>
            <a:off x="3779838" y="4581525"/>
            <a:ext cx="457200" cy="257175"/>
          </a:xfrm>
          <a:prstGeom prst="notchedRightArrow">
            <a:avLst>
              <a:gd name="adj1" fmla="val 50000"/>
              <a:gd name="adj2" fmla="val 44444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80901" name="AutoShape 6"/>
          <p:cNvSpPr>
            <a:spLocks noChangeArrowheads="1"/>
          </p:cNvSpPr>
          <p:nvPr/>
        </p:nvSpPr>
        <p:spPr bwMode="auto">
          <a:xfrm>
            <a:off x="3132138" y="4868863"/>
            <a:ext cx="1152525" cy="792162"/>
          </a:xfrm>
          <a:prstGeom prst="lightningBolt">
            <a:avLst/>
          </a:prstGeom>
          <a:solidFill>
            <a:srgbClr val="00FF00"/>
          </a:solidFill>
          <a:ln w="12700">
            <a:solidFill>
              <a:srgbClr val="FF99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80902" name="AutoShape 7"/>
          <p:cNvSpPr>
            <a:spLocks noChangeArrowheads="1"/>
          </p:cNvSpPr>
          <p:nvPr/>
        </p:nvSpPr>
        <p:spPr bwMode="auto">
          <a:xfrm>
            <a:off x="2771775" y="3429000"/>
            <a:ext cx="1081088" cy="720725"/>
          </a:xfrm>
          <a:prstGeom prst="lightningBolt">
            <a:avLst/>
          </a:prstGeom>
          <a:solidFill>
            <a:srgbClr val="00FF00"/>
          </a:solidFill>
          <a:ln w="12700">
            <a:solidFill>
              <a:srgbClr val="FF99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altLang="pt-BR" sz="2400">
              <a:latin typeface="Times New Roman" panose="02020603050405020304" pitchFamily="18" charset="0"/>
            </a:endParaRPr>
          </a:p>
        </p:txBody>
      </p:sp>
      <p:sp>
        <p:nvSpPr>
          <p:cNvPr id="80903" name="AutoShape 12"/>
          <p:cNvSpPr>
            <a:spLocks noChangeArrowheads="1"/>
          </p:cNvSpPr>
          <p:nvPr/>
        </p:nvSpPr>
        <p:spPr bwMode="auto">
          <a:xfrm>
            <a:off x="2124075" y="0"/>
            <a:ext cx="4681538" cy="914400"/>
          </a:xfrm>
          <a:prstGeom prst="irregularSeal2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800" b="1">
                <a:solidFill>
                  <a:srgbClr val="FFFFFF"/>
                </a:solidFill>
                <a:latin typeface="Times New Roman" panose="02020603050405020304" pitchFamily="18" charset="0"/>
              </a:rPr>
              <a:t>Mensagem para casa</a:t>
            </a:r>
          </a:p>
        </p:txBody>
      </p:sp>
      <p:pic>
        <p:nvPicPr>
          <p:cNvPr id="80904" name="Picture 17" descr="c1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0438"/>
            <a:ext cx="1558925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7950" y="836613"/>
            <a:ext cx="8928100" cy="5114925"/>
          </a:xfrm>
          <a:ln w="57150">
            <a:solidFill>
              <a:srgbClr val="0033CC"/>
            </a:solidFill>
          </a:ln>
        </p:spPr>
        <p:txBody>
          <a:bodyPr lIns="92075" tIns="46038" rIns="92075" bIns="46038" anchor="t"/>
          <a:lstStyle/>
          <a:p>
            <a:pPr>
              <a:lnSpc>
                <a:spcPct val="80000"/>
              </a:lnSpc>
              <a:buFont typeface="Wingdings 2" panose="05020102010507070707" pitchFamily="18" charset="2"/>
              <a:buNone/>
              <a:defRPr/>
            </a:pPr>
            <a:r>
              <a:rPr lang="pt-BR" sz="140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Então, </a:t>
            </a:r>
            <a:r>
              <a:rPr lang="pt-BR" sz="1400" b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falando francamente!</a:t>
            </a:r>
            <a:r>
              <a:rPr lang="pt-BR" sz="140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: </a:t>
            </a:r>
            <a:r>
              <a:rPr lang="pt-BR" sz="16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</a:t>
            </a:r>
            <a:r>
              <a:rPr lang="pt-BR" sz="1600" b="1" baseline="300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meiros </a:t>
            </a:r>
            <a:r>
              <a:rPr lang="pt-BR" sz="1600" b="1" smtClean="0">
                <a:solidFill>
                  <a:srgbClr val="FFFF00"/>
                </a:solidFill>
              </a:rPr>
              <a:t>3-4dias de vida (Os 15 mandamentos!)</a:t>
            </a: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  <a:defRPr/>
            </a:pPr>
            <a:endParaRPr lang="pt-BR" sz="900" b="1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  <a:defRPr/>
            </a:pP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Atrasar o clampeamento do cordão (quando não possível: ordenha)</a:t>
            </a:r>
          </a:p>
          <a:p>
            <a:pPr>
              <a:lnSpc>
                <a:spcPct val="80000"/>
              </a:lnSpc>
              <a:defRPr/>
            </a:pP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Evitar aspirações de cânulas de rotina</a:t>
            </a:r>
          </a:p>
          <a:p>
            <a:pPr>
              <a:lnSpc>
                <a:spcPct val="80000"/>
              </a:lnSpc>
              <a:defRPr/>
            </a:pP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Evitar o manuseio excessivo; evitar o barulho</a:t>
            </a:r>
          </a:p>
          <a:p>
            <a:pPr>
              <a:lnSpc>
                <a:spcPct val="80000"/>
              </a:lnSpc>
              <a:defRPr/>
            </a:pP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Aconchegar o recém-nascido</a:t>
            </a:r>
          </a:p>
          <a:p>
            <a:pPr>
              <a:lnSpc>
                <a:spcPct val="80000"/>
              </a:lnSpc>
              <a:defRPr/>
            </a:pP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Avaliar a presença de dor; Evitar punções de calcanhares; Agrupar tarefas; </a:t>
            </a:r>
          </a:p>
          <a:p>
            <a:pPr>
              <a:lnSpc>
                <a:spcPct val="80000"/>
              </a:lnSpc>
              <a:defRPr/>
            </a:pP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RN no respirador: avaliar a assincronia; evitar PaCO</a:t>
            </a:r>
            <a:r>
              <a:rPr lang="pt-BR" sz="1400" b="1" baseline="-250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&gt;52mmHg (3</a:t>
            </a:r>
            <a:r>
              <a:rPr lang="pt-BR" sz="1400" b="1" baseline="300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os</a:t>
            </a: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dias vida)</a:t>
            </a:r>
          </a:p>
          <a:p>
            <a:pPr>
              <a:lnSpc>
                <a:spcPct val="80000"/>
              </a:lnSpc>
              <a:defRPr/>
            </a:pP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Evitar excessivas aspirações traqueais</a:t>
            </a:r>
          </a:p>
          <a:p>
            <a:pPr>
              <a:lnSpc>
                <a:spcPct val="80000"/>
              </a:lnSpc>
              <a:defRPr/>
            </a:pP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Ao usar o surfactante: nas primeiras 2 horas de vida</a:t>
            </a:r>
          </a:p>
          <a:p>
            <a:pPr>
              <a:lnSpc>
                <a:spcPct val="80000"/>
              </a:lnSpc>
              <a:defRPr/>
            </a:pP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Priorizar o uso de CPAP nasal</a:t>
            </a:r>
          </a:p>
          <a:p>
            <a:pPr>
              <a:lnSpc>
                <a:spcPct val="80000"/>
              </a:lnSpc>
              <a:defRPr/>
            </a:pP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Evitar rápida otimização da pressão arterial com dopamina</a:t>
            </a:r>
          </a:p>
          <a:p>
            <a:pPr>
              <a:lnSpc>
                <a:spcPct val="80000"/>
              </a:lnSpc>
              <a:defRPr/>
            </a:pP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Evitar pneumotórax</a:t>
            </a:r>
          </a:p>
          <a:p>
            <a:pPr>
              <a:lnSpc>
                <a:spcPct val="80000"/>
              </a:lnSpc>
              <a:defRPr/>
            </a:pP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Evitar infusão rápida de volumes</a:t>
            </a:r>
          </a:p>
          <a:p>
            <a:pPr>
              <a:lnSpc>
                <a:spcPct val="80000"/>
              </a:lnSpc>
              <a:defRPr/>
            </a:pP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Identificar RN com PCA que necessitam  de tratamento</a:t>
            </a:r>
          </a:p>
          <a:p>
            <a:pPr>
              <a:lnSpc>
                <a:spcPct val="80000"/>
              </a:lnSpc>
              <a:defRPr/>
            </a:pP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Prevenir a hiperglicemia, a hipernatremia</a:t>
            </a:r>
          </a:p>
          <a:p>
            <a:pPr>
              <a:lnSpc>
                <a:spcPct val="80000"/>
              </a:lnSpc>
              <a:defRPr/>
            </a:pP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Considerar cafeína precocemente</a:t>
            </a:r>
          </a:p>
          <a:p>
            <a:pPr>
              <a:lnSpc>
                <a:spcPct val="80000"/>
              </a:lnSpc>
              <a:defRPr/>
            </a:pPr>
            <a:endParaRPr lang="pt-BR" sz="1400" b="1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sz="1400" b="1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pt-BR" sz="1400" b="1" smtClean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1923" name="Rectangle 2"/>
          <p:cNvSpPr>
            <a:spLocks noChangeArrowheads="1"/>
          </p:cNvSpPr>
          <p:nvPr/>
        </p:nvSpPr>
        <p:spPr bwMode="auto">
          <a:xfrm>
            <a:off x="971550" y="260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800" b="1" i="1">
                <a:solidFill>
                  <a:schemeClr val="tx2"/>
                </a:solidFill>
                <a:latin typeface="Arial Narrow" panose="020B0606020202030204" pitchFamily="34" charset="0"/>
              </a:rPr>
              <a:t>HEMORRAGIA INTRAVENTRICULAR NO PRÉ-TERMO</a:t>
            </a:r>
            <a:br>
              <a:rPr lang="pt-BR" altLang="pt-BR" sz="2800" b="1" i="1">
                <a:solidFill>
                  <a:schemeClr val="tx2"/>
                </a:solidFill>
                <a:latin typeface="Arial Narrow" panose="020B0606020202030204" pitchFamily="34" charset="0"/>
              </a:rPr>
            </a:br>
            <a:endParaRPr lang="pt-BR" altLang="pt-BR" sz="2800" b="1" i="1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pic>
        <p:nvPicPr>
          <p:cNvPr id="81924" name="Picture 4" descr="https://encrypted-tbn0.gstatic.com/images?q=tbn:ANd9GcQ9ueNFrui0PprOrjl5WNettZmwGSBCyxrLMhQ8Rtd9RMa3LAVsA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9950"/>
            <a:ext cx="92392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5" name="Picture 2" descr="http://doutissima.com.br/wp-content/uploads/2013/07/ginastica_cerebro1_611121726956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075" y="5949950"/>
            <a:ext cx="105092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26" name="Oval 6"/>
          <p:cNvSpPr>
            <a:spLocks noChangeArrowheads="1"/>
          </p:cNvSpPr>
          <p:nvPr/>
        </p:nvSpPr>
        <p:spPr bwMode="auto">
          <a:xfrm>
            <a:off x="1116013" y="6016625"/>
            <a:ext cx="6840537" cy="8413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2000">
                <a:solidFill>
                  <a:srgbClr val="0033CC"/>
                </a:solidFill>
                <a:latin typeface="Arial" panose="020B0604020202020204" pitchFamily="34" charset="0"/>
              </a:rPr>
              <a:t>Muito obrigado!Visite-nos em </a:t>
            </a:r>
            <a:r>
              <a:rPr lang="pt-BR" altLang="pt-BR" sz="2000">
                <a:solidFill>
                  <a:srgbClr val="0033CC"/>
                </a:solidFill>
                <a:latin typeface="Arial" panose="020B0604020202020204" pitchFamily="34" charset="0"/>
                <a:hlinkClick r:id="rId4"/>
              </a:rPr>
              <a:t>www.paulomargotto.com.br</a:t>
            </a:r>
            <a:r>
              <a:rPr lang="pt-BR" altLang="pt-BR" sz="2000">
                <a:solidFill>
                  <a:srgbClr val="0033CC"/>
                </a:solidFill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81927" name="Picture 8" descr="1326lind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1268413"/>
            <a:ext cx="15113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28" name="Text Box 9"/>
          <p:cNvSpPr txBox="1">
            <a:spLocks noChangeArrowheads="1"/>
          </p:cNvSpPr>
          <p:nvPr/>
        </p:nvSpPr>
        <p:spPr bwMode="auto">
          <a:xfrm>
            <a:off x="107950" y="5614988"/>
            <a:ext cx="108108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anose="05020102010507070707" pitchFamily="18" charset="2"/>
              <a:buChar char="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altLang="pt-BR" sz="1200">
                <a:latin typeface="Arial" panose="020B0604020202020204" pitchFamily="34" charset="0"/>
              </a:rPr>
              <a:t>Margotto, PR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8" name="Picture 4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88913"/>
            <a:ext cx="5900737" cy="327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8309" name="Picture 5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3573463"/>
            <a:ext cx="5303838" cy="295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3364</TotalTime>
  <Words>5163</Words>
  <Application>Microsoft Office PowerPoint</Application>
  <PresentationFormat>Apresentação na tela (4:3)</PresentationFormat>
  <Paragraphs>637</Paragraphs>
  <Slides>71</Slides>
  <Notes>4</Notes>
  <HiddenSlides>0</HiddenSlides>
  <MMClips>1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71</vt:i4>
      </vt:variant>
    </vt:vector>
  </HeadingPairs>
  <TitlesOfParts>
    <vt:vector size="88" baseType="lpstr">
      <vt:lpstr>Arial</vt:lpstr>
      <vt:lpstr>Verdana</vt:lpstr>
      <vt:lpstr>Wingdings 2</vt:lpstr>
      <vt:lpstr>Calibri</vt:lpstr>
      <vt:lpstr>Times New Roman</vt:lpstr>
      <vt:lpstr>Arial Narrow</vt:lpstr>
      <vt:lpstr>GeographicSymbols</vt:lpstr>
      <vt:lpstr>MS PGothic</vt:lpstr>
      <vt:lpstr>Calibri Light</vt:lpstr>
      <vt:lpstr>Lato</vt:lpstr>
      <vt:lpstr>DejaVu Sans</vt:lpstr>
      <vt:lpstr>Baskerville Old Face</vt:lpstr>
      <vt:lpstr>Source Sans Pro</vt:lpstr>
      <vt:lpstr>Wingdings</vt:lpstr>
      <vt:lpstr>Comic Sans MS</vt:lpstr>
      <vt:lpstr>Cambria</vt:lpstr>
      <vt:lpstr>Winter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NO ENTANTO, MUITO DOS RECÉM-NASCIDOS AINDA SÃO INTUBADOS NA SALA DE PARTO!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HEMORRAGIA INTRAVENTRICULAR NO PRÉ-TERMO Hipernatremia/Excesso de Na+</vt:lpstr>
      <vt:lpstr>Apresentação do PowerPoint</vt:lpstr>
      <vt:lpstr>Apresentação do PowerPoint</vt:lpstr>
      <vt:lpstr>HEMORRAGIA INTRAVENTRICULAR NO PRÉ-TERMO Fatores de risco pós-natais  o papel do CO2 (potente regulador do Fluxo sanguíneo cerebral-FSC) Hipercapnia:  perda da autorregulação do FSC (o FSC torna-se passivo) </vt:lpstr>
      <vt:lpstr>HEMORRAGIA INTRAVENTRICULAR NO PRÉ-TERMO Fatores de risco pós-natais  o papel do CO2 </vt:lpstr>
      <vt:lpstr>HEMORRAGIA INTRAVENTRICULAR NO PRÉ-TERMO Fatores de risco pós-natais  o papel do CO2 </vt:lpstr>
      <vt:lpstr>HEMORRAGIA INTRAVENTRICULAR NO PRÉ-TERMO Fatores de risco pós-natais  o papel do CO2 </vt:lpstr>
      <vt:lpstr>HEMORRAGIA INTRAVENTRICULAR NO PRÉ-TERMO HEMORRAGIA GRAU IV INFARTO HEMORRÁGICO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FASES DOS ESTUDOS CLÍNICOS  (o presente estudo é de  Fase II/III!)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particular</dc:creator>
  <cp:lastModifiedBy>Paulo Margotto</cp:lastModifiedBy>
  <cp:revision>97</cp:revision>
  <dcterms:created xsi:type="dcterms:W3CDTF">2014-06-24T00:03:21Z</dcterms:created>
  <dcterms:modified xsi:type="dcterms:W3CDTF">2019-09-11T18:42:58Z</dcterms:modified>
</cp:coreProperties>
</file>