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81" r:id="rId6"/>
    <p:sldId id="260" r:id="rId7"/>
    <p:sldId id="261" r:id="rId8"/>
    <p:sldId id="282" r:id="rId9"/>
    <p:sldId id="262" r:id="rId10"/>
    <p:sldId id="263"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9" r:id="rId24"/>
    <p:sldId id="280" r:id="rId25"/>
    <p:sldId id="283" r:id="rId26"/>
    <p:sldId id="288" r:id="rId27"/>
    <p:sldId id="289" r:id="rId28"/>
    <p:sldId id="290" r:id="rId29"/>
    <p:sldId id="284" r:id="rId30"/>
    <p:sldId id="285" r:id="rId31"/>
    <p:sldId id="286" r:id="rId32"/>
    <p:sldId id="291" r:id="rId33"/>
    <p:sldId id="292" r:id="rId34"/>
    <p:sldId id="278" r:id="rId35"/>
  </p:sldIdLst>
  <p:sldSz cx="9144000" cy="6858000" type="screen4x3"/>
  <p:notesSz cx="6858000" cy="9144000"/>
  <p:defaultTextStyle>
    <a:defPPr>
      <a:defRPr lang="pt-BR"/>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00"/>
    <a:srgbClr val="FF33CC"/>
    <a:srgbClr val="CC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7" d="100"/>
          <a:sy n="77" d="100"/>
        </p:scale>
        <p:origin x="980" y="5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685800" y="2130425"/>
            <a:ext cx="7772400" cy="1470025"/>
          </a:xfrm>
        </p:spPr>
        <p:txBody>
          <a:bodyPr/>
          <a:lstStyle/>
          <a:p>
            <a:r>
              <a:rPr lang="pt-BR" smtClean="0"/>
              <a:t>Clique para editar o título mestre</a:t>
            </a:r>
            <a:endParaRPr lang="pt-BR"/>
          </a:p>
        </p:txBody>
      </p:sp>
      <p:sp>
        <p:nvSpPr>
          <p:cNvPr id="3" name="Subtítulo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pt-BR" smtClean="0"/>
              <a:t>Clique para editar o estilo do subtítulo mestre</a:t>
            </a:r>
            <a:endParaRPr lang="pt-BR"/>
          </a:p>
        </p:txBody>
      </p:sp>
      <p:sp>
        <p:nvSpPr>
          <p:cNvPr id="4" name="Espaço Reservado para Data 3"/>
          <p:cNvSpPr>
            <a:spLocks noGrp="1"/>
          </p:cNvSpPr>
          <p:nvPr>
            <p:ph type="dt" sz="half" idx="10"/>
          </p:nvPr>
        </p:nvSpPr>
        <p:spPr/>
        <p:txBody>
          <a:bodyPr/>
          <a:lstStyle>
            <a:lvl1pPr>
              <a:defRPr/>
            </a:lvl1pPr>
          </a:lstStyle>
          <a:p>
            <a:pPr>
              <a:defRPr/>
            </a:pPr>
            <a:fld id="{7AAA5C97-723C-4666-AA37-DB95FD79BB63}" type="datetimeFigureOut">
              <a:rPr lang="pt-BR"/>
              <a:pPr>
                <a:defRPr/>
              </a:pPr>
              <a:t>13/09/2019</a:t>
            </a:fld>
            <a:endParaRPr lang="pt-BR"/>
          </a:p>
        </p:txBody>
      </p:sp>
      <p:sp>
        <p:nvSpPr>
          <p:cNvPr id="5" name="Espaço Reservado para Rodapé 4"/>
          <p:cNvSpPr>
            <a:spLocks noGrp="1"/>
          </p:cNvSpPr>
          <p:nvPr>
            <p:ph type="ftr" sz="quarter" idx="11"/>
          </p:nvPr>
        </p:nvSpPr>
        <p:spPr/>
        <p:txBody>
          <a:bodyPr/>
          <a:lstStyle>
            <a:lvl1pPr>
              <a:defRPr/>
            </a:lvl1pPr>
          </a:lstStyle>
          <a:p>
            <a:pPr>
              <a:defRPr/>
            </a:pPr>
            <a:endParaRPr lang="pt-BR"/>
          </a:p>
        </p:txBody>
      </p:sp>
      <p:sp>
        <p:nvSpPr>
          <p:cNvPr id="6" name="Espaço Reservado para Número de Slide 5"/>
          <p:cNvSpPr>
            <a:spLocks noGrp="1"/>
          </p:cNvSpPr>
          <p:nvPr>
            <p:ph type="sldNum" sz="quarter" idx="12"/>
          </p:nvPr>
        </p:nvSpPr>
        <p:spPr/>
        <p:txBody>
          <a:bodyPr/>
          <a:lstStyle>
            <a:lvl1pPr>
              <a:defRPr/>
            </a:lvl1pPr>
          </a:lstStyle>
          <a:p>
            <a:pPr>
              <a:defRPr/>
            </a:pPr>
            <a:fld id="{9742C91E-368E-43F5-89C8-52CE4CA3421C}" type="slidenum">
              <a:rPr lang="pt-BR"/>
              <a:pPr>
                <a:defRPr/>
              </a:pPr>
              <a:t>‹nº›</a:t>
            </a:fld>
            <a:endParaRPr lang="pt-BR"/>
          </a:p>
        </p:txBody>
      </p:sp>
    </p:spTree>
    <p:extLst>
      <p:ext uri="{BB962C8B-B14F-4D97-AF65-F5344CB8AC3E}">
        <p14:creationId xmlns:p14="http://schemas.microsoft.com/office/powerpoint/2010/main" val="27889151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pt-BR"/>
          </a:p>
        </p:txBody>
      </p:sp>
      <p:sp>
        <p:nvSpPr>
          <p:cNvPr id="3" name="Espaço Reservado para Conteúdo 2"/>
          <p:cNvSpPr>
            <a:spLocks noGrp="1"/>
          </p:cNvSpPr>
          <p:nvPr>
            <p:ph idx="1"/>
          </p:nvPr>
        </p:nvSpPr>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lvl1pPr>
              <a:defRPr/>
            </a:lvl1pPr>
          </a:lstStyle>
          <a:p>
            <a:pPr>
              <a:defRPr/>
            </a:pPr>
            <a:fld id="{01E28B91-F659-4040-950C-8FA096E409A3}" type="datetimeFigureOut">
              <a:rPr lang="pt-BR"/>
              <a:pPr>
                <a:defRPr/>
              </a:pPr>
              <a:t>13/09/2019</a:t>
            </a:fld>
            <a:endParaRPr lang="pt-BR"/>
          </a:p>
        </p:txBody>
      </p:sp>
      <p:sp>
        <p:nvSpPr>
          <p:cNvPr id="5" name="Espaço Reservado para Rodapé 4"/>
          <p:cNvSpPr>
            <a:spLocks noGrp="1"/>
          </p:cNvSpPr>
          <p:nvPr>
            <p:ph type="ftr" sz="quarter" idx="11"/>
          </p:nvPr>
        </p:nvSpPr>
        <p:spPr/>
        <p:txBody>
          <a:bodyPr/>
          <a:lstStyle>
            <a:lvl1pPr>
              <a:defRPr/>
            </a:lvl1pPr>
          </a:lstStyle>
          <a:p>
            <a:pPr>
              <a:defRPr/>
            </a:pPr>
            <a:endParaRPr lang="pt-BR"/>
          </a:p>
        </p:txBody>
      </p:sp>
      <p:sp>
        <p:nvSpPr>
          <p:cNvPr id="6" name="Espaço Reservado para Número de Slide 5"/>
          <p:cNvSpPr>
            <a:spLocks noGrp="1"/>
          </p:cNvSpPr>
          <p:nvPr>
            <p:ph type="sldNum" sz="quarter" idx="12"/>
          </p:nvPr>
        </p:nvSpPr>
        <p:spPr/>
        <p:txBody>
          <a:bodyPr/>
          <a:lstStyle>
            <a:lvl1pPr>
              <a:defRPr/>
            </a:lvl1pPr>
          </a:lstStyle>
          <a:p>
            <a:pPr>
              <a:defRPr/>
            </a:pPr>
            <a:fld id="{566F900C-CA96-4243-B802-DBA975E9D43E}" type="slidenum">
              <a:rPr lang="pt-BR"/>
              <a:pPr>
                <a:defRPr/>
              </a:pPr>
              <a:t>‹nº›</a:t>
            </a:fld>
            <a:endParaRPr lang="pt-BR"/>
          </a:p>
        </p:txBody>
      </p:sp>
    </p:spTree>
    <p:extLst>
      <p:ext uri="{BB962C8B-B14F-4D97-AF65-F5344CB8AC3E}">
        <p14:creationId xmlns:p14="http://schemas.microsoft.com/office/powerpoint/2010/main" val="363925394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2" name="Título 1"/>
          <p:cNvSpPr>
            <a:spLocks noGrp="1"/>
          </p:cNvSpPr>
          <p:nvPr>
            <p:ph type="title"/>
          </p:nvPr>
        </p:nvSpPr>
        <p:spPr>
          <a:xfrm>
            <a:off x="722313" y="4406900"/>
            <a:ext cx="7772400" cy="1362075"/>
          </a:xfrm>
        </p:spPr>
        <p:txBody>
          <a:bodyPr anchor="t"/>
          <a:lstStyle>
            <a:lvl1pPr algn="l">
              <a:defRPr sz="4000" b="1" cap="all"/>
            </a:lvl1pPr>
          </a:lstStyle>
          <a:p>
            <a:r>
              <a:rPr lang="pt-BR" smtClean="0"/>
              <a:t>Clique para editar o título mestre</a:t>
            </a:r>
            <a:endParaRPr lang="pt-BR"/>
          </a:p>
        </p:txBody>
      </p:sp>
      <p:sp>
        <p:nvSpPr>
          <p:cNvPr id="3" name="Espaço Reservado para Texto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smtClean="0"/>
              <a:t>Clique para editar o texto mestre</a:t>
            </a:r>
          </a:p>
        </p:txBody>
      </p:sp>
      <p:sp>
        <p:nvSpPr>
          <p:cNvPr id="4" name="Espaço Reservado para Data 3"/>
          <p:cNvSpPr>
            <a:spLocks noGrp="1"/>
          </p:cNvSpPr>
          <p:nvPr>
            <p:ph type="dt" sz="half" idx="10"/>
          </p:nvPr>
        </p:nvSpPr>
        <p:spPr/>
        <p:txBody>
          <a:bodyPr/>
          <a:lstStyle>
            <a:lvl1pPr>
              <a:defRPr/>
            </a:lvl1pPr>
          </a:lstStyle>
          <a:p>
            <a:pPr>
              <a:defRPr/>
            </a:pPr>
            <a:fld id="{51050434-D323-4F9A-9CD9-9DFA97BAB90F}" type="datetimeFigureOut">
              <a:rPr lang="pt-BR"/>
              <a:pPr>
                <a:defRPr/>
              </a:pPr>
              <a:t>13/09/2019</a:t>
            </a:fld>
            <a:endParaRPr lang="pt-BR"/>
          </a:p>
        </p:txBody>
      </p:sp>
      <p:sp>
        <p:nvSpPr>
          <p:cNvPr id="5" name="Espaço Reservado para Rodapé 4"/>
          <p:cNvSpPr>
            <a:spLocks noGrp="1"/>
          </p:cNvSpPr>
          <p:nvPr>
            <p:ph type="ftr" sz="quarter" idx="11"/>
          </p:nvPr>
        </p:nvSpPr>
        <p:spPr/>
        <p:txBody>
          <a:bodyPr/>
          <a:lstStyle>
            <a:lvl1pPr>
              <a:defRPr/>
            </a:lvl1pPr>
          </a:lstStyle>
          <a:p>
            <a:pPr>
              <a:defRPr/>
            </a:pPr>
            <a:endParaRPr lang="pt-BR"/>
          </a:p>
        </p:txBody>
      </p:sp>
      <p:sp>
        <p:nvSpPr>
          <p:cNvPr id="6" name="Espaço Reservado para Número de Slide 5"/>
          <p:cNvSpPr>
            <a:spLocks noGrp="1"/>
          </p:cNvSpPr>
          <p:nvPr>
            <p:ph type="sldNum" sz="quarter" idx="12"/>
          </p:nvPr>
        </p:nvSpPr>
        <p:spPr/>
        <p:txBody>
          <a:bodyPr/>
          <a:lstStyle>
            <a:lvl1pPr>
              <a:defRPr/>
            </a:lvl1pPr>
          </a:lstStyle>
          <a:p>
            <a:pPr>
              <a:defRPr/>
            </a:pPr>
            <a:fld id="{1CA9F5E9-9F55-4D0F-A6AE-C26A6E3ABF96}" type="slidenum">
              <a:rPr lang="pt-BR"/>
              <a:pPr>
                <a:defRPr/>
              </a:pPr>
              <a:t>‹nº›</a:t>
            </a:fld>
            <a:endParaRPr lang="pt-BR"/>
          </a:p>
        </p:txBody>
      </p:sp>
    </p:spTree>
    <p:extLst>
      <p:ext uri="{BB962C8B-B14F-4D97-AF65-F5344CB8AC3E}">
        <p14:creationId xmlns:p14="http://schemas.microsoft.com/office/powerpoint/2010/main" val="381568352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pt-BR"/>
          </a:p>
        </p:txBody>
      </p:sp>
      <p:sp>
        <p:nvSpPr>
          <p:cNvPr id="3" name="Espaço Reservado para Conteúdo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Conteúdo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5" name="Espaço Reservado para Data 3"/>
          <p:cNvSpPr>
            <a:spLocks noGrp="1"/>
          </p:cNvSpPr>
          <p:nvPr>
            <p:ph type="dt" sz="half" idx="10"/>
          </p:nvPr>
        </p:nvSpPr>
        <p:spPr/>
        <p:txBody>
          <a:bodyPr/>
          <a:lstStyle>
            <a:lvl1pPr>
              <a:defRPr/>
            </a:lvl1pPr>
          </a:lstStyle>
          <a:p>
            <a:pPr>
              <a:defRPr/>
            </a:pPr>
            <a:fld id="{0A07E565-67F3-4854-8F17-CEB305960813}" type="datetimeFigureOut">
              <a:rPr lang="pt-BR"/>
              <a:pPr>
                <a:defRPr/>
              </a:pPr>
              <a:t>13/09/2019</a:t>
            </a:fld>
            <a:endParaRPr lang="pt-BR"/>
          </a:p>
        </p:txBody>
      </p:sp>
      <p:sp>
        <p:nvSpPr>
          <p:cNvPr id="6" name="Espaço Reservado para Rodapé 4"/>
          <p:cNvSpPr>
            <a:spLocks noGrp="1"/>
          </p:cNvSpPr>
          <p:nvPr>
            <p:ph type="ftr" sz="quarter" idx="11"/>
          </p:nvPr>
        </p:nvSpPr>
        <p:spPr/>
        <p:txBody>
          <a:bodyPr/>
          <a:lstStyle>
            <a:lvl1pPr>
              <a:defRPr/>
            </a:lvl1pPr>
          </a:lstStyle>
          <a:p>
            <a:pPr>
              <a:defRPr/>
            </a:pPr>
            <a:endParaRPr lang="pt-BR"/>
          </a:p>
        </p:txBody>
      </p:sp>
      <p:sp>
        <p:nvSpPr>
          <p:cNvPr id="7" name="Espaço Reservado para Número de Slide 5"/>
          <p:cNvSpPr>
            <a:spLocks noGrp="1"/>
          </p:cNvSpPr>
          <p:nvPr>
            <p:ph type="sldNum" sz="quarter" idx="12"/>
          </p:nvPr>
        </p:nvSpPr>
        <p:spPr/>
        <p:txBody>
          <a:bodyPr/>
          <a:lstStyle>
            <a:lvl1pPr>
              <a:defRPr/>
            </a:lvl1pPr>
          </a:lstStyle>
          <a:p>
            <a:pPr>
              <a:defRPr/>
            </a:pPr>
            <a:fld id="{79FD7FB3-8AA8-49F9-BB61-A1C9838D13B0}" type="slidenum">
              <a:rPr lang="pt-BR"/>
              <a:pPr>
                <a:defRPr/>
              </a:pPr>
              <a:t>‹nº›</a:t>
            </a:fld>
            <a:endParaRPr lang="pt-BR"/>
          </a:p>
        </p:txBody>
      </p:sp>
    </p:spTree>
    <p:extLst>
      <p:ext uri="{BB962C8B-B14F-4D97-AF65-F5344CB8AC3E}">
        <p14:creationId xmlns:p14="http://schemas.microsoft.com/office/powerpoint/2010/main" val="392358111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lvl1pPr>
              <a:defRPr/>
            </a:lvl1pPr>
          </a:lstStyle>
          <a:p>
            <a:r>
              <a:rPr lang="pt-BR" smtClean="0"/>
              <a:t>Clique para editar o título mestre</a:t>
            </a:r>
            <a:endParaRPr lang="pt-BR"/>
          </a:p>
        </p:txBody>
      </p:sp>
      <p:sp>
        <p:nvSpPr>
          <p:cNvPr id="3" name="Espaço Reservado para Tex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4" name="Espaço Reservado para Conteúd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5" name="Espaço Reservado para Tex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6" name="Espaço Reservado para Conteúd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7" name="Espaço Reservado para Data 3"/>
          <p:cNvSpPr>
            <a:spLocks noGrp="1"/>
          </p:cNvSpPr>
          <p:nvPr>
            <p:ph type="dt" sz="half" idx="10"/>
          </p:nvPr>
        </p:nvSpPr>
        <p:spPr/>
        <p:txBody>
          <a:bodyPr/>
          <a:lstStyle>
            <a:lvl1pPr>
              <a:defRPr/>
            </a:lvl1pPr>
          </a:lstStyle>
          <a:p>
            <a:pPr>
              <a:defRPr/>
            </a:pPr>
            <a:fld id="{43792002-ABC3-4039-8E0C-F561AE60CBD2}" type="datetimeFigureOut">
              <a:rPr lang="pt-BR"/>
              <a:pPr>
                <a:defRPr/>
              </a:pPr>
              <a:t>13/09/2019</a:t>
            </a:fld>
            <a:endParaRPr lang="pt-BR"/>
          </a:p>
        </p:txBody>
      </p:sp>
      <p:sp>
        <p:nvSpPr>
          <p:cNvPr id="8" name="Espaço Reservado para Rodapé 4"/>
          <p:cNvSpPr>
            <a:spLocks noGrp="1"/>
          </p:cNvSpPr>
          <p:nvPr>
            <p:ph type="ftr" sz="quarter" idx="11"/>
          </p:nvPr>
        </p:nvSpPr>
        <p:spPr/>
        <p:txBody>
          <a:bodyPr/>
          <a:lstStyle>
            <a:lvl1pPr>
              <a:defRPr/>
            </a:lvl1pPr>
          </a:lstStyle>
          <a:p>
            <a:pPr>
              <a:defRPr/>
            </a:pPr>
            <a:endParaRPr lang="pt-BR"/>
          </a:p>
        </p:txBody>
      </p:sp>
      <p:sp>
        <p:nvSpPr>
          <p:cNvPr id="9" name="Espaço Reservado para Número de Slide 5"/>
          <p:cNvSpPr>
            <a:spLocks noGrp="1"/>
          </p:cNvSpPr>
          <p:nvPr>
            <p:ph type="sldNum" sz="quarter" idx="12"/>
          </p:nvPr>
        </p:nvSpPr>
        <p:spPr/>
        <p:txBody>
          <a:bodyPr/>
          <a:lstStyle>
            <a:lvl1pPr>
              <a:defRPr/>
            </a:lvl1pPr>
          </a:lstStyle>
          <a:p>
            <a:pPr>
              <a:defRPr/>
            </a:pPr>
            <a:fld id="{645F297A-52C4-45A7-A9DC-36747189B238}" type="slidenum">
              <a:rPr lang="pt-BR"/>
              <a:pPr>
                <a:defRPr/>
              </a:pPr>
              <a:t>‹nº›</a:t>
            </a:fld>
            <a:endParaRPr lang="pt-BR"/>
          </a:p>
        </p:txBody>
      </p:sp>
    </p:spTree>
    <p:extLst>
      <p:ext uri="{BB962C8B-B14F-4D97-AF65-F5344CB8AC3E}">
        <p14:creationId xmlns:p14="http://schemas.microsoft.com/office/powerpoint/2010/main" val="43929152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pt-BR"/>
          </a:p>
        </p:txBody>
      </p:sp>
      <p:sp>
        <p:nvSpPr>
          <p:cNvPr id="3" name="Espaço Reservado para Data 3"/>
          <p:cNvSpPr>
            <a:spLocks noGrp="1"/>
          </p:cNvSpPr>
          <p:nvPr>
            <p:ph type="dt" sz="half" idx="10"/>
          </p:nvPr>
        </p:nvSpPr>
        <p:spPr/>
        <p:txBody>
          <a:bodyPr/>
          <a:lstStyle>
            <a:lvl1pPr>
              <a:defRPr/>
            </a:lvl1pPr>
          </a:lstStyle>
          <a:p>
            <a:pPr>
              <a:defRPr/>
            </a:pPr>
            <a:fld id="{C6C824C5-613B-43E0-AE71-F31D6BFFA661}" type="datetimeFigureOut">
              <a:rPr lang="pt-BR"/>
              <a:pPr>
                <a:defRPr/>
              </a:pPr>
              <a:t>13/09/2019</a:t>
            </a:fld>
            <a:endParaRPr lang="pt-BR"/>
          </a:p>
        </p:txBody>
      </p:sp>
      <p:sp>
        <p:nvSpPr>
          <p:cNvPr id="4" name="Espaço Reservado para Rodapé 4"/>
          <p:cNvSpPr>
            <a:spLocks noGrp="1"/>
          </p:cNvSpPr>
          <p:nvPr>
            <p:ph type="ftr" sz="quarter" idx="11"/>
          </p:nvPr>
        </p:nvSpPr>
        <p:spPr/>
        <p:txBody>
          <a:bodyPr/>
          <a:lstStyle>
            <a:lvl1pPr>
              <a:defRPr/>
            </a:lvl1pPr>
          </a:lstStyle>
          <a:p>
            <a:pPr>
              <a:defRPr/>
            </a:pPr>
            <a:endParaRPr lang="pt-BR"/>
          </a:p>
        </p:txBody>
      </p:sp>
      <p:sp>
        <p:nvSpPr>
          <p:cNvPr id="5" name="Espaço Reservado para Número de Slide 5"/>
          <p:cNvSpPr>
            <a:spLocks noGrp="1"/>
          </p:cNvSpPr>
          <p:nvPr>
            <p:ph type="sldNum" sz="quarter" idx="12"/>
          </p:nvPr>
        </p:nvSpPr>
        <p:spPr/>
        <p:txBody>
          <a:bodyPr/>
          <a:lstStyle>
            <a:lvl1pPr>
              <a:defRPr/>
            </a:lvl1pPr>
          </a:lstStyle>
          <a:p>
            <a:pPr>
              <a:defRPr/>
            </a:pPr>
            <a:fld id="{8C947F7C-363A-4502-92DC-7D34A650836F}" type="slidenum">
              <a:rPr lang="pt-BR"/>
              <a:pPr>
                <a:defRPr/>
              </a:pPr>
              <a:t>‹nº›</a:t>
            </a:fld>
            <a:endParaRPr lang="pt-BR"/>
          </a:p>
        </p:txBody>
      </p:sp>
    </p:spTree>
    <p:extLst>
      <p:ext uri="{BB962C8B-B14F-4D97-AF65-F5344CB8AC3E}">
        <p14:creationId xmlns:p14="http://schemas.microsoft.com/office/powerpoint/2010/main" val="1660168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Espaço Reservado para Data 3"/>
          <p:cNvSpPr>
            <a:spLocks noGrp="1"/>
          </p:cNvSpPr>
          <p:nvPr>
            <p:ph type="dt" sz="half" idx="10"/>
          </p:nvPr>
        </p:nvSpPr>
        <p:spPr/>
        <p:txBody>
          <a:bodyPr/>
          <a:lstStyle>
            <a:lvl1pPr>
              <a:defRPr/>
            </a:lvl1pPr>
          </a:lstStyle>
          <a:p>
            <a:pPr>
              <a:defRPr/>
            </a:pPr>
            <a:fld id="{7C53BE42-A14E-4D41-9A0C-FB8020A84B39}" type="datetimeFigureOut">
              <a:rPr lang="pt-BR"/>
              <a:pPr>
                <a:defRPr/>
              </a:pPr>
              <a:t>13/09/2019</a:t>
            </a:fld>
            <a:endParaRPr lang="pt-BR"/>
          </a:p>
        </p:txBody>
      </p:sp>
      <p:sp>
        <p:nvSpPr>
          <p:cNvPr id="3" name="Espaço Reservado para Rodapé 4"/>
          <p:cNvSpPr>
            <a:spLocks noGrp="1"/>
          </p:cNvSpPr>
          <p:nvPr>
            <p:ph type="ftr" sz="quarter" idx="11"/>
          </p:nvPr>
        </p:nvSpPr>
        <p:spPr/>
        <p:txBody>
          <a:bodyPr/>
          <a:lstStyle>
            <a:lvl1pPr>
              <a:defRPr/>
            </a:lvl1pPr>
          </a:lstStyle>
          <a:p>
            <a:pPr>
              <a:defRPr/>
            </a:pPr>
            <a:endParaRPr lang="pt-BR"/>
          </a:p>
        </p:txBody>
      </p:sp>
      <p:sp>
        <p:nvSpPr>
          <p:cNvPr id="4" name="Espaço Reservado para Número de Slide 5"/>
          <p:cNvSpPr>
            <a:spLocks noGrp="1"/>
          </p:cNvSpPr>
          <p:nvPr>
            <p:ph type="sldNum" sz="quarter" idx="12"/>
          </p:nvPr>
        </p:nvSpPr>
        <p:spPr/>
        <p:txBody>
          <a:bodyPr/>
          <a:lstStyle>
            <a:lvl1pPr>
              <a:defRPr/>
            </a:lvl1pPr>
          </a:lstStyle>
          <a:p>
            <a:pPr>
              <a:defRPr/>
            </a:pPr>
            <a:fld id="{38CEC7A1-2DD6-44DE-9F89-923B9556A2CF}" type="slidenum">
              <a:rPr lang="pt-BR"/>
              <a:pPr>
                <a:defRPr/>
              </a:pPr>
              <a:t>‹nº›</a:t>
            </a:fld>
            <a:endParaRPr lang="pt-BR"/>
          </a:p>
        </p:txBody>
      </p:sp>
    </p:spTree>
    <p:extLst>
      <p:ext uri="{BB962C8B-B14F-4D97-AF65-F5344CB8AC3E}">
        <p14:creationId xmlns:p14="http://schemas.microsoft.com/office/powerpoint/2010/main" val="156553662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3050"/>
            <a:ext cx="3008313" cy="1162050"/>
          </a:xfrm>
        </p:spPr>
        <p:txBody>
          <a:bodyPr anchor="b"/>
          <a:lstStyle>
            <a:lvl1pPr algn="l">
              <a:defRPr sz="2000" b="1"/>
            </a:lvl1pPr>
          </a:lstStyle>
          <a:p>
            <a:r>
              <a:rPr lang="pt-BR" smtClean="0"/>
              <a:t>Clique para editar o título mestre</a:t>
            </a:r>
            <a:endParaRPr lang="pt-BR"/>
          </a:p>
        </p:txBody>
      </p:sp>
      <p:sp>
        <p:nvSpPr>
          <p:cNvPr id="3" name="Espaço Reservado para Conteúd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Tex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5" name="Espaço Reservado para Data 3"/>
          <p:cNvSpPr>
            <a:spLocks noGrp="1"/>
          </p:cNvSpPr>
          <p:nvPr>
            <p:ph type="dt" sz="half" idx="10"/>
          </p:nvPr>
        </p:nvSpPr>
        <p:spPr/>
        <p:txBody>
          <a:bodyPr/>
          <a:lstStyle>
            <a:lvl1pPr>
              <a:defRPr/>
            </a:lvl1pPr>
          </a:lstStyle>
          <a:p>
            <a:pPr>
              <a:defRPr/>
            </a:pPr>
            <a:fld id="{0BC8F4ED-9B6E-4159-A3F4-AA11DA5310D1}" type="datetimeFigureOut">
              <a:rPr lang="pt-BR"/>
              <a:pPr>
                <a:defRPr/>
              </a:pPr>
              <a:t>13/09/2019</a:t>
            </a:fld>
            <a:endParaRPr lang="pt-BR"/>
          </a:p>
        </p:txBody>
      </p:sp>
      <p:sp>
        <p:nvSpPr>
          <p:cNvPr id="6" name="Espaço Reservado para Rodapé 4"/>
          <p:cNvSpPr>
            <a:spLocks noGrp="1"/>
          </p:cNvSpPr>
          <p:nvPr>
            <p:ph type="ftr" sz="quarter" idx="11"/>
          </p:nvPr>
        </p:nvSpPr>
        <p:spPr/>
        <p:txBody>
          <a:bodyPr/>
          <a:lstStyle>
            <a:lvl1pPr>
              <a:defRPr/>
            </a:lvl1pPr>
          </a:lstStyle>
          <a:p>
            <a:pPr>
              <a:defRPr/>
            </a:pPr>
            <a:endParaRPr lang="pt-BR"/>
          </a:p>
        </p:txBody>
      </p:sp>
      <p:sp>
        <p:nvSpPr>
          <p:cNvPr id="7" name="Espaço Reservado para Número de Slide 5"/>
          <p:cNvSpPr>
            <a:spLocks noGrp="1"/>
          </p:cNvSpPr>
          <p:nvPr>
            <p:ph type="sldNum" sz="quarter" idx="12"/>
          </p:nvPr>
        </p:nvSpPr>
        <p:spPr/>
        <p:txBody>
          <a:bodyPr/>
          <a:lstStyle>
            <a:lvl1pPr>
              <a:defRPr/>
            </a:lvl1pPr>
          </a:lstStyle>
          <a:p>
            <a:pPr>
              <a:defRPr/>
            </a:pPr>
            <a:fld id="{7B35FD75-DE94-47D5-BAE8-5631E94281B3}" type="slidenum">
              <a:rPr lang="pt-BR"/>
              <a:pPr>
                <a:defRPr/>
              </a:pPr>
              <a:t>‹nº›</a:t>
            </a:fld>
            <a:endParaRPr lang="pt-BR"/>
          </a:p>
        </p:txBody>
      </p:sp>
    </p:spTree>
    <p:extLst>
      <p:ext uri="{BB962C8B-B14F-4D97-AF65-F5344CB8AC3E}">
        <p14:creationId xmlns:p14="http://schemas.microsoft.com/office/powerpoint/2010/main" val="14104955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1792288" y="4800600"/>
            <a:ext cx="5486400" cy="566738"/>
          </a:xfrm>
        </p:spPr>
        <p:txBody>
          <a:bodyPr anchor="b"/>
          <a:lstStyle>
            <a:lvl1pPr algn="l">
              <a:defRPr sz="2000" b="1"/>
            </a:lvl1pPr>
          </a:lstStyle>
          <a:p>
            <a:r>
              <a:rPr lang="pt-BR" smtClean="0"/>
              <a:t>Clique para editar o título mestre</a:t>
            </a:r>
            <a:endParaRPr lang="pt-BR"/>
          </a:p>
        </p:txBody>
      </p:sp>
      <p:sp>
        <p:nvSpPr>
          <p:cNvPr id="3" name="Espaço Reservado para Imagem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pt-BR" noProof="0"/>
          </a:p>
        </p:txBody>
      </p:sp>
      <p:sp>
        <p:nvSpPr>
          <p:cNvPr id="4" name="Espaço Reservado para Tex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5" name="Espaço Reservado para Data 3"/>
          <p:cNvSpPr>
            <a:spLocks noGrp="1"/>
          </p:cNvSpPr>
          <p:nvPr>
            <p:ph type="dt" sz="half" idx="10"/>
          </p:nvPr>
        </p:nvSpPr>
        <p:spPr/>
        <p:txBody>
          <a:bodyPr/>
          <a:lstStyle>
            <a:lvl1pPr>
              <a:defRPr/>
            </a:lvl1pPr>
          </a:lstStyle>
          <a:p>
            <a:pPr>
              <a:defRPr/>
            </a:pPr>
            <a:fld id="{C99555D8-4E41-4A8B-877E-EE85DF7ACAD2}" type="datetimeFigureOut">
              <a:rPr lang="pt-BR"/>
              <a:pPr>
                <a:defRPr/>
              </a:pPr>
              <a:t>13/09/2019</a:t>
            </a:fld>
            <a:endParaRPr lang="pt-BR"/>
          </a:p>
        </p:txBody>
      </p:sp>
      <p:sp>
        <p:nvSpPr>
          <p:cNvPr id="6" name="Espaço Reservado para Rodapé 4"/>
          <p:cNvSpPr>
            <a:spLocks noGrp="1"/>
          </p:cNvSpPr>
          <p:nvPr>
            <p:ph type="ftr" sz="quarter" idx="11"/>
          </p:nvPr>
        </p:nvSpPr>
        <p:spPr/>
        <p:txBody>
          <a:bodyPr/>
          <a:lstStyle>
            <a:lvl1pPr>
              <a:defRPr/>
            </a:lvl1pPr>
          </a:lstStyle>
          <a:p>
            <a:pPr>
              <a:defRPr/>
            </a:pPr>
            <a:endParaRPr lang="pt-BR"/>
          </a:p>
        </p:txBody>
      </p:sp>
      <p:sp>
        <p:nvSpPr>
          <p:cNvPr id="7" name="Espaço Reservado para Número de Slide 5"/>
          <p:cNvSpPr>
            <a:spLocks noGrp="1"/>
          </p:cNvSpPr>
          <p:nvPr>
            <p:ph type="sldNum" sz="quarter" idx="12"/>
          </p:nvPr>
        </p:nvSpPr>
        <p:spPr/>
        <p:txBody>
          <a:bodyPr/>
          <a:lstStyle>
            <a:lvl1pPr>
              <a:defRPr/>
            </a:lvl1pPr>
          </a:lstStyle>
          <a:p>
            <a:pPr>
              <a:defRPr/>
            </a:pPr>
            <a:fld id="{362818D0-7A96-4A54-8B99-50A165737129}" type="slidenum">
              <a:rPr lang="pt-BR"/>
              <a:pPr>
                <a:defRPr/>
              </a:pPr>
              <a:t>‹nº›</a:t>
            </a:fld>
            <a:endParaRPr lang="pt-BR"/>
          </a:p>
        </p:txBody>
      </p:sp>
    </p:spTree>
    <p:extLst>
      <p:ext uri="{BB962C8B-B14F-4D97-AF65-F5344CB8AC3E}">
        <p14:creationId xmlns:p14="http://schemas.microsoft.com/office/powerpoint/2010/main" val="302297160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pt-BR"/>
          </a:p>
        </p:txBody>
      </p:sp>
      <p:sp>
        <p:nvSpPr>
          <p:cNvPr id="3" name="Espaço Reservado para Texto Vertical 2"/>
          <p:cNvSpPr>
            <a:spLocks noGrp="1"/>
          </p:cNvSpPr>
          <p:nvPr>
            <p:ph type="body" orient="vert" idx="1"/>
          </p:nvPr>
        </p:nvSpPr>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lvl1pPr>
              <a:defRPr/>
            </a:lvl1pPr>
          </a:lstStyle>
          <a:p>
            <a:pPr>
              <a:defRPr/>
            </a:pPr>
            <a:fld id="{79A0E115-4C20-4A53-AB58-BDD7673F1E51}" type="datetimeFigureOut">
              <a:rPr lang="pt-BR"/>
              <a:pPr>
                <a:defRPr/>
              </a:pPr>
              <a:t>13/09/2019</a:t>
            </a:fld>
            <a:endParaRPr lang="pt-BR"/>
          </a:p>
        </p:txBody>
      </p:sp>
      <p:sp>
        <p:nvSpPr>
          <p:cNvPr id="5" name="Espaço Reservado para Rodapé 4"/>
          <p:cNvSpPr>
            <a:spLocks noGrp="1"/>
          </p:cNvSpPr>
          <p:nvPr>
            <p:ph type="ftr" sz="quarter" idx="11"/>
          </p:nvPr>
        </p:nvSpPr>
        <p:spPr/>
        <p:txBody>
          <a:bodyPr/>
          <a:lstStyle>
            <a:lvl1pPr>
              <a:defRPr/>
            </a:lvl1pPr>
          </a:lstStyle>
          <a:p>
            <a:pPr>
              <a:defRPr/>
            </a:pPr>
            <a:endParaRPr lang="pt-BR"/>
          </a:p>
        </p:txBody>
      </p:sp>
      <p:sp>
        <p:nvSpPr>
          <p:cNvPr id="6" name="Espaço Reservado para Número de Slide 5"/>
          <p:cNvSpPr>
            <a:spLocks noGrp="1"/>
          </p:cNvSpPr>
          <p:nvPr>
            <p:ph type="sldNum" sz="quarter" idx="12"/>
          </p:nvPr>
        </p:nvSpPr>
        <p:spPr/>
        <p:txBody>
          <a:bodyPr/>
          <a:lstStyle>
            <a:lvl1pPr>
              <a:defRPr/>
            </a:lvl1pPr>
          </a:lstStyle>
          <a:p>
            <a:pPr>
              <a:defRPr/>
            </a:pPr>
            <a:fld id="{58BA21F6-9B35-4A2F-B0D3-C0F038BC7800}" type="slidenum">
              <a:rPr lang="pt-BR"/>
              <a:pPr>
                <a:defRPr/>
              </a:pPr>
              <a:t>‹nº›</a:t>
            </a:fld>
            <a:endParaRPr lang="pt-BR"/>
          </a:p>
        </p:txBody>
      </p:sp>
    </p:spTree>
    <p:extLst>
      <p:ext uri="{BB962C8B-B14F-4D97-AF65-F5344CB8AC3E}">
        <p14:creationId xmlns:p14="http://schemas.microsoft.com/office/powerpoint/2010/main" val="61116280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629400" y="274638"/>
            <a:ext cx="2057400" cy="5851525"/>
          </a:xfrm>
        </p:spPr>
        <p:txBody>
          <a:bodyPr vert="eaVert"/>
          <a:lstStyle/>
          <a:p>
            <a:r>
              <a:rPr lang="pt-BR" smtClean="0"/>
              <a:t>Clique para editar o título mestre</a:t>
            </a:r>
            <a:endParaRPr lang="pt-BR"/>
          </a:p>
        </p:txBody>
      </p:sp>
      <p:sp>
        <p:nvSpPr>
          <p:cNvPr id="3" name="Espaço Reservado para Texto Vertical 2"/>
          <p:cNvSpPr>
            <a:spLocks noGrp="1"/>
          </p:cNvSpPr>
          <p:nvPr>
            <p:ph type="body" orient="vert" idx="1"/>
          </p:nvPr>
        </p:nvSpPr>
        <p:spPr>
          <a:xfrm>
            <a:off x="457200" y="274638"/>
            <a:ext cx="6019800" cy="5851525"/>
          </a:xfrm>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lvl1pPr>
              <a:defRPr/>
            </a:lvl1pPr>
          </a:lstStyle>
          <a:p>
            <a:pPr>
              <a:defRPr/>
            </a:pPr>
            <a:fld id="{D0254361-C501-4A46-9E30-4C0A3DBB2DD7}" type="datetimeFigureOut">
              <a:rPr lang="pt-BR"/>
              <a:pPr>
                <a:defRPr/>
              </a:pPr>
              <a:t>13/09/2019</a:t>
            </a:fld>
            <a:endParaRPr lang="pt-BR"/>
          </a:p>
        </p:txBody>
      </p:sp>
      <p:sp>
        <p:nvSpPr>
          <p:cNvPr id="5" name="Espaço Reservado para Rodapé 4"/>
          <p:cNvSpPr>
            <a:spLocks noGrp="1"/>
          </p:cNvSpPr>
          <p:nvPr>
            <p:ph type="ftr" sz="quarter" idx="11"/>
          </p:nvPr>
        </p:nvSpPr>
        <p:spPr/>
        <p:txBody>
          <a:bodyPr/>
          <a:lstStyle>
            <a:lvl1pPr>
              <a:defRPr/>
            </a:lvl1pPr>
          </a:lstStyle>
          <a:p>
            <a:pPr>
              <a:defRPr/>
            </a:pPr>
            <a:endParaRPr lang="pt-BR"/>
          </a:p>
        </p:txBody>
      </p:sp>
      <p:sp>
        <p:nvSpPr>
          <p:cNvPr id="6" name="Espaço Reservado para Número de Slide 5"/>
          <p:cNvSpPr>
            <a:spLocks noGrp="1"/>
          </p:cNvSpPr>
          <p:nvPr>
            <p:ph type="sldNum" sz="quarter" idx="12"/>
          </p:nvPr>
        </p:nvSpPr>
        <p:spPr/>
        <p:txBody>
          <a:bodyPr/>
          <a:lstStyle>
            <a:lvl1pPr>
              <a:defRPr/>
            </a:lvl1pPr>
          </a:lstStyle>
          <a:p>
            <a:pPr>
              <a:defRPr/>
            </a:pPr>
            <a:fld id="{EEAA2A1C-FC40-4F86-8B42-82C510D4061E}" type="slidenum">
              <a:rPr lang="pt-BR"/>
              <a:pPr>
                <a:defRPr/>
              </a:pPr>
              <a:t>‹nº›</a:t>
            </a:fld>
            <a:endParaRPr lang="pt-BR"/>
          </a:p>
        </p:txBody>
      </p:sp>
    </p:spTree>
    <p:extLst>
      <p:ext uri="{BB962C8B-B14F-4D97-AF65-F5344CB8AC3E}">
        <p14:creationId xmlns:p14="http://schemas.microsoft.com/office/powerpoint/2010/main" val="368325523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Espaço Reservado para Título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pt-BR" altLang="pt-BR" smtClean="0"/>
              <a:t>Clique para editar o título mestre</a:t>
            </a:r>
          </a:p>
        </p:txBody>
      </p:sp>
      <p:sp>
        <p:nvSpPr>
          <p:cNvPr id="1027" name="Espaço Reservado para Texto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pt-BR" altLang="pt-BR" smtClean="0"/>
              <a:t>Clique para editar o texto mestre</a:t>
            </a:r>
          </a:p>
          <a:p>
            <a:pPr lvl="1"/>
            <a:r>
              <a:rPr lang="pt-BR" altLang="pt-BR" smtClean="0"/>
              <a:t>Segundo nível</a:t>
            </a:r>
          </a:p>
          <a:p>
            <a:pPr lvl="2"/>
            <a:r>
              <a:rPr lang="pt-BR" altLang="pt-BR" smtClean="0"/>
              <a:t>Terceiro nível</a:t>
            </a:r>
          </a:p>
          <a:p>
            <a:pPr lvl="3"/>
            <a:r>
              <a:rPr lang="pt-BR" altLang="pt-BR" smtClean="0"/>
              <a:t>Quarto nível</a:t>
            </a:r>
          </a:p>
          <a:p>
            <a:pPr lvl="4"/>
            <a:r>
              <a:rPr lang="pt-BR" altLang="pt-BR" smtClean="0"/>
              <a:t>Quinto nível</a:t>
            </a:r>
          </a:p>
        </p:txBody>
      </p:sp>
      <p:sp>
        <p:nvSpPr>
          <p:cNvPr id="4" name="Espaço Reservado para Data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eaLnBrk="1" fontAlgn="auto" hangingPunct="1">
              <a:spcBef>
                <a:spcPts val="0"/>
              </a:spcBef>
              <a:spcAft>
                <a:spcPts val="0"/>
              </a:spcAft>
              <a:defRPr sz="1200">
                <a:solidFill>
                  <a:schemeClr val="tx1">
                    <a:tint val="75000"/>
                  </a:schemeClr>
                </a:solidFill>
                <a:latin typeface="+mn-lt"/>
              </a:defRPr>
            </a:lvl1pPr>
          </a:lstStyle>
          <a:p>
            <a:pPr>
              <a:defRPr/>
            </a:pPr>
            <a:fld id="{81FB34E7-918D-430F-85D3-263347639B55}" type="datetimeFigureOut">
              <a:rPr lang="pt-BR"/>
              <a:pPr>
                <a:defRPr/>
              </a:pPr>
              <a:t>13/09/2019</a:t>
            </a:fld>
            <a:endParaRPr lang="pt-BR"/>
          </a:p>
        </p:txBody>
      </p:sp>
      <p:sp>
        <p:nvSpPr>
          <p:cNvPr id="5" name="Espaço Reservado para Rodapé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defRPr>
            </a:lvl1pPr>
          </a:lstStyle>
          <a:p>
            <a:pPr>
              <a:defRPr/>
            </a:pPr>
            <a:endParaRPr lang="pt-BR"/>
          </a:p>
        </p:txBody>
      </p:sp>
      <p:sp>
        <p:nvSpPr>
          <p:cNvPr id="6" name="Espaço Reservado para Número de Slide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eaLnBrk="1" fontAlgn="auto" hangingPunct="1">
              <a:spcBef>
                <a:spcPts val="0"/>
              </a:spcBef>
              <a:spcAft>
                <a:spcPts val="0"/>
              </a:spcAft>
              <a:defRPr sz="1200">
                <a:solidFill>
                  <a:schemeClr val="tx1">
                    <a:tint val="75000"/>
                  </a:schemeClr>
                </a:solidFill>
                <a:latin typeface="+mn-lt"/>
              </a:defRPr>
            </a:lvl1pPr>
          </a:lstStyle>
          <a:p>
            <a:pPr>
              <a:defRPr/>
            </a:pPr>
            <a:fld id="{F1F30C62-7550-49EC-8C8D-EFC92C4B9B29}" type="slidenum">
              <a:rPr lang="pt-BR"/>
              <a:pPr>
                <a:defRPr/>
              </a:pPr>
              <a:t>‹nº›</a:t>
            </a:fld>
            <a:endParaRPr lang="pt-B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anose="020F0502020204030204" pitchFamily="34" charset="0"/>
        </a:defRPr>
      </a:lvl2pPr>
      <a:lvl3pPr algn="ctr" rtl="0" eaLnBrk="0" fontAlgn="base" hangingPunct="0">
        <a:spcBef>
          <a:spcPct val="0"/>
        </a:spcBef>
        <a:spcAft>
          <a:spcPct val="0"/>
        </a:spcAft>
        <a:defRPr sz="4400">
          <a:solidFill>
            <a:schemeClr val="tx1"/>
          </a:solidFill>
          <a:latin typeface="Calibri" panose="020F0502020204030204" pitchFamily="34" charset="0"/>
        </a:defRPr>
      </a:lvl3pPr>
      <a:lvl4pPr algn="ctr" rtl="0" eaLnBrk="0" fontAlgn="base" hangingPunct="0">
        <a:spcBef>
          <a:spcPct val="0"/>
        </a:spcBef>
        <a:spcAft>
          <a:spcPct val="0"/>
        </a:spcAft>
        <a:defRPr sz="4400">
          <a:solidFill>
            <a:schemeClr val="tx1"/>
          </a:solidFill>
          <a:latin typeface="Calibri" panose="020F0502020204030204" pitchFamily="34" charset="0"/>
        </a:defRPr>
      </a:lvl4pPr>
      <a:lvl5pPr algn="ctr" rtl="0" eaLnBrk="0" fontAlgn="base" hangingPunct="0">
        <a:spcBef>
          <a:spcPct val="0"/>
        </a:spcBef>
        <a:spcAft>
          <a:spcPct val="0"/>
        </a:spcAft>
        <a:defRPr sz="4400">
          <a:solidFill>
            <a:schemeClr val="tx1"/>
          </a:solidFill>
          <a:latin typeface="Calibri" panose="020F0502020204030204" pitchFamily="34" charset="0"/>
        </a:defRPr>
      </a:lvl5pPr>
      <a:lvl6pPr marL="457200" algn="ctr" rtl="0" fontAlgn="base">
        <a:spcBef>
          <a:spcPct val="0"/>
        </a:spcBef>
        <a:spcAft>
          <a:spcPct val="0"/>
        </a:spcAft>
        <a:defRPr sz="4400">
          <a:solidFill>
            <a:schemeClr val="tx1"/>
          </a:solidFill>
          <a:latin typeface="Calibri" panose="020F0502020204030204" pitchFamily="34" charset="0"/>
        </a:defRPr>
      </a:lvl6pPr>
      <a:lvl7pPr marL="914400" algn="ctr" rtl="0" fontAlgn="base">
        <a:spcBef>
          <a:spcPct val="0"/>
        </a:spcBef>
        <a:spcAft>
          <a:spcPct val="0"/>
        </a:spcAft>
        <a:defRPr sz="4400">
          <a:solidFill>
            <a:schemeClr val="tx1"/>
          </a:solidFill>
          <a:latin typeface="Calibri" panose="020F0502020204030204" pitchFamily="34" charset="0"/>
        </a:defRPr>
      </a:lvl7pPr>
      <a:lvl8pPr marL="1371600" algn="ctr" rtl="0" fontAlgn="base">
        <a:spcBef>
          <a:spcPct val="0"/>
        </a:spcBef>
        <a:spcAft>
          <a:spcPct val="0"/>
        </a:spcAft>
        <a:defRPr sz="4400">
          <a:solidFill>
            <a:schemeClr val="tx1"/>
          </a:solidFill>
          <a:latin typeface="Calibri" panose="020F0502020204030204" pitchFamily="34" charset="0"/>
        </a:defRPr>
      </a:lvl8pPr>
      <a:lvl9pPr marL="1828800" algn="ctr" rtl="0" fontAlgn="base">
        <a:spcBef>
          <a:spcPct val="0"/>
        </a:spcBef>
        <a:spcAft>
          <a:spcPct val="0"/>
        </a:spcAft>
        <a:defRPr sz="4400">
          <a:solidFill>
            <a:schemeClr val="tx1"/>
          </a:solidFill>
          <a:latin typeface="Calibri" panose="020F0502020204030204"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www.semanticscholar.org/paper/Congenital-chylothorax%3A-current-perspectives-and-Krishnamurthy-Malhotra/1c9e2c8ef8c530e0eb663658bdce232707eabae4" TargetMode="External"/><Relationship Id="rId7" Type="http://schemas.openxmlformats.org/officeDocument/2006/relationships/image" Target="../media/image3.emf"/><Relationship Id="rId2" Type="http://schemas.openxmlformats.org/officeDocument/2006/relationships/hyperlink" Target="http://www.paulomargotto.com.br/" TargetMode="External"/><Relationship Id="rId1" Type="http://schemas.openxmlformats.org/officeDocument/2006/relationships/slideLayout" Target="../slideLayouts/slideLayout1.xml"/><Relationship Id="rId6" Type="http://schemas.openxmlformats.org/officeDocument/2006/relationships/image" Target="../media/image2.jpeg"/><Relationship Id="rId5" Type="http://schemas.openxmlformats.org/officeDocument/2006/relationships/image" Target="../media/image1.emf"/><Relationship Id="rId4" Type="http://schemas.openxmlformats.org/officeDocument/2006/relationships/hyperlink" Target="https://doi.org/10.2147/RRN.S128703" TargetMode="Externa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hyperlink" Target="mailto:pmargotto@gmail.com" TargetMode="External"/><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hyperlink" Target="http://paulomargotto.com.br/documentos/19390" TargetMode="Externa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hyperlink" Target="http://paulomargotto.com.br/documentos/19392" TargetMode="External"/><Relationship Id="rId1" Type="http://schemas.openxmlformats.org/officeDocument/2006/relationships/slideLayout" Target="../slideLayouts/slideLayout2.xml"/><Relationship Id="rId5" Type="http://schemas.openxmlformats.org/officeDocument/2006/relationships/hyperlink" Target="https://www.ncbi.nlm.nih.gov/pubmed?linkname=pubmed_pubmed&amp;from_uid=22092874" TargetMode="External"/><Relationship Id="rId4" Type="http://schemas.openxmlformats.org/officeDocument/2006/relationships/hyperlink" Target="https://www.ncbi.nlm.nih.gov/pubmed/22092874" TargetMode="Externa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Título 1"/>
          <p:cNvSpPr>
            <a:spLocks noGrp="1"/>
          </p:cNvSpPr>
          <p:nvPr>
            <p:ph type="ctrTitle"/>
          </p:nvPr>
        </p:nvSpPr>
        <p:spPr>
          <a:xfrm>
            <a:off x="755650" y="1341438"/>
            <a:ext cx="7772400" cy="1470025"/>
          </a:xfrm>
        </p:spPr>
        <p:txBody>
          <a:bodyPr/>
          <a:lstStyle/>
          <a:p>
            <a:pPr eaLnBrk="1" hangingPunct="1"/>
            <a:r>
              <a:rPr lang="pt-BR" altLang="pt-BR" sz="3600" b="1" smtClean="0">
                <a:solidFill>
                  <a:schemeClr val="hlink"/>
                </a:solidFill>
              </a:rPr>
              <a:t>Quilotórax Congênito: Novas Perspectivas e Tendências</a:t>
            </a:r>
          </a:p>
        </p:txBody>
      </p:sp>
      <p:sp>
        <p:nvSpPr>
          <p:cNvPr id="3" name="Subtítulo 2"/>
          <p:cNvSpPr>
            <a:spLocks noGrp="1"/>
          </p:cNvSpPr>
          <p:nvPr>
            <p:ph type="subTitle" idx="1"/>
          </p:nvPr>
        </p:nvSpPr>
        <p:spPr>
          <a:xfrm>
            <a:off x="1187450" y="5105400"/>
            <a:ext cx="6400800" cy="1752600"/>
          </a:xfrm>
        </p:spPr>
        <p:txBody>
          <a:bodyPr>
            <a:normAutofit/>
          </a:bodyPr>
          <a:lstStyle/>
          <a:p>
            <a:pPr eaLnBrk="1" hangingPunct="1">
              <a:lnSpc>
                <a:spcPct val="90000"/>
              </a:lnSpc>
            </a:pPr>
            <a:r>
              <a:rPr lang="pt-BR" altLang="pt-BR" sz="2000" smtClean="0">
                <a:solidFill>
                  <a:srgbClr val="898989"/>
                </a:solidFill>
              </a:rPr>
              <a:t>Apresentação: Marcos Vinícius (R4 Neonatologia) </a:t>
            </a:r>
          </a:p>
          <a:p>
            <a:pPr eaLnBrk="1" hangingPunct="1">
              <a:lnSpc>
                <a:spcPct val="90000"/>
              </a:lnSpc>
            </a:pPr>
            <a:r>
              <a:rPr lang="pt-BR" altLang="pt-BR" sz="2000" smtClean="0">
                <a:solidFill>
                  <a:srgbClr val="898989"/>
                </a:solidFill>
              </a:rPr>
              <a:t>Coordenação: Carlos A. Zaconetta</a:t>
            </a:r>
          </a:p>
          <a:p>
            <a:pPr eaLnBrk="1" hangingPunct="1">
              <a:lnSpc>
                <a:spcPct val="90000"/>
              </a:lnSpc>
            </a:pPr>
            <a:r>
              <a:rPr lang="pt-BR" altLang="pt-BR" sz="2000" smtClean="0">
                <a:solidFill>
                  <a:srgbClr val="898989"/>
                </a:solidFill>
              </a:rPr>
              <a:t>Unidade de Neonatologia do HMIB/SES/F</a:t>
            </a:r>
          </a:p>
          <a:p>
            <a:pPr eaLnBrk="1" hangingPunct="1">
              <a:lnSpc>
                <a:spcPct val="90000"/>
              </a:lnSpc>
            </a:pPr>
            <a:r>
              <a:rPr lang="pt-BR" altLang="pt-BR" sz="2000" smtClean="0">
                <a:solidFill>
                  <a:srgbClr val="898989"/>
                </a:solidFill>
                <a:hlinkClick r:id="rId2"/>
              </a:rPr>
              <a:t>www.paulomargotto.com.br</a:t>
            </a:r>
            <a:endParaRPr lang="pt-BR" altLang="pt-BR" sz="2000" smtClean="0">
              <a:solidFill>
                <a:srgbClr val="898989"/>
              </a:solidFill>
            </a:endParaRPr>
          </a:p>
          <a:p>
            <a:pPr eaLnBrk="1" hangingPunct="1">
              <a:lnSpc>
                <a:spcPct val="90000"/>
              </a:lnSpc>
            </a:pPr>
            <a:r>
              <a:rPr lang="pt-BR" altLang="pt-BR" sz="2000" smtClean="0">
                <a:solidFill>
                  <a:srgbClr val="898989"/>
                </a:solidFill>
              </a:rPr>
              <a:t>Brasília, 14 de setembro de 2019</a:t>
            </a:r>
          </a:p>
        </p:txBody>
      </p:sp>
      <p:sp>
        <p:nvSpPr>
          <p:cNvPr id="2052" name="Rectangle 4"/>
          <p:cNvSpPr>
            <a:spLocks noChangeArrowheads="1"/>
          </p:cNvSpPr>
          <p:nvPr/>
        </p:nvSpPr>
        <p:spPr bwMode="auto">
          <a:xfrm>
            <a:off x="0" y="4076700"/>
            <a:ext cx="9144000" cy="109855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p>
            <a:pPr algn="ctr"/>
            <a:r>
              <a:rPr lang="pt-BR" altLang="pt-BR" u="sng">
                <a:hlinkClick r:id="rId3"/>
              </a:rPr>
              <a:t>[PDF] Congenital chylothorax: current perspectives and trends ...</a:t>
            </a:r>
          </a:p>
          <a:p>
            <a:pPr algn="ctr"/>
            <a:r>
              <a:rPr lang="pt-BR" altLang="pt-BR" b="1"/>
              <a:t>Published</a:t>
            </a:r>
            <a:r>
              <a:rPr lang="pt-BR" altLang="pt-BR"/>
              <a:t> 11 December 2017 Volume 2017:7 Pages 53—63</a:t>
            </a:r>
            <a:endParaRPr lang="pt-BR" altLang="pt-BR" b="1"/>
          </a:p>
          <a:p>
            <a:pPr algn="ctr"/>
            <a:r>
              <a:rPr lang="pt-BR" altLang="pt-BR" b="1"/>
              <a:t>DOI:</a:t>
            </a:r>
            <a:r>
              <a:rPr lang="pt-BR" altLang="pt-BR"/>
              <a:t> </a:t>
            </a:r>
            <a:r>
              <a:rPr lang="pt-BR" altLang="pt-BR" u="sng">
                <a:hlinkClick r:id="rId4"/>
              </a:rPr>
              <a:t>https://doi.org/10.2147/RRN.S128703</a:t>
            </a:r>
            <a:r>
              <a:rPr lang="pt-BR" altLang="pt-BR"/>
              <a:t/>
            </a:r>
            <a:br>
              <a:rPr lang="pt-BR" altLang="pt-BR"/>
            </a:br>
            <a:r>
              <a:rPr lang="pt-BR" altLang="pt-BR" b="1">
                <a:solidFill>
                  <a:schemeClr val="hlink"/>
                </a:solidFill>
              </a:rPr>
              <a:t>Artigo Livre</a:t>
            </a:r>
          </a:p>
        </p:txBody>
      </p:sp>
      <p:sp>
        <p:nvSpPr>
          <p:cNvPr id="2054" name="Rectangle 6"/>
          <p:cNvSpPr>
            <a:spLocks noChangeArrowheads="1"/>
          </p:cNvSpPr>
          <p:nvPr/>
        </p:nvSpPr>
        <p:spPr bwMode="auto">
          <a:xfrm>
            <a:off x="1258888" y="2492375"/>
            <a:ext cx="6840537" cy="1647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pt-BR" altLang="pt-BR" i="1"/>
              <a:t>Congenital chylothorax: current perspectives</a:t>
            </a:r>
          </a:p>
          <a:p>
            <a:pPr algn="ctr"/>
            <a:r>
              <a:rPr lang="pt-BR" altLang="pt-BR" i="1"/>
              <a:t>and trends</a:t>
            </a:r>
          </a:p>
          <a:p>
            <a:pPr algn="ctr"/>
            <a:r>
              <a:rPr lang="pt-BR" altLang="pt-BR"/>
              <a:t>Mohan Bagur, Krishnamurthy1, Atul Malhotra</a:t>
            </a:r>
            <a:r>
              <a:rPr lang="pt-BR" altLang="pt-BR" baseline="30000"/>
              <a:t>1,2</a:t>
            </a:r>
          </a:p>
          <a:p>
            <a:pPr algn="ctr"/>
            <a:endParaRPr lang="pt-BR" altLang="pt-BR" baseline="30000"/>
          </a:p>
          <a:p>
            <a:pPr algn="ctr"/>
            <a:r>
              <a:rPr lang="pt-BR" altLang="pt-BR" baseline="30000"/>
              <a:t>1</a:t>
            </a:r>
            <a:r>
              <a:rPr lang="pt-BR" altLang="pt-BR"/>
              <a:t>Monash Newborn, Monash Children’s Hospital, </a:t>
            </a:r>
            <a:r>
              <a:rPr lang="pt-BR" altLang="pt-BR" baseline="30000"/>
              <a:t>2</a:t>
            </a:r>
            <a:r>
              <a:rPr lang="pt-BR" altLang="pt-BR"/>
              <a:t>Department of Paediatrics, Monash University, Melbourne, VIC, Australia</a:t>
            </a:r>
          </a:p>
        </p:txBody>
      </p:sp>
      <p:pic>
        <p:nvPicPr>
          <p:cNvPr id="2055" name="Picture 7"/>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0" y="2060575"/>
            <a:ext cx="1943100" cy="1573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6" name="Picture 5"/>
          <p:cNvPicPr>
            <a:picLocks noChangeAspect="1" noChangeArrowheads="1"/>
          </p:cNvPicPr>
          <p:nvPr/>
        </p:nvPicPr>
        <p:blipFill>
          <a:blip r:embed="rId6">
            <a:lum bright="18000" contrast="24000"/>
            <a:extLst>
              <a:ext uri="{28A0092B-C50C-407E-A947-70E740481C1C}">
                <a14:useLocalDpi xmlns:a14="http://schemas.microsoft.com/office/drawing/2010/main" val="0"/>
              </a:ext>
            </a:extLst>
          </a:blip>
          <a:srcRect/>
          <a:stretch>
            <a:fillRect/>
          </a:stretch>
        </p:blipFill>
        <p:spPr bwMode="auto">
          <a:xfrm>
            <a:off x="0" y="0"/>
            <a:ext cx="9144000" cy="154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7" name="Picture 9"/>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7308850" y="2133600"/>
            <a:ext cx="1531938" cy="1531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ítulo 1"/>
          <p:cNvSpPr>
            <a:spLocks noGrp="1"/>
          </p:cNvSpPr>
          <p:nvPr>
            <p:ph type="title"/>
          </p:nvPr>
        </p:nvSpPr>
        <p:spPr/>
        <p:txBody>
          <a:bodyPr/>
          <a:lstStyle/>
          <a:p>
            <a:pPr eaLnBrk="1" hangingPunct="1"/>
            <a:r>
              <a:rPr lang="pt-BR" altLang="pt-BR" smtClean="0">
                <a:solidFill>
                  <a:schemeClr val="hlink"/>
                </a:solidFill>
              </a:rPr>
              <a:t>INTRODUÇÃO</a:t>
            </a:r>
          </a:p>
        </p:txBody>
      </p:sp>
      <p:sp>
        <p:nvSpPr>
          <p:cNvPr id="4099" name="Espaço Reservado para Conteúdo 2"/>
          <p:cNvSpPr>
            <a:spLocks noGrp="1"/>
          </p:cNvSpPr>
          <p:nvPr>
            <p:ph idx="1"/>
          </p:nvPr>
        </p:nvSpPr>
        <p:spPr/>
        <p:txBody>
          <a:bodyPr/>
          <a:lstStyle/>
          <a:p>
            <a:pPr eaLnBrk="1" hangingPunct="1"/>
            <a:r>
              <a:rPr lang="pt-BR" altLang="pt-BR" smtClean="0"/>
              <a:t> Quilotórax é uma rara, mas importnate condição clínica durante o período perinatal. O manejo pode ser dificultoso. Não existem </a:t>
            </a:r>
            <a:r>
              <a:rPr lang="pt-BR" altLang="pt-BR" i="1" smtClean="0"/>
              <a:t>guidelines</a:t>
            </a:r>
            <a:r>
              <a:rPr lang="pt-BR" altLang="pt-BR" smtClean="0"/>
              <a:t> preciso para o manejo desse quadro. </a:t>
            </a:r>
          </a:p>
          <a:p>
            <a:pPr eaLnBrk="1" hangingPunct="1"/>
            <a:r>
              <a:rPr lang="pt-BR" altLang="pt-BR" smtClean="0"/>
              <a:t> Esse artigo visa sintetizar a literatura atual, a respeito da fisiopatologia, manifestações clínicas e opções tratamento. </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a:bodyPr>
          <a:lstStyle/>
          <a:p>
            <a:pPr eaLnBrk="1" hangingPunct="1"/>
            <a:r>
              <a:rPr lang="pt-BR" altLang="pt-BR" sz="4000" smtClean="0">
                <a:solidFill>
                  <a:schemeClr val="hlink"/>
                </a:solidFill>
              </a:rPr>
              <a:t>DEFINIÇÃO / PREVALÊNCIA / ASSOCIAÇÕES</a:t>
            </a:r>
          </a:p>
        </p:txBody>
      </p:sp>
      <p:sp>
        <p:nvSpPr>
          <p:cNvPr id="3" name="Espaço Reservado para Conteúdo 2"/>
          <p:cNvSpPr>
            <a:spLocks noGrp="1"/>
          </p:cNvSpPr>
          <p:nvPr>
            <p:ph idx="1"/>
          </p:nvPr>
        </p:nvSpPr>
        <p:spPr/>
        <p:txBody>
          <a:bodyPr>
            <a:normAutofit/>
          </a:bodyPr>
          <a:lstStyle/>
          <a:p>
            <a:pPr eaLnBrk="1" hangingPunct="1">
              <a:lnSpc>
                <a:spcPct val="90000"/>
              </a:lnSpc>
            </a:pPr>
            <a:r>
              <a:rPr lang="pt-BR" altLang="pt-BR" sz="3000" smtClean="0"/>
              <a:t> É o acúmulo de linfa no espaço pleural – é a forma mais comum de efusão pleural no período perinatal. É uma condição rara com uma estimativa 1:10.000 nascidos vivos, com uma mortalidade em ter 20 a 60%. </a:t>
            </a:r>
          </a:p>
          <a:p>
            <a:pPr eaLnBrk="1" hangingPunct="1">
              <a:lnSpc>
                <a:spcPct val="90000"/>
              </a:lnSpc>
            </a:pPr>
            <a:r>
              <a:rPr lang="pt-BR" altLang="pt-BR" sz="3000" smtClean="0"/>
              <a:t> Se hidropsia fetal associada, a mortalidade pode ser de 98%. </a:t>
            </a:r>
          </a:p>
          <a:p>
            <a:pPr eaLnBrk="1" hangingPunct="1">
              <a:lnSpc>
                <a:spcPct val="90000"/>
              </a:lnSpc>
            </a:pPr>
            <a:r>
              <a:rPr lang="pt-BR" altLang="pt-BR" sz="3000" smtClean="0"/>
              <a:t> As principais consequências são: hipoplasia pulmonar, descompensação cardíaca e hidropsia. </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a:bodyPr>
          <a:lstStyle/>
          <a:p>
            <a:pPr eaLnBrk="1" hangingPunct="1"/>
            <a:r>
              <a:rPr lang="pt-BR" altLang="pt-BR" sz="4000" smtClean="0">
                <a:solidFill>
                  <a:schemeClr val="hlink"/>
                </a:solidFill>
              </a:rPr>
              <a:t>DEFINIÇÃO / PREVALÊNCIA / ASSOCIAÇÕES</a:t>
            </a:r>
          </a:p>
        </p:txBody>
      </p:sp>
      <p:sp>
        <p:nvSpPr>
          <p:cNvPr id="6147" name="Espaço Reservado para Conteúdo 2"/>
          <p:cNvSpPr>
            <a:spLocks noGrp="1"/>
          </p:cNvSpPr>
          <p:nvPr>
            <p:ph idx="1"/>
          </p:nvPr>
        </p:nvSpPr>
        <p:spPr/>
        <p:txBody>
          <a:bodyPr/>
          <a:lstStyle/>
          <a:p>
            <a:pPr eaLnBrk="1" hangingPunct="1"/>
            <a:r>
              <a:rPr lang="pt-BR" altLang="pt-BR" smtClean="0"/>
              <a:t> Quilotórax pode esta isolado ou associado com condições genéticas como a Trissomia do 21, Síndrome de Turner e a Síndrome de Noonan (</a:t>
            </a:r>
            <a:r>
              <a:rPr lang="pt-BR" altLang="pt-BR" smtClean="0">
                <a:solidFill>
                  <a:schemeClr val="hlink"/>
                </a:solidFill>
              </a:rPr>
              <a:t>Tabela 1</a:t>
            </a:r>
            <a:r>
              <a:rPr lang="pt-BR" altLang="pt-BR" smtClean="0"/>
              <a:t>)</a:t>
            </a:r>
            <a:endParaRPr lang="pt-BR" altLang="pt-BR" baseline="30000" smtClean="0"/>
          </a:p>
          <a:p>
            <a:pPr eaLnBrk="1" hangingPunct="1"/>
            <a:r>
              <a:rPr lang="pt-BR" altLang="pt-BR" baseline="30000" smtClean="0"/>
              <a:t> </a:t>
            </a:r>
            <a:r>
              <a:rPr lang="pt-BR" altLang="pt-BR" smtClean="0"/>
              <a:t>Outras causas: hiperextensão do pescoço  / compressão da parede torácica no nascimento / cirurgias torácicas / hérnia diafragmática. </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6" name="Picture 4"/>
          <p:cNvPicPr>
            <a:picLocks noChangeAspect="1" noChangeArrowheads="1"/>
          </p:cNvPicPr>
          <p:nvPr>
            <p:ph type="body" idx="1"/>
          </p:nvPr>
        </p:nvPicPr>
        <p:blipFill>
          <a:blip r:embed="rId2">
            <a:extLst>
              <a:ext uri="{28A0092B-C50C-407E-A947-70E740481C1C}">
                <a14:useLocalDpi xmlns:a14="http://schemas.microsoft.com/office/drawing/2010/main" val="0"/>
              </a:ext>
            </a:extLst>
          </a:blip>
          <a:srcRect/>
          <a:stretch>
            <a:fillRect/>
          </a:stretch>
        </p:blipFill>
        <p:spPr>
          <a:xfrm>
            <a:off x="1116013" y="1196975"/>
            <a:ext cx="6877050" cy="4525963"/>
          </a:xfrm>
          <a:noFill/>
          <a:ln w="38100">
            <a:solidFill>
              <a:srgbClr val="CC00FF"/>
            </a:solidFill>
            <a:miter lim="800000"/>
            <a:headEnd/>
            <a:tailEnd/>
          </a:ln>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ítulo 1"/>
          <p:cNvSpPr>
            <a:spLocks noGrp="1"/>
          </p:cNvSpPr>
          <p:nvPr>
            <p:ph type="title"/>
          </p:nvPr>
        </p:nvSpPr>
        <p:spPr/>
        <p:txBody>
          <a:bodyPr/>
          <a:lstStyle/>
          <a:p>
            <a:pPr eaLnBrk="1" hangingPunct="1"/>
            <a:r>
              <a:rPr lang="pt-BR" altLang="pt-BR" smtClean="0"/>
              <a:t>FISIOPATOLOGIA</a:t>
            </a:r>
          </a:p>
        </p:txBody>
      </p:sp>
      <p:sp>
        <p:nvSpPr>
          <p:cNvPr id="3" name="Espaço Reservado para Conteúdo 2"/>
          <p:cNvSpPr>
            <a:spLocks noGrp="1"/>
          </p:cNvSpPr>
          <p:nvPr>
            <p:ph idx="1"/>
          </p:nvPr>
        </p:nvSpPr>
        <p:spPr/>
        <p:txBody>
          <a:bodyPr>
            <a:normAutofit/>
          </a:bodyPr>
          <a:lstStyle/>
          <a:p>
            <a:pPr eaLnBrk="1" hangingPunct="1">
              <a:lnSpc>
                <a:spcPct val="80000"/>
              </a:lnSpc>
            </a:pPr>
            <a:r>
              <a:rPr lang="pt-BR" altLang="pt-BR" sz="3000" smtClean="0"/>
              <a:t>A linfa é composto de eletrólitos, protéinas, glicose e linfócitos – é formada no intestino durante a digestão de gordura. A protéina na linfa é geralmente maior que 3g/dl, e a composição eletrolítica é similar ao líquido do espaço vascular. </a:t>
            </a:r>
          </a:p>
          <a:p>
            <a:pPr eaLnBrk="1" hangingPunct="1">
              <a:lnSpc>
                <a:spcPct val="80000"/>
              </a:lnSpc>
            </a:pPr>
            <a:r>
              <a:rPr lang="pt-BR" altLang="pt-BR" sz="3000" smtClean="0"/>
              <a:t> O fluxo no ducto torácico pode variar de 14ml/hora em período de jejum até 100ml/hora no estado pós-prandial. Serotonina, noradrenalina, histamina, dopamina e acetilcolina aumentam o fluxo linfático. </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ítulo 1"/>
          <p:cNvSpPr>
            <a:spLocks noGrp="1"/>
          </p:cNvSpPr>
          <p:nvPr>
            <p:ph type="title"/>
          </p:nvPr>
        </p:nvSpPr>
        <p:spPr/>
        <p:txBody>
          <a:bodyPr/>
          <a:lstStyle/>
          <a:p>
            <a:pPr eaLnBrk="1" hangingPunct="1"/>
            <a:r>
              <a:rPr lang="pt-BR" altLang="pt-BR" smtClean="0">
                <a:solidFill>
                  <a:schemeClr val="hlink"/>
                </a:solidFill>
              </a:rPr>
              <a:t>FISIOPATOLOGIA</a:t>
            </a:r>
          </a:p>
        </p:txBody>
      </p:sp>
      <p:sp>
        <p:nvSpPr>
          <p:cNvPr id="3" name="Espaço Reservado para Conteúdo 2"/>
          <p:cNvSpPr>
            <a:spLocks noGrp="1"/>
          </p:cNvSpPr>
          <p:nvPr>
            <p:ph idx="1"/>
          </p:nvPr>
        </p:nvSpPr>
        <p:spPr/>
        <p:txBody>
          <a:bodyPr>
            <a:normAutofit/>
          </a:bodyPr>
          <a:lstStyle/>
          <a:p>
            <a:pPr eaLnBrk="1" hangingPunct="1"/>
            <a:r>
              <a:rPr lang="pt-BR" altLang="pt-BR" smtClean="0"/>
              <a:t> Aproximadamente 10% do fluido extravasado do espaço intersticial entra nos capilares linfáticos – ducto torácico ( </a:t>
            </a:r>
            <a:r>
              <a:rPr lang="pt-BR" altLang="pt-BR" smtClean="0">
                <a:effectLst>
                  <a:outerShdw blurRad="38100" dist="38100" dir="2700000" algn="tl">
                    <a:srgbClr val="C0C0C0"/>
                  </a:outerShdw>
                </a:effectLst>
              </a:rPr>
              <a:t>dorsal à aorta e ventral à vértebra torácica )</a:t>
            </a:r>
            <a:r>
              <a:rPr lang="pt-BR" altLang="pt-BR" smtClean="0"/>
              <a:t> – desemboca na junção da Veia Jugular Interna Esquerda e das Veias Subclávias.  </a:t>
            </a:r>
          </a:p>
          <a:p>
            <a:pPr eaLnBrk="1" hangingPunct="1"/>
            <a:r>
              <a:rPr lang="pt-BR" altLang="pt-BR" smtClean="0"/>
              <a:t> O ducto torácico é uma porta de entrada para o sistema circulatório.</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41"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60350"/>
            <a:ext cx="8997950" cy="62277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ítulo 1"/>
          <p:cNvSpPr>
            <a:spLocks noGrp="1"/>
          </p:cNvSpPr>
          <p:nvPr>
            <p:ph type="title"/>
          </p:nvPr>
        </p:nvSpPr>
        <p:spPr/>
        <p:txBody>
          <a:bodyPr/>
          <a:lstStyle/>
          <a:p>
            <a:pPr eaLnBrk="1" hangingPunct="1"/>
            <a:r>
              <a:rPr lang="pt-BR" altLang="pt-BR" smtClean="0">
                <a:solidFill>
                  <a:schemeClr val="hlink"/>
                </a:solidFill>
              </a:rPr>
              <a:t>MANIFESTAÇÕES CLÍNICAS</a:t>
            </a:r>
          </a:p>
        </p:txBody>
      </p:sp>
      <p:pic>
        <p:nvPicPr>
          <p:cNvPr id="922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57263" y="1412875"/>
            <a:ext cx="7296150" cy="4886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ítulo 1"/>
          <p:cNvSpPr>
            <a:spLocks noGrp="1"/>
          </p:cNvSpPr>
          <p:nvPr>
            <p:ph type="title"/>
          </p:nvPr>
        </p:nvSpPr>
        <p:spPr/>
        <p:txBody>
          <a:bodyPr/>
          <a:lstStyle/>
          <a:p>
            <a:pPr eaLnBrk="1" hangingPunct="1"/>
            <a:r>
              <a:rPr lang="pt-BR" altLang="pt-BR" smtClean="0">
                <a:solidFill>
                  <a:schemeClr val="hlink"/>
                </a:solidFill>
              </a:rPr>
              <a:t>MANUSEIO PRÉ-NATAL</a:t>
            </a:r>
          </a:p>
        </p:txBody>
      </p:sp>
      <p:sp>
        <p:nvSpPr>
          <p:cNvPr id="3" name="Espaço Reservado para Conteúdo 2"/>
          <p:cNvSpPr>
            <a:spLocks noGrp="1"/>
          </p:cNvSpPr>
          <p:nvPr>
            <p:ph idx="1"/>
          </p:nvPr>
        </p:nvSpPr>
        <p:spPr/>
        <p:txBody>
          <a:bodyPr>
            <a:normAutofit/>
          </a:bodyPr>
          <a:lstStyle/>
          <a:p>
            <a:pPr eaLnBrk="1" hangingPunct="1">
              <a:lnSpc>
                <a:spcPct val="80000"/>
              </a:lnSpc>
            </a:pPr>
            <a:r>
              <a:rPr lang="pt-BR" altLang="pt-BR" sz="3000" smtClean="0"/>
              <a:t> A ecografia diferencia hidrotórax isolado de um quadro de hidropsia. O diagnóstico do quilotórax só pode ser realizado pela anáçise laboratorial. </a:t>
            </a:r>
          </a:p>
          <a:p>
            <a:pPr eaLnBrk="1" hangingPunct="1">
              <a:lnSpc>
                <a:spcPct val="80000"/>
              </a:lnSpc>
            </a:pPr>
            <a:r>
              <a:rPr lang="pt-BR" altLang="pt-BR" sz="3000" smtClean="0"/>
              <a:t> Quliotórax diagnosticado em menores de 34 semanas e que receberam terapia apresentaram melhor prognóstico. O manuseio inclui controle dietético materno ( hipolipídica / aumento de triglicérides de cadeia média ), toracocenteses ( cirurgia fetal ) e amniocenteses de repetição. </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ítulo 1"/>
          <p:cNvSpPr>
            <a:spLocks noGrp="1"/>
          </p:cNvSpPr>
          <p:nvPr>
            <p:ph type="title"/>
          </p:nvPr>
        </p:nvSpPr>
        <p:spPr/>
        <p:txBody>
          <a:bodyPr/>
          <a:lstStyle/>
          <a:p>
            <a:pPr eaLnBrk="1" hangingPunct="1"/>
            <a:r>
              <a:rPr lang="pt-BR" altLang="pt-BR" smtClean="0">
                <a:solidFill>
                  <a:schemeClr val="hlink"/>
                </a:solidFill>
              </a:rPr>
              <a:t>MANUSEIO PRÉ-NATAL</a:t>
            </a:r>
          </a:p>
        </p:txBody>
      </p:sp>
      <p:sp>
        <p:nvSpPr>
          <p:cNvPr id="3" name="Espaço Reservado para Conteúdo 2"/>
          <p:cNvSpPr>
            <a:spLocks noGrp="1"/>
          </p:cNvSpPr>
          <p:nvPr>
            <p:ph idx="1"/>
          </p:nvPr>
        </p:nvSpPr>
        <p:spPr/>
        <p:txBody>
          <a:bodyPr>
            <a:normAutofit/>
          </a:bodyPr>
          <a:lstStyle/>
          <a:p>
            <a:pPr eaLnBrk="1" hangingPunct="1"/>
            <a:r>
              <a:rPr lang="pt-BR" altLang="pt-BR" sz="3000" smtClean="0"/>
              <a:t> O sucesso da intervenção pré-natal através de toracocenteses e amniocenteses depende do diagnóstico precoce, o volume drenado e a necessidade de repetição, o grau de compressão pulmonar e a existência de hidropsia. </a:t>
            </a:r>
          </a:p>
          <a:p>
            <a:pPr eaLnBrk="1" hangingPunct="1"/>
            <a:r>
              <a:rPr lang="pt-BR" altLang="pt-BR" sz="3000" smtClean="0"/>
              <a:t> Antes de 24 semanas, existe um risco elevado de hipoplasia pulmonar. Após essa data, se a efusão é pequena e não há desvio de mediastino, pode haver acompanhamento ecográfico. </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ítulo 1"/>
          <p:cNvSpPr>
            <a:spLocks noGrp="1"/>
          </p:cNvSpPr>
          <p:nvPr>
            <p:ph type="title"/>
          </p:nvPr>
        </p:nvSpPr>
        <p:spPr/>
        <p:txBody>
          <a:bodyPr/>
          <a:lstStyle/>
          <a:p>
            <a:pPr eaLnBrk="1" hangingPunct="1"/>
            <a:r>
              <a:rPr lang="pt-BR" altLang="pt-BR" smtClean="0">
                <a:solidFill>
                  <a:schemeClr val="hlink"/>
                </a:solidFill>
              </a:rPr>
              <a:t>MANUSEIO PÓS-NATAL</a:t>
            </a:r>
          </a:p>
        </p:txBody>
      </p:sp>
      <p:sp>
        <p:nvSpPr>
          <p:cNvPr id="12291" name="Espaço Reservado para Conteúdo 2"/>
          <p:cNvSpPr>
            <a:spLocks noGrp="1"/>
          </p:cNvSpPr>
          <p:nvPr>
            <p:ph idx="1"/>
          </p:nvPr>
        </p:nvSpPr>
        <p:spPr/>
        <p:txBody>
          <a:bodyPr/>
          <a:lstStyle/>
          <a:p>
            <a:pPr eaLnBrk="1" hangingPunct="1"/>
            <a:r>
              <a:rPr lang="pt-BR" altLang="pt-BR" smtClean="0"/>
              <a:t> </a:t>
            </a:r>
            <a:r>
              <a:rPr lang="pt-BR" altLang="pt-BR" smtClean="0">
                <a:solidFill>
                  <a:schemeClr val="hlink"/>
                </a:solidFill>
              </a:rPr>
              <a:t>Drenagem do espaço pleural</a:t>
            </a:r>
            <a:r>
              <a:rPr lang="pt-BR" altLang="pt-BR" smtClean="0"/>
              <a:t> – toracocentese / drenagem contínua (</a:t>
            </a:r>
            <a:r>
              <a:rPr lang="pt-BR" altLang="pt-BR" smtClean="0">
                <a:solidFill>
                  <a:schemeClr val="hlink"/>
                </a:solidFill>
              </a:rPr>
              <a:t>Figura 3</a:t>
            </a:r>
            <a:r>
              <a:rPr lang="pt-BR" altLang="pt-BR" smtClean="0"/>
              <a:t>)</a:t>
            </a:r>
          </a:p>
          <a:p>
            <a:pPr eaLnBrk="1" hangingPunct="1"/>
            <a:r>
              <a:rPr lang="pt-BR" altLang="pt-BR" smtClean="0"/>
              <a:t> </a:t>
            </a:r>
            <a:r>
              <a:rPr lang="pt-BR" altLang="pt-BR" b="1" smtClean="0"/>
              <a:t>Redução da linfa</a:t>
            </a:r>
            <a:r>
              <a:rPr lang="pt-BR" altLang="pt-BR" smtClean="0"/>
              <a:t> – dieta hipolipídica associada / octreotide. </a:t>
            </a:r>
          </a:p>
          <a:p>
            <a:pPr eaLnBrk="1" hangingPunct="1"/>
            <a:r>
              <a:rPr lang="pt-BR" altLang="pt-BR" smtClean="0"/>
              <a:t> </a:t>
            </a:r>
            <a:r>
              <a:rPr lang="pt-BR" altLang="pt-BR" b="1" smtClean="0"/>
              <a:t>Nutrição adequada </a:t>
            </a:r>
          </a:p>
          <a:p>
            <a:pPr eaLnBrk="1" hangingPunct="1"/>
            <a:r>
              <a:rPr lang="pt-BR" altLang="pt-BR" smtClean="0"/>
              <a:t> </a:t>
            </a:r>
            <a:r>
              <a:rPr lang="pt-BR" altLang="pt-BR" i="1" smtClean="0"/>
              <a:t>Derivação pleuroperitoneal</a:t>
            </a:r>
            <a:r>
              <a:rPr lang="pt-BR" altLang="pt-BR" smtClean="0"/>
              <a:t> </a:t>
            </a:r>
          </a:p>
          <a:p>
            <a:pPr eaLnBrk="1" hangingPunct="1"/>
            <a:r>
              <a:rPr lang="pt-BR" altLang="pt-BR" smtClean="0"/>
              <a:t> </a:t>
            </a:r>
            <a:r>
              <a:rPr lang="pt-BR" altLang="pt-BR" b="1" smtClean="0"/>
              <a:t>Ligadura do ducto torácico ou embolização</a:t>
            </a:r>
          </a:p>
          <a:p>
            <a:pPr eaLnBrk="1" hangingPunct="1"/>
            <a:r>
              <a:rPr lang="pt-BR" altLang="pt-BR" smtClean="0">
                <a:solidFill>
                  <a:schemeClr val="hlink"/>
                </a:solidFill>
              </a:rPr>
              <a:t>MEDICAÇOES</a:t>
            </a:r>
            <a:r>
              <a:rPr lang="pt-BR" altLang="pt-BR" smtClean="0"/>
              <a:t> (</a:t>
            </a:r>
            <a:r>
              <a:rPr lang="pt-BR" altLang="pt-BR" smtClean="0">
                <a:solidFill>
                  <a:schemeClr val="hlink"/>
                </a:solidFill>
              </a:rPr>
              <a:t>Tabela 2)</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850" y="1268413"/>
            <a:ext cx="8534400" cy="4305300"/>
          </a:xfrm>
          <a:prstGeom prst="rect">
            <a:avLst/>
          </a:prstGeom>
          <a:noFill/>
          <a:ln w="57150">
            <a:solidFill>
              <a:srgbClr val="CC00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3319" name="Rectangle 7"/>
          <p:cNvSpPr>
            <a:spLocks noChangeArrowheads="1"/>
          </p:cNvSpPr>
          <p:nvPr/>
        </p:nvSpPr>
        <p:spPr bwMode="auto">
          <a:xfrm>
            <a:off x="2051050" y="5734050"/>
            <a:ext cx="4572000" cy="915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pt-BR" altLang="pt-BR" b="1">
                <a:solidFill>
                  <a:schemeClr val="hlink"/>
                </a:solidFill>
              </a:rPr>
              <a:t>Figure 3 </a:t>
            </a:r>
            <a:r>
              <a:rPr lang="pt-BR" altLang="pt-BR">
                <a:solidFill>
                  <a:schemeClr val="hlink"/>
                </a:solidFill>
              </a:rPr>
              <a:t>Bilateral CC</a:t>
            </a:r>
            <a:r>
              <a:rPr lang="pt-BR" altLang="pt-BR"/>
              <a:t>, before (</a:t>
            </a:r>
            <a:r>
              <a:rPr lang="pt-BR" altLang="pt-BR" b="1"/>
              <a:t>A</a:t>
            </a:r>
            <a:r>
              <a:rPr lang="pt-BR" altLang="pt-BR"/>
              <a:t>) and after (</a:t>
            </a:r>
            <a:r>
              <a:rPr lang="pt-BR" altLang="pt-BR" b="1"/>
              <a:t>B</a:t>
            </a:r>
            <a:r>
              <a:rPr lang="pt-BR" altLang="pt-BR"/>
              <a:t>) intercostal drain insertion.</a:t>
            </a:r>
          </a:p>
          <a:p>
            <a:r>
              <a:rPr lang="pt-BR" altLang="pt-BR" b="1"/>
              <a:t>Abbreviation: </a:t>
            </a:r>
            <a:r>
              <a:rPr lang="pt-BR" altLang="pt-BR"/>
              <a:t>CC, congenital chylothorax.</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9" name="Espaço Reservado para Conteúdo 2"/>
          <p:cNvSpPr>
            <a:spLocks noGrp="1"/>
          </p:cNvSpPr>
          <p:nvPr>
            <p:ph idx="1"/>
          </p:nvPr>
        </p:nvSpPr>
        <p:spPr/>
        <p:txBody>
          <a:bodyPr/>
          <a:lstStyle/>
          <a:p>
            <a:pPr eaLnBrk="1" hangingPunct="1"/>
            <a:endParaRPr lang="pt-BR" altLang="pt-BR" smtClean="0"/>
          </a:p>
        </p:txBody>
      </p:sp>
      <p:pic>
        <p:nvPicPr>
          <p:cNvPr id="1434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117600"/>
            <a:ext cx="9144000" cy="5054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4343" name="Rectangle 7"/>
          <p:cNvSpPr>
            <a:spLocks noChangeArrowheads="1"/>
          </p:cNvSpPr>
          <p:nvPr/>
        </p:nvSpPr>
        <p:spPr bwMode="auto">
          <a:xfrm>
            <a:off x="0" y="6237288"/>
            <a:ext cx="903605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pt-BR" altLang="pt-BR" b="1"/>
              <a:t>Abbreviations: </a:t>
            </a:r>
            <a:r>
              <a:rPr lang="pt-BR" altLang="pt-BR"/>
              <a:t>CC, congenital chylothorax; cGMP, cyclic guanosine monophosphate; NEC, necrotizing enterocolitis</a:t>
            </a:r>
          </a:p>
        </p:txBody>
      </p:sp>
      <p:sp>
        <p:nvSpPr>
          <p:cNvPr id="14344" name="Rectangle 8"/>
          <p:cNvSpPr>
            <a:spLocks noChangeArrowheads="1"/>
          </p:cNvSpPr>
          <p:nvPr/>
        </p:nvSpPr>
        <p:spPr bwMode="auto">
          <a:xfrm>
            <a:off x="1619250" y="333375"/>
            <a:ext cx="4976813"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altLang="pt-BR">
                <a:solidFill>
                  <a:schemeClr val="hlink"/>
                </a:solidFill>
              </a:rPr>
              <a:t>Table 2 Medications used in the management of CC</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ítulo 1"/>
          <p:cNvSpPr>
            <a:spLocks noGrp="1"/>
          </p:cNvSpPr>
          <p:nvPr>
            <p:ph type="title"/>
          </p:nvPr>
        </p:nvSpPr>
        <p:spPr/>
        <p:txBody>
          <a:bodyPr/>
          <a:lstStyle/>
          <a:p>
            <a:pPr eaLnBrk="1" hangingPunct="1"/>
            <a:r>
              <a:rPr lang="pt-BR" altLang="pt-BR" smtClean="0">
                <a:solidFill>
                  <a:schemeClr val="hlink"/>
                </a:solidFill>
              </a:rPr>
              <a:t>OCTREOTIDE</a:t>
            </a:r>
          </a:p>
        </p:txBody>
      </p:sp>
      <p:sp>
        <p:nvSpPr>
          <p:cNvPr id="3" name="Espaço Reservado para Conteúdo 2"/>
          <p:cNvSpPr>
            <a:spLocks noGrp="1"/>
          </p:cNvSpPr>
          <p:nvPr>
            <p:ph idx="1"/>
          </p:nvPr>
        </p:nvSpPr>
        <p:spPr/>
        <p:txBody>
          <a:bodyPr>
            <a:normAutofit/>
          </a:bodyPr>
          <a:lstStyle/>
          <a:p>
            <a:pPr eaLnBrk="1" hangingPunct="1">
              <a:lnSpc>
                <a:spcPct val="80000"/>
              </a:lnSpc>
            </a:pPr>
            <a:r>
              <a:rPr lang="pt-BR" altLang="pt-BR" sz="2700" smtClean="0"/>
              <a:t> Análogo da somatostatina – utilizado no manuseio da hiperinsulinemia. O mecanismo de atuação no quilotórax é incerto. </a:t>
            </a:r>
          </a:p>
          <a:p>
            <a:pPr eaLnBrk="1" hangingPunct="1">
              <a:lnSpc>
                <a:spcPct val="80000"/>
              </a:lnSpc>
            </a:pPr>
            <a:r>
              <a:rPr lang="pt-BR" altLang="pt-BR" sz="2700" smtClean="0"/>
              <a:t> Sugere-se que age através de constrição dos vasos esplênicos e hepáticos.  </a:t>
            </a:r>
          </a:p>
          <a:p>
            <a:pPr eaLnBrk="1" hangingPunct="1">
              <a:lnSpc>
                <a:spcPct val="80000"/>
              </a:lnSpc>
            </a:pPr>
            <a:r>
              <a:rPr lang="pt-BR" altLang="pt-BR" sz="2700" smtClean="0"/>
              <a:t> A dose varia de 10-70mcg/kg/dia, 4x/dia ou dose diária, ou em dose contínua 0,3-10mcg/kg/hora. </a:t>
            </a:r>
          </a:p>
          <a:p>
            <a:pPr eaLnBrk="1" hangingPunct="1">
              <a:lnSpc>
                <a:spcPct val="80000"/>
              </a:lnSpc>
            </a:pPr>
            <a:r>
              <a:rPr lang="pt-BR" altLang="pt-BR" sz="2700" smtClean="0"/>
              <a:t> A resposta ao tratamento pode ocorrer entre 4 a 21 dias. </a:t>
            </a:r>
          </a:p>
          <a:p>
            <a:pPr eaLnBrk="1" hangingPunct="1">
              <a:lnSpc>
                <a:spcPct val="80000"/>
              </a:lnSpc>
            </a:pPr>
            <a:r>
              <a:rPr lang="pt-BR" altLang="pt-BR" sz="2700" smtClean="0"/>
              <a:t> Efeitos adversos: arritmia / hiperglicemia / insuficiência hepática / hipotireoidismo / enterocolite / hipoxemia e hipertensão pulmonar. </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ítulo 1"/>
          <p:cNvSpPr>
            <a:spLocks noGrp="1"/>
          </p:cNvSpPr>
          <p:nvPr>
            <p:ph type="title"/>
          </p:nvPr>
        </p:nvSpPr>
        <p:spPr/>
        <p:txBody>
          <a:bodyPr/>
          <a:lstStyle/>
          <a:p>
            <a:pPr eaLnBrk="1" hangingPunct="1"/>
            <a:r>
              <a:rPr lang="pt-BR" altLang="pt-BR" smtClean="0">
                <a:solidFill>
                  <a:schemeClr val="hlink"/>
                </a:solidFill>
              </a:rPr>
              <a:t>SILDENAFIL</a:t>
            </a:r>
          </a:p>
        </p:txBody>
      </p:sp>
      <p:sp>
        <p:nvSpPr>
          <p:cNvPr id="16387" name="Espaço Reservado para Conteúdo 2"/>
          <p:cNvSpPr>
            <a:spLocks noGrp="1"/>
          </p:cNvSpPr>
          <p:nvPr>
            <p:ph idx="1"/>
          </p:nvPr>
        </p:nvSpPr>
        <p:spPr/>
        <p:txBody>
          <a:bodyPr/>
          <a:lstStyle/>
          <a:p>
            <a:pPr eaLnBrk="1" hangingPunct="1"/>
            <a:r>
              <a:rPr lang="pt-BR" altLang="pt-BR" smtClean="0"/>
              <a:t> Malleske e Yoder utilizaram o sildenafil em termos tardios com linfangiectasia pulmonar, em que o octreotide mostrou-se ineficaz.  </a:t>
            </a:r>
          </a:p>
          <a:p>
            <a:pPr eaLnBrk="1" hangingPunct="1"/>
            <a:r>
              <a:rPr lang="pt-BR" altLang="pt-BR" smtClean="0"/>
              <a:t> O mecanismo se baseia na formação de novos vasos linfáticos, através da inibição da degradação do cGMP.</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ítulo 1"/>
          <p:cNvSpPr>
            <a:spLocks noGrp="1"/>
          </p:cNvSpPr>
          <p:nvPr>
            <p:ph type="title"/>
          </p:nvPr>
        </p:nvSpPr>
        <p:spPr/>
        <p:txBody>
          <a:bodyPr/>
          <a:lstStyle/>
          <a:p>
            <a:pPr eaLnBrk="1" hangingPunct="1"/>
            <a:r>
              <a:rPr lang="pt-BR" altLang="pt-BR" smtClean="0">
                <a:solidFill>
                  <a:schemeClr val="hlink"/>
                </a:solidFill>
              </a:rPr>
              <a:t>SIROLIMUS</a:t>
            </a:r>
          </a:p>
        </p:txBody>
      </p:sp>
      <p:sp>
        <p:nvSpPr>
          <p:cNvPr id="17411" name="Espaço Reservado para Conteúdo 2"/>
          <p:cNvSpPr>
            <a:spLocks noGrp="1"/>
          </p:cNvSpPr>
          <p:nvPr>
            <p:ph idx="1"/>
          </p:nvPr>
        </p:nvSpPr>
        <p:spPr/>
        <p:txBody>
          <a:bodyPr/>
          <a:lstStyle/>
          <a:p>
            <a:pPr eaLnBrk="1" hangingPunct="1"/>
            <a:r>
              <a:rPr lang="pt-BR" altLang="pt-BR" smtClean="0"/>
              <a:t> Também conhecido como Rapamicina é um inibidor da mTOR, associado com anormalidades vasculares e linfáticas.  </a:t>
            </a:r>
          </a:p>
          <a:p>
            <a:pPr eaLnBrk="1" hangingPunct="1"/>
            <a:r>
              <a:rPr lang="pt-BR" altLang="pt-BR" smtClean="0"/>
              <a:t> Ainda não há estudos precisos sobre a dose e o tempo de tratamento e suas consequências a curto e longo prazo. </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ítulo 1"/>
          <p:cNvSpPr>
            <a:spLocks noGrp="1"/>
          </p:cNvSpPr>
          <p:nvPr>
            <p:ph type="title"/>
          </p:nvPr>
        </p:nvSpPr>
        <p:spPr/>
        <p:txBody>
          <a:bodyPr/>
          <a:lstStyle/>
          <a:p>
            <a:pPr eaLnBrk="1" hangingPunct="1"/>
            <a:r>
              <a:rPr lang="pt-BR" altLang="pt-BR" smtClean="0">
                <a:solidFill>
                  <a:schemeClr val="hlink"/>
                </a:solidFill>
              </a:rPr>
              <a:t>SUPORTE VENTILATÓRIO</a:t>
            </a:r>
          </a:p>
        </p:txBody>
      </p:sp>
      <p:sp>
        <p:nvSpPr>
          <p:cNvPr id="18435" name="Espaço Reservado para Conteúdo 2"/>
          <p:cNvSpPr>
            <a:spLocks noGrp="1"/>
          </p:cNvSpPr>
          <p:nvPr>
            <p:ph idx="1"/>
          </p:nvPr>
        </p:nvSpPr>
        <p:spPr/>
        <p:txBody>
          <a:bodyPr/>
          <a:lstStyle/>
          <a:p>
            <a:pPr eaLnBrk="1" hangingPunct="1"/>
            <a:r>
              <a:rPr lang="pt-BR" altLang="pt-BR" smtClean="0"/>
              <a:t> A maioria dos pacientes necessita de suporte ventilatório até a resolução do quadro. </a:t>
            </a:r>
          </a:p>
          <a:p>
            <a:pPr eaLnBrk="1" hangingPunct="1"/>
            <a:r>
              <a:rPr lang="pt-BR" altLang="pt-BR" smtClean="0"/>
              <a:t> A utilização de ventilação de alta frequência mostrou-se benéfica. </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ítulo 1"/>
          <p:cNvSpPr>
            <a:spLocks noGrp="1"/>
          </p:cNvSpPr>
          <p:nvPr>
            <p:ph type="title"/>
          </p:nvPr>
        </p:nvSpPr>
        <p:spPr/>
        <p:txBody>
          <a:bodyPr/>
          <a:lstStyle/>
          <a:p>
            <a:pPr eaLnBrk="1" hangingPunct="1"/>
            <a:r>
              <a:rPr lang="pt-BR" altLang="pt-BR" smtClean="0">
                <a:solidFill>
                  <a:schemeClr val="hlink"/>
                </a:solidFill>
              </a:rPr>
              <a:t>NUTRIÇÃO</a:t>
            </a:r>
          </a:p>
        </p:txBody>
      </p:sp>
      <p:sp>
        <p:nvSpPr>
          <p:cNvPr id="3" name="Espaço Reservado para Conteúdo 2"/>
          <p:cNvSpPr>
            <a:spLocks noGrp="1"/>
          </p:cNvSpPr>
          <p:nvPr>
            <p:ph idx="1"/>
          </p:nvPr>
        </p:nvSpPr>
        <p:spPr/>
        <p:txBody>
          <a:bodyPr>
            <a:normAutofit/>
          </a:bodyPr>
          <a:lstStyle/>
          <a:p>
            <a:pPr eaLnBrk="1" hangingPunct="1">
              <a:lnSpc>
                <a:spcPct val="90000"/>
              </a:lnSpc>
            </a:pPr>
            <a:r>
              <a:rPr lang="pt-BR" altLang="pt-BR" smtClean="0"/>
              <a:t> Usualmente, o quadro se resolve entre 2 a 6 semanas, de maneira conservadora.  </a:t>
            </a:r>
          </a:p>
          <a:p>
            <a:pPr eaLnBrk="1" hangingPunct="1">
              <a:lnSpc>
                <a:spcPct val="90000"/>
              </a:lnSpc>
            </a:pPr>
            <a:r>
              <a:rPr lang="pt-BR" altLang="pt-BR" smtClean="0"/>
              <a:t> Alguns centros usam a taca de drenagem diária para avaliar a eficácia do tratamento: &gt; 10ml/kg/dia após 4 semanas de tratamento clínico e controle dietético. </a:t>
            </a:r>
          </a:p>
          <a:p>
            <a:pPr eaLnBrk="1" hangingPunct="1">
              <a:lnSpc>
                <a:spcPct val="90000"/>
              </a:lnSpc>
            </a:pPr>
            <a:r>
              <a:rPr lang="pt-BR" altLang="pt-BR" smtClean="0"/>
              <a:t> Se o tratamento conservador se perdurar poderá acarretar um quadro de imunodeficiência e distúrbios nutricionais.</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ítulo 1"/>
          <p:cNvSpPr>
            <a:spLocks noGrp="1"/>
          </p:cNvSpPr>
          <p:nvPr>
            <p:ph type="title"/>
          </p:nvPr>
        </p:nvSpPr>
        <p:spPr/>
        <p:txBody>
          <a:bodyPr/>
          <a:lstStyle/>
          <a:p>
            <a:pPr eaLnBrk="1" hangingPunct="1"/>
            <a:r>
              <a:rPr lang="pt-BR" altLang="pt-BR" smtClean="0"/>
              <a:t>ABORDAGEM CIRÚRGICA</a:t>
            </a:r>
          </a:p>
        </p:txBody>
      </p:sp>
      <p:sp>
        <p:nvSpPr>
          <p:cNvPr id="3" name="Espaço Reservado para Conteúdo 2"/>
          <p:cNvSpPr>
            <a:spLocks noGrp="1"/>
          </p:cNvSpPr>
          <p:nvPr>
            <p:ph idx="1"/>
          </p:nvPr>
        </p:nvSpPr>
        <p:spPr/>
        <p:txBody>
          <a:bodyPr rtlCol="0">
            <a:normAutofit fontScale="92500" lnSpcReduction="10000"/>
          </a:bodyPr>
          <a:lstStyle/>
          <a:p>
            <a:pPr eaLnBrk="1" fontAlgn="auto" hangingPunct="1">
              <a:spcAft>
                <a:spcPts val="0"/>
              </a:spcAft>
              <a:defRPr/>
            </a:pPr>
            <a:r>
              <a:rPr lang="pt-BR" dirty="0" smtClean="0"/>
              <a:t>Não há um consenso sobre o momento ideal. A maioria recomenda a abordagem após 3 a 4 semanas de tratamento conservador.  </a:t>
            </a:r>
          </a:p>
          <a:p>
            <a:pPr eaLnBrk="1" fontAlgn="auto" hangingPunct="1">
              <a:spcAft>
                <a:spcPts val="0"/>
              </a:spcAft>
              <a:defRPr/>
            </a:pPr>
            <a:r>
              <a:rPr lang="pt-BR" dirty="0"/>
              <a:t> </a:t>
            </a:r>
            <a:r>
              <a:rPr lang="pt-BR" dirty="0" smtClean="0"/>
              <a:t>Opções cirúrgicas: </a:t>
            </a:r>
            <a:r>
              <a:rPr lang="pt-BR" dirty="0" err="1" smtClean="0"/>
              <a:t>toracostopia</a:t>
            </a:r>
            <a:r>
              <a:rPr lang="pt-BR" dirty="0" smtClean="0"/>
              <a:t> / shunt </a:t>
            </a:r>
            <a:r>
              <a:rPr lang="pt-BR" dirty="0" err="1" smtClean="0"/>
              <a:t>pleuroperitoneal</a:t>
            </a:r>
            <a:r>
              <a:rPr lang="pt-BR" dirty="0" smtClean="0"/>
              <a:t>  / ligadura do ducto torácico / transplante pulmonar. </a:t>
            </a:r>
          </a:p>
          <a:p>
            <a:pPr eaLnBrk="1" fontAlgn="auto" hangingPunct="1">
              <a:spcAft>
                <a:spcPts val="0"/>
              </a:spcAft>
              <a:defRPr/>
            </a:pPr>
            <a:r>
              <a:rPr lang="pt-BR" dirty="0"/>
              <a:t> </a:t>
            </a:r>
            <a:r>
              <a:rPr lang="pt-BR" dirty="0" smtClean="0"/>
              <a:t>Outra opção: </a:t>
            </a:r>
            <a:r>
              <a:rPr lang="pt-BR" dirty="0" err="1" smtClean="0"/>
              <a:t>pleurodese</a:t>
            </a:r>
            <a:r>
              <a:rPr lang="pt-BR" dirty="0" smtClean="0"/>
              <a:t> química ( </a:t>
            </a:r>
            <a:r>
              <a:rPr lang="pt-BR" dirty="0" err="1" smtClean="0"/>
              <a:t>Povidina</a:t>
            </a:r>
            <a:r>
              <a:rPr lang="pt-BR" dirty="0" smtClean="0"/>
              <a:t> / OK-432 / </a:t>
            </a:r>
            <a:r>
              <a:rPr lang="pt-BR" dirty="0" err="1" smtClean="0"/>
              <a:t>Oxitetraciclina</a:t>
            </a:r>
            <a:r>
              <a:rPr lang="pt-BR" dirty="0" smtClean="0"/>
              <a:t>  ) – agem através de esclerose do vaso linfático e reduz a perda de sangue na cirurgia. </a:t>
            </a:r>
            <a:endParaRPr lang="pt-BR"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ítulo 1"/>
          <p:cNvSpPr>
            <a:spLocks noGrp="1"/>
          </p:cNvSpPr>
          <p:nvPr>
            <p:ph type="title"/>
          </p:nvPr>
        </p:nvSpPr>
        <p:spPr/>
        <p:txBody>
          <a:bodyPr/>
          <a:lstStyle/>
          <a:p>
            <a:pPr eaLnBrk="1" hangingPunct="1"/>
            <a:r>
              <a:rPr lang="pt-BR" altLang="pt-BR" smtClean="0">
                <a:solidFill>
                  <a:schemeClr val="hlink"/>
                </a:solidFill>
              </a:rPr>
              <a:t>COMPLICAÇÕES</a:t>
            </a:r>
          </a:p>
        </p:txBody>
      </p:sp>
      <p:sp>
        <p:nvSpPr>
          <p:cNvPr id="21507" name="Espaço Reservado para Conteúdo 2"/>
          <p:cNvSpPr>
            <a:spLocks noGrp="1"/>
          </p:cNvSpPr>
          <p:nvPr>
            <p:ph idx="1"/>
          </p:nvPr>
        </p:nvSpPr>
        <p:spPr/>
        <p:txBody>
          <a:bodyPr/>
          <a:lstStyle/>
          <a:p>
            <a:pPr eaLnBrk="1" hangingPunct="1"/>
            <a:r>
              <a:rPr lang="pt-BR" altLang="pt-BR" smtClean="0"/>
              <a:t> Hipoplasia pulmonar / desnutrição / hiponatremia / distúrbios hidroeletrolítico / aumento do risco de trombose / imunodeficiência.  </a:t>
            </a:r>
          </a:p>
          <a:p>
            <a:pPr eaLnBrk="1" hangingPunct="1"/>
            <a:r>
              <a:rPr lang="pt-BR" altLang="pt-BR" smtClean="0"/>
              <a:t>A incidência de infecções nosocomiais é 3x maior em pacientes com quilotorax. </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ítulo 1"/>
          <p:cNvSpPr>
            <a:spLocks noGrp="1"/>
          </p:cNvSpPr>
          <p:nvPr>
            <p:ph type="title"/>
          </p:nvPr>
        </p:nvSpPr>
        <p:spPr/>
        <p:txBody>
          <a:bodyPr/>
          <a:lstStyle/>
          <a:p>
            <a:pPr eaLnBrk="1" hangingPunct="1"/>
            <a:r>
              <a:rPr lang="pt-BR" altLang="pt-BR" smtClean="0">
                <a:solidFill>
                  <a:schemeClr val="hlink"/>
                </a:solidFill>
              </a:rPr>
              <a:t>CONCLUSÃO</a:t>
            </a:r>
          </a:p>
        </p:txBody>
      </p:sp>
      <p:sp>
        <p:nvSpPr>
          <p:cNvPr id="3" name="Espaço Reservado para Conteúdo 2"/>
          <p:cNvSpPr>
            <a:spLocks noGrp="1"/>
          </p:cNvSpPr>
          <p:nvPr>
            <p:ph idx="1"/>
          </p:nvPr>
        </p:nvSpPr>
        <p:spPr/>
        <p:txBody>
          <a:bodyPr>
            <a:normAutofit/>
          </a:bodyPr>
          <a:lstStyle/>
          <a:p>
            <a:pPr eaLnBrk="1" hangingPunct="1">
              <a:lnSpc>
                <a:spcPct val="90000"/>
              </a:lnSpc>
            </a:pPr>
            <a:r>
              <a:rPr lang="pt-BR" altLang="pt-BR" smtClean="0"/>
              <a:t> Quilotórax é uma rara condição  </a:t>
            </a:r>
          </a:p>
          <a:p>
            <a:pPr eaLnBrk="1" hangingPunct="1">
              <a:lnSpc>
                <a:spcPct val="90000"/>
              </a:lnSpc>
            </a:pPr>
            <a:r>
              <a:rPr lang="pt-BR" altLang="pt-BR" smtClean="0"/>
              <a:t>O diagnóstico precoce e a intervenção melhoram o prognóstico.  </a:t>
            </a:r>
          </a:p>
          <a:p>
            <a:pPr eaLnBrk="1" hangingPunct="1">
              <a:lnSpc>
                <a:spcPct val="90000"/>
              </a:lnSpc>
            </a:pPr>
            <a:r>
              <a:rPr lang="pt-BR" altLang="pt-BR" smtClean="0"/>
              <a:t>O manuseio pós-natal inclui controle dietético, medicações e raramente, cirurgia.  </a:t>
            </a:r>
          </a:p>
          <a:p>
            <a:pPr eaLnBrk="1" hangingPunct="1">
              <a:lnSpc>
                <a:spcPct val="90000"/>
              </a:lnSpc>
            </a:pPr>
            <a:r>
              <a:rPr lang="pt-BR" altLang="pt-BR" smtClean="0"/>
              <a:t> Não existem </a:t>
            </a:r>
            <a:r>
              <a:rPr lang="pt-BR" altLang="pt-BR" i="1" smtClean="0"/>
              <a:t>guidelines </a:t>
            </a:r>
            <a:r>
              <a:rPr lang="pt-BR" altLang="pt-BR" smtClean="0"/>
              <a:t>para o tratamento conservador  - varia conforme a literatura.  </a:t>
            </a:r>
          </a:p>
          <a:p>
            <a:pPr eaLnBrk="1" hangingPunct="1">
              <a:lnSpc>
                <a:spcPct val="90000"/>
              </a:lnSpc>
            </a:pPr>
            <a:r>
              <a:rPr lang="pt-BR" altLang="pt-BR" smtClean="0"/>
              <a:t> Não houve conflito de interesse entre os autores. </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Grp="1"/>
          </p:cNvSpPr>
          <p:nvPr>
            <p:ph type="title"/>
          </p:nvPr>
        </p:nvSpPr>
        <p:spPr/>
        <p:txBody>
          <a:bodyPr/>
          <a:lstStyle/>
          <a:p>
            <a:r>
              <a:rPr lang="pt-BR" altLang="pt-BR" smtClean="0">
                <a:solidFill>
                  <a:schemeClr val="hlink"/>
                </a:solidFill>
              </a:rPr>
              <a:t>ABSTRACT/REFERENCES</a:t>
            </a:r>
          </a:p>
        </p:txBody>
      </p:sp>
      <p:sp>
        <p:nvSpPr>
          <p:cNvPr id="36868" name="Rectangle 4"/>
          <p:cNvSpPr>
            <a:spLocks noGrp="1"/>
          </p:cNvSpPr>
          <p:nvPr>
            <p:ph type="body" idx="1"/>
          </p:nvPr>
        </p:nvSpPr>
        <p:spPr>
          <a:noFill/>
          <a:ln/>
        </p:spPr>
        <p:txBody>
          <a:bodyPr/>
          <a:lstStyle/>
          <a:p>
            <a:pPr>
              <a:lnSpc>
                <a:spcPct val="80000"/>
              </a:lnSpc>
            </a:pPr>
            <a:r>
              <a:rPr lang="pt-BR" altLang="pt-BR" sz="2000" b="1" smtClean="0"/>
              <a:t>Abstract:</a:t>
            </a:r>
            <a:r>
              <a:rPr lang="pt-BR" altLang="pt-BR" sz="2000" smtClean="0"/>
              <a:t> Congenital chylothorax (CC) is the most common cause of pleural effusion in the perinatal period. The etiology is unknown in the majority of the cases. However, in some cases, it can be associated with various syndromes and genetic conditions. CC is associated with a high mortality rate. Most of the clinical manifestations are secondary to pressure effects (pulmonary hypoplasia) and loss of protein and lymphatic fluid (hydrops, malnutrition). Conservative management in the neonatal period is effective in up to 80% of cases and includes pleural drainage, parenteral nutrition/enteral medium-chain triglyceride-based formulae, and medications such as octreotide. Surgical intervention (pleurodesis, thoracic duct ligation/embolization, pleuroperitoneal shunt) may be required in persistent cases. A universal consensus on management of CC is unavailable, and data on the safety of medication use for CC in neonates are sparse. </a:t>
            </a:r>
          </a:p>
          <a:p>
            <a:pPr>
              <a:lnSpc>
                <a:spcPct val="80000"/>
              </a:lnSpc>
            </a:pPr>
            <a:r>
              <a:rPr lang="pt-BR" altLang="pt-BR" sz="2000" b="1" smtClean="0"/>
              <a:t>References:</a:t>
            </a:r>
            <a:r>
              <a:rPr lang="pt-BR" altLang="pt-BR" sz="2000" smtClean="0"/>
              <a:t> consulte no artigo </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p:cNvSpPr>
          <p:nvPr>
            <p:ph type="title"/>
          </p:nvPr>
        </p:nvSpPr>
        <p:spPr/>
        <p:txBody>
          <a:bodyPr/>
          <a:lstStyle/>
          <a:p>
            <a:r>
              <a:rPr lang="pt-BR" altLang="pt-BR" sz="4000" smtClean="0">
                <a:solidFill>
                  <a:schemeClr val="hlink"/>
                </a:solidFill>
              </a:rPr>
              <a:t>NOTA DO EDITOR DO SITE, Dr. Paulo R. Margotto. Consultem também!</a:t>
            </a:r>
          </a:p>
        </p:txBody>
      </p:sp>
      <p:sp>
        <p:nvSpPr>
          <p:cNvPr id="37892" name="Text Box 4"/>
          <p:cNvSpPr txBox="1">
            <a:spLocks noChangeArrowheads="1"/>
          </p:cNvSpPr>
          <p:nvPr/>
        </p:nvSpPr>
        <p:spPr bwMode="auto">
          <a:xfrm>
            <a:off x="950913" y="5256213"/>
            <a:ext cx="18415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endParaRPr lang="pt-BR" altLang="pt-BR"/>
          </a:p>
        </p:txBody>
      </p:sp>
      <p:sp>
        <p:nvSpPr>
          <p:cNvPr id="37894" name="Rectangle 6"/>
          <p:cNvSpPr>
            <a:spLocks noChangeArrowheads="1"/>
          </p:cNvSpPr>
          <p:nvPr/>
        </p:nvSpPr>
        <p:spPr bwMode="auto">
          <a:xfrm>
            <a:off x="827088" y="5805488"/>
            <a:ext cx="8013700" cy="1190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r>
              <a:rPr lang="pt-BR" altLang="pt-BR" b="1">
                <a:solidFill>
                  <a:srgbClr val="FF33CC"/>
                </a:solidFill>
              </a:rPr>
              <a:t>Residentes do 3o Ano da Unid. Neonatal do HRAS (2006).Acima:Drs:Marcely (R3),Paulo R. Margotto,Karine (R3),Nelsimar (R3),Marily (R3),Martha Vieira,Carlos Zaconeta.Embaixo:Virgínia (R3),Juliana(R3),Albaneide e Nilcéia</a:t>
            </a:r>
            <a:endParaRPr lang="pt-BR" altLang="pt-BR">
              <a:solidFill>
                <a:srgbClr val="FF33CC"/>
              </a:solidFill>
            </a:endParaRPr>
          </a:p>
          <a:p>
            <a:endParaRPr lang="pt-BR" altLang="pt-BR">
              <a:solidFill>
                <a:srgbClr val="FF33CC"/>
              </a:solidFill>
            </a:endParaRPr>
          </a:p>
        </p:txBody>
      </p:sp>
      <p:pic>
        <p:nvPicPr>
          <p:cNvPr id="37896" name="Picture 8" descr="DSC00175"/>
          <p:cNvPicPr>
            <a:picLocks noChangeAspect="1" noChangeArrowheads="1"/>
          </p:cNvPicPr>
          <p:nvPr/>
        </p:nvPicPr>
        <p:blipFill>
          <a:blip r:embed="rId2">
            <a:lum bright="-6000" contrast="18000"/>
            <a:extLst>
              <a:ext uri="{28A0092B-C50C-407E-A947-70E740481C1C}">
                <a14:useLocalDpi xmlns:a14="http://schemas.microsoft.com/office/drawing/2010/main" val="0"/>
              </a:ext>
            </a:extLst>
          </a:blip>
          <a:srcRect/>
          <a:stretch>
            <a:fillRect/>
          </a:stretch>
        </p:blipFill>
        <p:spPr bwMode="auto">
          <a:xfrm>
            <a:off x="900113" y="1412875"/>
            <a:ext cx="5616575" cy="421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7897" name="Text Box 9"/>
          <p:cNvSpPr txBox="1">
            <a:spLocks noChangeArrowheads="1"/>
          </p:cNvSpPr>
          <p:nvPr/>
        </p:nvSpPr>
        <p:spPr bwMode="auto">
          <a:xfrm>
            <a:off x="6567488" y="4968875"/>
            <a:ext cx="2397125"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altLang="pt-BR">
                <a:hlinkClick r:id="rId3"/>
              </a:rPr>
              <a:t>pmargotto@gmail.com</a:t>
            </a:r>
            <a:r>
              <a:rPr lang="pt-BR" altLang="pt-BR"/>
              <a:t> </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3" name="Rectangle 3"/>
          <p:cNvSpPr>
            <a:spLocks noGrp="1"/>
          </p:cNvSpPr>
          <p:nvPr>
            <p:ph type="body" idx="1"/>
          </p:nvPr>
        </p:nvSpPr>
        <p:spPr>
          <a:xfrm>
            <a:off x="323850" y="1916113"/>
            <a:ext cx="8229600" cy="4525962"/>
          </a:xfrm>
        </p:spPr>
        <p:txBody>
          <a:bodyPr/>
          <a:lstStyle/>
          <a:p>
            <a:pPr>
              <a:lnSpc>
                <a:spcPct val="80000"/>
              </a:lnSpc>
            </a:pPr>
            <a:r>
              <a:rPr lang="pt-BR" altLang="pt-BR" sz="2400" smtClean="0"/>
              <a:t>É a causa mais frequente de efusão pleural fetal. O quilotórax é definido como a presença de linfa no espaço pleural. É uma causa comum de derrame pleural em RN, iniciando, o quadro clínico (desconforto respiratório) em metade dos casos, já nas primeira 24 hs de vida. A gravidade dos sintomas respiratórios está relacionada com a intensidade do derrame. Ocorre duas vezes mais em meninos e em 60% dos casos, ocorre no lado direito do tórax. O Rx de tórax revela derrame pleural no lado acometido. A drenagem pleural revela líquido de aspecto leitoso, se o RN já foi alimentado; caso contrário, o líquido é claro, amarelo e transparente. Sem a dieta oral, a distinção entre efusão quilosa e efusão não quilosa é difícil e às vezes, impossível. Assim, no RN, uma dieta oral mínima e mandatória para o diagnóstico do quilotórax. </a:t>
            </a:r>
          </a:p>
        </p:txBody>
      </p:sp>
      <p:sp>
        <p:nvSpPr>
          <p:cNvPr id="40964" name="Rectangle 4"/>
          <p:cNvSpPr>
            <a:spLocks noChangeArrowheads="1"/>
          </p:cNvSpPr>
          <p:nvPr/>
        </p:nvSpPr>
        <p:spPr bwMode="auto">
          <a:xfrm>
            <a:off x="323850" y="692150"/>
            <a:ext cx="7842250" cy="900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spAutoFit/>
          </a:bodyPr>
          <a:lstStyle/>
          <a:p>
            <a:pPr algn="ctr"/>
            <a:r>
              <a:rPr lang="pt-BR" altLang="pt-BR" sz="2700" b="1">
                <a:solidFill>
                  <a:schemeClr val="hlink"/>
                </a:solidFill>
                <a:latin typeface="Lato" panose="020F0502020204030203" pitchFamily="34" charset="0"/>
              </a:rPr>
              <a:t>QUILOT</a:t>
            </a:r>
            <a:r>
              <a:rPr lang="pt-BR" altLang="pt-BR" sz="2700" b="1">
                <a:solidFill>
                  <a:schemeClr val="hlink"/>
                </a:solidFill>
              </a:rPr>
              <a:t>Ó</a:t>
            </a:r>
            <a:r>
              <a:rPr lang="pt-BR" altLang="pt-BR" sz="2700" b="1">
                <a:solidFill>
                  <a:schemeClr val="hlink"/>
                </a:solidFill>
                <a:latin typeface="Lato" panose="020F0502020204030203" pitchFamily="34" charset="0"/>
              </a:rPr>
              <a:t>RAX</a:t>
            </a:r>
          </a:p>
          <a:p>
            <a:pPr algn="ctr"/>
            <a:r>
              <a:rPr lang="pt-BR" altLang="pt-BR" sz="1600">
                <a:solidFill>
                  <a:srgbClr val="424242"/>
                </a:solidFill>
                <a:latin typeface="Times New Roman" panose="02020603050405020304" pitchFamily="18" charset="0"/>
                <a:ea typeface="Source Sans Pro"/>
                <a:cs typeface="Source Sans Pro"/>
              </a:rPr>
              <a:t>Paulo R. Margotto</a:t>
            </a:r>
          </a:p>
          <a:p>
            <a:pPr algn="ctr"/>
            <a:r>
              <a:rPr lang="pt-BR" altLang="pt-BR" sz="1600">
                <a:solidFill>
                  <a:srgbClr val="424242"/>
                </a:solidFill>
                <a:latin typeface="Times New Roman" panose="02020603050405020304" pitchFamily="18" charset="0"/>
                <a:ea typeface="Source Sans Pro"/>
                <a:cs typeface="Source Sans Pro"/>
              </a:rPr>
              <a:t>Retirado do capítulo do livro Assistência ao Recém-Nascido de Risco, 4ª Edição, 2019, no prelo</a:t>
            </a:r>
            <a:endParaRPr lang="pt-BR" altLang="pt-BR" sz="1600">
              <a:solidFill>
                <a:srgbClr val="78909C"/>
              </a:solidFill>
              <a:latin typeface="Times New Roman" panose="02020603050405020304" pitchFamily="18" charset="0"/>
            </a:endParaRPr>
          </a:p>
        </p:txBody>
      </p:sp>
      <p:pic>
        <p:nvPicPr>
          <p:cNvPr id="40965" name="Picture 5" descr="doc">
            <a:hlinkClick r:id="rId2" tooltip="QUILOTÓRAX"/>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24525" y="692150"/>
            <a:ext cx="457200" cy="4572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7" name="Rectangle 3"/>
          <p:cNvSpPr>
            <a:spLocks noGrp="1"/>
          </p:cNvSpPr>
          <p:nvPr>
            <p:ph type="body" idx="1"/>
          </p:nvPr>
        </p:nvSpPr>
        <p:spPr>
          <a:xfrm>
            <a:off x="468313" y="2332038"/>
            <a:ext cx="8229600" cy="4525962"/>
          </a:xfrm>
        </p:spPr>
        <p:txBody>
          <a:bodyPr/>
          <a:lstStyle/>
          <a:p>
            <a:pPr>
              <a:lnSpc>
                <a:spcPct val="80000"/>
              </a:lnSpc>
            </a:pPr>
            <a:r>
              <a:rPr lang="pt-PT" altLang="pt-BR" sz="2000" smtClean="0"/>
              <a:t>O tradicional manuseio do quilotórax é conservador e o único agente farmacológico utilizado em  prévios relatos  é a somatostatina e seu análogo (octreotide).                     </a:t>
            </a:r>
          </a:p>
          <a:p>
            <a:pPr>
              <a:lnSpc>
                <a:spcPct val="80000"/>
              </a:lnSpc>
            </a:pPr>
            <a:r>
              <a:rPr lang="pt-PT" altLang="pt-BR" sz="2000" smtClean="0"/>
              <a:t> A somatostatina é um polipeptídeo com ações principalmente inibitórias sobre a liberação de vários hormônios, por exemplo hormônio do crescimento e insulina,  e excreção de fluidos linfáticos. Em crianças, tem sido usado no tratamento da diarréia secretora, hipoglicemia na síndrome de hiperinsulinismo congênito e acromegalia.</a:t>
            </a:r>
          </a:p>
          <a:p>
            <a:pPr algn="ctr">
              <a:lnSpc>
                <a:spcPct val="80000"/>
              </a:lnSpc>
            </a:pPr>
            <a:r>
              <a:rPr lang="pt-PT" altLang="pt-BR" sz="2000" smtClean="0"/>
              <a:t> </a:t>
            </a:r>
            <a:r>
              <a:rPr lang="pt-PT" altLang="pt-BR" sz="2000" b="1" smtClean="0">
                <a:solidFill>
                  <a:schemeClr val="hlink"/>
                </a:solidFill>
              </a:rPr>
              <a:t>O octreotide é um análogo sintético da somatostatina com propriedades anti-secretoras semelhantes aos da somatostatina. O octreotide tem a vantagem de ter uma meia-vida maior  (2-6 h) do que a somatostatina. Propõe-se o uso de octreotide por causar leve vaso- constrição esplâncnica, incluindo fluxo venoso hepático. Isto leva a redução das secreções pancreáticas gástrica e intestinal, bem como a absorção intestinal. Estes mecanismos</a:t>
            </a:r>
            <a:r>
              <a:rPr lang="pt-PT" altLang="pt-BR" sz="2000" b="1" smtClean="0"/>
              <a:t> </a:t>
            </a:r>
            <a:r>
              <a:rPr lang="pt-PT" altLang="pt-BR" sz="2000" b="1" smtClean="0">
                <a:solidFill>
                  <a:schemeClr val="hlink"/>
                </a:solidFill>
              </a:rPr>
              <a:t>coletivamente reduzem o fluxo de quilo.</a:t>
            </a:r>
            <a:r>
              <a:rPr lang="pt-PT" altLang="pt-BR" sz="2000" b="1" smtClean="0"/>
              <a:t> </a:t>
            </a:r>
            <a:endParaRPr lang="pt-BR" altLang="pt-BR" sz="2000" b="1" smtClean="0"/>
          </a:p>
        </p:txBody>
      </p:sp>
      <p:sp>
        <p:nvSpPr>
          <p:cNvPr id="47108" name="Rectangle 4"/>
          <p:cNvSpPr>
            <a:spLocks noChangeArrowheads="1"/>
          </p:cNvSpPr>
          <p:nvPr/>
        </p:nvSpPr>
        <p:spPr bwMode="auto">
          <a:xfrm>
            <a:off x="0" y="473075"/>
            <a:ext cx="9185275" cy="974725"/>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126960" rIns="0" bIns="25392" anchor="ctr">
            <a:spAutoFit/>
          </a:bodyPr>
          <a:lstStyle/>
          <a:p>
            <a:pPr algn="ctr"/>
            <a:r>
              <a:rPr lang="pt-BR" altLang="pt-BR" sz="2700" b="1">
                <a:solidFill>
                  <a:schemeClr val="hlink"/>
                </a:solidFill>
                <a:latin typeface="Lato" panose="020F0502020204030203" pitchFamily="34" charset="0"/>
              </a:rPr>
              <a:t>OCTREOTIDE COMO OP</a:t>
            </a:r>
            <a:r>
              <a:rPr lang="pt-BR" altLang="pt-BR" sz="2700" b="1">
                <a:solidFill>
                  <a:schemeClr val="hlink"/>
                </a:solidFill>
              </a:rPr>
              <a:t>Ç</a:t>
            </a:r>
            <a:r>
              <a:rPr lang="pt-BR" altLang="pt-BR" sz="2700" b="1">
                <a:solidFill>
                  <a:schemeClr val="hlink"/>
                </a:solidFill>
                <a:latin typeface="Lato" panose="020F0502020204030203" pitchFamily="34" charset="0"/>
              </a:rPr>
              <a:t>ÃO TERAPÊUTICA PARA O QUILOT</a:t>
            </a:r>
            <a:r>
              <a:rPr lang="pt-BR" altLang="pt-BR" sz="2700" b="1">
                <a:solidFill>
                  <a:schemeClr val="hlink"/>
                </a:solidFill>
              </a:rPr>
              <a:t>Ó</a:t>
            </a:r>
            <a:r>
              <a:rPr lang="pt-BR" altLang="pt-BR" sz="2700" b="1">
                <a:solidFill>
                  <a:schemeClr val="hlink"/>
                </a:solidFill>
                <a:latin typeface="Lato" panose="020F0502020204030203" pitchFamily="34" charset="0"/>
              </a:rPr>
              <a:t>RAX CONGÊNITO: S</a:t>
            </a:r>
            <a:r>
              <a:rPr lang="pt-BR" altLang="pt-BR" sz="2700" b="1">
                <a:solidFill>
                  <a:schemeClr val="hlink"/>
                </a:solidFill>
              </a:rPr>
              <a:t>É</a:t>
            </a:r>
            <a:r>
              <a:rPr lang="pt-BR" altLang="pt-BR" sz="2700" b="1">
                <a:solidFill>
                  <a:schemeClr val="hlink"/>
                </a:solidFill>
                <a:latin typeface="Lato" panose="020F0502020204030203" pitchFamily="34" charset="0"/>
              </a:rPr>
              <a:t>RIE DE CASOS</a:t>
            </a:r>
          </a:p>
        </p:txBody>
      </p:sp>
      <p:pic>
        <p:nvPicPr>
          <p:cNvPr id="47109" name="Picture 5" descr="doc">
            <a:hlinkClick r:id="rId2" tooltip="Octreotide_quilotorax"/>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14675" y="3470275"/>
            <a:ext cx="457200" cy="457200"/>
          </a:xfrm>
          <a:prstGeom prst="rect">
            <a:avLst/>
          </a:prstGeom>
          <a:noFill/>
          <a:extLst>
            <a:ext uri="{909E8E84-426E-40DD-AFC4-6F175D3DCCD1}">
              <a14:hiddenFill xmlns:a14="http://schemas.microsoft.com/office/drawing/2010/main">
                <a:solidFill>
                  <a:srgbClr val="FFFFFF"/>
                </a:solidFill>
              </a14:hiddenFill>
            </a:ext>
          </a:extLst>
        </p:spPr>
      </p:pic>
      <p:sp>
        <p:nvSpPr>
          <p:cNvPr id="47110" name="Rectangle 6"/>
          <p:cNvSpPr>
            <a:spLocks noChangeArrowheads="1"/>
          </p:cNvSpPr>
          <p:nvPr/>
        </p:nvSpPr>
        <p:spPr bwMode="auto">
          <a:xfrm>
            <a:off x="0" y="1484313"/>
            <a:ext cx="9144000" cy="823912"/>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71415" bIns="0" anchor="ctr">
            <a:spAutoFit/>
          </a:bodyPr>
          <a:lstStyle/>
          <a:p>
            <a:pPr algn="ctr"/>
            <a:r>
              <a:rPr lang="pt-BR" altLang="pt-BR">
                <a:hlinkClick r:id="rId4"/>
              </a:rPr>
              <a:t>Octreotide as therapeutic option for congenital idiopathic chylothorax: a case series.</a:t>
            </a:r>
            <a:endParaRPr lang="pt-BR" altLang="pt-BR"/>
          </a:p>
          <a:p>
            <a:pPr algn="ctr"/>
            <a:r>
              <a:rPr lang="pt-BR" altLang="pt-BR"/>
              <a:t>Shah D, Sinn JK.Acta Paediatr. 2012 Apr;101(4):e151-5. doi: 10.1111/j.1651-2227.2011.02529.x. Epub 2011 Dec 1.PMID: 22092874.</a:t>
            </a:r>
            <a:r>
              <a:rPr lang="pt-BR" altLang="pt-BR" u="sng">
                <a:hlinkClick r:id="rId5"/>
              </a:rPr>
              <a:t>Similar articles</a:t>
            </a:r>
            <a:endParaRPr lang="pt-BR" altLang="pt-BR" u="sng"/>
          </a:p>
        </p:txBody>
      </p:sp>
      <p:sp>
        <p:nvSpPr>
          <p:cNvPr id="47111" name="AutoShape 7"/>
          <p:cNvSpPr>
            <a:spLocks noChangeArrowheads="1"/>
          </p:cNvSpPr>
          <p:nvPr/>
        </p:nvSpPr>
        <p:spPr bwMode="auto">
          <a:xfrm>
            <a:off x="7956550" y="6237288"/>
            <a:ext cx="687388" cy="485775"/>
          </a:xfrm>
          <a:custGeom>
            <a:avLst/>
            <a:gdLst>
              <a:gd name="G0" fmla="+- 16200 0 0"/>
              <a:gd name="G1" fmla="+- 5400 0 0"/>
              <a:gd name="G2" fmla="+- 21600 0 5400"/>
              <a:gd name="G3" fmla="+- 10800 0 5400"/>
              <a:gd name="G4" fmla="+- 21600 0 16200"/>
              <a:gd name="G5" fmla="*/ G4 G3 10800"/>
              <a:gd name="G6" fmla="+- 21600 0 G5"/>
              <a:gd name="T0" fmla="*/ 16200 w 21600"/>
              <a:gd name="T1" fmla="*/ 0 h 21600"/>
              <a:gd name="T2" fmla="*/ 0 w 21600"/>
              <a:gd name="T3" fmla="*/ 10800 h 21600"/>
              <a:gd name="T4" fmla="*/ 16200 w 21600"/>
              <a:gd name="T5" fmla="*/ 21600 h 21600"/>
              <a:gd name="T6" fmla="*/ 21600 w 21600"/>
              <a:gd name="T7" fmla="*/ 10800 h 21600"/>
              <a:gd name="T8" fmla="*/ 17694720 60000 65536"/>
              <a:gd name="T9" fmla="*/ 11796480 60000 65536"/>
              <a:gd name="T10" fmla="*/ 5898240 60000 65536"/>
              <a:gd name="T11" fmla="*/ 0 60000 65536"/>
              <a:gd name="T12" fmla="*/ 3375 w 21600"/>
              <a:gd name="T13" fmla="*/ G1 h 21600"/>
              <a:gd name="T14" fmla="*/ G6 w 21600"/>
              <a:gd name="T15" fmla="*/ G2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hlink"/>
          </a:solidFill>
          <a:ln w="57150">
            <a:solidFill>
              <a:srgbClr val="CC00FF"/>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1" name="Rectangle 3"/>
          <p:cNvSpPr>
            <a:spLocks noGrp="1"/>
          </p:cNvSpPr>
          <p:nvPr>
            <p:ph type="body" idx="1"/>
          </p:nvPr>
        </p:nvSpPr>
        <p:spPr>
          <a:xfrm>
            <a:off x="457200" y="1600200"/>
            <a:ext cx="8229600" cy="4997450"/>
          </a:xfrm>
        </p:spPr>
        <p:txBody>
          <a:bodyPr/>
          <a:lstStyle/>
          <a:p>
            <a:pPr>
              <a:lnSpc>
                <a:spcPct val="80000"/>
              </a:lnSpc>
            </a:pPr>
            <a:r>
              <a:rPr lang="pt-PT" altLang="pt-BR" sz="2400" smtClean="0"/>
              <a:t>Na maioria dos relatórios publicados, o efeito do tratamento era evidente dentro de 5-6 dias e a resposta foi muitas vezes objectivamente medida por uma diminuição significativa  na drenagem quilosa. </a:t>
            </a:r>
          </a:p>
          <a:p>
            <a:pPr>
              <a:lnSpc>
                <a:spcPct val="80000"/>
              </a:lnSpc>
            </a:pPr>
            <a:r>
              <a:rPr lang="pt-PT" altLang="pt-BR" sz="2400" smtClean="0"/>
              <a:t>A dose do octreotide tem sido bastante variável, indo de </a:t>
            </a:r>
            <a:r>
              <a:rPr lang="pt-PT" altLang="pt-BR" sz="2400" b="1" smtClean="0">
                <a:solidFill>
                  <a:schemeClr val="hlink"/>
                </a:solidFill>
              </a:rPr>
              <a:t>0,3-10 µg/kg/h</a:t>
            </a:r>
            <a:r>
              <a:rPr lang="pt-PT" altLang="pt-BR" sz="2400" b="1" smtClean="0"/>
              <a:t> </a:t>
            </a:r>
            <a:r>
              <a:rPr lang="pt-PT" altLang="pt-BR" sz="2400" smtClean="0"/>
              <a:t>e a duração varia de 3 a 27 dias. </a:t>
            </a:r>
          </a:p>
          <a:p>
            <a:pPr>
              <a:lnSpc>
                <a:spcPct val="80000"/>
              </a:lnSpc>
            </a:pPr>
            <a:r>
              <a:rPr lang="pt-PT" altLang="pt-BR" sz="2400" smtClean="0"/>
              <a:t>O intervalo de tempo para resolução do quilotórax tem sido relatado entre 16 h e 18 dias.</a:t>
            </a:r>
          </a:p>
          <a:p>
            <a:pPr>
              <a:lnSpc>
                <a:spcPct val="80000"/>
              </a:lnSpc>
            </a:pPr>
            <a:r>
              <a:rPr lang="pt-PT" altLang="pt-BR" sz="2400" smtClean="0"/>
              <a:t> Em uma série de casos relatados por Parames et al, dezesseis crianças com cardiopatia congênita com quilotórax pós-operatório foram revisados. O octreotide foi usado na dose de 40-10 µg /kg/h, e foi continuado por um período médio de 17 dias até a resolução de quilotórax (no entanto, não há dados sobre a máxima dosagem aceitável para estes pacientes). </a:t>
            </a:r>
            <a:endParaRPr lang="pt-BR" altLang="pt-BR" sz="2400" smtClean="0"/>
          </a:p>
        </p:txBody>
      </p:sp>
      <p:sp>
        <p:nvSpPr>
          <p:cNvPr id="48132" name="AutoShape 4"/>
          <p:cNvSpPr>
            <a:spLocks noChangeArrowheads="1"/>
          </p:cNvSpPr>
          <p:nvPr/>
        </p:nvSpPr>
        <p:spPr bwMode="auto">
          <a:xfrm>
            <a:off x="7956550" y="6237288"/>
            <a:ext cx="687388" cy="485775"/>
          </a:xfrm>
          <a:custGeom>
            <a:avLst/>
            <a:gdLst>
              <a:gd name="G0" fmla="+- 16200 0 0"/>
              <a:gd name="G1" fmla="+- 5400 0 0"/>
              <a:gd name="G2" fmla="+- 21600 0 5400"/>
              <a:gd name="G3" fmla="+- 10800 0 5400"/>
              <a:gd name="G4" fmla="+- 21600 0 16200"/>
              <a:gd name="G5" fmla="*/ G4 G3 10800"/>
              <a:gd name="G6" fmla="+- 21600 0 G5"/>
              <a:gd name="T0" fmla="*/ 16200 w 21600"/>
              <a:gd name="T1" fmla="*/ 0 h 21600"/>
              <a:gd name="T2" fmla="*/ 0 w 21600"/>
              <a:gd name="T3" fmla="*/ 10800 h 21600"/>
              <a:gd name="T4" fmla="*/ 16200 w 21600"/>
              <a:gd name="T5" fmla="*/ 21600 h 21600"/>
              <a:gd name="T6" fmla="*/ 21600 w 21600"/>
              <a:gd name="T7" fmla="*/ 10800 h 21600"/>
              <a:gd name="T8" fmla="*/ 17694720 60000 65536"/>
              <a:gd name="T9" fmla="*/ 11796480 60000 65536"/>
              <a:gd name="T10" fmla="*/ 5898240 60000 65536"/>
              <a:gd name="T11" fmla="*/ 0 60000 65536"/>
              <a:gd name="T12" fmla="*/ 3375 w 21600"/>
              <a:gd name="T13" fmla="*/ G1 h 21600"/>
              <a:gd name="T14" fmla="*/ G6 w 21600"/>
              <a:gd name="T15" fmla="*/ G2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hlink"/>
          </a:solidFill>
          <a:ln w="57150">
            <a:solidFill>
              <a:srgbClr val="CC00FF"/>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5" name="Rectangle 3"/>
          <p:cNvSpPr>
            <a:spLocks noGrp="1"/>
          </p:cNvSpPr>
          <p:nvPr>
            <p:ph type="body" idx="1"/>
          </p:nvPr>
        </p:nvSpPr>
        <p:spPr/>
        <p:txBody>
          <a:bodyPr/>
          <a:lstStyle/>
          <a:p>
            <a:pPr>
              <a:lnSpc>
                <a:spcPct val="80000"/>
              </a:lnSpc>
            </a:pPr>
            <a:r>
              <a:rPr lang="pt-PT" altLang="pt-BR" sz="2400" smtClean="0"/>
              <a:t>Outros relatos de efeitos colaterais potenciais incluem enterocolite necrosante,hipertensão pulmonar persistente, hipertiroxinemia transitória, colelitíase e inibição da neovascularização retiniana. </a:t>
            </a:r>
          </a:p>
          <a:p>
            <a:pPr>
              <a:lnSpc>
                <a:spcPct val="80000"/>
              </a:lnSpc>
            </a:pPr>
            <a:r>
              <a:rPr lang="pt-PT" altLang="pt-BR" sz="2400" smtClean="0"/>
              <a:t>Copous et al relataram  manuseio do quilotórax pós-operatório com octreotide. De 10 pacientes tratados com octreotide, cinco foram tratados com sucesso e nenhum teve efeitos adversos da medicação.  </a:t>
            </a:r>
          </a:p>
          <a:p>
            <a:pPr>
              <a:lnSpc>
                <a:spcPct val="80000"/>
              </a:lnSpc>
            </a:pPr>
            <a:r>
              <a:rPr lang="pt-PT" altLang="pt-BR" sz="2400" smtClean="0"/>
              <a:t>Numerosos relatos de casos de recém-nascido com quilotórax tratados com sucesso com octreotide foram publicados33-35. Nenhum dos pacientes aqui relatados apresentou efeito colateral do octreotide e cinco das seis crianças foram desmamadas do respirador com sucesso  e a efusão quilosa foi resolvida.</a:t>
            </a:r>
            <a:endParaRPr lang="pt-BR" altLang="pt-BR" sz="2400" smtClean="0"/>
          </a:p>
        </p:txBody>
      </p:sp>
      <p:sp>
        <p:nvSpPr>
          <p:cNvPr id="49156" name="AutoShape 4"/>
          <p:cNvSpPr>
            <a:spLocks noChangeArrowheads="1"/>
          </p:cNvSpPr>
          <p:nvPr/>
        </p:nvSpPr>
        <p:spPr bwMode="auto">
          <a:xfrm>
            <a:off x="7956550" y="6237288"/>
            <a:ext cx="687388" cy="485775"/>
          </a:xfrm>
          <a:custGeom>
            <a:avLst/>
            <a:gdLst>
              <a:gd name="G0" fmla="+- 16200 0 0"/>
              <a:gd name="G1" fmla="+- 5400 0 0"/>
              <a:gd name="G2" fmla="+- 21600 0 5400"/>
              <a:gd name="G3" fmla="+- 10800 0 5400"/>
              <a:gd name="G4" fmla="+- 21600 0 16200"/>
              <a:gd name="G5" fmla="*/ G4 G3 10800"/>
              <a:gd name="G6" fmla="+- 21600 0 G5"/>
              <a:gd name="T0" fmla="*/ 16200 w 21600"/>
              <a:gd name="T1" fmla="*/ 0 h 21600"/>
              <a:gd name="T2" fmla="*/ 0 w 21600"/>
              <a:gd name="T3" fmla="*/ 10800 h 21600"/>
              <a:gd name="T4" fmla="*/ 16200 w 21600"/>
              <a:gd name="T5" fmla="*/ 21600 h 21600"/>
              <a:gd name="T6" fmla="*/ 21600 w 21600"/>
              <a:gd name="T7" fmla="*/ 10800 h 21600"/>
              <a:gd name="T8" fmla="*/ 17694720 60000 65536"/>
              <a:gd name="T9" fmla="*/ 11796480 60000 65536"/>
              <a:gd name="T10" fmla="*/ 5898240 60000 65536"/>
              <a:gd name="T11" fmla="*/ 0 60000 65536"/>
              <a:gd name="T12" fmla="*/ 3375 w 21600"/>
              <a:gd name="T13" fmla="*/ G1 h 21600"/>
              <a:gd name="T14" fmla="*/ G6 w 21600"/>
              <a:gd name="T15" fmla="*/ G2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hlink"/>
          </a:solidFill>
          <a:ln w="57150">
            <a:solidFill>
              <a:srgbClr val="CC00FF"/>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7" name="Rectangle 3"/>
          <p:cNvSpPr>
            <a:spLocks noGrp="1"/>
          </p:cNvSpPr>
          <p:nvPr>
            <p:ph type="body" idx="1"/>
          </p:nvPr>
        </p:nvSpPr>
        <p:spPr/>
        <p:txBody>
          <a:bodyPr/>
          <a:lstStyle/>
          <a:p>
            <a:pPr>
              <a:lnSpc>
                <a:spcPct val="80000"/>
              </a:lnSpc>
            </a:pPr>
            <a:r>
              <a:rPr lang="pt-BR" altLang="pt-BR" sz="2400" smtClean="0"/>
              <a:t>Na falha do octreotide, o </a:t>
            </a:r>
            <a:r>
              <a:rPr lang="pt-BR" altLang="pt-BR" sz="2400" b="1" smtClean="0">
                <a:solidFill>
                  <a:srgbClr val="CC00FF"/>
                </a:solidFill>
              </a:rPr>
              <a:t>Sildenafil</a:t>
            </a:r>
            <a:r>
              <a:rPr lang="pt-BR" altLang="pt-BR" sz="2400" b="1" smtClean="0"/>
              <a:t> </a:t>
            </a:r>
            <a:r>
              <a:rPr lang="pt-BR" altLang="pt-BR" sz="2400" smtClean="0"/>
              <a:t>pode ter benefício, inicialmente descrito nos casos quando foi usado no tratamento da hipertensão pulmonar associada à  à linfangiectasia pulmonar, em que o uso de octreotide foi ineficaz. Um mecanismo pelo qual o sildenafil pode facilitar a resolução de quilotórax congênito e malformações linfáticas envolve a geração de novos vasos linfáticos. O crescimento e a função dos vasos linfáticos são regulados pelo monofosfato cíclico de guanosina (cGMP), que medeia a proliferação de células endoteliais linfáticas, a migração e a formação de tubos. O sildenafil previne a degradação do cGMP pela inibição seletiva da fosfodiesterase-5 e pode, assim, facilitar o crescimento e / ou remodelamento dos vasos linfáticos, permitindo a resolução da obstrução linfática e do quilotórax.</a:t>
            </a:r>
          </a:p>
        </p:txBody>
      </p:sp>
      <p:sp>
        <p:nvSpPr>
          <p:cNvPr id="41988" name="AutoShape 4"/>
          <p:cNvSpPr>
            <a:spLocks noChangeArrowheads="1"/>
          </p:cNvSpPr>
          <p:nvPr/>
        </p:nvSpPr>
        <p:spPr bwMode="auto">
          <a:xfrm>
            <a:off x="7956550" y="6237288"/>
            <a:ext cx="687388" cy="485775"/>
          </a:xfrm>
          <a:custGeom>
            <a:avLst/>
            <a:gdLst>
              <a:gd name="G0" fmla="+- 16200 0 0"/>
              <a:gd name="G1" fmla="+- 5400 0 0"/>
              <a:gd name="G2" fmla="+- 21600 0 5400"/>
              <a:gd name="G3" fmla="+- 10800 0 5400"/>
              <a:gd name="G4" fmla="+- 21600 0 16200"/>
              <a:gd name="G5" fmla="*/ G4 G3 10800"/>
              <a:gd name="G6" fmla="+- 21600 0 G5"/>
              <a:gd name="T0" fmla="*/ 16200 w 21600"/>
              <a:gd name="T1" fmla="*/ 0 h 21600"/>
              <a:gd name="T2" fmla="*/ 0 w 21600"/>
              <a:gd name="T3" fmla="*/ 10800 h 21600"/>
              <a:gd name="T4" fmla="*/ 16200 w 21600"/>
              <a:gd name="T5" fmla="*/ 21600 h 21600"/>
              <a:gd name="T6" fmla="*/ 21600 w 21600"/>
              <a:gd name="T7" fmla="*/ 10800 h 21600"/>
              <a:gd name="T8" fmla="*/ 17694720 60000 65536"/>
              <a:gd name="T9" fmla="*/ 11796480 60000 65536"/>
              <a:gd name="T10" fmla="*/ 5898240 60000 65536"/>
              <a:gd name="T11" fmla="*/ 0 60000 65536"/>
              <a:gd name="T12" fmla="*/ 3375 w 21600"/>
              <a:gd name="T13" fmla="*/ G1 h 21600"/>
              <a:gd name="T14" fmla="*/ G6 w 21600"/>
              <a:gd name="T15" fmla="*/ G2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hlink"/>
          </a:solidFill>
          <a:ln w="57150">
            <a:solidFill>
              <a:srgbClr val="CC00FF"/>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1" name="Rectangle 3"/>
          <p:cNvSpPr>
            <a:spLocks noGrp="1"/>
          </p:cNvSpPr>
          <p:nvPr>
            <p:ph type="body" idx="1"/>
          </p:nvPr>
        </p:nvSpPr>
        <p:spPr/>
        <p:txBody>
          <a:bodyPr/>
          <a:lstStyle/>
          <a:p>
            <a:pPr>
              <a:lnSpc>
                <a:spcPct val="80000"/>
              </a:lnSpc>
            </a:pPr>
            <a:r>
              <a:rPr lang="pt-BR" altLang="pt-BR" sz="2800" smtClean="0"/>
              <a:t>No suporte nutricional deve ser oferecida dieta hiperprotéica, rica em hidratados de carbono e com triglicérides de cadeia média (estes são absorvidos diretamente no sistema porta, não passam pelo ducto torácico e assim, não aumentam o fluxo linfático). Em outros casos, a nutrição parenteral é necessária. Na Unidade de Neonatologia do Hospital Regional da Asa Sul/SES/DF, buscamos utilizar  o leite humano na dieta após modificação da dieta materna, quando possível  ou  leite desnatado, acrescido de maltodextrina e </a:t>
            </a:r>
            <a:r>
              <a:rPr lang="pt-BR" altLang="pt-BR" sz="2800" b="1" smtClean="0"/>
              <a:t>trglicerídeos de cadeia média</a:t>
            </a:r>
            <a:r>
              <a:rPr lang="pt-BR" altLang="pt-BR" sz="2800" smtClean="0"/>
              <a:t>. </a:t>
            </a:r>
          </a:p>
        </p:txBody>
      </p:sp>
      <p:sp>
        <p:nvSpPr>
          <p:cNvPr id="43012" name="AutoShape 4"/>
          <p:cNvSpPr>
            <a:spLocks noChangeArrowheads="1"/>
          </p:cNvSpPr>
          <p:nvPr/>
        </p:nvSpPr>
        <p:spPr bwMode="auto">
          <a:xfrm>
            <a:off x="7956550" y="6237288"/>
            <a:ext cx="687388" cy="485775"/>
          </a:xfrm>
          <a:custGeom>
            <a:avLst/>
            <a:gdLst>
              <a:gd name="G0" fmla="+- 16200 0 0"/>
              <a:gd name="G1" fmla="+- 5400 0 0"/>
              <a:gd name="G2" fmla="+- 21600 0 5400"/>
              <a:gd name="G3" fmla="+- 10800 0 5400"/>
              <a:gd name="G4" fmla="+- 21600 0 16200"/>
              <a:gd name="G5" fmla="*/ G4 G3 10800"/>
              <a:gd name="G6" fmla="+- 21600 0 G5"/>
              <a:gd name="T0" fmla="*/ 16200 w 21600"/>
              <a:gd name="T1" fmla="*/ 0 h 21600"/>
              <a:gd name="T2" fmla="*/ 0 w 21600"/>
              <a:gd name="T3" fmla="*/ 10800 h 21600"/>
              <a:gd name="T4" fmla="*/ 16200 w 21600"/>
              <a:gd name="T5" fmla="*/ 21600 h 21600"/>
              <a:gd name="T6" fmla="*/ 21600 w 21600"/>
              <a:gd name="T7" fmla="*/ 10800 h 21600"/>
              <a:gd name="T8" fmla="*/ 17694720 60000 65536"/>
              <a:gd name="T9" fmla="*/ 11796480 60000 65536"/>
              <a:gd name="T10" fmla="*/ 5898240 60000 65536"/>
              <a:gd name="T11" fmla="*/ 0 60000 65536"/>
              <a:gd name="T12" fmla="*/ 3375 w 21600"/>
              <a:gd name="T13" fmla="*/ G1 h 21600"/>
              <a:gd name="T14" fmla="*/ G6 w 21600"/>
              <a:gd name="T15" fmla="*/ G2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hlink"/>
          </a:solidFill>
          <a:ln w="57150">
            <a:solidFill>
              <a:srgbClr val="CC00FF"/>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5" name="Rectangle 3"/>
          <p:cNvSpPr>
            <a:spLocks noGrp="1"/>
          </p:cNvSpPr>
          <p:nvPr>
            <p:ph type="body" idx="1"/>
          </p:nvPr>
        </p:nvSpPr>
        <p:spPr/>
        <p:txBody>
          <a:bodyPr/>
          <a:lstStyle/>
          <a:p>
            <a:pPr>
              <a:lnSpc>
                <a:spcPct val="90000"/>
              </a:lnSpc>
            </a:pPr>
            <a:r>
              <a:rPr lang="pt-BR" altLang="pt-BR" sz="2400" smtClean="0"/>
              <a:t>Em um RN de 41 semanas de idade gestacional com quilotórax refratário complicado por hipertensão venosa central secundária a cirurgia cardíaca de transposição dos grandes vasos da base, </a:t>
            </a:r>
            <a:r>
              <a:rPr lang="pt-BR" altLang="pt-BR" sz="2400" smtClean="0">
                <a:solidFill>
                  <a:schemeClr val="hlink"/>
                </a:solidFill>
              </a:rPr>
              <a:t>o óxido nítrico inalatório (iNO</a:t>
            </a:r>
            <a:r>
              <a:rPr lang="pt-BR" altLang="pt-BR" sz="2400" smtClean="0"/>
              <a:t>) mostrou-se eficaz e seguro. Mais estudos controlados são necessários antes de usar o NOi de rotina no manuseio de quilotórax pós-operatório.</a:t>
            </a:r>
          </a:p>
          <a:p>
            <a:pPr algn="ctr">
              <a:lnSpc>
                <a:spcPct val="90000"/>
              </a:lnSpc>
              <a:buFont typeface="Arial" panose="020B0604020202020204" pitchFamily="34" charset="0"/>
              <a:buNone/>
            </a:pPr>
            <a:r>
              <a:rPr lang="pt-BR" altLang="pt-BR" sz="2400" b="1" smtClean="0">
                <a:solidFill>
                  <a:srgbClr val="FF33CC"/>
                </a:solidFill>
              </a:rPr>
              <a:t>A efusão quilosa geralmente permanece por um longo tempo, no entanto, após 6 semanas a maioria das efusões cessa. Não se recomenda atrasar a abordagem cirúrgica do quilotórax mais de 4 semanas.</a:t>
            </a:r>
          </a:p>
        </p:txBody>
      </p:sp>
      <p:sp>
        <p:nvSpPr>
          <p:cNvPr id="44036" name="AutoShape 4"/>
          <p:cNvSpPr>
            <a:spLocks noChangeArrowheads="1"/>
          </p:cNvSpPr>
          <p:nvPr/>
        </p:nvSpPr>
        <p:spPr bwMode="auto">
          <a:xfrm>
            <a:off x="7956550" y="6237288"/>
            <a:ext cx="687388" cy="485775"/>
          </a:xfrm>
          <a:custGeom>
            <a:avLst/>
            <a:gdLst>
              <a:gd name="G0" fmla="+- 16200 0 0"/>
              <a:gd name="G1" fmla="+- 5400 0 0"/>
              <a:gd name="G2" fmla="+- 21600 0 5400"/>
              <a:gd name="G3" fmla="+- 10800 0 5400"/>
              <a:gd name="G4" fmla="+- 21600 0 16200"/>
              <a:gd name="G5" fmla="*/ G4 G3 10800"/>
              <a:gd name="G6" fmla="+- 21600 0 G5"/>
              <a:gd name="T0" fmla="*/ 16200 w 21600"/>
              <a:gd name="T1" fmla="*/ 0 h 21600"/>
              <a:gd name="T2" fmla="*/ 0 w 21600"/>
              <a:gd name="T3" fmla="*/ 10800 h 21600"/>
              <a:gd name="T4" fmla="*/ 16200 w 21600"/>
              <a:gd name="T5" fmla="*/ 21600 h 21600"/>
              <a:gd name="T6" fmla="*/ 21600 w 21600"/>
              <a:gd name="T7" fmla="*/ 10800 h 21600"/>
              <a:gd name="T8" fmla="*/ 17694720 60000 65536"/>
              <a:gd name="T9" fmla="*/ 11796480 60000 65536"/>
              <a:gd name="T10" fmla="*/ 5898240 60000 65536"/>
              <a:gd name="T11" fmla="*/ 0 60000 65536"/>
              <a:gd name="T12" fmla="*/ 3375 w 21600"/>
              <a:gd name="T13" fmla="*/ G1 h 21600"/>
              <a:gd name="T14" fmla="*/ G6 w 21600"/>
              <a:gd name="T15" fmla="*/ G2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hlink"/>
          </a:solidFill>
          <a:ln w="57150">
            <a:solidFill>
              <a:srgbClr val="CC00FF"/>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2"/>
          <p:cNvSpPr>
            <a:spLocks noGrp="1"/>
          </p:cNvSpPr>
          <p:nvPr>
            <p:ph type="title"/>
          </p:nvPr>
        </p:nvSpPr>
        <p:spPr/>
        <p:txBody>
          <a:bodyPr/>
          <a:lstStyle/>
          <a:p>
            <a:r>
              <a:rPr lang="pt-BR" altLang="pt-BR" b="1" smtClean="0">
                <a:solidFill>
                  <a:schemeClr val="hlink"/>
                </a:solidFill>
              </a:rPr>
              <a:t>Como usamos o OCTREOTIDE</a:t>
            </a:r>
          </a:p>
        </p:txBody>
      </p:sp>
      <p:sp>
        <p:nvSpPr>
          <p:cNvPr id="51203" name="Rectangle 3"/>
          <p:cNvSpPr>
            <a:spLocks noGrp="1"/>
          </p:cNvSpPr>
          <p:nvPr>
            <p:ph type="body" idx="1"/>
          </p:nvPr>
        </p:nvSpPr>
        <p:spPr/>
        <p:txBody>
          <a:bodyPr/>
          <a:lstStyle/>
          <a:p>
            <a:r>
              <a:rPr lang="pt-BR" altLang="pt-BR" sz="2800" smtClean="0"/>
              <a:t>A dose recomendada tem sido iniciar com </a:t>
            </a:r>
            <a:r>
              <a:rPr lang="pt-BR" altLang="pt-BR" sz="2800" b="1" smtClean="0"/>
              <a:t>0,1 a 1 μg/kg/h</a:t>
            </a:r>
            <a:r>
              <a:rPr lang="pt-BR" altLang="pt-BR" sz="2800" smtClean="0"/>
              <a:t> com um aumento de </a:t>
            </a:r>
            <a:r>
              <a:rPr lang="pt-BR" altLang="pt-BR" sz="2800" b="1" smtClean="0"/>
              <a:t>1-2μg/kg/h cada 24 horas</a:t>
            </a:r>
            <a:r>
              <a:rPr lang="pt-BR" altLang="pt-BR" sz="2800" smtClean="0"/>
              <a:t> a um máximo de </a:t>
            </a:r>
            <a:r>
              <a:rPr lang="pt-BR" altLang="pt-BR" sz="2800" b="1" smtClean="0"/>
              <a:t>10 μg/kg/h</a:t>
            </a:r>
            <a:r>
              <a:rPr lang="pt-BR" altLang="pt-BR" sz="2800" smtClean="0"/>
              <a:t>, divididos em duas a três doses diárias endovenoso contínuo (pode também ser usada via subcutânea em duas doses). </a:t>
            </a:r>
          </a:p>
          <a:p>
            <a:r>
              <a:rPr lang="pt-BR" altLang="pt-BR" sz="2800" smtClean="0"/>
              <a:t>Após a resolução do quilotórax, o fármaco pode ser desmamado em 2-7 dias. </a:t>
            </a:r>
          </a:p>
          <a:p>
            <a:r>
              <a:rPr lang="pt-BR" altLang="pt-BR" sz="2800" smtClean="0"/>
              <a:t>No entanto, faltam estudos controlados e randomizados para verificar </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28" name="Picture 4"/>
          <p:cNvPicPr>
            <a:picLocks noChangeAspect="1" noChangeArrowheads="1"/>
          </p:cNvPicPr>
          <p:nvPr/>
        </p:nvPicPr>
        <p:blipFill>
          <a:blip r:embed="rId2" cstate="print">
            <a:lum bright="6000" contrast="18000"/>
            <a:extLst>
              <a:ext uri="{28A0092B-C50C-407E-A947-70E740481C1C}">
                <a14:useLocalDpi xmlns:a14="http://schemas.microsoft.com/office/drawing/2010/main" val="0"/>
              </a:ext>
            </a:extLst>
          </a:blip>
          <a:srcRect/>
          <a:stretch>
            <a:fillRect/>
          </a:stretch>
        </p:blipFill>
        <p:spPr bwMode="auto">
          <a:xfrm>
            <a:off x="395288" y="895350"/>
            <a:ext cx="8569325" cy="51260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2229" name="Text Box 5"/>
          <p:cNvSpPr txBox="1">
            <a:spLocks noChangeArrowheads="1"/>
          </p:cNvSpPr>
          <p:nvPr/>
        </p:nvSpPr>
        <p:spPr bwMode="auto">
          <a:xfrm>
            <a:off x="1042988" y="6021388"/>
            <a:ext cx="7242175"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altLang="pt-BR">
                <a:solidFill>
                  <a:schemeClr val="hlink"/>
                </a:solidFill>
              </a:rPr>
              <a:t>Staffs e Residentes do 4º Ano da Unidade de Neonatologia do HMIB/SES/DF</a:t>
            </a:r>
          </a:p>
        </p:txBody>
      </p:sp>
      <p:sp>
        <p:nvSpPr>
          <p:cNvPr id="52232" name="Text Box 8"/>
          <p:cNvSpPr txBox="1">
            <a:spLocks noChangeArrowheads="1"/>
          </p:cNvSpPr>
          <p:nvPr/>
        </p:nvSpPr>
        <p:spPr bwMode="auto">
          <a:xfrm>
            <a:off x="179388" y="115888"/>
            <a:ext cx="2190750"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altLang="pt-BR" sz="3200" b="1">
                <a:solidFill>
                  <a:srgbClr val="FF33CC"/>
                </a:solidFill>
              </a:rPr>
              <a:t>OBRIGADO!</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8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19250" y="260350"/>
            <a:ext cx="6040438" cy="6038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theme/theme1.xml><?xml version="1.0" encoding="utf-8"?>
<a:theme xmlns:a="http://schemas.openxmlformats.org/drawingml/2006/main" name="Tema do Office">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346</TotalTime>
  <Words>2107</Words>
  <Application>Microsoft Office PowerPoint</Application>
  <PresentationFormat>Apresentação na tela (4:3)</PresentationFormat>
  <Paragraphs>113</Paragraphs>
  <Slides>34</Slides>
  <Notes>0</Notes>
  <HiddenSlides>0</HiddenSlides>
  <MMClips>0</MMClips>
  <ScaleCrop>false</ScaleCrop>
  <HeadingPairs>
    <vt:vector size="6" baseType="variant">
      <vt:variant>
        <vt:lpstr>Fontes usadas</vt:lpstr>
      </vt:variant>
      <vt:variant>
        <vt:i4>5</vt:i4>
      </vt:variant>
      <vt:variant>
        <vt:lpstr>Tema</vt:lpstr>
      </vt:variant>
      <vt:variant>
        <vt:i4>1</vt:i4>
      </vt:variant>
      <vt:variant>
        <vt:lpstr>Títulos de slides</vt:lpstr>
      </vt:variant>
      <vt:variant>
        <vt:i4>34</vt:i4>
      </vt:variant>
    </vt:vector>
  </HeadingPairs>
  <TitlesOfParts>
    <vt:vector size="40" baseType="lpstr">
      <vt:lpstr>Calibri</vt:lpstr>
      <vt:lpstr>Arial</vt:lpstr>
      <vt:lpstr>Lato</vt:lpstr>
      <vt:lpstr>Times New Roman</vt:lpstr>
      <vt:lpstr>Source Sans Pro</vt:lpstr>
      <vt:lpstr>Tema do Office</vt:lpstr>
      <vt:lpstr>Quilotórax Congênito: Novas Perspectivas e Tendências</vt:lpstr>
      <vt:lpstr>INTRODUÇÃO</vt:lpstr>
      <vt:lpstr>DEFINIÇÃO / PREVALÊNCIA / ASSOCIAÇÕES</vt:lpstr>
      <vt:lpstr>DEFINIÇÃO / PREVALÊNCIA / ASSOCIAÇÕES</vt:lpstr>
      <vt:lpstr>Apresentação do PowerPoint</vt:lpstr>
      <vt:lpstr>FISIOPATOLOGIA</vt:lpstr>
      <vt:lpstr>FISIOPATOLOGIA</vt:lpstr>
      <vt:lpstr>Apresentação do PowerPoint</vt:lpstr>
      <vt:lpstr>MANIFESTAÇÕES CLÍNICAS</vt:lpstr>
      <vt:lpstr>MANUSEIO PRÉ-NATAL</vt:lpstr>
      <vt:lpstr>MANUSEIO PRÉ-NATAL</vt:lpstr>
      <vt:lpstr>MANUSEIO PÓS-NATAL</vt:lpstr>
      <vt:lpstr>Apresentação do PowerPoint</vt:lpstr>
      <vt:lpstr>Apresentação do PowerPoint</vt:lpstr>
      <vt:lpstr>OCTREOTIDE</vt:lpstr>
      <vt:lpstr>SILDENAFIL</vt:lpstr>
      <vt:lpstr>SIROLIMUS</vt:lpstr>
      <vt:lpstr>SUPORTE VENTILATÓRIO</vt:lpstr>
      <vt:lpstr>NUTRIÇÃO</vt:lpstr>
      <vt:lpstr>ABORDAGEM CIRÚRGICA</vt:lpstr>
      <vt:lpstr>COMPLICAÇÕES</vt:lpstr>
      <vt:lpstr>CONCLUSÃO</vt:lpstr>
      <vt:lpstr>ABSTRACT/REFERENCES</vt:lpstr>
      <vt:lpstr>NOTA DO EDITOR DO SITE, Dr. Paulo R. Margotto. Consultem também!</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Como usamos o OCTREOTIDE</vt:lpstr>
      <vt:lpstr>Apresentação do PowerPoint</vt:lpstr>
      <vt:lpstr>Apresentação do PowerPoint</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Quilotórax Congênito: Novas Perspectivas e Tendências</dc:title>
  <dc:creator>Usuario</dc:creator>
  <cp:lastModifiedBy>Paulo Margotto</cp:lastModifiedBy>
  <cp:revision>21</cp:revision>
  <dcterms:created xsi:type="dcterms:W3CDTF">2019-02-01T19:57:44Z</dcterms:created>
  <dcterms:modified xsi:type="dcterms:W3CDTF">2019-09-13T22:02:02Z</dcterms:modified>
</cp:coreProperties>
</file>