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303" r:id="rId9"/>
    <p:sldId id="264" r:id="rId10"/>
    <p:sldId id="265" r:id="rId11"/>
    <p:sldId id="266" r:id="rId12"/>
    <p:sldId id="268" r:id="rId13"/>
    <p:sldId id="269" r:id="rId14"/>
    <p:sldId id="267" r:id="rId15"/>
    <p:sldId id="307" r:id="rId16"/>
    <p:sldId id="271" r:id="rId17"/>
    <p:sldId id="277" r:id="rId18"/>
    <p:sldId id="272" r:id="rId19"/>
    <p:sldId id="288" r:id="rId20"/>
    <p:sldId id="281" r:id="rId21"/>
    <p:sldId id="278" r:id="rId22"/>
    <p:sldId id="279" r:id="rId23"/>
    <p:sldId id="270" r:id="rId24"/>
    <p:sldId id="273" r:id="rId25"/>
    <p:sldId id="310" r:id="rId26"/>
    <p:sldId id="290" r:id="rId27"/>
    <p:sldId id="284" r:id="rId28"/>
    <p:sldId id="285" r:id="rId29"/>
    <p:sldId id="286" r:id="rId30"/>
    <p:sldId id="282" r:id="rId31"/>
    <p:sldId id="283" r:id="rId32"/>
    <p:sldId id="309" r:id="rId33"/>
    <p:sldId id="308" r:id="rId34"/>
    <p:sldId id="306" r:id="rId35"/>
    <p:sldId id="289" r:id="rId36"/>
    <p:sldId id="293" r:id="rId37"/>
    <p:sldId id="294" r:id="rId38"/>
    <p:sldId id="292" r:id="rId39"/>
    <p:sldId id="287" r:id="rId40"/>
    <p:sldId id="298" r:id="rId41"/>
    <p:sldId id="295" r:id="rId42"/>
    <p:sldId id="291" r:id="rId43"/>
    <p:sldId id="296" r:id="rId44"/>
    <p:sldId id="299" r:id="rId45"/>
    <p:sldId id="297" r:id="rId46"/>
    <p:sldId id="300" r:id="rId47"/>
    <p:sldId id="301" r:id="rId48"/>
    <p:sldId id="302" r:id="rId49"/>
    <p:sldId id="257" r:id="rId50"/>
    <p:sldId id="312" r:id="rId51"/>
    <p:sldId id="313" r:id="rId52"/>
    <p:sldId id="314" r:id="rId53"/>
    <p:sldId id="316" r:id="rId54"/>
    <p:sldId id="317" r:id="rId55"/>
    <p:sldId id="324" r:id="rId56"/>
    <p:sldId id="325" r:id="rId57"/>
    <p:sldId id="326" r:id="rId58"/>
    <p:sldId id="327" r:id="rId59"/>
    <p:sldId id="328" r:id="rId60"/>
    <p:sldId id="329" r:id="rId61"/>
    <p:sldId id="330" r:id="rId62"/>
    <p:sldId id="331" r:id="rId63"/>
    <p:sldId id="332" r:id="rId64"/>
    <p:sldId id="333" r:id="rId65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A0F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336" autoAdjust="0"/>
    <p:restoredTop sz="94660"/>
  </p:normalViewPr>
  <p:slideViewPr>
    <p:cSldViewPr snapToGrid="0">
      <p:cViewPr varScale="1">
        <p:scale>
          <a:sx n="43" d="100"/>
          <a:sy n="43" d="100"/>
        </p:scale>
        <p:origin x="72" y="3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/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/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2C8AC8-0114-4499-B1BC-6378166C2096}" type="datetimeFigureOut">
              <a:rPr lang="en-US"/>
              <a:pPr>
                <a:defRPr/>
              </a:pPr>
              <a:t>9/27/2019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1F6870-1A31-49D6-B183-F6F5DD6C6D19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2442949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A064BF-04A2-41B4-B896-CDD3F0B1275C}" type="datetimeFigureOut">
              <a:rPr lang="en-US"/>
              <a:pPr>
                <a:defRPr/>
              </a:pPr>
              <a:t>9/27/2019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02BC31-3D00-42DA-B9E9-FF0F434699E1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3767713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/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/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DF02C1-2E86-47CF-9CA7-D0420315CD95}" type="datetimeFigureOut">
              <a:rPr lang="en-US"/>
              <a:pPr>
                <a:defRPr/>
              </a:pPr>
              <a:t>9/27/2019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51C2AC-446F-40C9-AFFB-2C29D4FC2E79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21932843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C62983-2A88-4009-9E6E-6BCF3820FB95}" type="datetimeFigureOut">
              <a:rPr lang="en-US"/>
              <a:pPr>
                <a:defRPr/>
              </a:pPr>
              <a:t>9/27/2019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6A31D4-23ED-4CBA-8508-588ADCC2D588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20007050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anchor="b"/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8C4904-BBC0-43D4-8C98-238306B4B68F}" type="datetimeFigureOut">
              <a:rPr lang="en-US"/>
              <a:pPr>
                <a:defRPr/>
              </a:pPr>
              <a:t>9/27/2019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1B4209-A894-405A-9FA1-EF5BB69425A5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137445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E665BB-1C32-4341-AB08-5A296B417462}" type="datetimeFigureOut">
              <a:rPr lang="en-US"/>
              <a:pPr>
                <a:defRPr/>
              </a:pPr>
              <a:t>9/27/2019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B5E296-647F-4C5C-9AC0-7573DF3EE3DE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20114433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331C35-D8A8-4329-9EBA-C9D2612D4600}" type="datetimeFigureOut">
              <a:rPr lang="en-US"/>
              <a:pPr>
                <a:defRPr/>
              </a:pPr>
              <a:t>9/27/2019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21CD9A-F737-42C5-9587-74BBAEFAB04C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8093273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CBB7D5-AA98-4439-8B89-B3320E237905}" type="datetimeFigureOut">
              <a:rPr lang="en-US"/>
              <a:pPr>
                <a:defRPr/>
              </a:pPr>
              <a:t>9/27/2019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D8D813-B0EF-4050-AF67-CA4EF046C5DF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3373362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6A3406-FABE-473E-88DD-E0A2F67B920C}" type="datetimeFigureOut">
              <a:rPr lang="en-US"/>
              <a:pPr>
                <a:defRPr/>
              </a:pPr>
              <a:t>9/27/2019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79F5C3-69DC-4BB6-8487-AD49B1A4FCBA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3131100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4B330E-296A-4F07-8401-C9CD3A5B7FF5}" type="datetimeFigureOut">
              <a:rPr lang="en-US"/>
              <a:pPr>
                <a:defRPr/>
              </a:pPr>
              <a:t>9/27/2019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D4A422-CCB2-4BE8-961F-D3657A383C87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419996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2427F5-3783-45E5-A98C-BFC005E8B414}" type="datetimeFigureOut">
              <a:rPr lang="en-US"/>
              <a:pPr>
                <a:defRPr/>
              </a:pPr>
              <a:t>9/27/2019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9D5B88-7F8B-47B5-A369-668C32A43FB8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35645179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8"/>
          <p:cNvSpPr txBox="1"/>
          <p:nvPr/>
        </p:nvSpPr>
        <p:spPr>
          <a:xfrm>
            <a:off x="1111250" y="787400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“</a:t>
            </a:r>
          </a:p>
        </p:txBody>
      </p:sp>
      <p:sp>
        <p:nvSpPr>
          <p:cNvPr id="6" name="TextBox 9"/>
          <p:cNvSpPr txBox="1"/>
          <p:nvPr/>
        </p:nvSpPr>
        <p:spPr>
          <a:xfrm>
            <a:off x="10437813" y="2743200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/>
          <a:lstStyle>
            <a:lvl1pPr>
              <a:defRPr sz="4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00BE44-C760-4F4B-9F51-88C5DED6AE87}" type="datetimeFigureOut">
              <a:rPr lang="en-US"/>
              <a:pPr>
                <a:defRPr/>
              </a:pPr>
              <a:t>9/27/2019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8F44E475-DAD7-4536-8903-831D34529FF1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36530145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9ABB1D-3860-4048-8781-3C48C53EF3A0}" type="datetimeFigureOut">
              <a:rPr lang="en-US"/>
              <a:pPr>
                <a:defRPr/>
              </a:pPr>
              <a:t>9/27/2019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5E46DE-0DBB-4075-BF0B-33E43569F9F7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31652613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3E5621-1E86-44FC-908E-F29CF7B657C5}" type="datetimeFigureOut">
              <a:rPr lang="en-US"/>
              <a:pPr>
                <a:defRPr/>
              </a:pPr>
              <a:t>9/27/2019</a:t>
            </a:fld>
            <a:endParaRPr lang="en-US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fld id="{7E55E367-D01D-4CEF-8384-C1DF909CED37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25287847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67DEA3-D10D-473C-AB4C-1772F989A4F2}" type="datetimeFigureOut">
              <a:rPr lang="en-US"/>
              <a:pPr>
                <a:defRPr/>
              </a:pPr>
              <a:t>9/27/2019</a:t>
            </a:fld>
            <a:endParaRPr lang="en-US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fld id="{4AC3252E-6193-4D66-84E1-469D6F57AFDB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33693393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6BEC6D-DECB-480E-BC54-E88F3BAF18AA}" type="datetimeFigureOut">
              <a:rPr lang="en-US"/>
              <a:pPr>
                <a:defRPr/>
              </a:pPr>
              <a:t>9/27/2019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B67906-22CE-45FA-A33D-EA2054B7C9A2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34563958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5056CE-8438-4958-B360-22372F992F81}" type="datetimeFigureOut">
              <a:rPr lang="en-US"/>
              <a:pPr>
                <a:defRPr/>
              </a:pPr>
              <a:t>9/27/2019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09FB6F-1545-4487-AF8E-FC46BB4EE2D2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1245449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0F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775" y="1825625"/>
            <a:ext cx="102330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  <a:latin typeface="+mn-lt"/>
                <a:cs typeface="+mn-cs"/>
              </a:defRPr>
            </a:lvl1pPr>
          </a:lstStyle>
          <a:p>
            <a:pPr>
              <a:defRPr/>
            </a:pPr>
            <a:fld id="{D3617F00-AA81-4193-80B0-F573ADE476E5}" type="datetimeFigureOut">
              <a:rPr lang="en-US"/>
              <a:pPr>
                <a:defRPr/>
              </a:pPr>
              <a:t>9/27/2019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orbel" panose="020B0503020204020204" pitchFamily="34" charset="0"/>
              </a:defRPr>
            </a:lvl1pPr>
          </a:lstStyle>
          <a:p>
            <a:fld id="{5479F362-40A1-4070-BA00-2D9C205C3240}" type="slidenum">
              <a:rPr lang="en-US" altLang="pt-BR"/>
              <a:pPr/>
              <a:t>‹nº›</a:t>
            </a:fld>
            <a:endParaRPr lang="en-US" alt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704" r:id="rId12"/>
    <p:sldLayoutId id="2147483699" r:id="rId13"/>
    <p:sldLayoutId id="2147483700" r:id="rId14"/>
    <p:sldLayoutId id="2147483701" r:id="rId15"/>
    <p:sldLayoutId id="2147483702" r:id="rId16"/>
    <p:sldLayoutId id="2147483703" r:id="rId17"/>
  </p:sldLayoutIdLst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40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Corbel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Corbel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Corbel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Corbel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Corbel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Corbel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Corbel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Corbel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paulomargotto.com.br/" TargetMode="Externa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2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5.jpeg"/><Relationship Id="rId4" Type="http://schemas.openxmlformats.org/officeDocument/2006/relationships/image" Target="../media/image84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9.jpeg"/><Relationship Id="rId4" Type="http://schemas.openxmlformats.org/officeDocument/2006/relationships/image" Target="../media/image8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4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hyperlink" Target="http://www.paulomargotto.com.br/documentos/HIDRONEFROSE-2009.doc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1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hyperlink" Target="http://www.paulomargotto.com.br/documentos/Caso_Clin_%20Hidronefrose.ppt" TargetMode="Externa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6.jpeg"/><Relationship Id="rId4" Type="http://schemas.openxmlformats.org/officeDocument/2006/relationships/image" Target="../media/image115.jpe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Título 1"/>
          <p:cNvPicPr>
            <a:picLocks noGrp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5563" y="215900"/>
            <a:ext cx="9942512" cy="987425"/>
          </a:xfrm>
        </p:spPr>
      </p:pic>
      <p:pic>
        <p:nvPicPr>
          <p:cNvPr id="3075" name="Espaço Reservado para Texto 2"/>
          <p:cNvPicPr>
            <a:picLocks noGrp="1" noChangeArrowheads="1"/>
          </p:cNvPicPr>
          <p:nvPr>
            <p:ph type="body"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5568950"/>
            <a:ext cx="1731963" cy="2297113"/>
          </a:xfrm>
        </p:spPr>
      </p:pic>
      <p:pic>
        <p:nvPicPr>
          <p:cNvPr id="3076" name="Picture 2" descr="https://mosocorp.files.wordpress.com/2012/11/pontc3a3o-lago-su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6575" y="1211263"/>
            <a:ext cx="6292850" cy="425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0250" y="1716088"/>
            <a:ext cx="3355975" cy="310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8" name="Text Box 8"/>
          <p:cNvSpPr txBox="1">
            <a:spLocks noChangeArrowheads="1"/>
          </p:cNvSpPr>
          <p:nvPr/>
        </p:nvSpPr>
        <p:spPr bwMode="auto">
          <a:xfrm>
            <a:off x="3028950" y="6340475"/>
            <a:ext cx="2843213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914400" eaLnBrk="1" hangingPunct="1"/>
            <a:r>
              <a:rPr lang="pt-BR" altLang="pt-BR" sz="1400">
                <a:hlinkClick r:id="rId6"/>
              </a:rPr>
              <a:t>www.paulomargotto.com.br</a:t>
            </a:r>
            <a:r>
              <a:rPr lang="pt-BR" altLang="pt-BR" sz="1400"/>
              <a:t> </a:t>
            </a:r>
          </a:p>
          <a:p>
            <a:pPr algn="ctr" defTabSz="914400" eaLnBrk="1" hangingPunct="1"/>
            <a:r>
              <a:rPr lang="pt-BR" altLang="pt-BR" sz="1400"/>
              <a:t>Brasília, 13 de novembro de 2015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Título 1"/>
          <p:cNvPicPr>
            <a:picLocks noGrp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038" y="92075"/>
            <a:ext cx="10809287" cy="1603375"/>
          </a:xfrm>
        </p:spPr>
      </p:pic>
      <p:pic>
        <p:nvPicPr>
          <p:cNvPr id="4099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238" y="1725613"/>
            <a:ext cx="10352087" cy="44561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US NA HIDRONEFROSE</a:t>
            </a:r>
            <a:endParaRPr lang="pt-BR" dirty="0"/>
          </a:p>
        </p:txBody>
      </p:sp>
      <p:pic>
        <p:nvPicPr>
          <p:cNvPr id="5123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238" y="1773238"/>
            <a:ext cx="10352087" cy="50911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US NA HIDRONEFROSE</a:t>
            </a:r>
            <a:endParaRPr lang="pt-BR" dirty="0"/>
          </a:p>
        </p:txBody>
      </p:sp>
      <p:pic>
        <p:nvPicPr>
          <p:cNvPr id="6147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238" y="1725613"/>
            <a:ext cx="10352087" cy="44561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US NA HIDRONEFROSE</a:t>
            </a:r>
            <a:endParaRPr lang="pt-BR" dirty="0"/>
          </a:p>
        </p:txBody>
      </p:sp>
      <p:pic>
        <p:nvPicPr>
          <p:cNvPr id="7171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238" y="1725613"/>
            <a:ext cx="10352087" cy="44561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Título 1"/>
          <p:cNvPicPr>
            <a:picLocks noGrp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3" y="-6350"/>
            <a:ext cx="10850562" cy="1335088"/>
          </a:xfrm>
        </p:spPr>
      </p:pic>
      <p:pic>
        <p:nvPicPr>
          <p:cNvPr id="8195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875" y="1158875"/>
            <a:ext cx="10344150" cy="5156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US NA HIDRONEFROSE</a:t>
            </a:r>
            <a:endParaRPr lang="pt-BR" dirty="0"/>
          </a:p>
        </p:txBody>
      </p:sp>
      <p:pic>
        <p:nvPicPr>
          <p:cNvPr id="9219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238" y="1725613"/>
            <a:ext cx="10352087" cy="44561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Título 1"/>
          <p:cNvPicPr>
            <a:picLocks noGrp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038" y="-244475"/>
            <a:ext cx="10809287" cy="2286000"/>
          </a:xfrm>
        </p:spPr>
      </p:pic>
      <p:pic>
        <p:nvPicPr>
          <p:cNvPr id="10243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1788" y="1408113"/>
            <a:ext cx="6448425" cy="4419600"/>
          </a:xfrm>
        </p:spPr>
      </p:pic>
      <p:pic>
        <p:nvPicPr>
          <p:cNvPr id="1024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850" y="2225675"/>
            <a:ext cx="6438900" cy="445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Título 1"/>
          <p:cNvPicPr>
            <a:picLocks noGrp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300" y="-347663"/>
            <a:ext cx="8620125" cy="2163763"/>
          </a:xfrm>
        </p:spPr>
      </p:pic>
      <p:pic>
        <p:nvPicPr>
          <p:cNvPr id="11267" name="Espaço Reservado para Conteúdo 8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1839913"/>
            <a:ext cx="3790950" cy="2246312"/>
          </a:xfrm>
        </p:spPr>
      </p:pic>
      <p:pic>
        <p:nvPicPr>
          <p:cNvPr id="11268" name="Imagem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9313" y="-2154238"/>
            <a:ext cx="4325937" cy="2482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Imagem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950" y="1960563"/>
            <a:ext cx="3641725" cy="2125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Imagem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4367213"/>
            <a:ext cx="3668712" cy="239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Imagem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8713" y="4310063"/>
            <a:ext cx="3768725" cy="245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US NA HIDRONEFROSE</a:t>
            </a:r>
            <a:endParaRPr lang="pt-BR" dirty="0"/>
          </a:p>
        </p:txBody>
      </p:sp>
      <p:pic>
        <p:nvPicPr>
          <p:cNvPr id="12291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938" y="1670050"/>
            <a:ext cx="10339387" cy="45116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US NA HIDRONEFROSE</a:t>
            </a:r>
            <a:endParaRPr lang="pt-BR" dirty="0"/>
          </a:p>
        </p:txBody>
      </p:sp>
      <p:pic>
        <p:nvPicPr>
          <p:cNvPr id="13315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238" y="1365250"/>
            <a:ext cx="10474325" cy="60102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Título 1"/>
          <p:cNvPicPr>
            <a:picLocks noGrp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491413"/>
            <a:ext cx="5053013" cy="12222163"/>
          </a:xfrm>
        </p:spPr>
      </p:pic>
      <p:pic>
        <p:nvPicPr>
          <p:cNvPr id="14339" name="Espaço Reservado para Conteúdo 3"/>
          <p:cNvPicPr>
            <a:picLocks noGrp="1" noChangeAspect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4963" y="1042988"/>
            <a:ext cx="6172200" cy="4873625"/>
          </a:xfrm>
        </p:spPr>
      </p:pic>
      <p:sp>
        <p:nvSpPr>
          <p:cNvPr id="11" name="Espaço Reservado para Texto 10"/>
          <p:cNvSpPr>
            <a:spLocks noGrp="1"/>
          </p:cNvSpPr>
          <p:nvPr>
            <p:ph type="body" sz="half" idx="2"/>
          </p:nvPr>
        </p:nvSpPr>
        <p:spPr>
          <a:xfrm>
            <a:off x="6822969" y="36095"/>
            <a:ext cx="3652025" cy="890337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pt-BR" sz="2400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sz="2400" dirty="0" smtClean="0"/>
              <a:t>ESTENOSE DA JUP</a:t>
            </a:r>
            <a:endParaRPr lang="pt-B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Título 1"/>
          <p:cNvPicPr>
            <a:picLocks noGrp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638" y="-19050"/>
            <a:ext cx="10852150" cy="1341438"/>
          </a:xfrm>
        </p:spPr>
      </p:pic>
      <p:pic>
        <p:nvPicPr>
          <p:cNvPr id="15363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9700" y="1200150"/>
            <a:ext cx="4851400" cy="4981575"/>
          </a:xfrm>
        </p:spPr>
      </p:pic>
      <p:sp>
        <p:nvSpPr>
          <p:cNvPr id="15364" name="AutoShape 2" descr="Exibindo imag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>
              <a:latin typeface="Corbel" panose="020B0503020204020204" pitchFamily="34" charset="0"/>
            </a:endParaRPr>
          </a:p>
        </p:txBody>
      </p:sp>
      <p:pic>
        <p:nvPicPr>
          <p:cNvPr id="1536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9788" y="1485900"/>
            <a:ext cx="6477000" cy="469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US NA HIDRONEFROSE</a:t>
            </a:r>
            <a:endParaRPr lang="pt-BR" dirty="0"/>
          </a:p>
        </p:txBody>
      </p:sp>
      <p:pic>
        <p:nvPicPr>
          <p:cNvPr id="16387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1620838"/>
            <a:ext cx="10399713" cy="45243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US NA HIDRONEFROSE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20000" y="1825625"/>
            <a:ext cx="10233800" cy="435133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pt-BR" dirty="0"/>
          </a:p>
          <a:p>
            <a:pPr eaLnBrk="1" fontAlgn="auto" hangingPunct="1">
              <a:spcAft>
                <a:spcPts val="0"/>
              </a:spcAft>
              <a:defRPr/>
            </a:pPr>
            <a:endParaRPr lang="pt-BR" dirty="0"/>
          </a:p>
          <a:p>
            <a:pPr eaLnBrk="1" fontAlgn="auto" hangingPunct="1"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17412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2763" y="4002088"/>
            <a:ext cx="3586162" cy="2379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1690688"/>
            <a:ext cx="3702050" cy="237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8300" y="2879725"/>
            <a:ext cx="3835400" cy="251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US NA HIDRONEFROSE</a:t>
            </a:r>
            <a:endParaRPr lang="pt-BR" dirty="0"/>
          </a:p>
        </p:txBody>
      </p:sp>
      <p:pic>
        <p:nvPicPr>
          <p:cNvPr id="18435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238" y="1689100"/>
            <a:ext cx="10352087" cy="4492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US NA HIDRONEFROSE</a:t>
            </a:r>
            <a:endParaRPr lang="pt-BR" dirty="0"/>
          </a:p>
        </p:txBody>
      </p:sp>
      <p:pic>
        <p:nvPicPr>
          <p:cNvPr id="19459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238" y="1689100"/>
            <a:ext cx="10352087" cy="4492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US NA HIDRONEFROSE</a:t>
            </a:r>
            <a:endParaRPr lang="pt-BR" dirty="0"/>
          </a:p>
        </p:txBody>
      </p:sp>
      <p:pic>
        <p:nvPicPr>
          <p:cNvPr id="20483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725" y="1816100"/>
            <a:ext cx="10242550" cy="4365625"/>
          </a:xfrm>
        </p:spPr>
      </p:pic>
      <p:pic>
        <p:nvPicPr>
          <p:cNvPr id="20484" name="Picture 7" descr="Imagem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31963"/>
            <a:ext cx="596265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8" descr="Imagem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1792288"/>
            <a:ext cx="5443538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Título 1"/>
          <p:cNvPicPr>
            <a:picLocks noGrp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413" y="407988"/>
            <a:ext cx="10850562" cy="1335087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20000" y="1825625"/>
            <a:ext cx="10233800" cy="435133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rgbClr val="FFFF00"/>
                </a:solidFill>
              </a:rPr>
              <a:t>ESTENOSE DA JUV</a:t>
            </a:r>
            <a:endParaRPr lang="pt-BR" dirty="0">
              <a:solidFill>
                <a:srgbClr val="FFFF00"/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2150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775" y="3525838"/>
            <a:ext cx="4257675" cy="294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6175" y="1328738"/>
            <a:ext cx="4297363" cy="294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Imagem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4175" y="4360863"/>
            <a:ext cx="3386138" cy="232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US NA HIDRONEFROSE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20000" y="1825625"/>
            <a:ext cx="10233800" cy="435133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rgbClr val="FFFF00"/>
                </a:solidFill>
              </a:rPr>
              <a:t>ESTENOSE DA JUV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pt-BR" dirty="0"/>
          </a:p>
          <a:p>
            <a:pPr eaLnBrk="1" fontAlgn="auto" hangingPunct="1"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22532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3413125"/>
            <a:ext cx="3429000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2288" y="2170113"/>
            <a:ext cx="3527425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0388" y="4102100"/>
            <a:ext cx="3565525" cy="238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Título 1"/>
          <p:cNvPicPr>
            <a:picLocks noGrp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25" y="274638"/>
            <a:ext cx="7113588" cy="1163637"/>
          </a:xfrm>
        </p:spPr>
      </p:pic>
      <p:sp>
        <p:nvSpPr>
          <p:cNvPr id="23555" name="Espaço Reservado para Conteúdo 6"/>
          <p:cNvSpPr>
            <a:spLocks noGrp="1"/>
          </p:cNvSpPr>
          <p:nvPr>
            <p:ph idx="1"/>
          </p:nvPr>
        </p:nvSpPr>
        <p:spPr bwMode="auto">
          <a:xfrm>
            <a:off x="136525" y="1695450"/>
            <a:ext cx="6467475" cy="769938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smtClean="0">
                <a:solidFill>
                  <a:srgbClr val="FFFF00"/>
                </a:solidFill>
              </a:rPr>
              <a:t>DUPLICAÇÃO RENAL x URETEROCELE</a:t>
            </a:r>
          </a:p>
        </p:txBody>
      </p:sp>
      <p:pic>
        <p:nvPicPr>
          <p:cNvPr id="23556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8" y="2974975"/>
            <a:ext cx="4187825" cy="291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5313" y="1223963"/>
            <a:ext cx="3860800" cy="271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2875" y="4090988"/>
            <a:ext cx="3998913" cy="257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US NA HIDRONEFROSE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20000" y="1825625"/>
            <a:ext cx="10233800" cy="4351338"/>
          </a:xfrm>
        </p:spPr>
        <p:txBody>
          <a:bodyPr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3000" dirty="0" smtClean="0">
                <a:solidFill>
                  <a:srgbClr val="FFFF00"/>
                </a:solidFill>
              </a:rPr>
              <a:t>VÁLVULA DE URETRA POSTERIOR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dirty="0" smtClean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Causa + comum de obstrução baixa em meninos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 smtClean="0"/>
              <a:t>     1:300 a 1:800 RN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3 TIPOS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&gt; Malformação congênita que consiste na existência de pequenas pregas na porção posterior da uretra( + comum)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&gt;obstáculo importante á passagem de urina&gt; maior força de contração&gt; espessamento progressivo da parede vesical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^ da pressão na bexiga&gt; RVU e disfunção vesical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Associação com displasia renal e RVU( 40 A 66%  dos pacientes)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US NA HIDRONEFROSE</a:t>
            </a:r>
            <a:endParaRPr lang="pt-BR" dirty="0"/>
          </a:p>
        </p:txBody>
      </p:sp>
      <p:pic>
        <p:nvPicPr>
          <p:cNvPr id="25603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075" y="1487488"/>
            <a:ext cx="10382250" cy="52371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US NA HIDRONEFROSE</a:t>
            </a:r>
            <a:endParaRPr lang="pt-BR" dirty="0"/>
          </a:p>
        </p:txBody>
      </p:sp>
      <p:pic>
        <p:nvPicPr>
          <p:cNvPr id="26627" name="Picture 6" descr="Imagem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3138" y="1958975"/>
            <a:ext cx="5995987" cy="436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Picture 7" descr="Imagem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450" y="1982788"/>
            <a:ext cx="5592763" cy="435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US NA HIDRONEFROSE</a:t>
            </a:r>
            <a:endParaRPr lang="pt-BR" dirty="0"/>
          </a:p>
        </p:txBody>
      </p:sp>
      <p:pic>
        <p:nvPicPr>
          <p:cNvPr id="27651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675" y="1749425"/>
            <a:ext cx="10374313" cy="4492625"/>
          </a:xfrm>
        </p:spPr>
      </p:pic>
      <p:pic>
        <p:nvPicPr>
          <p:cNvPr id="27652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025" y="1589088"/>
            <a:ext cx="3881438" cy="277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3394075"/>
            <a:ext cx="3894137" cy="278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4" name="Imagem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4663" y="4059238"/>
            <a:ext cx="3883025" cy="276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US NA HIDRONEFROSE</a:t>
            </a:r>
            <a:endParaRPr lang="pt-BR" dirty="0"/>
          </a:p>
        </p:txBody>
      </p:sp>
      <p:pic>
        <p:nvPicPr>
          <p:cNvPr id="28675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075" y="1695450"/>
            <a:ext cx="10382250" cy="4486275"/>
          </a:xfrm>
        </p:spPr>
      </p:pic>
      <p:pic>
        <p:nvPicPr>
          <p:cNvPr id="28676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7013" y="1692275"/>
            <a:ext cx="3368675" cy="2360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0963" y="1690688"/>
            <a:ext cx="3360737" cy="2363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8" name="Imagem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25" y="4346575"/>
            <a:ext cx="3375025" cy="238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9" name="Imagem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1350" y="4346575"/>
            <a:ext cx="3368675" cy="239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US NA HIDRONEFROSE</a:t>
            </a:r>
            <a:endParaRPr lang="pt-BR" dirty="0"/>
          </a:p>
        </p:txBody>
      </p:sp>
      <p:pic>
        <p:nvPicPr>
          <p:cNvPr id="29699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075" y="1695450"/>
            <a:ext cx="10382250" cy="44862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US NA HIDRONEFROSE</a:t>
            </a:r>
            <a:endParaRPr lang="pt-BR" dirty="0"/>
          </a:p>
        </p:txBody>
      </p:sp>
      <p:pic>
        <p:nvPicPr>
          <p:cNvPr id="30723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075" y="1620838"/>
            <a:ext cx="10382250" cy="45608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US NA HIDRONEFROSE</a:t>
            </a:r>
            <a:endParaRPr lang="pt-BR" dirty="0"/>
          </a:p>
        </p:txBody>
      </p:sp>
      <p:pic>
        <p:nvPicPr>
          <p:cNvPr id="31747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075" y="1695450"/>
            <a:ext cx="10382250" cy="44862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US NA HIDRONEFROSE</a:t>
            </a:r>
            <a:endParaRPr lang="pt-BR" dirty="0"/>
          </a:p>
        </p:txBody>
      </p:sp>
      <p:pic>
        <p:nvPicPr>
          <p:cNvPr id="32771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75" y="1219200"/>
            <a:ext cx="10777538" cy="4926013"/>
          </a:xfrm>
        </p:spPr>
      </p:pic>
      <p:sp>
        <p:nvSpPr>
          <p:cNvPr id="32772" name="AutoShape 2" descr="Exibindo IMG_015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>
              <a:latin typeface="Corbel" panose="020B0503020204020204" pitchFamily="34" charset="0"/>
            </a:endParaRPr>
          </a:p>
        </p:txBody>
      </p:sp>
      <p:pic>
        <p:nvPicPr>
          <p:cNvPr id="32773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5813" y="2089150"/>
            <a:ext cx="4630737" cy="431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Título 1"/>
          <p:cNvPicPr>
            <a:picLocks noGrp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50" y="-255588"/>
            <a:ext cx="10942638" cy="1554163"/>
          </a:xfrm>
        </p:spPr>
      </p:pic>
      <p:pic>
        <p:nvPicPr>
          <p:cNvPr id="33795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475" y="1646238"/>
            <a:ext cx="10356850" cy="45354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US NA HIDRONEFROSE</a:t>
            </a:r>
            <a:endParaRPr lang="pt-BR" dirty="0"/>
          </a:p>
        </p:txBody>
      </p:sp>
      <p:sp>
        <p:nvSpPr>
          <p:cNvPr id="34819" name="Espaço Reservado para Conteúdo 6"/>
          <p:cNvSpPr>
            <a:spLocks noGrp="1"/>
          </p:cNvSpPr>
          <p:nvPr>
            <p:ph idx="1"/>
          </p:nvPr>
        </p:nvSpPr>
        <p:spPr bwMode="auto">
          <a:xfrm>
            <a:off x="811213" y="1739900"/>
            <a:ext cx="10233025" cy="4351338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smtClean="0">
                <a:solidFill>
                  <a:srgbClr val="FFFF00"/>
                </a:solidFill>
              </a:rPr>
              <a:t>RVU Grau IV</a:t>
            </a:r>
          </a:p>
        </p:txBody>
      </p:sp>
      <p:pic>
        <p:nvPicPr>
          <p:cNvPr id="34820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1825625"/>
            <a:ext cx="4938713" cy="3449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1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7138" y="2730500"/>
            <a:ext cx="4700587" cy="336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Título 1"/>
          <p:cNvPicPr>
            <a:picLocks noGrp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038" y="-6350"/>
            <a:ext cx="10850562" cy="1335088"/>
          </a:xfrm>
        </p:spPr>
      </p:pic>
      <p:pic>
        <p:nvPicPr>
          <p:cNvPr id="35843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25" y="1695450"/>
            <a:ext cx="10382250" cy="4486275"/>
          </a:xfrm>
        </p:spPr>
      </p:pic>
      <p:pic>
        <p:nvPicPr>
          <p:cNvPr id="35844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3200" y="2546350"/>
            <a:ext cx="5624513" cy="3630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Título 1"/>
          <p:cNvPicPr>
            <a:picLocks noGrp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038" y="-244475"/>
            <a:ext cx="10809287" cy="2286000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20000" y="1792788"/>
            <a:ext cx="10233800" cy="435133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pt-BR" dirty="0"/>
          </a:p>
          <a:p>
            <a:pPr eaLnBrk="1" fontAlgn="auto" hangingPunct="1">
              <a:spcAft>
                <a:spcPts val="0"/>
              </a:spcAft>
              <a:defRPr/>
            </a:pPr>
            <a:endParaRPr lang="pt-BR" dirty="0"/>
          </a:p>
          <a:p>
            <a:pPr eaLnBrk="1" fontAlgn="auto" hangingPunct="1"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36868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900" y="2201863"/>
            <a:ext cx="4826000" cy="320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9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8500" y="777875"/>
            <a:ext cx="4305300" cy="283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0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8500" y="3716338"/>
            <a:ext cx="4351338" cy="287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US NA HIDRONEFROSE</a:t>
            </a:r>
            <a:endParaRPr lang="pt-BR" dirty="0"/>
          </a:p>
        </p:txBody>
      </p:sp>
      <p:pic>
        <p:nvPicPr>
          <p:cNvPr id="37891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238" y="1725613"/>
            <a:ext cx="10352087" cy="45291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US NA HIDRONEFROSE</a:t>
            </a:r>
            <a:endParaRPr lang="pt-BR" dirty="0"/>
          </a:p>
        </p:txBody>
      </p:sp>
      <p:pic>
        <p:nvPicPr>
          <p:cNvPr id="38915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075" y="1657350"/>
            <a:ext cx="10509250" cy="57245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US NA HIDRONEFROSE</a:t>
            </a:r>
            <a:endParaRPr lang="pt-BR" dirty="0"/>
          </a:p>
        </p:txBody>
      </p:sp>
      <p:pic>
        <p:nvPicPr>
          <p:cNvPr id="39939" name="Espaço Reservado para Conteúdo 3"/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238" y="1311275"/>
            <a:ext cx="10352087" cy="52117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Título 1"/>
          <p:cNvPicPr>
            <a:picLocks noGrp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763" y="493713"/>
            <a:ext cx="10850562" cy="1335087"/>
          </a:xfrm>
        </p:spPr>
      </p:pic>
      <p:pic>
        <p:nvPicPr>
          <p:cNvPr id="40963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075" y="1408113"/>
            <a:ext cx="10382250" cy="52371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Título 1"/>
          <p:cNvPicPr>
            <a:picLocks noGrp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038" y="-201613"/>
            <a:ext cx="10809287" cy="939801"/>
          </a:xfrm>
        </p:spPr>
      </p:pic>
      <p:pic>
        <p:nvPicPr>
          <p:cNvPr id="41987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550" y="1152525"/>
            <a:ext cx="10248900" cy="4956175"/>
          </a:xfrm>
        </p:spPr>
      </p:pic>
      <p:pic>
        <p:nvPicPr>
          <p:cNvPr id="41988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2288" y="2606675"/>
            <a:ext cx="5127625" cy="349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9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913" y="2565400"/>
            <a:ext cx="5033962" cy="353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Título 1"/>
          <p:cNvPicPr>
            <a:picLocks noGrp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88" y="-195263"/>
            <a:ext cx="10850562" cy="1335088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56699" y="976893"/>
            <a:ext cx="10233800" cy="977210"/>
          </a:xfrm>
        </p:spPr>
        <p:txBody>
          <a:bodyPr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pt-BR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sz="3200" dirty="0" smtClean="0">
                <a:solidFill>
                  <a:srgbClr val="FFFF00"/>
                </a:solidFill>
              </a:rPr>
              <a:t>MEGAURETER COM RVU </a:t>
            </a:r>
            <a:endParaRPr lang="pt-BR" sz="3200" dirty="0">
              <a:solidFill>
                <a:srgbClr val="FFFF00"/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43012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4375" y="4075113"/>
            <a:ext cx="3857625" cy="253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3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0050" y="3003550"/>
            <a:ext cx="3927475" cy="252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4" name="Imagem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2400300"/>
            <a:ext cx="3760787" cy="255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Título 1"/>
          <p:cNvPicPr>
            <a:picLocks noGrp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38" y="-6350"/>
            <a:ext cx="10850562" cy="1335088"/>
          </a:xfrm>
        </p:spPr>
      </p:pic>
      <p:pic>
        <p:nvPicPr>
          <p:cNvPr id="44035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238" y="1689100"/>
            <a:ext cx="10352087" cy="59610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Título 1"/>
          <p:cNvPicPr>
            <a:picLocks noGrp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3" y="-377825"/>
            <a:ext cx="10856912" cy="1133475"/>
          </a:xfrm>
        </p:spPr>
      </p:pic>
      <p:pic>
        <p:nvPicPr>
          <p:cNvPr id="45059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638" y="1158875"/>
            <a:ext cx="10382250" cy="4108450"/>
          </a:xfrm>
        </p:spPr>
      </p:pic>
      <p:pic>
        <p:nvPicPr>
          <p:cNvPr id="45060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325" y="2041525"/>
            <a:ext cx="6373813" cy="420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Título 1"/>
          <p:cNvPicPr>
            <a:picLocks noGrp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050" y="-212725"/>
            <a:ext cx="10710863" cy="1127125"/>
          </a:xfrm>
        </p:spPr>
      </p:pic>
      <p:pic>
        <p:nvPicPr>
          <p:cNvPr id="46083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700" y="1395413"/>
            <a:ext cx="10380663" cy="44989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Título 1"/>
          <p:cNvPicPr>
            <a:picLocks noGrp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" y="-128588"/>
            <a:ext cx="10831513" cy="1214438"/>
          </a:xfrm>
        </p:spPr>
      </p:pic>
      <p:pic>
        <p:nvPicPr>
          <p:cNvPr id="47107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075" y="1657350"/>
            <a:ext cx="10710863" cy="45243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Título 1"/>
          <p:cNvPicPr>
            <a:picLocks noGrp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3" y="-171450"/>
            <a:ext cx="11033125" cy="1177925"/>
          </a:xfrm>
        </p:spPr>
      </p:pic>
      <p:pic>
        <p:nvPicPr>
          <p:cNvPr id="48131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25" y="1511300"/>
            <a:ext cx="10394950" cy="52133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Título 1"/>
          <p:cNvPicPr>
            <a:picLocks noGrp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3" y="-231775"/>
            <a:ext cx="10850562" cy="1341438"/>
          </a:xfrm>
        </p:spPr>
      </p:pic>
      <p:pic>
        <p:nvPicPr>
          <p:cNvPr id="49155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2363" y="1225550"/>
            <a:ext cx="10380662" cy="51260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Título 1"/>
          <p:cNvPicPr>
            <a:picLocks noGrp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975" y="-171450"/>
            <a:ext cx="10985500" cy="1171575"/>
          </a:xfrm>
        </p:spPr>
      </p:pic>
      <p:pic>
        <p:nvPicPr>
          <p:cNvPr id="50179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075" y="1695450"/>
            <a:ext cx="10382250" cy="51260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Título 1"/>
          <p:cNvPicPr>
            <a:picLocks noGrp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213" y="-231775"/>
            <a:ext cx="10850562" cy="1341438"/>
          </a:xfrm>
        </p:spPr>
      </p:pic>
      <p:pic>
        <p:nvPicPr>
          <p:cNvPr id="51203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88" y="1274763"/>
            <a:ext cx="10380662" cy="54006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Título 1"/>
          <p:cNvPicPr>
            <a:picLocks noGrp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563" y="-274638"/>
            <a:ext cx="7662863" cy="2779713"/>
          </a:xfrm>
        </p:spPr>
      </p:pic>
      <p:pic>
        <p:nvPicPr>
          <p:cNvPr id="52227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2270125"/>
            <a:ext cx="3008312" cy="417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4597400" y="5902325"/>
            <a:ext cx="2389188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altLang="pt-BR" sz="2800" b="1" dirty="0">
                <a:solidFill>
                  <a:srgbClr val="D5FF5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OBRIGADA!!</a:t>
            </a:r>
          </a:p>
        </p:txBody>
      </p:sp>
      <p:pic>
        <p:nvPicPr>
          <p:cNvPr id="53251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8775" y="769938"/>
            <a:ext cx="8758238" cy="525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/>
          </p:cNvSpPr>
          <p:nvPr>
            <p:ph type="title"/>
          </p:nvPr>
        </p:nvSpPr>
        <p:spPr bwMode="auto">
          <a:xfrm>
            <a:off x="819150" y="0"/>
            <a:ext cx="10515600" cy="1325563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pt-BR" altLang="pt-BR" sz="3600" smtClean="0">
                <a:solidFill>
                  <a:srgbClr val="FFFF00"/>
                </a:solidFill>
              </a:rPr>
              <a:t>Nota do Editor do site, Dr. Paulo R. Margotto.</a:t>
            </a:r>
            <a:br>
              <a:rPr lang="pt-BR" altLang="pt-BR" sz="3600" smtClean="0">
                <a:solidFill>
                  <a:srgbClr val="FFFF00"/>
                </a:solidFill>
              </a:rPr>
            </a:br>
            <a:r>
              <a:rPr lang="pt-BR" altLang="pt-BR" sz="3600" smtClean="0">
                <a:solidFill>
                  <a:srgbClr val="FFFF00"/>
                </a:solidFill>
              </a:rPr>
              <a:t>Consultem também!</a:t>
            </a:r>
          </a:p>
        </p:txBody>
      </p:sp>
      <p:sp>
        <p:nvSpPr>
          <p:cNvPr id="54275" name="Rectangle 3"/>
          <p:cNvSpPr>
            <a:spLocks noGrp="1"/>
          </p:cNvSpPr>
          <p:nvPr>
            <p:ph type="body" idx="1"/>
          </p:nvPr>
        </p:nvSpPr>
        <p:spPr bwMode="auto">
          <a:xfrm>
            <a:off x="1720850" y="1906588"/>
            <a:ext cx="10233025" cy="4351337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ctr" eaLnBrk="1" hangingPunct="1">
              <a:lnSpc>
                <a:spcPct val="70000"/>
              </a:lnSpc>
              <a:buFont typeface="Arial" panose="020B0604020202020204" pitchFamily="34" charset="0"/>
              <a:buNone/>
            </a:pPr>
            <a:r>
              <a:rPr lang="pt-BR" altLang="pt-BR" sz="1800" smtClean="0">
                <a:solidFill>
                  <a:schemeClr val="tx1"/>
                </a:solidFill>
              </a:rPr>
              <a:t>(Capítulo do livro Assistência ao Recém-Nascido de Risco, ESCS,Brasília, 3ª Edição, 2013)</a:t>
            </a:r>
          </a:p>
          <a:p>
            <a:pPr eaLnBrk="1" hangingPunct="1">
              <a:lnSpc>
                <a:spcPct val="70000"/>
              </a:lnSpc>
            </a:pPr>
            <a:r>
              <a:rPr lang="pt-BR" altLang="pt-BR" sz="1800" smtClean="0">
                <a:solidFill>
                  <a:schemeClr val="tx1"/>
                </a:solidFill>
              </a:rPr>
              <a:t>A hidronefrose é a malformação mais identificada durante o pré-natal, uma em cada 100 gestações apresenta dilatação do trato urinário, entretanto apenas uma em cada 500 terá problemas urológicos significativos.</a:t>
            </a:r>
          </a:p>
          <a:p>
            <a:pPr eaLnBrk="1" hangingPunct="1">
              <a:lnSpc>
                <a:spcPct val="70000"/>
              </a:lnSpc>
            </a:pPr>
            <a:r>
              <a:rPr lang="pt-BR" altLang="pt-BR" sz="1800" smtClean="0">
                <a:solidFill>
                  <a:schemeClr val="tx1"/>
                </a:solidFill>
              </a:rPr>
              <a:t>A proporção é maior em meninos que meninas (1:4), e o lado esquerdo é em geral, mais acometido que o direito.</a:t>
            </a:r>
          </a:p>
          <a:p>
            <a:pPr eaLnBrk="1" hangingPunct="1">
              <a:lnSpc>
                <a:spcPct val="70000"/>
              </a:lnSpc>
            </a:pPr>
            <a:r>
              <a:rPr lang="pt-BR" altLang="pt-BR" sz="1800" smtClean="0">
                <a:solidFill>
                  <a:schemeClr val="tx1"/>
                </a:solidFill>
              </a:rPr>
              <a:t>A identificação pré-natal da dilatação do trato urinário não significa presença de obstrução. Muitos casos de hidronefrose diagnosticada no pré-natal se resolverão espontaneamente ou sem qualquer intervenção cirúrgica. Entretanto, o diagnóstico deve ser claramente explicado aos pais e o acompanhamento pós-natal adequadamente realizado. Os benefícios do diagnóstico precoce da hidronefrose fetal são: a preservação da função renal, a prevenção de infecção urinária e o tratamento da obstrução do trato urinário.</a:t>
            </a:r>
          </a:p>
          <a:p>
            <a:pPr eaLnBrk="1" hangingPunct="1">
              <a:lnSpc>
                <a:spcPct val="70000"/>
              </a:lnSpc>
            </a:pPr>
            <a:r>
              <a:rPr lang="pt-BR" altLang="pt-BR" sz="1800" smtClean="0">
                <a:solidFill>
                  <a:schemeClr val="tx1"/>
                </a:solidFill>
              </a:rPr>
              <a:t>A nefrogênese está completa ao nascimento no recém-nascido (RN) a termo, mas a formação de néfrons continua após o nascimento nos prematuros. Ao final do segundo ano, quando o ritmo de filtração glomerular atinge os valores de adulto, é que a maturação renal se completa.</a:t>
            </a:r>
          </a:p>
          <a:p>
            <a:pPr eaLnBrk="1" hangingPunct="1">
              <a:lnSpc>
                <a:spcPct val="70000"/>
              </a:lnSpc>
            </a:pPr>
            <a:r>
              <a:rPr lang="pt-BR" altLang="pt-BR" sz="1800" smtClean="0">
                <a:solidFill>
                  <a:schemeClr val="tx1"/>
                </a:solidFill>
              </a:rPr>
              <a:t>Existem várias causas de hidronefrose fetal que podem ser identificadas durante o período gestacional, mas todas que devem ser efetivamente diagnosticadas e confirmadas após o nascimento.</a:t>
            </a:r>
          </a:p>
          <a:p>
            <a:pPr algn="ctr" eaLnBrk="1" hangingPunct="1">
              <a:lnSpc>
                <a:spcPct val="70000"/>
              </a:lnSpc>
              <a:buFont typeface="Arial" panose="020B0604020202020204" pitchFamily="34" charset="0"/>
              <a:buNone/>
            </a:pPr>
            <a:endParaRPr lang="pt-BR" altLang="pt-BR" sz="1800" smtClean="0">
              <a:solidFill>
                <a:schemeClr val="tx1"/>
              </a:solidFill>
            </a:endParaRPr>
          </a:p>
        </p:txBody>
      </p:sp>
      <p:graphicFrame>
        <p:nvGraphicFramePr>
          <p:cNvPr id="71698" name="Group 18"/>
          <p:cNvGraphicFramePr>
            <a:graphicFrameLocks noGrp="1"/>
          </p:cNvGraphicFramePr>
          <p:nvPr/>
        </p:nvGraphicFramePr>
        <p:xfrm>
          <a:off x="2522538" y="1223963"/>
          <a:ext cx="8496300" cy="517525"/>
        </p:xfrm>
        <a:graphic>
          <a:graphicData uri="http://schemas.openxmlformats.org/drawingml/2006/table">
            <a:tbl>
              <a:tblPr/>
              <a:tblGrid>
                <a:gridCol w="7597775"/>
                <a:gridCol w="898525"/>
              </a:tblGrid>
              <a:tr h="51752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Hidronefrose: Conduta no per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orbel"/>
                          <a:cs typeface="Times New Roman" pitchFamily="18" charset="0"/>
                        </a:rPr>
                        <a:t>í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odo neonatal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orbel"/>
                          <a:cs typeface="Times New Roman" pitchFamily="18" charset="0"/>
                        </a:rPr>
                        <a:t> 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Jaisa Maria M Moura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bel" pitchFamily="34" charset="0"/>
                      </a:endParaRPr>
                    </a:p>
                  </a:txBody>
                  <a:tcPr marT="45664" marB="45664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/>
                          <a:cs typeface="Times New Roman" pitchFamily="18" charset="0"/>
                        </a:rPr>
                        <a:t>      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64" marB="45664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54279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1425" y="1354138"/>
            <a:ext cx="35242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80" name="Picture 15"/>
          <p:cNvPicPr>
            <a:picLocks noChangeAspect="1" noChangeArrowheads="1"/>
          </p:cNvPicPr>
          <p:nvPr/>
        </p:nvPicPr>
        <p:blipFill>
          <a:blip r:embed="rId4">
            <a:lum contras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6900"/>
            <a:ext cx="1822450" cy="248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3"/>
          <p:cNvSpPr>
            <a:spLocks noGrp="1"/>
          </p:cNvSpPr>
          <p:nvPr>
            <p:ph type="body" idx="1"/>
          </p:nvPr>
        </p:nvSpPr>
        <p:spPr bwMode="auto">
          <a:xfrm>
            <a:off x="1120775" y="1825625"/>
            <a:ext cx="10872788" cy="4351338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/>
            <a:r>
              <a:rPr lang="pt-BR" altLang="pt-BR" smtClean="0">
                <a:solidFill>
                  <a:schemeClr val="tx1"/>
                </a:solidFill>
              </a:rPr>
              <a:t>Paciente masculino, filho de TPS, mãe procedente de Formosa – GO;</a:t>
            </a:r>
          </a:p>
          <a:p>
            <a:pPr algn="just" eaLnBrk="1" hangingPunct="1"/>
            <a:r>
              <a:rPr lang="pt-BR" altLang="pt-BR" smtClean="0">
                <a:solidFill>
                  <a:schemeClr val="tx1"/>
                </a:solidFill>
              </a:rPr>
              <a:t>IG: 30 semanas;</a:t>
            </a:r>
          </a:p>
          <a:p>
            <a:pPr algn="just" eaLnBrk="1" hangingPunct="1"/>
            <a:r>
              <a:rPr lang="pt-BR" altLang="pt-BR" smtClean="0">
                <a:solidFill>
                  <a:schemeClr val="tx1"/>
                </a:solidFill>
              </a:rPr>
              <a:t>Rotura prematura de membranas;</a:t>
            </a:r>
          </a:p>
          <a:p>
            <a:pPr algn="just" eaLnBrk="1" hangingPunct="1"/>
            <a:r>
              <a:rPr lang="pt-BR" altLang="pt-BR" smtClean="0">
                <a:solidFill>
                  <a:schemeClr val="tx1"/>
                </a:solidFill>
              </a:rPr>
              <a:t>Parto espontâneo com bolsa rota há 9 horas;</a:t>
            </a:r>
          </a:p>
          <a:p>
            <a:pPr algn="just" eaLnBrk="1" hangingPunct="1"/>
            <a:r>
              <a:rPr lang="pt-BR" altLang="pt-BR" smtClean="0">
                <a:solidFill>
                  <a:schemeClr val="tx1"/>
                </a:solidFill>
              </a:rPr>
              <a:t>Peso: 2580g; Estatura: 46cm; PC: 31cm; Apgar 1’: 1;Apgar 5’: 3;Apgar 10’: 4.</a:t>
            </a:r>
          </a:p>
          <a:p>
            <a:pPr eaLnBrk="1" hangingPunct="1"/>
            <a:r>
              <a:rPr lang="pt-BR" altLang="pt-BR" smtClean="0">
                <a:solidFill>
                  <a:schemeClr val="tx1"/>
                </a:solidFill>
              </a:rPr>
              <a:t>RNPT/AIG</a:t>
            </a:r>
          </a:p>
          <a:p>
            <a:pPr algn="just" eaLnBrk="1" hangingPunct="1"/>
            <a:r>
              <a:rPr lang="pt-BR" altLang="pt-BR" smtClean="0">
                <a:solidFill>
                  <a:schemeClr val="tx1"/>
                </a:solidFill>
              </a:rPr>
              <a:t>US gestacional: Feto com hidronefrose gigante em rim esquerdo e leve em rim direito.</a:t>
            </a:r>
          </a:p>
          <a:p>
            <a:pPr algn="just" eaLnBrk="1" hangingPunct="1"/>
            <a:endParaRPr lang="pt-BR" altLang="pt-BR" smtClean="0">
              <a:solidFill>
                <a:schemeClr val="tx1"/>
              </a:solidFill>
            </a:endParaRPr>
          </a:p>
          <a:p>
            <a:pPr eaLnBrk="1" hangingPunct="1"/>
            <a:endParaRPr lang="pt-BR" altLang="pt-BR" smtClean="0">
              <a:solidFill>
                <a:schemeClr val="tx1"/>
              </a:solidFill>
            </a:endParaRPr>
          </a:p>
        </p:txBody>
      </p:sp>
      <p:graphicFrame>
        <p:nvGraphicFramePr>
          <p:cNvPr id="72723" name="Group 19"/>
          <p:cNvGraphicFramePr>
            <a:graphicFrameLocks noGrp="1"/>
          </p:cNvGraphicFramePr>
          <p:nvPr/>
        </p:nvGraphicFramePr>
        <p:xfrm>
          <a:off x="1506538" y="563563"/>
          <a:ext cx="7824787" cy="457200"/>
        </p:xfrm>
        <a:graphic>
          <a:graphicData uri="http://schemas.openxmlformats.org/drawingml/2006/table">
            <a:tbl>
              <a:tblPr/>
              <a:tblGrid>
                <a:gridCol w="6996112"/>
                <a:gridCol w="8286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Caso Cl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orbel"/>
                          <a:cs typeface="Times New Roman" pitchFamily="18" charset="0"/>
                        </a:rPr>
                        <a:t>í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nico: Hidronefrose gigante com ruptura da pelve renal esquerda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Renata Souza de Almeida, Paulo R. Margotto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be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/>
                          <a:cs typeface="Times New Roman" pitchFamily="18" charset="0"/>
                        </a:rPr>
                        <a:t>      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55302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4400" y="620713"/>
            <a:ext cx="35242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Título 1"/>
          <p:cNvPicPr>
            <a:picLocks noGrp="1" noChangeArrowheads="1"/>
          </p:cNvPicPr>
          <p:nvPr>
            <p:ph type="title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663" y="261938"/>
            <a:ext cx="10988675" cy="1408112"/>
          </a:xfrm>
        </p:spPr>
      </p:pic>
      <p:sp>
        <p:nvSpPr>
          <p:cNvPr id="56323" name="Espaço Reservado para Conteúdo 2"/>
          <p:cNvSpPr>
            <a:spLocks noGrp="1"/>
          </p:cNvSpPr>
          <p:nvPr>
            <p:ph idx="4294967295"/>
          </p:nvPr>
        </p:nvSpPr>
        <p:spPr bwMode="auto">
          <a:xfrm>
            <a:off x="1122363" y="1825625"/>
            <a:ext cx="10231437" cy="43513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447675" indent="-382588" algn="just" eaLnBrk="1" hangingPunct="1"/>
            <a:r>
              <a:rPr lang="pt-BR" altLang="pt-BR" smtClean="0">
                <a:solidFill>
                  <a:schemeClr val="tx1"/>
                </a:solidFill>
              </a:rPr>
              <a:t>Grande quantidade de líquido livre no interior da cavidade abdominal. Pequena dilatação pielocalicial à direita. Acentuada dilatação pielocalicial à esquerda com sinais de ruptura. Bexiga vazia com sonda vesical. Sem outros achados.</a:t>
            </a:r>
            <a:br>
              <a:rPr lang="pt-BR" altLang="pt-BR" smtClean="0">
                <a:solidFill>
                  <a:schemeClr val="tx1"/>
                </a:solidFill>
              </a:rPr>
            </a:br>
            <a:r>
              <a:rPr lang="pt-BR" altLang="pt-BR" smtClean="0">
                <a:solidFill>
                  <a:schemeClr val="tx1"/>
                </a:solidFill>
              </a:rPr>
              <a:t>CONCLUSÃO: Ruptura de pelve renal esquerda;estenose da junção ureteropélvica(JUP?); Estenose da JUP à direita (?)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2863" y="733425"/>
            <a:ext cx="4400550" cy="255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7813" y="671513"/>
            <a:ext cx="4460875" cy="254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3644900"/>
            <a:ext cx="4438650" cy="257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4350" y="3724275"/>
            <a:ext cx="4214813" cy="244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610129" y="267494"/>
            <a:ext cx="10971743" cy="1399032"/>
          </a:xfrm>
        </p:spPr>
        <p:txBody>
          <a:bodyPr/>
          <a:lstStyle/>
          <a:p>
            <a:pPr marL="484632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pt-BR" sz="420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</a:rPr>
              <a:t>Evolução</a:t>
            </a:r>
            <a:endParaRPr lang="pt-BR" sz="420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8371" name="Espaço Reservado para Conteúdo 2"/>
          <p:cNvSpPr>
            <a:spLocks noGrp="1"/>
          </p:cNvSpPr>
          <p:nvPr>
            <p:ph idx="4294967295"/>
          </p:nvPr>
        </p:nvSpPr>
        <p:spPr bwMode="auto">
          <a:xfrm>
            <a:off x="1122363" y="1825625"/>
            <a:ext cx="10231437" cy="43513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447675" indent="-382588" algn="just" eaLnBrk="1" hangingPunct="1"/>
            <a:r>
              <a:rPr lang="pt-BR" altLang="pt-BR" smtClean="0">
                <a:solidFill>
                  <a:schemeClr val="tx1"/>
                </a:solidFill>
              </a:rPr>
              <a:t>Com 13 horas de vida teve nova PCR que apesar 3 doses de adrenalina e manobras de reanimação não foi revertida.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Título 1"/>
          <p:cNvPicPr>
            <a:picLocks noGrp="1" noChangeArrowheads="1"/>
          </p:cNvPicPr>
          <p:nvPr>
            <p:ph type="ctrTitle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800" y="2700338"/>
            <a:ext cx="11266488" cy="14938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610129" y="267494"/>
            <a:ext cx="10971743" cy="1399032"/>
          </a:xfrm>
        </p:spPr>
        <p:txBody>
          <a:bodyPr/>
          <a:lstStyle/>
          <a:p>
            <a:pPr marL="484632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pt-BR" sz="4200" dirty="0" err="1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</a:rPr>
              <a:t>Necrópsia</a:t>
            </a:r>
            <a:endParaRPr lang="pt-BR" sz="420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0419" name="Espaço Reservado para Conteúdo 2"/>
          <p:cNvSpPr>
            <a:spLocks noGrp="1"/>
          </p:cNvSpPr>
          <p:nvPr>
            <p:ph idx="4294967295"/>
          </p:nvPr>
        </p:nvSpPr>
        <p:spPr bwMode="auto">
          <a:xfrm>
            <a:off x="1122363" y="1825625"/>
            <a:ext cx="10231437" cy="43513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447675" indent="-382588" algn="just" eaLnBrk="1" hangingPunct="1"/>
            <a:r>
              <a:rPr lang="pt-BR" altLang="pt-BR" smtClean="0">
                <a:solidFill>
                  <a:schemeClr val="tx1"/>
                </a:solidFill>
              </a:rPr>
              <a:t>Realizada no dia 05/07/2012 pelo patologista do HRAS, Dr. Marcos EA Segura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610129" y="267494"/>
            <a:ext cx="10971743" cy="1399032"/>
          </a:xfrm>
        </p:spPr>
        <p:txBody>
          <a:bodyPr/>
          <a:lstStyle/>
          <a:p>
            <a:pPr marL="484632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pt-BR" sz="4200" dirty="0" err="1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</a:rPr>
              <a:t>Necrópsia</a:t>
            </a:r>
            <a:endParaRPr lang="pt-BR" sz="420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6144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91" t="9682" r="18427" b="5901"/>
          <a:stretch>
            <a:fillRect/>
          </a:stretch>
        </p:blipFill>
        <p:spPr bwMode="auto">
          <a:xfrm>
            <a:off x="1776413" y="1557338"/>
            <a:ext cx="7793037" cy="482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6338" y="1196975"/>
            <a:ext cx="7489825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350" y="404813"/>
            <a:ext cx="10609263" cy="5967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458788"/>
            <a:ext cx="10658475" cy="599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1268413" y="2774950"/>
            <a:ext cx="41783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>
              <a:defRPr/>
            </a:pPr>
            <a:r>
              <a:rPr lang="pt-BR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Rim direito com hidronefrose</a:t>
            </a:r>
          </a:p>
        </p:txBody>
      </p:sp>
      <p:sp>
        <p:nvSpPr>
          <p:cNvPr id="64516" name="Line 6"/>
          <p:cNvSpPr>
            <a:spLocks noChangeShapeType="1"/>
          </p:cNvSpPr>
          <p:nvPr/>
        </p:nvSpPr>
        <p:spPr bwMode="auto">
          <a:xfrm>
            <a:off x="4559300" y="3284538"/>
            <a:ext cx="1439863" cy="576262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13" y="692150"/>
            <a:ext cx="10807700" cy="554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539" name="Line 5"/>
          <p:cNvSpPr>
            <a:spLocks noChangeShapeType="1"/>
          </p:cNvSpPr>
          <p:nvPr/>
        </p:nvSpPr>
        <p:spPr bwMode="auto">
          <a:xfrm>
            <a:off x="5713413" y="1412875"/>
            <a:ext cx="1438275" cy="792163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063" y="620713"/>
            <a:ext cx="10175875" cy="572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tângulo 4"/>
          <p:cNvSpPr/>
          <p:nvPr/>
        </p:nvSpPr>
        <p:spPr>
          <a:xfrm>
            <a:off x="719138" y="620713"/>
            <a:ext cx="4895850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914400">
              <a:defRPr/>
            </a:pPr>
            <a:r>
              <a:rPr lang="pt-BR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Seta aponta onde havia o rim esquerdo</a:t>
            </a:r>
          </a:p>
        </p:txBody>
      </p:sp>
      <p:sp>
        <p:nvSpPr>
          <p:cNvPr id="66564" name="Line 5"/>
          <p:cNvSpPr>
            <a:spLocks noChangeShapeType="1"/>
          </p:cNvSpPr>
          <p:nvPr/>
        </p:nvSpPr>
        <p:spPr bwMode="auto">
          <a:xfrm>
            <a:off x="3600450" y="1341438"/>
            <a:ext cx="3071813" cy="1366837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2">
            <a:lum brigh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0425" y="296863"/>
            <a:ext cx="7788275" cy="551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Espaço Reservado para Rodapé 4"/>
          <p:cNvSpPr txBox="1">
            <a:spLocks noGrp="1"/>
          </p:cNvSpPr>
          <p:nvPr/>
        </p:nvSpPr>
        <p:spPr>
          <a:xfrm>
            <a:off x="0" y="5805488"/>
            <a:ext cx="11582400" cy="544512"/>
          </a:xfrm>
          <a:prstGeom prst="rect">
            <a:avLst/>
          </a:prstGeom>
          <a:noFill/>
        </p:spPr>
        <p:txBody>
          <a:bodyPr anchor="b"/>
          <a:lstStyle/>
          <a:p>
            <a:pPr algn="ctr" defTabSz="914400">
              <a:defRPr/>
            </a:pPr>
            <a:r>
              <a:rPr lang="pt-BR">
                <a:latin typeface="+mn-lt"/>
                <a:cs typeface="Arial" charset="0"/>
              </a:rPr>
              <a:t>Dda. Renata Souza de Almeida, Ddo Leonardo Beltrão Dantes, Dr. Paulo R. Margotto e Dda Bárbara Gomes dos Santos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fundidade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TM04033923[[fn=Profundidade]]</Template>
  <TotalTime>6752</TotalTime>
  <Words>632</Words>
  <Application>Microsoft Office PowerPoint</Application>
  <PresentationFormat>Widescreen</PresentationFormat>
  <Paragraphs>74</Paragraphs>
  <Slides>64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64</vt:i4>
      </vt:variant>
    </vt:vector>
  </HeadingPairs>
  <TitlesOfParts>
    <vt:vector size="70" baseType="lpstr">
      <vt:lpstr>Arial</vt:lpstr>
      <vt:lpstr>Corbel</vt:lpstr>
      <vt:lpstr>Calibri</vt:lpstr>
      <vt:lpstr>Verdana</vt:lpstr>
      <vt:lpstr>Times New Roman</vt:lpstr>
      <vt:lpstr>Profundidade</vt:lpstr>
      <vt:lpstr>Apresentação do PowerPoint</vt:lpstr>
      <vt:lpstr>Apresentação do PowerPoint</vt:lpstr>
      <vt:lpstr>US NA HIDRONEFROSE</vt:lpstr>
      <vt:lpstr>US NA HIDRONEFROSE</vt:lpstr>
      <vt:lpstr>US NA HIDRONEFROSE</vt:lpstr>
      <vt:lpstr>Apresentação do PowerPoint</vt:lpstr>
      <vt:lpstr>US NA HIDRONEFROSE</vt:lpstr>
      <vt:lpstr>Apresentação do PowerPoint</vt:lpstr>
      <vt:lpstr>Apresentação do PowerPoint</vt:lpstr>
      <vt:lpstr>US NA HIDRONEFROSE</vt:lpstr>
      <vt:lpstr>US NA HIDRONEFROSE</vt:lpstr>
      <vt:lpstr>Apresentação do PowerPoint</vt:lpstr>
      <vt:lpstr>Apresentação do PowerPoint</vt:lpstr>
      <vt:lpstr>US NA HIDRONEFROSE</vt:lpstr>
      <vt:lpstr>US NA HIDRONEFROSE</vt:lpstr>
      <vt:lpstr>US NA HIDRONEFROSE</vt:lpstr>
      <vt:lpstr>US NA HIDRONEFROSE</vt:lpstr>
      <vt:lpstr>US NA HIDRONEFROSE</vt:lpstr>
      <vt:lpstr>Apresentação do PowerPoint</vt:lpstr>
      <vt:lpstr>US NA HIDRONEFROSE</vt:lpstr>
      <vt:lpstr>Apresentação do PowerPoint</vt:lpstr>
      <vt:lpstr>US NA HIDRONEFROSE</vt:lpstr>
      <vt:lpstr>US NA HIDRONEFROSE</vt:lpstr>
      <vt:lpstr>US NA HIDRONEFROSE</vt:lpstr>
      <vt:lpstr>US NA HIDRONEFROSE</vt:lpstr>
      <vt:lpstr>US NA HIDRONEFROSE</vt:lpstr>
      <vt:lpstr>US NA HIDRONEFROSE</vt:lpstr>
      <vt:lpstr>US NA HIDRONEFROSE</vt:lpstr>
      <vt:lpstr>US NA HIDRONEFROSE</vt:lpstr>
      <vt:lpstr>US NA HIDRONEFROSE</vt:lpstr>
      <vt:lpstr>Apresentação do PowerPoint</vt:lpstr>
      <vt:lpstr>US NA HIDRONEFROSE</vt:lpstr>
      <vt:lpstr>Apresentação do PowerPoint</vt:lpstr>
      <vt:lpstr>Apresentação do PowerPoint</vt:lpstr>
      <vt:lpstr>US NA HIDRONEFROSE</vt:lpstr>
      <vt:lpstr>US NA HIDRONEFROSE</vt:lpstr>
      <vt:lpstr>US NA HIDRONEFROSE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Nota do Editor do site, Dr. Paulo R. Margotto. Consultem também!</vt:lpstr>
      <vt:lpstr>Apresentação do PowerPoint</vt:lpstr>
      <vt:lpstr>Apresentação do PowerPoint</vt:lpstr>
      <vt:lpstr>Apresentação do PowerPoint</vt:lpstr>
      <vt:lpstr>Evolução</vt:lpstr>
      <vt:lpstr>Apresentação do PowerPoint</vt:lpstr>
      <vt:lpstr>Necrópsia</vt:lpstr>
      <vt:lpstr>Necrópsia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HIDRONEFROSE</dc:title>
  <dc:creator>Montserrat</dc:creator>
  <cp:lastModifiedBy>Paulo Margotto</cp:lastModifiedBy>
  <cp:revision>191</cp:revision>
  <dcterms:created xsi:type="dcterms:W3CDTF">2015-09-14T00:33:17Z</dcterms:created>
  <dcterms:modified xsi:type="dcterms:W3CDTF">2019-09-27T18:48:43Z</dcterms:modified>
</cp:coreProperties>
</file>