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diagrams/layout7.xml" ContentType="application/vnd.openxmlformats-officedocument.drawingml.diagram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quickStyle7.xml" ContentType="application/vnd.openxmlformats-officedocument.drawingml.diagramStyl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data3.xml" ContentType="application/vnd.openxmlformats-officedocument.drawingml.diagramData+xml"/>
  <Override PartName="/ppt/diagrams/colors5.xml" ContentType="application/vnd.openxmlformats-officedocument.drawingml.diagramColors+xml"/>
  <Override PartName="/ppt/slides/slide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96" r:id="rId2"/>
    <p:sldId id="286" r:id="rId3"/>
    <p:sldId id="257" r:id="rId4"/>
    <p:sldId id="263" r:id="rId5"/>
    <p:sldId id="261" r:id="rId6"/>
    <p:sldId id="269" r:id="rId7"/>
    <p:sldId id="262" r:id="rId8"/>
    <p:sldId id="272" r:id="rId9"/>
    <p:sldId id="273" r:id="rId10"/>
    <p:sldId id="274" r:id="rId11"/>
    <p:sldId id="275" r:id="rId12"/>
    <p:sldId id="276" r:id="rId13"/>
    <p:sldId id="277" r:id="rId14"/>
    <p:sldId id="278" r:id="rId15"/>
    <p:sldId id="279" r:id="rId16"/>
    <p:sldId id="280" r:id="rId17"/>
    <p:sldId id="281" r:id="rId18"/>
    <p:sldId id="282" r:id="rId19"/>
    <p:sldId id="283" r:id="rId20"/>
    <p:sldId id="284" r:id="rId21"/>
    <p:sldId id="285" r:id="rId22"/>
    <p:sldId id="264" r:id="rId23"/>
    <p:sldId id="265" r:id="rId24"/>
    <p:sldId id="268" r:id="rId25"/>
    <p:sldId id="266" r:id="rId26"/>
    <p:sldId id="270" r:id="rId27"/>
    <p:sldId id="271" r:id="rId28"/>
    <p:sldId id="287" r:id="rId29"/>
    <p:sldId id="288" r:id="rId30"/>
    <p:sldId id="289" r:id="rId31"/>
    <p:sldId id="290" r:id="rId32"/>
    <p:sldId id="299" r:id="rId33"/>
    <p:sldId id="291" r:id="rId34"/>
    <p:sldId id="292" r:id="rId35"/>
    <p:sldId id="298" r:id="rId36"/>
    <p:sldId id="293" r:id="rId37"/>
    <p:sldId id="300" r:id="rId38"/>
    <p:sldId id="301" r:id="rId39"/>
    <p:sldId id="302" r:id="rId40"/>
    <p:sldId id="303" r:id="rId41"/>
    <p:sldId id="304" r:id="rId42"/>
    <p:sldId id="305" r:id="rId43"/>
    <p:sldId id="306" r:id="rId44"/>
    <p:sldId id="307" r:id="rId45"/>
    <p:sldId id="308" r:id="rId46"/>
    <p:sldId id="309" r:id="rId47"/>
    <p:sldId id="310" r:id="rId48"/>
    <p:sldId id="311" r:id="rId49"/>
    <p:sldId id="312" r:id="rId50"/>
    <p:sldId id="314" r:id="rId51"/>
    <p:sldId id="313" r:id="rId52"/>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a:srgbClr val="FF9900"/>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5" d="100"/>
          <a:sy n="85" d="100"/>
        </p:scale>
        <p:origin x="-1368" y="-3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525368-FFDB-4F93-8497-1AA11CDC7CF8}" type="doc">
      <dgm:prSet loTypeId="urn:microsoft.com/office/officeart/2005/8/layout/hProcess11" loCatId="process" qsTypeId="urn:microsoft.com/office/officeart/2005/8/quickstyle/simple1" qsCatId="simple" csTypeId="urn:microsoft.com/office/officeart/2005/8/colors/accent1_2" csCatId="accent1" phldr="1"/>
      <dgm:spPr/>
    </dgm:pt>
    <dgm:pt modelId="{8A77B85E-C631-4908-AA0F-8B279AA824EA}">
      <dgm:prSet phldrT="[Texto]"/>
      <dgm:spPr/>
      <dgm:t>
        <a:bodyPr/>
        <a:lstStyle/>
        <a:p>
          <a:r>
            <a:rPr lang="pt-BR" dirty="0" smtClean="0"/>
            <a:t>Melatonina aumenta no final da gravidez</a:t>
          </a:r>
          <a:endParaRPr lang="pt-BR" dirty="0"/>
        </a:p>
      </dgm:t>
    </dgm:pt>
    <dgm:pt modelId="{CEDE925A-5B81-4A74-BB55-928B2ACE303E}" type="parTrans" cxnId="{48A5ED01-3669-4C90-BC01-2606F8086EB1}">
      <dgm:prSet/>
      <dgm:spPr/>
      <dgm:t>
        <a:bodyPr/>
        <a:lstStyle/>
        <a:p>
          <a:endParaRPr lang="pt-BR"/>
        </a:p>
      </dgm:t>
    </dgm:pt>
    <dgm:pt modelId="{92812777-CC72-446F-84BC-3E8E023F80B9}" type="sibTrans" cxnId="{48A5ED01-3669-4C90-BC01-2606F8086EB1}">
      <dgm:prSet/>
      <dgm:spPr/>
      <dgm:t>
        <a:bodyPr/>
        <a:lstStyle/>
        <a:p>
          <a:endParaRPr lang="pt-BR"/>
        </a:p>
      </dgm:t>
    </dgm:pt>
    <dgm:pt modelId="{51760E56-FA68-4C7E-8503-2989C0BA0255}">
      <dgm:prSet phldrT="[Texto]"/>
      <dgm:spPr/>
      <dgm:t>
        <a:bodyPr/>
        <a:lstStyle/>
        <a:p>
          <a:r>
            <a:rPr lang="pt-BR" dirty="0" smtClean="0"/>
            <a:t>Atravessa a placenta e a barreira </a:t>
          </a:r>
          <a:r>
            <a:rPr lang="pt-BR" dirty="0" err="1" smtClean="0"/>
            <a:t>hematoencefálica</a:t>
          </a:r>
          <a:r>
            <a:rPr lang="pt-BR" dirty="0" smtClean="0"/>
            <a:t> fetal</a:t>
          </a:r>
          <a:endParaRPr lang="pt-BR" dirty="0"/>
        </a:p>
      </dgm:t>
    </dgm:pt>
    <dgm:pt modelId="{B43C3443-9C91-4DFB-8CF5-9A85622DD646}" type="parTrans" cxnId="{F6B9BA8C-D826-454E-B348-18340923C582}">
      <dgm:prSet/>
      <dgm:spPr/>
      <dgm:t>
        <a:bodyPr/>
        <a:lstStyle/>
        <a:p>
          <a:endParaRPr lang="pt-BR"/>
        </a:p>
      </dgm:t>
    </dgm:pt>
    <dgm:pt modelId="{A350CBD0-010F-4311-B5EC-7A63C8BC3891}" type="sibTrans" cxnId="{F6B9BA8C-D826-454E-B348-18340923C582}">
      <dgm:prSet/>
      <dgm:spPr/>
      <dgm:t>
        <a:bodyPr/>
        <a:lstStyle/>
        <a:p>
          <a:endParaRPr lang="pt-BR"/>
        </a:p>
      </dgm:t>
    </dgm:pt>
    <dgm:pt modelId="{1C7CBB33-2E66-4DF2-B538-8637BE605217}">
      <dgm:prSet phldrT="[Texto]"/>
      <dgm:spPr/>
      <dgm:t>
        <a:bodyPr/>
        <a:lstStyle/>
        <a:p>
          <a:r>
            <a:rPr lang="pt-BR" dirty="0" smtClean="0"/>
            <a:t>Após o nascimento tem papel no desenvolvimento cerebral</a:t>
          </a:r>
          <a:endParaRPr lang="pt-BR" dirty="0"/>
        </a:p>
      </dgm:t>
    </dgm:pt>
    <dgm:pt modelId="{222D698D-61A6-4BFA-906F-E965EEC33673}" type="parTrans" cxnId="{70DDD882-1119-444A-AA2A-D027F64FEF2D}">
      <dgm:prSet/>
      <dgm:spPr/>
      <dgm:t>
        <a:bodyPr/>
        <a:lstStyle/>
        <a:p>
          <a:endParaRPr lang="pt-BR"/>
        </a:p>
      </dgm:t>
    </dgm:pt>
    <dgm:pt modelId="{7E2A78E1-2980-40E9-A30F-A00706970B2A}" type="sibTrans" cxnId="{70DDD882-1119-444A-AA2A-D027F64FEF2D}">
      <dgm:prSet/>
      <dgm:spPr/>
      <dgm:t>
        <a:bodyPr/>
        <a:lstStyle/>
        <a:p>
          <a:endParaRPr lang="pt-BR"/>
        </a:p>
      </dgm:t>
    </dgm:pt>
    <dgm:pt modelId="{6B5419DD-65E8-488D-A445-09112FD445EF}" type="pres">
      <dgm:prSet presAssocID="{F2525368-FFDB-4F93-8497-1AA11CDC7CF8}" presName="Name0" presStyleCnt="0">
        <dgm:presLayoutVars>
          <dgm:dir/>
          <dgm:resizeHandles val="exact"/>
        </dgm:presLayoutVars>
      </dgm:prSet>
      <dgm:spPr/>
    </dgm:pt>
    <dgm:pt modelId="{9B0B2FC2-52D0-4A70-BFE7-15E57316E75A}" type="pres">
      <dgm:prSet presAssocID="{F2525368-FFDB-4F93-8497-1AA11CDC7CF8}" presName="arrow" presStyleLbl="bgShp" presStyleIdx="0" presStyleCnt="1"/>
      <dgm:spPr/>
    </dgm:pt>
    <dgm:pt modelId="{AFBA564C-D087-4384-9127-0FA388B59F67}" type="pres">
      <dgm:prSet presAssocID="{F2525368-FFDB-4F93-8497-1AA11CDC7CF8}" presName="points" presStyleCnt="0"/>
      <dgm:spPr/>
    </dgm:pt>
    <dgm:pt modelId="{D95D31E3-390D-413B-A8C3-E59425665669}" type="pres">
      <dgm:prSet presAssocID="{8A77B85E-C631-4908-AA0F-8B279AA824EA}" presName="compositeA" presStyleCnt="0"/>
      <dgm:spPr/>
    </dgm:pt>
    <dgm:pt modelId="{04DD9008-DB14-492E-A263-FDB2DBE9F920}" type="pres">
      <dgm:prSet presAssocID="{8A77B85E-C631-4908-AA0F-8B279AA824EA}" presName="textA" presStyleLbl="revTx" presStyleIdx="0" presStyleCnt="3">
        <dgm:presLayoutVars>
          <dgm:bulletEnabled val="1"/>
        </dgm:presLayoutVars>
      </dgm:prSet>
      <dgm:spPr/>
      <dgm:t>
        <a:bodyPr/>
        <a:lstStyle/>
        <a:p>
          <a:endParaRPr lang="pt-BR"/>
        </a:p>
      </dgm:t>
    </dgm:pt>
    <dgm:pt modelId="{18A2E030-E226-47A8-81AF-BCF1C9F0E0CD}" type="pres">
      <dgm:prSet presAssocID="{8A77B85E-C631-4908-AA0F-8B279AA824EA}" presName="circleA" presStyleLbl="node1" presStyleIdx="0" presStyleCnt="3"/>
      <dgm:spPr/>
    </dgm:pt>
    <dgm:pt modelId="{7D7D632C-78C7-486B-AA5F-8DBE2D8F457B}" type="pres">
      <dgm:prSet presAssocID="{8A77B85E-C631-4908-AA0F-8B279AA824EA}" presName="spaceA" presStyleCnt="0"/>
      <dgm:spPr/>
    </dgm:pt>
    <dgm:pt modelId="{4B1EE34C-A272-403C-B975-7996F116ACCC}" type="pres">
      <dgm:prSet presAssocID="{92812777-CC72-446F-84BC-3E8E023F80B9}" presName="space" presStyleCnt="0"/>
      <dgm:spPr/>
    </dgm:pt>
    <dgm:pt modelId="{8B3D8952-5866-44AD-A05E-28832532567C}" type="pres">
      <dgm:prSet presAssocID="{51760E56-FA68-4C7E-8503-2989C0BA0255}" presName="compositeB" presStyleCnt="0"/>
      <dgm:spPr/>
    </dgm:pt>
    <dgm:pt modelId="{60DDAD2E-31A6-41E5-BC84-2218F54D1037}" type="pres">
      <dgm:prSet presAssocID="{51760E56-FA68-4C7E-8503-2989C0BA0255}" presName="textB" presStyleLbl="revTx" presStyleIdx="1" presStyleCnt="3">
        <dgm:presLayoutVars>
          <dgm:bulletEnabled val="1"/>
        </dgm:presLayoutVars>
      </dgm:prSet>
      <dgm:spPr/>
      <dgm:t>
        <a:bodyPr/>
        <a:lstStyle/>
        <a:p>
          <a:endParaRPr lang="pt-BR"/>
        </a:p>
      </dgm:t>
    </dgm:pt>
    <dgm:pt modelId="{708DFD83-F05C-4CF7-BC22-AA3245C21783}" type="pres">
      <dgm:prSet presAssocID="{51760E56-FA68-4C7E-8503-2989C0BA0255}" presName="circleB" presStyleLbl="node1" presStyleIdx="1" presStyleCnt="3"/>
      <dgm:spPr/>
    </dgm:pt>
    <dgm:pt modelId="{09B7D2D8-0856-4705-A8D2-3AD1EE6DCF87}" type="pres">
      <dgm:prSet presAssocID="{51760E56-FA68-4C7E-8503-2989C0BA0255}" presName="spaceB" presStyleCnt="0"/>
      <dgm:spPr/>
    </dgm:pt>
    <dgm:pt modelId="{DD192849-30C1-4D59-ADFD-7A2B67F969FE}" type="pres">
      <dgm:prSet presAssocID="{A350CBD0-010F-4311-B5EC-7A63C8BC3891}" presName="space" presStyleCnt="0"/>
      <dgm:spPr/>
    </dgm:pt>
    <dgm:pt modelId="{865F2553-D52E-4ED7-B976-3930627B2399}" type="pres">
      <dgm:prSet presAssocID="{1C7CBB33-2E66-4DF2-B538-8637BE605217}" presName="compositeA" presStyleCnt="0"/>
      <dgm:spPr/>
    </dgm:pt>
    <dgm:pt modelId="{8BBA5C2E-A51D-459D-978A-8F0BF56998D4}" type="pres">
      <dgm:prSet presAssocID="{1C7CBB33-2E66-4DF2-B538-8637BE605217}" presName="textA" presStyleLbl="revTx" presStyleIdx="2" presStyleCnt="3">
        <dgm:presLayoutVars>
          <dgm:bulletEnabled val="1"/>
        </dgm:presLayoutVars>
      </dgm:prSet>
      <dgm:spPr/>
      <dgm:t>
        <a:bodyPr/>
        <a:lstStyle/>
        <a:p>
          <a:endParaRPr lang="pt-BR"/>
        </a:p>
      </dgm:t>
    </dgm:pt>
    <dgm:pt modelId="{1AA8643C-1A0B-41BF-B206-84758A5F913D}" type="pres">
      <dgm:prSet presAssocID="{1C7CBB33-2E66-4DF2-B538-8637BE605217}" presName="circleA" presStyleLbl="node1" presStyleIdx="2" presStyleCnt="3"/>
      <dgm:spPr/>
    </dgm:pt>
    <dgm:pt modelId="{2E2F7CD7-7566-49D5-BD1C-5EC44ED3EDFC}" type="pres">
      <dgm:prSet presAssocID="{1C7CBB33-2E66-4DF2-B538-8637BE605217}" presName="spaceA" presStyleCnt="0"/>
      <dgm:spPr/>
    </dgm:pt>
  </dgm:ptLst>
  <dgm:cxnLst>
    <dgm:cxn modelId="{48A5ED01-3669-4C90-BC01-2606F8086EB1}" srcId="{F2525368-FFDB-4F93-8497-1AA11CDC7CF8}" destId="{8A77B85E-C631-4908-AA0F-8B279AA824EA}" srcOrd="0" destOrd="0" parTransId="{CEDE925A-5B81-4A74-BB55-928B2ACE303E}" sibTransId="{92812777-CC72-446F-84BC-3E8E023F80B9}"/>
    <dgm:cxn modelId="{144C0987-4259-48C6-BF3C-C697EBB232BD}" type="presOf" srcId="{F2525368-FFDB-4F93-8497-1AA11CDC7CF8}" destId="{6B5419DD-65E8-488D-A445-09112FD445EF}" srcOrd="0" destOrd="0" presId="urn:microsoft.com/office/officeart/2005/8/layout/hProcess11"/>
    <dgm:cxn modelId="{F6B9BA8C-D826-454E-B348-18340923C582}" srcId="{F2525368-FFDB-4F93-8497-1AA11CDC7CF8}" destId="{51760E56-FA68-4C7E-8503-2989C0BA0255}" srcOrd="1" destOrd="0" parTransId="{B43C3443-9C91-4DFB-8CF5-9A85622DD646}" sibTransId="{A350CBD0-010F-4311-B5EC-7A63C8BC3891}"/>
    <dgm:cxn modelId="{A971A597-A2BA-40F1-9A4B-3FABAAA2031B}" type="presOf" srcId="{51760E56-FA68-4C7E-8503-2989C0BA0255}" destId="{60DDAD2E-31A6-41E5-BC84-2218F54D1037}" srcOrd="0" destOrd="0" presId="urn:microsoft.com/office/officeart/2005/8/layout/hProcess11"/>
    <dgm:cxn modelId="{70DDD882-1119-444A-AA2A-D027F64FEF2D}" srcId="{F2525368-FFDB-4F93-8497-1AA11CDC7CF8}" destId="{1C7CBB33-2E66-4DF2-B538-8637BE605217}" srcOrd="2" destOrd="0" parTransId="{222D698D-61A6-4BFA-906F-E965EEC33673}" sibTransId="{7E2A78E1-2980-40E9-A30F-A00706970B2A}"/>
    <dgm:cxn modelId="{4D61782B-4E43-46E9-9945-691CFAE3EAB1}" type="presOf" srcId="{1C7CBB33-2E66-4DF2-B538-8637BE605217}" destId="{8BBA5C2E-A51D-459D-978A-8F0BF56998D4}" srcOrd="0" destOrd="0" presId="urn:microsoft.com/office/officeart/2005/8/layout/hProcess11"/>
    <dgm:cxn modelId="{006A1BA0-2175-4071-9BC4-2A43EF680816}" type="presOf" srcId="{8A77B85E-C631-4908-AA0F-8B279AA824EA}" destId="{04DD9008-DB14-492E-A263-FDB2DBE9F920}" srcOrd="0" destOrd="0" presId="urn:microsoft.com/office/officeart/2005/8/layout/hProcess11"/>
    <dgm:cxn modelId="{F412A521-B5EB-4597-A40C-EF4CE244D5C1}" type="presParOf" srcId="{6B5419DD-65E8-488D-A445-09112FD445EF}" destId="{9B0B2FC2-52D0-4A70-BFE7-15E57316E75A}" srcOrd="0" destOrd="0" presId="urn:microsoft.com/office/officeart/2005/8/layout/hProcess11"/>
    <dgm:cxn modelId="{36D20DE8-9403-46A9-9BA0-5201982F0E3E}" type="presParOf" srcId="{6B5419DD-65E8-488D-A445-09112FD445EF}" destId="{AFBA564C-D087-4384-9127-0FA388B59F67}" srcOrd="1" destOrd="0" presId="urn:microsoft.com/office/officeart/2005/8/layout/hProcess11"/>
    <dgm:cxn modelId="{E91D8867-2F21-4F7C-82FF-B7202D1D8DA7}" type="presParOf" srcId="{AFBA564C-D087-4384-9127-0FA388B59F67}" destId="{D95D31E3-390D-413B-A8C3-E59425665669}" srcOrd="0" destOrd="0" presId="urn:microsoft.com/office/officeart/2005/8/layout/hProcess11"/>
    <dgm:cxn modelId="{08617237-A100-452A-A9F7-72C664BB0AFF}" type="presParOf" srcId="{D95D31E3-390D-413B-A8C3-E59425665669}" destId="{04DD9008-DB14-492E-A263-FDB2DBE9F920}" srcOrd="0" destOrd="0" presId="urn:microsoft.com/office/officeart/2005/8/layout/hProcess11"/>
    <dgm:cxn modelId="{D07FC70F-FFA6-46D3-BD1D-F4E4CD5BA554}" type="presParOf" srcId="{D95D31E3-390D-413B-A8C3-E59425665669}" destId="{18A2E030-E226-47A8-81AF-BCF1C9F0E0CD}" srcOrd="1" destOrd="0" presId="urn:microsoft.com/office/officeart/2005/8/layout/hProcess11"/>
    <dgm:cxn modelId="{DDA793D1-3707-40F5-BFF8-F27EC924EC6B}" type="presParOf" srcId="{D95D31E3-390D-413B-A8C3-E59425665669}" destId="{7D7D632C-78C7-486B-AA5F-8DBE2D8F457B}" srcOrd="2" destOrd="0" presId="urn:microsoft.com/office/officeart/2005/8/layout/hProcess11"/>
    <dgm:cxn modelId="{2A19C011-5C0A-41D8-A3D6-4C02008F55C9}" type="presParOf" srcId="{AFBA564C-D087-4384-9127-0FA388B59F67}" destId="{4B1EE34C-A272-403C-B975-7996F116ACCC}" srcOrd="1" destOrd="0" presId="urn:microsoft.com/office/officeart/2005/8/layout/hProcess11"/>
    <dgm:cxn modelId="{49B9EC85-A23D-4851-AF6B-B26CBB23BF47}" type="presParOf" srcId="{AFBA564C-D087-4384-9127-0FA388B59F67}" destId="{8B3D8952-5866-44AD-A05E-28832532567C}" srcOrd="2" destOrd="0" presId="urn:microsoft.com/office/officeart/2005/8/layout/hProcess11"/>
    <dgm:cxn modelId="{DD8F81C4-E917-419E-9AC1-262D32AB9511}" type="presParOf" srcId="{8B3D8952-5866-44AD-A05E-28832532567C}" destId="{60DDAD2E-31A6-41E5-BC84-2218F54D1037}" srcOrd="0" destOrd="0" presId="urn:microsoft.com/office/officeart/2005/8/layout/hProcess11"/>
    <dgm:cxn modelId="{12E9732F-1BF1-4A6D-AE0D-404D16A07EB0}" type="presParOf" srcId="{8B3D8952-5866-44AD-A05E-28832532567C}" destId="{708DFD83-F05C-4CF7-BC22-AA3245C21783}" srcOrd="1" destOrd="0" presId="urn:microsoft.com/office/officeart/2005/8/layout/hProcess11"/>
    <dgm:cxn modelId="{C1A304A8-70D4-405B-9708-6C38811A2F4E}" type="presParOf" srcId="{8B3D8952-5866-44AD-A05E-28832532567C}" destId="{09B7D2D8-0856-4705-A8D2-3AD1EE6DCF87}" srcOrd="2" destOrd="0" presId="urn:microsoft.com/office/officeart/2005/8/layout/hProcess11"/>
    <dgm:cxn modelId="{4462661A-F4FC-44FD-A803-6E55D9794069}" type="presParOf" srcId="{AFBA564C-D087-4384-9127-0FA388B59F67}" destId="{DD192849-30C1-4D59-ADFD-7A2B67F969FE}" srcOrd="3" destOrd="0" presId="urn:microsoft.com/office/officeart/2005/8/layout/hProcess11"/>
    <dgm:cxn modelId="{442836E3-730A-4F44-9714-546B9A6B711A}" type="presParOf" srcId="{AFBA564C-D087-4384-9127-0FA388B59F67}" destId="{865F2553-D52E-4ED7-B976-3930627B2399}" srcOrd="4" destOrd="0" presId="urn:microsoft.com/office/officeart/2005/8/layout/hProcess11"/>
    <dgm:cxn modelId="{F5630E08-7AD4-415A-913A-BF02DF1FA818}" type="presParOf" srcId="{865F2553-D52E-4ED7-B976-3930627B2399}" destId="{8BBA5C2E-A51D-459D-978A-8F0BF56998D4}" srcOrd="0" destOrd="0" presId="urn:microsoft.com/office/officeart/2005/8/layout/hProcess11"/>
    <dgm:cxn modelId="{734F96CE-8067-46C2-B7EC-39586B2E2262}" type="presParOf" srcId="{865F2553-D52E-4ED7-B976-3930627B2399}" destId="{1AA8643C-1A0B-41BF-B206-84758A5F913D}" srcOrd="1" destOrd="0" presId="urn:microsoft.com/office/officeart/2005/8/layout/hProcess11"/>
    <dgm:cxn modelId="{00830074-9AEB-4781-91BC-27236B911BB6}" type="presParOf" srcId="{865F2553-D52E-4ED7-B976-3930627B2399}" destId="{2E2F7CD7-7566-49D5-BD1C-5EC44ED3EDFC}" srcOrd="2" destOrd="0" presId="urn:microsoft.com/office/officeart/2005/8/layout/hProcess11"/>
  </dgm:cxnLst>
  <dgm:bg/>
  <dgm:whole/>
</dgm:dataModel>
</file>

<file path=ppt/diagrams/data2.xml><?xml version="1.0" encoding="utf-8"?>
<dgm:dataModel xmlns:dgm="http://schemas.openxmlformats.org/drawingml/2006/diagram" xmlns:a="http://schemas.openxmlformats.org/drawingml/2006/main">
  <dgm:ptLst>
    <dgm:pt modelId="{2A764E99-83BC-4BCD-84AF-95A78FD9FA27}" type="doc">
      <dgm:prSet loTypeId="urn:microsoft.com/office/officeart/2005/8/layout/radial5" loCatId="relationship" qsTypeId="urn:microsoft.com/office/officeart/2005/8/quickstyle/simple1" qsCatId="simple" csTypeId="urn:microsoft.com/office/officeart/2005/8/colors/accent1_2" csCatId="accent1" phldr="1"/>
      <dgm:spPr/>
      <dgm:t>
        <a:bodyPr/>
        <a:lstStyle/>
        <a:p>
          <a:endParaRPr lang="pt-BR"/>
        </a:p>
      </dgm:t>
    </dgm:pt>
    <dgm:pt modelId="{05AF94C3-30A5-48A2-B858-34F9C61736F2}">
      <dgm:prSet phldrT="[Texto]"/>
      <dgm:spPr/>
      <dgm:t>
        <a:bodyPr/>
        <a:lstStyle/>
        <a:p>
          <a:r>
            <a:rPr lang="pt-BR" dirty="0" smtClean="0"/>
            <a:t>Melatonina (funções fisiológicas)</a:t>
          </a:r>
          <a:endParaRPr lang="pt-BR" dirty="0"/>
        </a:p>
      </dgm:t>
    </dgm:pt>
    <dgm:pt modelId="{1ABB45F1-9FD3-4FD0-9F90-0FDF49A85A97}" type="parTrans" cxnId="{59809908-D439-4421-8CEA-9AD525D4AFAD}">
      <dgm:prSet/>
      <dgm:spPr/>
      <dgm:t>
        <a:bodyPr/>
        <a:lstStyle/>
        <a:p>
          <a:endParaRPr lang="pt-BR"/>
        </a:p>
      </dgm:t>
    </dgm:pt>
    <dgm:pt modelId="{F7453853-46AE-4AF5-B7D4-AC02200CC855}" type="sibTrans" cxnId="{59809908-D439-4421-8CEA-9AD525D4AFAD}">
      <dgm:prSet/>
      <dgm:spPr/>
      <dgm:t>
        <a:bodyPr/>
        <a:lstStyle/>
        <a:p>
          <a:endParaRPr lang="pt-BR"/>
        </a:p>
      </dgm:t>
    </dgm:pt>
    <dgm:pt modelId="{694C9CB8-F5FE-4C49-9800-6400D0F46188}">
      <dgm:prSet phldrT="[Texto]"/>
      <dgm:spPr/>
      <dgm:t>
        <a:bodyPr/>
        <a:lstStyle/>
        <a:p>
          <a:r>
            <a:rPr lang="pt-BR" dirty="0" smtClean="0"/>
            <a:t>Controle do ciclo circadiano</a:t>
          </a:r>
          <a:endParaRPr lang="pt-BR" dirty="0"/>
        </a:p>
      </dgm:t>
    </dgm:pt>
    <dgm:pt modelId="{37FCE3BE-6567-4F54-9DE2-CA02FD43B1E7}" type="parTrans" cxnId="{7AC1C6EB-660E-4769-8940-C7DDDEA8E385}">
      <dgm:prSet/>
      <dgm:spPr/>
      <dgm:t>
        <a:bodyPr/>
        <a:lstStyle/>
        <a:p>
          <a:endParaRPr lang="pt-BR"/>
        </a:p>
      </dgm:t>
    </dgm:pt>
    <dgm:pt modelId="{3E5FD400-2E68-492B-B397-22DD965E178A}" type="sibTrans" cxnId="{7AC1C6EB-660E-4769-8940-C7DDDEA8E385}">
      <dgm:prSet/>
      <dgm:spPr/>
      <dgm:t>
        <a:bodyPr/>
        <a:lstStyle/>
        <a:p>
          <a:endParaRPr lang="pt-BR"/>
        </a:p>
      </dgm:t>
    </dgm:pt>
    <dgm:pt modelId="{B24D021B-B4F3-43EA-8B36-B27D36E52A08}">
      <dgm:prSet phldrT="[Texto]"/>
      <dgm:spPr/>
      <dgm:t>
        <a:bodyPr/>
        <a:lstStyle/>
        <a:p>
          <a:r>
            <a:rPr lang="pt-BR" dirty="0" smtClean="0"/>
            <a:t>Importância neuroendócrina</a:t>
          </a:r>
          <a:endParaRPr lang="pt-BR" dirty="0"/>
        </a:p>
      </dgm:t>
    </dgm:pt>
    <dgm:pt modelId="{AB3CC3A5-A248-4E79-BB5C-62C746F8F872}" type="parTrans" cxnId="{404D897F-00D7-4CCE-821D-EF036E9C526E}">
      <dgm:prSet/>
      <dgm:spPr/>
      <dgm:t>
        <a:bodyPr/>
        <a:lstStyle/>
        <a:p>
          <a:endParaRPr lang="pt-BR"/>
        </a:p>
      </dgm:t>
    </dgm:pt>
    <dgm:pt modelId="{8F169300-CE33-49A9-8DD0-95CA19CC54E7}" type="sibTrans" cxnId="{404D897F-00D7-4CCE-821D-EF036E9C526E}">
      <dgm:prSet/>
      <dgm:spPr/>
      <dgm:t>
        <a:bodyPr/>
        <a:lstStyle/>
        <a:p>
          <a:endParaRPr lang="pt-BR"/>
        </a:p>
      </dgm:t>
    </dgm:pt>
    <dgm:pt modelId="{E4C2789D-0DB1-412E-AEF3-2FB421B545C3}">
      <dgm:prSet phldrT="[Texto]"/>
      <dgm:spPr/>
      <dgm:t>
        <a:bodyPr/>
        <a:lstStyle/>
        <a:p>
          <a:r>
            <a:rPr lang="pt-BR" dirty="0" smtClean="0"/>
            <a:t>Cerebrovascular</a:t>
          </a:r>
          <a:endParaRPr lang="pt-BR" dirty="0"/>
        </a:p>
      </dgm:t>
    </dgm:pt>
    <dgm:pt modelId="{E42480A9-9E14-4C6B-8768-4455AAA148D3}" type="parTrans" cxnId="{93AE3B71-3FA6-406B-A766-1AF43A9986A3}">
      <dgm:prSet/>
      <dgm:spPr/>
      <dgm:t>
        <a:bodyPr/>
        <a:lstStyle/>
        <a:p>
          <a:endParaRPr lang="pt-BR"/>
        </a:p>
      </dgm:t>
    </dgm:pt>
    <dgm:pt modelId="{809829D9-C0E4-4839-B5AB-65C9E0C678BB}" type="sibTrans" cxnId="{93AE3B71-3FA6-406B-A766-1AF43A9986A3}">
      <dgm:prSet/>
      <dgm:spPr/>
      <dgm:t>
        <a:bodyPr/>
        <a:lstStyle/>
        <a:p>
          <a:endParaRPr lang="pt-BR"/>
        </a:p>
      </dgm:t>
    </dgm:pt>
    <dgm:pt modelId="{9887A14A-3D53-433C-AFEA-813F191AA631}">
      <dgm:prSet phldrT="[Texto]"/>
      <dgm:spPr/>
      <dgm:t>
        <a:bodyPr/>
        <a:lstStyle/>
        <a:p>
          <a:r>
            <a:rPr lang="pt-BR" dirty="0" smtClean="0"/>
            <a:t>Sono</a:t>
          </a:r>
          <a:endParaRPr lang="pt-BR" dirty="0"/>
        </a:p>
      </dgm:t>
    </dgm:pt>
    <dgm:pt modelId="{AE88B952-644F-4A8B-848B-425761D15680}" type="parTrans" cxnId="{0F44CE1F-EF36-4E4F-8604-BC854EFA4E28}">
      <dgm:prSet/>
      <dgm:spPr/>
      <dgm:t>
        <a:bodyPr/>
        <a:lstStyle/>
        <a:p>
          <a:endParaRPr lang="pt-BR"/>
        </a:p>
      </dgm:t>
    </dgm:pt>
    <dgm:pt modelId="{8B3EC84B-473E-4A53-B06E-088E1D3C5034}" type="sibTrans" cxnId="{0F44CE1F-EF36-4E4F-8604-BC854EFA4E28}">
      <dgm:prSet/>
      <dgm:spPr/>
      <dgm:t>
        <a:bodyPr/>
        <a:lstStyle/>
        <a:p>
          <a:endParaRPr lang="pt-BR"/>
        </a:p>
      </dgm:t>
    </dgm:pt>
    <dgm:pt modelId="{6EA30386-3529-44B1-B066-ABD60ADB67A7}">
      <dgm:prSet phldrT="[Texto]"/>
      <dgm:spPr/>
      <dgm:t>
        <a:bodyPr/>
        <a:lstStyle/>
        <a:p>
          <a:r>
            <a:rPr lang="pt-BR" dirty="0" smtClean="0"/>
            <a:t>Imunológica</a:t>
          </a:r>
          <a:endParaRPr lang="pt-BR" dirty="0"/>
        </a:p>
      </dgm:t>
    </dgm:pt>
    <dgm:pt modelId="{F941E0D2-C083-44BA-89D6-7EECABF63197}" type="parTrans" cxnId="{C9470F50-FB60-4A6F-B756-E5E6F4644BBA}">
      <dgm:prSet/>
      <dgm:spPr/>
      <dgm:t>
        <a:bodyPr/>
        <a:lstStyle/>
        <a:p>
          <a:endParaRPr lang="pt-BR"/>
        </a:p>
      </dgm:t>
    </dgm:pt>
    <dgm:pt modelId="{56E425C2-D146-4A45-9B5C-34AA1371A608}" type="sibTrans" cxnId="{C9470F50-FB60-4A6F-B756-E5E6F4644BBA}">
      <dgm:prSet/>
      <dgm:spPr/>
      <dgm:t>
        <a:bodyPr/>
        <a:lstStyle/>
        <a:p>
          <a:endParaRPr lang="pt-BR"/>
        </a:p>
      </dgm:t>
    </dgm:pt>
    <dgm:pt modelId="{DDC74E4A-4065-48EE-A06E-31F28B96091A}">
      <dgm:prSet phldrT="[Texto]"/>
      <dgm:spPr/>
      <dgm:t>
        <a:bodyPr/>
        <a:lstStyle/>
        <a:p>
          <a:r>
            <a:rPr lang="pt-BR" dirty="0" smtClean="0"/>
            <a:t>Sistema reprodutivo</a:t>
          </a:r>
          <a:endParaRPr lang="pt-BR" dirty="0"/>
        </a:p>
      </dgm:t>
    </dgm:pt>
    <dgm:pt modelId="{C29EE1E8-95B5-46CF-88BD-60993E50D063}" type="parTrans" cxnId="{B8D2A3A4-851E-4C77-9CA0-5F4296E1DB97}">
      <dgm:prSet/>
      <dgm:spPr/>
      <dgm:t>
        <a:bodyPr/>
        <a:lstStyle/>
        <a:p>
          <a:endParaRPr lang="pt-BR"/>
        </a:p>
      </dgm:t>
    </dgm:pt>
    <dgm:pt modelId="{3931453A-E024-4CE8-9250-17D2EC3AD96A}" type="sibTrans" cxnId="{B8D2A3A4-851E-4C77-9CA0-5F4296E1DB97}">
      <dgm:prSet/>
      <dgm:spPr/>
      <dgm:t>
        <a:bodyPr/>
        <a:lstStyle/>
        <a:p>
          <a:endParaRPr lang="pt-BR"/>
        </a:p>
      </dgm:t>
    </dgm:pt>
    <dgm:pt modelId="{085C8288-288D-49A9-B714-C9A6ABEAE844}">
      <dgm:prSet phldrT="[Texto]"/>
      <dgm:spPr/>
      <dgm:t>
        <a:bodyPr/>
        <a:lstStyle/>
        <a:p>
          <a:r>
            <a:rPr lang="pt-BR" dirty="0" smtClean="0"/>
            <a:t>Antioxidante</a:t>
          </a:r>
          <a:endParaRPr lang="pt-BR" dirty="0"/>
        </a:p>
      </dgm:t>
    </dgm:pt>
    <dgm:pt modelId="{4AA76A83-B65B-43D7-B115-525B7D74C9F4}" type="parTrans" cxnId="{26403FE8-317C-4837-A2B8-C63015A09DEC}">
      <dgm:prSet/>
      <dgm:spPr/>
      <dgm:t>
        <a:bodyPr/>
        <a:lstStyle/>
        <a:p>
          <a:endParaRPr lang="pt-BR"/>
        </a:p>
      </dgm:t>
    </dgm:pt>
    <dgm:pt modelId="{921BD2C8-A7BB-4A7D-9ADF-DDC49A54D73A}" type="sibTrans" cxnId="{26403FE8-317C-4837-A2B8-C63015A09DEC}">
      <dgm:prSet/>
      <dgm:spPr/>
      <dgm:t>
        <a:bodyPr/>
        <a:lstStyle/>
        <a:p>
          <a:endParaRPr lang="pt-BR"/>
        </a:p>
      </dgm:t>
    </dgm:pt>
    <dgm:pt modelId="{92CABB42-E5E5-4294-8D17-FE89C8692D97}">
      <dgm:prSet phldrT="[Texto]"/>
      <dgm:spPr/>
      <dgm:t>
        <a:bodyPr/>
        <a:lstStyle/>
        <a:p>
          <a:r>
            <a:rPr lang="pt-BR" dirty="0" smtClean="0"/>
            <a:t>Anti-inflamatória</a:t>
          </a:r>
          <a:endParaRPr lang="pt-BR" dirty="0"/>
        </a:p>
      </dgm:t>
    </dgm:pt>
    <dgm:pt modelId="{A4402F25-6A2F-4D2C-B99F-5D8AC40E88D9}" type="parTrans" cxnId="{3C64B2EA-97C0-49D3-815E-AAFD2D5017C2}">
      <dgm:prSet/>
      <dgm:spPr/>
      <dgm:t>
        <a:bodyPr/>
        <a:lstStyle/>
        <a:p>
          <a:endParaRPr lang="pt-BR"/>
        </a:p>
      </dgm:t>
    </dgm:pt>
    <dgm:pt modelId="{B551C7EC-BABF-464D-993E-95CA5259913E}" type="sibTrans" cxnId="{3C64B2EA-97C0-49D3-815E-AAFD2D5017C2}">
      <dgm:prSet/>
      <dgm:spPr/>
      <dgm:t>
        <a:bodyPr/>
        <a:lstStyle/>
        <a:p>
          <a:endParaRPr lang="pt-BR"/>
        </a:p>
      </dgm:t>
    </dgm:pt>
    <dgm:pt modelId="{CF557A2F-2C8C-4EEB-8E1C-29627B97B8AB}" type="pres">
      <dgm:prSet presAssocID="{2A764E99-83BC-4BCD-84AF-95A78FD9FA27}" presName="Name0" presStyleCnt="0">
        <dgm:presLayoutVars>
          <dgm:chMax val="1"/>
          <dgm:dir/>
          <dgm:animLvl val="ctr"/>
          <dgm:resizeHandles val="exact"/>
        </dgm:presLayoutVars>
      </dgm:prSet>
      <dgm:spPr/>
      <dgm:t>
        <a:bodyPr/>
        <a:lstStyle/>
        <a:p>
          <a:endParaRPr lang="en-US"/>
        </a:p>
      </dgm:t>
    </dgm:pt>
    <dgm:pt modelId="{F38E6445-AFEB-446D-9B4E-4CA25D08624D}" type="pres">
      <dgm:prSet presAssocID="{05AF94C3-30A5-48A2-B858-34F9C61736F2}" presName="centerShape" presStyleLbl="node0" presStyleIdx="0" presStyleCnt="1"/>
      <dgm:spPr/>
      <dgm:t>
        <a:bodyPr/>
        <a:lstStyle/>
        <a:p>
          <a:endParaRPr lang="pt-BR"/>
        </a:p>
      </dgm:t>
    </dgm:pt>
    <dgm:pt modelId="{CD70BAE4-02F5-4F66-AEFF-3FC87F91640E}" type="pres">
      <dgm:prSet presAssocID="{37FCE3BE-6567-4F54-9DE2-CA02FD43B1E7}" presName="parTrans" presStyleLbl="sibTrans2D1" presStyleIdx="0" presStyleCnt="8"/>
      <dgm:spPr/>
      <dgm:t>
        <a:bodyPr/>
        <a:lstStyle/>
        <a:p>
          <a:endParaRPr lang="en-US"/>
        </a:p>
      </dgm:t>
    </dgm:pt>
    <dgm:pt modelId="{666A7C18-F687-4D25-B35F-DD684927CD57}" type="pres">
      <dgm:prSet presAssocID="{37FCE3BE-6567-4F54-9DE2-CA02FD43B1E7}" presName="connectorText" presStyleLbl="sibTrans2D1" presStyleIdx="0" presStyleCnt="8"/>
      <dgm:spPr/>
      <dgm:t>
        <a:bodyPr/>
        <a:lstStyle/>
        <a:p>
          <a:endParaRPr lang="en-US"/>
        </a:p>
      </dgm:t>
    </dgm:pt>
    <dgm:pt modelId="{255F1B3F-2D26-4168-9BED-060AED222A8B}" type="pres">
      <dgm:prSet presAssocID="{694C9CB8-F5FE-4C49-9800-6400D0F46188}" presName="node" presStyleLbl="node1" presStyleIdx="0" presStyleCnt="8">
        <dgm:presLayoutVars>
          <dgm:bulletEnabled val="1"/>
        </dgm:presLayoutVars>
      </dgm:prSet>
      <dgm:spPr/>
      <dgm:t>
        <a:bodyPr/>
        <a:lstStyle/>
        <a:p>
          <a:endParaRPr lang="pt-BR"/>
        </a:p>
      </dgm:t>
    </dgm:pt>
    <dgm:pt modelId="{C3CD9E8C-1626-4FB0-BCA4-F1296B2036DA}" type="pres">
      <dgm:prSet presAssocID="{AB3CC3A5-A248-4E79-BB5C-62C746F8F872}" presName="parTrans" presStyleLbl="sibTrans2D1" presStyleIdx="1" presStyleCnt="8"/>
      <dgm:spPr/>
      <dgm:t>
        <a:bodyPr/>
        <a:lstStyle/>
        <a:p>
          <a:endParaRPr lang="en-US"/>
        </a:p>
      </dgm:t>
    </dgm:pt>
    <dgm:pt modelId="{D5C02634-20D9-4987-9E15-5D01FAD07986}" type="pres">
      <dgm:prSet presAssocID="{AB3CC3A5-A248-4E79-BB5C-62C746F8F872}" presName="connectorText" presStyleLbl="sibTrans2D1" presStyleIdx="1" presStyleCnt="8"/>
      <dgm:spPr/>
      <dgm:t>
        <a:bodyPr/>
        <a:lstStyle/>
        <a:p>
          <a:endParaRPr lang="en-US"/>
        </a:p>
      </dgm:t>
    </dgm:pt>
    <dgm:pt modelId="{7A152602-44E6-46F0-A2CC-929CEE07A0CD}" type="pres">
      <dgm:prSet presAssocID="{B24D021B-B4F3-43EA-8B36-B27D36E52A08}" presName="node" presStyleLbl="node1" presStyleIdx="1" presStyleCnt="8">
        <dgm:presLayoutVars>
          <dgm:bulletEnabled val="1"/>
        </dgm:presLayoutVars>
      </dgm:prSet>
      <dgm:spPr/>
      <dgm:t>
        <a:bodyPr/>
        <a:lstStyle/>
        <a:p>
          <a:endParaRPr lang="pt-BR"/>
        </a:p>
      </dgm:t>
    </dgm:pt>
    <dgm:pt modelId="{636D767C-87E2-4668-B135-1E8140FD9FB6}" type="pres">
      <dgm:prSet presAssocID="{E42480A9-9E14-4C6B-8768-4455AAA148D3}" presName="parTrans" presStyleLbl="sibTrans2D1" presStyleIdx="2" presStyleCnt="8"/>
      <dgm:spPr/>
      <dgm:t>
        <a:bodyPr/>
        <a:lstStyle/>
        <a:p>
          <a:endParaRPr lang="en-US"/>
        </a:p>
      </dgm:t>
    </dgm:pt>
    <dgm:pt modelId="{78CBE856-FF9C-4DB0-8765-A827B7BD60FD}" type="pres">
      <dgm:prSet presAssocID="{E42480A9-9E14-4C6B-8768-4455AAA148D3}" presName="connectorText" presStyleLbl="sibTrans2D1" presStyleIdx="2" presStyleCnt="8"/>
      <dgm:spPr/>
      <dgm:t>
        <a:bodyPr/>
        <a:lstStyle/>
        <a:p>
          <a:endParaRPr lang="en-US"/>
        </a:p>
      </dgm:t>
    </dgm:pt>
    <dgm:pt modelId="{A8064296-6F3B-49C8-9BBB-31573A321547}" type="pres">
      <dgm:prSet presAssocID="{E4C2789D-0DB1-412E-AEF3-2FB421B545C3}" presName="node" presStyleLbl="node1" presStyleIdx="2" presStyleCnt="8">
        <dgm:presLayoutVars>
          <dgm:bulletEnabled val="1"/>
        </dgm:presLayoutVars>
      </dgm:prSet>
      <dgm:spPr/>
      <dgm:t>
        <a:bodyPr/>
        <a:lstStyle/>
        <a:p>
          <a:endParaRPr lang="pt-BR"/>
        </a:p>
      </dgm:t>
    </dgm:pt>
    <dgm:pt modelId="{D27B33F6-6EE4-4663-8661-D1CC6572B644}" type="pres">
      <dgm:prSet presAssocID="{AE88B952-644F-4A8B-848B-425761D15680}" presName="parTrans" presStyleLbl="sibTrans2D1" presStyleIdx="3" presStyleCnt="8"/>
      <dgm:spPr/>
      <dgm:t>
        <a:bodyPr/>
        <a:lstStyle/>
        <a:p>
          <a:endParaRPr lang="en-US"/>
        </a:p>
      </dgm:t>
    </dgm:pt>
    <dgm:pt modelId="{C3768E29-74D5-47FB-857E-29527280259C}" type="pres">
      <dgm:prSet presAssocID="{AE88B952-644F-4A8B-848B-425761D15680}" presName="connectorText" presStyleLbl="sibTrans2D1" presStyleIdx="3" presStyleCnt="8"/>
      <dgm:spPr/>
      <dgm:t>
        <a:bodyPr/>
        <a:lstStyle/>
        <a:p>
          <a:endParaRPr lang="en-US"/>
        </a:p>
      </dgm:t>
    </dgm:pt>
    <dgm:pt modelId="{281D204F-4659-4384-ACD2-FB3AC3796EEF}" type="pres">
      <dgm:prSet presAssocID="{9887A14A-3D53-433C-AFEA-813F191AA631}" presName="node" presStyleLbl="node1" presStyleIdx="3" presStyleCnt="8">
        <dgm:presLayoutVars>
          <dgm:bulletEnabled val="1"/>
        </dgm:presLayoutVars>
      </dgm:prSet>
      <dgm:spPr/>
      <dgm:t>
        <a:bodyPr/>
        <a:lstStyle/>
        <a:p>
          <a:endParaRPr lang="en-US"/>
        </a:p>
      </dgm:t>
    </dgm:pt>
    <dgm:pt modelId="{08DCECC1-2380-4767-8F68-B2532AA049C3}" type="pres">
      <dgm:prSet presAssocID="{F941E0D2-C083-44BA-89D6-7EECABF63197}" presName="parTrans" presStyleLbl="sibTrans2D1" presStyleIdx="4" presStyleCnt="8"/>
      <dgm:spPr/>
      <dgm:t>
        <a:bodyPr/>
        <a:lstStyle/>
        <a:p>
          <a:endParaRPr lang="en-US"/>
        </a:p>
      </dgm:t>
    </dgm:pt>
    <dgm:pt modelId="{AC9DF655-85D3-4A0B-9815-B7C49C221F37}" type="pres">
      <dgm:prSet presAssocID="{F941E0D2-C083-44BA-89D6-7EECABF63197}" presName="connectorText" presStyleLbl="sibTrans2D1" presStyleIdx="4" presStyleCnt="8"/>
      <dgm:spPr/>
      <dgm:t>
        <a:bodyPr/>
        <a:lstStyle/>
        <a:p>
          <a:endParaRPr lang="en-US"/>
        </a:p>
      </dgm:t>
    </dgm:pt>
    <dgm:pt modelId="{045EF3EA-A14B-45DB-B350-8B6D958C1787}" type="pres">
      <dgm:prSet presAssocID="{6EA30386-3529-44B1-B066-ABD60ADB67A7}" presName="node" presStyleLbl="node1" presStyleIdx="4" presStyleCnt="8">
        <dgm:presLayoutVars>
          <dgm:bulletEnabled val="1"/>
        </dgm:presLayoutVars>
      </dgm:prSet>
      <dgm:spPr/>
      <dgm:t>
        <a:bodyPr/>
        <a:lstStyle/>
        <a:p>
          <a:endParaRPr lang="en-US"/>
        </a:p>
      </dgm:t>
    </dgm:pt>
    <dgm:pt modelId="{39384A7F-C94E-482C-9B36-1A45485053AF}" type="pres">
      <dgm:prSet presAssocID="{C29EE1E8-95B5-46CF-88BD-60993E50D063}" presName="parTrans" presStyleLbl="sibTrans2D1" presStyleIdx="5" presStyleCnt="8"/>
      <dgm:spPr/>
      <dgm:t>
        <a:bodyPr/>
        <a:lstStyle/>
        <a:p>
          <a:endParaRPr lang="en-US"/>
        </a:p>
      </dgm:t>
    </dgm:pt>
    <dgm:pt modelId="{428A4498-C7FB-4EC1-A874-CE1D01041031}" type="pres">
      <dgm:prSet presAssocID="{C29EE1E8-95B5-46CF-88BD-60993E50D063}" presName="connectorText" presStyleLbl="sibTrans2D1" presStyleIdx="5" presStyleCnt="8"/>
      <dgm:spPr/>
      <dgm:t>
        <a:bodyPr/>
        <a:lstStyle/>
        <a:p>
          <a:endParaRPr lang="en-US"/>
        </a:p>
      </dgm:t>
    </dgm:pt>
    <dgm:pt modelId="{734F6683-30EF-4618-9B70-D6A13B8AB515}" type="pres">
      <dgm:prSet presAssocID="{DDC74E4A-4065-48EE-A06E-31F28B96091A}" presName="node" presStyleLbl="node1" presStyleIdx="5" presStyleCnt="8">
        <dgm:presLayoutVars>
          <dgm:bulletEnabled val="1"/>
        </dgm:presLayoutVars>
      </dgm:prSet>
      <dgm:spPr/>
      <dgm:t>
        <a:bodyPr/>
        <a:lstStyle/>
        <a:p>
          <a:endParaRPr lang="en-US"/>
        </a:p>
      </dgm:t>
    </dgm:pt>
    <dgm:pt modelId="{7D5EAE2A-70EC-43D0-B170-CDC273BB0E7A}" type="pres">
      <dgm:prSet presAssocID="{4AA76A83-B65B-43D7-B115-525B7D74C9F4}" presName="parTrans" presStyleLbl="sibTrans2D1" presStyleIdx="6" presStyleCnt="8"/>
      <dgm:spPr/>
      <dgm:t>
        <a:bodyPr/>
        <a:lstStyle/>
        <a:p>
          <a:endParaRPr lang="en-US"/>
        </a:p>
      </dgm:t>
    </dgm:pt>
    <dgm:pt modelId="{34B8917D-E794-4A35-BEEF-49C35654413C}" type="pres">
      <dgm:prSet presAssocID="{4AA76A83-B65B-43D7-B115-525B7D74C9F4}" presName="connectorText" presStyleLbl="sibTrans2D1" presStyleIdx="6" presStyleCnt="8"/>
      <dgm:spPr/>
      <dgm:t>
        <a:bodyPr/>
        <a:lstStyle/>
        <a:p>
          <a:endParaRPr lang="en-US"/>
        </a:p>
      </dgm:t>
    </dgm:pt>
    <dgm:pt modelId="{0CCE769A-3879-414A-AA61-680E1C4795F7}" type="pres">
      <dgm:prSet presAssocID="{085C8288-288D-49A9-B714-C9A6ABEAE844}" presName="node" presStyleLbl="node1" presStyleIdx="6" presStyleCnt="8">
        <dgm:presLayoutVars>
          <dgm:bulletEnabled val="1"/>
        </dgm:presLayoutVars>
      </dgm:prSet>
      <dgm:spPr/>
      <dgm:t>
        <a:bodyPr/>
        <a:lstStyle/>
        <a:p>
          <a:endParaRPr lang="pt-BR"/>
        </a:p>
      </dgm:t>
    </dgm:pt>
    <dgm:pt modelId="{F6C8074A-0CCC-41AB-9E12-37F18A232084}" type="pres">
      <dgm:prSet presAssocID="{A4402F25-6A2F-4D2C-B99F-5D8AC40E88D9}" presName="parTrans" presStyleLbl="sibTrans2D1" presStyleIdx="7" presStyleCnt="8"/>
      <dgm:spPr/>
      <dgm:t>
        <a:bodyPr/>
        <a:lstStyle/>
        <a:p>
          <a:endParaRPr lang="en-US"/>
        </a:p>
      </dgm:t>
    </dgm:pt>
    <dgm:pt modelId="{D1C1961C-FBFD-414F-A069-C942E8D6C607}" type="pres">
      <dgm:prSet presAssocID="{A4402F25-6A2F-4D2C-B99F-5D8AC40E88D9}" presName="connectorText" presStyleLbl="sibTrans2D1" presStyleIdx="7" presStyleCnt="8"/>
      <dgm:spPr/>
      <dgm:t>
        <a:bodyPr/>
        <a:lstStyle/>
        <a:p>
          <a:endParaRPr lang="en-US"/>
        </a:p>
      </dgm:t>
    </dgm:pt>
    <dgm:pt modelId="{A836A612-A02C-46AF-A25F-C4CA78255EFB}" type="pres">
      <dgm:prSet presAssocID="{92CABB42-E5E5-4294-8D17-FE89C8692D97}" presName="node" presStyleLbl="node1" presStyleIdx="7" presStyleCnt="8">
        <dgm:presLayoutVars>
          <dgm:bulletEnabled val="1"/>
        </dgm:presLayoutVars>
      </dgm:prSet>
      <dgm:spPr/>
      <dgm:t>
        <a:bodyPr/>
        <a:lstStyle/>
        <a:p>
          <a:endParaRPr lang="pt-BR"/>
        </a:p>
      </dgm:t>
    </dgm:pt>
  </dgm:ptLst>
  <dgm:cxnLst>
    <dgm:cxn modelId="{BECC4DBB-4335-4781-9B28-F52437F62AC6}" type="presOf" srcId="{C29EE1E8-95B5-46CF-88BD-60993E50D063}" destId="{39384A7F-C94E-482C-9B36-1A45485053AF}" srcOrd="0" destOrd="0" presId="urn:microsoft.com/office/officeart/2005/8/layout/radial5"/>
    <dgm:cxn modelId="{C9470F50-FB60-4A6F-B756-E5E6F4644BBA}" srcId="{05AF94C3-30A5-48A2-B858-34F9C61736F2}" destId="{6EA30386-3529-44B1-B066-ABD60ADB67A7}" srcOrd="4" destOrd="0" parTransId="{F941E0D2-C083-44BA-89D6-7EECABF63197}" sibTransId="{56E425C2-D146-4A45-9B5C-34AA1371A608}"/>
    <dgm:cxn modelId="{2EBA326B-B7C3-4423-98F1-47790C346919}" type="presOf" srcId="{2A764E99-83BC-4BCD-84AF-95A78FD9FA27}" destId="{CF557A2F-2C8C-4EEB-8E1C-29627B97B8AB}" srcOrd="0" destOrd="0" presId="urn:microsoft.com/office/officeart/2005/8/layout/radial5"/>
    <dgm:cxn modelId="{26558FA5-7AE0-44A2-9329-C3C19CBEA6D4}" type="presOf" srcId="{E4C2789D-0DB1-412E-AEF3-2FB421B545C3}" destId="{A8064296-6F3B-49C8-9BBB-31573A321547}" srcOrd="0" destOrd="0" presId="urn:microsoft.com/office/officeart/2005/8/layout/radial5"/>
    <dgm:cxn modelId="{8E084D5D-8C11-458D-AEE4-A81C829A6335}" type="presOf" srcId="{E42480A9-9E14-4C6B-8768-4455AAA148D3}" destId="{78CBE856-FF9C-4DB0-8765-A827B7BD60FD}" srcOrd="1" destOrd="0" presId="urn:microsoft.com/office/officeart/2005/8/layout/radial5"/>
    <dgm:cxn modelId="{659351F7-9F92-4AFD-A28F-242BB201735D}" type="presOf" srcId="{A4402F25-6A2F-4D2C-B99F-5D8AC40E88D9}" destId="{D1C1961C-FBFD-414F-A069-C942E8D6C607}" srcOrd="1" destOrd="0" presId="urn:microsoft.com/office/officeart/2005/8/layout/radial5"/>
    <dgm:cxn modelId="{F33679AD-393D-47F6-BF62-EBABD0FC6E40}" type="presOf" srcId="{9887A14A-3D53-433C-AFEA-813F191AA631}" destId="{281D204F-4659-4384-ACD2-FB3AC3796EEF}" srcOrd="0" destOrd="0" presId="urn:microsoft.com/office/officeart/2005/8/layout/radial5"/>
    <dgm:cxn modelId="{16C76C52-55D3-4F3C-B6D9-75503FF0CC0B}" type="presOf" srcId="{085C8288-288D-49A9-B714-C9A6ABEAE844}" destId="{0CCE769A-3879-414A-AA61-680E1C4795F7}" srcOrd="0" destOrd="0" presId="urn:microsoft.com/office/officeart/2005/8/layout/radial5"/>
    <dgm:cxn modelId="{F1B101E7-8EA6-4565-9BE0-643141867C3A}" type="presOf" srcId="{A4402F25-6A2F-4D2C-B99F-5D8AC40E88D9}" destId="{F6C8074A-0CCC-41AB-9E12-37F18A232084}" srcOrd="0" destOrd="0" presId="urn:microsoft.com/office/officeart/2005/8/layout/radial5"/>
    <dgm:cxn modelId="{51A4D7CC-0858-4095-9BE0-7640C085912C}" type="presOf" srcId="{694C9CB8-F5FE-4C49-9800-6400D0F46188}" destId="{255F1B3F-2D26-4168-9BED-060AED222A8B}" srcOrd="0" destOrd="0" presId="urn:microsoft.com/office/officeart/2005/8/layout/radial5"/>
    <dgm:cxn modelId="{0F44CE1F-EF36-4E4F-8604-BC854EFA4E28}" srcId="{05AF94C3-30A5-48A2-B858-34F9C61736F2}" destId="{9887A14A-3D53-433C-AFEA-813F191AA631}" srcOrd="3" destOrd="0" parTransId="{AE88B952-644F-4A8B-848B-425761D15680}" sibTransId="{8B3EC84B-473E-4A53-B06E-088E1D3C5034}"/>
    <dgm:cxn modelId="{DE548CD8-BCC2-46FD-8DD4-E43DCD5B13C5}" type="presOf" srcId="{AB3CC3A5-A248-4E79-BB5C-62C746F8F872}" destId="{C3CD9E8C-1626-4FB0-BCA4-F1296B2036DA}" srcOrd="0" destOrd="0" presId="urn:microsoft.com/office/officeart/2005/8/layout/radial5"/>
    <dgm:cxn modelId="{3B70F789-F3E5-45C1-8BCF-977C1F52AF03}" type="presOf" srcId="{05AF94C3-30A5-48A2-B858-34F9C61736F2}" destId="{F38E6445-AFEB-446D-9B4E-4CA25D08624D}" srcOrd="0" destOrd="0" presId="urn:microsoft.com/office/officeart/2005/8/layout/radial5"/>
    <dgm:cxn modelId="{D31D9A90-7E70-433D-B563-27AFEFE2AEFC}" type="presOf" srcId="{6EA30386-3529-44B1-B066-ABD60ADB67A7}" destId="{045EF3EA-A14B-45DB-B350-8B6D958C1787}" srcOrd="0" destOrd="0" presId="urn:microsoft.com/office/officeart/2005/8/layout/radial5"/>
    <dgm:cxn modelId="{2C55408B-7EA1-45CA-915B-7751D4D22336}" type="presOf" srcId="{C29EE1E8-95B5-46CF-88BD-60993E50D063}" destId="{428A4498-C7FB-4EC1-A874-CE1D01041031}" srcOrd="1" destOrd="0" presId="urn:microsoft.com/office/officeart/2005/8/layout/radial5"/>
    <dgm:cxn modelId="{665CDFD5-1326-45FB-9536-E5A267771FDA}" type="presOf" srcId="{4AA76A83-B65B-43D7-B115-525B7D74C9F4}" destId="{34B8917D-E794-4A35-BEEF-49C35654413C}" srcOrd="1" destOrd="0" presId="urn:microsoft.com/office/officeart/2005/8/layout/radial5"/>
    <dgm:cxn modelId="{FCBEFF19-0699-4BB0-9D2A-F1B744989115}" type="presOf" srcId="{4AA76A83-B65B-43D7-B115-525B7D74C9F4}" destId="{7D5EAE2A-70EC-43D0-B170-CDC273BB0E7A}" srcOrd="0" destOrd="0" presId="urn:microsoft.com/office/officeart/2005/8/layout/radial5"/>
    <dgm:cxn modelId="{8AB712A8-7169-45D9-BFAD-90642E45EBF0}" type="presOf" srcId="{DDC74E4A-4065-48EE-A06E-31F28B96091A}" destId="{734F6683-30EF-4618-9B70-D6A13B8AB515}" srcOrd="0" destOrd="0" presId="urn:microsoft.com/office/officeart/2005/8/layout/radial5"/>
    <dgm:cxn modelId="{949F8053-5829-4EF9-8177-34D03DAE2A78}" type="presOf" srcId="{AE88B952-644F-4A8B-848B-425761D15680}" destId="{C3768E29-74D5-47FB-857E-29527280259C}" srcOrd="1" destOrd="0" presId="urn:microsoft.com/office/officeart/2005/8/layout/radial5"/>
    <dgm:cxn modelId="{404D897F-00D7-4CCE-821D-EF036E9C526E}" srcId="{05AF94C3-30A5-48A2-B858-34F9C61736F2}" destId="{B24D021B-B4F3-43EA-8B36-B27D36E52A08}" srcOrd="1" destOrd="0" parTransId="{AB3CC3A5-A248-4E79-BB5C-62C746F8F872}" sibTransId="{8F169300-CE33-49A9-8DD0-95CA19CC54E7}"/>
    <dgm:cxn modelId="{59809908-D439-4421-8CEA-9AD525D4AFAD}" srcId="{2A764E99-83BC-4BCD-84AF-95A78FD9FA27}" destId="{05AF94C3-30A5-48A2-B858-34F9C61736F2}" srcOrd="0" destOrd="0" parTransId="{1ABB45F1-9FD3-4FD0-9F90-0FDF49A85A97}" sibTransId="{F7453853-46AE-4AF5-B7D4-AC02200CC855}"/>
    <dgm:cxn modelId="{08C997B1-AA55-469B-B2F9-A049C1A58FA8}" type="presOf" srcId="{AE88B952-644F-4A8B-848B-425761D15680}" destId="{D27B33F6-6EE4-4663-8661-D1CC6572B644}" srcOrd="0" destOrd="0" presId="urn:microsoft.com/office/officeart/2005/8/layout/radial5"/>
    <dgm:cxn modelId="{A2695572-5AF6-4F43-BA71-93971E780AB6}" type="presOf" srcId="{37FCE3BE-6567-4F54-9DE2-CA02FD43B1E7}" destId="{666A7C18-F687-4D25-B35F-DD684927CD57}" srcOrd="1" destOrd="0" presId="urn:microsoft.com/office/officeart/2005/8/layout/radial5"/>
    <dgm:cxn modelId="{26403FE8-317C-4837-A2B8-C63015A09DEC}" srcId="{05AF94C3-30A5-48A2-B858-34F9C61736F2}" destId="{085C8288-288D-49A9-B714-C9A6ABEAE844}" srcOrd="6" destOrd="0" parTransId="{4AA76A83-B65B-43D7-B115-525B7D74C9F4}" sibTransId="{921BD2C8-A7BB-4A7D-9ADF-DDC49A54D73A}"/>
    <dgm:cxn modelId="{93AE3B71-3FA6-406B-A766-1AF43A9986A3}" srcId="{05AF94C3-30A5-48A2-B858-34F9C61736F2}" destId="{E4C2789D-0DB1-412E-AEF3-2FB421B545C3}" srcOrd="2" destOrd="0" parTransId="{E42480A9-9E14-4C6B-8768-4455AAA148D3}" sibTransId="{809829D9-C0E4-4839-B5AB-65C9E0C678BB}"/>
    <dgm:cxn modelId="{771BF490-437C-4A67-B5A3-BE13FA276256}" type="presOf" srcId="{92CABB42-E5E5-4294-8D17-FE89C8692D97}" destId="{A836A612-A02C-46AF-A25F-C4CA78255EFB}" srcOrd="0" destOrd="0" presId="urn:microsoft.com/office/officeart/2005/8/layout/radial5"/>
    <dgm:cxn modelId="{3C64B2EA-97C0-49D3-815E-AAFD2D5017C2}" srcId="{05AF94C3-30A5-48A2-B858-34F9C61736F2}" destId="{92CABB42-E5E5-4294-8D17-FE89C8692D97}" srcOrd="7" destOrd="0" parTransId="{A4402F25-6A2F-4D2C-B99F-5D8AC40E88D9}" sibTransId="{B551C7EC-BABF-464D-993E-95CA5259913E}"/>
    <dgm:cxn modelId="{691E8B3F-7FD3-4ED0-A4EE-0C7B997215D1}" type="presOf" srcId="{F941E0D2-C083-44BA-89D6-7EECABF63197}" destId="{AC9DF655-85D3-4A0B-9815-B7C49C221F37}" srcOrd="1" destOrd="0" presId="urn:microsoft.com/office/officeart/2005/8/layout/radial5"/>
    <dgm:cxn modelId="{FDD6045E-1445-48A0-9CA6-08771703A966}" type="presOf" srcId="{AB3CC3A5-A248-4E79-BB5C-62C746F8F872}" destId="{D5C02634-20D9-4987-9E15-5D01FAD07986}" srcOrd="1" destOrd="0" presId="urn:microsoft.com/office/officeart/2005/8/layout/radial5"/>
    <dgm:cxn modelId="{161F4EFB-1C22-48C7-9272-C2D643056899}" type="presOf" srcId="{E42480A9-9E14-4C6B-8768-4455AAA148D3}" destId="{636D767C-87E2-4668-B135-1E8140FD9FB6}" srcOrd="0" destOrd="0" presId="urn:microsoft.com/office/officeart/2005/8/layout/radial5"/>
    <dgm:cxn modelId="{B8D2A3A4-851E-4C77-9CA0-5F4296E1DB97}" srcId="{05AF94C3-30A5-48A2-B858-34F9C61736F2}" destId="{DDC74E4A-4065-48EE-A06E-31F28B96091A}" srcOrd="5" destOrd="0" parTransId="{C29EE1E8-95B5-46CF-88BD-60993E50D063}" sibTransId="{3931453A-E024-4CE8-9250-17D2EC3AD96A}"/>
    <dgm:cxn modelId="{7AC1C6EB-660E-4769-8940-C7DDDEA8E385}" srcId="{05AF94C3-30A5-48A2-B858-34F9C61736F2}" destId="{694C9CB8-F5FE-4C49-9800-6400D0F46188}" srcOrd="0" destOrd="0" parTransId="{37FCE3BE-6567-4F54-9DE2-CA02FD43B1E7}" sibTransId="{3E5FD400-2E68-492B-B397-22DD965E178A}"/>
    <dgm:cxn modelId="{B8CC4D61-9A48-4C4D-9AD7-6AEF2596E48B}" type="presOf" srcId="{B24D021B-B4F3-43EA-8B36-B27D36E52A08}" destId="{7A152602-44E6-46F0-A2CC-929CEE07A0CD}" srcOrd="0" destOrd="0" presId="urn:microsoft.com/office/officeart/2005/8/layout/radial5"/>
    <dgm:cxn modelId="{4D55CB82-9C05-4DE6-A0A9-E02417F5440E}" type="presOf" srcId="{37FCE3BE-6567-4F54-9DE2-CA02FD43B1E7}" destId="{CD70BAE4-02F5-4F66-AEFF-3FC87F91640E}" srcOrd="0" destOrd="0" presId="urn:microsoft.com/office/officeart/2005/8/layout/radial5"/>
    <dgm:cxn modelId="{7D963749-FCF1-4016-B15C-1AF97F71FB28}" type="presOf" srcId="{F941E0D2-C083-44BA-89D6-7EECABF63197}" destId="{08DCECC1-2380-4767-8F68-B2532AA049C3}" srcOrd="0" destOrd="0" presId="urn:microsoft.com/office/officeart/2005/8/layout/radial5"/>
    <dgm:cxn modelId="{A57DB5DD-6A50-45CF-B052-8D689D9F596E}" type="presParOf" srcId="{CF557A2F-2C8C-4EEB-8E1C-29627B97B8AB}" destId="{F38E6445-AFEB-446D-9B4E-4CA25D08624D}" srcOrd="0" destOrd="0" presId="urn:microsoft.com/office/officeart/2005/8/layout/radial5"/>
    <dgm:cxn modelId="{630BE2F1-F68B-4757-9808-4396B1491592}" type="presParOf" srcId="{CF557A2F-2C8C-4EEB-8E1C-29627B97B8AB}" destId="{CD70BAE4-02F5-4F66-AEFF-3FC87F91640E}" srcOrd="1" destOrd="0" presId="urn:microsoft.com/office/officeart/2005/8/layout/radial5"/>
    <dgm:cxn modelId="{172D0FDD-96DC-46FD-9174-7409AD6292B8}" type="presParOf" srcId="{CD70BAE4-02F5-4F66-AEFF-3FC87F91640E}" destId="{666A7C18-F687-4D25-B35F-DD684927CD57}" srcOrd="0" destOrd="0" presId="urn:microsoft.com/office/officeart/2005/8/layout/radial5"/>
    <dgm:cxn modelId="{0451EC87-30AD-48F9-9F24-F6AEB45CCE43}" type="presParOf" srcId="{CF557A2F-2C8C-4EEB-8E1C-29627B97B8AB}" destId="{255F1B3F-2D26-4168-9BED-060AED222A8B}" srcOrd="2" destOrd="0" presId="urn:microsoft.com/office/officeart/2005/8/layout/radial5"/>
    <dgm:cxn modelId="{72E6B750-C7C0-4E5F-8BAB-69DC03FFECB1}" type="presParOf" srcId="{CF557A2F-2C8C-4EEB-8E1C-29627B97B8AB}" destId="{C3CD9E8C-1626-4FB0-BCA4-F1296B2036DA}" srcOrd="3" destOrd="0" presId="urn:microsoft.com/office/officeart/2005/8/layout/radial5"/>
    <dgm:cxn modelId="{120FF397-FC53-4A97-91DC-9922D00F8C76}" type="presParOf" srcId="{C3CD9E8C-1626-4FB0-BCA4-F1296B2036DA}" destId="{D5C02634-20D9-4987-9E15-5D01FAD07986}" srcOrd="0" destOrd="0" presId="urn:microsoft.com/office/officeart/2005/8/layout/radial5"/>
    <dgm:cxn modelId="{A8DE2D96-55E8-4398-9102-AEA1D710785C}" type="presParOf" srcId="{CF557A2F-2C8C-4EEB-8E1C-29627B97B8AB}" destId="{7A152602-44E6-46F0-A2CC-929CEE07A0CD}" srcOrd="4" destOrd="0" presId="urn:microsoft.com/office/officeart/2005/8/layout/radial5"/>
    <dgm:cxn modelId="{9F43A15E-CB77-4516-8C22-9FBB2356EC81}" type="presParOf" srcId="{CF557A2F-2C8C-4EEB-8E1C-29627B97B8AB}" destId="{636D767C-87E2-4668-B135-1E8140FD9FB6}" srcOrd="5" destOrd="0" presId="urn:microsoft.com/office/officeart/2005/8/layout/radial5"/>
    <dgm:cxn modelId="{3D317670-6BF3-4537-9720-DBA27370A643}" type="presParOf" srcId="{636D767C-87E2-4668-B135-1E8140FD9FB6}" destId="{78CBE856-FF9C-4DB0-8765-A827B7BD60FD}" srcOrd="0" destOrd="0" presId="urn:microsoft.com/office/officeart/2005/8/layout/radial5"/>
    <dgm:cxn modelId="{41CAB16A-51C9-4979-BA10-1236676DA9B6}" type="presParOf" srcId="{CF557A2F-2C8C-4EEB-8E1C-29627B97B8AB}" destId="{A8064296-6F3B-49C8-9BBB-31573A321547}" srcOrd="6" destOrd="0" presId="urn:microsoft.com/office/officeart/2005/8/layout/radial5"/>
    <dgm:cxn modelId="{045660B9-5B65-4AE3-9B69-5E391F63A0A3}" type="presParOf" srcId="{CF557A2F-2C8C-4EEB-8E1C-29627B97B8AB}" destId="{D27B33F6-6EE4-4663-8661-D1CC6572B644}" srcOrd="7" destOrd="0" presId="urn:microsoft.com/office/officeart/2005/8/layout/radial5"/>
    <dgm:cxn modelId="{A2C19A03-B872-4AB0-8D27-EC96E62F17DD}" type="presParOf" srcId="{D27B33F6-6EE4-4663-8661-D1CC6572B644}" destId="{C3768E29-74D5-47FB-857E-29527280259C}" srcOrd="0" destOrd="0" presId="urn:microsoft.com/office/officeart/2005/8/layout/radial5"/>
    <dgm:cxn modelId="{7BC1E9A6-DCD4-4833-83EC-1B77BC60117F}" type="presParOf" srcId="{CF557A2F-2C8C-4EEB-8E1C-29627B97B8AB}" destId="{281D204F-4659-4384-ACD2-FB3AC3796EEF}" srcOrd="8" destOrd="0" presId="urn:microsoft.com/office/officeart/2005/8/layout/radial5"/>
    <dgm:cxn modelId="{E6D96C36-3577-4C3E-A69E-1C189F5C9263}" type="presParOf" srcId="{CF557A2F-2C8C-4EEB-8E1C-29627B97B8AB}" destId="{08DCECC1-2380-4767-8F68-B2532AA049C3}" srcOrd="9" destOrd="0" presId="urn:microsoft.com/office/officeart/2005/8/layout/radial5"/>
    <dgm:cxn modelId="{BCD5F55F-0B29-4613-BB58-B5E3F1B9008A}" type="presParOf" srcId="{08DCECC1-2380-4767-8F68-B2532AA049C3}" destId="{AC9DF655-85D3-4A0B-9815-B7C49C221F37}" srcOrd="0" destOrd="0" presId="urn:microsoft.com/office/officeart/2005/8/layout/radial5"/>
    <dgm:cxn modelId="{DEAA1DCA-4929-4EBD-952F-4D065A1B576E}" type="presParOf" srcId="{CF557A2F-2C8C-4EEB-8E1C-29627B97B8AB}" destId="{045EF3EA-A14B-45DB-B350-8B6D958C1787}" srcOrd="10" destOrd="0" presId="urn:microsoft.com/office/officeart/2005/8/layout/radial5"/>
    <dgm:cxn modelId="{0CD637A3-2C15-45B8-8120-B2F709FBC4E6}" type="presParOf" srcId="{CF557A2F-2C8C-4EEB-8E1C-29627B97B8AB}" destId="{39384A7F-C94E-482C-9B36-1A45485053AF}" srcOrd="11" destOrd="0" presId="urn:microsoft.com/office/officeart/2005/8/layout/radial5"/>
    <dgm:cxn modelId="{9A61CF43-F97F-4629-9C27-DB916DF75FE0}" type="presParOf" srcId="{39384A7F-C94E-482C-9B36-1A45485053AF}" destId="{428A4498-C7FB-4EC1-A874-CE1D01041031}" srcOrd="0" destOrd="0" presId="urn:microsoft.com/office/officeart/2005/8/layout/radial5"/>
    <dgm:cxn modelId="{24E8018E-97E0-49F7-9B44-A81F062875F2}" type="presParOf" srcId="{CF557A2F-2C8C-4EEB-8E1C-29627B97B8AB}" destId="{734F6683-30EF-4618-9B70-D6A13B8AB515}" srcOrd="12" destOrd="0" presId="urn:microsoft.com/office/officeart/2005/8/layout/radial5"/>
    <dgm:cxn modelId="{F40A7F40-0BD8-40F8-B242-786E2DC98EE0}" type="presParOf" srcId="{CF557A2F-2C8C-4EEB-8E1C-29627B97B8AB}" destId="{7D5EAE2A-70EC-43D0-B170-CDC273BB0E7A}" srcOrd="13" destOrd="0" presId="urn:microsoft.com/office/officeart/2005/8/layout/radial5"/>
    <dgm:cxn modelId="{6D71B95D-FB43-4012-89B7-A6FD9B19EECE}" type="presParOf" srcId="{7D5EAE2A-70EC-43D0-B170-CDC273BB0E7A}" destId="{34B8917D-E794-4A35-BEEF-49C35654413C}" srcOrd="0" destOrd="0" presId="urn:microsoft.com/office/officeart/2005/8/layout/radial5"/>
    <dgm:cxn modelId="{D6B9B9F0-C33C-4171-AFDD-83924C2622E8}" type="presParOf" srcId="{CF557A2F-2C8C-4EEB-8E1C-29627B97B8AB}" destId="{0CCE769A-3879-414A-AA61-680E1C4795F7}" srcOrd="14" destOrd="0" presId="urn:microsoft.com/office/officeart/2005/8/layout/radial5"/>
    <dgm:cxn modelId="{FFC300D0-67E8-4BA2-9987-A0688F3C11F7}" type="presParOf" srcId="{CF557A2F-2C8C-4EEB-8E1C-29627B97B8AB}" destId="{F6C8074A-0CCC-41AB-9E12-37F18A232084}" srcOrd="15" destOrd="0" presId="urn:microsoft.com/office/officeart/2005/8/layout/radial5"/>
    <dgm:cxn modelId="{27714964-FE92-470C-85DA-9338AAD91C81}" type="presParOf" srcId="{F6C8074A-0CCC-41AB-9E12-37F18A232084}" destId="{D1C1961C-FBFD-414F-A069-C942E8D6C607}" srcOrd="0" destOrd="0" presId="urn:microsoft.com/office/officeart/2005/8/layout/radial5"/>
    <dgm:cxn modelId="{228F652C-288D-4606-B423-EC6C6001C84A}" type="presParOf" srcId="{CF557A2F-2C8C-4EEB-8E1C-29627B97B8AB}" destId="{A836A612-A02C-46AF-A25F-C4CA78255EFB}" srcOrd="16" destOrd="0" presId="urn:microsoft.com/office/officeart/2005/8/layout/radial5"/>
  </dgm:cxnLst>
  <dgm:bg/>
  <dgm:whole/>
</dgm:dataModel>
</file>

<file path=ppt/diagrams/data3.xml><?xml version="1.0" encoding="utf-8"?>
<dgm:dataModel xmlns:dgm="http://schemas.openxmlformats.org/drawingml/2006/diagram" xmlns:a="http://schemas.openxmlformats.org/drawingml/2006/main">
  <dgm:ptLst>
    <dgm:pt modelId="{FE2B4FA0-CD60-49A6-A663-546344206257}"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pt-BR"/>
        </a:p>
      </dgm:t>
    </dgm:pt>
    <dgm:pt modelId="{D4244A74-D374-46CB-B283-ADB02E1CA30E}">
      <dgm:prSet phldrT="[Texto]" custT="1"/>
      <dgm:spPr/>
      <dgm:t>
        <a:bodyPr/>
        <a:lstStyle/>
        <a:p>
          <a:r>
            <a:rPr lang="pt-BR" sz="1800" dirty="0" smtClean="0"/>
            <a:t>Antioxidante</a:t>
          </a:r>
          <a:endParaRPr lang="pt-BR" sz="1800" dirty="0"/>
        </a:p>
      </dgm:t>
    </dgm:pt>
    <dgm:pt modelId="{6D93D2DC-84D7-47B3-B147-5C2808570240}" type="parTrans" cxnId="{2AAFF40A-4DF6-464F-9961-8512FF7B70EA}">
      <dgm:prSet/>
      <dgm:spPr/>
      <dgm:t>
        <a:bodyPr/>
        <a:lstStyle/>
        <a:p>
          <a:endParaRPr lang="pt-BR"/>
        </a:p>
      </dgm:t>
    </dgm:pt>
    <dgm:pt modelId="{E198521E-A3DD-4082-A17F-BD3AB4BB8D8A}" type="sibTrans" cxnId="{2AAFF40A-4DF6-464F-9961-8512FF7B70EA}">
      <dgm:prSet/>
      <dgm:spPr/>
      <dgm:t>
        <a:bodyPr/>
        <a:lstStyle/>
        <a:p>
          <a:endParaRPr lang="pt-BR"/>
        </a:p>
      </dgm:t>
    </dgm:pt>
    <dgm:pt modelId="{ECD2DE84-F8B9-4294-9F8B-9B1B5B829085}">
      <dgm:prSet phldrT="[Texto]" custT="1"/>
      <dgm:spPr/>
      <dgm:t>
        <a:bodyPr/>
        <a:lstStyle/>
        <a:p>
          <a:r>
            <a:rPr lang="pt-BR" sz="1400" dirty="0" smtClean="0"/>
            <a:t>Neutraliza espécies reativas de oxigênio e óxido nítrico (NO)</a:t>
          </a:r>
          <a:endParaRPr lang="pt-BR" sz="1400" dirty="0"/>
        </a:p>
      </dgm:t>
    </dgm:pt>
    <dgm:pt modelId="{DF640794-E886-4FDA-AD46-1EB290A0982F}" type="parTrans" cxnId="{578A2BB7-6643-4BC0-ADB2-5CFD72190052}">
      <dgm:prSet/>
      <dgm:spPr/>
      <dgm:t>
        <a:bodyPr/>
        <a:lstStyle/>
        <a:p>
          <a:endParaRPr lang="pt-BR"/>
        </a:p>
      </dgm:t>
    </dgm:pt>
    <dgm:pt modelId="{DE179569-CEF3-43F4-9645-4695D4A07B98}" type="sibTrans" cxnId="{578A2BB7-6643-4BC0-ADB2-5CFD72190052}">
      <dgm:prSet/>
      <dgm:spPr/>
      <dgm:t>
        <a:bodyPr/>
        <a:lstStyle/>
        <a:p>
          <a:endParaRPr lang="pt-BR"/>
        </a:p>
      </dgm:t>
    </dgm:pt>
    <dgm:pt modelId="{7B10049A-0343-44EB-BD3E-FB209850546D}">
      <dgm:prSet phldrT="[Texto]" custT="1"/>
      <dgm:spPr/>
      <dgm:t>
        <a:bodyPr/>
        <a:lstStyle/>
        <a:p>
          <a:r>
            <a:rPr lang="pt-BR" sz="1800" dirty="0" err="1" smtClean="0"/>
            <a:t>Antiinflamatório</a:t>
          </a:r>
          <a:endParaRPr lang="pt-BR" sz="1800" dirty="0"/>
        </a:p>
      </dgm:t>
    </dgm:pt>
    <dgm:pt modelId="{A4CE24B9-7E1A-4916-AF0D-81AF4EDA0034}" type="parTrans" cxnId="{A04EB5BD-99E5-41AD-A5C8-0F1CB9246AC9}">
      <dgm:prSet/>
      <dgm:spPr/>
      <dgm:t>
        <a:bodyPr/>
        <a:lstStyle/>
        <a:p>
          <a:endParaRPr lang="pt-BR"/>
        </a:p>
      </dgm:t>
    </dgm:pt>
    <dgm:pt modelId="{ADD25CDF-4A6E-4E22-A566-0FF293C03767}" type="sibTrans" cxnId="{A04EB5BD-99E5-41AD-A5C8-0F1CB9246AC9}">
      <dgm:prSet/>
      <dgm:spPr/>
      <dgm:t>
        <a:bodyPr/>
        <a:lstStyle/>
        <a:p>
          <a:endParaRPr lang="pt-BR"/>
        </a:p>
      </dgm:t>
    </dgm:pt>
    <dgm:pt modelId="{30EFF21B-F7BC-4499-BA56-5658824C63B0}">
      <dgm:prSet custT="1"/>
      <dgm:spPr/>
      <dgm:t>
        <a:bodyPr/>
        <a:lstStyle/>
        <a:p>
          <a:r>
            <a:rPr lang="pt-BR" sz="1400" dirty="0" smtClean="0"/>
            <a:t> Estimula atividade da enzima antioxidante, superóxido </a:t>
          </a:r>
          <a:r>
            <a:rPr lang="pt-BR" sz="1400" dirty="0" err="1" smtClean="0"/>
            <a:t>dismutase</a:t>
          </a:r>
          <a:r>
            <a:rPr lang="pt-BR" sz="1400" dirty="0" smtClean="0"/>
            <a:t> , </a:t>
          </a:r>
          <a:r>
            <a:rPr lang="pt-BR" sz="1400" dirty="0" err="1" smtClean="0"/>
            <a:t>glutationa</a:t>
          </a:r>
          <a:r>
            <a:rPr lang="pt-BR" sz="1400" dirty="0" smtClean="0"/>
            <a:t> </a:t>
          </a:r>
          <a:r>
            <a:rPr lang="pt-BR" sz="1400" dirty="0" err="1" smtClean="0"/>
            <a:t>peroxidase</a:t>
          </a:r>
          <a:r>
            <a:rPr lang="pt-BR" sz="1400" dirty="0" smtClean="0"/>
            <a:t> e </a:t>
          </a:r>
          <a:r>
            <a:rPr lang="pt-BR" sz="1400" dirty="0" err="1" smtClean="0"/>
            <a:t>glutationa</a:t>
          </a:r>
          <a:r>
            <a:rPr lang="pt-BR" sz="1400" dirty="0" smtClean="0"/>
            <a:t> </a:t>
          </a:r>
          <a:r>
            <a:rPr lang="pt-BR" sz="1400" dirty="0" err="1" smtClean="0"/>
            <a:t>redutase</a:t>
          </a:r>
          <a:endParaRPr lang="pt-BR" sz="1400" dirty="0"/>
        </a:p>
      </dgm:t>
    </dgm:pt>
    <dgm:pt modelId="{8A805EBE-233D-45F7-BE8A-9B6B87E40BF3}" type="parTrans" cxnId="{6021BA6F-B5A8-4854-88A0-E953D48CE081}">
      <dgm:prSet/>
      <dgm:spPr/>
      <dgm:t>
        <a:bodyPr/>
        <a:lstStyle/>
        <a:p>
          <a:endParaRPr lang="pt-BR"/>
        </a:p>
      </dgm:t>
    </dgm:pt>
    <dgm:pt modelId="{4FB9FA1B-73BD-4853-876C-661D089608F9}" type="sibTrans" cxnId="{6021BA6F-B5A8-4854-88A0-E953D48CE081}">
      <dgm:prSet/>
      <dgm:spPr/>
      <dgm:t>
        <a:bodyPr/>
        <a:lstStyle/>
        <a:p>
          <a:endParaRPr lang="pt-BR"/>
        </a:p>
      </dgm:t>
    </dgm:pt>
    <dgm:pt modelId="{3740A663-E1D5-42E3-99E0-391444A7A34C}">
      <dgm:prSet custT="1"/>
      <dgm:spPr/>
      <dgm:t>
        <a:bodyPr/>
        <a:lstStyle/>
        <a:p>
          <a:r>
            <a:rPr lang="pt-BR" sz="1400" dirty="0" smtClean="0"/>
            <a:t>Reduz  a produção de </a:t>
          </a:r>
          <a:r>
            <a:rPr lang="pt-BR" sz="1400" dirty="0" err="1" smtClean="0"/>
            <a:t>citocinas</a:t>
          </a:r>
          <a:r>
            <a:rPr lang="pt-BR" sz="1400" dirty="0" smtClean="0"/>
            <a:t> pró-inflamatórias e ativação da </a:t>
          </a:r>
          <a:r>
            <a:rPr lang="pt-BR" sz="1400" dirty="0" err="1" smtClean="0"/>
            <a:t>fosfolipase</a:t>
          </a:r>
          <a:r>
            <a:rPr lang="pt-BR" sz="1400" dirty="0" smtClean="0"/>
            <a:t> A2, </a:t>
          </a:r>
          <a:r>
            <a:rPr lang="pt-BR" sz="1400" dirty="0" err="1" smtClean="0"/>
            <a:t>lipoxigenase</a:t>
          </a:r>
          <a:r>
            <a:rPr lang="pt-BR" sz="1400" dirty="0" smtClean="0"/>
            <a:t> e COX</a:t>
          </a:r>
          <a:endParaRPr lang="pt-BR" sz="1400" dirty="0"/>
        </a:p>
      </dgm:t>
    </dgm:pt>
    <dgm:pt modelId="{29B21E42-3F93-4AED-B1D8-597BD10602D5}" type="parTrans" cxnId="{BF091934-22EE-4696-9A22-EDDE8C3CB770}">
      <dgm:prSet/>
      <dgm:spPr/>
      <dgm:t>
        <a:bodyPr/>
        <a:lstStyle/>
        <a:p>
          <a:endParaRPr lang="pt-BR"/>
        </a:p>
      </dgm:t>
    </dgm:pt>
    <dgm:pt modelId="{DD10090C-D8ED-49E5-B7C4-56EEE44100C8}" type="sibTrans" cxnId="{BF091934-22EE-4696-9A22-EDDE8C3CB770}">
      <dgm:prSet/>
      <dgm:spPr/>
      <dgm:t>
        <a:bodyPr/>
        <a:lstStyle/>
        <a:p>
          <a:endParaRPr lang="pt-BR"/>
        </a:p>
      </dgm:t>
    </dgm:pt>
    <dgm:pt modelId="{D80B3C74-699A-4C36-918D-E3B44ECBFE61}">
      <dgm:prSet custT="1"/>
      <dgm:spPr/>
      <dgm:t>
        <a:bodyPr/>
        <a:lstStyle/>
        <a:p>
          <a:r>
            <a:rPr lang="pt-BR" sz="1400" dirty="0" smtClean="0"/>
            <a:t>Reduz o recrutamento de leucócitos</a:t>
          </a:r>
          <a:endParaRPr lang="pt-BR" sz="1400" dirty="0"/>
        </a:p>
      </dgm:t>
    </dgm:pt>
    <dgm:pt modelId="{D6173AD1-84FE-4F44-A3EC-117E7FE1B325}" type="parTrans" cxnId="{87BE343C-A14D-4CD0-B314-1CDD393157B9}">
      <dgm:prSet/>
      <dgm:spPr/>
      <dgm:t>
        <a:bodyPr/>
        <a:lstStyle/>
        <a:p>
          <a:endParaRPr lang="pt-BR"/>
        </a:p>
      </dgm:t>
    </dgm:pt>
    <dgm:pt modelId="{105FDA3C-786F-4EAA-A0CF-8699AA9B0650}" type="sibTrans" cxnId="{87BE343C-A14D-4CD0-B314-1CDD393157B9}">
      <dgm:prSet/>
      <dgm:spPr/>
      <dgm:t>
        <a:bodyPr/>
        <a:lstStyle/>
        <a:p>
          <a:endParaRPr lang="pt-BR"/>
        </a:p>
      </dgm:t>
    </dgm:pt>
    <dgm:pt modelId="{C7EC01E9-31C3-4D6E-B48B-D7F2739BD01E}">
      <dgm:prSet custT="1"/>
      <dgm:spPr/>
      <dgm:t>
        <a:bodyPr/>
        <a:lstStyle/>
        <a:p>
          <a:r>
            <a:rPr lang="pt-BR" sz="1400" dirty="0" smtClean="0"/>
            <a:t>Reduz concentração de fator de crescimento endotelial</a:t>
          </a:r>
          <a:endParaRPr lang="pt-BR" sz="1400" dirty="0"/>
        </a:p>
      </dgm:t>
    </dgm:pt>
    <dgm:pt modelId="{83C797FF-5CDD-4F52-8937-C53E751CAB0C}" type="parTrans" cxnId="{985D7EBB-7FC5-4EEF-8D3F-00CBA65F8572}">
      <dgm:prSet/>
      <dgm:spPr/>
      <dgm:t>
        <a:bodyPr/>
        <a:lstStyle/>
        <a:p>
          <a:endParaRPr lang="pt-BR"/>
        </a:p>
      </dgm:t>
    </dgm:pt>
    <dgm:pt modelId="{9470DD31-0316-453B-8241-1EDC2B800C8F}" type="sibTrans" cxnId="{985D7EBB-7FC5-4EEF-8D3F-00CBA65F8572}">
      <dgm:prSet/>
      <dgm:spPr/>
      <dgm:t>
        <a:bodyPr/>
        <a:lstStyle/>
        <a:p>
          <a:endParaRPr lang="pt-BR"/>
        </a:p>
      </dgm:t>
    </dgm:pt>
    <dgm:pt modelId="{0263F9B3-E828-4BA5-B260-430035258920}">
      <dgm:prSet custT="1"/>
      <dgm:spPr/>
      <dgm:t>
        <a:bodyPr/>
        <a:lstStyle/>
        <a:p>
          <a:r>
            <a:rPr lang="pt-BR" sz="1800" dirty="0" err="1" smtClean="0"/>
            <a:t>Anti-apoptótica</a:t>
          </a:r>
          <a:endParaRPr lang="pt-BR" sz="1800" dirty="0" smtClean="0"/>
        </a:p>
      </dgm:t>
    </dgm:pt>
    <dgm:pt modelId="{F00AAB0F-073E-41F3-BB85-D830D58E8EB0}" type="parTrans" cxnId="{4172D6B0-9402-4265-9FC4-693D5985BCDF}">
      <dgm:prSet/>
      <dgm:spPr/>
      <dgm:t>
        <a:bodyPr/>
        <a:lstStyle/>
        <a:p>
          <a:endParaRPr lang="pt-BR"/>
        </a:p>
      </dgm:t>
    </dgm:pt>
    <dgm:pt modelId="{B635A911-A835-4B85-95FF-0713BE291BB7}" type="sibTrans" cxnId="{4172D6B0-9402-4265-9FC4-693D5985BCDF}">
      <dgm:prSet/>
      <dgm:spPr/>
      <dgm:t>
        <a:bodyPr/>
        <a:lstStyle/>
        <a:p>
          <a:endParaRPr lang="pt-BR"/>
        </a:p>
      </dgm:t>
    </dgm:pt>
    <dgm:pt modelId="{454048AB-1B22-4A28-A780-2F3571B2D2EF}">
      <dgm:prSet custT="1"/>
      <dgm:spPr/>
      <dgm:t>
        <a:bodyPr/>
        <a:lstStyle/>
        <a:p>
          <a:r>
            <a:rPr lang="pt-BR" sz="1400" dirty="0" smtClean="0"/>
            <a:t>Atua diretamente a mitocôndria</a:t>
          </a:r>
        </a:p>
      </dgm:t>
    </dgm:pt>
    <dgm:pt modelId="{AA69241F-C236-4195-B665-548650F7DF79}" type="parTrans" cxnId="{063150FC-380D-44AA-8B28-899274C27D67}">
      <dgm:prSet/>
      <dgm:spPr/>
      <dgm:t>
        <a:bodyPr/>
        <a:lstStyle/>
        <a:p>
          <a:endParaRPr lang="pt-BR"/>
        </a:p>
      </dgm:t>
    </dgm:pt>
    <dgm:pt modelId="{39370EB2-7CB0-433C-A9AA-BF8FF9C89992}" type="sibTrans" cxnId="{063150FC-380D-44AA-8B28-899274C27D67}">
      <dgm:prSet/>
      <dgm:spPr/>
      <dgm:t>
        <a:bodyPr/>
        <a:lstStyle/>
        <a:p>
          <a:endParaRPr lang="pt-BR"/>
        </a:p>
      </dgm:t>
    </dgm:pt>
    <dgm:pt modelId="{C55C9614-F88F-4A15-BFC0-B0A94C75C176}" type="pres">
      <dgm:prSet presAssocID="{FE2B4FA0-CD60-49A6-A663-546344206257}" presName="diagram" presStyleCnt="0">
        <dgm:presLayoutVars>
          <dgm:chPref val="1"/>
          <dgm:dir/>
          <dgm:animOne val="branch"/>
          <dgm:animLvl val="lvl"/>
          <dgm:resizeHandles/>
        </dgm:presLayoutVars>
      </dgm:prSet>
      <dgm:spPr/>
      <dgm:t>
        <a:bodyPr/>
        <a:lstStyle/>
        <a:p>
          <a:endParaRPr lang="en-US"/>
        </a:p>
      </dgm:t>
    </dgm:pt>
    <dgm:pt modelId="{A10558E9-B07E-401C-8F5F-8493225CF175}" type="pres">
      <dgm:prSet presAssocID="{D4244A74-D374-46CB-B283-ADB02E1CA30E}" presName="root" presStyleCnt="0"/>
      <dgm:spPr/>
    </dgm:pt>
    <dgm:pt modelId="{EA2D704E-AE3F-46C7-8E56-BFB7BE618D4F}" type="pres">
      <dgm:prSet presAssocID="{D4244A74-D374-46CB-B283-ADB02E1CA30E}" presName="rootComposite" presStyleCnt="0"/>
      <dgm:spPr/>
    </dgm:pt>
    <dgm:pt modelId="{1BE16C45-DA60-480F-B89D-B19B9CBAC04D}" type="pres">
      <dgm:prSet presAssocID="{D4244A74-D374-46CB-B283-ADB02E1CA30E}" presName="rootText" presStyleLbl="node1" presStyleIdx="0" presStyleCnt="3"/>
      <dgm:spPr/>
      <dgm:t>
        <a:bodyPr/>
        <a:lstStyle/>
        <a:p>
          <a:endParaRPr lang="en-US"/>
        </a:p>
      </dgm:t>
    </dgm:pt>
    <dgm:pt modelId="{5727ABAE-2157-4849-9363-635B73881DC5}" type="pres">
      <dgm:prSet presAssocID="{D4244A74-D374-46CB-B283-ADB02E1CA30E}" presName="rootConnector" presStyleLbl="node1" presStyleIdx="0" presStyleCnt="3"/>
      <dgm:spPr/>
      <dgm:t>
        <a:bodyPr/>
        <a:lstStyle/>
        <a:p>
          <a:endParaRPr lang="en-US"/>
        </a:p>
      </dgm:t>
    </dgm:pt>
    <dgm:pt modelId="{0A8CA7F8-8753-47F2-8210-17D736618930}" type="pres">
      <dgm:prSet presAssocID="{D4244A74-D374-46CB-B283-ADB02E1CA30E}" presName="childShape" presStyleCnt="0"/>
      <dgm:spPr/>
    </dgm:pt>
    <dgm:pt modelId="{7DA8D4B6-A24C-4EC4-8A42-307E73AE1B6B}" type="pres">
      <dgm:prSet presAssocID="{DF640794-E886-4FDA-AD46-1EB290A0982F}" presName="Name13" presStyleLbl="parChTrans1D2" presStyleIdx="0" presStyleCnt="6"/>
      <dgm:spPr/>
      <dgm:t>
        <a:bodyPr/>
        <a:lstStyle/>
        <a:p>
          <a:endParaRPr lang="en-US"/>
        </a:p>
      </dgm:t>
    </dgm:pt>
    <dgm:pt modelId="{A6DDFE59-E6A1-45C0-89D1-5479DD8B041D}" type="pres">
      <dgm:prSet presAssocID="{ECD2DE84-F8B9-4294-9F8B-9B1B5B829085}" presName="childText" presStyleLbl="bgAcc1" presStyleIdx="0" presStyleCnt="6">
        <dgm:presLayoutVars>
          <dgm:bulletEnabled val="1"/>
        </dgm:presLayoutVars>
      </dgm:prSet>
      <dgm:spPr/>
      <dgm:t>
        <a:bodyPr/>
        <a:lstStyle/>
        <a:p>
          <a:endParaRPr lang="pt-BR"/>
        </a:p>
      </dgm:t>
    </dgm:pt>
    <dgm:pt modelId="{5CFDE30D-896D-4128-B9F2-C75EE6C1DCCC}" type="pres">
      <dgm:prSet presAssocID="{8A805EBE-233D-45F7-BE8A-9B6B87E40BF3}" presName="Name13" presStyleLbl="parChTrans1D2" presStyleIdx="1" presStyleCnt="6"/>
      <dgm:spPr/>
      <dgm:t>
        <a:bodyPr/>
        <a:lstStyle/>
        <a:p>
          <a:endParaRPr lang="en-US"/>
        </a:p>
      </dgm:t>
    </dgm:pt>
    <dgm:pt modelId="{CB7E9972-1F6D-40F2-BD74-0BD8E7BE6A81}" type="pres">
      <dgm:prSet presAssocID="{30EFF21B-F7BC-4499-BA56-5658824C63B0}" presName="childText" presStyleLbl="bgAcc1" presStyleIdx="1" presStyleCnt="6" custScaleY="137599">
        <dgm:presLayoutVars>
          <dgm:bulletEnabled val="1"/>
        </dgm:presLayoutVars>
      </dgm:prSet>
      <dgm:spPr/>
      <dgm:t>
        <a:bodyPr/>
        <a:lstStyle/>
        <a:p>
          <a:endParaRPr lang="pt-BR"/>
        </a:p>
      </dgm:t>
    </dgm:pt>
    <dgm:pt modelId="{724CE313-27F0-4C20-BE38-B84710D83D12}" type="pres">
      <dgm:prSet presAssocID="{7B10049A-0343-44EB-BD3E-FB209850546D}" presName="root" presStyleCnt="0"/>
      <dgm:spPr/>
    </dgm:pt>
    <dgm:pt modelId="{7D79FED0-2F33-4CC4-958E-E3E63B96E408}" type="pres">
      <dgm:prSet presAssocID="{7B10049A-0343-44EB-BD3E-FB209850546D}" presName="rootComposite" presStyleCnt="0"/>
      <dgm:spPr/>
    </dgm:pt>
    <dgm:pt modelId="{109DBA34-8814-4134-95FA-6B02F9B67696}" type="pres">
      <dgm:prSet presAssocID="{7B10049A-0343-44EB-BD3E-FB209850546D}" presName="rootText" presStyleLbl="node1" presStyleIdx="1" presStyleCnt="3"/>
      <dgm:spPr/>
      <dgm:t>
        <a:bodyPr/>
        <a:lstStyle/>
        <a:p>
          <a:endParaRPr lang="pt-BR"/>
        </a:p>
      </dgm:t>
    </dgm:pt>
    <dgm:pt modelId="{C6269B41-6340-4132-92C7-B0888ED4AD53}" type="pres">
      <dgm:prSet presAssocID="{7B10049A-0343-44EB-BD3E-FB209850546D}" presName="rootConnector" presStyleLbl="node1" presStyleIdx="1" presStyleCnt="3"/>
      <dgm:spPr/>
      <dgm:t>
        <a:bodyPr/>
        <a:lstStyle/>
        <a:p>
          <a:endParaRPr lang="en-US"/>
        </a:p>
      </dgm:t>
    </dgm:pt>
    <dgm:pt modelId="{12AC2F63-C66E-4C48-B9E9-73CC3A0B5016}" type="pres">
      <dgm:prSet presAssocID="{7B10049A-0343-44EB-BD3E-FB209850546D}" presName="childShape" presStyleCnt="0"/>
      <dgm:spPr/>
    </dgm:pt>
    <dgm:pt modelId="{66CA153E-1A8B-4EB2-83FF-079C9DDF89F4}" type="pres">
      <dgm:prSet presAssocID="{D6173AD1-84FE-4F44-A3EC-117E7FE1B325}" presName="Name13" presStyleLbl="parChTrans1D2" presStyleIdx="2" presStyleCnt="6"/>
      <dgm:spPr/>
      <dgm:t>
        <a:bodyPr/>
        <a:lstStyle/>
        <a:p>
          <a:endParaRPr lang="en-US"/>
        </a:p>
      </dgm:t>
    </dgm:pt>
    <dgm:pt modelId="{EAE6AC6F-F62A-4C56-A632-94EF67334FFD}" type="pres">
      <dgm:prSet presAssocID="{D80B3C74-699A-4C36-918D-E3B44ECBFE61}" presName="childText" presStyleLbl="bgAcc1" presStyleIdx="2" presStyleCnt="6">
        <dgm:presLayoutVars>
          <dgm:bulletEnabled val="1"/>
        </dgm:presLayoutVars>
      </dgm:prSet>
      <dgm:spPr/>
      <dgm:t>
        <a:bodyPr/>
        <a:lstStyle/>
        <a:p>
          <a:endParaRPr lang="pt-BR"/>
        </a:p>
      </dgm:t>
    </dgm:pt>
    <dgm:pt modelId="{F0AD8017-43C5-49BD-953C-5F9C11C4664C}" type="pres">
      <dgm:prSet presAssocID="{29B21E42-3F93-4AED-B1D8-597BD10602D5}" presName="Name13" presStyleLbl="parChTrans1D2" presStyleIdx="3" presStyleCnt="6"/>
      <dgm:spPr/>
      <dgm:t>
        <a:bodyPr/>
        <a:lstStyle/>
        <a:p>
          <a:endParaRPr lang="en-US"/>
        </a:p>
      </dgm:t>
    </dgm:pt>
    <dgm:pt modelId="{A369AD40-49FE-4FB6-9617-20042BEEF783}" type="pres">
      <dgm:prSet presAssocID="{3740A663-E1D5-42E3-99E0-391444A7A34C}" presName="childText" presStyleLbl="bgAcc1" presStyleIdx="3" presStyleCnt="6">
        <dgm:presLayoutVars>
          <dgm:bulletEnabled val="1"/>
        </dgm:presLayoutVars>
      </dgm:prSet>
      <dgm:spPr/>
      <dgm:t>
        <a:bodyPr/>
        <a:lstStyle/>
        <a:p>
          <a:endParaRPr lang="pt-BR"/>
        </a:p>
      </dgm:t>
    </dgm:pt>
    <dgm:pt modelId="{62AA0175-6E45-42CF-A076-FA869C159D59}" type="pres">
      <dgm:prSet presAssocID="{83C797FF-5CDD-4F52-8937-C53E751CAB0C}" presName="Name13" presStyleLbl="parChTrans1D2" presStyleIdx="4" presStyleCnt="6"/>
      <dgm:spPr/>
      <dgm:t>
        <a:bodyPr/>
        <a:lstStyle/>
        <a:p>
          <a:endParaRPr lang="en-US"/>
        </a:p>
      </dgm:t>
    </dgm:pt>
    <dgm:pt modelId="{70BF30C6-9B90-4D26-B3B3-6375E9A0F199}" type="pres">
      <dgm:prSet presAssocID="{C7EC01E9-31C3-4D6E-B48B-D7F2739BD01E}" presName="childText" presStyleLbl="bgAcc1" presStyleIdx="4" presStyleCnt="6">
        <dgm:presLayoutVars>
          <dgm:bulletEnabled val="1"/>
        </dgm:presLayoutVars>
      </dgm:prSet>
      <dgm:spPr/>
      <dgm:t>
        <a:bodyPr/>
        <a:lstStyle/>
        <a:p>
          <a:endParaRPr lang="pt-BR"/>
        </a:p>
      </dgm:t>
    </dgm:pt>
    <dgm:pt modelId="{1D2C2F81-CC44-4271-BC1C-FD56855DC393}" type="pres">
      <dgm:prSet presAssocID="{0263F9B3-E828-4BA5-B260-430035258920}" presName="root" presStyleCnt="0"/>
      <dgm:spPr/>
    </dgm:pt>
    <dgm:pt modelId="{8A0D4E97-404B-41C9-9E42-7AA08E8C7A4D}" type="pres">
      <dgm:prSet presAssocID="{0263F9B3-E828-4BA5-B260-430035258920}" presName="rootComposite" presStyleCnt="0"/>
      <dgm:spPr/>
    </dgm:pt>
    <dgm:pt modelId="{167CD0A8-3B7F-4CB6-BDAD-152411CAAF64}" type="pres">
      <dgm:prSet presAssocID="{0263F9B3-E828-4BA5-B260-430035258920}" presName="rootText" presStyleLbl="node1" presStyleIdx="2" presStyleCnt="3"/>
      <dgm:spPr/>
      <dgm:t>
        <a:bodyPr/>
        <a:lstStyle/>
        <a:p>
          <a:endParaRPr lang="pt-BR"/>
        </a:p>
      </dgm:t>
    </dgm:pt>
    <dgm:pt modelId="{49C5606C-6366-427E-8296-84B7FA6D52EA}" type="pres">
      <dgm:prSet presAssocID="{0263F9B3-E828-4BA5-B260-430035258920}" presName="rootConnector" presStyleLbl="node1" presStyleIdx="2" presStyleCnt="3"/>
      <dgm:spPr/>
      <dgm:t>
        <a:bodyPr/>
        <a:lstStyle/>
        <a:p>
          <a:endParaRPr lang="en-US"/>
        </a:p>
      </dgm:t>
    </dgm:pt>
    <dgm:pt modelId="{D89B4726-C3A8-4803-958E-A598A2C173E7}" type="pres">
      <dgm:prSet presAssocID="{0263F9B3-E828-4BA5-B260-430035258920}" presName="childShape" presStyleCnt="0"/>
      <dgm:spPr/>
    </dgm:pt>
    <dgm:pt modelId="{83619F29-968C-4B46-8727-2E2329AB9D09}" type="pres">
      <dgm:prSet presAssocID="{AA69241F-C236-4195-B665-548650F7DF79}" presName="Name13" presStyleLbl="parChTrans1D2" presStyleIdx="5" presStyleCnt="6"/>
      <dgm:spPr/>
      <dgm:t>
        <a:bodyPr/>
        <a:lstStyle/>
        <a:p>
          <a:endParaRPr lang="en-US"/>
        </a:p>
      </dgm:t>
    </dgm:pt>
    <dgm:pt modelId="{7F4D5A47-45A4-458F-B274-845A1710158B}" type="pres">
      <dgm:prSet presAssocID="{454048AB-1B22-4A28-A780-2F3571B2D2EF}" presName="childText" presStyleLbl="bgAcc1" presStyleIdx="5" presStyleCnt="6">
        <dgm:presLayoutVars>
          <dgm:bulletEnabled val="1"/>
        </dgm:presLayoutVars>
      </dgm:prSet>
      <dgm:spPr/>
      <dgm:t>
        <a:bodyPr/>
        <a:lstStyle/>
        <a:p>
          <a:endParaRPr lang="pt-BR"/>
        </a:p>
      </dgm:t>
    </dgm:pt>
  </dgm:ptLst>
  <dgm:cxnLst>
    <dgm:cxn modelId="{391D8431-1834-4DDE-869F-2609DE4F2F5A}" type="presOf" srcId="{D80B3C74-699A-4C36-918D-E3B44ECBFE61}" destId="{EAE6AC6F-F62A-4C56-A632-94EF67334FFD}" srcOrd="0" destOrd="0" presId="urn:microsoft.com/office/officeart/2005/8/layout/hierarchy3"/>
    <dgm:cxn modelId="{97CF68E0-486A-4332-8B57-81D1B0053039}" type="presOf" srcId="{7B10049A-0343-44EB-BD3E-FB209850546D}" destId="{109DBA34-8814-4134-95FA-6B02F9B67696}" srcOrd="0" destOrd="0" presId="urn:microsoft.com/office/officeart/2005/8/layout/hierarchy3"/>
    <dgm:cxn modelId="{D05155A3-F393-4EB7-8DA0-4B811ED47DAE}" type="presOf" srcId="{FE2B4FA0-CD60-49A6-A663-546344206257}" destId="{C55C9614-F88F-4A15-BFC0-B0A94C75C176}" srcOrd="0" destOrd="0" presId="urn:microsoft.com/office/officeart/2005/8/layout/hierarchy3"/>
    <dgm:cxn modelId="{063150FC-380D-44AA-8B28-899274C27D67}" srcId="{0263F9B3-E828-4BA5-B260-430035258920}" destId="{454048AB-1B22-4A28-A780-2F3571B2D2EF}" srcOrd="0" destOrd="0" parTransId="{AA69241F-C236-4195-B665-548650F7DF79}" sibTransId="{39370EB2-7CB0-433C-A9AA-BF8FF9C89992}"/>
    <dgm:cxn modelId="{D3765B47-D1F6-46D0-AFB4-534B731FDC83}" type="presOf" srcId="{D4244A74-D374-46CB-B283-ADB02E1CA30E}" destId="{1BE16C45-DA60-480F-B89D-B19B9CBAC04D}" srcOrd="0" destOrd="0" presId="urn:microsoft.com/office/officeart/2005/8/layout/hierarchy3"/>
    <dgm:cxn modelId="{90BAE50A-C2A0-4F76-A194-3E9FCA5DC8E3}" type="presOf" srcId="{29B21E42-3F93-4AED-B1D8-597BD10602D5}" destId="{F0AD8017-43C5-49BD-953C-5F9C11C4664C}" srcOrd="0" destOrd="0" presId="urn:microsoft.com/office/officeart/2005/8/layout/hierarchy3"/>
    <dgm:cxn modelId="{2AAFF40A-4DF6-464F-9961-8512FF7B70EA}" srcId="{FE2B4FA0-CD60-49A6-A663-546344206257}" destId="{D4244A74-D374-46CB-B283-ADB02E1CA30E}" srcOrd="0" destOrd="0" parTransId="{6D93D2DC-84D7-47B3-B147-5C2808570240}" sibTransId="{E198521E-A3DD-4082-A17F-BD3AB4BB8D8A}"/>
    <dgm:cxn modelId="{A66EB776-032D-4812-AC1C-55A18DDCC072}" type="presOf" srcId="{ECD2DE84-F8B9-4294-9F8B-9B1B5B829085}" destId="{A6DDFE59-E6A1-45C0-89D1-5479DD8B041D}" srcOrd="0" destOrd="0" presId="urn:microsoft.com/office/officeart/2005/8/layout/hierarchy3"/>
    <dgm:cxn modelId="{A04EB5BD-99E5-41AD-A5C8-0F1CB9246AC9}" srcId="{FE2B4FA0-CD60-49A6-A663-546344206257}" destId="{7B10049A-0343-44EB-BD3E-FB209850546D}" srcOrd="1" destOrd="0" parTransId="{A4CE24B9-7E1A-4916-AF0D-81AF4EDA0034}" sibTransId="{ADD25CDF-4A6E-4E22-A566-0FF293C03767}"/>
    <dgm:cxn modelId="{2A6C5DDB-DDD8-423D-A402-B1A575F1D92B}" type="presOf" srcId="{C7EC01E9-31C3-4D6E-B48B-D7F2739BD01E}" destId="{70BF30C6-9B90-4D26-B3B3-6375E9A0F199}" srcOrd="0" destOrd="0" presId="urn:microsoft.com/office/officeart/2005/8/layout/hierarchy3"/>
    <dgm:cxn modelId="{11810C64-26C8-4AE2-B968-6BC838900567}" type="presOf" srcId="{30EFF21B-F7BC-4499-BA56-5658824C63B0}" destId="{CB7E9972-1F6D-40F2-BD74-0BD8E7BE6A81}" srcOrd="0" destOrd="0" presId="urn:microsoft.com/office/officeart/2005/8/layout/hierarchy3"/>
    <dgm:cxn modelId="{B03FB4EA-6566-46BA-A913-B68C78D1CA1C}" type="presOf" srcId="{83C797FF-5CDD-4F52-8937-C53E751CAB0C}" destId="{62AA0175-6E45-42CF-A076-FA869C159D59}" srcOrd="0" destOrd="0" presId="urn:microsoft.com/office/officeart/2005/8/layout/hierarchy3"/>
    <dgm:cxn modelId="{D9508EC1-D8EA-454E-B428-95651B4FC03F}" type="presOf" srcId="{0263F9B3-E828-4BA5-B260-430035258920}" destId="{167CD0A8-3B7F-4CB6-BDAD-152411CAAF64}" srcOrd="0" destOrd="0" presId="urn:microsoft.com/office/officeart/2005/8/layout/hierarchy3"/>
    <dgm:cxn modelId="{985D7EBB-7FC5-4EEF-8D3F-00CBA65F8572}" srcId="{7B10049A-0343-44EB-BD3E-FB209850546D}" destId="{C7EC01E9-31C3-4D6E-B48B-D7F2739BD01E}" srcOrd="2" destOrd="0" parTransId="{83C797FF-5CDD-4F52-8937-C53E751CAB0C}" sibTransId="{9470DD31-0316-453B-8241-1EDC2B800C8F}"/>
    <dgm:cxn modelId="{6021BA6F-B5A8-4854-88A0-E953D48CE081}" srcId="{D4244A74-D374-46CB-B283-ADB02E1CA30E}" destId="{30EFF21B-F7BC-4499-BA56-5658824C63B0}" srcOrd="1" destOrd="0" parTransId="{8A805EBE-233D-45F7-BE8A-9B6B87E40BF3}" sibTransId="{4FB9FA1B-73BD-4853-876C-661D089608F9}"/>
    <dgm:cxn modelId="{BF091934-22EE-4696-9A22-EDDE8C3CB770}" srcId="{7B10049A-0343-44EB-BD3E-FB209850546D}" destId="{3740A663-E1D5-42E3-99E0-391444A7A34C}" srcOrd="1" destOrd="0" parTransId="{29B21E42-3F93-4AED-B1D8-597BD10602D5}" sibTransId="{DD10090C-D8ED-49E5-B7C4-56EEE44100C8}"/>
    <dgm:cxn modelId="{5C24EFF0-4F8D-4EDF-8D85-2B8EDFBDBC1B}" type="presOf" srcId="{8A805EBE-233D-45F7-BE8A-9B6B87E40BF3}" destId="{5CFDE30D-896D-4128-B9F2-C75EE6C1DCCC}" srcOrd="0" destOrd="0" presId="urn:microsoft.com/office/officeart/2005/8/layout/hierarchy3"/>
    <dgm:cxn modelId="{EF1DC086-DA97-4D61-B21A-2F0FB57ED63F}" type="presOf" srcId="{0263F9B3-E828-4BA5-B260-430035258920}" destId="{49C5606C-6366-427E-8296-84B7FA6D52EA}" srcOrd="1" destOrd="0" presId="urn:microsoft.com/office/officeart/2005/8/layout/hierarchy3"/>
    <dgm:cxn modelId="{FB83889B-8F5A-4162-9F17-5DB727812AB1}" type="presOf" srcId="{DF640794-E886-4FDA-AD46-1EB290A0982F}" destId="{7DA8D4B6-A24C-4EC4-8A42-307E73AE1B6B}" srcOrd="0" destOrd="0" presId="urn:microsoft.com/office/officeart/2005/8/layout/hierarchy3"/>
    <dgm:cxn modelId="{7A209E6F-8AC8-4A2B-A4E2-22899395F6E1}" type="presOf" srcId="{AA69241F-C236-4195-B665-548650F7DF79}" destId="{83619F29-968C-4B46-8727-2E2329AB9D09}" srcOrd="0" destOrd="0" presId="urn:microsoft.com/office/officeart/2005/8/layout/hierarchy3"/>
    <dgm:cxn modelId="{690E87E1-801A-46BE-BAAC-EC8C80A09CF6}" type="presOf" srcId="{D6173AD1-84FE-4F44-A3EC-117E7FE1B325}" destId="{66CA153E-1A8B-4EB2-83FF-079C9DDF89F4}" srcOrd="0" destOrd="0" presId="urn:microsoft.com/office/officeart/2005/8/layout/hierarchy3"/>
    <dgm:cxn modelId="{87BE343C-A14D-4CD0-B314-1CDD393157B9}" srcId="{7B10049A-0343-44EB-BD3E-FB209850546D}" destId="{D80B3C74-699A-4C36-918D-E3B44ECBFE61}" srcOrd="0" destOrd="0" parTransId="{D6173AD1-84FE-4F44-A3EC-117E7FE1B325}" sibTransId="{105FDA3C-786F-4EAA-A0CF-8699AA9B0650}"/>
    <dgm:cxn modelId="{578A2BB7-6643-4BC0-ADB2-5CFD72190052}" srcId="{D4244A74-D374-46CB-B283-ADB02E1CA30E}" destId="{ECD2DE84-F8B9-4294-9F8B-9B1B5B829085}" srcOrd="0" destOrd="0" parTransId="{DF640794-E886-4FDA-AD46-1EB290A0982F}" sibTransId="{DE179569-CEF3-43F4-9645-4695D4A07B98}"/>
    <dgm:cxn modelId="{A76E4862-BA65-49EF-B5C6-5C741101397E}" type="presOf" srcId="{D4244A74-D374-46CB-B283-ADB02E1CA30E}" destId="{5727ABAE-2157-4849-9363-635B73881DC5}" srcOrd="1" destOrd="0" presId="urn:microsoft.com/office/officeart/2005/8/layout/hierarchy3"/>
    <dgm:cxn modelId="{537FB93A-909A-48C2-838B-EF4349AAF19B}" type="presOf" srcId="{7B10049A-0343-44EB-BD3E-FB209850546D}" destId="{C6269B41-6340-4132-92C7-B0888ED4AD53}" srcOrd="1" destOrd="0" presId="urn:microsoft.com/office/officeart/2005/8/layout/hierarchy3"/>
    <dgm:cxn modelId="{1278FB9C-7664-4A63-AB4C-E1AE43BE3EBC}" type="presOf" srcId="{454048AB-1B22-4A28-A780-2F3571B2D2EF}" destId="{7F4D5A47-45A4-458F-B274-845A1710158B}" srcOrd="0" destOrd="0" presId="urn:microsoft.com/office/officeart/2005/8/layout/hierarchy3"/>
    <dgm:cxn modelId="{4172D6B0-9402-4265-9FC4-693D5985BCDF}" srcId="{FE2B4FA0-CD60-49A6-A663-546344206257}" destId="{0263F9B3-E828-4BA5-B260-430035258920}" srcOrd="2" destOrd="0" parTransId="{F00AAB0F-073E-41F3-BB85-D830D58E8EB0}" sibTransId="{B635A911-A835-4B85-95FF-0713BE291BB7}"/>
    <dgm:cxn modelId="{A06B63F1-E720-4BE5-B570-23DC2E04B7A4}" type="presOf" srcId="{3740A663-E1D5-42E3-99E0-391444A7A34C}" destId="{A369AD40-49FE-4FB6-9617-20042BEEF783}" srcOrd="0" destOrd="0" presId="urn:microsoft.com/office/officeart/2005/8/layout/hierarchy3"/>
    <dgm:cxn modelId="{B089DB02-9B71-4B66-9693-D5EC81B05DBE}" type="presParOf" srcId="{C55C9614-F88F-4A15-BFC0-B0A94C75C176}" destId="{A10558E9-B07E-401C-8F5F-8493225CF175}" srcOrd="0" destOrd="0" presId="urn:microsoft.com/office/officeart/2005/8/layout/hierarchy3"/>
    <dgm:cxn modelId="{48E54A48-B791-4B32-8B6D-4A31D93D8149}" type="presParOf" srcId="{A10558E9-B07E-401C-8F5F-8493225CF175}" destId="{EA2D704E-AE3F-46C7-8E56-BFB7BE618D4F}" srcOrd="0" destOrd="0" presId="urn:microsoft.com/office/officeart/2005/8/layout/hierarchy3"/>
    <dgm:cxn modelId="{578A28E3-6AA3-4B0A-B271-3FA7C0A9C13C}" type="presParOf" srcId="{EA2D704E-AE3F-46C7-8E56-BFB7BE618D4F}" destId="{1BE16C45-DA60-480F-B89D-B19B9CBAC04D}" srcOrd="0" destOrd="0" presId="urn:microsoft.com/office/officeart/2005/8/layout/hierarchy3"/>
    <dgm:cxn modelId="{37146BFF-19E6-44C8-8798-15AB9DC70CEB}" type="presParOf" srcId="{EA2D704E-AE3F-46C7-8E56-BFB7BE618D4F}" destId="{5727ABAE-2157-4849-9363-635B73881DC5}" srcOrd="1" destOrd="0" presId="urn:microsoft.com/office/officeart/2005/8/layout/hierarchy3"/>
    <dgm:cxn modelId="{4996403F-B6D5-431F-AB3E-173A2F561CE9}" type="presParOf" srcId="{A10558E9-B07E-401C-8F5F-8493225CF175}" destId="{0A8CA7F8-8753-47F2-8210-17D736618930}" srcOrd="1" destOrd="0" presId="urn:microsoft.com/office/officeart/2005/8/layout/hierarchy3"/>
    <dgm:cxn modelId="{B5AEE745-E40A-4745-AF65-DE1FAA186661}" type="presParOf" srcId="{0A8CA7F8-8753-47F2-8210-17D736618930}" destId="{7DA8D4B6-A24C-4EC4-8A42-307E73AE1B6B}" srcOrd="0" destOrd="0" presId="urn:microsoft.com/office/officeart/2005/8/layout/hierarchy3"/>
    <dgm:cxn modelId="{22A9400E-BF05-4131-A109-7A178769557A}" type="presParOf" srcId="{0A8CA7F8-8753-47F2-8210-17D736618930}" destId="{A6DDFE59-E6A1-45C0-89D1-5479DD8B041D}" srcOrd="1" destOrd="0" presId="urn:microsoft.com/office/officeart/2005/8/layout/hierarchy3"/>
    <dgm:cxn modelId="{B53478B8-986A-43E0-B501-E1811BFE9BB0}" type="presParOf" srcId="{0A8CA7F8-8753-47F2-8210-17D736618930}" destId="{5CFDE30D-896D-4128-B9F2-C75EE6C1DCCC}" srcOrd="2" destOrd="0" presId="urn:microsoft.com/office/officeart/2005/8/layout/hierarchy3"/>
    <dgm:cxn modelId="{970A8581-CD14-4CC5-A489-D5BCA57C11D7}" type="presParOf" srcId="{0A8CA7F8-8753-47F2-8210-17D736618930}" destId="{CB7E9972-1F6D-40F2-BD74-0BD8E7BE6A81}" srcOrd="3" destOrd="0" presId="urn:microsoft.com/office/officeart/2005/8/layout/hierarchy3"/>
    <dgm:cxn modelId="{89BCD6BC-1502-4BE2-803A-1987C4FA9C45}" type="presParOf" srcId="{C55C9614-F88F-4A15-BFC0-B0A94C75C176}" destId="{724CE313-27F0-4C20-BE38-B84710D83D12}" srcOrd="1" destOrd="0" presId="urn:microsoft.com/office/officeart/2005/8/layout/hierarchy3"/>
    <dgm:cxn modelId="{B3278728-989E-4A07-AA9C-3964A40EBDAA}" type="presParOf" srcId="{724CE313-27F0-4C20-BE38-B84710D83D12}" destId="{7D79FED0-2F33-4CC4-958E-E3E63B96E408}" srcOrd="0" destOrd="0" presId="urn:microsoft.com/office/officeart/2005/8/layout/hierarchy3"/>
    <dgm:cxn modelId="{0BE98AF8-FE62-4E2B-A938-7C9FA91F1D96}" type="presParOf" srcId="{7D79FED0-2F33-4CC4-958E-E3E63B96E408}" destId="{109DBA34-8814-4134-95FA-6B02F9B67696}" srcOrd="0" destOrd="0" presId="urn:microsoft.com/office/officeart/2005/8/layout/hierarchy3"/>
    <dgm:cxn modelId="{03BC33BB-42BF-4FA4-9F02-2FC8A2506A01}" type="presParOf" srcId="{7D79FED0-2F33-4CC4-958E-E3E63B96E408}" destId="{C6269B41-6340-4132-92C7-B0888ED4AD53}" srcOrd="1" destOrd="0" presId="urn:microsoft.com/office/officeart/2005/8/layout/hierarchy3"/>
    <dgm:cxn modelId="{DBE350AE-50A8-439D-8616-E6F41EC45A1A}" type="presParOf" srcId="{724CE313-27F0-4C20-BE38-B84710D83D12}" destId="{12AC2F63-C66E-4C48-B9E9-73CC3A0B5016}" srcOrd="1" destOrd="0" presId="urn:microsoft.com/office/officeart/2005/8/layout/hierarchy3"/>
    <dgm:cxn modelId="{3275CCDA-C035-49A3-AB18-7C890DC261ED}" type="presParOf" srcId="{12AC2F63-C66E-4C48-B9E9-73CC3A0B5016}" destId="{66CA153E-1A8B-4EB2-83FF-079C9DDF89F4}" srcOrd="0" destOrd="0" presId="urn:microsoft.com/office/officeart/2005/8/layout/hierarchy3"/>
    <dgm:cxn modelId="{1A61EF08-DF6F-493B-B6CB-F88C7DF07688}" type="presParOf" srcId="{12AC2F63-C66E-4C48-B9E9-73CC3A0B5016}" destId="{EAE6AC6F-F62A-4C56-A632-94EF67334FFD}" srcOrd="1" destOrd="0" presId="urn:microsoft.com/office/officeart/2005/8/layout/hierarchy3"/>
    <dgm:cxn modelId="{2091C048-2BA1-4B17-B5B8-711A8B5E27F5}" type="presParOf" srcId="{12AC2F63-C66E-4C48-B9E9-73CC3A0B5016}" destId="{F0AD8017-43C5-49BD-953C-5F9C11C4664C}" srcOrd="2" destOrd="0" presId="urn:microsoft.com/office/officeart/2005/8/layout/hierarchy3"/>
    <dgm:cxn modelId="{4F1BAD23-0CC7-4050-B203-CB3251E6DEA8}" type="presParOf" srcId="{12AC2F63-C66E-4C48-B9E9-73CC3A0B5016}" destId="{A369AD40-49FE-4FB6-9617-20042BEEF783}" srcOrd="3" destOrd="0" presId="urn:microsoft.com/office/officeart/2005/8/layout/hierarchy3"/>
    <dgm:cxn modelId="{41F0B236-D5FE-4766-910A-9F47D76587F1}" type="presParOf" srcId="{12AC2F63-C66E-4C48-B9E9-73CC3A0B5016}" destId="{62AA0175-6E45-42CF-A076-FA869C159D59}" srcOrd="4" destOrd="0" presId="urn:microsoft.com/office/officeart/2005/8/layout/hierarchy3"/>
    <dgm:cxn modelId="{84785C3C-956D-4E9C-B286-660A8BD55BB9}" type="presParOf" srcId="{12AC2F63-C66E-4C48-B9E9-73CC3A0B5016}" destId="{70BF30C6-9B90-4D26-B3B3-6375E9A0F199}" srcOrd="5" destOrd="0" presId="urn:microsoft.com/office/officeart/2005/8/layout/hierarchy3"/>
    <dgm:cxn modelId="{CBDD1BF1-CFD3-4A94-9DDC-F0E7BD685C7E}" type="presParOf" srcId="{C55C9614-F88F-4A15-BFC0-B0A94C75C176}" destId="{1D2C2F81-CC44-4271-BC1C-FD56855DC393}" srcOrd="2" destOrd="0" presId="urn:microsoft.com/office/officeart/2005/8/layout/hierarchy3"/>
    <dgm:cxn modelId="{1D03D8C8-6DB1-4EBB-B787-601594749828}" type="presParOf" srcId="{1D2C2F81-CC44-4271-BC1C-FD56855DC393}" destId="{8A0D4E97-404B-41C9-9E42-7AA08E8C7A4D}" srcOrd="0" destOrd="0" presId="urn:microsoft.com/office/officeart/2005/8/layout/hierarchy3"/>
    <dgm:cxn modelId="{E7ADCA67-EF76-41BE-9F48-40311DE8DD2D}" type="presParOf" srcId="{8A0D4E97-404B-41C9-9E42-7AA08E8C7A4D}" destId="{167CD0A8-3B7F-4CB6-BDAD-152411CAAF64}" srcOrd="0" destOrd="0" presId="urn:microsoft.com/office/officeart/2005/8/layout/hierarchy3"/>
    <dgm:cxn modelId="{A2D4CC95-ACF2-46AE-AEBE-B5A108ADD21A}" type="presParOf" srcId="{8A0D4E97-404B-41C9-9E42-7AA08E8C7A4D}" destId="{49C5606C-6366-427E-8296-84B7FA6D52EA}" srcOrd="1" destOrd="0" presId="urn:microsoft.com/office/officeart/2005/8/layout/hierarchy3"/>
    <dgm:cxn modelId="{554C841A-110A-4014-9719-1624BB40475C}" type="presParOf" srcId="{1D2C2F81-CC44-4271-BC1C-FD56855DC393}" destId="{D89B4726-C3A8-4803-958E-A598A2C173E7}" srcOrd="1" destOrd="0" presId="urn:microsoft.com/office/officeart/2005/8/layout/hierarchy3"/>
    <dgm:cxn modelId="{17D86363-A5F1-42CA-BE41-7E13ED7231C1}" type="presParOf" srcId="{D89B4726-C3A8-4803-958E-A598A2C173E7}" destId="{83619F29-968C-4B46-8727-2E2329AB9D09}" srcOrd="0" destOrd="0" presId="urn:microsoft.com/office/officeart/2005/8/layout/hierarchy3"/>
    <dgm:cxn modelId="{D7CBF629-4BC8-47B1-82D0-23823A659018}" type="presParOf" srcId="{D89B4726-C3A8-4803-958E-A598A2C173E7}" destId="{7F4D5A47-45A4-458F-B274-845A1710158B}" srcOrd="1" destOrd="0" presId="urn:microsoft.com/office/officeart/2005/8/layout/hierarchy3"/>
  </dgm:cxnLst>
  <dgm:bg/>
  <dgm:whole/>
</dgm:dataModel>
</file>

<file path=ppt/diagrams/data4.xml><?xml version="1.0" encoding="utf-8"?>
<dgm:dataModel xmlns:dgm="http://schemas.openxmlformats.org/drawingml/2006/diagram" xmlns:a="http://schemas.openxmlformats.org/drawingml/2006/main">
  <dgm:ptLst>
    <dgm:pt modelId="{7635A1ED-F015-E441-A447-6E4BB978D478}" type="doc">
      <dgm:prSet loTypeId="urn:microsoft.com/office/officeart/2005/8/layout/vList5" loCatId="" qsTypeId="urn:microsoft.com/office/officeart/2005/8/quickstyle/simple4" qsCatId="simple" csTypeId="urn:microsoft.com/office/officeart/2005/8/colors/accent1_2" csCatId="accent1" phldr="1"/>
      <dgm:spPr/>
      <dgm:t>
        <a:bodyPr/>
        <a:lstStyle/>
        <a:p>
          <a:endParaRPr lang="en-US"/>
        </a:p>
      </dgm:t>
    </dgm:pt>
    <dgm:pt modelId="{FD9E7E33-544F-0B40-BE89-3C4F5CD8D7E3}">
      <dgm:prSet phldrT="[Text]"/>
      <dgm:spPr/>
      <dgm:t>
        <a:bodyPr/>
        <a:lstStyle/>
        <a:p>
          <a:r>
            <a:rPr lang="en-US" dirty="0" smtClean="0"/>
            <a:t>EHI</a:t>
          </a:r>
          <a:endParaRPr lang="en-US" dirty="0"/>
        </a:p>
      </dgm:t>
    </dgm:pt>
    <dgm:pt modelId="{8A900F59-C349-4040-856D-E5A912038793}" type="parTrans" cxnId="{30781178-A33B-9746-A139-3F5A9BF60B90}">
      <dgm:prSet/>
      <dgm:spPr/>
      <dgm:t>
        <a:bodyPr/>
        <a:lstStyle/>
        <a:p>
          <a:endParaRPr lang="en-US"/>
        </a:p>
      </dgm:t>
    </dgm:pt>
    <dgm:pt modelId="{7C5FA1D1-CDD0-994E-9ABB-4275AFF22CEC}" type="sibTrans" cxnId="{30781178-A33B-9746-A139-3F5A9BF60B90}">
      <dgm:prSet/>
      <dgm:spPr/>
      <dgm:t>
        <a:bodyPr/>
        <a:lstStyle/>
        <a:p>
          <a:endParaRPr lang="en-US"/>
        </a:p>
      </dgm:t>
    </dgm:pt>
    <dgm:pt modelId="{0C9CC8DC-2D6F-C84C-944F-684DC7B9655F}">
      <dgm:prSet phldrT="[Text]"/>
      <dgm:spPr/>
      <dgm:t>
        <a:bodyPr/>
        <a:lstStyle/>
        <a:p>
          <a:pPr algn="just"/>
          <a:r>
            <a:rPr lang="pt-BR" noProof="0" dirty="0" smtClean="0"/>
            <a:t>Nascidos de gestação a termo;</a:t>
          </a:r>
          <a:endParaRPr lang="pt-BR" noProof="0" dirty="0"/>
        </a:p>
      </dgm:t>
    </dgm:pt>
    <dgm:pt modelId="{8BBC8645-82E7-944C-A070-F3B63AE5D78D}" type="parTrans" cxnId="{80636D2E-98A1-734A-A981-B556FC715205}">
      <dgm:prSet/>
      <dgm:spPr/>
      <dgm:t>
        <a:bodyPr/>
        <a:lstStyle/>
        <a:p>
          <a:endParaRPr lang="en-US"/>
        </a:p>
      </dgm:t>
    </dgm:pt>
    <dgm:pt modelId="{3E2F6AD5-FA0B-894C-8B15-5F383256F55D}" type="sibTrans" cxnId="{80636D2E-98A1-734A-A981-B556FC715205}">
      <dgm:prSet/>
      <dgm:spPr/>
      <dgm:t>
        <a:bodyPr/>
        <a:lstStyle/>
        <a:p>
          <a:endParaRPr lang="en-US"/>
        </a:p>
      </dgm:t>
    </dgm:pt>
    <dgm:pt modelId="{98A7499F-E1E4-8449-9904-0E16270D56DF}">
      <dgm:prSet phldrT="[Text]"/>
      <dgm:spPr/>
      <dgm:t>
        <a:bodyPr/>
        <a:lstStyle/>
        <a:p>
          <a:pPr algn="just"/>
          <a:r>
            <a:rPr lang="pt-BR" noProof="0" dirty="0" smtClean="0"/>
            <a:t>Profunda acidose metabólica ou mista com concentração sérica de bicarbonato o 12 </a:t>
          </a:r>
          <a:r>
            <a:rPr lang="pt-BR" noProof="0" dirty="0" err="1" smtClean="0"/>
            <a:t>mmol</a:t>
          </a:r>
          <a:r>
            <a:rPr lang="pt-BR" noProof="0" dirty="0" smtClean="0"/>
            <a:t> l </a:t>
          </a:r>
          <a:r>
            <a:rPr lang="pt-BR" baseline="30000" noProof="0" dirty="0" smtClean="0"/>
            <a:t>-1 </a:t>
          </a:r>
          <a:r>
            <a:rPr lang="pt-BR" baseline="0" noProof="0" dirty="0" smtClean="0"/>
            <a:t>na gasometria inicial;</a:t>
          </a:r>
          <a:endParaRPr lang="pt-BR" baseline="0" noProof="0" dirty="0"/>
        </a:p>
      </dgm:t>
    </dgm:pt>
    <dgm:pt modelId="{52C7C859-598E-CC4E-904D-2E447006A030}" type="parTrans" cxnId="{B199FC13-9780-5441-8B56-18D0D897F42F}">
      <dgm:prSet/>
      <dgm:spPr/>
      <dgm:t>
        <a:bodyPr/>
        <a:lstStyle/>
        <a:p>
          <a:endParaRPr lang="en-US"/>
        </a:p>
      </dgm:t>
    </dgm:pt>
    <dgm:pt modelId="{D6540920-941B-2E48-A3AE-E787CA41FB7F}" type="sibTrans" cxnId="{B199FC13-9780-5441-8B56-18D0D897F42F}">
      <dgm:prSet/>
      <dgm:spPr/>
      <dgm:t>
        <a:bodyPr/>
        <a:lstStyle/>
        <a:p>
          <a:endParaRPr lang="en-US"/>
        </a:p>
      </dgm:t>
    </dgm:pt>
    <dgm:pt modelId="{5C4F2870-79F4-1347-A979-D1B29E377649}">
      <dgm:prSet phldrT="[Text]"/>
      <dgm:spPr/>
      <dgm:t>
        <a:bodyPr/>
        <a:lstStyle/>
        <a:p>
          <a:pPr algn="just"/>
          <a:r>
            <a:rPr lang="pt-BR" noProof="0" dirty="0" err="1" smtClean="0"/>
            <a:t>Apgar</a:t>
          </a:r>
          <a:r>
            <a:rPr lang="pt-BR" noProof="0" dirty="0" smtClean="0"/>
            <a:t> ⩽ 3 no 5</a:t>
          </a:r>
          <a:r>
            <a:rPr lang="pt-BR" baseline="30000" noProof="0" dirty="0" smtClean="0"/>
            <a:t>o</a:t>
          </a:r>
          <a:r>
            <a:rPr lang="pt-BR" baseline="0" noProof="0" dirty="0" smtClean="0"/>
            <a:t> min e/ou “primeira respiração atrasada” </a:t>
          </a:r>
          <a:r>
            <a:rPr lang="pt-BR" noProof="0" dirty="0" smtClean="0"/>
            <a:t>(&gt;5 min após o nascimento);</a:t>
          </a:r>
          <a:endParaRPr lang="pt-BR" noProof="0" dirty="0"/>
        </a:p>
      </dgm:t>
    </dgm:pt>
    <dgm:pt modelId="{981537F2-587B-8D44-96E4-E1A256EB7759}" type="parTrans" cxnId="{E26F7E5A-D8F5-2F40-8B34-8FFACF1643AE}">
      <dgm:prSet/>
      <dgm:spPr/>
      <dgm:t>
        <a:bodyPr/>
        <a:lstStyle/>
        <a:p>
          <a:endParaRPr lang="en-US"/>
        </a:p>
      </dgm:t>
    </dgm:pt>
    <dgm:pt modelId="{86B15E29-0470-2040-8228-52974BF8BC6B}" type="sibTrans" cxnId="{E26F7E5A-D8F5-2F40-8B34-8FFACF1643AE}">
      <dgm:prSet/>
      <dgm:spPr/>
      <dgm:t>
        <a:bodyPr/>
        <a:lstStyle/>
        <a:p>
          <a:endParaRPr lang="en-US"/>
        </a:p>
      </dgm:t>
    </dgm:pt>
    <dgm:pt modelId="{61E68D6A-322E-D94D-894F-6983B921F7F1}">
      <dgm:prSet phldrT="[Text]"/>
      <dgm:spPr/>
      <dgm:t>
        <a:bodyPr/>
        <a:lstStyle/>
        <a:p>
          <a:pPr algn="l"/>
          <a:endParaRPr lang="en-US" dirty="0"/>
        </a:p>
      </dgm:t>
    </dgm:pt>
    <dgm:pt modelId="{042E0236-DE55-674D-9BDF-6376CA2030E0}" type="parTrans" cxnId="{AF5830CB-B1C4-9A47-A3FC-76256FDDD309}">
      <dgm:prSet/>
      <dgm:spPr/>
      <dgm:t>
        <a:bodyPr/>
        <a:lstStyle/>
        <a:p>
          <a:endParaRPr lang="en-US"/>
        </a:p>
      </dgm:t>
    </dgm:pt>
    <dgm:pt modelId="{139D1023-CBBC-1149-85F9-1CA1318F76D0}" type="sibTrans" cxnId="{AF5830CB-B1C4-9A47-A3FC-76256FDDD309}">
      <dgm:prSet/>
      <dgm:spPr/>
      <dgm:t>
        <a:bodyPr/>
        <a:lstStyle/>
        <a:p>
          <a:endParaRPr lang="en-US"/>
        </a:p>
      </dgm:t>
    </dgm:pt>
    <dgm:pt modelId="{EC720D6F-B90B-5947-9589-53E92B68BF24}">
      <dgm:prSet phldrT="[Text]"/>
      <dgm:spPr/>
      <dgm:t>
        <a:bodyPr/>
        <a:lstStyle/>
        <a:p>
          <a:pPr algn="just"/>
          <a:r>
            <a:rPr lang="pt-BR" baseline="0" noProof="0" dirty="0" smtClean="0"/>
            <a:t>Evidencias de encefalopatia moderada ou moderadamente grave (letargia, convulsões, reflexos anormais, hipotonia no pós-natal imediato).</a:t>
          </a:r>
          <a:endParaRPr lang="pt-BR" baseline="0" noProof="0" dirty="0"/>
        </a:p>
      </dgm:t>
    </dgm:pt>
    <dgm:pt modelId="{EDB90A03-7662-C740-9FB2-FCB118753AFB}" type="parTrans" cxnId="{D9C30162-87E2-E340-909F-96EEB5DB5012}">
      <dgm:prSet/>
      <dgm:spPr/>
      <dgm:t>
        <a:bodyPr/>
        <a:lstStyle/>
        <a:p>
          <a:endParaRPr lang="en-US"/>
        </a:p>
      </dgm:t>
    </dgm:pt>
    <dgm:pt modelId="{A77CFC56-D548-CB49-BBFA-7A165A85961F}" type="sibTrans" cxnId="{D9C30162-87E2-E340-909F-96EEB5DB5012}">
      <dgm:prSet/>
      <dgm:spPr/>
      <dgm:t>
        <a:bodyPr/>
        <a:lstStyle/>
        <a:p>
          <a:endParaRPr lang="en-US"/>
        </a:p>
      </dgm:t>
    </dgm:pt>
    <dgm:pt modelId="{BFFCEC7D-342D-C44E-8D8E-B0155F7E4CDB}" type="pres">
      <dgm:prSet presAssocID="{7635A1ED-F015-E441-A447-6E4BB978D478}" presName="Name0" presStyleCnt="0">
        <dgm:presLayoutVars>
          <dgm:dir/>
          <dgm:animLvl val="lvl"/>
          <dgm:resizeHandles val="exact"/>
        </dgm:presLayoutVars>
      </dgm:prSet>
      <dgm:spPr/>
      <dgm:t>
        <a:bodyPr/>
        <a:lstStyle/>
        <a:p>
          <a:endParaRPr lang="en-US"/>
        </a:p>
      </dgm:t>
    </dgm:pt>
    <dgm:pt modelId="{2992BC42-1CF3-B340-BA75-7567F872F00E}" type="pres">
      <dgm:prSet presAssocID="{FD9E7E33-544F-0B40-BE89-3C4F5CD8D7E3}" presName="linNode" presStyleCnt="0"/>
      <dgm:spPr/>
    </dgm:pt>
    <dgm:pt modelId="{797C8137-7898-EC40-9E91-17C1D44CB3ED}" type="pres">
      <dgm:prSet presAssocID="{FD9E7E33-544F-0B40-BE89-3C4F5CD8D7E3}" presName="parentText" presStyleLbl="node1" presStyleIdx="0" presStyleCnt="1" custScaleX="82407" custScaleY="31741" custLinFactNeighborX="-7948" custLinFactNeighborY="-34508">
        <dgm:presLayoutVars>
          <dgm:chMax val="1"/>
          <dgm:bulletEnabled val="1"/>
        </dgm:presLayoutVars>
      </dgm:prSet>
      <dgm:spPr/>
      <dgm:t>
        <a:bodyPr/>
        <a:lstStyle/>
        <a:p>
          <a:endParaRPr lang="en-US"/>
        </a:p>
      </dgm:t>
    </dgm:pt>
    <dgm:pt modelId="{3B9E25A9-5B59-4A45-AA25-5D41BAA45DC8}" type="pres">
      <dgm:prSet presAssocID="{FD9E7E33-544F-0B40-BE89-3C4F5CD8D7E3}" presName="descendantText" presStyleLbl="alignAccFollowNode1" presStyleIdx="0" presStyleCnt="1" custScaleX="188554" custLinFactNeighborX="653" custLinFactNeighborY="7604">
        <dgm:presLayoutVars>
          <dgm:bulletEnabled val="1"/>
        </dgm:presLayoutVars>
      </dgm:prSet>
      <dgm:spPr/>
      <dgm:t>
        <a:bodyPr/>
        <a:lstStyle/>
        <a:p>
          <a:endParaRPr lang="en-US"/>
        </a:p>
      </dgm:t>
    </dgm:pt>
  </dgm:ptLst>
  <dgm:cxnLst>
    <dgm:cxn modelId="{2D3C2B03-A203-43B6-B3ED-1D96FD3283F7}" type="presOf" srcId="{98A7499F-E1E4-8449-9904-0E16270D56DF}" destId="{3B9E25A9-5B59-4A45-AA25-5D41BAA45DC8}" srcOrd="0" destOrd="2" presId="urn:microsoft.com/office/officeart/2005/8/layout/vList5"/>
    <dgm:cxn modelId="{5DFE0CE5-7DEB-4616-8C88-9D5AAD849216}" type="presOf" srcId="{7635A1ED-F015-E441-A447-6E4BB978D478}" destId="{BFFCEC7D-342D-C44E-8D8E-B0155F7E4CDB}" srcOrd="0" destOrd="0" presId="urn:microsoft.com/office/officeart/2005/8/layout/vList5"/>
    <dgm:cxn modelId="{E26F7E5A-D8F5-2F40-8B34-8FFACF1643AE}" srcId="{FD9E7E33-544F-0B40-BE89-3C4F5CD8D7E3}" destId="{5C4F2870-79F4-1347-A979-D1B29E377649}" srcOrd="1" destOrd="0" parTransId="{981537F2-587B-8D44-96E4-E1A256EB7759}" sibTransId="{86B15E29-0470-2040-8228-52974BF8BC6B}"/>
    <dgm:cxn modelId="{C09F5A6E-BF36-47CD-A0F4-F4B3473DBE01}" type="presOf" srcId="{5C4F2870-79F4-1347-A979-D1B29E377649}" destId="{3B9E25A9-5B59-4A45-AA25-5D41BAA45DC8}" srcOrd="0" destOrd="1" presId="urn:microsoft.com/office/officeart/2005/8/layout/vList5"/>
    <dgm:cxn modelId="{80636D2E-98A1-734A-A981-B556FC715205}" srcId="{FD9E7E33-544F-0B40-BE89-3C4F5CD8D7E3}" destId="{0C9CC8DC-2D6F-C84C-944F-684DC7B9655F}" srcOrd="0" destOrd="0" parTransId="{8BBC8645-82E7-944C-A070-F3B63AE5D78D}" sibTransId="{3E2F6AD5-FA0B-894C-8B15-5F383256F55D}"/>
    <dgm:cxn modelId="{84E1FE19-AF2F-4DF0-B5B6-F6637B7B9AE6}" type="presOf" srcId="{0C9CC8DC-2D6F-C84C-944F-684DC7B9655F}" destId="{3B9E25A9-5B59-4A45-AA25-5D41BAA45DC8}" srcOrd="0" destOrd="0" presId="urn:microsoft.com/office/officeart/2005/8/layout/vList5"/>
    <dgm:cxn modelId="{B199FC13-9780-5441-8B56-18D0D897F42F}" srcId="{FD9E7E33-544F-0B40-BE89-3C4F5CD8D7E3}" destId="{98A7499F-E1E4-8449-9904-0E16270D56DF}" srcOrd="2" destOrd="0" parTransId="{52C7C859-598E-CC4E-904D-2E447006A030}" sibTransId="{D6540920-941B-2E48-A3AE-E787CA41FB7F}"/>
    <dgm:cxn modelId="{D9C30162-87E2-E340-909F-96EEB5DB5012}" srcId="{FD9E7E33-544F-0B40-BE89-3C4F5CD8D7E3}" destId="{EC720D6F-B90B-5947-9589-53E92B68BF24}" srcOrd="3" destOrd="0" parTransId="{EDB90A03-7662-C740-9FB2-FCB118753AFB}" sibTransId="{A77CFC56-D548-CB49-BBFA-7A165A85961F}"/>
    <dgm:cxn modelId="{8D614BEE-1B36-4D41-B9A2-2C8084F01C2A}" type="presOf" srcId="{61E68D6A-322E-D94D-894F-6983B921F7F1}" destId="{3B9E25A9-5B59-4A45-AA25-5D41BAA45DC8}" srcOrd="0" destOrd="4" presId="urn:microsoft.com/office/officeart/2005/8/layout/vList5"/>
    <dgm:cxn modelId="{A7DB7B9E-4259-4800-87EB-519DAE87182F}" type="presOf" srcId="{EC720D6F-B90B-5947-9589-53E92B68BF24}" destId="{3B9E25A9-5B59-4A45-AA25-5D41BAA45DC8}" srcOrd="0" destOrd="3" presId="urn:microsoft.com/office/officeart/2005/8/layout/vList5"/>
    <dgm:cxn modelId="{30781178-A33B-9746-A139-3F5A9BF60B90}" srcId="{7635A1ED-F015-E441-A447-6E4BB978D478}" destId="{FD9E7E33-544F-0B40-BE89-3C4F5CD8D7E3}" srcOrd="0" destOrd="0" parTransId="{8A900F59-C349-4040-856D-E5A912038793}" sibTransId="{7C5FA1D1-CDD0-994E-9ABB-4275AFF22CEC}"/>
    <dgm:cxn modelId="{FFC9DE43-B51E-40DA-88AC-1119C06FF342}" type="presOf" srcId="{FD9E7E33-544F-0B40-BE89-3C4F5CD8D7E3}" destId="{797C8137-7898-EC40-9E91-17C1D44CB3ED}" srcOrd="0" destOrd="0" presId="urn:microsoft.com/office/officeart/2005/8/layout/vList5"/>
    <dgm:cxn modelId="{AF5830CB-B1C4-9A47-A3FC-76256FDDD309}" srcId="{FD9E7E33-544F-0B40-BE89-3C4F5CD8D7E3}" destId="{61E68D6A-322E-D94D-894F-6983B921F7F1}" srcOrd="4" destOrd="0" parTransId="{042E0236-DE55-674D-9BDF-6376CA2030E0}" sibTransId="{139D1023-CBBC-1149-85F9-1CA1318F76D0}"/>
    <dgm:cxn modelId="{246C3573-2F30-4C39-ABD0-A6AC5AC3E2FD}" type="presParOf" srcId="{BFFCEC7D-342D-C44E-8D8E-B0155F7E4CDB}" destId="{2992BC42-1CF3-B340-BA75-7567F872F00E}" srcOrd="0" destOrd="0" presId="urn:microsoft.com/office/officeart/2005/8/layout/vList5"/>
    <dgm:cxn modelId="{65BDFCA5-B161-4820-8C47-962E506110E2}" type="presParOf" srcId="{2992BC42-1CF3-B340-BA75-7567F872F00E}" destId="{797C8137-7898-EC40-9E91-17C1D44CB3ED}" srcOrd="0" destOrd="0" presId="urn:microsoft.com/office/officeart/2005/8/layout/vList5"/>
    <dgm:cxn modelId="{422680C9-B3A3-4530-B03E-7E77DC88CE69}" type="presParOf" srcId="{2992BC42-1CF3-B340-BA75-7567F872F00E}" destId="{3B9E25A9-5B59-4A45-AA25-5D41BAA45DC8}" srcOrd="1" destOrd="0" presId="urn:microsoft.com/office/officeart/2005/8/layout/vList5"/>
  </dgm:cxnLst>
  <dgm:bg/>
  <dgm:whole/>
</dgm:dataModel>
</file>

<file path=ppt/diagrams/data5.xml><?xml version="1.0" encoding="utf-8"?>
<dgm:dataModel xmlns:dgm="http://schemas.openxmlformats.org/drawingml/2006/diagram" xmlns:a="http://schemas.openxmlformats.org/drawingml/2006/main">
  <dgm:ptLst>
    <dgm:pt modelId="{7635A1ED-F015-E441-A447-6E4BB978D478}" type="doc">
      <dgm:prSet loTypeId="urn:microsoft.com/office/officeart/2005/8/layout/vList5" loCatId="" qsTypeId="urn:microsoft.com/office/officeart/2005/8/quickstyle/simple4" qsCatId="simple" csTypeId="urn:microsoft.com/office/officeart/2005/8/colors/accent1_2" csCatId="accent1" phldr="1"/>
      <dgm:spPr/>
      <dgm:t>
        <a:bodyPr/>
        <a:lstStyle/>
        <a:p>
          <a:endParaRPr lang="en-US"/>
        </a:p>
      </dgm:t>
    </dgm:pt>
    <dgm:pt modelId="{FD9E7E33-544F-0B40-BE89-3C4F5CD8D7E3}">
      <dgm:prSet phldrT="[Text]"/>
      <dgm:spPr/>
      <dgm:t>
        <a:bodyPr/>
        <a:lstStyle/>
        <a:p>
          <a:r>
            <a:rPr lang="en-US" dirty="0" smtClean="0"/>
            <a:t>EHI</a:t>
          </a:r>
          <a:endParaRPr lang="en-US" dirty="0"/>
        </a:p>
      </dgm:t>
    </dgm:pt>
    <dgm:pt modelId="{8A900F59-C349-4040-856D-E5A912038793}" type="parTrans" cxnId="{30781178-A33B-9746-A139-3F5A9BF60B90}">
      <dgm:prSet/>
      <dgm:spPr/>
      <dgm:t>
        <a:bodyPr/>
        <a:lstStyle/>
        <a:p>
          <a:endParaRPr lang="en-US"/>
        </a:p>
      </dgm:t>
    </dgm:pt>
    <dgm:pt modelId="{7C5FA1D1-CDD0-994E-9ABB-4275AFF22CEC}" type="sibTrans" cxnId="{30781178-A33B-9746-A139-3F5A9BF60B90}">
      <dgm:prSet/>
      <dgm:spPr/>
      <dgm:t>
        <a:bodyPr/>
        <a:lstStyle/>
        <a:p>
          <a:endParaRPr lang="en-US"/>
        </a:p>
      </dgm:t>
    </dgm:pt>
    <dgm:pt modelId="{0C9CC8DC-2D6F-C84C-944F-684DC7B9655F}">
      <dgm:prSet phldrT="[Text]"/>
      <dgm:spPr/>
      <dgm:t>
        <a:bodyPr/>
        <a:lstStyle/>
        <a:p>
          <a:pPr algn="just"/>
          <a:r>
            <a:rPr lang="pt-BR" noProof="0" dirty="0" smtClean="0"/>
            <a:t>Gestação gemelar;</a:t>
          </a:r>
          <a:endParaRPr lang="pt-BR" noProof="0" dirty="0"/>
        </a:p>
      </dgm:t>
    </dgm:pt>
    <dgm:pt modelId="{8BBC8645-82E7-944C-A070-F3B63AE5D78D}" type="parTrans" cxnId="{80636D2E-98A1-734A-A981-B556FC715205}">
      <dgm:prSet/>
      <dgm:spPr/>
      <dgm:t>
        <a:bodyPr/>
        <a:lstStyle/>
        <a:p>
          <a:endParaRPr lang="en-US"/>
        </a:p>
      </dgm:t>
    </dgm:pt>
    <dgm:pt modelId="{3E2F6AD5-FA0B-894C-8B15-5F383256F55D}" type="sibTrans" cxnId="{80636D2E-98A1-734A-A981-B556FC715205}">
      <dgm:prSet/>
      <dgm:spPr/>
      <dgm:t>
        <a:bodyPr/>
        <a:lstStyle/>
        <a:p>
          <a:endParaRPr lang="en-US"/>
        </a:p>
      </dgm:t>
    </dgm:pt>
    <dgm:pt modelId="{36E4659D-53A9-D54F-8B52-A6398DF26091}">
      <dgm:prSet phldrT="[Text]"/>
      <dgm:spPr/>
      <dgm:t>
        <a:bodyPr/>
        <a:lstStyle/>
        <a:p>
          <a:pPr algn="just"/>
          <a:r>
            <a:rPr lang="en-US" noProof="0" dirty="0" smtClean="0"/>
            <a:t>D</a:t>
          </a:r>
          <a:r>
            <a:rPr lang="pt-BR" noProof="0" dirty="0" err="1" smtClean="0"/>
            <a:t>istúrbios</a:t>
          </a:r>
          <a:r>
            <a:rPr lang="pt-BR" noProof="0" dirty="0" smtClean="0"/>
            <a:t> neuroendócrinos maternos (incluindo Diabetes Mellitus);</a:t>
          </a:r>
          <a:endParaRPr lang="pt-BR" noProof="0" dirty="0"/>
        </a:p>
      </dgm:t>
    </dgm:pt>
    <dgm:pt modelId="{0D45A321-7FC6-D641-BABA-185485C7AF90}" type="parTrans" cxnId="{8961676F-6B2C-8B42-AC28-C3182EF2B252}">
      <dgm:prSet/>
      <dgm:spPr/>
      <dgm:t>
        <a:bodyPr/>
        <a:lstStyle/>
        <a:p>
          <a:endParaRPr lang="en-US"/>
        </a:p>
      </dgm:t>
    </dgm:pt>
    <dgm:pt modelId="{AC574E06-2C94-1947-BA1B-4A32605965AF}" type="sibTrans" cxnId="{8961676F-6B2C-8B42-AC28-C3182EF2B252}">
      <dgm:prSet/>
      <dgm:spPr/>
      <dgm:t>
        <a:bodyPr/>
        <a:lstStyle/>
        <a:p>
          <a:endParaRPr lang="en-US"/>
        </a:p>
      </dgm:t>
    </dgm:pt>
    <dgm:pt modelId="{D782EDD1-8CF3-394C-9BBC-ED3A9DD11215}">
      <dgm:prSet phldrT="[Text]"/>
      <dgm:spPr/>
      <dgm:t>
        <a:bodyPr/>
        <a:lstStyle/>
        <a:p>
          <a:pPr algn="just"/>
          <a:r>
            <a:rPr lang="pt-BR" noProof="0" dirty="0" err="1" smtClean="0"/>
            <a:t>Corionamnionite</a:t>
          </a:r>
          <a:r>
            <a:rPr lang="pt-BR" noProof="0" dirty="0" smtClean="0"/>
            <a:t> ou infecções congênitas;</a:t>
          </a:r>
          <a:endParaRPr lang="pt-BR" noProof="0" dirty="0"/>
        </a:p>
      </dgm:t>
    </dgm:pt>
    <dgm:pt modelId="{BCA9BCA8-DF02-9747-9493-C5BE8A2BEAC9}" type="parTrans" cxnId="{3862729F-DA16-FB41-9448-6F5BD8E980B9}">
      <dgm:prSet/>
      <dgm:spPr/>
      <dgm:t>
        <a:bodyPr/>
        <a:lstStyle/>
        <a:p>
          <a:endParaRPr lang="en-US"/>
        </a:p>
      </dgm:t>
    </dgm:pt>
    <dgm:pt modelId="{BEDACD86-3440-2040-80BF-F2AE9477CB78}" type="sibTrans" cxnId="{3862729F-DA16-FB41-9448-6F5BD8E980B9}">
      <dgm:prSet/>
      <dgm:spPr/>
      <dgm:t>
        <a:bodyPr/>
        <a:lstStyle/>
        <a:p>
          <a:endParaRPr lang="en-US"/>
        </a:p>
      </dgm:t>
    </dgm:pt>
    <dgm:pt modelId="{FAAE19E3-1C33-AE4D-A4A9-8E71957A69A8}">
      <dgm:prSet phldrT="[Text]"/>
      <dgm:spPr/>
      <dgm:t>
        <a:bodyPr/>
        <a:lstStyle/>
        <a:p>
          <a:pPr algn="just"/>
          <a:r>
            <a:rPr lang="pt-BR" noProof="0" dirty="0" smtClean="0"/>
            <a:t>Baixo peso ao nascer (&lt;2,5kg);</a:t>
          </a:r>
          <a:endParaRPr lang="pt-BR" noProof="0" dirty="0"/>
        </a:p>
      </dgm:t>
    </dgm:pt>
    <dgm:pt modelId="{59F1661B-293B-DA48-9961-BDAD3ACF6772}" type="parTrans" cxnId="{A3988040-06CE-AC42-A64D-BE6B4003F11B}">
      <dgm:prSet/>
      <dgm:spPr/>
      <dgm:t>
        <a:bodyPr/>
        <a:lstStyle/>
        <a:p>
          <a:endParaRPr lang="en-US"/>
        </a:p>
      </dgm:t>
    </dgm:pt>
    <dgm:pt modelId="{268C2741-7375-5148-AF27-7D255BDA501E}" type="sibTrans" cxnId="{A3988040-06CE-AC42-A64D-BE6B4003F11B}">
      <dgm:prSet/>
      <dgm:spPr/>
      <dgm:t>
        <a:bodyPr/>
        <a:lstStyle/>
        <a:p>
          <a:endParaRPr lang="en-US"/>
        </a:p>
      </dgm:t>
    </dgm:pt>
    <dgm:pt modelId="{7434FC0E-6239-D644-B6FA-24A9206F5D36}">
      <dgm:prSet phldrT="[Text]"/>
      <dgm:spPr/>
      <dgm:t>
        <a:bodyPr/>
        <a:lstStyle/>
        <a:p>
          <a:pPr algn="just"/>
          <a:r>
            <a:rPr lang="en-US" noProof="0" dirty="0" err="1" smtClean="0"/>
            <a:t>Malforma</a:t>
          </a:r>
          <a:r>
            <a:rPr lang="pt-BR" noProof="0" dirty="0" err="1" smtClean="0"/>
            <a:t>ções</a:t>
          </a:r>
          <a:r>
            <a:rPr lang="pt-BR" noProof="0" dirty="0" smtClean="0"/>
            <a:t> congênitas do sistema nervosos central ou anomalias gastrointestinais;</a:t>
          </a:r>
          <a:endParaRPr lang="pt-BR" noProof="0" dirty="0"/>
        </a:p>
      </dgm:t>
    </dgm:pt>
    <dgm:pt modelId="{C6E8C141-FBA6-A84B-ADB4-EB020CDF8767}" type="parTrans" cxnId="{D5246094-FF09-2744-A3E6-60E148F006C0}">
      <dgm:prSet/>
      <dgm:spPr/>
      <dgm:t>
        <a:bodyPr/>
        <a:lstStyle/>
        <a:p>
          <a:endParaRPr lang="en-US"/>
        </a:p>
      </dgm:t>
    </dgm:pt>
    <dgm:pt modelId="{5F21A0B6-D7AC-4540-8EEA-1465F009E8BA}" type="sibTrans" cxnId="{D5246094-FF09-2744-A3E6-60E148F006C0}">
      <dgm:prSet/>
      <dgm:spPr/>
      <dgm:t>
        <a:bodyPr/>
        <a:lstStyle/>
        <a:p>
          <a:endParaRPr lang="en-US"/>
        </a:p>
      </dgm:t>
    </dgm:pt>
    <dgm:pt modelId="{B9A856B6-3C85-AD45-93A3-22F313D1E9C9}">
      <dgm:prSet phldrT="[Text]"/>
      <dgm:spPr/>
      <dgm:t>
        <a:bodyPr/>
        <a:lstStyle/>
        <a:p>
          <a:pPr algn="just"/>
          <a:r>
            <a:rPr lang="pt-BR" noProof="0" dirty="0" smtClean="0"/>
            <a:t>Anomalias cromossômicas;</a:t>
          </a:r>
          <a:endParaRPr lang="pt-BR" noProof="0" dirty="0"/>
        </a:p>
      </dgm:t>
    </dgm:pt>
    <dgm:pt modelId="{F72E4060-17AB-784C-B32C-8D9340CD4587}" type="parTrans" cxnId="{42018C65-3C18-AB45-8059-5C12D2B36A74}">
      <dgm:prSet/>
      <dgm:spPr/>
      <dgm:t>
        <a:bodyPr/>
        <a:lstStyle/>
        <a:p>
          <a:endParaRPr lang="en-US"/>
        </a:p>
      </dgm:t>
    </dgm:pt>
    <dgm:pt modelId="{3A1E0EAA-FFB6-514F-B15F-029AC3542486}" type="sibTrans" cxnId="{42018C65-3C18-AB45-8059-5C12D2B36A74}">
      <dgm:prSet/>
      <dgm:spPr/>
      <dgm:t>
        <a:bodyPr/>
        <a:lstStyle/>
        <a:p>
          <a:endParaRPr lang="en-US"/>
        </a:p>
      </dgm:t>
    </dgm:pt>
    <dgm:pt modelId="{B3E9BA0F-C214-D944-A476-1E6CCF9826CA}">
      <dgm:prSet phldrT="[Text]"/>
      <dgm:spPr/>
      <dgm:t>
        <a:bodyPr/>
        <a:lstStyle/>
        <a:p>
          <a:pPr algn="just"/>
          <a:r>
            <a:rPr lang="en-US" noProof="0" dirty="0" smtClean="0"/>
            <a:t>I</a:t>
          </a:r>
          <a:r>
            <a:rPr lang="pt-BR" noProof="0" dirty="0" err="1" smtClean="0"/>
            <a:t>dade</a:t>
          </a:r>
          <a:r>
            <a:rPr lang="pt-BR" noProof="0" dirty="0" smtClean="0"/>
            <a:t> pós-natal &gt; 6 horas;</a:t>
          </a:r>
          <a:endParaRPr lang="pt-BR" noProof="0" dirty="0"/>
        </a:p>
      </dgm:t>
    </dgm:pt>
    <dgm:pt modelId="{57D06EDA-9A4A-AF47-989C-41D3FDE14543}" type="parTrans" cxnId="{652A4A5E-2D86-E742-933D-1B7DD38F0263}">
      <dgm:prSet/>
      <dgm:spPr/>
      <dgm:t>
        <a:bodyPr/>
        <a:lstStyle/>
        <a:p>
          <a:endParaRPr lang="en-US"/>
        </a:p>
      </dgm:t>
    </dgm:pt>
    <dgm:pt modelId="{5F8DB4FF-818D-A046-A0C4-F294373489F2}" type="sibTrans" cxnId="{652A4A5E-2D86-E742-933D-1B7DD38F0263}">
      <dgm:prSet/>
      <dgm:spPr/>
      <dgm:t>
        <a:bodyPr/>
        <a:lstStyle/>
        <a:p>
          <a:endParaRPr lang="en-US"/>
        </a:p>
      </dgm:t>
    </dgm:pt>
    <dgm:pt modelId="{BC8C0BE2-B159-ED49-AE0C-89E7D688C97A}">
      <dgm:prSet phldrT="[Text]"/>
      <dgm:spPr/>
      <dgm:t>
        <a:bodyPr/>
        <a:lstStyle/>
        <a:p>
          <a:pPr algn="just"/>
          <a:r>
            <a:rPr lang="en-US" noProof="0" dirty="0" smtClean="0"/>
            <a:t>H</a:t>
          </a:r>
          <a:r>
            <a:rPr lang="pt-BR" noProof="0" dirty="0" err="1" smtClean="0"/>
            <a:t>ipoxemia</a:t>
          </a:r>
          <a:r>
            <a:rPr lang="pt-BR" noProof="0" dirty="0" smtClean="0"/>
            <a:t> grave com necessidade de oxigenação (FiO</a:t>
          </a:r>
          <a:r>
            <a:rPr lang="pt-BR" baseline="-25000" noProof="0" dirty="0" smtClean="0"/>
            <a:t>2</a:t>
          </a:r>
          <a:r>
            <a:rPr lang="pt-BR" baseline="0" noProof="0" dirty="0" smtClean="0"/>
            <a:t>=100%) após reanimação na sala de parto;</a:t>
          </a:r>
          <a:endParaRPr lang="pt-BR" noProof="0" dirty="0"/>
        </a:p>
      </dgm:t>
    </dgm:pt>
    <dgm:pt modelId="{B7CCD9DF-BC4B-7049-88F0-9EE2EE368E5A}" type="parTrans" cxnId="{AC2293CF-5327-934E-A5E7-E91A3CA3370E}">
      <dgm:prSet/>
      <dgm:spPr/>
      <dgm:t>
        <a:bodyPr/>
        <a:lstStyle/>
        <a:p>
          <a:endParaRPr lang="en-US"/>
        </a:p>
      </dgm:t>
    </dgm:pt>
    <dgm:pt modelId="{527091F5-5908-9443-85E6-4A6E46466716}" type="sibTrans" cxnId="{AC2293CF-5327-934E-A5E7-E91A3CA3370E}">
      <dgm:prSet/>
      <dgm:spPr/>
      <dgm:t>
        <a:bodyPr/>
        <a:lstStyle/>
        <a:p>
          <a:endParaRPr lang="en-US"/>
        </a:p>
      </dgm:t>
    </dgm:pt>
    <dgm:pt modelId="{14B13E3A-7F71-F841-AEAC-5D463CD58EB9}">
      <dgm:prSet phldrT="[Text]"/>
      <dgm:spPr/>
      <dgm:t>
        <a:bodyPr/>
        <a:lstStyle/>
        <a:p>
          <a:pPr algn="just"/>
          <a:r>
            <a:rPr lang="pt-BR" noProof="0" dirty="0" err="1" smtClean="0"/>
            <a:t>Coagulopatias</a:t>
          </a:r>
          <a:r>
            <a:rPr lang="pt-BR" noProof="0" dirty="0" smtClean="0"/>
            <a:t> que ameaçam a vida;</a:t>
          </a:r>
          <a:endParaRPr lang="pt-BR" noProof="0" dirty="0"/>
        </a:p>
      </dgm:t>
    </dgm:pt>
    <dgm:pt modelId="{9C0E1425-21B1-C44E-AB91-CEF329435C94}" type="parTrans" cxnId="{F9E1EADD-5495-4946-8D4D-E095680891B1}">
      <dgm:prSet/>
      <dgm:spPr/>
      <dgm:t>
        <a:bodyPr/>
        <a:lstStyle/>
        <a:p>
          <a:endParaRPr lang="en-US"/>
        </a:p>
      </dgm:t>
    </dgm:pt>
    <dgm:pt modelId="{97EA3AC5-886C-2449-83C7-3C18430AB429}" type="sibTrans" cxnId="{F9E1EADD-5495-4946-8D4D-E095680891B1}">
      <dgm:prSet/>
      <dgm:spPr/>
      <dgm:t>
        <a:bodyPr/>
        <a:lstStyle/>
        <a:p>
          <a:endParaRPr lang="en-US"/>
        </a:p>
      </dgm:t>
    </dgm:pt>
    <dgm:pt modelId="{CFB8ED5E-4BF6-BA4F-95A3-C8205430E97D}">
      <dgm:prSet phldrT="[Text]"/>
      <dgm:spPr/>
      <dgm:t>
        <a:bodyPr/>
        <a:lstStyle/>
        <a:p>
          <a:pPr algn="just"/>
          <a:r>
            <a:rPr lang="pt-BR" noProof="0" dirty="0" smtClean="0"/>
            <a:t>Coma profundo.</a:t>
          </a:r>
          <a:endParaRPr lang="pt-BR" noProof="0" dirty="0"/>
        </a:p>
      </dgm:t>
    </dgm:pt>
    <dgm:pt modelId="{5C3097C9-2E8A-1144-A883-C0C4692071AB}" type="parTrans" cxnId="{AE209367-A53D-8F4C-BED4-0238D41C4013}">
      <dgm:prSet/>
      <dgm:spPr/>
      <dgm:t>
        <a:bodyPr/>
        <a:lstStyle/>
        <a:p>
          <a:endParaRPr lang="en-US"/>
        </a:p>
      </dgm:t>
    </dgm:pt>
    <dgm:pt modelId="{E1BF16B0-55D7-D545-B1C4-75F99352A780}" type="sibTrans" cxnId="{AE209367-A53D-8F4C-BED4-0238D41C4013}">
      <dgm:prSet/>
      <dgm:spPr/>
      <dgm:t>
        <a:bodyPr/>
        <a:lstStyle/>
        <a:p>
          <a:endParaRPr lang="en-US"/>
        </a:p>
      </dgm:t>
    </dgm:pt>
    <dgm:pt modelId="{BFFCEC7D-342D-C44E-8D8E-B0155F7E4CDB}" type="pres">
      <dgm:prSet presAssocID="{7635A1ED-F015-E441-A447-6E4BB978D478}" presName="Name0" presStyleCnt="0">
        <dgm:presLayoutVars>
          <dgm:dir/>
          <dgm:animLvl val="lvl"/>
          <dgm:resizeHandles val="exact"/>
        </dgm:presLayoutVars>
      </dgm:prSet>
      <dgm:spPr/>
      <dgm:t>
        <a:bodyPr/>
        <a:lstStyle/>
        <a:p>
          <a:endParaRPr lang="en-US"/>
        </a:p>
      </dgm:t>
    </dgm:pt>
    <dgm:pt modelId="{2992BC42-1CF3-B340-BA75-7567F872F00E}" type="pres">
      <dgm:prSet presAssocID="{FD9E7E33-544F-0B40-BE89-3C4F5CD8D7E3}" presName="linNode" presStyleCnt="0"/>
      <dgm:spPr/>
    </dgm:pt>
    <dgm:pt modelId="{797C8137-7898-EC40-9E91-17C1D44CB3ED}" type="pres">
      <dgm:prSet presAssocID="{FD9E7E33-544F-0B40-BE89-3C4F5CD8D7E3}" presName="parentText" presStyleLbl="node1" presStyleIdx="0" presStyleCnt="1" custScaleX="82407" custScaleY="31741" custLinFactNeighborX="-5892" custLinFactNeighborY="-34508">
        <dgm:presLayoutVars>
          <dgm:chMax val="1"/>
          <dgm:bulletEnabled val="1"/>
        </dgm:presLayoutVars>
      </dgm:prSet>
      <dgm:spPr/>
      <dgm:t>
        <a:bodyPr/>
        <a:lstStyle/>
        <a:p>
          <a:endParaRPr lang="en-US"/>
        </a:p>
      </dgm:t>
    </dgm:pt>
    <dgm:pt modelId="{3B9E25A9-5B59-4A45-AA25-5D41BAA45DC8}" type="pres">
      <dgm:prSet presAssocID="{FD9E7E33-544F-0B40-BE89-3C4F5CD8D7E3}" presName="descendantText" presStyleLbl="alignAccFollowNode1" presStyleIdx="0" presStyleCnt="1" custScaleX="188554" custScaleY="124188" custLinFactNeighborX="36" custLinFactNeighborY="6431">
        <dgm:presLayoutVars>
          <dgm:bulletEnabled val="1"/>
        </dgm:presLayoutVars>
      </dgm:prSet>
      <dgm:spPr/>
      <dgm:t>
        <a:bodyPr/>
        <a:lstStyle/>
        <a:p>
          <a:endParaRPr lang="en-US"/>
        </a:p>
      </dgm:t>
    </dgm:pt>
  </dgm:ptLst>
  <dgm:cxnLst>
    <dgm:cxn modelId="{50899F56-771C-4285-8494-0EB16F1F5587}" type="presOf" srcId="{14B13E3A-7F71-F841-AEAC-5D463CD58EB9}" destId="{3B9E25A9-5B59-4A45-AA25-5D41BAA45DC8}" srcOrd="0" destOrd="8" presId="urn:microsoft.com/office/officeart/2005/8/layout/vList5"/>
    <dgm:cxn modelId="{8961676F-6B2C-8B42-AC28-C3182EF2B252}" srcId="{FD9E7E33-544F-0B40-BE89-3C4F5CD8D7E3}" destId="{36E4659D-53A9-D54F-8B52-A6398DF26091}" srcOrd="1" destOrd="0" parTransId="{0D45A321-7FC6-D641-BABA-185485C7AF90}" sibTransId="{AC574E06-2C94-1947-BA1B-4A32605965AF}"/>
    <dgm:cxn modelId="{D5246094-FF09-2744-A3E6-60E148F006C0}" srcId="{FD9E7E33-544F-0B40-BE89-3C4F5CD8D7E3}" destId="{7434FC0E-6239-D644-B6FA-24A9206F5D36}" srcOrd="4" destOrd="0" parTransId="{C6E8C141-FBA6-A84B-ADB4-EB020CDF8767}" sibTransId="{5F21A0B6-D7AC-4540-8EEA-1465F009E8BA}"/>
    <dgm:cxn modelId="{D7BB1262-E8D8-4881-B4A2-6F0264F7E7E5}" type="presOf" srcId="{FD9E7E33-544F-0B40-BE89-3C4F5CD8D7E3}" destId="{797C8137-7898-EC40-9E91-17C1D44CB3ED}" srcOrd="0" destOrd="0" presId="urn:microsoft.com/office/officeart/2005/8/layout/vList5"/>
    <dgm:cxn modelId="{80636D2E-98A1-734A-A981-B556FC715205}" srcId="{FD9E7E33-544F-0B40-BE89-3C4F5CD8D7E3}" destId="{0C9CC8DC-2D6F-C84C-944F-684DC7B9655F}" srcOrd="0" destOrd="0" parTransId="{8BBC8645-82E7-944C-A070-F3B63AE5D78D}" sibTransId="{3E2F6AD5-FA0B-894C-8B15-5F383256F55D}"/>
    <dgm:cxn modelId="{E2511357-ED59-4C78-917C-40979152373F}" type="presOf" srcId="{0C9CC8DC-2D6F-C84C-944F-684DC7B9655F}" destId="{3B9E25A9-5B59-4A45-AA25-5D41BAA45DC8}" srcOrd="0" destOrd="0" presId="urn:microsoft.com/office/officeart/2005/8/layout/vList5"/>
    <dgm:cxn modelId="{833B4D7B-4A95-4575-87D6-4557C55373BA}" type="presOf" srcId="{B9A856B6-3C85-AD45-93A3-22F313D1E9C9}" destId="{3B9E25A9-5B59-4A45-AA25-5D41BAA45DC8}" srcOrd="0" destOrd="5" presId="urn:microsoft.com/office/officeart/2005/8/layout/vList5"/>
    <dgm:cxn modelId="{A3988040-06CE-AC42-A64D-BE6B4003F11B}" srcId="{FD9E7E33-544F-0B40-BE89-3C4F5CD8D7E3}" destId="{FAAE19E3-1C33-AE4D-A4A9-8E71957A69A8}" srcOrd="3" destOrd="0" parTransId="{59F1661B-293B-DA48-9961-BDAD3ACF6772}" sibTransId="{268C2741-7375-5148-AF27-7D255BDA501E}"/>
    <dgm:cxn modelId="{AC2293CF-5327-934E-A5E7-E91A3CA3370E}" srcId="{FD9E7E33-544F-0B40-BE89-3C4F5CD8D7E3}" destId="{BC8C0BE2-B159-ED49-AE0C-89E7D688C97A}" srcOrd="7" destOrd="0" parTransId="{B7CCD9DF-BC4B-7049-88F0-9EE2EE368E5A}" sibTransId="{527091F5-5908-9443-85E6-4A6E46466716}"/>
    <dgm:cxn modelId="{AE209367-A53D-8F4C-BED4-0238D41C4013}" srcId="{FD9E7E33-544F-0B40-BE89-3C4F5CD8D7E3}" destId="{CFB8ED5E-4BF6-BA4F-95A3-C8205430E97D}" srcOrd="9" destOrd="0" parTransId="{5C3097C9-2E8A-1144-A883-C0C4692071AB}" sibTransId="{E1BF16B0-55D7-D545-B1C4-75F99352A780}"/>
    <dgm:cxn modelId="{340649F2-C853-42BA-9CC3-D3144D012344}" type="presOf" srcId="{B3E9BA0F-C214-D944-A476-1E6CCF9826CA}" destId="{3B9E25A9-5B59-4A45-AA25-5D41BAA45DC8}" srcOrd="0" destOrd="6" presId="urn:microsoft.com/office/officeart/2005/8/layout/vList5"/>
    <dgm:cxn modelId="{643B3DFD-C7C7-4083-9115-9E75DC407582}" type="presOf" srcId="{CFB8ED5E-4BF6-BA4F-95A3-C8205430E97D}" destId="{3B9E25A9-5B59-4A45-AA25-5D41BAA45DC8}" srcOrd="0" destOrd="9" presId="urn:microsoft.com/office/officeart/2005/8/layout/vList5"/>
    <dgm:cxn modelId="{F9E1EADD-5495-4946-8D4D-E095680891B1}" srcId="{FD9E7E33-544F-0B40-BE89-3C4F5CD8D7E3}" destId="{14B13E3A-7F71-F841-AEAC-5D463CD58EB9}" srcOrd="8" destOrd="0" parTransId="{9C0E1425-21B1-C44E-AB91-CEF329435C94}" sibTransId="{97EA3AC5-886C-2449-83C7-3C18430AB429}"/>
    <dgm:cxn modelId="{9CF4DC1B-6A2B-4535-90B6-B59EAA6EC5EF}" type="presOf" srcId="{FAAE19E3-1C33-AE4D-A4A9-8E71957A69A8}" destId="{3B9E25A9-5B59-4A45-AA25-5D41BAA45DC8}" srcOrd="0" destOrd="3" presId="urn:microsoft.com/office/officeart/2005/8/layout/vList5"/>
    <dgm:cxn modelId="{A424594B-0E54-4858-A630-7948E25D9FF6}" type="presOf" srcId="{7635A1ED-F015-E441-A447-6E4BB978D478}" destId="{BFFCEC7D-342D-C44E-8D8E-B0155F7E4CDB}" srcOrd="0" destOrd="0" presId="urn:microsoft.com/office/officeart/2005/8/layout/vList5"/>
    <dgm:cxn modelId="{42018C65-3C18-AB45-8059-5C12D2B36A74}" srcId="{FD9E7E33-544F-0B40-BE89-3C4F5CD8D7E3}" destId="{B9A856B6-3C85-AD45-93A3-22F313D1E9C9}" srcOrd="5" destOrd="0" parTransId="{F72E4060-17AB-784C-B32C-8D9340CD4587}" sibTransId="{3A1E0EAA-FFB6-514F-B15F-029AC3542486}"/>
    <dgm:cxn modelId="{30781178-A33B-9746-A139-3F5A9BF60B90}" srcId="{7635A1ED-F015-E441-A447-6E4BB978D478}" destId="{FD9E7E33-544F-0B40-BE89-3C4F5CD8D7E3}" srcOrd="0" destOrd="0" parTransId="{8A900F59-C349-4040-856D-E5A912038793}" sibTransId="{7C5FA1D1-CDD0-994E-9ABB-4275AFF22CEC}"/>
    <dgm:cxn modelId="{652A4A5E-2D86-E742-933D-1B7DD38F0263}" srcId="{FD9E7E33-544F-0B40-BE89-3C4F5CD8D7E3}" destId="{B3E9BA0F-C214-D944-A476-1E6CCF9826CA}" srcOrd="6" destOrd="0" parTransId="{57D06EDA-9A4A-AF47-989C-41D3FDE14543}" sibTransId="{5F8DB4FF-818D-A046-A0C4-F294373489F2}"/>
    <dgm:cxn modelId="{9C84D26A-D871-407C-B4F8-363EEAFE2E0A}" type="presOf" srcId="{7434FC0E-6239-D644-B6FA-24A9206F5D36}" destId="{3B9E25A9-5B59-4A45-AA25-5D41BAA45DC8}" srcOrd="0" destOrd="4" presId="urn:microsoft.com/office/officeart/2005/8/layout/vList5"/>
    <dgm:cxn modelId="{C6DC1216-0E58-4221-A584-7CF77D501812}" type="presOf" srcId="{BC8C0BE2-B159-ED49-AE0C-89E7D688C97A}" destId="{3B9E25A9-5B59-4A45-AA25-5D41BAA45DC8}" srcOrd="0" destOrd="7" presId="urn:microsoft.com/office/officeart/2005/8/layout/vList5"/>
    <dgm:cxn modelId="{3862729F-DA16-FB41-9448-6F5BD8E980B9}" srcId="{FD9E7E33-544F-0B40-BE89-3C4F5CD8D7E3}" destId="{D782EDD1-8CF3-394C-9BBC-ED3A9DD11215}" srcOrd="2" destOrd="0" parTransId="{BCA9BCA8-DF02-9747-9493-C5BE8A2BEAC9}" sibTransId="{BEDACD86-3440-2040-80BF-F2AE9477CB78}"/>
    <dgm:cxn modelId="{363F9C39-C09C-4F37-B76B-D4E47771C5DF}" type="presOf" srcId="{D782EDD1-8CF3-394C-9BBC-ED3A9DD11215}" destId="{3B9E25A9-5B59-4A45-AA25-5D41BAA45DC8}" srcOrd="0" destOrd="2" presId="urn:microsoft.com/office/officeart/2005/8/layout/vList5"/>
    <dgm:cxn modelId="{3D6EB412-0EE6-4D37-8F15-0B2327537CA4}" type="presOf" srcId="{36E4659D-53A9-D54F-8B52-A6398DF26091}" destId="{3B9E25A9-5B59-4A45-AA25-5D41BAA45DC8}" srcOrd="0" destOrd="1" presId="urn:microsoft.com/office/officeart/2005/8/layout/vList5"/>
    <dgm:cxn modelId="{7630CA34-4BD8-4513-B18F-72CC50C2776F}" type="presParOf" srcId="{BFFCEC7D-342D-C44E-8D8E-B0155F7E4CDB}" destId="{2992BC42-1CF3-B340-BA75-7567F872F00E}" srcOrd="0" destOrd="0" presId="urn:microsoft.com/office/officeart/2005/8/layout/vList5"/>
    <dgm:cxn modelId="{8E4C8BE6-78BB-4A70-89F8-42BB64C3FC3A}" type="presParOf" srcId="{2992BC42-1CF3-B340-BA75-7567F872F00E}" destId="{797C8137-7898-EC40-9E91-17C1D44CB3ED}" srcOrd="0" destOrd="0" presId="urn:microsoft.com/office/officeart/2005/8/layout/vList5"/>
    <dgm:cxn modelId="{45A16264-A327-4C41-819E-5CDAFFB59C76}" type="presParOf" srcId="{2992BC42-1CF3-B340-BA75-7567F872F00E}" destId="{3B9E25A9-5B59-4A45-AA25-5D41BAA45DC8}" srcOrd="1" destOrd="0" presId="urn:microsoft.com/office/officeart/2005/8/layout/vList5"/>
  </dgm:cxnLst>
  <dgm:bg/>
  <dgm:whole/>
</dgm:dataModel>
</file>

<file path=ppt/diagrams/data6.xml><?xml version="1.0" encoding="utf-8"?>
<dgm:dataModel xmlns:dgm="http://schemas.openxmlformats.org/drawingml/2006/diagram" xmlns:a="http://schemas.openxmlformats.org/drawingml/2006/main">
  <dgm:ptLst>
    <dgm:pt modelId="{7635A1ED-F015-E441-A447-6E4BB978D478}" type="doc">
      <dgm:prSet loTypeId="urn:microsoft.com/office/officeart/2005/8/layout/vList5" loCatId="" qsTypeId="urn:microsoft.com/office/officeart/2005/8/quickstyle/simple4" qsCatId="simple" csTypeId="urn:microsoft.com/office/officeart/2005/8/colors/accent1_2" csCatId="accent1" phldr="1"/>
      <dgm:spPr/>
      <dgm:t>
        <a:bodyPr/>
        <a:lstStyle/>
        <a:p>
          <a:endParaRPr lang="en-US"/>
        </a:p>
      </dgm:t>
    </dgm:pt>
    <dgm:pt modelId="{FD9E7E33-544F-0B40-BE89-3C4F5CD8D7E3}">
      <dgm:prSet phldrT="[Text]"/>
      <dgm:spPr/>
      <dgm:t>
        <a:bodyPr/>
        <a:lstStyle/>
        <a:p>
          <a:r>
            <a:rPr lang="pt-BR" dirty="0" smtClean="0"/>
            <a:t>Controles </a:t>
          </a:r>
          <a:r>
            <a:rPr lang="pt-BR" smtClean="0"/>
            <a:t>(N=15</a:t>
          </a:r>
          <a:r>
            <a:rPr lang="pt-BR" dirty="0" smtClean="0"/>
            <a:t>)</a:t>
          </a:r>
          <a:endParaRPr lang="en-US" dirty="0"/>
        </a:p>
      </dgm:t>
    </dgm:pt>
    <dgm:pt modelId="{8A900F59-C349-4040-856D-E5A912038793}" type="parTrans" cxnId="{30781178-A33B-9746-A139-3F5A9BF60B90}">
      <dgm:prSet/>
      <dgm:spPr/>
      <dgm:t>
        <a:bodyPr/>
        <a:lstStyle/>
        <a:p>
          <a:endParaRPr lang="en-US"/>
        </a:p>
      </dgm:t>
    </dgm:pt>
    <dgm:pt modelId="{7C5FA1D1-CDD0-994E-9ABB-4275AFF22CEC}" type="sibTrans" cxnId="{30781178-A33B-9746-A139-3F5A9BF60B90}">
      <dgm:prSet/>
      <dgm:spPr/>
      <dgm:t>
        <a:bodyPr/>
        <a:lstStyle/>
        <a:p>
          <a:endParaRPr lang="en-US"/>
        </a:p>
      </dgm:t>
    </dgm:pt>
    <dgm:pt modelId="{0C9CC8DC-2D6F-C84C-944F-684DC7B9655F}">
      <dgm:prSet phldrT="[Text]"/>
      <dgm:spPr/>
      <dgm:t>
        <a:bodyPr/>
        <a:lstStyle/>
        <a:p>
          <a:r>
            <a:rPr lang="en-US" noProof="0" dirty="0" smtClean="0"/>
            <a:t>P</a:t>
          </a:r>
          <a:r>
            <a:rPr lang="pt-BR" noProof="0" dirty="0" smtClean="0"/>
            <a:t>ara comparar exames laboratoriais.</a:t>
          </a:r>
          <a:endParaRPr lang="pt-BR" noProof="0" dirty="0"/>
        </a:p>
      </dgm:t>
    </dgm:pt>
    <dgm:pt modelId="{8BBC8645-82E7-944C-A070-F3B63AE5D78D}" type="parTrans" cxnId="{80636D2E-98A1-734A-A981-B556FC715205}">
      <dgm:prSet/>
      <dgm:spPr/>
      <dgm:t>
        <a:bodyPr/>
        <a:lstStyle/>
        <a:p>
          <a:endParaRPr lang="en-US"/>
        </a:p>
      </dgm:t>
    </dgm:pt>
    <dgm:pt modelId="{3E2F6AD5-FA0B-894C-8B15-5F383256F55D}" type="sibTrans" cxnId="{80636D2E-98A1-734A-A981-B556FC715205}">
      <dgm:prSet/>
      <dgm:spPr/>
      <dgm:t>
        <a:bodyPr/>
        <a:lstStyle/>
        <a:p>
          <a:endParaRPr lang="en-US"/>
        </a:p>
      </dgm:t>
    </dgm:pt>
    <dgm:pt modelId="{B8816B54-F5E8-EE46-A2A9-E16DEF239F30}">
      <dgm:prSet/>
      <dgm:spPr/>
      <dgm:t>
        <a:bodyPr/>
        <a:lstStyle/>
        <a:p>
          <a:r>
            <a:rPr lang="en-US" dirty="0" smtClean="0"/>
            <a:t>Local</a:t>
          </a:r>
          <a:endParaRPr lang="en-US" dirty="0"/>
        </a:p>
      </dgm:t>
    </dgm:pt>
    <dgm:pt modelId="{6AA92389-131A-BA45-A3E4-F6222917CB88}" type="parTrans" cxnId="{AE9A0C3B-05D7-5740-B6F2-C8167674A57D}">
      <dgm:prSet/>
      <dgm:spPr/>
      <dgm:t>
        <a:bodyPr/>
        <a:lstStyle/>
        <a:p>
          <a:endParaRPr lang="en-US"/>
        </a:p>
      </dgm:t>
    </dgm:pt>
    <dgm:pt modelId="{16027CD7-60A0-9745-BC0A-AB0D19506FEC}" type="sibTrans" cxnId="{AE9A0C3B-05D7-5740-B6F2-C8167674A57D}">
      <dgm:prSet/>
      <dgm:spPr/>
      <dgm:t>
        <a:bodyPr/>
        <a:lstStyle/>
        <a:p>
          <a:endParaRPr lang="en-US"/>
        </a:p>
      </dgm:t>
    </dgm:pt>
    <dgm:pt modelId="{86BAD055-DFED-934E-85BD-584BBBDB70DB}">
      <dgm:prSet/>
      <dgm:spPr/>
      <dgm:t>
        <a:bodyPr/>
        <a:lstStyle/>
        <a:p>
          <a:r>
            <a:rPr lang="en-US" dirty="0" smtClean="0"/>
            <a:t>Tanta University Hospital (Tanta, </a:t>
          </a:r>
          <a:r>
            <a:rPr lang="en-US" dirty="0" err="1" smtClean="0"/>
            <a:t>Egito</a:t>
          </a:r>
          <a:r>
            <a:rPr lang="en-US" dirty="0" smtClean="0"/>
            <a:t>).</a:t>
          </a:r>
          <a:endParaRPr lang="en-US" dirty="0"/>
        </a:p>
      </dgm:t>
    </dgm:pt>
    <dgm:pt modelId="{E7991C27-F8C0-F545-A655-CCAE92BDEAC4}" type="parTrans" cxnId="{88116D77-8806-9742-AE25-78F775EE9FB4}">
      <dgm:prSet/>
      <dgm:spPr/>
      <dgm:t>
        <a:bodyPr/>
        <a:lstStyle/>
        <a:p>
          <a:endParaRPr lang="en-US"/>
        </a:p>
      </dgm:t>
    </dgm:pt>
    <dgm:pt modelId="{5BB9228B-54E8-644F-A38E-3A4FC9427CDB}" type="sibTrans" cxnId="{88116D77-8806-9742-AE25-78F775EE9FB4}">
      <dgm:prSet/>
      <dgm:spPr/>
      <dgm:t>
        <a:bodyPr/>
        <a:lstStyle/>
        <a:p>
          <a:endParaRPr lang="en-US"/>
        </a:p>
      </dgm:t>
    </dgm:pt>
    <dgm:pt modelId="{F6D353F7-3336-974C-99C8-1F3DF94F1608}">
      <dgm:prSet/>
      <dgm:spPr/>
      <dgm:t>
        <a:bodyPr/>
        <a:lstStyle/>
        <a:p>
          <a:r>
            <a:rPr lang="en-US" dirty="0" err="1" smtClean="0"/>
            <a:t>Comitê</a:t>
          </a:r>
          <a:r>
            <a:rPr lang="en-US" dirty="0" smtClean="0"/>
            <a:t> de </a:t>
          </a:r>
          <a:r>
            <a:rPr lang="en-US" dirty="0" err="1" smtClean="0"/>
            <a:t>Ética</a:t>
          </a:r>
          <a:endParaRPr lang="en-US" dirty="0"/>
        </a:p>
      </dgm:t>
    </dgm:pt>
    <dgm:pt modelId="{0E14BCC0-C3D8-7A4A-ADDE-C7AC298E3D90}" type="parTrans" cxnId="{C47B8CCA-8A4F-2946-8BC2-B4961BB28576}">
      <dgm:prSet/>
      <dgm:spPr/>
      <dgm:t>
        <a:bodyPr/>
        <a:lstStyle/>
        <a:p>
          <a:endParaRPr lang="en-US"/>
        </a:p>
      </dgm:t>
    </dgm:pt>
    <dgm:pt modelId="{9F896883-B9ED-744F-81FA-2A1B0315293C}" type="sibTrans" cxnId="{C47B8CCA-8A4F-2946-8BC2-B4961BB28576}">
      <dgm:prSet/>
      <dgm:spPr/>
      <dgm:t>
        <a:bodyPr/>
        <a:lstStyle/>
        <a:p>
          <a:endParaRPr lang="en-US"/>
        </a:p>
      </dgm:t>
    </dgm:pt>
    <dgm:pt modelId="{6405CC0D-C966-4B45-9E9A-EDA1E077EA72}">
      <dgm:prSet/>
      <dgm:spPr/>
      <dgm:t>
        <a:bodyPr/>
        <a:lstStyle/>
        <a:p>
          <a:r>
            <a:rPr lang="en-US" dirty="0" smtClean="0"/>
            <a:t>Pediatrics Ethics Committee at Tanta University .</a:t>
          </a:r>
          <a:endParaRPr lang="en-US" dirty="0"/>
        </a:p>
      </dgm:t>
    </dgm:pt>
    <dgm:pt modelId="{522D41F1-770C-2D41-BAFA-D4EF546B7D8C}" type="parTrans" cxnId="{20E2DE58-F517-4040-AED2-F679FAF3D252}">
      <dgm:prSet/>
      <dgm:spPr/>
      <dgm:t>
        <a:bodyPr/>
        <a:lstStyle/>
        <a:p>
          <a:endParaRPr lang="en-US"/>
        </a:p>
      </dgm:t>
    </dgm:pt>
    <dgm:pt modelId="{41345841-A5E8-C645-A739-C96B6E1A4B7E}" type="sibTrans" cxnId="{20E2DE58-F517-4040-AED2-F679FAF3D252}">
      <dgm:prSet/>
      <dgm:spPr/>
      <dgm:t>
        <a:bodyPr/>
        <a:lstStyle/>
        <a:p>
          <a:endParaRPr lang="en-US"/>
        </a:p>
      </dgm:t>
    </dgm:pt>
    <dgm:pt modelId="{07C90CE8-D1B4-FB40-B44D-F5384A27FBBD}">
      <dgm:prSet/>
      <dgm:spPr/>
      <dgm:t>
        <a:bodyPr/>
        <a:lstStyle/>
        <a:p>
          <a:r>
            <a:rPr lang="pt-BR" noProof="0" dirty="0" smtClean="0"/>
            <a:t>Consentimentos dos pais</a:t>
          </a:r>
          <a:endParaRPr lang="pt-BR" noProof="0" dirty="0"/>
        </a:p>
      </dgm:t>
    </dgm:pt>
    <dgm:pt modelId="{1C95FDC2-2AD9-2343-864C-7A9A314628E0}" type="parTrans" cxnId="{98D721C3-E3A0-9D47-B19D-F0AF3E45544D}">
      <dgm:prSet/>
      <dgm:spPr/>
      <dgm:t>
        <a:bodyPr/>
        <a:lstStyle/>
        <a:p>
          <a:endParaRPr lang="en-US"/>
        </a:p>
      </dgm:t>
    </dgm:pt>
    <dgm:pt modelId="{2BAB84F6-C1B2-9045-B764-F3533B77EA00}" type="sibTrans" cxnId="{98D721C3-E3A0-9D47-B19D-F0AF3E45544D}">
      <dgm:prSet/>
      <dgm:spPr/>
      <dgm:t>
        <a:bodyPr/>
        <a:lstStyle/>
        <a:p>
          <a:endParaRPr lang="en-US"/>
        </a:p>
      </dgm:t>
    </dgm:pt>
    <dgm:pt modelId="{8C04F6B8-B121-2F42-B7C3-46ADBAC1B76F}">
      <dgm:prSet/>
      <dgm:spPr/>
      <dgm:t>
        <a:bodyPr/>
        <a:lstStyle/>
        <a:p>
          <a:r>
            <a:rPr lang="pt-BR" noProof="0" dirty="0" smtClean="0"/>
            <a:t>Obtidos antes da inscrição de assuntos .</a:t>
          </a:r>
          <a:endParaRPr lang="pt-BR" noProof="0" dirty="0"/>
        </a:p>
      </dgm:t>
    </dgm:pt>
    <dgm:pt modelId="{13C2E792-8A64-4D40-8493-E148B09877BB}" type="parTrans" cxnId="{611DC642-A4FE-4B49-9CD8-14CE53BD0F3C}">
      <dgm:prSet/>
      <dgm:spPr/>
      <dgm:t>
        <a:bodyPr/>
        <a:lstStyle/>
        <a:p>
          <a:endParaRPr lang="en-US"/>
        </a:p>
      </dgm:t>
    </dgm:pt>
    <dgm:pt modelId="{BF12E1A4-F769-674B-80E1-D3490D1CA77B}" type="sibTrans" cxnId="{611DC642-A4FE-4B49-9CD8-14CE53BD0F3C}">
      <dgm:prSet/>
      <dgm:spPr/>
      <dgm:t>
        <a:bodyPr/>
        <a:lstStyle/>
        <a:p>
          <a:endParaRPr lang="en-US"/>
        </a:p>
      </dgm:t>
    </dgm:pt>
    <dgm:pt modelId="{BFFCEC7D-342D-C44E-8D8E-B0155F7E4CDB}" type="pres">
      <dgm:prSet presAssocID="{7635A1ED-F015-E441-A447-6E4BB978D478}" presName="Name0" presStyleCnt="0">
        <dgm:presLayoutVars>
          <dgm:dir/>
          <dgm:animLvl val="lvl"/>
          <dgm:resizeHandles val="exact"/>
        </dgm:presLayoutVars>
      </dgm:prSet>
      <dgm:spPr/>
      <dgm:t>
        <a:bodyPr/>
        <a:lstStyle/>
        <a:p>
          <a:endParaRPr lang="en-US"/>
        </a:p>
      </dgm:t>
    </dgm:pt>
    <dgm:pt modelId="{2992BC42-1CF3-B340-BA75-7567F872F00E}" type="pres">
      <dgm:prSet presAssocID="{FD9E7E33-544F-0B40-BE89-3C4F5CD8D7E3}" presName="linNode" presStyleCnt="0"/>
      <dgm:spPr/>
    </dgm:pt>
    <dgm:pt modelId="{797C8137-7898-EC40-9E91-17C1D44CB3ED}" type="pres">
      <dgm:prSet presAssocID="{FD9E7E33-544F-0B40-BE89-3C4F5CD8D7E3}" presName="parentText" presStyleLbl="node1" presStyleIdx="0" presStyleCnt="4" custScaleX="1702552" custScaleY="103673" custLinFactNeighborX="-5214" custLinFactNeighborY="-34129">
        <dgm:presLayoutVars>
          <dgm:chMax val="1"/>
          <dgm:bulletEnabled val="1"/>
        </dgm:presLayoutVars>
      </dgm:prSet>
      <dgm:spPr/>
      <dgm:t>
        <a:bodyPr/>
        <a:lstStyle/>
        <a:p>
          <a:endParaRPr lang="en-US"/>
        </a:p>
      </dgm:t>
    </dgm:pt>
    <dgm:pt modelId="{3B9E25A9-5B59-4A45-AA25-5D41BAA45DC8}" type="pres">
      <dgm:prSet presAssocID="{FD9E7E33-544F-0B40-BE89-3C4F5CD8D7E3}" presName="descendantText" presStyleLbl="alignAccFollowNode1" presStyleIdx="0" presStyleCnt="4" custScaleX="1708342" custLinFactNeighborX="5771" custLinFactNeighborY="14277">
        <dgm:presLayoutVars>
          <dgm:bulletEnabled val="1"/>
        </dgm:presLayoutVars>
      </dgm:prSet>
      <dgm:spPr/>
      <dgm:t>
        <a:bodyPr/>
        <a:lstStyle/>
        <a:p>
          <a:endParaRPr lang="en-US"/>
        </a:p>
      </dgm:t>
    </dgm:pt>
    <dgm:pt modelId="{F2D0546C-D306-7A43-A750-BF17DC975592}" type="pres">
      <dgm:prSet presAssocID="{7C5FA1D1-CDD0-994E-9ABB-4275AFF22CEC}" presName="sp" presStyleCnt="0"/>
      <dgm:spPr/>
    </dgm:pt>
    <dgm:pt modelId="{7913FEF9-7B11-CF42-9B8A-EC43D66B670A}" type="pres">
      <dgm:prSet presAssocID="{B8816B54-F5E8-EE46-A2A9-E16DEF239F30}" presName="linNode" presStyleCnt="0"/>
      <dgm:spPr/>
    </dgm:pt>
    <dgm:pt modelId="{438657EC-9111-A94C-9A6D-36500AECF3AE}" type="pres">
      <dgm:prSet presAssocID="{B8816B54-F5E8-EE46-A2A9-E16DEF239F30}" presName="parentText" presStyleLbl="node1" presStyleIdx="1" presStyleCnt="4">
        <dgm:presLayoutVars>
          <dgm:chMax val="1"/>
          <dgm:bulletEnabled val="1"/>
        </dgm:presLayoutVars>
      </dgm:prSet>
      <dgm:spPr/>
      <dgm:t>
        <a:bodyPr/>
        <a:lstStyle/>
        <a:p>
          <a:endParaRPr lang="en-US"/>
        </a:p>
      </dgm:t>
    </dgm:pt>
    <dgm:pt modelId="{F31BBA0E-8C30-D240-9134-028D1D70019A}" type="pres">
      <dgm:prSet presAssocID="{B8816B54-F5E8-EE46-A2A9-E16DEF239F30}" presName="descendantText" presStyleLbl="alignAccFollowNode1" presStyleIdx="1" presStyleCnt="4">
        <dgm:presLayoutVars>
          <dgm:bulletEnabled val="1"/>
        </dgm:presLayoutVars>
      </dgm:prSet>
      <dgm:spPr/>
      <dgm:t>
        <a:bodyPr/>
        <a:lstStyle/>
        <a:p>
          <a:endParaRPr lang="en-US"/>
        </a:p>
      </dgm:t>
    </dgm:pt>
    <dgm:pt modelId="{9809F182-976E-734D-85C9-76845C2E5FF4}" type="pres">
      <dgm:prSet presAssocID="{16027CD7-60A0-9745-BC0A-AB0D19506FEC}" presName="sp" presStyleCnt="0"/>
      <dgm:spPr/>
    </dgm:pt>
    <dgm:pt modelId="{6CE72793-F4B5-864F-91A3-BA17C0A4C05B}" type="pres">
      <dgm:prSet presAssocID="{F6D353F7-3336-974C-99C8-1F3DF94F1608}" presName="linNode" presStyleCnt="0"/>
      <dgm:spPr/>
    </dgm:pt>
    <dgm:pt modelId="{D61DE20D-9DF5-6A48-88AB-E2D9195D4887}" type="pres">
      <dgm:prSet presAssocID="{F6D353F7-3336-974C-99C8-1F3DF94F1608}" presName="parentText" presStyleLbl="node1" presStyleIdx="2" presStyleCnt="4">
        <dgm:presLayoutVars>
          <dgm:chMax val="1"/>
          <dgm:bulletEnabled val="1"/>
        </dgm:presLayoutVars>
      </dgm:prSet>
      <dgm:spPr/>
      <dgm:t>
        <a:bodyPr/>
        <a:lstStyle/>
        <a:p>
          <a:endParaRPr lang="en-US"/>
        </a:p>
      </dgm:t>
    </dgm:pt>
    <dgm:pt modelId="{217AA3EE-9613-0F48-B32A-14D14828083A}" type="pres">
      <dgm:prSet presAssocID="{F6D353F7-3336-974C-99C8-1F3DF94F1608}" presName="descendantText" presStyleLbl="alignAccFollowNode1" presStyleIdx="2" presStyleCnt="4">
        <dgm:presLayoutVars>
          <dgm:bulletEnabled val="1"/>
        </dgm:presLayoutVars>
      </dgm:prSet>
      <dgm:spPr/>
      <dgm:t>
        <a:bodyPr/>
        <a:lstStyle/>
        <a:p>
          <a:endParaRPr lang="en-US"/>
        </a:p>
      </dgm:t>
    </dgm:pt>
    <dgm:pt modelId="{39077529-2C82-1344-8DD6-1452F683D0F5}" type="pres">
      <dgm:prSet presAssocID="{9F896883-B9ED-744F-81FA-2A1B0315293C}" presName="sp" presStyleCnt="0"/>
      <dgm:spPr/>
    </dgm:pt>
    <dgm:pt modelId="{9F304F74-D5D7-474B-B1C5-BBC68F89D2F7}" type="pres">
      <dgm:prSet presAssocID="{07C90CE8-D1B4-FB40-B44D-F5384A27FBBD}" presName="linNode" presStyleCnt="0"/>
      <dgm:spPr/>
    </dgm:pt>
    <dgm:pt modelId="{1A1AED57-51BD-F64B-95D9-97E317F3BC4B}" type="pres">
      <dgm:prSet presAssocID="{07C90CE8-D1B4-FB40-B44D-F5384A27FBBD}" presName="parentText" presStyleLbl="node1" presStyleIdx="3" presStyleCnt="4">
        <dgm:presLayoutVars>
          <dgm:chMax val="1"/>
          <dgm:bulletEnabled val="1"/>
        </dgm:presLayoutVars>
      </dgm:prSet>
      <dgm:spPr/>
      <dgm:t>
        <a:bodyPr/>
        <a:lstStyle/>
        <a:p>
          <a:endParaRPr lang="en-US"/>
        </a:p>
      </dgm:t>
    </dgm:pt>
    <dgm:pt modelId="{E5A61736-701B-774F-803B-CE27391E466D}" type="pres">
      <dgm:prSet presAssocID="{07C90CE8-D1B4-FB40-B44D-F5384A27FBBD}" presName="descendantText" presStyleLbl="alignAccFollowNode1" presStyleIdx="3" presStyleCnt="4">
        <dgm:presLayoutVars>
          <dgm:bulletEnabled val="1"/>
        </dgm:presLayoutVars>
      </dgm:prSet>
      <dgm:spPr/>
      <dgm:t>
        <a:bodyPr/>
        <a:lstStyle/>
        <a:p>
          <a:endParaRPr lang="en-US"/>
        </a:p>
      </dgm:t>
    </dgm:pt>
  </dgm:ptLst>
  <dgm:cxnLst>
    <dgm:cxn modelId="{20E2DE58-F517-4040-AED2-F679FAF3D252}" srcId="{F6D353F7-3336-974C-99C8-1F3DF94F1608}" destId="{6405CC0D-C966-4B45-9E9A-EDA1E077EA72}" srcOrd="0" destOrd="0" parTransId="{522D41F1-770C-2D41-BAFA-D4EF546B7D8C}" sibTransId="{41345841-A5E8-C645-A739-C96B6E1A4B7E}"/>
    <dgm:cxn modelId="{88116D77-8806-9742-AE25-78F775EE9FB4}" srcId="{B8816B54-F5E8-EE46-A2A9-E16DEF239F30}" destId="{86BAD055-DFED-934E-85BD-584BBBDB70DB}" srcOrd="0" destOrd="0" parTransId="{E7991C27-F8C0-F545-A655-CCAE92BDEAC4}" sibTransId="{5BB9228B-54E8-644F-A38E-3A4FC9427CDB}"/>
    <dgm:cxn modelId="{FAE36399-8100-4527-A2C9-357D853409EF}" type="presOf" srcId="{B8816B54-F5E8-EE46-A2A9-E16DEF239F30}" destId="{438657EC-9111-A94C-9A6D-36500AECF3AE}" srcOrd="0" destOrd="0" presId="urn:microsoft.com/office/officeart/2005/8/layout/vList5"/>
    <dgm:cxn modelId="{80636D2E-98A1-734A-A981-B556FC715205}" srcId="{FD9E7E33-544F-0B40-BE89-3C4F5CD8D7E3}" destId="{0C9CC8DC-2D6F-C84C-944F-684DC7B9655F}" srcOrd="0" destOrd="0" parTransId="{8BBC8645-82E7-944C-A070-F3B63AE5D78D}" sibTransId="{3E2F6AD5-FA0B-894C-8B15-5F383256F55D}"/>
    <dgm:cxn modelId="{EAF87FF4-B84F-4AD3-9B54-05AF5A798396}" type="presOf" srcId="{8C04F6B8-B121-2F42-B7C3-46ADBAC1B76F}" destId="{E5A61736-701B-774F-803B-CE27391E466D}" srcOrd="0" destOrd="0" presId="urn:microsoft.com/office/officeart/2005/8/layout/vList5"/>
    <dgm:cxn modelId="{D94797E5-0F0D-48C8-A125-8882FBD762AA}" type="presOf" srcId="{FD9E7E33-544F-0B40-BE89-3C4F5CD8D7E3}" destId="{797C8137-7898-EC40-9E91-17C1D44CB3ED}" srcOrd="0" destOrd="0" presId="urn:microsoft.com/office/officeart/2005/8/layout/vList5"/>
    <dgm:cxn modelId="{14C4244A-1FD6-42A7-BA68-6F082609BABA}" type="presOf" srcId="{F6D353F7-3336-974C-99C8-1F3DF94F1608}" destId="{D61DE20D-9DF5-6A48-88AB-E2D9195D4887}" srcOrd="0" destOrd="0" presId="urn:microsoft.com/office/officeart/2005/8/layout/vList5"/>
    <dgm:cxn modelId="{611DC642-A4FE-4B49-9CD8-14CE53BD0F3C}" srcId="{07C90CE8-D1B4-FB40-B44D-F5384A27FBBD}" destId="{8C04F6B8-B121-2F42-B7C3-46ADBAC1B76F}" srcOrd="0" destOrd="0" parTransId="{13C2E792-8A64-4D40-8493-E148B09877BB}" sibTransId="{BF12E1A4-F769-674B-80E1-D3490D1CA77B}"/>
    <dgm:cxn modelId="{30781178-A33B-9746-A139-3F5A9BF60B90}" srcId="{7635A1ED-F015-E441-A447-6E4BB978D478}" destId="{FD9E7E33-544F-0B40-BE89-3C4F5CD8D7E3}" srcOrd="0" destOrd="0" parTransId="{8A900F59-C349-4040-856D-E5A912038793}" sibTransId="{7C5FA1D1-CDD0-994E-9ABB-4275AFF22CEC}"/>
    <dgm:cxn modelId="{98D721C3-E3A0-9D47-B19D-F0AF3E45544D}" srcId="{7635A1ED-F015-E441-A447-6E4BB978D478}" destId="{07C90CE8-D1B4-FB40-B44D-F5384A27FBBD}" srcOrd="3" destOrd="0" parTransId="{1C95FDC2-2AD9-2343-864C-7A9A314628E0}" sibTransId="{2BAB84F6-C1B2-9045-B764-F3533B77EA00}"/>
    <dgm:cxn modelId="{C47B8CCA-8A4F-2946-8BC2-B4961BB28576}" srcId="{7635A1ED-F015-E441-A447-6E4BB978D478}" destId="{F6D353F7-3336-974C-99C8-1F3DF94F1608}" srcOrd="2" destOrd="0" parTransId="{0E14BCC0-C3D8-7A4A-ADDE-C7AC298E3D90}" sibTransId="{9F896883-B9ED-744F-81FA-2A1B0315293C}"/>
    <dgm:cxn modelId="{AFECE618-E172-4003-B04E-FD7A639B1792}" type="presOf" srcId="{86BAD055-DFED-934E-85BD-584BBBDB70DB}" destId="{F31BBA0E-8C30-D240-9134-028D1D70019A}" srcOrd="0" destOrd="0" presId="urn:microsoft.com/office/officeart/2005/8/layout/vList5"/>
    <dgm:cxn modelId="{7E54384E-FC2E-44BD-8778-898199823099}" type="presOf" srcId="{07C90CE8-D1B4-FB40-B44D-F5384A27FBBD}" destId="{1A1AED57-51BD-F64B-95D9-97E317F3BC4B}" srcOrd="0" destOrd="0" presId="urn:microsoft.com/office/officeart/2005/8/layout/vList5"/>
    <dgm:cxn modelId="{94B9D6E2-9585-488B-8DE0-79FAC212E6DE}" type="presOf" srcId="{7635A1ED-F015-E441-A447-6E4BB978D478}" destId="{BFFCEC7D-342D-C44E-8D8E-B0155F7E4CDB}" srcOrd="0" destOrd="0" presId="urn:microsoft.com/office/officeart/2005/8/layout/vList5"/>
    <dgm:cxn modelId="{C1436B53-DF56-41D5-9E1F-83A6015A9DB7}" type="presOf" srcId="{6405CC0D-C966-4B45-9E9A-EDA1E077EA72}" destId="{217AA3EE-9613-0F48-B32A-14D14828083A}" srcOrd="0" destOrd="0" presId="urn:microsoft.com/office/officeart/2005/8/layout/vList5"/>
    <dgm:cxn modelId="{AE9A0C3B-05D7-5740-B6F2-C8167674A57D}" srcId="{7635A1ED-F015-E441-A447-6E4BB978D478}" destId="{B8816B54-F5E8-EE46-A2A9-E16DEF239F30}" srcOrd="1" destOrd="0" parTransId="{6AA92389-131A-BA45-A3E4-F6222917CB88}" sibTransId="{16027CD7-60A0-9745-BC0A-AB0D19506FEC}"/>
    <dgm:cxn modelId="{681FEB63-A4C5-44C0-B6F3-133D29D2A8D0}" type="presOf" srcId="{0C9CC8DC-2D6F-C84C-944F-684DC7B9655F}" destId="{3B9E25A9-5B59-4A45-AA25-5D41BAA45DC8}" srcOrd="0" destOrd="0" presId="urn:microsoft.com/office/officeart/2005/8/layout/vList5"/>
    <dgm:cxn modelId="{48EA2E90-5219-4522-8A9E-138412B8E2C2}" type="presParOf" srcId="{BFFCEC7D-342D-C44E-8D8E-B0155F7E4CDB}" destId="{2992BC42-1CF3-B340-BA75-7567F872F00E}" srcOrd="0" destOrd="0" presId="urn:microsoft.com/office/officeart/2005/8/layout/vList5"/>
    <dgm:cxn modelId="{F9525E8B-F288-412F-90AE-64DD14C5A2B6}" type="presParOf" srcId="{2992BC42-1CF3-B340-BA75-7567F872F00E}" destId="{797C8137-7898-EC40-9E91-17C1D44CB3ED}" srcOrd="0" destOrd="0" presId="urn:microsoft.com/office/officeart/2005/8/layout/vList5"/>
    <dgm:cxn modelId="{515FD4AC-71F6-4CED-AC48-131248F7039C}" type="presParOf" srcId="{2992BC42-1CF3-B340-BA75-7567F872F00E}" destId="{3B9E25A9-5B59-4A45-AA25-5D41BAA45DC8}" srcOrd="1" destOrd="0" presId="urn:microsoft.com/office/officeart/2005/8/layout/vList5"/>
    <dgm:cxn modelId="{1C14CFF9-0361-45A0-81E4-D5F5866B6C35}" type="presParOf" srcId="{BFFCEC7D-342D-C44E-8D8E-B0155F7E4CDB}" destId="{F2D0546C-D306-7A43-A750-BF17DC975592}" srcOrd="1" destOrd="0" presId="urn:microsoft.com/office/officeart/2005/8/layout/vList5"/>
    <dgm:cxn modelId="{E250A4DA-8E71-4145-8B76-FF48508C059E}" type="presParOf" srcId="{BFFCEC7D-342D-C44E-8D8E-B0155F7E4CDB}" destId="{7913FEF9-7B11-CF42-9B8A-EC43D66B670A}" srcOrd="2" destOrd="0" presId="urn:microsoft.com/office/officeart/2005/8/layout/vList5"/>
    <dgm:cxn modelId="{406C6303-6581-480B-B947-EBA65F256ECA}" type="presParOf" srcId="{7913FEF9-7B11-CF42-9B8A-EC43D66B670A}" destId="{438657EC-9111-A94C-9A6D-36500AECF3AE}" srcOrd="0" destOrd="0" presId="urn:microsoft.com/office/officeart/2005/8/layout/vList5"/>
    <dgm:cxn modelId="{B41EEE40-D564-44E2-BB00-A7BDA8749F14}" type="presParOf" srcId="{7913FEF9-7B11-CF42-9B8A-EC43D66B670A}" destId="{F31BBA0E-8C30-D240-9134-028D1D70019A}" srcOrd="1" destOrd="0" presId="urn:microsoft.com/office/officeart/2005/8/layout/vList5"/>
    <dgm:cxn modelId="{BF9EFDE5-907A-4B92-AC61-D70AEC52886D}" type="presParOf" srcId="{BFFCEC7D-342D-C44E-8D8E-B0155F7E4CDB}" destId="{9809F182-976E-734D-85C9-76845C2E5FF4}" srcOrd="3" destOrd="0" presId="urn:microsoft.com/office/officeart/2005/8/layout/vList5"/>
    <dgm:cxn modelId="{ECF3A416-955C-42A7-A8A2-85134375FE9E}" type="presParOf" srcId="{BFFCEC7D-342D-C44E-8D8E-B0155F7E4CDB}" destId="{6CE72793-F4B5-864F-91A3-BA17C0A4C05B}" srcOrd="4" destOrd="0" presId="urn:microsoft.com/office/officeart/2005/8/layout/vList5"/>
    <dgm:cxn modelId="{41ED3C9B-BB67-4DEE-BA11-1DC2E26179E1}" type="presParOf" srcId="{6CE72793-F4B5-864F-91A3-BA17C0A4C05B}" destId="{D61DE20D-9DF5-6A48-88AB-E2D9195D4887}" srcOrd="0" destOrd="0" presId="urn:microsoft.com/office/officeart/2005/8/layout/vList5"/>
    <dgm:cxn modelId="{A5CF07F9-2BE1-42EB-972D-2E2B73480EA2}" type="presParOf" srcId="{6CE72793-F4B5-864F-91A3-BA17C0A4C05B}" destId="{217AA3EE-9613-0F48-B32A-14D14828083A}" srcOrd="1" destOrd="0" presId="urn:microsoft.com/office/officeart/2005/8/layout/vList5"/>
    <dgm:cxn modelId="{4998ADD7-7AB6-414B-AD93-AEF009D271BC}" type="presParOf" srcId="{BFFCEC7D-342D-C44E-8D8E-B0155F7E4CDB}" destId="{39077529-2C82-1344-8DD6-1452F683D0F5}" srcOrd="5" destOrd="0" presId="urn:microsoft.com/office/officeart/2005/8/layout/vList5"/>
    <dgm:cxn modelId="{A1D59A00-684F-4655-A662-65D4BAA72069}" type="presParOf" srcId="{BFFCEC7D-342D-C44E-8D8E-B0155F7E4CDB}" destId="{9F304F74-D5D7-474B-B1C5-BBC68F89D2F7}" srcOrd="6" destOrd="0" presId="urn:microsoft.com/office/officeart/2005/8/layout/vList5"/>
    <dgm:cxn modelId="{1C2573D0-500E-4CE4-99D5-26C0CE64A392}" type="presParOf" srcId="{9F304F74-D5D7-474B-B1C5-BBC68F89D2F7}" destId="{1A1AED57-51BD-F64B-95D9-97E317F3BC4B}" srcOrd="0" destOrd="0" presId="urn:microsoft.com/office/officeart/2005/8/layout/vList5"/>
    <dgm:cxn modelId="{0210B88D-7A40-43B0-891A-419052F5762A}" type="presParOf" srcId="{9F304F74-D5D7-474B-B1C5-BBC68F89D2F7}" destId="{E5A61736-701B-774F-803B-CE27391E466D}" srcOrd="1" destOrd="0" presId="urn:microsoft.com/office/officeart/2005/8/layout/vList5"/>
  </dgm:cxnLst>
  <dgm:bg/>
  <dgm:whole/>
</dgm:dataModel>
</file>

<file path=ppt/diagrams/data7.xml><?xml version="1.0" encoding="utf-8"?>
<dgm:dataModel xmlns:dgm="http://schemas.openxmlformats.org/drawingml/2006/diagram" xmlns:a="http://schemas.openxmlformats.org/drawingml/2006/main">
  <dgm:ptLst>
    <dgm:pt modelId="{6EFC381D-8BEC-DA4B-98C9-F40E2FA73E90}" type="doc">
      <dgm:prSet loTypeId="urn:microsoft.com/office/officeart/2005/8/layout/process5" loCatId="" qsTypeId="urn:microsoft.com/office/officeart/2005/8/quickstyle/simple4" qsCatId="simple" csTypeId="urn:microsoft.com/office/officeart/2005/8/colors/accent1_2" csCatId="accent1" phldr="1"/>
      <dgm:spPr/>
      <dgm:t>
        <a:bodyPr/>
        <a:lstStyle/>
        <a:p>
          <a:endParaRPr lang="en-US"/>
        </a:p>
      </dgm:t>
    </dgm:pt>
    <dgm:pt modelId="{C3FBC7A8-0C5F-B04E-B17C-436D01215379}">
      <dgm:prSet custT="1"/>
      <dgm:spPr/>
      <dgm:t>
        <a:bodyPr/>
        <a:lstStyle/>
        <a:p>
          <a:pPr rtl="0"/>
          <a:r>
            <a:rPr lang="pt-BR" sz="1800" dirty="0" smtClean="0"/>
            <a:t>Introduzida manualmente por desligar a fonte de calor do aquecedor ou incubadora, expondo a criança até a temperatura ambiente</a:t>
          </a:r>
          <a:endParaRPr lang="pt-BR" sz="1800" dirty="0"/>
        </a:p>
      </dgm:t>
    </dgm:pt>
    <dgm:pt modelId="{86DA2495-6539-224A-A81B-8116A85897E4}" type="parTrans" cxnId="{1CFD77CE-2D00-CD48-BC3B-CD8E72331EF4}">
      <dgm:prSet/>
      <dgm:spPr/>
      <dgm:t>
        <a:bodyPr/>
        <a:lstStyle/>
        <a:p>
          <a:endParaRPr lang="en-US"/>
        </a:p>
      </dgm:t>
    </dgm:pt>
    <dgm:pt modelId="{3638996D-FFB5-3F41-AF27-F4969BE28451}" type="sibTrans" cxnId="{1CFD77CE-2D00-CD48-BC3B-CD8E72331EF4}">
      <dgm:prSet/>
      <dgm:spPr/>
      <dgm:t>
        <a:bodyPr/>
        <a:lstStyle/>
        <a:p>
          <a:endParaRPr lang="en-US"/>
        </a:p>
      </dgm:t>
    </dgm:pt>
    <dgm:pt modelId="{9F9B3841-410B-CD4B-A2DF-BD7A7BF82FEE}">
      <dgm:prSet/>
      <dgm:spPr/>
      <dgm:t>
        <a:bodyPr/>
        <a:lstStyle/>
        <a:p>
          <a:pPr rtl="0"/>
          <a:r>
            <a:rPr lang="pt-BR" dirty="0" smtClean="0"/>
            <a:t>Blocos de gelo foram introduzidos no peito, sob a cabeça e ombros até </a:t>
          </a:r>
          <a:r>
            <a:rPr lang="pt-BR" dirty="0" err="1" smtClean="0"/>
            <a:t>T</a:t>
          </a:r>
          <a:r>
            <a:rPr lang="pt-BR" dirty="0" smtClean="0"/>
            <a:t>&lt;34</a:t>
          </a:r>
          <a:r>
            <a:rPr lang="pt-BR" baseline="30000" dirty="0" smtClean="0"/>
            <a:t>o</a:t>
          </a:r>
          <a:r>
            <a:rPr lang="pt-BR" dirty="0" smtClean="0"/>
            <a:t>C</a:t>
          </a:r>
          <a:endParaRPr lang="pt-BR" dirty="0"/>
        </a:p>
      </dgm:t>
    </dgm:pt>
    <dgm:pt modelId="{15F5E5F4-C40D-3841-B670-D06DE94B90ED}" type="parTrans" cxnId="{9CAD924B-0C0C-784F-BF21-71F6235F4F40}">
      <dgm:prSet/>
      <dgm:spPr/>
      <dgm:t>
        <a:bodyPr/>
        <a:lstStyle/>
        <a:p>
          <a:endParaRPr lang="en-US"/>
        </a:p>
      </dgm:t>
    </dgm:pt>
    <dgm:pt modelId="{AA8F53E3-C2CC-914C-9C39-F990EE375B51}" type="sibTrans" cxnId="{9CAD924B-0C0C-784F-BF21-71F6235F4F40}">
      <dgm:prSet/>
      <dgm:spPr/>
      <dgm:t>
        <a:bodyPr/>
        <a:lstStyle/>
        <a:p>
          <a:endParaRPr lang="en-US"/>
        </a:p>
      </dgm:t>
    </dgm:pt>
    <dgm:pt modelId="{9715F0D6-A3F8-EA4B-9C5F-7DEB5B8C97C4}">
      <dgm:prSet/>
      <dgm:spPr/>
      <dgm:t>
        <a:bodyPr/>
        <a:lstStyle/>
        <a:p>
          <a:pPr rtl="0"/>
          <a:r>
            <a:rPr lang="pt-BR" dirty="0" smtClean="0"/>
            <a:t>Temperatura monitorada por termômetro retal a cada 30’, meta de </a:t>
          </a:r>
          <a:r>
            <a:rPr lang="pt-BR" dirty="0" err="1" smtClean="0"/>
            <a:t>T</a:t>
          </a:r>
          <a:r>
            <a:rPr lang="pt-BR" dirty="0" smtClean="0"/>
            <a:t>=33-34</a:t>
          </a:r>
          <a:r>
            <a:rPr lang="pt-BR" baseline="30000" dirty="0" smtClean="0"/>
            <a:t>o</a:t>
          </a:r>
          <a:r>
            <a:rPr lang="pt-BR" dirty="0" smtClean="0"/>
            <a:t>C</a:t>
          </a:r>
          <a:endParaRPr lang="pt-BR" dirty="0"/>
        </a:p>
      </dgm:t>
    </dgm:pt>
    <dgm:pt modelId="{E07FB373-E38A-6C41-ABAC-984445496E6E}" type="parTrans" cxnId="{BDC16967-4A2A-9E40-AF23-0C7DC9CC8CEC}">
      <dgm:prSet/>
      <dgm:spPr/>
      <dgm:t>
        <a:bodyPr/>
        <a:lstStyle/>
        <a:p>
          <a:endParaRPr lang="en-US"/>
        </a:p>
      </dgm:t>
    </dgm:pt>
    <dgm:pt modelId="{47AFC487-2FA0-FD4F-A49C-A5C74AE8666D}" type="sibTrans" cxnId="{BDC16967-4A2A-9E40-AF23-0C7DC9CC8CEC}">
      <dgm:prSet/>
      <dgm:spPr/>
      <dgm:t>
        <a:bodyPr/>
        <a:lstStyle/>
        <a:p>
          <a:endParaRPr lang="en-US"/>
        </a:p>
      </dgm:t>
    </dgm:pt>
    <dgm:pt modelId="{DA562968-DE36-FA40-9D47-2DE6696DB91B}">
      <dgm:prSet/>
      <dgm:spPr/>
      <dgm:t>
        <a:bodyPr/>
        <a:lstStyle/>
        <a:p>
          <a:pPr rtl="0"/>
          <a:r>
            <a:rPr lang="pt-BR" dirty="0" smtClean="0"/>
            <a:t>Aquecedor ou incubadora ajustados se &lt;33</a:t>
          </a:r>
          <a:r>
            <a:rPr lang="pt-BR" baseline="30000" dirty="0" smtClean="0"/>
            <a:t>o</a:t>
          </a:r>
          <a:r>
            <a:rPr lang="pt-BR" dirty="0" smtClean="0"/>
            <a:t>C e blocos de gelo se &gt;34</a:t>
          </a:r>
          <a:r>
            <a:rPr lang="pt-BR" baseline="30000" dirty="0" smtClean="0"/>
            <a:t>o</a:t>
          </a:r>
          <a:r>
            <a:rPr lang="pt-BR" dirty="0" smtClean="0"/>
            <a:t>C</a:t>
          </a:r>
          <a:endParaRPr lang="pt-BR" dirty="0"/>
        </a:p>
      </dgm:t>
    </dgm:pt>
    <dgm:pt modelId="{AA62DE4B-97C8-9843-B6F9-83F9D7E518B2}" type="parTrans" cxnId="{F921DF89-75B1-9D45-93A6-65332D44A543}">
      <dgm:prSet/>
      <dgm:spPr/>
      <dgm:t>
        <a:bodyPr/>
        <a:lstStyle/>
        <a:p>
          <a:endParaRPr lang="en-US"/>
        </a:p>
      </dgm:t>
    </dgm:pt>
    <dgm:pt modelId="{9F6F4AD6-A7A1-8C48-9B15-B6B0E4BCB822}" type="sibTrans" cxnId="{F921DF89-75B1-9D45-93A6-65332D44A543}">
      <dgm:prSet/>
      <dgm:spPr/>
      <dgm:t>
        <a:bodyPr/>
        <a:lstStyle/>
        <a:p>
          <a:endParaRPr lang="en-US"/>
        </a:p>
      </dgm:t>
    </dgm:pt>
    <dgm:pt modelId="{E655C1E1-AFCB-164E-A599-7F4E338F8879}">
      <dgm:prSet custT="1"/>
      <dgm:spPr/>
      <dgm:t>
        <a:bodyPr/>
        <a:lstStyle/>
        <a:p>
          <a:pPr rtl="0"/>
          <a:r>
            <a:rPr lang="it-IT" sz="1800" dirty="0" err="1" smtClean="0"/>
            <a:t>Hipotermia</a:t>
          </a:r>
          <a:r>
            <a:rPr lang="it-IT" sz="1800" dirty="0" smtClean="0"/>
            <a:t> por 72 </a:t>
          </a:r>
          <a:r>
            <a:rPr lang="it-IT" sz="1800" dirty="0" err="1" smtClean="0"/>
            <a:t>horas</a:t>
          </a:r>
          <a:endParaRPr lang="it-IT" sz="1800" dirty="0"/>
        </a:p>
      </dgm:t>
    </dgm:pt>
    <dgm:pt modelId="{538DE8CD-4117-0E48-A2CE-408281F8528E}" type="parTrans" cxnId="{B6FC6C02-67DC-A44E-9A68-2DA3FE7C6CAD}">
      <dgm:prSet/>
      <dgm:spPr/>
      <dgm:t>
        <a:bodyPr/>
        <a:lstStyle/>
        <a:p>
          <a:endParaRPr lang="en-US"/>
        </a:p>
      </dgm:t>
    </dgm:pt>
    <dgm:pt modelId="{6C02139F-C2B1-544B-AF2A-7B74AD0DC7E2}" type="sibTrans" cxnId="{B6FC6C02-67DC-A44E-9A68-2DA3FE7C6CAD}">
      <dgm:prSet/>
      <dgm:spPr/>
      <dgm:t>
        <a:bodyPr/>
        <a:lstStyle/>
        <a:p>
          <a:endParaRPr lang="en-US"/>
        </a:p>
      </dgm:t>
    </dgm:pt>
    <dgm:pt modelId="{C4AF85D7-2609-0543-A890-C30B3EAD4042}">
      <dgm:prSet/>
      <dgm:spPr/>
      <dgm:t>
        <a:bodyPr/>
        <a:lstStyle/>
        <a:p>
          <a:pPr rtl="0"/>
          <a:r>
            <a:rPr lang="pt-BR" dirty="0" smtClean="0"/>
            <a:t>Reaquecimento 0,5</a:t>
          </a:r>
          <a:r>
            <a:rPr lang="pt-BR" baseline="30000" dirty="0" smtClean="0"/>
            <a:t>o</a:t>
          </a:r>
          <a:r>
            <a:rPr lang="pt-BR" dirty="0" smtClean="0"/>
            <a:t>C/</a:t>
          </a:r>
          <a:r>
            <a:rPr lang="pt-BR" dirty="0" err="1" smtClean="0"/>
            <a:t>h</a:t>
          </a:r>
          <a:r>
            <a:rPr lang="pt-BR" dirty="0" smtClean="0"/>
            <a:t> até 36,5</a:t>
          </a:r>
          <a:r>
            <a:rPr lang="pt-BR" baseline="30000" dirty="0" smtClean="0"/>
            <a:t>o</a:t>
          </a:r>
          <a:r>
            <a:rPr lang="pt-BR" dirty="0" smtClean="0"/>
            <a:t>C</a:t>
          </a:r>
          <a:endParaRPr lang="pt-BR" dirty="0"/>
        </a:p>
      </dgm:t>
    </dgm:pt>
    <dgm:pt modelId="{8C36CF6C-3426-2B4B-9186-7677427CDFB7}" type="parTrans" cxnId="{528C5D30-0BB8-5A49-AC6D-03666C14F1BA}">
      <dgm:prSet/>
      <dgm:spPr/>
      <dgm:t>
        <a:bodyPr/>
        <a:lstStyle/>
        <a:p>
          <a:endParaRPr lang="en-US"/>
        </a:p>
      </dgm:t>
    </dgm:pt>
    <dgm:pt modelId="{A1E4B10F-3C8B-2A4F-AC81-D6E3EEE7C2CF}" type="sibTrans" cxnId="{528C5D30-0BB8-5A49-AC6D-03666C14F1BA}">
      <dgm:prSet/>
      <dgm:spPr/>
      <dgm:t>
        <a:bodyPr/>
        <a:lstStyle/>
        <a:p>
          <a:endParaRPr lang="en-US"/>
        </a:p>
      </dgm:t>
    </dgm:pt>
    <dgm:pt modelId="{414BA82D-755E-D545-84C1-FF00D3A662B9}" type="pres">
      <dgm:prSet presAssocID="{6EFC381D-8BEC-DA4B-98C9-F40E2FA73E90}" presName="diagram" presStyleCnt="0">
        <dgm:presLayoutVars>
          <dgm:dir/>
          <dgm:resizeHandles val="exact"/>
        </dgm:presLayoutVars>
      </dgm:prSet>
      <dgm:spPr/>
      <dgm:t>
        <a:bodyPr/>
        <a:lstStyle/>
        <a:p>
          <a:endParaRPr lang="en-US"/>
        </a:p>
      </dgm:t>
    </dgm:pt>
    <dgm:pt modelId="{C1FA1EA5-C192-7742-B2C4-BD97F90B5E3E}" type="pres">
      <dgm:prSet presAssocID="{C3FBC7A8-0C5F-B04E-B17C-436D01215379}" presName="node" presStyleLbl="node1" presStyleIdx="0" presStyleCnt="6" custScaleY="162498">
        <dgm:presLayoutVars>
          <dgm:bulletEnabled val="1"/>
        </dgm:presLayoutVars>
      </dgm:prSet>
      <dgm:spPr/>
      <dgm:t>
        <a:bodyPr/>
        <a:lstStyle/>
        <a:p>
          <a:endParaRPr lang="en-US"/>
        </a:p>
      </dgm:t>
    </dgm:pt>
    <dgm:pt modelId="{4164A87A-3223-4942-90C6-61287C4BC1D3}" type="pres">
      <dgm:prSet presAssocID="{3638996D-FFB5-3F41-AF27-F4969BE28451}" presName="sibTrans" presStyleLbl="sibTrans2D1" presStyleIdx="0" presStyleCnt="5"/>
      <dgm:spPr/>
      <dgm:t>
        <a:bodyPr/>
        <a:lstStyle/>
        <a:p>
          <a:endParaRPr lang="en-US"/>
        </a:p>
      </dgm:t>
    </dgm:pt>
    <dgm:pt modelId="{1154CC27-5A66-B442-9C66-5D95EC281AFE}" type="pres">
      <dgm:prSet presAssocID="{3638996D-FFB5-3F41-AF27-F4969BE28451}" presName="connectorText" presStyleLbl="sibTrans2D1" presStyleIdx="0" presStyleCnt="5"/>
      <dgm:spPr/>
      <dgm:t>
        <a:bodyPr/>
        <a:lstStyle/>
        <a:p>
          <a:endParaRPr lang="en-US"/>
        </a:p>
      </dgm:t>
    </dgm:pt>
    <dgm:pt modelId="{EBB7AEE1-4425-AA45-B85D-DE5231EDE7A5}" type="pres">
      <dgm:prSet presAssocID="{9F9B3841-410B-CD4B-A2DF-BD7A7BF82FEE}" presName="node" presStyleLbl="node1" presStyleIdx="1" presStyleCnt="6" custScaleX="98756" custScaleY="151985">
        <dgm:presLayoutVars>
          <dgm:bulletEnabled val="1"/>
        </dgm:presLayoutVars>
      </dgm:prSet>
      <dgm:spPr/>
      <dgm:t>
        <a:bodyPr/>
        <a:lstStyle/>
        <a:p>
          <a:endParaRPr lang="en-US"/>
        </a:p>
      </dgm:t>
    </dgm:pt>
    <dgm:pt modelId="{C6957F22-4856-6C46-864F-73886F354C00}" type="pres">
      <dgm:prSet presAssocID="{AA8F53E3-C2CC-914C-9C39-F990EE375B51}" presName="sibTrans" presStyleLbl="sibTrans2D1" presStyleIdx="1" presStyleCnt="5"/>
      <dgm:spPr/>
      <dgm:t>
        <a:bodyPr/>
        <a:lstStyle/>
        <a:p>
          <a:endParaRPr lang="en-US"/>
        </a:p>
      </dgm:t>
    </dgm:pt>
    <dgm:pt modelId="{C59C7AE1-7EE5-5F4B-9706-E220F8847D53}" type="pres">
      <dgm:prSet presAssocID="{AA8F53E3-C2CC-914C-9C39-F990EE375B51}" presName="connectorText" presStyleLbl="sibTrans2D1" presStyleIdx="1" presStyleCnt="5"/>
      <dgm:spPr/>
      <dgm:t>
        <a:bodyPr/>
        <a:lstStyle/>
        <a:p>
          <a:endParaRPr lang="en-US"/>
        </a:p>
      </dgm:t>
    </dgm:pt>
    <dgm:pt modelId="{D311C793-60BF-5D4A-BE80-0257BBDB5EA6}" type="pres">
      <dgm:prSet presAssocID="{9715F0D6-A3F8-EA4B-9C5F-7DEB5B8C97C4}" presName="node" presStyleLbl="node1" presStyleIdx="2" presStyleCnt="6" custScaleY="130959">
        <dgm:presLayoutVars>
          <dgm:bulletEnabled val="1"/>
        </dgm:presLayoutVars>
      </dgm:prSet>
      <dgm:spPr/>
      <dgm:t>
        <a:bodyPr/>
        <a:lstStyle/>
        <a:p>
          <a:endParaRPr lang="en-US"/>
        </a:p>
      </dgm:t>
    </dgm:pt>
    <dgm:pt modelId="{B84A2EF8-D678-F34C-BD2A-08A7C531B2F1}" type="pres">
      <dgm:prSet presAssocID="{47AFC487-2FA0-FD4F-A49C-A5C74AE8666D}" presName="sibTrans" presStyleLbl="sibTrans2D1" presStyleIdx="2" presStyleCnt="5"/>
      <dgm:spPr/>
      <dgm:t>
        <a:bodyPr/>
        <a:lstStyle/>
        <a:p>
          <a:endParaRPr lang="en-US"/>
        </a:p>
      </dgm:t>
    </dgm:pt>
    <dgm:pt modelId="{FA0D2CE2-019D-7E41-8597-53A1469C4858}" type="pres">
      <dgm:prSet presAssocID="{47AFC487-2FA0-FD4F-A49C-A5C74AE8666D}" presName="connectorText" presStyleLbl="sibTrans2D1" presStyleIdx="2" presStyleCnt="5"/>
      <dgm:spPr/>
      <dgm:t>
        <a:bodyPr/>
        <a:lstStyle/>
        <a:p>
          <a:endParaRPr lang="en-US"/>
        </a:p>
      </dgm:t>
    </dgm:pt>
    <dgm:pt modelId="{87B84743-3EA0-934F-BCB7-361A54FE145A}" type="pres">
      <dgm:prSet presAssocID="{DA562968-DE36-FA40-9D47-2DE6696DB91B}" presName="node" presStyleLbl="node1" presStyleIdx="3" presStyleCnt="6">
        <dgm:presLayoutVars>
          <dgm:bulletEnabled val="1"/>
        </dgm:presLayoutVars>
      </dgm:prSet>
      <dgm:spPr/>
      <dgm:t>
        <a:bodyPr/>
        <a:lstStyle/>
        <a:p>
          <a:endParaRPr lang="en-US"/>
        </a:p>
      </dgm:t>
    </dgm:pt>
    <dgm:pt modelId="{18A0AFBB-E0A6-6347-8CB8-ED1D081DD99C}" type="pres">
      <dgm:prSet presAssocID="{9F6F4AD6-A7A1-8C48-9B15-B6B0E4BCB822}" presName="sibTrans" presStyleLbl="sibTrans2D1" presStyleIdx="3" presStyleCnt="5"/>
      <dgm:spPr/>
      <dgm:t>
        <a:bodyPr/>
        <a:lstStyle/>
        <a:p>
          <a:endParaRPr lang="en-US"/>
        </a:p>
      </dgm:t>
    </dgm:pt>
    <dgm:pt modelId="{44E39FED-6A03-B848-AAFD-250AB00B0CE8}" type="pres">
      <dgm:prSet presAssocID="{9F6F4AD6-A7A1-8C48-9B15-B6B0E4BCB822}" presName="connectorText" presStyleLbl="sibTrans2D1" presStyleIdx="3" presStyleCnt="5"/>
      <dgm:spPr/>
      <dgm:t>
        <a:bodyPr/>
        <a:lstStyle/>
        <a:p>
          <a:endParaRPr lang="en-US"/>
        </a:p>
      </dgm:t>
    </dgm:pt>
    <dgm:pt modelId="{3F23284D-D26B-EC46-BDCD-550B05D20D4B}" type="pres">
      <dgm:prSet presAssocID="{E655C1E1-AFCB-164E-A599-7F4E338F8879}" presName="node" presStyleLbl="node1" presStyleIdx="4" presStyleCnt="6">
        <dgm:presLayoutVars>
          <dgm:bulletEnabled val="1"/>
        </dgm:presLayoutVars>
      </dgm:prSet>
      <dgm:spPr/>
      <dgm:t>
        <a:bodyPr/>
        <a:lstStyle/>
        <a:p>
          <a:endParaRPr lang="en-US"/>
        </a:p>
      </dgm:t>
    </dgm:pt>
    <dgm:pt modelId="{C63F9F12-B8D5-6442-84A5-F6DA8596BDB3}" type="pres">
      <dgm:prSet presAssocID="{6C02139F-C2B1-544B-AF2A-7B74AD0DC7E2}" presName="sibTrans" presStyleLbl="sibTrans2D1" presStyleIdx="4" presStyleCnt="5"/>
      <dgm:spPr/>
      <dgm:t>
        <a:bodyPr/>
        <a:lstStyle/>
        <a:p>
          <a:endParaRPr lang="en-US"/>
        </a:p>
      </dgm:t>
    </dgm:pt>
    <dgm:pt modelId="{B4F1361C-AEC0-3A40-9746-6995CEF11BD7}" type="pres">
      <dgm:prSet presAssocID="{6C02139F-C2B1-544B-AF2A-7B74AD0DC7E2}" presName="connectorText" presStyleLbl="sibTrans2D1" presStyleIdx="4" presStyleCnt="5"/>
      <dgm:spPr/>
      <dgm:t>
        <a:bodyPr/>
        <a:lstStyle/>
        <a:p>
          <a:endParaRPr lang="en-US"/>
        </a:p>
      </dgm:t>
    </dgm:pt>
    <dgm:pt modelId="{0E7378CC-3EB7-5C4B-95AC-846530384517}" type="pres">
      <dgm:prSet presAssocID="{C4AF85D7-2609-0543-A890-C30B3EAD4042}" presName="node" presStyleLbl="node1" presStyleIdx="5" presStyleCnt="6" custScaleX="110389">
        <dgm:presLayoutVars>
          <dgm:bulletEnabled val="1"/>
        </dgm:presLayoutVars>
      </dgm:prSet>
      <dgm:spPr/>
      <dgm:t>
        <a:bodyPr/>
        <a:lstStyle/>
        <a:p>
          <a:endParaRPr lang="en-US"/>
        </a:p>
      </dgm:t>
    </dgm:pt>
  </dgm:ptLst>
  <dgm:cxnLst>
    <dgm:cxn modelId="{E17586FC-AEB5-4517-9548-035E87938A84}" type="presOf" srcId="{9F6F4AD6-A7A1-8C48-9B15-B6B0E4BCB822}" destId="{18A0AFBB-E0A6-6347-8CB8-ED1D081DD99C}" srcOrd="0" destOrd="0" presId="urn:microsoft.com/office/officeart/2005/8/layout/process5"/>
    <dgm:cxn modelId="{1CFD77CE-2D00-CD48-BC3B-CD8E72331EF4}" srcId="{6EFC381D-8BEC-DA4B-98C9-F40E2FA73E90}" destId="{C3FBC7A8-0C5F-B04E-B17C-436D01215379}" srcOrd="0" destOrd="0" parTransId="{86DA2495-6539-224A-A81B-8116A85897E4}" sibTransId="{3638996D-FFB5-3F41-AF27-F4969BE28451}"/>
    <dgm:cxn modelId="{B6FC6C02-67DC-A44E-9A68-2DA3FE7C6CAD}" srcId="{6EFC381D-8BEC-DA4B-98C9-F40E2FA73E90}" destId="{E655C1E1-AFCB-164E-A599-7F4E338F8879}" srcOrd="4" destOrd="0" parTransId="{538DE8CD-4117-0E48-A2CE-408281F8528E}" sibTransId="{6C02139F-C2B1-544B-AF2A-7B74AD0DC7E2}"/>
    <dgm:cxn modelId="{925E6D0E-E776-4301-9AE1-F10FDBBDEAD1}" type="presOf" srcId="{C4AF85D7-2609-0543-A890-C30B3EAD4042}" destId="{0E7378CC-3EB7-5C4B-95AC-846530384517}" srcOrd="0" destOrd="0" presId="urn:microsoft.com/office/officeart/2005/8/layout/process5"/>
    <dgm:cxn modelId="{43FBF555-B9C1-4504-8FD4-62EB9CECAE3E}" type="presOf" srcId="{DA562968-DE36-FA40-9D47-2DE6696DB91B}" destId="{87B84743-3EA0-934F-BCB7-361A54FE145A}" srcOrd="0" destOrd="0" presId="urn:microsoft.com/office/officeart/2005/8/layout/process5"/>
    <dgm:cxn modelId="{D397BC46-0D05-4E99-8A08-D551E6597B41}" type="presOf" srcId="{6EFC381D-8BEC-DA4B-98C9-F40E2FA73E90}" destId="{414BA82D-755E-D545-84C1-FF00D3A662B9}" srcOrd="0" destOrd="0" presId="urn:microsoft.com/office/officeart/2005/8/layout/process5"/>
    <dgm:cxn modelId="{B9B28D66-BC5C-41E4-A8D3-FE6BD72A72AF}" type="presOf" srcId="{9F9B3841-410B-CD4B-A2DF-BD7A7BF82FEE}" destId="{EBB7AEE1-4425-AA45-B85D-DE5231EDE7A5}" srcOrd="0" destOrd="0" presId="urn:microsoft.com/office/officeart/2005/8/layout/process5"/>
    <dgm:cxn modelId="{2877754C-D254-4243-A713-D9EEF21DA674}" type="presOf" srcId="{47AFC487-2FA0-FD4F-A49C-A5C74AE8666D}" destId="{FA0D2CE2-019D-7E41-8597-53A1469C4858}" srcOrd="1" destOrd="0" presId="urn:microsoft.com/office/officeart/2005/8/layout/process5"/>
    <dgm:cxn modelId="{9CAD924B-0C0C-784F-BF21-71F6235F4F40}" srcId="{6EFC381D-8BEC-DA4B-98C9-F40E2FA73E90}" destId="{9F9B3841-410B-CD4B-A2DF-BD7A7BF82FEE}" srcOrd="1" destOrd="0" parTransId="{15F5E5F4-C40D-3841-B670-D06DE94B90ED}" sibTransId="{AA8F53E3-C2CC-914C-9C39-F990EE375B51}"/>
    <dgm:cxn modelId="{87760F80-9784-43A1-8B56-3E44D78601B2}" type="presOf" srcId="{AA8F53E3-C2CC-914C-9C39-F990EE375B51}" destId="{C6957F22-4856-6C46-864F-73886F354C00}" srcOrd="0" destOrd="0" presId="urn:microsoft.com/office/officeart/2005/8/layout/process5"/>
    <dgm:cxn modelId="{A6EDD60B-45E1-4E50-8B2F-8E36EB19C022}" type="presOf" srcId="{9F6F4AD6-A7A1-8C48-9B15-B6B0E4BCB822}" destId="{44E39FED-6A03-B848-AAFD-250AB00B0CE8}" srcOrd="1" destOrd="0" presId="urn:microsoft.com/office/officeart/2005/8/layout/process5"/>
    <dgm:cxn modelId="{528C5D30-0BB8-5A49-AC6D-03666C14F1BA}" srcId="{6EFC381D-8BEC-DA4B-98C9-F40E2FA73E90}" destId="{C4AF85D7-2609-0543-A890-C30B3EAD4042}" srcOrd="5" destOrd="0" parTransId="{8C36CF6C-3426-2B4B-9186-7677427CDFB7}" sibTransId="{A1E4B10F-3C8B-2A4F-AC81-D6E3EEE7C2CF}"/>
    <dgm:cxn modelId="{F921DF89-75B1-9D45-93A6-65332D44A543}" srcId="{6EFC381D-8BEC-DA4B-98C9-F40E2FA73E90}" destId="{DA562968-DE36-FA40-9D47-2DE6696DB91B}" srcOrd="3" destOrd="0" parTransId="{AA62DE4B-97C8-9843-B6F9-83F9D7E518B2}" sibTransId="{9F6F4AD6-A7A1-8C48-9B15-B6B0E4BCB822}"/>
    <dgm:cxn modelId="{BDC16967-4A2A-9E40-AF23-0C7DC9CC8CEC}" srcId="{6EFC381D-8BEC-DA4B-98C9-F40E2FA73E90}" destId="{9715F0D6-A3F8-EA4B-9C5F-7DEB5B8C97C4}" srcOrd="2" destOrd="0" parTransId="{E07FB373-E38A-6C41-ABAC-984445496E6E}" sibTransId="{47AFC487-2FA0-FD4F-A49C-A5C74AE8666D}"/>
    <dgm:cxn modelId="{BF3257C9-9D42-414D-8254-31E3196267B4}" type="presOf" srcId="{3638996D-FFB5-3F41-AF27-F4969BE28451}" destId="{1154CC27-5A66-B442-9C66-5D95EC281AFE}" srcOrd="1" destOrd="0" presId="urn:microsoft.com/office/officeart/2005/8/layout/process5"/>
    <dgm:cxn modelId="{93B981E4-41B5-49DF-A77A-5CE09C4820DC}" type="presOf" srcId="{9715F0D6-A3F8-EA4B-9C5F-7DEB5B8C97C4}" destId="{D311C793-60BF-5D4A-BE80-0257BBDB5EA6}" srcOrd="0" destOrd="0" presId="urn:microsoft.com/office/officeart/2005/8/layout/process5"/>
    <dgm:cxn modelId="{CB1120AC-A5DB-4EFC-8A22-1E909A826EC1}" type="presOf" srcId="{6C02139F-C2B1-544B-AF2A-7B74AD0DC7E2}" destId="{C63F9F12-B8D5-6442-84A5-F6DA8596BDB3}" srcOrd="0" destOrd="0" presId="urn:microsoft.com/office/officeart/2005/8/layout/process5"/>
    <dgm:cxn modelId="{BD3B1CD5-6D4A-4711-9BB8-4FFA4125A8A8}" type="presOf" srcId="{6C02139F-C2B1-544B-AF2A-7B74AD0DC7E2}" destId="{B4F1361C-AEC0-3A40-9746-6995CEF11BD7}" srcOrd="1" destOrd="0" presId="urn:microsoft.com/office/officeart/2005/8/layout/process5"/>
    <dgm:cxn modelId="{41B3748D-FA66-4A55-9210-798197E0DE2A}" type="presOf" srcId="{E655C1E1-AFCB-164E-A599-7F4E338F8879}" destId="{3F23284D-D26B-EC46-BDCD-550B05D20D4B}" srcOrd="0" destOrd="0" presId="urn:microsoft.com/office/officeart/2005/8/layout/process5"/>
    <dgm:cxn modelId="{003FD2F0-3F13-45A8-88E6-81FB0DEBF152}" type="presOf" srcId="{AA8F53E3-C2CC-914C-9C39-F990EE375B51}" destId="{C59C7AE1-7EE5-5F4B-9706-E220F8847D53}" srcOrd="1" destOrd="0" presId="urn:microsoft.com/office/officeart/2005/8/layout/process5"/>
    <dgm:cxn modelId="{AC51439A-4056-4C4A-85E5-BA67043B0F30}" type="presOf" srcId="{C3FBC7A8-0C5F-B04E-B17C-436D01215379}" destId="{C1FA1EA5-C192-7742-B2C4-BD97F90B5E3E}" srcOrd="0" destOrd="0" presId="urn:microsoft.com/office/officeart/2005/8/layout/process5"/>
    <dgm:cxn modelId="{86DD2F59-DFE1-400A-A4B1-4ADC5938C3D0}" type="presOf" srcId="{47AFC487-2FA0-FD4F-A49C-A5C74AE8666D}" destId="{B84A2EF8-D678-F34C-BD2A-08A7C531B2F1}" srcOrd="0" destOrd="0" presId="urn:microsoft.com/office/officeart/2005/8/layout/process5"/>
    <dgm:cxn modelId="{C6DA4C3C-E53A-4ECE-8F1C-E98DC77377D6}" type="presOf" srcId="{3638996D-FFB5-3F41-AF27-F4969BE28451}" destId="{4164A87A-3223-4942-90C6-61287C4BC1D3}" srcOrd="0" destOrd="0" presId="urn:microsoft.com/office/officeart/2005/8/layout/process5"/>
    <dgm:cxn modelId="{0DD22011-78D6-4B6E-B847-79D81E1563BC}" type="presParOf" srcId="{414BA82D-755E-D545-84C1-FF00D3A662B9}" destId="{C1FA1EA5-C192-7742-B2C4-BD97F90B5E3E}" srcOrd="0" destOrd="0" presId="urn:microsoft.com/office/officeart/2005/8/layout/process5"/>
    <dgm:cxn modelId="{5070756E-4B02-4C2D-8914-91451FA21082}" type="presParOf" srcId="{414BA82D-755E-D545-84C1-FF00D3A662B9}" destId="{4164A87A-3223-4942-90C6-61287C4BC1D3}" srcOrd="1" destOrd="0" presId="urn:microsoft.com/office/officeart/2005/8/layout/process5"/>
    <dgm:cxn modelId="{458F3E0F-2A87-4F7D-838C-A146A5D26E11}" type="presParOf" srcId="{4164A87A-3223-4942-90C6-61287C4BC1D3}" destId="{1154CC27-5A66-B442-9C66-5D95EC281AFE}" srcOrd="0" destOrd="0" presId="urn:microsoft.com/office/officeart/2005/8/layout/process5"/>
    <dgm:cxn modelId="{BA9D90C5-44AD-4D90-B739-36098DD92F1F}" type="presParOf" srcId="{414BA82D-755E-D545-84C1-FF00D3A662B9}" destId="{EBB7AEE1-4425-AA45-B85D-DE5231EDE7A5}" srcOrd="2" destOrd="0" presId="urn:microsoft.com/office/officeart/2005/8/layout/process5"/>
    <dgm:cxn modelId="{5775DD28-E42C-44B7-89EA-5E0E37DF2694}" type="presParOf" srcId="{414BA82D-755E-D545-84C1-FF00D3A662B9}" destId="{C6957F22-4856-6C46-864F-73886F354C00}" srcOrd="3" destOrd="0" presId="urn:microsoft.com/office/officeart/2005/8/layout/process5"/>
    <dgm:cxn modelId="{994712ED-38F3-414D-82DE-B2C261A02C9D}" type="presParOf" srcId="{C6957F22-4856-6C46-864F-73886F354C00}" destId="{C59C7AE1-7EE5-5F4B-9706-E220F8847D53}" srcOrd="0" destOrd="0" presId="urn:microsoft.com/office/officeart/2005/8/layout/process5"/>
    <dgm:cxn modelId="{10D0A090-7F9C-480C-AAEC-6585CC61C600}" type="presParOf" srcId="{414BA82D-755E-D545-84C1-FF00D3A662B9}" destId="{D311C793-60BF-5D4A-BE80-0257BBDB5EA6}" srcOrd="4" destOrd="0" presId="urn:microsoft.com/office/officeart/2005/8/layout/process5"/>
    <dgm:cxn modelId="{B3C415BE-B1C4-4136-AFD8-B57091C2194D}" type="presParOf" srcId="{414BA82D-755E-D545-84C1-FF00D3A662B9}" destId="{B84A2EF8-D678-F34C-BD2A-08A7C531B2F1}" srcOrd="5" destOrd="0" presId="urn:microsoft.com/office/officeart/2005/8/layout/process5"/>
    <dgm:cxn modelId="{9337B773-D383-47DF-9D72-EDEF53220B6C}" type="presParOf" srcId="{B84A2EF8-D678-F34C-BD2A-08A7C531B2F1}" destId="{FA0D2CE2-019D-7E41-8597-53A1469C4858}" srcOrd="0" destOrd="0" presId="urn:microsoft.com/office/officeart/2005/8/layout/process5"/>
    <dgm:cxn modelId="{BBDF8700-5C8A-4676-8D75-FB85950C22F0}" type="presParOf" srcId="{414BA82D-755E-D545-84C1-FF00D3A662B9}" destId="{87B84743-3EA0-934F-BCB7-361A54FE145A}" srcOrd="6" destOrd="0" presId="urn:microsoft.com/office/officeart/2005/8/layout/process5"/>
    <dgm:cxn modelId="{37393B4A-D6E7-4763-89FD-05F6832179D1}" type="presParOf" srcId="{414BA82D-755E-D545-84C1-FF00D3A662B9}" destId="{18A0AFBB-E0A6-6347-8CB8-ED1D081DD99C}" srcOrd="7" destOrd="0" presId="urn:microsoft.com/office/officeart/2005/8/layout/process5"/>
    <dgm:cxn modelId="{C4CD77CD-CEA1-41D8-AF7F-379525498B66}" type="presParOf" srcId="{18A0AFBB-E0A6-6347-8CB8-ED1D081DD99C}" destId="{44E39FED-6A03-B848-AAFD-250AB00B0CE8}" srcOrd="0" destOrd="0" presId="urn:microsoft.com/office/officeart/2005/8/layout/process5"/>
    <dgm:cxn modelId="{D14760EC-AA1D-4CB4-9AD5-5E75982E097A}" type="presParOf" srcId="{414BA82D-755E-D545-84C1-FF00D3A662B9}" destId="{3F23284D-D26B-EC46-BDCD-550B05D20D4B}" srcOrd="8" destOrd="0" presId="urn:microsoft.com/office/officeart/2005/8/layout/process5"/>
    <dgm:cxn modelId="{AFD1EDD1-A63E-4869-9D04-CD2513801451}" type="presParOf" srcId="{414BA82D-755E-D545-84C1-FF00D3A662B9}" destId="{C63F9F12-B8D5-6442-84A5-F6DA8596BDB3}" srcOrd="9" destOrd="0" presId="urn:microsoft.com/office/officeart/2005/8/layout/process5"/>
    <dgm:cxn modelId="{8C631BF8-A602-4C9B-8293-B7448A85BD11}" type="presParOf" srcId="{C63F9F12-B8D5-6442-84A5-F6DA8596BDB3}" destId="{B4F1361C-AEC0-3A40-9746-6995CEF11BD7}" srcOrd="0" destOrd="0" presId="urn:microsoft.com/office/officeart/2005/8/layout/process5"/>
    <dgm:cxn modelId="{D91769CE-EF22-41F7-8289-7792C9CA7720}" type="presParOf" srcId="{414BA82D-755E-D545-84C1-FF00D3A662B9}" destId="{0E7378CC-3EB7-5C4B-95AC-846530384517}" srcOrd="10" destOrd="0" presId="urn:microsoft.com/office/officeart/2005/8/layout/process5"/>
  </dgm:cxnLst>
  <dgm:bg/>
  <dgm:whole/>
</dgm:dataModel>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685800" y="4572000"/>
            <a:ext cx="6461760" cy="1066800"/>
          </a:xfrm>
        </p:spPr>
        <p:txBody>
          <a:bodyPr>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Slide Number Placeholder 5"/>
          <p:cNvSpPr>
            <a:spLocks noGrp="1"/>
          </p:cNvSpPr>
          <p:nvPr>
            <p:ph type="sldNum" sz="quarter" idx="10"/>
          </p:nvPr>
        </p:nvSpPr>
        <p:spPr>
          <a:ln/>
        </p:spPr>
        <p:txBody>
          <a:bodyPr/>
          <a:lstStyle>
            <a:lvl1pPr>
              <a:defRPr/>
            </a:lvl1pPr>
          </a:lstStyle>
          <a:p>
            <a:pPr>
              <a:defRPr/>
            </a:pPr>
            <a:fld id="{7762266B-9098-42A4-95E6-E525DB71871E}"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E306FC2E-3DF3-49C8-8F42-4CD918C68BA1}" type="datetimeFigureOut">
              <a:rPr lang="pt-BR"/>
              <a:pPr>
                <a:defRPr/>
              </a:pPr>
              <a:t>27/03/2015</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Slide Number Placeholder 5"/>
          <p:cNvSpPr>
            <a:spLocks noGrp="1"/>
          </p:cNvSpPr>
          <p:nvPr>
            <p:ph type="sldNum" sz="quarter" idx="10"/>
          </p:nvPr>
        </p:nvSpPr>
        <p:spPr>
          <a:ln/>
        </p:spPr>
        <p:txBody>
          <a:bodyPr/>
          <a:lstStyle>
            <a:lvl1pPr>
              <a:defRPr/>
            </a:lvl1pPr>
          </a:lstStyle>
          <a:p>
            <a:pPr>
              <a:defRPr/>
            </a:pPr>
            <a:fld id="{3B799C9F-96AC-4C07-A1D3-CBB258051305}"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42B523D4-6FB3-484A-8C92-22AD2204CA09}" type="datetimeFigureOut">
              <a:rPr lang="pt-BR"/>
              <a:pPr>
                <a:defRPr/>
              </a:pPr>
              <a:t>27/03/2015</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pt-BR" smtClean="0"/>
              <a:t>Clique para editar o título mestre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Slide Number Placeholder 5"/>
          <p:cNvSpPr>
            <a:spLocks noGrp="1"/>
          </p:cNvSpPr>
          <p:nvPr>
            <p:ph type="sldNum" sz="quarter" idx="10"/>
          </p:nvPr>
        </p:nvSpPr>
        <p:spPr>
          <a:ln/>
        </p:spPr>
        <p:txBody>
          <a:bodyPr/>
          <a:lstStyle>
            <a:lvl1pPr>
              <a:defRPr/>
            </a:lvl1pPr>
          </a:lstStyle>
          <a:p>
            <a:pPr>
              <a:defRPr/>
            </a:pPr>
            <a:fld id="{8012B9F8-8B76-489A-BCF5-178CE08264A7}"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EB2846AE-DF63-4382-B129-BE2838A64A6F}" type="datetimeFigureOut">
              <a:rPr lang="pt-BR"/>
              <a:pPr>
                <a:defRPr/>
              </a:pPr>
              <a:t>27/03/2015</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Slide Number Placeholder 5"/>
          <p:cNvSpPr>
            <a:spLocks noGrp="1"/>
          </p:cNvSpPr>
          <p:nvPr>
            <p:ph type="sldNum" sz="quarter" idx="10"/>
          </p:nvPr>
        </p:nvSpPr>
        <p:spPr>
          <a:ln/>
        </p:spPr>
        <p:txBody>
          <a:bodyPr/>
          <a:lstStyle>
            <a:lvl1pPr>
              <a:defRPr/>
            </a:lvl1pPr>
          </a:lstStyle>
          <a:p>
            <a:pPr>
              <a:defRPr/>
            </a:pPr>
            <a:fld id="{48F84961-A68B-4D4C-87F0-25E146FB6C00}" type="slidenum">
              <a:rPr lang="pt-BR"/>
              <a:pPr>
                <a:defRPr/>
              </a:pPr>
              <a:t>‹nº›</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Date Placeholder 3"/>
          <p:cNvSpPr>
            <a:spLocks noGrp="1"/>
          </p:cNvSpPr>
          <p:nvPr>
            <p:ph type="dt" sz="half" idx="12"/>
          </p:nvPr>
        </p:nvSpPr>
        <p:spPr/>
        <p:txBody>
          <a:bodyPr/>
          <a:lstStyle>
            <a:lvl1pPr>
              <a:defRPr/>
            </a:lvl1pPr>
          </a:lstStyle>
          <a:p>
            <a:pPr>
              <a:defRPr/>
            </a:pPr>
            <a:fld id="{7796DEA2-DBE9-4131-95CF-C813E8EEC8CA}" type="datetimeFigureOut">
              <a:rPr lang="pt-BR"/>
              <a:pPr>
                <a:defRPr/>
              </a:pPr>
              <a:t>27/03/2015</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Slide Number Placeholder 5"/>
          <p:cNvSpPr>
            <a:spLocks noGrp="1"/>
          </p:cNvSpPr>
          <p:nvPr>
            <p:ph type="sldNum" sz="quarter" idx="10"/>
          </p:nvPr>
        </p:nvSpPr>
        <p:spPr>
          <a:ln/>
        </p:spPr>
        <p:txBody>
          <a:bodyPr/>
          <a:lstStyle>
            <a:lvl1pPr>
              <a:defRPr/>
            </a:lvl1pPr>
          </a:lstStyle>
          <a:p>
            <a:pPr>
              <a:defRPr/>
            </a:pPr>
            <a:fld id="{7DA18C10-424D-4A98-AFB3-7D843C050454}" type="slidenum">
              <a:rPr lang="pt-BR"/>
              <a:pPr>
                <a:defRPr/>
              </a:pPr>
              <a:t>‹nº›</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Date Placeholder 3"/>
          <p:cNvSpPr>
            <a:spLocks noGrp="1"/>
          </p:cNvSpPr>
          <p:nvPr>
            <p:ph type="dt" sz="half" idx="12"/>
          </p:nvPr>
        </p:nvSpPr>
        <p:spPr/>
        <p:txBody>
          <a:bodyPr/>
          <a:lstStyle>
            <a:lvl1pPr>
              <a:defRPr/>
            </a:lvl1pPr>
          </a:lstStyle>
          <a:p>
            <a:pPr>
              <a:defRPr/>
            </a:pPr>
            <a:fld id="{FE0934E2-F343-4F7D-9963-7A8EDC6A1161}" type="datetimeFigureOut">
              <a:rPr lang="pt-BR"/>
              <a:pPr>
                <a:defRPr/>
              </a:pPr>
              <a:t>27/03/2015</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Slide Number Placeholder 5"/>
          <p:cNvSpPr>
            <a:spLocks noGrp="1"/>
          </p:cNvSpPr>
          <p:nvPr>
            <p:ph type="sldNum" sz="quarter" idx="10"/>
          </p:nvPr>
        </p:nvSpPr>
        <p:spPr>
          <a:ln/>
        </p:spPr>
        <p:txBody>
          <a:bodyPr/>
          <a:lstStyle>
            <a:lvl1pPr>
              <a:defRPr/>
            </a:lvl1pPr>
          </a:lstStyle>
          <a:p>
            <a:pPr>
              <a:defRPr/>
            </a:pPr>
            <a:fld id="{0036ADDD-3999-4723-87CC-B84B4A4772F5}" type="slidenum">
              <a:rPr lang="pt-BR"/>
              <a:pPr>
                <a:defRPr/>
              </a:pPr>
              <a:t>‹nº›</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Date Placeholder 3"/>
          <p:cNvSpPr>
            <a:spLocks noGrp="1"/>
          </p:cNvSpPr>
          <p:nvPr>
            <p:ph type="dt" sz="half" idx="12"/>
          </p:nvPr>
        </p:nvSpPr>
        <p:spPr/>
        <p:txBody>
          <a:bodyPr/>
          <a:lstStyle>
            <a:lvl1pPr>
              <a:defRPr/>
            </a:lvl1pPr>
          </a:lstStyle>
          <a:p>
            <a:pPr>
              <a:defRPr/>
            </a:pPr>
            <a:fld id="{49CDFEF0-1B7B-4F3B-B7B3-7BE1D29F8229}" type="datetimeFigureOut">
              <a:rPr lang="pt-BR"/>
              <a:pPr>
                <a:defRPr/>
              </a:pPr>
              <a:t>27/03/2015</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a:ln/>
        </p:spPr>
        <p:txBody>
          <a:bodyPr/>
          <a:lstStyle>
            <a:lvl1pPr>
              <a:defRPr/>
            </a:lvl1pPr>
          </a:lstStyle>
          <a:p>
            <a:pPr>
              <a:defRPr/>
            </a:pPr>
            <a:fld id="{FBFDF0E5-467E-45CC-8030-9F5222ECEC8E}" type="slidenum">
              <a:rPr lang="pt-BR"/>
              <a:pPr>
                <a:defRPr/>
              </a:pPr>
              <a:t>‹nº›</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Date Placeholder 3"/>
          <p:cNvSpPr>
            <a:spLocks noGrp="1"/>
          </p:cNvSpPr>
          <p:nvPr>
            <p:ph type="dt" sz="half" idx="12"/>
          </p:nvPr>
        </p:nvSpPr>
        <p:spPr/>
        <p:txBody>
          <a:bodyPr/>
          <a:lstStyle>
            <a:lvl1pPr>
              <a:defRPr/>
            </a:lvl1pPr>
          </a:lstStyle>
          <a:p>
            <a:pPr>
              <a:defRPr/>
            </a:pPr>
            <a:fld id="{1CF22D48-F7BD-4836-B50D-F28CF99F3E4D}" type="datetimeFigureOut">
              <a:rPr lang="pt-BR"/>
              <a:pPr>
                <a:defRPr/>
              </a:pPr>
              <a:t>27/03/2015</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pt-BR" smtClean="0"/>
              <a:t>Clique para editar o título mestre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Content Placeholder 8"/>
          <p:cNvSpPr>
            <a:spLocks noGrp="1"/>
          </p:cNvSpPr>
          <p:nvPr>
            <p:ph sz="quarter" idx="13"/>
          </p:nvPr>
        </p:nvSpPr>
        <p:spPr>
          <a:xfrm>
            <a:off x="304800" y="381000"/>
            <a:ext cx="7772400" cy="494284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Slide Number Placeholder 5"/>
          <p:cNvSpPr>
            <a:spLocks noGrp="1"/>
          </p:cNvSpPr>
          <p:nvPr>
            <p:ph type="sldNum" sz="quarter" idx="14"/>
          </p:nvPr>
        </p:nvSpPr>
        <p:spPr>
          <a:ln/>
        </p:spPr>
        <p:txBody>
          <a:bodyPr/>
          <a:lstStyle>
            <a:lvl1pPr>
              <a:defRPr/>
            </a:lvl1pPr>
          </a:lstStyle>
          <a:p>
            <a:pPr>
              <a:defRPr/>
            </a:pPr>
            <a:fld id="{0BDE9E98-77E5-4FD9-BBF0-71DABA580748}" type="slidenum">
              <a:rPr lang="pt-BR"/>
              <a:pPr>
                <a:defRPr/>
              </a:pPr>
              <a:t>‹nº›</a:t>
            </a:fld>
            <a:endParaRPr lang="pt-BR"/>
          </a:p>
        </p:txBody>
      </p:sp>
      <p:sp>
        <p:nvSpPr>
          <p:cNvPr id="6" name="Footer Placeholder 4"/>
          <p:cNvSpPr>
            <a:spLocks noGrp="1"/>
          </p:cNvSpPr>
          <p:nvPr>
            <p:ph type="ftr" sz="quarter" idx="15"/>
          </p:nvPr>
        </p:nvSpPr>
        <p:spPr/>
        <p:txBody>
          <a:bodyPr/>
          <a:lstStyle>
            <a:lvl1pPr>
              <a:defRPr/>
            </a:lvl1pPr>
          </a:lstStyle>
          <a:p>
            <a:pPr>
              <a:defRPr/>
            </a:pPr>
            <a:endParaRPr lang="pt-BR"/>
          </a:p>
        </p:txBody>
      </p:sp>
      <p:sp>
        <p:nvSpPr>
          <p:cNvPr id="7" name="Date Placeholder 3"/>
          <p:cNvSpPr>
            <a:spLocks noGrp="1"/>
          </p:cNvSpPr>
          <p:nvPr>
            <p:ph type="dt" sz="half" idx="16"/>
          </p:nvPr>
        </p:nvSpPr>
        <p:spPr/>
        <p:txBody>
          <a:bodyPr/>
          <a:lstStyle>
            <a:lvl1pPr>
              <a:defRPr/>
            </a:lvl1pPr>
          </a:lstStyle>
          <a:p>
            <a:pPr>
              <a:defRPr/>
            </a:pPr>
            <a:fld id="{7EDAD1FC-B960-452B-AF2B-601B72DD991E}" type="datetimeFigureOut">
              <a:rPr lang="pt-BR"/>
              <a:pPr>
                <a:defRPr/>
              </a:pPr>
              <a:t>27/03/2015</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pt-BR" smtClean="0"/>
              <a:t>Clique para editar o título mestre</a:t>
            </a:r>
            <a:endParaRPr lang="en-US" dirty="0"/>
          </a:p>
        </p:txBody>
      </p:sp>
      <p:sp>
        <p:nvSpPr>
          <p:cNvPr id="3" name="Picture Placeholder 2"/>
          <p:cNvSpPr>
            <a:spLocks noGrp="1"/>
          </p:cNvSpPr>
          <p:nvPr>
            <p:ph type="pic" idx="1"/>
          </p:nvPr>
        </p:nvSpPr>
        <p:spPr>
          <a:xfrm>
            <a:off x="0" y="0"/>
            <a:ext cx="8458200" cy="54864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Slide Number Placeholder 5"/>
          <p:cNvSpPr>
            <a:spLocks noGrp="1"/>
          </p:cNvSpPr>
          <p:nvPr>
            <p:ph type="sldNum" sz="quarter" idx="10"/>
          </p:nvPr>
        </p:nvSpPr>
        <p:spPr>
          <a:ln/>
        </p:spPr>
        <p:txBody>
          <a:bodyPr/>
          <a:lstStyle>
            <a:lvl1pPr>
              <a:defRPr/>
            </a:lvl1pPr>
          </a:lstStyle>
          <a:p>
            <a:pPr>
              <a:defRPr/>
            </a:pPr>
            <a:fld id="{DBC8F02F-1C90-43DA-998D-67FE2466A00C}" type="slidenum">
              <a:rPr lang="pt-BR"/>
              <a:pPr>
                <a:defRPr/>
              </a:pPr>
              <a:t>‹nº›</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Date Placeholder 3"/>
          <p:cNvSpPr>
            <a:spLocks noGrp="1"/>
          </p:cNvSpPr>
          <p:nvPr>
            <p:ph type="dt" sz="half" idx="12"/>
          </p:nvPr>
        </p:nvSpPr>
        <p:spPr/>
        <p:txBody>
          <a:bodyPr/>
          <a:lstStyle>
            <a:lvl1pPr>
              <a:defRPr/>
            </a:lvl1pPr>
          </a:lstStyle>
          <a:p>
            <a:pPr>
              <a:defRPr/>
            </a:pPr>
            <a:fld id="{4274DA99-4B65-4FB3-AD35-B9FE499C24AD}" type="datetimeFigureOut">
              <a:rPr lang="pt-BR"/>
              <a:pPr>
                <a:defRPr/>
              </a:pPr>
              <a:t>27/03/2015</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Slide Number Placeholder 5"/>
          <p:cNvSpPr>
            <a:spLocks noGrp="1"/>
          </p:cNvSpPr>
          <p:nvPr>
            <p:ph type="sldNum" sz="quarter" idx="10"/>
          </p:nvPr>
        </p:nvSpPr>
        <p:spPr>
          <a:ln/>
        </p:spPr>
        <p:txBody>
          <a:bodyPr/>
          <a:lstStyle>
            <a:lvl1pPr>
              <a:defRPr/>
            </a:lvl1pPr>
          </a:lstStyle>
          <a:p>
            <a:pPr>
              <a:defRPr/>
            </a:pPr>
            <a:fld id="{A673741C-C993-42C7-BFB7-A0E538FA5C0C}"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8EC7CD0B-9639-421D-B8EA-5DBE7015B590}" type="datetimeFigureOut">
              <a:rPr lang="pt-BR"/>
              <a:pPr>
                <a:defRPr/>
              </a:pPr>
              <a:t>27/03/2015</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Slide Number Placeholder 5"/>
          <p:cNvSpPr>
            <a:spLocks noGrp="1"/>
          </p:cNvSpPr>
          <p:nvPr>
            <p:ph type="sldNum" sz="quarter" idx="10"/>
          </p:nvPr>
        </p:nvSpPr>
        <p:spPr>
          <a:ln/>
        </p:spPr>
        <p:txBody>
          <a:bodyPr/>
          <a:lstStyle>
            <a:lvl1pPr>
              <a:defRPr/>
            </a:lvl1pPr>
          </a:lstStyle>
          <a:p>
            <a:pPr>
              <a:defRPr/>
            </a:pPr>
            <a:fld id="{163DA8A7-C47A-40DA-8105-87C042F07107}"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DCEF4903-B190-4FE3-A48D-AD2AA8E319B3}" type="datetimeFigureOut">
              <a:rPr lang="pt-BR"/>
              <a:pPr>
                <a:defRPr/>
              </a:pPr>
              <a:t>27/03/2015</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pt-BR" smtClean="0"/>
              <a:t>Clique para editar o título mestre</a:t>
            </a:r>
            <a:endParaRPr lang="en-US" dirty="0"/>
          </a:p>
        </p:txBody>
      </p:sp>
      <p:sp>
        <p:nvSpPr>
          <p:cNvPr id="1027" name="Text Placeholder 2"/>
          <p:cNvSpPr>
            <a:spLocks noGrp="1"/>
          </p:cNvSpPr>
          <p:nvPr>
            <p:ph type="body" idx="1"/>
          </p:nvPr>
        </p:nvSpPr>
        <p:spPr bwMode="auto">
          <a:xfrm>
            <a:off x="457200" y="1600200"/>
            <a:ext cx="762000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Slide Number Placeholder 5"/>
          <p:cNvSpPr>
            <a:spLocks noGrp="1"/>
          </p:cNvSpPr>
          <p:nvPr>
            <p:ph type="sldNum" sz="quarter" idx="4"/>
          </p:nvPr>
        </p:nvSpPr>
        <p:spPr>
          <a:xfrm>
            <a:off x="8531225" y="5648325"/>
            <a:ext cx="549275" cy="396875"/>
          </a:xfrm>
          <a:prstGeom prst="bracketPair">
            <a:avLst>
              <a:gd name="adj" fmla="val 17949"/>
            </a:avLst>
          </a:prstGeom>
          <a:ln w="19050">
            <a:solidFill>
              <a:srgbClr val="FFFFFF"/>
            </a:solidFill>
          </a:ln>
        </p:spPr>
        <p:txBody>
          <a:bodyPr vert="horz" lIns="0" tIns="0" rIns="0" bIns="0" rtlCol="0" anchor="ctr"/>
          <a:lstStyle>
            <a:lvl1pPr algn="ctr" fontAlgn="auto">
              <a:spcBef>
                <a:spcPts val="0"/>
              </a:spcBef>
              <a:spcAft>
                <a:spcPts val="0"/>
              </a:spcAft>
              <a:defRPr sz="1800" smtClean="0">
                <a:solidFill>
                  <a:srgbClr val="FFFFFF"/>
                </a:solidFill>
                <a:latin typeface="+mn-lt"/>
                <a:cs typeface="+mn-cs"/>
              </a:defRPr>
            </a:lvl1pPr>
          </a:lstStyle>
          <a:p>
            <a:pPr>
              <a:defRPr/>
            </a:pPr>
            <a:fld id="{3DCA5011-1188-4C68-A7AC-95E8DC9F9802}" type="slidenum">
              <a:rPr lang="pt-BR"/>
              <a:pPr>
                <a:defRPr/>
              </a:pPr>
              <a:t>‹nº›</a:t>
            </a:fld>
            <a:endParaRPr lang="pt-BR"/>
          </a:p>
        </p:txBody>
      </p:sp>
      <p:sp>
        <p:nvSpPr>
          <p:cNvPr id="5" name="Footer Placeholder 4"/>
          <p:cNvSpPr>
            <a:spLocks noGrp="1"/>
          </p:cNvSpPr>
          <p:nvPr>
            <p:ph type="ftr" sz="quarter" idx="3"/>
          </p:nvPr>
        </p:nvSpPr>
        <p:spPr>
          <a:xfrm rot="16200000">
            <a:off x="7587456" y="4048919"/>
            <a:ext cx="2366963" cy="365125"/>
          </a:xfrm>
          <a:prstGeom prst="rect">
            <a:avLst/>
          </a:prstGeom>
        </p:spPr>
        <p:txBody>
          <a:bodyPr vert="horz" lIns="91440" tIns="45720" rIns="91440" bIns="45720" rtlCol="0" anchor="ctr"/>
          <a:lstStyle>
            <a:lvl1pPr algn="r" fontAlgn="auto">
              <a:spcBef>
                <a:spcPts val="0"/>
              </a:spcBef>
              <a:spcAft>
                <a:spcPts val="0"/>
              </a:spcAft>
              <a:defRPr sz="1200">
                <a:solidFill>
                  <a:schemeClr val="bg2"/>
                </a:solidFill>
                <a:latin typeface="+mn-lt"/>
                <a:cs typeface="+mn-cs"/>
              </a:defRPr>
            </a:lvl1pPr>
          </a:lstStyle>
          <a:p>
            <a:pPr>
              <a:defRPr/>
            </a:pPr>
            <a:endParaRPr lang="pt-BR"/>
          </a:p>
        </p:txBody>
      </p:sp>
      <p:sp>
        <p:nvSpPr>
          <p:cNvPr id="4" name="Date Placeholder 3"/>
          <p:cNvSpPr>
            <a:spLocks noGrp="1"/>
          </p:cNvSpPr>
          <p:nvPr>
            <p:ph type="dt" sz="half" idx="2"/>
          </p:nvPr>
        </p:nvSpPr>
        <p:spPr>
          <a:xfrm rot="16200000">
            <a:off x="7551738" y="1646237"/>
            <a:ext cx="24384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bg2"/>
                </a:solidFill>
                <a:latin typeface="+mn-lt"/>
                <a:cs typeface="+mn-cs"/>
              </a:defRPr>
            </a:lvl1pPr>
          </a:lstStyle>
          <a:p>
            <a:pPr>
              <a:defRPr/>
            </a:pPr>
            <a:fld id="{849049BA-5879-483F-A7CF-188BB4D4903A}" type="datetimeFigureOut">
              <a:rPr lang="pt-BR"/>
              <a:pPr>
                <a:defRPr/>
              </a:pPr>
              <a:t>27/03/2015</a:t>
            </a:fld>
            <a:endParaRPr lang="pt-B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defRPr sz="4600" kern="1200" spc="-100">
          <a:solidFill>
            <a:schemeClr val="tx2"/>
          </a:solidFill>
          <a:latin typeface="+mj-lt"/>
          <a:ea typeface="+mj-ea"/>
          <a:cs typeface="+mj-cs"/>
        </a:defRPr>
      </a:lvl1pPr>
      <a:lvl2pPr algn="l" rtl="0" fontAlgn="base">
        <a:spcBef>
          <a:spcPct val="0"/>
        </a:spcBef>
        <a:spcAft>
          <a:spcPct val="0"/>
        </a:spcAft>
        <a:defRPr sz="4600">
          <a:solidFill>
            <a:schemeClr val="tx2"/>
          </a:solidFill>
          <a:latin typeface="Cambria" pitchFamily="18" charset="0"/>
        </a:defRPr>
      </a:lvl2pPr>
      <a:lvl3pPr algn="l" rtl="0" fontAlgn="base">
        <a:spcBef>
          <a:spcPct val="0"/>
        </a:spcBef>
        <a:spcAft>
          <a:spcPct val="0"/>
        </a:spcAft>
        <a:defRPr sz="4600">
          <a:solidFill>
            <a:schemeClr val="tx2"/>
          </a:solidFill>
          <a:latin typeface="Cambria" pitchFamily="18" charset="0"/>
        </a:defRPr>
      </a:lvl3pPr>
      <a:lvl4pPr algn="l" rtl="0" fontAlgn="base">
        <a:spcBef>
          <a:spcPct val="0"/>
        </a:spcBef>
        <a:spcAft>
          <a:spcPct val="0"/>
        </a:spcAft>
        <a:defRPr sz="4600">
          <a:solidFill>
            <a:schemeClr val="tx2"/>
          </a:solidFill>
          <a:latin typeface="Cambria" pitchFamily="18" charset="0"/>
        </a:defRPr>
      </a:lvl4pPr>
      <a:lvl5pPr algn="l" rtl="0" fontAlgn="base">
        <a:spcBef>
          <a:spcPct val="0"/>
        </a:spcBef>
        <a:spcAft>
          <a:spcPct val="0"/>
        </a:spcAft>
        <a:defRPr sz="4600">
          <a:solidFill>
            <a:schemeClr val="tx2"/>
          </a:solidFill>
          <a:latin typeface="Cambria" pitchFamily="18" charset="0"/>
        </a:defRPr>
      </a:lvl5pPr>
      <a:lvl6pPr marL="457200" algn="l" rtl="0" fontAlgn="base">
        <a:spcBef>
          <a:spcPct val="0"/>
        </a:spcBef>
        <a:spcAft>
          <a:spcPct val="0"/>
        </a:spcAft>
        <a:defRPr sz="4600">
          <a:solidFill>
            <a:schemeClr val="tx2"/>
          </a:solidFill>
          <a:latin typeface="Cambria" pitchFamily="18" charset="0"/>
        </a:defRPr>
      </a:lvl6pPr>
      <a:lvl7pPr marL="914400" algn="l" rtl="0" fontAlgn="base">
        <a:spcBef>
          <a:spcPct val="0"/>
        </a:spcBef>
        <a:spcAft>
          <a:spcPct val="0"/>
        </a:spcAft>
        <a:defRPr sz="4600">
          <a:solidFill>
            <a:schemeClr val="tx2"/>
          </a:solidFill>
          <a:latin typeface="Cambria" pitchFamily="18" charset="0"/>
        </a:defRPr>
      </a:lvl7pPr>
      <a:lvl8pPr marL="1371600" algn="l" rtl="0" fontAlgn="base">
        <a:spcBef>
          <a:spcPct val="0"/>
        </a:spcBef>
        <a:spcAft>
          <a:spcPct val="0"/>
        </a:spcAft>
        <a:defRPr sz="4600">
          <a:solidFill>
            <a:schemeClr val="tx2"/>
          </a:solidFill>
          <a:latin typeface="Cambria" pitchFamily="18" charset="0"/>
        </a:defRPr>
      </a:lvl8pPr>
      <a:lvl9pPr marL="1828800" algn="l" rtl="0" fontAlgn="base">
        <a:spcBef>
          <a:spcPct val="0"/>
        </a:spcBef>
        <a:spcAft>
          <a:spcPct val="0"/>
        </a:spcAft>
        <a:defRPr sz="4600">
          <a:solidFill>
            <a:schemeClr val="tx2"/>
          </a:solidFill>
          <a:latin typeface="Cambria" pitchFamily="18" charset="0"/>
        </a:defRPr>
      </a:lvl9pPr>
    </p:titleStyle>
    <p:bodyStyle>
      <a:lvl1pPr marL="342900" indent="-228600" algn="l" rtl="0" fontAlgn="base">
        <a:spcBef>
          <a:spcPct val="20000"/>
        </a:spcBef>
        <a:spcAft>
          <a:spcPct val="0"/>
        </a:spcAft>
        <a:buClr>
          <a:schemeClr val="accent1"/>
        </a:buClr>
        <a:buFont typeface="Arial" pitchFamily="34" charset="0"/>
        <a:buChar char="•"/>
        <a:defRPr sz="2200" kern="1200">
          <a:solidFill>
            <a:schemeClr val="tx1"/>
          </a:solidFill>
          <a:latin typeface="+mn-lt"/>
          <a:ea typeface="+mn-ea"/>
          <a:cs typeface="+mn-cs"/>
        </a:defRPr>
      </a:lvl1pPr>
      <a:lvl2pPr marL="639763" indent="-228600" algn="l" rtl="0" fontAlgn="base">
        <a:spcBef>
          <a:spcPct val="20000"/>
        </a:spcBef>
        <a:spcAft>
          <a:spcPct val="0"/>
        </a:spcAft>
        <a:buClr>
          <a:schemeClr val="accent2"/>
        </a:buClr>
        <a:buFont typeface="Arial" pitchFamily="34" charset="0"/>
        <a:buChar char="•"/>
        <a:defRPr sz="2000" kern="1200">
          <a:solidFill>
            <a:schemeClr val="tx1"/>
          </a:solidFill>
          <a:latin typeface="+mn-lt"/>
          <a:ea typeface="+mn-ea"/>
          <a:cs typeface="+mn-cs"/>
        </a:defRPr>
      </a:lvl2pPr>
      <a:lvl3pPr marL="1004888" indent="-228600" algn="l" rtl="0" fontAlgn="base">
        <a:spcBef>
          <a:spcPct val="20000"/>
        </a:spcBef>
        <a:spcAft>
          <a:spcPct val="0"/>
        </a:spcAft>
        <a:buClr>
          <a:srgbClr val="D2CB6C"/>
        </a:buClr>
        <a:buFont typeface="Arial" pitchFamily="34" charset="0"/>
        <a:buChar char="•"/>
        <a:defRPr kern="1200">
          <a:solidFill>
            <a:schemeClr val="tx1"/>
          </a:solidFill>
          <a:latin typeface="+mn-lt"/>
          <a:ea typeface="+mn-ea"/>
          <a:cs typeface="+mn-cs"/>
        </a:defRPr>
      </a:lvl3pPr>
      <a:lvl4pPr marL="1279525" indent="-228600" algn="l" rtl="0" fontAlgn="base">
        <a:spcBef>
          <a:spcPct val="20000"/>
        </a:spcBef>
        <a:spcAft>
          <a:spcPct val="0"/>
        </a:spcAft>
        <a:buClr>
          <a:srgbClr val="95A39D"/>
        </a:buClr>
        <a:buFont typeface="Arial" pitchFamily="34" charset="0"/>
        <a:buChar char="•"/>
        <a:defRPr sz="1600" kern="1200">
          <a:solidFill>
            <a:schemeClr val="tx1"/>
          </a:solidFill>
          <a:latin typeface="+mn-lt"/>
          <a:ea typeface="+mn-ea"/>
          <a:cs typeface="+mn-cs"/>
        </a:defRPr>
      </a:lvl4pPr>
      <a:lvl5pPr marL="1554163" indent="-228600" algn="l" rtl="0" fontAlgn="base">
        <a:spcBef>
          <a:spcPct val="20000"/>
        </a:spcBef>
        <a:spcAft>
          <a:spcPct val="0"/>
        </a:spcAft>
        <a:buClr>
          <a:srgbClr val="C89F5D"/>
        </a:buClr>
        <a:buFont typeface="Arial" pitchFamily="34" charset="0"/>
        <a:buChar char="•"/>
        <a:defRPr sz="1400" kern="120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4.png"/><Relationship Id="rId7"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hyperlink" Target="http://www.paulomargotto.com.br/" TargetMode="External"/><Relationship Id="rId5" Type="http://schemas.openxmlformats.org/officeDocument/2006/relationships/image" Target="../media/image5.jpeg"/><Relationship Id="rId4" Type="http://schemas.openxmlformats.org/officeDocument/2006/relationships/hyperlink" Target="http://www.google.com.br/url?sa=i&amp;rct=j&amp;q=&amp;esrc=s&amp;frm=1&amp;source=images&amp;cd=&amp;cad=rja&amp;docid=zqe8Lf5QOHa1rM&amp;tbnid=tGyzYMpspHhoGM:&amp;ved=0CAUQjRw&amp;url=http%3A%2F%2Fwww.supervestibular.com%2Funiversidades%2Funiversidade-catolica-brasilia---ucb.htm&amp;ei=6x8FU9bAD5G2kAfi5ID4Dg&amp;bvm=bv.61535280,d.eW0&amp;psig=AFQjCNFP_j1KKEktxLkteHqZgxfPUHu4ag&amp;ust=1392931170951850" TargetMode="External"/><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hyperlink" Target="http://dx.doi.org/10.1542/neo.11-2-e85" TargetMode="External"/><Relationship Id="rId13" Type="http://schemas.openxmlformats.org/officeDocument/2006/relationships/hyperlink" Target="http://dx.doi.org/10.1016/j.reprotox.2008.03.005" TargetMode="External"/><Relationship Id="rId18" Type="http://schemas.openxmlformats.org/officeDocument/2006/relationships/hyperlink" Target="http://links.isiglobalnet2.com/gateway/Gateway.cgi?&amp;amp;GWVersion=2&amp;amp;SrcAuth=Nature&amp;amp;SrcApp=Nature&amp;amp;DestLinkType=FullRecord&amp;amp;KeyUT=A1994NV14100009&amp;amp;DestApp=WOS_CPL" TargetMode="External"/><Relationship Id="rId26" Type="http://schemas.openxmlformats.org/officeDocument/2006/relationships/hyperlink" Target="http://www.ncbi.nlm.nih.gov/entrez/query.fcgi?holding=npg&amp;amp;cmd=Retrieve&amp;amp;db=PubMed&amp;amp;list_uids=11726736&amp;amp;dopt=Abstract" TargetMode="External"/><Relationship Id="rId3" Type="http://schemas.openxmlformats.org/officeDocument/2006/relationships/hyperlink" Target="http://www.ncbi.nlm.nih.gov/entrez/query.fcgi?holding=npg&amp;amp;cmd=Retrieve&amp;amp;db=PubMed&amp;amp;list_uids=20554402&amp;amp;dopt=Abstract" TargetMode="External"/><Relationship Id="rId21" Type="http://schemas.openxmlformats.org/officeDocument/2006/relationships/hyperlink" Target="http://links.isiglobalnet2.com/gateway/Gateway.cgi?&amp;amp;GWVersion=2&amp;amp;SrcAuth=Nature&amp;amp;SrcApp=Nature&amp;amp;DestLinkType=FullRecord&amp;amp;KeyUT=000301899100002&amp;amp;DestApp=WOS_CPL" TargetMode="External"/><Relationship Id="rId7" Type="http://schemas.openxmlformats.org/officeDocument/2006/relationships/hyperlink" Target="http://links.isiglobalnet2.com/gateway/Gateway.cgi?&amp;amp;GWVersion=2&amp;amp;SrcAuth=Nature&amp;amp;SrcApp=Nature&amp;amp;DestLinkType=FullRecord&amp;amp;KeyUT=000285527800002&amp;amp;DestApp=WOS_CPL" TargetMode="External"/><Relationship Id="rId12" Type="http://schemas.openxmlformats.org/officeDocument/2006/relationships/hyperlink" Target="http://chemport.cas.org/cgi-bin/sdcgi?APP=ftslink&amp;action=reflink&amp;origin=npg&amp;version=1.0&amp;coi=1:STN:280:ByiC3s7ntlE%3D&amp;pissn=0743-8346&amp;pyear=2015&amp;md5=c569b52b669de595387b5c49f653d2ae" TargetMode="External"/><Relationship Id="rId17" Type="http://schemas.openxmlformats.org/officeDocument/2006/relationships/hyperlink" Target="http://www.ncbi.nlm.nih.gov/entrez/query.fcgi?holding=npg&amp;amp;cmd=Retrieve&amp;amp;db=PubMed&amp;amp;list_uids=7523839&amp;amp;dopt=Abstract" TargetMode="External"/><Relationship Id="rId25" Type="http://schemas.openxmlformats.org/officeDocument/2006/relationships/hyperlink" Target="http://www.nature.com/doifinder/10.1203/00006450-200112000-00021" TargetMode="External"/><Relationship Id="rId2" Type="http://schemas.openxmlformats.org/officeDocument/2006/relationships/hyperlink" Target="http://dx.doi.org/10.1016/j.earlhumdev.2010.05.010" TargetMode="External"/><Relationship Id="rId16" Type="http://schemas.openxmlformats.org/officeDocument/2006/relationships/hyperlink" Target="http://dx.doi.org/10.1016/0306-9877(94)90159-7" TargetMode="External"/><Relationship Id="rId20" Type="http://schemas.openxmlformats.org/officeDocument/2006/relationships/hyperlink" Target="http://www.ncbi.nlm.nih.gov/entrez/query.fcgi?holding=npg&amp;amp;cmd=Retrieve&amp;amp;db=PubMed&amp;amp;list_uids=22370283&amp;amp;dopt=Abstract" TargetMode="External"/><Relationship Id="rId1" Type="http://schemas.openxmlformats.org/officeDocument/2006/relationships/slideLayout" Target="../slideLayouts/slideLayout2.xml"/><Relationship Id="rId6" Type="http://schemas.openxmlformats.org/officeDocument/2006/relationships/hyperlink" Target="http://www.ncbi.nlm.nih.gov/entrez/query.fcgi?holding=npg&amp;amp;cmd=Retrieve&amp;amp;db=PubMed&amp;amp;list_uids=21094412&amp;amp;dopt=Abstract" TargetMode="External"/><Relationship Id="rId11" Type="http://schemas.openxmlformats.org/officeDocument/2006/relationships/hyperlink" Target="http://www.ncbi.nlm.nih.gov/entrez/query.fcgi?holding=npg&amp;amp;cmd=Retrieve&amp;amp;db=PubMed&amp;amp;list_uids=8988899&amp;amp;dopt=Abstract" TargetMode="External"/><Relationship Id="rId24" Type="http://schemas.openxmlformats.org/officeDocument/2006/relationships/hyperlink" Target="http://links.isiglobalnet2.com/gateway/Gateway.cgi?&amp;amp;GWVersion=2&amp;amp;SrcAuth=Nature&amp;amp;SrcApp=Nature&amp;amp;DestLinkType=FullRecord&amp;amp;KeyUT=000221759900005&amp;amp;DestApp=WOS_CPL" TargetMode="External"/><Relationship Id="rId5" Type="http://schemas.openxmlformats.org/officeDocument/2006/relationships/hyperlink" Target="http://dx.doi.org/10.1053/j.semperi.2010.09.011" TargetMode="External"/><Relationship Id="rId15" Type="http://schemas.openxmlformats.org/officeDocument/2006/relationships/hyperlink" Target="http://links.isiglobalnet2.com/gateway/Gateway.cgi?&amp;amp;GWVersion=2&amp;amp;SrcAuth=Nature&amp;amp;SrcApp=Nature&amp;amp;DestLinkType=FullRecord&amp;amp;KeyUT=000257255600001&amp;amp;DestApp=WOS_CPL" TargetMode="External"/><Relationship Id="rId23" Type="http://schemas.openxmlformats.org/officeDocument/2006/relationships/hyperlink" Target="http://www.ncbi.nlm.nih.gov/entrez/query.fcgi?holding=npg&amp;amp;cmd=Retrieve&amp;amp;db=PubMed&amp;amp;list_uids=15168319&amp;amp;dopt=Abstract" TargetMode="External"/><Relationship Id="rId28" Type="http://schemas.openxmlformats.org/officeDocument/2006/relationships/hyperlink" Target="http://chemport.cas.org/cgi-bin/sdcgi?APP=ftslink&amp;action=reflink&amp;origin=npg&amp;version=1.0&amp;coi=1:CAS:528:DC%2BD38Xht1ejsg%3D%3D&amp;pissn=0743-8346&amp;pyear=2015&amp;md5=eac8406b495b92f63e668a5c61269e6f" TargetMode="External"/><Relationship Id="rId10" Type="http://schemas.openxmlformats.org/officeDocument/2006/relationships/hyperlink" Target="http://dx.doi.org/10.1056/NEJM199701163360306" TargetMode="External"/><Relationship Id="rId19" Type="http://schemas.openxmlformats.org/officeDocument/2006/relationships/hyperlink" Target="http://dx.doi.org/10.1016/j.jfma.2011.11.024" TargetMode="External"/><Relationship Id="rId4" Type="http://schemas.openxmlformats.org/officeDocument/2006/relationships/hyperlink" Target="http://links.isiglobalnet2.com/gateway/Gateway.cgi?&amp;amp;GWVersion=2&amp;amp;SrcAuth=Nature&amp;amp;SrcApp=Nature&amp;amp;DestLinkType=FullRecord&amp;amp;KeyUT=000280452000002&amp;amp;DestApp=WOS_CPL" TargetMode="External"/><Relationship Id="rId9" Type="http://schemas.openxmlformats.org/officeDocument/2006/relationships/hyperlink" Target="http://www.ncbi.nlm.nih.gov/entrez/query.fcgi?holding=npg&amp;amp;cmd=Retrieve&amp;amp;db=PubMed&amp;amp;list_uids=23440789&amp;amp;dopt=Abstract" TargetMode="External"/><Relationship Id="rId14" Type="http://schemas.openxmlformats.org/officeDocument/2006/relationships/hyperlink" Target="http://www.ncbi.nlm.nih.gov/entrez/query.fcgi?holding=npg&amp;amp;cmd=Retrieve&amp;amp;db=PubMed&amp;amp;list_uids=18485664&amp;amp;dopt=Abstract" TargetMode="External"/><Relationship Id="rId22" Type="http://schemas.openxmlformats.org/officeDocument/2006/relationships/hyperlink" Target="http://dx.doi.org/10.1055/s-2004-828610" TargetMode="External"/><Relationship Id="rId27" Type="http://schemas.openxmlformats.org/officeDocument/2006/relationships/hyperlink" Target="http://links.isiglobalnet2.com/gateway/Gateway.cgi?&amp;amp;GWVersion=2&amp;amp;SrcAuth=Nature&amp;amp;SrcApp=Nature&amp;amp;DestLinkType=FullRecord&amp;amp;KeyUT=000172398500020&amp;amp;DestApp=WOS_CPL"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dx.doi.org/10.1159/000025480" TargetMode="External"/><Relationship Id="rId13" Type="http://schemas.openxmlformats.org/officeDocument/2006/relationships/hyperlink" Target="http://www.ncbi.nlm.nih.gov/entrez/query.fcgi?holding=npg&amp;amp;cmd=Retrieve&amp;amp;db=PubMed&amp;amp;list_uids=14675124&amp;amp;dopt=Abstract" TargetMode="External"/><Relationship Id="rId18" Type="http://schemas.openxmlformats.org/officeDocument/2006/relationships/hyperlink" Target="http://www.ncbi.nlm.nih.gov/entrez/query.fcgi?holding=npg&amp;amp;cmd=Retrieve&amp;amp;db=PubMed&amp;amp;list_uids=8747536&amp;amp;dopt=Abstract" TargetMode="External"/><Relationship Id="rId26" Type="http://schemas.openxmlformats.org/officeDocument/2006/relationships/hyperlink" Target="http://www.ncbi.nlm.nih.gov/entrez/query.fcgi?holding=npg&amp;amp;cmd=Retrieve&amp;amp;db=PubMed&amp;amp;list_uids=18422758&amp;amp;dopt=Abstract" TargetMode="External"/><Relationship Id="rId3" Type="http://schemas.openxmlformats.org/officeDocument/2006/relationships/hyperlink" Target="http://www.ncbi.nlm.nih.gov/entrez/query.fcgi?holding=npg&amp;amp;cmd=Retrieve&amp;amp;db=PubMed&amp;amp;list_uids=14966737&amp;amp;dopt=Abstract" TargetMode="External"/><Relationship Id="rId21" Type="http://schemas.openxmlformats.org/officeDocument/2006/relationships/hyperlink" Target="http://links.isiglobalnet2.com/gateway/Gateway.cgi?&amp;amp;GWVersion=2&amp;amp;SrcAuth=Nature&amp;amp;SrcApp=Nature&amp;amp;DestLinkType=FullRecord&amp;amp;KeyUT=000284177400007&amp;amp;DestApp=WOS_CPL" TargetMode="External"/><Relationship Id="rId7" Type="http://schemas.openxmlformats.org/officeDocument/2006/relationships/hyperlink" Target="http://links.isiglobalnet2.com/gateway/Gateway.cgi?&amp;amp;GWVersion=2&amp;amp;SrcAuth=Nature&amp;amp;SrcApp=Nature&amp;amp;DestLinkType=FullRecord&amp;amp;KeyUT=000319441500039&amp;amp;DestApp=WOS_CPL" TargetMode="External"/><Relationship Id="rId12" Type="http://schemas.openxmlformats.org/officeDocument/2006/relationships/hyperlink" Target="http://dx.doi.org/10.1046/j.1600-079X.2003.00092.x" TargetMode="External"/><Relationship Id="rId17" Type="http://schemas.openxmlformats.org/officeDocument/2006/relationships/hyperlink" Target="http://www.ncbi.nlm.nih.gov/entrez/query.fcgi?holding=npg&amp;amp;cmd=Retrieve&amp;amp;db=PubMed&amp;amp;list_uids=11268363&amp;amp;dopt=Abstract" TargetMode="External"/><Relationship Id="rId25" Type="http://schemas.openxmlformats.org/officeDocument/2006/relationships/hyperlink" Target="http://chemport.cas.org/cgi-bin/sdcgi?APP=ftslink&amp;action=reflink&amp;origin=npg&amp;version=1.0&amp;coi=1:CAS:528:DC%2BD2MXlvFaltbc%3D&amp;pissn=0743-8346&amp;pyear=2015&amp;md5=6c5f88bf7389d244fcbf555dff16eac0" TargetMode="External"/><Relationship Id="rId2" Type="http://schemas.openxmlformats.org/officeDocument/2006/relationships/hyperlink" Target="http://dx.doi.org/10.1016/j.jpedsurg.2003.10.003" TargetMode="External"/><Relationship Id="rId16" Type="http://schemas.openxmlformats.org/officeDocument/2006/relationships/hyperlink" Target="http://dx.doi.org/10.1111/j.1749-6632.2000.tb05402.x" TargetMode="External"/><Relationship Id="rId20" Type="http://schemas.openxmlformats.org/officeDocument/2006/relationships/hyperlink" Target="http://www.ncbi.nlm.nih.gov/entrez/query.fcgi?holding=npg&amp;amp;cmd=Retrieve&amp;amp;db=PubMed&amp;amp;list_uids=20696138&amp;amp;dopt=Abstract" TargetMode="External"/><Relationship Id="rId29" Type="http://schemas.openxmlformats.org/officeDocument/2006/relationships/hyperlink" Target="http://www.ncbi.nlm.nih.gov/entrez/query.fcgi?holding=npg&amp;amp;cmd=Retrieve&amp;amp;db=PubMed&amp;amp;list_uids=18289167&amp;amp;dopt=Abstract" TargetMode="External"/><Relationship Id="rId1" Type="http://schemas.openxmlformats.org/officeDocument/2006/relationships/slideLayout" Target="../slideLayouts/slideLayout2.xml"/><Relationship Id="rId6" Type="http://schemas.openxmlformats.org/officeDocument/2006/relationships/hyperlink" Target="http://www.ncbi.nlm.nih.gov/entrez/query.fcgi?holding=npg&amp;amp;cmd=Retrieve&amp;amp;db=PubMed&amp;amp;list_uids=23629670&amp;amp;dopt=Abstract" TargetMode="External"/><Relationship Id="rId11" Type="http://schemas.openxmlformats.org/officeDocument/2006/relationships/hyperlink" Target="http://chemport.cas.org/cgi-bin/sdcgi?APP=ftslink&amp;action=reflink&amp;origin=npg&amp;version=1.0&amp;coi=1:CAS:528:DC%2BD3cXos1yjtb0%3D&amp;pissn=0743-8346&amp;pyear=2015&amp;md5=0240888bf46c513674529f34f27742af" TargetMode="External"/><Relationship Id="rId24" Type="http://schemas.openxmlformats.org/officeDocument/2006/relationships/hyperlink" Target="http://links.isiglobalnet2.com/gateway/Gateway.cgi?&amp;amp;GWVersion=2&amp;amp;SrcAuth=Nature&amp;amp;SrcApp=Nature&amp;amp;DestLinkType=FullRecord&amp;amp;KeyUT=000230995800015&amp;amp;DestApp=WOS_CPL" TargetMode="External"/><Relationship Id="rId5" Type="http://schemas.openxmlformats.org/officeDocument/2006/relationships/hyperlink" Target="http://dx.doi.org/10.3390/ijms14059379" TargetMode="External"/><Relationship Id="rId15" Type="http://schemas.openxmlformats.org/officeDocument/2006/relationships/hyperlink" Target="http://chemport.cas.org/cgi-bin/sdcgi?APP=ftslink&amp;action=reflink&amp;origin=npg&amp;version=1.0&amp;coi=1:CAS:528:DC%2BD2cXotFKltQ%3D%3D&amp;pissn=0743-8346&amp;pyear=2015&amp;md5=891376f71087db73bbcb955f3951dae0" TargetMode="External"/><Relationship Id="rId23" Type="http://schemas.openxmlformats.org/officeDocument/2006/relationships/hyperlink" Target="http://www.ncbi.nlm.nih.gov/entrez/query.fcgi?holding=npg&amp;amp;cmd=Retrieve&amp;amp;db=PubMed&amp;amp;list_uids=15975667&amp;amp;dopt=Abstract" TargetMode="External"/><Relationship Id="rId28" Type="http://schemas.openxmlformats.org/officeDocument/2006/relationships/hyperlink" Target="http://dx.doi.org/10.1111/j.1600-079X.2007.00503.x" TargetMode="External"/><Relationship Id="rId10" Type="http://schemas.openxmlformats.org/officeDocument/2006/relationships/hyperlink" Target="http://links.isiglobalnet2.com/gateway/Gateway.cgi?&amp;amp;GWVersion=2&amp;amp;SrcAuth=Nature&amp;amp;SrcApp=Nature&amp;amp;DestLinkType=FullRecord&amp;amp;KeyUT=000165276200002&amp;amp;DestApp=WOS_CPL" TargetMode="External"/><Relationship Id="rId19" Type="http://schemas.openxmlformats.org/officeDocument/2006/relationships/hyperlink" Target="http://dx.doi.org/10.1016/j.bcp.2010.07.041" TargetMode="External"/><Relationship Id="rId4" Type="http://schemas.openxmlformats.org/officeDocument/2006/relationships/hyperlink" Target="http://links.isiglobalnet2.com/gateway/Gateway.cgi?&amp;amp;GWVersion=2&amp;amp;SrcAuth=Nature&amp;amp;SrcApp=Nature&amp;amp;DestLinkType=FullRecord&amp;amp;KeyUT=000189239000020&amp;amp;DestApp=WOS_CPL" TargetMode="External"/><Relationship Id="rId9" Type="http://schemas.openxmlformats.org/officeDocument/2006/relationships/hyperlink" Target="http://www.ncbi.nlm.nih.gov/entrez/query.fcgi?holding=npg&amp;amp;cmd=Retrieve&amp;amp;db=PubMed&amp;amp;list_uids=11060493&amp;amp;dopt=Abstract" TargetMode="External"/><Relationship Id="rId14" Type="http://schemas.openxmlformats.org/officeDocument/2006/relationships/hyperlink" Target="http://links.isiglobalnet2.com/gateway/Gateway.cgi?&amp;amp;GWVersion=2&amp;amp;SrcAuth=Nature&amp;amp;SrcApp=Nature&amp;amp;DestLinkType=FullRecord&amp;amp;KeyUT=000187275900001&amp;amp;DestApp=WOS_CPL" TargetMode="External"/><Relationship Id="rId22" Type="http://schemas.openxmlformats.org/officeDocument/2006/relationships/hyperlink" Target="http://dx.doi.org/10.1016/j.jneuroim.2005.05.002" TargetMode="External"/><Relationship Id="rId27" Type="http://schemas.openxmlformats.org/officeDocument/2006/relationships/hyperlink" Target="http://links.isiglobalnet2.com/gateway/Gateway.cgi?&amp;amp;GWVersion=2&amp;amp;SrcAuth=Nature&amp;amp;SrcApp=Nature&amp;amp;DestLinkType=FullRecord&amp;amp;KeyUT=000259146700008&amp;amp;DestApp=WOS_CPL" TargetMode="External"/><Relationship Id="rId30" Type="http://schemas.openxmlformats.org/officeDocument/2006/relationships/hyperlink" Target="http://links.isiglobalnet2.com/gateway/Gateway.cgi?&amp;amp;GWVersion=2&amp;amp;SrcAuth=Nature&amp;amp;SrcApp=Nature&amp;amp;DestLinkType=FullRecord&amp;amp;KeyUT=000253257400007&amp;amp;DestApp=WOS_CPL"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http://chemport.cas.org/cgi-bin/sdcgi?APP=ftslink&amp;action=reflink&amp;origin=npg&amp;version=1.0&amp;coi=1:STN:280:CSiD387gvVQ%3D&amp;pissn=0743-8346&amp;pyear=2015&amp;md5=6c1af1a0bbe944d4fd69d6bdfbd68f58" TargetMode="External"/><Relationship Id="rId13" Type="http://schemas.openxmlformats.org/officeDocument/2006/relationships/hyperlink" Target="http://chemport.cas.org/cgi-bin/sdcgi?APP=ftslink&amp;action=reflink&amp;origin=npg&amp;version=1.0&amp;coi=1:CAS:528:DC%2BD3MXjtVWmu7Y%3D&amp;pissn=0743-8346&amp;pyear=2015&amp;md5=3b57df3e7037b4b76c25441f49d15f20" TargetMode="External"/><Relationship Id="rId18" Type="http://schemas.openxmlformats.org/officeDocument/2006/relationships/hyperlink" Target="http://www.ncbi.nlm.nih.gov/entrez/query.fcgi?holding=npg&amp;amp;cmd=Retrieve&amp;amp;db=PubMed&amp;amp;list_uids=8109732&amp;amp;dopt=Abstract" TargetMode="External"/><Relationship Id="rId26" Type="http://schemas.openxmlformats.org/officeDocument/2006/relationships/hyperlink" Target="http://chemport.cas.org/cgi-bin/sdcgi?APP=ftslink&amp;action=reflink&amp;origin=npg&amp;version=1.0&amp;coi=1:STN:280:DyaK1c%2Fpt1Cluw%3D%3D&amp;pissn=0743-8346&amp;pyear=2015&amp;md5=e60f1e2fe230d97dcf2139dacc067f59" TargetMode="External"/><Relationship Id="rId3" Type="http://schemas.openxmlformats.org/officeDocument/2006/relationships/hyperlink" Target="http://www.ncbi.nlm.nih.gov/entrez/query.fcgi?holding=npg&amp;amp;cmd=Retrieve&amp;amp;db=PubMed&amp;amp;list_uids=23183236&amp;amp;dopt=Abstract" TargetMode="External"/><Relationship Id="rId21" Type="http://schemas.openxmlformats.org/officeDocument/2006/relationships/hyperlink" Target="http://dx.doi.org/10.1542/peds.107.3.461" TargetMode="External"/><Relationship Id="rId7" Type="http://schemas.openxmlformats.org/officeDocument/2006/relationships/hyperlink" Target="http://links.isiglobalnet2.com/gateway/Gateway.cgi?&amp;amp;GWVersion=2&amp;amp;SrcAuth=Nature&amp;amp;SrcApp=Nature&amp;amp;DestLinkType=FullRecord&amp;amp;KeyUT=A1976CG35600010&amp;amp;DestApp=WOS_CPL" TargetMode="External"/><Relationship Id="rId12" Type="http://schemas.openxmlformats.org/officeDocument/2006/relationships/hyperlink" Target="http://www.ncbi.nlm.nih.gov/entrez/query.fcgi?holding=npg&amp;amp;cmd=Retrieve&amp;amp;db=PubMed&amp;amp;list_uids=11120654&amp;amp;dopt=Abstract" TargetMode="External"/><Relationship Id="rId17" Type="http://schemas.openxmlformats.org/officeDocument/2006/relationships/hyperlink" Target="http://dx.doi.org/10.1006/abio.1993.1521" TargetMode="External"/><Relationship Id="rId25" Type="http://schemas.openxmlformats.org/officeDocument/2006/relationships/hyperlink" Target="http://www.ncbi.nlm.nih.gov/entrez/query.fcgi?holding=npg&amp;amp;cmd=Retrieve&amp;amp;db=PubMed&amp;amp;list_uids=9432172&amp;amp;dopt=Abstract" TargetMode="External"/><Relationship Id="rId2" Type="http://schemas.openxmlformats.org/officeDocument/2006/relationships/hyperlink" Target="http://dx.doi.org/10.1093/brain/aws285" TargetMode="External"/><Relationship Id="rId16" Type="http://schemas.openxmlformats.org/officeDocument/2006/relationships/hyperlink" Target="http://links.isiglobalnet2.com/gateway/Gateway.cgi?&amp;amp;GWVersion=2&amp;amp;SrcAuth=Nature&amp;amp;SrcApp=Nature&amp;amp;DestLinkType=FullRecord&amp;amp;KeyUT=000325990100011&amp;amp;DestApp=WOS_CPL" TargetMode="External"/><Relationship Id="rId20" Type="http://schemas.openxmlformats.org/officeDocument/2006/relationships/hyperlink" Target="http://chemport.cas.org/cgi-bin/sdcgi?APP=ftslink&amp;action=reflink&amp;origin=npg&amp;version=1.0&amp;coi=1:CAS:528:DyaK2cXnt1Shsw%3D%3D&amp;pissn=0743-8346&amp;pyear=2015&amp;md5=9d91ab13a4158a81ac6e652b9f816cc0" TargetMode="External"/><Relationship Id="rId1" Type="http://schemas.openxmlformats.org/officeDocument/2006/relationships/slideLayout" Target="../slideLayouts/slideLayout2.xml"/><Relationship Id="rId6" Type="http://schemas.openxmlformats.org/officeDocument/2006/relationships/hyperlink" Target="http://www.ncbi.nlm.nih.gov/entrez/query.fcgi?holding=npg&amp;amp;cmd=Retrieve&amp;amp;db=PubMed&amp;amp;list_uids=987769&amp;amp;dopt=Abstract" TargetMode="External"/><Relationship Id="rId11" Type="http://schemas.openxmlformats.org/officeDocument/2006/relationships/hyperlink" Target="http://links.isiglobalnet2.com/gateway/Gateway.cgi?&amp;amp;GWVersion=2&amp;amp;SrcAuth=Nature&amp;amp;SrcApp=Nature&amp;amp;DestLinkType=FullRecord&amp;amp;KeyUT=000293342900002&amp;amp;DestApp=WOS_CPL" TargetMode="External"/><Relationship Id="rId24" Type="http://schemas.openxmlformats.org/officeDocument/2006/relationships/hyperlink" Target="http://chemport.cas.org/cgi-bin/sdcgi?APP=ftslink&amp;action=reflink&amp;origin=npg&amp;version=1.0&amp;coi=1:STN:280:DC%2BD3M3msFKgsA%3D%3D&amp;pissn=0743-8346&amp;pyear=2015&amp;md5=c25c7ac64046e423e68d5203626494f6" TargetMode="External"/><Relationship Id="rId5" Type="http://schemas.openxmlformats.org/officeDocument/2006/relationships/hyperlink" Target="http://dx.doi.org/10.1001/archneur.1976.00500100030012" TargetMode="External"/><Relationship Id="rId15" Type="http://schemas.openxmlformats.org/officeDocument/2006/relationships/hyperlink" Target="http://www.ncbi.nlm.nih.gov/entrez/query.fcgi?holding=npg&amp;amp;cmd=Retrieve&amp;amp;db=PubMed&amp;amp;list_uids=23432339&amp;amp;dopt=Abstract" TargetMode="External"/><Relationship Id="rId23" Type="http://schemas.openxmlformats.org/officeDocument/2006/relationships/hyperlink" Target="http://links.isiglobalnet2.com/gateway/Gateway.cgi?&amp;amp;GWVersion=2&amp;amp;SrcAuth=Nature&amp;amp;SrcApp=Nature&amp;amp;DestLinkType=FullRecord&amp;amp;KeyUT=000167216200017&amp;amp;DestApp=WOS_CPL" TargetMode="External"/><Relationship Id="rId10" Type="http://schemas.openxmlformats.org/officeDocument/2006/relationships/hyperlink" Target="http://www.ncbi.nlm.nih.gov/entrez/query.fcgi?holding=npg&amp;amp;cmd=Retrieve&amp;amp;db=PubMed&amp;amp;list_uids=21464374&amp;amp;dopt=Abstract" TargetMode="External"/><Relationship Id="rId19" Type="http://schemas.openxmlformats.org/officeDocument/2006/relationships/hyperlink" Target="http://links.isiglobalnet2.com/gateway/Gateway.cgi?&amp;amp;GWVersion=2&amp;amp;SrcAuth=Nature&amp;amp;SrcApp=Nature&amp;amp;DestLinkType=FullRecord&amp;amp;KeyUT=A1993ME95700012&amp;amp;DestApp=WOS_CPL" TargetMode="External"/><Relationship Id="rId4" Type="http://schemas.openxmlformats.org/officeDocument/2006/relationships/hyperlink" Target="http://links.isiglobalnet2.com/gateway/Gateway.cgi?&amp;amp;GWVersion=2&amp;amp;SrcAuth=Nature&amp;amp;SrcApp=Nature&amp;amp;DestLinkType=FullRecord&amp;amp;KeyUT=000314909900009&amp;amp;DestApp=WOS_CPL" TargetMode="External"/><Relationship Id="rId9" Type="http://schemas.openxmlformats.org/officeDocument/2006/relationships/hyperlink" Target="http://dx.doi.org/10.1001/archpediatrics.2011.43" TargetMode="External"/><Relationship Id="rId14" Type="http://schemas.openxmlformats.org/officeDocument/2006/relationships/hyperlink" Target="http://dx.doi.org/10.1111/bcp.12092" TargetMode="External"/><Relationship Id="rId22" Type="http://schemas.openxmlformats.org/officeDocument/2006/relationships/hyperlink" Target="http://www.ncbi.nlm.nih.gov/entrez/query.fcgi?holding=npg&amp;amp;cmd=Retrieve&amp;amp;db=PubMed&amp;amp;list_uids=11230583&amp;amp;dopt=Abstract" TargetMode="External"/></Relationships>
</file>

<file path=ppt/slides/_rels/slide41.xml.rels><?xml version="1.0" encoding="UTF-8" standalone="yes"?>
<Relationships xmlns="http://schemas.openxmlformats.org/package/2006/relationships"><Relationship Id="rId8" Type="http://schemas.openxmlformats.org/officeDocument/2006/relationships/hyperlink" Target="http://dx.doi.org/10.1046/j.1442-200X.2001.01418.x" TargetMode="External"/><Relationship Id="rId13" Type="http://schemas.openxmlformats.org/officeDocument/2006/relationships/hyperlink" Target="http://www.ncbi.nlm.nih.gov/entrez/query.fcgi?holding=npg&amp;amp;cmd=Retrieve&amp;amp;db=PubMed&amp;amp;list_uids=18279752&amp;amp;dopt=Abstract" TargetMode="External"/><Relationship Id="rId18" Type="http://schemas.openxmlformats.org/officeDocument/2006/relationships/hyperlink" Target="http://dx.doi.org/10.1007/BF02894254" TargetMode="External"/><Relationship Id="rId26" Type="http://schemas.openxmlformats.org/officeDocument/2006/relationships/hyperlink" Target="http://chemport.cas.org/cgi-bin/sdcgi?APP=ftslink&amp;action=reflink&amp;origin=npg&amp;version=1.0&amp;coi=1:CAS:528:DC%2BD3MXotlCnt7Y%3D&amp;pissn=0743-8346&amp;pyear=2015&amp;md5=75d91c8d0514f15420de84d059e07161" TargetMode="External"/><Relationship Id="rId3" Type="http://schemas.openxmlformats.org/officeDocument/2006/relationships/hyperlink" Target="http://www.ncbi.nlm.nih.gov/entrez/query.fcgi?holding=npg&amp;amp;cmd=Retrieve&amp;amp;db=PubMed&amp;amp;list_uids=15812446&amp;amp;dopt=Abstract" TargetMode="External"/><Relationship Id="rId21" Type="http://schemas.openxmlformats.org/officeDocument/2006/relationships/hyperlink" Target="http://www.ncbi.nlm.nih.gov/entrez/query.fcgi?holding=npg&amp;amp;cmd=Retrieve&amp;amp;db=PubMed&amp;amp;list_uids=22361164&amp;amp;dopt=Abstract" TargetMode="External"/><Relationship Id="rId7" Type="http://schemas.openxmlformats.org/officeDocument/2006/relationships/hyperlink" Target="http://chemport.cas.org/cgi-bin/sdcgi?APP=ftslink&amp;action=reflink&amp;origin=npg&amp;version=1.0&amp;coi=1:STN:280:By2D1MzltVY%3D&amp;pissn=0743-8346&amp;pyear=2015&amp;md5=9d7455cf3f94f2e68a5cc0f00c435291" TargetMode="External"/><Relationship Id="rId12" Type="http://schemas.openxmlformats.org/officeDocument/2006/relationships/hyperlink" Target="http://dx.doi.org/10.1016/j.pediatrneurol.2007.10.008" TargetMode="External"/><Relationship Id="rId17" Type="http://schemas.openxmlformats.org/officeDocument/2006/relationships/hyperlink" Target="http://links.isiglobalnet2.com/gateway/Gateway.cgi?&amp;amp;GWVersion=2&amp;amp;SrcAuth=Nature&amp;amp;SrcApp=Nature&amp;amp;DestLinkType=FullRecord&amp;amp;KeyUT=000230888700001&amp;amp;DestApp=WOS_CPL" TargetMode="External"/><Relationship Id="rId25" Type="http://schemas.openxmlformats.org/officeDocument/2006/relationships/hyperlink" Target="http://links.isiglobalnet2.com/gateway/Gateway.cgi?&amp;amp;GWVersion=2&amp;amp;SrcAuth=Nature&amp;amp;SrcApp=Nature&amp;amp;DestLinkType=FullRecord&amp;amp;KeyUT=000172106500009&amp;amp;DestApp=WOS_CPL" TargetMode="External"/><Relationship Id="rId2" Type="http://schemas.openxmlformats.org/officeDocument/2006/relationships/hyperlink" Target="http://dx.doi.org/10.1016/j.jpeds.2004.12.026" TargetMode="External"/><Relationship Id="rId16" Type="http://schemas.openxmlformats.org/officeDocument/2006/relationships/hyperlink" Target="http://www.ncbi.nlm.nih.gov/entrez/query.fcgi?holding=npg&amp;amp;cmd=Retrieve&amp;amp;db=PubMed&amp;amp;list_uids=16098085&amp;amp;dopt=Abstract" TargetMode="External"/><Relationship Id="rId20" Type="http://schemas.openxmlformats.org/officeDocument/2006/relationships/hyperlink" Target="http://dx.doi.org/10.1016/j.jcrc.2011.12.013" TargetMode="External"/><Relationship Id="rId1" Type="http://schemas.openxmlformats.org/officeDocument/2006/relationships/slideLayout" Target="../slideLayouts/slideLayout2.xml"/><Relationship Id="rId6" Type="http://schemas.openxmlformats.org/officeDocument/2006/relationships/hyperlink" Target="http://links.isiglobalnet2.com/gateway/Gateway.cgi?&amp;amp;GWVersion=2&amp;amp;SrcAuth=Nature&amp;amp;SrcApp=Nature&amp;amp;DestLinkType=FullRecord&amp;amp;KeyUT=A1992GY51400018&amp;amp;DestApp=WOS_CPL" TargetMode="External"/><Relationship Id="rId11" Type="http://schemas.openxmlformats.org/officeDocument/2006/relationships/hyperlink" Target="http://chemport.cas.org/cgi-bin/sdcgi?APP=ftslink&amp;action=reflink&amp;origin=npg&amp;version=1.0&amp;coi=1:STN:280:DC%2BD3MvisFKgsg%3D%3D&amp;pissn=0743-8346&amp;pyear=2015&amp;md5=755ca38729ba107519bf1453df66fa93" TargetMode="External"/><Relationship Id="rId24" Type="http://schemas.openxmlformats.org/officeDocument/2006/relationships/hyperlink" Target="http://www.ncbi.nlm.nih.gov/entrez/query.fcgi?holding=npg&amp;amp;cmd=Retrieve&amp;amp;db=PubMed&amp;amp;list_uids=11703564&amp;amp;dopt=Abstract" TargetMode="External"/><Relationship Id="rId5" Type="http://schemas.openxmlformats.org/officeDocument/2006/relationships/hyperlink" Target="http://www.ncbi.nlm.nih.gov/entrez/query.fcgi?holding=npg&amp;amp;cmd=Retrieve&amp;amp;db=PubMed&amp;amp;list_uids=1370185&amp;amp;dopt=Abstract" TargetMode="External"/><Relationship Id="rId15" Type="http://schemas.openxmlformats.org/officeDocument/2006/relationships/hyperlink" Target="http://dx.doi.org/10.1111/j.1600-079X.2005.00248.x" TargetMode="External"/><Relationship Id="rId23" Type="http://schemas.openxmlformats.org/officeDocument/2006/relationships/hyperlink" Target="http://dx.doi.org/10.1034/j.1600-079X.2001.310409.x" TargetMode="External"/><Relationship Id="rId10" Type="http://schemas.openxmlformats.org/officeDocument/2006/relationships/hyperlink" Target="http://links.isiglobalnet2.com/gateway/Gateway.cgi?&amp;amp;GWVersion=2&amp;amp;SrcAuth=Nature&amp;amp;SrcApp=Nature&amp;amp;DestLinkType=FullRecord&amp;amp;KeyUT=000175879800015&amp;amp;DestApp=WOS_CPL" TargetMode="External"/><Relationship Id="rId19" Type="http://schemas.openxmlformats.org/officeDocument/2006/relationships/hyperlink" Target="http://www.ncbi.nlm.nih.gov/entrez/query.fcgi?holding=npg&amp;amp;cmd=Retrieve&amp;amp;db=PubMed&amp;amp;list_uids=23105453&amp;amp;dopt=Abstract" TargetMode="External"/><Relationship Id="rId4" Type="http://schemas.openxmlformats.org/officeDocument/2006/relationships/hyperlink" Target="http://links.isiglobalnet2.com/gateway/Gateway.cgi?&amp;amp;GWVersion=2&amp;amp;SrcAuth=Nature&amp;amp;SrcApp=Nature&amp;amp;DestLinkType=FullRecord&amp;amp;KeyUT=000228414200005&amp;amp;DestApp=WOS_CPL" TargetMode="External"/><Relationship Id="rId9" Type="http://schemas.openxmlformats.org/officeDocument/2006/relationships/hyperlink" Target="http://www.ncbi.nlm.nih.gov/entrez/query.fcgi?holding=npg&amp;amp;cmd=Retrieve&amp;amp;db=PubMed&amp;amp;list_uids=11472587&amp;amp;dopt=Abstract" TargetMode="External"/><Relationship Id="rId14" Type="http://schemas.openxmlformats.org/officeDocument/2006/relationships/hyperlink" Target="http://links.isiglobalnet2.com/gateway/Gateway.cgi?&amp;amp;GWVersion=2&amp;amp;SrcAuth=Nature&amp;amp;SrcApp=Nature&amp;amp;DestLinkType=FullRecord&amp;amp;KeyUT=000253446600004&amp;amp;DestApp=WOS_CPL" TargetMode="External"/><Relationship Id="rId22" Type="http://schemas.openxmlformats.org/officeDocument/2006/relationships/hyperlink" Target="http://links.isiglobalnet2.com/gateway/Gateway.cgi?&amp;amp;GWVersion=2&amp;amp;SrcAuth=Nature&amp;amp;SrcApp=Nature&amp;amp;DestLinkType=FullRecord&amp;amp;KeyUT=000310204300009&amp;amp;DestApp=WOS_CPL"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paulomargotto.com.br/documentos/neuroprotecao.ppt"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paulomargotto.com.br/documentos/Neuroprotec_EPO_Lactofer.doc"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hyperlink" Target="http://www.ncbi.nlm.nih.gov/pubmed/25157725"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www.ncbi.nlm.nih.gov/pubmed/25146846" TargetMode="External"/><Relationship Id="rId2" Type="http://schemas.openxmlformats.org/officeDocument/2006/relationships/hyperlink" Target="http://www.ncbi.nlm.nih.gov/pubmed/24213624"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0" y="1412875"/>
            <a:ext cx="8369300" cy="2982913"/>
          </a:xfrm>
          <a:prstGeom prst="rect">
            <a:avLst/>
          </a:prstGeom>
          <a:noFill/>
          <a:ln w="9525">
            <a:noFill/>
            <a:miter lim="800000"/>
            <a:headEnd/>
            <a:tailEnd/>
          </a:ln>
        </p:spPr>
      </p:pic>
      <p:pic>
        <p:nvPicPr>
          <p:cNvPr id="3075" name="Picture 3"/>
          <p:cNvPicPr>
            <a:picLocks noChangeAspect="1" noChangeArrowheads="1"/>
          </p:cNvPicPr>
          <p:nvPr/>
        </p:nvPicPr>
        <p:blipFill>
          <a:blip r:embed="rId3"/>
          <a:srcRect/>
          <a:stretch>
            <a:fillRect/>
          </a:stretch>
        </p:blipFill>
        <p:spPr bwMode="auto">
          <a:xfrm>
            <a:off x="971550" y="4221163"/>
            <a:ext cx="6696075" cy="1349375"/>
          </a:xfrm>
          <a:prstGeom prst="rect">
            <a:avLst/>
          </a:prstGeom>
          <a:noFill/>
          <a:ln w="9525">
            <a:noFill/>
            <a:miter lim="800000"/>
            <a:headEnd/>
            <a:tailEnd/>
          </a:ln>
        </p:spPr>
      </p:pic>
      <p:pic>
        <p:nvPicPr>
          <p:cNvPr id="3079" name="Picture 7" descr="ANd9GcS8wDN0f34vO1R2VUORqcytV7ydgdtTIbRGocbROdvYSdHG3cpWmw">
            <a:hlinkClick r:id="rId4"/>
          </p:cNvPr>
          <p:cNvPicPr>
            <a:picLocks noChangeAspect="1" noChangeArrowheads="1"/>
          </p:cNvPicPr>
          <p:nvPr/>
        </p:nvPicPr>
        <p:blipFill>
          <a:blip r:embed="rId5"/>
          <a:srcRect/>
          <a:stretch>
            <a:fillRect/>
          </a:stretch>
        </p:blipFill>
        <p:spPr bwMode="auto">
          <a:xfrm>
            <a:off x="6084888" y="115888"/>
            <a:ext cx="2232025" cy="1630362"/>
          </a:xfrm>
          <a:prstGeom prst="rect">
            <a:avLst/>
          </a:prstGeom>
          <a:noFill/>
        </p:spPr>
      </p:pic>
      <p:sp>
        <p:nvSpPr>
          <p:cNvPr id="3080" name="Rectangle 8"/>
          <p:cNvSpPr>
            <a:spLocks noChangeArrowheads="1"/>
          </p:cNvSpPr>
          <p:nvPr/>
        </p:nvSpPr>
        <p:spPr bwMode="auto">
          <a:xfrm>
            <a:off x="1169988" y="1700213"/>
            <a:ext cx="6750050" cy="641350"/>
          </a:xfrm>
          <a:prstGeom prst="rect">
            <a:avLst/>
          </a:prstGeom>
          <a:noFill/>
          <a:ln w="9525">
            <a:noFill/>
            <a:miter lim="800000"/>
            <a:headEnd/>
            <a:tailEnd/>
          </a:ln>
          <a:effectLst/>
        </p:spPr>
        <p:txBody>
          <a:bodyPr wrap="none">
            <a:spAutoFit/>
          </a:bodyPr>
          <a:lstStyle/>
          <a:p>
            <a:pPr algn="ctr"/>
            <a:r>
              <a:rPr lang="en-US" b="1">
                <a:solidFill>
                  <a:srgbClr val="0033CC"/>
                </a:solidFill>
              </a:rPr>
              <a:t>Uso da melatonina  para neuroproteção na asfixia perinatal: </a:t>
            </a:r>
          </a:p>
          <a:p>
            <a:pPr algn="ctr"/>
            <a:r>
              <a:rPr lang="en-US" b="1">
                <a:solidFill>
                  <a:srgbClr val="0033CC"/>
                </a:solidFill>
              </a:rPr>
              <a:t>um estudo piloto randomizado controlado.</a:t>
            </a:r>
            <a:endParaRPr lang="pt-BR" b="1">
              <a:solidFill>
                <a:srgbClr val="0033CC"/>
              </a:solidFill>
            </a:endParaRPr>
          </a:p>
        </p:txBody>
      </p:sp>
      <p:sp>
        <p:nvSpPr>
          <p:cNvPr id="3081" name="Rectangle 9"/>
          <p:cNvSpPr>
            <a:spLocks noChangeArrowheads="1"/>
          </p:cNvSpPr>
          <p:nvPr/>
        </p:nvSpPr>
        <p:spPr bwMode="auto">
          <a:xfrm>
            <a:off x="179388" y="5300663"/>
            <a:ext cx="7921625" cy="1666875"/>
          </a:xfrm>
          <a:prstGeom prst="rect">
            <a:avLst/>
          </a:prstGeom>
          <a:noFill/>
          <a:ln w="9525">
            <a:noFill/>
            <a:miter lim="800000"/>
            <a:headEnd/>
            <a:tailEnd/>
          </a:ln>
          <a:effectLst/>
        </p:spPr>
        <p:txBody>
          <a:bodyPr>
            <a:spAutoFit/>
          </a:bodyPr>
          <a:lstStyle/>
          <a:p>
            <a:pPr algn="ctr"/>
            <a:r>
              <a:rPr lang="en-US" sz="1400" dirty="0" err="1">
                <a:solidFill>
                  <a:srgbClr val="8E8D8C"/>
                </a:solidFill>
              </a:rPr>
              <a:t>Apresentadoras</a:t>
            </a:r>
            <a:r>
              <a:rPr lang="en-US" sz="1400" dirty="0">
                <a:solidFill>
                  <a:srgbClr val="8E8D8C"/>
                </a:solidFill>
              </a:rPr>
              <a:t>: Camilla Martins </a:t>
            </a:r>
            <a:r>
              <a:rPr lang="en-US" sz="1400" dirty="0" err="1">
                <a:solidFill>
                  <a:srgbClr val="8E8D8C"/>
                </a:solidFill>
              </a:rPr>
              <a:t>Quirino</a:t>
            </a:r>
            <a:r>
              <a:rPr lang="en-US" sz="1400" dirty="0">
                <a:solidFill>
                  <a:srgbClr val="8E8D8C"/>
                </a:solidFill>
              </a:rPr>
              <a:t> Jacinto</a:t>
            </a:r>
          </a:p>
          <a:p>
            <a:pPr algn="ctr"/>
            <a:r>
              <a:rPr lang="en-US" sz="1400" dirty="0">
                <a:solidFill>
                  <a:srgbClr val="8E8D8C"/>
                </a:solidFill>
              </a:rPr>
              <a:t>                               </a:t>
            </a:r>
            <a:r>
              <a:rPr lang="en-US" sz="1400" dirty="0" err="1">
                <a:solidFill>
                  <a:srgbClr val="8E8D8C"/>
                </a:solidFill>
              </a:rPr>
              <a:t>Fernanda</a:t>
            </a:r>
            <a:r>
              <a:rPr lang="en-US" sz="1400" dirty="0">
                <a:solidFill>
                  <a:srgbClr val="8E8D8C"/>
                </a:solidFill>
              </a:rPr>
              <a:t> </a:t>
            </a:r>
            <a:r>
              <a:rPr lang="en-US" sz="1400" dirty="0" err="1">
                <a:solidFill>
                  <a:srgbClr val="8E8D8C"/>
                </a:solidFill>
              </a:rPr>
              <a:t>D’Ávila</a:t>
            </a:r>
            <a:r>
              <a:rPr lang="en-US" sz="1400" dirty="0">
                <a:solidFill>
                  <a:srgbClr val="8E8D8C"/>
                </a:solidFill>
              </a:rPr>
              <a:t> </a:t>
            </a:r>
            <a:r>
              <a:rPr lang="en-US" sz="1400" dirty="0" err="1">
                <a:solidFill>
                  <a:srgbClr val="8E8D8C"/>
                </a:solidFill>
              </a:rPr>
              <a:t>Sampaio</a:t>
            </a:r>
            <a:r>
              <a:rPr lang="en-US" sz="1400" dirty="0">
                <a:solidFill>
                  <a:srgbClr val="8E8D8C"/>
                </a:solidFill>
              </a:rPr>
              <a:t> </a:t>
            </a:r>
            <a:r>
              <a:rPr lang="en-US" sz="1400" dirty="0" err="1">
                <a:solidFill>
                  <a:srgbClr val="8E8D8C"/>
                </a:solidFill>
              </a:rPr>
              <a:t>Tolentino</a:t>
            </a:r>
            <a:endParaRPr lang="en-US" sz="1400" dirty="0">
              <a:solidFill>
                <a:srgbClr val="8E8D8C"/>
              </a:solidFill>
            </a:endParaRPr>
          </a:p>
          <a:p>
            <a:pPr algn="ctr"/>
            <a:r>
              <a:rPr lang="en-US" sz="1400" dirty="0">
                <a:solidFill>
                  <a:srgbClr val="8E8D8C"/>
                </a:solidFill>
              </a:rPr>
              <a:t>                               Mayra Martins </a:t>
            </a:r>
            <a:r>
              <a:rPr lang="en-US" sz="1400" dirty="0" err="1">
                <a:solidFill>
                  <a:srgbClr val="8E8D8C"/>
                </a:solidFill>
              </a:rPr>
              <a:t>Ribeiro</a:t>
            </a:r>
            <a:r>
              <a:rPr lang="en-US" sz="1400" dirty="0">
                <a:solidFill>
                  <a:srgbClr val="8E8D8C"/>
                </a:solidFill>
              </a:rPr>
              <a:t> Almeida</a:t>
            </a:r>
          </a:p>
          <a:p>
            <a:pPr algn="ctr"/>
            <a:r>
              <a:rPr lang="en-US" sz="1400" dirty="0" err="1">
                <a:solidFill>
                  <a:srgbClr val="8E8D8C"/>
                </a:solidFill>
              </a:rPr>
              <a:t>Coordenação</a:t>
            </a:r>
            <a:r>
              <a:rPr lang="en-US" sz="1400" dirty="0">
                <a:solidFill>
                  <a:srgbClr val="8E8D8C"/>
                </a:solidFill>
              </a:rPr>
              <a:t>: Paulo R. Margotto</a:t>
            </a:r>
          </a:p>
          <a:p>
            <a:pPr algn="ctr"/>
            <a:r>
              <a:rPr lang="en-US" sz="1400" dirty="0">
                <a:solidFill>
                  <a:srgbClr val="8E8D8C"/>
                </a:solidFill>
                <a:hlinkClick r:id="rId6"/>
              </a:rPr>
              <a:t>www.paulomargotto.com.br</a:t>
            </a:r>
            <a:endParaRPr lang="en-US" sz="1400" dirty="0">
              <a:solidFill>
                <a:srgbClr val="8E8D8C"/>
              </a:solidFill>
            </a:endParaRPr>
          </a:p>
          <a:p>
            <a:pPr algn="ctr"/>
            <a:r>
              <a:rPr lang="en-US" sz="1400" dirty="0">
                <a:solidFill>
                  <a:srgbClr val="8E8D8C"/>
                </a:solidFill>
              </a:rPr>
              <a:t>Brasília, 24 de </a:t>
            </a:r>
            <a:r>
              <a:rPr lang="en-US" sz="1400" dirty="0" err="1">
                <a:solidFill>
                  <a:srgbClr val="8E8D8C"/>
                </a:solidFill>
              </a:rPr>
              <a:t>março</a:t>
            </a:r>
            <a:r>
              <a:rPr lang="en-US" sz="1400" dirty="0">
                <a:solidFill>
                  <a:srgbClr val="8E8D8C"/>
                </a:solidFill>
              </a:rPr>
              <a:t> de 2015</a:t>
            </a:r>
          </a:p>
          <a:p>
            <a:pPr algn="ctr">
              <a:lnSpc>
                <a:spcPct val="90000"/>
              </a:lnSpc>
              <a:spcBef>
                <a:spcPct val="50000"/>
              </a:spcBef>
              <a:buClr>
                <a:schemeClr val="accent1"/>
              </a:buClr>
              <a:buFont typeface="Arial" pitchFamily="34" charset="0"/>
              <a:buNone/>
            </a:pPr>
            <a:endParaRPr lang="en-US" sz="1400" dirty="0">
              <a:solidFill>
                <a:srgbClr val="8E8D8C"/>
              </a:solidFill>
              <a:latin typeface="Calibri" pitchFamily="34" charset="0"/>
            </a:endParaRPr>
          </a:p>
        </p:txBody>
      </p:sp>
      <p:pic>
        <p:nvPicPr>
          <p:cNvPr id="3082" name="Picture 5" descr="DSC01431"/>
          <p:cNvPicPr>
            <a:picLocks noChangeAspect="1" noChangeArrowheads="1"/>
          </p:cNvPicPr>
          <p:nvPr/>
        </p:nvPicPr>
        <p:blipFill>
          <a:blip r:embed="rId7">
            <a:lum bright="12000"/>
          </a:blip>
          <a:srcRect/>
          <a:stretch>
            <a:fillRect/>
          </a:stretch>
        </p:blipFill>
        <p:spPr bwMode="auto">
          <a:xfrm>
            <a:off x="3059113" y="115888"/>
            <a:ext cx="2233612" cy="1674812"/>
          </a:xfrm>
          <a:prstGeom prst="rect">
            <a:avLst/>
          </a:prstGeom>
          <a:noFill/>
          <a:ln w="9525">
            <a:noFill/>
            <a:miter lim="800000"/>
            <a:headEnd/>
            <a:tailEnd/>
          </a:ln>
        </p:spPr>
      </p:pic>
      <p:pic>
        <p:nvPicPr>
          <p:cNvPr id="3083" name="Picture 11"/>
          <p:cNvPicPr>
            <a:picLocks noChangeAspect="1" noChangeArrowheads="1"/>
          </p:cNvPicPr>
          <p:nvPr/>
        </p:nvPicPr>
        <p:blipFill>
          <a:blip r:embed="rId8"/>
          <a:srcRect/>
          <a:stretch>
            <a:fillRect/>
          </a:stretch>
        </p:blipFill>
        <p:spPr bwMode="auto">
          <a:xfrm>
            <a:off x="323850" y="188913"/>
            <a:ext cx="2209800" cy="1468437"/>
          </a:xfrm>
          <a:prstGeom prst="rect">
            <a:avLst/>
          </a:prstGeom>
          <a:noFill/>
          <a:ln w="9525">
            <a:noFill/>
            <a:miter lim="800000"/>
            <a:headEnd/>
            <a:tailEnd/>
          </a:ln>
          <a:effectLst/>
        </p:spPr>
      </p:pic>
      <p:pic>
        <p:nvPicPr>
          <p:cNvPr id="3085" name="Picture 11"/>
          <p:cNvPicPr>
            <a:picLocks noChangeAspect="1" noChangeArrowheads="1"/>
          </p:cNvPicPr>
          <p:nvPr/>
        </p:nvPicPr>
        <p:blipFill>
          <a:blip r:embed="rId9"/>
          <a:srcRect/>
          <a:stretch>
            <a:fillRect/>
          </a:stretch>
        </p:blipFill>
        <p:spPr bwMode="auto">
          <a:xfrm>
            <a:off x="0" y="6426200"/>
            <a:ext cx="2857500" cy="431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auto">
              <a:spcAft>
                <a:spcPts val="0"/>
              </a:spcAft>
              <a:defRPr/>
            </a:pPr>
            <a:r>
              <a:rPr lang="en-US" dirty="0" err="1" smtClean="0"/>
              <a:t>Introdução</a:t>
            </a:r>
            <a:endParaRPr lang="en-US" dirty="0"/>
          </a:p>
        </p:txBody>
      </p:sp>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5123" name="Espaço Reservado para Conteúdo 2"/>
          <p:cNvSpPr>
            <a:spLocks noGrp="1"/>
          </p:cNvSpPr>
          <p:nvPr>
            <p:ph idx="1"/>
          </p:nvPr>
        </p:nvSpPr>
        <p:spPr/>
        <p:txBody>
          <a:bodyPr/>
          <a:lstStyle/>
          <a:p>
            <a:pPr algn="just"/>
            <a:r>
              <a:rPr lang="pt-BR" smtClean="0"/>
              <a:t>Encefalopatia hipóxico-isquêmica (EHI) afeta 1,5 em cada 1000  nascidos vivos a termo nos países desenvolvidos</a:t>
            </a:r>
            <a:r>
              <a:rPr lang="pt-BR" baseline="30000" smtClean="0"/>
              <a:t>1</a:t>
            </a:r>
            <a:r>
              <a:rPr lang="pt-BR" smtClean="0"/>
              <a:t>;</a:t>
            </a:r>
          </a:p>
          <a:p>
            <a:pPr algn="just"/>
            <a:r>
              <a:rPr lang="pt-BR" smtClean="0"/>
              <a:t>Dos 3,6 milhões de recém-nascidos que morrem a cada ano,  ¼ é decorrente de asfixia</a:t>
            </a:r>
            <a:r>
              <a:rPr lang="pt-BR" baseline="30000" smtClean="0"/>
              <a:t>2</a:t>
            </a:r>
            <a:r>
              <a:rPr lang="pt-BR" smtClean="0"/>
              <a:t>.</a:t>
            </a:r>
          </a:p>
        </p:txBody>
      </p:sp>
      <p:pic>
        <p:nvPicPr>
          <p:cNvPr id="1026" name="Picture 2"/>
          <p:cNvPicPr>
            <a:picLocks noChangeAspect="1" noChangeArrowheads="1"/>
          </p:cNvPicPr>
          <p:nvPr/>
        </p:nvPicPr>
        <p:blipFill>
          <a:blip r:embed="rId2"/>
          <a:srcRect/>
          <a:stretch>
            <a:fillRect/>
          </a:stretch>
        </p:blipFill>
        <p:spPr bwMode="auto">
          <a:xfrm>
            <a:off x="179388" y="2133600"/>
            <a:ext cx="8266112" cy="4979988"/>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graphicFrame>
        <p:nvGraphicFramePr>
          <p:cNvPr id="4" name="Espaço Reservado para Conteúdo 3"/>
          <p:cNvGraphicFramePr>
            <a:graphicFrameLocks noGrp="1"/>
          </p:cNvGraphicFramePr>
          <p:nvPr>
            <p:ph idx="1"/>
          </p:nvPr>
        </p:nvGraphicFramePr>
        <p:xfrm>
          <a:off x="329878" y="3782690"/>
          <a:ext cx="7620000" cy="30689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aixaDeTexto 6"/>
          <p:cNvSpPr txBox="1"/>
          <p:nvPr/>
        </p:nvSpPr>
        <p:spPr>
          <a:xfrm>
            <a:off x="179388" y="1390650"/>
            <a:ext cx="8208962" cy="2195513"/>
          </a:xfrm>
          <a:prstGeom prst="rect">
            <a:avLst/>
          </a:prstGeom>
          <a:noFill/>
        </p:spPr>
        <p:txBody>
          <a:bodyPr>
            <a:spAutoFit/>
          </a:bodyPr>
          <a:lstStyle/>
          <a:p>
            <a:pPr marL="285750" indent="-285750" algn="just">
              <a:buFont typeface="Arial" pitchFamily="34" charset="0"/>
              <a:buChar char="•"/>
            </a:pPr>
            <a:r>
              <a:rPr lang="pt-BR" sz="2000">
                <a:latin typeface="Calibri" pitchFamily="34" charset="0"/>
              </a:rPr>
              <a:t>A hipotermia terapêutica: neuroprotetora porque atenua as fases da injúria celular</a:t>
            </a:r>
            <a:r>
              <a:rPr lang="pt-BR" baseline="30000"/>
              <a:t>3</a:t>
            </a:r>
            <a:r>
              <a:rPr lang="pt-BR" sz="2000">
                <a:latin typeface="Calibri" pitchFamily="34" charset="0"/>
              </a:rPr>
              <a:t>;</a:t>
            </a:r>
          </a:p>
          <a:p>
            <a:pPr marL="285750" indent="-285750" algn="just">
              <a:buFont typeface="Arial" pitchFamily="34" charset="0"/>
              <a:buChar char="•"/>
            </a:pPr>
            <a:r>
              <a:rPr lang="pt-BR" sz="2000">
                <a:latin typeface="Calibri" pitchFamily="34" charset="0"/>
              </a:rPr>
              <a:t>Mesmo com a </a:t>
            </a:r>
            <a:r>
              <a:rPr lang="pt-BR" sz="2000" u="sng">
                <a:latin typeface="Calibri" pitchFamily="34" charset="0"/>
              </a:rPr>
              <a:t>hipotermia terapêutica</a:t>
            </a:r>
            <a:r>
              <a:rPr lang="pt-BR" sz="2000">
                <a:latin typeface="Calibri" pitchFamily="34" charset="0"/>
              </a:rPr>
              <a:t>: </a:t>
            </a:r>
            <a:r>
              <a:rPr lang="pt-BR" sz="2000" b="1" u="sng">
                <a:latin typeface="Calibri" pitchFamily="34" charset="0"/>
              </a:rPr>
              <a:t>40 a 50%</a:t>
            </a:r>
            <a:r>
              <a:rPr lang="pt-BR" sz="2000" b="1">
                <a:latin typeface="Calibri" pitchFamily="34" charset="0"/>
              </a:rPr>
              <a:t> </a:t>
            </a:r>
            <a:r>
              <a:rPr lang="pt-BR" sz="2000">
                <a:latin typeface="Calibri" pitchFamily="34" charset="0"/>
              </a:rPr>
              <a:t>com EHI moderada a grave </a:t>
            </a:r>
            <a:r>
              <a:rPr lang="pt-BR" sz="2000" u="sng">
                <a:latin typeface="Calibri" pitchFamily="34" charset="0"/>
              </a:rPr>
              <a:t>morre ou apresenta consequência grave</a:t>
            </a:r>
            <a:r>
              <a:rPr lang="pt-BR" baseline="30000"/>
              <a:t>4</a:t>
            </a:r>
            <a:r>
              <a:rPr lang="pt-BR" sz="2000" u="sng">
                <a:latin typeface="Calibri" pitchFamily="34" charset="0"/>
              </a:rPr>
              <a:t>;</a:t>
            </a:r>
          </a:p>
          <a:p>
            <a:pPr marL="285750" indent="-285750" algn="just">
              <a:buFont typeface="Arial" pitchFamily="34" charset="0"/>
              <a:buChar char="•"/>
            </a:pPr>
            <a:r>
              <a:rPr lang="pt-BR" sz="2000">
                <a:latin typeface="Calibri" pitchFamily="34" charset="0"/>
              </a:rPr>
              <a:t>Estudos com terapias adjuvantes para utilização em combinação com hipotermia: </a:t>
            </a:r>
            <a:r>
              <a:rPr lang="pt-BR" sz="2000" b="1">
                <a:solidFill>
                  <a:srgbClr val="FF0000"/>
                </a:solidFill>
                <a:latin typeface="Calibri" pitchFamily="34" charset="0"/>
              </a:rPr>
              <a:t>melatonina (N-acetil-5- metoxitriptamina).</a:t>
            </a:r>
          </a:p>
          <a:p>
            <a:pPr marL="285750" indent="-285750"/>
            <a:endParaRPr lang="pt-BR">
              <a:latin typeface="Calibri" pitchFamily="34" charset="0"/>
            </a:endParaRPr>
          </a:p>
        </p:txBody>
      </p:sp>
      <p:sp>
        <p:nvSpPr>
          <p:cNvPr id="6150" name="Text Box 6"/>
          <p:cNvSpPr txBox="1">
            <a:spLocks noChangeArrowheads="1"/>
          </p:cNvSpPr>
          <p:nvPr/>
        </p:nvSpPr>
        <p:spPr bwMode="auto">
          <a:xfrm>
            <a:off x="5487988" y="5753100"/>
            <a:ext cx="1543050" cy="366713"/>
          </a:xfrm>
          <a:prstGeom prst="rect">
            <a:avLst/>
          </a:prstGeom>
          <a:noFill/>
          <a:ln w="9525">
            <a:noFill/>
            <a:miter lim="800000"/>
            <a:headEnd/>
            <a:tailEnd/>
          </a:ln>
          <a:effectLst/>
        </p:spPr>
        <p:txBody>
          <a:bodyPr wrap="none">
            <a:spAutoFit/>
          </a:bodyPr>
          <a:lstStyle/>
          <a:p>
            <a:r>
              <a:rPr lang="pt-BR"/>
              <a:t>(referência 6)</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r>
              <a:rPr lang="pt-BR" smtClean="0"/>
              <a:t>Introdução</a:t>
            </a:r>
            <a:r>
              <a:rPr lang="pt-BR" baseline="30000" smtClean="0"/>
              <a:t>5</a:t>
            </a:r>
            <a:r>
              <a:rPr lang="pt-BR" smtClean="0"/>
              <a:t>:</a:t>
            </a:r>
          </a:p>
        </p:txBody>
      </p:sp>
      <p:graphicFrame>
        <p:nvGraphicFramePr>
          <p:cNvPr id="4" name="Espaço Reservado para Conteúdo 3"/>
          <p:cNvGraphicFramePr>
            <a:graphicFrameLocks noGrp="1"/>
          </p:cNvGraphicFramePr>
          <p:nvPr>
            <p:ph idx="1"/>
          </p:nvPr>
        </p:nvGraphicFramePr>
        <p:xfrm>
          <a:off x="-114870" y="1066577"/>
          <a:ext cx="9252520" cy="56612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r>
              <a:rPr lang="pt-BR" smtClean="0"/>
              <a:t>Introdução</a:t>
            </a:r>
            <a:r>
              <a:rPr lang="pt-BR" baseline="30000" smtClean="0"/>
              <a:t>12,13,14,15,16,17,18,19</a:t>
            </a:r>
            <a:r>
              <a:rPr lang="pt-BR" smtClean="0"/>
              <a:t>:</a:t>
            </a:r>
          </a:p>
        </p:txBody>
      </p:sp>
      <p:graphicFrame>
        <p:nvGraphicFramePr>
          <p:cNvPr id="4" name="Espaço Reservado para Conteúdo 3"/>
          <p:cNvGraphicFramePr>
            <a:graphicFrameLocks noGrp="1"/>
          </p:cNvGraphicFramePr>
          <p:nvPr>
            <p:ph idx="1"/>
          </p:nvPr>
        </p:nvGraphicFramePr>
        <p:xfrm>
          <a:off x="457200" y="1268760"/>
          <a:ext cx="8003232"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4" name="Retângulo de cantos arredondados 3"/>
          <p:cNvSpPr/>
          <p:nvPr/>
        </p:nvSpPr>
        <p:spPr>
          <a:xfrm>
            <a:off x="539750" y="4652963"/>
            <a:ext cx="7632700" cy="1655762"/>
          </a:xfrm>
          <a:prstGeom prst="roundRect">
            <a:avLst/>
          </a:prstGeom>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pt-BR"/>
          </a:p>
        </p:txBody>
      </p:sp>
      <p:sp>
        <p:nvSpPr>
          <p:cNvPr id="3" name="Espaço Reservado para Conteúdo 2"/>
          <p:cNvSpPr>
            <a:spLocks noGrp="1"/>
          </p:cNvSpPr>
          <p:nvPr>
            <p:ph idx="1"/>
          </p:nvPr>
        </p:nvSpPr>
        <p:spPr/>
        <p:txBody>
          <a:bodyPr>
            <a:normAutofit/>
          </a:bodyPr>
          <a:lstStyle/>
          <a:p>
            <a:pPr algn="just">
              <a:lnSpc>
                <a:spcPct val="90000"/>
              </a:lnSpc>
            </a:pPr>
            <a:r>
              <a:rPr lang="pt-BR" smtClean="0"/>
              <a:t>Disfunção pineal foi associada com morte súbita infantil</a:t>
            </a:r>
            <a:r>
              <a:rPr lang="pt-BR" baseline="30000" smtClean="0"/>
              <a:t>7,8</a:t>
            </a:r>
            <a:r>
              <a:rPr lang="pt-BR" smtClean="0"/>
              <a:t>;</a:t>
            </a:r>
          </a:p>
          <a:p>
            <a:pPr algn="just">
              <a:lnSpc>
                <a:spcPct val="90000"/>
              </a:lnSpc>
            </a:pPr>
            <a:endParaRPr lang="pt-BR" smtClean="0"/>
          </a:p>
          <a:p>
            <a:pPr algn="just">
              <a:lnSpc>
                <a:spcPct val="90000"/>
              </a:lnSpc>
            </a:pPr>
            <a:r>
              <a:rPr lang="pt-BR" smtClean="0"/>
              <a:t>Suplementação de melatonina tem sido estudada em: adultos, crianças, neonatos com desconforto respiratório síndrome, sepse e como um antioxidante no pré-operatório</a:t>
            </a:r>
            <a:r>
              <a:rPr lang="pt-BR" baseline="30000" smtClean="0"/>
              <a:t>11</a:t>
            </a:r>
            <a:r>
              <a:rPr lang="pt-BR" smtClean="0"/>
              <a:t>;</a:t>
            </a:r>
          </a:p>
          <a:p>
            <a:pPr algn="just">
              <a:lnSpc>
                <a:spcPct val="90000"/>
              </a:lnSpc>
            </a:pPr>
            <a:endParaRPr lang="pt-BR" smtClean="0"/>
          </a:p>
          <a:p>
            <a:pPr algn="just">
              <a:lnSpc>
                <a:spcPct val="90000"/>
              </a:lnSpc>
            </a:pPr>
            <a:r>
              <a:rPr lang="pt-BR" smtClean="0"/>
              <a:t>Em animais com asfixia o uso de melatonina isolado</a:t>
            </a:r>
            <a:r>
              <a:rPr lang="pt-BR" baseline="30000" smtClean="0"/>
              <a:t>20</a:t>
            </a:r>
            <a:r>
              <a:rPr lang="pt-BR" smtClean="0"/>
              <a:t> ou em combinação com hipotermia</a:t>
            </a:r>
            <a:r>
              <a:rPr lang="pt-BR" baseline="30000" smtClean="0"/>
              <a:t>21</a:t>
            </a:r>
            <a:r>
              <a:rPr lang="pt-BR" smtClean="0"/>
              <a:t> ocorreu neuroproteção.</a:t>
            </a:r>
          </a:p>
          <a:p>
            <a:pPr>
              <a:lnSpc>
                <a:spcPct val="90000"/>
              </a:lnSpc>
            </a:pPr>
            <a:endParaRPr lang="pt-BR" smtClean="0"/>
          </a:p>
          <a:p>
            <a:pPr algn="just">
              <a:lnSpc>
                <a:spcPct val="90000"/>
              </a:lnSpc>
            </a:pPr>
            <a:r>
              <a:rPr lang="pt-BR" b="1" smtClean="0">
                <a:solidFill>
                  <a:srgbClr val="0033CC"/>
                </a:solidFill>
              </a:rPr>
              <a:t>Objetivo deste estudo randomizado: examinar resultados bioquímicos, neurofisiológicos, radiológicos e clínicos associado ao tratamento combinado  de hipotermia terapêutica com melatonina ( por via entérica) em recém-nascidos com moderada a grave EHI.</a:t>
            </a:r>
          </a:p>
          <a:p>
            <a:pPr>
              <a:lnSpc>
                <a:spcPct val="90000"/>
              </a:lnSpc>
            </a:pPr>
            <a:endParaRPr lang="pt-BR" smtClean="0">
              <a:solidFill>
                <a:srgbClr val="0033CC"/>
              </a:solidFill>
            </a:endParaRPr>
          </a:p>
          <a:p>
            <a:pPr>
              <a:lnSpc>
                <a:spcPct val="90000"/>
              </a:lnSpc>
            </a:pPr>
            <a:endParaRPr lang="pt-BR" smtClean="0"/>
          </a:p>
          <a:p>
            <a:pPr>
              <a:lnSpc>
                <a:spcPct val="90000"/>
              </a:lnSpc>
              <a:buFont typeface="Arial" pitchFamily="34" charset="0"/>
              <a:buNone/>
            </a:pPr>
            <a:endParaRPr 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auto">
              <a:spcAft>
                <a:spcPts val="0"/>
              </a:spcAft>
              <a:defRPr/>
            </a:pPr>
            <a:r>
              <a:rPr lang="en-US" dirty="0" err="1" smtClean="0"/>
              <a:t>Métodos</a:t>
            </a:r>
            <a:endParaRPr lang="en-US" dirty="0"/>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Pacientes:</a:t>
            </a:r>
            <a:endParaRPr lang="pt-BR" dirty="0"/>
          </a:p>
        </p:txBody>
      </p:sp>
      <p:pic>
        <p:nvPicPr>
          <p:cNvPr id="4" name="Content Placeholder 3"/>
          <p:cNvPicPr>
            <a:picLocks noGrp="1" noChangeArrowheads="1"/>
          </p:cNvPicPr>
          <p:nvPr>
            <p:ph idx="1"/>
          </p:nvPr>
        </p:nvPicPr>
        <p:blipFill>
          <a:blip r:embed="rId2"/>
          <a:srcRect/>
          <a:stretch>
            <a:fillRect/>
          </a:stretch>
        </p:blipFill>
        <p:spPr>
          <a:xfrm>
            <a:off x="517525" y="1139825"/>
            <a:ext cx="8242300" cy="5595938"/>
          </a:xfrm>
        </p:spPr>
      </p:pic>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931150" cy="1143000"/>
          </a:xfrm>
        </p:spPr>
        <p:txBody>
          <a:bodyPr/>
          <a:lstStyle/>
          <a:p>
            <a:pPr fontAlgn="auto">
              <a:spcAft>
                <a:spcPts val="0"/>
              </a:spcAft>
              <a:defRPr/>
            </a:pPr>
            <a:r>
              <a:rPr lang="pt-BR" dirty="0" smtClean="0"/>
              <a:t>Pacientes - critérios de inclusão:</a:t>
            </a:r>
            <a:endParaRPr lang="pt-BR" dirty="0"/>
          </a:p>
        </p:txBody>
      </p:sp>
      <p:graphicFrame>
        <p:nvGraphicFramePr>
          <p:cNvPr id="4" name="Content Placeholder 3"/>
          <p:cNvGraphicFramePr>
            <a:graphicFrameLocks noGrp="1"/>
          </p:cNvGraphicFramePr>
          <p:nvPr>
            <p:ph idx="1"/>
          </p:nvPr>
        </p:nvGraphicFramePr>
        <p:xfrm>
          <a:off x="179512" y="1628800"/>
          <a:ext cx="8686800" cy="4924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Pacientes - critérios exclusão:</a:t>
            </a:r>
            <a:endParaRPr lang="pt-BR" dirty="0"/>
          </a:p>
        </p:txBody>
      </p:sp>
      <p:graphicFrame>
        <p:nvGraphicFramePr>
          <p:cNvPr id="4" name="Content Placeholder 3"/>
          <p:cNvGraphicFramePr>
            <a:graphicFrameLocks noGrp="1"/>
          </p:cNvGraphicFramePr>
          <p:nvPr>
            <p:ph idx="1"/>
          </p:nvPr>
        </p:nvGraphicFramePr>
        <p:xfrm>
          <a:off x="179512" y="1628800"/>
          <a:ext cx="8229600" cy="4924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Pacientes:</a:t>
            </a:r>
            <a:endParaRPr lang="pt-BR" dirty="0"/>
          </a:p>
        </p:txBody>
      </p:sp>
      <p:graphicFrame>
        <p:nvGraphicFramePr>
          <p:cNvPr id="4" name="Content Placeholder 3"/>
          <p:cNvGraphicFramePr>
            <a:graphicFrameLocks noGrp="1"/>
          </p:cNvGraphicFramePr>
          <p:nvPr>
            <p:ph idx="1"/>
          </p:nvPr>
        </p:nvGraphicFramePr>
        <p:xfrm>
          <a:off x="44844" y="1581482"/>
          <a:ext cx="8229600" cy="4924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251234" y="1340768"/>
          <a:ext cx="8691091" cy="5517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5363" name="Rectangle 2"/>
          <p:cNvSpPr>
            <a:spLocks noChangeArrowheads="1"/>
          </p:cNvSpPr>
          <p:nvPr/>
        </p:nvSpPr>
        <p:spPr bwMode="auto">
          <a:xfrm>
            <a:off x="1116013" y="6488113"/>
            <a:ext cx="6769100" cy="369887"/>
          </a:xfrm>
          <a:prstGeom prst="rect">
            <a:avLst/>
          </a:prstGeom>
          <a:noFill/>
          <a:ln w="9525">
            <a:noFill/>
            <a:miter lim="800000"/>
            <a:headEnd/>
            <a:tailEnd/>
          </a:ln>
        </p:spPr>
        <p:txBody>
          <a:bodyPr>
            <a:spAutoFit/>
          </a:bodyPr>
          <a:lstStyle/>
          <a:p>
            <a:r>
              <a:rPr lang="pt-BR" b="1">
                <a:latin typeface="Calibri" pitchFamily="34" charset="0"/>
              </a:rPr>
              <a:t>Protocolo de Hipotermia </a:t>
            </a:r>
            <a:r>
              <a:rPr lang="pt-BR" b="1">
                <a:latin typeface="Calibri" pitchFamily="34" charset="0"/>
                <a:sym typeface="Wingdings" pitchFamily="2" charset="2"/>
              </a:rPr>
              <a:t></a:t>
            </a:r>
            <a:r>
              <a:rPr lang="pt-BR" b="1">
                <a:latin typeface="Calibri" pitchFamily="34" charset="0"/>
              </a:rPr>
              <a:t> Em todos os bebês com HIE (N = 30)</a:t>
            </a:r>
            <a:endParaRPr lang="en-US">
              <a:latin typeface="Calibri" pitchFamily="34" charset="0"/>
            </a:endParaRPr>
          </a:p>
        </p:txBody>
      </p:sp>
      <p:sp>
        <p:nvSpPr>
          <p:cNvPr id="8" name="Title 1"/>
          <p:cNvSpPr>
            <a:spLocks noGrp="1"/>
          </p:cNvSpPr>
          <p:nvPr>
            <p:ph type="title"/>
          </p:nvPr>
        </p:nvSpPr>
        <p:spPr/>
        <p:txBody>
          <a:bodyPr>
            <a:normAutofit/>
          </a:bodyPr>
          <a:lstStyle/>
          <a:p>
            <a:pPr fontAlgn="auto">
              <a:spcAft>
                <a:spcPts val="0"/>
              </a:spcAft>
              <a:defRPr/>
            </a:pPr>
            <a:r>
              <a:rPr lang="pt-BR" dirty="0" smtClean="0"/>
              <a:t>Intervenções</a:t>
            </a:r>
            <a:r>
              <a:rPr lang="pt-BR" dirty="0"/>
              <a: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r>
              <a:rPr lang="pt-BR" dirty="0" smtClean="0"/>
              <a:t>Intervenções</a:t>
            </a:r>
            <a:r>
              <a:rPr lang="pt-BR" dirty="0"/>
              <a:t>:</a:t>
            </a:r>
          </a:p>
        </p:txBody>
      </p:sp>
      <p:sp>
        <p:nvSpPr>
          <p:cNvPr id="16387" name="Content Placeholder 2"/>
          <p:cNvSpPr>
            <a:spLocks noGrp="1"/>
          </p:cNvSpPr>
          <p:nvPr>
            <p:ph idx="1"/>
          </p:nvPr>
        </p:nvSpPr>
        <p:spPr/>
        <p:txBody>
          <a:bodyPr/>
          <a:lstStyle/>
          <a:p>
            <a:pPr algn="just"/>
            <a:r>
              <a:rPr lang="pt-BR" smtClean="0"/>
              <a:t>Protocolo já é usado há vários anos, portanto a equipe é experiente;</a:t>
            </a:r>
          </a:p>
          <a:p>
            <a:pPr algn="just"/>
            <a:r>
              <a:rPr lang="pt-BR" smtClean="0"/>
              <a:t>O uso de dispositivo de refrigeração automática não estava disponível no momento do estudo.</a:t>
            </a:r>
          </a:p>
          <a:p>
            <a:endParaRPr lang="pt-BR" smtClean="0"/>
          </a:p>
          <a:p>
            <a:endParaRPr lang="pt-BR"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r>
              <a:rPr lang="pt-BR" dirty="0" smtClean="0"/>
              <a:t>Intervenções</a:t>
            </a:r>
            <a:r>
              <a:rPr lang="pt-BR" dirty="0"/>
              <a:t>:</a:t>
            </a:r>
          </a:p>
        </p:txBody>
      </p:sp>
      <p:sp>
        <p:nvSpPr>
          <p:cNvPr id="3" name="Content Placeholder 2"/>
          <p:cNvSpPr>
            <a:spLocks noGrp="1"/>
          </p:cNvSpPr>
          <p:nvPr>
            <p:ph idx="1"/>
          </p:nvPr>
        </p:nvSpPr>
        <p:spPr>
          <a:xfrm>
            <a:off x="468313" y="1773238"/>
            <a:ext cx="7834312" cy="4608512"/>
          </a:xfrm>
        </p:spPr>
        <p:txBody>
          <a:bodyPr>
            <a:normAutofit lnSpcReduction="10000"/>
          </a:bodyPr>
          <a:lstStyle/>
          <a:p>
            <a:pPr algn="just">
              <a:lnSpc>
                <a:spcPct val="90000"/>
              </a:lnSpc>
            </a:pPr>
            <a:r>
              <a:rPr lang="pt-BR" sz="2800" smtClean="0"/>
              <a:t>Administrada no grupo Melatonina/Hipotermia (N = 15);</a:t>
            </a:r>
          </a:p>
          <a:p>
            <a:pPr algn="just">
              <a:lnSpc>
                <a:spcPct val="90000"/>
              </a:lnSpc>
            </a:pPr>
            <a:r>
              <a:rPr lang="pt-BR" sz="2800" smtClean="0"/>
              <a:t>Dose de 10mg/kg em um total de 5 doses;</a:t>
            </a:r>
          </a:p>
          <a:p>
            <a:pPr algn="just">
              <a:lnSpc>
                <a:spcPct val="90000"/>
              </a:lnSpc>
            </a:pPr>
            <a:r>
              <a:rPr lang="pt-BR" sz="2800" smtClean="0"/>
              <a:t>Dose usada com segurança em estudos anteriores</a:t>
            </a:r>
            <a:r>
              <a:rPr lang="pt-BR" sz="2800" baseline="30000" smtClean="0"/>
              <a:t>1,2</a:t>
            </a:r>
            <a:r>
              <a:rPr lang="pt-BR" sz="2800" smtClean="0"/>
              <a:t>;</a:t>
            </a:r>
            <a:endParaRPr lang="pt-BR" sz="2800" baseline="30000" smtClean="0"/>
          </a:p>
          <a:p>
            <a:pPr algn="just">
              <a:lnSpc>
                <a:spcPct val="90000"/>
              </a:lnSpc>
            </a:pPr>
            <a:r>
              <a:rPr lang="pt-BR" sz="2800" smtClean="0"/>
              <a:t>A meia-vida é de 15 horas em prematuros</a:t>
            </a:r>
            <a:r>
              <a:rPr lang="pt-BR" sz="2800" baseline="30000" smtClean="0"/>
              <a:t>3</a:t>
            </a:r>
            <a:r>
              <a:rPr lang="pt-BR" sz="2800" smtClean="0"/>
              <a:t>, justificando uma dose diária;</a:t>
            </a:r>
          </a:p>
          <a:p>
            <a:pPr algn="just">
              <a:lnSpc>
                <a:spcPct val="90000"/>
              </a:lnSpc>
            </a:pPr>
            <a:r>
              <a:rPr lang="pt-BR" sz="2800" smtClean="0"/>
              <a:t>Comprimidos de 1 ou 3mg (Puritan's Pride, Oakdale, NY - USA) foram esmagados e dissolvidos em 5 ml de água destilada e administrados por sonda orogástrica</a:t>
            </a:r>
            <a:r>
              <a:rPr lang="en-US" sz="2800" smtClean="0"/>
              <a:t>.</a:t>
            </a:r>
            <a:endParaRPr lang="pt-BR" sz="2800" smtClean="0"/>
          </a:p>
          <a:p>
            <a:pPr>
              <a:lnSpc>
                <a:spcPct val="90000"/>
              </a:lnSpc>
            </a:pPr>
            <a:endParaRPr lang="pt-BR" sz="2800" smtClean="0"/>
          </a:p>
          <a:p>
            <a:pPr>
              <a:lnSpc>
                <a:spcPct val="90000"/>
              </a:lnSpc>
            </a:pPr>
            <a:endParaRPr lang="pt-BR" sz="1200" smtClean="0"/>
          </a:p>
        </p:txBody>
      </p:sp>
      <p:sp>
        <p:nvSpPr>
          <p:cNvPr id="17412" name="Rectangle 3"/>
          <p:cNvSpPr>
            <a:spLocks noChangeArrowheads="1"/>
          </p:cNvSpPr>
          <p:nvPr/>
        </p:nvSpPr>
        <p:spPr bwMode="auto">
          <a:xfrm>
            <a:off x="468313" y="1196975"/>
            <a:ext cx="7920037" cy="793750"/>
          </a:xfrm>
          <a:prstGeom prst="rect">
            <a:avLst/>
          </a:prstGeom>
          <a:noFill/>
          <a:ln w="9525">
            <a:noFill/>
            <a:miter lim="800000"/>
            <a:headEnd/>
            <a:tailEnd/>
          </a:ln>
        </p:spPr>
        <p:txBody>
          <a:bodyPr>
            <a:spAutoFit/>
          </a:bodyPr>
          <a:lstStyle/>
          <a:p>
            <a:pPr algn="ctr"/>
            <a:r>
              <a:rPr lang="pt-BR" sz="2800" b="1">
                <a:latin typeface="Calibri" pitchFamily="34" charset="0"/>
              </a:rPr>
              <a:t>Administração de melatonina</a:t>
            </a:r>
            <a:r>
              <a:rPr lang="pt-BR">
                <a:latin typeface="Calibri" pitchFamily="34" charset="0"/>
              </a:rPr>
              <a:t/>
            </a:r>
            <a:br>
              <a:rPr lang="pt-BR">
                <a:latin typeface="Calibri" pitchFamily="34" charset="0"/>
              </a:rPr>
            </a:br>
            <a:endParaRPr lang="en-US">
              <a:latin typeface="Calibri"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r>
              <a:rPr lang="pt-BR" dirty="0" smtClean="0"/>
              <a:t>Avaliações laboratoriais:</a:t>
            </a:r>
            <a:endParaRPr lang="pt-BR" dirty="0"/>
          </a:p>
        </p:txBody>
      </p:sp>
      <p:sp>
        <p:nvSpPr>
          <p:cNvPr id="3" name="Content Placeholder 2"/>
          <p:cNvSpPr>
            <a:spLocks noGrp="1"/>
          </p:cNvSpPr>
          <p:nvPr>
            <p:ph idx="1"/>
          </p:nvPr>
        </p:nvSpPr>
        <p:spPr>
          <a:xfrm>
            <a:off x="250825" y="1484313"/>
            <a:ext cx="8281988" cy="5184775"/>
          </a:xfrm>
        </p:spPr>
        <p:txBody>
          <a:bodyPr rtlCol="0">
            <a:normAutofit fontScale="92500" lnSpcReduction="10000"/>
          </a:bodyPr>
          <a:lstStyle/>
          <a:p>
            <a:pPr algn="just" fontAlgn="auto">
              <a:spcAft>
                <a:spcPts val="0"/>
              </a:spcAft>
              <a:defRPr/>
            </a:pPr>
            <a:r>
              <a:rPr lang="pt-BR" dirty="0" smtClean="0"/>
              <a:t>Feitas em todas as crianças (N = 45) no momento da inscrição, antes de qualquer intervenção;</a:t>
            </a:r>
          </a:p>
          <a:p>
            <a:pPr algn="just" fontAlgn="auto">
              <a:spcAft>
                <a:spcPts val="0"/>
              </a:spcAft>
              <a:defRPr/>
            </a:pPr>
            <a:r>
              <a:rPr lang="pt-BR" dirty="0" smtClean="0"/>
              <a:t>Repetidas após 5 dias de vida apenas nos grupos com HIE (N = 30).</a:t>
            </a:r>
          </a:p>
          <a:p>
            <a:pPr algn="just" fontAlgn="auto">
              <a:spcAft>
                <a:spcPts val="0"/>
              </a:spcAft>
              <a:defRPr/>
            </a:pPr>
            <a:endParaRPr lang="pt-BR" dirty="0" smtClean="0"/>
          </a:p>
          <a:p>
            <a:pPr algn="just" fontAlgn="auto">
              <a:spcAft>
                <a:spcPts val="0"/>
              </a:spcAft>
              <a:buFont typeface="Wingdings" charset="2"/>
              <a:buChar char="Ø"/>
              <a:defRPr/>
            </a:pPr>
            <a:r>
              <a:rPr lang="pt-BR" b="1" dirty="0" smtClean="0"/>
              <a:t>Melatonina sérica:</a:t>
            </a:r>
          </a:p>
          <a:p>
            <a:pPr marL="640080" lvl="1" algn="just" fontAlgn="auto">
              <a:spcAft>
                <a:spcPts val="0"/>
              </a:spcAft>
              <a:buFont typeface="Wingdings" charset="2"/>
              <a:buChar char="Ø"/>
              <a:defRPr/>
            </a:pPr>
            <a:r>
              <a:rPr lang="pt-BR" dirty="0"/>
              <a:t>N</a:t>
            </a:r>
            <a:r>
              <a:rPr lang="pt-BR" dirty="0" smtClean="0"/>
              <a:t>o 5</a:t>
            </a:r>
            <a:r>
              <a:rPr lang="pt-BR" baseline="30000" dirty="0" smtClean="0"/>
              <a:t>º</a:t>
            </a:r>
            <a:r>
              <a:rPr lang="pt-BR" dirty="0" smtClean="0"/>
              <a:t> dia - para avaliar se a melatonina foi absorvida</a:t>
            </a:r>
            <a:r>
              <a:rPr lang="pt-BR" dirty="0"/>
              <a:t>;</a:t>
            </a:r>
            <a:endParaRPr lang="pt-BR" dirty="0" smtClean="0"/>
          </a:p>
          <a:p>
            <a:pPr marL="640080" lvl="1" algn="just" fontAlgn="auto">
              <a:spcAft>
                <a:spcPts val="0"/>
              </a:spcAft>
              <a:buFont typeface="Wingdings" charset="2"/>
              <a:buChar char="Ø"/>
              <a:defRPr/>
            </a:pPr>
            <a:r>
              <a:rPr lang="pt-BR" dirty="0" smtClean="0"/>
              <a:t>Método: </a:t>
            </a:r>
            <a:r>
              <a:rPr lang="pt-BR" dirty="0" err="1" smtClean="0"/>
              <a:t>Melatonin</a:t>
            </a:r>
            <a:r>
              <a:rPr lang="pt-BR" dirty="0" smtClean="0"/>
              <a:t> ELISA, IBL </a:t>
            </a:r>
            <a:r>
              <a:rPr lang="pt-BR" dirty="0" err="1" smtClean="0"/>
              <a:t>International</a:t>
            </a:r>
            <a:r>
              <a:rPr lang="pt-BR" dirty="0" smtClean="0"/>
              <a:t>, </a:t>
            </a:r>
            <a:r>
              <a:rPr lang="pt-BR" dirty="0" err="1" smtClean="0"/>
              <a:t>Germany</a:t>
            </a:r>
            <a:r>
              <a:rPr lang="pt-BR" dirty="0" smtClean="0"/>
              <a:t>. </a:t>
            </a:r>
          </a:p>
          <a:p>
            <a:pPr algn="just" fontAlgn="auto">
              <a:spcAft>
                <a:spcPts val="0"/>
              </a:spcAft>
              <a:buFont typeface="Wingdings" charset="2"/>
              <a:buChar char="Ø"/>
              <a:defRPr/>
            </a:pPr>
            <a:r>
              <a:rPr lang="pt-BR" b="1" dirty="0" smtClean="0"/>
              <a:t>Atividade da superóxido </a:t>
            </a:r>
            <a:r>
              <a:rPr lang="pt-BR" b="1" dirty="0" err="1" smtClean="0"/>
              <a:t>dismutase</a:t>
            </a:r>
            <a:r>
              <a:rPr lang="pt-BR" b="1" dirty="0" smtClean="0"/>
              <a:t> (SOD):</a:t>
            </a:r>
          </a:p>
          <a:p>
            <a:pPr marL="640080" lvl="1" algn="just" fontAlgn="auto">
              <a:spcAft>
                <a:spcPts val="0"/>
              </a:spcAft>
              <a:buFont typeface="Wingdings" charset="2"/>
              <a:buChar char="Ø"/>
              <a:defRPr/>
            </a:pPr>
            <a:r>
              <a:rPr lang="pt-BR" dirty="0" smtClean="0"/>
              <a:t>Para avaliar estresse </a:t>
            </a:r>
            <a:r>
              <a:rPr lang="pt-BR" dirty="0" err="1" smtClean="0"/>
              <a:t>oxidativo</a:t>
            </a:r>
            <a:r>
              <a:rPr lang="pt-BR" dirty="0" smtClean="0"/>
              <a:t> basal e o efeito da melatonina sobre o mesmo;</a:t>
            </a:r>
          </a:p>
          <a:p>
            <a:pPr marL="640080" lvl="1" algn="just" fontAlgn="auto">
              <a:spcAft>
                <a:spcPts val="0"/>
              </a:spcAft>
              <a:buFont typeface="Wingdings" charset="2"/>
              <a:buChar char="Ø"/>
              <a:defRPr/>
            </a:pPr>
            <a:r>
              <a:rPr lang="pt-BR" dirty="0" smtClean="0"/>
              <a:t>Método de espectrofotometria: </a:t>
            </a:r>
            <a:r>
              <a:rPr lang="pt-BR" dirty="0" err="1" smtClean="0"/>
              <a:t>Bioxytech</a:t>
            </a:r>
            <a:r>
              <a:rPr lang="pt-BR" dirty="0" smtClean="0"/>
              <a:t> SOD-525 kit (</a:t>
            </a:r>
            <a:r>
              <a:rPr lang="pt-BR" dirty="0" err="1" smtClean="0"/>
              <a:t>Oxis</a:t>
            </a:r>
            <a:r>
              <a:rPr lang="pt-BR" dirty="0"/>
              <a:t> </a:t>
            </a:r>
            <a:r>
              <a:rPr lang="pt-BR" dirty="0" err="1" smtClean="0"/>
              <a:t>International</a:t>
            </a:r>
            <a:r>
              <a:rPr lang="pt-BR" dirty="0" smtClean="0"/>
              <a:t>, Portland, USA).</a:t>
            </a:r>
          </a:p>
          <a:p>
            <a:pPr algn="just" fontAlgn="auto">
              <a:spcAft>
                <a:spcPts val="0"/>
              </a:spcAft>
              <a:buFont typeface="Wingdings" charset="2"/>
              <a:buChar char="Ø"/>
              <a:defRPr/>
            </a:pPr>
            <a:r>
              <a:rPr lang="pt-BR" b="1" dirty="0" smtClean="0"/>
              <a:t>Concentração de Óxido Nítrico sérico:</a:t>
            </a:r>
          </a:p>
          <a:p>
            <a:pPr marL="640080" lvl="1" algn="just" fontAlgn="auto">
              <a:spcAft>
                <a:spcPts val="0"/>
              </a:spcAft>
              <a:buFont typeface="Wingdings" charset="2"/>
              <a:buChar char="Ø"/>
              <a:defRPr/>
            </a:pPr>
            <a:r>
              <a:rPr lang="pt-BR" dirty="0" smtClean="0"/>
              <a:t>Detectar a produção de radicais livres e o efeito da melatonina sobre os mesmos;</a:t>
            </a:r>
          </a:p>
          <a:p>
            <a:pPr marL="640080" lvl="1" algn="just" fontAlgn="auto">
              <a:spcAft>
                <a:spcPts val="0"/>
              </a:spcAft>
              <a:buFont typeface="Wingdings" charset="2"/>
              <a:buChar char="Ø"/>
              <a:defRPr/>
            </a:pPr>
            <a:r>
              <a:rPr lang="pt-BR" dirty="0" smtClean="0"/>
              <a:t>Método: </a:t>
            </a:r>
            <a:r>
              <a:rPr lang="pt-BR" dirty="0" err="1" smtClean="0"/>
              <a:t>KitThermo</a:t>
            </a:r>
            <a:r>
              <a:rPr lang="pt-BR" dirty="0" smtClean="0"/>
              <a:t> Fisher </a:t>
            </a:r>
            <a:r>
              <a:rPr lang="pt-BR" dirty="0" err="1" smtClean="0"/>
              <a:t>scientific</a:t>
            </a:r>
            <a:r>
              <a:rPr lang="pt-BR" dirty="0" smtClean="0"/>
              <a:t> Inc., Rockford, USA.</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r>
              <a:rPr lang="pt-BR" dirty="0" smtClean="0"/>
              <a:t>Eletroencefalograma (EEG)</a:t>
            </a:r>
            <a:r>
              <a:rPr lang="pt-BR" dirty="0"/>
              <a:t>:</a:t>
            </a:r>
          </a:p>
        </p:txBody>
      </p:sp>
      <p:sp>
        <p:nvSpPr>
          <p:cNvPr id="3" name="Content Placeholder 2"/>
          <p:cNvSpPr>
            <a:spLocks noGrp="1"/>
          </p:cNvSpPr>
          <p:nvPr>
            <p:ph idx="1"/>
          </p:nvPr>
        </p:nvSpPr>
        <p:spPr>
          <a:xfrm>
            <a:off x="457200" y="1752600"/>
            <a:ext cx="7931150" cy="4700588"/>
          </a:xfrm>
        </p:spPr>
        <p:txBody>
          <a:bodyPr rtlCol="0">
            <a:normAutofit/>
          </a:bodyPr>
          <a:lstStyle/>
          <a:p>
            <a:pPr algn="just" fontAlgn="auto">
              <a:spcAft>
                <a:spcPts val="0"/>
              </a:spcAft>
              <a:defRPr/>
            </a:pPr>
            <a:r>
              <a:rPr lang="pt-BR" dirty="0" smtClean="0"/>
              <a:t>Feito no momento da admissão e repetido após 2 semanas;</a:t>
            </a:r>
          </a:p>
          <a:p>
            <a:pPr algn="just" fontAlgn="auto">
              <a:spcAft>
                <a:spcPts val="0"/>
              </a:spcAft>
              <a:defRPr/>
            </a:pPr>
            <a:r>
              <a:rPr lang="pt-BR" dirty="0" smtClean="0"/>
              <a:t>Aparelho: </a:t>
            </a:r>
            <a:r>
              <a:rPr lang="pt-BR" dirty="0" err="1" smtClean="0"/>
              <a:t>Neurofax</a:t>
            </a:r>
            <a:r>
              <a:rPr lang="pt-BR" dirty="0" smtClean="0"/>
              <a:t> EEG-9000, </a:t>
            </a:r>
            <a:r>
              <a:rPr lang="pt-BR" dirty="0" err="1" smtClean="0"/>
              <a:t>Nihon</a:t>
            </a:r>
            <a:r>
              <a:rPr lang="pt-BR" dirty="0" smtClean="0"/>
              <a:t> </a:t>
            </a:r>
            <a:r>
              <a:rPr lang="pt-BR" dirty="0" err="1" smtClean="0"/>
              <a:t>Kohden</a:t>
            </a:r>
            <a:r>
              <a:rPr lang="pt-BR" dirty="0" smtClean="0"/>
              <a:t>, </a:t>
            </a:r>
            <a:r>
              <a:rPr lang="pt-BR" dirty="0" err="1" smtClean="0"/>
              <a:t>Tokyo</a:t>
            </a:r>
            <a:r>
              <a:rPr lang="pt-BR" dirty="0" smtClean="0"/>
              <a:t>, </a:t>
            </a:r>
            <a:r>
              <a:rPr lang="pt-BR" dirty="0" err="1" smtClean="0"/>
              <a:t>Japan</a:t>
            </a:r>
            <a:r>
              <a:rPr lang="pt-BR" dirty="0" smtClean="0"/>
              <a:t>;</a:t>
            </a:r>
          </a:p>
          <a:p>
            <a:pPr algn="just" fontAlgn="auto">
              <a:spcAft>
                <a:spcPts val="0"/>
              </a:spcAft>
              <a:defRPr/>
            </a:pPr>
            <a:r>
              <a:rPr lang="pt-BR" dirty="0" smtClean="0"/>
              <a:t>Interpretado por um neurologista que não tinha conhecimento do grupo grupo de tratamento.</a:t>
            </a:r>
          </a:p>
          <a:p>
            <a:pPr marL="114300" indent="0" algn="just" fontAlgn="auto">
              <a:spcAft>
                <a:spcPts val="0"/>
              </a:spcAft>
              <a:buFont typeface="Arial" pitchFamily="34" charset="0"/>
              <a:buNone/>
              <a:defRPr/>
            </a:pPr>
            <a:endParaRPr lang="pt-BR" dirty="0" smtClean="0"/>
          </a:p>
          <a:p>
            <a:pPr algn="just" fontAlgn="auto">
              <a:spcAft>
                <a:spcPts val="0"/>
              </a:spcAft>
              <a:defRPr/>
            </a:pPr>
            <a:r>
              <a:rPr lang="pt-BR" dirty="0" smtClean="0"/>
              <a:t>Avaliações:</a:t>
            </a:r>
          </a:p>
          <a:p>
            <a:pPr marL="640080" lvl="1" algn="just" fontAlgn="auto">
              <a:spcAft>
                <a:spcPts val="0"/>
              </a:spcAft>
              <a:defRPr/>
            </a:pPr>
            <a:r>
              <a:rPr lang="pt-BR" dirty="0" smtClean="0"/>
              <a:t>Traçados descontínuos constantes classificados em:</a:t>
            </a:r>
          </a:p>
          <a:p>
            <a:pPr marL="1005840" lvl="2" algn="just" fontAlgn="auto">
              <a:spcAft>
                <a:spcPts val="0"/>
              </a:spcAft>
              <a:buClr>
                <a:schemeClr val="accent3"/>
              </a:buClr>
              <a:defRPr/>
            </a:pPr>
            <a:r>
              <a:rPr lang="pt-BR" dirty="0" smtClean="0"/>
              <a:t>Extrema descontinuidade (duração máxima do intervalo de 40s);</a:t>
            </a:r>
          </a:p>
          <a:p>
            <a:pPr marL="1005840" lvl="2" algn="just" fontAlgn="auto">
              <a:spcAft>
                <a:spcPts val="0"/>
              </a:spcAft>
              <a:buClr>
                <a:schemeClr val="accent3"/>
              </a:buClr>
              <a:defRPr/>
            </a:pPr>
            <a:r>
              <a:rPr lang="pt-BR" dirty="0" smtClean="0"/>
              <a:t>Severa descontinuidade (duração máxima do intervalo de 20 a 40s);</a:t>
            </a:r>
          </a:p>
          <a:p>
            <a:pPr marL="1005840" lvl="2" algn="just" fontAlgn="auto">
              <a:spcAft>
                <a:spcPts val="0"/>
              </a:spcAft>
              <a:buClr>
                <a:schemeClr val="accent3"/>
              </a:buClr>
              <a:defRPr/>
            </a:pPr>
            <a:r>
              <a:rPr lang="pt-BR" dirty="0" smtClean="0"/>
              <a:t>Descontinuidade moderada (duração do intervalo &lt;20s);</a:t>
            </a:r>
          </a:p>
          <a:p>
            <a:pPr marL="640080" lvl="1" algn="just" fontAlgn="auto">
              <a:spcAft>
                <a:spcPts val="0"/>
              </a:spcAft>
              <a:defRPr/>
            </a:pPr>
            <a:r>
              <a:rPr lang="pt-BR" dirty="0" smtClean="0"/>
              <a:t>Incidências de anormalidades paroxísticas;</a:t>
            </a:r>
          </a:p>
          <a:p>
            <a:pPr marL="640080" lvl="1" algn="just" fontAlgn="auto">
              <a:spcAft>
                <a:spcPts val="0"/>
              </a:spcAft>
              <a:defRPr/>
            </a:pPr>
            <a:r>
              <a:rPr lang="pt-BR" dirty="0" smtClean="0"/>
              <a:t>Descargas de EEG </a:t>
            </a:r>
            <a:r>
              <a:rPr lang="pt-BR" dirty="0" err="1" smtClean="0"/>
              <a:t>ictal</a:t>
            </a:r>
            <a:r>
              <a:rPr lang="pt-BR" dirty="0" smtClean="0"/>
              <a:t>. </a:t>
            </a:r>
          </a:p>
          <a:p>
            <a:pPr marL="1005840" lvl="2" algn="just" fontAlgn="auto">
              <a:spcAft>
                <a:spcPts val="0"/>
              </a:spcAft>
              <a:buClr>
                <a:schemeClr val="accent3"/>
              </a:buClr>
              <a:defRPr/>
            </a:pPr>
            <a:endParaRPr lang="fi-FI" dirty="0"/>
          </a:p>
          <a:p>
            <a:pPr marL="114300" indent="0" fontAlgn="auto">
              <a:spcAft>
                <a:spcPts val="0"/>
              </a:spcAft>
              <a:buFont typeface="Arial" pitchFamily="34" charset="0"/>
              <a:buNone/>
              <a:defRPr/>
            </a:pPr>
            <a:endParaRPr lang="pt-BR" dirty="0" smtClean="0"/>
          </a:p>
          <a:p>
            <a:pPr fontAlgn="auto">
              <a:spcAft>
                <a:spcPts val="0"/>
              </a:spcAft>
              <a:defRPr/>
            </a:pPr>
            <a:endParaRPr lang="pt-B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407988"/>
            <a:ext cx="8564562" cy="1039812"/>
          </a:xfrm>
        </p:spPr>
        <p:txBody>
          <a:bodyPr>
            <a:normAutofit/>
          </a:bodyPr>
          <a:lstStyle/>
          <a:p>
            <a:pPr fontAlgn="auto">
              <a:spcAft>
                <a:spcPts val="0"/>
              </a:spcAft>
              <a:defRPr/>
            </a:pPr>
            <a:r>
              <a:rPr lang="pt-BR" dirty="0" smtClean="0"/>
              <a:t>Ressonância magnética cerebral:</a:t>
            </a:r>
            <a:endParaRPr lang="pt-BR" dirty="0"/>
          </a:p>
        </p:txBody>
      </p:sp>
      <p:sp>
        <p:nvSpPr>
          <p:cNvPr id="3" name="Content Placeholder 2"/>
          <p:cNvSpPr>
            <a:spLocks noGrp="1"/>
          </p:cNvSpPr>
          <p:nvPr>
            <p:ph idx="1"/>
          </p:nvPr>
        </p:nvSpPr>
        <p:spPr>
          <a:xfrm>
            <a:off x="179388" y="1773238"/>
            <a:ext cx="8050212" cy="4699000"/>
          </a:xfrm>
        </p:spPr>
        <p:txBody>
          <a:bodyPr rtlCol="0">
            <a:normAutofit/>
          </a:bodyPr>
          <a:lstStyle/>
          <a:p>
            <a:pPr algn="just" fontAlgn="auto">
              <a:spcAft>
                <a:spcPts val="0"/>
              </a:spcAft>
              <a:defRPr/>
            </a:pPr>
            <a:r>
              <a:rPr lang="pt-BR" dirty="0" smtClean="0"/>
              <a:t>Feita nos bebês com HIE sobreviventes dos dois grupos depois de 2 semanas e quando estava estáveis clinicamente;</a:t>
            </a:r>
          </a:p>
          <a:p>
            <a:pPr algn="just" fontAlgn="auto">
              <a:spcAft>
                <a:spcPts val="0"/>
              </a:spcAft>
              <a:defRPr/>
            </a:pPr>
            <a:r>
              <a:rPr lang="pt-BR" dirty="0" smtClean="0"/>
              <a:t>Aparelho: Siemens </a:t>
            </a:r>
            <a:r>
              <a:rPr lang="pt-BR" dirty="0" err="1" smtClean="0"/>
              <a:t>Magnetom</a:t>
            </a:r>
            <a:r>
              <a:rPr lang="pt-BR" dirty="0" smtClean="0"/>
              <a:t> Symphony 1.5-T system (Siemens, </a:t>
            </a:r>
            <a:r>
              <a:rPr lang="pt-BR" dirty="0" err="1" smtClean="0"/>
              <a:t>Munich</a:t>
            </a:r>
            <a:r>
              <a:rPr lang="pt-BR" dirty="0" smtClean="0"/>
              <a:t>, </a:t>
            </a:r>
            <a:r>
              <a:rPr lang="pt-BR" dirty="0" err="1" smtClean="0"/>
              <a:t>Germany</a:t>
            </a:r>
            <a:r>
              <a:rPr lang="pt-BR" dirty="0" smtClean="0"/>
              <a:t>)</a:t>
            </a:r>
            <a:r>
              <a:rPr lang="pt-BR" dirty="0"/>
              <a:t>;</a:t>
            </a:r>
            <a:endParaRPr lang="pt-BR" dirty="0" smtClean="0"/>
          </a:p>
          <a:p>
            <a:pPr algn="just" fontAlgn="auto">
              <a:spcAft>
                <a:spcPts val="0"/>
              </a:spcAft>
              <a:defRPr/>
            </a:pPr>
            <a:r>
              <a:rPr lang="pt-BR" dirty="0" smtClean="0"/>
              <a:t>Anormalidades no Tálamo e Gânglios da base  foram classificadas como mínimas, moderadas e graves;</a:t>
            </a:r>
          </a:p>
          <a:p>
            <a:pPr algn="just" fontAlgn="auto">
              <a:spcAft>
                <a:spcPts val="0"/>
              </a:spcAft>
              <a:defRPr/>
            </a:pPr>
            <a:r>
              <a:rPr lang="pt-BR" dirty="0" smtClean="0"/>
              <a:t>Anormalidades na substância branca como moderadas e graves;</a:t>
            </a:r>
          </a:p>
          <a:p>
            <a:pPr algn="just" fontAlgn="auto">
              <a:spcAft>
                <a:spcPts val="0"/>
              </a:spcAft>
              <a:defRPr/>
            </a:pPr>
            <a:r>
              <a:rPr lang="pt-BR" dirty="0" smtClean="0"/>
              <a:t>Imagens avaliadas por radiologista experiente.</a:t>
            </a:r>
          </a:p>
          <a:p>
            <a:pPr algn="just" fontAlgn="auto">
              <a:spcAft>
                <a:spcPts val="0"/>
              </a:spcAft>
              <a:defRPr/>
            </a:pPr>
            <a:endParaRPr lang="fi-FI" dirty="0"/>
          </a:p>
          <a:p>
            <a:pPr marL="114300" indent="0" fontAlgn="auto">
              <a:spcAft>
                <a:spcPts val="0"/>
              </a:spcAft>
              <a:buFont typeface="Arial" pitchFamily="34" charset="0"/>
              <a:buNone/>
              <a:defRPr/>
            </a:pPr>
            <a:endParaRPr lang="pt-BR" dirty="0" smtClean="0"/>
          </a:p>
          <a:p>
            <a:pPr fontAlgn="auto">
              <a:spcAft>
                <a:spcPts val="0"/>
              </a:spcAft>
              <a:defRPr/>
            </a:pPr>
            <a:endParaRPr lang="pt-BR"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407988"/>
            <a:ext cx="8564562" cy="1039812"/>
          </a:xfrm>
        </p:spPr>
        <p:txBody>
          <a:bodyPr>
            <a:normAutofit/>
          </a:bodyPr>
          <a:lstStyle/>
          <a:p>
            <a:pPr fontAlgn="auto">
              <a:spcAft>
                <a:spcPts val="0"/>
              </a:spcAft>
              <a:defRPr/>
            </a:pPr>
            <a:r>
              <a:rPr lang="pt-BR" dirty="0" smtClean="0"/>
              <a:t>Exames neurológicos detalhados</a:t>
            </a:r>
            <a:r>
              <a:rPr lang="pt-BR" dirty="0"/>
              <a:t>:</a:t>
            </a:r>
          </a:p>
        </p:txBody>
      </p:sp>
      <p:sp>
        <p:nvSpPr>
          <p:cNvPr id="3" name="Content Placeholder 2"/>
          <p:cNvSpPr>
            <a:spLocks noGrp="1"/>
          </p:cNvSpPr>
          <p:nvPr>
            <p:ph idx="1"/>
          </p:nvPr>
        </p:nvSpPr>
        <p:spPr>
          <a:xfrm>
            <a:off x="323850" y="1773238"/>
            <a:ext cx="7932738" cy="4699000"/>
          </a:xfrm>
        </p:spPr>
        <p:txBody>
          <a:bodyPr rtlCol="0">
            <a:normAutofit lnSpcReduction="10000"/>
          </a:bodyPr>
          <a:lstStyle/>
          <a:p>
            <a:pPr algn="just" fontAlgn="auto">
              <a:spcAft>
                <a:spcPts val="0"/>
              </a:spcAft>
              <a:defRPr/>
            </a:pPr>
            <a:r>
              <a:rPr lang="pt-BR" dirty="0"/>
              <a:t>Exames neurológicos </a:t>
            </a:r>
            <a:r>
              <a:rPr lang="pt-BR" dirty="0" smtClean="0"/>
              <a:t>detalhados aos 6 meses de idade;</a:t>
            </a:r>
          </a:p>
          <a:p>
            <a:pPr algn="just" fontAlgn="auto">
              <a:spcAft>
                <a:spcPts val="0"/>
              </a:spcAft>
              <a:defRPr/>
            </a:pPr>
            <a:r>
              <a:rPr lang="pt-BR" dirty="0" smtClean="0"/>
              <a:t>Avaliação feita por N</a:t>
            </a:r>
            <a:r>
              <a:rPr lang="en-US" dirty="0" smtClean="0"/>
              <a:t>e</a:t>
            </a:r>
            <a:r>
              <a:rPr lang="pt-BR" dirty="0" smtClean="0"/>
              <a:t>urologista único, sem conhecimento da divisão dos grupos;</a:t>
            </a:r>
          </a:p>
          <a:p>
            <a:pPr algn="just" fontAlgn="auto">
              <a:spcAft>
                <a:spcPts val="0"/>
              </a:spcAft>
              <a:defRPr/>
            </a:pPr>
            <a:r>
              <a:rPr lang="pt-BR" dirty="0" smtClean="0"/>
              <a:t>Utilizado ainda Teste de Denver II (DDST-II) que avalia quatro categorias:</a:t>
            </a:r>
          </a:p>
          <a:p>
            <a:pPr marL="640080" lvl="1" algn="just" fontAlgn="auto">
              <a:spcAft>
                <a:spcPts val="0"/>
              </a:spcAft>
              <a:defRPr/>
            </a:pPr>
            <a:r>
              <a:rPr lang="pt-BR" dirty="0" smtClean="0"/>
              <a:t>Motor </a:t>
            </a:r>
            <a:r>
              <a:rPr lang="pt-BR" dirty="0"/>
              <a:t>b</a:t>
            </a:r>
            <a:r>
              <a:rPr lang="pt-BR" dirty="0" smtClean="0"/>
              <a:t>ruto; </a:t>
            </a:r>
          </a:p>
          <a:p>
            <a:pPr marL="640080" lvl="1" algn="just" fontAlgn="auto">
              <a:spcAft>
                <a:spcPts val="0"/>
              </a:spcAft>
              <a:defRPr/>
            </a:pPr>
            <a:r>
              <a:rPr lang="en-US" dirty="0" smtClean="0"/>
              <a:t>L</a:t>
            </a:r>
            <a:r>
              <a:rPr lang="pt-BR" dirty="0" err="1" smtClean="0"/>
              <a:t>inguagem</a:t>
            </a:r>
            <a:r>
              <a:rPr lang="pt-BR" dirty="0" smtClean="0"/>
              <a:t>;</a:t>
            </a:r>
          </a:p>
          <a:p>
            <a:pPr marL="640080" lvl="1" algn="just" fontAlgn="auto">
              <a:spcAft>
                <a:spcPts val="0"/>
              </a:spcAft>
              <a:defRPr/>
            </a:pPr>
            <a:r>
              <a:rPr lang="en-US" dirty="0" smtClean="0"/>
              <a:t>M</a:t>
            </a:r>
            <a:r>
              <a:rPr lang="pt-BR" dirty="0" err="1" smtClean="0"/>
              <a:t>otor</a:t>
            </a:r>
            <a:r>
              <a:rPr lang="pt-BR" dirty="0" smtClean="0"/>
              <a:t> fino-adaptativo;</a:t>
            </a:r>
          </a:p>
          <a:p>
            <a:pPr marL="640080" lvl="1" algn="just" fontAlgn="auto">
              <a:spcAft>
                <a:spcPts val="0"/>
              </a:spcAft>
              <a:defRPr/>
            </a:pPr>
            <a:r>
              <a:rPr lang="pt-BR" dirty="0" smtClean="0"/>
              <a:t>Pessoal-social;</a:t>
            </a:r>
          </a:p>
          <a:p>
            <a:pPr algn="just" fontAlgn="auto">
              <a:spcAft>
                <a:spcPts val="0"/>
              </a:spcAft>
              <a:defRPr/>
            </a:pPr>
            <a:r>
              <a:rPr lang="en-US" dirty="0" smtClean="0"/>
              <a:t>A </a:t>
            </a:r>
            <a:r>
              <a:rPr lang="en-US" dirty="0" err="1"/>
              <a:t>avaliação</a:t>
            </a:r>
            <a:r>
              <a:rPr lang="en-US" dirty="0"/>
              <a:t> global do </a:t>
            </a:r>
            <a:r>
              <a:rPr lang="en-US" dirty="0" err="1"/>
              <a:t>desenvolvimento</a:t>
            </a:r>
            <a:r>
              <a:rPr lang="en-US" dirty="0"/>
              <a:t> de </a:t>
            </a:r>
            <a:r>
              <a:rPr lang="en-US" dirty="0" err="1"/>
              <a:t>uma</a:t>
            </a:r>
            <a:r>
              <a:rPr lang="en-US" dirty="0"/>
              <a:t> </a:t>
            </a:r>
            <a:r>
              <a:rPr lang="en-US" dirty="0" err="1"/>
              <a:t>criança</a:t>
            </a:r>
            <a:r>
              <a:rPr lang="en-US" dirty="0"/>
              <a:t> </a:t>
            </a:r>
            <a:r>
              <a:rPr lang="en-US" dirty="0" err="1"/>
              <a:t>foi</a:t>
            </a:r>
            <a:r>
              <a:rPr lang="en-US" dirty="0"/>
              <a:t> </a:t>
            </a:r>
            <a:r>
              <a:rPr lang="en-US" dirty="0" err="1"/>
              <a:t>considerado</a:t>
            </a:r>
            <a:r>
              <a:rPr lang="en-US" dirty="0"/>
              <a:t> </a:t>
            </a:r>
            <a:r>
              <a:rPr lang="en-US" dirty="0" err="1" smtClean="0"/>
              <a:t>fracassada</a:t>
            </a:r>
            <a:r>
              <a:rPr lang="en-US" dirty="0" smtClean="0"/>
              <a:t> </a:t>
            </a:r>
            <a:r>
              <a:rPr lang="en-US" dirty="0"/>
              <a:t>se </a:t>
            </a:r>
            <a:r>
              <a:rPr lang="en-US" dirty="0" err="1" smtClean="0"/>
              <a:t>houvesse</a:t>
            </a:r>
            <a:r>
              <a:rPr lang="en-US" dirty="0" smtClean="0"/>
              <a:t> &gt;</a:t>
            </a:r>
            <a:r>
              <a:rPr lang="en-US" dirty="0" err="1" smtClean="0"/>
              <a:t>ou</a:t>
            </a:r>
            <a:r>
              <a:rPr lang="en-US" dirty="0" smtClean="0"/>
              <a:t>=2 </a:t>
            </a:r>
            <a:r>
              <a:rPr lang="en-US" dirty="0" err="1"/>
              <a:t>atrasos</a:t>
            </a:r>
            <a:r>
              <a:rPr lang="en-US" dirty="0"/>
              <a:t>, </a:t>
            </a:r>
            <a:r>
              <a:rPr lang="en-US" dirty="0" err="1"/>
              <a:t>questionável</a:t>
            </a:r>
            <a:r>
              <a:rPr lang="en-US" dirty="0"/>
              <a:t> se </a:t>
            </a:r>
            <a:r>
              <a:rPr lang="en-US" dirty="0" err="1"/>
              <a:t>houvesse</a:t>
            </a:r>
            <a:r>
              <a:rPr lang="en-US" dirty="0"/>
              <a:t> um </a:t>
            </a:r>
            <a:r>
              <a:rPr lang="en-US" dirty="0" err="1"/>
              <a:t>atraso</a:t>
            </a:r>
            <a:r>
              <a:rPr lang="en-US" dirty="0"/>
              <a:t> </a:t>
            </a:r>
            <a:r>
              <a:rPr lang="en-US" dirty="0" smtClean="0"/>
              <a:t>e/</a:t>
            </a:r>
            <a:r>
              <a:rPr lang="en-US" dirty="0" err="1" smtClean="0"/>
              <a:t>ou</a:t>
            </a:r>
            <a:r>
              <a:rPr lang="en-US" dirty="0" smtClean="0"/>
              <a:t> &gt;</a:t>
            </a:r>
            <a:r>
              <a:rPr lang="en-US" dirty="0" err="1" smtClean="0"/>
              <a:t>ou</a:t>
            </a:r>
            <a:r>
              <a:rPr lang="en-US" dirty="0" smtClean="0"/>
              <a:t>= </a:t>
            </a:r>
            <a:r>
              <a:rPr lang="en-US" dirty="0"/>
              <a:t>2 </a:t>
            </a:r>
            <a:r>
              <a:rPr lang="en-US" dirty="0" err="1"/>
              <a:t>precauções</a:t>
            </a:r>
            <a:r>
              <a:rPr lang="en-US" dirty="0"/>
              <a:t> e normal, se </a:t>
            </a:r>
            <a:r>
              <a:rPr lang="en-US" dirty="0" err="1"/>
              <a:t>não</a:t>
            </a:r>
            <a:r>
              <a:rPr lang="en-US" dirty="0"/>
              <a:t> </a:t>
            </a:r>
            <a:r>
              <a:rPr lang="en-US" dirty="0" err="1"/>
              <a:t>houve</a:t>
            </a:r>
            <a:r>
              <a:rPr lang="en-US" dirty="0"/>
              <a:t> </a:t>
            </a:r>
            <a:r>
              <a:rPr lang="en-US" dirty="0" err="1"/>
              <a:t>atrasos</a:t>
            </a:r>
            <a:r>
              <a:rPr lang="en-US" dirty="0"/>
              <a:t> e um </a:t>
            </a:r>
            <a:r>
              <a:rPr lang="en-US" dirty="0" err="1"/>
              <a:t>máximo</a:t>
            </a:r>
            <a:r>
              <a:rPr lang="en-US" dirty="0"/>
              <a:t> de </a:t>
            </a:r>
            <a:r>
              <a:rPr lang="en-US" dirty="0" smtClean="0"/>
              <a:t>um </a:t>
            </a:r>
            <a:r>
              <a:rPr lang="en-US" dirty="0" err="1" smtClean="0"/>
              <a:t>precaução</a:t>
            </a:r>
            <a:r>
              <a:rPr lang="en-US" dirty="0" smtClean="0"/>
              <a:t>. </a:t>
            </a:r>
            <a:endParaRPr lang="fi-FI" dirty="0"/>
          </a:p>
          <a:p>
            <a:pPr marL="114300" indent="0" fontAlgn="auto">
              <a:spcAft>
                <a:spcPts val="0"/>
              </a:spcAft>
              <a:buFont typeface="Arial" pitchFamily="34" charset="0"/>
              <a:buNone/>
              <a:defRPr/>
            </a:pPr>
            <a:endParaRPr lang="pt-BR" dirty="0" smtClean="0"/>
          </a:p>
          <a:p>
            <a:pPr fontAlgn="auto">
              <a:spcAft>
                <a:spcPts val="0"/>
              </a:spcAft>
              <a:defRPr/>
            </a:pPr>
            <a:endParaRPr lang="pt-BR"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407988"/>
            <a:ext cx="8564562" cy="1039812"/>
          </a:xfrm>
        </p:spPr>
        <p:txBody>
          <a:bodyPr>
            <a:normAutofit/>
          </a:bodyPr>
          <a:lstStyle/>
          <a:p>
            <a:pPr fontAlgn="auto">
              <a:spcAft>
                <a:spcPts val="0"/>
              </a:spcAft>
              <a:defRPr/>
            </a:pPr>
            <a:r>
              <a:rPr lang="pt-BR" dirty="0" smtClean="0"/>
              <a:t>Análise estatística:</a:t>
            </a:r>
            <a:endParaRPr lang="pt-BR" dirty="0"/>
          </a:p>
        </p:txBody>
      </p:sp>
      <p:sp>
        <p:nvSpPr>
          <p:cNvPr id="3" name="Content Placeholder 2"/>
          <p:cNvSpPr>
            <a:spLocks noGrp="1"/>
          </p:cNvSpPr>
          <p:nvPr>
            <p:ph idx="1"/>
          </p:nvPr>
        </p:nvSpPr>
        <p:spPr>
          <a:xfrm>
            <a:off x="250825" y="1412875"/>
            <a:ext cx="8229600" cy="5059363"/>
          </a:xfrm>
        </p:spPr>
        <p:txBody>
          <a:bodyPr rtlCol="0">
            <a:normAutofit/>
          </a:bodyPr>
          <a:lstStyle/>
          <a:p>
            <a:pPr algn="just" fontAlgn="auto">
              <a:spcAft>
                <a:spcPts val="0"/>
              </a:spcAft>
              <a:defRPr/>
            </a:pPr>
            <a:r>
              <a:rPr lang="pt-BR" dirty="0" smtClean="0"/>
              <a:t>Foi usado o SPSS (</a:t>
            </a:r>
            <a:r>
              <a:rPr lang="pt-BR" dirty="0" err="1" smtClean="0"/>
              <a:t>Statistical</a:t>
            </a:r>
            <a:r>
              <a:rPr lang="pt-BR" dirty="0" smtClean="0"/>
              <a:t> </a:t>
            </a:r>
            <a:r>
              <a:rPr lang="pt-BR" dirty="0" err="1" smtClean="0"/>
              <a:t>Package</a:t>
            </a:r>
            <a:r>
              <a:rPr lang="pt-BR" dirty="0" smtClean="0"/>
              <a:t> for </a:t>
            </a:r>
            <a:r>
              <a:rPr lang="pt-BR" dirty="0" err="1" smtClean="0"/>
              <a:t>the</a:t>
            </a:r>
            <a:r>
              <a:rPr lang="pt-BR" dirty="0" smtClean="0"/>
              <a:t> Social Science, Chicago, IL, EUA), versão 18;</a:t>
            </a:r>
          </a:p>
          <a:p>
            <a:pPr algn="just" fontAlgn="auto">
              <a:spcAft>
                <a:spcPts val="0"/>
              </a:spcAft>
              <a:defRPr/>
            </a:pPr>
            <a:r>
              <a:rPr lang="pt-BR" dirty="0" smtClean="0"/>
              <a:t>Os dados foram resumidos por meio de média, desvio padrão para variáveis contínuas e percentual para as variáveis categóricas;</a:t>
            </a:r>
          </a:p>
          <a:p>
            <a:pPr algn="just" fontAlgn="auto">
              <a:spcAft>
                <a:spcPts val="0"/>
              </a:spcAft>
              <a:defRPr/>
            </a:pPr>
            <a:r>
              <a:rPr lang="pt-BR" dirty="0" smtClean="0"/>
              <a:t>Comparações entre os grupos foram feitas usando o </a:t>
            </a:r>
            <a:r>
              <a:rPr lang="pt-BR" dirty="0" err="1" smtClean="0"/>
              <a:t>t-test</a:t>
            </a:r>
            <a:r>
              <a:rPr lang="pt-BR" dirty="0" smtClean="0"/>
              <a:t> para variáveis contínuas e </a:t>
            </a:r>
            <a:r>
              <a:rPr lang="pt-BR" dirty="0" err="1" smtClean="0"/>
              <a:t>qui</a:t>
            </a:r>
            <a:r>
              <a:rPr lang="pt-BR" dirty="0" smtClean="0"/>
              <a:t>-quadrado para variáveis categóricas</a:t>
            </a:r>
            <a:r>
              <a:rPr lang="pt-BR" dirty="0"/>
              <a:t>;</a:t>
            </a:r>
            <a:endParaRPr lang="pt-BR" dirty="0" smtClean="0"/>
          </a:p>
          <a:p>
            <a:pPr algn="just" fontAlgn="auto">
              <a:spcAft>
                <a:spcPts val="0"/>
              </a:spcAft>
              <a:defRPr/>
            </a:pPr>
            <a:r>
              <a:rPr lang="pt-BR" dirty="0" smtClean="0"/>
              <a:t>Medidas contínuas repetidas foram comparadas usando o </a:t>
            </a:r>
            <a:r>
              <a:rPr lang="pt-BR" dirty="0" err="1" smtClean="0"/>
              <a:t>t-test</a:t>
            </a:r>
            <a:r>
              <a:rPr lang="pt-BR" dirty="0" smtClean="0"/>
              <a:t> pareado</a:t>
            </a:r>
            <a:r>
              <a:rPr lang="pt-BR" dirty="0"/>
              <a:t>;</a:t>
            </a:r>
            <a:endParaRPr lang="pt-BR" dirty="0" smtClean="0"/>
          </a:p>
          <a:p>
            <a:pPr algn="just" fontAlgn="auto">
              <a:spcAft>
                <a:spcPts val="0"/>
              </a:spcAft>
              <a:defRPr/>
            </a:pPr>
            <a:r>
              <a:rPr lang="pt-BR" dirty="0" smtClean="0"/>
              <a:t>A correlação foi medida pelo coeficiente de correlação de </a:t>
            </a:r>
            <a:r>
              <a:rPr lang="pt-BR" dirty="0" err="1" smtClean="0"/>
              <a:t>Spearman</a:t>
            </a:r>
            <a:r>
              <a:rPr lang="pt-BR" dirty="0" smtClean="0"/>
              <a:t>. As diferenças foram consideradas significativas quando os valores de </a:t>
            </a:r>
            <a:r>
              <a:rPr lang="pt-BR" dirty="0" err="1" smtClean="0"/>
              <a:t>P</a:t>
            </a:r>
            <a:r>
              <a:rPr lang="pt-BR" dirty="0" smtClean="0"/>
              <a:t> foram &lt;0.05</a:t>
            </a:r>
            <a:r>
              <a:rPr lang="pt-BR" dirty="0"/>
              <a:t>;</a:t>
            </a:r>
            <a:endParaRPr lang="pt-BR" dirty="0" smtClean="0"/>
          </a:p>
          <a:p>
            <a:pPr algn="just" fontAlgn="auto">
              <a:spcAft>
                <a:spcPts val="0"/>
              </a:spcAft>
              <a:defRPr/>
            </a:pPr>
            <a:r>
              <a:rPr lang="pt-BR" dirty="0" smtClean="0"/>
              <a:t>A amostra de conveniência de 45 pacientes foi escolhida devido à natureza piloto do estudo, a análise do “poder” não era viável.</a:t>
            </a:r>
          </a:p>
          <a:p>
            <a:pPr marL="114300" indent="0" fontAlgn="auto">
              <a:spcAft>
                <a:spcPts val="0"/>
              </a:spcAft>
              <a:buFont typeface="Arial" pitchFamily="34" charset="0"/>
              <a:buNone/>
              <a:defRPr/>
            </a:pPr>
            <a:endParaRPr lang="pt-BR" dirty="0" smtClean="0"/>
          </a:p>
          <a:p>
            <a:pPr fontAlgn="auto">
              <a:spcAft>
                <a:spcPts val="0"/>
              </a:spcAft>
              <a:defRPr/>
            </a:pPr>
            <a:endParaRPr lang="pt-BR"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auto">
              <a:spcAft>
                <a:spcPts val="0"/>
              </a:spcAft>
              <a:defRPr/>
            </a:pPr>
            <a:r>
              <a:rPr lang="en-US" dirty="0" err="1" smtClean="0"/>
              <a:t>Resultados</a:t>
            </a:r>
            <a:endParaRPr lang="en-US" dirty="0"/>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7950" y="0"/>
            <a:ext cx="7620000" cy="1143000"/>
          </a:xfrm>
        </p:spPr>
        <p:txBody>
          <a:bodyPr/>
          <a:lstStyle/>
          <a:p>
            <a:pPr fontAlgn="auto">
              <a:spcAft>
                <a:spcPts val="0"/>
              </a:spcAft>
              <a:defRPr/>
            </a:pPr>
            <a:r>
              <a:rPr lang="pt-BR" dirty="0" smtClean="0"/>
              <a:t>Resultados:</a:t>
            </a:r>
            <a:endParaRPr lang="pt-BR" dirty="0"/>
          </a:p>
        </p:txBody>
      </p:sp>
      <p:pic>
        <p:nvPicPr>
          <p:cNvPr id="24579" name="Picture 2"/>
          <p:cNvPicPr>
            <a:picLocks noGrp="1" noChangeAspect="1" noChangeArrowheads="1"/>
          </p:cNvPicPr>
          <p:nvPr>
            <p:ph idx="1"/>
          </p:nvPr>
        </p:nvPicPr>
        <p:blipFill>
          <a:blip r:embed="rId2"/>
          <a:srcRect/>
          <a:stretch>
            <a:fillRect/>
          </a:stretch>
        </p:blipFill>
        <p:spPr>
          <a:xfrm>
            <a:off x="3203575" y="188913"/>
            <a:ext cx="5832475" cy="6553200"/>
          </a:xfrm>
        </p:spPr>
      </p:pic>
      <p:sp>
        <p:nvSpPr>
          <p:cNvPr id="4" name="CaixaDeTexto 3"/>
          <p:cNvSpPr txBox="1"/>
          <p:nvPr/>
        </p:nvSpPr>
        <p:spPr>
          <a:xfrm>
            <a:off x="250825" y="836613"/>
            <a:ext cx="3097213" cy="5883275"/>
          </a:xfrm>
          <a:prstGeom prst="rect">
            <a:avLst/>
          </a:prstGeom>
          <a:noFill/>
        </p:spPr>
        <p:txBody>
          <a:bodyPr>
            <a:spAutoFit/>
          </a:bodyPr>
          <a:lstStyle/>
          <a:p>
            <a:pPr marL="285750" indent="-285750">
              <a:buFont typeface="Wingdings" pitchFamily="2" charset="2"/>
              <a:buChar char="ü"/>
            </a:pPr>
            <a:r>
              <a:rPr lang="pt-BR" sz="2000" b="1">
                <a:latin typeface="Calibri" pitchFamily="34" charset="0"/>
              </a:rPr>
              <a:t>Dois grupos: </a:t>
            </a:r>
          </a:p>
          <a:p>
            <a:pPr marL="285750" indent="-285750"/>
            <a:r>
              <a:rPr lang="pt-BR" sz="2000">
                <a:latin typeface="Calibri" pitchFamily="34" charset="0"/>
              </a:rPr>
              <a:t>   N = 15 hipotermia terapêutica</a:t>
            </a:r>
          </a:p>
          <a:p>
            <a:pPr marL="285750" indent="-285750"/>
            <a:r>
              <a:rPr lang="pt-BR" sz="2000">
                <a:latin typeface="Calibri" pitchFamily="34" charset="0"/>
              </a:rPr>
              <a:t>   N = 15 melatonina + hipotermia terapêutica</a:t>
            </a:r>
          </a:p>
          <a:p>
            <a:pPr marL="285750" indent="-285750"/>
            <a:endParaRPr lang="pt-BR" sz="2000">
              <a:latin typeface="Calibri" pitchFamily="34" charset="0"/>
            </a:endParaRPr>
          </a:p>
          <a:p>
            <a:pPr marL="285750" indent="-285750">
              <a:buFont typeface="Wingdings" pitchFamily="2" charset="2"/>
              <a:buChar char="ü"/>
            </a:pPr>
            <a:r>
              <a:rPr lang="pt-BR" sz="2000">
                <a:latin typeface="Calibri" pitchFamily="34" charset="0"/>
              </a:rPr>
              <a:t>Os dois grupos com características clínicas similares (</a:t>
            </a:r>
            <a:r>
              <a:rPr lang="pt-BR" sz="2000">
                <a:solidFill>
                  <a:srgbClr val="0033CC"/>
                </a:solidFill>
                <a:latin typeface="Calibri" pitchFamily="34" charset="0"/>
              </a:rPr>
              <a:t>Tabela 1</a:t>
            </a:r>
            <a:r>
              <a:rPr lang="pt-BR" sz="2000">
                <a:latin typeface="Calibri" pitchFamily="34" charset="0"/>
              </a:rPr>
              <a:t>);</a:t>
            </a:r>
          </a:p>
          <a:p>
            <a:pPr marL="285750" indent="-285750">
              <a:buFont typeface="Wingdings" pitchFamily="2" charset="2"/>
              <a:buChar char="ü"/>
            </a:pPr>
            <a:endParaRPr lang="pt-BR" sz="2000">
              <a:latin typeface="Calibri" pitchFamily="34" charset="0"/>
            </a:endParaRPr>
          </a:p>
          <a:p>
            <a:pPr marL="285750" indent="-285750">
              <a:buFont typeface="Wingdings" pitchFamily="2" charset="2"/>
              <a:buChar char="ü"/>
            </a:pPr>
            <a:r>
              <a:rPr lang="pt-BR" sz="2000">
                <a:latin typeface="Calibri" pitchFamily="34" charset="0"/>
              </a:rPr>
              <a:t>No 5º dia de follow-up laboratorial: </a:t>
            </a:r>
          </a:p>
          <a:p>
            <a:pPr marL="285750" indent="-285750"/>
            <a:r>
              <a:rPr lang="pt-BR" sz="2000">
                <a:latin typeface="Calibri" pitchFamily="34" charset="0"/>
              </a:rPr>
              <a:t>         *Grupo melatonina + hipotermia: melhor [ ] hemoglobina e menos cálcio ionizado comparado ao grupo da hipotermia terapêutica isolada (</a:t>
            </a:r>
            <a:r>
              <a:rPr lang="pt-BR" sz="2000">
                <a:solidFill>
                  <a:srgbClr val="0033CC"/>
                </a:solidFill>
                <a:latin typeface="Calibri" pitchFamily="34" charset="0"/>
              </a:rPr>
              <a:t>Tabela 2</a:t>
            </a:r>
            <a:r>
              <a:rPr lang="pt-BR" sz="2000">
                <a:latin typeface="Calibri" pitchFamily="34" charset="0"/>
              </a:rPr>
              <a:t>)</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1187450" y="981075"/>
            <a:ext cx="6264275" cy="576263"/>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pt-BR"/>
          </a:p>
        </p:txBody>
      </p:sp>
      <p:pic>
        <p:nvPicPr>
          <p:cNvPr id="25603" name="Picture 2"/>
          <p:cNvPicPr>
            <a:picLocks noChangeAspect="1" noChangeArrowheads="1"/>
          </p:cNvPicPr>
          <p:nvPr/>
        </p:nvPicPr>
        <p:blipFill>
          <a:blip r:embed="rId2"/>
          <a:srcRect/>
          <a:stretch>
            <a:fillRect/>
          </a:stretch>
        </p:blipFill>
        <p:spPr bwMode="auto">
          <a:xfrm>
            <a:off x="755650" y="188913"/>
            <a:ext cx="7056438" cy="6669087"/>
          </a:xfrm>
          <a:prstGeom prst="rect">
            <a:avLst/>
          </a:prstGeom>
          <a:noFill/>
          <a:ln w="9525">
            <a:noFill/>
            <a:miter lim="800000"/>
            <a:headEnd/>
            <a:tailEnd/>
          </a:ln>
        </p:spPr>
      </p:pic>
      <p:sp>
        <p:nvSpPr>
          <p:cNvPr id="8" name="Seta para a direita 7"/>
          <p:cNvSpPr/>
          <p:nvPr/>
        </p:nvSpPr>
        <p:spPr>
          <a:xfrm>
            <a:off x="209216" y="1009368"/>
            <a:ext cx="978408" cy="484632"/>
          </a:xfrm>
          <a:prstGeom prst="rightArrow">
            <a:avLst/>
          </a:prstGeom>
          <a:solidFill>
            <a:srgbClr val="FF0000"/>
          </a:solidFill>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pt-BR"/>
          </a:p>
        </p:txBody>
      </p:sp>
      <p:sp>
        <p:nvSpPr>
          <p:cNvPr id="9" name="Seta para a direita 8"/>
          <p:cNvSpPr/>
          <p:nvPr/>
        </p:nvSpPr>
        <p:spPr>
          <a:xfrm>
            <a:off x="209216" y="5733256"/>
            <a:ext cx="978408" cy="484632"/>
          </a:xfrm>
          <a:prstGeom prst="rightArrow">
            <a:avLst/>
          </a:prstGeom>
          <a:solidFill>
            <a:srgbClr val="FF0000"/>
          </a:solidFill>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pic>
        <p:nvPicPr>
          <p:cNvPr id="26627" name="Picture 2"/>
          <p:cNvPicPr>
            <a:picLocks noGrp="1" noChangeAspect="1" noChangeArrowheads="1"/>
          </p:cNvPicPr>
          <p:nvPr>
            <p:ph idx="1"/>
          </p:nvPr>
        </p:nvPicPr>
        <p:blipFill>
          <a:blip r:embed="rId2"/>
          <a:srcRect/>
          <a:stretch>
            <a:fillRect/>
          </a:stretch>
        </p:blipFill>
        <p:spPr>
          <a:xfrm>
            <a:off x="3708400" y="476250"/>
            <a:ext cx="5435600" cy="6048375"/>
          </a:xfrm>
          <a:noFill/>
        </p:spPr>
      </p:pic>
      <p:sp>
        <p:nvSpPr>
          <p:cNvPr id="26628" name="CaixaDeTexto 3"/>
          <p:cNvSpPr txBox="1">
            <a:spLocks noChangeArrowheads="1"/>
          </p:cNvSpPr>
          <p:nvPr/>
        </p:nvSpPr>
        <p:spPr bwMode="auto">
          <a:xfrm>
            <a:off x="325438" y="1557338"/>
            <a:ext cx="4102100" cy="3140075"/>
          </a:xfrm>
          <a:prstGeom prst="rect">
            <a:avLst/>
          </a:prstGeom>
          <a:noFill/>
          <a:ln w="9525">
            <a:noFill/>
            <a:miter lim="800000"/>
            <a:headEnd/>
            <a:tailEnd/>
          </a:ln>
        </p:spPr>
        <p:txBody>
          <a:bodyPr>
            <a:spAutoFit/>
          </a:bodyPr>
          <a:lstStyle/>
          <a:p>
            <a:pPr marL="285750" indent="-285750">
              <a:buFont typeface="Wingdings" pitchFamily="2" charset="2"/>
              <a:buChar char="ü"/>
            </a:pPr>
            <a:r>
              <a:rPr lang="pt-BR">
                <a:latin typeface="Calibri" pitchFamily="34" charset="0"/>
              </a:rPr>
              <a:t> </a:t>
            </a:r>
            <a:r>
              <a:rPr lang="pt-BR" sz="2000">
                <a:latin typeface="Calibri" pitchFamily="34" charset="0"/>
              </a:rPr>
              <a:t>As concentrações de NO, SOD e melatonina foram maiores nos dois grupos com HIE quando comparados ao grupo controle saudável. (P&lt; 0.001);</a:t>
            </a:r>
          </a:p>
          <a:p>
            <a:pPr marL="285750" indent="-285750">
              <a:buFont typeface="Wingdings" pitchFamily="2" charset="2"/>
              <a:buChar char="ü"/>
            </a:pPr>
            <a:endParaRPr lang="pt-BR" sz="2000">
              <a:latin typeface="Calibri" pitchFamily="34" charset="0"/>
            </a:endParaRPr>
          </a:p>
          <a:p>
            <a:pPr marL="285750" indent="-285750">
              <a:buFont typeface="Wingdings" pitchFamily="2" charset="2"/>
              <a:buChar char="ü"/>
            </a:pPr>
            <a:r>
              <a:rPr lang="pt-BR" sz="2000">
                <a:latin typeface="Calibri" pitchFamily="34" charset="0"/>
              </a:rPr>
              <a:t>Nos grupos hipotermia e melatonina + hipotermia não houve diferença de concentração.</a:t>
            </a:r>
          </a:p>
          <a:p>
            <a:pPr marL="285750" indent="-285750">
              <a:buFont typeface="Wingdings" pitchFamily="2" charset="2"/>
              <a:buNone/>
            </a:pPr>
            <a:r>
              <a:rPr lang="pt-BR" sz="2000">
                <a:latin typeface="Calibri" pitchFamily="34" charset="0"/>
              </a:rPr>
              <a:t>                        (</a:t>
            </a:r>
            <a:r>
              <a:rPr lang="pt-BR" sz="2000">
                <a:solidFill>
                  <a:srgbClr val="0033CC"/>
                </a:solidFill>
                <a:latin typeface="Calibri" pitchFamily="34" charset="0"/>
              </a:rPr>
              <a:t>Figura 2</a:t>
            </a:r>
            <a:r>
              <a:rPr lang="pt-BR" sz="2000">
                <a:latin typeface="Calibri" pitchFamily="34" charset="0"/>
              </a:rPr>
              <a:t>)</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pic>
        <p:nvPicPr>
          <p:cNvPr id="27651" name="Picture 2"/>
          <p:cNvPicPr>
            <a:picLocks noGrp="1" noChangeAspect="1" noChangeArrowheads="1"/>
          </p:cNvPicPr>
          <p:nvPr>
            <p:ph idx="1"/>
          </p:nvPr>
        </p:nvPicPr>
        <p:blipFill>
          <a:blip r:embed="rId2"/>
          <a:srcRect/>
          <a:stretch>
            <a:fillRect/>
          </a:stretch>
        </p:blipFill>
        <p:spPr>
          <a:xfrm>
            <a:off x="3521075" y="981075"/>
            <a:ext cx="5514975" cy="5111750"/>
          </a:xfrm>
        </p:spPr>
      </p:pic>
      <p:sp>
        <p:nvSpPr>
          <p:cNvPr id="4" name="CaixaDeTexto 3"/>
          <p:cNvSpPr txBox="1"/>
          <p:nvPr/>
        </p:nvSpPr>
        <p:spPr>
          <a:xfrm>
            <a:off x="179388" y="1749425"/>
            <a:ext cx="3887787" cy="4211638"/>
          </a:xfrm>
          <a:prstGeom prst="rect">
            <a:avLst/>
          </a:prstGeom>
          <a:noFill/>
        </p:spPr>
        <p:txBody>
          <a:bodyPr>
            <a:spAutoFit/>
          </a:bodyPr>
          <a:lstStyle/>
          <a:p>
            <a:pPr marL="285750" indent="-285750">
              <a:buFont typeface="Wingdings" pitchFamily="2" charset="2"/>
              <a:buChar char="ü"/>
            </a:pPr>
            <a:r>
              <a:rPr lang="pt-BR">
                <a:latin typeface="Calibri" pitchFamily="34" charset="0"/>
              </a:rPr>
              <a:t>No 5º dia de vida:</a:t>
            </a:r>
          </a:p>
          <a:p>
            <a:pPr marL="285750" indent="-285750"/>
            <a:endParaRPr lang="pt-BR">
              <a:latin typeface="Calibri" pitchFamily="34" charset="0"/>
            </a:endParaRPr>
          </a:p>
          <a:p>
            <a:pPr marL="285750" indent="-285750"/>
            <a:r>
              <a:rPr lang="pt-BR">
                <a:latin typeface="Calibri" pitchFamily="34" charset="0"/>
              </a:rPr>
              <a:t>      A melatonina apresentou maior aumento no grupo melatonina + hipotermia terapêutica;</a:t>
            </a:r>
          </a:p>
          <a:p>
            <a:pPr marL="285750" indent="-285750"/>
            <a:endParaRPr lang="pt-BR">
              <a:latin typeface="Calibri" pitchFamily="34" charset="0"/>
            </a:endParaRPr>
          </a:p>
          <a:p>
            <a:pPr marL="285750" indent="-285750"/>
            <a:r>
              <a:rPr lang="pt-BR">
                <a:latin typeface="Calibri" pitchFamily="34" charset="0"/>
              </a:rPr>
              <a:t>      SOD apresentou menor queda no grupo melatonina+ hipotermia;</a:t>
            </a:r>
          </a:p>
          <a:p>
            <a:pPr marL="285750" indent="-285750"/>
            <a:endParaRPr lang="pt-BR">
              <a:latin typeface="Calibri" pitchFamily="34" charset="0"/>
            </a:endParaRPr>
          </a:p>
          <a:p>
            <a:pPr marL="285750" indent="-285750"/>
            <a:r>
              <a:rPr lang="pt-BR">
                <a:latin typeface="Calibri" pitchFamily="34" charset="0"/>
              </a:rPr>
              <a:t>       NO apresentou maior queda no grupo melatonina+ hipotermia.</a:t>
            </a:r>
          </a:p>
          <a:p>
            <a:pPr marL="285750" indent="-285750"/>
            <a:r>
              <a:rPr lang="pt-BR">
                <a:latin typeface="Calibri" pitchFamily="34" charset="0"/>
              </a:rPr>
              <a:t>              (</a:t>
            </a:r>
            <a:r>
              <a:rPr lang="pt-BR">
                <a:solidFill>
                  <a:srgbClr val="0033CC"/>
                </a:solidFill>
                <a:latin typeface="Calibri" pitchFamily="34" charset="0"/>
              </a:rPr>
              <a:t>Figura 3</a:t>
            </a:r>
            <a:r>
              <a:rPr lang="pt-BR">
                <a:latin typeface="Calibri" pitchFamily="34" charset="0"/>
              </a:rPr>
              <a:t>)</a:t>
            </a:r>
          </a:p>
          <a:p>
            <a:pPr marL="285750" indent="-285750"/>
            <a:endParaRPr lang="pt-BR">
              <a:latin typeface="Calibri" pitchFamily="34" charset="0"/>
            </a:endParaRPr>
          </a:p>
          <a:p>
            <a:pPr marL="285750" indent="-285750"/>
            <a:r>
              <a:rPr lang="pt-BR">
                <a:latin typeface="Calibri" pitchFamily="34" charset="0"/>
              </a:rPr>
              <a:t>      </a:t>
            </a:r>
          </a:p>
          <a:p>
            <a:pPr marL="285750" indent="-285750"/>
            <a:endParaRPr lang="pt-BR">
              <a:latin typeface="Calibri"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pic>
        <p:nvPicPr>
          <p:cNvPr id="28675" name="Picture 2"/>
          <p:cNvPicPr>
            <a:picLocks noGrp="1" noChangeAspect="1" noChangeArrowheads="1"/>
          </p:cNvPicPr>
          <p:nvPr>
            <p:ph idx="1"/>
          </p:nvPr>
        </p:nvPicPr>
        <p:blipFill>
          <a:blip r:embed="rId2"/>
          <a:srcRect/>
          <a:stretch>
            <a:fillRect/>
          </a:stretch>
        </p:blipFill>
        <p:spPr>
          <a:xfrm>
            <a:off x="3635375" y="188913"/>
            <a:ext cx="5400675" cy="6553200"/>
          </a:xfrm>
        </p:spPr>
      </p:pic>
      <p:sp>
        <p:nvSpPr>
          <p:cNvPr id="5" name="Seta para a direita 4"/>
          <p:cNvSpPr/>
          <p:nvPr/>
        </p:nvSpPr>
        <p:spPr>
          <a:xfrm flipH="1">
            <a:off x="8748713" y="3429000"/>
            <a:ext cx="395287" cy="484188"/>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 name="Seta para a direita 5"/>
          <p:cNvSpPr/>
          <p:nvPr/>
        </p:nvSpPr>
        <p:spPr>
          <a:xfrm flipH="1">
            <a:off x="8748713" y="5300663"/>
            <a:ext cx="395287" cy="485775"/>
          </a:xfrm>
          <a:prstGeom prst="rightArrow">
            <a:avLst/>
          </a:prstGeom>
          <a:solidFill>
            <a:srgbClr val="FF0000"/>
          </a:solidFill>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endParaRPr lang="pt-BR"/>
          </a:p>
        </p:txBody>
      </p:sp>
      <p:sp>
        <p:nvSpPr>
          <p:cNvPr id="28678" name="CaixaDeTexto 6"/>
          <p:cNvSpPr txBox="1">
            <a:spLocks noChangeArrowheads="1"/>
          </p:cNvSpPr>
          <p:nvPr/>
        </p:nvSpPr>
        <p:spPr bwMode="auto">
          <a:xfrm>
            <a:off x="468313" y="1557338"/>
            <a:ext cx="3095625" cy="4211637"/>
          </a:xfrm>
          <a:prstGeom prst="rect">
            <a:avLst/>
          </a:prstGeom>
          <a:noFill/>
          <a:ln w="9525">
            <a:noFill/>
            <a:miter lim="800000"/>
            <a:headEnd/>
            <a:tailEnd/>
          </a:ln>
        </p:spPr>
        <p:txBody>
          <a:bodyPr>
            <a:spAutoFit/>
          </a:bodyPr>
          <a:lstStyle/>
          <a:p>
            <a:pPr marL="285750" indent="-285750">
              <a:buFont typeface="Wingdings" pitchFamily="2" charset="2"/>
              <a:buChar char="ü"/>
            </a:pPr>
            <a:r>
              <a:rPr lang="pt-BR">
                <a:latin typeface="Calibri" pitchFamily="34" charset="0"/>
              </a:rPr>
              <a:t> Foram observados anormalidades na substância branca em 4 pacientes do grupo da hipotermia e 0 no grupo hipotermia+ melatonina;</a:t>
            </a:r>
          </a:p>
          <a:p>
            <a:pPr marL="285750" indent="-285750">
              <a:buFont typeface="Wingdings" pitchFamily="2" charset="2"/>
              <a:buChar char="ü"/>
            </a:pPr>
            <a:endParaRPr lang="pt-BR">
              <a:latin typeface="Calibri" pitchFamily="34" charset="0"/>
            </a:endParaRPr>
          </a:p>
          <a:p>
            <a:pPr marL="285750" indent="-285750">
              <a:buFont typeface="Wingdings" pitchFamily="2" charset="2"/>
              <a:buChar char="ü"/>
            </a:pPr>
            <a:r>
              <a:rPr lang="pt-BR">
                <a:latin typeface="Calibri" pitchFamily="34" charset="0"/>
              </a:rPr>
              <a:t>No follow-up EEG não houve diferenças entre grupos, entretanto no grupo melatonina + hipotermia houve menos atividades convulsivas.</a:t>
            </a:r>
          </a:p>
          <a:p>
            <a:pPr marL="285750" indent="-285750">
              <a:buFont typeface="Wingdings" pitchFamily="2" charset="2"/>
              <a:buNone/>
            </a:pPr>
            <a:r>
              <a:rPr lang="pt-BR">
                <a:latin typeface="Calibri" pitchFamily="34" charset="0"/>
              </a:rPr>
              <a:t>              (</a:t>
            </a:r>
            <a:r>
              <a:rPr lang="pt-BR">
                <a:solidFill>
                  <a:srgbClr val="0033CC"/>
                </a:solidFill>
                <a:latin typeface="Calibri" pitchFamily="34" charset="0"/>
              </a:rPr>
              <a:t>Tabela 3</a:t>
            </a:r>
            <a:r>
              <a:rPr lang="pt-BR">
                <a:latin typeface="Calibri" pitchFamily="34" charset="0"/>
              </a:rPr>
              <a:t>)</a:t>
            </a:r>
          </a:p>
          <a:p>
            <a:pPr marL="285750" indent="-285750">
              <a:buFont typeface="Wingdings" pitchFamily="2" charset="2"/>
              <a:buChar char="ü"/>
            </a:pPr>
            <a:endParaRPr lang="pt-BR">
              <a:latin typeface="Calibri"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29699" name="Espaço Reservado para Conteúdo 2"/>
          <p:cNvSpPr>
            <a:spLocks noGrp="1"/>
          </p:cNvSpPr>
          <p:nvPr>
            <p:ph idx="1"/>
          </p:nvPr>
        </p:nvSpPr>
        <p:spPr>
          <a:xfrm>
            <a:off x="457200" y="1600200"/>
            <a:ext cx="7931150" cy="4800600"/>
          </a:xfrm>
        </p:spPr>
        <p:txBody>
          <a:bodyPr/>
          <a:lstStyle/>
          <a:p>
            <a:pPr algn="just"/>
            <a:r>
              <a:rPr lang="pt-BR" smtClean="0"/>
              <a:t>Não houve diferença na incidência de alterações no tálamo e  gânglios da base entre os grupos;</a:t>
            </a:r>
          </a:p>
          <a:p>
            <a:pPr algn="just"/>
            <a:r>
              <a:rPr lang="pt-BR" smtClean="0"/>
              <a:t>Aos 6 meses, todos os sobreviventes compareceram ao follow-up do exame neurológico e screening do neurodesenvolvimento : 11 – hipotermia; 14 – melatonina + hipotermia;</a:t>
            </a:r>
          </a:p>
          <a:p>
            <a:pPr algn="just"/>
            <a:r>
              <a:rPr lang="pt-BR" smtClean="0"/>
              <a:t>Constatou-se  3 pacientes com neurodesenvolvimento normal no grupo hipotermia e 10 do grupo melatonina + hipotermia;</a:t>
            </a:r>
          </a:p>
          <a:p>
            <a:pPr algn="just"/>
            <a:endParaRPr lang="pt-BR" smtClean="0"/>
          </a:p>
          <a:p>
            <a:pPr algn="just"/>
            <a:r>
              <a:rPr lang="pt-BR" b="1" smtClean="0">
                <a:solidFill>
                  <a:srgbClr val="FF0000"/>
                </a:solidFill>
              </a:rPr>
              <a:t>Sobreviventes sem anormalidades aos 6 meses foram significativamente maiores no grupo melatonina + hipotermia (p&lt; 0,001).</a:t>
            </a:r>
          </a:p>
          <a:p>
            <a:endParaRPr lang="pt-BR" smtClean="0"/>
          </a:p>
          <a:p>
            <a:endParaRPr lang="pt-BR"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auto">
              <a:spcAft>
                <a:spcPts val="0"/>
              </a:spcAft>
              <a:defRPr/>
            </a:pPr>
            <a:r>
              <a:rPr lang="en-US" dirty="0" err="1" smtClean="0"/>
              <a:t>Discussão</a:t>
            </a:r>
            <a:endParaRPr lang="en-US" dirty="0"/>
          </a:p>
        </p:txBody>
      </p:sp>
    </p:spTree>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Discussão</a:t>
            </a:r>
            <a:r>
              <a:rPr lang="en-US" dirty="0" smtClean="0"/>
              <a:t>:</a:t>
            </a:r>
            <a:endParaRPr lang="en-US" dirty="0"/>
          </a:p>
        </p:txBody>
      </p:sp>
      <p:sp>
        <p:nvSpPr>
          <p:cNvPr id="31747" name="Content Placeholder 2"/>
          <p:cNvSpPr>
            <a:spLocks noGrp="1"/>
          </p:cNvSpPr>
          <p:nvPr>
            <p:ph idx="1"/>
          </p:nvPr>
        </p:nvSpPr>
        <p:spPr>
          <a:xfrm>
            <a:off x="457200" y="1600200"/>
            <a:ext cx="7931150" cy="5257800"/>
          </a:xfrm>
        </p:spPr>
        <p:txBody>
          <a:bodyPr/>
          <a:lstStyle/>
          <a:p>
            <a:pPr algn="just"/>
            <a:r>
              <a:rPr lang="pt-BR" smtClean="0"/>
              <a:t>Esse é o </a:t>
            </a:r>
            <a:r>
              <a:rPr lang="pt-BR" b="1" smtClean="0"/>
              <a:t>1º estudo clínico randomizado </a:t>
            </a:r>
            <a:r>
              <a:rPr lang="pt-BR" smtClean="0"/>
              <a:t>para demonstrar a viabilidade e a potencial eficácia da melatonina quando administrada em combinação com a hipotermia em crianças com EHI;</a:t>
            </a:r>
          </a:p>
          <a:p>
            <a:pPr algn="just"/>
            <a:r>
              <a:rPr lang="pt-BR" smtClean="0"/>
              <a:t>A melatonina foi associada com bioquímica favorável e resultados clínicos sem efeitos colaterais notificados;</a:t>
            </a:r>
          </a:p>
          <a:p>
            <a:pPr algn="just"/>
            <a:r>
              <a:rPr lang="pt-BR" smtClean="0"/>
              <a:t>A </a:t>
            </a:r>
            <a:r>
              <a:rPr lang="pt-BR" b="1" smtClean="0">
                <a:solidFill>
                  <a:srgbClr val="FF0000"/>
                </a:solidFill>
              </a:rPr>
              <a:t>concentração sérica de melatonina foi maior em portadores de EHI se comparado ao grupo de controle </a:t>
            </a:r>
            <a:r>
              <a:rPr lang="pt-BR" smtClean="0"/>
              <a:t>(produção endógena de melatonina em resposta ao estresse oxidativo relacionado ao EHI);</a:t>
            </a:r>
          </a:p>
          <a:p>
            <a:pPr algn="just"/>
            <a:r>
              <a:rPr lang="pt-BR" smtClean="0"/>
              <a:t>O grupo melatonina/hipotermia teve um </a:t>
            </a:r>
            <a:r>
              <a:rPr lang="pt-BR" b="1" smtClean="0">
                <a:solidFill>
                  <a:srgbClr val="FF0000"/>
                </a:solidFill>
              </a:rPr>
              <a:t>maior aumento na concentração sérica de melatonina, confirmando a absorção adequada da administração enteral de melatonina em neonatos portadores de HIE</a:t>
            </a:r>
            <a:r>
              <a:rPr lang="pt-BR" smtClean="0"/>
              <a:t>.</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Discussão</a:t>
            </a:r>
            <a:r>
              <a:rPr lang="en-US" dirty="0" smtClean="0"/>
              <a:t>:</a:t>
            </a:r>
            <a:endParaRPr lang="en-US" dirty="0"/>
          </a:p>
        </p:txBody>
      </p:sp>
      <p:sp>
        <p:nvSpPr>
          <p:cNvPr id="32771" name="Content Placeholder 2"/>
          <p:cNvSpPr>
            <a:spLocks noGrp="1"/>
          </p:cNvSpPr>
          <p:nvPr>
            <p:ph idx="1"/>
          </p:nvPr>
        </p:nvSpPr>
        <p:spPr>
          <a:xfrm>
            <a:off x="468313" y="1268413"/>
            <a:ext cx="7931150" cy="5141912"/>
          </a:xfrm>
        </p:spPr>
        <p:txBody>
          <a:bodyPr/>
          <a:lstStyle/>
          <a:p>
            <a:pPr algn="just"/>
            <a:r>
              <a:rPr lang="pt-BR" smtClean="0"/>
              <a:t>A SOD (superóxido desmutase) plasmática </a:t>
            </a:r>
            <a:r>
              <a:rPr lang="pt-BR" b="1" smtClean="0">
                <a:solidFill>
                  <a:srgbClr val="FF0000"/>
                </a:solidFill>
              </a:rPr>
              <a:t>cresceu no dois grupos portadores de HIE </a:t>
            </a:r>
            <a:r>
              <a:rPr lang="pt-BR" smtClean="0"/>
              <a:t>em comparação ao grupo de controle;</a:t>
            </a:r>
          </a:p>
          <a:p>
            <a:pPr algn="just"/>
            <a:r>
              <a:rPr lang="pt-BR" smtClean="0"/>
              <a:t>Estudos anteriores relataram  maior atividade da SOD nos casos de severa EHI</a:t>
            </a:r>
            <a:r>
              <a:rPr lang="pt-BR" baseline="30000" smtClean="0"/>
              <a:t>32</a:t>
            </a:r>
            <a:r>
              <a:rPr lang="pt-BR" smtClean="0"/>
              <a:t>.</a:t>
            </a:r>
          </a:p>
          <a:p>
            <a:r>
              <a:rPr lang="pt-BR" smtClean="0"/>
              <a:t>Houve uma </a:t>
            </a:r>
            <a:r>
              <a:rPr lang="pt-BR" b="1" smtClean="0">
                <a:solidFill>
                  <a:srgbClr val="FF0000"/>
                </a:solidFill>
              </a:rPr>
              <a:t>significativa diminuição nas concentrações da SOD </a:t>
            </a:r>
            <a:r>
              <a:rPr lang="pt-BR" smtClean="0"/>
              <a:t>denotando a melhoria no estresse oxidativo relacionado a HIE;</a:t>
            </a:r>
          </a:p>
          <a:p>
            <a:pPr algn="just"/>
            <a:r>
              <a:rPr lang="pt-BR" smtClean="0"/>
              <a:t>Inesperadamente, o declínio da SOD foi significativamente menor no grupo melatonina/hipotermia (complexa e múltiplos mecanismos de ação da melatonina);</a:t>
            </a:r>
          </a:p>
          <a:p>
            <a:pPr algn="just"/>
            <a:r>
              <a:rPr lang="pt-BR" b="1" smtClean="0">
                <a:solidFill>
                  <a:srgbClr val="FF0000"/>
                </a:solidFill>
              </a:rPr>
              <a:t>Ambos os grupos portadores</a:t>
            </a:r>
            <a:r>
              <a:rPr lang="pt-BR" smtClean="0"/>
              <a:t> de HIE apresentaram </a:t>
            </a:r>
            <a:r>
              <a:rPr lang="pt-BR" b="1" smtClean="0">
                <a:solidFill>
                  <a:srgbClr val="FF0000"/>
                </a:solidFill>
              </a:rPr>
              <a:t>aumento da concentrações séricas de NO</a:t>
            </a:r>
            <a:r>
              <a:rPr lang="pt-BR" smtClean="0"/>
              <a:t> comparados ao grupo de controle;</a:t>
            </a:r>
          </a:p>
          <a:p>
            <a:pPr algn="just"/>
            <a:r>
              <a:rPr lang="pt-BR" smtClean="0"/>
              <a:t>Esses achados são consistentes com estudos prévios que reportaram um </a:t>
            </a:r>
            <a:r>
              <a:rPr lang="pt-BR" b="1" smtClean="0"/>
              <a:t>padrão de aumento da concentração de NO após a asfixia perinatal</a:t>
            </a:r>
            <a:r>
              <a:rPr lang="pt-BR" smtClean="0"/>
              <a:t> e foi correlacionado </a:t>
            </a:r>
            <a:r>
              <a:rPr lang="pt-BR" b="1" smtClean="0"/>
              <a:t>com danos cerebrais severos</a:t>
            </a:r>
            <a:r>
              <a:rPr lang="pt-BR" baseline="30000" smtClean="0"/>
              <a:t>34</a:t>
            </a:r>
            <a:r>
              <a:rPr lang="pt-BR" smtClean="0"/>
              <a:t>;</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Discussão</a:t>
            </a:r>
            <a:r>
              <a:rPr lang="en-US" dirty="0" smtClean="0"/>
              <a:t>:</a:t>
            </a:r>
            <a:endParaRPr lang="en-US" dirty="0"/>
          </a:p>
        </p:txBody>
      </p:sp>
      <p:sp>
        <p:nvSpPr>
          <p:cNvPr id="33795" name="Content Placeholder 2"/>
          <p:cNvSpPr>
            <a:spLocks noGrp="1"/>
          </p:cNvSpPr>
          <p:nvPr>
            <p:ph idx="1"/>
          </p:nvPr>
        </p:nvSpPr>
        <p:spPr>
          <a:xfrm>
            <a:off x="457200" y="1600200"/>
            <a:ext cx="7859713" cy="4800600"/>
          </a:xfrm>
        </p:spPr>
        <p:txBody>
          <a:bodyPr/>
          <a:lstStyle/>
          <a:p>
            <a:pPr algn="just"/>
            <a:r>
              <a:rPr lang="pt-BR" sz="1800" smtClean="0"/>
              <a:t>Nesses estudos, as concentrações de NO declinaram dentro de 5 dias em todos os portadores de HIE </a:t>
            </a:r>
            <a:r>
              <a:rPr lang="pt-BR" sz="1800" smtClean="0">
                <a:sym typeface="Wingdings" pitchFamily="2" charset="2"/>
              </a:rPr>
              <a:t> relacionaram a </a:t>
            </a:r>
            <a:r>
              <a:rPr lang="pt-BR" sz="1800" smtClean="0"/>
              <a:t>melatonina;</a:t>
            </a:r>
          </a:p>
          <a:p>
            <a:pPr algn="just"/>
            <a:r>
              <a:rPr lang="pt-BR" sz="1800" smtClean="0"/>
              <a:t>Estudos anteriores relataram  efeitos favoráveis da hipotermia no estresse oxidadtivo</a:t>
            </a:r>
            <a:r>
              <a:rPr lang="pt-BR" sz="1800" baseline="30000" smtClean="0"/>
              <a:t>35</a:t>
            </a:r>
            <a:r>
              <a:rPr lang="pt-BR" sz="1800" smtClean="0"/>
              <a:t>.A melatonina também diminuiu a peroxidação e as concentração de nitrito/nitrato no soro</a:t>
            </a:r>
            <a:r>
              <a:rPr lang="pt-BR" sz="1800" baseline="30000" smtClean="0"/>
              <a:t>36</a:t>
            </a:r>
            <a:r>
              <a:rPr lang="pt-BR" sz="1800" smtClean="0"/>
              <a:t>.</a:t>
            </a:r>
          </a:p>
          <a:p>
            <a:pPr algn="just"/>
            <a:r>
              <a:rPr lang="pt-BR" sz="1800" smtClean="0"/>
              <a:t>Este estudo demonstrou o sinergismo do efeito da melatonina e hipotermia na redução da carga de óxido nítrico nas crianças com EHI.</a:t>
            </a:r>
          </a:p>
          <a:p>
            <a:pPr algn="just"/>
            <a:r>
              <a:rPr lang="pt-BR" sz="1800" b="1" smtClean="0"/>
              <a:t>Nove</a:t>
            </a:r>
            <a:r>
              <a:rPr lang="pt-BR" sz="1800" smtClean="0"/>
              <a:t> crianças tinham </a:t>
            </a:r>
            <a:r>
              <a:rPr lang="pt-BR" sz="1800" b="1" smtClean="0"/>
              <a:t>RM cerebral e EEG normais </a:t>
            </a:r>
            <a:r>
              <a:rPr lang="pt-BR" sz="1800" smtClean="0"/>
              <a:t>no grupo melatonina contra apenas </a:t>
            </a:r>
            <a:r>
              <a:rPr lang="pt-BR" sz="1800" b="1" smtClean="0"/>
              <a:t>quatro</a:t>
            </a:r>
            <a:r>
              <a:rPr lang="pt-BR" sz="1800" smtClean="0"/>
              <a:t> crianças no grupo hipotermia; a diferença entre os dois grupos não foi significativa (</a:t>
            </a:r>
            <a:r>
              <a:rPr lang="pt-BR" sz="1800" b="1" smtClean="0">
                <a:solidFill>
                  <a:srgbClr val="FF0000"/>
                </a:solidFill>
              </a:rPr>
              <a:t>P=0,08</a:t>
            </a:r>
            <a:r>
              <a:rPr lang="pt-BR" sz="1800" smtClean="0"/>
              <a:t>);</a:t>
            </a:r>
          </a:p>
          <a:p>
            <a:pPr algn="just"/>
            <a:r>
              <a:rPr lang="pt-BR" sz="1800" smtClean="0"/>
              <a:t>Entretanto, houveram algumas incidências de anormalidades na substância branca e </a:t>
            </a:r>
            <a:r>
              <a:rPr lang="pt-BR" sz="1800" b="1" smtClean="0">
                <a:solidFill>
                  <a:srgbClr val="FF0000"/>
                </a:solidFill>
              </a:rPr>
              <a:t>atividade de apreensão </a:t>
            </a:r>
            <a:r>
              <a:rPr lang="pt-BR" sz="1800" smtClean="0"/>
              <a:t>no grupo </a:t>
            </a:r>
            <a:r>
              <a:rPr lang="pt-BR" sz="1800" b="1" smtClean="0"/>
              <a:t>melatonina/hipotermia</a:t>
            </a:r>
            <a:r>
              <a:rPr lang="pt-BR" sz="1800" smtClean="0"/>
              <a:t>;</a:t>
            </a:r>
          </a:p>
          <a:p>
            <a:pPr algn="just"/>
            <a:r>
              <a:rPr lang="pt-BR" sz="1800" smtClean="0"/>
              <a:t>Os sobreviventes obtiveram melhora em suas condições neurológicas e desenvolvimento cognitivos </a:t>
            </a:r>
            <a:r>
              <a:rPr lang="pt-BR" sz="1800" b="1" smtClean="0">
                <a:solidFill>
                  <a:srgbClr val="FF0000"/>
                </a:solidFill>
              </a:rPr>
              <a:t>até 6 meses de idade</a:t>
            </a:r>
            <a:r>
              <a:rPr lang="pt-BR" sz="1800" b="1" smtClean="0"/>
              <a:t>, com o uso da melatonina</a:t>
            </a:r>
            <a:r>
              <a:rPr lang="pt-BR" sz="1800" smtClean="0"/>
              <a:t>;</a:t>
            </a:r>
          </a:p>
          <a:p>
            <a:endParaRPr lang="en-US" sz="1800"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p:txBody>
          <a:bodyPr/>
          <a:lstStyle/>
          <a:p>
            <a:r>
              <a:rPr lang="pt-BR" smtClean="0"/>
              <a:t>Este é o primeiro estudo a usar melatonina como uma terapia adjuvante nos recém-nascidos que receberam hipotermia terapêutica para a EHI;</a:t>
            </a:r>
          </a:p>
          <a:p>
            <a:r>
              <a:rPr lang="pt-BR" smtClean="0"/>
              <a:t>.Esta combinação foi relatada somente em um modelo de asfixia perinatal em leitão, onde a melatonina aumentou o papel neuroprotetor da hipotermia com melhora do metabolismo energético cerebral e reduziu  a lesão cerebral</a:t>
            </a:r>
            <a:r>
              <a:rPr lang="pt-BR" baseline="30000" smtClean="0"/>
              <a:t>21</a:t>
            </a:r>
            <a:r>
              <a:rPr lang="pt-BR" smtClean="0"/>
              <a:t>; </a:t>
            </a:r>
          </a:p>
          <a:p>
            <a:pPr algn="just"/>
            <a:r>
              <a:rPr lang="pt-BR" smtClean="0"/>
              <a:t>A associação entre o uso de </a:t>
            </a:r>
            <a:r>
              <a:rPr lang="pt-BR" b="1" smtClean="0"/>
              <a:t>melatonina e a hipotermia terapêutica não foi relacionada a notável morbidade</a:t>
            </a:r>
            <a:r>
              <a:rPr lang="pt-BR" smtClean="0"/>
              <a:t>;</a:t>
            </a:r>
          </a:p>
          <a:p>
            <a:pPr algn="just"/>
            <a:r>
              <a:rPr lang="pt-BR" smtClean="0"/>
              <a:t>Esse estudo foi randomizado para eliminar a chance de vieses; </a:t>
            </a:r>
          </a:p>
          <a:p>
            <a:pPr algn="just"/>
            <a:r>
              <a:rPr lang="pt-BR" b="1" smtClean="0">
                <a:solidFill>
                  <a:srgbClr val="FF0000"/>
                </a:solidFill>
              </a:rPr>
              <a:t>Não</a:t>
            </a:r>
            <a:r>
              <a:rPr lang="pt-BR" smtClean="0"/>
              <a:t> foi possível encontrar uma </a:t>
            </a:r>
            <a:r>
              <a:rPr lang="pt-BR" b="1" smtClean="0"/>
              <a:t>diferença específica </a:t>
            </a:r>
            <a:r>
              <a:rPr lang="pt-BR" smtClean="0"/>
              <a:t>no manejo dos dois grupos para a qual se pode atribuir melhora no grupo melatonina;</a:t>
            </a:r>
          </a:p>
          <a:p>
            <a:pPr algn="just"/>
            <a:endParaRPr lang="pt-BR" smtClean="0"/>
          </a:p>
          <a:p>
            <a:endParaRPr lang="pt-BR" smtClean="0"/>
          </a:p>
        </p:txBody>
      </p:sp>
      <p:sp>
        <p:nvSpPr>
          <p:cNvPr id="2" name="Title 1"/>
          <p:cNvSpPr>
            <a:spLocks/>
          </p:cNvSpPr>
          <p:nvPr/>
        </p:nvSpPr>
        <p:spPr bwMode="auto">
          <a:xfrm>
            <a:off x="457200" y="274638"/>
            <a:ext cx="7620000" cy="1143000"/>
          </a:xfrm>
          <a:prstGeom prst="rect">
            <a:avLst/>
          </a:prstGeom>
          <a:noFill/>
          <a:ln w="9525">
            <a:noFill/>
            <a:miter lim="800000"/>
            <a:headEnd/>
            <a:tailEnd/>
          </a:ln>
        </p:spPr>
        <p:txBody>
          <a:bodyPr anchor="ctr"/>
          <a:lstStyle/>
          <a:p>
            <a:pPr fontAlgn="auto">
              <a:spcAft>
                <a:spcPts val="0"/>
              </a:spcAft>
              <a:defRPr/>
            </a:pPr>
            <a:r>
              <a:rPr lang="en-US" sz="4600" spc="-100" dirty="0" err="1">
                <a:solidFill>
                  <a:schemeClr val="tx2"/>
                </a:solidFill>
                <a:latin typeface="+mj-lt"/>
                <a:ea typeface="+mj-ea"/>
                <a:cs typeface="+mj-cs"/>
              </a:rPr>
              <a:t>Discussão</a:t>
            </a:r>
            <a:r>
              <a:rPr lang="en-US" sz="4600" spc="-100" dirty="0">
                <a:solidFill>
                  <a:schemeClr val="tx2"/>
                </a:solidFill>
                <a:latin typeface="+mj-lt"/>
                <a:ea typeface="+mj-ea"/>
                <a:cs typeface="+mj-cs"/>
              </a:rPr>
              <a:t>:</a:t>
            </a:r>
            <a:endParaRPr lang="en-US" sz="4600" spc="-100" dirty="0">
              <a:solidFill>
                <a:schemeClr val="tx2"/>
              </a:solidFill>
              <a:latin typeface="+mj-lt"/>
              <a:ea typeface="+mj-ea"/>
              <a:cs typeface="+mj-cs"/>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Discussão</a:t>
            </a:r>
            <a:r>
              <a:rPr lang="en-US" dirty="0" smtClean="0"/>
              <a:t>:</a:t>
            </a:r>
            <a:endParaRPr lang="en-US" dirty="0"/>
          </a:p>
        </p:txBody>
      </p:sp>
      <p:sp>
        <p:nvSpPr>
          <p:cNvPr id="34819" name="Content Placeholder 2"/>
          <p:cNvSpPr>
            <a:spLocks noGrp="1"/>
          </p:cNvSpPr>
          <p:nvPr>
            <p:ph idx="1"/>
          </p:nvPr>
        </p:nvSpPr>
        <p:spPr>
          <a:xfrm>
            <a:off x="457200" y="1600200"/>
            <a:ext cx="7931150" cy="5068888"/>
          </a:xfrm>
        </p:spPr>
        <p:txBody>
          <a:bodyPr/>
          <a:lstStyle/>
          <a:p>
            <a:pPr algn="just"/>
            <a:r>
              <a:rPr lang="pt-BR" smtClean="0"/>
              <a:t>A limitação desse estudo é o </a:t>
            </a:r>
            <a:r>
              <a:rPr lang="pt-BR" b="1" smtClean="0"/>
              <a:t>pequeno número de pacientes</a:t>
            </a:r>
            <a:r>
              <a:rPr lang="pt-BR" smtClean="0"/>
              <a:t>;</a:t>
            </a:r>
          </a:p>
          <a:p>
            <a:pPr algn="just"/>
            <a:r>
              <a:rPr lang="pt-BR" b="1" smtClean="0"/>
              <a:t>Quatro</a:t>
            </a:r>
            <a:r>
              <a:rPr lang="pt-BR" smtClean="0"/>
              <a:t> pacientes tiveram </a:t>
            </a:r>
            <a:r>
              <a:rPr lang="pt-BR" b="1" smtClean="0">
                <a:solidFill>
                  <a:srgbClr val="FF0000"/>
                </a:solidFill>
              </a:rPr>
              <a:t>encefalopatia grave </a:t>
            </a:r>
            <a:r>
              <a:rPr lang="pt-BR" smtClean="0"/>
              <a:t>no </a:t>
            </a:r>
            <a:r>
              <a:rPr lang="pt-BR" b="1" smtClean="0"/>
              <a:t>grupo hipotermia</a:t>
            </a:r>
            <a:r>
              <a:rPr lang="pt-BR" smtClean="0"/>
              <a:t> contra apenas </a:t>
            </a:r>
            <a:r>
              <a:rPr lang="pt-BR" b="1" smtClean="0"/>
              <a:t>dois</a:t>
            </a:r>
            <a:r>
              <a:rPr lang="pt-BR" smtClean="0"/>
              <a:t> pacientes no grupo </a:t>
            </a:r>
            <a:r>
              <a:rPr lang="pt-BR" b="1" smtClean="0"/>
              <a:t>melatonina/hipotermia</a:t>
            </a:r>
            <a:r>
              <a:rPr lang="pt-BR" smtClean="0"/>
              <a:t> (embora não significante estatisticamente, os autores consideraram viés em um grupo tão pequeno);</a:t>
            </a:r>
          </a:p>
          <a:p>
            <a:pPr algn="just"/>
            <a:r>
              <a:rPr lang="pt-BR" smtClean="0"/>
              <a:t>É necessário ser cauteloso na interpretação no seguimento do desenvolvimento neurológico por apenas 6 meses pós-natal;</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Discussão</a:t>
            </a:r>
            <a:r>
              <a:rPr lang="en-US" dirty="0" smtClean="0"/>
              <a:t>:</a:t>
            </a:r>
            <a:endParaRPr lang="en-US" dirty="0"/>
          </a:p>
        </p:txBody>
      </p:sp>
      <p:sp>
        <p:nvSpPr>
          <p:cNvPr id="35843" name="Content Placeholder 2"/>
          <p:cNvSpPr>
            <a:spLocks noGrp="1"/>
          </p:cNvSpPr>
          <p:nvPr>
            <p:ph idx="1"/>
          </p:nvPr>
        </p:nvSpPr>
        <p:spPr>
          <a:xfrm>
            <a:off x="457200" y="1600200"/>
            <a:ext cx="7931150" cy="4800600"/>
          </a:xfrm>
        </p:spPr>
        <p:txBody>
          <a:bodyPr/>
          <a:lstStyle/>
          <a:p>
            <a:pPr algn="just"/>
            <a:r>
              <a:rPr lang="pt-BR" smtClean="0"/>
              <a:t>Maiores estudos com extensão desse seguimento pós-natal são necessários para se examinar os efeitos protetores do uso da melatonina a longo prazo;</a:t>
            </a:r>
          </a:p>
          <a:p>
            <a:pPr algn="just"/>
            <a:r>
              <a:rPr lang="pt-BR" smtClean="0"/>
              <a:t>Ainda, estudos utilizando diferentes doses ajudariam a estabelecer a dose eficaz deste suplemento simples, mas poderoso.</a:t>
            </a:r>
          </a:p>
          <a:p>
            <a:endParaRPr lang="en-US"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auto">
              <a:spcAft>
                <a:spcPts val="0"/>
              </a:spcAft>
              <a:defRPr/>
            </a:pPr>
            <a:r>
              <a:rPr lang="en-US" dirty="0" err="1" smtClean="0"/>
              <a:t>Conclusão</a:t>
            </a:r>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Conclusão</a:t>
            </a:r>
            <a:r>
              <a:rPr lang="en-US" dirty="0" smtClean="0"/>
              <a:t>:</a:t>
            </a:r>
            <a:endParaRPr lang="en-US" dirty="0"/>
          </a:p>
        </p:txBody>
      </p:sp>
      <p:sp>
        <p:nvSpPr>
          <p:cNvPr id="37891" name="Content Placeholder 2"/>
          <p:cNvSpPr>
            <a:spLocks noGrp="1"/>
          </p:cNvSpPr>
          <p:nvPr>
            <p:ph idx="1"/>
          </p:nvPr>
        </p:nvSpPr>
        <p:spPr>
          <a:xfrm>
            <a:off x="250825" y="1125538"/>
            <a:ext cx="7931150" cy="4800600"/>
          </a:xfrm>
        </p:spPr>
        <p:txBody>
          <a:bodyPr/>
          <a:lstStyle/>
          <a:p>
            <a:pPr algn="just"/>
            <a:r>
              <a:rPr lang="pt-BR" smtClean="0"/>
              <a:t>A combinação entre </a:t>
            </a:r>
            <a:r>
              <a:rPr lang="pt-BR" b="1" smtClean="0"/>
              <a:t>melatonina e hipotermia terapêutica </a:t>
            </a:r>
            <a:r>
              <a:rPr lang="pt-BR" smtClean="0"/>
              <a:t>em crianças com </a:t>
            </a:r>
            <a:r>
              <a:rPr lang="pt-BR" b="1" smtClean="0"/>
              <a:t>moderada/grave EHI </a:t>
            </a:r>
            <a:r>
              <a:rPr lang="pt-BR" smtClean="0"/>
              <a:t>foi </a:t>
            </a:r>
            <a:r>
              <a:rPr lang="pt-BR" b="1" smtClean="0">
                <a:solidFill>
                  <a:srgbClr val="FF0000"/>
                </a:solidFill>
              </a:rPr>
              <a:t>eficaz na redução do estresse oxidativo e na melhoria da sobrevida</a:t>
            </a:r>
            <a:r>
              <a:rPr lang="pt-BR" smtClean="0"/>
              <a:t> com resultados de desenvolvimento neurológico favoráveis </a:t>
            </a:r>
            <a:r>
              <a:rPr lang="pt-BR" b="1" smtClean="0"/>
              <a:t>até aos 6 meses de idade</a:t>
            </a:r>
            <a:r>
              <a:rPr lang="pt-BR" smtClean="0"/>
              <a:t>. </a:t>
            </a:r>
          </a:p>
          <a:p>
            <a:pPr algn="just"/>
            <a:endParaRPr lang="en-US" smtClean="0"/>
          </a:p>
        </p:txBody>
      </p:sp>
      <p:sp>
        <p:nvSpPr>
          <p:cNvPr id="3" name="Title 1"/>
          <p:cNvSpPr>
            <a:spLocks/>
          </p:cNvSpPr>
          <p:nvPr/>
        </p:nvSpPr>
        <p:spPr bwMode="auto">
          <a:xfrm>
            <a:off x="900113" y="3429000"/>
            <a:ext cx="7620000" cy="1143000"/>
          </a:xfrm>
          <a:prstGeom prst="rect">
            <a:avLst/>
          </a:prstGeom>
          <a:noFill/>
          <a:ln w="9525">
            <a:noFill/>
            <a:miter lim="800000"/>
            <a:headEnd/>
            <a:tailEnd/>
          </a:ln>
        </p:spPr>
        <p:txBody>
          <a:bodyPr anchor="ctr"/>
          <a:lstStyle/>
          <a:p>
            <a:r>
              <a:rPr lang="en-US" sz="4600">
                <a:solidFill>
                  <a:schemeClr val="tx2"/>
                </a:solidFill>
                <a:latin typeface="Cambria" pitchFamily="18" charset="0"/>
              </a:rPr>
              <a:t>Conflitos de interesses:</a:t>
            </a:r>
            <a:br>
              <a:rPr lang="en-US" sz="4600">
                <a:solidFill>
                  <a:schemeClr val="tx2"/>
                </a:solidFill>
                <a:latin typeface="Cambria" pitchFamily="18" charset="0"/>
              </a:rPr>
            </a:br>
            <a:endParaRPr lang="en-US" sz="4600">
              <a:solidFill>
                <a:schemeClr val="tx2"/>
              </a:solidFill>
              <a:latin typeface="Cambria" pitchFamily="18" charset="0"/>
            </a:endParaRPr>
          </a:p>
        </p:txBody>
      </p:sp>
      <p:sp>
        <p:nvSpPr>
          <p:cNvPr id="37894" name="Rectangle 6"/>
          <p:cNvSpPr>
            <a:spLocks noChangeArrowheads="1"/>
          </p:cNvSpPr>
          <p:nvPr/>
        </p:nvSpPr>
        <p:spPr bwMode="auto">
          <a:xfrm>
            <a:off x="827088" y="4221163"/>
            <a:ext cx="6461125" cy="366712"/>
          </a:xfrm>
          <a:prstGeom prst="rect">
            <a:avLst/>
          </a:prstGeom>
          <a:noFill/>
          <a:ln w="9525">
            <a:noFill/>
            <a:miter lim="800000"/>
            <a:headEnd/>
            <a:tailEnd/>
          </a:ln>
          <a:effectLst/>
        </p:spPr>
        <p:txBody>
          <a:bodyPr wrap="none">
            <a:spAutoFit/>
          </a:bodyPr>
          <a:lstStyle/>
          <a:p>
            <a:pPr>
              <a:spcBef>
                <a:spcPct val="20000"/>
              </a:spcBef>
              <a:buClr>
                <a:schemeClr val="accent1"/>
              </a:buClr>
              <a:buFont typeface="Arial" pitchFamily="34" charset="0"/>
              <a:buChar char="•"/>
            </a:pPr>
            <a:r>
              <a:rPr lang="pt-BR"/>
              <a:t>Os autores declararam a ausência de conflitos de interesses.</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3" name="Picture 5"/>
          <p:cNvPicPr>
            <a:picLocks noChangeAspect="1" noChangeArrowheads="1"/>
          </p:cNvPicPr>
          <p:nvPr/>
        </p:nvPicPr>
        <p:blipFill>
          <a:blip r:embed="rId2"/>
          <a:srcRect/>
          <a:stretch>
            <a:fillRect/>
          </a:stretch>
        </p:blipFill>
        <p:spPr bwMode="auto">
          <a:xfrm>
            <a:off x="0" y="1700213"/>
            <a:ext cx="8532813" cy="3816350"/>
          </a:xfrm>
          <a:prstGeom prst="rect">
            <a:avLst/>
          </a:prstGeom>
          <a:noFill/>
        </p:spPr>
      </p:pic>
      <p:sp>
        <p:nvSpPr>
          <p:cNvPr id="53254" name="Oval 6"/>
          <p:cNvSpPr>
            <a:spLocks noChangeArrowheads="1"/>
          </p:cNvSpPr>
          <p:nvPr/>
        </p:nvSpPr>
        <p:spPr bwMode="auto">
          <a:xfrm>
            <a:off x="3203575" y="549275"/>
            <a:ext cx="1728788" cy="769938"/>
          </a:xfrm>
          <a:prstGeom prst="ellipse">
            <a:avLst/>
          </a:prstGeom>
          <a:solidFill>
            <a:schemeClr val="accent1"/>
          </a:solidFill>
          <a:ln w="9525">
            <a:solidFill>
              <a:schemeClr val="tx1"/>
            </a:solidFill>
            <a:round/>
            <a:headEnd/>
            <a:tailEnd/>
          </a:ln>
          <a:effectLst/>
        </p:spPr>
        <p:txBody>
          <a:bodyPr wrap="none" anchor="ctr"/>
          <a:lstStyle/>
          <a:p>
            <a:pPr algn="ctr"/>
            <a:r>
              <a:rPr lang="pt-BR" b="1">
                <a:solidFill>
                  <a:srgbClr val="0033CC"/>
                </a:solidFill>
              </a:rPr>
              <a:t>ABSTRACT</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a:xfrm>
            <a:off x="468313" y="908050"/>
            <a:ext cx="7620000" cy="5257800"/>
          </a:xfrm>
        </p:spPr>
        <p:txBody>
          <a:bodyPr/>
          <a:lstStyle/>
          <a:p>
            <a:pPr>
              <a:lnSpc>
                <a:spcPct val="80000"/>
              </a:lnSpc>
            </a:pPr>
            <a:r>
              <a:rPr lang="pt-BR" sz="1500" smtClean="0"/>
              <a:t>1-Kurinczuk JJ, White-Koning M, Badawi N. Epidemiology of neonatal encephalopathy and hypoxic-ischaemic encephalopathy. </a:t>
            </a:r>
            <a:r>
              <a:rPr lang="pt-BR" sz="1500" i="1" smtClean="0"/>
              <a:t>Early Hum Dev</a:t>
            </a:r>
            <a:r>
              <a:rPr lang="pt-BR" sz="1500" smtClean="0"/>
              <a:t>2010; </a:t>
            </a:r>
            <a:r>
              <a:rPr lang="pt-BR" sz="1500" b="1" smtClean="0"/>
              <a:t>86</a:t>
            </a:r>
            <a:r>
              <a:rPr lang="pt-BR" sz="1500" smtClean="0"/>
              <a:t>(6): 329–338. | </a:t>
            </a:r>
            <a:r>
              <a:rPr lang="pt-BR" sz="1500" smtClean="0">
                <a:hlinkClick r:id="rId2"/>
              </a:rPr>
              <a:t>Article</a:t>
            </a:r>
            <a:r>
              <a:rPr lang="pt-BR" sz="1500" smtClean="0"/>
              <a:t> | </a:t>
            </a:r>
            <a:r>
              <a:rPr lang="pt-BR" sz="1500" smtClean="0">
                <a:hlinkClick r:id="rId3" tooltip="Article on PubMed - "/>
              </a:rPr>
              <a:t>PubMed</a:t>
            </a:r>
            <a:r>
              <a:rPr lang="pt-BR" sz="1500" smtClean="0"/>
              <a:t> | </a:t>
            </a:r>
            <a:r>
              <a:rPr lang="pt-BR" sz="1500" smtClean="0">
                <a:hlinkClick r:id="rId4" tooltip="Article on ISI - "/>
              </a:rPr>
              <a:t>ISI</a:t>
            </a:r>
            <a:r>
              <a:rPr lang="pt-BR" sz="1500" smtClean="0"/>
              <a:t> |</a:t>
            </a:r>
          </a:p>
          <a:p>
            <a:pPr>
              <a:lnSpc>
                <a:spcPct val="80000"/>
              </a:lnSpc>
            </a:pPr>
            <a:r>
              <a:rPr lang="pt-BR" sz="1500" smtClean="0"/>
              <a:t>2-Lawn JE, Kerber K, Enweronu-Laryea C, Cousens S. 3.6 million neonatal deaths—what is progressing and what is not?</a:t>
            </a:r>
            <a:r>
              <a:rPr lang="pt-BR" sz="1500" i="1" smtClean="0"/>
              <a:t>Semin Perinatol</a:t>
            </a:r>
            <a:r>
              <a:rPr lang="pt-BR" sz="1500" smtClean="0"/>
              <a:t> 2010; </a:t>
            </a:r>
            <a:r>
              <a:rPr lang="pt-BR" sz="1500" b="1" smtClean="0"/>
              <a:t>34</a:t>
            </a:r>
            <a:r>
              <a:rPr lang="pt-BR" sz="1500" smtClean="0"/>
              <a:t>(6): 371–386. | </a:t>
            </a:r>
            <a:r>
              <a:rPr lang="pt-BR" sz="1500" smtClean="0">
                <a:hlinkClick r:id="rId5"/>
              </a:rPr>
              <a:t>Article</a:t>
            </a:r>
            <a:r>
              <a:rPr lang="pt-BR" sz="1500" smtClean="0"/>
              <a:t> | </a:t>
            </a:r>
            <a:r>
              <a:rPr lang="pt-BR" sz="1500" smtClean="0">
                <a:hlinkClick r:id="rId6" tooltip="Article on PubMed - "/>
              </a:rPr>
              <a:t>PubMed</a:t>
            </a:r>
            <a:r>
              <a:rPr lang="pt-BR" sz="1500" smtClean="0"/>
              <a:t> | </a:t>
            </a:r>
            <a:r>
              <a:rPr lang="pt-BR" sz="1500" smtClean="0">
                <a:hlinkClick r:id="rId7" tooltip="Article on ISI - "/>
              </a:rPr>
              <a:t>ISI</a:t>
            </a:r>
            <a:r>
              <a:rPr lang="pt-BR" sz="1500" smtClean="0"/>
              <a:t> |</a:t>
            </a:r>
          </a:p>
          <a:p>
            <a:pPr>
              <a:lnSpc>
                <a:spcPct val="80000"/>
              </a:lnSpc>
            </a:pPr>
            <a:r>
              <a:rPr lang="pt-BR" sz="1500" smtClean="0"/>
              <a:t>3-Shankaran S. Neonatal encephalopathy: treatment with hypothermia.</a:t>
            </a:r>
            <a:r>
              <a:rPr lang="pt-BR" sz="1500" i="1" smtClean="0"/>
              <a:t>NeoReviews</a:t>
            </a:r>
            <a:r>
              <a:rPr lang="pt-BR" sz="1500" smtClean="0"/>
              <a:t> 2010; </a:t>
            </a:r>
            <a:r>
              <a:rPr lang="pt-BR" sz="1500" b="1" smtClean="0"/>
              <a:t>11</a:t>
            </a:r>
            <a:r>
              <a:rPr lang="pt-BR" sz="1500" smtClean="0"/>
              <a:t>(2): e85–e92. | </a:t>
            </a:r>
            <a:r>
              <a:rPr lang="pt-BR" sz="1500" smtClean="0">
                <a:hlinkClick r:id="rId8"/>
              </a:rPr>
              <a:t>Article</a:t>
            </a:r>
            <a:r>
              <a:rPr lang="pt-BR" sz="1500" smtClean="0"/>
              <a:t> |</a:t>
            </a:r>
          </a:p>
          <a:p>
            <a:pPr>
              <a:lnSpc>
                <a:spcPct val="80000"/>
              </a:lnSpc>
            </a:pPr>
            <a:r>
              <a:rPr lang="pt-BR" sz="1500" smtClean="0"/>
              <a:t>4-Jacobs SE, Berg M, Hunt R, Tarnow-Mordi WO, Inder TE, Davis PG. Cooling for newborns with hypoxic ischaemic encephalopathy. </a:t>
            </a:r>
            <a:r>
              <a:rPr lang="pt-BR" sz="1500" i="1" smtClean="0"/>
              <a:t>Cochrane Database Syst Rev</a:t>
            </a:r>
            <a:r>
              <a:rPr lang="pt-BR" sz="1500" smtClean="0"/>
              <a:t> 2013; </a:t>
            </a:r>
            <a:r>
              <a:rPr lang="pt-BR" sz="1500" b="1" smtClean="0"/>
              <a:t>1</a:t>
            </a:r>
            <a:r>
              <a:rPr lang="pt-BR" sz="1500" smtClean="0"/>
              <a:t>: CD003311. | </a:t>
            </a:r>
            <a:r>
              <a:rPr lang="pt-BR" sz="1500" smtClean="0">
                <a:hlinkClick r:id="rId9" tooltip="Article on PubMed - "/>
              </a:rPr>
              <a:t>PubMed</a:t>
            </a:r>
            <a:r>
              <a:rPr lang="pt-BR" sz="1500" smtClean="0"/>
              <a:t> |</a:t>
            </a:r>
          </a:p>
          <a:p>
            <a:pPr>
              <a:lnSpc>
                <a:spcPct val="80000"/>
              </a:lnSpc>
            </a:pPr>
            <a:r>
              <a:rPr lang="pt-BR" sz="1500" smtClean="0"/>
              <a:t>5-Brzezinski A. Melatonin in humans. </a:t>
            </a:r>
            <a:r>
              <a:rPr lang="pt-BR" sz="1500" i="1" smtClean="0"/>
              <a:t>N Engl J Med</a:t>
            </a:r>
            <a:r>
              <a:rPr lang="pt-BR" sz="1500" smtClean="0"/>
              <a:t> 1997; </a:t>
            </a:r>
            <a:r>
              <a:rPr lang="pt-BR" sz="1500" b="1" smtClean="0"/>
              <a:t>336</a:t>
            </a:r>
            <a:r>
              <a:rPr lang="pt-BR" sz="1500" smtClean="0"/>
              <a:t>(3): 186–195. | </a:t>
            </a:r>
            <a:r>
              <a:rPr lang="pt-BR" sz="1500" smtClean="0">
                <a:hlinkClick r:id="rId10"/>
              </a:rPr>
              <a:t>Article</a:t>
            </a:r>
            <a:r>
              <a:rPr lang="pt-BR" sz="1500" smtClean="0"/>
              <a:t> | </a:t>
            </a:r>
            <a:r>
              <a:rPr lang="pt-BR" sz="1500" smtClean="0">
                <a:hlinkClick r:id="rId11" tooltip="Article on PubMed - "/>
              </a:rPr>
              <a:t>PubMed</a:t>
            </a:r>
            <a:r>
              <a:rPr lang="pt-BR" sz="1500" smtClean="0"/>
              <a:t> | </a:t>
            </a:r>
            <a:r>
              <a:rPr lang="pt-BR" sz="1500" smtClean="0">
                <a:hlinkClick r:id="rId12" tooltip="Article on CAS - "/>
              </a:rPr>
              <a:t>CAS</a:t>
            </a:r>
            <a:r>
              <a:rPr lang="pt-BR" sz="1500" smtClean="0"/>
              <a:t> |</a:t>
            </a:r>
          </a:p>
          <a:p>
            <a:pPr>
              <a:lnSpc>
                <a:spcPct val="80000"/>
              </a:lnSpc>
            </a:pPr>
            <a:r>
              <a:rPr lang="pt-BR" sz="1500" smtClean="0"/>
              <a:t>6-Tamura H, Nakamura Y, Terron MP, Flores LJ, Manchester LC, Tan DX </a:t>
            </a:r>
            <a:r>
              <a:rPr lang="pt-BR" sz="1500" i="1" smtClean="0"/>
              <a:t>et al</a:t>
            </a:r>
            <a:r>
              <a:rPr lang="pt-BR" sz="1500" smtClean="0"/>
              <a:t>. Melatonin and pregnancy in the human. </a:t>
            </a:r>
            <a:r>
              <a:rPr lang="pt-BR" sz="1500" i="1" smtClean="0"/>
              <a:t>Reprod Toxicol</a:t>
            </a:r>
            <a:r>
              <a:rPr lang="pt-BR" sz="1500" smtClean="0"/>
              <a:t> 2008; </a:t>
            </a:r>
            <a:r>
              <a:rPr lang="pt-BR" sz="1500" b="1" smtClean="0"/>
              <a:t>25</a:t>
            </a:r>
            <a:r>
              <a:rPr lang="pt-BR" sz="1500" smtClean="0"/>
              <a:t>(3): 291–303. | </a:t>
            </a:r>
            <a:r>
              <a:rPr lang="pt-BR" sz="1500" smtClean="0">
                <a:hlinkClick r:id="rId13"/>
              </a:rPr>
              <a:t>Article</a:t>
            </a:r>
            <a:r>
              <a:rPr lang="pt-BR" sz="1500" smtClean="0"/>
              <a:t> | </a:t>
            </a:r>
            <a:r>
              <a:rPr lang="pt-BR" sz="1500" smtClean="0">
                <a:hlinkClick r:id="rId14" tooltip="Article on PubMed - "/>
              </a:rPr>
              <a:t>PubMed</a:t>
            </a:r>
            <a:r>
              <a:rPr lang="pt-BR" sz="1500" smtClean="0"/>
              <a:t> | </a:t>
            </a:r>
            <a:r>
              <a:rPr lang="pt-BR" sz="1500" smtClean="0">
                <a:hlinkClick r:id="rId15" tooltip="Article on ISI - "/>
              </a:rPr>
              <a:t>ISI</a:t>
            </a:r>
            <a:r>
              <a:rPr lang="pt-BR" sz="1500" smtClean="0"/>
              <a:t> |</a:t>
            </a:r>
          </a:p>
          <a:p>
            <a:pPr>
              <a:lnSpc>
                <a:spcPct val="80000"/>
              </a:lnSpc>
            </a:pPr>
            <a:r>
              <a:rPr lang="pt-BR" sz="1500" smtClean="0"/>
              <a:t>7-Weissbluth M. Melatonin increases cyclic guanosine monophosphate: biochemical effects mediated by porphyrins, calcium and nitric oxide. Relationships to infant colic and the sudden infant death syndrome. </a:t>
            </a:r>
            <a:r>
              <a:rPr lang="pt-BR" sz="1500" i="1" smtClean="0"/>
              <a:t>Med Hypotheses</a:t>
            </a:r>
            <a:r>
              <a:rPr lang="pt-BR" sz="1500" smtClean="0"/>
              <a:t> 1994; </a:t>
            </a:r>
            <a:r>
              <a:rPr lang="pt-BR" sz="1500" b="1" smtClean="0"/>
              <a:t>42</a:t>
            </a:r>
            <a:r>
              <a:rPr lang="pt-BR" sz="1500" smtClean="0"/>
              <a:t>(6): 390–392. | </a:t>
            </a:r>
            <a:r>
              <a:rPr lang="pt-BR" sz="1500" smtClean="0">
                <a:hlinkClick r:id="rId16"/>
              </a:rPr>
              <a:t>Article</a:t>
            </a:r>
            <a:r>
              <a:rPr lang="pt-BR" sz="1500" smtClean="0"/>
              <a:t> | </a:t>
            </a:r>
            <a:r>
              <a:rPr lang="pt-BR" sz="1500" smtClean="0">
                <a:hlinkClick r:id="rId17" tooltip="Article on PubMed - "/>
              </a:rPr>
              <a:t>PubMed</a:t>
            </a:r>
            <a:r>
              <a:rPr lang="pt-BR" sz="1500" smtClean="0"/>
              <a:t> | </a:t>
            </a:r>
            <a:r>
              <a:rPr lang="pt-BR" sz="1500" smtClean="0">
                <a:hlinkClick r:id="rId18" tooltip="Article on ISI - "/>
              </a:rPr>
              <a:t>ISI</a:t>
            </a:r>
            <a:r>
              <a:rPr lang="pt-BR" sz="1500" smtClean="0"/>
              <a:t> |</a:t>
            </a:r>
          </a:p>
          <a:p>
            <a:pPr>
              <a:lnSpc>
                <a:spcPct val="80000"/>
              </a:lnSpc>
            </a:pPr>
            <a:r>
              <a:rPr lang="pt-BR" sz="1500" smtClean="0"/>
              <a:t>8-Chen YC, Tain YL, Sheen JM, Huang LT. Melatonin utility in neonates and children. </a:t>
            </a:r>
            <a:r>
              <a:rPr lang="pt-BR" sz="1500" i="1" smtClean="0"/>
              <a:t>J Formos Med Assoc</a:t>
            </a:r>
            <a:r>
              <a:rPr lang="pt-BR" sz="1500" smtClean="0"/>
              <a:t> 2012; </a:t>
            </a:r>
            <a:r>
              <a:rPr lang="pt-BR" sz="1500" b="1" smtClean="0"/>
              <a:t>111</a:t>
            </a:r>
            <a:r>
              <a:rPr lang="pt-BR" sz="1500" smtClean="0"/>
              <a:t>(2): 57–66. | </a:t>
            </a:r>
            <a:r>
              <a:rPr lang="pt-BR" sz="1500" smtClean="0">
                <a:hlinkClick r:id="rId19"/>
              </a:rPr>
              <a:t>Article</a:t>
            </a:r>
            <a:r>
              <a:rPr lang="pt-BR" sz="1500" smtClean="0"/>
              <a:t> | </a:t>
            </a:r>
            <a:r>
              <a:rPr lang="pt-BR" sz="1500" smtClean="0">
                <a:hlinkClick r:id="rId20" tooltip="Article on PubMed - "/>
              </a:rPr>
              <a:t>PubMed</a:t>
            </a:r>
            <a:r>
              <a:rPr lang="pt-BR" sz="1500" smtClean="0"/>
              <a:t> | </a:t>
            </a:r>
            <a:r>
              <a:rPr lang="pt-BR" sz="1500" smtClean="0">
                <a:hlinkClick r:id="rId21" tooltip="Article on ISI - "/>
              </a:rPr>
              <a:t>ISI</a:t>
            </a:r>
            <a:r>
              <a:rPr lang="pt-BR" sz="1500" smtClean="0"/>
              <a:t> |</a:t>
            </a:r>
          </a:p>
          <a:p>
            <a:pPr>
              <a:lnSpc>
                <a:spcPct val="80000"/>
              </a:lnSpc>
            </a:pPr>
            <a:r>
              <a:rPr lang="pt-BR" sz="1500" smtClean="0"/>
              <a:t>9-Gitto E, Reiter RJ, Cordaro SP, La Rosa M, Chiurazzi P, Trimarchi G </a:t>
            </a:r>
            <a:r>
              <a:rPr lang="pt-BR" sz="1500" i="1" smtClean="0"/>
              <a:t>et al</a:t>
            </a:r>
            <a:r>
              <a:rPr lang="pt-BR" sz="1500" smtClean="0"/>
              <a:t>. Oxidative and inflammatory parameters in respiratory distress syndrome of preterm newborns: beneficial effects of melatonin. </a:t>
            </a:r>
            <a:r>
              <a:rPr lang="pt-BR" sz="1500" i="1" smtClean="0"/>
              <a:t>Am J Perinatol</a:t>
            </a:r>
            <a:r>
              <a:rPr lang="pt-BR" sz="1500" smtClean="0"/>
              <a:t> 2004;</a:t>
            </a:r>
            <a:r>
              <a:rPr lang="pt-BR" sz="1500" b="1" smtClean="0"/>
              <a:t>21</a:t>
            </a:r>
            <a:r>
              <a:rPr lang="pt-BR" sz="1500" smtClean="0"/>
              <a:t>(4): 209–216. | </a:t>
            </a:r>
            <a:r>
              <a:rPr lang="pt-BR" sz="1500" smtClean="0">
                <a:hlinkClick r:id="rId22"/>
              </a:rPr>
              <a:t>Article</a:t>
            </a:r>
            <a:r>
              <a:rPr lang="pt-BR" sz="1500" smtClean="0"/>
              <a:t> | </a:t>
            </a:r>
            <a:r>
              <a:rPr lang="pt-BR" sz="1500" smtClean="0">
                <a:hlinkClick r:id="rId23" tooltip="Article on PubMed - "/>
              </a:rPr>
              <a:t>PubMed</a:t>
            </a:r>
            <a:r>
              <a:rPr lang="pt-BR" sz="1500" smtClean="0"/>
              <a:t> | </a:t>
            </a:r>
            <a:r>
              <a:rPr lang="pt-BR" sz="1500" smtClean="0">
                <a:hlinkClick r:id="rId24" tooltip="Article on ISI - "/>
              </a:rPr>
              <a:t>ISI</a:t>
            </a:r>
            <a:r>
              <a:rPr lang="pt-BR" sz="1500" smtClean="0"/>
              <a:t> |</a:t>
            </a:r>
          </a:p>
          <a:p>
            <a:pPr>
              <a:lnSpc>
                <a:spcPct val="80000"/>
              </a:lnSpc>
            </a:pPr>
            <a:r>
              <a:rPr lang="pt-BR" sz="1500" smtClean="0"/>
              <a:t>10-Gitto E, Karbownik M, Reiter RJ, Xian Tan D, Cuzzocrea S, Chiurazzi P </a:t>
            </a:r>
            <a:r>
              <a:rPr lang="pt-BR" sz="1500" i="1" smtClean="0"/>
              <a:t>et al</a:t>
            </a:r>
            <a:r>
              <a:rPr lang="pt-BR" sz="1500" smtClean="0"/>
              <a:t>. Effects of melatonin treatment in septic newborns. </a:t>
            </a:r>
            <a:r>
              <a:rPr lang="pt-BR" sz="1500" i="1" smtClean="0"/>
              <a:t>Pediatr Res</a:t>
            </a:r>
            <a:r>
              <a:rPr lang="pt-BR" sz="1500" smtClean="0"/>
              <a:t> 2001;</a:t>
            </a:r>
            <a:r>
              <a:rPr lang="pt-BR" sz="1500" b="1" smtClean="0"/>
              <a:t>50</a:t>
            </a:r>
            <a:r>
              <a:rPr lang="pt-BR" sz="1500" smtClean="0"/>
              <a:t>(6): 756–760. | </a:t>
            </a:r>
            <a:r>
              <a:rPr lang="pt-BR" sz="1500" smtClean="0">
                <a:hlinkClick r:id="rId25" tooltip="Article on Article - "/>
              </a:rPr>
              <a:t>Article</a:t>
            </a:r>
            <a:r>
              <a:rPr lang="pt-BR" sz="1500" smtClean="0"/>
              <a:t> | </a:t>
            </a:r>
            <a:r>
              <a:rPr lang="pt-BR" sz="1500" smtClean="0">
                <a:hlinkClick r:id="rId26" tooltip="Article on PubMed - "/>
              </a:rPr>
              <a:t>PubMed</a:t>
            </a:r>
            <a:r>
              <a:rPr lang="pt-BR" sz="1500" smtClean="0"/>
              <a:t> | </a:t>
            </a:r>
            <a:r>
              <a:rPr lang="pt-BR" sz="1500" smtClean="0">
                <a:hlinkClick r:id="rId27" tooltip="Article on ISI - "/>
              </a:rPr>
              <a:t>ISI</a:t>
            </a:r>
            <a:r>
              <a:rPr lang="pt-BR" sz="1500" smtClean="0"/>
              <a:t> | </a:t>
            </a:r>
            <a:r>
              <a:rPr lang="pt-BR" sz="1500" smtClean="0">
                <a:hlinkClick r:id="rId28" tooltip="Article on CAS - "/>
              </a:rPr>
              <a:t>CAS</a:t>
            </a:r>
            <a:r>
              <a:rPr lang="pt-BR" sz="1500" smtClean="0"/>
              <a:t> |</a:t>
            </a:r>
          </a:p>
        </p:txBody>
      </p:sp>
      <p:sp>
        <p:nvSpPr>
          <p:cNvPr id="54276" name="Oval 4"/>
          <p:cNvSpPr>
            <a:spLocks noChangeArrowheads="1"/>
          </p:cNvSpPr>
          <p:nvPr/>
        </p:nvSpPr>
        <p:spPr bwMode="auto">
          <a:xfrm>
            <a:off x="1908175" y="115888"/>
            <a:ext cx="4321175" cy="698500"/>
          </a:xfrm>
          <a:prstGeom prst="ellipse">
            <a:avLst/>
          </a:prstGeom>
          <a:solidFill>
            <a:schemeClr val="accent1"/>
          </a:solidFill>
          <a:ln w="9525">
            <a:solidFill>
              <a:schemeClr val="tx1"/>
            </a:solidFill>
            <a:round/>
            <a:headEnd/>
            <a:tailEnd/>
          </a:ln>
          <a:effectLst/>
        </p:spPr>
        <p:txBody>
          <a:bodyPr wrap="none" anchor="ctr"/>
          <a:lstStyle/>
          <a:p>
            <a:pPr algn="ctr"/>
            <a:r>
              <a:rPr lang="pt-BR"/>
              <a:t>Referências em forma de </a:t>
            </a:r>
            <a:r>
              <a:rPr lang="pt-BR" i="1"/>
              <a:t>links!</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1"/>
          </p:nvPr>
        </p:nvSpPr>
        <p:spPr>
          <a:xfrm>
            <a:off x="395288" y="476250"/>
            <a:ext cx="7620000" cy="6669088"/>
          </a:xfrm>
        </p:spPr>
        <p:txBody>
          <a:bodyPr/>
          <a:lstStyle/>
          <a:p>
            <a:pPr marL="533400" indent="-419100">
              <a:lnSpc>
                <a:spcPct val="80000"/>
              </a:lnSpc>
            </a:pPr>
            <a:r>
              <a:rPr lang="pt-BR" sz="1500" smtClean="0"/>
              <a:t>11-Gitto E, Romeo C, Reiter RJ, Impellizzeri P, Pesce S, Basile M </a:t>
            </a:r>
            <a:r>
              <a:rPr lang="pt-BR" sz="1500" i="1" smtClean="0"/>
              <a:t>et al</a:t>
            </a:r>
            <a:r>
              <a:rPr lang="pt-BR" sz="1500" smtClean="0"/>
              <a:t>. Melatonin reduces oxidative stress in surgical neonates. </a:t>
            </a:r>
            <a:r>
              <a:rPr lang="pt-BR" sz="1500" i="1" smtClean="0"/>
              <a:t>J Pediatr Surg</a:t>
            </a:r>
            <a:r>
              <a:rPr lang="pt-BR" sz="1500" smtClean="0"/>
              <a:t>2004; </a:t>
            </a:r>
            <a:r>
              <a:rPr lang="pt-BR" sz="1500" b="1" smtClean="0"/>
              <a:t>39</a:t>
            </a:r>
            <a:r>
              <a:rPr lang="pt-BR" sz="1500" smtClean="0"/>
              <a:t>(2): 184–189. | </a:t>
            </a:r>
            <a:r>
              <a:rPr lang="pt-BR" sz="1500" smtClean="0">
                <a:hlinkClick r:id="rId2"/>
              </a:rPr>
              <a:t>Article</a:t>
            </a:r>
            <a:r>
              <a:rPr lang="pt-BR" sz="1500" smtClean="0"/>
              <a:t> | </a:t>
            </a:r>
            <a:r>
              <a:rPr lang="pt-BR" sz="1500" smtClean="0">
                <a:hlinkClick r:id="rId3" tooltip="Article on PubMed - "/>
              </a:rPr>
              <a:t>PubMed</a:t>
            </a:r>
            <a:r>
              <a:rPr lang="pt-BR" sz="1500" smtClean="0"/>
              <a:t> | </a:t>
            </a:r>
            <a:r>
              <a:rPr lang="pt-BR" sz="1500" smtClean="0">
                <a:hlinkClick r:id="rId4" tooltip="Article on ISI - "/>
              </a:rPr>
              <a:t>ISI</a:t>
            </a:r>
            <a:r>
              <a:rPr lang="pt-BR" sz="1500" smtClean="0"/>
              <a:t> |</a:t>
            </a:r>
          </a:p>
          <a:p>
            <a:pPr marL="533400" indent="-419100">
              <a:lnSpc>
                <a:spcPct val="80000"/>
              </a:lnSpc>
            </a:pPr>
            <a:r>
              <a:rPr lang="pt-BR" sz="1500" smtClean="0"/>
              <a:t>12-Alonso-Alconada D, Alvarez A, Arteaga O, Martinez-Ibarguen A, Hilario E. Neuroprotective effect of melatonin: a novel therapy against perinatal hypoxia-ischemia. </a:t>
            </a:r>
            <a:r>
              <a:rPr lang="pt-BR" sz="1500" i="1" smtClean="0"/>
              <a:t>Int J Mol Sci</a:t>
            </a:r>
            <a:r>
              <a:rPr lang="pt-BR" sz="1500" smtClean="0"/>
              <a:t> 2013; </a:t>
            </a:r>
            <a:r>
              <a:rPr lang="pt-BR" sz="1500" b="1" smtClean="0"/>
              <a:t>14</a:t>
            </a:r>
            <a:r>
              <a:rPr lang="pt-BR" sz="1500" smtClean="0"/>
              <a:t>(5): 9379–9395. | </a:t>
            </a:r>
            <a:r>
              <a:rPr lang="pt-BR" sz="1500" smtClean="0">
                <a:hlinkClick r:id="rId5"/>
              </a:rPr>
              <a:t>Article</a:t>
            </a:r>
            <a:r>
              <a:rPr lang="pt-BR" sz="1500" smtClean="0"/>
              <a:t> | </a:t>
            </a:r>
            <a:r>
              <a:rPr lang="pt-BR" sz="1500" smtClean="0">
                <a:hlinkClick r:id="rId6" tooltip="Article on PubMed - "/>
              </a:rPr>
              <a:t>PubMed</a:t>
            </a:r>
            <a:r>
              <a:rPr lang="pt-BR" sz="1500" smtClean="0"/>
              <a:t> | </a:t>
            </a:r>
            <a:r>
              <a:rPr lang="pt-BR" sz="1500" smtClean="0">
                <a:hlinkClick r:id="rId7" tooltip="Article on ISI - "/>
              </a:rPr>
              <a:t>ISI</a:t>
            </a:r>
            <a:r>
              <a:rPr lang="pt-BR" sz="1500" smtClean="0"/>
              <a:t> |</a:t>
            </a:r>
          </a:p>
          <a:p>
            <a:pPr marL="533400" indent="-419100">
              <a:lnSpc>
                <a:spcPct val="80000"/>
              </a:lnSpc>
            </a:pPr>
            <a:r>
              <a:rPr lang="pt-BR" sz="1500" smtClean="0"/>
              <a:t>13-Reiter RJ, Tan DX, Osuna C, Gitto E. Actions of melatonin in the reduction of oxidative stress: a review. </a:t>
            </a:r>
            <a:r>
              <a:rPr lang="pt-BR" sz="1500" i="1" smtClean="0"/>
              <a:t>J Biomed Sci</a:t>
            </a:r>
            <a:r>
              <a:rPr lang="pt-BR" sz="1500" smtClean="0"/>
              <a:t> 2000; </a:t>
            </a:r>
            <a:r>
              <a:rPr lang="pt-BR" sz="1500" b="1" smtClean="0"/>
              <a:t>7</a:t>
            </a:r>
            <a:r>
              <a:rPr lang="pt-BR" sz="1500" smtClean="0"/>
              <a:t>(6): 444–458. | </a:t>
            </a:r>
            <a:r>
              <a:rPr lang="pt-BR" sz="1500" smtClean="0">
                <a:hlinkClick r:id="rId8"/>
              </a:rPr>
              <a:t>Article</a:t>
            </a:r>
            <a:r>
              <a:rPr lang="pt-BR" sz="1500" smtClean="0"/>
              <a:t> | </a:t>
            </a:r>
            <a:r>
              <a:rPr lang="pt-BR" sz="1500" smtClean="0">
                <a:hlinkClick r:id="rId9" tooltip="Article on PubMed - "/>
              </a:rPr>
              <a:t>PubMed</a:t>
            </a:r>
            <a:r>
              <a:rPr lang="pt-BR" sz="1500" smtClean="0"/>
              <a:t> | </a:t>
            </a:r>
            <a:r>
              <a:rPr lang="pt-BR" sz="1500" smtClean="0">
                <a:hlinkClick r:id="rId10" tooltip="Article on ISI - "/>
              </a:rPr>
              <a:t>ISI</a:t>
            </a:r>
            <a:r>
              <a:rPr lang="pt-BR" sz="1500" smtClean="0"/>
              <a:t> | </a:t>
            </a:r>
            <a:r>
              <a:rPr lang="pt-BR" sz="1500" smtClean="0">
                <a:hlinkClick r:id="rId11" tooltip="Article on CAS - "/>
              </a:rPr>
              <a:t>CAS</a:t>
            </a:r>
            <a:r>
              <a:rPr lang="pt-BR" sz="1500" smtClean="0"/>
              <a:t> |</a:t>
            </a:r>
          </a:p>
          <a:p>
            <a:pPr marL="533400" indent="-419100">
              <a:lnSpc>
                <a:spcPct val="80000"/>
              </a:lnSpc>
            </a:pPr>
            <a:r>
              <a:rPr lang="pt-BR" sz="1500" smtClean="0"/>
              <a:t>14-Rodriguez C, Mayo JC, Sainz RM, AntolÃn I, Herrera F, MartÃn V </a:t>
            </a:r>
            <a:r>
              <a:rPr lang="pt-BR" sz="1500" i="1" smtClean="0"/>
              <a:t>et al</a:t>
            </a:r>
            <a:r>
              <a:rPr lang="pt-BR" sz="1500" smtClean="0"/>
              <a:t>. Regulation of antioxidant enzymes: a significant role for melatonin. </a:t>
            </a:r>
            <a:r>
              <a:rPr lang="pt-BR" sz="1500" i="1" smtClean="0"/>
              <a:t>J Pineal Res</a:t>
            </a:r>
            <a:r>
              <a:rPr lang="pt-BR" sz="1500" smtClean="0"/>
              <a:t> 2004; </a:t>
            </a:r>
            <a:r>
              <a:rPr lang="pt-BR" sz="1500" b="1" smtClean="0"/>
              <a:t>36</a:t>
            </a:r>
            <a:r>
              <a:rPr lang="pt-BR" sz="1500" smtClean="0"/>
              <a:t>(1): 1–9. | </a:t>
            </a:r>
            <a:r>
              <a:rPr lang="pt-BR" sz="1500" smtClean="0">
                <a:hlinkClick r:id="rId12"/>
              </a:rPr>
              <a:t>Article</a:t>
            </a:r>
            <a:r>
              <a:rPr lang="pt-BR" sz="1500" smtClean="0"/>
              <a:t> | </a:t>
            </a:r>
            <a:r>
              <a:rPr lang="pt-BR" sz="1500" smtClean="0">
                <a:hlinkClick r:id="rId13" tooltip="Article on PubMed - "/>
              </a:rPr>
              <a:t>PubMed</a:t>
            </a:r>
            <a:r>
              <a:rPr lang="pt-BR" sz="1500" smtClean="0"/>
              <a:t> | </a:t>
            </a:r>
            <a:r>
              <a:rPr lang="pt-BR" sz="1500" smtClean="0">
                <a:hlinkClick r:id="rId14" tooltip="Article on ISI - "/>
              </a:rPr>
              <a:t>ISI</a:t>
            </a:r>
            <a:r>
              <a:rPr lang="pt-BR" sz="1500" smtClean="0"/>
              <a:t> | </a:t>
            </a:r>
            <a:r>
              <a:rPr lang="pt-BR" sz="1500" smtClean="0">
                <a:hlinkClick r:id="rId15" tooltip="Article on CAS - "/>
              </a:rPr>
              <a:t>CAS</a:t>
            </a:r>
            <a:r>
              <a:rPr lang="pt-BR" sz="1500" smtClean="0"/>
              <a:t> |</a:t>
            </a:r>
          </a:p>
          <a:p>
            <a:pPr marL="533400" indent="-419100">
              <a:lnSpc>
                <a:spcPct val="80000"/>
              </a:lnSpc>
            </a:pPr>
            <a:r>
              <a:rPr lang="pt-BR" sz="1500" smtClean="0"/>
              <a:t>15-Reiter RJ, Calvo JR, Karbownik M, Qi W, Tan DX. Melatonin and its relation to the immune system and inflammation. </a:t>
            </a:r>
            <a:r>
              <a:rPr lang="pt-BR" sz="1500" i="1" smtClean="0"/>
              <a:t>Ann NY Acad Sci</a:t>
            </a:r>
            <a:r>
              <a:rPr lang="pt-BR" sz="1500" smtClean="0"/>
              <a:t> 2000; </a:t>
            </a:r>
            <a:r>
              <a:rPr lang="pt-BR" sz="1500" b="1" smtClean="0"/>
              <a:t>917</a:t>
            </a:r>
            <a:r>
              <a:rPr lang="pt-BR" sz="1500" smtClean="0"/>
              <a:t>: 376–386. | </a:t>
            </a:r>
            <a:r>
              <a:rPr lang="pt-BR" sz="1500" smtClean="0">
                <a:hlinkClick r:id="rId16"/>
              </a:rPr>
              <a:t>Article</a:t>
            </a:r>
            <a:r>
              <a:rPr lang="pt-BR" sz="1500" smtClean="0"/>
              <a:t> | </a:t>
            </a:r>
            <a:r>
              <a:rPr lang="pt-BR" sz="1500" smtClean="0">
                <a:hlinkClick r:id="rId17" tooltip="Article on PubMed - "/>
              </a:rPr>
              <a:t>PubMed</a:t>
            </a:r>
            <a:r>
              <a:rPr lang="pt-BR" sz="1500" smtClean="0"/>
              <a:t> |</a:t>
            </a:r>
          </a:p>
          <a:p>
            <a:pPr marL="533400" indent="-419100">
              <a:lnSpc>
                <a:spcPct val="80000"/>
              </a:lnSpc>
            </a:pPr>
            <a:r>
              <a:rPr lang="pt-BR" sz="1500" smtClean="0"/>
              <a:t>16-Mohan N, Sadeghi K, Reiter RJ, Meltz ML. The neurohormone melatonin inhibits cytokine, mitogen and ionizing radiation induced NF-κB. </a:t>
            </a:r>
            <a:r>
              <a:rPr lang="pt-BR" sz="1500" i="1" smtClean="0"/>
              <a:t>Biochem Mol Biol Int</a:t>
            </a:r>
            <a:r>
              <a:rPr lang="pt-BR" sz="1500" smtClean="0"/>
              <a:t> 1995; </a:t>
            </a:r>
            <a:r>
              <a:rPr lang="pt-BR" sz="1500" b="1" smtClean="0"/>
              <a:t>37</a:t>
            </a:r>
            <a:r>
              <a:rPr lang="pt-BR" sz="1500" smtClean="0"/>
              <a:t>(6): 1063–1070. | </a:t>
            </a:r>
            <a:r>
              <a:rPr lang="pt-BR" sz="1500" smtClean="0">
                <a:hlinkClick r:id="rId18" tooltip="Article on PubMed - "/>
              </a:rPr>
              <a:t>PubMed</a:t>
            </a:r>
            <a:r>
              <a:rPr lang="pt-BR" sz="1500" smtClean="0"/>
              <a:t> |</a:t>
            </a:r>
          </a:p>
          <a:p>
            <a:pPr marL="533400" indent="-419100">
              <a:lnSpc>
                <a:spcPct val="80000"/>
              </a:lnSpc>
            </a:pPr>
            <a:r>
              <a:rPr lang="pt-BR" sz="1500" smtClean="0"/>
              <a:t>17-Radogna F, Diederich M, Ghibelli L. Melatonin: a pleiotropic molecule regulating inflammation. </a:t>
            </a:r>
            <a:r>
              <a:rPr lang="pt-BR" sz="1500" i="1" smtClean="0"/>
              <a:t>Biochem Pharmacol</a:t>
            </a:r>
            <a:r>
              <a:rPr lang="pt-BR" sz="1500" smtClean="0"/>
              <a:t> 2010; </a:t>
            </a:r>
            <a:r>
              <a:rPr lang="pt-BR" sz="1500" b="1" smtClean="0"/>
              <a:t>80</a:t>
            </a:r>
            <a:r>
              <a:rPr lang="pt-BR" sz="1500" smtClean="0"/>
              <a:t>(12): 1844–1852. | </a:t>
            </a:r>
            <a:r>
              <a:rPr lang="pt-BR" sz="1500" smtClean="0">
                <a:hlinkClick r:id="rId19"/>
              </a:rPr>
              <a:t>Article</a:t>
            </a:r>
            <a:r>
              <a:rPr lang="pt-BR" sz="1500" smtClean="0"/>
              <a:t> | </a:t>
            </a:r>
            <a:r>
              <a:rPr lang="pt-BR" sz="1500" smtClean="0">
                <a:hlinkClick r:id="rId20" tooltip="Article on PubMed - "/>
              </a:rPr>
              <a:t>PubMed</a:t>
            </a:r>
            <a:r>
              <a:rPr lang="pt-BR" sz="1500" smtClean="0"/>
              <a:t> | </a:t>
            </a:r>
            <a:r>
              <a:rPr lang="pt-BR" sz="1500" smtClean="0">
                <a:hlinkClick r:id="rId21" tooltip="Article on ISI - "/>
              </a:rPr>
              <a:t>ISI</a:t>
            </a:r>
            <a:r>
              <a:rPr lang="pt-BR" sz="1500" smtClean="0"/>
              <a:t> |</a:t>
            </a:r>
          </a:p>
          <a:p>
            <a:pPr marL="533400" indent="-419100">
              <a:lnSpc>
                <a:spcPct val="80000"/>
              </a:lnSpc>
            </a:pPr>
            <a:r>
              <a:rPr lang="pt-BR" sz="1500" smtClean="0"/>
              <a:t>18-Mayo JC, Sainz RM, Tan DX, Hardeland R, Leon J, Rodriguez C </a:t>
            </a:r>
            <a:r>
              <a:rPr lang="pt-BR" sz="1500" i="1" smtClean="0"/>
              <a:t>et al</a:t>
            </a:r>
            <a:r>
              <a:rPr lang="pt-BR" sz="1500" smtClean="0"/>
              <a:t>. Anti-inflammatory actions of melatonin and its metabolites, N1-acetyl-N2-formyl-5-methoxykynuramine (AFMK) and N1-acetyl-5-methoxykynuramine (AMK), in macrophages. </a:t>
            </a:r>
            <a:r>
              <a:rPr lang="pt-BR" sz="1500" i="1" smtClean="0"/>
              <a:t>J Neuroimmunol</a:t>
            </a:r>
            <a:r>
              <a:rPr lang="pt-BR" sz="1500" smtClean="0"/>
              <a:t> 2005; </a:t>
            </a:r>
            <a:r>
              <a:rPr lang="pt-BR" sz="1500" b="1" smtClean="0"/>
              <a:t>165</a:t>
            </a:r>
            <a:r>
              <a:rPr lang="pt-BR" sz="1500" smtClean="0"/>
              <a:t>(1-2): 139–149. | </a:t>
            </a:r>
            <a:r>
              <a:rPr lang="pt-BR" sz="1500" smtClean="0">
                <a:hlinkClick r:id="rId22"/>
              </a:rPr>
              <a:t>Article</a:t>
            </a:r>
            <a:r>
              <a:rPr lang="pt-BR" sz="1500" smtClean="0"/>
              <a:t> | </a:t>
            </a:r>
            <a:r>
              <a:rPr lang="pt-BR" sz="1500" smtClean="0">
                <a:hlinkClick r:id="rId23" tooltip="Article on PubMed - "/>
              </a:rPr>
              <a:t>PubMed</a:t>
            </a:r>
            <a:r>
              <a:rPr lang="pt-BR" sz="1500" smtClean="0"/>
              <a:t> | </a:t>
            </a:r>
            <a:r>
              <a:rPr lang="pt-BR" sz="1500" smtClean="0">
                <a:hlinkClick r:id="rId24" tooltip="Article on ISI - "/>
              </a:rPr>
              <a:t>ISI</a:t>
            </a:r>
            <a:r>
              <a:rPr lang="pt-BR" sz="1500" smtClean="0"/>
              <a:t> | </a:t>
            </a:r>
            <a:r>
              <a:rPr lang="pt-BR" sz="1500" smtClean="0">
                <a:hlinkClick r:id="rId25" tooltip="Article on CAS - "/>
              </a:rPr>
              <a:t>CAS</a:t>
            </a:r>
            <a:r>
              <a:rPr lang="pt-BR" sz="1500" smtClean="0"/>
              <a:t> |</a:t>
            </a:r>
          </a:p>
          <a:p>
            <a:pPr marL="533400" indent="-419100">
              <a:lnSpc>
                <a:spcPct val="80000"/>
              </a:lnSpc>
            </a:pPr>
            <a:r>
              <a:rPr lang="pt-BR" sz="1500" smtClean="0"/>
              <a:t>19-Kaur C, Sivakumar V, Lu J, Tang FR, Ling EA. Melatonin attenuates hypoxia-induced ultrastructural changes and increased vascular permeability in the developing hippocampus. </a:t>
            </a:r>
            <a:r>
              <a:rPr lang="pt-BR" sz="1500" i="1" smtClean="0"/>
              <a:t>Brain Pathol</a:t>
            </a:r>
            <a:r>
              <a:rPr lang="pt-BR" sz="1500" smtClean="0"/>
              <a:t> 2008; </a:t>
            </a:r>
            <a:r>
              <a:rPr lang="pt-BR" sz="1500" b="1" smtClean="0"/>
              <a:t>18</a:t>
            </a:r>
            <a:r>
              <a:rPr lang="pt-BR" sz="1500" smtClean="0"/>
              <a:t>(4): 533–547. | </a:t>
            </a:r>
            <a:r>
              <a:rPr lang="pt-BR" sz="1500" smtClean="0">
                <a:hlinkClick r:id="rId26" tooltip="Article on PubMed - "/>
              </a:rPr>
              <a:t>PubMed</a:t>
            </a:r>
            <a:r>
              <a:rPr lang="pt-BR" sz="1500" smtClean="0"/>
              <a:t> | </a:t>
            </a:r>
            <a:r>
              <a:rPr lang="pt-BR" sz="1500" smtClean="0">
                <a:hlinkClick r:id="rId27" tooltip="Article on ISI - "/>
              </a:rPr>
              <a:t>ISI</a:t>
            </a:r>
            <a:r>
              <a:rPr lang="pt-BR" sz="1500" smtClean="0"/>
              <a:t> |</a:t>
            </a:r>
          </a:p>
          <a:p>
            <a:pPr marL="533400" indent="-419100">
              <a:lnSpc>
                <a:spcPct val="80000"/>
              </a:lnSpc>
            </a:pPr>
            <a:r>
              <a:rPr lang="pt-BR" sz="1500" smtClean="0"/>
              <a:t>20-Carloni S, Perrone S, Buonocore G, Longini M, Proietti F, Balduini W. Melatonin protects from the long-term consequences of a neonatal hypoxic-ischemic brain injury in rats. </a:t>
            </a:r>
            <a:r>
              <a:rPr lang="pt-BR" sz="1500" i="1" smtClean="0"/>
              <a:t>J Pineal Res</a:t>
            </a:r>
            <a:r>
              <a:rPr lang="pt-BR" sz="1500" smtClean="0"/>
              <a:t> 2008; </a:t>
            </a:r>
            <a:r>
              <a:rPr lang="pt-BR" sz="1500" b="1" smtClean="0"/>
              <a:t>44</a:t>
            </a:r>
            <a:r>
              <a:rPr lang="pt-BR" sz="1500" smtClean="0"/>
              <a:t>(2): 157–164. | </a:t>
            </a:r>
            <a:r>
              <a:rPr lang="pt-BR" sz="1500" smtClean="0">
                <a:hlinkClick r:id="rId28"/>
              </a:rPr>
              <a:t>Article</a:t>
            </a:r>
            <a:r>
              <a:rPr lang="pt-BR" sz="1500" smtClean="0"/>
              <a:t> | </a:t>
            </a:r>
            <a:r>
              <a:rPr lang="pt-BR" sz="1500" smtClean="0">
                <a:hlinkClick r:id="rId29" tooltip="Article on PubMed - "/>
              </a:rPr>
              <a:t>PubMed</a:t>
            </a:r>
            <a:r>
              <a:rPr lang="pt-BR" sz="1500" smtClean="0"/>
              <a:t> | </a:t>
            </a:r>
            <a:r>
              <a:rPr lang="pt-BR" sz="1500" smtClean="0">
                <a:hlinkClick r:id="rId30" tooltip="Article on ISI - "/>
              </a:rPr>
              <a:t>ISI</a:t>
            </a:r>
            <a:r>
              <a:rPr lang="pt-BR" sz="1500" smtClean="0"/>
              <a:t>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a:xfrm>
            <a:off x="468313" y="476250"/>
            <a:ext cx="7620000" cy="6211888"/>
          </a:xfrm>
        </p:spPr>
        <p:txBody>
          <a:bodyPr/>
          <a:lstStyle/>
          <a:p>
            <a:pPr marL="533400" indent="-419100">
              <a:lnSpc>
                <a:spcPct val="80000"/>
              </a:lnSpc>
            </a:pPr>
            <a:r>
              <a:rPr lang="pt-BR" sz="1600" smtClean="0"/>
              <a:t>21-Robertson NJ, Faulkner S, Fleiss B, Bainbridge A, Andorka C, Price D </a:t>
            </a:r>
            <a:r>
              <a:rPr lang="pt-BR" sz="1600" i="1" smtClean="0"/>
              <a:t>et al</a:t>
            </a:r>
            <a:r>
              <a:rPr lang="pt-BR" sz="1600" smtClean="0"/>
              <a:t>. Melatonin augments hypothermic neuroprotection in a perinatal asphyxia model. </a:t>
            </a:r>
            <a:r>
              <a:rPr lang="pt-BR" sz="1600" i="1" smtClean="0"/>
              <a:t>Brain</a:t>
            </a:r>
            <a:r>
              <a:rPr lang="pt-BR" sz="1600" smtClean="0"/>
              <a:t> 2013; </a:t>
            </a:r>
            <a:r>
              <a:rPr lang="pt-BR" sz="1600" b="1" smtClean="0"/>
              <a:t>136</a:t>
            </a:r>
            <a:r>
              <a:rPr lang="pt-BR" sz="1600" smtClean="0"/>
              <a:t>(1): 90–105. | </a:t>
            </a:r>
            <a:r>
              <a:rPr lang="pt-BR" sz="1600" smtClean="0">
                <a:hlinkClick r:id="rId2"/>
              </a:rPr>
              <a:t>Article</a:t>
            </a:r>
            <a:r>
              <a:rPr lang="pt-BR" sz="1600" smtClean="0"/>
              <a:t> | </a:t>
            </a:r>
            <a:r>
              <a:rPr lang="pt-BR" sz="1600" smtClean="0">
                <a:hlinkClick r:id="rId3" tooltip="Article on PubMed - "/>
              </a:rPr>
              <a:t>PubMed</a:t>
            </a:r>
            <a:r>
              <a:rPr lang="pt-BR" sz="1600" smtClean="0"/>
              <a:t> | </a:t>
            </a:r>
            <a:r>
              <a:rPr lang="pt-BR" sz="1600" smtClean="0">
                <a:hlinkClick r:id="rId4" tooltip="Article on ISI - "/>
              </a:rPr>
              <a:t>ISI</a:t>
            </a:r>
            <a:r>
              <a:rPr lang="pt-BR" sz="1600" smtClean="0"/>
              <a:t> |</a:t>
            </a:r>
          </a:p>
          <a:p>
            <a:pPr marL="533400" indent="-419100">
              <a:lnSpc>
                <a:spcPct val="80000"/>
              </a:lnSpc>
            </a:pPr>
            <a:r>
              <a:rPr lang="pt-BR" sz="1600" smtClean="0"/>
              <a:t>22-Sarnat HB, Sarnat MS. Neonatal encephalopathy following fetal distress. A clinical and electroencephalographic study. </a:t>
            </a:r>
            <a:r>
              <a:rPr lang="pt-BR" sz="1600" i="1" smtClean="0"/>
              <a:t>Arch Neurol</a:t>
            </a:r>
            <a:r>
              <a:rPr lang="pt-BR" sz="1600" smtClean="0"/>
              <a:t> 1976; </a:t>
            </a:r>
            <a:r>
              <a:rPr lang="pt-BR" sz="1600" b="1" smtClean="0"/>
              <a:t>33</a:t>
            </a:r>
            <a:r>
              <a:rPr lang="pt-BR" sz="1600" smtClean="0"/>
              <a:t>(10): 696–705. | </a:t>
            </a:r>
            <a:r>
              <a:rPr lang="pt-BR" sz="1600" smtClean="0">
                <a:hlinkClick r:id="rId5"/>
              </a:rPr>
              <a:t>Article</a:t>
            </a:r>
            <a:r>
              <a:rPr lang="pt-BR" sz="1600" smtClean="0"/>
              <a:t> | </a:t>
            </a:r>
            <a:r>
              <a:rPr lang="pt-BR" sz="1600" smtClean="0">
                <a:hlinkClick r:id="rId6" tooltip="Article on PubMed - "/>
              </a:rPr>
              <a:t>PubMed</a:t>
            </a:r>
            <a:r>
              <a:rPr lang="pt-BR" sz="1600" smtClean="0"/>
              <a:t> | </a:t>
            </a:r>
            <a:r>
              <a:rPr lang="pt-BR" sz="1600" smtClean="0">
                <a:hlinkClick r:id="rId7" tooltip="Article on ISI - "/>
              </a:rPr>
              <a:t>ISI</a:t>
            </a:r>
            <a:r>
              <a:rPr lang="pt-BR" sz="1600" smtClean="0"/>
              <a:t> | </a:t>
            </a:r>
            <a:r>
              <a:rPr lang="pt-BR" sz="1600" smtClean="0">
                <a:hlinkClick r:id="rId8" tooltip="Article on CAS - "/>
              </a:rPr>
              <a:t>CAS</a:t>
            </a:r>
            <a:r>
              <a:rPr lang="pt-BR" sz="1600" smtClean="0"/>
              <a:t> |</a:t>
            </a:r>
          </a:p>
          <a:p>
            <a:pPr marL="533400" indent="-419100">
              <a:lnSpc>
                <a:spcPct val="80000"/>
              </a:lnSpc>
            </a:pPr>
            <a:r>
              <a:rPr lang="pt-BR" sz="1600" smtClean="0"/>
              <a:t>23-Jacobs SE, Morley CJ, Inder TE, Stewart MJ, Smith KR, McNamara PJ </a:t>
            </a:r>
            <a:r>
              <a:rPr lang="pt-BR" sz="1600" i="1" smtClean="0"/>
              <a:t>et al</a:t>
            </a:r>
            <a:r>
              <a:rPr lang="pt-BR" sz="1600" smtClean="0"/>
              <a:t>. Whole-body hypothermia for term and near-term newborns with hypoxic-ischemic encephalopathy: a randomized controlled trial. </a:t>
            </a:r>
            <a:r>
              <a:rPr lang="pt-BR" sz="1600" i="1" smtClean="0"/>
              <a:t>Arch Pediatr Adolesc Med</a:t>
            </a:r>
            <a:r>
              <a:rPr lang="pt-BR" sz="1600" smtClean="0"/>
              <a:t> 2011; </a:t>
            </a:r>
            <a:r>
              <a:rPr lang="pt-BR" sz="1600" b="1" smtClean="0"/>
              <a:t>165</a:t>
            </a:r>
            <a:r>
              <a:rPr lang="pt-BR" sz="1600" smtClean="0"/>
              <a:t>(8): 692–700. | </a:t>
            </a:r>
            <a:r>
              <a:rPr lang="pt-BR" sz="1600" smtClean="0">
                <a:hlinkClick r:id="rId9"/>
              </a:rPr>
              <a:t>Article</a:t>
            </a:r>
            <a:r>
              <a:rPr lang="pt-BR" sz="1600" smtClean="0"/>
              <a:t> | </a:t>
            </a:r>
            <a:r>
              <a:rPr lang="pt-BR" sz="1600" smtClean="0">
                <a:hlinkClick r:id="rId10" tooltip="Article on PubMed - "/>
              </a:rPr>
              <a:t>PubMed</a:t>
            </a:r>
            <a:r>
              <a:rPr lang="pt-BR" sz="1600" smtClean="0"/>
              <a:t> | </a:t>
            </a:r>
            <a:r>
              <a:rPr lang="pt-BR" sz="1600" smtClean="0">
                <a:hlinkClick r:id="rId11" tooltip="Article on ISI - "/>
              </a:rPr>
              <a:t>ISI</a:t>
            </a:r>
            <a:r>
              <a:rPr lang="pt-BR" sz="1600" smtClean="0"/>
              <a:t> |</a:t>
            </a:r>
          </a:p>
          <a:p>
            <a:pPr marL="533400" indent="-419100">
              <a:lnSpc>
                <a:spcPct val="80000"/>
              </a:lnSpc>
            </a:pPr>
            <a:r>
              <a:rPr lang="pt-BR" sz="1600" smtClean="0"/>
              <a:t>24-Fourtillan JB, Brisson AM, Fourtillan M, Ingrand I, Decourt JP, Girault J. Melatonin secretion occurs at a constant rate in both young and older men and women. </a:t>
            </a:r>
            <a:r>
              <a:rPr lang="pt-BR" sz="1600" i="1" smtClean="0"/>
              <a:t>Am J Physiol Endocrinol Metab</a:t>
            </a:r>
            <a:r>
              <a:rPr lang="pt-BR" sz="1600" smtClean="0"/>
              <a:t> 2001; </a:t>
            </a:r>
            <a:r>
              <a:rPr lang="pt-BR" sz="1600" b="1" smtClean="0"/>
              <a:t>280</a:t>
            </a:r>
            <a:r>
              <a:rPr lang="pt-BR" sz="1600" smtClean="0"/>
              <a:t>(1): E11–E22. | </a:t>
            </a:r>
            <a:r>
              <a:rPr lang="pt-BR" sz="1600" smtClean="0">
                <a:hlinkClick r:id="rId12" tooltip="Article on PubMed - "/>
              </a:rPr>
              <a:t>PubMed</a:t>
            </a:r>
            <a:r>
              <a:rPr lang="pt-BR" sz="1600" smtClean="0"/>
              <a:t> | </a:t>
            </a:r>
            <a:r>
              <a:rPr lang="pt-BR" sz="1600" smtClean="0">
                <a:hlinkClick r:id="rId13" tooltip="Article on CAS - "/>
              </a:rPr>
              <a:t>CAS</a:t>
            </a:r>
            <a:r>
              <a:rPr lang="pt-BR" sz="1600" smtClean="0"/>
              <a:t> |</a:t>
            </a:r>
          </a:p>
          <a:p>
            <a:pPr marL="533400" indent="-419100">
              <a:lnSpc>
                <a:spcPct val="80000"/>
              </a:lnSpc>
            </a:pPr>
            <a:r>
              <a:rPr lang="pt-BR" sz="1600" smtClean="0"/>
              <a:t>25-Merchant NM, Azzopardi DV, Hawwa AF, McElnay JC, Middleton B, Arendt J</a:t>
            </a:r>
            <a:r>
              <a:rPr lang="pt-BR" sz="1600" i="1" smtClean="0"/>
              <a:t>et al</a:t>
            </a:r>
            <a:r>
              <a:rPr lang="pt-BR" sz="1600" smtClean="0"/>
              <a:t>. Pharmacokinetics of melatonin in preterm infants. </a:t>
            </a:r>
            <a:r>
              <a:rPr lang="pt-BR" sz="1600" i="1" smtClean="0"/>
              <a:t>Br J Clin Pharmacol</a:t>
            </a:r>
            <a:r>
              <a:rPr lang="pt-BR" sz="1600" smtClean="0"/>
              <a:t> 2013; </a:t>
            </a:r>
            <a:r>
              <a:rPr lang="pt-BR" sz="1600" b="1" smtClean="0"/>
              <a:t>76</a:t>
            </a:r>
            <a:r>
              <a:rPr lang="pt-BR" sz="1600" smtClean="0"/>
              <a:t>(5): 725–733. | </a:t>
            </a:r>
            <a:r>
              <a:rPr lang="pt-BR" sz="1600" smtClean="0">
                <a:hlinkClick r:id="rId14"/>
              </a:rPr>
              <a:t>Article</a:t>
            </a:r>
            <a:r>
              <a:rPr lang="pt-BR" sz="1600" smtClean="0"/>
              <a:t> | </a:t>
            </a:r>
            <a:r>
              <a:rPr lang="pt-BR" sz="1600" smtClean="0">
                <a:hlinkClick r:id="rId15" tooltip="Article on PubMed - "/>
              </a:rPr>
              <a:t>PubMed</a:t>
            </a:r>
            <a:r>
              <a:rPr lang="pt-BR" sz="1600" smtClean="0"/>
              <a:t> | </a:t>
            </a:r>
            <a:r>
              <a:rPr lang="pt-BR" sz="1600" smtClean="0">
                <a:hlinkClick r:id="rId16" tooltip="Article on ISI - "/>
              </a:rPr>
              <a:t>ISI</a:t>
            </a:r>
            <a:r>
              <a:rPr lang="pt-BR" sz="1600" smtClean="0"/>
              <a:t> |</a:t>
            </a:r>
          </a:p>
          <a:p>
            <a:pPr marL="533400" indent="-419100">
              <a:lnSpc>
                <a:spcPct val="80000"/>
              </a:lnSpc>
            </a:pPr>
            <a:r>
              <a:rPr lang="pt-BR" sz="1600" smtClean="0"/>
              <a:t>26-Nebot C, Moutet M, Huet P, Xu JZ, Yadan JC, Chaudiere J. Spectrophotometric assay of superoxide dismutase activity based on the activated autoxidation of a tetracyclic catechol. </a:t>
            </a:r>
            <a:r>
              <a:rPr lang="pt-BR" sz="1600" i="1" smtClean="0"/>
              <a:t>Anal Biochem</a:t>
            </a:r>
            <a:r>
              <a:rPr lang="pt-BR" sz="1600" smtClean="0"/>
              <a:t> 1993;</a:t>
            </a:r>
            <a:r>
              <a:rPr lang="pt-BR" sz="1600" b="1" smtClean="0"/>
              <a:t>214</a:t>
            </a:r>
            <a:r>
              <a:rPr lang="pt-BR" sz="1600" smtClean="0"/>
              <a:t>(2): 442–451. | </a:t>
            </a:r>
            <a:r>
              <a:rPr lang="pt-BR" sz="1600" smtClean="0">
                <a:hlinkClick r:id="rId17"/>
              </a:rPr>
              <a:t>Article</a:t>
            </a:r>
            <a:r>
              <a:rPr lang="pt-BR" sz="1600" smtClean="0"/>
              <a:t> | </a:t>
            </a:r>
            <a:r>
              <a:rPr lang="pt-BR" sz="1600" smtClean="0">
                <a:hlinkClick r:id="rId18" tooltip="Article on PubMed - "/>
              </a:rPr>
              <a:t>PubMed</a:t>
            </a:r>
            <a:r>
              <a:rPr lang="pt-BR" sz="1600" smtClean="0"/>
              <a:t> | </a:t>
            </a:r>
            <a:r>
              <a:rPr lang="pt-BR" sz="1600" smtClean="0">
                <a:hlinkClick r:id="rId19" tooltip="Article on ISI - "/>
              </a:rPr>
              <a:t>ISI</a:t>
            </a:r>
            <a:r>
              <a:rPr lang="pt-BR" sz="1600" smtClean="0"/>
              <a:t> | </a:t>
            </a:r>
            <a:r>
              <a:rPr lang="pt-BR" sz="1600" smtClean="0">
                <a:hlinkClick r:id="rId20" tooltip="Article on CAS - "/>
              </a:rPr>
              <a:t>CAS</a:t>
            </a:r>
            <a:r>
              <a:rPr lang="pt-BR" sz="1600" smtClean="0"/>
              <a:t> |</a:t>
            </a:r>
          </a:p>
          <a:p>
            <a:pPr marL="533400" indent="-419100">
              <a:lnSpc>
                <a:spcPct val="80000"/>
              </a:lnSpc>
            </a:pPr>
            <a:r>
              <a:rPr lang="pt-BR" sz="1600" smtClean="0"/>
              <a:t>27-Biagioni E, Mercuri E, Rutherford M, Cowan F, Azzopardi D, Frisone MF </a:t>
            </a:r>
            <a:r>
              <a:rPr lang="pt-BR" sz="1600" i="1" smtClean="0"/>
              <a:t>et al</a:t>
            </a:r>
            <a:r>
              <a:rPr lang="pt-BR" sz="1600" smtClean="0"/>
              <a:t>. Combined use of electroencephalogram and magnetic resonance imaging in full-term neonates with acute encephalopathy. </a:t>
            </a:r>
            <a:r>
              <a:rPr lang="pt-BR" sz="1600" i="1" smtClean="0"/>
              <a:t>Pediatrics</a:t>
            </a:r>
            <a:r>
              <a:rPr lang="pt-BR" sz="1600" smtClean="0"/>
              <a:t> 2001;</a:t>
            </a:r>
            <a:r>
              <a:rPr lang="pt-BR" sz="1600" b="1" smtClean="0"/>
              <a:t>107</a:t>
            </a:r>
            <a:r>
              <a:rPr lang="pt-BR" sz="1600" smtClean="0"/>
              <a:t>(3): 461–468. | </a:t>
            </a:r>
            <a:r>
              <a:rPr lang="pt-BR" sz="1600" smtClean="0">
                <a:hlinkClick r:id="rId21"/>
              </a:rPr>
              <a:t>Article</a:t>
            </a:r>
            <a:r>
              <a:rPr lang="pt-BR" sz="1600" smtClean="0"/>
              <a:t> | </a:t>
            </a:r>
            <a:r>
              <a:rPr lang="pt-BR" sz="1600" smtClean="0">
                <a:hlinkClick r:id="rId22" tooltip="Article on PubMed - "/>
              </a:rPr>
              <a:t>PubMed</a:t>
            </a:r>
            <a:r>
              <a:rPr lang="pt-BR" sz="1600" smtClean="0"/>
              <a:t> | </a:t>
            </a:r>
            <a:r>
              <a:rPr lang="pt-BR" sz="1600" smtClean="0">
                <a:hlinkClick r:id="rId23" tooltip="Article on ISI - "/>
              </a:rPr>
              <a:t>ISI</a:t>
            </a:r>
            <a:r>
              <a:rPr lang="pt-BR" sz="1600" smtClean="0"/>
              <a:t> | </a:t>
            </a:r>
            <a:r>
              <a:rPr lang="pt-BR" sz="1600" smtClean="0">
                <a:hlinkClick r:id="rId24" tooltip="Article on CAS - "/>
              </a:rPr>
              <a:t>CAS</a:t>
            </a:r>
            <a:r>
              <a:rPr lang="pt-BR" sz="1600" smtClean="0"/>
              <a:t> |</a:t>
            </a:r>
          </a:p>
          <a:p>
            <a:pPr marL="533400" indent="-419100">
              <a:lnSpc>
                <a:spcPct val="80000"/>
              </a:lnSpc>
            </a:pPr>
            <a:r>
              <a:rPr lang="pt-BR" sz="1600" smtClean="0"/>
              <a:t>28-Barkovich AJ, Hajnal BL, Vigneron D, Sola A, Partridge JC, Allen F </a:t>
            </a:r>
            <a:r>
              <a:rPr lang="pt-BR" sz="1600" i="1" smtClean="0"/>
              <a:t>et al</a:t>
            </a:r>
            <a:r>
              <a:rPr lang="pt-BR" sz="1600" smtClean="0"/>
              <a:t>. Prediction of neuromotor outcome in perinatal asphyxia: evaluation of MR scoring systems. </a:t>
            </a:r>
            <a:r>
              <a:rPr lang="pt-BR" sz="1600" i="1" smtClean="0"/>
              <a:t>AJNR Am J Neuroradiol</a:t>
            </a:r>
            <a:r>
              <a:rPr lang="pt-BR" sz="1600" smtClean="0"/>
              <a:t> 1998; </a:t>
            </a:r>
            <a:r>
              <a:rPr lang="pt-BR" sz="1600" b="1" smtClean="0"/>
              <a:t>19</a:t>
            </a:r>
            <a:r>
              <a:rPr lang="pt-BR" sz="1600" smtClean="0"/>
              <a:t>(1): 143–149. | </a:t>
            </a:r>
            <a:r>
              <a:rPr lang="pt-BR" sz="1600" smtClean="0">
                <a:hlinkClick r:id="rId25" tooltip="Article on PubMed - "/>
              </a:rPr>
              <a:t>PubMed</a:t>
            </a:r>
            <a:r>
              <a:rPr lang="pt-BR" sz="1600" smtClean="0"/>
              <a:t> | </a:t>
            </a:r>
            <a:r>
              <a:rPr lang="pt-BR" sz="1600" smtClean="0">
                <a:hlinkClick r:id="rId26" tooltip="Article on CAS - "/>
              </a:rPr>
              <a:t>CAS</a:t>
            </a:r>
            <a:r>
              <a:rPr lang="pt-BR" sz="1600" smtClean="0"/>
              <a:t> |</a:t>
            </a:r>
          </a:p>
          <a:p>
            <a:pPr marL="533400" indent="-419100">
              <a:lnSpc>
                <a:spcPct val="80000"/>
              </a:lnSpc>
            </a:pPr>
            <a:endParaRPr lang="pt-BR" sz="1600"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a:xfrm>
            <a:off x="323850" y="549275"/>
            <a:ext cx="7620000" cy="4800600"/>
          </a:xfrm>
        </p:spPr>
        <p:txBody>
          <a:bodyPr/>
          <a:lstStyle/>
          <a:p>
            <a:pPr marL="533400" indent="-419100">
              <a:lnSpc>
                <a:spcPct val="80000"/>
              </a:lnSpc>
            </a:pPr>
            <a:r>
              <a:rPr lang="pt-BR" sz="1600" smtClean="0"/>
              <a:t>2-Miller SP, Ramaswamy V, Michelson D, Barkovich AJ, Holshouser B, Wycliffe N </a:t>
            </a:r>
            <a:r>
              <a:rPr lang="pt-BR" sz="1600" i="1" smtClean="0"/>
              <a:t>et al</a:t>
            </a:r>
            <a:r>
              <a:rPr lang="pt-BR" sz="1600" smtClean="0"/>
              <a:t>. Patterns of brain injury in term neonatal encephalopathy. </a:t>
            </a:r>
            <a:r>
              <a:rPr lang="pt-BR" sz="1600" i="1" smtClean="0"/>
              <a:t>J Pediatr</a:t>
            </a:r>
            <a:r>
              <a:rPr lang="pt-BR" sz="1600" smtClean="0"/>
              <a:t> 2005; </a:t>
            </a:r>
            <a:r>
              <a:rPr lang="pt-BR" sz="1600" b="1" smtClean="0"/>
              <a:t>146</a:t>
            </a:r>
            <a:r>
              <a:rPr lang="pt-BR" sz="1600" smtClean="0"/>
              <a:t>(4): 453–460. | </a:t>
            </a:r>
            <a:r>
              <a:rPr lang="pt-BR" sz="1600" smtClean="0">
                <a:hlinkClick r:id="rId2"/>
              </a:rPr>
              <a:t>Article</a:t>
            </a:r>
            <a:r>
              <a:rPr lang="pt-BR" sz="1600" smtClean="0"/>
              <a:t> | </a:t>
            </a:r>
            <a:r>
              <a:rPr lang="pt-BR" sz="1600" smtClean="0">
                <a:hlinkClick r:id="rId3" tooltip="Article on PubMed - "/>
              </a:rPr>
              <a:t>PubMed</a:t>
            </a:r>
            <a:r>
              <a:rPr lang="pt-BR" sz="1600" smtClean="0"/>
              <a:t> | </a:t>
            </a:r>
            <a:r>
              <a:rPr lang="pt-BR" sz="1600" smtClean="0">
                <a:hlinkClick r:id="rId4" tooltip="Article on ISI - "/>
              </a:rPr>
              <a:t>ISI</a:t>
            </a:r>
            <a:r>
              <a:rPr lang="pt-BR" sz="1600" smtClean="0"/>
              <a:t> |</a:t>
            </a:r>
          </a:p>
          <a:p>
            <a:pPr marL="533400" indent="-419100">
              <a:lnSpc>
                <a:spcPct val="80000"/>
              </a:lnSpc>
            </a:pPr>
            <a:r>
              <a:rPr lang="pt-BR" sz="1600" smtClean="0"/>
              <a:t>30-Frankenburg WK, Dodds J, Archer P, Shapiro H, Bresnick B. The Denver II: a major revision and restandardization of the Denver Developmental Screening Test. </a:t>
            </a:r>
            <a:r>
              <a:rPr lang="pt-BR" sz="1600" i="1" smtClean="0"/>
              <a:t>Pediatrics</a:t>
            </a:r>
            <a:r>
              <a:rPr lang="pt-BR" sz="1600" smtClean="0"/>
              <a:t> 1992; </a:t>
            </a:r>
            <a:r>
              <a:rPr lang="pt-BR" sz="1600" b="1" smtClean="0"/>
              <a:t>89</a:t>
            </a:r>
            <a:r>
              <a:rPr lang="pt-BR" sz="1600" smtClean="0"/>
              <a:t>(1): 91–97. | </a:t>
            </a:r>
            <a:r>
              <a:rPr lang="pt-BR" sz="1600" smtClean="0">
                <a:hlinkClick r:id="rId5" tooltip="Article on PubMed - "/>
              </a:rPr>
              <a:t>PubMed</a:t>
            </a:r>
            <a:r>
              <a:rPr lang="pt-BR" sz="1600" smtClean="0"/>
              <a:t> | </a:t>
            </a:r>
            <a:r>
              <a:rPr lang="pt-BR" sz="1600" smtClean="0">
                <a:hlinkClick r:id="rId6" tooltip="Article on ISI - "/>
              </a:rPr>
              <a:t>ISI</a:t>
            </a:r>
            <a:r>
              <a:rPr lang="pt-BR" sz="1600" smtClean="0"/>
              <a:t> | </a:t>
            </a:r>
            <a:r>
              <a:rPr lang="pt-BR" sz="1600" smtClean="0">
                <a:hlinkClick r:id="rId7" tooltip="Article on CAS - "/>
              </a:rPr>
              <a:t>CAS</a:t>
            </a:r>
            <a:r>
              <a:rPr lang="pt-BR" sz="1600" smtClean="0"/>
              <a:t> |</a:t>
            </a:r>
          </a:p>
          <a:p>
            <a:pPr marL="533400" indent="-419100">
              <a:lnSpc>
                <a:spcPct val="80000"/>
              </a:lnSpc>
            </a:pPr>
            <a:r>
              <a:rPr lang="pt-BR" sz="1600" smtClean="0"/>
              <a:t>31-Hallioglu O, Topaloglu AK, Zenciroglu A, Duzovali O, Yilgor E, Saribas S. Denver developmental screening test II for early identification of the infants who will develop major neurological deficit as a sequalea of hypoxic-ischemic encephalopathy. </a:t>
            </a:r>
            <a:r>
              <a:rPr lang="pt-BR" sz="1600" i="1" smtClean="0"/>
              <a:t>Pediatr Int</a:t>
            </a:r>
            <a:r>
              <a:rPr lang="pt-BR" sz="1600" smtClean="0"/>
              <a:t> 2001; </a:t>
            </a:r>
            <a:r>
              <a:rPr lang="pt-BR" sz="1600" b="1" smtClean="0"/>
              <a:t>43</a:t>
            </a:r>
            <a:r>
              <a:rPr lang="pt-BR" sz="1600" smtClean="0"/>
              <a:t>(4): 400–404. | </a:t>
            </a:r>
            <a:r>
              <a:rPr lang="pt-BR" sz="1600" smtClean="0">
                <a:hlinkClick r:id="rId8"/>
              </a:rPr>
              <a:t>Article</a:t>
            </a:r>
            <a:r>
              <a:rPr lang="pt-BR" sz="1600" smtClean="0"/>
              <a:t> | </a:t>
            </a:r>
            <a:r>
              <a:rPr lang="pt-BR" sz="1600" smtClean="0">
                <a:hlinkClick r:id="rId9" tooltip="Article on PubMed - "/>
              </a:rPr>
              <a:t>PubMed</a:t>
            </a:r>
            <a:r>
              <a:rPr lang="pt-BR" sz="1600" smtClean="0"/>
              <a:t> | </a:t>
            </a:r>
            <a:r>
              <a:rPr lang="pt-BR" sz="1600" smtClean="0">
                <a:hlinkClick r:id="rId10" tooltip="Article on ISI - "/>
              </a:rPr>
              <a:t>ISI</a:t>
            </a:r>
            <a:r>
              <a:rPr lang="pt-BR" sz="1600" smtClean="0"/>
              <a:t> | </a:t>
            </a:r>
            <a:r>
              <a:rPr lang="pt-BR" sz="1600" smtClean="0">
                <a:hlinkClick r:id="rId11" tooltip="Article on CAS - "/>
              </a:rPr>
              <a:t>CAS</a:t>
            </a:r>
            <a:r>
              <a:rPr lang="pt-BR" sz="1600" smtClean="0"/>
              <a:t> |</a:t>
            </a:r>
          </a:p>
          <a:p>
            <a:pPr marL="533400" indent="-419100">
              <a:lnSpc>
                <a:spcPct val="80000"/>
              </a:lnSpc>
            </a:pPr>
            <a:r>
              <a:rPr lang="pt-BR" sz="1600" smtClean="0"/>
              <a:t>32-Kumar A, Ramakrishna SV, Basu S, Rao GR. Oxidative stress in perinatal asphyxia. </a:t>
            </a:r>
            <a:r>
              <a:rPr lang="pt-BR" sz="1600" i="1" smtClean="0"/>
              <a:t>Pediatr Neurol</a:t>
            </a:r>
            <a:r>
              <a:rPr lang="pt-BR" sz="1600" smtClean="0"/>
              <a:t> 2008; </a:t>
            </a:r>
            <a:r>
              <a:rPr lang="pt-BR" sz="1600" b="1" smtClean="0"/>
              <a:t>38</a:t>
            </a:r>
            <a:r>
              <a:rPr lang="pt-BR" sz="1600" smtClean="0"/>
              <a:t>(3): 181–185. | </a:t>
            </a:r>
            <a:r>
              <a:rPr lang="pt-BR" sz="1600" smtClean="0">
                <a:hlinkClick r:id="rId12"/>
              </a:rPr>
              <a:t>Article</a:t>
            </a:r>
            <a:r>
              <a:rPr lang="pt-BR" sz="1600" smtClean="0"/>
              <a:t> | </a:t>
            </a:r>
            <a:r>
              <a:rPr lang="pt-BR" sz="1600" smtClean="0">
                <a:hlinkClick r:id="rId13" tooltip="Article on PubMed - "/>
              </a:rPr>
              <a:t>PubMed</a:t>
            </a:r>
            <a:r>
              <a:rPr lang="pt-BR" sz="1600" smtClean="0"/>
              <a:t> | </a:t>
            </a:r>
            <a:r>
              <a:rPr lang="pt-BR" sz="1600" smtClean="0">
                <a:hlinkClick r:id="rId14" tooltip="Article on ISI - "/>
              </a:rPr>
              <a:t>ISI</a:t>
            </a:r>
            <a:r>
              <a:rPr lang="pt-BR" sz="1600" smtClean="0"/>
              <a:t> |</a:t>
            </a:r>
          </a:p>
          <a:p>
            <a:pPr marL="533400" indent="-419100">
              <a:lnSpc>
                <a:spcPct val="80000"/>
              </a:lnSpc>
            </a:pPr>
            <a:r>
              <a:rPr lang="pt-BR" sz="1600" smtClean="0"/>
              <a:t>33-Tomas-Zapico C, Coto-Montes A. A proposed mechanism to explain the stimulatory effect of melatonin on antioxidative enzymes. </a:t>
            </a:r>
            <a:r>
              <a:rPr lang="pt-BR" sz="1600" i="1" smtClean="0"/>
              <a:t>J Pineal Res</a:t>
            </a:r>
            <a:r>
              <a:rPr lang="pt-BR" sz="1600" smtClean="0"/>
              <a:t>2005; </a:t>
            </a:r>
            <a:r>
              <a:rPr lang="pt-BR" sz="1600" b="1" smtClean="0"/>
              <a:t>39</a:t>
            </a:r>
            <a:r>
              <a:rPr lang="pt-BR" sz="1600" smtClean="0"/>
              <a:t>(2): 99–104. | </a:t>
            </a:r>
            <a:r>
              <a:rPr lang="pt-BR" sz="1600" smtClean="0">
                <a:hlinkClick r:id="rId15"/>
              </a:rPr>
              <a:t>Article</a:t>
            </a:r>
            <a:r>
              <a:rPr lang="pt-BR" sz="1600" smtClean="0"/>
              <a:t> | </a:t>
            </a:r>
            <a:r>
              <a:rPr lang="pt-BR" sz="1600" smtClean="0">
                <a:hlinkClick r:id="rId16" tooltip="Article on PubMed - "/>
              </a:rPr>
              <a:t>PubMed</a:t>
            </a:r>
            <a:r>
              <a:rPr lang="pt-BR" sz="1600" smtClean="0"/>
              <a:t> | </a:t>
            </a:r>
            <a:r>
              <a:rPr lang="pt-BR" sz="1600" smtClean="0">
                <a:hlinkClick r:id="rId17" tooltip="Article on ISI - "/>
              </a:rPr>
              <a:t>ISI</a:t>
            </a:r>
            <a:r>
              <a:rPr lang="pt-BR" sz="1600" smtClean="0"/>
              <a:t> |</a:t>
            </a:r>
          </a:p>
          <a:p>
            <a:pPr marL="533400" indent="-419100">
              <a:lnSpc>
                <a:spcPct val="80000"/>
              </a:lnSpc>
            </a:pPr>
            <a:r>
              <a:rPr lang="pt-BR" sz="1600" smtClean="0"/>
              <a:t>34-Thorat VN, Suryakar AN, Sardeshmukh AS, Sarawade SS. Oxidants and antioxidants in hypoxic ischaemic encephalopathy. </a:t>
            </a:r>
            <a:r>
              <a:rPr lang="pt-BR" sz="1600" i="1" smtClean="0"/>
              <a:t>Indian J Clin Biochem</a:t>
            </a:r>
            <a:r>
              <a:rPr lang="pt-BR" sz="1600" smtClean="0"/>
              <a:t>2004; </a:t>
            </a:r>
            <a:r>
              <a:rPr lang="pt-BR" sz="1600" b="1" smtClean="0"/>
              <a:t>19</a:t>
            </a:r>
            <a:r>
              <a:rPr lang="pt-BR" sz="1600" smtClean="0"/>
              <a:t>(2): 32–35. | </a:t>
            </a:r>
            <a:r>
              <a:rPr lang="pt-BR" sz="1600" smtClean="0">
                <a:hlinkClick r:id="rId18"/>
              </a:rPr>
              <a:t>Article</a:t>
            </a:r>
            <a:r>
              <a:rPr lang="pt-BR" sz="1600" smtClean="0"/>
              <a:t> | </a:t>
            </a:r>
            <a:r>
              <a:rPr lang="pt-BR" sz="1600" smtClean="0">
                <a:hlinkClick r:id="rId19" tooltip="Article on PubMed - "/>
              </a:rPr>
              <a:t>PubMed</a:t>
            </a:r>
            <a:r>
              <a:rPr lang="pt-BR" sz="1600" smtClean="0"/>
              <a:t> |</a:t>
            </a:r>
          </a:p>
          <a:p>
            <a:pPr marL="533400" indent="-419100">
              <a:lnSpc>
                <a:spcPct val="80000"/>
              </a:lnSpc>
            </a:pPr>
            <a:r>
              <a:rPr lang="pt-BR" sz="1600" smtClean="0"/>
              <a:t>35-Kakita H, Hussein MH, Kato S, Yamada Y, Nagaya Y, Asai H </a:t>
            </a:r>
            <a:r>
              <a:rPr lang="pt-BR" sz="1600" i="1" smtClean="0"/>
              <a:t>et al</a:t>
            </a:r>
            <a:r>
              <a:rPr lang="pt-BR" sz="1600" smtClean="0"/>
              <a:t>. Hypothermia attenuates the severity of oxidative stress development in asphyxiated newborns. </a:t>
            </a:r>
            <a:r>
              <a:rPr lang="pt-BR" sz="1600" i="1" smtClean="0"/>
              <a:t>J Crit Care</a:t>
            </a:r>
            <a:r>
              <a:rPr lang="pt-BR" sz="1600" smtClean="0"/>
              <a:t> 2012; </a:t>
            </a:r>
            <a:r>
              <a:rPr lang="pt-BR" sz="1600" b="1" smtClean="0"/>
              <a:t>27</a:t>
            </a:r>
            <a:r>
              <a:rPr lang="pt-BR" sz="1600" smtClean="0"/>
              <a:t>(5): 469–473. | </a:t>
            </a:r>
            <a:r>
              <a:rPr lang="pt-BR" sz="1600" smtClean="0">
                <a:hlinkClick r:id="rId20"/>
              </a:rPr>
              <a:t>Article</a:t>
            </a:r>
            <a:r>
              <a:rPr lang="pt-BR" sz="1600" smtClean="0"/>
              <a:t> | </a:t>
            </a:r>
            <a:r>
              <a:rPr lang="pt-BR" sz="1600" smtClean="0">
                <a:hlinkClick r:id="rId21" tooltip="Article on PubMed - "/>
              </a:rPr>
              <a:t>PubMed</a:t>
            </a:r>
            <a:r>
              <a:rPr lang="pt-BR" sz="1600" smtClean="0"/>
              <a:t> | </a:t>
            </a:r>
            <a:r>
              <a:rPr lang="pt-BR" sz="1600" smtClean="0">
                <a:hlinkClick r:id="rId22" tooltip="Article on ISI - "/>
              </a:rPr>
              <a:t>ISI</a:t>
            </a:r>
            <a:r>
              <a:rPr lang="pt-BR" sz="1600" smtClean="0"/>
              <a:t> |</a:t>
            </a:r>
          </a:p>
          <a:p>
            <a:pPr marL="533400" indent="-419100">
              <a:lnSpc>
                <a:spcPct val="80000"/>
              </a:lnSpc>
            </a:pPr>
            <a:r>
              <a:rPr lang="pt-BR" sz="1600" smtClean="0"/>
              <a:t>36-Fulia F, Gitto E, Cuzzocrea S, Reiter RJ, Dugo L, Gitto P </a:t>
            </a:r>
            <a:r>
              <a:rPr lang="pt-BR" sz="1600" i="1" smtClean="0"/>
              <a:t>et al</a:t>
            </a:r>
            <a:r>
              <a:rPr lang="pt-BR" sz="1600" smtClean="0"/>
              <a:t>. Increased levels of malondialdehyde and nitrite/nitrate in the blood of asphyxiated newborns: reduction by melatonin. </a:t>
            </a:r>
            <a:r>
              <a:rPr lang="pt-BR" sz="1600" i="1" smtClean="0"/>
              <a:t>J Pineal Res</a:t>
            </a:r>
            <a:r>
              <a:rPr lang="pt-BR" sz="1600" smtClean="0"/>
              <a:t> 2001; </a:t>
            </a:r>
            <a:r>
              <a:rPr lang="pt-BR" sz="1600" b="1" smtClean="0"/>
              <a:t>31</a:t>
            </a:r>
            <a:r>
              <a:rPr lang="pt-BR" sz="1600" smtClean="0"/>
              <a:t>(4): 343–349. | </a:t>
            </a:r>
            <a:r>
              <a:rPr lang="pt-BR" sz="1600" smtClean="0">
                <a:hlinkClick r:id="rId23"/>
              </a:rPr>
              <a:t>Article</a:t>
            </a:r>
            <a:r>
              <a:rPr lang="pt-BR" sz="1600" smtClean="0"/>
              <a:t> | </a:t>
            </a:r>
            <a:r>
              <a:rPr lang="pt-BR" sz="1600" smtClean="0">
                <a:hlinkClick r:id="rId24" tooltip="Article on PubMed - "/>
              </a:rPr>
              <a:t>PubMed</a:t>
            </a:r>
            <a:r>
              <a:rPr lang="pt-BR" sz="1600" smtClean="0"/>
              <a:t> | </a:t>
            </a:r>
            <a:r>
              <a:rPr lang="pt-BR" sz="1600" smtClean="0">
                <a:hlinkClick r:id="rId25" tooltip="Article on ISI - "/>
              </a:rPr>
              <a:t>ISI</a:t>
            </a:r>
            <a:r>
              <a:rPr lang="pt-BR" sz="1600" smtClean="0"/>
              <a:t> | </a:t>
            </a:r>
            <a:r>
              <a:rPr lang="pt-BR" sz="1600" smtClean="0">
                <a:hlinkClick r:id="rId26" tooltip="Article on CAS - "/>
              </a:rPr>
              <a:t>CAS</a:t>
            </a:r>
            <a:r>
              <a:rPr lang="pt-BR" sz="1600" smtClean="0"/>
              <a:t> |</a:t>
            </a:r>
          </a:p>
          <a:p>
            <a:pPr marL="533400" indent="-419100">
              <a:lnSpc>
                <a:spcPct val="80000"/>
              </a:lnSpc>
            </a:pPr>
            <a:endParaRPr lang="pt-BR" sz="1600"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a:xfrm>
            <a:off x="1042988" y="1268413"/>
            <a:ext cx="7620000" cy="4800600"/>
          </a:xfrm>
        </p:spPr>
        <p:txBody>
          <a:bodyPr/>
          <a:lstStyle/>
          <a:p>
            <a:pPr algn="ctr">
              <a:lnSpc>
                <a:spcPct val="90000"/>
              </a:lnSpc>
              <a:buFont typeface="Arial" pitchFamily="34" charset="0"/>
              <a:buNone/>
            </a:pPr>
            <a:r>
              <a:rPr lang="pt-BR" sz="4400" smtClean="0">
                <a:solidFill>
                  <a:srgbClr val="0033CC"/>
                </a:solidFill>
              </a:rPr>
              <a:t>Nota do Editor do site, Dr. Paulo R. Margotto</a:t>
            </a:r>
          </a:p>
          <a:p>
            <a:pPr algn="ctr">
              <a:lnSpc>
                <a:spcPct val="90000"/>
              </a:lnSpc>
              <a:buFont typeface="Arial" pitchFamily="34" charset="0"/>
              <a:buNone/>
            </a:pPr>
            <a:r>
              <a:rPr lang="pt-BR" sz="2900" smtClean="0">
                <a:solidFill>
                  <a:srgbClr val="FF9900"/>
                </a:solidFill>
              </a:rPr>
              <a:t>Consultem também! Aqui e Agora!</a:t>
            </a:r>
          </a:p>
          <a:p>
            <a:pPr algn="ctr">
              <a:lnSpc>
                <a:spcPct val="90000"/>
              </a:lnSpc>
              <a:buFont typeface="Arial" pitchFamily="34" charset="0"/>
              <a:buNone/>
            </a:pPr>
            <a:r>
              <a:rPr lang="pt-BR" sz="2900" b="1" smtClean="0">
                <a:solidFill>
                  <a:srgbClr val="0033CC"/>
                </a:solidFill>
              </a:rPr>
              <a:t>Estudando Juntos!</a:t>
            </a:r>
          </a:p>
          <a:p>
            <a:pPr algn="ctr">
              <a:lnSpc>
                <a:spcPct val="90000"/>
              </a:lnSpc>
            </a:pPr>
            <a:endParaRPr lang="pt-BR" sz="2900" b="1" smtClean="0">
              <a:solidFill>
                <a:srgbClr val="0033CC"/>
              </a:solidFill>
            </a:endParaRPr>
          </a:p>
          <a:p>
            <a:pPr algn="ctr">
              <a:lnSpc>
                <a:spcPct val="90000"/>
              </a:lnSpc>
            </a:pPr>
            <a:r>
              <a:rPr lang="pt-BR" sz="2900" b="1" smtClean="0">
                <a:solidFill>
                  <a:schemeClr val="folHlink"/>
                </a:solidFill>
              </a:rPr>
              <a:t>Outros neuroprotetores...</a:t>
            </a:r>
          </a:p>
          <a:p>
            <a:pPr algn="ctr">
              <a:lnSpc>
                <a:spcPct val="90000"/>
              </a:lnSpc>
            </a:pPr>
            <a:r>
              <a:rPr lang="pt-BR" sz="2900" b="1" smtClean="0">
                <a:solidFill>
                  <a:srgbClr val="FF9900"/>
                </a:solidFill>
              </a:rPr>
              <a:t>Cafeína</a:t>
            </a:r>
          </a:p>
          <a:p>
            <a:pPr algn="ctr">
              <a:lnSpc>
                <a:spcPct val="90000"/>
              </a:lnSpc>
            </a:pPr>
            <a:r>
              <a:rPr lang="pt-BR" sz="2900" b="1" smtClean="0">
                <a:solidFill>
                  <a:srgbClr val="FF9900"/>
                </a:solidFill>
              </a:rPr>
              <a:t>Eritropoietina</a:t>
            </a:r>
          </a:p>
          <a:p>
            <a:pPr algn="ctr">
              <a:lnSpc>
                <a:spcPct val="90000"/>
              </a:lnSpc>
            </a:pPr>
            <a:r>
              <a:rPr lang="pt-BR" sz="2900" b="1" smtClean="0">
                <a:solidFill>
                  <a:srgbClr val="FF9900"/>
                </a:solidFill>
              </a:rPr>
              <a:t>Lactoferina</a:t>
            </a:r>
          </a:p>
        </p:txBody>
      </p:sp>
      <p:pic>
        <p:nvPicPr>
          <p:cNvPr id="58372" name="Picture 6"/>
          <p:cNvPicPr>
            <a:picLocks noChangeAspect="1" noChangeArrowheads="1"/>
          </p:cNvPicPr>
          <p:nvPr/>
        </p:nvPicPr>
        <p:blipFill>
          <a:blip r:embed="rId2"/>
          <a:srcRect/>
          <a:stretch>
            <a:fillRect/>
          </a:stretch>
        </p:blipFill>
        <p:spPr bwMode="auto">
          <a:xfrm>
            <a:off x="0" y="0"/>
            <a:ext cx="1919288" cy="2924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p:cNvSpPr>
          <p:nvPr>
            <p:ph type="body" idx="1"/>
          </p:nvPr>
        </p:nvSpPr>
        <p:spPr/>
        <p:txBody>
          <a:bodyPr/>
          <a:lstStyle/>
          <a:p>
            <a:pPr algn="ctr">
              <a:buFont typeface="Arial" pitchFamily="34" charset="0"/>
              <a:buNone/>
            </a:pPr>
            <a:r>
              <a:rPr lang="pt-BR" altLang="pt-BR" sz="2400" b="1" smtClean="0">
                <a:solidFill>
                  <a:srgbClr val="0000FF"/>
                </a:solidFill>
                <a:latin typeface="Franklin Gothic Medium" pitchFamily="34" charset="0"/>
              </a:rPr>
              <a:t>Cafeína: Neuroprotetora?</a:t>
            </a:r>
            <a:br>
              <a:rPr lang="pt-BR" altLang="pt-BR" sz="2400" b="1" smtClean="0">
                <a:solidFill>
                  <a:srgbClr val="0000FF"/>
                </a:solidFill>
                <a:latin typeface="Franklin Gothic Medium" pitchFamily="34" charset="0"/>
              </a:rPr>
            </a:br>
            <a:r>
              <a:rPr lang="pt-BR" b="1" smtClean="0"/>
              <a:t>                    Aos 18 a 21 meses:</a:t>
            </a:r>
            <a:endParaRPr lang="pt-BR" smtClean="0"/>
          </a:p>
          <a:p>
            <a:r>
              <a:rPr lang="pt-BR" b="1" smtClean="0"/>
              <a:t>Paralisia cerebral, atraso cognitivo, perda auditiva ou cegueira bilateral</a:t>
            </a:r>
          </a:p>
          <a:p>
            <a:r>
              <a:rPr lang="pt-BR" b="1" smtClean="0"/>
              <a:t>                  OR ajustada: 0,77 (0.67-0,93)</a:t>
            </a:r>
          </a:p>
          <a:p>
            <a:r>
              <a:rPr lang="pt-BR" b="1" smtClean="0"/>
              <a:t>                     Aos 5 anos:</a:t>
            </a:r>
            <a:endParaRPr lang="pt-BR" smtClean="0"/>
          </a:p>
          <a:p>
            <a:r>
              <a:rPr lang="pt-BR" b="1" smtClean="0"/>
              <a:t>Somente a melhora motora se manteve (melhora no escore </a:t>
            </a:r>
            <a:r>
              <a:rPr lang="pt-BR" b="1" i="1" smtClean="0"/>
              <a:t>Gross Motor Function Classification System (GMFCS)-</a:t>
            </a:r>
            <a:r>
              <a:rPr lang="pt-BR" b="1" smtClean="0"/>
              <a:t>preditor de função na vida adulta</a:t>
            </a:r>
          </a:p>
        </p:txBody>
      </p:sp>
      <p:graphicFrame>
        <p:nvGraphicFramePr>
          <p:cNvPr id="59411" name="Group 19"/>
          <p:cNvGraphicFramePr>
            <a:graphicFrameLocks noGrp="1"/>
          </p:cNvGraphicFramePr>
          <p:nvPr/>
        </p:nvGraphicFramePr>
        <p:xfrm>
          <a:off x="684213" y="549275"/>
          <a:ext cx="7488237" cy="1005840"/>
        </p:xfrm>
        <a:graphic>
          <a:graphicData uri="http://schemas.openxmlformats.org/drawingml/2006/table">
            <a:tbl>
              <a:tblPr/>
              <a:tblGrid>
                <a:gridCol w="6696075"/>
                <a:gridCol w="792162"/>
              </a:tblGrid>
              <a:tr h="4587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0033CC"/>
                          </a:solidFill>
                          <a:effectLst/>
                          <a:latin typeface="Verdana" pitchFamily="34" charset="0"/>
                          <a:cs typeface="Times New Roman" pitchFamily="18" charset="0"/>
                        </a:rPr>
                        <a:t>Neuroprote</a:t>
                      </a:r>
                      <a:r>
                        <a:rPr kumimoji="0" lang="pt-BR" sz="1200" b="1" i="0" u="none" strike="noStrike" cap="none" normalizeH="0" baseline="0" smtClean="0">
                          <a:ln>
                            <a:noFill/>
                          </a:ln>
                          <a:solidFill>
                            <a:srgbClr val="0033CC"/>
                          </a:solidFill>
                          <a:effectLst/>
                          <a:latin typeface="Calibri"/>
                          <a:cs typeface="Times New Roman" pitchFamily="18" charset="0"/>
                        </a:rPr>
                        <a:t>ç</a:t>
                      </a:r>
                      <a:r>
                        <a:rPr kumimoji="0" lang="pt-BR" sz="1200" b="1" i="0" u="none" strike="noStrike" cap="none" normalizeH="0" baseline="0" smtClean="0">
                          <a:ln>
                            <a:noFill/>
                          </a:ln>
                          <a:solidFill>
                            <a:srgbClr val="0033CC"/>
                          </a:solidFill>
                          <a:effectLst/>
                          <a:latin typeface="Verdana" pitchFamily="34" charset="0"/>
                          <a:cs typeface="Times New Roman" pitchFamily="18" charset="0"/>
                        </a:rPr>
                        <a:t>ão em UTI Neonatal (4</a:t>
                      </a:r>
                      <a:r>
                        <a:rPr kumimoji="0" lang="pt-BR" sz="1200" b="1" i="0" u="none" strike="noStrike" cap="none" normalizeH="0" baseline="0" smtClean="0">
                          <a:ln>
                            <a:noFill/>
                          </a:ln>
                          <a:solidFill>
                            <a:srgbClr val="0033CC"/>
                          </a:solidFill>
                          <a:effectLst/>
                          <a:latin typeface="Calibri"/>
                          <a:cs typeface="Times New Roman" pitchFamily="18" charset="0"/>
                        </a:rPr>
                        <a:t>ª</a:t>
                      </a:r>
                      <a:r>
                        <a:rPr kumimoji="0" lang="pt-BR" sz="1200" b="1" i="0" u="none" strike="noStrike" cap="none" normalizeH="0" baseline="0" smtClean="0">
                          <a:ln>
                            <a:noFill/>
                          </a:ln>
                          <a:solidFill>
                            <a:srgbClr val="0033CC"/>
                          </a:solidFill>
                          <a:effectLst/>
                          <a:latin typeface="Verdana" pitchFamily="34" charset="0"/>
                          <a:cs typeface="Times New Roman" pitchFamily="18" charset="0"/>
                        </a:rPr>
                        <a:t> Jornada de UTI Pedi</a:t>
                      </a:r>
                      <a:r>
                        <a:rPr kumimoji="0" lang="pt-BR" sz="1200" b="1" i="0" u="none" strike="noStrike" cap="none" normalizeH="0" baseline="0" smtClean="0">
                          <a:ln>
                            <a:noFill/>
                          </a:ln>
                          <a:solidFill>
                            <a:srgbClr val="0033CC"/>
                          </a:solidFill>
                          <a:effectLst/>
                          <a:latin typeface="Calibri"/>
                          <a:cs typeface="Times New Roman" pitchFamily="18" charset="0"/>
                        </a:rPr>
                        <a:t>á</a:t>
                      </a:r>
                      <a:r>
                        <a:rPr kumimoji="0" lang="pt-BR" sz="1200" b="1" i="0" u="none" strike="noStrike" cap="none" normalizeH="0" baseline="0" smtClean="0">
                          <a:ln>
                            <a:noFill/>
                          </a:ln>
                          <a:solidFill>
                            <a:srgbClr val="0033CC"/>
                          </a:solidFill>
                          <a:effectLst/>
                          <a:latin typeface="Verdana" pitchFamily="34" charset="0"/>
                          <a:cs typeface="Times New Roman" pitchFamily="18" charset="0"/>
                        </a:rPr>
                        <a:t>trica e Neonatal da SPSP , Maternidade Sinh</a:t>
                      </a:r>
                      <a:r>
                        <a:rPr kumimoji="0" lang="pt-BR" sz="1200" b="1" i="0" u="none" strike="noStrike" cap="none" normalizeH="0" baseline="0" smtClean="0">
                          <a:ln>
                            <a:noFill/>
                          </a:ln>
                          <a:solidFill>
                            <a:srgbClr val="0033CC"/>
                          </a:solidFill>
                          <a:effectLst/>
                          <a:latin typeface="Calibri"/>
                          <a:cs typeface="Times New Roman" pitchFamily="18" charset="0"/>
                        </a:rPr>
                        <a:t>á</a:t>
                      </a:r>
                      <a:r>
                        <a:rPr kumimoji="0" lang="pt-BR" sz="1200" b="1" i="0" u="none" strike="noStrike" cap="none" normalizeH="0" baseline="0" smtClean="0">
                          <a:ln>
                            <a:noFill/>
                          </a:ln>
                          <a:solidFill>
                            <a:srgbClr val="0033CC"/>
                          </a:solidFill>
                          <a:effectLst/>
                          <a:latin typeface="Verdana" pitchFamily="34" charset="0"/>
                          <a:cs typeface="Times New Roman" pitchFamily="18" charset="0"/>
                        </a:rPr>
                        <a:t> Junqueira, Ribeirão Preto,SP, 29/9/2012 e Congresso de Cooperativismo em Pediatria (12/10 a 13/10/2012, João Pessoa, PB)</a:t>
                      </a:r>
                      <a:r>
                        <a:rPr kumimoji="0" lang="pt-BR" sz="1200" b="1" i="0" u="none" strike="noStrike" cap="none" normalizeH="0" baseline="0" smtClean="0">
                          <a:ln>
                            <a:noFill/>
                          </a:ln>
                          <a:solidFill>
                            <a:srgbClr val="0033CC"/>
                          </a:solidFill>
                          <a:effectLst/>
                          <a:latin typeface="Calibri"/>
                          <a:cs typeface="Times New Roman" pitchFamily="18" charset="0"/>
                        </a:rPr>
                        <a:t> </a:t>
                      </a:r>
                      <a:r>
                        <a:rPr kumimoji="0" lang="pt-BR" sz="1200" b="0" i="0" u="none" strike="noStrike" cap="none" normalizeH="0" baseline="0" smtClean="0">
                          <a:ln>
                            <a:noFill/>
                          </a:ln>
                          <a:solidFill>
                            <a:srgbClr val="0033CC"/>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33CC"/>
                          </a:solidFill>
                          <a:effectLst/>
                          <a:latin typeface="Times New Roman" pitchFamily="18" charset="0"/>
                          <a:cs typeface="Times New Roman" pitchFamily="18" charset="0"/>
                        </a:rPr>
                      </a:br>
                      <a:r>
                        <a:rPr kumimoji="0" lang="pt-BR" sz="1200" b="0" i="0" u="none" strike="noStrike" cap="none" normalizeH="0" baseline="0" smtClean="0">
                          <a:ln>
                            <a:noFill/>
                          </a:ln>
                          <a:solidFill>
                            <a:srgbClr val="0033CC"/>
                          </a:solidFill>
                          <a:effectLst/>
                          <a:latin typeface="Verdana" pitchFamily="34" charset="0"/>
                          <a:cs typeface="Times New Roman" pitchFamily="18" charset="0"/>
                        </a:rPr>
                        <a:t>Autor(es): Paulo R. Margotto</a:t>
                      </a:r>
                      <a:endParaRPr kumimoji="0" lang="pt-BR" sz="1200" b="0" i="0" u="none" strike="noStrike" cap="none" normalizeH="0" baseline="0" smtClean="0">
                        <a:ln>
                          <a:noFill/>
                        </a:ln>
                        <a:solidFill>
                          <a:srgbClr val="0033CC"/>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bri"/>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9398" name="Picture 6" descr="link2">
            <a:hlinkClick r:id="rId2"/>
          </p:cNvPr>
          <p:cNvPicPr>
            <a:picLocks noChangeAspect="1" noChangeArrowheads="1"/>
          </p:cNvPicPr>
          <p:nvPr/>
        </p:nvPicPr>
        <p:blipFill>
          <a:blip r:embed="rId3"/>
          <a:srcRect/>
          <a:stretch>
            <a:fillRect/>
          </a:stretch>
        </p:blipFill>
        <p:spPr bwMode="auto">
          <a:xfrm>
            <a:off x="7380288" y="620713"/>
            <a:ext cx="352425" cy="285750"/>
          </a:xfrm>
          <a:prstGeom prst="rect">
            <a:avLst/>
          </a:prstGeom>
          <a:noFill/>
        </p:spPr>
      </p:pic>
      <p:sp>
        <p:nvSpPr>
          <p:cNvPr id="59412" name="Text Box 10"/>
          <p:cNvSpPr txBox="1">
            <a:spLocks noChangeArrowheads="1"/>
          </p:cNvSpPr>
          <p:nvPr/>
        </p:nvSpPr>
        <p:spPr bwMode="auto">
          <a:xfrm>
            <a:off x="5292725" y="5661025"/>
            <a:ext cx="1695450" cy="366713"/>
          </a:xfrm>
          <a:prstGeom prst="rect">
            <a:avLst/>
          </a:prstGeom>
          <a:noFill/>
          <a:ln w="9525">
            <a:noFill/>
            <a:miter lim="800000"/>
            <a:headEnd/>
            <a:tailEnd/>
          </a:ln>
        </p:spPr>
        <p:txBody>
          <a:bodyPr wrap="none">
            <a:spAutoFit/>
          </a:bodyPr>
          <a:lstStyle/>
          <a:p>
            <a:r>
              <a:rPr lang="pt-BR" altLang="pt-BR"/>
              <a:t>Schimidt, 2012</a:t>
            </a:r>
          </a:p>
        </p:txBody>
      </p:sp>
      <p:sp>
        <p:nvSpPr>
          <p:cNvPr id="59413" name="AutoShape 21"/>
          <p:cNvSpPr>
            <a:spLocks noChangeArrowheads="1"/>
          </p:cNvSpPr>
          <p:nvPr/>
        </p:nvSpPr>
        <p:spPr bwMode="auto">
          <a:xfrm>
            <a:off x="7235825" y="5661025"/>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33CC"/>
          </a:solidFill>
          <a:ln w="76200">
            <a:solidFill>
              <a:srgbClr val="FF66FF"/>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a:spLocks noGrp="1" noChangeArrowheads="1"/>
          </p:cNvSpPr>
          <p:nvPr>
            <p:ph type="body" idx="4294967295"/>
          </p:nvPr>
        </p:nvSpPr>
        <p:spPr>
          <a:xfrm>
            <a:off x="179388" y="1341438"/>
            <a:ext cx="7848600" cy="6515100"/>
          </a:xfrm>
        </p:spPr>
        <p:txBody>
          <a:bodyPr/>
          <a:lstStyle/>
          <a:p>
            <a:endParaRPr lang="pt-BR" altLang="pt-BR" smtClean="0">
              <a:latin typeface="Times"/>
            </a:endParaRPr>
          </a:p>
          <a:p>
            <a:r>
              <a:rPr lang="pt-BR" altLang="pt-BR" sz="1800" smtClean="0">
                <a:latin typeface="Times"/>
              </a:rPr>
              <a:t>Estudos animais: a cafeína potencializa a </a:t>
            </a:r>
            <a:r>
              <a:rPr lang="pt-BR" altLang="pt-BR" sz="1800" smtClean="0">
                <a:solidFill>
                  <a:srgbClr val="0000FF"/>
                </a:solidFill>
                <a:latin typeface="Times"/>
              </a:rPr>
              <a:t>plasticidade cerebral</a:t>
            </a:r>
            <a:r>
              <a:rPr lang="pt-BR" altLang="pt-BR" sz="1800" smtClean="0">
                <a:latin typeface="Times"/>
              </a:rPr>
              <a:t> (via receptores NMDaspartato), mudando a morfologia das sinapses neurais, potencializando novas vias conectivas</a:t>
            </a:r>
          </a:p>
          <a:p>
            <a:pPr algn="ctr">
              <a:buFont typeface="Arial" pitchFamily="34" charset="0"/>
              <a:buNone/>
            </a:pPr>
            <a:r>
              <a:rPr lang="pt-BR" altLang="pt-BR" sz="1800" b="1" smtClean="0">
                <a:solidFill>
                  <a:srgbClr val="0000FF"/>
                </a:solidFill>
                <a:latin typeface="Times"/>
              </a:rPr>
              <a:t>CAFEÍNA: AUMENTA A HABILIDADE INATA DE RECUPERAÇÃO CEREBRAL</a:t>
            </a:r>
          </a:p>
          <a:p>
            <a:r>
              <a:rPr lang="pt-BR" altLang="pt-BR" sz="1800" smtClean="0">
                <a:latin typeface="Times"/>
              </a:rPr>
              <a:t>Portanto: os neonatologista estavam usando o primeiro neuroprotetor seguro</a:t>
            </a:r>
          </a:p>
          <a:p>
            <a:pPr>
              <a:buFont typeface="Arial" pitchFamily="34" charset="0"/>
              <a:buNone/>
            </a:pPr>
            <a:r>
              <a:rPr lang="pt-BR" altLang="pt-BR" sz="1800" b="1" smtClean="0">
                <a:solidFill>
                  <a:srgbClr val="FF9900"/>
                </a:solidFill>
                <a:latin typeface="Times"/>
              </a:rPr>
              <a:t>                      </a:t>
            </a:r>
            <a:r>
              <a:rPr lang="pt-BR" altLang="pt-BR" sz="1800" smtClean="0">
                <a:solidFill>
                  <a:srgbClr val="FF9900"/>
                </a:solidFill>
                <a:latin typeface="Times"/>
              </a:rPr>
              <a:t>Para todo RN&lt;34 semanas</a:t>
            </a:r>
            <a:r>
              <a:rPr lang="pt-BR" altLang="pt-BR" sz="1800" smtClean="0">
                <a:latin typeface="Times"/>
              </a:rPr>
              <a:t>: metilxantina, mesmo em assistência ventilatória (Ventilação mecânica/CPAP)</a:t>
            </a:r>
          </a:p>
          <a:p>
            <a:r>
              <a:rPr lang="pt-BR" altLang="pt-BR" sz="1800" smtClean="0">
                <a:latin typeface="Times"/>
              </a:rPr>
              <a:t>Reduz displasia broncopulmonar</a:t>
            </a:r>
          </a:p>
          <a:p>
            <a:r>
              <a:rPr lang="pt-BR" altLang="pt-BR" sz="1800" smtClean="0">
                <a:latin typeface="Times"/>
              </a:rPr>
              <a:t>Reduz canal arterial patente</a:t>
            </a:r>
          </a:p>
          <a:p>
            <a:r>
              <a:rPr lang="pt-BR" altLang="pt-BR" sz="1800" smtClean="0">
                <a:latin typeface="Times"/>
              </a:rPr>
              <a:t>Reduz tempo de ventilação</a:t>
            </a:r>
          </a:p>
          <a:p>
            <a:endParaRPr lang="pt-BR" altLang="pt-BR" sz="1800" smtClean="0">
              <a:latin typeface="Times"/>
            </a:endParaRPr>
          </a:p>
          <a:p>
            <a:endParaRPr lang="pt-BR" altLang="pt-BR" sz="1800" smtClean="0">
              <a:latin typeface="Times"/>
            </a:endParaRPr>
          </a:p>
          <a:p>
            <a:endParaRPr lang="pt-BR" altLang="pt-BR" sz="1800" smtClean="0">
              <a:latin typeface="Times"/>
            </a:endParaRPr>
          </a:p>
          <a:p>
            <a:pPr>
              <a:buFont typeface="Arial" pitchFamily="34" charset="0"/>
              <a:buNone/>
            </a:pPr>
            <a:endParaRPr lang="pt-BR" altLang="pt-BR" sz="1800" smtClean="0">
              <a:latin typeface="Times"/>
            </a:endParaRPr>
          </a:p>
          <a:p>
            <a:endParaRPr lang="pt-BR" altLang="pt-BR" sz="1800" smtClean="0">
              <a:latin typeface="Times"/>
            </a:endParaRPr>
          </a:p>
        </p:txBody>
      </p:sp>
      <p:sp>
        <p:nvSpPr>
          <p:cNvPr id="60419" name="Rectangle 5"/>
          <p:cNvSpPr>
            <a:spLocks noChangeArrowheads="1"/>
          </p:cNvSpPr>
          <p:nvPr>
            <p:ph type="title" idx="4294967295"/>
          </p:nvPr>
        </p:nvSpPr>
        <p:spPr bwMode="auto">
          <a:xfrm>
            <a:off x="611188" y="836613"/>
            <a:ext cx="7848600" cy="533400"/>
          </a:xfrm>
          <a:noFill/>
        </p:spPr>
        <p:txBody>
          <a:bodyPr wrap="square" numCol="1" anchorCtr="0" compatLnSpc="1">
            <a:prstTxWarp prst="textNoShape">
              <a:avLst/>
            </a:prstTxWarp>
          </a:bodyPr>
          <a:lstStyle/>
          <a:p>
            <a:pPr algn="ctr"/>
            <a:r>
              <a:rPr lang="pt-BR" altLang="pt-BR" sz="2800" smtClean="0">
                <a:latin typeface="Franklin Gothic Medium" pitchFamily="34" charset="0"/>
              </a:rPr>
              <a:t>NEUROPROTEÇÃO EM UTI NEONATAL</a:t>
            </a:r>
            <a:br>
              <a:rPr lang="pt-BR" altLang="pt-BR" sz="2800" smtClean="0">
                <a:latin typeface="Franklin Gothic Medium" pitchFamily="34" charset="0"/>
              </a:rPr>
            </a:br>
            <a:r>
              <a:rPr lang="pt-BR" altLang="pt-BR" sz="2800" smtClean="0">
                <a:latin typeface="Franklin Gothic Medium" pitchFamily="34" charset="0"/>
              </a:rPr>
              <a:t>           </a:t>
            </a:r>
            <a:r>
              <a:rPr lang="pt-BR" altLang="pt-BR" sz="2800" smtClean="0">
                <a:solidFill>
                  <a:srgbClr val="0000FF"/>
                </a:solidFill>
                <a:latin typeface="Franklin Gothic Medium" pitchFamily="34" charset="0"/>
              </a:rPr>
              <a:t>Cafeína: Neuroprotetora?</a:t>
            </a:r>
            <a:br>
              <a:rPr lang="pt-BR" altLang="pt-BR" sz="2800" smtClean="0">
                <a:solidFill>
                  <a:srgbClr val="0000FF"/>
                </a:solidFill>
                <a:latin typeface="Franklin Gothic Medium" pitchFamily="34" charset="0"/>
              </a:rPr>
            </a:br>
            <a:endParaRPr lang="pt-BR" altLang="pt-BR" sz="2800" smtClean="0">
              <a:solidFill>
                <a:srgbClr val="0000FF"/>
              </a:solidFill>
              <a:latin typeface="Franklin Gothic Medium" pitchFamily="34" charset="0"/>
            </a:endParaRPr>
          </a:p>
        </p:txBody>
      </p:sp>
      <p:sp>
        <p:nvSpPr>
          <p:cNvPr id="60420" name="AutoShape 9"/>
          <p:cNvSpPr>
            <a:spLocks noChangeArrowheads="1"/>
          </p:cNvSpPr>
          <p:nvPr/>
        </p:nvSpPr>
        <p:spPr bwMode="auto">
          <a:xfrm>
            <a:off x="179388" y="1773238"/>
            <a:ext cx="431800" cy="1368425"/>
          </a:xfrm>
          <a:prstGeom prst="curvedRightArrow">
            <a:avLst>
              <a:gd name="adj1" fmla="val 63382"/>
              <a:gd name="adj2" fmla="val 126765"/>
              <a:gd name="adj3" fmla="val 33333"/>
            </a:avLst>
          </a:prstGeom>
          <a:solidFill>
            <a:schemeClr val="accent1"/>
          </a:solidFill>
          <a:ln w="9525">
            <a:solidFill>
              <a:schemeClr val="tx1"/>
            </a:solidFill>
            <a:miter lim="800000"/>
            <a:headEnd/>
            <a:tailEnd/>
          </a:ln>
        </p:spPr>
        <p:txBody>
          <a:bodyPr wrap="none" anchor="ctr"/>
          <a:lstStyle/>
          <a:p>
            <a:endParaRPr lang="pt-BR"/>
          </a:p>
        </p:txBody>
      </p:sp>
      <p:sp>
        <p:nvSpPr>
          <p:cNvPr id="60421" name="Text Box 10"/>
          <p:cNvSpPr txBox="1">
            <a:spLocks noChangeArrowheads="1"/>
          </p:cNvSpPr>
          <p:nvPr/>
        </p:nvSpPr>
        <p:spPr bwMode="auto">
          <a:xfrm>
            <a:off x="5292725" y="5734050"/>
            <a:ext cx="3028950" cy="366713"/>
          </a:xfrm>
          <a:prstGeom prst="rect">
            <a:avLst/>
          </a:prstGeom>
          <a:noFill/>
          <a:ln w="9525">
            <a:noFill/>
            <a:miter lim="800000"/>
            <a:headEnd/>
            <a:tailEnd/>
          </a:ln>
        </p:spPr>
        <p:txBody>
          <a:bodyPr wrap="none">
            <a:spAutoFit/>
          </a:bodyPr>
          <a:lstStyle/>
          <a:p>
            <a:r>
              <a:rPr lang="pt-BR" altLang="pt-BR"/>
              <a:t>Maitre, 2012;Schimidt, 2012</a:t>
            </a:r>
          </a:p>
        </p:txBody>
      </p:sp>
      <p:sp>
        <p:nvSpPr>
          <p:cNvPr id="60422" name="AutoShape 6"/>
          <p:cNvSpPr>
            <a:spLocks noChangeArrowheads="1"/>
          </p:cNvSpPr>
          <p:nvPr/>
        </p:nvSpPr>
        <p:spPr bwMode="auto">
          <a:xfrm>
            <a:off x="7164388" y="6092825"/>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33CC"/>
          </a:solidFill>
          <a:ln w="76200">
            <a:solidFill>
              <a:srgbClr val="FF66FF"/>
            </a:solidFill>
            <a:miter lim="800000"/>
            <a:headEnd/>
            <a:tailEnd/>
          </a:ln>
          <a:effec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body" idx="4294967295"/>
          </p:nvPr>
        </p:nvSpPr>
        <p:spPr>
          <a:xfrm>
            <a:off x="250825" y="692150"/>
            <a:ext cx="7848600" cy="6165850"/>
          </a:xfrm>
        </p:spPr>
        <p:txBody>
          <a:bodyPr/>
          <a:lstStyle/>
          <a:p>
            <a:pPr algn="ctr">
              <a:lnSpc>
                <a:spcPct val="80000"/>
              </a:lnSpc>
              <a:buFont typeface="Arial" pitchFamily="34" charset="0"/>
              <a:buNone/>
            </a:pPr>
            <a:r>
              <a:rPr lang="pt-BR" altLang="pt-BR" sz="1300" smtClean="0">
                <a:solidFill>
                  <a:srgbClr val="FF0000"/>
                </a:solidFill>
                <a:latin typeface="Times"/>
              </a:rPr>
              <a:t>Síndrome hipóxico-isquêmica</a:t>
            </a:r>
          </a:p>
          <a:p>
            <a:pPr algn="ctr">
              <a:lnSpc>
                <a:spcPct val="80000"/>
              </a:lnSpc>
              <a:buFont typeface="Arial" pitchFamily="34" charset="0"/>
              <a:buNone/>
            </a:pPr>
            <a:endParaRPr lang="pt-BR" altLang="pt-BR" sz="1300" smtClean="0">
              <a:solidFill>
                <a:srgbClr val="FF0000"/>
              </a:solidFill>
              <a:latin typeface="Times"/>
            </a:endParaRPr>
          </a:p>
          <a:p>
            <a:pPr algn="ctr">
              <a:lnSpc>
                <a:spcPct val="80000"/>
              </a:lnSpc>
              <a:buFont typeface="Arial" pitchFamily="34" charset="0"/>
              <a:buNone/>
            </a:pPr>
            <a:r>
              <a:rPr lang="pt-BR" altLang="pt-BR" sz="2400" b="1" smtClean="0">
                <a:solidFill>
                  <a:srgbClr val="0000FF"/>
                </a:solidFill>
                <a:latin typeface="Times"/>
              </a:rPr>
              <a:t>ERITROPOIETINA</a:t>
            </a:r>
          </a:p>
          <a:p>
            <a:pPr>
              <a:lnSpc>
                <a:spcPct val="80000"/>
              </a:lnSpc>
              <a:buFont typeface="Arial" pitchFamily="34" charset="0"/>
              <a:buNone/>
            </a:pPr>
            <a:r>
              <a:rPr lang="pt-BR" altLang="pt-BR" sz="2400" b="1" smtClean="0">
                <a:solidFill>
                  <a:srgbClr val="FF0000"/>
                </a:solidFill>
                <a:latin typeface="Times"/>
              </a:rPr>
              <a:t>Zhu C et al, 2009</a:t>
            </a:r>
          </a:p>
          <a:p>
            <a:pPr>
              <a:lnSpc>
                <a:spcPct val="80000"/>
              </a:lnSpc>
              <a:buFont typeface="Arial" pitchFamily="34" charset="0"/>
              <a:buNone/>
            </a:pPr>
            <a:r>
              <a:rPr lang="pt-BR" altLang="pt-BR" sz="1400" smtClean="0">
                <a:solidFill>
                  <a:srgbClr val="FF0000"/>
                </a:solidFill>
                <a:latin typeface="Times"/>
              </a:rPr>
              <a:t>167 RN (84 controles; 83RN:300 ou 500U/kg)</a:t>
            </a:r>
          </a:p>
          <a:p>
            <a:pPr>
              <a:lnSpc>
                <a:spcPct val="80000"/>
              </a:lnSpc>
              <a:buFont typeface="Arial" pitchFamily="34" charset="0"/>
              <a:buNone/>
            </a:pPr>
            <a:endParaRPr lang="pt-BR" altLang="pt-BR" sz="1400" smtClean="0">
              <a:solidFill>
                <a:srgbClr val="FF0000"/>
              </a:solidFill>
              <a:latin typeface="Times"/>
            </a:endParaRPr>
          </a:p>
          <a:p>
            <a:pPr algn="ctr">
              <a:lnSpc>
                <a:spcPct val="80000"/>
              </a:lnSpc>
              <a:buFont typeface="Arial" pitchFamily="34" charset="0"/>
              <a:buNone/>
            </a:pPr>
            <a:r>
              <a:rPr lang="pt-BR" altLang="pt-BR" sz="1400" smtClean="0">
                <a:solidFill>
                  <a:srgbClr val="0000FF"/>
                </a:solidFill>
                <a:latin typeface="Times"/>
              </a:rPr>
              <a:t>Morte ou desabilidade noderada/severa aos 18 meses:</a:t>
            </a:r>
          </a:p>
          <a:p>
            <a:pPr algn="ctr">
              <a:lnSpc>
                <a:spcPct val="80000"/>
              </a:lnSpc>
              <a:buFont typeface="Arial" pitchFamily="34" charset="0"/>
              <a:buNone/>
            </a:pPr>
            <a:r>
              <a:rPr lang="pt-BR" altLang="pt-BR" sz="1400" smtClean="0">
                <a:solidFill>
                  <a:srgbClr val="FF0000"/>
                </a:solidFill>
                <a:latin typeface="Times"/>
              </a:rPr>
              <a:t>43,8% (controle) x 24,6% (eritropoietina) – p=0,0017</a:t>
            </a:r>
          </a:p>
          <a:p>
            <a:pPr algn="ctr">
              <a:lnSpc>
                <a:spcPct val="80000"/>
              </a:lnSpc>
              <a:buFont typeface="Arial" pitchFamily="34" charset="0"/>
              <a:buNone/>
            </a:pPr>
            <a:endParaRPr lang="pt-BR" altLang="pt-BR" sz="1400" smtClean="0">
              <a:solidFill>
                <a:srgbClr val="FF0000"/>
              </a:solidFill>
              <a:latin typeface="Times"/>
            </a:endParaRPr>
          </a:p>
          <a:p>
            <a:pPr>
              <a:lnSpc>
                <a:spcPct val="80000"/>
              </a:lnSpc>
              <a:buFont typeface="Arial" pitchFamily="34" charset="0"/>
              <a:buNone/>
            </a:pPr>
            <a:r>
              <a:rPr lang="pt-BR" altLang="pt-BR" sz="1400" smtClean="0">
                <a:solidFill>
                  <a:srgbClr val="FF0000"/>
                </a:solidFill>
                <a:latin typeface="Times"/>
              </a:rPr>
              <a:t>Análise de subgrupo: melhora na SIH leve a moderada, mas não na grave</a:t>
            </a:r>
          </a:p>
          <a:p>
            <a:pPr>
              <a:lnSpc>
                <a:spcPct val="80000"/>
              </a:lnSpc>
              <a:buFont typeface="Arial" pitchFamily="34" charset="0"/>
              <a:buNone/>
            </a:pPr>
            <a:r>
              <a:rPr lang="pt-BR" altLang="pt-BR" sz="1400" smtClean="0">
                <a:solidFill>
                  <a:srgbClr val="FF0000"/>
                </a:solidFill>
                <a:latin typeface="Times"/>
              </a:rPr>
              <a:t>Sem efeitos colaterais</a:t>
            </a:r>
          </a:p>
          <a:p>
            <a:pPr>
              <a:lnSpc>
                <a:spcPct val="80000"/>
              </a:lnSpc>
              <a:buFont typeface="Arial" pitchFamily="34" charset="0"/>
              <a:buNone/>
            </a:pPr>
            <a:endParaRPr lang="pt-BR" altLang="pt-BR" sz="1400" smtClean="0">
              <a:solidFill>
                <a:srgbClr val="FF0000"/>
              </a:solidFill>
              <a:latin typeface="Times"/>
            </a:endParaRPr>
          </a:p>
          <a:p>
            <a:pPr>
              <a:lnSpc>
                <a:spcPct val="93000"/>
              </a:lnSpc>
              <a:spcBef>
                <a:spcPts val="500"/>
              </a:spcBef>
            </a:pPr>
            <a:r>
              <a:rPr lang="en-GB" altLang="pt-BR" sz="1400" smtClean="0">
                <a:latin typeface="Times"/>
              </a:rPr>
              <a:t>eficaz para impedir a apoptose neuronal, </a:t>
            </a:r>
          </a:p>
          <a:p>
            <a:pPr>
              <a:lnSpc>
                <a:spcPct val="93000"/>
              </a:lnSpc>
              <a:spcBef>
                <a:spcPts val="500"/>
              </a:spcBef>
            </a:pPr>
            <a:r>
              <a:rPr lang="en-GB" altLang="pt-BR" sz="1400" smtClean="0">
                <a:latin typeface="Times"/>
              </a:rPr>
              <a:t>Promoção da neurogênese, </a:t>
            </a:r>
          </a:p>
          <a:p>
            <a:pPr>
              <a:lnSpc>
                <a:spcPct val="93000"/>
              </a:lnSpc>
              <a:spcBef>
                <a:spcPts val="500"/>
              </a:spcBef>
            </a:pPr>
            <a:r>
              <a:rPr lang="en-GB" altLang="pt-BR" sz="1400" smtClean="0">
                <a:latin typeface="Times"/>
              </a:rPr>
              <a:t>Indução de  proliferação celular</a:t>
            </a:r>
          </a:p>
          <a:p>
            <a:pPr>
              <a:lnSpc>
                <a:spcPct val="93000"/>
              </a:lnSpc>
              <a:spcBef>
                <a:spcPts val="500"/>
              </a:spcBef>
            </a:pPr>
            <a:r>
              <a:rPr lang="en-GB" altLang="pt-BR" sz="1400" smtClean="0">
                <a:latin typeface="Times"/>
              </a:rPr>
              <a:t>Diminuição da   inflamação cerebral;</a:t>
            </a:r>
          </a:p>
          <a:p>
            <a:pPr>
              <a:lnSpc>
                <a:spcPct val="93000"/>
              </a:lnSpc>
              <a:spcBef>
                <a:spcPts val="500"/>
              </a:spcBef>
              <a:buFont typeface="Arial" pitchFamily="34" charset="0"/>
              <a:buNone/>
            </a:pPr>
            <a:endParaRPr lang="en-GB" altLang="pt-BR" sz="1400" smtClean="0">
              <a:latin typeface="Times"/>
            </a:endParaRPr>
          </a:p>
          <a:p>
            <a:pPr>
              <a:lnSpc>
                <a:spcPct val="80000"/>
              </a:lnSpc>
              <a:buFont typeface="Arial" pitchFamily="34" charset="0"/>
              <a:buNone/>
            </a:pPr>
            <a:r>
              <a:rPr lang="pt-BR" altLang="pt-BR" sz="1400" smtClean="0">
                <a:latin typeface="Times"/>
              </a:rPr>
              <a:t>Outros estudos tem identificado</a:t>
            </a:r>
            <a:r>
              <a:rPr lang="pt-BR" altLang="pt-BR" sz="1400" b="1" smtClean="0">
                <a:latin typeface="Times"/>
              </a:rPr>
              <a:t>  </a:t>
            </a:r>
            <a:r>
              <a:rPr lang="pt-BR" altLang="pt-BR" sz="1400" smtClean="0">
                <a:latin typeface="Times"/>
              </a:rPr>
              <a:t>o papel da eritropoetina</a:t>
            </a:r>
          </a:p>
          <a:p>
            <a:pPr>
              <a:lnSpc>
                <a:spcPct val="80000"/>
              </a:lnSpc>
              <a:buFont typeface="Arial" pitchFamily="34" charset="0"/>
              <a:buNone/>
            </a:pPr>
            <a:endParaRPr lang="pt-BR" altLang="pt-BR" sz="1400" smtClean="0">
              <a:latin typeface="Times"/>
            </a:endParaRPr>
          </a:p>
          <a:p>
            <a:pPr>
              <a:lnSpc>
                <a:spcPct val="80000"/>
              </a:lnSpc>
              <a:buFont typeface="Arial" pitchFamily="34" charset="0"/>
              <a:buNone/>
            </a:pPr>
            <a:r>
              <a:rPr lang="pt-BR" altLang="pt-BR" sz="1400" smtClean="0">
                <a:latin typeface="Times"/>
              </a:rPr>
              <a:t>  -na remodelação neurovascular após episódio hipóxico-isquêmico em RN</a:t>
            </a:r>
          </a:p>
          <a:p>
            <a:pPr>
              <a:lnSpc>
                <a:spcPct val="80000"/>
              </a:lnSpc>
              <a:buFont typeface="Arial" pitchFamily="34" charset="0"/>
              <a:buNone/>
            </a:pPr>
            <a:r>
              <a:rPr lang="pt-BR" altLang="pt-BR" sz="1400" smtClean="0">
                <a:latin typeface="Times"/>
              </a:rPr>
              <a:t>  -com promoção de proteção tecidual,</a:t>
            </a:r>
          </a:p>
          <a:p>
            <a:pPr>
              <a:lnSpc>
                <a:spcPct val="80000"/>
              </a:lnSpc>
              <a:buFont typeface="Arial" pitchFamily="34" charset="0"/>
              <a:buNone/>
            </a:pPr>
            <a:r>
              <a:rPr lang="pt-BR" altLang="pt-BR" sz="1400" smtClean="0">
                <a:latin typeface="Times"/>
              </a:rPr>
              <a:t>   -revascularização neurogênica.</a:t>
            </a:r>
            <a:endParaRPr lang="pt-BR" altLang="pt-BR" sz="1400" smtClean="0">
              <a:solidFill>
                <a:srgbClr val="FF0000"/>
              </a:solidFill>
              <a:latin typeface="Times"/>
            </a:endParaRPr>
          </a:p>
          <a:p>
            <a:pPr>
              <a:lnSpc>
                <a:spcPct val="80000"/>
              </a:lnSpc>
              <a:buFont typeface="Arial" pitchFamily="34" charset="0"/>
              <a:buNone/>
            </a:pPr>
            <a:endParaRPr lang="pt-BR" altLang="pt-BR" sz="1400" smtClean="0">
              <a:solidFill>
                <a:srgbClr val="FF0000"/>
              </a:solidFill>
              <a:latin typeface="Times"/>
            </a:endParaRPr>
          </a:p>
          <a:p>
            <a:pPr algn="ctr">
              <a:lnSpc>
                <a:spcPct val="80000"/>
              </a:lnSpc>
              <a:buFont typeface="Arial" pitchFamily="34" charset="0"/>
              <a:buNone/>
            </a:pPr>
            <a:r>
              <a:rPr lang="pt-BR" altLang="pt-BR" sz="1400" smtClean="0">
                <a:solidFill>
                  <a:srgbClr val="FF0000"/>
                </a:solidFill>
                <a:latin typeface="Times"/>
              </a:rPr>
              <a:t>       </a:t>
            </a:r>
          </a:p>
        </p:txBody>
      </p:sp>
      <p:sp>
        <p:nvSpPr>
          <p:cNvPr id="62467" name="Rectangle 3"/>
          <p:cNvSpPr>
            <a:spLocks noChangeArrowheads="1"/>
          </p:cNvSpPr>
          <p:nvPr>
            <p:ph type="title" idx="4294967295"/>
          </p:nvPr>
        </p:nvSpPr>
        <p:spPr bwMode="auto">
          <a:xfrm>
            <a:off x="1547813" y="115888"/>
            <a:ext cx="7848600" cy="533400"/>
          </a:xfrm>
          <a:noFill/>
        </p:spPr>
        <p:txBody>
          <a:bodyPr wrap="square" numCol="1" anchorCtr="0" compatLnSpc="1">
            <a:prstTxWarp prst="textNoShape">
              <a:avLst/>
            </a:prstTxWarp>
          </a:bodyPr>
          <a:lstStyle/>
          <a:p>
            <a:r>
              <a:rPr lang="pt-BR" altLang="pt-BR" sz="2400" smtClean="0">
                <a:solidFill>
                  <a:srgbClr val="0033CC"/>
                </a:solidFill>
                <a:latin typeface="Franklin Gothic Medium" pitchFamily="34" charset="0"/>
              </a:rPr>
              <a:t>NEUROPROTEÇÃO EM UTI NEONATAL</a:t>
            </a:r>
          </a:p>
        </p:txBody>
      </p:sp>
      <p:sp>
        <p:nvSpPr>
          <p:cNvPr id="62468" name="AutoShape 4"/>
          <p:cNvSpPr>
            <a:spLocks noChangeArrowheads="1"/>
          </p:cNvSpPr>
          <p:nvPr/>
        </p:nvSpPr>
        <p:spPr bwMode="auto">
          <a:xfrm>
            <a:off x="7164388" y="6021388"/>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33CC"/>
          </a:solidFill>
          <a:ln w="76200">
            <a:solidFill>
              <a:srgbClr val="FF66FF"/>
            </a:solidFill>
            <a:miter lim="800000"/>
            <a:headEnd/>
            <a:tailEnd/>
          </a:ln>
          <a:effec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p:cNvSpPr>
            <a:spLocks noGrp="1" noChangeArrowheads="1"/>
          </p:cNvSpPr>
          <p:nvPr>
            <p:ph type="body" idx="4294967295"/>
          </p:nvPr>
        </p:nvSpPr>
        <p:spPr>
          <a:xfrm>
            <a:off x="0" y="1052513"/>
            <a:ext cx="9144000" cy="5940425"/>
          </a:xfrm>
        </p:spPr>
        <p:txBody>
          <a:bodyPr/>
          <a:lstStyle/>
          <a:p>
            <a:pPr>
              <a:lnSpc>
                <a:spcPct val="90000"/>
              </a:lnSpc>
              <a:buFont typeface="Arial" pitchFamily="34" charset="0"/>
              <a:buNone/>
            </a:pPr>
            <a:r>
              <a:rPr lang="pt-BR" altLang="pt-BR" smtClean="0">
                <a:latin typeface="Times"/>
              </a:rPr>
              <a:t>             </a:t>
            </a:r>
            <a:r>
              <a:rPr lang="pt-BR" altLang="pt-BR" smtClean="0">
                <a:solidFill>
                  <a:srgbClr val="FF9900"/>
                </a:solidFill>
              </a:rPr>
              <a:t>Wu</a:t>
            </a:r>
            <a:r>
              <a:rPr lang="pt-BR" altLang="pt-BR" b="1" smtClean="0">
                <a:solidFill>
                  <a:srgbClr val="FF9900"/>
                </a:solidFill>
              </a:rPr>
              <a:t> YW</a:t>
            </a:r>
            <a:r>
              <a:rPr lang="pt-BR" altLang="pt-BR" smtClean="0">
                <a:solidFill>
                  <a:srgbClr val="FF9900"/>
                </a:solidFill>
              </a:rPr>
              <a:t> </a:t>
            </a:r>
            <a:r>
              <a:rPr lang="pt-BR" altLang="pt-BR" smtClean="0">
                <a:solidFill>
                  <a:srgbClr val="FF9900"/>
                </a:solidFill>
                <a:latin typeface="Times"/>
              </a:rPr>
              <a:t> et al (2012):Segurança e farmacocinética</a:t>
            </a:r>
          </a:p>
          <a:p>
            <a:pPr>
              <a:lnSpc>
                <a:spcPct val="90000"/>
              </a:lnSpc>
              <a:buFont typeface="Arial" pitchFamily="34" charset="0"/>
              <a:buNone/>
            </a:pPr>
            <a:r>
              <a:rPr lang="pt-BR" altLang="pt-BR" smtClean="0">
                <a:latin typeface="Times"/>
              </a:rPr>
              <a:t>           </a:t>
            </a:r>
            <a:r>
              <a:rPr lang="pt-BR" altLang="pt-BR" sz="2000" smtClean="0">
                <a:solidFill>
                  <a:srgbClr val="0000FF"/>
                </a:solidFill>
                <a:latin typeface="Times"/>
              </a:rPr>
              <a:t>1000U/kg/dia (início &gt;24h):6 doses cada 48/48 h</a:t>
            </a:r>
          </a:p>
          <a:p>
            <a:pPr>
              <a:lnSpc>
                <a:spcPct val="90000"/>
              </a:lnSpc>
            </a:pPr>
            <a:r>
              <a:rPr lang="pt-BR" altLang="pt-BR" sz="2000" smtClean="0">
                <a:latin typeface="Times"/>
              </a:rPr>
              <a:t>bem tolerada</a:t>
            </a:r>
          </a:p>
          <a:p>
            <a:pPr>
              <a:lnSpc>
                <a:spcPct val="90000"/>
              </a:lnSpc>
            </a:pPr>
            <a:r>
              <a:rPr lang="pt-BR" altLang="pt-BR" sz="2000" smtClean="0">
                <a:latin typeface="Times"/>
              </a:rPr>
              <a:t>cruza a barreira hematoencefálica</a:t>
            </a:r>
          </a:p>
          <a:p>
            <a:pPr>
              <a:lnSpc>
                <a:spcPct val="90000"/>
              </a:lnSpc>
            </a:pPr>
            <a:r>
              <a:rPr lang="pt-BR" altLang="pt-BR" sz="2000" smtClean="0">
                <a:latin typeface="Times"/>
              </a:rPr>
              <a:t>níveis neuroprotetores demonstrados em animais</a:t>
            </a:r>
          </a:p>
          <a:p>
            <a:pPr>
              <a:lnSpc>
                <a:spcPct val="90000"/>
              </a:lnSpc>
            </a:pPr>
            <a:r>
              <a:rPr lang="pt-BR" altLang="pt-BR" sz="2000" smtClean="0">
                <a:latin typeface="Times"/>
              </a:rPr>
              <a:t>aumenta a neurogênese</a:t>
            </a:r>
          </a:p>
          <a:p>
            <a:pPr>
              <a:lnSpc>
                <a:spcPct val="90000"/>
              </a:lnSpc>
            </a:pPr>
            <a:r>
              <a:rPr lang="pt-BR" altLang="pt-BR" sz="2000" smtClean="0">
                <a:latin typeface="Times"/>
              </a:rPr>
              <a:t>diminui a perda da substância branca</a:t>
            </a:r>
          </a:p>
          <a:p>
            <a:pPr>
              <a:lnSpc>
                <a:spcPct val="90000"/>
              </a:lnSpc>
            </a:pPr>
            <a:r>
              <a:rPr lang="pt-BR" altLang="pt-BR" sz="2000" smtClean="0">
                <a:latin typeface="Times"/>
              </a:rPr>
              <a:t>aumenta a angiogênese</a:t>
            </a:r>
          </a:p>
          <a:p>
            <a:pPr>
              <a:lnSpc>
                <a:spcPct val="90000"/>
              </a:lnSpc>
            </a:pPr>
            <a:r>
              <a:rPr lang="pt-BR" altLang="pt-BR" sz="2000" smtClean="0">
                <a:latin typeface="Times"/>
              </a:rPr>
              <a:t>aumento de axônios</a:t>
            </a:r>
          </a:p>
          <a:p>
            <a:pPr>
              <a:lnSpc>
                <a:spcPct val="90000"/>
              </a:lnSpc>
            </a:pPr>
            <a:r>
              <a:rPr lang="pt-BR" altLang="pt-BR" sz="2000" smtClean="0">
                <a:latin typeface="Times"/>
              </a:rPr>
              <a:t>Maior janela terapêutica</a:t>
            </a:r>
          </a:p>
          <a:p>
            <a:pPr>
              <a:lnSpc>
                <a:spcPct val="90000"/>
              </a:lnSpc>
              <a:buFont typeface="Arial" pitchFamily="34" charset="0"/>
              <a:buNone/>
            </a:pPr>
            <a:endParaRPr lang="pt-BR" altLang="pt-BR" sz="2000" smtClean="0">
              <a:latin typeface="Times"/>
            </a:endParaRPr>
          </a:p>
          <a:p>
            <a:pPr>
              <a:lnSpc>
                <a:spcPct val="90000"/>
              </a:lnSpc>
              <a:buFont typeface="Arial" pitchFamily="34" charset="0"/>
              <a:buNone/>
            </a:pPr>
            <a:r>
              <a:rPr lang="pt-BR" altLang="pt-BR" smtClean="0">
                <a:latin typeface="Times"/>
              </a:rPr>
              <a:t>                             </a:t>
            </a:r>
            <a:r>
              <a:rPr lang="pt-BR" altLang="pt-BR" smtClean="0">
                <a:solidFill>
                  <a:srgbClr val="0000FF"/>
                </a:solidFill>
                <a:latin typeface="Times"/>
              </a:rPr>
              <a:t>MAIOR JANELA TERAPÊUTICA</a:t>
            </a:r>
          </a:p>
          <a:p>
            <a:pPr algn="ctr">
              <a:lnSpc>
                <a:spcPct val="90000"/>
              </a:lnSpc>
              <a:buFont typeface="Arial" pitchFamily="34" charset="0"/>
              <a:buNone/>
            </a:pPr>
            <a:r>
              <a:rPr lang="pt-BR" altLang="pt-BR" sz="1800" smtClean="0">
                <a:latin typeface="Times"/>
              </a:rPr>
              <a:t>(anti-ético não fazer a hipotermia nos EUA)</a:t>
            </a:r>
          </a:p>
          <a:p>
            <a:pPr algn="ctr">
              <a:lnSpc>
                <a:spcPct val="90000"/>
              </a:lnSpc>
              <a:buFont typeface="Arial" pitchFamily="34" charset="0"/>
              <a:buNone/>
            </a:pPr>
            <a:r>
              <a:rPr lang="pt-BR" altLang="pt-BR" sz="1800" smtClean="0">
                <a:latin typeface="Times"/>
              </a:rPr>
              <a:t>(mas os que perderam a janela de tempo (6 horas)?)</a:t>
            </a:r>
          </a:p>
          <a:p>
            <a:pPr>
              <a:lnSpc>
                <a:spcPct val="90000"/>
              </a:lnSpc>
            </a:pPr>
            <a:endParaRPr lang="pt-BR" altLang="pt-BR" sz="1800" smtClean="0">
              <a:latin typeface="Times"/>
            </a:endParaRPr>
          </a:p>
          <a:p>
            <a:pPr>
              <a:lnSpc>
                <a:spcPct val="90000"/>
              </a:lnSpc>
            </a:pPr>
            <a:endParaRPr lang="pt-BR" altLang="pt-BR" smtClean="0">
              <a:latin typeface="Times"/>
            </a:endParaRPr>
          </a:p>
          <a:p>
            <a:pPr>
              <a:lnSpc>
                <a:spcPct val="90000"/>
              </a:lnSpc>
            </a:pPr>
            <a:endParaRPr lang="pt-BR" altLang="pt-BR" smtClean="0">
              <a:latin typeface="Times"/>
            </a:endParaRPr>
          </a:p>
        </p:txBody>
      </p:sp>
      <p:sp>
        <p:nvSpPr>
          <p:cNvPr id="63491" name="Rectangle 4"/>
          <p:cNvSpPr>
            <a:spLocks noChangeArrowheads="1"/>
          </p:cNvSpPr>
          <p:nvPr/>
        </p:nvSpPr>
        <p:spPr bwMode="auto">
          <a:xfrm>
            <a:off x="611188" y="115888"/>
            <a:ext cx="7848600" cy="533400"/>
          </a:xfrm>
          <a:prstGeom prst="rect">
            <a:avLst/>
          </a:prstGeom>
          <a:noFill/>
          <a:ln w="9525">
            <a:noFill/>
            <a:miter lim="800000"/>
            <a:headEnd/>
            <a:tailEnd/>
          </a:ln>
        </p:spPr>
        <p:txBody>
          <a:bodyPr anchor="ctr"/>
          <a:lstStyle/>
          <a:p>
            <a:r>
              <a:rPr lang="pt-BR" altLang="pt-BR" sz="3600" b="1">
                <a:solidFill>
                  <a:srgbClr val="336699"/>
                </a:solidFill>
                <a:latin typeface="Franklin Gothic Medium" pitchFamily="34" charset="0"/>
              </a:rPr>
              <a:t>NEUROPROTEÇÃO EM UTI NEONATAL</a:t>
            </a:r>
          </a:p>
        </p:txBody>
      </p:sp>
      <p:sp>
        <p:nvSpPr>
          <p:cNvPr id="63492" name="Rectangle 5"/>
          <p:cNvSpPr>
            <a:spLocks noChangeArrowheads="1"/>
          </p:cNvSpPr>
          <p:nvPr/>
        </p:nvSpPr>
        <p:spPr bwMode="auto">
          <a:xfrm>
            <a:off x="755650" y="620713"/>
            <a:ext cx="6451600" cy="311150"/>
          </a:xfrm>
          <a:prstGeom prst="rect">
            <a:avLst/>
          </a:prstGeom>
          <a:noFill/>
          <a:ln w="9525">
            <a:noFill/>
            <a:miter lim="800000"/>
            <a:headEnd/>
            <a:tailEnd/>
          </a:ln>
        </p:spPr>
        <p:txBody>
          <a:bodyPr wrap="none">
            <a:spAutoFit/>
          </a:bodyPr>
          <a:lstStyle/>
          <a:p>
            <a:pPr>
              <a:lnSpc>
                <a:spcPct val="80000"/>
              </a:lnSpc>
              <a:spcBef>
                <a:spcPct val="20000"/>
              </a:spcBef>
              <a:buSzPct val="200000"/>
            </a:pPr>
            <a:r>
              <a:rPr lang="pt-BR" altLang="pt-BR" b="1">
                <a:solidFill>
                  <a:srgbClr val="FF0000"/>
                </a:solidFill>
              </a:rPr>
              <a:t>Síndrome hipóxico-isquêmica:Hipotermia + Eritropoietina</a:t>
            </a:r>
          </a:p>
        </p:txBody>
      </p:sp>
      <p:sp>
        <p:nvSpPr>
          <p:cNvPr id="63493" name="Text Box 6"/>
          <p:cNvSpPr txBox="1">
            <a:spLocks noChangeArrowheads="1"/>
          </p:cNvSpPr>
          <p:nvPr/>
        </p:nvSpPr>
        <p:spPr bwMode="auto">
          <a:xfrm>
            <a:off x="3851275" y="3500438"/>
            <a:ext cx="4552950" cy="366712"/>
          </a:xfrm>
          <a:prstGeom prst="rect">
            <a:avLst/>
          </a:prstGeom>
          <a:noFill/>
          <a:ln w="9525">
            <a:noFill/>
            <a:miter lim="800000"/>
            <a:headEnd/>
            <a:tailEnd/>
          </a:ln>
        </p:spPr>
        <p:txBody>
          <a:bodyPr wrap="none">
            <a:spAutoFit/>
          </a:bodyPr>
          <a:lstStyle/>
          <a:p>
            <a:r>
              <a:rPr lang="pt-BR" altLang="pt-BR" b="1">
                <a:solidFill>
                  <a:srgbClr val="FF0000"/>
                </a:solidFill>
              </a:rPr>
              <a:t>Prognóstico? Necessário grande ensaio</a:t>
            </a:r>
          </a:p>
        </p:txBody>
      </p:sp>
      <p:sp>
        <p:nvSpPr>
          <p:cNvPr id="63494" name="AutoShape 7"/>
          <p:cNvSpPr>
            <a:spLocks noChangeArrowheads="1"/>
          </p:cNvSpPr>
          <p:nvPr/>
        </p:nvSpPr>
        <p:spPr bwMode="auto">
          <a:xfrm>
            <a:off x="6156325" y="2636838"/>
            <a:ext cx="914400" cy="914400"/>
          </a:xfrm>
          <a:prstGeom prst="lightningBolt">
            <a:avLst/>
          </a:prstGeom>
          <a:solidFill>
            <a:srgbClr val="200371"/>
          </a:solidFill>
          <a:ln w="9525">
            <a:solidFill>
              <a:srgbClr val="200371"/>
            </a:solidFill>
            <a:miter lim="800000"/>
            <a:headEnd/>
            <a:tailEnd/>
          </a:ln>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p:cNvSpPr>
          <p:nvPr>
            <p:ph type="body" idx="1"/>
          </p:nvPr>
        </p:nvSpPr>
        <p:spPr>
          <a:xfrm>
            <a:off x="611188" y="1052513"/>
            <a:ext cx="7620000" cy="5400675"/>
          </a:xfrm>
        </p:spPr>
        <p:txBody>
          <a:bodyPr/>
          <a:lstStyle/>
          <a:p>
            <a:pPr>
              <a:lnSpc>
                <a:spcPct val="90000"/>
              </a:lnSpc>
              <a:buFont typeface="Arial" pitchFamily="34" charset="0"/>
              <a:buNone/>
            </a:pPr>
            <a:r>
              <a:rPr lang="pt-BR" sz="2800" b="1" smtClean="0">
                <a:solidFill>
                  <a:srgbClr val="0033CC"/>
                </a:solidFill>
              </a:rPr>
              <a:t>                          Eritropoietina</a:t>
            </a:r>
          </a:p>
          <a:p>
            <a:pPr>
              <a:lnSpc>
                <a:spcPct val="90000"/>
              </a:lnSpc>
            </a:pPr>
            <a:r>
              <a:rPr lang="pt-BR" sz="2000" smtClean="0"/>
              <a:t>A eritropoietina  pode reduzir a apoptose (os vulneráveis  neurônios no cérebro em desenvolvimento, quando expostos a estímulo lesivo, mais provável do que no adulto, entram em apoptose), a inflamação (pela redução de astrocitose  reativa e ativação da micróglia e diminui os efeitos da citocina pela redução do número de células imunes na área lesada, além de reduzir  a concentração de citocinas, favorecendo a reposta celular à inflamação), a neuroinflamação produzida pelo hipoxia e a toxicidade pelo óxido nítrico (inibe a produção de óxido nítrico). Aumenta a  eritropoiese, a neurogênese, a oligodendrogênese e a vasogênese (preocupa-se no RN pré-termo pelo risco de retinopatia), além de participar na preservação da barreira hematoencefálica.</a:t>
            </a:r>
          </a:p>
          <a:p>
            <a:pPr>
              <a:lnSpc>
                <a:spcPct val="90000"/>
              </a:lnSpc>
            </a:pPr>
            <a:r>
              <a:rPr lang="pt-BR" sz="2000" smtClean="0"/>
              <a:t>A EPO também tem efeitos neurotrópicos adicionais e promove a diferenciação de neurônios das células troncos. Estimula o crescimento neuronal, a formação de neuritos, a ramificação dendrídica, a modulação do cálcio intracelular e a síntese e produção de neurotransmissores</a:t>
            </a:r>
            <a:r>
              <a:rPr lang="pt-BR" sz="1800" smtClean="0"/>
              <a:t>.</a:t>
            </a:r>
          </a:p>
        </p:txBody>
      </p:sp>
      <p:graphicFrame>
        <p:nvGraphicFramePr>
          <p:cNvPr id="64531" name="Group 19"/>
          <p:cNvGraphicFramePr>
            <a:graphicFrameLocks noGrp="1"/>
          </p:cNvGraphicFramePr>
          <p:nvPr/>
        </p:nvGraphicFramePr>
        <p:xfrm>
          <a:off x="684213" y="404813"/>
          <a:ext cx="7416800" cy="640080"/>
        </p:xfrm>
        <a:graphic>
          <a:graphicData uri="http://schemas.openxmlformats.org/drawingml/2006/table">
            <a:tbl>
              <a:tblPr/>
              <a:tblGrid>
                <a:gridCol w="6632575"/>
                <a:gridCol w="784225"/>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0033CC"/>
                          </a:solidFill>
                          <a:effectLst/>
                          <a:latin typeface="Verdana" pitchFamily="34" charset="0"/>
                          <a:cs typeface="Times New Roman" pitchFamily="18" charset="0"/>
                        </a:rPr>
                        <a:t>Neuroprote</a:t>
                      </a:r>
                      <a:r>
                        <a:rPr kumimoji="0" lang="pt-BR" sz="1200" b="1" i="0" u="none" strike="noStrike" cap="none" normalizeH="0" baseline="0" smtClean="0">
                          <a:ln>
                            <a:noFill/>
                          </a:ln>
                          <a:solidFill>
                            <a:srgbClr val="0033CC"/>
                          </a:solidFill>
                          <a:effectLst/>
                          <a:latin typeface="Calibri"/>
                          <a:cs typeface="Times New Roman" pitchFamily="18" charset="0"/>
                        </a:rPr>
                        <a:t>ç</a:t>
                      </a:r>
                      <a:r>
                        <a:rPr kumimoji="0" lang="pt-BR" sz="1200" b="1" i="0" u="none" strike="noStrike" cap="none" normalizeH="0" baseline="0" smtClean="0">
                          <a:ln>
                            <a:noFill/>
                          </a:ln>
                          <a:solidFill>
                            <a:srgbClr val="0033CC"/>
                          </a:solidFill>
                          <a:effectLst/>
                          <a:latin typeface="Verdana" pitchFamily="34" charset="0"/>
                          <a:cs typeface="Times New Roman" pitchFamily="18" charset="0"/>
                        </a:rPr>
                        <a:t>ão cerebral no prematuro (22o Congresso Brasileiro de Perinatologia, 19 a 22 de novembro de 2014, Bras</a:t>
                      </a:r>
                      <a:r>
                        <a:rPr kumimoji="0" lang="pt-BR" sz="1200" b="1" i="0" u="none" strike="noStrike" cap="none" normalizeH="0" baseline="0" smtClean="0">
                          <a:ln>
                            <a:noFill/>
                          </a:ln>
                          <a:solidFill>
                            <a:srgbClr val="0033CC"/>
                          </a:solidFill>
                          <a:effectLst/>
                          <a:latin typeface="Calibri"/>
                          <a:cs typeface="Times New Roman" pitchFamily="18" charset="0"/>
                        </a:rPr>
                        <a:t>í</a:t>
                      </a:r>
                      <a:r>
                        <a:rPr kumimoji="0" lang="pt-BR" sz="1200" b="1" i="0" u="none" strike="noStrike" cap="none" normalizeH="0" baseline="0" smtClean="0">
                          <a:ln>
                            <a:noFill/>
                          </a:ln>
                          <a:solidFill>
                            <a:srgbClr val="0033CC"/>
                          </a:solidFill>
                          <a:effectLst/>
                          <a:latin typeface="Verdana" pitchFamily="34" charset="0"/>
                          <a:cs typeface="Times New Roman" pitchFamily="18" charset="0"/>
                        </a:rPr>
                        <a:t>lia)</a:t>
                      </a:r>
                      <a:r>
                        <a:rPr kumimoji="0" lang="pt-BR" sz="1200" b="0" i="0" u="none" strike="noStrike" cap="none" normalizeH="0" baseline="0" smtClean="0">
                          <a:ln>
                            <a:noFill/>
                          </a:ln>
                          <a:solidFill>
                            <a:srgbClr val="0033CC"/>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33CC"/>
                          </a:solidFill>
                          <a:effectLst/>
                          <a:latin typeface="Times New Roman" pitchFamily="18" charset="0"/>
                          <a:cs typeface="Times New Roman" pitchFamily="18" charset="0"/>
                        </a:rPr>
                      </a:br>
                      <a:r>
                        <a:rPr kumimoji="0" lang="pt-BR" sz="1200" b="0" i="0" u="none" strike="noStrike" cap="none" normalizeH="0" baseline="0" smtClean="0">
                          <a:ln>
                            <a:noFill/>
                          </a:ln>
                          <a:solidFill>
                            <a:srgbClr val="0033CC"/>
                          </a:solidFill>
                          <a:effectLst/>
                          <a:latin typeface="Verdana" pitchFamily="34" charset="0"/>
                          <a:cs typeface="Times New Roman" pitchFamily="18" charset="0"/>
                        </a:rPr>
                        <a:t>Autor(es): Petra H</a:t>
                      </a:r>
                      <a:r>
                        <a:rPr kumimoji="0" lang="pt-BR" sz="1200" b="0" i="0" u="none" strike="noStrike" cap="none" normalizeH="0" baseline="0" smtClean="0">
                          <a:ln>
                            <a:noFill/>
                          </a:ln>
                          <a:solidFill>
                            <a:srgbClr val="0033CC"/>
                          </a:solidFill>
                          <a:effectLst/>
                          <a:latin typeface="Calibri"/>
                          <a:cs typeface="Times New Roman" pitchFamily="18" charset="0"/>
                        </a:rPr>
                        <a:t>ü</a:t>
                      </a:r>
                      <a:r>
                        <a:rPr kumimoji="0" lang="pt-BR" sz="1200" b="0" i="0" u="none" strike="noStrike" cap="none" normalizeH="0" baseline="0" smtClean="0">
                          <a:ln>
                            <a:noFill/>
                          </a:ln>
                          <a:solidFill>
                            <a:srgbClr val="0033CC"/>
                          </a:solidFill>
                          <a:effectLst/>
                          <a:latin typeface="Verdana" pitchFamily="34" charset="0"/>
                          <a:cs typeface="Times New Roman" pitchFamily="18" charset="0"/>
                        </a:rPr>
                        <a:t>ppi (Sui</a:t>
                      </a:r>
                      <a:r>
                        <a:rPr kumimoji="0" lang="pt-BR" sz="1200" b="0" i="0" u="none" strike="noStrike" cap="none" normalizeH="0" baseline="0" smtClean="0">
                          <a:ln>
                            <a:noFill/>
                          </a:ln>
                          <a:solidFill>
                            <a:srgbClr val="0033CC"/>
                          </a:solidFill>
                          <a:effectLst/>
                          <a:latin typeface="Calibri"/>
                          <a:cs typeface="Times New Roman" pitchFamily="18" charset="0"/>
                        </a:rPr>
                        <a:t>ç</a:t>
                      </a:r>
                      <a:r>
                        <a:rPr kumimoji="0" lang="pt-BR" sz="1200" b="0" i="0" u="none" strike="noStrike" cap="none" normalizeH="0" baseline="0" smtClean="0">
                          <a:ln>
                            <a:noFill/>
                          </a:ln>
                          <a:solidFill>
                            <a:srgbClr val="0033CC"/>
                          </a:solidFill>
                          <a:effectLst/>
                          <a:latin typeface="Verdana" pitchFamily="34" charset="0"/>
                          <a:cs typeface="Times New Roman" pitchFamily="18" charset="0"/>
                        </a:rPr>
                        <a:t>a). Realizado por Paulo R. Margotto</a:t>
                      </a:r>
                      <a:endParaRPr kumimoji="0" lang="pt-BR" sz="1200" b="0" i="0" u="none" strike="noStrike" cap="none" normalizeH="0" baseline="0" smtClean="0">
                        <a:ln>
                          <a:noFill/>
                        </a:ln>
                        <a:solidFill>
                          <a:srgbClr val="0033CC"/>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bri"/>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4518" name="Picture 6" descr="link2">
            <a:hlinkClick r:id="rId2"/>
          </p:cNvPr>
          <p:cNvPicPr>
            <a:picLocks noChangeAspect="1" noChangeArrowheads="1"/>
          </p:cNvPicPr>
          <p:nvPr/>
        </p:nvPicPr>
        <p:blipFill>
          <a:blip r:embed="rId3"/>
          <a:srcRect/>
          <a:stretch>
            <a:fillRect/>
          </a:stretch>
        </p:blipFill>
        <p:spPr bwMode="auto">
          <a:xfrm>
            <a:off x="7308850" y="549275"/>
            <a:ext cx="352425" cy="285750"/>
          </a:xfrm>
          <a:prstGeom prst="rect">
            <a:avLst/>
          </a:prstGeom>
          <a:noFill/>
        </p:spPr>
      </p:pic>
      <p:sp>
        <p:nvSpPr>
          <p:cNvPr id="64533" name="AutoShape 21"/>
          <p:cNvSpPr>
            <a:spLocks noChangeArrowheads="1"/>
          </p:cNvSpPr>
          <p:nvPr/>
        </p:nvSpPr>
        <p:spPr bwMode="auto">
          <a:xfrm>
            <a:off x="7164388" y="6021388"/>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33CC"/>
          </a:solidFill>
          <a:ln w="76200">
            <a:solidFill>
              <a:srgbClr val="FF66FF"/>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p:cNvSpPr>
          <p:nvPr>
            <p:ph type="body" idx="1"/>
          </p:nvPr>
        </p:nvSpPr>
        <p:spPr>
          <a:xfrm>
            <a:off x="468313" y="549275"/>
            <a:ext cx="7620000" cy="5880100"/>
          </a:xfrm>
        </p:spPr>
        <p:txBody>
          <a:bodyPr/>
          <a:lstStyle/>
          <a:p>
            <a:pPr>
              <a:lnSpc>
                <a:spcPct val="90000"/>
              </a:lnSpc>
            </a:pPr>
            <a:r>
              <a:rPr lang="pt-BR" sz="2000" smtClean="0"/>
              <a:t>Estudo suiço de 2014, usando altas doses de eritropoietina, mostrou claramente que os escores de lesão cerebral foram mais altos nos RN não tratados (lesão no grupo tratados 17 (22%) x 32 (36%)   grupo placebo: RR ajustado para o peso ao nascer: 0,58, com IC a 95% de 0,35-0,96-p=0.03) ou seja a conectividade foi melhor no grupo da EPO com menor perda significativa da substância branca no grupo da EPO. Foi observada redução dos escores de anormalidade de sinal na substância branca, indicando redução histopatológica da doença da substância banca do pré-termo (RR ajustado para o peso de 0.20 com IC a 955 de 0,05-0,90 - P=0,04). Também foi observada  menor anormalidade na substância cinzenta (RR ajustado para o peso ao nascer:0,34 com IC a95% de 0,13-0,89- P=0,03).  Sabemos que a encefalopatia da prematuridade afeta os neurônios da subplaca e a migração tardia, ambos importantes para o desenvolvimento cortical.</a:t>
            </a:r>
          </a:p>
          <a:p>
            <a:pPr>
              <a:lnSpc>
                <a:spcPct val="90000"/>
              </a:lnSpc>
              <a:buFont typeface="Arial" pitchFamily="34" charset="0"/>
              <a:buNone/>
            </a:pPr>
            <a:r>
              <a:rPr lang="pt-BR" sz="2000" smtClean="0">
                <a:hlinkClick r:id="rId2"/>
              </a:rPr>
              <a:t>Association between early administration of high-dose erythropoietin in preterm infants and brain MRI abnormality at term-equivalent age.</a:t>
            </a:r>
            <a:r>
              <a:rPr lang="pt-BR" sz="2000" smtClean="0"/>
              <a:t> Leuchter RH, Gui L, Poncet A, Hagmann C, Lodygensky GA, Martin E, Koller B, Darqué A, Bucher HU, Hüppi PS.JAMA. 2014 Aug 27;312(8):817-24.</a:t>
            </a:r>
            <a:r>
              <a:rPr lang="pt-BR" sz="2000" b="1" smtClean="0"/>
              <a:t>Artigo Integral.</a:t>
            </a:r>
            <a:r>
              <a:rPr lang="pt-BR" sz="2000" smtClean="0"/>
              <a:t> </a:t>
            </a:r>
          </a:p>
          <a:p>
            <a:pPr>
              <a:lnSpc>
                <a:spcPct val="90000"/>
              </a:lnSpc>
            </a:pPr>
            <a:endParaRPr lang="pt-BR" sz="2000" smtClean="0"/>
          </a:p>
        </p:txBody>
      </p:sp>
      <p:sp>
        <p:nvSpPr>
          <p:cNvPr id="65540" name="AutoShape 4"/>
          <p:cNvSpPr>
            <a:spLocks noChangeArrowheads="1"/>
          </p:cNvSpPr>
          <p:nvPr/>
        </p:nvSpPr>
        <p:spPr bwMode="auto">
          <a:xfrm>
            <a:off x="7164388" y="6021388"/>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33CC"/>
          </a:solidFill>
          <a:ln w="76200">
            <a:solidFill>
              <a:srgbClr val="FF66FF"/>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1"/>
          </p:nvPr>
        </p:nvSpPr>
        <p:spPr>
          <a:xfrm>
            <a:off x="457200" y="620713"/>
            <a:ext cx="7620000" cy="5780087"/>
          </a:xfrm>
        </p:spPr>
        <p:txBody>
          <a:bodyPr/>
          <a:lstStyle/>
          <a:p>
            <a:pPr>
              <a:lnSpc>
                <a:spcPct val="80000"/>
              </a:lnSpc>
              <a:buFont typeface="Arial" pitchFamily="34" charset="0"/>
              <a:buNone/>
            </a:pPr>
            <a:r>
              <a:rPr lang="pt-BR" sz="2000" b="1" smtClean="0">
                <a:solidFill>
                  <a:srgbClr val="0033CC"/>
                </a:solidFill>
              </a:rPr>
              <a:t>                                          </a:t>
            </a:r>
            <a:r>
              <a:rPr lang="pt-BR" sz="2800" b="1" smtClean="0">
                <a:solidFill>
                  <a:srgbClr val="0033CC"/>
                </a:solidFill>
              </a:rPr>
              <a:t>LACTOFERRINA</a:t>
            </a:r>
            <a:r>
              <a:rPr lang="pt-BR" sz="2800" smtClean="0">
                <a:solidFill>
                  <a:srgbClr val="0033CC"/>
                </a:solidFill>
              </a:rPr>
              <a:t> </a:t>
            </a:r>
          </a:p>
          <a:p>
            <a:pPr>
              <a:lnSpc>
                <a:spcPct val="80000"/>
              </a:lnSpc>
            </a:pPr>
            <a:endParaRPr lang="pt-BR" sz="2800" smtClean="0">
              <a:solidFill>
                <a:srgbClr val="0033CC"/>
              </a:solidFill>
            </a:endParaRPr>
          </a:p>
          <a:p>
            <a:pPr>
              <a:lnSpc>
                <a:spcPct val="80000"/>
              </a:lnSpc>
            </a:pPr>
            <a:r>
              <a:rPr lang="pt-BR" sz="2000" smtClean="0"/>
              <a:t>Estudamos  a lactoferrina no modelo animal de 8 horas e observamos efeito protetor com a suplementação materna de lactoferrina. No modelo animal com encefalopatia hipóxico-isquêmica, as mães que receberam suplemento de lactoferrina, os seus filhotes tiveram menos lesão cerebral e melhor conectividade na cápsula interna, além de menos infecção (muito menos dilatação ventricular secundária à expressão de citocinas, em resposta inflamatória). </a:t>
            </a:r>
            <a:r>
              <a:rPr lang="en-US" sz="2000" smtClean="0"/>
              <a:t>Assim, corrigimos esta dilatação ventricular.   (</a:t>
            </a:r>
            <a:r>
              <a:rPr lang="en-US" sz="2000" smtClean="0">
                <a:hlinkClick r:id="rId2"/>
              </a:rPr>
              <a:t>Protective effects of maternal nutritional supplementation with lactoferrin on growth and brain metabolism.</a:t>
            </a:r>
            <a:r>
              <a:rPr lang="en-US" sz="2000" smtClean="0"/>
              <a:t> Somm E et al. Pediatr Res. 2014 Jan;75(1-1):51-</a:t>
            </a:r>
            <a:r>
              <a:rPr lang="en-US" sz="2000" b="1" smtClean="0"/>
              <a:t>61- Artigo Integral). </a:t>
            </a:r>
            <a:r>
              <a:rPr lang="pt-BR" sz="2000" smtClean="0"/>
              <a:t>A lactoferrina melhorou a cognição e esta aquisição  correlacionou com mudanças na expressão  de uma variedade de genes  envolvidos no neurodesenvolvimento e cognição. </a:t>
            </a:r>
            <a:r>
              <a:rPr lang="en-US" sz="2000" smtClean="0"/>
              <a:t>(</a:t>
            </a:r>
            <a:r>
              <a:rPr lang="en-US" sz="2000" b="1" smtClean="0">
                <a:hlinkClick r:id="rId3"/>
              </a:rPr>
              <a:t>Lactoferrin</a:t>
            </a:r>
            <a:r>
              <a:rPr lang="en-US" sz="2000" smtClean="0">
                <a:hlinkClick r:id="rId3"/>
              </a:rPr>
              <a:t> Promotes Early Neurodevelopment and Cognition in Postnatal Piglets by Upregulating the BDNF Signaling Pathway and Polysialylation.</a:t>
            </a:r>
            <a:r>
              <a:rPr lang="en-US" sz="2000" smtClean="0"/>
              <a:t> Chen Y, Zheng Z, Zhu X, Shi Y, Tian D, Zhao F, Liu N, Hüppi PS, Troy FA 2nd, Wang B. Mol Neurobiol. </a:t>
            </a:r>
            <a:r>
              <a:rPr lang="pt-BR" sz="2000" smtClean="0"/>
              <a:t>2014 Aug 23). </a:t>
            </a:r>
            <a:r>
              <a:rPr lang="pt-BR" sz="2000" b="1" smtClean="0"/>
              <a:t>Artigo Integral</a:t>
            </a:r>
            <a:r>
              <a:rPr lang="pt-BR" sz="2000" smtClean="0"/>
              <a:t>.</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p:nvPr>
        </p:nvSpPr>
        <p:spPr bwMode="auto">
          <a:noFill/>
        </p:spPr>
        <p:txBody>
          <a:bodyPr wrap="square" numCol="1" anchorCtr="0" compatLnSpc="1">
            <a:prstTxWarp prst="textNoShape">
              <a:avLst/>
            </a:prstTxWarp>
          </a:bodyPr>
          <a:lstStyle/>
          <a:p>
            <a:endParaRPr lang="pt-BR" smtClean="0"/>
          </a:p>
        </p:txBody>
      </p:sp>
      <p:sp>
        <p:nvSpPr>
          <p:cNvPr id="68611" name="Rectangle 3"/>
          <p:cNvSpPr>
            <a:spLocks noGrp="1"/>
          </p:cNvSpPr>
          <p:nvPr>
            <p:ph type="body" idx="1"/>
          </p:nvPr>
        </p:nvSpPr>
        <p:spPr/>
        <p:txBody>
          <a:bodyPr/>
          <a:lstStyle/>
          <a:p>
            <a:endParaRPr lang="pt-BR" smtClean="0"/>
          </a:p>
        </p:txBody>
      </p:sp>
      <p:pic>
        <p:nvPicPr>
          <p:cNvPr id="68612" name="Picture 4" descr="DSC02711"/>
          <p:cNvPicPr>
            <a:picLocks noChangeAspect="1" noChangeArrowheads="1"/>
          </p:cNvPicPr>
          <p:nvPr/>
        </p:nvPicPr>
        <p:blipFill>
          <a:blip r:embed="rId2" cstate="print"/>
          <a:srcRect/>
          <a:stretch>
            <a:fillRect/>
          </a:stretch>
        </p:blipFill>
        <p:spPr bwMode="auto">
          <a:xfrm>
            <a:off x="-252413" y="-171450"/>
            <a:ext cx="9590088" cy="7192963"/>
          </a:xfrm>
          <a:prstGeom prst="rect">
            <a:avLst/>
          </a:prstGeom>
          <a:noFill/>
        </p:spPr>
      </p:pic>
      <p:sp>
        <p:nvSpPr>
          <p:cNvPr id="68613" name="Rectangle 5"/>
          <p:cNvSpPr>
            <a:spLocks noChangeArrowheads="1"/>
          </p:cNvSpPr>
          <p:nvPr/>
        </p:nvSpPr>
        <p:spPr bwMode="auto">
          <a:xfrm>
            <a:off x="-252413" y="549275"/>
            <a:ext cx="3455988" cy="431800"/>
          </a:xfrm>
          <a:prstGeom prst="rect">
            <a:avLst/>
          </a:prstGeom>
          <a:solidFill>
            <a:schemeClr val="accent1"/>
          </a:solidFill>
          <a:ln w="9525">
            <a:solidFill>
              <a:schemeClr val="tx1"/>
            </a:solidFill>
            <a:miter lim="800000"/>
            <a:headEnd/>
            <a:tailEnd/>
          </a:ln>
          <a:effectLst/>
        </p:spPr>
        <p:txBody>
          <a:bodyPr wrap="none" anchor="ctr"/>
          <a:lstStyle/>
          <a:p>
            <a:pPr algn="ctr"/>
            <a:r>
              <a:rPr lang="pt-BR"/>
              <a:t>Concluído em Fortaleza...</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p:nvPr>
        </p:nvSpPr>
        <p:spPr bwMode="auto">
          <a:xfrm>
            <a:off x="107950" y="-242888"/>
            <a:ext cx="7620000" cy="1143001"/>
          </a:xfrm>
          <a:noFill/>
        </p:spPr>
        <p:txBody>
          <a:bodyPr wrap="square" numCol="1" anchorCtr="0" compatLnSpc="1">
            <a:prstTxWarp prst="textNoShape">
              <a:avLst/>
            </a:prstTxWarp>
          </a:bodyPr>
          <a:lstStyle/>
          <a:p>
            <a:r>
              <a:rPr lang="pt-BR" sz="2800" dirty="0" smtClean="0">
                <a:solidFill>
                  <a:srgbClr val="0033CC"/>
                </a:solidFill>
              </a:rPr>
              <a:t>OBRIGAG0!</a:t>
            </a:r>
            <a:endParaRPr lang="pt-BR" sz="2800" dirty="0" smtClean="0">
              <a:solidFill>
                <a:srgbClr val="0033CC"/>
              </a:solidFill>
            </a:endParaRPr>
          </a:p>
        </p:txBody>
      </p:sp>
      <p:sp>
        <p:nvSpPr>
          <p:cNvPr id="67589" name="Text Box 5"/>
          <p:cNvSpPr txBox="1">
            <a:spLocks noChangeArrowheads="1"/>
          </p:cNvSpPr>
          <p:nvPr/>
        </p:nvSpPr>
        <p:spPr bwMode="auto">
          <a:xfrm>
            <a:off x="592138" y="6113463"/>
            <a:ext cx="7639050" cy="641350"/>
          </a:xfrm>
          <a:prstGeom prst="rect">
            <a:avLst/>
          </a:prstGeom>
          <a:noFill/>
          <a:ln w="9525">
            <a:noFill/>
            <a:miter lim="800000"/>
            <a:headEnd/>
            <a:tailEnd/>
          </a:ln>
          <a:effectLst/>
        </p:spPr>
        <p:txBody>
          <a:bodyPr wrap="none">
            <a:spAutoFit/>
          </a:bodyPr>
          <a:lstStyle/>
          <a:p>
            <a:pPr algn="ctr"/>
            <a:r>
              <a:rPr lang="pt-BR">
                <a:solidFill>
                  <a:srgbClr val="0033CC"/>
                </a:solidFill>
              </a:rPr>
              <a:t>Ddos Bárbara, Fernanda, Camilla, Mayra, Lorena, Ângelo e Drs. Paulo R.</a:t>
            </a:r>
          </a:p>
          <a:p>
            <a:pPr algn="ctr"/>
            <a:r>
              <a:rPr lang="pt-BR">
                <a:solidFill>
                  <a:srgbClr val="0033CC"/>
                </a:solidFill>
              </a:rPr>
              <a:t>Margotto, Jânio (R3 em Radiologia) e Liv (R3 em Neonatologia)</a:t>
            </a:r>
          </a:p>
        </p:txBody>
      </p:sp>
      <p:pic>
        <p:nvPicPr>
          <p:cNvPr id="67591" name="Picture 7" descr="DSC02582"/>
          <p:cNvPicPr>
            <a:picLocks noChangeAspect="1" noChangeArrowheads="1"/>
          </p:cNvPicPr>
          <p:nvPr/>
        </p:nvPicPr>
        <p:blipFill>
          <a:blip r:embed="rId2" cstate="print"/>
          <a:srcRect/>
          <a:stretch>
            <a:fillRect/>
          </a:stretch>
        </p:blipFill>
        <p:spPr bwMode="auto">
          <a:xfrm>
            <a:off x="395288" y="549275"/>
            <a:ext cx="7416800" cy="5564188"/>
          </a:xfrm>
          <a:prstGeom prst="rect">
            <a:avLst/>
          </a:prstGeom>
          <a:noFill/>
          <a:ln w="57150">
            <a:solidFill>
              <a:srgbClr val="FF66FF"/>
            </a:solidFill>
            <a:prstDash val="sysDot"/>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ência">
  <a:themeElements>
    <a:clrScheme name="Adjacência">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Escritório">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ência">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861</TotalTime>
  <Words>3117</Words>
  <Application>Microsoft Macintosh PowerPoint</Application>
  <PresentationFormat>Apresentação na tela (4:3)</PresentationFormat>
  <Paragraphs>344</Paragraphs>
  <Slides>51</Slides>
  <Notes>0</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51</vt:i4>
      </vt:variant>
    </vt:vector>
  </HeadingPairs>
  <TitlesOfParts>
    <vt:vector size="60" baseType="lpstr">
      <vt:lpstr>Calibri</vt:lpstr>
      <vt:lpstr>Arial</vt:lpstr>
      <vt:lpstr>Cambria</vt:lpstr>
      <vt:lpstr>Wingdings</vt:lpstr>
      <vt:lpstr>Franklin Gothic Medium</vt:lpstr>
      <vt:lpstr>Times New Roman</vt:lpstr>
      <vt:lpstr>Verdana</vt:lpstr>
      <vt:lpstr>Times</vt:lpstr>
      <vt:lpstr>Adjacência</vt:lpstr>
      <vt:lpstr>Slide 1</vt:lpstr>
      <vt:lpstr>Introdução</vt:lpstr>
      <vt:lpstr>Introdução:</vt:lpstr>
      <vt:lpstr>Introdução:</vt:lpstr>
      <vt:lpstr>Introdução5:</vt:lpstr>
      <vt:lpstr>Introdução12,13,14,15,16,17,18,19:</vt:lpstr>
      <vt:lpstr>Introdução:</vt:lpstr>
      <vt:lpstr>Métodos</vt:lpstr>
      <vt:lpstr>Pacientes:</vt:lpstr>
      <vt:lpstr>Pacientes - critérios de inclusão:</vt:lpstr>
      <vt:lpstr>Pacientes - critérios exclusão:</vt:lpstr>
      <vt:lpstr>Pacientes:</vt:lpstr>
      <vt:lpstr>Intervenções:</vt:lpstr>
      <vt:lpstr>Intervenções:</vt:lpstr>
      <vt:lpstr>Intervenções:</vt:lpstr>
      <vt:lpstr>Avaliações laboratoriais:</vt:lpstr>
      <vt:lpstr>Eletroencefalograma (EEG):</vt:lpstr>
      <vt:lpstr>Ressonância magnética cerebral:</vt:lpstr>
      <vt:lpstr>Exames neurológicos detalhados:</vt:lpstr>
      <vt:lpstr>Análise estatística:</vt:lpstr>
      <vt:lpstr>Resultados</vt:lpstr>
      <vt:lpstr>Resultados:</vt:lpstr>
      <vt:lpstr>Slide 23</vt:lpstr>
      <vt:lpstr>Resultados:</vt:lpstr>
      <vt:lpstr>Resultados:</vt:lpstr>
      <vt:lpstr>Resultados:</vt:lpstr>
      <vt:lpstr>Resultados:</vt:lpstr>
      <vt:lpstr>Discussão</vt:lpstr>
      <vt:lpstr>Discussão:</vt:lpstr>
      <vt:lpstr>Discussão:</vt:lpstr>
      <vt:lpstr>Discussão:</vt:lpstr>
      <vt:lpstr>Slide 32</vt:lpstr>
      <vt:lpstr>Discussão:</vt:lpstr>
      <vt:lpstr>Discussão:</vt:lpstr>
      <vt:lpstr>Conclusão</vt:lpstr>
      <vt:lpstr>Conclusão:</vt:lpstr>
      <vt:lpstr>Slide 37</vt:lpstr>
      <vt:lpstr>Slide 38</vt:lpstr>
      <vt:lpstr>Slide 39</vt:lpstr>
      <vt:lpstr>Slide 40</vt:lpstr>
      <vt:lpstr>Slide 41</vt:lpstr>
      <vt:lpstr>Slide 42</vt:lpstr>
      <vt:lpstr>Slide 43</vt:lpstr>
      <vt:lpstr>NEUROPROTEÇÃO EM UTI NEONATAL            Cafeína: Neuroprotetora? </vt:lpstr>
      <vt:lpstr>NEUROPROTEÇÃO EM UTI NEONATAL</vt:lpstr>
      <vt:lpstr>Slide 46</vt:lpstr>
      <vt:lpstr>Slide 47</vt:lpstr>
      <vt:lpstr>Slide 48</vt:lpstr>
      <vt:lpstr>Slide 49</vt:lpstr>
      <vt:lpstr>Slide 50</vt:lpstr>
      <vt:lpstr>OBRIGAG0!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Fernanda</dc:creator>
  <cp:lastModifiedBy>Paulo</cp:lastModifiedBy>
  <cp:revision>65</cp:revision>
  <dcterms:created xsi:type="dcterms:W3CDTF">2015-03-15T22:26:27Z</dcterms:created>
  <dcterms:modified xsi:type="dcterms:W3CDTF">2015-03-28T00:31:33Z</dcterms:modified>
</cp:coreProperties>
</file>