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wmf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0" r:id="rId1"/>
  </p:sldMasterIdLst>
  <p:notesMasterIdLst>
    <p:notesMasterId r:id="rId33"/>
  </p:notesMasterIdLst>
  <p:sldIdLst>
    <p:sldId id="256" r:id="rId2"/>
    <p:sldId id="311" r:id="rId3"/>
    <p:sldId id="312" r:id="rId4"/>
    <p:sldId id="313" r:id="rId5"/>
    <p:sldId id="314" r:id="rId6"/>
    <p:sldId id="315" r:id="rId7"/>
    <p:sldId id="316" r:id="rId8"/>
    <p:sldId id="322" r:id="rId9"/>
    <p:sldId id="317" r:id="rId10"/>
    <p:sldId id="318" r:id="rId11"/>
    <p:sldId id="319" r:id="rId12"/>
    <p:sldId id="320" r:id="rId13"/>
    <p:sldId id="321" r:id="rId14"/>
    <p:sldId id="323" r:id="rId15"/>
    <p:sldId id="324" r:id="rId16"/>
    <p:sldId id="325" r:id="rId17"/>
    <p:sldId id="326" r:id="rId18"/>
    <p:sldId id="327" r:id="rId19"/>
    <p:sldId id="328" r:id="rId20"/>
    <p:sldId id="335" r:id="rId21"/>
    <p:sldId id="329" r:id="rId22"/>
    <p:sldId id="330" r:id="rId23"/>
    <p:sldId id="337" r:id="rId24"/>
    <p:sldId id="331" r:id="rId25"/>
    <p:sldId id="336" r:id="rId26"/>
    <p:sldId id="332" r:id="rId27"/>
    <p:sldId id="333" r:id="rId28"/>
    <p:sldId id="334" r:id="rId29"/>
    <p:sldId id="338" r:id="rId30"/>
    <p:sldId id="339" r:id="rId31"/>
    <p:sldId id="309" r:id="rId32"/>
  </p:sldIdLst>
  <p:sldSz cx="9144000" cy="6858000" type="screen4x3"/>
  <p:notesSz cx="6858000" cy="9144000"/>
  <p:defaultTextStyle>
    <a:defPPr>
      <a:defRPr lang="pt-BR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sto MT" panose="02040603050505030304" pitchFamily="18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FF"/>
    <a:srgbClr val="FFFF00"/>
    <a:srgbClr val="0033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2838BEF-8BB2-4498-84A7-C5851F593DF1}" styleName="Estilo Médio 4 - Ênfase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 w="12700" cmpd="sng">
              <a:solidFill>
                <a:schemeClr val="accent5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5"/>
              </a:solidFill>
            </a:ln>
          </a:top>
        </a:tcBdr>
        <a:fill>
          <a:solidFill>
            <a:schemeClr val="accent5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5">
              <a:tint val="20000"/>
            </a:schemeClr>
          </a:solidFill>
        </a:fill>
      </a:tcStyle>
    </a:firstRow>
  </a:tblStyle>
  <a:tblStyle styleId="{C4B1156A-380E-4F78-BDF5-A606A8083BF9}" styleName="Estilo Médio 4 - Ênfase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505E3EF-67EA-436B-97B2-0124C06EBD24}" styleName="Estilo Médio 4 - Ênfase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15" autoAdjust="0"/>
    <p:restoredTop sz="94660"/>
  </p:normalViewPr>
  <p:slideViewPr>
    <p:cSldViewPr>
      <p:cViewPr varScale="1">
        <p:scale>
          <a:sx n="77" d="100"/>
          <a:sy n="77" d="100"/>
        </p:scale>
        <p:origin x="984" y="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0F29381F-4315-4CAD-A86B-CE95D7FB9CDA}" type="datetimeFigureOut">
              <a:rPr lang="pt-BR" altLang="pt-BR"/>
              <a:pPr>
                <a:defRPr/>
              </a:pPr>
              <a:t>04/10/2019</a:t>
            </a:fld>
            <a:endParaRPr lang="pt-BR" altLang="pt-BR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t-BR" noProof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altLang="pt-BR" noProof="0" smtClean="0"/>
              <a:t>Clique para editar o texto mestre</a:t>
            </a:r>
          </a:p>
          <a:p>
            <a:pPr lvl="1"/>
            <a:r>
              <a:rPr lang="pt-BR" altLang="pt-BR" noProof="0" smtClean="0"/>
              <a:t>Segundo nível</a:t>
            </a:r>
          </a:p>
          <a:p>
            <a:pPr lvl="2"/>
            <a:r>
              <a:rPr lang="pt-BR" altLang="pt-BR" noProof="0" smtClean="0"/>
              <a:t>Terceiro nível</a:t>
            </a:r>
          </a:p>
          <a:p>
            <a:pPr lvl="3"/>
            <a:r>
              <a:rPr lang="pt-BR" altLang="pt-BR" noProof="0" smtClean="0"/>
              <a:t>Quarto nível</a:t>
            </a:r>
          </a:p>
          <a:p>
            <a:pPr lvl="4"/>
            <a:r>
              <a:rPr lang="pt-BR" altLang="pt-BR" noProof="0" smtClean="0"/>
              <a:t>Quinto nível</a:t>
            </a:r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/>
            </a:lvl1pPr>
          </a:lstStyle>
          <a:p>
            <a:pPr>
              <a:defRPr/>
            </a:pPr>
            <a:endParaRPr lang="pt-BR" alt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F471207A-FCD2-46F7-8CD8-FF8DB3F4BE22}" type="slidenum">
              <a:rPr lang="pt-BR" altLang="pt-BR"/>
              <a:pPr>
                <a:defRPr/>
              </a:pPr>
              <a:t>‹nº›</a:t>
            </a:fld>
            <a:endParaRPr lang="pt-BR" altLang="pt-BR"/>
          </a:p>
        </p:txBody>
      </p:sp>
    </p:spTree>
    <p:extLst>
      <p:ext uri="{BB962C8B-B14F-4D97-AF65-F5344CB8AC3E}">
        <p14:creationId xmlns:p14="http://schemas.microsoft.com/office/powerpoint/2010/main" val="389857507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8" name="Rectangle 2"/>
          <p:cNvSpPr>
            <a:spLocks noChangeArrowheads="1" noTextEdit="1"/>
          </p:cNvSpPr>
          <p:nvPr>
            <p:ph type="sldImg"/>
          </p:nvPr>
        </p:nvSpPr>
        <p:spPr bwMode="auto">
          <a:xfrm>
            <a:off x="1144588" y="685800"/>
            <a:ext cx="4572000" cy="3429000"/>
          </a:xfrm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9939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4343400"/>
            <a:ext cx="5029200" cy="4114800"/>
          </a:xfr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pt-BR" altLang="pt-BR" smtClean="0"/>
          </a:p>
        </p:txBody>
      </p:sp>
    </p:spTree>
    <p:extLst>
      <p:ext uri="{BB962C8B-B14F-4D97-AF65-F5344CB8AC3E}">
        <p14:creationId xmlns:p14="http://schemas.microsoft.com/office/powerpoint/2010/main" val="108455111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028020" y="1769541"/>
            <a:ext cx="7080026" cy="1828801"/>
          </a:xfrm>
        </p:spPr>
        <p:txBody>
          <a:bodyPr anchor="b"/>
          <a:lstStyle>
            <a:lvl1pPr algn="ctr">
              <a:defRPr sz="54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020" y="3598339"/>
            <a:ext cx="7080026" cy="1049867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A8852D0-CBDE-435A-A452-23463008FAD0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1C333D-0440-4730-ACE4-BFBA1CD56DD9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6720730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80577E4-0960-40CE-8209-78A5E8A0CDCB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98168E-789F-4417-9CDF-045F69B7DB2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8177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71551" y="1761068"/>
            <a:ext cx="7192913" cy="1828813"/>
          </a:xfrm>
        </p:spPr>
        <p:txBody>
          <a:bodyPr anchor="b"/>
          <a:lstStyle>
            <a:lvl1pPr algn="ctr">
              <a:defRPr sz="4000" b="0" cap="none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71551" y="3589879"/>
            <a:ext cx="7192913" cy="1507054"/>
          </a:xfrm>
        </p:spPr>
        <p:txBody>
          <a:bodyPr/>
          <a:lstStyle>
            <a:lvl1pPr marL="0" indent="0" algn="ctr">
              <a:buNone/>
              <a:defRPr sz="2000">
                <a:solidFill>
                  <a:schemeClr val="tx1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F3BB9C2-4C69-4DFF-AAD8-BA0D813E05BF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50A20E-D954-400C-8774-8F4947C352BF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39653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347" y="1732449"/>
            <a:ext cx="3795373" cy="405875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52169" y="1732450"/>
            <a:ext cx="3798499" cy="4058751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462CFB-4018-4BD8-8467-4425A95740CC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0871C9D-5B2F-4862-B93F-CCF54B5619E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256694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9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" y="1770063"/>
            <a:ext cx="3786188" cy="411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" name="Picture 13" descr="Slate-V2-SD-comp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62488" y="1770063"/>
            <a:ext cx="3787775" cy="41132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4404" y="1835254"/>
            <a:ext cx="3657258" cy="544884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54404" y="2380138"/>
            <a:ext cx="3657258" cy="3411063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21225" y="1835255"/>
            <a:ext cx="3671498" cy="544883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21225" y="2380138"/>
            <a:ext cx="3671498" cy="3411063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200"/>
            </a:lvl4pPr>
            <a:lvl5pPr>
              <a:defRPr sz="1200"/>
            </a:lvl5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9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F6AFDF5-F0A2-4843-BC4B-97E56E5CA689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10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1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01DAFA6-4C1E-466F-99E3-7DB1A33B5B64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6625921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F5AD33-8414-4BB3-BAEB-5C8C4B25B2B5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0A9295-6133-447C-98CA-C07F75D5348C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2253096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470F77D-1420-4C95-8FC2-C398138652C1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BEC108-6311-4178-B59B-4F83290EF5D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4021757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600"/>
            <a:ext cx="2780167" cy="1821918"/>
          </a:xfrm>
        </p:spPr>
        <p:txBody>
          <a:bodyPr anchor="b"/>
          <a:lstStyle>
            <a:lvl1pPr algn="ctr">
              <a:defRPr sz="24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641725" y="609600"/>
            <a:ext cx="4808943" cy="5181600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1518"/>
            <a:ext cx="2780167" cy="3359681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A698C7-BD95-4638-B4E2-6BEAD55E4CE8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B3562DB-93AB-4EAE-9791-6E2A1B5BB96E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1184466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11" descr="Slate-V2-SD-vert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5050" y="609600"/>
            <a:ext cx="3427413" cy="520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7" y="609923"/>
            <a:ext cx="3924676" cy="1829338"/>
          </a:xfrm>
        </p:spPr>
        <p:txBody>
          <a:bodyPr anchor="b">
            <a:noAutofit/>
          </a:bodyPr>
          <a:lstStyle>
            <a:lvl1pPr algn="ctr">
              <a:defRPr sz="3200" b="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976728" y="743989"/>
            <a:ext cx="3165375" cy="4912822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7" y="2439261"/>
            <a:ext cx="3924676" cy="3376134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B95AC8-501B-47D4-9B97-38AA8E44F7F9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F8D8E6-F35D-4458-BC3F-A8F230FC7A9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787454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Foto Panorâmica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7" descr="Slate-V2-SD-pano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4538" y="539750"/>
            <a:ext cx="7654925" cy="3835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54" y="4565255"/>
            <a:ext cx="7766495" cy="543472"/>
          </a:xfrm>
        </p:spPr>
        <p:txBody>
          <a:bodyPr anchor="b"/>
          <a:lstStyle>
            <a:lvl1pPr algn="ctr">
              <a:defRPr sz="28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926217" y="695010"/>
            <a:ext cx="7285600" cy="3525671"/>
          </a:xfr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/>
          <a:lstStyle>
            <a:lvl1pPr marL="0" indent="0" algn="ctr">
              <a:buNone/>
              <a:defRPr sz="2000"/>
            </a:lvl1pPr>
            <a:lvl2pPr marL="457200" indent="0">
              <a:buNone/>
              <a:defRPr sz="2000"/>
            </a:lvl2pPr>
            <a:lvl3pPr marL="914400" indent="0">
              <a:buNone/>
              <a:defRPr sz="20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5108728"/>
            <a:ext cx="7765322" cy="682472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0987B2B-4AD4-46AC-9FF4-279E80479F92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7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8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9189CD-28D9-491C-9453-09171DD46A86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1980346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ítulo e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608437"/>
            <a:ext cx="7765322" cy="353434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295180"/>
            <a:ext cx="7765322" cy="150182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EB356F-CD16-4585-B194-60B53633AAB3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BCDAEBD-300C-4032-8468-5D7653E8B59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15957276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itaçã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10"/>
          <p:cNvSpPr txBox="1"/>
          <p:nvPr/>
        </p:nvSpPr>
        <p:spPr>
          <a:xfrm>
            <a:off x="627063" y="873125"/>
            <a:ext cx="457200" cy="585788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“</a:t>
            </a:r>
          </a:p>
        </p:txBody>
      </p:sp>
      <p:sp>
        <p:nvSpPr>
          <p:cNvPr id="6" name="TextBox 12"/>
          <p:cNvSpPr txBox="1"/>
          <p:nvPr/>
        </p:nvSpPr>
        <p:spPr>
          <a:xfrm>
            <a:off x="7827963" y="2933700"/>
            <a:ext cx="457200" cy="584200"/>
          </a:xfrm>
          <a:prstGeom prst="rect">
            <a:avLst/>
          </a:prstGeom>
        </p:spPr>
        <p:txBody>
          <a:bodyPr anchor="ctr"/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algn="r" eaLnBrk="1" fontAlgn="auto" hangingPunct="1">
              <a:spcAft>
                <a:spcPts val="0"/>
              </a:spcAft>
              <a:defRPr/>
            </a:pPr>
            <a:r>
              <a:rPr lang="en-US" sz="8000" dirty="0">
                <a:effectLst/>
                <a:latin typeface="+mn-lt"/>
              </a:rPr>
              <a:t>”</a:t>
            </a: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084659" y="609600"/>
            <a:ext cx="6977064" cy="2992904"/>
          </a:xfrm>
        </p:spPr>
        <p:txBody>
          <a:bodyPr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1290484" y="3610033"/>
            <a:ext cx="6564224" cy="532749"/>
          </a:xfrm>
        </p:spPr>
        <p:txBody>
          <a:bodyPr/>
          <a:lstStyle>
            <a:lvl1pPr marL="0" indent="0" algn="r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46" y="4304353"/>
            <a:ext cx="7765322" cy="1489496"/>
          </a:xfrm>
        </p:spPr>
        <p:txBody>
          <a:bodyPr anchor="ctr"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7" name="Date Placeholder 4"/>
          <p:cNvSpPr>
            <a:spLocks noGrp="1"/>
          </p:cNvSpPr>
          <p:nvPr>
            <p:ph type="dt" sz="half" idx="1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487D10-3900-42A3-8E32-D5F6516B1084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8" name="Footer Placeholder 5"/>
          <p:cNvSpPr>
            <a:spLocks noGrp="1"/>
          </p:cNvSpPr>
          <p:nvPr>
            <p:ph type="ftr" sz="quarter" idx="1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9" name="Slide Number Placeholder 6"/>
          <p:cNvSpPr>
            <a:spLocks noGrp="1"/>
          </p:cNvSpPr>
          <p:nvPr>
            <p:ph type="sldNum" sz="quarter" idx="16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B51CFF9-D4D1-4448-A490-56F0FF4D127A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718298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artão de Nom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346" y="2126943"/>
            <a:ext cx="7765322" cy="2511835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339" y="4650556"/>
            <a:ext cx="7764149" cy="1140644"/>
          </a:xfrm>
        </p:spPr>
        <p:txBody>
          <a:bodyPr/>
          <a:lstStyle>
            <a:lvl1pPr marL="0" indent="0" algn="ctr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5053CA8-F9D3-41DC-840B-20211D69A747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22D5DD-0867-4A40-9599-1AF0ABA9600D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03338740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685346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685346" y="2571750"/>
            <a:ext cx="2475738" cy="321945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5033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31076" y="2571750"/>
            <a:ext cx="2475738" cy="321945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4929" y="1885950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74929" y="2571750"/>
            <a:ext cx="2475738" cy="3219450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3" name="Date Placeholder 3"/>
          <p:cNvSpPr>
            <a:spLocks noGrp="1"/>
          </p:cNvSpPr>
          <p:nvPr>
            <p:ph type="dt" sz="half" idx="18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60E2F0-23B2-457E-A8FB-317C32879720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14" name="Footer Placeholder 4"/>
          <p:cNvSpPr>
            <a:spLocks noGrp="1"/>
          </p:cNvSpPr>
          <p:nvPr>
            <p:ph type="ftr" sz="quarter" idx="19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6" name="Slide Number Placeholder 5"/>
          <p:cNvSpPr>
            <a:spLocks noGrp="1"/>
          </p:cNvSpPr>
          <p:nvPr>
            <p:ph type="sldNum" sz="quarter" idx="2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D3FF32-7643-404C-BA30-26AFA1AC1942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25845717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nas de Imag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5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8813" y="1825625"/>
            <a:ext cx="2528887" cy="18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3" name="Picture 27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4063" y="1825625"/>
            <a:ext cx="2528887" cy="18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" name="Picture 28" descr="Slate-V2-SD-3colPhotoInset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1375" y="1825625"/>
            <a:ext cx="2528888" cy="183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685346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763577" y="1938918"/>
            <a:ext cx="2319276" cy="160295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685346" y="4480369"/>
            <a:ext cx="2475738" cy="1310833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32091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409307" y="1939094"/>
            <a:ext cx="2319276" cy="160816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331075" y="4480368"/>
            <a:ext cx="2476753" cy="1310833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75023" y="3904106"/>
            <a:ext cx="2475738" cy="576262"/>
          </a:xfrm>
        </p:spPr>
        <p:txBody>
          <a:bodyPr anchor="b">
            <a:noAutofit/>
          </a:bodyPr>
          <a:lstStyle>
            <a:lvl1pPr marL="0" indent="0" algn="ctr">
              <a:buNone/>
              <a:defRPr sz="20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6056774" y="1934432"/>
            <a:ext cx="2319276" cy="1607294"/>
          </a:xfrm>
          <a:prstGeom prst="roundRect">
            <a:avLst>
              <a:gd name="adj" fmla="val 1858"/>
            </a:avLst>
          </a:prstGeom>
          <a:effectLst>
            <a:outerShdw blurRad="38100" dist="25400" dir="4440000">
              <a:srgbClr val="000000">
                <a:alpha val="36000"/>
              </a:srgbClr>
            </a:outerShdw>
          </a:effectLst>
        </p:spPr>
        <p:txBody>
          <a:bodyPr rtlCol="0"/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pt-BR" noProof="0" smtClean="0"/>
              <a:t>Clique no ícone para adicionar uma imagem</a:t>
            </a:r>
            <a:endParaRPr lang="en-US" noProof="0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74929" y="4480366"/>
            <a:ext cx="2475738" cy="1310835"/>
          </a:xfrm>
        </p:spPr>
        <p:txBody>
          <a:bodyPr/>
          <a:lstStyle>
            <a:lvl1pPr marL="0" indent="0" algn="ctr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15" name="Date Placeholder 2"/>
          <p:cNvSpPr>
            <a:spLocks noGrp="1"/>
          </p:cNvSpPr>
          <p:nvPr>
            <p:ph type="dt" sz="half" idx="23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7EA665F-6E46-4A52-82CF-AD66EF08692E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16" name="Footer Placeholder 3"/>
          <p:cNvSpPr>
            <a:spLocks noGrp="1"/>
          </p:cNvSpPr>
          <p:nvPr>
            <p:ph type="ftr" sz="quarter" idx="24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17" name="Slide Number Placeholder 4"/>
          <p:cNvSpPr>
            <a:spLocks noGrp="1"/>
          </p:cNvSpPr>
          <p:nvPr>
            <p:ph type="sldNum" sz="quarter" idx="25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4B0878-6161-4D0B-A660-B8D1DBBBBE81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2577266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4FAF770-C053-4E9B-AFF1-C3A4AF23F3AD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424CE1-EF85-4B3C-9792-C4F0F8D69385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5200133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37302" y="609600"/>
            <a:ext cx="1713365" cy="5181601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347" y="609600"/>
            <a:ext cx="5937654" cy="5181601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549D1A-A23D-4794-823E-78637CBF88F0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C5183E-8B04-4BC8-91C0-A446DAEA0C68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1734023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2.jpe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9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5800" y="609600"/>
            <a:ext cx="7764463" cy="96996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5800" y="1731963"/>
            <a:ext cx="7764463" cy="4059237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rmAutofit/>
          </a:bodyPr>
          <a:lstStyle/>
          <a:p>
            <a:pPr lvl="0"/>
            <a:r>
              <a:rPr lang="pt-BR" altLang="pt-BR" smtClean="0"/>
              <a:t>Clique para editar o texto mestre</a:t>
            </a:r>
          </a:p>
          <a:p>
            <a:pPr lvl="1"/>
            <a:r>
              <a:rPr lang="pt-BR" altLang="pt-BR" smtClean="0"/>
              <a:t>Segundo nível</a:t>
            </a:r>
          </a:p>
          <a:p>
            <a:pPr lvl="2"/>
            <a:r>
              <a:rPr lang="pt-BR" altLang="pt-BR" smtClean="0"/>
              <a:t>Terceiro nível</a:t>
            </a:r>
          </a:p>
          <a:p>
            <a:pPr lvl="3"/>
            <a:r>
              <a:rPr lang="pt-BR" altLang="pt-BR" smtClean="0"/>
              <a:t>Quarto nível</a:t>
            </a:r>
          </a:p>
          <a:p>
            <a:pPr lvl="4"/>
            <a:r>
              <a:rPr lang="pt-BR" altLang="pt-BR" smtClean="0"/>
              <a:t>Quinto nível</a:t>
            </a:r>
            <a:endParaRPr lang="en-US" altLang="pt-BR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759450" y="5883275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CD86878E-7032-43C0-8710-8149C0320246}" type="datetimeFigureOut">
              <a:rPr lang="pt-BR"/>
              <a:pPr>
                <a:defRPr/>
              </a:pPr>
              <a:t>04/10/2019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85800" y="5883275"/>
            <a:ext cx="5003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885113" y="5883275"/>
            <a:ext cx="5651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000">
                <a:solidFill>
                  <a:schemeClr val="tx1">
                    <a:lumMod val="95000"/>
                  </a:schemeClr>
                </a:solidFill>
                <a:effectLst>
                  <a:outerShdw blurRad="50800" dist="38100" dir="2700000" algn="tl" rotWithShape="0">
                    <a:schemeClr val="bg1">
                      <a:alpha val="43000"/>
                    </a:schemeClr>
                  </a:outerShdw>
                </a:effectLst>
                <a:latin typeface="+mn-lt"/>
              </a:defRPr>
            </a:lvl1pPr>
          </a:lstStyle>
          <a:p>
            <a:pPr>
              <a:defRPr/>
            </a:pPr>
            <a:fld id="{E251532C-33B1-4337-BD5F-368C1F9CCFE7}" type="slidenum">
              <a:rPr lang="pt-BR"/>
              <a:pPr>
                <a:defRPr/>
              </a:pPr>
              <a:t>‹nº›</a:t>
            </a:fld>
            <a:endParaRPr lang="pt-BR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4056" r:id="rId1"/>
    <p:sldLayoutId id="2147484055" r:id="rId2"/>
    <p:sldLayoutId id="2147484054" r:id="rId3"/>
    <p:sldLayoutId id="2147484053" r:id="rId4"/>
    <p:sldLayoutId id="2147484057" r:id="rId5"/>
    <p:sldLayoutId id="2147484052" r:id="rId6"/>
    <p:sldLayoutId id="2147484051" r:id="rId7"/>
    <p:sldLayoutId id="2147484050" r:id="rId8"/>
    <p:sldLayoutId id="2147484058" r:id="rId9"/>
    <p:sldLayoutId id="2147484059" r:id="rId10"/>
    <p:sldLayoutId id="2147484049" r:id="rId11"/>
    <p:sldLayoutId id="2147484060" r:id="rId12"/>
    <p:sldLayoutId id="2147484048" r:id="rId13"/>
    <p:sldLayoutId id="2147484047" r:id="rId14"/>
    <p:sldLayoutId id="2147484061" r:id="rId15"/>
    <p:sldLayoutId id="2147484046" r:id="rId16"/>
    <p:sldLayoutId id="2147484045" r:id="rId17"/>
  </p:sldLayoutIdLst>
  <p:txStyles>
    <p:titleStyle>
      <a:lvl1pPr algn="ctr" defTabSz="457200" rtl="0" eaLnBrk="0" fontAlgn="base" hangingPunct="0">
        <a:spcBef>
          <a:spcPct val="0"/>
        </a:spcBef>
        <a:spcAft>
          <a:spcPct val="0"/>
        </a:spcAft>
        <a:defRPr sz="4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j-lt"/>
          <a:ea typeface="+mj-ea"/>
          <a:cs typeface="Trebuchet MS"/>
        </a:defRPr>
      </a:lvl1pPr>
      <a:lvl2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sto MT" panose="02040603050505030304" pitchFamily="18" charset="0"/>
        </a:defRPr>
      </a:lvl2pPr>
      <a:lvl3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sto MT" panose="02040603050505030304" pitchFamily="18" charset="0"/>
        </a:defRPr>
      </a:lvl3pPr>
      <a:lvl4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sto MT" panose="02040603050505030304" pitchFamily="18" charset="0"/>
        </a:defRPr>
      </a:lvl4pPr>
      <a:lvl5pPr algn="ctr" defTabSz="457200" rtl="0" eaLnBrk="0" fontAlgn="base" hangingPunct="0">
        <a:spcBef>
          <a:spcPct val="0"/>
        </a:spcBef>
        <a:spcAft>
          <a:spcPct val="0"/>
        </a:spcAft>
        <a:defRPr sz="4000">
          <a:solidFill>
            <a:schemeClr val="tx2"/>
          </a:solidFill>
          <a:latin typeface="Calisto MT" panose="02040603050505030304" pitchFamily="18" charset="0"/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048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Calibri" panose="020F0502020204030204" pitchFamily="34" charset="0"/>
        <a:buChar char=""/>
        <a:defRPr sz="20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1pPr>
      <a:lvl2pPr marL="719138" indent="-269875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Calibri" panose="020F0502020204030204" pitchFamily="34" charset="0"/>
        <a:buChar char=""/>
        <a:defRPr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2pPr>
      <a:lvl3pPr marL="1025525" indent="-215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Calibri" panose="020F0502020204030204" pitchFamily="34" charset="0"/>
        <a:buChar char=""/>
        <a:defRPr sz="16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3pPr>
      <a:lvl4pPr marL="1385888" indent="-215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Calibri" panose="020F0502020204030204" pitchFamily="34" charset="0"/>
        <a:buChar char="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4pPr>
      <a:lvl5pPr marL="1673225" indent="-215900" algn="l" defTabSz="457200" rtl="0" eaLnBrk="0" fontAlgn="base" hangingPunct="0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Calibri" panose="020F0502020204030204" pitchFamily="34" charset="0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5pPr>
      <a:lvl6pPr marL="20146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6pPr>
      <a:lvl7pPr marL="24018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7pPr>
      <a:lvl8pPr marL="27890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8pPr>
      <a:lvl9pPr marL="3106200" indent="-228600" algn="l" defTabSz="457200" rtl="0" eaLnBrk="1" latinLnBrk="0" hangingPunct="1">
        <a:spcBef>
          <a:spcPct val="20000"/>
        </a:spcBef>
        <a:spcAft>
          <a:spcPts val="600"/>
        </a:spcAft>
        <a:buClr>
          <a:schemeClr val="tx2"/>
        </a:buClr>
        <a:buSzPct val="70000"/>
        <a:buFont typeface="Wingdings 2" charset="2"/>
        <a:buChar char=""/>
        <a:defRPr sz="1400" kern="1200">
          <a:ln>
            <a:solidFill>
              <a:schemeClr val="bg1">
                <a:lumMod val="75000"/>
                <a:lumOff val="25000"/>
                <a:alpha val="10000"/>
              </a:schemeClr>
            </a:solidFill>
          </a:ln>
          <a:solidFill>
            <a:schemeClr val="tx2"/>
          </a:solidFill>
          <a:effectLst>
            <a:outerShdw blurRad="9525" dist="25400" dir="14640000" algn="tl" rotWithShape="0">
              <a:schemeClr val="bg1">
                <a:alpha val="30000"/>
              </a:schemeClr>
            </a:outerShdw>
          </a:effectLst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.png"/><Relationship Id="rId3" Type="http://schemas.openxmlformats.org/officeDocument/2006/relationships/hyperlink" Target="https://www.ncbi.nlm.nih.gov/pubmed?linkname=pubmed_pubmed&amp;from_uid=31363332" TargetMode="External"/><Relationship Id="rId7" Type="http://schemas.openxmlformats.org/officeDocument/2006/relationships/image" Target="../media/image9.png"/><Relationship Id="rId2" Type="http://schemas.openxmlformats.org/officeDocument/2006/relationships/hyperlink" Target="https://www.ncbi.nlm.nih.gov/pubmed/31363332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png"/><Relationship Id="rId5" Type="http://schemas.openxmlformats.org/officeDocument/2006/relationships/image" Target="../media/image7.png"/><Relationship Id="rId4" Type="http://schemas.openxmlformats.org/officeDocument/2006/relationships/hyperlink" Target="http://www.paulomargotto.com.br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1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png"/><Relationship Id="rId2" Type="http://schemas.openxmlformats.org/officeDocument/2006/relationships/image" Target="../media/image35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7.pn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9.png"/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pn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9852" TargetMode="External"/><Relationship Id="rId2" Type="http://schemas.openxmlformats.org/officeDocument/2006/relationships/hyperlink" Target="http://paulomargotto.com.br/hemorragia-intraventricular-no-recem-nascido-a-termo-2019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7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4"/>
          <p:cNvSpPr>
            <a:spLocks noChangeArrowheads="1"/>
          </p:cNvSpPr>
          <p:nvPr/>
        </p:nvSpPr>
        <p:spPr bwMode="auto">
          <a:xfrm>
            <a:off x="107950" y="3068638"/>
            <a:ext cx="8569325" cy="1063625"/>
          </a:xfrm>
          <a:prstGeom prst="rect">
            <a:avLst/>
          </a:prstGeom>
          <a:solidFill>
            <a:srgbClr val="FFFFFF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71415" bIns="0" anchor="ctr">
            <a:spAutoFit/>
          </a:bodyPr>
          <a:lstStyle>
            <a:lvl1pPr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9pPr>
          </a:lstStyle>
          <a:p>
            <a:pPr algn="ctr"/>
            <a:r>
              <a:rPr lang="pt-BR" altLang="pt-BR" sz="1400" b="1">
                <a:solidFill>
                  <a:schemeClr val="bg1"/>
                </a:solidFill>
                <a:hlinkClick r:id="rId2"/>
              </a:rPr>
              <a:t>GENDER DIFFERENCES</a:t>
            </a:r>
            <a:r>
              <a:rPr lang="pt-BR" altLang="pt-BR" sz="1400">
                <a:solidFill>
                  <a:schemeClr val="bg1"/>
                </a:solidFill>
                <a:hlinkClick r:id="rId2"/>
              </a:rPr>
              <a:t> IN </a:t>
            </a:r>
            <a:r>
              <a:rPr lang="pt-BR" altLang="pt-BR" sz="1400" b="1">
                <a:solidFill>
                  <a:schemeClr val="bg1"/>
                </a:solidFill>
                <a:hlinkClick r:id="rId2"/>
              </a:rPr>
              <a:t>NEURODEVELOPMENTAL</a:t>
            </a:r>
            <a:r>
              <a:rPr lang="pt-BR" altLang="pt-BR" sz="1400">
                <a:solidFill>
                  <a:schemeClr val="bg1"/>
                </a:solidFill>
                <a:hlinkClick r:id="rId2"/>
              </a:rPr>
              <a:t> </a:t>
            </a:r>
            <a:r>
              <a:rPr lang="pt-BR" altLang="pt-BR" sz="1400" b="1">
                <a:solidFill>
                  <a:schemeClr val="bg1"/>
                </a:solidFill>
                <a:hlinkClick r:id="rId2"/>
              </a:rPr>
              <a:t>OUTCOMES</a:t>
            </a:r>
            <a:r>
              <a:rPr lang="pt-BR" altLang="pt-BR" sz="1400">
                <a:solidFill>
                  <a:schemeClr val="bg1"/>
                </a:solidFill>
                <a:hlinkClick r:id="rId2"/>
              </a:rPr>
              <a:t> AMONG FULL-TERM INFANTS WITH </a:t>
            </a:r>
            <a:r>
              <a:rPr lang="pt-BR" altLang="pt-BR" sz="1400" b="1">
                <a:solidFill>
                  <a:schemeClr val="bg1"/>
                </a:solidFill>
                <a:hlinkClick r:id="rId2"/>
              </a:rPr>
              <a:t>INTRAVENTRICULAR</a:t>
            </a:r>
            <a:r>
              <a:rPr lang="pt-BR" altLang="pt-BR" sz="1400">
                <a:solidFill>
                  <a:schemeClr val="bg1"/>
                </a:solidFill>
                <a:hlinkClick r:id="rId2"/>
              </a:rPr>
              <a:t> </a:t>
            </a:r>
            <a:r>
              <a:rPr lang="pt-BR" altLang="pt-BR" sz="1400" b="1">
                <a:solidFill>
                  <a:schemeClr val="bg1"/>
                </a:solidFill>
                <a:hlinkClick r:id="rId2"/>
              </a:rPr>
              <a:t>HEMORRHAGE</a:t>
            </a:r>
            <a:r>
              <a:rPr lang="pt-BR" altLang="pt-BR" sz="1400">
                <a:solidFill>
                  <a:schemeClr val="bg1"/>
                </a:solidFill>
                <a:hlinkClick r:id="rId2"/>
              </a:rPr>
              <a:t>.</a:t>
            </a:r>
            <a:endParaRPr lang="pt-BR" altLang="pt-BR" sz="1400">
              <a:solidFill>
                <a:schemeClr val="bg1"/>
              </a:solidFill>
            </a:endParaRPr>
          </a:p>
          <a:p>
            <a:pPr algn="ctr"/>
            <a:r>
              <a:rPr lang="pt-BR" altLang="pt-BR" sz="1400">
                <a:solidFill>
                  <a:schemeClr val="bg1"/>
                </a:solidFill>
              </a:rPr>
              <a:t>Matijević V, Barbarić B, Kraljević M, Milas I, Kolak J.</a:t>
            </a:r>
          </a:p>
          <a:p>
            <a:pPr algn="ctr"/>
            <a:r>
              <a:rPr lang="pt-BR" altLang="pt-BR" sz="1400">
                <a:solidFill>
                  <a:schemeClr val="bg1"/>
                </a:solidFill>
              </a:rPr>
              <a:t>Acta Clin Croat. 2019 Mar;58(1):107-112. doi: 10.20471/acc.2019.58.01.14.</a:t>
            </a:r>
          </a:p>
          <a:p>
            <a:pPr algn="ctr"/>
            <a:r>
              <a:rPr lang="pt-BR" altLang="pt-BR" sz="1400">
                <a:solidFill>
                  <a:schemeClr val="bg1"/>
                </a:solidFill>
              </a:rPr>
              <a:t>PMID: 31363332.</a:t>
            </a:r>
            <a:r>
              <a:rPr lang="pt-BR" altLang="pt-BR" sz="1400" b="1">
                <a:solidFill>
                  <a:schemeClr val="bg1"/>
                </a:solidFill>
                <a:hlinkClick r:id="rId2"/>
              </a:rPr>
              <a:t>Free PMC Article</a:t>
            </a:r>
            <a:r>
              <a:rPr lang="pt-BR" altLang="pt-BR" sz="1400" b="1">
                <a:solidFill>
                  <a:schemeClr val="bg1"/>
                </a:solidFill>
              </a:rPr>
              <a:t>.</a:t>
            </a:r>
            <a:r>
              <a:rPr lang="pt-BR" altLang="pt-BR" sz="1400" u="sng">
                <a:solidFill>
                  <a:schemeClr val="bg1"/>
                </a:solidFill>
                <a:hlinkClick r:id="rId3"/>
              </a:rPr>
              <a:t>Similar articles</a:t>
            </a:r>
            <a:endParaRPr lang="pt-BR" altLang="pt-BR" sz="1400" u="sng">
              <a:solidFill>
                <a:schemeClr val="bg1"/>
              </a:solidFill>
            </a:endParaRPr>
          </a:p>
        </p:txBody>
      </p:sp>
      <p:sp>
        <p:nvSpPr>
          <p:cNvPr id="8195" name="Rectangle 6"/>
          <p:cNvSpPr>
            <a:spLocks noChangeArrowheads="1"/>
          </p:cNvSpPr>
          <p:nvPr/>
        </p:nvSpPr>
        <p:spPr bwMode="auto">
          <a:xfrm>
            <a:off x="179388" y="1700213"/>
            <a:ext cx="8713787" cy="9159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9pPr>
          </a:lstStyle>
          <a:p>
            <a:pPr algn="ctr"/>
            <a:r>
              <a:rPr lang="pt-BR" altLang="pt-BR" b="1">
                <a:solidFill>
                  <a:srgbClr val="FFFF00"/>
                </a:solidFill>
              </a:rPr>
              <a:t>DIFERENÇAS DE GÊNERO NOS RESULTADOS DO NEURODESENVOLVIMENTO A LONGO PRAZO ENTRE CRIANÇAS COM HEMORRAGIA INTRAVENTRICULAR</a:t>
            </a:r>
          </a:p>
        </p:txBody>
      </p:sp>
      <p:sp>
        <p:nvSpPr>
          <p:cNvPr id="8196" name="Text Box 7"/>
          <p:cNvSpPr txBox="1">
            <a:spLocks noChangeArrowheads="1"/>
          </p:cNvSpPr>
          <p:nvPr/>
        </p:nvSpPr>
        <p:spPr bwMode="auto">
          <a:xfrm>
            <a:off x="2124075" y="4365625"/>
            <a:ext cx="5100638" cy="11906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9pPr>
          </a:lstStyle>
          <a:p>
            <a:pPr algn="ctr"/>
            <a:r>
              <a:rPr lang="pt-BR" altLang="pt-BR"/>
              <a:t>Neonatologia-HMIB/SES/DF</a:t>
            </a:r>
          </a:p>
          <a:p>
            <a:pPr algn="ctr"/>
            <a:r>
              <a:rPr lang="pt-BR" altLang="pt-BR"/>
              <a:t>Apresentação: Igor Harley Fernandes Dutra Neves</a:t>
            </a:r>
          </a:p>
          <a:p>
            <a:pPr algn="ctr"/>
            <a:r>
              <a:rPr lang="pt-BR" altLang="pt-BR"/>
              <a:t>(R3 em Neonatologia)</a:t>
            </a:r>
          </a:p>
          <a:p>
            <a:pPr algn="ctr"/>
            <a:r>
              <a:rPr lang="pt-BR" altLang="pt-BR"/>
              <a:t>Coordenação: Nathália Bardal</a:t>
            </a:r>
          </a:p>
        </p:txBody>
      </p:sp>
      <p:sp>
        <p:nvSpPr>
          <p:cNvPr id="8197" name="Text Box 8"/>
          <p:cNvSpPr txBox="1">
            <a:spLocks noChangeArrowheads="1"/>
          </p:cNvSpPr>
          <p:nvPr/>
        </p:nvSpPr>
        <p:spPr bwMode="auto">
          <a:xfrm>
            <a:off x="3040063" y="5899150"/>
            <a:ext cx="3187700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sto MT" panose="02040603050505030304" pitchFamily="18" charset="0"/>
              </a:defRPr>
            </a:lvl9pPr>
          </a:lstStyle>
          <a:p>
            <a:r>
              <a:rPr lang="pt-BR" altLang="pt-BR">
                <a:hlinkClick r:id="rId4"/>
              </a:rPr>
              <a:t>www.paulomargotto.com.br</a:t>
            </a:r>
            <a:endParaRPr lang="pt-BR" altLang="pt-BR"/>
          </a:p>
          <a:p>
            <a:r>
              <a:rPr lang="pt-BR" altLang="pt-BR"/>
              <a:t>Brasília, 10 de outubro de 2019</a:t>
            </a:r>
          </a:p>
        </p:txBody>
      </p:sp>
      <p:pic>
        <p:nvPicPr>
          <p:cNvPr id="8199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0" y="4941888"/>
            <a:ext cx="2063750" cy="1728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0" name="Picture 8"/>
          <p:cNvPicPr>
            <a:picLocks noChangeAspect="1" noChangeArrowheads="1"/>
          </p:cNvPicPr>
          <p:nvPr/>
        </p:nvPicPr>
        <p:blipFill>
          <a:blip r:embed="rId6">
            <a:lum bright="6000" contrast="18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3800" y="214313"/>
            <a:ext cx="5391150" cy="914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203" name="Picture 11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115888"/>
            <a:ext cx="7961313" cy="16097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204" name="Picture 12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1163"/>
            <a:ext cx="2036763" cy="242093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Introdução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700213"/>
            <a:ext cx="7821613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2200275"/>
            <a:ext cx="7827963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1755775"/>
            <a:ext cx="7821613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Introdução</a:t>
            </a:r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978775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579438"/>
            <a:ext cx="7826375" cy="1030287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826375" cy="44259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effectLst/>
              </a:rPr>
              <a:t>Assuntos e métodos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700213"/>
            <a:ext cx="7821613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effectLst/>
              </a:rPr>
              <a:t>Assuntos e métodos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975" y="1700213"/>
            <a:ext cx="7821613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effectLst/>
              </a:rPr>
              <a:t>Assuntos e métodos</a:t>
            </a:r>
            <a:endParaRPr lang="pt-BR" dirty="0"/>
          </a:p>
        </p:txBody>
      </p:sp>
      <p:pic>
        <p:nvPicPr>
          <p:cNvPr id="8" name="Espaço Reservado para Conteúdo 7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76375" y="1989138"/>
            <a:ext cx="6543675" cy="40100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effectLst/>
              </a:rPr>
              <a:t>Assuntos e métodos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438" y="1670050"/>
            <a:ext cx="8345487" cy="4883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>
                <a:effectLst/>
              </a:rPr>
              <a:t>Assuntos e métodos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826375" cy="4567237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6" name="Espaço Reservado para Conteúdo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685800" y="2997200"/>
            <a:ext cx="7918450" cy="206057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343025" y="2417763"/>
            <a:ext cx="6353175" cy="34591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/>
              <a:t>Resultados</a:t>
            </a:r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539750" y="2794000"/>
            <a:ext cx="8186738" cy="24352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908175" y="1731963"/>
            <a:ext cx="5400675" cy="465296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Resultados</a:t>
            </a:r>
            <a:endParaRPr lang="pt-BR" dirty="0"/>
          </a:p>
        </p:txBody>
      </p:sp>
      <p:pic>
        <p:nvPicPr>
          <p:cNvPr id="4" name="Espaço Reservado para Conteúdo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87338" y="2359025"/>
            <a:ext cx="8543925" cy="308610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826375" cy="4121150"/>
          </a:xfrm>
        </p:spPr>
      </p:pic>
      <p:pic>
        <p:nvPicPr>
          <p:cNvPr id="4" name="Espaço Reservado para Conteúdo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8013" y="4508500"/>
            <a:ext cx="7920037" cy="2060575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-60325"/>
            <a:ext cx="7827962" cy="1030288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5488" y="665163"/>
            <a:ext cx="7827962" cy="4114800"/>
          </a:xfrm>
        </p:spPr>
      </p:pic>
      <p:pic>
        <p:nvPicPr>
          <p:cNvPr id="5" name="Espaço Reservado para Conteúdo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195513" y="3860800"/>
            <a:ext cx="5200650" cy="2830513"/>
          </a:xfrm>
          <a:prstGeom prst="rect">
            <a:avLst/>
          </a:prstGeom>
          <a:effectLst>
            <a:outerShdw blurRad="25400" dir="17880000">
              <a:srgbClr val="000000">
                <a:alpha val="46000"/>
              </a:srgbClr>
            </a:outerShdw>
          </a:effec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826375" cy="4121150"/>
          </a:xfr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42988" y="3644900"/>
            <a:ext cx="7269162" cy="266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6213"/>
            <a:ext cx="7826375" cy="1036637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2030413"/>
            <a:ext cx="7826375" cy="4121150"/>
          </a:xfr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8025" y="908050"/>
            <a:ext cx="7858125" cy="288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685346" y="609600"/>
            <a:ext cx="7765322" cy="97045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pt-BR" dirty="0" smtClean="0"/>
              <a:t>Discussão</a:t>
            </a:r>
            <a:endParaRPr lang="pt-BR" dirty="0"/>
          </a:p>
        </p:txBody>
      </p:sp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826375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788" y="231775"/>
            <a:ext cx="7827962" cy="1030288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547813"/>
            <a:ext cx="7978775" cy="5005387"/>
          </a:xfrm>
        </p:spPr>
      </p:pic>
      <p:pic>
        <p:nvPicPr>
          <p:cNvPr id="4" name="Imagem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775" y="1095375"/>
            <a:ext cx="8058150" cy="3359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885950"/>
            <a:ext cx="8686800" cy="4171950"/>
          </a:xfrm>
          <a:noFill/>
          <a:effectLst>
            <a:outerShdw blurRad="25400" rotWithShape="0">
              <a:srgbClr val="000000">
                <a:alpha val="4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normAutofit fontScale="92500" lnSpcReduction="10000"/>
          </a:bodyPr>
          <a:lstStyle/>
          <a:p>
            <a:pPr algn="ctr">
              <a:lnSpc>
                <a:spcPct val="80000"/>
              </a:lnSpc>
            </a:pPr>
            <a:r>
              <a:rPr lang="pt-BR" altLang="pt-BR" smtClean="0">
                <a:ln>
                  <a:noFill/>
                </a:ln>
                <a:solidFill>
                  <a:srgbClr val="FFFF00"/>
                </a:solidFill>
                <a:effectLst/>
              </a:rPr>
              <a:t>O resultado do neurodesenvolvimento foi associado ao grau de HIV </a:t>
            </a:r>
          </a:p>
          <a:p>
            <a:pPr algn="ctr">
              <a:lnSpc>
                <a:spcPct val="80000"/>
              </a:lnSpc>
              <a:buFont typeface="Calibri" panose="020F0502020204030204" pitchFamily="34" charset="0"/>
              <a:buNone/>
            </a:pPr>
            <a:r>
              <a:rPr lang="pt-BR" altLang="pt-BR" smtClean="0">
                <a:ln>
                  <a:noFill/>
                </a:ln>
                <a:solidFill>
                  <a:srgbClr val="FFFF00"/>
                </a:solidFill>
                <a:effectLst/>
              </a:rPr>
              <a:t>(p &lt;0,05).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n>
                  <a:noFill/>
                </a:ln>
                <a:solidFill>
                  <a:schemeClr val="tx1"/>
                </a:solidFill>
                <a:effectLst/>
              </a:rPr>
              <a:t>Sem diferenças nos controles e HIV grau I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n>
                  <a:noFill/>
                </a:ln>
                <a:solidFill>
                  <a:schemeClr val="tx1"/>
                </a:solidFill>
                <a:effectLst/>
              </a:rPr>
              <a:t>A maioria das crianças com HIV grau II apresentou atraso leve ou moderado no teste 1 e desenvolvimento normal no teste 2.</a:t>
            </a:r>
          </a:p>
          <a:p>
            <a:pPr>
              <a:lnSpc>
                <a:spcPct val="80000"/>
              </a:lnSpc>
            </a:pPr>
            <a:endParaRPr lang="pt-BR" altLang="pt-BR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algn="ctr">
              <a:lnSpc>
                <a:spcPct val="80000"/>
              </a:lnSpc>
              <a:buFont typeface="Calibri" panose="020F0502020204030204" pitchFamily="34" charset="0"/>
              <a:buNone/>
            </a:pPr>
            <a:r>
              <a:rPr lang="pt-BR" altLang="pt-BR" b="1" smtClean="0">
                <a:ln>
                  <a:noFill/>
                </a:ln>
                <a:solidFill>
                  <a:srgbClr val="FF0000"/>
                </a:solidFill>
                <a:effectLst/>
              </a:rPr>
              <a:t>As crianças com hemorragia grau III e IV apresentaram maiores taxas de atraso moderado e grave no teste 1. </a:t>
            </a:r>
          </a:p>
          <a:p>
            <a:pPr>
              <a:lnSpc>
                <a:spcPct val="80000"/>
              </a:lnSpc>
            </a:pPr>
            <a:r>
              <a:rPr lang="pt-BR" altLang="pt-BR" smtClean="0">
                <a:ln>
                  <a:noFill/>
                </a:ln>
                <a:solidFill>
                  <a:schemeClr val="tx1"/>
                </a:solidFill>
                <a:effectLst/>
              </a:rPr>
              <a:t>Por outro lado, 50% dos os lactentes com hemorragia de grau III foram avaliados como tendo desenvolvimento normal no teste 2.</a:t>
            </a:r>
          </a:p>
          <a:p>
            <a:pPr>
              <a:lnSpc>
                <a:spcPct val="80000"/>
              </a:lnSpc>
            </a:pPr>
            <a:endParaRPr lang="pt-BR" altLang="pt-BR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algn="ctr">
              <a:lnSpc>
                <a:spcPct val="80000"/>
              </a:lnSpc>
            </a:pPr>
            <a:r>
              <a:rPr lang="pt-BR" altLang="pt-BR" smtClean="0">
                <a:ln>
                  <a:noFill/>
                </a:ln>
                <a:effectLst/>
              </a:rPr>
              <a:t> </a:t>
            </a:r>
            <a:r>
              <a:rPr lang="pt-BR" altLang="pt-BR" b="1" smtClean="0">
                <a:ln>
                  <a:noFill/>
                </a:ln>
                <a:solidFill>
                  <a:srgbClr val="FFFF00"/>
                </a:solidFill>
                <a:effectLst/>
              </a:rPr>
              <a:t>Em muitos casos, a intervenção precoce pode minimizar o atraso nas dificuldades motoras e outras dificuldades associadas (por exemplo, linguagem, percepção). </a:t>
            </a:r>
          </a:p>
          <a:p>
            <a:pPr algn="ctr">
              <a:lnSpc>
                <a:spcPct val="80000"/>
              </a:lnSpc>
            </a:pPr>
            <a:endParaRPr lang="pt-BR" altLang="pt-BR" b="1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</a:pPr>
            <a:endParaRPr lang="pt-BR" altLang="pt-BR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pPr>
              <a:lnSpc>
                <a:spcPct val="80000"/>
              </a:lnSpc>
            </a:pPr>
            <a:endParaRPr lang="pt-BR" altLang="pt-BR" smtClean="0">
              <a:ln>
                <a:noFill/>
              </a:ln>
              <a:solidFill>
                <a:schemeClr val="bg1"/>
              </a:solidFill>
              <a:effectLst/>
            </a:endParaRPr>
          </a:p>
        </p:txBody>
      </p:sp>
      <p:sp>
        <p:nvSpPr>
          <p:cNvPr id="36867" name="Rectangle 2"/>
          <p:cNvSpPr>
            <a:spLocks noChangeArrowheads="1"/>
          </p:cNvSpPr>
          <p:nvPr/>
        </p:nvSpPr>
        <p:spPr bwMode="auto">
          <a:xfrm>
            <a:off x="228600" y="115888"/>
            <a:ext cx="89154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b"/>
          <a:lstStyle>
            <a:lvl1pPr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2000">
                <a:solidFill>
                  <a:schemeClr val="tx2"/>
                </a:solidFill>
                <a:latin typeface="Calisto MT" panose="02040603050505030304" pitchFamily="18" charset="0"/>
              </a:defRPr>
            </a:lvl1pPr>
            <a:lvl2pPr marL="742950" indent="-28575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"/>
              <a:defRPr>
                <a:solidFill>
                  <a:schemeClr val="tx2"/>
                </a:solidFill>
                <a:latin typeface="Calisto MT" panose="02040603050505030304" pitchFamily="18" charset="0"/>
              </a:defRPr>
            </a:lvl2pPr>
            <a:lvl3pPr marL="11430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1600">
                <a:solidFill>
                  <a:schemeClr val="tx2"/>
                </a:solidFill>
                <a:latin typeface="Calisto MT" panose="02040603050505030304" pitchFamily="18" charset="0"/>
              </a:defRPr>
            </a:lvl3pPr>
            <a:lvl4pPr marL="16002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"/>
              <a:defRPr sz="1400">
                <a:solidFill>
                  <a:schemeClr val="tx2"/>
                </a:solidFill>
                <a:latin typeface="Calisto MT" panose="02040603050505030304" pitchFamily="18" charset="0"/>
              </a:defRPr>
            </a:lvl4pPr>
            <a:lvl5pPr marL="2057400" indent="-22860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1400">
                <a:solidFill>
                  <a:schemeClr val="tx2"/>
                </a:solidFill>
                <a:latin typeface="Calisto MT" panose="02040603050505030304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1400">
                <a:solidFill>
                  <a:schemeClr val="tx2"/>
                </a:solidFill>
                <a:latin typeface="Calisto MT" panose="02040603050505030304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1400">
                <a:solidFill>
                  <a:schemeClr val="tx2"/>
                </a:solidFill>
                <a:latin typeface="Calisto MT" panose="02040603050505030304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1400">
                <a:solidFill>
                  <a:schemeClr val="tx2"/>
                </a:solidFill>
                <a:latin typeface="Calisto MT" panose="02040603050505030304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ts val="600"/>
              </a:spcAft>
              <a:buClr>
                <a:schemeClr val="tx2"/>
              </a:buClr>
              <a:buSzPct val="70000"/>
              <a:buFont typeface="Calibri" panose="020F0502020204030204" pitchFamily="34" charset="0"/>
              <a:buChar char=""/>
              <a:defRPr sz="1400">
                <a:solidFill>
                  <a:schemeClr val="tx2"/>
                </a:solidFill>
                <a:latin typeface="Calisto MT" panose="02040603050505030304" pitchFamily="18" charset="0"/>
              </a:defRPr>
            </a:lvl9pPr>
          </a:lstStyle>
          <a:p>
            <a:pPr algn="ctr">
              <a:spcBef>
                <a:spcPct val="0"/>
              </a:spcBef>
              <a:buClrTx/>
              <a:buFontTx/>
              <a:buNone/>
            </a:pPr>
            <a:r>
              <a:rPr lang="pt-BR" altLang="pt-BR" sz="3200">
                <a:solidFill>
                  <a:srgbClr val="FF00FF"/>
                </a:solidFill>
                <a:latin typeface="Arial Narrow" panose="020B0606020202030204" pitchFamily="34" charset="0"/>
              </a:rPr>
              <a:t>Portanto: PROGNÓSTICO</a:t>
            </a:r>
            <a:endParaRPr lang="pt-PT" altLang="pt-BR" sz="3200">
              <a:solidFill>
                <a:srgbClr val="FF00FF"/>
              </a:solidFill>
              <a:latin typeface="Arial Narrow" panose="020B0606020202030204" pitchFamily="34" charset="0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579438"/>
            <a:ext cx="7826375" cy="1030287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1700213"/>
            <a:ext cx="7826375" cy="412115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4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00213"/>
            <a:ext cx="8856662" cy="3373437"/>
          </a:xfrm>
          <a:prstGeom prst="rect">
            <a:avLst/>
          </a:prstGeom>
          <a:noFill/>
          <a:ln w="38100">
            <a:solidFill>
              <a:srgbClr val="FF66FF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3" y="579438"/>
            <a:ext cx="7826375" cy="1030287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2763" y="1311275"/>
            <a:ext cx="8193087" cy="5241925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250" y="231775"/>
            <a:ext cx="7826375" cy="1030288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8155" y="908720"/>
            <a:ext cx="8202563" cy="581067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5788" y="-30163"/>
            <a:ext cx="7826375" cy="1030288"/>
          </a:xfrm>
        </p:spPr>
      </p:pic>
      <p:pic>
        <p:nvPicPr>
          <p:cNvPr id="3" name="Espaço Reservado para Conteúdo 2"/>
          <p:cNvPicPr>
            <a:picLocks noGrp="1" noChangeArrowheads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9375" y="804863"/>
            <a:ext cx="8845550" cy="5967412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Rectangle 2"/>
          <p:cNvSpPr>
            <a:spLocks noChangeArrowheads="1"/>
          </p:cNvSpPr>
          <p:nvPr>
            <p:ph type="title"/>
          </p:nvPr>
        </p:nvSpPr>
        <p:spPr bwMode="auto">
          <a:noFill/>
          <a:effectLst>
            <a:outerShdw blurRad="25400" rotWithShape="0">
              <a:srgbClr val="000000">
                <a:alpha val="45999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r>
              <a:rPr lang="pt-BR" altLang="pt-BR" smtClean="0">
                <a:ln>
                  <a:noFill/>
                </a:ln>
                <a:solidFill>
                  <a:srgbClr val="FF66FF"/>
                </a:solidFill>
                <a:effectLst/>
              </a:rPr>
              <a:t>Consultem também!</a:t>
            </a:r>
          </a:p>
        </p:txBody>
      </p:sp>
      <p:sp>
        <p:nvSpPr>
          <p:cNvPr id="37892" name="Rectangle 4"/>
          <p:cNvSpPr>
            <a:spLocks noChangeArrowheads="1"/>
          </p:cNvSpPr>
          <p:nvPr/>
        </p:nvSpPr>
        <p:spPr bwMode="auto">
          <a:xfrm>
            <a:off x="250825" y="2495550"/>
            <a:ext cx="8713788" cy="18605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tIns="126960" bIns="25392" anchor="ctr">
            <a:spAutoFit/>
          </a:bodyPr>
          <a:lstStyle/>
          <a:p>
            <a:pPr algn="ctr"/>
            <a:r>
              <a:rPr lang="pt-BR" altLang="pt-BR" sz="2800" b="1">
                <a:latin typeface="Lato" panose="020F0502020204030203" pitchFamily="34" charset="0"/>
                <a:hlinkClick r:id="rId2"/>
              </a:rPr>
              <a:t>Hemorragia intraventricular no rec</a:t>
            </a:r>
            <a:r>
              <a:rPr lang="pt-BR" altLang="pt-BR" sz="2800" b="1">
                <a:hlinkClick r:id="rId2"/>
              </a:rPr>
              <a:t>é</a:t>
            </a:r>
            <a:r>
              <a:rPr lang="pt-BR" altLang="pt-BR" sz="2800" b="1">
                <a:latin typeface="Lato" panose="020F0502020204030203" pitchFamily="34" charset="0"/>
                <a:hlinkClick r:id="rId2"/>
              </a:rPr>
              <a:t>m-nascido a termo-2019</a:t>
            </a:r>
            <a:endParaRPr lang="pt-BR" altLang="pt-BR" sz="2800" b="1">
              <a:latin typeface="Lato" panose="020F0502020204030203" pitchFamily="34" charset="0"/>
            </a:endParaRPr>
          </a:p>
          <a:p>
            <a:pPr algn="ctr"/>
            <a:r>
              <a:rPr lang="pt-BR" altLang="pt-BR" sz="2800">
                <a:hlinkClick r:id="rId3" tooltip="Hemorrgia_Intravenricular_RN_TERMO-2019"/>
              </a:rPr>
              <a:t>  </a:t>
            </a:r>
            <a:endParaRPr lang="pt-BR" altLang="pt-BR" sz="2800"/>
          </a:p>
          <a:p>
            <a:pPr algn="ctr"/>
            <a:r>
              <a:rPr lang="pt-BR" altLang="pt-BR" sz="2800">
                <a:latin typeface="Source Sans Pro"/>
              </a:rPr>
              <a:t>Paulo R. Margotto</a:t>
            </a:r>
            <a:endParaRPr lang="pt-BR" altLang="pt-BR" sz="2800"/>
          </a:p>
        </p:txBody>
      </p:sp>
      <p:pic>
        <p:nvPicPr>
          <p:cNvPr id="37893" name="Picture 5" descr="ppt">
            <a:hlinkClick r:id="rId3" tooltip="Hemorrgia_Intravenricular_RN_TERMO-2019"/>
          </p:cNvPr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4365625"/>
            <a:ext cx="457200" cy="457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914" name="Espaço Reservado para Conteúdo 2"/>
          <p:cNvSpPr>
            <a:spLocks noGrp="1"/>
          </p:cNvSpPr>
          <p:nvPr>
            <p:ph idx="4294967295"/>
          </p:nvPr>
        </p:nvSpPr>
        <p:spPr bwMode="auto">
          <a:xfrm>
            <a:off x="0" y="625475"/>
            <a:ext cx="9144000" cy="6232525"/>
          </a:xfrm>
          <a:solidFill>
            <a:srgbClr val="0033CC"/>
          </a:solidFill>
          <a:effectLst>
            <a:outerShdw blurRad="25400" rotWithShape="0">
              <a:srgbClr val="000000">
                <a:alpha val="45999"/>
              </a:srgbClr>
            </a:outerShdw>
          </a:effectLst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r>
              <a:rPr lang="pt-BR" altLang="pt-BR" sz="1100" b="1" smtClean="0">
                <a:ln>
                  <a:noFill/>
                </a:ln>
                <a:solidFill>
                  <a:srgbClr val="FFFF00"/>
                </a:solidFill>
                <a:effectLst/>
              </a:rPr>
              <a:t>É </a:t>
            </a:r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importante que saibamos que a sua patogênese é diferente do que ocorre nos pré-termos, incluindo inclusive estudo genético. 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Os livros textos disponíveis escrevem pouco sobre o tema altamente angustiante para os Pediatras e Neonatologistas: RN a termo, de parto normal, Apgar de 9/10 que se apresenta com quadro neurológico grave ao Pronto Socorro, com 7-14 dias de vida! 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Impulsionados pela necessidade de melhor compreender esta condição, escrevemos um capítulo específico sobre o tema nos nossos 2 livros </a:t>
            </a:r>
            <a:r>
              <a:rPr lang="pt-BR" altLang="pt-BR" sz="1400" b="1" i="1" smtClean="0">
                <a:ln>
                  <a:noFill/>
                </a:ln>
                <a:solidFill>
                  <a:srgbClr val="FFFF00"/>
                </a:solidFill>
                <a:effectLst/>
              </a:rPr>
              <a:t>Assistência ao Recém-Nascido de Risco</a:t>
            </a:r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, ESCS, Brasília, 3ª Edição, 2013 e </a:t>
            </a:r>
            <a:r>
              <a:rPr lang="pt-BR" altLang="pt-BR" sz="1400" b="1" i="1" smtClean="0">
                <a:ln>
                  <a:noFill/>
                </a:ln>
                <a:solidFill>
                  <a:srgbClr val="FFFF00"/>
                </a:solidFill>
                <a:effectLst/>
              </a:rPr>
              <a:t>Neurossonografia Neonatal</a:t>
            </a:r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, ESCS, Brasília, 2013. 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 Em uma coorte de 2.397 recém nascidos com idade gestacional média de 38,3 semanas e peso médio ao nascer de 3 Kg, Wu et al relataram a ocorrência  da HIV em 29 RN (1,2%) , com a determinação da causa  e a apresentação clínica. 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A trombose no seio venoso cerebral esteve presente em 31%, sendo a origem mais comum do sangramento no tálamo.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 Descrevemos 5 casos, sendo que nos 2 últimos fizemos estudo protrombótico e inclusive genético na determinação da causa. 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A propedêutica nestes casos, sem fatores clássicos conhecidos, deve incluir, sempre a ressonância magnética e o Doppler de alta resolução no diagnóstico de trombose de seios venosos cerebrais, além de angiografia cerebral para excluir malformação arteriovenosa. 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Também deve ser feita uma investigação laboratorial para distúrbios protrombóticos, incluindo estudos genéticos.</a:t>
            </a:r>
          </a:p>
          <a:p>
            <a:r>
              <a:rPr lang="pt-BR" altLang="pt-BR" sz="1400" b="1" smtClean="0">
                <a:ln>
                  <a:noFill/>
                </a:ln>
                <a:solidFill>
                  <a:srgbClr val="FFFF00"/>
                </a:solidFill>
                <a:effectLst/>
              </a:rPr>
              <a:t>Nos RN asfixiados em hipotermia deve ser mantida a estabilidade hemodinâmica, principalmente na fase de reaquecimento</a:t>
            </a:r>
          </a:p>
          <a:p>
            <a:endParaRPr lang="pt-BR" altLang="pt-BR" sz="1400" b="1" smtClean="0">
              <a:ln>
                <a:noFill/>
              </a:ln>
              <a:solidFill>
                <a:srgbClr val="FFFF00"/>
              </a:solidFill>
              <a:effectLst/>
            </a:endParaRPr>
          </a:p>
          <a:p>
            <a:endParaRPr lang="pt-BR" altLang="pt-BR" sz="1400" b="1" smtClean="0">
              <a:ln>
                <a:noFill/>
              </a:ln>
              <a:solidFill>
                <a:srgbClr val="FFFF00"/>
              </a:solidFill>
              <a:effectLst/>
            </a:endParaRPr>
          </a:p>
        </p:txBody>
      </p:sp>
      <p:sp>
        <p:nvSpPr>
          <p:cNvPr id="4" name="CaixaDeTexto 3"/>
          <p:cNvSpPr txBox="1"/>
          <p:nvPr/>
        </p:nvSpPr>
        <p:spPr>
          <a:xfrm>
            <a:off x="1258888" y="15875"/>
            <a:ext cx="221297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pt-BR" sz="2800" b="1" dirty="0">
                <a:solidFill>
                  <a:schemeClr val="accent5">
                    <a:lumMod val="75000"/>
                  </a:schemeClr>
                </a:solidFill>
                <a:latin typeface="Times New Roman" charset="0"/>
              </a:rPr>
              <a:t>Em resumo...</a:t>
            </a: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Título 1"/>
          <p:cNvPicPr>
            <a:picLocks noGrp="1" noChangeArrowheads="1"/>
          </p:cNvPicPr>
          <p:nvPr>
            <p:ph type="ctrTitle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6013" y="0"/>
            <a:ext cx="7137400" cy="1890713"/>
          </a:xfrm>
        </p:spPr>
      </p:pic>
      <p:pic>
        <p:nvPicPr>
          <p:cNvPr id="34821" name="Picture 5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4075" y="1989138"/>
            <a:ext cx="5053013" cy="42084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4825" name="Text Box 9"/>
          <p:cNvSpPr txBox="1">
            <a:spLocks noChangeArrowheads="1"/>
          </p:cNvSpPr>
          <p:nvPr/>
        </p:nvSpPr>
        <p:spPr bwMode="auto">
          <a:xfrm>
            <a:off x="1116013" y="6216650"/>
            <a:ext cx="7240587" cy="641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r>
              <a:rPr lang="pt-BR" altLang="pt-BR">
                <a:solidFill>
                  <a:srgbClr val="FFFF00"/>
                </a:solidFill>
              </a:rPr>
              <a:t>Drs. Patrícia Berebe, Joseleide de Castro, Paulo R. Margotto e os R3 em </a:t>
            </a:r>
          </a:p>
          <a:p>
            <a:r>
              <a:rPr lang="pt-BR" altLang="pt-BR">
                <a:solidFill>
                  <a:srgbClr val="FFFF00"/>
                </a:solidFill>
              </a:rPr>
              <a:t>Neonatologia do HMIB/SES/DF,  Igor e Tatiane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rdósia">
  <a:themeElements>
    <a:clrScheme name="Ardósia">
      <a:dk1>
        <a:sysClr val="windowText" lastClr="000000"/>
      </a:dk1>
      <a:lt1>
        <a:sysClr val="window" lastClr="FFFFFF"/>
      </a:lt1>
      <a:dk2>
        <a:srgbClr val="212123"/>
      </a:dk2>
      <a:lt2>
        <a:srgbClr val="DADADA"/>
      </a:lt2>
      <a:accent1>
        <a:srgbClr val="BC451B"/>
      </a:accent1>
      <a:accent2>
        <a:srgbClr val="D3BA68"/>
      </a:accent2>
      <a:accent3>
        <a:srgbClr val="BB8640"/>
      </a:accent3>
      <a:accent4>
        <a:srgbClr val="AD9277"/>
      </a:accent4>
      <a:accent5>
        <a:srgbClr val="A55A43"/>
      </a:accent5>
      <a:accent6>
        <a:srgbClr val="AD9D7B"/>
      </a:accent6>
      <a:hlink>
        <a:srgbClr val="E98052"/>
      </a:hlink>
      <a:folHlink>
        <a:srgbClr val="F4B69B"/>
      </a:folHlink>
    </a:clrScheme>
    <a:fontScheme name="Ardósia">
      <a:maj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alisto MT" panose="02040603050505030304"/>
        <a:ea typeface=""/>
        <a:cs typeface=""/>
        <a:font script="Jpan" typeface="ＭＳ Ｐゴシック"/>
        <a:font script="Hang" typeface="돋움"/>
        <a:font script="Hans" typeface="方正舒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rdósia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lumMod val="110000"/>
              </a:schemeClr>
            </a:gs>
            <a:gs pos="100000">
              <a:schemeClr val="phClr">
                <a:tint val="8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0000"/>
                <a:lumMod val="90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63500" dist="25400" dir="5400000" rotWithShape="0">
              <a:srgbClr val="000000">
                <a:alpha val="60000"/>
              </a:srgbClr>
            </a:outerShdw>
          </a:effectLst>
        </a:effectStyle>
        <a:effectStyle>
          <a:effectLst>
            <a:outerShdw blurRad="76200" dist="38100" dir="5400000" rotWithShape="0">
              <a:srgbClr val="000000">
                <a:alpha val="7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 prst="hardEdge"/>
          </a:sp3d>
        </a:effectStyle>
      </a:effectStyleLst>
      <a:bgFillStyleLst>
        <a:solidFill>
          <a:schemeClr val="phClr"/>
        </a:solidFill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shade val="80000"/>
                <a:lumMod val="80000"/>
              </a:schemeClr>
              <a:schemeClr val="phClr">
                <a:tint val="98000"/>
              </a:schemeClr>
            </a:duotone>
          </a:blip>
          <a:stretch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late" id="{C3F70B94-7CE9-428E-ADC1-3269CC2C3385}" vid="{3F2DE9A5-64E6-437C-A389-CC4477E817E8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Ardósia</Template>
  <TotalTime>15875</TotalTime>
  <Words>241</Words>
  <Application>Microsoft Office PowerPoint</Application>
  <PresentationFormat>Apresentação na tela (4:3)</PresentationFormat>
  <Paragraphs>55</Paragraphs>
  <Slides>31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7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31</vt:i4>
      </vt:variant>
    </vt:vector>
  </HeadingPairs>
  <TitlesOfParts>
    <vt:vector size="39" baseType="lpstr">
      <vt:lpstr>Calisto MT</vt:lpstr>
      <vt:lpstr>Arial</vt:lpstr>
      <vt:lpstr>Calibri</vt:lpstr>
      <vt:lpstr>Arial Narrow</vt:lpstr>
      <vt:lpstr>Lato</vt:lpstr>
      <vt:lpstr>Source Sans Pro</vt:lpstr>
      <vt:lpstr>Times New Roman</vt:lpstr>
      <vt:lpstr>Ardósia</vt:lpstr>
      <vt:lpstr>Apresentação do PowerPoint</vt:lpstr>
      <vt:lpstr>Introdução</vt:lpstr>
      <vt:lpstr>Introdução</vt:lpstr>
      <vt:lpstr>Introdução</vt:lpstr>
      <vt:lpstr>Introdução</vt:lpstr>
      <vt:lpstr>Apresentação do PowerPoint</vt:lpstr>
      <vt:lpstr>Assuntos e métodos</vt:lpstr>
      <vt:lpstr>Assuntos e métodos</vt:lpstr>
      <vt:lpstr>Assuntos e métodos</vt:lpstr>
      <vt:lpstr>Assuntos e métodos</vt:lpstr>
      <vt:lpstr>Assuntos e métodos</vt:lpstr>
      <vt:lpstr>Resultados</vt:lpstr>
      <vt:lpstr>Resultados</vt:lpstr>
      <vt:lpstr>Resultados</vt:lpstr>
      <vt:lpstr>Resultados</vt:lpstr>
      <vt:lpstr>Resultados</vt:lpstr>
      <vt:lpstr>Discussão</vt:lpstr>
      <vt:lpstr>Apresentação do PowerPoint</vt:lpstr>
      <vt:lpstr>Discussão</vt:lpstr>
      <vt:lpstr>Apresentação do PowerPoint</vt:lpstr>
      <vt:lpstr>Discussão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Consultem também!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Distúrbios da Glicemia</dc:title>
  <dc:creator>Murilo</dc:creator>
  <cp:lastModifiedBy>Paulo Margotto</cp:lastModifiedBy>
  <cp:revision>115</cp:revision>
  <dcterms:created xsi:type="dcterms:W3CDTF">2018-04-02T22:18:43Z</dcterms:created>
  <dcterms:modified xsi:type="dcterms:W3CDTF">2019-10-04T19:09:17Z</dcterms:modified>
</cp:coreProperties>
</file>