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73" r:id="rId1"/>
  </p:sldMasterIdLst>
  <p:notesMasterIdLst>
    <p:notesMasterId r:id="rId39"/>
  </p:notesMasterIdLst>
  <p:sldIdLst>
    <p:sldId id="381" r:id="rId2"/>
    <p:sldId id="421" r:id="rId3"/>
    <p:sldId id="422" r:id="rId4"/>
    <p:sldId id="382" r:id="rId5"/>
    <p:sldId id="423" r:id="rId6"/>
    <p:sldId id="383" r:id="rId7"/>
    <p:sldId id="429" r:id="rId8"/>
    <p:sldId id="431" r:id="rId9"/>
    <p:sldId id="425" r:id="rId10"/>
    <p:sldId id="426" r:id="rId11"/>
    <p:sldId id="432" r:id="rId12"/>
    <p:sldId id="433" r:id="rId13"/>
    <p:sldId id="435" r:id="rId14"/>
    <p:sldId id="436" r:id="rId15"/>
    <p:sldId id="437" r:id="rId16"/>
    <p:sldId id="438" r:id="rId17"/>
    <p:sldId id="439" r:id="rId18"/>
    <p:sldId id="440" r:id="rId19"/>
    <p:sldId id="441" r:id="rId20"/>
    <p:sldId id="442" r:id="rId21"/>
    <p:sldId id="444" r:id="rId22"/>
    <p:sldId id="443" r:id="rId23"/>
    <p:sldId id="447" r:id="rId24"/>
    <p:sldId id="445" r:id="rId25"/>
    <p:sldId id="446" r:id="rId26"/>
    <p:sldId id="456" r:id="rId27"/>
    <p:sldId id="448" r:id="rId28"/>
    <p:sldId id="449" r:id="rId29"/>
    <p:sldId id="450" r:id="rId30"/>
    <p:sldId id="452" r:id="rId31"/>
    <p:sldId id="453" r:id="rId32"/>
    <p:sldId id="455" r:id="rId33"/>
    <p:sldId id="451" r:id="rId34"/>
    <p:sldId id="457" r:id="rId35"/>
    <p:sldId id="458" r:id="rId36"/>
    <p:sldId id="459" r:id="rId37"/>
    <p:sldId id="434" r:id="rId38"/>
  </p:sldIdLst>
  <p:sldSz cx="9144000" cy="6858000" type="screen4x3"/>
  <p:notesSz cx="6858000" cy="9144000"/>
  <p:defaultTextStyle>
    <a:defPPr>
      <a:defRPr lang="en-US"/>
    </a:defPPr>
    <a:lvl1pPr algn="l" defTabSz="457200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MS PGothic" panose="020B0600070205080204" pitchFamily="34" charset="-128"/>
        <a:cs typeface="Arial" panose="020B0604020202020204" pitchFamily="34" charset="0"/>
      </a:defRPr>
    </a:lvl1pPr>
    <a:lvl2pPr marL="457200" algn="l" defTabSz="457200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MS PGothic" panose="020B0600070205080204" pitchFamily="34" charset="-128"/>
        <a:cs typeface="Arial" panose="020B0604020202020204" pitchFamily="34" charset="0"/>
      </a:defRPr>
    </a:lvl2pPr>
    <a:lvl3pPr marL="914400" algn="l" defTabSz="457200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MS PGothic" panose="020B0600070205080204" pitchFamily="34" charset="-128"/>
        <a:cs typeface="Arial" panose="020B0604020202020204" pitchFamily="34" charset="0"/>
      </a:defRPr>
    </a:lvl3pPr>
    <a:lvl4pPr marL="1371600" algn="l" defTabSz="457200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MS PGothic" panose="020B0600070205080204" pitchFamily="34" charset="-128"/>
        <a:cs typeface="Arial" panose="020B0604020202020204" pitchFamily="34" charset="0"/>
      </a:defRPr>
    </a:lvl4pPr>
    <a:lvl5pPr marL="1828800" algn="l" defTabSz="457200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MS PGothic" panose="020B0600070205080204" pitchFamily="34" charset="-128"/>
        <a:cs typeface="Arial" panose="020B0604020202020204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MS PGothic" panose="020B0600070205080204" pitchFamily="34" charset="-128"/>
        <a:cs typeface="Arial" panose="020B0604020202020204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MS PGothic" panose="020B0600070205080204" pitchFamily="34" charset="-128"/>
        <a:cs typeface="Arial" panose="020B0604020202020204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MS PGothic" panose="020B0600070205080204" pitchFamily="34" charset="-128"/>
        <a:cs typeface="Arial" panose="020B0604020202020204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MS PGothic" panose="020B0600070205080204" pitchFamily="34" charset="-128"/>
        <a:cs typeface="Arial" panose="020B0604020202020204" pitchFamily="34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FF00FF"/>
    <a:srgbClr val="FF0000"/>
    <a:srgbClr val="FF6600"/>
    <a:srgbClr val="FFFF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638B1855-1B75-4FBE-930C-398BA8C253C6}" styleName="Themed Style 2 - Accent 6">
    <a:tblBg>
      <a:fillRef idx="3">
        <a:schemeClr val="accent6"/>
      </a:fillRef>
      <a:effectRef idx="3">
        <a:schemeClr val="accent6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6">
                <a:tint val="50000"/>
              </a:schemeClr>
            </a:lnRef>
          </a:left>
          <a:right>
            <a:lnRef idx="1">
              <a:schemeClr val="accent6">
                <a:tint val="50000"/>
              </a:schemeClr>
            </a:lnRef>
          </a:right>
          <a:top>
            <a:lnRef idx="1">
              <a:schemeClr val="accent6">
                <a:tint val="50000"/>
              </a:schemeClr>
            </a:lnRef>
          </a:top>
          <a:bottom>
            <a:lnRef idx="1">
              <a:schemeClr val="accent6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08FB837D-C827-4EFA-A057-4D05807E0F7C}" styleName="Themed Style 1 - Accent 6">
    <a:tblBg>
      <a:fillRef idx="2">
        <a:schemeClr val="accent6"/>
      </a:fillRef>
      <a:effectRef idx="1">
        <a:schemeClr val="accent6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Ref idx="1">
              <a:schemeClr val="accent6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  <a:fill>
          <a:solidFill>
            <a:schemeClr val="accent6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6"/>
            </a:lnRef>
          </a:left>
          <a:right>
            <a:lnRef idx="2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2">
              <a:schemeClr val="accent6"/>
            </a:lnRef>
          </a:top>
          <a:bottom>
            <a:lnRef idx="2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6"/>
          </a:solidFill>
        </a:fill>
      </a:tcStyle>
    </a:firstRow>
  </a:tblStyle>
  <a:tblStyle styleId="{284E427A-3D55-4303-BF80-6455036E1DE7}" styleName="Themed Style 1 - Accent 2">
    <a:tblBg>
      <a:fillRef idx="2">
        <a:schemeClr val="accent2"/>
      </a:fillRef>
      <a:effectRef idx="1">
        <a:schemeClr val="accent2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Ref idx="1">
              <a:schemeClr val="accent2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  <a:fill>
          <a:solidFill>
            <a:schemeClr val="accent2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2"/>
            </a:lnRef>
          </a:left>
          <a:right>
            <a:lnRef idx="2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2">
              <a:schemeClr val="accent2"/>
            </a:lnRef>
          </a:top>
          <a:bottom>
            <a:lnRef idx="2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8643" autoAdjust="0"/>
    <p:restoredTop sz="97595" autoAdjust="0"/>
  </p:normalViewPr>
  <p:slideViewPr>
    <p:cSldViewPr snapToGrid="0" snapToObjects="1">
      <p:cViewPr varScale="1">
        <p:scale>
          <a:sx n="73" d="100"/>
          <a:sy n="73" d="100"/>
        </p:scale>
        <p:origin x="1348" y="5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tableStyles" Target="tableStyle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4.e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15.e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fld id="{71E34101-73E6-4002-83EE-A08CBA8C0B4F}" type="datetimeFigureOut">
              <a:rPr lang="en-US"/>
              <a:pPr>
                <a:defRPr/>
              </a:pPr>
              <a:t>10/4/2019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US" noProof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t-BR" noProof="0" smtClean="0"/>
              <a:t>Click to edit Master text styles</a:t>
            </a:r>
          </a:p>
          <a:p>
            <a:pPr lvl="1"/>
            <a:r>
              <a:rPr lang="pt-BR" noProof="0" smtClean="0"/>
              <a:t>Second level</a:t>
            </a:r>
          </a:p>
          <a:p>
            <a:pPr lvl="2"/>
            <a:r>
              <a:rPr lang="pt-BR" noProof="0" smtClean="0"/>
              <a:t>Third level</a:t>
            </a:r>
          </a:p>
          <a:p>
            <a:pPr lvl="3"/>
            <a:r>
              <a:rPr lang="pt-BR" noProof="0" smtClean="0"/>
              <a:t>Fourth level</a:t>
            </a:r>
          </a:p>
          <a:p>
            <a:pPr lvl="4"/>
            <a:r>
              <a:rPr lang="pt-BR" noProof="0" smtClean="0"/>
              <a:t>Fifth level</a:t>
            </a:r>
            <a:endParaRPr lang="en-US" noProof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Calibri" panose="020F0502020204030204" pitchFamily="34" charset="0"/>
              </a:defRPr>
            </a:lvl1pPr>
          </a:lstStyle>
          <a:p>
            <a:pPr>
              <a:defRPr/>
            </a:pPr>
            <a:fld id="{0BCAF7CE-68F5-4BDF-A67D-54A0044E9C52}" type="slidenum">
              <a:rPr lang="en-US" altLang="pt-BR"/>
              <a:pPr>
                <a:defRPr/>
              </a:pPr>
              <a:t>‹nº›</a:t>
            </a:fld>
            <a:endParaRPr lang="en-US" altLang="pt-BR"/>
          </a:p>
        </p:txBody>
      </p:sp>
    </p:spTree>
    <p:extLst>
      <p:ext uri="{BB962C8B-B14F-4D97-AF65-F5344CB8AC3E}">
        <p14:creationId xmlns:p14="http://schemas.microsoft.com/office/powerpoint/2010/main" val="3257025856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defTabSz="45720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AutoShape 1031"/>
          <p:cNvSpPr>
            <a:spLocks noChangeArrowheads="1"/>
          </p:cNvSpPr>
          <p:nvPr/>
        </p:nvSpPr>
        <p:spPr bwMode="auto">
          <a:xfrm>
            <a:off x="685800" y="2393950"/>
            <a:ext cx="7772400" cy="109538"/>
          </a:xfrm>
          <a:custGeom>
            <a:avLst/>
            <a:gdLst>
              <a:gd name="T0" fmla="*/ 0 w 1000"/>
              <a:gd name="T1" fmla="*/ 0 h 1000"/>
              <a:gd name="T2" fmla="*/ 2147483646 w 1000"/>
              <a:gd name="T3" fmla="*/ 0 h 1000"/>
              <a:gd name="T4" fmla="*/ 2147483646 w 1000"/>
              <a:gd name="T5" fmla="*/ 1314299689 h 1000"/>
              <a:gd name="T6" fmla="*/ 0 w 1000"/>
              <a:gd name="T7" fmla="*/ 1314299689 h 1000"/>
              <a:gd name="T8" fmla="*/ 0 w 1000"/>
              <a:gd name="T9" fmla="*/ 0 h 1000"/>
              <a:gd name="T10" fmla="*/ 2147483646 w 1000"/>
              <a:gd name="T11" fmla="*/ 0 h 1000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0" t="0" r="r" b="b"/>
            <a:pathLst>
              <a:path w="1000" h="1000" stroke="0">
                <a:moveTo>
                  <a:pt x="0" y="0"/>
                </a:moveTo>
                <a:lnTo>
                  <a:pt x="618" y="0"/>
                </a:lnTo>
                <a:lnTo>
                  <a:pt x="618" y="1000"/>
                </a:lnTo>
                <a:lnTo>
                  <a:pt x="0" y="1000"/>
                </a:lnTo>
                <a:lnTo>
                  <a:pt x="0" y="0"/>
                </a:lnTo>
                <a:close/>
              </a:path>
              <a:path w="1000" h="1000">
                <a:moveTo>
                  <a:pt x="0" y="0"/>
                </a:moveTo>
                <a:lnTo>
                  <a:pt x="1000" y="0"/>
                </a:lnTo>
              </a:path>
            </a:pathLst>
          </a:custGeom>
          <a:solidFill>
            <a:schemeClr val="accent2"/>
          </a:solidFill>
          <a:ln w="9525">
            <a:solidFill>
              <a:schemeClr val="accent2"/>
            </a:solidFill>
            <a:round/>
            <a:headEnd/>
            <a:tailEnd/>
          </a:ln>
        </p:spPr>
        <p:txBody>
          <a:bodyPr/>
          <a:lstStyle/>
          <a:p>
            <a:endParaRPr lang="pt-BR"/>
          </a:p>
        </p:txBody>
      </p:sp>
      <p:sp>
        <p:nvSpPr>
          <p:cNvPr id="5122" name="Rectangle 1026"/>
          <p:cNvSpPr>
            <a:spLocks noGrp="1" noChangeArrowheads="1"/>
          </p:cNvSpPr>
          <p:nvPr>
            <p:ph type="ctrTitle"/>
          </p:nvPr>
        </p:nvSpPr>
        <p:spPr>
          <a:xfrm>
            <a:off x="685800" y="990600"/>
            <a:ext cx="7772400" cy="1371600"/>
          </a:xfrm>
        </p:spPr>
        <p:txBody>
          <a:bodyPr/>
          <a:lstStyle>
            <a:lvl1pPr>
              <a:defRPr sz="4000"/>
            </a:lvl1pPr>
          </a:lstStyle>
          <a:p>
            <a:pPr lvl="0"/>
            <a:r>
              <a:rPr lang="pt-BR" noProof="0" smtClean="0"/>
              <a:t>Clique para editar o estilo do título mestre</a:t>
            </a:r>
          </a:p>
        </p:txBody>
      </p:sp>
      <p:sp>
        <p:nvSpPr>
          <p:cNvPr id="5123" name="Rectangle 1027"/>
          <p:cNvSpPr>
            <a:spLocks noGrp="1" noChangeArrowheads="1"/>
          </p:cNvSpPr>
          <p:nvPr>
            <p:ph type="subTitle" idx="1"/>
          </p:nvPr>
        </p:nvSpPr>
        <p:spPr>
          <a:xfrm>
            <a:off x="1447800" y="3429000"/>
            <a:ext cx="7010400" cy="1600200"/>
          </a:xfrm>
        </p:spPr>
        <p:txBody>
          <a:bodyPr/>
          <a:lstStyle>
            <a:lvl1pPr marL="0" indent="0">
              <a:buFont typeface="Wingdings" charset="0"/>
              <a:buNone/>
              <a:defRPr sz="2800"/>
            </a:lvl1pPr>
          </a:lstStyle>
          <a:p>
            <a:pPr lvl="0"/>
            <a:r>
              <a:rPr lang="pt-BR" noProof="0" smtClean="0"/>
              <a:t>Clique para editar o estilo do subtítulo mestre</a:t>
            </a:r>
          </a:p>
        </p:txBody>
      </p:sp>
      <p:sp>
        <p:nvSpPr>
          <p:cNvPr id="5" name="Rectangle 1028"/>
          <p:cNvSpPr>
            <a:spLocks noGrp="1" noChangeArrowheads="1"/>
          </p:cNvSpPr>
          <p:nvPr>
            <p:ph type="dt" sz="half" idx="10"/>
          </p:nvPr>
        </p:nvSpPr>
        <p:spPr>
          <a:xfrm>
            <a:off x="685800" y="6248400"/>
            <a:ext cx="1905000" cy="457200"/>
          </a:xfr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Rectangle 1029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8400"/>
            <a:ext cx="2895600" cy="457200"/>
          </a:xfr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Rectangle 1030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6553200" y="6248400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F4E4834-F46A-40A8-BDBA-3EF35399D568}" type="slidenum">
              <a:rPr lang="pt-BR" altLang="pt-BR"/>
              <a:pPr>
                <a:defRPr/>
              </a:pPr>
              <a:t>‹nº›</a:t>
            </a:fld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val="404475484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2A4D348-4636-4F4C-8367-1584E7FEB0E3}" type="slidenum">
              <a:rPr lang="pt-BR" altLang="pt-BR"/>
              <a:pPr>
                <a:defRPr/>
              </a:pPr>
              <a:t>‹nº›</a:t>
            </a:fld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val="357478781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66738" y="1752600"/>
            <a:ext cx="3924300" cy="42672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3438" y="1752600"/>
            <a:ext cx="3924300" cy="42672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8A6FECF-DB67-462E-BD5D-96DA9CE9A294}" type="slidenum">
              <a:rPr lang="pt-BR" altLang="pt-BR"/>
              <a:pPr>
                <a:defRPr/>
              </a:pPr>
              <a:t>‹nº›</a:t>
            </a:fld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val="125254765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FDE17E7-0586-4F20-A922-7F73C16F5F67}" type="slidenum">
              <a:rPr lang="pt-BR" altLang="pt-BR"/>
              <a:pPr>
                <a:defRPr/>
              </a:pPr>
              <a:t>‹nº›</a:t>
            </a:fld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val="415697707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E234137-263F-4258-A029-DA3DF147BE23}" type="slidenum">
              <a:rPr lang="pt-BR" altLang="pt-BR"/>
              <a:pPr>
                <a:defRPr/>
              </a:pPr>
              <a:t>‹nº›</a:t>
            </a:fld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val="407630241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57D1559-1C31-47C2-AE2F-DD748D97F2C1}" type="slidenum">
              <a:rPr lang="pt-BR" altLang="pt-BR"/>
              <a:pPr>
                <a:defRPr/>
              </a:pPr>
              <a:t>‹nº›</a:t>
            </a:fld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val="303508459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15E07C9-DB47-49E8-B4E0-4FA26D412578}" type="slidenum">
              <a:rPr lang="pt-BR" altLang="pt-BR"/>
              <a:pPr>
                <a:defRPr/>
              </a:pPr>
              <a:t>‹nº›</a:t>
            </a:fld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val="44268744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73838" y="304800"/>
            <a:ext cx="2001837" cy="57150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66738" y="304800"/>
            <a:ext cx="5854700" cy="571500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0A36E1B-1BD9-46D7-AE20-22AE52A65390}" type="slidenum">
              <a:rPr lang="pt-BR" altLang="pt-BR"/>
              <a:pPr>
                <a:defRPr/>
              </a:pPr>
              <a:t>‹nº›</a:t>
            </a:fld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val="84114484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9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pattFill prst="ltHorz">
          <a:fgClr>
            <a:schemeClr val="bg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574675" y="304800"/>
            <a:ext cx="8001000" cy="1216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pt-BR" altLang="pt-BR" smtClean="0"/>
              <a:t>Clique para editar o estilo do título mestre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566738" y="1752600"/>
            <a:ext cx="8001000" cy="426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t-BR" altLang="pt-BR" smtClean="0"/>
              <a:t>Clique para editar os estilos do texto mestre</a:t>
            </a:r>
          </a:p>
          <a:p>
            <a:pPr lvl="1"/>
            <a:r>
              <a:rPr lang="pt-BR" altLang="pt-BR" smtClean="0"/>
              <a:t>Segundo nível</a:t>
            </a:r>
          </a:p>
          <a:p>
            <a:pPr lvl="2"/>
            <a:r>
              <a:rPr lang="pt-BR" altLang="pt-BR" smtClean="0"/>
              <a:t>Terceiro nível</a:t>
            </a:r>
          </a:p>
          <a:p>
            <a:pPr lvl="3"/>
            <a:r>
              <a:rPr lang="pt-BR" altLang="pt-BR" smtClean="0"/>
              <a:t>Quarto nível</a:t>
            </a:r>
          </a:p>
          <a:p>
            <a:pPr lvl="4"/>
            <a:r>
              <a:rPr lang="pt-BR" altLang="pt-BR" smtClean="0"/>
              <a:t>Quinto nível</a:t>
            </a:r>
          </a:p>
        </p:txBody>
      </p:sp>
      <p:sp>
        <p:nvSpPr>
          <p:cNvPr id="1028" name="AutoShape 4"/>
          <p:cNvSpPr>
            <a:spLocks noChangeArrowheads="1"/>
          </p:cNvSpPr>
          <p:nvPr/>
        </p:nvSpPr>
        <p:spPr bwMode="auto">
          <a:xfrm>
            <a:off x="609600" y="1566863"/>
            <a:ext cx="7958138" cy="109537"/>
          </a:xfrm>
          <a:custGeom>
            <a:avLst/>
            <a:gdLst>
              <a:gd name="T0" fmla="*/ 0 w 1000"/>
              <a:gd name="T1" fmla="*/ 0 h 1000"/>
              <a:gd name="T2" fmla="*/ 2147483646 w 1000"/>
              <a:gd name="T3" fmla="*/ 0 h 1000"/>
              <a:gd name="T4" fmla="*/ 2147483646 w 1000"/>
              <a:gd name="T5" fmla="*/ 1314263702 h 1000"/>
              <a:gd name="T6" fmla="*/ 0 w 1000"/>
              <a:gd name="T7" fmla="*/ 1314263702 h 1000"/>
              <a:gd name="T8" fmla="*/ 0 w 1000"/>
              <a:gd name="T9" fmla="*/ 0 h 1000"/>
              <a:gd name="T10" fmla="*/ 2147483646 w 1000"/>
              <a:gd name="T11" fmla="*/ 0 h 1000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0" t="0" r="r" b="b"/>
            <a:pathLst>
              <a:path w="1000" h="1000" stroke="0">
                <a:moveTo>
                  <a:pt x="0" y="0"/>
                </a:moveTo>
                <a:lnTo>
                  <a:pt x="585" y="0"/>
                </a:lnTo>
                <a:lnTo>
                  <a:pt x="585" y="1000"/>
                </a:lnTo>
                <a:lnTo>
                  <a:pt x="0" y="1000"/>
                </a:lnTo>
                <a:lnTo>
                  <a:pt x="0" y="0"/>
                </a:lnTo>
                <a:close/>
              </a:path>
              <a:path w="1000" h="1000">
                <a:moveTo>
                  <a:pt x="0" y="0"/>
                </a:moveTo>
                <a:lnTo>
                  <a:pt x="1000" y="0"/>
                </a:lnTo>
              </a:path>
            </a:pathLst>
          </a:custGeom>
          <a:solidFill>
            <a:schemeClr val="accent2"/>
          </a:solidFill>
          <a:ln w="9525">
            <a:solidFill>
              <a:schemeClr val="accent2"/>
            </a:solidFill>
            <a:round/>
            <a:headEnd/>
            <a:tailEnd/>
          </a:ln>
        </p:spPr>
        <p:txBody>
          <a:bodyPr/>
          <a:lstStyle/>
          <a:p>
            <a:endParaRPr lang="pt-BR"/>
          </a:p>
        </p:txBody>
      </p:sp>
      <p:sp>
        <p:nvSpPr>
          <p:cNvPr id="1029" name="Line 5"/>
          <p:cNvSpPr>
            <a:spLocks noChangeShapeType="1"/>
          </p:cNvSpPr>
          <p:nvPr/>
        </p:nvSpPr>
        <p:spPr bwMode="auto">
          <a:xfrm flipV="1">
            <a:off x="609600" y="6172200"/>
            <a:ext cx="7924800" cy="0"/>
          </a:xfrm>
          <a:prstGeom prst="line">
            <a:avLst/>
          </a:prstGeom>
          <a:noFill/>
          <a:ln w="3175">
            <a:solidFill>
              <a:schemeClr val="accent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pt-BR"/>
          </a:p>
        </p:txBody>
      </p:sp>
      <p:sp>
        <p:nvSpPr>
          <p:cNvPr id="4102" name="Rectangle 6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19812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/>
            <a:ext uri="{91240B29-F687-4f45-9708-019B960494DF}"/>
            <a:ext uri="{AF507438-7753-43e0-B8FC-AC1667EBCBE1}"/>
            <a:ext uri="{FAA26D3D-D897-4be2-8F04-BA451C77F1D7}"/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solidFill>
                  <a:srgbClr val="292934"/>
                </a:solidFill>
                <a:latin typeface="Verdana" pitchFamily="34" charset="0"/>
                <a:cs typeface="Arial" pitchFamily="34" charset="0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4103" name="Rectangle 7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/>
            <a:ext uri="{91240B29-F687-4f45-9708-019B960494DF}"/>
            <a:ext uri="{AF507438-7753-43e0-B8FC-AC1667EBCBE1}"/>
            <a:ext uri="{FAA26D3D-D897-4be2-8F04-BA451C77F1D7}"/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200">
                <a:solidFill>
                  <a:srgbClr val="292934"/>
                </a:solidFill>
                <a:latin typeface="Verdana" pitchFamily="34" charset="0"/>
                <a:cs typeface="Arial" pitchFamily="34" charset="0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4104" name="Rectangle 8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19812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/>
            <a:ext uri="{91240B29-F687-4f45-9708-019B960494DF}"/>
            <a:ext uri="{AF507438-7753-43e0-B8FC-AC1667EBCBE1}"/>
            <a:ext uri="{FAA26D3D-D897-4be2-8F04-BA451C77F1D7}"/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solidFill>
                  <a:srgbClr val="292934"/>
                </a:solidFill>
                <a:latin typeface="Verdana" panose="020B0604030504040204" pitchFamily="34" charset="0"/>
              </a:defRPr>
            </a:lvl1pPr>
          </a:lstStyle>
          <a:p>
            <a:pPr>
              <a:defRPr/>
            </a:pPr>
            <a:fld id="{0FD24D32-5221-4BD6-877E-29296A6FC069}" type="slidenum">
              <a:rPr lang="pt-BR" altLang="pt-BR"/>
              <a:pPr>
                <a:defRPr/>
              </a:pPr>
              <a:t>‹nº›</a:t>
            </a:fld>
            <a:endParaRPr lang="pt-BR" altLang="pt-B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77" r:id="rId1"/>
    <p:sldLayoutId id="2147483778" r:id="rId2"/>
    <p:sldLayoutId id="2147483779" r:id="rId3"/>
    <p:sldLayoutId id="2147483780" r:id="rId4"/>
    <p:sldLayoutId id="2147483781" r:id="rId5"/>
    <p:sldLayoutId id="2147483782" r:id="rId6"/>
    <p:sldLayoutId id="2147483783" r:id="rId7"/>
    <p:sldLayoutId id="2147483784" r:id="rId8"/>
  </p:sldLayoutIdLst>
  <p:timing>
    <p:tnLst>
      <p:par>
        <p:cTn id="1" dur="indefinite" restart="never" nodeType="tmRoot"/>
      </p:par>
    </p:tnLst>
  </p:timing>
  <p:txStyles>
    <p:titleStyle>
      <a:lvl1pPr algn="l" rtl="0" eaLnBrk="0" fontAlgn="base" hangingPunct="0">
        <a:spcBef>
          <a:spcPct val="0"/>
        </a:spcBef>
        <a:spcAft>
          <a:spcPct val="0"/>
        </a:spcAft>
        <a:defRPr sz="3800">
          <a:solidFill>
            <a:schemeClr val="tx2"/>
          </a:solidFill>
          <a:latin typeface="+mj-lt"/>
          <a:ea typeface="MS PGothic" pitchFamily="34" charset="-128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800">
          <a:solidFill>
            <a:schemeClr val="tx2"/>
          </a:solidFill>
          <a:latin typeface="Verdana" charset="0"/>
          <a:ea typeface="MS PGothic" pitchFamily="34" charset="-128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800">
          <a:solidFill>
            <a:schemeClr val="tx2"/>
          </a:solidFill>
          <a:latin typeface="Verdana" charset="0"/>
          <a:ea typeface="MS PGothic" pitchFamily="34" charset="-128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800">
          <a:solidFill>
            <a:schemeClr val="tx2"/>
          </a:solidFill>
          <a:latin typeface="Verdana" charset="0"/>
          <a:ea typeface="MS PGothic" pitchFamily="34" charset="-128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800">
          <a:solidFill>
            <a:schemeClr val="tx2"/>
          </a:solidFill>
          <a:latin typeface="Verdana" charset="0"/>
          <a:ea typeface="MS PGothic" pitchFamily="34" charset="-128"/>
        </a:defRPr>
      </a:lvl5pPr>
      <a:lvl6pPr marL="457200" algn="l" rtl="0" fontAlgn="base">
        <a:spcBef>
          <a:spcPct val="0"/>
        </a:spcBef>
        <a:spcAft>
          <a:spcPct val="0"/>
        </a:spcAft>
        <a:defRPr sz="3800">
          <a:solidFill>
            <a:schemeClr val="tx2"/>
          </a:solidFill>
          <a:latin typeface="Verdana" charset="0"/>
          <a:ea typeface="ＭＳ Ｐゴシック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3800">
          <a:solidFill>
            <a:schemeClr val="tx2"/>
          </a:solidFill>
          <a:latin typeface="Verdana" charset="0"/>
          <a:ea typeface="ＭＳ Ｐゴシック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3800">
          <a:solidFill>
            <a:schemeClr val="tx2"/>
          </a:solidFill>
          <a:latin typeface="Verdana" charset="0"/>
          <a:ea typeface="ＭＳ Ｐゴシック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3800">
          <a:solidFill>
            <a:schemeClr val="tx2"/>
          </a:solidFill>
          <a:latin typeface="Verdana" charset="0"/>
          <a:ea typeface="ＭＳ Ｐゴシック" charset="0"/>
        </a:defRPr>
      </a:lvl9pPr>
    </p:titleStyle>
    <p:bodyStyle>
      <a:lvl1pPr marL="469900" indent="-4699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Font typeface="Wingdings" panose="05000000000000000000" pitchFamily="2" charset="2"/>
        <a:buChar char="o"/>
        <a:defRPr sz="3000">
          <a:solidFill>
            <a:schemeClr val="tx1"/>
          </a:solidFill>
          <a:latin typeface="+mn-lt"/>
          <a:ea typeface="MS PGothic" pitchFamily="34" charset="-128"/>
          <a:cs typeface="+mn-cs"/>
        </a:defRPr>
      </a:lvl1pPr>
      <a:lvl2pPr marL="908050" indent="-436563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Font typeface="Wingdings" panose="05000000000000000000" pitchFamily="2" charset="2"/>
        <a:buChar char="n"/>
        <a:defRPr sz="2600">
          <a:solidFill>
            <a:schemeClr val="tx1"/>
          </a:solidFill>
          <a:latin typeface="+mn-lt"/>
          <a:ea typeface="MS PGothic" pitchFamily="34" charset="-128"/>
        </a:defRPr>
      </a:lvl2pPr>
      <a:lvl3pPr marL="1304925" indent="-395288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Font typeface="Wingdings" panose="05000000000000000000" pitchFamily="2" charset="2"/>
        <a:buChar char="o"/>
        <a:defRPr sz="2300">
          <a:solidFill>
            <a:schemeClr val="tx1"/>
          </a:solidFill>
          <a:latin typeface="+mn-lt"/>
          <a:ea typeface="MS PGothic" pitchFamily="34" charset="-128"/>
        </a:defRPr>
      </a:lvl3pPr>
      <a:lvl4pPr marL="1693863" indent="-38735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Font typeface="Wingdings" panose="05000000000000000000" pitchFamily="2" charset="2"/>
        <a:buChar char="n"/>
        <a:defRPr sz="2000">
          <a:solidFill>
            <a:schemeClr val="tx1"/>
          </a:solidFill>
          <a:latin typeface="+mn-lt"/>
          <a:ea typeface="MS PGothic" pitchFamily="34" charset="-128"/>
        </a:defRPr>
      </a:lvl4pPr>
      <a:lvl5pPr marL="2093913" indent="-398463" algn="l" rtl="0" eaLnBrk="0" fontAlgn="base" hangingPunct="0">
        <a:spcBef>
          <a:spcPct val="25000"/>
        </a:spcBef>
        <a:spcAft>
          <a:spcPct val="0"/>
        </a:spcAft>
        <a:buClr>
          <a:schemeClr val="accent2"/>
        </a:buClr>
        <a:buFont typeface="Wingdings" panose="05000000000000000000" pitchFamily="2" charset="2"/>
        <a:buChar char="§"/>
        <a:defRPr sz="2000">
          <a:solidFill>
            <a:schemeClr val="tx1"/>
          </a:solidFill>
          <a:latin typeface="+mn-lt"/>
          <a:ea typeface="MS PGothic" pitchFamily="34" charset="-128"/>
        </a:defRPr>
      </a:lvl5pPr>
      <a:lvl6pPr marL="2551113" indent="-398463" algn="l" rtl="0" fontAlgn="base">
        <a:spcBef>
          <a:spcPct val="25000"/>
        </a:spcBef>
        <a:spcAft>
          <a:spcPct val="0"/>
        </a:spcAft>
        <a:buClr>
          <a:schemeClr val="accent2"/>
        </a:buClr>
        <a:buFont typeface="Wingdings" charset="0"/>
        <a:buChar char="§"/>
        <a:defRPr sz="2000">
          <a:solidFill>
            <a:schemeClr val="tx1"/>
          </a:solidFill>
          <a:latin typeface="+mn-lt"/>
          <a:ea typeface="+mn-ea"/>
        </a:defRPr>
      </a:lvl6pPr>
      <a:lvl7pPr marL="3008313" indent="-398463" algn="l" rtl="0" fontAlgn="base">
        <a:spcBef>
          <a:spcPct val="25000"/>
        </a:spcBef>
        <a:spcAft>
          <a:spcPct val="0"/>
        </a:spcAft>
        <a:buClr>
          <a:schemeClr val="accent2"/>
        </a:buClr>
        <a:buFont typeface="Wingdings" charset="0"/>
        <a:buChar char="§"/>
        <a:defRPr sz="2000">
          <a:solidFill>
            <a:schemeClr val="tx1"/>
          </a:solidFill>
          <a:latin typeface="+mn-lt"/>
          <a:ea typeface="+mn-ea"/>
        </a:defRPr>
      </a:lvl7pPr>
      <a:lvl8pPr marL="3465513" indent="-398463" algn="l" rtl="0" fontAlgn="base">
        <a:spcBef>
          <a:spcPct val="25000"/>
        </a:spcBef>
        <a:spcAft>
          <a:spcPct val="0"/>
        </a:spcAft>
        <a:buClr>
          <a:schemeClr val="accent2"/>
        </a:buClr>
        <a:buFont typeface="Wingdings" charset="0"/>
        <a:buChar char="§"/>
        <a:defRPr sz="2000">
          <a:solidFill>
            <a:schemeClr val="tx1"/>
          </a:solidFill>
          <a:latin typeface="+mn-lt"/>
          <a:ea typeface="+mn-ea"/>
        </a:defRPr>
      </a:lvl8pPr>
      <a:lvl9pPr marL="3922713" indent="-398463" algn="l" rtl="0" fontAlgn="base">
        <a:spcBef>
          <a:spcPct val="25000"/>
        </a:spcBef>
        <a:spcAft>
          <a:spcPct val="0"/>
        </a:spcAft>
        <a:buClr>
          <a:schemeClr val="accent2"/>
        </a:buClr>
        <a:buFont typeface="Wingdings" charset="0"/>
        <a:buChar char="§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hyperlink" Target="mailto:pmargotto@gmail.com" TargetMode="External"/><Relationship Id="rId7" Type="http://schemas.openxmlformats.org/officeDocument/2006/relationships/hyperlink" Target="http://paulomargotto.com.br/documentos/19869" TargetMode="External"/><Relationship Id="rId2" Type="http://schemas.openxmlformats.org/officeDocument/2006/relationships/hyperlink" Target="http://www.paulomargotto.com.br/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png"/><Relationship Id="rId5" Type="http://schemas.openxmlformats.org/officeDocument/2006/relationships/image" Target="../media/image2.jpeg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14.emf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.bin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2.vml"/><Relationship Id="rId5" Type="http://schemas.openxmlformats.org/officeDocument/2006/relationships/image" Target="../media/image15.emf"/><Relationship Id="rId4" Type="http://schemas.openxmlformats.org/officeDocument/2006/relationships/package" Target="../embeddings/Planilha_do_Microsoft_Excel1.xlsx"/></Relationships>
</file>

<file path=ppt/slides/_rels/slide33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ncbi.nlm.nih.gov/pubmed/25357093" TargetMode="External"/><Relationship Id="rId3" Type="http://schemas.openxmlformats.org/officeDocument/2006/relationships/hyperlink" Target="https://www.ncbi.nlm.nih.gov/pubmed/27196747" TargetMode="External"/><Relationship Id="rId7" Type="http://schemas.openxmlformats.org/officeDocument/2006/relationships/hyperlink" Target="https://www.ncbi.nlm.nih.gov/pubmed/20587670" TargetMode="External"/><Relationship Id="rId2" Type="http://schemas.openxmlformats.org/officeDocument/2006/relationships/hyperlink" Target="https://www.ncbi.nlm.nih.gov/pubmed/25309146" TargetMode="External"/><Relationship Id="rId1" Type="http://schemas.openxmlformats.org/officeDocument/2006/relationships/slideLayout" Target="../slideLayouts/slideLayout1.xml"/><Relationship Id="rId6" Type="http://schemas.openxmlformats.org/officeDocument/2006/relationships/hyperlink" Target="https://www.ncbi.nlm.nih.gov/pubmed/10890677" TargetMode="External"/><Relationship Id="rId5" Type="http://schemas.openxmlformats.org/officeDocument/2006/relationships/hyperlink" Target="https://www.ncbi.nlm.nih.gov/pubmed/14617122" TargetMode="External"/><Relationship Id="rId10" Type="http://schemas.openxmlformats.org/officeDocument/2006/relationships/hyperlink" Target="https://www.ncbi.nlm.nih.gov/pubmed/22898875" TargetMode="External"/><Relationship Id="rId4" Type="http://schemas.openxmlformats.org/officeDocument/2006/relationships/hyperlink" Target="https://www.ncbi.nlm.nih.gov/pubmed/28109052" TargetMode="External"/><Relationship Id="rId9" Type="http://schemas.openxmlformats.org/officeDocument/2006/relationships/hyperlink" Target="mailto:simonides@uol.com.br" TargetMode="Externa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hyperlink" Target="http://paulomargotto.com.br/dor-neonatal-2012/" TargetMode="External"/><Relationship Id="rId2" Type="http://schemas.openxmlformats.org/officeDocument/2006/relationships/hyperlink" Target="http://www.paulomargotto.com.br/" TargetMode="External"/><Relationship Id="rId1" Type="http://schemas.openxmlformats.org/officeDocument/2006/relationships/slideLayout" Target="../slideLayouts/slideLayout1.xml"/><Relationship Id="rId6" Type="http://schemas.openxmlformats.org/officeDocument/2006/relationships/hyperlink" Target="https://www.ncbi.nlm.nih.gov/pubmed/23037996" TargetMode="External"/><Relationship Id="rId5" Type="http://schemas.openxmlformats.org/officeDocument/2006/relationships/hyperlink" Target="https://pebmed.com.br/" TargetMode="External"/><Relationship Id="rId4" Type="http://schemas.openxmlformats.org/officeDocument/2006/relationships/hyperlink" Target="https://www.ncbi.nlm.nih.gov/pubmed/28918202" TargetMode="Externa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574675" y="127000"/>
            <a:ext cx="8158163" cy="1363663"/>
          </a:xfrm>
          <a:ln w="57150">
            <a:solidFill>
              <a:schemeClr val="hlink"/>
            </a:solidFill>
            <a:miter lim="800000"/>
            <a:headEnd/>
            <a:tailEnd/>
          </a:ln>
        </p:spPr>
        <p:txBody>
          <a:bodyPr/>
          <a:lstStyle/>
          <a:p>
            <a:pPr algn="ctr"/>
            <a:r>
              <a:rPr lang="pt-BR" altLang="pt-BR" sz="2100" b="1" smtClean="0"/>
              <a:t>Como Fazer a Retirada de Opioide (Fentanil)/Benzodiazepínico (Midazolam) no Recém-Nascido na UTI; Síndrome de Abstinência Neonatal</a:t>
            </a:r>
          </a:p>
        </p:txBody>
      </p:sp>
      <p:sp>
        <p:nvSpPr>
          <p:cNvPr id="11267" name="Rectangle 4"/>
          <p:cNvSpPr>
            <a:spLocks noChangeArrowheads="1"/>
          </p:cNvSpPr>
          <p:nvPr/>
        </p:nvSpPr>
        <p:spPr bwMode="auto">
          <a:xfrm>
            <a:off x="574675" y="1668463"/>
            <a:ext cx="7870825" cy="2563812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>
              <a:spcBef>
                <a:spcPct val="20000"/>
              </a:spcBef>
              <a:buClr>
                <a:schemeClr val="accent2"/>
              </a:buClr>
              <a:buFont typeface="Wingdings" panose="05000000000000000000" pitchFamily="2" charset="2"/>
              <a:buChar char="o"/>
              <a:defRPr sz="30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Font typeface="Wingdings" panose="05000000000000000000" pitchFamily="2" charset="2"/>
              <a:buChar char="n"/>
              <a:defRPr sz="2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Font typeface="Wingdings" panose="05000000000000000000" pitchFamily="2" charset="2"/>
              <a:buChar char="o"/>
              <a:defRPr sz="23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5000"/>
              </a:spcBef>
              <a:buClr>
                <a:schemeClr val="accent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5pPr>
            <a:lvl6pPr marL="2514600" indent="-228600" defTabSz="457200" eaLnBrk="0" fontAlgn="base" hangingPunct="0">
              <a:spcBef>
                <a:spcPct val="25000"/>
              </a:spcBef>
              <a:spcAft>
                <a:spcPct val="0"/>
              </a:spcAft>
              <a:buClr>
                <a:schemeClr val="accent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6pPr>
            <a:lvl7pPr marL="2971800" indent="-228600" defTabSz="457200" eaLnBrk="0" fontAlgn="base" hangingPunct="0">
              <a:spcBef>
                <a:spcPct val="25000"/>
              </a:spcBef>
              <a:spcAft>
                <a:spcPct val="0"/>
              </a:spcAft>
              <a:buClr>
                <a:schemeClr val="accent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7pPr>
            <a:lvl8pPr marL="3429000" indent="-228600" defTabSz="457200" eaLnBrk="0" fontAlgn="base" hangingPunct="0">
              <a:spcBef>
                <a:spcPct val="25000"/>
              </a:spcBef>
              <a:spcAft>
                <a:spcPct val="0"/>
              </a:spcAft>
              <a:buClr>
                <a:schemeClr val="accent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8pPr>
            <a:lvl9pPr marL="3886200" indent="-228600" defTabSz="457200" eaLnBrk="0" fontAlgn="base" hangingPunct="0">
              <a:spcBef>
                <a:spcPct val="25000"/>
              </a:spcBef>
              <a:spcAft>
                <a:spcPct val="0"/>
              </a:spcAft>
              <a:buClr>
                <a:schemeClr val="accent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FontTx/>
              <a:buNone/>
            </a:pPr>
            <a:r>
              <a:rPr lang="pt-BR" altLang="pt-BR" sz="1800" i="1">
                <a:solidFill>
                  <a:srgbClr val="FF00FF"/>
                </a:solidFill>
                <a:latin typeface="Arial" panose="020B0604020202020204" pitchFamily="34" charset="0"/>
              </a:rPr>
              <a:t>Reunião Científica com o Grupo Neonatal da Unidade de Neonatologia da Maternidade Brasília e  do HMIB/SES/DF</a:t>
            </a:r>
          </a:p>
          <a:p>
            <a:pPr algn="ctr" eaLnBrk="1" hangingPunct="1">
              <a:spcBef>
                <a:spcPct val="0"/>
              </a:spcBef>
              <a:buClrTx/>
              <a:buFontTx/>
              <a:buNone/>
            </a:pPr>
            <a:r>
              <a:rPr lang="pt-BR" altLang="pt-BR" sz="1800" i="1">
                <a:latin typeface="Arial" panose="020B0604020202020204" pitchFamily="34" charset="0"/>
              </a:rPr>
              <a:t>Realizado por Paulo R. Margotto</a:t>
            </a:r>
          </a:p>
          <a:p>
            <a:pPr algn="ctr" eaLnBrk="1" hangingPunct="1">
              <a:spcBef>
                <a:spcPct val="0"/>
              </a:spcBef>
              <a:buClrTx/>
              <a:buFontTx/>
              <a:buNone/>
            </a:pPr>
            <a:r>
              <a:rPr lang="pt-BR" altLang="pt-BR" sz="1800" i="1">
                <a:latin typeface="Arial" panose="020B0604020202020204" pitchFamily="34" charset="0"/>
              </a:rPr>
              <a:t>Neonatologista Ultrassonografista Cerebral da Maternidade Brasília/ Hospital Santa Lúcia</a:t>
            </a:r>
          </a:p>
          <a:p>
            <a:pPr algn="ctr" eaLnBrk="1" hangingPunct="1">
              <a:spcBef>
                <a:spcPct val="0"/>
              </a:spcBef>
              <a:buClrTx/>
              <a:buFontTx/>
              <a:buNone/>
            </a:pPr>
            <a:r>
              <a:rPr lang="pt-BR" altLang="pt-BR" sz="1800" i="1">
                <a:latin typeface="Arial" panose="020B0604020202020204" pitchFamily="34" charset="0"/>
              </a:rPr>
              <a:t>Unidade de Neonatologia do HMIB/SES/DF</a:t>
            </a:r>
          </a:p>
          <a:p>
            <a:pPr algn="ctr" eaLnBrk="1" hangingPunct="1">
              <a:spcBef>
                <a:spcPct val="0"/>
              </a:spcBef>
              <a:buClrTx/>
              <a:buFontTx/>
              <a:buNone/>
            </a:pPr>
            <a:r>
              <a:rPr lang="pt-BR" altLang="pt-BR" sz="1800" i="1">
                <a:latin typeface="Arial" panose="020B0604020202020204" pitchFamily="34" charset="0"/>
                <a:hlinkClick r:id="rId2"/>
              </a:rPr>
              <a:t>www.paulomargotto.com.br</a:t>
            </a:r>
            <a:r>
              <a:rPr lang="pt-BR" altLang="pt-BR" sz="1800" i="1">
                <a:latin typeface="Arial" panose="020B0604020202020204" pitchFamily="34" charset="0"/>
              </a:rPr>
              <a:t> </a:t>
            </a:r>
          </a:p>
          <a:p>
            <a:pPr algn="ctr" eaLnBrk="1" hangingPunct="1">
              <a:spcBef>
                <a:spcPct val="0"/>
              </a:spcBef>
              <a:buClrTx/>
              <a:buFontTx/>
              <a:buNone/>
            </a:pPr>
            <a:r>
              <a:rPr lang="pt-BR" altLang="pt-BR" sz="1800" i="1">
                <a:latin typeface="Arial" panose="020B0604020202020204" pitchFamily="34" charset="0"/>
                <a:hlinkClick r:id="rId3"/>
              </a:rPr>
              <a:t>pmargotto@gmail.com</a:t>
            </a:r>
            <a:r>
              <a:rPr lang="pt-BR" altLang="pt-BR" sz="1800" i="1">
                <a:latin typeface="Arial" panose="020B0604020202020204" pitchFamily="34" charset="0"/>
              </a:rPr>
              <a:t>   </a:t>
            </a:r>
          </a:p>
          <a:p>
            <a:pPr algn="ctr" eaLnBrk="1" hangingPunct="1">
              <a:spcBef>
                <a:spcPct val="0"/>
              </a:spcBef>
              <a:buClrTx/>
              <a:buFontTx/>
              <a:buNone/>
            </a:pPr>
            <a:r>
              <a:rPr lang="pt-BR" altLang="pt-BR" sz="1800" i="1">
                <a:latin typeface="Arial" panose="020B0604020202020204" pitchFamily="34" charset="0"/>
              </a:rPr>
              <a:t>Brasília, 30 de setembro de 2019</a:t>
            </a:r>
            <a:endParaRPr lang="en-US" altLang="pt-BR" sz="1800" i="1">
              <a:latin typeface="Arial" panose="020B0604020202020204" pitchFamily="34" charset="0"/>
            </a:endParaRPr>
          </a:p>
        </p:txBody>
      </p:sp>
      <p:pic>
        <p:nvPicPr>
          <p:cNvPr id="11269" name="Picture 5" descr="Paulo-Marta-SP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946525"/>
            <a:ext cx="2473325" cy="2911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70" name="Picture 6" descr="4aEdic_Livro_3-4-17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73325" y="4232275"/>
            <a:ext cx="3802063" cy="2143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71" name="Picture 7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75388" y="4303713"/>
            <a:ext cx="2868612" cy="20716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273" name="Picture 9" descr="doc">
            <a:hlinkClick r:id="rId7" tooltip="Retirada_opioide_Midazolan_Sind_Abstin_2019"/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16900" y="277813"/>
            <a:ext cx="457200" cy="457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184150" y="-608013"/>
            <a:ext cx="8001000" cy="1216026"/>
          </a:xfrm>
        </p:spPr>
        <p:txBody>
          <a:bodyPr/>
          <a:lstStyle/>
          <a:p>
            <a:r>
              <a:rPr lang="pt-BR" altLang="pt-BR" smtClean="0"/>
              <a:t>Introdução</a:t>
            </a:r>
          </a:p>
        </p:txBody>
      </p:sp>
      <p:sp>
        <p:nvSpPr>
          <p:cNvPr id="12291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0" y="962025"/>
            <a:ext cx="9144000" cy="5676900"/>
          </a:xfrm>
          <a:solidFill>
            <a:schemeClr val="bg1"/>
          </a:solidFill>
        </p:spPr>
        <p:txBody>
          <a:bodyPr/>
          <a:lstStyle/>
          <a:p>
            <a:r>
              <a:rPr lang="pt-BR" altLang="pt-BR" smtClean="0"/>
              <a:t>A literatura apresenta várias abordagens para prevenir sintomas de abstinência de opiáceos. </a:t>
            </a:r>
          </a:p>
          <a:p>
            <a:r>
              <a:rPr lang="pt-BR" altLang="pt-BR" smtClean="0"/>
              <a:t>A ocorrência de </a:t>
            </a:r>
            <a:r>
              <a:rPr lang="pt-BR" altLang="pt-BR" b="1" smtClean="0">
                <a:solidFill>
                  <a:srgbClr val="FF0000"/>
                </a:solidFill>
              </a:rPr>
              <a:t>abstinência à retirada dos opioides</a:t>
            </a:r>
            <a:r>
              <a:rPr lang="pt-BR" altLang="pt-BR" smtClean="0"/>
              <a:t> na pediatria varia de </a:t>
            </a:r>
            <a:r>
              <a:rPr lang="pt-BR" altLang="pt-BR" smtClean="0">
                <a:solidFill>
                  <a:srgbClr val="FF0000"/>
                </a:solidFill>
              </a:rPr>
              <a:t>0 a 100%,</a:t>
            </a:r>
            <a:r>
              <a:rPr lang="pt-BR" altLang="pt-BR" smtClean="0"/>
              <a:t> com literatura mais recente citando </a:t>
            </a:r>
            <a:r>
              <a:rPr lang="pt-BR" altLang="pt-BR" smtClean="0">
                <a:solidFill>
                  <a:srgbClr val="FF0000"/>
                </a:solidFill>
              </a:rPr>
              <a:t>45 a 86% na UTI Pediátrica</a:t>
            </a:r>
          </a:p>
          <a:p>
            <a:r>
              <a:rPr lang="pt-BR" altLang="pt-BR" b="1" smtClean="0">
                <a:solidFill>
                  <a:schemeClr val="hlink"/>
                </a:solidFill>
              </a:rPr>
              <a:t>O uso de um protocolo padronizado de desmame de opioides reduziu as taxas de abstinência</a:t>
            </a:r>
            <a:r>
              <a:rPr lang="pt-BR" altLang="pt-BR" smtClean="0"/>
              <a:t> em comparação com os planos de desmame não padronizados.</a:t>
            </a:r>
          </a:p>
          <a:p>
            <a:pPr>
              <a:buFont typeface="Wingdings" panose="05000000000000000000" pitchFamily="2" charset="2"/>
              <a:buNone/>
            </a:pPr>
            <a:endParaRPr lang="pt-BR" altLang="pt-BR" smtClean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752475" y="1714500"/>
            <a:ext cx="8001000" cy="5143500"/>
          </a:xfrm>
          <a:solidFill>
            <a:schemeClr val="bg1"/>
          </a:solidFill>
        </p:spPr>
        <p:txBody>
          <a:bodyPr/>
          <a:lstStyle/>
          <a:p>
            <a:r>
              <a:rPr lang="pt-BR" altLang="pt-BR" b="1" smtClean="0">
                <a:solidFill>
                  <a:srgbClr val="FF00FF"/>
                </a:solidFill>
              </a:rPr>
              <a:t>padronização do desmame do opioide (fentanil) e benzodiazepínico</a:t>
            </a:r>
            <a:r>
              <a:rPr lang="pt-BR" altLang="pt-BR" smtClean="0"/>
              <a:t> (midazolam) na prevenção mais segura dos sintomas de abstinência,</a:t>
            </a:r>
          </a:p>
          <a:p>
            <a:r>
              <a:rPr lang="pt-BR" altLang="pt-BR" b="1" smtClean="0">
                <a:solidFill>
                  <a:srgbClr val="FF00FF"/>
                </a:solidFill>
              </a:rPr>
              <a:t>Síndrome de Abstinência Neonatal</a:t>
            </a:r>
            <a:r>
              <a:rPr lang="pt-BR" altLang="pt-BR" smtClean="0"/>
              <a:t> de mães usuárias de crack com enfoque também na  </a:t>
            </a:r>
            <a:r>
              <a:rPr lang="pt-BR" altLang="pt-BR" b="1" smtClean="0">
                <a:solidFill>
                  <a:srgbClr val="FF00FF"/>
                </a:solidFill>
              </a:rPr>
              <a:t>intoxicação por metadona.</a:t>
            </a:r>
          </a:p>
          <a:p>
            <a:pPr>
              <a:buFont typeface="Wingdings" panose="05000000000000000000" pitchFamily="2" charset="2"/>
              <a:buNone/>
            </a:pPr>
            <a:endParaRPr lang="pt-BR" altLang="pt-BR" smtClean="0"/>
          </a:p>
        </p:txBody>
      </p:sp>
      <p:sp>
        <p:nvSpPr>
          <p:cNvPr id="13315" name="Oval 4"/>
          <p:cNvSpPr>
            <a:spLocks noChangeArrowheads="1"/>
          </p:cNvSpPr>
          <p:nvPr/>
        </p:nvSpPr>
        <p:spPr bwMode="auto">
          <a:xfrm>
            <a:off x="1044575" y="168275"/>
            <a:ext cx="7708900" cy="1231900"/>
          </a:xfrm>
          <a:prstGeom prst="ellipse">
            <a:avLst/>
          </a:prstGeom>
          <a:solidFill>
            <a:schemeClr val="hlink"/>
          </a:solidFill>
          <a:ln w="57150">
            <a:solidFill>
              <a:srgbClr val="FF00FF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ctr" defTabSz="914400"/>
            <a:r>
              <a:rPr lang="pt-BR" altLang="pt-BR" b="1">
                <a:solidFill>
                  <a:srgbClr val="FFFF00"/>
                </a:solidFill>
                <a:latin typeface="Wide Latin" panose="020A0A07050505020404" pitchFamily="18" charset="0"/>
                <a:ea typeface="SimSun" panose="02010600030101010101" pitchFamily="2" charset="-122"/>
              </a:rPr>
              <a:t>OBJETIVO DESSA ABORDAGEM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566738" y="1549400"/>
            <a:ext cx="8186737" cy="4470400"/>
          </a:xfrm>
          <a:solidFill>
            <a:schemeClr val="bg1"/>
          </a:solidFill>
        </p:spPr>
        <p:txBody>
          <a:bodyPr/>
          <a:lstStyle/>
          <a:p>
            <a:pPr algn="ctr">
              <a:buFont typeface="Wingdings" panose="05000000000000000000" pitchFamily="2" charset="2"/>
              <a:buNone/>
            </a:pPr>
            <a:r>
              <a:rPr lang="pt-BR" altLang="pt-BR" b="1" smtClean="0">
                <a:solidFill>
                  <a:srgbClr val="FF0000"/>
                </a:solidFill>
              </a:rPr>
              <a:t>FENTANIL NOS RN VENTILADOS</a:t>
            </a:r>
            <a:r>
              <a:rPr lang="pt-BR" altLang="pt-BR" smtClean="0"/>
              <a:t> </a:t>
            </a:r>
          </a:p>
          <a:p>
            <a:r>
              <a:rPr lang="pt-BR" altLang="pt-BR" sz="2000" smtClean="0"/>
              <a:t>não faz mais parte rotineira dos RN ventilados</a:t>
            </a:r>
          </a:p>
          <a:p>
            <a:r>
              <a:rPr lang="pt-BR" altLang="pt-BR" sz="2000" smtClean="0"/>
              <a:t>Deve ser mensurada a dor (Escalas)</a:t>
            </a:r>
          </a:p>
          <a:p>
            <a:pPr algn="ctr">
              <a:buFont typeface="Wingdings" panose="05000000000000000000" pitchFamily="2" charset="2"/>
              <a:buNone/>
            </a:pPr>
            <a:r>
              <a:rPr lang="pt-BR" altLang="pt-BR" sz="2000" smtClean="0"/>
              <a:t>(</a:t>
            </a:r>
            <a:r>
              <a:rPr lang="pt-BR" altLang="pt-BR" sz="2000" smtClean="0">
                <a:latin typeface="Tw Cen MT Condensed Extra Bold" panose="020B0803020202020204" pitchFamily="34" charset="0"/>
              </a:rPr>
              <a:t>o opioide pode ter efeitos diferentes na presença ou ausência de dor!)</a:t>
            </a:r>
          </a:p>
        </p:txBody>
      </p:sp>
      <p:sp>
        <p:nvSpPr>
          <p:cNvPr id="14339" name="Oval 5"/>
          <p:cNvSpPr>
            <a:spLocks noChangeArrowheads="1"/>
          </p:cNvSpPr>
          <p:nvPr/>
        </p:nvSpPr>
        <p:spPr bwMode="auto">
          <a:xfrm>
            <a:off x="1044575" y="168275"/>
            <a:ext cx="7708900" cy="1231900"/>
          </a:xfrm>
          <a:prstGeom prst="ellipse">
            <a:avLst/>
          </a:prstGeom>
          <a:solidFill>
            <a:schemeClr val="hlink"/>
          </a:solidFill>
          <a:ln w="57150">
            <a:solidFill>
              <a:srgbClr val="FF00FF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ctr"/>
            <a:r>
              <a:rPr lang="pt-BR" altLang="pt-BR" b="1">
                <a:solidFill>
                  <a:srgbClr val="FFFF00"/>
                </a:solidFill>
              </a:rPr>
              <a:t>A) Retirada do opioide no recém-nascido na UTI Neonatal</a:t>
            </a:r>
          </a:p>
        </p:txBody>
      </p:sp>
      <p:sp>
        <p:nvSpPr>
          <p:cNvPr id="14340" name="AutoShape 6"/>
          <p:cNvSpPr>
            <a:spLocks noChangeArrowheads="1"/>
          </p:cNvSpPr>
          <p:nvPr/>
        </p:nvSpPr>
        <p:spPr bwMode="auto">
          <a:xfrm>
            <a:off x="446088" y="3238500"/>
            <a:ext cx="6804025" cy="3619500"/>
          </a:xfrm>
          <a:prstGeom prst="irregularSeal1">
            <a:avLst/>
          </a:prstGeom>
          <a:solidFill>
            <a:schemeClr val="accent1"/>
          </a:solidFill>
          <a:ln w="57150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ctr"/>
            <a:endParaRPr lang="pt-BR" altLang="pt-BR"/>
          </a:p>
          <a:p>
            <a:pPr algn="ctr"/>
            <a:r>
              <a:rPr lang="pt-BR" altLang="pt-BR" b="1">
                <a:solidFill>
                  <a:srgbClr val="FF0000"/>
                </a:solidFill>
              </a:rPr>
              <a:t>Na ausência de dor, os opiodes tem sido</a:t>
            </a:r>
          </a:p>
          <a:p>
            <a:pPr algn="ctr"/>
            <a:r>
              <a:rPr lang="pt-BR" altLang="pt-BR" b="1">
                <a:solidFill>
                  <a:srgbClr val="FF0000"/>
                </a:solidFill>
              </a:rPr>
              <a:t>mostrados NEUROTÓXICOS e podem</a:t>
            </a:r>
          </a:p>
          <a:p>
            <a:pPr algn="ctr"/>
            <a:r>
              <a:rPr lang="pt-BR" altLang="pt-BR" b="1">
                <a:solidFill>
                  <a:srgbClr val="FF0000"/>
                </a:solidFill>
              </a:rPr>
              <a:t>prejudicar o desenvolvimento</a:t>
            </a:r>
          </a:p>
          <a:p>
            <a:pPr algn="ctr"/>
            <a:r>
              <a:rPr lang="pt-BR" altLang="pt-BR" b="1">
                <a:solidFill>
                  <a:srgbClr val="FF0000"/>
                </a:solidFill>
              </a:rPr>
              <a:t>cognitivo e comportamental</a:t>
            </a:r>
          </a:p>
        </p:txBody>
      </p:sp>
      <p:pic>
        <p:nvPicPr>
          <p:cNvPr id="14341" name="Picture 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69163" y="4171950"/>
            <a:ext cx="1874837" cy="18478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566738" y="1308100"/>
            <a:ext cx="8310562" cy="5000625"/>
          </a:xfrm>
          <a:solidFill>
            <a:schemeClr val="bg1"/>
          </a:solidFill>
        </p:spPr>
        <p:txBody>
          <a:bodyPr/>
          <a:lstStyle/>
          <a:p>
            <a:r>
              <a:rPr lang="pt-BR" altLang="pt-BR" sz="2000" smtClean="0"/>
              <a:t>tenha certeza de que o recém-nascido esteja  hemodinamicamente estável</a:t>
            </a:r>
          </a:p>
          <a:p>
            <a:r>
              <a:rPr lang="pt-BR" altLang="pt-BR" sz="2000" smtClean="0"/>
              <a:t> e use o menor tempo possível.</a:t>
            </a:r>
            <a:r>
              <a:rPr lang="pt-BR" altLang="pt-BR" smtClean="0"/>
              <a:t> </a:t>
            </a:r>
          </a:p>
          <a:p>
            <a:pPr>
              <a:buFont typeface="Wingdings" panose="05000000000000000000" pitchFamily="2" charset="2"/>
              <a:buNone/>
            </a:pPr>
            <a:r>
              <a:rPr lang="pt-BR" altLang="pt-BR" smtClean="0"/>
              <a:t>          </a:t>
            </a:r>
            <a:r>
              <a:rPr lang="pt-BR" altLang="pt-BR" sz="2800" b="1" smtClean="0">
                <a:solidFill>
                  <a:srgbClr val="FF0000"/>
                </a:solidFill>
              </a:rPr>
              <a:t>Dose cumulativa de opioide</a:t>
            </a:r>
          </a:p>
          <a:p>
            <a:r>
              <a:rPr lang="pt-PT" altLang="pt-BR" sz="2000" smtClean="0"/>
              <a:t>associada com pior  pontuação do índice cognitivo aos 20 meses de idade corrigida e</a:t>
            </a:r>
          </a:p>
          <a:p>
            <a:r>
              <a:rPr lang="pt-PT" altLang="pt-BR" sz="2000" smtClean="0"/>
              <a:t> maior incidência de hemorragia cerebelar e redução do tamanho do cerebelo dose-dependente</a:t>
            </a:r>
          </a:p>
          <a:p>
            <a:pPr>
              <a:buFont typeface="Wingdings" panose="05000000000000000000" pitchFamily="2" charset="2"/>
              <a:buNone/>
            </a:pPr>
            <a:r>
              <a:rPr lang="pt-PT" altLang="pt-BR" smtClean="0"/>
              <a:t> (</a:t>
            </a:r>
            <a:r>
              <a:rPr lang="pt-PT" altLang="pt-BR" smtClean="0">
                <a:latin typeface="Tw Cen MT Condensed Extra Bold" panose="020B0803020202020204" pitchFamily="34" charset="0"/>
              </a:rPr>
              <a:t>mesmo após ajuste para fatores de riscos sociais e neonatais nos pré-termos de extremo baixo peso)</a:t>
            </a:r>
            <a:r>
              <a:rPr lang="pt-PT" altLang="pt-BR" b="1" smtClean="0"/>
              <a:t> </a:t>
            </a:r>
          </a:p>
          <a:p>
            <a:pPr>
              <a:buFont typeface="Wingdings" panose="05000000000000000000" pitchFamily="2" charset="2"/>
              <a:buNone/>
            </a:pPr>
            <a:r>
              <a:rPr lang="pt-PT" altLang="pt-BR" b="1" smtClean="0"/>
              <a:t>	</a:t>
            </a:r>
            <a:endParaRPr lang="pt-BR" altLang="pt-BR" smtClean="0"/>
          </a:p>
        </p:txBody>
      </p:sp>
      <p:sp>
        <p:nvSpPr>
          <p:cNvPr id="15363" name="Rectangle 4"/>
          <p:cNvSpPr>
            <a:spLocks noChangeArrowheads="1"/>
          </p:cNvSpPr>
          <p:nvPr/>
        </p:nvSpPr>
        <p:spPr bwMode="auto">
          <a:xfrm>
            <a:off x="1258888" y="119063"/>
            <a:ext cx="6745287" cy="10620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defTabSz="914400">
              <a:spcBef>
                <a:spcPct val="20000"/>
              </a:spcBef>
              <a:buClr>
                <a:schemeClr val="accent2"/>
              </a:buClr>
              <a:buFont typeface="Wingdings" panose="05000000000000000000" pitchFamily="2" charset="2"/>
              <a:buNone/>
            </a:pPr>
            <a:r>
              <a:rPr lang="pt-BR" altLang="pt-BR" sz="3000" b="1">
                <a:solidFill>
                  <a:srgbClr val="FF0000"/>
                </a:solidFill>
              </a:rPr>
              <a:t>FENTANIL NOS RN VENTILADOS</a:t>
            </a:r>
          </a:p>
          <a:p>
            <a:pPr defTabSz="914400">
              <a:spcBef>
                <a:spcPct val="20000"/>
              </a:spcBef>
              <a:buClr>
                <a:schemeClr val="accent2"/>
              </a:buClr>
              <a:buFont typeface="Wingdings" panose="05000000000000000000" pitchFamily="2" charset="2"/>
              <a:buNone/>
            </a:pPr>
            <a:r>
              <a:rPr lang="pt-BR" altLang="pt-BR" sz="2800" b="1">
                <a:solidFill>
                  <a:srgbClr val="FF0000"/>
                </a:solidFill>
              </a:rPr>
              <a:t>                Quando usar</a:t>
            </a:r>
            <a:endParaRPr lang="pt-BR" altLang="pt-BR" sz="300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566738" y="1574800"/>
            <a:ext cx="8418512" cy="4267200"/>
          </a:xfrm>
          <a:solidFill>
            <a:schemeClr val="bg1"/>
          </a:solidFill>
        </p:spPr>
        <p:txBody>
          <a:bodyPr/>
          <a:lstStyle/>
          <a:p>
            <a:pPr>
              <a:lnSpc>
                <a:spcPct val="80000"/>
              </a:lnSpc>
            </a:pPr>
            <a:r>
              <a:rPr lang="pt-BR" altLang="pt-BR" sz="3200" b="1" smtClean="0"/>
              <a:t>Tolerância</a:t>
            </a:r>
          </a:p>
          <a:p>
            <a:pPr>
              <a:lnSpc>
                <a:spcPct val="80000"/>
              </a:lnSpc>
              <a:buFont typeface="Wingdings" panose="05000000000000000000" pitchFamily="2" charset="2"/>
              <a:buNone/>
            </a:pPr>
            <a:r>
              <a:rPr lang="pt-PT" altLang="pt-BR" sz="1800" smtClean="0"/>
              <a:t>      </a:t>
            </a:r>
            <a:r>
              <a:rPr lang="pt-PT" altLang="pt-BR" sz="2400" smtClean="0"/>
              <a:t>diminuição do efeito de um medicamento ao longo do tempo ou a necessidade de aumentar a dose para atingir o mesmo efeito (nível celular)</a:t>
            </a:r>
            <a:endParaRPr lang="pt-PT" altLang="pt-BR" sz="2400" b="1" smtClean="0"/>
          </a:p>
          <a:p>
            <a:pPr>
              <a:lnSpc>
                <a:spcPct val="80000"/>
              </a:lnSpc>
              <a:buFont typeface="Wingdings" panose="05000000000000000000" pitchFamily="2" charset="2"/>
              <a:buNone/>
            </a:pPr>
            <a:endParaRPr lang="pt-PT" altLang="pt-BR" sz="2400" b="1" smtClean="0"/>
          </a:p>
          <a:p>
            <a:pPr>
              <a:lnSpc>
                <a:spcPct val="80000"/>
              </a:lnSpc>
            </a:pPr>
            <a:r>
              <a:rPr lang="pt-BR" altLang="pt-BR" sz="3200" b="1" smtClean="0"/>
              <a:t>Abstinência</a:t>
            </a:r>
          </a:p>
          <a:p>
            <a:pPr>
              <a:lnSpc>
                <a:spcPct val="80000"/>
              </a:lnSpc>
              <a:buFont typeface="Wingdings" panose="05000000000000000000" pitchFamily="2" charset="2"/>
              <a:buNone/>
            </a:pPr>
            <a:r>
              <a:rPr lang="pt-PT" altLang="pt-BR" sz="1800" smtClean="0"/>
              <a:t>      </a:t>
            </a:r>
            <a:r>
              <a:rPr lang="pt-PT" altLang="pt-BR" sz="2400" smtClean="0"/>
              <a:t>inclui sinais e sintomas que se manifestam quando a administração de um agente sedativo ou analgésico é abruptamente interrompido em um paciente que é fisicamente tolerante</a:t>
            </a:r>
            <a:r>
              <a:rPr lang="pt-PT" altLang="pt-BR" sz="1800" smtClean="0"/>
              <a:t>.</a:t>
            </a:r>
            <a:endParaRPr lang="pt-BR" altLang="pt-BR" sz="1800" smtClean="0"/>
          </a:p>
        </p:txBody>
      </p:sp>
      <p:sp>
        <p:nvSpPr>
          <p:cNvPr id="16387" name="Text Box 4"/>
          <p:cNvSpPr txBox="1">
            <a:spLocks noChangeArrowheads="1"/>
          </p:cNvSpPr>
          <p:nvPr/>
        </p:nvSpPr>
        <p:spPr bwMode="auto">
          <a:xfrm>
            <a:off x="1362075" y="365125"/>
            <a:ext cx="6167438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defTabSz="914400"/>
            <a:r>
              <a:rPr lang="pt-PT" altLang="pt-BR" sz="4000" b="1">
                <a:solidFill>
                  <a:schemeClr val="hlink"/>
                </a:solidFill>
              </a:rPr>
              <a:t>Tolerância / Abstinência</a:t>
            </a:r>
            <a:r>
              <a:rPr lang="pt-PT" altLang="pt-BR" sz="4000">
                <a:solidFill>
                  <a:srgbClr val="FF0000"/>
                </a:solidFill>
              </a:rPr>
              <a:t> </a:t>
            </a:r>
            <a:endParaRPr lang="pt-BR" altLang="pt-BR" sz="4000">
              <a:solidFill>
                <a:srgbClr val="FF0000"/>
              </a:solidFill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0" y="852488"/>
            <a:ext cx="9144000" cy="6429375"/>
          </a:xfrm>
          <a:solidFill>
            <a:schemeClr val="bg1"/>
          </a:solidFill>
        </p:spPr>
        <p:txBody>
          <a:bodyPr/>
          <a:lstStyle/>
          <a:p>
            <a:pPr algn="ctr">
              <a:buFont typeface="Wingdings" panose="05000000000000000000" pitchFamily="2" charset="2"/>
              <a:buNone/>
            </a:pPr>
            <a:r>
              <a:rPr lang="pt-BR" altLang="pt-BR" b="1" smtClean="0">
                <a:solidFill>
                  <a:srgbClr val="FF0000"/>
                </a:solidFill>
              </a:rPr>
              <a:t>      FENTANIL </a:t>
            </a:r>
            <a:r>
              <a:rPr lang="pt-BR" altLang="pt-BR" smtClean="0">
                <a:solidFill>
                  <a:srgbClr val="FF0000"/>
                </a:solidFill>
              </a:rPr>
              <a:t>≥</a:t>
            </a:r>
            <a:r>
              <a:rPr lang="pt-BR" altLang="pt-BR" b="1" smtClean="0">
                <a:solidFill>
                  <a:srgbClr val="FF0000"/>
                </a:solidFill>
              </a:rPr>
              <a:t> 5 dias</a:t>
            </a:r>
            <a:r>
              <a:rPr lang="pt-BR" altLang="pt-BR" smtClean="0"/>
              <a:t> ou uma </a:t>
            </a:r>
            <a:r>
              <a:rPr lang="pt-BR" altLang="pt-BR" b="1" smtClean="0">
                <a:solidFill>
                  <a:srgbClr val="FF0000"/>
                </a:solidFill>
              </a:rPr>
              <a:t>dose cumulativa total de</a:t>
            </a:r>
            <a:r>
              <a:rPr lang="pt-BR" altLang="pt-BR" b="1" smtClean="0"/>
              <a:t> </a:t>
            </a:r>
            <a:r>
              <a:rPr lang="pt-BR" altLang="pt-BR" b="1" smtClean="0">
                <a:solidFill>
                  <a:srgbClr val="FF0000"/>
                </a:solidFill>
              </a:rPr>
              <a:t>1,5 mg/kg</a:t>
            </a:r>
            <a:r>
              <a:rPr lang="pt-BR" altLang="pt-BR" smtClean="0"/>
              <a:t> durante a internação hospitalar: </a:t>
            </a:r>
          </a:p>
          <a:p>
            <a:pPr>
              <a:buFont typeface="Wingdings" panose="05000000000000000000" pitchFamily="2" charset="2"/>
              <a:buNone/>
            </a:pPr>
            <a:endParaRPr lang="pt-BR" altLang="pt-BR" smtClean="0"/>
          </a:p>
          <a:p>
            <a:pPr algn="ctr">
              <a:buFont typeface="Wingdings" panose="05000000000000000000" pitchFamily="2" charset="2"/>
              <a:buNone/>
            </a:pPr>
            <a:r>
              <a:rPr lang="pt-BR" altLang="pt-BR" b="1" smtClean="0">
                <a:solidFill>
                  <a:srgbClr val="FF00FF"/>
                </a:solidFill>
              </a:rPr>
              <a:t>50%</a:t>
            </a:r>
            <a:r>
              <a:rPr lang="pt-BR" altLang="pt-BR" smtClean="0"/>
              <a:t> de chance de desenvolver abstinência</a:t>
            </a:r>
          </a:p>
          <a:p>
            <a:pPr algn="ctr">
              <a:buFont typeface="Wingdings" panose="05000000000000000000" pitchFamily="2" charset="2"/>
              <a:buNone/>
            </a:pPr>
            <a:endParaRPr lang="pt-BR" altLang="pt-BR" smtClean="0"/>
          </a:p>
          <a:p>
            <a:pPr algn="ctr">
              <a:buFontTx/>
              <a:buNone/>
            </a:pPr>
            <a:r>
              <a:rPr lang="pt-BR" altLang="pt-BR" b="1" smtClean="0">
                <a:solidFill>
                  <a:srgbClr val="FF0000"/>
                </a:solidFill>
              </a:rPr>
              <a:t>FENTANIL</a:t>
            </a:r>
            <a:r>
              <a:rPr lang="pt-BR" altLang="pt-BR" smtClean="0"/>
              <a:t> de </a:t>
            </a:r>
            <a:r>
              <a:rPr lang="pt-BR" altLang="pt-BR" smtClean="0">
                <a:solidFill>
                  <a:srgbClr val="FF0000"/>
                </a:solidFill>
              </a:rPr>
              <a:t>≥</a:t>
            </a:r>
            <a:r>
              <a:rPr lang="pt-BR" altLang="pt-BR" b="1" smtClean="0">
                <a:solidFill>
                  <a:srgbClr val="FF0000"/>
                </a:solidFill>
              </a:rPr>
              <a:t> 9 dias</a:t>
            </a:r>
            <a:r>
              <a:rPr lang="pt-BR" altLang="pt-BR" smtClean="0"/>
              <a:t> ou uma </a:t>
            </a:r>
            <a:r>
              <a:rPr lang="pt-BR" altLang="pt-BR" b="1" smtClean="0">
                <a:solidFill>
                  <a:srgbClr val="FF0000"/>
                </a:solidFill>
              </a:rPr>
              <a:t>dose cumulativa de fentanil de ≥ 2,5 mg / kg</a:t>
            </a:r>
            <a:r>
              <a:rPr lang="pt-BR" altLang="pt-BR" smtClean="0"/>
              <a:t>  durante o internação hospitalar</a:t>
            </a:r>
          </a:p>
          <a:p>
            <a:pPr algn="ctr">
              <a:buFontTx/>
              <a:buChar char="-"/>
            </a:pPr>
            <a:endParaRPr lang="pt-BR" altLang="pt-BR" smtClean="0"/>
          </a:p>
          <a:p>
            <a:pPr algn="ctr">
              <a:buFontTx/>
              <a:buNone/>
            </a:pPr>
            <a:r>
              <a:rPr lang="pt-BR" altLang="pt-BR" smtClean="0"/>
              <a:t>incidência de </a:t>
            </a:r>
            <a:r>
              <a:rPr lang="pt-BR" altLang="pt-BR" b="1" smtClean="0">
                <a:solidFill>
                  <a:srgbClr val="FF00FF"/>
                </a:solidFill>
              </a:rPr>
              <a:t>100%</a:t>
            </a:r>
            <a:r>
              <a:rPr lang="pt-BR" altLang="pt-BR" smtClean="0"/>
              <a:t> de abstinência.</a:t>
            </a:r>
          </a:p>
          <a:p>
            <a:pPr>
              <a:buFont typeface="Wingdings" panose="05000000000000000000" pitchFamily="2" charset="2"/>
              <a:buNone/>
            </a:pPr>
            <a:endParaRPr lang="pt-BR" altLang="pt-BR" smtClean="0"/>
          </a:p>
        </p:txBody>
      </p:sp>
      <p:sp>
        <p:nvSpPr>
          <p:cNvPr id="17411" name="Text Box 4"/>
          <p:cNvSpPr txBox="1">
            <a:spLocks noChangeArrowheads="1"/>
          </p:cNvSpPr>
          <p:nvPr/>
        </p:nvSpPr>
        <p:spPr bwMode="auto">
          <a:xfrm>
            <a:off x="1362075" y="150813"/>
            <a:ext cx="6081713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r>
              <a:rPr lang="pt-PT" altLang="pt-BR" sz="4000" b="1">
                <a:solidFill>
                  <a:schemeClr val="hlink"/>
                </a:solidFill>
              </a:rPr>
              <a:t>DESMAME DO OPIOIDE</a:t>
            </a:r>
            <a:r>
              <a:rPr lang="pt-PT" altLang="pt-BR" sz="4000">
                <a:solidFill>
                  <a:schemeClr val="hlink"/>
                </a:solidFill>
              </a:rPr>
              <a:t> </a:t>
            </a:r>
            <a:endParaRPr lang="pt-BR" altLang="pt-BR" sz="4000">
              <a:solidFill>
                <a:schemeClr val="hlink"/>
              </a:solidFill>
            </a:endParaRPr>
          </a:p>
        </p:txBody>
      </p:sp>
      <p:sp>
        <p:nvSpPr>
          <p:cNvPr id="17412" name="AutoShape 5"/>
          <p:cNvSpPr>
            <a:spLocks noChangeArrowheads="1"/>
          </p:cNvSpPr>
          <p:nvPr/>
        </p:nvSpPr>
        <p:spPr bwMode="auto">
          <a:xfrm>
            <a:off x="1479550" y="1792288"/>
            <a:ext cx="733425" cy="1214437"/>
          </a:xfrm>
          <a:prstGeom prst="curvedRightArrow">
            <a:avLst>
              <a:gd name="adj1" fmla="val 33117"/>
              <a:gd name="adj2" fmla="val 66234"/>
              <a:gd name="adj3" fmla="val 33333"/>
            </a:avLst>
          </a:prstGeom>
          <a:solidFill>
            <a:schemeClr val="hlink"/>
          </a:solidFill>
          <a:ln w="57150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endParaRPr lang="pt-BR" altLang="pt-BR"/>
          </a:p>
        </p:txBody>
      </p:sp>
      <p:sp>
        <p:nvSpPr>
          <p:cNvPr id="17413" name="AutoShape 6"/>
          <p:cNvSpPr>
            <a:spLocks noChangeArrowheads="1"/>
          </p:cNvSpPr>
          <p:nvPr/>
        </p:nvSpPr>
        <p:spPr bwMode="auto">
          <a:xfrm flipH="1">
            <a:off x="8069263" y="5087938"/>
            <a:ext cx="746125" cy="1214437"/>
          </a:xfrm>
          <a:prstGeom prst="curvedRightArrow">
            <a:avLst>
              <a:gd name="adj1" fmla="val 32553"/>
              <a:gd name="adj2" fmla="val 65106"/>
              <a:gd name="adj3" fmla="val 33333"/>
            </a:avLst>
          </a:prstGeom>
          <a:solidFill>
            <a:schemeClr val="hlink"/>
          </a:solidFill>
          <a:ln w="57150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endParaRPr lang="pt-BR" altLang="pt-B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Text Box 4"/>
          <p:cNvSpPr txBox="1">
            <a:spLocks noChangeArrowheads="1"/>
          </p:cNvSpPr>
          <p:nvPr/>
        </p:nvSpPr>
        <p:spPr bwMode="auto">
          <a:xfrm>
            <a:off x="566738" y="284163"/>
            <a:ext cx="8577262" cy="1463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accent2"/>
              </a:buClr>
              <a:buFont typeface="Wingdings" panose="05000000000000000000" pitchFamily="2" charset="2"/>
              <a:buChar char="o"/>
              <a:defRPr sz="30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Font typeface="Wingdings" panose="05000000000000000000" pitchFamily="2" charset="2"/>
              <a:buChar char="n"/>
              <a:defRPr sz="2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Font typeface="Wingdings" panose="05000000000000000000" pitchFamily="2" charset="2"/>
              <a:buChar char="o"/>
              <a:defRPr sz="23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5000"/>
              </a:spcBef>
              <a:buClr>
                <a:schemeClr val="accent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5000"/>
              </a:spcBef>
              <a:spcAft>
                <a:spcPct val="0"/>
              </a:spcAft>
              <a:buClr>
                <a:schemeClr val="accent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5000"/>
              </a:spcBef>
              <a:spcAft>
                <a:spcPct val="0"/>
              </a:spcAft>
              <a:buClr>
                <a:schemeClr val="accent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5000"/>
              </a:spcBef>
              <a:spcAft>
                <a:spcPct val="0"/>
              </a:spcAft>
              <a:buClr>
                <a:schemeClr val="accent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5000"/>
              </a:spcBef>
              <a:spcAft>
                <a:spcPct val="0"/>
              </a:spcAft>
              <a:buClr>
                <a:schemeClr val="accent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algn="ctr" defTabSz="914400" eaLnBrk="1" hangingPunct="1">
              <a:spcBef>
                <a:spcPct val="0"/>
              </a:spcBef>
              <a:buClrTx/>
              <a:buFontTx/>
              <a:buNone/>
            </a:pPr>
            <a:r>
              <a:rPr lang="pt-BR" altLang="pt-BR" b="1">
                <a:solidFill>
                  <a:schemeClr val="hlink"/>
                </a:solidFill>
              </a:rPr>
              <a:t>Estratificação do risco de acordo com os </a:t>
            </a:r>
          </a:p>
          <a:p>
            <a:pPr algn="ctr" defTabSz="914400" eaLnBrk="1" hangingPunct="1">
              <a:spcBef>
                <a:spcPct val="0"/>
              </a:spcBef>
              <a:buClrTx/>
              <a:buFontTx/>
              <a:buNone/>
            </a:pPr>
            <a:r>
              <a:rPr lang="pt-BR" altLang="pt-BR" b="1">
                <a:solidFill>
                  <a:schemeClr val="hlink"/>
                </a:solidFill>
              </a:rPr>
              <a:t>dias de infusão contínua de opioide</a:t>
            </a:r>
            <a:r>
              <a:rPr lang="pt-BR" altLang="pt-BR" b="1">
                <a:solidFill>
                  <a:srgbClr val="FF0000"/>
                </a:solidFill>
              </a:rPr>
              <a:t>.</a:t>
            </a:r>
          </a:p>
        </p:txBody>
      </p:sp>
      <p:sp>
        <p:nvSpPr>
          <p:cNvPr id="18435" name="Rectangle 6"/>
          <p:cNvSpPr>
            <a:spLocks noChangeArrowheads="1"/>
          </p:cNvSpPr>
          <p:nvPr/>
        </p:nvSpPr>
        <p:spPr bwMode="auto">
          <a:xfrm>
            <a:off x="6196013" y="5792788"/>
            <a:ext cx="2863850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r>
              <a:rPr lang="pt-BR" altLang="pt-BR"/>
              <a:t>Sanches-Pinto et al, 2018 </a:t>
            </a:r>
          </a:p>
        </p:txBody>
      </p:sp>
      <p:pic>
        <p:nvPicPr>
          <p:cNvPr id="18436" name="Picture 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138" y="1747838"/>
            <a:ext cx="9059862" cy="394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437" name="Rectangle 9"/>
          <p:cNvSpPr>
            <a:spLocks noChangeArrowheads="1"/>
          </p:cNvSpPr>
          <p:nvPr/>
        </p:nvSpPr>
        <p:spPr bwMode="auto">
          <a:xfrm>
            <a:off x="566738" y="6159500"/>
            <a:ext cx="8493125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ctr"/>
            <a:r>
              <a:rPr lang="pt-BR" altLang="pt-BR" b="1">
                <a:latin typeface="Franklin Gothic Heavy" panose="020B0903020102020204" pitchFamily="34" charset="0"/>
              </a:rPr>
              <a:t>O uso da metadona está indicado para o risco elevado. Nos pacientes com baixo ou moderado risco, reduzir o fentanil 20% a cada 2 dias</a:t>
            </a:r>
            <a:r>
              <a:rPr lang="pt-BR" altLang="pt-BR">
                <a:latin typeface="Franklin Gothic Heavy" panose="020B0903020102020204" pitchFamily="34" charset="0"/>
              </a:rPr>
              <a:t>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493713" y="1163638"/>
            <a:ext cx="8001000" cy="5172075"/>
          </a:xfrm>
          <a:solidFill>
            <a:schemeClr val="bg1"/>
          </a:solidFill>
        </p:spPr>
        <p:txBody>
          <a:bodyPr/>
          <a:lstStyle/>
          <a:p>
            <a:pPr algn="ctr">
              <a:lnSpc>
                <a:spcPct val="80000"/>
              </a:lnSpc>
              <a:buFont typeface="Wingdings" panose="05000000000000000000" pitchFamily="2" charset="2"/>
              <a:buNone/>
            </a:pPr>
            <a:r>
              <a:rPr lang="pt-BR" altLang="pt-BR" sz="2600" b="1" smtClean="0">
                <a:solidFill>
                  <a:schemeClr val="hlink"/>
                </a:solidFill>
              </a:rPr>
              <a:t>Uso da Metadona: Equivalência</a:t>
            </a:r>
          </a:p>
          <a:p>
            <a:pPr algn="ctr">
              <a:lnSpc>
                <a:spcPct val="80000"/>
              </a:lnSpc>
              <a:buFont typeface="Wingdings" panose="05000000000000000000" pitchFamily="2" charset="2"/>
              <a:buNone/>
            </a:pPr>
            <a:r>
              <a:rPr lang="pt-BR" altLang="pt-BR" sz="2600" b="1" smtClean="0">
                <a:solidFill>
                  <a:schemeClr val="hlink"/>
                </a:solidFill>
              </a:rPr>
              <a:t>*[</a:t>
            </a:r>
            <a:r>
              <a:rPr lang="pt-BR" altLang="pt-BR" sz="2600" b="1" smtClean="0"/>
              <a:t> </a:t>
            </a:r>
            <a:r>
              <a:rPr lang="pt-BR" altLang="pt-BR" sz="2600" b="1" smtClean="0">
                <a:solidFill>
                  <a:srgbClr val="FF00FF"/>
                </a:solidFill>
              </a:rPr>
              <a:t>2,5 vezes a dose de fentanil em mg</a:t>
            </a:r>
            <a:r>
              <a:rPr lang="pt-BR" altLang="pt-BR" sz="2600" b="1" smtClean="0">
                <a:solidFill>
                  <a:schemeClr val="hlink"/>
                </a:solidFill>
              </a:rPr>
              <a:t>]*</a:t>
            </a:r>
            <a:endParaRPr lang="pt-BR" altLang="pt-BR" sz="2600" b="1" smtClean="0"/>
          </a:p>
          <a:p>
            <a:pPr algn="ctr">
              <a:lnSpc>
                <a:spcPct val="80000"/>
              </a:lnSpc>
              <a:buFont typeface="Wingdings" panose="05000000000000000000" pitchFamily="2" charset="2"/>
              <a:buNone/>
            </a:pPr>
            <a:r>
              <a:rPr lang="pt-BR" altLang="pt-BR" sz="2600" b="1" smtClean="0"/>
              <a:t>(1µ/kg/h x 24= 24µg÷1000=0,024mg x 2,5=0,06mg/kg/dose 8/8 h de metadona</a:t>
            </a:r>
          </a:p>
          <a:p>
            <a:pPr algn="ctr">
              <a:lnSpc>
                <a:spcPct val="80000"/>
              </a:lnSpc>
              <a:buFont typeface="Wingdings" panose="05000000000000000000" pitchFamily="2" charset="2"/>
              <a:buNone/>
            </a:pPr>
            <a:endParaRPr lang="pt-BR" altLang="pt-BR" sz="2600" b="1" smtClean="0"/>
          </a:p>
          <a:p>
            <a:pPr algn="ctr">
              <a:lnSpc>
                <a:spcPct val="80000"/>
              </a:lnSpc>
              <a:buFont typeface="Wingdings" panose="05000000000000000000" pitchFamily="2" charset="2"/>
              <a:buNone/>
            </a:pPr>
            <a:endParaRPr lang="pt-BR" altLang="pt-BR" sz="2600" b="1" smtClean="0"/>
          </a:p>
          <a:p>
            <a:pPr algn="ctr">
              <a:lnSpc>
                <a:spcPct val="80000"/>
              </a:lnSpc>
              <a:buFont typeface="Wingdings" panose="05000000000000000000" pitchFamily="2" charset="2"/>
              <a:buNone/>
            </a:pPr>
            <a:endParaRPr lang="pt-BR" altLang="pt-BR" sz="2600" b="1" smtClean="0"/>
          </a:p>
          <a:p>
            <a:pPr algn="ctr">
              <a:lnSpc>
                <a:spcPct val="80000"/>
              </a:lnSpc>
              <a:buFont typeface="Wingdings" panose="05000000000000000000" pitchFamily="2" charset="2"/>
              <a:buNone/>
            </a:pPr>
            <a:endParaRPr lang="pt-BR" altLang="pt-BR" sz="2600" b="1" smtClean="0"/>
          </a:p>
          <a:p>
            <a:pPr algn="ctr">
              <a:lnSpc>
                <a:spcPct val="80000"/>
              </a:lnSpc>
              <a:buFont typeface="Wingdings" panose="05000000000000000000" pitchFamily="2" charset="2"/>
              <a:buNone/>
            </a:pPr>
            <a:endParaRPr lang="pt-BR" altLang="pt-BR" sz="2600" b="1" smtClean="0"/>
          </a:p>
          <a:p>
            <a:pPr>
              <a:lnSpc>
                <a:spcPct val="80000"/>
              </a:lnSpc>
            </a:pPr>
            <a:r>
              <a:rPr lang="pt-BR" altLang="pt-BR" sz="1600" b="1" smtClean="0"/>
              <a:t>*Apresentação da Metadona oral: comprimidos de 5 mg e 10 mg (Mytedom®)</a:t>
            </a:r>
          </a:p>
          <a:p>
            <a:pPr>
              <a:lnSpc>
                <a:spcPct val="80000"/>
              </a:lnSpc>
            </a:pPr>
            <a:r>
              <a:rPr lang="pt-BR" altLang="pt-BR" sz="1600" b="1" smtClean="0"/>
              <a:t>Diluir 1 comprimido de metadona (5mg) em 10 ml de água destilada (1ml= 0,5 mg).</a:t>
            </a:r>
          </a:p>
          <a:p>
            <a:pPr algn="ctr">
              <a:lnSpc>
                <a:spcPct val="80000"/>
              </a:lnSpc>
              <a:buFont typeface="Wingdings" panose="05000000000000000000" pitchFamily="2" charset="2"/>
              <a:buNone/>
            </a:pPr>
            <a:r>
              <a:rPr lang="pt-BR" altLang="pt-BR" sz="1600" b="1" smtClean="0"/>
              <a:t>   </a:t>
            </a:r>
            <a:r>
              <a:rPr lang="pt-BR" altLang="pt-BR" sz="1600" b="1" smtClean="0">
                <a:solidFill>
                  <a:srgbClr val="FF00FF"/>
                </a:solidFill>
              </a:rPr>
              <a:t>Para esse exemplo: 0,12 ml de metadona de 8/8 horas</a:t>
            </a:r>
          </a:p>
        </p:txBody>
      </p:sp>
      <p:sp>
        <p:nvSpPr>
          <p:cNvPr id="19459" name="Text Box 4"/>
          <p:cNvSpPr txBox="1">
            <a:spLocks noChangeArrowheads="1"/>
          </p:cNvSpPr>
          <p:nvPr/>
        </p:nvSpPr>
        <p:spPr bwMode="auto">
          <a:xfrm>
            <a:off x="1362075" y="150813"/>
            <a:ext cx="6081713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r>
              <a:rPr lang="pt-PT" altLang="pt-BR" sz="4000" b="1">
                <a:solidFill>
                  <a:schemeClr val="hlink"/>
                </a:solidFill>
              </a:rPr>
              <a:t>DESMAME DO OPIOIDE</a:t>
            </a:r>
            <a:r>
              <a:rPr lang="pt-PT" altLang="pt-BR" sz="4000">
                <a:solidFill>
                  <a:srgbClr val="FF0000"/>
                </a:solidFill>
              </a:rPr>
              <a:t> </a:t>
            </a:r>
            <a:endParaRPr lang="pt-BR" altLang="pt-BR" sz="4000">
              <a:solidFill>
                <a:srgbClr val="FF0000"/>
              </a:solidFill>
            </a:endParaRPr>
          </a:p>
        </p:txBody>
      </p:sp>
      <p:sp>
        <p:nvSpPr>
          <p:cNvPr id="19460" name="Nuvem 7"/>
          <p:cNvSpPr>
            <a:spLocks/>
          </p:cNvSpPr>
          <p:nvPr/>
        </p:nvSpPr>
        <p:spPr bwMode="auto">
          <a:xfrm>
            <a:off x="2635250" y="2941638"/>
            <a:ext cx="3989388" cy="2003425"/>
          </a:xfrm>
          <a:custGeom>
            <a:avLst/>
            <a:gdLst>
              <a:gd name="T0" fmla="*/ 1835438277 w 43200"/>
              <a:gd name="T1" fmla="*/ 2135050162 h 43200"/>
              <a:gd name="T2" fmla="*/ 844779505 w 43200"/>
              <a:gd name="T3" fmla="*/ 2070045420 h 43200"/>
              <a:gd name="T4" fmla="*/ 2147483646 w 43200"/>
              <a:gd name="T5" fmla="*/ 2147483646 h 43200"/>
              <a:gd name="T6" fmla="*/ 2147483646 w 43200"/>
              <a:gd name="T7" fmla="*/ 2147483646 h 43200"/>
              <a:gd name="T8" fmla="*/ 2147483646 w 43200"/>
              <a:gd name="T9" fmla="*/ 2147483646 h 43200"/>
              <a:gd name="T10" fmla="*/ 2147483646 w 43200"/>
              <a:gd name="T11" fmla="*/ 2147483646 h 43200"/>
              <a:gd name="T12" fmla="*/ 2147483646 w 43200"/>
              <a:gd name="T13" fmla="*/ 2147483646 h 43200"/>
              <a:gd name="T14" fmla="*/ 2147483646 w 43200"/>
              <a:gd name="T15" fmla="*/ 2147483646 h 43200"/>
              <a:gd name="T16" fmla="*/ 2147483646 w 43200"/>
              <a:gd name="T17" fmla="*/ 1872177243 h 43200"/>
              <a:gd name="T18" fmla="*/ 2147483646 w 43200"/>
              <a:gd name="T19" fmla="*/ 2147483646 h 43200"/>
              <a:gd name="T20" fmla="*/ 2147483646 w 43200"/>
              <a:gd name="T21" fmla="*/ 1252304145 h 43200"/>
              <a:gd name="T22" fmla="*/ 2147483646 w 43200"/>
              <a:gd name="T23" fmla="*/ 1470565195 h 43200"/>
              <a:gd name="T24" fmla="*/ 2147483646 w 43200"/>
              <a:gd name="T25" fmla="*/ 442556954 h 43200"/>
              <a:gd name="T26" fmla="*/ 2147483646 w 43200"/>
              <a:gd name="T27" fmla="*/ 545650514 h 43200"/>
              <a:gd name="T28" fmla="*/ 2147483646 w 43200"/>
              <a:gd name="T29" fmla="*/ 322333135 h 43200"/>
              <a:gd name="T30" fmla="*/ 2147483646 w 43200"/>
              <a:gd name="T31" fmla="*/ 190854752 h 43200"/>
              <a:gd name="T32" fmla="*/ 2147483646 w 43200"/>
              <a:gd name="T33" fmla="*/ 384972119 h 43200"/>
              <a:gd name="T34" fmla="*/ 2147483646 w 43200"/>
              <a:gd name="T35" fmla="*/ 271602565 h 43200"/>
              <a:gd name="T36" fmla="*/ 2147483646 w 43200"/>
              <a:gd name="T37" fmla="*/ 423469554 h 43200"/>
              <a:gd name="T38" fmla="*/ 2147483646 w 43200"/>
              <a:gd name="T39" fmla="*/ 533415199 h 43200"/>
              <a:gd name="T40" fmla="*/ 1614078127 w 43200"/>
              <a:gd name="T41" fmla="*/ 1287784153 h 43200"/>
              <a:gd name="T42" fmla="*/ 1525293558 w 43200"/>
              <a:gd name="T43" fmla="*/ 1172046662 h 43200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w 43200"/>
              <a:gd name="T67" fmla="*/ 0 h 43200"/>
              <a:gd name="T68" fmla="*/ 43200 w 43200"/>
              <a:gd name="T69" fmla="*/ 43200 h 43200"/>
            </a:gdLst>
            <a:ahLst/>
            <a:cxnLst>
              <a:cxn ang="T44">
                <a:pos x="T0" y="T1"/>
              </a:cxn>
              <a:cxn ang="T45">
                <a:pos x="T2" y="T3"/>
              </a:cxn>
              <a:cxn ang="T46">
                <a:pos x="T4" y="T5"/>
              </a:cxn>
              <a:cxn ang="T47">
                <a:pos x="T6" y="T7"/>
              </a:cxn>
              <a:cxn ang="T48">
                <a:pos x="T8" y="T9"/>
              </a:cxn>
              <a:cxn ang="T49">
                <a:pos x="T10" y="T11"/>
              </a:cxn>
              <a:cxn ang="T50">
                <a:pos x="T12" y="T13"/>
              </a:cxn>
              <a:cxn ang="T51">
                <a:pos x="T14" y="T15"/>
              </a:cxn>
              <a:cxn ang="T52">
                <a:pos x="T16" y="T17"/>
              </a:cxn>
              <a:cxn ang="T53">
                <a:pos x="T18" y="T19"/>
              </a:cxn>
              <a:cxn ang="T54">
                <a:pos x="T20" y="T21"/>
              </a:cxn>
              <a:cxn ang="T55">
                <a:pos x="T22" y="T23"/>
              </a:cxn>
              <a:cxn ang="T56">
                <a:pos x="T24" y="T25"/>
              </a:cxn>
              <a:cxn ang="T57">
                <a:pos x="T26" y="T27"/>
              </a:cxn>
              <a:cxn ang="T58">
                <a:pos x="T28" y="T29"/>
              </a:cxn>
              <a:cxn ang="T59">
                <a:pos x="T30" y="T31"/>
              </a:cxn>
              <a:cxn ang="T60">
                <a:pos x="T32" y="T33"/>
              </a:cxn>
              <a:cxn ang="T61">
                <a:pos x="T34" y="T35"/>
              </a:cxn>
              <a:cxn ang="T62">
                <a:pos x="T36" y="T37"/>
              </a:cxn>
              <a:cxn ang="T63">
                <a:pos x="T38" y="T39"/>
              </a:cxn>
              <a:cxn ang="T64">
                <a:pos x="T40" y="T41"/>
              </a:cxn>
              <a:cxn ang="T65">
                <a:pos x="T42" y="T43"/>
              </a:cxn>
            </a:cxnLst>
            <a:rect l="T66" t="T67" r="T68" b="T69"/>
            <a:pathLst>
              <a:path w="43200" h="43200">
                <a:moveTo>
                  <a:pt x="3900" y="14370"/>
                </a:moveTo>
                <a:cubicBezTo>
                  <a:pt x="3629" y="11657"/>
                  <a:pt x="4261" y="8921"/>
                  <a:pt x="5623" y="6907"/>
                </a:cubicBezTo>
                <a:cubicBezTo>
                  <a:pt x="7775" y="3726"/>
                  <a:pt x="11264" y="3017"/>
                  <a:pt x="14005" y="5202"/>
                </a:cubicBezTo>
                <a:cubicBezTo>
                  <a:pt x="15678" y="909"/>
                  <a:pt x="19914" y="22"/>
                  <a:pt x="22456" y="3432"/>
                </a:cubicBezTo>
                <a:cubicBezTo>
                  <a:pt x="23097" y="1683"/>
                  <a:pt x="24328" y="474"/>
                  <a:pt x="25749" y="200"/>
                </a:cubicBezTo>
                <a:cubicBezTo>
                  <a:pt x="27313" y="-102"/>
                  <a:pt x="28875" y="770"/>
                  <a:pt x="29833" y="2481"/>
                </a:cubicBezTo>
                <a:cubicBezTo>
                  <a:pt x="31215" y="267"/>
                  <a:pt x="33501" y="-460"/>
                  <a:pt x="35463" y="690"/>
                </a:cubicBezTo>
                <a:cubicBezTo>
                  <a:pt x="36958" y="1566"/>
                  <a:pt x="38030" y="3400"/>
                  <a:pt x="38318" y="5576"/>
                </a:cubicBezTo>
                <a:cubicBezTo>
                  <a:pt x="40046" y="6218"/>
                  <a:pt x="41422" y="7998"/>
                  <a:pt x="41982" y="10318"/>
                </a:cubicBezTo>
                <a:cubicBezTo>
                  <a:pt x="42389" y="12002"/>
                  <a:pt x="42331" y="13831"/>
                  <a:pt x="41818" y="15460"/>
                </a:cubicBezTo>
                <a:cubicBezTo>
                  <a:pt x="43079" y="17694"/>
                  <a:pt x="43520" y="20590"/>
                  <a:pt x="43016" y="23322"/>
                </a:cubicBezTo>
                <a:cubicBezTo>
                  <a:pt x="42346" y="26954"/>
                  <a:pt x="40128" y="29674"/>
                  <a:pt x="37404" y="30204"/>
                </a:cubicBezTo>
                <a:cubicBezTo>
                  <a:pt x="37391" y="32471"/>
                  <a:pt x="36658" y="34621"/>
                  <a:pt x="35395" y="36101"/>
                </a:cubicBezTo>
                <a:cubicBezTo>
                  <a:pt x="33476" y="38350"/>
                  <a:pt x="30704" y="38639"/>
                  <a:pt x="28555" y="36815"/>
                </a:cubicBezTo>
                <a:cubicBezTo>
                  <a:pt x="27860" y="39948"/>
                  <a:pt x="25999" y="42343"/>
                  <a:pt x="23667" y="43106"/>
                </a:cubicBezTo>
                <a:cubicBezTo>
                  <a:pt x="20919" y="44005"/>
                  <a:pt x="18051" y="42473"/>
                  <a:pt x="16480" y="39266"/>
                </a:cubicBezTo>
                <a:cubicBezTo>
                  <a:pt x="12772" y="42310"/>
                  <a:pt x="7956" y="40599"/>
                  <a:pt x="5804" y="35472"/>
                </a:cubicBezTo>
                <a:cubicBezTo>
                  <a:pt x="3690" y="35809"/>
                  <a:pt x="1705" y="34024"/>
                  <a:pt x="1110" y="31250"/>
                </a:cubicBezTo>
                <a:cubicBezTo>
                  <a:pt x="679" y="29243"/>
                  <a:pt x="1060" y="27077"/>
                  <a:pt x="2113" y="25551"/>
                </a:cubicBezTo>
                <a:cubicBezTo>
                  <a:pt x="619" y="24354"/>
                  <a:pt x="-213" y="22057"/>
                  <a:pt x="-5" y="19704"/>
                </a:cubicBezTo>
                <a:cubicBezTo>
                  <a:pt x="239" y="16949"/>
                  <a:pt x="1845" y="14791"/>
                  <a:pt x="3863" y="14507"/>
                </a:cubicBezTo>
                <a:cubicBezTo>
                  <a:pt x="3875" y="14461"/>
                  <a:pt x="3888" y="14416"/>
                  <a:pt x="3900" y="14370"/>
                </a:cubicBezTo>
                <a:close/>
              </a:path>
              <a:path w="43200" h="43200" fill="none">
                <a:moveTo>
                  <a:pt x="4693" y="26177"/>
                </a:moveTo>
                <a:cubicBezTo>
                  <a:pt x="3809" y="26271"/>
                  <a:pt x="2925" y="25993"/>
                  <a:pt x="2160" y="25380"/>
                </a:cubicBezTo>
                <a:moveTo>
                  <a:pt x="6928" y="34899"/>
                </a:moveTo>
                <a:cubicBezTo>
                  <a:pt x="6573" y="35092"/>
                  <a:pt x="6200" y="35220"/>
                  <a:pt x="5820" y="35280"/>
                </a:cubicBezTo>
                <a:moveTo>
                  <a:pt x="16478" y="39090"/>
                </a:moveTo>
                <a:cubicBezTo>
                  <a:pt x="16211" y="38544"/>
                  <a:pt x="15987" y="37961"/>
                  <a:pt x="15810" y="37350"/>
                </a:cubicBezTo>
                <a:moveTo>
                  <a:pt x="28827" y="34751"/>
                </a:moveTo>
                <a:cubicBezTo>
                  <a:pt x="28788" y="35398"/>
                  <a:pt x="28698" y="36038"/>
                  <a:pt x="28560" y="36660"/>
                </a:cubicBezTo>
                <a:moveTo>
                  <a:pt x="34129" y="22954"/>
                </a:moveTo>
                <a:cubicBezTo>
                  <a:pt x="36133" y="24282"/>
                  <a:pt x="37398" y="27058"/>
                  <a:pt x="37380" y="30090"/>
                </a:cubicBezTo>
                <a:moveTo>
                  <a:pt x="41798" y="15354"/>
                </a:moveTo>
                <a:cubicBezTo>
                  <a:pt x="41473" y="16386"/>
                  <a:pt x="40978" y="17302"/>
                  <a:pt x="40350" y="18030"/>
                </a:cubicBezTo>
                <a:moveTo>
                  <a:pt x="38324" y="5426"/>
                </a:moveTo>
                <a:cubicBezTo>
                  <a:pt x="38379" y="5843"/>
                  <a:pt x="38405" y="6266"/>
                  <a:pt x="38400" y="6690"/>
                </a:cubicBezTo>
                <a:moveTo>
                  <a:pt x="29078" y="3952"/>
                </a:moveTo>
                <a:cubicBezTo>
                  <a:pt x="29267" y="3369"/>
                  <a:pt x="29516" y="2826"/>
                  <a:pt x="29820" y="2340"/>
                </a:cubicBezTo>
                <a:moveTo>
                  <a:pt x="22141" y="4720"/>
                </a:moveTo>
                <a:cubicBezTo>
                  <a:pt x="22218" y="4238"/>
                  <a:pt x="22339" y="3771"/>
                  <a:pt x="22500" y="3330"/>
                </a:cubicBezTo>
                <a:moveTo>
                  <a:pt x="14000" y="5192"/>
                </a:moveTo>
                <a:cubicBezTo>
                  <a:pt x="14472" y="5568"/>
                  <a:pt x="14908" y="6021"/>
                  <a:pt x="15300" y="6540"/>
                </a:cubicBezTo>
                <a:moveTo>
                  <a:pt x="4127" y="15789"/>
                </a:moveTo>
                <a:cubicBezTo>
                  <a:pt x="4024" y="15325"/>
                  <a:pt x="3948" y="14851"/>
                  <a:pt x="3900" y="14370"/>
                </a:cubicBezTo>
              </a:path>
            </a:pathLst>
          </a:custGeom>
          <a:solidFill>
            <a:srgbClr val="767171"/>
          </a:solidFill>
          <a:ln w="57150">
            <a:solidFill>
              <a:srgbClr val="FFFF00"/>
            </a:solidFill>
            <a:miter lim="800000"/>
            <a:headEnd/>
            <a:tailEnd/>
          </a:ln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ctr"/>
            <a:endParaRPr lang="pt-BR" altLang="ja-JP" sz="1200" b="1">
              <a:latin typeface="Times New Roman" panose="02020603050405020304" pitchFamily="18" charset="0"/>
              <a:ea typeface="MS Mincho" charset="-128"/>
            </a:endParaRPr>
          </a:p>
          <a:p>
            <a:pPr algn="ctr"/>
            <a:r>
              <a:rPr lang="pt-BR" altLang="pt-BR" sz="1100" b="1">
                <a:latin typeface="Calibri" panose="020F0502020204030204" pitchFamily="34" charset="0"/>
                <a:ea typeface="MS Mincho" charset="-128"/>
              </a:rPr>
              <a:t> </a:t>
            </a:r>
            <a:r>
              <a:rPr lang="pt-BR" altLang="ja-JP" sz="1600" b="1">
                <a:solidFill>
                  <a:schemeClr val="hlink"/>
                </a:solidFill>
                <a:latin typeface="Times New Roman" panose="02020603050405020304" pitchFamily="18" charset="0"/>
                <a:ea typeface="MS Mincho" charset="-128"/>
              </a:rPr>
              <a:t>Reduzir 50% de Fentanil (BIC) após 2ª dose de Metadona e 50% após 3ª dose e suspender após a 4ª  dose</a:t>
            </a:r>
            <a:endParaRPr lang="pt-BR" altLang="pt-BR" sz="1600" b="1">
              <a:solidFill>
                <a:schemeClr val="hlink"/>
              </a:solidFill>
            </a:endParaRPr>
          </a:p>
        </p:txBody>
      </p:sp>
      <p:sp>
        <p:nvSpPr>
          <p:cNvPr id="19461" name="Text Box 6"/>
          <p:cNvSpPr txBox="1">
            <a:spLocks noChangeArrowheads="1"/>
          </p:cNvSpPr>
          <p:nvPr/>
        </p:nvSpPr>
        <p:spPr bwMode="auto">
          <a:xfrm>
            <a:off x="6189663" y="4289425"/>
            <a:ext cx="2546350" cy="404813"/>
          </a:xfrm>
          <a:prstGeom prst="rect">
            <a:avLst/>
          </a:prstGeom>
          <a:noFill/>
          <a:ln w="38100">
            <a:solidFill>
              <a:srgbClr val="FF00FF"/>
            </a:solidFill>
            <a:prstDash val="sysDot"/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defTabSz="914400"/>
            <a:r>
              <a:rPr lang="pt-BR" altLang="pt-BR"/>
              <a:t>BIC: bomba de infusão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Text Box 4"/>
          <p:cNvSpPr txBox="1">
            <a:spLocks noChangeArrowheads="1"/>
          </p:cNvSpPr>
          <p:nvPr/>
        </p:nvSpPr>
        <p:spPr bwMode="auto">
          <a:xfrm>
            <a:off x="1362075" y="150813"/>
            <a:ext cx="6081713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r>
              <a:rPr lang="pt-PT" altLang="pt-BR" sz="4000" b="1">
                <a:solidFill>
                  <a:schemeClr val="hlink"/>
                </a:solidFill>
              </a:rPr>
              <a:t>DESMAME DO OPIOIDE</a:t>
            </a:r>
            <a:r>
              <a:rPr lang="pt-PT" altLang="pt-BR" sz="4000">
                <a:solidFill>
                  <a:schemeClr val="hlink"/>
                </a:solidFill>
              </a:rPr>
              <a:t> </a:t>
            </a:r>
            <a:endParaRPr lang="pt-BR" altLang="pt-BR" sz="4000">
              <a:solidFill>
                <a:schemeClr val="hlink"/>
              </a:solidFill>
            </a:endParaRPr>
          </a:p>
        </p:txBody>
      </p:sp>
      <p:pic>
        <p:nvPicPr>
          <p:cNvPr id="20483" name="Picture 5"/>
          <p:cNvPicPr>
            <a:picLocks noChangeAspect="1" noChangeArrowheads="1"/>
          </p:cNvPicPr>
          <p:nvPr>
            <p:ph type="body" idx="4294967295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252413" y="852488"/>
            <a:ext cx="8697912" cy="519112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0484" name="Rectangle 6"/>
          <p:cNvSpPr>
            <a:spLocks noChangeArrowheads="1"/>
          </p:cNvSpPr>
          <p:nvPr/>
        </p:nvSpPr>
        <p:spPr bwMode="auto">
          <a:xfrm>
            <a:off x="38100" y="6059488"/>
            <a:ext cx="9105900" cy="717550"/>
          </a:xfrm>
          <a:prstGeom prst="rect">
            <a:avLst/>
          </a:prstGeom>
          <a:noFill/>
          <a:ln w="76200" cmpd="tri">
            <a:solidFill>
              <a:srgbClr val="FF00FF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ctr" defTabSz="914400"/>
            <a:r>
              <a:rPr lang="pt-BR" altLang="pt-BR" b="1"/>
              <a:t>Diluir 1 comprimido de metadona (5mg) em 10 ml de água destilada (1ml= 0,5 mg).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566738" y="1755775"/>
            <a:ext cx="8001000" cy="4267200"/>
          </a:xfrm>
          <a:solidFill>
            <a:schemeClr val="bg1"/>
          </a:solidFill>
        </p:spPr>
        <p:txBody>
          <a:bodyPr/>
          <a:lstStyle/>
          <a:p>
            <a:r>
              <a:rPr lang="pt-BR" altLang="pt-BR" smtClean="0"/>
              <a:t>se o paciente estiver </a:t>
            </a:r>
            <a:r>
              <a:rPr lang="pt-BR" altLang="pt-BR" b="1" smtClean="0">
                <a:solidFill>
                  <a:srgbClr val="FF0000"/>
                </a:solidFill>
              </a:rPr>
              <a:t>excessivamente sedado</a:t>
            </a:r>
            <a:r>
              <a:rPr lang="pt-BR" altLang="pt-BR" smtClean="0"/>
              <a:t>, a dose subsequente de metadona deve ser reduzida em </a:t>
            </a:r>
            <a:r>
              <a:rPr lang="pt-BR" altLang="pt-BR" b="1" smtClean="0">
                <a:solidFill>
                  <a:schemeClr val="hlink"/>
                </a:solidFill>
              </a:rPr>
              <a:t>10-20%.</a:t>
            </a:r>
            <a:r>
              <a:rPr lang="pt-BR" altLang="pt-BR" smtClean="0"/>
              <a:t> </a:t>
            </a:r>
          </a:p>
          <a:p>
            <a:r>
              <a:rPr lang="pt-BR" altLang="pt-BR" smtClean="0"/>
              <a:t>Diminuir gradativamente as doses da metadona oral </a:t>
            </a:r>
            <a:r>
              <a:rPr lang="pt-BR" altLang="pt-BR" b="1" smtClean="0">
                <a:solidFill>
                  <a:schemeClr val="hlink"/>
                </a:solidFill>
              </a:rPr>
              <a:t>20% da dose inicial a cada dia.</a:t>
            </a:r>
          </a:p>
        </p:txBody>
      </p:sp>
      <p:sp>
        <p:nvSpPr>
          <p:cNvPr id="21507" name="Text Box 4"/>
          <p:cNvSpPr txBox="1">
            <a:spLocks noChangeArrowheads="1"/>
          </p:cNvSpPr>
          <p:nvPr/>
        </p:nvSpPr>
        <p:spPr bwMode="auto">
          <a:xfrm>
            <a:off x="1660525" y="150813"/>
            <a:ext cx="6081713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r>
              <a:rPr lang="pt-PT" altLang="pt-BR" sz="4000" b="1">
                <a:solidFill>
                  <a:schemeClr val="hlink"/>
                </a:solidFill>
              </a:rPr>
              <a:t>DESMAME DO OPIOIDE</a:t>
            </a:r>
            <a:r>
              <a:rPr lang="pt-PT" altLang="pt-BR" sz="4000">
                <a:solidFill>
                  <a:srgbClr val="FF0000"/>
                </a:solidFill>
              </a:rPr>
              <a:t> </a:t>
            </a:r>
            <a:endParaRPr lang="pt-BR" altLang="pt-BR" sz="4000">
              <a:solidFill>
                <a:srgbClr val="FF0000"/>
              </a:solidFill>
            </a:endParaRPr>
          </a:p>
        </p:txBody>
      </p:sp>
      <p:sp>
        <p:nvSpPr>
          <p:cNvPr id="21508" name="Text Box 5"/>
          <p:cNvSpPr txBox="1">
            <a:spLocks noChangeArrowheads="1"/>
          </p:cNvSpPr>
          <p:nvPr/>
        </p:nvSpPr>
        <p:spPr bwMode="auto">
          <a:xfrm>
            <a:off x="138113" y="1054100"/>
            <a:ext cx="912018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defTabSz="914400"/>
            <a:r>
              <a:rPr lang="pt-BR" altLang="pt-BR" sz="2000" b="1">
                <a:solidFill>
                  <a:srgbClr val="FF00FF"/>
                </a:solidFill>
              </a:rPr>
              <a:t>      Desmame da Metadona 48-72 horas após a suspensão do fentanil</a:t>
            </a:r>
          </a:p>
          <a:p>
            <a:pPr defTabSz="914400"/>
            <a:r>
              <a:rPr lang="pt-BR" altLang="pt-BR" sz="2000" b="1"/>
              <a:t>(</a:t>
            </a:r>
            <a:r>
              <a:rPr lang="pt-BR" altLang="pt-BR" b="1"/>
              <a:t>para permitir que o paciente alcance um nível sérico adequado do medicamento)</a:t>
            </a:r>
            <a:r>
              <a:rPr lang="pt-BR" altLang="pt-BR"/>
              <a:t> </a:t>
            </a:r>
          </a:p>
        </p:txBody>
      </p:sp>
      <p:sp>
        <p:nvSpPr>
          <p:cNvPr id="21509" name="Rectangle 6"/>
          <p:cNvSpPr>
            <a:spLocks noChangeArrowheads="1"/>
          </p:cNvSpPr>
          <p:nvPr/>
        </p:nvSpPr>
        <p:spPr bwMode="auto">
          <a:xfrm>
            <a:off x="400050" y="5180013"/>
            <a:ext cx="8302625" cy="717550"/>
          </a:xfrm>
          <a:prstGeom prst="rect">
            <a:avLst/>
          </a:prstGeom>
          <a:noFill/>
          <a:ln w="76200" cmpd="tri">
            <a:solidFill>
              <a:srgbClr val="FF00FF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ctr"/>
            <a:r>
              <a:rPr lang="pt-BR" altLang="pt-BR">
                <a:solidFill>
                  <a:srgbClr val="FF0000"/>
                </a:solidFill>
              </a:rPr>
              <a:t>Na ocorrência da </a:t>
            </a:r>
            <a:r>
              <a:rPr lang="pt-BR" altLang="pt-BR" b="1">
                <a:solidFill>
                  <a:srgbClr val="FF0000"/>
                </a:solidFill>
              </a:rPr>
              <a:t>síndrome de abstinência, </a:t>
            </a:r>
            <a:r>
              <a:rPr lang="pt-BR" altLang="pt-BR">
                <a:solidFill>
                  <a:srgbClr val="FF0000"/>
                </a:solidFill>
              </a:rPr>
              <a:t>voltar para a dose imediatamente anterior, na qual o RN não apresentou sinais ou sintomas </a:t>
            </a:r>
          </a:p>
        </p:txBody>
      </p:sp>
      <p:sp>
        <p:nvSpPr>
          <p:cNvPr id="21510" name="Rectangle 7"/>
          <p:cNvSpPr>
            <a:spLocks noChangeArrowheads="1"/>
          </p:cNvSpPr>
          <p:nvPr/>
        </p:nvSpPr>
        <p:spPr bwMode="auto">
          <a:xfrm>
            <a:off x="1271588" y="6180138"/>
            <a:ext cx="6499225" cy="395287"/>
          </a:xfrm>
          <a:prstGeom prst="rect">
            <a:avLst/>
          </a:prstGeom>
          <a:noFill/>
          <a:ln w="28575">
            <a:solidFill>
              <a:srgbClr val="FF00FF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r>
              <a:rPr lang="pt-BR" altLang="pt-BR"/>
              <a:t>A metadona tem alto poder sedativo, o qual dura 48-72 horas 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298450" y="852488"/>
            <a:ext cx="8845550" cy="4795837"/>
          </a:xfrm>
          <a:solidFill>
            <a:schemeClr val="bg1"/>
          </a:solidFill>
        </p:spPr>
        <p:txBody>
          <a:bodyPr/>
          <a:lstStyle/>
          <a:p>
            <a:pPr algn="ctr">
              <a:lnSpc>
                <a:spcPct val="80000"/>
              </a:lnSpc>
              <a:buFont typeface="Wingdings" panose="05000000000000000000" pitchFamily="2" charset="2"/>
              <a:buNone/>
            </a:pPr>
            <a:r>
              <a:rPr lang="pt-BR" altLang="pt-BR" sz="1600" b="1" smtClean="0">
                <a:solidFill>
                  <a:srgbClr val="FF0000"/>
                </a:solidFill>
              </a:rPr>
              <a:t>Eliminação é retardada</a:t>
            </a:r>
            <a:r>
              <a:rPr lang="pt-BR" altLang="pt-BR" sz="1600" smtClean="0"/>
              <a:t> nos </a:t>
            </a:r>
            <a:r>
              <a:rPr lang="pt-BR" altLang="pt-BR" sz="1600" b="1" smtClean="0">
                <a:solidFill>
                  <a:srgbClr val="FF0000"/>
                </a:solidFill>
              </a:rPr>
              <a:t>RN pré-termos</a:t>
            </a:r>
            <a:r>
              <a:rPr lang="pt-BR" altLang="pt-BR" sz="1600" smtClean="0"/>
              <a:t> em comparação com os outros RN a termo e crianças. </a:t>
            </a:r>
          </a:p>
          <a:p>
            <a:pPr algn="ctr">
              <a:lnSpc>
                <a:spcPct val="80000"/>
              </a:lnSpc>
              <a:buFont typeface="Wingdings" panose="05000000000000000000" pitchFamily="2" charset="2"/>
              <a:buNone/>
            </a:pPr>
            <a:r>
              <a:rPr lang="pt-BR" altLang="pt-BR" sz="1600" smtClean="0"/>
              <a:t>(A  imaturidade funcional hepática e o sistema renal do prematuro provavelmente somam-se para menor eliminação do midazolam</a:t>
            </a:r>
            <a:r>
              <a:rPr lang="pt-BR" altLang="pt-BR" sz="1100" smtClean="0"/>
              <a:t>)</a:t>
            </a:r>
          </a:p>
          <a:p>
            <a:pPr algn="ctr">
              <a:lnSpc>
                <a:spcPct val="80000"/>
              </a:lnSpc>
              <a:buFont typeface="Wingdings" panose="05000000000000000000" pitchFamily="2" charset="2"/>
              <a:buNone/>
            </a:pPr>
            <a:endParaRPr lang="pt-BR" altLang="pt-BR" sz="1100" smtClean="0"/>
          </a:p>
          <a:p>
            <a:pPr>
              <a:lnSpc>
                <a:spcPct val="80000"/>
              </a:lnSpc>
              <a:buFont typeface="Wingdings" panose="05000000000000000000" pitchFamily="2" charset="2"/>
              <a:buNone/>
            </a:pPr>
            <a:r>
              <a:rPr lang="pt-BR" altLang="pt-BR" sz="900" b="1" smtClean="0">
                <a:solidFill>
                  <a:srgbClr val="FF0000"/>
                </a:solidFill>
              </a:rPr>
              <a:t>     -</a:t>
            </a:r>
            <a:r>
              <a:rPr lang="pt-BR" altLang="pt-BR" sz="1400" b="1" smtClean="0">
                <a:solidFill>
                  <a:srgbClr val="FF0000"/>
                </a:solidFill>
              </a:rPr>
              <a:t>Efeitos adversos neurológicos</a:t>
            </a:r>
            <a:r>
              <a:rPr lang="pt-BR" altLang="pt-BR" sz="1400" smtClean="0"/>
              <a:t> associados com o uso do </a:t>
            </a:r>
            <a:r>
              <a:rPr lang="pt-BR" altLang="pt-BR" sz="1400" b="1" smtClean="0"/>
              <a:t>midazolam em RN prematuros e a termo</a:t>
            </a:r>
            <a:r>
              <a:rPr lang="pt-BR" altLang="pt-BR" sz="1400" smtClean="0"/>
              <a:t>: </a:t>
            </a:r>
          </a:p>
          <a:p>
            <a:pPr>
              <a:lnSpc>
                <a:spcPct val="80000"/>
              </a:lnSpc>
              <a:buFont typeface="Wingdings" panose="05000000000000000000" pitchFamily="2" charset="2"/>
              <a:buNone/>
            </a:pPr>
            <a:r>
              <a:rPr lang="pt-BR" altLang="pt-BR" sz="1400" smtClean="0"/>
              <a:t>     -deficiente nível de consciência, </a:t>
            </a:r>
          </a:p>
          <a:p>
            <a:pPr>
              <a:lnSpc>
                <a:spcPct val="80000"/>
              </a:lnSpc>
              <a:buFont typeface="Wingdings" panose="05000000000000000000" pitchFamily="2" charset="2"/>
              <a:buNone/>
            </a:pPr>
            <a:r>
              <a:rPr lang="pt-BR" altLang="pt-BR" sz="1400" smtClean="0"/>
              <a:t>     -movimentos discinéticos, </a:t>
            </a:r>
          </a:p>
          <a:p>
            <a:pPr>
              <a:lnSpc>
                <a:spcPct val="80000"/>
              </a:lnSpc>
              <a:buFont typeface="Wingdings" panose="05000000000000000000" pitchFamily="2" charset="2"/>
              <a:buNone/>
            </a:pPr>
            <a:r>
              <a:rPr lang="pt-BR" altLang="pt-BR" sz="1400" smtClean="0"/>
              <a:t>     -mioclonia e </a:t>
            </a:r>
          </a:p>
          <a:p>
            <a:pPr>
              <a:lnSpc>
                <a:spcPct val="80000"/>
              </a:lnSpc>
              <a:buFont typeface="Wingdings" panose="05000000000000000000" pitchFamily="2" charset="2"/>
              <a:buNone/>
            </a:pPr>
            <a:r>
              <a:rPr lang="pt-BR" altLang="pt-BR" sz="1400" smtClean="0"/>
              <a:t>     -atividade epileptiforme. </a:t>
            </a:r>
          </a:p>
          <a:p>
            <a:pPr>
              <a:lnSpc>
                <a:spcPct val="80000"/>
              </a:lnSpc>
              <a:buFont typeface="Wingdings" panose="05000000000000000000" pitchFamily="2" charset="2"/>
              <a:buNone/>
            </a:pPr>
            <a:r>
              <a:rPr lang="pt-BR" altLang="pt-BR" sz="1400" smtClean="0"/>
              <a:t>     -posturas distônicas, </a:t>
            </a:r>
          </a:p>
          <a:p>
            <a:pPr>
              <a:lnSpc>
                <a:spcPct val="80000"/>
              </a:lnSpc>
              <a:buFont typeface="Wingdings" panose="05000000000000000000" pitchFamily="2" charset="2"/>
              <a:buNone/>
            </a:pPr>
            <a:endParaRPr lang="pt-BR" altLang="pt-BR" sz="1400" smtClean="0"/>
          </a:p>
          <a:p>
            <a:pPr>
              <a:lnSpc>
                <a:spcPct val="80000"/>
              </a:lnSpc>
              <a:buFont typeface="Wingdings" panose="05000000000000000000" pitchFamily="2" charset="2"/>
              <a:buNone/>
            </a:pPr>
            <a:r>
              <a:rPr lang="pt-BR" altLang="pt-BR" sz="1400" smtClean="0"/>
              <a:t>     -</a:t>
            </a:r>
            <a:r>
              <a:rPr lang="pt-BR" altLang="pt-BR" sz="1400" b="1" smtClean="0">
                <a:solidFill>
                  <a:srgbClr val="FF0000"/>
                </a:solidFill>
              </a:rPr>
              <a:t>Midazolam com fentanil por 4-11 dias</a:t>
            </a:r>
          </a:p>
          <a:p>
            <a:pPr>
              <a:lnSpc>
                <a:spcPct val="80000"/>
              </a:lnSpc>
              <a:buFont typeface="Wingdings" panose="05000000000000000000" pitchFamily="2" charset="2"/>
              <a:buNone/>
            </a:pPr>
            <a:endParaRPr lang="pt-BR" altLang="pt-BR" sz="1400" b="1" smtClean="0">
              <a:solidFill>
                <a:srgbClr val="FF0000"/>
              </a:solidFill>
            </a:endParaRPr>
          </a:p>
          <a:p>
            <a:pPr>
              <a:lnSpc>
                <a:spcPct val="80000"/>
              </a:lnSpc>
              <a:buFont typeface="Wingdings" panose="05000000000000000000" pitchFamily="2" charset="2"/>
              <a:buNone/>
            </a:pPr>
            <a:r>
              <a:rPr lang="pt-BR" altLang="pt-BR" sz="1400" smtClean="0"/>
              <a:t>    -deficiente atenção visual, </a:t>
            </a:r>
          </a:p>
          <a:p>
            <a:pPr>
              <a:lnSpc>
                <a:spcPct val="80000"/>
              </a:lnSpc>
              <a:buFont typeface="Wingdings" panose="05000000000000000000" pitchFamily="2" charset="2"/>
              <a:buNone/>
            </a:pPr>
            <a:r>
              <a:rPr lang="pt-BR" altLang="pt-BR" sz="1400" smtClean="0"/>
              <a:t>    -deficiente interação social e </a:t>
            </a:r>
          </a:p>
          <a:p>
            <a:pPr>
              <a:lnSpc>
                <a:spcPct val="80000"/>
              </a:lnSpc>
              <a:buFont typeface="Wingdings" panose="05000000000000000000" pitchFamily="2" charset="2"/>
              <a:buNone/>
            </a:pPr>
            <a:r>
              <a:rPr lang="pt-BR" altLang="pt-BR" sz="1400" smtClean="0"/>
              <a:t>    -coreoatetose </a:t>
            </a:r>
          </a:p>
          <a:p>
            <a:pPr>
              <a:lnSpc>
                <a:spcPct val="80000"/>
              </a:lnSpc>
              <a:buFont typeface="Wingdings" panose="05000000000000000000" pitchFamily="2" charset="2"/>
              <a:buNone/>
            </a:pPr>
            <a:endParaRPr lang="pt-BR" altLang="pt-BR" sz="1400" smtClean="0"/>
          </a:p>
          <a:p>
            <a:pPr>
              <a:lnSpc>
                <a:spcPct val="80000"/>
              </a:lnSpc>
              <a:buFont typeface="Wingdings" panose="05000000000000000000" pitchFamily="2" charset="2"/>
              <a:buNone/>
            </a:pPr>
            <a:r>
              <a:rPr lang="pt-BR" altLang="pt-BR" sz="1400" smtClean="0"/>
              <a:t>    -</a:t>
            </a:r>
            <a:r>
              <a:rPr lang="pt-BR" altLang="pt-BR" sz="1400" b="1" smtClean="0">
                <a:solidFill>
                  <a:srgbClr val="FF0000"/>
                </a:solidFill>
              </a:rPr>
              <a:t>Infusão prolongada de midazolam</a:t>
            </a:r>
            <a:endParaRPr lang="pt-BR" altLang="pt-BR" sz="1400" smtClean="0"/>
          </a:p>
          <a:p>
            <a:pPr>
              <a:lnSpc>
                <a:spcPct val="80000"/>
              </a:lnSpc>
              <a:buFont typeface="Wingdings" panose="05000000000000000000" pitchFamily="2" charset="2"/>
              <a:buNone/>
            </a:pPr>
            <a:r>
              <a:rPr lang="pt-BR" altLang="pt-BR" sz="1400" smtClean="0"/>
              <a:t>    -seqüela neurológica em 11,1% de crianças</a:t>
            </a:r>
          </a:p>
          <a:p>
            <a:pPr>
              <a:lnSpc>
                <a:spcPct val="80000"/>
              </a:lnSpc>
              <a:buFont typeface="Wingdings" panose="05000000000000000000" pitchFamily="2" charset="2"/>
              <a:buNone/>
            </a:pPr>
            <a:endParaRPr lang="pt-BR" altLang="pt-BR" sz="1400" smtClean="0"/>
          </a:p>
          <a:p>
            <a:pPr algn="ctr">
              <a:lnSpc>
                <a:spcPct val="80000"/>
              </a:lnSpc>
              <a:buFont typeface="Wingdings" panose="05000000000000000000" pitchFamily="2" charset="2"/>
              <a:buNone/>
            </a:pPr>
            <a:r>
              <a:rPr lang="pt-BR" altLang="pt-BR" sz="1400" smtClean="0"/>
              <a:t>   -</a:t>
            </a:r>
            <a:r>
              <a:rPr lang="pt-BR" altLang="pt-BR" sz="1400" b="1" smtClean="0">
                <a:solidFill>
                  <a:srgbClr val="FF0000"/>
                </a:solidFill>
              </a:rPr>
              <a:t>Do ponto de vista hemodinâmico: </a:t>
            </a:r>
          </a:p>
          <a:p>
            <a:pPr algn="ctr">
              <a:lnSpc>
                <a:spcPct val="80000"/>
              </a:lnSpc>
              <a:buFont typeface="Wingdings" panose="05000000000000000000" pitchFamily="2" charset="2"/>
              <a:buNone/>
            </a:pPr>
            <a:r>
              <a:rPr lang="pt-BR" altLang="pt-BR" sz="1400" b="1" smtClean="0">
                <a:solidFill>
                  <a:srgbClr val="FF0000"/>
                </a:solidFill>
              </a:rPr>
              <a:t>-hipotensão arterial agravada</a:t>
            </a:r>
            <a:r>
              <a:rPr lang="pt-BR" altLang="pt-BR" sz="1400" smtClean="0"/>
              <a:t> </a:t>
            </a:r>
          </a:p>
          <a:p>
            <a:pPr algn="ctr">
              <a:lnSpc>
                <a:spcPct val="80000"/>
              </a:lnSpc>
              <a:buFont typeface="Wingdings" panose="05000000000000000000" pitchFamily="2" charset="2"/>
              <a:buNone/>
            </a:pPr>
            <a:r>
              <a:rPr lang="pt-BR" altLang="pt-BR" sz="1400" smtClean="0"/>
              <a:t>        (devido à vasodilatação relacionada aos níveis de prostanoide extravascular e cálcio), </a:t>
            </a:r>
          </a:p>
          <a:p>
            <a:pPr algn="ctr">
              <a:lnSpc>
                <a:spcPct val="80000"/>
              </a:lnSpc>
              <a:buFont typeface="Wingdings" panose="05000000000000000000" pitchFamily="2" charset="2"/>
              <a:buNone/>
            </a:pPr>
            <a:r>
              <a:rPr lang="pt-BR" altLang="pt-BR" sz="1400" smtClean="0"/>
              <a:t>                                  -</a:t>
            </a:r>
            <a:r>
              <a:rPr lang="pt-BR" altLang="pt-BR" sz="1400" b="1" smtClean="0">
                <a:solidFill>
                  <a:srgbClr val="FF0000"/>
                </a:solidFill>
              </a:rPr>
              <a:t>alterações na extração fracional de oxigênio cerebral</a:t>
            </a:r>
            <a:r>
              <a:rPr lang="pt-BR" altLang="pt-BR" sz="1400" smtClean="0"/>
              <a:t> </a:t>
            </a:r>
          </a:p>
          <a:p>
            <a:pPr algn="ctr">
              <a:lnSpc>
                <a:spcPct val="80000"/>
              </a:lnSpc>
              <a:buFont typeface="Wingdings" panose="05000000000000000000" pitchFamily="2" charset="2"/>
              <a:buNone/>
            </a:pPr>
            <a:r>
              <a:rPr lang="pt-BR" altLang="pt-BR" sz="1400" smtClean="0"/>
              <a:t>      (reflexo da diminuição da perfusão e do metabolismo cerebral durante a infusão de midazolam).</a:t>
            </a:r>
          </a:p>
        </p:txBody>
      </p:sp>
      <p:sp>
        <p:nvSpPr>
          <p:cNvPr id="22531" name="Text Box 4"/>
          <p:cNvSpPr txBox="1">
            <a:spLocks noChangeArrowheads="1"/>
          </p:cNvSpPr>
          <p:nvPr/>
        </p:nvSpPr>
        <p:spPr bwMode="auto">
          <a:xfrm>
            <a:off x="1660525" y="150813"/>
            <a:ext cx="6394450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r>
              <a:rPr lang="pt-BR" altLang="pt-BR" sz="4000" b="1">
                <a:solidFill>
                  <a:schemeClr val="hlink"/>
                </a:solidFill>
              </a:rPr>
              <a:t>B) Retirada do Midazolam</a:t>
            </a:r>
          </a:p>
        </p:txBody>
      </p:sp>
      <p:pic>
        <p:nvPicPr>
          <p:cNvPr id="22532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7763" y="2628900"/>
            <a:ext cx="2170112" cy="4799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566738" y="1374775"/>
            <a:ext cx="8353425" cy="4267200"/>
          </a:xfrm>
          <a:solidFill>
            <a:schemeClr val="bg1"/>
          </a:solidFill>
        </p:spPr>
        <p:txBody>
          <a:bodyPr/>
          <a:lstStyle/>
          <a:p>
            <a:r>
              <a:rPr lang="pt-BR" altLang="pt-BR" sz="2600" b="1" smtClean="0"/>
              <a:t>midazolam não é um analgésico, é um sedativo</a:t>
            </a:r>
            <a:r>
              <a:rPr lang="pt-BR" altLang="pt-BR" sz="2600" smtClean="0"/>
              <a:t> e o seu uso está associado com aumento de alguns </a:t>
            </a:r>
            <a:r>
              <a:rPr lang="pt-BR" altLang="pt-BR" sz="2600" smtClean="0">
                <a:solidFill>
                  <a:srgbClr val="FF0000"/>
                </a:solidFill>
              </a:rPr>
              <a:t>efeitos adversos sérios durante a intubação: </a:t>
            </a:r>
          </a:p>
          <a:p>
            <a:pPr>
              <a:buFont typeface="Wingdings" panose="05000000000000000000" pitchFamily="2" charset="2"/>
              <a:buNone/>
            </a:pPr>
            <a:r>
              <a:rPr lang="pt-BR" altLang="pt-BR" sz="2600" smtClean="0"/>
              <a:t>     -diminui o débito cardíaco, </a:t>
            </a:r>
          </a:p>
          <a:p>
            <a:pPr>
              <a:buFont typeface="Wingdings" panose="05000000000000000000" pitchFamily="2" charset="2"/>
              <a:buNone/>
            </a:pPr>
            <a:r>
              <a:rPr lang="pt-BR" altLang="pt-BR" sz="2600" smtClean="0"/>
              <a:t>     -diminui a velocidade do fluxo sanguíneo, e</a:t>
            </a:r>
          </a:p>
          <a:p>
            <a:pPr>
              <a:buFont typeface="Wingdings" panose="05000000000000000000" pitchFamily="2" charset="2"/>
              <a:buNone/>
            </a:pPr>
            <a:r>
              <a:rPr lang="pt-BR" altLang="pt-BR" sz="2600" smtClean="0"/>
              <a:t>     -tem cinética muito variável (tem uma meia vida de 22 horas e nos casos de doses repetidas, até 7 dias!) </a:t>
            </a:r>
          </a:p>
        </p:txBody>
      </p:sp>
      <p:sp>
        <p:nvSpPr>
          <p:cNvPr id="23555" name="Text Box 4"/>
          <p:cNvSpPr txBox="1">
            <a:spLocks noChangeArrowheads="1"/>
          </p:cNvSpPr>
          <p:nvPr/>
        </p:nvSpPr>
        <p:spPr bwMode="auto">
          <a:xfrm>
            <a:off x="1897063" y="150813"/>
            <a:ext cx="6394450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r>
              <a:rPr lang="pt-BR" altLang="pt-BR" sz="4000" b="1">
                <a:solidFill>
                  <a:schemeClr val="hlink"/>
                </a:solidFill>
              </a:rPr>
              <a:t>B) Retirada do Midazolam</a:t>
            </a:r>
          </a:p>
        </p:txBody>
      </p:sp>
      <p:sp>
        <p:nvSpPr>
          <p:cNvPr id="23556" name="Text Box 5"/>
          <p:cNvSpPr txBox="1">
            <a:spLocks noChangeArrowheads="1"/>
          </p:cNvSpPr>
          <p:nvPr/>
        </p:nvSpPr>
        <p:spPr bwMode="auto">
          <a:xfrm>
            <a:off x="2576513" y="852488"/>
            <a:ext cx="4692650" cy="576262"/>
          </a:xfrm>
          <a:prstGeom prst="rect">
            <a:avLst/>
          </a:prstGeom>
          <a:noFill/>
          <a:ln w="57150">
            <a:solidFill>
              <a:srgbClr val="FFFF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defTabSz="914400"/>
            <a:r>
              <a:rPr lang="pt-BR" altLang="pt-BR" sz="2800" b="1">
                <a:solidFill>
                  <a:srgbClr val="FF00FF"/>
                </a:solidFill>
              </a:rPr>
              <a:t>Midazolam para intubaçao</a:t>
            </a:r>
          </a:p>
        </p:txBody>
      </p:sp>
      <p:sp>
        <p:nvSpPr>
          <p:cNvPr id="23557" name="Rectangle 6"/>
          <p:cNvSpPr>
            <a:spLocks noChangeArrowheads="1"/>
          </p:cNvSpPr>
          <p:nvPr/>
        </p:nvSpPr>
        <p:spPr bwMode="auto">
          <a:xfrm>
            <a:off x="134938" y="5603875"/>
            <a:ext cx="8785225" cy="992188"/>
          </a:xfrm>
          <a:prstGeom prst="rect">
            <a:avLst/>
          </a:prstGeom>
          <a:noFill/>
          <a:ln w="76200" cmpd="tri">
            <a:solidFill>
              <a:srgbClr val="FF00FF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>
            <a:lvl1pPr>
              <a:tabLst>
                <a:tab pos="180975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tabLst>
                <a:tab pos="180975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tabLst>
                <a:tab pos="180975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tabLst>
                <a:tab pos="180975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tabLst>
                <a:tab pos="180975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180975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180975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180975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180975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ctr"/>
            <a:r>
              <a:rPr lang="pt-BR" altLang="pt-BR"/>
              <a:t>Não usar o </a:t>
            </a:r>
            <a:r>
              <a:rPr lang="pt-BR" altLang="pt-BR" b="1" i="1"/>
              <a:t>“pacotinho</a:t>
            </a:r>
            <a:r>
              <a:rPr lang="pt-BR" altLang="pt-BR"/>
              <a:t>” MIDAZOLAM+FENTANIL (são descritas síndromes neurológicas, havendo potencialização dos efeitos adversos com mais hipotensão e esta está associada à leucomalácia e óbito)</a:t>
            </a:r>
          </a:p>
        </p:txBody>
      </p:sp>
      <p:pic>
        <p:nvPicPr>
          <p:cNvPr id="23558" name="Picture 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897063" cy="1285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566738" y="919163"/>
            <a:ext cx="8399462" cy="1216025"/>
          </a:xfrm>
        </p:spPr>
        <p:txBody>
          <a:bodyPr/>
          <a:lstStyle/>
          <a:p>
            <a:pPr algn="ctr"/>
            <a:r>
              <a:rPr lang="pt-BR" altLang="pt-BR" sz="3400" b="1" smtClean="0">
                <a:solidFill>
                  <a:srgbClr val="FF0000"/>
                </a:solidFill>
              </a:rPr>
              <a:t>Categorias de risco para o desenvolvimento do risco de Abstinência</a:t>
            </a:r>
            <a:r>
              <a:rPr lang="pt-BR" altLang="pt-BR" sz="3400" smtClean="0">
                <a:solidFill>
                  <a:srgbClr val="FF0000"/>
                </a:solidFill>
              </a:rPr>
              <a:t/>
            </a:r>
            <a:br>
              <a:rPr lang="pt-BR" altLang="pt-BR" sz="3400" smtClean="0">
                <a:solidFill>
                  <a:srgbClr val="FF0000"/>
                </a:solidFill>
              </a:rPr>
            </a:br>
            <a:r>
              <a:rPr lang="pt-BR" altLang="pt-BR" sz="3400" b="1" smtClean="0">
                <a:solidFill>
                  <a:srgbClr val="FF0000"/>
                </a:solidFill>
              </a:rPr>
              <a:t>do Midazolam</a:t>
            </a:r>
          </a:p>
        </p:txBody>
      </p:sp>
      <p:sp>
        <p:nvSpPr>
          <p:cNvPr id="24579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168275" y="2135188"/>
            <a:ext cx="8975725" cy="4527550"/>
          </a:xfrm>
          <a:solidFill>
            <a:schemeClr val="bg1"/>
          </a:solidFill>
        </p:spPr>
        <p:txBody>
          <a:bodyPr/>
          <a:lstStyle/>
          <a:p>
            <a:pPr algn="ctr">
              <a:buFont typeface="Wingdings" panose="05000000000000000000" pitchFamily="2" charset="2"/>
              <a:buNone/>
            </a:pPr>
            <a:r>
              <a:rPr lang="pt-BR" altLang="pt-BR" sz="1800" smtClean="0"/>
              <a:t>De acordo com o número de dias de uso de infusão contínua de </a:t>
            </a:r>
            <a:r>
              <a:rPr lang="pt-BR" altLang="pt-BR" sz="1800" b="1" smtClean="0"/>
              <a:t>benzodiazepínicos</a:t>
            </a:r>
            <a:r>
              <a:rPr lang="pt-BR" altLang="pt-BR" sz="1800" smtClean="0"/>
              <a:t>, a criança pode ser classificada em três categorias de </a:t>
            </a:r>
            <a:r>
              <a:rPr lang="pt-BR" altLang="pt-BR" sz="1800" b="1" smtClean="0"/>
              <a:t>Risco para o desenvolvimento de  Síndrome de Abstinência</a:t>
            </a:r>
            <a:r>
              <a:rPr lang="pt-BR" altLang="pt-BR" sz="1800" smtClean="0"/>
              <a:t> </a:t>
            </a:r>
          </a:p>
        </p:txBody>
      </p:sp>
      <p:sp>
        <p:nvSpPr>
          <p:cNvPr id="24580" name="Rectangle 4"/>
          <p:cNvSpPr>
            <a:spLocks/>
          </p:cNvSpPr>
          <p:nvPr/>
        </p:nvSpPr>
        <p:spPr bwMode="auto">
          <a:xfrm>
            <a:off x="1698625" y="3475038"/>
            <a:ext cx="5672138" cy="3187700"/>
          </a:xfrm>
          <a:prstGeom prst="rect">
            <a:avLst/>
          </a:prstGeom>
          <a:noFill/>
          <a:ln w="76200" cmpd="tri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 marL="342900" indent="-3429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lvl="1" defTabSz="914400">
              <a:spcBef>
                <a:spcPts val="600"/>
              </a:spcBef>
            </a:pPr>
            <a:r>
              <a:rPr lang="pt-BR" altLang="ja-JP" sz="2000" b="1">
                <a:solidFill>
                  <a:srgbClr val="000000"/>
                </a:solidFill>
                <a:latin typeface="Century Schoolbook" panose="02040604050505020304" pitchFamily="18" charset="0"/>
                <a:ea typeface="MS Mincho" charset="-128"/>
              </a:rPr>
              <a:t>-Risco mínimo</a:t>
            </a:r>
            <a:r>
              <a:rPr lang="pt-BR" altLang="ja-JP" sz="2000">
                <a:solidFill>
                  <a:srgbClr val="000000"/>
                </a:solidFill>
                <a:latin typeface="Century Schoolbook" panose="02040604050505020304" pitchFamily="18" charset="0"/>
                <a:ea typeface="MS Mincho" charset="-128"/>
              </a:rPr>
              <a:t>: uso de benzodiazepínicos em infusão contínua por período inferior a cinco dias;</a:t>
            </a:r>
          </a:p>
          <a:p>
            <a:pPr lvl="1" defTabSz="914400">
              <a:spcBef>
                <a:spcPts val="600"/>
              </a:spcBef>
            </a:pPr>
            <a:r>
              <a:rPr lang="pt-BR" altLang="ja-JP" sz="2000" b="1">
                <a:solidFill>
                  <a:srgbClr val="FF0000"/>
                </a:solidFill>
                <a:latin typeface="Century Schoolbook" panose="02040604050505020304" pitchFamily="18" charset="0"/>
                <a:ea typeface="MS Mincho" charset="-128"/>
              </a:rPr>
              <a:t>-</a:t>
            </a:r>
            <a:r>
              <a:rPr lang="pt-BR" altLang="ja-JP" sz="2400" b="1">
                <a:solidFill>
                  <a:srgbClr val="FF0000"/>
                </a:solidFill>
                <a:latin typeface="Century Schoolbook" panose="02040604050505020304" pitchFamily="18" charset="0"/>
                <a:ea typeface="MS Mincho" charset="-128"/>
              </a:rPr>
              <a:t>Risco moderado</a:t>
            </a:r>
            <a:r>
              <a:rPr lang="pt-BR" altLang="ja-JP" sz="2000">
                <a:solidFill>
                  <a:srgbClr val="FF0000"/>
                </a:solidFill>
                <a:latin typeface="Century Schoolbook" panose="02040604050505020304" pitchFamily="18" charset="0"/>
                <a:ea typeface="MS Mincho" charset="-128"/>
              </a:rPr>
              <a:t>:</a:t>
            </a:r>
            <a:r>
              <a:rPr lang="pt-BR" altLang="ja-JP" sz="2000">
                <a:solidFill>
                  <a:srgbClr val="000000"/>
                </a:solidFill>
                <a:latin typeface="Century Schoolbook" panose="02040604050505020304" pitchFamily="18" charset="0"/>
                <a:ea typeface="MS Mincho" charset="-128"/>
              </a:rPr>
              <a:t> uso de benzodiazepínicos em infusão contínua por 5 a 14 dias;</a:t>
            </a:r>
          </a:p>
          <a:p>
            <a:pPr lvl="1" defTabSz="914400">
              <a:spcBef>
                <a:spcPts val="600"/>
              </a:spcBef>
            </a:pPr>
            <a:r>
              <a:rPr lang="pt-BR" altLang="ja-JP" sz="2000" b="1">
                <a:solidFill>
                  <a:srgbClr val="000000"/>
                </a:solidFill>
                <a:latin typeface="Century Schoolbook" panose="02040604050505020304" pitchFamily="18" charset="0"/>
                <a:ea typeface="MS Mincho" charset="-128"/>
              </a:rPr>
              <a:t>-</a:t>
            </a:r>
            <a:r>
              <a:rPr lang="pt-BR" altLang="ja-JP" sz="2400" b="1">
                <a:solidFill>
                  <a:srgbClr val="FF0000"/>
                </a:solidFill>
                <a:latin typeface="Century Schoolbook" panose="02040604050505020304" pitchFamily="18" charset="0"/>
                <a:ea typeface="MS Mincho" charset="-128"/>
              </a:rPr>
              <a:t>Risco elevado</a:t>
            </a:r>
            <a:r>
              <a:rPr lang="pt-BR" altLang="ja-JP" sz="2000">
                <a:solidFill>
                  <a:srgbClr val="000000"/>
                </a:solidFill>
                <a:latin typeface="Century Schoolbook" panose="02040604050505020304" pitchFamily="18" charset="0"/>
                <a:ea typeface="MS Mincho" charset="-128"/>
              </a:rPr>
              <a:t>: uso de benzodiazepínicos em infusão contínua por período    superior a 14 dias.</a:t>
            </a:r>
            <a:endParaRPr lang="pt-BR" altLang="pt-BR" sz="2000">
              <a:ea typeface="MS Mincho" charset="-128"/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327025" y="2193925"/>
            <a:ext cx="8378825" cy="4664075"/>
          </a:xfrm>
          <a:solidFill>
            <a:schemeClr val="bg1"/>
          </a:solidFill>
        </p:spPr>
        <p:txBody>
          <a:bodyPr/>
          <a:lstStyle/>
          <a:p>
            <a:pPr algn="ctr">
              <a:lnSpc>
                <a:spcPct val="90000"/>
              </a:lnSpc>
              <a:buFont typeface="Wingdings" panose="05000000000000000000" pitchFamily="2" charset="2"/>
              <a:buNone/>
            </a:pPr>
            <a:r>
              <a:rPr lang="pt-BR" altLang="pt-BR" sz="2900" b="1" smtClean="0">
                <a:solidFill>
                  <a:srgbClr val="FF00FF"/>
                </a:solidFill>
              </a:rPr>
              <a:t>conversão da dose diária total de midazolam de µ/kg/min para mg</a:t>
            </a:r>
          </a:p>
          <a:p>
            <a:pPr algn="ctr">
              <a:lnSpc>
                <a:spcPct val="90000"/>
              </a:lnSpc>
              <a:buFont typeface="Wingdings" panose="05000000000000000000" pitchFamily="2" charset="2"/>
              <a:buNone/>
            </a:pPr>
            <a:r>
              <a:rPr lang="pt-BR" altLang="pt-BR" sz="2100" smtClean="0"/>
              <a:t>Dividir por 12 para equivaler ao Lorazepam a ser administrado de 6/6 horas</a:t>
            </a:r>
          </a:p>
          <a:p>
            <a:pPr>
              <a:lnSpc>
                <a:spcPct val="90000"/>
              </a:lnSpc>
            </a:pPr>
            <a:r>
              <a:rPr lang="pt-BR" altLang="pt-BR" sz="2100" smtClean="0">
                <a:solidFill>
                  <a:schemeClr val="hlink"/>
                </a:solidFill>
              </a:rPr>
              <a:t>Exemplo</a:t>
            </a:r>
            <a:r>
              <a:rPr lang="pt-BR" altLang="pt-BR" sz="2100" smtClean="0"/>
              <a:t>: 3µg/kg/min em um Recém-nascido de 3kg</a:t>
            </a:r>
          </a:p>
          <a:p>
            <a:pPr>
              <a:lnSpc>
                <a:spcPct val="90000"/>
              </a:lnSpc>
              <a:buFont typeface="Wingdings" panose="05000000000000000000" pitchFamily="2" charset="2"/>
              <a:buNone/>
            </a:pPr>
            <a:r>
              <a:rPr lang="pt-BR" altLang="pt-BR" sz="2100" smtClean="0"/>
              <a:t>     3 x 3 x 1440 =12960 µg ÷ 1000 = 12,96 mg ÷ 12 =1,08 mg ÷ 4 = 0,27 mg (arredondamos para 0,3mg) de 6/6 horas por via oral</a:t>
            </a:r>
          </a:p>
          <a:p>
            <a:pPr>
              <a:lnSpc>
                <a:spcPct val="90000"/>
              </a:lnSpc>
            </a:pPr>
            <a:r>
              <a:rPr lang="pt-BR" altLang="pt-BR" sz="2100" smtClean="0">
                <a:solidFill>
                  <a:schemeClr val="hlink"/>
                </a:solidFill>
              </a:rPr>
              <a:t>Apresentação Lorazepam</a:t>
            </a:r>
            <a:r>
              <a:rPr lang="pt-BR" altLang="pt-BR" sz="2100" smtClean="0"/>
              <a:t>: </a:t>
            </a:r>
          </a:p>
          <a:p>
            <a:pPr>
              <a:lnSpc>
                <a:spcPct val="90000"/>
              </a:lnSpc>
              <a:buFont typeface="Wingdings" panose="05000000000000000000" pitchFamily="2" charset="2"/>
              <a:buNone/>
            </a:pPr>
            <a:r>
              <a:rPr lang="pt-BR" altLang="pt-BR" sz="2100" smtClean="0"/>
              <a:t>     -Comprimidos de 1 e  2  mg</a:t>
            </a:r>
          </a:p>
          <a:p>
            <a:pPr>
              <a:lnSpc>
                <a:spcPct val="90000"/>
              </a:lnSpc>
              <a:buFont typeface="Wingdings" panose="05000000000000000000" pitchFamily="2" charset="2"/>
              <a:buNone/>
            </a:pPr>
            <a:r>
              <a:rPr lang="pt-BR" altLang="pt-BR" sz="2100" smtClean="0"/>
              <a:t>     -Diluir 1 comprimido de 2mg em 5 ml de água destilada (1ml = 0,4mg) e fazer 0,75 ml de 6/6/horas para o caso desse exemplo</a:t>
            </a:r>
          </a:p>
        </p:txBody>
      </p:sp>
      <p:sp>
        <p:nvSpPr>
          <p:cNvPr id="25603" name="Text Box 5"/>
          <p:cNvSpPr txBox="1">
            <a:spLocks noChangeArrowheads="1"/>
          </p:cNvSpPr>
          <p:nvPr/>
        </p:nvSpPr>
        <p:spPr bwMode="auto">
          <a:xfrm>
            <a:off x="1504950" y="150813"/>
            <a:ext cx="6394450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r>
              <a:rPr lang="pt-BR" altLang="pt-BR" sz="4000" b="1">
                <a:solidFill>
                  <a:schemeClr val="hlink"/>
                </a:solidFill>
              </a:rPr>
              <a:t>B) Retirada do Midazolam</a:t>
            </a:r>
          </a:p>
        </p:txBody>
      </p:sp>
      <p:sp>
        <p:nvSpPr>
          <p:cNvPr id="25604" name="Caixa de texto 12"/>
          <p:cNvSpPr txBox="1">
            <a:spLocks noChangeArrowheads="1"/>
          </p:cNvSpPr>
          <p:nvPr/>
        </p:nvSpPr>
        <p:spPr bwMode="auto">
          <a:xfrm>
            <a:off x="719138" y="852488"/>
            <a:ext cx="7851775" cy="1200150"/>
          </a:xfrm>
          <a:prstGeom prst="rect">
            <a:avLst/>
          </a:prstGeom>
          <a:solidFill>
            <a:srgbClr val="FFFFFF"/>
          </a:solidFill>
          <a:ln w="76200">
            <a:solidFill>
              <a:srgbClr val="FFFF00"/>
            </a:solidFill>
            <a:miter lim="800000"/>
            <a:headEnd/>
            <a:tailEnd/>
          </a:ln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just" defTabSz="914400">
              <a:spcAft>
                <a:spcPts val="600"/>
              </a:spcAft>
            </a:pPr>
            <a:r>
              <a:rPr lang="pt-BR" altLang="pt-BR">
                <a:latin typeface="Times New Roman" panose="02020603050405020304" pitchFamily="18" charset="0"/>
              </a:rPr>
              <a:t>Prefere-se </a:t>
            </a:r>
            <a:r>
              <a:rPr lang="pt-BR" altLang="pt-BR">
                <a:solidFill>
                  <a:schemeClr val="hlink"/>
                </a:solidFill>
                <a:latin typeface="Times New Roman" panose="02020603050405020304" pitchFamily="18" charset="0"/>
              </a:rPr>
              <a:t>LORAZEPAM</a:t>
            </a:r>
            <a:r>
              <a:rPr lang="pt-BR" altLang="pt-BR">
                <a:latin typeface="Times New Roman" panose="02020603050405020304" pitchFamily="18" charset="0"/>
              </a:rPr>
              <a:t> sobre o Diazepam porque este último agente tem metabólitos ativos com variáveis meias-vidas e durações de ação e pelas peculiaridades no recém-nascido (deslocamento da bilirrubina da albumina com aumento da bilirrubina livre e risco de kernicterus).</a:t>
            </a:r>
          </a:p>
          <a:p>
            <a:pPr defTabSz="914400"/>
            <a:endParaRPr lang="pt-BR" altLang="pt-BR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Nuvem 13"/>
          <p:cNvSpPr>
            <a:spLocks/>
          </p:cNvSpPr>
          <p:nvPr/>
        </p:nvSpPr>
        <p:spPr bwMode="auto">
          <a:xfrm>
            <a:off x="574675" y="2416175"/>
            <a:ext cx="7877175" cy="3678238"/>
          </a:xfrm>
          <a:custGeom>
            <a:avLst/>
            <a:gdLst>
              <a:gd name="T0" fmla="*/ 2147483646 w 43200"/>
              <a:gd name="T1" fmla="*/ 2147483646 h 43200"/>
              <a:gd name="T2" fmla="*/ 2147483646 w 43200"/>
              <a:gd name="T3" fmla="*/ 2147483646 h 43200"/>
              <a:gd name="T4" fmla="*/ 2147483646 w 43200"/>
              <a:gd name="T5" fmla="*/ 2147483646 h 43200"/>
              <a:gd name="T6" fmla="*/ 2147483646 w 43200"/>
              <a:gd name="T7" fmla="*/ 2147483646 h 43200"/>
              <a:gd name="T8" fmla="*/ 2147483646 w 43200"/>
              <a:gd name="T9" fmla="*/ 2147483646 h 43200"/>
              <a:gd name="T10" fmla="*/ 2147483646 w 43200"/>
              <a:gd name="T11" fmla="*/ 2147483646 h 43200"/>
              <a:gd name="T12" fmla="*/ 2147483646 w 43200"/>
              <a:gd name="T13" fmla="*/ 2147483646 h 43200"/>
              <a:gd name="T14" fmla="*/ 2147483646 w 43200"/>
              <a:gd name="T15" fmla="*/ 2147483646 h 43200"/>
              <a:gd name="T16" fmla="*/ 2147483646 w 43200"/>
              <a:gd name="T17" fmla="*/ 2147483646 h 43200"/>
              <a:gd name="T18" fmla="*/ 2147483646 w 43200"/>
              <a:gd name="T19" fmla="*/ 2147483646 h 43200"/>
              <a:gd name="T20" fmla="*/ 2147483646 w 43200"/>
              <a:gd name="T21" fmla="*/ 2147483646 h 43200"/>
              <a:gd name="T22" fmla="*/ 2147483646 w 43200"/>
              <a:gd name="T23" fmla="*/ 2147483646 h 43200"/>
              <a:gd name="T24" fmla="*/ 2147483646 w 43200"/>
              <a:gd name="T25" fmla="*/ 893328044 h 43200"/>
              <a:gd name="T26" fmla="*/ 2147483646 w 43200"/>
              <a:gd name="T27" fmla="*/ 1101426913 h 43200"/>
              <a:gd name="T28" fmla="*/ 2147483646 w 43200"/>
              <a:gd name="T29" fmla="*/ 650648799 h 43200"/>
              <a:gd name="T30" fmla="*/ 2147483646 w 43200"/>
              <a:gd name="T31" fmla="*/ 385256605 h 43200"/>
              <a:gd name="T32" fmla="*/ 2147483646 w 43200"/>
              <a:gd name="T33" fmla="*/ 777095723 h 43200"/>
              <a:gd name="T34" fmla="*/ 2147483646 w 43200"/>
              <a:gd name="T35" fmla="*/ 548248611 h 43200"/>
              <a:gd name="T36" fmla="*/ 2147483646 w 43200"/>
              <a:gd name="T37" fmla="*/ 854803865 h 43200"/>
              <a:gd name="T38" fmla="*/ 2147483646 w 43200"/>
              <a:gd name="T39" fmla="*/ 1076734952 h 43200"/>
              <a:gd name="T40" fmla="*/ 2147483646 w 43200"/>
              <a:gd name="T41" fmla="*/ 2147483646 h 43200"/>
              <a:gd name="T42" fmla="*/ 2147483646 w 43200"/>
              <a:gd name="T43" fmla="*/ 2147483646 h 43200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w 43200"/>
              <a:gd name="T67" fmla="*/ 0 h 43200"/>
              <a:gd name="T68" fmla="*/ 43200 w 43200"/>
              <a:gd name="T69" fmla="*/ 43200 h 43200"/>
            </a:gdLst>
            <a:ahLst/>
            <a:cxnLst>
              <a:cxn ang="T44">
                <a:pos x="T0" y="T1"/>
              </a:cxn>
              <a:cxn ang="T45">
                <a:pos x="T2" y="T3"/>
              </a:cxn>
              <a:cxn ang="T46">
                <a:pos x="T4" y="T5"/>
              </a:cxn>
              <a:cxn ang="T47">
                <a:pos x="T6" y="T7"/>
              </a:cxn>
              <a:cxn ang="T48">
                <a:pos x="T8" y="T9"/>
              </a:cxn>
              <a:cxn ang="T49">
                <a:pos x="T10" y="T11"/>
              </a:cxn>
              <a:cxn ang="T50">
                <a:pos x="T12" y="T13"/>
              </a:cxn>
              <a:cxn ang="T51">
                <a:pos x="T14" y="T15"/>
              </a:cxn>
              <a:cxn ang="T52">
                <a:pos x="T16" y="T17"/>
              </a:cxn>
              <a:cxn ang="T53">
                <a:pos x="T18" y="T19"/>
              </a:cxn>
              <a:cxn ang="T54">
                <a:pos x="T20" y="T21"/>
              </a:cxn>
              <a:cxn ang="T55">
                <a:pos x="T22" y="T23"/>
              </a:cxn>
              <a:cxn ang="T56">
                <a:pos x="T24" y="T25"/>
              </a:cxn>
              <a:cxn ang="T57">
                <a:pos x="T26" y="T27"/>
              </a:cxn>
              <a:cxn ang="T58">
                <a:pos x="T28" y="T29"/>
              </a:cxn>
              <a:cxn ang="T59">
                <a:pos x="T30" y="T31"/>
              </a:cxn>
              <a:cxn ang="T60">
                <a:pos x="T32" y="T33"/>
              </a:cxn>
              <a:cxn ang="T61">
                <a:pos x="T34" y="T35"/>
              </a:cxn>
              <a:cxn ang="T62">
                <a:pos x="T36" y="T37"/>
              </a:cxn>
              <a:cxn ang="T63">
                <a:pos x="T38" y="T39"/>
              </a:cxn>
              <a:cxn ang="T64">
                <a:pos x="T40" y="T41"/>
              </a:cxn>
              <a:cxn ang="T65">
                <a:pos x="T42" y="T43"/>
              </a:cxn>
            </a:cxnLst>
            <a:rect l="T66" t="T67" r="T68" b="T69"/>
            <a:pathLst>
              <a:path w="43200" h="43200">
                <a:moveTo>
                  <a:pt x="3900" y="14370"/>
                </a:moveTo>
                <a:cubicBezTo>
                  <a:pt x="3629" y="11657"/>
                  <a:pt x="4261" y="8921"/>
                  <a:pt x="5623" y="6907"/>
                </a:cubicBezTo>
                <a:cubicBezTo>
                  <a:pt x="7775" y="3726"/>
                  <a:pt x="11264" y="3017"/>
                  <a:pt x="14005" y="5202"/>
                </a:cubicBezTo>
                <a:cubicBezTo>
                  <a:pt x="15678" y="909"/>
                  <a:pt x="19914" y="22"/>
                  <a:pt x="22456" y="3432"/>
                </a:cubicBezTo>
                <a:cubicBezTo>
                  <a:pt x="23097" y="1683"/>
                  <a:pt x="24328" y="474"/>
                  <a:pt x="25749" y="200"/>
                </a:cubicBezTo>
                <a:cubicBezTo>
                  <a:pt x="27313" y="-102"/>
                  <a:pt x="28875" y="770"/>
                  <a:pt x="29833" y="2481"/>
                </a:cubicBezTo>
                <a:cubicBezTo>
                  <a:pt x="31215" y="267"/>
                  <a:pt x="33501" y="-460"/>
                  <a:pt x="35463" y="690"/>
                </a:cubicBezTo>
                <a:cubicBezTo>
                  <a:pt x="36958" y="1566"/>
                  <a:pt x="38030" y="3400"/>
                  <a:pt x="38318" y="5576"/>
                </a:cubicBezTo>
                <a:cubicBezTo>
                  <a:pt x="40046" y="6218"/>
                  <a:pt x="41422" y="7998"/>
                  <a:pt x="41982" y="10318"/>
                </a:cubicBezTo>
                <a:cubicBezTo>
                  <a:pt x="42389" y="12002"/>
                  <a:pt x="42331" y="13831"/>
                  <a:pt x="41818" y="15460"/>
                </a:cubicBezTo>
                <a:cubicBezTo>
                  <a:pt x="43079" y="17694"/>
                  <a:pt x="43520" y="20590"/>
                  <a:pt x="43016" y="23322"/>
                </a:cubicBezTo>
                <a:cubicBezTo>
                  <a:pt x="42346" y="26954"/>
                  <a:pt x="40128" y="29674"/>
                  <a:pt x="37404" y="30204"/>
                </a:cubicBezTo>
                <a:cubicBezTo>
                  <a:pt x="37391" y="32471"/>
                  <a:pt x="36658" y="34621"/>
                  <a:pt x="35395" y="36101"/>
                </a:cubicBezTo>
                <a:cubicBezTo>
                  <a:pt x="33476" y="38350"/>
                  <a:pt x="30704" y="38639"/>
                  <a:pt x="28555" y="36815"/>
                </a:cubicBezTo>
                <a:cubicBezTo>
                  <a:pt x="27860" y="39948"/>
                  <a:pt x="25999" y="42343"/>
                  <a:pt x="23667" y="43106"/>
                </a:cubicBezTo>
                <a:cubicBezTo>
                  <a:pt x="20919" y="44005"/>
                  <a:pt x="18051" y="42473"/>
                  <a:pt x="16480" y="39266"/>
                </a:cubicBezTo>
                <a:cubicBezTo>
                  <a:pt x="12772" y="42310"/>
                  <a:pt x="7956" y="40599"/>
                  <a:pt x="5804" y="35472"/>
                </a:cubicBezTo>
                <a:cubicBezTo>
                  <a:pt x="3690" y="35809"/>
                  <a:pt x="1705" y="34024"/>
                  <a:pt x="1110" y="31250"/>
                </a:cubicBezTo>
                <a:cubicBezTo>
                  <a:pt x="679" y="29243"/>
                  <a:pt x="1060" y="27077"/>
                  <a:pt x="2113" y="25551"/>
                </a:cubicBezTo>
                <a:cubicBezTo>
                  <a:pt x="619" y="24354"/>
                  <a:pt x="-213" y="22057"/>
                  <a:pt x="-5" y="19704"/>
                </a:cubicBezTo>
                <a:cubicBezTo>
                  <a:pt x="239" y="16949"/>
                  <a:pt x="1845" y="14791"/>
                  <a:pt x="3863" y="14507"/>
                </a:cubicBezTo>
                <a:cubicBezTo>
                  <a:pt x="3875" y="14461"/>
                  <a:pt x="3888" y="14416"/>
                  <a:pt x="3900" y="14370"/>
                </a:cubicBezTo>
                <a:close/>
              </a:path>
              <a:path w="43200" h="43200" fill="none">
                <a:moveTo>
                  <a:pt x="4693" y="26177"/>
                </a:moveTo>
                <a:cubicBezTo>
                  <a:pt x="3809" y="26271"/>
                  <a:pt x="2925" y="25993"/>
                  <a:pt x="2160" y="25380"/>
                </a:cubicBezTo>
                <a:moveTo>
                  <a:pt x="6928" y="34899"/>
                </a:moveTo>
                <a:cubicBezTo>
                  <a:pt x="6573" y="35092"/>
                  <a:pt x="6200" y="35220"/>
                  <a:pt x="5820" y="35280"/>
                </a:cubicBezTo>
                <a:moveTo>
                  <a:pt x="16478" y="39090"/>
                </a:moveTo>
                <a:cubicBezTo>
                  <a:pt x="16211" y="38544"/>
                  <a:pt x="15987" y="37961"/>
                  <a:pt x="15810" y="37350"/>
                </a:cubicBezTo>
                <a:moveTo>
                  <a:pt x="28827" y="34751"/>
                </a:moveTo>
                <a:cubicBezTo>
                  <a:pt x="28788" y="35398"/>
                  <a:pt x="28698" y="36038"/>
                  <a:pt x="28560" y="36660"/>
                </a:cubicBezTo>
                <a:moveTo>
                  <a:pt x="34129" y="22954"/>
                </a:moveTo>
                <a:cubicBezTo>
                  <a:pt x="36133" y="24282"/>
                  <a:pt x="37398" y="27058"/>
                  <a:pt x="37380" y="30090"/>
                </a:cubicBezTo>
                <a:moveTo>
                  <a:pt x="41798" y="15354"/>
                </a:moveTo>
                <a:cubicBezTo>
                  <a:pt x="41473" y="16386"/>
                  <a:pt x="40978" y="17302"/>
                  <a:pt x="40350" y="18030"/>
                </a:cubicBezTo>
                <a:moveTo>
                  <a:pt x="38324" y="5426"/>
                </a:moveTo>
                <a:cubicBezTo>
                  <a:pt x="38379" y="5843"/>
                  <a:pt x="38405" y="6266"/>
                  <a:pt x="38400" y="6690"/>
                </a:cubicBezTo>
                <a:moveTo>
                  <a:pt x="29078" y="3952"/>
                </a:moveTo>
                <a:cubicBezTo>
                  <a:pt x="29267" y="3369"/>
                  <a:pt x="29516" y="2826"/>
                  <a:pt x="29820" y="2340"/>
                </a:cubicBezTo>
                <a:moveTo>
                  <a:pt x="22141" y="4720"/>
                </a:moveTo>
                <a:cubicBezTo>
                  <a:pt x="22218" y="4238"/>
                  <a:pt x="22339" y="3771"/>
                  <a:pt x="22500" y="3330"/>
                </a:cubicBezTo>
                <a:moveTo>
                  <a:pt x="14000" y="5192"/>
                </a:moveTo>
                <a:cubicBezTo>
                  <a:pt x="14472" y="5568"/>
                  <a:pt x="14908" y="6021"/>
                  <a:pt x="15300" y="6540"/>
                </a:cubicBezTo>
                <a:moveTo>
                  <a:pt x="4127" y="15789"/>
                </a:moveTo>
                <a:cubicBezTo>
                  <a:pt x="4024" y="15325"/>
                  <a:pt x="3948" y="14851"/>
                  <a:pt x="3900" y="14370"/>
                </a:cubicBezTo>
              </a:path>
            </a:pathLst>
          </a:custGeom>
          <a:solidFill>
            <a:srgbClr val="767171"/>
          </a:solidFill>
          <a:ln w="76200">
            <a:solidFill>
              <a:srgbClr val="FFFF00"/>
            </a:solidFill>
            <a:miter lim="800000"/>
            <a:headEnd/>
            <a:tailEnd/>
          </a:ln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ctr" defTabSz="914400"/>
            <a:endParaRPr lang="pt-BR" altLang="ja-JP" sz="1200" b="1">
              <a:latin typeface="Times New Roman" panose="02020603050405020304" pitchFamily="18" charset="0"/>
              <a:ea typeface="MS Mincho" charset="-128"/>
            </a:endParaRPr>
          </a:p>
          <a:p>
            <a:pPr algn="ctr" defTabSz="914400"/>
            <a:r>
              <a:rPr lang="pt-BR" altLang="ja-JP" sz="2000" b="1">
                <a:latin typeface="Times New Roman" panose="02020603050405020304" pitchFamily="18" charset="0"/>
                <a:ea typeface="MS Mincho" charset="-128"/>
              </a:rPr>
              <a:t>Midazolam (BIC) reduzir 50% após 2ª dose de Lorazepam e nas subsequentes com suspensão do midazolam após 4ª dose de Lorazepam.</a:t>
            </a:r>
          </a:p>
          <a:p>
            <a:pPr algn="ctr" defTabSz="914400"/>
            <a:r>
              <a:rPr lang="pt-BR" altLang="ja-JP" sz="2000" b="1">
                <a:latin typeface="Times New Roman" panose="02020603050405020304" pitchFamily="18" charset="0"/>
                <a:ea typeface="MS Mincho" charset="-128"/>
              </a:rPr>
              <a:t>(BIC: Bomba de infusão contínua) </a:t>
            </a:r>
            <a:endParaRPr lang="pt-BR" altLang="pt-BR" sz="2000">
              <a:ea typeface="MS Mincho" charset="-128"/>
            </a:endParaRPr>
          </a:p>
        </p:txBody>
      </p:sp>
      <p:sp>
        <p:nvSpPr>
          <p:cNvPr id="26627" name="Text Box 6"/>
          <p:cNvSpPr txBox="1">
            <a:spLocks noChangeArrowheads="1"/>
          </p:cNvSpPr>
          <p:nvPr/>
        </p:nvSpPr>
        <p:spPr bwMode="auto">
          <a:xfrm>
            <a:off x="1504950" y="150813"/>
            <a:ext cx="6394450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r>
              <a:rPr lang="pt-BR" altLang="pt-BR" sz="4000" b="1">
                <a:solidFill>
                  <a:schemeClr val="hlink"/>
                </a:solidFill>
              </a:rPr>
              <a:t>B) Retirada do Midazolam</a:t>
            </a: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Text Box 4"/>
          <p:cNvSpPr txBox="1">
            <a:spLocks noChangeArrowheads="1"/>
          </p:cNvSpPr>
          <p:nvPr/>
        </p:nvSpPr>
        <p:spPr bwMode="auto">
          <a:xfrm>
            <a:off x="1504950" y="150813"/>
            <a:ext cx="6478588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r>
              <a:rPr lang="pt-BR" altLang="pt-BR" sz="4000" b="1">
                <a:solidFill>
                  <a:schemeClr val="hlink"/>
                </a:solidFill>
              </a:rPr>
              <a:t>B) Retirada do Lorazepam</a:t>
            </a:r>
          </a:p>
        </p:txBody>
      </p:sp>
      <p:sp>
        <p:nvSpPr>
          <p:cNvPr id="27651" name="Nuvem 13"/>
          <p:cNvSpPr>
            <a:spLocks/>
          </p:cNvSpPr>
          <p:nvPr>
            <p:ph type="body" idx="4294967295"/>
          </p:nvPr>
        </p:nvSpPr>
        <p:spPr>
          <a:xfrm>
            <a:off x="903288" y="822325"/>
            <a:ext cx="7839075" cy="3676650"/>
          </a:xfrm>
          <a:custGeom>
            <a:avLst/>
            <a:gdLst>
              <a:gd name="T0" fmla="*/ 2147483646 w 43200"/>
              <a:gd name="T1" fmla="*/ 2147483646 h 43200"/>
              <a:gd name="T2" fmla="*/ 2147483646 w 43200"/>
              <a:gd name="T3" fmla="*/ 2147483646 h 43200"/>
              <a:gd name="T4" fmla="*/ 2147483646 w 43200"/>
              <a:gd name="T5" fmla="*/ 2147483646 h 43200"/>
              <a:gd name="T6" fmla="*/ 2147483646 w 43200"/>
              <a:gd name="T7" fmla="*/ 2147483646 h 43200"/>
              <a:gd name="T8" fmla="*/ 2147483646 w 43200"/>
              <a:gd name="T9" fmla="*/ 2147483646 h 43200"/>
              <a:gd name="T10" fmla="*/ 2147483646 w 43200"/>
              <a:gd name="T11" fmla="*/ 2147483646 h 43200"/>
              <a:gd name="T12" fmla="*/ 2147483646 w 43200"/>
              <a:gd name="T13" fmla="*/ 2147483646 h 43200"/>
              <a:gd name="T14" fmla="*/ 2147483646 w 43200"/>
              <a:gd name="T15" fmla="*/ 2147483646 h 43200"/>
              <a:gd name="T16" fmla="*/ 2147483646 w 43200"/>
              <a:gd name="T17" fmla="*/ 2147483646 h 43200"/>
              <a:gd name="T18" fmla="*/ 2147483646 w 43200"/>
              <a:gd name="T19" fmla="*/ 2147483646 h 43200"/>
              <a:gd name="T20" fmla="*/ 2147483646 w 43200"/>
              <a:gd name="T21" fmla="*/ 2147483646 h 43200"/>
              <a:gd name="T22" fmla="*/ 2147483646 w 43200"/>
              <a:gd name="T23" fmla="*/ 2147483646 h 43200"/>
              <a:gd name="T24" fmla="*/ 2147483646 w 43200"/>
              <a:gd name="T25" fmla="*/ 892556916 h 43200"/>
              <a:gd name="T26" fmla="*/ 2147483646 w 43200"/>
              <a:gd name="T27" fmla="*/ 1100476154 h 43200"/>
              <a:gd name="T28" fmla="*/ 2147483646 w 43200"/>
              <a:gd name="T29" fmla="*/ 650087125 h 43200"/>
              <a:gd name="T30" fmla="*/ 2147483646 w 43200"/>
              <a:gd name="T31" fmla="*/ 384923978 h 43200"/>
              <a:gd name="T32" fmla="*/ 2147483646 w 43200"/>
              <a:gd name="T33" fmla="*/ 776424904 h 43200"/>
              <a:gd name="T34" fmla="*/ 2147483646 w 43200"/>
              <a:gd name="T35" fmla="*/ 547775317 h 43200"/>
              <a:gd name="T36" fmla="*/ 2147483646 w 43200"/>
              <a:gd name="T37" fmla="*/ 854065965 h 43200"/>
              <a:gd name="T38" fmla="*/ 2147483646 w 43200"/>
              <a:gd name="T39" fmla="*/ 1075805407 h 43200"/>
              <a:gd name="T40" fmla="*/ 2147483646 w 43200"/>
              <a:gd name="T41" fmla="*/ 2147483646 h 43200"/>
              <a:gd name="T42" fmla="*/ 2147483646 w 43200"/>
              <a:gd name="T43" fmla="*/ 2147483646 h 43200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w 43200"/>
              <a:gd name="T67" fmla="*/ 0 h 43200"/>
              <a:gd name="T68" fmla="*/ 43200 w 43200"/>
              <a:gd name="T69" fmla="*/ 43200 h 43200"/>
            </a:gdLst>
            <a:ahLst/>
            <a:cxnLst>
              <a:cxn ang="T44">
                <a:pos x="T0" y="T1"/>
              </a:cxn>
              <a:cxn ang="T45">
                <a:pos x="T2" y="T3"/>
              </a:cxn>
              <a:cxn ang="T46">
                <a:pos x="T4" y="T5"/>
              </a:cxn>
              <a:cxn ang="T47">
                <a:pos x="T6" y="T7"/>
              </a:cxn>
              <a:cxn ang="T48">
                <a:pos x="T8" y="T9"/>
              </a:cxn>
              <a:cxn ang="T49">
                <a:pos x="T10" y="T11"/>
              </a:cxn>
              <a:cxn ang="T50">
                <a:pos x="T12" y="T13"/>
              </a:cxn>
              <a:cxn ang="T51">
                <a:pos x="T14" y="T15"/>
              </a:cxn>
              <a:cxn ang="T52">
                <a:pos x="T16" y="T17"/>
              </a:cxn>
              <a:cxn ang="T53">
                <a:pos x="T18" y="T19"/>
              </a:cxn>
              <a:cxn ang="T54">
                <a:pos x="T20" y="T21"/>
              </a:cxn>
              <a:cxn ang="T55">
                <a:pos x="T22" y="T23"/>
              </a:cxn>
              <a:cxn ang="T56">
                <a:pos x="T24" y="T25"/>
              </a:cxn>
              <a:cxn ang="T57">
                <a:pos x="T26" y="T27"/>
              </a:cxn>
              <a:cxn ang="T58">
                <a:pos x="T28" y="T29"/>
              </a:cxn>
              <a:cxn ang="T59">
                <a:pos x="T30" y="T31"/>
              </a:cxn>
              <a:cxn ang="T60">
                <a:pos x="T32" y="T33"/>
              </a:cxn>
              <a:cxn ang="T61">
                <a:pos x="T34" y="T35"/>
              </a:cxn>
              <a:cxn ang="T62">
                <a:pos x="T36" y="T37"/>
              </a:cxn>
              <a:cxn ang="T63">
                <a:pos x="T38" y="T39"/>
              </a:cxn>
              <a:cxn ang="T64">
                <a:pos x="T40" y="T41"/>
              </a:cxn>
              <a:cxn ang="T65">
                <a:pos x="T42" y="T43"/>
              </a:cxn>
            </a:cxnLst>
            <a:rect l="T66" t="T67" r="T68" b="T69"/>
            <a:pathLst>
              <a:path w="43200" h="43200">
                <a:moveTo>
                  <a:pt x="3900" y="14370"/>
                </a:moveTo>
                <a:cubicBezTo>
                  <a:pt x="3629" y="11657"/>
                  <a:pt x="4261" y="8921"/>
                  <a:pt x="5623" y="6907"/>
                </a:cubicBezTo>
                <a:cubicBezTo>
                  <a:pt x="7775" y="3726"/>
                  <a:pt x="11264" y="3017"/>
                  <a:pt x="14005" y="5202"/>
                </a:cubicBezTo>
                <a:cubicBezTo>
                  <a:pt x="15678" y="909"/>
                  <a:pt x="19914" y="22"/>
                  <a:pt x="22456" y="3432"/>
                </a:cubicBezTo>
                <a:cubicBezTo>
                  <a:pt x="23097" y="1683"/>
                  <a:pt x="24328" y="474"/>
                  <a:pt x="25749" y="200"/>
                </a:cubicBezTo>
                <a:cubicBezTo>
                  <a:pt x="27313" y="-102"/>
                  <a:pt x="28875" y="770"/>
                  <a:pt x="29833" y="2481"/>
                </a:cubicBezTo>
                <a:cubicBezTo>
                  <a:pt x="31215" y="267"/>
                  <a:pt x="33501" y="-460"/>
                  <a:pt x="35463" y="690"/>
                </a:cubicBezTo>
                <a:cubicBezTo>
                  <a:pt x="36958" y="1566"/>
                  <a:pt x="38030" y="3400"/>
                  <a:pt x="38318" y="5576"/>
                </a:cubicBezTo>
                <a:cubicBezTo>
                  <a:pt x="40046" y="6218"/>
                  <a:pt x="41422" y="7998"/>
                  <a:pt x="41982" y="10318"/>
                </a:cubicBezTo>
                <a:cubicBezTo>
                  <a:pt x="42389" y="12002"/>
                  <a:pt x="42331" y="13831"/>
                  <a:pt x="41818" y="15460"/>
                </a:cubicBezTo>
                <a:cubicBezTo>
                  <a:pt x="43079" y="17694"/>
                  <a:pt x="43520" y="20590"/>
                  <a:pt x="43016" y="23322"/>
                </a:cubicBezTo>
                <a:cubicBezTo>
                  <a:pt x="42346" y="26954"/>
                  <a:pt x="40128" y="29674"/>
                  <a:pt x="37404" y="30204"/>
                </a:cubicBezTo>
                <a:cubicBezTo>
                  <a:pt x="37391" y="32471"/>
                  <a:pt x="36658" y="34621"/>
                  <a:pt x="35395" y="36101"/>
                </a:cubicBezTo>
                <a:cubicBezTo>
                  <a:pt x="33476" y="38350"/>
                  <a:pt x="30704" y="38639"/>
                  <a:pt x="28555" y="36815"/>
                </a:cubicBezTo>
                <a:cubicBezTo>
                  <a:pt x="27860" y="39948"/>
                  <a:pt x="25999" y="42343"/>
                  <a:pt x="23667" y="43106"/>
                </a:cubicBezTo>
                <a:cubicBezTo>
                  <a:pt x="20919" y="44005"/>
                  <a:pt x="18051" y="42473"/>
                  <a:pt x="16480" y="39266"/>
                </a:cubicBezTo>
                <a:cubicBezTo>
                  <a:pt x="12772" y="42310"/>
                  <a:pt x="7956" y="40599"/>
                  <a:pt x="5804" y="35472"/>
                </a:cubicBezTo>
                <a:cubicBezTo>
                  <a:pt x="3690" y="35809"/>
                  <a:pt x="1705" y="34024"/>
                  <a:pt x="1110" y="31250"/>
                </a:cubicBezTo>
                <a:cubicBezTo>
                  <a:pt x="679" y="29243"/>
                  <a:pt x="1060" y="27077"/>
                  <a:pt x="2113" y="25551"/>
                </a:cubicBezTo>
                <a:cubicBezTo>
                  <a:pt x="619" y="24354"/>
                  <a:pt x="-213" y="22057"/>
                  <a:pt x="-5" y="19704"/>
                </a:cubicBezTo>
                <a:cubicBezTo>
                  <a:pt x="239" y="16949"/>
                  <a:pt x="1845" y="14791"/>
                  <a:pt x="3863" y="14507"/>
                </a:cubicBezTo>
                <a:cubicBezTo>
                  <a:pt x="3875" y="14461"/>
                  <a:pt x="3888" y="14416"/>
                  <a:pt x="3900" y="14370"/>
                </a:cubicBezTo>
                <a:close/>
              </a:path>
              <a:path w="43200" h="43200" fill="none">
                <a:moveTo>
                  <a:pt x="4693" y="26177"/>
                </a:moveTo>
                <a:cubicBezTo>
                  <a:pt x="3809" y="26271"/>
                  <a:pt x="2925" y="25993"/>
                  <a:pt x="2160" y="25380"/>
                </a:cubicBezTo>
                <a:moveTo>
                  <a:pt x="6928" y="34899"/>
                </a:moveTo>
                <a:cubicBezTo>
                  <a:pt x="6573" y="35092"/>
                  <a:pt x="6200" y="35220"/>
                  <a:pt x="5820" y="35280"/>
                </a:cubicBezTo>
                <a:moveTo>
                  <a:pt x="16478" y="39090"/>
                </a:moveTo>
                <a:cubicBezTo>
                  <a:pt x="16211" y="38544"/>
                  <a:pt x="15987" y="37961"/>
                  <a:pt x="15810" y="37350"/>
                </a:cubicBezTo>
                <a:moveTo>
                  <a:pt x="28827" y="34751"/>
                </a:moveTo>
                <a:cubicBezTo>
                  <a:pt x="28788" y="35398"/>
                  <a:pt x="28698" y="36038"/>
                  <a:pt x="28560" y="36660"/>
                </a:cubicBezTo>
                <a:moveTo>
                  <a:pt x="34129" y="22954"/>
                </a:moveTo>
                <a:cubicBezTo>
                  <a:pt x="36133" y="24282"/>
                  <a:pt x="37398" y="27058"/>
                  <a:pt x="37380" y="30090"/>
                </a:cubicBezTo>
                <a:moveTo>
                  <a:pt x="41798" y="15354"/>
                </a:moveTo>
                <a:cubicBezTo>
                  <a:pt x="41473" y="16386"/>
                  <a:pt x="40978" y="17302"/>
                  <a:pt x="40350" y="18030"/>
                </a:cubicBezTo>
                <a:moveTo>
                  <a:pt x="38324" y="5426"/>
                </a:moveTo>
                <a:cubicBezTo>
                  <a:pt x="38379" y="5843"/>
                  <a:pt x="38405" y="6266"/>
                  <a:pt x="38400" y="6690"/>
                </a:cubicBezTo>
                <a:moveTo>
                  <a:pt x="29078" y="3952"/>
                </a:moveTo>
                <a:cubicBezTo>
                  <a:pt x="29267" y="3369"/>
                  <a:pt x="29516" y="2826"/>
                  <a:pt x="29820" y="2340"/>
                </a:cubicBezTo>
                <a:moveTo>
                  <a:pt x="22141" y="4720"/>
                </a:moveTo>
                <a:cubicBezTo>
                  <a:pt x="22218" y="4238"/>
                  <a:pt x="22339" y="3771"/>
                  <a:pt x="22500" y="3330"/>
                </a:cubicBezTo>
                <a:moveTo>
                  <a:pt x="14000" y="5192"/>
                </a:moveTo>
                <a:cubicBezTo>
                  <a:pt x="14472" y="5568"/>
                  <a:pt x="14908" y="6021"/>
                  <a:pt x="15300" y="6540"/>
                </a:cubicBezTo>
                <a:moveTo>
                  <a:pt x="4127" y="15789"/>
                </a:moveTo>
                <a:cubicBezTo>
                  <a:pt x="4024" y="15325"/>
                  <a:pt x="3948" y="14851"/>
                  <a:pt x="3900" y="14370"/>
                </a:cubicBezTo>
              </a:path>
            </a:pathLst>
          </a:custGeom>
          <a:solidFill>
            <a:srgbClr val="767171"/>
          </a:solidFill>
          <a:ln w="76200">
            <a:solidFill>
              <a:srgbClr val="FFFF00"/>
            </a:solidFill>
            <a:miter lim="800000"/>
            <a:headEnd/>
            <a:tailEnd/>
          </a:ln>
        </p:spPr>
        <p:txBody>
          <a:bodyPr/>
          <a:lstStyle/>
          <a:p>
            <a:pPr>
              <a:buFont typeface="Wingdings" panose="05000000000000000000" pitchFamily="2" charset="2"/>
              <a:buNone/>
            </a:pPr>
            <a:endParaRPr lang="pt-BR" altLang="ja-JP" sz="2400" b="1" smtClean="0"/>
          </a:p>
          <a:p>
            <a:pPr>
              <a:buFont typeface="Wingdings" panose="05000000000000000000" pitchFamily="2" charset="2"/>
              <a:buNone/>
            </a:pPr>
            <a:r>
              <a:rPr lang="pt-BR" altLang="pt-BR" sz="2800" smtClean="0"/>
              <a:t>             </a:t>
            </a:r>
          </a:p>
          <a:p>
            <a:pPr>
              <a:buFont typeface="Wingdings" panose="05000000000000000000" pitchFamily="2" charset="2"/>
              <a:buNone/>
            </a:pPr>
            <a:r>
              <a:rPr lang="pt-BR" altLang="pt-BR" sz="2800" smtClean="0"/>
              <a:t>         Paciente </a:t>
            </a:r>
            <a:r>
              <a:rPr lang="pt-BR" altLang="pt-BR" sz="2800" smtClean="0">
                <a:solidFill>
                  <a:srgbClr val="FF0000"/>
                </a:solidFill>
              </a:rPr>
              <a:t>RISCO ELEVADO</a:t>
            </a:r>
          </a:p>
          <a:p>
            <a:pPr>
              <a:buFont typeface="Wingdings" panose="05000000000000000000" pitchFamily="2" charset="2"/>
              <a:buNone/>
            </a:pPr>
            <a:r>
              <a:rPr lang="pt-BR" altLang="pt-BR" sz="2800" smtClean="0"/>
              <a:t>        redução de 10% a cada 24h</a:t>
            </a:r>
          </a:p>
          <a:p>
            <a:pPr>
              <a:buFont typeface="Wingdings" panose="05000000000000000000" pitchFamily="2" charset="2"/>
              <a:buNone/>
            </a:pPr>
            <a:r>
              <a:rPr lang="pt-BR" altLang="pt-BR" sz="2800" smtClean="0"/>
              <a:t>        Paciente </a:t>
            </a:r>
            <a:r>
              <a:rPr lang="pt-BR" altLang="pt-BR" sz="2800" smtClean="0">
                <a:solidFill>
                  <a:schemeClr val="hlink"/>
                </a:solidFill>
              </a:rPr>
              <a:t>RISCO MODERADO</a:t>
            </a:r>
          </a:p>
          <a:p>
            <a:pPr>
              <a:buFont typeface="Wingdings" panose="05000000000000000000" pitchFamily="2" charset="2"/>
              <a:buNone/>
            </a:pPr>
            <a:r>
              <a:rPr lang="pt-BR" altLang="pt-BR" sz="2800" smtClean="0"/>
              <a:t>         Redução de 20% a cada 24h</a:t>
            </a:r>
          </a:p>
        </p:txBody>
      </p:sp>
      <p:sp>
        <p:nvSpPr>
          <p:cNvPr id="27652" name="Rectangle 8"/>
          <p:cNvSpPr>
            <a:spLocks noChangeArrowheads="1"/>
          </p:cNvSpPr>
          <p:nvPr/>
        </p:nvSpPr>
        <p:spPr bwMode="auto">
          <a:xfrm>
            <a:off x="117475" y="4498975"/>
            <a:ext cx="9026525" cy="2289175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>
            <a:lvl1pPr indent="449263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ctr"/>
            <a:r>
              <a:rPr lang="pt-BR" altLang="pt-BR" b="1">
                <a:solidFill>
                  <a:schemeClr val="hlink"/>
                </a:solidFill>
              </a:rPr>
              <a:t>ANTÍDODO DO MIDAZOLAM</a:t>
            </a:r>
            <a:endParaRPr lang="pt-BR" altLang="pt-BR">
              <a:solidFill>
                <a:schemeClr val="hlink"/>
              </a:solidFill>
            </a:endParaRPr>
          </a:p>
          <a:p>
            <a:pPr algn="ctr"/>
            <a:r>
              <a:rPr lang="pt-BR" altLang="pt-BR"/>
              <a:t>*Antídoto: </a:t>
            </a:r>
            <a:r>
              <a:rPr lang="pt-BR" altLang="pt-BR">
                <a:solidFill>
                  <a:schemeClr val="hlink"/>
                </a:solidFill>
              </a:rPr>
              <a:t>Flumazenil</a:t>
            </a:r>
            <a:r>
              <a:rPr lang="pt-BR" altLang="pt-BR"/>
              <a:t> (Lanexat</a:t>
            </a:r>
            <a:r>
              <a:rPr lang="pt-BR" altLang="pt-BR" baseline="30000"/>
              <a:t>R</a:t>
            </a:r>
            <a:r>
              <a:rPr lang="pt-BR" altLang="pt-BR"/>
              <a:t> - ampolas de 5 ml:0.1 mg/ml): inibe de forma competitiva o complexo receptor GABA-diazepínico no SNC. Indicado nos casos de excitação paradoxal, depressão respiratória, hipotensão e coma. </a:t>
            </a:r>
            <a:r>
              <a:rPr lang="pt-BR" altLang="pt-BR" b="1"/>
              <a:t>Dose: 0.01 mg/kg/dose</a:t>
            </a:r>
            <a:r>
              <a:rPr lang="pt-BR" altLang="pt-BR"/>
              <a:t>, podendo ser repetido a </a:t>
            </a:r>
            <a:r>
              <a:rPr lang="pt-BR" altLang="pt-BR" b="1"/>
              <a:t>cada 2 minutos até 1mg (</a:t>
            </a:r>
            <a:r>
              <a:rPr lang="pt-BR" altLang="pt-BR"/>
              <a:t>dose total). Os efeitos colaterais são revertidos em 1-3 minutos e a duração do efeito do flumazenil é de 45 a 60 minutos após o uso da droga. </a:t>
            </a:r>
            <a:r>
              <a:rPr lang="pt-BR" altLang="pt-BR">
                <a:solidFill>
                  <a:srgbClr val="FF0000"/>
                </a:solidFill>
              </a:rPr>
              <a:t>Pode desencadear convulsões em RN que receberam diazepínicos para o controle de convulsões.</a:t>
            </a: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2"/>
          <p:cNvSpPr>
            <a:spLocks noGrp="1" noChangeArrowheads="1"/>
          </p:cNvSpPr>
          <p:nvPr>
            <p:ph type="title" idx="4294967295"/>
          </p:nvPr>
        </p:nvSpPr>
        <p:spPr/>
        <p:txBody>
          <a:bodyPr/>
          <a:lstStyle/>
          <a:p>
            <a:pPr algn="ctr"/>
            <a:r>
              <a:rPr lang="pt-BR" altLang="pt-BR" sz="2800" b="1" smtClean="0">
                <a:solidFill>
                  <a:srgbClr val="FF0000"/>
                </a:solidFill>
              </a:rPr>
              <a:t>Síndrome de Abstinência Neonatal </a:t>
            </a:r>
            <a:br>
              <a:rPr lang="pt-BR" altLang="pt-BR" sz="2800" b="1" smtClean="0">
                <a:solidFill>
                  <a:srgbClr val="FF0000"/>
                </a:solidFill>
              </a:rPr>
            </a:br>
            <a:r>
              <a:rPr lang="pt-BR" altLang="pt-BR" sz="2800" b="1" smtClean="0">
                <a:solidFill>
                  <a:srgbClr val="FF0000"/>
                </a:solidFill>
              </a:rPr>
              <a:t>      (RN de mães usuárias de drogas ilícitas)</a:t>
            </a:r>
            <a:r>
              <a:rPr lang="pt-BR" altLang="pt-BR" sz="3400" smtClean="0"/>
              <a:t> </a:t>
            </a:r>
          </a:p>
        </p:txBody>
      </p:sp>
      <p:sp>
        <p:nvSpPr>
          <p:cNvPr id="28675" name="Rectangle 3"/>
          <p:cNvSpPr>
            <a:spLocks noGrp="1" noChangeArrowheads="1"/>
          </p:cNvSpPr>
          <p:nvPr>
            <p:ph type="body" idx="4294967295"/>
          </p:nvPr>
        </p:nvSpPr>
        <p:spPr>
          <a:solidFill>
            <a:schemeClr val="bg1"/>
          </a:solidFill>
        </p:spPr>
        <p:txBody>
          <a:bodyPr/>
          <a:lstStyle/>
          <a:p>
            <a:pPr>
              <a:lnSpc>
                <a:spcPct val="80000"/>
              </a:lnSpc>
            </a:pPr>
            <a:r>
              <a:rPr lang="pt-BR" altLang="pt-BR" sz="2600" smtClean="0"/>
              <a:t>Os efeitos das drogas sobre o feto estão na dependência de vários fatores. Entre eles: </a:t>
            </a:r>
          </a:p>
          <a:p>
            <a:pPr algn="ctr">
              <a:lnSpc>
                <a:spcPct val="80000"/>
              </a:lnSpc>
              <a:buFont typeface="Wingdings" panose="05000000000000000000" pitchFamily="2" charset="2"/>
              <a:buNone/>
            </a:pPr>
            <a:r>
              <a:rPr lang="pt-BR" altLang="pt-BR" sz="2600" b="1" smtClean="0"/>
              <a:t>quais, o tipo de droga, a quantidade, a frequência do uso e o período gestacional em que ocorreu o uso</a:t>
            </a:r>
            <a:r>
              <a:rPr lang="pt-BR" altLang="pt-BR" sz="2600" smtClean="0"/>
              <a:t>.</a:t>
            </a:r>
          </a:p>
          <a:p>
            <a:pPr>
              <a:lnSpc>
                <a:spcPct val="80000"/>
              </a:lnSpc>
            </a:pPr>
            <a:r>
              <a:rPr lang="pt-BR" altLang="pt-BR" sz="2600" smtClean="0"/>
              <a:t> Entre estas substâncias, se destacam</a:t>
            </a:r>
            <a:br>
              <a:rPr lang="pt-BR" altLang="pt-BR" sz="2600" smtClean="0"/>
            </a:br>
            <a:r>
              <a:rPr lang="pt-BR" altLang="pt-BR" sz="2600" smtClean="0"/>
              <a:t> a </a:t>
            </a:r>
            <a:r>
              <a:rPr lang="pt-BR" altLang="pt-BR" sz="2600" smtClean="0">
                <a:solidFill>
                  <a:srgbClr val="FF0000"/>
                </a:solidFill>
              </a:rPr>
              <a:t>cocaína e o crack*</a:t>
            </a:r>
            <a:r>
              <a:rPr lang="pt-BR" altLang="pt-BR" sz="2600" smtClean="0"/>
              <a:t> (subproduto da cocaína quando misturada a amônia ou bicarbonato).</a:t>
            </a:r>
          </a:p>
          <a:p>
            <a:pPr algn="ctr">
              <a:lnSpc>
                <a:spcPct val="80000"/>
              </a:lnSpc>
              <a:buFont typeface="Wingdings" panose="05000000000000000000" pitchFamily="2" charset="2"/>
              <a:buNone/>
            </a:pPr>
            <a:r>
              <a:rPr lang="pt-BR" altLang="pt-BR" sz="2600" i="1" smtClean="0"/>
              <a:t>*Crack</a:t>
            </a:r>
            <a:r>
              <a:rPr lang="pt-BR" altLang="pt-BR" sz="2600" smtClean="0"/>
              <a:t>:quebrar (pequenos estalidos produzidos pelos cristais ao serem queimados): cigarro, cachimbo</a:t>
            </a:r>
          </a:p>
          <a:p>
            <a:pPr algn="ctr">
              <a:lnSpc>
                <a:spcPct val="80000"/>
              </a:lnSpc>
              <a:buFont typeface="Wingdings" panose="05000000000000000000" pitchFamily="2" charset="2"/>
              <a:buNone/>
            </a:pPr>
            <a:endParaRPr lang="pt-BR" altLang="pt-BR" sz="2600" smtClean="0"/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566738" y="993775"/>
            <a:ext cx="8001000" cy="1216025"/>
          </a:xfrm>
        </p:spPr>
        <p:txBody>
          <a:bodyPr/>
          <a:lstStyle/>
          <a:p>
            <a:pPr algn="ctr"/>
            <a:r>
              <a:rPr lang="pt-BR" altLang="pt-BR" sz="4000" b="1" smtClean="0">
                <a:solidFill>
                  <a:srgbClr val="FF0000"/>
                </a:solidFill>
              </a:rPr>
              <a:t>Como agem a cocaína</a:t>
            </a:r>
            <a:br>
              <a:rPr lang="pt-BR" altLang="pt-BR" sz="4000" b="1" smtClean="0">
                <a:solidFill>
                  <a:srgbClr val="FF0000"/>
                </a:solidFill>
              </a:rPr>
            </a:br>
            <a:r>
              <a:rPr lang="pt-BR" altLang="pt-BR" sz="2000" smtClean="0">
                <a:solidFill>
                  <a:srgbClr val="FF0000"/>
                </a:solidFill>
              </a:rPr>
              <a:t>Estimulante do Sistema Nervoso Central:</a:t>
            </a:r>
            <a:r>
              <a:rPr lang="pt-BR" altLang="pt-BR" sz="3400" smtClean="0">
                <a:solidFill>
                  <a:srgbClr val="FF0000"/>
                </a:solidFill>
              </a:rPr>
              <a:t> </a:t>
            </a:r>
            <a:br>
              <a:rPr lang="pt-BR" altLang="pt-BR" sz="3400" smtClean="0">
                <a:solidFill>
                  <a:srgbClr val="FF0000"/>
                </a:solidFill>
              </a:rPr>
            </a:br>
            <a:r>
              <a:rPr lang="pt-BR" altLang="pt-BR" sz="3400" smtClean="0">
                <a:solidFill>
                  <a:srgbClr val="FF0000"/>
                </a:solidFill>
              </a:rPr>
              <a:t>Age inibindo:</a:t>
            </a:r>
          </a:p>
        </p:txBody>
      </p:sp>
      <p:sp>
        <p:nvSpPr>
          <p:cNvPr id="29699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407988" y="2590800"/>
            <a:ext cx="8001000" cy="4267200"/>
          </a:xfrm>
          <a:solidFill>
            <a:schemeClr val="bg1"/>
          </a:solidFill>
        </p:spPr>
        <p:txBody>
          <a:bodyPr/>
          <a:lstStyle/>
          <a:p>
            <a:pPr>
              <a:lnSpc>
                <a:spcPct val="80000"/>
              </a:lnSpc>
            </a:pPr>
            <a:r>
              <a:rPr lang="pt-BR" altLang="pt-BR" sz="1900" smtClean="0"/>
              <a:t>-</a:t>
            </a:r>
            <a:r>
              <a:rPr lang="pt-BR" altLang="pt-BR" sz="1900" b="1" smtClean="0"/>
              <a:t>recaptação da norepinefrina</a:t>
            </a:r>
            <a:r>
              <a:rPr lang="pt-BR" altLang="pt-BR" sz="1900" smtClean="0"/>
              <a:t> (daí seus efeitos: vasoconstrição, hipertensão arterial, taquicardia)</a:t>
            </a:r>
          </a:p>
          <a:p>
            <a:pPr>
              <a:lnSpc>
                <a:spcPct val="80000"/>
              </a:lnSpc>
            </a:pPr>
            <a:r>
              <a:rPr lang="pt-BR" altLang="pt-BR" sz="1900" smtClean="0"/>
              <a:t>-</a:t>
            </a:r>
            <a:r>
              <a:rPr lang="pt-BR" altLang="pt-BR" sz="1900" b="1" smtClean="0"/>
              <a:t>da dopamina</a:t>
            </a:r>
            <a:r>
              <a:rPr lang="pt-BR" altLang="pt-BR" sz="1900" smtClean="0"/>
              <a:t> (daí seus efeitos: sensação de euforia, aumento do estado de alerta, redução da fadiga, estimulação sexual; a depleção dos estoques de dopamina pelo uso continuado da droga leva o usuário a um estado depressivo, sintomas de abstinência). </a:t>
            </a:r>
            <a:endParaRPr lang="pt-BR" altLang="pt-BR" sz="1900" b="1" smtClean="0"/>
          </a:p>
          <a:p>
            <a:pPr>
              <a:lnSpc>
                <a:spcPct val="80000"/>
              </a:lnSpc>
            </a:pPr>
            <a:r>
              <a:rPr lang="pt-BR" altLang="pt-BR" sz="1900" b="1" smtClean="0"/>
              <a:t>-da serotonina</a:t>
            </a:r>
            <a:r>
              <a:rPr lang="pt-BR" altLang="pt-BR" sz="1900" smtClean="0"/>
              <a:t> nos terminais nervosos pré-sinápticos, ocorrendo uma estimulação prolongada destes receptores na membrana pós-sináptica.</a:t>
            </a:r>
          </a:p>
          <a:p>
            <a:pPr algn="ctr">
              <a:lnSpc>
                <a:spcPct val="80000"/>
              </a:lnSpc>
            </a:pPr>
            <a:r>
              <a:rPr lang="pt-BR" altLang="pt-BR" sz="1900" b="1" smtClean="0"/>
              <a:t>A cocaína passa rapidamente através da placenta por difusão simples. </a:t>
            </a:r>
          </a:p>
          <a:p>
            <a:pPr algn="ctr">
              <a:lnSpc>
                <a:spcPct val="80000"/>
              </a:lnSpc>
              <a:buFont typeface="Wingdings" panose="05000000000000000000" pitchFamily="2" charset="2"/>
              <a:buNone/>
            </a:pPr>
            <a:r>
              <a:rPr lang="pt-BR" altLang="pt-BR" sz="1900" b="1" smtClean="0">
                <a:solidFill>
                  <a:srgbClr val="FF0000"/>
                </a:solidFill>
              </a:rPr>
              <a:t>Os efeitos da cocaína no feto podem estar aumentados</a:t>
            </a:r>
            <a:r>
              <a:rPr lang="pt-BR" altLang="pt-BR" sz="1900" b="1" smtClean="0"/>
              <a:t>, devido às modificações do metabolismo da cocaína durante a gestação (há uma </a:t>
            </a:r>
            <a:r>
              <a:rPr lang="pt-BR" altLang="pt-BR" sz="1900" b="1" smtClean="0">
                <a:solidFill>
                  <a:srgbClr val="FF0000"/>
                </a:solidFill>
              </a:rPr>
              <a:t>redução da atividade da colinesterase plasmática, com diminuição do metabolismo da cocaína</a:t>
            </a:r>
            <a:r>
              <a:rPr lang="pt-BR" altLang="pt-BR" sz="1900" b="1" smtClean="0"/>
              <a:t>).</a:t>
            </a: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574675" y="0"/>
            <a:ext cx="8001000" cy="1216025"/>
          </a:xfrm>
        </p:spPr>
        <p:txBody>
          <a:bodyPr/>
          <a:lstStyle/>
          <a:p>
            <a:pPr algn="ctr"/>
            <a:r>
              <a:rPr lang="pt-BR" altLang="pt-BR" sz="3400" b="1" smtClean="0">
                <a:solidFill>
                  <a:schemeClr val="hlink"/>
                </a:solidFill>
              </a:rPr>
              <a:t>CLÍNICA </a:t>
            </a:r>
            <a:br>
              <a:rPr lang="pt-BR" altLang="pt-BR" sz="3400" b="1" smtClean="0">
                <a:solidFill>
                  <a:schemeClr val="hlink"/>
                </a:solidFill>
              </a:rPr>
            </a:br>
            <a:r>
              <a:rPr lang="pt-BR" altLang="pt-BR" sz="3400" b="1" smtClean="0">
                <a:solidFill>
                  <a:srgbClr val="FF0000"/>
                </a:solidFill>
              </a:rPr>
              <a:t>Síndrome de Abstinência (SAN)</a:t>
            </a:r>
          </a:p>
        </p:txBody>
      </p:sp>
      <p:sp>
        <p:nvSpPr>
          <p:cNvPr id="30723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566738" y="1216025"/>
            <a:ext cx="8001000" cy="5641975"/>
          </a:xfrm>
          <a:solidFill>
            <a:schemeClr val="bg1"/>
          </a:solidFill>
        </p:spPr>
        <p:txBody>
          <a:bodyPr/>
          <a:lstStyle/>
          <a:p>
            <a:pPr>
              <a:lnSpc>
                <a:spcPct val="80000"/>
              </a:lnSpc>
            </a:pPr>
            <a:r>
              <a:rPr lang="pt-BR" altLang="pt-BR" sz="1900" smtClean="0"/>
              <a:t>2/3 desenvolvem SAN</a:t>
            </a:r>
          </a:p>
          <a:p>
            <a:pPr>
              <a:lnSpc>
                <a:spcPct val="80000"/>
              </a:lnSpc>
            </a:pPr>
            <a:r>
              <a:rPr lang="pt-BR" altLang="pt-BR" sz="1900" smtClean="0"/>
              <a:t>3º e o 5º dia após a última dose de droga utilizada pela mãe.</a:t>
            </a:r>
            <a:endParaRPr lang="pt-BR" altLang="pt-BR" sz="1900" b="1" smtClean="0"/>
          </a:p>
          <a:p>
            <a:pPr>
              <a:lnSpc>
                <a:spcPct val="80000"/>
              </a:lnSpc>
              <a:buFont typeface="Wingdings" panose="05000000000000000000" pitchFamily="2" charset="2"/>
              <a:buNone/>
            </a:pPr>
            <a:r>
              <a:rPr lang="pt-BR" altLang="pt-BR" sz="1900" b="1" smtClean="0"/>
              <a:t>            -</a:t>
            </a:r>
            <a:r>
              <a:rPr lang="pt-BR" altLang="pt-BR" sz="1900" smtClean="0">
                <a:solidFill>
                  <a:srgbClr val="FF0000"/>
                </a:solidFill>
              </a:rPr>
              <a:t>hipervigilância</a:t>
            </a:r>
            <a:r>
              <a:rPr lang="pt-BR" altLang="pt-BR" sz="1900" smtClean="0"/>
              <a:t>, hiperatividade e sucção exacerbada, com tremores e choro agudo</a:t>
            </a:r>
          </a:p>
          <a:p>
            <a:pPr>
              <a:lnSpc>
                <a:spcPct val="80000"/>
              </a:lnSpc>
              <a:buFont typeface="Wingdings" panose="05000000000000000000" pitchFamily="2" charset="2"/>
              <a:buNone/>
            </a:pPr>
            <a:r>
              <a:rPr lang="pt-BR" altLang="pt-BR" sz="1900" smtClean="0"/>
              <a:t>            -</a:t>
            </a:r>
            <a:r>
              <a:rPr lang="pt-BR" altLang="pt-BR" sz="1900" smtClean="0">
                <a:solidFill>
                  <a:srgbClr val="FF0000"/>
                </a:solidFill>
              </a:rPr>
              <a:t>70% das manifestações são do sistema nervoso central</a:t>
            </a:r>
            <a:r>
              <a:rPr lang="pt-BR" altLang="pt-BR" sz="1900" smtClean="0"/>
              <a:t>: hipertonia, tremores, hiperreflexia, irritabilidade e inquietação, choro agudo, distúrbio do sono, convulsões (sinal maligno raro, assim como hiperpirexia).</a:t>
            </a:r>
          </a:p>
          <a:p>
            <a:pPr>
              <a:lnSpc>
                <a:spcPct val="80000"/>
              </a:lnSpc>
              <a:buFont typeface="Wingdings" panose="05000000000000000000" pitchFamily="2" charset="2"/>
              <a:buNone/>
            </a:pPr>
            <a:r>
              <a:rPr lang="pt-BR" altLang="pt-BR" sz="1900" smtClean="0"/>
              <a:t>	   -</a:t>
            </a:r>
            <a:r>
              <a:rPr lang="pt-BR" altLang="pt-BR" sz="1900" smtClean="0">
                <a:solidFill>
                  <a:srgbClr val="FF0000"/>
                </a:solidFill>
              </a:rPr>
              <a:t>50% das manifestações são do trato respiratório e gastrointestinal</a:t>
            </a:r>
            <a:r>
              <a:rPr lang="pt-BR" altLang="pt-BR" sz="1900" smtClean="0"/>
              <a:t>: taquipneia, crises de apneia, diarréia, vômitos, regurgitação, deglutição deficiente.</a:t>
            </a:r>
          </a:p>
          <a:p>
            <a:pPr>
              <a:lnSpc>
                <a:spcPct val="80000"/>
              </a:lnSpc>
              <a:buFont typeface="Wingdings" panose="05000000000000000000" pitchFamily="2" charset="2"/>
              <a:buNone/>
            </a:pPr>
            <a:r>
              <a:rPr lang="pt-BR" altLang="pt-BR" sz="1900" smtClean="0">
                <a:solidFill>
                  <a:srgbClr val="FF0000"/>
                </a:solidFill>
              </a:rPr>
              <a:t>	-</a:t>
            </a:r>
            <a:r>
              <a:rPr lang="pt-BR" altLang="pt-BR" sz="1900" b="1" smtClean="0">
                <a:solidFill>
                  <a:srgbClr val="FF0000"/>
                </a:solidFill>
              </a:rPr>
              <a:t>manifestações do sistema nervoso autônomo</a:t>
            </a:r>
            <a:r>
              <a:rPr lang="pt-BR" altLang="pt-BR" sz="1900" smtClean="0"/>
              <a:t> (sudorese, coriza, obstrução nasal, hipotermia, pele mosqueada), além de comportamento anormal.</a:t>
            </a:r>
          </a:p>
          <a:p>
            <a:pPr>
              <a:lnSpc>
                <a:spcPct val="80000"/>
              </a:lnSpc>
              <a:buFont typeface="Wingdings" panose="05000000000000000000" pitchFamily="2" charset="2"/>
              <a:buNone/>
            </a:pPr>
            <a:endParaRPr lang="pt-BR" altLang="pt-BR" sz="1900" smtClean="0"/>
          </a:p>
          <a:p>
            <a:pPr algn="ctr">
              <a:lnSpc>
                <a:spcPct val="80000"/>
              </a:lnSpc>
              <a:buFont typeface="Wingdings" panose="05000000000000000000" pitchFamily="2" charset="2"/>
              <a:buNone/>
            </a:pPr>
            <a:r>
              <a:rPr lang="pt-BR" altLang="pt-BR" sz="2400" smtClean="0">
                <a:solidFill>
                  <a:srgbClr val="FF0000"/>
                </a:solidFill>
              </a:rPr>
              <a:t>A exposição à cocaína simultaneamente com a nicotina pode potencializar a expressão clínica da SAN.</a:t>
            </a: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2"/>
          <p:cNvSpPr>
            <a:spLocks noGrp="1" noChangeArrowheads="1"/>
          </p:cNvSpPr>
          <p:nvPr>
            <p:ph type="title" idx="4294967295"/>
          </p:nvPr>
        </p:nvSpPr>
        <p:spPr/>
        <p:txBody>
          <a:bodyPr/>
          <a:lstStyle/>
          <a:p>
            <a:pPr algn="ctr"/>
            <a:r>
              <a:rPr lang="pt-BR" altLang="pt-BR" sz="3400" b="1" smtClean="0">
                <a:solidFill>
                  <a:srgbClr val="FF00FF"/>
                </a:solidFill>
              </a:rPr>
              <a:t>Lembrar</a:t>
            </a:r>
            <a:r>
              <a:rPr lang="pt-BR" altLang="pt-BR" sz="3400" smtClean="0">
                <a:solidFill>
                  <a:schemeClr val="hlink"/>
                </a:solidFill>
              </a:rPr>
              <a:t>: A SAN é um diagnóstico de exclusão</a:t>
            </a:r>
          </a:p>
        </p:txBody>
      </p:sp>
      <p:sp>
        <p:nvSpPr>
          <p:cNvPr id="31747" name="Rectangle 4"/>
          <p:cNvSpPr>
            <a:spLocks noChangeArrowheads="1"/>
          </p:cNvSpPr>
          <p:nvPr>
            <p:ph type="body" idx="4294967295"/>
          </p:nvPr>
        </p:nvSpPr>
        <p:spPr>
          <a:solidFill>
            <a:schemeClr val="bg1"/>
          </a:solidFill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>
              <a:lnSpc>
                <a:spcPct val="80000"/>
              </a:lnSpc>
              <a:spcBef>
                <a:spcPct val="0"/>
              </a:spcBef>
              <a:buClrTx/>
              <a:buFontTx/>
              <a:buNone/>
            </a:pPr>
            <a:r>
              <a:rPr lang="pt-BR" altLang="pt-BR" sz="2600" smtClean="0">
                <a:solidFill>
                  <a:schemeClr val="hlink"/>
                </a:solidFill>
              </a:rPr>
              <a:t>CONSIDERAR:</a:t>
            </a:r>
          </a:p>
          <a:p>
            <a:pPr algn="ctr">
              <a:lnSpc>
                <a:spcPct val="80000"/>
              </a:lnSpc>
              <a:spcBef>
                <a:spcPct val="0"/>
              </a:spcBef>
              <a:buClrTx/>
              <a:buFontTx/>
              <a:buNone/>
            </a:pPr>
            <a:r>
              <a:rPr lang="pt-BR" altLang="pt-BR" sz="2600" smtClean="0"/>
              <a:t> hipoglicemia</a:t>
            </a:r>
          </a:p>
          <a:p>
            <a:pPr algn="ctr">
              <a:lnSpc>
                <a:spcPct val="80000"/>
              </a:lnSpc>
              <a:spcBef>
                <a:spcPct val="0"/>
              </a:spcBef>
              <a:buClrTx/>
              <a:buFontTx/>
              <a:buNone/>
            </a:pPr>
            <a:r>
              <a:rPr lang="pt-BR" altLang="pt-BR" sz="2600" smtClean="0"/>
              <a:t> hipocalcemia, </a:t>
            </a:r>
          </a:p>
          <a:p>
            <a:pPr algn="ctr">
              <a:lnSpc>
                <a:spcPct val="80000"/>
              </a:lnSpc>
              <a:spcBef>
                <a:spcPct val="0"/>
              </a:spcBef>
              <a:buClrTx/>
              <a:buFontTx/>
              <a:buNone/>
            </a:pPr>
            <a:r>
              <a:rPr lang="pt-BR" altLang="pt-BR" sz="2600" smtClean="0"/>
              <a:t>hipomagnesemia,</a:t>
            </a:r>
          </a:p>
          <a:p>
            <a:pPr algn="ctr">
              <a:lnSpc>
                <a:spcPct val="80000"/>
              </a:lnSpc>
              <a:spcBef>
                <a:spcPct val="0"/>
              </a:spcBef>
              <a:buClrTx/>
              <a:buFontTx/>
              <a:buNone/>
            </a:pPr>
            <a:r>
              <a:rPr lang="pt-BR" altLang="pt-BR" sz="2600" smtClean="0"/>
              <a:t> hipertireoidismo, </a:t>
            </a:r>
          </a:p>
          <a:p>
            <a:pPr algn="ctr">
              <a:lnSpc>
                <a:spcPct val="80000"/>
              </a:lnSpc>
              <a:spcBef>
                <a:spcPct val="0"/>
              </a:spcBef>
              <a:buClrTx/>
              <a:buFontTx/>
              <a:buNone/>
            </a:pPr>
            <a:r>
              <a:rPr lang="pt-BR" altLang="pt-BR" sz="2600" smtClean="0"/>
              <a:t>hemorragia intracraniana, </a:t>
            </a:r>
          </a:p>
          <a:p>
            <a:pPr algn="ctr">
              <a:lnSpc>
                <a:spcPct val="80000"/>
              </a:lnSpc>
              <a:spcBef>
                <a:spcPct val="0"/>
              </a:spcBef>
              <a:buClrTx/>
              <a:buFontTx/>
              <a:buNone/>
            </a:pPr>
            <a:r>
              <a:rPr lang="pt-BR" altLang="pt-BR" sz="2600" smtClean="0"/>
              <a:t>asfixia perinatal, </a:t>
            </a:r>
          </a:p>
          <a:p>
            <a:pPr algn="ctr">
              <a:lnSpc>
                <a:spcPct val="80000"/>
              </a:lnSpc>
              <a:spcBef>
                <a:spcPct val="0"/>
              </a:spcBef>
              <a:buClrTx/>
              <a:buFontTx/>
              <a:buNone/>
            </a:pPr>
            <a:r>
              <a:rPr lang="pt-BR" altLang="pt-BR" sz="2600" smtClean="0"/>
              <a:t>hipoglicemia, </a:t>
            </a:r>
          </a:p>
          <a:p>
            <a:pPr algn="ctr">
              <a:lnSpc>
                <a:spcPct val="80000"/>
              </a:lnSpc>
              <a:spcBef>
                <a:spcPct val="0"/>
              </a:spcBef>
              <a:buClrTx/>
              <a:buFontTx/>
              <a:buNone/>
            </a:pPr>
            <a:r>
              <a:rPr lang="pt-BR" altLang="pt-BR" sz="2600" smtClean="0"/>
              <a:t>hipocalcemia, </a:t>
            </a:r>
          </a:p>
          <a:p>
            <a:pPr algn="ctr">
              <a:lnSpc>
                <a:spcPct val="80000"/>
              </a:lnSpc>
              <a:spcBef>
                <a:spcPct val="0"/>
              </a:spcBef>
              <a:buClrTx/>
              <a:buFontTx/>
              <a:buNone/>
            </a:pPr>
            <a:r>
              <a:rPr lang="pt-BR" altLang="pt-BR" sz="2600" smtClean="0"/>
              <a:t>sepse, </a:t>
            </a:r>
          </a:p>
          <a:p>
            <a:pPr algn="ctr">
              <a:lnSpc>
                <a:spcPct val="80000"/>
              </a:lnSpc>
              <a:spcBef>
                <a:spcPct val="0"/>
              </a:spcBef>
              <a:buClrTx/>
              <a:buFontTx/>
              <a:buNone/>
            </a:pPr>
            <a:r>
              <a:rPr lang="pt-BR" altLang="pt-BR" sz="2600" smtClean="0"/>
              <a:t>hiperviscosidade ou</a:t>
            </a:r>
          </a:p>
          <a:p>
            <a:pPr algn="ctr">
              <a:lnSpc>
                <a:spcPct val="80000"/>
              </a:lnSpc>
              <a:spcBef>
                <a:spcPct val="0"/>
              </a:spcBef>
              <a:buClrTx/>
              <a:buFontTx/>
              <a:buNone/>
            </a:pPr>
            <a:r>
              <a:rPr lang="pt-BR" altLang="pt-BR" sz="2600" smtClean="0"/>
              <a:t>estados de hipoxia ou </a:t>
            </a:r>
          </a:p>
          <a:p>
            <a:pPr algn="ctr">
              <a:lnSpc>
                <a:spcPct val="80000"/>
              </a:lnSpc>
              <a:spcBef>
                <a:spcPct val="0"/>
              </a:spcBef>
              <a:buClrTx/>
              <a:buFontTx/>
              <a:buNone/>
            </a:pPr>
            <a:r>
              <a:rPr lang="pt-BR" altLang="pt-BR" sz="2600" smtClean="0"/>
              <a:t>insuficiência respiratória.</a:t>
            </a: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50813"/>
            <a:ext cx="6651625" cy="67071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2771" name="Rectangle 6"/>
          <p:cNvSpPr>
            <a:spLocks noChangeArrowheads="1"/>
          </p:cNvSpPr>
          <p:nvPr/>
        </p:nvSpPr>
        <p:spPr bwMode="auto">
          <a:xfrm>
            <a:off x="6651625" y="150813"/>
            <a:ext cx="2373313" cy="915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ctr"/>
            <a:r>
              <a:rPr lang="pt-BR" altLang="pt-BR" b="1">
                <a:solidFill>
                  <a:srgbClr val="FF0000"/>
                </a:solidFill>
              </a:rPr>
              <a:t>Sistema de Escore na Abstinência Neonatal</a:t>
            </a:r>
            <a:r>
              <a:rPr lang="pt-BR" altLang="pt-BR">
                <a:solidFill>
                  <a:srgbClr val="FF0000"/>
                </a:solidFill>
              </a:rPr>
              <a:t> </a:t>
            </a:r>
          </a:p>
        </p:txBody>
      </p:sp>
      <p:sp>
        <p:nvSpPr>
          <p:cNvPr id="32772" name="Rectangle 7"/>
          <p:cNvSpPr>
            <a:spLocks noChangeArrowheads="1"/>
          </p:cNvSpPr>
          <p:nvPr/>
        </p:nvSpPr>
        <p:spPr bwMode="auto">
          <a:xfrm>
            <a:off x="6651625" y="6370638"/>
            <a:ext cx="2203450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r>
              <a:rPr lang="pt-BR" altLang="pt-BR"/>
              <a:t>O escore de Lipsitz </a:t>
            </a:r>
          </a:p>
        </p:txBody>
      </p:sp>
      <p:sp>
        <p:nvSpPr>
          <p:cNvPr id="32773" name="Rectangle 8"/>
          <p:cNvSpPr>
            <a:spLocks noChangeArrowheads="1"/>
          </p:cNvSpPr>
          <p:nvPr/>
        </p:nvSpPr>
        <p:spPr bwMode="auto">
          <a:xfrm>
            <a:off x="6854825" y="1158875"/>
            <a:ext cx="2170113" cy="730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ctr"/>
            <a:r>
              <a:rPr lang="pt-BR" altLang="pt-BR" sz="1400"/>
              <a:t>Neonatal Drug Withdrawal Scoring System </a:t>
            </a:r>
          </a:p>
        </p:txBody>
      </p:sp>
      <p:sp>
        <p:nvSpPr>
          <p:cNvPr id="32774" name="Oval 9"/>
          <p:cNvSpPr>
            <a:spLocks noChangeArrowheads="1"/>
          </p:cNvSpPr>
          <p:nvPr/>
        </p:nvSpPr>
        <p:spPr bwMode="auto">
          <a:xfrm>
            <a:off x="6651625" y="2789238"/>
            <a:ext cx="2492375" cy="1438275"/>
          </a:xfrm>
          <a:prstGeom prst="ellipse">
            <a:avLst/>
          </a:prstGeom>
          <a:solidFill>
            <a:srgbClr val="FFFF00"/>
          </a:solidFill>
          <a:ln w="38100">
            <a:solidFill>
              <a:srgbClr val="FF00FF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ctr" defTabSz="914400"/>
            <a:r>
              <a:rPr lang="pt-BR" altLang="pt-BR" sz="2400">
                <a:solidFill>
                  <a:srgbClr val="FF0000"/>
                </a:solidFill>
              </a:rPr>
              <a:t>&gt;4:</a:t>
            </a:r>
            <a:r>
              <a:rPr lang="pt-BR" altLang="pt-BR">
                <a:solidFill>
                  <a:srgbClr val="FF0000"/>
                </a:solidFill>
              </a:rPr>
              <a:t> </a:t>
            </a:r>
          </a:p>
          <a:p>
            <a:pPr algn="ctr" defTabSz="914400"/>
            <a:r>
              <a:rPr lang="pt-BR" altLang="pt-BR" b="1">
                <a:solidFill>
                  <a:schemeClr val="hlink"/>
                </a:solidFill>
              </a:rPr>
              <a:t>Significante</a:t>
            </a:r>
          </a:p>
          <a:p>
            <a:pPr algn="ctr" defTabSz="914400"/>
            <a:r>
              <a:rPr lang="pt-BR" altLang="pt-BR" b="1">
                <a:solidFill>
                  <a:schemeClr val="hlink"/>
                </a:solidFill>
              </a:rPr>
              <a:t>Grau de</a:t>
            </a:r>
          </a:p>
          <a:p>
            <a:pPr algn="ctr" defTabSz="914400"/>
            <a:r>
              <a:rPr lang="pt-BR" altLang="pt-BR" b="1">
                <a:solidFill>
                  <a:schemeClr val="hlink"/>
                </a:solidFill>
              </a:rPr>
              <a:t>Abstinência</a:t>
            </a: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574675" y="-303213"/>
            <a:ext cx="8001000" cy="1216026"/>
          </a:xfrm>
        </p:spPr>
        <p:txBody>
          <a:bodyPr/>
          <a:lstStyle/>
          <a:p>
            <a:r>
              <a:rPr lang="pt-BR" altLang="pt-BR" smtClean="0"/>
              <a:t>             </a:t>
            </a:r>
            <a:r>
              <a:rPr lang="pt-BR" altLang="pt-BR" smtClean="0">
                <a:solidFill>
                  <a:schemeClr val="hlink"/>
                </a:solidFill>
              </a:rPr>
              <a:t>TRATAMENTO</a:t>
            </a:r>
          </a:p>
        </p:txBody>
      </p:sp>
      <p:sp>
        <p:nvSpPr>
          <p:cNvPr id="33795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574675" y="1109663"/>
            <a:ext cx="8001000" cy="5561012"/>
          </a:xfrm>
          <a:solidFill>
            <a:schemeClr val="bg1"/>
          </a:solidFill>
        </p:spPr>
        <p:txBody>
          <a:bodyPr/>
          <a:lstStyle/>
          <a:p>
            <a:pPr>
              <a:lnSpc>
                <a:spcPct val="80000"/>
              </a:lnSpc>
              <a:buFont typeface="Wingdings" panose="05000000000000000000" pitchFamily="2" charset="2"/>
              <a:buNone/>
            </a:pPr>
            <a:r>
              <a:rPr lang="pt-BR" altLang="pt-BR" sz="1900" smtClean="0"/>
              <a:t>                                 </a:t>
            </a:r>
            <a:r>
              <a:rPr lang="pt-BR" altLang="pt-BR" sz="1900" b="1" smtClean="0">
                <a:solidFill>
                  <a:srgbClr val="FF00FF"/>
                </a:solidFill>
              </a:rPr>
              <a:t>Não farmacológico</a:t>
            </a:r>
          </a:p>
          <a:p>
            <a:pPr>
              <a:lnSpc>
                <a:spcPct val="80000"/>
              </a:lnSpc>
              <a:buFont typeface="Wingdings" panose="05000000000000000000" pitchFamily="2" charset="2"/>
              <a:buNone/>
            </a:pPr>
            <a:endParaRPr lang="pt-BR" altLang="pt-BR" sz="1900" smtClean="0">
              <a:solidFill>
                <a:srgbClr val="FF00FF"/>
              </a:solidFill>
            </a:endParaRPr>
          </a:p>
          <a:p>
            <a:pPr algn="ctr">
              <a:lnSpc>
                <a:spcPct val="80000"/>
              </a:lnSpc>
            </a:pPr>
            <a:r>
              <a:rPr lang="pt-BR" altLang="pt-BR" sz="1900" smtClean="0">
                <a:solidFill>
                  <a:schemeClr val="hlink"/>
                </a:solidFill>
              </a:rPr>
              <a:t>O tratamento inicial do RN com SAN deve ser primariamente de suporte</a:t>
            </a:r>
            <a:endParaRPr lang="pt-BR" altLang="pt-BR" sz="1900" b="1" smtClean="0">
              <a:solidFill>
                <a:schemeClr val="hlink"/>
              </a:solidFill>
            </a:endParaRPr>
          </a:p>
          <a:p>
            <a:pPr>
              <a:lnSpc>
                <a:spcPct val="80000"/>
              </a:lnSpc>
              <a:buFont typeface="Wingdings" panose="05000000000000000000" pitchFamily="2" charset="2"/>
              <a:buNone/>
            </a:pPr>
            <a:r>
              <a:rPr lang="pt-BR" altLang="pt-BR" sz="1900" b="1" smtClean="0"/>
              <a:t>	</a:t>
            </a:r>
            <a:r>
              <a:rPr lang="pt-BR" altLang="pt-BR" sz="1900" smtClean="0"/>
              <a:t>-monitorização contínua, através de um monitor cardiorrespiratório ou oximetria de pulso, devido a possibilidade de depressão respiratória secundária a medicamentos e convulsões devido à SAN.</a:t>
            </a:r>
          </a:p>
          <a:p>
            <a:pPr>
              <a:lnSpc>
                <a:spcPct val="80000"/>
              </a:lnSpc>
              <a:buFont typeface="Wingdings" panose="05000000000000000000" pitchFamily="2" charset="2"/>
              <a:buNone/>
            </a:pPr>
            <a:r>
              <a:rPr lang="pt-BR" altLang="pt-BR" sz="1900" smtClean="0"/>
              <a:t>       -avaliação ela enfermagem a cada 3 horas</a:t>
            </a:r>
          </a:p>
          <a:p>
            <a:pPr>
              <a:lnSpc>
                <a:spcPct val="80000"/>
              </a:lnSpc>
              <a:buFont typeface="Wingdings" panose="05000000000000000000" pitchFamily="2" charset="2"/>
              <a:buNone/>
            </a:pPr>
            <a:r>
              <a:rPr lang="pt-BR" altLang="pt-BR" sz="1900" smtClean="0"/>
              <a:t>	- recém-nascidos com pontuação na categoria </a:t>
            </a:r>
            <a:r>
              <a:rPr lang="pt-BR" altLang="pt-BR" sz="1900" b="1" smtClean="0">
                <a:solidFill>
                  <a:schemeClr val="hlink"/>
                </a:solidFill>
              </a:rPr>
              <a:t>≤4</a:t>
            </a:r>
            <a:r>
              <a:rPr lang="pt-BR" altLang="pt-BR" sz="1900" smtClean="0"/>
              <a:t> continuam a ser monitorados e a receber tratamento de suporte</a:t>
            </a:r>
          </a:p>
          <a:p>
            <a:pPr algn="ctr">
              <a:lnSpc>
                <a:spcPct val="80000"/>
              </a:lnSpc>
              <a:buFont typeface="Wingdings" panose="05000000000000000000" pitchFamily="2" charset="2"/>
              <a:buNone/>
            </a:pPr>
            <a:r>
              <a:rPr lang="pt-BR" altLang="pt-BR" sz="1900" b="1" smtClean="0">
                <a:solidFill>
                  <a:srgbClr val="FF00FF"/>
                </a:solidFill>
              </a:rPr>
              <a:t>Se a criança piora o escore (</a:t>
            </a:r>
            <a:r>
              <a:rPr lang="pt-BR" altLang="pt-BR" sz="1900" b="1" smtClean="0">
                <a:solidFill>
                  <a:srgbClr val="FF0000"/>
                </a:solidFill>
              </a:rPr>
              <a:t>&gt;</a:t>
            </a:r>
            <a:r>
              <a:rPr lang="pt-BR" altLang="pt-BR" sz="1900" b="1" smtClean="0">
                <a:solidFill>
                  <a:srgbClr val="FF00FF"/>
                </a:solidFill>
              </a:rPr>
              <a:t> </a:t>
            </a:r>
            <a:r>
              <a:rPr lang="pt-BR" altLang="pt-BR" sz="1900" b="1" smtClean="0">
                <a:solidFill>
                  <a:srgbClr val="FF0000"/>
                </a:solidFill>
              </a:rPr>
              <a:t>4</a:t>
            </a:r>
            <a:r>
              <a:rPr lang="pt-BR" altLang="pt-BR" sz="1900" b="1" smtClean="0">
                <a:solidFill>
                  <a:srgbClr val="FF00FF"/>
                </a:solidFill>
              </a:rPr>
              <a:t>) depois de uma hora, a terapia medicamentosa deve ser instituída com base na gravidade.</a:t>
            </a:r>
          </a:p>
          <a:p>
            <a:pPr algn="ctr">
              <a:lnSpc>
                <a:spcPct val="80000"/>
              </a:lnSpc>
              <a:buFont typeface="Wingdings" panose="05000000000000000000" pitchFamily="2" charset="2"/>
              <a:buNone/>
            </a:pPr>
            <a:endParaRPr lang="pt-BR" altLang="pt-BR" sz="1900" b="1" smtClean="0">
              <a:solidFill>
                <a:srgbClr val="FF00FF"/>
              </a:solidFill>
            </a:endParaRPr>
          </a:p>
          <a:p>
            <a:pPr>
              <a:lnSpc>
                <a:spcPct val="80000"/>
              </a:lnSpc>
            </a:pPr>
            <a:r>
              <a:rPr lang="pt-BR" altLang="pt-BR" sz="1900" smtClean="0"/>
              <a:t> enrolar o bebê em panos para diminuir a estimulação sensorial; alimentação precoce em pequena quantidade para fornecer calorias adicionais; observação dos hábitos de sono, estabilidade de temperatura, ganho ou perda de peso ou alteração do estado clínico que possa sugerir outro processo de doença</a:t>
            </a:r>
          </a:p>
          <a:p>
            <a:pPr>
              <a:lnSpc>
                <a:spcPct val="80000"/>
              </a:lnSpc>
            </a:pPr>
            <a:endParaRPr lang="pt-BR" altLang="pt-BR" sz="1900" smtClean="0"/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407988" y="1044575"/>
            <a:ext cx="8001000" cy="4267200"/>
          </a:xfrm>
          <a:solidFill>
            <a:schemeClr val="bg1"/>
          </a:solidFill>
        </p:spPr>
        <p:txBody>
          <a:bodyPr/>
          <a:lstStyle/>
          <a:p>
            <a:r>
              <a:rPr lang="pt-BR" altLang="pt-BR" b="1" smtClean="0">
                <a:solidFill>
                  <a:srgbClr val="FF00FF"/>
                </a:solidFill>
              </a:rPr>
              <a:t>METADONA </a:t>
            </a:r>
            <a:r>
              <a:rPr lang="pt-BR" altLang="pt-BR" sz="1600" smtClean="0">
                <a:latin typeface="Times New Roman" panose="02020603050405020304" pitchFamily="18" charset="0"/>
              </a:rPr>
              <a:t>(</a:t>
            </a:r>
            <a:r>
              <a:rPr lang="en-US" altLang="pt-BR" sz="1600" smtClean="0">
                <a:latin typeface="Times New Roman" panose="02020603050405020304" pitchFamily="18" charset="0"/>
              </a:rPr>
              <a:t>Brown MS ET, 2015)</a:t>
            </a:r>
            <a:r>
              <a:rPr lang="pt-BR" altLang="pt-BR" sz="1600" smtClean="0">
                <a:latin typeface="Times New Roman" panose="02020603050405020304" pitchFamily="18" charset="0"/>
              </a:rPr>
              <a:t> </a:t>
            </a:r>
          </a:p>
        </p:txBody>
      </p:sp>
      <p:pic>
        <p:nvPicPr>
          <p:cNvPr id="34819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7075" y="1641475"/>
            <a:ext cx="7978775" cy="5057775"/>
          </a:xfrm>
          <a:prstGeom prst="rect">
            <a:avLst/>
          </a:prstGeom>
          <a:noFill/>
          <a:ln w="38100">
            <a:solidFill>
              <a:srgbClr val="FF00FF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4820" name="Rectangle 6"/>
          <p:cNvSpPr>
            <a:spLocks noGrp="1" noChangeArrowheads="1"/>
          </p:cNvSpPr>
          <p:nvPr>
            <p:ph type="title" idx="4294967295"/>
          </p:nvPr>
        </p:nvSpPr>
        <p:spPr>
          <a:xfrm>
            <a:off x="-1314450" y="-303213"/>
            <a:ext cx="10020300" cy="1216026"/>
          </a:xfrm>
          <a:noFill/>
        </p:spPr>
        <p:txBody>
          <a:bodyPr/>
          <a:lstStyle/>
          <a:p>
            <a:r>
              <a:rPr lang="pt-BR" altLang="pt-BR" smtClean="0"/>
              <a:t>             </a:t>
            </a:r>
            <a:r>
              <a:rPr lang="pt-BR" altLang="pt-BR" sz="3200" b="1" smtClean="0">
                <a:solidFill>
                  <a:schemeClr val="hlink"/>
                </a:solidFill>
              </a:rPr>
              <a:t>TRATAMENTO FARMACOLÓGICO</a:t>
            </a:r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149225" y="1166813"/>
            <a:ext cx="8994775" cy="5486400"/>
          </a:xfrm>
          <a:solidFill>
            <a:schemeClr val="bg1"/>
          </a:solidFill>
        </p:spPr>
        <p:txBody>
          <a:bodyPr/>
          <a:lstStyle/>
          <a:p>
            <a:r>
              <a:rPr lang="pt-BR" altLang="pt-BR" b="1" smtClean="0">
                <a:solidFill>
                  <a:srgbClr val="FF00FF"/>
                </a:solidFill>
              </a:rPr>
              <a:t>Fenobarbital</a:t>
            </a:r>
          </a:p>
          <a:p>
            <a:pPr>
              <a:buFont typeface="Wingdings" panose="05000000000000000000" pitchFamily="2" charset="2"/>
              <a:buNone/>
            </a:pPr>
            <a:endParaRPr lang="pt-BR" altLang="pt-BR" smtClean="0">
              <a:solidFill>
                <a:srgbClr val="FF00FF"/>
              </a:solidFill>
            </a:endParaRPr>
          </a:p>
        </p:txBody>
      </p:sp>
      <p:pic>
        <p:nvPicPr>
          <p:cNvPr id="35843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9475" y="1800225"/>
            <a:ext cx="7466013" cy="4852988"/>
          </a:xfrm>
          <a:prstGeom prst="rect">
            <a:avLst/>
          </a:prstGeom>
          <a:noFill/>
          <a:ln w="28575">
            <a:solidFill>
              <a:srgbClr val="FF00FF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5844" name="Rectangle 7"/>
          <p:cNvSpPr>
            <a:spLocks noGrp="1" noChangeArrowheads="1"/>
          </p:cNvSpPr>
          <p:nvPr>
            <p:ph type="title" idx="4294967295"/>
          </p:nvPr>
        </p:nvSpPr>
        <p:spPr>
          <a:xfrm>
            <a:off x="-1193800" y="-49213"/>
            <a:ext cx="10020300" cy="1216026"/>
          </a:xfrm>
          <a:noFill/>
        </p:spPr>
        <p:txBody>
          <a:bodyPr/>
          <a:lstStyle/>
          <a:p>
            <a:r>
              <a:rPr lang="pt-BR" altLang="pt-BR" sz="3400" smtClean="0"/>
              <a:t>             </a:t>
            </a:r>
            <a:r>
              <a:rPr lang="pt-BR" altLang="pt-BR" sz="3400" b="1" smtClean="0">
                <a:solidFill>
                  <a:schemeClr val="hlink"/>
                </a:solidFill>
              </a:rPr>
              <a:t>TRATAMENTO FARMACOLÓGICO</a:t>
            </a:r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2"/>
          <p:cNvSpPr>
            <a:spLocks noGrp="1" noChangeArrowheads="1"/>
          </p:cNvSpPr>
          <p:nvPr>
            <p:ph type="title" idx="4294967295"/>
          </p:nvPr>
        </p:nvSpPr>
        <p:spPr/>
        <p:txBody>
          <a:bodyPr/>
          <a:lstStyle/>
          <a:p>
            <a:pPr algn="ctr"/>
            <a:r>
              <a:rPr lang="pt-BR" altLang="pt-BR" b="1" smtClean="0">
                <a:solidFill>
                  <a:schemeClr val="hlink"/>
                </a:solidFill>
              </a:rPr>
              <a:t>ALEITAMENTO MATERNO</a:t>
            </a:r>
          </a:p>
        </p:txBody>
      </p:sp>
      <p:sp>
        <p:nvSpPr>
          <p:cNvPr id="36867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566738" y="1752600"/>
            <a:ext cx="8001000" cy="4992688"/>
          </a:xfrm>
          <a:solidFill>
            <a:schemeClr val="bg1"/>
          </a:solidFill>
        </p:spPr>
        <p:txBody>
          <a:bodyPr/>
          <a:lstStyle/>
          <a:p>
            <a:pPr>
              <a:lnSpc>
                <a:spcPct val="80000"/>
              </a:lnSpc>
            </a:pPr>
            <a:r>
              <a:rPr lang="pt-BR" altLang="pt-BR" sz="2100" smtClean="0"/>
              <a:t>A cocaína passa facilmente pelo leite materno (droga lipossolúvel), </a:t>
            </a:r>
          </a:p>
          <a:p>
            <a:pPr>
              <a:lnSpc>
                <a:spcPct val="80000"/>
              </a:lnSpc>
              <a:buFont typeface="Wingdings" panose="05000000000000000000" pitchFamily="2" charset="2"/>
              <a:buNone/>
            </a:pPr>
            <a:r>
              <a:rPr lang="pt-BR" altLang="pt-BR" sz="2100" smtClean="0"/>
              <a:t>                            </a:t>
            </a:r>
            <a:r>
              <a:rPr lang="pt-BR" altLang="pt-BR" sz="2100" smtClean="0">
                <a:solidFill>
                  <a:srgbClr val="FF00FF"/>
                </a:solidFill>
              </a:rPr>
              <a:t>N</a:t>
            </a:r>
            <a:r>
              <a:rPr lang="pt-BR" altLang="pt-BR" sz="2400" b="1" smtClean="0">
                <a:solidFill>
                  <a:srgbClr val="FF00FF"/>
                </a:solidFill>
              </a:rPr>
              <a:t>o entanto </a:t>
            </a:r>
          </a:p>
          <a:p>
            <a:pPr>
              <a:lnSpc>
                <a:spcPct val="80000"/>
              </a:lnSpc>
            </a:pPr>
            <a:r>
              <a:rPr lang="pt-BR" altLang="pt-BR" sz="2100" smtClean="0"/>
              <a:t>não há dados que comprovem  danos aos RN. </a:t>
            </a:r>
          </a:p>
          <a:p>
            <a:pPr>
              <a:lnSpc>
                <a:spcPct val="80000"/>
              </a:lnSpc>
            </a:pPr>
            <a:r>
              <a:rPr lang="pt-BR" altLang="pt-BR" sz="2100" smtClean="0"/>
              <a:t>A decisão de manter a amamentação ou não deve ser tomada em bases individuais.</a:t>
            </a:r>
          </a:p>
          <a:p>
            <a:pPr>
              <a:lnSpc>
                <a:spcPct val="80000"/>
              </a:lnSpc>
            </a:pPr>
            <a:r>
              <a:rPr lang="pt-BR" altLang="pt-BR" sz="2100" smtClean="0"/>
              <a:t> A amamentação não deve ocorrer logo após o consumo da droga. </a:t>
            </a:r>
          </a:p>
          <a:p>
            <a:pPr>
              <a:lnSpc>
                <a:spcPct val="80000"/>
              </a:lnSpc>
            </a:pPr>
            <a:r>
              <a:rPr lang="pt-BR" altLang="pt-BR" sz="2100" smtClean="0"/>
              <a:t>O RN não deve ser exposto a fumaça produzida pelo consumo da droga. </a:t>
            </a:r>
          </a:p>
          <a:p>
            <a:pPr>
              <a:lnSpc>
                <a:spcPct val="80000"/>
              </a:lnSpc>
            </a:pPr>
            <a:r>
              <a:rPr lang="pt-BR" altLang="pt-BR" sz="2100" smtClean="0"/>
              <a:t>Para a mãe que deseja amamentar, um protocolo específico deverá ser elaborado.</a:t>
            </a:r>
          </a:p>
          <a:p>
            <a:pPr>
              <a:lnSpc>
                <a:spcPct val="80000"/>
              </a:lnSpc>
              <a:buFont typeface="Wingdings" panose="05000000000000000000" pitchFamily="2" charset="2"/>
              <a:buNone/>
            </a:pPr>
            <a:endParaRPr lang="pt-BR" altLang="pt-BR" sz="2100" smtClean="0"/>
          </a:p>
          <a:p>
            <a:pPr algn="ctr">
              <a:lnSpc>
                <a:spcPct val="80000"/>
              </a:lnSpc>
              <a:buFont typeface="Wingdings" panose="05000000000000000000" pitchFamily="2" charset="2"/>
              <a:buNone/>
            </a:pPr>
            <a:r>
              <a:rPr lang="pt-BR" altLang="pt-BR" sz="2100" b="1" smtClean="0">
                <a:solidFill>
                  <a:schemeClr val="hlink"/>
                </a:solidFill>
              </a:rPr>
              <a:t>A amamentação associa-se com menor severidade dos sintomas de abstinência e menor necessidade de intervenção farmacológica</a:t>
            </a:r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574675" y="0"/>
            <a:ext cx="8001000" cy="1216025"/>
          </a:xfrm>
        </p:spPr>
        <p:txBody>
          <a:bodyPr/>
          <a:lstStyle/>
          <a:p>
            <a:r>
              <a:rPr lang="pt-BR" altLang="pt-BR" sz="3400" b="1" smtClean="0">
                <a:solidFill>
                  <a:srgbClr val="FF00FF"/>
                </a:solidFill>
              </a:rPr>
              <a:t>INTOXICAÇÃO PELA METADONA</a:t>
            </a:r>
          </a:p>
        </p:txBody>
      </p:sp>
      <p:sp>
        <p:nvSpPr>
          <p:cNvPr id="37891" name="Rectangle 3"/>
          <p:cNvSpPr>
            <a:spLocks noGrp="1" noChangeArrowheads="1"/>
          </p:cNvSpPr>
          <p:nvPr>
            <p:ph type="body" idx="4294967295"/>
          </p:nvPr>
        </p:nvSpPr>
        <p:spPr>
          <a:solidFill>
            <a:schemeClr val="bg1"/>
          </a:solidFill>
        </p:spPr>
        <p:txBody>
          <a:bodyPr/>
          <a:lstStyle/>
          <a:p>
            <a:r>
              <a:rPr lang="pt-BR" altLang="pt-BR" sz="2600" smtClean="0"/>
              <a:t>A toxicidade da metadona resulta em </a:t>
            </a:r>
            <a:r>
              <a:rPr lang="pt-BR" altLang="pt-BR" sz="2600" smtClean="0">
                <a:solidFill>
                  <a:srgbClr val="FF0000"/>
                </a:solidFill>
              </a:rPr>
              <a:t>depressão respiratória, depressão do estado mental, disforia, prurido</a:t>
            </a:r>
            <a:r>
              <a:rPr lang="pt-BR" altLang="pt-BR" sz="2600" smtClean="0"/>
              <a:t> e hipotensão, arritmias fatais . </a:t>
            </a:r>
          </a:p>
          <a:p>
            <a:r>
              <a:rPr lang="pt-BR" altLang="pt-BR" sz="2600" smtClean="0">
                <a:solidFill>
                  <a:srgbClr val="FF0000"/>
                </a:solidFill>
              </a:rPr>
              <a:t>Convulsões</a:t>
            </a:r>
            <a:r>
              <a:rPr lang="pt-BR" altLang="pt-BR" sz="2600" smtClean="0"/>
              <a:t>: podem </a:t>
            </a:r>
            <a:r>
              <a:rPr lang="pt-BR" altLang="pt-BR" sz="2600" b="1" smtClean="0"/>
              <a:t>resultar de hipoxia</a:t>
            </a:r>
            <a:r>
              <a:rPr lang="pt-BR" altLang="pt-BR" sz="2600" smtClean="0"/>
              <a:t> cerebral associada à metadona ou diminuição do limiar de convulsão. Tem sido relatada </a:t>
            </a:r>
            <a:r>
              <a:rPr lang="pt-BR" altLang="pt-BR" sz="2600" smtClean="0">
                <a:solidFill>
                  <a:srgbClr val="FF0000"/>
                </a:solidFill>
              </a:rPr>
              <a:t>mioclonia </a:t>
            </a:r>
            <a:r>
              <a:rPr lang="pt-BR" altLang="pt-BR" sz="2600" smtClean="0"/>
              <a:t>em caso de superdosagem de metadona.</a:t>
            </a:r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204788" y="1604963"/>
            <a:ext cx="8726487" cy="4935537"/>
          </a:xfrm>
          <a:solidFill>
            <a:schemeClr val="bg1"/>
          </a:solidFill>
        </p:spPr>
        <p:txBody>
          <a:bodyPr/>
          <a:lstStyle/>
          <a:p>
            <a:pPr>
              <a:buFont typeface="Wingdings" panose="05000000000000000000" pitchFamily="2" charset="2"/>
              <a:buNone/>
            </a:pPr>
            <a:r>
              <a:rPr lang="pt-BR" altLang="pt-BR" sz="2600" b="1" smtClean="0">
                <a:solidFill>
                  <a:srgbClr val="FF0000"/>
                </a:solidFill>
              </a:rPr>
              <a:t>          Síndrome de rigidez torácica </a:t>
            </a:r>
          </a:p>
          <a:p>
            <a:pPr>
              <a:buFont typeface="Wingdings" panose="05000000000000000000" pitchFamily="2" charset="2"/>
              <a:buNone/>
            </a:pPr>
            <a:r>
              <a:rPr lang="pt-BR" altLang="pt-BR" sz="2600" b="1" smtClean="0"/>
              <a:t>             </a:t>
            </a:r>
            <a:r>
              <a:rPr lang="pt-BR" altLang="pt-BR" sz="2600" smtClean="0"/>
              <a:t>Lynch RE et al (2010): </a:t>
            </a:r>
          </a:p>
          <a:p>
            <a:r>
              <a:rPr lang="pt-BR" altLang="pt-BR" sz="2600" smtClean="0"/>
              <a:t>RN com 9 dias de vida em uso de fentanil na dose de 2-3 µg/kg/min, </a:t>
            </a:r>
          </a:p>
          <a:p>
            <a:r>
              <a:rPr lang="pt-BR" altLang="pt-BR" sz="2600" smtClean="0"/>
              <a:t>após a conversão para metadona, foi prescrita 0,05 mg/kg/dose  de 8/8 horas,</a:t>
            </a:r>
          </a:p>
          <a:p>
            <a:r>
              <a:rPr lang="pt-BR" altLang="pt-BR" sz="2600" smtClean="0"/>
              <a:t>no entanto recebeu  </a:t>
            </a:r>
            <a:r>
              <a:rPr lang="pt-BR" altLang="pt-BR" sz="2600" b="1" smtClean="0">
                <a:solidFill>
                  <a:srgbClr val="FF0000"/>
                </a:solidFill>
              </a:rPr>
              <a:t>uma dose de 10 vezes maior</a:t>
            </a:r>
            <a:r>
              <a:rPr lang="pt-BR" altLang="pt-BR" sz="2600" b="1" smtClean="0"/>
              <a:t>, </a:t>
            </a:r>
          </a:p>
          <a:p>
            <a:r>
              <a:rPr lang="pt-BR" altLang="pt-BR" sz="2600" smtClean="0"/>
              <a:t>Os médicos relataram uma </a:t>
            </a:r>
            <a:r>
              <a:rPr lang="pt-BR" altLang="pt-BR" sz="2600" b="1" smtClean="0"/>
              <a:t>rigidez do tórax</a:t>
            </a:r>
            <a:r>
              <a:rPr lang="pt-BR" altLang="pt-BR" sz="2600" smtClean="0"/>
              <a:t> não acompanhado de rigidez do pescoço, abdominal e da extremidade. </a:t>
            </a:r>
            <a:r>
              <a:rPr lang="pt-BR" altLang="pt-BR" sz="2600" smtClean="0">
                <a:solidFill>
                  <a:srgbClr val="FF0000"/>
                </a:solidFill>
              </a:rPr>
              <a:t> </a:t>
            </a:r>
          </a:p>
        </p:txBody>
      </p:sp>
      <p:sp>
        <p:nvSpPr>
          <p:cNvPr id="38915" name="Rectangle 4"/>
          <p:cNvSpPr>
            <a:spLocks noGrp="1" noChangeArrowheads="1"/>
          </p:cNvSpPr>
          <p:nvPr>
            <p:ph type="title" idx="4294967295"/>
          </p:nvPr>
        </p:nvSpPr>
        <p:spPr>
          <a:xfrm>
            <a:off x="574675" y="0"/>
            <a:ext cx="8001000" cy="1216025"/>
          </a:xfrm>
          <a:noFill/>
        </p:spPr>
        <p:txBody>
          <a:bodyPr/>
          <a:lstStyle/>
          <a:p>
            <a:r>
              <a:rPr lang="pt-BR" altLang="pt-BR" sz="3400" b="1" smtClean="0">
                <a:solidFill>
                  <a:srgbClr val="FF00FF"/>
                </a:solidFill>
              </a:rPr>
              <a:t>INTOXICAÇÃO PELA METADONA</a:t>
            </a:r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4"/>
          <p:cNvSpPr>
            <a:spLocks noGrp="1" noChangeArrowheads="1"/>
          </p:cNvSpPr>
          <p:nvPr>
            <p:ph type="title" idx="4294967295"/>
          </p:nvPr>
        </p:nvSpPr>
        <p:spPr>
          <a:xfrm>
            <a:off x="574675" y="-355600"/>
            <a:ext cx="8001000" cy="1216025"/>
          </a:xfrm>
          <a:noFill/>
        </p:spPr>
        <p:txBody>
          <a:bodyPr/>
          <a:lstStyle/>
          <a:p>
            <a:r>
              <a:rPr lang="pt-BR" altLang="pt-BR" sz="3400" b="1" smtClean="0">
                <a:solidFill>
                  <a:srgbClr val="FF00FF"/>
                </a:solidFill>
              </a:rPr>
              <a:t>INTOXICAÇÃO PELA METADONA</a:t>
            </a:r>
          </a:p>
        </p:txBody>
      </p:sp>
      <p:sp>
        <p:nvSpPr>
          <p:cNvPr id="39939" name="Rectangle 5"/>
          <p:cNvSpPr>
            <a:spLocks noChangeArrowheads="1"/>
          </p:cNvSpPr>
          <p:nvPr>
            <p:ph type="body" idx="4294967295"/>
          </p:nvPr>
        </p:nvSpPr>
        <p:spPr>
          <a:xfrm>
            <a:off x="574675" y="1003300"/>
            <a:ext cx="8316913" cy="4857750"/>
          </a:xfrm>
          <a:solidFill>
            <a:schemeClr val="bg1"/>
          </a:solidFill>
          <a:ln w="38100">
            <a:solidFill>
              <a:srgbClr val="FF00FF"/>
            </a:solidFill>
            <a:miter lim="800000"/>
            <a:headEnd/>
            <a:tailEnd/>
          </a:ln>
        </p:spPr>
        <p:txBody>
          <a:bodyPr/>
          <a:lstStyle/>
          <a:p>
            <a:pPr lvl="1"/>
            <a:r>
              <a:rPr lang="pt-BR" altLang="ja-JP" sz="2400" b="1" smtClean="0">
                <a:solidFill>
                  <a:schemeClr val="hlink"/>
                </a:solidFill>
              </a:rPr>
              <a:t>Suporte ventilatório</a:t>
            </a:r>
            <a:endParaRPr lang="pt-BR" altLang="ja-JP" sz="2400" smtClean="0">
              <a:solidFill>
                <a:schemeClr val="hlink"/>
              </a:solidFill>
            </a:endParaRPr>
          </a:p>
          <a:p>
            <a:pPr lvl="1"/>
            <a:r>
              <a:rPr lang="pt-BR" altLang="ja-JP" sz="2400" b="1" smtClean="0">
                <a:solidFill>
                  <a:schemeClr val="hlink"/>
                </a:solidFill>
              </a:rPr>
              <a:t>Naloxona</a:t>
            </a:r>
            <a:r>
              <a:rPr lang="pt-BR" altLang="ja-JP" sz="2400" b="1" smtClean="0"/>
              <a:t>: 0,1 mg/kg (0,25-0,5ml/kg da concentração de  0,4mg/ml), repetindo de acordo com a resposta a cada 3-5 minutos, devendo ser mantida alguma terapia com o opioide para evitar síndrome de abstinência.</a:t>
            </a:r>
          </a:p>
          <a:p>
            <a:pPr lvl="1"/>
            <a:r>
              <a:rPr lang="pt-BR" altLang="ja-JP" sz="2400" b="1" smtClean="0">
                <a:solidFill>
                  <a:schemeClr val="hlink"/>
                </a:solidFill>
              </a:rPr>
              <a:t>Fenobarbital,</a:t>
            </a:r>
            <a:r>
              <a:rPr lang="pt-BR" altLang="ja-JP" sz="2400" b="1" smtClean="0"/>
              <a:t> inicialmente se convulsão e posteriormente, se muito necessário for, para acelerar a depuração do opioide </a:t>
            </a:r>
          </a:p>
          <a:p>
            <a:pPr lvl="1">
              <a:buFont typeface="Wingdings" panose="05000000000000000000" pitchFamily="2" charset="2"/>
              <a:buNone/>
            </a:pPr>
            <a:r>
              <a:rPr lang="pt-BR" altLang="ja-JP" sz="1800" smtClean="0"/>
              <a:t>(ativa a CYP3A4 que metaboliza a metadona)(George M, 2012)</a:t>
            </a:r>
          </a:p>
          <a:p>
            <a:pPr>
              <a:spcBef>
                <a:spcPct val="0"/>
              </a:spcBef>
              <a:buClrTx/>
              <a:buFontTx/>
              <a:buNone/>
            </a:pPr>
            <a:endParaRPr lang="pt-BR" altLang="pt-BR" sz="1800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9940" name="Rectangle 6"/>
          <p:cNvSpPr>
            <a:spLocks noChangeArrowheads="1"/>
          </p:cNvSpPr>
          <p:nvPr/>
        </p:nvSpPr>
        <p:spPr bwMode="auto">
          <a:xfrm>
            <a:off x="1527175" y="5861050"/>
            <a:ext cx="7048500" cy="9159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r>
              <a:rPr lang="pt-BR" altLang="pt-BR"/>
              <a:t>A naloxona (ou naloxone), antagonista potente e competitivo do receptor μ-opioide, desloca os opióides dos receptores cerebrais e restaura a respiração e a consciência. </a:t>
            </a:r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Rectangle 2"/>
          <p:cNvSpPr>
            <a:spLocks noGrp="1" noChangeArrowheads="1"/>
          </p:cNvSpPr>
          <p:nvPr>
            <p:ph type="title" idx="4294967295"/>
          </p:nvPr>
        </p:nvSpPr>
        <p:spPr/>
        <p:txBody>
          <a:bodyPr/>
          <a:lstStyle/>
          <a:p>
            <a:pPr algn="ctr"/>
            <a:r>
              <a:rPr lang="pt-BR" altLang="pt-BR" sz="3400" b="1" smtClean="0">
                <a:solidFill>
                  <a:schemeClr val="hlink"/>
                </a:solidFill>
              </a:rPr>
              <a:t>EVITANDO A SUPERDOSAGEM DE METADONA</a:t>
            </a:r>
          </a:p>
        </p:txBody>
      </p:sp>
      <p:sp>
        <p:nvSpPr>
          <p:cNvPr id="40963" name="Rectangle 3"/>
          <p:cNvSpPr>
            <a:spLocks noGrp="1" noChangeArrowheads="1"/>
          </p:cNvSpPr>
          <p:nvPr>
            <p:ph type="body" idx="4294967295"/>
          </p:nvPr>
        </p:nvSpPr>
        <p:spPr>
          <a:solidFill>
            <a:schemeClr val="bg1"/>
          </a:solidFill>
        </p:spPr>
        <p:txBody>
          <a:bodyPr/>
          <a:lstStyle/>
          <a:p>
            <a:r>
              <a:rPr lang="pt-BR" altLang="pt-BR" sz="2000" smtClean="0"/>
              <a:t>Equipes de cuidados deveriam implementar a testemunha obrigatória de diluição de medicação (por exemplo, um segundo membro para verificar os cálculos de diluição).</a:t>
            </a:r>
          </a:p>
          <a:p>
            <a:r>
              <a:rPr lang="pt-BR" altLang="pt-BR" sz="2000" smtClean="0"/>
              <a:t>Com o objetivo de minimizar erros construímos planilhas para facilitar os cálculos, minimizando erros de prescrição (Marta D. R. de Moura e Paulo R. Margotto) </a:t>
            </a:r>
          </a:p>
        </p:txBody>
      </p:sp>
      <p:pic>
        <p:nvPicPr>
          <p:cNvPr id="40965" name="Picture 5" descr="20160915_20552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97125" y="4071938"/>
            <a:ext cx="4664075" cy="2627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5"/>
          <p:cNvSpPr>
            <a:spLocks noGrp="1" noChangeArrowheads="1"/>
          </p:cNvSpPr>
          <p:nvPr>
            <p:ph type="title" idx="4294967295"/>
          </p:nvPr>
        </p:nvSpPr>
        <p:spPr/>
        <p:txBody>
          <a:bodyPr/>
          <a:lstStyle/>
          <a:p>
            <a:r>
              <a:rPr lang="pt-BR" altLang="pt-BR" sz="3400" smtClean="0"/>
              <a:t>                  </a:t>
            </a:r>
            <a:r>
              <a:rPr lang="pt-BR" altLang="pt-BR" sz="4000" b="1" smtClean="0">
                <a:solidFill>
                  <a:schemeClr val="hlink"/>
                </a:solidFill>
              </a:rPr>
              <a:t>Planilhas</a:t>
            </a:r>
            <a:br>
              <a:rPr lang="pt-BR" altLang="pt-BR" sz="4000" b="1" smtClean="0">
                <a:solidFill>
                  <a:schemeClr val="hlink"/>
                </a:solidFill>
              </a:rPr>
            </a:br>
            <a:r>
              <a:rPr lang="pt-BR" altLang="pt-BR" sz="3400" smtClean="0"/>
              <a:t>   </a:t>
            </a:r>
            <a:r>
              <a:rPr lang="pt-BR" altLang="pt-BR" sz="3400" b="1" smtClean="0">
                <a:solidFill>
                  <a:srgbClr val="FF00FF"/>
                </a:solidFill>
              </a:rPr>
              <a:t>Desmame seguro do Fentanil</a:t>
            </a:r>
          </a:p>
        </p:txBody>
      </p:sp>
      <p:graphicFrame>
        <p:nvGraphicFramePr>
          <p:cNvPr id="41987" name="Object 4"/>
          <p:cNvGraphicFramePr>
            <a:graphicFrameLocks noChangeAspect="1"/>
          </p:cNvGraphicFramePr>
          <p:nvPr>
            <p:ph idx="4294967295"/>
          </p:nvPr>
        </p:nvGraphicFramePr>
        <p:xfrm>
          <a:off x="574675" y="1597025"/>
          <a:ext cx="7693025" cy="49942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1989" name="Planilha" r:id="rId3" imgW="4273580" imgH="2775015" progId="Excel.Sheet.12">
                  <p:embed/>
                </p:oleObj>
              </mc:Choice>
              <mc:Fallback>
                <p:oleObj name="Planilha" r:id="rId3" imgW="4273580" imgH="2775015" progId="Excel.Sheet.12">
                  <p:embed/>
                  <p:pic>
                    <p:nvPicPr>
                      <p:cNvPr id="0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74675" y="1597025"/>
                        <a:ext cx="7693025" cy="49942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5"/>
          <p:cNvSpPr>
            <a:spLocks noGrp="1" noChangeArrowheads="1"/>
          </p:cNvSpPr>
          <p:nvPr>
            <p:ph type="body" idx="4294967295"/>
          </p:nvPr>
        </p:nvSpPr>
        <p:spPr>
          <a:solidFill>
            <a:schemeClr val="bg1"/>
          </a:solidFill>
        </p:spPr>
        <p:txBody>
          <a:bodyPr/>
          <a:lstStyle/>
          <a:p>
            <a:pPr>
              <a:buFont typeface="Wingdings" panose="05000000000000000000" pitchFamily="2" charset="2"/>
              <a:buNone/>
            </a:pPr>
            <a:r>
              <a:rPr lang="pt-BR" altLang="pt-BR" smtClean="0"/>
              <a:t>                  </a:t>
            </a:r>
          </a:p>
        </p:txBody>
      </p:sp>
      <p:sp>
        <p:nvSpPr>
          <p:cNvPr id="43011" name="Rectangle 6"/>
          <p:cNvSpPr>
            <a:spLocks noChangeArrowheads="1"/>
          </p:cNvSpPr>
          <p:nvPr/>
        </p:nvSpPr>
        <p:spPr bwMode="auto">
          <a:xfrm>
            <a:off x="566738" y="212725"/>
            <a:ext cx="8464550" cy="1216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defTabSz="914400"/>
            <a:r>
              <a:rPr lang="pt-BR" altLang="pt-BR" sz="3400">
                <a:solidFill>
                  <a:schemeClr val="tx2"/>
                </a:solidFill>
                <a:latin typeface="Verdana" panose="020B0604030504040204" pitchFamily="34" charset="0"/>
              </a:rPr>
              <a:t>                  </a:t>
            </a:r>
            <a:r>
              <a:rPr lang="pt-BR" altLang="pt-BR" sz="3400" b="1">
                <a:solidFill>
                  <a:schemeClr val="hlink"/>
                </a:solidFill>
                <a:latin typeface="Verdana" panose="020B0604030504040204" pitchFamily="34" charset="0"/>
              </a:rPr>
              <a:t>Planilhas</a:t>
            </a:r>
            <a:br>
              <a:rPr lang="pt-BR" altLang="pt-BR" sz="3400" b="1">
                <a:solidFill>
                  <a:schemeClr val="hlink"/>
                </a:solidFill>
                <a:latin typeface="Verdana" panose="020B0604030504040204" pitchFamily="34" charset="0"/>
              </a:rPr>
            </a:br>
            <a:r>
              <a:rPr lang="pt-BR" altLang="pt-BR" sz="3400">
                <a:solidFill>
                  <a:schemeClr val="tx2"/>
                </a:solidFill>
                <a:latin typeface="Verdana" panose="020B0604030504040204" pitchFamily="34" charset="0"/>
              </a:rPr>
              <a:t>   </a:t>
            </a:r>
            <a:r>
              <a:rPr lang="pt-BR" altLang="pt-BR" sz="3400" b="1">
                <a:solidFill>
                  <a:srgbClr val="FF00FF"/>
                </a:solidFill>
                <a:latin typeface="Verdana" panose="020B0604030504040204" pitchFamily="34" charset="0"/>
              </a:rPr>
              <a:t>Desmame seguro do Midazolam</a:t>
            </a:r>
          </a:p>
        </p:txBody>
      </p:sp>
      <p:sp>
        <p:nvSpPr>
          <p:cNvPr id="43012" name="Rectangle 9"/>
          <p:cNvSpPr>
            <a:spLocks noChangeArrowheads="1"/>
          </p:cNvSpPr>
          <p:nvPr/>
        </p:nvSpPr>
        <p:spPr bwMode="auto">
          <a:xfrm>
            <a:off x="0" y="121285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endParaRPr lang="pt-BR" altLang="pt-BR"/>
          </a:p>
        </p:txBody>
      </p:sp>
      <p:graphicFrame>
        <p:nvGraphicFramePr>
          <p:cNvPr id="43013" name="Object 8"/>
          <p:cNvGraphicFramePr>
            <a:graphicFrameLocks noChangeAspect="1"/>
          </p:cNvGraphicFramePr>
          <p:nvPr/>
        </p:nvGraphicFramePr>
        <p:xfrm>
          <a:off x="1258888" y="1562100"/>
          <a:ext cx="6270625" cy="52292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3015" name="Planilha" r:id="rId4" imgW="5499159" imgH="3219371" progId="Excel.Sheet.12">
                  <p:embed/>
                </p:oleObj>
              </mc:Choice>
              <mc:Fallback>
                <p:oleObj name="Planilha" r:id="rId4" imgW="5499159" imgH="3219371" progId="Excel.Sheet.12">
                  <p:embed/>
                  <p:pic>
                    <p:nvPicPr>
                      <p:cNvPr id="0" name="Object 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258888" y="1562100"/>
                        <a:ext cx="6270625" cy="52292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Rectangle 2"/>
          <p:cNvSpPr>
            <a:spLocks noGrp="1" noChangeArrowheads="1"/>
          </p:cNvSpPr>
          <p:nvPr>
            <p:ph type="title" idx="4294967295"/>
          </p:nvPr>
        </p:nvSpPr>
        <p:spPr/>
        <p:txBody>
          <a:bodyPr/>
          <a:lstStyle/>
          <a:p>
            <a:r>
              <a:rPr lang="pt-BR" altLang="pt-BR" smtClean="0">
                <a:solidFill>
                  <a:srgbClr val="FF00FF"/>
                </a:solidFill>
              </a:rPr>
              <a:t>Referências</a:t>
            </a:r>
          </a:p>
        </p:txBody>
      </p:sp>
      <p:sp>
        <p:nvSpPr>
          <p:cNvPr id="44035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566738" y="1752600"/>
            <a:ext cx="8001000" cy="4881563"/>
          </a:xfrm>
          <a:solidFill>
            <a:schemeClr val="bg1"/>
          </a:solidFill>
        </p:spPr>
        <p:txBody>
          <a:bodyPr/>
          <a:lstStyle/>
          <a:p>
            <a:pPr marL="571500" indent="-571500">
              <a:lnSpc>
                <a:spcPct val="80000"/>
              </a:lnSpc>
            </a:pPr>
            <a:r>
              <a:rPr lang="en-US" altLang="pt-BR" sz="1300" smtClean="0"/>
              <a:t>Johnson MR, Nash DR, Laird MR, Kiley RC, Martinez MA.  </a:t>
            </a:r>
            <a:r>
              <a:rPr lang="en-US" altLang="pt-BR" sz="1300" smtClean="0">
                <a:hlinkClick r:id="rId2"/>
              </a:rPr>
              <a:t>Development and implementation of a pharmacist-managed, neonatal and pediatric, opioid-weaning protocol.</a:t>
            </a:r>
            <a:r>
              <a:rPr lang="en-US" altLang="pt-BR" sz="1300" smtClean="0"/>
              <a:t>   J Pediatr Pharmacol Ther. 2014 Jul;19(3):165-73 </a:t>
            </a:r>
          </a:p>
          <a:p>
            <a:pPr marL="571500" indent="-571500">
              <a:lnSpc>
                <a:spcPct val="80000"/>
              </a:lnSpc>
            </a:pPr>
            <a:r>
              <a:rPr lang="en-US" altLang="pt-BR" sz="1300" smtClean="0"/>
              <a:t> </a:t>
            </a:r>
            <a:r>
              <a:rPr lang="fr-FR" altLang="pt-BR" sz="1300" smtClean="0"/>
              <a:t>Dixit D, Endicott J, Burry L et al. </a:t>
            </a:r>
            <a:r>
              <a:rPr lang="en-US" altLang="pt-BR" sz="1300" smtClean="0">
                <a:hlinkClick r:id="rId3"/>
              </a:rPr>
              <a:t>Management of Acute Alcohol Withdrawal Syndrome in Critically Ill Patients.</a:t>
            </a:r>
            <a:r>
              <a:rPr lang="en-US" altLang="pt-BR" sz="1300" smtClean="0"/>
              <a:t> </a:t>
            </a:r>
            <a:r>
              <a:rPr lang="pt-BR" altLang="pt-BR" sz="1300" smtClean="0"/>
              <a:t>Pharmacotherapy. 2016 Jul;36(7):797-822</a:t>
            </a:r>
            <a:endParaRPr lang="en-US" altLang="pt-BR" sz="1300" smtClean="0"/>
          </a:p>
          <a:p>
            <a:pPr marL="571500" indent="-571500">
              <a:lnSpc>
                <a:spcPct val="80000"/>
              </a:lnSpc>
            </a:pPr>
            <a:r>
              <a:rPr lang="en-US" altLang="pt-BR" sz="1300" smtClean="0"/>
              <a:t> Dervan LA, Yaghmai B, Watson RS, Wolf FM.  </a:t>
            </a:r>
            <a:r>
              <a:rPr lang="en-US" altLang="pt-BR" sz="1300" smtClean="0">
                <a:hlinkClick r:id="rId4"/>
              </a:rPr>
              <a:t>The use of methadone to facilitate opioid weaning in pediatric critical care patients: a systematic review of the literature and meta-analysis.</a:t>
            </a:r>
            <a:r>
              <a:rPr lang="en-US" altLang="pt-BR" sz="1300" smtClean="0"/>
              <a:t> Paediatr Anaesth. 2017 Mar;27(3):228-239</a:t>
            </a:r>
          </a:p>
          <a:p>
            <a:pPr marL="571500" indent="-571500">
              <a:lnSpc>
                <a:spcPct val="80000"/>
              </a:lnSpc>
            </a:pPr>
            <a:r>
              <a:rPr lang="en-US" altLang="pt-BR" sz="1300" smtClean="0"/>
              <a:t>Giby K, Vaillancourt R, Varughese N, Vadeboncoeur C, Pouliot A. Use of methadone for opioid weaning in children: prescribing practices and trends. Can J Hosp Pharm. 2014 Mar;67(2):149-56. </a:t>
            </a:r>
          </a:p>
          <a:p>
            <a:pPr marL="571500" indent="-571500">
              <a:lnSpc>
                <a:spcPct val="80000"/>
              </a:lnSpc>
            </a:pPr>
            <a:r>
              <a:rPr lang="en-US" altLang="pt-BR" sz="1300" smtClean="0"/>
              <a:t> Siddappa R, Fletcher JE, Heard AM, Kielma D, Cimino M, Heard CM.    </a:t>
            </a:r>
            <a:r>
              <a:rPr lang="en-US" altLang="pt-BR" sz="1300" smtClean="0">
                <a:hlinkClick r:id="rId5"/>
              </a:rPr>
              <a:t>Methadone dosage for prevention of opioid withdrawal in children.</a:t>
            </a:r>
            <a:r>
              <a:rPr lang="en-US" altLang="pt-BR" sz="1300" smtClean="0"/>
              <a:t>                    Paediatr Anaesth. 2003 Nov;13(9):805-10</a:t>
            </a:r>
          </a:p>
          <a:p>
            <a:pPr marL="571500" indent="-571500">
              <a:lnSpc>
                <a:spcPct val="80000"/>
              </a:lnSpc>
            </a:pPr>
            <a:r>
              <a:rPr lang="en-US" altLang="pt-BR" sz="1300" smtClean="0"/>
              <a:t>Tobias JD. </a:t>
            </a:r>
            <a:r>
              <a:rPr lang="en-US" altLang="pt-BR" sz="1300" smtClean="0">
                <a:hlinkClick r:id="rId6"/>
              </a:rPr>
              <a:t>Tolerance, withdrawal, and physical dependency after long- term       sedation and analgesia of children in the pediatric intensive care unit.</a:t>
            </a:r>
            <a:r>
              <a:rPr lang="en-US" altLang="pt-BR" sz="1300" smtClean="0"/>
              <a:t> Crit Care Med. 2000 Jun;28(6):2122-32. Review.</a:t>
            </a:r>
          </a:p>
          <a:p>
            <a:pPr marL="571500" indent="-571500">
              <a:lnSpc>
                <a:spcPct val="80000"/>
              </a:lnSpc>
            </a:pPr>
            <a:r>
              <a:rPr lang="en-US" altLang="pt-BR" sz="1300" smtClean="0"/>
              <a:t>Lynch RE, Hack RA </a:t>
            </a:r>
            <a:r>
              <a:rPr lang="en-US" altLang="pt-BR" sz="1300" smtClean="0">
                <a:hlinkClick r:id="rId7"/>
              </a:rPr>
              <a:t>Methadone-induced rigid-chest syndrome after substantial overdose.</a:t>
            </a:r>
            <a:r>
              <a:rPr lang="en-US" altLang="pt-BR" sz="1300" smtClean="0"/>
              <a:t>  Pediatrics. 2010 Jul;126(1):e232-4</a:t>
            </a:r>
          </a:p>
          <a:p>
            <a:pPr marL="571500" indent="-571500">
              <a:lnSpc>
                <a:spcPct val="80000"/>
              </a:lnSpc>
            </a:pPr>
            <a:r>
              <a:rPr lang="en-US" altLang="pt-BR" sz="1300" smtClean="0"/>
              <a:t>Brown MS, Hayes MJ, Thornton LM. J. </a:t>
            </a:r>
            <a:r>
              <a:rPr lang="en-US" altLang="pt-BR" sz="1300" smtClean="0">
                <a:hlinkClick r:id="rId8"/>
              </a:rPr>
              <a:t>Methadone versus morphine for treatment of neonatal abstinence syndrome: a prospective randomized clinical trial.</a:t>
            </a:r>
            <a:r>
              <a:rPr lang="en-US" altLang="pt-BR" sz="1300" smtClean="0"/>
              <a:t> Perinatol. 2015 Apr;35(4):278-83</a:t>
            </a:r>
            <a:endParaRPr lang="pt-BR" altLang="pt-BR" sz="1300" smtClean="0"/>
          </a:p>
          <a:p>
            <a:pPr marL="571500" indent="-571500">
              <a:lnSpc>
                <a:spcPct val="80000"/>
              </a:lnSpc>
            </a:pPr>
            <a:r>
              <a:rPr lang="pt-BR" altLang="pt-BR" sz="1300" smtClean="0"/>
              <a:t> Naloxone ou Naloxona. </a:t>
            </a:r>
            <a:r>
              <a:rPr lang="pt-BR" altLang="pt-BR" sz="1300" smtClean="0">
                <a:hlinkClick r:id="rId9"/>
              </a:rPr>
              <a:t>simonides@uol.com.br</a:t>
            </a:r>
            <a:endParaRPr lang="en-US" altLang="pt-BR" sz="1300" smtClean="0"/>
          </a:p>
          <a:p>
            <a:pPr marL="571500" indent="-571500">
              <a:lnSpc>
                <a:spcPct val="80000"/>
              </a:lnSpc>
            </a:pPr>
            <a:r>
              <a:rPr lang="en-US" altLang="pt-BR" sz="1300" smtClean="0"/>
              <a:t> George M, Kitzmiller JP, Ewald MB, O'Donell KA, Becter ML, Salhanick S. </a:t>
            </a:r>
            <a:r>
              <a:rPr lang="en-US" altLang="pt-BR" sz="1300" smtClean="0">
                <a:hlinkClick r:id="rId10"/>
              </a:rPr>
              <a:t>Methadone toxicity and possible induction and enhanced elimination in a premature neonate.</a:t>
            </a:r>
            <a:r>
              <a:rPr lang="en-US" altLang="pt-BR" sz="1300" smtClean="0"/>
              <a:t>   J Med Toxicol. 2012 Dec;8(4):432-5</a:t>
            </a:r>
            <a:endParaRPr lang="pt-BR" altLang="pt-BR" sz="130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Rectangle 2"/>
          <p:cNvSpPr>
            <a:spLocks noGrp="1" noChangeArrowheads="1"/>
          </p:cNvSpPr>
          <p:nvPr>
            <p:ph type="title" idx="4294967295"/>
          </p:nvPr>
        </p:nvSpPr>
        <p:spPr/>
        <p:txBody>
          <a:bodyPr/>
          <a:lstStyle/>
          <a:p>
            <a:r>
              <a:rPr lang="pt-BR" altLang="pt-BR" smtClean="0">
                <a:solidFill>
                  <a:srgbClr val="FF00FF"/>
                </a:solidFill>
              </a:rPr>
              <a:t>Referências</a:t>
            </a:r>
          </a:p>
        </p:txBody>
      </p:sp>
      <p:sp>
        <p:nvSpPr>
          <p:cNvPr id="45059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566738" y="1752600"/>
            <a:ext cx="8001000" cy="4956175"/>
          </a:xfrm>
          <a:solidFill>
            <a:schemeClr val="bg1"/>
          </a:solidFill>
        </p:spPr>
        <p:txBody>
          <a:bodyPr/>
          <a:lstStyle/>
          <a:p>
            <a:pPr marL="571500" indent="-571500">
              <a:lnSpc>
                <a:spcPct val="80000"/>
              </a:lnSpc>
            </a:pPr>
            <a:r>
              <a:rPr lang="en-US" altLang="pt-BR" sz="1300" smtClean="0"/>
              <a:t>Wiles JR, Isemann B, Ward LP et al. Current management of neonatal abstinence syndrome secondarily to intrauterine opioid exposure. J Pediatr 165:440, 2014</a:t>
            </a:r>
          </a:p>
          <a:p>
            <a:pPr marL="571500" indent="-571500">
              <a:lnSpc>
                <a:spcPct val="80000"/>
              </a:lnSpc>
            </a:pPr>
            <a:r>
              <a:rPr lang="en-US" altLang="pt-BR" sz="1300" smtClean="0"/>
              <a:t> Lipsitz PJ.  A proposed narcotic withdrawal score for use with newborn infants. </a:t>
            </a:r>
            <a:r>
              <a:rPr lang="pt-BR" altLang="pt-BR" sz="1300" smtClean="0"/>
              <a:t>A   pragmatic evaluation of its efficacy.  Clin Pediatr (Phila) 14:592, 1975</a:t>
            </a:r>
          </a:p>
          <a:p>
            <a:pPr marL="571500" indent="-571500">
              <a:lnSpc>
                <a:spcPct val="80000"/>
              </a:lnSpc>
            </a:pPr>
            <a:r>
              <a:rPr lang="pt-BR" altLang="pt-BR" sz="1300" smtClean="0"/>
              <a:t>Margotto PR, Beleza OL. Dor Neonatal. IN. Margotto PR. Assistência ao Recém-nascido de Risco, 4ª Edição, 2019, no Prelo. Disponível em </a:t>
            </a:r>
            <a:r>
              <a:rPr lang="pt-BR" altLang="pt-BR" sz="1300" smtClean="0">
                <a:hlinkClick r:id="rId2"/>
              </a:rPr>
              <a:t>www.paulomargotto.com.br</a:t>
            </a:r>
            <a:r>
              <a:rPr lang="pt-BR" altLang="pt-BR" sz="1300" smtClean="0"/>
              <a:t>. Acesso em 28/8/019. </a:t>
            </a:r>
            <a:r>
              <a:rPr lang="pt-BR" altLang="pt-BR" sz="1300" smtClean="0">
                <a:hlinkClick r:id="rId3"/>
              </a:rPr>
              <a:t>Dor Neonatal – 2019</a:t>
            </a:r>
            <a:endParaRPr lang="pt-BR" altLang="pt-BR" sz="1300" smtClean="0"/>
          </a:p>
          <a:p>
            <a:pPr marL="571500" indent="-571500">
              <a:lnSpc>
                <a:spcPct val="80000"/>
              </a:lnSpc>
            </a:pPr>
            <a:r>
              <a:rPr lang="pt-BR" altLang="pt-BR" sz="1300" smtClean="0"/>
              <a:t>Margotto PR, Moura RDM.  Analgesia e Sedação No Recém-Nascido em Ventilação Mecânica/Sequência Rápida de Intubação. IN. Margotto PR. Assistência ao Recém-nascido de Risco, 4ª Edição, 2019, no Prelo. Disponível em </a:t>
            </a:r>
            <a:r>
              <a:rPr lang="pt-BR" altLang="pt-BR" sz="1300" smtClean="0">
                <a:hlinkClick r:id="rId2"/>
              </a:rPr>
              <a:t>www.paulomargotto.com.br</a:t>
            </a:r>
            <a:r>
              <a:rPr lang="pt-BR" altLang="pt-BR" sz="1300" smtClean="0"/>
              <a:t>. Acesso em 22/8/019</a:t>
            </a:r>
          </a:p>
          <a:p>
            <a:pPr marL="571500" indent="-571500">
              <a:lnSpc>
                <a:spcPct val="80000"/>
              </a:lnSpc>
            </a:pPr>
            <a:r>
              <a:rPr lang="pt-BR" altLang="pt-BR" sz="1300" smtClean="0"/>
              <a:t>Margotto PR, Veiga HS. Síndrome de Abstinência Neonatal. IN. Margotto PR. Assistência ao Recém-nascido de Risco, 4ª Edição, 2019, no Prelo. Disponível em </a:t>
            </a:r>
            <a:r>
              <a:rPr lang="pt-BR" altLang="pt-BR" sz="1300" smtClean="0">
                <a:hlinkClick r:id="rId2"/>
              </a:rPr>
              <a:t>www.paulomargotto.com.br</a:t>
            </a:r>
            <a:r>
              <a:rPr lang="pt-BR" altLang="pt-BR" sz="1300" smtClean="0"/>
              <a:t>. Acesso em 27/8/019</a:t>
            </a:r>
            <a:endParaRPr lang="fr-FR" altLang="pt-BR" sz="1300" smtClean="0"/>
          </a:p>
          <a:p>
            <a:pPr marL="571500" indent="-571500">
              <a:lnSpc>
                <a:spcPct val="80000"/>
              </a:lnSpc>
            </a:pPr>
            <a:r>
              <a:rPr lang="fr-FR" altLang="pt-BR" sz="1300" smtClean="0"/>
              <a:t> Sanchez-Pinto LN, Nelson LP, Lieu P et al.  </a:t>
            </a:r>
            <a:r>
              <a:rPr lang="en-US" altLang="pt-BR" sz="1300" smtClean="0">
                <a:hlinkClick r:id="rId4"/>
              </a:rPr>
              <a:t>Implementation of a risk-stratified opioid weaning protocol in a pediatric intensive care unit.</a:t>
            </a:r>
            <a:r>
              <a:rPr lang="en-US" altLang="pt-BR" sz="1300" smtClean="0"/>
              <a:t> J Crit Care. 2018 Feb;43:214-219. doi: 10.1016/j.jcrc.2017.08.049. Epub 2017 Sep 7.</a:t>
            </a:r>
          </a:p>
          <a:p>
            <a:pPr marL="571500" indent="-571500">
              <a:lnSpc>
                <a:spcPct val="80000"/>
              </a:lnSpc>
            </a:pPr>
            <a:r>
              <a:rPr lang="en-US" altLang="pt-BR" sz="1300" smtClean="0"/>
              <a:t> </a:t>
            </a:r>
            <a:r>
              <a:rPr lang="pt-BR" altLang="pt-BR" sz="1300" smtClean="0"/>
              <a:t>Castro VER. Desmame de opioides em crianças na UTIP: como fazer? </a:t>
            </a:r>
            <a:r>
              <a:rPr lang="pt-BR" altLang="pt-BR" sz="1300" smtClean="0">
                <a:hlinkClick r:id="rId5"/>
              </a:rPr>
              <a:t>https://pebmed.com.br</a:t>
            </a:r>
            <a:r>
              <a:rPr lang="pt-BR" altLang="pt-BR" sz="1300" smtClean="0"/>
              <a:t> </a:t>
            </a:r>
          </a:p>
          <a:p>
            <a:pPr marL="571500" indent="-571500">
              <a:lnSpc>
                <a:spcPct val="80000"/>
              </a:lnSpc>
            </a:pPr>
            <a:r>
              <a:rPr lang="pt-BR" altLang="pt-BR" sz="1300" smtClean="0"/>
              <a:t>Castro VER. Desmame de benzodiazepínicos em UTI: o que precisamos saber. </a:t>
            </a:r>
            <a:r>
              <a:rPr lang="pt-BR" altLang="pt-BR" sz="1300" smtClean="0">
                <a:hlinkClick r:id="rId5"/>
              </a:rPr>
              <a:t>https://pebmed.com.br</a:t>
            </a:r>
            <a:endParaRPr lang="pt-BR" altLang="pt-BR" sz="1300" u="sng" smtClean="0"/>
          </a:p>
          <a:p>
            <a:pPr marL="571500" indent="-571500">
              <a:lnSpc>
                <a:spcPct val="80000"/>
              </a:lnSpc>
            </a:pPr>
            <a:r>
              <a:rPr lang="pt-BR" altLang="pt-BR" sz="1300" u="sng" smtClean="0"/>
              <a:t> </a:t>
            </a:r>
            <a:r>
              <a:rPr lang="pt-BR" altLang="pt-BR" sz="1300" smtClean="0"/>
              <a:t>Dührsen L, Simons SH, Dzietko M, Genz K, Bendix I et al.     </a:t>
            </a:r>
            <a:r>
              <a:rPr lang="en-US" altLang="pt-BR" sz="1300" smtClean="0">
                <a:hlinkClick r:id="rId6"/>
              </a:rPr>
              <a:t>Effects of repetitive exposure to pain and morphine treatment on the neonatal rat brain.</a:t>
            </a:r>
            <a:r>
              <a:rPr lang="en-US" altLang="pt-BR" sz="1300" smtClean="0"/>
              <a:t> Neonatology. 2013;103(1):35-43. </a:t>
            </a:r>
            <a:endParaRPr lang="pt-BR" altLang="pt-BR" sz="1300" smtClean="0"/>
          </a:p>
          <a:p>
            <a:pPr marL="571500" indent="-571500">
              <a:lnSpc>
                <a:spcPct val="80000"/>
              </a:lnSpc>
              <a:buFont typeface="Wingdings" panose="05000000000000000000" pitchFamily="2" charset="2"/>
              <a:buNone/>
            </a:pPr>
            <a:r>
              <a:rPr lang="pt-BR" altLang="pt-BR" sz="1300" smtClean="0"/>
              <a:t> </a:t>
            </a:r>
          </a:p>
        </p:txBody>
      </p:sp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2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7125" y="823913"/>
            <a:ext cx="3954463" cy="5438775"/>
          </a:xfrm>
          <a:prstGeom prst="rect">
            <a:avLst/>
          </a:prstGeom>
          <a:noFill/>
          <a:ln w="38100">
            <a:solidFill>
              <a:srgbClr val="FFFF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6083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4700" y="823913"/>
            <a:ext cx="3848100" cy="5438775"/>
          </a:xfrm>
          <a:prstGeom prst="rect">
            <a:avLst/>
          </a:prstGeom>
          <a:noFill/>
          <a:ln w="38100">
            <a:solidFill>
              <a:srgbClr val="FFFF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6084" name="Text Box 6"/>
          <p:cNvSpPr txBox="1">
            <a:spLocks noChangeArrowheads="1"/>
          </p:cNvSpPr>
          <p:nvPr/>
        </p:nvSpPr>
        <p:spPr bwMode="auto">
          <a:xfrm>
            <a:off x="3071813" y="6356350"/>
            <a:ext cx="409575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defTabSz="914400"/>
            <a:r>
              <a:rPr lang="pt-BR" altLang="pt-BR"/>
              <a:t>Marta DR de Moura/Paulo R. Margotto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6324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16088" y="642938"/>
            <a:ext cx="5241925" cy="4851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6325" name="Text Box 6"/>
          <p:cNvSpPr txBox="1">
            <a:spLocks noChangeArrowheads="1"/>
          </p:cNvSpPr>
          <p:nvPr/>
        </p:nvSpPr>
        <p:spPr bwMode="auto">
          <a:xfrm>
            <a:off x="717550" y="5570538"/>
            <a:ext cx="790575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ctr" defTabSz="914400"/>
            <a:r>
              <a:rPr lang="pt-BR" altLang="pt-BR">
                <a:solidFill>
                  <a:srgbClr val="FF00FF"/>
                </a:solidFill>
              </a:rPr>
              <a:t>O conhecimento dever ser SEMPRE compartilhado com seus pares. Aí está</a:t>
            </a:r>
          </a:p>
          <a:p>
            <a:pPr algn="ctr" defTabSz="914400"/>
            <a:r>
              <a:rPr lang="pt-BR" altLang="pt-BR">
                <a:solidFill>
                  <a:srgbClr val="FF00FF"/>
                </a:solidFill>
              </a:rPr>
              <a:t>a Beleza do Saber!</a:t>
            </a:r>
          </a:p>
        </p:txBody>
      </p:sp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7" name="Text Box 5"/>
          <p:cNvSpPr txBox="1">
            <a:spLocks noChangeArrowheads="1"/>
          </p:cNvSpPr>
          <p:nvPr/>
        </p:nvSpPr>
        <p:spPr bwMode="auto">
          <a:xfrm>
            <a:off x="1330325" y="92075"/>
            <a:ext cx="8024813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defTabSz="914400"/>
            <a:r>
              <a:rPr lang="pt-BR" altLang="pt-BR" b="1">
                <a:solidFill>
                  <a:schemeClr val="hlink"/>
                </a:solidFill>
              </a:rPr>
              <a:t>        OBRIGADO PELO CARINHO DE TODOS!</a:t>
            </a:r>
          </a:p>
        </p:txBody>
      </p:sp>
      <p:pic>
        <p:nvPicPr>
          <p:cNvPr id="47110" name="Picture 6" descr="Equipe Neonatal do HMIB - Aniversário de 66 anos o Dr. Paulo R. Margotto: o Meu Muito Obrigado pelo Carinho!(22/8/2019)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8538" y="388938"/>
            <a:ext cx="6500812" cy="29654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7112" name="Picture 8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1738" y="3354388"/>
            <a:ext cx="6227762" cy="35036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7113" name="Text Box 9"/>
          <p:cNvSpPr txBox="1">
            <a:spLocks noChangeArrowheads="1"/>
          </p:cNvSpPr>
          <p:nvPr/>
        </p:nvSpPr>
        <p:spPr bwMode="auto">
          <a:xfrm>
            <a:off x="7299325" y="4956175"/>
            <a:ext cx="153035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ctr" defTabSz="914400"/>
            <a:r>
              <a:rPr lang="pt-BR" altLang="pt-BR" b="1">
                <a:solidFill>
                  <a:schemeClr val="hlink"/>
                </a:solidFill>
              </a:rPr>
              <a:t>Maternidade</a:t>
            </a:r>
          </a:p>
          <a:p>
            <a:pPr algn="ctr" defTabSz="914400"/>
            <a:r>
              <a:rPr lang="pt-BR" altLang="pt-BR" b="1">
                <a:solidFill>
                  <a:schemeClr val="hlink"/>
                </a:solidFill>
              </a:rPr>
              <a:t>Brasília</a:t>
            </a:r>
          </a:p>
        </p:txBody>
      </p:sp>
      <p:sp>
        <p:nvSpPr>
          <p:cNvPr id="47114" name="Text Box 10"/>
          <p:cNvSpPr txBox="1">
            <a:spLocks noChangeArrowheads="1"/>
          </p:cNvSpPr>
          <p:nvPr/>
        </p:nvSpPr>
        <p:spPr bwMode="auto">
          <a:xfrm>
            <a:off x="7499350" y="1971675"/>
            <a:ext cx="165735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defTabSz="914400"/>
            <a:r>
              <a:rPr lang="pt-BR" altLang="pt-BR" b="1">
                <a:solidFill>
                  <a:schemeClr val="hlink"/>
                </a:solidFill>
              </a:rPr>
              <a:t>HMIB/SES/DF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Perfil">
  <a:themeElements>
    <a:clrScheme name="Clarity">
      <a:dk1>
        <a:srgbClr val="292934"/>
      </a:dk1>
      <a:lt1>
        <a:srgbClr val="FFFFFF"/>
      </a:lt1>
      <a:dk2>
        <a:srgbClr val="D2533C"/>
      </a:dk2>
      <a:lt2>
        <a:srgbClr val="F3F2DC"/>
      </a:lt2>
      <a:accent1>
        <a:srgbClr val="93A299"/>
      </a:accent1>
      <a:accent2>
        <a:srgbClr val="AD8F67"/>
      </a:accent2>
      <a:accent3>
        <a:srgbClr val="726056"/>
      </a:accent3>
      <a:accent4>
        <a:srgbClr val="4C5A6A"/>
      </a:accent4>
      <a:accent5>
        <a:srgbClr val="808DA0"/>
      </a:accent5>
      <a:accent6>
        <a:srgbClr val="79463D"/>
      </a:accent6>
      <a:hlink>
        <a:srgbClr val="0000FF"/>
      </a:hlink>
      <a:folHlink>
        <a:srgbClr val="800080"/>
      </a:folHlink>
    </a:clrScheme>
    <a:fontScheme name="Perfil">
      <a:majorFont>
        <a:latin typeface="Verdana"/>
        <a:ea typeface="ＭＳ Ｐゴシック"/>
        <a:cs typeface=""/>
      </a:majorFont>
      <a:minorFont>
        <a:latin typeface="Verdana"/>
        <a:ea typeface="ＭＳ Ｐゴシック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>
    <a:extraClrScheme>
      <a:clrScheme name="Perfil 1">
        <a:dk1>
          <a:srgbClr val="A50021"/>
        </a:dk1>
        <a:lt1>
          <a:srgbClr val="FFFFFF"/>
        </a:lt1>
        <a:dk2>
          <a:srgbClr val="800000"/>
        </a:dk2>
        <a:lt2>
          <a:srgbClr val="FFFFFF"/>
        </a:lt2>
        <a:accent1>
          <a:srgbClr val="FF9900"/>
        </a:accent1>
        <a:accent2>
          <a:srgbClr val="FF3300"/>
        </a:accent2>
        <a:accent3>
          <a:srgbClr val="C0AAAA"/>
        </a:accent3>
        <a:accent4>
          <a:srgbClr val="DADADA"/>
        </a:accent4>
        <a:accent5>
          <a:srgbClr val="FFCAAA"/>
        </a:accent5>
        <a:accent6>
          <a:srgbClr val="E72D00"/>
        </a:accent6>
        <a:hlink>
          <a:srgbClr val="FFFFCC"/>
        </a:hlink>
        <a:folHlink>
          <a:srgbClr val="FFCC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erfil 2">
        <a:dk1>
          <a:srgbClr val="3C001E"/>
        </a:dk1>
        <a:lt1>
          <a:srgbClr val="FFFFFF"/>
        </a:lt1>
        <a:dk2>
          <a:srgbClr val="51072E"/>
        </a:dk2>
        <a:lt2>
          <a:srgbClr val="FFFFFF"/>
        </a:lt2>
        <a:accent1>
          <a:srgbClr val="89A38F"/>
        </a:accent1>
        <a:accent2>
          <a:srgbClr val="666699"/>
        </a:accent2>
        <a:accent3>
          <a:srgbClr val="B3AAAD"/>
        </a:accent3>
        <a:accent4>
          <a:srgbClr val="DADADA"/>
        </a:accent4>
        <a:accent5>
          <a:srgbClr val="C4CEC6"/>
        </a:accent5>
        <a:accent6>
          <a:srgbClr val="5C5C8A"/>
        </a:accent6>
        <a:hlink>
          <a:srgbClr val="808000"/>
        </a:hlink>
        <a:folHlink>
          <a:srgbClr val="66663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erfil 3">
        <a:dk1>
          <a:srgbClr val="333333"/>
        </a:dk1>
        <a:lt1>
          <a:srgbClr val="FFFFFF"/>
        </a:lt1>
        <a:dk2>
          <a:srgbClr val="000000"/>
        </a:dk2>
        <a:lt2>
          <a:srgbClr val="FFFFFF"/>
        </a:lt2>
        <a:accent1>
          <a:srgbClr val="3399FF"/>
        </a:accent1>
        <a:accent2>
          <a:srgbClr val="CC0000"/>
        </a:accent2>
        <a:accent3>
          <a:srgbClr val="AAAAAA"/>
        </a:accent3>
        <a:accent4>
          <a:srgbClr val="DADADA"/>
        </a:accent4>
        <a:accent5>
          <a:srgbClr val="ADCAFF"/>
        </a:accent5>
        <a:accent6>
          <a:srgbClr val="B90000"/>
        </a:accent6>
        <a:hlink>
          <a:srgbClr val="666699"/>
        </a:hlink>
        <a:folHlink>
          <a:srgbClr val="6600C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erfil 4">
        <a:dk1>
          <a:srgbClr val="4B3D1B"/>
        </a:dk1>
        <a:lt1>
          <a:srgbClr val="FFFFFF"/>
        </a:lt1>
        <a:dk2>
          <a:srgbClr val="330000"/>
        </a:dk2>
        <a:lt2>
          <a:srgbClr val="FFFFFF"/>
        </a:lt2>
        <a:accent1>
          <a:srgbClr val="CC9900"/>
        </a:accent1>
        <a:accent2>
          <a:srgbClr val="CC6600"/>
        </a:accent2>
        <a:accent3>
          <a:srgbClr val="ADAAAA"/>
        </a:accent3>
        <a:accent4>
          <a:srgbClr val="DADADA"/>
        </a:accent4>
        <a:accent5>
          <a:srgbClr val="E2CAAA"/>
        </a:accent5>
        <a:accent6>
          <a:srgbClr val="B95C00"/>
        </a:accent6>
        <a:hlink>
          <a:srgbClr val="666699"/>
        </a:hlink>
        <a:folHlink>
          <a:srgbClr val="CC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erfil 5">
        <a:dk1>
          <a:srgbClr val="006666"/>
        </a:dk1>
        <a:lt1>
          <a:srgbClr val="FFFFFF"/>
        </a:lt1>
        <a:dk2>
          <a:srgbClr val="003366"/>
        </a:dk2>
        <a:lt2>
          <a:srgbClr val="FFFFFF"/>
        </a:lt2>
        <a:accent1>
          <a:srgbClr val="0099CC"/>
        </a:accent1>
        <a:accent2>
          <a:srgbClr val="6666FF"/>
        </a:accent2>
        <a:accent3>
          <a:srgbClr val="AAADB8"/>
        </a:accent3>
        <a:accent4>
          <a:srgbClr val="DADADA"/>
        </a:accent4>
        <a:accent5>
          <a:srgbClr val="AACAE2"/>
        </a:accent5>
        <a:accent6>
          <a:srgbClr val="5C5CE7"/>
        </a:accent6>
        <a:hlink>
          <a:srgbClr val="FFFFCC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erfil 6">
        <a:dk1>
          <a:srgbClr val="003366"/>
        </a:dk1>
        <a:lt1>
          <a:srgbClr val="FFFFFF"/>
        </a:lt1>
        <a:dk2>
          <a:srgbClr val="006666"/>
        </a:dk2>
        <a:lt2>
          <a:srgbClr val="FFFFFF"/>
        </a:lt2>
        <a:accent1>
          <a:srgbClr val="6699FF"/>
        </a:accent1>
        <a:accent2>
          <a:srgbClr val="00CCFF"/>
        </a:accent2>
        <a:accent3>
          <a:srgbClr val="AAB8B8"/>
        </a:accent3>
        <a:accent4>
          <a:srgbClr val="DADADA"/>
        </a:accent4>
        <a:accent5>
          <a:srgbClr val="B8CAFF"/>
        </a:accent5>
        <a:accent6>
          <a:srgbClr val="00B9E7"/>
        </a:accent6>
        <a:hlink>
          <a:srgbClr val="FFFFCC"/>
        </a:hlink>
        <a:folHlink>
          <a:srgbClr val="33CCC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erfil 7">
        <a:dk1>
          <a:srgbClr val="000000"/>
        </a:dk1>
        <a:lt1>
          <a:srgbClr val="619CB1"/>
        </a:lt1>
        <a:dk2>
          <a:srgbClr val="FFFFFF"/>
        </a:dk2>
        <a:lt2>
          <a:srgbClr val="4E899E"/>
        </a:lt2>
        <a:accent1>
          <a:srgbClr val="FFCC00"/>
        </a:accent1>
        <a:accent2>
          <a:srgbClr val="B6523E"/>
        </a:accent2>
        <a:accent3>
          <a:srgbClr val="B7CBD5"/>
        </a:accent3>
        <a:accent4>
          <a:srgbClr val="000000"/>
        </a:accent4>
        <a:accent5>
          <a:srgbClr val="FFE2AA"/>
        </a:accent5>
        <a:accent6>
          <a:srgbClr val="A54937"/>
        </a:accent6>
        <a:hlink>
          <a:srgbClr val="99CC00"/>
        </a:hlink>
        <a:folHlink>
          <a:srgbClr val="66669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erfil 8">
        <a:dk1>
          <a:srgbClr val="598600"/>
        </a:dk1>
        <a:lt1>
          <a:srgbClr val="FFFFFF"/>
        </a:lt1>
        <a:dk2>
          <a:srgbClr val="336600"/>
        </a:dk2>
        <a:lt2>
          <a:srgbClr val="FFFFFF"/>
        </a:lt2>
        <a:accent1>
          <a:srgbClr val="33CC33"/>
        </a:accent1>
        <a:accent2>
          <a:srgbClr val="99CC00"/>
        </a:accent2>
        <a:accent3>
          <a:srgbClr val="ADB8AA"/>
        </a:accent3>
        <a:accent4>
          <a:srgbClr val="DADADA"/>
        </a:accent4>
        <a:accent5>
          <a:srgbClr val="ADE2AD"/>
        </a:accent5>
        <a:accent6>
          <a:srgbClr val="8AB900"/>
        </a:accent6>
        <a:hlink>
          <a:srgbClr val="FFCC00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erfil 9">
        <a:dk1>
          <a:srgbClr val="000000"/>
        </a:dk1>
        <a:lt1>
          <a:srgbClr val="FFFFFF"/>
        </a:lt1>
        <a:dk2>
          <a:srgbClr val="000000"/>
        </a:dk2>
        <a:lt2>
          <a:srgbClr val="DDDDDD"/>
        </a:lt2>
        <a:accent1>
          <a:srgbClr val="A3B2C1"/>
        </a:accent1>
        <a:accent2>
          <a:srgbClr val="CC0000"/>
        </a:accent2>
        <a:accent3>
          <a:srgbClr val="FFFFFF"/>
        </a:accent3>
        <a:accent4>
          <a:srgbClr val="000000"/>
        </a:accent4>
        <a:accent5>
          <a:srgbClr val="CED5DD"/>
        </a:accent5>
        <a:accent6>
          <a:srgbClr val="B90000"/>
        </a:accent6>
        <a:hlink>
          <a:srgbClr val="336699"/>
        </a:hlink>
        <a:folHlink>
          <a:srgbClr val="003366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Clarity.thmx</Template>
  <TotalTime>2859</TotalTime>
  <Words>2492</Words>
  <Application>Microsoft Office PowerPoint</Application>
  <PresentationFormat>Apresentação na tela (4:3)</PresentationFormat>
  <Paragraphs>251</Paragraphs>
  <Slides>37</Slides>
  <Notes>0</Notes>
  <HiddenSlides>0</HiddenSlides>
  <MMClips>0</MMClips>
  <ScaleCrop>false</ScaleCrop>
  <HeadingPairs>
    <vt:vector size="8" baseType="variant">
      <vt:variant>
        <vt:lpstr>Fontes usadas</vt:lpstr>
      </vt:variant>
      <vt:variant>
        <vt:i4>12</vt:i4>
      </vt:variant>
      <vt:variant>
        <vt:lpstr>Tema</vt:lpstr>
      </vt:variant>
      <vt:variant>
        <vt:i4>1</vt:i4>
      </vt:variant>
      <vt:variant>
        <vt:lpstr>Servidores OLE inseridos</vt:lpstr>
      </vt:variant>
      <vt:variant>
        <vt:i4>1</vt:i4>
      </vt:variant>
      <vt:variant>
        <vt:lpstr>Títulos de slides</vt:lpstr>
      </vt:variant>
      <vt:variant>
        <vt:i4>37</vt:i4>
      </vt:variant>
    </vt:vector>
  </HeadingPairs>
  <TitlesOfParts>
    <vt:vector size="51" baseType="lpstr">
      <vt:lpstr>Arial</vt:lpstr>
      <vt:lpstr>MS PGothic</vt:lpstr>
      <vt:lpstr>Verdana</vt:lpstr>
      <vt:lpstr>Wingdings</vt:lpstr>
      <vt:lpstr>Calibri</vt:lpstr>
      <vt:lpstr>Wide Latin</vt:lpstr>
      <vt:lpstr>SimSun</vt:lpstr>
      <vt:lpstr>Tw Cen MT Condensed Extra Bold</vt:lpstr>
      <vt:lpstr>Franklin Gothic Heavy</vt:lpstr>
      <vt:lpstr>Times New Roman</vt:lpstr>
      <vt:lpstr>MS Mincho</vt:lpstr>
      <vt:lpstr>Century Schoolbook</vt:lpstr>
      <vt:lpstr>Perfil</vt:lpstr>
      <vt:lpstr>Planilha do Microsoft Excel</vt:lpstr>
      <vt:lpstr>Como Fazer a Retirada de Opioide (Fentanil)/Benzodiazepínico (Midazolam) no Recém-Nascido na UTI; Síndrome de Abstinência Neonatal</vt:lpstr>
      <vt:lpstr>Introdução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Categorias de risco para o desenvolvimento do risco de Abstinência do Midazolam</vt:lpstr>
      <vt:lpstr>Apresentação do PowerPoint</vt:lpstr>
      <vt:lpstr>Apresentação do PowerPoint</vt:lpstr>
      <vt:lpstr>Apresentação do PowerPoint</vt:lpstr>
      <vt:lpstr>Síndrome de Abstinência Neonatal        (RN de mães usuárias de drogas ilícitas) </vt:lpstr>
      <vt:lpstr>Como agem a cocaína Estimulante do Sistema Nervoso Central:  Age inibindo:</vt:lpstr>
      <vt:lpstr>CLÍNICA  Síndrome de Abstinência (SAN)</vt:lpstr>
      <vt:lpstr>Lembrar: A SAN é um diagnóstico de exclusão</vt:lpstr>
      <vt:lpstr>Apresentação do PowerPoint</vt:lpstr>
      <vt:lpstr>             TRATAMENTO</vt:lpstr>
      <vt:lpstr>             TRATAMENTO FARMACOLÓGICO</vt:lpstr>
      <vt:lpstr>             TRATAMENTO FARMACOLÓGICO</vt:lpstr>
      <vt:lpstr>ALEITAMENTO MATERNO</vt:lpstr>
      <vt:lpstr>INTOXICAÇÃO PELA METADONA</vt:lpstr>
      <vt:lpstr>INTOXICAÇÃO PELA METADONA</vt:lpstr>
      <vt:lpstr>INTOXICAÇÃO PELA METADONA</vt:lpstr>
      <vt:lpstr>EVITANDO A SUPERDOSAGEM DE METADONA</vt:lpstr>
      <vt:lpstr>                  Planilhas    Desmame seguro do Fentanil</vt:lpstr>
      <vt:lpstr>Apresentação do PowerPoint</vt:lpstr>
      <vt:lpstr>Referências</vt:lpstr>
      <vt:lpstr>Referências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Uso de surfactante minimamente invasivo versus</dc:title>
  <dc:creator>Luigia Salvador</dc:creator>
  <cp:lastModifiedBy>Paulo Margotto</cp:lastModifiedBy>
  <cp:revision>188</cp:revision>
  <dcterms:created xsi:type="dcterms:W3CDTF">2017-03-08T22:47:00Z</dcterms:created>
  <dcterms:modified xsi:type="dcterms:W3CDTF">2019-10-05T01:06:43Z</dcterms:modified>
</cp:coreProperties>
</file>