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7" r:id="rId1"/>
  </p:sldMasterIdLst>
  <p:sldIdLst>
    <p:sldId id="257" r:id="rId2"/>
    <p:sldId id="258" r:id="rId3"/>
    <p:sldId id="264" r:id="rId4"/>
    <p:sldId id="266" r:id="rId5"/>
    <p:sldId id="259" r:id="rId6"/>
    <p:sldId id="265" r:id="rId7"/>
    <p:sldId id="267" r:id="rId8"/>
    <p:sldId id="269" r:id="rId9"/>
    <p:sldId id="260" r:id="rId10"/>
    <p:sldId id="268" r:id="rId11"/>
    <p:sldId id="270" r:id="rId12"/>
    <p:sldId id="271" r:id="rId13"/>
    <p:sldId id="272" r:id="rId14"/>
    <p:sldId id="261" r:id="rId15"/>
    <p:sldId id="273" r:id="rId16"/>
    <p:sldId id="281" r:id="rId17"/>
    <p:sldId id="275" r:id="rId18"/>
    <p:sldId id="276" r:id="rId19"/>
    <p:sldId id="277" r:id="rId20"/>
    <p:sldId id="278" r:id="rId21"/>
    <p:sldId id="279" r:id="rId22"/>
    <p:sldId id="280" r:id="rId23"/>
    <p:sldId id="262" r:id="rId24"/>
    <p:sldId id="263" r:id="rId25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FD0FD-AED5-4C85-B18D-81128411979B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2D09E-F903-4B3D-921F-C86FB10BDB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47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 title="Crop Mark"/>
          <p:cNvSpPr/>
          <p:nvPr/>
        </p:nvSpPr>
        <p:spPr bwMode="auto">
          <a:xfrm>
            <a:off x="8151813" y="1685925"/>
            <a:ext cx="3275012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38188" y="6453188"/>
            <a:ext cx="1622425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3C7438F-9988-4676-ADDF-855A28E2BAA9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450" y="6453188"/>
            <a:ext cx="7023100" cy="404812"/>
          </a:xfrm>
        </p:spPr>
        <p:txBody>
          <a:bodyPr/>
          <a:lstStyle>
            <a:lvl1pPr algn="ctr"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1388" y="6453188"/>
            <a:ext cx="1595437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1130475-C02C-4F02-9269-9297B1B268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57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E5046-6C0C-412F-86CC-EA948D528AAE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EE277-23EA-4338-A0B8-94D1BC6ECE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8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11CBC-90B9-4221-A8F8-82B6A8FCF6AA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9B536-31DF-4CDA-BD1A-C43AD761109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1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E19F2-7FB6-4480-9DB1-207D715765DF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32A0A-B7A4-42B4-A2BC-AD7F5CEE79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324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285B9-1036-48EA-B116-D736661ACCCC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DE91F-A11A-48C3-8265-E0BF5AF1B6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075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 title="Background Shape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 title="Divider Bar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B26DEFC-858B-4099-A2DE-FFB06FC025E7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D0F0A27-2E40-4BFE-96C3-075C1AC7C8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25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 title="Background Shape"/>
          <p:cNvSpPr/>
          <p:nvPr/>
        </p:nvSpPr>
        <p:spPr>
          <a:xfrm>
            <a:off x="0" y="0"/>
            <a:ext cx="530383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 title="Divider Bar"/>
          <p:cNvSpPr/>
          <p:nvPr/>
        </p:nvSpPr>
        <p:spPr>
          <a:xfrm>
            <a:off x="5303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188"/>
            <a:ext cx="1204913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68BCE59-FC99-4521-99BA-63E31A9D61FE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6625" y="6453188"/>
            <a:ext cx="2373313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775" y="6453188"/>
            <a:ext cx="1595438" cy="404812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35F8E7B-A111-4124-BAC5-50CB1F9EEB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865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555B-9553-4727-9BBA-91EF370917EC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06C2F-BDFD-4937-9C79-7D0AE651D9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883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78267-B880-41DB-9AB7-78B478658486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9EB6A-3768-4DEA-BF64-7567E62460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12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371600" y="685800"/>
            <a:ext cx="96012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371600" y="2286000"/>
            <a:ext cx="9601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188"/>
            <a:ext cx="1204913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aseline="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83E9F30-0F66-4A91-8EF7-926CAA1AE33A}" type="datetimeFigureOut">
              <a:rPr lang="en-US"/>
              <a:pPr>
                <a:defRPr/>
              </a:pPr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4013" y="6453188"/>
            <a:ext cx="6280150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aseline="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613" y="6453188"/>
            <a:ext cx="1597025" cy="404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baseline="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C0E991D-6211-4816-A311-A71364DAC8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7838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78" r:id="rId3"/>
    <p:sldLayoutId id="2147483777" r:id="rId4"/>
    <p:sldLayoutId id="2147483776" r:id="rId5"/>
    <p:sldLayoutId id="2147483775" r:id="rId6"/>
    <p:sldLayoutId id="2147483781" r:id="rId7"/>
    <p:sldLayoutId id="2147483782" r:id="rId8"/>
    <p:sldLayoutId id="2147483774" r:id="rId9"/>
    <p:sldLayoutId id="2147483773" r:id="rId10"/>
  </p:sldLayoutIdLst>
  <p:txStyles>
    <p:titleStyle>
      <a:lvl1pPr algn="l" rtl="0" fontAlgn="base">
        <a:lnSpc>
          <a:spcPct val="89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2pPr>
      <a:lvl3pPr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3pPr>
      <a:lvl4pPr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4pPr>
      <a:lvl5pPr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5pPr>
      <a:lvl6pPr marL="4572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6pPr>
      <a:lvl7pPr marL="9144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7pPr>
      <a:lvl8pPr marL="13716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8pPr>
      <a:lvl9pPr marL="1828800" algn="l" rtl="0" fontAlgn="base">
        <a:lnSpc>
          <a:spcPct val="89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Book" panose="020B0503020102020204" pitchFamily="34" charset="0"/>
        </a:defRPr>
      </a:lvl9pPr>
    </p:titleStyle>
    <p:bodyStyle>
      <a:lvl1pPr marL="382588" indent="-382588" algn="l" rtl="0" fontAlgn="base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2588" algn="l" rtl="0" fontAlgn="base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2588" algn="l" rtl="0" fontAlgn="base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2588" algn="l" rtl="0" fontAlgn="base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i="1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2588" algn="l" rtl="0" fontAlgn="base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1.png"/><Relationship Id="rId7" Type="http://schemas.openxmlformats.org/officeDocument/2006/relationships/hyperlink" Target="http://www.paulomargotto.com.br/" TargetMode="External"/><Relationship Id="rId2" Type="http://schemas.openxmlformats.org/officeDocument/2006/relationships/image" Target="https://www.google.com.br/search?source=hp&amp;ei=0DSdXdOKE860ggez0L2YDg&amp;q=protocolo+de+mobiliza%C3%A7%C3%A3o+precoce+no+paciente+critico+pedi%C3%A1trico%3Arevis%C3%A3o+sistem%C3%A1tica&amp;oq=protocolo+de+mobiliza%C3%A7%C3%A3o+precoce+no+paciente+critico+pedi%C3%A1trico%3Arevis%C3%A3o+sistem%C3%A1tica&amp;gs_l=psy-ab.12...4130.28958..31426...0.0..0.854.36070.5-29j23......0....1..gws-wiz.....0..0j0i131j0i22i30j33i22i29i30j33i160j33i10.USxtuLda9t4&amp;ved=0ahUKEwjTsv64gI7lAhVOmuAKHTNoD-MQ4dUDCAo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cholar.google.com.br/scholar?um=1&amp;ie=UTF-8&amp;lr&amp;q=related:ifaIBpxMa-33UM:scholar.google.com/" TargetMode="External"/><Relationship Id="rId5" Type="http://schemas.openxmlformats.org/officeDocument/2006/relationships/hyperlink" Target="http://www.scielo.br/pdf/rbti/v31n2/0103-507X-rbti-20190038.pdf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6260323/?report=classic" TargetMode="External"/><Relationship Id="rId2" Type="http://schemas.openxmlformats.org/officeDocument/2006/relationships/hyperlink" Target="https://www.ncbi.nlm.nih.gov/pmc/articles/PMC6260323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mc/articles/PMC6260323/citedby/" TargetMode="External"/><Relationship Id="rId5" Type="http://schemas.openxmlformats.org/officeDocument/2006/relationships/hyperlink" Target="https://www.ncbi.nlm.nih.gov/pmc/articles/PMC6260323/pdf/10-1055-s-0037-1601424.pdf" TargetMode="External"/><Relationship Id="rId4" Type="http://schemas.openxmlformats.org/officeDocument/2006/relationships/hyperlink" Target="https://www.ncbi.nlm.nih.gov/pmc/articles/PMC6260323/?report=reader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7171" name="Imagem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3075"/>
            <a:ext cx="11234738" cy="3341688"/>
          </a:xfrm>
        </p:spPr>
      </p:pic>
      <p:pic>
        <p:nvPicPr>
          <p:cNvPr id="7172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43100"/>
            <a:ext cx="3148012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821113" y="4686300"/>
            <a:ext cx="8370887" cy="13620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6348" rIns="0" bIns="12696" anchor="ctr">
            <a:spAutoFit/>
          </a:bodyPr>
          <a:lstStyle/>
          <a:p>
            <a:pPr eaLnBrk="1" hangingPunct="1"/>
            <a:r>
              <a:rPr lang="en-US" altLang="pt-BR" sz="2000" b="1" u="sng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Protocolos de mobiliza</a:t>
            </a:r>
            <a:r>
              <a:rPr lang="en-US" altLang="pt-BR" sz="2000" b="1" u="sng">
                <a:solidFill>
                  <a:srgbClr val="0033CC"/>
                </a:solidFill>
                <a:cs typeface="Arial" panose="020B0604020202020204" pitchFamily="34" charset="0"/>
                <a:hlinkClick r:id="rId5"/>
              </a:rPr>
              <a:t>ç</a:t>
            </a:r>
            <a:r>
              <a:rPr lang="en-US" altLang="pt-BR" sz="2000" b="1" u="sng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ão precoce no paciente cr</a:t>
            </a:r>
            <a:r>
              <a:rPr lang="en-US" altLang="pt-BR" sz="2000" b="1" u="sng">
                <a:solidFill>
                  <a:srgbClr val="0033CC"/>
                </a:solidFill>
                <a:cs typeface="Arial" panose="020B0604020202020204" pitchFamily="34" charset="0"/>
                <a:hlinkClick r:id="rId5"/>
              </a:rPr>
              <a:t>í</a:t>
            </a:r>
            <a:r>
              <a:rPr lang="en-US" altLang="pt-BR" sz="2000" b="1" u="sng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tico pedi</a:t>
            </a:r>
            <a:r>
              <a:rPr lang="en-US" altLang="pt-BR" sz="2000" b="1" u="sng">
                <a:solidFill>
                  <a:srgbClr val="0033CC"/>
                </a:solidFill>
                <a:cs typeface="Arial" panose="020B0604020202020204" pitchFamily="34" charset="0"/>
                <a:hlinkClick r:id="rId5"/>
              </a:rPr>
              <a:t>á</a:t>
            </a:r>
            <a:r>
              <a:rPr lang="en-US" altLang="pt-BR" sz="2000" b="1" u="sng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trico</a:t>
            </a:r>
          </a:p>
          <a:p>
            <a:r>
              <a:rPr lang="en-US" altLang="pt-BR" sz="800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/>
            </a:r>
            <a:br>
              <a:rPr lang="en-US" altLang="pt-BR" sz="800" u="sng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</a:br>
            <a:endParaRPr lang="en-US" altLang="pt-BR" sz="800" u="sng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endParaRPr lang="en-US" altLang="pt-BR" sz="800" u="sng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endParaRPr lang="en-US" altLang="pt-BR" u="sng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endParaRPr lang="en-US" altLang="pt-BR" sz="8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pt-BR">
              <a:solidFill>
                <a:schemeClr val="tx2"/>
              </a:solidFill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771900" y="5089525"/>
            <a:ext cx="8420100" cy="5492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pt-BR" sz="1000">
                <a:solidFill>
                  <a:srgbClr val="70757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TC Piva - ‎2019 - ‎</a:t>
            </a:r>
            <a:r>
              <a:rPr lang="en-US" altLang="pt-BR" sz="1000">
                <a:solidFill>
                  <a:srgbClr val="1A0DAB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Artigos relacionados</a:t>
            </a:r>
            <a:endParaRPr lang="en-US" altLang="pt-BR" sz="1000">
              <a:solidFill>
                <a:srgbClr val="5454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pt-BR" sz="100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 Bras Ter Intensiva. 2019;31(2):248-257.</a:t>
            </a:r>
            <a:r>
              <a:rPr lang="en-US" altLang="pt-BR" sz="1000">
                <a:solidFill>
                  <a:srgbClr val="545454"/>
                </a:solidFill>
                <a:cs typeface="Arial" panose="020B0604020202020204" pitchFamily="34" charset="0"/>
              </a:rPr>
              <a:t> </a:t>
            </a:r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Protocolos de mobiliza</a:t>
            </a:r>
            <a:r>
              <a:rPr lang="en-US" altLang="pt-BR" sz="1000" b="1">
                <a:solidFill>
                  <a:srgbClr val="6A6A6A"/>
                </a:solidFill>
                <a:cs typeface="Arial" panose="020B0604020202020204" pitchFamily="34" charset="0"/>
              </a:rPr>
              <a:t>ç</a:t>
            </a:r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ão precoce no paciente cr</a:t>
            </a:r>
            <a:r>
              <a:rPr lang="en-US" altLang="pt-BR" sz="1000" b="1">
                <a:solidFill>
                  <a:srgbClr val="6A6A6A"/>
                </a:solidFill>
                <a:cs typeface="Arial" panose="020B0604020202020204" pitchFamily="34" charset="0"/>
              </a:rPr>
              <a:t>í</a:t>
            </a:r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tico pedi</a:t>
            </a:r>
            <a:r>
              <a:rPr lang="en-US" altLang="pt-BR" sz="1000" b="1">
                <a:solidFill>
                  <a:srgbClr val="6A6A6A"/>
                </a:solidFill>
                <a:cs typeface="Arial" panose="020B0604020202020204" pitchFamily="34" charset="0"/>
              </a:rPr>
              <a:t>á</a:t>
            </a:r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trico</a:t>
            </a:r>
            <a:r>
              <a:rPr lang="en-US" altLang="pt-BR" sz="100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pt-BR" sz="1000">
                <a:solidFill>
                  <a:srgbClr val="545454"/>
                </a:solidFill>
                <a:cs typeface="Arial" panose="020B0604020202020204" pitchFamily="34" charset="0"/>
              </a:rPr>
              <a:t> </a:t>
            </a:r>
            <a:endParaRPr lang="en-US" altLang="pt-BR" sz="1000">
              <a:solidFill>
                <a:srgbClr val="5454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revisão sistem</a:t>
            </a:r>
            <a:r>
              <a:rPr lang="en-US" altLang="pt-BR" sz="1000" b="1">
                <a:solidFill>
                  <a:srgbClr val="6A6A6A"/>
                </a:solidFill>
                <a:cs typeface="Arial" panose="020B0604020202020204" pitchFamily="34" charset="0"/>
              </a:rPr>
              <a:t>á</a:t>
            </a:r>
            <a:r>
              <a:rPr lang="en-US" altLang="pt-BR" sz="1000" b="1">
                <a:solidFill>
                  <a:srgbClr val="6A6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tica</a:t>
            </a:r>
            <a:r>
              <a:rPr lang="en-US" altLang="pt-BR" sz="100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ARTIGO DE REVISÃO.</a:t>
            </a:r>
            <a:endParaRPr lang="en-US" altLang="pt-BR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5702300" y="4171950"/>
            <a:ext cx="381000" cy="512763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6076950" y="4210050"/>
            <a:ext cx="5675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33CC"/>
                </a:solidFill>
              </a:rPr>
              <a:t>Artigo Integral! (consulte com o eslide em Apresentação!)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5797550" y="3306763"/>
            <a:ext cx="45021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defTabSz="914400"/>
            <a:r>
              <a:rPr lang="pt-BR" altLang="pt-BR"/>
              <a:t>Apresentação: </a:t>
            </a:r>
            <a:r>
              <a:rPr lang="pt-BR" altLang="pt-BR">
                <a:solidFill>
                  <a:schemeClr val="tx2"/>
                </a:solidFill>
              </a:rPr>
              <a:t>Amanda Luiza Oliveira Taffner</a:t>
            </a:r>
          </a:p>
          <a:p>
            <a:pPr defTabSz="914400"/>
            <a:r>
              <a:rPr lang="pt-BR" altLang="pt-BR"/>
              <a:t>(R3 EM UTI Pediátrica/HMIB/SES/DF</a:t>
            </a:r>
          </a:p>
          <a:p>
            <a:pPr defTabSz="914400"/>
            <a:r>
              <a:rPr lang="pt-BR" altLang="pt-BR"/>
              <a:t>Coordenação: Alexandre P. Serafim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6450013" y="6092825"/>
            <a:ext cx="328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defTabSz="914400"/>
            <a:r>
              <a:rPr lang="pt-BR" altLang="pt-BR">
                <a:hlinkClick r:id="rId7"/>
              </a:rPr>
              <a:t>www.paulomargotto.com.br</a:t>
            </a:r>
            <a:r>
              <a:rPr lang="pt-BR" altLang="pt-BR"/>
              <a:t> </a:t>
            </a:r>
          </a:p>
          <a:p>
            <a:pPr defTabSz="914400"/>
            <a:r>
              <a:rPr lang="pt-BR" altLang="pt-BR"/>
              <a:t>Brasília, 12 de outubro de 2019</a:t>
            </a:r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8">
            <a:lum bright="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358775"/>
            <a:ext cx="6543675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Introdução 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O objetivo inicial no manejo do paciente crítico nas unidades de terapia intensiva (UTI) é manter a máxima estabilidade hemodinâmica e ventilatória. A mortalidade reduziu significativamente, porém a proporção de crianças que desenvolveram algum grau de </a:t>
            </a:r>
            <a:r>
              <a:rPr lang="pt-BR" altLang="pt-BR" b="1" smtClean="0"/>
              <a:t>limitação após a alta aumentou.</a:t>
            </a:r>
          </a:p>
          <a:p>
            <a:r>
              <a:rPr lang="pt-BR" altLang="pt-BR" smtClean="0"/>
              <a:t>A consequente imobilização, somada a outros fatores de risco, como sepse, hiperglicemia, internação prolongada, uso de corticosteroides, benzodiazepínicos e de bloqueadores neuromusculares, pode estar relacionada com limitação na funcionalidade, diminuição da massa e força muscular, alterações na integridade da pele, abstinência e delirium.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1295400" y="2171700"/>
            <a:ext cx="9601200" cy="3581400"/>
          </a:xfrm>
        </p:spPr>
        <p:txBody>
          <a:bodyPr/>
          <a:lstStyle/>
          <a:p>
            <a:r>
              <a:rPr lang="pt-BR" altLang="pt-BR" smtClean="0"/>
              <a:t>Intervenções como a mobilização precoce, iniciada imediatamente após a estabilização do paciente na UTI, devem ser consideradas no processo de reabilitação dos pacientes</a:t>
            </a:r>
          </a:p>
          <a:p>
            <a:r>
              <a:rPr lang="pt-BR" altLang="pt-BR" smtClean="0"/>
              <a:t>Em adultos, a mobilização precoce está associada com desfechos positivos a curto e longo prazo</a:t>
            </a:r>
          </a:p>
          <a:p>
            <a:r>
              <a:rPr lang="pt-BR" altLang="pt-BR" smtClean="0"/>
              <a:t>Em pediatria, os estudos são recentes, porém as evidências demonstram que a mobilização precoce é viável e segura.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801813"/>
            <a:ext cx="9601200" cy="4065587"/>
          </a:xfrm>
        </p:spPr>
        <p:txBody>
          <a:bodyPr/>
          <a:lstStyle/>
          <a:p>
            <a:r>
              <a:rPr lang="pt-BR" altLang="pt-BR" smtClean="0"/>
              <a:t>Barreiras para a prática da mobilização precoce nas UTI pediátricas: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Ausência de protocolos e de conhecimento da equipe multidisciplinar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Preocupação com a segurança do paciente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Nível de sedação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Disponibilidade de profissionais e recursos </a:t>
            </a:r>
          </a:p>
          <a:p>
            <a:r>
              <a:rPr lang="pt-BR" altLang="pt-BR" smtClean="0"/>
              <a:t>A sistematização destes protocolos pode contribuir para melhor entendimento e recomendação desta prática, visando à redução de morbidades associadas e à recuperação funcional de crianças e adolescentes, por meio da implementação de práticas seguras nas UTI pediátricas.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Métodos 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2286000"/>
            <a:ext cx="9994900" cy="3581400"/>
          </a:xfrm>
        </p:spPr>
        <p:txBody>
          <a:bodyPr/>
          <a:lstStyle/>
          <a:p>
            <a:r>
              <a:rPr lang="pt-BR" altLang="pt-BR" smtClean="0"/>
              <a:t>Trata-se de revisão sistemática da literatura, seguindo as recomendações do </a:t>
            </a:r>
            <a:r>
              <a:rPr lang="pt-BR" altLang="pt-BR" i="1" smtClean="0"/>
              <a:t>PRISMA Statement</a:t>
            </a:r>
            <a:r>
              <a:rPr lang="pt-BR" altLang="pt-BR" smtClean="0"/>
              <a:t> (</a:t>
            </a:r>
            <a:r>
              <a:rPr lang="pt-BR" altLang="pt-BR" sz="1800" smtClean="0">
                <a:solidFill>
                  <a:srgbClr val="333333"/>
                </a:solidFill>
                <a:latin typeface="HelveticaNeue-Medium"/>
              </a:rPr>
              <a:t>Itens de relatório preferenciais para análises sistemáticas e metanálises)</a:t>
            </a:r>
          </a:p>
          <a:p>
            <a:r>
              <a:rPr lang="pt-BR" altLang="pt-BR" smtClean="0"/>
              <a:t>Critérios de elegibilidade: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Foram incluídos estudos observacionais e ensaios clínicos randomizados e não randomizados ou quase experimentais que descrevessem os protocolos de mobilização precoce em UTI pediátrica em crianças e adolescentes com idades entre 29 dias e 18 anos.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Foi considerada mobilização precoce qualquer exercício de mobilidade, passiva ou ativa, iniciado assim que possível durante o período de internação na UTI pediátrica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384048" indent="-384048" fontAlgn="auto">
              <a:defRPr/>
            </a:pPr>
            <a:r>
              <a:rPr lang="pt-BR" dirty="0"/>
              <a:t>O tempo de início da mobilização, com base na admissão, não foi considerado critério de inclusão. </a:t>
            </a:r>
          </a:p>
          <a:p>
            <a:pPr marL="384048" indent="-384048" fontAlgn="auto">
              <a:defRPr/>
            </a:pPr>
            <a:r>
              <a:rPr lang="pt-BR" dirty="0"/>
              <a:t>A busca foi realizada nas bases de dados </a:t>
            </a:r>
            <a:r>
              <a:rPr lang="pt-BR" dirty="0" err="1"/>
              <a:t>MEDLINE</a:t>
            </a:r>
            <a:r>
              <a:rPr lang="pt-BR" dirty="0"/>
              <a:t> via PubMed®, Embase, </a:t>
            </a:r>
            <a:r>
              <a:rPr lang="pt-BR" dirty="0" err="1"/>
              <a:t>Physiotherapy</a:t>
            </a:r>
            <a:r>
              <a:rPr lang="pt-BR" dirty="0"/>
              <a:t> </a:t>
            </a:r>
            <a:r>
              <a:rPr lang="pt-BR" dirty="0" err="1"/>
              <a:t>Evidence</a:t>
            </a:r>
            <a:r>
              <a:rPr lang="pt-BR" dirty="0"/>
              <a:t> Database (PEDro), </a:t>
            </a:r>
            <a:r>
              <a:rPr lang="pt-BR" dirty="0" err="1"/>
              <a:t>Lietratura</a:t>
            </a:r>
            <a:r>
              <a:rPr lang="pt-BR" dirty="0"/>
              <a:t> Latino-Americana e do Caribe em Ciências da Saúde (LILACS) e Scientific </a:t>
            </a:r>
            <a:r>
              <a:rPr lang="pt-BR" dirty="0" err="1"/>
              <a:t>Electronic</a:t>
            </a:r>
            <a:r>
              <a:rPr lang="pt-BR" dirty="0"/>
              <a:t> Library Online (</a:t>
            </a:r>
            <a:r>
              <a:rPr lang="pt-BR" dirty="0" err="1"/>
              <a:t>SciELO</a:t>
            </a:r>
            <a:r>
              <a:rPr lang="pt-BR" dirty="0"/>
              <a:t>). Também foi realizada busca manual nas referências dos estudos publicados sobre o tema.</a:t>
            </a:r>
          </a:p>
          <a:p>
            <a:pPr marL="384048" indent="-384048" fontAlgn="auto">
              <a:defRPr/>
            </a:pPr>
            <a:r>
              <a:rPr lang="pt-BR" dirty="0"/>
              <a:t>Os títulos e os resumos dos artigos identificados na estratégia de busca foram </a:t>
            </a:r>
            <a:r>
              <a:rPr lang="pt-BR" b="1" dirty="0"/>
              <a:t>analisados por dois revisores independentes</a:t>
            </a:r>
            <a:r>
              <a:rPr lang="pt-BR" dirty="0"/>
              <a:t>, de acordo com os critérios de inclusão e exclusão. Na fase seguinte, os mesmos revisores realizaram a leitura completa dos artigos selecionados para a verificação dos critérios de elegibilidade de forma independente.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5525" y="777875"/>
            <a:ext cx="10828338" cy="53943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6150" y="0"/>
            <a:ext cx="7759700" cy="681831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Resultados 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Foram incluídos dois estudos observacionais prospectivos, um estudo observacional retrospectivo, dois estudos quase-experimentais e um ensaio clínico controlado randomizado</a:t>
            </a:r>
          </a:p>
          <a:p>
            <a:r>
              <a:rPr lang="pt-BR" altLang="pt-BR" smtClean="0"/>
              <a:t>Total de 394 pacientes, com média de idade de oito anos, variando de crianças menores de 1 ano até 16 anos. O motivo da admissão na UTI pediátrica variou entre os estudos, incluindo causas clínicas e cirúrgicas.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16387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177800"/>
            <a:ext cx="10388600" cy="65024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17411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9150" y="565150"/>
            <a:ext cx="11171238" cy="57277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18435" name="Imagem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6938" y="466725"/>
            <a:ext cx="10888662" cy="59245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altLang="pt-BR" smtClean="0"/>
          </a:p>
        </p:txBody>
      </p:sp>
      <p:pic>
        <p:nvPicPr>
          <p:cNvPr id="19459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5375" y="244475"/>
            <a:ext cx="10553700" cy="63690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Discussão 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O objetivo da presente revisão sistemática foi descrever e analisar os protocolos de mobilização precoce em terapia intensiva pediátrica. </a:t>
            </a:r>
          </a:p>
          <a:p>
            <a:r>
              <a:rPr lang="pt-BR" altLang="pt-BR" smtClean="0"/>
              <a:t>Apesar das limitadas evidências, observou-se que a intervenção é viável e segura neste contexto. </a:t>
            </a:r>
          </a:p>
          <a:p>
            <a:r>
              <a:rPr lang="pt-BR" altLang="pt-BR" smtClean="0"/>
              <a:t>Nos protocolos analisados, as atividades são planejadas de forma individualizada e baseadas no desenvolvimento da criança. Recursos como cicloergômetro e jogos de realidade virtual também podem ser considerados nesta população.</a:t>
            </a:r>
          </a:p>
          <a:p>
            <a:r>
              <a:rPr lang="pt-BR" altLang="pt-BR" smtClean="0"/>
              <a:t>Os estudos sobre mobilização precoce na população pediátrica são recentes. </a:t>
            </a:r>
          </a:p>
        </p:txBody>
      </p:sp>
      <p:pic>
        <p:nvPicPr>
          <p:cNvPr id="2048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488" y="5045075"/>
            <a:ext cx="1766887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altLang="pt-BR" sz="1900" smtClean="0"/>
              <a:t>A implementação de protocolos institucionais pode facilitar a avaliação e a identificação dos pacientes aptos, e possibilitar o início da mobilização tão logo que possível.</a:t>
            </a:r>
          </a:p>
          <a:p>
            <a:r>
              <a:rPr lang="pt-BR" altLang="pt-BR" sz="1900" smtClean="0"/>
              <a:t>Recentemente, foi publicado uma diretriz de recomendações para a prática de mobilização precoce em pacientes críticos pediátricos, elaborado por um grupo multidisciplinar com experiência na área (</a:t>
            </a:r>
            <a:r>
              <a:rPr lang="pt-BR" altLang="pt-BR" smtClean="0">
                <a:hlinkClick r:id="rId2"/>
              </a:rPr>
              <a:t>Practice Recommendations for Early Mobilization in Critically Ill Children</a:t>
            </a:r>
            <a:r>
              <a:rPr lang="pt-BR" altLang="pt-BR" smtClean="0"/>
              <a:t>. Karen Choong, Filomena Canci, Heather Clark, Ramona O. Hopkins, Sapna R. Kudchadkar, Jamil Lati, Brenda Morrow, Charmaine Neu, Beth Wieczorek, Carleen Zebuhr. J Pediatr Intensive Care. 2018 Mar; 7(1): 14–26. Published online 2017 Apr 10. doi: 10.1055/s-0037-1601424. PMCID: </a:t>
            </a:r>
            <a:r>
              <a:rPr lang="pt-BR" altLang="pt-BR" i="1" smtClean="0"/>
              <a:t>PMC6260323 </a:t>
            </a:r>
            <a:r>
              <a:rPr lang="pt-BR" altLang="pt-BR" u="sng" smtClean="0">
                <a:hlinkClick r:id="rId3"/>
              </a:rPr>
              <a:t>Article</a:t>
            </a:r>
            <a:r>
              <a:rPr lang="pt-BR" altLang="pt-BR" smtClean="0"/>
              <a:t> </a:t>
            </a:r>
            <a:r>
              <a:rPr lang="pt-BR" altLang="pt-BR" u="sng" smtClean="0">
                <a:hlinkClick r:id="rId4"/>
              </a:rPr>
              <a:t>PubReader</a:t>
            </a:r>
            <a:r>
              <a:rPr lang="pt-BR" altLang="pt-BR" smtClean="0"/>
              <a:t> </a:t>
            </a:r>
            <a:r>
              <a:rPr lang="pt-BR" altLang="pt-BR" u="sng" smtClean="0">
                <a:hlinkClick r:id="rId5"/>
              </a:rPr>
              <a:t>PDF–435K</a:t>
            </a:r>
            <a:r>
              <a:rPr lang="pt-BR" altLang="pt-BR" u="sng" smtClean="0">
                <a:hlinkClick r:id="rId6"/>
              </a:rPr>
              <a:t>Citation</a:t>
            </a:r>
            <a:r>
              <a:rPr lang="pt-BR" altLang="pt-BR" smtClean="0"/>
              <a:t>).</a:t>
            </a:r>
            <a:r>
              <a:rPr lang="pt-BR" altLang="pt-BR" sz="1400" smtClean="0"/>
              <a:t> </a:t>
            </a:r>
            <a:r>
              <a:rPr lang="pt-BR" altLang="pt-BR" sz="1400" b="1" smtClean="0">
                <a:solidFill>
                  <a:srgbClr val="0033CC"/>
                </a:solidFill>
              </a:rPr>
              <a:t>ARTIGO INTEGRAL!</a:t>
            </a:r>
          </a:p>
          <a:p>
            <a:r>
              <a:rPr lang="pt-BR" altLang="pt-BR" sz="1900" smtClean="0"/>
              <a:t>A mobilização passiva com cicloergômetro foi viável e segura na maioria dos pacientes, aumentando a movimentação dos membros inferiores. O estudo publicado por Choong et al. Mostra que mobilização com cicloergômetro pode ser implementada desde os primeiros dias da admissão na UTI pediátrica, 1,5 (1 - 3) dias versus 2,5 (2 - 7) dias no grupo controle.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685800"/>
            <a:ext cx="4106863" cy="215741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Recomendações práticas para mobilização precoce em crianças gravemente doentes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256338" y="685800"/>
            <a:ext cx="5211762" cy="5175250"/>
          </a:xfrm>
        </p:spPr>
        <p:txBody>
          <a:bodyPr rtlCol="0">
            <a:normAutofit/>
          </a:bodyPr>
          <a:lstStyle/>
          <a:p>
            <a:pPr marL="384048" indent="-384048" fontAlgn="auto">
              <a:defRPr/>
            </a:pPr>
            <a:endParaRPr lang="pt-BR" sz="1400" i="1" dirty="0"/>
          </a:p>
          <a:p>
            <a:pPr marL="384048" indent="-384048" fontAlgn="auto">
              <a:defRPr/>
            </a:pPr>
            <a:r>
              <a:rPr lang="pt-BR" sz="1800" dirty="0">
                <a:solidFill>
                  <a:prstClr val="black"/>
                </a:solidFill>
              </a:rPr>
              <a:t>Seja instituída como parte de um pacote de cuidados de reabilitação “</a:t>
            </a:r>
            <a:r>
              <a:rPr lang="pt-BR" sz="1800" dirty="0" err="1">
                <a:solidFill>
                  <a:prstClr val="black"/>
                </a:solidFill>
              </a:rPr>
              <a:t>ABCDEFGH</a:t>
            </a:r>
            <a:r>
              <a:rPr lang="pt-BR" sz="1800" dirty="0">
                <a:solidFill>
                  <a:prstClr val="black"/>
                </a:solidFill>
              </a:rPr>
              <a:t>”: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A </a:t>
            </a:r>
            <a:r>
              <a:rPr lang="pt-BR" sz="1800" dirty="0">
                <a:solidFill>
                  <a:prstClr val="black"/>
                </a:solidFill>
              </a:rPr>
              <a:t>- Atenção para Analgesia / evitar superdosagem / permitir um despertar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B </a:t>
            </a:r>
            <a:r>
              <a:rPr lang="pt-BR" sz="1800" dirty="0">
                <a:solidFill>
                  <a:prstClr val="black"/>
                </a:solidFill>
              </a:rPr>
              <a:t>– ensaios espontâneos de respiração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C</a:t>
            </a:r>
            <a:r>
              <a:rPr lang="pt-BR" sz="1800" dirty="0">
                <a:solidFill>
                  <a:prstClr val="black"/>
                </a:solidFill>
              </a:rPr>
              <a:t> – Escolha de sedação e analgesia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D</a:t>
            </a:r>
            <a:r>
              <a:rPr lang="pt-BR" sz="1800" dirty="0">
                <a:solidFill>
                  <a:prstClr val="black"/>
                </a:solidFill>
              </a:rPr>
              <a:t> – Prevenção de </a:t>
            </a:r>
            <a:r>
              <a:rPr lang="pt-BR" sz="1800" dirty="0" err="1">
                <a:solidFill>
                  <a:prstClr val="black"/>
                </a:solidFill>
              </a:rPr>
              <a:t>delirium</a:t>
            </a:r>
            <a:r>
              <a:rPr lang="pt-BR" sz="1800" dirty="0">
                <a:solidFill>
                  <a:prstClr val="black"/>
                </a:solidFill>
              </a:rPr>
              <a:t>, vigilância e manutenção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E</a:t>
            </a:r>
            <a:r>
              <a:rPr lang="pt-BR" sz="1800" dirty="0">
                <a:solidFill>
                  <a:prstClr val="black"/>
                </a:solidFill>
              </a:rPr>
              <a:t> – Mobilização precoce e exercício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F</a:t>
            </a:r>
            <a:r>
              <a:rPr lang="pt-BR" sz="1800" dirty="0">
                <a:solidFill>
                  <a:prstClr val="black"/>
                </a:solidFill>
              </a:rPr>
              <a:t> – envolvimento familiar e capacitação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G</a:t>
            </a:r>
            <a:r>
              <a:rPr lang="pt-BR" sz="1800" dirty="0">
                <a:solidFill>
                  <a:prstClr val="black"/>
                </a:solidFill>
              </a:rPr>
              <a:t> – Boa nutrição </a:t>
            </a:r>
          </a:p>
          <a:p>
            <a:pPr marL="0" indent="0" fontAlgn="auto">
              <a:buFont typeface="Franklin Gothic Book" panose="020B0503020102020204" pitchFamily="34" charset="0"/>
              <a:buNone/>
              <a:defRPr/>
            </a:pPr>
            <a:r>
              <a:rPr lang="pt-BR" sz="1800" b="1" dirty="0">
                <a:solidFill>
                  <a:prstClr val="black"/>
                </a:solidFill>
              </a:rPr>
              <a:t>H</a:t>
            </a:r>
            <a:r>
              <a:rPr lang="pt-BR" sz="1800" dirty="0">
                <a:solidFill>
                  <a:prstClr val="black"/>
                </a:solidFill>
              </a:rPr>
              <a:t> – Humanismo </a:t>
            </a:r>
          </a:p>
        </p:txBody>
      </p:sp>
      <p:sp>
        <p:nvSpPr>
          <p:cNvPr id="22532" name="Espaço Reservado para Texto 4"/>
          <p:cNvSpPr>
            <a:spLocks noGrp="1"/>
          </p:cNvSpPr>
          <p:nvPr>
            <p:ph type="body" sz="half" idx="2"/>
          </p:nvPr>
        </p:nvSpPr>
        <p:spPr>
          <a:xfrm>
            <a:off x="723900" y="4984750"/>
            <a:ext cx="3856038" cy="1474788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altLang="pt-BR" i="1" smtClean="0"/>
              <a:t>Choong K, Canci F, Clark H, Hopkins RO, Kudchadkar SR, Lati J, et al. Practice recommendations for early mobilization in critically ill children. J Pediatr Intensive Care. 2018;7(1):14-26.</a:t>
            </a:r>
            <a:endParaRPr lang="pt-BR" altLang="pt-BR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O videogame interativo (Nintendo WiiTM) foi viável em apenas uma minoria de crianças na UTI pediátrica, com resultados conflitantes em relação ao nível de atividade.</a:t>
            </a:r>
          </a:p>
          <a:p>
            <a:r>
              <a:rPr lang="pt-BR" altLang="pt-BR" smtClean="0"/>
              <a:t>O termo </a:t>
            </a:r>
            <a:r>
              <a:rPr lang="pt-BR" altLang="pt-BR" i="1" smtClean="0"/>
              <a:t>early mobilization</a:t>
            </a:r>
            <a:r>
              <a:rPr lang="pt-BR" altLang="pt-BR" smtClean="0"/>
              <a:t> ou </a:t>
            </a:r>
            <a:r>
              <a:rPr lang="pt-BR" altLang="pt-BR" b="1" smtClean="0"/>
              <a:t>mobilização precoce</a:t>
            </a:r>
            <a:r>
              <a:rPr lang="pt-BR" altLang="pt-BR" smtClean="0"/>
              <a:t>, refere-se à reabilitação do paciente crítico iniciada imediatamente após a estabilização hemodinâmica e respiratória, podendo estar em ventilação mecânica invasiva e/ou em uso de drogas vasopressoras.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O período de início da mobilização precoce variou entre os estudos analisados. Atualmente, não existe consenso para o início da intervenção. No entanto, as complicações relacionadas ao imobilismo do paciente crítico são claramente descritas na literatura. </a:t>
            </a:r>
          </a:p>
          <a:p>
            <a:r>
              <a:rPr lang="pt-BR" altLang="pt-BR" smtClean="0"/>
              <a:t>Em crianças submetidas à ventilação mecânica já foi observada </a:t>
            </a:r>
            <a:r>
              <a:rPr lang="pt-BR" altLang="pt-BR" b="1" smtClean="0"/>
              <a:t>redução de 9,5%</a:t>
            </a:r>
            <a:r>
              <a:rPr lang="pt-BR" altLang="pt-BR" smtClean="0"/>
              <a:t> da espessura do músculo quadríceps femoral no quinto dia da admissão.</a:t>
            </a:r>
          </a:p>
          <a:p>
            <a:r>
              <a:rPr lang="pt-BR" altLang="pt-BR" smtClean="0"/>
              <a:t>A mobilização precoce também pode reduzir a ocorrência do delirium em pacientes críticos &gt;&gt; A padronização da sedação em pacientes pediátricos em ventilação mecânica e a implementação de um programa de mobilização precoce reduziram a prevalência média mensal em 8%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Dos seis trabalhos incluídos, quatro relataram o envolvimento da equipe multiprofissional no processo de implementação da mobilização precoce. </a:t>
            </a:r>
          </a:p>
          <a:p>
            <a:r>
              <a:rPr lang="pt-BR" altLang="pt-BR" smtClean="0"/>
              <a:t>Os estudos reforçam que a discussão diária e individualizada dos objetivos da intervenção com demais membros da equipe multidisciplinar é essencial para a promoção da mobilização. </a:t>
            </a:r>
          </a:p>
          <a:p>
            <a:r>
              <a:rPr lang="pt-BR" altLang="pt-BR" smtClean="0"/>
              <a:t>A otimização da sedação também deve ser discutida com a equipe, considerando a segurança e o conforto da criança. </a:t>
            </a: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As principais barreiras observadas nos estudos foram sedação excessiva, número de profissionais, carga de trabalho associada (fisioterapeutas e terapeutas ocupacionais) e disponibilidade de materiais adequados</a:t>
            </a:r>
          </a:p>
          <a:p>
            <a:r>
              <a:rPr lang="pt-BR" altLang="pt-BR" smtClean="0"/>
              <a:t>Rounds e checklists podem facilitar a comunicação interprofissional e auxiliar na promoção da mobilização precoce.</a:t>
            </a:r>
          </a:p>
          <a:p>
            <a:r>
              <a:rPr lang="pt-BR" altLang="pt-BR" smtClean="0"/>
              <a:t>Envolvimento e participação da família </a:t>
            </a:r>
          </a:p>
          <a:p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Os estudos incluídos nesta revisão sistemática são metodologicamente heterogêneos e apresentaram ampla variabilidade em relação à população do estudo</a:t>
            </a:r>
          </a:p>
          <a:p>
            <a:r>
              <a:rPr lang="pt-BR" altLang="pt-BR" smtClean="0"/>
              <a:t>Os motivos primários de admissão na UTI pediátrica envolveram diversas condições clínicas e faixa etária ampla &gt;&gt; pode variar de 29 dias a 14 ou 18 anos</a:t>
            </a:r>
          </a:p>
          <a:p>
            <a:r>
              <a:rPr lang="pt-BR" altLang="pt-BR" smtClean="0"/>
              <a:t>A prevalência de crianças admitidas nas UTI pediátricas com condições crônicas complexas &gt;&gt; pode dificultar a prática da mobilização.</a:t>
            </a:r>
          </a:p>
          <a:p>
            <a:r>
              <a:rPr lang="pt-BR" altLang="pt-BR" smtClean="0"/>
              <a:t>As publicações disponíveis sobre a mobilização precoce em pediatria limitam-se a estudos com Nível de Evidência 2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Limitações 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altLang="pt-BR" smtClean="0"/>
              <a:t>Devido à escassez de estudos de intervenção, também foram incluídos estudos observacionais e ensaios clínicos não randomizados ou quase-experimentais. </a:t>
            </a:r>
          </a:p>
          <a:p>
            <a:r>
              <a:rPr lang="pt-BR" altLang="pt-BR" smtClean="0"/>
              <a:t>As intervenções poderiam variar de acordo com o desenvolvimento e a capacidade de cooperação da criança, o que pode influenciar nos desfechos e comprometer as comparações. </a:t>
            </a:r>
          </a:p>
          <a:p>
            <a:r>
              <a:rPr lang="pt-BR" altLang="pt-BR" smtClean="0"/>
              <a:t>Pequeno número de estudos publicados e o tamanho amostral, o que sugere a necessidade de novos estudos com maior número de pacientes, tempo de segui- mento adequado e maior rigor metodológico.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smtClean="0">
                <a:solidFill>
                  <a:srgbClr val="FF00FF"/>
                </a:solidFill>
              </a:rPr>
              <a:t>Conclusão</a:t>
            </a:r>
            <a:r>
              <a:rPr lang="pt-BR" altLang="pt-BR" smtClean="0"/>
              <a:t> 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1371600" y="1952625"/>
            <a:ext cx="9601200" cy="4070350"/>
          </a:xfrm>
        </p:spPr>
        <p:txBody>
          <a:bodyPr/>
          <a:lstStyle/>
          <a:p>
            <a:r>
              <a:rPr lang="pt-BR" altLang="pt-BR" smtClean="0"/>
              <a:t>Os protocolos de mobilização precoce são baseados em intervenções individualizadas, planejadas conforme o desenvolvimento da criança. </a:t>
            </a:r>
          </a:p>
          <a:p>
            <a:r>
              <a:rPr lang="pt-BR" altLang="pt-BR" smtClean="0"/>
              <a:t>O uso do cicloergômetro como recurso para mobilização pode aumentar a movimentação das crianças e adolescente, enquanto a viabilidade do uso do videogame interativo é limitada nesta população, devido à capacidade de cooperação. </a:t>
            </a:r>
          </a:p>
          <a:p>
            <a:r>
              <a:rPr lang="pt-BR" altLang="pt-BR" smtClean="0"/>
              <a:t>A implementação de protocolos multiprofissionais parece ser ferramenta viável para a promoção da mobilização precoce </a:t>
            </a:r>
          </a:p>
          <a:p>
            <a:r>
              <a:rPr lang="pt-BR" altLang="pt-BR" smtClean="0"/>
              <a:t>São necessários novos estudos, com protocolos de intervenção padronizados e ensaios clínicos randomizados, para avaliar a eficácia da mobilização precoce nesta população.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pt-BR" smtClean="0"/>
              <a:t>OBRIGADA!</a:t>
            </a:r>
          </a:p>
        </p:txBody>
      </p:sp>
      <p:pic>
        <p:nvPicPr>
          <p:cNvPr id="30723" name="Imagem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60938" y="423863"/>
            <a:ext cx="6011862" cy="601027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rtar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Override1.xml><?xml version="1.0" encoding="utf-8"?>
<a:themeOverride xmlns:a="http://schemas.openxmlformats.org/drawingml/2006/main">
  <a:clrScheme name="Crop">
    <a:dk1>
      <a:sysClr val="windowText" lastClr="000000"/>
    </a:dk1>
    <a:lt1>
      <a:sysClr val="window" lastClr="FFFFFF"/>
    </a:lt1>
    <a:dk2>
      <a:srgbClr val="191B0E"/>
    </a:dk2>
    <a:lt2>
      <a:srgbClr val="EFEDE3"/>
    </a:lt2>
    <a:accent1>
      <a:srgbClr val="8C8D86"/>
    </a:accent1>
    <a:accent2>
      <a:srgbClr val="E6C069"/>
    </a:accent2>
    <a:accent3>
      <a:srgbClr val="897B61"/>
    </a:accent3>
    <a:accent4>
      <a:srgbClr val="8DAB8E"/>
    </a:accent4>
    <a:accent5>
      <a:srgbClr val="77A2BB"/>
    </a:accent5>
    <a:accent6>
      <a:srgbClr val="E28394"/>
    </a:accent6>
    <a:hlink>
      <a:srgbClr val="77A2BB"/>
    </a:hlink>
    <a:folHlink>
      <a:srgbClr val="957A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1684</Words>
  <Application>Microsoft Office PowerPoint</Application>
  <PresentationFormat>Widescreen</PresentationFormat>
  <Paragraphs>81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Franklin Gothic Book</vt:lpstr>
      <vt:lpstr>Arial</vt:lpstr>
      <vt:lpstr>Calibri</vt:lpstr>
      <vt:lpstr>Wingdings</vt:lpstr>
      <vt:lpstr>HelveticaNeue-Medium</vt:lpstr>
      <vt:lpstr>Cortar</vt:lpstr>
      <vt:lpstr>Apresentação do PowerPoint</vt:lpstr>
      <vt:lpstr>Introdução </vt:lpstr>
      <vt:lpstr>Apresentação do PowerPoint</vt:lpstr>
      <vt:lpstr>Apresentação do PowerPoint</vt:lpstr>
      <vt:lpstr>Métodos </vt:lpstr>
      <vt:lpstr>Apresentação do PowerPoint</vt:lpstr>
      <vt:lpstr>Apresentação do PowerPoint</vt:lpstr>
      <vt:lpstr>Apresentação do PowerPoint</vt:lpstr>
      <vt:lpstr>Resultados </vt:lpstr>
      <vt:lpstr>Apresentação do PowerPoint</vt:lpstr>
      <vt:lpstr>Apresentação do PowerPoint</vt:lpstr>
      <vt:lpstr>Apresentação do PowerPoint</vt:lpstr>
      <vt:lpstr>Apresentação do PowerPoint</vt:lpstr>
      <vt:lpstr>Discussão </vt:lpstr>
      <vt:lpstr>Apresentação do PowerPoint</vt:lpstr>
      <vt:lpstr>Recomendações práticas para mobilização precoce em crianças gravemente doentes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Limitações </vt:lpstr>
      <vt:lpstr>Conclusão 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Amanda Taffner</dc:creator>
  <cp:lastModifiedBy>Paulo Margotto</cp:lastModifiedBy>
  <cp:revision>3</cp:revision>
  <dcterms:created xsi:type="dcterms:W3CDTF">2019-09-22T20:59:05Z</dcterms:created>
  <dcterms:modified xsi:type="dcterms:W3CDTF">2019-10-09T01:43:19Z</dcterms:modified>
</cp:coreProperties>
</file>