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8" r:id="rId3"/>
    <p:sldId id="272" r:id="rId4"/>
    <p:sldId id="273" r:id="rId5"/>
    <p:sldId id="274" r:id="rId6"/>
    <p:sldId id="275" r:id="rId7"/>
    <p:sldId id="279" r:id="rId8"/>
    <p:sldId id="280" r:id="rId9"/>
    <p:sldId id="281" r:id="rId10"/>
    <p:sldId id="282" r:id="rId11"/>
    <p:sldId id="283" r:id="rId12"/>
    <p:sldId id="285" r:id="rId13"/>
    <p:sldId id="284" r:id="rId14"/>
    <p:sldId id="286" r:id="rId15"/>
    <p:sldId id="290" r:id="rId16"/>
    <p:sldId id="264" r:id="rId17"/>
    <p:sldId id="277" r:id="rId18"/>
    <p:sldId id="257" r:id="rId19"/>
    <p:sldId id="259" r:id="rId20"/>
    <p:sldId id="258" r:id="rId21"/>
    <p:sldId id="265" r:id="rId22"/>
    <p:sldId id="262" r:id="rId23"/>
    <p:sldId id="270" r:id="rId24"/>
    <p:sldId id="263" r:id="rId25"/>
    <p:sldId id="266" r:id="rId26"/>
    <p:sldId id="261" r:id="rId27"/>
    <p:sldId id="288" r:id="rId28"/>
    <p:sldId id="287" r:id="rId29"/>
    <p:sldId id="269" r:id="rId30"/>
    <p:sldId id="267" r:id="rId31"/>
    <p:sldId id="271" r:id="rId32"/>
    <p:sldId id="260" r:id="rId33"/>
    <p:sldId id="291" r:id="rId3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9"/>
    <p:restoredTop sz="94590"/>
  </p:normalViewPr>
  <p:slideViewPr>
    <p:cSldViewPr snapToGrid="0" snapToObjects="1">
      <p:cViewPr varScale="1">
        <p:scale>
          <a:sx n="77" d="100"/>
          <a:sy n="77" d="100"/>
        </p:scale>
        <p:origin x="76" y="1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4AD5D38C-969C-46C3-A5AE-C39B6B381A74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18BAB-450C-4BF3-BD88-51BF283F15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51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605A7-7999-495E-8CBA-D96FEC6EC0AC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53A34-A335-4E33-87A5-28A727EA7F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732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647F0-4CED-491F-8A40-1572F6AC037F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1F940-2139-4AB6-909A-49C93BA9BC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857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69909-EC02-403E-82D2-276B44F10EB2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72B88-D9EA-4968-BDD5-62B875823A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388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4CC31-CEDA-462A-B5ED-6D2F6BFB58C3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6F4D0-5971-4FFD-B29D-16A4E7A684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06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E8196-3E81-4A62-9633-876A8238ED91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0EEBB-2AF2-4521-BD48-D042795180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585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6F754-8751-4144-B9D2-1226A9DB8763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E126A-2682-46BA-8D77-63F1EBF3B0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28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5BEE2-EFE7-4F11-8AA8-07B8418D7C64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9C0B8-028E-4E7B-956C-4F65174866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25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DC57A-4D86-4549-A520-2A47D7D1B80C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DD843-9529-443C-9FE9-A66923977A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249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82F74-7292-49EC-8574-6B3A58E5ACF7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1CC1D-CEC9-478D-93C4-9706E68126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986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B887C-C21F-4745-9203-E291CC9AA4CC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4A061-09B3-474B-B69C-6F17D07A73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98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de texto Mestres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E90DA60A-53C5-4F57-836F-7E8EEDFAAC86}" type="datetimeFigureOut">
              <a:rPr lang="en-US"/>
              <a:pPr>
                <a:defRPr/>
              </a:pPr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69F841C0-F600-4EBD-B967-FAECCCF894E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9" r:id="rId3"/>
    <p:sldLayoutId id="2147483686" r:id="rId4"/>
    <p:sldLayoutId id="2147483685" r:id="rId5"/>
    <p:sldLayoutId id="2147483684" r:id="rId6"/>
    <p:sldLayoutId id="2147483690" r:id="rId7"/>
    <p:sldLayoutId id="2147483683" r:id="rId8"/>
    <p:sldLayoutId id="2147483691" r:id="rId9"/>
    <p:sldLayoutId id="2147483682" r:id="rId10"/>
    <p:sldLayoutId id="2147483692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mc/?term=the+third+international+consensus+denifitions+and+Singer+M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www.ncbi.nlm.nih.gov/pmc/articles/PMC4968574/pdf/nihms794087.pdf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ncbi.nlm.nih.gov/pmc/articles/PMC4968574/?report=reader" TargetMode="External"/><Relationship Id="rId5" Type="http://schemas.openxmlformats.org/officeDocument/2006/relationships/hyperlink" Target="https://www.ncbi.nlm.nih.gov/pmc/articles/PMC4968574/?report=classic" TargetMode="External"/><Relationship Id="rId4" Type="http://schemas.openxmlformats.org/officeDocument/2006/relationships/hyperlink" Target="https://www.ncbi.nlm.nih.gov/pmc/articles/PMC4968574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rvivingsepsis.org/SiteCollectionDocuments/Surviving-Sepsis-Campaign-Hour-1-Bundle-2018.pdf" TargetMode="External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cbi.nlm.nih.gov/pubmed?linkname=pubmed_pubmed&amp;from_uid=29767636" TargetMode="External"/><Relationship Id="rId4" Type="http://schemas.openxmlformats.org/officeDocument/2006/relationships/hyperlink" Target="https://www.ncbi.nlm.nih.gov/pubmed/29767636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2664219" TargetMode="Externa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ncbi.nlm.nih.gov/pubmed?linkname=pubmed_pubmed&amp;from_uid=12664219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http://www.scielo.br/pdf/rbti/v25n4/0103-507x-rbti-25-04-0334.pdf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cbi.nlm.nih.gov/pubmed?linkname=pubmed_pubmed&amp;from_uid=30684460" TargetMode="External"/><Relationship Id="rId4" Type="http://schemas.openxmlformats.org/officeDocument/2006/relationships/hyperlink" Target="https://www.ncbi.nlm.nih.gov/pubmed/30684460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9767636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urvivingsepsis.org/SiteCollectionDocuments/Surviving-Sepsis-Campaign-Hour-1-Bundle-2018.pdf" TargetMode="External"/><Relationship Id="rId4" Type="http://schemas.openxmlformats.org/officeDocument/2006/relationships/hyperlink" Target="https://www.ncbi.nlm.nih.gov/pubmed?linkname=pubmed_pubmed&amp;from_uid=29767636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 bwMode="auto">
          <a:xfrm>
            <a:off x="2401888" y="1973263"/>
            <a:ext cx="7772400" cy="1601787"/>
          </a:xfrm>
          <a:solidFill>
            <a:schemeClr val="accent1"/>
          </a:solidFill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altLang="pt-BR" cap="none" smtClean="0">
                <a:solidFill>
                  <a:srgbClr val="FFFF00"/>
                </a:solidFill>
              </a:rPr>
              <a:t/>
            </a:r>
            <a:br>
              <a:rPr lang="pt-BR" altLang="pt-BR" cap="none" smtClean="0">
                <a:solidFill>
                  <a:srgbClr val="FFFF00"/>
                </a:solidFill>
              </a:rPr>
            </a:br>
            <a:r>
              <a:rPr lang="pt-BR" altLang="pt-BR" sz="4000" cap="none" smtClean="0">
                <a:solidFill>
                  <a:srgbClr val="FFFF00"/>
                </a:solidFill>
              </a:rPr>
              <a:t>CASO ANÁTOMO-CLÍNICO</a:t>
            </a:r>
            <a:r>
              <a:rPr lang="pt-BR" altLang="pt-BR" sz="4000" cap="none" smtClean="0"/>
              <a:t> </a:t>
            </a:r>
            <a:r>
              <a:rPr lang="pt-BR" altLang="pt-BR" sz="4000" cap="none" smtClean="0">
                <a:solidFill>
                  <a:srgbClr val="FFFF00"/>
                </a:solidFill>
              </a:rPr>
              <a:t/>
            </a:r>
            <a:br>
              <a:rPr lang="pt-BR" altLang="pt-BR" sz="4000" cap="none" smtClean="0">
                <a:solidFill>
                  <a:srgbClr val="FFFF00"/>
                </a:solidFill>
              </a:rPr>
            </a:br>
            <a:r>
              <a:rPr lang="pt-BR" altLang="pt-BR" sz="4000" cap="none" smtClean="0">
                <a:solidFill>
                  <a:srgbClr val="FFFF00"/>
                </a:solidFill>
              </a:rPr>
              <a:t> GINECOLOGIA E OBSTETRÍCIA-HMIB</a:t>
            </a:r>
            <a:br>
              <a:rPr lang="pt-BR" altLang="pt-BR" sz="4000" cap="none" smtClean="0">
                <a:solidFill>
                  <a:srgbClr val="FFFF00"/>
                </a:solidFill>
              </a:rPr>
            </a:br>
            <a:r>
              <a:rPr lang="pt-BR" altLang="pt-BR" sz="4000" cap="none" smtClean="0">
                <a:solidFill>
                  <a:srgbClr val="FF0000"/>
                </a:solidFill>
              </a:rPr>
              <a:t>SEPSE NA GRAVIDEZ</a:t>
            </a:r>
            <a:r>
              <a:rPr lang="pt-BR" altLang="pt-BR" sz="4500" cap="none" smtClean="0">
                <a:solidFill>
                  <a:srgbClr val="FF0000"/>
                </a:solidFill>
              </a:rPr>
              <a:t> </a:t>
            </a:r>
            <a:br>
              <a:rPr lang="pt-BR" altLang="pt-BR" sz="4500" cap="none" smtClean="0">
                <a:solidFill>
                  <a:srgbClr val="FF0000"/>
                </a:solidFill>
              </a:rPr>
            </a:br>
            <a:r>
              <a:rPr lang="pt-BR" altLang="pt-BR" sz="4000" cap="none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7171" name="Subtítulo 2"/>
          <p:cNvSpPr>
            <a:spLocks noGrp="1"/>
          </p:cNvSpPr>
          <p:nvPr>
            <p:ph type="subTitle" idx="1"/>
          </p:nvPr>
        </p:nvSpPr>
        <p:spPr>
          <a:xfrm>
            <a:off x="3386138" y="4724400"/>
            <a:ext cx="5251450" cy="1730375"/>
          </a:xfrm>
          <a:solidFill>
            <a:schemeClr val="bg1"/>
          </a:solidFill>
          <a:ln w="38100" cap="flat">
            <a:solidFill>
              <a:srgbClr val="FF00FF"/>
            </a:solidFill>
            <a:prstDash val="dashDot"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0"/>
              </a:spcBef>
            </a:pPr>
            <a:r>
              <a:rPr lang="pt-BR" altLang="pt-BR" smtClean="0">
                <a:solidFill>
                  <a:srgbClr val="0000FF"/>
                </a:solidFill>
              </a:rPr>
              <a:t>Apresentação:  Marco Fernandes </a:t>
            </a:r>
          </a:p>
          <a:p>
            <a:pPr algn="ctr" eaLnBrk="1" hangingPunct="1">
              <a:spcBef>
                <a:spcPct val="0"/>
              </a:spcBef>
            </a:pPr>
            <a:r>
              <a:rPr lang="pt-BR" altLang="pt-BR" smtClean="0">
                <a:solidFill>
                  <a:srgbClr val="0000FF"/>
                </a:solidFill>
              </a:rPr>
              <a:t>Coordenadora: Lucila Nagata</a:t>
            </a:r>
          </a:p>
          <a:p>
            <a:pPr algn="ctr" eaLnBrk="1" hangingPunct="1">
              <a:spcBef>
                <a:spcPct val="0"/>
              </a:spcBef>
            </a:pPr>
            <a:r>
              <a:rPr lang="pt-BR" altLang="pt-BR" smtClean="0">
                <a:solidFill>
                  <a:srgbClr val="0000FF"/>
                </a:solidFill>
              </a:rPr>
              <a:t>Coordenação Geral: Joseleide de Castro</a:t>
            </a:r>
          </a:p>
          <a:p>
            <a:pPr algn="ctr" eaLnBrk="1" hangingPunct="1">
              <a:spcBef>
                <a:spcPct val="0"/>
              </a:spcBef>
            </a:pPr>
            <a:r>
              <a:rPr lang="pt-BR" altLang="pt-BR" smtClean="0">
                <a:solidFill>
                  <a:srgbClr val="0000FF"/>
                </a:solidFill>
                <a:hlinkClick r:id="rId2"/>
              </a:rPr>
              <a:t>www.paulomargotto.com.br</a:t>
            </a:r>
            <a:r>
              <a:rPr lang="pt-BR" altLang="pt-BR" smtClean="0">
                <a:solidFill>
                  <a:srgbClr val="0000FF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</a:pPr>
            <a:r>
              <a:rPr lang="pt-BR" altLang="pt-BR" smtClean="0">
                <a:solidFill>
                  <a:srgbClr val="0000FF"/>
                </a:solidFill>
              </a:rPr>
              <a:t>Brasília, 12 de outubro de 2019 </a:t>
            </a: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38100"/>
            <a:ext cx="3598862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CASO 1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838325"/>
            <a:ext cx="9948672" cy="4480560"/>
          </a:xfrm>
          <a:extLst/>
        </p:spPr>
        <p:txBody>
          <a:bodyPr numCol="2" rtlCol="0">
            <a:normAutofit/>
          </a:bodyPr>
          <a:lstStyle/>
          <a:p>
            <a:pPr marL="91440" indent="-91440" eaLnBrk="1" fontAlgn="auto" hangingPunct="1">
              <a:defRPr/>
            </a:pPr>
            <a:r>
              <a:rPr lang="pt-BR" sz="2400" dirty="0" smtClean="0"/>
              <a:t>21 </a:t>
            </a:r>
            <a:r>
              <a:rPr lang="pt-BR" sz="2400" dirty="0"/>
              <a:t>anos, CASADA, PROCEDENTE DE </a:t>
            </a:r>
            <a:r>
              <a:rPr lang="pt-BR" sz="2400" dirty="0" smtClean="0"/>
              <a:t>LUZIÂNIA </a:t>
            </a:r>
            <a:endParaRPr lang="pt-BR" sz="2400" dirty="0"/>
          </a:p>
          <a:p>
            <a:pPr marL="91440" indent="-91440" eaLnBrk="1" fontAlgn="auto" hangingPunct="1">
              <a:defRPr/>
            </a:pPr>
            <a:r>
              <a:rPr lang="pt-BR" sz="2400" dirty="0"/>
              <a:t>G1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DUM: 21/01/18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IG: 37 SEM + 4DIAS 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TS: </a:t>
            </a:r>
            <a:r>
              <a:rPr lang="pt-BR" sz="2400" dirty="0" err="1"/>
              <a:t>B</a:t>
            </a:r>
            <a:r>
              <a:rPr lang="pt-BR" sz="2400" dirty="0"/>
              <a:t>+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VDRL/HIV: NR 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Sulfato ferroso e ácido fólico (SIC)   </a:t>
            </a:r>
          </a:p>
          <a:p>
            <a:pPr marL="91440" indent="-91440" eaLnBrk="1" fontAlgn="auto" hangingPunct="1">
              <a:defRPr/>
            </a:pPr>
            <a:r>
              <a:rPr lang="pt-BR" sz="2400" b="1" dirty="0"/>
              <a:t>   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b="1" dirty="0"/>
              <a:t>    HPP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pt-BR" sz="2400" dirty="0"/>
              <a:t>- Nega alergias medicamentosas.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pt-BR" sz="2400" dirty="0"/>
              <a:t>- Nega tabagismo, etilismo ou uso de drogas ilícitas.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pt-BR" sz="2400" dirty="0"/>
              <a:t>- Nega doenças prévias, medicações de uso crônico, alergias.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pt-BR" sz="2400" dirty="0"/>
              <a:t> - Nega internações prévias, traumas, </a:t>
            </a:r>
            <a:r>
              <a:rPr lang="pt-BR" sz="2400" dirty="0" smtClean="0"/>
              <a:t>cirurgias</a:t>
            </a:r>
            <a:r>
              <a:rPr lang="pt-BR" sz="2400" dirty="0"/>
              <a:t>,  transfusões sanguíneas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773113"/>
            <a:ext cx="9474200" cy="5535612"/>
          </a:xfrm>
        </p:spPr>
        <p:txBody>
          <a:bodyPr/>
          <a:lstStyle/>
          <a:p>
            <a:pPr eaLnBrk="1" hangingPunct="1">
              <a:buFont typeface="Courier New" panose="02070309020205020404" pitchFamily="49" charset="0"/>
              <a:buChar char="o"/>
            </a:pPr>
            <a:r>
              <a:rPr lang="pt-BR" altLang="pt-BR" sz="2800" smtClean="0"/>
              <a:t> HOG </a:t>
            </a:r>
          </a:p>
          <a:p>
            <a:pPr eaLnBrk="1" hangingPunct="1">
              <a:buFont typeface="Tw Cen MT" panose="020B0602020104020603" pitchFamily="34" charset="0"/>
              <a:buNone/>
            </a:pPr>
            <a:r>
              <a:rPr lang="pt-BR" altLang="pt-BR" sz="2800" smtClean="0"/>
              <a:t>- G1: atual </a:t>
            </a:r>
          </a:p>
          <a:p>
            <a:pPr eaLnBrk="1" hangingPunct="1">
              <a:buFontTx/>
              <a:buChar char="-"/>
            </a:pPr>
            <a:r>
              <a:rPr lang="pt-BR" altLang="pt-BR" sz="2800" smtClean="0"/>
              <a:t> Pré-natal de baixo risco </a:t>
            </a:r>
          </a:p>
          <a:p>
            <a:pPr eaLnBrk="1" hangingPunct="1">
              <a:buFontTx/>
              <a:buChar char="-"/>
            </a:pPr>
            <a:r>
              <a:rPr lang="pt-BR" altLang="pt-BR" sz="2800" smtClean="0"/>
              <a:t> 9 consultas de pré-natal </a:t>
            </a:r>
          </a:p>
          <a:p>
            <a:pPr eaLnBrk="1" hangingPunct="1">
              <a:buFontTx/>
              <a:buChar char="-"/>
            </a:pPr>
            <a:r>
              <a:rPr lang="pt-BR" altLang="pt-BR" sz="2800" smtClean="0"/>
              <a:t>- Vacinas completas .</a:t>
            </a:r>
          </a:p>
          <a:p>
            <a:pPr eaLnBrk="1" hangingPunct="1">
              <a:buFont typeface="Tw Cen MT" panose="020B0602020104020603" pitchFamily="34" charset="0"/>
              <a:buNone/>
            </a:pPr>
            <a:endParaRPr lang="pt-BR" altLang="pt-BR" sz="2800" smtClean="0"/>
          </a:p>
          <a:p>
            <a:pPr eaLnBrk="1" hangingPunct="1">
              <a:buFont typeface="Courier New" panose="02070309020205020404" pitchFamily="49" charset="0"/>
              <a:buChar char="o"/>
            </a:pPr>
            <a:r>
              <a:rPr lang="pt-BR" altLang="pt-BR" sz="2800" smtClean="0"/>
              <a:t> Exames:  9/10 / 18 - Hemograma: nada digno de nota.Bioquímica normal. EAS com leucocitúria e bacteriúria. </a:t>
            </a:r>
          </a:p>
          <a:p>
            <a:pPr eaLnBrk="1" hangingPunct="1">
              <a:buFontTx/>
              <a:buChar char="-"/>
            </a:pPr>
            <a:endParaRPr lang="pt-BR" altLang="pt-BR" smtClean="0"/>
          </a:p>
          <a:p>
            <a:pPr eaLnBrk="1" hangingPunct="1">
              <a:buFontTx/>
              <a:buChar char="-"/>
            </a:pPr>
            <a:endParaRPr lang="pt-BR" alt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Avaliação PS do CO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3938" y="1776413"/>
            <a:ext cx="10144125" cy="4676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BR" altLang="pt-BR" sz="2800" b="1" smtClean="0">
                <a:solidFill>
                  <a:srgbClr val="C00000"/>
                </a:solidFill>
              </a:rPr>
              <a:t>11/10/18 as 17:17 </a:t>
            </a:r>
          </a:p>
          <a:p>
            <a:pPr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pt-BR" altLang="pt-BR" smtClean="0"/>
              <a:t> QP: dor no peito e falta de ar iniciado pela manha, febre aferida de 38 graus na noite anterior. Nega tosse, odinofagia, disúria e outros sintomas. Relata MF presente sem perdas vaginais. </a:t>
            </a:r>
          </a:p>
          <a:p>
            <a:pPr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pt-BR" altLang="pt-BR" smtClean="0"/>
              <a:t> AO EXAME </a:t>
            </a:r>
          </a:p>
          <a:p>
            <a:pPr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mtClean="0"/>
              <a:t>BEG, eupneica, corada, “subfebril”,  PA: 95/52 mmHg, FC 153, FR: ? </a:t>
            </a:r>
          </a:p>
          <a:p>
            <a:pPr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mtClean="0"/>
              <a:t>ACV: RCR 2T, BNF, sem sopros, Taquicárdica </a:t>
            </a:r>
          </a:p>
          <a:p>
            <a:pPr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mtClean="0"/>
              <a:t>AR: MVF sem RA, </a:t>
            </a:r>
          </a:p>
          <a:p>
            <a:pPr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mtClean="0"/>
              <a:t>ABD: indolor com TU fisiológico, DU ausente, MF + BCF 160 bpm, TV evitado </a:t>
            </a:r>
          </a:p>
          <a:p>
            <a:pPr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mtClean="0"/>
              <a:t>Giordano negativo </a:t>
            </a:r>
          </a:p>
          <a:p>
            <a:pPr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mtClean="0"/>
              <a:t>HD: TAQUICARDIA  A/E?     PIELONEFRITE ?         CD INTERNAÇÃO E  SOLICITO EXAMES </a:t>
            </a:r>
          </a:p>
          <a:p>
            <a:pPr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endParaRPr lang="pt-BR" altLang="pt-BR" smtClean="0"/>
          </a:p>
          <a:p>
            <a:pPr eaLnBrk="1" hangingPunct="1">
              <a:lnSpc>
                <a:spcPct val="80000"/>
              </a:lnSpc>
            </a:pPr>
            <a:endParaRPr lang="pt-BR" altLang="pt-BR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ADMISSÃO NO CO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3938" y="1898650"/>
            <a:ext cx="9896475" cy="4410075"/>
          </a:xfrm>
        </p:spPr>
        <p:txBody>
          <a:bodyPr rtlCol="0">
            <a:normAutofit lnSpcReduction="10000"/>
          </a:bodyPr>
          <a:lstStyle/>
          <a:p>
            <a:pPr marL="91440" indent="-91440" eaLnBrk="1" fontAlgn="auto" hangingPunct="1">
              <a:defRPr/>
            </a:pPr>
            <a:r>
              <a:rPr lang="pt-BR" sz="2400" b="1" dirty="0">
                <a:solidFill>
                  <a:srgbClr val="C00000"/>
                </a:solidFill>
              </a:rPr>
              <a:t>11/10/18 as 18:57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Ao exame: 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PA: 80x45 mmHg / FC 150 </a:t>
            </a:r>
            <a:r>
              <a:rPr lang="pt-BR" sz="2400" dirty="0" err="1"/>
              <a:t>bpm</a:t>
            </a:r>
            <a:r>
              <a:rPr lang="pt-BR" sz="2400" dirty="0"/>
              <a:t> FR: 30 </a:t>
            </a:r>
            <a:r>
              <a:rPr lang="pt-BR" sz="2400" dirty="0" err="1"/>
              <a:t>irpm</a:t>
            </a:r>
            <a:r>
              <a:rPr lang="pt-BR" sz="2400" dirty="0"/>
              <a:t> </a:t>
            </a:r>
            <a:r>
              <a:rPr lang="pt-BR" sz="2400" dirty="0" err="1"/>
              <a:t>Tax</a:t>
            </a:r>
            <a:r>
              <a:rPr lang="pt-BR" sz="2400" dirty="0"/>
              <a:t>: 36,5°C 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REG, LOTE, afebril, </a:t>
            </a:r>
            <a:r>
              <a:rPr lang="pt-BR" sz="2400" dirty="0" err="1"/>
              <a:t>taquidispneica</a:t>
            </a:r>
            <a:r>
              <a:rPr lang="pt-BR" sz="2400" dirty="0"/>
              <a:t>, </a:t>
            </a:r>
            <a:r>
              <a:rPr lang="pt-BR" sz="2400" dirty="0" err="1"/>
              <a:t>hipocorada</a:t>
            </a:r>
            <a:r>
              <a:rPr lang="pt-BR" sz="2400" dirty="0"/>
              <a:t> (+) e Hidratada. - Movimentação fetal presente ao exame. - BCF: 145bpm, rítmico, sem desacelerações - Tônus uterino fisiológico - DU: ausente - Toque vaginal: Evito - MMII: sem edemas.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HD: Sepse: foco urinário???</a:t>
            </a:r>
          </a:p>
          <a:p>
            <a:pPr marL="91440" indent="-91440" eaLnBrk="1" fontAlgn="auto" hangingPunct="1">
              <a:defRPr/>
            </a:pPr>
            <a:r>
              <a:rPr lang="pt-BR" sz="2400" b="1" dirty="0"/>
              <a:t>CD: </a:t>
            </a:r>
            <a:r>
              <a:rPr lang="pt-BR" sz="2400" dirty="0"/>
              <a:t>Hidratação venosa rápida - Inicio </a:t>
            </a:r>
            <a:r>
              <a:rPr lang="pt-BR" sz="2400" dirty="0" err="1"/>
              <a:t>ceftriaxona</a:t>
            </a:r>
            <a:r>
              <a:rPr lang="pt-BR" sz="2400" dirty="0"/>
              <a:t> logo após coleta de hemograma - Solicito Raio x de </a:t>
            </a:r>
            <a:r>
              <a:rPr lang="pt-BR" sz="2400" dirty="0" smtClean="0"/>
              <a:t>Tórax </a:t>
            </a:r>
            <a:r>
              <a:rPr lang="pt-BR" sz="2400" dirty="0"/>
              <a:t>- Ligo para o laboratório para agilizar coleta - Insiro na lista de regulação da UTI materna</a:t>
            </a:r>
            <a:endParaRPr lang="pt-BR" sz="2400" b="1" dirty="0"/>
          </a:p>
          <a:p>
            <a:pPr marL="91440" indent="-91440"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355600"/>
            <a:ext cx="97028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2276475"/>
            <a:ext cx="9982200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4271963"/>
            <a:ext cx="9920287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938" y="400050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Admissão</a:t>
            </a: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 na UTI Materna – HMIB  11/10/2018 </a:t>
            </a:r>
            <a:r>
              <a:rPr lang="pt-BR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às</a:t>
            </a: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20:20h 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2174875"/>
            <a:ext cx="10144125" cy="3768725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altLang="pt-BR" sz="2800" smtClean="0"/>
              <a:t> Recebo paciente em ruim estado geral, consciente e orientada, hemodinamicamente compensada no momento, sem uso de drogas vasoativas (DVA), tendendo à hipotensão, em ventilação espontânea com CN, com necessidade de trocar dispositivo, para máscara reinalante.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938" y="400050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Admissão</a:t>
            </a: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 na UTI Materna – HMIB  11/10/2018 </a:t>
            </a:r>
            <a:r>
              <a:rPr lang="pt-BR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às</a:t>
            </a: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20:20h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3938" y="1898650"/>
            <a:ext cx="10144125" cy="468471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pt-BR" sz="2800" b="1" dirty="0"/>
              <a:t>AO EXAME: 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pt-BR" sz="2800" dirty="0"/>
              <a:t>REG, desidratada, anictérica, acianótica, afebril, </a:t>
            </a:r>
            <a:r>
              <a:rPr lang="pt-BR" sz="2800" dirty="0" err="1"/>
              <a:t>hipocorada</a:t>
            </a:r>
            <a:r>
              <a:rPr lang="pt-BR" sz="2800" dirty="0"/>
              <a:t> +/4+ </a:t>
            </a:r>
          </a:p>
          <a:p>
            <a:pPr marL="0" indent="0" eaLnBrk="1" fontAlgn="auto" hangingPunct="1">
              <a:lnSpc>
                <a:spcPct val="100000"/>
              </a:lnSpc>
              <a:buFont typeface="Tw Cen MT" panose="020B0602020104020603" pitchFamily="34" charset="0"/>
              <a:buNone/>
              <a:defRPr/>
            </a:pPr>
            <a:r>
              <a:rPr lang="pt-BR" sz="2800" dirty="0"/>
              <a:t>ACV: RCR 2T, </a:t>
            </a:r>
            <a:r>
              <a:rPr lang="pt-BR" sz="2800" dirty="0" err="1"/>
              <a:t>S</a:t>
            </a:r>
            <a:r>
              <a:rPr lang="pt-BR" sz="2800" dirty="0"/>
              <a:t>/</a:t>
            </a:r>
            <a:r>
              <a:rPr lang="pt-BR" sz="2800" dirty="0" err="1"/>
              <a:t>S</a:t>
            </a:r>
            <a:r>
              <a:rPr lang="pt-BR" sz="2800" dirty="0"/>
              <a:t>     PA: 104/70mmHg, FC: 136bat/min, </a:t>
            </a:r>
          </a:p>
          <a:p>
            <a:pPr marL="0" indent="0" eaLnBrk="1" fontAlgn="auto" hangingPunct="1">
              <a:lnSpc>
                <a:spcPct val="100000"/>
              </a:lnSpc>
              <a:buFont typeface="Tw Cen MT" panose="020B0602020104020603" pitchFamily="34" charset="0"/>
              <a:buNone/>
              <a:defRPr/>
            </a:pPr>
            <a:r>
              <a:rPr lang="pt-BR" sz="2800" dirty="0"/>
              <a:t>Glicemia capilar: 56mg/</a:t>
            </a:r>
            <a:r>
              <a:rPr lang="pt-BR" sz="2800" dirty="0" err="1"/>
              <a:t>dL</a:t>
            </a:r>
            <a:r>
              <a:rPr lang="pt-BR" sz="2800" dirty="0"/>
              <a:t>.</a:t>
            </a:r>
          </a:p>
          <a:p>
            <a:pPr marL="0" indent="0" eaLnBrk="1" fontAlgn="auto" hangingPunct="1">
              <a:lnSpc>
                <a:spcPct val="100000"/>
              </a:lnSpc>
              <a:buFont typeface="Tw Cen MT" panose="020B0602020104020603" pitchFamily="34" charset="0"/>
              <a:buNone/>
              <a:defRPr/>
            </a:pPr>
            <a:r>
              <a:rPr lang="pt-BR" sz="2800" dirty="0"/>
              <a:t>AR: MV + com </a:t>
            </a:r>
            <a:r>
              <a:rPr lang="pt-BR" sz="2800" dirty="0" err="1"/>
              <a:t>creptos</a:t>
            </a:r>
            <a:r>
              <a:rPr lang="pt-BR" sz="2800" dirty="0"/>
              <a:t> </a:t>
            </a:r>
            <a:r>
              <a:rPr lang="pt-BR" sz="2800" dirty="0" err="1"/>
              <a:t>bibasais</a:t>
            </a:r>
            <a:r>
              <a:rPr lang="pt-BR" sz="2800" dirty="0"/>
              <a:t>, SpO2: 90%, </a:t>
            </a:r>
          </a:p>
          <a:p>
            <a:pPr marL="0" indent="0" eaLnBrk="1" fontAlgn="auto" hangingPunct="1">
              <a:lnSpc>
                <a:spcPct val="100000"/>
              </a:lnSpc>
              <a:buFont typeface="Tw Cen MT" panose="020B0602020104020603" pitchFamily="34" charset="0"/>
              <a:buNone/>
              <a:defRPr/>
            </a:pPr>
            <a:r>
              <a:rPr lang="pt-BR" sz="2800" dirty="0"/>
              <a:t>AA: globoso, </a:t>
            </a:r>
            <a:r>
              <a:rPr lang="pt-BR" sz="2800" dirty="0" err="1"/>
              <a:t>gravídico</a:t>
            </a:r>
            <a:r>
              <a:rPr lang="pt-BR" sz="2800" dirty="0"/>
              <a:t>, RHA +. </a:t>
            </a:r>
          </a:p>
          <a:p>
            <a:pPr marL="0" indent="0" eaLnBrk="1" fontAlgn="auto" hangingPunct="1">
              <a:lnSpc>
                <a:spcPct val="100000"/>
              </a:lnSpc>
              <a:buFont typeface="Tw Cen MT" panose="020B0602020104020603" pitchFamily="34" charset="0"/>
              <a:buNone/>
              <a:defRPr/>
            </a:pPr>
            <a:r>
              <a:rPr lang="pt-BR" sz="2800" dirty="0" err="1"/>
              <a:t>Extrem</a:t>
            </a:r>
            <a:r>
              <a:rPr lang="pt-BR" sz="2800" dirty="0"/>
              <a:t>: sem edemas, sem sinais de TVP</a:t>
            </a:r>
          </a:p>
          <a:p>
            <a:pPr marL="91440" indent="-91440"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938" y="400050"/>
            <a:ext cx="9720262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Admissão</a:t>
            </a: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 na UTI Materna – HMIB  11/10/2018 </a:t>
            </a:r>
            <a:r>
              <a:rPr lang="pt-BR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às</a:t>
            </a: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20:20h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3938" y="1898650"/>
            <a:ext cx="10144125" cy="4684713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HD: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sz="2400" dirty="0"/>
              <a:t>Gestação em curso 37Sem + 4 dias 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sz="2400" dirty="0"/>
              <a:t>Sepse de foco a/e 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sz="2400" dirty="0" err="1"/>
              <a:t>qSOFA</a:t>
            </a:r>
            <a:r>
              <a:rPr lang="pt-BR" sz="2400" dirty="0"/>
              <a:t>: 2. 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r>
              <a:rPr lang="pt-BR" sz="2400" dirty="0"/>
              <a:t>CD: 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- </a:t>
            </a:r>
            <a:r>
              <a:rPr lang="pt-BR" sz="2400" dirty="0" err="1"/>
              <a:t>Prescrição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- </a:t>
            </a:r>
            <a:r>
              <a:rPr lang="pt-BR" sz="2400" dirty="0" err="1"/>
              <a:t>Admissão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- Culturas (</a:t>
            </a:r>
            <a:r>
              <a:rPr lang="pt-BR" sz="2400" dirty="0" err="1"/>
              <a:t>hemo</a:t>
            </a:r>
            <a:r>
              <a:rPr lang="pt-BR" sz="2400" dirty="0"/>
              <a:t> e </a:t>
            </a:r>
            <a:r>
              <a:rPr lang="pt-BR" sz="2400" dirty="0" err="1"/>
              <a:t>uro</a:t>
            </a:r>
            <a:r>
              <a:rPr lang="pt-BR" sz="2400" dirty="0"/>
              <a:t>) </a:t>
            </a:r>
            <a:r>
              <a:rPr lang="pt-BR" sz="2400" dirty="0" err="1"/>
              <a:t>Rx</a:t>
            </a:r>
            <a:r>
              <a:rPr lang="pt-BR" sz="2400" dirty="0"/>
              <a:t> de </a:t>
            </a:r>
            <a:r>
              <a:rPr lang="pt-BR" sz="2400" dirty="0" err="1"/>
              <a:t>tórax</a:t>
            </a:r>
            <a:r>
              <a:rPr lang="pt-BR" sz="2400" dirty="0"/>
              <a:t> </a:t>
            </a:r>
          </a:p>
          <a:p>
            <a:pPr marL="91440" indent="-91440"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Exames Laboratoriais 11/10/18 às 20:40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3938" y="2084388"/>
            <a:ext cx="10001250" cy="4368800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</a:t>
            </a:r>
            <a:r>
              <a:rPr lang="pt-BR" sz="2400" dirty="0" err="1"/>
              <a:t>Hb</a:t>
            </a:r>
            <a:r>
              <a:rPr lang="pt-BR" sz="2400" dirty="0"/>
              <a:t>: 11,4  </a:t>
            </a:r>
            <a:r>
              <a:rPr lang="pt-BR" sz="2400" dirty="0" err="1"/>
              <a:t>Hct</a:t>
            </a:r>
            <a:r>
              <a:rPr lang="pt-BR" sz="2400" dirty="0"/>
              <a:t> 34,0  </a:t>
            </a:r>
            <a:r>
              <a:rPr lang="pt-BR" sz="2400" dirty="0" err="1"/>
              <a:t>Plqt</a:t>
            </a:r>
            <a:r>
              <a:rPr lang="pt-BR" sz="2400" dirty="0"/>
              <a:t>  52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</a:t>
            </a:r>
            <a:r>
              <a:rPr lang="pt-BR" sz="2400" dirty="0" err="1"/>
              <a:t>Leuco</a:t>
            </a:r>
            <a:r>
              <a:rPr lang="pt-BR" sz="2400" dirty="0"/>
              <a:t>: 5,0 Neutrófilos: 88%  Bastões 34, </a:t>
            </a:r>
            <a:r>
              <a:rPr lang="pt-BR" sz="2400" dirty="0" err="1" smtClean="0"/>
              <a:t>Mielócitos</a:t>
            </a:r>
            <a:r>
              <a:rPr lang="pt-BR" sz="2400" dirty="0"/>
              <a:t>: 2,0 </a:t>
            </a:r>
            <a:r>
              <a:rPr lang="pt-BR" sz="2400" dirty="0" err="1" smtClean="0"/>
              <a:t>Metamielócitos</a:t>
            </a:r>
            <a:r>
              <a:rPr lang="pt-BR" sz="2400" dirty="0" smtClean="0"/>
              <a:t> </a:t>
            </a:r>
            <a:r>
              <a:rPr lang="pt-BR" sz="2400" dirty="0"/>
              <a:t>:2,0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TGO: 330 , TGP: 128  DHL: 1437, GGT: 38 BT: 2,19 BD: 1,36 BI: 0,83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Glicemia: 73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Cr: 1,36  </a:t>
            </a:r>
            <a:r>
              <a:rPr lang="pt-BR" sz="2400" dirty="0" err="1"/>
              <a:t>Ur</a:t>
            </a:r>
            <a:r>
              <a:rPr lang="pt-BR" sz="2400" dirty="0"/>
              <a:t>: 54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Cl:103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Hemocultura: 11/10/18 coleta às 22:22   </a:t>
            </a:r>
            <a:r>
              <a:rPr lang="pt-BR" sz="2400" b="1" dirty="0"/>
              <a:t>Negativa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b="1" dirty="0"/>
              <a:t> </a:t>
            </a:r>
            <a:r>
              <a:rPr lang="pt-BR" sz="2400" dirty="0" err="1"/>
              <a:t>Rx</a:t>
            </a:r>
            <a:r>
              <a:rPr lang="pt-BR" sz="2400" dirty="0"/>
              <a:t> de tórax com infiltrado </a:t>
            </a:r>
            <a:r>
              <a:rPr lang="pt-BR" sz="2400" dirty="0" smtClean="0"/>
              <a:t>interstício </a:t>
            </a:r>
            <a:r>
              <a:rPr lang="pt-BR" sz="2400" dirty="0"/>
              <a:t>alveolar </a:t>
            </a:r>
            <a:r>
              <a:rPr lang="pt-BR" sz="2400" dirty="0" err="1"/>
              <a:t>bibasal</a:t>
            </a:r>
            <a:r>
              <a:rPr lang="pt-BR" sz="2400" dirty="0"/>
              <a:t>. 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pt-BR" sz="2400" dirty="0"/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endParaRPr lang="pt-BR" sz="2400" b="1" dirty="0"/>
          </a:p>
          <a:p>
            <a:pPr marL="91440" indent="-91440"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Uti - 11/10/18 às 22:01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Solicito sondagem vesical de demora e pesquisa de H1N1. </a:t>
            </a:r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r>
              <a:rPr lang="pt-BR" sz="2400" dirty="0"/>
              <a:t> Paciente muito ansiosa com piora ventilatória, necessitando de dispositivo de alto fluxo.  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pt-BR" sz="2400" dirty="0"/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sz="2400" dirty="0"/>
              <a:t>SOFA da admissão: 8 pts. 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pt-BR" sz="1000" dirty="0"/>
          </a:p>
          <a:p>
            <a:pPr marL="91440" indent="-91440" eaLnBrk="1" fontAlgn="auto" hangingPunct="1">
              <a:buFont typeface="Courier New" panose="02070309020205020404" pitchFamily="49" charset="0"/>
              <a:buChar char="o"/>
              <a:defRPr/>
            </a:pPr>
            <a:endParaRPr lang="pt-BR" sz="2400" dirty="0"/>
          </a:p>
          <a:p>
            <a:pPr marL="91440" indent="-91440" eaLnBrk="1" fontAlgn="auto" hangingPunct="1">
              <a:defRPr/>
            </a:pPr>
            <a:endParaRPr lang="pt-BR" dirty="0"/>
          </a:p>
          <a:p>
            <a:pPr marL="91440" indent="-91440"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UTI: </a:t>
            </a:r>
            <a:r>
              <a:rPr lang="pt-BR" sz="4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evolução</a:t>
            </a:r>
            <a:r>
              <a:rPr lang="pt-BR" sz="4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da paciente à partir das 22:35h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Font typeface="Tw Cen MT" panose="020B0602020104020603" pitchFamily="34" charset="0"/>
              <a:buNone/>
            </a:pPr>
            <a:r>
              <a:rPr lang="pt-BR" altLang="pt-BR" smtClean="0"/>
              <a:t>Paciente gravíssima, com piora clínica importante, evoluiu com IRpA, </a:t>
            </a:r>
          </a:p>
          <a:p>
            <a:pPr marL="0" indent="0" eaLnBrk="1" hangingPunct="1"/>
            <a:r>
              <a:rPr lang="pt-BR" altLang="pt-BR" smtClean="0"/>
              <a:t>Gasometria arterial  com acidose metabólica descompensada + hipoxemia  </a:t>
            </a:r>
          </a:p>
          <a:p>
            <a:pPr marL="0" indent="0" eaLnBrk="1" hangingPunct="1"/>
            <a:r>
              <a:rPr lang="pt-BR" altLang="pt-BR" smtClean="0"/>
              <a:t>(pH: 7,1 / pCO2: 30 / pO2: 70 / HCO3: 11 / BE: -17). </a:t>
            </a:r>
          </a:p>
          <a:p>
            <a:pPr marL="0" indent="0" eaLnBrk="1" hangingPunct="1"/>
            <a:r>
              <a:rPr lang="pt-BR" altLang="pt-BR" smtClean="0">
                <a:solidFill>
                  <a:srgbClr val="FF0000"/>
                </a:solidFill>
              </a:rPr>
              <a:t>Lactato arterial: 9,2.</a:t>
            </a:r>
          </a:p>
          <a:p>
            <a:pPr marL="0" indent="0" eaLnBrk="1" hangingPunct="1"/>
            <a:r>
              <a:rPr lang="pt-BR" altLang="pt-BR" smtClean="0"/>
              <a:t>Procedido intubação orotraqueal com TOT no 7,5, em sequência rápida, sem intercorrências.</a:t>
            </a:r>
          </a:p>
          <a:p>
            <a:pPr marL="0" indent="0" eaLnBrk="1" hangingPunct="1"/>
            <a:r>
              <a:rPr lang="pt-BR" altLang="pt-BR" smtClean="0"/>
              <a:t>Realizado imediatamente punção venosa central em veia jugular interna direita sem intercorrências. Instalado sedação com midazolam, fentanil e noradrenalina.</a:t>
            </a:r>
          </a:p>
          <a:p>
            <a:pPr marL="0" indent="0" eaLnBrk="1" hangingPunct="1"/>
            <a:r>
              <a:rPr lang="pt-BR" altLang="pt-BR" smtClean="0"/>
              <a:t>Solicito avaliação da GO.</a:t>
            </a:r>
          </a:p>
          <a:p>
            <a:pPr marL="0" indent="0" eaLnBrk="1" hangingPunct="1"/>
            <a:endParaRPr lang="pt-BR" altLang="pt-BR" sz="20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Uti - 11/10/18 -  </a:t>
            </a:r>
            <a:r>
              <a:rPr lang="pt-BR" sz="4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Evolução</a:t>
            </a:r>
            <a:r>
              <a:rPr lang="pt-BR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da GO-HMIB: 00:30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23938" y="1898650"/>
            <a:ext cx="10144125" cy="4410075"/>
          </a:xfrm>
        </p:spPr>
        <p:txBody>
          <a:bodyPr rtlCol="0">
            <a:normAutofit fontScale="92500" lnSpcReduction="20000"/>
          </a:bodyPr>
          <a:lstStyle/>
          <a:p>
            <a:pPr marL="91440" indent="-91440" eaLnBrk="1" fontAlgn="auto" hangingPunct="1">
              <a:defRPr/>
            </a:pPr>
            <a:r>
              <a:rPr lang="pt-BR" sz="2400" dirty="0"/>
              <a:t>Fomos chamados pelo plantonista da UTI para avaliação da paciente.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Paciente com quadro de sepse, intubada, com sinais clínicos de CIVD. 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Ao exame com má perfusão tecidual.</a:t>
            </a:r>
            <a:br>
              <a:rPr lang="pt-BR" sz="2400" dirty="0"/>
            </a:br>
            <a:r>
              <a:rPr lang="pt-BR" sz="2400" dirty="0"/>
              <a:t>Foi tentada ausculta de BCF com sonar exaustivamente sem sucesso.</a:t>
            </a:r>
            <a:br>
              <a:rPr lang="pt-BR" sz="2400" dirty="0"/>
            </a:br>
            <a:r>
              <a:rPr lang="pt-BR" sz="2400" dirty="0"/>
              <a:t>TV: Colo longo, posterior, pérvio para uma polpa digital. Bolsa íntegra. Não observado odor fétido na luva.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HD: </a:t>
            </a:r>
          </a:p>
          <a:p>
            <a:pPr marL="91440" indent="-91440" eaLnBrk="1" fontAlgn="auto" hangingPunct="1">
              <a:defRPr/>
            </a:pPr>
            <a:r>
              <a:rPr lang="pt-BR" sz="2400" dirty="0"/>
              <a:t>1) Sepse.</a:t>
            </a:r>
            <a:br>
              <a:rPr lang="pt-BR" sz="2400" dirty="0"/>
            </a:br>
            <a:r>
              <a:rPr lang="pt-BR" sz="2400" dirty="0"/>
              <a:t>2) CIVD.</a:t>
            </a:r>
            <a:br>
              <a:rPr lang="pt-BR" sz="2400" dirty="0"/>
            </a:br>
            <a:r>
              <a:rPr lang="pt-BR" sz="2400" dirty="0"/>
              <a:t>3) Óbito fetal ? Observação: Não temos disponibilidade de ecografia gestacional no momento na UTI.</a:t>
            </a:r>
            <a:br>
              <a:rPr lang="pt-BR" sz="2400" dirty="0"/>
            </a:br>
            <a:r>
              <a:rPr lang="pt-BR" sz="2400" dirty="0"/>
              <a:t>Equipe da GO a disposição para reavaliação após estabilização clínica da paciente.</a:t>
            </a:r>
            <a:br>
              <a:rPr lang="pt-BR" sz="2400" dirty="0"/>
            </a:br>
            <a:endParaRPr lang="pt-BR" sz="2400" dirty="0"/>
          </a:p>
          <a:p>
            <a:pPr marL="91440" indent="-91440" eaLnBrk="1" fontAlgn="auto" hangingPunct="1">
              <a:defRPr/>
            </a:pPr>
            <a:endParaRPr lang="pt-BR" dirty="0"/>
          </a:p>
          <a:p>
            <a:pPr marL="91440" indent="-91440"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UTI: </a:t>
            </a:r>
            <a:r>
              <a:rPr lang="pt-BR" sz="4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evolução</a:t>
            </a:r>
            <a:r>
              <a:rPr lang="pt-BR" sz="4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da paciente à partir das 22:35h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91440" indent="-91440" eaLnBrk="1" fontAlgn="auto" hangingPunct="1">
              <a:defRPr/>
            </a:pPr>
            <a:r>
              <a:rPr lang="pt-BR" sz="2600" dirty="0"/>
              <a:t>Evoluindo com </a:t>
            </a:r>
            <a:r>
              <a:rPr lang="pt-BR" sz="2600" dirty="0">
                <a:solidFill>
                  <a:srgbClr val="FF0000"/>
                </a:solidFill>
              </a:rPr>
              <a:t>choque séptico refratário</a:t>
            </a:r>
            <a:r>
              <a:rPr lang="pt-BR" sz="2600" dirty="0"/>
              <a:t>.</a:t>
            </a:r>
          </a:p>
          <a:p>
            <a:pPr marL="91440" indent="-91440" eaLnBrk="1" fontAlgn="auto" hangingPunct="1">
              <a:defRPr/>
            </a:pPr>
            <a:r>
              <a:rPr lang="pt-BR" sz="2600" dirty="0"/>
              <a:t>Paciente com doses crescentes de noradrenalina (no momento 0,6mcg/Kg/min), inicio </a:t>
            </a:r>
            <a:r>
              <a:rPr lang="pt-BR" sz="2600" dirty="0" err="1"/>
              <a:t>encrise</a:t>
            </a:r>
            <a:r>
              <a:rPr lang="pt-BR" sz="2600" dirty="0"/>
              <a:t> (0,04UI/</a:t>
            </a:r>
            <a:r>
              <a:rPr lang="pt-BR" sz="2600" dirty="0" err="1"/>
              <a:t>h</a:t>
            </a:r>
            <a:r>
              <a:rPr lang="pt-BR" sz="2600" dirty="0"/>
              <a:t>).</a:t>
            </a:r>
          </a:p>
          <a:p>
            <a:pPr marL="91440" indent="-91440" eaLnBrk="1" fontAlgn="auto" hangingPunct="1">
              <a:defRPr/>
            </a:pPr>
            <a:r>
              <a:rPr lang="pt-BR" sz="2600" dirty="0"/>
              <a:t>Solicito empiricamente 3CH, 900ml de PFC e 6U de plaquetas.</a:t>
            </a:r>
          </a:p>
          <a:p>
            <a:pPr marL="91440" indent="-91440" eaLnBrk="1" fontAlgn="auto" hangingPunct="1">
              <a:defRPr/>
            </a:pPr>
            <a:r>
              <a:rPr lang="pt-BR" sz="2600" dirty="0"/>
              <a:t>Paciente com doses crescentes de DVA, evoluiu às 00:45h com </a:t>
            </a:r>
            <a:r>
              <a:rPr lang="pt-BR" sz="2600" dirty="0" smtClean="0"/>
              <a:t>parada cardiorrespiratória </a:t>
            </a:r>
            <a:r>
              <a:rPr lang="pt-BR" sz="2600" dirty="0"/>
              <a:t>em </a:t>
            </a:r>
            <a:r>
              <a:rPr lang="pt-BR" sz="2600" dirty="0" err="1"/>
              <a:t>assistolia</a:t>
            </a:r>
            <a:r>
              <a:rPr lang="pt-BR" sz="2600" dirty="0"/>
              <a:t>. Realizado manobras de RCP e drogas. RCE em 4 minutos.</a:t>
            </a:r>
          </a:p>
          <a:p>
            <a:pPr marL="91440" indent="-91440" eaLnBrk="1" fontAlgn="auto" hangingPunct="1">
              <a:defRPr/>
            </a:pPr>
            <a:r>
              <a:rPr lang="pt-BR" sz="2600" dirty="0"/>
              <a:t>Paciente evolui com nova </a:t>
            </a:r>
            <a:r>
              <a:rPr lang="pt-BR" sz="2600" dirty="0" smtClean="0"/>
              <a:t>parada cardiorrespiratória </a:t>
            </a:r>
            <a:r>
              <a:rPr lang="pt-BR" sz="2600" dirty="0"/>
              <a:t>em </a:t>
            </a:r>
            <a:r>
              <a:rPr lang="pt-BR" sz="2600" dirty="0" err="1" smtClean="0"/>
              <a:t>assistolia</a:t>
            </a:r>
            <a:r>
              <a:rPr lang="pt-BR" sz="2600" dirty="0" smtClean="0"/>
              <a:t>  </a:t>
            </a:r>
            <a:r>
              <a:rPr lang="pt-BR" sz="2600" dirty="0"/>
              <a:t>às 01:10h. Realizado manobras de RCP e drogas por 40 minutos. Sem sucesso. </a:t>
            </a:r>
          </a:p>
          <a:p>
            <a:pPr marL="91440" indent="-91440" eaLnBrk="1" fontAlgn="auto" hangingPunct="1">
              <a:defRPr/>
            </a:pPr>
            <a:endParaRPr lang="pt-BR" sz="2400" dirty="0"/>
          </a:p>
          <a:p>
            <a:pPr marL="91440" indent="-91440" eaLnBrk="1" fontAlgn="auto" hangingPunct="1">
              <a:defRPr/>
            </a:pPr>
            <a:r>
              <a:rPr lang="pt-BR" sz="2600" dirty="0"/>
              <a:t>Constato óbito  às 01:50h</a:t>
            </a:r>
            <a:r>
              <a:rPr lang="pt-BR" sz="2600" dirty="0" smtClean="0"/>
              <a:t>. </a:t>
            </a:r>
            <a:r>
              <a:rPr lang="pt-BR" sz="2600" dirty="0" smtClean="0">
                <a:solidFill>
                  <a:srgbClr val="FF0000"/>
                </a:solidFill>
              </a:rPr>
              <a:t>NÃO AUTORIZADA NECRÓPSIA</a:t>
            </a:r>
            <a:endParaRPr lang="pt-BR" sz="2600" dirty="0">
              <a:solidFill>
                <a:srgbClr val="FF0000"/>
              </a:solidFill>
            </a:endParaRP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pt-BR" sz="2400" dirty="0"/>
          </a:p>
          <a:p>
            <a:pPr marL="91440" indent="-91440" eaLnBrk="1" fontAlgn="auto" hangingPunct="1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altLang="pt-BR" sz="4800" smtClean="0">
                <a:solidFill>
                  <a:srgbClr val="FF00FF"/>
                </a:solidFill>
              </a:rPr>
              <a:t>DISCUSSÃO</a:t>
            </a:r>
          </a:p>
          <a:p>
            <a:pPr algn="ctr"/>
            <a:r>
              <a:rPr lang="pt-BR" altLang="pt-BR" sz="3200" i="1" smtClean="0">
                <a:solidFill>
                  <a:srgbClr val="0000FF"/>
                </a:solidFill>
              </a:rPr>
              <a:t>É importante um trabalho em conjunto, entre a equipe da Terapia Intensiva e o médico Obstetra, para melhor condução dos casos de sepse no período perigestacional.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" y="19050"/>
            <a:ext cx="8467725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766763"/>
            <a:ext cx="156845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5759450"/>
            <a:ext cx="12192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>
                <a:hlinkClick r:id="rId4"/>
              </a:rPr>
              <a:t>The </a:t>
            </a:r>
            <a:r>
              <a:rPr lang="en-US" altLang="pt-BR" b="1">
                <a:hlinkClick r:id="rId4"/>
              </a:rPr>
              <a:t>Third</a:t>
            </a:r>
            <a:r>
              <a:rPr lang="en-US" altLang="pt-BR">
                <a:hlinkClick r:id="rId4"/>
              </a:rPr>
              <a:t> </a:t>
            </a:r>
            <a:r>
              <a:rPr lang="en-US" altLang="pt-BR" b="1">
                <a:hlinkClick r:id="rId4"/>
              </a:rPr>
              <a:t>International</a:t>
            </a:r>
            <a:r>
              <a:rPr lang="en-US" altLang="pt-BR">
                <a:hlinkClick r:id="rId4"/>
              </a:rPr>
              <a:t> </a:t>
            </a:r>
            <a:r>
              <a:rPr lang="en-US" altLang="pt-BR" b="1">
                <a:hlinkClick r:id="rId4"/>
              </a:rPr>
              <a:t>Consensus</a:t>
            </a:r>
            <a:r>
              <a:rPr lang="en-US" altLang="pt-BR">
                <a:hlinkClick r:id="rId4"/>
              </a:rPr>
              <a:t> </a:t>
            </a:r>
            <a:r>
              <a:rPr lang="en-US" altLang="pt-BR" b="1">
                <a:hlinkClick r:id="rId4"/>
              </a:rPr>
              <a:t>Definitions</a:t>
            </a:r>
            <a:r>
              <a:rPr lang="en-US" altLang="pt-BR">
                <a:hlinkClick r:id="rId4"/>
              </a:rPr>
              <a:t> for Sepsis and Septic Shock (Sepsis-3)</a:t>
            </a:r>
            <a:endParaRPr lang="en-US" altLang="pt-BR"/>
          </a:p>
          <a:p>
            <a:pPr algn="ctr"/>
            <a:r>
              <a:rPr lang="en-US" altLang="pt-BR"/>
              <a:t>Mervyn Singer, Clifford S. Deutschman, Christopher Warren Seymour et al.JAMA. Author manuscript; available in PMC 2016 Aug 1.</a:t>
            </a:r>
          </a:p>
          <a:p>
            <a:pPr algn="ctr"/>
            <a:r>
              <a:rPr lang="en-US" altLang="pt-BR"/>
              <a:t>Published in final edited form as: JAMA. 2016 Feb 23; 315(8): 801–810. doi: 10.1001/jama.2016.0287</a:t>
            </a:r>
          </a:p>
          <a:p>
            <a:pPr algn="ctr"/>
            <a:r>
              <a:rPr lang="en-US" altLang="pt-BR"/>
              <a:t>PMCID: PMC4968574.</a:t>
            </a:r>
            <a:r>
              <a:rPr lang="en-US" altLang="pt-BR" u="sng">
                <a:hlinkClick r:id="rId5"/>
              </a:rPr>
              <a:t>Article</a:t>
            </a:r>
            <a:r>
              <a:rPr lang="en-US" altLang="pt-BR" u="sng">
                <a:hlinkClick r:id="rId6"/>
              </a:rPr>
              <a:t>PubReader</a:t>
            </a:r>
            <a:r>
              <a:rPr lang="en-US" altLang="pt-BR" u="sng">
                <a:hlinkClick r:id="rId7"/>
              </a:rPr>
              <a:t>PDF–350K</a:t>
            </a:r>
            <a:r>
              <a:rPr lang="en-US" altLang="pt-BR" u="sng">
                <a:hlinkClick r:id="rId8"/>
              </a:rPr>
              <a:t>Citation</a:t>
            </a:r>
            <a:r>
              <a:rPr lang="en-US" altLang="pt-BR" u="sng"/>
              <a:t>. </a:t>
            </a:r>
            <a:r>
              <a:rPr lang="en-US" altLang="pt-BR" b="1">
                <a:solidFill>
                  <a:srgbClr val="0000FF"/>
                </a:solidFill>
              </a:rPr>
              <a:t>Artigo Livre!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809625"/>
            <a:ext cx="11593512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6262688"/>
            <a:ext cx="12192000" cy="118903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altLang="pt-BR" sz="2400" u="sng">
                <a:hlinkClick r:id="rId3"/>
              </a:rPr>
              <a:t>2018 Update - The Surviving Sepsis Campaign Bundle. </a:t>
            </a:r>
            <a:r>
              <a:rPr lang="en-US" altLang="pt-BR" sz="2400" b="1">
                <a:solidFill>
                  <a:srgbClr val="0000FF"/>
                </a:solidFill>
                <a:hlinkClick r:id="rId3"/>
              </a:rPr>
              <a:t>Artigo Integral!</a:t>
            </a:r>
          </a:p>
          <a:p>
            <a:pPr algn="ctr"/>
            <a:r>
              <a:rPr lang="en-US" altLang="pt-BR" u="sng">
                <a:hlinkClick r:id="rId3"/>
              </a:rPr>
              <a:t/>
            </a:r>
            <a:br>
              <a:rPr lang="en-US" altLang="pt-BR" u="sng">
                <a:hlinkClick r:id="rId3"/>
              </a:rPr>
            </a:br>
            <a:endParaRPr lang="en-US" altLang="pt-BR" u="sng">
              <a:hlinkClick r:id="rId3"/>
            </a:endParaRPr>
          </a:p>
          <a:p>
            <a:pPr algn="ctr"/>
            <a:endParaRPr lang="en-US" altLang="pt-BR" u="sng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5356225"/>
            <a:ext cx="14358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en-US" altLang="pt-BR">
                <a:hlinkClick r:id="rId4"/>
              </a:rPr>
              <a:t>The Surviving Sepsis Campaign Bundle: 2018 Update.</a:t>
            </a:r>
            <a:r>
              <a:rPr lang="en-US" altLang="pt-BR"/>
              <a:t>Levy MM, Evans LE, Rhodes A.Crit Care Med. 2018 Jun;46(6):997-1000. doi: 10.1097/CCM.0000000000003119. No abstract available.PMID: 29767636.</a:t>
            </a:r>
            <a:r>
              <a:rPr lang="en-US" altLang="pt-BR" u="sng">
                <a:hlinkClick r:id="rId5"/>
              </a:rPr>
              <a:t>Similar articles</a:t>
            </a:r>
            <a:endParaRPr lang="en-US" altLang="pt-BR" u="sng"/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1277938" y="5997575"/>
            <a:ext cx="476250" cy="265113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546893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938" y="585788"/>
            <a:ext cx="3779837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>
                <a:solidFill>
                  <a:srgbClr val="FFFFFF"/>
                </a:solidFill>
              </a:rPr>
              <a:t>Sepse </a:t>
            </a:r>
          </a:p>
        </p:txBody>
      </p:sp>
      <p:cxnSp>
        <p:nvCxnSpPr>
          <p:cNvPr id="18" name="Straight Connector 17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1" name="Espaço Reservado para Conteúdo 2"/>
          <p:cNvSpPr>
            <a:spLocks noGrp="1"/>
          </p:cNvSpPr>
          <p:nvPr>
            <p:ph idx="1"/>
          </p:nvPr>
        </p:nvSpPr>
        <p:spPr>
          <a:xfrm>
            <a:off x="639763" y="2084388"/>
            <a:ext cx="4565650" cy="4475162"/>
          </a:xfrm>
        </p:spPr>
        <p:txBody>
          <a:bodyPr/>
          <a:lstStyle/>
          <a:p>
            <a:pPr eaLnBrk="1" hangingPunct="1"/>
            <a:r>
              <a:rPr lang="pt-BR" altLang="pt-BR" sz="2800" smtClean="0">
                <a:solidFill>
                  <a:srgbClr val="FFFFFF"/>
                </a:solidFill>
              </a:rPr>
              <a:t>Presença de disfunção orgânica ameaçadora a vida em decorrência da resposta desregulada do organismo a presença de infecção.</a:t>
            </a:r>
          </a:p>
          <a:p>
            <a:pPr eaLnBrk="1" hangingPunct="1"/>
            <a:r>
              <a:rPr lang="pt-BR" altLang="pt-BR" sz="2800" smtClean="0">
                <a:solidFill>
                  <a:srgbClr val="FFFFFF"/>
                </a:solidFill>
              </a:rPr>
              <a:t>Causada por bactérias, vírus, fungos ou protozoários.</a:t>
            </a:r>
          </a:p>
        </p:txBody>
      </p:sp>
      <p:pic>
        <p:nvPicPr>
          <p:cNvPr id="2458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01938"/>
            <a:ext cx="5456238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Image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415925"/>
            <a:ext cx="10656888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B5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angl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76250" y="479425"/>
            <a:ext cx="11239500" cy="589915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6629" name="Picture 5" descr="Image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538" y="633413"/>
            <a:ext cx="10028237" cy="564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CHOQUE SÉPTICO 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z="2800" smtClean="0"/>
              <a:t>Sepse</a:t>
            </a:r>
            <a:br>
              <a:rPr lang="pt-BR" altLang="pt-BR" sz="2800" smtClean="0"/>
            </a:br>
            <a:r>
              <a:rPr lang="pt-BR" altLang="pt-BR" sz="2800" smtClean="0"/>
              <a:t/>
            </a:r>
            <a:br>
              <a:rPr lang="pt-BR" altLang="pt-BR" sz="2800" smtClean="0"/>
            </a:br>
            <a:r>
              <a:rPr lang="pt-BR" altLang="pt-BR" sz="2800" smtClean="0"/>
              <a:t>Necessidade de vasopressores para manter PAM &gt; 65.    </a:t>
            </a:r>
            <a:endParaRPr lang="pt-BR" altLang="pt-BR" sz="2800" b="1" smtClean="0"/>
          </a:p>
          <a:p>
            <a:pPr eaLnBrk="1" hangingPunct="1"/>
            <a:r>
              <a:rPr lang="pt-BR" altLang="pt-BR" sz="2800" smtClean="0"/>
              <a:t/>
            </a:r>
            <a:br>
              <a:rPr lang="pt-BR" altLang="pt-BR" sz="2800" smtClean="0"/>
            </a:br>
            <a:r>
              <a:rPr lang="pt-BR" altLang="pt-BR" sz="2800" smtClean="0"/>
              <a:t>Lactato &gt; 2 mmol/L após reanimação volêmica adequada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aixaDeTexto 3"/>
          <p:cNvSpPr txBox="1">
            <a:spLocks noChangeArrowheads="1"/>
          </p:cNvSpPr>
          <p:nvPr/>
        </p:nvSpPr>
        <p:spPr bwMode="auto">
          <a:xfrm>
            <a:off x="1665288" y="5240338"/>
            <a:ext cx="88614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/>
            <a:r>
              <a:rPr lang="pt-BR" altLang="pt-BR"/>
              <a:t> Levi et al. International Sepsis Definitions Conference 2001. Crit Care Med. 2003. Review. </a:t>
            </a:r>
          </a:p>
          <a:p>
            <a:pPr eaLnBrk="1" hangingPunct="1"/>
            <a:endParaRPr lang="pt-BR" altLang="pt-BR"/>
          </a:p>
        </p:txBody>
      </p:sp>
      <p:pic>
        <p:nvPicPr>
          <p:cNvPr id="28675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07"/>
          <a:stretch>
            <a:fillRect/>
          </a:stretch>
        </p:blipFill>
        <p:spPr bwMode="auto">
          <a:xfrm>
            <a:off x="296863" y="223838"/>
            <a:ext cx="5799137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56" b="8594"/>
          <a:stretch>
            <a:fillRect/>
          </a:stretch>
        </p:blipFill>
        <p:spPr bwMode="auto">
          <a:xfrm>
            <a:off x="5943600" y="1230313"/>
            <a:ext cx="62484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108075" y="5756275"/>
            <a:ext cx="9975850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>
                <a:hlinkClick r:id="rId3"/>
              </a:rPr>
              <a:t>2001 SCCM/ESICM/ACCP/ATS/SIS International Sepsis Definitions Conference.</a:t>
            </a:r>
            <a:r>
              <a:rPr lang="en-US" altLang="pt-BR"/>
              <a:t>Levy MM, Fink MP, Marshall JC, Abraham E  et al. Intensive Care Med. 2003 Apr;29(4):530-8. Epub 2003 Mar 28. Review.</a:t>
            </a:r>
          </a:p>
          <a:p>
            <a:pPr algn="ctr"/>
            <a:r>
              <a:rPr lang="en-US" altLang="pt-BR"/>
              <a:t>PMID: 12664219.</a:t>
            </a:r>
            <a:r>
              <a:rPr lang="en-US" altLang="pt-BR" u="sng">
                <a:hlinkClick r:id="rId4"/>
              </a:rPr>
              <a:t>Similar articles</a:t>
            </a:r>
            <a:endParaRPr lang="en-US" altLang="pt-BR" u="sng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3B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76250" y="479425"/>
            <a:ext cx="11239500" cy="58991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9701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1339850"/>
            <a:ext cx="6450012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8600" y="3024188"/>
            <a:ext cx="2346325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5240338" y="4137025"/>
            <a:ext cx="5886450" cy="127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altLang="pt-BR" sz="2400" u="sng">
                <a:hlinkClick r:id="rId4"/>
              </a:rPr>
              <a:t>Sepse e gravidez: sabemos tratar? – SciELO. </a:t>
            </a:r>
            <a:r>
              <a:rPr lang="en-US" altLang="pt-BR" sz="2400" b="1" u="sng">
                <a:solidFill>
                  <a:srgbClr val="0000FF"/>
                </a:solidFill>
                <a:hlinkClick r:id="rId4"/>
              </a:rPr>
              <a:t>Artigo Integral!</a:t>
            </a:r>
          </a:p>
          <a:p>
            <a:pPr algn="ctr"/>
            <a:r>
              <a:rPr lang="en-US" altLang="pt-BR"/>
              <a:t/>
            </a:r>
            <a:br>
              <a:rPr lang="en-US" altLang="pt-BR"/>
            </a:br>
            <a:endParaRPr lang="en-US" altLang="pt-BR"/>
          </a:p>
        </p:txBody>
      </p:sp>
      <p:pic>
        <p:nvPicPr>
          <p:cNvPr id="29704" name="Picture 8" descr="Imagem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479425"/>
            <a:ext cx="3543300" cy="557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361"/>
          <a:stretch>
            <a:fillRect/>
          </a:stretch>
        </p:blipFill>
        <p:spPr bwMode="auto">
          <a:xfrm>
            <a:off x="112713" y="125413"/>
            <a:ext cx="6313487" cy="45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90" b="20757"/>
          <a:stretch>
            <a:fillRect/>
          </a:stretch>
        </p:blipFill>
        <p:spPr bwMode="auto">
          <a:xfrm>
            <a:off x="6096000" y="889000"/>
            <a:ext cx="5983288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443" b="4584"/>
          <a:stretch>
            <a:fillRect/>
          </a:stretch>
        </p:blipFill>
        <p:spPr bwMode="auto">
          <a:xfrm>
            <a:off x="112713" y="4808538"/>
            <a:ext cx="65309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tângulo 9"/>
          <p:cNvSpPr>
            <a:spLocks noChangeArrowheads="1"/>
          </p:cNvSpPr>
          <p:nvPr/>
        </p:nvSpPr>
        <p:spPr bwMode="auto">
          <a:xfrm>
            <a:off x="7259638" y="6454775"/>
            <a:ext cx="520541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/>
            <a:r>
              <a:rPr lang="pt-BR" altLang="pt-BR" sz="1200">
                <a:solidFill>
                  <a:srgbClr val="000000"/>
                </a:solidFill>
                <a:latin typeface="Arial" panose="020B0604020202020204" pitchFamily="34" charset="0"/>
              </a:rPr>
              <a:t>CORDIOLI, et al . Sepse e gravidez: sabemos tratar?. 2013 .</a:t>
            </a:r>
            <a:endParaRPr lang="pt-BR" altLang="pt-BR" sz="12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Agrupar 3"/>
          <p:cNvGrpSpPr>
            <a:grpSpLocks/>
          </p:cNvGrpSpPr>
          <p:nvPr/>
        </p:nvGrpSpPr>
        <p:grpSpPr bwMode="auto">
          <a:xfrm>
            <a:off x="230188" y="0"/>
            <a:ext cx="11961812" cy="5489575"/>
            <a:chOff x="150947" y="454538"/>
            <a:chExt cx="11962219" cy="5489062"/>
          </a:xfrm>
        </p:grpSpPr>
        <p:pic>
          <p:nvPicPr>
            <p:cNvPr id="31747" name="Imagem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947" y="454538"/>
              <a:ext cx="11962219" cy="5489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48" name="Imagem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7411" y="1648788"/>
              <a:ext cx="848360" cy="509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5483225"/>
            <a:ext cx="105156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en-US" altLang="pt-BR">
                <a:hlinkClick r:id="rId4"/>
              </a:rPr>
              <a:t>SMFM Consult Series #47: Sepsis during pregnancy and the puerperium.</a:t>
            </a:r>
            <a:endParaRPr lang="en-US" altLang="pt-BR"/>
          </a:p>
          <a:p>
            <a:pPr algn="ctr"/>
            <a:r>
              <a:rPr lang="en-US" altLang="pt-BR"/>
              <a:t>Society for Maternal-Fetal Medicine (SMFM). Electronic address: pubs@smfm.org, Plante LA, Pacheco LD, Louis JM.</a:t>
            </a:r>
          </a:p>
          <a:p>
            <a:pPr algn="ctr"/>
            <a:r>
              <a:rPr lang="en-US" altLang="pt-BR"/>
              <a:t>Am J Obstet Gynecol. 2019 Apr;220(4):B2-B10. doi: 10.1016/j.ajog.2019.01.216. Epub 2019 Jan 23.</a:t>
            </a:r>
          </a:p>
          <a:p>
            <a:pPr algn="ctr"/>
            <a:r>
              <a:rPr lang="en-US" altLang="pt-BR"/>
              <a:t>PMID: 30684460.</a:t>
            </a:r>
            <a:r>
              <a:rPr lang="en-US" altLang="pt-BR" u="sng">
                <a:hlinkClick r:id="rId5"/>
              </a:rPr>
              <a:t>Similar articles</a:t>
            </a:r>
            <a:endParaRPr lang="en-US" altLang="pt-BR" u="sng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503238"/>
            <a:ext cx="11852275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4916488" y="2565400"/>
            <a:ext cx="6130925" cy="2098675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 sz="3200"/>
              <a:t>Infecção do trato urinário e corioamnionite são infecções comuns associadas a choque séptico na paciente grávida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" y="0"/>
            <a:ext cx="10469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254000"/>
            <a:ext cx="7559675" cy="662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43"/>
          <a:stretch>
            <a:fillRect/>
          </a:stretch>
        </p:blipFill>
        <p:spPr bwMode="auto">
          <a:xfrm>
            <a:off x="5235575" y="1539875"/>
            <a:ext cx="5938838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57"/>
          <a:stretch>
            <a:fillRect/>
          </a:stretch>
        </p:blipFill>
        <p:spPr bwMode="auto">
          <a:xfrm>
            <a:off x="211138" y="136525"/>
            <a:ext cx="5305425" cy="562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76250" y="479425"/>
            <a:ext cx="11239500" cy="58991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414338"/>
            <a:ext cx="7294562" cy="596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849313"/>
            <a:ext cx="1825625" cy="536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75" y="1041400"/>
            <a:ext cx="2825750" cy="497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1041400"/>
            <a:ext cx="3375025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575" y="1041400"/>
            <a:ext cx="2300288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epse tratam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0" y="130175"/>
            <a:ext cx="9626600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tângulo 1"/>
          <p:cNvSpPr>
            <a:spLocks noChangeArrowheads="1"/>
          </p:cNvSpPr>
          <p:nvPr/>
        </p:nvSpPr>
        <p:spPr bwMode="auto">
          <a:xfrm>
            <a:off x="593725" y="4324350"/>
            <a:ext cx="109045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rgbClr val="333333"/>
                </a:solidFill>
                <a:latin typeface="Droid Sans"/>
              </a:rPr>
              <a:t>Levy, M.M., Evans, L.E. &amp; Rhodes, A. </a:t>
            </a:r>
            <a:r>
              <a:rPr lang="pt-BR" altLang="pt-BR" i="1">
                <a:solidFill>
                  <a:srgbClr val="333333"/>
                </a:solidFill>
                <a:latin typeface="Droid Sans"/>
              </a:rPr>
              <a:t>The Surviving Sepsis Campaign Bundle: 2018 update</a:t>
            </a:r>
            <a:r>
              <a:rPr lang="pt-BR" altLang="pt-BR">
                <a:solidFill>
                  <a:srgbClr val="333333"/>
                </a:solidFill>
                <a:latin typeface="Droid Sans"/>
              </a:rPr>
              <a:t>. Intensive Care Med (2018)</a:t>
            </a:r>
            <a:endParaRPr lang="pt-BR" altLang="pt-BR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80975" y="4965700"/>
            <a:ext cx="12011025" cy="5492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>
                <a:hlinkClick r:id="rId3"/>
              </a:rPr>
              <a:t>The Surviving Sepsis Campaign Bundle: 2018 Update.</a:t>
            </a:r>
            <a:r>
              <a:rPr lang="en-US" altLang="pt-BR"/>
              <a:t>Levy MM, Evans LE, Rhodes A.Crit Care Med. 2018 Jun;46(6):997-1000. doi: 10.1097/CCM.0000000000003119. No abstract available.PMID: 29767636.</a:t>
            </a:r>
            <a:r>
              <a:rPr lang="en-US" altLang="pt-BR" u="sng">
                <a:hlinkClick r:id="rId4"/>
              </a:rPr>
              <a:t>Similar articles</a:t>
            </a:r>
            <a:endParaRPr lang="en-US" altLang="pt-BR" u="sng"/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2538413" y="5688013"/>
            <a:ext cx="66627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en-US" altLang="pt-BR" u="sng">
                <a:hlinkClick r:id="rId5"/>
              </a:rPr>
              <a:t>2018 Update - The Surviving Sepsis Campaign Bundle. </a:t>
            </a:r>
            <a:r>
              <a:rPr lang="en-US" altLang="pt-BR" b="1">
                <a:solidFill>
                  <a:srgbClr val="0000FF"/>
                </a:solidFill>
                <a:hlinkClick r:id="rId5"/>
              </a:rPr>
              <a:t>Artigo Integral!</a:t>
            </a:r>
            <a:endParaRPr lang="pt-BR" altLang="pt-BR" b="1">
              <a:solidFill>
                <a:srgbClr val="0000FF"/>
              </a:solidFill>
            </a:endParaRPr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>
            <a:off x="2300288" y="5514975"/>
            <a:ext cx="238125" cy="233363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cap="none" smtClean="0"/>
              <a:t>OUTRAS REFERÊNCIAS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dirty="0"/>
              <a:t>Machado FR, Cavalcanti AB, </a:t>
            </a:r>
            <a:r>
              <a:rPr lang="pt-BR" dirty="0" err="1"/>
              <a:t>Bozza</a:t>
            </a:r>
            <a:r>
              <a:rPr lang="pt-BR" dirty="0"/>
              <a:t> FA, Ferreira EM, </a:t>
            </a:r>
            <a:r>
              <a:rPr lang="pt-BR" dirty="0" err="1"/>
              <a:t>Angotti</a:t>
            </a:r>
            <a:r>
              <a:rPr lang="pt-BR" dirty="0"/>
              <a:t> Carrara FS et al. </a:t>
            </a:r>
            <a:r>
              <a:rPr lang="pt-BR" i="1" dirty="0"/>
              <a:t>The </a:t>
            </a:r>
            <a:r>
              <a:rPr lang="pt-BR" i="1" dirty="0" err="1"/>
              <a:t>epidemiology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sepsis</a:t>
            </a:r>
            <a:r>
              <a:rPr lang="pt-BR" i="1" dirty="0"/>
              <a:t> in </a:t>
            </a:r>
            <a:r>
              <a:rPr lang="pt-BR" i="1" dirty="0" err="1"/>
              <a:t>Brazilian</a:t>
            </a:r>
            <a:r>
              <a:rPr lang="pt-BR" i="1" dirty="0"/>
              <a:t> </a:t>
            </a:r>
            <a:r>
              <a:rPr lang="pt-BR" i="1" dirty="0" err="1"/>
              <a:t>intensive</a:t>
            </a:r>
            <a:r>
              <a:rPr lang="pt-BR" i="1" dirty="0"/>
              <a:t> </a:t>
            </a:r>
            <a:r>
              <a:rPr lang="pt-BR" i="1" dirty="0" err="1"/>
              <a:t>care</a:t>
            </a:r>
            <a:r>
              <a:rPr lang="pt-BR" i="1" dirty="0"/>
              <a:t> </a:t>
            </a:r>
            <a:r>
              <a:rPr lang="pt-BR" i="1" dirty="0" err="1"/>
              <a:t>units</a:t>
            </a:r>
            <a:r>
              <a:rPr lang="pt-BR" i="1" dirty="0"/>
              <a:t> (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Sepsis</a:t>
            </a:r>
            <a:r>
              <a:rPr lang="pt-BR" i="1" dirty="0"/>
              <a:t> </a:t>
            </a:r>
            <a:r>
              <a:rPr lang="pt-BR" i="1" dirty="0" err="1"/>
              <a:t>PREvalence</a:t>
            </a:r>
            <a:r>
              <a:rPr lang="pt-BR" i="1" dirty="0"/>
              <a:t> </a:t>
            </a:r>
            <a:r>
              <a:rPr lang="pt-BR" i="1" dirty="0" err="1"/>
              <a:t>Assessment</a:t>
            </a:r>
            <a:r>
              <a:rPr lang="pt-BR" i="1" dirty="0"/>
              <a:t> </a:t>
            </a:r>
            <a:r>
              <a:rPr lang="pt-BR" i="1" dirty="0" err="1"/>
              <a:t>Database</a:t>
            </a:r>
            <a:r>
              <a:rPr lang="pt-BR" i="1" dirty="0"/>
              <a:t>, SPREAD): </a:t>
            </a:r>
            <a:r>
              <a:rPr lang="pt-BR" i="1" dirty="0" err="1"/>
              <a:t>an</a:t>
            </a:r>
            <a:r>
              <a:rPr lang="pt-BR" i="1" dirty="0"/>
              <a:t> </a:t>
            </a:r>
            <a:r>
              <a:rPr lang="pt-BR" i="1" dirty="0" err="1"/>
              <a:t>observational</a:t>
            </a:r>
            <a:r>
              <a:rPr lang="pt-BR" i="1" dirty="0"/>
              <a:t> </a:t>
            </a:r>
            <a:r>
              <a:rPr lang="pt-BR" i="1" dirty="0" err="1"/>
              <a:t>study</a:t>
            </a:r>
            <a:r>
              <a:rPr lang="pt-BR" dirty="0"/>
              <a:t>. Lancet </a:t>
            </a:r>
            <a:r>
              <a:rPr lang="pt-BR" dirty="0" err="1"/>
              <a:t>Infect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. 2017 </a:t>
            </a:r>
            <a:r>
              <a:rPr lang="pt-BR" dirty="0" err="1"/>
              <a:t>Aug</a:t>
            </a:r>
            <a:r>
              <a:rPr lang="pt-BR" dirty="0"/>
              <a:t> 17. </a:t>
            </a:r>
            <a:r>
              <a:rPr lang="pt-BR" dirty="0" err="1"/>
              <a:t>pii</a:t>
            </a:r>
            <a:r>
              <a:rPr lang="pt-BR" dirty="0"/>
              <a:t>: S1473-3099(17)30322-5. </a:t>
            </a:r>
            <a:r>
              <a:rPr lang="pt-BR" dirty="0" err="1"/>
              <a:t>doi</a:t>
            </a:r>
            <a:r>
              <a:rPr lang="pt-BR" dirty="0"/>
              <a:t>: 10.1016/S1473-3099(17)30322-5.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i="1" dirty="0" err="1"/>
              <a:t>Surviving</a:t>
            </a:r>
            <a:r>
              <a:rPr lang="pt-BR" i="1" dirty="0"/>
              <a:t> </a:t>
            </a:r>
            <a:r>
              <a:rPr lang="pt-BR" i="1" dirty="0" err="1"/>
              <a:t>Sepsis</a:t>
            </a:r>
            <a:r>
              <a:rPr lang="pt-BR" i="1" dirty="0"/>
              <a:t> </a:t>
            </a:r>
            <a:r>
              <a:rPr lang="pt-BR" i="1" dirty="0" err="1"/>
              <a:t>Campaign</a:t>
            </a:r>
            <a:r>
              <a:rPr lang="pt-BR" i="1" dirty="0"/>
              <a:t>: </a:t>
            </a:r>
            <a:r>
              <a:rPr lang="pt-BR" i="1" dirty="0" err="1"/>
              <a:t>International</a:t>
            </a:r>
            <a:r>
              <a:rPr lang="pt-BR" i="1" dirty="0"/>
              <a:t> </a:t>
            </a:r>
            <a:r>
              <a:rPr lang="pt-BR" i="1" dirty="0" err="1"/>
              <a:t>Guidelines</a:t>
            </a:r>
            <a:r>
              <a:rPr lang="pt-BR" i="1" dirty="0"/>
              <a:t> for Management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Sepsis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Septic</a:t>
            </a:r>
            <a:r>
              <a:rPr lang="pt-BR" i="1" dirty="0"/>
              <a:t> </a:t>
            </a:r>
            <a:r>
              <a:rPr lang="pt-BR" i="1" dirty="0" err="1"/>
              <a:t>Shock</a:t>
            </a:r>
            <a:r>
              <a:rPr lang="pt-BR" i="1" dirty="0"/>
              <a:t>: 2016</a:t>
            </a:r>
            <a:r>
              <a:rPr lang="pt-BR" dirty="0"/>
              <a:t>. </a:t>
            </a:r>
            <a:r>
              <a:rPr lang="pt-BR" dirty="0" err="1"/>
              <a:t>Critical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Medicine, 2017. DOI: 10.1097/CCM.0000000000002255.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dirty="0"/>
              <a:t>Seymour CW, </a:t>
            </a:r>
            <a:r>
              <a:rPr lang="pt-BR" dirty="0" err="1"/>
              <a:t>Gesten</a:t>
            </a:r>
            <a:r>
              <a:rPr lang="pt-BR" dirty="0"/>
              <a:t> </a:t>
            </a:r>
            <a:r>
              <a:rPr lang="pt-BR" dirty="0" err="1"/>
              <a:t>F</a:t>
            </a:r>
            <a:r>
              <a:rPr lang="pt-BR" dirty="0"/>
              <a:t>, Prescott HC, Friedrich ME, </a:t>
            </a:r>
            <a:r>
              <a:rPr lang="pt-BR" dirty="0" err="1"/>
              <a:t>Iwashyna</a:t>
            </a:r>
            <a:r>
              <a:rPr lang="pt-BR" dirty="0"/>
              <a:t> TJ, Phillips GS, et al. </a:t>
            </a:r>
            <a:r>
              <a:rPr lang="pt-BR" i="1" dirty="0"/>
              <a:t>Time </a:t>
            </a:r>
            <a:r>
              <a:rPr lang="pt-BR" i="1" dirty="0" err="1"/>
              <a:t>to</a:t>
            </a:r>
            <a:r>
              <a:rPr lang="pt-BR" i="1" dirty="0"/>
              <a:t> </a:t>
            </a:r>
            <a:r>
              <a:rPr lang="pt-BR" i="1" dirty="0" err="1"/>
              <a:t>Treatment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Mortality</a:t>
            </a:r>
            <a:r>
              <a:rPr lang="pt-BR" i="1" dirty="0"/>
              <a:t> </a:t>
            </a:r>
            <a:r>
              <a:rPr lang="pt-BR" i="1" dirty="0" err="1"/>
              <a:t>during</a:t>
            </a:r>
            <a:r>
              <a:rPr lang="pt-BR" i="1" dirty="0"/>
              <a:t> </a:t>
            </a:r>
            <a:r>
              <a:rPr lang="pt-BR" i="1" dirty="0" err="1"/>
              <a:t>Mandated</a:t>
            </a:r>
            <a:r>
              <a:rPr lang="pt-BR" i="1" dirty="0"/>
              <a:t> </a:t>
            </a:r>
            <a:r>
              <a:rPr lang="pt-BR" i="1" dirty="0" err="1"/>
              <a:t>Emergency</a:t>
            </a:r>
            <a:r>
              <a:rPr lang="pt-BR" i="1" dirty="0"/>
              <a:t> </a:t>
            </a:r>
            <a:r>
              <a:rPr lang="pt-BR" i="1" dirty="0" err="1"/>
              <a:t>Care</a:t>
            </a:r>
            <a:r>
              <a:rPr lang="pt-BR" i="1" dirty="0"/>
              <a:t> for </a:t>
            </a:r>
            <a:r>
              <a:rPr lang="pt-BR" i="1" dirty="0" err="1"/>
              <a:t>Sepsis</a:t>
            </a:r>
            <a:r>
              <a:rPr lang="pt-BR" dirty="0"/>
              <a:t>. N </a:t>
            </a:r>
            <a:r>
              <a:rPr lang="pt-BR" dirty="0" err="1"/>
              <a:t>Engl</a:t>
            </a:r>
            <a:r>
              <a:rPr lang="pt-BR" dirty="0"/>
              <a:t> J Med. 2017 </a:t>
            </a:r>
            <a:r>
              <a:rPr lang="pt-BR" dirty="0" err="1"/>
              <a:t>Jun</a:t>
            </a:r>
            <a:r>
              <a:rPr lang="pt-BR" dirty="0"/>
              <a:t> 8;376(23):2235-2244. </a:t>
            </a:r>
            <a:r>
              <a:rPr lang="pt-BR" dirty="0" err="1"/>
              <a:t>doi</a:t>
            </a:r>
            <a:r>
              <a:rPr lang="pt-BR" dirty="0"/>
              <a:t>: 10.1056/NEJMoa1703058. </a:t>
            </a:r>
            <a:r>
              <a:rPr lang="pt-BR" dirty="0" err="1"/>
              <a:t>Epub</a:t>
            </a:r>
            <a:r>
              <a:rPr lang="pt-BR" dirty="0"/>
              <a:t> 2017 May 21.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dirty="0" err="1"/>
              <a:t>Peltan</a:t>
            </a:r>
            <a:r>
              <a:rPr lang="pt-BR" dirty="0"/>
              <a:t> ID et al. </a:t>
            </a:r>
            <a:r>
              <a:rPr lang="pt-BR" i="1" dirty="0" err="1"/>
              <a:t>Physician</a:t>
            </a:r>
            <a:r>
              <a:rPr lang="pt-BR" i="1" dirty="0"/>
              <a:t> </a:t>
            </a:r>
            <a:r>
              <a:rPr lang="pt-BR" i="1" dirty="0" err="1"/>
              <a:t>variation</a:t>
            </a:r>
            <a:r>
              <a:rPr lang="pt-BR" i="1" dirty="0"/>
              <a:t> in time </a:t>
            </a:r>
            <a:r>
              <a:rPr lang="pt-BR" i="1" dirty="0" err="1"/>
              <a:t>to</a:t>
            </a:r>
            <a:r>
              <a:rPr lang="pt-BR" i="1" dirty="0"/>
              <a:t> </a:t>
            </a:r>
            <a:r>
              <a:rPr lang="pt-BR" i="1" dirty="0" err="1"/>
              <a:t>antimicrobial</a:t>
            </a:r>
            <a:r>
              <a:rPr lang="pt-BR" i="1" dirty="0"/>
              <a:t> </a:t>
            </a:r>
            <a:r>
              <a:rPr lang="pt-BR" i="1" dirty="0" err="1"/>
              <a:t>treatment</a:t>
            </a:r>
            <a:r>
              <a:rPr lang="pt-BR" i="1" dirty="0"/>
              <a:t> for </a:t>
            </a:r>
            <a:r>
              <a:rPr lang="pt-BR" i="1" dirty="0" err="1"/>
              <a:t>septic</a:t>
            </a:r>
            <a:r>
              <a:rPr lang="pt-BR" i="1" dirty="0"/>
              <a:t> </a:t>
            </a:r>
            <a:r>
              <a:rPr lang="pt-BR" i="1" dirty="0" err="1"/>
              <a:t>patients</a:t>
            </a:r>
            <a:r>
              <a:rPr lang="pt-BR" i="1" dirty="0"/>
              <a:t> </a:t>
            </a:r>
            <a:r>
              <a:rPr lang="pt-BR" i="1" dirty="0" err="1"/>
              <a:t>presenting</a:t>
            </a:r>
            <a:r>
              <a:rPr lang="pt-BR" i="1" dirty="0"/>
              <a:t> </a:t>
            </a:r>
            <a:r>
              <a:rPr lang="pt-BR" i="1" dirty="0" err="1"/>
              <a:t>to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emergency</a:t>
            </a:r>
            <a:r>
              <a:rPr lang="pt-BR" i="1" dirty="0"/>
              <a:t> </a:t>
            </a:r>
            <a:r>
              <a:rPr lang="pt-BR" i="1" dirty="0" err="1"/>
              <a:t>department</a:t>
            </a:r>
            <a:r>
              <a:rPr lang="pt-BR" dirty="0"/>
              <a:t>. </a:t>
            </a:r>
            <a:r>
              <a:rPr lang="pt-BR" dirty="0" err="1"/>
              <a:t>Crit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</a:t>
            </a:r>
            <a:r>
              <a:rPr lang="pt-BR" dirty="0" err="1"/>
              <a:t>Med</a:t>
            </a:r>
            <a:r>
              <a:rPr lang="pt-BR" dirty="0"/>
              <a:t> 2017 </a:t>
            </a:r>
            <a:r>
              <a:rPr lang="pt-BR" dirty="0" err="1"/>
              <a:t>Jun</a:t>
            </a:r>
            <a:r>
              <a:rPr lang="pt-BR" dirty="0"/>
              <a:t>; 45:1011. (</a:t>
            </a:r>
            <a:r>
              <a:rPr lang="pt-BR" dirty="0" err="1"/>
              <a:t>https</a:t>
            </a:r>
            <a:r>
              <a:rPr lang="pt-BR" dirty="0"/>
              <a:t>://</a:t>
            </a:r>
            <a:r>
              <a:rPr lang="pt-BR" dirty="0" err="1"/>
              <a:t>dx.doi.org</a:t>
            </a:r>
            <a:r>
              <a:rPr lang="pt-BR" dirty="0"/>
              <a:t>/10.1097/CCM.0000000000002436)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i="1" dirty="0" err="1"/>
              <a:t>Patterns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Outcomes</a:t>
            </a:r>
            <a:r>
              <a:rPr lang="pt-BR" i="1" dirty="0"/>
              <a:t> Associated </a:t>
            </a:r>
            <a:r>
              <a:rPr lang="pt-BR" i="1" dirty="0" err="1"/>
              <a:t>With</a:t>
            </a:r>
            <a:r>
              <a:rPr lang="pt-BR" i="1" dirty="0"/>
              <a:t> </a:t>
            </a:r>
            <a:r>
              <a:rPr lang="pt-BR" i="1" dirty="0" err="1"/>
              <a:t>Timeliness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Initial</a:t>
            </a:r>
            <a:r>
              <a:rPr lang="pt-BR" i="1" dirty="0"/>
              <a:t> </a:t>
            </a:r>
            <a:r>
              <a:rPr lang="pt-BR" i="1" dirty="0" err="1"/>
              <a:t>Crystalloid</a:t>
            </a:r>
            <a:r>
              <a:rPr lang="pt-BR" i="1" dirty="0"/>
              <a:t> </a:t>
            </a:r>
            <a:r>
              <a:rPr lang="pt-BR" i="1" dirty="0" err="1"/>
              <a:t>Resuscitation</a:t>
            </a:r>
            <a:r>
              <a:rPr lang="pt-BR" i="1" dirty="0"/>
              <a:t> in a </a:t>
            </a:r>
            <a:r>
              <a:rPr lang="pt-BR" i="1" dirty="0" err="1"/>
              <a:t>Prospective</a:t>
            </a:r>
            <a:r>
              <a:rPr lang="pt-BR" i="1" dirty="0"/>
              <a:t> </a:t>
            </a:r>
            <a:r>
              <a:rPr lang="pt-BR" i="1" dirty="0" err="1"/>
              <a:t>Sepsis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Septic</a:t>
            </a:r>
            <a:r>
              <a:rPr lang="pt-BR" i="1" dirty="0"/>
              <a:t> </a:t>
            </a:r>
            <a:r>
              <a:rPr lang="pt-BR" i="1" dirty="0" err="1"/>
              <a:t>Shock</a:t>
            </a:r>
            <a:r>
              <a:rPr lang="pt-BR" i="1" dirty="0"/>
              <a:t> </a:t>
            </a:r>
            <a:r>
              <a:rPr lang="pt-BR" i="1" dirty="0" err="1"/>
              <a:t>Cohort</a:t>
            </a:r>
            <a:r>
              <a:rPr lang="pt-BR" dirty="0"/>
              <a:t>. </a:t>
            </a:r>
            <a:r>
              <a:rPr lang="pt-BR" dirty="0" err="1"/>
              <a:t>Critical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Medicine: </a:t>
            </a:r>
            <a:r>
              <a:rPr lang="pt-BR" dirty="0" err="1"/>
              <a:t>October</a:t>
            </a:r>
            <a:r>
              <a:rPr lang="pt-BR" dirty="0"/>
              <a:t> 2017 – Volume 45 – </a:t>
            </a:r>
            <a:r>
              <a:rPr lang="pt-BR" dirty="0" err="1"/>
              <a:t>Issue</a:t>
            </a:r>
            <a:r>
              <a:rPr lang="pt-BR" dirty="0"/>
              <a:t> 10 – </a:t>
            </a:r>
            <a:r>
              <a:rPr lang="pt-BR" dirty="0" err="1"/>
              <a:t>p</a:t>
            </a:r>
            <a:r>
              <a:rPr lang="pt-BR" dirty="0"/>
              <a:t> 1596–1606. DOI: 10.1097/CCM.0000000000002574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dirty="0" err="1"/>
              <a:t>Vail</a:t>
            </a:r>
            <a:r>
              <a:rPr lang="pt-BR" dirty="0"/>
              <a:t> E, </a:t>
            </a:r>
            <a:r>
              <a:rPr lang="pt-BR" dirty="0" err="1"/>
              <a:t>Gershengorn</a:t>
            </a:r>
            <a:r>
              <a:rPr lang="pt-BR" dirty="0"/>
              <a:t> HB, </a:t>
            </a:r>
            <a:r>
              <a:rPr lang="pt-BR" dirty="0" err="1"/>
              <a:t>Hua</a:t>
            </a:r>
            <a:r>
              <a:rPr lang="pt-BR" dirty="0"/>
              <a:t> M, </a:t>
            </a:r>
            <a:r>
              <a:rPr lang="pt-BR" dirty="0" err="1"/>
              <a:t>Walkey</a:t>
            </a:r>
            <a:r>
              <a:rPr lang="pt-BR" dirty="0"/>
              <a:t> AJ, </a:t>
            </a:r>
            <a:r>
              <a:rPr lang="pt-BR" dirty="0" err="1"/>
              <a:t>Rubenfeld</a:t>
            </a:r>
            <a:r>
              <a:rPr lang="pt-BR" dirty="0"/>
              <a:t> </a:t>
            </a:r>
            <a:r>
              <a:rPr lang="pt-BR" dirty="0" err="1"/>
              <a:t>G</a:t>
            </a:r>
            <a:r>
              <a:rPr lang="pt-BR" dirty="0"/>
              <a:t>, </a:t>
            </a:r>
            <a:r>
              <a:rPr lang="pt-BR" dirty="0" err="1"/>
              <a:t>Wunsch</a:t>
            </a:r>
            <a:r>
              <a:rPr lang="pt-BR" dirty="0"/>
              <a:t> H. </a:t>
            </a:r>
            <a:r>
              <a:rPr lang="pt-BR" i="1" dirty="0" err="1"/>
              <a:t>Association</a:t>
            </a:r>
            <a:r>
              <a:rPr lang="pt-BR" i="1" dirty="0"/>
              <a:t> </a:t>
            </a:r>
            <a:r>
              <a:rPr lang="pt-BR" i="1" dirty="0" err="1"/>
              <a:t>Between</a:t>
            </a:r>
            <a:r>
              <a:rPr lang="pt-BR" i="1" dirty="0"/>
              <a:t> US </a:t>
            </a:r>
            <a:r>
              <a:rPr lang="pt-BR" i="1" dirty="0" err="1"/>
              <a:t>Norepinephrine</a:t>
            </a:r>
            <a:r>
              <a:rPr lang="pt-BR" i="1" dirty="0"/>
              <a:t> </a:t>
            </a:r>
            <a:r>
              <a:rPr lang="pt-BR" i="1" dirty="0" err="1"/>
              <a:t>Shortage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Mortality</a:t>
            </a:r>
            <a:r>
              <a:rPr lang="pt-BR" i="1" dirty="0"/>
              <a:t> </a:t>
            </a:r>
            <a:r>
              <a:rPr lang="pt-BR" i="1" dirty="0" err="1"/>
              <a:t>Among</a:t>
            </a:r>
            <a:r>
              <a:rPr lang="pt-BR" i="1" dirty="0"/>
              <a:t> </a:t>
            </a:r>
            <a:r>
              <a:rPr lang="pt-BR" i="1" dirty="0" err="1"/>
              <a:t>Patients</a:t>
            </a:r>
            <a:r>
              <a:rPr lang="pt-BR" i="1" dirty="0"/>
              <a:t> </a:t>
            </a:r>
            <a:r>
              <a:rPr lang="pt-BR" i="1" dirty="0" err="1"/>
              <a:t>With</a:t>
            </a:r>
            <a:r>
              <a:rPr lang="pt-BR" i="1" dirty="0"/>
              <a:t> </a:t>
            </a:r>
            <a:r>
              <a:rPr lang="pt-BR" i="1" dirty="0" err="1"/>
              <a:t>Septic</a:t>
            </a:r>
            <a:r>
              <a:rPr lang="pt-BR" i="1" dirty="0"/>
              <a:t> </a:t>
            </a:r>
            <a:r>
              <a:rPr lang="pt-BR" i="1" dirty="0" err="1"/>
              <a:t>Shock</a:t>
            </a:r>
            <a:r>
              <a:rPr lang="pt-BR" dirty="0"/>
              <a:t>. JAMA. 2017 </a:t>
            </a:r>
            <a:r>
              <a:rPr lang="pt-BR" dirty="0" err="1"/>
              <a:t>Apr</a:t>
            </a:r>
            <a:r>
              <a:rPr lang="pt-BR" dirty="0"/>
              <a:t> 11;317(14):1433-1442. </a:t>
            </a:r>
            <a:r>
              <a:rPr lang="pt-BR" dirty="0" err="1"/>
              <a:t>doi</a:t>
            </a:r>
            <a:r>
              <a:rPr lang="pt-BR" dirty="0"/>
              <a:t>: 10.1001/jama.2017.2841.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pt-BR" dirty="0" err="1"/>
              <a:t>Marik</a:t>
            </a:r>
            <a:r>
              <a:rPr lang="pt-BR" dirty="0"/>
              <a:t> PE, </a:t>
            </a:r>
            <a:r>
              <a:rPr lang="pt-BR" dirty="0" err="1"/>
              <a:t>Khangoora</a:t>
            </a:r>
            <a:r>
              <a:rPr lang="pt-BR" dirty="0"/>
              <a:t> V, Rivera </a:t>
            </a:r>
            <a:r>
              <a:rPr lang="pt-BR" dirty="0" err="1"/>
              <a:t>R</a:t>
            </a:r>
            <a:r>
              <a:rPr lang="pt-BR" dirty="0"/>
              <a:t>, et al. </a:t>
            </a:r>
            <a:r>
              <a:rPr lang="pt-BR" i="1" dirty="0" err="1"/>
              <a:t>Hydrocortisone</a:t>
            </a:r>
            <a:r>
              <a:rPr lang="pt-BR" i="1" dirty="0"/>
              <a:t>, </a:t>
            </a:r>
            <a:r>
              <a:rPr lang="pt-BR" i="1" dirty="0" err="1"/>
              <a:t>vitamin</a:t>
            </a:r>
            <a:r>
              <a:rPr lang="pt-BR" i="1" dirty="0"/>
              <a:t> C 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thiamine</a:t>
            </a:r>
            <a:r>
              <a:rPr lang="pt-BR" i="1" dirty="0"/>
              <a:t> for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treatment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severe</a:t>
            </a:r>
            <a:r>
              <a:rPr lang="pt-BR" i="1" dirty="0"/>
              <a:t> </a:t>
            </a:r>
            <a:r>
              <a:rPr lang="pt-BR" i="1" dirty="0" err="1"/>
              <a:t>sepsis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</a:t>
            </a:r>
            <a:r>
              <a:rPr lang="pt-BR" i="1" dirty="0" err="1"/>
              <a:t>septic</a:t>
            </a:r>
            <a:r>
              <a:rPr lang="pt-BR" i="1" dirty="0"/>
              <a:t> </a:t>
            </a:r>
            <a:r>
              <a:rPr lang="pt-BR" i="1" dirty="0" err="1"/>
              <a:t>shock</a:t>
            </a:r>
            <a:r>
              <a:rPr lang="pt-BR" i="1" dirty="0"/>
              <a:t>: A </a:t>
            </a:r>
            <a:r>
              <a:rPr lang="pt-BR" i="1" dirty="0" err="1"/>
              <a:t>retrospective</a:t>
            </a:r>
            <a:r>
              <a:rPr lang="pt-BR" i="1" dirty="0"/>
              <a:t> </a:t>
            </a:r>
            <a:r>
              <a:rPr lang="pt-BR" i="1" dirty="0" err="1"/>
              <a:t>before-after</a:t>
            </a:r>
            <a:r>
              <a:rPr lang="pt-BR" i="1" dirty="0"/>
              <a:t> </a:t>
            </a:r>
            <a:r>
              <a:rPr lang="pt-BR" i="1" dirty="0" err="1"/>
              <a:t>study</a:t>
            </a:r>
            <a:r>
              <a:rPr lang="pt-BR" dirty="0"/>
              <a:t>. </a:t>
            </a:r>
            <a:r>
              <a:rPr lang="pt-BR" dirty="0" err="1"/>
              <a:t>Chest</a:t>
            </a:r>
            <a:r>
              <a:rPr lang="pt-BR" dirty="0"/>
              <a:t>. 2016 </a:t>
            </a:r>
            <a:r>
              <a:rPr lang="pt-BR" dirty="0" err="1"/>
              <a:t>Dec</a:t>
            </a:r>
            <a:r>
              <a:rPr lang="pt-BR" dirty="0"/>
              <a:t> 6. </a:t>
            </a:r>
            <a:r>
              <a:rPr lang="pt-BR" dirty="0" err="1"/>
              <a:t>pii</a:t>
            </a:r>
            <a:r>
              <a:rPr lang="pt-BR" dirty="0"/>
              <a:t>: S0012-3692(16)62564-3. </a:t>
            </a:r>
            <a:r>
              <a:rPr lang="pt-BR" dirty="0" err="1"/>
              <a:t>doi</a:t>
            </a:r>
            <a:r>
              <a:rPr lang="pt-BR" dirty="0"/>
              <a:t>: 10.1016/j.chest.2016.11.036. [</a:t>
            </a:r>
            <a:r>
              <a:rPr lang="pt-BR" dirty="0" err="1"/>
              <a:t>Epub</a:t>
            </a:r>
            <a:r>
              <a:rPr lang="pt-BR" dirty="0"/>
              <a:t> </a:t>
            </a:r>
            <a:r>
              <a:rPr lang="pt-BR" dirty="0" err="1"/>
              <a:t>ahead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print</a:t>
            </a:r>
            <a:r>
              <a:rPr lang="pt-BR" dirty="0"/>
              <a:t>]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1023938" y="-263525"/>
            <a:ext cx="9720262" cy="149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cap="none" smtClean="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904875"/>
            <a:ext cx="9058275" cy="529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495300" y="6269038"/>
            <a:ext cx="111236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0000FF"/>
                </a:solidFill>
              </a:rPr>
              <a:t>Drs. Sérgio Veiga, Joseleide de Castro, Paulo R. Margotto, Lucila Nagata, Marcos Fernandes, Mia Vidigal e João Vilela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1254</Words>
  <Application>Microsoft Office PowerPoint</Application>
  <PresentationFormat>Widescreen</PresentationFormat>
  <Paragraphs>139</Paragraphs>
  <Slides>33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41" baseType="lpstr">
      <vt:lpstr>Tw Cen MT</vt:lpstr>
      <vt:lpstr>Arial</vt:lpstr>
      <vt:lpstr>Tw Cen MT Condensed</vt:lpstr>
      <vt:lpstr>Wingdings 3</vt:lpstr>
      <vt:lpstr>Calibri</vt:lpstr>
      <vt:lpstr>Courier New</vt:lpstr>
      <vt:lpstr>Droid Sans</vt:lpstr>
      <vt:lpstr>Integral</vt:lpstr>
      <vt:lpstr> CASO ANÁTOMO-CLÍNICO   GINECOLOGIA E OBSTETRÍCIA-HMIB SEPSE NA GRAVIDEZ   </vt:lpstr>
      <vt:lpstr>CASO 1</vt:lpstr>
      <vt:lpstr>Apresentação do PowerPoint</vt:lpstr>
      <vt:lpstr>Avaliação PS do CO </vt:lpstr>
      <vt:lpstr>ADMISSÃO NO CO </vt:lpstr>
      <vt:lpstr>Apresentação do PowerPoint</vt:lpstr>
      <vt:lpstr>Admissão na UTI Materna – HMIB  11/10/2018 às 20:20h </vt:lpstr>
      <vt:lpstr>Admissão na UTI Materna – HMIB  11/10/2018 às 20:20h </vt:lpstr>
      <vt:lpstr>Admissão na UTI Materna – HMIB  11/10/2018 às 20:20h </vt:lpstr>
      <vt:lpstr>Exames Laboratoriais 11/10/18 às 20:40</vt:lpstr>
      <vt:lpstr>Uti - 11/10/18 às 22:01</vt:lpstr>
      <vt:lpstr>UTI: evolução da paciente à partir das 22:35h</vt:lpstr>
      <vt:lpstr>Uti - 11/10/18 -  Evolução da GO-HMIB: 00:30</vt:lpstr>
      <vt:lpstr>UTI: evolução da paciente à partir das 22:35h</vt:lpstr>
      <vt:lpstr>Apresentação do PowerPoint</vt:lpstr>
      <vt:lpstr>Apresentação do PowerPoint</vt:lpstr>
      <vt:lpstr>Apresentação do PowerPoint</vt:lpstr>
      <vt:lpstr>Sepse </vt:lpstr>
      <vt:lpstr>Apresentação do PowerPoint</vt:lpstr>
      <vt:lpstr>Apresentação do PowerPoint</vt:lpstr>
      <vt:lpstr>CHOQUE SÉPTICO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OUTRAS REFERÊNCIAS </vt:lpstr>
      <vt:lpstr>OBRIGADO!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MARCO FERNANDES</dc:creator>
  <cp:lastModifiedBy>Paulo Margotto</cp:lastModifiedBy>
  <cp:revision>76</cp:revision>
  <dcterms:created xsi:type="dcterms:W3CDTF">2019-09-24T13:08:36Z</dcterms:created>
  <dcterms:modified xsi:type="dcterms:W3CDTF">2019-10-10T17:13:04Z</dcterms:modified>
</cp:coreProperties>
</file>