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84" r:id="rId13"/>
    <p:sldId id="267" r:id="rId14"/>
    <p:sldId id="285" r:id="rId15"/>
    <p:sldId id="268" r:id="rId16"/>
    <p:sldId id="286" r:id="rId17"/>
    <p:sldId id="269" r:id="rId18"/>
    <p:sldId id="270" r:id="rId19"/>
    <p:sldId id="271" r:id="rId20"/>
    <p:sldId id="272" r:id="rId21"/>
    <p:sldId id="273" r:id="rId22"/>
    <p:sldId id="281" r:id="rId23"/>
    <p:sldId id="282" r:id="rId24"/>
    <p:sldId id="287" r:id="rId25"/>
    <p:sldId id="288" r:id="rId26"/>
    <p:sldId id="289" r:id="rId27"/>
    <p:sldId id="290" r:id="rId28"/>
    <p:sldId id="306" r:id="rId29"/>
    <p:sldId id="308" r:id="rId30"/>
    <p:sldId id="309" r:id="rId31"/>
    <p:sldId id="310" r:id="rId32"/>
    <p:sldId id="311" r:id="rId33"/>
    <p:sldId id="313" r:id="rId34"/>
    <p:sldId id="314" r:id="rId35"/>
    <p:sldId id="315" r:id="rId36"/>
    <p:sldId id="316" r:id="rId37"/>
    <p:sldId id="317" r:id="rId38"/>
    <p:sldId id="318" r:id="rId39"/>
    <p:sldId id="319" r:id="rId40"/>
    <p:sldId id="320" r:id="rId41"/>
    <p:sldId id="321" r:id="rId42"/>
    <p:sldId id="322" r:id="rId43"/>
    <p:sldId id="323" r:id="rId44"/>
    <p:sldId id="293" r:id="rId45"/>
    <p:sldId id="291" r:id="rId46"/>
    <p:sldId id="292" r:id="rId47"/>
    <p:sldId id="294" r:id="rId48"/>
    <p:sldId id="298" r:id="rId49"/>
    <p:sldId id="296" r:id="rId50"/>
    <p:sldId id="297" r:id="rId51"/>
    <p:sldId id="299" r:id="rId52"/>
    <p:sldId id="303" r:id="rId53"/>
    <p:sldId id="304" r:id="rId54"/>
    <p:sldId id="300" r:id="rId55"/>
    <p:sldId id="302" r:id="rId56"/>
    <p:sldId id="301" r:id="rId57"/>
    <p:sldId id="324" r:id="rId58"/>
    <p:sldId id="325" r:id="rId59"/>
    <p:sldId id="305" r:id="rId60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sz="2400" u="sng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sz="2400" u="sng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sz="2400" u="sng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sz="2400" u="sng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sz="2400" u="sng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400" u="sng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400" u="sng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400" u="sng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400" u="sng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00FF"/>
    <a:srgbClr val="CC66FF"/>
    <a:srgbClr val="CC0099"/>
    <a:srgbClr val="FFFF00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406" autoAdjust="0"/>
    <p:restoredTop sz="94912" autoAdjust="0"/>
  </p:normalViewPr>
  <p:slideViewPr>
    <p:cSldViewPr snapToGrid="0">
      <p:cViewPr varScale="1">
        <p:scale>
          <a:sx n="79" d="100"/>
          <a:sy n="79" d="100"/>
        </p:scale>
        <p:origin x="60" y="1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u="none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u="none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CA37434-712F-492D-BEE8-9F6197C94989}" type="datetimeFigureOut">
              <a:rPr lang="pt-BR"/>
              <a:pPr>
                <a:defRPr/>
              </a:pPr>
              <a:t>11/10/2019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u="none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u="none"/>
            </a:lvl1pPr>
          </a:lstStyle>
          <a:p>
            <a:pPr>
              <a:defRPr/>
            </a:pPr>
            <a:fld id="{E835A324-A5F1-46CF-959C-4CD472147175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7794926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t-BR" altLang="pt-BR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204043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pt-BR" smtClean="0"/>
              <a:t>There was a strong correlation between umbilical</a:t>
            </a:r>
          </a:p>
          <a:p>
            <a:pPr eaLnBrk="1" hangingPunct="1">
              <a:spcBef>
                <a:spcPct val="0"/>
              </a:spcBef>
            </a:pPr>
            <a:r>
              <a:rPr lang="pt-BR" altLang="pt-BR" smtClean="0"/>
              <a:t>cord venous and arterial lactate (correlation coefficient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smtClean="0"/>
              <a:t>0.916). Arterial lactate increased by 1.04 mmol/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smtClean="0"/>
              <a:t>L for every 1.00-mmol/L increase in venous lactate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smtClean="0"/>
              <a:t>(linear regression equation: arterial lactate50.22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smtClean="0"/>
              <a:t>+1.043venous lactate) (Fig. 2). The coefficient of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smtClean="0"/>
              <a:t>determination (R2) was 0.839, indicating that 83.9%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smtClean="0"/>
              <a:t>of the variance in arterial lactate was explained by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smtClean="0"/>
              <a:t>venous lactate. The mean difference between arterial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smtClean="0"/>
              <a:t>and venous lactate was 0.34 mmol/L (95% confidence</a:t>
            </a:r>
          </a:p>
          <a:p>
            <a:pPr eaLnBrk="1" hangingPunct="1">
              <a:spcBef>
                <a:spcPct val="0"/>
              </a:spcBef>
            </a:pPr>
            <a:r>
              <a:rPr lang="pt-BR" altLang="pt-BR" smtClean="0"/>
              <a:t>interval [CI] 0.32–0.35).</a:t>
            </a:r>
          </a:p>
        </p:txBody>
      </p:sp>
      <p:sp>
        <p:nvSpPr>
          <p:cNvPr id="2048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0948993-31CA-4704-8D76-7C8E950F9714}" type="slidenum">
              <a:rPr lang="pt-BR" altLang="pt-BR" smtClean="0"/>
              <a:pPr/>
              <a:t>13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23298620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pt-BR" smtClean="0"/>
              <a:t>Arterial lactic acidemia was identified in 2,199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smtClean="0"/>
              <a:t>neonates (28.4%) based the arterial lactate cut point of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smtClean="0"/>
              <a:t>3.9 mmol/L. Venous lactate was highly predictive of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smtClean="0"/>
              <a:t>arterial lactic acidemia (area under ROC curve: 0.958,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smtClean="0"/>
              <a:t>95% CI 0.953–0.962). The “optimal” cut point of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smtClean="0"/>
              <a:t>venous lactate for predicting arterial lactic acidemia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smtClean="0"/>
              <a:t>was 3.4 mmol/L based on the maximal Youden index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smtClean="0"/>
              <a:t>(Fig. 3). This cut point of venous lactate predicted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smtClean="0"/>
              <a:t>arterial lactic acidemia with a sensitivity of 87.0%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smtClean="0"/>
              <a:t>(95% CI 85.6–88.4%) and specificity of 91.3% (95%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smtClean="0"/>
              <a:t>CI 90.6–92.1%). The positive and negative predictive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smtClean="0"/>
              <a:t>values were 79.9% (95% CI 78.3–81.5%) and 94.7%</a:t>
            </a:r>
          </a:p>
          <a:p>
            <a:pPr eaLnBrk="1" hangingPunct="1">
              <a:spcBef>
                <a:spcPct val="0"/>
              </a:spcBef>
            </a:pPr>
            <a:r>
              <a:rPr lang="pt-BR" altLang="pt-BR" smtClean="0"/>
              <a:t>(95% CI 94.0–95.3%), respectively.</a:t>
            </a:r>
          </a:p>
        </p:txBody>
      </p:sp>
      <p:sp>
        <p:nvSpPr>
          <p:cNvPr id="2253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40D1BDA-5207-4F8C-9382-3FF1CC92AB8D}" type="slidenum">
              <a:rPr lang="pt-BR" altLang="pt-BR" smtClean="0"/>
              <a:pPr/>
              <a:t>15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42319422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pt-BR" dirty="0" smtClean="0"/>
              <a:t>Umbilical venous and arterial lactate were comparable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dirty="0" smtClean="0"/>
              <a:t>for prediction of the composite neonatal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dirty="0" smtClean="0"/>
              <a:t>morbidity (areas under ROC curve, 0.799 compared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dirty="0" smtClean="0"/>
              <a:t>with 0.815, P5.18) (Fig. 4)</a:t>
            </a:r>
          </a:p>
        </p:txBody>
      </p:sp>
      <p:sp>
        <p:nvSpPr>
          <p:cNvPr id="2458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0480B91-4586-43B8-9384-5BB345803E3E}" type="slidenum">
              <a:rPr lang="pt-BR" altLang="pt-BR" smtClean="0"/>
              <a:pPr/>
              <a:t>17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2245518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pt-BR" smtClean="0"/>
              <a:t>The “optimal” cut point of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smtClean="0"/>
              <a:t>venous lactate for predicting the composite neonatal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smtClean="0"/>
              <a:t>outcome was 3.4 mmol/L, the same as that for predicting</a:t>
            </a:r>
          </a:p>
          <a:p>
            <a:pPr eaLnBrk="1" hangingPunct="1">
              <a:spcBef>
                <a:spcPct val="0"/>
              </a:spcBef>
            </a:pPr>
            <a:r>
              <a:rPr lang="pt-BR" altLang="pt-BR" smtClean="0"/>
              <a:t>arterial lactic acidemia.</a:t>
            </a:r>
          </a:p>
          <a:p>
            <a:pPr eaLnBrk="1" hangingPunct="1">
              <a:spcBef>
                <a:spcPct val="0"/>
              </a:spcBef>
            </a:pPr>
            <a:endParaRPr lang="pt-BR" altLang="pt-BR" smtClean="0"/>
          </a:p>
          <a:p>
            <a:pPr eaLnBrk="1" hangingPunct="1">
              <a:spcBef>
                <a:spcPct val="0"/>
              </a:spcBef>
            </a:pPr>
            <a:r>
              <a:rPr lang="pt-BR" altLang="pt-BR" smtClean="0"/>
              <a:t>Venous lactate predicted the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smtClean="0"/>
              <a:t>composite neonatal outcome with comparable sensitivity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smtClean="0"/>
              <a:t>as arterial lactate (75.0% compared with 74.0%,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smtClean="0"/>
              <a:t>P..99), but specificity was slightly lower (69.7%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smtClean="0"/>
              <a:t>compared with 72.2%, P,.01). The associated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smtClean="0"/>
              <a:t>negative and positive predictive values were nominally</a:t>
            </a:r>
          </a:p>
          <a:p>
            <a:pPr eaLnBrk="1" hangingPunct="1">
              <a:spcBef>
                <a:spcPct val="0"/>
              </a:spcBef>
            </a:pPr>
            <a:r>
              <a:rPr lang="pt-BR" altLang="pt-BR" smtClean="0"/>
              <a:t>comparable (Table 3)</a:t>
            </a:r>
          </a:p>
        </p:txBody>
      </p:sp>
      <p:sp>
        <p:nvSpPr>
          <p:cNvPr id="2662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7656716-689F-4E4D-A5CA-74DC28B8B40C}" type="slidenum">
              <a:rPr lang="pt-BR" altLang="pt-BR" smtClean="0"/>
              <a:pPr/>
              <a:t>18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35395069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altLang="pt-BR" smtClean="0"/>
              <a:t>Increasing cut points of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smtClean="0"/>
              <a:t>venous lactate had a predictable effect on the predictive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smtClean="0"/>
              <a:t>characteristics. The most notable effects were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smtClean="0"/>
              <a:t>a decrease in sensitivity and an increase in specificity</a:t>
            </a:r>
          </a:p>
          <a:p>
            <a:pPr eaLnBrk="1" hangingPunct="1">
              <a:spcBef>
                <a:spcPct val="0"/>
              </a:spcBef>
            </a:pPr>
            <a:r>
              <a:rPr lang="en-US" altLang="pt-BR" smtClean="0"/>
              <a:t>and negative predictive value (Table 4).</a:t>
            </a:r>
            <a:endParaRPr lang="pt-BR" altLang="pt-BR" smtClean="0"/>
          </a:p>
        </p:txBody>
      </p:sp>
      <p:sp>
        <p:nvSpPr>
          <p:cNvPr id="2867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E88B2F2-0F03-4FDE-8518-91C4CEC0026A}" type="slidenum">
              <a:rPr lang="pt-BR" altLang="pt-BR" smtClean="0"/>
              <a:pPr/>
              <a:t>19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30173747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altLang="pt-BR" smtClean="0"/>
              <a:t>Sabe-se que o lactato umbilical arterial é a medida direta do lactato fetal e o lactato venoso reflete o da placenta. No entanto o feto tem sido identificado como a principal fonte de concentração de lactato umbilical no trabalho de parto com minimas influencias maternas e utero placentarias. Ainda após deixar a placenta o lactato venoso umbilical continua preditor de lactato arterial.</a:t>
            </a:r>
          </a:p>
        </p:txBody>
      </p:sp>
      <p:sp>
        <p:nvSpPr>
          <p:cNvPr id="3072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5EA5700-A78B-48DF-AFB0-D81E8AEA62D0}" type="slidenum">
              <a:rPr lang="pt-BR" altLang="pt-BR" smtClean="0"/>
              <a:pPr/>
              <a:t>20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87967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/>
        </p:nvSpPr>
        <p:spPr>
          <a:xfrm>
            <a:off x="0" y="0"/>
            <a:ext cx="12192000" cy="4572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Oval 5"/>
          <p:cNvSpPr/>
          <p:nvPr/>
        </p:nvSpPr>
        <p:spPr>
          <a:xfrm>
            <a:off x="0" y="0"/>
            <a:ext cx="12192000" cy="4572000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7"/>
          <p:cNvCxnSpPr/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/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B1DD5611-0870-4D2B-8894-671B3E078EC8}" type="datetimeFigureOut">
              <a:rPr lang="en-US"/>
              <a:pPr>
                <a:defRPr/>
              </a:pPr>
              <a:t>10/11/2019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9EBC86-148A-4EE1-987E-E0DBF341B7D6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2734692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421952-FBD2-4D7C-BED2-3952CF051F10}" type="datetimeFigureOut">
              <a:rPr lang="en-US"/>
              <a:pPr>
                <a:defRPr/>
              </a:pPr>
              <a:t>10/11/2019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3BCF2-1065-4484-AD5B-558993076751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2392749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/>
          <p:nvPr/>
        </p:nvSpPr>
        <p:spPr>
          <a:xfrm>
            <a:off x="0" y="0"/>
            <a:ext cx="12192000" cy="4572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Oval 5"/>
          <p:cNvSpPr/>
          <p:nvPr/>
        </p:nvSpPr>
        <p:spPr>
          <a:xfrm>
            <a:off x="0" y="0"/>
            <a:ext cx="12192000" cy="4572000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7"/>
          <p:cNvCxnSpPr/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/>
          <a:lstStyle>
            <a:lvl1pPr algn="r">
              <a:defRPr sz="5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71719B-2D88-466C-951E-0D92F02CB662}" type="datetimeFigureOut">
              <a:rPr lang="en-US"/>
              <a:pPr>
                <a:defRPr/>
              </a:pPr>
              <a:t>10/11/2019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63C11-EF15-43AF-AC58-43F35F265A05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3498815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A7B8DE-BDB5-4AE6-AD8D-7AB96BBB9912}" type="datetimeFigureOut">
              <a:rPr lang="en-US"/>
              <a:pPr>
                <a:defRPr/>
              </a:pPr>
              <a:t>10/11/2019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DF0A6A-EEEF-4D3D-9F3F-4D854E6F8F79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2773082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13FDC0-5FF5-4510-B383-09CAC57D84B0}" type="datetimeFigureOut">
              <a:rPr lang="en-US"/>
              <a:pPr>
                <a:defRPr/>
              </a:pPr>
              <a:t>10/11/2019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E8229-552B-41A5-8FC6-FC4EF9000B44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3512695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65273-3627-47A4-88AF-98D39F2A0226}" type="datetimeFigureOut">
              <a:rPr lang="en-US"/>
              <a:pPr>
                <a:defRPr/>
              </a:pPr>
              <a:t>10/11/2019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B54CFD-C970-479C-8DCF-8A7AB7D417E2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2905236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F73474-AF09-4C69-B116-4026B22A06CF}" type="datetimeFigureOut">
              <a:rPr lang="en-US"/>
              <a:pPr>
                <a:defRPr/>
              </a:pPr>
              <a:t>10/11/2019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75692-4696-4823-B8BA-B7335EFAFF03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1392547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9F8F1-0249-4509-9461-97C0B8CABD8E}" type="datetimeFigureOut">
              <a:rPr lang="en-US"/>
              <a:pPr>
                <a:defRPr/>
              </a:pPr>
              <a:t>10/11/2019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1E9A52-8EEE-4C78-9989-A15DDC95D4F8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276463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7"/>
          <p:cNvCxnSpPr/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/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F08BC0-BDF8-4B5F-A764-8CA729D5B0EE}" type="datetimeFigureOut">
              <a:rPr lang="en-US"/>
              <a:pPr>
                <a:defRPr/>
              </a:pPr>
              <a:t>10/11/2019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6952A-A359-4005-ABDC-383D52951D23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2335005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82A3B6-1B0C-4CB8-B2B2-8EE0C82139DA}" type="datetimeFigureOut">
              <a:rPr lang="en-US"/>
              <a:pPr>
                <a:defRPr/>
              </a:pPr>
              <a:t>10/11/2019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AAF88-DD82-407E-B384-C66031EE209C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22529593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 rot="5400000" flipV="1">
            <a:off x="10058400" y="58738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698E95-CCBC-4A2C-B6F3-B4D01825EA93}" type="datetimeFigureOut">
              <a:rPr lang="en-US"/>
              <a:pPr>
                <a:defRPr/>
              </a:pPr>
              <a:t>10/11/2019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6ED972-0379-4896-9CAD-8E1E6B8C98F3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2570857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1023938" y="6470650"/>
            <a:ext cx="2154237" cy="27463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EC288A1-AD86-4AA7-B224-06E81AFBA309}" type="datetimeFigureOut">
              <a:rPr lang="en-US"/>
              <a:pPr>
                <a:defRPr/>
              </a:pPr>
              <a:t>10/11/2019</a:t>
            </a:fld>
            <a:endParaRPr lang="en-US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4843463" y="6470650"/>
            <a:ext cx="5900737" cy="2746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10837863" y="6470650"/>
            <a:ext cx="973137" cy="27463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E097C59-7DFF-431A-80D7-99C5FA4EEA63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2139424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3938" y="585788"/>
            <a:ext cx="9720262" cy="1498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23938" y="2286000"/>
            <a:ext cx="9720262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4572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pt-BR" smtClean="0"/>
              <a:t>Click to edit Master text styles</a:t>
            </a:r>
          </a:p>
          <a:p>
            <a:pPr lvl="1"/>
            <a:r>
              <a:rPr lang="en-US" altLang="pt-BR" smtClean="0"/>
              <a:t>Second level</a:t>
            </a:r>
          </a:p>
          <a:p>
            <a:pPr lvl="2"/>
            <a:r>
              <a:rPr lang="en-US" altLang="pt-BR" smtClean="0"/>
              <a:t>Third level</a:t>
            </a:r>
          </a:p>
          <a:p>
            <a:pPr lvl="3"/>
            <a:r>
              <a:rPr lang="en-US" altLang="pt-BR" smtClean="0"/>
              <a:t>Fourth level</a:t>
            </a:r>
          </a:p>
          <a:p>
            <a:pPr lvl="4"/>
            <a:r>
              <a:rPr lang="en-US" altLang="pt-BR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3938" y="6470650"/>
            <a:ext cx="2154237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 u="none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fld id="{B8C5596F-8FA8-4370-B2C6-64A4EB97B699}" type="datetimeFigureOut">
              <a:rPr lang="en-US"/>
              <a:pPr>
                <a:defRPr/>
              </a:pPr>
              <a:t>10/11/2019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3463" y="6470650"/>
            <a:ext cx="5900737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u="none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863" y="6470650"/>
            <a:ext cx="973137" cy="2746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000" u="none">
                <a:solidFill>
                  <a:srgbClr val="0D0D0D"/>
                </a:solidFill>
                <a:latin typeface="Tw Cen MT Condensed" panose="020B0606020104020203" pitchFamily="34" charset="0"/>
              </a:defRPr>
            </a:lvl1pPr>
          </a:lstStyle>
          <a:p>
            <a:pPr>
              <a:defRPr/>
            </a:pPr>
            <a:fld id="{9288B751-A26D-4E8A-890B-30E7E5B2AB56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7088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19" r:id="rId2"/>
    <p:sldLayoutId id="2147483722" r:id="rId3"/>
    <p:sldLayoutId id="2147483718" r:id="rId4"/>
    <p:sldLayoutId id="2147483717" r:id="rId5"/>
    <p:sldLayoutId id="2147483716" r:id="rId6"/>
    <p:sldLayoutId id="2147483723" r:id="rId7"/>
    <p:sldLayoutId id="2147483715" r:id="rId8"/>
    <p:sldLayoutId id="2147483724" r:id="rId9"/>
    <p:sldLayoutId id="2147483714" r:id="rId10"/>
    <p:sldLayoutId id="2147483725" r:id="rId11"/>
    <p:sldLayoutId id="2147483720" r:id="rId12"/>
  </p:sldLayoutIdLst>
  <p:txStyles>
    <p:titleStyle>
      <a:lvl1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 kern="1200" cap="all" spc="100">
          <a:solidFill>
            <a:srgbClr val="0D0D0D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2pPr>
      <a:lvl3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3pPr>
      <a:lvl4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4pPr>
      <a:lvl5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5pPr>
      <a:lvl6pPr marL="4572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6pPr>
      <a:lvl7pPr marL="9144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7pPr>
      <a:lvl8pPr marL="13716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8pPr>
      <a:lvl9pPr marL="18288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9pPr>
    </p:titleStyle>
    <p:bodyStyle>
      <a:lvl1pPr marL="90488" indent="-90488" algn="l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13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anose="05040102010807070707" pitchFamily="18" charset="2"/>
        <a:buChar char="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447675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anose="05040102010807070707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3725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anose="05040102010807070707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6288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anose="05040102010807070707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6959212" TargetMode="External"/><Relationship Id="rId7" Type="http://schemas.openxmlformats.org/officeDocument/2006/relationships/image" Target="../media/image4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hyperlink" Target="https://www.ncbi.nlm.nih.gov/pubmed?linkname=pubmed_pubmed&amp;from_uid=26959212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://paulomargotto.com.br/documentos/7291" TargetMode="Externa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6243" TargetMode="External"/><Relationship Id="rId2" Type="http://schemas.openxmlformats.org/officeDocument/2006/relationships/hyperlink" Target="http://www.paulomargotto.com.br/documentos/Protocolo_Bilirrubinometro_2017.doc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2153" TargetMode="External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8072" TargetMode="Externa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6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7826958" TargetMode="External"/><Relationship Id="rId2" Type="http://schemas.openxmlformats.org/officeDocument/2006/relationships/hyperlink" Target="https://www.ncbi.nlm.nih.gov/pubmed/7826958" TargetMode="Externa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://paulomargotto.com.br/documentos/3845" TargetMode="External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hyperlink" Target="http://paulomargotto.com.br/documentos/18088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hyperlink" Target="https://www.ncbi.nlm.nih.gov/pubmed?linkname=pubmed_pubmed&amp;from_uid=23999233" TargetMode="External"/><Relationship Id="rId4" Type="http://schemas.openxmlformats.org/officeDocument/2006/relationships/hyperlink" Target="https://www.ncbi.nlm.nih.gov/pubmed/23999233" TargetMode="Externa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19834738" TargetMode="External"/><Relationship Id="rId2" Type="http://schemas.openxmlformats.org/officeDocument/2006/relationships/hyperlink" Target="https://www.ncbi.nlm.nih.gov/pubmed/19834738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hyperlink" Target="http://paulomargotto.com.br/documentos/18062" TargetMode="Externa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hyperlink" Target="http://paulomargotto.com.br/documentos/15861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hyperlink" Target="https://www.ncbi.nlm.nih.gov/pubmed/28471441" TargetMode="Externa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30772908" TargetMode="External"/><Relationship Id="rId2" Type="http://schemas.openxmlformats.org/officeDocument/2006/relationships/hyperlink" Target="https://www.ncbi.nlm.nih.gov/pubmed/30772908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hyperlink" Target="http://paulomargotto.com.br/documentos/19544" TargetMode="Externa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457200" y="4959350"/>
            <a:ext cx="10164763" cy="1463675"/>
          </a:xfrm>
          <a:solidFill>
            <a:schemeClr val="bg1"/>
          </a:solidFill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/>
            <a:r>
              <a:rPr lang="en-US" altLang="pt-BR" sz="2800" cap="none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APRESENTAÇÃO:    TATIANE MARTINS BARCELOS</a:t>
            </a:r>
            <a:r>
              <a:rPr lang="en-US" altLang="pt-BR" sz="2800" cap="none" dirty="0" smtClean="0"/>
              <a:t> – R3 NEONATOLOGIA/HMIB/SES/DF</a:t>
            </a:r>
            <a:br>
              <a:rPr lang="en-US" altLang="pt-BR" sz="2800" cap="none" dirty="0" smtClean="0"/>
            </a:br>
            <a:r>
              <a:rPr lang="en-US" altLang="pt-BR" sz="2800" cap="none" dirty="0" smtClean="0"/>
              <a:t>COORDENAÇÃO: </a:t>
            </a:r>
            <a:r>
              <a:rPr lang="en-US" altLang="pt-BR" sz="2800" cap="none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MIZA VIDIGAL</a:t>
            </a:r>
            <a:r>
              <a:rPr lang="en-US" altLang="pt-BR" sz="2800" cap="none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altLang="pt-BR" sz="2800" cap="none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altLang="pt-BR" sz="2800" cap="none" smtClean="0">
                <a:effectLst>
                  <a:outerShdw blurRad="38100" dist="38100" dir="2700000" algn="tl">
                    <a:srgbClr val="C0C0C0"/>
                  </a:outerShdw>
                </a:effectLst>
                <a:hlinkClick r:id="rId2"/>
              </a:rPr>
              <a:t>www.paulomargotto.com</a:t>
            </a:r>
            <a:r>
              <a:rPr lang="en-US" altLang="pt-BR" sz="2800" cap="none" smtClean="0">
                <a:effectLst>
                  <a:outerShdw blurRad="38100" dist="38100" dir="2700000" algn="tl">
                    <a:srgbClr val="C0C0C0"/>
                  </a:outerShdw>
                </a:effectLst>
                <a:hlinkClick r:id="rId2"/>
              </a:rPr>
              <a:t>.br</a:t>
            </a:r>
            <a:r>
              <a:rPr lang="en-US" altLang="pt-BR" sz="2800" cap="none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pt-BR" sz="2800" cap="none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altLang="pt-BR" sz="2800" cap="none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altLang="pt-BR" sz="2800" cap="none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Brasília, 12 de </a:t>
            </a:r>
            <a:r>
              <a:rPr lang="en-US" altLang="pt-BR" sz="2800" cap="none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outubro</a:t>
            </a:r>
            <a:r>
              <a:rPr lang="en-US" altLang="pt-BR" sz="2800" cap="none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de 2019</a:t>
            </a:r>
            <a:r>
              <a:rPr lang="en-US" altLang="pt-BR" sz="2800" cap="none" dirty="0" smtClean="0"/>
              <a:t/>
            </a:r>
            <a:br>
              <a:rPr lang="en-US" altLang="pt-BR" sz="2800" cap="none" dirty="0" smtClean="0"/>
            </a:br>
            <a:endParaRPr lang="en-US" altLang="pt-BR" sz="2800" cap="none" dirty="0" smtClean="0"/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2593975"/>
            <a:ext cx="12192000" cy="10985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95220" bIns="0" anchor="ctr">
            <a:spAutoFit/>
          </a:bodyPr>
          <a:lstStyle/>
          <a:p>
            <a:pPr algn="ctr"/>
            <a:r>
              <a:rPr lang="en-US" altLang="pt-BR" sz="1800" b="1" u="none">
                <a:hlinkClick r:id="rId3"/>
              </a:rPr>
              <a:t>Umbilical Cord</a:t>
            </a:r>
            <a:r>
              <a:rPr lang="en-US" altLang="pt-BR" sz="1800" u="none">
                <a:hlinkClick r:id="rId3"/>
              </a:rPr>
              <a:t> </a:t>
            </a:r>
            <a:r>
              <a:rPr lang="en-US" altLang="pt-BR" sz="1800" b="1" u="none">
                <a:hlinkClick r:id="rId3"/>
              </a:rPr>
              <a:t>Venous</a:t>
            </a:r>
            <a:r>
              <a:rPr lang="en-US" altLang="pt-BR" sz="1800" u="none">
                <a:hlinkClick r:id="rId3"/>
              </a:rPr>
              <a:t> </a:t>
            </a:r>
            <a:r>
              <a:rPr lang="en-US" altLang="pt-BR" sz="1800" b="1" u="none">
                <a:hlinkClick r:id="rId3"/>
              </a:rPr>
              <a:t>Lactate</a:t>
            </a:r>
            <a:r>
              <a:rPr lang="en-US" altLang="pt-BR" sz="1800" u="none">
                <a:hlinkClick r:id="rId3"/>
              </a:rPr>
              <a:t> for </a:t>
            </a:r>
            <a:r>
              <a:rPr lang="en-US" altLang="pt-BR" sz="1800" b="1" u="none">
                <a:hlinkClick r:id="rId3"/>
              </a:rPr>
              <a:t>Predicting</a:t>
            </a:r>
            <a:r>
              <a:rPr lang="en-US" altLang="pt-BR" sz="1800" u="none">
                <a:hlinkClick r:id="rId3"/>
              </a:rPr>
              <a:t> </a:t>
            </a:r>
            <a:r>
              <a:rPr lang="en-US" altLang="pt-BR" sz="1800" b="1" u="none">
                <a:hlinkClick r:id="rId3"/>
              </a:rPr>
              <a:t>Arterial</a:t>
            </a:r>
            <a:r>
              <a:rPr lang="en-US" altLang="pt-BR" sz="1800" u="none">
                <a:hlinkClick r:id="rId3"/>
              </a:rPr>
              <a:t> </a:t>
            </a:r>
            <a:r>
              <a:rPr lang="en-US" altLang="pt-BR" sz="1800" b="1" u="none">
                <a:hlinkClick r:id="rId3"/>
              </a:rPr>
              <a:t>Lactic</a:t>
            </a:r>
            <a:r>
              <a:rPr lang="en-US" altLang="pt-BR" sz="1800" u="none">
                <a:hlinkClick r:id="rId3"/>
              </a:rPr>
              <a:t> </a:t>
            </a:r>
            <a:r>
              <a:rPr lang="en-US" altLang="pt-BR" sz="1800" b="1" u="none">
                <a:hlinkClick r:id="rId3"/>
              </a:rPr>
              <a:t>Acidemia</a:t>
            </a:r>
            <a:r>
              <a:rPr lang="en-US" altLang="pt-BR" sz="1800" u="none">
                <a:hlinkClick r:id="rId3"/>
              </a:rPr>
              <a:t> and </a:t>
            </a:r>
            <a:r>
              <a:rPr lang="en-US" altLang="pt-BR" sz="1800" b="1" u="none">
                <a:hlinkClick r:id="rId3"/>
              </a:rPr>
              <a:t>Neonatal</a:t>
            </a:r>
            <a:r>
              <a:rPr lang="en-US" altLang="pt-BR" sz="1800" u="none">
                <a:hlinkClick r:id="rId3"/>
              </a:rPr>
              <a:t> </a:t>
            </a:r>
            <a:r>
              <a:rPr lang="en-US" altLang="pt-BR" sz="1800" b="1" u="none">
                <a:hlinkClick r:id="rId3"/>
              </a:rPr>
              <a:t>Morbidity</a:t>
            </a:r>
            <a:r>
              <a:rPr lang="en-US" altLang="pt-BR" sz="1800" u="none">
                <a:hlinkClick r:id="rId3"/>
              </a:rPr>
              <a:t> at </a:t>
            </a:r>
            <a:r>
              <a:rPr lang="en-US" altLang="pt-BR" sz="1800" b="1" u="none">
                <a:hlinkClick r:id="rId3"/>
              </a:rPr>
              <a:t>Term</a:t>
            </a:r>
            <a:r>
              <a:rPr lang="en-US" altLang="pt-BR" sz="1800" u="none">
                <a:hlinkClick r:id="rId3"/>
              </a:rPr>
              <a:t>.</a:t>
            </a:r>
            <a:endParaRPr lang="en-US" altLang="pt-BR" sz="1800" u="none"/>
          </a:p>
          <a:p>
            <a:pPr algn="ctr"/>
            <a:r>
              <a:rPr lang="en-US" altLang="pt-BR" sz="1800" u="none"/>
              <a:t>Tuuli MG, Stout MJ, Macones GA, Cahill AG.Obstet Gynecol. 2016 Apr;127(4):674-80. doi: 10.1097/AOG.0000000000001339.</a:t>
            </a:r>
          </a:p>
          <a:p>
            <a:pPr algn="ctr"/>
            <a:r>
              <a:rPr lang="en-US" altLang="pt-BR" sz="1800" u="none"/>
              <a:t>PMID: 26959212.</a:t>
            </a:r>
            <a:r>
              <a:rPr lang="en-US" altLang="pt-BR" sz="1800" b="1" u="none">
                <a:hlinkClick r:id="rId3"/>
              </a:rPr>
              <a:t>Free PMC Article</a:t>
            </a:r>
            <a:r>
              <a:rPr lang="en-US" altLang="pt-BR" sz="1800" b="1" u="none"/>
              <a:t>.</a:t>
            </a:r>
            <a:r>
              <a:rPr lang="en-US" altLang="pt-BR" sz="1800">
                <a:hlinkClick r:id="rId4"/>
              </a:rPr>
              <a:t>Similar articles</a:t>
            </a:r>
            <a:r>
              <a:rPr lang="en-US" altLang="pt-BR" sz="1800"/>
              <a:t>. </a:t>
            </a:r>
            <a:r>
              <a:rPr lang="en-US" altLang="pt-BR" sz="1800" b="1" u="none">
                <a:solidFill>
                  <a:srgbClr val="0033CC"/>
                </a:solidFill>
              </a:rPr>
              <a:t>Artigo Livre!</a:t>
            </a: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584200" y="1677988"/>
            <a:ext cx="10634663" cy="82232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914400"/>
            <a:r>
              <a:rPr lang="pt-BR" altLang="pt-BR" u="none">
                <a:solidFill>
                  <a:srgbClr val="0033CC"/>
                </a:solidFill>
              </a:rPr>
              <a:t>Lactato venoso do cordão umbilical para predizer acidemia láctica arterial e morbidade neonatal a termo</a:t>
            </a:r>
          </a:p>
        </p:txBody>
      </p:sp>
      <p:pic>
        <p:nvPicPr>
          <p:cNvPr id="8201" name="Picture 9" descr="DSC01070"/>
          <p:cNvPicPr>
            <a:picLocks noChangeAspect="1" noChangeArrowheads="1"/>
          </p:cNvPicPr>
          <p:nvPr/>
        </p:nvPicPr>
        <p:blipFill>
          <a:blip r:embed="rId5">
            <a:lum bright="24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988" y="0"/>
            <a:ext cx="10787062" cy="170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2" name="Picture 2" descr="Resultado de imagem para foto bebÃª circulaÃ§Ã£o fetal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3563" y="5132388"/>
            <a:ext cx="2738437" cy="172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3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67325"/>
            <a:ext cx="1590675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92213" y="479425"/>
            <a:ext cx="9720262" cy="14986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sz="4000" cap="none" smtClean="0">
                <a:solidFill>
                  <a:srgbClr val="FF00FF"/>
                </a:solidFill>
              </a:rPr>
              <a:t>INTRODUÇÃO</a:t>
            </a:r>
          </a:p>
        </p:txBody>
      </p:sp>
      <p:sp>
        <p:nvSpPr>
          <p:cNvPr id="9219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1758950"/>
            <a:ext cx="10585450" cy="4022725"/>
          </a:xfrm>
        </p:spPr>
        <p:txBody>
          <a:bodyPr/>
          <a:lstStyle/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Lactato é o produto final do metabolismo anaeróbico, e sua concentração na artéria umbilical é utilizada como marcador de acidemia metabólica fetal.</a:t>
            </a:r>
          </a:p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Vários estudos já demonstraram que o lactato arterial é mais sensível e específico que o pH e é comparável ao </a:t>
            </a:r>
            <a:r>
              <a:rPr lang="pt-BR" altLang="pt-BR" i="1" smtClean="0"/>
              <a:t>base excess</a:t>
            </a:r>
            <a:r>
              <a:rPr lang="pt-BR" altLang="pt-BR" smtClean="0"/>
              <a:t> (BE) em predizer morbidade neonatal a curto prazo(1-7). Contudo,  o </a:t>
            </a:r>
            <a:r>
              <a:rPr lang="pt-BR" altLang="pt-BR" smtClean="0">
                <a:solidFill>
                  <a:srgbClr val="0033CC"/>
                </a:solidFill>
              </a:rPr>
              <a:t>lactato tem a vantagem de ser medido diretamente</a:t>
            </a:r>
            <a:r>
              <a:rPr lang="pt-BR" altLang="pt-BR" smtClean="0"/>
              <a:t>, ao passo que o BE é calculado por algoritmos os quais podem diferir de acordo com o analisador usado (8).</a:t>
            </a:r>
          </a:p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Nem sempre é possível obter sangue arterial umbilical no parto, por outro lado devido ao maior calibre da veia umbilical, é mais fácil a obtenção de sangue venoso (9-12).</a:t>
            </a:r>
          </a:p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Cantu J, et al, demonstraram que </a:t>
            </a:r>
            <a:r>
              <a:rPr lang="pt-BR" altLang="pt-BR" smtClean="0">
                <a:solidFill>
                  <a:srgbClr val="0033CC"/>
                </a:solidFill>
              </a:rPr>
              <a:t>parâmetros gasométricos do sangue venoso são fortes preditores do pH e do BE da gasometria arterial</a:t>
            </a:r>
            <a:r>
              <a:rPr lang="pt-BR" altLang="pt-BR" smtClean="0"/>
              <a:t>, porém não houve avaliação do lactato (13).</a:t>
            </a:r>
          </a:p>
          <a:p>
            <a:pPr algn="ctr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</a:t>
            </a:r>
            <a:r>
              <a:rPr lang="pt-BR" altLang="pt-BR" sz="2400" b="1" smtClean="0">
                <a:solidFill>
                  <a:srgbClr val="FF00FF"/>
                </a:solidFill>
              </a:rPr>
              <a:t>O presente estudo almeja estimar a utilidade do lactato venoso umbilical como preditor de acidemia láctica arterial e suas morbidades no RN termo.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3938" y="433388"/>
            <a:ext cx="9720262" cy="14986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sz="4000" cap="none" smtClean="0">
                <a:solidFill>
                  <a:srgbClr val="FF00FF"/>
                </a:solidFill>
              </a:rPr>
              <a:t>MATERIAIS E MÉTODOS</a:t>
            </a:r>
          </a:p>
        </p:txBody>
      </p:sp>
      <p:sp>
        <p:nvSpPr>
          <p:cNvPr id="10243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1758950"/>
            <a:ext cx="10585450" cy="4022725"/>
          </a:xfrm>
        </p:spPr>
        <p:txBody>
          <a:bodyPr/>
          <a:lstStyle/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Coorte prospectiva de partos consecutivos realizados no St. Louis Medical Center da Universidade de Washington de 2009 a 2014. Teve aprovação ética da universidade.</a:t>
            </a:r>
          </a:p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Critérios de Inclusão:</a:t>
            </a:r>
          </a:p>
          <a:p>
            <a:pPr lvl="1"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Gestações únicas a termo (IG &gt; ou = 37sem datadas por DUM e confirmadas por US 1º ou 2ºT) (14)</a:t>
            </a:r>
          </a:p>
          <a:p>
            <a:pPr lvl="1"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Apresentação cefálica</a:t>
            </a:r>
          </a:p>
          <a:p>
            <a:pPr lvl="1"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Trabalho de parto antes do nascimento</a:t>
            </a:r>
          </a:p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Critérios de Exclusão:</a:t>
            </a:r>
          </a:p>
          <a:p>
            <a:pPr lvl="1"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Gestação múltipla</a:t>
            </a:r>
          </a:p>
          <a:p>
            <a:pPr lvl="1"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Presença de anormalidades fetais</a:t>
            </a:r>
          </a:p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Dados epidemiológicos, história clínica e cirúrgica, historia obstétrica e ginecológica, história pré-natal e dados do trabalho de parto e nascimento forma extraídos dos prontuários por enfermeiras treinadas.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1758950"/>
            <a:ext cx="10585450" cy="4802188"/>
          </a:xfrm>
        </p:spPr>
        <p:txBody>
          <a:bodyPr/>
          <a:lstStyle/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</a:t>
            </a:r>
            <a:r>
              <a:rPr lang="pt-BR" altLang="pt-BR" sz="2400" smtClean="0"/>
              <a:t>Sangue de cordão foi coletado imediatamente após o nascimento, independente do conhecimento do desfecho do paciente (7)</a:t>
            </a:r>
          </a:p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z="2400" smtClean="0"/>
              <a:t> A metodologia para gasometria umbilical e a medida do lactato foram instituídas previamente ao estudo. </a:t>
            </a:r>
          </a:p>
          <a:p>
            <a:pPr lvl="1"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z="2400" smtClean="0"/>
              <a:t> Foram obtidas amostras de sangue venoso e arterial do segmento clampeado do cordão imediatamente após o nascimento. </a:t>
            </a:r>
          </a:p>
          <a:p>
            <a:pPr lvl="1"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z="2400" smtClean="0"/>
              <a:t> Aferição do lactato do sangue total feita por analisador de bancada automatizado. </a:t>
            </a:r>
          </a:p>
          <a:p>
            <a:pPr lvl="1"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z="2400" smtClean="0"/>
              <a:t> O coeficiente de variação  laboratorial  utilizada  para o lactato foi 2,9%. (7)</a:t>
            </a:r>
          </a:p>
          <a:p>
            <a:pPr lvl="1"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z="2400" smtClean="0"/>
              <a:t> Para validação das amostras, considerou-se sangue arterial  com pH 0,02 mais  baixo que o venoso. (15)</a:t>
            </a:r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987425" y="185738"/>
            <a:ext cx="9720263" cy="14986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sz="4000" cap="none" smtClean="0">
                <a:solidFill>
                  <a:srgbClr val="FF00FF"/>
                </a:solidFill>
              </a:rPr>
              <a:t>MATERIAIS E MÉTODOS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Conteúdo 2"/>
          <p:cNvSpPr>
            <a:spLocks noGrp="1"/>
          </p:cNvSpPr>
          <p:nvPr>
            <p:ph idx="1"/>
          </p:nvPr>
        </p:nvSpPr>
        <p:spPr>
          <a:xfrm>
            <a:off x="858838" y="1419225"/>
            <a:ext cx="10585450" cy="4808538"/>
          </a:xfrm>
        </p:spPr>
        <p:txBody>
          <a:bodyPr/>
          <a:lstStyle/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</a:t>
            </a:r>
            <a:r>
              <a:rPr lang="pt-BR" altLang="pt-BR" sz="2600" smtClean="0"/>
              <a:t>Desfechos (diagnosticados por neonatologista sem conhecimento dos níveis de lactato umbilical) (7)</a:t>
            </a:r>
          </a:p>
          <a:p>
            <a:pPr lvl="1"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z="2200" smtClean="0"/>
              <a:t>Acidemia Láctica Arterial = lactato arterial &gt; 3,9mmol/L</a:t>
            </a:r>
          </a:p>
          <a:p>
            <a:pPr lvl="1"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z="2400" smtClean="0"/>
              <a:t>Neonatais  (pelo menos 1)</a:t>
            </a:r>
          </a:p>
          <a:p>
            <a:pPr lvl="2"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z="2400" smtClean="0"/>
              <a:t>Morte</a:t>
            </a:r>
          </a:p>
          <a:p>
            <a:pPr lvl="2"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z="2400" smtClean="0"/>
              <a:t>IOT</a:t>
            </a:r>
          </a:p>
          <a:p>
            <a:pPr lvl="2"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z="2400" smtClean="0"/>
              <a:t>VM </a:t>
            </a:r>
          </a:p>
          <a:p>
            <a:pPr lvl="2"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z="2400" smtClean="0"/>
              <a:t>SAM = LA meconial, desconforto respiratório e imagem radiológica (16)</a:t>
            </a:r>
          </a:p>
          <a:p>
            <a:pPr lvl="2"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z="2400" smtClean="0"/>
              <a:t>EHI = Eunice Kennedy Shriver </a:t>
            </a:r>
            <a:r>
              <a:rPr lang="en-US" altLang="pt-BR" sz="2400" smtClean="0"/>
              <a:t>National Institute of Child Health and Human Development (17)</a:t>
            </a:r>
            <a:endParaRPr lang="pt-BR" altLang="pt-BR" sz="2400" smtClean="0"/>
          </a:p>
          <a:p>
            <a:pPr lvl="2"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z="2400" smtClean="0"/>
              <a:t>Hipotermia Terapêutica = RN IG &gt; ou = 36sem, moderada ou severa encefalopatia hipóxico isquêmica (EHI) com ou sem convulsões, Apgar &lt;5 no 10ºmin, reanimação prolongada, acidose (pH &lt;7,1 ou BE &gt; 12mmolL) na 1ªh de vida (18)</a:t>
            </a:r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023938" y="433388"/>
            <a:ext cx="9720262" cy="14986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sz="4000" cap="none" smtClean="0">
                <a:solidFill>
                  <a:srgbClr val="FF00FF"/>
                </a:solidFill>
              </a:rPr>
              <a:t>MATERIAIS E MÉTODOS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1758950"/>
            <a:ext cx="10585450" cy="4022725"/>
          </a:xfrm>
        </p:spPr>
        <p:txBody>
          <a:bodyPr/>
          <a:lstStyle/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</a:t>
            </a:r>
            <a:r>
              <a:rPr lang="pt-BR" altLang="pt-BR" sz="2400" smtClean="0"/>
              <a:t>Análise Estatística</a:t>
            </a:r>
          </a:p>
          <a:p>
            <a:pPr lvl="1"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z="2400" smtClean="0"/>
              <a:t>Características epidemiológicas foram calculadas para toda coorte e comparadas entre com ou sem desfecho neonatal</a:t>
            </a:r>
          </a:p>
          <a:p>
            <a:pPr lvl="1"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z="2400" smtClean="0"/>
              <a:t> Variáveis contínuas foram comparadas pelo Teste de Student</a:t>
            </a:r>
          </a:p>
          <a:p>
            <a:pPr lvl="1"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z="2400" smtClean="0"/>
              <a:t> Variáveis categóricas foram comparadas pelo Teste Qui-Quadrado (X²) ou Fisher</a:t>
            </a:r>
          </a:p>
          <a:p>
            <a:pPr lvl="1"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z="2400" smtClean="0"/>
              <a:t> Distribuição normal das variáveis contínuas foram avaliadas  pelo Teste de Kolmogorov-Smirnov</a:t>
            </a:r>
          </a:p>
          <a:p>
            <a:pPr lvl="1"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z="2400" smtClean="0"/>
              <a:t> Regressão logística foi usada examinar a relação entre lactato umbilical arterial e venoso</a:t>
            </a:r>
          </a:p>
          <a:p>
            <a:pPr lvl="1"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z="2400" smtClean="0"/>
              <a:t> Curvas ROC foram construídas para determinar fatores preditivos do lactato venoso umbilical na acidemia láctica arterial e para comparar o valor preditivo do lactato venoso e arterial umbilical no desfecho de morbidade neonatal.</a:t>
            </a:r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023938" y="433388"/>
            <a:ext cx="9720262" cy="14986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sz="4000" cap="none" smtClean="0">
                <a:solidFill>
                  <a:srgbClr val="FF00FF"/>
                </a:solidFill>
              </a:rPr>
              <a:t>MATERIAIS E MÉTODOS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1758950"/>
            <a:ext cx="10585450" cy="4022725"/>
          </a:xfrm>
        </p:spPr>
        <p:txBody>
          <a:bodyPr/>
          <a:lstStyle/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z="2600" smtClean="0"/>
              <a:t>  Análise Estatística</a:t>
            </a:r>
          </a:p>
          <a:p>
            <a:pPr lvl="1"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z="2200" smtClean="0"/>
              <a:t> O ponto de corte ideal para lactato venoso para predizer acidemia láctica foi estimado no índice máximo de Youden, que maximiza a correta classificação dos pacientes. (19-20)</a:t>
            </a:r>
          </a:p>
          <a:p>
            <a:pPr lvl="1"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z="2200" smtClean="0"/>
              <a:t> A área abaixo da curva ROC para lactato venoso e arterial foram comparados pelo método descrito por Delong et al. (21)</a:t>
            </a:r>
          </a:p>
          <a:p>
            <a:pPr lvl="1"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z="2200" smtClean="0"/>
              <a:t> Foram calculadas e comparadas as características preditivas (sensibilidade, especificidade, valores preditivos positivo e negativo e intervalo de confiança) para lactato venoso e arterial nas comorbidades neonatais de acordo com o ponto de corte ideal.</a:t>
            </a:r>
          </a:p>
          <a:p>
            <a:pPr lvl="1"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z="2200" smtClean="0"/>
              <a:t> Sensibilidade e especificidade foram comparadas pelo teste de McNemar. (22)</a:t>
            </a:r>
          </a:p>
          <a:p>
            <a:pPr lvl="1"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z="2200" smtClean="0"/>
              <a:t> Para os diferentes pontos de corte do lactato venoso como preditor de comorbidade neonatal, foram calculadas diferentes características preditivas. Para isso, foi incluído os percentis 95 e 99 da coorte atual e dos valores estimados de lactato venoso de acordo com os valores de lactato arterial encontrados na literatura.(2,23)</a:t>
            </a:r>
          </a:p>
          <a:p>
            <a:pPr lvl="1" algn="just" eaLnBrk="1" hangingPunct="1">
              <a:buSzPct val="80000"/>
              <a:buFont typeface="Wingdings" panose="05000000000000000000" pitchFamily="2" charset="2"/>
              <a:buChar char="§"/>
            </a:pPr>
            <a:endParaRPr lang="pt-BR" altLang="pt-BR" smtClean="0"/>
          </a:p>
          <a:p>
            <a:pPr lvl="1" algn="just" eaLnBrk="1" hangingPunct="1">
              <a:buSzPct val="80000"/>
              <a:buFont typeface="Wingdings" panose="05000000000000000000" pitchFamily="2" charset="2"/>
              <a:buChar char="§"/>
            </a:pPr>
            <a:endParaRPr lang="pt-BR" altLang="pt-BR" smtClean="0"/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023938" y="433388"/>
            <a:ext cx="9720262" cy="14986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sz="4000" cap="none" smtClean="0">
                <a:solidFill>
                  <a:srgbClr val="FF00FF"/>
                </a:solidFill>
              </a:rPr>
              <a:t>MATERIAIS E MÉTODOS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023938" y="433388"/>
            <a:ext cx="9720262" cy="14986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sz="4000" cap="none" smtClean="0">
                <a:solidFill>
                  <a:srgbClr val="FF00FF"/>
                </a:solidFill>
              </a:rPr>
              <a:t>MATERIAIS E MÉTODOS</a:t>
            </a:r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 bwMode="auto">
          <a:xfrm>
            <a:off x="914400" y="1758950"/>
            <a:ext cx="10585450" cy="402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5720" rIns="45720"/>
          <a:lstStyle>
            <a:lvl1pPr marL="90488" indent="-9048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65113" indent="-1365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defTabSz="914400" eaLnBrk="1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§"/>
            </a:pPr>
            <a:r>
              <a:rPr lang="pt-BR" altLang="pt-BR" sz="2200" u="none">
                <a:latin typeface="Tw Cen MT" panose="020B0602020104020603" pitchFamily="34" charset="0"/>
              </a:rPr>
              <a:t> </a:t>
            </a:r>
            <a:r>
              <a:rPr lang="pt-BR" altLang="pt-BR" sz="2800" u="none">
                <a:latin typeface="Tw Cen MT" panose="020B0602020104020603" pitchFamily="34" charset="0"/>
              </a:rPr>
              <a:t>Análise Estatística</a:t>
            </a:r>
          </a:p>
          <a:p>
            <a:pPr lvl="1" algn="just" defTabSz="914400" eaLnBrk="1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§"/>
            </a:pPr>
            <a:r>
              <a:rPr lang="pt-BR" altLang="pt-BR" sz="2800" u="none">
                <a:latin typeface="Tw Cen MT" panose="020B0602020104020603" pitchFamily="34" charset="0"/>
              </a:rPr>
              <a:t> Não teve cálculo de amostra</a:t>
            </a:r>
          </a:p>
          <a:p>
            <a:pPr lvl="1" algn="just" defTabSz="914400" eaLnBrk="1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§"/>
            </a:pPr>
            <a:r>
              <a:rPr lang="pt-BR" altLang="pt-BR" sz="2800" u="none">
                <a:latin typeface="Tw Cen MT" panose="020B0602020104020603" pitchFamily="34" charset="0"/>
              </a:rPr>
              <a:t> Todos os testes estatísticos foram bicaudais</a:t>
            </a:r>
          </a:p>
          <a:p>
            <a:pPr lvl="1" algn="just" defTabSz="914400" eaLnBrk="1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§"/>
            </a:pPr>
            <a:r>
              <a:rPr lang="pt-BR" altLang="pt-BR" sz="2800" u="none">
                <a:latin typeface="Tw Cen MT" panose="020B0602020104020603" pitchFamily="34" charset="0"/>
              </a:rPr>
              <a:t> Adotou-se P &lt; 0,05 como significância estatística</a:t>
            </a:r>
          </a:p>
          <a:p>
            <a:pPr lvl="1" algn="just" defTabSz="914400" eaLnBrk="1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§"/>
            </a:pPr>
            <a:r>
              <a:rPr lang="pt-BR" altLang="pt-BR" sz="2800" u="none">
                <a:latin typeface="Tw Cen MT" panose="020B0602020104020603" pitchFamily="34" charset="0"/>
              </a:rPr>
              <a:t> Utilizou-se o programa STATA 12, edição especial para as análises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720263" cy="14986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sz="4000" cap="none" smtClean="0">
                <a:solidFill>
                  <a:srgbClr val="FF00FF"/>
                </a:solidFill>
              </a:rPr>
              <a:t>RESULTADOS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2967038" y="211138"/>
            <a:ext cx="9031287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/>
            <a:r>
              <a:rPr lang="pt-BR" altLang="pt-BR" u="none"/>
              <a:t>Um total de 8.580 nascimentos únicos, a termo e sem anomalias,</a:t>
            </a:r>
          </a:p>
          <a:p>
            <a:pPr defTabSz="914400"/>
            <a:r>
              <a:rPr lang="pt-BR" altLang="pt-BR" u="none"/>
              <a:t>ocorreu durante o período do estudo. Com as exclusões ficaram </a:t>
            </a:r>
          </a:p>
          <a:p>
            <a:pPr defTabSz="914400"/>
            <a:r>
              <a:rPr lang="pt-BR" altLang="pt-BR" u="none"/>
              <a:t>7.741 pacientes na análise (</a:t>
            </a:r>
            <a:r>
              <a:rPr lang="pt-BR" altLang="pt-BR" u="none">
                <a:solidFill>
                  <a:srgbClr val="0033CC"/>
                </a:solidFill>
              </a:rPr>
              <a:t>Figura 1</a:t>
            </a:r>
            <a:r>
              <a:rPr lang="pt-BR" altLang="pt-BR" u="none"/>
              <a:t>)</a:t>
            </a:r>
          </a:p>
          <a:p>
            <a:pPr defTabSz="914400"/>
            <a:endParaRPr lang="pt-BR" altLang="pt-BR" u="none"/>
          </a:p>
        </p:txBody>
      </p:sp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825" y="1414463"/>
            <a:ext cx="7337425" cy="5019675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011238" y="409575"/>
            <a:ext cx="9720262" cy="14986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sz="4000" cap="none" smtClean="0">
                <a:solidFill>
                  <a:srgbClr val="FF00FF"/>
                </a:solidFill>
              </a:rPr>
              <a:t>RESULTADOS</a:t>
            </a:r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0" y="1403350"/>
            <a:ext cx="6964363" cy="4121150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3373438" y="257175"/>
            <a:ext cx="7305675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914400"/>
            <a:r>
              <a:rPr lang="pt-BR" altLang="pt-BR" u="none"/>
              <a:t>O resultado neonatal composto foi diagnosticado em</a:t>
            </a:r>
          </a:p>
          <a:p>
            <a:pPr algn="ctr" defTabSz="914400"/>
            <a:r>
              <a:rPr lang="pt-BR" altLang="pt-BR" u="none"/>
              <a:t>104 neonatos, constituindo 1,3% da coorte</a:t>
            </a:r>
          </a:p>
          <a:p>
            <a:pPr algn="ctr" defTabSz="914400"/>
            <a:r>
              <a:rPr lang="pt-BR" altLang="pt-BR" u="none"/>
              <a:t>(</a:t>
            </a:r>
            <a:r>
              <a:rPr lang="pt-BR" altLang="pt-BR" u="none">
                <a:solidFill>
                  <a:srgbClr val="0033CC"/>
                </a:solidFill>
              </a:rPr>
              <a:t>Tabela 1</a:t>
            </a:r>
            <a:r>
              <a:rPr lang="pt-BR" altLang="pt-BR" u="none"/>
              <a:t>)</a:t>
            </a: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619125" y="5540375"/>
            <a:ext cx="1138555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/>
            <a:r>
              <a:rPr lang="pt-BR" altLang="pt-BR" u="none"/>
              <a:t>As morbidades mais comuns foram intubações  orotraqueais(n=75) e ventilação mecânica (n=50) seguido de hipotermia terapêutica (n=42), encefalopatia hipóxico-isquêmica (n=35) e mecônio síndrome de aspiração (n-22).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21"/>
          <a:stretch>
            <a:fillRect/>
          </a:stretch>
        </p:blipFill>
        <p:spPr bwMode="auto">
          <a:xfrm>
            <a:off x="1571625" y="1385888"/>
            <a:ext cx="8977313" cy="5319712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798513" y="446088"/>
            <a:ext cx="9720262" cy="14986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sz="4000" cap="none" smtClean="0">
                <a:solidFill>
                  <a:srgbClr val="FF00FF"/>
                </a:solidFill>
              </a:rPr>
              <a:t>RESULTADOS</a:t>
            </a:r>
          </a:p>
        </p:txBody>
      </p:sp>
      <p:cxnSp>
        <p:nvCxnSpPr>
          <p:cNvPr id="9" name="Conector reto 8"/>
          <p:cNvCxnSpPr/>
          <p:nvPr/>
        </p:nvCxnSpPr>
        <p:spPr>
          <a:xfrm>
            <a:off x="9982200" y="3568700"/>
            <a:ext cx="6096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to 9"/>
          <p:cNvCxnSpPr/>
          <p:nvPr/>
        </p:nvCxnSpPr>
        <p:spPr>
          <a:xfrm>
            <a:off x="9929813" y="3954463"/>
            <a:ext cx="6096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to 10"/>
          <p:cNvCxnSpPr/>
          <p:nvPr/>
        </p:nvCxnSpPr>
        <p:spPr>
          <a:xfrm>
            <a:off x="9952038" y="4498975"/>
            <a:ext cx="6096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to 11"/>
          <p:cNvCxnSpPr/>
          <p:nvPr/>
        </p:nvCxnSpPr>
        <p:spPr>
          <a:xfrm>
            <a:off x="9952038" y="4725988"/>
            <a:ext cx="6096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to 12"/>
          <p:cNvCxnSpPr/>
          <p:nvPr/>
        </p:nvCxnSpPr>
        <p:spPr>
          <a:xfrm>
            <a:off x="9963150" y="5056188"/>
            <a:ext cx="6096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3529013" y="339725"/>
            <a:ext cx="704215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914400"/>
            <a:r>
              <a:rPr lang="pt-BR" altLang="pt-BR" sz="1800" u="none"/>
              <a:t>Na </a:t>
            </a:r>
            <a:r>
              <a:rPr lang="pt-BR" altLang="pt-BR" sz="1800" u="none">
                <a:solidFill>
                  <a:srgbClr val="0033CC"/>
                </a:solidFill>
              </a:rPr>
              <a:t>Tabela 2</a:t>
            </a:r>
            <a:r>
              <a:rPr lang="pt-BR" altLang="pt-BR" sz="1800" u="none"/>
              <a:t>, As características da linha de base foram examinadas</a:t>
            </a:r>
          </a:p>
          <a:p>
            <a:pPr algn="ctr" defTabSz="914400"/>
            <a:r>
              <a:rPr lang="pt-BR" altLang="pt-BR" sz="1800" u="none"/>
              <a:t>Na coorte inteira e comparados entre aqueles com e</a:t>
            </a:r>
          </a:p>
          <a:p>
            <a:pPr algn="ctr" defTabSz="914400"/>
            <a:r>
              <a:rPr lang="pt-BR" altLang="pt-BR" sz="1800" u="none"/>
              <a:t>sem o resultado neonatal composto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/>
          </p:cNvSpPr>
          <p:nvPr/>
        </p:nvSpPr>
        <p:spPr bwMode="auto">
          <a:xfrm>
            <a:off x="1001713" y="433388"/>
            <a:ext cx="9720262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80000"/>
              </a:lnSpc>
              <a:defRPr sz="5000">
                <a:solidFill>
                  <a:srgbClr val="0D0D0D"/>
                </a:solidFill>
                <a:latin typeface="Tw Cen MT Condensed" panose="020B0606020104020203" pitchFamily="34" charset="0"/>
              </a:defRPr>
            </a:lvl1pPr>
            <a:lvl2pPr>
              <a:lnSpc>
                <a:spcPct val="80000"/>
              </a:lnSpc>
              <a:defRPr sz="5000">
                <a:solidFill>
                  <a:srgbClr val="0D0D0D"/>
                </a:solidFill>
                <a:latin typeface="Tw Cen MT Condensed" panose="020B0606020104020203" pitchFamily="34" charset="0"/>
              </a:defRPr>
            </a:lvl2pPr>
            <a:lvl3pPr>
              <a:lnSpc>
                <a:spcPct val="80000"/>
              </a:lnSpc>
              <a:defRPr sz="5000">
                <a:solidFill>
                  <a:srgbClr val="0D0D0D"/>
                </a:solidFill>
                <a:latin typeface="Tw Cen MT Condensed" panose="020B0606020104020203" pitchFamily="34" charset="0"/>
              </a:defRPr>
            </a:lvl3pPr>
            <a:lvl4pPr>
              <a:lnSpc>
                <a:spcPct val="80000"/>
              </a:lnSpc>
              <a:defRPr sz="5000">
                <a:solidFill>
                  <a:srgbClr val="0D0D0D"/>
                </a:solidFill>
                <a:latin typeface="Tw Cen MT Condensed" panose="020B0606020104020203" pitchFamily="34" charset="0"/>
              </a:defRPr>
            </a:lvl4pPr>
            <a:lvl5pPr>
              <a:lnSpc>
                <a:spcPct val="80000"/>
              </a:lnSpc>
              <a:defRPr sz="5000">
                <a:solidFill>
                  <a:srgbClr val="0D0D0D"/>
                </a:solidFill>
                <a:latin typeface="Tw Cen MT Condensed" panose="020B0606020104020203" pitchFamily="34" charset="0"/>
              </a:defRPr>
            </a:lvl5pPr>
            <a:lvl6pPr marL="45720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5000">
                <a:solidFill>
                  <a:srgbClr val="0D0D0D"/>
                </a:solidFill>
                <a:latin typeface="Tw Cen MT Condensed" panose="020B0606020104020203" pitchFamily="34" charset="0"/>
              </a:defRPr>
            </a:lvl6pPr>
            <a:lvl7pPr marL="91440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5000">
                <a:solidFill>
                  <a:srgbClr val="0D0D0D"/>
                </a:solidFill>
                <a:latin typeface="Tw Cen MT Condensed" panose="020B0606020104020203" pitchFamily="34" charset="0"/>
              </a:defRPr>
            </a:lvl7pPr>
            <a:lvl8pPr marL="137160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5000">
                <a:solidFill>
                  <a:srgbClr val="0D0D0D"/>
                </a:solidFill>
                <a:latin typeface="Tw Cen MT Condensed" panose="020B0606020104020203" pitchFamily="34" charset="0"/>
              </a:defRPr>
            </a:lvl8pPr>
            <a:lvl9pPr marL="182880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5000">
                <a:solidFill>
                  <a:srgbClr val="0D0D0D"/>
                </a:solidFill>
                <a:latin typeface="Tw Cen MT Condensed" panose="020B0606020104020203" pitchFamily="34" charset="0"/>
              </a:defRPr>
            </a:lvl9pPr>
          </a:lstStyle>
          <a:p>
            <a:pPr defTabSz="914400" eaLnBrk="1" hangingPunct="1"/>
            <a:r>
              <a:rPr lang="pt-BR" altLang="pt-BR" sz="4000" u="none">
                <a:solidFill>
                  <a:srgbClr val="FF00FF"/>
                </a:solidFill>
              </a:rPr>
              <a:t>RESULTADOS</a:t>
            </a:r>
          </a:p>
        </p:txBody>
      </p:sp>
      <p:sp>
        <p:nvSpPr>
          <p:cNvPr id="2" name="Título 1"/>
          <p:cNvSpPr>
            <a:spLocks noGrp="1"/>
          </p:cNvSpPr>
          <p:nvPr>
            <p:ph type="body" idx="1"/>
          </p:nvPr>
        </p:nvSpPr>
        <p:spPr>
          <a:xfrm>
            <a:off x="1023938" y="2286000"/>
            <a:ext cx="11168062" cy="4022725"/>
          </a:xfrm>
          <a:ln/>
        </p:spPr>
        <p:txBody>
          <a:bodyPr/>
          <a:lstStyle/>
          <a:p>
            <a:r>
              <a:rPr lang="pt-BR" altLang="pt-BR" smtClean="0"/>
              <a:t>-Houve uma forte correlação entre lactato umbilical venoso e arterial do cordão umbilical (</a:t>
            </a:r>
            <a:r>
              <a:rPr lang="pt-BR" altLang="pt-BR" b="1" smtClean="0">
                <a:solidFill>
                  <a:srgbClr val="FF00FF"/>
                </a:solidFill>
              </a:rPr>
              <a:t>coeficiente de correlação 0,916</a:t>
            </a:r>
            <a:r>
              <a:rPr lang="pt-BR" altLang="pt-BR" smtClean="0"/>
              <a:t>). </a:t>
            </a:r>
          </a:p>
          <a:p>
            <a:r>
              <a:rPr lang="pt-BR" altLang="pt-BR" smtClean="0"/>
              <a:t>-O lactato arterial aumentou 1,04 mmol / L para cada aumento de 1,00 mmol / L no lactato venoso (equação de regressão linear: </a:t>
            </a:r>
            <a:r>
              <a:rPr lang="pt-BR" altLang="pt-BR" smtClean="0">
                <a:solidFill>
                  <a:srgbClr val="FF00FF"/>
                </a:solidFill>
              </a:rPr>
              <a:t>lactato</a:t>
            </a:r>
            <a:r>
              <a:rPr lang="pt-BR" altLang="pt-BR" smtClean="0"/>
              <a:t> </a:t>
            </a:r>
            <a:r>
              <a:rPr lang="pt-BR" altLang="pt-BR" b="1" smtClean="0">
                <a:solidFill>
                  <a:srgbClr val="FF00FF"/>
                </a:solidFill>
              </a:rPr>
              <a:t>arterial=0,22+ 1.043 lactato venoso)</a:t>
            </a:r>
            <a:r>
              <a:rPr lang="pt-BR" altLang="pt-BR" smtClean="0"/>
              <a:t> (</a:t>
            </a:r>
            <a:r>
              <a:rPr lang="pt-BR" altLang="pt-BR" smtClean="0">
                <a:solidFill>
                  <a:srgbClr val="0033CC"/>
                </a:solidFill>
              </a:rPr>
              <a:t>Fig. 2</a:t>
            </a:r>
            <a:r>
              <a:rPr lang="pt-BR" altLang="pt-BR" smtClean="0"/>
              <a:t>). </a:t>
            </a:r>
          </a:p>
          <a:p>
            <a:r>
              <a:rPr lang="pt-BR" altLang="pt-BR" smtClean="0"/>
              <a:t>-O coeficiente de determinação (R2) foi de 0,839, indicando que </a:t>
            </a:r>
            <a:r>
              <a:rPr lang="pt-BR" altLang="pt-BR" b="1" smtClean="0">
                <a:solidFill>
                  <a:srgbClr val="0033CC"/>
                </a:solidFill>
              </a:rPr>
              <a:t>83,9% da variação no lactato arterial foi explicada pelo Lactato venoso </a:t>
            </a:r>
          </a:p>
          <a:p>
            <a:r>
              <a:rPr lang="pt-BR" altLang="pt-BR" smtClean="0"/>
              <a:t>-A diferença média entre a lactato arterial e venoso foi de 0,34 mmol / L (95% de confiança</a:t>
            </a:r>
          </a:p>
          <a:p>
            <a:r>
              <a:rPr lang="pt-BR" altLang="pt-BR" smtClean="0"/>
              <a:t>intervalo [IC] 0,32-0,35).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023938" y="433388"/>
            <a:ext cx="9720262" cy="14986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sz="4000" cap="none" smtClean="0">
                <a:solidFill>
                  <a:srgbClr val="FF00FF"/>
                </a:solidFill>
              </a:rPr>
              <a:t>RESULTADOS</a:t>
            </a:r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9313" y="1465263"/>
            <a:ext cx="5678487" cy="4554537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Rectangle 3"/>
          <p:cNvSpPr>
            <a:spLocks noGrp="1"/>
          </p:cNvSpPr>
          <p:nvPr>
            <p:ph type="body" idx="1"/>
          </p:nvPr>
        </p:nvSpPr>
        <p:spPr>
          <a:xfrm>
            <a:off x="165100" y="784225"/>
            <a:ext cx="11425238" cy="5897563"/>
          </a:xfrm>
          <a:solidFill>
            <a:schemeClr val="bg1"/>
          </a:solidFill>
        </p:spPr>
        <p:txBody>
          <a:bodyPr/>
          <a:lstStyle/>
          <a:p>
            <a:r>
              <a:rPr lang="pt-BR" altLang="pt-BR" smtClean="0"/>
              <a:t>-</a:t>
            </a:r>
            <a:r>
              <a:rPr lang="pt-BR" altLang="pt-BR" sz="2400" smtClean="0"/>
              <a:t>A acidemia láctica arterial foi identificada em 2.199 neonatos (28,4%) basearam o ponto de corte arterial de lactato de  </a:t>
            </a:r>
            <a:r>
              <a:rPr lang="pt-BR" altLang="pt-BR" sz="2400" b="1" smtClean="0">
                <a:solidFill>
                  <a:srgbClr val="0033CC"/>
                </a:solidFill>
              </a:rPr>
              <a:t>3,9 mmol / L</a:t>
            </a:r>
            <a:r>
              <a:rPr lang="pt-BR" altLang="pt-BR" sz="2400" smtClean="0"/>
              <a:t>. </a:t>
            </a:r>
          </a:p>
          <a:p>
            <a:r>
              <a:rPr lang="pt-BR" altLang="pt-BR" sz="2400" smtClean="0"/>
              <a:t>-O lactato venoso foi altamente preditivo de acidemia láctica arterial (</a:t>
            </a:r>
            <a:r>
              <a:rPr lang="pt-BR" altLang="pt-BR" sz="2400" b="1" smtClean="0">
                <a:solidFill>
                  <a:srgbClr val="0033CC"/>
                </a:solidFill>
              </a:rPr>
              <a:t>área sob a curva ROC: 0,958, IC95% 0,953-0,962</a:t>
            </a:r>
            <a:r>
              <a:rPr lang="pt-BR" altLang="pt-BR" sz="2400" smtClean="0"/>
              <a:t>). </a:t>
            </a:r>
          </a:p>
          <a:p>
            <a:r>
              <a:rPr lang="pt-BR" altLang="pt-BR" sz="2400" smtClean="0"/>
              <a:t>-O ponto de corte “ideal” de lactato venoso para predizer acidemia láctica arterial foi de </a:t>
            </a:r>
            <a:r>
              <a:rPr lang="pt-BR" altLang="pt-BR" sz="2400" b="1" smtClean="0">
                <a:solidFill>
                  <a:srgbClr val="FF00FF"/>
                </a:solidFill>
              </a:rPr>
              <a:t>3,4 mmol</a:t>
            </a:r>
            <a:r>
              <a:rPr lang="pt-BR" altLang="pt-BR" sz="2400" smtClean="0"/>
              <a:t> / L com base no índice máximo de Youden (</a:t>
            </a:r>
            <a:r>
              <a:rPr lang="pt-BR" altLang="pt-BR" sz="2400" smtClean="0">
                <a:solidFill>
                  <a:srgbClr val="0033CC"/>
                </a:solidFill>
              </a:rPr>
              <a:t>Figura. 3)</a:t>
            </a:r>
            <a:r>
              <a:rPr lang="pt-BR" altLang="pt-BR" sz="2400" smtClean="0"/>
              <a:t> Esse ponto de corte do lactato venoso previu acidemia láctica arterial com sensibilidade de 87,0% (IC95% 85,6-88,4%) e especificidade de 91,3% (95% IC 90,6-92,1%). </a:t>
            </a:r>
          </a:p>
          <a:p>
            <a:r>
              <a:rPr lang="pt-BR" altLang="pt-BR" sz="2400" smtClean="0"/>
              <a:t>-Os valores das previsões preditivas positiva e negativa foram 79,9% (IC95% 78,3-81,5%) e 94,7% (IC95% 94,0-95,3%), respectivamente.</a:t>
            </a:r>
          </a:p>
        </p:txBody>
      </p:sp>
      <p:sp>
        <p:nvSpPr>
          <p:cNvPr id="5" name="Título 1"/>
          <p:cNvSpPr>
            <a:spLocks/>
          </p:cNvSpPr>
          <p:nvPr/>
        </p:nvSpPr>
        <p:spPr bwMode="auto">
          <a:xfrm>
            <a:off x="787400" y="-187325"/>
            <a:ext cx="9720263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80000"/>
              </a:lnSpc>
              <a:defRPr sz="5000">
                <a:solidFill>
                  <a:srgbClr val="0D0D0D"/>
                </a:solidFill>
                <a:latin typeface="Tw Cen MT Condensed" panose="020B0606020104020203" pitchFamily="34" charset="0"/>
              </a:defRPr>
            </a:lvl1pPr>
            <a:lvl2pPr>
              <a:lnSpc>
                <a:spcPct val="80000"/>
              </a:lnSpc>
              <a:defRPr sz="5000">
                <a:solidFill>
                  <a:srgbClr val="0D0D0D"/>
                </a:solidFill>
                <a:latin typeface="Tw Cen MT Condensed" panose="020B0606020104020203" pitchFamily="34" charset="0"/>
              </a:defRPr>
            </a:lvl2pPr>
            <a:lvl3pPr>
              <a:lnSpc>
                <a:spcPct val="80000"/>
              </a:lnSpc>
              <a:defRPr sz="5000">
                <a:solidFill>
                  <a:srgbClr val="0D0D0D"/>
                </a:solidFill>
                <a:latin typeface="Tw Cen MT Condensed" panose="020B0606020104020203" pitchFamily="34" charset="0"/>
              </a:defRPr>
            </a:lvl3pPr>
            <a:lvl4pPr>
              <a:lnSpc>
                <a:spcPct val="80000"/>
              </a:lnSpc>
              <a:defRPr sz="5000">
                <a:solidFill>
                  <a:srgbClr val="0D0D0D"/>
                </a:solidFill>
                <a:latin typeface="Tw Cen MT Condensed" panose="020B0606020104020203" pitchFamily="34" charset="0"/>
              </a:defRPr>
            </a:lvl4pPr>
            <a:lvl5pPr>
              <a:lnSpc>
                <a:spcPct val="80000"/>
              </a:lnSpc>
              <a:defRPr sz="5000">
                <a:solidFill>
                  <a:srgbClr val="0D0D0D"/>
                </a:solidFill>
                <a:latin typeface="Tw Cen MT Condensed" panose="020B0606020104020203" pitchFamily="34" charset="0"/>
              </a:defRPr>
            </a:lvl5pPr>
            <a:lvl6pPr marL="45720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5000">
                <a:solidFill>
                  <a:srgbClr val="0D0D0D"/>
                </a:solidFill>
                <a:latin typeface="Tw Cen MT Condensed" panose="020B0606020104020203" pitchFamily="34" charset="0"/>
              </a:defRPr>
            </a:lvl6pPr>
            <a:lvl7pPr marL="91440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5000">
                <a:solidFill>
                  <a:srgbClr val="0D0D0D"/>
                </a:solidFill>
                <a:latin typeface="Tw Cen MT Condensed" panose="020B0606020104020203" pitchFamily="34" charset="0"/>
              </a:defRPr>
            </a:lvl7pPr>
            <a:lvl8pPr marL="137160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5000">
                <a:solidFill>
                  <a:srgbClr val="0D0D0D"/>
                </a:solidFill>
                <a:latin typeface="Tw Cen MT Condensed" panose="020B0606020104020203" pitchFamily="34" charset="0"/>
              </a:defRPr>
            </a:lvl8pPr>
            <a:lvl9pPr marL="182880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5000">
                <a:solidFill>
                  <a:srgbClr val="0D0D0D"/>
                </a:solidFill>
                <a:latin typeface="Tw Cen MT Condensed" panose="020B0606020104020203" pitchFamily="34" charset="0"/>
              </a:defRPr>
            </a:lvl9pPr>
          </a:lstStyle>
          <a:p>
            <a:pPr defTabSz="914400" eaLnBrk="1" hangingPunct="1"/>
            <a:r>
              <a:rPr lang="pt-BR" altLang="pt-BR" sz="4000" u="none">
                <a:solidFill>
                  <a:srgbClr val="FF00FF"/>
                </a:solidFill>
              </a:rPr>
              <a:t>RESULTADOS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023938" y="433388"/>
            <a:ext cx="9720262" cy="14986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sz="4000" cap="none" smtClean="0">
                <a:solidFill>
                  <a:srgbClr val="FF00FF"/>
                </a:solidFill>
              </a:rPr>
              <a:t>RESULTADOS</a:t>
            </a:r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975" y="1427163"/>
            <a:ext cx="5426075" cy="5038725"/>
          </a:xfrm>
          <a:prstGeom prst="rect">
            <a:avLst/>
          </a:prstGeom>
          <a:noFill/>
          <a:ln w="19050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/>
          <p:cNvSpPr>
            <a:spLocks noGrp="1"/>
          </p:cNvSpPr>
          <p:nvPr>
            <p:ph type="body" idx="1"/>
          </p:nvPr>
        </p:nvSpPr>
        <p:spPr>
          <a:xfrm>
            <a:off x="246063" y="830263"/>
            <a:ext cx="11945937" cy="5694362"/>
          </a:xfrm>
          <a:solidFill>
            <a:schemeClr val="bg1"/>
          </a:solidFill>
        </p:spPr>
        <p:txBody>
          <a:bodyPr/>
          <a:lstStyle/>
          <a:p>
            <a:r>
              <a:rPr lang="pt-BR" altLang="pt-BR" smtClean="0"/>
              <a:t>-Os lactatos umbilical  arterial e venoso umbilical foram comparáveis para previsão da morbidade composta morbidade (áreas sob curva ROC, 0,799 em comparação com 0,815, P5,18) </a:t>
            </a:r>
            <a:r>
              <a:rPr lang="pt-BR" altLang="pt-BR" smtClean="0">
                <a:solidFill>
                  <a:srgbClr val="0033CC"/>
                </a:solidFill>
              </a:rPr>
              <a:t>(Figura 4</a:t>
            </a:r>
            <a:r>
              <a:rPr lang="pt-BR" altLang="pt-BR" smtClean="0"/>
              <a:t>). </a:t>
            </a:r>
          </a:p>
          <a:p>
            <a:r>
              <a:rPr lang="pt-BR" altLang="pt-BR" smtClean="0"/>
              <a:t>-O ponto de corte “ideal” de lactato venoso para predizer o resultado composto neonatal  foi de  3,4 mmol / L, o mesmo que para predizer acidemia láctica arterial. </a:t>
            </a:r>
          </a:p>
          <a:p>
            <a:r>
              <a:rPr lang="pt-BR" altLang="pt-BR" smtClean="0"/>
              <a:t>-O ponto de corte “ideal” do lactato arterial para prever o resultado composto neonatal foi de 3,8 mmol / L nesta coorte, comparável ao corte publicado anteriormente (ponto de 3,9 mmol / L.)</a:t>
            </a:r>
          </a:p>
          <a:p>
            <a:r>
              <a:rPr lang="pt-BR" altLang="pt-BR" smtClean="0"/>
              <a:t> -O lactato venoso previu resultado neonatal composto com sensibilidade comparável como lactato arterial (75,0% comparado a 74,0%, P..99), mas a especificidade foi um pouco menor (69,7% comparado com 72,2%, P, 0,01). </a:t>
            </a:r>
          </a:p>
          <a:p>
            <a:r>
              <a:rPr lang="pt-BR" altLang="pt-BR" smtClean="0"/>
              <a:t>-Os valores associados preditivos negativos e positivos foram nominalmente comparáveis (</a:t>
            </a:r>
            <a:r>
              <a:rPr lang="pt-BR" altLang="pt-BR" smtClean="0">
                <a:solidFill>
                  <a:srgbClr val="0033CC"/>
                </a:solidFill>
              </a:rPr>
              <a:t>Tabela 3</a:t>
            </a:r>
            <a:r>
              <a:rPr lang="pt-BR" altLang="pt-BR" smtClean="0"/>
              <a:t>). </a:t>
            </a:r>
          </a:p>
          <a:p>
            <a:r>
              <a:rPr lang="pt-BR" altLang="pt-BR" smtClean="0"/>
              <a:t>- Aumento dos pontos de corte de lactato venoso teve um efeito previsível nas características de  predição.</a:t>
            </a:r>
          </a:p>
          <a:p>
            <a:r>
              <a:rPr lang="pt-BR" altLang="pt-BR" smtClean="0"/>
              <a:t>-Os efeitos mais notáveis ​​foram uma diminuição na sensibilidade e um aumento na especificidade e valor preditivo negativo (</a:t>
            </a:r>
            <a:r>
              <a:rPr lang="pt-BR" altLang="pt-BR" smtClean="0">
                <a:solidFill>
                  <a:srgbClr val="0033CC"/>
                </a:solidFill>
              </a:rPr>
              <a:t>Tabela 4</a:t>
            </a:r>
            <a:r>
              <a:rPr lang="pt-BR" altLang="pt-BR" smtClean="0"/>
              <a:t>).</a:t>
            </a:r>
          </a:p>
        </p:txBody>
      </p:sp>
      <p:sp>
        <p:nvSpPr>
          <p:cNvPr id="5" name="Título 1"/>
          <p:cNvSpPr>
            <a:spLocks/>
          </p:cNvSpPr>
          <p:nvPr/>
        </p:nvSpPr>
        <p:spPr bwMode="auto">
          <a:xfrm>
            <a:off x="787400" y="-187325"/>
            <a:ext cx="9720263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80000"/>
              </a:lnSpc>
              <a:defRPr sz="5000">
                <a:solidFill>
                  <a:srgbClr val="0D0D0D"/>
                </a:solidFill>
                <a:latin typeface="Tw Cen MT Condensed" panose="020B0606020104020203" pitchFamily="34" charset="0"/>
              </a:defRPr>
            </a:lvl1pPr>
            <a:lvl2pPr>
              <a:lnSpc>
                <a:spcPct val="80000"/>
              </a:lnSpc>
              <a:defRPr sz="5000">
                <a:solidFill>
                  <a:srgbClr val="0D0D0D"/>
                </a:solidFill>
                <a:latin typeface="Tw Cen MT Condensed" panose="020B0606020104020203" pitchFamily="34" charset="0"/>
              </a:defRPr>
            </a:lvl2pPr>
            <a:lvl3pPr>
              <a:lnSpc>
                <a:spcPct val="80000"/>
              </a:lnSpc>
              <a:defRPr sz="5000">
                <a:solidFill>
                  <a:srgbClr val="0D0D0D"/>
                </a:solidFill>
                <a:latin typeface="Tw Cen MT Condensed" panose="020B0606020104020203" pitchFamily="34" charset="0"/>
              </a:defRPr>
            </a:lvl3pPr>
            <a:lvl4pPr>
              <a:lnSpc>
                <a:spcPct val="80000"/>
              </a:lnSpc>
              <a:defRPr sz="5000">
                <a:solidFill>
                  <a:srgbClr val="0D0D0D"/>
                </a:solidFill>
                <a:latin typeface="Tw Cen MT Condensed" panose="020B0606020104020203" pitchFamily="34" charset="0"/>
              </a:defRPr>
            </a:lvl4pPr>
            <a:lvl5pPr>
              <a:lnSpc>
                <a:spcPct val="80000"/>
              </a:lnSpc>
              <a:defRPr sz="5000">
                <a:solidFill>
                  <a:srgbClr val="0D0D0D"/>
                </a:solidFill>
                <a:latin typeface="Tw Cen MT Condensed" panose="020B0606020104020203" pitchFamily="34" charset="0"/>
              </a:defRPr>
            </a:lvl5pPr>
            <a:lvl6pPr marL="45720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5000">
                <a:solidFill>
                  <a:srgbClr val="0D0D0D"/>
                </a:solidFill>
                <a:latin typeface="Tw Cen MT Condensed" panose="020B0606020104020203" pitchFamily="34" charset="0"/>
              </a:defRPr>
            </a:lvl6pPr>
            <a:lvl7pPr marL="91440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5000">
                <a:solidFill>
                  <a:srgbClr val="0D0D0D"/>
                </a:solidFill>
                <a:latin typeface="Tw Cen MT Condensed" panose="020B0606020104020203" pitchFamily="34" charset="0"/>
              </a:defRPr>
            </a:lvl7pPr>
            <a:lvl8pPr marL="137160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5000">
                <a:solidFill>
                  <a:srgbClr val="0D0D0D"/>
                </a:solidFill>
                <a:latin typeface="Tw Cen MT Condensed" panose="020B0606020104020203" pitchFamily="34" charset="0"/>
              </a:defRPr>
            </a:lvl8pPr>
            <a:lvl9pPr marL="1828800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 sz="5000">
                <a:solidFill>
                  <a:srgbClr val="0D0D0D"/>
                </a:solidFill>
                <a:latin typeface="Tw Cen MT Condensed" panose="020B0606020104020203" pitchFamily="34" charset="0"/>
              </a:defRPr>
            </a:lvl9pPr>
          </a:lstStyle>
          <a:p>
            <a:pPr defTabSz="914400" eaLnBrk="1" hangingPunct="1"/>
            <a:r>
              <a:rPr lang="pt-BR" altLang="pt-BR" sz="4000" u="none">
                <a:solidFill>
                  <a:srgbClr val="FF00FF"/>
                </a:solidFill>
              </a:rPr>
              <a:t>RESULTADOS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023938" y="433388"/>
            <a:ext cx="9720262" cy="14986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sz="4000" cap="none" smtClean="0">
                <a:solidFill>
                  <a:srgbClr val="FF00FF"/>
                </a:solidFill>
              </a:rPr>
              <a:t>RESULTADOS</a:t>
            </a:r>
          </a:p>
        </p:txBody>
      </p:sp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925" y="1317625"/>
            <a:ext cx="5600700" cy="5105400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023938" y="433388"/>
            <a:ext cx="9720262" cy="14986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sz="4000" cap="none" smtClean="0">
                <a:solidFill>
                  <a:srgbClr val="FF00FF"/>
                </a:solidFill>
              </a:rPr>
              <a:t>RESULTADOS</a:t>
            </a:r>
          </a:p>
        </p:txBody>
      </p:sp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38" y="1962150"/>
            <a:ext cx="11118850" cy="3429000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350" y="2138363"/>
            <a:ext cx="10052050" cy="4067175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023938" y="433388"/>
            <a:ext cx="9720262" cy="14986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sz="4000" cap="none" smtClean="0">
                <a:solidFill>
                  <a:srgbClr val="FF00FF"/>
                </a:solidFill>
              </a:rPr>
              <a:t>RESULTADOS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1023938" y="433388"/>
            <a:ext cx="9720262" cy="14986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sz="4000" cap="none" smtClean="0">
                <a:solidFill>
                  <a:srgbClr val="FF00FF"/>
                </a:solidFill>
              </a:rPr>
              <a:t>DISCUSSÃO</a:t>
            </a:r>
          </a:p>
        </p:txBody>
      </p:sp>
      <p:sp>
        <p:nvSpPr>
          <p:cNvPr id="29699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1758950"/>
            <a:ext cx="10585450" cy="4808538"/>
          </a:xfrm>
        </p:spPr>
        <p:txBody>
          <a:bodyPr/>
          <a:lstStyle/>
          <a:p>
            <a:pPr algn="ctr" eaLnBrk="1" hangingPunct="1">
              <a:buSzPct val="80000"/>
              <a:buFont typeface="Wingdings" panose="05000000000000000000" pitchFamily="2" charset="2"/>
              <a:buNone/>
            </a:pPr>
            <a:r>
              <a:rPr lang="pt-BR" altLang="pt-BR" sz="2400" b="1" smtClean="0">
                <a:solidFill>
                  <a:srgbClr val="0033CC"/>
                </a:solidFill>
              </a:rPr>
              <a:t>Lactato venoso é forte preditor de acidemia láctica arterial  e de morbidade neonatal com sensibilidade comparável ao lactato arterial, porém com especificidade discretamente menor.</a:t>
            </a:r>
          </a:p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Estudos prévios predizendo desfecho neonatal compararam lactato arterial com pH  (maior sensibilidade e especificidade) ou com BE (mais forte preditor) (1-7). Usaram níveis médios e pontos de corte diferentes  de lactato arterial com variações de 3,2 a 10mmolL para predizer desfechos (1,25-27). </a:t>
            </a:r>
          </a:p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Se deve ao uso de amostras de sangue total ou hemolisado, estudos populacionais e medidas de desfecho. Esses estudos coletaram lactatos arterial e venoso pareado mas não correlacionaram o venoso ser preditor de acidemia láctica arterial  ou de desfechos neonatais (12,28,29).</a:t>
            </a:r>
          </a:p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A diferença média dos níveis de lactato venoso e arterial varia de 0,2 a 0,5mmol/L, consistente com o 0,34mmol/L encontrado (12,28,29).</a:t>
            </a:r>
          </a:p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endParaRPr lang="pt-BR" altLang="pt-BR" smtClean="0"/>
          </a:p>
          <a:p>
            <a:pPr algn="just" eaLnBrk="1" hangingPunct="1">
              <a:buSzPct val="80000"/>
              <a:buFont typeface="Tw Cen MT" panose="020B0602020104020603" pitchFamily="34" charset="0"/>
              <a:buNone/>
            </a:pPr>
            <a:endParaRPr lang="pt-BR" altLang="pt-BR" sz="1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1758950"/>
            <a:ext cx="10585450" cy="4808538"/>
          </a:xfrm>
        </p:spPr>
        <p:txBody>
          <a:bodyPr/>
          <a:lstStyle/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</a:t>
            </a:r>
            <a:r>
              <a:rPr lang="pt-BR" altLang="pt-BR" sz="2400" smtClean="0"/>
              <a:t>O grande tamanho da amostra é a maior força do estudo. </a:t>
            </a:r>
          </a:p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z="2400" smtClean="0"/>
              <a:t> Elimina-se o viés de seleção através da gasometria de cordão e medida do lactato nos bebês de alto risco de morbidade.</a:t>
            </a:r>
          </a:p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z="2400" smtClean="0"/>
              <a:t> Houve validação da amostra determinando que pH arterial é no mínimo 0,02 menor que o venoso (15).</a:t>
            </a:r>
          </a:p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z="2400" smtClean="0"/>
              <a:t> A análise estatística estimou e comparou as características preditivas do ponto de corte ideal para lactato venoso e arterial, além de evidenciar os efeitos dos diferentes pontos de corte no valor preditivo.</a:t>
            </a:r>
          </a:p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z="2400" smtClean="0"/>
              <a:t> Além disso, </a:t>
            </a:r>
            <a:r>
              <a:rPr lang="pt-BR" altLang="pt-BR" sz="2400" b="1" smtClean="0">
                <a:solidFill>
                  <a:srgbClr val="0033CC"/>
                </a:solidFill>
              </a:rPr>
              <a:t>a regressão logística  usada, pode estimar o lactato arterial para qualquer lactato venoso.</a:t>
            </a:r>
          </a:p>
          <a:p>
            <a:pPr algn="just" eaLnBrk="1" hangingPunct="1">
              <a:buSzPct val="80000"/>
              <a:buFont typeface="Tw Cen MT" panose="020B0602020104020603" pitchFamily="34" charset="0"/>
              <a:buNone/>
            </a:pPr>
            <a:endParaRPr lang="pt-BR" altLang="pt-BR" sz="2400" smtClean="0">
              <a:solidFill>
                <a:srgbClr val="0033CC"/>
              </a:solidFill>
            </a:endParaRPr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023938" y="433388"/>
            <a:ext cx="9720262" cy="14986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sz="4000" cap="none" smtClean="0">
                <a:solidFill>
                  <a:srgbClr val="FF00FF"/>
                </a:solidFill>
              </a:rPr>
              <a:t>DISCUSSÃO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1758950"/>
            <a:ext cx="10585450" cy="4808538"/>
          </a:xfrm>
        </p:spPr>
        <p:txBody>
          <a:bodyPr/>
          <a:lstStyle/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A escolha de recém-nascido a termo após trabalho de parto iniciado ocorreu para evitar viés devido as variações existentes do lactato umbilical nas diferentes idades gestacionais (5,28).</a:t>
            </a:r>
          </a:p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Tais resultados podem não ser necessariamente aplicáveis ao recém-nascido preaturo sem evidência de trabalho de parto ativo. </a:t>
            </a:r>
          </a:p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Utilizou-se desfecho neonatal composto, o que pode ser considerado uma falha. Entretanto, foram escolhidos apenas fatores ligados à hipoxia neonatal </a:t>
            </a:r>
          </a:p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Alguns dados foram diferentes entre os paciente com ou sem desfechos compostos, refletindo que esses fatores predispõe à morbidade neonatal, pois foi comparada amostras pareadas para lactato arterial e venoso, sendo a influencia similar em ambos valores.</a:t>
            </a:r>
          </a:p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Houve baixo viés de seleção, pois mesmo nos 10% do total da amostra excluída, as características estudados foram semelhantes aos dos incluídos no estudo. </a:t>
            </a:r>
          </a:p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Houve avaliação apenas de desfechos e curto prazo.</a:t>
            </a:r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023938" y="433388"/>
            <a:ext cx="9720262" cy="14986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sz="4000" cap="none" smtClean="0">
                <a:solidFill>
                  <a:srgbClr val="FF00FF"/>
                </a:solidFill>
              </a:rPr>
              <a:t>DISCUSSÃO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1758950"/>
            <a:ext cx="10585450" cy="4808538"/>
          </a:xfrm>
        </p:spPr>
        <p:txBody>
          <a:bodyPr/>
          <a:lstStyle/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Estudo mostrou que o lactato venoso do cordão umbilical é um forte preditor do lactato arterial umbilical, com capacidade preditiva para morbidade neonatal comparável ao lactato arterial.</a:t>
            </a:r>
          </a:p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No entanto, o valor preditivo positivo para desfecho neonatal composto foi baixo, refletindo a baixa incidência do desfecho e a capacidade preditiva abaixo do esperado do lactato para morbidade neonatal.</a:t>
            </a:r>
          </a:p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</a:t>
            </a:r>
            <a:r>
              <a:rPr lang="pt-BR" altLang="pt-BR" b="1" smtClean="0">
                <a:solidFill>
                  <a:srgbClr val="0033CC"/>
                </a:solidFill>
              </a:rPr>
              <a:t>De acordo com os achados, se o lactato for usado como marcador de morbidade neonatal , a capacidade de preditiva do lactato venoso e arterial são comparáveis</a:t>
            </a:r>
            <a:r>
              <a:rPr lang="pt-BR" altLang="pt-BR" smtClean="0"/>
              <a:t> desde que sejam validados em estudos independentes contendo pontos de corte e medidas de desfecho neonatal com sensibilidade e especificidade desejáveis.</a:t>
            </a:r>
          </a:p>
          <a:p>
            <a:pPr algn="just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Uma vez validado, </a:t>
            </a:r>
            <a:r>
              <a:rPr lang="pt-BR" altLang="pt-BR" b="1" smtClean="0">
                <a:solidFill>
                  <a:srgbClr val="0033CC"/>
                </a:solidFill>
              </a:rPr>
              <a:t>lactato venoso umbilical pode ser uma medida alternativa útil de risco para morbidade neonatal  quando sangue arterial não estiver disponível</a:t>
            </a:r>
            <a:r>
              <a:rPr lang="pt-BR" altLang="pt-BR" smtClean="0"/>
              <a:t>.</a:t>
            </a:r>
          </a:p>
          <a:p>
            <a:pPr algn="ctr" eaLnBrk="1" hangingPunct="1">
              <a:buSzPct val="80000"/>
              <a:buFont typeface="Wingdings" panose="05000000000000000000" pitchFamily="2" charset="2"/>
              <a:buChar char="§"/>
            </a:pPr>
            <a:r>
              <a:rPr lang="pt-BR" altLang="pt-BR" smtClean="0"/>
              <a:t> </a:t>
            </a:r>
            <a:r>
              <a:rPr lang="pt-BR" altLang="pt-BR" b="1" smtClean="0">
                <a:solidFill>
                  <a:srgbClr val="FF00FF"/>
                </a:solidFill>
              </a:rPr>
              <a:t>Finalmente, os achados mostram que o valor clínico da medida do lactato do sangue de cordão não deve ser desprezado se a fonte for venosa.</a:t>
            </a:r>
          </a:p>
          <a:p>
            <a:pPr algn="ctr" eaLnBrk="1" hangingPunct="1">
              <a:buSzPct val="80000"/>
              <a:buFont typeface="Tw Cen MT" panose="020B0602020104020603" pitchFamily="34" charset="0"/>
              <a:buNone/>
            </a:pPr>
            <a:endParaRPr lang="pt-BR" altLang="pt-BR" b="1" smtClean="0">
              <a:solidFill>
                <a:srgbClr val="FF00FF"/>
              </a:solidFill>
            </a:endParaRPr>
          </a:p>
          <a:p>
            <a:pPr algn="just" eaLnBrk="1" hangingPunct="1">
              <a:buSzPct val="80000"/>
              <a:buFont typeface="Tw Cen MT" panose="020B0602020104020603" pitchFamily="34" charset="0"/>
              <a:buNone/>
            </a:pPr>
            <a:endParaRPr lang="pt-BR" altLang="pt-BR" sz="1600" b="1" smtClean="0">
              <a:solidFill>
                <a:srgbClr val="FF00FF"/>
              </a:solidFill>
            </a:endParaRPr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1023938" y="433388"/>
            <a:ext cx="9720262" cy="14986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sz="4000" cap="none" smtClean="0">
                <a:solidFill>
                  <a:srgbClr val="FF00FF"/>
                </a:solidFill>
              </a:rPr>
              <a:t>CONCLUSÃO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44563" y="0"/>
            <a:ext cx="9720262" cy="1498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altLang="pt-BR" cap="none" smtClean="0">
                <a:solidFill>
                  <a:srgbClr val="FF00FF"/>
                </a:solidFill>
              </a:rPr>
              <a:t>ABSTRACT</a:t>
            </a:r>
          </a:p>
        </p:txBody>
      </p:sp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" y="1343025"/>
            <a:ext cx="11080750" cy="489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96913" y="-371475"/>
            <a:ext cx="9720262" cy="1498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altLang="pt-BR" cap="none" smtClean="0">
                <a:solidFill>
                  <a:srgbClr val="FF00FF"/>
                </a:solidFill>
              </a:rPr>
              <a:t>REFERENCES</a:t>
            </a:r>
          </a:p>
        </p:txBody>
      </p:sp>
      <p:pic>
        <p:nvPicPr>
          <p:cNvPr id="532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3575"/>
            <a:ext cx="4879975" cy="619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2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6225" y="2151063"/>
            <a:ext cx="6454775" cy="30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2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9425" y="4964113"/>
            <a:ext cx="5586413" cy="75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"/>
            <a:ext cx="5761038" cy="678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2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3900" y="0"/>
            <a:ext cx="57277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84238" y="153988"/>
            <a:ext cx="9720262" cy="1498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altLang="pt-BR" sz="4600" cap="none" smtClean="0"/>
              <a:t>		</a:t>
            </a:r>
            <a:r>
              <a:rPr lang="pt-BR" altLang="pt-BR" sz="4600" b="1" cap="none" smtClean="0">
                <a:solidFill>
                  <a:srgbClr val="0033CC"/>
                </a:solidFill>
              </a:rPr>
              <a:t>Nota do  editor do site, Dr. Paulo R. Margotto.Consultem também! Aqui e Agora!</a:t>
            </a:r>
          </a:p>
        </p:txBody>
      </p:sp>
      <p:sp>
        <p:nvSpPr>
          <p:cNvPr id="55299" name="Rectangle 3"/>
          <p:cNvSpPr>
            <a:spLocks noGrp="1"/>
          </p:cNvSpPr>
          <p:nvPr>
            <p:ph type="body" idx="1"/>
          </p:nvPr>
        </p:nvSpPr>
        <p:spPr>
          <a:xfrm>
            <a:off x="0" y="1752600"/>
            <a:ext cx="9720263" cy="4022725"/>
          </a:xfrm>
        </p:spPr>
        <p:txBody>
          <a:bodyPr/>
          <a:lstStyle/>
          <a:p>
            <a:r>
              <a:rPr lang="pt-BR" altLang="pt-BR" smtClean="0"/>
              <a:t>-</a:t>
            </a:r>
            <a:r>
              <a:rPr lang="pt-BR" altLang="pt-BR" b="1" smtClean="0">
                <a:solidFill>
                  <a:srgbClr val="FF00FF"/>
                </a:solidFill>
              </a:rPr>
              <a:t>Interpretando Correlação/Regressão</a:t>
            </a:r>
          </a:p>
          <a:p>
            <a:r>
              <a:rPr lang="pt-BR" altLang="pt-BR" b="1" smtClean="0">
                <a:solidFill>
                  <a:srgbClr val="FF00FF"/>
                </a:solidFill>
              </a:rPr>
              <a:t>-Significado do pH Eucapnico</a:t>
            </a:r>
          </a:p>
          <a:p>
            <a:r>
              <a:rPr lang="pt-BR" altLang="pt-BR" b="1" smtClean="0">
                <a:solidFill>
                  <a:srgbClr val="FF00FF"/>
                </a:solidFill>
              </a:rPr>
              <a:t>-Valor do lactato em Neonatologia</a:t>
            </a:r>
          </a:p>
          <a:p>
            <a:r>
              <a:rPr lang="pt-BR" altLang="pt-BR" b="1" smtClean="0">
                <a:solidFill>
                  <a:srgbClr val="FF00FF"/>
                </a:solidFill>
              </a:rPr>
              <a:t>-Lactato na avaliação hemodinâmica do pré-termo</a:t>
            </a:r>
          </a:p>
          <a:p>
            <a:r>
              <a:rPr lang="pt-BR" altLang="pt-BR" b="1" smtClean="0">
                <a:solidFill>
                  <a:srgbClr val="FF00FF"/>
                </a:solidFill>
              </a:rPr>
              <a:t>-UTI PEDIÁTRICA: Lactato no Choque Séptico</a:t>
            </a:r>
          </a:p>
        </p:txBody>
      </p:sp>
      <p:pic>
        <p:nvPicPr>
          <p:cNvPr id="55301" name="Picture 5" descr="22o Simpósio Internacional de Neonatologia do Santa Joana (SP):Drs. Alessandra, Miza Vidigal, Paulo R. Margotto e Joseleide de Castro (1/9/2019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1673225"/>
            <a:ext cx="5330825" cy="294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302" name="Text Box 6"/>
          <p:cNvSpPr txBox="1">
            <a:spLocks noChangeArrowheads="1"/>
          </p:cNvSpPr>
          <p:nvPr/>
        </p:nvSpPr>
        <p:spPr bwMode="auto">
          <a:xfrm>
            <a:off x="5191125" y="4586288"/>
            <a:ext cx="613092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914400"/>
            <a:r>
              <a:rPr lang="pt-BR" altLang="pt-BR" u="none">
                <a:solidFill>
                  <a:srgbClr val="0033CC"/>
                </a:solidFill>
              </a:rPr>
              <a:t>Drs. Alessandra, Miza, Paulo R. Margotto e </a:t>
            </a:r>
          </a:p>
          <a:p>
            <a:pPr algn="ctr" defTabSz="914400"/>
            <a:r>
              <a:rPr lang="pt-BR" altLang="pt-BR" u="none">
                <a:solidFill>
                  <a:srgbClr val="0033CC"/>
                </a:solidFill>
              </a:rPr>
              <a:t>Joseleide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pt-BR" altLang="pt-BR" sz="5400" smtClean="0">
                <a:solidFill>
                  <a:srgbClr val="FF00FF"/>
                </a:solidFill>
              </a:rPr>
              <a:t>INTERPRETAÇÃO DE CORRELAÇÃO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144463" y="73025"/>
            <a:ext cx="11906250" cy="692150"/>
          </a:xfr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shade val="0"/>
                  <a:invGamma/>
                </a:schemeClr>
              </a:gs>
            </a:gsLst>
            <a:lin ang="5400000" scaled="1"/>
          </a:gradFill>
          <a:ln w="57150">
            <a:solidFill>
              <a:schemeClr val="folHlink"/>
            </a:solidFill>
          </a:ln>
        </p:spPr>
        <p:txBody>
          <a:bodyPr wrap="square" numCol="1" anchorCtr="1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pt-BR" altLang="pt-BR" sz="3200" b="1" cap="none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ENTENDENDO CORRELAÇÃO/REGRESSÃO</a:t>
            </a:r>
          </a:p>
        </p:txBody>
      </p:sp>
      <p:sp>
        <p:nvSpPr>
          <p:cNvPr id="75780" name="Text Box 7"/>
          <p:cNvSpPr txBox="1">
            <a:spLocks noChangeArrowheads="1"/>
          </p:cNvSpPr>
          <p:nvPr/>
        </p:nvSpPr>
        <p:spPr bwMode="auto">
          <a:xfrm>
            <a:off x="112713" y="2133600"/>
            <a:ext cx="12079287" cy="32337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pt-BR" altLang="pt-BR" u="none"/>
              <a:t>Associação entre duas variáveis (contínuas) peso e altura; quantifica a força da associação entre duas variáveis;  quanto aumenta o peso à medida que aumenta a altura?</a:t>
            </a:r>
          </a:p>
          <a:p>
            <a:pPr eaLnBrk="1" hangingPunct="1">
              <a:lnSpc>
                <a:spcPct val="120000"/>
              </a:lnSpc>
              <a:buFontTx/>
              <a:buChar char="•"/>
            </a:pPr>
            <a:r>
              <a:rPr lang="pt-BR" altLang="pt-BR" sz="2800" u="none">
                <a:solidFill>
                  <a:srgbClr val="FF6600"/>
                </a:solidFill>
              </a:rPr>
              <a:t> Diagrama de dispersão: representação gráfica</a:t>
            </a:r>
          </a:p>
          <a:p>
            <a:pPr eaLnBrk="1" hangingPunct="1">
              <a:lnSpc>
                <a:spcPct val="120000"/>
              </a:lnSpc>
              <a:buFontTx/>
              <a:buChar char="•"/>
            </a:pPr>
            <a:r>
              <a:rPr lang="pt-BR" altLang="pt-BR" u="none"/>
              <a:t> X = Horizontal (eixo das abscissas): variável independente ou explanatória </a:t>
            </a:r>
          </a:p>
          <a:p>
            <a:pPr eaLnBrk="1" hangingPunct="1">
              <a:lnSpc>
                <a:spcPct val="120000"/>
              </a:lnSpc>
              <a:buFontTx/>
              <a:buChar char="•"/>
            </a:pPr>
            <a:r>
              <a:rPr lang="pt-BR" altLang="pt-BR" u="none"/>
              <a:t> Y = Vertical (eixo das ordenadas) : variável dependente</a:t>
            </a:r>
          </a:p>
          <a:p>
            <a:pPr eaLnBrk="1" hangingPunct="1">
              <a:lnSpc>
                <a:spcPct val="120000"/>
              </a:lnSpc>
            </a:pPr>
            <a:endParaRPr lang="pt-BR" altLang="pt-BR" u="none"/>
          </a:p>
        </p:txBody>
      </p:sp>
      <p:sp>
        <p:nvSpPr>
          <p:cNvPr id="75781" name="Text Box 8"/>
          <p:cNvSpPr txBox="1">
            <a:spLocks noChangeArrowheads="1"/>
          </p:cNvSpPr>
          <p:nvPr/>
        </p:nvSpPr>
        <p:spPr bwMode="auto">
          <a:xfrm>
            <a:off x="239713" y="5445125"/>
            <a:ext cx="11760200" cy="530225"/>
          </a:xfrm>
          <a:prstGeom prst="rect">
            <a:avLst/>
          </a:prstGeom>
          <a:gradFill rotWithShape="1">
            <a:gsLst>
              <a:gs pos="0">
                <a:srgbClr val="CC3300"/>
              </a:gs>
              <a:gs pos="100000">
                <a:srgbClr val="000000"/>
              </a:gs>
            </a:gsLst>
            <a:path path="rect">
              <a:fillToRect r="100000" b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pt-BR" altLang="pt-BR" u="none">
                <a:solidFill>
                  <a:srgbClr val="FFFF00"/>
                </a:solidFill>
              </a:rPr>
              <a:t>A correlação quantifica quão bem o X e Y variam em conjunto</a:t>
            </a:r>
          </a:p>
        </p:txBody>
      </p:sp>
      <p:sp>
        <p:nvSpPr>
          <p:cNvPr id="75782" name="Rectangle 8"/>
          <p:cNvSpPr>
            <a:spLocks noChangeArrowheads="1"/>
          </p:cNvSpPr>
          <p:nvPr/>
        </p:nvSpPr>
        <p:spPr bwMode="auto">
          <a:xfrm>
            <a:off x="8031163" y="6796088"/>
            <a:ext cx="4651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 eaLnBrk="1" hangingPunct="1"/>
            <a:r>
              <a:rPr lang="pt-BR" altLang="pt-BR" sz="1800" i="1" u="none">
                <a:solidFill>
                  <a:srgbClr val="FFFF00"/>
                </a:solidFill>
              </a:rPr>
              <a:t>w</a:t>
            </a:r>
          </a:p>
        </p:txBody>
      </p:sp>
      <p:sp>
        <p:nvSpPr>
          <p:cNvPr id="75783" name="Rectangle 7"/>
          <p:cNvSpPr>
            <a:spLocks noChangeArrowheads="1"/>
          </p:cNvSpPr>
          <p:nvPr/>
        </p:nvSpPr>
        <p:spPr bwMode="auto">
          <a:xfrm>
            <a:off x="3182938" y="933450"/>
            <a:ext cx="5105400" cy="9906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126960" rIns="0" bIns="25392" anchor="ctr">
            <a:spAutoFit/>
          </a:bodyPr>
          <a:lstStyle/>
          <a:p>
            <a:r>
              <a:rPr lang="en-US" altLang="pt-BR" sz="2700" b="1" u="none">
                <a:solidFill>
                  <a:srgbClr val="0033CC"/>
                </a:solidFill>
                <a:latin typeface="Lato" panose="020F0502020204030203" pitchFamily="34" charset="0"/>
              </a:rPr>
              <a:t>Entendendo Bioestat</a:t>
            </a:r>
            <a:r>
              <a:rPr lang="en-US" altLang="pt-BR" sz="2700" b="1" u="none">
                <a:solidFill>
                  <a:srgbClr val="0033CC"/>
                </a:solidFill>
              </a:rPr>
              <a:t>í</a:t>
            </a:r>
            <a:r>
              <a:rPr lang="en-US" altLang="pt-BR" sz="2700" b="1" u="none">
                <a:solidFill>
                  <a:srgbClr val="0033CC"/>
                </a:solidFill>
                <a:latin typeface="Lato" panose="020F0502020204030203" pitchFamily="34" charset="0"/>
              </a:rPr>
              <a:t>stica B</a:t>
            </a:r>
            <a:r>
              <a:rPr lang="en-US" altLang="pt-BR" sz="2700" b="1" u="none">
                <a:solidFill>
                  <a:srgbClr val="0033CC"/>
                </a:solidFill>
              </a:rPr>
              <a:t>á</a:t>
            </a:r>
            <a:r>
              <a:rPr lang="en-US" altLang="pt-BR" sz="2700" b="1" u="none">
                <a:solidFill>
                  <a:srgbClr val="0033CC"/>
                </a:solidFill>
                <a:latin typeface="Lato" panose="020F0502020204030203" pitchFamily="34" charset="0"/>
              </a:rPr>
              <a:t>sica</a:t>
            </a:r>
          </a:p>
          <a:p>
            <a:r>
              <a:rPr lang="en-US" altLang="pt-BR" sz="1300" u="none">
                <a:solidFill>
                  <a:srgbClr val="2A6490"/>
                </a:solidFill>
                <a:latin typeface="Source Sans Pro"/>
                <a:hlinkClick r:id="rId2" tooltip="Bioestatistica Basica"/>
              </a:rPr>
              <a:t>  </a:t>
            </a:r>
            <a:r>
              <a:rPr lang="en-US" altLang="pt-BR" sz="2800" u="none">
                <a:solidFill>
                  <a:srgbClr val="2A6490"/>
                </a:solidFill>
              </a:rPr>
              <a:t> </a:t>
            </a:r>
            <a:r>
              <a:rPr lang="en-US" altLang="pt-BR" sz="1300" u="none">
                <a:solidFill>
                  <a:srgbClr val="2A6490"/>
                </a:solidFill>
              </a:rPr>
              <a:t>        </a:t>
            </a:r>
            <a:endParaRPr lang="en-US" altLang="pt-BR" sz="1300" u="none">
              <a:solidFill>
                <a:srgbClr val="2A6490"/>
              </a:solidFill>
              <a:latin typeface="Source Sans Pro"/>
            </a:endParaRPr>
          </a:p>
        </p:txBody>
      </p:sp>
      <p:pic>
        <p:nvPicPr>
          <p:cNvPr id="75784" name="Picture 8" descr="doc">
            <a:hlinkClick r:id="rId2" tooltip="Bioestatistica Basica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4538" y="919163"/>
            <a:ext cx="660400" cy="66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785" name="AutoShape 9"/>
          <p:cNvSpPr>
            <a:spLocks noChangeArrowheads="1"/>
          </p:cNvSpPr>
          <p:nvPr/>
        </p:nvSpPr>
        <p:spPr bwMode="auto">
          <a:xfrm>
            <a:off x="11390313" y="6356350"/>
            <a:ext cx="649287" cy="36195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33CC"/>
          </a:solidFill>
          <a:ln w="3810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ext Box 11"/>
          <p:cNvSpPr txBox="1">
            <a:spLocks noChangeArrowheads="1"/>
          </p:cNvSpPr>
          <p:nvPr/>
        </p:nvSpPr>
        <p:spPr bwMode="auto">
          <a:xfrm>
            <a:off x="431800" y="1628775"/>
            <a:ext cx="114252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pt-BR" altLang="pt-BR" sz="1800" u="none"/>
          </a:p>
        </p:txBody>
      </p:sp>
      <p:sp>
        <p:nvSpPr>
          <p:cNvPr id="76803" name="Text Box 12"/>
          <p:cNvSpPr txBox="1">
            <a:spLocks noChangeArrowheads="1"/>
          </p:cNvSpPr>
          <p:nvPr/>
        </p:nvSpPr>
        <p:spPr bwMode="auto">
          <a:xfrm>
            <a:off x="404813" y="1647825"/>
            <a:ext cx="112601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u="none"/>
              <a:t>Correlação +		  Correlação -	   Sem correlação</a:t>
            </a:r>
          </a:p>
        </p:txBody>
      </p:sp>
      <p:pic>
        <p:nvPicPr>
          <p:cNvPr id="76804" name="Picture 11" descr="4565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63" y="2205038"/>
            <a:ext cx="3657600" cy="3286125"/>
          </a:xfrm>
          <a:prstGeom prst="rect">
            <a:avLst/>
          </a:prstGeom>
          <a:solidFill>
            <a:schemeClr val="tx1"/>
          </a:solidFill>
          <a:ln w="7620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76805" name="Picture 12" descr="FGHHYU789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288" y="2276475"/>
            <a:ext cx="3657600" cy="327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806" name="Picture 13" descr="123699T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0038" y="2276475"/>
            <a:ext cx="3657600" cy="317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7" name="Text Box 10"/>
          <p:cNvSpPr txBox="1">
            <a:spLocks noChangeArrowheads="1"/>
          </p:cNvSpPr>
          <p:nvPr/>
        </p:nvSpPr>
        <p:spPr bwMode="auto">
          <a:xfrm>
            <a:off x="1460500" y="5465763"/>
            <a:ext cx="4492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 eaLnBrk="1" hangingPunct="1"/>
            <a:r>
              <a:rPr lang="pt-BR" altLang="pt-BR" sz="1800" b="1" u="none">
                <a:solidFill>
                  <a:srgbClr val="FFFF00"/>
                </a:solidFill>
              </a:rPr>
              <a:t>X</a:t>
            </a:r>
          </a:p>
        </p:txBody>
      </p:sp>
      <p:sp>
        <p:nvSpPr>
          <p:cNvPr id="76808" name="Text Box 11"/>
          <p:cNvSpPr txBox="1">
            <a:spLocks noChangeArrowheads="1"/>
          </p:cNvSpPr>
          <p:nvPr/>
        </p:nvSpPr>
        <p:spPr bwMode="auto">
          <a:xfrm>
            <a:off x="0" y="3500438"/>
            <a:ext cx="4492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 eaLnBrk="1" hangingPunct="1"/>
            <a:r>
              <a:rPr lang="pt-BR" altLang="pt-BR" sz="1800" b="1" u="none">
                <a:solidFill>
                  <a:srgbClr val="FFFF00"/>
                </a:solidFill>
              </a:rPr>
              <a:t>Y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144463" y="73025"/>
            <a:ext cx="11906250" cy="692150"/>
          </a:xfr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shade val="0"/>
                  <a:invGamma/>
                </a:schemeClr>
              </a:gs>
            </a:gsLst>
            <a:lin ang="5400000" scaled="1"/>
          </a:gradFill>
          <a:ln w="57150">
            <a:solidFill>
              <a:schemeClr val="folHlink"/>
            </a:solidFill>
          </a:ln>
        </p:spPr>
        <p:txBody>
          <a:bodyPr wrap="square" numCol="1" anchorCtr="1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pt-BR" altLang="pt-BR" sz="3200" b="1" cap="none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ENTENDENDO CORRELAÇÃO/REGRESSÃO</a:t>
            </a:r>
          </a:p>
        </p:txBody>
      </p:sp>
      <p:sp>
        <p:nvSpPr>
          <p:cNvPr id="76810" name="AutoShape 10"/>
          <p:cNvSpPr>
            <a:spLocks noChangeArrowheads="1"/>
          </p:cNvSpPr>
          <p:nvPr/>
        </p:nvSpPr>
        <p:spPr bwMode="auto">
          <a:xfrm>
            <a:off x="11390313" y="6356350"/>
            <a:ext cx="649287" cy="36195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33CC"/>
          </a:solidFill>
          <a:ln w="3810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5"/>
          <p:cNvSpPr txBox="1">
            <a:spLocks noChangeArrowheads="1"/>
          </p:cNvSpPr>
          <p:nvPr/>
        </p:nvSpPr>
        <p:spPr bwMode="auto">
          <a:xfrm>
            <a:off x="0" y="692150"/>
            <a:ext cx="12072938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pt-BR" u="none">
                <a:solidFill>
                  <a:schemeClr val="folHlink"/>
                </a:solidFill>
              </a:rPr>
              <a:t>Correlação / Regressão</a:t>
            </a:r>
          </a:p>
          <a:p>
            <a:pPr eaLnBrk="1" hangingPunct="1">
              <a:lnSpc>
                <a:spcPct val="130000"/>
              </a:lnSpc>
            </a:pPr>
            <a:endParaRPr lang="pt-BR" altLang="pt-BR" u="none">
              <a:sym typeface="Symbol" panose="05050102010706020507" pitchFamily="18" charset="2"/>
            </a:endParaRPr>
          </a:p>
        </p:txBody>
      </p:sp>
      <p:graphicFrame>
        <p:nvGraphicFramePr>
          <p:cNvPr id="77895" name="Group 71"/>
          <p:cNvGraphicFramePr>
            <a:graphicFrameLocks noGrp="1"/>
          </p:cNvGraphicFramePr>
          <p:nvPr/>
        </p:nvGraphicFramePr>
        <p:xfrm>
          <a:off x="0" y="1196975"/>
          <a:ext cx="6337300" cy="3385503"/>
        </p:xfrm>
        <a:graphic>
          <a:graphicData uri="http://schemas.openxmlformats.org/drawingml/2006/table">
            <a:tbl>
              <a:tblPr/>
              <a:tblGrid>
                <a:gridCol w="1989138"/>
                <a:gridCol w="1370012"/>
                <a:gridCol w="1987550"/>
                <a:gridCol w="990600"/>
              </a:tblGrid>
              <a:tr h="550863"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Comp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Peso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Comp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Peso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913"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104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23,5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  98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15,0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107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22,7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  95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14,9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913"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103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21,1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  92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15,1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105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21,5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104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22,2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913"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17,0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  94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13,6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104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28,5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  99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16,1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913"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108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19,0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  98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18,0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  91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14,5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  98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16,0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913"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102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19,0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104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20,0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500"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  99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19,5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2813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 defTabSz="912813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defTabSz="912813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281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18,3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7889" name="Rectangle 307"/>
          <p:cNvSpPr>
            <a:spLocks noChangeArrowheads="1"/>
          </p:cNvSpPr>
          <p:nvPr/>
        </p:nvSpPr>
        <p:spPr bwMode="auto">
          <a:xfrm>
            <a:off x="0" y="2157413"/>
            <a:ext cx="12192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 sz="1800" u="none"/>
          </a:p>
        </p:txBody>
      </p:sp>
      <p:sp>
        <p:nvSpPr>
          <p:cNvPr id="77890" name="Text Box 308"/>
          <p:cNvSpPr txBox="1">
            <a:spLocks noChangeArrowheads="1"/>
          </p:cNvSpPr>
          <p:nvPr/>
        </p:nvSpPr>
        <p:spPr bwMode="auto">
          <a:xfrm>
            <a:off x="309563" y="5535613"/>
            <a:ext cx="11741150" cy="83185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CC33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990033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u="none"/>
              <a:t>Observem que à medida que o comprimento dos cães aumenta</a:t>
            </a:r>
          </a:p>
          <a:p>
            <a:pPr eaLnBrk="1" hangingPunct="1"/>
            <a:r>
              <a:rPr lang="pt-BR" altLang="pt-BR" u="none"/>
              <a:t> (variável explanatória) o peso aumenta (variável dependente)</a:t>
            </a:r>
          </a:p>
        </p:txBody>
      </p:sp>
      <p:pic>
        <p:nvPicPr>
          <p:cNvPr id="77891" name="Picture 309" descr="b-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263" y="1484313"/>
            <a:ext cx="5127625" cy="382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92" name="Line 72"/>
          <p:cNvSpPr>
            <a:spLocks noChangeShapeType="1"/>
          </p:cNvSpPr>
          <p:nvPr/>
        </p:nvSpPr>
        <p:spPr bwMode="auto">
          <a:xfrm flipV="1">
            <a:off x="8113713" y="2565400"/>
            <a:ext cx="2206625" cy="1800225"/>
          </a:xfrm>
          <a:prstGeom prst="line">
            <a:avLst/>
          </a:prstGeom>
          <a:noFill/>
          <a:ln w="57150">
            <a:solidFill>
              <a:srgbClr val="CC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144463" y="73025"/>
            <a:ext cx="11906250" cy="692150"/>
          </a:xfr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shade val="0"/>
                  <a:invGamma/>
                </a:schemeClr>
              </a:gs>
            </a:gsLst>
            <a:lin ang="5400000" scaled="1"/>
          </a:gradFill>
          <a:ln w="57150">
            <a:solidFill>
              <a:schemeClr val="folHlink"/>
            </a:solidFill>
          </a:ln>
        </p:spPr>
        <p:txBody>
          <a:bodyPr wrap="square" numCol="1" anchorCtr="1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pt-BR" altLang="pt-BR" sz="3200" b="1" cap="none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ENTENDENDO CORRELAÇÃO/REGRESSÃO</a:t>
            </a:r>
          </a:p>
        </p:txBody>
      </p:sp>
      <p:sp>
        <p:nvSpPr>
          <p:cNvPr id="77894" name="AutoShape 70"/>
          <p:cNvSpPr>
            <a:spLocks noChangeArrowheads="1"/>
          </p:cNvSpPr>
          <p:nvPr/>
        </p:nvSpPr>
        <p:spPr bwMode="auto">
          <a:xfrm>
            <a:off x="11390313" y="6356350"/>
            <a:ext cx="649287" cy="36195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33CC"/>
          </a:solidFill>
          <a:ln w="3810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 Box 5"/>
          <p:cNvSpPr txBox="1">
            <a:spLocks noChangeArrowheads="1"/>
          </p:cNvSpPr>
          <p:nvPr/>
        </p:nvSpPr>
        <p:spPr bwMode="auto">
          <a:xfrm>
            <a:off x="0" y="908050"/>
            <a:ext cx="12072938" cy="410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pt-BR" u="none">
                <a:solidFill>
                  <a:schemeClr val="folHlink"/>
                </a:solidFill>
              </a:rPr>
              <a:t>Correlação / Regressão</a:t>
            </a:r>
          </a:p>
          <a:p>
            <a:pPr eaLnBrk="1" hangingPunct="1">
              <a:buFontTx/>
              <a:buChar char="•"/>
            </a:pPr>
            <a:r>
              <a:rPr lang="en-US" altLang="pt-BR" u="none">
                <a:solidFill>
                  <a:srgbClr val="FF6600"/>
                </a:solidFill>
              </a:rPr>
              <a:t> </a:t>
            </a:r>
            <a:r>
              <a:rPr lang="en-US" altLang="pt-BR" b="1" u="none">
                <a:solidFill>
                  <a:srgbClr val="FF6600"/>
                </a:solidFill>
              </a:rPr>
              <a:t>Coeficiente de correlação: (r de Pearson)</a:t>
            </a:r>
            <a:r>
              <a:rPr lang="en-US" altLang="pt-BR" u="none">
                <a:solidFill>
                  <a:srgbClr val="FF6600"/>
                </a:solidFill>
              </a:rPr>
              <a:t> :</a:t>
            </a:r>
          </a:p>
          <a:p>
            <a:pPr eaLnBrk="1" hangingPunct="1"/>
            <a:r>
              <a:rPr lang="pt-BR" altLang="pt-BR" u="none">
                <a:sym typeface="Symbol" panose="05050102010706020507" pitchFamily="18" charset="2"/>
              </a:rPr>
              <a:t>Expressa quantitativamente as relações entre duas variáveis</a:t>
            </a:r>
          </a:p>
          <a:p>
            <a:pPr eaLnBrk="1" hangingPunct="1"/>
            <a:r>
              <a:rPr lang="pt-BR" altLang="pt-BR" u="none">
                <a:sym typeface="Symbol" panose="05050102010706020507" pitchFamily="18" charset="2"/>
              </a:rPr>
              <a:t>r = 0,8 – 1     – forte</a:t>
            </a:r>
          </a:p>
          <a:p>
            <a:pPr eaLnBrk="1" hangingPunct="1"/>
            <a:r>
              <a:rPr lang="pt-BR" altLang="pt-BR" u="none">
                <a:sym typeface="Symbol" panose="05050102010706020507" pitchFamily="18" charset="2"/>
              </a:rPr>
              <a:t>r = 0,5 – 0,8  – moderada</a:t>
            </a:r>
          </a:p>
          <a:p>
            <a:pPr eaLnBrk="1" hangingPunct="1"/>
            <a:r>
              <a:rPr lang="pt-BR" altLang="pt-BR" u="none">
                <a:sym typeface="Symbol" panose="05050102010706020507" pitchFamily="18" charset="2"/>
              </a:rPr>
              <a:t>R = 0,2 – 0,5 – fraca</a:t>
            </a:r>
          </a:p>
          <a:p>
            <a:pPr eaLnBrk="1" hangingPunct="1"/>
            <a:r>
              <a:rPr lang="pt-BR" altLang="pt-BR" u="none">
                <a:sym typeface="Symbol" panose="05050102010706020507" pitchFamily="18" charset="2"/>
              </a:rPr>
              <a:t>r = 0 – 0,2     – insignificante</a:t>
            </a:r>
          </a:p>
          <a:p>
            <a:pPr eaLnBrk="1" hangingPunct="1"/>
            <a:r>
              <a:rPr lang="pt-BR" altLang="pt-BR" u="none">
                <a:sym typeface="Symbol" panose="05050102010706020507" pitchFamily="18" charset="2"/>
              </a:rPr>
              <a:t>Cálculo do r:</a:t>
            </a:r>
          </a:p>
          <a:p>
            <a:pPr eaLnBrk="1" hangingPunct="1"/>
            <a:endParaRPr lang="pt-BR" altLang="pt-BR" u="none">
              <a:sym typeface="Symbol" panose="05050102010706020507" pitchFamily="18" charset="2"/>
            </a:endParaRPr>
          </a:p>
          <a:p>
            <a:pPr eaLnBrk="1" hangingPunct="1"/>
            <a:r>
              <a:rPr lang="pt-BR" altLang="pt-BR" u="none">
                <a:sym typeface="Symbol" panose="05050102010706020507" pitchFamily="18" charset="2"/>
              </a:rPr>
              <a:t>r = 		∑xy - </a:t>
            </a:r>
            <a:r>
              <a:rPr lang="pt-BR" altLang="pt-BR">
                <a:sym typeface="Symbol" panose="05050102010706020507" pitchFamily="18" charset="2"/>
              </a:rPr>
              <a:t>∑x∑y</a:t>
            </a:r>
          </a:p>
          <a:p>
            <a:pPr eaLnBrk="1" hangingPunct="1"/>
            <a:r>
              <a:rPr lang="pt-BR" altLang="pt-BR" u="none">
                <a:sym typeface="Symbol" panose="05050102010706020507" pitchFamily="18" charset="2"/>
              </a:rPr>
              <a:t>	</a:t>
            </a:r>
            <a:r>
              <a:rPr lang="pt-BR" altLang="pt-BR">
                <a:sym typeface="Symbol" panose="05050102010706020507" pitchFamily="18" charset="2"/>
              </a:rPr>
              <a:t>	             n                   </a:t>
            </a:r>
            <a:r>
              <a:rPr lang="pt-BR" altLang="pt-BR">
                <a:solidFill>
                  <a:schemeClr val="bg1"/>
                </a:solidFill>
                <a:sym typeface="Symbol" panose="05050102010706020507" pitchFamily="18" charset="2"/>
              </a:rPr>
              <a:t>000000000</a:t>
            </a:r>
            <a:r>
              <a:rPr lang="pt-BR" altLang="pt-BR" u="none">
                <a:solidFill>
                  <a:schemeClr val="bg1"/>
                </a:solidFill>
                <a:sym typeface="Symbol" panose="05050102010706020507" pitchFamily="18" charset="2"/>
              </a:rPr>
              <a:t> </a:t>
            </a:r>
          </a:p>
        </p:txBody>
      </p:sp>
      <p:sp>
        <p:nvSpPr>
          <p:cNvPr id="78851" name="Text Box 9"/>
          <p:cNvSpPr txBox="1">
            <a:spLocks noChangeArrowheads="1"/>
          </p:cNvSpPr>
          <p:nvPr/>
        </p:nvSpPr>
        <p:spPr bwMode="auto">
          <a:xfrm>
            <a:off x="1390650" y="5113338"/>
            <a:ext cx="2592388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u="none"/>
              <a:t>∑x</a:t>
            </a:r>
            <a:r>
              <a:rPr lang="pt-BR" altLang="pt-BR" u="none" baseline="30000"/>
              <a:t>2 </a:t>
            </a:r>
            <a:r>
              <a:rPr lang="pt-BR" altLang="pt-BR" u="none"/>
              <a:t>– </a:t>
            </a:r>
            <a:r>
              <a:rPr lang="pt-BR" altLang="pt-BR"/>
              <a:t>(∑x)</a:t>
            </a:r>
            <a:r>
              <a:rPr lang="pt-BR" altLang="pt-BR" baseline="30000"/>
              <a:t>2</a:t>
            </a:r>
            <a:endParaRPr lang="pt-BR" altLang="pt-BR" u="none"/>
          </a:p>
          <a:p>
            <a:pPr eaLnBrk="1" hangingPunct="1"/>
            <a:r>
              <a:rPr lang="pt-BR" altLang="pt-BR" u="none"/>
              <a:t>            n</a:t>
            </a:r>
          </a:p>
        </p:txBody>
      </p:sp>
      <p:sp>
        <p:nvSpPr>
          <p:cNvPr id="78852" name="Text Box 10"/>
          <p:cNvSpPr txBox="1">
            <a:spLocks noChangeArrowheads="1"/>
          </p:cNvSpPr>
          <p:nvPr/>
        </p:nvSpPr>
        <p:spPr bwMode="auto">
          <a:xfrm>
            <a:off x="3983038" y="5157788"/>
            <a:ext cx="278447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u="none"/>
              <a:t>∑y</a:t>
            </a:r>
            <a:r>
              <a:rPr lang="pt-BR" altLang="pt-BR" u="none" baseline="30000"/>
              <a:t>2 </a:t>
            </a:r>
            <a:r>
              <a:rPr lang="pt-BR" altLang="pt-BR" u="none"/>
              <a:t>– </a:t>
            </a:r>
            <a:r>
              <a:rPr lang="pt-BR" altLang="pt-BR"/>
              <a:t>(∑y)</a:t>
            </a:r>
            <a:r>
              <a:rPr lang="pt-BR" altLang="pt-BR" baseline="30000"/>
              <a:t>2</a:t>
            </a:r>
            <a:endParaRPr lang="pt-BR" altLang="pt-BR"/>
          </a:p>
          <a:p>
            <a:pPr eaLnBrk="1" hangingPunct="1"/>
            <a:r>
              <a:rPr lang="pt-BR" altLang="pt-BR" u="none"/>
              <a:t>            n</a:t>
            </a:r>
          </a:p>
        </p:txBody>
      </p:sp>
      <p:sp>
        <p:nvSpPr>
          <p:cNvPr id="78853" name="AutoShape 11"/>
          <p:cNvSpPr>
            <a:spLocks noChangeArrowheads="1"/>
          </p:cNvSpPr>
          <p:nvPr/>
        </p:nvSpPr>
        <p:spPr bwMode="auto">
          <a:xfrm>
            <a:off x="1295400" y="5157788"/>
            <a:ext cx="2495550" cy="719137"/>
          </a:xfrm>
          <a:prstGeom prst="bracketPair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 sz="1800" u="none"/>
          </a:p>
        </p:txBody>
      </p:sp>
      <p:sp>
        <p:nvSpPr>
          <p:cNvPr id="78854" name="AutoShape 12"/>
          <p:cNvSpPr>
            <a:spLocks noChangeArrowheads="1"/>
          </p:cNvSpPr>
          <p:nvPr/>
        </p:nvSpPr>
        <p:spPr bwMode="auto">
          <a:xfrm>
            <a:off x="3983038" y="5157788"/>
            <a:ext cx="2305050" cy="719137"/>
          </a:xfrm>
          <a:prstGeom prst="bracketPair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 sz="1800" u="none"/>
          </a:p>
        </p:txBody>
      </p:sp>
      <p:sp>
        <p:nvSpPr>
          <p:cNvPr id="78855" name="Line 13"/>
          <p:cNvSpPr>
            <a:spLocks noChangeShapeType="1"/>
          </p:cNvSpPr>
          <p:nvPr/>
        </p:nvSpPr>
        <p:spPr bwMode="auto">
          <a:xfrm>
            <a:off x="527050" y="5157788"/>
            <a:ext cx="287338" cy="7191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8856" name="Line 14"/>
          <p:cNvSpPr>
            <a:spLocks noChangeShapeType="1"/>
          </p:cNvSpPr>
          <p:nvPr/>
        </p:nvSpPr>
        <p:spPr bwMode="auto">
          <a:xfrm flipV="1">
            <a:off x="814388" y="5084763"/>
            <a:ext cx="193675" cy="7921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8857" name="Line 15"/>
          <p:cNvSpPr>
            <a:spLocks noChangeShapeType="1"/>
          </p:cNvSpPr>
          <p:nvPr/>
        </p:nvSpPr>
        <p:spPr bwMode="auto">
          <a:xfrm>
            <a:off x="1008063" y="5084763"/>
            <a:ext cx="53752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8858" name="Text Box 17"/>
          <p:cNvSpPr txBox="1">
            <a:spLocks noChangeArrowheads="1"/>
          </p:cNvSpPr>
          <p:nvPr/>
        </p:nvSpPr>
        <p:spPr bwMode="auto">
          <a:xfrm>
            <a:off x="5486400" y="2362200"/>
            <a:ext cx="6180138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b="1" u="none">
                <a:latin typeface="Times New Roman" panose="02020603050405020304" pitchFamily="18" charset="0"/>
              </a:rPr>
              <a:t>Débito cardíaco e Pressão arterial </a:t>
            </a:r>
            <a:r>
              <a:rPr lang="pt-BR" altLang="pt-BR" b="1" u="none">
                <a:solidFill>
                  <a:srgbClr val="FF0000"/>
                </a:solidFill>
                <a:latin typeface="Times New Roman" panose="02020603050405020304" pitchFamily="18" charset="0"/>
              </a:rPr>
              <a:t>r=0,38</a:t>
            </a:r>
            <a:r>
              <a:rPr lang="pt-BR" altLang="pt-BR" b="1" u="none">
                <a:latin typeface="Times New Roman" panose="02020603050405020304" pitchFamily="18" charset="0"/>
              </a:rPr>
              <a:t>  (correlação fraca) Kluckow et</a:t>
            </a:r>
            <a:r>
              <a:rPr lang="pt-BR" altLang="pt-BR" sz="1800" b="1" u="none"/>
              <a:t> al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144463" y="73025"/>
            <a:ext cx="11906250" cy="692150"/>
          </a:xfr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shade val="0"/>
                  <a:invGamma/>
                </a:schemeClr>
              </a:gs>
            </a:gsLst>
            <a:lin ang="5400000" scaled="1"/>
          </a:gradFill>
          <a:ln w="57150">
            <a:solidFill>
              <a:schemeClr val="folHlink"/>
            </a:solidFill>
          </a:ln>
        </p:spPr>
        <p:txBody>
          <a:bodyPr wrap="square" numCol="1" anchorCtr="1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pt-BR" altLang="pt-BR" sz="3200" b="1" cap="none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ENTENDENDO CORRELAÇÃO/REGRESSÃO</a:t>
            </a:r>
          </a:p>
        </p:txBody>
      </p:sp>
      <p:sp>
        <p:nvSpPr>
          <p:cNvPr id="78860" name="AutoShape 12"/>
          <p:cNvSpPr>
            <a:spLocks noChangeArrowheads="1"/>
          </p:cNvSpPr>
          <p:nvPr/>
        </p:nvSpPr>
        <p:spPr bwMode="auto">
          <a:xfrm>
            <a:off x="11390313" y="6356350"/>
            <a:ext cx="649287" cy="36195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33CC"/>
          </a:solidFill>
          <a:ln w="3810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6"/>
          <p:cNvSpPr>
            <a:spLocks noChangeArrowheads="1"/>
          </p:cNvSpPr>
          <p:nvPr/>
        </p:nvSpPr>
        <p:spPr bwMode="auto">
          <a:xfrm>
            <a:off x="6191250" y="333375"/>
            <a:ext cx="6000750" cy="10588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914400" eaLnBrk="1" hangingPunct="1"/>
            <a:r>
              <a:rPr lang="pt-BR" altLang="pt-BR" sz="1400" u="none">
                <a:solidFill>
                  <a:srgbClr val="FFFF00"/>
                </a:solidFill>
              </a:rPr>
              <a:t>Correlação entre bilirrubina transcutânea</a:t>
            </a:r>
          </a:p>
          <a:p>
            <a:pPr algn="ctr" defTabSz="914400" eaLnBrk="1" hangingPunct="1"/>
            <a:r>
              <a:rPr lang="pt-BR" altLang="pt-BR" sz="1400" u="none">
                <a:solidFill>
                  <a:srgbClr val="FFFF00"/>
                </a:solidFill>
              </a:rPr>
              <a:t> (TcB) e bilirrubina sérica total (TSB) em RN sob</a:t>
            </a:r>
          </a:p>
          <a:p>
            <a:pPr algn="ctr" defTabSz="914400" eaLnBrk="1" hangingPunct="1"/>
            <a:r>
              <a:rPr lang="pt-BR" altLang="pt-BR" sz="1400" u="none">
                <a:solidFill>
                  <a:srgbClr val="FFFF00"/>
                </a:solidFill>
              </a:rPr>
              <a:t>fototerapia</a:t>
            </a:r>
          </a:p>
        </p:txBody>
      </p:sp>
      <p:sp>
        <p:nvSpPr>
          <p:cNvPr id="80899" name="Text Box 7"/>
          <p:cNvSpPr txBox="1">
            <a:spLocks noChangeArrowheads="1"/>
          </p:cNvSpPr>
          <p:nvPr/>
        </p:nvSpPr>
        <p:spPr bwMode="auto">
          <a:xfrm>
            <a:off x="1968500" y="3429000"/>
            <a:ext cx="25479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 eaLnBrk="1" hangingPunct="1"/>
            <a:r>
              <a:rPr lang="pt-BR" altLang="pt-BR" sz="1800" u="none">
                <a:solidFill>
                  <a:srgbClr val="0000FF"/>
                </a:solidFill>
              </a:rPr>
              <a:t>TcB pele coberta</a:t>
            </a:r>
          </a:p>
        </p:txBody>
      </p:sp>
      <p:sp>
        <p:nvSpPr>
          <p:cNvPr id="80900" name="Text Box 8"/>
          <p:cNvSpPr txBox="1">
            <a:spLocks noChangeArrowheads="1"/>
          </p:cNvSpPr>
          <p:nvPr/>
        </p:nvSpPr>
        <p:spPr bwMode="auto">
          <a:xfrm>
            <a:off x="3119438" y="6237288"/>
            <a:ext cx="27527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 eaLnBrk="1" hangingPunct="1"/>
            <a:r>
              <a:rPr lang="pt-BR" altLang="pt-BR" sz="1800" b="1" u="none">
                <a:solidFill>
                  <a:srgbClr val="FF3300"/>
                </a:solidFill>
              </a:rPr>
              <a:t>TcB pele exposta</a:t>
            </a:r>
          </a:p>
        </p:txBody>
      </p:sp>
      <p:sp>
        <p:nvSpPr>
          <p:cNvPr id="80901" name="Text Box 9"/>
          <p:cNvSpPr txBox="1">
            <a:spLocks noChangeArrowheads="1"/>
          </p:cNvSpPr>
          <p:nvPr/>
        </p:nvSpPr>
        <p:spPr bwMode="auto">
          <a:xfrm>
            <a:off x="115888" y="6329363"/>
            <a:ext cx="16573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 eaLnBrk="1" hangingPunct="1"/>
            <a:r>
              <a:rPr lang="pt-BR" altLang="pt-BR" sz="1800" u="none"/>
              <a:t>Zecca E, 2009</a:t>
            </a:r>
          </a:p>
        </p:txBody>
      </p:sp>
      <p:sp>
        <p:nvSpPr>
          <p:cNvPr id="80902" name="Text Box 10"/>
          <p:cNvSpPr txBox="1">
            <a:spLocks noChangeArrowheads="1"/>
          </p:cNvSpPr>
          <p:nvPr/>
        </p:nvSpPr>
        <p:spPr bwMode="auto">
          <a:xfrm>
            <a:off x="0" y="4365625"/>
            <a:ext cx="554513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914400" eaLnBrk="1" hangingPunct="1"/>
            <a:r>
              <a:rPr lang="pt-BR" altLang="pt-BR" sz="1800" b="1" u="none">
                <a:solidFill>
                  <a:srgbClr val="0000FF"/>
                </a:solidFill>
              </a:rPr>
              <a:t>Observem a melhor correlação entre</a:t>
            </a:r>
          </a:p>
          <a:p>
            <a:pPr algn="ctr" defTabSz="914400" eaLnBrk="1" hangingPunct="1"/>
            <a:r>
              <a:rPr lang="pt-BR" altLang="pt-BR" sz="1800" b="1" u="none">
                <a:solidFill>
                  <a:srgbClr val="0000FF"/>
                </a:solidFill>
              </a:rPr>
              <a:t>TSB e TcB com a pele coberta</a:t>
            </a:r>
          </a:p>
        </p:txBody>
      </p:sp>
      <p:sp>
        <p:nvSpPr>
          <p:cNvPr id="80903" name="Line 11"/>
          <p:cNvSpPr>
            <a:spLocks noChangeShapeType="1"/>
          </p:cNvSpPr>
          <p:nvPr/>
        </p:nvSpPr>
        <p:spPr bwMode="auto">
          <a:xfrm flipV="1">
            <a:off x="719138" y="3644900"/>
            <a:ext cx="576262" cy="576263"/>
          </a:xfrm>
          <a:prstGeom prst="line">
            <a:avLst/>
          </a:prstGeom>
          <a:noFill/>
          <a:ln w="76200">
            <a:solidFill>
              <a:srgbClr val="0066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80904" name="Picture 11" descr="Imsasasasa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4975" y="3759200"/>
            <a:ext cx="5407025" cy="309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05" name="Picture 12" descr="yeyeyeyey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13" y="0"/>
            <a:ext cx="5786437" cy="339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906" name="Oval 10"/>
          <p:cNvSpPr>
            <a:spLocks noChangeArrowheads="1"/>
          </p:cNvSpPr>
          <p:nvPr/>
        </p:nvSpPr>
        <p:spPr bwMode="auto">
          <a:xfrm>
            <a:off x="8196263" y="2259013"/>
            <a:ext cx="2551112" cy="95885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914400"/>
            <a:r>
              <a:rPr lang="pt-BR" altLang="pt-BR" b="1" u="none">
                <a:solidFill>
                  <a:srgbClr val="FFFF00"/>
                </a:solidFill>
              </a:rPr>
              <a:t>EXEMPLOS</a:t>
            </a:r>
          </a:p>
        </p:txBody>
      </p:sp>
      <p:sp>
        <p:nvSpPr>
          <p:cNvPr id="80907" name="AutoShape 11"/>
          <p:cNvSpPr>
            <a:spLocks noChangeArrowheads="1"/>
          </p:cNvSpPr>
          <p:nvPr/>
        </p:nvSpPr>
        <p:spPr bwMode="auto">
          <a:xfrm>
            <a:off x="11542713" y="3297238"/>
            <a:ext cx="649287" cy="36195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33CC"/>
          </a:solidFill>
          <a:ln w="3810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4"/>
          <p:cNvSpPr>
            <a:spLocks noChangeArrowheads="1"/>
          </p:cNvSpPr>
          <p:nvPr/>
        </p:nvSpPr>
        <p:spPr bwMode="auto">
          <a:xfrm>
            <a:off x="0" y="836613"/>
            <a:ext cx="11915775" cy="6985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914400" eaLnBrk="1" hangingPunct="1"/>
            <a:r>
              <a:rPr lang="pt-BR" altLang="pt-BR" sz="2000" u="none">
                <a:solidFill>
                  <a:srgbClr val="FFFF00"/>
                </a:solidFill>
              </a:rPr>
              <a:t>Uso do bilirrubinômetro transcutâneo em recém-nascidos</a:t>
            </a:r>
            <a:r>
              <a:rPr lang="pt-BR" altLang="pt-BR" sz="2000" u="none"/>
              <a:t> </a:t>
            </a:r>
            <a:r>
              <a:rPr lang="pt-BR" altLang="pt-BR" sz="2000" b="1" u="none">
                <a:solidFill>
                  <a:srgbClr val="FF3300"/>
                </a:solidFill>
              </a:rPr>
              <a:t>pré-termos 34sem</a:t>
            </a:r>
          </a:p>
        </p:txBody>
      </p:sp>
      <p:sp>
        <p:nvSpPr>
          <p:cNvPr id="81923" name="Text Box 6"/>
          <p:cNvSpPr txBox="1">
            <a:spLocks noChangeArrowheads="1"/>
          </p:cNvSpPr>
          <p:nvPr/>
        </p:nvSpPr>
        <p:spPr bwMode="auto">
          <a:xfrm>
            <a:off x="527050" y="1557338"/>
            <a:ext cx="1164113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914400" eaLnBrk="1" hangingPunct="1"/>
            <a:r>
              <a:rPr lang="pt-BR" altLang="pt-BR" sz="1800" u="none">
                <a:solidFill>
                  <a:srgbClr val="0000FF"/>
                </a:solidFill>
              </a:rPr>
              <a:t>Correlação entre bilirrubina transcutânea(TcB) e bilirrubina sérica total (TSB) em RN</a:t>
            </a:r>
          </a:p>
          <a:p>
            <a:pPr algn="ctr" defTabSz="914400" eaLnBrk="1" hangingPunct="1"/>
            <a:r>
              <a:rPr lang="pt-BR" altLang="pt-BR" sz="1800" u="none">
                <a:solidFill>
                  <a:srgbClr val="0000FF"/>
                </a:solidFill>
              </a:rPr>
              <a:t>Pré-termos</a:t>
            </a:r>
          </a:p>
        </p:txBody>
      </p:sp>
      <p:sp>
        <p:nvSpPr>
          <p:cNvPr id="81924" name="Text Box 7"/>
          <p:cNvSpPr txBox="1">
            <a:spLocks noChangeArrowheads="1"/>
          </p:cNvSpPr>
          <p:nvPr/>
        </p:nvSpPr>
        <p:spPr bwMode="auto">
          <a:xfrm>
            <a:off x="3600450" y="6165850"/>
            <a:ext cx="5969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 eaLnBrk="1" hangingPunct="1"/>
            <a:r>
              <a:rPr lang="pt-BR" altLang="pt-BR" sz="1800" b="1" u="none">
                <a:solidFill>
                  <a:srgbClr val="0000FF"/>
                </a:solidFill>
              </a:rPr>
              <a:t>Observem a correlação positiva e forte!</a:t>
            </a:r>
          </a:p>
        </p:txBody>
      </p:sp>
      <p:sp>
        <p:nvSpPr>
          <p:cNvPr id="81925" name="Text Box 8"/>
          <p:cNvSpPr txBox="1">
            <a:spLocks noChangeArrowheads="1"/>
          </p:cNvSpPr>
          <p:nvPr/>
        </p:nvSpPr>
        <p:spPr bwMode="auto">
          <a:xfrm>
            <a:off x="9456738" y="6491288"/>
            <a:ext cx="1733550" cy="3667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 eaLnBrk="1" hangingPunct="1"/>
            <a:r>
              <a:rPr lang="pt-BR" altLang="pt-BR" sz="1800" u="none"/>
              <a:t>Badiee Z, 2012</a:t>
            </a:r>
          </a:p>
        </p:txBody>
      </p:sp>
      <p:pic>
        <p:nvPicPr>
          <p:cNvPr id="81926" name="Picture 8" descr="yçyçyçyç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2463" y="2201863"/>
            <a:ext cx="6334125" cy="402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5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144463" y="73025"/>
            <a:ext cx="11906250" cy="692150"/>
          </a:xfr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shade val="0"/>
                  <a:invGamma/>
                </a:schemeClr>
              </a:gs>
            </a:gsLst>
            <a:lin ang="5400000" scaled="1"/>
          </a:gradFill>
          <a:ln w="57150">
            <a:solidFill>
              <a:schemeClr val="folHlink"/>
            </a:solidFill>
          </a:ln>
        </p:spPr>
        <p:txBody>
          <a:bodyPr wrap="square" numCol="1" anchorCtr="1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pt-BR" altLang="pt-BR" sz="3200" b="1" cap="none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ENTENDENDO CORRELAÇÃO/REGRESSÃO</a:t>
            </a:r>
          </a:p>
        </p:txBody>
      </p:sp>
      <p:sp>
        <p:nvSpPr>
          <p:cNvPr id="81928" name="AutoShape 8"/>
          <p:cNvSpPr>
            <a:spLocks noChangeArrowheads="1"/>
          </p:cNvSpPr>
          <p:nvPr/>
        </p:nvSpPr>
        <p:spPr bwMode="auto">
          <a:xfrm>
            <a:off x="11390313" y="6356350"/>
            <a:ext cx="649287" cy="36195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33CC"/>
          </a:solidFill>
          <a:ln w="3810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6"/>
          <p:cNvSpPr>
            <a:spLocks noChangeArrowheads="1"/>
          </p:cNvSpPr>
          <p:nvPr/>
        </p:nvSpPr>
        <p:spPr bwMode="auto">
          <a:xfrm>
            <a:off x="0" y="836613"/>
            <a:ext cx="12192000" cy="6985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914400" eaLnBrk="1" hangingPunct="1"/>
            <a:r>
              <a:rPr lang="pt-BR" altLang="pt-BR" sz="2000" u="none"/>
              <a:t>Uso do bilirrubinômetro transcutâneo em recém-nascidos com 5-14 dias de vida</a:t>
            </a:r>
          </a:p>
        </p:txBody>
      </p:sp>
      <p:sp>
        <p:nvSpPr>
          <p:cNvPr id="82947" name="Text Box 7"/>
          <p:cNvSpPr txBox="1">
            <a:spLocks noChangeArrowheads="1"/>
          </p:cNvSpPr>
          <p:nvPr/>
        </p:nvSpPr>
        <p:spPr bwMode="auto">
          <a:xfrm>
            <a:off x="527050" y="1557338"/>
            <a:ext cx="105584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914400" eaLnBrk="1" hangingPunct="1"/>
            <a:r>
              <a:rPr lang="pt-BR" altLang="pt-BR" sz="1800" u="none">
                <a:solidFill>
                  <a:srgbClr val="0000FF"/>
                </a:solidFill>
              </a:rPr>
              <a:t>Observem a correlação positiva e forte entre a TSB e a TcB  em RN de 5-14</a:t>
            </a:r>
          </a:p>
          <a:p>
            <a:pPr algn="ctr" defTabSz="914400" eaLnBrk="1" hangingPunct="1"/>
            <a:r>
              <a:rPr lang="pt-BR" altLang="pt-BR" sz="1800" u="none">
                <a:solidFill>
                  <a:srgbClr val="0000FF"/>
                </a:solidFill>
              </a:rPr>
              <a:t>dias de vida e ACIMA DE 2 SEMANAS DE VIDA!</a:t>
            </a:r>
          </a:p>
        </p:txBody>
      </p:sp>
      <p:sp>
        <p:nvSpPr>
          <p:cNvPr id="82948" name="Rectangle 8"/>
          <p:cNvSpPr>
            <a:spLocks noChangeArrowheads="1"/>
          </p:cNvSpPr>
          <p:nvPr/>
        </p:nvSpPr>
        <p:spPr bwMode="auto">
          <a:xfrm>
            <a:off x="9856788" y="6381750"/>
            <a:ext cx="1751012" cy="304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 eaLnBrk="1" hangingPunct="1"/>
            <a:r>
              <a:rPr lang="pt-BR" altLang="pt-BR" sz="1400" u="none"/>
              <a:t>Kitsommart R, 2013</a:t>
            </a:r>
          </a:p>
        </p:txBody>
      </p:sp>
      <p:pic>
        <p:nvPicPr>
          <p:cNvPr id="82949" name="Picture 8" descr="7676767676767Imagem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81300"/>
            <a:ext cx="5445125" cy="337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0" name="Picture 9" descr="5454545454Imagem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813" y="2759075"/>
            <a:ext cx="5183187" cy="350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51" name="Retângulo 1"/>
          <p:cNvSpPr>
            <a:spLocks noChangeArrowheads="1"/>
          </p:cNvSpPr>
          <p:nvPr/>
        </p:nvSpPr>
        <p:spPr bwMode="auto">
          <a:xfrm>
            <a:off x="2159000" y="6288088"/>
            <a:ext cx="24638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 eaLnBrk="1" hangingPunct="1"/>
            <a:r>
              <a:rPr lang="pt-BR" altLang="pt-BR" sz="1800" b="1" u="none">
                <a:solidFill>
                  <a:srgbClr val="0000FF"/>
                </a:solidFill>
              </a:rPr>
              <a:t>para 3 medidas</a:t>
            </a:r>
            <a:endParaRPr lang="pt-BR" altLang="pt-BR" sz="1800" u="none">
              <a:solidFill>
                <a:srgbClr val="0000FF"/>
              </a:solidFill>
            </a:endParaRPr>
          </a:p>
        </p:txBody>
      </p:sp>
      <p:sp>
        <p:nvSpPr>
          <p:cNvPr id="82952" name="Retângulo 2"/>
          <p:cNvSpPr>
            <a:spLocks noChangeArrowheads="1"/>
          </p:cNvSpPr>
          <p:nvPr/>
        </p:nvSpPr>
        <p:spPr bwMode="auto">
          <a:xfrm>
            <a:off x="7151688" y="6316663"/>
            <a:ext cx="22955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 eaLnBrk="1" hangingPunct="1"/>
            <a:r>
              <a:rPr lang="pt-BR" altLang="pt-BR" sz="1800" b="1" u="none">
                <a:solidFill>
                  <a:srgbClr val="0000FF"/>
                </a:solidFill>
              </a:rPr>
              <a:t>para 1 medida</a:t>
            </a:r>
            <a:endParaRPr lang="pt-BR" altLang="pt-BR" sz="1800" u="none">
              <a:solidFill>
                <a:srgbClr val="0000FF"/>
              </a:solidFill>
            </a:endParaRP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144463" y="73025"/>
            <a:ext cx="11906250" cy="692150"/>
          </a:xfr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shade val="0"/>
                  <a:invGamma/>
                </a:schemeClr>
              </a:gs>
            </a:gsLst>
            <a:lin ang="5400000" scaled="1"/>
          </a:gradFill>
          <a:ln w="57150">
            <a:solidFill>
              <a:schemeClr val="folHlink"/>
            </a:solidFill>
          </a:ln>
        </p:spPr>
        <p:txBody>
          <a:bodyPr wrap="square" numCol="1" anchorCtr="1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pt-BR" altLang="pt-BR" sz="3200" b="1" cap="none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ENTENDENDO CORRELAÇÃO/REGRESSÃO</a:t>
            </a:r>
          </a:p>
        </p:txBody>
      </p:sp>
      <p:sp>
        <p:nvSpPr>
          <p:cNvPr id="82954" name="AutoShape 10"/>
          <p:cNvSpPr>
            <a:spLocks noChangeArrowheads="1"/>
          </p:cNvSpPr>
          <p:nvPr/>
        </p:nvSpPr>
        <p:spPr bwMode="auto">
          <a:xfrm>
            <a:off x="11542713" y="6496050"/>
            <a:ext cx="649287" cy="36195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33CC"/>
          </a:solidFill>
          <a:ln w="3810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4" descr="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3263" y="981075"/>
            <a:ext cx="4394200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1" name="Picture 5" descr="M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13" y="4221163"/>
            <a:ext cx="5327650" cy="220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2" name="Picture 6" descr="´´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221163"/>
            <a:ext cx="5713413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973" name="Text Box 9"/>
          <p:cNvSpPr txBox="1">
            <a:spLocks noChangeArrowheads="1"/>
          </p:cNvSpPr>
          <p:nvPr/>
        </p:nvSpPr>
        <p:spPr bwMode="auto">
          <a:xfrm>
            <a:off x="7440613" y="3933825"/>
            <a:ext cx="3429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 eaLnBrk="1" hangingPunct="1"/>
            <a:r>
              <a:rPr lang="pt-BR" altLang="pt-BR" sz="1800" u="none">
                <a:solidFill>
                  <a:schemeClr val="accent1"/>
                </a:solidFill>
              </a:rPr>
              <a:t>Paula Cristina Margotto</a:t>
            </a:r>
          </a:p>
        </p:txBody>
      </p:sp>
      <p:sp>
        <p:nvSpPr>
          <p:cNvPr id="83974" name="Text Box 0"/>
          <p:cNvSpPr txBox="1">
            <a:spLocks noChangeArrowheads="1"/>
          </p:cNvSpPr>
          <p:nvPr/>
        </p:nvSpPr>
        <p:spPr bwMode="auto">
          <a:xfrm>
            <a:off x="623888" y="1844675"/>
            <a:ext cx="6527800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 eaLnBrk="1" hangingPunct="1"/>
            <a:r>
              <a:rPr lang="pt-BR" altLang="pt-BR" sz="2800" u="none">
                <a:solidFill>
                  <a:srgbClr val="FF33CC"/>
                </a:solidFill>
              </a:rPr>
              <a:t>Bilgen H et al, 1998</a:t>
            </a:r>
          </a:p>
          <a:p>
            <a:pPr defTabSz="914400" eaLnBrk="1" hangingPunct="1"/>
            <a:r>
              <a:rPr lang="pt-BR" altLang="pt-BR" u="none"/>
              <a:t>  r=0,83 </a:t>
            </a:r>
          </a:p>
          <a:p>
            <a:pPr defTabSz="914400" eaLnBrk="1" hangingPunct="1"/>
            <a:r>
              <a:rPr lang="pt-BR" altLang="pt-BR" u="none"/>
              <a:t>(bilirrubinômetro transcutâneo)</a:t>
            </a:r>
          </a:p>
          <a:p>
            <a:pPr defTabSz="914400" eaLnBrk="1" hangingPunct="1"/>
            <a:r>
              <a:rPr lang="pt-BR" altLang="pt-BR" u="none"/>
              <a:t>  r=0,78</a:t>
            </a:r>
          </a:p>
          <a:p>
            <a:pPr defTabSz="914400" eaLnBrk="1" hangingPunct="1"/>
            <a:r>
              <a:rPr lang="pt-BR" altLang="pt-BR" u="none"/>
              <a:t> (icterômetro transcutâneo</a:t>
            </a:r>
            <a:r>
              <a:rPr lang="pt-BR" altLang="pt-BR" sz="1800" u="none"/>
              <a:t>) </a:t>
            </a:r>
          </a:p>
        </p:txBody>
      </p:sp>
      <p:sp>
        <p:nvSpPr>
          <p:cNvPr id="83975" name="Título 1"/>
          <p:cNvSpPr>
            <a:spLocks/>
          </p:cNvSpPr>
          <p:nvPr/>
        </p:nvSpPr>
        <p:spPr bwMode="auto">
          <a:xfrm>
            <a:off x="719138" y="-315913"/>
            <a:ext cx="10972800" cy="1250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45720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914400" eaLnBrk="1" hangingPunct="1"/>
            <a:r>
              <a:rPr lang="pt-BR" altLang="pt-BR" sz="3600" b="1" u="none">
                <a:solidFill>
                  <a:srgbClr val="0000FF"/>
                </a:solidFill>
                <a:latin typeface="Corbel" panose="020B0503020204020204" pitchFamily="34" charset="0"/>
              </a:rPr>
              <a:t>ICTERÔMETRO TRANSCUTÂNEO</a:t>
            </a:r>
          </a:p>
        </p:txBody>
      </p:sp>
      <p:sp>
        <p:nvSpPr>
          <p:cNvPr id="83976" name="AutoShape 8"/>
          <p:cNvSpPr>
            <a:spLocks noChangeArrowheads="1"/>
          </p:cNvSpPr>
          <p:nvPr/>
        </p:nvSpPr>
        <p:spPr bwMode="auto">
          <a:xfrm>
            <a:off x="11390313" y="6496050"/>
            <a:ext cx="649287" cy="36195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33CC"/>
          </a:solidFill>
          <a:ln w="3810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527050" y="836613"/>
            <a:ext cx="10160000" cy="1143000"/>
          </a:xfrm>
        </p:spPr>
        <p:txBody>
          <a:bodyPr wrap="square" numCol="1" anchorCtr="0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pt-BR" altLang="pt-BR" sz="2800" cap="none" smtClean="0">
                <a:solidFill>
                  <a:srgbClr val="0000FF"/>
                </a:solidFill>
              </a:rPr>
              <a:t>Protocolo para o Uso do Bilirrubinômetro</a:t>
            </a:r>
            <a:br>
              <a:rPr lang="pt-BR" altLang="pt-BR" sz="2800" cap="none" smtClean="0">
                <a:solidFill>
                  <a:srgbClr val="0000FF"/>
                </a:solidFill>
              </a:rPr>
            </a:br>
            <a:r>
              <a:rPr lang="pt-BR" altLang="pt-BR" sz="2800" cap="none" smtClean="0">
                <a:solidFill>
                  <a:srgbClr val="0000FF"/>
                </a:solidFill>
              </a:rPr>
              <a:t>Dr. Paulo R. Margotto-Agosto/2017</a:t>
            </a:r>
          </a:p>
        </p:txBody>
      </p:sp>
      <p:sp>
        <p:nvSpPr>
          <p:cNvPr id="84995" name="Rectangle 3"/>
          <p:cNvSpPr>
            <a:spLocks noGrp="1"/>
          </p:cNvSpPr>
          <p:nvPr>
            <p:ph type="body" idx="4294967295"/>
          </p:nvPr>
        </p:nvSpPr>
        <p:spPr>
          <a:xfrm>
            <a:off x="527050" y="1989138"/>
            <a:ext cx="10972800" cy="4530725"/>
          </a:xfrm>
        </p:spPr>
        <p:txBody>
          <a:bodyPr lIns="91440" rIns="91440"/>
          <a:lstStyle/>
          <a:p>
            <a:pPr eaLnBrk="1" hangingPunct="1"/>
            <a:r>
              <a:rPr lang="pt-BR" altLang="ja-JP" smtClean="0">
                <a:ea typeface="MS PGothic" panose="020B0600070205080204" pitchFamily="34" charset="-128"/>
              </a:rPr>
              <a:t>O estudo israelense de Cucuy M et al, 2017, com  RN </a:t>
            </a:r>
            <a:r>
              <a:rPr lang="pt-BR" altLang="ja-JP" smtClean="0">
                <a:solidFill>
                  <a:srgbClr val="0000FF"/>
                </a:solidFill>
                <a:ea typeface="MS PGothic" panose="020B0600070205080204" pitchFamily="34" charset="-128"/>
              </a:rPr>
              <a:t>entre 26-34 semanas</a:t>
            </a:r>
            <a:r>
              <a:rPr lang="pt-BR" altLang="ja-JP" smtClean="0">
                <a:ea typeface="MS PGothic" panose="020B0600070205080204" pitchFamily="34" charset="-128"/>
              </a:rPr>
              <a:t>, mostrou:</a:t>
            </a:r>
          </a:p>
          <a:p>
            <a:pPr eaLnBrk="1" hangingPunct="1"/>
            <a:r>
              <a:rPr lang="pt-BR" altLang="ja-JP" smtClean="0">
                <a:ea typeface="MS PGothic" panose="020B0600070205080204" pitchFamily="34" charset="-128"/>
              </a:rPr>
              <a:t> correlação (r) entre a bilirrubina total sérica e BTc (transcutânea) de</a:t>
            </a:r>
            <a:r>
              <a:rPr lang="pt-BR" altLang="ja-JP" smtClean="0">
                <a:solidFill>
                  <a:srgbClr val="0000FF"/>
                </a:solidFill>
                <a:ea typeface="MS PGothic" panose="020B0600070205080204" pitchFamily="34" charset="-128"/>
              </a:rPr>
              <a:t> 0,80</a:t>
            </a:r>
            <a:r>
              <a:rPr lang="pt-BR" altLang="ja-JP" smtClean="0">
                <a:solidFill>
                  <a:srgbClr val="FFFF00"/>
                </a:solidFill>
                <a:ea typeface="MS PGothic" panose="020B0600070205080204" pitchFamily="34" charset="-128"/>
              </a:rPr>
              <a:t>.</a:t>
            </a:r>
            <a:r>
              <a:rPr lang="pt-BR" altLang="ja-JP" smtClean="0">
                <a:ea typeface="MS PGothic" panose="020B0600070205080204" pitchFamily="34" charset="-128"/>
              </a:rPr>
              <a:t> </a:t>
            </a:r>
          </a:p>
          <a:p>
            <a:pPr eaLnBrk="1" hangingPunct="1"/>
            <a:r>
              <a:rPr lang="pt-BR" altLang="ja-JP" smtClean="0">
                <a:ea typeface="MS PGothic" panose="020B0600070205080204" pitchFamily="34" charset="-128"/>
              </a:rPr>
              <a:t>No entanto a correlação foi menor para os RN&lt;1000g (</a:t>
            </a:r>
            <a:r>
              <a:rPr lang="pt-BR" altLang="ja-JP" smtClean="0">
                <a:solidFill>
                  <a:srgbClr val="0000FF"/>
                </a:solidFill>
                <a:ea typeface="MS PGothic" panose="020B0600070205080204" pitchFamily="34" charset="-128"/>
              </a:rPr>
              <a:t>r=0,6</a:t>
            </a:r>
            <a:r>
              <a:rPr lang="pt-BR" altLang="ja-JP" smtClean="0">
                <a:ea typeface="MS PGothic" panose="020B0600070205080204" pitchFamily="34" charset="-128"/>
              </a:rPr>
              <a:t>). </a:t>
            </a:r>
          </a:p>
          <a:p>
            <a:pPr eaLnBrk="1" hangingPunct="1"/>
            <a:r>
              <a:rPr lang="pt-BR" altLang="ja-JP" smtClean="0">
                <a:ea typeface="MS PGothic" panose="020B0600070205080204" pitchFamily="34" charset="-128"/>
              </a:rPr>
              <a:t>Interessante que estas correlações e mantiveram 12 horas após a fototerapia </a:t>
            </a:r>
            <a:endParaRPr lang="pt-BR" altLang="pt-BR" smtClean="0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144463" y="73025"/>
            <a:ext cx="11906250" cy="692150"/>
          </a:xfr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shade val="0"/>
                  <a:invGamma/>
                </a:schemeClr>
              </a:gs>
            </a:gsLst>
            <a:lin ang="5400000" scaled="1"/>
          </a:gradFill>
          <a:ln w="57150">
            <a:solidFill>
              <a:schemeClr val="folHlink"/>
            </a:solidFill>
          </a:ln>
        </p:spPr>
        <p:txBody>
          <a:bodyPr wrap="square" numCol="1" anchorCtr="1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pt-BR" altLang="pt-BR" sz="3200" b="1" cap="none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ENTENDENDO CORRELAÇÃO/REGRESSÃO</a:t>
            </a:r>
          </a:p>
        </p:txBody>
      </p:sp>
      <p:graphicFrame>
        <p:nvGraphicFramePr>
          <p:cNvPr id="85011" name="Group 19"/>
          <p:cNvGraphicFramePr>
            <a:graphicFrameLocks noGrp="1"/>
          </p:cNvGraphicFramePr>
          <p:nvPr/>
        </p:nvGraphicFramePr>
        <p:xfrm>
          <a:off x="1103313" y="5013325"/>
          <a:ext cx="9791700" cy="585216"/>
        </p:xfrm>
        <a:graphic>
          <a:graphicData uri="http://schemas.openxmlformats.org/drawingml/2006/table">
            <a:tbl>
              <a:tblPr/>
              <a:tblGrid>
                <a:gridCol w="3263900"/>
                <a:gridCol w="3263900"/>
                <a:gridCol w="3263900"/>
              </a:tblGrid>
              <a:tr h="442913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Arial" panose="020B0604020202020204" pitchFamily="34" charset="0"/>
                          <a:hlinkClick r:id="rId2"/>
                        </a:rPr>
                        <a:t>Protocolo para o Uso do Bilirrubinômetro</a:t>
                      </a:r>
                      <a:endParaRPr kumimoji="0" lang="pt-BR" alt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anose="020B0602020104020603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Arial" panose="020B0604020202020204" pitchFamily="34" charset="0"/>
                          <a:hlinkClick r:id="rId2"/>
                        </a:rPr>
                        <a:t>Paulo R. Margotto</a:t>
                      </a:r>
                      <a:endParaRPr kumimoji="0" lang="pt-BR" alt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anose="020B0602020104020603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Arial" panose="020B0604020202020204" pitchFamily="34" charset="0"/>
                          <a:hlinkClick r:id="rId2"/>
                        </a:rPr>
                        <a:t>  </a:t>
                      </a:r>
                      <a:r>
                        <a:rPr kumimoji="0" lang="pt-BR" altLang="pt-BR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kumimoji="0" lang="pt-BR" alt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w Cen MT" panose="020B0602020104020603" pitchFamily="34" charset="0"/>
                          <a:cs typeface="Arial" panose="020B0604020202020204" pitchFamily="34" charset="0"/>
                        </a:rPr>
                        <a:t>  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85009" name="Picture 17" descr="doc">
            <a:hlinkClick r:id="rId3" tooltip="Bilirrubinmetria__2017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5850" y="5106988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5010" name="AutoShape 18"/>
          <p:cNvSpPr>
            <a:spLocks noChangeArrowheads="1"/>
          </p:cNvSpPr>
          <p:nvPr/>
        </p:nvSpPr>
        <p:spPr bwMode="auto">
          <a:xfrm>
            <a:off x="11390313" y="6356350"/>
            <a:ext cx="649287" cy="36195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33CC"/>
          </a:solidFill>
          <a:ln w="3810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ext Box 5"/>
          <p:cNvSpPr txBox="1">
            <a:spLocks noChangeArrowheads="1"/>
          </p:cNvSpPr>
          <p:nvPr/>
        </p:nvSpPr>
        <p:spPr bwMode="auto">
          <a:xfrm>
            <a:off x="0" y="692150"/>
            <a:ext cx="12072938" cy="35734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pt-BR" u="none">
                <a:solidFill>
                  <a:schemeClr val="folHlink"/>
                </a:solidFill>
              </a:rPr>
              <a:t>Correlação / </a:t>
            </a:r>
            <a:r>
              <a:rPr lang="en-US" altLang="pt-BR" b="1" u="none">
                <a:solidFill>
                  <a:srgbClr val="0000FF"/>
                </a:solidFill>
              </a:rPr>
              <a:t>Regressão</a:t>
            </a:r>
          </a:p>
          <a:p>
            <a:pPr eaLnBrk="1" hangingPunct="1">
              <a:buFontTx/>
              <a:buChar char="•"/>
            </a:pPr>
            <a:r>
              <a:rPr lang="en-US" altLang="pt-BR" u="none">
                <a:solidFill>
                  <a:srgbClr val="FF6600"/>
                </a:solidFill>
              </a:rPr>
              <a:t> Correlação: </a:t>
            </a:r>
            <a:r>
              <a:rPr lang="en-US" altLang="pt-BR" u="none"/>
              <a:t>grau de associação / </a:t>
            </a:r>
            <a:r>
              <a:rPr lang="en-US" altLang="pt-BR" u="none">
                <a:solidFill>
                  <a:srgbClr val="FF6600"/>
                </a:solidFill>
              </a:rPr>
              <a:t>Regressão:</a:t>
            </a:r>
            <a:r>
              <a:rPr lang="en-US" altLang="pt-BR" u="none"/>
              <a:t> capacidade </a:t>
            </a:r>
          </a:p>
          <a:p>
            <a:pPr eaLnBrk="1" hangingPunct="1"/>
            <a:r>
              <a:rPr lang="en-US" altLang="pt-BR" u="none"/>
              <a:t>		    </a:t>
            </a:r>
            <a:r>
              <a:rPr lang="en-US" altLang="pt-BR" sz="2000" u="none"/>
              <a:t>entre 2 variáveis         de predicção de um valor baseado            				               no conhecimento do outro</a:t>
            </a:r>
          </a:p>
          <a:p>
            <a:pPr algn="ctr" eaLnBrk="1" hangingPunct="1"/>
            <a:r>
              <a:rPr lang="en-US" altLang="pt-BR" u="none"/>
              <a:t>(prever Y conhecendo-se o X)</a:t>
            </a:r>
          </a:p>
          <a:p>
            <a:pPr algn="ctr" eaLnBrk="1" hangingPunct="1">
              <a:lnSpc>
                <a:spcPct val="110000"/>
              </a:lnSpc>
            </a:pPr>
            <a:r>
              <a:rPr lang="en-US" altLang="pt-BR" u="none">
                <a:solidFill>
                  <a:schemeClr val="folHlink"/>
                </a:solidFill>
              </a:rPr>
              <a:t>Equação da Reta de Regressão:</a:t>
            </a:r>
          </a:p>
          <a:p>
            <a:pPr algn="ctr" eaLnBrk="1" hangingPunct="1">
              <a:lnSpc>
                <a:spcPct val="110000"/>
              </a:lnSpc>
            </a:pPr>
            <a:r>
              <a:rPr lang="en-US" altLang="pt-BR" u="none"/>
              <a:t>Y = a + bx	(a= Y – bx)</a:t>
            </a:r>
          </a:p>
          <a:p>
            <a:pPr algn="ctr" eaLnBrk="1" hangingPunct="1">
              <a:lnSpc>
                <a:spcPct val="110000"/>
              </a:lnSpc>
            </a:pPr>
            <a:r>
              <a:rPr lang="en-US" altLang="pt-BR" u="none"/>
              <a:t>a : coeficiente angular (inclinação da reta)</a:t>
            </a:r>
          </a:p>
          <a:p>
            <a:pPr algn="ctr" eaLnBrk="1" hangingPunct="1">
              <a:lnSpc>
                <a:spcPct val="110000"/>
              </a:lnSpc>
            </a:pPr>
            <a:r>
              <a:rPr lang="en-US" altLang="pt-BR" u="none"/>
              <a:t>b: coeficiente linear (intersecção da reta com o eixo X)</a:t>
            </a:r>
            <a:endParaRPr lang="pt-BR" altLang="pt-BR" u="none">
              <a:sym typeface="Symbol" panose="05050102010706020507" pitchFamily="18" charset="2"/>
            </a:endParaRPr>
          </a:p>
        </p:txBody>
      </p:sp>
      <p:sp>
        <p:nvSpPr>
          <p:cNvPr id="86019" name="Line 9"/>
          <p:cNvSpPr>
            <a:spLocks noChangeShapeType="1"/>
          </p:cNvSpPr>
          <p:nvPr/>
        </p:nvSpPr>
        <p:spPr bwMode="auto">
          <a:xfrm>
            <a:off x="3695700" y="3068638"/>
            <a:ext cx="4810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86020" name="Line 10"/>
          <p:cNvSpPr>
            <a:spLocks noChangeShapeType="1"/>
          </p:cNvSpPr>
          <p:nvPr/>
        </p:nvSpPr>
        <p:spPr bwMode="auto">
          <a:xfrm>
            <a:off x="6864350" y="3068638"/>
            <a:ext cx="4810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86021" name="Picture 11" descr="Estatística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1200" y="4267200"/>
            <a:ext cx="4876800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5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144463" y="73025"/>
            <a:ext cx="11906250" cy="692150"/>
          </a:xfr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shade val="0"/>
                  <a:invGamma/>
                </a:schemeClr>
              </a:gs>
            </a:gsLst>
            <a:lin ang="5400000" scaled="1"/>
          </a:gradFill>
          <a:ln w="57150">
            <a:solidFill>
              <a:schemeClr val="folHlink"/>
            </a:solidFill>
          </a:ln>
        </p:spPr>
        <p:txBody>
          <a:bodyPr wrap="square" numCol="1" anchorCtr="1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pt-BR" altLang="pt-BR" sz="3200" b="1" cap="none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ENTENDENDO CORRELAÇÃO/REGRESSÃO</a:t>
            </a:r>
          </a:p>
        </p:txBody>
      </p:sp>
      <p:sp>
        <p:nvSpPr>
          <p:cNvPr id="86023" name="AutoShape 7"/>
          <p:cNvSpPr>
            <a:spLocks noChangeArrowheads="1"/>
          </p:cNvSpPr>
          <p:nvPr/>
        </p:nvSpPr>
        <p:spPr bwMode="auto">
          <a:xfrm>
            <a:off x="11390313" y="6356350"/>
            <a:ext cx="649287" cy="36195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33CC"/>
          </a:solidFill>
          <a:ln w="3810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Rectangle 2"/>
          <p:cNvPicPr>
            <a:picLocks noGrp="1" noChangeArrowheads="1"/>
          </p:cNvPicPr>
          <p:nvPr>
            <p:ph type="title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4713" y="-55563"/>
            <a:ext cx="10972800" cy="1250951"/>
          </a:xfrm>
        </p:spPr>
      </p:pic>
      <p:sp>
        <p:nvSpPr>
          <p:cNvPr id="87043" name="Rectangle 3"/>
          <p:cNvSpPr>
            <a:spLocks noGrp="1"/>
          </p:cNvSpPr>
          <p:nvPr>
            <p:ph type="body" idx="4294967295"/>
          </p:nvPr>
        </p:nvSpPr>
        <p:spPr>
          <a:xfrm>
            <a:off x="1406525" y="1773238"/>
            <a:ext cx="9971088" cy="4625975"/>
          </a:xfrm>
          <a:solidFill>
            <a:schemeClr val="bg1"/>
          </a:solidFill>
        </p:spPr>
        <p:txBody>
          <a:bodyPr lIns="54864" tIns="91440" rIns="91440"/>
          <a:lstStyle/>
          <a:p>
            <a:pPr marL="438150" indent="-319088" eaLnBrk="1" hangingPunct="1">
              <a:lnSpc>
                <a:spcPct val="80000"/>
              </a:lnSpc>
              <a:buFont typeface="Tw Cen MT" panose="020B0602020104020603" pitchFamily="34" charset="0"/>
              <a:buNone/>
            </a:pPr>
            <a:r>
              <a:rPr lang="pt-BR" altLang="pt-BR" sz="1800" b="1" smtClean="0">
                <a:solidFill>
                  <a:srgbClr val="0066FF"/>
                </a:solidFill>
              </a:rPr>
              <a:t>                              Regressão Linear simples</a:t>
            </a:r>
          </a:p>
          <a:p>
            <a:pPr marL="438150" indent="-319088" eaLnBrk="1" hangingPunct="1">
              <a:lnSpc>
                <a:spcPct val="80000"/>
              </a:lnSpc>
            </a:pPr>
            <a:endParaRPr lang="pt-BR" altLang="pt-BR" sz="1800" b="1" smtClean="0">
              <a:solidFill>
                <a:srgbClr val="0066FF"/>
              </a:solidFill>
            </a:endParaRPr>
          </a:p>
          <a:p>
            <a:pPr marL="438150" indent="-319088" eaLnBrk="1" hangingPunct="1">
              <a:lnSpc>
                <a:spcPct val="80000"/>
              </a:lnSpc>
            </a:pPr>
            <a:r>
              <a:rPr lang="pt-BR" altLang="pt-BR" sz="2400" smtClean="0"/>
              <a:t>Enquanto a </a:t>
            </a:r>
            <a:r>
              <a:rPr lang="pt-BR" altLang="pt-BR" sz="2400" b="1" smtClean="0">
                <a:solidFill>
                  <a:schemeClr val="accent1"/>
                </a:solidFill>
              </a:rPr>
              <a:t>CORRELAÇÃO</a:t>
            </a:r>
            <a:r>
              <a:rPr lang="pt-BR" altLang="pt-BR" sz="2400" smtClean="0"/>
              <a:t> indica o grau de </a:t>
            </a:r>
            <a:r>
              <a:rPr lang="pt-BR" altLang="pt-BR" sz="2400" b="1" smtClean="0"/>
              <a:t>associação</a:t>
            </a:r>
            <a:r>
              <a:rPr lang="pt-BR" altLang="pt-BR" sz="2400" smtClean="0"/>
              <a:t> entre duas variáveis, a </a:t>
            </a:r>
            <a:r>
              <a:rPr lang="pt-BR" altLang="pt-BR" sz="2400" b="1" smtClean="0">
                <a:solidFill>
                  <a:srgbClr val="0066FF"/>
                </a:solidFill>
              </a:rPr>
              <a:t>REGRESSÃO</a:t>
            </a:r>
            <a:r>
              <a:rPr lang="pt-BR" altLang="pt-BR" sz="2400" smtClean="0"/>
              <a:t> diz respeito à </a:t>
            </a:r>
            <a:r>
              <a:rPr lang="pt-BR" altLang="pt-BR" sz="2400" b="1" smtClean="0"/>
              <a:t>capacidade de prever</a:t>
            </a:r>
            <a:r>
              <a:rPr lang="pt-BR" altLang="pt-BR" sz="2400" smtClean="0"/>
              <a:t> um valor baseado no conhecimento do outro (de prever Y dado que X seja conhecido). </a:t>
            </a:r>
            <a:r>
              <a:rPr lang="pt-BR" altLang="pt-BR" sz="2400" b="1" smtClean="0">
                <a:solidFill>
                  <a:srgbClr val="0000FF"/>
                </a:solidFill>
              </a:rPr>
              <a:t>A regressão tem como objetivo quantificar o efeito do X sobre o Y</a:t>
            </a:r>
            <a:r>
              <a:rPr lang="pt-BR" altLang="pt-BR" sz="2400" smtClean="0"/>
              <a:t>. A essência da análise de regressão é a previsão de algum tipo de saída (resultado) a partir de uma (regressão simples)  ou mais variáveis previsoras (regressão múltipla). O conceito de regressão deve-se a Galton e consiste em aproximar uma linha reta (</a:t>
            </a:r>
            <a:r>
              <a:rPr lang="pt-BR" altLang="pt-BR" sz="2400" b="1" smtClean="0"/>
              <a:t>reta de regressão</a:t>
            </a:r>
            <a:r>
              <a:rPr lang="pt-BR" altLang="pt-BR" sz="2400" smtClean="0"/>
              <a:t>) de uma nuvem de pontos de um diagrama de dispersão, ou seja, representa a nuvem de pontos mediante uma reta.</a:t>
            </a:r>
          </a:p>
        </p:txBody>
      </p:sp>
      <p:sp>
        <p:nvSpPr>
          <p:cNvPr id="87044" name="Oval 4"/>
          <p:cNvSpPr>
            <a:spLocks noChangeArrowheads="1"/>
          </p:cNvSpPr>
          <p:nvPr/>
        </p:nvSpPr>
        <p:spPr bwMode="auto">
          <a:xfrm>
            <a:off x="398463" y="0"/>
            <a:ext cx="3009900" cy="90805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914400" eaLnBrk="1" hangingPunct="1"/>
            <a:r>
              <a:rPr lang="pt-BR" altLang="pt-BR" sz="1800" u="none"/>
              <a:t>Observação!Se dúvida</a:t>
            </a:r>
          </a:p>
          <a:p>
            <a:pPr algn="ctr" defTabSz="914400" eaLnBrk="1" hangingPunct="1"/>
            <a:r>
              <a:rPr lang="pt-BR" altLang="pt-BR" sz="1800" u="none"/>
              <a:t>Consultem!</a:t>
            </a:r>
          </a:p>
        </p:txBody>
      </p:sp>
      <p:graphicFrame>
        <p:nvGraphicFramePr>
          <p:cNvPr id="87050" name="Group 10"/>
          <p:cNvGraphicFramePr>
            <a:graphicFrameLocks noGrp="1"/>
          </p:cNvGraphicFramePr>
          <p:nvPr/>
        </p:nvGraphicFramePr>
        <p:xfrm>
          <a:off x="849313" y="981075"/>
          <a:ext cx="11107737" cy="579438"/>
        </p:xfrm>
        <a:graphic>
          <a:graphicData uri="http://schemas.openxmlformats.org/drawingml/2006/table">
            <a:tbl>
              <a:tblPr/>
              <a:tblGrid>
                <a:gridCol w="10348912"/>
                <a:gridCol w="758825"/>
              </a:tblGrid>
              <a:tr h="579438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Estat</a:t>
                      </a:r>
                      <a:r>
                        <a:rPr kumimoji="0" lang="pt-BR" alt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í</a:t>
                      </a:r>
                      <a:r>
                        <a:rPr kumimoji="0" lang="pt-BR" alt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stica computacional: Uso do SPSS - o essencial</a:t>
                      </a:r>
                      <a:r>
                        <a:rPr kumimoji="0" lang="pt-BR" alt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kumimoji="0" lang="pt-BR" alt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pt-BR" alt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Autor(es): Paulo R. Margotto</a:t>
                      </a:r>
                      <a:endParaRPr kumimoji="0" lang="pt-BR" alt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w Cen MT" panose="020B0602020104020603" pitchFamily="34" charset="0"/>
                        <a:cs typeface="Arial" panose="020B0604020202020204" pitchFamily="34" charset="0"/>
                      </a:endParaRPr>
                    </a:p>
                  </a:txBody>
                  <a:tcPr marT="45745" marB="4574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Tw Cen MT" panose="020B0602020104020603" pitchFamily="34" charset="0"/>
                        <a:defRPr sz="20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chemeClr val="tx1"/>
                          </a:solidFill>
                          <a:latin typeface="Tw Cen MT" panose="020B0602020104020603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0" lang="pt-BR" alt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w Cen MT" panose="020B0602020104020603" pitchFamily="34" charset="0"/>
                          <a:cs typeface="Times New Roman" panose="02020603050405020304" pitchFamily="18" charset="0"/>
                        </a:rPr>
                        <a:t>     </a:t>
                      </a:r>
                      <a:endParaRPr kumimoji="0" lang="pt-BR" alt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45" marB="4574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sp>
        <p:nvSpPr>
          <p:cNvPr id="87049" name="Text Box 14"/>
          <p:cNvSpPr txBox="1">
            <a:spLocks noChangeArrowheads="1"/>
          </p:cNvSpPr>
          <p:nvPr/>
        </p:nvSpPr>
        <p:spPr bwMode="auto">
          <a:xfrm>
            <a:off x="8469313" y="6400800"/>
            <a:ext cx="28860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 eaLnBrk="1" hangingPunct="1"/>
            <a:r>
              <a:rPr lang="pt-BR" altLang="pt-BR" sz="1800" u="none"/>
              <a:t>Margotto, PR, 2012</a:t>
            </a:r>
          </a:p>
        </p:txBody>
      </p:sp>
      <p:pic>
        <p:nvPicPr>
          <p:cNvPr id="87052" name="Picture 12" descr="doc">
            <a:hlinkClick r:id="rId3" tooltip="SPSS_o_essencial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1588" y="1055688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053" name="AutoShape 13"/>
          <p:cNvSpPr>
            <a:spLocks noChangeArrowheads="1"/>
          </p:cNvSpPr>
          <p:nvPr/>
        </p:nvSpPr>
        <p:spPr bwMode="auto">
          <a:xfrm>
            <a:off x="11390313" y="6356350"/>
            <a:ext cx="649287" cy="36195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33CC"/>
          </a:solidFill>
          <a:ln w="3810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Text Box 5"/>
          <p:cNvSpPr txBox="1">
            <a:spLocks noChangeArrowheads="1"/>
          </p:cNvSpPr>
          <p:nvPr/>
        </p:nvSpPr>
        <p:spPr bwMode="auto">
          <a:xfrm>
            <a:off x="0" y="692150"/>
            <a:ext cx="12072938" cy="54308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40000"/>
              </a:lnSpc>
            </a:pPr>
            <a:r>
              <a:rPr lang="en-US" altLang="pt-BR" sz="2000" u="none">
                <a:solidFill>
                  <a:schemeClr val="folHlink"/>
                </a:solidFill>
              </a:rPr>
              <a:t>Correlação / Regressão</a:t>
            </a:r>
          </a:p>
          <a:p>
            <a:pPr eaLnBrk="1" hangingPunct="1">
              <a:lnSpc>
                <a:spcPct val="90000"/>
              </a:lnSpc>
              <a:buFontTx/>
              <a:buChar char="•"/>
            </a:pPr>
            <a:r>
              <a:rPr lang="en-US" altLang="pt-BR" sz="2000" u="none">
                <a:solidFill>
                  <a:srgbClr val="FF6600"/>
                </a:solidFill>
              </a:rPr>
              <a:t> Exemplo: </a:t>
            </a:r>
            <a:r>
              <a:rPr lang="en-US" altLang="pt-BR" sz="2000" u="none"/>
              <a:t>a correlação entre o peso pré-gravídico e o peso do RN foi de 0,22. Aequação da reta: Y = 2547, 79 + 12,8 x</a:t>
            </a:r>
          </a:p>
          <a:p>
            <a:pPr eaLnBrk="1" hangingPunct="1">
              <a:lnSpc>
                <a:spcPct val="140000"/>
              </a:lnSpc>
              <a:buFontTx/>
              <a:buChar char="•"/>
            </a:pPr>
            <a:endParaRPr lang="en-US" altLang="pt-BR" sz="2000" u="none"/>
          </a:p>
          <a:p>
            <a:pPr eaLnBrk="1" hangingPunct="1">
              <a:lnSpc>
                <a:spcPct val="140000"/>
              </a:lnSpc>
              <a:buFontTx/>
              <a:buChar char="•"/>
            </a:pPr>
            <a:endParaRPr lang="en-US" altLang="pt-BR" sz="2000" u="none"/>
          </a:p>
          <a:p>
            <a:pPr eaLnBrk="1" hangingPunct="1">
              <a:lnSpc>
                <a:spcPct val="140000"/>
              </a:lnSpc>
              <a:buFontTx/>
              <a:buChar char="•"/>
            </a:pPr>
            <a:endParaRPr lang="en-US" altLang="pt-BR" sz="2000" u="none"/>
          </a:p>
          <a:p>
            <a:pPr eaLnBrk="1" hangingPunct="1">
              <a:lnSpc>
                <a:spcPct val="140000"/>
              </a:lnSpc>
              <a:buFontTx/>
              <a:buChar char="•"/>
            </a:pPr>
            <a:endParaRPr lang="en-US" altLang="pt-BR" sz="2000" u="none"/>
          </a:p>
          <a:p>
            <a:pPr eaLnBrk="1" hangingPunct="1">
              <a:lnSpc>
                <a:spcPct val="140000"/>
              </a:lnSpc>
              <a:buFontTx/>
              <a:buChar char="•"/>
            </a:pPr>
            <a:endParaRPr lang="en-US" altLang="pt-BR" sz="2000" u="none"/>
          </a:p>
          <a:p>
            <a:pPr eaLnBrk="1" hangingPunct="1">
              <a:lnSpc>
                <a:spcPct val="140000"/>
              </a:lnSpc>
              <a:buFontTx/>
              <a:buChar char="•"/>
            </a:pPr>
            <a:endParaRPr lang="en-US" altLang="pt-BR" sz="2000" u="none"/>
          </a:p>
          <a:p>
            <a:pPr eaLnBrk="1" hangingPunct="1">
              <a:lnSpc>
                <a:spcPct val="140000"/>
              </a:lnSpc>
            </a:pPr>
            <a:r>
              <a:rPr lang="pt-BR" altLang="pt-BR" sz="2000" u="none">
                <a:sym typeface="Symbol" panose="05050102010706020507" pitchFamily="18" charset="2"/>
              </a:rPr>
              <a:t> Assim, uma gestante com peso pré-gravídico de 60 Kg espera-se um RN c/ peso de 3,315g</a:t>
            </a:r>
          </a:p>
          <a:p>
            <a:pPr eaLnBrk="1" hangingPunct="1">
              <a:lnSpc>
                <a:spcPct val="90000"/>
              </a:lnSpc>
            </a:pPr>
            <a:r>
              <a:rPr lang="pt-BR" altLang="pt-BR" sz="2000" u="none">
                <a:sym typeface="Symbol" panose="05050102010706020507" pitchFamily="18" charset="2"/>
              </a:rPr>
              <a:t>R</a:t>
            </a:r>
            <a:r>
              <a:rPr lang="pt-BR" altLang="pt-BR" sz="2000" u="none" baseline="30000">
                <a:sym typeface="Symbol" panose="05050102010706020507" pitchFamily="18" charset="2"/>
              </a:rPr>
              <a:t>2</a:t>
            </a:r>
            <a:r>
              <a:rPr lang="pt-BR" altLang="pt-BR" sz="2000" u="none">
                <a:sym typeface="Symbol" panose="05050102010706020507" pitchFamily="18" charset="2"/>
              </a:rPr>
              <a:t> ( </a:t>
            </a:r>
            <a:r>
              <a:rPr lang="pt-BR" altLang="pt-BR" sz="2000" i="1" u="none">
                <a:sym typeface="Symbol" panose="05050102010706020507" pitchFamily="18" charset="2"/>
              </a:rPr>
              <a:t>r squared</a:t>
            </a:r>
            <a:r>
              <a:rPr lang="pt-BR" altLang="pt-BR" sz="2000" u="none">
                <a:sym typeface="Symbol" panose="05050102010706020507" pitchFamily="18" charset="2"/>
              </a:rPr>
              <a:t>): coeficiente de determinação: proporção da variação total que é explicada. Peso pré –gravídico e peso ao nascer :</a:t>
            </a:r>
          </a:p>
          <a:p>
            <a:pPr eaLnBrk="1" hangingPunct="1">
              <a:lnSpc>
                <a:spcPct val="90000"/>
              </a:lnSpc>
            </a:pPr>
            <a:r>
              <a:rPr lang="pt-BR" altLang="pt-BR" sz="2000" u="none">
                <a:sym typeface="Symbol" panose="05050102010706020507" pitchFamily="18" charset="2"/>
              </a:rPr>
              <a:t> r</a:t>
            </a:r>
            <a:r>
              <a:rPr lang="pt-BR" altLang="pt-BR" sz="2000" u="none" baseline="30000">
                <a:sym typeface="Symbol" panose="05050102010706020507" pitchFamily="18" charset="2"/>
              </a:rPr>
              <a:t>2</a:t>
            </a:r>
            <a:r>
              <a:rPr lang="pt-BR" altLang="pt-BR" sz="2000" u="none">
                <a:sym typeface="Symbol" panose="05050102010706020507" pitchFamily="18" charset="2"/>
              </a:rPr>
              <a:t> = 0,22 </a:t>
            </a:r>
            <a:r>
              <a:rPr lang="pt-BR" altLang="pt-BR" sz="2000" u="none" baseline="30000">
                <a:sym typeface="Symbol" panose="05050102010706020507" pitchFamily="18" charset="2"/>
              </a:rPr>
              <a:t>2</a:t>
            </a:r>
            <a:r>
              <a:rPr lang="pt-BR" altLang="pt-BR" sz="2000" u="none">
                <a:sym typeface="Symbol" panose="05050102010706020507" pitchFamily="18" charset="2"/>
              </a:rPr>
              <a:t> = 4,84 ≈ 5%</a:t>
            </a:r>
          </a:p>
          <a:p>
            <a:pPr eaLnBrk="1" hangingPunct="1">
              <a:lnSpc>
                <a:spcPct val="90000"/>
              </a:lnSpc>
            </a:pPr>
            <a:r>
              <a:rPr lang="pt-BR" altLang="pt-BR" sz="2000" u="none">
                <a:sym typeface="Symbol" panose="05050102010706020507" pitchFamily="18" charset="2"/>
              </a:rPr>
              <a:t>( o peso ao nascer é explicado pelo peso da mãe em apenas 5%)</a:t>
            </a:r>
          </a:p>
          <a:p>
            <a:pPr eaLnBrk="1" hangingPunct="1">
              <a:lnSpc>
                <a:spcPct val="90000"/>
              </a:lnSpc>
            </a:pPr>
            <a:r>
              <a:rPr lang="pt-BR" altLang="pt-BR" sz="2000" u="none">
                <a:sym typeface="Symbol" panose="05050102010706020507" pitchFamily="18" charset="2"/>
              </a:rPr>
              <a:t>(Tese de Doutorado – Curvas de Crescimento Intrauterinas Margotto, PR)</a:t>
            </a:r>
          </a:p>
        </p:txBody>
      </p:sp>
      <p:sp>
        <p:nvSpPr>
          <p:cNvPr id="88067" name="Line 7"/>
          <p:cNvSpPr>
            <a:spLocks noChangeShapeType="1"/>
          </p:cNvSpPr>
          <p:nvPr/>
        </p:nvSpPr>
        <p:spPr bwMode="auto">
          <a:xfrm>
            <a:off x="5808663" y="1916113"/>
            <a:ext cx="4794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88068" name="Picture 9" descr="pag52"/>
          <p:cNvPicPr>
            <a:picLocks noChangeAspect="1" noChangeArrowheads="1"/>
          </p:cNvPicPr>
          <p:nvPr/>
        </p:nvPicPr>
        <p:blipFill>
          <a:blip r:embed="rId2">
            <a:lum bright="-38000" contrast="5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363" y="1700213"/>
            <a:ext cx="4032250" cy="266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5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144463" y="73025"/>
            <a:ext cx="11906250" cy="692150"/>
          </a:xfr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shade val="0"/>
                  <a:invGamma/>
                </a:schemeClr>
              </a:gs>
            </a:gsLst>
            <a:lin ang="5400000" scaled="1"/>
          </a:gradFill>
          <a:ln w="57150">
            <a:solidFill>
              <a:schemeClr val="folHlink"/>
            </a:solidFill>
          </a:ln>
        </p:spPr>
        <p:txBody>
          <a:bodyPr wrap="square" numCol="1" anchorCtr="1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pt-BR" altLang="pt-BR" sz="3200" b="1" cap="none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ENTENDENDO CORRELAÇÃO/REGRESSÃO</a:t>
            </a:r>
          </a:p>
        </p:txBody>
      </p:sp>
      <p:sp>
        <p:nvSpPr>
          <p:cNvPr id="88070" name="Rectangle 6"/>
          <p:cNvSpPr>
            <a:spLocks noChangeArrowheads="1"/>
          </p:cNvSpPr>
          <p:nvPr/>
        </p:nvSpPr>
        <p:spPr bwMode="auto">
          <a:xfrm>
            <a:off x="7620000" y="2100263"/>
            <a:ext cx="3670300" cy="118903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126960" rIns="0" bIns="25392" anchor="ctr">
            <a:spAutoFit/>
          </a:bodyPr>
          <a:lstStyle/>
          <a:p>
            <a:r>
              <a:rPr lang="en-US" altLang="pt-BR" sz="2000" b="1" u="none">
                <a:solidFill>
                  <a:srgbClr val="072A4D"/>
                </a:solidFill>
                <a:latin typeface="Lato" panose="020F0502020204030203" pitchFamily="34" charset="0"/>
              </a:rPr>
              <a:t>CRESCIMENTO INTRAUTERINO</a:t>
            </a:r>
          </a:p>
          <a:p>
            <a:r>
              <a:rPr lang="en-US" altLang="pt-BR" sz="1300" u="none">
                <a:solidFill>
                  <a:srgbClr val="2A6490"/>
                </a:solidFill>
                <a:latin typeface="Source Sans Pro"/>
                <a:hlinkClick r:id="rId3" tooltip="crescimentointrauterinotese"/>
              </a:rPr>
              <a:t>  </a:t>
            </a:r>
            <a:r>
              <a:rPr lang="en-US" altLang="pt-BR" sz="2800" u="none">
                <a:solidFill>
                  <a:srgbClr val="2A6490"/>
                </a:solidFill>
              </a:rPr>
              <a:t> </a:t>
            </a:r>
            <a:r>
              <a:rPr lang="en-US" altLang="pt-BR" sz="1300" u="none">
                <a:solidFill>
                  <a:srgbClr val="2A6490"/>
                </a:solidFill>
              </a:rPr>
              <a:t>        </a:t>
            </a:r>
            <a:endParaRPr lang="en-US" altLang="pt-BR" sz="1300" u="none">
              <a:solidFill>
                <a:srgbClr val="2A6490"/>
              </a:solidFill>
              <a:latin typeface="Source Sans Pro"/>
            </a:endParaRPr>
          </a:p>
        </p:txBody>
      </p:sp>
      <p:pic>
        <p:nvPicPr>
          <p:cNvPr id="88071" name="Picture 7" descr="pdf">
            <a:hlinkClick r:id="rId3" tooltip="crescimentointrauterinotes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7388" y="227171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072" name="AutoShape 8"/>
          <p:cNvSpPr>
            <a:spLocks noChangeArrowheads="1"/>
          </p:cNvSpPr>
          <p:nvPr/>
        </p:nvSpPr>
        <p:spPr bwMode="auto">
          <a:xfrm>
            <a:off x="11390313" y="6356350"/>
            <a:ext cx="649287" cy="36195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33CC"/>
          </a:solidFill>
          <a:ln w="3810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Text Box 5"/>
          <p:cNvSpPr txBox="1">
            <a:spLocks noChangeArrowheads="1"/>
          </p:cNvSpPr>
          <p:nvPr/>
        </p:nvSpPr>
        <p:spPr bwMode="auto">
          <a:xfrm>
            <a:off x="119063" y="609600"/>
            <a:ext cx="12072937" cy="294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pt-BR" u="none">
                <a:solidFill>
                  <a:schemeClr val="folHlink"/>
                </a:solidFill>
              </a:rPr>
              <a:t>Correlação / </a:t>
            </a:r>
            <a:r>
              <a:rPr lang="en-US" altLang="pt-BR" b="1" u="none">
                <a:solidFill>
                  <a:srgbClr val="0000FF"/>
                </a:solidFill>
              </a:rPr>
              <a:t>Regressão</a:t>
            </a:r>
          </a:p>
          <a:p>
            <a:pPr eaLnBrk="1" hangingPunct="1">
              <a:lnSpc>
                <a:spcPct val="130000"/>
              </a:lnSpc>
              <a:buFontTx/>
              <a:buChar char="•"/>
            </a:pPr>
            <a:r>
              <a:rPr lang="en-US" altLang="pt-BR" u="none">
                <a:solidFill>
                  <a:srgbClr val="FF6600"/>
                </a:solidFill>
              </a:rPr>
              <a:t> </a:t>
            </a:r>
            <a:r>
              <a:rPr lang="en-US" altLang="pt-BR" b="1" u="none">
                <a:solidFill>
                  <a:srgbClr val="FF33CC"/>
                </a:solidFill>
              </a:rPr>
              <a:t>Base excess e PaCO</a:t>
            </a:r>
            <a:r>
              <a:rPr lang="en-US" altLang="pt-BR" b="1" u="none" baseline="-25000">
                <a:solidFill>
                  <a:srgbClr val="FF33CC"/>
                </a:solidFill>
              </a:rPr>
              <a:t>2</a:t>
            </a:r>
          </a:p>
          <a:p>
            <a:pPr lvl="1" eaLnBrk="1" hangingPunct="1">
              <a:lnSpc>
                <a:spcPct val="130000"/>
              </a:lnSpc>
            </a:pPr>
            <a:r>
              <a:rPr lang="pt-BR" altLang="pt-BR" u="none">
                <a:solidFill>
                  <a:srgbClr val="0000FF"/>
                </a:solidFill>
                <a:sym typeface="Symbol" panose="05050102010706020507" pitchFamily="18" charset="2"/>
              </a:rPr>
              <a:t>Equação de regressão: Y = 1,07 BE + 40 ,98 (Como prever a PaCO2 a partir do BE)</a:t>
            </a:r>
          </a:p>
          <a:p>
            <a:pPr lvl="1" eaLnBrk="1" hangingPunct="1">
              <a:lnSpc>
                <a:spcPct val="130000"/>
              </a:lnSpc>
            </a:pPr>
            <a:endParaRPr lang="pt-BR" altLang="pt-BR" u="none">
              <a:solidFill>
                <a:srgbClr val="0000FF"/>
              </a:solidFill>
              <a:sym typeface="Symbol" panose="05050102010706020507" pitchFamily="18" charset="2"/>
            </a:endParaRPr>
          </a:p>
          <a:p>
            <a:pPr lvl="1" eaLnBrk="1" hangingPunct="1">
              <a:lnSpc>
                <a:spcPct val="130000"/>
              </a:lnSpc>
            </a:pPr>
            <a:r>
              <a:rPr lang="pt-BR" altLang="pt-BR" u="none">
                <a:solidFill>
                  <a:srgbClr val="0000FF"/>
                </a:solidFill>
                <a:sym typeface="Symbol" panose="05050102010706020507" pitchFamily="18" charset="2"/>
              </a:rPr>
              <a:t>	</a:t>
            </a:r>
          </a:p>
          <a:p>
            <a:pPr eaLnBrk="1" hangingPunct="1">
              <a:lnSpc>
                <a:spcPct val="130000"/>
              </a:lnSpc>
            </a:pPr>
            <a:r>
              <a:rPr lang="pt-BR" altLang="pt-BR" u="none">
                <a:sym typeface="Symbol" panose="05050102010706020507" pitchFamily="18" charset="2"/>
              </a:rPr>
              <a:t>				  r = 0,94 / r</a:t>
            </a:r>
            <a:r>
              <a:rPr lang="pt-BR" altLang="pt-BR" u="none" baseline="30000">
                <a:sym typeface="Symbol" panose="05050102010706020507" pitchFamily="18" charset="2"/>
              </a:rPr>
              <a:t>2</a:t>
            </a:r>
            <a:r>
              <a:rPr lang="pt-BR" altLang="pt-BR" u="none">
                <a:sym typeface="Symbol" panose="05050102010706020507" pitchFamily="18" charset="2"/>
              </a:rPr>
              <a:t> = 0.88 = 88%</a:t>
            </a:r>
          </a:p>
        </p:txBody>
      </p:sp>
      <p:pic>
        <p:nvPicPr>
          <p:cNvPr id="89091" name="Picture 11" descr="b-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313" y="2565400"/>
            <a:ext cx="6738937" cy="353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092" name="Text Box 7"/>
          <p:cNvSpPr txBox="1">
            <a:spLocks noChangeArrowheads="1"/>
          </p:cNvSpPr>
          <p:nvPr/>
        </p:nvSpPr>
        <p:spPr bwMode="auto">
          <a:xfrm>
            <a:off x="884238" y="6040438"/>
            <a:ext cx="5480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 eaLnBrk="1" hangingPunct="1"/>
            <a:r>
              <a:rPr lang="pt-BR" altLang="pt-BR" sz="1800" u="none"/>
              <a:t>Vejam que o </a:t>
            </a:r>
            <a:r>
              <a:rPr lang="pt-BR" altLang="pt-BR" sz="1800" i="1" u="none"/>
              <a:t>base excess</a:t>
            </a:r>
            <a:r>
              <a:rPr lang="pt-BR" altLang="pt-BR" sz="1800" u="none"/>
              <a:t> explica a PaCO2 em 88%</a:t>
            </a:r>
          </a:p>
        </p:txBody>
      </p:sp>
      <p:sp>
        <p:nvSpPr>
          <p:cNvPr id="89093" name="Line 9"/>
          <p:cNvSpPr>
            <a:spLocks noChangeShapeType="1"/>
          </p:cNvSpPr>
          <p:nvPr/>
        </p:nvSpPr>
        <p:spPr bwMode="auto">
          <a:xfrm flipH="1" flipV="1">
            <a:off x="7246938" y="2420938"/>
            <a:ext cx="962025" cy="503237"/>
          </a:xfrm>
          <a:prstGeom prst="line">
            <a:avLst/>
          </a:prstGeom>
          <a:noFill/>
          <a:ln w="76200">
            <a:solidFill>
              <a:srgbClr val="FF33CC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89094" name="Text Box 10"/>
          <p:cNvSpPr txBox="1">
            <a:spLocks noChangeArrowheads="1"/>
          </p:cNvSpPr>
          <p:nvPr/>
        </p:nvSpPr>
        <p:spPr bwMode="auto">
          <a:xfrm>
            <a:off x="7932738" y="2841625"/>
            <a:ext cx="4130675" cy="650875"/>
          </a:xfrm>
          <a:prstGeom prst="rect">
            <a:avLst/>
          </a:prstGeom>
          <a:noFill/>
          <a:ln w="9525">
            <a:solidFill>
              <a:srgbClr val="FF33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914400" eaLnBrk="1" hangingPunct="1"/>
            <a:r>
              <a:rPr lang="pt-BR" altLang="pt-BR" sz="1800" u="none">
                <a:solidFill>
                  <a:srgbClr val="0000FF"/>
                </a:solidFill>
              </a:rPr>
              <a:t>É o coeficiente de</a:t>
            </a:r>
          </a:p>
          <a:p>
            <a:pPr algn="ctr" defTabSz="914400" eaLnBrk="1" hangingPunct="1"/>
            <a:r>
              <a:rPr lang="pt-BR" altLang="pt-BR" sz="1800" u="none">
                <a:solidFill>
                  <a:srgbClr val="0000FF"/>
                </a:solidFill>
              </a:rPr>
              <a:t>Determinação! É O</a:t>
            </a:r>
            <a:r>
              <a:rPr lang="pt-BR" altLang="pt-BR" sz="1800" b="1" u="none">
                <a:solidFill>
                  <a:srgbClr val="FF00FF"/>
                </a:solidFill>
              </a:rPr>
              <a:t> r</a:t>
            </a:r>
            <a:r>
              <a:rPr lang="pt-BR" altLang="pt-BR" sz="1800" u="none">
                <a:solidFill>
                  <a:srgbClr val="0000FF"/>
                </a:solidFill>
              </a:rPr>
              <a:t> AO QUADRADO!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144463" y="73025"/>
            <a:ext cx="11906250" cy="692150"/>
          </a:xfr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shade val="0"/>
                  <a:invGamma/>
                </a:schemeClr>
              </a:gs>
            </a:gsLst>
            <a:lin ang="5400000" scaled="1"/>
          </a:gradFill>
          <a:ln w="57150">
            <a:solidFill>
              <a:schemeClr val="folHlink"/>
            </a:solidFill>
          </a:ln>
        </p:spPr>
        <p:txBody>
          <a:bodyPr wrap="square" numCol="1" anchorCtr="1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pt-BR" altLang="pt-BR" sz="3200" b="1" cap="none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ENTENDENDO CORRELAÇÃO/REGRESSÃO</a:t>
            </a:r>
          </a:p>
        </p:txBody>
      </p:sp>
      <p:sp>
        <p:nvSpPr>
          <p:cNvPr id="89096" name="AutoShape 8"/>
          <p:cNvSpPr>
            <a:spLocks noChangeArrowheads="1"/>
          </p:cNvSpPr>
          <p:nvPr/>
        </p:nvSpPr>
        <p:spPr bwMode="auto">
          <a:xfrm>
            <a:off x="11390313" y="6356350"/>
            <a:ext cx="649287" cy="36195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33CC"/>
          </a:solidFill>
          <a:ln w="3810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4"/>
          <p:cNvSpPr>
            <a:spLocks noChangeArrowheads="1"/>
          </p:cNvSpPr>
          <p:nvPr/>
        </p:nvSpPr>
        <p:spPr bwMode="auto">
          <a:xfrm>
            <a:off x="-241300" y="1052513"/>
            <a:ext cx="12192000" cy="6985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914400" eaLnBrk="1" hangingPunct="1"/>
            <a:r>
              <a:rPr lang="pt-BR" altLang="pt-BR" sz="2000" u="none"/>
              <a:t>Uso do bilirrubinômetro transcutâneo em recém-nascidos pré-termos </a:t>
            </a:r>
            <a:r>
              <a:rPr lang="pt-BR" altLang="pt-BR" sz="2000" b="1" u="none">
                <a:solidFill>
                  <a:srgbClr val="FF3300"/>
                </a:solidFill>
              </a:rPr>
              <a:t>≤34sem</a:t>
            </a:r>
          </a:p>
        </p:txBody>
      </p:sp>
      <p:sp>
        <p:nvSpPr>
          <p:cNvPr id="90115" name="Text Box 7"/>
          <p:cNvSpPr txBox="1">
            <a:spLocks noChangeArrowheads="1"/>
          </p:cNvSpPr>
          <p:nvPr/>
        </p:nvSpPr>
        <p:spPr bwMode="auto">
          <a:xfrm>
            <a:off x="736600" y="6216650"/>
            <a:ext cx="61388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914400" eaLnBrk="1" hangingPunct="1"/>
            <a:r>
              <a:rPr lang="pt-BR" altLang="pt-BR" sz="1800" u="none">
                <a:solidFill>
                  <a:srgbClr val="0000FF"/>
                </a:solidFill>
              </a:rPr>
              <a:t>Diagrama de dispersão mostrando</a:t>
            </a:r>
          </a:p>
          <a:p>
            <a:pPr algn="ctr" defTabSz="914400" eaLnBrk="1" hangingPunct="1"/>
            <a:r>
              <a:rPr lang="pt-BR" altLang="pt-BR" sz="1800" u="none">
                <a:solidFill>
                  <a:srgbClr val="0000FF"/>
                </a:solidFill>
              </a:rPr>
              <a:t>a correlação entre TSB(mg%) e TcB (mg%)</a:t>
            </a:r>
          </a:p>
        </p:txBody>
      </p:sp>
      <p:sp>
        <p:nvSpPr>
          <p:cNvPr id="90116" name="Text Box 9"/>
          <p:cNvSpPr txBox="1">
            <a:spLocks noChangeArrowheads="1"/>
          </p:cNvSpPr>
          <p:nvPr/>
        </p:nvSpPr>
        <p:spPr bwMode="auto">
          <a:xfrm>
            <a:off x="7412038" y="5824538"/>
            <a:ext cx="4124325" cy="6413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 eaLnBrk="1" hangingPunct="1"/>
            <a:r>
              <a:rPr lang="pt-BR" altLang="pt-BR" sz="1800" u="none"/>
              <a:t>TSB: bilirrubina sérica total</a:t>
            </a:r>
          </a:p>
          <a:p>
            <a:pPr defTabSz="914400" eaLnBrk="1" hangingPunct="1"/>
            <a:r>
              <a:rPr lang="pt-BR" altLang="pt-BR" sz="1800" u="none"/>
              <a:t>TcB: bilirrubina transcutânea</a:t>
            </a:r>
          </a:p>
        </p:txBody>
      </p:sp>
      <p:sp>
        <p:nvSpPr>
          <p:cNvPr id="90117" name="Oval 10"/>
          <p:cNvSpPr>
            <a:spLocks noChangeArrowheads="1"/>
          </p:cNvSpPr>
          <p:nvPr/>
        </p:nvSpPr>
        <p:spPr bwMode="auto">
          <a:xfrm>
            <a:off x="6577013" y="1989138"/>
            <a:ext cx="5614987" cy="1727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914400" eaLnBrk="1" hangingPunct="1"/>
            <a:r>
              <a:rPr lang="pt-BR" altLang="pt-BR" sz="1800" u="none">
                <a:solidFill>
                  <a:srgbClr val="FFFF00"/>
                </a:solidFill>
              </a:rPr>
              <a:t>Observem a significante correlação</a:t>
            </a:r>
          </a:p>
          <a:p>
            <a:pPr algn="ctr" defTabSz="914400" eaLnBrk="1" hangingPunct="1"/>
            <a:r>
              <a:rPr lang="pt-BR" altLang="pt-BR" sz="1800" u="none">
                <a:solidFill>
                  <a:srgbClr val="FFFF00"/>
                </a:solidFill>
              </a:rPr>
              <a:t>Entre TSB e TcB.</a:t>
            </a:r>
          </a:p>
          <a:p>
            <a:pPr algn="ctr" defTabSz="914400" eaLnBrk="1" hangingPunct="1"/>
            <a:r>
              <a:rPr lang="pt-BR" altLang="pt-BR" sz="1800" u="none">
                <a:solidFill>
                  <a:srgbClr val="FFFF00"/>
                </a:solidFill>
              </a:rPr>
              <a:t>Equação da reta:</a:t>
            </a:r>
          </a:p>
          <a:p>
            <a:pPr algn="ctr" defTabSz="914400" eaLnBrk="1" hangingPunct="1"/>
            <a:r>
              <a:rPr lang="pt-BR" altLang="pt-BR" sz="1800" b="1" u="none">
                <a:solidFill>
                  <a:srgbClr val="FFFF00"/>
                </a:solidFill>
              </a:rPr>
              <a:t>Y=1,13x-1,96</a:t>
            </a:r>
          </a:p>
        </p:txBody>
      </p:sp>
      <p:sp>
        <p:nvSpPr>
          <p:cNvPr id="90118" name="AutoShape 12"/>
          <p:cNvSpPr>
            <a:spLocks noChangeArrowheads="1"/>
          </p:cNvSpPr>
          <p:nvPr/>
        </p:nvSpPr>
        <p:spPr bwMode="auto">
          <a:xfrm>
            <a:off x="5614988" y="3429000"/>
            <a:ext cx="1730375" cy="1152525"/>
          </a:xfrm>
          <a:prstGeom prst="curvedRightArrow">
            <a:avLst>
              <a:gd name="adj1" fmla="val 20000"/>
              <a:gd name="adj2" fmla="val 40000"/>
              <a:gd name="adj3" fmla="val 50046"/>
            </a:avLst>
          </a:prstGeom>
          <a:solidFill>
            <a:srgbClr val="FF33CC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 eaLnBrk="1" hangingPunct="1"/>
            <a:endParaRPr lang="pt-BR" altLang="pt-BR" sz="1800" u="none">
              <a:solidFill>
                <a:srgbClr val="0000FF"/>
              </a:solidFill>
            </a:endParaRPr>
          </a:p>
        </p:txBody>
      </p:sp>
      <p:sp>
        <p:nvSpPr>
          <p:cNvPr id="90119" name="Text Box 13"/>
          <p:cNvSpPr txBox="1">
            <a:spLocks noChangeArrowheads="1"/>
          </p:cNvSpPr>
          <p:nvPr/>
        </p:nvSpPr>
        <p:spPr bwMode="auto">
          <a:xfrm>
            <a:off x="7345363" y="3789363"/>
            <a:ext cx="4460875" cy="11906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914400" eaLnBrk="1" hangingPunct="1"/>
            <a:r>
              <a:rPr lang="pt-BR" altLang="pt-BR" sz="1800" b="1" u="none">
                <a:solidFill>
                  <a:srgbClr val="0066FF"/>
                </a:solidFill>
              </a:rPr>
              <a:t>Veja a predição da</a:t>
            </a:r>
          </a:p>
          <a:p>
            <a:pPr algn="ctr" defTabSz="914400" eaLnBrk="1" hangingPunct="1"/>
            <a:r>
              <a:rPr lang="pt-BR" altLang="pt-BR" sz="1800" b="1" u="none">
                <a:solidFill>
                  <a:srgbClr val="0066FF"/>
                </a:solidFill>
              </a:rPr>
              <a:t>TcB pela TSB</a:t>
            </a:r>
          </a:p>
          <a:p>
            <a:pPr algn="ctr" defTabSz="914400" eaLnBrk="1" hangingPunct="1"/>
            <a:r>
              <a:rPr lang="pt-BR" altLang="pt-BR" sz="1800" b="1" u="none">
                <a:solidFill>
                  <a:srgbClr val="0066FF"/>
                </a:solidFill>
              </a:rPr>
              <a:t>(a TBS explica a TcB em 77%</a:t>
            </a:r>
          </a:p>
          <a:p>
            <a:pPr algn="ctr" defTabSz="914400" eaLnBrk="1" hangingPunct="1"/>
            <a:r>
              <a:rPr lang="pt-BR" altLang="pt-BR" sz="1800" b="1" u="none">
                <a:solidFill>
                  <a:srgbClr val="0066FF"/>
                </a:solidFill>
              </a:rPr>
              <a:t>que é 0,88 ao quadrado!)</a:t>
            </a:r>
          </a:p>
        </p:txBody>
      </p:sp>
      <p:sp>
        <p:nvSpPr>
          <p:cNvPr id="90120" name="Rectangle 14"/>
          <p:cNvSpPr>
            <a:spLocks noChangeArrowheads="1"/>
          </p:cNvSpPr>
          <p:nvPr/>
        </p:nvSpPr>
        <p:spPr bwMode="auto">
          <a:xfrm>
            <a:off x="8401050" y="6553200"/>
            <a:ext cx="21526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 eaLnBrk="1" hangingPunct="1"/>
            <a:r>
              <a:rPr lang="pt-BR" altLang="pt-BR" sz="1400" u="none"/>
              <a:t>Schmidt ER, 2009</a:t>
            </a:r>
          </a:p>
        </p:txBody>
      </p:sp>
      <p:pic>
        <p:nvPicPr>
          <p:cNvPr id="90121" name="Picture 11" descr="y11y1y1y1y1y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2133600"/>
            <a:ext cx="5087938" cy="360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5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144463" y="73025"/>
            <a:ext cx="11906250" cy="692150"/>
          </a:xfr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shade val="0"/>
                  <a:invGamma/>
                </a:schemeClr>
              </a:gs>
            </a:gsLst>
            <a:lin ang="5400000" scaled="1"/>
          </a:gradFill>
          <a:ln w="57150">
            <a:solidFill>
              <a:schemeClr val="folHlink"/>
            </a:solidFill>
          </a:ln>
        </p:spPr>
        <p:txBody>
          <a:bodyPr wrap="square" numCol="1" anchorCtr="1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pt-BR" altLang="pt-BR" sz="3200" b="1" cap="none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ENTENDENDO CORRELAÇÃO/REGRESSÃO</a:t>
            </a:r>
          </a:p>
        </p:txBody>
      </p:sp>
      <p:sp>
        <p:nvSpPr>
          <p:cNvPr id="90123" name="AutoShape 11"/>
          <p:cNvSpPr>
            <a:spLocks noChangeArrowheads="1"/>
          </p:cNvSpPr>
          <p:nvPr/>
        </p:nvSpPr>
        <p:spPr bwMode="auto">
          <a:xfrm>
            <a:off x="11390313" y="6356350"/>
            <a:ext cx="649287" cy="36195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33CC"/>
          </a:solidFill>
          <a:ln w="3810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altLang="pt-BR" cap="none" smtClean="0">
                <a:solidFill>
                  <a:srgbClr val="0033CC"/>
                </a:solidFill>
              </a:rPr>
              <a:t>No presente artigo apresentado:</a:t>
            </a:r>
          </a:p>
        </p:txBody>
      </p:sp>
      <p:sp>
        <p:nvSpPr>
          <p:cNvPr id="91139" name="Rectangle 3"/>
          <p:cNvSpPr>
            <a:spLocks noGrp="1"/>
          </p:cNvSpPr>
          <p:nvPr>
            <p:ph type="body" idx="1"/>
          </p:nvPr>
        </p:nvSpPr>
        <p:spPr>
          <a:xfrm>
            <a:off x="1023938" y="2286000"/>
            <a:ext cx="10183812" cy="40227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pt-BR" smtClean="0"/>
              <a:t>-a correlação entre lactato venoso e arterial foi excelente (r=0.91) </a:t>
            </a:r>
          </a:p>
          <a:p>
            <a:pPr algn="ctr">
              <a:lnSpc>
                <a:spcPct val="80000"/>
              </a:lnSpc>
            </a:pPr>
            <a:r>
              <a:rPr lang="pt-BR" altLang="pt-BR" smtClean="0">
                <a:solidFill>
                  <a:srgbClr val="FF00FF"/>
                </a:solidFill>
              </a:rPr>
              <a:t>Em quanto o lactato venoso explica o arteria?</a:t>
            </a:r>
          </a:p>
          <a:p>
            <a:pPr>
              <a:lnSpc>
                <a:spcPct val="80000"/>
              </a:lnSpc>
            </a:pPr>
            <a:r>
              <a:rPr lang="pt-BR" altLang="pt-BR" smtClean="0"/>
              <a:t>Basta elevar o r ao quadrado e teremos o </a:t>
            </a:r>
            <a:r>
              <a:rPr lang="pt-BR" altLang="pt-BR" b="1" smtClean="0"/>
              <a:t>Coeficiente de determinação</a:t>
            </a:r>
            <a:r>
              <a:rPr lang="pt-BR" altLang="pt-BR" smtClean="0"/>
              <a:t>, ou seja o percentual da variável dependente (lactato arterial) que será explicado pela variável independente (lactato venoso)</a:t>
            </a:r>
          </a:p>
          <a:p>
            <a:pPr>
              <a:lnSpc>
                <a:spcPct val="80000"/>
              </a:lnSpc>
            </a:pPr>
            <a:r>
              <a:rPr lang="pt-BR" altLang="pt-BR" smtClean="0"/>
              <a:t>                        </a:t>
            </a:r>
            <a:r>
              <a:rPr lang="pt-BR" altLang="pt-BR" b="1" smtClean="0"/>
              <a:t>Então fica: r</a:t>
            </a:r>
            <a:r>
              <a:rPr lang="pt-BR" altLang="pt-BR" b="1" baseline="30000" smtClean="0"/>
              <a:t>2</a:t>
            </a:r>
            <a:r>
              <a:rPr lang="pt-BR" altLang="pt-BR" b="1" smtClean="0"/>
              <a:t>=0,91</a:t>
            </a:r>
            <a:r>
              <a:rPr lang="pt-BR" altLang="pt-BR" b="1" baseline="30000" smtClean="0"/>
              <a:t>2</a:t>
            </a:r>
            <a:r>
              <a:rPr lang="pt-BR" altLang="pt-BR" b="1" smtClean="0"/>
              <a:t>=</a:t>
            </a:r>
            <a:r>
              <a:rPr lang="pt-BR" altLang="pt-BR" b="1" baseline="30000" smtClean="0"/>
              <a:t> </a:t>
            </a:r>
            <a:r>
              <a:rPr lang="pt-BR" altLang="pt-BR" b="1" smtClean="0"/>
              <a:t>0,83 x 100= 83,9%. </a:t>
            </a:r>
          </a:p>
          <a:p>
            <a:pPr algn="ctr">
              <a:lnSpc>
                <a:spcPct val="80000"/>
              </a:lnSpc>
            </a:pPr>
            <a:r>
              <a:rPr lang="pt-BR" altLang="pt-BR" b="1" smtClean="0">
                <a:solidFill>
                  <a:srgbClr val="FF00FF"/>
                </a:solidFill>
              </a:rPr>
              <a:t>Assim, o lactato endovenoso explica o  lactato arterial em 83,9%</a:t>
            </a:r>
          </a:p>
          <a:p>
            <a:pPr>
              <a:lnSpc>
                <a:spcPct val="80000"/>
              </a:lnSpc>
            </a:pPr>
            <a:r>
              <a:rPr lang="pt-BR" altLang="pt-BR" b="1" smtClean="0"/>
              <a:t>E tem mais</a:t>
            </a:r>
            <a:r>
              <a:rPr lang="pt-BR" altLang="pt-BR" smtClean="0"/>
              <a:t>: você pode prever o lactato arterial a partir do lactato venoso através da equação da reta gerada que foi: </a:t>
            </a:r>
          </a:p>
          <a:p>
            <a:pPr>
              <a:lnSpc>
                <a:spcPct val="80000"/>
              </a:lnSpc>
            </a:pPr>
            <a:r>
              <a:rPr lang="pt-BR" altLang="pt-BR" smtClean="0"/>
              <a:t>                     </a:t>
            </a:r>
            <a:r>
              <a:rPr lang="pt-BR" altLang="pt-BR" b="1" smtClean="0"/>
              <a:t>lactato arterial = 0,22 + 1,043 cx lactato venoso</a:t>
            </a:r>
          </a:p>
        </p:txBody>
      </p:sp>
      <p:pic>
        <p:nvPicPr>
          <p:cNvPr id="9114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5900" y="0"/>
            <a:ext cx="3086100" cy="2027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/>
          <p:cNvSpPr>
            <a:spLocks noGrp="1"/>
          </p:cNvSpPr>
          <p:nvPr>
            <p:ph type="body" idx="1"/>
          </p:nvPr>
        </p:nvSpPr>
        <p:spPr>
          <a:xfrm>
            <a:off x="1362075" y="1992313"/>
            <a:ext cx="10442575" cy="4022725"/>
          </a:xfrm>
        </p:spPr>
        <p:txBody>
          <a:bodyPr/>
          <a:lstStyle/>
          <a:p>
            <a:r>
              <a:rPr lang="pt-BR" altLang="pt-BR" sz="5400" smtClean="0">
                <a:solidFill>
                  <a:srgbClr val="FF00FF"/>
                </a:solidFill>
              </a:rPr>
              <a:t>pH EUCAPNICO: O QUE SIGNIFICA?</a:t>
            </a:r>
          </a:p>
          <a:p>
            <a:pPr lvl="4" algn="ctr">
              <a:buFont typeface="Wingdings 3" panose="05040102010807070707" pitchFamily="18" charset="2"/>
              <a:buNone/>
            </a:pPr>
            <a:r>
              <a:rPr lang="pt-BR" altLang="pt-BR" sz="2400" smtClean="0">
                <a:solidFill>
                  <a:srgbClr val="0033CC"/>
                </a:solidFill>
              </a:rPr>
              <a:t>(REFLEXO DO COMPONENTE METABÓLICO!)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Rectangle 3"/>
          <p:cNvSpPr>
            <a:spLocks noGrp="1"/>
          </p:cNvSpPr>
          <p:nvPr>
            <p:ph type="body" idx="1"/>
          </p:nvPr>
        </p:nvSpPr>
        <p:spPr>
          <a:xfrm>
            <a:off x="1023938" y="2286000"/>
            <a:ext cx="10296525" cy="4022725"/>
          </a:xfrm>
        </p:spPr>
        <p:txBody>
          <a:bodyPr/>
          <a:lstStyle/>
          <a:p>
            <a:pPr>
              <a:lnSpc>
                <a:spcPct val="70000"/>
              </a:lnSpc>
            </a:pPr>
            <a:r>
              <a:rPr lang="pt-BR" altLang="pt-BR" sz="2000" smtClean="0"/>
              <a:t>-É importante considerar a etiologia da acidose.</a:t>
            </a:r>
          </a:p>
          <a:p>
            <a:pPr>
              <a:lnSpc>
                <a:spcPct val="70000"/>
              </a:lnSpc>
            </a:pPr>
            <a:r>
              <a:rPr lang="pt-BR" altLang="pt-BR" sz="2000" smtClean="0"/>
              <a:t>-Uma acidose respiratória causada pelo acúmulo de dióxido de carbono é muito menos significativa para o feto e recém-nascido do que uma acidose metabólica causada pela hipoxia durante o trabalho de parto</a:t>
            </a:r>
          </a:p>
          <a:p>
            <a:pPr>
              <a:lnSpc>
                <a:spcPct val="70000"/>
              </a:lnSpc>
            </a:pPr>
            <a:r>
              <a:rPr lang="pt-BR" altLang="pt-BR" sz="2000" smtClean="0"/>
              <a:t> -Nesse estudo, </a:t>
            </a:r>
            <a:r>
              <a:rPr lang="pt-BR" altLang="pt-BR" sz="2000" smtClean="0">
                <a:solidFill>
                  <a:srgbClr val="0033CC"/>
                </a:solidFill>
              </a:rPr>
              <a:t>40% dos casos com pH arterial baixo (abaixo de 7.05) apresentavam acidose respiratória</a:t>
            </a:r>
            <a:r>
              <a:rPr lang="pt-BR" altLang="pt-BR" sz="2000" smtClean="0"/>
              <a:t> e não seria esperado que tivessem sequelas a longo prazo, a menos que houvesse hipoxia no período neonatal.</a:t>
            </a:r>
          </a:p>
          <a:p>
            <a:pPr algn="ctr">
              <a:lnSpc>
                <a:spcPct val="70000"/>
              </a:lnSpc>
            </a:pPr>
            <a:r>
              <a:rPr lang="pt-BR" altLang="pt-BR" sz="2500" b="1" smtClean="0">
                <a:solidFill>
                  <a:srgbClr val="FF00FF"/>
                </a:solidFill>
              </a:rPr>
              <a:t>A menos que essa distinção seja feita, a relação entre acidose e o o resultado também será desfocado. </a:t>
            </a:r>
          </a:p>
          <a:p>
            <a:pPr algn="ctr">
              <a:lnSpc>
                <a:spcPct val="70000"/>
              </a:lnSpc>
            </a:pPr>
            <a:r>
              <a:rPr lang="pt-BR" altLang="pt-BR" sz="2000" b="1" smtClean="0">
                <a:solidFill>
                  <a:srgbClr val="0033CC"/>
                </a:solidFill>
              </a:rPr>
              <a:t>Além disso, a PaCO2 deve também ser medida para derivar o déficit básico do líquido extracelular </a:t>
            </a:r>
          </a:p>
          <a:p>
            <a:pPr algn="ctr">
              <a:lnSpc>
                <a:spcPct val="70000"/>
              </a:lnSpc>
            </a:pPr>
            <a:r>
              <a:rPr lang="pt-BR" altLang="pt-BR" sz="2000" b="1" smtClean="0">
                <a:solidFill>
                  <a:srgbClr val="0033CC"/>
                </a:solidFill>
              </a:rPr>
              <a:t>Os autores não tiveram  dificuldades em introduzir isso como prática clínica de rotina.</a:t>
            </a:r>
          </a:p>
        </p:txBody>
      </p:sp>
      <p:sp>
        <p:nvSpPr>
          <p:cNvPr id="56325" name="Rectangle 5"/>
          <p:cNvSpPr>
            <a:spLocks noChangeArrowheads="1"/>
          </p:cNvSpPr>
          <p:nvPr/>
        </p:nvSpPr>
        <p:spPr bwMode="auto">
          <a:xfrm>
            <a:off x="0" y="1231900"/>
            <a:ext cx="12192000" cy="914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95220" bIns="0" anchor="ctr">
            <a:spAutoFit/>
          </a:bodyPr>
          <a:lstStyle/>
          <a:p>
            <a:pPr algn="ctr"/>
            <a:r>
              <a:rPr lang="en-US" altLang="pt-BR" sz="2000" u="none">
                <a:hlinkClick r:id="rId2"/>
              </a:rPr>
              <a:t>Umbilical cord blood gas analysis at delivery: a time for quality data.</a:t>
            </a:r>
            <a:endParaRPr lang="en-US" altLang="pt-BR" sz="2000" u="none"/>
          </a:p>
          <a:p>
            <a:pPr algn="ctr"/>
            <a:r>
              <a:rPr lang="en-US" altLang="pt-BR" sz="2000" u="none"/>
              <a:t>Westgate J, Garibaldi JM, Greene KR.Br J Obstet Gynaecol. 1994 Dec;101(12):1054-63.</a:t>
            </a:r>
          </a:p>
          <a:p>
            <a:pPr algn="ctr"/>
            <a:r>
              <a:rPr lang="en-US" altLang="pt-BR" sz="2000" u="none"/>
              <a:t>PMID: 7826958.</a:t>
            </a:r>
            <a:r>
              <a:rPr lang="en-US" altLang="pt-BR" sz="2000">
                <a:hlinkClick r:id="rId3"/>
              </a:rPr>
              <a:t>Similar articles</a:t>
            </a:r>
            <a:endParaRPr lang="en-US" altLang="pt-BR" sz="2000"/>
          </a:p>
        </p:txBody>
      </p:sp>
      <p:sp>
        <p:nvSpPr>
          <p:cNvPr id="56326" name="Rectangle 6"/>
          <p:cNvSpPr>
            <a:spLocks noChangeArrowheads="1"/>
          </p:cNvSpPr>
          <p:nvPr/>
        </p:nvSpPr>
        <p:spPr bwMode="auto">
          <a:xfrm>
            <a:off x="438150" y="163513"/>
            <a:ext cx="11469688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914400"/>
            <a:r>
              <a:rPr lang="pt-BR" altLang="pt-BR" b="1" u="none">
                <a:solidFill>
                  <a:srgbClr val="0033CC"/>
                </a:solidFill>
              </a:rPr>
              <a:t>Análise de gases no sangue do cordão umbilical no momento do nascimento:</a:t>
            </a:r>
          </a:p>
          <a:p>
            <a:pPr algn="ctr" defTabSz="914400"/>
            <a:r>
              <a:rPr lang="pt-BR" altLang="pt-BR" b="1" u="none">
                <a:solidFill>
                  <a:srgbClr val="0033CC"/>
                </a:solidFill>
              </a:rPr>
              <a:t> tempo para obter dados de qualidade.</a:t>
            </a:r>
          </a:p>
        </p:txBody>
      </p:sp>
      <p:sp>
        <p:nvSpPr>
          <p:cNvPr id="56327" name="AutoShape 7"/>
          <p:cNvSpPr>
            <a:spLocks noChangeArrowheads="1"/>
          </p:cNvSpPr>
          <p:nvPr/>
        </p:nvSpPr>
        <p:spPr bwMode="auto">
          <a:xfrm>
            <a:off x="11390313" y="6356350"/>
            <a:ext cx="649287" cy="36195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33CC"/>
          </a:solidFill>
          <a:ln w="3810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238250" y="1154113"/>
            <a:ext cx="9720263" cy="4022725"/>
          </a:xfrm>
          <a:solidFill>
            <a:srgbClr val="0033CC"/>
          </a:solidFill>
          <a:ln w="57150">
            <a:solidFill>
              <a:srgbClr val="0033CC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 altLang="pt-BR" smtClean="0"/>
          </a:p>
          <a:p>
            <a:pPr algn="ctr"/>
            <a:r>
              <a:rPr lang="pt-BR" altLang="pt-BR" sz="3200" b="1" smtClean="0">
                <a:solidFill>
                  <a:srgbClr val="FFFF00"/>
                </a:solidFill>
              </a:rPr>
              <a:t>A interpretação dos resultados requer o exame da PCO2 e déficit básico do líquido extracelular de cada vaso, bem como o pH. Confusão sobre o valor das medições de gás do cordão umbilical pode ser devido ao uso de dados errôneos e definições inadequadas de acidose que não diferenciam componentes respiratório e metabólico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466850" y="161925"/>
            <a:ext cx="9720263" cy="14986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altLang="pt-BR" sz="4800" cap="none" smtClean="0">
                <a:solidFill>
                  <a:srgbClr val="FF3399"/>
                </a:solidFill>
              </a:rPr>
              <a:t>O QUE É pH EUCAPNICO?</a:t>
            </a:r>
            <a:r>
              <a:rPr lang="pt-BR" altLang="pt-BR" sz="3600" cap="none" smtClean="0">
                <a:solidFill>
                  <a:srgbClr val="FF3399"/>
                </a:solidFill>
              </a:rPr>
              <a:t/>
            </a:r>
            <a:br>
              <a:rPr lang="pt-BR" altLang="pt-BR" sz="3600" cap="none" smtClean="0">
                <a:solidFill>
                  <a:srgbClr val="FF3399"/>
                </a:solidFill>
              </a:rPr>
            </a:br>
            <a:r>
              <a:rPr lang="pt-BR" altLang="pt-BR" sz="3600" cap="none" smtClean="0">
                <a:solidFill>
                  <a:srgbClr val="FF3399"/>
                </a:solidFill>
              </a:rPr>
              <a:t>Paulo R. Margotto</a:t>
            </a:r>
          </a:p>
        </p:txBody>
      </p:sp>
      <p:sp>
        <p:nvSpPr>
          <p:cNvPr id="59395" name="Rectangle 3"/>
          <p:cNvSpPr>
            <a:spLocks noGrp="1"/>
          </p:cNvSpPr>
          <p:nvPr>
            <p:ph type="body" idx="4294967295"/>
          </p:nvPr>
        </p:nvSpPr>
        <p:spPr>
          <a:xfrm>
            <a:off x="862013" y="1473200"/>
            <a:ext cx="11329987" cy="4052888"/>
          </a:xfrm>
        </p:spPr>
        <p:txBody>
          <a:bodyPr/>
          <a:lstStyle/>
          <a:p>
            <a:pPr eaLnBrk="1" hangingPunct="1"/>
            <a:r>
              <a:rPr lang="pt-BR" altLang="pt-BR" sz="2000" smtClean="0"/>
              <a:t>O pH eucapnico é por consenso considerado como reflexo do componente não respiratório ou metabólico do pH atual, o qual é o componente isolado potencialmente nocivo ao cérebro neonatal</a:t>
            </a:r>
          </a:p>
          <a:p>
            <a:pPr eaLnBrk="1" hangingPunct="1"/>
            <a:r>
              <a:rPr lang="pt-BR" altLang="pt-BR" sz="2000" smtClean="0"/>
              <a:t> OBJETIVO: </a:t>
            </a:r>
            <a:r>
              <a:rPr lang="pt-BR" altLang="pt-BR" sz="2000" smtClean="0">
                <a:solidFill>
                  <a:srgbClr val="0033CC"/>
                </a:solidFill>
              </a:rPr>
              <a:t>determinar a existência de uma real acidose metabólica neonatal potencialmente associada a uma asfixia aguda periparto</a:t>
            </a:r>
          </a:p>
          <a:p>
            <a:pPr eaLnBrk="1" hangingPunct="1"/>
            <a:r>
              <a:rPr lang="pt-BR" altLang="pt-BR" sz="2000" smtClean="0">
                <a:solidFill>
                  <a:srgbClr val="0033CC"/>
                </a:solidFill>
              </a:rPr>
              <a:t>COMO CORRIGIR O pH</a:t>
            </a:r>
            <a:r>
              <a:rPr lang="pt-BR" altLang="pt-BR" sz="2000" smtClean="0">
                <a:solidFill>
                  <a:srgbClr val="FFFF00"/>
                </a:solidFill>
              </a:rPr>
              <a:t>: </a:t>
            </a:r>
            <a:r>
              <a:rPr lang="pt-BR" altLang="pt-BR" sz="2000" i="1" smtClean="0">
                <a:solidFill>
                  <a:srgbClr val="FF66FF"/>
                </a:solidFill>
              </a:rPr>
              <a:t>adicionar 0,08 unidades ao pH por excedente de 10mmHg da PaCO2</a:t>
            </a:r>
            <a:r>
              <a:rPr lang="pt-BR" altLang="pt-BR" sz="2000" smtClean="0">
                <a:solidFill>
                  <a:srgbClr val="FF66FF"/>
                </a:solidFill>
              </a:rPr>
              <a:t> comparativamente ao valor normal no recém-nascido de </a:t>
            </a:r>
            <a:r>
              <a:rPr lang="pt-BR" altLang="pt-BR" sz="2000" i="1" smtClean="0">
                <a:solidFill>
                  <a:srgbClr val="FF66FF"/>
                </a:solidFill>
              </a:rPr>
              <a:t>50mmHg.</a:t>
            </a:r>
          </a:p>
          <a:p>
            <a:pPr eaLnBrk="1" hangingPunct="1"/>
            <a:r>
              <a:rPr lang="pt-BR" altLang="pt-BR" sz="2000" i="1" smtClean="0"/>
              <a:t>No presente caso: pH de 7,1 com PaCO2 de 70. Qual é o pH eucapnico?</a:t>
            </a:r>
          </a:p>
          <a:p>
            <a:pPr eaLnBrk="1" hangingPunct="1">
              <a:buFont typeface="Tw Cen MT" panose="020B0602020104020603" pitchFamily="34" charset="0"/>
              <a:buNone/>
            </a:pPr>
            <a:r>
              <a:rPr lang="pt-BR" altLang="pt-BR" sz="2000" i="1" smtClean="0"/>
              <a:t>                  2 x 0,08= 0,16. e o pH eucapnico será: 7,1 + 0,16 = 7,26</a:t>
            </a:r>
          </a:p>
          <a:p>
            <a:pPr eaLnBrk="1" hangingPunct="1">
              <a:buFont typeface="Tw Cen MT" panose="020B0602020104020603" pitchFamily="34" charset="0"/>
              <a:buNone/>
            </a:pPr>
            <a:r>
              <a:rPr lang="pt-BR" altLang="pt-BR" sz="2000" i="1" smtClean="0"/>
              <a:t>                         </a:t>
            </a:r>
            <a:r>
              <a:rPr lang="pt-BR" altLang="pt-BR" sz="2000" b="1" i="1" smtClean="0">
                <a:solidFill>
                  <a:srgbClr val="0033CC"/>
                </a:solidFill>
              </a:rPr>
              <a:t>ACIDOSE: pH EUCAPNICO≤7,10</a:t>
            </a:r>
          </a:p>
          <a:p>
            <a:pPr eaLnBrk="1" hangingPunct="1">
              <a:buFont typeface="Tw Cen MT" panose="020B0602020104020603" pitchFamily="34" charset="0"/>
              <a:buNone/>
            </a:pPr>
            <a:r>
              <a:rPr lang="pt-BR" altLang="pt-BR" sz="2000" b="1" i="1" smtClean="0">
                <a:solidFill>
                  <a:srgbClr val="0033CC"/>
                </a:solidFill>
              </a:rPr>
              <a:t>Outro exemplo: pH de 6,9 com PaCO2 de 100 mmHg</a:t>
            </a:r>
          </a:p>
          <a:p>
            <a:pPr eaLnBrk="1" hangingPunct="1">
              <a:buFont typeface="Tw Cen MT" panose="020B0602020104020603" pitchFamily="34" charset="0"/>
              <a:buNone/>
            </a:pPr>
            <a:r>
              <a:rPr lang="pt-BR" altLang="pt-BR" sz="2000" b="1" i="1" smtClean="0">
                <a:solidFill>
                  <a:srgbClr val="0033CC"/>
                </a:solidFill>
              </a:rPr>
              <a:t>pH eucapnico: 0, 08 x 5 – 0,4 e o pH eucapnico é: 6,9 + 0,4= 7,30</a:t>
            </a:r>
          </a:p>
        </p:txBody>
      </p:sp>
      <p:sp>
        <p:nvSpPr>
          <p:cNvPr id="59396" name="Rectangle 4"/>
          <p:cNvSpPr>
            <a:spLocks noChangeArrowheads="1"/>
          </p:cNvSpPr>
          <p:nvPr/>
        </p:nvSpPr>
        <p:spPr bwMode="auto">
          <a:xfrm>
            <a:off x="584200" y="6067425"/>
            <a:ext cx="10179050" cy="7905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126960" rIns="0" bIns="25392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1400" b="1" u="none">
                <a:solidFill>
                  <a:srgbClr val="0033CC"/>
                </a:solidFill>
                <a:latin typeface="Verdana" panose="020B0604030504040204" pitchFamily="34" charset="0"/>
              </a:rPr>
              <a:t>DIAGNÓSTICO DA ACIDOSE METABÓLICA NEONATAL PELA DETERMINAÇÃO DO pH EUCAPNICO (Racinet C et al, 2013)</a:t>
            </a:r>
          </a:p>
          <a:p>
            <a:endParaRPr lang="pt-BR" altLang="pt-BR" sz="1400" u="none">
              <a:solidFill>
                <a:srgbClr val="0033CC"/>
              </a:solidFill>
            </a:endParaRPr>
          </a:p>
        </p:txBody>
      </p:sp>
      <p:pic>
        <p:nvPicPr>
          <p:cNvPr id="59397" name="Picture 5" descr="doc">
            <a:hlinkClick r:id="rId2" tooltip="Asfixia_pH eucapnico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9313" y="6092825"/>
            <a:ext cx="4968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8" name="Line 6"/>
          <p:cNvSpPr>
            <a:spLocks noChangeShapeType="1"/>
          </p:cNvSpPr>
          <p:nvPr/>
        </p:nvSpPr>
        <p:spPr bwMode="auto">
          <a:xfrm>
            <a:off x="10440988" y="5260975"/>
            <a:ext cx="609600" cy="790575"/>
          </a:xfrm>
          <a:prstGeom prst="line">
            <a:avLst/>
          </a:prstGeom>
          <a:noFill/>
          <a:ln w="76200">
            <a:solidFill>
              <a:srgbClr val="FF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59399" name="Text Box 7"/>
          <p:cNvSpPr txBox="1">
            <a:spLocks noChangeArrowheads="1"/>
          </p:cNvSpPr>
          <p:nvPr/>
        </p:nvSpPr>
        <p:spPr bwMode="auto">
          <a:xfrm>
            <a:off x="9042400" y="4827588"/>
            <a:ext cx="2216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/>
            <a:r>
              <a:rPr lang="pt-BR" altLang="pt-BR" b="1" u="none">
                <a:solidFill>
                  <a:srgbClr val="0033CC"/>
                </a:solidFill>
              </a:rPr>
              <a:t>CONSULTEM!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/>
          </p:cNvSpPr>
          <p:nvPr>
            <p:ph type="body" idx="1"/>
          </p:nvPr>
        </p:nvSpPr>
        <p:spPr>
          <a:xfrm>
            <a:off x="228600" y="2835275"/>
            <a:ext cx="11963400" cy="4022725"/>
          </a:xfrm>
        </p:spPr>
        <p:txBody>
          <a:bodyPr/>
          <a:lstStyle/>
          <a:p>
            <a:r>
              <a:rPr lang="pt-BR" altLang="pt-BR" sz="4800" smtClean="0">
                <a:solidFill>
                  <a:srgbClr val="FF00FF"/>
                </a:solidFill>
              </a:rPr>
              <a:t>VALOR DO LACTATO EM NEONATOLOGIA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Rectangle 3"/>
          <p:cNvSpPr>
            <a:spLocks noGrp="1"/>
          </p:cNvSpPr>
          <p:nvPr>
            <p:ph type="body" idx="1"/>
          </p:nvPr>
        </p:nvSpPr>
        <p:spPr>
          <a:xfrm>
            <a:off x="966788" y="2603500"/>
            <a:ext cx="10498137" cy="448468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pt-BR" sz="2000" smtClean="0"/>
              <a:t>     O lactato é produzido por glicólise, a partir do piruvato, pela enzima lactato desidrogenase, localizada na membrana interna das mitocôndrias. Os termos "lactato" e "ácido lático" são frequentemente usados com a mesma finalidade. O lactato é produzido continuamente e rapidamente metabolizado, mesmo em repouso e níveis séricos de 0.5–1.8 mmol/L refletem um balanço entre a produção e consumo (os valores de lactato arterial e venoso são semelhantes, assim, procedimentos de calcanhar também podem ser usados).</a:t>
            </a:r>
          </a:p>
          <a:p>
            <a:pPr>
              <a:lnSpc>
                <a:spcPct val="80000"/>
              </a:lnSpc>
            </a:pPr>
            <a:r>
              <a:rPr lang="pt-BR" altLang="pt-BR" sz="2000" smtClean="0">
                <a:solidFill>
                  <a:srgbClr val="FF0000"/>
                </a:solidFill>
              </a:rPr>
              <a:t>Se o sangue não for analisado e armazenado em temperatura ambiente logo após sua retirada, a glicólise dentro da amostra pode aumentar os níveis de lactato significativamente (até 70% em 30 minutos), especialmente na presença de leucocitose ou hematócrito elevado</a:t>
            </a:r>
            <a:r>
              <a:rPr lang="pt-BR" altLang="pt-BR" sz="2000" smtClean="0"/>
              <a:t>. </a:t>
            </a:r>
          </a:p>
          <a:p>
            <a:pPr>
              <a:lnSpc>
                <a:spcPct val="80000"/>
              </a:lnSpc>
            </a:pPr>
            <a:r>
              <a:rPr lang="pt-BR" altLang="pt-BR" sz="2000" smtClean="0"/>
              <a:t>O lactato se correlaciona com maior morbimortalidade em diversas patologias agudas em crianças, e </a:t>
            </a:r>
            <a:r>
              <a:rPr lang="pt-BR" altLang="pt-BR" sz="2000" b="1" smtClean="0">
                <a:solidFill>
                  <a:srgbClr val="0033CC"/>
                </a:solidFill>
              </a:rPr>
              <a:t>medições seriadas são mais úteis que um único valor elevado</a:t>
            </a:r>
            <a:r>
              <a:rPr lang="pt-BR" altLang="pt-BR" sz="2000" b="1" smtClean="0"/>
              <a:t>.</a:t>
            </a:r>
            <a:r>
              <a:rPr lang="pt-BR" altLang="pt-BR" sz="2000" smtClean="0"/>
              <a:t> No entanto, esta associação não é, isoladamente, indicador de mau prognóstico confiável. Em 72 RN com &lt; 32 semanas  uma única dosagem de </a:t>
            </a:r>
            <a:r>
              <a:rPr lang="pt-BR" altLang="pt-BR" sz="2000" b="1" smtClean="0"/>
              <a:t>lactato &gt; 5,6</a:t>
            </a:r>
            <a:r>
              <a:rPr lang="pt-BR" altLang="pt-BR" sz="2000" smtClean="0"/>
              <a:t> teve mau prognóstico com VPN 100%, VPP 33%. Lactato &gt; 9 com 30 minutos de vida foi preditor de encefalopatia hipóxico-isquêmica (EHI) com VPN 91%, VPP 50%, RR 5,8 (CI 2,2 a 15,4). </a:t>
            </a:r>
          </a:p>
        </p:txBody>
      </p:sp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4449763" y="61913"/>
            <a:ext cx="4954587" cy="14922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126960" rIns="0" bIns="25392" anchor="ctr">
            <a:spAutoFit/>
          </a:bodyPr>
          <a:lstStyle/>
          <a:p>
            <a:r>
              <a:rPr lang="en-US" altLang="pt-BR" sz="4400" b="1" u="none">
                <a:solidFill>
                  <a:srgbClr val="0033CC"/>
                </a:solidFill>
                <a:latin typeface="Lato" panose="020F0502020204030203" pitchFamily="34" charset="0"/>
              </a:rPr>
              <a:t>Como usar o lactato</a:t>
            </a:r>
          </a:p>
          <a:p>
            <a:r>
              <a:rPr lang="en-US" altLang="pt-BR" sz="4400" u="none">
                <a:solidFill>
                  <a:srgbClr val="2A6490"/>
                </a:solidFill>
                <a:latin typeface="Source Sans Pro"/>
                <a:hlinkClick r:id="rId2" tooltip="Como_usar_o_lactato"/>
              </a:rPr>
              <a:t>  </a:t>
            </a:r>
            <a:r>
              <a:rPr lang="en-US" altLang="pt-BR" sz="4400" u="none">
                <a:solidFill>
                  <a:srgbClr val="2A6490"/>
                </a:solidFill>
              </a:rPr>
              <a:t>         </a:t>
            </a:r>
            <a:endParaRPr lang="en-US" altLang="pt-BR" sz="4400" u="none">
              <a:solidFill>
                <a:srgbClr val="2A6490"/>
              </a:solidFill>
              <a:latin typeface="Source Sans Pro"/>
            </a:endParaRPr>
          </a:p>
        </p:txBody>
      </p:sp>
      <p:pic>
        <p:nvPicPr>
          <p:cNvPr id="62469" name="Picture 5" descr="pptx">
            <a:hlinkClick r:id="rId2" tooltip="Como_usar_o_lactato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3438" y="254000"/>
            <a:ext cx="592137" cy="59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470" name="Rectangle 6"/>
          <p:cNvSpPr>
            <a:spLocks noChangeArrowheads="1"/>
          </p:cNvSpPr>
          <p:nvPr/>
        </p:nvSpPr>
        <p:spPr bwMode="auto">
          <a:xfrm>
            <a:off x="322263" y="1182688"/>
            <a:ext cx="11869737" cy="13144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US" altLang="pt-BR" sz="1600">
                <a:hlinkClick r:id="rId4"/>
              </a:rPr>
              <a:t>How to use lactate.</a:t>
            </a:r>
            <a:r>
              <a:rPr lang="en-US" altLang="pt-BR" sz="1600" u="none"/>
              <a:t> Fine-Goulden MR, Durward A.Arch Dis Child Educ Pract Ed. 2014 Feb;99(1):17-22. doi: 10.1136/archdischild-2013-304338. Epub 2013 Sep 2. Review. No abstract available.PMID: 23999233.</a:t>
            </a:r>
            <a:r>
              <a:rPr lang="en-US" altLang="pt-BR" sz="1600">
                <a:hlinkClick r:id="rId5"/>
              </a:rPr>
              <a:t>Similar articles</a:t>
            </a:r>
            <a:r>
              <a:rPr lang="en-US" altLang="pt-BR" sz="1600"/>
              <a:t>.</a:t>
            </a:r>
          </a:p>
          <a:p>
            <a:pPr algn="ctr"/>
            <a:endParaRPr lang="en-US" altLang="pt-BR" sz="1600" u="none"/>
          </a:p>
          <a:p>
            <a:pPr algn="ctr"/>
            <a:r>
              <a:rPr lang="en-US" altLang="pt-BR" sz="1600" u="none"/>
              <a:t>Apresentação: Gabriela Santos da Silva (R3 em UTI Pediátrica do HMIB/SES/DF). Coordenação: Nathalia Bardal e Paulo R. Margotto</a:t>
            </a:r>
          </a:p>
        </p:txBody>
      </p:sp>
      <p:pic>
        <p:nvPicPr>
          <p:cNvPr id="62471" name="Picture 7"/>
          <p:cNvPicPr>
            <a:picLocks noChangeAspect="1" noChangeArrowheads="1"/>
          </p:cNvPicPr>
          <p:nvPr/>
        </p:nvPicPr>
        <p:blipFill>
          <a:blip r:embed="rId6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41563" cy="104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2473" name="AutoShape 9"/>
          <p:cNvSpPr>
            <a:spLocks noChangeArrowheads="1"/>
          </p:cNvSpPr>
          <p:nvPr/>
        </p:nvSpPr>
        <p:spPr bwMode="auto">
          <a:xfrm>
            <a:off x="11390313" y="6356350"/>
            <a:ext cx="649287" cy="36195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33CC"/>
          </a:solidFill>
          <a:ln w="3810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Rectangle 3"/>
          <p:cNvSpPr>
            <a:spLocks noGrp="1"/>
          </p:cNvSpPr>
          <p:nvPr>
            <p:ph type="body" idx="1"/>
          </p:nvPr>
        </p:nvSpPr>
        <p:spPr>
          <a:xfrm>
            <a:off x="774700" y="1225550"/>
            <a:ext cx="11007725" cy="5411788"/>
          </a:xfrm>
        </p:spPr>
        <p:txBody>
          <a:bodyPr/>
          <a:lstStyle/>
          <a:p>
            <a:pPr lvl="4"/>
            <a:r>
              <a:rPr lang="pt-BR" altLang="pt-BR" sz="2800" smtClean="0"/>
              <a:t>Estudo recente (Tuten A et al, 2017)  </a:t>
            </a:r>
            <a:r>
              <a:rPr lang="pt-PT" altLang="pt-BR" sz="2800" smtClean="0"/>
              <a:t>mostrou que </a:t>
            </a:r>
            <a:r>
              <a:rPr lang="pt-BR" altLang="pt-BR" sz="2800" smtClean="0"/>
              <a:t>a retinopatia da prematuridade (ROP) foi significativamente maior nos pacientes com níveis elevados de lactato (&gt; 4 mg / dL) na 1ª hora de vida (p = 0,042).</a:t>
            </a:r>
            <a:r>
              <a:rPr lang="pt-BR" altLang="pt-BR" sz="2800" b="1" smtClean="0"/>
              <a:t> </a:t>
            </a:r>
            <a:r>
              <a:rPr lang="pt-BR" altLang="pt-BR" sz="2800" smtClean="0"/>
              <a:t>A taxa de tratamento da ROP foi  significativamente maior no grupo de maior lactato na 1ª hora.  Altos níveis de lactato </a:t>
            </a:r>
            <a:r>
              <a:rPr lang="pt-BR" altLang="pt-BR" sz="2800" b="1" smtClean="0"/>
              <a:t>(&gt; 4 mg / dL</a:t>
            </a:r>
            <a:r>
              <a:rPr lang="pt-BR" altLang="pt-BR" sz="2800" smtClean="0"/>
              <a:t>) poderiam ser usados como parâmetros iniciais para predição de ROP e displasia broncopulmonar. </a:t>
            </a:r>
          </a:p>
          <a:p>
            <a:pPr lvl="4"/>
            <a:r>
              <a:rPr lang="pt-BR" altLang="pt-BR" sz="2800" smtClean="0">
                <a:solidFill>
                  <a:srgbClr val="0033CC"/>
                </a:solidFill>
              </a:rPr>
              <a:t>Os dados atuais sugerem que, em bebês de muito baixo peso, os níveis de lactato e os parâmetros nas 24 horas serão eficazes na determinação do prognóstico da doença.</a:t>
            </a:r>
            <a:r>
              <a:rPr lang="pt-BR" altLang="pt-BR" sz="2800" smtClean="0"/>
              <a:t> </a:t>
            </a:r>
          </a:p>
          <a:p>
            <a:pPr lvl="4"/>
            <a:r>
              <a:rPr lang="pt-BR" altLang="pt-BR" sz="2800" smtClean="0"/>
              <a:t>No entanto os autores acreditam  que maiores ensaios clínicos randomizados controlados são susceptíveis de estabelecer o verdadeiro benefício. 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Rectangle 3"/>
          <p:cNvSpPr>
            <a:spLocks noGrp="1"/>
          </p:cNvSpPr>
          <p:nvPr>
            <p:ph type="body" idx="1"/>
          </p:nvPr>
        </p:nvSpPr>
        <p:spPr>
          <a:xfrm>
            <a:off x="1071563" y="2522538"/>
            <a:ext cx="9720262" cy="4022725"/>
          </a:xfrm>
        </p:spPr>
        <p:txBody>
          <a:bodyPr/>
          <a:lstStyle/>
          <a:p>
            <a:pPr lvl="4"/>
            <a:r>
              <a:rPr lang="pt-BR" altLang="pt-BR" sz="2800" smtClean="0"/>
              <a:t>Existem limitações à atual avaliação do estado hemodinâmico de RN pré-termo, e </a:t>
            </a:r>
            <a:r>
              <a:rPr lang="pt-BR" altLang="pt-BR" sz="2800" smtClean="0">
                <a:solidFill>
                  <a:srgbClr val="0033CC"/>
                </a:solidFill>
              </a:rPr>
              <a:t>sugere-se que os valores de lactato sérico, idealmente dosagens seriadas, devam fazer parte de um algoritmo para avaliação da perfusão tecidual</a:t>
            </a:r>
          </a:p>
          <a:p>
            <a:pPr lvl="4"/>
            <a:r>
              <a:rPr lang="pt-BR" altLang="pt-BR" sz="2800" smtClean="0">
                <a:solidFill>
                  <a:srgbClr val="0033CC"/>
                </a:solidFill>
              </a:rPr>
              <a:t>.</a:t>
            </a:r>
            <a:r>
              <a:rPr lang="pt-BR" altLang="pt-BR" sz="2800" smtClean="0"/>
              <a:t>A decisão de indicar alguma intervenção deve se basear em uma combinação de sinais clínicos, valores de pressão arterial e valores séricos de lactato. </a:t>
            </a:r>
          </a:p>
        </p:txBody>
      </p:sp>
      <p:sp>
        <p:nvSpPr>
          <p:cNvPr id="65540" name="Rectangle 4"/>
          <p:cNvSpPr>
            <a:spLocks noChangeArrowheads="1"/>
          </p:cNvSpPr>
          <p:nvPr/>
        </p:nvSpPr>
        <p:spPr bwMode="auto">
          <a:xfrm>
            <a:off x="0" y="346075"/>
            <a:ext cx="11847513" cy="2149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en-US" altLang="pt-BR" sz="4000" b="1" u="none">
                <a:solidFill>
                  <a:srgbClr val="0033CC"/>
                </a:solidFill>
                <a:latin typeface="Lato" panose="020F0502020204030203" pitchFamily="34" charset="0"/>
              </a:rPr>
              <a:t>Valores de lactato no dia 1 em prematuros abaixo </a:t>
            </a:r>
          </a:p>
          <a:p>
            <a:pPr algn="ctr"/>
            <a:r>
              <a:rPr lang="en-US" altLang="pt-BR" sz="4000" b="1" u="none">
                <a:solidFill>
                  <a:srgbClr val="0033CC"/>
                </a:solidFill>
                <a:latin typeface="Lato" panose="020F0502020204030203" pitchFamily="34" charset="0"/>
              </a:rPr>
              <a:t>de 32 semanas</a:t>
            </a:r>
          </a:p>
          <a:p>
            <a:pPr algn="ctr"/>
            <a:endParaRPr lang="en-US" altLang="pt-BR" sz="900" b="1" u="none">
              <a:solidFill>
                <a:srgbClr val="989898"/>
              </a:solidFill>
              <a:latin typeface="Lato" panose="020F0502020204030203" pitchFamily="34" charset="0"/>
            </a:endParaRPr>
          </a:p>
          <a:p>
            <a:pPr algn="ctr"/>
            <a:r>
              <a:rPr lang="en-US" altLang="pt-BR" sz="1300">
                <a:solidFill>
                  <a:srgbClr val="78909C"/>
                </a:solidFill>
                <a:latin typeface="Source Sans Pro"/>
                <a:hlinkClick r:id="rId2"/>
              </a:rPr>
              <a:t>Day 1 serum lactate values in preterm infants less than 32 weeks gestation.</a:t>
            </a:r>
            <a:endParaRPr lang="en-US" altLang="pt-BR" sz="1300" u="none">
              <a:solidFill>
                <a:srgbClr val="424242"/>
              </a:solidFill>
              <a:latin typeface="Source Sans Pro"/>
            </a:endParaRPr>
          </a:p>
          <a:p>
            <a:pPr algn="ctr"/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Nadeem M, Clarke A, Dempsey EM.Eur J Pediatr. 2010 Jun;169(6):667-70. doi: 10.1007/s00431-009-1085-y. Epub 2009 Oct 16.PMID:</a:t>
            </a:r>
            <a:r>
              <a:rPr lang="en-US" altLang="pt-BR" sz="1300">
                <a:solidFill>
                  <a:srgbClr val="424242"/>
                </a:solidFill>
              </a:rPr>
              <a:t> </a:t>
            </a: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19834738.</a:t>
            </a:r>
            <a:r>
              <a:rPr lang="en-US" altLang="pt-BR" sz="1300">
                <a:solidFill>
                  <a:srgbClr val="78909C"/>
                </a:solidFill>
                <a:latin typeface="Source Sans Pro"/>
                <a:hlinkClick r:id="rId3"/>
              </a:rPr>
              <a:t>Similar articles</a:t>
            </a: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.</a:t>
            </a:r>
            <a:endParaRPr lang="en-US" altLang="pt-BR" sz="1300" u="none">
              <a:solidFill>
                <a:srgbClr val="424242"/>
              </a:solidFill>
              <a:latin typeface="Source Sans Pro"/>
            </a:endParaRPr>
          </a:p>
          <a:p>
            <a:pPr algn="ctr"/>
            <a:endParaRPr lang="en-US" altLang="pt-BR" sz="1300">
              <a:solidFill>
                <a:srgbClr val="424242"/>
              </a:solidFill>
              <a:latin typeface="Source Sans Pro"/>
            </a:endParaRPr>
          </a:p>
          <a:p>
            <a:pPr algn="ctr"/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Apresenta</a:t>
            </a:r>
            <a:r>
              <a:rPr lang="en-US" altLang="pt-BR" sz="1300">
                <a:solidFill>
                  <a:srgbClr val="424242"/>
                </a:solidFill>
              </a:rPr>
              <a:t>ç</a:t>
            </a: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ão: Gabriela Santos da Silva.</a:t>
            </a:r>
            <a:r>
              <a:rPr lang="en-US" altLang="pt-BR" sz="1300">
                <a:solidFill>
                  <a:srgbClr val="424242"/>
                </a:solidFill>
              </a:rPr>
              <a:t> </a:t>
            </a: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R3 em UTI Pedi</a:t>
            </a:r>
            <a:r>
              <a:rPr lang="en-US" altLang="pt-BR" sz="1300">
                <a:solidFill>
                  <a:srgbClr val="424242"/>
                </a:solidFill>
              </a:rPr>
              <a:t>á</a:t>
            </a: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trica do HMIB/SES/DF.</a:t>
            </a:r>
            <a:r>
              <a:rPr lang="en-US" altLang="pt-BR" sz="1300">
                <a:solidFill>
                  <a:srgbClr val="424242"/>
                </a:solidFill>
              </a:rPr>
              <a:t> </a:t>
            </a: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Coordena</a:t>
            </a:r>
            <a:r>
              <a:rPr lang="en-US" altLang="pt-BR" sz="1300">
                <a:solidFill>
                  <a:srgbClr val="424242"/>
                </a:solidFill>
              </a:rPr>
              <a:t>ç</a:t>
            </a: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ão: Nath</a:t>
            </a:r>
            <a:r>
              <a:rPr lang="en-US" altLang="pt-BR" sz="1300">
                <a:solidFill>
                  <a:srgbClr val="424242"/>
                </a:solidFill>
              </a:rPr>
              <a:t>á</a:t>
            </a: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lia Bardal, Paulo R. Margotto</a:t>
            </a:r>
            <a:endParaRPr lang="en-US" altLang="pt-BR" sz="1800">
              <a:solidFill>
                <a:srgbClr val="78909C"/>
              </a:solidFill>
            </a:endParaRPr>
          </a:p>
        </p:txBody>
      </p:sp>
      <p:pic>
        <p:nvPicPr>
          <p:cNvPr id="65541" name="Picture 5" descr="pptx">
            <a:hlinkClick r:id="rId4" tooltip="Lactato_dia 1_vida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1838" y="998538"/>
            <a:ext cx="682625" cy="68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ChangeArrowheads="1"/>
          </p:cNvSpPr>
          <p:nvPr/>
        </p:nvSpPr>
        <p:spPr bwMode="auto">
          <a:xfrm>
            <a:off x="179388" y="0"/>
            <a:ext cx="12012612" cy="140176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126960" rIns="0" bIns="25392" anchor="ctr">
            <a:spAutoFit/>
          </a:bodyPr>
          <a:lstStyle/>
          <a:p>
            <a:pPr algn="ctr"/>
            <a:r>
              <a:rPr lang="en-US" altLang="pt-BR" sz="2700" b="1" u="none">
                <a:solidFill>
                  <a:srgbClr val="0033CC"/>
                </a:solidFill>
                <a:latin typeface="Lato" panose="020F0502020204030203" pitchFamily="34" charset="0"/>
              </a:rPr>
              <a:t>Como avaliar o estado hemodinâmico em rec</a:t>
            </a:r>
            <a:r>
              <a:rPr lang="en-US" altLang="pt-BR" sz="2700" b="1" u="none">
                <a:solidFill>
                  <a:srgbClr val="0033CC"/>
                </a:solidFill>
              </a:rPr>
              <a:t>é</a:t>
            </a:r>
            <a:r>
              <a:rPr lang="en-US" altLang="pt-BR" sz="2700" b="1" u="none">
                <a:solidFill>
                  <a:srgbClr val="0033CC"/>
                </a:solidFill>
                <a:latin typeface="Lato" panose="020F0502020204030203" pitchFamily="34" charset="0"/>
              </a:rPr>
              <a:t>m-nascidos muito prematuros na primeira semana de vida?</a:t>
            </a:r>
          </a:p>
          <a:p>
            <a:r>
              <a:rPr lang="en-US" altLang="pt-BR" sz="1300">
                <a:solidFill>
                  <a:srgbClr val="78909C"/>
                </a:solidFill>
                <a:latin typeface="Source Sans Pro"/>
                <a:hlinkClick r:id="rId2" tooltip="Hemodinamic_pre-termo_2017"/>
              </a:rPr>
              <a:t>  </a:t>
            </a:r>
            <a:r>
              <a:rPr lang="en-US" altLang="pt-BR" sz="2800">
                <a:solidFill>
                  <a:srgbClr val="78909C"/>
                </a:solidFill>
              </a:rPr>
              <a:t> </a:t>
            </a:r>
            <a:r>
              <a:rPr lang="en-US" altLang="pt-BR" sz="1300">
                <a:solidFill>
                  <a:srgbClr val="78909C"/>
                </a:solidFill>
              </a:rPr>
              <a:t>        </a:t>
            </a:r>
            <a:endParaRPr lang="en-US" altLang="pt-BR" sz="1300">
              <a:solidFill>
                <a:srgbClr val="78909C"/>
              </a:solidFill>
              <a:latin typeface="Source Sans Pro"/>
            </a:endParaRPr>
          </a:p>
        </p:txBody>
      </p:sp>
      <p:pic>
        <p:nvPicPr>
          <p:cNvPr id="69637" name="Picture 5" descr="ppt">
            <a:hlinkClick r:id="rId2" tooltip="Hemodinamic_pre-termo_2017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8075" y="828675"/>
            <a:ext cx="762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638" name="Rectangle 6"/>
          <p:cNvSpPr>
            <a:spLocks noChangeArrowheads="1"/>
          </p:cNvSpPr>
          <p:nvPr/>
        </p:nvSpPr>
        <p:spPr bwMode="auto">
          <a:xfrm>
            <a:off x="369888" y="1550988"/>
            <a:ext cx="1134745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BR" sz="1600" u="none">
                <a:hlinkClick r:id="rId4"/>
              </a:rPr>
              <a:t>How to assess hemodynamic status in very preterm newborns in the first week of life?</a:t>
            </a:r>
            <a:r>
              <a:rPr lang="pt-BR" altLang="pt-BR" sz="1600" u="none"/>
              <a:t>Escourrou G, Renesme L, Zana E, Rideau A, Marcoux MO, Lopez E, Gascoin G, Kuhn P, Tourneux P, Guellec I, Flamant C.J Perinatol. 2017 Sep;37(9):987-993. doi: 10.1038/jp.2017.57. Epub 2017 May 4.PMID: 28471441</a:t>
            </a:r>
          </a:p>
        </p:txBody>
      </p:sp>
      <p:pic>
        <p:nvPicPr>
          <p:cNvPr id="69639" name="Picture 7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9625" y="554038"/>
            <a:ext cx="1279525" cy="9667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9640" name="Rectangle 8"/>
          <p:cNvSpPr>
            <a:spLocks/>
          </p:cNvSpPr>
          <p:nvPr/>
        </p:nvSpPr>
        <p:spPr bwMode="auto">
          <a:xfrm>
            <a:off x="889000" y="2835275"/>
            <a:ext cx="9720263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rIns="45720"/>
          <a:lstStyle>
            <a:lvl1pPr marL="90488" indent="-90488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265113" indent="-136525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447675" indent="-136525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593725" indent="-136525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776288" indent="-136525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1233488" indent="-136525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1690688" indent="-136525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2147888" indent="-136525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2605088" indent="-136525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anose="05040102010807070707" pitchFamily="18" charset="2"/>
              <a:buChar char="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>
              <a:lnSpc>
                <a:spcPct val="70000"/>
              </a:lnSpc>
            </a:pPr>
            <a:r>
              <a:rPr lang="pt-BR" altLang="pt-BR" sz="2000" u="none"/>
              <a:t>Em adição aos parâmetros clínicos e biológicos, parâmetros que refletem a perfusão tecidual, como a acidose metabólica, deve ser considerada na avaliação do estado hemodinâmico (34)</a:t>
            </a:r>
          </a:p>
          <a:p>
            <a:pPr defTabSz="914400">
              <a:lnSpc>
                <a:spcPct val="70000"/>
              </a:lnSpc>
            </a:pPr>
            <a:r>
              <a:rPr lang="pt-BR" altLang="pt-BR" sz="2000" u="none"/>
              <a:t>Em caso de hipoperfusão e hipoxia há aumento do ácido lático (devido a glicólise anaeróbica);</a:t>
            </a:r>
          </a:p>
          <a:p>
            <a:pPr defTabSz="914400">
              <a:lnSpc>
                <a:spcPct val="70000"/>
              </a:lnSpc>
            </a:pPr>
            <a:r>
              <a:rPr lang="pt-BR" altLang="pt-BR" sz="2000" u="none"/>
              <a:t>Em pesquisa internacional, para diagnóstico de hipotensão, a medida do lactato foi o método mais utilizado (70%);(35)</a:t>
            </a:r>
          </a:p>
          <a:p>
            <a:pPr defTabSz="914400">
              <a:lnSpc>
                <a:spcPct val="70000"/>
              </a:lnSpc>
            </a:pPr>
            <a:r>
              <a:rPr lang="pt-BR" altLang="pt-BR" sz="2000" u="none"/>
              <a:t>Lactato foi previamente usado como critério de transfusão de glóbulos vermelhos em anemia, sepse e enterocolite necrosante, com forte correlação com o prognóstico;(36,37,38)</a:t>
            </a:r>
          </a:p>
          <a:p>
            <a:pPr defTabSz="914400">
              <a:lnSpc>
                <a:spcPct val="70000"/>
              </a:lnSpc>
            </a:pPr>
            <a:r>
              <a:rPr lang="pt-BR" altLang="pt-BR" sz="2000" u="none"/>
              <a:t>Aumento de 57% na mortalidade com 2 medidas </a:t>
            </a:r>
            <a:r>
              <a:rPr lang="pt-BR" altLang="pt-BR" sz="2000" b="1" u="none">
                <a:solidFill>
                  <a:srgbClr val="FF0000"/>
                </a:solidFill>
              </a:rPr>
              <a:t>acima de 5mmol/l</a:t>
            </a:r>
            <a:r>
              <a:rPr lang="pt-BR" altLang="pt-BR" sz="2000" u="none"/>
              <a:t> em RN de 23-40 de IG;(39)</a:t>
            </a:r>
          </a:p>
          <a:p>
            <a:pPr defTabSz="914400">
              <a:lnSpc>
                <a:spcPct val="70000"/>
              </a:lnSpc>
            </a:pPr>
            <a:r>
              <a:rPr lang="pt-BR" altLang="pt-BR" sz="2000" u="none"/>
              <a:t>Valor preditivo positivo para mortalidade ou adversidade neurológica de 0,47 e preditivo negativo de 0,97 para valor de 5,7mmoL/l dentro de 3h após nascimento;(40)</a:t>
            </a:r>
          </a:p>
        </p:txBody>
      </p:sp>
      <p:sp>
        <p:nvSpPr>
          <p:cNvPr id="69641" name="Text Box 9"/>
          <p:cNvSpPr txBox="1">
            <a:spLocks noChangeArrowheads="1"/>
          </p:cNvSpPr>
          <p:nvPr/>
        </p:nvSpPr>
        <p:spPr bwMode="auto">
          <a:xfrm>
            <a:off x="3565525" y="2357438"/>
            <a:ext cx="5283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/>
            <a:r>
              <a:rPr lang="pt-BR" altLang="pt-BR" b="1" u="none">
                <a:solidFill>
                  <a:srgbClr val="0033CC"/>
                </a:solidFill>
              </a:rPr>
              <a:t>Lactato e Avaliação Hemodinâmica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pt-BR" altLang="pt-BR" smtClean="0"/>
              <a:t>                        </a:t>
            </a:r>
            <a:r>
              <a:rPr lang="pt-BR" altLang="pt-BR" sz="4800" smtClean="0">
                <a:solidFill>
                  <a:srgbClr val="FF00FF"/>
                </a:solidFill>
              </a:rPr>
              <a:t>NA UTI PEDIÁTRICA: Lactato no Choque Séptico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193675" y="1519238"/>
            <a:ext cx="11998325" cy="3063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altLang="pt-BR" sz="2700" b="1" u="none">
                <a:solidFill>
                  <a:srgbClr val="0033CC"/>
                </a:solidFill>
                <a:latin typeface="Lato" panose="020F0502020204030203" pitchFamily="34" charset="0"/>
              </a:rPr>
              <a:t>UTI Pedi</a:t>
            </a:r>
            <a:r>
              <a:rPr lang="en-US" altLang="pt-BR" sz="2700" b="1" u="none">
                <a:solidFill>
                  <a:srgbClr val="0033CC"/>
                </a:solidFill>
              </a:rPr>
              <a:t>á</a:t>
            </a:r>
            <a:r>
              <a:rPr lang="en-US" altLang="pt-BR" sz="2700" b="1" u="none">
                <a:solidFill>
                  <a:srgbClr val="0033CC"/>
                </a:solidFill>
                <a:latin typeface="Lato" panose="020F0502020204030203" pitchFamily="34" charset="0"/>
              </a:rPr>
              <a:t>trica: Efeito de uma estrat</a:t>
            </a:r>
            <a:r>
              <a:rPr lang="en-US" altLang="pt-BR" sz="2700" b="1" u="none">
                <a:solidFill>
                  <a:srgbClr val="0033CC"/>
                </a:solidFill>
              </a:rPr>
              <a:t>é</a:t>
            </a:r>
            <a:r>
              <a:rPr lang="en-US" altLang="pt-BR" sz="2700" b="1" u="none">
                <a:solidFill>
                  <a:srgbClr val="0033CC"/>
                </a:solidFill>
                <a:latin typeface="Lato" panose="020F0502020204030203" pitchFamily="34" charset="0"/>
              </a:rPr>
              <a:t>gia de reanima</a:t>
            </a:r>
            <a:r>
              <a:rPr lang="en-US" altLang="pt-BR" sz="2700" b="1" u="none">
                <a:solidFill>
                  <a:srgbClr val="0033CC"/>
                </a:solidFill>
              </a:rPr>
              <a:t>ç</a:t>
            </a:r>
            <a:r>
              <a:rPr lang="en-US" altLang="pt-BR" sz="2700" b="1" u="none">
                <a:solidFill>
                  <a:srgbClr val="0033CC"/>
                </a:solidFill>
                <a:latin typeface="Lato" panose="020F0502020204030203" pitchFamily="34" charset="0"/>
              </a:rPr>
              <a:t>ão visando o status de perfusão perif</a:t>
            </a:r>
            <a:r>
              <a:rPr lang="en-US" altLang="pt-BR" sz="2700" b="1" u="none">
                <a:solidFill>
                  <a:srgbClr val="0033CC"/>
                </a:solidFill>
              </a:rPr>
              <a:t>é</a:t>
            </a:r>
            <a:r>
              <a:rPr lang="en-US" altLang="pt-BR" sz="2700" b="1" u="none">
                <a:solidFill>
                  <a:srgbClr val="0033CC"/>
                </a:solidFill>
                <a:latin typeface="Lato" panose="020F0502020204030203" pitchFamily="34" charset="0"/>
              </a:rPr>
              <a:t>rica versus n</a:t>
            </a:r>
            <a:r>
              <a:rPr lang="en-US" altLang="pt-BR" sz="2700" b="1" u="none">
                <a:solidFill>
                  <a:srgbClr val="0033CC"/>
                </a:solidFill>
              </a:rPr>
              <a:t>í</a:t>
            </a:r>
            <a:r>
              <a:rPr lang="en-US" altLang="pt-BR" sz="2700" b="1" u="none">
                <a:solidFill>
                  <a:srgbClr val="0033CC"/>
                </a:solidFill>
                <a:latin typeface="Lato" panose="020F0502020204030203" pitchFamily="34" charset="0"/>
              </a:rPr>
              <a:t>veis s</a:t>
            </a:r>
            <a:r>
              <a:rPr lang="en-US" altLang="pt-BR" sz="2700" b="1" u="none">
                <a:solidFill>
                  <a:srgbClr val="0033CC"/>
                </a:solidFill>
              </a:rPr>
              <a:t>é</a:t>
            </a:r>
            <a:r>
              <a:rPr lang="en-US" altLang="pt-BR" sz="2700" b="1" u="none">
                <a:solidFill>
                  <a:srgbClr val="0033CC"/>
                </a:solidFill>
                <a:latin typeface="Lato" panose="020F0502020204030203" pitchFamily="34" charset="0"/>
              </a:rPr>
              <a:t>ricos de lactato na mortalidade em 28 dias entre pacientes com choque s</a:t>
            </a:r>
            <a:r>
              <a:rPr lang="en-US" altLang="pt-BR" sz="2700" b="1" u="none">
                <a:solidFill>
                  <a:srgbClr val="0033CC"/>
                </a:solidFill>
              </a:rPr>
              <a:t>é</a:t>
            </a:r>
            <a:r>
              <a:rPr lang="en-US" altLang="pt-BR" sz="2700" b="1" u="none">
                <a:solidFill>
                  <a:srgbClr val="0033CC"/>
                </a:solidFill>
                <a:latin typeface="Lato" panose="020F0502020204030203" pitchFamily="34" charset="0"/>
              </a:rPr>
              <a:t>ptico: estudo cl</a:t>
            </a:r>
            <a:r>
              <a:rPr lang="en-US" altLang="pt-BR" sz="2700" b="1" u="none">
                <a:solidFill>
                  <a:srgbClr val="0033CC"/>
                </a:solidFill>
              </a:rPr>
              <a:t>í</a:t>
            </a:r>
            <a:r>
              <a:rPr lang="en-US" altLang="pt-BR" sz="2700" b="1" u="none">
                <a:solidFill>
                  <a:srgbClr val="0033CC"/>
                </a:solidFill>
                <a:latin typeface="Lato" panose="020F0502020204030203" pitchFamily="34" charset="0"/>
              </a:rPr>
              <a:t>nico randomizado SHRK-SHOCK.</a:t>
            </a:r>
          </a:p>
          <a:p>
            <a:endParaRPr lang="en-US" altLang="pt-BR" sz="1800">
              <a:solidFill>
                <a:srgbClr val="0033CC"/>
              </a:solidFill>
            </a:endParaRPr>
          </a:p>
          <a:p>
            <a:r>
              <a:rPr lang="en-US" altLang="pt-BR" sz="1300" b="1">
                <a:solidFill>
                  <a:srgbClr val="78909C"/>
                </a:solidFill>
                <a:latin typeface="Source Sans Pro"/>
                <a:hlinkClick r:id="rId2"/>
              </a:rPr>
              <a:t>Effect</a:t>
            </a:r>
            <a:r>
              <a:rPr lang="en-US" altLang="pt-BR" sz="1300">
                <a:solidFill>
                  <a:srgbClr val="78909C"/>
                </a:solidFill>
                <a:hlinkClick r:id="rId2"/>
              </a:rPr>
              <a:t> </a:t>
            </a:r>
            <a:r>
              <a:rPr lang="en-US" altLang="pt-BR" sz="1300">
                <a:solidFill>
                  <a:srgbClr val="78909C"/>
                </a:solidFill>
                <a:latin typeface="Source Sans Pro"/>
                <a:hlinkClick r:id="rId2"/>
              </a:rPr>
              <a:t>of</a:t>
            </a:r>
            <a:r>
              <a:rPr lang="en-US" altLang="pt-BR" sz="1300">
                <a:solidFill>
                  <a:srgbClr val="78909C"/>
                </a:solidFill>
                <a:hlinkClick r:id="rId2"/>
              </a:rPr>
              <a:t> </a:t>
            </a:r>
            <a:r>
              <a:rPr lang="en-US" altLang="pt-BR" sz="1300">
                <a:solidFill>
                  <a:srgbClr val="78909C"/>
                </a:solidFill>
                <a:latin typeface="Source Sans Pro"/>
                <a:hlinkClick r:id="rId2"/>
              </a:rPr>
              <a:t>a</a:t>
            </a:r>
            <a:r>
              <a:rPr lang="en-US" altLang="pt-BR" sz="1300">
                <a:solidFill>
                  <a:srgbClr val="78909C"/>
                </a:solidFill>
                <a:hlinkClick r:id="rId2"/>
              </a:rPr>
              <a:t> </a:t>
            </a:r>
            <a:r>
              <a:rPr lang="en-US" altLang="pt-BR" sz="1300" b="1">
                <a:solidFill>
                  <a:srgbClr val="78909C"/>
                </a:solidFill>
                <a:latin typeface="Source Sans Pro"/>
                <a:hlinkClick r:id="rId2"/>
              </a:rPr>
              <a:t>Resuscitation</a:t>
            </a:r>
            <a:r>
              <a:rPr lang="en-US" altLang="pt-BR" sz="1300">
                <a:solidFill>
                  <a:srgbClr val="78909C"/>
                </a:solidFill>
                <a:hlinkClick r:id="rId2"/>
              </a:rPr>
              <a:t> </a:t>
            </a:r>
            <a:r>
              <a:rPr lang="en-US" altLang="pt-BR" sz="1300" b="1">
                <a:solidFill>
                  <a:srgbClr val="78909C"/>
                </a:solidFill>
                <a:latin typeface="Source Sans Pro"/>
                <a:hlinkClick r:id="rId2"/>
              </a:rPr>
              <a:t>Strategy</a:t>
            </a:r>
            <a:r>
              <a:rPr lang="en-US" altLang="pt-BR" sz="1300">
                <a:solidFill>
                  <a:srgbClr val="78909C"/>
                </a:solidFill>
                <a:hlinkClick r:id="rId2"/>
              </a:rPr>
              <a:t> </a:t>
            </a:r>
            <a:r>
              <a:rPr lang="en-US" altLang="pt-BR" sz="1300" b="1">
                <a:solidFill>
                  <a:srgbClr val="78909C"/>
                </a:solidFill>
                <a:latin typeface="Source Sans Pro"/>
                <a:hlinkClick r:id="rId2"/>
              </a:rPr>
              <a:t>Targeting</a:t>
            </a:r>
            <a:r>
              <a:rPr lang="en-US" altLang="pt-BR" sz="1300">
                <a:solidFill>
                  <a:srgbClr val="78909C"/>
                </a:solidFill>
                <a:hlinkClick r:id="rId2"/>
              </a:rPr>
              <a:t> </a:t>
            </a:r>
            <a:r>
              <a:rPr lang="en-US" altLang="pt-BR" sz="1300">
                <a:solidFill>
                  <a:srgbClr val="78909C"/>
                </a:solidFill>
                <a:latin typeface="Source Sans Pro"/>
                <a:hlinkClick r:id="rId2"/>
              </a:rPr>
              <a:t>Peripheral</a:t>
            </a:r>
            <a:r>
              <a:rPr lang="en-US" altLang="pt-BR" sz="1300" u="none">
                <a:solidFill>
                  <a:srgbClr val="424242"/>
                </a:solidFill>
              </a:rPr>
              <a:t> </a:t>
            </a:r>
            <a:r>
              <a:rPr lang="en-US" altLang="pt-BR" sz="1300">
                <a:solidFill>
                  <a:srgbClr val="78909C"/>
                </a:solidFill>
                <a:latin typeface="Source Sans Pro"/>
                <a:hlinkClick r:id="rId2"/>
              </a:rPr>
              <a:t>Perfusion</a:t>
            </a:r>
            <a:r>
              <a:rPr lang="en-US" altLang="pt-BR" sz="1300">
                <a:solidFill>
                  <a:srgbClr val="78909C"/>
                </a:solidFill>
                <a:hlinkClick r:id="rId2"/>
              </a:rPr>
              <a:t> </a:t>
            </a:r>
            <a:r>
              <a:rPr lang="en-US" altLang="pt-BR" sz="1300">
                <a:solidFill>
                  <a:srgbClr val="78909C"/>
                </a:solidFill>
                <a:latin typeface="Source Sans Pro"/>
                <a:hlinkClick r:id="rId2"/>
              </a:rPr>
              <a:t>Status vs</a:t>
            </a:r>
            <a:r>
              <a:rPr lang="en-US" altLang="pt-BR" sz="1300">
                <a:solidFill>
                  <a:srgbClr val="78909C"/>
                </a:solidFill>
                <a:hlinkClick r:id="rId2"/>
              </a:rPr>
              <a:t> </a:t>
            </a:r>
            <a:r>
              <a:rPr lang="en-US" altLang="pt-BR" sz="1300">
                <a:solidFill>
                  <a:srgbClr val="78909C"/>
                </a:solidFill>
                <a:latin typeface="Source Sans Pro"/>
                <a:hlinkClick r:id="rId2"/>
              </a:rPr>
              <a:t>Serum</a:t>
            </a:r>
            <a:r>
              <a:rPr lang="en-US" altLang="pt-BR" sz="1300" u="none">
                <a:solidFill>
                  <a:srgbClr val="424242"/>
                </a:solidFill>
              </a:rPr>
              <a:t> </a:t>
            </a:r>
            <a:r>
              <a:rPr lang="en-US" altLang="pt-BR" sz="1300">
                <a:solidFill>
                  <a:srgbClr val="78909C"/>
                </a:solidFill>
                <a:latin typeface="Source Sans Pro"/>
                <a:hlinkClick r:id="rId2"/>
              </a:rPr>
              <a:t>Lactate</a:t>
            </a:r>
            <a:r>
              <a:rPr lang="en-US" altLang="pt-BR" sz="1300" u="none">
                <a:solidFill>
                  <a:srgbClr val="424242"/>
                </a:solidFill>
              </a:rPr>
              <a:t> </a:t>
            </a:r>
            <a:r>
              <a:rPr lang="en-US" altLang="pt-BR" sz="1300">
                <a:solidFill>
                  <a:srgbClr val="78909C"/>
                </a:solidFill>
                <a:latin typeface="Source Sans Pro"/>
                <a:hlinkClick r:id="rId2"/>
              </a:rPr>
              <a:t>Levels</a:t>
            </a:r>
            <a:r>
              <a:rPr lang="en-US" altLang="pt-BR" sz="1300" u="none">
                <a:solidFill>
                  <a:srgbClr val="424242"/>
                </a:solidFill>
              </a:rPr>
              <a:t> </a:t>
            </a:r>
            <a:r>
              <a:rPr lang="en-US" altLang="pt-BR" sz="1300">
                <a:solidFill>
                  <a:srgbClr val="78909C"/>
                </a:solidFill>
                <a:latin typeface="Source Sans Pro"/>
                <a:hlinkClick r:id="rId2"/>
              </a:rPr>
              <a:t>on</a:t>
            </a:r>
            <a:r>
              <a:rPr lang="en-US" altLang="pt-BR" sz="1300">
                <a:solidFill>
                  <a:srgbClr val="78909C"/>
                </a:solidFill>
                <a:hlinkClick r:id="rId2"/>
              </a:rPr>
              <a:t> </a:t>
            </a:r>
            <a:r>
              <a:rPr lang="en-US" altLang="pt-BR" sz="1300">
                <a:solidFill>
                  <a:srgbClr val="78909C"/>
                </a:solidFill>
                <a:latin typeface="Source Sans Pro"/>
                <a:hlinkClick r:id="rId2"/>
              </a:rPr>
              <a:t>28-Day</a:t>
            </a:r>
            <a:r>
              <a:rPr lang="en-US" altLang="pt-BR" sz="1300">
                <a:solidFill>
                  <a:srgbClr val="78909C"/>
                </a:solidFill>
                <a:hlinkClick r:id="rId2"/>
              </a:rPr>
              <a:t> </a:t>
            </a:r>
            <a:r>
              <a:rPr lang="en-US" altLang="pt-BR" sz="1300">
                <a:solidFill>
                  <a:srgbClr val="78909C"/>
                </a:solidFill>
                <a:latin typeface="Source Sans Pro"/>
                <a:hlinkClick r:id="rId2"/>
              </a:rPr>
              <a:t>Mortality</a:t>
            </a:r>
            <a:r>
              <a:rPr lang="en-US" altLang="pt-BR" sz="1300" u="none">
                <a:solidFill>
                  <a:srgbClr val="424242"/>
                </a:solidFill>
              </a:rPr>
              <a:t> </a:t>
            </a:r>
            <a:r>
              <a:rPr lang="en-US" altLang="pt-BR" sz="1300">
                <a:solidFill>
                  <a:srgbClr val="78909C"/>
                </a:solidFill>
                <a:latin typeface="Source Sans Pro"/>
                <a:hlinkClick r:id="rId2"/>
              </a:rPr>
              <a:t>Among</a:t>
            </a:r>
            <a:r>
              <a:rPr lang="en-US" altLang="pt-BR" sz="1300" u="none">
                <a:solidFill>
                  <a:srgbClr val="424242"/>
                </a:solidFill>
              </a:rPr>
              <a:t> </a:t>
            </a:r>
            <a:r>
              <a:rPr lang="en-US" altLang="pt-BR" sz="1300">
                <a:solidFill>
                  <a:srgbClr val="78909C"/>
                </a:solidFill>
                <a:latin typeface="Source Sans Pro"/>
                <a:hlinkClick r:id="rId2"/>
              </a:rPr>
              <a:t>Patients</a:t>
            </a:r>
            <a:r>
              <a:rPr lang="en-US" altLang="pt-BR" sz="1300" u="none">
                <a:solidFill>
                  <a:srgbClr val="424242"/>
                </a:solidFill>
              </a:rPr>
              <a:t> </a:t>
            </a:r>
            <a:r>
              <a:rPr lang="en-US" altLang="pt-BR" sz="1300">
                <a:solidFill>
                  <a:srgbClr val="78909C"/>
                </a:solidFill>
                <a:latin typeface="Source Sans Pro"/>
                <a:hlinkClick r:id="rId2"/>
              </a:rPr>
              <a:t>With</a:t>
            </a:r>
            <a:r>
              <a:rPr lang="en-US" altLang="pt-BR" sz="1300">
                <a:solidFill>
                  <a:srgbClr val="78909C"/>
                </a:solidFill>
                <a:hlinkClick r:id="rId2"/>
              </a:rPr>
              <a:t> </a:t>
            </a:r>
            <a:r>
              <a:rPr lang="en-US" altLang="pt-BR" sz="1300" b="1">
                <a:solidFill>
                  <a:srgbClr val="78909C"/>
                </a:solidFill>
                <a:latin typeface="Source Sans Pro"/>
                <a:hlinkClick r:id="rId2"/>
              </a:rPr>
              <a:t>Septic</a:t>
            </a:r>
            <a:r>
              <a:rPr lang="en-US" altLang="pt-BR" sz="1300" u="none">
                <a:solidFill>
                  <a:srgbClr val="424242"/>
                </a:solidFill>
              </a:rPr>
              <a:t> </a:t>
            </a:r>
            <a:r>
              <a:rPr lang="en-US" altLang="pt-BR" sz="1300" b="1">
                <a:solidFill>
                  <a:srgbClr val="78909C"/>
                </a:solidFill>
                <a:latin typeface="Source Sans Pro"/>
                <a:hlinkClick r:id="rId2"/>
              </a:rPr>
              <a:t>Shock</a:t>
            </a:r>
            <a:r>
              <a:rPr lang="en-US" altLang="pt-BR" sz="1300">
                <a:solidFill>
                  <a:srgbClr val="78909C"/>
                </a:solidFill>
                <a:latin typeface="Source Sans Pro"/>
                <a:hlinkClick r:id="rId2"/>
              </a:rPr>
              <a:t>: The ANDROMEDA-</a:t>
            </a:r>
            <a:r>
              <a:rPr lang="en-US" altLang="pt-BR" sz="1300" b="1">
                <a:solidFill>
                  <a:srgbClr val="78909C"/>
                </a:solidFill>
                <a:latin typeface="Source Sans Pro"/>
                <a:hlinkClick r:id="rId2"/>
              </a:rPr>
              <a:t>SHOCK</a:t>
            </a:r>
            <a:r>
              <a:rPr lang="en-US" altLang="pt-BR" sz="1300">
                <a:solidFill>
                  <a:srgbClr val="78909C"/>
                </a:solidFill>
                <a:latin typeface="Source Sans Pro"/>
                <a:hlinkClick r:id="rId2"/>
              </a:rPr>
              <a:t>Randomized</a:t>
            </a:r>
            <a:r>
              <a:rPr lang="en-US" altLang="pt-BR" sz="1300" u="none">
                <a:solidFill>
                  <a:srgbClr val="424242"/>
                </a:solidFill>
              </a:rPr>
              <a:t> </a:t>
            </a:r>
            <a:r>
              <a:rPr lang="en-US" altLang="pt-BR" sz="1300">
                <a:solidFill>
                  <a:srgbClr val="78909C"/>
                </a:solidFill>
                <a:latin typeface="Source Sans Pro"/>
                <a:hlinkClick r:id="rId2"/>
              </a:rPr>
              <a:t>Clinical</a:t>
            </a:r>
            <a:r>
              <a:rPr lang="en-US" altLang="pt-BR" sz="1300" u="none">
                <a:solidFill>
                  <a:srgbClr val="424242"/>
                </a:solidFill>
              </a:rPr>
              <a:t> </a:t>
            </a:r>
            <a:r>
              <a:rPr lang="en-US" altLang="pt-BR" sz="1300">
                <a:solidFill>
                  <a:srgbClr val="78909C"/>
                </a:solidFill>
                <a:latin typeface="Source Sans Pro"/>
                <a:hlinkClick r:id="rId2"/>
              </a:rPr>
              <a:t>Trial.</a:t>
            </a:r>
            <a:r>
              <a:rPr lang="en-US" altLang="pt-BR" sz="1300" u="none">
                <a:solidFill>
                  <a:srgbClr val="424242"/>
                </a:solidFill>
                <a:latin typeface="Source Sans Pro"/>
              </a:rPr>
              <a:t>Hern</a:t>
            </a:r>
            <a:r>
              <a:rPr lang="en-US" altLang="pt-BR" sz="1300" u="none">
                <a:solidFill>
                  <a:srgbClr val="424242"/>
                </a:solidFill>
              </a:rPr>
              <a:t>á</a:t>
            </a:r>
            <a:r>
              <a:rPr lang="en-US" altLang="pt-BR" sz="1300" u="none">
                <a:solidFill>
                  <a:srgbClr val="424242"/>
                </a:solidFill>
                <a:latin typeface="Source Sans Pro"/>
              </a:rPr>
              <a:t>ndez G, Ospina-Tasc</a:t>
            </a:r>
            <a:r>
              <a:rPr lang="en-US" altLang="pt-BR" sz="1300" u="none">
                <a:solidFill>
                  <a:srgbClr val="424242"/>
                </a:solidFill>
              </a:rPr>
              <a:t>ó</a:t>
            </a:r>
            <a:r>
              <a:rPr lang="en-US" altLang="pt-BR" sz="1300" u="none">
                <a:solidFill>
                  <a:srgbClr val="424242"/>
                </a:solidFill>
                <a:latin typeface="Source Sans Pro"/>
              </a:rPr>
              <a:t>n GA, Damiani LP et al. JAMA. 2019 Feb 19;321(7):654-664. doi: 10.1001/jama.2019.0071.PMID:</a:t>
            </a:r>
            <a:r>
              <a:rPr lang="en-US" altLang="pt-BR" sz="1300" u="none">
                <a:solidFill>
                  <a:srgbClr val="424242"/>
                </a:solidFill>
              </a:rPr>
              <a:t> </a:t>
            </a:r>
            <a:r>
              <a:rPr lang="en-US" altLang="pt-BR" sz="1300" u="none">
                <a:solidFill>
                  <a:srgbClr val="424242"/>
                </a:solidFill>
                <a:latin typeface="Source Sans Pro"/>
              </a:rPr>
              <a:t>30772908.</a:t>
            </a:r>
            <a:r>
              <a:rPr lang="en-US" altLang="pt-BR" sz="1300">
                <a:solidFill>
                  <a:srgbClr val="78909C"/>
                </a:solidFill>
                <a:latin typeface="Source Sans Pro"/>
                <a:hlinkClick r:id="rId3"/>
              </a:rPr>
              <a:t>Similar</a:t>
            </a:r>
            <a:r>
              <a:rPr lang="en-US" altLang="pt-BR" sz="1300">
                <a:solidFill>
                  <a:srgbClr val="78909C"/>
                </a:solidFill>
                <a:hlinkClick r:id="rId3"/>
              </a:rPr>
              <a:t> </a:t>
            </a:r>
            <a:r>
              <a:rPr lang="en-US" altLang="pt-BR" sz="1300">
                <a:solidFill>
                  <a:srgbClr val="78909C"/>
                </a:solidFill>
                <a:latin typeface="Source Sans Pro"/>
                <a:hlinkClick r:id="rId3"/>
              </a:rPr>
              <a:t>articles.</a:t>
            </a:r>
            <a:endParaRPr lang="en-US" altLang="pt-BR" sz="1300">
              <a:solidFill>
                <a:srgbClr val="78909C"/>
              </a:solidFill>
              <a:latin typeface="Source Sans Pro"/>
            </a:endParaRPr>
          </a:p>
          <a:p>
            <a:pPr algn="ctr"/>
            <a:r>
              <a:rPr lang="pt-BR" altLang="pt-BR" sz="1800" u="none"/>
              <a:t>Apresentação: Gabriela Santos – R4 Medicina Intensiva Pediátrica do HMIB/SES/DF.Coordenação: Alexandre  P. Serafim. </a:t>
            </a:r>
            <a:endParaRPr lang="en-US" altLang="pt-BR" sz="1800" u="none"/>
          </a:p>
        </p:txBody>
      </p:sp>
      <p:pic>
        <p:nvPicPr>
          <p:cNvPr id="66565" name="Picture 5" descr="pptx">
            <a:hlinkClick r:id="rId4" tooltip="UTI-Ped-Choque-Sept-TEC-vers-Lactato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0263" y="280511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566" name="AutoShape 6"/>
          <p:cNvSpPr>
            <a:spLocks noChangeArrowheads="1"/>
          </p:cNvSpPr>
          <p:nvPr/>
        </p:nvSpPr>
        <p:spPr bwMode="auto">
          <a:xfrm>
            <a:off x="11390313" y="6356350"/>
            <a:ext cx="649287" cy="36195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33CC"/>
          </a:solidFill>
          <a:ln w="3810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Rectangle 3"/>
          <p:cNvSpPr>
            <a:spLocks noGrp="1"/>
          </p:cNvSpPr>
          <p:nvPr>
            <p:ph type="body" idx="1"/>
          </p:nvPr>
        </p:nvSpPr>
        <p:spPr>
          <a:xfrm>
            <a:off x="1023938" y="728663"/>
            <a:ext cx="9720262" cy="5580062"/>
          </a:xfrm>
        </p:spPr>
        <p:txBody>
          <a:bodyPr/>
          <a:lstStyle/>
          <a:p>
            <a:pPr algn="ctr"/>
            <a:r>
              <a:rPr lang="pt-BR" altLang="pt-BR" sz="3200" smtClean="0"/>
              <a:t>Neste estudo, uma estratégia de ressuscitação no choque séptico guiada pela perfusão periférica não reduziu a mortalidade em 28 dias, em relação à ressuscitação guiada por dosagem de lactato, no entanto, associada a um melhor desfecho em relação à disfunção orgânica com 72h, além de menor mortalidade em um subgrupo de pacientes com disfunção menos severa, </a:t>
            </a:r>
            <a:r>
              <a:rPr lang="pt-BR" altLang="pt-BR" sz="3200" b="1" smtClean="0">
                <a:solidFill>
                  <a:srgbClr val="0033CC"/>
                </a:solidFill>
              </a:rPr>
              <a:t>não dando suporte ao uso de uma estratégia de ressuscitação direcionada à perfusão em pacientes com choque séptico</a:t>
            </a:r>
            <a:endParaRPr lang="pt-BR" altLang="pt-BR" sz="3200" smtClean="0"/>
          </a:p>
        </p:txBody>
      </p:sp>
      <p:sp>
        <p:nvSpPr>
          <p:cNvPr id="68612" name="AutoShape 4"/>
          <p:cNvSpPr>
            <a:spLocks noChangeArrowheads="1"/>
          </p:cNvSpPr>
          <p:nvPr/>
        </p:nvSpPr>
        <p:spPr bwMode="auto">
          <a:xfrm>
            <a:off x="11390313" y="6496050"/>
            <a:ext cx="649287" cy="36195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33CC"/>
          </a:solidFill>
          <a:ln w="3810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0425" y="377825"/>
            <a:ext cx="7869238" cy="648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-290513"/>
            <a:ext cx="9720263" cy="149860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altLang="pt-BR" cap="none" smtClean="0"/>
              <a:t>EM RESUMO...</a:t>
            </a:r>
          </a:p>
        </p:txBody>
      </p:sp>
      <p:sp>
        <p:nvSpPr>
          <p:cNvPr id="95235" name="Rectangle 3"/>
          <p:cNvSpPr>
            <a:spLocks noGrp="1"/>
          </p:cNvSpPr>
          <p:nvPr>
            <p:ph type="body" idx="1"/>
          </p:nvPr>
        </p:nvSpPr>
        <p:spPr>
          <a:xfrm>
            <a:off x="0" y="812800"/>
            <a:ext cx="12192000" cy="6045200"/>
          </a:xfrm>
          <a:solidFill>
            <a:schemeClr val="bg1"/>
          </a:solidFill>
        </p:spPr>
        <p:txBody>
          <a:bodyPr/>
          <a:lstStyle/>
          <a:p>
            <a:r>
              <a:rPr lang="pt-BR" altLang="ja-JP" sz="2400" smtClean="0">
                <a:ea typeface="MS PGothic" panose="020B0600070205080204" pitchFamily="34" charset="-128"/>
              </a:rPr>
              <a:t>O lactato tem sido comparável ao base excess (BE) na predição da mortalidade, com uma vantagem de que é medido diretamente e não calculado, como é o BE. Sabemos que sempre é possível a obtenção de sangue arterial umbilical na Sala de Parto, o que não ocorre com o sangue venoso (veia umbilical é mais calibrosa). A literatura já mostrou, em 2014 que parâmetros gasométricos do sangue venoso são fortes preditores do pH e do BE da gasometria arterial, porem não avaliaram o lactato, o que esse presente estudo faz. A partir de uma coorte de 7.741 RN (104 com morbidades e 7637 sem morbidades) os autores mostraram uma forte correlação entre lactato umbilical venoso e arterial do cordão umbilical </a:t>
            </a:r>
            <a:r>
              <a:rPr lang="pt-BR" altLang="ja-JP" sz="2400" b="1" smtClean="0">
                <a:ea typeface="MS PGothic" panose="020B0600070205080204" pitchFamily="34" charset="-128"/>
              </a:rPr>
              <a:t>(coeficiente de correlação [r] 0,916).</a:t>
            </a:r>
            <a:r>
              <a:rPr lang="pt-BR" altLang="ja-JP" sz="2400" smtClean="0">
                <a:ea typeface="MS PGothic" panose="020B0600070205080204" pitchFamily="34" charset="-128"/>
              </a:rPr>
              <a:t> Elevando o </a:t>
            </a:r>
            <a:r>
              <a:rPr lang="pt-BR" altLang="ja-JP" sz="2400" b="1" i="1" smtClean="0">
                <a:ea typeface="MS PGothic" panose="020B0600070205080204" pitchFamily="34" charset="-128"/>
              </a:rPr>
              <a:t>r</a:t>
            </a:r>
            <a:r>
              <a:rPr lang="pt-BR" altLang="ja-JP" sz="2400" smtClean="0">
                <a:ea typeface="MS PGothic" panose="020B0600070205080204" pitchFamily="34" charset="-128"/>
              </a:rPr>
              <a:t> ao quadro, temos o coeficiente de determinação (r2) que significa que o lactato venoso explica o lactato arterial em 83, 9% (nos complementos discutimos essa interpretação). Usando a Curva ROC para otimizar a sensibilidade e especificidade, a área sob a curva da predição do lactato arterial a partir do venoso foi de 0.95 com um ponto de corte do lactado venoso de 3,4 mmol/L. Assim, o lactato venoso é forte preditor de acidemia láctica arterial e de morbidade neonatal com sensibilidade comparável ao lactato arterial. Assim, o lactato venoso umbilical pode ser uma medida alternativa útil de risco para morbidade neonatal quando sangue arterial não estiver disponível, ou seja, não despreze esse valor se a fonte for venosa! </a:t>
            </a:r>
            <a:endParaRPr lang="pt-BR" altLang="pt-BR" sz="2400" smtClean="0"/>
          </a:p>
        </p:txBody>
      </p:sp>
      <p:sp>
        <p:nvSpPr>
          <p:cNvPr id="95236" name="AutoShape 4"/>
          <p:cNvSpPr>
            <a:spLocks noChangeArrowheads="1"/>
          </p:cNvSpPr>
          <p:nvPr/>
        </p:nvSpPr>
        <p:spPr bwMode="auto">
          <a:xfrm>
            <a:off x="11390313" y="6496050"/>
            <a:ext cx="649287" cy="36195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33CC"/>
          </a:solidFill>
          <a:ln w="3810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Grp="1"/>
          </p:cNvSpPr>
          <p:nvPr>
            <p:ph type="body" idx="1"/>
          </p:nvPr>
        </p:nvSpPr>
        <p:spPr>
          <a:xfrm>
            <a:off x="1062038" y="777875"/>
            <a:ext cx="10469562" cy="6080125"/>
          </a:xfrm>
        </p:spPr>
        <p:txBody>
          <a:bodyPr/>
          <a:lstStyle/>
          <a:p>
            <a:r>
              <a:rPr lang="pt-BR" altLang="ja-JP" sz="2800" smtClean="0">
                <a:ea typeface="MS PGothic" panose="020B0600070205080204" pitchFamily="34" charset="-128"/>
              </a:rPr>
              <a:t>Nos complementos discutimos a importância do lactato na Neonatologia, e inclusive na UTI Pediátrica, devendo o sangue ser analisado imediatamente após ser coletado. Também discutimos o chamado pH eucapnico, ou seja, reflexo do componente metabólico (é importante considerar a etiologia da acidose: uma acidose respiratória causada pelo acúmulo de dióxido de carbono é muito menos significativa para o feto e recém-nascido do que uma acidose metabólica causada pela hipoxia durante o trabalho de parto). No estudo de Westgate et al 40% dos casos com pH arterial baixo [abaixo de 7.05] apresentavam acidose respiratória e não seria esperado que tivessem sequelas a longo prazo, a menos que houvesse hipoxia no período neonatal). COMO CORRIGIR O pH: adicionar 0,08 unidades ao pH por excedente de 10mmHg da PaCO2 comparativamente ao valor normal no recém-nascido de 50mmHg (pH de 7,1 com PaCO2 de 70. Qual é o pH eucapnico? 7,26). Acidose: pH eucapnico≤7,10 </a:t>
            </a:r>
            <a:endParaRPr lang="pt-BR" altLang="pt-BR" sz="2800" smtClean="0"/>
          </a:p>
          <a:p>
            <a:endParaRPr lang="pt-BR" altLang="pt-BR" sz="2800" smtClean="0"/>
          </a:p>
        </p:txBody>
      </p:sp>
      <p:sp>
        <p:nvSpPr>
          <p:cNvPr id="96260" name="Text Box 4"/>
          <p:cNvSpPr txBox="1">
            <a:spLocks noChangeArrowheads="1"/>
          </p:cNvSpPr>
          <p:nvPr/>
        </p:nvSpPr>
        <p:spPr bwMode="auto">
          <a:xfrm>
            <a:off x="10782300" y="6319838"/>
            <a:ext cx="14097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/>
            <a:r>
              <a:rPr lang="pt-BR" altLang="pt-BR" sz="1200" u="none"/>
              <a:t>Paulo R. Margotto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-509588"/>
            <a:ext cx="9720263" cy="149860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altLang="pt-BR" cap="none" smtClean="0">
                <a:solidFill>
                  <a:srgbClr val="FF00FF"/>
                </a:solidFill>
              </a:rPr>
              <a:t>Obrigado!</a:t>
            </a:r>
          </a:p>
        </p:txBody>
      </p:sp>
      <p:pic>
        <p:nvPicPr>
          <p:cNvPr id="7270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501650"/>
            <a:ext cx="8475663" cy="635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9018588" y="2943225"/>
            <a:ext cx="2827337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914400"/>
            <a:r>
              <a:rPr lang="pt-BR" altLang="pt-BR" i="1" u="none">
                <a:solidFill>
                  <a:srgbClr val="FF00FF"/>
                </a:solidFill>
              </a:rPr>
              <a:t>Staffs</a:t>
            </a:r>
            <a:r>
              <a:rPr lang="pt-BR" altLang="pt-BR" u="none">
                <a:solidFill>
                  <a:srgbClr val="FF00FF"/>
                </a:solidFill>
              </a:rPr>
              <a:t> e Residentes</a:t>
            </a:r>
          </a:p>
          <a:p>
            <a:pPr algn="ctr" defTabSz="914400"/>
            <a:r>
              <a:rPr lang="pt-BR" altLang="pt-BR" u="none">
                <a:solidFill>
                  <a:srgbClr val="FF00FF"/>
                </a:solidFill>
              </a:rPr>
              <a:t>da Unidade de </a:t>
            </a:r>
          </a:p>
          <a:p>
            <a:pPr algn="ctr" defTabSz="914400"/>
            <a:r>
              <a:rPr lang="pt-BR" altLang="pt-BR" u="none">
                <a:solidFill>
                  <a:srgbClr val="FF00FF"/>
                </a:solidFill>
              </a:rPr>
              <a:t>Neonatologia do </a:t>
            </a:r>
          </a:p>
          <a:p>
            <a:pPr algn="ctr" defTabSz="914400"/>
            <a:r>
              <a:rPr lang="pt-BR" altLang="pt-BR" u="none">
                <a:solidFill>
                  <a:srgbClr val="FF00FF"/>
                </a:solidFill>
              </a:rPr>
              <a:t>HMIB/SES/DF</a:t>
            </a:r>
          </a:p>
        </p:txBody>
      </p:sp>
      <p:sp>
        <p:nvSpPr>
          <p:cNvPr id="72710" name="Line 6"/>
          <p:cNvSpPr>
            <a:spLocks noChangeShapeType="1"/>
          </p:cNvSpPr>
          <p:nvPr/>
        </p:nvSpPr>
        <p:spPr bwMode="auto">
          <a:xfrm flipH="1">
            <a:off x="5159375" y="3341688"/>
            <a:ext cx="485775" cy="214312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2711" name="Text Box 7"/>
          <p:cNvSpPr txBox="1">
            <a:spLocks noChangeArrowheads="1"/>
          </p:cNvSpPr>
          <p:nvPr/>
        </p:nvSpPr>
        <p:spPr bwMode="auto">
          <a:xfrm>
            <a:off x="5010150" y="3559175"/>
            <a:ext cx="14382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/>
            <a:r>
              <a:rPr lang="pt-BR" altLang="pt-BR" sz="1600"/>
              <a:t>(</a:t>
            </a:r>
            <a:r>
              <a:rPr lang="pt-BR" altLang="pt-BR" sz="1600">
                <a:solidFill>
                  <a:srgbClr val="FF00FF"/>
                </a:solidFill>
              </a:rPr>
              <a:t>Dra. Tatiane</a:t>
            </a:r>
            <a:r>
              <a:rPr lang="pt-BR" altLang="pt-BR" sz="1600"/>
              <a:t>)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1732</TotalTime>
  <Words>5306</Words>
  <Application>Microsoft Office PowerPoint</Application>
  <PresentationFormat>Widescreen</PresentationFormat>
  <Paragraphs>439</Paragraphs>
  <Slides>59</Slides>
  <Notes>7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59</vt:i4>
      </vt:variant>
    </vt:vector>
  </HeadingPairs>
  <TitlesOfParts>
    <vt:vector size="73" baseType="lpstr">
      <vt:lpstr>MS PGothic</vt:lpstr>
      <vt:lpstr>Arial</vt:lpstr>
      <vt:lpstr>Calibri</vt:lpstr>
      <vt:lpstr>Corbel</vt:lpstr>
      <vt:lpstr>Lato</vt:lpstr>
      <vt:lpstr>Source Sans Pro</vt:lpstr>
      <vt:lpstr>Symbol</vt:lpstr>
      <vt:lpstr>Times New Roman</vt:lpstr>
      <vt:lpstr>Tw Cen MT</vt:lpstr>
      <vt:lpstr>Tw Cen MT Condensed</vt:lpstr>
      <vt:lpstr>Verdana</vt:lpstr>
      <vt:lpstr>Wingdings</vt:lpstr>
      <vt:lpstr>Wingdings 3</vt:lpstr>
      <vt:lpstr>Integral</vt:lpstr>
      <vt:lpstr>APRESENTAÇÃO:    TATIANE MARTINS BARCELOS – R3 NEONATOLOGIA/HMIB/SES/DF COORDENAÇÃO: MIZA VIDIGAL www.paulomargotto.com.br  Brasília, 12 de outubro de 2019 </vt:lpstr>
      <vt:lpstr>INTRODUÇÃO</vt:lpstr>
      <vt:lpstr>MATERIAIS E MÉTODOS</vt:lpstr>
      <vt:lpstr>MATERIAIS E MÉTODOS</vt:lpstr>
      <vt:lpstr>MATERIAIS E MÉTODOS</vt:lpstr>
      <vt:lpstr>MATERIAIS E MÉTODOS</vt:lpstr>
      <vt:lpstr>MATERIAIS E MÉTODOS</vt:lpstr>
      <vt:lpstr>MATERIAIS E MÉTODOS</vt:lpstr>
      <vt:lpstr>RESULTADOS</vt:lpstr>
      <vt:lpstr>RESULTADOS</vt:lpstr>
      <vt:lpstr>RESULTADOS</vt:lpstr>
      <vt:lpstr>Apresentação do PowerPoint</vt:lpstr>
      <vt:lpstr>RESULTADOS</vt:lpstr>
      <vt:lpstr>Apresentação do PowerPoint</vt:lpstr>
      <vt:lpstr>RESULTADOS</vt:lpstr>
      <vt:lpstr>Apresentação do PowerPoint</vt:lpstr>
      <vt:lpstr>RESULTADOS</vt:lpstr>
      <vt:lpstr>RESULTADOS</vt:lpstr>
      <vt:lpstr>RESULTADOS</vt:lpstr>
      <vt:lpstr>DISCUSSÃO</vt:lpstr>
      <vt:lpstr>DISCUSSÃO</vt:lpstr>
      <vt:lpstr>DISCUSSÃO</vt:lpstr>
      <vt:lpstr>CONCLUSÃO</vt:lpstr>
      <vt:lpstr>ABSTRACT</vt:lpstr>
      <vt:lpstr>REFERENCES</vt:lpstr>
      <vt:lpstr>Apresentação do PowerPoint</vt:lpstr>
      <vt:lpstr>  Nota do  editor do site, Dr. Paulo R. Margotto.Consultem também! Aqui e Agora!</vt:lpstr>
      <vt:lpstr>Apresentação do PowerPoint</vt:lpstr>
      <vt:lpstr>ENTENDENDO CORRELAÇÃO/REGRESSÃO</vt:lpstr>
      <vt:lpstr>ENTENDENDO CORRELAÇÃO/REGRESSÃO</vt:lpstr>
      <vt:lpstr>ENTENDENDO CORRELAÇÃO/REGRESSÃO</vt:lpstr>
      <vt:lpstr>ENTENDENDO CORRELAÇÃO/REGRESSÃO</vt:lpstr>
      <vt:lpstr>Apresentação do PowerPoint</vt:lpstr>
      <vt:lpstr>ENTENDENDO CORRELAÇÃO/REGRESSÃO</vt:lpstr>
      <vt:lpstr>ENTENDENDO CORRELAÇÃO/REGRESSÃO</vt:lpstr>
      <vt:lpstr>Apresentação do PowerPoint</vt:lpstr>
      <vt:lpstr>Protocolo para o Uso do Bilirrubinômetro Dr. Paulo R. Margotto-Agosto/2017</vt:lpstr>
      <vt:lpstr>ENTENDENDO CORRELAÇÃO/REGRESSÃO</vt:lpstr>
      <vt:lpstr>Apresentação do PowerPoint</vt:lpstr>
      <vt:lpstr>ENTENDENDO CORRELAÇÃO/REGRESSÃO</vt:lpstr>
      <vt:lpstr>ENTENDENDO CORRELAÇÃO/REGRESSÃO</vt:lpstr>
      <vt:lpstr>ENTENDENDO CORRELAÇÃO/REGRESSÃO</vt:lpstr>
      <vt:lpstr>No presente artigo apresentado:</vt:lpstr>
      <vt:lpstr>Apresentação do PowerPoint</vt:lpstr>
      <vt:lpstr>Apresentação do PowerPoint</vt:lpstr>
      <vt:lpstr>Apresentação do PowerPoint</vt:lpstr>
      <vt:lpstr>O QUE É pH EUCAPNICO? Paulo R. Margotto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EM RESUMO...</vt:lpstr>
      <vt:lpstr>Apresentação do PowerPoint</vt:lpstr>
      <vt:lpstr>Obrigado!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Paulo Margotto</cp:lastModifiedBy>
  <cp:revision>67</cp:revision>
  <dcterms:created xsi:type="dcterms:W3CDTF">2014-09-12T02:18:28Z</dcterms:created>
  <dcterms:modified xsi:type="dcterms:W3CDTF">2019-10-12T00:36:16Z</dcterms:modified>
</cp:coreProperties>
</file>