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5543" r:id="rId1"/>
  </p:sldMasterIdLst>
  <p:sldIdLst>
    <p:sldId id="257" r:id="rId2"/>
    <p:sldId id="258" r:id="rId3"/>
    <p:sldId id="259" r:id="rId4"/>
    <p:sldId id="260" r:id="rId5"/>
    <p:sldId id="266" r:id="rId6"/>
    <p:sldId id="261" r:id="rId7"/>
    <p:sldId id="262" r:id="rId8"/>
    <p:sldId id="263" r:id="rId9"/>
    <p:sldId id="264" r:id="rId10"/>
    <p:sldId id="265" r:id="rId11"/>
    <p:sldId id="268" r:id="rId12"/>
    <p:sldId id="271" r:id="rId13"/>
    <p:sldId id="272" r:id="rId14"/>
    <p:sldId id="273" r:id="rId15"/>
    <p:sldId id="277" r:id="rId16"/>
    <p:sldId id="274" r:id="rId17"/>
    <p:sldId id="278" r:id="rId18"/>
    <p:sldId id="279" r:id="rId19"/>
    <p:sldId id="280" r:id="rId20"/>
    <p:sldId id="283" r:id="rId21"/>
    <p:sldId id="281" r:id="rId22"/>
    <p:sldId id="288" r:id="rId23"/>
    <p:sldId id="282" r:id="rId24"/>
    <p:sldId id="284" r:id="rId25"/>
    <p:sldId id="285" r:id="rId26"/>
    <p:sldId id="286" r:id="rId27"/>
    <p:sldId id="289" r:id="rId28"/>
    <p:sldId id="290" r:id="rId29"/>
    <p:sldId id="291" r:id="rId30"/>
    <p:sldId id="292" r:id="rId31"/>
    <p:sldId id="293" r:id="rId32"/>
    <p:sldId id="294" r:id="rId33"/>
    <p:sldId id="295" r:id="rId34"/>
    <p:sldId id="296" r:id="rId35"/>
    <p:sldId id="297" r:id="rId36"/>
    <p:sldId id="298" r:id="rId37"/>
    <p:sldId id="299" r:id="rId38"/>
    <p:sldId id="287" r:id="rId39"/>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5pPr>
    <a:lvl6pPr marL="2286000" algn="l" defTabSz="914400" rtl="0" eaLnBrk="1" latinLnBrk="0" hangingPunct="1">
      <a:defRPr kern="1200">
        <a:solidFill>
          <a:schemeClr val="tx1"/>
        </a:solidFill>
        <a:latin typeface="Tw Cen MT" panose="020B0602020104020603" pitchFamily="34" charset="0"/>
        <a:ea typeface="+mn-ea"/>
        <a:cs typeface="+mn-cs"/>
      </a:defRPr>
    </a:lvl6pPr>
    <a:lvl7pPr marL="2743200" algn="l" defTabSz="914400" rtl="0" eaLnBrk="1" latinLnBrk="0" hangingPunct="1">
      <a:defRPr kern="1200">
        <a:solidFill>
          <a:schemeClr val="tx1"/>
        </a:solidFill>
        <a:latin typeface="Tw Cen MT" panose="020B0602020104020603" pitchFamily="34" charset="0"/>
        <a:ea typeface="+mn-ea"/>
        <a:cs typeface="+mn-cs"/>
      </a:defRPr>
    </a:lvl7pPr>
    <a:lvl8pPr marL="3200400" algn="l" defTabSz="914400" rtl="0" eaLnBrk="1" latinLnBrk="0" hangingPunct="1">
      <a:defRPr kern="1200">
        <a:solidFill>
          <a:schemeClr val="tx1"/>
        </a:solidFill>
        <a:latin typeface="Tw Cen MT" panose="020B0602020104020603" pitchFamily="34" charset="0"/>
        <a:ea typeface="+mn-ea"/>
        <a:cs typeface="+mn-cs"/>
      </a:defRPr>
    </a:lvl8pPr>
    <a:lvl9pPr marL="3657600" algn="l" defTabSz="914400" rtl="0" eaLnBrk="1" latinLnBrk="0" hangingPunct="1">
      <a:defRPr kern="1200">
        <a:solidFill>
          <a:schemeClr val="tx1"/>
        </a:solidFill>
        <a:latin typeface="Tw Cen MT" panose="020B06020201040206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9900"/>
    <a:srgbClr val="FF00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Estilo com Tema 1 - Ênfase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27F97BB-C833-4FB7-BDE5-3F7075034690}" styleName="Estilo com Tema 2 - Ênfase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20870"/>
    <p:restoredTop sz="94629"/>
  </p:normalViewPr>
  <p:slideViewPr>
    <p:cSldViewPr snapToGrid="0" snapToObjects="1">
      <p:cViewPr varScale="1">
        <p:scale>
          <a:sx n="81" d="100"/>
          <a:sy n="81" d="100"/>
        </p:scale>
        <p:origin x="440" y="68"/>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image" Target="../media/image6.jpg"/></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image" Target="../media/image6.jp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image" Target="../media/image6.jp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image" Target="../media/image6.jp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7F9D2C-FF83-2142-A823-0A585024A90D}" type="doc">
      <dgm:prSet loTypeId="urn:microsoft.com/office/officeart/2008/layout/HexagonCluster" loCatId="" qsTypeId="urn:microsoft.com/office/officeart/2005/8/quickstyle/simple1" qsCatId="simple" csTypeId="urn:microsoft.com/office/officeart/2005/8/colors/colorful4" csCatId="colorful" phldr="1"/>
      <dgm:spPr/>
      <dgm:t>
        <a:bodyPr/>
        <a:lstStyle/>
        <a:p>
          <a:endParaRPr lang="pt-BR"/>
        </a:p>
      </dgm:t>
    </dgm:pt>
    <dgm:pt modelId="{69562DB6-C170-B445-A12B-46A4700D9700}">
      <dgm:prSet phldrT="[Texto]"/>
      <dgm:spPr/>
      <dgm:t>
        <a:bodyPr/>
        <a:lstStyle/>
        <a:p>
          <a:r>
            <a:rPr lang="pt-BR" dirty="0"/>
            <a:t>ventilação mecânica</a:t>
          </a:r>
        </a:p>
      </dgm:t>
    </dgm:pt>
    <dgm:pt modelId="{243AF100-2E64-A94E-B555-3B64539F1F7B}" type="parTrans" cxnId="{0EF30FA4-C95C-E449-9D07-84693C8FB128}">
      <dgm:prSet/>
      <dgm:spPr/>
      <dgm:t>
        <a:bodyPr/>
        <a:lstStyle/>
        <a:p>
          <a:endParaRPr lang="pt-BR"/>
        </a:p>
      </dgm:t>
    </dgm:pt>
    <dgm:pt modelId="{C648BE7E-E00B-A24A-8EE7-D5A993369E13}" type="sibTrans" cxnId="{0EF30FA4-C95C-E449-9D07-84693C8FB128}">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dgm:spPr>
      <dgm:t>
        <a:bodyPr/>
        <a:lstStyle/>
        <a:p>
          <a:endParaRPr lang="pt-BR"/>
        </a:p>
      </dgm:t>
    </dgm:pt>
    <dgm:pt modelId="{C3B9C29B-5107-794D-A13A-F1D84EBD5E11}">
      <dgm:prSet phldrT="[Texto]"/>
      <dgm:spPr/>
      <dgm:t>
        <a:bodyPr/>
        <a:lstStyle/>
        <a:p>
          <a:r>
            <a:rPr lang="pt-BR" dirty="0"/>
            <a:t>atraso no DNPM</a:t>
          </a:r>
        </a:p>
      </dgm:t>
    </dgm:pt>
    <dgm:pt modelId="{ADB78563-F88B-204A-81DD-D588AE607A33}" type="parTrans" cxnId="{29FE282C-A051-A14F-94B4-26A9AAA3D0F7}">
      <dgm:prSet/>
      <dgm:spPr/>
      <dgm:t>
        <a:bodyPr/>
        <a:lstStyle/>
        <a:p>
          <a:endParaRPr lang="pt-BR"/>
        </a:p>
      </dgm:t>
    </dgm:pt>
    <dgm:pt modelId="{08002EBC-1593-0149-8759-C8002F8051C4}" type="sibTrans" cxnId="{29FE282C-A051-A14F-94B4-26A9AAA3D0F7}">
      <dgm:prSet/>
      <dgm:spPr>
        <a:blipFill>
          <a:blip xmlns:r="http://schemas.openxmlformats.org/officeDocument/2006/relationships" r:embed="rId2"/>
          <a:srcRect/>
          <a:stretch>
            <a:fillRect l="-19000" r="-19000"/>
          </a:stretch>
        </a:blipFill>
      </dgm:spPr>
      <dgm:t>
        <a:bodyPr/>
        <a:lstStyle/>
        <a:p>
          <a:endParaRPr lang="pt-BR"/>
        </a:p>
      </dgm:t>
    </dgm:pt>
    <dgm:pt modelId="{4BC184F1-BC5D-B047-83EC-0584EC5C940E}">
      <dgm:prSet phldrT="[Texto]"/>
      <dgm:spPr/>
      <dgm:t>
        <a:bodyPr/>
        <a:lstStyle/>
        <a:p>
          <a:r>
            <a:rPr lang="pt-BR" dirty="0"/>
            <a:t>sedação</a:t>
          </a:r>
        </a:p>
      </dgm:t>
    </dgm:pt>
    <dgm:pt modelId="{BA4C5C5E-8EBB-BE47-9C3F-D2BB5F7D13D8}" type="parTrans" cxnId="{DFA7B422-718C-2B47-99B6-549043BE6464}">
      <dgm:prSet/>
      <dgm:spPr/>
      <dgm:t>
        <a:bodyPr/>
        <a:lstStyle/>
        <a:p>
          <a:endParaRPr lang="pt-BR"/>
        </a:p>
      </dgm:t>
    </dgm:pt>
    <dgm:pt modelId="{99A487DA-ECF0-BA4A-A5F7-8B13433AA6BC}" type="sibTrans" cxnId="{DFA7B422-718C-2B47-99B6-549043BE6464}">
      <dgm:prSet/>
      <dgm:spPr>
        <a:blipFill>
          <a:blip xmlns:r="http://schemas.openxmlformats.org/officeDocument/2006/relationships" r:embed="rId3"/>
          <a:srcRect/>
          <a:stretch>
            <a:fillRect l="-27000" r="-27000"/>
          </a:stretch>
        </a:blipFill>
      </dgm:spPr>
      <dgm:t>
        <a:bodyPr/>
        <a:lstStyle/>
        <a:p>
          <a:endParaRPr lang="pt-BR"/>
        </a:p>
      </dgm:t>
    </dgm:pt>
    <dgm:pt modelId="{89F1EA4D-4DDA-0547-96D6-24C982988E32}" type="pres">
      <dgm:prSet presAssocID="{067F9D2C-FF83-2142-A823-0A585024A90D}" presName="Name0" presStyleCnt="0">
        <dgm:presLayoutVars>
          <dgm:chMax val="21"/>
          <dgm:chPref val="21"/>
        </dgm:presLayoutVars>
      </dgm:prSet>
      <dgm:spPr/>
      <dgm:t>
        <a:bodyPr/>
        <a:lstStyle/>
        <a:p>
          <a:endParaRPr lang="pt-BR"/>
        </a:p>
      </dgm:t>
    </dgm:pt>
    <dgm:pt modelId="{2878C889-6A36-A844-9B21-E672EA26DEF3}" type="pres">
      <dgm:prSet presAssocID="{69562DB6-C170-B445-A12B-46A4700D9700}" presName="text1" presStyleCnt="0"/>
      <dgm:spPr/>
    </dgm:pt>
    <dgm:pt modelId="{8D73FE32-3FAF-9341-B3A7-22ACA2017064}" type="pres">
      <dgm:prSet presAssocID="{69562DB6-C170-B445-A12B-46A4700D9700}" presName="textRepeatNode" presStyleLbl="alignNode1" presStyleIdx="0" presStyleCnt="3">
        <dgm:presLayoutVars>
          <dgm:chMax val="0"/>
          <dgm:chPref val="0"/>
          <dgm:bulletEnabled val="1"/>
        </dgm:presLayoutVars>
      </dgm:prSet>
      <dgm:spPr/>
      <dgm:t>
        <a:bodyPr/>
        <a:lstStyle/>
        <a:p>
          <a:endParaRPr lang="pt-BR"/>
        </a:p>
      </dgm:t>
    </dgm:pt>
    <dgm:pt modelId="{013FA01C-254C-4D48-8A50-D794814B2714}" type="pres">
      <dgm:prSet presAssocID="{69562DB6-C170-B445-A12B-46A4700D9700}" presName="textaccent1" presStyleCnt="0"/>
      <dgm:spPr/>
    </dgm:pt>
    <dgm:pt modelId="{A1A0D24F-1006-EC46-8570-F1C0EB037968}" type="pres">
      <dgm:prSet presAssocID="{69562DB6-C170-B445-A12B-46A4700D9700}" presName="accentRepeatNode" presStyleLbl="solidAlignAcc1" presStyleIdx="0" presStyleCnt="6"/>
      <dgm:spPr/>
    </dgm:pt>
    <dgm:pt modelId="{4B367D25-F708-0549-BC19-7C4F7D172FE4}" type="pres">
      <dgm:prSet presAssocID="{C648BE7E-E00B-A24A-8EE7-D5A993369E13}" presName="image1" presStyleCnt="0"/>
      <dgm:spPr/>
    </dgm:pt>
    <dgm:pt modelId="{6511BEAE-EC5F-A749-A34A-441078207866}" type="pres">
      <dgm:prSet presAssocID="{C648BE7E-E00B-A24A-8EE7-D5A993369E13}" presName="imageRepeatNode" presStyleLbl="alignAcc1" presStyleIdx="0" presStyleCnt="3"/>
      <dgm:spPr/>
      <dgm:t>
        <a:bodyPr/>
        <a:lstStyle/>
        <a:p>
          <a:endParaRPr lang="pt-BR"/>
        </a:p>
      </dgm:t>
    </dgm:pt>
    <dgm:pt modelId="{FF0C53D7-1E34-AC44-9A30-10C49A31A27E}" type="pres">
      <dgm:prSet presAssocID="{C648BE7E-E00B-A24A-8EE7-D5A993369E13}" presName="imageaccent1" presStyleCnt="0"/>
      <dgm:spPr/>
    </dgm:pt>
    <dgm:pt modelId="{85A4609E-B550-DB49-AC4F-8303BA434DD9}" type="pres">
      <dgm:prSet presAssocID="{C648BE7E-E00B-A24A-8EE7-D5A993369E13}" presName="accentRepeatNode" presStyleLbl="solidAlignAcc1" presStyleIdx="1" presStyleCnt="6"/>
      <dgm:spPr/>
    </dgm:pt>
    <dgm:pt modelId="{8778CB04-27A5-AF4A-B8A1-E31047745FD4}" type="pres">
      <dgm:prSet presAssocID="{C3B9C29B-5107-794D-A13A-F1D84EBD5E11}" presName="text2" presStyleCnt="0"/>
      <dgm:spPr/>
    </dgm:pt>
    <dgm:pt modelId="{045348A1-6414-E64C-9E0F-0161AC44C67F}" type="pres">
      <dgm:prSet presAssocID="{C3B9C29B-5107-794D-A13A-F1D84EBD5E11}" presName="textRepeatNode" presStyleLbl="alignNode1" presStyleIdx="1" presStyleCnt="3">
        <dgm:presLayoutVars>
          <dgm:chMax val="0"/>
          <dgm:chPref val="0"/>
          <dgm:bulletEnabled val="1"/>
        </dgm:presLayoutVars>
      </dgm:prSet>
      <dgm:spPr/>
      <dgm:t>
        <a:bodyPr/>
        <a:lstStyle/>
        <a:p>
          <a:endParaRPr lang="pt-BR"/>
        </a:p>
      </dgm:t>
    </dgm:pt>
    <dgm:pt modelId="{75FAE208-DD8D-6B42-9754-DAE1364D9658}" type="pres">
      <dgm:prSet presAssocID="{C3B9C29B-5107-794D-A13A-F1D84EBD5E11}" presName="textaccent2" presStyleCnt="0"/>
      <dgm:spPr/>
    </dgm:pt>
    <dgm:pt modelId="{743C7AB0-EB3B-4B4D-8CC9-1388E63262AE}" type="pres">
      <dgm:prSet presAssocID="{C3B9C29B-5107-794D-A13A-F1D84EBD5E11}" presName="accentRepeatNode" presStyleLbl="solidAlignAcc1" presStyleIdx="2" presStyleCnt="6"/>
      <dgm:spPr/>
    </dgm:pt>
    <dgm:pt modelId="{FEB122F7-4234-E14E-B7A4-D714E772FC3F}" type="pres">
      <dgm:prSet presAssocID="{08002EBC-1593-0149-8759-C8002F8051C4}" presName="image2" presStyleCnt="0"/>
      <dgm:spPr/>
    </dgm:pt>
    <dgm:pt modelId="{DC71C127-B1D4-C341-A06D-F289141DCB49}" type="pres">
      <dgm:prSet presAssocID="{08002EBC-1593-0149-8759-C8002F8051C4}" presName="imageRepeatNode" presStyleLbl="alignAcc1" presStyleIdx="1" presStyleCnt="3"/>
      <dgm:spPr/>
      <dgm:t>
        <a:bodyPr/>
        <a:lstStyle/>
        <a:p>
          <a:endParaRPr lang="pt-BR"/>
        </a:p>
      </dgm:t>
    </dgm:pt>
    <dgm:pt modelId="{023EB906-4FE9-874D-8C97-76ED18EA5BEF}" type="pres">
      <dgm:prSet presAssocID="{08002EBC-1593-0149-8759-C8002F8051C4}" presName="imageaccent2" presStyleCnt="0"/>
      <dgm:spPr/>
    </dgm:pt>
    <dgm:pt modelId="{865B9563-9CF4-0442-9881-2B617AB65A1B}" type="pres">
      <dgm:prSet presAssocID="{08002EBC-1593-0149-8759-C8002F8051C4}" presName="accentRepeatNode" presStyleLbl="solidAlignAcc1" presStyleIdx="3" presStyleCnt="6"/>
      <dgm:spPr/>
    </dgm:pt>
    <dgm:pt modelId="{A8B38EEE-FDEB-A44E-B238-38885178FFAD}" type="pres">
      <dgm:prSet presAssocID="{4BC184F1-BC5D-B047-83EC-0584EC5C940E}" presName="text3" presStyleCnt="0"/>
      <dgm:spPr/>
    </dgm:pt>
    <dgm:pt modelId="{3BC86123-6CAC-4A42-AEEE-D0DAB3B0B400}" type="pres">
      <dgm:prSet presAssocID="{4BC184F1-BC5D-B047-83EC-0584EC5C940E}" presName="textRepeatNode" presStyleLbl="alignNode1" presStyleIdx="2" presStyleCnt="3">
        <dgm:presLayoutVars>
          <dgm:chMax val="0"/>
          <dgm:chPref val="0"/>
          <dgm:bulletEnabled val="1"/>
        </dgm:presLayoutVars>
      </dgm:prSet>
      <dgm:spPr/>
      <dgm:t>
        <a:bodyPr/>
        <a:lstStyle/>
        <a:p>
          <a:endParaRPr lang="pt-BR"/>
        </a:p>
      </dgm:t>
    </dgm:pt>
    <dgm:pt modelId="{E812057F-E0F6-C84A-B1E0-B703DCED0310}" type="pres">
      <dgm:prSet presAssocID="{4BC184F1-BC5D-B047-83EC-0584EC5C940E}" presName="textaccent3" presStyleCnt="0"/>
      <dgm:spPr/>
    </dgm:pt>
    <dgm:pt modelId="{53B9238D-AA9F-5C44-8290-329E8FECB4A0}" type="pres">
      <dgm:prSet presAssocID="{4BC184F1-BC5D-B047-83EC-0584EC5C940E}" presName="accentRepeatNode" presStyleLbl="solidAlignAcc1" presStyleIdx="4" presStyleCnt="6"/>
      <dgm:spPr/>
    </dgm:pt>
    <dgm:pt modelId="{E5A13A7F-C4D0-CD4A-ABC0-9CEBEA3045BC}" type="pres">
      <dgm:prSet presAssocID="{99A487DA-ECF0-BA4A-A5F7-8B13433AA6BC}" presName="image3" presStyleCnt="0"/>
      <dgm:spPr/>
    </dgm:pt>
    <dgm:pt modelId="{931C0835-4EAD-9842-AA10-CCB327266E88}" type="pres">
      <dgm:prSet presAssocID="{99A487DA-ECF0-BA4A-A5F7-8B13433AA6BC}" presName="imageRepeatNode" presStyleLbl="alignAcc1" presStyleIdx="2" presStyleCnt="3"/>
      <dgm:spPr/>
      <dgm:t>
        <a:bodyPr/>
        <a:lstStyle/>
        <a:p>
          <a:endParaRPr lang="pt-BR"/>
        </a:p>
      </dgm:t>
    </dgm:pt>
    <dgm:pt modelId="{C1FFA248-F1BE-8A40-8FB7-26CB1FB0D9FC}" type="pres">
      <dgm:prSet presAssocID="{99A487DA-ECF0-BA4A-A5F7-8B13433AA6BC}" presName="imageaccent3" presStyleCnt="0"/>
      <dgm:spPr/>
    </dgm:pt>
    <dgm:pt modelId="{3D7DC652-82CD-DD4E-8C9F-96E14B0BF5F8}" type="pres">
      <dgm:prSet presAssocID="{99A487DA-ECF0-BA4A-A5F7-8B13433AA6BC}" presName="accentRepeatNode" presStyleLbl="solidAlignAcc1" presStyleIdx="5" presStyleCnt="6"/>
      <dgm:spPr/>
    </dgm:pt>
  </dgm:ptLst>
  <dgm:cxnLst>
    <dgm:cxn modelId="{20093821-F3E7-49D3-8C6E-C0EAC6CCFADF}" type="presOf" srcId="{C3B9C29B-5107-794D-A13A-F1D84EBD5E11}" destId="{045348A1-6414-E64C-9E0F-0161AC44C67F}" srcOrd="0" destOrd="0" presId="urn:microsoft.com/office/officeart/2008/layout/HexagonCluster"/>
    <dgm:cxn modelId="{0EF30FA4-C95C-E449-9D07-84693C8FB128}" srcId="{067F9D2C-FF83-2142-A823-0A585024A90D}" destId="{69562DB6-C170-B445-A12B-46A4700D9700}" srcOrd="0" destOrd="0" parTransId="{243AF100-2E64-A94E-B555-3B64539F1F7B}" sibTransId="{C648BE7E-E00B-A24A-8EE7-D5A993369E13}"/>
    <dgm:cxn modelId="{CE8E374F-9AB4-4AB1-B674-9CC895480274}" type="presOf" srcId="{69562DB6-C170-B445-A12B-46A4700D9700}" destId="{8D73FE32-3FAF-9341-B3A7-22ACA2017064}" srcOrd="0" destOrd="0" presId="urn:microsoft.com/office/officeart/2008/layout/HexagonCluster"/>
    <dgm:cxn modelId="{29FE282C-A051-A14F-94B4-26A9AAA3D0F7}" srcId="{067F9D2C-FF83-2142-A823-0A585024A90D}" destId="{C3B9C29B-5107-794D-A13A-F1D84EBD5E11}" srcOrd="1" destOrd="0" parTransId="{ADB78563-F88B-204A-81DD-D588AE607A33}" sibTransId="{08002EBC-1593-0149-8759-C8002F8051C4}"/>
    <dgm:cxn modelId="{B066A05A-A2E9-4205-BB92-95303A6D42BB}" type="presOf" srcId="{4BC184F1-BC5D-B047-83EC-0584EC5C940E}" destId="{3BC86123-6CAC-4A42-AEEE-D0DAB3B0B400}" srcOrd="0" destOrd="0" presId="urn:microsoft.com/office/officeart/2008/layout/HexagonCluster"/>
    <dgm:cxn modelId="{DFA7B422-718C-2B47-99B6-549043BE6464}" srcId="{067F9D2C-FF83-2142-A823-0A585024A90D}" destId="{4BC184F1-BC5D-B047-83EC-0584EC5C940E}" srcOrd="2" destOrd="0" parTransId="{BA4C5C5E-8EBB-BE47-9C3F-D2BB5F7D13D8}" sibTransId="{99A487DA-ECF0-BA4A-A5F7-8B13433AA6BC}"/>
    <dgm:cxn modelId="{9D6035E1-245C-47A5-967F-B193CC22DC55}" type="presOf" srcId="{C648BE7E-E00B-A24A-8EE7-D5A993369E13}" destId="{6511BEAE-EC5F-A749-A34A-441078207866}" srcOrd="0" destOrd="0" presId="urn:microsoft.com/office/officeart/2008/layout/HexagonCluster"/>
    <dgm:cxn modelId="{1313CC25-C84D-4F03-9BCB-465A4FC1F197}" type="presOf" srcId="{08002EBC-1593-0149-8759-C8002F8051C4}" destId="{DC71C127-B1D4-C341-A06D-F289141DCB49}" srcOrd="0" destOrd="0" presId="urn:microsoft.com/office/officeart/2008/layout/HexagonCluster"/>
    <dgm:cxn modelId="{A62890C0-2E17-4893-ACEE-DB4B1E28781D}" type="presOf" srcId="{99A487DA-ECF0-BA4A-A5F7-8B13433AA6BC}" destId="{931C0835-4EAD-9842-AA10-CCB327266E88}" srcOrd="0" destOrd="0" presId="urn:microsoft.com/office/officeart/2008/layout/HexagonCluster"/>
    <dgm:cxn modelId="{C2E53022-5B96-4CE2-AEA4-53B1031E9DFE}" type="presOf" srcId="{067F9D2C-FF83-2142-A823-0A585024A90D}" destId="{89F1EA4D-4DDA-0547-96D6-24C982988E32}" srcOrd="0" destOrd="0" presId="urn:microsoft.com/office/officeart/2008/layout/HexagonCluster"/>
    <dgm:cxn modelId="{653FCBB1-F730-4B00-B6D2-013A7733B200}" type="presParOf" srcId="{89F1EA4D-4DDA-0547-96D6-24C982988E32}" destId="{2878C889-6A36-A844-9B21-E672EA26DEF3}" srcOrd="0" destOrd="0" presId="urn:microsoft.com/office/officeart/2008/layout/HexagonCluster"/>
    <dgm:cxn modelId="{F1E80A15-44AE-4F0A-A55B-91DEC82AAA92}" type="presParOf" srcId="{2878C889-6A36-A844-9B21-E672EA26DEF3}" destId="{8D73FE32-3FAF-9341-B3A7-22ACA2017064}" srcOrd="0" destOrd="0" presId="urn:microsoft.com/office/officeart/2008/layout/HexagonCluster"/>
    <dgm:cxn modelId="{99817E6F-3445-4615-BD78-61A0404110C9}" type="presParOf" srcId="{89F1EA4D-4DDA-0547-96D6-24C982988E32}" destId="{013FA01C-254C-4D48-8A50-D794814B2714}" srcOrd="1" destOrd="0" presId="urn:microsoft.com/office/officeart/2008/layout/HexagonCluster"/>
    <dgm:cxn modelId="{68743CCC-BB12-4FB6-BBCD-15348EAEEEB1}" type="presParOf" srcId="{013FA01C-254C-4D48-8A50-D794814B2714}" destId="{A1A0D24F-1006-EC46-8570-F1C0EB037968}" srcOrd="0" destOrd="0" presId="urn:microsoft.com/office/officeart/2008/layout/HexagonCluster"/>
    <dgm:cxn modelId="{1BAF4668-E4E8-41C2-A4E6-7BC899C3C6F4}" type="presParOf" srcId="{89F1EA4D-4DDA-0547-96D6-24C982988E32}" destId="{4B367D25-F708-0549-BC19-7C4F7D172FE4}" srcOrd="2" destOrd="0" presId="urn:microsoft.com/office/officeart/2008/layout/HexagonCluster"/>
    <dgm:cxn modelId="{3AB7985A-3206-42BB-A18D-65AD39CBF774}" type="presParOf" srcId="{4B367D25-F708-0549-BC19-7C4F7D172FE4}" destId="{6511BEAE-EC5F-A749-A34A-441078207866}" srcOrd="0" destOrd="0" presId="urn:microsoft.com/office/officeart/2008/layout/HexagonCluster"/>
    <dgm:cxn modelId="{943466D3-D515-4B88-A204-B938E6E9D790}" type="presParOf" srcId="{89F1EA4D-4DDA-0547-96D6-24C982988E32}" destId="{FF0C53D7-1E34-AC44-9A30-10C49A31A27E}" srcOrd="3" destOrd="0" presId="urn:microsoft.com/office/officeart/2008/layout/HexagonCluster"/>
    <dgm:cxn modelId="{DF08D329-271C-47C2-9A5B-86DACFAA5059}" type="presParOf" srcId="{FF0C53D7-1E34-AC44-9A30-10C49A31A27E}" destId="{85A4609E-B550-DB49-AC4F-8303BA434DD9}" srcOrd="0" destOrd="0" presId="urn:microsoft.com/office/officeart/2008/layout/HexagonCluster"/>
    <dgm:cxn modelId="{1557FD52-C924-4D78-8D0E-CE595008FDFF}" type="presParOf" srcId="{89F1EA4D-4DDA-0547-96D6-24C982988E32}" destId="{8778CB04-27A5-AF4A-B8A1-E31047745FD4}" srcOrd="4" destOrd="0" presId="urn:microsoft.com/office/officeart/2008/layout/HexagonCluster"/>
    <dgm:cxn modelId="{0B8D6C02-76B7-446B-BCCE-30D71389F995}" type="presParOf" srcId="{8778CB04-27A5-AF4A-B8A1-E31047745FD4}" destId="{045348A1-6414-E64C-9E0F-0161AC44C67F}" srcOrd="0" destOrd="0" presId="urn:microsoft.com/office/officeart/2008/layout/HexagonCluster"/>
    <dgm:cxn modelId="{0AFEAB47-AD99-4928-B027-2A76E0A3B265}" type="presParOf" srcId="{89F1EA4D-4DDA-0547-96D6-24C982988E32}" destId="{75FAE208-DD8D-6B42-9754-DAE1364D9658}" srcOrd="5" destOrd="0" presId="urn:microsoft.com/office/officeart/2008/layout/HexagonCluster"/>
    <dgm:cxn modelId="{D2BC0BB8-9FCE-4609-BD06-B0F29D03B63F}" type="presParOf" srcId="{75FAE208-DD8D-6B42-9754-DAE1364D9658}" destId="{743C7AB0-EB3B-4B4D-8CC9-1388E63262AE}" srcOrd="0" destOrd="0" presId="urn:microsoft.com/office/officeart/2008/layout/HexagonCluster"/>
    <dgm:cxn modelId="{F296286E-F017-4A14-923D-98A09B540C08}" type="presParOf" srcId="{89F1EA4D-4DDA-0547-96D6-24C982988E32}" destId="{FEB122F7-4234-E14E-B7A4-D714E772FC3F}" srcOrd="6" destOrd="0" presId="urn:microsoft.com/office/officeart/2008/layout/HexagonCluster"/>
    <dgm:cxn modelId="{7949C1DD-D4EE-4AD8-BE29-33393244C0CB}" type="presParOf" srcId="{FEB122F7-4234-E14E-B7A4-D714E772FC3F}" destId="{DC71C127-B1D4-C341-A06D-F289141DCB49}" srcOrd="0" destOrd="0" presId="urn:microsoft.com/office/officeart/2008/layout/HexagonCluster"/>
    <dgm:cxn modelId="{3296F3DC-AABE-4E4F-83C8-DEE28A2D4209}" type="presParOf" srcId="{89F1EA4D-4DDA-0547-96D6-24C982988E32}" destId="{023EB906-4FE9-874D-8C97-76ED18EA5BEF}" srcOrd="7" destOrd="0" presId="urn:microsoft.com/office/officeart/2008/layout/HexagonCluster"/>
    <dgm:cxn modelId="{D8BE7411-704E-4273-815F-3FD838E8DD36}" type="presParOf" srcId="{023EB906-4FE9-874D-8C97-76ED18EA5BEF}" destId="{865B9563-9CF4-0442-9881-2B617AB65A1B}" srcOrd="0" destOrd="0" presId="urn:microsoft.com/office/officeart/2008/layout/HexagonCluster"/>
    <dgm:cxn modelId="{75C800DD-88C8-46ED-9131-B7E34C4484FE}" type="presParOf" srcId="{89F1EA4D-4DDA-0547-96D6-24C982988E32}" destId="{A8B38EEE-FDEB-A44E-B238-38885178FFAD}" srcOrd="8" destOrd="0" presId="urn:microsoft.com/office/officeart/2008/layout/HexagonCluster"/>
    <dgm:cxn modelId="{6D66BEFA-5A5C-417A-84A2-5A41C88E0F7A}" type="presParOf" srcId="{A8B38EEE-FDEB-A44E-B238-38885178FFAD}" destId="{3BC86123-6CAC-4A42-AEEE-D0DAB3B0B400}" srcOrd="0" destOrd="0" presId="urn:microsoft.com/office/officeart/2008/layout/HexagonCluster"/>
    <dgm:cxn modelId="{76240E15-9366-40F6-8A54-1118FAF8D3DB}" type="presParOf" srcId="{89F1EA4D-4DDA-0547-96D6-24C982988E32}" destId="{E812057F-E0F6-C84A-B1E0-B703DCED0310}" srcOrd="9" destOrd="0" presId="urn:microsoft.com/office/officeart/2008/layout/HexagonCluster"/>
    <dgm:cxn modelId="{80A856C1-3EC7-4FF4-9707-163C8A456D6E}" type="presParOf" srcId="{E812057F-E0F6-C84A-B1E0-B703DCED0310}" destId="{53B9238D-AA9F-5C44-8290-329E8FECB4A0}" srcOrd="0" destOrd="0" presId="urn:microsoft.com/office/officeart/2008/layout/HexagonCluster"/>
    <dgm:cxn modelId="{5F9DE74E-2752-49B8-86A3-DE17A46989F1}" type="presParOf" srcId="{89F1EA4D-4DDA-0547-96D6-24C982988E32}" destId="{E5A13A7F-C4D0-CD4A-ABC0-9CEBEA3045BC}" srcOrd="10" destOrd="0" presId="urn:microsoft.com/office/officeart/2008/layout/HexagonCluster"/>
    <dgm:cxn modelId="{FBF13679-64E1-424A-B26C-94F98A3982D2}" type="presParOf" srcId="{E5A13A7F-C4D0-CD4A-ABC0-9CEBEA3045BC}" destId="{931C0835-4EAD-9842-AA10-CCB327266E88}" srcOrd="0" destOrd="0" presId="urn:microsoft.com/office/officeart/2008/layout/HexagonCluster"/>
    <dgm:cxn modelId="{80548533-CC11-4C0A-A7E2-CF50E148D2CD}" type="presParOf" srcId="{89F1EA4D-4DDA-0547-96D6-24C982988E32}" destId="{C1FFA248-F1BE-8A40-8FB7-26CB1FB0D9FC}" srcOrd="11" destOrd="0" presId="urn:microsoft.com/office/officeart/2008/layout/HexagonCluster"/>
    <dgm:cxn modelId="{B32AF52C-FE0F-40DE-904D-A9C4AF570F64}" type="presParOf" srcId="{C1FFA248-F1BE-8A40-8FB7-26CB1FB0D9FC}" destId="{3D7DC652-82CD-DD4E-8C9F-96E14B0BF5F8}" srcOrd="0" destOrd="0" presId="urn:microsoft.com/office/officeart/2008/layout/Hexagon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7F9D2C-FF83-2142-A823-0A585024A90D}" type="doc">
      <dgm:prSet loTypeId="urn:microsoft.com/office/officeart/2008/layout/HexagonCluster" loCatId="" qsTypeId="urn:microsoft.com/office/officeart/2005/8/quickstyle/simple1" qsCatId="simple" csTypeId="urn:microsoft.com/office/officeart/2005/8/colors/colorful4" csCatId="colorful" phldr="1"/>
      <dgm:spPr/>
      <dgm:t>
        <a:bodyPr/>
        <a:lstStyle/>
        <a:p>
          <a:endParaRPr lang="pt-BR"/>
        </a:p>
      </dgm:t>
    </dgm:pt>
    <dgm:pt modelId="{69562DB6-C170-B445-A12B-46A4700D9700}">
      <dgm:prSet phldrT="[Texto]"/>
      <dgm:spPr/>
      <dgm:t>
        <a:bodyPr/>
        <a:lstStyle/>
        <a:p>
          <a:r>
            <a:rPr lang="pt-BR" dirty="0"/>
            <a:t>ventilação mecânica</a:t>
          </a:r>
        </a:p>
      </dgm:t>
    </dgm:pt>
    <dgm:pt modelId="{243AF100-2E64-A94E-B555-3B64539F1F7B}" type="parTrans" cxnId="{0EF30FA4-C95C-E449-9D07-84693C8FB128}">
      <dgm:prSet/>
      <dgm:spPr/>
      <dgm:t>
        <a:bodyPr/>
        <a:lstStyle/>
        <a:p>
          <a:endParaRPr lang="pt-BR"/>
        </a:p>
      </dgm:t>
    </dgm:pt>
    <dgm:pt modelId="{C648BE7E-E00B-A24A-8EE7-D5A993369E13}" type="sibTrans" cxnId="{0EF30FA4-C95C-E449-9D07-84693C8FB128}">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dgm:spPr>
      <dgm:t>
        <a:bodyPr/>
        <a:lstStyle/>
        <a:p>
          <a:endParaRPr lang="pt-BR"/>
        </a:p>
      </dgm:t>
    </dgm:pt>
    <dgm:pt modelId="{C3B9C29B-5107-794D-A13A-F1D84EBD5E11}">
      <dgm:prSet phldrT="[Texto]"/>
      <dgm:spPr/>
      <dgm:t>
        <a:bodyPr/>
        <a:lstStyle/>
        <a:p>
          <a:r>
            <a:rPr lang="pt-BR" dirty="0"/>
            <a:t>atraso no DNPM</a:t>
          </a:r>
        </a:p>
      </dgm:t>
    </dgm:pt>
    <dgm:pt modelId="{ADB78563-F88B-204A-81DD-D588AE607A33}" type="parTrans" cxnId="{29FE282C-A051-A14F-94B4-26A9AAA3D0F7}">
      <dgm:prSet/>
      <dgm:spPr/>
      <dgm:t>
        <a:bodyPr/>
        <a:lstStyle/>
        <a:p>
          <a:endParaRPr lang="pt-BR"/>
        </a:p>
      </dgm:t>
    </dgm:pt>
    <dgm:pt modelId="{08002EBC-1593-0149-8759-C8002F8051C4}" type="sibTrans" cxnId="{29FE282C-A051-A14F-94B4-26A9AAA3D0F7}">
      <dgm:prSet/>
      <dgm:spPr>
        <a:blipFill>
          <a:blip xmlns:r="http://schemas.openxmlformats.org/officeDocument/2006/relationships" r:embed="rId2"/>
          <a:srcRect/>
          <a:stretch>
            <a:fillRect l="-19000" r="-19000"/>
          </a:stretch>
        </a:blipFill>
      </dgm:spPr>
      <dgm:t>
        <a:bodyPr/>
        <a:lstStyle/>
        <a:p>
          <a:endParaRPr lang="pt-BR"/>
        </a:p>
      </dgm:t>
    </dgm:pt>
    <dgm:pt modelId="{4BC184F1-BC5D-B047-83EC-0584EC5C940E}">
      <dgm:prSet phldrT="[Texto]"/>
      <dgm:spPr/>
      <dgm:t>
        <a:bodyPr/>
        <a:lstStyle/>
        <a:p>
          <a:r>
            <a:rPr lang="pt-BR" dirty="0"/>
            <a:t>sedação</a:t>
          </a:r>
        </a:p>
      </dgm:t>
    </dgm:pt>
    <dgm:pt modelId="{BA4C5C5E-8EBB-BE47-9C3F-D2BB5F7D13D8}" type="parTrans" cxnId="{DFA7B422-718C-2B47-99B6-549043BE6464}">
      <dgm:prSet/>
      <dgm:spPr/>
      <dgm:t>
        <a:bodyPr/>
        <a:lstStyle/>
        <a:p>
          <a:endParaRPr lang="pt-BR"/>
        </a:p>
      </dgm:t>
    </dgm:pt>
    <dgm:pt modelId="{99A487DA-ECF0-BA4A-A5F7-8B13433AA6BC}" type="sibTrans" cxnId="{DFA7B422-718C-2B47-99B6-549043BE6464}">
      <dgm:prSet/>
      <dgm:spPr>
        <a:blipFill>
          <a:blip xmlns:r="http://schemas.openxmlformats.org/officeDocument/2006/relationships" r:embed="rId3"/>
          <a:srcRect/>
          <a:stretch>
            <a:fillRect l="-27000" r="-27000"/>
          </a:stretch>
        </a:blipFill>
      </dgm:spPr>
      <dgm:t>
        <a:bodyPr/>
        <a:lstStyle/>
        <a:p>
          <a:endParaRPr lang="pt-BR"/>
        </a:p>
      </dgm:t>
    </dgm:pt>
    <dgm:pt modelId="{89F1EA4D-4DDA-0547-96D6-24C982988E32}" type="pres">
      <dgm:prSet presAssocID="{067F9D2C-FF83-2142-A823-0A585024A90D}" presName="Name0" presStyleCnt="0">
        <dgm:presLayoutVars>
          <dgm:chMax val="21"/>
          <dgm:chPref val="21"/>
        </dgm:presLayoutVars>
      </dgm:prSet>
      <dgm:spPr/>
      <dgm:t>
        <a:bodyPr/>
        <a:lstStyle/>
        <a:p>
          <a:endParaRPr lang="pt-BR"/>
        </a:p>
      </dgm:t>
    </dgm:pt>
    <dgm:pt modelId="{2878C889-6A36-A844-9B21-E672EA26DEF3}" type="pres">
      <dgm:prSet presAssocID="{69562DB6-C170-B445-A12B-46A4700D9700}" presName="text1" presStyleCnt="0"/>
      <dgm:spPr/>
    </dgm:pt>
    <dgm:pt modelId="{8D73FE32-3FAF-9341-B3A7-22ACA2017064}" type="pres">
      <dgm:prSet presAssocID="{69562DB6-C170-B445-A12B-46A4700D9700}" presName="textRepeatNode" presStyleLbl="alignNode1" presStyleIdx="0" presStyleCnt="3">
        <dgm:presLayoutVars>
          <dgm:chMax val="0"/>
          <dgm:chPref val="0"/>
          <dgm:bulletEnabled val="1"/>
        </dgm:presLayoutVars>
      </dgm:prSet>
      <dgm:spPr/>
      <dgm:t>
        <a:bodyPr/>
        <a:lstStyle/>
        <a:p>
          <a:endParaRPr lang="pt-BR"/>
        </a:p>
      </dgm:t>
    </dgm:pt>
    <dgm:pt modelId="{013FA01C-254C-4D48-8A50-D794814B2714}" type="pres">
      <dgm:prSet presAssocID="{69562DB6-C170-B445-A12B-46A4700D9700}" presName="textaccent1" presStyleCnt="0"/>
      <dgm:spPr/>
    </dgm:pt>
    <dgm:pt modelId="{A1A0D24F-1006-EC46-8570-F1C0EB037968}" type="pres">
      <dgm:prSet presAssocID="{69562DB6-C170-B445-A12B-46A4700D9700}" presName="accentRepeatNode" presStyleLbl="solidAlignAcc1" presStyleIdx="0" presStyleCnt="6"/>
      <dgm:spPr/>
    </dgm:pt>
    <dgm:pt modelId="{4B367D25-F708-0549-BC19-7C4F7D172FE4}" type="pres">
      <dgm:prSet presAssocID="{C648BE7E-E00B-A24A-8EE7-D5A993369E13}" presName="image1" presStyleCnt="0"/>
      <dgm:spPr/>
    </dgm:pt>
    <dgm:pt modelId="{6511BEAE-EC5F-A749-A34A-441078207866}" type="pres">
      <dgm:prSet presAssocID="{C648BE7E-E00B-A24A-8EE7-D5A993369E13}" presName="imageRepeatNode" presStyleLbl="alignAcc1" presStyleIdx="0" presStyleCnt="3"/>
      <dgm:spPr/>
      <dgm:t>
        <a:bodyPr/>
        <a:lstStyle/>
        <a:p>
          <a:endParaRPr lang="pt-BR"/>
        </a:p>
      </dgm:t>
    </dgm:pt>
    <dgm:pt modelId="{FF0C53D7-1E34-AC44-9A30-10C49A31A27E}" type="pres">
      <dgm:prSet presAssocID="{C648BE7E-E00B-A24A-8EE7-D5A993369E13}" presName="imageaccent1" presStyleCnt="0"/>
      <dgm:spPr/>
    </dgm:pt>
    <dgm:pt modelId="{85A4609E-B550-DB49-AC4F-8303BA434DD9}" type="pres">
      <dgm:prSet presAssocID="{C648BE7E-E00B-A24A-8EE7-D5A993369E13}" presName="accentRepeatNode" presStyleLbl="solidAlignAcc1" presStyleIdx="1" presStyleCnt="6"/>
      <dgm:spPr/>
    </dgm:pt>
    <dgm:pt modelId="{8778CB04-27A5-AF4A-B8A1-E31047745FD4}" type="pres">
      <dgm:prSet presAssocID="{C3B9C29B-5107-794D-A13A-F1D84EBD5E11}" presName="text2" presStyleCnt="0"/>
      <dgm:spPr/>
    </dgm:pt>
    <dgm:pt modelId="{045348A1-6414-E64C-9E0F-0161AC44C67F}" type="pres">
      <dgm:prSet presAssocID="{C3B9C29B-5107-794D-A13A-F1D84EBD5E11}" presName="textRepeatNode" presStyleLbl="alignNode1" presStyleIdx="1" presStyleCnt="3">
        <dgm:presLayoutVars>
          <dgm:chMax val="0"/>
          <dgm:chPref val="0"/>
          <dgm:bulletEnabled val="1"/>
        </dgm:presLayoutVars>
      </dgm:prSet>
      <dgm:spPr/>
      <dgm:t>
        <a:bodyPr/>
        <a:lstStyle/>
        <a:p>
          <a:endParaRPr lang="pt-BR"/>
        </a:p>
      </dgm:t>
    </dgm:pt>
    <dgm:pt modelId="{75FAE208-DD8D-6B42-9754-DAE1364D9658}" type="pres">
      <dgm:prSet presAssocID="{C3B9C29B-5107-794D-A13A-F1D84EBD5E11}" presName="textaccent2" presStyleCnt="0"/>
      <dgm:spPr/>
    </dgm:pt>
    <dgm:pt modelId="{743C7AB0-EB3B-4B4D-8CC9-1388E63262AE}" type="pres">
      <dgm:prSet presAssocID="{C3B9C29B-5107-794D-A13A-F1D84EBD5E11}" presName="accentRepeatNode" presStyleLbl="solidAlignAcc1" presStyleIdx="2" presStyleCnt="6"/>
      <dgm:spPr/>
    </dgm:pt>
    <dgm:pt modelId="{FEB122F7-4234-E14E-B7A4-D714E772FC3F}" type="pres">
      <dgm:prSet presAssocID="{08002EBC-1593-0149-8759-C8002F8051C4}" presName="image2" presStyleCnt="0"/>
      <dgm:spPr/>
    </dgm:pt>
    <dgm:pt modelId="{DC71C127-B1D4-C341-A06D-F289141DCB49}" type="pres">
      <dgm:prSet presAssocID="{08002EBC-1593-0149-8759-C8002F8051C4}" presName="imageRepeatNode" presStyleLbl="alignAcc1" presStyleIdx="1" presStyleCnt="3"/>
      <dgm:spPr/>
      <dgm:t>
        <a:bodyPr/>
        <a:lstStyle/>
        <a:p>
          <a:endParaRPr lang="pt-BR"/>
        </a:p>
      </dgm:t>
    </dgm:pt>
    <dgm:pt modelId="{023EB906-4FE9-874D-8C97-76ED18EA5BEF}" type="pres">
      <dgm:prSet presAssocID="{08002EBC-1593-0149-8759-C8002F8051C4}" presName="imageaccent2" presStyleCnt="0"/>
      <dgm:spPr/>
    </dgm:pt>
    <dgm:pt modelId="{865B9563-9CF4-0442-9881-2B617AB65A1B}" type="pres">
      <dgm:prSet presAssocID="{08002EBC-1593-0149-8759-C8002F8051C4}" presName="accentRepeatNode" presStyleLbl="solidAlignAcc1" presStyleIdx="3" presStyleCnt="6"/>
      <dgm:spPr/>
    </dgm:pt>
    <dgm:pt modelId="{A8B38EEE-FDEB-A44E-B238-38885178FFAD}" type="pres">
      <dgm:prSet presAssocID="{4BC184F1-BC5D-B047-83EC-0584EC5C940E}" presName="text3" presStyleCnt="0"/>
      <dgm:spPr/>
    </dgm:pt>
    <dgm:pt modelId="{3BC86123-6CAC-4A42-AEEE-D0DAB3B0B400}" type="pres">
      <dgm:prSet presAssocID="{4BC184F1-BC5D-B047-83EC-0584EC5C940E}" presName="textRepeatNode" presStyleLbl="alignNode1" presStyleIdx="2" presStyleCnt="3">
        <dgm:presLayoutVars>
          <dgm:chMax val="0"/>
          <dgm:chPref val="0"/>
          <dgm:bulletEnabled val="1"/>
        </dgm:presLayoutVars>
      </dgm:prSet>
      <dgm:spPr/>
      <dgm:t>
        <a:bodyPr/>
        <a:lstStyle/>
        <a:p>
          <a:endParaRPr lang="pt-BR"/>
        </a:p>
      </dgm:t>
    </dgm:pt>
    <dgm:pt modelId="{E812057F-E0F6-C84A-B1E0-B703DCED0310}" type="pres">
      <dgm:prSet presAssocID="{4BC184F1-BC5D-B047-83EC-0584EC5C940E}" presName="textaccent3" presStyleCnt="0"/>
      <dgm:spPr/>
    </dgm:pt>
    <dgm:pt modelId="{53B9238D-AA9F-5C44-8290-329E8FECB4A0}" type="pres">
      <dgm:prSet presAssocID="{4BC184F1-BC5D-B047-83EC-0584EC5C940E}" presName="accentRepeatNode" presStyleLbl="solidAlignAcc1" presStyleIdx="4" presStyleCnt="6"/>
      <dgm:spPr/>
    </dgm:pt>
    <dgm:pt modelId="{E5A13A7F-C4D0-CD4A-ABC0-9CEBEA3045BC}" type="pres">
      <dgm:prSet presAssocID="{99A487DA-ECF0-BA4A-A5F7-8B13433AA6BC}" presName="image3" presStyleCnt="0"/>
      <dgm:spPr/>
    </dgm:pt>
    <dgm:pt modelId="{931C0835-4EAD-9842-AA10-CCB327266E88}" type="pres">
      <dgm:prSet presAssocID="{99A487DA-ECF0-BA4A-A5F7-8B13433AA6BC}" presName="imageRepeatNode" presStyleLbl="alignAcc1" presStyleIdx="2" presStyleCnt="3"/>
      <dgm:spPr/>
      <dgm:t>
        <a:bodyPr/>
        <a:lstStyle/>
        <a:p>
          <a:endParaRPr lang="pt-BR"/>
        </a:p>
      </dgm:t>
    </dgm:pt>
    <dgm:pt modelId="{C1FFA248-F1BE-8A40-8FB7-26CB1FB0D9FC}" type="pres">
      <dgm:prSet presAssocID="{99A487DA-ECF0-BA4A-A5F7-8B13433AA6BC}" presName="imageaccent3" presStyleCnt="0"/>
      <dgm:spPr/>
    </dgm:pt>
    <dgm:pt modelId="{3D7DC652-82CD-DD4E-8C9F-96E14B0BF5F8}" type="pres">
      <dgm:prSet presAssocID="{99A487DA-ECF0-BA4A-A5F7-8B13433AA6BC}" presName="accentRepeatNode" presStyleLbl="solidAlignAcc1" presStyleIdx="5" presStyleCnt="6"/>
      <dgm:spPr/>
    </dgm:pt>
  </dgm:ptLst>
  <dgm:cxnLst>
    <dgm:cxn modelId="{20093821-F3E7-49D3-8C6E-C0EAC6CCFADF}" type="presOf" srcId="{C3B9C29B-5107-794D-A13A-F1D84EBD5E11}" destId="{045348A1-6414-E64C-9E0F-0161AC44C67F}" srcOrd="0" destOrd="0" presId="urn:microsoft.com/office/officeart/2008/layout/HexagonCluster"/>
    <dgm:cxn modelId="{0EF30FA4-C95C-E449-9D07-84693C8FB128}" srcId="{067F9D2C-FF83-2142-A823-0A585024A90D}" destId="{69562DB6-C170-B445-A12B-46A4700D9700}" srcOrd="0" destOrd="0" parTransId="{243AF100-2E64-A94E-B555-3B64539F1F7B}" sibTransId="{C648BE7E-E00B-A24A-8EE7-D5A993369E13}"/>
    <dgm:cxn modelId="{CE8E374F-9AB4-4AB1-B674-9CC895480274}" type="presOf" srcId="{69562DB6-C170-B445-A12B-46A4700D9700}" destId="{8D73FE32-3FAF-9341-B3A7-22ACA2017064}" srcOrd="0" destOrd="0" presId="urn:microsoft.com/office/officeart/2008/layout/HexagonCluster"/>
    <dgm:cxn modelId="{29FE282C-A051-A14F-94B4-26A9AAA3D0F7}" srcId="{067F9D2C-FF83-2142-A823-0A585024A90D}" destId="{C3B9C29B-5107-794D-A13A-F1D84EBD5E11}" srcOrd="1" destOrd="0" parTransId="{ADB78563-F88B-204A-81DD-D588AE607A33}" sibTransId="{08002EBC-1593-0149-8759-C8002F8051C4}"/>
    <dgm:cxn modelId="{B066A05A-A2E9-4205-BB92-95303A6D42BB}" type="presOf" srcId="{4BC184F1-BC5D-B047-83EC-0584EC5C940E}" destId="{3BC86123-6CAC-4A42-AEEE-D0DAB3B0B400}" srcOrd="0" destOrd="0" presId="urn:microsoft.com/office/officeart/2008/layout/HexagonCluster"/>
    <dgm:cxn modelId="{DFA7B422-718C-2B47-99B6-549043BE6464}" srcId="{067F9D2C-FF83-2142-A823-0A585024A90D}" destId="{4BC184F1-BC5D-B047-83EC-0584EC5C940E}" srcOrd="2" destOrd="0" parTransId="{BA4C5C5E-8EBB-BE47-9C3F-D2BB5F7D13D8}" sibTransId="{99A487DA-ECF0-BA4A-A5F7-8B13433AA6BC}"/>
    <dgm:cxn modelId="{9D6035E1-245C-47A5-967F-B193CC22DC55}" type="presOf" srcId="{C648BE7E-E00B-A24A-8EE7-D5A993369E13}" destId="{6511BEAE-EC5F-A749-A34A-441078207866}" srcOrd="0" destOrd="0" presId="urn:microsoft.com/office/officeart/2008/layout/HexagonCluster"/>
    <dgm:cxn modelId="{1313CC25-C84D-4F03-9BCB-465A4FC1F197}" type="presOf" srcId="{08002EBC-1593-0149-8759-C8002F8051C4}" destId="{DC71C127-B1D4-C341-A06D-F289141DCB49}" srcOrd="0" destOrd="0" presId="urn:microsoft.com/office/officeart/2008/layout/HexagonCluster"/>
    <dgm:cxn modelId="{A62890C0-2E17-4893-ACEE-DB4B1E28781D}" type="presOf" srcId="{99A487DA-ECF0-BA4A-A5F7-8B13433AA6BC}" destId="{931C0835-4EAD-9842-AA10-CCB327266E88}" srcOrd="0" destOrd="0" presId="urn:microsoft.com/office/officeart/2008/layout/HexagonCluster"/>
    <dgm:cxn modelId="{C2E53022-5B96-4CE2-AEA4-53B1031E9DFE}" type="presOf" srcId="{067F9D2C-FF83-2142-A823-0A585024A90D}" destId="{89F1EA4D-4DDA-0547-96D6-24C982988E32}" srcOrd="0" destOrd="0" presId="urn:microsoft.com/office/officeart/2008/layout/HexagonCluster"/>
    <dgm:cxn modelId="{653FCBB1-F730-4B00-B6D2-013A7733B200}" type="presParOf" srcId="{89F1EA4D-4DDA-0547-96D6-24C982988E32}" destId="{2878C889-6A36-A844-9B21-E672EA26DEF3}" srcOrd="0" destOrd="0" presId="urn:microsoft.com/office/officeart/2008/layout/HexagonCluster"/>
    <dgm:cxn modelId="{F1E80A15-44AE-4F0A-A55B-91DEC82AAA92}" type="presParOf" srcId="{2878C889-6A36-A844-9B21-E672EA26DEF3}" destId="{8D73FE32-3FAF-9341-B3A7-22ACA2017064}" srcOrd="0" destOrd="0" presId="urn:microsoft.com/office/officeart/2008/layout/HexagonCluster"/>
    <dgm:cxn modelId="{99817E6F-3445-4615-BD78-61A0404110C9}" type="presParOf" srcId="{89F1EA4D-4DDA-0547-96D6-24C982988E32}" destId="{013FA01C-254C-4D48-8A50-D794814B2714}" srcOrd="1" destOrd="0" presId="urn:microsoft.com/office/officeart/2008/layout/HexagonCluster"/>
    <dgm:cxn modelId="{68743CCC-BB12-4FB6-BBCD-15348EAEEEB1}" type="presParOf" srcId="{013FA01C-254C-4D48-8A50-D794814B2714}" destId="{A1A0D24F-1006-EC46-8570-F1C0EB037968}" srcOrd="0" destOrd="0" presId="urn:microsoft.com/office/officeart/2008/layout/HexagonCluster"/>
    <dgm:cxn modelId="{1BAF4668-E4E8-41C2-A4E6-7BC899C3C6F4}" type="presParOf" srcId="{89F1EA4D-4DDA-0547-96D6-24C982988E32}" destId="{4B367D25-F708-0549-BC19-7C4F7D172FE4}" srcOrd="2" destOrd="0" presId="urn:microsoft.com/office/officeart/2008/layout/HexagonCluster"/>
    <dgm:cxn modelId="{3AB7985A-3206-42BB-A18D-65AD39CBF774}" type="presParOf" srcId="{4B367D25-F708-0549-BC19-7C4F7D172FE4}" destId="{6511BEAE-EC5F-A749-A34A-441078207866}" srcOrd="0" destOrd="0" presId="urn:microsoft.com/office/officeart/2008/layout/HexagonCluster"/>
    <dgm:cxn modelId="{943466D3-D515-4B88-A204-B938E6E9D790}" type="presParOf" srcId="{89F1EA4D-4DDA-0547-96D6-24C982988E32}" destId="{FF0C53D7-1E34-AC44-9A30-10C49A31A27E}" srcOrd="3" destOrd="0" presId="urn:microsoft.com/office/officeart/2008/layout/HexagonCluster"/>
    <dgm:cxn modelId="{DF08D329-271C-47C2-9A5B-86DACFAA5059}" type="presParOf" srcId="{FF0C53D7-1E34-AC44-9A30-10C49A31A27E}" destId="{85A4609E-B550-DB49-AC4F-8303BA434DD9}" srcOrd="0" destOrd="0" presId="urn:microsoft.com/office/officeart/2008/layout/HexagonCluster"/>
    <dgm:cxn modelId="{1557FD52-C924-4D78-8D0E-CE595008FDFF}" type="presParOf" srcId="{89F1EA4D-4DDA-0547-96D6-24C982988E32}" destId="{8778CB04-27A5-AF4A-B8A1-E31047745FD4}" srcOrd="4" destOrd="0" presId="urn:microsoft.com/office/officeart/2008/layout/HexagonCluster"/>
    <dgm:cxn modelId="{0B8D6C02-76B7-446B-BCCE-30D71389F995}" type="presParOf" srcId="{8778CB04-27A5-AF4A-B8A1-E31047745FD4}" destId="{045348A1-6414-E64C-9E0F-0161AC44C67F}" srcOrd="0" destOrd="0" presId="urn:microsoft.com/office/officeart/2008/layout/HexagonCluster"/>
    <dgm:cxn modelId="{0AFEAB47-AD99-4928-B027-2A76E0A3B265}" type="presParOf" srcId="{89F1EA4D-4DDA-0547-96D6-24C982988E32}" destId="{75FAE208-DD8D-6B42-9754-DAE1364D9658}" srcOrd="5" destOrd="0" presId="urn:microsoft.com/office/officeart/2008/layout/HexagonCluster"/>
    <dgm:cxn modelId="{D2BC0BB8-9FCE-4609-BD06-B0F29D03B63F}" type="presParOf" srcId="{75FAE208-DD8D-6B42-9754-DAE1364D9658}" destId="{743C7AB0-EB3B-4B4D-8CC9-1388E63262AE}" srcOrd="0" destOrd="0" presId="urn:microsoft.com/office/officeart/2008/layout/HexagonCluster"/>
    <dgm:cxn modelId="{F296286E-F017-4A14-923D-98A09B540C08}" type="presParOf" srcId="{89F1EA4D-4DDA-0547-96D6-24C982988E32}" destId="{FEB122F7-4234-E14E-B7A4-D714E772FC3F}" srcOrd="6" destOrd="0" presId="urn:microsoft.com/office/officeart/2008/layout/HexagonCluster"/>
    <dgm:cxn modelId="{7949C1DD-D4EE-4AD8-BE29-33393244C0CB}" type="presParOf" srcId="{FEB122F7-4234-E14E-B7A4-D714E772FC3F}" destId="{DC71C127-B1D4-C341-A06D-F289141DCB49}" srcOrd="0" destOrd="0" presId="urn:microsoft.com/office/officeart/2008/layout/HexagonCluster"/>
    <dgm:cxn modelId="{3296F3DC-AABE-4E4F-83C8-DEE28A2D4209}" type="presParOf" srcId="{89F1EA4D-4DDA-0547-96D6-24C982988E32}" destId="{023EB906-4FE9-874D-8C97-76ED18EA5BEF}" srcOrd="7" destOrd="0" presId="urn:microsoft.com/office/officeart/2008/layout/HexagonCluster"/>
    <dgm:cxn modelId="{D8BE7411-704E-4273-815F-3FD838E8DD36}" type="presParOf" srcId="{023EB906-4FE9-874D-8C97-76ED18EA5BEF}" destId="{865B9563-9CF4-0442-9881-2B617AB65A1B}" srcOrd="0" destOrd="0" presId="urn:microsoft.com/office/officeart/2008/layout/HexagonCluster"/>
    <dgm:cxn modelId="{75C800DD-88C8-46ED-9131-B7E34C4484FE}" type="presParOf" srcId="{89F1EA4D-4DDA-0547-96D6-24C982988E32}" destId="{A8B38EEE-FDEB-A44E-B238-38885178FFAD}" srcOrd="8" destOrd="0" presId="urn:microsoft.com/office/officeart/2008/layout/HexagonCluster"/>
    <dgm:cxn modelId="{6D66BEFA-5A5C-417A-84A2-5A41C88E0F7A}" type="presParOf" srcId="{A8B38EEE-FDEB-A44E-B238-38885178FFAD}" destId="{3BC86123-6CAC-4A42-AEEE-D0DAB3B0B400}" srcOrd="0" destOrd="0" presId="urn:microsoft.com/office/officeart/2008/layout/HexagonCluster"/>
    <dgm:cxn modelId="{76240E15-9366-40F6-8A54-1118FAF8D3DB}" type="presParOf" srcId="{89F1EA4D-4DDA-0547-96D6-24C982988E32}" destId="{E812057F-E0F6-C84A-B1E0-B703DCED0310}" srcOrd="9" destOrd="0" presId="urn:microsoft.com/office/officeart/2008/layout/HexagonCluster"/>
    <dgm:cxn modelId="{80A856C1-3EC7-4FF4-9707-163C8A456D6E}" type="presParOf" srcId="{E812057F-E0F6-C84A-B1E0-B703DCED0310}" destId="{53B9238D-AA9F-5C44-8290-329E8FECB4A0}" srcOrd="0" destOrd="0" presId="urn:microsoft.com/office/officeart/2008/layout/HexagonCluster"/>
    <dgm:cxn modelId="{5F9DE74E-2752-49B8-86A3-DE17A46989F1}" type="presParOf" srcId="{89F1EA4D-4DDA-0547-96D6-24C982988E32}" destId="{E5A13A7F-C4D0-CD4A-ABC0-9CEBEA3045BC}" srcOrd="10" destOrd="0" presId="urn:microsoft.com/office/officeart/2008/layout/HexagonCluster"/>
    <dgm:cxn modelId="{FBF13679-64E1-424A-B26C-94F98A3982D2}" type="presParOf" srcId="{E5A13A7F-C4D0-CD4A-ABC0-9CEBEA3045BC}" destId="{931C0835-4EAD-9842-AA10-CCB327266E88}" srcOrd="0" destOrd="0" presId="urn:microsoft.com/office/officeart/2008/layout/HexagonCluster"/>
    <dgm:cxn modelId="{80548533-CC11-4C0A-A7E2-CF50E148D2CD}" type="presParOf" srcId="{89F1EA4D-4DDA-0547-96D6-24C982988E32}" destId="{C1FFA248-F1BE-8A40-8FB7-26CB1FB0D9FC}" srcOrd="11" destOrd="0" presId="urn:microsoft.com/office/officeart/2008/layout/HexagonCluster"/>
    <dgm:cxn modelId="{B32AF52C-FE0F-40DE-904D-A9C4AF570F64}" type="presParOf" srcId="{C1FFA248-F1BE-8A40-8FB7-26CB1FB0D9FC}" destId="{3D7DC652-82CD-DD4E-8C9F-96E14B0BF5F8}" srcOrd="0" destOrd="0" presId="urn:microsoft.com/office/officeart/2008/layout/Hexagon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837950-A7E1-1941-9A35-664EDB28C8DB}" type="doc">
      <dgm:prSet loTypeId="urn:microsoft.com/office/officeart/2005/8/layout/hProcess9" loCatId="" qsTypeId="urn:microsoft.com/office/officeart/2005/8/quickstyle/simple1" qsCatId="simple" csTypeId="urn:microsoft.com/office/officeart/2005/8/colors/colorful4" csCatId="colorful" phldr="1"/>
      <dgm:spPr/>
      <dgm:t>
        <a:bodyPr/>
        <a:lstStyle/>
        <a:p>
          <a:endParaRPr lang="pt-BR"/>
        </a:p>
      </dgm:t>
    </dgm:pt>
    <dgm:pt modelId="{B39E6D7E-FBFC-E84F-BDD3-3F699D89739D}">
      <dgm:prSet phldrT="[Texto]"/>
      <dgm:spPr/>
      <dgm:t>
        <a:bodyPr/>
        <a:lstStyle/>
        <a:p>
          <a:r>
            <a:rPr lang="pt-BR" dirty="0"/>
            <a:t>Modificação ECG aos 40</a:t>
          </a:r>
        </a:p>
      </dgm:t>
    </dgm:pt>
    <dgm:pt modelId="{1D9ECC6C-649F-A248-9813-925E7264F5AF}" type="parTrans" cxnId="{9537B5FC-F3D5-9F49-97C1-704DCD9D8826}">
      <dgm:prSet/>
      <dgm:spPr/>
      <dgm:t>
        <a:bodyPr/>
        <a:lstStyle/>
        <a:p>
          <a:endParaRPr lang="pt-BR"/>
        </a:p>
      </dgm:t>
    </dgm:pt>
    <dgm:pt modelId="{94DC79DE-2F9F-384F-9BAE-24FF6B1A2F53}" type="sibTrans" cxnId="{9537B5FC-F3D5-9F49-97C1-704DCD9D8826}">
      <dgm:prSet/>
      <dgm:spPr/>
      <dgm:t>
        <a:bodyPr/>
        <a:lstStyle/>
        <a:p>
          <a:endParaRPr lang="pt-BR"/>
        </a:p>
      </dgm:t>
    </dgm:pt>
    <dgm:pt modelId="{6679ADD3-FD15-4746-BD80-D0672041B865}">
      <dgm:prSet phldrT="[Texto]"/>
      <dgm:spPr/>
      <dgm:t>
        <a:bodyPr/>
        <a:lstStyle/>
        <a:p>
          <a:r>
            <a:rPr lang="pt-BR" dirty="0"/>
            <a:t>Avaliar confiabilidade da escala entre avaliadores</a:t>
          </a:r>
        </a:p>
      </dgm:t>
    </dgm:pt>
    <dgm:pt modelId="{58DA0192-9512-904D-A315-81AC84371C71}" type="parTrans" cxnId="{01BEACAE-8B9A-4E42-B87D-A1F4DBCBC488}">
      <dgm:prSet/>
      <dgm:spPr/>
      <dgm:t>
        <a:bodyPr/>
        <a:lstStyle/>
        <a:p>
          <a:endParaRPr lang="pt-BR"/>
        </a:p>
      </dgm:t>
    </dgm:pt>
    <dgm:pt modelId="{90DF61D7-D209-054A-B093-4E274D179B28}" type="sibTrans" cxnId="{01BEACAE-8B9A-4E42-B87D-A1F4DBCBC488}">
      <dgm:prSet/>
      <dgm:spPr/>
      <dgm:t>
        <a:bodyPr/>
        <a:lstStyle/>
        <a:p>
          <a:endParaRPr lang="pt-BR"/>
        </a:p>
      </dgm:t>
    </dgm:pt>
    <dgm:pt modelId="{4D97249A-6A96-A546-8EC0-ED5DF636EDD1}">
      <dgm:prSet phldrT="[Texto]"/>
      <dgm:spPr/>
      <dgm:t>
        <a:bodyPr/>
        <a:lstStyle/>
        <a:p>
          <a:r>
            <a:rPr lang="pt-BR" dirty="0"/>
            <a:t>Determinar diferença em confiabilidade para pacientes com e sem atraso no DNPM</a:t>
          </a:r>
        </a:p>
      </dgm:t>
    </dgm:pt>
    <dgm:pt modelId="{7163DECC-1288-1D45-8740-CC490E0AB17D}" type="parTrans" cxnId="{AB201DB0-AAEF-1743-9EF9-AA5A328E1520}">
      <dgm:prSet/>
      <dgm:spPr/>
      <dgm:t>
        <a:bodyPr/>
        <a:lstStyle/>
        <a:p>
          <a:endParaRPr lang="pt-BR"/>
        </a:p>
      </dgm:t>
    </dgm:pt>
    <dgm:pt modelId="{399D5105-0398-4842-9870-FB0A982F2C8A}" type="sibTrans" cxnId="{AB201DB0-AAEF-1743-9EF9-AA5A328E1520}">
      <dgm:prSet/>
      <dgm:spPr/>
      <dgm:t>
        <a:bodyPr/>
        <a:lstStyle/>
        <a:p>
          <a:endParaRPr lang="pt-BR"/>
        </a:p>
      </dgm:t>
    </dgm:pt>
    <dgm:pt modelId="{67391CB6-CD62-B54B-B4DA-0487F65FA015}">
      <dgm:prSet phldrT="[Texto]"/>
      <dgm:spPr/>
      <dgm:t>
        <a:bodyPr/>
        <a:lstStyle/>
        <a:p>
          <a:r>
            <a:rPr lang="pt-BR" dirty="0"/>
            <a:t>dia e noite</a:t>
          </a:r>
        </a:p>
      </dgm:t>
    </dgm:pt>
    <dgm:pt modelId="{7535FFF9-3D8F-4E48-B553-53A39C63BBD2}" type="sibTrans" cxnId="{96D797C6-843C-6B4F-93B2-A55F325124A6}">
      <dgm:prSet/>
      <dgm:spPr/>
      <dgm:t>
        <a:bodyPr/>
        <a:lstStyle/>
        <a:p>
          <a:endParaRPr lang="pt-BR"/>
        </a:p>
      </dgm:t>
    </dgm:pt>
    <dgm:pt modelId="{C5FEC0C0-B255-2348-AB9F-7C07118CBF8A}" type="parTrans" cxnId="{96D797C6-843C-6B4F-93B2-A55F325124A6}">
      <dgm:prSet/>
      <dgm:spPr/>
      <dgm:t>
        <a:bodyPr/>
        <a:lstStyle/>
        <a:p>
          <a:endParaRPr lang="pt-BR"/>
        </a:p>
      </dgm:t>
    </dgm:pt>
    <dgm:pt modelId="{B0C14F17-9D9C-034E-9FF6-7F1906B0047C}">
      <dgm:prSet phldrT="[Texto]"/>
      <dgm:spPr/>
      <dgm:t>
        <a:bodyPr/>
        <a:lstStyle/>
        <a:p>
          <a:r>
            <a:rPr lang="pt-BR" dirty="0"/>
            <a:t>no decorrer do estudo</a:t>
          </a:r>
        </a:p>
      </dgm:t>
    </dgm:pt>
    <dgm:pt modelId="{648B6FF8-2A1B-5D40-B81F-527444CCF392}" type="parTrans" cxnId="{281BE8FC-50ED-8147-855D-4CA476084CD1}">
      <dgm:prSet/>
      <dgm:spPr/>
      <dgm:t>
        <a:bodyPr/>
        <a:lstStyle/>
        <a:p>
          <a:endParaRPr lang="pt-BR"/>
        </a:p>
      </dgm:t>
    </dgm:pt>
    <dgm:pt modelId="{2E70BF2F-508B-B343-8F0B-CFB4F5A2A9B8}" type="sibTrans" cxnId="{281BE8FC-50ED-8147-855D-4CA476084CD1}">
      <dgm:prSet/>
      <dgm:spPr/>
      <dgm:t>
        <a:bodyPr/>
        <a:lstStyle/>
        <a:p>
          <a:endParaRPr lang="pt-BR"/>
        </a:p>
      </dgm:t>
    </dgm:pt>
    <dgm:pt modelId="{18FD5153-D105-7B46-A0F1-00054642061E}" type="pres">
      <dgm:prSet presAssocID="{B7837950-A7E1-1941-9A35-664EDB28C8DB}" presName="CompostProcess" presStyleCnt="0">
        <dgm:presLayoutVars>
          <dgm:dir/>
          <dgm:resizeHandles val="exact"/>
        </dgm:presLayoutVars>
      </dgm:prSet>
      <dgm:spPr/>
      <dgm:t>
        <a:bodyPr/>
        <a:lstStyle/>
        <a:p>
          <a:endParaRPr lang="pt-BR"/>
        </a:p>
      </dgm:t>
    </dgm:pt>
    <dgm:pt modelId="{F8D110D3-1D04-3B48-8B2B-524492F90789}" type="pres">
      <dgm:prSet presAssocID="{B7837950-A7E1-1941-9A35-664EDB28C8DB}" presName="arrow" presStyleLbl="bgShp" presStyleIdx="0" presStyleCnt="1"/>
      <dgm:spPr/>
    </dgm:pt>
    <dgm:pt modelId="{C1A891ED-20EC-EC4A-8177-052A76627CC5}" type="pres">
      <dgm:prSet presAssocID="{B7837950-A7E1-1941-9A35-664EDB28C8DB}" presName="linearProcess" presStyleCnt="0"/>
      <dgm:spPr/>
    </dgm:pt>
    <dgm:pt modelId="{45D53C74-42A1-0C4B-8088-9E2A01846927}" type="pres">
      <dgm:prSet presAssocID="{B39E6D7E-FBFC-E84F-BDD3-3F699D89739D}" presName="textNode" presStyleLbl="node1" presStyleIdx="0" presStyleCnt="3">
        <dgm:presLayoutVars>
          <dgm:bulletEnabled val="1"/>
        </dgm:presLayoutVars>
      </dgm:prSet>
      <dgm:spPr/>
      <dgm:t>
        <a:bodyPr/>
        <a:lstStyle/>
        <a:p>
          <a:endParaRPr lang="pt-BR"/>
        </a:p>
      </dgm:t>
    </dgm:pt>
    <dgm:pt modelId="{E0191B2C-F31E-1F46-872D-1A3AB17501AB}" type="pres">
      <dgm:prSet presAssocID="{94DC79DE-2F9F-384F-9BAE-24FF6B1A2F53}" presName="sibTrans" presStyleCnt="0"/>
      <dgm:spPr/>
    </dgm:pt>
    <dgm:pt modelId="{C7C1B21C-A245-AB46-9F9E-457705865924}" type="pres">
      <dgm:prSet presAssocID="{6679ADD3-FD15-4746-BD80-D0672041B865}" presName="textNode" presStyleLbl="node1" presStyleIdx="1" presStyleCnt="3">
        <dgm:presLayoutVars>
          <dgm:bulletEnabled val="1"/>
        </dgm:presLayoutVars>
      </dgm:prSet>
      <dgm:spPr/>
      <dgm:t>
        <a:bodyPr/>
        <a:lstStyle/>
        <a:p>
          <a:endParaRPr lang="pt-BR"/>
        </a:p>
      </dgm:t>
    </dgm:pt>
    <dgm:pt modelId="{945A0D2E-1717-8549-8236-C19CDB1B7058}" type="pres">
      <dgm:prSet presAssocID="{90DF61D7-D209-054A-B093-4E274D179B28}" presName="sibTrans" presStyleCnt="0"/>
      <dgm:spPr/>
    </dgm:pt>
    <dgm:pt modelId="{932B8C66-D099-EA4D-AD62-A70889BF93C8}" type="pres">
      <dgm:prSet presAssocID="{4D97249A-6A96-A546-8EC0-ED5DF636EDD1}" presName="textNode" presStyleLbl="node1" presStyleIdx="2" presStyleCnt="3">
        <dgm:presLayoutVars>
          <dgm:bulletEnabled val="1"/>
        </dgm:presLayoutVars>
      </dgm:prSet>
      <dgm:spPr/>
      <dgm:t>
        <a:bodyPr/>
        <a:lstStyle/>
        <a:p>
          <a:endParaRPr lang="pt-BR"/>
        </a:p>
      </dgm:t>
    </dgm:pt>
  </dgm:ptLst>
  <dgm:cxnLst>
    <dgm:cxn modelId="{CC9D55BC-6B2E-4BD5-A658-20A3E60506C8}" type="presOf" srcId="{4D97249A-6A96-A546-8EC0-ED5DF636EDD1}" destId="{932B8C66-D099-EA4D-AD62-A70889BF93C8}" srcOrd="0" destOrd="0" presId="urn:microsoft.com/office/officeart/2005/8/layout/hProcess9"/>
    <dgm:cxn modelId="{281BE8FC-50ED-8147-855D-4CA476084CD1}" srcId="{6679ADD3-FD15-4746-BD80-D0672041B865}" destId="{B0C14F17-9D9C-034E-9FF6-7F1906B0047C}" srcOrd="1" destOrd="0" parTransId="{648B6FF8-2A1B-5D40-B81F-527444CCF392}" sibTransId="{2E70BF2F-508B-B343-8F0B-CFB4F5A2A9B8}"/>
    <dgm:cxn modelId="{1404DED1-AE1B-4BC8-9546-BB9AC280610E}" type="presOf" srcId="{6679ADD3-FD15-4746-BD80-D0672041B865}" destId="{C7C1B21C-A245-AB46-9F9E-457705865924}" srcOrd="0" destOrd="0" presId="urn:microsoft.com/office/officeart/2005/8/layout/hProcess9"/>
    <dgm:cxn modelId="{B9AC73D9-F2DB-4AE6-A502-EBC9210DD258}" type="presOf" srcId="{B39E6D7E-FBFC-E84F-BDD3-3F699D89739D}" destId="{45D53C74-42A1-0C4B-8088-9E2A01846927}" srcOrd="0" destOrd="0" presId="urn:microsoft.com/office/officeart/2005/8/layout/hProcess9"/>
    <dgm:cxn modelId="{FA594B05-B84E-4897-B6F8-56F685F78AE0}" type="presOf" srcId="{67391CB6-CD62-B54B-B4DA-0487F65FA015}" destId="{C7C1B21C-A245-AB46-9F9E-457705865924}" srcOrd="0" destOrd="1" presId="urn:microsoft.com/office/officeart/2005/8/layout/hProcess9"/>
    <dgm:cxn modelId="{01BEACAE-8B9A-4E42-B87D-A1F4DBCBC488}" srcId="{B7837950-A7E1-1941-9A35-664EDB28C8DB}" destId="{6679ADD3-FD15-4746-BD80-D0672041B865}" srcOrd="1" destOrd="0" parTransId="{58DA0192-9512-904D-A315-81AC84371C71}" sibTransId="{90DF61D7-D209-054A-B093-4E274D179B28}"/>
    <dgm:cxn modelId="{96D797C6-843C-6B4F-93B2-A55F325124A6}" srcId="{6679ADD3-FD15-4746-BD80-D0672041B865}" destId="{67391CB6-CD62-B54B-B4DA-0487F65FA015}" srcOrd="0" destOrd="0" parTransId="{C5FEC0C0-B255-2348-AB9F-7C07118CBF8A}" sibTransId="{7535FFF9-3D8F-4E48-B553-53A39C63BBD2}"/>
    <dgm:cxn modelId="{8AE002CA-A46B-4105-B7F0-3C8ABDCDA1BB}" type="presOf" srcId="{B0C14F17-9D9C-034E-9FF6-7F1906B0047C}" destId="{C7C1B21C-A245-AB46-9F9E-457705865924}" srcOrd="0" destOrd="2" presId="urn:microsoft.com/office/officeart/2005/8/layout/hProcess9"/>
    <dgm:cxn modelId="{9537B5FC-F3D5-9F49-97C1-704DCD9D8826}" srcId="{B7837950-A7E1-1941-9A35-664EDB28C8DB}" destId="{B39E6D7E-FBFC-E84F-BDD3-3F699D89739D}" srcOrd="0" destOrd="0" parTransId="{1D9ECC6C-649F-A248-9813-925E7264F5AF}" sibTransId="{94DC79DE-2F9F-384F-9BAE-24FF6B1A2F53}"/>
    <dgm:cxn modelId="{AB201DB0-AAEF-1743-9EF9-AA5A328E1520}" srcId="{B7837950-A7E1-1941-9A35-664EDB28C8DB}" destId="{4D97249A-6A96-A546-8EC0-ED5DF636EDD1}" srcOrd="2" destOrd="0" parTransId="{7163DECC-1288-1D45-8740-CC490E0AB17D}" sibTransId="{399D5105-0398-4842-9870-FB0A982F2C8A}"/>
    <dgm:cxn modelId="{D719E537-42E8-489D-8F1E-C56C065D99AD}" type="presOf" srcId="{B7837950-A7E1-1941-9A35-664EDB28C8DB}" destId="{18FD5153-D105-7B46-A0F1-00054642061E}" srcOrd="0" destOrd="0" presId="urn:microsoft.com/office/officeart/2005/8/layout/hProcess9"/>
    <dgm:cxn modelId="{A7E72789-7CFF-40A1-80CB-20D67A300E95}" type="presParOf" srcId="{18FD5153-D105-7B46-A0F1-00054642061E}" destId="{F8D110D3-1D04-3B48-8B2B-524492F90789}" srcOrd="0" destOrd="0" presId="urn:microsoft.com/office/officeart/2005/8/layout/hProcess9"/>
    <dgm:cxn modelId="{C97888A8-3FA2-4DD8-800D-A205465907E1}" type="presParOf" srcId="{18FD5153-D105-7B46-A0F1-00054642061E}" destId="{C1A891ED-20EC-EC4A-8177-052A76627CC5}" srcOrd="1" destOrd="0" presId="urn:microsoft.com/office/officeart/2005/8/layout/hProcess9"/>
    <dgm:cxn modelId="{368FE721-38F6-442E-8C94-E3001ACFA6AF}" type="presParOf" srcId="{C1A891ED-20EC-EC4A-8177-052A76627CC5}" destId="{45D53C74-42A1-0C4B-8088-9E2A01846927}" srcOrd="0" destOrd="0" presId="urn:microsoft.com/office/officeart/2005/8/layout/hProcess9"/>
    <dgm:cxn modelId="{DD518E38-4C81-4136-8FB9-AD1EE751213C}" type="presParOf" srcId="{C1A891ED-20EC-EC4A-8177-052A76627CC5}" destId="{E0191B2C-F31E-1F46-872D-1A3AB17501AB}" srcOrd="1" destOrd="0" presId="urn:microsoft.com/office/officeart/2005/8/layout/hProcess9"/>
    <dgm:cxn modelId="{61AA14E3-C4CE-4861-BBC6-4D7AAA2088E8}" type="presParOf" srcId="{C1A891ED-20EC-EC4A-8177-052A76627CC5}" destId="{C7C1B21C-A245-AB46-9F9E-457705865924}" srcOrd="2" destOrd="0" presId="urn:microsoft.com/office/officeart/2005/8/layout/hProcess9"/>
    <dgm:cxn modelId="{2B9CB9EC-48EC-450B-9D6B-25A0E4BC1714}" type="presParOf" srcId="{C1A891ED-20EC-EC4A-8177-052A76627CC5}" destId="{945A0D2E-1717-8549-8236-C19CDB1B7058}" srcOrd="3" destOrd="0" presId="urn:microsoft.com/office/officeart/2005/8/layout/hProcess9"/>
    <dgm:cxn modelId="{3CD1CED6-C95F-4CF9-8649-38EBDC639498}" type="presParOf" srcId="{C1A891ED-20EC-EC4A-8177-052A76627CC5}" destId="{932B8C66-D099-EA4D-AD62-A70889BF93C8}"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7D69F7B-E727-0D44-A133-1FA40A716B75}" type="doc">
      <dgm:prSet loTypeId="urn:microsoft.com/office/officeart/2005/8/layout/vProcess5" loCatId="" qsTypeId="urn:microsoft.com/office/officeart/2005/8/quickstyle/simple1" qsCatId="simple" csTypeId="urn:microsoft.com/office/officeart/2005/8/colors/colorful4" csCatId="colorful" phldr="1"/>
      <dgm:spPr/>
      <dgm:t>
        <a:bodyPr/>
        <a:lstStyle/>
        <a:p>
          <a:endParaRPr lang="pt-BR"/>
        </a:p>
      </dgm:t>
    </dgm:pt>
    <dgm:pt modelId="{B538671F-52B6-224F-B1BA-B3D364A9863F}">
      <dgm:prSet phldrT="[Texto]"/>
      <dgm:spPr/>
      <dgm:t>
        <a:bodyPr/>
        <a:lstStyle/>
        <a:p>
          <a:r>
            <a:rPr lang="pt-BR" dirty="0"/>
            <a:t>Avaliação independente de enfermeira e SRN</a:t>
          </a:r>
        </a:p>
      </dgm:t>
    </dgm:pt>
    <dgm:pt modelId="{E7C6B879-2D18-034E-84FE-25ADD08EE794}" type="parTrans" cxnId="{49CDFB03-B227-1646-B981-7B9BBD7DCC32}">
      <dgm:prSet/>
      <dgm:spPr/>
      <dgm:t>
        <a:bodyPr/>
        <a:lstStyle/>
        <a:p>
          <a:endParaRPr lang="pt-BR"/>
        </a:p>
      </dgm:t>
    </dgm:pt>
    <dgm:pt modelId="{9B1B8BD7-490F-6949-A989-834BB612479B}" type="sibTrans" cxnId="{49CDFB03-B227-1646-B981-7B9BBD7DCC32}">
      <dgm:prSet/>
      <dgm:spPr/>
      <dgm:t>
        <a:bodyPr/>
        <a:lstStyle/>
        <a:p>
          <a:endParaRPr lang="pt-BR"/>
        </a:p>
      </dgm:t>
    </dgm:pt>
    <dgm:pt modelId="{7AF33CA9-DC10-A34E-BD17-8AF1614552FA}">
      <dgm:prSet phldrT="[Texto]"/>
      <dgm:spPr/>
      <dgm:t>
        <a:bodyPr/>
        <a:lstStyle/>
        <a:p>
          <a:r>
            <a:rPr lang="pt-BR" dirty="0"/>
            <a:t>Resultados inseridos independentemente em site seguro</a:t>
          </a:r>
        </a:p>
      </dgm:t>
    </dgm:pt>
    <dgm:pt modelId="{B807EB31-E3BC-0A4B-8312-44711A4B1CF2}" type="parTrans" cxnId="{3BBF0856-89FF-E540-BE68-1FDB0F3F52CB}">
      <dgm:prSet/>
      <dgm:spPr/>
      <dgm:t>
        <a:bodyPr/>
        <a:lstStyle/>
        <a:p>
          <a:endParaRPr lang="pt-BR"/>
        </a:p>
      </dgm:t>
    </dgm:pt>
    <dgm:pt modelId="{050A94B9-0242-D84A-84BB-B85A444EE8FF}" type="sibTrans" cxnId="{3BBF0856-89FF-E540-BE68-1FDB0F3F52CB}">
      <dgm:prSet/>
      <dgm:spPr/>
      <dgm:t>
        <a:bodyPr/>
        <a:lstStyle/>
        <a:p>
          <a:endParaRPr lang="pt-BR"/>
        </a:p>
      </dgm:t>
    </dgm:pt>
    <dgm:pt modelId="{3C1FE9F1-65EC-D24A-9DBE-84327067113E}">
      <dgm:prSet phldrT="[Texto]"/>
      <dgm:spPr/>
      <dgm:t>
        <a:bodyPr/>
        <a:lstStyle/>
        <a:p>
          <a:r>
            <a:rPr lang="pt-BR" dirty="0"/>
            <a:t>Documentação de desvios ao protocolo pela SRN</a:t>
          </a:r>
        </a:p>
      </dgm:t>
    </dgm:pt>
    <dgm:pt modelId="{C8FAF8D2-5895-DF49-9F5B-76C1707E3B99}" type="parTrans" cxnId="{3C307320-7C1A-834A-80DB-5C8E6A95D550}">
      <dgm:prSet/>
      <dgm:spPr/>
      <dgm:t>
        <a:bodyPr/>
        <a:lstStyle/>
        <a:p>
          <a:endParaRPr lang="pt-BR"/>
        </a:p>
      </dgm:t>
    </dgm:pt>
    <dgm:pt modelId="{889B050F-F95B-1A46-8AB3-6971D55EC93E}" type="sibTrans" cxnId="{3C307320-7C1A-834A-80DB-5C8E6A95D550}">
      <dgm:prSet/>
      <dgm:spPr/>
      <dgm:t>
        <a:bodyPr/>
        <a:lstStyle/>
        <a:p>
          <a:endParaRPr lang="pt-BR"/>
        </a:p>
      </dgm:t>
    </dgm:pt>
    <dgm:pt modelId="{50C74CAD-A1C7-CC4C-A052-68A0D9BAA1D5}">
      <dgm:prSet/>
      <dgm:spPr/>
      <dgm:t>
        <a:bodyPr/>
        <a:lstStyle/>
        <a:p>
          <a:r>
            <a:rPr lang="pt-BR" dirty="0"/>
            <a:t>SRN e enfermeira determinaram em conjunto a pontuação na Categoria de Desempenho Cerebral Pediátrico</a:t>
          </a:r>
        </a:p>
      </dgm:t>
    </dgm:pt>
    <dgm:pt modelId="{72538E8F-271D-9446-80BC-B16611B8D197}" type="parTrans" cxnId="{BA6D59D3-0FF1-0D45-8F08-E44C9E921308}">
      <dgm:prSet/>
      <dgm:spPr/>
      <dgm:t>
        <a:bodyPr/>
        <a:lstStyle/>
        <a:p>
          <a:endParaRPr lang="pt-BR"/>
        </a:p>
      </dgm:t>
    </dgm:pt>
    <dgm:pt modelId="{B61A30D3-C2CA-0D4F-AFE9-9153A84D0D84}" type="sibTrans" cxnId="{BA6D59D3-0FF1-0D45-8F08-E44C9E921308}">
      <dgm:prSet/>
      <dgm:spPr/>
      <dgm:t>
        <a:bodyPr/>
        <a:lstStyle/>
        <a:p>
          <a:endParaRPr lang="pt-BR"/>
        </a:p>
      </dgm:t>
    </dgm:pt>
    <dgm:pt modelId="{BCAC12E3-2E11-0147-A8DA-F2A3681D5808}">
      <dgm:prSet/>
      <dgm:spPr/>
      <dgm:t>
        <a:bodyPr/>
        <a:lstStyle/>
        <a:p>
          <a:r>
            <a:rPr lang="pt-BR" dirty="0"/>
            <a:t>avaliar se o paciente tinha alguma deficiência no desenvolvimento prévia;</a:t>
          </a:r>
        </a:p>
      </dgm:t>
    </dgm:pt>
    <dgm:pt modelId="{9915F5DC-FCFA-0547-BEE3-B9F889707BD8}" type="parTrans" cxnId="{366F041B-CD40-8A48-A18F-32CA1583FE11}">
      <dgm:prSet/>
      <dgm:spPr/>
      <dgm:t>
        <a:bodyPr/>
        <a:lstStyle/>
        <a:p>
          <a:endParaRPr lang="pt-BR"/>
        </a:p>
      </dgm:t>
    </dgm:pt>
    <dgm:pt modelId="{1DA3EE6D-8AC6-D14E-A711-B304B1DE35C6}" type="sibTrans" cxnId="{366F041B-CD40-8A48-A18F-32CA1583FE11}">
      <dgm:prSet/>
      <dgm:spPr/>
      <dgm:t>
        <a:bodyPr/>
        <a:lstStyle/>
        <a:p>
          <a:endParaRPr lang="pt-BR"/>
        </a:p>
      </dgm:t>
    </dgm:pt>
    <dgm:pt modelId="{327E294C-54EA-D441-BEF5-AA5D18074BAF}">
      <dgm:prSet/>
      <dgm:spPr/>
      <dgm:t>
        <a:bodyPr/>
        <a:lstStyle/>
        <a:p>
          <a:r>
            <a:rPr lang="pt-BR" dirty="0"/>
            <a:t>pacientes com PCPC maior ou igual a 3 (disfunção moderada) foram considerados como tendo uma anormalidade no desenvolvimento.</a:t>
          </a:r>
        </a:p>
      </dgm:t>
    </dgm:pt>
    <dgm:pt modelId="{CFB57C08-65A1-224D-AAF5-8E9C46D8C8D9}" type="parTrans" cxnId="{1A9DFA12-D21A-9149-9A5E-AD163540190E}">
      <dgm:prSet/>
      <dgm:spPr/>
      <dgm:t>
        <a:bodyPr/>
        <a:lstStyle/>
        <a:p>
          <a:endParaRPr lang="pt-BR"/>
        </a:p>
      </dgm:t>
    </dgm:pt>
    <dgm:pt modelId="{4A40C445-2AD3-554A-B0FD-166BA01B87D1}" type="sibTrans" cxnId="{1A9DFA12-D21A-9149-9A5E-AD163540190E}">
      <dgm:prSet/>
      <dgm:spPr/>
      <dgm:t>
        <a:bodyPr/>
        <a:lstStyle/>
        <a:p>
          <a:endParaRPr lang="pt-BR"/>
        </a:p>
      </dgm:t>
    </dgm:pt>
    <dgm:pt modelId="{9F134852-3EF5-734B-894D-853ED6369583}" type="pres">
      <dgm:prSet presAssocID="{F7D69F7B-E727-0D44-A133-1FA40A716B75}" presName="outerComposite" presStyleCnt="0">
        <dgm:presLayoutVars>
          <dgm:chMax val="5"/>
          <dgm:dir/>
          <dgm:resizeHandles val="exact"/>
        </dgm:presLayoutVars>
      </dgm:prSet>
      <dgm:spPr/>
      <dgm:t>
        <a:bodyPr/>
        <a:lstStyle/>
        <a:p>
          <a:endParaRPr lang="pt-BR"/>
        </a:p>
      </dgm:t>
    </dgm:pt>
    <dgm:pt modelId="{8D0B2435-62A5-944D-BD8A-BFD7AF5DE3A4}" type="pres">
      <dgm:prSet presAssocID="{F7D69F7B-E727-0D44-A133-1FA40A716B75}" presName="dummyMaxCanvas" presStyleCnt="0">
        <dgm:presLayoutVars/>
      </dgm:prSet>
      <dgm:spPr/>
    </dgm:pt>
    <dgm:pt modelId="{BDAFBF6B-EBBE-FD4D-A29A-AE107CA1C03A}" type="pres">
      <dgm:prSet presAssocID="{F7D69F7B-E727-0D44-A133-1FA40A716B75}" presName="ThreeNodes_1" presStyleLbl="node1" presStyleIdx="0" presStyleCnt="3">
        <dgm:presLayoutVars>
          <dgm:bulletEnabled val="1"/>
        </dgm:presLayoutVars>
      </dgm:prSet>
      <dgm:spPr/>
      <dgm:t>
        <a:bodyPr/>
        <a:lstStyle/>
        <a:p>
          <a:endParaRPr lang="pt-BR"/>
        </a:p>
      </dgm:t>
    </dgm:pt>
    <dgm:pt modelId="{71A33031-2E02-BC42-8F75-B11910279DE5}" type="pres">
      <dgm:prSet presAssocID="{F7D69F7B-E727-0D44-A133-1FA40A716B75}" presName="ThreeNodes_2" presStyleLbl="node1" presStyleIdx="1" presStyleCnt="3">
        <dgm:presLayoutVars>
          <dgm:bulletEnabled val="1"/>
        </dgm:presLayoutVars>
      </dgm:prSet>
      <dgm:spPr/>
      <dgm:t>
        <a:bodyPr/>
        <a:lstStyle/>
        <a:p>
          <a:endParaRPr lang="pt-BR"/>
        </a:p>
      </dgm:t>
    </dgm:pt>
    <dgm:pt modelId="{6281A2DE-4BC3-DC4B-A3D3-3B56675FB6F3}" type="pres">
      <dgm:prSet presAssocID="{F7D69F7B-E727-0D44-A133-1FA40A716B75}" presName="ThreeNodes_3" presStyleLbl="node1" presStyleIdx="2" presStyleCnt="3">
        <dgm:presLayoutVars>
          <dgm:bulletEnabled val="1"/>
        </dgm:presLayoutVars>
      </dgm:prSet>
      <dgm:spPr/>
      <dgm:t>
        <a:bodyPr/>
        <a:lstStyle/>
        <a:p>
          <a:endParaRPr lang="pt-BR"/>
        </a:p>
      </dgm:t>
    </dgm:pt>
    <dgm:pt modelId="{AACA88EC-3FCF-1D40-A3DC-3322FED78962}" type="pres">
      <dgm:prSet presAssocID="{F7D69F7B-E727-0D44-A133-1FA40A716B75}" presName="ThreeConn_1-2" presStyleLbl="fgAccFollowNode1" presStyleIdx="0" presStyleCnt="2">
        <dgm:presLayoutVars>
          <dgm:bulletEnabled val="1"/>
        </dgm:presLayoutVars>
      </dgm:prSet>
      <dgm:spPr/>
      <dgm:t>
        <a:bodyPr/>
        <a:lstStyle/>
        <a:p>
          <a:endParaRPr lang="pt-BR"/>
        </a:p>
      </dgm:t>
    </dgm:pt>
    <dgm:pt modelId="{84C27B61-25C6-4442-8001-D974EDC55B20}" type="pres">
      <dgm:prSet presAssocID="{F7D69F7B-E727-0D44-A133-1FA40A716B75}" presName="ThreeConn_2-3" presStyleLbl="fgAccFollowNode1" presStyleIdx="1" presStyleCnt="2">
        <dgm:presLayoutVars>
          <dgm:bulletEnabled val="1"/>
        </dgm:presLayoutVars>
      </dgm:prSet>
      <dgm:spPr/>
      <dgm:t>
        <a:bodyPr/>
        <a:lstStyle/>
        <a:p>
          <a:endParaRPr lang="pt-BR"/>
        </a:p>
      </dgm:t>
    </dgm:pt>
    <dgm:pt modelId="{C259ECD5-AE55-2143-9CF4-2345DCA7F392}" type="pres">
      <dgm:prSet presAssocID="{F7D69F7B-E727-0D44-A133-1FA40A716B75}" presName="ThreeNodes_1_text" presStyleLbl="node1" presStyleIdx="2" presStyleCnt="3">
        <dgm:presLayoutVars>
          <dgm:bulletEnabled val="1"/>
        </dgm:presLayoutVars>
      </dgm:prSet>
      <dgm:spPr/>
      <dgm:t>
        <a:bodyPr/>
        <a:lstStyle/>
        <a:p>
          <a:endParaRPr lang="pt-BR"/>
        </a:p>
      </dgm:t>
    </dgm:pt>
    <dgm:pt modelId="{C3AB2A23-13D4-DD41-BB88-677E08AB8DB6}" type="pres">
      <dgm:prSet presAssocID="{F7D69F7B-E727-0D44-A133-1FA40A716B75}" presName="ThreeNodes_2_text" presStyleLbl="node1" presStyleIdx="2" presStyleCnt="3">
        <dgm:presLayoutVars>
          <dgm:bulletEnabled val="1"/>
        </dgm:presLayoutVars>
      </dgm:prSet>
      <dgm:spPr/>
      <dgm:t>
        <a:bodyPr/>
        <a:lstStyle/>
        <a:p>
          <a:endParaRPr lang="pt-BR"/>
        </a:p>
      </dgm:t>
    </dgm:pt>
    <dgm:pt modelId="{42E2F971-741B-064A-BDD3-8935F6AD2D12}" type="pres">
      <dgm:prSet presAssocID="{F7D69F7B-E727-0D44-A133-1FA40A716B75}" presName="ThreeNodes_3_text" presStyleLbl="node1" presStyleIdx="2" presStyleCnt="3">
        <dgm:presLayoutVars>
          <dgm:bulletEnabled val="1"/>
        </dgm:presLayoutVars>
      </dgm:prSet>
      <dgm:spPr/>
      <dgm:t>
        <a:bodyPr/>
        <a:lstStyle/>
        <a:p>
          <a:endParaRPr lang="pt-BR"/>
        </a:p>
      </dgm:t>
    </dgm:pt>
  </dgm:ptLst>
  <dgm:cxnLst>
    <dgm:cxn modelId="{C22F119B-B15F-4348-831C-28D9C2904FD8}" type="presOf" srcId="{50C74CAD-A1C7-CC4C-A052-68A0D9BAA1D5}" destId="{6281A2DE-4BC3-DC4B-A3D3-3B56675FB6F3}" srcOrd="0" destOrd="0" presId="urn:microsoft.com/office/officeart/2005/8/layout/vProcess5"/>
    <dgm:cxn modelId="{FB5F7F54-2B2F-4F97-815A-94E98ECA747D}" type="presOf" srcId="{7AF33CA9-DC10-A34E-BD17-8AF1614552FA}" destId="{71A33031-2E02-BC42-8F75-B11910279DE5}" srcOrd="0" destOrd="0" presId="urn:microsoft.com/office/officeart/2005/8/layout/vProcess5"/>
    <dgm:cxn modelId="{3EF6EC24-D2D9-4714-8BEA-7A0AE8E7B894}" type="presOf" srcId="{F7D69F7B-E727-0D44-A133-1FA40A716B75}" destId="{9F134852-3EF5-734B-894D-853ED6369583}" srcOrd="0" destOrd="0" presId="urn:microsoft.com/office/officeart/2005/8/layout/vProcess5"/>
    <dgm:cxn modelId="{E97A39D3-D7BA-464E-A5E0-9C4FBA3D6C23}" type="presOf" srcId="{BCAC12E3-2E11-0147-A8DA-F2A3681D5808}" destId="{6281A2DE-4BC3-DC4B-A3D3-3B56675FB6F3}" srcOrd="0" destOrd="1" presId="urn:microsoft.com/office/officeart/2005/8/layout/vProcess5"/>
    <dgm:cxn modelId="{BA6D59D3-0FF1-0D45-8F08-E44C9E921308}" srcId="{F7D69F7B-E727-0D44-A133-1FA40A716B75}" destId="{50C74CAD-A1C7-CC4C-A052-68A0D9BAA1D5}" srcOrd="2" destOrd="0" parTransId="{72538E8F-271D-9446-80BC-B16611B8D197}" sibTransId="{B61A30D3-C2CA-0D4F-AFE9-9153A84D0D84}"/>
    <dgm:cxn modelId="{46CC7A84-0650-4EB9-93A0-C88746100877}" type="presOf" srcId="{3C1FE9F1-65EC-D24A-9DBE-84327067113E}" destId="{71A33031-2E02-BC42-8F75-B11910279DE5}" srcOrd="0" destOrd="1" presId="urn:microsoft.com/office/officeart/2005/8/layout/vProcess5"/>
    <dgm:cxn modelId="{F6B8EDD9-B71F-49DA-AD9B-0D3CC9AC127F}" type="presOf" srcId="{BCAC12E3-2E11-0147-A8DA-F2A3681D5808}" destId="{42E2F971-741B-064A-BDD3-8935F6AD2D12}" srcOrd="1" destOrd="1" presId="urn:microsoft.com/office/officeart/2005/8/layout/vProcess5"/>
    <dgm:cxn modelId="{3BBF0856-89FF-E540-BE68-1FDB0F3F52CB}" srcId="{F7D69F7B-E727-0D44-A133-1FA40A716B75}" destId="{7AF33CA9-DC10-A34E-BD17-8AF1614552FA}" srcOrd="1" destOrd="0" parTransId="{B807EB31-E3BC-0A4B-8312-44711A4B1CF2}" sibTransId="{050A94B9-0242-D84A-84BB-B85A444EE8FF}"/>
    <dgm:cxn modelId="{29F75631-E02E-4118-B08B-01AFF6AED8C9}" type="presOf" srcId="{050A94B9-0242-D84A-84BB-B85A444EE8FF}" destId="{84C27B61-25C6-4442-8001-D974EDC55B20}" srcOrd="0" destOrd="0" presId="urn:microsoft.com/office/officeart/2005/8/layout/vProcess5"/>
    <dgm:cxn modelId="{39FCDCFF-793C-46C7-B365-31C761C950E2}" type="presOf" srcId="{B538671F-52B6-224F-B1BA-B3D364A9863F}" destId="{BDAFBF6B-EBBE-FD4D-A29A-AE107CA1C03A}" srcOrd="0" destOrd="0" presId="urn:microsoft.com/office/officeart/2005/8/layout/vProcess5"/>
    <dgm:cxn modelId="{1A9DFA12-D21A-9149-9A5E-AD163540190E}" srcId="{50C74CAD-A1C7-CC4C-A052-68A0D9BAA1D5}" destId="{327E294C-54EA-D441-BEF5-AA5D18074BAF}" srcOrd="1" destOrd="0" parTransId="{CFB57C08-65A1-224D-AAF5-8E9C46D8C8D9}" sibTransId="{4A40C445-2AD3-554A-B0FD-166BA01B87D1}"/>
    <dgm:cxn modelId="{36805196-ADCC-463E-A7DF-992BA71F55E3}" type="presOf" srcId="{3C1FE9F1-65EC-D24A-9DBE-84327067113E}" destId="{C3AB2A23-13D4-DD41-BB88-677E08AB8DB6}" srcOrd="1" destOrd="1" presId="urn:microsoft.com/office/officeart/2005/8/layout/vProcess5"/>
    <dgm:cxn modelId="{87AE5FAB-9978-47B2-9D71-472E4EDADFDE}" type="presOf" srcId="{327E294C-54EA-D441-BEF5-AA5D18074BAF}" destId="{42E2F971-741B-064A-BDD3-8935F6AD2D12}" srcOrd="1" destOrd="2" presId="urn:microsoft.com/office/officeart/2005/8/layout/vProcess5"/>
    <dgm:cxn modelId="{3C307320-7C1A-834A-80DB-5C8E6A95D550}" srcId="{7AF33CA9-DC10-A34E-BD17-8AF1614552FA}" destId="{3C1FE9F1-65EC-D24A-9DBE-84327067113E}" srcOrd="0" destOrd="0" parTransId="{C8FAF8D2-5895-DF49-9F5B-76C1707E3B99}" sibTransId="{889B050F-F95B-1A46-8AB3-6971D55EC93E}"/>
    <dgm:cxn modelId="{26A0E415-01CD-47BD-960E-7BE7CDA1DBD9}" type="presOf" srcId="{B538671F-52B6-224F-B1BA-B3D364A9863F}" destId="{C259ECD5-AE55-2143-9CF4-2345DCA7F392}" srcOrd="1" destOrd="0" presId="urn:microsoft.com/office/officeart/2005/8/layout/vProcess5"/>
    <dgm:cxn modelId="{7C7B7017-1E47-4DEC-9667-907A5210A51B}" type="presOf" srcId="{327E294C-54EA-D441-BEF5-AA5D18074BAF}" destId="{6281A2DE-4BC3-DC4B-A3D3-3B56675FB6F3}" srcOrd="0" destOrd="2" presId="urn:microsoft.com/office/officeart/2005/8/layout/vProcess5"/>
    <dgm:cxn modelId="{366F041B-CD40-8A48-A18F-32CA1583FE11}" srcId="{50C74CAD-A1C7-CC4C-A052-68A0D9BAA1D5}" destId="{BCAC12E3-2E11-0147-A8DA-F2A3681D5808}" srcOrd="0" destOrd="0" parTransId="{9915F5DC-FCFA-0547-BEE3-B9F889707BD8}" sibTransId="{1DA3EE6D-8AC6-D14E-A711-B304B1DE35C6}"/>
    <dgm:cxn modelId="{C0D0E422-E857-48D2-96CC-0F642EF93A15}" type="presOf" srcId="{9B1B8BD7-490F-6949-A989-834BB612479B}" destId="{AACA88EC-3FCF-1D40-A3DC-3322FED78962}" srcOrd="0" destOrd="0" presId="urn:microsoft.com/office/officeart/2005/8/layout/vProcess5"/>
    <dgm:cxn modelId="{27E4636C-8581-4CA0-B6A6-D56A8D7C4DA5}" type="presOf" srcId="{7AF33CA9-DC10-A34E-BD17-8AF1614552FA}" destId="{C3AB2A23-13D4-DD41-BB88-677E08AB8DB6}" srcOrd="1" destOrd="0" presId="urn:microsoft.com/office/officeart/2005/8/layout/vProcess5"/>
    <dgm:cxn modelId="{49CDFB03-B227-1646-B981-7B9BBD7DCC32}" srcId="{F7D69F7B-E727-0D44-A133-1FA40A716B75}" destId="{B538671F-52B6-224F-B1BA-B3D364A9863F}" srcOrd="0" destOrd="0" parTransId="{E7C6B879-2D18-034E-84FE-25ADD08EE794}" sibTransId="{9B1B8BD7-490F-6949-A989-834BB612479B}"/>
    <dgm:cxn modelId="{9F7165F4-A271-4359-BB10-CF9CAC2E346B}" type="presOf" srcId="{50C74CAD-A1C7-CC4C-A052-68A0D9BAA1D5}" destId="{42E2F971-741B-064A-BDD3-8935F6AD2D12}" srcOrd="1" destOrd="0" presId="urn:microsoft.com/office/officeart/2005/8/layout/vProcess5"/>
    <dgm:cxn modelId="{0DE88E73-5D34-4F45-879B-2F441108D661}" type="presParOf" srcId="{9F134852-3EF5-734B-894D-853ED6369583}" destId="{8D0B2435-62A5-944D-BD8A-BFD7AF5DE3A4}" srcOrd="0" destOrd="0" presId="urn:microsoft.com/office/officeart/2005/8/layout/vProcess5"/>
    <dgm:cxn modelId="{8217E18A-2721-48F2-BEFC-2569FA758497}" type="presParOf" srcId="{9F134852-3EF5-734B-894D-853ED6369583}" destId="{BDAFBF6B-EBBE-FD4D-A29A-AE107CA1C03A}" srcOrd="1" destOrd="0" presId="urn:microsoft.com/office/officeart/2005/8/layout/vProcess5"/>
    <dgm:cxn modelId="{AF61D7D9-DFA2-469A-9FCA-C5F2F523C76A}" type="presParOf" srcId="{9F134852-3EF5-734B-894D-853ED6369583}" destId="{71A33031-2E02-BC42-8F75-B11910279DE5}" srcOrd="2" destOrd="0" presId="urn:microsoft.com/office/officeart/2005/8/layout/vProcess5"/>
    <dgm:cxn modelId="{C7DA93AB-BA54-4842-B5B6-981A750010E5}" type="presParOf" srcId="{9F134852-3EF5-734B-894D-853ED6369583}" destId="{6281A2DE-4BC3-DC4B-A3D3-3B56675FB6F3}" srcOrd="3" destOrd="0" presId="urn:microsoft.com/office/officeart/2005/8/layout/vProcess5"/>
    <dgm:cxn modelId="{7CE6E27C-FB34-4400-966F-E70496431708}" type="presParOf" srcId="{9F134852-3EF5-734B-894D-853ED6369583}" destId="{AACA88EC-3FCF-1D40-A3DC-3322FED78962}" srcOrd="4" destOrd="0" presId="urn:microsoft.com/office/officeart/2005/8/layout/vProcess5"/>
    <dgm:cxn modelId="{E0334CDC-5595-4CA3-B421-2B1ECAB7D01D}" type="presParOf" srcId="{9F134852-3EF5-734B-894D-853ED6369583}" destId="{84C27B61-25C6-4442-8001-D974EDC55B20}" srcOrd="5" destOrd="0" presId="urn:microsoft.com/office/officeart/2005/8/layout/vProcess5"/>
    <dgm:cxn modelId="{2C495ECE-B195-4271-AFF2-830D42E61C3F}" type="presParOf" srcId="{9F134852-3EF5-734B-894D-853ED6369583}" destId="{C259ECD5-AE55-2143-9CF4-2345DCA7F392}" srcOrd="6" destOrd="0" presId="urn:microsoft.com/office/officeart/2005/8/layout/vProcess5"/>
    <dgm:cxn modelId="{C3801C3B-7565-434A-85FD-39AFD8F60305}" type="presParOf" srcId="{9F134852-3EF5-734B-894D-853ED6369583}" destId="{C3AB2A23-13D4-DD41-BB88-677E08AB8DB6}" srcOrd="7" destOrd="0" presId="urn:microsoft.com/office/officeart/2005/8/layout/vProcess5"/>
    <dgm:cxn modelId="{A18C801F-28E4-47D6-99D2-3B2F7FC93811}" type="presParOf" srcId="{9F134852-3EF5-734B-894D-853ED6369583}" destId="{42E2F971-741B-064A-BDD3-8935F6AD2D12}"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73FE32-3FAF-9341-B3A7-22ACA2017064}">
      <dsp:nvSpPr>
        <dsp:cNvPr id="0" name=""/>
        <dsp:cNvSpPr/>
      </dsp:nvSpPr>
      <dsp:spPr>
        <a:xfrm>
          <a:off x="1952345" y="3341447"/>
          <a:ext cx="2283968" cy="1969178"/>
        </a:xfrm>
        <a:prstGeom prst="hexagon">
          <a:avLst>
            <a:gd name="adj" fmla="val 25000"/>
            <a:gd name="vf" fmla="val 115470"/>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8100" rIns="0" bIns="38100" numCol="1" spcCol="1270" anchor="ctr" anchorCtr="0">
          <a:noAutofit/>
        </a:bodyPr>
        <a:lstStyle/>
        <a:p>
          <a:pPr lvl="0" algn="ctr" defTabSz="1333500">
            <a:lnSpc>
              <a:spcPct val="90000"/>
            </a:lnSpc>
            <a:spcBef>
              <a:spcPct val="0"/>
            </a:spcBef>
            <a:spcAft>
              <a:spcPct val="35000"/>
            </a:spcAft>
          </a:pPr>
          <a:r>
            <a:rPr lang="pt-BR" sz="3000" kern="1200" dirty="0"/>
            <a:t>ventilação mecânica</a:t>
          </a:r>
        </a:p>
      </dsp:txBody>
      <dsp:txXfrm>
        <a:off x="2306774" y="3647026"/>
        <a:ext cx="1575110" cy="1358020"/>
      </dsp:txXfrm>
    </dsp:sp>
    <dsp:sp modelId="{A1A0D24F-1006-EC46-8570-F1C0EB037968}">
      <dsp:nvSpPr>
        <dsp:cNvPr id="0" name=""/>
        <dsp:cNvSpPr/>
      </dsp:nvSpPr>
      <dsp:spPr>
        <a:xfrm>
          <a:off x="2011680" y="4210799"/>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11BEAE-EC5F-A749-A34A-441078207866}">
      <dsp:nvSpPr>
        <dsp:cNvPr id="0" name=""/>
        <dsp:cNvSpPr/>
      </dsp:nvSpPr>
      <dsp:spPr>
        <a:xfrm>
          <a:off x="0" y="2283761"/>
          <a:ext cx="2283968" cy="1969178"/>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5A4609E-B550-DB49-AC4F-8303BA434DD9}">
      <dsp:nvSpPr>
        <dsp:cNvPr id="0" name=""/>
        <dsp:cNvSpPr/>
      </dsp:nvSpPr>
      <dsp:spPr>
        <a:xfrm>
          <a:off x="1554886" y="3992811"/>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167983"/>
              <a:satOff val="-4487"/>
              <a:lumOff val="-1059"/>
              <a:alphaOff val="0"/>
            </a:schemeClr>
          </a:solidFill>
          <a:prstDash val="solid"/>
        </a:ln>
        <a:effectLst/>
      </dsp:spPr>
      <dsp:style>
        <a:lnRef idx="2">
          <a:scrgbClr r="0" g="0" b="0"/>
        </a:lnRef>
        <a:fillRef idx="1">
          <a:scrgbClr r="0" g="0" b="0"/>
        </a:fillRef>
        <a:effectRef idx="0">
          <a:scrgbClr r="0" g="0" b="0"/>
        </a:effectRef>
        <a:fontRef idx="minor"/>
      </dsp:style>
    </dsp:sp>
    <dsp:sp modelId="{045348A1-6414-E64C-9E0F-0161AC44C67F}">
      <dsp:nvSpPr>
        <dsp:cNvPr id="0" name=""/>
        <dsp:cNvSpPr/>
      </dsp:nvSpPr>
      <dsp:spPr>
        <a:xfrm>
          <a:off x="3898188" y="2260350"/>
          <a:ext cx="2283968" cy="1969178"/>
        </a:xfrm>
        <a:prstGeom prst="hexagon">
          <a:avLst>
            <a:gd name="adj" fmla="val 25000"/>
            <a:gd name="vf" fmla="val 115470"/>
          </a:avLst>
        </a:prstGeom>
        <a:solidFill>
          <a:schemeClr val="accent4">
            <a:hueOff val="419958"/>
            <a:satOff val="-11217"/>
            <a:lumOff val="-2647"/>
            <a:alphaOff val="0"/>
          </a:schemeClr>
        </a:solidFill>
        <a:ln w="15875" cap="flat" cmpd="sng" algn="ctr">
          <a:solidFill>
            <a:schemeClr val="accent4">
              <a:hueOff val="419958"/>
              <a:satOff val="-11217"/>
              <a:lumOff val="-264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8100" rIns="0" bIns="38100" numCol="1" spcCol="1270" anchor="ctr" anchorCtr="0">
          <a:noAutofit/>
        </a:bodyPr>
        <a:lstStyle/>
        <a:p>
          <a:pPr lvl="0" algn="ctr" defTabSz="1333500">
            <a:lnSpc>
              <a:spcPct val="90000"/>
            </a:lnSpc>
            <a:spcBef>
              <a:spcPct val="0"/>
            </a:spcBef>
            <a:spcAft>
              <a:spcPct val="35000"/>
            </a:spcAft>
          </a:pPr>
          <a:r>
            <a:rPr lang="pt-BR" sz="3000" kern="1200" dirty="0"/>
            <a:t>atraso no DNPM</a:t>
          </a:r>
        </a:p>
      </dsp:txBody>
      <dsp:txXfrm>
        <a:off x="4252617" y="2565929"/>
        <a:ext cx="1575110" cy="1358020"/>
      </dsp:txXfrm>
    </dsp:sp>
    <dsp:sp modelId="{743C7AB0-EB3B-4B4D-8CC9-1388E63262AE}">
      <dsp:nvSpPr>
        <dsp:cNvPr id="0" name=""/>
        <dsp:cNvSpPr/>
      </dsp:nvSpPr>
      <dsp:spPr>
        <a:xfrm>
          <a:off x="5459577" y="3967318"/>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335967"/>
              <a:satOff val="-8974"/>
              <a:lumOff val="-2118"/>
              <a:alphaOff val="0"/>
            </a:schemeClr>
          </a:solidFill>
          <a:prstDash val="solid"/>
        </a:ln>
        <a:effectLst/>
      </dsp:spPr>
      <dsp:style>
        <a:lnRef idx="2">
          <a:scrgbClr r="0" g="0" b="0"/>
        </a:lnRef>
        <a:fillRef idx="1">
          <a:scrgbClr r="0" g="0" b="0"/>
        </a:fillRef>
        <a:effectRef idx="0">
          <a:scrgbClr r="0" g="0" b="0"/>
        </a:effectRef>
        <a:fontRef idx="minor"/>
      </dsp:style>
    </dsp:sp>
    <dsp:sp modelId="{DC71C127-B1D4-C341-A06D-F289141DCB49}">
      <dsp:nvSpPr>
        <dsp:cNvPr id="0" name=""/>
        <dsp:cNvSpPr/>
      </dsp:nvSpPr>
      <dsp:spPr>
        <a:xfrm>
          <a:off x="5844032" y="3341447"/>
          <a:ext cx="2283968" cy="1969178"/>
        </a:xfrm>
        <a:prstGeom prst="hexagon">
          <a:avLst>
            <a:gd name="adj" fmla="val 25000"/>
            <a:gd name="vf" fmla="val 115470"/>
          </a:avLst>
        </a:prstGeom>
        <a:blipFill>
          <a:blip xmlns:r="http://schemas.openxmlformats.org/officeDocument/2006/relationships" r:embed="rId2"/>
          <a:srcRect/>
          <a:stretch>
            <a:fillRect l="-19000" r="-19000"/>
          </a:stretch>
        </a:blipFill>
        <a:ln w="15875" cap="flat" cmpd="sng" algn="ctr">
          <a:solidFill>
            <a:schemeClr val="accent4">
              <a:hueOff val="419958"/>
              <a:satOff val="-11217"/>
              <a:lumOff val="-2647"/>
              <a:alphaOff val="0"/>
            </a:schemeClr>
          </a:solidFill>
          <a:prstDash val="solid"/>
        </a:ln>
        <a:effectLst/>
      </dsp:spPr>
      <dsp:style>
        <a:lnRef idx="2">
          <a:scrgbClr r="0" g="0" b="0"/>
        </a:lnRef>
        <a:fillRef idx="1">
          <a:scrgbClr r="0" g="0" b="0"/>
        </a:fillRef>
        <a:effectRef idx="0">
          <a:scrgbClr r="0" g="0" b="0"/>
        </a:effectRef>
        <a:fontRef idx="minor"/>
      </dsp:style>
    </dsp:sp>
    <dsp:sp modelId="{865B9563-9CF4-0442-9881-2B617AB65A1B}">
      <dsp:nvSpPr>
        <dsp:cNvPr id="0" name=""/>
        <dsp:cNvSpPr/>
      </dsp:nvSpPr>
      <dsp:spPr>
        <a:xfrm>
          <a:off x="5903366" y="4210799"/>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503950"/>
              <a:satOff val="-13460"/>
              <a:lumOff val="-3176"/>
              <a:alphaOff val="0"/>
            </a:schemeClr>
          </a:solidFill>
          <a:prstDash val="solid"/>
        </a:ln>
        <a:effectLst/>
      </dsp:spPr>
      <dsp:style>
        <a:lnRef idx="2">
          <a:scrgbClr r="0" g="0" b="0"/>
        </a:lnRef>
        <a:fillRef idx="1">
          <a:scrgbClr r="0" g="0" b="0"/>
        </a:fillRef>
        <a:effectRef idx="0">
          <a:scrgbClr r="0" g="0" b="0"/>
        </a:effectRef>
        <a:fontRef idx="minor"/>
      </dsp:style>
    </dsp:sp>
    <dsp:sp modelId="{3BC86123-6CAC-4A42-AEEE-D0DAB3B0B400}">
      <dsp:nvSpPr>
        <dsp:cNvPr id="0" name=""/>
        <dsp:cNvSpPr/>
      </dsp:nvSpPr>
      <dsp:spPr>
        <a:xfrm>
          <a:off x="1952345" y="1183935"/>
          <a:ext cx="2283968" cy="1969178"/>
        </a:xfrm>
        <a:prstGeom prst="hexagon">
          <a:avLst>
            <a:gd name="adj" fmla="val 25000"/>
            <a:gd name="vf" fmla="val 115470"/>
          </a:avLst>
        </a:prstGeom>
        <a:solidFill>
          <a:schemeClr val="accent4">
            <a:hueOff val="839917"/>
            <a:satOff val="-22434"/>
            <a:lumOff val="-5294"/>
            <a:alphaOff val="0"/>
          </a:schemeClr>
        </a:solidFill>
        <a:ln w="15875" cap="flat" cmpd="sng" algn="ctr">
          <a:solidFill>
            <a:schemeClr val="accent4">
              <a:hueOff val="839917"/>
              <a:satOff val="-22434"/>
              <a:lumOff val="-529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8100" rIns="0" bIns="38100" numCol="1" spcCol="1270" anchor="ctr" anchorCtr="0">
          <a:noAutofit/>
        </a:bodyPr>
        <a:lstStyle/>
        <a:p>
          <a:pPr lvl="0" algn="ctr" defTabSz="1333500">
            <a:lnSpc>
              <a:spcPct val="90000"/>
            </a:lnSpc>
            <a:spcBef>
              <a:spcPct val="0"/>
            </a:spcBef>
            <a:spcAft>
              <a:spcPct val="35000"/>
            </a:spcAft>
          </a:pPr>
          <a:r>
            <a:rPr lang="pt-BR" sz="3000" kern="1200" dirty="0"/>
            <a:t>sedação</a:t>
          </a:r>
        </a:p>
      </dsp:txBody>
      <dsp:txXfrm>
        <a:off x="2306774" y="1489514"/>
        <a:ext cx="1575110" cy="1358020"/>
      </dsp:txXfrm>
    </dsp:sp>
    <dsp:sp modelId="{53B9238D-AA9F-5C44-8290-329E8FECB4A0}">
      <dsp:nvSpPr>
        <dsp:cNvPr id="0" name=""/>
        <dsp:cNvSpPr/>
      </dsp:nvSpPr>
      <dsp:spPr>
        <a:xfrm>
          <a:off x="3500729" y="1226596"/>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671934"/>
              <a:satOff val="-17947"/>
              <a:lumOff val="-4235"/>
              <a:alphaOff val="0"/>
            </a:schemeClr>
          </a:solidFill>
          <a:prstDash val="solid"/>
        </a:ln>
        <a:effectLst/>
      </dsp:spPr>
      <dsp:style>
        <a:lnRef idx="2">
          <a:scrgbClr r="0" g="0" b="0"/>
        </a:lnRef>
        <a:fillRef idx="1">
          <a:scrgbClr r="0" g="0" b="0"/>
        </a:fillRef>
        <a:effectRef idx="0">
          <a:scrgbClr r="0" g="0" b="0"/>
        </a:effectRef>
        <a:fontRef idx="minor"/>
      </dsp:style>
    </dsp:sp>
    <dsp:sp modelId="{931C0835-4EAD-9842-AA10-CCB327266E88}">
      <dsp:nvSpPr>
        <dsp:cNvPr id="0" name=""/>
        <dsp:cNvSpPr/>
      </dsp:nvSpPr>
      <dsp:spPr>
        <a:xfrm>
          <a:off x="3898188" y="108040"/>
          <a:ext cx="2283968" cy="1969178"/>
        </a:xfrm>
        <a:prstGeom prst="hexagon">
          <a:avLst>
            <a:gd name="adj" fmla="val 25000"/>
            <a:gd name="vf" fmla="val 115470"/>
          </a:avLst>
        </a:prstGeom>
        <a:blipFill>
          <a:blip xmlns:r="http://schemas.openxmlformats.org/officeDocument/2006/relationships" r:embed="rId3"/>
          <a:srcRect/>
          <a:stretch>
            <a:fillRect l="-27000" r="-27000"/>
          </a:stretch>
        </a:blipFill>
        <a:ln w="15875" cap="flat" cmpd="sng" algn="ctr">
          <a:solidFill>
            <a:schemeClr val="accent4">
              <a:hueOff val="839917"/>
              <a:satOff val="-22434"/>
              <a:lumOff val="-5294"/>
              <a:alphaOff val="0"/>
            </a:schemeClr>
          </a:solidFill>
          <a:prstDash val="solid"/>
        </a:ln>
        <a:effectLst/>
      </dsp:spPr>
      <dsp:style>
        <a:lnRef idx="2">
          <a:scrgbClr r="0" g="0" b="0"/>
        </a:lnRef>
        <a:fillRef idx="1">
          <a:scrgbClr r="0" g="0" b="0"/>
        </a:fillRef>
        <a:effectRef idx="0">
          <a:scrgbClr r="0" g="0" b="0"/>
        </a:effectRef>
        <a:fontRef idx="minor"/>
      </dsp:style>
    </dsp:sp>
    <dsp:sp modelId="{3D7DC652-82CD-DD4E-8C9F-96E14B0BF5F8}">
      <dsp:nvSpPr>
        <dsp:cNvPr id="0" name=""/>
        <dsp:cNvSpPr/>
      </dsp:nvSpPr>
      <dsp:spPr>
        <a:xfrm>
          <a:off x="3965651" y="972710"/>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839917"/>
              <a:satOff val="-22434"/>
              <a:lumOff val="-5294"/>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73FE32-3FAF-9341-B3A7-22ACA2017064}">
      <dsp:nvSpPr>
        <dsp:cNvPr id="0" name=""/>
        <dsp:cNvSpPr/>
      </dsp:nvSpPr>
      <dsp:spPr>
        <a:xfrm>
          <a:off x="1952345" y="3341447"/>
          <a:ext cx="2283968" cy="1969178"/>
        </a:xfrm>
        <a:prstGeom prst="hexagon">
          <a:avLst>
            <a:gd name="adj" fmla="val 25000"/>
            <a:gd name="vf" fmla="val 115470"/>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8100" rIns="0" bIns="38100" numCol="1" spcCol="1270" anchor="ctr" anchorCtr="0">
          <a:noAutofit/>
        </a:bodyPr>
        <a:lstStyle/>
        <a:p>
          <a:pPr lvl="0" algn="ctr" defTabSz="1333500">
            <a:lnSpc>
              <a:spcPct val="90000"/>
            </a:lnSpc>
            <a:spcBef>
              <a:spcPct val="0"/>
            </a:spcBef>
            <a:spcAft>
              <a:spcPct val="35000"/>
            </a:spcAft>
          </a:pPr>
          <a:r>
            <a:rPr lang="pt-BR" sz="3000" kern="1200" dirty="0"/>
            <a:t>ventilação mecânica</a:t>
          </a:r>
        </a:p>
      </dsp:txBody>
      <dsp:txXfrm>
        <a:off x="2306774" y="3647026"/>
        <a:ext cx="1575110" cy="1358020"/>
      </dsp:txXfrm>
    </dsp:sp>
    <dsp:sp modelId="{A1A0D24F-1006-EC46-8570-F1C0EB037968}">
      <dsp:nvSpPr>
        <dsp:cNvPr id="0" name=""/>
        <dsp:cNvSpPr/>
      </dsp:nvSpPr>
      <dsp:spPr>
        <a:xfrm>
          <a:off x="2011680" y="4210799"/>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11BEAE-EC5F-A749-A34A-441078207866}">
      <dsp:nvSpPr>
        <dsp:cNvPr id="0" name=""/>
        <dsp:cNvSpPr/>
      </dsp:nvSpPr>
      <dsp:spPr>
        <a:xfrm>
          <a:off x="0" y="2283761"/>
          <a:ext cx="2283968" cy="1969178"/>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5A4609E-B550-DB49-AC4F-8303BA434DD9}">
      <dsp:nvSpPr>
        <dsp:cNvPr id="0" name=""/>
        <dsp:cNvSpPr/>
      </dsp:nvSpPr>
      <dsp:spPr>
        <a:xfrm>
          <a:off x="1554886" y="3992811"/>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167983"/>
              <a:satOff val="-4487"/>
              <a:lumOff val="-1059"/>
              <a:alphaOff val="0"/>
            </a:schemeClr>
          </a:solidFill>
          <a:prstDash val="solid"/>
        </a:ln>
        <a:effectLst/>
      </dsp:spPr>
      <dsp:style>
        <a:lnRef idx="2">
          <a:scrgbClr r="0" g="0" b="0"/>
        </a:lnRef>
        <a:fillRef idx="1">
          <a:scrgbClr r="0" g="0" b="0"/>
        </a:fillRef>
        <a:effectRef idx="0">
          <a:scrgbClr r="0" g="0" b="0"/>
        </a:effectRef>
        <a:fontRef idx="minor"/>
      </dsp:style>
    </dsp:sp>
    <dsp:sp modelId="{045348A1-6414-E64C-9E0F-0161AC44C67F}">
      <dsp:nvSpPr>
        <dsp:cNvPr id="0" name=""/>
        <dsp:cNvSpPr/>
      </dsp:nvSpPr>
      <dsp:spPr>
        <a:xfrm>
          <a:off x="3898188" y="2260350"/>
          <a:ext cx="2283968" cy="1969178"/>
        </a:xfrm>
        <a:prstGeom prst="hexagon">
          <a:avLst>
            <a:gd name="adj" fmla="val 25000"/>
            <a:gd name="vf" fmla="val 115470"/>
          </a:avLst>
        </a:prstGeom>
        <a:solidFill>
          <a:schemeClr val="accent4">
            <a:hueOff val="419958"/>
            <a:satOff val="-11217"/>
            <a:lumOff val="-2647"/>
            <a:alphaOff val="0"/>
          </a:schemeClr>
        </a:solidFill>
        <a:ln w="15875" cap="flat" cmpd="sng" algn="ctr">
          <a:solidFill>
            <a:schemeClr val="accent4">
              <a:hueOff val="419958"/>
              <a:satOff val="-11217"/>
              <a:lumOff val="-264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8100" rIns="0" bIns="38100" numCol="1" spcCol="1270" anchor="ctr" anchorCtr="0">
          <a:noAutofit/>
        </a:bodyPr>
        <a:lstStyle/>
        <a:p>
          <a:pPr lvl="0" algn="ctr" defTabSz="1333500">
            <a:lnSpc>
              <a:spcPct val="90000"/>
            </a:lnSpc>
            <a:spcBef>
              <a:spcPct val="0"/>
            </a:spcBef>
            <a:spcAft>
              <a:spcPct val="35000"/>
            </a:spcAft>
          </a:pPr>
          <a:r>
            <a:rPr lang="pt-BR" sz="3000" kern="1200" dirty="0"/>
            <a:t>atraso no DNPM</a:t>
          </a:r>
        </a:p>
      </dsp:txBody>
      <dsp:txXfrm>
        <a:off x="4252617" y="2565929"/>
        <a:ext cx="1575110" cy="1358020"/>
      </dsp:txXfrm>
    </dsp:sp>
    <dsp:sp modelId="{743C7AB0-EB3B-4B4D-8CC9-1388E63262AE}">
      <dsp:nvSpPr>
        <dsp:cNvPr id="0" name=""/>
        <dsp:cNvSpPr/>
      </dsp:nvSpPr>
      <dsp:spPr>
        <a:xfrm>
          <a:off x="5459577" y="3967318"/>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335967"/>
              <a:satOff val="-8974"/>
              <a:lumOff val="-2118"/>
              <a:alphaOff val="0"/>
            </a:schemeClr>
          </a:solidFill>
          <a:prstDash val="solid"/>
        </a:ln>
        <a:effectLst/>
      </dsp:spPr>
      <dsp:style>
        <a:lnRef idx="2">
          <a:scrgbClr r="0" g="0" b="0"/>
        </a:lnRef>
        <a:fillRef idx="1">
          <a:scrgbClr r="0" g="0" b="0"/>
        </a:fillRef>
        <a:effectRef idx="0">
          <a:scrgbClr r="0" g="0" b="0"/>
        </a:effectRef>
        <a:fontRef idx="minor"/>
      </dsp:style>
    </dsp:sp>
    <dsp:sp modelId="{DC71C127-B1D4-C341-A06D-F289141DCB49}">
      <dsp:nvSpPr>
        <dsp:cNvPr id="0" name=""/>
        <dsp:cNvSpPr/>
      </dsp:nvSpPr>
      <dsp:spPr>
        <a:xfrm>
          <a:off x="5844032" y="3341447"/>
          <a:ext cx="2283968" cy="1969178"/>
        </a:xfrm>
        <a:prstGeom prst="hexagon">
          <a:avLst>
            <a:gd name="adj" fmla="val 25000"/>
            <a:gd name="vf" fmla="val 115470"/>
          </a:avLst>
        </a:prstGeom>
        <a:blipFill>
          <a:blip xmlns:r="http://schemas.openxmlformats.org/officeDocument/2006/relationships" r:embed="rId2"/>
          <a:srcRect/>
          <a:stretch>
            <a:fillRect l="-19000" r="-19000"/>
          </a:stretch>
        </a:blipFill>
        <a:ln w="15875" cap="flat" cmpd="sng" algn="ctr">
          <a:solidFill>
            <a:schemeClr val="accent4">
              <a:hueOff val="419958"/>
              <a:satOff val="-11217"/>
              <a:lumOff val="-2647"/>
              <a:alphaOff val="0"/>
            </a:schemeClr>
          </a:solidFill>
          <a:prstDash val="solid"/>
        </a:ln>
        <a:effectLst/>
      </dsp:spPr>
      <dsp:style>
        <a:lnRef idx="2">
          <a:scrgbClr r="0" g="0" b="0"/>
        </a:lnRef>
        <a:fillRef idx="1">
          <a:scrgbClr r="0" g="0" b="0"/>
        </a:fillRef>
        <a:effectRef idx="0">
          <a:scrgbClr r="0" g="0" b="0"/>
        </a:effectRef>
        <a:fontRef idx="minor"/>
      </dsp:style>
    </dsp:sp>
    <dsp:sp modelId="{865B9563-9CF4-0442-9881-2B617AB65A1B}">
      <dsp:nvSpPr>
        <dsp:cNvPr id="0" name=""/>
        <dsp:cNvSpPr/>
      </dsp:nvSpPr>
      <dsp:spPr>
        <a:xfrm>
          <a:off x="5903366" y="4210799"/>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503950"/>
              <a:satOff val="-13460"/>
              <a:lumOff val="-3176"/>
              <a:alphaOff val="0"/>
            </a:schemeClr>
          </a:solidFill>
          <a:prstDash val="solid"/>
        </a:ln>
        <a:effectLst/>
      </dsp:spPr>
      <dsp:style>
        <a:lnRef idx="2">
          <a:scrgbClr r="0" g="0" b="0"/>
        </a:lnRef>
        <a:fillRef idx="1">
          <a:scrgbClr r="0" g="0" b="0"/>
        </a:fillRef>
        <a:effectRef idx="0">
          <a:scrgbClr r="0" g="0" b="0"/>
        </a:effectRef>
        <a:fontRef idx="minor"/>
      </dsp:style>
    </dsp:sp>
    <dsp:sp modelId="{3BC86123-6CAC-4A42-AEEE-D0DAB3B0B400}">
      <dsp:nvSpPr>
        <dsp:cNvPr id="0" name=""/>
        <dsp:cNvSpPr/>
      </dsp:nvSpPr>
      <dsp:spPr>
        <a:xfrm>
          <a:off x="1952345" y="1183935"/>
          <a:ext cx="2283968" cy="1969178"/>
        </a:xfrm>
        <a:prstGeom prst="hexagon">
          <a:avLst>
            <a:gd name="adj" fmla="val 25000"/>
            <a:gd name="vf" fmla="val 115470"/>
          </a:avLst>
        </a:prstGeom>
        <a:solidFill>
          <a:schemeClr val="accent4">
            <a:hueOff val="839917"/>
            <a:satOff val="-22434"/>
            <a:lumOff val="-5294"/>
            <a:alphaOff val="0"/>
          </a:schemeClr>
        </a:solidFill>
        <a:ln w="15875" cap="flat" cmpd="sng" algn="ctr">
          <a:solidFill>
            <a:schemeClr val="accent4">
              <a:hueOff val="839917"/>
              <a:satOff val="-22434"/>
              <a:lumOff val="-529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8100" rIns="0" bIns="38100" numCol="1" spcCol="1270" anchor="ctr" anchorCtr="0">
          <a:noAutofit/>
        </a:bodyPr>
        <a:lstStyle/>
        <a:p>
          <a:pPr lvl="0" algn="ctr" defTabSz="1333500">
            <a:lnSpc>
              <a:spcPct val="90000"/>
            </a:lnSpc>
            <a:spcBef>
              <a:spcPct val="0"/>
            </a:spcBef>
            <a:spcAft>
              <a:spcPct val="35000"/>
            </a:spcAft>
          </a:pPr>
          <a:r>
            <a:rPr lang="pt-BR" sz="3000" kern="1200" dirty="0"/>
            <a:t>sedação</a:t>
          </a:r>
        </a:p>
      </dsp:txBody>
      <dsp:txXfrm>
        <a:off x="2306774" y="1489514"/>
        <a:ext cx="1575110" cy="1358020"/>
      </dsp:txXfrm>
    </dsp:sp>
    <dsp:sp modelId="{53B9238D-AA9F-5C44-8290-329E8FECB4A0}">
      <dsp:nvSpPr>
        <dsp:cNvPr id="0" name=""/>
        <dsp:cNvSpPr/>
      </dsp:nvSpPr>
      <dsp:spPr>
        <a:xfrm>
          <a:off x="3500729" y="1226596"/>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671934"/>
              <a:satOff val="-17947"/>
              <a:lumOff val="-4235"/>
              <a:alphaOff val="0"/>
            </a:schemeClr>
          </a:solidFill>
          <a:prstDash val="solid"/>
        </a:ln>
        <a:effectLst/>
      </dsp:spPr>
      <dsp:style>
        <a:lnRef idx="2">
          <a:scrgbClr r="0" g="0" b="0"/>
        </a:lnRef>
        <a:fillRef idx="1">
          <a:scrgbClr r="0" g="0" b="0"/>
        </a:fillRef>
        <a:effectRef idx="0">
          <a:scrgbClr r="0" g="0" b="0"/>
        </a:effectRef>
        <a:fontRef idx="minor"/>
      </dsp:style>
    </dsp:sp>
    <dsp:sp modelId="{931C0835-4EAD-9842-AA10-CCB327266E88}">
      <dsp:nvSpPr>
        <dsp:cNvPr id="0" name=""/>
        <dsp:cNvSpPr/>
      </dsp:nvSpPr>
      <dsp:spPr>
        <a:xfrm>
          <a:off x="3898188" y="108040"/>
          <a:ext cx="2283968" cy="1969178"/>
        </a:xfrm>
        <a:prstGeom prst="hexagon">
          <a:avLst>
            <a:gd name="adj" fmla="val 25000"/>
            <a:gd name="vf" fmla="val 115470"/>
          </a:avLst>
        </a:prstGeom>
        <a:blipFill>
          <a:blip xmlns:r="http://schemas.openxmlformats.org/officeDocument/2006/relationships" r:embed="rId3"/>
          <a:srcRect/>
          <a:stretch>
            <a:fillRect l="-27000" r="-27000"/>
          </a:stretch>
        </a:blipFill>
        <a:ln w="15875" cap="flat" cmpd="sng" algn="ctr">
          <a:solidFill>
            <a:schemeClr val="accent4">
              <a:hueOff val="839917"/>
              <a:satOff val="-22434"/>
              <a:lumOff val="-5294"/>
              <a:alphaOff val="0"/>
            </a:schemeClr>
          </a:solidFill>
          <a:prstDash val="solid"/>
        </a:ln>
        <a:effectLst/>
      </dsp:spPr>
      <dsp:style>
        <a:lnRef idx="2">
          <a:scrgbClr r="0" g="0" b="0"/>
        </a:lnRef>
        <a:fillRef idx="1">
          <a:scrgbClr r="0" g="0" b="0"/>
        </a:fillRef>
        <a:effectRef idx="0">
          <a:scrgbClr r="0" g="0" b="0"/>
        </a:effectRef>
        <a:fontRef idx="minor"/>
      </dsp:style>
    </dsp:sp>
    <dsp:sp modelId="{3D7DC652-82CD-DD4E-8C9F-96E14B0BF5F8}">
      <dsp:nvSpPr>
        <dsp:cNvPr id="0" name=""/>
        <dsp:cNvSpPr/>
      </dsp:nvSpPr>
      <dsp:spPr>
        <a:xfrm>
          <a:off x="3965651" y="972710"/>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4">
              <a:hueOff val="839917"/>
              <a:satOff val="-22434"/>
              <a:lumOff val="-5294"/>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D110D3-1D04-3B48-8B2B-524492F90789}">
      <dsp:nvSpPr>
        <dsp:cNvPr id="0" name=""/>
        <dsp:cNvSpPr/>
      </dsp:nvSpPr>
      <dsp:spPr>
        <a:xfrm>
          <a:off x="729019" y="0"/>
          <a:ext cx="8262222" cy="4022725"/>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D53C74-42A1-0C4B-8088-9E2A01846927}">
      <dsp:nvSpPr>
        <dsp:cNvPr id="0" name=""/>
        <dsp:cNvSpPr/>
      </dsp:nvSpPr>
      <dsp:spPr>
        <a:xfrm>
          <a:off x="10441" y="1206817"/>
          <a:ext cx="3128709" cy="1609090"/>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pt-BR" sz="2100" kern="1200" dirty="0"/>
            <a:t>Modificação ECG aos 40</a:t>
          </a:r>
        </a:p>
      </dsp:txBody>
      <dsp:txXfrm>
        <a:off x="88990" y="1285366"/>
        <a:ext cx="2971611" cy="1451992"/>
      </dsp:txXfrm>
    </dsp:sp>
    <dsp:sp modelId="{C7C1B21C-A245-AB46-9F9E-457705865924}">
      <dsp:nvSpPr>
        <dsp:cNvPr id="0" name=""/>
        <dsp:cNvSpPr/>
      </dsp:nvSpPr>
      <dsp:spPr>
        <a:xfrm>
          <a:off x="3295776" y="1206817"/>
          <a:ext cx="3128709" cy="1609090"/>
        </a:xfrm>
        <a:prstGeom prst="roundRect">
          <a:avLst/>
        </a:prstGeom>
        <a:solidFill>
          <a:schemeClr val="accent4">
            <a:hueOff val="419958"/>
            <a:satOff val="-11217"/>
            <a:lumOff val="-264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pt-BR" sz="2100" kern="1200" dirty="0"/>
            <a:t>Avaliar confiabilidade da escala entre avaliadores</a:t>
          </a:r>
        </a:p>
        <a:p>
          <a:pPr marL="171450" lvl="1" indent="-171450" algn="l" defTabSz="711200">
            <a:lnSpc>
              <a:spcPct val="90000"/>
            </a:lnSpc>
            <a:spcBef>
              <a:spcPct val="0"/>
            </a:spcBef>
            <a:spcAft>
              <a:spcPct val="15000"/>
            </a:spcAft>
            <a:buChar char="••"/>
          </a:pPr>
          <a:r>
            <a:rPr lang="pt-BR" sz="1600" kern="1200" dirty="0"/>
            <a:t>dia e noite</a:t>
          </a:r>
        </a:p>
        <a:p>
          <a:pPr marL="171450" lvl="1" indent="-171450" algn="l" defTabSz="711200">
            <a:lnSpc>
              <a:spcPct val="90000"/>
            </a:lnSpc>
            <a:spcBef>
              <a:spcPct val="0"/>
            </a:spcBef>
            <a:spcAft>
              <a:spcPct val="15000"/>
            </a:spcAft>
            <a:buChar char="••"/>
          </a:pPr>
          <a:r>
            <a:rPr lang="pt-BR" sz="1600" kern="1200" dirty="0"/>
            <a:t>no decorrer do estudo</a:t>
          </a:r>
        </a:p>
      </dsp:txBody>
      <dsp:txXfrm>
        <a:off x="3374325" y="1285366"/>
        <a:ext cx="2971611" cy="1451992"/>
      </dsp:txXfrm>
    </dsp:sp>
    <dsp:sp modelId="{932B8C66-D099-EA4D-AD62-A70889BF93C8}">
      <dsp:nvSpPr>
        <dsp:cNvPr id="0" name=""/>
        <dsp:cNvSpPr/>
      </dsp:nvSpPr>
      <dsp:spPr>
        <a:xfrm>
          <a:off x="6581110" y="1206817"/>
          <a:ext cx="3128709" cy="1609090"/>
        </a:xfrm>
        <a:prstGeom prst="roundRect">
          <a:avLst/>
        </a:prstGeom>
        <a:solidFill>
          <a:schemeClr val="accent4">
            <a:hueOff val="839917"/>
            <a:satOff val="-22434"/>
            <a:lumOff val="-529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pt-BR" sz="2100" kern="1200" dirty="0"/>
            <a:t>Determinar diferença em confiabilidade para pacientes com e sem atraso no DNPM</a:t>
          </a:r>
        </a:p>
      </dsp:txBody>
      <dsp:txXfrm>
        <a:off x="6659659" y="1285366"/>
        <a:ext cx="2971611" cy="14519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3FCEEC8-0265-4514-AF84-7CFCF13D218B}" type="datetimeFigureOut">
              <a:rPr lang="en-US"/>
              <a:pPr>
                <a:defRPr/>
              </a:pPr>
              <a:t>10/18/2019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DD0E265-5C79-422A-8614-C9695B7DDEAF}" type="slidenum">
              <a:rPr lang="en-US"/>
              <a:pPr>
                <a:defRPr/>
              </a:pPr>
              <a:t>‹nº›</a:t>
            </a:fld>
            <a:endParaRPr lang="en-US" dirty="0"/>
          </a:p>
        </p:txBody>
      </p:sp>
    </p:spTree>
    <p:extLst>
      <p:ext uri="{BB962C8B-B14F-4D97-AF65-F5344CB8AC3E}">
        <p14:creationId xmlns:p14="http://schemas.microsoft.com/office/powerpoint/2010/main" val="171596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cxnSp>
        <p:nvCxnSpPr>
          <p:cNvPr id="4" name="Straight Connector 11"/>
          <p:cNvCxnSpPr/>
          <p:nvPr/>
        </p:nvCxnSpPr>
        <p:spPr>
          <a:xfrm flipV="1">
            <a:off x="8386763" y="5264150"/>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5" name="Rectangle 12"/>
          <p:cNvGrpSpPr>
            <a:grpSpLocks/>
          </p:cNvGrpSpPr>
          <p:nvPr/>
        </p:nvGrpSpPr>
        <p:grpSpPr bwMode="auto">
          <a:xfrm>
            <a:off x="0" y="0"/>
            <a:ext cx="12192000" cy="4572000"/>
            <a:chOff x="0" y="0"/>
            <a:chExt cx="7680" cy="2880"/>
          </a:xfrm>
        </p:grpSpPr>
        <p:pic>
          <p:nvPicPr>
            <p:cNvPr id="6" name="Rectangle 1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80" cy="2880"/>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4"/>
            <p:cNvSpPr txBox="1">
              <a:spLocks noChangeArrowheads="1"/>
            </p:cNvSpPr>
            <p:nvPr/>
          </p:nvSpPr>
          <p:spPr bwMode="auto">
            <a:xfrm>
              <a:off x="0" y="0"/>
              <a:ext cx="7680" cy="2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pt-BR"/>
              <a:t>Clique para editar o título Mestre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8" name="Date Placeholder 3"/>
          <p:cNvSpPr>
            <a:spLocks noGrp="1"/>
          </p:cNvSpPr>
          <p:nvPr>
            <p:ph type="dt" sz="half" idx="10"/>
          </p:nvPr>
        </p:nvSpPr>
        <p:spPr/>
        <p:txBody>
          <a:bodyPr/>
          <a:lstStyle>
            <a:lvl1pPr>
              <a:defRPr/>
            </a:lvl1pPr>
          </a:lstStyle>
          <a:p>
            <a:pPr>
              <a:defRPr/>
            </a:pPr>
            <a:fld id="{15E9C778-12EA-4D49-8453-839D14020415}" type="datetimeFigureOut">
              <a:rPr lang="en-US"/>
              <a:pPr>
                <a:defRPr/>
              </a:pPr>
              <a:t>10/18/2019</a:t>
            </a:fld>
            <a:endParaRPr lang="en-US" dirty="0"/>
          </a:p>
        </p:txBody>
      </p:sp>
      <p:sp>
        <p:nvSpPr>
          <p:cNvPr id="9" name="Footer Placeholder 4"/>
          <p:cNvSpPr>
            <a:spLocks noGrp="1"/>
          </p:cNvSpPr>
          <p:nvPr>
            <p:ph type="ftr" sz="quarter" idx="11"/>
          </p:nvPr>
        </p:nvSpPr>
        <p:spPr/>
        <p:txBody>
          <a:bodyPr/>
          <a:lstStyle>
            <a:lvl1pPr>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pPr>
              <a:defRPr/>
            </a:pPr>
            <a:fld id="{A3B49A3F-8EBA-4311-8915-BBC5CDC3E816}" type="slidenum">
              <a:rPr lang="en-US"/>
              <a:pPr>
                <a:defRPr/>
              </a:pPr>
              <a:t>‹nº›</a:t>
            </a:fld>
            <a:endParaRPr lang="en-US" dirty="0"/>
          </a:p>
        </p:txBody>
      </p:sp>
    </p:spTree>
    <p:extLst>
      <p:ext uri="{BB962C8B-B14F-4D97-AF65-F5344CB8AC3E}">
        <p14:creationId xmlns:p14="http://schemas.microsoft.com/office/powerpoint/2010/main" val="560467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pt-BR"/>
              <a:t>Clique para editar o título Mestre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E9FBF2A3-6090-4F8C-B626-23FB2D98C15B}" type="datetimeFigureOut">
              <a:rPr lang="en-US"/>
              <a:pPr>
                <a:defRPr/>
              </a:pPr>
              <a:t>10/18/2019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4032DCF-001E-424D-90A2-71F4A84AA3A9}" type="slidenum">
              <a:rPr lang="en-US"/>
              <a:pPr>
                <a:defRPr/>
              </a:pPr>
              <a:t>‹nº›</a:t>
            </a:fld>
            <a:endParaRPr lang="en-US" dirty="0"/>
          </a:p>
        </p:txBody>
      </p:sp>
    </p:spTree>
    <p:extLst>
      <p:ext uri="{BB962C8B-B14F-4D97-AF65-F5344CB8AC3E}">
        <p14:creationId xmlns:p14="http://schemas.microsoft.com/office/powerpoint/2010/main" val="4210596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024128" y="2967788"/>
            <a:ext cx="4754880" cy="3341572"/>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5990888" y="2967788"/>
            <a:ext cx="4754880" cy="3341572"/>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5CAC9883-6E8D-4F31-B0D6-5EEB2CE33C1B}" type="datetimeFigureOut">
              <a:rPr lang="en-US"/>
              <a:pPr>
                <a:defRPr/>
              </a:pPr>
              <a:t>10/18/2019</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8127BAE-BB9F-4FD0-A3B3-A44FF4ACE040}" type="slidenum">
              <a:rPr lang="en-US"/>
              <a:pPr>
                <a:defRPr/>
              </a:pPr>
              <a:t>‹nº›</a:t>
            </a:fld>
            <a:endParaRPr lang="en-US" dirty="0"/>
          </a:p>
        </p:txBody>
      </p:sp>
    </p:spTree>
    <p:extLst>
      <p:ext uri="{BB962C8B-B14F-4D97-AF65-F5344CB8AC3E}">
        <p14:creationId xmlns:p14="http://schemas.microsoft.com/office/powerpoint/2010/main" val="528160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AE6AA84C-FF09-4677-BF5C-45C78EA11490}" type="datetimeFigureOut">
              <a:rPr lang="en-US"/>
              <a:pPr>
                <a:defRPr/>
              </a:pPr>
              <a:t>10/18/2019</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F9D9E09-E046-43CB-AD8A-E72278FB06C5}" type="slidenum">
              <a:rPr lang="en-US"/>
              <a:pPr>
                <a:defRPr/>
              </a:pPr>
              <a:t>‹nº›</a:t>
            </a:fld>
            <a:endParaRPr lang="en-US" dirty="0"/>
          </a:p>
        </p:txBody>
      </p:sp>
    </p:spTree>
    <p:extLst>
      <p:ext uri="{BB962C8B-B14F-4D97-AF65-F5344CB8AC3E}">
        <p14:creationId xmlns:p14="http://schemas.microsoft.com/office/powerpoint/2010/main" val="1396715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1F5B5651-9951-46D2-AC6F-26CB648C1A42}" type="datetimeFigureOut">
              <a:rPr lang="en-US"/>
              <a:pPr>
                <a:defRPr/>
              </a:pPr>
              <a:t>10/18/2019</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5B402AED-92EC-45FA-BADB-0F77018CE2DF}" type="slidenum">
              <a:rPr lang="en-US"/>
              <a:pPr>
                <a:defRPr/>
              </a:pPr>
              <a:t>‹nº›</a:t>
            </a:fld>
            <a:endParaRPr lang="en-US" dirty="0"/>
          </a:p>
        </p:txBody>
      </p:sp>
    </p:spTree>
    <p:extLst>
      <p:ext uri="{BB962C8B-B14F-4D97-AF65-F5344CB8AC3E}">
        <p14:creationId xmlns:p14="http://schemas.microsoft.com/office/powerpoint/2010/main" val="1173028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pt-BR"/>
              <a:t>Clique para editar o título Mestre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047A378E-DB42-4EB9-9593-972ADD9940C4}" type="datetimeFigureOut">
              <a:rPr lang="en-US"/>
              <a:pPr>
                <a:defRPr/>
              </a:pPr>
              <a:t>10/18/2019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93D60AA-5AC1-4516-B647-6503E5E655E5}" type="slidenum">
              <a:rPr lang="en-US"/>
              <a:pPr>
                <a:defRPr/>
              </a:pPr>
              <a:t>‹nº›</a:t>
            </a:fld>
            <a:endParaRPr lang="en-US" dirty="0"/>
          </a:p>
        </p:txBody>
      </p:sp>
    </p:spTree>
    <p:extLst>
      <p:ext uri="{BB962C8B-B14F-4D97-AF65-F5344CB8AC3E}">
        <p14:creationId xmlns:p14="http://schemas.microsoft.com/office/powerpoint/2010/main" val="3667831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cxnSp>
        <p:nvCxnSpPr>
          <p:cNvPr id="5" name="Straight Connector 7"/>
          <p:cNvCxnSpPr/>
          <p:nvPr/>
        </p:nvCxnSpPr>
        <p:spPr>
          <a:xfrm flipV="1">
            <a:off x="8386763"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6" name="Date Placeholder 4"/>
          <p:cNvSpPr>
            <a:spLocks noGrp="1"/>
          </p:cNvSpPr>
          <p:nvPr>
            <p:ph type="dt" sz="half" idx="10"/>
          </p:nvPr>
        </p:nvSpPr>
        <p:spPr/>
        <p:txBody>
          <a:bodyPr/>
          <a:lstStyle>
            <a:lvl1pPr>
              <a:defRPr/>
            </a:lvl1pPr>
          </a:lstStyle>
          <a:p>
            <a:pPr>
              <a:defRPr/>
            </a:pPr>
            <a:fld id="{5F169353-78A3-4C84-8FF5-64EE32D9426E}" type="datetimeFigureOut">
              <a:rPr lang="en-US"/>
              <a:pPr>
                <a:defRPr/>
              </a:pPr>
              <a:t>10/18/2019</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EE51187B-BDB6-4B4B-95A6-86906F05D007}" type="slidenum">
              <a:rPr lang="en-US"/>
              <a:pPr>
                <a:defRPr/>
              </a:pPr>
              <a:t>‹nº›</a:t>
            </a:fld>
            <a:endParaRPr lang="en-US" dirty="0"/>
          </a:p>
        </p:txBody>
      </p:sp>
    </p:spTree>
    <p:extLst>
      <p:ext uri="{BB962C8B-B14F-4D97-AF65-F5344CB8AC3E}">
        <p14:creationId xmlns:p14="http://schemas.microsoft.com/office/powerpoint/2010/main" val="191745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F4D69734-FF85-4D5F-8CAB-0AA4C30CA133}" type="datetimeFigureOut">
              <a:rPr lang="en-US"/>
              <a:pPr>
                <a:defRPr/>
              </a:pPr>
              <a:t>10/18/2019</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7F711D-5BF9-4A0C-A51E-95A703740426}" type="slidenum">
              <a:rPr lang="en-US"/>
              <a:pPr>
                <a:defRPr/>
              </a:pPr>
              <a:t>‹nº›</a:t>
            </a:fld>
            <a:endParaRPr lang="en-US" dirty="0"/>
          </a:p>
        </p:txBody>
      </p:sp>
    </p:spTree>
    <p:extLst>
      <p:ext uri="{BB962C8B-B14F-4D97-AF65-F5344CB8AC3E}">
        <p14:creationId xmlns:p14="http://schemas.microsoft.com/office/powerpoint/2010/main" val="3604900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cxnSp>
        <p:nvCxnSpPr>
          <p:cNvPr id="4" name="Straight Connector 6"/>
          <p:cNvCxnSpPr/>
          <p:nvPr/>
        </p:nvCxnSpPr>
        <p:spPr>
          <a:xfrm rot="5400000" flipV="1">
            <a:off x="10058400" y="5873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pt-BR"/>
              <a:t>Clique para editar o título Mestre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86DA041-E804-4F85-B883-CD560A6AD348}" type="datetimeFigureOut">
              <a:rPr lang="en-US"/>
              <a:pPr>
                <a:defRPr/>
              </a:pPr>
              <a:t>10/18/2019</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2B2DA06-2118-4F0A-B49C-53DF2F79A128}" type="slidenum">
              <a:rPr lang="en-US"/>
              <a:pPr>
                <a:defRPr/>
              </a:pPr>
              <a:t>‹nº›</a:t>
            </a:fld>
            <a:endParaRPr lang="en-US" dirty="0"/>
          </a:p>
        </p:txBody>
      </p:sp>
    </p:spTree>
    <p:extLst>
      <p:ext uri="{BB962C8B-B14F-4D97-AF65-F5344CB8AC3E}">
        <p14:creationId xmlns:p14="http://schemas.microsoft.com/office/powerpoint/2010/main" val="2814082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1027" name="Text Placeholder 2"/>
          <p:cNvSpPr>
            <a:spLocks noGrp="1"/>
          </p:cNvSpPr>
          <p:nvPr>
            <p:ph type="body" idx="1"/>
          </p:nvPr>
        </p:nvSpPr>
        <p:spPr bwMode="auto">
          <a:xfrm>
            <a:off x="1023938" y="2286000"/>
            <a:ext cx="9720262"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pt-BR" altLang="pt-BR" smtClean="0"/>
              <a:t>Clique para editar os estilos de texto Mestres</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1023938" y="6470650"/>
            <a:ext cx="2154237" cy="274638"/>
          </a:xfrm>
          <a:prstGeom prst="rect">
            <a:avLst/>
          </a:prstGeom>
        </p:spPr>
        <p:txBody>
          <a:bodyPr vert="horz" lIns="91440" tIns="45720" rIns="91440" bIns="45720" rtlCol="0" anchor="ctr"/>
          <a:lstStyle>
            <a:lvl1pPr algn="l" eaLnBrk="1" fontAlgn="auto" hangingPunct="1">
              <a:spcBef>
                <a:spcPts val="0"/>
              </a:spcBef>
              <a:spcAft>
                <a:spcPts val="0"/>
              </a:spcAft>
              <a:defRPr sz="1000" smtClean="0">
                <a:solidFill>
                  <a:schemeClr val="tx1">
                    <a:lumMod val="95000"/>
                    <a:lumOff val="5000"/>
                  </a:schemeClr>
                </a:solidFill>
                <a:latin typeface="+mj-lt"/>
              </a:defRPr>
            </a:lvl1pPr>
          </a:lstStyle>
          <a:p>
            <a:pPr>
              <a:defRPr/>
            </a:pPr>
            <a:fld id="{9C03FAF3-8E02-4275-A3B3-0204FF0450EE}" type="datetimeFigureOut">
              <a:rPr lang="en-US"/>
              <a:pPr>
                <a:defRPr/>
              </a:pPr>
              <a:t>10/18/2019</a:t>
            </a:fld>
            <a:endParaRPr lang="en-US" dirty="0"/>
          </a:p>
        </p:txBody>
      </p:sp>
      <p:sp>
        <p:nvSpPr>
          <p:cNvPr id="5" name="Footer Placeholder 4"/>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eaLnBrk="1" fontAlgn="auto" hangingPunct="1">
              <a:spcBef>
                <a:spcPts val="0"/>
              </a:spcBef>
              <a:spcAft>
                <a:spcPts val="0"/>
              </a:spcAft>
              <a:defRPr sz="1000" cap="all" baseline="0" dirty="0">
                <a:solidFill>
                  <a:schemeClr val="tx1">
                    <a:lumMod val="95000"/>
                    <a:lumOff val="5000"/>
                  </a:schemeClr>
                </a:solidFill>
                <a:latin typeface="+mj-lt"/>
              </a:defRPr>
            </a:lvl1pPr>
          </a:lstStyle>
          <a:p>
            <a:pPr>
              <a:defRPr/>
            </a:pPr>
            <a:endParaRPr lang="en-US"/>
          </a:p>
        </p:txBody>
      </p:sp>
      <p:sp>
        <p:nvSpPr>
          <p:cNvPr id="6" name="Slide Number Placeholder 5"/>
          <p:cNvSpPr>
            <a:spLocks noGrp="1"/>
          </p:cNvSpPr>
          <p:nvPr>
            <p:ph type="sldNum" sz="quarter" idx="4"/>
          </p:nvPr>
        </p:nvSpPr>
        <p:spPr>
          <a:xfrm>
            <a:off x="10837863" y="6470650"/>
            <a:ext cx="973137" cy="274638"/>
          </a:xfrm>
          <a:prstGeom prst="rect">
            <a:avLst/>
          </a:prstGeom>
        </p:spPr>
        <p:txBody>
          <a:bodyPr vert="horz" lIns="91440" tIns="45720" rIns="91440" bIns="45720" rtlCol="0" anchor="ctr"/>
          <a:lstStyle>
            <a:lvl1pPr algn="l" eaLnBrk="1" fontAlgn="auto" hangingPunct="1">
              <a:spcBef>
                <a:spcPts val="0"/>
              </a:spcBef>
              <a:spcAft>
                <a:spcPts val="0"/>
              </a:spcAft>
              <a:defRPr sz="1000" smtClean="0">
                <a:solidFill>
                  <a:schemeClr val="tx1">
                    <a:lumMod val="95000"/>
                    <a:lumOff val="5000"/>
                  </a:schemeClr>
                </a:solidFill>
                <a:latin typeface="+mj-lt"/>
              </a:defRPr>
            </a:lvl1pPr>
          </a:lstStyle>
          <a:p>
            <a:pPr>
              <a:defRPr/>
            </a:pPr>
            <a:fld id="{1CF8A79D-9362-4B9F-B5A1-28995DA39959}" type="slidenum">
              <a:rPr lang="en-US"/>
              <a:pPr>
                <a:defRPr/>
              </a:pPr>
              <a:t>‹nº›</a:t>
            </a:fld>
            <a:endParaRPr lang="en-US" dirty="0"/>
          </a:p>
        </p:txBody>
      </p:sp>
      <p:cxnSp>
        <p:nvCxnSpPr>
          <p:cNvPr id="8" name="Straight Connector 7"/>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5560" r:id="rId1"/>
    <p:sldLayoutId id="2147485566" r:id="rId2"/>
    <p:sldLayoutId id="2147485561" r:id="rId3"/>
    <p:sldLayoutId id="2147485562" r:id="rId4"/>
    <p:sldLayoutId id="2147485563" r:id="rId5"/>
    <p:sldLayoutId id="2147485567" r:id="rId6"/>
    <p:sldLayoutId id="2147485564" r:id="rId7"/>
    <p:sldLayoutId id="2147485568" r:id="rId8"/>
    <p:sldLayoutId id="2147485565" r:id="rId9"/>
    <p:sldLayoutId id="2147485569" r:id="rId10"/>
  </p:sldLayoutIdLst>
  <p:txStyles>
    <p:titleStyle>
      <a:lvl1pPr algn="l" rtl="0" fontAlgn="base">
        <a:lnSpc>
          <a:spcPct val="80000"/>
        </a:lnSpc>
        <a:spcBef>
          <a:spcPct val="0"/>
        </a:spcBef>
        <a:spcAft>
          <a:spcPct val="0"/>
        </a:spcAft>
        <a:defRPr sz="5000" kern="1200" cap="all" spc="100">
          <a:solidFill>
            <a:srgbClr val="0D0D0D"/>
          </a:solidFill>
          <a:latin typeface="+mj-lt"/>
          <a:ea typeface="+mj-ea"/>
          <a:cs typeface="+mj-cs"/>
        </a:defRPr>
      </a:lvl1pPr>
      <a:lvl2pPr algn="l" rtl="0" fontAlgn="base">
        <a:lnSpc>
          <a:spcPct val="80000"/>
        </a:lnSpc>
        <a:spcBef>
          <a:spcPct val="0"/>
        </a:spcBef>
        <a:spcAft>
          <a:spcPct val="0"/>
        </a:spcAft>
        <a:defRPr sz="5000">
          <a:solidFill>
            <a:srgbClr val="0D0D0D"/>
          </a:solidFill>
          <a:latin typeface="Tw Cen MT Condensed" panose="020B0606020104020203" pitchFamily="34" charset="0"/>
        </a:defRPr>
      </a:lvl2pPr>
      <a:lvl3pPr algn="l" rtl="0" fontAlgn="base">
        <a:lnSpc>
          <a:spcPct val="80000"/>
        </a:lnSpc>
        <a:spcBef>
          <a:spcPct val="0"/>
        </a:spcBef>
        <a:spcAft>
          <a:spcPct val="0"/>
        </a:spcAft>
        <a:defRPr sz="5000">
          <a:solidFill>
            <a:srgbClr val="0D0D0D"/>
          </a:solidFill>
          <a:latin typeface="Tw Cen MT Condensed" panose="020B0606020104020203" pitchFamily="34" charset="0"/>
        </a:defRPr>
      </a:lvl3pPr>
      <a:lvl4pPr algn="l" rtl="0" fontAlgn="base">
        <a:lnSpc>
          <a:spcPct val="80000"/>
        </a:lnSpc>
        <a:spcBef>
          <a:spcPct val="0"/>
        </a:spcBef>
        <a:spcAft>
          <a:spcPct val="0"/>
        </a:spcAft>
        <a:defRPr sz="5000">
          <a:solidFill>
            <a:srgbClr val="0D0D0D"/>
          </a:solidFill>
          <a:latin typeface="Tw Cen MT Condensed" panose="020B0606020104020203" pitchFamily="34" charset="0"/>
        </a:defRPr>
      </a:lvl4pPr>
      <a:lvl5pPr algn="l" rtl="0" fontAlgn="base">
        <a:lnSpc>
          <a:spcPct val="80000"/>
        </a:lnSpc>
        <a:spcBef>
          <a:spcPct val="0"/>
        </a:spcBef>
        <a:spcAft>
          <a:spcPct val="0"/>
        </a:spcAft>
        <a:defRPr sz="5000">
          <a:solidFill>
            <a:srgbClr val="0D0D0D"/>
          </a:solidFill>
          <a:latin typeface="Tw Cen MT Condensed" panose="020B0606020104020203" pitchFamily="34" charset="0"/>
        </a:defRPr>
      </a:lvl5pPr>
      <a:lvl6pPr marL="457200" algn="l" rtl="0" fontAlgn="base">
        <a:lnSpc>
          <a:spcPct val="80000"/>
        </a:lnSpc>
        <a:spcBef>
          <a:spcPct val="0"/>
        </a:spcBef>
        <a:spcAft>
          <a:spcPct val="0"/>
        </a:spcAft>
        <a:defRPr sz="5000">
          <a:solidFill>
            <a:srgbClr val="0D0D0D"/>
          </a:solidFill>
          <a:latin typeface="Tw Cen MT Condensed" panose="020B0606020104020203" pitchFamily="34" charset="0"/>
        </a:defRPr>
      </a:lvl6pPr>
      <a:lvl7pPr marL="914400" algn="l" rtl="0" fontAlgn="base">
        <a:lnSpc>
          <a:spcPct val="80000"/>
        </a:lnSpc>
        <a:spcBef>
          <a:spcPct val="0"/>
        </a:spcBef>
        <a:spcAft>
          <a:spcPct val="0"/>
        </a:spcAft>
        <a:defRPr sz="5000">
          <a:solidFill>
            <a:srgbClr val="0D0D0D"/>
          </a:solidFill>
          <a:latin typeface="Tw Cen MT Condensed" panose="020B0606020104020203" pitchFamily="34" charset="0"/>
        </a:defRPr>
      </a:lvl7pPr>
      <a:lvl8pPr marL="1371600" algn="l" rtl="0" fontAlgn="base">
        <a:lnSpc>
          <a:spcPct val="80000"/>
        </a:lnSpc>
        <a:spcBef>
          <a:spcPct val="0"/>
        </a:spcBef>
        <a:spcAft>
          <a:spcPct val="0"/>
        </a:spcAft>
        <a:defRPr sz="5000">
          <a:solidFill>
            <a:srgbClr val="0D0D0D"/>
          </a:solidFill>
          <a:latin typeface="Tw Cen MT Condensed" panose="020B0606020104020203" pitchFamily="34" charset="0"/>
        </a:defRPr>
      </a:lvl8pPr>
      <a:lvl9pPr marL="1828800" algn="l" rtl="0" fontAlgn="base">
        <a:lnSpc>
          <a:spcPct val="80000"/>
        </a:lnSpc>
        <a:spcBef>
          <a:spcPct val="0"/>
        </a:spcBef>
        <a:spcAft>
          <a:spcPct val="0"/>
        </a:spcAft>
        <a:defRPr sz="5000">
          <a:solidFill>
            <a:srgbClr val="0D0D0D"/>
          </a:solidFill>
          <a:latin typeface="Tw Cen MT Condensed" panose="020B0606020104020203" pitchFamily="34" charset="0"/>
        </a:defRPr>
      </a:lvl9pPr>
    </p:titleStyle>
    <p:bodyStyle>
      <a:lvl1pPr marL="90488" indent="-90488" algn="l" rtl="0" fontAlgn="base">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13" indent="-136525" algn="l" rtl="0" fontAlgn="base">
        <a:lnSpc>
          <a:spcPct val="90000"/>
        </a:lnSpc>
        <a:spcBef>
          <a:spcPts val="200"/>
        </a:spcBef>
        <a:spcAft>
          <a:spcPts val="400"/>
        </a:spcAft>
        <a:buClr>
          <a:schemeClr val="accent1"/>
        </a:buClr>
        <a:buFont typeface="Wingdings 3" panose="05040102010807070707" pitchFamily="18" charset="2"/>
        <a:buChar char=""/>
        <a:defRPr kern="1200">
          <a:solidFill>
            <a:schemeClr val="tx1"/>
          </a:solidFill>
          <a:latin typeface="+mn-lt"/>
          <a:ea typeface="+mn-ea"/>
          <a:cs typeface="+mn-cs"/>
        </a:defRPr>
      </a:lvl2pPr>
      <a:lvl3pPr marL="447675" indent="-136525" algn="l" rtl="0" fontAlgn="base">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3pPr>
      <a:lvl4pPr marL="593725" indent="-136525" algn="l" rtl="0" fontAlgn="base">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4pPr>
      <a:lvl5pPr marL="776288" indent="-136525" algn="l" rtl="0" fontAlgn="base">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0946292" TargetMode="External"/><Relationship Id="rId2" Type="http://schemas.openxmlformats.org/officeDocument/2006/relationships/hyperlink" Target="https://www.ncbi.nlm.nih.gov/pubmed/30946292" TargetMode="External"/><Relationship Id="rId1" Type="http://schemas.openxmlformats.org/officeDocument/2006/relationships/slideLayout" Target="../slideLayouts/slideLayout8.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hyperlink" Target="http://paulomargotto.com.br/documentos/19950" TargetMode="External"/><Relationship Id="rId5" Type="http://schemas.openxmlformats.org/officeDocument/2006/relationships/hyperlink" Target="http://paulomargotto.com.br/exame-neurologico-do-recem-nascido-incluindo-escala-de-coma-de-glasgow-modificada-avaliacao-da-funcao-cortical-e-protoloco-para-morte-encefalica-neonatal/" TargetMode="Externa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bwMode="auto">
          <a:xfrm>
            <a:off x="3424238" y="1093788"/>
            <a:ext cx="7772400" cy="1463675"/>
          </a:xfrm>
        </p:spPr>
        <p:txBody>
          <a:bodyPr wrap="square" numCol="1" anchorCtr="0" compatLnSpc="1">
            <a:prstTxWarp prst="textNoShape">
              <a:avLst/>
            </a:prstTxWarp>
            <a:normAutofit fontScale="90000"/>
          </a:bodyPr>
          <a:lstStyle/>
          <a:p>
            <a:pPr algn="ctr"/>
            <a:r>
              <a:rPr lang="pt-BR" altLang="pt-BR" sz="4600" cap="none" smtClean="0">
                <a:solidFill>
                  <a:srgbClr val="FF00FF"/>
                </a:solidFill>
              </a:rPr>
              <a:t>Confiabilidade interexaminadores entre enfermeiros de cuidados intensivos , realizando uma modificação pediátrica na escala de coma de Glasgow</a:t>
            </a:r>
          </a:p>
        </p:txBody>
      </p:sp>
      <p:sp>
        <p:nvSpPr>
          <p:cNvPr id="8197" name="Rectangle 5"/>
          <p:cNvSpPr>
            <a:spLocks noChangeArrowheads="1"/>
          </p:cNvSpPr>
          <p:nvPr/>
        </p:nvSpPr>
        <p:spPr bwMode="auto">
          <a:xfrm>
            <a:off x="0" y="3103563"/>
            <a:ext cx="12192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altLang="pt-BR">
                <a:hlinkClick r:id="rId2"/>
              </a:rPr>
              <a:t>Inter-Rater Reliability Between Critical Care Nurses Performing a Pediatric Modification to the Glasgow Coma Scale.</a:t>
            </a:r>
            <a:endParaRPr lang="en-US" altLang="pt-BR"/>
          </a:p>
          <a:p>
            <a:pPr algn="ctr"/>
            <a:r>
              <a:rPr lang="en-US" altLang="pt-BR"/>
              <a:t>Kirschen MP, Snyder M, Smith K, Lourie K, Agarwal K, DiDonato P, Doll A, Zhang B, Mensinger J, Ichord R, Shea JA, Berg RA, Nadkarni V, Topjian A.Pediatr Crit Care Med. 2019 Jul;20(7):660-666. doi: 10.1097/PCC.0000000000001938.</a:t>
            </a:r>
          </a:p>
          <a:p>
            <a:pPr algn="ctr"/>
            <a:r>
              <a:rPr lang="en-US" altLang="pt-BR"/>
              <a:t>PMID: 30946292.</a:t>
            </a:r>
            <a:r>
              <a:rPr lang="en-US" altLang="pt-BR" u="sng">
                <a:hlinkClick r:id="rId3"/>
              </a:rPr>
              <a:t>Similar articles</a:t>
            </a:r>
            <a:endParaRPr lang="en-US" altLang="pt-BR" u="sng"/>
          </a:p>
        </p:txBody>
      </p:sp>
      <p:sp>
        <p:nvSpPr>
          <p:cNvPr id="8200" name="Text Box 8"/>
          <p:cNvSpPr txBox="1">
            <a:spLocks noChangeArrowheads="1"/>
          </p:cNvSpPr>
          <p:nvPr/>
        </p:nvSpPr>
        <p:spPr bwMode="auto">
          <a:xfrm>
            <a:off x="2833688" y="4202113"/>
            <a:ext cx="5527675"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algn="ctr" defTabSz="914400"/>
            <a:r>
              <a:rPr lang="pt-BR" altLang="pt-BR" smtClean="0">
                <a:solidFill>
                  <a:srgbClr val="0066FF"/>
                </a:solidFill>
              </a:rPr>
              <a:t>Apresentação: </a:t>
            </a:r>
            <a:r>
              <a:rPr lang="pt-BR" altLang="pt-BR">
                <a:solidFill>
                  <a:srgbClr val="0066FF"/>
                </a:solidFill>
              </a:rPr>
              <a:t>Laura P. </a:t>
            </a:r>
            <a:r>
              <a:rPr lang="pt-BR" altLang="pt-BR" dirty="0" err="1">
                <a:solidFill>
                  <a:srgbClr val="0066FF"/>
                </a:solidFill>
              </a:rPr>
              <a:t>Nishioka</a:t>
            </a:r>
            <a:endParaRPr lang="pt-BR" altLang="pt-BR" dirty="0">
              <a:solidFill>
                <a:srgbClr val="0066FF"/>
              </a:solidFill>
            </a:endParaRPr>
          </a:p>
          <a:p>
            <a:pPr algn="ctr" defTabSz="914400"/>
            <a:r>
              <a:rPr lang="pt-BR" altLang="pt-BR" dirty="0">
                <a:solidFill>
                  <a:srgbClr val="0066FF"/>
                </a:solidFill>
              </a:rPr>
              <a:t>Coordenação: Alexandre P. Serafim</a:t>
            </a:r>
          </a:p>
          <a:p>
            <a:pPr algn="ctr" defTabSz="914400"/>
            <a:r>
              <a:rPr lang="pt-BR" altLang="pt-BR" dirty="0">
                <a:solidFill>
                  <a:srgbClr val="0066FF"/>
                </a:solidFill>
              </a:rPr>
              <a:t>Unidade de Terapia Intensiva Pediátrica do HMIB/SES/DF</a:t>
            </a:r>
          </a:p>
        </p:txBody>
      </p:sp>
      <p:pic>
        <p:nvPicPr>
          <p:cNvPr id="8201"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8900"/>
            <a:ext cx="3267075" cy="2468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8613" y="5118100"/>
            <a:ext cx="8980487"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3" name="Text Box 11"/>
          <p:cNvSpPr txBox="1">
            <a:spLocks noChangeArrowheads="1"/>
          </p:cNvSpPr>
          <p:nvPr/>
        </p:nvSpPr>
        <p:spPr bwMode="auto">
          <a:xfrm>
            <a:off x="9080500" y="4319588"/>
            <a:ext cx="22002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defTabSz="914400"/>
            <a:r>
              <a:rPr lang="pt-BR" altLang="pt-BR"/>
              <a:t>Brasília, 19/10/2019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Diagrama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220" name="Text Box 4"/>
          <p:cNvSpPr txBox="1">
            <a:spLocks noChangeArrowheads="1"/>
          </p:cNvSpPr>
          <p:nvPr/>
        </p:nvSpPr>
        <p:spPr bwMode="auto">
          <a:xfrm>
            <a:off x="5564188" y="6249988"/>
            <a:ext cx="781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defTabSz="914400"/>
            <a:r>
              <a:rPr lang="pt-BR" altLang="pt-BR" sz="2000">
                <a:solidFill>
                  <a:srgbClr val="0066FF"/>
                </a:solidFill>
              </a:rPr>
              <a:t>(ECG)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a 5">
            <a:extLst>
              <a:ext uri="{FF2B5EF4-FFF2-40B4-BE49-F238E27FC236}"/>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Diagrama 5">
            <a:extLst>
              <a:ext uri="{FF2B5EF4-FFF2-40B4-BE49-F238E27FC236}"/>
            </a:extLst>
          </p:cNvPr>
          <p:cNvGraphicFramePr/>
          <p:nvPr/>
        </p:nvGraphicFramePr>
        <p:xfrm>
          <a:off x="2032000" y="711728"/>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245" name="Text Box 5"/>
          <p:cNvSpPr txBox="1">
            <a:spLocks noChangeArrowheads="1"/>
          </p:cNvSpPr>
          <p:nvPr/>
        </p:nvSpPr>
        <p:spPr bwMode="auto">
          <a:xfrm>
            <a:off x="6283325" y="6189663"/>
            <a:ext cx="3841750" cy="376237"/>
          </a:xfrm>
          <a:prstGeom prst="rect">
            <a:avLst/>
          </a:prstGeom>
          <a:noFill/>
          <a:ln w="9525" cap="rnd">
            <a:solidFill>
              <a:srgbClr val="FF00FF"/>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defTabSz="914400"/>
            <a:r>
              <a:rPr lang="pt-BR" altLang="pt-BR"/>
              <a:t>DNPM: deficiente neurodesenvolvimento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O que fazer????</a:t>
            </a:r>
          </a:p>
        </p:txBody>
      </p:sp>
      <p:graphicFrame>
        <p:nvGraphicFramePr>
          <p:cNvPr id="4" name="Espaço Reservado para Conteúdo 3">
            <a:extLst>
              <a:ext uri="{FF2B5EF4-FFF2-40B4-BE49-F238E27FC236}"/>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Onde fazer?</a:t>
            </a:r>
          </a:p>
        </p:txBody>
      </p:sp>
      <p:sp>
        <p:nvSpPr>
          <p:cNvPr id="12291" name="Espaço Reservado para Conteúdo 2"/>
          <p:cNvSpPr>
            <a:spLocks noGrp="1"/>
          </p:cNvSpPr>
          <p:nvPr>
            <p:ph idx="1"/>
          </p:nvPr>
        </p:nvSpPr>
        <p:spPr>
          <a:xfrm>
            <a:off x="1023938" y="2286000"/>
            <a:ext cx="9720262" cy="833438"/>
          </a:xfrm>
        </p:spPr>
        <p:txBody>
          <a:bodyPr/>
          <a:lstStyle/>
          <a:p>
            <a:r>
              <a:rPr lang="pt-BR" altLang="pt-BR" smtClean="0"/>
              <a:t>UTI Pediátrica de 61 leitos em um Hospital infantil quaternário com 520 leitos (</a:t>
            </a:r>
            <a:r>
              <a:rPr lang="pt-BR" altLang="pt-BR" i="1" smtClean="0"/>
              <a:t>Children’s Hospital of Philadelphia</a:t>
            </a:r>
            <a:r>
              <a:rPr lang="pt-BR" altLang="pt-BR" smtClean="0"/>
              <a:t>)</a:t>
            </a:r>
          </a:p>
        </p:txBody>
      </p:sp>
      <p:pic>
        <p:nvPicPr>
          <p:cNvPr id="4" name="Imagem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1788" y="3121025"/>
            <a:ext cx="6448425" cy="3621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Como fazer???</a:t>
            </a:r>
          </a:p>
        </p:txBody>
      </p:sp>
      <p:sp>
        <p:nvSpPr>
          <p:cNvPr id="13315" name="Espaço Reservado para Texto 5"/>
          <p:cNvSpPr>
            <a:spLocks noGrp="1"/>
          </p:cNvSpPr>
          <p:nvPr>
            <p:ph type="body" idx="1"/>
          </p:nvPr>
        </p:nvSpPr>
        <p:spPr>
          <a:xfrm>
            <a:off x="1023938" y="2179638"/>
            <a:ext cx="4754562" cy="822325"/>
          </a:xfrm>
        </p:spPr>
        <p:txBody>
          <a:bodyPr/>
          <a:lstStyle/>
          <a:p>
            <a:pPr algn="ctr">
              <a:spcBef>
                <a:spcPct val="0"/>
              </a:spcBef>
              <a:spcAft>
                <a:spcPct val="0"/>
              </a:spcAft>
            </a:pPr>
            <a:r>
              <a:rPr lang="pt-BR" altLang="pt-BR" smtClean="0"/>
              <a:t>As enfermeiras</a:t>
            </a:r>
          </a:p>
        </p:txBody>
      </p:sp>
      <p:pic>
        <p:nvPicPr>
          <p:cNvPr id="10" name="Espaço Reservado para Conteúdo 9"/>
          <p:cNvPicPr>
            <a:picLocks noGrp="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1023938" y="2925763"/>
            <a:ext cx="4754562" cy="3451225"/>
          </a:xfrm>
        </p:spPr>
      </p:pic>
      <p:sp>
        <p:nvSpPr>
          <p:cNvPr id="13317" name="Espaço Reservado para Texto 7"/>
          <p:cNvSpPr>
            <a:spLocks noGrp="1"/>
          </p:cNvSpPr>
          <p:nvPr>
            <p:ph type="body" sz="quarter" idx="3"/>
          </p:nvPr>
        </p:nvSpPr>
        <p:spPr>
          <a:xfrm>
            <a:off x="5991225" y="2179638"/>
            <a:ext cx="4754563" cy="822325"/>
          </a:xfrm>
        </p:spPr>
        <p:txBody>
          <a:bodyPr/>
          <a:lstStyle/>
          <a:p>
            <a:pPr algn="ctr">
              <a:spcBef>
                <a:spcPct val="0"/>
              </a:spcBef>
              <a:spcAft>
                <a:spcPct val="0"/>
              </a:spcAft>
            </a:pPr>
            <a:r>
              <a:rPr lang="pt-BR" altLang="pt-BR" smtClean="0"/>
              <a:t>Os pacientes</a:t>
            </a:r>
          </a:p>
        </p:txBody>
      </p:sp>
      <p:pic>
        <p:nvPicPr>
          <p:cNvPr id="13318" name="Espaço Reservado para Conteúdo 12"/>
          <p:cNvPicPr>
            <a:picLocks noGrp="1" noChangeAspect="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5991225" y="3127375"/>
            <a:ext cx="4749800" cy="3017838"/>
          </a:xfrm>
        </p:spPr>
      </p:pic>
      <p:sp>
        <p:nvSpPr>
          <p:cNvPr id="14" name="CaixaDeTexto 13">
            <a:extLst>
              <a:ext uri="{FF2B5EF4-FFF2-40B4-BE49-F238E27FC236}"/>
            </a:extLst>
          </p:cNvPr>
          <p:cNvSpPr txBox="1"/>
          <p:nvPr/>
        </p:nvSpPr>
        <p:spPr>
          <a:xfrm>
            <a:off x="8909050" y="4032250"/>
            <a:ext cx="1633538" cy="522288"/>
          </a:xfrm>
          <a:prstGeom prst="rect">
            <a:avLst/>
          </a:prstGeom>
          <a:solidFill>
            <a:schemeClr val="accent5"/>
          </a:solidFill>
          <a:ln>
            <a:solidFill>
              <a:schemeClr val="accent5">
                <a:lumMod val="50000"/>
              </a:schemeClr>
            </a:solidFill>
          </a:ln>
        </p:spPr>
        <p:txBody>
          <a:bodyPr>
            <a:spAutoFit/>
          </a:bodyPr>
          <a:lstStyle/>
          <a:p>
            <a:pPr algn="ctr" eaLnBrk="1" fontAlgn="auto" hangingPunct="1">
              <a:spcBef>
                <a:spcPts val="0"/>
              </a:spcBef>
              <a:spcAft>
                <a:spcPts val="0"/>
              </a:spcAft>
              <a:defRPr/>
            </a:pPr>
            <a:r>
              <a:rPr lang="pt-BR" sz="2800" dirty="0">
                <a:solidFill>
                  <a:schemeClr val="bg2"/>
                </a:solidFill>
                <a:latin typeface="+mn-lt"/>
              </a:rPr>
              <a:t>Todos!!!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As modificações da </a:t>
            </a:r>
            <a:r>
              <a:rPr lang="pt-BR" dirty="0" err="1">
                <a:solidFill>
                  <a:schemeClr val="tx1">
                    <a:lumMod val="95000"/>
                    <a:lumOff val="5000"/>
                  </a:schemeClr>
                </a:solidFill>
              </a:rPr>
              <a:t>ecg</a:t>
            </a:r>
            <a:r>
              <a:rPr lang="pt-BR" dirty="0">
                <a:solidFill>
                  <a:schemeClr val="tx1">
                    <a:lumMod val="95000"/>
                    <a:lumOff val="5000"/>
                  </a:schemeClr>
                </a:solidFill>
              </a:rPr>
              <a:t>...</a:t>
            </a:r>
          </a:p>
        </p:txBody>
      </p:sp>
      <p:graphicFrame>
        <p:nvGraphicFramePr>
          <p:cNvPr id="14363" name="Group 27"/>
          <p:cNvGraphicFramePr>
            <a:graphicFrameLocks noGrp="1"/>
          </p:cNvGraphicFramePr>
          <p:nvPr>
            <p:ph idx="1"/>
          </p:nvPr>
        </p:nvGraphicFramePr>
        <p:xfrm>
          <a:off x="103188" y="1905000"/>
          <a:ext cx="11985625" cy="4846320"/>
        </p:xfrm>
        <a:graphic>
          <a:graphicData uri="http://schemas.openxmlformats.org/drawingml/2006/table">
            <a:tbl>
              <a:tblPr/>
              <a:tblGrid>
                <a:gridCol w="1503362"/>
                <a:gridCol w="4170363"/>
                <a:gridCol w="3314700"/>
                <a:gridCol w="2997200"/>
              </a:tblGrid>
              <a:tr h="495300">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1" i="0" u="none" strike="noStrike" cap="none" normalizeH="0" baseline="0" smtClean="0">
                        <a:ln>
                          <a:noFill/>
                        </a:ln>
                        <a:solidFill>
                          <a:srgbClr val="FFFFFF"/>
                        </a:solidFill>
                        <a:effectLst/>
                        <a:latin typeface="Tw Cen MT" panose="020B0602020104020603"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Nota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1" i="0" u="none" strike="noStrike" cap="none" normalizeH="0" baseline="0" smtClean="0">
                        <a:ln>
                          <a:noFill/>
                        </a:ln>
                        <a:solidFill>
                          <a:srgbClr val="FFFFFF"/>
                        </a:solidFill>
                        <a:effectLst/>
                        <a:latin typeface="Tw Cen MT" panose="020B0602020104020603"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Critério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Avaliação</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2 ou mais anos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da ECG</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menores que 2 anos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311275">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Abertura ocular</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4</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3</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2</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1</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Abertura antes do estímulo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Após ordem falada ou gritada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Após estímulo físico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Sem abertura ocular, sem fator extrínseco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Fechados por fator extrínseco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Espontânea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Ao estímulo sonoro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À pressão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Nenhuma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Espontânea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Ao estímulo sonoro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À pressão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Nenhuma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r>
              <a:tr h="2535238">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Resposta verbal</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5</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4</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3</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2</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1</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0E8"/>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Fala corretamente nome, local, data; ou elabora palavras ou frases normais para a idade cronológica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Desorientada, mas a comunicação é coerente; ou elabora algumas palavras ou frases, mas não as normais para a idade cronológica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Palavra isolada inteligível</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Apenas gemidos e resmungos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Sem resposta audível, sem fator extrínseco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Fator interferindo com a comunicação verbal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0E8"/>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Orientada; palavras/frases normais para idade cronológica</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Confusa, algumas palavras/frases – anormais para idade cronológica</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Palavras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Sons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Nenhum</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0E8"/>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Lalação, emite sons; palavras/frases normais para idade cronológica</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Algumas palavras/frases – anormais para idade cronológica</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Choro inconsolável</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Sons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Nenhum</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0E8"/>
                    </a:solidFill>
                  </a:tcPr>
                </a:tc>
              </a:tr>
            </a:tbl>
          </a:graphicData>
        </a:graphic>
      </p:graphicFrame>
      <p:sp>
        <p:nvSpPr>
          <p:cNvPr id="14361" name="CaixaDeTexto 10"/>
          <p:cNvSpPr txBox="1">
            <a:spLocks noChangeArrowheads="1"/>
          </p:cNvSpPr>
          <p:nvPr/>
        </p:nvSpPr>
        <p:spPr bwMode="auto">
          <a:xfrm>
            <a:off x="374650" y="5527675"/>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fontAlgn="base">
              <a:spcBef>
                <a:spcPct val="0"/>
              </a:spcBef>
              <a:spcAft>
                <a:spcPct val="0"/>
              </a:spcAft>
              <a:defRPr>
                <a:solidFill>
                  <a:schemeClr val="tx1"/>
                </a:solidFill>
                <a:latin typeface="Tw Cen MT" panose="020B0602020104020603" pitchFamily="34" charset="0"/>
              </a:defRPr>
            </a:lvl6pPr>
            <a:lvl7pPr marL="2971800" indent="-228600" defTabSz="457200" fontAlgn="base">
              <a:spcBef>
                <a:spcPct val="0"/>
              </a:spcBef>
              <a:spcAft>
                <a:spcPct val="0"/>
              </a:spcAft>
              <a:defRPr>
                <a:solidFill>
                  <a:schemeClr val="tx1"/>
                </a:solidFill>
                <a:latin typeface="Tw Cen MT" panose="020B0602020104020603" pitchFamily="34" charset="0"/>
              </a:defRPr>
            </a:lvl7pPr>
            <a:lvl8pPr marL="3429000" indent="-228600" defTabSz="457200" fontAlgn="base">
              <a:spcBef>
                <a:spcPct val="0"/>
              </a:spcBef>
              <a:spcAft>
                <a:spcPct val="0"/>
              </a:spcAft>
              <a:defRPr>
                <a:solidFill>
                  <a:schemeClr val="tx1"/>
                </a:solidFill>
                <a:latin typeface="Tw Cen MT" panose="020B0602020104020603" pitchFamily="34" charset="0"/>
              </a:defRPr>
            </a:lvl8pPr>
            <a:lvl9pPr marL="3886200" indent="-228600" defTabSz="457200" fontAlgn="base">
              <a:spcBef>
                <a:spcPct val="0"/>
              </a:spcBef>
              <a:spcAft>
                <a:spcPct val="0"/>
              </a:spcAft>
              <a:defRPr>
                <a:solidFill>
                  <a:schemeClr val="tx1"/>
                </a:solidFill>
                <a:latin typeface="Tw Cen MT" panose="020B0602020104020603" pitchFamily="34" charset="0"/>
              </a:defRPr>
            </a:lvl9pPr>
          </a:lstStyle>
          <a:p>
            <a:pPr eaLnBrk="1" hangingPunct="1"/>
            <a:endParaRPr lang="pt-BR" altLang="pt-B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As modificações da </a:t>
            </a:r>
            <a:r>
              <a:rPr lang="pt-BR" dirty="0" err="1">
                <a:solidFill>
                  <a:schemeClr val="tx1">
                    <a:lumMod val="95000"/>
                    <a:lumOff val="5000"/>
                  </a:schemeClr>
                </a:solidFill>
              </a:rPr>
              <a:t>ecg</a:t>
            </a:r>
            <a:r>
              <a:rPr lang="pt-BR" dirty="0">
                <a:solidFill>
                  <a:schemeClr val="tx1">
                    <a:lumMod val="95000"/>
                    <a:lumOff val="5000"/>
                  </a:schemeClr>
                </a:solidFill>
              </a:rPr>
              <a:t>...</a:t>
            </a:r>
          </a:p>
        </p:txBody>
      </p:sp>
      <p:graphicFrame>
        <p:nvGraphicFramePr>
          <p:cNvPr id="15400" name="Group 40"/>
          <p:cNvGraphicFramePr>
            <a:graphicFrameLocks noGrp="1"/>
          </p:cNvGraphicFramePr>
          <p:nvPr/>
        </p:nvGraphicFramePr>
        <p:xfrm>
          <a:off x="103188" y="2389188"/>
          <a:ext cx="11985625" cy="3611880"/>
        </p:xfrm>
        <a:graphic>
          <a:graphicData uri="http://schemas.openxmlformats.org/drawingml/2006/table">
            <a:tbl>
              <a:tblPr/>
              <a:tblGrid>
                <a:gridCol w="1503362"/>
                <a:gridCol w="4170363"/>
                <a:gridCol w="3314700"/>
                <a:gridCol w="2997200"/>
              </a:tblGrid>
              <a:tr h="495300">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1" i="0" u="none" strike="noStrike" cap="none" normalizeH="0" baseline="0" smtClean="0">
                        <a:ln>
                          <a:noFill/>
                        </a:ln>
                        <a:solidFill>
                          <a:srgbClr val="FFFFFF"/>
                        </a:solidFill>
                        <a:effectLst/>
                        <a:latin typeface="Tw Cen MT" panose="020B0602020104020603"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Nota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1" i="0" u="none" strike="noStrike" cap="none" normalizeH="0" baseline="0" smtClean="0">
                        <a:ln>
                          <a:noFill/>
                        </a:ln>
                        <a:solidFill>
                          <a:srgbClr val="FFFFFF"/>
                        </a:solidFill>
                        <a:effectLst/>
                        <a:latin typeface="Tw Cen MT" panose="020B0602020104020603"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Critério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Avaliação</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2 ou mais anos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da ECG</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menores que 2 anos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311275">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Resposta motora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6</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5</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4</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3</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2</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1</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Obedece a solicitação em duas etapas ou a solicitação apropriada para a idade cronológica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Leva as mãos acima da clavícula ao estímulo na cabeça ou no pescoço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Dobra o braço no cotovelo rapidamente, fáscies predominantemente não anormais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Dobra o braço no cotovelo rapidamente, fáscies fáscies predominantemente anormais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Estende braço no cotovelo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Sem movimentos em braços/pernas, sem fator extrínseco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Paralisado ou outro fator extrínseco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Obedece a comandos</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Localiza</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Flexão 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Flexão anormal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Extensão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Nenhum</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Movimento espontâneo 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Retira extremidade rapidamente ao estímulo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Flexão 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Flexão anormal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Extensão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Nenhum</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r>
            </a:tbl>
          </a:graphicData>
        </a:graphic>
      </p:graphicFrame>
      <p:sp>
        <p:nvSpPr>
          <p:cNvPr id="3" name="Título 1"/>
          <p:cNvSpPr>
            <a:spLocks/>
          </p:cNvSpPr>
          <p:nvPr/>
        </p:nvSpPr>
        <p:spPr bwMode="auto">
          <a:xfrm>
            <a:off x="1023938" y="585788"/>
            <a:ext cx="9720262"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defTabSz="914400" eaLnBrk="1" fontAlgn="auto" hangingPunct="1">
              <a:lnSpc>
                <a:spcPct val="80000"/>
              </a:lnSpc>
              <a:spcAft>
                <a:spcPts val="0"/>
              </a:spcAft>
              <a:defRPr/>
            </a:pPr>
            <a:r>
              <a:rPr lang="pt-BR" sz="5000" cap="all" spc="100" dirty="0">
                <a:solidFill>
                  <a:schemeClr val="tx1">
                    <a:lumMod val="95000"/>
                    <a:lumOff val="5000"/>
                  </a:schemeClr>
                </a:solidFill>
                <a:latin typeface="+mj-lt"/>
                <a:ea typeface="+mj-ea"/>
                <a:cs typeface="+mj-cs"/>
              </a:rPr>
              <a:t>As modificações da </a:t>
            </a:r>
            <a:r>
              <a:rPr lang="pt-BR" sz="5000" cap="all" spc="100" dirty="0" err="1">
                <a:solidFill>
                  <a:schemeClr val="tx1">
                    <a:lumMod val="95000"/>
                    <a:lumOff val="5000"/>
                  </a:schemeClr>
                </a:solidFill>
                <a:latin typeface="+mj-lt"/>
                <a:ea typeface="+mj-ea"/>
                <a:cs typeface="+mj-cs"/>
              </a:rPr>
              <a:t>ecg</a:t>
            </a:r>
            <a:r>
              <a:rPr lang="pt-BR" sz="5000" cap="all" spc="100" dirty="0">
                <a:solidFill>
                  <a:schemeClr val="tx1">
                    <a:lumMod val="95000"/>
                    <a:lumOff val="5000"/>
                  </a:schemeClr>
                </a:solidFill>
                <a:latin typeface="+mj-lt"/>
                <a:ea typeface="+mj-ea"/>
                <a:cs typeface="+mj-cs"/>
              </a:rPr>
              <a:t>...</a:t>
            </a:r>
          </a:p>
        </p:txBody>
      </p:sp>
      <p:graphicFrame>
        <p:nvGraphicFramePr>
          <p:cNvPr id="15399" name="Group 39"/>
          <p:cNvGraphicFramePr>
            <a:graphicFrameLocks noGrp="1"/>
          </p:cNvGraphicFramePr>
          <p:nvPr/>
        </p:nvGraphicFramePr>
        <p:xfrm>
          <a:off x="103188" y="2389188"/>
          <a:ext cx="11985625" cy="3611880"/>
        </p:xfrm>
        <a:graphic>
          <a:graphicData uri="http://schemas.openxmlformats.org/drawingml/2006/table">
            <a:tbl>
              <a:tblPr/>
              <a:tblGrid>
                <a:gridCol w="1503362"/>
                <a:gridCol w="4170363"/>
                <a:gridCol w="3314700"/>
                <a:gridCol w="2997200"/>
              </a:tblGrid>
              <a:tr h="495300">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1" i="0" u="none" strike="noStrike" cap="none" normalizeH="0" baseline="0" smtClean="0">
                        <a:ln>
                          <a:noFill/>
                        </a:ln>
                        <a:solidFill>
                          <a:srgbClr val="FFFFFF"/>
                        </a:solidFill>
                        <a:effectLst/>
                        <a:latin typeface="Tw Cen MT" panose="020B0602020104020603"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Nota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1" i="0" u="none" strike="noStrike" cap="none" normalizeH="0" baseline="0" smtClean="0">
                        <a:ln>
                          <a:noFill/>
                        </a:ln>
                        <a:solidFill>
                          <a:srgbClr val="FFFFFF"/>
                        </a:solidFill>
                        <a:effectLst/>
                        <a:latin typeface="Tw Cen MT" panose="020B0602020104020603"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Critério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Avaliação</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2 ou mais anos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da ECG</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500" b="1" i="0" u="none" strike="noStrike" cap="none" normalizeH="0" baseline="0" smtClean="0">
                          <a:ln>
                            <a:noFill/>
                          </a:ln>
                          <a:solidFill>
                            <a:srgbClr val="FFFFFF"/>
                          </a:solidFill>
                          <a:effectLst/>
                          <a:latin typeface="Tw Cen MT" panose="020B0602020104020603" pitchFamily="34" charset="0"/>
                        </a:rPr>
                        <a:t>menores que 2 anos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311275">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Resposta motora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6</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5</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4</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3</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2</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1</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Obedece a solicitação em duas etapas ou a solicitação apropriada para a idade cronológica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Leva as mãos acima da clavícula ao estímulo na cabeça ou no pescoço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Dobra o braço no cotovelo rapidamente, fáscies predominantemente não anormais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Dobra o braço no cotovelo rapidamente, fáscies fáscies predominantemente anormais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Estende braço no cotovelo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Sem movimentos em braços/pernas, sem fator extrínseco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Paralisado ou outro fator extrínseco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Obedece a comandos</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Localiza</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Flexão 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Flexão anormal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Extensão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Nenhum</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lvl1pPr>
                        <a:lnSpc>
                          <a:spcPct val="90000"/>
                        </a:lnSpc>
                        <a:spcBef>
                          <a:spcPts val="1200"/>
                        </a:spcBef>
                        <a:spcAft>
                          <a:spcPts val="200"/>
                        </a:spcAft>
                        <a:buClr>
                          <a:schemeClr val="accent1"/>
                        </a:buClr>
                        <a:buSzPct val="100000"/>
                        <a:buFont typeface="Tw Cen MT" panose="020B0602020104020603" pitchFamily="34" charset="0"/>
                        <a:defRPr sz="20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defRPr sz="1600">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5pPr>
                      <a:lvl6pPr marL="25146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6pPr>
                      <a:lvl7pPr marL="29718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7pPr>
                      <a:lvl8pPr marL="34290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8pPr>
                      <a:lvl9pPr marL="3886200" indent="-228600" fontAlgn="base">
                        <a:lnSpc>
                          <a:spcPct val="90000"/>
                        </a:lnSpc>
                        <a:spcBef>
                          <a:spcPts val="200"/>
                        </a:spcBef>
                        <a:spcAft>
                          <a:spcPts val="400"/>
                        </a:spcAft>
                        <a:buClr>
                          <a:schemeClr val="accent1"/>
                        </a:buClr>
                        <a:buFont typeface="Wingdings 3" panose="05040102010807070707" pitchFamily="18" charset="2"/>
                        <a:defRPr sz="1200">
                          <a:solidFill>
                            <a:schemeClr val="tx1"/>
                          </a:solidFill>
                          <a:latin typeface="Tw Cen MT" panose="020B06020201040206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Movimento espontâneo 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Retira extremidade rapidamente ao estímulo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Flexão 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Flexão anormal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Extensão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Nenhum</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500" b="0" i="0" u="none" strike="noStrike" cap="none" normalizeH="0" baseline="0" smtClean="0">
                        <a:ln>
                          <a:noFill/>
                        </a:ln>
                        <a:solidFill>
                          <a:srgbClr val="000000"/>
                        </a:solidFill>
                        <a:effectLst/>
                        <a:latin typeface="Tw Cen MT" panose="020B06020201040206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500" b="0" i="0" u="none" strike="noStrike" cap="none" normalizeH="0" baseline="0" smtClean="0">
                          <a:ln>
                            <a:noFill/>
                          </a:ln>
                          <a:solidFill>
                            <a:srgbClr val="000000"/>
                          </a:solidFill>
                          <a:effectLst/>
                          <a:latin typeface="Tw Cen MT" panose="020B0602020104020603" pitchFamily="34" charset="0"/>
                        </a:rPr>
                        <a:t>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Diagrama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500" y="0"/>
            <a:ext cx="11333163" cy="6858000"/>
          </a:xfrm>
          <a:prstGeom prst="rect">
            <a:avLst/>
          </a:prstGeom>
          <a:noFill/>
          <a:extLst>
            <a:ext uri="{909E8E84-426E-40DD-AFC4-6F175D3DCCD1}">
              <a14:hiddenFill xmlns:a14="http://schemas.microsoft.com/office/drawing/2010/main">
                <a:solidFill>
                  <a:srgbClr val="FFFFFF"/>
                </a:solidFill>
              </a14:hiddenFill>
            </a:ext>
          </a:extLst>
        </p:spPr>
      </p:pic>
      <p:sp>
        <p:nvSpPr>
          <p:cNvPr id="16387" name="CaixaDeTexto 4"/>
          <p:cNvSpPr txBox="1">
            <a:spLocks noChangeArrowheads="1"/>
          </p:cNvSpPr>
          <p:nvPr/>
        </p:nvSpPr>
        <p:spPr bwMode="auto">
          <a:xfrm>
            <a:off x="2825750" y="-55563"/>
            <a:ext cx="185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fontAlgn="base">
              <a:spcBef>
                <a:spcPct val="0"/>
              </a:spcBef>
              <a:spcAft>
                <a:spcPct val="0"/>
              </a:spcAft>
              <a:defRPr>
                <a:solidFill>
                  <a:schemeClr val="tx1"/>
                </a:solidFill>
                <a:latin typeface="Tw Cen MT" panose="020B0602020104020603" pitchFamily="34" charset="0"/>
              </a:defRPr>
            </a:lvl6pPr>
            <a:lvl7pPr marL="2971800" indent="-228600" defTabSz="457200" fontAlgn="base">
              <a:spcBef>
                <a:spcPct val="0"/>
              </a:spcBef>
              <a:spcAft>
                <a:spcPct val="0"/>
              </a:spcAft>
              <a:defRPr>
                <a:solidFill>
                  <a:schemeClr val="tx1"/>
                </a:solidFill>
                <a:latin typeface="Tw Cen MT" panose="020B0602020104020603" pitchFamily="34" charset="0"/>
              </a:defRPr>
            </a:lvl7pPr>
            <a:lvl8pPr marL="3429000" indent="-228600" defTabSz="457200" fontAlgn="base">
              <a:spcBef>
                <a:spcPct val="0"/>
              </a:spcBef>
              <a:spcAft>
                <a:spcPct val="0"/>
              </a:spcAft>
              <a:defRPr>
                <a:solidFill>
                  <a:schemeClr val="tx1"/>
                </a:solidFill>
                <a:latin typeface="Tw Cen MT" panose="020B0602020104020603" pitchFamily="34" charset="0"/>
              </a:defRPr>
            </a:lvl8pPr>
            <a:lvl9pPr marL="3886200" indent="-228600" defTabSz="457200" fontAlgn="base">
              <a:spcBef>
                <a:spcPct val="0"/>
              </a:spcBef>
              <a:spcAft>
                <a:spcPct val="0"/>
              </a:spcAft>
              <a:defRPr>
                <a:solidFill>
                  <a:schemeClr val="tx1"/>
                </a:solidFill>
                <a:latin typeface="Tw Cen MT" panose="020B0602020104020603" pitchFamily="34" charset="0"/>
              </a:defRPr>
            </a:lvl9pPr>
          </a:lstStyle>
          <a:p>
            <a:pPr eaLnBrk="1" hangingPunct="1"/>
            <a:endParaRPr lang="pt-BR" altLang="pt-B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extLst>
          </p:cNvPr>
          <p:cNvGraphicFramePr/>
          <p:nvPr/>
        </p:nvGraphicFramePr>
        <p:xfrm>
          <a:off x="203200" y="199713"/>
          <a:ext cx="11737788" cy="64520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6096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1023938" y="458788"/>
            <a:ext cx="4389437" cy="1749425"/>
          </a:xfrm>
        </p:spPr>
        <p:txBody>
          <a:bodyPr>
            <a:normAutofit/>
          </a:bodyPr>
          <a:lstStyle/>
          <a:p>
            <a:pPr fontAlgn="auto">
              <a:spcAft>
                <a:spcPts val="0"/>
              </a:spcAft>
              <a:defRPr/>
            </a:pPr>
            <a:r>
              <a:rPr lang="en-US" sz="4400">
                <a:solidFill>
                  <a:schemeClr val="tx1">
                    <a:lumMod val="95000"/>
                    <a:lumOff val="5000"/>
                  </a:schemeClr>
                </a:solidFill>
              </a:rPr>
              <a:t>O que aconteceu...</a:t>
            </a:r>
          </a:p>
        </p:txBody>
      </p:sp>
      <p:cxnSp>
        <p:nvCxnSpPr>
          <p:cNvPr id="15" name="Straight Connector 14">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438" name="Espaço Reservado para Texto 4"/>
          <p:cNvSpPr>
            <a:spLocks noGrp="1"/>
          </p:cNvSpPr>
          <p:nvPr>
            <p:ph type="body" sz="half" idx="2"/>
          </p:nvPr>
        </p:nvSpPr>
        <p:spPr>
          <a:xfrm>
            <a:off x="1023938" y="2286000"/>
            <a:ext cx="4389437" cy="3932238"/>
          </a:xfrm>
        </p:spPr>
        <p:txBody>
          <a:bodyPr lIns="45720" rIns="45720"/>
          <a:lstStyle/>
          <a:p>
            <a:pPr>
              <a:lnSpc>
                <a:spcPct val="90000"/>
              </a:lnSpc>
            </a:pPr>
            <a:r>
              <a:rPr lang="en-US" altLang="pt-BR" sz="1800" smtClean="0">
                <a:solidFill>
                  <a:srgbClr val="FF00FF"/>
                </a:solidFill>
              </a:rPr>
              <a:t>Duzentos e vinte e oito enfermeiros</a:t>
            </a:r>
            <a:r>
              <a:rPr lang="en-US" altLang="pt-BR" sz="1800" smtClean="0"/>
              <a:t> (83%) participaram (209 mulheres, 19 homens).</a:t>
            </a:r>
          </a:p>
          <a:p>
            <a:pPr>
              <a:lnSpc>
                <a:spcPct val="90000"/>
              </a:lnSpc>
            </a:pPr>
            <a:r>
              <a:rPr lang="en-US" altLang="pt-BR" sz="1800" smtClean="0">
                <a:solidFill>
                  <a:srgbClr val="FF00FF"/>
                </a:solidFill>
              </a:rPr>
              <a:t>Dezoito dessas enfermeiras eram SRNs</a:t>
            </a:r>
            <a:r>
              <a:rPr lang="en-US" altLang="pt-BR" sz="1800" smtClean="0"/>
              <a:t> (todas do sexo feminino).</a:t>
            </a:r>
          </a:p>
          <a:p>
            <a:pPr>
              <a:lnSpc>
                <a:spcPct val="90000"/>
              </a:lnSpc>
            </a:pPr>
            <a:r>
              <a:rPr lang="en-US" altLang="pt-BR" sz="1800" smtClean="0"/>
              <a:t>Os enfermeiros tiveram uma mediana de 2 anos (1–4,5 anos) e os SRNs tiveram uma mediana de 4,5 anos (2–6 anos) de experiência na UTIP. </a:t>
            </a:r>
          </a:p>
          <a:p>
            <a:pPr>
              <a:lnSpc>
                <a:spcPct val="90000"/>
              </a:lnSpc>
            </a:pPr>
            <a:r>
              <a:rPr lang="en-US" altLang="pt-BR" sz="1800" smtClean="0">
                <a:solidFill>
                  <a:srgbClr val="FF00FF"/>
                </a:solidFill>
              </a:rPr>
              <a:t>Duzentos e vinte e sete pacientes</a:t>
            </a:r>
            <a:r>
              <a:rPr lang="en-US" altLang="pt-BR" sz="1800" smtClean="0"/>
              <a:t> participaram (110 mulheres, 117 homens) com idade mediana de 2,4 anos (0,8–9,2 anos).</a:t>
            </a:r>
          </a:p>
        </p:txBody>
      </p:sp>
      <p:pic>
        <p:nvPicPr>
          <p:cNvPr id="18439" name="Espaço Reservado para Conteúdo 5"/>
          <p:cNvPicPr>
            <a:picLocks noGrp="1" noChangeAspect="1"/>
          </p:cNvPicPr>
          <p:nvPr>
            <p:ph idx="1"/>
          </p:nvPr>
        </p:nvPicPr>
        <p:blipFill>
          <a:blip r:embed="rId2">
            <a:extLst>
              <a:ext uri="{28A0092B-C50C-407E-A947-70E740481C1C}">
                <a14:useLocalDpi xmlns:a14="http://schemas.microsoft.com/office/drawing/2010/main" val="0"/>
              </a:ext>
            </a:extLst>
          </a:blip>
          <a:srcRect l="4599" r="10886" b="-2"/>
          <a:stretch>
            <a:fillRect/>
          </a:stretch>
        </p:blipFill>
        <p:spPr>
          <a:xfrm>
            <a:off x="7056438" y="960438"/>
            <a:ext cx="4175125" cy="49403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8" name="Straight Connector 27">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extLst>
          </p:cNvPr>
          <p:cNvSpPr>
            <a:spLocks noGrp="1"/>
          </p:cNvSpPr>
          <p:nvPr>
            <p:ph type="title"/>
          </p:nvPr>
        </p:nvSpPr>
        <p:spPr>
          <a:xfrm>
            <a:off x="1023938" y="585788"/>
            <a:ext cx="4432300" cy="1498600"/>
          </a:xfrm>
        </p:spPr>
        <p:txBody>
          <a:bodyPr>
            <a:normAutofit/>
          </a:bodyPr>
          <a:lstStyle/>
          <a:p>
            <a:pPr fontAlgn="auto">
              <a:spcAft>
                <a:spcPts val="0"/>
              </a:spcAft>
              <a:defRPr/>
            </a:pPr>
            <a:r>
              <a:rPr lang="en-US" sz="5000" dirty="0" err="1">
                <a:solidFill>
                  <a:schemeClr val="tx1">
                    <a:lumMod val="95000"/>
                    <a:lumOff val="5000"/>
                  </a:schemeClr>
                </a:solidFill>
              </a:rPr>
              <a:t>Observações</a:t>
            </a:r>
            <a:r>
              <a:rPr lang="en-US" sz="5000" dirty="0">
                <a:solidFill>
                  <a:schemeClr val="tx1">
                    <a:lumMod val="95000"/>
                    <a:lumOff val="5000"/>
                  </a:schemeClr>
                </a:solidFill>
              </a:rPr>
              <a:t> da ECG</a:t>
            </a:r>
          </a:p>
        </p:txBody>
      </p:sp>
      <p:sp>
        <p:nvSpPr>
          <p:cNvPr id="19460" name="Espaço Reservado para Texto 3"/>
          <p:cNvSpPr>
            <a:spLocks noGrp="1"/>
          </p:cNvSpPr>
          <p:nvPr>
            <p:ph type="body" sz="half" idx="2"/>
          </p:nvPr>
        </p:nvSpPr>
        <p:spPr>
          <a:xfrm>
            <a:off x="119063" y="2286000"/>
            <a:ext cx="5770562" cy="4402138"/>
          </a:xfrm>
        </p:spPr>
        <p:txBody>
          <a:bodyPr lIns="45720" rIns="45720"/>
          <a:lstStyle/>
          <a:p>
            <a:pPr>
              <a:lnSpc>
                <a:spcPct val="90000"/>
              </a:lnSpc>
            </a:pPr>
            <a:r>
              <a:rPr lang="en-US" altLang="pt-BR" smtClean="0">
                <a:solidFill>
                  <a:schemeClr val="accent1"/>
                </a:solidFill>
              </a:rPr>
              <a:t>Trezentas e setenta e nove observações pareadas </a:t>
            </a:r>
            <a:r>
              <a:rPr lang="en-US" altLang="pt-BR" smtClean="0"/>
              <a:t>(190 &lt;2 anos e 189 ≥ 2 anos)</a:t>
            </a:r>
          </a:p>
          <a:p>
            <a:pPr lvl="1"/>
            <a:r>
              <a:rPr lang="en-US" altLang="pt-BR" sz="1600" smtClean="0"/>
              <a:t>Retidas apenas 90% (340/379) das avaliações concluídas pelos cinco SRNs que realizaram a maioria das observações de ECG (faixa 25-133; mediana de 63 [37-82]) e a primeira avaliação para os pacientes observados mais mais de uma vez, produzindo </a:t>
            </a:r>
            <a:r>
              <a:rPr lang="en-US" altLang="pt-BR" sz="1600" smtClean="0">
                <a:solidFill>
                  <a:schemeClr val="accent2"/>
                </a:solidFill>
              </a:rPr>
              <a:t>200 observações pareadas </a:t>
            </a:r>
            <a:r>
              <a:rPr lang="en-US" altLang="pt-BR" sz="1600" smtClean="0"/>
              <a:t>(92 meninas, 108 meninos, idade mediana  de 2,3 anos [0,8–8,5 anos]).</a:t>
            </a:r>
          </a:p>
          <a:p>
            <a:r>
              <a:rPr lang="en-US" altLang="pt-BR" smtClean="0">
                <a:solidFill>
                  <a:schemeClr val="accent1"/>
                </a:solidFill>
              </a:rPr>
              <a:t>97 pacientes </a:t>
            </a:r>
            <a:r>
              <a:rPr lang="en-US" altLang="pt-BR" smtClean="0"/>
              <a:t>(48,5%) </a:t>
            </a:r>
            <a:r>
              <a:rPr lang="en-US" altLang="pt-BR" smtClean="0">
                <a:solidFill>
                  <a:schemeClr val="accent1"/>
                </a:solidFill>
              </a:rPr>
              <a:t>com menos de 2 anos </a:t>
            </a:r>
            <a:r>
              <a:rPr lang="en-US" altLang="pt-BR" smtClean="0"/>
              <a:t>e </a:t>
            </a:r>
            <a:r>
              <a:rPr lang="en-US" altLang="pt-BR" smtClean="0">
                <a:solidFill>
                  <a:schemeClr val="accent2"/>
                </a:solidFill>
              </a:rPr>
              <a:t>103</a:t>
            </a:r>
            <a:r>
              <a:rPr lang="en-US" altLang="pt-BR" smtClean="0"/>
              <a:t> (51,5%) </a:t>
            </a:r>
            <a:r>
              <a:rPr lang="en-US" altLang="pt-BR" smtClean="0">
                <a:solidFill>
                  <a:schemeClr val="accent2"/>
                </a:solidFill>
              </a:rPr>
              <a:t>com 2 anos ou mais </a:t>
            </a:r>
          </a:p>
          <a:p>
            <a:r>
              <a:rPr lang="en-US" altLang="pt-BR" smtClean="0">
                <a:solidFill>
                  <a:schemeClr val="accent1"/>
                </a:solidFill>
              </a:rPr>
              <a:t>39%</a:t>
            </a:r>
            <a:r>
              <a:rPr lang="en-US" altLang="pt-BR" smtClean="0"/>
              <a:t> (78/200) dos pacientes retidos (28% &lt;2 anos e 54% ≥ 2 anos) </a:t>
            </a:r>
            <a:r>
              <a:rPr lang="en-US" altLang="pt-BR" smtClean="0">
                <a:solidFill>
                  <a:schemeClr val="accent1"/>
                </a:solidFill>
              </a:rPr>
              <a:t>apresentavam deficiências no desenvolvimento</a:t>
            </a:r>
            <a:r>
              <a:rPr lang="en-US" altLang="pt-BR" smtClean="0"/>
              <a:t> definidas como PCPC maior ou igual a 3 (Tabela 2).</a:t>
            </a:r>
          </a:p>
        </p:txBody>
      </p:sp>
      <p:pic>
        <p:nvPicPr>
          <p:cNvPr id="19461" name="Espaço Reservado para Conteúdo 4"/>
          <p:cNvPicPr>
            <a:picLocks noGrp="1" noChangeAspect="1"/>
          </p:cNvPicPr>
          <p:nvPr>
            <p:ph idx="1"/>
          </p:nvPr>
        </p:nvPicPr>
        <p:blipFill>
          <a:blip r:embed="rId2">
            <a:extLst>
              <a:ext uri="{28A0092B-C50C-407E-A947-70E740481C1C}">
                <a14:useLocalDpi xmlns:a14="http://schemas.microsoft.com/office/drawing/2010/main" val="0"/>
              </a:ext>
            </a:extLst>
          </a:blip>
          <a:srcRect t="2628" r="-2" b="9888"/>
          <a:stretch>
            <a:fillRect/>
          </a:stretch>
        </p:blipFill>
        <p:spPr>
          <a:xfrm>
            <a:off x="6096000" y="1841500"/>
            <a:ext cx="5456238" cy="3175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20483" name="Espaço Reservado para Conteúdo 7"/>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47625"/>
            <a:ext cx="12192000" cy="6858000"/>
          </a:xfrm>
        </p:spPr>
      </p:pic>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7551738" cy="6858000"/>
          </a:xfrm>
          <a:prstGeom prst="rect">
            <a:avLst/>
          </a:prstGeom>
          <a:solidFill>
            <a:srgbClr val="FFFFF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Título 4">
            <a:extLst>
              <a:ext uri="{FF2B5EF4-FFF2-40B4-BE49-F238E27FC236}"/>
            </a:extLst>
          </p:cNvPr>
          <p:cNvSpPr>
            <a:spLocks noGrp="1"/>
          </p:cNvSpPr>
          <p:nvPr>
            <p:ph type="title"/>
          </p:nvPr>
        </p:nvSpPr>
        <p:spPr>
          <a:xfrm>
            <a:off x="1023938" y="585788"/>
            <a:ext cx="6067425" cy="1498600"/>
          </a:xfrm>
        </p:spPr>
        <p:txBody>
          <a:bodyPr/>
          <a:lstStyle/>
          <a:p>
            <a:pPr fontAlgn="auto">
              <a:spcAft>
                <a:spcPts val="0"/>
              </a:spcAft>
              <a:defRPr/>
            </a:pPr>
            <a:r>
              <a:rPr lang="en-US" dirty="0" err="1">
                <a:solidFill>
                  <a:srgbClr val="000000"/>
                </a:solidFill>
              </a:rPr>
              <a:t>Adesão</a:t>
            </a:r>
            <a:r>
              <a:rPr lang="en-US" dirty="0">
                <a:solidFill>
                  <a:srgbClr val="000000"/>
                </a:solidFill>
              </a:rPr>
              <a:t> </a:t>
            </a:r>
            <a:r>
              <a:rPr lang="en-US" dirty="0" err="1">
                <a:solidFill>
                  <a:srgbClr val="000000"/>
                </a:solidFill>
              </a:rPr>
              <a:t>ao</a:t>
            </a:r>
            <a:r>
              <a:rPr lang="en-US" dirty="0">
                <a:solidFill>
                  <a:srgbClr val="000000"/>
                </a:solidFill>
              </a:rPr>
              <a:t> </a:t>
            </a:r>
            <a:r>
              <a:rPr lang="en-US" dirty="0" err="1">
                <a:solidFill>
                  <a:srgbClr val="000000"/>
                </a:solidFill>
              </a:rPr>
              <a:t>protocolo</a:t>
            </a:r>
            <a:endParaRPr lang="en-US" dirty="0">
              <a:solidFill>
                <a:srgbClr val="000000"/>
              </a:solidFill>
            </a:endParaRPr>
          </a:p>
        </p:txBody>
      </p:sp>
      <p:cxnSp>
        <p:nvCxnSpPr>
          <p:cNvPr id="17" name="Straight Connector 16">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0487" name="Espaço Reservado para Conteúdo 6"/>
          <p:cNvSpPr>
            <a:spLocks noGrp="1"/>
          </p:cNvSpPr>
          <p:nvPr>
            <p:ph sz="half" idx="2"/>
          </p:nvPr>
        </p:nvSpPr>
        <p:spPr>
          <a:xfrm>
            <a:off x="1023938" y="2286000"/>
            <a:ext cx="6067425" cy="4022725"/>
          </a:xfrm>
        </p:spPr>
        <p:txBody>
          <a:bodyPr/>
          <a:lstStyle/>
          <a:p>
            <a:r>
              <a:rPr lang="en-US" altLang="pt-BR" smtClean="0">
                <a:solidFill>
                  <a:schemeClr val="accent1"/>
                </a:solidFill>
              </a:rPr>
              <a:t>39 desvios do protocolo </a:t>
            </a:r>
            <a:r>
              <a:rPr lang="en-US" altLang="pt-BR" smtClean="0">
                <a:solidFill>
                  <a:srgbClr val="000000"/>
                </a:solidFill>
              </a:rPr>
              <a:t>(10% das observações da ECG) foram observados pelos SRNs. </a:t>
            </a:r>
          </a:p>
          <a:p>
            <a:pPr lvl="1"/>
            <a:r>
              <a:rPr lang="en-US" altLang="pt-BR" smtClean="0">
                <a:solidFill>
                  <a:srgbClr val="000000"/>
                </a:solidFill>
              </a:rPr>
              <a:t>uso de estímulos de pressão incorretos (localização, ordem ou duração, 82%)</a:t>
            </a:r>
          </a:p>
          <a:p>
            <a:pPr lvl="1"/>
            <a:r>
              <a:rPr lang="en-US" altLang="pt-BR" smtClean="0">
                <a:solidFill>
                  <a:srgbClr val="000000"/>
                </a:solidFill>
              </a:rPr>
              <a:t>estímulos verbais e de pressão simultâneos (13%) </a:t>
            </a:r>
          </a:p>
          <a:p>
            <a:pPr lvl="1"/>
            <a:r>
              <a:rPr lang="en-US" altLang="pt-BR" smtClean="0">
                <a:solidFill>
                  <a:srgbClr val="000000"/>
                </a:solidFill>
              </a:rPr>
              <a:t>não remover as restrições para a avaliação da ECG (8%). </a:t>
            </a:r>
          </a:p>
          <a:p>
            <a:r>
              <a:rPr lang="en-US" altLang="pt-BR" i="1" smtClean="0">
                <a:solidFill>
                  <a:srgbClr val="000000"/>
                </a:solidFill>
              </a:rPr>
              <a:t>Feedback</a:t>
            </a:r>
            <a:r>
              <a:rPr lang="en-US" altLang="pt-BR" smtClean="0">
                <a:solidFill>
                  <a:srgbClr val="000000"/>
                </a:solidFill>
              </a:rPr>
              <a:t> aos enfermeiros se um desvio de protocolo foi observado após as respostas da ECG serem registradas.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23938" y="585788"/>
            <a:ext cx="9720262" cy="1498600"/>
          </a:xfrm>
        </p:spPr>
        <p:txBody>
          <a:bodyPr wrap="square" numCol="1" anchorCtr="0" compatLnSpc="1">
            <a:prstTxWarp prst="textNoShape">
              <a:avLst/>
            </a:prstTxWarp>
          </a:bodyPr>
          <a:lstStyle/>
          <a:p>
            <a:r>
              <a:rPr lang="pt-BR" altLang="pt-BR" cap="none" smtClean="0"/>
              <a:t>CONFIABILIDADE ENTRE AVALIADORES (CEA)</a:t>
            </a:r>
          </a:p>
        </p:txBody>
      </p:sp>
      <p:sp>
        <p:nvSpPr>
          <p:cNvPr id="21507" name="Espaço Reservado para Conteúdo 4"/>
          <p:cNvSpPr>
            <a:spLocks noGrp="1"/>
          </p:cNvSpPr>
          <p:nvPr>
            <p:ph sz="half" idx="1"/>
          </p:nvPr>
        </p:nvSpPr>
        <p:spPr>
          <a:xfrm>
            <a:off x="735013" y="2084388"/>
            <a:ext cx="3770312" cy="4586287"/>
          </a:xfrm>
        </p:spPr>
        <p:txBody>
          <a:bodyPr/>
          <a:lstStyle/>
          <a:p>
            <a:r>
              <a:rPr lang="pt-BR" altLang="pt-BR" smtClean="0"/>
              <a:t>Concordância :</a:t>
            </a:r>
          </a:p>
          <a:p>
            <a:pPr lvl="1"/>
            <a:r>
              <a:rPr lang="pt-BR" altLang="pt-BR" smtClean="0"/>
              <a:t>89% para a resposta ocular</a:t>
            </a:r>
          </a:p>
          <a:p>
            <a:pPr lvl="1"/>
            <a:r>
              <a:rPr lang="pt-BR" altLang="pt-BR" smtClean="0"/>
              <a:t>91% para a resposta verbal</a:t>
            </a:r>
          </a:p>
          <a:p>
            <a:pPr lvl="1"/>
            <a:r>
              <a:rPr lang="pt-BR" altLang="pt-BR" smtClean="0"/>
              <a:t>79% para a resposta motora </a:t>
            </a:r>
          </a:p>
          <a:p>
            <a:pPr lvl="1"/>
            <a:r>
              <a:rPr lang="pt-BR" altLang="pt-BR" smtClean="0"/>
              <a:t>100% para determinar se um paciente era testável ou não testável para a escala de menos de 2 anos (olho, verbal, respostas motoras </a:t>
            </a:r>
            <a:r>
              <a:rPr lang="el-GR" altLang="pt-BR" smtClean="0"/>
              <a:t>κ = 1)</a:t>
            </a:r>
            <a:endParaRPr lang="pt-BR" altLang="pt-BR" smtClean="0"/>
          </a:p>
          <a:p>
            <a:pPr lvl="1"/>
            <a:r>
              <a:rPr lang="el-GR" altLang="pt-BR" smtClean="0"/>
              <a:t> </a:t>
            </a:r>
            <a:r>
              <a:rPr lang="pt-BR" altLang="pt-BR" smtClean="0"/>
              <a:t>Quase 100% para a escala maior ou igual a 2 anos ( </a:t>
            </a:r>
            <a:r>
              <a:rPr lang="el-GR" altLang="pt-BR" smtClean="0"/>
              <a:t>κ, </a:t>
            </a:r>
            <a:r>
              <a:rPr lang="pt-BR" altLang="pt-BR" smtClean="0"/>
              <a:t>olho = 1, verbal = 0,92, motor = 0,90). </a:t>
            </a:r>
          </a:p>
        </p:txBody>
      </p:sp>
      <p:pic>
        <p:nvPicPr>
          <p:cNvPr id="21508" name="Image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91075" y="1958975"/>
            <a:ext cx="7400925" cy="471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546893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7" name="Straight Connector 16">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762000" y="827088"/>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 name="Espaço Reservado para Texto 6">
            <a:extLst>
              <a:ext uri="{FF2B5EF4-FFF2-40B4-BE49-F238E27FC236}"/>
            </a:extLst>
          </p:cNvPr>
          <p:cNvSpPr>
            <a:spLocks noGrp="1"/>
          </p:cNvSpPr>
          <p:nvPr>
            <p:ph type="body" sz="half" idx="2"/>
          </p:nvPr>
        </p:nvSpPr>
        <p:spPr>
          <a:xfrm>
            <a:off x="392113" y="457200"/>
            <a:ext cx="4800600" cy="5761038"/>
          </a:xfrm>
          <a:solidFill>
            <a:schemeClr val="accent1"/>
          </a:solidFill>
        </p:spPr>
        <p:txBody>
          <a:bodyPr lIns="45720" rIns="45720" rtlCol="0">
            <a:normAutofit fontScale="85000" lnSpcReduction="10000"/>
          </a:bodyPr>
          <a:lstStyle/>
          <a:p>
            <a:pPr fontAlgn="auto">
              <a:defRPr/>
            </a:pPr>
            <a:r>
              <a:rPr lang="pt-BR" sz="2600" dirty="0">
                <a:solidFill>
                  <a:schemeClr val="bg1"/>
                </a:solidFill>
              </a:rPr>
              <a:t>A CEA variou de boa (ICC = 0,75) a excelente (ICC = 0,96) para pacientes testáveis ​​em ambas as versões </a:t>
            </a:r>
          </a:p>
          <a:p>
            <a:pPr fontAlgn="auto">
              <a:defRPr/>
            </a:pPr>
            <a:endParaRPr lang="pt-BR" sz="2600" dirty="0">
              <a:solidFill>
                <a:schemeClr val="bg1"/>
              </a:solidFill>
            </a:endParaRPr>
          </a:p>
          <a:p>
            <a:pPr fontAlgn="auto">
              <a:defRPr/>
            </a:pPr>
            <a:r>
              <a:rPr lang="pt-BR" sz="2600" dirty="0">
                <a:solidFill>
                  <a:schemeClr val="bg1"/>
                </a:solidFill>
              </a:rPr>
              <a:t>A CEA foi maior para a resposta verbal (&lt;2 anos de ICC = 0,87 e ≥ 2 anos de ICC = 0,96).</a:t>
            </a:r>
          </a:p>
          <a:p>
            <a:pPr fontAlgn="auto">
              <a:defRPr/>
            </a:pPr>
            <a:endParaRPr lang="pt-BR" sz="2600" dirty="0">
              <a:solidFill>
                <a:schemeClr val="bg1"/>
              </a:solidFill>
            </a:endParaRPr>
          </a:p>
          <a:p>
            <a:pPr fontAlgn="auto">
              <a:defRPr/>
            </a:pPr>
            <a:r>
              <a:rPr lang="pt-BR" sz="2800" dirty="0">
                <a:solidFill>
                  <a:schemeClr val="bg1"/>
                </a:solidFill>
              </a:rPr>
              <a:t>A concordância foi significativamente menor em crianças com deficiência no desenvolvimento para a resposta motora em ambas as escalas de idade (&lt;2 anos: 59% </a:t>
            </a:r>
            <a:r>
              <a:rPr lang="pt-BR" sz="2800" dirty="0" err="1">
                <a:solidFill>
                  <a:schemeClr val="bg1"/>
                </a:solidFill>
              </a:rPr>
              <a:t>vs</a:t>
            </a:r>
            <a:r>
              <a:rPr lang="pt-BR" sz="2800" dirty="0">
                <a:solidFill>
                  <a:schemeClr val="bg1"/>
                </a:solidFill>
              </a:rPr>
              <a:t> 95%; </a:t>
            </a:r>
            <a:r>
              <a:rPr lang="pt-BR" sz="2800" dirty="0" err="1">
                <a:solidFill>
                  <a:schemeClr val="bg1"/>
                </a:solidFill>
              </a:rPr>
              <a:t>p</a:t>
            </a:r>
            <a:r>
              <a:rPr lang="pt-BR" sz="2800" dirty="0">
                <a:solidFill>
                  <a:schemeClr val="bg1"/>
                </a:solidFill>
              </a:rPr>
              <a:t> = 0,0012 e ≥ 2 anos: 55% </a:t>
            </a:r>
            <a:r>
              <a:rPr lang="pt-BR" sz="2800" dirty="0" err="1">
                <a:solidFill>
                  <a:schemeClr val="bg1"/>
                </a:solidFill>
              </a:rPr>
              <a:t>vs</a:t>
            </a:r>
            <a:r>
              <a:rPr lang="pt-BR" sz="2800" dirty="0">
                <a:solidFill>
                  <a:schemeClr val="bg1"/>
                </a:solidFill>
              </a:rPr>
              <a:t> 91%; </a:t>
            </a:r>
            <a:r>
              <a:rPr lang="pt-BR" sz="2800" dirty="0" err="1">
                <a:solidFill>
                  <a:schemeClr val="bg1"/>
                </a:solidFill>
              </a:rPr>
              <a:t>p</a:t>
            </a:r>
            <a:r>
              <a:rPr lang="pt-BR" sz="2800" dirty="0">
                <a:solidFill>
                  <a:schemeClr val="bg1"/>
                </a:solidFill>
              </a:rPr>
              <a:t> = 0,0012)</a:t>
            </a:r>
          </a:p>
          <a:p>
            <a:pPr fontAlgn="auto">
              <a:defRPr/>
            </a:pPr>
            <a:endParaRPr lang="pt-BR" sz="2600" dirty="0">
              <a:solidFill>
                <a:schemeClr val="bg1"/>
              </a:solidFill>
            </a:endParaRPr>
          </a:p>
          <a:p>
            <a:pPr fontAlgn="auto">
              <a:lnSpc>
                <a:spcPct val="90000"/>
              </a:lnSpc>
              <a:defRPr/>
            </a:pPr>
            <a:endParaRPr lang="en-US" dirty="0">
              <a:solidFill>
                <a:srgbClr val="FFFFFF"/>
              </a:solidFill>
            </a:endParaRPr>
          </a:p>
        </p:txBody>
      </p:sp>
      <p:pic>
        <p:nvPicPr>
          <p:cNvPr id="22534" name="Espaço Reservado para Conteúdo 7"/>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6096000" y="922338"/>
            <a:ext cx="5456238" cy="5013325"/>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Texto 3">
            <a:extLst>
              <a:ext uri="{FF2B5EF4-FFF2-40B4-BE49-F238E27FC236}"/>
            </a:extLst>
          </p:cNvPr>
          <p:cNvSpPr>
            <a:spLocks noGrp="1"/>
          </p:cNvSpPr>
          <p:nvPr>
            <p:ph idx="1"/>
          </p:nvPr>
        </p:nvSpPr>
        <p:spPr>
          <a:xfrm>
            <a:off x="6465888" y="987425"/>
            <a:ext cx="5434012" cy="4883150"/>
          </a:xfrm>
        </p:spPr>
        <p:txBody>
          <a:bodyPr rtlCol="0">
            <a:normAutofit fontScale="92500" lnSpcReduction="10000"/>
          </a:bodyPr>
          <a:lstStyle/>
          <a:p>
            <a:pPr marL="91440" indent="-91440" fontAlgn="auto">
              <a:defRPr/>
            </a:pPr>
            <a:r>
              <a:rPr lang="pt-BR" dirty="0">
                <a:solidFill>
                  <a:schemeClr val="bg1"/>
                </a:solidFill>
              </a:rPr>
              <a:t>A concordância foi significativamente </a:t>
            </a:r>
            <a:r>
              <a:rPr lang="pt-BR" dirty="0">
                <a:solidFill>
                  <a:schemeClr val="accent1"/>
                </a:solidFill>
              </a:rPr>
              <a:t>Concordância</a:t>
            </a:r>
            <a:r>
              <a:rPr lang="pt-BR" dirty="0">
                <a:solidFill>
                  <a:schemeClr val="bg1"/>
                </a:solidFill>
              </a:rPr>
              <a:t> </a:t>
            </a:r>
            <a:r>
              <a:rPr lang="pt-BR" dirty="0"/>
              <a:t>também menor com relação a respostas no intervalo intermediário em comparação com respostas nos extremos para a resposta motora em ambas as escalas de idade (</a:t>
            </a:r>
            <a:r>
              <a:rPr lang="pt-BR" dirty="0" err="1"/>
              <a:t>p</a:t>
            </a:r>
            <a:r>
              <a:rPr lang="pt-BR" dirty="0"/>
              <a:t> &lt;0,05) e para a resposta ocular na escala maior ou igual a 2 anos (</a:t>
            </a:r>
            <a:r>
              <a:rPr lang="pt-BR" dirty="0" err="1"/>
              <a:t>p</a:t>
            </a:r>
            <a:r>
              <a:rPr lang="pt-BR" dirty="0"/>
              <a:t> = 0,002)</a:t>
            </a:r>
          </a:p>
          <a:p>
            <a:pPr marL="91440" indent="-91440" fontAlgn="auto">
              <a:defRPr/>
            </a:pPr>
            <a:r>
              <a:rPr lang="pt-BR" dirty="0">
                <a:solidFill>
                  <a:schemeClr val="accent1"/>
                </a:solidFill>
              </a:rPr>
              <a:t>O</a:t>
            </a:r>
            <a:r>
              <a:rPr lang="pt-BR" dirty="0"/>
              <a:t> turno da noite (19:00 às 07:00) em comparação com o turno diurno (07:00 às 19:00) divergiu na resposta motora na escala maior ou igual a 2 anos (44% </a:t>
            </a:r>
            <a:r>
              <a:rPr lang="pt-BR" dirty="0" err="1"/>
              <a:t>vs</a:t>
            </a:r>
            <a:r>
              <a:rPr lang="pt-BR" dirty="0"/>
              <a:t> 78%; </a:t>
            </a:r>
            <a:r>
              <a:rPr lang="pt-BR" dirty="0" err="1"/>
              <a:t>p</a:t>
            </a:r>
            <a:r>
              <a:rPr lang="pt-BR" dirty="0"/>
              <a:t> = 0,026)</a:t>
            </a:r>
          </a:p>
          <a:p>
            <a:pPr marL="91440" indent="-91440" fontAlgn="auto">
              <a:defRPr/>
            </a:pPr>
            <a:r>
              <a:rPr lang="pt-BR" dirty="0">
                <a:solidFill>
                  <a:schemeClr val="accent1"/>
                </a:solidFill>
              </a:rPr>
              <a:t>A</a:t>
            </a:r>
            <a:r>
              <a:rPr lang="pt-BR" dirty="0"/>
              <a:t> concordância entre </a:t>
            </a:r>
            <a:r>
              <a:rPr lang="pt-BR" dirty="0" err="1"/>
              <a:t>SRNs</a:t>
            </a:r>
            <a:r>
              <a:rPr lang="pt-BR" dirty="0"/>
              <a:t> e enfermeiros não mudou ao longo do período do estudo (</a:t>
            </a:r>
            <a:r>
              <a:rPr lang="pt-BR" dirty="0" err="1"/>
              <a:t>p</a:t>
            </a:r>
            <a:r>
              <a:rPr lang="pt-BR" dirty="0"/>
              <a:t>&gt; 0,1).</a:t>
            </a:r>
          </a:p>
        </p:txBody>
      </p:sp>
      <p:pic>
        <p:nvPicPr>
          <p:cNvPr id="23555" name="Imagem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2100" y="254000"/>
            <a:ext cx="5803900" cy="63500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Então...</a:t>
            </a:r>
          </a:p>
        </p:txBody>
      </p:sp>
      <p:sp>
        <p:nvSpPr>
          <p:cNvPr id="24579" name="Espaço Reservado para Conteúdo 5"/>
          <p:cNvSpPr>
            <a:spLocks noGrp="1"/>
          </p:cNvSpPr>
          <p:nvPr>
            <p:ph idx="1"/>
          </p:nvPr>
        </p:nvSpPr>
        <p:spPr/>
        <p:txBody>
          <a:bodyPr/>
          <a:lstStyle/>
          <a:p>
            <a:r>
              <a:rPr lang="pt-BR" altLang="pt-BR" smtClean="0"/>
              <a:t>Neste estudo estimou-se a CEA entre os escores atribuídos por SRNs de cuidados intensivos e enfermeiros para uma </a:t>
            </a:r>
            <a:r>
              <a:rPr lang="pt-BR" altLang="pt-BR" smtClean="0">
                <a:solidFill>
                  <a:schemeClr val="accent1"/>
                </a:solidFill>
              </a:rPr>
              <a:t>modificação pediátrica da ECG </a:t>
            </a:r>
            <a:r>
              <a:rPr lang="pt-BR" altLang="pt-BR" smtClean="0"/>
              <a:t>que foi projetada para ser mais aplicável à população contemporânea da UTIP que </a:t>
            </a:r>
            <a:r>
              <a:rPr lang="pt-BR" altLang="pt-BR" smtClean="0">
                <a:solidFill>
                  <a:schemeClr val="accent2"/>
                </a:solidFill>
              </a:rPr>
              <a:t>contém crianças que sedadas e/ou na VM e que têm deficiências de desenvolvimento</a:t>
            </a:r>
            <a:r>
              <a:rPr lang="pt-BR" altLang="pt-BR" smtClean="0"/>
              <a:t>. Os achados mostraram:</a:t>
            </a:r>
          </a:p>
          <a:p>
            <a:pPr lvl="1"/>
            <a:r>
              <a:rPr lang="pt-BR" altLang="pt-BR" smtClean="0"/>
              <a:t>foi excelente tanto para menores de 2 anos quanto maiores ou iguais a 2 anos de idade </a:t>
            </a:r>
          </a:p>
          <a:p>
            <a:pPr lvl="1"/>
            <a:r>
              <a:rPr lang="pt-BR" altLang="pt-BR" smtClean="0"/>
              <a:t>CEA foi maior para a resposta verbal em ambas escalas</a:t>
            </a:r>
          </a:p>
          <a:p>
            <a:pPr lvl="1"/>
            <a:r>
              <a:rPr lang="pt-BR" altLang="pt-BR" smtClean="0"/>
              <a:t>concordância entre enfermeiros foi significativamente menor para respostas motoras em crianças com atraso no DNPM, bem como para respostas intermediárias motoras quando comparado com as respostas nos extremos da escala.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extLst>
          </p:cNvPr>
          <p:cNvSpPr>
            <a:spLocks noGrp="1"/>
          </p:cNvSpPr>
          <p:nvPr>
            <p:ph type="title"/>
          </p:nvPr>
        </p:nvSpPr>
        <p:spPr>
          <a:xfrm>
            <a:off x="1023938" y="471488"/>
            <a:ext cx="4389437" cy="1736725"/>
          </a:xfrm>
        </p:spPr>
        <p:txBody>
          <a:bodyPr/>
          <a:lstStyle/>
          <a:p>
            <a:pPr fontAlgn="auto">
              <a:spcAft>
                <a:spcPts val="0"/>
              </a:spcAft>
              <a:defRPr/>
            </a:pPr>
            <a:r>
              <a:rPr lang="pt-BR" dirty="0">
                <a:solidFill>
                  <a:schemeClr val="tx1">
                    <a:lumMod val="95000"/>
                    <a:lumOff val="5000"/>
                  </a:schemeClr>
                </a:solidFill>
              </a:rPr>
              <a:t>O uso da ECG</a:t>
            </a:r>
          </a:p>
        </p:txBody>
      </p:sp>
      <p:pic>
        <p:nvPicPr>
          <p:cNvPr id="25603" name="Imagem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61238" y="2208213"/>
            <a:ext cx="4314825" cy="381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Espaço Reservado para Texto 8"/>
          <p:cNvSpPr>
            <a:spLocks noGrp="1"/>
          </p:cNvSpPr>
          <p:nvPr>
            <p:ph type="body" sz="half" idx="2"/>
          </p:nvPr>
        </p:nvSpPr>
        <p:spPr>
          <a:xfrm>
            <a:off x="752475" y="2205038"/>
            <a:ext cx="6011863" cy="3814762"/>
          </a:xfrm>
        </p:spPr>
        <p:txBody>
          <a:bodyPr anchor="ctr">
            <a:normAutofit lnSpcReduction="10000"/>
          </a:bodyPr>
          <a:lstStyle/>
          <a:p>
            <a:r>
              <a:rPr lang="pt-BR" altLang="pt-BR" sz="2000" smtClean="0"/>
              <a:t>Na UTIP a ECG é usada rotineiramente para avaliar </a:t>
            </a:r>
            <a:r>
              <a:rPr lang="pt-BR" altLang="pt-BR" sz="2000" i="1" smtClean="0"/>
              <a:t>status</a:t>
            </a:r>
            <a:r>
              <a:rPr lang="pt-BR" altLang="pt-BR" sz="2000" smtClean="0"/>
              <a:t> neurológico de um paciente ao longo do tempo:</a:t>
            </a:r>
          </a:p>
          <a:p>
            <a:pPr lvl="1"/>
            <a:r>
              <a:rPr lang="pt-BR" altLang="pt-BR" sz="1600" smtClean="0"/>
              <a:t>de hora em hora para pacientes com risco de lesão cerebral aguda; </a:t>
            </a:r>
          </a:p>
          <a:p>
            <a:pPr lvl="1"/>
            <a:r>
              <a:rPr lang="pt-BR" altLang="pt-BR" sz="1600" smtClean="0"/>
              <a:t>a cada 4-12 horas para pacientes com menor risco </a:t>
            </a:r>
          </a:p>
          <a:p>
            <a:r>
              <a:rPr lang="pt-BR" altLang="pt-BR" sz="2000" smtClean="0"/>
              <a:t>O objetivo dessas avaliações seriadas é </a:t>
            </a:r>
            <a:r>
              <a:rPr lang="pt-BR" altLang="pt-BR" sz="2000" b="1" i="1" smtClean="0">
                <a:solidFill>
                  <a:srgbClr val="0066FF"/>
                </a:solidFill>
              </a:rPr>
              <a:t>identificar a deterioração clínica no quadro neurológico</a:t>
            </a:r>
            <a:r>
              <a:rPr lang="pt-BR" altLang="pt-BR" sz="2000" b="1" smtClean="0">
                <a:solidFill>
                  <a:srgbClr val="0066FF"/>
                </a:solidFill>
              </a:rPr>
              <a:t>,</a:t>
            </a:r>
            <a:r>
              <a:rPr lang="pt-BR" altLang="pt-BR" sz="2000" smtClean="0"/>
              <a:t> que pode representar lesão cerebral nova ou evolução que possa requer intervenção diagnóstica ou terapêutica de emergência.</a:t>
            </a:r>
          </a:p>
          <a:p>
            <a:pPr lvl="1"/>
            <a:r>
              <a:rPr lang="pt-BR" altLang="pt-BR" sz="1600" smtClean="0"/>
              <a:t>Má confiabilidade pode levar </a:t>
            </a:r>
            <a:r>
              <a:rPr lang="pt-BR" altLang="pt-BR" sz="1600" smtClean="0">
                <a:solidFill>
                  <a:schemeClr val="accent2"/>
                </a:solidFill>
              </a:rPr>
              <a:t>a terapias ou a testes diagnósticos desnecessários</a:t>
            </a:r>
            <a:r>
              <a:rPr lang="pt-BR" altLang="pt-BR" sz="1600" smtClean="0"/>
              <a:t>, ou atrasar reconhecimento da deterioração neurológica que leva ao </a:t>
            </a:r>
            <a:r>
              <a:rPr lang="pt-BR" altLang="pt-BR" sz="1600" smtClean="0">
                <a:solidFill>
                  <a:schemeClr val="accent2"/>
                </a:solidFill>
              </a:rPr>
              <a:t>aumento de morbimortalidade.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27025" y="4572000"/>
            <a:ext cx="7059613" cy="1963738"/>
          </a:xfrm>
          <a:prstGeom prst="rect">
            <a:avLst/>
          </a:prstGeom>
          <a:solidFill>
            <a:srgbClr val="4067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Título 4">
            <a:extLst>
              <a:ext uri="{FF2B5EF4-FFF2-40B4-BE49-F238E27FC236}"/>
            </a:extLst>
          </p:cNvPr>
          <p:cNvSpPr>
            <a:spLocks noGrp="1"/>
          </p:cNvSpPr>
          <p:nvPr>
            <p:ph type="title"/>
          </p:nvPr>
        </p:nvSpPr>
        <p:spPr>
          <a:xfrm>
            <a:off x="322263" y="4572000"/>
            <a:ext cx="7058025" cy="1963738"/>
          </a:xfrm>
          <a:solidFill>
            <a:schemeClr val="accent1"/>
          </a:solidFill>
        </p:spPr>
        <p:txBody>
          <a:bodyPr/>
          <a:lstStyle/>
          <a:p>
            <a:pPr fontAlgn="auto">
              <a:spcAft>
                <a:spcPts val="0"/>
              </a:spcAft>
              <a:defRPr/>
            </a:pPr>
            <a:r>
              <a:rPr lang="pt-BR" dirty="0">
                <a:solidFill>
                  <a:srgbClr val="FFFFFF"/>
                </a:solidFill>
              </a:rPr>
              <a:t>A importância do treinamento</a:t>
            </a:r>
          </a:p>
        </p:txBody>
      </p:sp>
      <p:pic>
        <p:nvPicPr>
          <p:cNvPr id="26628" name="Imagem 9"/>
          <p:cNvPicPr>
            <a:picLocks noChangeAspect="1"/>
          </p:cNvPicPr>
          <p:nvPr/>
        </p:nvPicPr>
        <p:blipFill>
          <a:blip r:embed="rId2">
            <a:extLst>
              <a:ext uri="{28A0092B-C50C-407E-A947-70E740481C1C}">
                <a14:useLocalDpi xmlns:a14="http://schemas.microsoft.com/office/drawing/2010/main" val="0"/>
              </a:ext>
            </a:extLst>
          </a:blip>
          <a:srcRect l="20522" r="-2" b="-2"/>
          <a:stretch>
            <a:fillRect/>
          </a:stretch>
        </p:blipFill>
        <p:spPr bwMode="auto">
          <a:xfrm>
            <a:off x="327025" y="322263"/>
            <a:ext cx="7059613" cy="410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534275" y="322263"/>
            <a:ext cx="4335463" cy="621347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6630" name="Espaço Reservado para Conteúdo 5"/>
          <p:cNvSpPr>
            <a:spLocks noGrp="1"/>
          </p:cNvSpPr>
          <p:nvPr>
            <p:ph idx="1"/>
          </p:nvPr>
        </p:nvSpPr>
        <p:spPr>
          <a:xfrm>
            <a:off x="7529513" y="322263"/>
            <a:ext cx="4335462" cy="6213475"/>
          </a:xfrm>
          <a:solidFill>
            <a:schemeClr val="accent2"/>
          </a:solidFill>
        </p:spPr>
        <p:txBody>
          <a:bodyPr anchor="ctr"/>
          <a:lstStyle/>
          <a:p>
            <a:r>
              <a:rPr lang="pt-BR" altLang="pt-BR" sz="1800" smtClean="0">
                <a:solidFill>
                  <a:srgbClr val="FFFFFF"/>
                </a:solidFill>
              </a:rPr>
              <a:t>Importância da confiabilidade da ECG</a:t>
            </a:r>
          </a:p>
          <a:p>
            <a:pPr lvl="1"/>
            <a:r>
              <a:rPr lang="pt-BR" altLang="pt-BR" smtClean="0">
                <a:solidFill>
                  <a:srgbClr val="FFFFFF"/>
                </a:solidFill>
              </a:rPr>
              <a:t>numerosos estudos com resultados heterogêneos</a:t>
            </a:r>
          </a:p>
          <a:p>
            <a:pPr lvl="2"/>
            <a:r>
              <a:rPr lang="pt-BR" altLang="pt-BR" smtClean="0">
                <a:solidFill>
                  <a:srgbClr val="FFFFFF"/>
                </a:solidFill>
              </a:rPr>
              <a:t>tipos de pacientes, características dos prestadores de serviços médicos e ambientes clínicos estudados. </a:t>
            </a:r>
          </a:p>
          <a:p>
            <a:pPr lvl="1"/>
            <a:r>
              <a:rPr lang="pt-BR" altLang="pt-BR" smtClean="0">
                <a:solidFill>
                  <a:srgbClr val="FFFFFF"/>
                </a:solidFill>
              </a:rPr>
              <a:t>maioria dos estudos em adultos encontraram nível moderado de acordo entre avaliadores, com melhorias com base na experiência, treinamento e educação dos observadores</a:t>
            </a:r>
          </a:p>
          <a:p>
            <a:r>
              <a:rPr lang="pt-BR" altLang="pt-BR" sz="1800" smtClean="0">
                <a:solidFill>
                  <a:srgbClr val="FFFFFF"/>
                </a:solidFill>
              </a:rPr>
              <a:t>Neste estudo, demonstrada excelente concordância entre SRNs e enfermeiros para todos os componentes</a:t>
            </a:r>
          </a:p>
          <a:p>
            <a:pPr lvl="1"/>
            <a:r>
              <a:rPr lang="pt-BR" altLang="pt-BR" smtClean="0">
                <a:solidFill>
                  <a:srgbClr val="FFFFFF"/>
                </a:solidFill>
              </a:rPr>
              <a:t>extensa educação e treinamento da enfermagem</a:t>
            </a:r>
          </a:p>
          <a:p>
            <a:r>
              <a:rPr lang="pt-BR" altLang="pt-BR" sz="1800" smtClean="0">
                <a:solidFill>
                  <a:srgbClr val="FFFFFF"/>
                </a:solidFill>
              </a:rPr>
              <a:t>CEAs semelhantes foram relatadas entre pares médicos avaliando crianças com TCE contuso e enfermeiros voluntários altamente treinados, realizando o GCS em crianças gravemente enfermas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As discrepâncias</a:t>
            </a:r>
          </a:p>
        </p:txBody>
      </p:sp>
      <p:sp>
        <p:nvSpPr>
          <p:cNvPr id="27651" name="Espaço Reservado para Conteúdo 2"/>
          <p:cNvSpPr>
            <a:spLocks noGrp="1"/>
          </p:cNvSpPr>
          <p:nvPr>
            <p:ph idx="1"/>
          </p:nvPr>
        </p:nvSpPr>
        <p:spPr/>
        <p:txBody>
          <a:bodyPr/>
          <a:lstStyle/>
          <a:p>
            <a:r>
              <a:rPr lang="pt-BR" altLang="pt-BR" smtClean="0"/>
              <a:t>A confiabilidade para as modificação da ECG não foi tão alta para as respostas intermediárias:</a:t>
            </a:r>
          </a:p>
          <a:p>
            <a:pPr lvl="1"/>
            <a:r>
              <a:rPr lang="pt-BR" altLang="pt-BR" smtClean="0"/>
              <a:t>resposta motora em ambas as escalas</a:t>
            </a:r>
          </a:p>
          <a:p>
            <a:pPr lvl="1"/>
            <a:r>
              <a:rPr lang="pt-BR" altLang="pt-BR" smtClean="0"/>
              <a:t>resposta ocular na escala de maior ou igual a 2 anos</a:t>
            </a:r>
          </a:p>
          <a:p>
            <a:r>
              <a:rPr lang="pt-BR" altLang="pt-BR" smtClean="0"/>
              <a:t>Discrepâncias de um ponto em uma categoria no ambiente de UTI podem indicar aparecimento ou piora de lesão neurológica, pior prognóstico ou influenciar a tomada de decisão clínica, como se o paciente requer intubação orotraqueal ou uma tomogradia computadorizada de emergência.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Os desafios</a:t>
            </a:r>
          </a:p>
        </p:txBody>
      </p:sp>
      <p:sp>
        <p:nvSpPr>
          <p:cNvPr id="28675" name="Espaço Reservado para Conteúdo 5"/>
          <p:cNvSpPr>
            <a:spLocks noGrp="1"/>
          </p:cNvSpPr>
          <p:nvPr>
            <p:ph idx="1"/>
          </p:nvPr>
        </p:nvSpPr>
        <p:spPr/>
        <p:txBody>
          <a:bodyPr/>
          <a:lstStyle/>
          <a:p>
            <a:r>
              <a:rPr lang="pt-BR" altLang="pt-BR" smtClean="0"/>
              <a:t>Apesar de extensas tentativas de padronização de estímulos e respostas, houve menos concordância entre SRNs e enfermeiros durante o turno da noite em comparação com o turno do dia na abertura ocular e respostas motoras</a:t>
            </a:r>
          </a:p>
          <a:p>
            <a:pPr lvl="1"/>
            <a:r>
              <a:rPr lang="pt-BR" altLang="pt-BR" smtClean="0"/>
              <a:t>reduções nas pontuações dos estímulos necessários para despertar os pacientes e falha em despertar os pacientes o suficiente para observar sua melhor resposta motora. Os enfermeiros foram instruídos que pacientes que mantivessem abertura ocular espontânea durante a avaliação, apesar de precisarem ser estimulados para acordar, deveriam receber pontuação total nesse quesito.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Os desafios</a:t>
            </a:r>
          </a:p>
        </p:txBody>
      </p:sp>
      <p:sp>
        <p:nvSpPr>
          <p:cNvPr id="29699" name="Espaço Reservado para Conteúdo 2"/>
          <p:cNvSpPr>
            <a:spLocks noGrp="1"/>
          </p:cNvSpPr>
          <p:nvPr>
            <p:ph idx="1"/>
          </p:nvPr>
        </p:nvSpPr>
        <p:spPr/>
        <p:txBody>
          <a:bodyPr/>
          <a:lstStyle/>
          <a:p>
            <a:r>
              <a:rPr lang="pt-BR" altLang="pt-BR" smtClean="0"/>
              <a:t>A concordância entre SRNs e enfermeiros sobre a resposta motora foi significativamente menor para crianças com deficiências de desenvolvimento preexistentes em ambas as categorias de idade. </a:t>
            </a:r>
          </a:p>
          <a:p>
            <a:pPr lvl="1"/>
            <a:r>
              <a:rPr lang="pt-BR" altLang="pt-BR" smtClean="0"/>
              <a:t>desafios na avaliação de crianças com deficiências de desenvolvimento em geral (paralisia cerebral em particular).</a:t>
            </a:r>
          </a:p>
          <a:p>
            <a:pPr lvl="2"/>
            <a:r>
              <a:rPr lang="pt-BR" altLang="pt-BR" smtClean="0"/>
              <a:t>a ECG não foi projetada para caracterizar pacientes com espasticidade e contraturas e, portanto, apresenta baixo desempenho nessa população. No entanto, esses pacientes compõem um quarto da população da UTIP e frequentemente apresentam alto risco de deterioração do seu estado neurológico.</a:t>
            </a:r>
          </a:p>
          <a:p>
            <a:pPr lvl="1"/>
            <a:r>
              <a:rPr lang="pt-BR" altLang="pt-BR" smtClean="0"/>
              <a:t>Concordância reduzida apesar das modificações na escala e da educação extensiva especificamente destinada a melhorar a confiabilidade desses pacientes.</a:t>
            </a:r>
          </a:p>
          <a:p>
            <a:endParaRPr lang="pt-BR" altLang="pt-BR"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546893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ítulo 1">
            <a:extLst>
              <a:ext uri="{FF2B5EF4-FFF2-40B4-BE49-F238E27FC236}"/>
            </a:extLst>
          </p:cNvPr>
          <p:cNvSpPr>
            <a:spLocks noGrp="1"/>
          </p:cNvSpPr>
          <p:nvPr>
            <p:ph type="title"/>
          </p:nvPr>
        </p:nvSpPr>
        <p:spPr>
          <a:xfrm>
            <a:off x="1023938" y="585788"/>
            <a:ext cx="3779837" cy="1498600"/>
          </a:xfrm>
        </p:spPr>
        <p:txBody>
          <a:bodyPr/>
          <a:lstStyle/>
          <a:p>
            <a:pPr fontAlgn="auto">
              <a:spcAft>
                <a:spcPts val="0"/>
              </a:spcAft>
              <a:defRPr/>
            </a:pPr>
            <a:r>
              <a:rPr lang="pt-BR">
                <a:solidFill>
                  <a:srgbClr val="FFFFFF"/>
                </a:solidFill>
              </a:rPr>
              <a:t>questões</a:t>
            </a:r>
          </a:p>
        </p:txBody>
      </p:sp>
      <p:cxnSp>
        <p:nvCxnSpPr>
          <p:cNvPr id="21" name="Straight Connector 11">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V="1">
            <a:off x="762000" y="827088"/>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Espaço Reservado para Conteúdo 2">
            <a:extLst>
              <a:ext uri="{FF2B5EF4-FFF2-40B4-BE49-F238E27FC236}"/>
            </a:extLst>
          </p:cNvPr>
          <p:cNvSpPr>
            <a:spLocks noGrp="1"/>
          </p:cNvSpPr>
          <p:nvPr>
            <p:ph idx="1"/>
          </p:nvPr>
        </p:nvSpPr>
        <p:spPr>
          <a:xfrm>
            <a:off x="762000" y="1936750"/>
            <a:ext cx="4467225" cy="4746625"/>
          </a:xfrm>
        </p:spPr>
        <p:txBody>
          <a:bodyPr rtlCol="0">
            <a:normAutofit fontScale="70000" lnSpcReduction="20000"/>
          </a:bodyPr>
          <a:lstStyle/>
          <a:p>
            <a:pPr marL="91440" indent="-91440" fontAlgn="auto">
              <a:defRPr/>
            </a:pPr>
            <a:r>
              <a:rPr lang="pt-BR" sz="2500" dirty="0">
                <a:solidFill>
                  <a:srgbClr val="FFFFFF"/>
                </a:solidFill>
              </a:rPr>
              <a:t>Capacidade da ECG em discriminar efetivamente as alterações neurológicas de um paciente exame físico, principalmente quando as respostas estão no intervalos intermediários da escala e para crianças com atraso no desenvolvimento. </a:t>
            </a:r>
          </a:p>
          <a:p>
            <a:pPr marL="265176" lvl="1" indent="-137160" fontAlgn="auto">
              <a:defRPr/>
            </a:pPr>
            <a:r>
              <a:rPr lang="pt-BR" sz="2100" dirty="0">
                <a:solidFill>
                  <a:srgbClr val="FFFFFF"/>
                </a:solidFill>
              </a:rPr>
              <a:t>não invalida muitos importantes papéis que o GCS desempenha em emergências pediátricas e unidades de cuidados </a:t>
            </a:r>
            <a:r>
              <a:rPr lang="pt-BR" sz="2000" dirty="0">
                <a:solidFill>
                  <a:srgbClr val="FFFFFF"/>
                </a:solidFill>
              </a:rPr>
              <a:t>intensivos</a:t>
            </a:r>
          </a:p>
          <a:p>
            <a:pPr marL="448056" lvl="2" indent="-137160" fontAlgn="auto">
              <a:defRPr/>
            </a:pPr>
            <a:r>
              <a:rPr lang="pt-BR" sz="2000" dirty="0">
                <a:solidFill>
                  <a:srgbClr val="FFFFFF"/>
                </a:solidFill>
              </a:rPr>
              <a:t>estrutura padronizada para a comunicação entre profissionais de saúde </a:t>
            </a:r>
          </a:p>
          <a:p>
            <a:pPr marL="91440" indent="-91440" fontAlgn="auto">
              <a:defRPr/>
            </a:pPr>
            <a:r>
              <a:rPr lang="pt-BR" sz="2500" dirty="0">
                <a:solidFill>
                  <a:srgbClr val="FFFFFF"/>
                </a:solidFill>
              </a:rPr>
              <a:t>Pesquisas adicionais são necessárias para determinar se essa confiabilidade reduzida afeta sua capacidade de detectar clinicamente deteriorações significativas na função neurológica. </a:t>
            </a:r>
          </a:p>
          <a:p>
            <a:pPr marL="91440" indent="-91440" fontAlgn="auto">
              <a:defRPr/>
            </a:pPr>
            <a:r>
              <a:rPr lang="pt-BR" sz="2500" dirty="0">
                <a:solidFill>
                  <a:srgbClr val="FFFFFF"/>
                </a:solidFill>
              </a:rPr>
              <a:t>Outras ferramentas para avaliações neurológicas seriadas incluem AVPU e FOUR. </a:t>
            </a:r>
          </a:p>
          <a:p>
            <a:pPr marL="265176" lvl="1" indent="-137160" fontAlgn="auto">
              <a:defRPr/>
            </a:pPr>
            <a:r>
              <a:rPr lang="pt-BR" sz="2100" dirty="0">
                <a:solidFill>
                  <a:srgbClr val="FFFFFF"/>
                </a:solidFill>
              </a:rPr>
              <a:t>confiabilidade para essas escalas em crianças com deficiências de desenvolvimento não é clara e a eficácia na detecção do declínio neurológico não foi avaliado</a:t>
            </a:r>
          </a:p>
        </p:txBody>
      </p:sp>
      <p:pic>
        <p:nvPicPr>
          <p:cNvPr id="30726"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83738" y="3187700"/>
            <a:ext cx="2286000" cy="352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9583738" y="322263"/>
            <a:ext cx="2286000" cy="2716212"/>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3"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5626100" y="4157663"/>
            <a:ext cx="3798888" cy="2301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30729"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26100" y="188913"/>
            <a:ext cx="3816350" cy="509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extLst>
          </p:cNvPr>
          <p:cNvSpPr/>
          <p:nvPr/>
        </p:nvSpPr>
        <p:spPr>
          <a:xfrm>
            <a:off x="5626100" y="5287963"/>
            <a:ext cx="3798888" cy="1857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limitações</a:t>
            </a:r>
          </a:p>
        </p:txBody>
      </p:sp>
      <p:sp>
        <p:nvSpPr>
          <p:cNvPr id="3" name="Espaço Reservado para Conteúdo 2">
            <a:extLst>
              <a:ext uri="{FF2B5EF4-FFF2-40B4-BE49-F238E27FC236}"/>
            </a:extLst>
          </p:cNvPr>
          <p:cNvSpPr>
            <a:spLocks noGrp="1"/>
          </p:cNvSpPr>
          <p:nvPr>
            <p:ph idx="1"/>
          </p:nvPr>
        </p:nvSpPr>
        <p:spPr/>
        <p:txBody>
          <a:bodyPr>
            <a:normAutofit/>
          </a:bodyPr>
          <a:lstStyle/>
          <a:p>
            <a:pPr>
              <a:lnSpc>
                <a:spcPct val="80000"/>
              </a:lnSpc>
            </a:pPr>
            <a:r>
              <a:rPr lang="pt-BR" altLang="pt-BR" sz="2400" smtClean="0"/>
              <a:t>SRNs pontuavam os pacientes observando os enfermeiros realizarem a ECG, não por meio da realização de exames independentes.</a:t>
            </a:r>
          </a:p>
          <a:p>
            <a:pPr lvl="1">
              <a:lnSpc>
                <a:spcPct val="80000"/>
              </a:lnSpc>
            </a:pPr>
            <a:r>
              <a:rPr lang="pt-BR" altLang="pt-BR" sz="2000" smtClean="0"/>
              <a:t>Este processo pode ter influenciado as respostas de ambos, potencialmente levando a uma CEA </a:t>
            </a:r>
          </a:p>
          <a:p>
            <a:pPr lvl="1">
              <a:lnSpc>
                <a:spcPct val="80000"/>
              </a:lnSpc>
            </a:pPr>
            <a:r>
              <a:rPr lang="pt-BR" altLang="pt-BR" sz="2000" smtClean="0"/>
              <a:t>Os enfermeiros podem ter ficado mais vigilantes na realização da ECG enquanto sendo observados pelos SRNs. </a:t>
            </a:r>
          </a:p>
          <a:p>
            <a:pPr lvl="1">
              <a:lnSpc>
                <a:spcPct val="80000"/>
              </a:lnSpc>
            </a:pPr>
            <a:r>
              <a:rPr lang="pt-BR" altLang="pt-BR" sz="2000" smtClean="0"/>
              <a:t>Caso tenham ocorrido desvios ao exame físico estruturado, os SRNs podem não ter conseguido avaliar completamente o verdadeiro status neurológico do paciente</a:t>
            </a:r>
          </a:p>
          <a:p>
            <a:pPr lvl="1">
              <a:lnSpc>
                <a:spcPct val="80000"/>
              </a:lnSpc>
            </a:pPr>
            <a:r>
              <a:rPr lang="pt-BR" altLang="pt-BR" sz="2000" smtClean="0"/>
              <a:t>Como os enfermeiros passaram horas com o paciente, eles podem ter designado uma pontuação representando o melhor nível de função do paciente, mesmo que não demonstrado na própria avaliação da ECG, ao passo que os SRN não dispunham desse contato. </a:t>
            </a:r>
          </a:p>
          <a:p>
            <a:pPr lvl="2">
              <a:lnSpc>
                <a:spcPct val="80000"/>
              </a:lnSpc>
            </a:pPr>
            <a:r>
              <a:rPr lang="pt-BR" altLang="pt-BR" sz="1600" smtClean="0"/>
              <a:t>Essa limitação foi minimizada fazendo as avaliações no início do turno das enfermeiras.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Limitações</a:t>
            </a:r>
          </a:p>
        </p:txBody>
      </p:sp>
      <p:sp>
        <p:nvSpPr>
          <p:cNvPr id="32771" name="Espaço Reservado para Conteúdo 2"/>
          <p:cNvSpPr>
            <a:spLocks noGrp="1"/>
          </p:cNvSpPr>
          <p:nvPr>
            <p:ph idx="1"/>
          </p:nvPr>
        </p:nvSpPr>
        <p:spPr/>
        <p:txBody>
          <a:bodyPr/>
          <a:lstStyle/>
          <a:p>
            <a:r>
              <a:rPr lang="pt-BR" altLang="pt-BR" smtClean="0"/>
              <a:t>Novas enfermeiras foram contratadas durante período de estudo e, embora tenham recebido treinamento, sua inexperiência pode ter contribuído para diminuir a CEA. </a:t>
            </a:r>
          </a:p>
          <a:p>
            <a:r>
              <a:rPr lang="pt-BR" altLang="pt-BR" smtClean="0"/>
              <a:t>Foram analisadas apenas as avaliações das cinco SRNs de maior frequência para contabilizar avaliações repetidas.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fontAlgn="auto">
              <a:spcAft>
                <a:spcPts val="0"/>
              </a:spcAft>
              <a:defRPr/>
            </a:pPr>
            <a:r>
              <a:rPr lang="pt-BR" dirty="0">
                <a:solidFill>
                  <a:schemeClr val="tx1">
                    <a:lumMod val="95000"/>
                    <a:lumOff val="5000"/>
                  </a:schemeClr>
                </a:solidFill>
              </a:rPr>
              <a:t>Ou seja...</a:t>
            </a:r>
          </a:p>
        </p:txBody>
      </p:sp>
      <p:sp>
        <p:nvSpPr>
          <p:cNvPr id="33795" name="Espaço Reservado para Conteúdo 2"/>
          <p:cNvSpPr>
            <a:spLocks noGrp="1"/>
          </p:cNvSpPr>
          <p:nvPr>
            <p:ph idx="1"/>
          </p:nvPr>
        </p:nvSpPr>
        <p:spPr/>
        <p:txBody>
          <a:bodyPr/>
          <a:lstStyle/>
          <a:p>
            <a:pPr marL="0" indent="0" algn="ctr">
              <a:buFont typeface="Tw Cen MT" panose="020B0602020104020603" pitchFamily="34" charset="0"/>
              <a:buNone/>
            </a:pPr>
            <a:r>
              <a:rPr lang="pt-BR" altLang="pt-BR" b="1" smtClean="0">
                <a:solidFill>
                  <a:srgbClr val="FF00FF"/>
                </a:solidFill>
              </a:rPr>
              <a:t>Uma modificação pediátrica da ECG, projetada especificamente para avaliações neurológicas seriadas na UTIP, possui excelente confiabilidade entre avaliadores.</a:t>
            </a:r>
          </a:p>
          <a:p>
            <a:pPr marL="0" indent="0">
              <a:buFont typeface="Tw Cen MT" panose="020B0602020104020603" pitchFamily="34" charset="0"/>
              <a:buNone/>
            </a:pPr>
            <a:r>
              <a:rPr lang="pt-BR" altLang="pt-BR" smtClean="0"/>
              <a:t>Essa ferramenta, no entanto, reduziu a confiabilidade para respostas intermediárias da ECG e em pacientes com deficiências de desenvolvimento, situações em que identificar a deterioração do estado neurológico é crucial. </a:t>
            </a:r>
          </a:p>
          <a:p>
            <a:pPr marL="0" indent="0">
              <a:buFont typeface="Tw Cen MT" panose="020B0602020104020603" pitchFamily="34" charset="0"/>
              <a:buNone/>
            </a:pPr>
            <a:r>
              <a:rPr lang="pt-BR" altLang="pt-BR" smtClean="0"/>
              <a:t>São necessários novos trabalhos para construir novas ferramentas que tenham melhor confiabilidade e capacidade de discriminar alterações na função neurológica para a população diversificada de pacientes das UTI Pediátricas contemporâneas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bwMode="auto">
          <a:xfrm>
            <a:off x="701675" y="-473075"/>
            <a:ext cx="9720263" cy="1498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z="2800" cap="none" smtClean="0">
                <a:solidFill>
                  <a:srgbClr val="0066FF"/>
                </a:solidFill>
              </a:rPr>
              <a:t>ABSTRACT</a:t>
            </a:r>
          </a:p>
        </p:txBody>
      </p:sp>
      <p:pic>
        <p:nvPicPr>
          <p:cNvPr id="35850"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663" y="455613"/>
            <a:ext cx="10725150" cy="6097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bwMode="auto">
          <a:xfrm>
            <a:off x="728663" y="0"/>
            <a:ext cx="9720262" cy="1498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cap="none" smtClean="0">
                <a:solidFill>
                  <a:srgbClr val="0066FF"/>
                </a:solidFill>
              </a:rPr>
              <a:t>REFERENCES</a:t>
            </a:r>
          </a:p>
        </p:txBody>
      </p:sp>
      <p:pic>
        <p:nvPicPr>
          <p:cNvPr id="368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663" y="982663"/>
            <a:ext cx="4641850" cy="564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6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5325" y="195263"/>
            <a:ext cx="4673600" cy="643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727325" y="804863"/>
            <a:ext cx="4973638" cy="5503862"/>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cap="none" smtClean="0">
                <a:solidFill>
                  <a:srgbClr val="0066FF"/>
                </a:solidFill>
              </a:rPr>
              <a:t>Nota do Editor do site, Dr. Paulo R. Margotto. Consulte também! Aqui e Agora!</a:t>
            </a:r>
          </a:p>
        </p:txBody>
      </p:sp>
      <p:pic>
        <p:nvPicPr>
          <p:cNvPr id="38916" name="Picture 4" descr="Joao_Pessoa_1"/>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201988" y="2084388"/>
            <a:ext cx="5364162" cy="4022725"/>
          </a:xfrm>
          <a:ln/>
        </p:spPr>
      </p:pic>
      <p:sp>
        <p:nvSpPr>
          <p:cNvPr id="38917" name="Rectangle 5"/>
          <p:cNvSpPr>
            <a:spLocks noChangeArrowheads="1"/>
          </p:cNvSpPr>
          <p:nvPr/>
        </p:nvSpPr>
        <p:spPr bwMode="auto">
          <a:xfrm>
            <a:off x="736600" y="5970588"/>
            <a:ext cx="90963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1" hangingPunct="1"/>
            <a:r>
              <a:rPr lang="pt-BR" altLang="pt-BR" b="1">
                <a:solidFill>
                  <a:srgbClr val="0066FF"/>
                </a:solidFill>
              </a:rPr>
              <a:t>Congresso de Cooperativismo de Pediatria, João Pessoa, 12 a 13/10/2012: Drs. Alexandrina, </a:t>
            </a:r>
          </a:p>
          <a:p>
            <a:pPr algn="ctr" eaLnBrk="1" hangingPunct="1"/>
            <a:r>
              <a:rPr lang="pt-BR" altLang="pt-BR" b="1">
                <a:solidFill>
                  <a:srgbClr val="0066FF"/>
                </a:solidFill>
              </a:rPr>
              <a:t>Paulo R. Margotto, Luciana, Alexandre Serafim e Luis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p:cNvSpPr>
          <p:nvPr>
            <p:ph type="body" idx="1"/>
          </p:nvPr>
        </p:nvSpPr>
        <p:spPr>
          <a:xfrm>
            <a:off x="609600" y="1727200"/>
            <a:ext cx="10787063" cy="5011738"/>
          </a:xfrm>
        </p:spPr>
        <p:txBody>
          <a:bodyPr/>
          <a:lstStyle/>
          <a:p>
            <a:pPr algn="ctr"/>
            <a:r>
              <a:rPr lang="pt-BR" altLang="pt-BR" smtClean="0"/>
              <a:t>       </a:t>
            </a:r>
            <a:r>
              <a:rPr lang="pt-BR" altLang="pt-BR" sz="1600" b="1" smtClean="0">
                <a:solidFill>
                  <a:srgbClr val="0066FF"/>
                </a:solidFill>
              </a:rPr>
              <a:t>ESTUDO TOPOGRÁFICO NEUROLÓGICO PARA AVALIAÇÃO DO COMA NO LACTENTE</a:t>
            </a:r>
          </a:p>
          <a:p>
            <a:pPr algn="ctr"/>
            <a:r>
              <a:rPr lang="pt-BR" altLang="pt-BR" sz="1600" b="1" smtClean="0"/>
              <a:t>         </a:t>
            </a:r>
            <a:r>
              <a:rPr lang="pt-BR" altLang="pt-BR" sz="1600" b="1" smtClean="0">
                <a:solidFill>
                  <a:srgbClr val="FF00FF"/>
                </a:solidFill>
              </a:rPr>
              <a:t>ESCALA DE COMA DE GLASGOW MODIFICADA: Avaliação da  função cortical</a:t>
            </a:r>
          </a:p>
          <a:p>
            <a:pPr algn="ctr"/>
            <a:r>
              <a:rPr lang="pt-BR" altLang="pt-BR" sz="1600" b="1" smtClean="0">
                <a:solidFill>
                  <a:srgbClr val="009900"/>
                </a:solidFill>
              </a:rPr>
              <a:t> </a:t>
            </a:r>
            <a:endParaRPr lang="pt-BR" altLang="pt-BR" sz="1600" smtClean="0"/>
          </a:p>
        </p:txBody>
      </p:sp>
      <p:pic>
        <p:nvPicPr>
          <p:cNvPr id="3994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600" y="2908300"/>
            <a:ext cx="3462338" cy="394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6"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6863" y="4962525"/>
            <a:ext cx="2441575" cy="189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8"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6663" y="2908300"/>
            <a:ext cx="2771775" cy="1973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9" name="Rectangle 13"/>
          <p:cNvSpPr>
            <a:spLocks noChangeArrowheads="1"/>
          </p:cNvSpPr>
          <p:nvPr/>
        </p:nvSpPr>
        <p:spPr bwMode="auto">
          <a:xfrm>
            <a:off x="3316288" y="4962525"/>
            <a:ext cx="4308475" cy="404813"/>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defTabSz="914400"/>
            <a:r>
              <a:rPr lang="pt-BR" altLang="pt-BR" b="1">
                <a:solidFill>
                  <a:srgbClr val="FF0000"/>
                </a:solidFill>
              </a:rPr>
              <a:t>Resposta abaixo de nove indica intubação.</a:t>
            </a:r>
          </a:p>
        </p:txBody>
      </p:sp>
      <p:sp>
        <p:nvSpPr>
          <p:cNvPr id="39952" name="Rectangle 16"/>
          <p:cNvSpPr>
            <a:spLocks noChangeArrowheads="1"/>
          </p:cNvSpPr>
          <p:nvPr/>
        </p:nvSpPr>
        <p:spPr bwMode="auto">
          <a:xfrm>
            <a:off x="381000" y="220663"/>
            <a:ext cx="11701463" cy="164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eaLnBrk="1" hangingPunct="1"/>
            <a:r>
              <a:rPr lang="en-US" altLang="pt-BR" sz="2200" b="1">
                <a:solidFill>
                  <a:srgbClr val="FF00FF"/>
                </a:solidFill>
                <a:latin typeface="Lato" panose="020F0502020204030203" pitchFamily="34" charset="0"/>
                <a:hlinkClick r:id="rId5"/>
              </a:rPr>
              <a:t>Exame Neurol</a:t>
            </a:r>
            <a:r>
              <a:rPr lang="en-US" altLang="pt-BR" sz="2200" b="1">
                <a:solidFill>
                  <a:srgbClr val="FF00FF"/>
                </a:solidFill>
                <a:hlinkClick r:id="rId5"/>
              </a:rPr>
              <a:t>ó</a:t>
            </a:r>
            <a:r>
              <a:rPr lang="en-US" altLang="pt-BR" sz="2200" b="1">
                <a:solidFill>
                  <a:srgbClr val="FF00FF"/>
                </a:solidFill>
                <a:latin typeface="Lato" panose="020F0502020204030203" pitchFamily="34" charset="0"/>
                <a:hlinkClick r:id="rId5"/>
              </a:rPr>
              <a:t>gico do Rec</a:t>
            </a:r>
            <a:r>
              <a:rPr lang="en-US" altLang="pt-BR" sz="2200" b="1">
                <a:solidFill>
                  <a:srgbClr val="FF00FF"/>
                </a:solidFill>
                <a:hlinkClick r:id="rId5"/>
              </a:rPr>
              <a:t>é</a:t>
            </a:r>
            <a:r>
              <a:rPr lang="en-US" altLang="pt-BR" sz="2200" b="1">
                <a:solidFill>
                  <a:srgbClr val="FF00FF"/>
                </a:solidFill>
                <a:latin typeface="Lato" panose="020F0502020204030203" pitchFamily="34" charset="0"/>
                <a:hlinkClick r:id="rId5"/>
              </a:rPr>
              <a:t>m-Nascido (incluindo ESCALA DE COMA DE GLASGOW MODIFICADA: Avalia</a:t>
            </a:r>
            <a:r>
              <a:rPr lang="en-US" altLang="pt-BR" sz="2200" b="1">
                <a:solidFill>
                  <a:srgbClr val="FF00FF"/>
                </a:solidFill>
                <a:hlinkClick r:id="rId5"/>
              </a:rPr>
              <a:t>ç</a:t>
            </a:r>
            <a:r>
              <a:rPr lang="en-US" altLang="pt-BR" sz="2200" b="1">
                <a:solidFill>
                  <a:srgbClr val="FF00FF"/>
                </a:solidFill>
                <a:latin typeface="Lato" panose="020F0502020204030203" pitchFamily="34" charset="0"/>
                <a:hlinkClick r:id="rId5"/>
              </a:rPr>
              <a:t>ão da fun</a:t>
            </a:r>
            <a:r>
              <a:rPr lang="en-US" altLang="pt-BR" sz="2200" b="1">
                <a:solidFill>
                  <a:srgbClr val="FF00FF"/>
                </a:solidFill>
                <a:hlinkClick r:id="rId5"/>
              </a:rPr>
              <a:t>ç</a:t>
            </a:r>
            <a:r>
              <a:rPr lang="en-US" altLang="pt-BR" sz="2200" b="1">
                <a:solidFill>
                  <a:srgbClr val="FF00FF"/>
                </a:solidFill>
                <a:latin typeface="Lato" panose="020F0502020204030203" pitchFamily="34" charset="0"/>
                <a:hlinkClick r:id="rId5"/>
              </a:rPr>
              <a:t>ão cortical e PROTOLOCO PARA MORTE ENCEF</a:t>
            </a:r>
            <a:r>
              <a:rPr lang="en-US" altLang="pt-BR" sz="2200" b="1">
                <a:solidFill>
                  <a:srgbClr val="FF00FF"/>
                </a:solidFill>
                <a:hlinkClick r:id="rId5"/>
              </a:rPr>
              <a:t>Á</a:t>
            </a:r>
            <a:r>
              <a:rPr lang="en-US" altLang="pt-BR" sz="2200" b="1">
                <a:solidFill>
                  <a:srgbClr val="FF00FF"/>
                </a:solidFill>
                <a:latin typeface="Lato" panose="020F0502020204030203" pitchFamily="34" charset="0"/>
                <a:hlinkClick r:id="rId5"/>
              </a:rPr>
              <a:t>LICA NEONATAL)</a:t>
            </a:r>
            <a:endParaRPr lang="en-US" altLang="pt-BR" sz="2200" b="1">
              <a:solidFill>
                <a:srgbClr val="FF00FF"/>
              </a:solidFill>
              <a:latin typeface="Lato" panose="020F0502020204030203" pitchFamily="34" charset="0"/>
            </a:endParaRPr>
          </a:p>
          <a:p>
            <a:pPr algn="ctr"/>
            <a:r>
              <a:rPr lang="en-US" altLang="pt-BR" sz="1600">
                <a:solidFill>
                  <a:srgbClr val="424242"/>
                </a:solidFill>
                <a:ea typeface="Source Sans Pro"/>
                <a:cs typeface="Source Sans Pro"/>
              </a:rPr>
              <a:t>Sérgio Henrique Veiga. Capítulo do livro Assistência ao Recém-Nascido de Risco, Editado por Paulo R.Margotto,  4ª Edição, 2020, em preparação</a:t>
            </a:r>
            <a:r>
              <a:rPr lang="en-US" altLang="pt-BR" sz="1300">
                <a:solidFill>
                  <a:srgbClr val="424242"/>
                </a:solidFill>
                <a:ea typeface="Source Sans Pro"/>
                <a:cs typeface="Source Sans Pro"/>
              </a:rPr>
              <a:t>  </a:t>
            </a:r>
            <a:endParaRPr lang="en-US" altLang="pt-BR">
              <a:solidFill>
                <a:srgbClr val="78909C"/>
              </a:solidFill>
            </a:endParaRPr>
          </a:p>
        </p:txBody>
      </p:sp>
      <p:pic>
        <p:nvPicPr>
          <p:cNvPr id="39953" name="Picture 17" descr="rtf">
            <a:hlinkClick r:id="rId6" tooltip="NOVO-EXAME NEUROLÓGICO"/>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625263" y="365125"/>
            <a:ext cx="457200" cy="457200"/>
          </a:xfrm>
          <a:prstGeom prst="rect">
            <a:avLst/>
          </a:prstGeom>
          <a:solidFill>
            <a:schemeClr val="bg1"/>
          </a:solid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cap="none" smtClean="0">
                <a:solidFill>
                  <a:srgbClr val="FF0000"/>
                </a:solidFill>
              </a:rPr>
              <a:t>Vejam também nêsse Capítulo o Protocolo de Morte encefálica do Recém-Nascido</a:t>
            </a:r>
          </a:p>
        </p:txBody>
      </p:sp>
      <p:sp>
        <p:nvSpPr>
          <p:cNvPr id="40963" name="Rectangle 3"/>
          <p:cNvSpPr>
            <a:spLocks noGrp="1"/>
          </p:cNvSpPr>
          <p:nvPr>
            <p:ph type="body" idx="1"/>
          </p:nvPr>
        </p:nvSpPr>
        <p:spPr/>
        <p:txBody>
          <a:bodyPr/>
          <a:lstStyle/>
          <a:p>
            <a:pPr algn="ctr">
              <a:lnSpc>
                <a:spcPct val="80000"/>
              </a:lnSpc>
            </a:pPr>
            <a:r>
              <a:rPr lang="pt-BR" altLang="pt-BR" smtClean="0">
                <a:solidFill>
                  <a:srgbClr val="0066FF"/>
                </a:solidFill>
              </a:rPr>
              <a:t>Adaptado do Conselho Federal de Medicina (CFM), resolução 2173/17 de 15 de dezembro de 2017</a:t>
            </a:r>
          </a:p>
          <a:p>
            <a:pPr>
              <a:lnSpc>
                <a:spcPct val="80000"/>
              </a:lnSpc>
            </a:pPr>
            <a:r>
              <a:rPr lang="pt-BR" altLang="pt-BR" smtClean="0"/>
              <a:t>Na suspeita de morte encefálica, o paciente deve ser observado e ter acesso a todos os tratamentos possíveis por, no mínimo, </a:t>
            </a:r>
            <a:r>
              <a:rPr lang="pt-BR" altLang="pt-BR" b="1" smtClean="0"/>
              <a:t>seis horas</a:t>
            </a:r>
            <a:r>
              <a:rPr lang="pt-BR" altLang="pt-BR" smtClean="0"/>
              <a:t>.</a:t>
            </a:r>
          </a:p>
          <a:p>
            <a:pPr>
              <a:lnSpc>
                <a:spcPct val="80000"/>
              </a:lnSpc>
            </a:pPr>
            <a:r>
              <a:rPr lang="pt-BR" altLang="pt-BR" smtClean="0"/>
              <a:t>Poderá ser atestada por neurologista e neurologista pediátrico, medicina intensiva adulta ou pediátrica, neurocirurgia ou medicina de emergência. Com no mínimo, um ano de experiência no atendimento a pacientes em coma, além de ter realizado curso de capacitação ou acompanhado/realizado, pelo menos, 10 determinações de morte encefálica. Os médicos indicados a realizar a avaliação clínica não podem fazer parte da equipe de transplante.</a:t>
            </a:r>
          </a:p>
          <a:p>
            <a:pPr>
              <a:lnSpc>
                <a:spcPct val="80000"/>
              </a:lnSpc>
            </a:pPr>
            <a:r>
              <a:rPr lang="pt-BR" altLang="pt-BR" smtClean="0"/>
              <a:t>Devem ser iniciados em todos os pacientes que apresentarem os seguintes pré-requisitos:</a:t>
            </a:r>
          </a:p>
        </p:txBody>
      </p:sp>
      <p:sp>
        <p:nvSpPr>
          <p:cNvPr id="40964" name="AutoShape 4"/>
          <p:cNvSpPr>
            <a:spLocks noChangeArrowheads="1"/>
          </p:cNvSpPr>
          <p:nvPr/>
        </p:nvSpPr>
        <p:spPr bwMode="auto">
          <a:xfrm>
            <a:off x="2735263" y="582295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a:xfrm>
            <a:off x="769938" y="279400"/>
            <a:ext cx="9720262" cy="4022725"/>
          </a:xfrm>
          <a:ln w="57150">
            <a:solidFill>
              <a:srgbClr val="FF0000"/>
            </a:solidFill>
            <a:miter lim="800000"/>
            <a:headEnd/>
            <a:tailEnd/>
          </a:ln>
        </p:spPr>
        <p:txBody>
          <a:bodyPr/>
          <a:lstStyle/>
          <a:p>
            <a:r>
              <a:rPr lang="pt-BR" altLang="pt-BR" smtClean="0"/>
              <a:t>Coma não perceptivo; ausência de reatividade supra-espinhal; apneia persistente; presença de lesão encefálica de causa conhecida e irreversível; ausência de fatores tratáveis que confundam o diagnóstico; tratamento e observação no hospital pelo período mínimo de seis horas; temperatura corporal superior a 35º graus; saturação arterial de oxigênio acima de 94% de acordo com critérios estabelecidos pela Resolução e pressão arterial (PA) sistólica igual ou acima de 100 mmHg (para adultos).</a:t>
            </a:r>
            <a:endParaRPr lang="pt-BR" altLang="pt-BR" b="1" smtClean="0"/>
          </a:p>
          <a:p>
            <a:r>
              <a:rPr lang="pt-BR" altLang="pt-BR" b="1" smtClean="0"/>
              <a:t>Observação:</a:t>
            </a:r>
            <a:r>
              <a:rPr lang="pt-BR" altLang="pt-BR" smtClean="0"/>
              <a:t> Como não há na resolução critério determinado para crianças e lactente uma possibilidade é a qual o paciente esteja com PA sistólica igual a pressão sistólica média para faixa etária (avaliado pelas tabelas de pressão arterial em lactentes e RN) com uma variação de 10% para mais ou para menos. Consultem o capítulo sobre Hipertensão Arterial </a:t>
            </a:r>
          </a:p>
        </p:txBody>
      </p:sp>
      <p:sp>
        <p:nvSpPr>
          <p:cNvPr id="45060" name="Rectangle 4"/>
          <p:cNvSpPr>
            <a:spLocks noChangeArrowheads="1"/>
          </p:cNvSpPr>
          <p:nvPr/>
        </p:nvSpPr>
        <p:spPr bwMode="auto">
          <a:xfrm>
            <a:off x="3856038" y="4419600"/>
            <a:ext cx="3911600" cy="423863"/>
          </a:xfrm>
          <a:prstGeom prst="rect">
            <a:avLst/>
          </a:prstGeom>
          <a:noFill/>
          <a:ln w="57150">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1" hangingPunct="1"/>
            <a:r>
              <a:rPr lang="pt-BR" altLang="pt-BR"/>
              <a:t>Comunicação e aceitação dos familiares</a:t>
            </a:r>
          </a:p>
        </p:txBody>
      </p:sp>
      <p:sp>
        <p:nvSpPr>
          <p:cNvPr id="45061" name="Rectangle 5"/>
          <p:cNvSpPr>
            <a:spLocks noChangeArrowheads="1"/>
          </p:cNvSpPr>
          <p:nvPr/>
        </p:nvSpPr>
        <p:spPr bwMode="auto">
          <a:xfrm>
            <a:off x="414338" y="4983163"/>
            <a:ext cx="11325225"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ltLang="pt-BR" b="1">
                <a:solidFill>
                  <a:srgbClr val="FF00FF"/>
                </a:solidFill>
              </a:rPr>
              <a:t>Tempo de observação para que seja iniciado o diagnóstico mínimo de 6 horas</a:t>
            </a:r>
            <a:r>
              <a:rPr lang="pt-BR" altLang="pt-BR"/>
              <a:t>. Quando a causa fora </a:t>
            </a:r>
            <a:r>
              <a:rPr lang="pt-BR" altLang="pt-BR">
                <a:solidFill>
                  <a:srgbClr val="FF00FF"/>
                </a:solidFill>
              </a:rPr>
              <a:t>encefalopatia hipóxico-isquêmica</a:t>
            </a:r>
            <a:r>
              <a:rPr lang="pt-BR" altLang="pt-BR"/>
              <a:t>, a observação deve ser de </a:t>
            </a:r>
            <a:r>
              <a:rPr lang="pt-BR" altLang="pt-BR">
                <a:solidFill>
                  <a:srgbClr val="FF00FF"/>
                </a:solidFill>
              </a:rPr>
              <a:t>24 horas</a:t>
            </a:r>
            <a:r>
              <a:rPr lang="pt-BR" altLang="pt-BR"/>
              <a:t>.</a:t>
            </a:r>
          </a:p>
          <a:p>
            <a:pPr algn="ctr"/>
            <a:r>
              <a:rPr lang="pt-BR" altLang="pt-BR"/>
              <a:t>Intervalo mínimo entre as duas avaliações clínicas de acordo com a faixa etária:</a:t>
            </a:r>
          </a:p>
          <a:p>
            <a:pPr algn="ctr"/>
            <a:r>
              <a:rPr lang="pt-BR" altLang="pt-BR"/>
              <a:t>De 7 dias a 2 meses incompletos – 24 horas</a:t>
            </a:r>
          </a:p>
          <a:p>
            <a:pPr algn="ctr"/>
            <a:r>
              <a:rPr lang="pt-BR" altLang="pt-BR"/>
              <a:t>De 2 meses a 24 meses incompletos – 12 horas</a:t>
            </a:r>
          </a:p>
          <a:p>
            <a:pPr algn="ctr"/>
            <a:r>
              <a:rPr lang="pt-BR" altLang="pt-BR"/>
              <a:t>Acima de 2 anos – 1 hora.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a:xfrm>
            <a:off x="185738" y="388938"/>
            <a:ext cx="10558462" cy="5919787"/>
          </a:xfrm>
          <a:solidFill>
            <a:schemeClr val="bg1"/>
          </a:solidFill>
        </p:spPr>
        <p:txBody>
          <a:bodyPr/>
          <a:lstStyle/>
          <a:p>
            <a:pPr>
              <a:lnSpc>
                <a:spcPct val="80000"/>
              </a:lnSpc>
            </a:pPr>
            <a:r>
              <a:rPr lang="pt-BR" altLang="pt-BR" sz="2000" b="1" smtClean="0">
                <a:solidFill>
                  <a:srgbClr val="FF00FF"/>
                </a:solidFill>
              </a:rPr>
              <a:t>TESTES CLÍNICOS</a:t>
            </a:r>
            <a:r>
              <a:rPr lang="pt-BR" altLang="pt-BR" sz="2000" b="1" smtClean="0"/>
              <a:t>: </a:t>
            </a:r>
            <a:endParaRPr lang="pt-BR" altLang="pt-BR" sz="2000" smtClean="0"/>
          </a:p>
          <a:p>
            <a:pPr>
              <a:lnSpc>
                <a:spcPct val="80000"/>
              </a:lnSpc>
            </a:pPr>
            <a:r>
              <a:rPr lang="pt-BR" altLang="pt-BR" sz="2000" smtClean="0"/>
              <a:t>Estão entre os testes clínicos: Escala de Coma de Glasgow e os seguintes reflexos:</a:t>
            </a:r>
            <a:endParaRPr lang="pt-BR" altLang="pt-BR" sz="2000" b="1" smtClean="0"/>
          </a:p>
          <a:p>
            <a:pPr>
              <a:lnSpc>
                <a:spcPct val="80000"/>
              </a:lnSpc>
            </a:pPr>
            <a:r>
              <a:rPr lang="pt-BR" altLang="pt-BR" sz="2000" b="1" smtClean="0"/>
              <a:t>Reflexo Córneo-palpebral (Aparece com 30-32 semanas de idade gestacional)</a:t>
            </a:r>
            <a:r>
              <a:rPr lang="pt-BR" altLang="pt-BR" sz="2000" smtClean="0"/>
              <a:t>: Com um pequeno chumaço de algodão toca-se as córneas do paciente. A resposta normalmente ocorre com um piscamento. O nervo aferente é o quinto par (trigêmeo) e o eferente é o Nervo Facial.</a:t>
            </a:r>
            <a:endParaRPr lang="pt-BR" altLang="pt-BR" sz="2000" b="1" smtClean="0"/>
          </a:p>
          <a:p>
            <a:pPr>
              <a:lnSpc>
                <a:spcPct val="80000"/>
              </a:lnSpc>
            </a:pPr>
            <a:r>
              <a:rPr lang="pt-BR" altLang="pt-BR" sz="2000" b="1" smtClean="0"/>
              <a:t>Reflexo Óculo-Cefálico (Aparece com 28-32 semanas de idade gestacional)</a:t>
            </a:r>
            <a:r>
              <a:rPr lang="pt-BR" altLang="pt-BR" sz="2000" smtClean="0"/>
              <a:t>: Apoiando a cabeça do paciente com as duas mãos realiza-se movimentação rápida da cabeça no sentido horizontal e vertical. A resposta de demonstra integridade é a manutenção do olho na posição que se encontrava, parecendo que se desvia para o lado contrário da movimentação da cabeça. A ausência do movimento demonstra lesão do 8 par aferente e a eferência ocorre pelos 3º,4º e 6º pares cranianos.</a:t>
            </a:r>
            <a:endParaRPr lang="pt-BR" altLang="pt-BR" sz="2000" b="1" smtClean="0"/>
          </a:p>
          <a:p>
            <a:pPr>
              <a:lnSpc>
                <a:spcPct val="80000"/>
              </a:lnSpc>
            </a:pPr>
            <a:r>
              <a:rPr lang="pt-BR" altLang="pt-BR" sz="2000" b="1" smtClean="0"/>
              <a:t> Reflexo Óculo-vestibular</a:t>
            </a:r>
            <a:r>
              <a:rPr lang="pt-BR" altLang="pt-BR" sz="2000" smtClean="0"/>
              <a:t>: Com a cabeça em um ângulo de 30° irriga-se os condutos auditivos externos com 50 ml de Soro Fisiológico 0,9% gelado a resposta normal é a ocorrência de nistagmo com o componente rápido para o lado do ouvido instilado ou desvio dos olhos para o mesmo lado. O intervalo entre um ouvido e o outro deve ser de 5 minutos. O soro quente faz que o movimento ocorra em direção oposta. A aferência ocorre pelo 8º par craniano (vestíbulo-coclear) e a resposta ocorre pelo sexto par (Abducente). É fundamental realizar otoscopia antes do teste.</a:t>
            </a:r>
            <a:endParaRPr lang="pt-BR" altLang="pt-BR" sz="2000" b="1" smtClean="0"/>
          </a:p>
          <a:p>
            <a:pPr>
              <a:lnSpc>
                <a:spcPct val="80000"/>
              </a:lnSpc>
            </a:pPr>
            <a:r>
              <a:rPr lang="pt-BR" altLang="pt-BR" sz="2000" b="1" smtClean="0"/>
              <a:t>Reflexo da Tosse ou Nauseoso (Aparece com 32-34 semanas de idade gestacional)</a:t>
            </a:r>
            <a:r>
              <a:rPr lang="pt-BR" altLang="pt-BR" sz="2000" smtClean="0"/>
              <a:t>: com a ponta de uma espátula estimula-se da base da língua a faringe posterior. A resposta normal é a ocorrência de reflexo da tosse com movimentos espásticos do tórax ou reflexos nauseosos. Sua aferência ocorre pelo Nono par craniano (glossofaríngeo) e a eferência pelo Décimo par (Vago).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a:xfrm>
            <a:off x="0" y="296863"/>
            <a:ext cx="10744200" cy="6011862"/>
          </a:xfrm>
          <a:solidFill>
            <a:schemeClr val="bg1"/>
          </a:solidFill>
        </p:spPr>
        <p:txBody>
          <a:bodyPr/>
          <a:lstStyle/>
          <a:p>
            <a:pPr>
              <a:lnSpc>
                <a:spcPct val="80000"/>
              </a:lnSpc>
            </a:pPr>
            <a:r>
              <a:rPr lang="pt-BR" altLang="pt-BR" sz="2000" b="1" smtClean="0">
                <a:solidFill>
                  <a:srgbClr val="FF00FF"/>
                </a:solidFill>
              </a:rPr>
              <a:t>TESTE DE APNEIA</a:t>
            </a:r>
            <a:r>
              <a:rPr lang="pt-BR" altLang="pt-BR" sz="2000" b="1" smtClean="0"/>
              <a:t>: </a:t>
            </a:r>
          </a:p>
          <a:p>
            <a:pPr>
              <a:lnSpc>
                <a:spcPct val="80000"/>
              </a:lnSpc>
            </a:pPr>
            <a:r>
              <a:rPr lang="pt-BR" altLang="pt-BR" sz="2000" b="1" smtClean="0"/>
              <a:t>Pré- requisitos:</a:t>
            </a:r>
            <a:r>
              <a:rPr lang="pt-BR" altLang="pt-BR" sz="2000" smtClean="0"/>
              <a:t>Temp. ≥ 36,5°C; PA sistólica ≥ 90 mmHg (adultos); balanço hídrico nas 6 horas positivo.</a:t>
            </a:r>
          </a:p>
          <a:p>
            <a:pPr>
              <a:lnSpc>
                <a:spcPct val="80000"/>
              </a:lnSpc>
            </a:pPr>
            <a:r>
              <a:rPr lang="pt-BR" altLang="pt-BR" sz="2000" smtClean="0"/>
              <a:t>Ventilar o paciente (±10 minutos com FiO2 de 100%), para atingir PaO2 alvo ≥ 200 mmHg;</a:t>
            </a:r>
          </a:p>
          <a:p>
            <a:pPr>
              <a:lnSpc>
                <a:spcPct val="80000"/>
              </a:lnSpc>
            </a:pPr>
            <a:r>
              <a:rPr lang="pt-BR" altLang="pt-BR" sz="2000" smtClean="0"/>
              <a:t>Realizar uma 1ª gasometria, PaO2 = 200mmhg, PaCO2 em torno de 30 – 40 mmHg (para confirmar os parâmetros necessários)</a:t>
            </a:r>
          </a:p>
          <a:p>
            <a:pPr>
              <a:lnSpc>
                <a:spcPct val="80000"/>
              </a:lnSpc>
            </a:pPr>
            <a:r>
              <a:rPr lang="pt-BR" altLang="pt-BR" sz="2000" smtClean="0"/>
              <a:t>Desconectar o circuito do respirador, mantendo uma cânula de O2 na topografia da Carina com fluxo 6 L/min);</a:t>
            </a:r>
          </a:p>
          <a:p>
            <a:pPr>
              <a:lnSpc>
                <a:spcPct val="80000"/>
              </a:lnSpc>
            </a:pPr>
            <a:r>
              <a:rPr lang="pt-BR" altLang="pt-BR" sz="2000" smtClean="0"/>
              <a:t>Observar a desconexão por 6 a 10 minutos e realizar uma 2ª gasometria para avaliar as alterações na PaO2 e PaCO2.</a:t>
            </a:r>
          </a:p>
          <a:p>
            <a:pPr>
              <a:lnSpc>
                <a:spcPct val="80000"/>
              </a:lnSpc>
            </a:pPr>
            <a:r>
              <a:rPr lang="pt-BR" altLang="pt-BR" sz="2000" smtClean="0"/>
              <a:t>	</a:t>
            </a:r>
            <a:r>
              <a:rPr lang="pt-BR" altLang="pt-BR" sz="2000" b="1" smtClean="0"/>
              <a:t>Observação:</a:t>
            </a:r>
            <a:r>
              <a:rPr lang="pt-BR" altLang="pt-BR" sz="2000" smtClean="0"/>
              <a:t> De imediato, reconectar o ventilador do paciente em caso de queda da saturação ou hipotensão arterial, arritmia cardíaca; Se aparecerem movimentos respiratórios torácicos ou abdominais neste intervalo de tempo ou se a PaCO2 não atinge níveis maiores ou iguais a 55mmHg, não se caracteriza apneia.</a:t>
            </a:r>
          </a:p>
          <a:p>
            <a:pPr>
              <a:lnSpc>
                <a:spcPct val="80000"/>
              </a:lnSpc>
            </a:pPr>
            <a:r>
              <a:rPr lang="pt-BR" altLang="pt-BR" sz="2000" smtClean="0"/>
              <a:t>Observar movimentos respiratórios (se possível, com um ventilômetro acoplado) por até 10 minutos ou até pCO2 ≥ 55 mmHg</a:t>
            </a:r>
          </a:p>
          <a:p>
            <a:pPr>
              <a:lnSpc>
                <a:spcPct val="80000"/>
              </a:lnSpc>
            </a:pPr>
            <a:r>
              <a:rPr lang="pt-BR" altLang="pt-BR" sz="2000" b="1" smtClean="0"/>
              <a:t>Atenção:</a:t>
            </a:r>
            <a:r>
              <a:rPr lang="pt-BR" altLang="pt-BR" sz="2000" smtClean="0"/>
              <a:t> para pacientes cujo PCO2 basal já é ≥ 55 mmHg, aguardar elevação acima de 20 mmHg do pCO2 basal para teste confirmatório </a:t>
            </a:r>
          </a:p>
        </p:txBody>
      </p:sp>
      <p:sp>
        <p:nvSpPr>
          <p:cNvPr id="47108" name="Text Box 4"/>
          <p:cNvSpPr txBox="1">
            <a:spLocks noChangeArrowheads="1"/>
          </p:cNvSpPr>
          <p:nvPr/>
        </p:nvSpPr>
        <p:spPr bwMode="auto">
          <a:xfrm>
            <a:off x="4352925" y="5764213"/>
            <a:ext cx="2397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defRPr>
            </a:lvl1pPr>
            <a:lvl2pPr>
              <a:defRPr>
                <a:solidFill>
                  <a:schemeClr val="tx1"/>
                </a:solidFill>
                <a:latin typeface="Tw Cen MT" panose="020B0602020104020603" pitchFamily="34" charset="0"/>
              </a:defRPr>
            </a:lvl2pPr>
            <a:lvl3pPr>
              <a:defRPr>
                <a:solidFill>
                  <a:schemeClr val="tx1"/>
                </a:solidFill>
                <a:latin typeface="Tw Cen MT" panose="020B0602020104020603" pitchFamily="34" charset="0"/>
              </a:defRPr>
            </a:lvl3pPr>
            <a:lvl4pPr>
              <a:defRPr>
                <a:solidFill>
                  <a:schemeClr val="tx1"/>
                </a:solidFill>
                <a:latin typeface="Tw Cen MT" panose="020B0602020104020603" pitchFamily="34" charset="0"/>
              </a:defRPr>
            </a:lvl4pPr>
            <a:lvl5pPr>
              <a:defRPr>
                <a:solidFill>
                  <a:schemeClr val="tx1"/>
                </a:solidFill>
                <a:latin typeface="Tw Cen MT" panose="020B0602020104020603" pitchFamily="34" charset="0"/>
              </a:defRPr>
            </a:lvl5pPr>
            <a:lvl6pPr fontAlgn="base">
              <a:spcBef>
                <a:spcPct val="0"/>
              </a:spcBef>
              <a:spcAft>
                <a:spcPct val="0"/>
              </a:spcAft>
              <a:defRPr>
                <a:solidFill>
                  <a:schemeClr val="tx1"/>
                </a:solidFill>
                <a:latin typeface="Tw Cen MT" panose="020B0602020104020603" pitchFamily="34" charset="0"/>
              </a:defRPr>
            </a:lvl6pPr>
            <a:lvl7pPr fontAlgn="base">
              <a:spcBef>
                <a:spcPct val="0"/>
              </a:spcBef>
              <a:spcAft>
                <a:spcPct val="0"/>
              </a:spcAft>
              <a:defRPr>
                <a:solidFill>
                  <a:schemeClr val="tx1"/>
                </a:solidFill>
                <a:latin typeface="Tw Cen MT" panose="020B0602020104020603" pitchFamily="34" charset="0"/>
              </a:defRPr>
            </a:lvl7pPr>
            <a:lvl8pPr fontAlgn="base">
              <a:spcBef>
                <a:spcPct val="0"/>
              </a:spcBef>
              <a:spcAft>
                <a:spcPct val="0"/>
              </a:spcAft>
              <a:defRPr>
                <a:solidFill>
                  <a:schemeClr val="tx1"/>
                </a:solidFill>
                <a:latin typeface="Tw Cen MT" panose="020B0602020104020603" pitchFamily="34" charset="0"/>
              </a:defRPr>
            </a:lvl8pPr>
            <a:lvl9pPr fontAlgn="base">
              <a:spcBef>
                <a:spcPct val="0"/>
              </a:spcBef>
              <a:spcAft>
                <a:spcPct val="0"/>
              </a:spcAft>
              <a:defRPr>
                <a:solidFill>
                  <a:schemeClr val="tx1"/>
                </a:solidFill>
                <a:latin typeface="Tw Cen MT" panose="020B0602020104020603" pitchFamily="34" charset="0"/>
              </a:defRPr>
            </a:lvl9pPr>
          </a:lstStyle>
          <a:p>
            <a:pPr defTabSz="914400"/>
            <a:r>
              <a:rPr lang="pt-BR" altLang="pt-BR" sz="2400" b="1">
                <a:solidFill>
                  <a:srgbClr val="FF00FF"/>
                </a:solidFill>
              </a:rPr>
              <a:t>INTERPRETAÇÃO</a:t>
            </a:r>
          </a:p>
        </p:txBody>
      </p:sp>
      <p:sp>
        <p:nvSpPr>
          <p:cNvPr id="47109" name="AutoShape 5"/>
          <p:cNvSpPr>
            <a:spLocks noChangeArrowheads="1"/>
          </p:cNvSpPr>
          <p:nvPr/>
        </p:nvSpPr>
        <p:spPr bwMode="auto">
          <a:xfrm>
            <a:off x="6721475" y="5764213"/>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a:xfrm>
            <a:off x="211138" y="1135063"/>
            <a:ext cx="10634662" cy="5572125"/>
          </a:xfrm>
          <a:solidFill>
            <a:schemeClr val="bg1"/>
          </a:solidFill>
        </p:spPr>
        <p:txBody>
          <a:bodyPr/>
          <a:lstStyle/>
          <a:p>
            <a:r>
              <a:rPr lang="pt-BR" altLang="pt-BR" b="1" smtClean="0">
                <a:solidFill>
                  <a:srgbClr val="FF00FF"/>
                </a:solidFill>
              </a:rPr>
              <a:t>INTERPRETAÇÃO</a:t>
            </a:r>
            <a:r>
              <a:rPr lang="pt-BR" altLang="pt-BR" b="1" smtClean="0"/>
              <a:t>:</a:t>
            </a:r>
          </a:p>
          <a:p>
            <a:r>
              <a:rPr lang="pt-BR" altLang="pt-BR" sz="2800" b="1" smtClean="0"/>
              <a:t>Positivo: </a:t>
            </a:r>
            <a:r>
              <a:rPr lang="pt-BR" altLang="pt-BR" sz="2800" smtClean="0"/>
              <a:t> PCO2&gt; 55 mmHg; Aumento da PCO2 em 20mmHg comparada com a gasometria inicial.</a:t>
            </a:r>
            <a:endParaRPr lang="pt-BR" altLang="pt-BR" sz="2800" b="1" smtClean="0"/>
          </a:p>
          <a:p>
            <a:r>
              <a:rPr lang="pt-BR" altLang="pt-BR" sz="2800" b="1" smtClean="0"/>
              <a:t>Negativo: </a:t>
            </a:r>
            <a:r>
              <a:rPr lang="pt-BR" altLang="pt-BR" sz="2800" smtClean="0"/>
              <a:t>Movimentos respiratórios; Resultados de PCO2 na gasometria inferior aos resultados anteriores.</a:t>
            </a:r>
            <a:endParaRPr lang="pt-BR" altLang="pt-BR" sz="2800" b="1" smtClean="0"/>
          </a:p>
          <a:p>
            <a:r>
              <a:rPr lang="pt-BR" altLang="pt-BR" sz="2800" b="1" smtClean="0"/>
              <a:t>Inconclusivo: </a:t>
            </a:r>
            <a:r>
              <a:rPr lang="pt-BR" altLang="pt-BR" sz="2800" smtClean="0"/>
              <a:t>Instabilidade hemodinâmica durante o teste; SaO2&lt; 90%; Arritmias cardíacas.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a:xfrm>
            <a:off x="295275" y="1127125"/>
            <a:ext cx="10744200" cy="5910263"/>
          </a:xfrm>
          <a:solidFill>
            <a:schemeClr val="bg1"/>
          </a:solidFill>
        </p:spPr>
        <p:txBody>
          <a:bodyPr/>
          <a:lstStyle/>
          <a:p>
            <a:pPr algn="ctr"/>
            <a:r>
              <a:rPr lang="pt-BR" altLang="pt-BR" b="1" smtClean="0">
                <a:solidFill>
                  <a:srgbClr val="FF0000"/>
                </a:solidFill>
              </a:rPr>
              <a:t>CONFIRMAÇÃO DA MORTE ENCEFÁLICA</a:t>
            </a:r>
            <a:endParaRPr lang="pt-BR" altLang="pt-BR" smtClean="0">
              <a:solidFill>
                <a:srgbClr val="FF0000"/>
              </a:solidFill>
            </a:endParaRPr>
          </a:p>
          <a:p>
            <a:r>
              <a:rPr lang="pt-BR" altLang="pt-BR" smtClean="0"/>
              <a:t>	Após os dois exames clínicos realizados por médicos diferentes, especificamente capacitados para confirmar o coma não perceptivo e a ausência de função do tronco encefálico e um teste de apneia deve ser realizado um exame complementar que comprove a ausência de atividade encefálica. Este exame deve comprovar: ausência de perfusão sanguínea encefálica, ou ausência de atividade metabólica encefálica ou ausência de atividade elétrica encefálica. Estão entre os exames:  Cintilografia Cerebral, Arteriografia Cerebral, Eletroencefalograma, Doppler Transcraniano, Potencial Evocado Multimodal, PET, SPECT e RM (associação de modalidades com angiorressonância, difusão, perfusão e espectroscopia).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extLst>
          </p:cNvPr>
          <p:cNvSpPr>
            <a:spLocks noGrp="1"/>
          </p:cNvSpPr>
          <p:nvPr>
            <p:ph type="title"/>
          </p:nvPr>
        </p:nvSpPr>
        <p:spPr>
          <a:xfrm>
            <a:off x="457200" y="4959350"/>
            <a:ext cx="7772400" cy="1463675"/>
          </a:xfrm>
        </p:spPr>
        <p:txBody>
          <a:bodyPr wrap="square" numCol="1" anchorCtr="0" compatLnSpc="1">
            <a:prstTxWarp prst="textNoShape">
              <a:avLst/>
            </a:prstTxWarp>
          </a:bodyPr>
          <a:lstStyle/>
          <a:p>
            <a:r>
              <a:rPr lang="pt-BR" altLang="pt-BR" cap="none" smtClean="0">
                <a:solidFill>
                  <a:srgbClr val="FF00FF"/>
                </a:solidFill>
              </a:rPr>
              <a:t>OBRIGADA!</a:t>
            </a:r>
          </a:p>
        </p:txBody>
      </p:sp>
      <p:pic>
        <p:nvPicPr>
          <p:cNvPr id="3482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0988" y="309563"/>
            <a:ext cx="7373937" cy="41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Laranja Amare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docProps/app.xml><?xml version="1.0" encoding="utf-8"?>
<Properties xmlns="http://schemas.openxmlformats.org/officeDocument/2006/extended-properties" xmlns:vt="http://schemas.openxmlformats.org/officeDocument/2006/docPropsVTypes">
  <TotalTime>471</TotalTime>
  <Words>3224</Words>
  <Application>Microsoft Office PowerPoint</Application>
  <PresentationFormat>Widescreen</PresentationFormat>
  <Paragraphs>344</Paragraphs>
  <Slides>38</Slides>
  <Notes>0</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38</vt:i4>
      </vt:variant>
    </vt:vector>
  </HeadingPairs>
  <TitlesOfParts>
    <vt:vector size="45" baseType="lpstr">
      <vt:lpstr>Calibri</vt:lpstr>
      <vt:lpstr>Lato</vt:lpstr>
      <vt:lpstr>Source Sans Pro</vt:lpstr>
      <vt:lpstr>Tw Cen MT</vt:lpstr>
      <vt:lpstr>Tw Cen MT Condensed</vt:lpstr>
      <vt:lpstr>Wingdings 3</vt:lpstr>
      <vt:lpstr>Integral</vt:lpstr>
      <vt:lpstr>Confiabilidade interexaminadores entre enfermeiros de cuidados intensivos , realizando uma modificação pediátrica na escala de coma de Glasgow</vt:lpstr>
      <vt:lpstr>Apresentação do PowerPoint</vt:lpstr>
      <vt:lpstr>Apresentação do PowerPoint</vt:lpstr>
      <vt:lpstr>O que fazer????</vt:lpstr>
      <vt:lpstr>Onde fazer?</vt:lpstr>
      <vt:lpstr>Como fazer???</vt:lpstr>
      <vt:lpstr>As modificações da ecg...</vt:lpstr>
      <vt:lpstr>As modificações da ecg...</vt:lpstr>
      <vt:lpstr>Apresentação do PowerPoint</vt:lpstr>
      <vt:lpstr>Apresentação do PowerPoint</vt:lpstr>
      <vt:lpstr>O que aconteceu...</vt:lpstr>
      <vt:lpstr>Observações da ECG</vt:lpstr>
      <vt:lpstr>Adesão ao protocolo</vt:lpstr>
      <vt:lpstr>CONFIABILIDADE ENTRE AVALIADORES (CEA)</vt:lpstr>
      <vt:lpstr>Apresentação do PowerPoint</vt:lpstr>
      <vt:lpstr>Apresentação do PowerPoint</vt:lpstr>
      <vt:lpstr>Então...</vt:lpstr>
      <vt:lpstr>O uso da ECG</vt:lpstr>
      <vt:lpstr>A importância do treinamento</vt:lpstr>
      <vt:lpstr>As discrepâncias</vt:lpstr>
      <vt:lpstr>Os desafios</vt:lpstr>
      <vt:lpstr>Os desafios</vt:lpstr>
      <vt:lpstr>questões</vt:lpstr>
      <vt:lpstr>limitações</vt:lpstr>
      <vt:lpstr>Limitações</vt:lpstr>
      <vt:lpstr>Ou seja...</vt:lpstr>
      <vt:lpstr>ABSTRACT</vt:lpstr>
      <vt:lpstr>REFERENCES</vt:lpstr>
      <vt:lpstr>Apresentação do PowerPoint</vt:lpstr>
      <vt:lpstr>Nota do Editor do site, Dr. Paulo R. Margotto. Consulte também! Aqui e Agora!</vt:lpstr>
      <vt:lpstr>Apresentação do PowerPoint</vt:lpstr>
      <vt:lpstr>Vejam também nêsse Capítulo o Protocolo de Morte encefálica do Recém-Nascido</vt:lpstr>
      <vt:lpstr>Apresentação do PowerPoint</vt:lpstr>
      <vt:lpstr>Apresentação do PowerPoint</vt:lpstr>
      <vt:lpstr>Apresentação do PowerPoint</vt:lpstr>
      <vt:lpstr>Apresentação do PowerPoint</vt:lpstr>
      <vt:lpstr>Apresentação do PowerPoint</vt:lpstr>
      <vt:lpstr>OBRIGADA!</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Laura Nishioka</dc:creator>
  <cp:lastModifiedBy>Paulo Margotto</cp:lastModifiedBy>
  <cp:revision>10</cp:revision>
  <dcterms:created xsi:type="dcterms:W3CDTF">2019-10-13T20:30:08Z</dcterms:created>
  <dcterms:modified xsi:type="dcterms:W3CDTF">2019-10-18T21:33:04Z</dcterms:modified>
</cp:coreProperties>
</file>