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3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2" r:id="rId26"/>
    <p:sldId id="283" r:id="rId27"/>
    <p:sldId id="284" r:id="rId28"/>
    <p:sldId id="285" r:id="rId29"/>
    <p:sldId id="287" r:id="rId30"/>
    <p:sldId id="288" r:id="rId31"/>
    <p:sldId id="286" r:id="rId32"/>
  </p:sldIdLst>
  <p:sldSz cx="9144000" cy="5143500" type="screen16x9"/>
  <p:notesSz cx="6858000" cy="9144000"/>
  <p:embeddedFontLst>
    <p:embeddedFont>
      <p:font typeface="Lato" panose="020F0502020204030203" pitchFamily="34" charset="0"/>
      <p:regular r:id="rId34"/>
      <p:bold r:id="rId35"/>
      <p:italic r:id="rId36"/>
      <p:boldItalic r:id="rId37"/>
    </p:embeddedFont>
    <p:embeddedFont>
      <p:font typeface="Raleway" panose="020B0604020202020204" charset="0"/>
      <p:regular r:id="rId38"/>
      <p:bold r:id="rId39"/>
      <p:italic r:id="rId40"/>
      <p:boldItalic r:id="rId41"/>
    </p:embeddedFont>
  </p:embeddedFontLst>
  <p:defaultTextStyle>
    <a:defPPr>
      <a:defRPr lang="pt-BR"/>
    </a:defPPr>
    <a:lvl1pPr algn="l" rtl="0" eaLnBrk="0" fontAlgn="base" hangingPunct="0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panose="020B0604020202020204" pitchFamily="34" charset="0"/>
        <a:ea typeface="+mn-ea"/>
        <a:cs typeface="Arial" panose="020B0604020202020204" pitchFamily="34" charset="0"/>
        <a:sym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panose="020B0604020202020204" pitchFamily="34" charset="0"/>
        <a:ea typeface="+mn-ea"/>
        <a:cs typeface="Arial" panose="020B0604020202020204" pitchFamily="34" charset="0"/>
        <a:sym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panose="020B0604020202020204" pitchFamily="34" charset="0"/>
        <a:ea typeface="+mn-ea"/>
        <a:cs typeface="Arial" panose="020B0604020202020204" pitchFamily="34" charset="0"/>
        <a:sym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panose="020B0604020202020204" pitchFamily="34" charset="0"/>
        <a:ea typeface="+mn-ea"/>
        <a:cs typeface="Arial" panose="020B0604020202020204" pitchFamily="34" charset="0"/>
        <a:sym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panose="020B0604020202020204" pitchFamily="34" charset="0"/>
        <a:ea typeface="+mn-ea"/>
        <a:cs typeface="Arial" panose="020B0604020202020204" pitchFamily="34" charset="0"/>
        <a:sym typeface="Arial" panose="020B0604020202020204" pitchFamily="34" charset="0"/>
      </a:defRPr>
    </a:lvl5pPr>
    <a:lvl6pPr marL="2286000" algn="l" defTabSz="914400" rtl="0" eaLnBrk="1" latinLnBrk="0" hangingPunct="1">
      <a:defRPr sz="1400" kern="1200">
        <a:solidFill>
          <a:srgbClr val="000000"/>
        </a:solidFill>
        <a:latin typeface="Arial" panose="020B0604020202020204" pitchFamily="34" charset="0"/>
        <a:ea typeface="+mn-ea"/>
        <a:cs typeface="Arial" panose="020B0604020202020204" pitchFamily="34" charset="0"/>
        <a:sym typeface="Arial" panose="020B0604020202020204" pitchFamily="34" charset="0"/>
      </a:defRPr>
    </a:lvl6pPr>
    <a:lvl7pPr marL="2743200" algn="l" defTabSz="914400" rtl="0" eaLnBrk="1" latinLnBrk="0" hangingPunct="1">
      <a:defRPr sz="1400" kern="1200">
        <a:solidFill>
          <a:srgbClr val="000000"/>
        </a:solidFill>
        <a:latin typeface="Arial" panose="020B0604020202020204" pitchFamily="34" charset="0"/>
        <a:ea typeface="+mn-ea"/>
        <a:cs typeface="Arial" panose="020B0604020202020204" pitchFamily="34" charset="0"/>
        <a:sym typeface="Arial" panose="020B0604020202020204" pitchFamily="34" charset="0"/>
      </a:defRPr>
    </a:lvl7pPr>
    <a:lvl8pPr marL="3200400" algn="l" defTabSz="914400" rtl="0" eaLnBrk="1" latinLnBrk="0" hangingPunct="1">
      <a:defRPr sz="1400" kern="1200">
        <a:solidFill>
          <a:srgbClr val="000000"/>
        </a:solidFill>
        <a:latin typeface="Arial" panose="020B0604020202020204" pitchFamily="34" charset="0"/>
        <a:ea typeface="+mn-ea"/>
        <a:cs typeface="Arial" panose="020B0604020202020204" pitchFamily="34" charset="0"/>
        <a:sym typeface="Arial" panose="020B0604020202020204" pitchFamily="34" charset="0"/>
      </a:defRPr>
    </a:lvl8pPr>
    <a:lvl9pPr marL="3657600" algn="l" defTabSz="914400" rtl="0" eaLnBrk="1" latinLnBrk="0" hangingPunct="1">
      <a:defRPr sz="1400" kern="1200">
        <a:solidFill>
          <a:srgbClr val="000000"/>
        </a:solidFill>
        <a:latin typeface="Arial" panose="020B0604020202020204" pitchFamily="34" charset="0"/>
        <a:ea typeface="+mn-ea"/>
        <a:cs typeface="Arial" panose="020B0604020202020204" pitchFamily="34" charset="0"/>
        <a:sym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5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7" d="100"/>
          <a:sy n="97" d="100"/>
        </p:scale>
        <p:origin x="400" y="6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1.fntdata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font" Target="fonts/font4.fntdata"/><Relationship Id="rId40" Type="http://schemas.openxmlformats.org/officeDocument/2006/relationships/font" Target="fonts/font7.fntdata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2.fntdata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Google Shape;3;n"/>
          <p:cNvSpPr>
            <a:spLocks noGrp="1" noRot="1" noChangeAspec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custGeom>
            <a:avLst/>
            <a:gdLst>
              <a:gd name="T0" fmla="*/ 0 w 120000"/>
              <a:gd name="T1" fmla="*/ 0 h 120000"/>
              <a:gd name="T2" fmla="*/ 6096000 w 120000"/>
              <a:gd name="T3" fmla="*/ 0 h 120000"/>
              <a:gd name="T4" fmla="*/ 6096000 w 120000"/>
              <a:gd name="T5" fmla="*/ 3429000 h 120000"/>
              <a:gd name="T6" fmla="*/ 0 w 120000"/>
              <a:gd name="T7" fmla="*/ 3429000 h 120000"/>
              <a:gd name="T8" fmla="*/ 0 w 120000"/>
              <a:gd name="T9" fmla="*/ 0 h 1200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Google Shape;4;n"/>
          <p:cNvSpPr txBox="1">
            <a:spLocks noGrp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91425" rIns="91425" bIns="91425" numCol="1" anchor="t" anchorCtr="0" compatLnSpc="1">
            <a:prstTxWarp prst="textNoShape">
              <a:avLst/>
            </a:prstTxWarp>
          </a:bodyPr>
          <a:lstStyle/>
          <a:p>
            <a:pPr lvl="0"/>
            <a:endParaRPr lang="pt-BR" altLang="pt-BR" smtClean="0"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4121456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L="457200" indent="-29845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panose="020B0604020202020204" pitchFamily="34" charset="0"/>
      <a:defRPr sz="1400">
        <a:solidFill>
          <a:srgbClr val="000000"/>
        </a:solidFill>
        <a:latin typeface="Arial"/>
        <a:ea typeface="Arial"/>
        <a:cs typeface="Arial"/>
        <a:sym typeface="Arial" panose="020B0604020202020204" pitchFamily="34" charset="0"/>
      </a:defRPr>
    </a:lvl1pPr>
    <a:lvl2pPr marL="914400" lvl="1" indent="-29845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panose="020B0604020202020204" pitchFamily="34" charset="0"/>
      <a:defRPr sz="1400">
        <a:solidFill>
          <a:srgbClr val="000000"/>
        </a:solidFill>
        <a:latin typeface="Arial"/>
        <a:ea typeface="Arial"/>
        <a:cs typeface="Arial"/>
        <a:sym typeface="Arial" panose="020B0604020202020204" pitchFamily="34" charset="0"/>
      </a:defRPr>
    </a:lvl2pPr>
    <a:lvl3pPr marL="1371600" lvl="2" indent="-29845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panose="020B0604020202020204" pitchFamily="34" charset="0"/>
      <a:defRPr sz="1400">
        <a:solidFill>
          <a:srgbClr val="000000"/>
        </a:solidFill>
        <a:latin typeface="Arial"/>
        <a:ea typeface="Arial"/>
        <a:cs typeface="Arial"/>
        <a:sym typeface="Arial" panose="020B0604020202020204" pitchFamily="34" charset="0"/>
      </a:defRPr>
    </a:lvl3pPr>
    <a:lvl4pPr marL="1828800" lvl="3" indent="-29845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panose="020B0604020202020204" pitchFamily="34" charset="0"/>
      <a:defRPr sz="1400">
        <a:solidFill>
          <a:srgbClr val="000000"/>
        </a:solidFill>
        <a:latin typeface="Arial"/>
        <a:ea typeface="Arial"/>
        <a:cs typeface="Arial"/>
        <a:sym typeface="Arial" panose="020B0604020202020204" pitchFamily="34" charset="0"/>
      </a:defRPr>
    </a:lvl4pPr>
    <a:lvl5pPr marL="2286000" lvl="4" indent="-29845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panose="020B0604020202020204" pitchFamily="34" charset="0"/>
      <a:defRPr sz="1400">
        <a:solidFill>
          <a:srgbClr val="000000"/>
        </a:solidFill>
        <a:latin typeface="Arial"/>
        <a:ea typeface="Arial"/>
        <a:cs typeface="Arial"/>
        <a:sym typeface="Arial" panose="020B0604020202020204" pitchFamily="34" charset="0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Google Shape;83;p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13315" name="Google Shape;84;p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100"/>
            </a:pPr>
            <a:endParaRPr lang="pt-BR" altLang="pt-BR" sz="110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99750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Google Shape;89;g619a3085e4_0_77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15363" name="Google Shape;90;g619a3085e4_0_77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100"/>
            </a:pPr>
            <a:endParaRPr lang="pt-BR" altLang="pt-BR" sz="110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49812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Google Shape;95;g619a3085e4_0_82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17411" name="Google Shape;96;g619a3085e4_0_82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100"/>
            </a:pPr>
            <a:endParaRPr lang="pt-BR" altLang="pt-BR" sz="110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71859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Google Shape;101;g619a3085e4_0_87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19459" name="Google Shape;102;g619a3085e4_0_87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100"/>
            </a:pPr>
            <a:endParaRPr lang="pt-BR" altLang="pt-BR" sz="110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80527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Google Shape;108;g619a3085e4_0_93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21507" name="Google Shape;109;g619a3085e4_0_93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100"/>
            </a:pPr>
            <a:endParaRPr lang="pt-BR" altLang="pt-BR" sz="110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522953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Google Shape;114;g619a3085e4_0_99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23555" name="Google Shape;115;g619a3085e4_0_99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100"/>
            </a:pPr>
            <a:endParaRPr lang="pt-BR" altLang="pt-BR" sz="110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861555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Google Shape;120;g619a3085e4_0_109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25603" name="Google Shape;121;g619a3085e4_0_109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100"/>
            </a:pPr>
            <a:endParaRPr lang="pt-BR" altLang="pt-BR" sz="110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690564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Google Shape;127;g619a3085e4_0_115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27651" name="Google Shape;128;g619a3085e4_0_11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100"/>
            </a:pPr>
            <a:endParaRPr lang="pt-BR" altLang="pt-BR" sz="110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555119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Google Shape;134;g619a3085e4_0_104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29699" name="Google Shape;135;g619a3085e4_0_104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100"/>
            </a:pPr>
            <a:endParaRPr lang="pt-BR" altLang="pt-BR" sz="110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664798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Google Shape;140;g619a3085e4_0_121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31747" name="Google Shape;141;g619a3085e4_0_121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100"/>
            </a:pPr>
            <a:endParaRPr lang="pt-BR" altLang="pt-BR" sz="110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777427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Google Shape;152;g619a3085e4_0_128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33795" name="Google Shape;153;g619a3085e4_0_128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100"/>
            </a:pPr>
            <a:endParaRPr lang="pt-BR" altLang="pt-BR" sz="110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80182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Google Shape;158;g619a3085e4_0_134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35843" name="Google Shape;159;g619a3085e4_0_134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100"/>
            </a:pPr>
            <a:endParaRPr lang="pt-BR" altLang="pt-BR" sz="110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882197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Google Shape;164;g61a017022e_0_25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37891" name="Google Shape;165;g61a017022e_0_2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100"/>
            </a:pPr>
            <a:endParaRPr lang="pt-BR" altLang="pt-BR" sz="110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549155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Google Shape;170;g619a3085e4_0_139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39939" name="Google Shape;171;g619a3085e4_0_139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100"/>
            </a:pPr>
            <a:endParaRPr lang="pt-BR" altLang="pt-BR" sz="110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239267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Google Shape;176;g619a3085e4_0_150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41987" name="Google Shape;177;g619a3085e4_0_15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100"/>
            </a:pPr>
            <a:endParaRPr lang="pt-BR" altLang="pt-BR" sz="110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442279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Google Shape;182;g619a3085e4_0_155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44035" name="Google Shape;183;g619a3085e4_0_15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100"/>
            </a:pPr>
            <a:endParaRPr lang="pt-BR" altLang="pt-BR" sz="110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593558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Google Shape;188;g619a3085e4_0_160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46083" name="Google Shape;189;g619a3085e4_0_16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100"/>
            </a:pPr>
            <a:endParaRPr lang="pt-BR" altLang="pt-BR" sz="110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177625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194;g619a3085e4_0_165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48131" name="Google Shape;195;g619a3085e4_0_16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100"/>
            </a:pPr>
            <a:endParaRPr lang="pt-BR" altLang="pt-BR" sz="110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138476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Google Shape;200;g619a3085e4_0_175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50179" name="Google Shape;201;g619a3085e4_0_17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100"/>
            </a:pPr>
            <a:endParaRPr lang="pt-BR" altLang="pt-BR" sz="110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384455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Google Shape;206;g619a3085e4_0_180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52227" name="Google Shape;207;g619a3085e4_0_18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100"/>
            </a:pPr>
            <a:endParaRPr lang="pt-BR" altLang="pt-BR" sz="110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891017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Google Shape;212;g61a017022e_0_0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54275" name="Google Shape;213;g61a017022e_0_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100"/>
            </a:pPr>
            <a:endParaRPr lang="pt-BR" altLang="pt-BR" sz="110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612962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Google Shape;218;g61a017022e_0_5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56323" name="Google Shape;219;g61a017022e_0_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100"/>
            </a:pPr>
            <a:endParaRPr lang="pt-BR" altLang="pt-BR" sz="110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251065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Google Shape;224;g61a017022e_0_10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58371" name="Google Shape;225;g61a017022e_0_1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100"/>
            </a:pPr>
            <a:endParaRPr lang="pt-BR" altLang="pt-BR" sz="110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616987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Google Shape;230;g61a017022e_0_49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60419" name="Google Shape;231;g61a017022e_0_49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100"/>
            </a:pPr>
            <a:endParaRPr lang="pt-BR" altLang="pt-BR" sz="110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877749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Google Shape;242;g61a017022e_0_15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62467" name="Google Shape;243;g61a017022e_0_1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100"/>
            </a:pPr>
            <a:endParaRPr lang="pt-BR" altLang="pt-BR" sz="110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225805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Google Shape;248;g61a017022e_0_20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64515" name="Google Shape;249;g61a017022e_0_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100"/>
            </a:pPr>
            <a:endParaRPr lang="pt-BR" altLang="pt-BR" sz="110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088911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Google Shape;254;g61a017022e_0_36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66563" name="Google Shape;255;g61a017022e_0_36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100"/>
            </a:pPr>
            <a:endParaRPr lang="pt-BR" altLang="pt-BR" sz="110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842315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Google Shape;260;g61a017022e_0_61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68611" name="Google Shape;261;g61a017022e_0_61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100"/>
            </a:pPr>
            <a:endParaRPr lang="pt-BR" altLang="pt-BR" sz="110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763168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Google Shape;266;g61a017022e_0_66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70659" name="Google Shape;267;g61a017022e_0_66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100"/>
            </a:pPr>
            <a:endParaRPr lang="pt-BR" altLang="pt-BR" sz="110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24809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tx2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oogle Shape;10;p2"/>
          <p:cNvSpPr>
            <a:spLocks noChangeArrowheads="1"/>
          </p:cNvSpPr>
          <p:nvPr/>
        </p:nvSpPr>
        <p:spPr bwMode="auto">
          <a:xfrm>
            <a:off x="0" y="0"/>
            <a:ext cx="9144000" cy="4873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91425" rIns="91425" bIns="91425" anchor="ctr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endParaRPr lang="pt-BR" altLang="pt-BR" smtClean="0"/>
          </a:p>
        </p:txBody>
      </p:sp>
      <p:grpSp>
        <p:nvGrpSpPr>
          <p:cNvPr id="5" name="Google Shape;11;p2"/>
          <p:cNvGrpSpPr>
            <a:grpSpLocks/>
          </p:cNvGrpSpPr>
          <p:nvPr/>
        </p:nvGrpSpPr>
        <p:grpSpPr bwMode="auto">
          <a:xfrm>
            <a:off x="830263" y="1190625"/>
            <a:ext cx="746125" cy="46038"/>
            <a:chOff x="4580561" y="2589004"/>
            <a:chExt cx="1064464" cy="25200"/>
          </a:xfrm>
        </p:grpSpPr>
        <p:sp>
          <p:nvSpPr>
            <p:cNvPr id="6" name="Google Shape;12;p2"/>
            <p:cNvSpPr/>
            <p:nvPr/>
          </p:nvSpPr>
          <p:spPr>
            <a:xfrm rot="-5400000">
              <a:off x="5366309" y="2335487"/>
              <a:ext cx="25200" cy="532233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kern="0"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" name="Google Shape;13;p2"/>
            <p:cNvSpPr>
              <a:spLocks noChangeArrowheads="1"/>
            </p:cNvSpPr>
            <p:nvPr/>
          </p:nvSpPr>
          <p:spPr bwMode="auto">
            <a:xfrm rot="-5400000">
              <a:off x="4836342" y="2333223"/>
              <a:ext cx="25200" cy="53676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pt-BR" altLang="pt-BR" smtClean="0"/>
            </a:p>
          </p:txBody>
        </p:sp>
      </p:grpSp>
      <p:sp>
        <p:nvSpPr>
          <p:cNvPr id="14" name="Google Shape;14;p2"/>
          <p:cNvSpPr txBox="1">
            <a:spLocks noGrp="1"/>
          </p:cNvSpPr>
          <p:nvPr>
            <p:ph type="ctrTitle"/>
          </p:nvPr>
        </p:nvSpPr>
        <p:spPr>
          <a:xfrm>
            <a:off x="729450" y="1322450"/>
            <a:ext cx="7688100" cy="16647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subTitle" idx="1"/>
          </p:nvPr>
        </p:nvSpPr>
        <p:spPr>
          <a:xfrm>
            <a:off x="729627" y="3172900"/>
            <a:ext cx="7688100" cy="5412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8" name="Google Shape;16;p2"/>
          <p:cNvSpPr txBox="1"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A7B770F4-938E-48B2-81AF-34EC0AB94DCC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2783165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tx1"/>
        </a:solidFill>
        <a:effectLst/>
      </p:bgPr>
    </p:bg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oogle Shape;18;p3"/>
          <p:cNvGrpSpPr>
            <a:grpSpLocks/>
          </p:cNvGrpSpPr>
          <p:nvPr/>
        </p:nvGrpSpPr>
        <p:grpSpPr bwMode="auto">
          <a:xfrm>
            <a:off x="830263" y="1190625"/>
            <a:ext cx="746125" cy="46038"/>
            <a:chOff x="4580561" y="2589004"/>
            <a:chExt cx="1064464" cy="25200"/>
          </a:xfrm>
        </p:grpSpPr>
        <p:sp>
          <p:nvSpPr>
            <p:cNvPr id="4" name="Google Shape;19;p3"/>
            <p:cNvSpPr>
              <a:spLocks noChangeArrowheads="1"/>
            </p:cNvSpPr>
            <p:nvPr/>
          </p:nvSpPr>
          <p:spPr bwMode="auto">
            <a:xfrm rot="-5400000">
              <a:off x="5366309" y="2335487"/>
              <a:ext cx="25200" cy="53223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pt-BR" altLang="pt-BR" smtClean="0"/>
            </a:p>
          </p:txBody>
        </p:sp>
        <p:sp>
          <p:nvSpPr>
            <p:cNvPr id="5" name="Google Shape;20;p3"/>
            <p:cNvSpPr>
              <a:spLocks noChangeArrowheads="1"/>
            </p:cNvSpPr>
            <p:nvPr/>
          </p:nvSpPr>
          <p:spPr bwMode="auto">
            <a:xfrm rot="-5400000">
              <a:off x="4836342" y="2333223"/>
              <a:ext cx="25200" cy="53676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pt-BR" altLang="pt-BR" smtClean="0"/>
            </a:p>
          </p:txBody>
        </p:sp>
      </p:grpSp>
      <p:sp>
        <p:nvSpPr>
          <p:cNvPr id="21" name="Google Shape;21;p3"/>
          <p:cNvSpPr txBox="1">
            <a:spLocks noGrp="1"/>
          </p:cNvSpPr>
          <p:nvPr>
            <p:ph type="title"/>
          </p:nvPr>
        </p:nvSpPr>
        <p:spPr>
          <a:xfrm>
            <a:off x="729450" y="1322450"/>
            <a:ext cx="7688400" cy="1518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6" name="Google Shape;22;p3"/>
          <p:cNvSpPr txBox="1"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7B637B9B-EBE7-4D2A-83CE-4D550B064CEA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8082846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oogle Shape;24;p4"/>
          <p:cNvSpPr>
            <a:spLocks noChangeArrowheads="1"/>
          </p:cNvSpPr>
          <p:nvPr/>
        </p:nvSpPr>
        <p:spPr bwMode="auto">
          <a:xfrm>
            <a:off x="0" y="0"/>
            <a:ext cx="9144000" cy="487363"/>
          </a:xfrm>
          <a:prstGeom prst="rect">
            <a:avLst/>
          </a:pr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91425" rIns="91425" bIns="91425" anchor="ctr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endParaRPr lang="pt-BR" altLang="pt-BR" smtClean="0"/>
          </a:p>
        </p:txBody>
      </p:sp>
      <p:grpSp>
        <p:nvGrpSpPr>
          <p:cNvPr id="5" name="Google Shape;25;p4"/>
          <p:cNvGrpSpPr>
            <a:grpSpLocks/>
          </p:cNvGrpSpPr>
          <p:nvPr/>
        </p:nvGrpSpPr>
        <p:grpSpPr bwMode="auto">
          <a:xfrm>
            <a:off x="830263" y="1190625"/>
            <a:ext cx="746125" cy="46038"/>
            <a:chOff x="4580561" y="2589004"/>
            <a:chExt cx="1064464" cy="25200"/>
          </a:xfrm>
        </p:grpSpPr>
        <p:sp>
          <p:nvSpPr>
            <p:cNvPr id="6" name="Google Shape;26;p4"/>
            <p:cNvSpPr/>
            <p:nvPr/>
          </p:nvSpPr>
          <p:spPr>
            <a:xfrm rot="-5400000">
              <a:off x="5366309" y="2335487"/>
              <a:ext cx="25200" cy="532233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kern="0"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" name="Google Shape;27;p4"/>
            <p:cNvSpPr>
              <a:spLocks noChangeArrowheads="1"/>
            </p:cNvSpPr>
            <p:nvPr/>
          </p:nvSpPr>
          <p:spPr bwMode="auto">
            <a:xfrm rot="-5400000">
              <a:off x="4836342" y="2333223"/>
              <a:ext cx="25200" cy="53676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pt-BR" altLang="pt-BR" smtClean="0"/>
            </a:p>
          </p:txBody>
        </p:sp>
      </p:grpSp>
      <p:sp>
        <p:nvSpPr>
          <p:cNvPr id="28" name="Google Shape;28;p4"/>
          <p:cNvSpPr txBox="1">
            <a:spLocks noGrp="1"/>
          </p:cNvSpPr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29" name="Google Shape;29;p4"/>
          <p:cNvSpPr txBox="1">
            <a:spLocks noGrp="1"/>
          </p:cNvSpPr>
          <p:nvPr>
            <p:ph type="body" idx="1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8" name="Google Shape;30;p4"/>
          <p:cNvSpPr txBox="1"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B49002C8-6728-48C2-933A-ECD0744D627E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4288832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Google Shape;32;p5"/>
          <p:cNvSpPr>
            <a:spLocks noChangeArrowheads="1"/>
          </p:cNvSpPr>
          <p:nvPr/>
        </p:nvSpPr>
        <p:spPr bwMode="auto">
          <a:xfrm>
            <a:off x="0" y="0"/>
            <a:ext cx="9144000" cy="487363"/>
          </a:xfrm>
          <a:prstGeom prst="rect">
            <a:avLst/>
          </a:pr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91425" rIns="91425" bIns="91425" anchor="ctr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endParaRPr lang="pt-BR" altLang="pt-BR" smtClean="0"/>
          </a:p>
        </p:txBody>
      </p:sp>
      <p:grpSp>
        <p:nvGrpSpPr>
          <p:cNvPr id="6" name="Google Shape;33;p5"/>
          <p:cNvGrpSpPr>
            <a:grpSpLocks/>
          </p:cNvGrpSpPr>
          <p:nvPr/>
        </p:nvGrpSpPr>
        <p:grpSpPr bwMode="auto">
          <a:xfrm>
            <a:off x="830263" y="1190625"/>
            <a:ext cx="746125" cy="46038"/>
            <a:chOff x="4580561" y="2589004"/>
            <a:chExt cx="1064464" cy="25200"/>
          </a:xfrm>
        </p:grpSpPr>
        <p:sp>
          <p:nvSpPr>
            <p:cNvPr id="7" name="Google Shape;34;p5"/>
            <p:cNvSpPr/>
            <p:nvPr/>
          </p:nvSpPr>
          <p:spPr>
            <a:xfrm rot="-5400000">
              <a:off x="5366309" y="2335487"/>
              <a:ext cx="25200" cy="532233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kern="0"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" name="Google Shape;35;p5"/>
            <p:cNvSpPr>
              <a:spLocks noChangeArrowheads="1"/>
            </p:cNvSpPr>
            <p:nvPr/>
          </p:nvSpPr>
          <p:spPr bwMode="auto">
            <a:xfrm rot="-5400000">
              <a:off x="4836342" y="2333223"/>
              <a:ext cx="25200" cy="53676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pt-BR" altLang="pt-BR" smtClean="0"/>
            </a:p>
          </p:txBody>
        </p:sp>
      </p:grpSp>
      <p:sp>
        <p:nvSpPr>
          <p:cNvPr id="36" name="Google Shape;36;p5"/>
          <p:cNvSpPr txBox="1">
            <a:spLocks noGrp="1"/>
          </p:cNvSpPr>
          <p:nvPr>
            <p:ph type="title"/>
          </p:nvPr>
        </p:nvSpPr>
        <p:spPr>
          <a:xfrm>
            <a:off x="729450" y="1318650"/>
            <a:ext cx="7688400" cy="5352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37" name="Google Shape;37;p5"/>
          <p:cNvSpPr txBox="1">
            <a:spLocks noGrp="1"/>
          </p:cNvSpPr>
          <p:nvPr>
            <p:ph type="body" idx="1"/>
          </p:nvPr>
        </p:nvSpPr>
        <p:spPr>
          <a:xfrm>
            <a:off x="729325" y="2078875"/>
            <a:ext cx="3774300" cy="22611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38" name="Google Shape;38;p5"/>
          <p:cNvSpPr txBox="1">
            <a:spLocks noGrp="1"/>
          </p:cNvSpPr>
          <p:nvPr>
            <p:ph type="body" idx="2"/>
          </p:nvPr>
        </p:nvSpPr>
        <p:spPr>
          <a:xfrm>
            <a:off x="4643604" y="2078875"/>
            <a:ext cx="3774300" cy="22611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9" name="Google Shape;39;p5"/>
          <p:cNvSpPr txBox="1"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A4B89191-252B-4683-B0AA-CE5B609FF7B2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1031048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41;p6"/>
          <p:cNvSpPr>
            <a:spLocks noChangeArrowheads="1"/>
          </p:cNvSpPr>
          <p:nvPr/>
        </p:nvSpPr>
        <p:spPr bwMode="auto">
          <a:xfrm>
            <a:off x="0" y="0"/>
            <a:ext cx="9144000" cy="487363"/>
          </a:xfrm>
          <a:prstGeom prst="rect">
            <a:avLst/>
          </a:pr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91425" rIns="91425" bIns="91425" anchor="ctr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endParaRPr lang="pt-BR" altLang="pt-BR" smtClean="0"/>
          </a:p>
        </p:txBody>
      </p:sp>
      <p:grpSp>
        <p:nvGrpSpPr>
          <p:cNvPr id="4" name="Google Shape;42;p6"/>
          <p:cNvGrpSpPr>
            <a:grpSpLocks/>
          </p:cNvGrpSpPr>
          <p:nvPr/>
        </p:nvGrpSpPr>
        <p:grpSpPr bwMode="auto">
          <a:xfrm>
            <a:off x="830263" y="1190625"/>
            <a:ext cx="746125" cy="46038"/>
            <a:chOff x="4580561" y="2589004"/>
            <a:chExt cx="1064464" cy="25200"/>
          </a:xfrm>
        </p:grpSpPr>
        <p:sp>
          <p:nvSpPr>
            <p:cNvPr id="5" name="Google Shape;43;p6"/>
            <p:cNvSpPr/>
            <p:nvPr/>
          </p:nvSpPr>
          <p:spPr>
            <a:xfrm rot="-5400000">
              <a:off x="5366309" y="2335487"/>
              <a:ext cx="25200" cy="532233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kern="0"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" name="Google Shape;44;p6"/>
            <p:cNvSpPr>
              <a:spLocks noChangeArrowheads="1"/>
            </p:cNvSpPr>
            <p:nvPr/>
          </p:nvSpPr>
          <p:spPr bwMode="auto">
            <a:xfrm rot="-5400000">
              <a:off x="4836342" y="2333223"/>
              <a:ext cx="25200" cy="53676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pt-BR" altLang="pt-BR" smtClean="0"/>
            </a:p>
          </p:txBody>
        </p:sp>
      </p:grpSp>
      <p:sp>
        <p:nvSpPr>
          <p:cNvPr id="45" name="Google Shape;45;p6"/>
          <p:cNvSpPr txBox="1">
            <a:spLocks noGrp="1"/>
          </p:cNvSpPr>
          <p:nvPr>
            <p:ph type="title"/>
          </p:nvPr>
        </p:nvSpPr>
        <p:spPr>
          <a:xfrm>
            <a:off x="729450" y="1318650"/>
            <a:ext cx="7688400" cy="5352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46;p6"/>
          <p:cNvSpPr txBox="1"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19347B63-A6A7-448E-9E2C-A1DA96460521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817305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oogle Shape;48;p7"/>
          <p:cNvSpPr>
            <a:spLocks noChangeArrowheads="1"/>
          </p:cNvSpPr>
          <p:nvPr/>
        </p:nvSpPr>
        <p:spPr bwMode="auto">
          <a:xfrm>
            <a:off x="0" y="0"/>
            <a:ext cx="9144000" cy="487363"/>
          </a:xfrm>
          <a:prstGeom prst="rect">
            <a:avLst/>
          </a:pr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91425" rIns="91425" bIns="91425" anchor="ctr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endParaRPr lang="pt-BR" altLang="pt-BR" smtClean="0"/>
          </a:p>
        </p:txBody>
      </p:sp>
      <p:grpSp>
        <p:nvGrpSpPr>
          <p:cNvPr id="5" name="Google Shape;49;p7"/>
          <p:cNvGrpSpPr>
            <a:grpSpLocks/>
          </p:cNvGrpSpPr>
          <p:nvPr/>
        </p:nvGrpSpPr>
        <p:grpSpPr bwMode="auto">
          <a:xfrm>
            <a:off x="830263" y="1190625"/>
            <a:ext cx="746125" cy="46038"/>
            <a:chOff x="4580561" y="2589004"/>
            <a:chExt cx="1064464" cy="25200"/>
          </a:xfrm>
        </p:grpSpPr>
        <p:sp>
          <p:nvSpPr>
            <p:cNvPr id="6" name="Google Shape;50;p7"/>
            <p:cNvSpPr/>
            <p:nvPr/>
          </p:nvSpPr>
          <p:spPr>
            <a:xfrm rot="-5400000">
              <a:off x="5366309" y="2335487"/>
              <a:ext cx="25200" cy="532233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kern="0"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" name="Google Shape;51;p7"/>
            <p:cNvSpPr>
              <a:spLocks noChangeArrowheads="1"/>
            </p:cNvSpPr>
            <p:nvPr/>
          </p:nvSpPr>
          <p:spPr bwMode="auto">
            <a:xfrm rot="-5400000">
              <a:off x="4836342" y="2333223"/>
              <a:ext cx="25200" cy="53676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pt-BR" altLang="pt-BR" smtClean="0"/>
            </a:p>
          </p:txBody>
        </p:sp>
      </p:grpSp>
      <p:sp>
        <p:nvSpPr>
          <p:cNvPr id="52" name="Google Shape;52;p7"/>
          <p:cNvSpPr txBox="1">
            <a:spLocks noGrp="1"/>
          </p:cNvSpPr>
          <p:nvPr>
            <p:ph type="title"/>
          </p:nvPr>
        </p:nvSpPr>
        <p:spPr>
          <a:xfrm>
            <a:off x="730000" y="1318650"/>
            <a:ext cx="3300900" cy="13815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53" name="Google Shape;53;p7"/>
          <p:cNvSpPr txBox="1">
            <a:spLocks noGrp="1"/>
          </p:cNvSpPr>
          <p:nvPr>
            <p:ph type="body" idx="1"/>
          </p:nvPr>
        </p:nvSpPr>
        <p:spPr>
          <a:xfrm>
            <a:off x="721225" y="2781725"/>
            <a:ext cx="3300900" cy="15975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8" name="Google Shape;54;p7"/>
          <p:cNvSpPr txBox="1"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914785F5-1CCE-43D4-AE14-1D47ADEB73F8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8380986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rgbClr val="EB5600"/>
        </a:solidFill>
        <a:effectLst/>
      </p:bgPr>
    </p:bg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oogle Shape;56;p8"/>
          <p:cNvGrpSpPr>
            <a:grpSpLocks/>
          </p:cNvGrpSpPr>
          <p:nvPr/>
        </p:nvGrpSpPr>
        <p:grpSpPr bwMode="auto">
          <a:xfrm>
            <a:off x="830263" y="4168775"/>
            <a:ext cx="746125" cy="46038"/>
            <a:chOff x="4580561" y="2589004"/>
            <a:chExt cx="1064464" cy="25200"/>
          </a:xfrm>
        </p:grpSpPr>
        <p:sp>
          <p:nvSpPr>
            <p:cNvPr id="4" name="Google Shape;57;p8"/>
            <p:cNvSpPr>
              <a:spLocks noChangeArrowheads="1"/>
            </p:cNvSpPr>
            <p:nvPr/>
          </p:nvSpPr>
          <p:spPr bwMode="auto">
            <a:xfrm rot="-5400000">
              <a:off x="5366309" y="2335487"/>
              <a:ext cx="25200" cy="53223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pt-BR" altLang="pt-BR" smtClean="0"/>
            </a:p>
          </p:txBody>
        </p:sp>
        <p:sp>
          <p:nvSpPr>
            <p:cNvPr id="5" name="Google Shape;58;p8"/>
            <p:cNvSpPr>
              <a:spLocks noChangeArrowheads="1"/>
            </p:cNvSpPr>
            <p:nvPr/>
          </p:nvSpPr>
          <p:spPr bwMode="auto">
            <a:xfrm rot="-5400000">
              <a:off x="4836342" y="2333223"/>
              <a:ext cx="25200" cy="53676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pt-BR" altLang="pt-BR" smtClean="0"/>
            </a:p>
          </p:txBody>
        </p:sp>
      </p:grpSp>
      <p:sp>
        <p:nvSpPr>
          <p:cNvPr id="59" name="Google Shape;59;p8"/>
          <p:cNvSpPr txBox="1">
            <a:spLocks noGrp="1"/>
          </p:cNvSpPr>
          <p:nvPr>
            <p:ph type="title"/>
          </p:nvPr>
        </p:nvSpPr>
        <p:spPr>
          <a:xfrm>
            <a:off x="729450" y="864300"/>
            <a:ext cx="7021200" cy="2985000"/>
          </a:xfrm>
          <a:prstGeom prst="rect">
            <a:avLst/>
          </a:prstGeom>
        </p:spPr>
        <p:txBody>
          <a:bodyPr spcFirstLastPara="1" anchor="ctr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6" name="Google Shape;60;p8"/>
          <p:cNvSpPr txBox="1"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CBFA630E-09F4-4C08-ABCF-D26DD88254EC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9715564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Google Shape;62;p9"/>
          <p:cNvSpPr>
            <a:spLocks noChangeArrowheads="1"/>
          </p:cNvSpPr>
          <p:nvPr/>
        </p:nvSpPr>
        <p:spPr bwMode="auto">
          <a:xfrm>
            <a:off x="0" y="0"/>
            <a:ext cx="4572000" cy="5143500"/>
          </a:xfrm>
          <a:prstGeom prst="rect">
            <a:avLst/>
          </a:pr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91425" rIns="91425" bIns="91425" anchor="ctr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endParaRPr lang="pt-BR" altLang="pt-BR" smtClean="0"/>
          </a:p>
        </p:txBody>
      </p:sp>
      <p:grpSp>
        <p:nvGrpSpPr>
          <p:cNvPr id="6" name="Google Shape;63;p9"/>
          <p:cNvGrpSpPr>
            <a:grpSpLocks/>
          </p:cNvGrpSpPr>
          <p:nvPr/>
        </p:nvGrpSpPr>
        <p:grpSpPr bwMode="auto">
          <a:xfrm>
            <a:off x="830263" y="1190625"/>
            <a:ext cx="746125" cy="46038"/>
            <a:chOff x="4580561" y="2589004"/>
            <a:chExt cx="1064464" cy="25200"/>
          </a:xfrm>
        </p:grpSpPr>
        <p:sp>
          <p:nvSpPr>
            <p:cNvPr id="7" name="Google Shape;64;p9"/>
            <p:cNvSpPr/>
            <p:nvPr/>
          </p:nvSpPr>
          <p:spPr>
            <a:xfrm rot="-5400000">
              <a:off x="5366309" y="2335487"/>
              <a:ext cx="25200" cy="532233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kern="0"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" name="Google Shape;65;p9"/>
            <p:cNvSpPr>
              <a:spLocks noChangeArrowheads="1"/>
            </p:cNvSpPr>
            <p:nvPr/>
          </p:nvSpPr>
          <p:spPr bwMode="auto">
            <a:xfrm rot="-5400000">
              <a:off x="4836342" y="2333223"/>
              <a:ext cx="25200" cy="53676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pt-BR" altLang="pt-BR" smtClean="0"/>
            </a:p>
          </p:txBody>
        </p:sp>
      </p:grpSp>
      <p:sp>
        <p:nvSpPr>
          <p:cNvPr id="66" name="Google Shape;66;p9"/>
          <p:cNvSpPr txBox="1">
            <a:spLocks noGrp="1"/>
          </p:cNvSpPr>
          <p:nvPr>
            <p:ph type="title"/>
          </p:nvPr>
        </p:nvSpPr>
        <p:spPr>
          <a:xfrm>
            <a:off x="730000" y="1318650"/>
            <a:ext cx="3300900" cy="16872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67" name="Google Shape;67;p9"/>
          <p:cNvSpPr txBox="1">
            <a:spLocks noGrp="1"/>
          </p:cNvSpPr>
          <p:nvPr>
            <p:ph type="subTitle" idx="1"/>
          </p:nvPr>
        </p:nvSpPr>
        <p:spPr>
          <a:xfrm>
            <a:off x="724950" y="3161525"/>
            <a:ext cx="3300900" cy="7590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68" name="Google Shape;68;p9"/>
          <p:cNvSpPr txBox="1">
            <a:spLocks noGrp="1"/>
          </p:cNvSpPr>
          <p:nvPr>
            <p:ph type="body" idx="2"/>
          </p:nvPr>
        </p:nvSpPr>
        <p:spPr>
          <a:xfrm>
            <a:off x="5174225" y="1352625"/>
            <a:ext cx="3374400" cy="30255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9" name="Google Shape;69;p9"/>
          <p:cNvSpPr txBox="1"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01E7F521-191F-4A70-9C02-556AAED4596E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6847582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0"/>
          <p:cNvSpPr txBox="1">
            <a:spLocks noGrp="1"/>
          </p:cNvSpPr>
          <p:nvPr>
            <p:ph type="body" idx="1"/>
          </p:nvPr>
        </p:nvSpPr>
        <p:spPr>
          <a:xfrm>
            <a:off x="724950" y="4372551"/>
            <a:ext cx="7697400" cy="460500"/>
          </a:xfrm>
          <a:prstGeom prst="rect">
            <a:avLst/>
          </a:prstGeom>
        </p:spPr>
        <p:txBody>
          <a:bodyPr spcFirstLastPara="1" anchor="ctr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</a:lstStyle>
          <a:p>
            <a:endParaRPr/>
          </a:p>
        </p:txBody>
      </p:sp>
      <p:sp>
        <p:nvSpPr>
          <p:cNvPr id="3" name="Google Shape;8;p1"/>
          <p:cNvSpPr txBox="1">
            <a:spLocks noGrp="1"/>
          </p:cNvSpPr>
          <p:nvPr>
            <p:ph type="sldNum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F0D306-3FA7-4F3A-94D6-85E0558CEB66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466233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bg>
      <p:bgPr>
        <a:solidFill>
          <a:schemeClr val="tx1"/>
        </a:solidFill>
        <a:effectLst/>
      </p:bgPr>
    </p:bg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oogle Shape;74;p11"/>
          <p:cNvGrpSpPr>
            <a:grpSpLocks/>
          </p:cNvGrpSpPr>
          <p:nvPr/>
        </p:nvGrpSpPr>
        <p:grpSpPr bwMode="auto">
          <a:xfrm>
            <a:off x="830263" y="4168775"/>
            <a:ext cx="746125" cy="46038"/>
            <a:chOff x="4580561" y="2589004"/>
            <a:chExt cx="1064464" cy="25200"/>
          </a:xfrm>
        </p:grpSpPr>
        <p:sp>
          <p:nvSpPr>
            <p:cNvPr id="5" name="Google Shape;75;p11"/>
            <p:cNvSpPr>
              <a:spLocks noChangeArrowheads="1"/>
            </p:cNvSpPr>
            <p:nvPr/>
          </p:nvSpPr>
          <p:spPr bwMode="auto">
            <a:xfrm rot="-5400000">
              <a:off x="5366309" y="2335487"/>
              <a:ext cx="25200" cy="53223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pt-BR" altLang="pt-BR" smtClean="0"/>
            </a:p>
          </p:txBody>
        </p:sp>
        <p:sp>
          <p:nvSpPr>
            <p:cNvPr id="6" name="Google Shape;76;p11"/>
            <p:cNvSpPr>
              <a:spLocks noChangeArrowheads="1"/>
            </p:cNvSpPr>
            <p:nvPr/>
          </p:nvSpPr>
          <p:spPr bwMode="auto">
            <a:xfrm rot="-5400000">
              <a:off x="4836342" y="2333223"/>
              <a:ext cx="25200" cy="53676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pt-BR" altLang="pt-BR" smtClean="0"/>
            </a:p>
          </p:txBody>
        </p:sp>
      </p:grpSp>
      <p:sp>
        <p:nvSpPr>
          <p:cNvPr id="77" name="Google Shape;77;p11"/>
          <p:cNvSpPr txBox="1">
            <a:spLocks noGrp="1"/>
          </p:cNvSpPr>
          <p:nvPr>
            <p:ph type="title"/>
          </p:nvPr>
        </p:nvSpPr>
        <p:spPr>
          <a:xfrm>
            <a:off x="729450" y="733950"/>
            <a:ext cx="7688400" cy="12447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9pPr>
          </a:lstStyle>
          <a:p>
            <a:r>
              <a:rPr lang="pt-BR" smtClean="0"/>
              <a:t>Clique para editar o título mestre</a:t>
            </a:r>
            <a:endParaRPr/>
          </a:p>
        </p:txBody>
      </p:sp>
      <p:sp>
        <p:nvSpPr>
          <p:cNvPr id="78" name="Google Shape;78;p11"/>
          <p:cNvSpPr txBox="1">
            <a:spLocks noGrp="1"/>
          </p:cNvSpPr>
          <p:nvPr>
            <p:ph type="body" idx="1"/>
          </p:nvPr>
        </p:nvSpPr>
        <p:spPr>
          <a:xfrm>
            <a:off x="729450" y="2272888"/>
            <a:ext cx="7688400" cy="15804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300"/>
              <a:buChar char="●"/>
              <a:defRPr>
                <a:solidFill>
                  <a:schemeClr val="lt1"/>
                </a:solidFill>
              </a:defRPr>
            </a:lvl1pPr>
            <a:lvl2pPr marL="914400" lvl="1" indent="-29845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2pPr>
            <a:lvl3pPr marL="1371600" lvl="2" indent="-29845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■"/>
              <a:defRPr>
                <a:solidFill>
                  <a:schemeClr val="lt1"/>
                </a:solidFill>
              </a:defRPr>
            </a:lvl3pPr>
            <a:lvl4pPr marL="1828800" lvl="3" indent="-29845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●"/>
              <a:defRPr>
                <a:solidFill>
                  <a:schemeClr val="lt1"/>
                </a:solidFill>
              </a:defRPr>
            </a:lvl4pPr>
            <a:lvl5pPr marL="2286000" lvl="4" indent="-29845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5pPr>
            <a:lvl6pPr marL="2743200" lvl="5" indent="-29845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■"/>
              <a:defRPr>
                <a:solidFill>
                  <a:schemeClr val="lt1"/>
                </a:solidFill>
              </a:defRPr>
            </a:lvl6pPr>
            <a:lvl7pPr marL="3200400" lvl="6" indent="-29845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●"/>
              <a:defRPr>
                <a:solidFill>
                  <a:schemeClr val="lt1"/>
                </a:solidFill>
              </a:defRPr>
            </a:lvl7pPr>
            <a:lvl8pPr marL="3657600" lvl="7" indent="-29845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8pPr>
            <a:lvl9pPr marL="4114800" lvl="8" indent="-298450">
              <a:spcBef>
                <a:spcPts val="1600"/>
              </a:spcBef>
              <a:spcAft>
                <a:spcPts val="1600"/>
              </a:spcAft>
              <a:buClr>
                <a:schemeClr val="lt1"/>
              </a:buClr>
              <a:buSzPts val="1100"/>
              <a:buChar char="■"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9;p11"/>
          <p:cNvSpPr txBox="1"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7FA0191B-1F54-499A-91CF-4EAE60BB98DB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215738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8;p1"/>
          <p:cNvSpPr txBox="1">
            <a:spLocks noGrp="1"/>
          </p:cNvSpPr>
          <p:nvPr>
            <p:ph type="sldNum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3CC3E7-5CA6-44A3-A606-C650019C9510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5043857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treamlin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Google Shape;6;p1"/>
          <p:cNvSpPr txBox="1">
            <a:spLocks noGrp="1"/>
          </p:cNvSpPr>
          <p:nvPr>
            <p:ph type="title"/>
          </p:nvPr>
        </p:nvSpPr>
        <p:spPr bwMode="auto">
          <a:xfrm>
            <a:off x="311150" y="444500"/>
            <a:ext cx="8521700" cy="57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91425" rIns="91425" bIns="91425" numCol="1" anchor="t" anchorCtr="0" compatLnSpc="1">
            <a:prstTxWarp prst="textNoShape">
              <a:avLst/>
            </a:prstTxWarp>
          </a:bodyPr>
          <a:lstStyle/>
          <a:p>
            <a:pPr lvl="0"/>
            <a:endParaRPr lang="pt-BR" altLang="pt-BR" smtClean="0">
              <a:sym typeface="Arial" panose="020B0604020202020204" pitchFamily="34" charset="0"/>
            </a:endParaRPr>
          </a:p>
        </p:txBody>
      </p:sp>
      <p:sp>
        <p:nvSpPr>
          <p:cNvPr id="1027" name="Google Shape;7;p1"/>
          <p:cNvSpPr txBox="1">
            <a:spLocks noGrp="1"/>
          </p:cNvSpPr>
          <p:nvPr>
            <p:ph type="body" idx="1"/>
          </p:nvPr>
        </p:nvSpPr>
        <p:spPr bwMode="auto">
          <a:xfrm>
            <a:off x="311150" y="1152525"/>
            <a:ext cx="8521700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91425" rIns="91425" bIns="91425" numCol="1" anchor="t" anchorCtr="0" compatLnSpc="1">
            <a:prstTxWarp prst="textNoShape">
              <a:avLst/>
            </a:prstTxWarp>
          </a:bodyPr>
          <a:lstStyle/>
          <a:p>
            <a:pPr lvl="0"/>
            <a:endParaRPr lang="pt-BR" altLang="pt-BR" smtClean="0">
              <a:sym typeface="Arial" panose="020B0604020202020204" pitchFamily="34" charset="0"/>
            </a:endParaRPr>
          </a:p>
        </p:txBody>
      </p:sp>
      <p:sp>
        <p:nvSpPr>
          <p:cNvPr id="1028" name="Google Shape;8;p1"/>
          <p:cNvSpPr txBox="1">
            <a:spLocks noGrp="1"/>
          </p:cNvSpPr>
          <p:nvPr>
            <p:ph type="sldNum" idx="12"/>
          </p:nvPr>
        </p:nvSpPr>
        <p:spPr bwMode="auto">
          <a:xfrm>
            <a:off x="8535988" y="4749800"/>
            <a:ext cx="549275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91425" rIns="91425" bIns="91425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Clr>
                <a:srgbClr val="000000"/>
              </a:buClr>
              <a:buFont typeface="Arial" panose="020B0604020202020204" pitchFamily="34" charset="0"/>
              <a:buNone/>
              <a:defRPr sz="1000" smtClean="0">
                <a:solidFill>
                  <a:schemeClr val="accent1"/>
                </a:solidFill>
                <a:latin typeface="Lato" panose="020F0502020204030203" pitchFamily="34" charset="0"/>
                <a:sym typeface="Lato" panose="020F0502020204030203" pitchFamily="34" charset="0"/>
              </a:defRPr>
            </a:lvl1pPr>
          </a:lstStyle>
          <a:p>
            <a:pPr>
              <a:defRPr/>
            </a:pPr>
            <a:fld id="{C47F1311-5613-46BA-A05C-0CC5725FB192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89" r:id="rId9"/>
    <p:sldLayoutId id="2147483699" r:id="rId10"/>
    <p:sldLayoutId id="2147483690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1pPr>
      <a:lvl2pPr lvl="1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2pPr>
      <a:lvl3pPr lvl="2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3pPr>
      <a:lvl4pPr lvl="3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4pPr>
      <a:lvl5pPr lvl="4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1pPr>
      <a:lvl2pPr lvl="1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2pPr>
      <a:lvl3pPr lvl="2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3pPr>
      <a:lvl4pPr lvl="3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4pPr>
      <a:lvl5pPr lvl="4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.png"/><Relationship Id="rId5" Type="http://schemas.openxmlformats.org/officeDocument/2006/relationships/hyperlink" Target="https://www.ncbi.nlm.nih.gov/pubmed?linkname=pubmed_pubmed&amp;from_uid=31184814" TargetMode="External"/><Relationship Id="rId4" Type="http://schemas.openxmlformats.org/officeDocument/2006/relationships/hyperlink" Target="https://www.ncbi.nlm.nih.gov/pubmed/31184814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Google Shape;86;p13"/>
          <p:cNvSpPr txBox="1">
            <a:spLocks noGrp="1"/>
          </p:cNvSpPr>
          <p:nvPr>
            <p:ph type="body" idx="1"/>
          </p:nvPr>
        </p:nvSpPr>
        <p:spPr>
          <a:xfrm>
            <a:off x="690563" y="3865563"/>
            <a:ext cx="7696200" cy="460375"/>
          </a:xfrm>
        </p:spPr>
        <p:txBody>
          <a:bodyPr/>
          <a:lstStyle/>
          <a:p>
            <a:pPr marL="0" indent="0" algn="ctr" eaLnBrk="1" hangingPunct="1"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Font typeface="Lato" panose="020F0502020204030203" pitchFamily="34" charset="0"/>
              <a:buNone/>
            </a:pPr>
            <a:r>
              <a:rPr lang="pt-BR" altLang="pt-BR" smtClean="0">
                <a:solidFill>
                  <a:srgbClr val="0000FF"/>
                </a:solidFill>
                <a:latin typeface="Lato" panose="020F0502020204030203" pitchFamily="34" charset="0"/>
                <a:cs typeface="Arial" panose="020B0604020202020204" pitchFamily="34" charset="0"/>
                <a:sym typeface="Lato" panose="020F0502020204030203" pitchFamily="34" charset="0"/>
              </a:rPr>
              <a:t>Apresentação: Letícia Côrtes (R2 Pediatria)</a:t>
            </a:r>
          </a:p>
          <a:p>
            <a:pPr marL="0" indent="0" algn="ctr" eaLnBrk="1" hangingPunct="1"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Font typeface="Lato" panose="020F0502020204030203" pitchFamily="34" charset="0"/>
              <a:buNone/>
            </a:pPr>
            <a:r>
              <a:rPr lang="pt-BR" altLang="pt-BR" smtClean="0">
                <a:solidFill>
                  <a:srgbClr val="0000FF"/>
                </a:solidFill>
                <a:latin typeface="Lato" panose="020F0502020204030203" pitchFamily="34" charset="0"/>
                <a:cs typeface="Arial" panose="020B0604020202020204" pitchFamily="34" charset="0"/>
                <a:sym typeface="Lato" panose="020F0502020204030203" pitchFamily="34" charset="0"/>
              </a:rPr>
              <a:t>Unidade de Terapia Intensiva Pediátrica do HMIB/ES/DF</a:t>
            </a:r>
          </a:p>
          <a:p>
            <a:pPr marL="0" indent="0" algn="ctr" eaLnBrk="1" hangingPunct="1"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Font typeface="Lato" panose="020F0502020204030203" pitchFamily="34" charset="0"/>
              <a:buNone/>
            </a:pPr>
            <a:r>
              <a:rPr lang="pt-BR" altLang="pt-BR" smtClean="0">
                <a:solidFill>
                  <a:srgbClr val="0000FF"/>
                </a:solidFill>
                <a:latin typeface="Lato" panose="020F0502020204030203" pitchFamily="34" charset="0"/>
                <a:cs typeface="Arial" panose="020B0604020202020204" pitchFamily="34" charset="0"/>
                <a:sym typeface="Lato" panose="020F0502020204030203" pitchFamily="34" charset="0"/>
              </a:rPr>
              <a:t>Coordenação: Alexandre P. Serafim</a:t>
            </a:r>
          </a:p>
          <a:p>
            <a:pPr marL="0" indent="0" algn="ctr" eaLnBrk="1" hangingPunct="1"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Font typeface="Lato" panose="020F0502020204030203" pitchFamily="34" charset="0"/>
              <a:buNone/>
            </a:pPr>
            <a:r>
              <a:rPr lang="pt-BR" altLang="pt-BR" smtClean="0">
                <a:solidFill>
                  <a:srgbClr val="0000FF"/>
                </a:solidFill>
                <a:latin typeface="Lato" panose="020F0502020204030203" pitchFamily="34" charset="0"/>
                <a:cs typeface="Arial" panose="020B0604020202020204" pitchFamily="34" charset="0"/>
                <a:sym typeface="Lato" panose="020F0502020204030203" pitchFamily="34" charset="0"/>
              </a:rPr>
              <a:t>Brasília, 26 de outubro de 2019</a:t>
            </a:r>
          </a:p>
          <a:p>
            <a:pPr marL="0" indent="0" algn="ctr" eaLnBrk="1" hangingPunct="1"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Font typeface="Lato" panose="020F0502020204030203" pitchFamily="34" charset="0"/>
              <a:buNone/>
            </a:pPr>
            <a:r>
              <a:rPr lang="pt-BR" altLang="pt-BR" smtClean="0">
                <a:solidFill>
                  <a:srgbClr val="0000FF"/>
                </a:solidFill>
                <a:latin typeface="Lato" panose="020F0502020204030203" pitchFamily="34" charset="0"/>
                <a:cs typeface="Arial" panose="020B0604020202020204" pitchFamily="34" charset="0"/>
                <a:sym typeface="Lato" panose="020F0502020204030203" pitchFamily="34" charset="0"/>
                <a:hlinkClick r:id="rId3"/>
              </a:rPr>
              <a:t>www.paulomargotto.com.br</a:t>
            </a:r>
            <a:r>
              <a:rPr lang="pt-BR" altLang="pt-BR" smtClean="0">
                <a:solidFill>
                  <a:srgbClr val="0000FF"/>
                </a:solidFill>
                <a:latin typeface="Lato" panose="020F0502020204030203" pitchFamily="34" charset="0"/>
                <a:cs typeface="Arial" panose="020B0604020202020204" pitchFamily="34" charset="0"/>
                <a:sym typeface="Lato" panose="020F0502020204030203" pitchFamily="34" charset="0"/>
              </a:rPr>
              <a:t> </a:t>
            </a:r>
          </a:p>
        </p:txBody>
      </p:sp>
      <p:sp>
        <p:nvSpPr>
          <p:cNvPr id="12293" name="Rectangle 5"/>
          <p:cNvSpPr>
            <a:spLocks noChangeArrowheads="1"/>
          </p:cNvSpPr>
          <p:nvPr/>
        </p:nvSpPr>
        <p:spPr bwMode="auto">
          <a:xfrm>
            <a:off x="0" y="2146300"/>
            <a:ext cx="9144000" cy="8509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71415" bIns="0" anchor="ctr">
            <a:spAutoFit/>
          </a:bodyPr>
          <a:lstStyle/>
          <a:p>
            <a:pPr algn="ctr"/>
            <a:r>
              <a:rPr lang="pt-BR" altLang="pt-BR" b="1">
                <a:hlinkClick r:id="rId4"/>
              </a:rPr>
              <a:t>Measles</a:t>
            </a:r>
            <a:r>
              <a:rPr lang="pt-BR" altLang="pt-BR">
                <a:hlinkClick r:id="rId4"/>
              </a:rPr>
              <a:t>.</a:t>
            </a:r>
            <a:endParaRPr lang="pt-BR" altLang="pt-BR"/>
          </a:p>
          <a:p>
            <a:pPr algn="ctr"/>
            <a:r>
              <a:rPr lang="pt-BR" altLang="pt-BR" b="1"/>
              <a:t>Strebel PM</a:t>
            </a:r>
            <a:r>
              <a:rPr lang="pt-BR" altLang="pt-BR"/>
              <a:t>, Orenstein WA.N Engl J Med. 2019 Jul 25;381(4):349-357. doi: 10.1056/NEJMcp1905181. Epub 2019 Jul 10. Review. No abstract available.PMID: 31184814</a:t>
            </a:r>
          </a:p>
          <a:p>
            <a:pPr algn="ctr"/>
            <a:r>
              <a:rPr lang="pt-BR" altLang="pt-BR" u="sng">
                <a:hlinkClick r:id="rId5"/>
              </a:rPr>
              <a:t>Similar articles</a:t>
            </a:r>
            <a:endParaRPr lang="pt-BR" altLang="pt-BR" u="sng"/>
          </a:p>
        </p:txBody>
      </p:sp>
      <p:sp>
        <p:nvSpPr>
          <p:cNvPr id="12295" name="Text Box 7"/>
          <p:cNvSpPr txBox="1">
            <a:spLocks noChangeArrowheads="1"/>
          </p:cNvSpPr>
          <p:nvPr/>
        </p:nvSpPr>
        <p:spPr bwMode="auto">
          <a:xfrm>
            <a:off x="2476500" y="1236663"/>
            <a:ext cx="361315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altLang="pt-BR" sz="5400">
                <a:solidFill>
                  <a:srgbClr val="FF5050"/>
                </a:solidFill>
              </a:rPr>
              <a:t>SARAMPO</a:t>
            </a:r>
          </a:p>
        </p:txBody>
      </p:sp>
      <p:pic>
        <p:nvPicPr>
          <p:cNvPr id="12296" name="Picture 8" descr="halftone_gray_2x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763" y="0"/>
            <a:ext cx="8461375" cy="1225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414141"/>
                </a:solidFill>
                <a:miter lim="4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Google Shape;92;p14"/>
          <p:cNvSpPr txBox="1">
            <a:spLocks noGrp="1"/>
          </p:cNvSpPr>
          <p:nvPr>
            <p:ph type="title"/>
          </p:nvPr>
        </p:nvSpPr>
        <p:spPr>
          <a:xfrm>
            <a:off x="728663" y="1319213"/>
            <a:ext cx="7689850" cy="534987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rgbClr val="1A1A1A"/>
              </a:buClr>
              <a:buFont typeface="Raleway" charset="0"/>
              <a:buNone/>
            </a:pPr>
            <a:r>
              <a:rPr lang="pt-BR" altLang="pt-BR" b="1" smtClean="0">
                <a:solidFill>
                  <a:srgbClr val="1A1A1A"/>
                </a:solidFill>
                <a:latin typeface="Raleway" charset="0"/>
                <a:cs typeface="Arial" panose="020B0604020202020204" pitchFamily="34" charset="0"/>
                <a:sym typeface="Raleway" charset="0"/>
              </a:rPr>
              <a:t>Vinheta - Caso Clínico</a:t>
            </a:r>
          </a:p>
        </p:txBody>
      </p:sp>
      <p:sp>
        <p:nvSpPr>
          <p:cNvPr id="14339" name="Google Shape;93;p14"/>
          <p:cNvSpPr txBox="1">
            <a:spLocks noGrp="1"/>
          </p:cNvSpPr>
          <p:nvPr>
            <p:ph type="body" idx="1"/>
          </p:nvPr>
        </p:nvSpPr>
        <p:spPr>
          <a:xfrm>
            <a:off x="728663" y="2079625"/>
            <a:ext cx="7689850" cy="2260600"/>
          </a:xfrm>
        </p:spPr>
        <p:txBody>
          <a:bodyPr/>
          <a:lstStyle/>
          <a:p>
            <a:pPr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Font typeface="Lato" panose="020F0502020204030203" pitchFamily="34" charset="0"/>
              <a:buChar char="●"/>
            </a:pPr>
            <a:r>
              <a:rPr lang="pt-BR" altLang="pt-BR" sz="1300" smtClean="0">
                <a:solidFill>
                  <a:schemeClr val="accent1"/>
                </a:solidFill>
                <a:latin typeface="Lato" panose="020F0502020204030203" pitchFamily="34" charset="0"/>
                <a:cs typeface="Arial" panose="020B0604020202020204" pitchFamily="34" charset="0"/>
                <a:sym typeface="Lato" panose="020F0502020204030203" pitchFamily="34" charset="0"/>
              </a:rPr>
              <a:t>Homem, 38 anos, febre há 3 dias e tosse;</a:t>
            </a:r>
          </a:p>
          <a:p>
            <a:pPr eaLnBrk="1" hangingPunct="1">
              <a:lnSpc>
                <a:spcPct val="115000"/>
              </a:lnSpc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Lato" panose="020F0502020204030203" pitchFamily="34" charset="0"/>
              <a:buChar char="●"/>
            </a:pPr>
            <a:r>
              <a:rPr lang="pt-BR" altLang="pt-BR" sz="1300" smtClean="0">
                <a:solidFill>
                  <a:schemeClr val="accent1"/>
                </a:solidFill>
                <a:latin typeface="Lato" panose="020F0502020204030203" pitchFamily="34" charset="0"/>
                <a:cs typeface="Arial" panose="020B0604020202020204" pitchFamily="34" charset="0"/>
                <a:sym typeface="Lato" panose="020F0502020204030203" pitchFamily="34" charset="0"/>
              </a:rPr>
              <a:t>Pai de 2 crianças e sua esposa está gestante;</a:t>
            </a:r>
          </a:p>
          <a:p>
            <a:pPr eaLnBrk="1" hangingPunct="1">
              <a:lnSpc>
                <a:spcPct val="115000"/>
              </a:lnSpc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Lato" panose="020F0502020204030203" pitchFamily="34" charset="0"/>
              <a:buChar char="●"/>
            </a:pPr>
            <a:r>
              <a:rPr lang="pt-BR" altLang="pt-BR" sz="1300" smtClean="0">
                <a:solidFill>
                  <a:schemeClr val="accent1"/>
                </a:solidFill>
                <a:latin typeface="Lato" panose="020F0502020204030203" pitchFamily="34" charset="0"/>
                <a:cs typeface="Arial" panose="020B0604020202020204" pitchFamily="34" charset="0"/>
                <a:sym typeface="Lato" panose="020F0502020204030203" pitchFamily="34" charset="0"/>
              </a:rPr>
              <a:t>Viagem recente para o exterior (dos EUA);</a:t>
            </a:r>
          </a:p>
          <a:p>
            <a:pPr eaLnBrk="1" hangingPunct="1">
              <a:lnSpc>
                <a:spcPct val="115000"/>
              </a:lnSpc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Lato" panose="020F0502020204030203" pitchFamily="34" charset="0"/>
              <a:buChar char="●"/>
            </a:pPr>
            <a:r>
              <a:rPr lang="pt-BR" altLang="pt-BR" sz="1300" smtClean="0">
                <a:solidFill>
                  <a:schemeClr val="accent1"/>
                </a:solidFill>
                <a:latin typeface="Lato" panose="020F0502020204030203" pitchFamily="34" charset="0"/>
                <a:cs typeface="Arial" panose="020B0604020202020204" pitchFamily="34" charset="0"/>
                <a:sym typeface="Lato" panose="020F0502020204030203" pitchFamily="34" charset="0"/>
              </a:rPr>
              <a:t>Exame físico: Tax 39ºC, conjuntivite, roncos à ausculta pulmonar;</a:t>
            </a:r>
          </a:p>
          <a:p>
            <a:pPr eaLnBrk="1" hangingPunct="1">
              <a:lnSpc>
                <a:spcPct val="115000"/>
              </a:lnSpc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Lato" panose="020F0502020204030203" pitchFamily="34" charset="0"/>
              <a:buChar char="●"/>
            </a:pPr>
            <a:r>
              <a:rPr lang="pt-BR" altLang="pt-BR" sz="1300" smtClean="0">
                <a:solidFill>
                  <a:schemeClr val="accent1"/>
                </a:solidFill>
                <a:latin typeface="Lato" panose="020F0502020204030203" pitchFamily="34" charset="0"/>
                <a:cs typeface="Arial" panose="020B0604020202020204" pitchFamily="34" charset="0"/>
                <a:sym typeface="Lato" panose="020F0502020204030203" pitchFamily="34" charset="0"/>
              </a:rPr>
              <a:t>Prescrito antibiótico;</a:t>
            </a:r>
          </a:p>
          <a:p>
            <a:pPr eaLnBrk="1" hangingPunct="1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accent1"/>
              </a:buClr>
              <a:buFont typeface="Lato" panose="020F0502020204030203" pitchFamily="34" charset="0"/>
              <a:buChar char="●"/>
            </a:pPr>
            <a:r>
              <a:rPr lang="pt-BR" altLang="pt-BR" sz="1300" smtClean="0">
                <a:solidFill>
                  <a:schemeClr val="accent1"/>
                </a:solidFill>
                <a:latin typeface="Lato" panose="020F0502020204030203" pitchFamily="34" charset="0"/>
                <a:cs typeface="Arial" panose="020B0604020202020204" pitchFamily="34" charset="0"/>
                <a:sym typeface="Lato" panose="020F0502020204030203" pitchFamily="34" charset="0"/>
              </a:rPr>
              <a:t>Após dois dias, rash em face e tronco.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Google Shape;98;p15"/>
          <p:cNvSpPr txBox="1">
            <a:spLocks noGrp="1"/>
          </p:cNvSpPr>
          <p:nvPr>
            <p:ph type="title"/>
          </p:nvPr>
        </p:nvSpPr>
        <p:spPr>
          <a:xfrm>
            <a:off x="728663" y="1319213"/>
            <a:ext cx="7689850" cy="534987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rgbClr val="1A1A1A"/>
              </a:buClr>
              <a:buFont typeface="Raleway" charset="0"/>
              <a:buNone/>
            </a:pPr>
            <a:r>
              <a:rPr lang="pt-BR" altLang="pt-BR" b="1" smtClean="0">
                <a:solidFill>
                  <a:srgbClr val="1A1A1A"/>
                </a:solidFill>
                <a:latin typeface="Raleway" charset="0"/>
                <a:cs typeface="Arial" panose="020B0604020202020204" pitchFamily="34" charset="0"/>
                <a:sym typeface="Raleway" charset="0"/>
              </a:rPr>
              <a:t>Sarampo nos EUA</a:t>
            </a:r>
          </a:p>
        </p:txBody>
      </p:sp>
      <p:sp>
        <p:nvSpPr>
          <p:cNvPr id="16387" name="Google Shape;99;p15"/>
          <p:cNvSpPr txBox="1">
            <a:spLocks noGrp="1"/>
          </p:cNvSpPr>
          <p:nvPr>
            <p:ph type="body" idx="1"/>
          </p:nvPr>
        </p:nvSpPr>
        <p:spPr>
          <a:xfrm>
            <a:off x="728663" y="2079625"/>
            <a:ext cx="7689850" cy="2260600"/>
          </a:xfrm>
        </p:spPr>
        <p:txBody>
          <a:bodyPr/>
          <a:lstStyle/>
          <a:p>
            <a:pPr algn="just"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Font typeface="Lato" panose="020F0502020204030203" pitchFamily="34" charset="0"/>
              <a:buChar char="●"/>
            </a:pPr>
            <a:r>
              <a:rPr lang="pt-BR" altLang="pt-BR" sz="1300" smtClean="0">
                <a:solidFill>
                  <a:schemeClr val="accent1"/>
                </a:solidFill>
                <a:latin typeface="Lato" panose="020F0502020204030203" pitchFamily="34" charset="0"/>
                <a:cs typeface="Arial" panose="020B0604020202020204" pitchFamily="34" charset="0"/>
                <a:sym typeface="Lato" panose="020F0502020204030203" pitchFamily="34" charset="0"/>
              </a:rPr>
              <a:t>Em uma população 100% suscetível, 1 caso primário = 12 a 18 casos secundários</a:t>
            </a:r>
          </a:p>
          <a:p>
            <a:pPr algn="just" eaLnBrk="1" hangingPunct="1">
              <a:lnSpc>
                <a:spcPct val="115000"/>
              </a:lnSpc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Lato" panose="020F0502020204030203" pitchFamily="34" charset="0"/>
              <a:buChar char="●"/>
            </a:pPr>
            <a:r>
              <a:rPr lang="pt-BR" altLang="pt-BR" sz="1300" smtClean="0">
                <a:solidFill>
                  <a:schemeClr val="accent1"/>
                </a:solidFill>
                <a:latin typeface="Lato" panose="020F0502020204030203" pitchFamily="34" charset="0"/>
                <a:cs typeface="Arial" panose="020B0604020202020204" pitchFamily="34" charset="0"/>
                <a:sym typeface="Lato" panose="020F0502020204030203" pitchFamily="34" charset="0"/>
              </a:rPr>
              <a:t>Vacina liberada em 1963</a:t>
            </a:r>
          </a:p>
          <a:p>
            <a:pPr algn="just" eaLnBrk="1" hangingPunct="1">
              <a:lnSpc>
                <a:spcPct val="115000"/>
              </a:lnSpc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Lato" panose="020F0502020204030203" pitchFamily="34" charset="0"/>
              <a:buChar char="●"/>
            </a:pPr>
            <a:r>
              <a:rPr lang="pt-BR" altLang="pt-BR" sz="1300" smtClean="0">
                <a:solidFill>
                  <a:schemeClr val="accent1"/>
                </a:solidFill>
                <a:latin typeface="Lato" panose="020F0502020204030203" pitchFamily="34" charset="0"/>
                <a:cs typeface="Arial" panose="020B0604020202020204" pitchFamily="34" charset="0"/>
                <a:sym typeface="Lato" panose="020F0502020204030203" pitchFamily="34" charset="0"/>
              </a:rPr>
              <a:t>Queda rápida na incidência</a:t>
            </a:r>
          </a:p>
          <a:p>
            <a:pPr algn="just" eaLnBrk="1" hangingPunct="1">
              <a:lnSpc>
                <a:spcPct val="115000"/>
              </a:lnSpc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Lato" panose="020F0502020204030203" pitchFamily="34" charset="0"/>
              <a:buChar char="●"/>
            </a:pPr>
            <a:r>
              <a:rPr lang="pt-BR" altLang="pt-BR" sz="1300" smtClean="0">
                <a:solidFill>
                  <a:schemeClr val="accent1"/>
                </a:solidFill>
                <a:latin typeface="Lato" panose="020F0502020204030203" pitchFamily="34" charset="0"/>
                <a:cs typeface="Arial" panose="020B0604020202020204" pitchFamily="34" charset="0"/>
                <a:sym typeface="Lato" panose="020F0502020204030203" pitchFamily="34" charset="0"/>
              </a:rPr>
              <a:t>Erradicada em 2000</a:t>
            </a:r>
          </a:p>
          <a:p>
            <a:pPr algn="just" eaLnBrk="1" hangingPunct="1">
              <a:lnSpc>
                <a:spcPct val="115000"/>
              </a:lnSpc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Lato" panose="020F0502020204030203" pitchFamily="34" charset="0"/>
              <a:buChar char="●"/>
            </a:pPr>
            <a:r>
              <a:rPr lang="pt-BR" altLang="pt-BR" sz="1300" smtClean="0">
                <a:solidFill>
                  <a:schemeClr val="accent1"/>
                </a:solidFill>
                <a:latin typeface="Lato" panose="020F0502020204030203" pitchFamily="34" charset="0"/>
                <a:cs typeface="Arial" panose="020B0604020202020204" pitchFamily="34" charset="0"/>
                <a:sym typeface="Lato" panose="020F0502020204030203" pitchFamily="34" charset="0"/>
              </a:rPr>
              <a:t>Estratégias para erradicação: alta cobertura vacinal com duas doses, exigência de vacinação para matrícula na escola, pesquisa laboratorial com boa sensibilidade, detecção e resposta rápidas</a:t>
            </a:r>
          </a:p>
          <a:p>
            <a:pPr algn="just" eaLnBrk="1" hangingPunct="1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accent1"/>
              </a:buClr>
              <a:buFont typeface="Lato" panose="020F0502020204030203" pitchFamily="34" charset="0"/>
              <a:buChar char="●"/>
            </a:pPr>
            <a:r>
              <a:rPr lang="pt-BR" altLang="pt-BR" sz="1300" smtClean="0">
                <a:solidFill>
                  <a:schemeClr val="accent1"/>
                </a:solidFill>
                <a:latin typeface="Lato" panose="020F0502020204030203" pitchFamily="34" charset="0"/>
                <a:cs typeface="Arial" panose="020B0604020202020204" pitchFamily="34" charset="0"/>
                <a:sym typeface="Lato" panose="020F0502020204030203" pitchFamily="34" charset="0"/>
              </a:rPr>
              <a:t>Aumento progressivo na incidência desde 2016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Google Shape;106;p16"/>
          <p:cNvPicPr preferRelativeResize="0"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5050" y="515938"/>
            <a:ext cx="7077075" cy="4551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Google Shape;111;p17"/>
          <p:cNvSpPr txBox="1">
            <a:spLocks noGrp="1"/>
          </p:cNvSpPr>
          <p:nvPr>
            <p:ph type="title"/>
          </p:nvPr>
        </p:nvSpPr>
        <p:spPr>
          <a:xfrm>
            <a:off x="728663" y="1319213"/>
            <a:ext cx="7689850" cy="534987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rgbClr val="1A1A1A"/>
              </a:buClr>
              <a:buFont typeface="Raleway" charset="0"/>
              <a:buNone/>
            </a:pPr>
            <a:r>
              <a:rPr lang="pt-BR" altLang="pt-BR" b="1" smtClean="0">
                <a:solidFill>
                  <a:srgbClr val="1A1A1A"/>
                </a:solidFill>
                <a:latin typeface="Raleway" charset="0"/>
                <a:cs typeface="Arial" panose="020B0604020202020204" pitchFamily="34" charset="0"/>
                <a:sym typeface="Raleway" charset="0"/>
              </a:rPr>
              <a:t>Sarampo ao redor do mundo</a:t>
            </a:r>
          </a:p>
        </p:txBody>
      </p:sp>
      <p:sp>
        <p:nvSpPr>
          <p:cNvPr id="20483" name="Google Shape;112;p17"/>
          <p:cNvSpPr txBox="1">
            <a:spLocks noGrp="1"/>
          </p:cNvSpPr>
          <p:nvPr>
            <p:ph type="body" idx="1"/>
          </p:nvPr>
        </p:nvSpPr>
        <p:spPr>
          <a:xfrm>
            <a:off x="728663" y="2079625"/>
            <a:ext cx="7689850" cy="2260600"/>
          </a:xfrm>
        </p:spPr>
        <p:txBody>
          <a:bodyPr/>
          <a:lstStyle/>
          <a:p>
            <a:pPr algn="just"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Font typeface="Lato" panose="020F0502020204030203" pitchFamily="34" charset="0"/>
              <a:buChar char="●"/>
            </a:pPr>
            <a:r>
              <a:rPr lang="pt-BR" altLang="pt-BR" sz="1300" smtClean="0">
                <a:solidFill>
                  <a:schemeClr val="accent1"/>
                </a:solidFill>
                <a:latin typeface="Lato" panose="020F0502020204030203" pitchFamily="34" charset="0"/>
                <a:cs typeface="Arial" panose="020B0604020202020204" pitchFamily="34" charset="0"/>
                <a:sym typeface="Lato" panose="020F0502020204030203" pitchFamily="34" charset="0"/>
              </a:rPr>
              <a:t>109.000 mortes em 2017 contra 545.000 em 2000</a:t>
            </a:r>
          </a:p>
          <a:p>
            <a:pPr algn="just" eaLnBrk="1" hangingPunct="1">
              <a:lnSpc>
                <a:spcPct val="115000"/>
              </a:lnSpc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Lato" panose="020F0502020204030203" pitchFamily="34" charset="0"/>
              <a:buChar char="●"/>
            </a:pPr>
            <a:r>
              <a:rPr lang="pt-BR" altLang="pt-BR" sz="1300" smtClean="0">
                <a:solidFill>
                  <a:schemeClr val="accent1"/>
                </a:solidFill>
                <a:latin typeface="Lato" panose="020F0502020204030203" pitchFamily="34" charset="0"/>
                <a:cs typeface="Arial" panose="020B0604020202020204" pitchFamily="34" charset="0"/>
                <a:sym typeface="Lato" panose="020F0502020204030203" pitchFamily="34" charset="0"/>
              </a:rPr>
              <a:t>Estima-se prevenção de 21,1 milhões de mortes prevenidas com a vacinação</a:t>
            </a:r>
          </a:p>
          <a:p>
            <a:pPr algn="just" eaLnBrk="1" hangingPunct="1">
              <a:lnSpc>
                <a:spcPct val="115000"/>
              </a:lnSpc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Lato" panose="020F0502020204030203" pitchFamily="34" charset="0"/>
              <a:buChar char="●"/>
            </a:pPr>
            <a:r>
              <a:rPr lang="pt-BR" altLang="pt-BR" sz="1300" smtClean="0">
                <a:solidFill>
                  <a:schemeClr val="accent1"/>
                </a:solidFill>
                <a:latin typeface="Lato" panose="020F0502020204030203" pitchFamily="34" charset="0"/>
                <a:cs typeface="Arial" panose="020B0604020202020204" pitchFamily="34" charset="0"/>
                <a:sym typeface="Lato" panose="020F0502020204030203" pitchFamily="34" charset="0"/>
              </a:rPr>
              <a:t>Países com o maior número de casos reportados nos últimos 6 meses (até julho):</a:t>
            </a:r>
          </a:p>
          <a:p>
            <a:pPr lvl="1" algn="just" eaLnBrk="1" hangingPunct="1">
              <a:lnSpc>
                <a:spcPct val="115000"/>
              </a:lnSpc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Lato" panose="020F0502020204030203" pitchFamily="34" charset="0"/>
              <a:buChar char="○"/>
            </a:pPr>
            <a:r>
              <a:rPr lang="pt-BR" altLang="pt-BR" sz="1100" smtClean="0">
                <a:solidFill>
                  <a:schemeClr val="accent1"/>
                </a:solidFill>
                <a:latin typeface="Lato" panose="020F0502020204030203" pitchFamily="34" charset="0"/>
                <a:cs typeface="Arial" panose="020B0604020202020204" pitchFamily="34" charset="0"/>
                <a:sym typeface="Lato" panose="020F0502020204030203" pitchFamily="34" charset="0"/>
              </a:rPr>
              <a:t>Madagascar, Ucrânia, Índia, </a:t>
            </a:r>
            <a:r>
              <a:rPr lang="pt-BR" altLang="pt-BR" sz="1100" b="1" u="sng" smtClean="0">
                <a:solidFill>
                  <a:schemeClr val="accent1"/>
                </a:solidFill>
                <a:latin typeface="Lato" panose="020F0502020204030203" pitchFamily="34" charset="0"/>
                <a:cs typeface="Arial" panose="020B0604020202020204" pitchFamily="34" charset="0"/>
                <a:sym typeface="Lato" panose="020F0502020204030203" pitchFamily="34" charset="0"/>
              </a:rPr>
              <a:t>Brasil</a:t>
            </a:r>
            <a:r>
              <a:rPr lang="pt-BR" altLang="pt-BR" sz="1100" smtClean="0">
                <a:solidFill>
                  <a:schemeClr val="accent1"/>
                </a:solidFill>
                <a:latin typeface="Lato" panose="020F0502020204030203" pitchFamily="34" charset="0"/>
                <a:cs typeface="Arial" panose="020B0604020202020204" pitchFamily="34" charset="0"/>
                <a:sym typeface="Lato" panose="020F0502020204030203" pitchFamily="34" charset="0"/>
              </a:rPr>
              <a:t>, Filipinas, Venezuela, Tailândia, Cazaquistão, Paquistão e Nigéria</a:t>
            </a:r>
          </a:p>
          <a:p>
            <a:pPr algn="just" eaLnBrk="1" hangingPunct="1">
              <a:lnSpc>
                <a:spcPct val="115000"/>
              </a:lnSpc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Lato" panose="020F0502020204030203" pitchFamily="34" charset="0"/>
              <a:buChar char="●"/>
            </a:pPr>
            <a:r>
              <a:rPr lang="pt-BR" altLang="pt-BR" sz="1300" smtClean="0">
                <a:solidFill>
                  <a:schemeClr val="accent1"/>
                </a:solidFill>
                <a:latin typeface="Lato" panose="020F0502020204030203" pitchFamily="34" charset="0"/>
                <a:cs typeface="Arial" panose="020B0604020202020204" pitchFamily="34" charset="0"/>
                <a:sym typeface="Lato" panose="020F0502020204030203" pitchFamily="34" charset="0"/>
              </a:rPr>
              <a:t>Maior parte dos casos em países com sistema de saúde deficiente</a:t>
            </a:r>
          </a:p>
          <a:p>
            <a:pPr algn="just" eaLnBrk="1" hangingPunct="1">
              <a:lnSpc>
                <a:spcPct val="115000"/>
              </a:lnSpc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Lato" panose="020F0502020204030203" pitchFamily="34" charset="0"/>
              <a:buChar char="●"/>
            </a:pPr>
            <a:r>
              <a:rPr lang="pt-BR" altLang="pt-BR" sz="1300" smtClean="0">
                <a:solidFill>
                  <a:schemeClr val="accent1"/>
                </a:solidFill>
                <a:latin typeface="Lato" panose="020F0502020204030203" pitchFamily="34" charset="0"/>
                <a:cs typeface="Arial" panose="020B0604020202020204" pitchFamily="34" charset="0"/>
                <a:sym typeface="Lato" panose="020F0502020204030203" pitchFamily="34" charset="0"/>
              </a:rPr>
              <a:t>Mas rejeição à vacina vem emergindo como fator de risco para surtos</a:t>
            </a:r>
          </a:p>
          <a:p>
            <a:pPr algn="just" eaLnBrk="1" hangingPunct="1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accent1"/>
              </a:buClr>
              <a:buFont typeface="Lato" panose="020F0502020204030203" pitchFamily="34" charset="0"/>
              <a:buChar char="●"/>
            </a:pPr>
            <a:r>
              <a:rPr lang="pt-BR" altLang="pt-BR" sz="1300" smtClean="0">
                <a:solidFill>
                  <a:schemeClr val="accent1"/>
                </a:solidFill>
                <a:latin typeface="Lato" panose="020F0502020204030203" pitchFamily="34" charset="0"/>
                <a:cs typeface="Arial" panose="020B0604020202020204" pitchFamily="34" charset="0"/>
                <a:sym typeface="Lato" panose="020F0502020204030203" pitchFamily="34" charset="0"/>
              </a:rPr>
              <a:t>Surto que iniciou na Venezuela em 2017 ainda está em curso, indicando que uma endemia se restabeleceu nas Américas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Google Shape;117;p18"/>
          <p:cNvSpPr txBox="1">
            <a:spLocks noGrp="1"/>
          </p:cNvSpPr>
          <p:nvPr>
            <p:ph type="title"/>
          </p:nvPr>
        </p:nvSpPr>
        <p:spPr>
          <a:xfrm>
            <a:off x="728663" y="1319213"/>
            <a:ext cx="7689850" cy="534987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rgbClr val="1A1A1A"/>
              </a:buClr>
              <a:buFont typeface="Raleway" charset="0"/>
              <a:buNone/>
            </a:pPr>
            <a:r>
              <a:rPr lang="pt-BR" altLang="pt-BR" b="1" smtClean="0">
                <a:solidFill>
                  <a:srgbClr val="1A1A1A"/>
                </a:solidFill>
                <a:latin typeface="Raleway" charset="0"/>
                <a:cs typeface="Arial" panose="020B0604020202020204" pitchFamily="34" charset="0"/>
                <a:sym typeface="Raleway" charset="0"/>
              </a:rPr>
              <a:t>Estratégias e evidências</a:t>
            </a:r>
          </a:p>
        </p:txBody>
      </p:sp>
      <p:sp>
        <p:nvSpPr>
          <p:cNvPr id="118" name="Google Shape;118;p18"/>
          <p:cNvSpPr txBox="1">
            <a:spLocks noGrp="1"/>
          </p:cNvSpPr>
          <p:nvPr>
            <p:ph type="body" idx="1"/>
          </p:nvPr>
        </p:nvSpPr>
        <p:spPr>
          <a:xfrm>
            <a:off x="728663" y="2079625"/>
            <a:ext cx="7689850" cy="2260600"/>
          </a:xfrm>
        </p:spPr>
        <p:txBody>
          <a:bodyPr/>
          <a:lstStyle/>
          <a:p>
            <a:pPr marL="0" indent="0" algn="just" eaLnBrk="1" fontAlgn="auto" hangingPunct="1">
              <a:lnSpc>
                <a:spcPct val="115000"/>
              </a:lnSpc>
              <a:buClr>
                <a:schemeClr val="accent1"/>
              </a:buClr>
              <a:buFont typeface="Lato"/>
              <a:buNone/>
              <a:defRPr/>
            </a:pPr>
            <a:r>
              <a:rPr lang="en" sz="1300" b="1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Quadro Clínico:</a:t>
            </a:r>
            <a:endParaRPr sz="1300" b="1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algn="just" eaLnBrk="1" fontAlgn="auto" hangingPunct="1">
              <a:lnSpc>
                <a:spcPct val="115000"/>
              </a:lnSpc>
              <a:spcBef>
                <a:spcPts val="1000"/>
              </a:spcBef>
              <a:buClr>
                <a:schemeClr val="accent1"/>
              </a:buClr>
              <a:buFont typeface="Lato"/>
              <a:buChar char="●"/>
              <a:defRPr/>
            </a:pPr>
            <a:r>
              <a:rPr lang="en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Fase prodrômica (catarral) - 2 a 4 dias - febre + tosse, coriza e/ou conjuntivite</a:t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algn="just" eaLnBrk="1" fontAlgn="auto" hangingPunct="1">
              <a:lnSpc>
                <a:spcPct val="115000"/>
              </a:lnSpc>
              <a:spcBef>
                <a:spcPts val="1000"/>
              </a:spcBef>
              <a:buClr>
                <a:schemeClr val="accent1"/>
              </a:buClr>
              <a:buFont typeface="Lato"/>
              <a:buChar char="●"/>
              <a:defRPr/>
            </a:pPr>
            <a:r>
              <a:rPr lang="en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Rash - 2 a 4 dias após início da febre, 3 a 5 dias de duração; maculopapular; face -&gt; tronco -&gt; membros.</a:t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algn="just" eaLnBrk="1" fontAlgn="auto" hangingPunct="1">
              <a:lnSpc>
                <a:spcPct val="115000"/>
              </a:lnSpc>
              <a:spcBef>
                <a:spcPts val="1000"/>
              </a:spcBef>
              <a:buClr>
                <a:schemeClr val="accent1"/>
              </a:buClr>
              <a:buFont typeface="Lato"/>
              <a:buChar char="●"/>
              <a:defRPr/>
            </a:pPr>
            <a:r>
              <a:rPr lang="en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Recuperação em 7 dias em casos não complicados</a:t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algn="just" eaLnBrk="1" fontAlgn="auto" hangingPunct="1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accent1"/>
              </a:buClr>
              <a:buFont typeface="Lato"/>
              <a:buChar char="●"/>
              <a:defRPr/>
            </a:pPr>
            <a:r>
              <a:rPr lang="en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Manchas de Koplik - patognomônicas - 1 a 2 dias antes do rash, permanecendo até 1 a 2 dias após desaparecimento do rash</a:t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0" name="Google Shape;125;p19"/>
          <p:cNvPicPr preferRelativeResize="0"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5213" y="1192213"/>
            <a:ext cx="7029450" cy="274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2" name="Text Box 6"/>
          <p:cNvSpPr txBox="1">
            <a:spLocks noChangeArrowheads="1"/>
          </p:cNvSpPr>
          <p:nvPr/>
        </p:nvSpPr>
        <p:spPr bwMode="auto">
          <a:xfrm>
            <a:off x="7278688" y="3938588"/>
            <a:ext cx="8540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altLang="pt-BR">
                <a:solidFill>
                  <a:srgbClr val="0000FF"/>
                </a:solidFill>
              </a:rPr>
              <a:t>continua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8" name="Google Shape;132;p20"/>
          <p:cNvPicPr preferRelativeResize="0"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9275" y="109538"/>
            <a:ext cx="4897438" cy="386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0" name="Picture 6" descr="halftone_gray_2x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013" y="3738563"/>
            <a:ext cx="8653462" cy="1404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414141"/>
                </a:solidFill>
                <a:miter lim="4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Google Shape;137;p21"/>
          <p:cNvSpPr txBox="1">
            <a:spLocks noGrp="1"/>
          </p:cNvSpPr>
          <p:nvPr>
            <p:ph type="title"/>
          </p:nvPr>
        </p:nvSpPr>
        <p:spPr>
          <a:xfrm>
            <a:off x="728663" y="1319213"/>
            <a:ext cx="7689850" cy="534987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rgbClr val="1A1A1A"/>
              </a:buClr>
              <a:buFont typeface="Raleway" charset="0"/>
              <a:buNone/>
            </a:pPr>
            <a:r>
              <a:rPr lang="pt-BR" altLang="pt-BR" b="1" smtClean="0">
                <a:solidFill>
                  <a:srgbClr val="1A1A1A"/>
                </a:solidFill>
                <a:latin typeface="Raleway" charset="0"/>
                <a:cs typeface="Arial" panose="020B0604020202020204" pitchFamily="34" charset="0"/>
                <a:sym typeface="Raleway" charset="0"/>
              </a:rPr>
              <a:t>Estratégias e evidências</a:t>
            </a:r>
          </a:p>
        </p:txBody>
      </p:sp>
      <p:sp>
        <p:nvSpPr>
          <p:cNvPr id="138" name="Google Shape;138;p21"/>
          <p:cNvSpPr txBox="1">
            <a:spLocks noGrp="1"/>
          </p:cNvSpPr>
          <p:nvPr>
            <p:ph type="body" idx="1"/>
          </p:nvPr>
        </p:nvSpPr>
        <p:spPr>
          <a:xfrm>
            <a:off x="728663" y="2079625"/>
            <a:ext cx="7689850" cy="2260600"/>
          </a:xfrm>
        </p:spPr>
        <p:txBody>
          <a:bodyPr/>
          <a:lstStyle/>
          <a:p>
            <a:pPr marL="0" indent="0" algn="just" eaLnBrk="1" fontAlgn="auto" hangingPunct="1">
              <a:lnSpc>
                <a:spcPct val="115000"/>
              </a:lnSpc>
              <a:buClr>
                <a:schemeClr val="accent1"/>
              </a:buClr>
              <a:buFont typeface="Lato"/>
              <a:buNone/>
              <a:defRPr/>
            </a:pPr>
            <a:r>
              <a:rPr lang="en" sz="1300" b="1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Complicações:</a:t>
            </a:r>
            <a:endParaRPr sz="1300" b="1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algn="just" eaLnBrk="1" fontAlgn="auto" hangingPunct="1">
              <a:lnSpc>
                <a:spcPct val="115000"/>
              </a:lnSpc>
              <a:spcBef>
                <a:spcPts val="1000"/>
              </a:spcBef>
              <a:buClr>
                <a:schemeClr val="accent1"/>
              </a:buClr>
              <a:buFont typeface="Lato"/>
              <a:buChar char="●"/>
              <a:defRPr/>
            </a:pPr>
            <a:r>
              <a:rPr lang="en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Otite média - 7-9%</a:t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algn="just" eaLnBrk="1" fontAlgn="auto" hangingPunct="1">
              <a:lnSpc>
                <a:spcPct val="115000"/>
              </a:lnSpc>
              <a:spcBef>
                <a:spcPts val="1000"/>
              </a:spcBef>
              <a:buClr>
                <a:schemeClr val="accent1"/>
              </a:buClr>
              <a:buFont typeface="Lato"/>
              <a:buChar char="●"/>
              <a:defRPr/>
            </a:pPr>
            <a:r>
              <a:rPr lang="en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Pneumonia - 1-6%</a:t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algn="just" eaLnBrk="1" fontAlgn="auto" hangingPunct="1">
              <a:lnSpc>
                <a:spcPct val="115000"/>
              </a:lnSpc>
              <a:spcBef>
                <a:spcPts val="1000"/>
              </a:spcBef>
              <a:buClr>
                <a:schemeClr val="accent1"/>
              </a:buClr>
              <a:buFont typeface="Lato"/>
              <a:buChar char="●"/>
              <a:defRPr/>
            </a:pPr>
            <a:r>
              <a:rPr lang="en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Diarreia - 8%</a:t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algn="just" eaLnBrk="1" fontAlgn="auto" hangingPunct="1">
              <a:lnSpc>
                <a:spcPct val="115000"/>
              </a:lnSpc>
              <a:spcBef>
                <a:spcPts val="1000"/>
              </a:spcBef>
              <a:buClr>
                <a:schemeClr val="accent1"/>
              </a:buClr>
              <a:buFont typeface="Lato"/>
              <a:buChar char="●"/>
              <a:defRPr/>
            </a:pPr>
            <a:r>
              <a:rPr lang="en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Encefalite pós-infecciosa - 1:1000</a:t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algn="just" eaLnBrk="1" fontAlgn="auto" hangingPunct="1">
              <a:lnSpc>
                <a:spcPct val="115000"/>
              </a:lnSpc>
              <a:spcBef>
                <a:spcPts val="1000"/>
              </a:spcBef>
              <a:buClr>
                <a:schemeClr val="accent1"/>
              </a:buClr>
              <a:buFont typeface="Lato"/>
              <a:buChar char="●"/>
              <a:defRPr/>
            </a:pPr>
            <a:r>
              <a:rPr lang="en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Panencefalite esclerosante subaguda (início 5 a 10 anos após episódio agudo de sarampo) - 1:10.000</a:t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algn="just" eaLnBrk="1" fontAlgn="auto" hangingPunct="1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accent1"/>
              </a:buClr>
              <a:buFont typeface="Lato"/>
              <a:buChar char="●"/>
              <a:defRPr/>
            </a:pPr>
            <a:r>
              <a:rPr lang="en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Morte - 1:1000</a:t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Google Shape;143;p22"/>
          <p:cNvSpPr txBox="1">
            <a:spLocks noGrp="1"/>
          </p:cNvSpPr>
          <p:nvPr>
            <p:ph type="title"/>
          </p:nvPr>
        </p:nvSpPr>
        <p:spPr>
          <a:xfrm>
            <a:off x="728663" y="1319213"/>
            <a:ext cx="7689850" cy="534987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rgbClr val="1A1A1A"/>
              </a:buClr>
              <a:buFont typeface="Raleway" charset="0"/>
              <a:buNone/>
            </a:pPr>
            <a:r>
              <a:rPr lang="pt-BR" altLang="pt-BR" b="1" smtClean="0">
                <a:solidFill>
                  <a:srgbClr val="1A1A1A"/>
                </a:solidFill>
                <a:latin typeface="Raleway" charset="0"/>
                <a:cs typeface="Arial" panose="020B0604020202020204" pitchFamily="34" charset="0"/>
                <a:sym typeface="Raleway" charset="0"/>
              </a:rPr>
              <a:t>Estratégias e evidências</a:t>
            </a:r>
          </a:p>
        </p:txBody>
      </p:sp>
      <p:sp>
        <p:nvSpPr>
          <p:cNvPr id="144" name="Google Shape;144;p22"/>
          <p:cNvSpPr txBox="1">
            <a:spLocks noGrp="1"/>
          </p:cNvSpPr>
          <p:nvPr>
            <p:ph type="body" idx="1"/>
          </p:nvPr>
        </p:nvSpPr>
        <p:spPr>
          <a:xfrm>
            <a:off x="728663" y="2079625"/>
            <a:ext cx="7689850" cy="2260600"/>
          </a:xfrm>
        </p:spPr>
        <p:txBody>
          <a:bodyPr/>
          <a:lstStyle/>
          <a:p>
            <a:pPr marL="0" indent="0" algn="just" eaLnBrk="1" fontAlgn="auto" hangingPunct="1">
              <a:lnSpc>
                <a:spcPct val="115000"/>
              </a:lnSpc>
              <a:buClr>
                <a:schemeClr val="accent1"/>
              </a:buClr>
              <a:buFont typeface="Lato"/>
              <a:buNone/>
              <a:defRPr/>
            </a:pPr>
            <a:r>
              <a:rPr lang="en" sz="1300" b="1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Complicações:</a:t>
            </a:r>
            <a:endParaRPr sz="1300" b="1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algn="just" eaLnBrk="1" fontAlgn="auto" hangingPunct="1">
              <a:lnSpc>
                <a:spcPct val="115000"/>
              </a:lnSpc>
              <a:spcBef>
                <a:spcPts val="1000"/>
              </a:spcBef>
              <a:buClr>
                <a:schemeClr val="accent1"/>
              </a:buClr>
              <a:buFont typeface="Lato"/>
              <a:buChar char="●"/>
              <a:defRPr/>
            </a:pPr>
            <a:r>
              <a:rPr lang="en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Maior risco em lactentes, adultos &gt; 20 anos, gestantes, crianças desnutridas (especialmente na deficiência de vitamina A) e imunossuprimidos</a:t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algn="just" eaLnBrk="1" fontAlgn="auto" hangingPunct="1">
              <a:lnSpc>
                <a:spcPct val="115000"/>
              </a:lnSpc>
              <a:spcBef>
                <a:spcPts val="1000"/>
              </a:spcBef>
              <a:buClr>
                <a:schemeClr val="accent1"/>
              </a:buClr>
              <a:buFont typeface="Lato"/>
              <a:buChar char="●"/>
              <a:defRPr/>
            </a:pPr>
            <a:r>
              <a:rPr lang="en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Encefalite progressiva aguda (encefalite de corpos de inclusão) e pneumonia de Hecht - complicações graves raras que ocorrem em imunossuprimidos</a:t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algn="just" eaLnBrk="1" fontAlgn="auto" hangingPunct="1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accent1"/>
              </a:buClr>
              <a:buFont typeface="Lato"/>
              <a:buChar char="●"/>
              <a:defRPr/>
            </a:pPr>
            <a:r>
              <a:rPr lang="en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Na gestação, risco de aborto, parto prematuro, baixo peso de nascimento e morte materna</a:t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Google Shape;155;p24"/>
          <p:cNvSpPr txBox="1">
            <a:spLocks noGrp="1"/>
          </p:cNvSpPr>
          <p:nvPr>
            <p:ph type="title"/>
          </p:nvPr>
        </p:nvSpPr>
        <p:spPr>
          <a:xfrm>
            <a:off x="728663" y="1319213"/>
            <a:ext cx="7689850" cy="534987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rgbClr val="1A1A1A"/>
              </a:buClr>
              <a:buFont typeface="Raleway" charset="0"/>
              <a:buNone/>
            </a:pPr>
            <a:r>
              <a:rPr lang="pt-BR" altLang="pt-BR" b="1" smtClean="0">
                <a:solidFill>
                  <a:srgbClr val="1A1A1A"/>
                </a:solidFill>
                <a:latin typeface="Raleway" charset="0"/>
                <a:cs typeface="Arial" panose="020B0604020202020204" pitchFamily="34" charset="0"/>
                <a:sym typeface="Raleway" charset="0"/>
              </a:rPr>
              <a:t>Estratégias e evidências</a:t>
            </a:r>
          </a:p>
        </p:txBody>
      </p:sp>
      <p:sp>
        <p:nvSpPr>
          <p:cNvPr id="156" name="Google Shape;156;p24"/>
          <p:cNvSpPr txBox="1">
            <a:spLocks noGrp="1"/>
          </p:cNvSpPr>
          <p:nvPr>
            <p:ph type="body" idx="1"/>
          </p:nvPr>
        </p:nvSpPr>
        <p:spPr>
          <a:extLst/>
        </p:spPr>
        <p:txBody>
          <a:bodyPr/>
          <a:lstStyle/>
          <a:p>
            <a:pPr marL="0" indent="0" algn="just" eaLnBrk="1" fontAlgn="auto" hangingPunct="1">
              <a:lnSpc>
                <a:spcPct val="115000"/>
              </a:lnSpc>
              <a:buClr>
                <a:schemeClr val="accent1"/>
              </a:buClr>
              <a:buFont typeface="Lato"/>
              <a:buNone/>
              <a:defRPr/>
            </a:pPr>
            <a:r>
              <a:rPr lang="en" sz="1300" b="1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Diagnóstico</a:t>
            </a:r>
            <a:endParaRPr sz="1300" b="1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algn="just" eaLnBrk="1" fontAlgn="auto" hangingPunct="1">
              <a:lnSpc>
                <a:spcPct val="115000"/>
              </a:lnSpc>
              <a:spcBef>
                <a:spcPts val="1000"/>
              </a:spcBef>
              <a:buClr>
                <a:schemeClr val="accent1"/>
              </a:buClr>
              <a:buFont typeface="Lato"/>
              <a:buChar char="●"/>
              <a:defRPr/>
            </a:pPr>
            <a:r>
              <a:rPr lang="en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Desafios: falta de experiência clínica com sarampo e pacientes que se apresentam antes do aparecimento do rash</a:t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algn="just" eaLnBrk="1" fontAlgn="auto" hangingPunct="1">
              <a:lnSpc>
                <a:spcPct val="115000"/>
              </a:lnSpc>
              <a:spcBef>
                <a:spcPts val="1000"/>
              </a:spcBef>
              <a:buClr>
                <a:schemeClr val="accent1"/>
              </a:buClr>
              <a:buFont typeface="Lato"/>
              <a:buChar char="●"/>
              <a:defRPr/>
            </a:pPr>
            <a:r>
              <a:rPr lang="en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O rash pode estar ausente em quem tem imunidade celular deficiente</a:t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algn="just" eaLnBrk="1" fontAlgn="auto" hangingPunct="1">
              <a:lnSpc>
                <a:spcPct val="115000"/>
              </a:lnSpc>
              <a:spcBef>
                <a:spcPts val="1000"/>
              </a:spcBef>
              <a:buClr>
                <a:schemeClr val="accent1"/>
              </a:buClr>
              <a:buFont typeface="Lato"/>
              <a:buChar char="●"/>
              <a:defRPr/>
            </a:pPr>
            <a:r>
              <a:rPr lang="en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Diagnósticos diferenciais: rubéola, dengue, parvovirose, herpes, outras infecções, reação à vacina de sarampo</a:t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algn="just" eaLnBrk="1" fontAlgn="auto" hangingPunct="1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accent1"/>
              </a:buClr>
              <a:buFont typeface="Lato"/>
              <a:buChar char="●"/>
              <a:defRPr/>
            </a:pPr>
            <a:r>
              <a:rPr lang="en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Definição pelo CDC (rash maculopapular generalizado; febr</a:t>
            </a:r>
            <a:r>
              <a:rPr lang="en" sz="1300">
                <a:solidFill>
                  <a:srgbClr val="545454"/>
                </a:solidFill>
                <a:latin typeface="Lato"/>
                <a:ea typeface="Lato"/>
                <a:cs typeface="Lato"/>
                <a:sym typeface="Lato"/>
              </a:rPr>
              <a:t>e </a:t>
            </a:r>
            <a:r>
              <a:rPr lang="en" sz="1300">
                <a:solidFill>
                  <a:srgbClr val="545454"/>
                </a:solidFill>
                <a:highlight>
                  <a:srgbClr val="FFFFFF"/>
                </a:highlight>
                <a:latin typeface="Lato"/>
                <a:ea typeface="Lato"/>
                <a:cs typeface="Lato"/>
                <a:sym typeface="Lato"/>
              </a:rPr>
              <a:t>≥ 38,3ºC; tosse, coriza e/ou conjuntivite) - alta sensibilidade; baixo valor preditivo positivo - necessidade de confirmação laboratorial</a:t>
            </a:r>
            <a:endParaRPr sz="1300">
              <a:solidFill>
                <a:srgbClr val="545454"/>
              </a:solidFill>
              <a:latin typeface="Lato"/>
              <a:ea typeface="Lato"/>
              <a:cs typeface="Lato"/>
              <a:sym typeface="Lato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Google Shape;161;p25"/>
          <p:cNvSpPr txBox="1">
            <a:spLocks noGrp="1"/>
          </p:cNvSpPr>
          <p:nvPr>
            <p:ph type="title"/>
          </p:nvPr>
        </p:nvSpPr>
        <p:spPr>
          <a:xfrm>
            <a:off x="728663" y="1319213"/>
            <a:ext cx="7689850" cy="534987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rgbClr val="1A1A1A"/>
              </a:buClr>
              <a:buFont typeface="Raleway" charset="0"/>
              <a:buNone/>
            </a:pPr>
            <a:r>
              <a:rPr lang="pt-BR" altLang="pt-BR" b="1" smtClean="0">
                <a:solidFill>
                  <a:srgbClr val="1A1A1A"/>
                </a:solidFill>
                <a:latin typeface="Raleway" charset="0"/>
                <a:cs typeface="Arial" panose="020B0604020202020204" pitchFamily="34" charset="0"/>
                <a:sym typeface="Raleway" charset="0"/>
              </a:rPr>
              <a:t>Estratégias e evidências</a:t>
            </a:r>
          </a:p>
        </p:txBody>
      </p:sp>
      <p:sp>
        <p:nvSpPr>
          <p:cNvPr id="162" name="Google Shape;162;p25"/>
          <p:cNvSpPr txBox="1">
            <a:spLocks noGrp="1"/>
          </p:cNvSpPr>
          <p:nvPr>
            <p:ph type="body" idx="1"/>
          </p:nvPr>
        </p:nvSpPr>
        <p:spPr>
          <a:xfrm>
            <a:off x="728663" y="2079625"/>
            <a:ext cx="7689850" cy="2260600"/>
          </a:xfrm>
        </p:spPr>
        <p:txBody>
          <a:bodyPr/>
          <a:lstStyle/>
          <a:p>
            <a:pPr marL="0" indent="0" algn="just" eaLnBrk="1" fontAlgn="auto" hangingPunct="1">
              <a:lnSpc>
                <a:spcPct val="115000"/>
              </a:lnSpc>
              <a:buClr>
                <a:schemeClr val="accent1"/>
              </a:buClr>
              <a:buFont typeface="Lato"/>
              <a:buNone/>
              <a:defRPr/>
            </a:pPr>
            <a:r>
              <a:rPr lang="en" sz="1300" b="1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Diagnóstico</a:t>
            </a:r>
            <a:endParaRPr sz="1300" b="1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algn="just" eaLnBrk="1" fontAlgn="auto" hangingPunct="1">
              <a:lnSpc>
                <a:spcPct val="115000"/>
              </a:lnSpc>
              <a:spcBef>
                <a:spcPts val="1000"/>
              </a:spcBef>
              <a:buClr>
                <a:schemeClr val="accent1"/>
              </a:buClr>
              <a:buFont typeface="Lato"/>
              <a:buChar char="●"/>
              <a:defRPr/>
            </a:pPr>
            <a:r>
              <a:rPr lang="en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IgM - sensibilidade 83-89%; especificidade 95-99%</a:t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algn="just" eaLnBrk="1" fontAlgn="auto" hangingPunct="1">
              <a:lnSpc>
                <a:spcPct val="115000"/>
              </a:lnSpc>
              <a:spcBef>
                <a:spcPts val="1000"/>
              </a:spcBef>
              <a:buClr>
                <a:schemeClr val="accent1"/>
              </a:buClr>
              <a:buFont typeface="Lato"/>
              <a:buChar char="●"/>
              <a:defRPr/>
            </a:pPr>
            <a:r>
              <a:rPr lang="en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Não detectável em 25% dos indivíduos nas primeiras 72h após aparecimento do rash, porém quase sempre presente após 4 dias de rash</a:t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algn="just" eaLnBrk="1" fontAlgn="auto" hangingPunct="1">
              <a:lnSpc>
                <a:spcPct val="115000"/>
              </a:lnSpc>
              <a:spcBef>
                <a:spcPts val="1000"/>
              </a:spcBef>
              <a:buClr>
                <a:schemeClr val="accent1"/>
              </a:buClr>
              <a:buFont typeface="Lato"/>
              <a:buChar char="●"/>
              <a:defRPr/>
            </a:pPr>
            <a:r>
              <a:rPr lang="en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PCR para o RNA do vírus em urina, sangue, saliva ou secreção de nasofaringe - sensibilidade 94%, especificidade 99%; antes da detecção de IgM; possibilidade de genotipagem</a:t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algn="just" eaLnBrk="1" fontAlgn="auto" hangingPunct="1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accent1"/>
              </a:buClr>
              <a:buFont typeface="Lato"/>
              <a:buChar char="●"/>
              <a:defRPr/>
            </a:pPr>
            <a:r>
              <a:rPr lang="en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Todos os casos suspeitos devem ser notificados</a:t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Google Shape;167;p26"/>
          <p:cNvSpPr txBox="1">
            <a:spLocks noGrp="1"/>
          </p:cNvSpPr>
          <p:nvPr>
            <p:ph type="title"/>
          </p:nvPr>
        </p:nvSpPr>
        <p:spPr>
          <a:xfrm>
            <a:off x="727075" y="587375"/>
            <a:ext cx="7689850" cy="534988"/>
          </a:xfrm>
          <a:extLs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rgbClr val="1A1A1A"/>
              </a:buClr>
              <a:buFont typeface="Raleway" charset="0"/>
              <a:buNone/>
            </a:pPr>
            <a:endParaRPr lang="pt-BR" altLang="pt-BR" b="1" smtClean="0">
              <a:solidFill>
                <a:srgbClr val="1A1A1A"/>
              </a:solidFill>
              <a:latin typeface="Raleway" charset="0"/>
              <a:cs typeface="Arial" panose="020B0604020202020204" pitchFamily="34" charset="0"/>
              <a:sym typeface="Raleway" charset="0"/>
            </a:endParaRPr>
          </a:p>
        </p:txBody>
      </p:sp>
      <p:pic>
        <p:nvPicPr>
          <p:cNvPr id="36867" name="Google Shape;168;p26"/>
          <p:cNvPicPr preferRelativeResize="0"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3800" y="1319213"/>
            <a:ext cx="7010400" cy="324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" name="Conector reto 2"/>
          <p:cNvCxnSpPr/>
          <p:nvPr/>
        </p:nvCxnSpPr>
        <p:spPr>
          <a:xfrm>
            <a:off x="5157788" y="2085975"/>
            <a:ext cx="390525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onector reto 7"/>
          <p:cNvCxnSpPr/>
          <p:nvPr/>
        </p:nvCxnSpPr>
        <p:spPr>
          <a:xfrm>
            <a:off x="6276975" y="2085975"/>
            <a:ext cx="285750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ector reto 9"/>
          <p:cNvCxnSpPr/>
          <p:nvPr/>
        </p:nvCxnSpPr>
        <p:spPr>
          <a:xfrm>
            <a:off x="3327400" y="2268538"/>
            <a:ext cx="669925" cy="1587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ector reto 12"/>
          <p:cNvCxnSpPr/>
          <p:nvPr/>
        </p:nvCxnSpPr>
        <p:spPr>
          <a:xfrm>
            <a:off x="4878388" y="2268538"/>
            <a:ext cx="566737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Google Shape;173;p27"/>
          <p:cNvSpPr txBox="1">
            <a:spLocks noGrp="1"/>
          </p:cNvSpPr>
          <p:nvPr>
            <p:ph type="title"/>
          </p:nvPr>
        </p:nvSpPr>
        <p:spPr>
          <a:xfrm>
            <a:off x="728663" y="1319213"/>
            <a:ext cx="7689850" cy="534987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rgbClr val="1A1A1A"/>
              </a:buClr>
              <a:buFont typeface="Raleway" charset="0"/>
              <a:buNone/>
            </a:pPr>
            <a:r>
              <a:rPr lang="pt-BR" altLang="pt-BR" b="1" smtClean="0">
                <a:solidFill>
                  <a:srgbClr val="1A1A1A"/>
                </a:solidFill>
                <a:latin typeface="Raleway" charset="0"/>
                <a:cs typeface="Arial" panose="020B0604020202020204" pitchFamily="34" charset="0"/>
                <a:sym typeface="Raleway" charset="0"/>
              </a:rPr>
              <a:t>Estratégias e evidências</a:t>
            </a:r>
          </a:p>
        </p:txBody>
      </p:sp>
      <p:sp>
        <p:nvSpPr>
          <p:cNvPr id="174" name="Google Shape;174;p27"/>
          <p:cNvSpPr txBox="1">
            <a:spLocks noGrp="1"/>
          </p:cNvSpPr>
          <p:nvPr>
            <p:ph type="body" idx="1"/>
          </p:nvPr>
        </p:nvSpPr>
        <p:spPr>
          <a:xfrm>
            <a:off x="728663" y="2079625"/>
            <a:ext cx="7689850" cy="2260600"/>
          </a:xfrm>
        </p:spPr>
        <p:txBody>
          <a:bodyPr/>
          <a:lstStyle/>
          <a:p>
            <a:pPr marL="0" indent="0" algn="just" eaLnBrk="1" fontAlgn="auto" hangingPunct="1">
              <a:lnSpc>
                <a:spcPct val="115000"/>
              </a:lnSpc>
              <a:buClr>
                <a:schemeClr val="accent1"/>
              </a:buClr>
              <a:buFont typeface="Lato"/>
              <a:buNone/>
              <a:defRPr/>
            </a:pPr>
            <a:r>
              <a:rPr lang="en" sz="1300" b="1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Manejo</a:t>
            </a:r>
            <a:endParaRPr sz="1300" b="1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algn="just" eaLnBrk="1" fontAlgn="auto" hangingPunct="1">
              <a:lnSpc>
                <a:spcPct val="115000"/>
              </a:lnSpc>
              <a:spcBef>
                <a:spcPts val="1000"/>
              </a:spcBef>
              <a:buClr>
                <a:schemeClr val="accent1"/>
              </a:buClr>
              <a:buFont typeface="Lato"/>
              <a:buChar char="●"/>
              <a:defRPr/>
            </a:pPr>
            <a:r>
              <a:rPr lang="en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Suporte</a:t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algn="just" eaLnBrk="1" fontAlgn="auto" hangingPunct="1">
              <a:lnSpc>
                <a:spcPct val="115000"/>
              </a:lnSpc>
              <a:spcBef>
                <a:spcPts val="1000"/>
              </a:spcBef>
              <a:buClr>
                <a:schemeClr val="accent1"/>
              </a:buClr>
              <a:buFont typeface="Lato"/>
              <a:buChar char="●"/>
              <a:defRPr/>
            </a:pPr>
            <a:r>
              <a:rPr lang="en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Prevenir desidratação</a:t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algn="just" eaLnBrk="1" fontAlgn="auto" hangingPunct="1">
              <a:lnSpc>
                <a:spcPct val="115000"/>
              </a:lnSpc>
              <a:spcBef>
                <a:spcPts val="1000"/>
              </a:spcBef>
              <a:buClr>
                <a:schemeClr val="accent1"/>
              </a:buClr>
              <a:buFont typeface="Lato"/>
              <a:buChar char="●"/>
              <a:defRPr/>
            </a:pPr>
            <a:r>
              <a:rPr lang="en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Tratar deficiências nutricionais</a:t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algn="just" eaLnBrk="1" fontAlgn="auto" hangingPunct="1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accent1"/>
              </a:buClr>
              <a:buFont typeface="Lato"/>
              <a:buChar char="●"/>
              <a:defRPr/>
            </a:pPr>
            <a:r>
              <a:rPr lang="en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Detecção e tratamento precoce de infecções bacterianas secundárias</a:t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Google Shape;179;p28"/>
          <p:cNvSpPr txBox="1">
            <a:spLocks noGrp="1"/>
          </p:cNvSpPr>
          <p:nvPr>
            <p:ph type="title"/>
          </p:nvPr>
        </p:nvSpPr>
        <p:spPr>
          <a:xfrm>
            <a:off x="728663" y="1319213"/>
            <a:ext cx="7689850" cy="534987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rgbClr val="1A1A1A"/>
              </a:buClr>
              <a:buFont typeface="Raleway" charset="0"/>
              <a:buNone/>
            </a:pPr>
            <a:r>
              <a:rPr lang="pt-BR" altLang="pt-BR" b="1" smtClean="0">
                <a:solidFill>
                  <a:srgbClr val="1A1A1A"/>
                </a:solidFill>
                <a:latin typeface="Raleway" charset="0"/>
                <a:cs typeface="Arial" panose="020B0604020202020204" pitchFamily="34" charset="0"/>
                <a:sym typeface="Raleway" charset="0"/>
              </a:rPr>
              <a:t>Estratégias e evidências</a:t>
            </a:r>
          </a:p>
        </p:txBody>
      </p:sp>
      <p:sp>
        <p:nvSpPr>
          <p:cNvPr id="180" name="Google Shape;180;p28"/>
          <p:cNvSpPr txBox="1">
            <a:spLocks noGrp="1"/>
          </p:cNvSpPr>
          <p:nvPr>
            <p:ph type="body" idx="1"/>
          </p:nvPr>
        </p:nvSpPr>
        <p:spPr>
          <a:extLst/>
        </p:spPr>
        <p:txBody>
          <a:bodyPr/>
          <a:lstStyle/>
          <a:p>
            <a:pPr marL="0" indent="0" algn="just" eaLnBrk="1" fontAlgn="auto" hangingPunct="1">
              <a:lnSpc>
                <a:spcPct val="115000"/>
              </a:lnSpc>
              <a:buClr>
                <a:schemeClr val="accent1"/>
              </a:buClr>
              <a:buFont typeface="Lato"/>
              <a:buNone/>
              <a:defRPr/>
            </a:pPr>
            <a:r>
              <a:rPr lang="en" sz="1300" b="1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Manejo</a:t>
            </a:r>
            <a:endParaRPr sz="1300" b="1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algn="just" eaLnBrk="1" fontAlgn="auto" hangingPunct="1">
              <a:lnSpc>
                <a:spcPct val="115000"/>
              </a:lnSpc>
              <a:spcBef>
                <a:spcPts val="1000"/>
              </a:spcBef>
              <a:buClr>
                <a:schemeClr val="accent1"/>
              </a:buClr>
              <a:buFont typeface="Lato"/>
              <a:buChar char="●"/>
              <a:defRPr/>
            </a:pPr>
            <a:r>
              <a:rPr lang="en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Altas doses de vitamina A se mostraram efetivas para redução da mortalidade e do risco de complicações em crianças hospitalizadas em países em desenvolvimento</a:t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algn="just" eaLnBrk="1" fontAlgn="auto" hangingPunct="1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accent1"/>
              </a:buClr>
              <a:buFont typeface="Lato"/>
              <a:buChar char="●"/>
              <a:defRPr/>
            </a:pPr>
            <a:r>
              <a:rPr lang="en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Nos EUA, crianças com sarampo tinham baixos níveis séricos de retinol, e os níveis tendem a ser inferiores nos casos mais graves</a:t>
            </a:r>
            <a:endParaRPr sz="1300">
              <a:solidFill>
                <a:srgbClr val="545454"/>
              </a:solidFill>
              <a:highlight>
                <a:srgbClr val="FFFFFF"/>
              </a:highlight>
              <a:latin typeface="Lato"/>
              <a:ea typeface="Lato"/>
              <a:cs typeface="Lato"/>
              <a:sym typeface="Lato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Google Shape;185;p29"/>
          <p:cNvSpPr txBox="1">
            <a:spLocks noGrp="1"/>
          </p:cNvSpPr>
          <p:nvPr>
            <p:ph type="title"/>
          </p:nvPr>
        </p:nvSpPr>
        <p:spPr>
          <a:xfrm>
            <a:off x="728663" y="1319213"/>
            <a:ext cx="7689850" cy="534987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rgbClr val="1A1A1A"/>
              </a:buClr>
              <a:buFont typeface="Raleway" charset="0"/>
              <a:buNone/>
            </a:pPr>
            <a:r>
              <a:rPr lang="pt-BR" altLang="pt-BR" b="1" smtClean="0">
                <a:solidFill>
                  <a:srgbClr val="1A1A1A"/>
                </a:solidFill>
                <a:latin typeface="Raleway" charset="0"/>
                <a:cs typeface="Arial" panose="020B0604020202020204" pitchFamily="34" charset="0"/>
                <a:sym typeface="Raleway" charset="0"/>
              </a:rPr>
              <a:t>Estratégias e evidências</a:t>
            </a:r>
          </a:p>
        </p:txBody>
      </p:sp>
      <p:sp>
        <p:nvSpPr>
          <p:cNvPr id="186" name="Google Shape;186;p29"/>
          <p:cNvSpPr txBox="1">
            <a:spLocks noGrp="1"/>
          </p:cNvSpPr>
          <p:nvPr>
            <p:ph type="body" idx="1"/>
          </p:nvPr>
        </p:nvSpPr>
        <p:spPr>
          <a:extLst/>
        </p:spPr>
        <p:txBody>
          <a:bodyPr/>
          <a:lstStyle/>
          <a:p>
            <a:pPr marL="0" indent="0" algn="just" eaLnBrk="1" fontAlgn="auto" hangingPunct="1">
              <a:lnSpc>
                <a:spcPct val="115000"/>
              </a:lnSpc>
              <a:buClr>
                <a:schemeClr val="accent1"/>
              </a:buClr>
              <a:buFont typeface="Lato"/>
              <a:buNone/>
              <a:defRPr/>
            </a:pPr>
            <a:r>
              <a:rPr lang="en" sz="1300" b="1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Manejo</a:t>
            </a:r>
            <a:endParaRPr sz="1300" b="1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algn="just" eaLnBrk="1" fontAlgn="auto" hangingPunct="1">
              <a:lnSpc>
                <a:spcPct val="115000"/>
              </a:lnSpc>
              <a:spcBef>
                <a:spcPts val="1000"/>
              </a:spcBef>
              <a:buClr>
                <a:schemeClr val="accent1"/>
              </a:buClr>
              <a:buFont typeface="Lato"/>
              <a:buChar char="●"/>
              <a:defRPr/>
            </a:pPr>
            <a:r>
              <a:rPr lang="en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A Academia Americana de Pediatria (AAP) recomenda administração de vitamina A em todos os casos graves. Doses:</a:t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lvl="1" algn="just" eaLnBrk="1" fontAlgn="auto" hangingPunct="1">
              <a:lnSpc>
                <a:spcPct val="115000"/>
              </a:lnSpc>
              <a:spcBef>
                <a:spcPts val="0"/>
              </a:spcBef>
              <a:buClr>
                <a:schemeClr val="accent1"/>
              </a:buClr>
              <a:buFont typeface="Lato"/>
              <a:buChar char="○"/>
              <a:defRPr/>
            </a:pPr>
            <a:r>
              <a:rPr lang="en" sz="1300">
                <a:solidFill>
                  <a:srgbClr val="545454"/>
                </a:solidFill>
                <a:highlight>
                  <a:srgbClr val="FFFFFF"/>
                </a:highlight>
                <a:latin typeface="Lato"/>
                <a:ea typeface="Lato"/>
                <a:cs typeface="Lato"/>
                <a:sym typeface="Lato"/>
              </a:rPr>
              <a:t>≥ 12 meses 200.000UI;</a:t>
            </a:r>
            <a:endParaRPr sz="1300">
              <a:solidFill>
                <a:srgbClr val="545454"/>
              </a:solidFill>
              <a:highlight>
                <a:srgbClr val="FFFFFF"/>
              </a:highlight>
              <a:latin typeface="Lato"/>
              <a:ea typeface="Lato"/>
              <a:cs typeface="Lato"/>
              <a:sym typeface="Lato"/>
            </a:endParaRPr>
          </a:p>
          <a:p>
            <a:pPr lvl="1" indent="-311150" algn="just" eaLnBrk="1" fontAlgn="auto" hangingPunct="1">
              <a:lnSpc>
                <a:spcPct val="115000"/>
              </a:lnSpc>
              <a:spcBef>
                <a:spcPts val="0"/>
              </a:spcBef>
              <a:buClr>
                <a:srgbClr val="545454"/>
              </a:buClr>
              <a:buSzPts val="1300"/>
              <a:buFont typeface="Lato"/>
              <a:buChar char="○"/>
              <a:defRPr/>
            </a:pPr>
            <a:r>
              <a:rPr lang="en" sz="1300">
                <a:solidFill>
                  <a:srgbClr val="545454"/>
                </a:solidFill>
                <a:highlight>
                  <a:srgbClr val="FFFFFF"/>
                </a:highlight>
                <a:latin typeface="Lato"/>
                <a:ea typeface="Lato"/>
                <a:cs typeface="Lato"/>
                <a:sym typeface="Lato"/>
              </a:rPr>
              <a:t>6-11 meses 100.000UI;</a:t>
            </a:r>
            <a:endParaRPr sz="1300">
              <a:solidFill>
                <a:srgbClr val="545454"/>
              </a:solidFill>
              <a:highlight>
                <a:srgbClr val="FFFFFF"/>
              </a:highlight>
              <a:latin typeface="Lato"/>
              <a:ea typeface="Lato"/>
              <a:cs typeface="Lato"/>
              <a:sym typeface="Lato"/>
            </a:endParaRPr>
          </a:p>
          <a:p>
            <a:pPr lvl="1" indent="-311150" algn="just" eaLnBrk="1" fontAlgn="auto" hangingPunct="1">
              <a:lnSpc>
                <a:spcPct val="115000"/>
              </a:lnSpc>
              <a:spcBef>
                <a:spcPts val="0"/>
              </a:spcBef>
              <a:buClr>
                <a:srgbClr val="545454"/>
              </a:buClr>
              <a:buSzPts val="1300"/>
              <a:buFont typeface="Lato"/>
              <a:buChar char="○"/>
              <a:defRPr/>
            </a:pPr>
            <a:r>
              <a:rPr lang="en" sz="1300">
                <a:solidFill>
                  <a:srgbClr val="545454"/>
                </a:solidFill>
                <a:highlight>
                  <a:srgbClr val="FFFFFF"/>
                </a:highlight>
                <a:latin typeface="Lato"/>
                <a:ea typeface="Lato"/>
                <a:cs typeface="Lato"/>
                <a:sym typeface="Lato"/>
              </a:rPr>
              <a:t>&lt; 6 meses 50.000UI.</a:t>
            </a:r>
            <a:endParaRPr sz="1300">
              <a:solidFill>
                <a:srgbClr val="545454"/>
              </a:solidFill>
              <a:highlight>
                <a:srgbClr val="FFFFFF"/>
              </a:highlight>
              <a:latin typeface="Lato"/>
              <a:ea typeface="Lato"/>
              <a:cs typeface="Lato"/>
              <a:sym typeface="Lato"/>
            </a:endParaRPr>
          </a:p>
          <a:p>
            <a:pPr lvl="1" indent="-311150" algn="just" eaLnBrk="1" fontAlgn="auto" hangingPunct="1">
              <a:lnSpc>
                <a:spcPct val="115000"/>
              </a:lnSpc>
              <a:spcBef>
                <a:spcPts val="0"/>
              </a:spcBef>
              <a:buClr>
                <a:srgbClr val="545454"/>
              </a:buClr>
              <a:buSzPts val="1300"/>
              <a:buFont typeface="Lato"/>
              <a:buChar char="○"/>
              <a:defRPr/>
            </a:pPr>
            <a:r>
              <a:rPr lang="en" sz="1300">
                <a:solidFill>
                  <a:srgbClr val="545454"/>
                </a:solidFill>
                <a:highlight>
                  <a:srgbClr val="FFFFFF"/>
                </a:highlight>
                <a:latin typeface="Lato"/>
                <a:ea typeface="Lato"/>
                <a:cs typeface="Lato"/>
                <a:sym typeface="Lato"/>
              </a:rPr>
              <a:t>Repetir 2 a 4 semanas depois, caso haja evidências clínicas de deficiência de vitamina A</a:t>
            </a:r>
            <a:endParaRPr sz="1300">
              <a:solidFill>
                <a:srgbClr val="545454"/>
              </a:solidFill>
              <a:highlight>
                <a:srgbClr val="FFFFFF"/>
              </a:highlight>
              <a:latin typeface="Lato"/>
              <a:ea typeface="Lato"/>
              <a:cs typeface="Lato"/>
              <a:sym typeface="Lato"/>
            </a:endParaRPr>
          </a:p>
          <a:p>
            <a:pPr lvl="1" indent="-311150" algn="just" eaLnBrk="1" fontAlgn="auto" hangingPunct="1">
              <a:lnSpc>
                <a:spcPct val="115000"/>
              </a:lnSpc>
              <a:spcBef>
                <a:spcPts val="0"/>
              </a:spcBef>
              <a:buClr>
                <a:srgbClr val="545454"/>
              </a:buClr>
              <a:buSzPts val="1300"/>
              <a:buFont typeface="Lato"/>
              <a:buChar char="○"/>
              <a:defRPr/>
            </a:pPr>
            <a:r>
              <a:rPr lang="en" sz="1300">
                <a:solidFill>
                  <a:srgbClr val="545454"/>
                </a:solidFill>
                <a:highlight>
                  <a:srgbClr val="FFFFFF"/>
                </a:highlight>
                <a:latin typeface="Lato"/>
                <a:ea typeface="Lato"/>
                <a:cs typeface="Lato"/>
                <a:sym typeface="Lato"/>
              </a:rPr>
              <a:t>Administrar sempre se: Imunossuprimidos, sinais e sintomas de deficiência de vitamina A, imigração de áreas com alta mortalidade por sarampo</a:t>
            </a:r>
            <a:endParaRPr sz="1300">
              <a:solidFill>
                <a:srgbClr val="545454"/>
              </a:solidFill>
              <a:highlight>
                <a:srgbClr val="FFFFFF"/>
              </a:highlight>
              <a:latin typeface="Lato"/>
              <a:ea typeface="Lato"/>
              <a:cs typeface="Lato"/>
              <a:sym typeface="Lato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Google Shape;191;p30"/>
          <p:cNvSpPr txBox="1">
            <a:spLocks noGrp="1"/>
          </p:cNvSpPr>
          <p:nvPr>
            <p:ph type="title"/>
          </p:nvPr>
        </p:nvSpPr>
        <p:spPr>
          <a:xfrm>
            <a:off x="728663" y="1319213"/>
            <a:ext cx="7689850" cy="534987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rgbClr val="1A1A1A"/>
              </a:buClr>
              <a:buFont typeface="Raleway" charset="0"/>
              <a:buNone/>
            </a:pPr>
            <a:r>
              <a:rPr lang="pt-BR" altLang="pt-BR" b="1" smtClean="0">
                <a:solidFill>
                  <a:srgbClr val="1A1A1A"/>
                </a:solidFill>
                <a:latin typeface="Raleway" charset="0"/>
                <a:cs typeface="Arial" panose="020B0604020202020204" pitchFamily="34" charset="0"/>
                <a:sym typeface="Raleway" charset="0"/>
              </a:rPr>
              <a:t>Estratégias e evidências</a:t>
            </a:r>
          </a:p>
        </p:txBody>
      </p:sp>
      <p:sp>
        <p:nvSpPr>
          <p:cNvPr id="192" name="Google Shape;192;p30"/>
          <p:cNvSpPr txBox="1">
            <a:spLocks noGrp="1"/>
          </p:cNvSpPr>
          <p:nvPr>
            <p:ph type="body" idx="1"/>
          </p:nvPr>
        </p:nvSpPr>
        <p:spPr>
          <a:xfrm>
            <a:off x="728663" y="2079625"/>
            <a:ext cx="7689850" cy="2260600"/>
          </a:xfrm>
        </p:spPr>
        <p:txBody>
          <a:bodyPr/>
          <a:lstStyle/>
          <a:p>
            <a:pPr marL="0" indent="0" algn="just" eaLnBrk="1" fontAlgn="auto" hangingPunct="1">
              <a:lnSpc>
                <a:spcPct val="115000"/>
              </a:lnSpc>
              <a:buClr>
                <a:schemeClr val="accent1"/>
              </a:buClr>
              <a:buFont typeface="Lato"/>
              <a:buNone/>
              <a:defRPr/>
            </a:pPr>
            <a:r>
              <a:rPr lang="en" sz="1300" b="1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Manejo</a:t>
            </a:r>
            <a:endParaRPr sz="1300" b="1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algn="just" eaLnBrk="1" fontAlgn="auto" hangingPunct="1">
              <a:lnSpc>
                <a:spcPct val="115000"/>
              </a:lnSpc>
              <a:spcBef>
                <a:spcPts val="1000"/>
              </a:spcBef>
              <a:buClr>
                <a:schemeClr val="accent1"/>
              </a:buClr>
              <a:buFont typeface="Lato"/>
              <a:buChar char="●"/>
              <a:defRPr/>
            </a:pPr>
            <a:r>
              <a:rPr lang="en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Não se recomenda uso de antibióticos na ausência de pneumonia, sepse ou outros sinais de complicações bacterianas secundárias</a:t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algn="just" eaLnBrk="1" fontAlgn="auto" hangingPunct="1">
              <a:lnSpc>
                <a:spcPct val="115000"/>
              </a:lnSpc>
              <a:spcBef>
                <a:spcPts val="1000"/>
              </a:spcBef>
              <a:buClr>
                <a:schemeClr val="accent1"/>
              </a:buClr>
              <a:buFont typeface="Lato"/>
              <a:buChar char="●"/>
              <a:defRPr/>
            </a:pPr>
            <a:r>
              <a:rPr lang="en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Precaução por aerossóis</a:t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algn="just" eaLnBrk="1" fontAlgn="auto" hangingPunct="1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accent1"/>
              </a:buClr>
              <a:buFont typeface="Lato"/>
              <a:buChar char="●"/>
              <a:defRPr/>
            </a:pPr>
            <a:r>
              <a:rPr lang="en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Transmissão desde 4 dias antes até 4 dias após início do rash</a:t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Google Shape;197;p31"/>
          <p:cNvSpPr txBox="1">
            <a:spLocks noGrp="1"/>
          </p:cNvSpPr>
          <p:nvPr>
            <p:ph type="title"/>
          </p:nvPr>
        </p:nvSpPr>
        <p:spPr>
          <a:xfrm>
            <a:off x="728663" y="1319213"/>
            <a:ext cx="7689850" cy="534987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rgbClr val="1A1A1A"/>
              </a:buClr>
              <a:buFont typeface="Raleway" charset="0"/>
              <a:buNone/>
            </a:pPr>
            <a:r>
              <a:rPr lang="pt-BR" altLang="pt-BR" b="1" smtClean="0">
                <a:solidFill>
                  <a:srgbClr val="1A1A1A"/>
                </a:solidFill>
                <a:latin typeface="Raleway" charset="0"/>
                <a:cs typeface="Arial" panose="020B0604020202020204" pitchFamily="34" charset="0"/>
                <a:sym typeface="Raleway" charset="0"/>
              </a:rPr>
              <a:t>Estratégias e evidências</a:t>
            </a:r>
          </a:p>
        </p:txBody>
      </p:sp>
      <p:sp>
        <p:nvSpPr>
          <p:cNvPr id="198" name="Google Shape;198;p31"/>
          <p:cNvSpPr txBox="1">
            <a:spLocks noGrp="1"/>
          </p:cNvSpPr>
          <p:nvPr>
            <p:ph type="body" idx="1"/>
          </p:nvPr>
        </p:nvSpPr>
        <p:spPr>
          <a:xfrm>
            <a:off x="728663" y="2079625"/>
            <a:ext cx="7689850" cy="2260600"/>
          </a:xfrm>
        </p:spPr>
        <p:txBody>
          <a:bodyPr/>
          <a:lstStyle/>
          <a:p>
            <a:pPr marL="0" indent="0" algn="just" eaLnBrk="1" fontAlgn="auto" hangingPunct="1">
              <a:lnSpc>
                <a:spcPct val="115000"/>
              </a:lnSpc>
              <a:buClr>
                <a:schemeClr val="accent1"/>
              </a:buClr>
              <a:buFont typeface="Lato"/>
              <a:buNone/>
              <a:defRPr/>
            </a:pPr>
            <a:r>
              <a:rPr lang="en" sz="1300" b="1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Profilaxia pós-exposição</a:t>
            </a:r>
            <a:endParaRPr sz="1300" b="1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algn="just" eaLnBrk="1" fontAlgn="auto" hangingPunct="1">
              <a:lnSpc>
                <a:spcPct val="115000"/>
              </a:lnSpc>
              <a:spcBef>
                <a:spcPts val="1000"/>
              </a:spcBef>
              <a:buClr>
                <a:schemeClr val="accent1"/>
              </a:buClr>
              <a:buFont typeface="Lato"/>
              <a:buChar char="●"/>
              <a:defRPr/>
            </a:pPr>
            <a:r>
              <a:rPr lang="en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Vacina dentro de 72h após exposição ou imunoglobulina humana em até 6 dias após exposição</a:t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lvl="1" algn="just" eaLnBrk="1" fontAlgn="auto" hangingPunct="1">
              <a:lnSpc>
                <a:spcPct val="115000"/>
              </a:lnSpc>
              <a:spcBef>
                <a:spcPts val="1000"/>
              </a:spcBef>
              <a:buClr>
                <a:schemeClr val="accent1"/>
              </a:buClr>
              <a:buFont typeface="Lato"/>
              <a:buChar char="○"/>
              <a:defRPr/>
            </a:pPr>
            <a:r>
              <a:rPr lang="en"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Prevenir ou atenuar a doença em indivíduos suscetíveis</a:t>
            </a:r>
            <a:endParaRPr sz="11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algn="just" eaLnBrk="1" fontAlgn="auto" hangingPunct="1">
              <a:lnSpc>
                <a:spcPct val="115000"/>
              </a:lnSpc>
              <a:spcBef>
                <a:spcPts val="1000"/>
              </a:spcBef>
              <a:buClr>
                <a:schemeClr val="accent1"/>
              </a:buClr>
              <a:buFont typeface="Lato"/>
              <a:buChar char="●"/>
              <a:defRPr/>
            </a:pPr>
            <a:r>
              <a:rPr lang="en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Imunoglobulina deve ser administrada em pacientes com risco de doença grave, incluindo lactentes, gestantes sem evidência de imunização, imunodeficiências graves</a:t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algn="just" eaLnBrk="1" fontAlgn="auto" hangingPunct="1">
              <a:lnSpc>
                <a:spcPct val="115000"/>
              </a:lnSpc>
              <a:spcBef>
                <a:spcPts val="1000"/>
              </a:spcBef>
              <a:buClr>
                <a:schemeClr val="accent1"/>
              </a:buClr>
              <a:buFont typeface="Lato"/>
              <a:buChar char="●"/>
              <a:defRPr/>
            </a:pPr>
            <a:r>
              <a:rPr lang="en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Dose: 0,5mL/kg IM em indivíduos com até 30kg; 400mg/kg EV em indivíduos &gt;30kg;</a:t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algn="just" eaLnBrk="1" fontAlgn="auto" hangingPunct="1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accent1"/>
              </a:buClr>
              <a:buFont typeface="Lato"/>
              <a:buChar char="●"/>
              <a:defRPr/>
            </a:pPr>
            <a:r>
              <a:rPr lang="en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Administrar MMR após pelo menos 6 meses após administração IM e 8 meses EV</a:t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Google Shape;203;p32"/>
          <p:cNvSpPr txBox="1">
            <a:spLocks noGrp="1"/>
          </p:cNvSpPr>
          <p:nvPr>
            <p:ph type="title"/>
          </p:nvPr>
        </p:nvSpPr>
        <p:spPr>
          <a:xfrm>
            <a:off x="728663" y="1319213"/>
            <a:ext cx="7689850" cy="534987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rgbClr val="1A1A1A"/>
              </a:buClr>
              <a:buFont typeface="Raleway" charset="0"/>
              <a:buNone/>
            </a:pPr>
            <a:r>
              <a:rPr lang="pt-BR" altLang="pt-BR" b="1" smtClean="0">
                <a:solidFill>
                  <a:srgbClr val="1A1A1A"/>
                </a:solidFill>
                <a:latin typeface="Raleway" charset="0"/>
                <a:cs typeface="Arial" panose="020B0604020202020204" pitchFamily="34" charset="0"/>
                <a:sym typeface="Raleway" charset="0"/>
              </a:rPr>
              <a:t>Estratégias e evidências</a:t>
            </a:r>
          </a:p>
        </p:txBody>
      </p:sp>
      <p:sp>
        <p:nvSpPr>
          <p:cNvPr id="204" name="Google Shape;204;p32"/>
          <p:cNvSpPr txBox="1">
            <a:spLocks noGrp="1"/>
          </p:cNvSpPr>
          <p:nvPr>
            <p:ph type="body" idx="1"/>
          </p:nvPr>
        </p:nvSpPr>
        <p:spPr>
          <a:xfrm>
            <a:off x="728663" y="2079625"/>
            <a:ext cx="7689850" cy="2260600"/>
          </a:xfrm>
        </p:spPr>
        <p:txBody>
          <a:bodyPr/>
          <a:lstStyle/>
          <a:p>
            <a:pPr marL="0" indent="0" algn="just" eaLnBrk="1" fontAlgn="auto" hangingPunct="1">
              <a:lnSpc>
                <a:spcPct val="115000"/>
              </a:lnSpc>
              <a:buClr>
                <a:schemeClr val="accent1"/>
              </a:buClr>
              <a:buFont typeface="Lato"/>
              <a:buNone/>
              <a:defRPr/>
            </a:pPr>
            <a:r>
              <a:rPr lang="en" sz="1300" b="1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Eficácia da vacina</a:t>
            </a:r>
            <a:endParaRPr sz="1300" b="1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algn="just" eaLnBrk="1" fontAlgn="auto" hangingPunct="1">
              <a:lnSpc>
                <a:spcPct val="115000"/>
              </a:lnSpc>
              <a:spcBef>
                <a:spcPts val="1000"/>
              </a:spcBef>
              <a:buClr>
                <a:schemeClr val="accent1"/>
              </a:buClr>
              <a:buFont typeface="Lato"/>
              <a:buChar char="●"/>
              <a:defRPr/>
            </a:pPr>
            <a:r>
              <a:rPr lang="en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Eficácia mediana com uma dose após 12 meses 93% (variando entre 39 e 100%)</a:t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algn="just" eaLnBrk="1" fontAlgn="auto" hangingPunct="1">
              <a:lnSpc>
                <a:spcPct val="115000"/>
              </a:lnSpc>
              <a:spcBef>
                <a:spcPts val="1000"/>
              </a:spcBef>
              <a:buClr>
                <a:schemeClr val="accent1"/>
              </a:buClr>
              <a:buFont typeface="Lato"/>
              <a:buChar char="●"/>
              <a:defRPr/>
            </a:pPr>
            <a:r>
              <a:rPr lang="en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Ainda maior após duas doses (mediana 97%; varia entre 67 e 100%)</a:t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algn="just" eaLnBrk="1" fontAlgn="auto" hangingPunct="1">
              <a:lnSpc>
                <a:spcPct val="115000"/>
              </a:lnSpc>
              <a:spcBef>
                <a:spcPts val="1000"/>
              </a:spcBef>
              <a:buClr>
                <a:schemeClr val="accent1"/>
              </a:buClr>
              <a:buFont typeface="Lato"/>
              <a:buChar char="●"/>
              <a:defRPr/>
            </a:pPr>
            <a:r>
              <a:rPr lang="en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OMS recomenda duas doses como padrão para prevenção de sarampo em todos os países</a:t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algn="just" eaLnBrk="1" fontAlgn="auto" hangingPunct="1">
              <a:lnSpc>
                <a:spcPct val="115000"/>
              </a:lnSpc>
              <a:spcBef>
                <a:spcPts val="1000"/>
              </a:spcBef>
              <a:buClr>
                <a:schemeClr val="accent1"/>
              </a:buClr>
              <a:buFont typeface="Lato"/>
              <a:buChar char="●"/>
              <a:defRPr/>
            </a:pPr>
            <a:r>
              <a:rPr lang="en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Duas doses são necessárias para atingir efeito rebanho e acabar com transmissão</a:t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algn="just" eaLnBrk="1" fontAlgn="auto" hangingPunct="1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accent1"/>
              </a:buClr>
              <a:buFont typeface="Lato"/>
              <a:buChar char="●"/>
              <a:defRPr/>
            </a:pPr>
            <a:r>
              <a:rPr lang="en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Imunidade provavelmente por toda a vida</a:t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Google Shape;209;p33"/>
          <p:cNvSpPr txBox="1">
            <a:spLocks noGrp="1"/>
          </p:cNvSpPr>
          <p:nvPr>
            <p:ph type="title"/>
          </p:nvPr>
        </p:nvSpPr>
        <p:spPr>
          <a:xfrm>
            <a:off x="728663" y="1319213"/>
            <a:ext cx="7689850" cy="534987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rgbClr val="1A1A1A"/>
              </a:buClr>
              <a:buFont typeface="Raleway" charset="0"/>
              <a:buNone/>
            </a:pPr>
            <a:r>
              <a:rPr lang="pt-BR" altLang="pt-BR" b="1" smtClean="0">
                <a:solidFill>
                  <a:srgbClr val="1A1A1A"/>
                </a:solidFill>
                <a:latin typeface="Raleway" charset="0"/>
                <a:cs typeface="Arial" panose="020B0604020202020204" pitchFamily="34" charset="0"/>
                <a:sym typeface="Raleway" charset="0"/>
              </a:rPr>
              <a:t>Estratégias e evidências</a:t>
            </a:r>
          </a:p>
        </p:txBody>
      </p:sp>
      <p:sp>
        <p:nvSpPr>
          <p:cNvPr id="210" name="Google Shape;210;p33"/>
          <p:cNvSpPr txBox="1">
            <a:spLocks noGrp="1"/>
          </p:cNvSpPr>
          <p:nvPr>
            <p:ph type="body" idx="1"/>
          </p:nvPr>
        </p:nvSpPr>
        <p:spPr>
          <a:xfrm>
            <a:off x="728663" y="2079625"/>
            <a:ext cx="7689850" cy="2260600"/>
          </a:xfrm>
        </p:spPr>
        <p:txBody>
          <a:bodyPr/>
          <a:lstStyle/>
          <a:p>
            <a:pPr marL="0" indent="0" algn="just" eaLnBrk="1" fontAlgn="auto" hangingPunct="1">
              <a:lnSpc>
                <a:spcPct val="115000"/>
              </a:lnSpc>
              <a:buClr>
                <a:schemeClr val="accent1"/>
              </a:buClr>
              <a:buFont typeface="Lato"/>
              <a:buNone/>
              <a:defRPr/>
            </a:pPr>
            <a:r>
              <a:rPr lang="en" sz="1300" b="1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Segurança da vacina</a:t>
            </a:r>
            <a:endParaRPr sz="1300" b="1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algn="just" eaLnBrk="1" fontAlgn="auto" hangingPunct="1">
              <a:lnSpc>
                <a:spcPct val="115000"/>
              </a:lnSpc>
              <a:buClr>
                <a:schemeClr val="accent1"/>
              </a:buClr>
              <a:buFont typeface="Lato"/>
              <a:buChar char="●"/>
              <a:defRPr/>
            </a:pPr>
            <a:r>
              <a:rPr lang="en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Após 50 do licenciamento da vacina e com mais de 100 milhões de doses administradas em todo o mundo desde 2000, temos registro de segurança bem estabelecido</a:t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algn="just" eaLnBrk="1" fontAlgn="auto" hangingPunct="1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accent1"/>
              </a:buClr>
              <a:buFont typeface="Lato"/>
              <a:buChar char="●"/>
              <a:defRPr/>
            </a:pPr>
            <a:r>
              <a:rPr lang="en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Efeitos adversos da MMR incluem febre (&lt;15%), rashes transitórios 7 a 12 dias após a vacina (5%), linfadenopatia transitória (5% em crianças e 20% em adultos), parotidite (&lt;1%) e meningite asséptica (1 a 10 por milhão)</a:t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Google Shape;215;p34"/>
          <p:cNvSpPr txBox="1">
            <a:spLocks noGrp="1"/>
          </p:cNvSpPr>
          <p:nvPr>
            <p:ph type="title"/>
          </p:nvPr>
        </p:nvSpPr>
        <p:spPr>
          <a:xfrm>
            <a:off x="728663" y="1319213"/>
            <a:ext cx="7689850" cy="534987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rgbClr val="1A1A1A"/>
              </a:buClr>
              <a:buFont typeface="Raleway" charset="0"/>
              <a:buNone/>
            </a:pPr>
            <a:r>
              <a:rPr lang="pt-BR" altLang="pt-BR" b="1" smtClean="0">
                <a:solidFill>
                  <a:srgbClr val="1A1A1A"/>
                </a:solidFill>
                <a:latin typeface="Raleway" charset="0"/>
                <a:cs typeface="Arial" panose="020B0604020202020204" pitchFamily="34" charset="0"/>
                <a:sym typeface="Raleway" charset="0"/>
              </a:rPr>
              <a:t>Estratégias e evidências</a:t>
            </a:r>
          </a:p>
        </p:txBody>
      </p:sp>
      <p:sp>
        <p:nvSpPr>
          <p:cNvPr id="216" name="Google Shape;216;p34"/>
          <p:cNvSpPr txBox="1">
            <a:spLocks noGrp="1"/>
          </p:cNvSpPr>
          <p:nvPr>
            <p:ph type="body" idx="1"/>
          </p:nvPr>
        </p:nvSpPr>
        <p:spPr>
          <a:xfrm>
            <a:off x="728663" y="2079625"/>
            <a:ext cx="7689850" cy="2260600"/>
          </a:xfrm>
        </p:spPr>
        <p:txBody>
          <a:bodyPr/>
          <a:lstStyle/>
          <a:p>
            <a:pPr marL="0" indent="0" algn="just" eaLnBrk="1" fontAlgn="auto" hangingPunct="1">
              <a:lnSpc>
                <a:spcPct val="115000"/>
              </a:lnSpc>
              <a:buClr>
                <a:schemeClr val="accent1"/>
              </a:buClr>
              <a:buFont typeface="Lato"/>
              <a:buNone/>
              <a:defRPr/>
            </a:pPr>
            <a:r>
              <a:rPr lang="en" sz="1300" b="1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Segurança da vacina</a:t>
            </a:r>
            <a:endParaRPr sz="1300" b="1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algn="just" eaLnBrk="1" fontAlgn="auto" hangingPunct="1">
              <a:lnSpc>
                <a:spcPct val="115000"/>
              </a:lnSpc>
              <a:buClr>
                <a:schemeClr val="accent1"/>
              </a:buClr>
              <a:buFont typeface="Lato"/>
              <a:buChar char="●"/>
              <a:defRPr/>
            </a:pPr>
            <a:r>
              <a:rPr lang="en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Efeitos adversos graves são raros e muito menos comuns que os riscos associados à infecção</a:t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algn="just" eaLnBrk="1" fontAlgn="auto" hangingPunct="1">
              <a:lnSpc>
                <a:spcPct val="115000"/>
              </a:lnSpc>
              <a:spcBef>
                <a:spcPts val="1000"/>
              </a:spcBef>
              <a:buClr>
                <a:schemeClr val="accent1"/>
              </a:buClr>
              <a:buFont typeface="Lato"/>
              <a:buChar char="●"/>
              <a:defRPr/>
            </a:pPr>
            <a:r>
              <a:rPr lang="en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Esses são: anafilaxia (2 a 14 por milhão), convulsões febris (1:3000), púrpura trombocitopênica (1:30.000), e encefalite de corpos de inclusão de sarampo em imunodeficientes;  </a:t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algn="just" eaLnBrk="1" fontAlgn="auto" hangingPunct="1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accent1"/>
              </a:buClr>
              <a:buFont typeface="Lato"/>
              <a:buChar char="●"/>
              <a:defRPr/>
            </a:pPr>
            <a:r>
              <a:rPr lang="en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O componente da rubéola na MMR pode causar artralgia ou artrite transitórias, principalmente em mulheres após a puberdade</a:t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Google Shape;221;p35"/>
          <p:cNvSpPr txBox="1">
            <a:spLocks noGrp="1"/>
          </p:cNvSpPr>
          <p:nvPr>
            <p:ph type="title"/>
          </p:nvPr>
        </p:nvSpPr>
        <p:spPr>
          <a:xfrm>
            <a:off x="728663" y="1319213"/>
            <a:ext cx="7689850" cy="534987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rgbClr val="1A1A1A"/>
              </a:buClr>
              <a:buFont typeface="Raleway" charset="0"/>
              <a:buNone/>
            </a:pPr>
            <a:r>
              <a:rPr lang="pt-BR" altLang="pt-BR" b="1" smtClean="0">
                <a:solidFill>
                  <a:srgbClr val="1A1A1A"/>
                </a:solidFill>
                <a:latin typeface="Raleway" charset="0"/>
                <a:cs typeface="Arial" panose="020B0604020202020204" pitchFamily="34" charset="0"/>
                <a:sym typeface="Raleway" charset="0"/>
              </a:rPr>
              <a:t>Estratégias e evidências</a:t>
            </a:r>
          </a:p>
        </p:txBody>
      </p:sp>
      <p:sp>
        <p:nvSpPr>
          <p:cNvPr id="222" name="Google Shape;222;p35"/>
          <p:cNvSpPr txBox="1">
            <a:spLocks noGrp="1"/>
          </p:cNvSpPr>
          <p:nvPr>
            <p:ph type="body" idx="1"/>
          </p:nvPr>
        </p:nvSpPr>
        <p:spPr>
          <a:xfrm>
            <a:off x="728663" y="2079625"/>
            <a:ext cx="7689850" cy="2260600"/>
          </a:xfrm>
        </p:spPr>
        <p:txBody>
          <a:bodyPr/>
          <a:lstStyle/>
          <a:p>
            <a:pPr marL="0" indent="0" algn="just" eaLnBrk="1" fontAlgn="auto" hangingPunct="1">
              <a:lnSpc>
                <a:spcPct val="115000"/>
              </a:lnSpc>
              <a:buClr>
                <a:schemeClr val="accent1"/>
              </a:buClr>
              <a:buFont typeface="Lato"/>
              <a:buNone/>
              <a:defRPr/>
            </a:pPr>
            <a:r>
              <a:rPr lang="en" sz="1300" b="1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Segurança da vacina</a:t>
            </a:r>
            <a:endParaRPr sz="1300" b="1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algn="just" eaLnBrk="1" fontAlgn="auto" hangingPunct="1">
              <a:lnSpc>
                <a:spcPct val="115000"/>
              </a:lnSpc>
              <a:buClr>
                <a:schemeClr val="accent1"/>
              </a:buClr>
              <a:buFont typeface="Lato"/>
              <a:buChar char="●"/>
              <a:defRPr/>
            </a:pPr>
            <a:r>
              <a:rPr lang="en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Grupos antivacina seguem postulando que a MMR pode causar doença inflamatória intestinal e autismo com base em uma série de casos publicada em 1998 que foi depois retratada por falsificação de informações clínicas</a:t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algn="just" eaLnBrk="1" fontAlgn="auto" hangingPunct="1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accent1"/>
              </a:buClr>
              <a:buFont typeface="Lato"/>
              <a:buChar char="●"/>
              <a:defRPr/>
            </a:pPr>
            <a:r>
              <a:rPr lang="en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Estudos laboratoriais e epidemiológicos posteriores não mostraram associação entre a vacina e essas condições.</a:t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Google Shape;227;p36"/>
          <p:cNvSpPr txBox="1">
            <a:spLocks noGrp="1"/>
          </p:cNvSpPr>
          <p:nvPr>
            <p:ph type="title"/>
          </p:nvPr>
        </p:nvSpPr>
        <p:spPr>
          <a:xfrm>
            <a:off x="728663" y="1319213"/>
            <a:ext cx="7689850" cy="534987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rgbClr val="1A1A1A"/>
              </a:buClr>
              <a:buFont typeface="Raleway" charset="0"/>
              <a:buNone/>
            </a:pPr>
            <a:r>
              <a:rPr lang="pt-BR" altLang="pt-BR" b="1" smtClean="0">
                <a:solidFill>
                  <a:srgbClr val="1A1A1A"/>
                </a:solidFill>
                <a:latin typeface="Raleway" charset="0"/>
                <a:cs typeface="Arial" panose="020B0604020202020204" pitchFamily="34" charset="0"/>
                <a:sym typeface="Raleway" charset="0"/>
              </a:rPr>
              <a:t>Estratégias e evidências</a:t>
            </a:r>
          </a:p>
        </p:txBody>
      </p:sp>
      <p:sp>
        <p:nvSpPr>
          <p:cNvPr id="228" name="Google Shape;228;p36"/>
          <p:cNvSpPr txBox="1">
            <a:spLocks noGrp="1"/>
          </p:cNvSpPr>
          <p:nvPr>
            <p:ph type="body" idx="1"/>
          </p:nvPr>
        </p:nvSpPr>
        <p:spPr>
          <a:xfrm>
            <a:off x="728663" y="2079625"/>
            <a:ext cx="7689850" cy="2260600"/>
          </a:xfrm>
        </p:spPr>
        <p:txBody>
          <a:bodyPr/>
          <a:lstStyle/>
          <a:p>
            <a:pPr marL="0" indent="0" algn="just" eaLnBrk="1" fontAlgn="auto" hangingPunct="1">
              <a:lnSpc>
                <a:spcPct val="115000"/>
              </a:lnSpc>
              <a:buClr>
                <a:schemeClr val="accent1"/>
              </a:buClr>
              <a:buFont typeface="Lato"/>
              <a:buNone/>
              <a:defRPr/>
            </a:pPr>
            <a:r>
              <a:rPr lang="en" sz="1300" b="1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Recomendações gerais para a vacinação</a:t>
            </a:r>
            <a:endParaRPr sz="1300" b="1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algn="just" eaLnBrk="1" fontAlgn="auto" hangingPunct="1">
              <a:lnSpc>
                <a:spcPct val="115000"/>
              </a:lnSpc>
              <a:buClr>
                <a:schemeClr val="accent1"/>
              </a:buClr>
              <a:buFont typeface="Lato"/>
              <a:buChar char="●"/>
              <a:defRPr/>
            </a:pPr>
            <a:r>
              <a:rPr lang="en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Sarampo é eliminado se houver implementação de um calendário vacinal nacional e houver ampla cobertura mantida</a:t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algn="just" eaLnBrk="1" fontAlgn="auto" hangingPunct="1">
              <a:lnSpc>
                <a:spcPct val="115000"/>
              </a:lnSpc>
              <a:spcBef>
                <a:spcPts val="1000"/>
              </a:spcBef>
              <a:buClr>
                <a:schemeClr val="accent1"/>
              </a:buClr>
              <a:buFont typeface="Lato"/>
              <a:buChar char="●"/>
              <a:defRPr/>
            </a:pPr>
            <a:r>
              <a:rPr lang="en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Surtos ocorrem quando a população não está vacinada adequadamente</a:t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algn="just" eaLnBrk="1" fontAlgn="auto" hangingPunct="1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accent1"/>
              </a:buClr>
              <a:buFont typeface="Lato"/>
              <a:buChar char="●"/>
              <a:defRPr/>
            </a:pPr>
            <a:r>
              <a:rPr lang="en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CDC recomenda que a primeira dose da MMR e da varicela sejam dadas isoladamente, mas podem ser dadas combinadas na segunda dose</a:t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5" name="Google Shape;234;p37"/>
          <p:cNvPicPr preferRelativeResize="0"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9588" y="1312863"/>
            <a:ext cx="5584825" cy="3714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Google Shape;245;p39"/>
          <p:cNvSpPr txBox="1">
            <a:spLocks noGrp="1"/>
          </p:cNvSpPr>
          <p:nvPr>
            <p:ph type="title"/>
          </p:nvPr>
        </p:nvSpPr>
        <p:spPr>
          <a:xfrm>
            <a:off x="728663" y="1319213"/>
            <a:ext cx="7689850" cy="534987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rgbClr val="1A1A1A"/>
              </a:buClr>
              <a:buFont typeface="Raleway" charset="0"/>
              <a:buNone/>
            </a:pPr>
            <a:r>
              <a:rPr lang="pt-BR" altLang="pt-BR" b="1" smtClean="0">
                <a:solidFill>
                  <a:srgbClr val="1A1A1A"/>
                </a:solidFill>
                <a:latin typeface="Raleway" charset="0"/>
                <a:cs typeface="Arial" panose="020B0604020202020204" pitchFamily="34" charset="0"/>
                <a:sym typeface="Raleway" charset="0"/>
              </a:rPr>
              <a:t>Áreas de incerteza</a:t>
            </a:r>
          </a:p>
        </p:txBody>
      </p:sp>
      <p:sp>
        <p:nvSpPr>
          <p:cNvPr id="61443" name="Google Shape;246;p39"/>
          <p:cNvSpPr txBox="1">
            <a:spLocks noGrp="1"/>
          </p:cNvSpPr>
          <p:nvPr>
            <p:ph type="body" idx="1"/>
          </p:nvPr>
        </p:nvSpPr>
        <p:spPr>
          <a:xfrm>
            <a:off x="728663" y="2079625"/>
            <a:ext cx="7689850" cy="2260600"/>
          </a:xfrm>
        </p:spPr>
        <p:txBody>
          <a:bodyPr/>
          <a:lstStyle/>
          <a:p>
            <a:pPr algn="just"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Font typeface="Lato" panose="020F0502020204030203" pitchFamily="34" charset="0"/>
              <a:buChar char="●"/>
            </a:pPr>
            <a:r>
              <a:rPr lang="pt-BR" altLang="pt-BR" sz="1300" smtClean="0">
                <a:solidFill>
                  <a:schemeClr val="accent1"/>
                </a:solidFill>
                <a:latin typeface="Lato" panose="020F0502020204030203" pitchFamily="34" charset="0"/>
                <a:cs typeface="Arial" panose="020B0604020202020204" pitchFamily="34" charset="0"/>
                <a:sym typeface="Lato" panose="020F0502020204030203" pitchFamily="34" charset="0"/>
              </a:rPr>
              <a:t>Agentes antivirais (como ribavirina e interferon) foram usados para tratamento de pacientes gravemente afetados e imunocomprometidos, com desfechos positivos</a:t>
            </a:r>
          </a:p>
          <a:p>
            <a:pPr algn="just" eaLnBrk="1" hangingPunct="1">
              <a:lnSpc>
                <a:spcPct val="115000"/>
              </a:lnSpc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Lato" panose="020F0502020204030203" pitchFamily="34" charset="0"/>
              <a:buChar char="●"/>
            </a:pPr>
            <a:r>
              <a:rPr lang="pt-BR" altLang="pt-BR" sz="1300" smtClean="0">
                <a:solidFill>
                  <a:schemeClr val="accent1"/>
                </a:solidFill>
                <a:latin typeface="Lato" panose="020F0502020204030203" pitchFamily="34" charset="0"/>
                <a:cs typeface="Arial" panose="020B0604020202020204" pitchFamily="34" charset="0"/>
                <a:sym typeface="Lato" panose="020F0502020204030203" pitchFamily="34" charset="0"/>
              </a:rPr>
              <a:t>Entretanto, faltam estudos randomizados e controlados</a:t>
            </a:r>
          </a:p>
          <a:p>
            <a:pPr algn="just" eaLnBrk="1" hangingPunct="1">
              <a:lnSpc>
                <a:spcPct val="115000"/>
              </a:lnSpc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Lato" panose="020F0502020204030203" pitchFamily="34" charset="0"/>
              <a:buChar char="●"/>
            </a:pPr>
            <a:r>
              <a:rPr lang="pt-BR" altLang="pt-BR" sz="1300" smtClean="0">
                <a:solidFill>
                  <a:schemeClr val="accent1"/>
                </a:solidFill>
                <a:latin typeface="Lato" panose="020F0502020204030203" pitchFamily="34" charset="0"/>
                <a:cs typeface="Arial" panose="020B0604020202020204" pitchFamily="34" charset="0"/>
                <a:sym typeface="Lato" panose="020F0502020204030203" pitchFamily="34" charset="0"/>
              </a:rPr>
              <a:t>Ribavirina não é liberada para tratamento de sarampo pelo FDA</a:t>
            </a:r>
          </a:p>
          <a:p>
            <a:pPr algn="just" eaLnBrk="1" hangingPunct="1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accent1"/>
              </a:buClr>
              <a:buFont typeface="Lato" panose="020F0502020204030203" pitchFamily="34" charset="0"/>
              <a:buChar char="●"/>
            </a:pPr>
            <a:r>
              <a:rPr lang="pt-BR" altLang="pt-BR" sz="1300" smtClean="0">
                <a:solidFill>
                  <a:schemeClr val="accent1"/>
                </a:solidFill>
                <a:latin typeface="Lato" panose="020F0502020204030203" pitchFamily="34" charset="0"/>
                <a:cs typeface="Arial" panose="020B0604020202020204" pitchFamily="34" charset="0"/>
                <a:sym typeface="Lato" panose="020F0502020204030203" pitchFamily="34" charset="0"/>
              </a:rPr>
              <a:t>Necessidade de estudos futuros para avaliação de riscos de benefícios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Google Shape;251;p40"/>
          <p:cNvSpPr txBox="1">
            <a:spLocks noGrp="1"/>
          </p:cNvSpPr>
          <p:nvPr>
            <p:ph type="title"/>
          </p:nvPr>
        </p:nvSpPr>
        <p:spPr>
          <a:xfrm>
            <a:off x="728663" y="1319213"/>
            <a:ext cx="7689850" cy="534987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rgbClr val="1A1A1A"/>
              </a:buClr>
              <a:buFont typeface="Raleway" charset="0"/>
              <a:buNone/>
            </a:pPr>
            <a:r>
              <a:rPr lang="pt-BR" altLang="pt-BR" b="1" smtClean="0">
                <a:solidFill>
                  <a:srgbClr val="1A1A1A"/>
                </a:solidFill>
                <a:latin typeface="Raleway" charset="0"/>
                <a:cs typeface="Arial" panose="020B0604020202020204" pitchFamily="34" charset="0"/>
                <a:sym typeface="Raleway" charset="0"/>
              </a:rPr>
              <a:t>Diretrizes</a:t>
            </a:r>
          </a:p>
        </p:txBody>
      </p:sp>
      <p:sp>
        <p:nvSpPr>
          <p:cNvPr id="252" name="Google Shape;252;p40"/>
          <p:cNvSpPr txBox="1">
            <a:spLocks noGrp="1"/>
          </p:cNvSpPr>
          <p:nvPr>
            <p:ph type="body" idx="1"/>
          </p:nvPr>
        </p:nvSpPr>
        <p:spPr>
          <a:xfrm>
            <a:off x="728663" y="2079625"/>
            <a:ext cx="7689850" cy="2260600"/>
          </a:xfrm>
        </p:spPr>
        <p:txBody>
          <a:bodyPr/>
          <a:lstStyle/>
          <a:p>
            <a:pPr marL="0" indent="0" algn="just" eaLnBrk="1" fontAlgn="auto" hangingPunct="1">
              <a:lnSpc>
                <a:spcPct val="115000"/>
              </a:lnSpc>
              <a:buClr>
                <a:schemeClr val="accent1"/>
              </a:buClr>
              <a:buFont typeface="Lato"/>
              <a:buNone/>
              <a:defRPr/>
            </a:pPr>
            <a:r>
              <a:rPr lang="en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Manejo do Sarampo</a:t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algn="just" eaLnBrk="1" fontAlgn="auto" hangingPunct="1">
              <a:lnSpc>
                <a:spcPct val="115000"/>
              </a:lnSpc>
              <a:spcBef>
                <a:spcPts val="1000"/>
              </a:spcBef>
              <a:buClr>
                <a:schemeClr val="accent1"/>
              </a:buClr>
              <a:buFont typeface="Lato"/>
              <a:buChar char="●"/>
              <a:defRPr/>
            </a:pPr>
            <a:r>
              <a:rPr lang="en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AAP</a:t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algn="just" eaLnBrk="1" fontAlgn="auto" hangingPunct="1">
              <a:lnSpc>
                <a:spcPct val="115000"/>
              </a:lnSpc>
              <a:spcBef>
                <a:spcPts val="1000"/>
              </a:spcBef>
              <a:buClr>
                <a:schemeClr val="accent1"/>
              </a:buClr>
              <a:buFont typeface="Lato"/>
              <a:buChar char="●"/>
              <a:defRPr/>
            </a:pPr>
            <a:r>
              <a:rPr lang="en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OMS</a:t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marL="0" indent="0" algn="just" eaLnBrk="1" fontAlgn="auto" hangingPunct="1">
              <a:lnSpc>
                <a:spcPct val="115000"/>
              </a:lnSpc>
              <a:spcBef>
                <a:spcPts val="1000"/>
              </a:spcBef>
              <a:buClr>
                <a:schemeClr val="accent1"/>
              </a:buClr>
              <a:buFont typeface="Lato"/>
              <a:buNone/>
              <a:defRPr/>
            </a:pPr>
            <a:r>
              <a:rPr lang="en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Uso da vacina e imunoglobulina</a:t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algn="just" eaLnBrk="1" fontAlgn="auto" hangingPunct="1">
              <a:lnSpc>
                <a:spcPct val="115000"/>
              </a:lnSpc>
              <a:spcBef>
                <a:spcPts val="1000"/>
              </a:spcBef>
              <a:buClr>
                <a:schemeClr val="accent1"/>
              </a:buClr>
              <a:buFont typeface="Lato"/>
              <a:buChar char="●"/>
              <a:defRPr/>
            </a:pPr>
            <a:r>
              <a:rPr lang="en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CDC</a:t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algn="just" eaLnBrk="1" fontAlgn="auto" hangingPunct="1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accent1"/>
              </a:buClr>
              <a:buFont typeface="Lato"/>
              <a:buChar char="●"/>
              <a:defRPr/>
            </a:pPr>
            <a:r>
              <a:rPr lang="en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OMS</a:t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Google Shape;257;p41"/>
          <p:cNvSpPr txBox="1">
            <a:spLocks noGrp="1"/>
          </p:cNvSpPr>
          <p:nvPr>
            <p:ph type="title"/>
          </p:nvPr>
        </p:nvSpPr>
        <p:spPr>
          <a:xfrm>
            <a:off x="728663" y="1319213"/>
            <a:ext cx="7689850" cy="534987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rgbClr val="1A1A1A"/>
              </a:buClr>
              <a:buFont typeface="Raleway" charset="0"/>
              <a:buNone/>
            </a:pPr>
            <a:r>
              <a:rPr lang="pt-BR" altLang="pt-BR" b="1" smtClean="0">
                <a:solidFill>
                  <a:srgbClr val="1A1A1A"/>
                </a:solidFill>
                <a:latin typeface="Raleway" charset="0"/>
                <a:cs typeface="Arial" panose="020B0604020202020204" pitchFamily="34" charset="0"/>
                <a:sym typeface="Raleway" charset="0"/>
              </a:rPr>
              <a:t>Conclusão: Voltando ao caso clínico</a:t>
            </a:r>
          </a:p>
        </p:txBody>
      </p:sp>
      <p:sp>
        <p:nvSpPr>
          <p:cNvPr id="65539" name="Google Shape;258;p41"/>
          <p:cNvSpPr txBox="1">
            <a:spLocks noGrp="1"/>
          </p:cNvSpPr>
          <p:nvPr>
            <p:ph type="body" idx="1"/>
          </p:nvPr>
        </p:nvSpPr>
        <p:spPr>
          <a:xfrm>
            <a:off x="728663" y="2079625"/>
            <a:ext cx="7689850" cy="2260600"/>
          </a:xfrm>
        </p:spPr>
        <p:txBody>
          <a:bodyPr/>
          <a:lstStyle/>
          <a:p>
            <a:pPr indent="-317500" algn="just" eaLnBrk="1" hangingPunct="1">
              <a:spcBef>
                <a:spcPct val="0"/>
              </a:spcBef>
              <a:spcAft>
                <a:spcPct val="0"/>
              </a:spcAft>
              <a:buSzPts val="1400"/>
            </a:pPr>
            <a:r>
              <a:rPr lang="pt-BR" altLang="pt-BR" sz="1300" smtClean="0">
                <a:solidFill>
                  <a:schemeClr val="accent1"/>
                </a:solidFill>
                <a:latin typeface="Lato" panose="020F0502020204030203" pitchFamily="34" charset="0"/>
                <a:cs typeface="Arial" panose="020B0604020202020204" pitchFamily="34" charset="0"/>
                <a:sym typeface="Lato" panose="020F0502020204030203" pitchFamily="34" charset="0"/>
              </a:rPr>
              <a:t>Homem, 38 anos, febre há 3 dias e tosse;</a:t>
            </a:r>
          </a:p>
          <a:p>
            <a:pPr indent="-317500" algn="just" eaLnBrk="1" hangingPunct="1">
              <a:spcBef>
                <a:spcPts val="1000"/>
              </a:spcBef>
              <a:spcAft>
                <a:spcPct val="0"/>
              </a:spcAft>
              <a:buSzPts val="1400"/>
            </a:pPr>
            <a:r>
              <a:rPr lang="pt-BR" altLang="pt-BR" sz="1300" smtClean="0">
                <a:solidFill>
                  <a:schemeClr val="accent1"/>
                </a:solidFill>
                <a:latin typeface="Lato" panose="020F0502020204030203" pitchFamily="34" charset="0"/>
                <a:cs typeface="Arial" panose="020B0604020202020204" pitchFamily="34" charset="0"/>
                <a:sym typeface="Lato" panose="020F0502020204030203" pitchFamily="34" charset="0"/>
              </a:rPr>
              <a:t>Pai de 2 crianças e sua esposa está gestante;</a:t>
            </a:r>
          </a:p>
          <a:p>
            <a:pPr indent="-317500" algn="just" eaLnBrk="1" hangingPunct="1">
              <a:spcBef>
                <a:spcPts val="1000"/>
              </a:spcBef>
              <a:spcAft>
                <a:spcPct val="0"/>
              </a:spcAft>
              <a:buSzPts val="1400"/>
            </a:pPr>
            <a:r>
              <a:rPr lang="pt-BR" altLang="pt-BR" sz="1300" smtClean="0">
                <a:solidFill>
                  <a:schemeClr val="accent1"/>
                </a:solidFill>
                <a:latin typeface="Lato" panose="020F0502020204030203" pitchFamily="34" charset="0"/>
                <a:cs typeface="Arial" panose="020B0604020202020204" pitchFamily="34" charset="0"/>
                <a:sym typeface="Lato" panose="020F0502020204030203" pitchFamily="34" charset="0"/>
              </a:rPr>
              <a:t>Viagem recente para o exterior (dos EUA);</a:t>
            </a:r>
          </a:p>
          <a:p>
            <a:pPr indent="-317500" algn="just" eaLnBrk="1" hangingPunct="1">
              <a:spcBef>
                <a:spcPts val="1000"/>
              </a:spcBef>
              <a:spcAft>
                <a:spcPct val="0"/>
              </a:spcAft>
              <a:buSzPts val="1400"/>
            </a:pPr>
            <a:r>
              <a:rPr lang="pt-BR" altLang="pt-BR" sz="1300" smtClean="0">
                <a:solidFill>
                  <a:schemeClr val="accent1"/>
                </a:solidFill>
                <a:latin typeface="Lato" panose="020F0502020204030203" pitchFamily="34" charset="0"/>
                <a:cs typeface="Arial" panose="020B0604020202020204" pitchFamily="34" charset="0"/>
                <a:sym typeface="Lato" panose="020F0502020204030203" pitchFamily="34" charset="0"/>
              </a:rPr>
              <a:t>Exame físico: Tax 39ºC, conjuntivite, roncos à ausculta pulmonar;</a:t>
            </a:r>
          </a:p>
          <a:p>
            <a:pPr indent="-317500" algn="just" eaLnBrk="1" hangingPunct="1">
              <a:spcBef>
                <a:spcPts val="1000"/>
              </a:spcBef>
              <a:spcAft>
                <a:spcPct val="0"/>
              </a:spcAft>
              <a:buSzPts val="1400"/>
            </a:pPr>
            <a:r>
              <a:rPr lang="pt-BR" altLang="pt-BR" sz="1300" smtClean="0">
                <a:solidFill>
                  <a:schemeClr val="accent1"/>
                </a:solidFill>
                <a:latin typeface="Lato" panose="020F0502020204030203" pitchFamily="34" charset="0"/>
                <a:cs typeface="Arial" panose="020B0604020202020204" pitchFamily="34" charset="0"/>
                <a:sym typeface="Lato" panose="020F0502020204030203" pitchFamily="34" charset="0"/>
              </a:rPr>
              <a:t>Prescrito antibiótico;</a:t>
            </a:r>
          </a:p>
          <a:p>
            <a:pPr indent="-317500" algn="just" eaLnBrk="1" hangingPunct="1">
              <a:spcBef>
                <a:spcPts val="1000"/>
              </a:spcBef>
              <a:spcAft>
                <a:spcPts val="1000"/>
              </a:spcAft>
              <a:buSzPts val="1400"/>
            </a:pPr>
            <a:r>
              <a:rPr lang="pt-BR" altLang="pt-BR" sz="1300" smtClean="0">
                <a:solidFill>
                  <a:schemeClr val="accent1"/>
                </a:solidFill>
                <a:latin typeface="Lato" panose="020F0502020204030203" pitchFamily="34" charset="0"/>
                <a:cs typeface="Arial" panose="020B0604020202020204" pitchFamily="34" charset="0"/>
                <a:sym typeface="Lato" panose="020F0502020204030203" pitchFamily="34" charset="0"/>
              </a:rPr>
              <a:t>Após dois dias, rash em face e tronco.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Google Shape;263;p42"/>
          <p:cNvSpPr txBox="1">
            <a:spLocks noGrp="1"/>
          </p:cNvSpPr>
          <p:nvPr>
            <p:ph type="title"/>
          </p:nvPr>
        </p:nvSpPr>
        <p:spPr>
          <a:xfrm>
            <a:off x="728663" y="1319213"/>
            <a:ext cx="7689850" cy="534987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rgbClr val="1A1A1A"/>
              </a:buClr>
              <a:buFont typeface="Raleway" charset="0"/>
              <a:buNone/>
            </a:pPr>
            <a:r>
              <a:rPr lang="pt-BR" altLang="pt-BR" b="1" smtClean="0">
                <a:solidFill>
                  <a:srgbClr val="1A1A1A"/>
                </a:solidFill>
                <a:latin typeface="Raleway" charset="0"/>
                <a:cs typeface="Arial" panose="020B0604020202020204" pitchFamily="34" charset="0"/>
                <a:sym typeface="Raleway" charset="0"/>
              </a:rPr>
              <a:t>Conclusão: Voltando ao caso clínico</a:t>
            </a:r>
          </a:p>
        </p:txBody>
      </p:sp>
      <p:sp>
        <p:nvSpPr>
          <p:cNvPr id="264" name="Google Shape;264;p42"/>
          <p:cNvSpPr txBox="1">
            <a:spLocks noGrp="1"/>
          </p:cNvSpPr>
          <p:nvPr>
            <p:ph type="body" idx="1"/>
          </p:nvPr>
        </p:nvSpPr>
        <p:spPr>
          <a:xfrm>
            <a:off x="728663" y="2079625"/>
            <a:ext cx="7689850" cy="2260600"/>
          </a:xfrm>
        </p:spPr>
        <p:txBody>
          <a:bodyPr/>
          <a:lstStyle/>
          <a:p>
            <a:pPr indent="-317500" algn="just" eaLnBrk="1" fontAlgn="auto" hangingPunct="1">
              <a:buSzPts val="1400"/>
              <a:buFont typeface="Arial"/>
              <a:buChar char="●"/>
              <a:defRPr/>
            </a:pPr>
            <a:r>
              <a:rPr lang="en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Notificar o caso</a:t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algn="just" eaLnBrk="1" fontAlgn="auto" hangingPunct="1">
              <a:spcBef>
                <a:spcPts val="1000"/>
              </a:spcBef>
              <a:buClr>
                <a:schemeClr val="accent1"/>
              </a:buClr>
              <a:buFont typeface="Lato"/>
              <a:buChar char="●"/>
              <a:defRPr/>
            </a:pPr>
            <a:r>
              <a:rPr lang="en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Esposa gestante - imunoglobulina</a:t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algn="just" eaLnBrk="1" fontAlgn="auto" hangingPunct="1">
              <a:spcBef>
                <a:spcPts val="1000"/>
              </a:spcBef>
              <a:buClr>
                <a:schemeClr val="accent1"/>
              </a:buClr>
              <a:buFont typeface="Lato"/>
              <a:buChar char="●"/>
              <a:defRPr/>
            </a:pPr>
            <a:r>
              <a:rPr lang="en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Crianças - completar 2 doses de MMR assim que possível</a:t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algn="just" eaLnBrk="1" fontAlgn="auto" hangingPunct="1">
              <a:spcBef>
                <a:spcPts val="1000"/>
              </a:spcBef>
              <a:buClr>
                <a:schemeClr val="accent1"/>
              </a:buClr>
              <a:buFont typeface="Lato"/>
              <a:buChar char="●"/>
              <a:defRPr/>
            </a:pPr>
            <a:r>
              <a:rPr lang="en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Isolamento domiciliar até 4 dias após início do rash</a:t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algn="just" eaLnBrk="1" fontAlgn="auto" hangingPunct="1">
              <a:spcBef>
                <a:spcPts val="1000"/>
              </a:spcBef>
              <a:spcAft>
                <a:spcPts val="1000"/>
              </a:spcAft>
              <a:buClr>
                <a:schemeClr val="accent1"/>
              </a:buClr>
              <a:buFont typeface="Lato"/>
              <a:buChar char="●"/>
              <a:defRPr/>
            </a:pPr>
            <a:r>
              <a:rPr lang="en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Indivíduos que planejam viagens ao exterior - encorajamento pelos profissionais de saúde para que se atentem ao seu estado vacinal e se adequem</a:t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8" name="Picture 4" descr="halftone_gray_2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68313"/>
            <a:ext cx="9144000" cy="467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414141"/>
                </a:solidFill>
                <a:miter lim="4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2" name="Picture 4" descr="halftone_gray_2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6200" y="17463"/>
            <a:ext cx="5419725" cy="5126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414141"/>
                </a:solidFill>
                <a:miter lim="4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Google Shape;269;p43"/>
          <p:cNvSpPr txBox="1">
            <a:spLocks noGrp="1"/>
          </p:cNvSpPr>
          <p:nvPr>
            <p:ph type="title"/>
          </p:nvPr>
        </p:nvSpPr>
        <p:spPr>
          <a:xfrm>
            <a:off x="728663" y="282575"/>
            <a:ext cx="7689850" cy="1244600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Font typeface="Raleway" charset="0"/>
              <a:buNone/>
            </a:pPr>
            <a:r>
              <a:rPr lang="pt-BR" altLang="pt-BR" b="1" smtClean="0">
                <a:solidFill>
                  <a:srgbClr val="FFFFFF"/>
                </a:solidFill>
                <a:latin typeface="Raleway" charset="0"/>
                <a:cs typeface="Arial" panose="020B0604020202020204" pitchFamily="34" charset="0"/>
                <a:sym typeface="Raleway" charset="0"/>
              </a:rPr>
              <a:t>Obrigada </a:t>
            </a:r>
          </a:p>
        </p:txBody>
      </p:sp>
      <p:pic>
        <p:nvPicPr>
          <p:cNvPr id="69637" name="Picture 5" descr="halftone_gray_2x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8900" y="2076450"/>
            <a:ext cx="3273425" cy="245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414141"/>
                </a:solidFill>
                <a:miter lim="4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treamline">
  <a:themeElements>
    <a:clrScheme name="Streamline">
      <a:dk1>
        <a:srgbClr val="1A9988"/>
      </a:dk1>
      <a:lt1>
        <a:srgbClr val="FFFFFF"/>
      </a:lt1>
      <a:dk2>
        <a:srgbClr val="1A1A1A"/>
      </a:dk2>
      <a:lt2>
        <a:srgbClr val="E9EDEE"/>
      </a:lt2>
      <a:accent1>
        <a:srgbClr val="595959"/>
      </a:accent1>
      <a:accent2>
        <a:srgbClr val="6AA4C8"/>
      </a:accent2>
      <a:accent3>
        <a:srgbClr val="EB5600"/>
      </a:accent3>
      <a:accent4>
        <a:srgbClr val="A2FFE8"/>
      </a:accent4>
      <a:accent5>
        <a:srgbClr val="1C3678"/>
      </a:accent5>
      <a:accent6>
        <a:srgbClr val="FFB8A2"/>
      </a:accent6>
      <a:hlink>
        <a:srgbClr val="1C3678"/>
      </a:hlink>
      <a:folHlink>
        <a:srgbClr val="1C3678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97</TotalTime>
  <Words>1427</Words>
  <Application>Microsoft Office PowerPoint</Application>
  <PresentationFormat>Apresentação na tela (16:9)</PresentationFormat>
  <Paragraphs>144</Paragraphs>
  <Slides>31</Slides>
  <Notes>29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31</vt:i4>
      </vt:variant>
    </vt:vector>
  </HeadingPairs>
  <TitlesOfParts>
    <vt:vector size="35" baseType="lpstr">
      <vt:lpstr>Arial</vt:lpstr>
      <vt:lpstr>Lato</vt:lpstr>
      <vt:lpstr>Raleway</vt:lpstr>
      <vt:lpstr>Streamline</vt:lpstr>
      <vt:lpstr>Apresentação do PowerPoint</vt:lpstr>
      <vt:lpstr>Vinheta - Caso Clínico</vt:lpstr>
      <vt:lpstr>Sarampo nos EUA</vt:lpstr>
      <vt:lpstr>Apresentação do PowerPoint</vt:lpstr>
      <vt:lpstr>Sarampo ao redor do mundo</vt:lpstr>
      <vt:lpstr>Estratégias e evidências</vt:lpstr>
      <vt:lpstr>Apresentação do PowerPoint</vt:lpstr>
      <vt:lpstr>Apresentação do PowerPoint</vt:lpstr>
      <vt:lpstr>Estratégias e evidências</vt:lpstr>
      <vt:lpstr>Estratégias e evidências</vt:lpstr>
      <vt:lpstr>Estratégias e evidências</vt:lpstr>
      <vt:lpstr>Estratégias e evidências</vt:lpstr>
      <vt:lpstr>Apresentação do PowerPoint</vt:lpstr>
      <vt:lpstr>Estratégias e evidências</vt:lpstr>
      <vt:lpstr>Estratégias e evidências</vt:lpstr>
      <vt:lpstr>Estratégias e evidências</vt:lpstr>
      <vt:lpstr>Estratégias e evidências</vt:lpstr>
      <vt:lpstr>Estratégias e evidências</vt:lpstr>
      <vt:lpstr>Estratégias e evidências</vt:lpstr>
      <vt:lpstr>Estratégias e evidências</vt:lpstr>
      <vt:lpstr>Estratégias e evidências</vt:lpstr>
      <vt:lpstr>Estratégias e evidências</vt:lpstr>
      <vt:lpstr>Estratégias e evidências</vt:lpstr>
      <vt:lpstr>Apresentação do PowerPoint</vt:lpstr>
      <vt:lpstr>Áreas de incerteza</vt:lpstr>
      <vt:lpstr>Diretrizes</vt:lpstr>
      <vt:lpstr>Conclusão: Voltando ao caso clínico</vt:lpstr>
      <vt:lpstr>Conclusão: Voltando ao caso clínico</vt:lpstr>
      <vt:lpstr>Apresentação do PowerPoint</vt:lpstr>
      <vt:lpstr>Apresentação do PowerPoint</vt:lpstr>
      <vt:lpstr>Obrigada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Paulo Margotto</cp:lastModifiedBy>
  <cp:revision>8</cp:revision>
  <dcterms:modified xsi:type="dcterms:W3CDTF">2019-10-24T15:36:56Z</dcterms:modified>
</cp:coreProperties>
</file>