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82" r:id="rId8"/>
    <p:sldId id="283" r:id="rId9"/>
    <p:sldId id="284" r:id="rId10"/>
    <p:sldId id="285" r:id="rId11"/>
    <p:sldId id="290" r:id="rId12"/>
    <p:sldId id="286" r:id="rId13"/>
    <p:sldId id="287" r:id="rId14"/>
    <p:sldId id="288" r:id="rId15"/>
    <p:sldId id="262" r:id="rId16"/>
    <p:sldId id="263" r:id="rId17"/>
    <p:sldId id="264" r:id="rId18"/>
    <p:sldId id="265" r:id="rId19"/>
    <p:sldId id="266" r:id="rId20"/>
    <p:sldId id="267" r:id="rId21"/>
    <p:sldId id="268" r:id="rId22"/>
    <p:sldId id="269" r:id="rId23"/>
    <p:sldId id="270" r:id="rId24"/>
    <p:sldId id="271" r:id="rId25"/>
    <p:sldId id="272" r:id="rId26"/>
    <p:sldId id="273" r:id="rId27"/>
    <p:sldId id="274" r:id="rId28"/>
    <p:sldId id="275" r:id="rId29"/>
    <p:sldId id="276" r:id="rId30"/>
    <p:sldId id="277" r:id="rId31"/>
    <p:sldId id="278" r:id="rId32"/>
    <p:sldId id="279" r:id="rId33"/>
    <p:sldId id="293" r:id="rId34"/>
    <p:sldId id="280" r:id="rId35"/>
    <p:sldId id="292" r:id="rId36"/>
    <p:sldId id="294" r:id="rId37"/>
    <p:sldId id="295" r:id="rId38"/>
    <p:sldId id="306" r:id="rId39"/>
    <p:sldId id="297" r:id="rId40"/>
    <p:sldId id="298" r:id="rId41"/>
    <p:sldId id="299" r:id="rId42"/>
    <p:sldId id="300" r:id="rId43"/>
    <p:sldId id="301" r:id="rId44"/>
    <p:sldId id="302" r:id="rId45"/>
    <p:sldId id="303" r:id="rId46"/>
    <p:sldId id="304" r:id="rId47"/>
    <p:sldId id="291" r:id="rId48"/>
    <p:sldId id="305" r:id="rId49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onstantia" panose="02030602050306030303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00"/>
    <a:srgbClr val="FF00FF"/>
    <a:srgbClr val="0033CC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8" autoAdjust="0"/>
    <p:restoredTop sz="94624" autoAdjust="0"/>
  </p:normalViewPr>
  <p:slideViewPr>
    <p:cSldViewPr>
      <p:cViewPr varScale="1">
        <p:scale>
          <a:sx n="77" d="100"/>
          <a:sy n="77" d="100"/>
        </p:scale>
        <p:origin x="98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246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ítulo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17" name="Subtítulo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pt-BR" smtClean="0"/>
              <a:t>Clique para editar o estilo do subtítulo mestre</a:t>
            </a:r>
            <a:endParaRPr lang="en-US"/>
          </a:p>
        </p:txBody>
      </p:sp>
      <p:sp>
        <p:nvSpPr>
          <p:cNvPr id="4" name="Espaço Reservado para Data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DB5F9E-B83A-483F-BE58-FAD62EFF2928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5" name="Espaço Reservado para Rodapé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D52B1-71CB-4891-B962-B0226C05A9F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617617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3C6D1D-A482-4C05-B0D8-5D57B5658246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0C0F68-A53C-43BC-AFB2-D2356928840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913166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45B8EA-763B-46F1-B707-83154A65568E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F12D3C-416F-4E0F-8963-9D7407A73D7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451484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8C478A-6D07-4474-B674-367B8BA7D589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53629-32B0-441F-98AD-30F6810DE4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79608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Conteúdo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7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36CDF8-2CAB-4CB4-BC21-DA62FC18AD59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8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0FB82-6E97-45C0-9C70-148384F8C36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830201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73A288C-DC61-4D7C-9D23-9144C6B56115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4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82E706-8943-4D13-BC49-94590E1AD69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7639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4C5D6C-33C9-41BA-BDFE-1BCBB12754C7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3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630CC0-1CCF-4583-A126-794D5BA4482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0056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5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87919C-C3B7-43DD-9F90-A3F08F3B202B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6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BA1BE7-A5D1-4C41-B80D-3A20EE8C0F9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951771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ângulo com Único Canto Aparado e Arredondado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Triângulo retângulo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orma livre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9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09ECC6-CFB4-409F-A2F5-460CC3796F4D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10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1BC704-E108-407D-AA5F-9017F34933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2107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D0C75F-7671-4546-AAEE-3859C628EC13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F2F94B-F265-41CC-BFBC-A16EEF99A17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705791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/>
          </a:p>
        </p:txBody>
      </p:sp>
      <p:sp>
        <p:nvSpPr>
          <p:cNvPr id="4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233AB7-311B-4291-B825-019D46BBE5B3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5" name="Espaço Reservado para Rodapé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Espaço Reservado para Número de Slide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5EE26-6C47-41D7-8E8D-AE32597B112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492635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a livre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8" name="Forma livre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8" name="Espaço Reservado para Título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 estilo do título mestre</a:t>
            </a:r>
            <a:endParaRPr lang="en-US" altLang="pt-BR" smtClean="0"/>
          </a:p>
        </p:txBody>
      </p:sp>
      <p:sp>
        <p:nvSpPr>
          <p:cNvPr id="1029" name="Espaço Reservado para Texto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smtClean="0"/>
              <a:t>Clique para editar os estilos do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B39273AA-7A3C-405D-B2C3-39D59889229E}" type="datetimeFigureOut">
              <a:rPr lang="pt-BR"/>
              <a:pPr>
                <a:defRPr/>
              </a:pPr>
              <a:t>24/10/2019</a:t>
            </a:fld>
            <a:endParaRPr lang="pt-BR"/>
          </a:p>
        </p:txBody>
      </p:sp>
      <p:sp>
        <p:nvSpPr>
          <p:cNvPr id="22" name="Espaço Reservado para Rodapé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8" name="Espaço Reservado para Número de Slid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728A73A-80F4-462E-A6F7-21F74B750BF3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  <p:grpSp>
        <p:nvGrpSpPr>
          <p:cNvPr id="1033" name="Grupo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orma liv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  <p:sp>
          <p:nvSpPr>
            <p:cNvPr id="13" name="Forma liv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89" r:id="rId2"/>
    <p:sldLayoutId id="2147483698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9" r:id="rId9"/>
    <p:sldLayoutId id="2147483695" r:id="rId10"/>
    <p:sldLayoutId id="2147483696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hyperlink" Target="http://www.aulomargotto.com.br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ncbi.nlm.nih.gov/pubmed?linkname=pubmed_pubmed&amp;from_uid=27682213" TargetMode="External"/><Relationship Id="rId5" Type="http://schemas.openxmlformats.org/officeDocument/2006/relationships/hyperlink" Target="https://www.ncbi.nlm.nih.gov/pubmed/27682213" TargetMode="Externa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mailto:pmargotto@gmail.com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ubmed?linkname=pubmed_pubmed&amp;from_uid=31461717" TargetMode="External"/><Relationship Id="rId2" Type="http://schemas.openxmlformats.org/officeDocument/2006/relationships/hyperlink" Target="https://www.ncbi.nlm.nih.gov/pubmed/31461717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hyperlink" Target="http://paulomargotto.com.br/documentos/15645" TargetMode="Externa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19677" TargetMode="Externa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paulomargotto.com.br/documentos/18968" TargetMode="Externa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Título 1"/>
          <p:cNvPicPr>
            <a:picLocks noGrp="1" noChangeArrowheads="1"/>
          </p:cNvPicPr>
          <p:nvPr>
            <p:ph type="ctr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23850" y="188913"/>
            <a:ext cx="8277225" cy="2163762"/>
          </a:xfrm>
        </p:spPr>
      </p:pic>
      <p:sp>
        <p:nvSpPr>
          <p:cNvPr id="5123" name="Subtítulo 2"/>
          <p:cNvSpPr>
            <a:spLocks noGrp="1"/>
          </p:cNvSpPr>
          <p:nvPr>
            <p:ph type="subTitle" idx="1"/>
          </p:nvPr>
        </p:nvSpPr>
        <p:spPr>
          <a:xfrm>
            <a:off x="827088" y="5516563"/>
            <a:ext cx="7632700" cy="1081087"/>
          </a:xfrm>
        </p:spPr>
        <p:txBody>
          <a:bodyPr/>
          <a:lstStyle/>
          <a:p>
            <a:pPr marR="0" algn="ctr" eaLnBrk="1" hangingPunct="1">
              <a:lnSpc>
                <a:spcPct val="80000"/>
              </a:lnSpc>
            </a:pPr>
            <a:r>
              <a:rPr lang="pt-BR" altLang="pt-BR" sz="1700" smtClean="0">
                <a:solidFill>
                  <a:srgbClr val="072428"/>
                </a:solidFill>
              </a:rPr>
              <a:t>Apresentação: Milena Pires R4 Neonatologia/HMIB/SES/DF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t-BR" altLang="pt-BR" sz="1700" smtClean="0">
                <a:solidFill>
                  <a:srgbClr val="072428"/>
                </a:solidFill>
              </a:rPr>
              <a:t>Coordenação:Marta David Rocha de Moura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t-BR" altLang="pt-BR" sz="1700" smtClean="0">
                <a:solidFill>
                  <a:srgbClr val="072428"/>
                </a:solidFill>
              </a:rPr>
              <a:t>Brasília, 26 de outubro de 2019</a:t>
            </a:r>
          </a:p>
          <a:p>
            <a:pPr marR="0" algn="ctr" eaLnBrk="1" hangingPunct="1">
              <a:lnSpc>
                <a:spcPct val="80000"/>
              </a:lnSpc>
            </a:pPr>
            <a:r>
              <a:rPr lang="pt-BR" altLang="pt-BR" sz="1700" smtClean="0">
                <a:solidFill>
                  <a:srgbClr val="072428"/>
                </a:solidFill>
                <a:hlinkClick r:id="rId3"/>
              </a:rPr>
              <a:t>www.aulomargotto.com.br</a:t>
            </a:r>
            <a:r>
              <a:rPr lang="pt-BR" altLang="pt-BR" sz="1700" smtClean="0">
                <a:solidFill>
                  <a:srgbClr val="072428"/>
                </a:solidFill>
              </a:rPr>
              <a:t> </a:t>
            </a:r>
          </a:p>
        </p:txBody>
      </p:sp>
      <p:pic>
        <p:nvPicPr>
          <p:cNvPr id="5124" name="Picture 2" descr="Imagem relacionad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3141663"/>
            <a:ext cx="2925762" cy="2170112"/>
          </a:xfrm>
          <a:prstGeom prst="rect">
            <a:avLst/>
          </a:prstGeom>
          <a:noFill/>
          <a:ln w="76200">
            <a:solidFill>
              <a:srgbClr val="7030A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323850" y="1916113"/>
            <a:ext cx="8820150" cy="109855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/>
            <a:r>
              <a:rPr lang="pt-BR" altLang="pt-BR">
                <a:hlinkClick r:id="rId5"/>
              </a:rPr>
              <a:t>The </a:t>
            </a:r>
            <a:r>
              <a:rPr lang="pt-BR" altLang="pt-BR" b="1">
                <a:hlinkClick r:id="rId5"/>
              </a:rPr>
              <a:t>management</a:t>
            </a:r>
            <a:r>
              <a:rPr lang="pt-BR" altLang="pt-BR">
                <a:hlinkClick r:id="rId5"/>
              </a:rPr>
              <a:t> of </a:t>
            </a:r>
            <a:r>
              <a:rPr lang="pt-BR" altLang="pt-BR" b="1">
                <a:hlinkClick r:id="rId5"/>
              </a:rPr>
              <a:t>neonatal</a:t>
            </a:r>
            <a:r>
              <a:rPr lang="pt-BR" altLang="pt-BR">
                <a:hlinkClick r:id="rId5"/>
              </a:rPr>
              <a:t> </a:t>
            </a:r>
            <a:r>
              <a:rPr lang="pt-BR" altLang="pt-BR" b="1">
                <a:hlinkClick r:id="rId5"/>
              </a:rPr>
              <a:t>acute</a:t>
            </a:r>
            <a:r>
              <a:rPr lang="pt-BR" altLang="pt-BR">
                <a:hlinkClick r:id="rId5"/>
              </a:rPr>
              <a:t> and chronic renal failure: A review.</a:t>
            </a:r>
            <a:endParaRPr lang="pt-BR" altLang="pt-BR"/>
          </a:p>
          <a:p>
            <a:pPr algn="ctr"/>
            <a:r>
              <a:rPr lang="pt-BR" altLang="pt-BR" b="1">
                <a:solidFill>
                  <a:schemeClr val="bg1"/>
                </a:solidFill>
              </a:rPr>
              <a:t>Coulthard</a:t>
            </a:r>
            <a:r>
              <a:rPr lang="pt-BR" altLang="pt-BR">
                <a:solidFill>
                  <a:schemeClr val="bg1"/>
                </a:solidFill>
              </a:rPr>
              <a:t> MG.Early Hum Dev. 2016 Nov;102:25-29. doi: 10.1016/j.earlhumdev.2016.09.004. Epub 2016 Sep 25. Review.PMID: 27682213</a:t>
            </a:r>
          </a:p>
          <a:p>
            <a:pPr algn="ctr"/>
            <a:r>
              <a:rPr lang="pt-BR" altLang="pt-BR" u="sng">
                <a:solidFill>
                  <a:schemeClr val="bg1"/>
                </a:solidFill>
                <a:hlinkClick r:id="rId6"/>
              </a:rPr>
              <a:t>Similar articles</a:t>
            </a:r>
            <a:endParaRPr lang="pt-BR" altLang="pt-BR" u="sng">
              <a:solidFill>
                <a:schemeClr val="bg1"/>
              </a:solidFill>
            </a:endParaRPr>
          </a:p>
        </p:txBody>
      </p:sp>
      <p:pic>
        <p:nvPicPr>
          <p:cNvPr id="5126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852738"/>
            <a:ext cx="2260600" cy="255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8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068638"/>
            <a:ext cx="2255838" cy="2255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PT" altLang="pt-BR" smtClean="0"/>
              <a:t>Introdução</a:t>
            </a:r>
            <a:endParaRPr lang="pt-BR" altLang="pt-BR" smtClean="0"/>
          </a:p>
        </p:txBody>
      </p:sp>
      <p:sp>
        <p:nvSpPr>
          <p:cNvPr id="614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PT" altLang="pt-BR" smtClean="0"/>
              <a:t>Tratar recém-nascidos com insuficiência renal é mais desafiador do que gerenciar crianças mais velhas e requer atenção obsessiva aos detalhes. </a:t>
            </a:r>
          </a:p>
          <a:p>
            <a:pPr algn="just" eaLnBrk="1" hangingPunct="1"/>
            <a:r>
              <a:rPr lang="pt-PT" altLang="pt-BR" smtClean="0"/>
              <a:t>As condições, sintomas, sinais, desafios técnicos e diagnóstico são todos especiais. </a:t>
            </a:r>
          </a:p>
          <a:p>
            <a:pPr algn="just" eaLnBrk="1" hangingPunct="1"/>
            <a:r>
              <a:rPr lang="pt-PT" altLang="pt-BR" smtClean="0"/>
              <a:t>No passado, a hemodiálise era considerada impossível para os menores bebês. </a:t>
            </a:r>
          </a:p>
          <a:p>
            <a:pPr algn="just" eaLnBrk="1" hangingPunct="1"/>
            <a:r>
              <a:rPr lang="pt-PT" altLang="pt-BR" smtClean="0"/>
              <a:t>No entanto, muita coisa mudou ao longo dos 35 anos em que estive envolvido no tratamento de recém-nascidos com insuficiência renal aguda e crônica, e aqui descrevo o estado atual da situação.</a:t>
            </a: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Insuficiência renal crônica</a:t>
            </a:r>
          </a:p>
        </p:txBody>
      </p:sp>
      <p:sp>
        <p:nvSpPr>
          <p:cNvPr id="7171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altLang="pt-BR" smtClean="0"/>
              <a:t>As causas da insuficiência renal crônica (IRC) permaneçam as mesmas, com mudanças nas apresentações clínicas, terapias disponíveis e atitudes em relação ao manejo ativo. 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r>
              <a:rPr lang="pt-BR" altLang="pt-BR" smtClean="0"/>
              <a:t>A displasia renal secundária às válvulas uretrais posteriores e o refluxo vesicoureteral isolado permanecem com maior número de casos, juntamente com cloacas, doença renal policística herdada recessivamente , rins multicísticos e agenesia renal.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Apresentações</a:t>
            </a:r>
          </a:p>
        </p:txBody>
      </p:sp>
      <p:sp>
        <p:nvSpPr>
          <p:cNvPr id="819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/>
            <a:r>
              <a:rPr lang="pt-BR" altLang="pt-BR" smtClean="0"/>
              <a:t>Antes da ultrassonografia pré-natal de rotina, a maioria dos bebês apresentava infecções graves do trato urinário ou falha no crescimento. 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r>
              <a:rPr lang="pt-BR" altLang="pt-BR" smtClean="0"/>
              <a:t>Agora são geralmente diagnosticados durante a gravidez, permitindo que os pais sejam aconselhados precocemente com realização de planos sobre o parto e o tratamento subsequente.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Manejo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Há cerca de 30 anos, </a:t>
            </a:r>
            <a:r>
              <a:rPr lang="pt-BR" dirty="0"/>
              <a:t>a terapia renal substitutiva (TRS) raramente era considerada apropriada para recém-nascidos com IRC, mas isso mudou drasticamente à medida que as opções de tratamento e os resultados da qualidade de vida melhoraram [1 3]. </a:t>
            </a: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No </a:t>
            </a:r>
            <a:r>
              <a:rPr lang="pt-BR" dirty="0"/>
              <a:t>mundo desenvolvido, a maioria das crianças que necessitam de TRS agora recebe diálise peritoneal (DP) em casa usando dispositivos que oferecem ciclos frequentes durante a noite e permitem que eles permaneçam sem diálise durante o dia.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692150"/>
            <a:ext cx="8229600" cy="5632450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A alimentação por sonda, grande maioria gastrostomia, e geralmente o maior volume de  leite é entregue continuamente durante a noite cronometrada  para terminar junto com a DP.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r>
              <a:rPr lang="pt-BR" altLang="pt-BR" smtClean="0"/>
              <a:t>Eritropoietina, hormônio do crescimento, aglutinantes de fosfato e 1α-vitamina D são usados, com o objetivo de realizar transplantes renais quando atingirem cerca de 10 kg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Insuficiência renal aguda</a:t>
            </a:r>
          </a:p>
        </p:txBody>
      </p:sp>
      <p:sp>
        <p:nvSpPr>
          <p:cNvPr id="1126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2200" smtClean="0"/>
              <a:t>Poucos bebês jovens desenvolvem insuficiência renal aguda (IRA) por causa renal primária.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2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200" smtClean="0"/>
              <a:t>Grande maioria apresentam insuficiência pré-renal reversível ou progredirão para lesão tubular proximal (necrose tubular aguda, ATN) ou cortical mais extensa  e necrose.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2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200" smtClean="0"/>
              <a:t>O principal fator é a </a:t>
            </a:r>
            <a:r>
              <a:rPr lang="pt-BR" altLang="pt-BR" sz="2200" smtClean="0">
                <a:solidFill>
                  <a:srgbClr val="FF0000"/>
                </a:solidFill>
              </a:rPr>
              <a:t>hipotensão</a:t>
            </a:r>
            <a:r>
              <a:rPr lang="pt-BR" altLang="pt-BR" sz="2200" smtClean="0"/>
              <a:t> causada por hipovolemia intravascular ou  insuficiência cardíaca ou vasodilatação associada à sepse ou combinações destes.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2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200" smtClean="0"/>
              <a:t>Hoje, as causas mais comuns são </a:t>
            </a:r>
            <a:r>
              <a:rPr lang="pt-BR" altLang="pt-BR" sz="2200" smtClean="0">
                <a:solidFill>
                  <a:srgbClr val="FF0000"/>
                </a:solidFill>
              </a:rPr>
              <a:t>cirurgia cardíaca aberta recente e síndrome da disfunção de múltiplos órgãos</a:t>
            </a:r>
            <a:r>
              <a:rPr lang="pt-BR" altLang="pt-BR" sz="2200" smtClean="0"/>
              <a:t> [2,4–7].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903913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Muitos autores substituíram o termo IRA por lesão renal aguda (LRA), que enfatiza que alguns danos podem surgir a longo prazo, apesar de uma recuperação precoce aparentemente boa.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Queda da taxa de filtração glomerular (TFG) e na produção de urina podem ser respostas renais fisiológicas protetoras e reversíveis, que não resultam em lesão tecidual.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Mecanismos envolvidos: físicos, endócrinos e parácrinos.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1700" smtClean="0"/>
              <a:t> A Vasopressina (antidiurético) em altos níveis, resultando em vasoconstrição e produção de uma urina máxima concentrada.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1700" smtClean="0"/>
              <a:t>Liberação de renina e secreção de aldosterona:  reabsorção tubular do sódio, reduzindo a carga osmolar urinária e diminuindo ainda mais o volume de urina.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1700" smtClean="0"/>
              <a:t>O efeito parácrino da renina no tônus ​​arteriolar aferente e eferente glomerular reduz a TFG sem alterar o fluxo sanguíneo renal, diminuindo ainda mais a carga osmolar e o volume de urina.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1700" smtClean="0"/>
              <a:t>O fluxo tubular reduzido também sustenta a regulação negativa da pressão capilar glomerular, retardando a entrega de prostaglandinas ao aparelho justa-glomerular. </a:t>
            </a:r>
          </a:p>
          <a:p>
            <a:pPr lvl="1" algn="just" eaLnBrk="1" hangingPunct="1">
              <a:lnSpc>
                <a:spcPct val="80000"/>
              </a:lnSpc>
            </a:pPr>
            <a:endParaRPr lang="pt-BR" altLang="pt-BR" sz="1700" smtClean="0"/>
          </a:p>
          <a:p>
            <a:pPr algn="ctr" eaLnBrk="1" hangingPunct="1">
              <a:lnSpc>
                <a:spcPct val="80000"/>
              </a:lnSpc>
            </a:pPr>
            <a:r>
              <a:rPr lang="pt-BR" altLang="pt-BR" sz="1800" b="1" smtClean="0">
                <a:solidFill>
                  <a:schemeClr val="accent1"/>
                </a:solidFill>
              </a:rPr>
              <a:t>Se a pressão sanguínea e a perfusão do bebê puderem ser melhoradas enquanto esse equilíbrio fisiológico existir, e se necessário, o fornecimento tubular distal é aumentado pela furosemida, essas alterações podem reverter sem que ocorram danos celulares.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Fazendo o diagnóstico</a:t>
            </a:r>
          </a:p>
        </p:txBody>
      </p:sp>
      <p:sp>
        <p:nvSpPr>
          <p:cNvPr id="13315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2400" smtClean="0"/>
              <a:t>Embora existam marcadores químicos que possam confirmar lesões teciduais, a maioria dos bebês é diagnosticada clinicamente apenas por testes da função.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4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400" smtClean="0"/>
              <a:t>Por definição, estimar uma queda na </a:t>
            </a:r>
            <a:r>
              <a:rPr lang="pt-BR" altLang="pt-BR" sz="2400" b="1" smtClean="0"/>
              <a:t>TFG, registrar oligúria</a:t>
            </a:r>
            <a:r>
              <a:rPr lang="pt-BR" altLang="pt-BR" sz="2400" smtClean="0"/>
              <a:t> e integrá-la a uma pontuação composta (como pRIFLE, não pode determinar se um bebê tem LRA.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4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400" smtClean="0"/>
              <a:t>A </a:t>
            </a:r>
            <a:r>
              <a:rPr lang="pt-BR" altLang="pt-BR" sz="2400" b="1" smtClean="0"/>
              <a:t>TFG estimada (TFGe) 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2200" smtClean="0"/>
              <a:t>É geralmente obtida através da interpretação da concentração absoluta de creatinina plasmática ou de um aumento no seu nível.  Alguns acreditam na insensibilidade mas se interpretada com precisão tem bom valor.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765175"/>
            <a:ext cx="8229600" cy="55594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2400" smtClean="0"/>
              <a:t>Outro equívoco injustificado sobre a creatinina plasmática é que ela não aumenta nos dois primeiros dias após a ocorrência de IRA. Esse mito provavelmente surgiu porque a depuração glomerular segue a cinética de primeira ordem (creatinina metabolizada em fração de tempo).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4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400" smtClean="0"/>
              <a:t>Quando a função renal diminui repentinamente, as concentrações de marcadores endógenos aumentam assintoticamente  em um nível determinado pela nova meia vida que varia junto à  TFG.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4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400" smtClean="0"/>
              <a:t>Em bebês com IRA profunda, a meia-vida pode demorar até dois dias, o que significa que a creatinina aumenta acentuadamente no início, atingindo seu nível final em cerca de uma semana. Esse padrão é o resultado da fisiologia renal que afeta todos os marcadores endógenos, incluindo a Cistatina-C.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3435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1800" b="1" smtClean="0"/>
              <a:t>O grau de oligúria </a:t>
            </a:r>
            <a:r>
              <a:rPr lang="pt-BR" altLang="pt-BR" sz="1800" smtClean="0"/>
              <a:t>usado para definir a IRA varia, sendo ≤0,5 ml / kg  (a termo), e taxas mais altas (prematuros).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A lesão tecidual não pode ser inferida a partir da oligúria, embora o escore pRIFLE assuma que sim.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A qualidade da urina pode fornecer evidências da saúde dos rins, (avaliada pela osmolaridade e pela comparação das concentrações de creatinina e sódio de amostras de plasma e urina). 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As proporções de água filtrada e sódio que atingem a urina em vez de serem reabsorvidos são calculados através da fração de excreção de água e fração de excreção de sódio. Esses valores normalmente variam com a ingestão de sal e água.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Durante a perfusão renal inadequada  a osmolaridade da urina aumenta (≥600 mOsm / kg a termo e ≥450 quando prematuro), e os valores de FE caem ( ≤1% e ≤3% quando prematuros) enquanto seus túbulos renais permanecem inalteráveis.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Marcadores de danos liberados pelas células dos túbulos renais lesionados podem ser usados ​​para auxiliar no diagnóstico.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Tentativa de reverter a IRA</a:t>
            </a:r>
          </a:p>
        </p:txBody>
      </p:sp>
      <p:sp>
        <p:nvSpPr>
          <p:cNvPr id="16387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400" smtClean="0"/>
              <a:t>Após diagnóstico de IRA, a prioridade é:</a:t>
            </a:r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2200" smtClean="0"/>
              <a:t>Melhorar a perfusão renal, revertendo os principais fatores de hipotensão sempre que possível. </a:t>
            </a:r>
          </a:p>
          <a:p>
            <a:pPr lvl="1"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2200" smtClean="0"/>
          </a:p>
          <a:p>
            <a:pPr lvl="1" algn="just" eaLnBrk="1" hangingPunct="1">
              <a:lnSpc>
                <a:spcPct val="80000"/>
              </a:lnSpc>
            </a:pPr>
            <a:r>
              <a:rPr lang="pt-BR" altLang="pt-BR" sz="2200" smtClean="0"/>
              <a:t>O compartimento vascular deve ser preenchido adequadamente (o que pode ser difícil de avaliar em bebês com excesso de líquidos), e o suporte inotrópico cardíaco, o tratamento de infecções e a correção de coagulopatias devem ser consideradas. </a:t>
            </a:r>
          </a:p>
          <a:p>
            <a:pPr lvl="1" algn="just" eaLnBrk="1" hangingPunct="1">
              <a:lnSpc>
                <a:spcPct val="80000"/>
              </a:lnSpc>
            </a:pPr>
            <a:endParaRPr lang="pt-BR" altLang="pt-BR" sz="2200" smtClean="0"/>
          </a:p>
          <a:p>
            <a:pPr lvl="1" algn="ctr" eaLnBrk="1" hangingPunct="1">
              <a:lnSpc>
                <a:spcPct val="80000"/>
              </a:lnSpc>
            </a:pPr>
            <a:r>
              <a:rPr lang="pt-BR" altLang="pt-BR" sz="2200" b="1" smtClean="0">
                <a:solidFill>
                  <a:schemeClr val="accent1"/>
                </a:solidFill>
              </a:rPr>
              <a:t>Enquanto os bebês ainda têm túbulos renais responsivos, é sensato considerar um bolus de furosemida. É necessária uma dose relativamente alta de furosemida para alcançar o fluido tubular, onde é mais eficaz.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400" smtClean="0"/>
              <a:t>Gerenciamento da IRA estabelecida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 gerenciamento de crianças com IRA envolve ajustar ingesta hídrica e nutricional, evitando sobrecarga hídrica.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As dificuldades previstas para administrar TRS a bebês pequenos incentivam o manejo conservador, de modo que aqueles que entram em diálise provavelmente estão especialmente críticos e sofrem desnutrição prolongada.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 Seus prováveis maus resultados podem ter a consequência não intencional de perpetuar ainda mais a imagem da TRS como ultima opção.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Manejo conservador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pt-BR" sz="3400" b="1" dirty="0" smtClean="0"/>
              <a:t>Restrição de volume e nutrição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Um fator chave que determina com que facilidade as crianças com IRA podem ser gerenciadas é a produção de urina, independentemente de sua qualidade.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Os baixos volumes de urina limitam a administração de líquidos, o que restringe a nutrição e dificulta as estratégias de regulação da bioquímica. Esse fator é exacerbado nos bebês porque eles exigem que suas calorias sejam fornecidas em grandes volumes de líquido.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Não se sabe a longo prazo quais impactos no desenvolvimento do cérebro por uma nutrição reduzida, mas devemos procurar evitar restrições, se possível.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Infelizmente, os bebês mais imaturos são os mais desafiadores para a diálise e provavelmente os mais propensos a sofrer cognitivamente de fome prolongada.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87987"/>
          </a:xfrm>
        </p:spPr>
        <p:txBody>
          <a:bodyPr/>
          <a:lstStyle/>
          <a:p>
            <a:pPr algn="just" eaLnBrk="1" hangingPunct="1">
              <a:lnSpc>
                <a:spcPct val="9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/>
              <a:t> Sódio</a:t>
            </a:r>
          </a:p>
          <a:p>
            <a:pPr algn="just" eaLnBrk="1" hangingPunct="1">
              <a:lnSpc>
                <a:spcPct val="90000"/>
              </a:lnSpc>
            </a:pPr>
            <a:r>
              <a:rPr lang="pt-BR" altLang="pt-BR" sz="2200" smtClean="0"/>
              <a:t>Os rins de crianças saudáveis ​​podem manter concentrações estáveis ​​de sódio no plasma, mesmo com ampla variação da ingestão de sal e água. </a:t>
            </a:r>
          </a:p>
          <a:p>
            <a:pPr algn="just" eaLnBrk="1" hangingPunct="1">
              <a:lnSpc>
                <a:spcPct val="90000"/>
              </a:lnSpc>
            </a:pPr>
            <a:endParaRPr lang="pt-BR" altLang="pt-BR" sz="2200" smtClean="0"/>
          </a:p>
          <a:p>
            <a:pPr algn="just" eaLnBrk="1" hangingPunct="1">
              <a:lnSpc>
                <a:spcPct val="90000"/>
              </a:lnSpc>
            </a:pPr>
            <a:r>
              <a:rPr lang="pt-BR" altLang="pt-BR" sz="2200" smtClean="0"/>
              <a:t>A capacidade de regular o sal e a água, separadamente e de maneira flexível, desaparece quando HÁ LESÃO RENAL AGUDA.</a:t>
            </a:r>
          </a:p>
          <a:p>
            <a:pPr algn="just" eaLnBrk="1" hangingPunct="1">
              <a:lnSpc>
                <a:spcPct val="90000"/>
              </a:lnSpc>
            </a:pPr>
            <a:endParaRPr lang="pt-BR" altLang="pt-BR" sz="2200" smtClean="0"/>
          </a:p>
          <a:p>
            <a:pPr algn="just" eaLnBrk="1" hangingPunct="1">
              <a:lnSpc>
                <a:spcPct val="90000"/>
              </a:lnSpc>
            </a:pPr>
            <a:r>
              <a:rPr lang="pt-BR" altLang="pt-BR" sz="2200" smtClean="0"/>
              <a:t>Portanto, não existe um método lógico para adivinhar como ajustar as concentrações de sódio no leite ou no líquido intravenoso apenas por conhecer o nível plasmático de sódio. </a:t>
            </a:r>
          </a:p>
          <a:p>
            <a:pPr algn="just" eaLnBrk="1" hangingPunct="1">
              <a:lnSpc>
                <a:spcPct val="90000"/>
              </a:lnSpc>
            </a:pPr>
            <a:endParaRPr lang="pt-BR" altLang="pt-BR" sz="2200" smtClean="0"/>
          </a:p>
          <a:p>
            <a:pPr algn="just" eaLnBrk="1" hangingPunct="1">
              <a:lnSpc>
                <a:spcPct val="90000"/>
              </a:lnSpc>
            </a:pPr>
            <a:r>
              <a:rPr lang="pt-BR" altLang="pt-BR" sz="2200" smtClean="0"/>
              <a:t>Em vez disso, é necessário estimar as entradas de água e sal necessárias para os bebês, registrando suas perdas e usar apenas as concentrações plasmáticas de sódio para orientar o processo.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99062"/>
          </a:xfrm>
        </p:spPr>
        <p:txBody>
          <a:bodyPr>
            <a:normAutofit fontScale="850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Isso envolve medir todas as suas perdas (fluidos e urina). As entradas podem então ser "ajustadas" infundindo concentrações de sódio um pouco mais altas em face da </a:t>
            </a:r>
            <a:r>
              <a:rPr lang="pt-BR" dirty="0" err="1" smtClean="0"/>
              <a:t>hiponatremia</a:t>
            </a:r>
            <a:r>
              <a:rPr lang="pt-BR" dirty="0" smtClean="0"/>
              <a:t> e vice-versa [10].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 ingestão reduzida de calorias pode ser limitada usando a maior concentração de glicose que pode ser toleradas no tipo de acesso venoso.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Perdas insensíveis de água também devem ser substituídas, usando soluções sem sódio (exceto na fibrose cística).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As perdas insensíveis têm em média aproximadamente 1 ml / kg por hora, são um pouco maiores em bebês muito prematuros e menores em incubadoras fechadas e quando os bebês são ventilados com gases umidificados.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99062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Quando for necessário administrar mais líquidos que as perdas diárias, como no tratamento de hipoglicemia ou administrar medicamentos ou </a:t>
            </a:r>
            <a:r>
              <a:rPr lang="pt-BR" dirty="0" err="1" smtClean="0"/>
              <a:t>hemoderivados</a:t>
            </a:r>
            <a:r>
              <a:rPr lang="pt-BR" dirty="0" smtClean="0"/>
              <a:t>, eles serão retidos pelo bebê; portanto, devem ter níveis de sódio de cerca de 140 </a:t>
            </a:r>
            <a:r>
              <a:rPr lang="pt-BR" dirty="0" err="1" smtClean="0"/>
              <a:t>mmol</a:t>
            </a:r>
            <a:r>
              <a:rPr lang="pt-BR" dirty="0" smtClean="0"/>
              <a:t> / l para evitar alterações dos seus níveis plasmáticos.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Episódios de hipo ou </a:t>
            </a:r>
            <a:r>
              <a:rPr lang="pt-BR" dirty="0" err="1" smtClean="0"/>
              <a:t>hipernatraemia</a:t>
            </a:r>
            <a:r>
              <a:rPr lang="pt-BR" dirty="0" smtClean="0"/>
              <a:t> em bebês com IRA são virtualmente sempre iatrogênicos devido ao mau gerenciamento  de líquidos, e não devido a patologias como a síndrome da secreção inadequada de hormônio antidiurético (SIADH) ou diabetes </a:t>
            </a:r>
            <a:r>
              <a:rPr lang="pt-BR" dirty="0" err="1" smtClean="0"/>
              <a:t>insipidus</a:t>
            </a:r>
            <a:r>
              <a:rPr lang="pt-BR" dirty="0" smtClean="0"/>
              <a:t>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8798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/>
              <a:t>Bicarbonato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pt-BR" altLang="pt-BR" smtClean="0"/>
          </a:p>
          <a:p>
            <a:pPr eaLnBrk="1" hangingPunct="1"/>
            <a:r>
              <a:rPr lang="pt-BR" altLang="pt-BR" smtClean="0"/>
              <a:t>O bicarbonato de sódio é frequentemente necessário para impedir o desenvolvimento de acidose metabólica, mas deve ser adicionado a outros fluidos descontando o Na de seu composto. </a:t>
            </a:r>
          </a:p>
          <a:p>
            <a:pPr eaLnBrk="1" hangingPunct="1"/>
            <a:endParaRPr lang="pt-BR" altLang="pt-BR" smtClean="0"/>
          </a:p>
          <a:p>
            <a:pPr eaLnBrk="1" hangingPunct="1"/>
            <a:r>
              <a:rPr lang="pt-BR" altLang="pt-BR" smtClean="0"/>
              <a:t>Não devem ser utilizadas soluções puras de 8,4%, pois contêm 1000 mmol de sódio por litro, sendo um potente causador de hipernatremia aguda.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836613"/>
            <a:ext cx="8229600" cy="5487987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800" b="1" smtClean="0"/>
              <a:t>Potássio</a:t>
            </a:r>
          </a:p>
          <a:p>
            <a:pPr algn="just"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A hipercalemia é um risco com oligúria grave; o potássio é perdido em todas as urinas, independentemente da sua qualidade.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Em níveis aumentados deve-se evitar administração adicional ou até suspender o uso. Utilize gluconato de cálcio se ocorrer alterações eletrocardiográficas. </a:t>
            </a:r>
            <a:r>
              <a:rPr lang="pt-BR" altLang="pt-BR" sz="1800" b="1" smtClean="0">
                <a:solidFill>
                  <a:schemeClr val="accent1"/>
                </a:solidFill>
              </a:rPr>
              <a:t>Pode ser perigoso administrar insulina e glicose para diminuir o potássio plasmático, porque é difícil prever seu impacto nos açúcares do sangue infantil.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b="1" smtClean="0">
              <a:solidFill>
                <a:schemeClr val="accent1"/>
              </a:solidFill>
            </a:endParaRPr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Provavelmente é mais seguro conduzir a liberação de insulina endógena maximizando a administração de glicose nos fluidos intravenosos existentes e infundir insulina somente se isso induzir hiperglicemia.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Assim como os betabloqueadores inalatórios, a insulina apenas empurra o potássio para as células enquanto o tratamento é continuado ativamente, e depois redistribui novamente.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O potássio líquido pode ser removido do reto em troca de cálcio usando uma resina de troca iônica, caso contrário, é necessária diálise.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Diálise peritoneal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A diálise peritoneal (DP) é um método relativamente barato de fornecer controle químico e remoção de fluidos (ultrafiltração, UF), e pode ser utilizado em pacientes muito pequenos.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É importante usar líquidos de diálise à base de bicarbonato (agora disponíveis comercialmente) porque alguns bebês imaturos não conseguem metabolizar o </a:t>
            </a:r>
            <a:r>
              <a:rPr lang="pt-BR" dirty="0" err="1" smtClean="0"/>
              <a:t>lactato</a:t>
            </a:r>
            <a:r>
              <a:rPr lang="pt-BR" dirty="0" smtClean="0"/>
              <a:t> ou acetato suficiente de forma rapidamente.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 uso inicial de pequenos volumes a cada ciclo (por exemplo, 10 ml / kg) ajuda a evitar o extravazamento de líquidos para os espaços pleurais e o comprometimento </a:t>
            </a:r>
            <a:r>
              <a:rPr lang="pt-BR" dirty="0" err="1" smtClean="0"/>
              <a:t>ventilatório</a:t>
            </a:r>
            <a:r>
              <a:rPr lang="pt-BR" dirty="0" smtClean="0"/>
              <a:t>  pelo aumento das pressões abdominais [11].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343525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Infelizmente, a DP aguda tem uma alta incidência de problemas técnicos em bebês pequenos , especialmente com vazamento de líquido no local de entrada do cateter, devido a pele ineslática com alto risco de desenvolver peritonite.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Problemas de drenagem de líquidos também são comuns e a DP não pode ser usada em bebês com enterocolite necrosante, enterostomias ou defeitos da parede abdominal.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O fluxo sanguíneo esplâncnico pode ser drasticamente reduzido em bebês instáveis, o que limita a eficiência da diálise e a capacidade de ultrafiltração.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Para melhorar a eficácia da diálise e ultrafiltração pode-se aumentar as concentrações de glicose no líquido dialítico com risco aumentado de hiperglicemia suficiente para exigir terapia com insulina.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É compreensível que os neonatologistas possam recorrer à DP relativamente tarde, mas infelizmente isso muitas vezes dificulta o tratamento.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Atualmente, existe uma tendência a favorecer as hemoterapias sobre a DP no tratamento da IRA infantil.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Hemoterapias</a:t>
            </a:r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O termo "hemoterapias" é usado nesse artigo para incluir todos os sistemas extracorpóreos usados ​​para limpar o plasma de produtos químicos e água.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Existem dois tipos principais, </a:t>
            </a:r>
            <a:r>
              <a:rPr lang="pt-BR" dirty="0" err="1" smtClean="0"/>
              <a:t>hemofiltração</a:t>
            </a:r>
            <a:r>
              <a:rPr lang="pt-BR" dirty="0" smtClean="0"/>
              <a:t> (CVVH) e hemodiálise (HD).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Na CVVH, o fluido de reposição é adicionado ao sangue para diluir os resíduos químicos do plasma e, em seguida, um volume semelhante é filtrado e leva as moléculas de resíduos por convecção.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Na HD, o sangue flui através dos capilares feitos de uma membrana </a:t>
            </a:r>
            <a:r>
              <a:rPr lang="pt-BR" dirty="0" err="1" smtClean="0"/>
              <a:t>semi-permeável</a:t>
            </a:r>
            <a:r>
              <a:rPr lang="pt-BR" dirty="0" smtClean="0"/>
              <a:t>, enquanto o fluido de diálise é bombeado para fora e os resíduos químicos difundem-se do plasma para o fluido, diminuindo seus gradientes de concentração.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975"/>
            <a:ext cx="8229600" cy="51276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Embora esses processos limpem perfis moleculares sutilmente diferentes, isso é irrelevante em seu uso em bebês com IRA; ambos limpam a uréia, a creatinina, os eletrólitos, a água e os metabólitos, como a amônia, com eficiência.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Eles também compartilham desafios e perigos idênticos. Até recentemente, a hemofiltração era utilizada em bebês que requerem controle contínuo e suave de líquidos e eletrólitos, e a HD era aplicada principalmente para tratamentos curtos em intervalos repetidos.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As principais desvantagens de ambos os sistemas de hemoterapia são (i) a necessidade de grandes cânulas venosas centrais, (ii) grandes circuitos extracorpóreos que requerem preparação com sangue, (iii) anticoagulação e (iv) o fato de o controle da UF ser inaceitavelmente impreciso. </a:t>
            </a:r>
          </a:p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O </a:t>
            </a:r>
            <a:r>
              <a:rPr lang="pt-BR" altLang="pt-BR" sz="2000" smtClean="0">
                <a:solidFill>
                  <a:schemeClr val="accent1"/>
                </a:solidFill>
              </a:rPr>
              <a:t>Nidus</a:t>
            </a:r>
            <a:r>
              <a:rPr lang="pt-BR" altLang="pt-BR" sz="2000" smtClean="0"/>
              <a:t> é um novo dispositivo que desenvolvido, para minimizar essas dificuldades e permitir que a HD seja entregue continuamente [14].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165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2200" b="1" smtClean="0"/>
              <a:t>Acesso venoso</a:t>
            </a:r>
          </a:p>
          <a:p>
            <a:pPr eaLnBrk="1" hangingPunct="1">
              <a:lnSpc>
                <a:spcPct val="80000"/>
              </a:lnSpc>
            </a:pPr>
            <a:endParaRPr lang="pt-BR" altLang="pt-BR" sz="20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Nos circuitos de hemoterapia convencionais, o sangue é bombeado continuamente através de um filtro, de uma linha venosa para outra, ou mais comumente de um lúmen de uma cânula de duplo lúmen para o outro. Eles precisam ser de 6,5 a 8 fr (2,2 a 2,8 mm de diâmetro externo) ou um pouco mais estreitos em bebês muito pequenos [7,15–19]. </a:t>
            </a:r>
            <a:r>
              <a:rPr lang="pt-BR" altLang="pt-BR" sz="2000" b="1" smtClean="0"/>
              <a:t>O uso de linhas menores arrisca fluxos lentos dentro dos filtros e coagulação, o que impede o tratamento de bebês prematuros muito pequenos</a:t>
            </a:r>
            <a:r>
              <a:rPr lang="pt-BR" altLang="pt-BR" sz="2000" smtClean="0"/>
              <a:t>.</a:t>
            </a:r>
          </a:p>
          <a:p>
            <a:pPr eaLnBrk="1" hangingPunct="1">
              <a:lnSpc>
                <a:spcPct val="80000"/>
              </a:lnSpc>
            </a:pPr>
            <a:endParaRPr lang="pt-BR" altLang="pt-BR" sz="20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>
                <a:solidFill>
                  <a:schemeClr val="accent1"/>
                </a:solidFill>
              </a:rPr>
              <a:t>Produzimos um projeto alternativo de circuito HD para bebês de 0,8 a 8 kg (o Nidus), que requer apenas </a:t>
            </a:r>
            <a:r>
              <a:rPr lang="pt-BR" altLang="pt-BR" sz="2000" b="1" smtClean="0">
                <a:solidFill>
                  <a:schemeClr val="accent1"/>
                </a:solidFill>
              </a:rPr>
              <a:t>uma única linha de acesso de calibre 20 (3,5 fr) </a:t>
            </a:r>
            <a:r>
              <a:rPr lang="pt-BR" altLang="pt-BR" sz="2000" smtClean="0">
                <a:solidFill>
                  <a:schemeClr val="accent1"/>
                </a:solidFill>
              </a:rPr>
              <a:t>e que evita que taxas lentas de retirada de bebês reduzam o fluxo sanguíneo através do dialisador. </a:t>
            </a:r>
          </a:p>
          <a:p>
            <a:pPr eaLnBrk="1" hangingPunct="1">
              <a:lnSpc>
                <a:spcPct val="80000"/>
              </a:lnSpc>
            </a:pPr>
            <a:endParaRPr lang="pt-BR" altLang="pt-BR" sz="2000" smtClean="0">
              <a:solidFill>
                <a:schemeClr val="accent1"/>
              </a:solidFill>
            </a:endParaRP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No pós operatório de cirurgia cardíaca utilizam cateter de um lúmen.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1655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r>
              <a:rPr lang="pt-BR" altLang="pt-BR" sz="1800" b="1" smtClean="0"/>
              <a:t>Volumes de circuito extracorpóreo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1800" b="1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Idealmente, o volume do circuito extracorpóreo não deve exceder 10% do volume de sangue do indivíduo para evitar instabilidade cardiovascular e evitar uma diluição aguda grave do sangue no início do tratamento.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Isso equivale a cerca de 8 ml / kg dentro do circuito, mas o menor circuito CVVH disponível (Prismaflex-HF20) é de 60 ml, portanto, é necessário fazer a injeção de sangue para tratar bebês com peso &lt;7,5 kg.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É geralmente realizado com glóbulos vermelhos compactados e albumina, mas é arriscado conectar bebês menores devido a seu baixo pH, altos níveis de potássio, fosfato e citrato, que podem quelar o cálcio ionizado do bebê e fazê-lo despencar.</a:t>
            </a:r>
          </a:p>
          <a:p>
            <a:pPr eaLnBrk="1" hangingPunct="1">
              <a:lnSpc>
                <a:spcPct val="80000"/>
              </a:lnSpc>
            </a:pPr>
            <a:endParaRPr lang="pt-BR" altLang="pt-BR" sz="1800" smtClean="0"/>
          </a:p>
          <a:p>
            <a:pPr eaLnBrk="1" hangingPunct="1">
              <a:lnSpc>
                <a:spcPct val="80000"/>
              </a:lnSpc>
            </a:pPr>
            <a:r>
              <a:rPr lang="pt-BR" altLang="pt-BR" sz="1800" smtClean="0"/>
              <a:t> A adição de bicarbonato pode ser suficiente para bebês maiores, mas pode ser mais seguro dialisar o circuito antes de conectá-lo a bebês menores. Muitos bebês experimentam instabilidade cardiovascular imediatamente após serem conectados ou necessitam de suporte inotrópico extra para evitar isso.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272087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smtClean="0"/>
              <a:t>O CARPEDIEM é um novo dispositivo de CVVH com um circuito convencional, mas que foi consideravelmente menor (27 ml), para que possa ser usado sem preparo de sangue em bebês de ≥3,4 kg. Nenhum dispositivo CVVH é licenciado para uso em bebês nos EUA. </a:t>
            </a:r>
          </a:p>
          <a:p>
            <a:pPr eaLnBrk="1" hangingPunct="1">
              <a:lnSpc>
                <a:spcPct val="90000"/>
              </a:lnSpc>
            </a:pPr>
            <a:endParaRPr lang="pt-BR" altLang="pt-BR" smtClean="0"/>
          </a:p>
          <a:p>
            <a:pPr eaLnBrk="1" hangingPunct="1">
              <a:lnSpc>
                <a:spcPct val="90000"/>
              </a:lnSpc>
            </a:pPr>
            <a:r>
              <a:rPr lang="pt-BR" altLang="pt-BR" smtClean="0"/>
              <a:t>O Nidus tem um volume de circuito "permanente" de &lt;5 ml, além de um volume corrente de sangue de até 5 ml / kg (limites de 4 a 10 ml) que é retirado e retornado durante cada ciclo. Portanto, o circuito nunca precisa de injeção de sangue e o início do tratamento não causa instabilidade cardiovascular.</a:t>
            </a:r>
          </a:p>
          <a:p>
            <a:pPr eaLnBrk="1" hangingPunct="1">
              <a:lnSpc>
                <a:spcPct val="90000"/>
              </a:lnSpc>
            </a:pPr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16550"/>
          </a:xfrm>
        </p:spPr>
        <p:txBody>
          <a:bodyPr>
            <a:normAutofit fontScale="92500" lnSpcReduction="10000"/>
          </a:bodyPr>
          <a:lstStyle/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pt-BR" b="1" dirty="0" smtClean="0"/>
              <a:t>Anticoagulação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Todos os circuitos de diálise requerem anticoagulação, a menos que o bebê tenha uma </a:t>
            </a:r>
            <a:r>
              <a:rPr lang="pt-BR" dirty="0" err="1" smtClean="0"/>
              <a:t>coagulopatia</a:t>
            </a:r>
            <a:r>
              <a:rPr lang="pt-BR" dirty="0" smtClean="0"/>
              <a:t>. Os circuitos convencionais podem usar </a:t>
            </a:r>
            <a:r>
              <a:rPr lang="pt-BR" dirty="0" err="1" smtClean="0"/>
              <a:t>citrato</a:t>
            </a:r>
            <a:r>
              <a:rPr lang="pt-BR" dirty="0" smtClean="0"/>
              <a:t> ou heparina suficiente para aumentar o tempo de coagulação ativado por vidro (TCA) para entre 180 e 220 s. </a:t>
            </a:r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pt-BR" dirty="0" smtClean="0"/>
          </a:p>
          <a:p>
            <a:pPr marL="274320" indent="-274320" algn="just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pt-BR" dirty="0" smtClean="0"/>
              <a:t>Embora isso represente apenas um risco mínimo de sangramento em pacientes idosos, não se pode presumir que seja seguro em bebês imaturos com risco significativo de sangramentos intracerebrais e hemorragia pulmonar. No circuito de </a:t>
            </a:r>
            <a:r>
              <a:rPr lang="pt-BR" dirty="0" err="1" smtClean="0"/>
              <a:t>Nidus</a:t>
            </a:r>
            <a:r>
              <a:rPr lang="pt-BR" dirty="0" smtClean="0"/>
              <a:t>, não há contato com o ar, e suas linhas estreitas geram altas velocidades sanguíneas; portanto, o TCA precisa se estender apenas entre 120 e 160 s.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08050"/>
            <a:ext cx="8229600" cy="5416550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800" b="1" smtClean="0"/>
              <a:t>Controle de ultrafiltração (UF)</a:t>
            </a:r>
          </a:p>
          <a:p>
            <a:pPr eaLnBrk="1" hangingPunct="1"/>
            <a:r>
              <a:rPr lang="pt-BR" altLang="pt-BR" smtClean="0"/>
              <a:t>Os circuitos convencionais controlam a taxa de UF usando um algoritmo de computador para ajustar a pressão hidrostática transmembrana (TMP )e estimam suas perdas alcançadas medindo a quantidade de fluido adicionada ao fluido de líquido dialítico. </a:t>
            </a:r>
          </a:p>
          <a:p>
            <a:pPr eaLnBrk="1" hangingPunct="1"/>
            <a:endParaRPr lang="pt-BR" altLang="pt-BR" smtClean="0"/>
          </a:p>
          <a:p>
            <a:pPr eaLnBrk="1" hangingPunct="1"/>
            <a:r>
              <a:rPr lang="pt-BR" altLang="pt-BR" smtClean="0"/>
              <a:t>Infelizmente, isso é inerentemente impreciso porque os volumes de UF são relativamente muito pequenos em comparação com as quantidades de líquido dialítico ou fluido de reposição.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5199062"/>
          </a:xfrm>
        </p:spPr>
        <p:txBody>
          <a:bodyPr/>
          <a:lstStyle/>
          <a:p>
            <a:pPr algn="just" eaLnBrk="1" hangingPunct="1"/>
            <a:r>
              <a:rPr lang="pt-BR" altLang="pt-BR" smtClean="0"/>
              <a:t>O circuito Nidus usa um sistema de controle volumétrico para gerar UF preciso para microlitros por hora. </a:t>
            </a:r>
          </a:p>
          <a:p>
            <a:pPr algn="just" eaLnBrk="1" hangingPunct="1"/>
            <a:endParaRPr lang="pt-BR" altLang="pt-BR" smtClean="0"/>
          </a:p>
          <a:p>
            <a:pPr algn="just" eaLnBrk="1" hangingPunct="1"/>
            <a:r>
              <a:rPr lang="pt-BR" altLang="pt-BR" smtClean="0"/>
              <a:t>As funções Nidus UF e diálise são independentes, portanto, ele pode fornecer UF sozinho, ou diálise sozinho ou ambos juntos.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mtClean="0"/>
              <a:t>Resumo</a:t>
            </a:r>
          </a:p>
        </p:txBody>
      </p:sp>
      <p:sp>
        <p:nvSpPr>
          <p:cNvPr id="3481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 A capacidade de tratar recém-nascidos com insuficiência renal melhorou enormemente nos últimos 35 anos da minha prática clínica. Os bebês nascidos com IRC são principalmente identificados antes do nascimento, o que permite que as famílias e os pediatras planejem os melhores serviços e reduziram acentuadamente os números que sofrem de infecções graves na urina ou foram identificados tardiamente com o fracasso em prosperar. A maioria dos centros nos países desenvolvidos agora considera fornecer TRS desde o início, principalmente com DP, com o objetivo de transplante renal precoce.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18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1800" smtClean="0"/>
              <a:t>Agora, a maioria dos bebês que desenvolvem IRA apresenta baixa perfusão renal após grandes cirurgias cardíacas ou causada por falência de múltiplos órgãos. A maioria é diagnosticada usando testes de função renal, mas, confusamente, é frequentemente rotulada como tendo lesão renal confirmada. A falta de precisão na interpretação das concentrações plasmáticas de creatinina levou-os a serem injustamente considerados insensíveis à identificação da IRA, e muita energia está sendo dedicada à busca de testes alternativos.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981075"/>
            <a:ext cx="8229600" cy="5343525"/>
          </a:xfrm>
        </p:spPr>
        <p:txBody>
          <a:bodyPr/>
          <a:lstStyle/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Os cuidados de suporte podem ser altamente eficazes na manutenção de resultados seguros se o gerenciamento obsessivo de fluidos for informado medindo a qualidade e a quantidade de perdas de fluidos e a química do sangue for usada para orientar o progresso. No entanto, pode ser difícil evitar subnutrição e sobrecarga de líquidos.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A diálise peritoneal geralmente funciona bem, mas pode ser tecnicamente difícil, enquanto as hemoterapias que usam circuitos padrão são difíceis de serem usadas em recém-nascidos a termo e impossíveis em bebês muito prematuros. </a:t>
            </a:r>
          </a:p>
          <a:p>
            <a:pPr algn="just" eaLnBrk="1" hangingPunct="1">
              <a:lnSpc>
                <a:spcPct val="80000"/>
              </a:lnSpc>
            </a:pPr>
            <a:endParaRPr lang="pt-BR" altLang="pt-BR" sz="2000" smtClean="0"/>
          </a:p>
          <a:p>
            <a:pPr algn="just" eaLnBrk="1" hangingPunct="1">
              <a:lnSpc>
                <a:spcPct val="80000"/>
              </a:lnSpc>
            </a:pPr>
            <a:r>
              <a:rPr lang="pt-BR" altLang="pt-BR" sz="2000" smtClean="0"/>
              <a:t>Esperamos que o Nidus resolva muitos desses problemas e permita intervenções anteriores para manter a estabilidade bioquímica e melhorar a nutrição. Nós o projetamos com um circuito diferente para fornecer HD para bebês de até 800 g, precisando apenas de uma pequena linha de acesso vascular, precisando de menos anticoagulação e fornecendo controle preciso da UF.</a:t>
            </a:r>
          </a:p>
          <a:p>
            <a:pPr eaLnBrk="1" hangingPunct="1">
              <a:lnSpc>
                <a:spcPct val="80000"/>
              </a:lnSpc>
            </a:pPr>
            <a:endParaRPr lang="pt-BR" altLang="pt-BR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052513"/>
            <a:ext cx="8229600" cy="5272087"/>
          </a:xfrm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/>
              <a:t>Financiamento</a:t>
            </a:r>
          </a:p>
          <a:p>
            <a:pPr eaLnBrk="1" hangingPunct="1"/>
            <a:r>
              <a:rPr lang="pt-BR" altLang="pt-BR" smtClean="0"/>
              <a:t>Não havia financiamento necessário para este estudo.</a:t>
            </a:r>
          </a:p>
          <a:p>
            <a:pPr eaLnBrk="1" hangingPunct="1"/>
            <a:endParaRPr lang="pt-BR" altLang="pt-BR" b="1" smtClean="0"/>
          </a:p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b="1" smtClean="0"/>
              <a:t>Interesses competitivos</a:t>
            </a:r>
          </a:p>
          <a:p>
            <a:pPr eaLnBrk="1" hangingPunct="1"/>
            <a:endParaRPr lang="pt-BR" altLang="pt-BR" smtClean="0"/>
          </a:p>
          <a:p>
            <a:pPr eaLnBrk="1" hangingPunct="1"/>
            <a:r>
              <a:rPr lang="pt-BR" altLang="pt-BR" smtClean="0"/>
              <a:t>O autor é o inventor da máquina Nidus e potencialmente receberá royalties de suas vendas.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836613"/>
            <a:ext cx="8893175" cy="355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ítulo 1"/>
          <p:cNvSpPr>
            <a:spLocks noGrp="1"/>
          </p:cNvSpPr>
          <p:nvPr>
            <p:ph type="title"/>
          </p:nvPr>
        </p:nvSpPr>
        <p:spPr>
          <a:xfrm>
            <a:off x="323850" y="115888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mtClean="0"/>
              <a:t>Referências</a:t>
            </a:r>
          </a:p>
        </p:txBody>
      </p:sp>
      <p:sp>
        <p:nvSpPr>
          <p:cNvPr id="38915" name="CaixaDeTexto 3"/>
          <p:cNvSpPr txBox="1">
            <a:spLocks noChangeArrowheads="1"/>
          </p:cNvSpPr>
          <p:nvPr/>
        </p:nvSpPr>
        <p:spPr bwMode="auto">
          <a:xfrm>
            <a:off x="6840538" y="5411788"/>
            <a:ext cx="2303462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/>
            <a:r>
              <a:rPr lang="pt-BR" altLang="pt-BR" sz="8800"/>
              <a:t>...</a:t>
            </a:r>
          </a:p>
        </p:txBody>
      </p:sp>
      <p:pic>
        <p:nvPicPr>
          <p:cNvPr id="38916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1341438"/>
            <a:ext cx="6191250" cy="528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0"/>
            <a:ext cx="5457825" cy="666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/>
          </p:cNvSpPr>
          <p:nvPr>
            <p:ph type="title"/>
          </p:nvPr>
        </p:nvSpPr>
        <p:spPr>
          <a:xfrm>
            <a:off x="395288" y="1412875"/>
            <a:ext cx="8229600" cy="1143000"/>
          </a:xfrm>
        </p:spPr>
        <p:txBody>
          <a:bodyPr/>
          <a:lstStyle/>
          <a:p>
            <a:pPr algn="ctr" eaLnBrk="1" hangingPunct="1"/>
            <a:r>
              <a:rPr lang="pt-BR" altLang="pt-BR" sz="4600" smtClean="0">
                <a:solidFill>
                  <a:srgbClr val="009900"/>
                </a:solidFill>
              </a:rPr>
              <a:t>Nota do Editor do site, Dr. Paulo R. Margotto Consultem também! Aqui e Agora!</a:t>
            </a:r>
          </a:p>
        </p:txBody>
      </p:sp>
      <p:pic>
        <p:nvPicPr>
          <p:cNvPr id="40963" name="Picture 4" descr="Formatura_19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2492375"/>
            <a:ext cx="4383087" cy="331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64" name="Rectangle 5"/>
          <p:cNvSpPr>
            <a:spLocks noChangeArrowheads="1"/>
          </p:cNvSpPr>
          <p:nvPr/>
        </p:nvSpPr>
        <p:spPr bwMode="auto">
          <a:xfrm>
            <a:off x="179388" y="5949950"/>
            <a:ext cx="88280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/>
            <a:r>
              <a:rPr lang="pt-BR" altLang="pt-BR" b="1">
                <a:solidFill>
                  <a:srgbClr val="0033CC"/>
                </a:solidFill>
              </a:rPr>
              <a:t>Dr. Paulo R. Margotto:Formatura em dezembro de 1978-Faculdade de Medicina da Universidade Federal do Estado do Espírito Santo (FMUFES)</a:t>
            </a:r>
          </a:p>
        </p:txBody>
      </p:sp>
      <p:sp>
        <p:nvSpPr>
          <p:cNvPr id="40965" name="Text Box 6"/>
          <p:cNvSpPr txBox="1">
            <a:spLocks noChangeArrowheads="1"/>
          </p:cNvSpPr>
          <p:nvPr/>
        </p:nvSpPr>
        <p:spPr bwMode="auto">
          <a:xfrm>
            <a:off x="6623050" y="5445125"/>
            <a:ext cx="25209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r>
              <a:rPr lang="pt-BR" altLang="pt-BR">
                <a:hlinkClick r:id="rId3"/>
              </a:rPr>
              <a:t>pmargotto@gmail.com</a:t>
            </a:r>
            <a:r>
              <a:rPr lang="pt-BR" altLang="pt-BR"/>
              <a:t>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323850" y="0"/>
            <a:ext cx="8229600" cy="4389438"/>
          </a:xfrm>
          <a:solidFill>
            <a:schemeClr val="bg1"/>
          </a:solidFill>
        </p:spPr>
        <p:txBody>
          <a:bodyPr/>
          <a:lstStyle/>
          <a:p>
            <a:pPr eaLnBrk="1" hangingPunct="1">
              <a:buFont typeface="Wingdings 2" panose="05020102010507070707" pitchFamily="18" charset="2"/>
              <a:buNone/>
            </a:pPr>
            <a:r>
              <a:rPr lang="pt-BR" altLang="pt-BR" sz="2000" smtClean="0">
                <a:solidFill>
                  <a:srgbClr val="0033CC"/>
                </a:solidFill>
              </a:rPr>
              <a:t>A Associação de Hemorragia Intraventricular e Lesão Renal Aguda em Bebês Prematuros da Avaliação do Estudo Mundial da Epidemiologia da Lesão Renal Aguda em Neonatos (AWAKEN STUDY</a:t>
            </a:r>
            <a:r>
              <a:rPr lang="pt-BR" altLang="pt-BR" smtClean="0">
                <a:solidFill>
                  <a:srgbClr val="0033CC"/>
                </a:solidFill>
              </a:rPr>
              <a:t>).</a:t>
            </a:r>
          </a:p>
        </p:txBody>
      </p:sp>
      <p:sp>
        <p:nvSpPr>
          <p:cNvPr id="41987" name="Rectangle 4"/>
          <p:cNvSpPr>
            <a:spLocks noChangeArrowheads="1"/>
          </p:cNvSpPr>
          <p:nvPr/>
        </p:nvSpPr>
        <p:spPr bwMode="auto">
          <a:xfrm>
            <a:off x="0" y="1247775"/>
            <a:ext cx="9144000" cy="12223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/>
            <a:r>
              <a:rPr lang="pt-BR" altLang="pt-BR" sz="1600">
                <a:hlinkClick r:id="rId2"/>
              </a:rPr>
              <a:t>The Association of Intraventricular Hemorrhage and Acute Kidney Injury in Premature Infants from the Assessment of the Worldwide Acute Kidney Injury Epidemiology in Neonates (AWAKEN) Study.</a:t>
            </a:r>
            <a:r>
              <a:rPr lang="pt-BR" altLang="pt-BR" sz="1600"/>
              <a:t>Stoops C, Boohaker L, Sims B, Griffin R, Selewski DT, Askenazi D; n behalf of the National Kidney Collaborative (NKC).Neonatology. </a:t>
            </a:r>
            <a:r>
              <a:rPr lang="pt-BR" altLang="pt-BR" sz="1600">
                <a:solidFill>
                  <a:srgbClr val="FF00FF"/>
                </a:solidFill>
              </a:rPr>
              <a:t>2019</a:t>
            </a:r>
            <a:r>
              <a:rPr lang="pt-BR" altLang="pt-BR" sz="1600"/>
              <a:t> Aug 28:1-10. doi: </a:t>
            </a:r>
            <a:r>
              <a:rPr lang="pt-BR" altLang="pt-BR" sz="1600">
                <a:solidFill>
                  <a:srgbClr val="0033CC"/>
                </a:solidFill>
              </a:rPr>
              <a:t>10.1159/000501708.</a:t>
            </a:r>
            <a:r>
              <a:rPr lang="pt-BR" altLang="pt-BR" sz="1600"/>
              <a:t> [Epub ahead of print]PMID: 31461717.</a:t>
            </a:r>
            <a:r>
              <a:rPr lang="pt-BR" altLang="pt-BR" sz="1600" u="sng">
                <a:hlinkClick r:id="rId3"/>
              </a:rPr>
              <a:t>Similar articles</a:t>
            </a:r>
            <a:endParaRPr lang="pt-BR" altLang="pt-BR" sz="1600" u="sng"/>
          </a:p>
        </p:txBody>
      </p:sp>
      <p:sp>
        <p:nvSpPr>
          <p:cNvPr id="41988" name="Rectangle 5"/>
          <p:cNvSpPr>
            <a:spLocks/>
          </p:cNvSpPr>
          <p:nvPr/>
        </p:nvSpPr>
        <p:spPr bwMode="auto">
          <a:xfrm>
            <a:off x="539750" y="2708275"/>
            <a:ext cx="8229600" cy="38877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73050" indent="-27305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639763" indent="-246063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4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indent="-246063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187450" indent="-20955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1462088" indent="-20955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19192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3764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28336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290888" indent="-20955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0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lnSpc>
                <a:spcPct val="80000"/>
              </a:lnSpc>
            </a:pPr>
            <a:r>
              <a:rPr lang="pt-BR" altLang="pt-BR" sz="2000"/>
              <a:t>Lesão renal aguda (LRA) e hemorragia intraventricular hemorragia (HIV) diagnosticada ao ultrassom é comum em prematuros.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/>
              <a:t>Anteriormente, 2016,  esses autores mostraram que  bebês com LRA apresentam maiores riscos para desenvolver grau ≥2 IVH ao controlar os fatores de confusão.No entanto, esse estudo de Centro único não conseguiu mostrar uma associação geral. </a:t>
            </a:r>
          </a:p>
          <a:p>
            <a:pPr eaLnBrk="1" hangingPunct="1">
              <a:lnSpc>
                <a:spcPct val="80000"/>
              </a:lnSpc>
              <a:buFont typeface="Wingdings 2" panose="05020102010507070707" pitchFamily="18" charset="2"/>
              <a:buNone/>
            </a:pPr>
            <a:endParaRPr lang="pt-BR" altLang="pt-BR" sz="2000"/>
          </a:p>
          <a:p>
            <a:pPr eaLnBrk="1" hangingPunct="1">
              <a:lnSpc>
                <a:spcPct val="80000"/>
              </a:lnSpc>
            </a:pPr>
            <a:endParaRPr lang="pt-BR" altLang="pt-BR" sz="2000"/>
          </a:p>
        </p:txBody>
      </p:sp>
      <p:sp>
        <p:nvSpPr>
          <p:cNvPr id="41989" name="Rectangle 8"/>
          <p:cNvSpPr>
            <a:spLocks noChangeArrowheads="1"/>
          </p:cNvSpPr>
          <p:nvPr/>
        </p:nvSpPr>
        <p:spPr bwMode="auto">
          <a:xfrm>
            <a:off x="468313" y="4292600"/>
            <a:ext cx="8567737" cy="140176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126960" rIns="0" bIns="25392" anchor="ctr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/>
            <a:r>
              <a:rPr lang="pt-BR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Inj</a:t>
            </a:r>
            <a:r>
              <a:rPr lang="pt-BR" altLang="pt-BR" sz="2700" b="1">
                <a:solidFill>
                  <a:srgbClr val="072A4D"/>
                </a:solidFill>
              </a:rPr>
              <a:t>ú</a:t>
            </a:r>
            <a:r>
              <a:rPr lang="pt-BR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ria renal aguda neonatal e o risco de hemorragia intraventricular no rec</a:t>
            </a:r>
            <a:r>
              <a:rPr lang="pt-BR" altLang="pt-BR" sz="2700" b="1">
                <a:solidFill>
                  <a:srgbClr val="072A4D"/>
                </a:solidFill>
              </a:rPr>
              <a:t>é</a:t>
            </a:r>
            <a:r>
              <a:rPr lang="pt-BR" altLang="pt-BR" sz="2700" b="1">
                <a:solidFill>
                  <a:srgbClr val="072A4D"/>
                </a:solidFill>
                <a:latin typeface="Lato" panose="020F0502020204030203" pitchFamily="34" charset="0"/>
              </a:rPr>
              <a:t>m-nascido de muito baixo peso</a:t>
            </a:r>
          </a:p>
          <a:p>
            <a:r>
              <a:rPr lang="pt-BR" altLang="pt-BR" sz="1300" u="sng">
                <a:solidFill>
                  <a:srgbClr val="78909C"/>
                </a:solidFill>
                <a:latin typeface="Source Sans Pro"/>
                <a:hlinkClick r:id="rId4" tooltip="IRA_HIV_2016"/>
              </a:rPr>
              <a:t>  </a:t>
            </a:r>
            <a:r>
              <a:rPr lang="pt-BR" altLang="pt-BR" sz="2800" u="sng">
                <a:solidFill>
                  <a:srgbClr val="78909C"/>
                </a:solidFill>
              </a:rPr>
              <a:t> </a:t>
            </a:r>
            <a:r>
              <a:rPr lang="pt-BR" altLang="pt-BR" sz="1300" u="sng">
                <a:solidFill>
                  <a:srgbClr val="78909C"/>
                </a:solidFill>
              </a:rPr>
              <a:t>        </a:t>
            </a:r>
            <a:endParaRPr lang="pt-BR" altLang="pt-BR" sz="1300" u="sng">
              <a:solidFill>
                <a:srgbClr val="78909C"/>
              </a:solidFill>
              <a:latin typeface="Source Sans Pro"/>
            </a:endParaRPr>
          </a:p>
        </p:txBody>
      </p:sp>
      <p:pic>
        <p:nvPicPr>
          <p:cNvPr id="41990" name="Picture 9" descr="ppt">
            <a:hlinkClick r:id="rId4" tooltip="IRA_HIV_2016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350" y="450850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313" y="5289550"/>
            <a:ext cx="2789237" cy="1568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pt-BR" altLang="pt-BR" sz="4700" smtClean="0"/>
              <a:t>   Objetivos do presente Estudo</a:t>
            </a:r>
          </a:p>
        </p:txBody>
      </p:sp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395288" y="2349500"/>
            <a:ext cx="8229600" cy="4389438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200" smtClean="0"/>
              <a:t>Para testar a hipótese que bebês (&lt;33 semanas) diagnosticados com LRA têm um risco aumentado de HIV, independente das variáveis associadas tanto à HIV quanto à LRA, foi realizado um  estudo com 825 lactentes da Avaliação da Epidemiologia Mundial de Lesões Renais Agudas em Neonatos (AWAKEN) (uma coorte retrospectiva multinacional de 24 Centros)</a:t>
            </a:r>
          </a:p>
          <a:p>
            <a:pPr eaLnBrk="1" hangingPunct="1"/>
            <a:endParaRPr lang="pt-BR" altLang="pt-BR" smtClean="0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3"/>
          <p:cNvSpPr>
            <a:spLocks noGrp="1"/>
          </p:cNvSpPr>
          <p:nvPr>
            <p:ph type="body" idx="1"/>
          </p:nvPr>
        </p:nvSpPr>
        <p:spPr>
          <a:xfrm>
            <a:off x="0" y="188913"/>
            <a:ext cx="9144000" cy="6135687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altLang="pt-BR" sz="2200" smtClean="0"/>
              <a:t>O rim pode desempenhar um papel importante na fisiopatologia da HIV pelo seu papel na regulação da pressão arterial, uma vez que o rim recebe 10-20% do fluxo sanguíneo [13, 14]. </a:t>
            </a:r>
          </a:p>
          <a:p>
            <a:pPr eaLnBrk="1" hangingPunct="1"/>
            <a:r>
              <a:rPr lang="pt-BR" altLang="pt-BR" sz="2200" smtClean="0"/>
              <a:t>Estudo anterior em neonatos com asfixia perinatal mostrou uma associação de LRA com lesões neurológicas nas ressonâncias magnéticas cerebrais e maus resultados neurocognitivos </a:t>
            </a:r>
          </a:p>
          <a:p>
            <a:pPr eaLnBrk="1" hangingPunct="1"/>
            <a:r>
              <a:rPr lang="pt-BR" altLang="pt-BR" sz="2200" smtClean="0">
                <a:solidFill>
                  <a:srgbClr val="FF0000"/>
                </a:solidFill>
              </a:rPr>
              <a:t>A insuficiência renal aguda  pode predispor neonatos para IVH através de alterações na regulação da pressão arterial pelas  alterações no estado dos fluidos e / ou n0 sistema aldosterona-angiotensina (RAAS).</a:t>
            </a:r>
            <a:r>
              <a:rPr lang="pt-BR" altLang="pt-BR" sz="2200" smtClean="0"/>
              <a:t> </a:t>
            </a:r>
          </a:p>
          <a:p>
            <a:pPr eaLnBrk="1" hangingPunct="1"/>
            <a:r>
              <a:rPr lang="pt-BR" altLang="pt-BR" sz="2200" smtClean="0"/>
              <a:t>Alternativamente, a </a:t>
            </a:r>
            <a:r>
              <a:rPr lang="pt-BR" altLang="pt-BR" sz="2200" b="1" smtClean="0">
                <a:solidFill>
                  <a:srgbClr val="FF0000"/>
                </a:solidFill>
              </a:rPr>
              <a:t>LRA pode levar à HIV por desrregulação inflamatória sistêmica </a:t>
            </a:r>
          </a:p>
          <a:p>
            <a:pPr eaLnBrk="1" hangingPunct="1"/>
            <a:r>
              <a:rPr lang="pt-BR" altLang="pt-BR" sz="2200" smtClean="0"/>
              <a:t>No próprio estudo anterior desses autores  de Centro único, foi demonstrado  que bebês com LRA têm uma taxa superior a 3 vezes risco de desenvolver grau ≥2 IVH; no entanto, foi limitado por seu desenho de coorte de Centro único e tamanho do estudo.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3"/>
          <p:cNvSpPr>
            <a:spLocks noGrp="1"/>
          </p:cNvSpPr>
          <p:nvPr>
            <p:ph type="body" idx="1"/>
          </p:nvPr>
        </p:nvSpPr>
        <p:spPr>
          <a:xfrm>
            <a:off x="0" y="692150"/>
            <a:ext cx="9144000" cy="5976938"/>
          </a:xfrm>
          <a:solidFill>
            <a:schemeClr val="bg1"/>
          </a:solidFill>
        </p:spPr>
        <p:txBody>
          <a:bodyPr/>
          <a:lstStyle/>
          <a:p>
            <a:pPr eaLnBrk="1" hangingPunct="1"/>
            <a:r>
              <a:rPr lang="pt-BR" altLang="pt-BR" smtClean="0"/>
              <a:t>Os resultados do modelo logístico ordinal para o estudo da população em geral sugere que bebês com LRA tinham  mais de três vezes a probabilidade de ter uma HIV de grau superior do que as crianças sem LRA (</a:t>
            </a:r>
            <a:r>
              <a:rPr lang="pt-BR" altLang="pt-BR" smtClean="0">
                <a:solidFill>
                  <a:srgbClr val="FF0000"/>
                </a:solidFill>
              </a:rPr>
              <a:t>OR 3,26, IC 95% 2,18–4,88  (Tabela  a seguir)</a:t>
            </a:r>
          </a:p>
          <a:p>
            <a:pPr eaLnBrk="1" hangingPunct="1"/>
            <a:r>
              <a:rPr lang="pt-BR" altLang="pt-BR" smtClean="0"/>
              <a:t>Essa associação permaneceu após o ajuste para o Apgar de 5 minutos, suporte vasopressor na primeira semana de vida e idade gestacional-IG- (</a:t>
            </a:r>
            <a:r>
              <a:rPr lang="pt-BR" altLang="pt-BR" smtClean="0">
                <a:solidFill>
                  <a:srgbClr val="FF0000"/>
                </a:solidFill>
              </a:rPr>
              <a:t>OR 1,63, IC 95% 1,04-2,56</a:t>
            </a:r>
            <a:r>
              <a:rPr lang="pt-BR" altLang="pt-BR" smtClean="0"/>
              <a:t>). </a:t>
            </a:r>
          </a:p>
          <a:p>
            <a:pPr eaLnBrk="1" hangingPunct="1"/>
            <a:r>
              <a:rPr lang="pt-BR" altLang="pt-BR" smtClean="0"/>
              <a:t>Embora o aumento da associação foi significativo apenas para aqueles lactentes com IG de 22 a 28 semanas (OR ajustado 1,87, 95% IC 1,08–3,23), a associação entre LRA e HIV não foi estatisticamente diferente pela  (p = 0,4031), sugerindo nenhuma modificação de efeito pela IG.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238" y="1725613"/>
            <a:ext cx="8897937" cy="3409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6083" name="Line 8"/>
          <p:cNvSpPr>
            <a:spLocks noChangeShapeType="1"/>
          </p:cNvSpPr>
          <p:nvPr/>
        </p:nvSpPr>
        <p:spPr bwMode="auto">
          <a:xfrm>
            <a:off x="179388" y="2708275"/>
            <a:ext cx="288925" cy="43338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6084" name="Line 9"/>
          <p:cNvSpPr>
            <a:spLocks noChangeShapeType="1"/>
          </p:cNvSpPr>
          <p:nvPr/>
        </p:nvSpPr>
        <p:spPr bwMode="auto">
          <a:xfrm>
            <a:off x="250825" y="3644900"/>
            <a:ext cx="433388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46085" name="Line 10"/>
          <p:cNvSpPr>
            <a:spLocks noChangeShapeType="1"/>
          </p:cNvSpPr>
          <p:nvPr/>
        </p:nvSpPr>
        <p:spPr bwMode="auto">
          <a:xfrm>
            <a:off x="4787900" y="2781300"/>
            <a:ext cx="288925" cy="433388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3"/>
          <p:cNvSpPr>
            <a:spLocks noGrp="1"/>
          </p:cNvSpPr>
          <p:nvPr>
            <p:ph type="body" idx="1"/>
          </p:nvPr>
        </p:nvSpPr>
        <p:spPr>
          <a:xfrm>
            <a:off x="250825" y="1125538"/>
            <a:ext cx="8686800" cy="4922837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Com esta investigação,os autores apresentam  a primeira avaliação da associação entre LRA e HIV em prematuros.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Pode-se debater que aquelas crianças gravemente doentes estão predispostas a ambos, LRA e HIV.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No entanto, </a:t>
            </a:r>
            <a:r>
              <a:rPr lang="pt-BR" altLang="pt-BR" sz="2000" smtClean="0">
                <a:solidFill>
                  <a:srgbClr val="FF0000"/>
                </a:solidFill>
              </a:rPr>
              <a:t>este estudo demonstra no mínimo que existe uma relação significativa entre LRA e HIV.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São necessários estudos mais abrangentes para esclarecer o momento da LRA e HIV para examinar a causalidade.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Assim que a maioria das HIV ocorre durante os primeiros 3-5 dias de vida, um estudo prospectivo avaliando creatinina sérica e débito urinário  e diariamente além de avaliação não invasiva de medidas de  doenças cerebrais e renais de fluxo sanguíneo (por exemplo, tecnologia NIRS) e avaliações protocolizadas do ultrassom craniano podem fornecer informações detalhadas em tempo real de  dados sobre essas mudanças fisiológicas.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Por fim, detalhada investigação do sistema renina-aldosterona-angiotensina durante a LRA deve ser considerada.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Esses estudos podem gerar estratégias potenciais para reduzir ou impedir a LRA e subsequentemente diminuir a ocorrência da de HIV nessa população vulnerável.</a:t>
            </a: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3"/>
          <p:cNvSpPr>
            <a:spLocks noGrp="1"/>
          </p:cNvSpPr>
          <p:nvPr>
            <p:ph type="body" idx="1"/>
          </p:nvPr>
        </p:nvSpPr>
        <p:spPr>
          <a:xfrm>
            <a:off x="395288" y="115888"/>
            <a:ext cx="8507412" cy="4389437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pt-BR" altLang="pt-BR" b="1" i="1" smtClean="0">
                <a:solidFill>
                  <a:srgbClr val="0033CC"/>
                </a:solidFill>
              </a:rPr>
              <a:t>Conclusions</a:t>
            </a:r>
            <a:r>
              <a:rPr lang="pt-BR" altLang="pt-BR" b="1" i="1" smtClean="0"/>
              <a:t>: </a:t>
            </a:r>
            <a:r>
              <a:rPr lang="pt-BR" altLang="pt-BR" i="1" smtClean="0"/>
              <a:t>We present the first multicenter evaluation of the association between AKI and IVH in premature infants showing a significant independent association between AKI and IVH. Development of  strategies to reduce AKI may also reduce IVH.</a:t>
            </a:r>
          </a:p>
          <a:p>
            <a:pPr eaLnBrk="1" hangingPunct="1">
              <a:lnSpc>
                <a:spcPct val="90000"/>
              </a:lnSpc>
            </a:pPr>
            <a:r>
              <a:rPr lang="pt-BR" altLang="pt-BR" smtClean="0">
                <a:solidFill>
                  <a:srgbClr val="0033CC"/>
                </a:solidFill>
              </a:rPr>
              <a:t>Conclusões</a:t>
            </a:r>
            <a:r>
              <a:rPr lang="pt-BR" altLang="pt-BR" smtClean="0"/>
              <a:t>: Apresentamos A primeira avaliação multicêntrica da associação entre LRA e a HIV em prematuros, mostrando uma significativa e independente associação entre LRA e HIV. Desenvolvimento de estratégias reduzir a LRA também pode reduzir a HIV.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3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507413" cy="4922837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A Injúria renal aguda (IRA) é definida como uma redução aguda da função renal que resulta em declínio da taxa de filtração glomerular e, consequentemente, retenção de escórias nitrogenadas e perda da regulação eletrolítica, ácido-básica e do controle hídrico.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A injúria renal aguda neonatal tem sido mais comumente definida por um aumento de pelo menos 0,2 a 0,3mg/dL por dia em relação ao menor valor prévio da creatinina. Deve-se lembrar que o valor de creatinina ao nascimento reflete a creatinina materna e normalmente reduz com o passar dos dias. Novos critérios para o diagnóstico de IRA neonatal têm sido introduzidos considerando, além da elevação da creatinina sérica, a redução do débito urinário.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O desenvolvimento de IRA no período neonatal e na infância pode ser uma complicação catastrófica e vários estudos têm consistentemente demonstrado que a IRA resulta em pior evolução clínica, incluindo falência renal e necessidade de terapia renal substitutiva, ventilação mecânica prolongada e maior tempo de permanência na UTI, além de uma associação independente com maior risco de mortalidade, como hemorragia intraventricular nos pré-termos&lt;33 semanas. </a:t>
            </a:r>
          </a:p>
        </p:txBody>
      </p:sp>
      <p:sp>
        <p:nvSpPr>
          <p:cNvPr id="49155" name="Rectangle 4"/>
          <p:cNvSpPr>
            <a:spLocks noChangeArrowheads="1"/>
          </p:cNvSpPr>
          <p:nvPr/>
        </p:nvSpPr>
        <p:spPr bwMode="auto">
          <a:xfrm>
            <a:off x="1042988" y="665163"/>
            <a:ext cx="7700962" cy="9636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63480" rIns="0" bIns="63480" anchor="ctr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algn="ctr" eaLnBrk="1" hangingPunct="1"/>
            <a:r>
              <a:rPr lang="pt-BR" altLang="pt-BR" sz="2700" b="1" u="sng">
                <a:solidFill>
                  <a:srgbClr val="0033CC"/>
                </a:solidFill>
                <a:latin typeface="Lato" panose="020F0502020204030203" pitchFamily="34" charset="0"/>
              </a:rPr>
              <a:t>INJ</a:t>
            </a:r>
            <a:r>
              <a:rPr lang="pt-BR" altLang="pt-BR" sz="2700" b="1" u="sng">
                <a:solidFill>
                  <a:srgbClr val="0033CC"/>
                </a:solidFill>
              </a:rPr>
              <a:t>Ú</a:t>
            </a:r>
            <a:r>
              <a:rPr lang="pt-BR" altLang="pt-BR" sz="2700" b="1" u="sng">
                <a:solidFill>
                  <a:srgbClr val="0033CC"/>
                </a:solidFill>
                <a:latin typeface="Lato" panose="020F0502020204030203" pitchFamily="34" charset="0"/>
              </a:rPr>
              <a:t>RIA RENAL AGUDA</a:t>
            </a:r>
          </a:p>
          <a:p>
            <a:pPr algn="ctr"/>
            <a:r>
              <a:rPr lang="pt-BR" altLang="pt-BR" sz="1400" b="1">
                <a:solidFill>
                  <a:srgbClr val="072A4D"/>
                </a:solidFill>
                <a:latin typeface="Lato" panose="020F0502020204030203" pitchFamily="34" charset="0"/>
                <a:ea typeface="Source Sans Pro"/>
                <a:cs typeface="Source Sans Pro"/>
              </a:rPr>
              <a:t>Maya Caetano P. Almeida, Cl</a:t>
            </a:r>
            <a:r>
              <a:rPr lang="pt-BR" altLang="pt-BR" sz="1400" b="1">
                <a:solidFill>
                  <a:srgbClr val="072A4D"/>
                </a:solidFill>
                <a:ea typeface="Source Sans Pro"/>
                <a:cs typeface="Source Sans Pro"/>
              </a:rPr>
              <a:t>á</a:t>
            </a:r>
            <a:r>
              <a:rPr lang="pt-BR" altLang="pt-BR" sz="1400" b="1">
                <a:solidFill>
                  <a:srgbClr val="072A4D"/>
                </a:solidFill>
                <a:latin typeface="Lato" panose="020F0502020204030203" pitchFamily="34" charset="0"/>
                <a:ea typeface="Source Sans Pro"/>
                <a:cs typeface="Source Sans Pro"/>
              </a:rPr>
              <a:t>udia Jana</a:t>
            </a:r>
            <a:r>
              <a:rPr lang="pt-BR" altLang="pt-BR" sz="1400" b="1">
                <a:solidFill>
                  <a:srgbClr val="072A4D"/>
                </a:solidFill>
                <a:ea typeface="Source Sans Pro"/>
                <a:cs typeface="Source Sans Pro"/>
              </a:rPr>
              <a:t>í</a:t>
            </a:r>
            <a:r>
              <a:rPr lang="pt-BR" altLang="pt-BR" sz="1400" b="1">
                <a:solidFill>
                  <a:srgbClr val="072A4D"/>
                </a:solidFill>
                <a:latin typeface="Lato" panose="020F0502020204030203" pitchFamily="34" charset="0"/>
                <a:ea typeface="Source Sans Pro"/>
                <a:cs typeface="Source Sans Pro"/>
              </a:rPr>
              <a:t>na S. Cruz, Paulo R. Margotto, M</a:t>
            </a:r>
            <a:r>
              <a:rPr lang="pt-BR" altLang="pt-BR" sz="1400" b="1">
                <a:solidFill>
                  <a:srgbClr val="072A4D"/>
                </a:solidFill>
                <a:ea typeface="Source Sans Pro"/>
                <a:cs typeface="Source Sans Pro"/>
              </a:rPr>
              <a:t>á</a:t>
            </a:r>
            <a:r>
              <a:rPr lang="pt-BR" altLang="pt-BR" sz="1400" b="1">
                <a:solidFill>
                  <a:srgbClr val="072A4D"/>
                </a:solidFill>
                <a:latin typeface="Lato" panose="020F0502020204030203" pitchFamily="34" charset="0"/>
                <a:ea typeface="Source Sans Pro"/>
                <a:cs typeface="Source Sans Pro"/>
              </a:rPr>
              <a:t>rcia Pimentel de Castro.</a:t>
            </a:r>
          </a:p>
          <a:p>
            <a:pPr algn="ctr"/>
            <a:r>
              <a:rPr lang="pt-BR" altLang="pt-BR" sz="1400">
                <a:solidFill>
                  <a:srgbClr val="424242"/>
                </a:solidFill>
                <a:ea typeface="Source Sans Pro"/>
                <a:cs typeface="Source Sans Pro"/>
              </a:rPr>
              <a:t>Capítulo do Livro Assistência ao Recém-Nascido de Risco, 4a Edição, 2020, no prelo.</a:t>
            </a:r>
            <a:endParaRPr lang="pt-BR" altLang="pt-BR" sz="1400">
              <a:solidFill>
                <a:srgbClr val="78909C"/>
              </a:solidFill>
            </a:endParaRPr>
          </a:p>
        </p:txBody>
      </p:sp>
      <p:pic>
        <p:nvPicPr>
          <p:cNvPr id="49156" name="Picture 5" descr="doc">
            <a:hlinkClick r:id="rId2" tooltip="NOVO-INJURIA RENAL AGUDA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620713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1"/>
          </p:nvPr>
        </p:nvSpPr>
        <p:spPr>
          <a:xfrm>
            <a:off x="250825" y="1628775"/>
            <a:ext cx="8435975" cy="5229225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A furosemida tem sido o sétimo medicamente mais comumente relatados na Unidade de Terapia Intensiva Neonatal (UTIN), com mais de 8% dos pacientes expostos a este agente. Interessante que s diuréticos são frequentemente prescritos </a:t>
            </a:r>
            <a:r>
              <a:rPr lang="pt-BR" altLang="pt-BR" sz="2000" i="1" smtClean="0"/>
              <a:t>off-label</a:t>
            </a:r>
            <a:r>
              <a:rPr lang="pt-BR" altLang="pt-BR" sz="2000" smtClean="0"/>
              <a:t> (não há indicação do FDA [</a:t>
            </a:r>
            <a:r>
              <a:rPr lang="pt-BR" altLang="pt-BR" sz="2000" i="1" smtClean="0"/>
              <a:t>Food and Drug Administration</a:t>
            </a:r>
            <a:r>
              <a:rPr lang="pt-BR" altLang="pt-BR" sz="2000" smtClean="0"/>
              <a:t>]) aos recém-nascidos (RN) prematuros, particularmente na prevenção ou tratamento da displasia broncopulmonar (DBP). De todas as terapias adjuntas no prematuro com DBP, a terapia diurética é uma das mais abusadas, sem evidência de benefícios substanciais. </a:t>
            </a:r>
          </a:p>
          <a:p>
            <a:pPr eaLnBrk="1" hangingPunct="1">
              <a:lnSpc>
                <a:spcPct val="80000"/>
              </a:lnSpc>
            </a:pPr>
            <a:r>
              <a:rPr lang="pt-BR" altLang="pt-BR" sz="2000" smtClean="0"/>
              <a:t>O capítulo  discute o uso do diurético em várias situações, com ênfase na </a:t>
            </a:r>
            <a:r>
              <a:rPr lang="pt-BR" altLang="pt-BR" sz="2000" b="1" smtClean="0"/>
              <a:t>displasia broncopulmonar</a:t>
            </a:r>
            <a:r>
              <a:rPr lang="pt-BR" altLang="pt-BR" sz="2000" smtClean="0"/>
              <a:t> (à luz  das evidências disponíveis, não há espaço para o seu uso na DBP, principalmente o uso de espironolactona como “poupadora de potássio” [ora se o néfron não responde à aldosterona, também não vai responder ao seu inibidor]) </a:t>
            </a:r>
            <a:r>
              <a:rPr lang="pt-BR" altLang="pt-BR" sz="2000" b="1" smtClean="0"/>
              <a:t>antes das</a:t>
            </a:r>
            <a:r>
              <a:rPr lang="pt-BR" altLang="pt-BR" sz="2000" smtClean="0"/>
              <a:t> </a:t>
            </a:r>
            <a:r>
              <a:rPr lang="pt-BR" altLang="pt-BR" sz="2000" b="1" smtClean="0"/>
              <a:t>transfusões sanguíneas</a:t>
            </a:r>
            <a:r>
              <a:rPr lang="pt-BR" altLang="pt-BR" sz="2000" smtClean="0"/>
              <a:t> (metanálise englobando adultos e crianças,  mostrou insuficiente evidência na determinação se a pré-medicação  na transfusão sanguínea com diurético de alça previne importante morbidade clínica relacionada à transfusão), na </a:t>
            </a:r>
            <a:r>
              <a:rPr lang="pt-BR" altLang="pt-BR" sz="2000" b="1" smtClean="0"/>
              <a:t>hipercalcemia</a:t>
            </a:r>
            <a:r>
              <a:rPr lang="pt-BR" altLang="pt-BR" sz="2000" smtClean="0"/>
              <a:t> (diurese excessiva pode levar à depleção de volume, hipocalemia e piora da  hipercalcemia),  </a:t>
            </a:r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107950" y="306388"/>
            <a:ext cx="9036050" cy="1247775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 eaLnBrk="1" hangingPunct="1">
              <a:defRPr/>
            </a:pPr>
            <a:r>
              <a:rPr lang="pt-BR" altLang="pt-BR" sz="2700" b="1">
                <a:solidFill>
                  <a:srgbClr val="0033CC"/>
                </a:solidFill>
                <a:latin typeface="Lato" panose="020F0502020204030203" pitchFamily="34" charset="0"/>
              </a:rPr>
              <a:t>Uso de diur</a:t>
            </a:r>
            <a:r>
              <a:rPr lang="pt-BR" altLang="pt-BR" sz="2700" b="1">
                <a:solidFill>
                  <a:srgbClr val="0033CC"/>
                </a:solidFill>
              </a:rPr>
              <a:t>é</a:t>
            </a:r>
            <a:r>
              <a:rPr lang="pt-BR" altLang="pt-BR" sz="2700" b="1">
                <a:solidFill>
                  <a:srgbClr val="0033CC"/>
                </a:solidFill>
                <a:latin typeface="Lato" panose="020F0502020204030203" pitchFamily="34" charset="0"/>
              </a:rPr>
              <a:t>ticos em Neonatologia: mais controv</a:t>
            </a:r>
            <a:r>
              <a:rPr lang="pt-BR" altLang="pt-BR" sz="2700" b="1">
                <a:solidFill>
                  <a:srgbClr val="0033CC"/>
                </a:solidFill>
              </a:rPr>
              <a:t>é</a:t>
            </a:r>
            <a:r>
              <a:rPr lang="pt-BR" altLang="pt-BR" sz="2700" b="1">
                <a:solidFill>
                  <a:srgbClr val="0033CC"/>
                </a:solidFill>
                <a:latin typeface="Lato" panose="020F0502020204030203" pitchFamily="34" charset="0"/>
              </a:rPr>
              <a:t>rsias do que indica</a:t>
            </a:r>
            <a:r>
              <a:rPr lang="pt-BR" altLang="pt-BR" sz="2700" b="1">
                <a:solidFill>
                  <a:srgbClr val="0033CC"/>
                </a:solidFill>
              </a:rPr>
              <a:t>ç</a:t>
            </a:r>
            <a:r>
              <a:rPr lang="pt-BR" altLang="pt-BR" sz="2700" b="1">
                <a:solidFill>
                  <a:srgbClr val="0033CC"/>
                </a:solidFill>
                <a:latin typeface="Lato" panose="020F0502020204030203" pitchFamily="34" charset="0"/>
              </a:rPr>
              <a:t>ões</a:t>
            </a:r>
          </a:p>
          <a:p>
            <a:pPr>
              <a:defRPr/>
            </a:pPr>
            <a:r>
              <a:rPr lang="pt-BR" altLang="pt-BR" sz="1400">
                <a:solidFill>
                  <a:srgbClr val="42424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Source Sans Pro"/>
                <a:cs typeface="Source Sans Pro"/>
              </a:rPr>
              <a:t>Paulo R. Margotto. </a:t>
            </a:r>
          </a:p>
          <a:p>
            <a:pPr>
              <a:defRPr/>
            </a:pPr>
            <a:r>
              <a:rPr lang="pt-BR" altLang="pt-BR" sz="1400">
                <a:solidFill>
                  <a:srgbClr val="424242"/>
                </a:solidFill>
                <a:effectLst>
                  <a:outerShdw blurRad="38100" dist="38100" dir="2700000" algn="tl">
                    <a:srgbClr val="C0C0C0"/>
                  </a:outerShdw>
                </a:effectLst>
                <a:ea typeface="Source Sans Pro"/>
                <a:cs typeface="Source Sans Pro"/>
              </a:rPr>
              <a:t>Capítulo do livro Assistência ao Recém-Nascido de Risco, 4a Edição,  4a Edição, 2020 (no prelo).</a:t>
            </a:r>
            <a:endParaRPr lang="pt-BR" altLang="pt-BR" sz="1400">
              <a:solidFill>
                <a:srgbClr val="78909C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pic>
        <p:nvPicPr>
          <p:cNvPr id="50180" name="Picture 5" descr="doc">
            <a:hlinkClick r:id="rId2" tooltip="Diureticos_no_RN_2018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325" y="692150"/>
            <a:ext cx="457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3"/>
          <p:cNvSpPr>
            <a:spLocks noGrp="1"/>
          </p:cNvSpPr>
          <p:nvPr>
            <p:ph type="body" idx="1"/>
          </p:nvPr>
        </p:nvSpPr>
        <p:spPr>
          <a:xfrm>
            <a:off x="457200" y="1935163"/>
            <a:ext cx="8686800" cy="4922837"/>
          </a:xfrm>
          <a:solidFill>
            <a:schemeClr val="bg1"/>
          </a:solidFill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pt-BR" altLang="pt-BR" sz="1700" smtClean="0">
                <a:solidFill>
                  <a:srgbClr val="FF0000"/>
                </a:solidFill>
              </a:rPr>
              <a:t>na </a:t>
            </a:r>
            <a:r>
              <a:rPr lang="pt-BR" altLang="pt-BR" sz="1700" b="1" smtClean="0">
                <a:solidFill>
                  <a:srgbClr val="FF0000"/>
                </a:solidFill>
              </a:rPr>
              <a:t>lesão renal</a:t>
            </a:r>
            <a:r>
              <a:rPr lang="pt-BR" altLang="pt-BR" sz="1700" smtClean="0"/>
              <a:t> (</a:t>
            </a:r>
            <a:r>
              <a:rPr lang="pt-BR" altLang="pt-BR" sz="1700" b="1" smtClean="0">
                <a:solidFill>
                  <a:srgbClr val="0033CC"/>
                </a:solidFill>
              </a:rPr>
              <a:t>antes da furosemida para o tratamento da lesão renal  oligúrica, deve ser corrigida a hipotensão arterial e significante acidose</a:t>
            </a:r>
            <a:r>
              <a:rPr lang="pt-BR" altLang="pt-BR" sz="1700" smtClean="0"/>
              <a:t>), nas </a:t>
            </a:r>
            <a:r>
              <a:rPr lang="pt-BR" altLang="pt-BR" sz="1700" b="1" smtClean="0"/>
              <a:t>cirurgias cardiovasculares</a:t>
            </a:r>
            <a:r>
              <a:rPr lang="pt-BR" altLang="pt-BR" sz="1700" smtClean="0"/>
              <a:t> (o uso, de preferência, tem sido recomendado infusão contínua), na </a:t>
            </a:r>
            <a:r>
              <a:rPr lang="pt-BR" altLang="pt-BR" sz="1700" b="1" smtClean="0"/>
              <a:t>hipoalbuminemia</a:t>
            </a:r>
            <a:r>
              <a:rPr lang="pt-BR" altLang="pt-BR" sz="1700" smtClean="0"/>
              <a:t> (a literatura adulta mostra que não há  qualquer justificativa para o uso rotineiro de furoremida e albumina para vencer a resistência diurética nos pacientes  hipoalbuminêmicos; na </a:t>
            </a:r>
            <a:r>
              <a:rPr lang="pt-BR" altLang="pt-BR" sz="1700" b="1" smtClean="0"/>
              <a:t>lesão pulmonar induzida pela transfusão</a:t>
            </a:r>
            <a:r>
              <a:rPr lang="pt-BR" altLang="pt-BR" sz="1700" smtClean="0"/>
              <a:t> </a:t>
            </a:r>
            <a:r>
              <a:rPr lang="pt-BR" altLang="pt-BR" sz="1700" b="1" smtClean="0"/>
              <a:t>sanguínea</a:t>
            </a:r>
            <a:r>
              <a:rPr lang="pt-BR" altLang="pt-BR" sz="1700" smtClean="0"/>
              <a:t> (por não haver disfunção cardíaca e  sobrecarga de volume, os diuréticos não são indicados), na </a:t>
            </a:r>
            <a:r>
              <a:rPr lang="pt-BR" altLang="pt-BR" sz="1700" b="1" smtClean="0"/>
              <a:t>persistência do canal arterial</a:t>
            </a:r>
            <a:r>
              <a:rPr lang="pt-BR" altLang="pt-BR" sz="1700" smtClean="0"/>
              <a:t> (a furosemida pode aumentar a síntese de prostaglandina) além das suas </a:t>
            </a:r>
            <a:r>
              <a:rPr lang="pt-BR" altLang="pt-BR" sz="1700" b="1" smtClean="0"/>
              <a:t>toxicidades,</a:t>
            </a:r>
            <a:r>
              <a:rPr lang="pt-BR" altLang="pt-BR" sz="1700" smtClean="0"/>
              <a:t> principalmente a ototoxicidade (risco de deficiência neurossensorial de 6,8 vezes mais nos recém-nascidos que receberam terapia diurética acima de 14 dias)  e a nefrocalcinose (uma dose acumulativa de 10mg/kg de peso aumenta o risco em 48 vezes de nefrocalcinose, além da melhor forma de </a:t>
            </a:r>
            <a:r>
              <a:rPr lang="pt-BR" altLang="pt-BR" sz="1700" b="1" smtClean="0"/>
              <a:t>infusão, contínua ou intermitente</a:t>
            </a:r>
            <a:r>
              <a:rPr lang="pt-BR" altLang="pt-BR" sz="1700" smtClean="0"/>
              <a:t> (o uso intermitente da furosemida pode causar imprevisíveis flutuações na concentração sérica da droga, expondo o paciente a maior risco de ototoxicidade e nefrotoxicidade). Embora existam muitos desafios,  devem ser realizados estudos adicionais para garantir que os diuréticos sejam seguros e eficazes em bebês prematuros. </a:t>
            </a:r>
          </a:p>
          <a:p>
            <a:pPr eaLnBrk="1" hangingPunct="1">
              <a:lnSpc>
                <a:spcPct val="80000"/>
              </a:lnSpc>
            </a:pPr>
            <a:endParaRPr lang="pt-BR" altLang="pt-BR" sz="1700" smtClean="0"/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pt-BR" altLang="pt-BR" smtClean="0"/>
          </a:p>
        </p:txBody>
      </p:sp>
      <p:pic>
        <p:nvPicPr>
          <p:cNvPr id="52227" name="Picture 2" descr="Resultado de imagem para RINS APAIXONAD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1911350"/>
            <a:ext cx="8310562" cy="475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>
          <a:xfrm>
            <a:off x="323850" y="0"/>
            <a:ext cx="8229600" cy="1143000"/>
          </a:xfrm>
        </p:spPr>
        <p:txBody>
          <a:bodyPr/>
          <a:lstStyle/>
          <a:p>
            <a:pPr eaLnBrk="1" hangingPunct="1"/>
            <a:r>
              <a:rPr lang="pt-BR" altLang="pt-BR" smtClean="0">
                <a:solidFill>
                  <a:srgbClr val="FF00FF"/>
                </a:solidFill>
              </a:rPr>
              <a:t>OBRIGADO!</a:t>
            </a:r>
          </a:p>
        </p:txBody>
      </p:sp>
      <p:pic>
        <p:nvPicPr>
          <p:cNvPr id="53251" name="Picture 4" descr="20190930_101603"/>
          <p:cNvPicPr>
            <a:picLocks noChangeAspect="1" noChangeArrowheads="1"/>
          </p:cNvPicPr>
          <p:nvPr/>
        </p:nvPicPr>
        <p:blipFill>
          <a:blip r:embed="rId2">
            <a:lum bright="12000" contrast="12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913" y="1052513"/>
            <a:ext cx="6281737" cy="353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3252" name="Text Box 5"/>
          <p:cNvSpPr txBox="1">
            <a:spLocks noChangeArrowheads="1"/>
          </p:cNvSpPr>
          <p:nvPr/>
        </p:nvSpPr>
        <p:spPr bwMode="auto">
          <a:xfrm>
            <a:off x="950913" y="5184775"/>
            <a:ext cx="581342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r>
              <a:rPr lang="pt-BR" altLang="pt-BR"/>
              <a:t>Drs. Milena Pires, Paulo R. Margotto e Joseleide de Casto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uxo">
  <a:themeElements>
    <a:clrScheme name="Fluxo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uxo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uxo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uxo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16154</TotalTime>
  <Words>4628</Words>
  <Application>Microsoft Office PowerPoint</Application>
  <PresentationFormat>Apresentação na tela (4:3)</PresentationFormat>
  <Paragraphs>246</Paragraphs>
  <Slides>48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55" baseType="lpstr">
      <vt:lpstr>Constantia</vt:lpstr>
      <vt:lpstr>Arial</vt:lpstr>
      <vt:lpstr>Calibri</vt:lpstr>
      <vt:lpstr>Wingdings 2</vt:lpstr>
      <vt:lpstr>Lato</vt:lpstr>
      <vt:lpstr>Source Sans Pro</vt:lpstr>
      <vt:lpstr>Fluxo</vt:lpstr>
      <vt:lpstr>Apresentação do PowerPoint</vt:lpstr>
      <vt:lpstr>Introdução</vt:lpstr>
      <vt:lpstr>Insuficiência renal crônica</vt:lpstr>
      <vt:lpstr>Apresentações</vt:lpstr>
      <vt:lpstr>Manejo</vt:lpstr>
      <vt:lpstr>Apresentação do PowerPoint</vt:lpstr>
      <vt:lpstr>Insuficiência renal aguda</vt:lpstr>
      <vt:lpstr>Apresentação do PowerPoint</vt:lpstr>
      <vt:lpstr>Fazendo o diagnóstico</vt:lpstr>
      <vt:lpstr>Apresentação do PowerPoint</vt:lpstr>
      <vt:lpstr>Apresentação do PowerPoint</vt:lpstr>
      <vt:lpstr>Tentativa de reverter a IRA</vt:lpstr>
      <vt:lpstr>Gerenciamento da IRA estabelecida</vt:lpstr>
      <vt:lpstr>Manejo conservador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Diálise peritoneal</vt:lpstr>
      <vt:lpstr>Apresentação do PowerPoint</vt:lpstr>
      <vt:lpstr>Hemoterapias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Resumo</vt:lpstr>
      <vt:lpstr>Apresentação do PowerPoint</vt:lpstr>
      <vt:lpstr>Apresentação do PowerPoint</vt:lpstr>
      <vt:lpstr>Apresentação do PowerPoint</vt:lpstr>
      <vt:lpstr>Referências</vt:lpstr>
      <vt:lpstr>Apresentação do PowerPoint</vt:lpstr>
      <vt:lpstr>Nota do Editor do site, Dr. Paulo R. Margotto Consultem também! Aqui e Agora!</vt:lpstr>
      <vt:lpstr>Apresentação do PowerPoint</vt:lpstr>
      <vt:lpstr>   Objetivos do presente Estudo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OBRIGADO!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Milena Conde Nogueira</dc:creator>
  <cp:lastModifiedBy>Paulo Margotto</cp:lastModifiedBy>
  <cp:revision>17</cp:revision>
  <dcterms:created xsi:type="dcterms:W3CDTF">2019-08-31T01:59:59Z</dcterms:created>
  <dcterms:modified xsi:type="dcterms:W3CDTF">2019-10-24T15:34:43Z</dcterms:modified>
</cp:coreProperties>
</file>