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1"/>
  </p:sldMasterIdLst>
  <p:notesMasterIdLst>
    <p:notesMasterId r:id="rId6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322" r:id="rId19"/>
    <p:sldId id="274" r:id="rId20"/>
    <p:sldId id="275" r:id="rId21"/>
    <p:sldId id="276" r:id="rId22"/>
    <p:sldId id="309" r:id="rId23"/>
    <p:sldId id="277" r:id="rId24"/>
    <p:sldId id="310" r:id="rId25"/>
    <p:sldId id="278" r:id="rId26"/>
    <p:sldId id="279" r:id="rId27"/>
    <p:sldId id="311" r:id="rId28"/>
    <p:sldId id="280" r:id="rId29"/>
    <p:sldId id="312" r:id="rId30"/>
    <p:sldId id="281" r:id="rId31"/>
    <p:sldId id="282" r:id="rId32"/>
    <p:sldId id="313"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308" r:id="rId49"/>
    <p:sldId id="314" r:id="rId50"/>
    <p:sldId id="298" r:id="rId51"/>
    <p:sldId id="299" r:id="rId52"/>
    <p:sldId id="300" r:id="rId53"/>
    <p:sldId id="301" r:id="rId54"/>
    <p:sldId id="302" r:id="rId55"/>
    <p:sldId id="303" r:id="rId56"/>
    <p:sldId id="304" r:id="rId57"/>
    <p:sldId id="305" r:id="rId58"/>
    <p:sldId id="306" r:id="rId59"/>
    <p:sldId id="307" r:id="rId60"/>
    <p:sldId id="315" r:id="rId61"/>
    <p:sldId id="316" r:id="rId62"/>
    <p:sldId id="317" r:id="rId63"/>
    <p:sldId id="318" r:id="rId64"/>
    <p:sldId id="319" r:id="rId65"/>
    <p:sldId id="320" r:id="rId66"/>
    <p:sldId id="323" r:id="rId67"/>
  </p:sldIdLst>
  <p:sldSz cx="13004800" cy="9753600"/>
  <p:notesSz cx="6858000" cy="9144000"/>
  <p:defaultTextStyle>
    <a:defPPr>
      <a:defRPr lang="pt-BR"/>
    </a:defPPr>
    <a:lvl1pPr algn="l" defTabSz="584200" rtl="0" eaLnBrk="0" fontAlgn="base" hangingPunct="0">
      <a:spcBef>
        <a:spcPct val="0"/>
      </a:spcBef>
      <a:spcAft>
        <a:spcPct val="0"/>
      </a:spcAft>
      <a:defRPr sz="2400" kern="1200">
        <a:solidFill>
          <a:srgbClr val="414141"/>
        </a:solidFill>
        <a:latin typeface="Palatino" charset="0"/>
        <a:ea typeface="+mn-ea"/>
        <a:cs typeface="+mn-cs"/>
        <a:sym typeface="Palatino" charset="0"/>
      </a:defRPr>
    </a:lvl1pPr>
    <a:lvl2pPr marL="457200" algn="l" defTabSz="584200" rtl="0" eaLnBrk="0" fontAlgn="base" hangingPunct="0">
      <a:spcBef>
        <a:spcPct val="0"/>
      </a:spcBef>
      <a:spcAft>
        <a:spcPct val="0"/>
      </a:spcAft>
      <a:defRPr sz="2400" kern="1200">
        <a:solidFill>
          <a:srgbClr val="414141"/>
        </a:solidFill>
        <a:latin typeface="Palatino" charset="0"/>
        <a:ea typeface="+mn-ea"/>
        <a:cs typeface="+mn-cs"/>
        <a:sym typeface="Palatino" charset="0"/>
      </a:defRPr>
    </a:lvl2pPr>
    <a:lvl3pPr marL="914400" algn="l" defTabSz="584200" rtl="0" eaLnBrk="0" fontAlgn="base" hangingPunct="0">
      <a:spcBef>
        <a:spcPct val="0"/>
      </a:spcBef>
      <a:spcAft>
        <a:spcPct val="0"/>
      </a:spcAft>
      <a:defRPr sz="2400" kern="1200">
        <a:solidFill>
          <a:srgbClr val="414141"/>
        </a:solidFill>
        <a:latin typeface="Palatino" charset="0"/>
        <a:ea typeface="+mn-ea"/>
        <a:cs typeface="+mn-cs"/>
        <a:sym typeface="Palatino" charset="0"/>
      </a:defRPr>
    </a:lvl3pPr>
    <a:lvl4pPr marL="1371600" algn="l" defTabSz="584200" rtl="0" eaLnBrk="0" fontAlgn="base" hangingPunct="0">
      <a:spcBef>
        <a:spcPct val="0"/>
      </a:spcBef>
      <a:spcAft>
        <a:spcPct val="0"/>
      </a:spcAft>
      <a:defRPr sz="2400" kern="1200">
        <a:solidFill>
          <a:srgbClr val="414141"/>
        </a:solidFill>
        <a:latin typeface="Palatino" charset="0"/>
        <a:ea typeface="+mn-ea"/>
        <a:cs typeface="+mn-cs"/>
        <a:sym typeface="Palatino" charset="0"/>
      </a:defRPr>
    </a:lvl4pPr>
    <a:lvl5pPr marL="1828800" algn="l" defTabSz="584200" rtl="0" eaLnBrk="0" fontAlgn="base" hangingPunct="0">
      <a:spcBef>
        <a:spcPct val="0"/>
      </a:spcBef>
      <a:spcAft>
        <a:spcPct val="0"/>
      </a:spcAft>
      <a:defRPr sz="2400" kern="1200">
        <a:solidFill>
          <a:srgbClr val="414141"/>
        </a:solidFill>
        <a:latin typeface="Palatino" charset="0"/>
        <a:ea typeface="+mn-ea"/>
        <a:cs typeface="+mn-cs"/>
        <a:sym typeface="Palatino" charset="0"/>
      </a:defRPr>
    </a:lvl5pPr>
    <a:lvl6pPr marL="2286000" algn="l" defTabSz="914400" rtl="0" eaLnBrk="1" latinLnBrk="0" hangingPunct="1">
      <a:defRPr sz="2400" kern="1200">
        <a:solidFill>
          <a:srgbClr val="414141"/>
        </a:solidFill>
        <a:latin typeface="Palatino" charset="0"/>
        <a:ea typeface="+mn-ea"/>
        <a:cs typeface="+mn-cs"/>
        <a:sym typeface="Palatino" charset="0"/>
      </a:defRPr>
    </a:lvl6pPr>
    <a:lvl7pPr marL="2743200" algn="l" defTabSz="914400" rtl="0" eaLnBrk="1" latinLnBrk="0" hangingPunct="1">
      <a:defRPr sz="2400" kern="1200">
        <a:solidFill>
          <a:srgbClr val="414141"/>
        </a:solidFill>
        <a:latin typeface="Palatino" charset="0"/>
        <a:ea typeface="+mn-ea"/>
        <a:cs typeface="+mn-cs"/>
        <a:sym typeface="Palatino" charset="0"/>
      </a:defRPr>
    </a:lvl7pPr>
    <a:lvl8pPr marL="3200400" algn="l" defTabSz="914400" rtl="0" eaLnBrk="1" latinLnBrk="0" hangingPunct="1">
      <a:defRPr sz="2400" kern="1200">
        <a:solidFill>
          <a:srgbClr val="414141"/>
        </a:solidFill>
        <a:latin typeface="Palatino" charset="0"/>
        <a:ea typeface="+mn-ea"/>
        <a:cs typeface="+mn-cs"/>
        <a:sym typeface="Palatino" charset="0"/>
      </a:defRPr>
    </a:lvl8pPr>
    <a:lvl9pPr marL="3657600" algn="l" defTabSz="914400" rtl="0" eaLnBrk="1" latinLnBrk="0" hangingPunct="1">
      <a:defRPr sz="2400" kern="1200">
        <a:solidFill>
          <a:srgbClr val="414141"/>
        </a:solidFill>
        <a:latin typeface="Palatino" charset="0"/>
        <a:ea typeface="+mn-ea"/>
        <a:cs typeface="+mn-cs"/>
        <a:sym typeface="Palatino" charset="0"/>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4" d="100"/>
          <a:sy n="54" d="100"/>
        </p:scale>
        <p:origin x="988" y="72"/>
      </p:cViewPr>
      <p:guideLst>
        <p:guide orient="horz" pos="3072"/>
        <p:guide pos="409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1"/>
          <p:cNvSpPr>
            <a:spLocks/>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lvl="0"/>
            <a:r>
              <a:rPr lang="pt-BR" altLang="pt-BR" noProof="0" smtClean="0">
                <a:sym typeface="Helvetica Neue" charset="0"/>
              </a:rPr>
              <a:t>Click to edit Master text styles</a:t>
            </a:r>
          </a:p>
          <a:p>
            <a:pPr lvl="1"/>
            <a:r>
              <a:rPr lang="pt-BR" altLang="pt-BR" noProof="0" smtClean="0">
                <a:sym typeface="Helvetica Neue" charset="0"/>
              </a:rPr>
              <a:t>Second level</a:t>
            </a:r>
          </a:p>
          <a:p>
            <a:pPr lvl="2"/>
            <a:r>
              <a:rPr lang="pt-BR" altLang="pt-BR" noProof="0" smtClean="0">
                <a:sym typeface="Helvetica Neue" charset="0"/>
              </a:rPr>
              <a:t>Third level</a:t>
            </a:r>
          </a:p>
          <a:p>
            <a:pPr lvl="3"/>
            <a:r>
              <a:rPr lang="pt-BR" altLang="pt-BR" noProof="0" smtClean="0">
                <a:sym typeface="Helvetica Neue" charset="0"/>
              </a:rPr>
              <a:t>Fourth level</a:t>
            </a:r>
          </a:p>
          <a:p>
            <a:pPr lvl="4"/>
            <a:r>
              <a:rPr lang="pt-BR" altLang="pt-BR" noProof="0" smtClean="0">
                <a:sym typeface="Helvetica Neue" charset="0"/>
              </a:rPr>
              <a:t>Fifth level</a:t>
            </a:r>
          </a:p>
        </p:txBody>
      </p:sp>
    </p:spTree>
    <p:extLst>
      <p:ext uri="{BB962C8B-B14F-4D97-AF65-F5344CB8AC3E}">
        <p14:creationId xmlns:p14="http://schemas.microsoft.com/office/powerpoint/2010/main" val="1860872757"/>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625600" y="1597025"/>
            <a:ext cx="9753600" cy="3395663"/>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625600" y="5122863"/>
            <a:ext cx="9753600" cy="2354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Rectangle 5"/>
          <p:cNvSpPr>
            <a:spLocks noGrp="1"/>
          </p:cNvSpPr>
          <p:nvPr>
            <p:ph type="sldNum" sz="quarter" idx="10"/>
          </p:nvPr>
        </p:nvSpPr>
        <p:spPr>
          <a:ln/>
        </p:spPr>
        <p:txBody>
          <a:bodyPr/>
          <a:lstStyle>
            <a:lvl1pPr>
              <a:defRPr/>
            </a:lvl1pPr>
          </a:lstStyle>
          <a:p>
            <a:pPr>
              <a:defRPr/>
            </a:pPr>
            <a:fld id="{958B1AD4-45E0-4BA0-8F1E-4553075030BE}" type="slidenum">
              <a:rPr lang="pt-BR" altLang="pt-BR"/>
              <a:pPr>
                <a:defRPr/>
              </a:pPr>
              <a:t>‹nº›</a:t>
            </a:fld>
            <a:endParaRPr lang="pt-BR" altLang="pt-BR"/>
          </a:p>
        </p:txBody>
      </p:sp>
    </p:spTree>
    <p:extLst>
      <p:ext uri="{BB962C8B-B14F-4D97-AF65-F5344CB8AC3E}">
        <p14:creationId xmlns:p14="http://schemas.microsoft.com/office/powerpoint/2010/main" val="697902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5"/>
          <p:cNvSpPr>
            <a:spLocks noGrp="1"/>
          </p:cNvSpPr>
          <p:nvPr>
            <p:ph type="sldNum" sz="quarter" idx="10"/>
          </p:nvPr>
        </p:nvSpPr>
        <p:spPr>
          <a:ln/>
        </p:spPr>
        <p:txBody>
          <a:bodyPr/>
          <a:lstStyle>
            <a:lvl1pPr>
              <a:defRPr/>
            </a:lvl1pPr>
          </a:lstStyle>
          <a:p>
            <a:pPr>
              <a:defRPr/>
            </a:pPr>
            <a:fld id="{2591D4B3-D0C3-458D-BC99-9BE2D2526107}" type="slidenum">
              <a:rPr lang="pt-BR" altLang="pt-BR"/>
              <a:pPr>
                <a:defRPr/>
              </a:pPr>
              <a:t>‹nº›</a:t>
            </a:fld>
            <a:endParaRPr lang="pt-BR" altLang="pt-BR"/>
          </a:p>
        </p:txBody>
      </p:sp>
    </p:spTree>
    <p:extLst>
      <p:ext uri="{BB962C8B-B14F-4D97-AF65-F5344CB8AC3E}">
        <p14:creationId xmlns:p14="http://schemas.microsoft.com/office/powerpoint/2010/main" val="3635808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87413" y="2432050"/>
            <a:ext cx="11217275" cy="4056063"/>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87413" y="6527800"/>
            <a:ext cx="11217275" cy="21336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smtClean="0"/>
              <a:t>Clique para editar o texto mestre</a:t>
            </a:r>
          </a:p>
        </p:txBody>
      </p:sp>
      <p:sp>
        <p:nvSpPr>
          <p:cNvPr id="4" name="Rectangle 5"/>
          <p:cNvSpPr>
            <a:spLocks noGrp="1"/>
          </p:cNvSpPr>
          <p:nvPr>
            <p:ph type="sldNum" sz="quarter" idx="10"/>
          </p:nvPr>
        </p:nvSpPr>
        <p:spPr>
          <a:ln/>
        </p:spPr>
        <p:txBody>
          <a:bodyPr/>
          <a:lstStyle>
            <a:lvl1pPr>
              <a:defRPr/>
            </a:lvl1pPr>
          </a:lstStyle>
          <a:p>
            <a:pPr>
              <a:defRPr/>
            </a:pPr>
            <a:fld id="{25975887-B82F-4368-85A0-6F5EC5C8D5D2}" type="slidenum">
              <a:rPr lang="pt-BR" altLang="pt-BR"/>
              <a:pPr>
                <a:defRPr/>
              </a:pPr>
              <a:t>‹nº›</a:t>
            </a:fld>
            <a:endParaRPr lang="pt-BR" altLang="pt-BR"/>
          </a:p>
        </p:txBody>
      </p:sp>
    </p:spTree>
    <p:extLst>
      <p:ext uri="{BB962C8B-B14F-4D97-AF65-F5344CB8AC3E}">
        <p14:creationId xmlns:p14="http://schemas.microsoft.com/office/powerpoint/2010/main" val="3744794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508000" y="2628900"/>
            <a:ext cx="5918200" cy="6096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578600" y="2628900"/>
            <a:ext cx="5918200" cy="6096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5"/>
          <p:cNvSpPr>
            <a:spLocks noGrp="1"/>
          </p:cNvSpPr>
          <p:nvPr>
            <p:ph type="sldNum" sz="quarter" idx="10"/>
          </p:nvPr>
        </p:nvSpPr>
        <p:spPr>
          <a:ln/>
        </p:spPr>
        <p:txBody>
          <a:bodyPr/>
          <a:lstStyle>
            <a:lvl1pPr>
              <a:defRPr/>
            </a:lvl1pPr>
          </a:lstStyle>
          <a:p>
            <a:pPr>
              <a:defRPr/>
            </a:pPr>
            <a:fld id="{7290E174-3FA4-4760-A140-12FA43DBFB89}" type="slidenum">
              <a:rPr lang="pt-BR" altLang="pt-BR"/>
              <a:pPr>
                <a:defRPr/>
              </a:pPr>
              <a:t>‹nº›</a:t>
            </a:fld>
            <a:endParaRPr lang="pt-BR" altLang="pt-BR"/>
          </a:p>
        </p:txBody>
      </p:sp>
    </p:spTree>
    <p:extLst>
      <p:ext uri="{BB962C8B-B14F-4D97-AF65-F5344CB8AC3E}">
        <p14:creationId xmlns:p14="http://schemas.microsoft.com/office/powerpoint/2010/main" val="3163534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95350" y="519113"/>
            <a:ext cx="11217275" cy="1885950"/>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95350" y="2390775"/>
            <a:ext cx="5502275"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95350" y="3562350"/>
            <a:ext cx="5502275" cy="5240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583363" y="2390775"/>
            <a:ext cx="5529262" cy="11715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583363" y="3562350"/>
            <a:ext cx="5529262" cy="5240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5"/>
          <p:cNvSpPr>
            <a:spLocks noGrp="1"/>
          </p:cNvSpPr>
          <p:nvPr>
            <p:ph type="sldNum" sz="quarter" idx="10"/>
          </p:nvPr>
        </p:nvSpPr>
        <p:spPr>
          <a:ln/>
        </p:spPr>
        <p:txBody>
          <a:bodyPr/>
          <a:lstStyle>
            <a:lvl1pPr>
              <a:defRPr/>
            </a:lvl1pPr>
          </a:lstStyle>
          <a:p>
            <a:pPr>
              <a:defRPr/>
            </a:pPr>
            <a:fld id="{0931CA1C-EA54-46BF-B2C3-4B3AA603911A}" type="slidenum">
              <a:rPr lang="pt-BR" altLang="pt-BR"/>
              <a:pPr>
                <a:defRPr/>
              </a:pPr>
              <a:t>‹nº›</a:t>
            </a:fld>
            <a:endParaRPr lang="pt-BR" altLang="pt-BR"/>
          </a:p>
        </p:txBody>
      </p:sp>
    </p:spTree>
    <p:extLst>
      <p:ext uri="{BB962C8B-B14F-4D97-AF65-F5344CB8AC3E}">
        <p14:creationId xmlns:p14="http://schemas.microsoft.com/office/powerpoint/2010/main" val="3955001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Rectangle 5"/>
          <p:cNvSpPr>
            <a:spLocks noGrp="1"/>
          </p:cNvSpPr>
          <p:nvPr>
            <p:ph type="sldNum" sz="quarter" idx="10"/>
          </p:nvPr>
        </p:nvSpPr>
        <p:spPr>
          <a:ln/>
        </p:spPr>
        <p:txBody>
          <a:bodyPr/>
          <a:lstStyle>
            <a:lvl1pPr>
              <a:defRPr/>
            </a:lvl1pPr>
          </a:lstStyle>
          <a:p>
            <a:pPr>
              <a:defRPr/>
            </a:pPr>
            <a:fld id="{C03BE55F-733E-4012-B970-FE9C18D09CBF}" type="slidenum">
              <a:rPr lang="pt-BR" altLang="pt-BR"/>
              <a:pPr>
                <a:defRPr/>
              </a:pPr>
              <a:t>‹nº›</a:t>
            </a:fld>
            <a:endParaRPr lang="pt-BR" altLang="pt-BR"/>
          </a:p>
        </p:txBody>
      </p:sp>
    </p:spTree>
    <p:extLst>
      <p:ext uri="{BB962C8B-B14F-4D97-AF65-F5344CB8AC3E}">
        <p14:creationId xmlns:p14="http://schemas.microsoft.com/office/powerpoint/2010/main" val="3199573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5"/>
          <p:cNvSpPr>
            <a:spLocks noGrp="1"/>
          </p:cNvSpPr>
          <p:nvPr>
            <p:ph type="sldNum" sz="quarter" idx="10"/>
          </p:nvPr>
        </p:nvSpPr>
        <p:spPr>
          <a:ln/>
        </p:spPr>
        <p:txBody>
          <a:bodyPr/>
          <a:lstStyle>
            <a:lvl1pPr>
              <a:defRPr/>
            </a:lvl1pPr>
          </a:lstStyle>
          <a:p>
            <a:pPr>
              <a:defRPr/>
            </a:pPr>
            <a:fld id="{FEE91C36-6DDB-4CBE-A377-B271A9915197}" type="slidenum">
              <a:rPr lang="pt-BR" altLang="pt-BR"/>
              <a:pPr>
                <a:defRPr/>
              </a:pPr>
              <a:t>‹nº›</a:t>
            </a:fld>
            <a:endParaRPr lang="pt-BR" altLang="pt-BR"/>
          </a:p>
        </p:txBody>
      </p:sp>
    </p:spTree>
    <p:extLst>
      <p:ext uri="{BB962C8B-B14F-4D97-AF65-F5344CB8AC3E}">
        <p14:creationId xmlns:p14="http://schemas.microsoft.com/office/powerpoint/2010/main" val="3643963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95350" y="650875"/>
            <a:ext cx="4194175" cy="2274888"/>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529263" y="1404938"/>
            <a:ext cx="6583362" cy="693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Rectangle 5"/>
          <p:cNvSpPr>
            <a:spLocks noGrp="1"/>
          </p:cNvSpPr>
          <p:nvPr>
            <p:ph type="sldNum" sz="quarter" idx="10"/>
          </p:nvPr>
        </p:nvSpPr>
        <p:spPr>
          <a:ln/>
        </p:spPr>
        <p:txBody>
          <a:bodyPr/>
          <a:lstStyle>
            <a:lvl1pPr>
              <a:defRPr/>
            </a:lvl1pPr>
          </a:lstStyle>
          <a:p>
            <a:pPr>
              <a:defRPr/>
            </a:pPr>
            <a:fld id="{AFA2BC8B-9C84-43F6-B0D6-1A73E3E7CB0B}" type="slidenum">
              <a:rPr lang="pt-BR" altLang="pt-BR"/>
              <a:pPr>
                <a:defRPr/>
              </a:pPr>
              <a:t>‹nº›</a:t>
            </a:fld>
            <a:endParaRPr lang="pt-BR" altLang="pt-BR"/>
          </a:p>
        </p:txBody>
      </p:sp>
    </p:spTree>
    <p:extLst>
      <p:ext uri="{BB962C8B-B14F-4D97-AF65-F5344CB8AC3E}">
        <p14:creationId xmlns:p14="http://schemas.microsoft.com/office/powerpoint/2010/main" val="123037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95350" y="650875"/>
            <a:ext cx="4194175" cy="2274888"/>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529263" y="1404938"/>
            <a:ext cx="6583362" cy="69310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sym typeface="Palatino" charset="0"/>
            </a:endParaRPr>
          </a:p>
        </p:txBody>
      </p:sp>
      <p:sp>
        <p:nvSpPr>
          <p:cNvPr id="4" name="Espaço Reservado para Texto 3"/>
          <p:cNvSpPr>
            <a:spLocks noGrp="1"/>
          </p:cNvSpPr>
          <p:nvPr>
            <p:ph type="body" sz="half" idx="2"/>
          </p:nvPr>
        </p:nvSpPr>
        <p:spPr>
          <a:xfrm>
            <a:off x="895350" y="2925763"/>
            <a:ext cx="4194175" cy="542131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Rectangle 5"/>
          <p:cNvSpPr>
            <a:spLocks noGrp="1"/>
          </p:cNvSpPr>
          <p:nvPr>
            <p:ph type="sldNum" sz="quarter" idx="10"/>
          </p:nvPr>
        </p:nvSpPr>
        <p:spPr>
          <a:ln/>
        </p:spPr>
        <p:txBody>
          <a:bodyPr/>
          <a:lstStyle>
            <a:lvl1pPr>
              <a:defRPr/>
            </a:lvl1pPr>
          </a:lstStyle>
          <a:p>
            <a:pPr>
              <a:defRPr/>
            </a:pPr>
            <a:fld id="{55E41A83-20AD-445E-A7E3-36737B3FE98F}" type="slidenum">
              <a:rPr lang="pt-BR" altLang="pt-BR"/>
              <a:pPr>
                <a:defRPr/>
              </a:pPr>
              <a:t>‹nº›</a:t>
            </a:fld>
            <a:endParaRPr lang="pt-BR" altLang="pt-BR"/>
          </a:p>
        </p:txBody>
      </p:sp>
    </p:spTree>
    <p:extLst>
      <p:ext uri="{BB962C8B-B14F-4D97-AF65-F5344CB8AC3E}">
        <p14:creationId xmlns:p14="http://schemas.microsoft.com/office/powerpoint/2010/main" val="551411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5"/>
          <p:cNvSpPr>
            <a:spLocks noGrp="1"/>
          </p:cNvSpPr>
          <p:nvPr>
            <p:ph type="sldNum" sz="quarter" idx="10"/>
          </p:nvPr>
        </p:nvSpPr>
        <p:spPr>
          <a:ln/>
        </p:spPr>
        <p:txBody>
          <a:bodyPr/>
          <a:lstStyle>
            <a:lvl1pPr>
              <a:defRPr/>
            </a:lvl1pPr>
          </a:lstStyle>
          <a:p>
            <a:pPr>
              <a:defRPr/>
            </a:pPr>
            <a:fld id="{D2061205-EA40-4DEC-A05E-0C69E3FE8AD2}" type="slidenum">
              <a:rPr lang="pt-BR" altLang="pt-BR"/>
              <a:pPr>
                <a:defRPr/>
              </a:pPr>
              <a:t>‹nº›</a:t>
            </a:fld>
            <a:endParaRPr lang="pt-BR" altLang="pt-BR"/>
          </a:p>
        </p:txBody>
      </p:sp>
    </p:spTree>
    <p:extLst>
      <p:ext uri="{BB962C8B-B14F-4D97-AF65-F5344CB8AC3E}">
        <p14:creationId xmlns:p14="http://schemas.microsoft.com/office/powerpoint/2010/main" val="778479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499600" y="800100"/>
            <a:ext cx="2997200" cy="7924800"/>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508000" y="800100"/>
            <a:ext cx="8839200" cy="79248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5"/>
          <p:cNvSpPr>
            <a:spLocks noGrp="1"/>
          </p:cNvSpPr>
          <p:nvPr>
            <p:ph type="sldNum" sz="quarter" idx="10"/>
          </p:nvPr>
        </p:nvSpPr>
        <p:spPr>
          <a:ln/>
        </p:spPr>
        <p:txBody>
          <a:bodyPr/>
          <a:lstStyle>
            <a:lvl1pPr>
              <a:defRPr/>
            </a:lvl1pPr>
          </a:lstStyle>
          <a:p>
            <a:pPr>
              <a:defRPr/>
            </a:pPr>
            <a:fld id="{88E433CF-2534-4798-AD7A-FD4155FA9C28}" type="slidenum">
              <a:rPr lang="pt-BR" altLang="pt-BR"/>
              <a:pPr>
                <a:defRPr/>
              </a:pPr>
              <a:t>‹nº›</a:t>
            </a:fld>
            <a:endParaRPr lang="pt-BR" altLang="pt-BR"/>
          </a:p>
        </p:txBody>
      </p:sp>
    </p:spTree>
    <p:extLst>
      <p:ext uri="{BB962C8B-B14F-4D97-AF65-F5344CB8AC3E}">
        <p14:creationId xmlns:p14="http://schemas.microsoft.com/office/powerpoint/2010/main" val="1706694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5" name="Line 1"/>
          <p:cNvSpPr>
            <a:spLocks noChangeShapeType="1"/>
          </p:cNvSpPr>
          <p:nvPr/>
        </p:nvSpPr>
        <p:spPr bwMode="auto">
          <a:xfrm>
            <a:off x="508000" y="2171700"/>
            <a:ext cx="11996738" cy="0"/>
          </a:xfrm>
          <a:prstGeom prst="line">
            <a:avLst/>
          </a:prstGeom>
          <a:noFill/>
          <a:ln w="12700" cap="flat" cmpd="sng">
            <a:solidFill>
              <a:srgbClr val="444444">
                <a:alpha val="29999"/>
              </a:srgbClr>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lvl1pPr defTabSz="457200">
              <a:defRPr sz="2400">
                <a:solidFill>
                  <a:srgbClr val="414141"/>
                </a:solidFill>
                <a:latin typeface="Palatino" charset="0"/>
                <a:ea typeface="Palatino" charset="0"/>
                <a:cs typeface="Palatino" charset="0"/>
                <a:sym typeface="Palatino" charset="0"/>
              </a:defRPr>
            </a:lvl1pPr>
            <a:lvl2pPr defTabSz="457200">
              <a:defRPr sz="2400">
                <a:solidFill>
                  <a:srgbClr val="414141"/>
                </a:solidFill>
                <a:latin typeface="Palatino" charset="0"/>
                <a:ea typeface="Palatino" charset="0"/>
                <a:cs typeface="Palatino" charset="0"/>
                <a:sym typeface="Palatino" charset="0"/>
              </a:defRPr>
            </a:lvl2pPr>
            <a:lvl3pPr defTabSz="457200">
              <a:defRPr sz="2400">
                <a:solidFill>
                  <a:srgbClr val="414141"/>
                </a:solidFill>
                <a:latin typeface="Palatino" charset="0"/>
                <a:ea typeface="Palatino" charset="0"/>
                <a:cs typeface="Palatino" charset="0"/>
                <a:sym typeface="Palatino" charset="0"/>
              </a:defRPr>
            </a:lvl3pPr>
            <a:lvl4pPr defTabSz="457200">
              <a:defRPr sz="2400">
                <a:solidFill>
                  <a:srgbClr val="414141"/>
                </a:solidFill>
                <a:latin typeface="Palatino" charset="0"/>
                <a:ea typeface="Palatino" charset="0"/>
                <a:cs typeface="Palatino" charset="0"/>
                <a:sym typeface="Palatino" charset="0"/>
              </a:defRPr>
            </a:lvl4pPr>
            <a:lvl5pPr defTabSz="457200">
              <a:defRPr sz="2400">
                <a:solidFill>
                  <a:srgbClr val="414141"/>
                </a:solidFill>
                <a:latin typeface="Palatino" charset="0"/>
                <a:ea typeface="Palatino" charset="0"/>
                <a:cs typeface="Palatino" charset="0"/>
                <a:sym typeface="Palatino" charset="0"/>
              </a:defRPr>
            </a:lvl5pPr>
            <a:lvl6pPr marL="457200" algn="ctr" defTabSz="457200" fontAlgn="base" hangingPunct="0">
              <a:spcBef>
                <a:spcPct val="0"/>
              </a:spcBef>
              <a:spcAft>
                <a:spcPct val="0"/>
              </a:spcAft>
              <a:defRPr sz="2400">
                <a:solidFill>
                  <a:srgbClr val="414141"/>
                </a:solidFill>
                <a:latin typeface="Palatino" charset="0"/>
                <a:ea typeface="Palatino" charset="0"/>
                <a:cs typeface="Palatino" charset="0"/>
                <a:sym typeface="Palatino" charset="0"/>
              </a:defRPr>
            </a:lvl6pPr>
            <a:lvl7pPr marL="914400" algn="ctr" defTabSz="457200" fontAlgn="base" hangingPunct="0">
              <a:spcBef>
                <a:spcPct val="0"/>
              </a:spcBef>
              <a:spcAft>
                <a:spcPct val="0"/>
              </a:spcAft>
              <a:defRPr sz="2400">
                <a:solidFill>
                  <a:srgbClr val="414141"/>
                </a:solidFill>
                <a:latin typeface="Palatino" charset="0"/>
                <a:ea typeface="Palatino" charset="0"/>
                <a:cs typeface="Palatino" charset="0"/>
                <a:sym typeface="Palatino" charset="0"/>
              </a:defRPr>
            </a:lvl7pPr>
            <a:lvl8pPr marL="1371600" algn="ctr" defTabSz="457200" fontAlgn="base" hangingPunct="0">
              <a:spcBef>
                <a:spcPct val="0"/>
              </a:spcBef>
              <a:spcAft>
                <a:spcPct val="0"/>
              </a:spcAft>
              <a:defRPr sz="2400">
                <a:solidFill>
                  <a:srgbClr val="414141"/>
                </a:solidFill>
                <a:latin typeface="Palatino" charset="0"/>
                <a:ea typeface="Palatino" charset="0"/>
                <a:cs typeface="Palatino" charset="0"/>
                <a:sym typeface="Palatino" charset="0"/>
              </a:defRPr>
            </a:lvl8pPr>
            <a:lvl9pPr marL="1828800" algn="ctr" defTabSz="457200" fontAlgn="base" hangingPunct="0">
              <a:spcBef>
                <a:spcPct val="0"/>
              </a:spcBef>
              <a:spcAft>
                <a:spcPct val="0"/>
              </a:spcAft>
              <a:defRPr sz="2400">
                <a:solidFill>
                  <a:srgbClr val="414141"/>
                </a:solidFill>
                <a:latin typeface="Palatino" charset="0"/>
                <a:ea typeface="Palatino" charset="0"/>
                <a:cs typeface="Palatino" charset="0"/>
                <a:sym typeface="Palatino" charset="0"/>
              </a:defRPr>
            </a:lvl9pPr>
          </a:lstStyle>
          <a:p>
            <a:pPr eaLnBrk="1">
              <a:defRPr/>
            </a:pPr>
            <a:endParaRPr lang="pt-BR" altLang="pt-BR" sz="1200" smtClean="0">
              <a:solidFill>
                <a:srgbClr val="000000"/>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endParaRPr>
          </a:p>
        </p:txBody>
      </p:sp>
      <p:sp>
        <p:nvSpPr>
          <p:cNvPr id="1026" name="Line 2"/>
          <p:cNvSpPr>
            <a:spLocks noChangeShapeType="1"/>
          </p:cNvSpPr>
          <p:nvPr/>
        </p:nvSpPr>
        <p:spPr bwMode="auto">
          <a:xfrm>
            <a:off x="508000" y="635000"/>
            <a:ext cx="11996738" cy="0"/>
          </a:xfrm>
          <a:prstGeom prst="line">
            <a:avLst/>
          </a:prstGeom>
          <a:noFill/>
          <a:ln w="12700" cap="flat" cmpd="sng">
            <a:solidFill>
              <a:srgbClr val="444444">
                <a:alpha val="29999"/>
              </a:srgbClr>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lvl1pPr defTabSz="457200">
              <a:defRPr sz="2400">
                <a:solidFill>
                  <a:srgbClr val="414141"/>
                </a:solidFill>
                <a:latin typeface="Palatino" charset="0"/>
                <a:ea typeface="Palatino" charset="0"/>
                <a:cs typeface="Palatino" charset="0"/>
                <a:sym typeface="Palatino" charset="0"/>
              </a:defRPr>
            </a:lvl1pPr>
            <a:lvl2pPr defTabSz="457200">
              <a:defRPr sz="2400">
                <a:solidFill>
                  <a:srgbClr val="414141"/>
                </a:solidFill>
                <a:latin typeface="Palatino" charset="0"/>
                <a:ea typeface="Palatino" charset="0"/>
                <a:cs typeface="Palatino" charset="0"/>
                <a:sym typeface="Palatino" charset="0"/>
              </a:defRPr>
            </a:lvl2pPr>
            <a:lvl3pPr defTabSz="457200">
              <a:defRPr sz="2400">
                <a:solidFill>
                  <a:srgbClr val="414141"/>
                </a:solidFill>
                <a:latin typeface="Palatino" charset="0"/>
                <a:ea typeface="Palatino" charset="0"/>
                <a:cs typeface="Palatino" charset="0"/>
                <a:sym typeface="Palatino" charset="0"/>
              </a:defRPr>
            </a:lvl3pPr>
            <a:lvl4pPr defTabSz="457200">
              <a:defRPr sz="2400">
                <a:solidFill>
                  <a:srgbClr val="414141"/>
                </a:solidFill>
                <a:latin typeface="Palatino" charset="0"/>
                <a:ea typeface="Palatino" charset="0"/>
                <a:cs typeface="Palatino" charset="0"/>
                <a:sym typeface="Palatino" charset="0"/>
              </a:defRPr>
            </a:lvl4pPr>
            <a:lvl5pPr defTabSz="457200">
              <a:defRPr sz="2400">
                <a:solidFill>
                  <a:srgbClr val="414141"/>
                </a:solidFill>
                <a:latin typeface="Palatino" charset="0"/>
                <a:ea typeface="Palatino" charset="0"/>
                <a:cs typeface="Palatino" charset="0"/>
                <a:sym typeface="Palatino" charset="0"/>
              </a:defRPr>
            </a:lvl5pPr>
            <a:lvl6pPr marL="457200" algn="ctr" defTabSz="457200" fontAlgn="base" hangingPunct="0">
              <a:spcBef>
                <a:spcPct val="0"/>
              </a:spcBef>
              <a:spcAft>
                <a:spcPct val="0"/>
              </a:spcAft>
              <a:defRPr sz="2400">
                <a:solidFill>
                  <a:srgbClr val="414141"/>
                </a:solidFill>
                <a:latin typeface="Palatino" charset="0"/>
                <a:ea typeface="Palatino" charset="0"/>
                <a:cs typeface="Palatino" charset="0"/>
                <a:sym typeface="Palatino" charset="0"/>
              </a:defRPr>
            </a:lvl6pPr>
            <a:lvl7pPr marL="914400" algn="ctr" defTabSz="457200" fontAlgn="base" hangingPunct="0">
              <a:spcBef>
                <a:spcPct val="0"/>
              </a:spcBef>
              <a:spcAft>
                <a:spcPct val="0"/>
              </a:spcAft>
              <a:defRPr sz="2400">
                <a:solidFill>
                  <a:srgbClr val="414141"/>
                </a:solidFill>
                <a:latin typeface="Palatino" charset="0"/>
                <a:ea typeface="Palatino" charset="0"/>
                <a:cs typeface="Palatino" charset="0"/>
                <a:sym typeface="Palatino" charset="0"/>
              </a:defRPr>
            </a:lvl7pPr>
            <a:lvl8pPr marL="1371600" algn="ctr" defTabSz="457200" fontAlgn="base" hangingPunct="0">
              <a:spcBef>
                <a:spcPct val="0"/>
              </a:spcBef>
              <a:spcAft>
                <a:spcPct val="0"/>
              </a:spcAft>
              <a:defRPr sz="2400">
                <a:solidFill>
                  <a:srgbClr val="414141"/>
                </a:solidFill>
                <a:latin typeface="Palatino" charset="0"/>
                <a:ea typeface="Palatino" charset="0"/>
                <a:cs typeface="Palatino" charset="0"/>
                <a:sym typeface="Palatino" charset="0"/>
              </a:defRPr>
            </a:lvl8pPr>
            <a:lvl9pPr marL="1828800" algn="ctr" defTabSz="457200" fontAlgn="base" hangingPunct="0">
              <a:spcBef>
                <a:spcPct val="0"/>
              </a:spcBef>
              <a:spcAft>
                <a:spcPct val="0"/>
              </a:spcAft>
              <a:defRPr sz="2400">
                <a:solidFill>
                  <a:srgbClr val="414141"/>
                </a:solidFill>
                <a:latin typeface="Palatino" charset="0"/>
                <a:ea typeface="Palatino" charset="0"/>
                <a:cs typeface="Palatino" charset="0"/>
                <a:sym typeface="Palatino" charset="0"/>
              </a:defRPr>
            </a:lvl9pPr>
          </a:lstStyle>
          <a:p>
            <a:pPr eaLnBrk="1">
              <a:defRPr/>
            </a:pPr>
            <a:endParaRPr lang="pt-BR" altLang="pt-BR" sz="1200" smtClean="0">
              <a:solidFill>
                <a:srgbClr val="000000"/>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endParaRPr>
          </a:p>
        </p:txBody>
      </p:sp>
      <p:sp>
        <p:nvSpPr>
          <p:cNvPr id="1028" name="Rectangle 3"/>
          <p:cNvSpPr>
            <a:spLocks/>
          </p:cNvSpPr>
          <p:nvPr>
            <p:ph type="title"/>
          </p:nvPr>
        </p:nvSpPr>
        <p:spPr bwMode="auto">
          <a:xfrm>
            <a:off x="508000" y="800100"/>
            <a:ext cx="11988800" cy="121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pt-BR" altLang="pt-BR" smtClean="0">
                <a:sym typeface="Bodoni SvtyTwo ITC TT-Book" charset="0"/>
              </a:rPr>
              <a:t>Click to edit Master title style</a:t>
            </a:r>
          </a:p>
        </p:txBody>
      </p:sp>
      <p:sp>
        <p:nvSpPr>
          <p:cNvPr id="1029" name="Rectangle 4"/>
          <p:cNvSpPr>
            <a:spLocks/>
          </p:cNvSpPr>
          <p:nvPr>
            <p:ph type="body" idx="1"/>
          </p:nvPr>
        </p:nvSpPr>
        <p:spPr bwMode="auto">
          <a:xfrm>
            <a:off x="508000" y="2628900"/>
            <a:ext cx="11988800" cy="609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800" tIns="50800" rIns="50800" bIns="50800" numCol="1" anchor="ctr" anchorCtr="0" compatLnSpc="1">
            <a:prstTxWarp prst="textNoShape">
              <a:avLst/>
            </a:prstTxWarp>
          </a:bodyPr>
          <a:lstStyle/>
          <a:p>
            <a:pPr lvl="0"/>
            <a:r>
              <a:rPr lang="pt-BR" altLang="pt-BR" smtClean="0">
                <a:sym typeface="Palatino" charset="0"/>
              </a:rPr>
              <a:t>Click to edit Master text styles</a:t>
            </a:r>
          </a:p>
          <a:p>
            <a:pPr lvl="1"/>
            <a:r>
              <a:rPr lang="pt-BR" altLang="pt-BR" smtClean="0">
                <a:sym typeface="Palatino" charset="0"/>
              </a:rPr>
              <a:t>Second level</a:t>
            </a:r>
          </a:p>
          <a:p>
            <a:pPr lvl="2"/>
            <a:r>
              <a:rPr lang="pt-BR" altLang="pt-BR" smtClean="0">
                <a:sym typeface="Palatino" charset="0"/>
              </a:rPr>
              <a:t>Third level</a:t>
            </a:r>
          </a:p>
          <a:p>
            <a:pPr lvl="3"/>
            <a:r>
              <a:rPr lang="pt-BR" altLang="pt-BR" smtClean="0">
                <a:sym typeface="Palatino" charset="0"/>
              </a:rPr>
              <a:t>Fourth level</a:t>
            </a:r>
          </a:p>
          <a:p>
            <a:pPr lvl="4"/>
            <a:r>
              <a:rPr lang="pt-BR" altLang="pt-BR" smtClean="0">
                <a:sym typeface="Palatino" charset="0"/>
              </a:rPr>
              <a:t>Fifth level</a:t>
            </a:r>
          </a:p>
        </p:txBody>
      </p:sp>
      <p:sp>
        <p:nvSpPr>
          <p:cNvPr id="2" name="Rectangle 5"/>
          <p:cNvSpPr>
            <a:spLocks noGrp="1"/>
          </p:cNvSpPr>
          <p:nvPr>
            <p:ph type="sldNum" sz="quarter" idx="2"/>
          </p:nvPr>
        </p:nvSpPr>
        <p:spPr bwMode="auto">
          <a:xfrm>
            <a:off x="6323013" y="9258300"/>
            <a:ext cx="342900" cy="406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50800" tIns="50800" rIns="50800" bIns="50800" numCol="1" anchor="t" anchorCtr="0" compatLnSpc="1">
            <a:prstTxWarp prst="textNoShape">
              <a:avLst/>
            </a:prstTxWarp>
          </a:bodyPr>
          <a:lstStyle>
            <a:lvl1pPr algn="ctr" eaLnBrk="1">
              <a:defRPr sz="1800" smtClean="0">
                <a:solidFill>
                  <a:srgbClr val="4C4946"/>
                </a:solidFill>
              </a:defRPr>
            </a:lvl1pPr>
          </a:lstStyle>
          <a:p>
            <a:pPr>
              <a:defRPr/>
            </a:pPr>
            <a:fld id="{3E7AFAF9-A048-4082-9E0F-C1C9CFEEFBB7}" type="slidenum">
              <a:rPr lang="pt-BR" altLang="pt-BR"/>
              <a:pPr>
                <a:defRPr/>
              </a:pPr>
              <a:t>‹nº›</a:t>
            </a:fld>
            <a:endParaRPr lang="pt-BR" altLang="pt-BR"/>
          </a:p>
        </p:txBody>
      </p:sp>
    </p:spTree>
  </p:cSld>
  <p:clrMap bg1="dk2" tx1="lt1" bg2="dk1"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584200" rtl="0" eaLnBrk="0" fontAlgn="base" hangingPunct="0">
        <a:lnSpc>
          <a:spcPct val="90000"/>
        </a:lnSpc>
        <a:spcBef>
          <a:spcPts val="1600"/>
        </a:spcBef>
        <a:spcAft>
          <a:spcPct val="0"/>
        </a:spcAft>
        <a:defRPr sz="7000" kern="1200">
          <a:solidFill>
            <a:srgbClr val="D93E2B"/>
          </a:solidFill>
          <a:latin typeface="+mj-lt"/>
          <a:ea typeface="+mj-ea"/>
          <a:cs typeface="+mj-cs"/>
          <a:sym typeface="Bodoni SvtyTwo ITC TT-Book" charset="0"/>
        </a:defRPr>
      </a:lvl1pPr>
      <a:lvl2pPr algn="ctr" defTabSz="584200" rtl="0" eaLnBrk="0" fontAlgn="base" hangingPunct="0">
        <a:lnSpc>
          <a:spcPct val="90000"/>
        </a:lnSpc>
        <a:spcBef>
          <a:spcPts val="1600"/>
        </a:spcBef>
        <a:spcAft>
          <a:spcPct val="0"/>
        </a:spcAft>
        <a:defRPr sz="7000">
          <a:solidFill>
            <a:srgbClr val="D93E2B"/>
          </a:solidFill>
          <a:latin typeface="Bodoni SvtyTwo ITC TT-Book" charset="0"/>
          <a:ea typeface="Bodoni SvtyTwo ITC TT-Book" charset="0"/>
          <a:cs typeface="Bodoni SvtyTwo ITC TT-Book" charset="0"/>
          <a:sym typeface="Bodoni SvtyTwo ITC TT-Book" charset="0"/>
        </a:defRPr>
      </a:lvl2pPr>
      <a:lvl3pPr algn="ctr" defTabSz="584200" rtl="0" eaLnBrk="0" fontAlgn="base" hangingPunct="0">
        <a:lnSpc>
          <a:spcPct val="90000"/>
        </a:lnSpc>
        <a:spcBef>
          <a:spcPts val="1600"/>
        </a:spcBef>
        <a:spcAft>
          <a:spcPct val="0"/>
        </a:spcAft>
        <a:defRPr sz="7000">
          <a:solidFill>
            <a:srgbClr val="D93E2B"/>
          </a:solidFill>
          <a:latin typeface="Bodoni SvtyTwo ITC TT-Book" charset="0"/>
          <a:ea typeface="Bodoni SvtyTwo ITC TT-Book" charset="0"/>
          <a:cs typeface="Bodoni SvtyTwo ITC TT-Book" charset="0"/>
          <a:sym typeface="Bodoni SvtyTwo ITC TT-Book" charset="0"/>
        </a:defRPr>
      </a:lvl3pPr>
      <a:lvl4pPr algn="ctr" defTabSz="584200" rtl="0" eaLnBrk="0" fontAlgn="base" hangingPunct="0">
        <a:lnSpc>
          <a:spcPct val="90000"/>
        </a:lnSpc>
        <a:spcBef>
          <a:spcPts val="1600"/>
        </a:spcBef>
        <a:spcAft>
          <a:spcPct val="0"/>
        </a:spcAft>
        <a:defRPr sz="7000">
          <a:solidFill>
            <a:srgbClr val="D93E2B"/>
          </a:solidFill>
          <a:latin typeface="Bodoni SvtyTwo ITC TT-Book" charset="0"/>
          <a:ea typeface="Bodoni SvtyTwo ITC TT-Book" charset="0"/>
          <a:cs typeface="Bodoni SvtyTwo ITC TT-Book" charset="0"/>
          <a:sym typeface="Bodoni SvtyTwo ITC TT-Book" charset="0"/>
        </a:defRPr>
      </a:lvl4pPr>
      <a:lvl5pPr algn="ctr" defTabSz="584200" rtl="0" eaLnBrk="0" fontAlgn="base" hangingPunct="0">
        <a:lnSpc>
          <a:spcPct val="90000"/>
        </a:lnSpc>
        <a:spcBef>
          <a:spcPts val="1600"/>
        </a:spcBef>
        <a:spcAft>
          <a:spcPct val="0"/>
        </a:spcAft>
        <a:defRPr sz="7000">
          <a:solidFill>
            <a:srgbClr val="D93E2B"/>
          </a:solidFill>
          <a:latin typeface="Bodoni SvtyTwo ITC TT-Book" charset="0"/>
          <a:ea typeface="Bodoni SvtyTwo ITC TT-Book" charset="0"/>
          <a:cs typeface="Bodoni SvtyTwo ITC TT-Book" charset="0"/>
          <a:sym typeface="Bodoni SvtyTwo ITC TT-Book" charset="0"/>
        </a:defRPr>
      </a:lvl5pPr>
      <a:lvl6pPr marL="457200" algn="ctr" defTabSz="584200" rtl="0" fontAlgn="base" hangingPunct="0">
        <a:lnSpc>
          <a:spcPct val="90000"/>
        </a:lnSpc>
        <a:spcBef>
          <a:spcPts val="1600"/>
        </a:spcBef>
        <a:spcAft>
          <a:spcPct val="0"/>
        </a:spcAft>
        <a:defRPr sz="7000">
          <a:solidFill>
            <a:srgbClr val="D93E2B"/>
          </a:solidFill>
          <a:latin typeface="Bodoni SvtyTwo ITC TT-Book" charset="0"/>
          <a:ea typeface="Bodoni SvtyTwo ITC TT-Book" charset="0"/>
          <a:cs typeface="Bodoni SvtyTwo ITC TT-Book" charset="0"/>
          <a:sym typeface="Bodoni SvtyTwo ITC TT-Book" charset="0"/>
        </a:defRPr>
      </a:lvl6pPr>
      <a:lvl7pPr marL="914400" algn="ctr" defTabSz="584200" rtl="0" fontAlgn="base" hangingPunct="0">
        <a:lnSpc>
          <a:spcPct val="90000"/>
        </a:lnSpc>
        <a:spcBef>
          <a:spcPts val="1600"/>
        </a:spcBef>
        <a:spcAft>
          <a:spcPct val="0"/>
        </a:spcAft>
        <a:defRPr sz="7000">
          <a:solidFill>
            <a:srgbClr val="D93E2B"/>
          </a:solidFill>
          <a:latin typeface="Bodoni SvtyTwo ITC TT-Book" charset="0"/>
          <a:ea typeface="Bodoni SvtyTwo ITC TT-Book" charset="0"/>
          <a:cs typeface="Bodoni SvtyTwo ITC TT-Book" charset="0"/>
          <a:sym typeface="Bodoni SvtyTwo ITC TT-Book" charset="0"/>
        </a:defRPr>
      </a:lvl7pPr>
      <a:lvl8pPr marL="1371600" algn="ctr" defTabSz="584200" rtl="0" fontAlgn="base" hangingPunct="0">
        <a:lnSpc>
          <a:spcPct val="90000"/>
        </a:lnSpc>
        <a:spcBef>
          <a:spcPts val="1600"/>
        </a:spcBef>
        <a:spcAft>
          <a:spcPct val="0"/>
        </a:spcAft>
        <a:defRPr sz="7000">
          <a:solidFill>
            <a:srgbClr val="D93E2B"/>
          </a:solidFill>
          <a:latin typeface="Bodoni SvtyTwo ITC TT-Book" charset="0"/>
          <a:ea typeface="Bodoni SvtyTwo ITC TT-Book" charset="0"/>
          <a:cs typeface="Bodoni SvtyTwo ITC TT-Book" charset="0"/>
          <a:sym typeface="Bodoni SvtyTwo ITC TT-Book" charset="0"/>
        </a:defRPr>
      </a:lvl8pPr>
      <a:lvl9pPr marL="1828800" algn="ctr" defTabSz="584200" rtl="0" fontAlgn="base" hangingPunct="0">
        <a:lnSpc>
          <a:spcPct val="90000"/>
        </a:lnSpc>
        <a:spcBef>
          <a:spcPts val="1600"/>
        </a:spcBef>
        <a:spcAft>
          <a:spcPct val="0"/>
        </a:spcAft>
        <a:defRPr sz="7000">
          <a:solidFill>
            <a:srgbClr val="D93E2B"/>
          </a:solidFill>
          <a:latin typeface="Bodoni SvtyTwo ITC TT-Book" charset="0"/>
          <a:ea typeface="Bodoni SvtyTwo ITC TT-Book" charset="0"/>
          <a:cs typeface="Bodoni SvtyTwo ITC TT-Book" charset="0"/>
          <a:sym typeface="Bodoni SvtyTwo ITC TT-Book" charset="0"/>
        </a:defRPr>
      </a:lvl9pPr>
    </p:titleStyle>
    <p:bodyStyle>
      <a:lvl1pPr marL="469900" indent="-469900" algn="l" defTabSz="584200" rtl="0" eaLnBrk="0" fontAlgn="base" hangingPunct="0">
        <a:spcBef>
          <a:spcPts val="2400"/>
        </a:spcBef>
        <a:spcAft>
          <a:spcPct val="0"/>
        </a:spcAft>
        <a:buClr>
          <a:srgbClr val="929292"/>
        </a:buClr>
        <a:buSzPct val="60000"/>
        <a:buFont typeface="Zapf Dingbats" charset="0"/>
        <a:buChar char="❖"/>
        <a:defRPr sz="3600" kern="1200">
          <a:solidFill>
            <a:srgbClr val="414141"/>
          </a:solidFill>
          <a:latin typeface="+mn-lt"/>
          <a:ea typeface="+mn-ea"/>
          <a:cs typeface="+mn-cs"/>
          <a:sym typeface="Palatino" charset="0"/>
        </a:defRPr>
      </a:lvl1pPr>
      <a:lvl2pPr marL="939800" indent="-469900" algn="l" defTabSz="584200" rtl="0" eaLnBrk="0" fontAlgn="base" hangingPunct="0">
        <a:spcBef>
          <a:spcPts val="2400"/>
        </a:spcBef>
        <a:spcAft>
          <a:spcPct val="0"/>
        </a:spcAft>
        <a:buClr>
          <a:srgbClr val="929292"/>
        </a:buClr>
        <a:buSzPct val="60000"/>
        <a:buFont typeface="Zapf Dingbats" charset="0"/>
        <a:buChar char="❖"/>
        <a:defRPr sz="3600" kern="1200">
          <a:solidFill>
            <a:srgbClr val="414141"/>
          </a:solidFill>
          <a:latin typeface="+mn-lt"/>
          <a:ea typeface="+mn-ea"/>
          <a:cs typeface="+mn-cs"/>
          <a:sym typeface="Palatino" charset="0"/>
        </a:defRPr>
      </a:lvl2pPr>
      <a:lvl3pPr marL="1409700" indent="-469900" algn="l" defTabSz="584200" rtl="0" eaLnBrk="0" fontAlgn="base" hangingPunct="0">
        <a:spcBef>
          <a:spcPts val="2400"/>
        </a:spcBef>
        <a:spcAft>
          <a:spcPct val="0"/>
        </a:spcAft>
        <a:buClr>
          <a:srgbClr val="929292"/>
        </a:buClr>
        <a:buSzPct val="60000"/>
        <a:buFont typeface="Zapf Dingbats" charset="0"/>
        <a:buChar char="❖"/>
        <a:defRPr sz="3600" kern="1200">
          <a:solidFill>
            <a:srgbClr val="414141"/>
          </a:solidFill>
          <a:latin typeface="+mn-lt"/>
          <a:ea typeface="+mn-ea"/>
          <a:cs typeface="+mn-cs"/>
          <a:sym typeface="Palatino" charset="0"/>
        </a:defRPr>
      </a:lvl3pPr>
      <a:lvl4pPr marL="1879600" indent="-469900" algn="l" defTabSz="584200" rtl="0" eaLnBrk="0" fontAlgn="base" hangingPunct="0">
        <a:spcBef>
          <a:spcPts val="2400"/>
        </a:spcBef>
        <a:spcAft>
          <a:spcPct val="0"/>
        </a:spcAft>
        <a:buClr>
          <a:srgbClr val="929292"/>
        </a:buClr>
        <a:buSzPct val="60000"/>
        <a:buFont typeface="Zapf Dingbats" charset="0"/>
        <a:buChar char="❖"/>
        <a:defRPr sz="3600" kern="1200">
          <a:solidFill>
            <a:srgbClr val="414141"/>
          </a:solidFill>
          <a:latin typeface="+mn-lt"/>
          <a:ea typeface="+mn-ea"/>
          <a:cs typeface="+mn-cs"/>
          <a:sym typeface="Palatino" charset="0"/>
        </a:defRPr>
      </a:lvl4pPr>
      <a:lvl5pPr marL="2349500" indent="-469900" algn="l" defTabSz="584200" rtl="0" eaLnBrk="0" fontAlgn="base" hangingPunct="0">
        <a:spcBef>
          <a:spcPts val="2400"/>
        </a:spcBef>
        <a:spcAft>
          <a:spcPct val="0"/>
        </a:spcAft>
        <a:buClr>
          <a:srgbClr val="929292"/>
        </a:buClr>
        <a:buSzPct val="60000"/>
        <a:buFont typeface="Zapf Dingbats" charset="0"/>
        <a:buChar char="❖"/>
        <a:defRPr sz="3600" kern="1200">
          <a:solidFill>
            <a:srgbClr val="414141"/>
          </a:solidFill>
          <a:latin typeface="+mn-lt"/>
          <a:ea typeface="+mn-ea"/>
          <a:cs typeface="+mn-cs"/>
          <a:sym typeface="Palatino"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1266084" TargetMode="External"/><Relationship Id="rId7" Type="http://schemas.openxmlformats.org/officeDocument/2006/relationships/image" Target="../media/image5.emf"/><Relationship Id="rId2" Type="http://schemas.openxmlformats.org/officeDocument/2006/relationships/hyperlink" Target="https://www.ncbi.nlm.nih.gov/pubmed/31266084" TargetMode="Externa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www.we-are-"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www.cebm.net/2009/06/"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paulomargotto.com.br/documentos/19975" TargetMode="External"/><Relationship Id="rId2" Type="http://schemas.openxmlformats.org/officeDocument/2006/relationships/hyperlink" Target="http://paulomargotto.com.br/atresia-de-esofago-2/"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p:cNvSpPr>
            <a:spLocks noChangeArrowheads="1"/>
          </p:cNvSpPr>
          <p:nvPr>
            <p:ph type="title"/>
          </p:nvPr>
        </p:nvSpPr>
        <p:spPr>
          <a:xfrm>
            <a:off x="309563" y="773113"/>
            <a:ext cx="12314237" cy="2303462"/>
          </a:xfrm>
          <a:solidFill>
            <a:schemeClr val="accent1"/>
          </a:solidFill>
        </p:spPr>
        <p:txBody>
          <a:bodyPr/>
          <a:lstStyle/>
          <a:p>
            <a:pPr eaLnBrk="1"/>
            <a:r>
              <a:rPr lang="pt-BR" altLang="pt-BR" smtClean="0"/>
              <a:t> </a:t>
            </a:r>
          </a:p>
        </p:txBody>
      </p:sp>
      <p:sp>
        <p:nvSpPr>
          <p:cNvPr id="5124" name="Rectangle 4"/>
          <p:cNvSpPr>
            <a:spLocks/>
          </p:cNvSpPr>
          <p:nvPr/>
        </p:nvSpPr>
        <p:spPr bwMode="auto">
          <a:xfrm>
            <a:off x="0" y="4114800"/>
            <a:ext cx="13004800" cy="1524000"/>
          </a:xfrm>
          <a:prstGeom prst="rect">
            <a:avLst/>
          </a:prstGeom>
          <a:solidFill>
            <a:srgbClr val="FFFFFF"/>
          </a:solidFill>
          <a:ln>
            <a:noFill/>
          </a:ln>
          <a:effectLst/>
          <a:extLs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101568" bIns="0" anchor="ctr">
            <a:spAutoFit/>
          </a:bodyPr>
          <a:lstStyle/>
          <a:p>
            <a:pPr algn="ctr"/>
            <a:r>
              <a:rPr lang="pt-BR" altLang="pt-BR" sz="2000">
                <a:hlinkClick r:id="rId2"/>
              </a:rPr>
              <a:t>ERNICA Consensus Conference on the Management of Patients with Esophageal Atresia and Tracheoesophageal Fistula: Diagnostics, Preoperative, Operative, and Postoperative Management.</a:t>
            </a:r>
            <a:r>
              <a:rPr lang="pt-BR" altLang="pt-BR" sz="2000"/>
              <a:t>Dingemann C, Eaton S, Aksnes G, Bagolan P, Cross KM, Decoppi P, Fruithof J, Gamba P, Husby S, Koivusalo A, Rasmussen L, Sfeir R, Slater G, Svensson JF, Van der Zee DC, Wessel LM, Widenmann-Grolig A, Wijnen R, Ure BM.Eur J Pediatr Surg. 2019 Jul 2. doi: 10.1055/s-0039-1693116. [Epub ahead of print].PMID: 31266084.</a:t>
            </a:r>
            <a:r>
              <a:rPr lang="pt-BR" altLang="pt-BR" sz="2000" u="sng">
                <a:hlinkClick r:id="rId3"/>
              </a:rPr>
              <a:t>Similar articles</a:t>
            </a:r>
            <a:r>
              <a:rPr lang="pt-BR" altLang="pt-BR" sz="2000" u="sng"/>
              <a:t>.</a:t>
            </a:r>
            <a:r>
              <a:rPr lang="pt-BR" altLang="pt-BR" sz="2000" u="sng">
                <a:solidFill>
                  <a:schemeClr val="folHlink"/>
                </a:solidFill>
              </a:rPr>
              <a:t>Dinamarca</a:t>
            </a:r>
          </a:p>
        </p:txBody>
      </p:sp>
      <p:sp>
        <p:nvSpPr>
          <p:cNvPr id="5126" name="Rectangle 6" descr="halftone_gray_2x"/>
          <p:cNvSpPr>
            <a:spLocks/>
          </p:cNvSpPr>
          <p:nvPr/>
        </p:nvSpPr>
        <p:spPr bwMode="auto">
          <a:xfrm>
            <a:off x="454025" y="844550"/>
            <a:ext cx="11025188" cy="2051050"/>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0800" tIns="50800" rIns="50800" bIns="50800">
            <a:spAutoFit/>
          </a:bodyPr>
          <a:lstStyle>
            <a:lvl1pPr algn="ctr">
              <a:defRPr sz="2400">
                <a:solidFill>
                  <a:srgbClr val="414141"/>
                </a:solidFill>
                <a:latin typeface="Palatino" charset="0"/>
                <a:sym typeface="Palatino" charset="0"/>
              </a:defRPr>
            </a:lvl1pPr>
            <a:lvl2pPr algn="ctr">
              <a:defRPr sz="2400">
                <a:solidFill>
                  <a:srgbClr val="414141"/>
                </a:solidFill>
                <a:latin typeface="Palatino" charset="0"/>
                <a:sym typeface="Palatino" charset="0"/>
              </a:defRPr>
            </a:lvl2pPr>
            <a:lvl3pPr algn="ctr">
              <a:defRPr sz="2400">
                <a:solidFill>
                  <a:srgbClr val="414141"/>
                </a:solidFill>
                <a:latin typeface="Palatino" charset="0"/>
                <a:sym typeface="Palatino" charset="0"/>
              </a:defRPr>
            </a:lvl3pPr>
            <a:lvl4pPr algn="ctr">
              <a:defRPr sz="2400">
                <a:solidFill>
                  <a:srgbClr val="414141"/>
                </a:solidFill>
                <a:latin typeface="Palatino" charset="0"/>
                <a:sym typeface="Palatino" charset="0"/>
              </a:defRPr>
            </a:lvl4pPr>
            <a:lvl5pPr algn="ctr">
              <a:defRPr sz="2400">
                <a:solidFill>
                  <a:srgbClr val="414141"/>
                </a:solidFill>
                <a:latin typeface="Palatino" charset="0"/>
                <a:sym typeface="Palatino" charset="0"/>
              </a:defRPr>
            </a:lvl5pPr>
            <a:lvl6pPr algn="ctr" eaLnBrk="0" fontAlgn="base" hangingPunct="0">
              <a:spcBef>
                <a:spcPct val="0"/>
              </a:spcBef>
              <a:spcAft>
                <a:spcPct val="0"/>
              </a:spcAft>
              <a:defRPr sz="2400">
                <a:solidFill>
                  <a:srgbClr val="414141"/>
                </a:solidFill>
                <a:latin typeface="Palatino" charset="0"/>
                <a:sym typeface="Palatino" charset="0"/>
              </a:defRPr>
            </a:lvl6pPr>
            <a:lvl7pPr algn="ctr" eaLnBrk="0" fontAlgn="base" hangingPunct="0">
              <a:spcBef>
                <a:spcPct val="0"/>
              </a:spcBef>
              <a:spcAft>
                <a:spcPct val="0"/>
              </a:spcAft>
              <a:defRPr sz="2400">
                <a:solidFill>
                  <a:srgbClr val="414141"/>
                </a:solidFill>
                <a:latin typeface="Palatino" charset="0"/>
                <a:sym typeface="Palatino" charset="0"/>
              </a:defRPr>
            </a:lvl7pPr>
            <a:lvl8pPr algn="ctr" eaLnBrk="0" fontAlgn="base" hangingPunct="0">
              <a:spcBef>
                <a:spcPct val="0"/>
              </a:spcBef>
              <a:spcAft>
                <a:spcPct val="0"/>
              </a:spcAft>
              <a:defRPr sz="2400">
                <a:solidFill>
                  <a:srgbClr val="414141"/>
                </a:solidFill>
                <a:latin typeface="Palatino" charset="0"/>
                <a:sym typeface="Palatino" charset="0"/>
              </a:defRPr>
            </a:lvl8pPr>
            <a:lvl9pPr algn="ctr" eaLnBrk="0" fontAlgn="base" hangingPunct="0">
              <a:spcBef>
                <a:spcPct val="0"/>
              </a:spcBef>
              <a:spcAft>
                <a:spcPct val="0"/>
              </a:spcAft>
              <a:defRPr sz="2400">
                <a:solidFill>
                  <a:srgbClr val="414141"/>
                </a:solidFill>
                <a:latin typeface="Palatino" charset="0"/>
                <a:sym typeface="Palatino" charset="0"/>
              </a:defRPr>
            </a:lvl9pPr>
          </a:lstStyle>
          <a:p>
            <a:pPr defTabSz="914400"/>
            <a:r>
              <a:rPr lang="pt-BR" altLang="pt-BR" sz="3200" b="1">
                <a:solidFill>
                  <a:srgbClr val="FFFF00"/>
                </a:solidFill>
              </a:rPr>
              <a:t>Conferência de consenso da ERNICA sobre o Manejo de pacientes com atresia esofágica e fístula traqueoesofágica: diagnóstico, manejo pré-operatório, operatório e pós-operatório.</a:t>
            </a:r>
          </a:p>
        </p:txBody>
      </p:sp>
      <p:sp>
        <p:nvSpPr>
          <p:cNvPr id="5127" name="Rectangle 3"/>
          <p:cNvSpPr>
            <a:spLocks noChangeArrowheads="1"/>
          </p:cNvSpPr>
          <p:nvPr/>
        </p:nvSpPr>
        <p:spPr bwMode="auto">
          <a:xfrm>
            <a:off x="2254250" y="5813425"/>
            <a:ext cx="9144000" cy="241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lvl1pPr algn="ctr">
              <a:spcBef>
                <a:spcPts val="2400"/>
              </a:spcBef>
              <a:buClr>
                <a:srgbClr val="929292"/>
              </a:buClr>
              <a:buSzPct val="60000"/>
              <a:buFont typeface="Zapf Dingbats" charset="0"/>
              <a:defRPr sz="3600">
                <a:solidFill>
                  <a:srgbClr val="414141"/>
                </a:solidFill>
                <a:latin typeface="Palatino" charset="0"/>
                <a:sym typeface="Palatino" charset="0"/>
              </a:defRPr>
            </a:lvl1pPr>
            <a:lvl2pPr marL="939800" indent="-469900" algn="ctr">
              <a:spcBef>
                <a:spcPts val="2400"/>
              </a:spcBef>
              <a:buClr>
                <a:srgbClr val="929292"/>
              </a:buClr>
              <a:buSzPct val="60000"/>
              <a:buFont typeface="Zapf Dingbats" charset="0"/>
              <a:defRPr sz="3600">
                <a:solidFill>
                  <a:srgbClr val="414141"/>
                </a:solidFill>
                <a:latin typeface="Palatino" charset="0"/>
                <a:sym typeface="Palatino" charset="0"/>
              </a:defRPr>
            </a:lvl2pPr>
            <a:lvl3pPr marL="1409700" indent="-469900" algn="ctr">
              <a:spcBef>
                <a:spcPts val="2400"/>
              </a:spcBef>
              <a:buClr>
                <a:srgbClr val="929292"/>
              </a:buClr>
              <a:buSzPct val="60000"/>
              <a:buFont typeface="Zapf Dingbats" charset="0"/>
              <a:defRPr sz="3600">
                <a:solidFill>
                  <a:srgbClr val="414141"/>
                </a:solidFill>
                <a:latin typeface="Palatino" charset="0"/>
                <a:sym typeface="Palatino" charset="0"/>
              </a:defRPr>
            </a:lvl3pPr>
            <a:lvl4pPr marL="1879600" indent="-469900" algn="ctr">
              <a:spcBef>
                <a:spcPts val="2400"/>
              </a:spcBef>
              <a:buClr>
                <a:srgbClr val="929292"/>
              </a:buClr>
              <a:buSzPct val="60000"/>
              <a:buFont typeface="Zapf Dingbats" charset="0"/>
              <a:defRPr sz="3600">
                <a:solidFill>
                  <a:srgbClr val="414141"/>
                </a:solidFill>
                <a:latin typeface="Palatino" charset="0"/>
                <a:sym typeface="Palatino" charset="0"/>
              </a:defRPr>
            </a:lvl4pPr>
            <a:lvl5pPr marL="2349500" indent="-469900" algn="ctr">
              <a:spcBef>
                <a:spcPts val="2400"/>
              </a:spcBef>
              <a:buClr>
                <a:srgbClr val="929292"/>
              </a:buClr>
              <a:buSzPct val="60000"/>
              <a:buFont typeface="Zapf Dingbats" charset="0"/>
              <a:defRPr sz="3600">
                <a:solidFill>
                  <a:srgbClr val="414141"/>
                </a:solidFill>
                <a:latin typeface="Palatino" charset="0"/>
                <a:sym typeface="Palatino" charset="0"/>
              </a:defRPr>
            </a:lvl5pPr>
            <a:lvl6pPr marL="2806700" indent="-469900" algn="ctr" defTabSz="584200" eaLnBrk="0" fontAlgn="base" hangingPunct="0">
              <a:spcBef>
                <a:spcPts val="2400"/>
              </a:spcBef>
              <a:spcAft>
                <a:spcPct val="0"/>
              </a:spcAft>
              <a:buClr>
                <a:srgbClr val="929292"/>
              </a:buClr>
              <a:buSzPct val="60000"/>
              <a:buFont typeface="Zapf Dingbats" charset="0"/>
              <a:defRPr sz="3600">
                <a:solidFill>
                  <a:srgbClr val="414141"/>
                </a:solidFill>
                <a:latin typeface="Palatino" charset="0"/>
                <a:sym typeface="Palatino" charset="0"/>
              </a:defRPr>
            </a:lvl6pPr>
            <a:lvl7pPr marL="3263900" indent="-469900" algn="ctr" defTabSz="584200" eaLnBrk="0" fontAlgn="base" hangingPunct="0">
              <a:spcBef>
                <a:spcPts val="2400"/>
              </a:spcBef>
              <a:spcAft>
                <a:spcPct val="0"/>
              </a:spcAft>
              <a:buClr>
                <a:srgbClr val="929292"/>
              </a:buClr>
              <a:buSzPct val="60000"/>
              <a:buFont typeface="Zapf Dingbats" charset="0"/>
              <a:defRPr sz="3600">
                <a:solidFill>
                  <a:srgbClr val="414141"/>
                </a:solidFill>
                <a:latin typeface="Palatino" charset="0"/>
                <a:sym typeface="Palatino" charset="0"/>
              </a:defRPr>
            </a:lvl7pPr>
            <a:lvl8pPr marL="3721100" indent="-469900" algn="ctr" defTabSz="584200" eaLnBrk="0" fontAlgn="base" hangingPunct="0">
              <a:spcBef>
                <a:spcPts val="2400"/>
              </a:spcBef>
              <a:spcAft>
                <a:spcPct val="0"/>
              </a:spcAft>
              <a:buClr>
                <a:srgbClr val="929292"/>
              </a:buClr>
              <a:buSzPct val="60000"/>
              <a:buFont typeface="Zapf Dingbats" charset="0"/>
              <a:defRPr sz="3600">
                <a:solidFill>
                  <a:srgbClr val="414141"/>
                </a:solidFill>
                <a:latin typeface="Palatino" charset="0"/>
                <a:sym typeface="Palatino" charset="0"/>
              </a:defRPr>
            </a:lvl8pPr>
            <a:lvl9pPr marL="4178300" indent="-469900" algn="ctr" defTabSz="584200" eaLnBrk="0" fontAlgn="base" hangingPunct="0">
              <a:spcBef>
                <a:spcPts val="2400"/>
              </a:spcBef>
              <a:spcAft>
                <a:spcPct val="0"/>
              </a:spcAft>
              <a:buClr>
                <a:srgbClr val="929292"/>
              </a:buClr>
              <a:buSzPct val="60000"/>
              <a:buFont typeface="Zapf Dingbats" charset="0"/>
              <a:defRPr sz="3600">
                <a:solidFill>
                  <a:srgbClr val="414141"/>
                </a:solidFill>
                <a:latin typeface="Palatino" charset="0"/>
                <a:sym typeface="Palatino" charset="0"/>
              </a:defRPr>
            </a:lvl9pPr>
          </a:lstStyle>
          <a:p>
            <a:pPr eaLnBrk="1">
              <a:spcBef>
                <a:spcPct val="0"/>
              </a:spcBef>
              <a:buClrTx/>
              <a:buSzTx/>
              <a:buFontTx/>
              <a:buNone/>
            </a:pPr>
            <a:r>
              <a:rPr lang="pt-BR" altLang="pt-BR" sz="2400"/>
              <a:t>Apresentação: Daniela Megumi - R4 Neonatologia HMIB</a:t>
            </a:r>
          </a:p>
          <a:p>
            <a:pPr eaLnBrk="1">
              <a:spcBef>
                <a:spcPct val="0"/>
              </a:spcBef>
              <a:buClrTx/>
              <a:buSzTx/>
              <a:buFontTx/>
              <a:buNone/>
            </a:pPr>
            <a:r>
              <a:rPr lang="pt-BR" altLang="pt-BR" sz="2400"/>
              <a:t>Coordenação: Carlos A. Zaconeta</a:t>
            </a:r>
          </a:p>
          <a:p>
            <a:pPr eaLnBrk="1">
              <a:spcBef>
                <a:spcPct val="0"/>
              </a:spcBef>
              <a:buClrTx/>
              <a:buSzTx/>
              <a:buFontTx/>
              <a:buNone/>
            </a:pPr>
            <a:r>
              <a:rPr lang="pt-BR" altLang="pt-BR" sz="2400">
                <a:hlinkClick r:id="rId4"/>
              </a:rPr>
              <a:t>www.paulomargotto.com.br</a:t>
            </a:r>
            <a:r>
              <a:rPr lang="pt-BR" altLang="pt-BR" sz="2400"/>
              <a:t> </a:t>
            </a:r>
          </a:p>
          <a:p>
            <a:pPr eaLnBrk="1">
              <a:spcBef>
                <a:spcPct val="0"/>
              </a:spcBef>
              <a:buClrTx/>
              <a:buSzTx/>
              <a:buFontTx/>
              <a:buNone/>
            </a:pPr>
            <a:r>
              <a:rPr lang="pt-BR" altLang="pt-BR" sz="2400"/>
              <a:t>Brasília, 26 de outubro de 2019</a:t>
            </a:r>
          </a:p>
        </p:txBody>
      </p:sp>
      <p:pic>
        <p:nvPicPr>
          <p:cNvPr id="5128"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5100" y="5668963"/>
            <a:ext cx="2254250" cy="225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9" name="Picture 9" descr="DSC01070"/>
          <p:cNvPicPr>
            <a:picLocks noChangeAspect="1" noChangeArrowheads="1"/>
          </p:cNvPicPr>
          <p:nvPr/>
        </p:nvPicPr>
        <p:blipFill>
          <a:blip r:embed="rId6">
            <a:lum bright="12000" contrast="30000"/>
            <a:extLst>
              <a:ext uri="{28A0092B-C50C-407E-A947-70E740481C1C}">
                <a14:useLocalDpi xmlns:a14="http://schemas.microsoft.com/office/drawing/2010/main" val="0"/>
              </a:ext>
            </a:extLst>
          </a:blip>
          <a:srcRect/>
          <a:stretch>
            <a:fillRect/>
          </a:stretch>
        </p:blipFill>
        <p:spPr bwMode="auto">
          <a:xfrm>
            <a:off x="1101725" y="8047038"/>
            <a:ext cx="10787063" cy="170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914063" y="5668963"/>
            <a:ext cx="1998662"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1" name="Text Box 11" descr="halftone_gray_2x"/>
          <p:cNvSpPr txBox="1">
            <a:spLocks/>
          </p:cNvSpPr>
          <p:nvPr/>
        </p:nvSpPr>
        <p:spPr bwMode="auto">
          <a:xfrm>
            <a:off x="0" y="3076575"/>
            <a:ext cx="13004800" cy="831850"/>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0800" tIns="50800" rIns="50800" bIns="50800">
            <a:spAutoFit/>
          </a:bodyPr>
          <a:lstStyle>
            <a:lvl1pPr algn="ctr">
              <a:defRPr sz="2400">
                <a:solidFill>
                  <a:srgbClr val="414141"/>
                </a:solidFill>
                <a:latin typeface="Palatino" charset="0"/>
                <a:sym typeface="Palatino" charset="0"/>
              </a:defRPr>
            </a:lvl1pPr>
            <a:lvl2pPr algn="ctr">
              <a:defRPr sz="2400">
                <a:solidFill>
                  <a:srgbClr val="414141"/>
                </a:solidFill>
                <a:latin typeface="Palatino" charset="0"/>
                <a:sym typeface="Palatino" charset="0"/>
              </a:defRPr>
            </a:lvl2pPr>
            <a:lvl3pPr algn="ctr">
              <a:defRPr sz="2400">
                <a:solidFill>
                  <a:srgbClr val="414141"/>
                </a:solidFill>
                <a:latin typeface="Palatino" charset="0"/>
                <a:sym typeface="Palatino" charset="0"/>
              </a:defRPr>
            </a:lvl3pPr>
            <a:lvl4pPr algn="ctr">
              <a:defRPr sz="2400">
                <a:solidFill>
                  <a:srgbClr val="414141"/>
                </a:solidFill>
                <a:latin typeface="Palatino" charset="0"/>
                <a:sym typeface="Palatino" charset="0"/>
              </a:defRPr>
            </a:lvl4pPr>
            <a:lvl5pPr algn="ctr">
              <a:defRPr sz="2400">
                <a:solidFill>
                  <a:srgbClr val="414141"/>
                </a:solidFill>
                <a:latin typeface="Palatino" charset="0"/>
                <a:sym typeface="Palatino" charset="0"/>
              </a:defRPr>
            </a:lvl5pPr>
            <a:lvl6pPr algn="ctr" eaLnBrk="0" fontAlgn="base" hangingPunct="0">
              <a:spcBef>
                <a:spcPct val="0"/>
              </a:spcBef>
              <a:spcAft>
                <a:spcPct val="0"/>
              </a:spcAft>
              <a:defRPr sz="2400">
                <a:solidFill>
                  <a:srgbClr val="414141"/>
                </a:solidFill>
                <a:latin typeface="Palatino" charset="0"/>
                <a:sym typeface="Palatino" charset="0"/>
              </a:defRPr>
            </a:lvl6pPr>
            <a:lvl7pPr algn="ctr" eaLnBrk="0" fontAlgn="base" hangingPunct="0">
              <a:spcBef>
                <a:spcPct val="0"/>
              </a:spcBef>
              <a:spcAft>
                <a:spcPct val="0"/>
              </a:spcAft>
              <a:defRPr sz="2400">
                <a:solidFill>
                  <a:srgbClr val="414141"/>
                </a:solidFill>
                <a:latin typeface="Palatino" charset="0"/>
                <a:sym typeface="Palatino" charset="0"/>
              </a:defRPr>
            </a:lvl7pPr>
            <a:lvl8pPr algn="ctr" eaLnBrk="0" fontAlgn="base" hangingPunct="0">
              <a:spcBef>
                <a:spcPct val="0"/>
              </a:spcBef>
              <a:spcAft>
                <a:spcPct val="0"/>
              </a:spcAft>
              <a:defRPr sz="2400">
                <a:solidFill>
                  <a:srgbClr val="414141"/>
                </a:solidFill>
                <a:latin typeface="Palatino" charset="0"/>
                <a:sym typeface="Palatino" charset="0"/>
              </a:defRPr>
            </a:lvl8pPr>
            <a:lvl9pPr algn="ctr" eaLnBrk="0" fontAlgn="base" hangingPunct="0">
              <a:spcBef>
                <a:spcPct val="0"/>
              </a:spcBef>
              <a:spcAft>
                <a:spcPct val="0"/>
              </a:spcAft>
              <a:defRPr sz="2400">
                <a:solidFill>
                  <a:srgbClr val="414141"/>
                </a:solidFill>
                <a:latin typeface="Palatino" charset="0"/>
                <a:sym typeface="Palatino" charset="0"/>
              </a:defRPr>
            </a:lvl9pPr>
          </a:lstStyle>
          <a:p>
            <a:pPr defTabSz="914400"/>
            <a:r>
              <a:rPr lang="pt-BR" altLang="pt-BR" b="1">
                <a:solidFill>
                  <a:schemeClr val="hlink"/>
                </a:solidFill>
              </a:rPr>
              <a:t>ERNICA</a:t>
            </a:r>
            <a:r>
              <a:rPr lang="pt-BR" altLang="pt-BR">
                <a:solidFill>
                  <a:schemeClr val="hlink"/>
                </a:solidFill>
              </a:rPr>
              <a:t>:Rede Europeia de Referência sobre as Heranças Raras e as Anomalias congênitas (</a:t>
            </a:r>
            <a:r>
              <a:rPr lang="pt-BR" altLang="pt-BR" i="1">
                <a:solidFill>
                  <a:schemeClr val="hlink"/>
                </a:solidFill>
              </a:rPr>
              <a:t>European Reference Network on Rare Inherited and Congenital Anomalies)</a:t>
            </a:r>
            <a:endParaRPr lang="pt-BR" altLang="pt-BR">
              <a:solidFill>
                <a:schemeClr val="hlink"/>
              </a:solidFill>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ChangeArrowheads="1"/>
          </p:cNvSpPr>
          <p:nvPr>
            <p:ph type="title"/>
          </p:nvPr>
        </p:nvSpPr>
        <p:spPr/>
        <p:txBody>
          <a:bodyPr/>
          <a:lstStyle/>
          <a:p>
            <a:pPr eaLnBrk="1"/>
            <a:r>
              <a:rPr lang="pt-BR" altLang="pt-BR" smtClean="0"/>
              <a:t>Introdução </a:t>
            </a:r>
          </a:p>
        </p:txBody>
      </p:sp>
      <p:sp>
        <p:nvSpPr>
          <p:cNvPr id="6147" name="Text Box 2"/>
          <p:cNvSpPr txBox="1">
            <a:spLocks/>
          </p:cNvSpPr>
          <p:nvPr/>
        </p:nvSpPr>
        <p:spPr bwMode="auto">
          <a:xfrm>
            <a:off x="152400" y="2654300"/>
            <a:ext cx="12698413" cy="594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Atresia de esôfago é uma rara condição congênita com uma prevalência estimada de 1 e 2 a cada 5.000 nascidos vivos na Europa.1,2</a:t>
            </a:r>
          </a:p>
          <a:p>
            <a:pPr algn="l" eaLnBrk="1">
              <a:buSzPct val="75000"/>
              <a:buFontTx/>
              <a:buChar char="•"/>
            </a:pPr>
            <a:endParaRPr lang="pt-BR" altLang="pt-BR"/>
          </a:p>
          <a:p>
            <a:pPr algn="l" eaLnBrk="1">
              <a:buSzPct val="75000"/>
              <a:buFontTx/>
              <a:buChar char="•"/>
            </a:pPr>
            <a:r>
              <a:rPr lang="pt-BR" altLang="pt-BR"/>
              <a:t>É caracterizada pela descontinuidade do esôfago com ou sem fístula traqueoesofágica.</a:t>
            </a:r>
          </a:p>
          <a:p>
            <a:pPr algn="l" eaLnBrk="1">
              <a:buSzPct val="75000"/>
              <a:buFontTx/>
              <a:buChar char="•"/>
            </a:pPr>
            <a:endParaRPr lang="pt-BR" altLang="pt-BR"/>
          </a:p>
          <a:p>
            <a:pPr algn="l" eaLnBrk="1">
              <a:buSzPct val="75000"/>
              <a:buFontTx/>
              <a:buChar char="•"/>
            </a:pPr>
            <a:r>
              <a:rPr lang="pt-BR" altLang="pt-BR"/>
              <a:t>Desde o primeiro reparo primário bem-sucedido da atresia esofágica em 1941, melhorias nos cuidados operatórios e perioperatórios levaram a melhores resultados, e a mortalidade diminuiu para um intervalo de um dígito (3-5), com a maioria das mortes por comorbidades. </a:t>
            </a:r>
          </a:p>
          <a:p>
            <a:pPr algn="l" eaLnBrk="1">
              <a:buSzPct val="75000"/>
              <a:buFontTx/>
              <a:buChar char="•"/>
            </a:pPr>
            <a:endParaRPr lang="pt-BR" altLang="pt-BR"/>
          </a:p>
          <a:p>
            <a:pPr algn="l" eaLnBrk="1">
              <a:buSzPct val="75000"/>
              <a:buFontTx/>
              <a:buChar char="•"/>
            </a:pPr>
            <a:r>
              <a:rPr lang="pt-BR" altLang="pt-BR"/>
              <a:t>A preocupação com a mortalidade, morbidade e qualidade de vida a longo prazo permanece alta até a idade adulta.5,6 </a:t>
            </a:r>
          </a:p>
          <a:p>
            <a:pPr algn="l" eaLnBrk="1">
              <a:buSzPct val="75000"/>
              <a:buFontTx/>
              <a:buChar char="•"/>
            </a:pPr>
            <a:endParaRPr lang="pt-BR" altLang="pt-BR"/>
          </a:p>
          <a:p>
            <a:pPr algn="l" eaLnBrk="1">
              <a:buSzPct val="75000"/>
              <a:buFontTx/>
              <a:buChar char="•"/>
            </a:pPr>
            <a:r>
              <a:rPr lang="pt-BR" altLang="pt-BR"/>
              <a:t>As morbidades incluem problemas no esôfago, 7 gastrointestinais, 8 pulmonares, 9,10 e vários problemas de desenvolvimento11 que podem ter um impacto considerável na qualidade de vida dos pacientes e de suas famílias.6,12–15</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ChangeArrowheads="1"/>
          </p:cNvSpPr>
          <p:nvPr>
            <p:ph type="title"/>
          </p:nvPr>
        </p:nvSpPr>
        <p:spPr/>
        <p:txBody>
          <a:bodyPr/>
          <a:lstStyle/>
          <a:p>
            <a:pPr eaLnBrk="1"/>
            <a:r>
              <a:rPr lang="pt-BR" altLang="pt-BR" smtClean="0"/>
              <a:t>Introdução </a:t>
            </a:r>
          </a:p>
        </p:txBody>
      </p:sp>
      <p:sp>
        <p:nvSpPr>
          <p:cNvPr id="7171" name="Text Box 2"/>
          <p:cNvSpPr txBox="1">
            <a:spLocks/>
          </p:cNvSpPr>
          <p:nvPr/>
        </p:nvSpPr>
        <p:spPr bwMode="auto">
          <a:xfrm>
            <a:off x="193675" y="2613025"/>
            <a:ext cx="12336463" cy="5924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06400" tIns="406400" rIns="406400" bIns="4064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eaLnBrk="1">
              <a:buSzPct val="75000"/>
              <a:buFontTx/>
              <a:buChar char="•"/>
            </a:pPr>
            <a:r>
              <a:rPr lang="pt-BR" altLang="pt-BR" b="1">
                <a:solidFill>
                  <a:schemeClr val="hlink"/>
                </a:solidFill>
              </a:rPr>
              <a:t>Portanto, a atresia de esôfago não é mais um mero problema cirúrgico neonatal, mas requer ao longo da vida atenção de forma individualizada.5,16</a:t>
            </a:r>
          </a:p>
          <a:p>
            <a:pPr algn="l" eaLnBrk="1">
              <a:buSzPct val="75000"/>
              <a:buFontTx/>
              <a:buChar char="•"/>
            </a:pPr>
            <a:endParaRPr lang="pt-BR" altLang="pt-BR" b="1">
              <a:solidFill>
                <a:schemeClr val="hlink"/>
              </a:solidFill>
            </a:endParaRPr>
          </a:p>
          <a:p>
            <a:pPr algn="l" eaLnBrk="1">
              <a:buSzPct val="75000"/>
              <a:buFontTx/>
              <a:buChar char="•"/>
            </a:pPr>
            <a:r>
              <a:rPr lang="pt-BR" altLang="pt-BR"/>
              <a:t>Ensaios clínicos bem projetados que lidam com diagnóstico e conceitos terapêuticos para pacientes com atresia esofágica são ainda escassos (3,17–19) e algoritmos geralmente aceitos são em falta. </a:t>
            </a:r>
          </a:p>
          <a:p>
            <a:pPr algn="l" eaLnBrk="1">
              <a:buSzPct val="75000"/>
              <a:buFontTx/>
              <a:buChar char="•"/>
            </a:pPr>
            <a:endParaRPr lang="pt-BR" altLang="pt-BR"/>
          </a:p>
          <a:p>
            <a:pPr algn="l" eaLnBrk="1">
              <a:buSzPct val="75000"/>
              <a:buFontTx/>
              <a:buChar char="•"/>
            </a:pPr>
            <a:r>
              <a:rPr lang="pt-BR" altLang="pt-BR"/>
              <a:t>Como resultado, há uma variedade de protocolos coexistentes no manejo perioperatório e cirúrgico de paciente atresia esofágica baseada em opinião e não em evidências 20.</a:t>
            </a:r>
          </a:p>
          <a:p>
            <a:pPr algn="l" eaLnBrk="1">
              <a:buSzPct val="75000"/>
              <a:buFontTx/>
              <a:buChar char="•"/>
            </a:pPr>
            <a:endParaRPr lang="pt-BR" altLang="pt-BR"/>
          </a:p>
          <a:p>
            <a:pPr algn="l" eaLnBrk="1">
              <a:buSzPct val="75000"/>
              <a:buFontTx/>
              <a:buChar char="•"/>
            </a:pPr>
            <a:r>
              <a:rPr lang="pt-BR" altLang="pt-BR"/>
              <a:t>Diversidade de conceitos e uso de diferentes técnicas operatórias, mesmo para o mesmo tipo de atresia, têm impacto significativo no curso da doença em um único pacientes.</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ChangeArrowheads="1"/>
          </p:cNvSpPr>
          <p:nvPr>
            <p:ph type="title"/>
          </p:nvPr>
        </p:nvSpPr>
        <p:spPr/>
        <p:txBody>
          <a:bodyPr/>
          <a:lstStyle/>
          <a:p>
            <a:pPr eaLnBrk="1"/>
            <a:r>
              <a:rPr lang="pt-BR" altLang="pt-BR" smtClean="0"/>
              <a:t>Introdução </a:t>
            </a:r>
          </a:p>
        </p:txBody>
      </p:sp>
      <p:sp>
        <p:nvSpPr>
          <p:cNvPr id="8195" name="Text Box 2"/>
          <p:cNvSpPr txBox="1">
            <a:spLocks/>
          </p:cNvSpPr>
          <p:nvPr/>
        </p:nvSpPr>
        <p:spPr bwMode="auto">
          <a:xfrm>
            <a:off x="152400" y="2520950"/>
            <a:ext cx="12700000" cy="6308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r>
              <a:rPr lang="pt-BR" altLang="pt-BR">
                <a:solidFill>
                  <a:schemeClr val="hlink"/>
                </a:solidFill>
              </a:rPr>
              <a:t>A Rede Europeia de Referência sobre as Heranças Raras e as Anomalias congênitas (</a:t>
            </a:r>
            <a:r>
              <a:rPr lang="pt-BR" altLang="pt-BR" i="1">
                <a:solidFill>
                  <a:schemeClr val="hlink"/>
                </a:solidFill>
              </a:rPr>
              <a:t>European Reference Network on Rare Inherited and</a:t>
            </a:r>
          </a:p>
          <a:p>
            <a:r>
              <a:rPr lang="pt-BR" altLang="pt-BR" i="1">
                <a:solidFill>
                  <a:schemeClr val="hlink"/>
                </a:solidFill>
              </a:rPr>
              <a:t>Congenital Anomalies</a:t>
            </a:r>
            <a:r>
              <a:rPr lang="pt-BR" altLang="pt-BR">
                <a:solidFill>
                  <a:schemeClr val="hlink"/>
                </a:solidFill>
              </a:rPr>
              <a:t>- ERNICA) foi estabelecida em resposta ao pedido da Comissão Europeia para a criação de Redes europeias de referência para doenças raras em 2017.21</a:t>
            </a:r>
          </a:p>
          <a:p>
            <a:pPr algn="l" eaLnBrk="1">
              <a:buSzPct val="75000"/>
              <a:buFontTx/>
              <a:buChar char="•"/>
            </a:pPr>
            <a:endParaRPr lang="pt-BR" altLang="pt-BR"/>
          </a:p>
          <a:p>
            <a:pPr algn="l" eaLnBrk="1">
              <a:buSzPct val="75000"/>
              <a:buFontTx/>
              <a:buChar char="•"/>
            </a:pPr>
            <a:r>
              <a:rPr lang="pt-BR" altLang="pt-BR"/>
              <a:t>A ERNICA é uma das 24 redes europeias de referência co-financiadas da União Européia (Programa Saúde) e envolve equipes de 20 hospitais europeus de 10 estados-membros.21</a:t>
            </a:r>
          </a:p>
          <a:p>
            <a:pPr algn="l" eaLnBrk="1">
              <a:buSzPct val="75000"/>
              <a:buFontTx/>
              <a:buChar char="•"/>
            </a:pPr>
            <a:endParaRPr lang="pt-BR" altLang="pt-BR"/>
          </a:p>
          <a:p>
            <a:pPr algn="l" eaLnBrk="1">
              <a:buSzPct val="75000"/>
              <a:buFontTx/>
              <a:buChar char="•"/>
            </a:pPr>
            <a:r>
              <a:rPr lang="pt-BR" altLang="pt-BR"/>
              <a:t>A missão é promover o atendimento ideal aos pacientes com distúrbios digestivos congênitos relacionados a distúrbios, desde a idade pediátrica até a idade adulta, fornecendo educação de alta qualidade e acessível, apoiando pesquisas, melhorando padrões e serviços clínicos e reduzindo as desigualdades na saúde na Europa.22–25</a:t>
            </a:r>
          </a:p>
          <a:p>
            <a:pPr algn="l" eaLnBrk="1">
              <a:buSzPct val="75000"/>
              <a:buFontTx/>
              <a:buChar char="•"/>
            </a:pPr>
            <a:endParaRPr lang="pt-BR" altLang="pt-BR"/>
          </a:p>
          <a:p>
            <a:pPr algn="l" eaLnBrk="1">
              <a:buSzPct val="75000"/>
              <a:buFontTx/>
              <a:buChar char="•"/>
            </a:pPr>
            <a:r>
              <a:rPr lang="pt-BR" altLang="pt-BR"/>
              <a:t>O fluxo de trabalho da ERNICA de malformações congênitas e doenças do esôfago, é focada principalmente em pacientes com atresia esofágica. </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ChangeArrowheads="1"/>
          </p:cNvSpPr>
          <p:nvPr>
            <p:ph type="title"/>
          </p:nvPr>
        </p:nvSpPr>
        <p:spPr/>
        <p:txBody>
          <a:bodyPr/>
          <a:lstStyle/>
          <a:p>
            <a:pPr eaLnBrk="1"/>
            <a:r>
              <a:rPr lang="pt-BR" altLang="pt-BR" smtClean="0"/>
              <a:t>Introdução </a:t>
            </a:r>
          </a:p>
        </p:txBody>
      </p:sp>
      <p:sp>
        <p:nvSpPr>
          <p:cNvPr id="9219" name="Text Box 2"/>
          <p:cNvSpPr txBox="1">
            <a:spLocks/>
          </p:cNvSpPr>
          <p:nvPr/>
        </p:nvSpPr>
        <p:spPr bwMode="auto">
          <a:xfrm>
            <a:off x="153988" y="2547938"/>
            <a:ext cx="12695237" cy="667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Nas recentes reuniões da ERNICA em Roterdã, Amsterdam (abril de 2017), Helsinque (novembro de 2017) e Estocolmo (abril de 2018), tornou-se evidente que os protocolos que lidam com o manejo da atresia esofágica diferem consideravelmente mesmo entre as instituições da ERNICA. </a:t>
            </a:r>
          </a:p>
          <a:p>
            <a:pPr algn="l" eaLnBrk="1">
              <a:buSzPct val="75000"/>
              <a:buFontTx/>
              <a:buChar char="•"/>
            </a:pPr>
            <a:endParaRPr lang="pt-BR" altLang="pt-BR"/>
          </a:p>
          <a:p>
            <a:pPr algn="l" eaLnBrk="1">
              <a:buSzPct val="75000"/>
              <a:buFontTx/>
              <a:buChar char="•"/>
            </a:pPr>
            <a:r>
              <a:rPr lang="pt-BR" altLang="pt-BR"/>
              <a:t>Portanto, os membros da ERNICA concordaram em estabelecer consenso sobre todos os aspectos relevantes do manejo cirúrgico de pacientes com atresia esofágica como um objetivo urgente da ERNICA.</a:t>
            </a:r>
          </a:p>
          <a:p>
            <a:pPr algn="l" eaLnBrk="1">
              <a:buSzPct val="75000"/>
              <a:buFontTx/>
              <a:buChar char="•"/>
            </a:pPr>
            <a:endParaRPr lang="pt-BR" altLang="pt-BR"/>
          </a:p>
          <a:p>
            <a:pPr eaLnBrk="1">
              <a:buSzPct val="75000"/>
              <a:buFontTx/>
              <a:buChar char="•"/>
            </a:pPr>
            <a:r>
              <a:rPr lang="pt-BR" altLang="pt-BR" b="1">
                <a:solidFill>
                  <a:schemeClr val="hlink"/>
                </a:solidFill>
              </a:rPr>
              <a:t>O objetivo desta primeira Conferência da ERNICA era estabelecer consenso sobre os aspectos relevantes em relação ao tratamento de crianças com atresia esofágica e fístula traqueoesofágica com base em opiniões de especialistas referentes às evidências mais recentes da literatura atual. </a:t>
            </a:r>
          </a:p>
          <a:p>
            <a:pPr algn="l" eaLnBrk="1">
              <a:buSzPct val="75000"/>
              <a:buFontTx/>
              <a:buChar char="•"/>
            </a:pPr>
            <a:endParaRPr lang="pt-BR" altLang="pt-BR" b="1">
              <a:solidFill>
                <a:schemeClr val="hlink"/>
              </a:solidFill>
            </a:endParaRPr>
          </a:p>
          <a:p>
            <a:pPr algn="l" eaLnBrk="1">
              <a:buSzPct val="75000"/>
              <a:buFontTx/>
              <a:buChar char="•"/>
            </a:pPr>
            <a:r>
              <a:rPr lang="pt-BR" altLang="pt-BR"/>
              <a:t>A Conferência foi sistematicamente preparada para incluir membros clínicos e não clínicos da ERNICA. Em particular, representantes de vários grupos nacionais de apoio a pacientes, que se tornaram membros de pleno direito da ERNICA (26,27) foram convidados a participar da conferência.</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ChangeArrowheads="1"/>
          </p:cNvSpPr>
          <p:nvPr>
            <p:ph type="title"/>
          </p:nvPr>
        </p:nvSpPr>
        <p:spPr>
          <a:xfrm>
            <a:off x="330200" y="747713"/>
            <a:ext cx="11988800" cy="1219200"/>
          </a:xfrm>
        </p:spPr>
        <p:txBody>
          <a:bodyPr/>
          <a:lstStyle/>
          <a:p>
            <a:pPr eaLnBrk="1"/>
            <a:r>
              <a:rPr lang="pt-BR" altLang="pt-BR" smtClean="0"/>
              <a:t>Materiais e métodos - Pacientes</a:t>
            </a:r>
          </a:p>
        </p:txBody>
      </p:sp>
      <p:sp>
        <p:nvSpPr>
          <p:cNvPr id="10243" name="Text Box 2"/>
          <p:cNvSpPr txBox="1">
            <a:spLocks/>
          </p:cNvSpPr>
          <p:nvPr/>
        </p:nvSpPr>
        <p:spPr bwMode="auto">
          <a:xfrm>
            <a:off x="146050" y="3070225"/>
            <a:ext cx="12711113" cy="5213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Membros da ERNICA Workstream de malformações congênitas de  Doenças do Esôfago foram convidados a participar da preparação e implementação da Conferência. </a:t>
            </a:r>
          </a:p>
          <a:p>
            <a:pPr algn="l" eaLnBrk="1">
              <a:buSzPct val="75000"/>
              <a:buFontTx/>
              <a:buChar char="•"/>
            </a:pPr>
            <a:endParaRPr lang="pt-BR" altLang="pt-BR"/>
          </a:p>
          <a:p>
            <a:pPr algn="l" eaLnBrk="1">
              <a:buSzPct val="75000"/>
              <a:buFontTx/>
              <a:buChar char="•"/>
            </a:pPr>
            <a:r>
              <a:rPr lang="pt-BR" altLang="pt-BR"/>
              <a:t>No total: 19 participantes provenientes de 15 instituições e nove países tiveram participação confirmada. </a:t>
            </a:r>
          </a:p>
          <a:p>
            <a:pPr algn="l" eaLnBrk="1">
              <a:buSzPct val="75000"/>
              <a:buFontTx/>
              <a:buChar char="•"/>
            </a:pPr>
            <a:endParaRPr lang="pt-BR" altLang="pt-BR"/>
          </a:p>
          <a:p>
            <a:r>
              <a:rPr lang="pt-BR" altLang="pt-BR">
                <a:solidFill>
                  <a:schemeClr val="hlink"/>
                </a:solidFill>
              </a:rPr>
              <a:t>Três representantes de grupos nacionais de apoio ao paciente atuando sob a Federação de Atresia Esofágica e Traqueoesofágica e Grupos de Apoio à Fístula (</a:t>
            </a:r>
            <a:r>
              <a:rPr lang="pt-BR" altLang="pt-BR" i="1">
                <a:solidFill>
                  <a:schemeClr val="hlink"/>
                </a:solidFill>
              </a:rPr>
              <a:t>Federation of Esophageal Atresia and Tracheo-Esophageal</a:t>
            </a:r>
          </a:p>
          <a:p>
            <a:r>
              <a:rPr lang="pt-BR" altLang="pt-BR" i="1">
                <a:solidFill>
                  <a:schemeClr val="hlink"/>
                </a:solidFill>
              </a:rPr>
              <a:t>Fistula Support Groups</a:t>
            </a:r>
            <a:r>
              <a:rPr lang="pt-BR" altLang="pt-BR">
                <a:solidFill>
                  <a:schemeClr val="hlink"/>
                </a:solidFill>
              </a:rPr>
              <a:t> -EA) foram convidados, com a inclusão de 26 participantes</a:t>
            </a:r>
            <a:r>
              <a:rPr lang="pt-BR" altLang="pt-BR"/>
              <a:t>.</a:t>
            </a:r>
          </a:p>
          <a:p>
            <a:pPr algn="l" eaLnBrk="1">
              <a:buSzPct val="75000"/>
              <a:buFontTx/>
              <a:buChar char="•"/>
            </a:pPr>
            <a:endParaRPr lang="pt-BR" altLang="pt-BR"/>
          </a:p>
          <a:p>
            <a:pPr algn="l" eaLnBrk="1">
              <a:buSzPct val="75000"/>
              <a:buFontTx/>
              <a:buChar char="•"/>
            </a:pPr>
            <a:r>
              <a:rPr lang="pt-BR" altLang="pt-BR"/>
              <a:t>Ao todo 14 cirurgiões pediátricos, um gastroenterologista pediátrico, três representantes de grupos de apoio a pacientes e um acadêmico de cirurgia pediátrica não cirurgião participaram de todas as etapas da preparação e da própria Conferência. </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ph type="title"/>
          </p:nvPr>
        </p:nvSpPr>
        <p:spPr/>
        <p:txBody>
          <a:bodyPr/>
          <a:lstStyle/>
          <a:p>
            <a:pPr eaLnBrk="1"/>
            <a:r>
              <a:rPr lang="pt-BR" altLang="pt-BR" smtClean="0"/>
              <a:t>Materiais e métodos - Pacientes</a:t>
            </a:r>
          </a:p>
        </p:txBody>
      </p:sp>
      <p:sp>
        <p:nvSpPr>
          <p:cNvPr id="11267" name="Text Box 2"/>
          <p:cNvSpPr txBox="1">
            <a:spLocks/>
          </p:cNvSpPr>
          <p:nvPr/>
        </p:nvSpPr>
        <p:spPr bwMode="auto">
          <a:xfrm>
            <a:off x="26988" y="2827338"/>
            <a:ext cx="12707937" cy="1927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 Conferência ocorreu em Berlim, nos dias 25 e 26 de outubro de 2018. </a:t>
            </a:r>
          </a:p>
          <a:p>
            <a:pPr algn="l" eaLnBrk="1">
              <a:buSzPct val="75000"/>
              <a:buFontTx/>
              <a:buChar char="•"/>
            </a:pPr>
            <a:endParaRPr lang="pt-BR" altLang="pt-BR"/>
          </a:p>
          <a:p>
            <a:pPr algn="l" eaLnBrk="1">
              <a:buSzPct val="75000"/>
              <a:buFontTx/>
              <a:buChar char="•"/>
            </a:pPr>
            <a:r>
              <a:rPr lang="pt-BR" altLang="pt-BR"/>
              <a:t>A preparação e implementação da Conferência incluiu três etapas da seguinte forma: (1) geração de uma lista de itens; (2) priorização dos itens; (3) discussão de todos os itens durante a Conferência e formulação de declarações; e (4) votação anônima.</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ph type="title"/>
          </p:nvPr>
        </p:nvSpPr>
        <p:spPr/>
        <p:txBody>
          <a:bodyPr/>
          <a:lstStyle/>
          <a:p>
            <a:pPr defTabSz="495300" eaLnBrk="1">
              <a:spcBef>
                <a:spcPts val="1300"/>
              </a:spcBef>
            </a:pPr>
            <a:r>
              <a:rPr lang="pt-BR" altLang="pt-BR" sz="5900" smtClean="0"/>
              <a:t>Materiais e métodos - Foco da conferência</a:t>
            </a:r>
          </a:p>
        </p:txBody>
      </p:sp>
      <p:sp>
        <p:nvSpPr>
          <p:cNvPr id="12291" name="Text Box 2"/>
          <p:cNvSpPr txBox="1">
            <a:spLocks/>
          </p:cNvSpPr>
          <p:nvPr/>
        </p:nvSpPr>
        <p:spPr bwMode="auto">
          <a:xfrm>
            <a:off x="152400" y="2954338"/>
            <a:ext cx="12700000" cy="411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 Conferência tratou exclusivamente da gestão de pacientes com atresia de esôfago com fístula traqueoesofágica submetida a anastomose primária. </a:t>
            </a:r>
          </a:p>
          <a:p>
            <a:pPr algn="l" eaLnBrk="1">
              <a:buSzPct val="75000"/>
              <a:buFontTx/>
              <a:buChar char="•"/>
            </a:pPr>
            <a:endParaRPr lang="pt-BR" altLang="pt-BR"/>
          </a:p>
          <a:p>
            <a:pPr algn="l" eaLnBrk="1">
              <a:buSzPct val="75000"/>
              <a:buFontTx/>
              <a:buChar char="•"/>
            </a:pPr>
            <a:r>
              <a:rPr lang="pt-BR" altLang="pt-BR"/>
              <a:t>Os itens tratavam do tratamento cirúrgico, perioperatório e de longo prazo desses pacientes.</a:t>
            </a:r>
          </a:p>
          <a:p>
            <a:pPr algn="l" eaLnBrk="1">
              <a:buSzPct val="75000"/>
              <a:buFontTx/>
              <a:buChar char="•"/>
            </a:pPr>
            <a:endParaRPr lang="pt-BR" altLang="pt-BR"/>
          </a:p>
          <a:p>
            <a:pPr algn="l" eaLnBrk="1">
              <a:buSzPct val="75000"/>
              <a:buFontTx/>
              <a:buChar char="•"/>
            </a:pPr>
            <a:r>
              <a:rPr lang="pt-BR" altLang="pt-BR"/>
              <a:t>A Conferência não tratou do manejo de outras formas de atresia esofágica, como atresia de </a:t>
            </a:r>
            <a:r>
              <a:rPr lang="pt-BR" altLang="pt-BR" i="1"/>
              <a:t>long gap (*cotos muito separados)</a:t>
            </a:r>
            <a:r>
              <a:rPr lang="pt-BR" altLang="pt-BR"/>
              <a:t> ou com anastomose secundária.</a:t>
            </a:r>
          </a:p>
          <a:p>
            <a:pPr algn="l" eaLnBrk="1">
              <a:buSzPct val="75000"/>
              <a:buFontTx/>
              <a:buChar char="•"/>
            </a:pPr>
            <a:endParaRPr lang="pt-BR" altLang="pt-BR"/>
          </a:p>
          <a:p>
            <a:pPr algn="l" eaLnBrk="1">
              <a:buSzPct val="75000"/>
              <a:buFontTx/>
              <a:buChar char="•"/>
            </a:pPr>
            <a:r>
              <a:rPr lang="pt-BR" altLang="pt-BR"/>
              <a:t>Uma pesquisa sistemática da literatura foi realizada por C.D. e B.U. para identificar aspectos relevantes no manejo da atresia de esôfago com fístula traqueoesofágica. </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p:cNvSpPr>
            <a:spLocks noChangeArrowheads="1"/>
          </p:cNvSpPr>
          <p:nvPr>
            <p:ph type="title"/>
          </p:nvPr>
        </p:nvSpPr>
        <p:spPr/>
        <p:txBody>
          <a:bodyPr/>
          <a:lstStyle/>
          <a:p>
            <a:pPr defTabSz="542925" eaLnBrk="1">
              <a:spcBef>
                <a:spcPts val="1400"/>
              </a:spcBef>
            </a:pPr>
            <a:r>
              <a:rPr lang="pt-BR" altLang="pt-BR" sz="6500" smtClean="0"/>
              <a:t>Materiais e métodos - Geração de itens</a:t>
            </a:r>
          </a:p>
        </p:txBody>
      </p:sp>
      <p:sp>
        <p:nvSpPr>
          <p:cNvPr id="13315" name="Text Box 2"/>
          <p:cNvSpPr txBox="1">
            <a:spLocks/>
          </p:cNvSpPr>
          <p:nvPr/>
        </p:nvSpPr>
        <p:spPr bwMode="auto">
          <a:xfrm>
            <a:off x="152400" y="2268538"/>
            <a:ext cx="12700000" cy="6308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Foi realizada uma pesquisa bibliográfica no PubMed para os anos de 2008 a 2018 usando as palavras-chave “atresia esofágica”, “fístula traqueoesofágica”, “diagnóstico”, “manejo”, “cirurgia”, “operação”, “complicações”, “resultado”, “Experiência”e“ acompanhamento”</a:t>
            </a:r>
          </a:p>
          <a:p>
            <a:r>
              <a:rPr lang="pt-BR" altLang="pt-BR" i="1"/>
              <a:t>“</a:t>
            </a:r>
            <a:r>
              <a:rPr lang="pt-BR" altLang="pt-BR" i="1">
                <a:solidFill>
                  <a:schemeClr val="hlink"/>
                </a:solidFill>
              </a:rPr>
              <a:t>esophageal/oesophageal atresia,” “tracheoesophageal</a:t>
            </a:r>
          </a:p>
          <a:p>
            <a:r>
              <a:rPr lang="pt-BR" altLang="pt-BR" i="1">
                <a:solidFill>
                  <a:schemeClr val="hlink"/>
                </a:solidFill>
              </a:rPr>
              <a:t>fistula,” “diagnostics,” “management,” “surgery,”</a:t>
            </a:r>
          </a:p>
          <a:p>
            <a:r>
              <a:rPr lang="pt-BR" altLang="pt-BR" i="1">
                <a:solidFill>
                  <a:schemeClr val="hlink"/>
                </a:solidFill>
              </a:rPr>
              <a:t>“operation,” “complications,” “outcome,” “experience,” and</a:t>
            </a:r>
          </a:p>
          <a:p>
            <a:r>
              <a:rPr lang="pt-BR" altLang="pt-BR" i="1">
                <a:solidFill>
                  <a:schemeClr val="hlink"/>
                </a:solidFill>
              </a:rPr>
              <a:t>“follow-up/follow up</a:t>
            </a:r>
            <a:r>
              <a:rPr lang="pt-BR" altLang="pt-BR" i="1"/>
              <a:t>.”</a:t>
            </a:r>
          </a:p>
          <a:p>
            <a:pPr algn="l" eaLnBrk="1">
              <a:buSzPct val="75000"/>
              <a:buFontTx/>
              <a:buChar char="•"/>
            </a:pPr>
            <a:endParaRPr lang="pt-BR" altLang="pt-BR" i="1"/>
          </a:p>
          <a:p>
            <a:pPr algn="l" eaLnBrk="1">
              <a:buSzPct val="75000"/>
              <a:buFontTx/>
              <a:buChar char="•"/>
            </a:pPr>
            <a:r>
              <a:rPr lang="pt-BR" altLang="pt-BR"/>
              <a:t>No caso de falta de literatura relevante, o período foi estendido para incluir mais literatura histórica. </a:t>
            </a:r>
          </a:p>
          <a:p>
            <a:pPr algn="l" eaLnBrk="1">
              <a:buSzPct val="75000"/>
              <a:buFontTx/>
              <a:buChar char="•"/>
            </a:pPr>
            <a:endParaRPr lang="pt-BR" altLang="pt-BR"/>
          </a:p>
          <a:p>
            <a:pPr algn="l" eaLnBrk="1">
              <a:buSzPct val="75000"/>
              <a:buFontTx/>
              <a:buChar char="•"/>
            </a:pPr>
            <a:r>
              <a:rPr lang="pt-BR" altLang="pt-BR"/>
              <a:t>Relatos apenas de atresia esofágica de </a:t>
            </a:r>
            <a:r>
              <a:rPr lang="pt-BR" altLang="pt-BR" i="1"/>
              <a:t>long gap</a:t>
            </a:r>
            <a:r>
              <a:rPr lang="pt-BR" altLang="pt-BR"/>
              <a:t>, artigos e língua não inglêsa, relatos de casos e revisões sem dados originais do paciente foram excluídos.</a:t>
            </a:r>
          </a:p>
          <a:p>
            <a:pPr algn="l" eaLnBrk="1">
              <a:buSzPct val="75000"/>
              <a:buFontTx/>
              <a:buChar char="•"/>
            </a:pPr>
            <a:endParaRPr lang="pt-BR" altLang="pt-BR"/>
          </a:p>
          <a:p>
            <a:pPr algn="l" eaLnBrk="1">
              <a:buSzPct val="75000"/>
              <a:buFontTx/>
              <a:buChar char="•"/>
            </a:pPr>
            <a:r>
              <a:rPr lang="pt-BR" altLang="pt-BR"/>
              <a:t>Após a pesquisa na literatura, foi desenvolvida uma lista preliminar de itens que foi apresentada durante uma Conferência da ERNICA em Estocolmo, de 18 a 20 de abril de 2018. </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ChangeArrowheads="1"/>
          </p:cNvSpPr>
          <p:nvPr>
            <p:ph type="title"/>
          </p:nvPr>
        </p:nvSpPr>
        <p:spPr>
          <a:xfrm>
            <a:off x="395288" y="800100"/>
            <a:ext cx="11988800" cy="1219200"/>
          </a:xfrm>
        </p:spPr>
        <p:txBody>
          <a:bodyPr/>
          <a:lstStyle/>
          <a:p>
            <a:pPr defTabSz="542925" eaLnBrk="1">
              <a:spcBef>
                <a:spcPts val="1400"/>
              </a:spcBef>
            </a:pPr>
            <a:r>
              <a:rPr lang="pt-BR" altLang="pt-BR" sz="6500" smtClean="0"/>
              <a:t>Materiais e métodos - Geração de itens</a:t>
            </a:r>
          </a:p>
        </p:txBody>
      </p:sp>
      <p:sp>
        <p:nvSpPr>
          <p:cNvPr id="14339" name="Text Box 2"/>
          <p:cNvSpPr txBox="1">
            <a:spLocks/>
          </p:cNvSpPr>
          <p:nvPr/>
        </p:nvSpPr>
        <p:spPr bwMode="auto">
          <a:xfrm>
            <a:off x="152400" y="2508250"/>
            <a:ext cx="12700000" cy="701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66700" indent="-266700"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Os membros da Malformações Congênitas e Doenças Congênitas da Corrente de Trabalho do Esôfago discutiram essa lista em detalhes. A lista foi modificada de acordo com esta discussão, com exclusão de alguns itens sugeridos e inclusão de novos itens que foram considerados relevantes.</a:t>
            </a:r>
          </a:p>
          <a:p>
            <a:pPr algn="l" eaLnBrk="1">
              <a:buSzPct val="75000"/>
              <a:buFontTx/>
              <a:buChar char="•"/>
            </a:pPr>
            <a:endParaRPr lang="pt-BR" altLang="pt-BR"/>
          </a:p>
          <a:p>
            <a:pPr algn="l" eaLnBrk="1">
              <a:buSzPct val="75000"/>
              <a:buFontTx/>
              <a:buChar char="•"/>
            </a:pPr>
            <a:r>
              <a:rPr lang="pt-BR" altLang="pt-BR"/>
              <a:t>A lista foi distribuída para todos os participantes que foram convidados a revisar os itens e sua plausibilidade.</a:t>
            </a:r>
          </a:p>
          <a:p>
            <a:pPr algn="l" eaLnBrk="1">
              <a:buSzPct val="75000"/>
              <a:buFontTx/>
              <a:buChar char="•"/>
            </a:pPr>
            <a:endParaRPr lang="pt-BR" altLang="pt-BR"/>
          </a:p>
          <a:p>
            <a:pPr algn="l" eaLnBrk="1">
              <a:buSzPct val="75000"/>
              <a:buFontTx/>
              <a:buChar char="•"/>
            </a:pPr>
            <a:r>
              <a:rPr lang="pt-BR" altLang="pt-BR"/>
              <a:t>Por fim, os itens foram atribuídos aos seguintes domínios: (1) diagnóstico, (2) manejo pré-operatório após confirmação do diagnóstico, (3) manejo operatório, (4) manejo pós-operatório, (5) acompanhamento; e (6) miscelânea. </a:t>
            </a:r>
          </a:p>
          <a:p>
            <a:pPr algn="l" eaLnBrk="1"/>
            <a:endParaRPr lang="pt-BR" altLang="pt-BR"/>
          </a:p>
          <a:p>
            <a:pPr algn="l" eaLnBrk="1">
              <a:buSzPct val="75000"/>
              <a:buFontTx/>
              <a:buChar char="•"/>
            </a:pPr>
            <a:r>
              <a:rPr lang="pt-BR" altLang="pt-BR"/>
              <a:t>Os resultados do consenso e a discussão para os domínios diagnóstico, tratamento pré-operatório, operatório e pós-operatório são apresentados neste manuscrito; o acompanhamento dos domínios e miscelânea serão tratados em um manuscrito separado, pois as abordagens metodológicas se diferem.</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ph type="title"/>
          </p:nvPr>
        </p:nvSpPr>
        <p:spPr/>
        <p:txBody>
          <a:bodyPr/>
          <a:lstStyle/>
          <a:p>
            <a:pPr defTabSz="490538" eaLnBrk="1">
              <a:spcBef>
                <a:spcPts val="1300"/>
              </a:spcBef>
            </a:pPr>
            <a:r>
              <a:rPr lang="pt-BR" altLang="pt-BR" sz="5800" smtClean="0"/>
              <a:t>Materiais e métodos - Priorização dos itens</a:t>
            </a:r>
          </a:p>
        </p:txBody>
      </p:sp>
      <p:sp>
        <p:nvSpPr>
          <p:cNvPr id="15363" name="Text Box 2"/>
          <p:cNvSpPr txBox="1">
            <a:spLocks/>
          </p:cNvSpPr>
          <p:nvPr/>
        </p:nvSpPr>
        <p:spPr bwMode="auto">
          <a:xfrm>
            <a:off x="144463" y="3032125"/>
            <a:ext cx="12712700" cy="4848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As ferramentas </a:t>
            </a:r>
            <a:r>
              <a:rPr lang="pt-BR" altLang="pt-BR" i="1"/>
              <a:t>on-line</a:t>
            </a:r>
            <a:r>
              <a:rPr lang="pt-BR" altLang="pt-BR"/>
              <a:t> de captura eletrônica de dados REDCap28 hospedadas no University College London foram usadas para priorizar os itens. </a:t>
            </a:r>
          </a:p>
          <a:p>
            <a:pPr algn="l" eaLnBrk="1">
              <a:buSzPct val="75000"/>
              <a:buFontTx/>
              <a:buChar char="•"/>
            </a:pPr>
            <a:endParaRPr lang="pt-BR" altLang="pt-BR"/>
          </a:p>
          <a:p>
            <a:pPr algn="l" eaLnBrk="1">
              <a:buSzPct val="75000"/>
              <a:buFontTx/>
              <a:buChar char="•"/>
            </a:pPr>
            <a:r>
              <a:rPr lang="pt-BR" altLang="pt-BR"/>
              <a:t>A prioridade foi atribuída a cada item por todos os participantes usando uma escala de Likert de cinco pontos (1 como a prioridade mais alta e 5 como a prioridade mais baixa). A pontuação de cada item era obrigatória.</a:t>
            </a:r>
          </a:p>
          <a:p>
            <a:pPr algn="l" eaLnBrk="1">
              <a:buSzPct val="75000"/>
              <a:buFontTx/>
              <a:buChar char="•"/>
            </a:pPr>
            <a:endParaRPr lang="pt-BR" altLang="pt-BR"/>
          </a:p>
          <a:p>
            <a:pPr algn="l" eaLnBrk="1">
              <a:buSzPct val="75000"/>
              <a:buFontTx/>
              <a:buChar char="•"/>
            </a:pPr>
            <a:r>
              <a:rPr lang="pt-BR" altLang="pt-BR"/>
              <a:t>Posteriormente, a lista final dos itens a serem discutidos na Conferência foi estabelecida por C.D., B.M.U. e S.E., levando em consideração a priorização. </a:t>
            </a:r>
          </a:p>
          <a:p>
            <a:pPr algn="l" eaLnBrk="1">
              <a:buSzPct val="75000"/>
              <a:buFontTx/>
              <a:buChar char="•"/>
            </a:pPr>
            <a:endParaRPr lang="pt-BR" altLang="pt-BR"/>
          </a:p>
          <a:p>
            <a:pPr algn="l" eaLnBrk="1">
              <a:buSzPct val="75000"/>
              <a:buFontTx/>
              <a:buChar char="•"/>
            </a:pPr>
            <a:r>
              <a:rPr lang="pt-BR" altLang="pt-BR"/>
              <a:t>O limiar para exclusão ou inclusão de itens foi classificado como prioridade “mais baixa” ou “mais alta”, respectivamente, por dois ou mais participantes; itens totalmente novos foram adicionados após sugestão de dois ou mais participantes de forma independente.</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ChangeArrowheads="1"/>
          </p:cNvSpPr>
          <p:nvPr>
            <p:ph type="title"/>
          </p:nvPr>
        </p:nvSpPr>
        <p:spPr/>
        <p:txBody>
          <a:bodyPr/>
          <a:lstStyle/>
          <a:p>
            <a:pPr defTabSz="349250" eaLnBrk="1">
              <a:spcBef>
                <a:spcPts val="900"/>
              </a:spcBef>
            </a:pPr>
            <a:r>
              <a:rPr lang="pt-BR" altLang="pt-BR" sz="4200" smtClean="0"/>
              <a:t>Materiais e métodos - Identificação de literaturas relevantes</a:t>
            </a:r>
          </a:p>
        </p:txBody>
      </p:sp>
      <p:sp>
        <p:nvSpPr>
          <p:cNvPr id="16387" name="Text Box 2"/>
          <p:cNvSpPr txBox="1">
            <a:spLocks/>
          </p:cNvSpPr>
          <p:nvPr/>
        </p:nvSpPr>
        <p:spPr bwMode="auto">
          <a:xfrm>
            <a:off x="152400" y="2547938"/>
            <a:ext cx="12700000" cy="667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Antes da conferência, dois participantes foram alocados para cada domínio (líderes de domínio).  Os líderes de domínio realizaram uma pesquisa bibliográfica e identificaram as publicações mais relevantes para cada item de seu domínio. </a:t>
            </a:r>
          </a:p>
          <a:p>
            <a:pPr algn="l" eaLnBrk="1">
              <a:buSzPct val="75000"/>
              <a:buFontTx/>
              <a:buChar char="•"/>
            </a:pPr>
            <a:endParaRPr lang="pt-BR" altLang="pt-BR"/>
          </a:p>
          <a:p>
            <a:pPr algn="l" eaLnBrk="1">
              <a:buSzPct val="75000"/>
              <a:buFontTx/>
              <a:buChar char="•"/>
            </a:pPr>
            <a:r>
              <a:rPr lang="pt-BR" altLang="pt-BR"/>
              <a:t>Preferencialmente publicações com o mais alto grau de evidência, de acordo com a classificação do CEBM (Centro de Medicina Baseada em Evidências). </a:t>
            </a:r>
          </a:p>
          <a:p>
            <a:pPr algn="l" eaLnBrk="1">
              <a:buSzPct val="75000"/>
              <a:buFontTx/>
              <a:buChar char="•"/>
            </a:pPr>
            <a:endParaRPr lang="pt-BR" altLang="pt-BR"/>
          </a:p>
          <a:p>
            <a:pPr algn="l" eaLnBrk="1">
              <a:buSzPct val="75000"/>
              <a:buFontTx/>
              <a:buChar char="•"/>
            </a:pPr>
            <a:r>
              <a:rPr lang="pt-BR" altLang="pt-BR"/>
              <a:t>O grau mais alto de evidência foi definido como evidência de nível 1 derivada de estudos com uma qualidade "alta" de evidência ("é improvável que pesquisas futuras alterem nossa confiança na estimativa de efeito"). </a:t>
            </a:r>
          </a:p>
          <a:p>
            <a:pPr algn="l" eaLnBrk="1">
              <a:buSzPct val="75000"/>
              <a:buFontTx/>
              <a:buChar char="•"/>
            </a:pPr>
            <a:endParaRPr lang="pt-BR" altLang="pt-BR"/>
          </a:p>
          <a:p>
            <a:pPr algn="l" eaLnBrk="1">
              <a:buSzPct val="75000"/>
              <a:buFontTx/>
              <a:buChar char="•"/>
            </a:pPr>
            <a:r>
              <a:rPr lang="pt-BR" altLang="pt-BR"/>
              <a:t>A evidência de nível 1 foi derivada de revisões sistemáticas (com homogeneidade) ou metanálises de ensaios clínicos randomizados (CEBM nível-1a), um estudo controlado randomizado individual bem projetado (com intervalo de confiança estreito; CEBM nível-1b) ou todos ou ensaios clínicos não randomizados (CEBM nível-1c) .29</a:t>
            </a:r>
          </a:p>
          <a:p>
            <a:pPr algn="l" eaLnBrk="1">
              <a:buSzPct val="75000"/>
              <a:buFontTx/>
              <a:buChar char="•"/>
            </a:pPr>
            <a:endParaRPr lang="pt-BR" altLang="pt-BR"/>
          </a:p>
          <a:p>
            <a:pPr algn="l" eaLnBrk="1">
              <a:buSzPct val="75000"/>
              <a:buFontTx/>
              <a:buChar char="•"/>
            </a:pPr>
            <a:r>
              <a:rPr lang="pt-BR" altLang="pt-BR"/>
              <a:t>A literatura foi reunida por C.D. após a classificação, foi distribuído e disponibilizado a todos os participantes por meio de um link do DropBox antes da Conferência.</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ChangeArrowheads="1"/>
          </p:cNvSpPr>
          <p:nvPr>
            <p:ph type="title"/>
          </p:nvPr>
        </p:nvSpPr>
        <p:spPr/>
        <p:txBody>
          <a:bodyPr/>
          <a:lstStyle/>
          <a:p>
            <a:pPr defTabSz="373063" eaLnBrk="1">
              <a:spcBef>
                <a:spcPts val="1000"/>
              </a:spcBef>
            </a:pPr>
            <a:r>
              <a:rPr lang="pt-BR" altLang="pt-BR" sz="4400" smtClean="0"/>
              <a:t>Materiais e métodos - Conferência, Votação e Consenso</a:t>
            </a:r>
          </a:p>
        </p:txBody>
      </p:sp>
      <p:sp>
        <p:nvSpPr>
          <p:cNvPr id="17411" name="Text Box 2"/>
          <p:cNvSpPr txBox="1">
            <a:spLocks/>
          </p:cNvSpPr>
          <p:nvPr/>
        </p:nvSpPr>
        <p:spPr bwMode="auto">
          <a:xfrm>
            <a:off x="273050" y="2508250"/>
            <a:ext cx="12700000" cy="594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 lista final de domínios, itens e referências estava acessível a todos os participantes por meio de um </a:t>
            </a:r>
            <a:r>
              <a:rPr lang="pt-BR" altLang="pt-BR" i="1"/>
              <a:t>link on-line</a:t>
            </a:r>
            <a:r>
              <a:rPr lang="pt-BR" altLang="pt-BR"/>
              <a:t> antes e durante a conferência. </a:t>
            </a:r>
          </a:p>
          <a:p>
            <a:pPr algn="l" eaLnBrk="1">
              <a:buSzPct val="75000"/>
              <a:buFontTx/>
              <a:buChar char="•"/>
            </a:pPr>
            <a:endParaRPr lang="pt-BR" altLang="pt-BR"/>
          </a:p>
          <a:p>
            <a:pPr algn="l" eaLnBrk="1">
              <a:buSzPct val="75000"/>
              <a:buFontTx/>
              <a:buChar char="•"/>
            </a:pPr>
            <a:r>
              <a:rPr lang="pt-BR" altLang="pt-BR"/>
              <a:t>Cada domínio foi discutido em uma sessão separada.</a:t>
            </a:r>
          </a:p>
          <a:p>
            <a:pPr algn="l" eaLnBrk="1">
              <a:buSzPct val="75000"/>
              <a:buFontTx/>
              <a:buChar char="•"/>
            </a:pPr>
            <a:endParaRPr lang="pt-BR" altLang="pt-BR"/>
          </a:p>
          <a:p>
            <a:pPr algn="l" eaLnBrk="1">
              <a:buSzPct val="75000"/>
              <a:buFontTx/>
              <a:buChar char="•"/>
            </a:pPr>
            <a:r>
              <a:rPr lang="pt-BR" altLang="pt-BR"/>
              <a:t>Líderes de domínio introduziram a literatura e aspectos relevantes em itens únicos.</a:t>
            </a:r>
          </a:p>
          <a:p>
            <a:pPr algn="l" eaLnBrk="1">
              <a:buSzPct val="75000"/>
              <a:buFontTx/>
              <a:buChar char="•"/>
            </a:pPr>
            <a:endParaRPr lang="pt-BR" altLang="pt-BR"/>
          </a:p>
          <a:p>
            <a:pPr algn="l" eaLnBrk="1">
              <a:buSzPct val="75000"/>
              <a:buFontTx/>
              <a:buChar char="•"/>
            </a:pPr>
            <a:r>
              <a:rPr lang="pt-BR" altLang="pt-BR"/>
              <a:t>Posteriormente, os participantes discutiram cada item e formularam uma declaração para facilitar a votação. </a:t>
            </a:r>
          </a:p>
          <a:p>
            <a:pPr algn="l" eaLnBrk="1">
              <a:buSzPct val="75000"/>
              <a:buFontTx/>
              <a:buChar char="•"/>
            </a:pPr>
            <a:endParaRPr lang="pt-BR" altLang="pt-BR"/>
          </a:p>
          <a:p>
            <a:pPr algn="l" eaLnBrk="1">
              <a:buSzPct val="75000"/>
              <a:buFontTx/>
              <a:buChar char="•"/>
            </a:pPr>
            <a:r>
              <a:rPr lang="pt-BR" altLang="pt-BR"/>
              <a:t>A redação das declarações evoluiu durante a discussão em grupo.</a:t>
            </a:r>
          </a:p>
          <a:p>
            <a:pPr algn="l" eaLnBrk="1">
              <a:buSzPct val="75000"/>
              <a:buFontTx/>
              <a:buChar char="•"/>
            </a:pPr>
            <a:endParaRPr lang="pt-BR" altLang="pt-BR"/>
          </a:p>
          <a:p>
            <a:pPr algn="l" eaLnBrk="1">
              <a:buSzPct val="75000"/>
              <a:buFontTx/>
              <a:buChar char="•"/>
            </a:pPr>
            <a:r>
              <a:rPr lang="pt-BR" altLang="pt-BR"/>
              <a:t>Os participantes votaram em cada declaração através da Internet sistema VoxVote.30 </a:t>
            </a:r>
          </a:p>
          <a:p>
            <a:pPr algn="l" eaLnBrk="1">
              <a:buSzPct val="75000"/>
              <a:buFontTx/>
              <a:buChar char="•"/>
            </a:pPr>
            <a:endParaRPr lang="pt-BR" altLang="pt-BR"/>
          </a:p>
          <a:p>
            <a:pPr algn="l" eaLnBrk="1">
              <a:buSzPct val="75000"/>
              <a:buFontTx/>
              <a:buChar char="•"/>
            </a:pPr>
            <a:r>
              <a:rPr lang="pt-BR" altLang="pt-BR"/>
              <a:t>Foi fornecido um código de evento e os participantes puderam votar usando um navegador da Internet ou aplicativos dedicados para plataformas Android ou iOS.</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ph type="title"/>
          </p:nvPr>
        </p:nvSpPr>
        <p:spPr/>
        <p:txBody>
          <a:bodyPr/>
          <a:lstStyle/>
          <a:p>
            <a:pPr defTabSz="373063" eaLnBrk="1">
              <a:spcBef>
                <a:spcPts val="1000"/>
              </a:spcBef>
            </a:pPr>
            <a:r>
              <a:rPr lang="pt-BR" altLang="pt-BR" sz="4400" smtClean="0"/>
              <a:t>Materiais e métodos - Conferência, Votação e Consenso</a:t>
            </a:r>
          </a:p>
        </p:txBody>
      </p:sp>
      <p:sp>
        <p:nvSpPr>
          <p:cNvPr id="18435" name="Text Box 2"/>
          <p:cNvSpPr txBox="1">
            <a:spLocks/>
          </p:cNvSpPr>
          <p:nvPr/>
        </p:nvSpPr>
        <p:spPr bwMode="auto">
          <a:xfrm>
            <a:off x="152400" y="2876550"/>
            <a:ext cx="12700000" cy="594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As formulações das declarações sobre os itens foram atualizadas durante a discussão pelo acadêmico não cirúrgico (ES) que não votou. </a:t>
            </a:r>
          </a:p>
          <a:p>
            <a:pPr algn="l" eaLnBrk="1">
              <a:buSzPct val="75000"/>
              <a:buFontTx/>
              <a:buChar char="•"/>
            </a:pPr>
            <a:endParaRPr lang="pt-BR" altLang="pt-BR"/>
          </a:p>
          <a:p>
            <a:pPr algn="l" eaLnBrk="1">
              <a:buSzPct val="75000"/>
              <a:buFontTx/>
              <a:buChar char="•"/>
            </a:pPr>
            <a:r>
              <a:rPr lang="pt-BR" altLang="pt-BR"/>
              <a:t>Os participantes puderam votar usando uma escala de 1 a 9 (9 significando "concordo plenamente" e 1 "discordo totalmente"). </a:t>
            </a:r>
          </a:p>
          <a:p>
            <a:pPr algn="l" eaLnBrk="1">
              <a:buSzPct val="75000"/>
              <a:buFontTx/>
              <a:buChar char="•"/>
            </a:pPr>
            <a:endParaRPr lang="pt-BR" altLang="pt-BR"/>
          </a:p>
          <a:p>
            <a:pPr algn="l" eaLnBrk="1">
              <a:buSzPct val="75000"/>
              <a:buFontTx/>
              <a:buChar char="•"/>
            </a:pPr>
            <a:r>
              <a:rPr lang="pt-BR" altLang="pt-BR"/>
              <a:t>Sugeriu-se aos participantes que não votassem em um item individual quando sentissem que não era um item sobre o qual tinham experiência ou opinião. Portanto, os participantes tiveram permissão para votar </a:t>
            </a:r>
            <a:r>
              <a:rPr lang="pt-BR" altLang="pt-BR" i="1"/>
              <a:t>on-line </a:t>
            </a:r>
            <a:r>
              <a:rPr lang="pt-BR" altLang="pt-BR"/>
              <a:t>por “não experiência nessa declaração ”. </a:t>
            </a:r>
          </a:p>
          <a:p>
            <a:pPr algn="l" eaLnBrk="1">
              <a:buSzPct val="75000"/>
              <a:buFontTx/>
              <a:buChar char="•"/>
            </a:pPr>
            <a:endParaRPr lang="pt-BR" altLang="pt-BR"/>
          </a:p>
          <a:p>
            <a:pPr algn="l" eaLnBrk="1">
              <a:buSzPct val="75000"/>
              <a:buFontTx/>
              <a:buChar char="•"/>
            </a:pPr>
            <a:r>
              <a:rPr lang="pt-BR" altLang="pt-BR"/>
              <a:t>Como resultado, o número de pontuação de cada participante variou para declarações únicas.</a:t>
            </a:r>
          </a:p>
          <a:p>
            <a:pPr algn="l" eaLnBrk="1">
              <a:buSzPct val="75000"/>
              <a:buFontTx/>
              <a:buChar char="•"/>
            </a:pPr>
            <a:endParaRPr lang="pt-BR" altLang="pt-BR"/>
          </a:p>
          <a:p>
            <a:pPr algn="l" eaLnBrk="1">
              <a:buSzPct val="75000"/>
              <a:buFontTx/>
              <a:buChar char="•"/>
            </a:pPr>
            <a:r>
              <a:rPr lang="pt-BR" altLang="pt-BR"/>
              <a:t>O consenso foi definido como 75% dos votantes que pontuaram 6, 7, 8 ou 9, excluindo aqueles que não declararam conhecimento relevante nessa declaração.</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ChangeArrowheads="1"/>
          </p:cNvSpPr>
          <p:nvPr>
            <p:ph type="title"/>
          </p:nvPr>
        </p:nvSpPr>
        <p:spPr/>
        <p:txBody>
          <a:bodyPr/>
          <a:lstStyle/>
          <a:p>
            <a:pPr defTabSz="373063" eaLnBrk="1">
              <a:spcBef>
                <a:spcPts val="1000"/>
              </a:spcBef>
            </a:pPr>
            <a:r>
              <a:rPr lang="pt-BR" altLang="pt-BR" sz="4400" smtClean="0"/>
              <a:t>Materiais e métodos - Conferência, Votação e Consenso</a:t>
            </a:r>
          </a:p>
        </p:txBody>
      </p:sp>
      <p:sp>
        <p:nvSpPr>
          <p:cNvPr id="19459" name="Text Box 2"/>
          <p:cNvSpPr txBox="1">
            <a:spLocks/>
          </p:cNvSpPr>
          <p:nvPr/>
        </p:nvSpPr>
        <p:spPr bwMode="auto">
          <a:xfrm>
            <a:off x="152400" y="2916238"/>
            <a:ext cx="12700000" cy="3387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 votação foi anônima e as pontuações não foram visíveis para os participantes durante o processo de votação. </a:t>
            </a:r>
          </a:p>
          <a:p>
            <a:pPr algn="l" eaLnBrk="1">
              <a:buSzPct val="75000"/>
              <a:buFontTx/>
              <a:buChar char="•"/>
            </a:pPr>
            <a:endParaRPr lang="pt-BR" altLang="pt-BR"/>
          </a:p>
          <a:p>
            <a:pPr algn="l" eaLnBrk="1">
              <a:buSzPct val="75000"/>
              <a:buFontTx/>
              <a:buChar char="•"/>
            </a:pPr>
            <a:r>
              <a:rPr lang="pt-BR" altLang="pt-BR"/>
              <a:t>As pontuações finais e os resultados do consenso foram mostrados a todos os participantes após a obtenção de todos os votos, mas as pontuações individuais permaneceram anônimas. </a:t>
            </a:r>
          </a:p>
          <a:p>
            <a:pPr algn="l" eaLnBrk="1">
              <a:buSzPct val="75000"/>
              <a:buFontTx/>
              <a:buChar char="•"/>
            </a:pPr>
            <a:endParaRPr lang="pt-BR" altLang="pt-BR"/>
          </a:p>
          <a:p>
            <a:pPr algn="l" eaLnBrk="1">
              <a:buSzPct val="75000"/>
              <a:buFontTx/>
              <a:buChar char="•"/>
            </a:pPr>
            <a:r>
              <a:rPr lang="pt-BR" altLang="pt-BR"/>
              <a:t>Os detalhes das discussões, em particular os aspectos controversos, foram documentados ao longo da Conferência por C.D.</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p:cNvSpPr>
            <a:spLocks noChangeArrowheads="1"/>
          </p:cNvSpPr>
          <p:nvPr>
            <p:ph type="title"/>
          </p:nvPr>
        </p:nvSpPr>
        <p:spPr>
          <a:xfrm>
            <a:off x="377825" y="800100"/>
            <a:ext cx="11988800" cy="1219200"/>
          </a:xfrm>
        </p:spPr>
        <p:txBody>
          <a:bodyPr/>
          <a:lstStyle/>
          <a:p>
            <a:pPr defTabSz="379413" eaLnBrk="1">
              <a:spcBef>
                <a:spcPts val="1000"/>
              </a:spcBef>
            </a:pPr>
            <a:r>
              <a:rPr lang="pt-BR" altLang="pt-BR" sz="4500" smtClean="0"/>
              <a:t>Resultados e Consenso - Geração de item e priorização </a:t>
            </a:r>
          </a:p>
        </p:txBody>
      </p:sp>
      <p:sp>
        <p:nvSpPr>
          <p:cNvPr id="20483" name="Text Box 2"/>
          <p:cNvSpPr txBox="1">
            <a:spLocks/>
          </p:cNvSpPr>
          <p:nvPr/>
        </p:nvSpPr>
        <p:spPr bwMode="auto">
          <a:xfrm>
            <a:off x="22225" y="2547938"/>
            <a:ext cx="12700000" cy="667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 pesquisa sistemática da literatura e a discussão dos membros da ERNICA Workstream Combinações e doenças congênitas do esôfago durante a conferência da ERNICA em Estocolmo, de 18 a 20 de abril de 2018, resultaram em um total de 41 itens.</a:t>
            </a:r>
          </a:p>
          <a:p>
            <a:pPr algn="l" eaLnBrk="1">
              <a:buSzPct val="75000"/>
              <a:buFontTx/>
              <a:buChar char="•"/>
            </a:pPr>
            <a:endParaRPr lang="pt-BR" altLang="pt-BR"/>
          </a:p>
          <a:p>
            <a:pPr algn="l" eaLnBrk="1">
              <a:buSzPct val="75000"/>
              <a:buFontTx/>
              <a:buChar char="•"/>
            </a:pPr>
            <a:r>
              <a:rPr lang="pt-BR" altLang="pt-BR"/>
              <a:t>Após a fase de priorização </a:t>
            </a:r>
            <a:r>
              <a:rPr lang="pt-BR" altLang="pt-BR" i="1"/>
              <a:t>on-line</a:t>
            </a:r>
            <a:r>
              <a:rPr lang="pt-BR" altLang="pt-BR"/>
              <a:t>, dois itens foram excluídos. </a:t>
            </a:r>
          </a:p>
          <a:p>
            <a:pPr algn="l" eaLnBrk="1">
              <a:buSzPct val="75000"/>
              <a:buFontTx/>
              <a:buChar char="•"/>
            </a:pPr>
            <a:endParaRPr lang="pt-BR" altLang="pt-BR"/>
          </a:p>
          <a:p>
            <a:pPr algn="l" eaLnBrk="1">
              <a:buSzPct val="75000"/>
              <a:buFontTx/>
              <a:buChar char="•"/>
            </a:pPr>
            <a:r>
              <a:rPr lang="pt-BR" altLang="pt-BR"/>
              <a:t>Seguindo as sugestões dos participantes, sete itens foram adicionados como novos itens.</a:t>
            </a:r>
          </a:p>
          <a:p>
            <a:pPr algn="l" eaLnBrk="1">
              <a:buSzPct val="75000"/>
              <a:buFontTx/>
              <a:buChar char="•"/>
            </a:pPr>
            <a:endParaRPr lang="pt-BR" altLang="pt-BR"/>
          </a:p>
          <a:p>
            <a:pPr algn="l" eaLnBrk="1">
              <a:buSzPct val="75000"/>
              <a:buFontTx/>
              <a:buChar char="•"/>
            </a:pPr>
            <a:r>
              <a:rPr lang="pt-BR" altLang="pt-BR"/>
              <a:t>Consequentemente, a lista incluía 46 itens anteriores à conferência para os quais a literatura foi obtida e divulgada.</a:t>
            </a:r>
          </a:p>
          <a:p>
            <a:pPr algn="l" eaLnBrk="1">
              <a:buSzPct val="75000"/>
              <a:buFontTx/>
              <a:buChar char="•"/>
            </a:pPr>
            <a:endParaRPr lang="pt-BR" altLang="pt-BR"/>
          </a:p>
          <a:p>
            <a:pPr algn="l" eaLnBrk="1">
              <a:buSzPct val="75000"/>
              <a:buFontTx/>
              <a:buChar char="•"/>
            </a:pPr>
            <a:r>
              <a:rPr lang="pt-BR" altLang="pt-BR"/>
              <a:t>Como resultado das apresentações dos líderes de domínio e da discussão durante a Conferência, cinco itens foram excluídos e 11 foram adicionados como novos itens, pois alguns itens foram divididos em várias perguntas separadas. </a:t>
            </a:r>
          </a:p>
          <a:p>
            <a:pPr algn="l" eaLnBrk="1">
              <a:buSzPct val="75000"/>
              <a:buFontTx/>
              <a:buChar char="•"/>
            </a:pPr>
            <a:endParaRPr lang="pt-BR" altLang="pt-BR"/>
          </a:p>
          <a:p>
            <a:pPr algn="l" eaLnBrk="1">
              <a:buSzPct val="75000"/>
              <a:buFontTx/>
              <a:buChar char="•"/>
            </a:pPr>
            <a:r>
              <a:rPr lang="pt-BR" altLang="pt-BR"/>
              <a:t>Por fim, 52 itens foram confirmados para votação e incluíram seis itens no diagnóstico de domínio, oito itens no gerenciamento pré-operatório do domínio, 28 itens no gerenciamento operacional e 10 itens no gerenciamento pós-operatório (</a:t>
            </a:r>
            <a:r>
              <a:rPr lang="pt-BR" altLang="pt-BR">
                <a:solidFill>
                  <a:schemeClr val="hlink"/>
                </a:solidFill>
              </a:rPr>
              <a:t>Tabelas 1–4</a:t>
            </a:r>
            <a:r>
              <a:rPr lang="pt-BR" altLang="pt-BR"/>
              <a:t>).</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ChangeArrowheads="1"/>
          </p:cNvSpPr>
          <p:nvPr>
            <p:ph type="title"/>
          </p:nvPr>
        </p:nvSpPr>
        <p:spPr/>
        <p:txBody>
          <a:bodyPr/>
          <a:lstStyle/>
          <a:p>
            <a:pPr defTabSz="466725" eaLnBrk="1">
              <a:spcBef>
                <a:spcPts val="1200"/>
              </a:spcBef>
            </a:pPr>
            <a:r>
              <a:rPr lang="pt-BR" altLang="pt-BR" sz="5600" smtClean="0"/>
              <a:t>Resultados e Consenso - Literatura relevante</a:t>
            </a:r>
          </a:p>
        </p:txBody>
      </p:sp>
      <p:sp>
        <p:nvSpPr>
          <p:cNvPr id="21507" name="Text Box 2"/>
          <p:cNvSpPr txBox="1">
            <a:spLocks/>
          </p:cNvSpPr>
          <p:nvPr/>
        </p:nvSpPr>
        <p:spPr bwMode="auto">
          <a:xfrm>
            <a:off x="152400" y="2557463"/>
            <a:ext cx="12700000" cy="538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22250" indent="-222250"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Um total de 116 manuscritos relevantes foram selecionados pela pesquisa realizada por todos os participantes (Material Complementar, disponível na versão online).</a:t>
            </a:r>
          </a:p>
          <a:p>
            <a:pPr algn="l" eaLnBrk="1"/>
            <a:endParaRPr lang="pt-BR" altLang="pt-BR"/>
          </a:p>
          <a:p>
            <a:pPr algn="l" eaLnBrk="1">
              <a:buSzPct val="75000"/>
              <a:buFontTx/>
              <a:buChar char="•"/>
            </a:pPr>
            <a:r>
              <a:rPr lang="pt-BR" altLang="pt-BR"/>
              <a:t>Dez estudos foram identificados para vários itens e mais 10 foram citados para mais de um domínio. </a:t>
            </a:r>
          </a:p>
          <a:p>
            <a:pPr algn="l" eaLnBrk="1">
              <a:buSzPct val="75000"/>
              <a:buFontTx/>
              <a:buChar char="•"/>
            </a:pPr>
            <a:endParaRPr lang="pt-BR" altLang="pt-BR"/>
          </a:p>
          <a:p>
            <a:pPr algn="l" eaLnBrk="1">
              <a:buSzPct val="75000"/>
              <a:buFontTx/>
              <a:buChar char="•"/>
            </a:pPr>
            <a:r>
              <a:rPr lang="pt-BR" altLang="pt-BR"/>
              <a:t>Em resumo, 18 artigos abordaram o diagnóstico de domínio, 30 artigos para gerenciamento pré-operatório, 63 artigos para gerenciamento operatório e 17 artigos para gerenciamento pós-operatório.</a:t>
            </a:r>
          </a:p>
          <a:p>
            <a:pPr algn="l" eaLnBrk="1"/>
            <a:endParaRPr lang="pt-BR" altLang="pt-BR"/>
          </a:p>
          <a:p>
            <a:pPr algn="l" eaLnBrk="1">
              <a:buSzPct val="75000"/>
              <a:buFontTx/>
              <a:buChar char="•"/>
            </a:pPr>
            <a:r>
              <a:rPr lang="pt-BR" altLang="pt-BR"/>
              <a:t>A evidência de nível 1 do CEBM estava disponível apenas para quatro itens (7,7%) e incluiu quatro ensaios clínicos randomizados controlados e um estudo piloto randomizado que representou 4,3% de todos os artigos selecionados (Tabela 5).</a:t>
            </a:r>
          </a:p>
        </p:txBody>
      </p:sp>
      <p:grpSp>
        <p:nvGrpSpPr>
          <p:cNvPr id="2" name="Group 3"/>
          <p:cNvGrpSpPr>
            <a:grpSpLocks/>
          </p:cNvGrpSpPr>
          <p:nvPr/>
        </p:nvGrpSpPr>
        <p:grpSpPr bwMode="auto">
          <a:xfrm>
            <a:off x="238125" y="2068513"/>
            <a:ext cx="12766675" cy="4962525"/>
            <a:chOff x="0" y="-1"/>
            <a:chExt cx="13131779" cy="4963419"/>
          </a:xfrm>
        </p:grpSpPr>
        <p:pic>
          <p:nvPicPr>
            <p:cNvPr id="21509" name="Picture 4" descr="Captura de Tela 2019-09-30 às 21.29.56.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5900" y="139700"/>
              <a:ext cx="12699979" cy="44046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510"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3131779" cy="49634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p:cNvSpPr>
          <p:nvPr>
            <p:ph type="title"/>
          </p:nvPr>
        </p:nvSpPr>
        <p:spPr>
          <a:xfrm>
            <a:off x="508000" y="339725"/>
            <a:ext cx="12042775" cy="2520950"/>
          </a:xfrm>
          <a:solidFill>
            <a:schemeClr val="accent1"/>
          </a:solidFill>
          <a:ln w="12700">
            <a:solidFill>
              <a:schemeClr val="accent2"/>
            </a:solidFill>
            <a:miter lim="400000"/>
            <a:headEnd/>
            <a:tailEnd/>
          </a:ln>
        </p:spPr>
        <p:txBody>
          <a:bodyPr/>
          <a:lstStyle/>
          <a:p>
            <a:r>
              <a:rPr lang="pt-BR" altLang="pt-BR" sz="4800" smtClean="0">
                <a:solidFill>
                  <a:srgbClr val="FFFF00"/>
                </a:solidFill>
              </a:rPr>
              <a:t>Considerado Nível 1 de Evidência de acôrdo com a Classificação do </a:t>
            </a:r>
            <a:r>
              <a:rPr lang="pt-BR" altLang="pt-BR" sz="4800" smtClean="0">
                <a:solidFill>
                  <a:srgbClr val="FFFF00"/>
                </a:solidFill>
                <a:sym typeface="Palatino" charset="0"/>
              </a:rPr>
              <a:t>Centro de Medicina Baseada em Evidências</a:t>
            </a:r>
          </a:p>
        </p:txBody>
      </p:sp>
      <p:sp>
        <p:nvSpPr>
          <p:cNvPr id="71683" name="Rectangle 3"/>
          <p:cNvSpPr>
            <a:spLocks/>
          </p:cNvSpPr>
          <p:nvPr>
            <p:ph type="body" idx="1"/>
          </p:nvPr>
        </p:nvSpPr>
        <p:spPr/>
        <p:txBody>
          <a:bodyPr/>
          <a:lstStyle/>
          <a:p>
            <a:r>
              <a:rPr lang="pt-BR" altLang="pt-BR" sz="3200" smtClean="0">
                <a:solidFill>
                  <a:schemeClr val="hlink"/>
                </a:solidFill>
              </a:rPr>
              <a:t>A abordagem poupadora de músculos é a abordagem recomendada para toracotomia convencional</a:t>
            </a:r>
          </a:p>
          <a:p>
            <a:r>
              <a:rPr lang="pt-BR" altLang="pt-BR" sz="3200" smtClean="0">
                <a:solidFill>
                  <a:schemeClr val="hlink"/>
                </a:solidFill>
              </a:rPr>
              <a:t>A veia azygos deve ser preservada sempre que possível. A abordagem toracoscópica tem a desvantagem de um resultado de um impacto fisiopatológico negativo  (acidose, comprometimento da oxigenação cerebral) )em comparação com a abordagem aberta convencional</a:t>
            </a:r>
          </a:p>
          <a:p>
            <a:r>
              <a:rPr lang="pt-BR" altLang="pt-BR" sz="3200" smtClean="0">
                <a:solidFill>
                  <a:schemeClr val="hlink"/>
                </a:solidFill>
              </a:rPr>
              <a:t>Um vazamento anastomótico nos primeiros 4 dias de pós-operatório pode ser considerado para revisão cirúrgica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ChangeArrowheads="1"/>
          </p:cNvSpPr>
          <p:nvPr>
            <p:ph type="title"/>
          </p:nvPr>
        </p:nvSpPr>
        <p:spPr/>
        <p:txBody>
          <a:bodyPr/>
          <a:lstStyle/>
          <a:p>
            <a:pPr defTabSz="466725" eaLnBrk="1">
              <a:spcBef>
                <a:spcPts val="1200"/>
              </a:spcBef>
            </a:pPr>
            <a:r>
              <a:rPr lang="pt-BR" altLang="pt-BR" sz="5600" smtClean="0"/>
              <a:t>Resultados e Consenso - Literatura relevante </a:t>
            </a:r>
          </a:p>
        </p:txBody>
      </p:sp>
      <p:sp>
        <p:nvSpPr>
          <p:cNvPr id="22531" name="Text Box 2"/>
          <p:cNvSpPr txBox="1">
            <a:spLocks/>
          </p:cNvSpPr>
          <p:nvPr/>
        </p:nvSpPr>
        <p:spPr bwMode="auto">
          <a:xfrm>
            <a:off x="152400" y="2324100"/>
            <a:ext cx="12700000" cy="213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Também foram incluídos dez estudos de evidência de nível 2 (8,6%), 26 estudos de evidência de nível 3 (22,4%), 43 estudos de evidência de nível 4 (37,1%) e 11 estudos de evidência de nível 5 (9,5%). </a:t>
            </a:r>
          </a:p>
          <a:p>
            <a:pPr algn="l" eaLnBrk="1">
              <a:buSzPct val="75000"/>
              <a:buFontTx/>
              <a:buChar char="•"/>
            </a:pPr>
            <a:r>
              <a:rPr lang="pt-BR" altLang="pt-BR"/>
              <a:t>Além disso, 15 artigos de revisão (12,9%) e seis capítulos de livros (5,2%) foram considerados relevantes para a discussão, apesar de não incluir dados originais (Fig. 1).</a:t>
            </a:r>
          </a:p>
        </p:txBody>
      </p:sp>
      <p:grpSp>
        <p:nvGrpSpPr>
          <p:cNvPr id="22532" name="Group 3"/>
          <p:cNvGrpSpPr>
            <a:grpSpLocks/>
          </p:cNvGrpSpPr>
          <p:nvPr/>
        </p:nvGrpSpPr>
        <p:grpSpPr bwMode="auto">
          <a:xfrm>
            <a:off x="2995613" y="4673600"/>
            <a:ext cx="6297612" cy="5226050"/>
            <a:chOff x="0" y="0"/>
            <a:chExt cx="6298085" cy="5227107"/>
          </a:xfrm>
        </p:grpSpPr>
        <p:pic>
          <p:nvPicPr>
            <p:cNvPr id="22533" name="Picture 4" descr="Captura de Tela 2019-09-30 às 21.32.53.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7000" y="88900"/>
              <a:ext cx="6044085" cy="48969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2534"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298085" cy="52271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p:cNvSpPr>
            <a:spLocks noChangeArrowheads="1"/>
          </p:cNvSpPr>
          <p:nvPr>
            <p:ph type="title"/>
          </p:nvPr>
        </p:nvSpPr>
        <p:spPr/>
        <p:txBody>
          <a:bodyPr/>
          <a:lstStyle/>
          <a:p>
            <a:pPr eaLnBrk="1"/>
            <a:r>
              <a:rPr lang="pt-BR" altLang="pt-BR" smtClean="0"/>
              <a:t>Consenso</a:t>
            </a:r>
          </a:p>
        </p:txBody>
      </p:sp>
      <p:sp>
        <p:nvSpPr>
          <p:cNvPr id="23555" name="Text Box 2"/>
          <p:cNvSpPr txBox="1">
            <a:spLocks/>
          </p:cNvSpPr>
          <p:nvPr/>
        </p:nvSpPr>
        <p:spPr bwMode="auto">
          <a:xfrm>
            <a:off x="153988" y="2687638"/>
            <a:ext cx="12695237" cy="2657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187325" indent="-187325"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O acordo total, definido como 100% de consenso entre os eleitores, foi alcançado em 20 itens (38%) e consenso (75% dos que votaram com 6 a 9) em 37 itens (71%).</a:t>
            </a:r>
          </a:p>
          <a:p>
            <a:pPr algn="l" eaLnBrk="1"/>
            <a:endParaRPr lang="pt-BR" altLang="pt-BR"/>
          </a:p>
          <a:p>
            <a:pPr algn="l" eaLnBrk="1">
              <a:buSzPct val="75000"/>
              <a:buFontTx/>
              <a:buChar char="•"/>
            </a:pPr>
            <a:r>
              <a:rPr lang="pt-BR" altLang="pt-BR"/>
              <a:t>Treze itens (25%) foram particularmente controversos, pois os votos variaram de 1 a 9; em oito destes, não houve consenso. </a:t>
            </a:r>
          </a:p>
          <a:p>
            <a:pPr algn="l" eaLnBrk="1"/>
            <a:endParaRPr lang="pt-BR" altLang="pt-BR"/>
          </a:p>
          <a:p>
            <a:pPr algn="l" eaLnBrk="1">
              <a:buSzPct val="75000"/>
              <a:buFontTx/>
              <a:buChar char="•"/>
            </a:pPr>
            <a:r>
              <a:rPr lang="pt-BR" altLang="pt-BR"/>
              <a:t>Os resultados detalhados estão resumidos nas </a:t>
            </a:r>
            <a:r>
              <a:rPr lang="pt-BR" altLang="pt-BR">
                <a:solidFill>
                  <a:schemeClr val="hlink"/>
                </a:solidFill>
              </a:rPr>
              <a:t>Tabelas 1–4.</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ChangeArrowheads="1"/>
          </p:cNvSpPr>
          <p:nvPr>
            <p:ph type="title"/>
          </p:nvPr>
        </p:nvSpPr>
        <p:spPr/>
        <p:txBody>
          <a:bodyPr/>
          <a:lstStyle/>
          <a:p>
            <a:pPr eaLnBrk="1"/>
            <a:r>
              <a:rPr lang="pt-BR" altLang="pt-BR" smtClean="0"/>
              <a:t>Tabelas</a:t>
            </a:r>
          </a:p>
        </p:txBody>
      </p:sp>
      <p:pic>
        <p:nvPicPr>
          <p:cNvPr id="24579" name="Picture 2" descr="Captura de Tela 2019-09-28 às 18.37.32.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4075" y="2716213"/>
            <a:ext cx="11295063" cy="50593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AutoShape 3" descr="halftone_gray_2x.png"/>
          <p:cNvSpPr>
            <a:spLocks/>
          </p:cNvSpPr>
          <p:nvPr/>
        </p:nvSpPr>
        <p:spPr bwMode="auto">
          <a:xfrm>
            <a:off x="568325" y="3700463"/>
            <a:ext cx="365125" cy="347662"/>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4580" name="AutoShape 4" descr="halftone_gray_2x.png"/>
          <p:cNvSpPr>
            <a:spLocks/>
          </p:cNvSpPr>
          <p:nvPr/>
        </p:nvSpPr>
        <p:spPr bwMode="auto">
          <a:xfrm>
            <a:off x="568325" y="4470400"/>
            <a:ext cx="365125" cy="347663"/>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87312B"/>
              </a:solidFill>
              <a:effectLst>
                <a:outerShdw blurRad="38100" dist="38100" dir="2700000" algn="tl">
                  <a:srgbClr val="C0C0C0"/>
                </a:outerShdw>
              </a:effectLst>
            </a:endParaRPr>
          </a:p>
        </p:txBody>
      </p:sp>
      <p:sp>
        <p:nvSpPr>
          <p:cNvPr id="24581" name="AutoShape 5" descr="halftone_gray_2x.png"/>
          <p:cNvSpPr>
            <a:spLocks/>
          </p:cNvSpPr>
          <p:nvPr/>
        </p:nvSpPr>
        <p:spPr bwMode="auto">
          <a:xfrm>
            <a:off x="568325" y="6462713"/>
            <a:ext cx="365125"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87312B"/>
              </a:solidFill>
              <a:effectLst>
                <a:outerShdw blurRad="38100" dist="38100" dir="2700000" algn="tl">
                  <a:srgbClr val="C0C0C0"/>
                </a:outerShdw>
              </a:effectLst>
            </a:endParaRP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p:cNvSpPr>
          <p:nvPr>
            <p:ph type="title"/>
          </p:nvPr>
        </p:nvSpPr>
        <p:spPr>
          <a:xfrm>
            <a:off x="454025" y="773113"/>
            <a:ext cx="12098338" cy="2376487"/>
          </a:xfrm>
          <a:solidFill>
            <a:schemeClr val="accent1"/>
          </a:solidFill>
          <a:ln w="12700">
            <a:solidFill>
              <a:schemeClr val="accent2"/>
            </a:solidFill>
            <a:miter lim="400000"/>
            <a:headEnd/>
            <a:tailEnd/>
          </a:ln>
        </p:spPr>
        <p:txBody>
          <a:bodyPr/>
          <a:lstStyle/>
          <a:p>
            <a:r>
              <a:rPr lang="pt-BR" altLang="pt-BR" sz="4800" smtClean="0">
                <a:solidFill>
                  <a:srgbClr val="FFFF00"/>
                </a:solidFill>
              </a:rPr>
              <a:t>Procedimento diagnósticos nos pacientes com suspeita de Atresia de Esôfago</a:t>
            </a:r>
            <a:r>
              <a:rPr lang="pt-BR" altLang="pt-BR" sz="6400" smtClean="0"/>
              <a:t/>
            </a:r>
            <a:br>
              <a:rPr lang="pt-BR" altLang="pt-BR" sz="6400" smtClean="0"/>
            </a:br>
            <a:r>
              <a:rPr lang="pt-BR" altLang="pt-BR" sz="6400" smtClean="0"/>
              <a:t> </a:t>
            </a:r>
            <a:r>
              <a:rPr lang="pt-BR" altLang="pt-BR" sz="3200" smtClean="0">
                <a:solidFill>
                  <a:schemeClr val="folHlink"/>
                </a:solidFill>
                <a:sym typeface="Palatino" charset="0"/>
              </a:rPr>
              <a:t>Acordo total, definido como 100% de consenso entre os eleitores</a:t>
            </a:r>
          </a:p>
        </p:txBody>
      </p:sp>
      <p:sp>
        <p:nvSpPr>
          <p:cNvPr id="58371" name="Rectangle 3"/>
          <p:cNvSpPr>
            <a:spLocks/>
          </p:cNvSpPr>
          <p:nvPr>
            <p:ph type="body" idx="1"/>
          </p:nvPr>
        </p:nvSpPr>
        <p:spPr>
          <a:xfrm>
            <a:off x="525463" y="3436938"/>
            <a:ext cx="11988800" cy="6096000"/>
          </a:xfrm>
        </p:spPr>
        <p:txBody>
          <a:bodyPr/>
          <a:lstStyle/>
          <a:p>
            <a:pPr>
              <a:lnSpc>
                <a:spcPct val="90000"/>
              </a:lnSpc>
            </a:pPr>
            <a:r>
              <a:rPr lang="pt-BR" altLang="pt-BR" sz="3200" smtClean="0">
                <a:solidFill>
                  <a:schemeClr val="hlink"/>
                </a:solidFill>
              </a:rPr>
              <a:t>Tubo nasogástrico de 10 Fr ou maior (modificado para prematuros) deve ser rotineiramente inserido como procedimento de diagnóstico nos casos com suspeita de Atresia de Esôfago</a:t>
            </a:r>
          </a:p>
          <a:p>
            <a:pPr>
              <a:lnSpc>
                <a:spcPct val="90000"/>
              </a:lnSpc>
            </a:pPr>
            <a:endParaRPr lang="pt-BR" altLang="pt-BR" sz="3200" smtClean="0">
              <a:solidFill>
                <a:schemeClr val="hlink"/>
              </a:solidFill>
            </a:endParaRPr>
          </a:p>
          <a:p>
            <a:pPr>
              <a:lnSpc>
                <a:spcPct val="90000"/>
              </a:lnSpc>
            </a:pPr>
            <a:r>
              <a:rPr lang="pt-BR" altLang="pt-BR" sz="3200" smtClean="0">
                <a:solidFill>
                  <a:schemeClr val="hlink"/>
                </a:solidFill>
              </a:rPr>
              <a:t>A radiografia toracoabdominal deve ser realizada rotineiramente como procedimento de diagnóstico pré-operatório</a:t>
            </a:r>
          </a:p>
          <a:p>
            <a:pPr>
              <a:lnSpc>
                <a:spcPct val="90000"/>
              </a:lnSpc>
            </a:pPr>
            <a:r>
              <a:rPr lang="pt-BR" altLang="pt-BR" sz="3200" smtClean="0">
                <a:solidFill>
                  <a:schemeClr val="hlink"/>
                </a:solidFill>
              </a:rPr>
              <a:t>A</a:t>
            </a:r>
            <a:r>
              <a:rPr lang="pt-BR" altLang="pt-BR" sz="3200" smtClean="0"/>
              <a:t> </a:t>
            </a:r>
            <a:r>
              <a:rPr lang="pt-BR" altLang="pt-BR" sz="3200" smtClean="0">
                <a:solidFill>
                  <a:schemeClr val="hlink"/>
                </a:solidFill>
              </a:rPr>
              <a:t>ecocardiografia deve ser realizada rotineiramente como diagnóstico pré-operatório, principalmente para excluir uma aorta descendente a direita</a:t>
            </a:r>
          </a:p>
          <a:p>
            <a:pPr>
              <a:lnSpc>
                <a:spcPct val="90000"/>
              </a:lnSpc>
            </a:pPr>
            <a:endParaRPr lang="pt-BR" altLang="pt-BR" sz="3200" smtClean="0">
              <a:solidFill>
                <a:schemeClr val="hlink"/>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p:cNvSpPr>
            <a:spLocks noChangeArrowheads="1"/>
          </p:cNvSpPr>
          <p:nvPr>
            <p:ph type="title"/>
          </p:nvPr>
        </p:nvSpPr>
        <p:spPr/>
        <p:txBody>
          <a:bodyPr/>
          <a:lstStyle/>
          <a:p>
            <a:pPr eaLnBrk="1"/>
            <a:r>
              <a:rPr lang="pt-BR" altLang="pt-BR" smtClean="0"/>
              <a:t>Tabelas</a:t>
            </a:r>
          </a:p>
        </p:txBody>
      </p:sp>
      <p:pic>
        <p:nvPicPr>
          <p:cNvPr id="25603" name="Picture 2" descr="Captura de Tela 2019-09-28 às 18.42.46.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4538" y="2479675"/>
            <a:ext cx="11264900" cy="5286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AutoShape 3" descr="halftone_gray_2x.png"/>
          <p:cNvSpPr>
            <a:spLocks/>
          </p:cNvSpPr>
          <p:nvPr/>
        </p:nvSpPr>
        <p:spPr bwMode="auto">
          <a:xfrm>
            <a:off x="695325" y="3513138"/>
            <a:ext cx="365125" cy="347662"/>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5604" name="AutoShape 4" descr="halftone_gray_2x.png"/>
          <p:cNvSpPr>
            <a:spLocks/>
          </p:cNvSpPr>
          <p:nvPr/>
        </p:nvSpPr>
        <p:spPr bwMode="auto">
          <a:xfrm>
            <a:off x="695325" y="4535488"/>
            <a:ext cx="365125"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5605" name="AutoShape 5" descr="halftone_gray_2x.png"/>
          <p:cNvSpPr>
            <a:spLocks/>
          </p:cNvSpPr>
          <p:nvPr/>
        </p:nvSpPr>
        <p:spPr bwMode="auto">
          <a:xfrm>
            <a:off x="695325" y="4949825"/>
            <a:ext cx="365125"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5606" name="AutoShape 6" descr="halftone_gray_2x.png"/>
          <p:cNvSpPr>
            <a:spLocks/>
          </p:cNvSpPr>
          <p:nvPr/>
        </p:nvSpPr>
        <p:spPr bwMode="auto">
          <a:xfrm>
            <a:off x="695325" y="6734175"/>
            <a:ext cx="365125"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p:cNvSpPr>
          <p:nvPr>
            <p:ph type="title"/>
          </p:nvPr>
        </p:nvSpPr>
        <p:spPr>
          <a:xfrm>
            <a:off x="598488" y="268288"/>
            <a:ext cx="11880850" cy="2592387"/>
          </a:xfrm>
          <a:solidFill>
            <a:schemeClr val="accent1"/>
          </a:solidFill>
          <a:ln w="12700">
            <a:solidFill>
              <a:schemeClr val="accent2"/>
            </a:solidFill>
            <a:miter lim="400000"/>
            <a:headEnd/>
            <a:tailEnd/>
          </a:ln>
        </p:spPr>
        <p:txBody>
          <a:bodyPr/>
          <a:lstStyle/>
          <a:p>
            <a:r>
              <a:rPr lang="pt-BR" altLang="pt-BR" sz="4800" smtClean="0">
                <a:solidFill>
                  <a:srgbClr val="FFFF00"/>
                </a:solidFill>
              </a:rPr>
              <a:t>Manejo pré-operatório de pacientes com atresia de esôfago após confirmação do diagnóstico antes da transferência para o</a:t>
            </a:r>
            <a:br>
              <a:rPr lang="pt-BR" altLang="pt-BR" sz="4800" smtClean="0">
                <a:solidFill>
                  <a:srgbClr val="FFFF00"/>
                </a:solidFill>
              </a:rPr>
            </a:br>
            <a:r>
              <a:rPr lang="pt-BR" altLang="pt-BR" sz="4800" smtClean="0">
                <a:solidFill>
                  <a:srgbClr val="FFFF00"/>
                </a:solidFill>
              </a:rPr>
              <a:t>teatro de operação</a:t>
            </a:r>
          </a:p>
        </p:txBody>
      </p:sp>
      <p:sp>
        <p:nvSpPr>
          <p:cNvPr id="59395" name="Rectangle 3"/>
          <p:cNvSpPr>
            <a:spLocks/>
          </p:cNvSpPr>
          <p:nvPr>
            <p:ph type="body" idx="1"/>
          </p:nvPr>
        </p:nvSpPr>
        <p:spPr>
          <a:xfrm>
            <a:off x="309563" y="3657600"/>
            <a:ext cx="11988800" cy="6096000"/>
          </a:xfrm>
        </p:spPr>
        <p:txBody>
          <a:bodyPr/>
          <a:lstStyle/>
          <a:p>
            <a:r>
              <a:rPr lang="pt-BR" altLang="pt-BR" sz="3200" smtClean="0">
                <a:solidFill>
                  <a:schemeClr val="hlink"/>
                </a:solidFill>
              </a:rPr>
              <a:t>Tubo de replogle deve ser rotineiramente colocado na parte superior da bolsa esofágica para permitir sucção contínua a baixa pressão</a:t>
            </a:r>
          </a:p>
          <a:p>
            <a:r>
              <a:rPr lang="pt-BR" altLang="pt-BR" sz="3200" smtClean="0">
                <a:solidFill>
                  <a:schemeClr val="hlink"/>
                </a:solidFill>
              </a:rPr>
              <a:t>A respiração espontânea deve ser rotineiramente favorecida</a:t>
            </a:r>
          </a:p>
          <a:p>
            <a:r>
              <a:rPr lang="pt-BR" altLang="pt-BR" sz="3200" smtClean="0">
                <a:solidFill>
                  <a:schemeClr val="hlink"/>
                </a:solidFill>
              </a:rPr>
              <a:t>Se for necessária ventilação assistida, deve-se dar preferência a intubação ao invés de ventilação não invasiva</a:t>
            </a:r>
          </a:p>
          <a:p>
            <a:r>
              <a:rPr lang="pt-BR" altLang="pt-BR" sz="3200" smtClean="0">
                <a:solidFill>
                  <a:schemeClr val="hlink"/>
                </a:solidFill>
              </a:rPr>
              <a:t>Durante o aconselhamento pré-operatório, os pais devem ser rotineiramente informados sobre as diferentes opções cirúrgicas, como cirurgia aberta e reparo toracoscópico</a:t>
            </a:r>
          </a:p>
          <a:p>
            <a:endParaRPr lang="pt-BR" altLang="pt-BR" sz="3200" smtClean="0">
              <a:solidFill>
                <a:schemeClr val="hlink"/>
              </a:solidFill>
            </a:endParaRPr>
          </a:p>
        </p:txBody>
      </p:sp>
      <p:sp>
        <p:nvSpPr>
          <p:cNvPr id="59396" name="Rectangle 4" descr="halftone_gray_2x"/>
          <p:cNvSpPr>
            <a:spLocks/>
          </p:cNvSpPr>
          <p:nvPr/>
        </p:nvSpPr>
        <p:spPr bwMode="auto">
          <a:xfrm>
            <a:off x="2109788" y="2932113"/>
            <a:ext cx="8901112" cy="4667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50800" rIns="50800" bIns="50800">
            <a:spAutoFit/>
          </a:bodyPr>
          <a:lstStyle>
            <a:lvl1pPr algn="ctr">
              <a:defRPr sz="2400">
                <a:solidFill>
                  <a:srgbClr val="414141"/>
                </a:solidFill>
                <a:latin typeface="Palatino" charset="0"/>
                <a:sym typeface="Palatino" charset="0"/>
              </a:defRPr>
            </a:lvl1pPr>
            <a:lvl2pPr algn="ctr">
              <a:defRPr sz="2400">
                <a:solidFill>
                  <a:srgbClr val="414141"/>
                </a:solidFill>
                <a:latin typeface="Palatino" charset="0"/>
                <a:sym typeface="Palatino" charset="0"/>
              </a:defRPr>
            </a:lvl2pPr>
            <a:lvl3pPr algn="ctr">
              <a:defRPr sz="2400">
                <a:solidFill>
                  <a:srgbClr val="414141"/>
                </a:solidFill>
                <a:latin typeface="Palatino" charset="0"/>
                <a:sym typeface="Palatino" charset="0"/>
              </a:defRPr>
            </a:lvl3pPr>
            <a:lvl4pPr algn="ctr">
              <a:defRPr sz="2400">
                <a:solidFill>
                  <a:srgbClr val="414141"/>
                </a:solidFill>
                <a:latin typeface="Palatino" charset="0"/>
                <a:sym typeface="Palatino" charset="0"/>
              </a:defRPr>
            </a:lvl4pPr>
            <a:lvl5pPr algn="ctr">
              <a:defRPr sz="2400">
                <a:solidFill>
                  <a:srgbClr val="414141"/>
                </a:solidFill>
                <a:latin typeface="Palatino" charset="0"/>
                <a:sym typeface="Palatino" charset="0"/>
              </a:defRPr>
            </a:lvl5pPr>
            <a:lvl6pPr algn="ctr" eaLnBrk="0" fontAlgn="base" hangingPunct="0">
              <a:spcBef>
                <a:spcPct val="0"/>
              </a:spcBef>
              <a:spcAft>
                <a:spcPct val="0"/>
              </a:spcAft>
              <a:defRPr sz="2400">
                <a:solidFill>
                  <a:srgbClr val="414141"/>
                </a:solidFill>
                <a:latin typeface="Palatino" charset="0"/>
                <a:sym typeface="Palatino" charset="0"/>
              </a:defRPr>
            </a:lvl6pPr>
            <a:lvl7pPr algn="ctr" eaLnBrk="0" fontAlgn="base" hangingPunct="0">
              <a:spcBef>
                <a:spcPct val="0"/>
              </a:spcBef>
              <a:spcAft>
                <a:spcPct val="0"/>
              </a:spcAft>
              <a:defRPr sz="2400">
                <a:solidFill>
                  <a:srgbClr val="414141"/>
                </a:solidFill>
                <a:latin typeface="Palatino" charset="0"/>
                <a:sym typeface="Palatino" charset="0"/>
              </a:defRPr>
            </a:lvl7pPr>
            <a:lvl8pPr algn="ctr" eaLnBrk="0" fontAlgn="base" hangingPunct="0">
              <a:spcBef>
                <a:spcPct val="0"/>
              </a:spcBef>
              <a:spcAft>
                <a:spcPct val="0"/>
              </a:spcAft>
              <a:defRPr sz="2400">
                <a:solidFill>
                  <a:srgbClr val="414141"/>
                </a:solidFill>
                <a:latin typeface="Palatino" charset="0"/>
                <a:sym typeface="Palatino" charset="0"/>
              </a:defRPr>
            </a:lvl8pPr>
            <a:lvl9pPr algn="ctr" eaLnBrk="0" fontAlgn="base" hangingPunct="0">
              <a:spcBef>
                <a:spcPct val="0"/>
              </a:spcBef>
              <a:spcAft>
                <a:spcPct val="0"/>
              </a:spcAft>
              <a:defRPr sz="2400">
                <a:solidFill>
                  <a:srgbClr val="414141"/>
                </a:solidFill>
                <a:latin typeface="Palatino" charset="0"/>
                <a:sym typeface="Palatino" charset="0"/>
              </a:defRPr>
            </a:lvl9pPr>
          </a:lstStyle>
          <a:p>
            <a:pPr algn="l" defTabSz="914400"/>
            <a:r>
              <a:rPr lang="pt-BR" altLang="pt-BR">
                <a:solidFill>
                  <a:schemeClr val="folHlink"/>
                </a:solidFill>
              </a:rPr>
              <a:t>Acordo total, definido como 100% de consenso entre os eleitores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p:cNvSpPr>
            <a:spLocks noChangeArrowheads="1"/>
          </p:cNvSpPr>
          <p:nvPr>
            <p:ph type="title"/>
          </p:nvPr>
        </p:nvSpPr>
        <p:spPr/>
        <p:txBody>
          <a:bodyPr/>
          <a:lstStyle/>
          <a:p>
            <a:pPr eaLnBrk="1"/>
            <a:r>
              <a:rPr lang="pt-BR" altLang="pt-BR" smtClean="0"/>
              <a:t>Tabelas </a:t>
            </a:r>
          </a:p>
        </p:txBody>
      </p:sp>
      <p:pic>
        <p:nvPicPr>
          <p:cNvPr id="26627" name="Picture 2" descr="Captura de Tela 2019-09-28 às 18.44.2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01875" y="1908175"/>
            <a:ext cx="8926513" cy="7535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AutoShape 3" descr="halftone_gray_2x.png"/>
          <p:cNvSpPr>
            <a:spLocks/>
          </p:cNvSpPr>
          <p:nvPr/>
        </p:nvSpPr>
        <p:spPr bwMode="auto">
          <a:xfrm>
            <a:off x="2352675" y="6111875"/>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28" name="AutoShape 4" descr="halftone_gray_2x.png"/>
          <p:cNvSpPr>
            <a:spLocks/>
          </p:cNvSpPr>
          <p:nvPr/>
        </p:nvSpPr>
        <p:spPr bwMode="auto">
          <a:xfrm>
            <a:off x="2352675" y="5694363"/>
            <a:ext cx="363538" cy="347662"/>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29" name="AutoShape 5" descr="halftone_gray_2x.png"/>
          <p:cNvSpPr>
            <a:spLocks/>
          </p:cNvSpPr>
          <p:nvPr/>
        </p:nvSpPr>
        <p:spPr bwMode="auto">
          <a:xfrm>
            <a:off x="2352675" y="5197475"/>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0" name="AutoShape 6" descr="halftone_gray_2x.png"/>
          <p:cNvSpPr>
            <a:spLocks/>
          </p:cNvSpPr>
          <p:nvPr/>
        </p:nvSpPr>
        <p:spPr bwMode="auto">
          <a:xfrm>
            <a:off x="2352675" y="4905375"/>
            <a:ext cx="363538" cy="347663"/>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1" name="AutoShape 7" descr="halftone_gray_2x.png"/>
          <p:cNvSpPr>
            <a:spLocks/>
          </p:cNvSpPr>
          <p:nvPr/>
        </p:nvSpPr>
        <p:spPr bwMode="auto">
          <a:xfrm>
            <a:off x="2352675" y="4427538"/>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2" name="AutoShape 8" descr="halftone_gray_2x.png"/>
          <p:cNvSpPr>
            <a:spLocks/>
          </p:cNvSpPr>
          <p:nvPr/>
        </p:nvSpPr>
        <p:spPr bwMode="auto">
          <a:xfrm>
            <a:off x="2352675" y="3890963"/>
            <a:ext cx="363538" cy="347662"/>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3" name="AutoShape 9" descr="halftone_gray_2x.png"/>
          <p:cNvSpPr>
            <a:spLocks/>
          </p:cNvSpPr>
          <p:nvPr/>
        </p:nvSpPr>
        <p:spPr bwMode="auto">
          <a:xfrm>
            <a:off x="2352675" y="3513138"/>
            <a:ext cx="363538" cy="347662"/>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4" name="AutoShape 10" descr="halftone_gray_2x.png"/>
          <p:cNvSpPr>
            <a:spLocks/>
          </p:cNvSpPr>
          <p:nvPr/>
        </p:nvSpPr>
        <p:spPr bwMode="auto">
          <a:xfrm>
            <a:off x="2352675" y="3160713"/>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5" name="AutoShape 11" descr="halftone_gray_2x.png"/>
          <p:cNvSpPr>
            <a:spLocks/>
          </p:cNvSpPr>
          <p:nvPr/>
        </p:nvSpPr>
        <p:spPr bwMode="auto">
          <a:xfrm>
            <a:off x="2352675" y="2860675"/>
            <a:ext cx="363538" cy="347663"/>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6" name="AutoShape 12" descr="halftone_gray_2x.png"/>
          <p:cNvSpPr>
            <a:spLocks/>
          </p:cNvSpPr>
          <p:nvPr/>
        </p:nvSpPr>
        <p:spPr bwMode="auto">
          <a:xfrm>
            <a:off x="2352675" y="2600325"/>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7" name="AutoShape 13" descr="halftone_gray_2x.png"/>
          <p:cNvSpPr>
            <a:spLocks/>
          </p:cNvSpPr>
          <p:nvPr/>
        </p:nvSpPr>
        <p:spPr bwMode="auto">
          <a:xfrm>
            <a:off x="2352675" y="7183438"/>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8" name="AutoShape 14" descr="halftone_gray_2x.png"/>
          <p:cNvSpPr>
            <a:spLocks/>
          </p:cNvSpPr>
          <p:nvPr/>
        </p:nvSpPr>
        <p:spPr bwMode="auto">
          <a:xfrm>
            <a:off x="2352675" y="6734175"/>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39" name="AutoShape 15" descr="halftone_gray_2x.png"/>
          <p:cNvSpPr>
            <a:spLocks/>
          </p:cNvSpPr>
          <p:nvPr/>
        </p:nvSpPr>
        <p:spPr bwMode="auto">
          <a:xfrm>
            <a:off x="2352675" y="8789988"/>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40" name="AutoShape 16" descr="halftone_gray_2x.png"/>
          <p:cNvSpPr>
            <a:spLocks/>
          </p:cNvSpPr>
          <p:nvPr/>
        </p:nvSpPr>
        <p:spPr bwMode="auto">
          <a:xfrm>
            <a:off x="2352675" y="8528050"/>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41" name="AutoShape 17" descr="halftone_gray_2x.png"/>
          <p:cNvSpPr>
            <a:spLocks/>
          </p:cNvSpPr>
          <p:nvPr/>
        </p:nvSpPr>
        <p:spPr bwMode="auto">
          <a:xfrm>
            <a:off x="2352675" y="7981950"/>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6642" name="AutoShape 18" descr="halftone_gray_2x.png"/>
          <p:cNvSpPr>
            <a:spLocks/>
          </p:cNvSpPr>
          <p:nvPr/>
        </p:nvSpPr>
        <p:spPr bwMode="auto">
          <a:xfrm>
            <a:off x="2352675" y="7632700"/>
            <a:ext cx="363538"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ChangeArrowheads="1"/>
          </p:cNvSpPr>
          <p:nvPr>
            <p:ph type="title"/>
          </p:nvPr>
        </p:nvSpPr>
        <p:spPr/>
        <p:txBody>
          <a:bodyPr/>
          <a:lstStyle/>
          <a:p>
            <a:pPr eaLnBrk="1"/>
            <a:r>
              <a:rPr lang="pt-BR" altLang="pt-BR" smtClean="0"/>
              <a:t>Tabelas</a:t>
            </a:r>
          </a:p>
        </p:txBody>
      </p:sp>
      <p:pic>
        <p:nvPicPr>
          <p:cNvPr id="27651" name="Picture 2" descr="Captura de Tela 2019-09-28 às 18.46.48.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9163" y="2178050"/>
            <a:ext cx="11164887" cy="6753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AutoShape 3" descr="halftone_gray_2x.png"/>
          <p:cNvSpPr>
            <a:spLocks/>
          </p:cNvSpPr>
          <p:nvPr/>
        </p:nvSpPr>
        <p:spPr bwMode="auto">
          <a:xfrm>
            <a:off x="865188" y="8132763"/>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7652" name="AutoShape 4" descr="halftone_gray_2x.png"/>
          <p:cNvSpPr>
            <a:spLocks/>
          </p:cNvSpPr>
          <p:nvPr/>
        </p:nvSpPr>
        <p:spPr bwMode="auto">
          <a:xfrm>
            <a:off x="865188" y="6302375"/>
            <a:ext cx="363537" cy="347663"/>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7653" name="AutoShape 5" descr="halftone_gray_2x.png"/>
          <p:cNvSpPr>
            <a:spLocks/>
          </p:cNvSpPr>
          <p:nvPr/>
        </p:nvSpPr>
        <p:spPr bwMode="auto">
          <a:xfrm>
            <a:off x="865188" y="5943600"/>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7654" name="AutoShape 6" descr="halftone_gray_2x.png"/>
          <p:cNvSpPr>
            <a:spLocks/>
          </p:cNvSpPr>
          <p:nvPr/>
        </p:nvSpPr>
        <p:spPr bwMode="auto">
          <a:xfrm>
            <a:off x="865188" y="5502275"/>
            <a:ext cx="363537" cy="347663"/>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7655" name="AutoShape 7" descr="halftone_gray_2x.png"/>
          <p:cNvSpPr>
            <a:spLocks/>
          </p:cNvSpPr>
          <p:nvPr/>
        </p:nvSpPr>
        <p:spPr bwMode="auto">
          <a:xfrm>
            <a:off x="865188" y="4702175"/>
            <a:ext cx="363537" cy="347663"/>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7656" name="AutoShape 8" descr="halftone_gray_2x.png"/>
          <p:cNvSpPr>
            <a:spLocks/>
          </p:cNvSpPr>
          <p:nvPr/>
        </p:nvSpPr>
        <p:spPr bwMode="auto">
          <a:xfrm>
            <a:off x="865188" y="4213225"/>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7657" name="AutoShape 9" descr="halftone_gray_2x.png"/>
          <p:cNvSpPr>
            <a:spLocks/>
          </p:cNvSpPr>
          <p:nvPr/>
        </p:nvSpPr>
        <p:spPr bwMode="auto">
          <a:xfrm>
            <a:off x="865188" y="3119438"/>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p:cNvSpPr>
          <p:nvPr>
            <p:ph type="title"/>
          </p:nvPr>
        </p:nvSpPr>
        <p:spPr>
          <a:xfrm>
            <a:off x="669925" y="196850"/>
            <a:ext cx="11971338" cy="1844675"/>
          </a:xfrm>
          <a:solidFill>
            <a:schemeClr val="accent1"/>
          </a:solidFill>
        </p:spPr>
        <p:txBody>
          <a:bodyPr/>
          <a:lstStyle/>
          <a:p>
            <a:r>
              <a:rPr lang="pt-BR" altLang="pt-BR" sz="4800" smtClean="0">
                <a:solidFill>
                  <a:srgbClr val="FFFF00"/>
                </a:solidFill>
              </a:rPr>
              <a:t>Manuseio operatório dos pacientes com Atresia Esofágica</a:t>
            </a:r>
          </a:p>
        </p:txBody>
      </p:sp>
      <p:sp>
        <p:nvSpPr>
          <p:cNvPr id="60419" name="Rectangle 3"/>
          <p:cNvSpPr>
            <a:spLocks/>
          </p:cNvSpPr>
          <p:nvPr>
            <p:ph type="body" idx="1"/>
          </p:nvPr>
        </p:nvSpPr>
        <p:spPr>
          <a:xfrm>
            <a:off x="508000" y="2628900"/>
            <a:ext cx="12331700" cy="7124700"/>
          </a:xfrm>
        </p:spPr>
        <p:txBody>
          <a:bodyPr/>
          <a:lstStyle/>
          <a:p>
            <a:pPr>
              <a:lnSpc>
                <a:spcPct val="80000"/>
              </a:lnSpc>
            </a:pPr>
            <a:r>
              <a:rPr lang="pt-BR" altLang="pt-BR" sz="2300" smtClean="0">
                <a:solidFill>
                  <a:schemeClr val="hlink"/>
                </a:solidFill>
              </a:rPr>
              <a:t>Antibióticos devem ser rotineiramente administrados no perioperatório</a:t>
            </a:r>
          </a:p>
          <a:p>
            <a:pPr>
              <a:lnSpc>
                <a:spcPct val="80000"/>
              </a:lnSpc>
            </a:pPr>
            <a:r>
              <a:rPr lang="pt-BR" altLang="pt-BR" sz="2300" smtClean="0">
                <a:solidFill>
                  <a:schemeClr val="hlink"/>
                </a:solidFill>
              </a:rPr>
              <a:t>Abordagens horizontais ou verticais ou em forma de U (Bianchi) (pele incisão) são abordagens viáveis para toracotomia convencional</a:t>
            </a:r>
          </a:p>
          <a:p>
            <a:pPr>
              <a:lnSpc>
                <a:spcPct val="80000"/>
              </a:lnSpc>
            </a:pPr>
            <a:r>
              <a:rPr lang="pt-BR" altLang="pt-BR" sz="2300" smtClean="0">
                <a:solidFill>
                  <a:schemeClr val="hlink"/>
                </a:solidFill>
              </a:rPr>
              <a:t>A abordagem poupadora de músculos é a abordagem recomendada para toracotomia convencional</a:t>
            </a:r>
          </a:p>
          <a:p>
            <a:pPr>
              <a:lnSpc>
                <a:spcPct val="80000"/>
              </a:lnSpc>
            </a:pPr>
            <a:r>
              <a:rPr lang="pt-BR" altLang="pt-BR" sz="2300" smtClean="0">
                <a:solidFill>
                  <a:schemeClr val="hlink"/>
                </a:solidFill>
              </a:rPr>
              <a:t>A entrada no quarto espaço intercostal é a recomendação abordagem para toracotomia convencional</a:t>
            </a:r>
          </a:p>
          <a:p>
            <a:pPr>
              <a:lnSpc>
                <a:spcPct val="80000"/>
              </a:lnSpc>
            </a:pPr>
            <a:r>
              <a:rPr lang="pt-BR" altLang="pt-BR" sz="2300" smtClean="0">
                <a:solidFill>
                  <a:schemeClr val="hlink"/>
                </a:solidFill>
              </a:rPr>
              <a:t>A fístula traqueoesofágica deve preferencialmente ser fechada por sutura transfixante</a:t>
            </a:r>
          </a:p>
          <a:p>
            <a:pPr>
              <a:lnSpc>
                <a:spcPct val="80000"/>
              </a:lnSpc>
            </a:pPr>
            <a:r>
              <a:rPr lang="pt-BR" altLang="pt-BR" sz="2300" smtClean="0">
                <a:solidFill>
                  <a:schemeClr val="hlink"/>
                </a:solidFill>
              </a:rPr>
              <a:t>A anastomose esofágica deve ser realizada preferencialmente com suturas interrompidas</a:t>
            </a:r>
          </a:p>
          <a:p>
            <a:pPr>
              <a:lnSpc>
                <a:spcPct val="80000"/>
              </a:lnSpc>
            </a:pPr>
            <a:r>
              <a:rPr lang="pt-BR" altLang="pt-BR" sz="2300" smtClean="0">
                <a:solidFill>
                  <a:schemeClr val="hlink"/>
                </a:solidFill>
              </a:rPr>
              <a:t>A abordagem toracoscópica deve ser realizada apenas se experiência adequada está disponível</a:t>
            </a:r>
          </a:p>
          <a:p>
            <a:pPr>
              <a:lnSpc>
                <a:spcPct val="80000"/>
              </a:lnSpc>
            </a:pPr>
            <a:r>
              <a:rPr lang="pt-BR" altLang="pt-BR" sz="2300" smtClean="0">
                <a:solidFill>
                  <a:schemeClr val="hlink"/>
                </a:solidFill>
              </a:rPr>
              <a:t>A pressão máxima de insuflação de CO2 durante a toracoscopia não deve exceder 5 mm Hg</a:t>
            </a:r>
          </a:p>
          <a:p>
            <a:pPr>
              <a:lnSpc>
                <a:spcPct val="80000"/>
              </a:lnSpc>
            </a:pPr>
            <a:r>
              <a:rPr lang="pt-BR" altLang="pt-BR" sz="2300" smtClean="0">
                <a:solidFill>
                  <a:schemeClr val="hlink"/>
                </a:solidFill>
              </a:rPr>
              <a:t>Não há lugar para fundoplicatura de rotina em pacientes com atresia de esôfago durante a operação inicial.</a:t>
            </a:r>
          </a:p>
        </p:txBody>
      </p:sp>
      <p:sp>
        <p:nvSpPr>
          <p:cNvPr id="60420" name="Rectangle 4" descr="halftone_gray_2x"/>
          <p:cNvSpPr>
            <a:spLocks/>
          </p:cNvSpPr>
          <p:nvPr/>
        </p:nvSpPr>
        <p:spPr bwMode="auto">
          <a:xfrm>
            <a:off x="2181225" y="2212975"/>
            <a:ext cx="8901113" cy="4667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50800" rIns="50800" bIns="50800">
            <a:spAutoFit/>
          </a:bodyPr>
          <a:lstStyle/>
          <a:p>
            <a:r>
              <a:rPr lang="pt-BR" altLang="pt-BR">
                <a:solidFill>
                  <a:schemeClr val="folHlink"/>
                </a:solidFill>
              </a:rPr>
              <a:t>Acordo total, definido como 100% de consenso entre os eleitores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p:cNvSpPr>
            <a:spLocks noChangeArrowheads="1"/>
          </p:cNvSpPr>
          <p:nvPr>
            <p:ph type="title"/>
          </p:nvPr>
        </p:nvSpPr>
        <p:spPr/>
        <p:txBody>
          <a:bodyPr/>
          <a:lstStyle/>
          <a:p>
            <a:pPr eaLnBrk="1"/>
            <a:r>
              <a:rPr lang="pt-BR" altLang="pt-BR" smtClean="0"/>
              <a:t>Tabelas</a:t>
            </a:r>
          </a:p>
        </p:txBody>
      </p:sp>
      <p:pic>
        <p:nvPicPr>
          <p:cNvPr id="28675" name="Picture 2" descr="Captura de Tela 2019-09-28 às 18.48.2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92225" y="2178050"/>
            <a:ext cx="10418763" cy="6996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AutoShape 3" descr="halftone_gray_2x.png"/>
          <p:cNvSpPr>
            <a:spLocks/>
          </p:cNvSpPr>
          <p:nvPr/>
        </p:nvSpPr>
        <p:spPr bwMode="auto">
          <a:xfrm>
            <a:off x="992188" y="3033713"/>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8676" name="AutoShape 4" descr="halftone_gray_2x.png"/>
          <p:cNvSpPr>
            <a:spLocks/>
          </p:cNvSpPr>
          <p:nvPr/>
        </p:nvSpPr>
        <p:spPr bwMode="auto">
          <a:xfrm>
            <a:off x="992188" y="4813300"/>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8677" name="AutoShape 5" descr="halftone_gray_2x.png"/>
          <p:cNvSpPr>
            <a:spLocks/>
          </p:cNvSpPr>
          <p:nvPr/>
        </p:nvSpPr>
        <p:spPr bwMode="auto">
          <a:xfrm>
            <a:off x="992188" y="5292725"/>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8678" name="AutoShape 6" descr="halftone_gray_2x.png"/>
          <p:cNvSpPr>
            <a:spLocks/>
          </p:cNvSpPr>
          <p:nvPr/>
        </p:nvSpPr>
        <p:spPr bwMode="auto">
          <a:xfrm>
            <a:off x="992188" y="5772150"/>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8679" name="AutoShape 7" descr="halftone_gray_2x.png"/>
          <p:cNvSpPr>
            <a:spLocks/>
          </p:cNvSpPr>
          <p:nvPr/>
        </p:nvSpPr>
        <p:spPr bwMode="auto">
          <a:xfrm>
            <a:off x="992188" y="6759575"/>
            <a:ext cx="363537" cy="347663"/>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8680" name="AutoShape 8" descr="halftone_gray_2x.png"/>
          <p:cNvSpPr>
            <a:spLocks/>
          </p:cNvSpPr>
          <p:nvPr/>
        </p:nvSpPr>
        <p:spPr bwMode="auto">
          <a:xfrm>
            <a:off x="992188" y="7466013"/>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
        <p:nvSpPr>
          <p:cNvPr id="28681" name="AutoShape 9" descr="halftone_gray_2x.png"/>
          <p:cNvSpPr>
            <a:spLocks/>
          </p:cNvSpPr>
          <p:nvPr/>
        </p:nvSpPr>
        <p:spPr bwMode="auto">
          <a:xfrm>
            <a:off x="992188" y="8170863"/>
            <a:ext cx="363537" cy="346075"/>
          </a:xfrm>
          <a:custGeom>
            <a:avLst/>
            <a:gdLst>
              <a:gd name="T0" fmla="+- 0 10787 61"/>
              <a:gd name="T1" fmla="*/ T0 w 21452"/>
              <a:gd name="T2" fmla="+- 0 10510 308"/>
              <a:gd name="T3" fmla="*/ 10510 h 20404"/>
              <a:gd name="T4" fmla="+- 0 10787 61"/>
              <a:gd name="T5" fmla="*/ T4 w 21452"/>
              <a:gd name="T6" fmla="+- 0 10510 308"/>
              <a:gd name="T7" fmla="*/ 10510 h 20404"/>
              <a:gd name="T8" fmla="+- 0 10787 61"/>
              <a:gd name="T9" fmla="*/ T8 w 21452"/>
              <a:gd name="T10" fmla="+- 0 10510 308"/>
              <a:gd name="T11" fmla="*/ 10510 h 20404"/>
              <a:gd name="T12" fmla="+- 0 10787 61"/>
              <a:gd name="T13" fmla="*/ T12 w 21452"/>
              <a:gd name="T14" fmla="+- 0 10510 308"/>
              <a:gd name="T15" fmla="*/ 10510 h 20404"/>
            </a:gdLst>
            <a:ahLst/>
            <a:cxnLst>
              <a:cxn ang="0">
                <a:pos x="T1" y="T3"/>
              </a:cxn>
              <a:cxn ang="0">
                <a:pos x="T5" y="T7"/>
              </a:cxn>
              <a:cxn ang="0">
                <a:pos x="T9" y="T11"/>
              </a:cxn>
              <a:cxn ang="0">
                <a:pos x="T13" y="T15"/>
              </a:cxn>
            </a:cxnLst>
            <a:rect l="0" t="0" r="r" b="b"/>
            <a:pathLst>
              <a:path w="21452" h="20404">
                <a:moveTo>
                  <a:pt x="19340" y="6"/>
                </a:moveTo>
                <a:cubicBezTo>
                  <a:pt x="18911" y="-308"/>
                  <a:pt x="8317" y="11620"/>
                  <a:pt x="6423" y="13985"/>
                </a:cubicBezTo>
                <a:cubicBezTo>
                  <a:pt x="6323" y="14108"/>
                  <a:pt x="6215" y="14226"/>
                  <a:pt x="6090" y="14370"/>
                </a:cubicBezTo>
                <a:cubicBezTo>
                  <a:pt x="5960" y="14216"/>
                  <a:pt x="5854" y="14096"/>
                  <a:pt x="5755" y="13971"/>
                </a:cubicBezTo>
                <a:cubicBezTo>
                  <a:pt x="4964" y="12967"/>
                  <a:pt x="4458" y="12167"/>
                  <a:pt x="3657" y="11171"/>
                </a:cubicBezTo>
                <a:cubicBezTo>
                  <a:pt x="3337" y="10773"/>
                  <a:pt x="2972" y="10410"/>
                  <a:pt x="2634" y="10026"/>
                </a:cubicBezTo>
                <a:cubicBezTo>
                  <a:pt x="2472" y="9843"/>
                  <a:pt x="2283" y="9849"/>
                  <a:pt x="2071" y="9915"/>
                </a:cubicBezTo>
                <a:cubicBezTo>
                  <a:pt x="1856" y="9981"/>
                  <a:pt x="1574" y="9982"/>
                  <a:pt x="1303" y="10152"/>
                </a:cubicBezTo>
                <a:cubicBezTo>
                  <a:pt x="1209" y="10262"/>
                  <a:pt x="1332" y="10438"/>
                  <a:pt x="1349" y="10609"/>
                </a:cubicBezTo>
                <a:cubicBezTo>
                  <a:pt x="1369" y="10821"/>
                  <a:pt x="603" y="10792"/>
                  <a:pt x="203" y="11061"/>
                </a:cubicBezTo>
                <a:cubicBezTo>
                  <a:pt x="111" y="11123"/>
                  <a:pt x="286" y="11375"/>
                  <a:pt x="227" y="11440"/>
                </a:cubicBezTo>
                <a:cubicBezTo>
                  <a:pt x="51" y="11634"/>
                  <a:pt x="-61" y="11588"/>
                  <a:pt x="36" y="11826"/>
                </a:cubicBezTo>
                <a:cubicBezTo>
                  <a:pt x="896" y="13941"/>
                  <a:pt x="2182" y="15733"/>
                  <a:pt x="3218" y="17879"/>
                </a:cubicBezTo>
                <a:cubicBezTo>
                  <a:pt x="4865" y="21292"/>
                  <a:pt x="5178" y="19166"/>
                  <a:pt x="5654" y="19575"/>
                </a:cubicBezTo>
                <a:cubicBezTo>
                  <a:pt x="7119" y="20836"/>
                  <a:pt x="6474" y="21179"/>
                  <a:pt x="9921" y="16770"/>
                </a:cubicBezTo>
                <a:cubicBezTo>
                  <a:pt x="11378" y="14721"/>
                  <a:pt x="19009" y="5203"/>
                  <a:pt x="20710" y="3334"/>
                </a:cubicBezTo>
                <a:cubicBezTo>
                  <a:pt x="20919" y="3106"/>
                  <a:pt x="21118" y="2879"/>
                  <a:pt x="21258" y="2594"/>
                </a:cubicBezTo>
                <a:cubicBezTo>
                  <a:pt x="21526" y="2050"/>
                  <a:pt x="21539" y="2066"/>
                  <a:pt x="21150" y="1624"/>
                </a:cubicBezTo>
                <a:cubicBezTo>
                  <a:pt x="21006" y="1461"/>
                  <a:pt x="20856" y="1427"/>
                  <a:pt x="20646" y="1437"/>
                </a:cubicBezTo>
                <a:cubicBezTo>
                  <a:pt x="20244" y="1456"/>
                  <a:pt x="20044" y="1227"/>
                  <a:pt x="20086" y="860"/>
                </a:cubicBezTo>
                <a:cubicBezTo>
                  <a:pt x="20096" y="778"/>
                  <a:pt x="20075" y="672"/>
                  <a:pt x="20023" y="612"/>
                </a:cubicBezTo>
                <a:cubicBezTo>
                  <a:pt x="19903" y="469"/>
                  <a:pt x="19492" y="117"/>
                  <a:pt x="19340" y="6"/>
                </a:cubicBezTo>
                <a:close/>
              </a:path>
            </a:pathLst>
          </a:custGeom>
          <a:blipFill dpi="0" rotWithShape="0">
            <a:blip r:embed="rId3"/>
            <a:srcRect/>
            <a:tile tx="0" ty="0" sx="100000" sy="100000" flip="none" algn="tl"/>
          </a:blip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pPr algn="ctr" eaLnBrk="1">
              <a:defRPr/>
            </a:pPr>
            <a:endParaRPr lang="pt-BR" altLang="pt-BR" sz="3200">
              <a:solidFill>
                <a:srgbClr val="FF2600"/>
              </a:solidFill>
              <a:effectLst>
                <a:outerShdw blurRad="38100" dist="38100" dir="2700000" algn="tl">
                  <a:srgbClr val="C0C0C0"/>
                </a:outerShdw>
              </a:effectLst>
            </a:endParaRP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p:cNvSpPr>
          <p:nvPr>
            <p:ph type="body" idx="1"/>
          </p:nvPr>
        </p:nvSpPr>
        <p:spPr>
          <a:xfrm>
            <a:off x="525463" y="2860675"/>
            <a:ext cx="11988800" cy="6096000"/>
          </a:xfrm>
        </p:spPr>
        <p:txBody>
          <a:bodyPr/>
          <a:lstStyle/>
          <a:p>
            <a:pPr>
              <a:lnSpc>
                <a:spcPct val="90000"/>
              </a:lnSpc>
            </a:pPr>
            <a:r>
              <a:rPr lang="pt-BR" altLang="pt-BR" sz="2800" smtClean="0">
                <a:solidFill>
                  <a:schemeClr val="hlink"/>
                </a:solidFill>
              </a:rPr>
              <a:t>A ventilação e o relaxamento pós-operatórios não devem ser rotineiros e deve ser reservado para pacientes selecionados, como aqueles com anastomose por tensão</a:t>
            </a:r>
          </a:p>
          <a:p>
            <a:pPr>
              <a:lnSpc>
                <a:spcPct val="90000"/>
              </a:lnSpc>
            </a:pPr>
            <a:r>
              <a:rPr lang="pt-BR" altLang="pt-BR" sz="2800" smtClean="0">
                <a:solidFill>
                  <a:schemeClr val="hlink"/>
                </a:solidFill>
              </a:rPr>
              <a:t>A alimentação pelo tubo transanastomótico pode ser iniciada rotineiramente 24 horas de pós-operatório</a:t>
            </a:r>
          </a:p>
          <a:p>
            <a:pPr>
              <a:lnSpc>
                <a:spcPct val="90000"/>
              </a:lnSpc>
            </a:pPr>
            <a:r>
              <a:rPr lang="pt-BR" altLang="pt-BR" sz="2800" smtClean="0">
                <a:solidFill>
                  <a:schemeClr val="hlink"/>
                </a:solidFill>
              </a:rPr>
              <a:t>A alimentação oral pode ser iniciada rotineiramente após 24 horas pós-operatório</a:t>
            </a:r>
          </a:p>
          <a:p>
            <a:pPr>
              <a:lnSpc>
                <a:spcPct val="90000"/>
              </a:lnSpc>
            </a:pPr>
            <a:r>
              <a:rPr lang="pt-BR" altLang="pt-BR" sz="2800" smtClean="0">
                <a:solidFill>
                  <a:schemeClr val="hlink"/>
                </a:solidFill>
              </a:rPr>
              <a:t>Uma refístula pode ser inicialmente gerenciada por endoscopia ou abordagem cirúrgica</a:t>
            </a:r>
          </a:p>
          <a:p>
            <a:pPr>
              <a:lnSpc>
                <a:spcPct val="90000"/>
              </a:lnSpc>
            </a:pPr>
            <a:r>
              <a:rPr lang="pt-BR" altLang="pt-BR" sz="2800" smtClean="0">
                <a:solidFill>
                  <a:schemeClr val="hlink"/>
                </a:solidFill>
              </a:rPr>
              <a:t> Uma lista de verificação clínica deve ser disponibilizada, incluindo itens que devem ser realizados antes da primeira alta (ou seja, ultrassom abdominal e renal, reanimação, treinamento para pais / cuidadores)</a:t>
            </a:r>
          </a:p>
        </p:txBody>
      </p:sp>
      <p:sp>
        <p:nvSpPr>
          <p:cNvPr id="61444" name="Rectangle 4"/>
          <p:cNvSpPr>
            <a:spLocks/>
          </p:cNvSpPr>
          <p:nvPr>
            <p:ph type="title"/>
          </p:nvPr>
        </p:nvSpPr>
        <p:spPr>
          <a:xfrm>
            <a:off x="669925" y="196850"/>
            <a:ext cx="11971338" cy="1844675"/>
          </a:xfrm>
          <a:solidFill>
            <a:schemeClr val="accent1"/>
          </a:solidFill>
          <a:ln/>
        </p:spPr>
        <p:txBody>
          <a:bodyPr/>
          <a:lstStyle/>
          <a:p>
            <a:r>
              <a:rPr lang="pt-BR" altLang="pt-BR" sz="4800" smtClean="0">
                <a:solidFill>
                  <a:srgbClr val="FFFF00"/>
                </a:solidFill>
              </a:rPr>
              <a:t>Manuseio pós-operatório dos pacientes com Atresia Esofágica</a:t>
            </a:r>
          </a:p>
        </p:txBody>
      </p:sp>
      <p:sp>
        <p:nvSpPr>
          <p:cNvPr id="61445" name="Rectangle 5" descr="halftone_gray_2x"/>
          <p:cNvSpPr>
            <a:spLocks/>
          </p:cNvSpPr>
          <p:nvPr/>
        </p:nvSpPr>
        <p:spPr bwMode="auto">
          <a:xfrm>
            <a:off x="2181225" y="2212975"/>
            <a:ext cx="8901113" cy="4667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50800" rIns="50800" bIns="50800">
            <a:spAutoFit/>
          </a:bodyPr>
          <a:lstStyle/>
          <a:p>
            <a:r>
              <a:rPr lang="pt-BR" altLang="pt-BR">
                <a:solidFill>
                  <a:schemeClr val="folHlink"/>
                </a:solidFill>
              </a:rPr>
              <a:t>Acordo total, definido como 100% de consenso entre os eleitores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p:cNvSpPr>
            <a:spLocks noChangeArrowheads="1"/>
          </p:cNvSpPr>
          <p:nvPr>
            <p:ph type="title"/>
          </p:nvPr>
        </p:nvSpPr>
        <p:spPr/>
        <p:txBody>
          <a:bodyPr/>
          <a:lstStyle/>
          <a:p>
            <a:pPr eaLnBrk="1"/>
            <a:r>
              <a:rPr lang="pt-BR" altLang="pt-BR" smtClean="0"/>
              <a:t>Resultados - Abstenção</a:t>
            </a:r>
          </a:p>
        </p:txBody>
      </p:sp>
      <p:sp>
        <p:nvSpPr>
          <p:cNvPr id="29699" name="Text Box 2"/>
          <p:cNvSpPr txBox="1">
            <a:spLocks/>
          </p:cNvSpPr>
          <p:nvPr/>
        </p:nvSpPr>
        <p:spPr bwMode="auto">
          <a:xfrm>
            <a:off x="152400" y="3548063"/>
            <a:ext cx="12700000" cy="2657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07963" indent="-207963"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Os participantes deveriam não votar quando sentiam falta de competência.</a:t>
            </a:r>
          </a:p>
          <a:p>
            <a:pPr algn="l" eaLnBrk="1"/>
            <a:endParaRPr lang="pt-BR" altLang="pt-BR"/>
          </a:p>
          <a:p>
            <a:pPr algn="l" eaLnBrk="1">
              <a:buSzPct val="75000"/>
              <a:buFontTx/>
              <a:buChar char="•"/>
            </a:pPr>
            <a:r>
              <a:rPr lang="pt-BR" altLang="pt-BR"/>
              <a:t>Um ou mais participantes declararam "nenhuma experiência relevante nesta declaração" no sistema de votação </a:t>
            </a:r>
            <a:r>
              <a:rPr lang="pt-BR" altLang="pt-BR" i="1"/>
              <a:t>on-line</a:t>
            </a:r>
            <a:r>
              <a:rPr lang="pt-BR" altLang="pt-BR"/>
              <a:t> em 48 (92,3%) - para três (5,8%) perguntas, um participante se absteve; para duas (3,8%), dois participantes se abstiveram; em 21 questões (40,4%), três participantes se abstiveram; em 20 (38,5%) processos, quatro participantes se abstiveram; em duas questões (3,8%), cinco participantes se abstiveram de votar.</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p:cNvSpPr>
            <a:spLocks noChangeArrowheads="1"/>
          </p:cNvSpPr>
          <p:nvPr>
            <p:ph type="title"/>
          </p:nvPr>
        </p:nvSpPr>
        <p:spPr/>
        <p:txBody>
          <a:bodyPr/>
          <a:lstStyle/>
          <a:p>
            <a:pPr eaLnBrk="1"/>
            <a:r>
              <a:rPr lang="pt-BR" altLang="pt-BR" smtClean="0"/>
              <a:t>Itens controversos sem votação</a:t>
            </a:r>
          </a:p>
        </p:txBody>
      </p:sp>
      <p:sp>
        <p:nvSpPr>
          <p:cNvPr id="30723" name="Text Box 2"/>
          <p:cNvSpPr txBox="1">
            <a:spLocks/>
          </p:cNvSpPr>
          <p:nvPr/>
        </p:nvSpPr>
        <p:spPr bwMode="auto">
          <a:xfrm>
            <a:off x="150813" y="2506663"/>
            <a:ext cx="12701587" cy="2292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Foram discutidos vários itens que eram controversos e os participantes concordaram verbalmente que mais dados de pesquisas futuras teriam que estar disponíveis antes que uma pergunta e votação significativas pudessem ser conduzidas (</a:t>
            </a:r>
            <a:r>
              <a:rPr lang="pt-BR" altLang="pt-BR">
                <a:solidFill>
                  <a:schemeClr val="hlink"/>
                </a:solidFill>
              </a:rPr>
              <a:t>Tabela 6</a:t>
            </a:r>
            <a:r>
              <a:rPr lang="pt-BR" altLang="pt-BR"/>
              <a:t>). </a:t>
            </a:r>
          </a:p>
          <a:p>
            <a:pPr algn="l" eaLnBrk="1">
              <a:buSzPct val="75000"/>
              <a:buFontTx/>
              <a:buChar char="•"/>
            </a:pPr>
            <a:endParaRPr lang="pt-BR" altLang="pt-BR"/>
          </a:p>
          <a:p>
            <a:pPr algn="l" eaLnBrk="1">
              <a:buSzPct val="75000"/>
              <a:buFontTx/>
              <a:buChar char="•"/>
            </a:pPr>
            <a:r>
              <a:rPr lang="pt-BR" altLang="pt-BR"/>
              <a:t>A discussão incluiu, em particular, os seguintes aspectos: Diagnóstico, manejo pré-operatório, operatório e pós-operatório </a:t>
            </a:r>
          </a:p>
        </p:txBody>
      </p:sp>
      <p:grpSp>
        <p:nvGrpSpPr>
          <p:cNvPr id="30724" name="Group 3"/>
          <p:cNvGrpSpPr>
            <a:grpSpLocks/>
          </p:cNvGrpSpPr>
          <p:nvPr/>
        </p:nvGrpSpPr>
        <p:grpSpPr bwMode="auto">
          <a:xfrm>
            <a:off x="198438" y="5648325"/>
            <a:ext cx="12606337" cy="3284538"/>
            <a:chOff x="0" y="0"/>
            <a:chExt cx="12605201" cy="3283748"/>
          </a:xfrm>
        </p:grpSpPr>
        <p:pic>
          <p:nvPicPr>
            <p:cNvPr id="30725" name="Picture 4" descr="Captura de Tela 2019-09-30 às 21.47.52.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7000" y="88900"/>
              <a:ext cx="12351201" cy="29535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2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605201" cy="32837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p:cNvSpPr>
          <p:nvPr>
            <p:ph type="title"/>
          </p:nvPr>
        </p:nvSpPr>
        <p:spPr>
          <a:xfrm>
            <a:off x="598488" y="196850"/>
            <a:ext cx="12168187" cy="2808288"/>
          </a:xfrm>
          <a:solidFill>
            <a:schemeClr val="accent1"/>
          </a:solidFill>
        </p:spPr>
        <p:txBody>
          <a:bodyPr/>
          <a:lstStyle/>
          <a:p>
            <a:r>
              <a:rPr lang="pt-BR" altLang="pt-BR" sz="4800" smtClean="0">
                <a:solidFill>
                  <a:srgbClr val="FFFF00"/>
                </a:solidFill>
              </a:rPr>
              <a:t>Itens controversos de discussão que levaram à exclusão da votação devido à incapacidade de formular uma questão de votação significativa</a:t>
            </a:r>
          </a:p>
        </p:txBody>
      </p:sp>
      <p:sp>
        <p:nvSpPr>
          <p:cNvPr id="62467" name="Rectangle 3"/>
          <p:cNvSpPr>
            <a:spLocks/>
          </p:cNvSpPr>
          <p:nvPr>
            <p:ph type="body" idx="1"/>
          </p:nvPr>
        </p:nvSpPr>
        <p:spPr/>
        <p:txBody>
          <a:bodyPr/>
          <a:lstStyle/>
          <a:p>
            <a:r>
              <a:rPr lang="pt-BR" altLang="pt-BR" smtClean="0">
                <a:solidFill>
                  <a:schemeClr val="folHlink"/>
                </a:solidFill>
              </a:rPr>
              <a:t>Diagnóstico:</a:t>
            </a:r>
            <a:r>
              <a:rPr lang="pt-BR" altLang="pt-BR" smtClean="0"/>
              <a:t> Papel da ressonância magnética pré-operatória de rotina</a:t>
            </a:r>
          </a:p>
          <a:p>
            <a:r>
              <a:rPr lang="pt-BR" altLang="pt-BR" smtClean="0">
                <a:solidFill>
                  <a:schemeClr val="folHlink"/>
                </a:solidFill>
              </a:rPr>
              <a:t>Gerenciamento pré-operatório</a:t>
            </a:r>
            <a:r>
              <a:rPr lang="pt-BR" altLang="pt-BR" smtClean="0"/>
              <a:t> :Medição do comprimento do intervalo antes da operação</a:t>
            </a:r>
          </a:p>
          <a:p>
            <a:r>
              <a:rPr lang="pt-BR" altLang="pt-BR" smtClean="0">
                <a:solidFill>
                  <a:schemeClr val="folHlink"/>
                </a:solidFill>
              </a:rPr>
              <a:t>Manejo cirúrgico:</a:t>
            </a:r>
            <a:r>
              <a:rPr lang="pt-BR" altLang="pt-BR" smtClean="0"/>
              <a:t> Traqueopexia posterior de rotina durante o reparo primário da atresia do esôfago</a:t>
            </a:r>
          </a:p>
          <a:p>
            <a:r>
              <a:rPr lang="pt-BR" altLang="pt-BR" smtClean="0">
                <a:solidFill>
                  <a:schemeClr val="folHlink"/>
                </a:solidFill>
              </a:rPr>
              <a:t>Manejo pós-operatório:</a:t>
            </a:r>
            <a:r>
              <a:rPr lang="pt-BR" altLang="pt-BR" smtClean="0"/>
              <a:t> Aplicação do glicopirrolato como opção terapêutica para vazamento anastomótico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p:cNvSpPr>
            <a:spLocks noChangeArrowheads="1"/>
          </p:cNvSpPr>
          <p:nvPr>
            <p:ph type="title"/>
          </p:nvPr>
        </p:nvSpPr>
        <p:spPr/>
        <p:txBody>
          <a:bodyPr/>
          <a:lstStyle/>
          <a:p>
            <a:pPr eaLnBrk="1"/>
            <a:r>
              <a:rPr lang="pt-BR" altLang="pt-BR" smtClean="0"/>
              <a:t>Itens controversos sem votação</a:t>
            </a:r>
          </a:p>
        </p:txBody>
      </p:sp>
      <p:sp>
        <p:nvSpPr>
          <p:cNvPr id="31747" name="Text Box 2"/>
          <p:cNvSpPr txBox="1">
            <a:spLocks/>
          </p:cNvSpPr>
          <p:nvPr/>
        </p:nvSpPr>
        <p:spPr bwMode="auto">
          <a:xfrm>
            <a:off x="152400" y="2687638"/>
            <a:ext cx="12700000" cy="6308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66700" indent="-266700"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b="1"/>
              <a:t>Diagnóstico:</a:t>
            </a:r>
          </a:p>
          <a:p>
            <a:pPr algn="l" eaLnBrk="1">
              <a:buClr>
                <a:srgbClr val="929292"/>
              </a:buClr>
              <a:buSzPct val="60000"/>
              <a:buFont typeface="Zapf Dingbats" charset="0"/>
              <a:buChar char="❖"/>
            </a:pPr>
            <a:r>
              <a:rPr lang="pt-BR" altLang="pt-BR"/>
              <a:t>Os participantes concordaram que a </a:t>
            </a:r>
            <a:r>
              <a:rPr lang="pt-BR" altLang="pt-BR">
                <a:solidFill>
                  <a:schemeClr val="hlink"/>
                </a:solidFill>
              </a:rPr>
              <a:t>ressonância magnética</a:t>
            </a:r>
            <a:r>
              <a:rPr lang="pt-BR" altLang="pt-BR"/>
              <a:t> representa uma ferramenta importante na identificação de anomalias do arco aórtico e seus ramos e pode ser considerada como a técnica de imagem de escolha no planejamento do tratamento cirúrgico, especialmente nos casos de anomalias cardíacas associadas. </a:t>
            </a:r>
          </a:p>
          <a:p>
            <a:pPr algn="l" eaLnBrk="1">
              <a:buClr>
                <a:srgbClr val="929292"/>
              </a:buClr>
              <a:buSzPct val="60000"/>
              <a:buFont typeface="Zapf Dingbats" charset="0"/>
              <a:buChar char="❖"/>
            </a:pPr>
            <a:r>
              <a:rPr lang="pt-BR" altLang="pt-BR"/>
              <a:t>No entanto, como as evidências da literatura (31) e a experiência pessoal sobre o uso rotineiro da ressonância magnética no pré-operatório de pacientes com atresia de esôfago eram limitadas; foi decidido não votar neste item.</a:t>
            </a:r>
          </a:p>
          <a:p>
            <a:pPr algn="l" eaLnBrk="1"/>
            <a:endParaRPr lang="pt-BR" altLang="pt-BR"/>
          </a:p>
          <a:p>
            <a:pPr algn="l" eaLnBrk="1">
              <a:buSzPct val="75000"/>
              <a:buFontTx/>
              <a:buChar char="•"/>
            </a:pPr>
            <a:r>
              <a:rPr lang="pt-BR" altLang="pt-BR" b="1"/>
              <a:t>Manejo pré-operatório:</a:t>
            </a:r>
          </a:p>
          <a:p>
            <a:pPr algn="l" eaLnBrk="1">
              <a:buClr>
                <a:srgbClr val="929292"/>
              </a:buClr>
              <a:buSzPct val="60000"/>
              <a:buFont typeface="Zapf Dingbats" charset="0"/>
              <a:buChar char="❖"/>
            </a:pPr>
            <a:r>
              <a:rPr lang="pt-BR" altLang="pt-BR"/>
              <a:t>Vários participantes postularam que a medida pré-operatória do comprimento do gap esofágico pode promover comparabilidade entre os centros, pode reduzir a incidência de casos difíceis não suspeitados e pode contribuir para uma definição geral de atresia esofágica de gap longo.32,33 </a:t>
            </a:r>
          </a:p>
          <a:p>
            <a:pPr algn="l" eaLnBrk="1">
              <a:buClr>
                <a:srgbClr val="929292"/>
              </a:buClr>
              <a:buSzPct val="60000"/>
              <a:buFont typeface="Zapf Dingbats" charset="0"/>
              <a:buChar char="❖"/>
            </a:pPr>
            <a:r>
              <a:rPr lang="pt-BR" altLang="pt-BR"/>
              <a:t>Após extensa discussão, foi decidido não votar em uma declaração sobre a medição do </a:t>
            </a:r>
            <a:r>
              <a:rPr lang="pt-BR" altLang="pt-BR" i="1"/>
              <a:t>gap</a:t>
            </a:r>
            <a:r>
              <a:rPr lang="pt-BR" altLang="pt-BR"/>
              <a:t> pré-operatório como procedimento de rotina devido à falta de dados e literatura sobre esse item.</a:t>
            </a: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ChangeArrowheads="1"/>
          </p:cNvSpPr>
          <p:nvPr>
            <p:ph type="title"/>
          </p:nvPr>
        </p:nvSpPr>
        <p:spPr/>
        <p:txBody>
          <a:bodyPr/>
          <a:lstStyle/>
          <a:p>
            <a:pPr eaLnBrk="1"/>
            <a:r>
              <a:rPr lang="pt-BR" altLang="pt-BR" smtClean="0"/>
              <a:t>Itens controversos sem votação</a:t>
            </a:r>
          </a:p>
        </p:txBody>
      </p:sp>
      <p:sp>
        <p:nvSpPr>
          <p:cNvPr id="32771" name="Text Box 2"/>
          <p:cNvSpPr txBox="1">
            <a:spLocks/>
          </p:cNvSpPr>
          <p:nvPr/>
        </p:nvSpPr>
        <p:spPr bwMode="auto">
          <a:xfrm>
            <a:off x="336550" y="3482975"/>
            <a:ext cx="12700000" cy="5213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66700" indent="-266700"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b="1"/>
              <a:t>Manejo operatório:</a:t>
            </a:r>
          </a:p>
          <a:p>
            <a:pPr algn="l" eaLnBrk="1">
              <a:buClr>
                <a:srgbClr val="929292"/>
              </a:buClr>
              <a:buSzPct val="60000"/>
              <a:buFont typeface="Zapf Dingbats" charset="0"/>
              <a:buChar char="❖"/>
            </a:pPr>
            <a:r>
              <a:rPr lang="pt-BR" altLang="pt-BR"/>
              <a:t>Uma votação na traqueopexia posterior de rotina durante o reparo primário da atresia esofágica foi rejeitada. </a:t>
            </a:r>
          </a:p>
          <a:p>
            <a:pPr algn="l" eaLnBrk="1">
              <a:buClr>
                <a:srgbClr val="929292"/>
              </a:buClr>
              <a:buSzPct val="60000"/>
              <a:buFont typeface="Zapf Dingbats" charset="0"/>
              <a:buChar char="❖"/>
            </a:pPr>
            <a:r>
              <a:rPr lang="pt-BR" altLang="pt-BR"/>
              <a:t>A maioria dos participantes achou que os dados disponíveis eram escassos (34,35) e a experiência com essa nova técnica permaneceu muito limitada para permitir uma votação significativa.</a:t>
            </a:r>
          </a:p>
          <a:p>
            <a:pPr algn="l" eaLnBrk="1"/>
            <a:endParaRPr lang="pt-BR" altLang="pt-BR"/>
          </a:p>
          <a:p>
            <a:pPr algn="l" eaLnBrk="1">
              <a:buSzPct val="75000"/>
              <a:buFontTx/>
              <a:buChar char="•"/>
            </a:pPr>
            <a:r>
              <a:rPr lang="pt-BR" altLang="pt-BR" b="1"/>
              <a:t>Manejo pós-operatório:</a:t>
            </a:r>
          </a:p>
          <a:p>
            <a:pPr algn="l" eaLnBrk="1">
              <a:buClr>
                <a:srgbClr val="929292"/>
              </a:buClr>
              <a:buSzPct val="60000"/>
              <a:buFont typeface="Zapf Dingbats" charset="0"/>
              <a:buChar char="❖"/>
            </a:pPr>
            <a:r>
              <a:rPr lang="pt-BR" altLang="pt-BR"/>
              <a:t>O manejo da deiscência  foi discutido extensivamente. </a:t>
            </a:r>
            <a:r>
              <a:rPr lang="pt-BR" altLang="pt-BR">
                <a:solidFill>
                  <a:schemeClr val="hlink"/>
                </a:solidFill>
              </a:rPr>
              <a:t>Não houve consenso sobre a revisão cirúrgica nos primeiros 4 dias de pós-operatório</a:t>
            </a:r>
            <a:r>
              <a:rPr lang="pt-BR" altLang="pt-BR"/>
              <a:t>. </a:t>
            </a:r>
          </a:p>
          <a:p>
            <a:pPr algn="l" eaLnBrk="1">
              <a:buClr>
                <a:srgbClr val="929292"/>
              </a:buClr>
              <a:buSzPct val="60000"/>
              <a:buFont typeface="Zapf Dingbats" charset="0"/>
              <a:buChar char="❖"/>
            </a:pPr>
            <a:r>
              <a:rPr lang="pt-BR" altLang="pt-BR"/>
              <a:t>Vaghela e cols (36) apresentaram dados de um ensaio clínico randomizado sobre a aplicação de </a:t>
            </a:r>
            <a:r>
              <a:rPr lang="pt-BR" altLang="pt-BR" b="1"/>
              <a:t>glicopirolato</a:t>
            </a:r>
            <a:r>
              <a:rPr lang="pt-BR" altLang="pt-BR"/>
              <a:t> como opção terapêutica para pacientes com deiscência de anastomose no pós-operatório. No entanto, apesar dessas evidências, os participantes da conferência sentiram que é muito cedo para votar no papel do glicopirolato.</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ext Box 2"/>
          <p:cNvSpPr txBox="1">
            <a:spLocks/>
          </p:cNvSpPr>
          <p:nvPr/>
        </p:nvSpPr>
        <p:spPr bwMode="auto">
          <a:xfrm>
            <a:off x="152400" y="2693988"/>
            <a:ext cx="12700000" cy="2292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b="1"/>
              <a:t>Manejo pós operatório:</a:t>
            </a:r>
          </a:p>
          <a:p>
            <a:pPr algn="l" eaLnBrk="1">
              <a:buClr>
                <a:srgbClr val="929292"/>
              </a:buClr>
              <a:buSzPct val="60000"/>
              <a:buFont typeface="Zapf Dingbats" charset="0"/>
              <a:buChar char="❖"/>
            </a:pPr>
            <a:r>
              <a:rPr lang="pt-BR" altLang="pt-BR">
                <a:solidFill>
                  <a:schemeClr val="folHlink"/>
                </a:solidFill>
              </a:rPr>
              <a:t>Os participantes apoiaram o conceito de que uma lista de verificação clínica de tarefas e exames deve ser compilada antes da alta hospitalar inicial, incluindo ultrassonografia abdominal e renal e treinamento em ressuscitação para cuidadores</a:t>
            </a:r>
            <a:r>
              <a:rPr lang="pt-BR" altLang="pt-BR"/>
              <a:t> (</a:t>
            </a:r>
            <a:r>
              <a:rPr lang="pt-BR" altLang="pt-BR">
                <a:solidFill>
                  <a:schemeClr val="hlink"/>
                </a:solidFill>
              </a:rPr>
              <a:t>Tabela 4</a:t>
            </a:r>
            <a:r>
              <a:rPr lang="pt-BR" altLang="pt-BR"/>
              <a:t>). </a:t>
            </a:r>
          </a:p>
          <a:p>
            <a:pPr algn="l" eaLnBrk="1">
              <a:buClr>
                <a:srgbClr val="929292"/>
              </a:buClr>
              <a:buSzPct val="60000"/>
              <a:buFont typeface="Zapf Dingbats" charset="0"/>
              <a:buChar char="❖"/>
            </a:pPr>
            <a:endParaRPr lang="pt-BR" altLang="pt-BR"/>
          </a:p>
          <a:p>
            <a:pPr algn="l" eaLnBrk="1">
              <a:buClr>
                <a:srgbClr val="929292"/>
              </a:buClr>
              <a:buSzPct val="60000"/>
              <a:buFont typeface="Zapf Dingbats" charset="0"/>
              <a:buChar char="❖"/>
            </a:pPr>
            <a:r>
              <a:rPr lang="pt-BR" altLang="pt-BR"/>
              <a:t>.</a:t>
            </a: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ChangeArrowheads="1"/>
          </p:cNvSpPr>
          <p:nvPr>
            <p:ph type="title"/>
          </p:nvPr>
        </p:nvSpPr>
        <p:spPr/>
        <p:txBody>
          <a:bodyPr/>
          <a:lstStyle/>
          <a:p>
            <a:pPr eaLnBrk="1"/>
            <a:r>
              <a:rPr lang="pt-BR" altLang="pt-BR" smtClean="0"/>
              <a:t>Discussão</a:t>
            </a:r>
          </a:p>
        </p:txBody>
      </p:sp>
      <p:sp>
        <p:nvSpPr>
          <p:cNvPr id="34819" name="Text Box 2"/>
          <p:cNvSpPr txBox="1">
            <a:spLocks/>
          </p:cNvSpPr>
          <p:nvPr/>
        </p:nvSpPr>
        <p:spPr bwMode="auto">
          <a:xfrm>
            <a:off x="263525" y="3481388"/>
            <a:ext cx="12700000" cy="5213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66700" indent="-266700"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eaLnBrk="1">
              <a:buSzPct val="75000"/>
              <a:buFontTx/>
              <a:buChar char="•"/>
            </a:pPr>
            <a:r>
              <a:rPr lang="pt-BR" altLang="pt-BR" b="1">
                <a:solidFill>
                  <a:schemeClr val="hlink"/>
                </a:solidFill>
              </a:rPr>
              <a:t>De acordo com o Conselho Europeu, um consenso médico corresponde a uma declaração pública sobre um aspecto particular do conhecimento médico que geralmente é aceito como um conhecimento avançado e baseado em evidências por um grupo representativo de especialistas nessa área.37</a:t>
            </a:r>
          </a:p>
          <a:p>
            <a:pPr algn="l" eaLnBrk="1">
              <a:buSzPct val="75000"/>
              <a:buFontTx/>
              <a:buChar char="•"/>
            </a:pPr>
            <a:endParaRPr lang="pt-BR" altLang="pt-BR" b="1">
              <a:solidFill>
                <a:schemeClr val="hlink"/>
              </a:solidFill>
            </a:endParaRPr>
          </a:p>
          <a:p>
            <a:pPr algn="l" eaLnBrk="1">
              <a:buSzPct val="75000"/>
              <a:buFontTx/>
              <a:buChar char="•"/>
            </a:pPr>
            <a:r>
              <a:rPr lang="pt-BR" altLang="pt-BR"/>
              <a:t>Seu principal objetivo é aconselhar os médicos sobre a melhor maneira possível e aceitável de abordar uma área específica de tomada de decisão para diagnóstico, manejo ou tratamento.38 </a:t>
            </a:r>
          </a:p>
          <a:p>
            <a:pPr algn="l" eaLnBrk="1"/>
            <a:endParaRPr lang="pt-BR" altLang="pt-BR"/>
          </a:p>
          <a:p>
            <a:pPr algn="l" eaLnBrk="1">
              <a:buSzPct val="75000"/>
              <a:buFontTx/>
              <a:buChar char="•"/>
            </a:pPr>
            <a:r>
              <a:rPr lang="pt-BR" altLang="pt-BR"/>
              <a:t>Mais recentemente, várias Conferências de consenso foram organizadas tanto no campo adulto(39,40) quanto no pediátrico 41,42.</a:t>
            </a:r>
          </a:p>
          <a:p>
            <a:pPr algn="l" eaLnBrk="1">
              <a:buSzPct val="75000"/>
              <a:buFontTx/>
              <a:buChar char="•"/>
            </a:pPr>
            <a:endParaRPr lang="pt-BR" altLang="pt-BR"/>
          </a:p>
          <a:p>
            <a:pPr algn="l" eaLnBrk="1">
              <a:buSzPct val="75000"/>
              <a:buFontTx/>
              <a:buChar char="•"/>
            </a:pPr>
            <a:r>
              <a:rPr lang="pt-BR" altLang="pt-BR"/>
              <a:t>As diretrizes foram estabelecidas durante duas reuniões de consenso usando a técnica de votação nominal.</a:t>
            </a: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p:cNvSpPr>
            <a:spLocks noChangeArrowheads="1"/>
          </p:cNvSpPr>
          <p:nvPr>
            <p:ph type="title"/>
          </p:nvPr>
        </p:nvSpPr>
        <p:spPr/>
        <p:txBody>
          <a:bodyPr/>
          <a:lstStyle/>
          <a:p>
            <a:pPr eaLnBrk="1"/>
            <a:r>
              <a:rPr lang="pt-BR" altLang="pt-BR" smtClean="0"/>
              <a:t>Discussão</a:t>
            </a:r>
          </a:p>
        </p:txBody>
      </p:sp>
      <p:sp>
        <p:nvSpPr>
          <p:cNvPr id="35843" name="Text Box 2"/>
          <p:cNvSpPr txBox="1">
            <a:spLocks/>
          </p:cNvSpPr>
          <p:nvPr/>
        </p:nvSpPr>
        <p:spPr bwMode="auto">
          <a:xfrm>
            <a:off x="152400" y="2492375"/>
            <a:ext cx="12700000" cy="667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77813" indent="-277813"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 </a:t>
            </a:r>
            <a:r>
              <a:rPr lang="pt-BR" altLang="pt-BR" b="1"/>
              <a:t>opinião de especialistas</a:t>
            </a:r>
            <a:r>
              <a:rPr lang="pt-BR" altLang="pt-BR"/>
              <a:t> foi usada quando não havia ensaios clínicos randomizados disponíveis para apoiar as recomendações.18 </a:t>
            </a:r>
          </a:p>
          <a:p>
            <a:pPr algn="l" eaLnBrk="1"/>
            <a:endParaRPr lang="pt-BR" altLang="pt-BR"/>
          </a:p>
          <a:p>
            <a:pPr algn="l" eaLnBrk="1">
              <a:buSzPct val="75000"/>
              <a:buFontTx/>
              <a:buChar char="•"/>
            </a:pPr>
            <a:r>
              <a:rPr lang="pt-BR" altLang="pt-BR"/>
              <a:t>Essa declaração de consenso enfocou os aspectos médicos do acompanhamento e poucos aspectos cirúrgicos foram incluídos. </a:t>
            </a:r>
          </a:p>
          <a:p>
            <a:pPr algn="l" eaLnBrk="1">
              <a:buSzPct val="75000"/>
              <a:buFontTx/>
              <a:buChar char="•"/>
            </a:pPr>
            <a:endParaRPr lang="pt-BR" altLang="pt-BR"/>
          </a:p>
          <a:p>
            <a:pPr algn="l" eaLnBrk="1">
              <a:buSzPct val="75000"/>
              <a:buFontTx/>
              <a:buChar char="•"/>
            </a:pPr>
            <a:r>
              <a:rPr lang="pt-BR" altLang="pt-BR"/>
              <a:t>Os autores apresentaram pela primeira vez os resultados de uma Conferência de consenso focada nos aspectos cirúrgicos do manejo de pacientes com atresia esofágica com fístula traqueoesofágica. </a:t>
            </a:r>
          </a:p>
          <a:p>
            <a:pPr algn="l" eaLnBrk="1">
              <a:buSzPct val="75000"/>
              <a:buFontTx/>
              <a:buChar char="•"/>
            </a:pPr>
            <a:endParaRPr lang="pt-BR" altLang="pt-BR"/>
          </a:p>
          <a:p>
            <a:pPr algn="l" eaLnBrk="1">
              <a:buSzPct val="75000"/>
              <a:buFontTx/>
              <a:buChar char="•"/>
            </a:pPr>
            <a:r>
              <a:rPr lang="pt-BR" altLang="pt-BR"/>
              <a:t>De acordo com as diretrizes da ESPGHAN – NASPGHAN, esta conferência foi baseada nos dois pontos principais a seguir: (1) </a:t>
            </a:r>
            <a:r>
              <a:rPr lang="pt-BR" altLang="pt-BR">
                <a:solidFill>
                  <a:schemeClr val="hlink"/>
                </a:solidFill>
              </a:rPr>
              <a:t>na opinião de especialistas e (2) nas evidências da literatura.</a:t>
            </a:r>
          </a:p>
          <a:p>
            <a:pPr algn="l" eaLnBrk="1">
              <a:buSzPct val="75000"/>
              <a:buFontTx/>
              <a:buChar char="•"/>
            </a:pPr>
            <a:endParaRPr lang="pt-BR" altLang="pt-BR">
              <a:solidFill>
                <a:schemeClr val="hlink"/>
              </a:solidFill>
            </a:endParaRPr>
          </a:p>
          <a:p>
            <a:pPr algn="l" eaLnBrk="1">
              <a:buSzPct val="75000"/>
              <a:buFontTx/>
              <a:buChar char="•"/>
            </a:pPr>
            <a:r>
              <a:rPr lang="pt-BR" altLang="pt-BR"/>
              <a:t>A medicina moderna enfatiza cada vez mais a medicina baseada em evidências, (43) definida por Sackett et al. como “(...) o uso consciente, explícito e criterioso das melhores evidências atuais na tomada de decisões sobre o atendimento de pacientes individuais”. (44)</a:t>
            </a: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
          <p:cNvSpPr>
            <a:spLocks noChangeArrowheads="1"/>
          </p:cNvSpPr>
          <p:nvPr>
            <p:ph type="title"/>
          </p:nvPr>
        </p:nvSpPr>
        <p:spPr/>
        <p:txBody>
          <a:bodyPr/>
          <a:lstStyle/>
          <a:p>
            <a:pPr eaLnBrk="1"/>
            <a:r>
              <a:rPr lang="pt-BR" altLang="pt-BR" smtClean="0"/>
              <a:t>Discussão</a:t>
            </a:r>
          </a:p>
        </p:txBody>
      </p:sp>
      <p:sp>
        <p:nvSpPr>
          <p:cNvPr id="36867" name="Text Box 2"/>
          <p:cNvSpPr txBox="1">
            <a:spLocks/>
          </p:cNvSpPr>
          <p:nvPr/>
        </p:nvSpPr>
        <p:spPr bwMode="auto">
          <a:xfrm>
            <a:off x="152400" y="2674938"/>
            <a:ext cx="12700000" cy="6308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177800" indent="-177800"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No entanto, a a escassez de evidências de alto nível na literatura sobre procedimentos cirúrgicos pediátricos foi destacada em 1999, quando Hardin e cols.(45) relataram que apenas 0,3% da literatura relevante para cirurgia pediátrica consistia em estudos de evidências de nível 1 do CEBM. </a:t>
            </a:r>
          </a:p>
          <a:p>
            <a:pPr algn="l" eaLnBrk="1"/>
            <a:endParaRPr lang="pt-BR" altLang="pt-BR"/>
          </a:p>
          <a:p>
            <a:pPr algn="l" eaLnBrk="1">
              <a:buSzPct val="75000"/>
              <a:buFontTx/>
              <a:buChar char="•"/>
            </a:pPr>
            <a:r>
              <a:rPr lang="pt-BR" altLang="pt-BR"/>
              <a:t>Em 2010, Ostlie e St. Peter (46) demonstraram que os artigos prospectivos representavam menos que 0,05% de toda a literatura cirúrgica pediátrica. De acordo com esses achados, a literatura que atendia aos critérios de evidência de nível 1 do CEBM estava disponível apenas para quatro dos 52 itens (7,7%) discutidos nesta Conferência. </a:t>
            </a:r>
          </a:p>
          <a:p>
            <a:pPr algn="l" eaLnBrk="1"/>
            <a:endParaRPr lang="pt-BR" altLang="pt-BR"/>
          </a:p>
          <a:p>
            <a:pPr algn="l" eaLnBrk="1">
              <a:buSzPct val="75000"/>
              <a:buFontTx/>
              <a:buChar char="•"/>
            </a:pPr>
            <a:r>
              <a:rPr lang="pt-BR" altLang="pt-BR"/>
              <a:t>Consequentemente, os votos dos participantes da conferência foram baseados em uma </a:t>
            </a:r>
            <a:r>
              <a:rPr lang="pt-BR" altLang="pt-BR" b="1" i="1"/>
              <a:t>combinação de evidências de nível inferior (por exemplo, revisões retrospectivas) combinadas com a opinião de especialistas</a:t>
            </a:r>
            <a:r>
              <a:rPr lang="pt-BR" altLang="pt-BR"/>
              <a:t>.</a:t>
            </a:r>
          </a:p>
          <a:p>
            <a:pPr algn="l" eaLnBrk="1"/>
            <a:endParaRPr lang="pt-BR" altLang="pt-BR"/>
          </a:p>
          <a:p>
            <a:pPr algn="l" eaLnBrk="1">
              <a:buSzPct val="75000"/>
              <a:buFontTx/>
              <a:buChar char="•"/>
            </a:pPr>
            <a:r>
              <a:rPr lang="pt-BR" altLang="pt-BR"/>
              <a:t>A votação resultou em 100% de consenso para 20 (38%) dos itens. Isso indica um nível considerável de concordância, mas também uma certa diversidade de opiniões entre especialistas no campo da atresia esofágica. </a:t>
            </a: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
          <p:cNvSpPr>
            <a:spLocks noChangeArrowheads="1"/>
          </p:cNvSpPr>
          <p:nvPr>
            <p:ph type="title"/>
          </p:nvPr>
        </p:nvSpPr>
        <p:spPr/>
        <p:txBody>
          <a:bodyPr/>
          <a:lstStyle/>
          <a:p>
            <a:pPr eaLnBrk="1"/>
            <a:r>
              <a:rPr lang="pt-BR" altLang="pt-BR" smtClean="0"/>
              <a:t>Discussão</a:t>
            </a:r>
          </a:p>
        </p:txBody>
      </p:sp>
      <p:sp>
        <p:nvSpPr>
          <p:cNvPr id="37891" name="Text Box 2"/>
          <p:cNvSpPr txBox="1">
            <a:spLocks/>
          </p:cNvSpPr>
          <p:nvPr/>
        </p:nvSpPr>
        <p:spPr bwMode="auto">
          <a:xfrm>
            <a:off x="152400" y="2693988"/>
            <a:ext cx="12700000" cy="667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77813" indent="-277813"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No entanto, um consenso geral (definido por 75% dos votos com pontuação 6–9) foi alcançado em 71% dos itens, sugerindo abordagens predominantemente homogêneas nas instituições da ERNICA. </a:t>
            </a:r>
          </a:p>
          <a:p>
            <a:pPr algn="l" eaLnBrk="1">
              <a:buSzPct val="75000"/>
              <a:buFontTx/>
              <a:buChar char="•"/>
            </a:pPr>
            <a:endParaRPr lang="pt-BR" altLang="pt-BR"/>
          </a:p>
          <a:p>
            <a:pPr algn="l" eaLnBrk="1">
              <a:buSzPct val="75000"/>
              <a:buFontTx/>
              <a:buChar char="•"/>
            </a:pPr>
            <a:r>
              <a:rPr lang="pt-BR" altLang="pt-BR"/>
              <a:t>Uma faixa máxima de votação de 1 a 9, indicando opiniões amplamente diversas, foi evidente em apenas 25% dos casos.</a:t>
            </a:r>
          </a:p>
          <a:p>
            <a:pPr algn="l" eaLnBrk="1">
              <a:buSzPct val="75000"/>
              <a:buFontTx/>
              <a:buChar char="•"/>
            </a:pPr>
            <a:endParaRPr lang="pt-BR" altLang="pt-BR"/>
          </a:p>
          <a:p>
            <a:pPr algn="l" eaLnBrk="1">
              <a:buSzPct val="75000"/>
              <a:buFontTx/>
              <a:buChar char="•"/>
            </a:pPr>
            <a:r>
              <a:rPr lang="pt-BR" altLang="pt-BR"/>
              <a:t>Curiosamente, foi alcançado </a:t>
            </a:r>
            <a:r>
              <a:rPr lang="pt-BR" altLang="pt-BR" sz="2300"/>
              <a:t>consenso</a:t>
            </a:r>
            <a:r>
              <a:rPr lang="pt-BR" altLang="pt-BR"/>
              <a:t> na maioria, mas não em todos os itens com evidência de nível 1 na literatura. </a:t>
            </a:r>
          </a:p>
          <a:p>
            <a:pPr algn="l" eaLnBrk="1"/>
            <a:endParaRPr lang="pt-BR" altLang="pt-BR"/>
          </a:p>
          <a:p>
            <a:pPr algn="l" eaLnBrk="1">
              <a:buSzPct val="75000"/>
              <a:buFontTx/>
              <a:buChar char="•"/>
            </a:pPr>
            <a:r>
              <a:rPr lang="pt-BR" altLang="pt-BR"/>
              <a:t>Askarpour e cols. (47) confirmaram recentemente melhores resultados de </a:t>
            </a:r>
            <a:r>
              <a:rPr lang="pt-BR" altLang="pt-BR">
                <a:solidFill>
                  <a:schemeClr val="hlink"/>
                </a:solidFill>
              </a:rPr>
              <a:t>poupar músculos versus toracotomia póstero-lateral padrão em recém-nascidos.</a:t>
            </a:r>
            <a:r>
              <a:rPr lang="pt-BR" altLang="pt-BR"/>
              <a:t> Essa declaração foi adotada por unanimidade pelos participantes da Conferência. </a:t>
            </a:r>
          </a:p>
          <a:p>
            <a:pPr algn="l" eaLnBrk="1">
              <a:buSzPct val="75000"/>
              <a:buFontTx/>
              <a:buChar char="•"/>
            </a:pPr>
            <a:r>
              <a:rPr lang="pt-BR" altLang="pt-BR"/>
              <a:t>No entanto, as vantagens da preservação dos azigos durante o reparo da atresia esofágica foram confirmadas em dois estudos randomizados (48,49), mas não foi possível obter consenso sobre esse assunto. </a:t>
            </a:r>
          </a:p>
          <a:p>
            <a:pPr algn="l" eaLnBrk="1">
              <a:buSzPct val="75000"/>
              <a:buFontTx/>
              <a:buChar char="•"/>
            </a:pPr>
            <a:r>
              <a:rPr lang="pt-BR" altLang="pt-BR"/>
              <a:t>Vários participantes questionaram a qualidade de ambos os ensaios e, como resultado, não foi alcançado consenso.</a:t>
            </a: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p:cNvSpPr>
            <a:spLocks noChangeArrowheads="1"/>
          </p:cNvSpPr>
          <p:nvPr>
            <p:ph type="title"/>
          </p:nvPr>
        </p:nvSpPr>
        <p:spPr/>
        <p:txBody>
          <a:bodyPr/>
          <a:lstStyle/>
          <a:p>
            <a:pPr eaLnBrk="1"/>
            <a:r>
              <a:rPr lang="pt-BR" altLang="pt-BR" smtClean="0"/>
              <a:t>Discussão</a:t>
            </a:r>
          </a:p>
        </p:txBody>
      </p:sp>
      <p:sp>
        <p:nvSpPr>
          <p:cNvPr id="38915" name="Text Box 2"/>
          <p:cNvSpPr txBox="1">
            <a:spLocks/>
          </p:cNvSpPr>
          <p:nvPr/>
        </p:nvSpPr>
        <p:spPr bwMode="auto">
          <a:xfrm>
            <a:off x="152400" y="2693988"/>
            <a:ext cx="12700000" cy="667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77813" indent="-277813"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Dingemann e Ure (50) relataram baixos níveis de evidência no CEBM no campo da cirurgia pediátrica endoscópica. Demonstraram também que apenas estudos comparativos retrospectivos de acordo com o CEBM nível 3 estavam disponíveis em cirurgia toracoscópica pediátrica video-assistida. </a:t>
            </a:r>
          </a:p>
          <a:p>
            <a:pPr algn="l" eaLnBrk="1">
              <a:buSzPct val="75000"/>
              <a:buFontTx/>
              <a:buChar char="•"/>
            </a:pPr>
            <a:endParaRPr lang="pt-BR" altLang="pt-BR"/>
          </a:p>
          <a:p>
            <a:pPr algn="l" eaLnBrk="1">
              <a:buSzPct val="75000"/>
              <a:buFontTx/>
              <a:buChar char="•"/>
            </a:pPr>
            <a:r>
              <a:rPr lang="pt-BR" altLang="pt-BR"/>
              <a:t>No que diz respeito ao manejo da atresia esofágica, foi afirmado que a melhor evidência disponível comparando a abordagem minimamente invasiva versus a abordagem aberta para reparo da atresia esofágica foi de nível de CEBM 3.(51) </a:t>
            </a:r>
          </a:p>
          <a:p>
            <a:pPr algn="l" eaLnBrk="1">
              <a:buSzPct val="75000"/>
              <a:buFontTx/>
              <a:buChar char="•"/>
            </a:pPr>
            <a:endParaRPr lang="pt-BR" altLang="pt-BR"/>
          </a:p>
          <a:p>
            <a:pPr algn="l" eaLnBrk="1">
              <a:buSzPct val="75000"/>
              <a:buFontTx/>
              <a:buChar char="•"/>
            </a:pPr>
            <a:r>
              <a:rPr lang="pt-BR" altLang="pt-BR"/>
              <a:t>Desde então, o reparo minimamente invasivo da atresia esofágica tem sido objeto de vários estudos.(52–60).</a:t>
            </a:r>
          </a:p>
          <a:p>
            <a:pPr algn="l" eaLnBrk="1">
              <a:buSzPct val="75000"/>
              <a:buFontTx/>
              <a:buChar char="•"/>
            </a:pPr>
            <a:endParaRPr lang="pt-BR" altLang="pt-BR"/>
          </a:p>
          <a:p>
            <a:pPr algn="l" eaLnBrk="1">
              <a:buSzPct val="75000"/>
              <a:buFontTx/>
              <a:buChar char="•"/>
            </a:pPr>
            <a:r>
              <a:rPr lang="pt-BR" altLang="pt-BR"/>
              <a:t>Apesar do baixo nível de evidência desses relatos, </a:t>
            </a:r>
            <a:r>
              <a:rPr lang="pt-BR" altLang="pt-BR">
                <a:solidFill>
                  <a:schemeClr val="hlink"/>
                </a:solidFill>
              </a:rPr>
              <a:t>foi alcançado um consenso sobre várias vantagens do reparo da atresia esofágica toracoscópica com base na experiência dos participantes. </a:t>
            </a:r>
          </a:p>
          <a:p>
            <a:pPr algn="l" eaLnBrk="1"/>
            <a:endParaRPr lang="pt-BR" altLang="pt-BR">
              <a:solidFill>
                <a:schemeClr val="hlink"/>
              </a:solidFill>
            </a:endParaRPr>
          </a:p>
          <a:p>
            <a:pPr algn="l" eaLnBrk="1">
              <a:buSzPct val="75000"/>
              <a:buFontTx/>
              <a:buChar char="•"/>
            </a:pPr>
            <a:r>
              <a:rPr lang="pt-BR" altLang="pt-BR"/>
              <a:t>Um estudo piloto randomizado controlado em 20 recém-nascidos lidou com possíveis desvantagens da técnica.61</a:t>
            </a: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
          <p:cNvSpPr>
            <a:spLocks noChangeArrowheads="1"/>
          </p:cNvSpPr>
          <p:nvPr>
            <p:ph type="title"/>
          </p:nvPr>
        </p:nvSpPr>
        <p:spPr/>
        <p:txBody>
          <a:bodyPr/>
          <a:lstStyle/>
          <a:p>
            <a:pPr eaLnBrk="1"/>
            <a:r>
              <a:rPr lang="pt-BR" altLang="pt-BR" smtClean="0"/>
              <a:t>Discussão</a:t>
            </a:r>
          </a:p>
        </p:txBody>
      </p:sp>
      <p:sp>
        <p:nvSpPr>
          <p:cNvPr id="39939" name="Text Box 2"/>
          <p:cNvSpPr txBox="1">
            <a:spLocks/>
          </p:cNvSpPr>
          <p:nvPr/>
        </p:nvSpPr>
        <p:spPr bwMode="auto">
          <a:xfrm>
            <a:off x="152400" y="2522538"/>
            <a:ext cx="12700000" cy="6308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77813" indent="-277813"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Pacientes com hérnia diafragmática congênita, mas não aqueles com atresia esofágica, apresentavam hipercapnia e acidose intraoperatórias e prolongadas graves. (Reparo minimamente invasivo).</a:t>
            </a:r>
          </a:p>
          <a:p>
            <a:pPr algn="l" eaLnBrk="1">
              <a:buSzPct val="75000"/>
              <a:buFontTx/>
              <a:buChar char="•"/>
            </a:pPr>
            <a:endParaRPr lang="pt-BR" altLang="pt-BR"/>
          </a:p>
          <a:p>
            <a:pPr algn="l" eaLnBrk="1">
              <a:buSzPct val="75000"/>
              <a:buFontTx/>
              <a:buChar char="•"/>
            </a:pPr>
            <a:r>
              <a:rPr lang="pt-BR" altLang="pt-BR"/>
              <a:t>No entanto, deve-se enfatizar que pacientes pulmonares comprometidos foram incluídos neste estudo, bem como as pressões de insuflação aplicadas no intra-operatório eram bastante altas, o que poderia explicar o mau resultado descrito. </a:t>
            </a:r>
          </a:p>
          <a:p>
            <a:pPr algn="l" eaLnBrk="1">
              <a:buSzPct val="75000"/>
              <a:buFontTx/>
              <a:buChar char="•"/>
            </a:pPr>
            <a:endParaRPr lang="pt-BR" altLang="pt-BR"/>
          </a:p>
          <a:p>
            <a:pPr algn="l" eaLnBrk="1">
              <a:buSzPct val="75000"/>
              <a:buFontTx/>
              <a:buChar char="•"/>
            </a:pPr>
            <a:r>
              <a:rPr lang="pt-BR" altLang="pt-BR"/>
              <a:t>Levando isso em consideração, os participantes da Conferência também sentiram que o número de pacientes deste estudo piloto era pequeno demais para tirar conclusões válidas sobre o manejo de bebês com atresia esofágica.</a:t>
            </a:r>
          </a:p>
          <a:p>
            <a:pPr algn="l" eaLnBrk="1">
              <a:buSzPct val="75000"/>
              <a:buFontTx/>
              <a:buChar char="•"/>
            </a:pPr>
            <a:endParaRPr lang="pt-BR" altLang="pt-BR"/>
          </a:p>
          <a:p>
            <a:pPr algn="l" eaLnBrk="1">
              <a:buSzPct val="75000"/>
              <a:buFontTx/>
              <a:buChar char="•"/>
            </a:pPr>
            <a:r>
              <a:rPr lang="pt-BR" altLang="pt-BR"/>
              <a:t>O manejo da deiscência anastomótica ainda é objeto de discussões em andamento.62,63 Vaghela e cols.(36) recomendaram a aplicação do glicopirrolato como opção terapêutica.</a:t>
            </a:r>
          </a:p>
          <a:p>
            <a:pPr algn="l" eaLnBrk="1"/>
            <a:endParaRPr lang="pt-BR" altLang="pt-BR"/>
          </a:p>
          <a:p>
            <a:pPr algn="l" eaLnBrk="1">
              <a:buSzPct val="75000"/>
              <a:buFontTx/>
              <a:buChar char="•"/>
            </a:pPr>
            <a:r>
              <a:rPr lang="pt-BR" altLang="pt-BR"/>
              <a:t>Apesar desses resultados, os participantes da conferência sentiram que é muito cedo para votar no papel do glicopirrolato.</a:t>
            </a: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
          <p:cNvSpPr>
            <a:spLocks noChangeArrowheads="1"/>
          </p:cNvSpPr>
          <p:nvPr>
            <p:ph type="title"/>
          </p:nvPr>
        </p:nvSpPr>
        <p:spPr/>
        <p:txBody>
          <a:bodyPr/>
          <a:lstStyle/>
          <a:p>
            <a:pPr eaLnBrk="1"/>
            <a:r>
              <a:rPr lang="pt-BR" altLang="pt-BR" smtClean="0"/>
              <a:t>Discussão</a:t>
            </a:r>
          </a:p>
        </p:txBody>
      </p:sp>
      <p:sp>
        <p:nvSpPr>
          <p:cNvPr id="40963" name="Text Box 2"/>
          <p:cNvSpPr txBox="1">
            <a:spLocks/>
          </p:cNvSpPr>
          <p:nvPr/>
        </p:nvSpPr>
        <p:spPr bwMode="auto">
          <a:xfrm>
            <a:off x="152400" y="2705100"/>
            <a:ext cx="12700000" cy="594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Em 2014, a pesquisa internacional da EUPSA sobre o gerenciamento da atresia esofágica demonstrou que aproximadamente 60% dos entrevistados medem a diferença intra, mas não no pré-operatório.17 </a:t>
            </a:r>
          </a:p>
          <a:p>
            <a:pPr algn="l" eaLnBrk="1">
              <a:buSzPct val="75000"/>
              <a:buFontTx/>
              <a:buChar char="•"/>
            </a:pPr>
            <a:endParaRPr lang="pt-BR" altLang="pt-BR"/>
          </a:p>
          <a:p>
            <a:pPr algn="l" eaLnBrk="1">
              <a:buSzPct val="75000"/>
              <a:buFontTx/>
              <a:buChar char="•"/>
            </a:pPr>
            <a:r>
              <a:rPr lang="pt-BR" altLang="pt-BR"/>
              <a:t>Após uma discussão controversa, foi decidido não votar em uma declaração sobre a lacuna pré-operatória de medição como procedimento de rotina.</a:t>
            </a:r>
          </a:p>
          <a:p>
            <a:pPr algn="l" eaLnBrk="1">
              <a:buSzPct val="75000"/>
              <a:buFontTx/>
              <a:buChar char="•"/>
            </a:pPr>
            <a:endParaRPr lang="pt-BR" altLang="pt-BR"/>
          </a:p>
          <a:p>
            <a:pPr algn="l" eaLnBrk="1">
              <a:buSzPct val="75000"/>
              <a:buFontTx/>
              <a:buChar char="•"/>
            </a:pPr>
            <a:r>
              <a:rPr lang="pt-BR" altLang="pt-BR"/>
              <a:t>A questão de uma traqueopexia posterior realizada rotineiramente durante o reparo primário da atresia do esôfago foi motivo de debate. </a:t>
            </a:r>
          </a:p>
          <a:p>
            <a:pPr algn="l" eaLnBrk="1">
              <a:buSzPct val="75000"/>
              <a:buFontTx/>
              <a:buChar char="•"/>
            </a:pPr>
            <a:endParaRPr lang="pt-BR" altLang="pt-BR"/>
          </a:p>
          <a:p>
            <a:pPr algn="l" eaLnBrk="1">
              <a:buSzPct val="75000"/>
              <a:buFontTx/>
              <a:buChar char="•"/>
            </a:pPr>
            <a:r>
              <a:rPr lang="pt-BR" altLang="pt-BR"/>
              <a:t>Shieh e cols. concluíram a partir de sua experiência com 118 pacientes que a traqueopexia posterior deve ser considerada seletivamente no momento do reparo inicial.34,39 </a:t>
            </a:r>
          </a:p>
          <a:p>
            <a:pPr algn="l" eaLnBrk="1">
              <a:buSzPct val="75000"/>
              <a:buFontTx/>
              <a:buChar char="•"/>
            </a:pPr>
            <a:endParaRPr lang="pt-BR" altLang="pt-BR"/>
          </a:p>
          <a:p>
            <a:pPr algn="l" eaLnBrk="1">
              <a:buSzPct val="75000"/>
              <a:buFontTx/>
              <a:buChar char="•"/>
            </a:pPr>
            <a:r>
              <a:rPr lang="pt-BR" altLang="pt-BR"/>
              <a:t>Tytgat e cols. apresentaram recentemente nove pacientes submetidos à traqueopexia toracoscópica posterior durante o reparo primário da atresia esofágica.35 </a:t>
            </a:r>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
          <p:cNvSpPr>
            <a:spLocks noChangeArrowheads="1"/>
          </p:cNvSpPr>
          <p:nvPr>
            <p:ph type="title"/>
          </p:nvPr>
        </p:nvSpPr>
        <p:spPr/>
        <p:txBody>
          <a:bodyPr/>
          <a:lstStyle/>
          <a:p>
            <a:pPr eaLnBrk="1"/>
            <a:r>
              <a:rPr lang="pt-BR" altLang="pt-BR" smtClean="0"/>
              <a:t>Discussão</a:t>
            </a:r>
          </a:p>
        </p:txBody>
      </p:sp>
      <p:sp>
        <p:nvSpPr>
          <p:cNvPr id="41987" name="Text Box 2"/>
          <p:cNvSpPr txBox="1">
            <a:spLocks/>
          </p:cNvSpPr>
          <p:nvPr/>
        </p:nvSpPr>
        <p:spPr bwMode="auto">
          <a:xfrm>
            <a:off x="152400" y="3608388"/>
            <a:ext cx="12700000" cy="2292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33363" indent="-233363"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Os autores postularam que essa técnica evita possíveis sequelas de traqueomalácia leve a grave e um segundo procedimento cirúrgico. </a:t>
            </a:r>
          </a:p>
          <a:p>
            <a:pPr algn="l" eaLnBrk="1">
              <a:buSzPct val="75000"/>
              <a:buFontTx/>
              <a:buChar char="•"/>
            </a:pPr>
            <a:endParaRPr lang="pt-BR" altLang="pt-BR"/>
          </a:p>
          <a:p>
            <a:pPr algn="l" eaLnBrk="1">
              <a:buSzPct val="75000"/>
              <a:buFontTx/>
              <a:buChar char="•"/>
            </a:pPr>
            <a:r>
              <a:rPr lang="pt-BR" altLang="pt-BR"/>
              <a:t>Os participantes consideraram que a evidência era muito baixa para permitir a votação e que as desvantagens potenciais da técnica permanecem incertas.</a:t>
            </a:r>
          </a:p>
          <a:p>
            <a:pPr algn="l" eaLnBrk="1"/>
            <a:endParaRPr lang="pt-BR" altLang="pt-B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p:cNvSpPr>
            <a:spLocks noChangeArrowheads="1"/>
          </p:cNvSpPr>
          <p:nvPr>
            <p:ph type="title"/>
          </p:nvPr>
        </p:nvSpPr>
        <p:spPr/>
        <p:txBody>
          <a:bodyPr/>
          <a:lstStyle/>
          <a:p>
            <a:pPr eaLnBrk="1"/>
            <a:r>
              <a:rPr lang="pt-BR" altLang="pt-BR" smtClean="0"/>
              <a:t>Discussão</a:t>
            </a:r>
          </a:p>
        </p:txBody>
      </p:sp>
      <p:sp>
        <p:nvSpPr>
          <p:cNvPr id="43011" name="Text Box 2"/>
          <p:cNvSpPr txBox="1">
            <a:spLocks/>
          </p:cNvSpPr>
          <p:nvPr/>
        </p:nvSpPr>
        <p:spPr bwMode="auto">
          <a:xfrm>
            <a:off x="152400" y="2157413"/>
            <a:ext cx="12700000" cy="7038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endParaRPr lang="pt-BR" altLang="pt-BR"/>
          </a:p>
          <a:p>
            <a:pPr algn="l" eaLnBrk="1">
              <a:buSzPct val="75000"/>
              <a:buFontTx/>
              <a:buChar char="•"/>
            </a:pPr>
            <a:r>
              <a:rPr lang="pt-BR" altLang="pt-BR"/>
              <a:t>Uma lista de verificação clínica pode servir como um auxílio para os médicos não perderem as medidas essenciais antes da alta. </a:t>
            </a:r>
          </a:p>
          <a:p>
            <a:pPr algn="l" eaLnBrk="1">
              <a:buSzPct val="75000"/>
              <a:buFontTx/>
              <a:buChar char="•"/>
            </a:pPr>
            <a:endParaRPr lang="pt-BR" altLang="pt-BR"/>
          </a:p>
          <a:p>
            <a:pPr algn="l" eaLnBrk="1">
              <a:buSzPct val="75000"/>
              <a:buFontTx/>
              <a:buChar char="•"/>
            </a:pPr>
            <a:r>
              <a:rPr lang="pt-BR" altLang="pt-BR"/>
              <a:t>A literatura recente fornece um exemplo para lista de verificação padronizada semelhante.64 </a:t>
            </a:r>
          </a:p>
          <a:p>
            <a:pPr algn="l" eaLnBrk="1">
              <a:buSzPct val="75000"/>
              <a:buFontTx/>
              <a:buChar char="•"/>
            </a:pPr>
            <a:endParaRPr lang="pt-BR" altLang="pt-BR"/>
          </a:p>
          <a:p>
            <a:pPr algn="l" eaLnBrk="1">
              <a:buSzPct val="75000"/>
              <a:buFontTx/>
              <a:buChar char="•"/>
            </a:pPr>
            <a:r>
              <a:rPr lang="pt-BR" altLang="pt-BR"/>
              <a:t>Os participantes da Conferência apoiaram fortemente o conceito de uma lista de verificação de tarefas e exames a serem usados antes da primeira alta. No entanto, não foi possível obter consenso sobre quais itens devem ser incluídos, exceto ultrassonografia abdominal e renal e treinamento em ressuscitação para cuidadores.</a:t>
            </a:r>
          </a:p>
          <a:p>
            <a:pPr algn="l" eaLnBrk="1">
              <a:buSzPct val="75000"/>
              <a:buFontTx/>
              <a:buChar char="•"/>
            </a:pPr>
            <a:endParaRPr lang="pt-BR" altLang="pt-BR"/>
          </a:p>
          <a:p>
            <a:pPr algn="l" eaLnBrk="1">
              <a:buSzPct val="75000"/>
              <a:buFontTx/>
              <a:buChar char="•"/>
            </a:pPr>
            <a:r>
              <a:rPr lang="pt-BR" altLang="pt-BR" b="1">
                <a:solidFill>
                  <a:schemeClr val="hlink"/>
                </a:solidFill>
              </a:rPr>
              <a:t>A força desta Conferência é o pool de especialistas participantes, com ampla experiência no campo.</a:t>
            </a:r>
            <a:r>
              <a:rPr lang="pt-BR" altLang="pt-BR"/>
              <a:t> </a:t>
            </a:r>
          </a:p>
          <a:p>
            <a:pPr algn="l" eaLnBrk="1">
              <a:buSzPct val="75000"/>
              <a:buFontTx/>
              <a:buChar char="•"/>
            </a:pPr>
            <a:endParaRPr lang="pt-BR" altLang="pt-BR"/>
          </a:p>
          <a:p>
            <a:pPr algn="l" eaLnBrk="1">
              <a:buSzPct val="75000"/>
              <a:buFontTx/>
              <a:buChar char="•"/>
            </a:pPr>
            <a:r>
              <a:rPr lang="pt-BR" altLang="pt-BR"/>
              <a:t>A abordagem multidisciplinar permitiu discutir itens de várias perspectivas. Uma vantagem adicional desta conferência foi a metodologia caracterizada por geração e priorização meticulosa de itens, pesquisa sistemática de literatura e votação anônima, garantindo uma alta qualidade dos resultados.</a:t>
            </a: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
          <p:cNvSpPr>
            <a:spLocks noChangeArrowheads="1"/>
          </p:cNvSpPr>
          <p:nvPr>
            <p:ph type="title"/>
          </p:nvPr>
        </p:nvSpPr>
        <p:spPr/>
        <p:txBody>
          <a:bodyPr/>
          <a:lstStyle/>
          <a:p>
            <a:pPr eaLnBrk="1"/>
            <a:r>
              <a:rPr lang="pt-BR" altLang="pt-BR" smtClean="0"/>
              <a:t>Discussão</a:t>
            </a:r>
          </a:p>
        </p:txBody>
      </p:sp>
      <p:sp>
        <p:nvSpPr>
          <p:cNvPr id="44035" name="Text Box 2"/>
          <p:cNvSpPr txBox="1">
            <a:spLocks/>
          </p:cNvSpPr>
          <p:nvPr/>
        </p:nvSpPr>
        <p:spPr bwMode="auto">
          <a:xfrm>
            <a:off x="152400" y="2933700"/>
            <a:ext cx="12700000" cy="6308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173038" indent="-1730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A abstenção de votar em caso de falta de experiência indica adicionalmente uma alta validade de votos. </a:t>
            </a:r>
          </a:p>
          <a:p>
            <a:pPr algn="l" eaLnBrk="1"/>
            <a:endParaRPr lang="pt-BR" altLang="pt-BR"/>
          </a:p>
          <a:p>
            <a:pPr algn="l" eaLnBrk="1">
              <a:buSzPct val="75000"/>
              <a:buFontTx/>
              <a:buChar char="•"/>
            </a:pPr>
            <a:r>
              <a:rPr lang="pt-BR" altLang="pt-BR"/>
              <a:t>Pode-se especular que representantes dos grupos de apoio ao paciente e do gastroenterologista pediátrico se abstiveram de votar em casos de questões totalmente cirúrgicas. </a:t>
            </a:r>
          </a:p>
          <a:p>
            <a:pPr algn="l" eaLnBrk="1"/>
            <a:endParaRPr lang="pt-BR" altLang="pt-BR"/>
          </a:p>
          <a:p>
            <a:pPr algn="l" eaLnBrk="1">
              <a:buSzPct val="75000"/>
              <a:buFontTx/>
              <a:buChar char="•"/>
            </a:pPr>
            <a:r>
              <a:rPr lang="pt-BR" altLang="pt-BR"/>
              <a:t>Finalmente, os representantes dos grupos de apoio ao paciente foram capazes de contribuir para as discussões e o processo de votação da perspectiva dos pacientes.</a:t>
            </a:r>
          </a:p>
          <a:p>
            <a:pPr algn="l" eaLnBrk="1"/>
            <a:endParaRPr lang="pt-BR" altLang="pt-BR"/>
          </a:p>
          <a:p>
            <a:pPr algn="l" eaLnBrk="1">
              <a:buSzPct val="75000"/>
              <a:buFontTx/>
              <a:buChar char="•"/>
            </a:pPr>
            <a:r>
              <a:rPr lang="pt-BR" altLang="pt-BR"/>
              <a:t>Os itens nos quais nenhum consenso foi alcançado ou onde considerou-se que não havia evidências suficientes para realizar uma votação significativa, poderia ser sugerido que as essas áreas seriam prioridades para pesquisas futuras. </a:t>
            </a:r>
          </a:p>
          <a:p>
            <a:pPr algn="l" eaLnBrk="1"/>
            <a:endParaRPr lang="pt-BR" altLang="pt-BR"/>
          </a:p>
          <a:p>
            <a:pPr algn="l" eaLnBrk="1">
              <a:buSzPct val="75000"/>
              <a:buFontTx/>
              <a:buChar char="•"/>
            </a:pPr>
            <a:r>
              <a:rPr lang="pt-BR" altLang="pt-BR"/>
              <a:t>Existem várias </a:t>
            </a:r>
            <a:r>
              <a:rPr lang="pt-BR" altLang="pt-BR">
                <a:solidFill>
                  <a:srgbClr val="FF0000"/>
                </a:solidFill>
              </a:rPr>
              <a:t>desvantagens da Conferência</a:t>
            </a:r>
            <a:r>
              <a:rPr lang="pt-BR" altLang="pt-BR"/>
              <a:t>. Primeiro, como a conferência estava focada em cirurgiões pediátricos, apenas um gastroenterologista pediátrico e nenhum pneumologista pediátrico, anestesiologista pediátrico e neonatologista estavam envolvidos. </a:t>
            </a: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
          <p:cNvSpPr>
            <a:spLocks noChangeArrowheads="1"/>
          </p:cNvSpPr>
          <p:nvPr>
            <p:ph type="title"/>
          </p:nvPr>
        </p:nvSpPr>
        <p:spPr/>
        <p:txBody>
          <a:bodyPr/>
          <a:lstStyle/>
          <a:p>
            <a:pPr eaLnBrk="1"/>
            <a:r>
              <a:rPr lang="pt-BR" altLang="pt-BR" smtClean="0"/>
              <a:t>Discussão</a:t>
            </a:r>
          </a:p>
        </p:txBody>
      </p:sp>
      <p:sp>
        <p:nvSpPr>
          <p:cNvPr id="45059" name="Text Box 2"/>
          <p:cNvSpPr txBox="1">
            <a:spLocks/>
          </p:cNvSpPr>
          <p:nvPr/>
        </p:nvSpPr>
        <p:spPr bwMode="auto">
          <a:xfrm>
            <a:off x="260350" y="2682875"/>
            <a:ext cx="12482513" cy="3022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249238" indent="-2492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Inúmeros aspectos perioperatórios podem ter sido discutidos de forma diferente por representantes de campos não operatórios. </a:t>
            </a:r>
          </a:p>
          <a:p>
            <a:pPr algn="l" eaLnBrk="1">
              <a:buSzPct val="75000"/>
              <a:buFontTx/>
              <a:buChar char="•"/>
            </a:pPr>
            <a:endParaRPr lang="pt-BR" altLang="pt-BR"/>
          </a:p>
          <a:p>
            <a:pPr algn="l" eaLnBrk="1">
              <a:buSzPct val="75000"/>
              <a:buFontTx/>
              <a:buChar char="•"/>
            </a:pPr>
            <a:r>
              <a:rPr lang="pt-BR" altLang="pt-BR"/>
              <a:t>Segundo, os </a:t>
            </a:r>
            <a:r>
              <a:rPr lang="pt-BR" altLang="pt-BR" b="1"/>
              <a:t>resultados da Conferência foram baseados principalmente na opinião de especialistas. </a:t>
            </a:r>
          </a:p>
          <a:p>
            <a:pPr algn="l" eaLnBrk="1"/>
            <a:endParaRPr lang="pt-BR" altLang="pt-BR" b="1"/>
          </a:p>
          <a:p>
            <a:pPr algn="l" eaLnBrk="1">
              <a:buSzPct val="75000"/>
              <a:buFontTx/>
              <a:buChar char="•"/>
            </a:pPr>
            <a:r>
              <a:rPr lang="pt-BR" altLang="pt-BR"/>
              <a:t>Portanto, as declarações dos participantes da conferência devem ser consideradas apenas opiniões dos representantes da ERNICA.</a:t>
            </a: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
          <p:cNvSpPr>
            <a:spLocks noChangeArrowheads="1"/>
          </p:cNvSpPr>
          <p:nvPr>
            <p:ph type="title"/>
          </p:nvPr>
        </p:nvSpPr>
        <p:spPr/>
        <p:txBody>
          <a:bodyPr/>
          <a:lstStyle/>
          <a:p>
            <a:pPr eaLnBrk="1"/>
            <a:r>
              <a:rPr lang="pt-BR" altLang="pt-BR" smtClean="0"/>
              <a:t>Conclusão</a:t>
            </a:r>
          </a:p>
        </p:txBody>
      </p:sp>
      <p:sp>
        <p:nvSpPr>
          <p:cNvPr id="46083" name="Text Box 2"/>
          <p:cNvSpPr txBox="1">
            <a:spLocks/>
          </p:cNvSpPr>
          <p:nvPr/>
        </p:nvSpPr>
        <p:spPr bwMode="auto">
          <a:xfrm>
            <a:off x="152400" y="2466975"/>
            <a:ext cx="12700000" cy="3387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187325" indent="-187325"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Os participantes desta conferência ERNICA alcançaram um consenso significativo sobre o manejo pré, peri e pós-operatório de pacientes com atresia esofágica e fístula traqueoesofágica submetidos à anastomose primária. </a:t>
            </a:r>
          </a:p>
          <a:p>
            <a:pPr algn="l" eaLnBrk="1"/>
            <a:endParaRPr lang="pt-BR" altLang="pt-BR"/>
          </a:p>
          <a:p>
            <a:pPr algn="l" eaLnBrk="1">
              <a:buSzPct val="75000"/>
              <a:buFontTx/>
              <a:buChar char="•"/>
            </a:pPr>
            <a:r>
              <a:rPr lang="pt-BR" altLang="pt-BR"/>
              <a:t>O consenso pode facilitar a padronização e o desenvolvimento de diretrizes geralmente aceitas para o atendimento ao paciente. </a:t>
            </a:r>
          </a:p>
          <a:p>
            <a:pPr algn="l" eaLnBrk="1"/>
            <a:endParaRPr lang="pt-BR" altLang="pt-BR"/>
          </a:p>
          <a:p>
            <a:pPr algn="l" eaLnBrk="1">
              <a:buSzPct val="75000"/>
              <a:buFontTx/>
              <a:buChar char="•"/>
            </a:pPr>
            <a:r>
              <a:rPr lang="pt-BR" altLang="pt-BR"/>
              <a:t>A metodologia da Conferência pode servir como um plano para outras Conferências sobre o gerenciamento de outras malformações congênitas em cirurgia pediátrica.</a:t>
            </a:r>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p:cNvSpPr>
          <p:nvPr>
            <p:ph type="body" idx="1"/>
          </p:nvPr>
        </p:nvSpPr>
        <p:spPr/>
        <p:txBody>
          <a:bodyPr/>
          <a:lstStyle/>
          <a:p>
            <a:endParaRPr lang="pt-BR" altLang="pt-BR" smtClean="0"/>
          </a:p>
        </p:txBody>
      </p:sp>
      <p:pic>
        <p:nvPicPr>
          <p:cNvPr id="57348" name="Picture 4" descr="halftone_gray_2x"/>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212975"/>
            <a:ext cx="13004800" cy="53435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p:cNvSpPr>
          <p:nvPr>
            <p:ph type="title"/>
          </p:nvPr>
        </p:nvSpPr>
        <p:spPr/>
        <p:txBody>
          <a:bodyPr/>
          <a:lstStyle/>
          <a:p>
            <a:r>
              <a:rPr lang="pt-BR" altLang="pt-BR" smtClean="0"/>
              <a:t>RESUMO</a:t>
            </a:r>
          </a:p>
        </p:txBody>
      </p:sp>
      <p:sp>
        <p:nvSpPr>
          <p:cNvPr id="63491" name="Rectangle 3"/>
          <p:cNvSpPr>
            <a:spLocks/>
          </p:cNvSpPr>
          <p:nvPr>
            <p:ph type="body" idx="1"/>
          </p:nvPr>
        </p:nvSpPr>
        <p:spPr/>
        <p:txBody>
          <a:bodyPr/>
          <a:lstStyle/>
          <a:p>
            <a:pPr>
              <a:lnSpc>
                <a:spcPct val="80000"/>
              </a:lnSpc>
            </a:pPr>
            <a:r>
              <a:rPr lang="pt-BR" altLang="pt-BR" sz="2800" b="1" smtClean="0">
                <a:solidFill>
                  <a:schemeClr val="hlink"/>
                </a:solidFill>
              </a:rPr>
              <a:t>Introdução</a:t>
            </a:r>
            <a:r>
              <a:rPr lang="pt-BR" altLang="pt-BR" sz="2800" smtClean="0">
                <a:solidFill>
                  <a:schemeClr val="hlink"/>
                </a:solidFill>
              </a:rPr>
              <a:t>:</a:t>
            </a:r>
            <a:r>
              <a:rPr lang="pt-BR" altLang="pt-BR" sz="2800" smtClean="0"/>
              <a:t> Muitos aspectos do manejo da atresia esofágica (AE) e fístula traqueoesofágica (FTE) são controversas e as evidências para a tomada de decisão é limitada. Membros da Rede Europeia de Referência para Anomalias Congênitas Raras Herdadas (ERNICA) realizou uma Conferência de consenso sobre o manejo cirúrgico da AE/FTEVcom base em opiniões de especialistas referentes à literatura mais recente.</a:t>
            </a:r>
          </a:p>
          <a:p>
            <a:pPr>
              <a:lnSpc>
                <a:spcPct val="80000"/>
              </a:lnSpc>
            </a:pPr>
            <a:r>
              <a:rPr lang="pt-BR" altLang="pt-BR" sz="2800" smtClean="0">
                <a:solidFill>
                  <a:schemeClr val="hlink"/>
                </a:solidFill>
              </a:rPr>
              <a:t>Materiais e Métodos: </a:t>
            </a:r>
            <a:r>
              <a:rPr lang="pt-BR" altLang="pt-BR" sz="2800" smtClean="0"/>
              <a:t>Dezenove representantes da ERNICA de nove países europeus participaram da Conferência. A Conferência foi preparada por geração de item, priorização de itens por meio de pesquisa </a:t>
            </a:r>
            <a:r>
              <a:rPr lang="pt-BR" altLang="pt-BR" sz="2800" i="1" smtClean="0"/>
              <a:t>on-line</a:t>
            </a:r>
            <a:r>
              <a:rPr lang="pt-BR" altLang="pt-BR" sz="2800" smtClean="0"/>
              <a:t>, formulação de uma lista final contendo os domínios diagnóstico, gerenciamento pré-operatório, operatório e pós-operatório e revisão de literatura. A conferência de dois dias foi realizada em Berlim em outubro de 2018. A votação anônima foi realizada por meio de um sistema baseado na Internet. O consenso foi definido quando 75% dos votos marcaram um escore de 6 a 9.</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
          <p:cNvSpPr>
            <a:spLocks noChangeArrowheads="1"/>
          </p:cNvSpPr>
          <p:nvPr>
            <p:ph type="title"/>
          </p:nvPr>
        </p:nvSpPr>
        <p:spPr/>
        <p:txBody>
          <a:bodyPr/>
          <a:lstStyle/>
          <a:p>
            <a:pPr eaLnBrk="1"/>
            <a:r>
              <a:rPr lang="pt-BR" altLang="pt-BR" smtClean="0"/>
              <a:t>Referências</a:t>
            </a:r>
          </a:p>
        </p:txBody>
      </p:sp>
      <p:sp>
        <p:nvSpPr>
          <p:cNvPr id="47107" name="Text Box 2"/>
          <p:cNvSpPr txBox="1">
            <a:spLocks/>
          </p:cNvSpPr>
          <p:nvPr/>
        </p:nvSpPr>
        <p:spPr bwMode="auto">
          <a:xfrm>
            <a:off x="150813" y="2674938"/>
            <a:ext cx="12701587" cy="6308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1 Pedersen RN, Calzolari E, Husby S, Garne E; EUROCAT Working group. Oesophageal atresia: prevalence, prenatal diagnosis an associated anomalies in 23 European regions. Arch Dis Child 2012;97(03):227–232</a:t>
            </a:r>
          </a:p>
          <a:p>
            <a:pPr algn="l" eaLnBrk="1">
              <a:buSzPct val="75000"/>
              <a:buFontTx/>
              <a:buChar char="•"/>
            </a:pPr>
            <a:r>
              <a:rPr lang="pt-BR" altLang="pt-BR"/>
              <a:t>2 Cassina M, Ruol M, Pertile R, et al. Prevalence, characteristics, and survival of children with esophageal atresia: a 32-year population-based study including 1,417,724 consecutive newborns. Birth Defects Res A Clin Mol Teratol 2016;106(07):542–548</a:t>
            </a:r>
          </a:p>
          <a:p>
            <a:pPr algn="l" eaLnBrk="1">
              <a:buSzPct val="75000"/>
              <a:buFontTx/>
              <a:buChar char="•"/>
            </a:pPr>
            <a:r>
              <a:rPr lang="pt-BR" altLang="pt-BR"/>
              <a:t>3 Zimmer J, Eaton S, Murchison LE, Ure BM, Dingemann C. State of play: eight decades of surgery for esophageal atresia. Eur J Pediatr Surg 2019;29(01):39–48</a:t>
            </a:r>
          </a:p>
          <a:p>
            <a:pPr algn="l" eaLnBrk="1">
              <a:buSzPct val="75000"/>
              <a:buFontTx/>
              <a:buChar char="•"/>
            </a:pPr>
            <a:r>
              <a:rPr lang="pt-BR" altLang="pt-BR"/>
              <a:t>4 Morini F, Conforti A, Bagolan P. Perioperative complications of esophageal atresia. Eur J Pediatr Surg 2018;28(02):133–140</a:t>
            </a:r>
          </a:p>
          <a:p>
            <a:pPr algn="l" eaLnBrk="1">
              <a:buSzPct val="75000"/>
              <a:buFontTx/>
              <a:buChar char="•"/>
            </a:pPr>
            <a:r>
              <a:rPr lang="pt-BR" altLang="pt-BR"/>
              <a:t>5 Wijnen RM, Ure B. Bridging the gap–more than surgery only. Eur J Pediatr Surg 2015;25(04):311</a:t>
            </a:r>
          </a:p>
          <a:p>
            <a:pPr algn="l" eaLnBrk="1">
              <a:buSzPct val="75000"/>
              <a:buFontTx/>
              <a:buChar char="•"/>
            </a:pPr>
            <a:r>
              <a:rPr lang="pt-BR" altLang="pt-BR"/>
              <a:t>6 Dingemann J, Szczepanski R, Ernst G, et al. Transition of patients with esophageal atresia to adult care: results of a transition specific education program. Eur J Pediatr Surg 2017;27(01): 61–67 Erratum in: Eur J Pediatr Surg 2017b;27(1):e1–e2</a:t>
            </a:r>
          </a:p>
          <a:p>
            <a:pPr algn="l" eaLnBrk="1">
              <a:buSzPct val="75000"/>
              <a:buFontTx/>
              <a:buChar char="•"/>
            </a:pPr>
            <a:r>
              <a:rPr lang="pt-BR" altLang="pt-BR"/>
              <a:t>7 Rayyan M, Allegaert K, Omari T, Rommel N. Dysphagia in children with esophageal atresia: current diagnostic options. Eur J Pediatr Surg 2015;25(04):326–332</a:t>
            </a:r>
          </a:p>
        </p:txBody>
      </p:sp>
    </p:spTree>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
          <p:cNvSpPr>
            <a:spLocks noChangeArrowheads="1"/>
          </p:cNvSpPr>
          <p:nvPr>
            <p:ph type="title"/>
          </p:nvPr>
        </p:nvSpPr>
        <p:spPr/>
        <p:txBody>
          <a:bodyPr/>
          <a:lstStyle/>
          <a:p>
            <a:pPr eaLnBrk="1"/>
            <a:r>
              <a:rPr lang="pt-BR" altLang="pt-BR" smtClean="0"/>
              <a:t>Referências</a:t>
            </a:r>
          </a:p>
        </p:txBody>
      </p:sp>
      <p:sp>
        <p:nvSpPr>
          <p:cNvPr id="48131" name="Text Box 2"/>
          <p:cNvSpPr txBox="1">
            <a:spLocks/>
          </p:cNvSpPr>
          <p:nvPr/>
        </p:nvSpPr>
        <p:spPr bwMode="auto">
          <a:xfrm>
            <a:off x="152400" y="2471738"/>
            <a:ext cx="12700000" cy="6308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8 Acher CW, Ostlie DJ, Leys CM, Struckmeyer S, Parker M, Nichol PF. Long-term outcomes of patients with tracheoesophageal fistula/ esophageal atresia: survey results from tracheoesophageal fistula/esophageal atresia online communities. Eur J Pediatr Surg 2016;26(06):476–480</a:t>
            </a:r>
          </a:p>
          <a:p>
            <a:pPr algn="l" eaLnBrk="1">
              <a:buSzPct val="75000"/>
              <a:buFontTx/>
              <a:buChar char="•"/>
            </a:pPr>
            <a:r>
              <a:rPr lang="pt-BR" altLang="pt-BR"/>
              <a:t>9 Nurminen P, Koivusalo A, Hukkinen M, Pakarinen M. Pneumonia after repair of esophageal atresia-incidence and main risk factors. Eur J Pediatr Surg 2018. Doi: 10.1055s-0038-1675775</a:t>
            </a:r>
          </a:p>
          <a:p>
            <a:pPr algn="l" eaLnBrk="1">
              <a:buSzPct val="75000"/>
              <a:buFontTx/>
              <a:buChar char="•"/>
            </a:pPr>
            <a:r>
              <a:rPr lang="pt-BR" altLang="pt-BR"/>
              <a:t>10 Snijders D, Barbato A. An update on diagnosis of tracheomalacia in children. Eur J Pediatr Surg 2015;25(04):333–335</a:t>
            </a:r>
          </a:p>
          <a:p>
            <a:pPr algn="l" eaLnBrk="1">
              <a:buSzPct val="75000"/>
              <a:buFontTx/>
              <a:buChar char="•"/>
            </a:pPr>
            <a:r>
              <a:rPr lang="pt-BR" altLang="pt-BR"/>
              <a:t>11 Harmsen WJ, Aarsen FJ, van der Cammen-van Zijp MHM, et al. Developmental problems in patients with oesophageal atresia: a longitudinal follow-up study. Arch Dis Child Fetal Neonatal Ed 2017;102(03):F214–F219</a:t>
            </a:r>
          </a:p>
          <a:p>
            <a:pPr algn="l" eaLnBrk="1">
              <a:buSzPct val="75000"/>
              <a:buFontTx/>
              <a:buChar char="•"/>
            </a:pPr>
            <a:r>
              <a:rPr lang="pt-BR" altLang="pt-BR"/>
              <a:t>12 Witt S, Dellenmark-Blom M, Dingemann J, et al. Quality of life in parents of children born with esophageal atresia. Eur J Pediatr Surg 2018. Doi: 10.1055/s-0038-1660867</a:t>
            </a:r>
          </a:p>
          <a:p>
            <a:pPr algn="l" eaLnBrk="1">
              <a:buSzPct val="75000"/>
              <a:buFontTx/>
              <a:buChar char="•"/>
            </a:pPr>
            <a:r>
              <a:rPr lang="pt-BR" altLang="pt-BR"/>
              <a:t>13 Flieder S, Dellenmark-Blom M, Witt S, et al. Generic health related quality of life after repair of esophageal atresia and its determinants within a German-Swedish cohort. Eur J Pediatr Surg 2019;29(01):75–84</a:t>
            </a:r>
          </a:p>
        </p:txBody>
      </p:sp>
    </p:spTree>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
          <p:cNvSpPr>
            <a:spLocks noChangeArrowheads="1"/>
          </p:cNvSpPr>
          <p:nvPr>
            <p:ph type="title"/>
          </p:nvPr>
        </p:nvSpPr>
        <p:spPr/>
        <p:txBody>
          <a:bodyPr/>
          <a:lstStyle/>
          <a:p>
            <a:pPr eaLnBrk="1"/>
            <a:r>
              <a:rPr lang="pt-BR" altLang="pt-BR" smtClean="0"/>
              <a:t>Referências</a:t>
            </a:r>
          </a:p>
        </p:txBody>
      </p:sp>
      <p:sp>
        <p:nvSpPr>
          <p:cNvPr id="49155" name="Text Box 2"/>
          <p:cNvSpPr txBox="1">
            <a:spLocks/>
          </p:cNvSpPr>
          <p:nvPr/>
        </p:nvSpPr>
        <p:spPr bwMode="auto">
          <a:xfrm>
            <a:off x="152400" y="2674938"/>
            <a:ext cx="12700000" cy="6308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14 Witt S, Dellenmark-BlomM, Flieder S, et al. Health-related quality of life experiences in children and adolescents born with esophageal atresia: A Swedish-German focus group study. Child Care HealthDev 2019;45(01):79–88</a:t>
            </a:r>
          </a:p>
          <a:p>
            <a:pPr algn="l" eaLnBrk="1">
              <a:buSzPct val="75000"/>
              <a:buFontTx/>
              <a:buChar char="•"/>
            </a:pPr>
            <a:r>
              <a:rPr lang="pt-BR" altLang="pt-BR"/>
              <a:t>15 Rozensztrauch A, Śmigiel R, Patkowski D. Congenital esophageal atresia- surgical treatment results in the context of quality of life. Eur J Pediatr Surg 2019;29(03):266–270</a:t>
            </a:r>
          </a:p>
          <a:p>
            <a:pPr algn="l" eaLnBrk="1">
              <a:buSzPct val="75000"/>
              <a:buFontTx/>
              <a:buChar char="•"/>
            </a:pPr>
            <a:r>
              <a:rPr lang="pt-BR" altLang="pt-BR"/>
              <a:t>16 Vergouwe FW, IJsselstijn H, Wijnen RM, Bruno MJ, Spaander MC. Screening and surveillance in esophageal atresia patients: current knowledge and future perspectives. Eur J Pediatr Surg 2015;25 04):345–352</a:t>
            </a:r>
          </a:p>
          <a:p>
            <a:pPr algn="l" eaLnBrk="1">
              <a:buSzPct val="75000"/>
              <a:buFontTx/>
              <a:buChar char="•"/>
            </a:pPr>
            <a:r>
              <a:rPr lang="pt-BR" altLang="pt-BR"/>
              <a:t>17 Zani A, Eaton S, Hoellwarth ME, et al. International survey on the management of esophageal atresia. Eur J Pediatr Surg 2014;24 (01):3–8</a:t>
            </a:r>
          </a:p>
          <a:p>
            <a:pPr algn="l" eaLnBrk="1">
              <a:buSzPct val="75000"/>
              <a:buFontTx/>
              <a:buChar char="•"/>
            </a:pPr>
            <a:r>
              <a:rPr lang="pt-BR" altLang="pt-BR"/>
              <a:t>18 Krishnan U, Mousa H, Dall’Oglio L, et al. ESPGHAN-NASPGHAN guidelines for the evaluation and treatment of gastrointestinal and nutritional complications in children with esophageal atresia-tracheoesophageal fistula. J Pediatr Gastroenterol Nutr 2016;63(05):550–570</a:t>
            </a:r>
          </a:p>
          <a:p>
            <a:pPr algn="l" eaLnBrk="1">
              <a:buSzPct val="75000"/>
              <a:buFontTx/>
              <a:buChar char="•"/>
            </a:pPr>
            <a:r>
              <a:rPr lang="pt-BR" altLang="pt-BR"/>
              <a:t>19 Lal D, Miyano G, Juang D, Sharp NE, St Peter SD. Current patterns of practice and technique in the repair of esophageal atresia and tracheoesophageal fistua: an IPEG survey. J Laparoendosc Adv Surg Tech A 2013;23(07):635–638</a:t>
            </a: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
          <p:cNvSpPr>
            <a:spLocks noChangeArrowheads="1"/>
          </p:cNvSpPr>
          <p:nvPr>
            <p:ph type="title"/>
          </p:nvPr>
        </p:nvSpPr>
        <p:spPr/>
        <p:txBody>
          <a:bodyPr/>
          <a:lstStyle/>
          <a:p>
            <a:pPr eaLnBrk="1"/>
            <a:r>
              <a:rPr lang="pt-BR" altLang="pt-BR" smtClean="0"/>
              <a:t>Referências</a:t>
            </a:r>
          </a:p>
        </p:txBody>
      </p:sp>
      <p:sp>
        <p:nvSpPr>
          <p:cNvPr id="50179" name="Text Box 2"/>
          <p:cNvSpPr txBox="1">
            <a:spLocks/>
          </p:cNvSpPr>
          <p:nvPr/>
        </p:nvSpPr>
        <p:spPr bwMode="auto">
          <a:xfrm>
            <a:off x="288925" y="2654300"/>
            <a:ext cx="12700000" cy="594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20 Dingemann C, Ure B, Dingemann J. Thoracoscopic procedures in pediatric surgery: what is the evidence? Eur J Pediatr Surg 2014; 24(01):14–19</a:t>
            </a:r>
          </a:p>
          <a:p>
            <a:pPr algn="l" eaLnBrk="1">
              <a:buSzPct val="75000"/>
              <a:buFontTx/>
              <a:buChar char="•"/>
            </a:pPr>
            <a:r>
              <a:rPr lang="pt-BR" altLang="pt-BR"/>
              <a:t>21 ERNICA. European reference network. Available at: https://ern-ernica.eu/about/european-reference-networks/. Accessed February 25, 2019</a:t>
            </a:r>
          </a:p>
          <a:p>
            <a:pPr algn="l" eaLnBrk="1">
              <a:buSzPct val="75000"/>
              <a:buFontTx/>
              <a:buChar char="•"/>
            </a:pPr>
            <a:r>
              <a:rPr lang="pt-BR" altLang="pt-BR"/>
              <a:t>22 Wijnen R, Anzelewicz SM, Petersen C, Czauderna P. European reference networks: share, care, and cure-future or dream? Eur JPediatr Surg 2017;27(05):388–394</a:t>
            </a:r>
          </a:p>
          <a:p>
            <a:pPr algn="l" eaLnBrk="1">
              <a:buSzPct val="75000"/>
              <a:buFontTx/>
              <a:buChar char="•"/>
            </a:pPr>
            <a:r>
              <a:rPr lang="pt-BR" altLang="pt-BR"/>
              <a:t>23 Rolle U. Centralization of pediatric surgery: European perspective. Eur J Pediatr Surg 2017;27(05):387</a:t>
            </a:r>
          </a:p>
          <a:p>
            <a:pPr algn="l" eaLnBrk="1">
              <a:buSzPct val="75000"/>
              <a:buFontTx/>
              <a:buChar char="•"/>
            </a:pPr>
            <a:r>
              <a:rPr lang="pt-BR" altLang="pt-BR"/>
              <a:t>24 Pakarinen M, Bjørland K, Qvist N, Wester T. Centralized pediatric surgery in the Nordic countries: a role model for Europe? Eur J Pediatr Surg 2017;27(05):395–398</a:t>
            </a:r>
          </a:p>
          <a:p>
            <a:pPr algn="l" eaLnBrk="1">
              <a:buSzPct val="75000"/>
              <a:buFontTx/>
              <a:buChar char="•"/>
            </a:pPr>
            <a:r>
              <a:rPr lang="pt-BR" altLang="pt-BR"/>
              <a:t>25 Héon-Klin V. European reference networks for rare diseases: what is the conceptual framework? Orphanet J Rare Dis 2017 - 12(01):137</a:t>
            </a:r>
          </a:p>
          <a:p>
            <a:pPr algn="l" eaLnBrk="1">
              <a:buSzPct val="75000"/>
              <a:buFontTx/>
              <a:buChar char="•"/>
            </a:pPr>
            <a:r>
              <a:rPr lang="pt-BR" altLang="pt-BR"/>
              <a:t>26 The federation of esophageal atresia and Tracheo-esophageal fistula support groups E.V. Available at: </a:t>
            </a:r>
            <a:r>
              <a:rPr lang="pt-BR" altLang="pt-BR" u="sng">
                <a:hlinkClick r:id="rId2"/>
              </a:rPr>
              <a:t>http://www.we-are-</a:t>
            </a:r>
            <a:r>
              <a:rPr lang="pt-BR" altLang="pt-BR"/>
              <a:t>eat.org/. Accessed February 25, 2019</a:t>
            </a:r>
          </a:p>
          <a:p>
            <a:pPr algn="l" eaLnBrk="1">
              <a:buSzPct val="75000"/>
              <a:buFontTx/>
              <a:buChar char="•"/>
            </a:pPr>
            <a:r>
              <a:rPr lang="pt-BR" altLang="pt-BR"/>
              <a:t>27 Svoboda E, Fruithof J, Widenmann-Grolig A, et al. A patient led, Ωnternational study of long term outcomes of esophageal atresia: EAT 1. J Pediatr Surg 2018;53(04):610–615</a:t>
            </a:r>
          </a:p>
        </p:txBody>
      </p:sp>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
          <p:cNvSpPr>
            <a:spLocks noChangeArrowheads="1"/>
          </p:cNvSpPr>
          <p:nvPr>
            <p:ph type="title"/>
          </p:nvPr>
        </p:nvSpPr>
        <p:spPr/>
        <p:txBody>
          <a:bodyPr/>
          <a:lstStyle/>
          <a:p>
            <a:pPr eaLnBrk="1"/>
            <a:r>
              <a:rPr lang="pt-BR" altLang="pt-BR" smtClean="0"/>
              <a:t>Referências</a:t>
            </a:r>
          </a:p>
        </p:txBody>
      </p:sp>
      <p:sp>
        <p:nvSpPr>
          <p:cNvPr id="51203" name="Text Box 2"/>
          <p:cNvSpPr txBox="1">
            <a:spLocks/>
          </p:cNvSpPr>
          <p:nvPr/>
        </p:nvSpPr>
        <p:spPr bwMode="auto">
          <a:xfrm>
            <a:off x="152400" y="2695575"/>
            <a:ext cx="12700000" cy="667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28 Harris PA, Taylor R, Thielke R, Payne J, Gonzalez N, Conde JG. Research electronic data capture (REDCap)–a metadata-driven methodology and workflow process for providing translational research informatics support. J Biomed Inform 2009;42(02):377–381</a:t>
            </a:r>
          </a:p>
          <a:p>
            <a:pPr algn="l" eaLnBrk="1">
              <a:buSzPct val="75000"/>
              <a:buFontTx/>
              <a:buChar char="•"/>
            </a:pPr>
            <a:r>
              <a:rPr lang="pt-BR" altLang="pt-BR"/>
              <a:t>29 Oxford Centre for Evidence-based Medicine - Levels of Evidence (March 2009). Available at: </a:t>
            </a:r>
            <a:r>
              <a:rPr lang="pt-BR" altLang="pt-BR" u="sng">
                <a:hlinkClick r:id="rId2"/>
              </a:rPr>
              <a:t>https://www.cebm.net/2009/06/</a:t>
            </a:r>
            <a:r>
              <a:rPr lang="pt-BR" altLang="pt-BR"/>
              <a:t> oxford-centre-evidence-based-medicine-levels-evidence-march-2009/. Accessed June 23, 2019</a:t>
            </a:r>
          </a:p>
          <a:p>
            <a:pPr algn="l" eaLnBrk="1">
              <a:buSzPct val="75000"/>
              <a:buFontTx/>
              <a:buChar char="•"/>
            </a:pPr>
            <a:r>
              <a:rPr lang="pt-BR" altLang="pt-BR"/>
              <a:t>30 Voxvote. Available at: www.voxvote.com. Accessed February 25, 2019</a:t>
            </a:r>
          </a:p>
          <a:p>
            <a:pPr algn="l" eaLnBrk="1">
              <a:buSzPct val="75000"/>
              <a:buFontTx/>
              <a:buChar char="•"/>
            </a:pPr>
            <a:r>
              <a:rPr lang="pt-BR" altLang="pt-BR"/>
              <a:t>31 Cantinotti M, Hegde S, Bell A, Razavi R. Diagnostic role of magnetic resonance imaging in identifying aortic arch anomalies. Congenit Heart Dis 2008;3(02):117–123</a:t>
            </a:r>
          </a:p>
          <a:p>
            <a:pPr algn="l" eaLnBrk="1">
              <a:buSzPct val="75000"/>
              <a:buFontTx/>
              <a:buChar char="•"/>
            </a:pPr>
            <a:r>
              <a:rPr lang="pt-BR" altLang="pt-BR"/>
              <a:t>32 Bagolan P, Valfrè L, Morini F, Conforti A. Long-gap esophageal atresia: traction-growth and anastomosis - before and beyond. Dis Esophagus 2013;26(04):372–379</a:t>
            </a:r>
          </a:p>
          <a:p>
            <a:pPr algn="l" eaLnBrk="1">
              <a:buSzPct val="75000"/>
              <a:buFontTx/>
              <a:buChar char="•"/>
            </a:pPr>
            <a:r>
              <a:rPr lang="pt-BR" altLang="pt-BR"/>
              <a:t>33 Gross ER, Reichstein A, Gander JW, Stolar CJ, Coran AG, Cowles RA. The role of fiberoptic endoscopy in the evaluation and management of long gap isolated esophageal atresia. Pediatr Surg Int 2010;26(12):1223–1227</a:t>
            </a:r>
          </a:p>
          <a:p>
            <a:pPr algn="l" eaLnBrk="1">
              <a:buSzPct val="75000"/>
              <a:buFontTx/>
              <a:buChar char="•"/>
            </a:pPr>
            <a:r>
              <a:rPr lang="pt-BR" altLang="pt-BR"/>
              <a:t>34 Shieh HF, Smithers CJ, Hamilton TE, et al. Posterior tracheopexy for severe tracheomalacia associated with esophageal atresia (EA): primary treatment at the time of initial EA repair versus secondary treatment. Front Surg 2018;4:80</a:t>
            </a:r>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
          <p:cNvSpPr>
            <a:spLocks noChangeArrowheads="1"/>
          </p:cNvSpPr>
          <p:nvPr>
            <p:ph type="title"/>
          </p:nvPr>
        </p:nvSpPr>
        <p:spPr/>
        <p:txBody>
          <a:bodyPr/>
          <a:lstStyle/>
          <a:p>
            <a:pPr eaLnBrk="1"/>
            <a:r>
              <a:rPr lang="pt-BR" altLang="pt-BR" smtClean="0"/>
              <a:t>Referências</a:t>
            </a:r>
          </a:p>
        </p:txBody>
      </p:sp>
      <p:sp>
        <p:nvSpPr>
          <p:cNvPr id="52227" name="Text Box 2"/>
          <p:cNvSpPr txBox="1">
            <a:spLocks/>
          </p:cNvSpPr>
          <p:nvPr/>
        </p:nvSpPr>
        <p:spPr bwMode="auto">
          <a:xfrm>
            <a:off x="282575" y="2705100"/>
            <a:ext cx="12700000" cy="594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35 Tytgat SHAJ, van Herwaarden-Lindeboom MYA, van Tuyll van Serooskerken ES, van der Zee DC. Thoracoscopic posterior tracheopexy during primary esophageal atresia repair: a new approach to prevent tracheomalacia complications. J Pediatr Surg 2018;53(07):1420–1423</a:t>
            </a:r>
          </a:p>
          <a:p>
            <a:pPr algn="l" eaLnBrk="1">
              <a:buSzPct val="75000"/>
              <a:buFontTx/>
              <a:buChar char="•"/>
            </a:pPr>
            <a:r>
              <a:rPr lang="pt-BR" altLang="pt-BR"/>
              <a:t>36 Vaghela MM, Mahajan JK, Sundram J, Bhardwaj N, Rao KL. Role of glycopyrrolate in healing of anastomotic dehiscence after primary repair of esophageal atresia in a low resource setting-A randomized controlled study. J Pediatr Surg 2017;52(03):420–423</a:t>
            </a:r>
          </a:p>
          <a:p>
            <a:pPr algn="l" eaLnBrk="1">
              <a:buSzPct val="75000"/>
              <a:buFontTx/>
              <a:buChar char="•"/>
            </a:pPr>
            <a:r>
              <a:rPr lang="pt-BR" altLang="pt-BR"/>
              <a:t>37 Council of Europe Publishing. Developing a Methodology for Drawing up Guidelines on Best Medical Practices: Recommendation Rec(2001)13 Adopted by the Committee of Ministers of the Council of Europe on 10 October 2001 and Explanatory Memorandum. Strasbourg: Council of Europe Publishing; 2002</a:t>
            </a:r>
          </a:p>
          <a:p>
            <a:pPr algn="l" eaLnBrk="1">
              <a:buSzPct val="75000"/>
              <a:buFontTx/>
              <a:buChar char="•"/>
            </a:pPr>
            <a:r>
              <a:rPr lang="pt-BR" altLang="pt-BR"/>
              <a:t>38 De Boeck K, Castellani C, Elborn JS; ECFS Board. Medical consensus guidelines, and position papers: a policy for the ECFS. J Cyst Fibros 2014;13(05):495–498</a:t>
            </a:r>
          </a:p>
          <a:p>
            <a:pPr algn="l" eaLnBrk="1">
              <a:buSzPct val="75000"/>
              <a:buFontTx/>
              <a:buChar char="•"/>
            </a:pPr>
            <a:r>
              <a:rPr lang="pt-BR" altLang="pt-BR"/>
              <a:t>39 Cenzato M, Boccardi E, Beghi E, et al. European consensus conference on unruptured brain AVMs treatment (Supported by EANS, ESMINT, EGKS, and SINCH). Acta Neurochir (Wien) 2017;159(06):1059–1064</a:t>
            </a:r>
          </a:p>
        </p:txBody>
      </p:sp>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
          <p:cNvSpPr>
            <a:spLocks noChangeArrowheads="1"/>
          </p:cNvSpPr>
          <p:nvPr>
            <p:ph type="title"/>
          </p:nvPr>
        </p:nvSpPr>
        <p:spPr/>
        <p:txBody>
          <a:bodyPr/>
          <a:lstStyle/>
          <a:p>
            <a:pPr eaLnBrk="1"/>
            <a:r>
              <a:rPr lang="pt-BR" altLang="pt-BR" smtClean="0"/>
              <a:t>Referências</a:t>
            </a:r>
          </a:p>
        </p:txBody>
      </p:sp>
      <p:sp>
        <p:nvSpPr>
          <p:cNvPr id="53251" name="Text Box 2"/>
          <p:cNvSpPr txBox="1">
            <a:spLocks/>
          </p:cNvSpPr>
          <p:nvPr/>
        </p:nvSpPr>
        <p:spPr bwMode="auto">
          <a:xfrm>
            <a:off x="152400" y="2886075"/>
            <a:ext cx="12700000" cy="5578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40 Jeyarajah DR, Berman RS, Doyle MB, et al. Consensus conference on North American training in hepatopancreaticobiliary surgery: a review of the conference and presentation of consensus statements. Am J Transplant 2016;16(04):1086–1093 </a:t>
            </a:r>
          </a:p>
          <a:p>
            <a:pPr algn="l" eaLnBrk="1">
              <a:buSzPct val="75000"/>
              <a:buFontTx/>
              <a:buChar char="•"/>
            </a:pPr>
            <a:r>
              <a:rPr lang="pt-BR" altLang="pt-BR"/>
              <a:t>41 Goldstein B, Giroir B, Randolph A; International Consensus Conference on Pediatric Sepsis. International pediatric sepsis consensus conference: definitions for sepsis and organ dysfunction in pediatrics. Pediatr Crit Care Med 2005;6(01):2–8</a:t>
            </a:r>
          </a:p>
          <a:p>
            <a:pPr algn="l" eaLnBrk="1">
              <a:buSzPct val="75000"/>
              <a:buFontTx/>
              <a:buChar char="•"/>
            </a:pPr>
            <a:r>
              <a:rPr lang="pt-BR" altLang="pt-BR"/>
              <a:t>42 Galli E, Neri I, Ricci G, et al. Consensus conference on clinical management of pediatric atopic dermatitis. Ital J Pediatr 2016; 42:26</a:t>
            </a:r>
          </a:p>
          <a:p>
            <a:pPr algn="l" eaLnBrk="1">
              <a:buSzPct val="75000"/>
              <a:buFontTx/>
              <a:buChar char="•"/>
            </a:pPr>
            <a:r>
              <a:rPr lang="pt-BR" altLang="pt-BR"/>
              <a:t>43 Zani-Ruttenstock E, Zani A, Bullman E, Lapidus-Krol E, Pierro A. Are paediatric operations evidence based? A prospective analysis of general surgery practice in a teaching paediatric hospital. Pediatr Surg Int 2015;31(01):53–59</a:t>
            </a:r>
          </a:p>
          <a:p>
            <a:pPr algn="l" eaLnBrk="1">
              <a:buSzPct val="75000"/>
              <a:buFontTx/>
              <a:buChar char="•"/>
            </a:pPr>
            <a:r>
              <a:rPr lang="pt-BR" altLang="pt-BR"/>
              <a:t>44 Sackett DL, Rosenberg WM, Gray JA, Haynes RB, Richardson WS. Evidence based medicine: what it is and what it isn’t. BMJ 1996; 312(7023):71–72</a:t>
            </a:r>
          </a:p>
          <a:p>
            <a:pPr algn="l" eaLnBrk="1">
              <a:buSzPct val="75000"/>
              <a:buFontTx/>
              <a:buChar char="•"/>
            </a:pPr>
            <a:r>
              <a:rPr lang="pt-BR" altLang="pt-BR"/>
              <a:t>45 Hardin WD Jr., Stylianos S, Lally KP. Evidence-based practice in pediatric surgery. J Pediatr Surg 1999;34(05):908–912</a:t>
            </a: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
          <p:cNvSpPr>
            <a:spLocks noChangeArrowheads="1"/>
          </p:cNvSpPr>
          <p:nvPr>
            <p:ph type="title"/>
          </p:nvPr>
        </p:nvSpPr>
        <p:spPr/>
        <p:txBody>
          <a:bodyPr/>
          <a:lstStyle/>
          <a:p>
            <a:pPr eaLnBrk="1"/>
            <a:r>
              <a:rPr lang="pt-BR" altLang="pt-BR" smtClean="0"/>
              <a:t>Referências</a:t>
            </a:r>
          </a:p>
        </p:txBody>
      </p:sp>
      <p:sp>
        <p:nvSpPr>
          <p:cNvPr id="54275" name="Text Box 2"/>
          <p:cNvSpPr txBox="1">
            <a:spLocks/>
          </p:cNvSpPr>
          <p:nvPr/>
        </p:nvSpPr>
        <p:spPr bwMode="auto">
          <a:xfrm>
            <a:off x="5800725" y="4502150"/>
            <a:ext cx="11557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eaLnBrk="1">
              <a:buSzPct val="75000"/>
              <a:buFontTx/>
              <a:buChar char="•"/>
            </a:pPr>
            <a:endParaRPr lang="pt-BR" altLang="pt-BR"/>
          </a:p>
        </p:txBody>
      </p:sp>
      <p:sp>
        <p:nvSpPr>
          <p:cNvPr id="54276" name="Text Box 3"/>
          <p:cNvSpPr txBox="1">
            <a:spLocks/>
          </p:cNvSpPr>
          <p:nvPr/>
        </p:nvSpPr>
        <p:spPr bwMode="auto">
          <a:xfrm>
            <a:off x="212725" y="2654300"/>
            <a:ext cx="12700000" cy="594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46 Ostlie DJ, St Peter SD. The current state of evidence-based pediatric surgery. J Pediatr Surg 2010;45(10):1940–1946</a:t>
            </a:r>
          </a:p>
          <a:p>
            <a:pPr algn="l" eaLnBrk="1">
              <a:buSzPct val="75000"/>
              <a:buFontTx/>
              <a:buChar char="•"/>
            </a:pPr>
            <a:r>
              <a:rPr lang="pt-BR" altLang="pt-BR"/>
              <a:t>47 Askarpour S, Peyvasteh M, Ashrafi A, Dehdashtian M, Malekian A, Aramesh MR. Muscle-sparing versus standard posterolateral thoracotomy in neonates with esophageal atresia. Arq Bras Cir Dig 2018;31(02):e1365</a:t>
            </a:r>
          </a:p>
          <a:p>
            <a:pPr algn="l" eaLnBrk="1">
              <a:buSzPct val="75000"/>
              <a:buFontTx/>
              <a:buChar char="•"/>
            </a:pPr>
            <a:r>
              <a:rPr lang="pt-BR" altLang="pt-BR"/>
              <a:t>48 Upadhyaya VD, Gangopadhyaya AN, Gopal SC, et al. Is ligation of azygos vein necessary in primary repair of tracheoesophageal fistula with esophageal atresia? Eur J Pediatr Surg 2007;17(04): 236–240</a:t>
            </a:r>
          </a:p>
          <a:p>
            <a:pPr algn="l" eaLnBrk="1">
              <a:buSzPct val="75000"/>
              <a:buFontTx/>
              <a:buChar char="•"/>
            </a:pPr>
            <a:r>
              <a:rPr lang="pt-BR" altLang="pt-BR"/>
              <a:t>49 Sharma S, Sinha SK, Rawat JD, Wakhlu A, Kureel SN, Tandon R. Azygos vein preservation in primary repair of esophageal atresia with tracheoesophageal fistula. Pediatr Surg Int 2007;23(12): 1215–1218</a:t>
            </a:r>
          </a:p>
          <a:p>
            <a:pPr algn="l" eaLnBrk="1">
              <a:buSzPct val="75000"/>
              <a:buFontTx/>
              <a:buChar char="•"/>
            </a:pPr>
            <a:r>
              <a:rPr lang="pt-BR" altLang="pt-BR"/>
              <a:t>50 Dingemann J, Ure BM. Systematic review of level 1 evidence for laparoscopic pediatric surgery: do our procedures comply with the requirements of evidence-based medicine? Eur J Pediatr Surg 2013;23(06):474–479</a:t>
            </a:r>
          </a:p>
          <a:p>
            <a:pPr algn="l" eaLnBrk="1">
              <a:buSzPct val="75000"/>
              <a:buFontTx/>
              <a:buChar char="•"/>
            </a:pPr>
            <a:r>
              <a:rPr lang="pt-BR" altLang="pt-BR"/>
              <a:t>51 Dingemann C, Ure BM. Minimally invasive repair of esophageal atresia: an update. Eur J Pediatr Surg 2013;23(03):198–203</a:t>
            </a: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
          <p:cNvSpPr>
            <a:spLocks noChangeArrowheads="1"/>
          </p:cNvSpPr>
          <p:nvPr>
            <p:ph type="title"/>
          </p:nvPr>
        </p:nvSpPr>
        <p:spPr/>
        <p:txBody>
          <a:bodyPr/>
          <a:lstStyle/>
          <a:p>
            <a:pPr eaLnBrk="1"/>
            <a:r>
              <a:rPr lang="pt-BR" altLang="pt-BR" smtClean="0"/>
              <a:t>Referências</a:t>
            </a:r>
          </a:p>
        </p:txBody>
      </p:sp>
      <p:sp>
        <p:nvSpPr>
          <p:cNvPr id="55299" name="Text Box 2"/>
          <p:cNvSpPr txBox="1">
            <a:spLocks/>
          </p:cNvSpPr>
          <p:nvPr/>
        </p:nvSpPr>
        <p:spPr bwMode="auto">
          <a:xfrm>
            <a:off x="152400" y="2339975"/>
            <a:ext cx="12700000" cy="667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52 Bastard F, Bonnard A, Rousseau V, et al. Thoracic skeletal anomalies following surgical treatment of esophageal atresia. Lessons from a national cohort. J Pediatr Surg 2018;53(04):605–609</a:t>
            </a:r>
          </a:p>
          <a:p>
            <a:pPr algn="l" eaLnBrk="1">
              <a:buSzPct val="75000"/>
              <a:buFontTx/>
              <a:buChar char="•"/>
            </a:pPr>
            <a:r>
              <a:rPr lang="pt-BR" altLang="pt-BR"/>
              <a:t>53 Wei S, Saran N, Emil S. Musculoskeletal deformities following neonatal thoracotomy: long-term follow-up of an esophageal atresia cohort. J Pediatr Surg 2017;52(12):1898–1903</a:t>
            </a:r>
          </a:p>
          <a:p>
            <a:pPr algn="l" eaLnBrk="1">
              <a:buSzPct val="75000"/>
              <a:buFontTx/>
              <a:buChar char="•"/>
            </a:pPr>
            <a:r>
              <a:rPr lang="pt-BR" altLang="pt-BR"/>
              <a:t>54 Lawal TA, Gosemann JH, Kuebler JF, Glüer S, Ure BM. Thoracoscopy versus thoracotomy improves midterm musculoskeletal status and cosmesis in infants and children. Ann Thorac Surg 2009;87 (01):224–228</a:t>
            </a:r>
          </a:p>
          <a:p>
            <a:pPr algn="l" eaLnBrk="1">
              <a:buSzPct val="75000"/>
              <a:buFontTx/>
              <a:buChar char="•"/>
            </a:pPr>
            <a:r>
              <a:rPr lang="pt-BR" altLang="pt-BR"/>
              <a:t>55 Wu Y, Kuang H, Lv T, Wu C. Comparison of clinical outcomes between open and thoracoscopic repair for esophageal atresia with tracheoesophageal fistula: a systematic review and metaanalysis. Pediatr Surg Int 2017;33(11):1147–1157</a:t>
            </a:r>
          </a:p>
          <a:p>
            <a:pPr algn="l" eaLnBrk="1">
              <a:buSzPct val="75000"/>
              <a:buFontTx/>
              <a:buChar char="•"/>
            </a:pPr>
            <a:r>
              <a:rPr lang="pt-BR" altLang="pt-BR"/>
              <a:t>56 Yang YF, Dong R, Zheng C, et al. Outcomes of thoracoscopy versus thoracotomy for esophageal atresia with tracheoesophageal fistula repair: A PRISMA-compliant systematic review and meta-analysis. Medicine (Baltimore) 2016;95(30):e4428</a:t>
            </a:r>
          </a:p>
          <a:p>
            <a:pPr algn="l" eaLnBrk="1">
              <a:buSzPct val="75000"/>
              <a:buFontTx/>
              <a:buChar char="•"/>
            </a:pPr>
            <a:r>
              <a:rPr lang="pt-BR" altLang="pt-BR"/>
              <a:t>57 Costerus S, Vlot J, van Rosmalen J, Wijnen R, Weber F. Effects of Neonatal Thoracoscopic Surgery on Tissue Oxygenation: A PilotStudy on (Neuro-) Monitoring and Outcomes. Eur J Pediatr Surg2019;29(02):166–172</a:t>
            </a:r>
          </a:p>
        </p:txBody>
      </p:sp>
    </p:spTree>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
          <p:cNvSpPr>
            <a:spLocks noChangeArrowheads="1"/>
          </p:cNvSpPr>
          <p:nvPr>
            <p:ph type="title"/>
          </p:nvPr>
        </p:nvSpPr>
        <p:spPr/>
        <p:txBody>
          <a:bodyPr/>
          <a:lstStyle/>
          <a:p>
            <a:pPr eaLnBrk="1"/>
            <a:r>
              <a:rPr lang="pt-BR" altLang="pt-BR" smtClean="0"/>
              <a:t>Referências</a:t>
            </a:r>
          </a:p>
        </p:txBody>
      </p:sp>
      <p:sp>
        <p:nvSpPr>
          <p:cNvPr id="56323" name="Text Box 2"/>
          <p:cNvSpPr txBox="1">
            <a:spLocks/>
          </p:cNvSpPr>
          <p:nvPr/>
        </p:nvSpPr>
        <p:spPr bwMode="auto">
          <a:xfrm>
            <a:off x="152400" y="2547938"/>
            <a:ext cx="12700000" cy="667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spAutoFit/>
          </a:bodyPr>
          <a:lstStyle>
            <a:lvl1pPr marL="312738" indent="-312738" algn="ctr">
              <a:defRPr sz="2400">
                <a:solidFill>
                  <a:srgbClr val="414141"/>
                </a:solidFill>
                <a:latin typeface="Palatino" charset="0"/>
                <a:sym typeface="Palatino" charset="0"/>
              </a:defRPr>
            </a:lvl1pPr>
            <a:lvl2pPr marL="742950" indent="-285750" algn="ctr">
              <a:defRPr sz="2400">
                <a:solidFill>
                  <a:srgbClr val="414141"/>
                </a:solidFill>
                <a:latin typeface="Palatino" charset="0"/>
                <a:sym typeface="Palatino" charset="0"/>
              </a:defRPr>
            </a:lvl2pPr>
            <a:lvl3pPr marL="1143000" indent="-228600" algn="ctr">
              <a:defRPr sz="2400">
                <a:solidFill>
                  <a:srgbClr val="414141"/>
                </a:solidFill>
                <a:latin typeface="Palatino" charset="0"/>
                <a:sym typeface="Palatino" charset="0"/>
              </a:defRPr>
            </a:lvl3pPr>
            <a:lvl4pPr marL="1600200" indent="-228600" algn="ctr">
              <a:defRPr sz="2400">
                <a:solidFill>
                  <a:srgbClr val="414141"/>
                </a:solidFill>
                <a:latin typeface="Palatino" charset="0"/>
                <a:sym typeface="Palatino" charset="0"/>
              </a:defRPr>
            </a:lvl4pPr>
            <a:lvl5pPr marL="2057400" indent="-228600" algn="ctr">
              <a:defRPr sz="2400">
                <a:solidFill>
                  <a:srgbClr val="414141"/>
                </a:solidFill>
                <a:latin typeface="Palatino" charset="0"/>
                <a:sym typeface="Palatino" charset="0"/>
              </a:defRPr>
            </a:lvl5pPr>
            <a:lvl6pPr marL="2514600" indent="-228600" algn="ctr" defTabSz="584200" eaLnBrk="0" fontAlgn="base" hangingPunct="0">
              <a:spcBef>
                <a:spcPct val="0"/>
              </a:spcBef>
              <a:spcAft>
                <a:spcPct val="0"/>
              </a:spcAft>
              <a:defRPr sz="2400">
                <a:solidFill>
                  <a:srgbClr val="414141"/>
                </a:solidFill>
                <a:latin typeface="Palatino" charset="0"/>
                <a:sym typeface="Palatino" charset="0"/>
              </a:defRPr>
            </a:lvl6pPr>
            <a:lvl7pPr marL="2971800" indent="-228600" algn="ctr" defTabSz="584200" eaLnBrk="0" fontAlgn="base" hangingPunct="0">
              <a:spcBef>
                <a:spcPct val="0"/>
              </a:spcBef>
              <a:spcAft>
                <a:spcPct val="0"/>
              </a:spcAft>
              <a:defRPr sz="2400">
                <a:solidFill>
                  <a:srgbClr val="414141"/>
                </a:solidFill>
                <a:latin typeface="Palatino" charset="0"/>
                <a:sym typeface="Palatino" charset="0"/>
              </a:defRPr>
            </a:lvl7pPr>
            <a:lvl8pPr marL="3429000" indent="-228600" algn="ctr" defTabSz="584200" eaLnBrk="0" fontAlgn="base" hangingPunct="0">
              <a:spcBef>
                <a:spcPct val="0"/>
              </a:spcBef>
              <a:spcAft>
                <a:spcPct val="0"/>
              </a:spcAft>
              <a:defRPr sz="2400">
                <a:solidFill>
                  <a:srgbClr val="414141"/>
                </a:solidFill>
                <a:latin typeface="Palatino" charset="0"/>
                <a:sym typeface="Palatino" charset="0"/>
              </a:defRPr>
            </a:lvl8pPr>
            <a:lvl9pPr marL="3886200" indent="-228600" algn="ctr" defTabSz="584200" eaLnBrk="0" fontAlgn="base" hangingPunct="0">
              <a:spcBef>
                <a:spcPct val="0"/>
              </a:spcBef>
              <a:spcAft>
                <a:spcPct val="0"/>
              </a:spcAft>
              <a:defRPr sz="2400">
                <a:solidFill>
                  <a:srgbClr val="414141"/>
                </a:solidFill>
                <a:latin typeface="Palatino" charset="0"/>
                <a:sym typeface="Palatino" charset="0"/>
              </a:defRPr>
            </a:lvl9pPr>
          </a:lstStyle>
          <a:p>
            <a:pPr algn="l" eaLnBrk="1">
              <a:buSzPct val="75000"/>
              <a:buFontTx/>
              <a:buChar char="•"/>
            </a:pPr>
            <a:r>
              <a:rPr lang="pt-BR" altLang="pt-BR"/>
              <a:t>58 Tytgat SH, van Herwaarden MY, Stolwijk LJ, et al. Neonatal brain oxygenation during thoracoscopic correction of esophageal atresia. Surg Endosc 2016;30(07):2811–2817</a:t>
            </a:r>
          </a:p>
          <a:p>
            <a:pPr algn="l" eaLnBrk="1">
              <a:buSzPct val="75000"/>
              <a:buFontTx/>
              <a:buChar char="•"/>
            </a:pPr>
            <a:r>
              <a:rPr lang="pt-BR" altLang="pt-BR"/>
              <a:t>59 Zani A, Lamas-Pinheiro R, Paraboschi I, et al. Intraoperative acidosis and hypercapnia during thoracoscopic repair of congenital diaphragmatic hernia and esophageal atresia/tracheoesophageal fistula. Paediatr Anaesth 2017;27(08):841–848</a:t>
            </a:r>
          </a:p>
          <a:p>
            <a:pPr algn="l" eaLnBrk="1">
              <a:buSzPct val="75000"/>
              <a:buFontTx/>
              <a:buChar char="•"/>
            </a:pPr>
            <a:r>
              <a:rPr lang="pt-BR" altLang="pt-BR"/>
              <a:t>60 Soliman HA, Faure C, Berubé G, Mac-Thiong JM, Barchi S, Parent S. Prevalence and natural history of scoliosis and associated congenital vertebral anomalies in patients operated for esophageal atresia with or without tracheoesophageal fistula. J Pediatr Sur 2018:S0022-3468(18):30556-6</a:t>
            </a:r>
          </a:p>
          <a:p>
            <a:pPr algn="l" eaLnBrk="1">
              <a:buSzPct val="75000"/>
              <a:buFontTx/>
              <a:buChar char="•"/>
            </a:pPr>
            <a:r>
              <a:rPr lang="pt-BR" altLang="pt-BR"/>
              <a:t>61 Bishay M, Giacomello L, Retrosi G, et al. Hypercapnia and acidosis during open and thoracoscopic repair of congenital diaphragmatic hernia and esophageal atresia: results of a pilot randomized controlled trial. Ann Surg 2013;258(06):895–900</a:t>
            </a:r>
          </a:p>
          <a:p>
            <a:pPr algn="l" eaLnBrk="1">
              <a:buSzPct val="75000"/>
              <a:buFontTx/>
              <a:buChar char="•"/>
            </a:pPr>
            <a:r>
              <a:rPr lang="pt-BR" altLang="pt-BR"/>
              <a:t>62 Zhao R, Li K, Shen C, Zheng S. The outcome of conservative treatment for anastomotic leakage after surgical repair of esophageal atresia. J Pediatr Surg 2011;46(12):2274–2278</a:t>
            </a:r>
          </a:p>
          <a:p>
            <a:pPr algn="l" eaLnBrk="1">
              <a:buSzPct val="75000"/>
              <a:buFontTx/>
              <a:buChar char="•"/>
            </a:pPr>
            <a:r>
              <a:rPr lang="pt-BR" altLang="pt-BR"/>
              <a:t>63 Zhu H, Shen C, Xiao X, Dong K, Zheng S. Reoperation for anastomotic complications of esophageal atresia and tracheoesophageal fistula. J Pediatr Surg 2015;50(12):2012–2015</a:t>
            </a:r>
          </a:p>
          <a:p>
            <a:pPr algn="l" eaLnBrk="1">
              <a:buSzPct val="75000"/>
              <a:buFontTx/>
              <a:buChar char="•"/>
            </a:pPr>
            <a:r>
              <a:rPr lang="pt-BR" altLang="pt-BR"/>
              <a:t>64 Soong C, Daub S, Lee J, et al. Development of a checklist of safe discharge practices for hospital patients. J Hosp Med 2013;8(08): 444–449</a:t>
            </a: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p:cNvSpPr>
          <p:nvPr>
            <p:ph type="title"/>
          </p:nvPr>
        </p:nvSpPr>
        <p:spPr/>
        <p:txBody>
          <a:bodyPr/>
          <a:lstStyle/>
          <a:p>
            <a:r>
              <a:rPr lang="pt-BR" altLang="pt-BR" sz="6400" smtClean="0"/>
              <a:t>Nota do Editor do site, Dr. Paulo R. Margotto. Consultem também! Aqui e Agora!</a:t>
            </a:r>
          </a:p>
        </p:txBody>
      </p:sp>
      <p:pic>
        <p:nvPicPr>
          <p:cNvPr id="64516" name="Picture 4" descr="Paulo-Unim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8350" y="3527425"/>
            <a:ext cx="7993063" cy="450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7" name="Text Box 5" descr="halftone_gray_2x"/>
          <p:cNvSpPr txBox="1">
            <a:spLocks/>
          </p:cNvSpPr>
          <p:nvPr/>
        </p:nvSpPr>
        <p:spPr bwMode="auto">
          <a:xfrm>
            <a:off x="3787775" y="8131175"/>
            <a:ext cx="3259138" cy="4667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50800" rIns="50800" bIns="50800">
            <a:spAutoFit/>
          </a:bodyPr>
          <a:lstStyle>
            <a:lvl1pPr algn="ctr">
              <a:defRPr sz="2400">
                <a:solidFill>
                  <a:srgbClr val="414141"/>
                </a:solidFill>
                <a:latin typeface="Palatino" charset="0"/>
                <a:sym typeface="Palatino" charset="0"/>
              </a:defRPr>
            </a:lvl1pPr>
            <a:lvl2pPr algn="ctr">
              <a:defRPr sz="2400">
                <a:solidFill>
                  <a:srgbClr val="414141"/>
                </a:solidFill>
                <a:latin typeface="Palatino" charset="0"/>
                <a:sym typeface="Palatino" charset="0"/>
              </a:defRPr>
            </a:lvl2pPr>
            <a:lvl3pPr algn="ctr">
              <a:defRPr sz="2400">
                <a:solidFill>
                  <a:srgbClr val="414141"/>
                </a:solidFill>
                <a:latin typeface="Palatino" charset="0"/>
                <a:sym typeface="Palatino" charset="0"/>
              </a:defRPr>
            </a:lvl3pPr>
            <a:lvl4pPr algn="ctr">
              <a:defRPr sz="2400">
                <a:solidFill>
                  <a:srgbClr val="414141"/>
                </a:solidFill>
                <a:latin typeface="Palatino" charset="0"/>
                <a:sym typeface="Palatino" charset="0"/>
              </a:defRPr>
            </a:lvl4pPr>
            <a:lvl5pPr algn="ctr">
              <a:defRPr sz="2400">
                <a:solidFill>
                  <a:srgbClr val="414141"/>
                </a:solidFill>
                <a:latin typeface="Palatino" charset="0"/>
                <a:sym typeface="Palatino" charset="0"/>
              </a:defRPr>
            </a:lvl5pPr>
            <a:lvl6pPr algn="ctr" eaLnBrk="0" fontAlgn="base" hangingPunct="0">
              <a:spcBef>
                <a:spcPct val="0"/>
              </a:spcBef>
              <a:spcAft>
                <a:spcPct val="0"/>
              </a:spcAft>
              <a:defRPr sz="2400">
                <a:solidFill>
                  <a:srgbClr val="414141"/>
                </a:solidFill>
                <a:latin typeface="Palatino" charset="0"/>
                <a:sym typeface="Palatino" charset="0"/>
              </a:defRPr>
            </a:lvl6pPr>
            <a:lvl7pPr algn="ctr" eaLnBrk="0" fontAlgn="base" hangingPunct="0">
              <a:spcBef>
                <a:spcPct val="0"/>
              </a:spcBef>
              <a:spcAft>
                <a:spcPct val="0"/>
              </a:spcAft>
              <a:defRPr sz="2400">
                <a:solidFill>
                  <a:srgbClr val="414141"/>
                </a:solidFill>
                <a:latin typeface="Palatino" charset="0"/>
                <a:sym typeface="Palatino" charset="0"/>
              </a:defRPr>
            </a:lvl7pPr>
            <a:lvl8pPr algn="ctr" eaLnBrk="0" fontAlgn="base" hangingPunct="0">
              <a:spcBef>
                <a:spcPct val="0"/>
              </a:spcBef>
              <a:spcAft>
                <a:spcPct val="0"/>
              </a:spcAft>
              <a:defRPr sz="2400">
                <a:solidFill>
                  <a:srgbClr val="414141"/>
                </a:solidFill>
                <a:latin typeface="Palatino" charset="0"/>
                <a:sym typeface="Palatino" charset="0"/>
              </a:defRPr>
            </a:lvl8pPr>
            <a:lvl9pPr algn="ctr" eaLnBrk="0" fontAlgn="base" hangingPunct="0">
              <a:spcBef>
                <a:spcPct val="0"/>
              </a:spcBef>
              <a:spcAft>
                <a:spcPct val="0"/>
              </a:spcAft>
              <a:defRPr sz="2400">
                <a:solidFill>
                  <a:srgbClr val="414141"/>
                </a:solidFill>
                <a:latin typeface="Palatino" charset="0"/>
                <a:sym typeface="Palatino" charset="0"/>
              </a:defRPr>
            </a:lvl9pPr>
          </a:lstStyle>
          <a:p>
            <a:pPr algn="l" defTabSz="914400"/>
            <a:r>
              <a:rPr lang="pt-BR" altLang="pt-BR">
                <a:hlinkClick r:id="rId3"/>
              </a:rPr>
              <a:t>pmargotto@gmail.com</a:t>
            </a:r>
            <a:r>
              <a:rPr lang="pt-BR" altLang="pt-BR"/>
              <a:t> </a:t>
            </a:r>
          </a:p>
        </p:txBody>
      </p:sp>
      <p:sp>
        <p:nvSpPr>
          <p:cNvPr id="64518" name="Text Box 6" descr="halftone_gray_2x"/>
          <p:cNvSpPr txBox="1">
            <a:spLocks/>
          </p:cNvSpPr>
          <p:nvPr/>
        </p:nvSpPr>
        <p:spPr bwMode="auto">
          <a:xfrm>
            <a:off x="10052050" y="7554913"/>
            <a:ext cx="781050" cy="4667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50800" rIns="50800" bIns="50800">
            <a:spAutoFit/>
          </a:bodyPr>
          <a:lstStyle>
            <a:lvl1pPr algn="ctr">
              <a:defRPr sz="2400">
                <a:solidFill>
                  <a:srgbClr val="414141"/>
                </a:solidFill>
                <a:latin typeface="Palatino" charset="0"/>
                <a:sym typeface="Palatino" charset="0"/>
              </a:defRPr>
            </a:lvl1pPr>
            <a:lvl2pPr algn="ctr">
              <a:defRPr sz="2400">
                <a:solidFill>
                  <a:srgbClr val="414141"/>
                </a:solidFill>
                <a:latin typeface="Palatino" charset="0"/>
                <a:sym typeface="Palatino" charset="0"/>
              </a:defRPr>
            </a:lvl2pPr>
            <a:lvl3pPr algn="ctr">
              <a:defRPr sz="2400">
                <a:solidFill>
                  <a:srgbClr val="414141"/>
                </a:solidFill>
                <a:latin typeface="Palatino" charset="0"/>
                <a:sym typeface="Palatino" charset="0"/>
              </a:defRPr>
            </a:lvl3pPr>
            <a:lvl4pPr algn="ctr">
              <a:defRPr sz="2400">
                <a:solidFill>
                  <a:srgbClr val="414141"/>
                </a:solidFill>
                <a:latin typeface="Palatino" charset="0"/>
                <a:sym typeface="Palatino" charset="0"/>
              </a:defRPr>
            </a:lvl4pPr>
            <a:lvl5pPr algn="ctr">
              <a:defRPr sz="2400">
                <a:solidFill>
                  <a:srgbClr val="414141"/>
                </a:solidFill>
                <a:latin typeface="Palatino" charset="0"/>
                <a:sym typeface="Palatino" charset="0"/>
              </a:defRPr>
            </a:lvl5pPr>
            <a:lvl6pPr algn="ctr" eaLnBrk="0" fontAlgn="base" hangingPunct="0">
              <a:spcBef>
                <a:spcPct val="0"/>
              </a:spcBef>
              <a:spcAft>
                <a:spcPct val="0"/>
              </a:spcAft>
              <a:defRPr sz="2400">
                <a:solidFill>
                  <a:srgbClr val="414141"/>
                </a:solidFill>
                <a:latin typeface="Palatino" charset="0"/>
                <a:sym typeface="Palatino" charset="0"/>
              </a:defRPr>
            </a:lvl6pPr>
            <a:lvl7pPr algn="ctr" eaLnBrk="0" fontAlgn="base" hangingPunct="0">
              <a:spcBef>
                <a:spcPct val="0"/>
              </a:spcBef>
              <a:spcAft>
                <a:spcPct val="0"/>
              </a:spcAft>
              <a:defRPr sz="2400">
                <a:solidFill>
                  <a:srgbClr val="414141"/>
                </a:solidFill>
                <a:latin typeface="Palatino" charset="0"/>
                <a:sym typeface="Palatino" charset="0"/>
              </a:defRPr>
            </a:lvl7pPr>
            <a:lvl8pPr algn="ctr" eaLnBrk="0" fontAlgn="base" hangingPunct="0">
              <a:spcBef>
                <a:spcPct val="0"/>
              </a:spcBef>
              <a:spcAft>
                <a:spcPct val="0"/>
              </a:spcAft>
              <a:defRPr sz="2400">
                <a:solidFill>
                  <a:srgbClr val="414141"/>
                </a:solidFill>
                <a:latin typeface="Palatino" charset="0"/>
                <a:sym typeface="Palatino" charset="0"/>
              </a:defRPr>
            </a:lvl8pPr>
            <a:lvl9pPr algn="ctr" eaLnBrk="0" fontAlgn="base" hangingPunct="0">
              <a:spcBef>
                <a:spcPct val="0"/>
              </a:spcBef>
              <a:spcAft>
                <a:spcPct val="0"/>
              </a:spcAft>
              <a:defRPr sz="2400">
                <a:solidFill>
                  <a:srgbClr val="414141"/>
                </a:solidFill>
                <a:latin typeface="Palatino" charset="0"/>
                <a:sym typeface="Palatino" charset="0"/>
              </a:defRPr>
            </a:lvl9pPr>
          </a:lstStyle>
          <a:p>
            <a:pPr algn="l" defTabSz="914400"/>
            <a:r>
              <a:rPr lang="pt-BR" altLang="pt-BR"/>
              <a:t>2009</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p:cNvSpPr>
          <p:nvPr>
            <p:ph type="body" idx="1"/>
          </p:nvPr>
        </p:nvSpPr>
        <p:spPr>
          <a:xfrm>
            <a:off x="508000" y="2628900"/>
            <a:ext cx="12496800" cy="7124700"/>
          </a:xfrm>
        </p:spPr>
        <p:txBody>
          <a:bodyPr/>
          <a:lstStyle/>
          <a:p>
            <a:pPr>
              <a:lnSpc>
                <a:spcPct val="80000"/>
              </a:lnSpc>
              <a:buFont typeface="Zapf Dingbats" charset="0"/>
              <a:buNone/>
            </a:pPr>
            <a:r>
              <a:rPr lang="pt-BR" altLang="pt-BR" sz="2000" b="1" smtClean="0">
                <a:solidFill>
                  <a:schemeClr val="folHlink"/>
                </a:solidFill>
              </a:rPr>
              <a:t>                                             </a:t>
            </a:r>
            <a:r>
              <a:rPr lang="pt-BR" altLang="pt-BR" sz="2800" b="1" smtClean="0">
                <a:solidFill>
                  <a:schemeClr val="folHlink"/>
                </a:solidFill>
              </a:rPr>
              <a:t>Conduta no pós-natal (pré-operatório</a:t>
            </a:r>
            <a:r>
              <a:rPr lang="pt-BR" altLang="pt-BR" sz="2000" b="1" smtClean="0">
                <a:solidFill>
                  <a:schemeClr val="folHlink"/>
                </a:solidFill>
              </a:rPr>
              <a:t>)</a:t>
            </a:r>
            <a:endParaRPr lang="pt-BR" altLang="pt-BR" sz="2000" b="1" i="1" smtClean="0">
              <a:solidFill>
                <a:schemeClr val="folHlink"/>
              </a:solidFill>
            </a:endParaRPr>
          </a:p>
          <a:p>
            <a:pPr>
              <a:lnSpc>
                <a:spcPct val="80000"/>
              </a:lnSpc>
            </a:pPr>
            <a:r>
              <a:rPr lang="pt-BR" altLang="pt-BR" sz="2000" smtClean="0"/>
              <a:t>Realizado o diagnóstico de atresia de esôfago o recém-nascido deve ser encaminhado para um centro de cirurgia pediátrica especializado com suporte de unidade de terapia intensiva neonatal caso não tenha nascido em um. O objetivo do tratamento e suporte pré-operatório é melhorar as condições do recém-nascido para que a correção cirúrgica seja realizada nas melhores condições possíveis. </a:t>
            </a:r>
          </a:p>
          <a:p>
            <a:pPr>
              <a:lnSpc>
                <a:spcPct val="80000"/>
              </a:lnSpc>
            </a:pPr>
            <a:r>
              <a:rPr lang="pt-BR" altLang="pt-BR" sz="2000" smtClean="0"/>
              <a:t>Manter o recém-nascido em dieta oral zero. Iniciar cobertura com antibióticos de amplo espectro (Ex.: ampicilina e gentamicina) e hidratação venosa. Aplicar Vitamina K.</a:t>
            </a:r>
          </a:p>
          <a:p>
            <a:pPr>
              <a:lnSpc>
                <a:spcPct val="80000"/>
              </a:lnSpc>
            </a:pPr>
            <a:r>
              <a:rPr lang="pt-BR" altLang="pt-BR" sz="2000" smtClean="0"/>
              <a:t>O problema mais crítico no período pré-operatório é a pneumonia de aspiração. A cabeceira deve ser elevada para evitar pneumonia química por refluxo do suco gástrico para a árvore traqueobrônquica ou a aspiração de secreção do coto esofágico proximal. Sonda de aspiração contínua no coto esofágico proximal, tipo replogue 10Fr, deve ser posicionada para evitar aspiração de saliva. Figura 5</a:t>
            </a:r>
          </a:p>
          <a:p>
            <a:pPr>
              <a:lnSpc>
                <a:spcPct val="80000"/>
              </a:lnSpc>
            </a:pPr>
            <a:r>
              <a:rPr lang="pt-BR" altLang="pt-BR" sz="2000" smtClean="0"/>
              <a:t>Suporte ventilatório deve ser evitado. Ventilação com pressão positiva com máscara, ambu, CPLP e até mesmo tubo endotraqueal pode levar a distensão gástrica; podendo causar compressão diafragmática com piora do desconforto respiratório e até mesmo rotura gástrica. Se necessário, posicionar o tubo endotraqueal além da fístula.</a:t>
            </a:r>
          </a:p>
          <a:p>
            <a:pPr>
              <a:lnSpc>
                <a:spcPct val="80000"/>
              </a:lnSpc>
            </a:pPr>
            <a:r>
              <a:rPr lang="pt-BR" altLang="pt-BR" sz="2000" smtClean="0"/>
              <a:t>Investigar malformações associadas com exame físico criterioso e exames complementares (radiografia de corpo inteiro, ecocardiograma, ultrassonografia renal, broncoscopia). O ecocardiograma além de diagnosticar malformações cardíacas é importante na programação cirúrgica uma vez que é capaz de detectar a presença de um arco aórtico à direita. Proceder avaliações de especialistas em genética, oftalmologia e outras áreas caso outras malformação sejam diagnosticadas.</a:t>
            </a:r>
          </a:p>
        </p:txBody>
      </p:sp>
      <p:sp>
        <p:nvSpPr>
          <p:cNvPr id="65540" name="Rectangle 4" descr="halftone_gray_2x"/>
          <p:cNvSpPr>
            <a:spLocks/>
          </p:cNvSpPr>
          <p:nvPr/>
        </p:nvSpPr>
        <p:spPr bwMode="auto">
          <a:xfrm>
            <a:off x="814388" y="638175"/>
            <a:ext cx="11139487" cy="1377950"/>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180918" rIns="50800" bIns="36501" anchor="ctr">
            <a:spAutoFit/>
          </a:bodyPr>
          <a:lstStyle/>
          <a:p>
            <a:pPr algn="ctr"/>
            <a:r>
              <a:rPr lang="pt-BR" altLang="pt-BR" sz="3600" b="1" u="sng">
                <a:solidFill>
                  <a:srgbClr val="072A4D"/>
                </a:solidFill>
                <a:latin typeface="Lato" panose="020F0502020204030203" pitchFamily="34" charset="0"/>
                <a:hlinkClick r:id="rId2"/>
              </a:rPr>
              <a:t>ATRESIA DE ESÔFAGO</a:t>
            </a:r>
            <a:endParaRPr lang="pt-BR" altLang="pt-BR" sz="3600" b="1" u="sng">
              <a:solidFill>
                <a:srgbClr val="072A4D"/>
              </a:solidFill>
              <a:latin typeface="Lato" panose="020F0502020204030203" pitchFamily="34" charset="0"/>
            </a:endParaRPr>
          </a:p>
          <a:p>
            <a:pPr algn="ctr"/>
            <a:r>
              <a:rPr lang="pt-BR" altLang="pt-BR" sz="800" u="sng">
                <a:solidFill>
                  <a:srgbClr val="78909C"/>
                </a:solidFill>
              </a:rPr>
              <a:t>  </a:t>
            </a:r>
            <a:endParaRPr lang="pt-BR" altLang="pt-BR" u="sng">
              <a:solidFill>
                <a:srgbClr val="78909C"/>
              </a:solidFill>
            </a:endParaRPr>
          </a:p>
          <a:p>
            <a:pPr algn="ctr"/>
            <a:r>
              <a:rPr lang="pt-BR" altLang="pt-BR" sz="1600">
                <a:solidFill>
                  <a:srgbClr val="424242"/>
                </a:solidFill>
                <a:ea typeface="Source Sans Pro"/>
                <a:cs typeface="Source Sans Pro"/>
              </a:rPr>
              <a:t>Fábio Augusto Albanez Souza. Capítulo do livro Assistência ao Recém-Nascido de Risco, 4a Edição, Brasília, Editado por </a:t>
            </a:r>
          </a:p>
          <a:p>
            <a:pPr algn="ctr"/>
            <a:r>
              <a:rPr lang="pt-BR" altLang="pt-BR" sz="1600">
                <a:solidFill>
                  <a:srgbClr val="424242"/>
                </a:solidFill>
                <a:ea typeface="Source Sans Pro"/>
                <a:cs typeface="Source Sans Pro"/>
              </a:rPr>
              <a:t>Paulo R. Margotto, 2010, no prelo.</a:t>
            </a:r>
            <a:endParaRPr lang="pt-BR" altLang="pt-BR" sz="1600">
              <a:solidFill>
                <a:srgbClr val="78909C"/>
              </a:solidFill>
            </a:endParaRPr>
          </a:p>
        </p:txBody>
      </p:sp>
      <p:pic>
        <p:nvPicPr>
          <p:cNvPr id="65541" name="Picture 5" descr="doc">
            <a:hlinkClick r:id="rId3" tooltip="NOVO-ATRESIA DE ESOFAGO"/>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50325" y="773113"/>
            <a:ext cx="673100" cy="673100"/>
          </a:xfrm>
          <a:prstGeom prst="rect">
            <a:avLst/>
          </a:prstGeom>
          <a:noFill/>
          <a:extLst>
            <a:ext uri="{909E8E84-426E-40DD-AFC4-6F175D3DCCD1}">
              <a14:hiddenFill xmlns:a14="http://schemas.microsoft.com/office/drawing/2010/main">
                <a:solidFill>
                  <a:srgbClr val="FFFFFF"/>
                </a:solidFill>
              </a14:hiddenFill>
            </a:ext>
          </a:extLst>
        </p:spPr>
      </p:pic>
      <p:sp>
        <p:nvSpPr>
          <p:cNvPr id="65542" name="Text Box 6" descr="halftone_gray_2x"/>
          <p:cNvSpPr txBox="1">
            <a:spLocks/>
          </p:cNvSpPr>
          <p:nvPr/>
        </p:nvSpPr>
        <p:spPr bwMode="auto">
          <a:xfrm>
            <a:off x="2130425" y="2227263"/>
            <a:ext cx="2405063" cy="4667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50800" rIns="50800" bIns="50800">
            <a:spAutoFit/>
          </a:bodyPr>
          <a:lstStyle>
            <a:lvl1pPr algn="ctr">
              <a:defRPr sz="2400">
                <a:solidFill>
                  <a:srgbClr val="414141"/>
                </a:solidFill>
                <a:latin typeface="Palatino" charset="0"/>
                <a:sym typeface="Palatino" charset="0"/>
              </a:defRPr>
            </a:lvl1pPr>
            <a:lvl2pPr algn="ctr">
              <a:defRPr sz="2400">
                <a:solidFill>
                  <a:srgbClr val="414141"/>
                </a:solidFill>
                <a:latin typeface="Palatino" charset="0"/>
                <a:sym typeface="Palatino" charset="0"/>
              </a:defRPr>
            </a:lvl2pPr>
            <a:lvl3pPr algn="ctr">
              <a:defRPr sz="2400">
                <a:solidFill>
                  <a:srgbClr val="414141"/>
                </a:solidFill>
                <a:latin typeface="Palatino" charset="0"/>
                <a:sym typeface="Palatino" charset="0"/>
              </a:defRPr>
            </a:lvl3pPr>
            <a:lvl4pPr algn="ctr">
              <a:defRPr sz="2400">
                <a:solidFill>
                  <a:srgbClr val="414141"/>
                </a:solidFill>
                <a:latin typeface="Palatino" charset="0"/>
                <a:sym typeface="Palatino" charset="0"/>
              </a:defRPr>
            </a:lvl4pPr>
            <a:lvl5pPr algn="ctr">
              <a:defRPr sz="2400">
                <a:solidFill>
                  <a:srgbClr val="414141"/>
                </a:solidFill>
                <a:latin typeface="Palatino" charset="0"/>
                <a:sym typeface="Palatino" charset="0"/>
              </a:defRPr>
            </a:lvl5pPr>
            <a:lvl6pPr algn="ctr" eaLnBrk="0" fontAlgn="base" hangingPunct="0">
              <a:spcBef>
                <a:spcPct val="0"/>
              </a:spcBef>
              <a:spcAft>
                <a:spcPct val="0"/>
              </a:spcAft>
              <a:defRPr sz="2400">
                <a:solidFill>
                  <a:srgbClr val="414141"/>
                </a:solidFill>
                <a:latin typeface="Palatino" charset="0"/>
                <a:sym typeface="Palatino" charset="0"/>
              </a:defRPr>
            </a:lvl6pPr>
            <a:lvl7pPr algn="ctr" eaLnBrk="0" fontAlgn="base" hangingPunct="0">
              <a:spcBef>
                <a:spcPct val="0"/>
              </a:spcBef>
              <a:spcAft>
                <a:spcPct val="0"/>
              </a:spcAft>
              <a:defRPr sz="2400">
                <a:solidFill>
                  <a:srgbClr val="414141"/>
                </a:solidFill>
                <a:latin typeface="Palatino" charset="0"/>
                <a:sym typeface="Palatino" charset="0"/>
              </a:defRPr>
            </a:lvl7pPr>
            <a:lvl8pPr algn="ctr" eaLnBrk="0" fontAlgn="base" hangingPunct="0">
              <a:spcBef>
                <a:spcPct val="0"/>
              </a:spcBef>
              <a:spcAft>
                <a:spcPct val="0"/>
              </a:spcAft>
              <a:defRPr sz="2400">
                <a:solidFill>
                  <a:srgbClr val="414141"/>
                </a:solidFill>
                <a:latin typeface="Palatino" charset="0"/>
                <a:sym typeface="Palatino" charset="0"/>
              </a:defRPr>
            </a:lvl8pPr>
            <a:lvl9pPr algn="ctr" eaLnBrk="0" fontAlgn="base" hangingPunct="0">
              <a:spcBef>
                <a:spcPct val="0"/>
              </a:spcBef>
              <a:spcAft>
                <a:spcPct val="0"/>
              </a:spcAft>
              <a:defRPr sz="2400">
                <a:solidFill>
                  <a:srgbClr val="414141"/>
                </a:solidFill>
                <a:latin typeface="Palatino" charset="0"/>
                <a:sym typeface="Palatino" charset="0"/>
              </a:defRPr>
            </a:lvl9pPr>
          </a:lstStyle>
          <a:p>
            <a:pPr algn="l" defTabSz="914400"/>
            <a:r>
              <a:rPr lang="pt-BR" altLang="pt-BR">
                <a:solidFill>
                  <a:schemeClr val="hlink"/>
                </a:solidFill>
              </a:rPr>
              <a:t>Como fazemos...</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p:cNvSpPr>
          <p:nvPr>
            <p:ph type="body" idx="1"/>
          </p:nvPr>
        </p:nvSpPr>
        <p:spPr>
          <a:xfrm>
            <a:off x="309563" y="844550"/>
            <a:ext cx="12496800" cy="8601075"/>
          </a:xfrm>
        </p:spPr>
        <p:txBody>
          <a:bodyPr/>
          <a:lstStyle/>
          <a:p>
            <a:pPr>
              <a:lnSpc>
                <a:spcPct val="80000"/>
              </a:lnSpc>
              <a:buFont typeface="Zapf Dingbats" charset="0"/>
              <a:buNone/>
            </a:pPr>
            <a:r>
              <a:rPr lang="pt-BR" altLang="pt-BR" sz="2400" b="1" smtClean="0">
                <a:solidFill>
                  <a:schemeClr val="folHlink"/>
                </a:solidFill>
              </a:rPr>
              <a:t>                                              Conduta cirúrgica</a:t>
            </a:r>
            <a:endParaRPr lang="pt-BR" altLang="pt-BR" sz="2400" b="1" i="1" smtClean="0">
              <a:solidFill>
                <a:schemeClr val="folHlink"/>
              </a:solidFill>
            </a:endParaRPr>
          </a:p>
          <a:p>
            <a:pPr>
              <a:lnSpc>
                <a:spcPct val="80000"/>
              </a:lnSpc>
            </a:pPr>
            <a:r>
              <a:rPr lang="pt-BR" altLang="pt-BR" sz="2400" smtClean="0"/>
              <a:t>O tratamento cirúrgico da atresia de esôfago comumente não é uma emergência, possibilitando a confirmação do diagnóstico e investigação pré-operatória de malformações associadas. A técnica a ser aplicada varia conforme o tipo específico da atresia de esôfago e malformações associadas. A cirurgia é realizada sob anestesia geral e com um acesso venoso adequado.</a:t>
            </a:r>
          </a:p>
          <a:p>
            <a:pPr>
              <a:lnSpc>
                <a:spcPct val="80000"/>
              </a:lnSpc>
            </a:pPr>
            <a:r>
              <a:rPr lang="pt-BR" altLang="pt-BR" sz="2400" smtClean="0"/>
              <a:t>Na atresia de esôfago com fístula tráqueo-esofágica distal (tipo C) é realizada anastomose esofágica primária término-terminal com rafia da fístula. A abordagem é feita por toracotomia póstero-lateral extra-pleural do lado oposto ao arco aórtico. Um dreno de penrose sentinela é posicionado para diagnosticar fístulas no pós-operatório. O uso de dreno de tórax em selo d’água não se faz necessário se a abordagem for extra-pleural. Uma sonda transanastomótica é posicionada a fim de descomprimir o estômago e possibilitar a introdução de dieta enteral precocemente. Recentemente a abordagem por toracoscopia tem sido realizada em alguns centros. Esta abordagem demanda uma equipe altamente treinada e  apresenta resultados semelhantes à abordagem clássica por toracotomia.</a:t>
            </a:r>
          </a:p>
          <a:p>
            <a:pPr>
              <a:lnSpc>
                <a:spcPct val="80000"/>
              </a:lnSpc>
            </a:pPr>
            <a:r>
              <a:rPr lang="pt-BR" altLang="pt-BR" sz="2400" smtClean="0"/>
              <a:t>No caso de </a:t>
            </a:r>
            <a:r>
              <a:rPr lang="pt-BR" altLang="pt-BR" sz="2400" i="1" smtClean="0"/>
              <a:t>long-gap* (</a:t>
            </a:r>
            <a:r>
              <a:rPr lang="pt-BR" altLang="pt-BR" sz="2400" smtClean="0"/>
              <a:t>mais comum em atresias sem fístula, em que a anastomose primária imediata se torna inviável, é realizada primariamente uma gastrostomia. Após um período de observação pode-se tentar uma anastomose tardiamente em um segundo tempo.</a:t>
            </a:r>
          </a:p>
          <a:p>
            <a:pPr>
              <a:lnSpc>
                <a:spcPct val="80000"/>
              </a:lnSpc>
            </a:pPr>
            <a:r>
              <a:rPr lang="pt-BR" altLang="pt-BR" sz="2400" smtClean="0"/>
              <a:t>*</a:t>
            </a:r>
            <a:r>
              <a:rPr lang="pt-BR" altLang="pt-BR" sz="2400" i="1" smtClean="0"/>
              <a:t>cotos esofágicos  separados por mais de dois corpos vertebrais</a:t>
            </a:r>
            <a:endParaRPr lang="pt-BR" altLang="pt-BR" sz="2400" smtClean="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p:cNvSpPr>
          <p:nvPr>
            <p:ph type="body" idx="1"/>
          </p:nvPr>
        </p:nvSpPr>
        <p:spPr>
          <a:xfrm>
            <a:off x="165100" y="1347788"/>
            <a:ext cx="12839700" cy="8405812"/>
          </a:xfrm>
          <a:noFill/>
        </p:spPr>
        <p:txBody>
          <a:bodyPr/>
          <a:lstStyle/>
          <a:p>
            <a:pPr>
              <a:lnSpc>
                <a:spcPct val="80000"/>
              </a:lnSpc>
              <a:buFont typeface="Zapf Dingbats" charset="0"/>
              <a:buNone/>
            </a:pPr>
            <a:r>
              <a:rPr lang="pt-BR" altLang="pt-BR" sz="2400" b="1" smtClean="0">
                <a:solidFill>
                  <a:schemeClr val="folHlink"/>
                </a:solidFill>
              </a:rPr>
              <a:t>                                      </a:t>
            </a:r>
            <a:r>
              <a:rPr lang="pt-BR" altLang="pt-BR" sz="2800" b="1" smtClean="0">
                <a:solidFill>
                  <a:schemeClr val="folHlink"/>
                </a:solidFill>
              </a:rPr>
              <a:t>Conduta cirúrgica (continuação)</a:t>
            </a:r>
            <a:endParaRPr lang="pt-BR" altLang="pt-BR" sz="2800" smtClean="0"/>
          </a:p>
          <a:p>
            <a:pPr>
              <a:lnSpc>
                <a:spcPct val="80000"/>
              </a:lnSpc>
            </a:pPr>
            <a:r>
              <a:rPr lang="pt-BR" altLang="pt-BR" sz="2400" smtClean="0"/>
              <a:t>Spitz sugere que uma uma distância entre os cotos esofágicos menor que 2 corpos vertebrais uma anastomose primária é factível. Quando a distância entre os cotos está entre 2 e 6 corpos vertebrais uma anastomose tardia deve ser possível entre 8 e 12 semanas de vida. Quando a distância entre os cotos é maior que 6 corpos vertebrais a chance de realizar uma anastomose esofágica é remota. Nesse caso uma gastrostomia e esofagostomia cervical são realizadas e uma técnica para substituição esofágica empregada posteriormente.</a:t>
            </a:r>
          </a:p>
          <a:p>
            <a:pPr>
              <a:lnSpc>
                <a:spcPct val="80000"/>
              </a:lnSpc>
            </a:pPr>
            <a:r>
              <a:rPr lang="pt-BR" altLang="pt-BR" sz="2400" smtClean="0"/>
              <a:t>Quando necessária substituição esofágica, diversas técnicas podem ser empregadas. Deve ser utilizada aquela em que a equipe cirúrgica está mais habituada. Podendo ser usado segmentos de intestino delgado e  grosso ou ainda o estômago para substituir o esôfago.25</a:t>
            </a:r>
          </a:p>
          <a:p>
            <a:pPr>
              <a:lnSpc>
                <a:spcPct val="80000"/>
              </a:lnSpc>
            </a:pPr>
            <a:r>
              <a:rPr lang="pt-BR" altLang="pt-BR" sz="2400" smtClean="0"/>
              <a:t>Alguns autores advogam o uso de tração para alongar os cotos esofágicos nos casos de </a:t>
            </a:r>
            <a:r>
              <a:rPr lang="pt-BR" altLang="pt-BR" sz="2400" i="1" smtClean="0"/>
              <a:t>long gap</a:t>
            </a:r>
            <a:r>
              <a:rPr lang="pt-BR" altLang="pt-BR" sz="2400" smtClean="0"/>
              <a:t>. Estão descritos métodos de tração intra e extra-corpórea. </a:t>
            </a:r>
          </a:p>
          <a:p>
            <a:pPr>
              <a:lnSpc>
                <a:spcPct val="80000"/>
              </a:lnSpc>
            </a:pPr>
            <a:r>
              <a:rPr lang="pt-BR" altLang="pt-BR" sz="2400" smtClean="0"/>
              <a:t>Fístulas em H são únicas na apresentação e correção. Nesses casos a abordagem cirúrgica é realizada por cervicotomia lateral direita.</a:t>
            </a:r>
          </a:p>
          <a:p>
            <a:pPr>
              <a:lnSpc>
                <a:spcPct val="80000"/>
              </a:lnSpc>
            </a:pPr>
            <a:r>
              <a:rPr lang="pt-BR" altLang="pt-BR" sz="2400" smtClean="0"/>
              <a:t>Alguns recém-nascidos requerem suporte ventilatório e podem evoluir com piora clínica se fazendo necessária abordagem cirúrgica de emergência. Pode-se realizar uma gastrostomia descompresiva e/ou rafia da fístula tráqueo-esofágica por toracotomia.</a:t>
            </a:r>
          </a:p>
          <a:p>
            <a:pPr>
              <a:lnSpc>
                <a:spcPct val="80000"/>
              </a:lnSpc>
            </a:pPr>
            <a:endParaRPr lang="pt-BR" altLang="pt-BR" sz="2400" smtClean="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p:cNvSpPr>
          <p:nvPr>
            <p:ph type="body" idx="1"/>
          </p:nvPr>
        </p:nvSpPr>
        <p:spPr>
          <a:xfrm>
            <a:off x="0" y="700088"/>
            <a:ext cx="13004800" cy="9053512"/>
          </a:xfrm>
        </p:spPr>
        <p:txBody>
          <a:bodyPr/>
          <a:lstStyle/>
          <a:p>
            <a:pPr>
              <a:lnSpc>
                <a:spcPct val="80000"/>
              </a:lnSpc>
              <a:buFont typeface="Zapf Dingbats" charset="0"/>
              <a:buNone/>
            </a:pPr>
            <a:r>
              <a:rPr lang="pt-BR" altLang="pt-BR" sz="2800" b="1" smtClean="0"/>
              <a:t>                                   </a:t>
            </a:r>
            <a:r>
              <a:rPr lang="pt-BR" altLang="pt-BR" sz="2800" b="1" smtClean="0">
                <a:solidFill>
                  <a:schemeClr val="folHlink"/>
                </a:solidFill>
              </a:rPr>
              <a:t>Conduta no pós-operatório</a:t>
            </a:r>
            <a:endParaRPr lang="pt-BR" altLang="pt-BR" sz="2800" smtClean="0">
              <a:solidFill>
                <a:schemeClr val="folHlink"/>
              </a:solidFill>
            </a:endParaRPr>
          </a:p>
          <a:p>
            <a:pPr>
              <a:lnSpc>
                <a:spcPct val="80000"/>
              </a:lnSpc>
            </a:pPr>
            <a:r>
              <a:rPr lang="pt-BR" altLang="pt-BR" sz="2800" smtClean="0"/>
              <a:t>Após o ato cirúrgico o recém-nascido retorna para unidade de terapia intensiva neonatal em ventilação mecânica e com o pescoço fletido. Principalmente após ser submetido à anastomose primária o manuseio do recém-nascido deve ser minimizado ao máximo, evitando hiperextender a cabeça e região cervical.</a:t>
            </a:r>
          </a:p>
          <a:p>
            <a:pPr>
              <a:lnSpc>
                <a:spcPct val="80000"/>
              </a:lnSpc>
            </a:pPr>
            <a:r>
              <a:rPr lang="pt-BR" altLang="pt-BR" sz="2800" smtClean="0"/>
              <a:t>	Ventilação mecânica e relaxante muscular tem sido defendidos por três a cinco dias, ou até por período maior, principalmente se a anastomose esofágica foi realizada com tensão. Porém tal conduta ainda carece de evidências científicas.</a:t>
            </a:r>
          </a:p>
          <a:p>
            <a:pPr>
              <a:lnSpc>
                <a:spcPct val="80000"/>
              </a:lnSpc>
            </a:pPr>
            <a:r>
              <a:rPr lang="pt-BR" altLang="pt-BR" sz="2800" smtClean="0"/>
              <a:t>	A dieta enteral é iniciada pela sonda trans-anastomótica assim que o peristaltismo for restabelecido, geralmente após 24 a 48 horas. A sonda trans-anastomótica não deve ser mobilizada. Caso ocorra a saída acidental da sonda, não deve ser repassada em razão do risco de deiscência da anastomose.</a:t>
            </a:r>
          </a:p>
          <a:p>
            <a:pPr>
              <a:lnSpc>
                <a:spcPct val="80000"/>
              </a:lnSpc>
            </a:pPr>
            <a:r>
              <a:rPr lang="pt-BR" altLang="pt-BR" sz="2800" smtClean="0"/>
              <a:t>	Aspiração faríngea por sonda tipo replogle pode ser benéfico nos primeiros dias de pós-operatório. Tomando cuidado com o tamanho da sonda para não ultrapassar a área da anastomose.</a:t>
            </a:r>
          </a:p>
          <a:p>
            <a:pPr>
              <a:lnSpc>
                <a:spcPct val="80000"/>
              </a:lnSpc>
            </a:pPr>
            <a:r>
              <a:rPr lang="pt-BR" altLang="pt-BR" sz="2800" smtClean="0"/>
              <a:t>Um esofagograma com contraste hidrossolúvel pode ser realizado entre o sétimo e décimo dia de pós-operatório para investigar a presença de fístulas. Caso não ocorra evidências de fístula a dieta oral é iniciada.</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p:cNvSpPr>
          <p:nvPr>
            <p:ph type="body" idx="1"/>
          </p:nvPr>
        </p:nvSpPr>
        <p:spPr>
          <a:xfrm>
            <a:off x="525463" y="2644775"/>
            <a:ext cx="11988800" cy="6096000"/>
          </a:xfrm>
        </p:spPr>
        <p:txBody>
          <a:bodyPr/>
          <a:lstStyle/>
          <a:p>
            <a:pPr>
              <a:lnSpc>
                <a:spcPct val="90000"/>
              </a:lnSpc>
            </a:pPr>
            <a:r>
              <a:rPr lang="pt-BR" altLang="pt-BR" sz="3200" smtClean="0"/>
              <a:t>O dreno de penrose deve ser retirado se não houver evidências de fístula e após realização do esofagograma. Quando utilizado dreno tubular torácico, deve ser retirado após expansão pulmonar e de preferência após ter sido extubado.</a:t>
            </a:r>
          </a:p>
          <a:p>
            <a:pPr>
              <a:lnSpc>
                <a:spcPct val="90000"/>
              </a:lnSpc>
            </a:pPr>
            <a:r>
              <a:rPr lang="pt-BR" altLang="pt-BR" sz="3200" smtClean="0"/>
              <a:t>A decisão de extubar e retirar da ventilação mecânica deve ser analisada considerando muitos fatores: prematuridade, peso ao nascimento, duração da cirurgia, tensão da anastomose, controle álgico. A decisão deve ser tomada em conjunto entre os cirurgiões e neonatologistas.</a:t>
            </a:r>
          </a:p>
          <a:p>
            <a:pPr>
              <a:lnSpc>
                <a:spcPct val="90000"/>
              </a:lnSpc>
            </a:pPr>
            <a:r>
              <a:rPr lang="pt-BR" altLang="pt-BR" sz="3200" smtClean="0"/>
              <a:t>Os cuidados na UTI ainda incluem: analgesia adequada, hidratação venosa,  nutrição parenteral, medidas e tratamento medicamentoso anti-refluxo, antibioticoprofilaxia.</a:t>
            </a:r>
          </a:p>
        </p:txBody>
      </p:sp>
      <p:sp>
        <p:nvSpPr>
          <p:cNvPr id="69636" name="Rectangle 4" descr="halftone_gray_2x"/>
          <p:cNvSpPr>
            <a:spLocks/>
          </p:cNvSpPr>
          <p:nvPr/>
        </p:nvSpPr>
        <p:spPr bwMode="auto">
          <a:xfrm>
            <a:off x="3189288" y="1308100"/>
            <a:ext cx="7126287" cy="442913"/>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50800" rIns="50800" bIns="50800">
            <a:spAutoFit/>
          </a:bodyPr>
          <a:lstStyle>
            <a:lvl1pPr algn="ctr">
              <a:defRPr sz="2400">
                <a:solidFill>
                  <a:srgbClr val="414141"/>
                </a:solidFill>
                <a:latin typeface="Palatino" charset="0"/>
                <a:sym typeface="Palatino" charset="0"/>
              </a:defRPr>
            </a:lvl1pPr>
            <a:lvl2pPr algn="ctr">
              <a:defRPr sz="2400">
                <a:solidFill>
                  <a:srgbClr val="414141"/>
                </a:solidFill>
                <a:latin typeface="Palatino" charset="0"/>
                <a:sym typeface="Palatino" charset="0"/>
              </a:defRPr>
            </a:lvl2pPr>
            <a:lvl3pPr algn="ctr">
              <a:defRPr sz="2400">
                <a:solidFill>
                  <a:srgbClr val="414141"/>
                </a:solidFill>
                <a:latin typeface="Palatino" charset="0"/>
                <a:sym typeface="Palatino" charset="0"/>
              </a:defRPr>
            </a:lvl3pPr>
            <a:lvl4pPr algn="ctr">
              <a:defRPr sz="2400">
                <a:solidFill>
                  <a:srgbClr val="414141"/>
                </a:solidFill>
                <a:latin typeface="Palatino" charset="0"/>
                <a:sym typeface="Palatino" charset="0"/>
              </a:defRPr>
            </a:lvl4pPr>
            <a:lvl5pPr algn="ctr">
              <a:defRPr sz="2400">
                <a:solidFill>
                  <a:srgbClr val="414141"/>
                </a:solidFill>
                <a:latin typeface="Palatino" charset="0"/>
                <a:sym typeface="Palatino" charset="0"/>
              </a:defRPr>
            </a:lvl5pPr>
            <a:lvl6pPr algn="ctr" eaLnBrk="0" fontAlgn="base" hangingPunct="0">
              <a:spcBef>
                <a:spcPct val="0"/>
              </a:spcBef>
              <a:spcAft>
                <a:spcPct val="0"/>
              </a:spcAft>
              <a:defRPr sz="2400">
                <a:solidFill>
                  <a:srgbClr val="414141"/>
                </a:solidFill>
                <a:latin typeface="Palatino" charset="0"/>
                <a:sym typeface="Palatino" charset="0"/>
              </a:defRPr>
            </a:lvl6pPr>
            <a:lvl7pPr algn="ctr" eaLnBrk="0" fontAlgn="base" hangingPunct="0">
              <a:spcBef>
                <a:spcPct val="0"/>
              </a:spcBef>
              <a:spcAft>
                <a:spcPct val="0"/>
              </a:spcAft>
              <a:defRPr sz="2400">
                <a:solidFill>
                  <a:srgbClr val="414141"/>
                </a:solidFill>
                <a:latin typeface="Palatino" charset="0"/>
                <a:sym typeface="Palatino" charset="0"/>
              </a:defRPr>
            </a:lvl7pPr>
            <a:lvl8pPr algn="ctr" eaLnBrk="0" fontAlgn="base" hangingPunct="0">
              <a:spcBef>
                <a:spcPct val="0"/>
              </a:spcBef>
              <a:spcAft>
                <a:spcPct val="0"/>
              </a:spcAft>
              <a:defRPr sz="2400">
                <a:solidFill>
                  <a:srgbClr val="414141"/>
                </a:solidFill>
                <a:latin typeface="Palatino" charset="0"/>
                <a:sym typeface="Palatino" charset="0"/>
              </a:defRPr>
            </a:lvl8pPr>
            <a:lvl9pPr algn="ctr" eaLnBrk="0" fontAlgn="base" hangingPunct="0">
              <a:spcBef>
                <a:spcPct val="0"/>
              </a:spcBef>
              <a:spcAft>
                <a:spcPct val="0"/>
              </a:spcAft>
              <a:defRPr sz="2400">
                <a:solidFill>
                  <a:srgbClr val="414141"/>
                </a:solidFill>
                <a:latin typeface="Palatino" charset="0"/>
                <a:sym typeface="Palatino" charset="0"/>
              </a:defRPr>
            </a:lvl9pPr>
          </a:lstStyle>
          <a:p>
            <a:pPr algn="l" defTabSz="914400">
              <a:lnSpc>
                <a:spcPct val="80000"/>
              </a:lnSpc>
              <a:spcBef>
                <a:spcPts val="2400"/>
              </a:spcBef>
              <a:buClr>
                <a:srgbClr val="929292"/>
              </a:buClr>
              <a:buSzPct val="60000"/>
              <a:buFont typeface="Zapf Dingbats" charset="0"/>
              <a:buNone/>
            </a:pPr>
            <a:r>
              <a:rPr lang="pt-BR" altLang="pt-BR" sz="2800" b="1">
                <a:solidFill>
                  <a:schemeClr val="folHlink"/>
                </a:solidFill>
              </a:rPr>
              <a:t>Conduta no pós-operatório (continuação)</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p:cNvSpPr>
          <p:nvPr>
            <p:ph type="title"/>
          </p:nvPr>
        </p:nvSpPr>
        <p:spPr>
          <a:xfrm>
            <a:off x="525463" y="773113"/>
            <a:ext cx="11988800" cy="1219200"/>
          </a:xfrm>
        </p:spPr>
        <p:txBody>
          <a:bodyPr/>
          <a:lstStyle/>
          <a:p>
            <a:r>
              <a:rPr lang="pt-BR" altLang="pt-BR" smtClean="0">
                <a:solidFill>
                  <a:schemeClr val="hlink"/>
                </a:solidFill>
              </a:rPr>
              <a:t>OBRIGADO!</a:t>
            </a:r>
          </a:p>
        </p:txBody>
      </p:sp>
      <p:pic>
        <p:nvPicPr>
          <p:cNvPr id="72707" name="Picture 3" descr="halftone_gray_2x"/>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4025" y="1924050"/>
            <a:ext cx="11969750" cy="6731000"/>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708" name="Text Box 4" descr="halftone_gray_2x"/>
          <p:cNvSpPr txBox="1">
            <a:spLocks/>
          </p:cNvSpPr>
          <p:nvPr/>
        </p:nvSpPr>
        <p:spPr bwMode="auto">
          <a:xfrm>
            <a:off x="1050925" y="8707438"/>
            <a:ext cx="9153525" cy="4667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50800" rIns="50800" bIns="50800">
            <a:spAutoFit/>
          </a:bodyPr>
          <a:lstStyle/>
          <a:p>
            <a:r>
              <a:rPr lang="pt-BR" altLang="pt-BR">
                <a:solidFill>
                  <a:schemeClr val="hlink"/>
                </a:solidFill>
              </a:rPr>
              <a:t>Staffs e Residentes da Unidade de Neonatologia do HMIB/SES/DF</a:t>
            </a:r>
          </a:p>
        </p:txBody>
      </p:sp>
      <p:sp>
        <p:nvSpPr>
          <p:cNvPr id="72709" name="Text Box 5" descr="halftone_gray_2x"/>
          <p:cNvSpPr txBox="1">
            <a:spLocks/>
          </p:cNvSpPr>
          <p:nvPr/>
        </p:nvSpPr>
        <p:spPr bwMode="auto">
          <a:xfrm>
            <a:off x="1519238" y="4213225"/>
            <a:ext cx="101600" cy="4667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0800" tIns="50800" rIns="50800" bIns="50800">
            <a:spAutoFit/>
          </a:bodyPr>
          <a:lstStyle/>
          <a:p>
            <a:pPr>
              <a:spcBef>
                <a:spcPct val="50000"/>
              </a:spcBef>
            </a:pPr>
            <a:endParaRPr lang="pt-BR" altLang="pt-BR"/>
          </a:p>
        </p:txBody>
      </p:sp>
      <p:sp>
        <p:nvSpPr>
          <p:cNvPr id="72710" name="Line 6"/>
          <p:cNvSpPr>
            <a:spLocks noChangeShapeType="1"/>
          </p:cNvSpPr>
          <p:nvPr/>
        </p:nvSpPr>
        <p:spPr bwMode="auto">
          <a:xfrm>
            <a:off x="1606550" y="4229100"/>
            <a:ext cx="792163" cy="360363"/>
          </a:xfrm>
          <a:prstGeom prst="line">
            <a:avLst/>
          </a:prstGeom>
          <a:noFill/>
          <a:ln w="28575">
            <a:solidFill>
              <a:schemeClr val="folHlink"/>
            </a:solidFill>
            <a:miter lim="4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50800" tIns="50800" rIns="50800" bIns="50800" anchor="ctr">
            <a:spAutoFit/>
          </a:bodyPr>
          <a:lstStyle/>
          <a:p>
            <a:endParaRPr lang="pt-BR"/>
          </a:p>
        </p:txBody>
      </p:sp>
      <p:sp>
        <p:nvSpPr>
          <p:cNvPr id="72711" name="Text Box 7" descr="halftone_gray_2x"/>
          <p:cNvSpPr txBox="1">
            <a:spLocks/>
          </p:cNvSpPr>
          <p:nvPr/>
        </p:nvSpPr>
        <p:spPr bwMode="auto">
          <a:xfrm>
            <a:off x="835025" y="3810000"/>
            <a:ext cx="1798638" cy="46672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414141"/>
                </a:solidFill>
                <a:miter lim="4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0800" tIns="50800" rIns="50800" bIns="50800">
            <a:spAutoFit/>
          </a:bodyPr>
          <a:lstStyle/>
          <a:p>
            <a:r>
              <a:rPr lang="pt-BR" altLang="pt-BR">
                <a:solidFill>
                  <a:schemeClr val="folHlink"/>
                </a:solidFill>
              </a:rPr>
              <a:t>Dra. Daniela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
      <a:dk1>
        <a:srgbClr val="C9C3BA"/>
      </a:dk1>
      <a:lt1>
        <a:srgbClr val="414141"/>
      </a:lt1>
      <a:dk2>
        <a:srgbClr val="004141"/>
      </a:dk2>
      <a:lt2>
        <a:srgbClr val="66635F"/>
      </a:lt2>
      <a:accent1>
        <a:srgbClr val="738FAF"/>
      </a:accent1>
      <a:accent2>
        <a:srgbClr val="74B6A8"/>
      </a:accent2>
      <a:accent3>
        <a:srgbClr val="AAB0B0"/>
      </a:accent3>
      <a:accent4>
        <a:srgbClr val="363636"/>
      </a:accent4>
      <a:accent5>
        <a:srgbClr val="BCC6D4"/>
      </a:accent5>
      <a:accent6>
        <a:srgbClr val="68A598"/>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Palatino"/>
        <a:ea typeface="Palatino"/>
        <a:cs typeface="Palatino"/>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414141"/>
          </a:solidFill>
          <a:prstDash val="solid"/>
          <a:miter lim="4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50800" tIns="50800" rIns="50800" bIns="50800" numCol="1" anchor="ctr" anchorCtr="0" compatLnSpc="1">
        <a:prstTxWarp prst="textNoShape">
          <a:avLst/>
        </a:prstTxWarp>
        <a:spAutoFit/>
      </a:bodyPr>
      <a:lstStyle>
        <a:defPPr marL="0" marR="0" indent="0" algn="ctr" defTabSz="584200" rtl="0" eaLnBrk="1" fontAlgn="base" latinLnBrk="0" hangingPunct="0">
          <a:lnSpc>
            <a:spcPct val="100000"/>
          </a:lnSpc>
          <a:spcBef>
            <a:spcPct val="0"/>
          </a:spcBef>
          <a:spcAft>
            <a:spcPct val="0"/>
          </a:spcAft>
          <a:buClrTx/>
          <a:buSzTx/>
          <a:buFontTx/>
          <a:buNone/>
          <a:tabLst/>
          <a:defRPr kumimoji="0" lang="pt-BR" altLang="pt-BR" sz="2400" b="0" i="0" u="none" strike="noStrike" cap="none" normalizeH="0" baseline="0" smtClean="0">
            <a:ln>
              <a:noFill/>
            </a:ln>
            <a:solidFill>
              <a:srgbClr val="414141"/>
            </a:solidFill>
            <a:effectLst/>
            <a:latin typeface="Palatino" charset="0"/>
            <a:ea typeface="Palatino" charset="0"/>
            <a:cs typeface="Palatino" charset="0"/>
            <a:sym typeface="Palatino"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414141"/>
          </a:solidFill>
          <a:prstDash val="solid"/>
          <a:miter lim="4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50800" tIns="50800" rIns="50800" bIns="50800" numCol="1" anchor="ctr" anchorCtr="0" compatLnSpc="1">
        <a:prstTxWarp prst="textNoShape">
          <a:avLst/>
        </a:prstTxWarp>
        <a:spAutoFit/>
      </a:bodyPr>
      <a:lstStyle>
        <a:defPPr marL="0" marR="0" indent="0" algn="ctr" defTabSz="584200" rtl="0" eaLnBrk="1" fontAlgn="base" latinLnBrk="0" hangingPunct="0">
          <a:lnSpc>
            <a:spcPct val="100000"/>
          </a:lnSpc>
          <a:spcBef>
            <a:spcPct val="0"/>
          </a:spcBef>
          <a:spcAft>
            <a:spcPct val="0"/>
          </a:spcAft>
          <a:buClrTx/>
          <a:buSzTx/>
          <a:buFontTx/>
          <a:buNone/>
          <a:tabLst/>
          <a:defRPr kumimoji="0" lang="pt-BR" altLang="pt-BR" sz="2400" b="0" i="0" u="none" strike="noStrike" cap="none" normalizeH="0" baseline="0" smtClean="0">
            <a:ln>
              <a:noFill/>
            </a:ln>
            <a:solidFill>
              <a:srgbClr val="414141"/>
            </a:solidFill>
            <a:effectLst/>
            <a:latin typeface="Palatino" charset="0"/>
            <a:ea typeface="Palatino" charset="0"/>
            <a:cs typeface="Palatino" charset="0"/>
            <a:sym typeface="Palatino"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
      <a:dk1>
        <a:srgbClr val="000000"/>
      </a:dk1>
      <a:lt1>
        <a:srgbClr val="FFFFFF"/>
      </a:lt1>
      <a:dk2>
        <a:srgbClr val="66635F"/>
      </a:dk2>
      <a:lt2>
        <a:srgbClr val="C9C3BA"/>
      </a:lt2>
      <a:accent1>
        <a:srgbClr val="738FAF"/>
      </a:accent1>
      <a:accent2>
        <a:srgbClr val="74B6A8"/>
      </a:accent2>
      <a:accent3>
        <a:srgbClr val="FFFFFF"/>
      </a:accent3>
      <a:accent4>
        <a:srgbClr val="000000"/>
      </a:accent4>
      <a:accent5>
        <a:srgbClr val="BCC6D4"/>
      </a:accent5>
      <a:accent6>
        <a:srgbClr val="68A598"/>
      </a:accent6>
      <a:hlink>
        <a:srgbClr val="0000FF"/>
      </a:hlink>
      <a:folHlink>
        <a:srgbClr val="FF00FF"/>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TotalTime>
  <Words>8406</Words>
  <Application>Microsoft Office PowerPoint</Application>
  <PresentationFormat>Personalizar</PresentationFormat>
  <Paragraphs>450</Paragraphs>
  <Slides>66</Slides>
  <Notes>0</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66</vt:i4>
      </vt:variant>
    </vt:vector>
  </HeadingPairs>
  <TitlesOfParts>
    <vt:vector size="74" baseType="lpstr">
      <vt:lpstr>Palatino</vt:lpstr>
      <vt:lpstr>Arial</vt:lpstr>
      <vt:lpstr>Bodoni SvtyTwo ITC TT-Book</vt:lpstr>
      <vt:lpstr>Zapf Dingbats</vt:lpstr>
      <vt:lpstr>Helvetica Neue</vt:lpstr>
      <vt:lpstr>Lato</vt:lpstr>
      <vt:lpstr>Source Sans Pro</vt:lpstr>
      <vt:lpstr>New_Template4</vt:lpstr>
      <vt:lpstr> </vt:lpstr>
      <vt:lpstr>Introdução </vt:lpstr>
      <vt:lpstr>Introdução </vt:lpstr>
      <vt:lpstr>Introdução </vt:lpstr>
      <vt:lpstr>Introdução </vt:lpstr>
      <vt:lpstr>Materiais e métodos - Pacientes</vt:lpstr>
      <vt:lpstr>Materiais e métodos - Pacientes</vt:lpstr>
      <vt:lpstr>Materiais e métodos - Foco da conferência</vt:lpstr>
      <vt:lpstr>Materiais e métodos - Geração de itens</vt:lpstr>
      <vt:lpstr>Materiais e métodos - Geração de itens</vt:lpstr>
      <vt:lpstr>Materiais e métodos - Priorização dos itens</vt:lpstr>
      <vt:lpstr>Materiais e métodos - Identificação de literaturas relevantes</vt:lpstr>
      <vt:lpstr>Materiais e métodos - Conferência, Votação e Consenso</vt:lpstr>
      <vt:lpstr>Materiais e métodos - Conferência, Votação e Consenso</vt:lpstr>
      <vt:lpstr>Materiais e métodos - Conferência, Votação e Consenso</vt:lpstr>
      <vt:lpstr>Resultados e Consenso - Geração de item e priorização </vt:lpstr>
      <vt:lpstr>Resultados e Consenso - Literatura relevante</vt:lpstr>
      <vt:lpstr>Considerado Nível 1 de Evidência de acôrdo com a Classificação do Centro de Medicina Baseada em Evidências</vt:lpstr>
      <vt:lpstr>Resultados e Consenso - Literatura relevante </vt:lpstr>
      <vt:lpstr>Consenso</vt:lpstr>
      <vt:lpstr>Tabelas</vt:lpstr>
      <vt:lpstr>Procedimento diagnósticos nos pacientes com suspeita de Atresia de Esôfago  Acordo total, definido como 100% de consenso entre os eleitores</vt:lpstr>
      <vt:lpstr>Tabelas</vt:lpstr>
      <vt:lpstr>Manejo pré-operatório de pacientes com atresia de esôfago após confirmação do diagnóstico antes da transferência para o teatro de operação</vt:lpstr>
      <vt:lpstr>Tabelas </vt:lpstr>
      <vt:lpstr>Tabelas</vt:lpstr>
      <vt:lpstr>Manuseio operatório dos pacientes com Atresia Esofágica</vt:lpstr>
      <vt:lpstr>Tabelas</vt:lpstr>
      <vt:lpstr>Manuseio pós-operatório dos pacientes com Atresia Esofágica</vt:lpstr>
      <vt:lpstr>Resultados - Abstenção</vt:lpstr>
      <vt:lpstr>Itens controversos sem votação</vt:lpstr>
      <vt:lpstr>Itens controversos de discussão que levaram à exclusão da votação devido à incapacidade de formular uma questão de votação significativa</vt:lpstr>
      <vt:lpstr>Itens controversos sem votação</vt:lpstr>
      <vt:lpstr>Itens controversos sem votação</vt:lpstr>
      <vt:lpstr>Apresentação do PowerPoint</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Conclusão</vt:lpstr>
      <vt:lpstr>Apresentação do PowerPoint</vt:lpstr>
      <vt:lpstr>RESUMO</vt:lpstr>
      <vt:lpstr>Referências</vt:lpstr>
      <vt:lpstr>Referências</vt:lpstr>
      <vt:lpstr>Referências</vt:lpstr>
      <vt:lpstr>Referências</vt:lpstr>
      <vt:lpstr>Referências</vt:lpstr>
      <vt:lpstr>Referências</vt:lpstr>
      <vt:lpstr>Referências</vt:lpstr>
      <vt:lpstr>Referências</vt:lpstr>
      <vt:lpstr>Referências</vt:lpstr>
      <vt:lpstr>Referências</vt:lpstr>
      <vt:lpstr>Nota do Editor do site, Dr. Paulo R. Margotto. Consultem também! Aqui e Agora!</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ERNICA CONSENSUS CONFERENCE ON THE MANAGEMENT OF PATIENTS WITH ESOPHAGEAL ATRESIA AND TRACHEOESOPHAGEAL FISTULA: DIAGNOSIS, PREOPERATIVE, OPERATIVE AND POSTOPERATIVE MANAGEMENT</dc:title>
  <dc:creator>user</dc:creator>
  <cp:lastModifiedBy>Paulo Margotto</cp:lastModifiedBy>
  <cp:revision>7</cp:revision>
  <dcterms:modified xsi:type="dcterms:W3CDTF">2019-10-24T11:28:43Z</dcterms:modified>
</cp:coreProperties>
</file>