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0"/>
  </p:notesMasterIdLst>
  <p:sldIdLst>
    <p:sldId id="256" r:id="rId2"/>
    <p:sldId id="307" r:id="rId3"/>
    <p:sldId id="308" r:id="rId4"/>
    <p:sldId id="258" r:id="rId5"/>
    <p:sldId id="259" r:id="rId6"/>
    <p:sldId id="260" r:id="rId7"/>
    <p:sldId id="293" r:id="rId8"/>
    <p:sldId id="261" r:id="rId9"/>
    <p:sldId id="262" r:id="rId10"/>
    <p:sldId id="263" r:id="rId11"/>
    <p:sldId id="265" r:id="rId12"/>
    <p:sldId id="266" r:id="rId13"/>
    <p:sldId id="268" r:id="rId14"/>
    <p:sldId id="269" r:id="rId15"/>
    <p:sldId id="267" r:id="rId16"/>
    <p:sldId id="270" r:id="rId17"/>
    <p:sldId id="271" r:id="rId18"/>
    <p:sldId id="272" r:id="rId19"/>
    <p:sldId id="273" r:id="rId20"/>
    <p:sldId id="274" r:id="rId21"/>
    <p:sldId id="275" r:id="rId22"/>
    <p:sldId id="294" r:id="rId23"/>
    <p:sldId id="264" r:id="rId24"/>
    <p:sldId id="296" r:id="rId25"/>
    <p:sldId id="298" r:id="rId26"/>
    <p:sldId id="297" r:id="rId27"/>
    <p:sldId id="279" r:id="rId28"/>
    <p:sldId id="280" r:id="rId29"/>
    <p:sldId id="299" r:id="rId30"/>
    <p:sldId id="281" r:id="rId31"/>
    <p:sldId id="282" r:id="rId32"/>
    <p:sldId id="283" r:id="rId33"/>
    <p:sldId id="277" r:id="rId34"/>
    <p:sldId id="284" r:id="rId35"/>
    <p:sldId id="286" r:id="rId36"/>
    <p:sldId id="301" r:id="rId37"/>
    <p:sldId id="287" r:id="rId38"/>
    <p:sldId id="285" r:id="rId39"/>
    <p:sldId id="302" r:id="rId40"/>
    <p:sldId id="288" r:id="rId41"/>
    <p:sldId id="289" r:id="rId42"/>
    <p:sldId id="290" r:id="rId43"/>
    <p:sldId id="291" r:id="rId44"/>
    <p:sldId id="292" r:id="rId45"/>
    <p:sldId id="305" r:id="rId46"/>
    <p:sldId id="306" r:id="rId47"/>
    <p:sldId id="304" r:id="rId48"/>
    <p:sldId id="303" r:id="rId49"/>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1pPr>
    <a:lvl2pPr marL="4572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2pPr>
    <a:lvl3pPr marL="9144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3pPr>
    <a:lvl4pPr marL="13716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4pPr>
    <a:lvl5pPr marL="18288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5pPr>
    <a:lvl6pPr marL="2286000" algn="l" defTabSz="914400" rtl="0" eaLnBrk="1" latinLnBrk="0" hangingPunct="1">
      <a:defRPr kern="1200">
        <a:solidFill>
          <a:schemeClr val="tx1"/>
        </a:solidFill>
        <a:latin typeface="Corbel" panose="020B0503020204020204" pitchFamily="34" charset="0"/>
        <a:ea typeface="+mn-ea"/>
        <a:cs typeface="+mn-cs"/>
      </a:defRPr>
    </a:lvl6pPr>
    <a:lvl7pPr marL="2743200" algn="l" defTabSz="914400" rtl="0" eaLnBrk="1" latinLnBrk="0" hangingPunct="1">
      <a:defRPr kern="1200">
        <a:solidFill>
          <a:schemeClr val="tx1"/>
        </a:solidFill>
        <a:latin typeface="Corbel" panose="020B0503020204020204" pitchFamily="34" charset="0"/>
        <a:ea typeface="+mn-ea"/>
        <a:cs typeface="+mn-cs"/>
      </a:defRPr>
    </a:lvl7pPr>
    <a:lvl8pPr marL="3200400" algn="l" defTabSz="914400" rtl="0" eaLnBrk="1" latinLnBrk="0" hangingPunct="1">
      <a:defRPr kern="1200">
        <a:solidFill>
          <a:schemeClr val="tx1"/>
        </a:solidFill>
        <a:latin typeface="Corbel" panose="020B0503020204020204" pitchFamily="34" charset="0"/>
        <a:ea typeface="+mn-ea"/>
        <a:cs typeface="+mn-cs"/>
      </a:defRPr>
    </a:lvl8pPr>
    <a:lvl9pPr marL="3657600" algn="l" defTabSz="914400" rtl="0" eaLnBrk="1" latinLnBrk="0" hangingPunct="1">
      <a:defRPr kern="1200">
        <a:solidFill>
          <a:schemeClr val="tx1"/>
        </a:solidFill>
        <a:latin typeface="Corbel" panose="020B0503020204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8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2F85D7-B463-4022-B697-D6197A4D68FF}" type="datetimeFigureOut">
              <a:rPr lang="pt-BR"/>
              <a:pPr>
                <a:defRPr/>
              </a:pPr>
              <a:t>07/11/2019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977FC3E-F06D-41F3-9FBA-EE6493A2DD44}" type="slidenum">
              <a:rPr lang="pt-BR"/>
              <a:pPr>
                <a:defRPr/>
              </a:pPr>
              <a:t>‹nº›</a:t>
            </a:fld>
            <a:endParaRPr lang="pt-BR"/>
          </a:p>
        </p:txBody>
      </p:sp>
    </p:spTree>
    <p:extLst>
      <p:ext uri="{BB962C8B-B14F-4D97-AF65-F5344CB8AC3E}">
        <p14:creationId xmlns:p14="http://schemas.microsoft.com/office/powerpoint/2010/main" val="29025252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smtClean="0"/>
          </a:p>
        </p:txBody>
      </p:sp>
      <p:sp>
        <p:nvSpPr>
          <p:cNvPr id="481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pPr fontAlgn="base">
              <a:spcBef>
                <a:spcPct val="0"/>
              </a:spcBef>
              <a:spcAft>
                <a:spcPct val="0"/>
              </a:spcAft>
            </a:pPr>
            <a:fld id="{3DC91205-BE23-4CE7-8D27-CD6D5C5A5117}" type="slidenum">
              <a:rPr lang="pt-BR" altLang="pt-BR" smtClean="0">
                <a:latin typeface="Calibri" panose="020F0502020204030204" pitchFamily="34" charset="0"/>
              </a:rPr>
              <a:pPr fontAlgn="base">
                <a:spcBef>
                  <a:spcPct val="0"/>
                </a:spcBef>
                <a:spcAft>
                  <a:spcPct val="0"/>
                </a:spcAft>
              </a:pPr>
              <a:t>38</a:t>
            </a:fld>
            <a:endParaRPr lang="pt-BR" altLang="pt-BR" smtClean="0">
              <a:latin typeface="Calibri" panose="020F0502020204030204" pitchFamily="34" charset="0"/>
            </a:endParaRPr>
          </a:p>
        </p:txBody>
      </p:sp>
    </p:spTree>
    <p:extLst>
      <p:ext uri="{BB962C8B-B14F-4D97-AF65-F5344CB8AC3E}">
        <p14:creationId xmlns:p14="http://schemas.microsoft.com/office/powerpoint/2010/main" val="2733391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5" name="Retângulo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6" name="Retângulo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7" name="Retângulo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0" name="Retângulo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1" name="Retângulo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2" name="Retângulo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3" name="Retângulo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4" name="Retângulo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8" name="Título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pt-BR" smtClean="0"/>
              <a:t>Clique para editar o estilo do título mestre</a:t>
            </a:r>
            <a:endParaRPr lang="en-US"/>
          </a:p>
        </p:txBody>
      </p:sp>
      <p:sp>
        <p:nvSpPr>
          <p:cNvPr id="9" name="Subtítulo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15" name="Espaço Reservado para Data 27"/>
          <p:cNvSpPr>
            <a:spLocks noGrp="1"/>
          </p:cNvSpPr>
          <p:nvPr>
            <p:ph type="dt" sz="half" idx="10"/>
          </p:nvPr>
        </p:nvSpPr>
        <p:spPr/>
        <p:txBody>
          <a:bodyPr/>
          <a:lstStyle>
            <a:lvl1pPr>
              <a:defRPr/>
            </a:lvl1pPr>
            <a:extLst/>
          </a:lstStyle>
          <a:p>
            <a:pPr>
              <a:defRPr/>
            </a:pPr>
            <a:fld id="{493ACDAF-16D6-4DB6-86D1-E956DF25C96D}" type="datetimeFigureOut">
              <a:rPr lang="pt-BR"/>
              <a:pPr>
                <a:defRPr/>
              </a:pPr>
              <a:t>07/11/2019</a:t>
            </a:fld>
            <a:endParaRPr lang="pt-BR"/>
          </a:p>
        </p:txBody>
      </p:sp>
      <p:sp>
        <p:nvSpPr>
          <p:cNvPr id="16" name="Espaço Reservado para Rodapé 16"/>
          <p:cNvSpPr>
            <a:spLocks noGrp="1"/>
          </p:cNvSpPr>
          <p:nvPr>
            <p:ph type="ftr" sz="quarter" idx="11"/>
          </p:nvPr>
        </p:nvSpPr>
        <p:spPr/>
        <p:txBody>
          <a:bodyPr/>
          <a:lstStyle>
            <a:lvl1pPr>
              <a:defRPr/>
            </a:lvl1pPr>
            <a:extLst/>
          </a:lstStyle>
          <a:p>
            <a:pPr>
              <a:defRPr/>
            </a:pPr>
            <a:endParaRPr lang="pt-BR"/>
          </a:p>
        </p:txBody>
      </p:sp>
      <p:sp>
        <p:nvSpPr>
          <p:cNvPr id="17" name="Espaço Reservado para Número de Slide 28"/>
          <p:cNvSpPr>
            <a:spLocks noGrp="1"/>
          </p:cNvSpPr>
          <p:nvPr>
            <p:ph type="sldNum" sz="quarter" idx="12"/>
          </p:nvPr>
        </p:nvSpPr>
        <p:spPr/>
        <p:txBody>
          <a:bodyPr/>
          <a:lstStyle>
            <a:lvl1pPr>
              <a:defRPr/>
            </a:lvl1pPr>
            <a:extLst/>
          </a:lstStyle>
          <a:p>
            <a:pPr>
              <a:defRPr/>
            </a:pPr>
            <a:fld id="{CABE2B5B-C53B-42D6-A55A-99A57EE5176B}" type="slidenum">
              <a:rPr lang="pt-BR"/>
              <a:pPr>
                <a:defRPr/>
              </a:pPr>
              <a:t>‹nº›</a:t>
            </a:fld>
            <a:endParaRPr lang="pt-BR"/>
          </a:p>
        </p:txBody>
      </p:sp>
    </p:spTree>
    <p:extLst>
      <p:ext uri="{BB962C8B-B14F-4D97-AF65-F5344CB8AC3E}">
        <p14:creationId xmlns:p14="http://schemas.microsoft.com/office/powerpoint/2010/main" val="1132322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8025CB9F-667B-4ECD-986D-9AAEB4CE3803}" type="datetimeFigureOut">
              <a:rPr lang="pt-BR"/>
              <a:pPr>
                <a:defRPr/>
              </a:pPr>
              <a:t>07/11/2019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323F505A-9F6F-41C5-BAA9-2D241328F2C0}" type="slidenum">
              <a:rPr lang="pt-BR"/>
              <a:pPr>
                <a:defRPr/>
              </a:pPr>
              <a:t>‹nº›</a:t>
            </a:fld>
            <a:endParaRPr lang="pt-BR"/>
          </a:p>
        </p:txBody>
      </p:sp>
    </p:spTree>
    <p:extLst>
      <p:ext uri="{BB962C8B-B14F-4D97-AF65-F5344CB8AC3E}">
        <p14:creationId xmlns:p14="http://schemas.microsoft.com/office/powerpoint/2010/main" val="2575934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orma livre 17"/>
          <p:cNvSpPr>
            <a:spLocks/>
          </p:cNvSpPr>
          <p:nvPr/>
        </p:nvSpPr>
        <p:spPr bwMode="auto">
          <a:xfrm>
            <a:off x="4829175" y="1073150"/>
            <a:ext cx="4321175" cy="5791200"/>
          </a:xfrm>
          <a:custGeom>
            <a:avLst/>
            <a:gdLst>
              <a:gd name="T0" fmla="*/ 0 w 2736"/>
              <a:gd name="T1" fmla="*/ 5791200 h 3648"/>
              <a:gd name="T2" fmla="*/ 1137151 w 2736"/>
              <a:gd name="T3" fmla="*/ 3200400 h 3648"/>
              <a:gd name="T4" fmla="*/ 4321175 w 2736"/>
              <a:gd name="T5" fmla="*/ 0 h 3648"/>
              <a:gd name="T6" fmla="*/ 4321175 w 2736"/>
              <a:gd name="T7" fmla="*/ 152400 h 3648"/>
              <a:gd name="T8" fmla="*/ 1175056 w 2736"/>
              <a:gd name="T9" fmla="*/ 3235325 h 3648"/>
              <a:gd name="T10" fmla="*/ 75810 w 2736"/>
              <a:gd name="T11" fmla="*/ 5791200 h 3648"/>
              <a:gd name="T12" fmla="*/ 0 w 2736"/>
              <a:gd name="T13" fmla="*/ 5791200 h 3648"/>
              <a:gd name="T14" fmla="*/ 0 60000 65536"/>
              <a:gd name="T15" fmla="*/ 0 60000 65536"/>
              <a:gd name="T16" fmla="*/ 0 60000 65536"/>
              <a:gd name="T17" fmla="*/ 0 60000 65536"/>
              <a:gd name="T18" fmla="*/ 0 60000 65536"/>
              <a:gd name="T19" fmla="*/ 0 60000 65536"/>
              <a:gd name="T20" fmla="*/ 0 60000 65536"/>
              <a:gd name="T21" fmla="*/ 0 w 2736"/>
              <a:gd name="T22" fmla="*/ 0 h 3648"/>
              <a:gd name="T23" fmla="*/ 2736 w 2736"/>
              <a:gd name="T24" fmla="*/ 3648 h 36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6" h="3648">
                <a:moveTo>
                  <a:pt x="0" y="3648"/>
                </a:moveTo>
                <a:lnTo>
                  <a:pt x="720" y="2016"/>
                </a:lnTo>
                <a:lnTo>
                  <a:pt x="2736" y="672"/>
                </a:lnTo>
                <a:lnTo>
                  <a:pt x="2736" y="720"/>
                </a:lnTo>
                <a:lnTo>
                  <a:pt x="744" y="2038"/>
                </a:lnTo>
                <a:lnTo>
                  <a:pt x="48" y="3648"/>
                </a:lnTo>
                <a:lnTo>
                  <a:pt x="0" y="3648"/>
                </a:lnTo>
                <a:close/>
              </a:path>
            </a:pathLst>
          </a:custGeom>
          <a:noFill/>
          <a:ln w="3175" cap="flat" cmpd="sng" algn="ctr">
            <a:solidFill>
              <a:schemeClr val="accent2">
                <a:alpha val="5294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 name="Forma livre 18"/>
          <p:cNvSpPr>
            <a:spLocks/>
          </p:cNvSpPr>
          <p:nvPr/>
        </p:nvSpPr>
        <p:spPr bwMode="auto">
          <a:xfrm>
            <a:off x="374650" y="0"/>
            <a:ext cx="5513388" cy="6615113"/>
          </a:xfrm>
          <a:custGeom>
            <a:avLst/>
            <a:gdLst>
              <a:gd name="T0" fmla="*/ 0 w 3504"/>
              <a:gd name="T1" fmla="*/ 6538193 h 4128"/>
              <a:gd name="T2" fmla="*/ 0 w 3504"/>
              <a:gd name="T3" fmla="*/ 6615113 h 4128"/>
              <a:gd name="T4" fmla="*/ 5513388 w 3504"/>
              <a:gd name="T5" fmla="*/ 4230596 h 4128"/>
              <a:gd name="T6" fmla="*/ 4531552 w 3504"/>
              <a:gd name="T7" fmla="*/ 0 h 4128"/>
              <a:gd name="T8" fmla="*/ 4456026 w 3504"/>
              <a:gd name="T9" fmla="*/ 0 h 4128"/>
              <a:gd name="T10" fmla="*/ 5452023 w 3504"/>
              <a:gd name="T11" fmla="*/ 4196943 h 4128"/>
              <a:gd name="T12" fmla="*/ 0 w 3504"/>
              <a:gd name="T13" fmla="*/ 6538193 h 4128"/>
              <a:gd name="T14" fmla="*/ 0 60000 65536"/>
              <a:gd name="T15" fmla="*/ 0 60000 65536"/>
              <a:gd name="T16" fmla="*/ 0 60000 65536"/>
              <a:gd name="T17" fmla="*/ 0 60000 65536"/>
              <a:gd name="T18" fmla="*/ 0 60000 65536"/>
              <a:gd name="T19" fmla="*/ 0 60000 65536"/>
              <a:gd name="T20" fmla="*/ 0 60000 65536"/>
              <a:gd name="T21" fmla="*/ 0 w 3504"/>
              <a:gd name="T22" fmla="*/ 0 h 4128"/>
              <a:gd name="T23" fmla="*/ 3504 w 3504"/>
              <a:gd name="T24" fmla="*/ 4128 h 4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294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orma livre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7" name="Forma livre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8" name="Forma livre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9" name="Forma livre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0" name="Forma livre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1" name="Forma livre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2" name="Forma livre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3" name="Forma livre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4" name="Forma livre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5" name="Forma livre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6" name="Forma livre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7" name="Forma livre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8" name="Forma livre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9" name="Retângulo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20" name="Retângulo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1" name="Retângulo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2" name="Retângulo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23" name="Retângulo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4" name="Retângulo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3" name="Espaço Reservado para Texto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2" name="Título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pt-BR" smtClean="0"/>
              <a:t>Clique para editar o estilo do título mestre</a:t>
            </a:r>
            <a:endParaRPr lang="en-US"/>
          </a:p>
        </p:txBody>
      </p:sp>
      <p:sp>
        <p:nvSpPr>
          <p:cNvPr id="25" name="Espaço Reservado para Data 3"/>
          <p:cNvSpPr>
            <a:spLocks noGrp="1"/>
          </p:cNvSpPr>
          <p:nvPr>
            <p:ph type="dt" sz="half" idx="10"/>
          </p:nvPr>
        </p:nvSpPr>
        <p:spPr/>
        <p:txBody>
          <a:bodyPr/>
          <a:lstStyle>
            <a:lvl1pPr>
              <a:defRPr/>
            </a:lvl1pPr>
            <a:extLst/>
          </a:lstStyle>
          <a:p>
            <a:pPr>
              <a:defRPr/>
            </a:pPr>
            <a:fld id="{E5CB8B3C-A1AB-4B07-88CE-B3E1948EAF26}" type="datetimeFigureOut">
              <a:rPr lang="pt-BR"/>
              <a:pPr>
                <a:defRPr/>
              </a:pPr>
              <a:t>07/11/2019</a:t>
            </a:fld>
            <a:endParaRPr lang="pt-BR"/>
          </a:p>
        </p:txBody>
      </p:sp>
      <p:sp>
        <p:nvSpPr>
          <p:cNvPr id="26" name="Espaço Reservado para Rodapé 4"/>
          <p:cNvSpPr>
            <a:spLocks noGrp="1"/>
          </p:cNvSpPr>
          <p:nvPr>
            <p:ph type="ftr" sz="quarter" idx="11"/>
          </p:nvPr>
        </p:nvSpPr>
        <p:spPr/>
        <p:txBody>
          <a:bodyPr/>
          <a:lstStyle>
            <a:lvl1pPr>
              <a:defRPr/>
            </a:lvl1pPr>
            <a:extLst/>
          </a:lstStyle>
          <a:p>
            <a:pPr>
              <a:defRPr/>
            </a:pPr>
            <a:endParaRPr lang="pt-BR"/>
          </a:p>
        </p:txBody>
      </p:sp>
      <p:sp>
        <p:nvSpPr>
          <p:cNvPr id="27" name="Espaço Reservado para Número de Slide 5"/>
          <p:cNvSpPr>
            <a:spLocks noGrp="1"/>
          </p:cNvSpPr>
          <p:nvPr>
            <p:ph type="sldNum" sz="quarter" idx="12"/>
          </p:nvPr>
        </p:nvSpPr>
        <p:spPr/>
        <p:txBody>
          <a:bodyPr/>
          <a:lstStyle>
            <a:lvl1pPr>
              <a:defRPr/>
            </a:lvl1pPr>
            <a:extLst/>
          </a:lstStyle>
          <a:p>
            <a:pPr>
              <a:defRPr/>
            </a:pPr>
            <a:fld id="{2EF6936A-9DAC-4D0E-B729-F4BC8A5E6919}" type="slidenum">
              <a:rPr lang="pt-BR"/>
              <a:pPr>
                <a:defRPr/>
              </a:pPr>
              <a:t>‹nº›</a:t>
            </a:fld>
            <a:endParaRPr lang="pt-BR"/>
          </a:p>
        </p:txBody>
      </p:sp>
    </p:spTree>
    <p:extLst>
      <p:ext uri="{BB962C8B-B14F-4D97-AF65-F5344CB8AC3E}">
        <p14:creationId xmlns:p14="http://schemas.microsoft.com/office/powerpoint/2010/main" val="2688832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2064"/>
            <a:ext cx="8229600" cy="9144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1E05BF6C-B0E8-46B0-BD56-0A60FB7A56BF}" type="datetimeFigureOut">
              <a:rPr lang="pt-BR"/>
              <a:pPr>
                <a:defRPr/>
              </a:pPr>
              <a:t>07/11/2019</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02D5D5E5-98B6-4E7A-945F-79A3588CCC9D}" type="slidenum">
              <a:rPr lang="pt-BR"/>
              <a:pPr>
                <a:defRPr/>
              </a:pPr>
              <a:t>‹nº›</a:t>
            </a:fld>
            <a:endParaRPr lang="pt-BR"/>
          </a:p>
        </p:txBody>
      </p:sp>
    </p:spTree>
    <p:extLst>
      <p:ext uri="{BB962C8B-B14F-4D97-AF65-F5344CB8AC3E}">
        <p14:creationId xmlns:p14="http://schemas.microsoft.com/office/powerpoint/2010/main" val="145404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7" name="Retângulo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8" name="Retângulo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9" name="Retângulo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0" name="Retângulo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1" name="Retângulo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2" name="Retângulo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3" name="Retângulo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4" name="Retângulo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5" name="Retângulo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6" name="Retângulo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 name="Título 1"/>
          <p:cNvSpPr>
            <a:spLocks noGrp="1"/>
          </p:cNvSpPr>
          <p:nvPr>
            <p:ph type="title"/>
          </p:nvPr>
        </p:nvSpPr>
        <p:spPr>
          <a:xfrm>
            <a:off x="504824" y="512064"/>
            <a:ext cx="7772400" cy="914400"/>
          </a:xfrm>
        </p:spPr>
        <p:txBody>
          <a:bodyPr/>
          <a:lstStyle>
            <a:lvl1pPr>
              <a:defRPr sz="400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7" name="Espaço Reservado para Data 6"/>
          <p:cNvSpPr>
            <a:spLocks noGrp="1"/>
          </p:cNvSpPr>
          <p:nvPr>
            <p:ph type="dt" sz="half" idx="10"/>
          </p:nvPr>
        </p:nvSpPr>
        <p:spPr/>
        <p:txBody>
          <a:bodyPr/>
          <a:lstStyle>
            <a:lvl1pPr>
              <a:defRPr/>
            </a:lvl1pPr>
            <a:extLst/>
          </a:lstStyle>
          <a:p>
            <a:pPr>
              <a:defRPr/>
            </a:pPr>
            <a:fld id="{D6AE7142-76C5-4A5B-B954-1DA0076B8126}" type="datetimeFigureOut">
              <a:rPr lang="pt-BR"/>
              <a:pPr>
                <a:defRPr/>
              </a:pPr>
              <a:t>07/11/2019</a:t>
            </a:fld>
            <a:endParaRPr lang="pt-BR"/>
          </a:p>
        </p:txBody>
      </p:sp>
      <p:sp>
        <p:nvSpPr>
          <p:cNvPr id="18" name="Espaço Reservado para Rodapé 7"/>
          <p:cNvSpPr>
            <a:spLocks noGrp="1"/>
          </p:cNvSpPr>
          <p:nvPr>
            <p:ph type="ftr" sz="quarter" idx="11"/>
          </p:nvPr>
        </p:nvSpPr>
        <p:spPr/>
        <p:txBody>
          <a:bodyPr/>
          <a:lstStyle>
            <a:lvl1pPr>
              <a:defRPr/>
            </a:lvl1pPr>
            <a:extLst/>
          </a:lstStyle>
          <a:p>
            <a:pPr>
              <a:defRPr/>
            </a:pPr>
            <a:endParaRPr lang="pt-BR"/>
          </a:p>
        </p:txBody>
      </p:sp>
      <p:sp>
        <p:nvSpPr>
          <p:cNvPr id="19" name="Espaço Reservado para Número de Slide 8"/>
          <p:cNvSpPr>
            <a:spLocks noGrp="1"/>
          </p:cNvSpPr>
          <p:nvPr>
            <p:ph type="sldNum" sz="quarter" idx="12"/>
          </p:nvPr>
        </p:nvSpPr>
        <p:spPr/>
        <p:txBody>
          <a:bodyPr/>
          <a:lstStyle>
            <a:lvl1pPr>
              <a:defRPr/>
            </a:lvl1pPr>
            <a:extLst/>
          </a:lstStyle>
          <a:p>
            <a:pPr>
              <a:defRPr/>
            </a:pPr>
            <a:fld id="{E737B3DB-9066-49ED-BE67-A1FAF3DF8316}" type="slidenum">
              <a:rPr lang="pt-BR"/>
              <a:pPr>
                <a:defRPr/>
              </a:pPr>
              <a:t>‹nº›</a:t>
            </a:fld>
            <a:endParaRPr lang="pt-BR"/>
          </a:p>
        </p:txBody>
      </p:sp>
    </p:spTree>
    <p:extLst>
      <p:ext uri="{BB962C8B-B14F-4D97-AF65-F5344CB8AC3E}">
        <p14:creationId xmlns:p14="http://schemas.microsoft.com/office/powerpoint/2010/main" val="2682875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914400" y="512064"/>
            <a:ext cx="7772400" cy="914400"/>
          </a:xfrm>
        </p:spPr>
        <p:txBody>
          <a:bodyPr/>
          <a:lstStyle>
            <a:lvl1pPr>
              <a:defRPr sz="4000" cap="none" baseline="0"/>
            </a:lvl1pPr>
            <a:extLst/>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1B5443EF-614D-4CF5-AA40-EEB3776A6CC1}" type="datetimeFigureOut">
              <a:rPr lang="pt-BR"/>
              <a:pPr>
                <a:defRPr/>
              </a:pPr>
              <a:t>07/11/2019</a:t>
            </a:fld>
            <a:endParaRPr lang="pt-BR"/>
          </a:p>
        </p:txBody>
      </p:sp>
      <p:sp>
        <p:nvSpPr>
          <p:cNvPr id="4" name="Espaço Reservado para Rodapé 2"/>
          <p:cNvSpPr>
            <a:spLocks noGrp="1"/>
          </p:cNvSpPr>
          <p:nvPr>
            <p:ph type="ftr" sz="quarter" idx="11"/>
          </p:nvPr>
        </p:nvSpPr>
        <p:spPr/>
        <p:txBody>
          <a:bodyPr/>
          <a:lstStyle>
            <a:lvl1pPr>
              <a:defRPr/>
            </a:lvl1pPr>
          </a:lstStyle>
          <a:p>
            <a:pPr>
              <a:defRPr/>
            </a:pPr>
            <a:endParaRPr lang="pt-BR"/>
          </a:p>
        </p:txBody>
      </p:sp>
      <p:sp>
        <p:nvSpPr>
          <p:cNvPr id="5" name="Espaço Reservado para Número de Slide 22"/>
          <p:cNvSpPr>
            <a:spLocks noGrp="1"/>
          </p:cNvSpPr>
          <p:nvPr>
            <p:ph type="sldNum" sz="quarter" idx="12"/>
          </p:nvPr>
        </p:nvSpPr>
        <p:spPr/>
        <p:txBody>
          <a:bodyPr/>
          <a:lstStyle>
            <a:lvl1pPr>
              <a:defRPr/>
            </a:lvl1pPr>
          </a:lstStyle>
          <a:p>
            <a:pPr>
              <a:defRPr/>
            </a:pPr>
            <a:fld id="{EC49CF3D-DC9A-472C-86D1-76CB258C8E3E}" type="slidenum">
              <a:rPr lang="pt-BR"/>
              <a:pPr>
                <a:defRPr/>
              </a:pPr>
              <a:t>‹nº›</a:t>
            </a:fld>
            <a:endParaRPr lang="pt-BR"/>
          </a:p>
        </p:txBody>
      </p:sp>
    </p:spTree>
    <p:extLst>
      <p:ext uri="{BB962C8B-B14F-4D97-AF65-F5344CB8AC3E}">
        <p14:creationId xmlns:p14="http://schemas.microsoft.com/office/powerpoint/2010/main" val="2821740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extLst/>
          </a:lstStyle>
          <a:p>
            <a:pPr>
              <a:defRPr/>
            </a:pPr>
            <a:fld id="{E1436259-9037-48C7-B409-D863D2ACDD17}" type="datetimeFigureOut">
              <a:rPr lang="pt-BR"/>
              <a:pPr>
                <a:defRPr/>
              </a:pPr>
              <a:t>07/11/2019</a:t>
            </a:fld>
            <a:endParaRPr lang="pt-BR"/>
          </a:p>
        </p:txBody>
      </p:sp>
      <p:sp>
        <p:nvSpPr>
          <p:cNvPr id="3" name="Espaço Reservado para Rodapé 2"/>
          <p:cNvSpPr>
            <a:spLocks noGrp="1"/>
          </p:cNvSpPr>
          <p:nvPr>
            <p:ph type="ftr" sz="quarter" idx="11"/>
          </p:nvPr>
        </p:nvSpPr>
        <p:spPr/>
        <p:txBody>
          <a:bodyPr/>
          <a:lstStyle>
            <a:lvl1pPr>
              <a:defRPr/>
            </a:lvl1pPr>
            <a:extLst/>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extLst/>
          </a:lstStyle>
          <a:p>
            <a:pPr>
              <a:defRPr/>
            </a:pPr>
            <a:fld id="{9521E971-A3BC-41FB-B70B-FDA869E060FB}" type="slidenum">
              <a:rPr lang="pt-BR"/>
              <a:pPr>
                <a:defRPr/>
              </a:pPr>
              <a:t>‹nº›</a:t>
            </a:fld>
            <a:endParaRPr lang="pt-BR"/>
          </a:p>
        </p:txBody>
      </p:sp>
    </p:spTree>
    <p:extLst>
      <p:ext uri="{BB962C8B-B14F-4D97-AF65-F5344CB8AC3E}">
        <p14:creationId xmlns:p14="http://schemas.microsoft.com/office/powerpoint/2010/main" val="845153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85800" y="273050"/>
            <a:ext cx="8229600" cy="1162050"/>
          </a:xfrm>
        </p:spPr>
        <p:txBody>
          <a:bodyPr anchor="ctr"/>
          <a:lstStyle>
            <a:lvl1pPr algn="l">
              <a:buNone/>
              <a:defRPr sz="3600" b="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6C0CCD39-3B12-47E1-980E-D6C9BE8254D5}" type="datetimeFigureOut">
              <a:rPr lang="pt-BR"/>
              <a:pPr>
                <a:defRPr/>
              </a:pPr>
              <a:t>07/11/2019</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2B02ECC0-F036-478D-8570-18858B806E4C}" type="slidenum">
              <a:rPr lang="pt-BR"/>
              <a:pPr>
                <a:defRPr/>
              </a:pPr>
              <a:t>‹nº›</a:t>
            </a:fld>
            <a:endParaRPr lang="pt-BR"/>
          </a:p>
        </p:txBody>
      </p:sp>
    </p:spTree>
    <p:extLst>
      <p:ext uri="{BB962C8B-B14F-4D97-AF65-F5344CB8AC3E}">
        <p14:creationId xmlns:p14="http://schemas.microsoft.com/office/powerpoint/2010/main" val="2941914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tângulo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cxnSp>
        <p:nvCxnSpPr>
          <p:cNvPr id="6" name="Conector reto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Grupo 19"/>
          <p:cNvGrpSpPr>
            <a:grpSpLocks/>
          </p:cNvGrpSpPr>
          <p:nvPr/>
        </p:nvGrpSpPr>
        <p:grpSpPr bwMode="auto">
          <a:xfrm rot="5400000">
            <a:off x="8515351" y="1219200"/>
            <a:ext cx="131762" cy="128587"/>
            <a:chOff x="6668087" y="1297746"/>
            <a:chExt cx="161840" cy="156602"/>
          </a:xfrm>
        </p:grpSpPr>
        <p:cxnSp>
          <p:nvCxnSpPr>
            <p:cNvPr id="8" name="Conector reto 7"/>
            <p:cNvCxnSpPr/>
            <p:nvPr/>
          </p:nvCxnSpPr>
          <p:spPr>
            <a:xfrm rot="16200000">
              <a:off x="6663593" y="1298375"/>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Conector reto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Conector reto 9"/>
            <p:cNvCxnSpPr/>
            <p:nvPr/>
          </p:nvCxnSpPr>
          <p:spPr>
            <a:xfrm rot="5400000" flipH="1">
              <a:off x="6744513" y="1297400"/>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Grupo 25"/>
          <p:cNvGrpSpPr>
            <a:grpSpLocks/>
          </p:cNvGrpSpPr>
          <p:nvPr/>
        </p:nvGrpSpPr>
        <p:grpSpPr bwMode="auto">
          <a:xfrm rot="5400000">
            <a:off x="8667751" y="1371600"/>
            <a:ext cx="131762" cy="128587"/>
            <a:chOff x="6668087" y="1297746"/>
            <a:chExt cx="161840" cy="156602"/>
          </a:xfrm>
        </p:grpSpPr>
        <p:cxnSp>
          <p:nvCxnSpPr>
            <p:cNvPr id="12" name="Conector reto 11"/>
            <p:cNvCxnSpPr/>
            <p:nvPr/>
          </p:nvCxnSpPr>
          <p:spPr>
            <a:xfrm rot="16200000">
              <a:off x="6663593" y="1298375"/>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Conector reto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Conector reto 13"/>
            <p:cNvCxnSpPr/>
            <p:nvPr/>
          </p:nvCxnSpPr>
          <p:spPr>
            <a:xfrm rot="5400000" flipH="1">
              <a:off x="6744513" y="1297400"/>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Grupo 29"/>
          <p:cNvGrpSpPr>
            <a:grpSpLocks/>
          </p:cNvGrpSpPr>
          <p:nvPr/>
        </p:nvGrpSpPr>
        <p:grpSpPr bwMode="auto">
          <a:xfrm rot="5400000">
            <a:off x="8320087" y="1474788"/>
            <a:ext cx="131763" cy="128588"/>
            <a:chOff x="6668087" y="1297746"/>
            <a:chExt cx="161840" cy="156602"/>
          </a:xfrm>
        </p:grpSpPr>
        <p:cxnSp>
          <p:nvCxnSpPr>
            <p:cNvPr id="16" name="Conector reto 15"/>
            <p:cNvCxnSpPr/>
            <p:nvPr/>
          </p:nvCxnSpPr>
          <p:spPr>
            <a:xfrm rot="16200000">
              <a:off x="6663592" y="1298373"/>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Conector reto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Conector reto 17"/>
            <p:cNvCxnSpPr/>
            <p:nvPr/>
          </p:nvCxnSpPr>
          <p:spPr>
            <a:xfrm rot="5400000" flipH="1">
              <a:off x="6744512" y="1297398"/>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ítulo 1"/>
          <p:cNvSpPr>
            <a:spLocks noGrp="1"/>
          </p:cNvSpPr>
          <p:nvPr>
            <p:ph type="title"/>
          </p:nvPr>
        </p:nvSpPr>
        <p:spPr bwMode="grayWhite">
          <a:xfrm>
            <a:off x="914400" y="441251"/>
            <a:ext cx="6858000" cy="701749"/>
          </a:xfrm>
        </p:spPr>
        <p:txBody>
          <a:bodyPr anchor="b"/>
          <a:lstStyle>
            <a:lvl1pPr algn="l">
              <a:buNone/>
              <a:defRPr sz="21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pt-BR" noProof="0" smtClean="0"/>
              <a:t>Clique no ícone para adicionar uma imagem</a:t>
            </a:r>
            <a:endParaRPr lang="en-US" noProof="0"/>
          </a:p>
        </p:txBody>
      </p:sp>
      <p:sp>
        <p:nvSpPr>
          <p:cNvPr id="4" name="Espaço Reservado para Texto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19" name="Espaço Reservado para Data 4"/>
          <p:cNvSpPr>
            <a:spLocks noGrp="1"/>
          </p:cNvSpPr>
          <p:nvPr>
            <p:ph type="dt" sz="half" idx="10"/>
          </p:nvPr>
        </p:nvSpPr>
        <p:spPr>
          <a:xfrm>
            <a:off x="6477000" y="55563"/>
            <a:ext cx="2133600" cy="365125"/>
          </a:xfrm>
        </p:spPr>
        <p:txBody>
          <a:bodyPr/>
          <a:lstStyle>
            <a:lvl1pPr>
              <a:defRPr/>
            </a:lvl1pPr>
            <a:extLst/>
          </a:lstStyle>
          <a:p>
            <a:pPr>
              <a:defRPr/>
            </a:pPr>
            <a:fld id="{8B54465B-BC2B-4DCB-9A34-FCC6A34E26BB}" type="datetimeFigureOut">
              <a:rPr lang="pt-BR"/>
              <a:pPr>
                <a:defRPr/>
              </a:pPr>
              <a:t>07/11/2019</a:t>
            </a:fld>
            <a:endParaRPr lang="pt-BR"/>
          </a:p>
        </p:txBody>
      </p:sp>
      <p:sp>
        <p:nvSpPr>
          <p:cNvPr id="20" name="Espaço Reservado para Rodapé 5"/>
          <p:cNvSpPr>
            <a:spLocks noGrp="1"/>
          </p:cNvSpPr>
          <p:nvPr>
            <p:ph type="ftr" sz="quarter" idx="11"/>
          </p:nvPr>
        </p:nvSpPr>
        <p:spPr>
          <a:xfrm>
            <a:off x="914400" y="55563"/>
            <a:ext cx="5562600" cy="365125"/>
          </a:xfrm>
        </p:spPr>
        <p:txBody>
          <a:bodyPr/>
          <a:lstStyle>
            <a:lvl1pPr>
              <a:defRPr/>
            </a:lvl1pPr>
            <a:extLst/>
          </a:lstStyle>
          <a:p>
            <a:pPr>
              <a:defRPr/>
            </a:pPr>
            <a:endParaRPr lang="pt-BR"/>
          </a:p>
        </p:txBody>
      </p:sp>
      <p:sp>
        <p:nvSpPr>
          <p:cNvPr id="21" name="Espaço Reservado para Número de Slide 6"/>
          <p:cNvSpPr>
            <a:spLocks noGrp="1"/>
          </p:cNvSpPr>
          <p:nvPr>
            <p:ph type="sldNum" sz="quarter" idx="12"/>
          </p:nvPr>
        </p:nvSpPr>
        <p:spPr>
          <a:xfrm>
            <a:off x="8610600" y="55563"/>
            <a:ext cx="457200" cy="365125"/>
          </a:xfrm>
        </p:spPr>
        <p:txBody>
          <a:bodyPr/>
          <a:lstStyle>
            <a:lvl1pPr>
              <a:defRPr/>
            </a:lvl1pPr>
            <a:extLst/>
          </a:lstStyle>
          <a:p>
            <a:pPr>
              <a:defRPr/>
            </a:pPr>
            <a:fld id="{8D88C670-9643-431E-9A9D-86BDCAF4632D}" type="slidenum">
              <a:rPr lang="pt-BR"/>
              <a:pPr>
                <a:defRPr/>
              </a:pPr>
              <a:t>‹nº›</a:t>
            </a:fld>
            <a:endParaRPr lang="pt-BR"/>
          </a:p>
        </p:txBody>
      </p:sp>
    </p:spTree>
    <p:extLst>
      <p:ext uri="{BB962C8B-B14F-4D97-AF65-F5344CB8AC3E}">
        <p14:creationId xmlns:p14="http://schemas.microsoft.com/office/powerpoint/2010/main" val="3747549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8023646B-75C4-4721-890C-1E6D2BFF9402}" type="datetimeFigureOut">
              <a:rPr lang="pt-BR"/>
              <a:pPr>
                <a:defRPr/>
              </a:pPr>
              <a:t>07/11/2019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2F07355A-0C36-4E38-8FCB-F9F42838F49B}" type="slidenum">
              <a:rPr lang="pt-BR"/>
              <a:pPr>
                <a:defRPr/>
              </a:pPr>
              <a:t>‹nº›</a:t>
            </a:fld>
            <a:endParaRPr lang="pt-BR"/>
          </a:p>
        </p:txBody>
      </p:sp>
    </p:spTree>
    <p:extLst>
      <p:ext uri="{BB962C8B-B14F-4D97-AF65-F5344CB8AC3E}">
        <p14:creationId xmlns:p14="http://schemas.microsoft.com/office/powerpoint/2010/main" val="2420866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981200" cy="5851525"/>
          </a:xfrm>
        </p:spPr>
        <p:txBody>
          <a:bodyPr vert="eaVert" anchor="ct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609600" y="274639"/>
            <a:ext cx="58674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209C223E-F451-4552-B96D-F6F22D54E51E}" type="datetimeFigureOut">
              <a:rPr lang="pt-BR"/>
              <a:pPr>
                <a:defRPr/>
              </a:pPr>
              <a:t>07/11/2019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AFBC6328-4E21-4034-B340-A2A0B3C289A6}" type="slidenum">
              <a:rPr lang="pt-BR"/>
              <a:pPr>
                <a:defRPr/>
              </a:pPr>
              <a:t>‹nº›</a:t>
            </a:fld>
            <a:endParaRPr lang="pt-BR"/>
          </a:p>
        </p:txBody>
      </p:sp>
    </p:spTree>
    <p:extLst>
      <p:ext uri="{BB962C8B-B14F-4D97-AF65-F5344CB8AC3E}">
        <p14:creationId xmlns:p14="http://schemas.microsoft.com/office/powerpoint/2010/main" val="4236097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64999">
              <a:srgbClr val="000000"/>
            </a:gs>
            <a:gs pos="100000">
              <a:srgbClr val="5A77A9"/>
            </a:gs>
          </a:gsLst>
          <a:lin ang="5400000"/>
        </a:gradFill>
        <a:effectLst/>
      </p:bgPr>
    </p:bg>
    <p:spTree>
      <p:nvGrpSpPr>
        <p:cNvPr id="1" name=""/>
        <p:cNvGrpSpPr/>
        <p:nvPr/>
      </p:nvGrpSpPr>
      <p:grpSpPr>
        <a:xfrm>
          <a:off x="0" y="0"/>
          <a:ext cx="0" cy="0"/>
          <a:chOff x="0" y="0"/>
          <a:chExt cx="0" cy="0"/>
        </a:xfrm>
      </p:grpSpPr>
      <p:sp>
        <p:nvSpPr>
          <p:cNvPr id="7" name="Retângulo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8" name="Retângulo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9" name="Retângulo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0" name="Retângulo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1" name="Retângulo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2" name="Retângulo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5" name="Retângulo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16" name="Retângulo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7" name="Retângulo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2" name="Espaço Reservado para Título 21"/>
          <p:cNvSpPr>
            <a:spLocks noGrp="1"/>
          </p:cNvSpPr>
          <p:nvPr>
            <p:ph type="title"/>
          </p:nvPr>
        </p:nvSpPr>
        <p:spPr>
          <a:xfrm>
            <a:off x="914400" y="512763"/>
            <a:ext cx="7772400" cy="914400"/>
          </a:xfrm>
          <a:prstGeom prst="rect">
            <a:avLst/>
          </a:prstGeom>
        </p:spPr>
        <p:txBody>
          <a:bodyPr vert="horz" anchor="t">
            <a:noAutofit/>
          </a:bodyPr>
          <a:lstStyle>
            <a:extLst/>
          </a:lstStyle>
          <a:p>
            <a:r>
              <a:rPr lang="pt-BR" smtClean="0"/>
              <a:t>Clique para editar o estilo do título mestre</a:t>
            </a:r>
            <a:endParaRPr lang="en-US"/>
          </a:p>
        </p:txBody>
      </p:sp>
      <p:sp>
        <p:nvSpPr>
          <p:cNvPr id="1036" name="Espaço Reservado para Texto 12"/>
          <p:cNvSpPr>
            <a:spLocks noGrp="1"/>
          </p:cNvSpPr>
          <p:nvPr>
            <p:ph type="body" idx="1"/>
          </p:nvPr>
        </p:nvSpPr>
        <p:spPr bwMode="auto">
          <a:xfrm>
            <a:off x="914400" y="178435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4" name="Espaço Reservado para Data 13"/>
          <p:cNvSpPr>
            <a:spLocks noGrp="1"/>
          </p:cNvSpPr>
          <p:nvPr>
            <p:ph type="dt" sz="half" idx="2"/>
          </p:nvPr>
        </p:nvSpPr>
        <p:spPr>
          <a:xfrm>
            <a:off x="6477000" y="6416675"/>
            <a:ext cx="2133600" cy="365125"/>
          </a:xfrm>
          <a:prstGeom prst="rect">
            <a:avLst/>
          </a:prstGeom>
        </p:spPr>
        <p:txBody>
          <a:bodyPr vert="horz" anchor="b"/>
          <a:lstStyle>
            <a:lvl1pPr algn="l" eaLnBrk="1" fontAlgn="auto" latinLnBrk="0" hangingPunct="1">
              <a:spcBef>
                <a:spcPts val="0"/>
              </a:spcBef>
              <a:spcAft>
                <a:spcPts val="0"/>
              </a:spcAft>
              <a:defRPr kumimoji="0" sz="1100">
                <a:solidFill>
                  <a:schemeClr val="tx2"/>
                </a:solidFill>
                <a:latin typeface="+mn-lt"/>
              </a:defRPr>
            </a:lvl1pPr>
            <a:extLst/>
          </a:lstStyle>
          <a:p>
            <a:pPr>
              <a:defRPr/>
            </a:pPr>
            <a:fld id="{647A8DA5-2AD5-4240-A137-2F53B8A2BC44}" type="datetimeFigureOut">
              <a:rPr lang="pt-BR"/>
              <a:pPr>
                <a:defRPr/>
              </a:pPr>
              <a:t>07/11/2019</a:t>
            </a:fld>
            <a:endParaRPr lang="pt-BR"/>
          </a:p>
        </p:txBody>
      </p:sp>
      <p:sp>
        <p:nvSpPr>
          <p:cNvPr id="3" name="Espaço Reservado para Rodapé 2"/>
          <p:cNvSpPr>
            <a:spLocks noGrp="1"/>
          </p:cNvSpPr>
          <p:nvPr>
            <p:ph type="ftr" sz="quarter" idx="3"/>
          </p:nvPr>
        </p:nvSpPr>
        <p:spPr>
          <a:xfrm>
            <a:off x="914400" y="6416675"/>
            <a:ext cx="5562600" cy="365125"/>
          </a:xfrm>
          <a:prstGeom prst="rect">
            <a:avLst/>
          </a:prstGeom>
        </p:spPr>
        <p:txBody>
          <a:bodyPr vert="horz"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endParaRPr lang="pt-BR"/>
          </a:p>
        </p:txBody>
      </p:sp>
      <p:sp>
        <p:nvSpPr>
          <p:cNvPr id="23" name="Espaço Reservado para Número de Slide 22"/>
          <p:cNvSpPr>
            <a:spLocks noGrp="1"/>
          </p:cNvSpPr>
          <p:nvPr>
            <p:ph type="sldNum" sz="quarter" idx="4"/>
          </p:nvPr>
        </p:nvSpPr>
        <p:spPr>
          <a:xfrm>
            <a:off x="8610600" y="6416675"/>
            <a:ext cx="457200" cy="365125"/>
          </a:xfrm>
          <a:prstGeom prst="rect">
            <a:avLst/>
          </a:prstGeom>
        </p:spPr>
        <p:txBody>
          <a:bodyPr vert="horz" anchor="b"/>
          <a:lstStyle>
            <a:lvl1pPr algn="l" eaLnBrk="1" fontAlgn="auto" latinLnBrk="0" hangingPunct="1">
              <a:spcBef>
                <a:spcPts val="0"/>
              </a:spcBef>
              <a:spcAft>
                <a:spcPts val="0"/>
              </a:spcAft>
              <a:defRPr kumimoji="0" sz="1200">
                <a:solidFill>
                  <a:schemeClr val="tx2"/>
                </a:solidFill>
                <a:latin typeface="+mn-lt"/>
              </a:defRPr>
            </a:lvl1pPr>
            <a:extLst/>
          </a:lstStyle>
          <a:p>
            <a:pPr>
              <a:defRPr/>
            </a:pPr>
            <a:fld id="{CA50AEEC-B0AE-4AF2-8FC4-980F3DCC1C8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6" r:id="rId1"/>
    <p:sldLayoutId id="2147483731" r:id="rId2"/>
    <p:sldLayoutId id="2147483737" r:id="rId3"/>
    <p:sldLayoutId id="2147483738" r:id="rId4"/>
    <p:sldLayoutId id="2147483739" r:id="rId5"/>
    <p:sldLayoutId id="2147483732" r:id="rId6"/>
    <p:sldLayoutId id="2147483740" r:id="rId7"/>
    <p:sldLayoutId id="2147483733" r:id="rId8"/>
    <p:sldLayoutId id="2147483741" r:id="rId9"/>
    <p:sldLayoutId id="2147483734" r:id="rId10"/>
    <p:sldLayoutId id="2147483735" r:id="rId11"/>
  </p:sldLayoutIdLst>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anose="020B0609020204030204" pitchFamily="49" charset="0"/>
        </a:defRPr>
      </a:lvl2pPr>
      <a:lvl3pPr algn="l" rtl="0" eaLnBrk="0" fontAlgn="base" hangingPunct="0">
        <a:spcBef>
          <a:spcPct val="0"/>
        </a:spcBef>
        <a:spcAft>
          <a:spcPct val="0"/>
        </a:spcAft>
        <a:defRPr sz="4000">
          <a:solidFill>
            <a:srgbClr val="C1EEFF"/>
          </a:solidFill>
          <a:latin typeface="Consolas" panose="020B0609020204030204" pitchFamily="49" charset="0"/>
        </a:defRPr>
      </a:lvl3pPr>
      <a:lvl4pPr algn="l" rtl="0" eaLnBrk="0" fontAlgn="base" hangingPunct="0">
        <a:spcBef>
          <a:spcPct val="0"/>
        </a:spcBef>
        <a:spcAft>
          <a:spcPct val="0"/>
        </a:spcAft>
        <a:defRPr sz="4000">
          <a:solidFill>
            <a:srgbClr val="C1EEFF"/>
          </a:solidFill>
          <a:latin typeface="Consolas" panose="020B0609020204030204" pitchFamily="49" charset="0"/>
        </a:defRPr>
      </a:lvl4pPr>
      <a:lvl5pPr algn="l" rtl="0" eaLnBrk="0" fontAlgn="base" hangingPunct="0">
        <a:spcBef>
          <a:spcPct val="0"/>
        </a:spcBef>
        <a:spcAft>
          <a:spcPct val="0"/>
        </a:spcAft>
        <a:defRPr sz="4000">
          <a:solidFill>
            <a:srgbClr val="C1EEFF"/>
          </a:solidFill>
          <a:latin typeface="Consolas" panose="020B0609020204030204" pitchFamily="49" charset="0"/>
        </a:defRPr>
      </a:lvl5pPr>
      <a:lvl6pPr marL="457200" algn="l" rtl="0" fontAlgn="base">
        <a:spcBef>
          <a:spcPct val="0"/>
        </a:spcBef>
        <a:spcAft>
          <a:spcPct val="0"/>
        </a:spcAft>
        <a:defRPr sz="4000">
          <a:solidFill>
            <a:srgbClr val="C1EEFF"/>
          </a:solidFill>
          <a:latin typeface="Consolas" panose="020B0609020204030204" pitchFamily="49" charset="0"/>
        </a:defRPr>
      </a:lvl6pPr>
      <a:lvl7pPr marL="914400" algn="l" rtl="0" fontAlgn="base">
        <a:spcBef>
          <a:spcPct val="0"/>
        </a:spcBef>
        <a:spcAft>
          <a:spcPct val="0"/>
        </a:spcAft>
        <a:defRPr sz="4000">
          <a:solidFill>
            <a:srgbClr val="C1EEFF"/>
          </a:solidFill>
          <a:latin typeface="Consolas" panose="020B0609020204030204" pitchFamily="49" charset="0"/>
        </a:defRPr>
      </a:lvl7pPr>
      <a:lvl8pPr marL="1371600" algn="l" rtl="0" fontAlgn="base">
        <a:spcBef>
          <a:spcPct val="0"/>
        </a:spcBef>
        <a:spcAft>
          <a:spcPct val="0"/>
        </a:spcAft>
        <a:defRPr sz="4000">
          <a:solidFill>
            <a:srgbClr val="C1EEFF"/>
          </a:solidFill>
          <a:latin typeface="Consolas" panose="020B0609020204030204" pitchFamily="49" charset="0"/>
        </a:defRPr>
      </a:lvl8pPr>
      <a:lvl9pPr marL="1828800" algn="l" rtl="0" fontAlgn="base">
        <a:spcBef>
          <a:spcPct val="0"/>
        </a:spcBef>
        <a:spcAft>
          <a:spcPct val="0"/>
        </a:spcAft>
        <a:defRPr sz="4000">
          <a:solidFill>
            <a:srgbClr val="C1EEFF"/>
          </a:solidFill>
          <a:latin typeface="Consolas" panose="020B0609020204030204"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anose="05000000000000000000"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anose="05000000000000000000"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anose="05040102010807070707"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anose="05020102010507070707"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404312" TargetMode="External"/><Relationship Id="rId7" Type="http://schemas.openxmlformats.org/officeDocument/2006/relationships/image" Target="../media/image4.emf"/><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ubmed?linkname=pubmed_pubmed&amp;from_uid=2940431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7061"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32843" y="2008535"/>
            <a:ext cx="7772400" cy="2448272"/>
          </a:xfrm>
        </p:spPr>
        <p:txBody>
          <a:bodyPr>
            <a:normAutofit fontScale="90000"/>
          </a:bodyPr>
          <a:lstStyle/>
          <a:p>
            <a:pPr eaLnBrk="1" fontAlgn="auto" hangingPunct="1">
              <a:spcAft>
                <a:spcPts val="0"/>
              </a:spcAft>
              <a:defRPr/>
            </a:pPr>
            <a:r>
              <a:rPr lang="pt-BR" dirty="0" smtClean="0">
                <a:solidFill>
                  <a:schemeClr val="tx2">
                    <a:satMod val="200000"/>
                  </a:schemeClr>
                </a:solidFill>
              </a:rPr>
              <a:t>Avanços no diagnóstico e tratamento da instabilidade hemodinâmica no choque neonatal </a:t>
            </a:r>
            <a:r>
              <a:rPr lang="en-US" dirty="0">
                <a:solidFill>
                  <a:schemeClr val="tx2">
                    <a:satMod val="200000"/>
                  </a:schemeClr>
                </a:solidFill>
              </a:rPr>
              <a:t/>
            </a:r>
            <a:br>
              <a:rPr lang="en-US" dirty="0">
                <a:solidFill>
                  <a:schemeClr val="tx2">
                    <a:satMod val="200000"/>
                  </a:schemeClr>
                </a:solidFill>
              </a:rPr>
            </a:br>
            <a:endParaRPr lang="pt-BR" dirty="0">
              <a:solidFill>
                <a:schemeClr val="tx2">
                  <a:satMod val="200000"/>
                </a:schemeClr>
              </a:solidFill>
            </a:endParaRPr>
          </a:p>
        </p:txBody>
      </p:sp>
      <p:sp>
        <p:nvSpPr>
          <p:cNvPr id="9219" name="Subtítulo 2"/>
          <p:cNvSpPr>
            <a:spLocks noGrp="1"/>
          </p:cNvSpPr>
          <p:nvPr>
            <p:ph type="subTitle" idx="1"/>
          </p:nvPr>
        </p:nvSpPr>
        <p:spPr>
          <a:xfrm>
            <a:off x="1187450" y="5157788"/>
            <a:ext cx="7772400" cy="1508125"/>
          </a:xfrm>
        </p:spPr>
        <p:txBody>
          <a:bodyPr/>
          <a:lstStyle/>
          <a:p>
            <a:pPr eaLnBrk="1" hangingPunct="1">
              <a:spcBef>
                <a:spcPct val="0"/>
              </a:spcBef>
            </a:pPr>
            <a:endParaRPr lang="pt-BR" altLang="pt-BR" smtClean="0"/>
          </a:p>
          <a:p>
            <a:pPr algn="ctr" eaLnBrk="1" hangingPunct="1">
              <a:spcBef>
                <a:spcPct val="0"/>
              </a:spcBef>
            </a:pPr>
            <a:r>
              <a:rPr lang="pt-BR" altLang="pt-BR" smtClean="0"/>
              <a:t>Apresentação: Milena Pires( R4 em Neonatologia do HMIB/SES/DF)</a:t>
            </a:r>
          </a:p>
          <a:p>
            <a:pPr algn="ctr" eaLnBrk="1" hangingPunct="1">
              <a:spcBef>
                <a:spcPct val="0"/>
              </a:spcBef>
            </a:pPr>
            <a:r>
              <a:rPr lang="pt-BR" altLang="pt-BR" smtClean="0"/>
              <a:t>Coordenação: Diogo Pedroso</a:t>
            </a:r>
          </a:p>
          <a:p>
            <a:pPr algn="ctr" eaLnBrk="1" hangingPunct="1">
              <a:spcBef>
                <a:spcPct val="0"/>
              </a:spcBef>
            </a:pPr>
            <a:r>
              <a:rPr lang="pt-BR" altLang="pt-BR" smtClean="0">
                <a:hlinkClick r:id="rId2"/>
              </a:rPr>
              <a:t>www.paulomargotto.com.br</a:t>
            </a:r>
            <a:endParaRPr lang="pt-BR" altLang="pt-BR" smtClean="0"/>
          </a:p>
          <a:p>
            <a:pPr algn="ctr" eaLnBrk="1" hangingPunct="1">
              <a:spcBef>
                <a:spcPct val="0"/>
              </a:spcBef>
            </a:pPr>
            <a:r>
              <a:rPr lang="pt-BR" altLang="pt-BR" smtClean="0"/>
              <a:t>Brasília, 9 de novembro de 2019</a:t>
            </a:r>
          </a:p>
        </p:txBody>
      </p:sp>
      <p:sp>
        <p:nvSpPr>
          <p:cNvPr id="9220" name="Rectangle 4"/>
          <p:cNvSpPr>
            <a:spLocks noChangeArrowheads="1"/>
          </p:cNvSpPr>
          <p:nvPr/>
        </p:nvSpPr>
        <p:spPr bwMode="auto">
          <a:xfrm>
            <a:off x="395288" y="4292600"/>
            <a:ext cx="8748712"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pPr algn="ctr"/>
            <a:r>
              <a:rPr lang="pt-BR" altLang="pt-BR" b="1">
                <a:hlinkClick r:id="rId3"/>
              </a:rPr>
              <a:t/>
            </a:r>
            <a:br>
              <a:rPr lang="pt-BR" altLang="pt-BR" b="1">
                <a:hlinkClick r:id="rId3"/>
              </a:rPr>
            </a:br>
            <a:r>
              <a:rPr lang="pt-BR" altLang="pt-BR" b="1">
                <a:solidFill>
                  <a:schemeClr val="bg1"/>
                </a:solidFill>
                <a:hlinkClick r:id="rId3"/>
              </a:rPr>
              <a:t>Advances</a:t>
            </a:r>
            <a:r>
              <a:rPr lang="pt-BR" altLang="pt-BR">
                <a:solidFill>
                  <a:schemeClr val="bg1"/>
                </a:solidFill>
                <a:hlinkClick r:id="rId3"/>
              </a:rPr>
              <a:t> in </a:t>
            </a:r>
            <a:r>
              <a:rPr lang="pt-BR" altLang="pt-BR" b="1">
                <a:solidFill>
                  <a:schemeClr val="bg1"/>
                </a:solidFill>
                <a:hlinkClick r:id="rId3"/>
              </a:rPr>
              <a:t>Diagnosis</a:t>
            </a:r>
            <a:r>
              <a:rPr lang="pt-BR" altLang="pt-BR">
                <a:solidFill>
                  <a:schemeClr val="bg1"/>
                </a:solidFill>
                <a:hlinkClick r:id="rId3"/>
              </a:rPr>
              <a:t> and </a:t>
            </a:r>
            <a:r>
              <a:rPr lang="pt-BR" altLang="pt-BR" b="1">
                <a:solidFill>
                  <a:schemeClr val="bg1"/>
                </a:solidFill>
                <a:hlinkClick r:id="rId3"/>
              </a:rPr>
              <a:t>Management</a:t>
            </a:r>
            <a:r>
              <a:rPr lang="pt-BR" altLang="pt-BR">
                <a:solidFill>
                  <a:schemeClr val="bg1"/>
                </a:solidFill>
                <a:hlinkClick r:id="rId3"/>
              </a:rPr>
              <a:t> of </a:t>
            </a:r>
            <a:r>
              <a:rPr lang="pt-BR" altLang="pt-BR" b="1">
                <a:solidFill>
                  <a:schemeClr val="bg1"/>
                </a:solidFill>
                <a:hlinkClick r:id="rId3"/>
              </a:rPr>
              <a:t>Hemodynamic</a:t>
            </a:r>
            <a:r>
              <a:rPr lang="pt-BR" altLang="pt-BR">
                <a:solidFill>
                  <a:schemeClr val="bg1"/>
                </a:solidFill>
                <a:hlinkClick r:id="rId3"/>
              </a:rPr>
              <a:t> </a:t>
            </a:r>
            <a:r>
              <a:rPr lang="pt-BR" altLang="pt-BR" b="1">
                <a:solidFill>
                  <a:schemeClr val="bg1"/>
                </a:solidFill>
                <a:hlinkClick r:id="rId3"/>
              </a:rPr>
              <a:t>Instability</a:t>
            </a:r>
            <a:r>
              <a:rPr lang="pt-BR" altLang="pt-BR">
                <a:solidFill>
                  <a:schemeClr val="bg1"/>
                </a:solidFill>
                <a:hlinkClick r:id="rId3"/>
              </a:rPr>
              <a:t> in </a:t>
            </a:r>
            <a:r>
              <a:rPr lang="pt-BR" altLang="pt-BR" b="1">
                <a:solidFill>
                  <a:schemeClr val="bg1"/>
                </a:solidFill>
                <a:hlinkClick r:id="rId3"/>
              </a:rPr>
              <a:t>Neonatal</a:t>
            </a:r>
            <a:r>
              <a:rPr lang="pt-BR" altLang="pt-BR">
                <a:solidFill>
                  <a:schemeClr val="bg1"/>
                </a:solidFill>
                <a:hlinkClick r:id="rId3"/>
              </a:rPr>
              <a:t> </a:t>
            </a:r>
            <a:r>
              <a:rPr lang="pt-BR" altLang="pt-BR" b="1">
                <a:solidFill>
                  <a:schemeClr val="bg1"/>
                </a:solidFill>
                <a:hlinkClick r:id="rId3"/>
              </a:rPr>
              <a:t>Shock</a:t>
            </a:r>
            <a:r>
              <a:rPr lang="pt-BR" altLang="pt-BR">
                <a:solidFill>
                  <a:schemeClr val="bg1"/>
                </a:solidFill>
                <a:hlinkClick r:id="rId3"/>
              </a:rPr>
              <a:t>.</a:t>
            </a:r>
            <a:endParaRPr lang="pt-BR" altLang="pt-BR">
              <a:solidFill>
                <a:schemeClr val="bg1"/>
              </a:solidFill>
            </a:endParaRPr>
          </a:p>
          <a:p>
            <a:pPr algn="ctr"/>
            <a:r>
              <a:rPr lang="pt-BR" altLang="pt-BR">
                <a:solidFill>
                  <a:schemeClr val="bg1"/>
                </a:solidFill>
              </a:rPr>
              <a:t>Singh Y, Katheria AC, Vora F.Front Pediatr. 2018 Jan 19;6:2. doi: 10.3389/fped.2018.00002. eCollection 2018. Review.PMID: 2940431.</a:t>
            </a:r>
            <a:r>
              <a:rPr lang="pt-BR" altLang="pt-BR" b="1">
                <a:solidFill>
                  <a:schemeClr val="bg1"/>
                </a:solidFill>
                <a:hlinkClick r:id="rId3"/>
              </a:rPr>
              <a:t>Free PMC Article</a:t>
            </a:r>
            <a:r>
              <a:rPr lang="pt-BR" altLang="pt-BR" b="1">
                <a:solidFill>
                  <a:schemeClr val="bg1"/>
                </a:solidFill>
              </a:rPr>
              <a:t>.</a:t>
            </a:r>
            <a:r>
              <a:rPr lang="pt-BR" altLang="pt-BR" u="sng">
                <a:solidFill>
                  <a:schemeClr val="bg1"/>
                </a:solidFill>
                <a:hlinkClick r:id="rId4"/>
              </a:rPr>
              <a:t>Similar articles</a:t>
            </a:r>
            <a:r>
              <a:rPr lang="pt-BR" altLang="pt-BR" u="sng">
                <a:solidFill>
                  <a:schemeClr val="bg1"/>
                </a:solidFill>
              </a:rPr>
              <a:t>. </a:t>
            </a:r>
            <a:r>
              <a:rPr lang="pt-BR" altLang="pt-BR" b="1">
                <a:solidFill>
                  <a:srgbClr val="0000FF"/>
                </a:solidFill>
              </a:rPr>
              <a:t>Artigo Livre!</a:t>
            </a:r>
          </a:p>
        </p:txBody>
      </p:sp>
      <p:pic>
        <p:nvPicPr>
          <p:cNvPr id="9221" name="Picture 7" descr="20160126_120201"/>
          <p:cNvPicPr>
            <a:picLocks noChangeAspect="1" noChangeArrowheads="1"/>
          </p:cNvPicPr>
          <p:nvPr/>
        </p:nvPicPr>
        <p:blipFill>
          <a:blip r:embed="rId5">
            <a:lum bright="12000"/>
            <a:extLst>
              <a:ext uri="{28A0092B-C50C-407E-A947-70E740481C1C}">
                <a14:useLocalDpi xmlns:a14="http://schemas.microsoft.com/office/drawing/2010/main" val="0"/>
              </a:ext>
            </a:extLst>
          </a:blip>
          <a:srcRect/>
          <a:stretch>
            <a:fillRect/>
          </a:stretch>
        </p:blipFill>
        <p:spPr bwMode="auto">
          <a:xfrm>
            <a:off x="0" y="188913"/>
            <a:ext cx="914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7" descr="20191023_0757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0900" y="1196975"/>
            <a:ext cx="1943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1196975"/>
            <a:ext cx="1254125" cy="1371600"/>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eaLnBrk="1" hangingPunct="1">
              <a:defRPr/>
            </a:pPr>
            <a:r>
              <a:rPr lang="pt-BR" altLang="pt-BR" smtClean="0"/>
              <a:t>Antecedentes</a:t>
            </a:r>
          </a:p>
        </p:txBody>
      </p:sp>
      <p:sp>
        <p:nvSpPr>
          <p:cNvPr id="10243" name="Rectangle 3"/>
          <p:cNvSpPr>
            <a:spLocks noGrp="1"/>
          </p:cNvSpPr>
          <p:nvPr>
            <p:ph type="body" idx="4294967295"/>
          </p:nvPr>
        </p:nvSpPr>
        <p:spPr>
          <a:xfrm>
            <a:off x="900113" y="1881188"/>
            <a:ext cx="7772400" cy="4572000"/>
          </a:xfrm>
        </p:spPr>
        <p:txBody>
          <a:bodyPr/>
          <a:lstStyle/>
          <a:p>
            <a:pPr eaLnBrk="1" hangingPunct="1"/>
            <a:r>
              <a:rPr lang="pt-BR" altLang="pt-BR" sz="2600" smtClean="0"/>
              <a:t>A chave para o tratamento do choque no período neonatal é a identificação e determinação precoces da etiologia para prestar cuidados adequados. </a:t>
            </a:r>
          </a:p>
          <a:p>
            <a:pPr eaLnBrk="1" hangingPunct="1"/>
            <a:r>
              <a:rPr lang="pt-BR" altLang="pt-BR" sz="2600" smtClean="0"/>
              <a:t>Foram publicadas no </a:t>
            </a:r>
            <a:r>
              <a:rPr lang="pt-BR" altLang="pt-BR" sz="2600" b="1" smtClean="0"/>
              <a:t>American College of Critical Care Medicine</a:t>
            </a:r>
            <a:r>
              <a:rPr lang="pt-BR" altLang="pt-BR" sz="2600" smtClean="0"/>
              <a:t> (ACCM) as diretrizes clínicas e parâmetros de prática para promover as “melhores práticas” e melhores resultados  dos paciente no choque séptico pediátrico e neonatal em 2002, com uma atualização subsequente em 2007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body" idx="4294967295"/>
          </p:nvPr>
        </p:nvSpPr>
        <p:spPr/>
        <p:txBody>
          <a:bodyPr/>
          <a:lstStyle/>
          <a:p>
            <a:pPr eaLnBrk="1" hangingPunct="1">
              <a:lnSpc>
                <a:spcPct val="90000"/>
              </a:lnSpc>
            </a:pPr>
            <a:r>
              <a:rPr lang="pt-BR" altLang="pt-BR" sz="2100" smtClean="0"/>
              <a:t>Além de enfatizar o reconhecimento precoce e instituir intervenções orientadas a objetivos e sensíveis ao tempo, essas diretrizes também apóiam o uso de parâmetros hemodinâmicos, especificamente saturação de oxigênio e índice cardíaco, no manejo contínuo do choque na Terapia Intensiva Neonatal</a:t>
            </a:r>
          </a:p>
          <a:p>
            <a:pPr eaLnBrk="1" hangingPunct="1">
              <a:lnSpc>
                <a:spcPct val="90000"/>
              </a:lnSpc>
            </a:pPr>
            <a:r>
              <a:rPr lang="pt-BR" altLang="pt-BR" sz="2100" smtClean="0"/>
              <a:t>Apesar da ampla disseminação de tais diretrizes, o tratamento do choque neonatal continua confiar nos métodos tradicionais de monitoramento e gerenciamento. </a:t>
            </a:r>
          </a:p>
          <a:p>
            <a:pPr eaLnBrk="1" hangingPunct="1">
              <a:lnSpc>
                <a:spcPct val="90000"/>
              </a:lnSpc>
            </a:pPr>
            <a:r>
              <a:rPr lang="pt-BR" altLang="pt-BR" sz="2100" smtClean="0"/>
              <a:t>Nosso objetivo é discutir a fisiopatologia única associada ao choque em recém-nascidos, com foco no  RECÉM-NASCIDO DE MUITO BAIXO PESO AO NASCER, além de discutir novas modalidades de monitoramento hemodinâmico e o papel da ecocardiografia funcional à beira do leito no tratamento do choque neonatal.).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eaLnBrk="1" fontAlgn="auto" hangingPunct="1">
              <a:spcAft>
                <a:spcPts val="0"/>
              </a:spcAft>
              <a:defRPr/>
            </a:pPr>
            <a:r>
              <a:rPr lang="pt-BR" dirty="0" smtClean="0">
                <a:solidFill>
                  <a:schemeClr val="tx2">
                    <a:satMod val="200000"/>
                  </a:schemeClr>
                </a:solidFill>
              </a:rPr>
              <a:t>DEFINIÇÃO DE CHOQUE</a:t>
            </a:r>
            <a:endParaRPr lang="pt-BR" dirty="0">
              <a:solidFill>
                <a:schemeClr val="tx2">
                  <a:satMod val="200000"/>
                </a:schemeClr>
              </a:solidFill>
            </a:endParaRPr>
          </a:p>
        </p:txBody>
      </p:sp>
      <p:sp>
        <p:nvSpPr>
          <p:cNvPr id="3" name="Espaço Reservado para Conteúdo 2"/>
          <p:cNvSpPr>
            <a:spLocks noGrp="1"/>
          </p:cNvSpPr>
          <p:nvPr>
            <p:ph idx="1"/>
          </p:nvPr>
        </p:nvSpPr>
        <p:spPr/>
        <p:txBody>
          <a:bodyPr>
            <a:normAutofit fontScale="92500" lnSpcReduction="10000"/>
          </a:bodyPr>
          <a:lstStyle/>
          <a:p>
            <a:pPr marL="411480" eaLnBrk="1" fontAlgn="auto" hangingPunct="1">
              <a:spcAft>
                <a:spcPts val="0"/>
              </a:spcAft>
              <a:buFont typeface="Wingdings"/>
              <a:buChar char=""/>
              <a:defRPr/>
            </a:pPr>
            <a:r>
              <a:rPr lang="pt-BR" dirty="0" smtClean="0"/>
              <a:t>É um estado fisiopatológico caracterizado por um desequilíbrio entre a oferta e a demanda de oxigênio nos tecidos, levando à </a:t>
            </a:r>
            <a:r>
              <a:rPr lang="pt-BR" dirty="0" err="1" smtClean="0"/>
              <a:t>hipóxia</a:t>
            </a:r>
            <a:r>
              <a:rPr lang="pt-BR" dirty="0" smtClean="0"/>
              <a:t> tecidual. </a:t>
            </a:r>
          </a:p>
          <a:p>
            <a:pPr marL="411480" eaLnBrk="1" fontAlgn="auto" hangingPunct="1">
              <a:spcAft>
                <a:spcPts val="0"/>
              </a:spcAft>
              <a:buFont typeface="Wingdings"/>
              <a:buChar char=""/>
              <a:defRPr/>
            </a:pPr>
            <a:endParaRPr lang="pt-BR" dirty="0"/>
          </a:p>
          <a:p>
            <a:pPr marL="411480" eaLnBrk="1" fontAlgn="auto" hangingPunct="1">
              <a:spcAft>
                <a:spcPts val="0"/>
              </a:spcAft>
              <a:buFont typeface="Wingdings"/>
              <a:buChar char=""/>
              <a:defRPr/>
            </a:pPr>
            <a:r>
              <a:rPr lang="pt-BR" dirty="0" smtClean="0"/>
              <a:t>A fase inicial compensada:</a:t>
            </a:r>
          </a:p>
          <a:p>
            <a:pPr marL="740664" lvl="1" eaLnBrk="1" fontAlgn="auto" hangingPunct="1">
              <a:spcAft>
                <a:spcPts val="0"/>
              </a:spcAft>
              <a:buFont typeface="Wingdings"/>
              <a:buChar char=""/>
              <a:defRPr/>
            </a:pPr>
            <a:r>
              <a:rPr lang="pt-BR" dirty="0" smtClean="0"/>
              <a:t>mecanismos compensatórios neuroendócrinos com aumento da extração de oxigênio no tecido, levando a manutenção da pressão arterial (PA) na faixa normal.</a:t>
            </a:r>
          </a:p>
          <a:p>
            <a:pPr marL="740664" lvl="1" eaLnBrk="1" fontAlgn="auto" hangingPunct="1">
              <a:spcAft>
                <a:spcPts val="0"/>
              </a:spcAft>
              <a:buFont typeface="Wingdings"/>
              <a:buChar char=""/>
              <a:defRPr/>
            </a:pPr>
            <a:r>
              <a:rPr lang="pt-BR" dirty="0" smtClean="0"/>
              <a:t>O fluxo sanguíneo e o suprimento de oxigênio aos órgãos vitais são mantidos à custa dos órgãos não vitais. </a:t>
            </a: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a:xfrm>
            <a:off x="457200" y="765175"/>
            <a:ext cx="8229600" cy="5360988"/>
          </a:xfrm>
        </p:spPr>
        <p:txBody>
          <a:bodyPr/>
          <a:lstStyle/>
          <a:p>
            <a:pPr eaLnBrk="1" hangingPunct="1">
              <a:lnSpc>
                <a:spcPct val="80000"/>
              </a:lnSpc>
            </a:pPr>
            <a:r>
              <a:rPr lang="pt-BR" altLang="pt-BR" sz="2600" smtClean="0"/>
              <a:t>A fase compensada pode ter sinais adicionais, como taquicardia, tempo prolongado de enchimento capilar (TEC) e diminuição da produção de urina,</a:t>
            </a:r>
          </a:p>
          <a:p>
            <a:pPr eaLnBrk="1" hangingPunct="1">
              <a:lnSpc>
                <a:spcPct val="80000"/>
              </a:lnSpc>
            </a:pPr>
            <a:endParaRPr lang="pt-BR" altLang="pt-BR" sz="2600" smtClean="0"/>
          </a:p>
          <a:p>
            <a:pPr eaLnBrk="1" hangingPunct="1">
              <a:lnSpc>
                <a:spcPct val="80000"/>
              </a:lnSpc>
            </a:pPr>
            <a:r>
              <a:rPr lang="pt-BR" altLang="pt-BR" sz="2600" smtClean="0"/>
              <a:t>Sinais e sintomas vistos em adultos mas perdidos em neonatos onde o choque é mais reconhecido na fase descompensada. </a:t>
            </a:r>
          </a:p>
          <a:p>
            <a:pPr lvl="1" eaLnBrk="1" hangingPunct="1">
              <a:lnSpc>
                <a:spcPct val="80000"/>
              </a:lnSpc>
            </a:pPr>
            <a:r>
              <a:rPr lang="pt-BR" altLang="pt-BR" sz="2200" smtClean="0"/>
              <a:t>falta de dados sobre as faixas normais de pressão arterial que garantiriam perfusão adequada de órgãos no bebê prematuro. </a:t>
            </a:r>
          </a:p>
          <a:p>
            <a:pPr lvl="1" eaLnBrk="1" hangingPunct="1">
              <a:lnSpc>
                <a:spcPct val="80000"/>
              </a:lnSpc>
            </a:pPr>
            <a:endParaRPr lang="pt-BR" altLang="pt-BR" sz="2200" smtClean="0"/>
          </a:p>
          <a:p>
            <a:pPr eaLnBrk="1" hangingPunct="1">
              <a:lnSpc>
                <a:spcPct val="80000"/>
              </a:lnSpc>
            </a:pPr>
            <a:r>
              <a:rPr lang="pt-BR" altLang="pt-BR" sz="2600" smtClean="0"/>
              <a:t>A fase de choque não compensada:</a:t>
            </a:r>
          </a:p>
          <a:p>
            <a:pPr lvl="1" eaLnBrk="1" hangingPunct="1">
              <a:lnSpc>
                <a:spcPct val="80000"/>
              </a:lnSpc>
            </a:pPr>
            <a:r>
              <a:rPr lang="pt-BR" altLang="pt-BR" sz="2200" smtClean="0"/>
              <a:t>Diminuição da perfusão de órgãos vitais e não-vitais, com desenvolvimento de acidose láctica levando à ruptura celular com danos irreversíveis, clinicamente caracterizados por falência de vários órgãos e morte.</a:t>
            </a:r>
          </a:p>
          <a:p>
            <a:pPr eaLnBrk="1" hangingPunct="1">
              <a:lnSpc>
                <a:spcPct val="80000"/>
              </a:lnSpc>
            </a:pPr>
            <a:endParaRPr lang="pt-BR" altLang="pt-BR" sz="26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normAutofit fontScale="90000"/>
          </a:bodyPr>
          <a:lstStyle/>
          <a:p>
            <a:pPr algn="ctr" eaLnBrk="1" hangingPunct="1">
              <a:defRPr/>
            </a:pPr>
            <a:r>
              <a:rPr lang="pt-BR" altLang="pt-BR" sz="3600" smtClean="0"/>
              <a:t>FISIOPATLOGIA  DO CHOQUE NEONATAL</a:t>
            </a:r>
          </a:p>
        </p:txBody>
      </p:sp>
      <p:sp>
        <p:nvSpPr>
          <p:cNvPr id="14339" name="Espaço Reservado para Conteúdo 2"/>
          <p:cNvSpPr>
            <a:spLocks noGrp="1"/>
          </p:cNvSpPr>
          <p:nvPr>
            <p:ph idx="1"/>
          </p:nvPr>
        </p:nvSpPr>
        <p:spPr/>
        <p:txBody>
          <a:bodyPr/>
          <a:lstStyle/>
          <a:p>
            <a:pPr algn="just" eaLnBrk="1" hangingPunct="1"/>
            <a:r>
              <a:rPr lang="pt-BR" altLang="pt-BR" sz="2800" smtClean="0"/>
              <a:t>Disfunção miocárdica, TEC anormal e a hipovolemia que leva à diminuição da oferta de oxigênio e nutrientes aos tecidos são frequentemente as principais fontes de choque neonatal. </a:t>
            </a:r>
          </a:p>
          <a:p>
            <a:pPr algn="just" eaLnBrk="1" hangingPunct="1"/>
            <a:endParaRPr lang="pt-BR" altLang="pt-BR" sz="2800" smtClean="0"/>
          </a:p>
          <a:p>
            <a:pPr algn="just" eaLnBrk="1" hangingPunct="1"/>
            <a:r>
              <a:rPr lang="pt-BR" altLang="pt-BR" sz="2800" smtClean="0"/>
              <a:t>Isso geralmente é complicado pela insuficiência adrenal relativa, freqüentemente observada no bebê prematuro. As causas e tipos de choque neonatal estão descritos na </a:t>
            </a:r>
            <a:r>
              <a:rPr lang="pt-BR" altLang="pt-BR" sz="2800" smtClean="0">
                <a:solidFill>
                  <a:srgbClr val="0000FF"/>
                </a:solidFill>
              </a:rPr>
              <a:t>Tabela 1</a:t>
            </a:r>
            <a:r>
              <a:rPr lang="pt-BR" altLang="pt-BR" sz="2800" smtClean="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333375"/>
            <a:ext cx="5607050" cy="612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2"/>
          <p:cNvSpPr>
            <a:spLocks noGrp="1"/>
          </p:cNvSpPr>
          <p:nvPr>
            <p:ph idx="1"/>
          </p:nvPr>
        </p:nvSpPr>
        <p:spPr>
          <a:xfrm>
            <a:off x="457200" y="620713"/>
            <a:ext cx="8229600" cy="5505450"/>
          </a:xfrm>
        </p:spPr>
        <p:txBody>
          <a:bodyPr/>
          <a:lstStyle/>
          <a:p>
            <a:pPr algn="just" eaLnBrk="1" hangingPunct="1">
              <a:lnSpc>
                <a:spcPct val="80000"/>
              </a:lnSpc>
            </a:pPr>
            <a:r>
              <a:rPr lang="pt-BR" altLang="pt-BR" sz="1900" smtClean="0"/>
              <a:t>O miocárdio neonatal possui menos elementos contráteis em comparação com crianças mais velhas e adultos (2). O miocárdio imaturo necessita de maior estímulo  contrátil mas possui uma sensibilidade mais alta a alterações na pós-carga (3). </a:t>
            </a:r>
          </a:p>
          <a:p>
            <a:pPr algn="just" eaLnBrk="1" hangingPunct="1">
              <a:lnSpc>
                <a:spcPct val="80000"/>
              </a:lnSpc>
            </a:pPr>
            <a:endParaRPr lang="pt-BR" altLang="pt-BR" sz="1900" smtClean="0"/>
          </a:p>
          <a:p>
            <a:pPr algn="just" eaLnBrk="1" hangingPunct="1">
              <a:lnSpc>
                <a:spcPct val="80000"/>
              </a:lnSpc>
            </a:pPr>
            <a:r>
              <a:rPr lang="pt-BR" altLang="pt-BR" sz="1900" smtClean="0"/>
              <a:t>Esses achados são importante na transição de alta resistência vascular para baixa resistência com a saída da placenta, é ainda evidenciado pelo baixo fluxo da veia cava superior (VCS) observado em uma grande proporção de bebês nas primeiras 6 a 12 horas de vida (4).</a:t>
            </a:r>
          </a:p>
          <a:p>
            <a:pPr algn="just" eaLnBrk="1" hangingPunct="1">
              <a:lnSpc>
                <a:spcPct val="80000"/>
              </a:lnSpc>
            </a:pPr>
            <a:endParaRPr lang="pt-BR" altLang="pt-BR" sz="1900" smtClean="0"/>
          </a:p>
          <a:p>
            <a:pPr algn="just" eaLnBrk="1" hangingPunct="1">
              <a:lnSpc>
                <a:spcPct val="80000"/>
              </a:lnSpc>
            </a:pPr>
            <a:r>
              <a:rPr lang="pt-BR" altLang="pt-BR" sz="1900" smtClean="0"/>
              <a:t>Outras características que tornam ainda mais difícil a adaptação do miocárdio neonatal às alterações no nascimento: </a:t>
            </a:r>
          </a:p>
          <a:p>
            <a:pPr lvl="1" algn="just" eaLnBrk="1" hangingPunct="1">
              <a:lnSpc>
                <a:spcPct val="80000"/>
              </a:lnSpc>
            </a:pPr>
            <a:r>
              <a:rPr lang="pt-BR" altLang="pt-BR" sz="1600" smtClean="0"/>
              <a:t>Maior teor de água, maior relação superfície / volume</a:t>
            </a:r>
          </a:p>
          <a:p>
            <a:pPr lvl="1" algn="just" eaLnBrk="1" hangingPunct="1">
              <a:lnSpc>
                <a:spcPct val="80000"/>
              </a:lnSpc>
            </a:pPr>
            <a:r>
              <a:rPr lang="pt-BR" altLang="pt-BR" sz="1600" smtClean="0"/>
              <a:t>Retículo sarcoplasmático imaturo </a:t>
            </a:r>
          </a:p>
          <a:p>
            <a:pPr lvl="1" algn="just" eaLnBrk="1" hangingPunct="1">
              <a:lnSpc>
                <a:spcPct val="80000"/>
              </a:lnSpc>
            </a:pPr>
            <a:r>
              <a:rPr lang="pt-BR" altLang="pt-BR" sz="1600" smtClean="0"/>
              <a:t>Dependência de estoques extracelulares de cálcio</a:t>
            </a:r>
          </a:p>
          <a:p>
            <a:pPr algn="just" eaLnBrk="1" hangingPunct="1">
              <a:lnSpc>
                <a:spcPct val="80000"/>
              </a:lnSpc>
            </a:pPr>
            <a:endParaRPr lang="pt-BR" altLang="pt-BR" sz="1900" smtClean="0"/>
          </a:p>
          <a:p>
            <a:pPr algn="just" eaLnBrk="1" hangingPunct="1">
              <a:lnSpc>
                <a:spcPct val="80000"/>
              </a:lnSpc>
            </a:pPr>
            <a:r>
              <a:rPr lang="pt-BR" altLang="pt-BR" sz="1900" smtClean="0"/>
              <a:t>Esse cenário pode ser ainda agravado por fatores que levam à hipoxia fetal e à depressão perinatal, levando à acidose metabólica e à má função do miocárdio (5).</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620713"/>
            <a:ext cx="8229600" cy="5505450"/>
          </a:xfrm>
        </p:spPr>
        <p:txBody>
          <a:bodyPr>
            <a:normAutofit lnSpcReduction="10000"/>
          </a:bodyPr>
          <a:lstStyle/>
          <a:p>
            <a:pPr algn="just" eaLnBrk="1" hangingPunct="1">
              <a:lnSpc>
                <a:spcPct val="80000"/>
              </a:lnSpc>
              <a:defRPr/>
            </a:pPr>
            <a:r>
              <a:rPr lang="pt-BR" altLang="pt-BR" sz="2300" smtClean="0"/>
              <a:t>Isso é distinto da disfunção miocárdica além do período de transição, quando o miocárdio imaturo pode ter um papel menor a desempenhar. </a:t>
            </a:r>
          </a:p>
          <a:p>
            <a:pPr algn="just" eaLnBrk="1" hangingPunct="1">
              <a:lnSpc>
                <a:spcPct val="80000"/>
              </a:lnSpc>
              <a:defRPr/>
            </a:pPr>
            <a:endParaRPr lang="pt-BR" altLang="pt-BR" sz="2300" smtClean="0"/>
          </a:p>
          <a:p>
            <a:pPr algn="just" eaLnBrk="1" hangingPunct="1">
              <a:lnSpc>
                <a:spcPct val="80000"/>
              </a:lnSpc>
              <a:defRPr/>
            </a:pPr>
            <a:r>
              <a:rPr lang="pt-BR" altLang="pt-BR" sz="2300" smtClean="0"/>
              <a:t>A persistência do canal arterial (PCA) hemodinamicamente significativo (hPCA) é uma causa comum de hipotensão em recém-nascido de muito baixo peso (RNMBP). Por isso hPCA com diminuição resultante das PA diastólicas também pode afetar teoricamente a perfusão do miocárdio. </a:t>
            </a:r>
          </a:p>
          <a:p>
            <a:pPr algn="just" eaLnBrk="1" hangingPunct="1">
              <a:lnSpc>
                <a:spcPct val="80000"/>
              </a:lnSpc>
              <a:defRPr/>
            </a:pPr>
            <a:endParaRPr lang="pt-BR" altLang="pt-BR" sz="2300" smtClean="0"/>
          </a:p>
          <a:p>
            <a:pPr algn="just" eaLnBrk="1" hangingPunct="1">
              <a:lnSpc>
                <a:spcPct val="80000"/>
              </a:lnSpc>
              <a:defRPr/>
            </a:pPr>
            <a:r>
              <a:rPr lang="pt-BR" altLang="pt-BR" sz="2300" smtClean="0"/>
              <a:t>No entanto, os estudos </a:t>
            </a:r>
            <a:r>
              <a:rPr lang="pt-BR" altLang="pt-BR" sz="2300" b="1" smtClean="0"/>
              <a:t>não</a:t>
            </a:r>
            <a:r>
              <a:rPr lang="pt-BR" altLang="pt-BR" sz="2300" smtClean="0"/>
              <a:t> mostram mudanças significativas na contratilidade com hPCA (6, 7). Pelo contrário, pode haver um aumento inicial da demanda do ventrículo esquerdo (VE) secundário a um aumento na pré-carga do VE.</a:t>
            </a:r>
          </a:p>
          <a:p>
            <a:pPr algn="just" eaLnBrk="1" hangingPunct="1">
              <a:lnSpc>
                <a:spcPct val="80000"/>
              </a:lnSpc>
              <a:defRPr/>
            </a:pPr>
            <a:endParaRPr lang="pt-BR" altLang="pt-BR" sz="2300" smtClean="0"/>
          </a:p>
          <a:p>
            <a:pPr algn="just" eaLnBrk="1" hangingPunct="1">
              <a:lnSpc>
                <a:spcPct val="80000"/>
              </a:lnSpc>
              <a:defRPr/>
            </a:pPr>
            <a:r>
              <a:rPr lang="pt-BR" altLang="pt-BR" sz="2300" smtClean="0"/>
              <a:t>Finalmente, qualquer condição que leve a asfixia e / ou perfusão inadequada ao miocárdio pode comprometer ainda mais a função (cardíacas estruturais, arritmia ou cardiomiopatias).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idx="1"/>
          </p:nvPr>
        </p:nvSpPr>
        <p:spPr>
          <a:xfrm>
            <a:off x="457200" y="620713"/>
            <a:ext cx="8229600" cy="5505450"/>
          </a:xfrm>
        </p:spPr>
        <p:txBody>
          <a:bodyPr/>
          <a:lstStyle/>
          <a:p>
            <a:pPr algn="just" eaLnBrk="1" hangingPunct="1">
              <a:lnSpc>
                <a:spcPct val="80000"/>
              </a:lnSpc>
            </a:pPr>
            <a:r>
              <a:rPr lang="pt-BR" altLang="pt-BR" sz="2300" smtClean="0"/>
              <a:t>O tônus do músculo liso vascular e sua complexa regulação desempenham um papel fundamental na patogênese do choque neonatal. </a:t>
            </a:r>
          </a:p>
          <a:p>
            <a:pPr algn="just" eaLnBrk="1" hangingPunct="1">
              <a:lnSpc>
                <a:spcPct val="80000"/>
              </a:lnSpc>
            </a:pPr>
            <a:endParaRPr lang="pt-BR" altLang="pt-BR" sz="2300" smtClean="0"/>
          </a:p>
          <a:p>
            <a:pPr algn="just" eaLnBrk="1" hangingPunct="1">
              <a:lnSpc>
                <a:spcPct val="80000"/>
              </a:lnSpc>
            </a:pPr>
            <a:r>
              <a:rPr lang="pt-BR" altLang="pt-BR" sz="2300" smtClean="0"/>
              <a:t>Um equilíbrio das forças vasodilatadoras e vasoconstritoras regula o tônus. </a:t>
            </a:r>
          </a:p>
          <a:p>
            <a:pPr lvl="1" eaLnBrk="1" hangingPunct="1"/>
            <a:r>
              <a:rPr lang="pt-BR" altLang="pt-BR" sz="2000" smtClean="0"/>
              <a:t>O papel dos canais K dependentes de adenosina trifosfato no O tônus do músculo liso vascular foi estudado recentemente (13)</a:t>
            </a:r>
          </a:p>
          <a:p>
            <a:pPr lvl="1" eaLnBrk="1" hangingPunct="1"/>
            <a:r>
              <a:rPr lang="pt-BR" altLang="pt-BR" sz="2100" smtClean="0"/>
              <a:t> imaturidade do sistema nervoso autônomo da criança também afeta a função circulatória e o tônus vascular (14, 15).</a:t>
            </a:r>
          </a:p>
          <a:p>
            <a:pPr algn="just" eaLnBrk="1" hangingPunct="1">
              <a:lnSpc>
                <a:spcPct val="80000"/>
              </a:lnSpc>
            </a:pPr>
            <a:endParaRPr lang="pt-BR" altLang="pt-BR" sz="2300" smtClean="0"/>
          </a:p>
          <a:p>
            <a:pPr algn="just" eaLnBrk="1" hangingPunct="1">
              <a:lnSpc>
                <a:spcPct val="80000"/>
              </a:lnSpc>
            </a:pPr>
            <a:r>
              <a:rPr lang="pt-BR" altLang="pt-BR" sz="2300" smtClean="0"/>
              <a:t>Diferentemente da população pediátrica ou adulta, a hipovolemia não é uma etiologia de choque muito comum nos primeiros dias de vida.</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idx="1"/>
          </p:nvPr>
        </p:nvSpPr>
        <p:spPr>
          <a:xfrm>
            <a:off x="457200" y="620713"/>
            <a:ext cx="8229600" cy="5505450"/>
          </a:xfrm>
        </p:spPr>
        <p:txBody>
          <a:bodyPr/>
          <a:lstStyle/>
          <a:p>
            <a:pPr algn="just" eaLnBrk="1" hangingPunct="1">
              <a:lnSpc>
                <a:spcPct val="80000"/>
              </a:lnSpc>
            </a:pPr>
            <a:r>
              <a:rPr lang="pt-BR" altLang="pt-BR" sz="2600" smtClean="0"/>
              <a:t>Descolamento prematuro de placenta (DPP), hemorragia feto-materna ou fetoplacental ou circular de cordão apertada.</a:t>
            </a:r>
          </a:p>
          <a:p>
            <a:pPr lvl="1" algn="just" eaLnBrk="1" hangingPunct="1">
              <a:lnSpc>
                <a:spcPct val="80000"/>
              </a:lnSpc>
            </a:pPr>
            <a:r>
              <a:rPr lang="pt-BR" altLang="pt-BR" sz="2200" smtClean="0"/>
              <a:t>Pós-natal:  perda aguda de sangue pode estar associada à perfuração intestinal após enterocolite necrosante (ECN), sangramento subgaleal ou hemorragia intracraniana. </a:t>
            </a:r>
          </a:p>
          <a:p>
            <a:pPr algn="just" eaLnBrk="1" hangingPunct="1">
              <a:lnSpc>
                <a:spcPct val="80000"/>
              </a:lnSpc>
            </a:pPr>
            <a:endParaRPr lang="pt-BR" altLang="pt-BR" sz="2600" smtClean="0"/>
          </a:p>
          <a:p>
            <a:pPr algn="just" eaLnBrk="1" hangingPunct="1">
              <a:lnSpc>
                <a:spcPct val="80000"/>
              </a:lnSpc>
            </a:pPr>
            <a:r>
              <a:rPr lang="pt-BR" altLang="pt-BR" sz="2600" smtClean="0"/>
              <a:t>Além disso, pode-se observar hipovolemia relativa perdas para segundo espaço e choque vasodilatador na sepse grave.</a:t>
            </a:r>
          </a:p>
          <a:p>
            <a:pPr algn="just" eaLnBrk="1" hangingPunct="1">
              <a:lnSpc>
                <a:spcPct val="80000"/>
              </a:lnSpc>
            </a:pPr>
            <a:endParaRPr lang="pt-BR" altLang="pt-BR" sz="2600" smtClean="0"/>
          </a:p>
          <a:p>
            <a:pPr algn="ctr" eaLnBrk="1" hangingPunct="1">
              <a:lnSpc>
                <a:spcPct val="80000"/>
              </a:lnSpc>
            </a:pPr>
            <a:r>
              <a:rPr lang="pt-BR" altLang="pt-BR" sz="2600" b="1" smtClean="0">
                <a:solidFill>
                  <a:srgbClr val="FFFF00"/>
                </a:solidFill>
              </a:rPr>
              <a:t>A fisiopatologia do choque em recém-nascidos é única, pois está associada à transição fisiológica da circulação fetal para a circulação neonatal ao nascer</a:t>
            </a:r>
            <a:r>
              <a:rPr lang="pt-BR" altLang="pt-BR" sz="2600" b="1" smtClean="0"/>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a:xfrm>
            <a:off x="457200" y="620713"/>
            <a:ext cx="8229600" cy="5400675"/>
          </a:xfrm>
        </p:spPr>
        <p:txBody>
          <a:bodyPr/>
          <a:lstStyle/>
          <a:p>
            <a:pPr algn="just" eaLnBrk="1" hangingPunct="1">
              <a:lnSpc>
                <a:spcPct val="80000"/>
              </a:lnSpc>
            </a:pPr>
            <a:r>
              <a:rPr lang="pt-BR" altLang="pt-BR" sz="2100" smtClean="0"/>
              <a:t>HPPN (hipertensão pulmonar persistente do recém-nascido)</a:t>
            </a:r>
          </a:p>
          <a:p>
            <a:pPr lvl="1" algn="just" eaLnBrk="1" hangingPunct="1">
              <a:lnSpc>
                <a:spcPct val="80000"/>
              </a:lnSpc>
            </a:pPr>
            <a:r>
              <a:rPr lang="pt-BR" altLang="pt-BR" sz="1800" smtClean="0"/>
              <a:t>A resistência vascular pulmonar (RVP) intraútero pode permanecer elevada (hipoxia e acidose decorrentes da sepse), levando à HPPN. </a:t>
            </a:r>
          </a:p>
          <a:p>
            <a:pPr lvl="1" algn="just" eaLnBrk="1" hangingPunct="1">
              <a:lnSpc>
                <a:spcPct val="80000"/>
              </a:lnSpc>
            </a:pPr>
            <a:r>
              <a:rPr lang="pt-BR" altLang="pt-BR" sz="1800" smtClean="0"/>
              <a:t>A HPPN  contribui para a insuficiência de VD precisando em alguns casos de terapias direcionadas para diminuir as pressões do lado direito. </a:t>
            </a:r>
          </a:p>
          <a:p>
            <a:pPr algn="just" eaLnBrk="1" hangingPunct="1">
              <a:lnSpc>
                <a:spcPct val="80000"/>
              </a:lnSpc>
            </a:pPr>
            <a:endParaRPr lang="pt-BR" altLang="pt-BR" sz="2100" smtClean="0"/>
          </a:p>
          <a:p>
            <a:pPr algn="just" eaLnBrk="1" hangingPunct="1">
              <a:lnSpc>
                <a:spcPct val="80000"/>
              </a:lnSpc>
            </a:pPr>
            <a:r>
              <a:rPr lang="pt-BR" altLang="pt-BR" sz="2100" smtClean="0"/>
              <a:t>Canal arterial (CA)</a:t>
            </a:r>
          </a:p>
          <a:p>
            <a:pPr lvl="1" algn="just" eaLnBrk="1" hangingPunct="1">
              <a:lnSpc>
                <a:spcPct val="80000"/>
              </a:lnSpc>
            </a:pPr>
            <a:r>
              <a:rPr lang="pt-BR" altLang="pt-BR" sz="1800" smtClean="0"/>
              <a:t>O choque do recém-nascido pode estar associado ao fechamento do CA em recém-nascidos (RNs) com cardiopatia canal dependentes  e como tal, necessitam de prostaglandina para manter a sua patência (13). </a:t>
            </a:r>
          </a:p>
          <a:p>
            <a:pPr algn="just" eaLnBrk="1" hangingPunct="1">
              <a:lnSpc>
                <a:spcPct val="80000"/>
              </a:lnSpc>
            </a:pPr>
            <a:endParaRPr lang="pt-BR" altLang="pt-BR" sz="2100" smtClean="0"/>
          </a:p>
          <a:p>
            <a:pPr algn="just" eaLnBrk="1" hangingPunct="1">
              <a:lnSpc>
                <a:spcPct val="80000"/>
              </a:lnSpc>
            </a:pPr>
            <a:r>
              <a:rPr lang="pt-BR" altLang="pt-BR" sz="2100" smtClean="0"/>
              <a:t>Adrenal:</a:t>
            </a:r>
          </a:p>
          <a:p>
            <a:pPr lvl="1" algn="just" eaLnBrk="1" hangingPunct="1">
              <a:lnSpc>
                <a:spcPct val="80000"/>
              </a:lnSpc>
            </a:pPr>
            <a:r>
              <a:rPr lang="pt-BR" altLang="pt-BR" sz="1800" smtClean="0"/>
              <a:t>Em prematuros ou em RNs a termo  doentes existem muitas evidências sugerindo </a:t>
            </a:r>
            <a:r>
              <a:rPr lang="pt-BR" altLang="pt-BR" sz="1800" b="1" smtClean="0"/>
              <a:t>baixos níveis de cortisol </a:t>
            </a:r>
            <a:r>
              <a:rPr lang="pt-BR" altLang="pt-BR" sz="1800" smtClean="0"/>
              <a:t>(16–19). </a:t>
            </a:r>
          </a:p>
          <a:p>
            <a:pPr lvl="1" algn="just" eaLnBrk="1" hangingPunct="1">
              <a:lnSpc>
                <a:spcPct val="80000"/>
              </a:lnSpc>
            </a:pPr>
            <a:r>
              <a:rPr lang="pt-BR" altLang="pt-BR" sz="1800" smtClean="0"/>
              <a:t>Tanto a </a:t>
            </a:r>
            <a:r>
              <a:rPr lang="pt-BR" altLang="pt-BR" sz="1800" b="1" smtClean="0"/>
              <a:t>insuficiência adrenal</a:t>
            </a:r>
            <a:r>
              <a:rPr lang="pt-BR" altLang="pt-BR" sz="1800" smtClean="0"/>
              <a:t> quanto a diminuição da responsividade vascular às catecolaminas podem contribuir para o choque resistente aos vasopressores (20). </a:t>
            </a:r>
          </a:p>
          <a:p>
            <a:pPr lvl="1" algn="just" eaLnBrk="1" hangingPunct="1">
              <a:lnSpc>
                <a:spcPct val="80000"/>
              </a:lnSpc>
            </a:pPr>
            <a:r>
              <a:rPr lang="pt-BR" altLang="pt-BR" sz="1800" smtClean="0"/>
              <a:t>Verificou-se que doses baixas de esteróides melhoram o status cardiovascular em bebês com choque resistente a vasopressores, apoiando o papel da insuficiência adrenal relativa (21–23).</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z="3200" dirty="0" smtClean="0">
                <a:solidFill>
                  <a:schemeClr val="tx2">
                    <a:satMod val="200000"/>
                  </a:schemeClr>
                </a:solidFill>
              </a:rPr>
              <a:t>AVALIAÇÃO DO DESEMPENHO CARDÍACO (DC) E PERFUSÃO DE TECIDOS</a:t>
            </a:r>
            <a:endParaRPr lang="pt-BR" sz="3200" dirty="0">
              <a:solidFill>
                <a:schemeClr val="tx2">
                  <a:satMod val="200000"/>
                </a:schemeClr>
              </a:solidFill>
            </a:endParaRPr>
          </a:p>
        </p:txBody>
      </p:sp>
      <p:sp>
        <p:nvSpPr>
          <p:cNvPr id="21507" name="Espaço Reservado para Conteúdo 2"/>
          <p:cNvSpPr>
            <a:spLocks noGrp="1"/>
          </p:cNvSpPr>
          <p:nvPr>
            <p:ph idx="1"/>
          </p:nvPr>
        </p:nvSpPr>
        <p:spPr>
          <a:xfrm>
            <a:off x="914400" y="1784350"/>
            <a:ext cx="7772400" cy="4381500"/>
          </a:xfrm>
        </p:spPr>
        <p:txBody>
          <a:bodyPr/>
          <a:lstStyle/>
          <a:p>
            <a:pPr algn="just" eaLnBrk="1" hangingPunct="1">
              <a:lnSpc>
                <a:spcPct val="80000"/>
              </a:lnSpc>
            </a:pPr>
            <a:r>
              <a:rPr lang="pt-BR" altLang="pt-BR" sz="2100" smtClean="0"/>
              <a:t>Adequação do fluxo sanguíneo sistêmico e periférico e oxigenação dos tecidos pode ser medida monitorando PA, débito cardíaco (DC) e / ou resistência vascular sistêmica (RVS).</a:t>
            </a:r>
          </a:p>
          <a:p>
            <a:pPr algn="just" eaLnBrk="1" hangingPunct="1">
              <a:lnSpc>
                <a:spcPct val="80000"/>
              </a:lnSpc>
              <a:buFont typeface="Wingdings" panose="05000000000000000000" pitchFamily="2" charset="2"/>
              <a:buNone/>
            </a:pPr>
            <a:endParaRPr lang="pt-BR" altLang="pt-BR" sz="2100" smtClean="0"/>
          </a:p>
          <a:p>
            <a:pPr algn="just" eaLnBrk="1" hangingPunct="1">
              <a:lnSpc>
                <a:spcPct val="80000"/>
              </a:lnSpc>
            </a:pPr>
            <a:r>
              <a:rPr lang="pt-BR" altLang="pt-BR" sz="2100" smtClean="0"/>
              <a:t>Medidas diretas, porém invasivas, da função cardiovascular, podem ser impraticáveis ​​no prematuro. </a:t>
            </a:r>
          </a:p>
          <a:p>
            <a:pPr algn="just" eaLnBrk="1" hangingPunct="1">
              <a:lnSpc>
                <a:spcPct val="80000"/>
              </a:lnSpc>
            </a:pPr>
            <a:endParaRPr lang="pt-BR" altLang="pt-BR" sz="2100" smtClean="0"/>
          </a:p>
          <a:p>
            <a:pPr algn="just" eaLnBrk="1" hangingPunct="1">
              <a:lnSpc>
                <a:spcPct val="80000"/>
              </a:lnSpc>
            </a:pPr>
            <a:r>
              <a:rPr lang="pt-BR" altLang="pt-BR" sz="2100" smtClean="0"/>
              <a:t>Sabe-se que PA = DC × SVR. PA e DC podem ser medidos. RVS é um valor derivado da equação acima. DC = frequência cardíaca (FC) × volume sistólico (VS). </a:t>
            </a:r>
          </a:p>
          <a:p>
            <a:pPr algn="just" eaLnBrk="1" hangingPunct="1">
              <a:lnSpc>
                <a:spcPct val="80000"/>
              </a:lnSpc>
            </a:pPr>
            <a:endParaRPr lang="pt-BR" altLang="pt-BR" sz="2100" smtClean="0"/>
          </a:p>
          <a:p>
            <a:pPr algn="just" eaLnBrk="1" hangingPunct="1">
              <a:lnSpc>
                <a:spcPct val="80000"/>
              </a:lnSpc>
            </a:pPr>
            <a:r>
              <a:rPr lang="pt-BR" altLang="pt-BR" sz="2100" smtClean="0"/>
              <a:t>A VS depende das condições de pré-carga, contratilidade do miocárdio e pós-carga. A relação entre FC, enchimento cardíaco e DC foi demonstrada na </a:t>
            </a:r>
            <a:r>
              <a:rPr lang="pt-BR" altLang="pt-BR" sz="2100" smtClean="0">
                <a:solidFill>
                  <a:srgbClr val="0000FF"/>
                </a:solidFill>
              </a:rPr>
              <a:t>Figura 1</a:t>
            </a:r>
            <a:r>
              <a:rPr lang="pt-BR" altLang="pt-BR" sz="2100" smtClean="0"/>
              <a:t>.</a:t>
            </a:r>
          </a:p>
          <a:p>
            <a:pPr eaLnBrk="1" hangingPunct="1">
              <a:lnSpc>
                <a:spcPct val="80000"/>
              </a:lnSpc>
            </a:pPr>
            <a:endParaRPr lang="pt-BR" altLang="pt-BR" sz="21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260350"/>
            <a:ext cx="6737350" cy="623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100" smtClean="0"/>
              <a:t>A mensuração da contratilidade miocárdica usando medidas dependentes da carga, como encurtamento fracionário (EF), pode ser afetada pela dominância do VD, característica da circulação fetal. </a:t>
            </a:r>
          </a:p>
          <a:p>
            <a:pPr algn="just" eaLnBrk="1" hangingPunct="1">
              <a:lnSpc>
                <a:spcPct val="80000"/>
              </a:lnSpc>
            </a:pPr>
            <a:endParaRPr lang="pt-BR" altLang="pt-BR" sz="2100" smtClean="0"/>
          </a:p>
          <a:p>
            <a:pPr algn="just" eaLnBrk="1" hangingPunct="1">
              <a:lnSpc>
                <a:spcPct val="80000"/>
              </a:lnSpc>
            </a:pPr>
            <a:r>
              <a:rPr lang="pt-BR" altLang="pt-BR" sz="2100" smtClean="0"/>
              <a:t>A avaliação adequada da</a:t>
            </a:r>
            <a:r>
              <a:rPr lang="pt-BR" altLang="pt-BR" sz="2100" b="1" smtClean="0"/>
              <a:t> atividade miocárdica </a:t>
            </a:r>
            <a:r>
              <a:rPr lang="pt-BR" altLang="pt-BR" sz="2100" smtClean="0"/>
              <a:t>requer a mensuração de medidas independentes da carga, como a relação entre a velocidade do encurtamento da circunferência das fibras e os índices de estresse da parede do ventrículo esquerdo (VE) (24).</a:t>
            </a:r>
          </a:p>
          <a:p>
            <a:pPr algn="just" eaLnBrk="1" hangingPunct="1">
              <a:lnSpc>
                <a:spcPct val="80000"/>
              </a:lnSpc>
            </a:pPr>
            <a:endParaRPr lang="pt-BR" altLang="pt-BR" sz="2100" smtClean="0"/>
          </a:p>
          <a:p>
            <a:pPr algn="just" eaLnBrk="1" hangingPunct="1">
              <a:lnSpc>
                <a:spcPct val="80000"/>
              </a:lnSpc>
            </a:pPr>
            <a:r>
              <a:rPr lang="pt-BR" altLang="pt-BR" sz="2100" smtClean="0"/>
              <a:t>O monitoramento da pressão arterial, preferencialmente invasiva, pode oferecer avaliação contínua em tempo real do DC (25). No entanto, a </a:t>
            </a:r>
            <a:r>
              <a:rPr lang="pt-BR" altLang="pt-BR" sz="2100" b="1" smtClean="0"/>
              <a:t>falta de definição consensual de hipotensão </a:t>
            </a:r>
            <a:r>
              <a:rPr lang="pt-BR" altLang="pt-BR" sz="2100" smtClean="0"/>
              <a:t>no neonato continua sendo um grande obstáculo ao uso da PA como medida adequada para essa avaliação (26). </a:t>
            </a:r>
          </a:p>
          <a:p>
            <a:pPr algn="just" eaLnBrk="1" hangingPunct="1">
              <a:lnSpc>
                <a:spcPct val="80000"/>
              </a:lnSpc>
            </a:pPr>
            <a:endParaRPr lang="pt-BR" altLang="pt-BR" sz="2100" smtClean="0"/>
          </a:p>
          <a:p>
            <a:pPr algn="just" eaLnBrk="1" hangingPunct="1">
              <a:lnSpc>
                <a:spcPct val="80000"/>
              </a:lnSpc>
            </a:pPr>
            <a:r>
              <a:rPr lang="pt-BR" altLang="pt-BR" sz="2100" smtClean="0"/>
              <a:t>A </a:t>
            </a:r>
            <a:r>
              <a:rPr lang="pt-BR" altLang="pt-BR" sz="2100" b="1" smtClean="0"/>
              <a:t>PA pode ser afetada por fatores demográficos </a:t>
            </a:r>
            <a:r>
              <a:rPr lang="pt-BR" altLang="pt-BR" sz="2100" smtClean="0"/>
              <a:t>(peso ao nascer, idade gestacional e idade pós-natal); e </a:t>
            </a:r>
            <a:r>
              <a:rPr lang="pt-BR" altLang="pt-BR" sz="2100" b="1" smtClean="0"/>
              <a:t>fatores clínicos coexistentes</a:t>
            </a:r>
            <a:r>
              <a:rPr lang="pt-BR" altLang="pt-BR" sz="2100" smtClean="0"/>
              <a:t>, como (esteroides pré-natais, PCA, nível de suporte respiratório ou hipotermia terapêutica). </a:t>
            </a:r>
          </a:p>
          <a:p>
            <a:pPr eaLnBrk="1" hangingPunct="1">
              <a:lnSpc>
                <a:spcPct val="80000"/>
              </a:lnSpc>
            </a:pPr>
            <a:endParaRPr lang="pt-BR" altLang="pt-BR" sz="2100" smtClean="0"/>
          </a:p>
          <a:p>
            <a:pPr eaLnBrk="1" hangingPunct="1">
              <a:lnSpc>
                <a:spcPct val="80000"/>
              </a:lnSpc>
            </a:pPr>
            <a:endParaRPr lang="pt-BR" altLang="pt-BR" sz="21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600" smtClean="0"/>
              <a:t>A pressão arterial é diretamente afetada pela RVS, que por sua vez é regulada por vários fatores, incluindo drogas, sepse, temperatura e alterações hormonais.</a:t>
            </a:r>
          </a:p>
          <a:p>
            <a:pPr algn="just" eaLnBrk="1" hangingPunct="1">
              <a:lnSpc>
                <a:spcPct val="80000"/>
              </a:lnSpc>
            </a:pPr>
            <a:endParaRPr lang="pt-BR" altLang="pt-BR" sz="2600" smtClean="0"/>
          </a:p>
          <a:p>
            <a:pPr algn="just" eaLnBrk="1" hangingPunct="1">
              <a:lnSpc>
                <a:spcPct val="80000"/>
              </a:lnSpc>
            </a:pPr>
            <a:r>
              <a:rPr lang="pt-BR" altLang="pt-BR" sz="2600" smtClean="0"/>
              <a:t>Além disso, a presença de desvio intra-atrial e ductal pode não permitir a suposição de que o débito ventricular seja uma medida precisa do fluxo sanguíneo sistêmico (27, 28). </a:t>
            </a:r>
          </a:p>
          <a:p>
            <a:pPr algn="just" eaLnBrk="1" hangingPunct="1">
              <a:lnSpc>
                <a:spcPct val="80000"/>
              </a:lnSpc>
            </a:pPr>
            <a:endParaRPr lang="pt-BR" altLang="pt-BR" sz="2600" smtClean="0"/>
          </a:p>
          <a:p>
            <a:pPr algn="just" eaLnBrk="1" hangingPunct="1">
              <a:lnSpc>
                <a:spcPct val="80000"/>
              </a:lnSpc>
            </a:pPr>
            <a:r>
              <a:rPr lang="pt-BR" altLang="pt-BR" sz="2600" smtClean="0"/>
              <a:t>O valor PRESSÃO ARTERIAL MÉDIA  menor que a idade gestacional em semanas é frequentemente considerado adequado nos primeiros dias de vida (29–31), mas isso é bastante simplista, pois os limiares podem variar entre pacientes diferentes e em momentos diferentes no mesmo paciente. Portanto, deve-se prestar atenção a medidas adicionais de perfusão.</a:t>
            </a:r>
          </a:p>
          <a:p>
            <a:pPr eaLnBrk="1" hangingPunct="1">
              <a:lnSpc>
                <a:spcPct val="80000"/>
              </a:lnSpc>
            </a:pPr>
            <a:endParaRPr lang="pt-BR" altLang="pt-BR" sz="26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300" smtClean="0"/>
              <a:t>Indiscutivelmente, </a:t>
            </a:r>
            <a:r>
              <a:rPr lang="pt-BR" altLang="pt-BR" sz="2300" b="1" smtClean="0"/>
              <a:t>o fluxo é um melhor indicador de perfusão </a:t>
            </a:r>
            <a:r>
              <a:rPr lang="pt-BR" altLang="pt-BR" sz="2300" smtClean="0"/>
              <a:t>do que a pressão arterial. No entanto, medidas de fluxo, como saída de VE e do ventrículo direito (VD), podem não ser fidedignas para avaliar fluxo sanguíneo de órgãos em bebês com MBPP (devido aos shunts)</a:t>
            </a:r>
          </a:p>
          <a:p>
            <a:pPr algn="just" eaLnBrk="1" hangingPunct="1">
              <a:lnSpc>
                <a:spcPct val="80000"/>
              </a:lnSpc>
            </a:pPr>
            <a:endParaRPr lang="pt-BR" altLang="pt-BR" sz="2300" smtClean="0"/>
          </a:p>
          <a:p>
            <a:pPr algn="just" eaLnBrk="1" hangingPunct="1">
              <a:lnSpc>
                <a:spcPct val="80000"/>
              </a:lnSpc>
            </a:pPr>
            <a:r>
              <a:rPr lang="pt-BR" altLang="pt-BR" sz="2300" smtClean="0"/>
              <a:t>O fluxo da VCS pode ser usado como um indicador válido do fluxo sanguíneo cerebral (FSC) (32–34). De fato, demonstrou-se que o baixo fluxo de VCS está fortemente associado à hemorragia intraventricular subseqüente ou ao comprometimento do desenvolvimento neurológico (33–35). No entanto, estudos recentes demonstraram falta de sensibilidade do fluxo de VCS na predição de HIV (36).</a:t>
            </a:r>
          </a:p>
          <a:p>
            <a:pPr algn="just" eaLnBrk="1" hangingPunct="1">
              <a:lnSpc>
                <a:spcPct val="80000"/>
              </a:lnSpc>
              <a:buFont typeface="Wingdings" panose="05000000000000000000" pitchFamily="2" charset="2"/>
              <a:buNone/>
            </a:pPr>
            <a:endParaRPr lang="pt-BR" altLang="pt-BR" sz="2300" smtClean="0"/>
          </a:p>
          <a:p>
            <a:pPr algn="just" eaLnBrk="1" hangingPunct="1">
              <a:lnSpc>
                <a:spcPct val="80000"/>
              </a:lnSpc>
            </a:pPr>
            <a:r>
              <a:rPr lang="pt-BR" altLang="pt-BR" sz="2300" smtClean="0"/>
              <a:t>O fluxo adequado de VCS é usado como um dos objetivos terapêuticos de acordo com as diretrizes da American College of Critical Care Medicine ACCM (1).</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100" smtClean="0"/>
              <a:t>A relação entre pressão arterial média e fluxo sanguíneo sistêmico é complexa em um bebê com MBPP, principalmente nos primeiros dias de vida. </a:t>
            </a:r>
          </a:p>
          <a:p>
            <a:pPr lvl="1" algn="just" eaLnBrk="1" hangingPunct="1">
              <a:lnSpc>
                <a:spcPct val="80000"/>
              </a:lnSpc>
            </a:pPr>
            <a:r>
              <a:rPr lang="pt-BR" altLang="pt-BR" sz="1800" smtClean="0"/>
              <a:t>A autorregulação garante uma perfusão adequada aos órgãos vitais, no entanto  nos estados de hipoperfusão, é comprometida nos recém-nascido de muito baixo peso </a:t>
            </a:r>
          </a:p>
          <a:p>
            <a:pPr lvl="1" algn="just" eaLnBrk="1" hangingPunct="1">
              <a:lnSpc>
                <a:spcPct val="80000"/>
              </a:lnSpc>
            </a:pPr>
            <a:r>
              <a:rPr lang="pt-BR" altLang="pt-BR" sz="1800" smtClean="0"/>
              <a:t>30 mm Hg foi proposto como ponto de corte para pressão arterial média abaixo da qual a perfusão cerebral pode não ser adequada; associação não exata (37–39).</a:t>
            </a:r>
          </a:p>
          <a:p>
            <a:pPr algn="just" eaLnBrk="1" hangingPunct="1">
              <a:lnSpc>
                <a:spcPct val="80000"/>
              </a:lnSpc>
            </a:pPr>
            <a:endParaRPr lang="pt-BR" altLang="pt-BR" sz="2100" smtClean="0"/>
          </a:p>
          <a:p>
            <a:pPr algn="just" eaLnBrk="1" hangingPunct="1">
              <a:lnSpc>
                <a:spcPct val="80000"/>
              </a:lnSpc>
            </a:pPr>
            <a:r>
              <a:rPr lang="pt-BR" altLang="pt-BR" sz="2100" smtClean="0"/>
              <a:t>Outras medidas clínicas indiretas da função cardiovascular incluem TEC, débito urinário, FC e presença de acidose láctica. Uma combinação dessas medidas, oferece maior especificidade para a detecção de estados de baixo fluxo (40).</a:t>
            </a:r>
          </a:p>
          <a:p>
            <a:pPr algn="just" eaLnBrk="1" hangingPunct="1">
              <a:lnSpc>
                <a:spcPct val="80000"/>
              </a:lnSpc>
            </a:pPr>
            <a:endParaRPr lang="pt-BR" altLang="pt-BR" sz="2100" smtClean="0"/>
          </a:p>
          <a:p>
            <a:pPr algn="just" eaLnBrk="1" hangingPunct="1">
              <a:lnSpc>
                <a:spcPct val="80000"/>
              </a:lnSpc>
            </a:pPr>
            <a:r>
              <a:rPr lang="pt-BR" altLang="pt-BR" sz="2100" smtClean="0"/>
              <a:t>A pressão venosa central aproxima a pressão do átrio direito e pode fornecer informações valiosas sobre as condições de pré-carga e na avaliação da resposta ao volume em pacientes críticos, a sua viabilidade em recém-nascidos permanece questionável devido à natureza invasiva do procedimento (41-43).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457200" y="620713"/>
            <a:ext cx="8229600" cy="6237287"/>
          </a:xfrm>
        </p:spPr>
        <p:txBody>
          <a:bodyPr/>
          <a:lstStyle/>
          <a:p>
            <a:pPr eaLnBrk="1" hangingPunct="1">
              <a:lnSpc>
                <a:spcPct val="80000"/>
              </a:lnSpc>
            </a:pPr>
            <a:r>
              <a:rPr lang="pt-BR" altLang="pt-BR" sz="1800" smtClean="0"/>
              <a:t>A saturação venosa mista de oxigênio (SvO2) é considerada o equilíbrio entre a demanda e a entrega de oxigênio usada como determinante da hipoxia tecidual. É um dos principais alvos (além dos determinantes da pré-carga e contratilidade) para o gerenciamento direcionado a objetivos em sepse grave e choque séptico (44).</a:t>
            </a:r>
          </a:p>
          <a:p>
            <a:pPr lvl="1" eaLnBrk="1" hangingPunct="1">
              <a:lnSpc>
                <a:spcPct val="80000"/>
              </a:lnSpc>
            </a:pPr>
            <a:r>
              <a:rPr lang="pt-BR" altLang="pt-BR" sz="1800" smtClean="0"/>
              <a:t> Valores abaixo do normal e supranormal têm sido associados a maus resultados (45, 46). Valores normais para saturação venosa central de oxigênio (ScVO2) em prematuros também foram descritos, mas o uso generalizado é limitado pela natureza invasiva do procedimento, juntamente com o efeito da persistência de derivações fetais no período neonatal (47). O ScVO2 é outro ponto final terapêutico, conforme sugerido pelas diretrizes da ACCM.</a:t>
            </a:r>
          </a:p>
          <a:p>
            <a:pPr eaLnBrk="1" hangingPunct="1">
              <a:lnSpc>
                <a:spcPct val="80000"/>
              </a:lnSpc>
            </a:pPr>
            <a:endParaRPr lang="pt-BR" altLang="pt-BR" sz="1800" smtClean="0"/>
          </a:p>
          <a:p>
            <a:pPr eaLnBrk="1" hangingPunct="1">
              <a:lnSpc>
                <a:spcPct val="80000"/>
              </a:lnSpc>
            </a:pPr>
            <a:r>
              <a:rPr lang="pt-BR" altLang="pt-BR" sz="1800" smtClean="0"/>
              <a:t>A diferença de oxigênio venoso arterial (A-V) é a diferença entre o conteúdo de oxigênio do sangue arterial e venoso. Os números normais seriam inferiores a 5 ml / 100 ml de sangue ou 25%. Em estados de baixo débito, a extração de A-V aumenta, diminuindo a saturação venosa mista e, portanto, aumentando a diferença. No choque distributivo, há uma diminuição na extração de oxigênio, levando a uma maior saturação venosa mista e, portanto, uma diferença reduzida. Essa medida oferece uma excelente estimativa da entrega de oxigênio no tecido, no entanto, novamente limitada pela invasividade do procedimento.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1900" smtClean="0"/>
              <a:t>Cardiometria elétrica </a:t>
            </a:r>
          </a:p>
          <a:p>
            <a:pPr lvl="1" algn="just" eaLnBrk="1" hangingPunct="1">
              <a:lnSpc>
                <a:spcPct val="80000"/>
              </a:lnSpc>
            </a:pPr>
            <a:r>
              <a:rPr lang="pt-BR" altLang="pt-BR" sz="1600" smtClean="0"/>
              <a:t>permite avaliar o DC medindo as alterações na bioimpedância elétrica torácica causada pelo ciclo cardíaco. É não invasivo, fácil de aplicar, oferece avaliação contínua. No entanto, são necessários mais dados para validação em neonatos com comprometimento hemodinâmico (48, 49). Além disso, bebês mais doentes com suporte significativo do ventilador (ou seja, oscilação de alta frequência) podem ter uma correlação ruim em comparação com os dados do ECG (50).</a:t>
            </a:r>
          </a:p>
          <a:p>
            <a:pPr algn="just" eaLnBrk="1" hangingPunct="1">
              <a:lnSpc>
                <a:spcPct val="80000"/>
              </a:lnSpc>
            </a:pPr>
            <a:endParaRPr lang="pt-BR" altLang="pt-BR" sz="1900" smtClean="0"/>
          </a:p>
          <a:p>
            <a:pPr algn="just" eaLnBrk="1" hangingPunct="1">
              <a:lnSpc>
                <a:spcPct val="80000"/>
              </a:lnSpc>
            </a:pPr>
            <a:r>
              <a:rPr lang="pt-BR" altLang="pt-BR" sz="1900" smtClean="0"/>
              <a:t>A espectroscopia próximo ao  infravermelho (NIRS)</a:t>
            </a:r>
          </a:p>
          <a:p>
            <a:pPr lvl="1" algn="just" eaLnBrk="1" hangingPunct="1">
              <a:lnSpc>
                <a:spcPct val="80000"/>
              </a:lnSpc>
            </a:pPr>
            <a:r>
              <a:rPr lang="pt-BR" altLang="pt-BR" sz="1600" smtClean="0"/>
              <a:t>É uma ferramenta para avaliar continuamente a oxigenação cerebral e periférica e a extração de oxigênio. Oferece valores para oxigenação cerebral (rScO2) e extração de oxigênio do tecido fracionado cerebral. Valores de referência tem sido publicados (51-53)</a:t>
            </a:r>
          </a:p>
          <a:p>
            <a:pPr lvl="1" algn="just" eaLnBrk="1" hangingPunct="1">
              <a:lnSpc>
                <a:spcPct val="80000"/>
              </a:lnSpc>
            </a:pPr>
            <a:r>
              <a:rPr lang="pt-BR" altLang="pt-BR" sz="1600" smtClean="0"/>
              <a:t>Ainda existe escassez de dados em bebês prematuros e, mesmo em bebês a termo, ainda há preocupações sobre quando a intervenção deve ser baseada principalmente em rScO2 e seus valores permanecem bastante inespecíficos e, portanto, pouco confiáveis ​​para os órgãos abdominais. </a:t>
            </a:r>
          </a:p>
          <a:p>
            <a:pPr lvl="1" algn="just" eaLnBrk="1" hangingPunct="1">
              <a:lnSpc>
                <a:spcPct val="80000"/>
              </a:lnSpc>
            </a:pPr>
            <a:r>
              <a:rPr lang="pt-BR" altLang="pt-BR" sz="1600" smtClean="0"/>
              <a:t>A importância de estudar NIRS do rim está sendo avaliada e pode ser usada como reflexo da perfusão no futuro. </a:t>
            </a:r>
          </a:p>
          <a:p>
            <a:pPr lvl="1" algn="just" eaLnBrk="1" hangingPunct="1">
              <a:lnSpc>
                <a:spcPct val="80000"/>
              </a:lnSpc>
            </a:pPr>
            <a:r>
              <a:rPr lang="pt-BR" altLang="pt-BR" sz="1600" smtClean="0"/>
              <a:t>Na prática,  ser útil para o monitoramento da oxigenação cerebral em bebês a termo, mas precisamos de dados mais convincentes para seu uso em prematuros. </a:t>
            </a:r>
          </a:p>
          <a:p>
            <a:pPr lvl="1" algn="just" eaLnBrk="1" hangingPunct="1">
              <a:lnSpc>
                <a:spcPct val="80000"/>
              </a:lnSpc>
            </a:pPr>
            <a:r>
              <a:rPr lang="pt-BR" altLang="pt-BR" sz="1600" smtClean="0"/>
              <a:t>A perfusão cerebral medida pelo NIRS pode dar uma boa idéia sobre a adequação da perfusão cerebral. Um estudo multicêntrico recentemente concluído comparando NIRS cego versus não cego demonstrou uma redução na hiperoxia cerebral e hipóxia, com uma tendência de menor mortalidade no grupo NIRS não combinado (54)</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11188" y="692150"/>
            <a:ext cx="8229600" cy="5616575"/>
          </a:xfrm>
        </p:spPr>
        <p:txBody>
          <a:bodyPr>
            <a:normAutofit lnSpcReduction="10000"/>
          </a:bodyPr>
          <a:lstStyle/>
          <a:p>
            <a:pPr eaLnBrk="1" hangingPunct="1">
              <a:lnSpc>
                <a:spcPct val="80000"/>
              </a:lnSpc>
              <a:defRPr/>
            </a:pPr>
            <a:r>
              <a:rPr lang="pt-BR" altLang="pt-BR" sz="2100" smtClean="0"/>
              <a:t>Visible Light (VLS, T-Stat; Spectros, Portola Valley, CA, EUA) </a:t>
            </a:r>
          </a:p>
          <a:p>
            <a:pPr lvl="1" eaLnBrk="1" hangingPunct="1">
              <a:lnSpc>
                <a:spcPct val="80000"/>
              </a:lnSpc>
              <a:defRPr/>
            </a:pPr>
            <a:r>
              <a:rPr lang="pt-BR" altLang="pt-BR" sz="1800" smtClean="0"/>
              <a:t>Tem sido descrito para avaliação contínua da saturação capilar de oxigênio em vários órgãos (55, 56).</a:t>
            </a:r>
          </a:p>
          <a:p>
            <a:pPr lvl="1" eaLnBrk="1" hangingPunct="1">
              <a:lnSpc>
                <a:spcPct val="80000"/>
              </a:lnSpc>
              <a:defRPr/>
            </a:pPr>
            <a:r>
              <a:rPr lang="pt-BR" altLang="pt-BR" sz="1800" smtClean="0"/>
              <a:t>Não são afetadas por condições de isquemia local, falta de fluxo pulsátil, vasoconstrição ou hipotermia. São necessários mais dados em recém-nascidos com comprometimento hemodinâmico para validar a correlação entre as alterações na RVS e os achados de hemoximetria com o T-Stat.</a:t>
            </a:r>
          </a:p>
          <a:p>
            <a:pPr eaLnBrk="1" hangingPunct="1">
              <a:lnSpc>
                <a:spcPct val="80000"/>
              </a:lnSpc>
              <a:defRPr/>
            </a:pPr>
            <a:endParaRPr lang="pt-BR" altLang="pt-BR" sz="2100" smtClean="0"/>
          </a:p>
          <a:p>
            <a:pPr eaLnBrk="1" hangingPunct="1">
              <a:lnSpc>
                <a:spcPct val="80000"/>
              </a:lnSpc>
              <a:defRPr/>
            </a:pPr>
            <a:r>
              <a:rPr lang="pt-BR" altLang="pt-BR" sz="2000" smtClean="0"/>
              <a:t>O sinal pletismográfico do oxímetro de pulso pode ser usado para calcular o Índice de perfusão. Isso foi recentemente estudado e é considerado razoavelmente preditivo de estados de baixo fluxo, incluindo o canal arterial patente (57–59). (dificuldade de valores e da persistência de padrão fetal até 72h pós parto).</a:t>
            </a:r>
          </a:p>
          <a:p>
            <a:pPr eaLnBrk="1" hangingPunct="1">
              <a:lnSpc>
                <a:spcPct val="80000"/>
              </a:lnSpc>
              <a:defRPr/>
            </a:pPr>
            <a:endParaRPr lang="pt-BR" altLang="pt-BR" sz="2000" smtClean="0"/>
          </a:p>
          <a:p>
            <a:pPr eaLnBrk="1" hangingPunct="1">
              <a:lnSpc>
                <a:spcPct val="80000"/>
              </a:lnSpc>
              <a:defRPr/>
            </a:pPr>
            <a:r>
              <a:rPr lang="pt-BR" altLang="pt-BR" sz="2000" smtClean="0"/>
              <a:t>A ressonância magnética cardíaca funcional foi recentemente avaliada como uma ferramenta viável adicional para avaliar a hemodinâmica cardíaca, especialmente PCA. Aguardam-se mais estudos (60,61)</a:t>
            </a:r>
          </a:p>
          <a:p>
            <a:pPr eaLnBrk="1" hangingPunct="1">
              <a:defRPr/>
            </a:pPr>
            <a:r>
              <a:rPr lang="pt-BR" altLang="pt-BR" sz="2000" smtClean="0"/>
              <a:t>Papel da ecocardiografia a beira do leito, principalmente a ultrassonografia com Doppler é discutido em uma das seções a seguir. </a:t>
            </a:r>
          </a:p>
          <a:p>
            <a:pPr eaLnBrk="1" hangingPunct="1">
              <a:defRPr/>
            </a:pPr>
            <a:r>
              <a:rPr lang="pt-BR" altLang="pt-BR" sz="2000" smtClean="0"/>
              <a:t>Todos os parâmetros utilizados para avaliação do choque neonatal estão resumidos na </a:t>
            </a:r>
            <a:r>
              <a:rPr lang="pt-BR" altLang="pt-BR" sz="2000" smtClean="0">
                <a:solidFill>
                  <a:srgbClr val="0000FF"/>
                </a:solidFill>
              </a:rPr>
              <a:t>Tabela 2.</a:t>
            </a:r>
          </a:p>
          <a:p>
            <a:pPr eaLnBrk="1" hangingPunct="1">
              <a:lnSpc>
                <a:spcPct val="80000"/>
              </a:lnSpc>
              <a:defRPr/>
            </a:pPr>
            <a:endParaRPr lang="pt-BR" altLang="pt-BR" sz="2000" smtClean="0">
              <a:solidFill>
                <a:srgbClr val="0000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eaLnBrk="1" hangingPunct="1">
              <a:defRPr/>
            </a:pPr>
            <a:r>
              <a:rPr lang="pt-BR" altLang="pt-BR" sz="2400" b="1" smtClean="0">
                <a:solidFill>
                  <a:srgbClr val="FFFF00"/>
                </a:solidFill>
              </a:rPr>
              <a:t>Todos os parâmetros utilizados para avaliação do choque neonatal estão resumidos na Tabela 2</a:t>
            </a:r>
          </a:p>
        </p:txBody>
      </p:sp>
      <p:pic>
        <p:nvPicPr>
          <p:cNvPr id="3072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700213"/>
            <a:ext cx="6480175"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z="2800" dirty="0" smtClean="0">
                <a:solidFill>
                  <a:schemeClr val="tx2">
                    <a:satMod val="200000"/>
                  </a:schemeClr>
                </a:solidFill>
              </a:rPr>
              <a:t>MANEJO DO CHOQUE NEONATAL - ESSENCIAIS NO GERENCIAMENTO DE CHOQUE</a:t>
            </a:r>
            <a:endParaRPr lang="pt-BR" sz="2800" dirty="0">
              <a:solidFill>
                <a:schemeClr val="tx2">
                  <a:satMod val="200000"/>
                </a:schemeClr>
              </a:solidFill>
            </a:endParaRPr>
          </a:p>
        </p:txBody>
      </p:sp>
      <p:sp>
        <p:nvSpPr>
          <p:cNvPr id="31747" name="Espaço Reservado para Conteúdo 2"/>
          <p:cNvSpPr>
            <a:spLocks noGrp="1"/>
          </p:cNvSpPr>
          <p:nvPr>
            <p:ph idx="1"/>
          </p:nvPr>
        </p:nvSpPr>
        <p:spPr/>
        <p:txBody>
          <a:bodyPr/>
          <a:lstStyle/>
          <a:p>
            <a:pPr algn="just" eaLnBrk="1" hangingPunct="1">
              <a:lnSpc>
                <a:spcPct val="80000"/>
              </a:lnSpc>
            </a:pPr>
            <a:r>
              <a:rPr lang="pt-BR" altLang="pt-BR" sz="2300" smtClean="0"/>
              <a:t>A chave é o reconhecimento precoce e a identificação da fisiopatologia subjacente do choque.</a:t>
            </a:r>
          </a:p>
          <a:p>
            <a:pPr algn="just" eaLnBrk="1" hangingPunct="1">
              <a:lnSpc>
                <a:spcPct val="80000"/>
              </a:lnSpc>
              <a:buFont typeface="Wingdings" panose="05000000000000000000" pitchFamily="2" charset="2"/>
              <a:buNone/>
            </a:pPr>
            <a:r>
              <a:rPr lang="pt-BR" altLang="pt-BR" sz="2300" smtClean="0"/>
              <a:t> </a:t>
            </a:r>
          </a:p>
          <a:p>
            <a:pPr algn="just" eaLnBrk="1" hangingPunct="1">
              <a:lnSpc>
                <a:spcPct val="80000"/>
              </a:lnSpc>
            </a:pPr>
            <a:r>
              <a:rPr lang="pt-BR" altLang="pt-BR" sz="2300" smtClean="0"/>
              <a:t>Os achados anteriores incluem palidez, má alimentação, taquicardia, taquipneia e instabilidade de temperatura. A hipotensão é um achado tardio no choque neonatal. </a:t>
            </a:r>
          </a:p>
          <a:p>
            <a:pPr lvl="1" algn="just" eaLnBrk="1" hangingPunct="1">
              <a:lnSpc>
                <a:spcPct val="80000"/>
              </a:lnSpc>
            </a:pPr>
            <a:r>
              <a:rPr lang="pt-BR" altLang="pt-BR" sz="2000" smtClean="0"/>
              <a:t>Outras características tardias podem incluir:  pulsos periféricos fracos, baixa ScvO2, sinais de diminuição da perfusão periférica, como acidose, lactato elevado. </a:t>
            </a:r>
          </a:p>
          <a:p>
            <a:pPr lvl="1" algn="just" eaLnBrk="1" hangingPunct="1">
              <a:lnSpc>
                <a:spcPct val="80000"/>
              </a:lnSpc>
            </a:pPr>
            <a:endParaRPr lang="pt-BR" altLang="pt-BR" sz="2000" smtClean="0"/>
          </a:p>
          <a:p>
            <a:pPr algn="just" eaLnBrk="1" hangingPunct="1">
              <a:lnSpc>
                <a:spcPct val="80000"/>
              </a:lnSpc>
            </a:pPr>
            <a:r>
              <a:rPr lang="pt-BR" altLang="pt-BR" sz="2300" smtClean="0"/>
              <a:t>Apesar de ser um achado tardio, a hipotensão é o determinante mais usado para diminuir a perfusão na UTIN, dada a facilidade de monitoramento.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300" smtClean="0"/>
              <a:t>O clínico deve ficar atento aos outros sinais de sintomas discutidos anteriormente antes que o "limiar isquêmico" seja atingido para a pressão arterial baixa. Os outros parâmetros clínicos tradicionalmente usados, como avaliação clínica, FC, TEC, débito urinário e lactato sérico.</a:t>
            </a:r>
          </a:p>
          <a:p>
            <a:pPr algn="just" eaLnBrk="1" hangingPunct="1">
              <a:lnSpc>
                <a:spcPct val="80000"/>
              </a:lnSpc>
            </a:pPr>
            <a:endParaRPr lang="pt-BR" altLang="pt-BR" sz="2300" smtClean="0"/>
          </a:p>
          <a:p>
            <a:pPr algn="just" eaLnBrk="1" hangingPunct="1">
              <a:lnSpc>
                <a:spcPct val="80000"/>
              </a:lnSpc>
            </a:pPr>
            <a:r>
              <a:rPr lang="pt-BR" altLang="pt-BR" sz="2300" smtClean="0"/>
              <a:t>O </a:t>
            </a:r>
            <a:r>
              <a:rPr lang="pt-BR" altLang="pt-BR" sz="2300" smtClean="0">
                <a:solidFill>
                  <a:srgbClr val="FFFF00"/>
                </a:solidFill>
              </a:rPr>
              <a:t>ecocardiograma precoce no leito</a:t>
            </a:r>
            <a:r>
              <a:rPr lang="pt-BR" altLang="pt-BR" sz="2300" smtClean="0"/>
              <a:t>, pode ajudar na identificação precoce da fisiopatologia subjacente e no direcionamento da terapia específica. Seu objetivo  não é descartar o defeito cardíaco congênito, mas obter informações fisiológicas (</a:t>
            </a:r>
            <a:r>
              <a:rPr lang="pt-BR" altLang="pt-BR" sz="2300" smtClean="0">
                <a:solidFill>
                  <a:srgbClr val="0000FF"/>
                </a:solidFill>
              </a:rPr>
              <a:t>Figura 2</a:t>
            </a:r>
            <a:r>
              <a:rPr lang="pt-BR" altLang="pt-BR" sz="2300" smtClean="0"/>
              <a:t>)</a:t>
            </a:r>
          </a:p>
          <a:p>
            <a:pPr algn="just" eaLnBrk="1" hangingPunct="1">
              <a:lnSpc>
                <a:spcPct val="80000"/>
              </a:lnSpc>
            </a:pPr>
            <a:endParaRPr lang="pt-BR" altLang="pt-BR" sz="2300" smtClean="0"/>
          </a:p>
          <a:p>
            <a:pPr algn="just" eaLnBrk="1" hangingPunct="1">
              <a:lnSpc>
                <a:spcPct val="80000"/>
              </a:lnSpc>
            </a:pPr>
            <a:r>
              <a:rPr lang="pt-BR" altLang="pt-BR" sz="2300" smtClean="0"/>
              <a:t> Além das modalidades discutidas anteriormente, o ecocardiograma funcional e o NIRS podem dar ao Neonatologista uma habilidade única para avaliar medidas confiáveis ​​de perfusão de órgãos e monitorar alterações após a intervenção.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765175"/>
            <a:ext cx="7058025"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100" smtClean="0"/>
              <a:t>As diretrizes do ACCM estabeleceram metas e pontos finais terapêuticos para o tratamento do choque na sala de parto e posteriormente na UTIN.</a:t>
            </a:r>
          </a:p>
          <a:p>
            <a:pPr algn="just" eaLnBrk="1" hangingPunct="1">
              <a:lnSpc>
                <a:spcPct val="80000"/>
              </a:lnSpc>
            </a:pPr>
            <a:endParaRPr lang="pt-BR" altLang="pt-BR" sz="2100" smtClean="0"/>
          </a:p>
          <a:p>
            <a:pPr algn="just" eaLnBrk="1" hangingPunct="1">
              <a:lnSpc>
                <a:spcPct val="80000"/>
              </a:lnSpc>
            </a:pPr>
            <a:r>
              <a:rPr lang="pt-BR" altLang="pt-BR" sz="2100" smtClean="0"/>
              <a:t> Os pontos finais terapêuticos </a:t>
            </a:r>
            <a:r>
              <a:rPr lang="pt-BR" altLang="pt-BR" sz="2100" b="1" smtClean="0"/>
              <a:t>na primeira hora </a:t>
            </a:r>
            <a:r>
              <a:rPr lang="pt-BR" altLang="pt-BR" sz="2100" smtClean="0"/>
              <a:t>de ressuscitação incluem TEC ≤ 2 s, pulsos centrais e periféricos normais e simétricos, extremidades quentes, débito urinário&gt; 1 ml / kg / h, estado mental normal, pressão arterial normal para idade, glicose normal e concentrações de cálcio (62).</a:t>
            </a:r>
          </a:p>
          <a:p>
            <a:pPr algn="just" eaLnBrk="1" hangingPunct="1">
              <a:lnSpc>
                <a:spcPct val="80000"/>
              </a:lnSpc>
            </a:pPr>
            <a:endParaRPr lang="pt-BR" altLang="pt-BR" sz="2100" smtClean="0"/>
          </a:p>
          <a:p>
            <a:pPr algn="just" eaLnBrk="1" hangingPunct="1">
              <a:lnSpc>
                <a:spcPct val="80000"/>
              </a:lnSpc>
            </a:pPr>
            <a:r>
              <a:rPr lang="pt-BR" altLang="pt-BR" sz="2100" smtClean="0"/>
              <a:t>Juntamente com as intervenções para aumentar a PA, deve-se atentar às condições que contribuem para a hipoperfusão. Isso pode incluir, entre outros, a perviedade do canal arterial, sepse, pressão média excessiva das vias aéreas, pneumotórax e insuficiência adrenal. Estes devem ser abordados em conformidade. </a:t>
            </a:r>
          </a:p>
          <a:p>
            <a:pPr algn="just" eaLnBrk="1" hangingPunct="1">
              <a:lnSpc>
                <a:spcPct val="80000"/>
              </a:lnSpc>
            </a:pPr>
            <a:endParaRPr lang="pt-BR" altLang="pt-BR" sz="2100" smtClean="0"/>
          </a:p>
          <a:p>
            <a:pPr algn="just" eaLnBrk="1" hangingPunct="1">
              <a:lnSpc>
                <a:spcPct val="80000"/>
              </a:lnSpc>
            </a:pPr>
            <a:r>
              <a:rPr lang="pt-BR" altLang="pt-BR" sz="2100" smtClean="0"/>
              <a:t>As intervenções comuns usadas na UTIN para melhorar a PA incluem o uso de inotrópicos / vasopressores, reanimação volêmica e administração de esteróides.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620713"/>
            <a:ext cx="8229600" cy="5616575"/>
          </a:xfrm>
        </p:spPr>
        <p:txBody>
          <a:bodyPr>
            <a:normAutofit lnSpcReduction="10000"/>
          </a:bodyPr>
          <a:lstStyle/>
          <a:p>
            <a:pPr algn="just" eaLnBrk="1" hangingPunct="1">
              <a:lnSpc>
                <a:spcPct val="80000"/>
              </a:lnSpc>
              <a:defRPr/>
            </a:pPr>
            <a:r>
              <a:rPr lang="pt-BR" altLang="pt-BR" sz="2300" smtClean="0">
                <a:solidFill>
                  <a:srgbClr val="FFFF00"/>
                </a:solidFill>
              </a:rPr>
              <a:t>Não há correlação clara entre volume sanguíneo e pressão arterial em neonatos</a:t>
            </a:r>
            <a:r>
              <a:rPr lang="pt-BR" altLang="pt-BR" sz="2300" smtClean="0"/>
              <a:t> (63). </a:t>
            </a:r>
          </a:p>
          <a:p>
            <a:pPr algn="just" eaLnBrk="1" hangingPunct="1">
              <a:lnSpc>
                <a:spcPct val="80000"/>
              </a:lnSpc>
              <a:defRPr/>
            </a:pPr>
            <a:r>
              <a:rPr lang="pt-BR" altLang="pt-BR" sz="2300" smtClean="0"/>
              <a:t>A </a:t>
            </a:r>
            <a:r>
              <a:rPr lang="pt-BR" altLang="pt-BR" sz="2300" b="1" smtClean="0">
                <a:solidFill>
                  <a:schemeClr val="accent2"/>
                </a:solidFill>
              </a:rPr>
              <a:t>hipovolemia raramente é a principal causa de hipotensão no RNMBP nos primeiros dias de vida</a:t>
            </a:r>
            <a:r>
              <a:rPr lang="pt-BR" altLang="pt-BR" sz="2300" smtClean="0"/>
              <a:t>, a menos que haja um histórico claro de perda de sangue perinatal. </a:t>
            </a:r>
          </a:p>
          <a:p>
            <a:pPr algn="just" eaLnBrk="1" hangingPunct="1">
              <a:lnSpc>
                <a:spcPct val="80000"/>
              </a:lnSpc>
              <a:defRPr/>
            </a:pPr>
            <a:r>
              <a:rPr lang="pt-BR" altLang="pt-BR" sz="2300" smtClean="0"/>
              <a:t>De fato, estudos mostraram que a </a:t>
            </a:r>
            <a:r>
              <a:rPr lang="pt-BR" altLang="pt-BR" sz="2300" b="1" smtClean="0"/>
              <a:t>dopamina é mais eficaz na correção da hipotensão</a:t>
            </a:r>
            <a:r>
              <a:rPr lang="pt-BR" altLang="pt-BR" sz="2300" smtClean="0"/>
              <a:t>, em comparação com a </a:t>
            </a:r>
            <a:r>
              <a:rPr lang="pt-BR" altLang="pt-BR" sz="2300" b="1" smtClean="0"/>
              <a:t>ressuscitação</a:t>
            </a:r>
            <a:r>
              <a:rPr lang="pt-BR" altLang="pt-BR" sz="2300" smtClean="0"/>
              <a:t> hídrica no período pós-natal imediato (64). </a:t>
            </a:r>
          </a:p>
          <a:p>
            <a:pPr algn="just" eaLnBrk="1" hangingPunct="1">
              <a:lnSpc>
                <a:spcPct val="80000"/>
              </a:lnSpc>
              <a:defRPr/>
            </a:pPr>
            <a:endParaRPr lang="pt-BR" altLang="pt-BR" sz="2300" smtClean="0"/>
          </a:p>
          <a:p>
            <a:pPr algn="just" eaLnBrk="1" hangingPunct="1">
              <a:lnSpc>
                <a:spcPct val="80000"/>
              </a:lnSpc>
              <a:defRPr/>
            </a:pPr>
            <a:r>
              <a:rPr lang="pt-BR" altLang="pt-BR" sz="2300" smtClean="0"/>
              <a:t>Além disso, a </a:t>
            </a:r>
            <a:r>
              <a:rPr lang="pt-BR" altLang="pt-BR" sz="2300" smtClean="0">
                <a:solidFill>
                  <a:srgbClr val="FF0000"/>
                </a:solidFill>
              </a:rPr>
              <a:t>administração excessiva de líquidos pode estar associada a resultados adversos</a:t>
            </a:r>
            <a:r>
              <a:rPr lang="pt-BR" altLang="pt-BR" sz="2300" smtClean="0"/>
              <a:t>, como PCA, doença pulmonar crônica e mortalidade (65). O suporte de volume pode aumentar a pré-carga e, portanto, o DC. </a:t>
            </a:r>
          </a:p>
          <a:p>
            <a:pPr algn="just" eaLnBrk="1" hangingPunct="1">
              <a:lnSpc>
                <a:spcPct val="80000"/>
              </a:lnSpc>
              <a:defRPr/>
            </a:pPr>
            <a:endParaRPr lang="pt-BR" altLang="pt-BR" sz="2300" smtClean="0"/>
          </a:p>
          <a:p>
            <a:pPr algn="just" eaLnBrk="1" hangingPunct="1">
              <a:lnSpc>
                <a:spcPct val="80000"/>
              </a:lnSpc>
              <a:defRPr/>
            </a:pPr>
            <a:r>
              <a:rPr lang="pt-BR" altLang="pt-BR" sz="2300" smtClean="0"/>
              <a:t>Na ausência de hipovolemia, o suporte de volume de 10 a 20 ml / kg por 30 a 60 minutos pode ser razoável. O ecocardiograma funcional pode auxiliar na determinação do status do volume e após alterações com intervenção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620713"/>
            <a:ext cx="8229600" cy="5616575"/>
          </a:xfrm>
        </p:spPr>
        <p:txBody>
          <a:bodyPr>
            <a:normAutofit lnSpcReduction="10000"/>
          </a:bodyPr>
          <a:lstStyle/>
          <a:p>
            <a:pPr algn="ctr" eaLnBrk="1" hangingPunct="1">
              <a:lnSpc>
                <a:spcPct val="80000"/>
              </a:lnSpc>
              <a:buFont typeface="Wingdings" panose="05000000000000000000" pitchFamily="2" charset="2"/>
              <a:buNone/>
              <a:defRPr/>
            </a:pPr>
            <a:r>
              <a:rPr lang="pt-BR" altLang="pt-BR" sz="2100" b="1" smtClean="0">
                <a:solidFill>
                  <a:srgbClr val="FFFF00"/>
                </a:solidFill>
              </a:rPr>
              <a:t>A vasorregulação anormal é o principal contribuinte para o choque neonatal</a:t>
            </a:r>
            <a:r>
              <a:rPr lang="pt-BR" altLang="pt-BR" sz="2100" smtClean="0"/>
              <a:t>. </a:t>
            </a:r>
          </a:p>
          <a:p>
            <a:pPr algn="just" eaLnBrk="1" hangingPunct="1">
              <a:lnSpc>
                <a:spcPct val="80000"/>
              </a:lnSpc>
              <a:defRPr/>
            </a:pPr>
            <a:r>
              <a:rPr lang="pt-BR" altLang="pt-BR" sz="2100" smtClean="0"/>
              <a:t>Vasopressores - inótropicos, inótropicos e lusitrópios têm sido amplamente utilizados no tratamento do choque neonatal, surpreendentemente sem dados robustos direcionando esse tratamento. </a:t>
            </a:r>
          </a:p>
          <a:p>
            <a:pPr algn="just" eaLnBrk="1" hangingPunct="1">
              <a:lnSpc>
                <a:spcPct val="80000"/>
              </a:lnSpc>
              <a:defRPr/>
            </a:pPr>
            <a:endParaRPr lang="pt-BR" altLang="pt-BR" sz="2100" smtClean="0"/>
          </a:p>
          <a:p>
            <a:pPr lvl="1" algn="just" eaLnBrk="1" hangingPunct="1">
              <a:lnSpc>
                <a:spcPct val="80000"/>
              </a:lnSpc>
              <a:defRPr/>
            </a:pPr>
            <a:r>
              <a:rPr lang="pt-BR" altLang="pt-BR" sz="1800" smtClean="0">
                <a:solidFill>
                  <a:srgbClr val="FFFF00"/>
                </a:solidFill>
              </a:rPr>
              <a:t>Dopamina</a:t>
            </a:r>
            <a:r>
              <a:rPr lang="pt-BR" altLang="pt-BR" sz="1800" smtClean="0"/>
              <a:t> e a adrenalina: são vasopressores inotrópicos e, como tal, aumentam a RVS e a contratilidade miocárdica.</a:t>
            </a:r>
          </a:p>
          <a:p>
            <a:pPr lvl="1" algn="just" eaLnBrk="1" hangingPunct="1">
              <a:lnSpc>
                <a:spcPct val="80000"/>
              </a:lnSpc>
              <a:defRPr/>
            </a:pPr>
            <a:endParaRPr lang="pt-BR" altLang="pt-BR" sz="1800" smtClean="0"/>
          </a:p>
          <a:p>
            <a:pPr lvl="1" algn="just" eaLnBrk="1" hangingPunct="1">
              <a:lnSpc>
                <a:spcPct val="80000"/>
              </a:lnSpc>
              <a:defRPr/>
            </a:pPr>
            <a:r>
              <a:rPr lang="pt-BR" altLang="pt-BR" sz="1800" smtClean="0">
                <a:solidFill>
                  <a:srgbClr val="FFFF00"/>
                </a:solidFill>
              </a:rPr>
              <a:t>Dobutamina</a:t>
            </a:r>
            <a:r>
              <a:rPr lang="pt-BR" altLang="pt-BR" sz="1800" smtClean="0"/>
              <a:t>: é um inotrópico com ação vasodilatadora periférica variável. </a:t>
            </a:r>
          </a:p>
          <a:p>
            <a:pPr lvl="1" algn="just" eaLnBrk="1" hangingPunct="1">
              <a:lnSpc>
                <a:spcPct val="80000"/>
              </a:lnSpc>
              <a:defRPr/>
            </a:pPr>
            <a:endParaRPr lang="pt-BR" altLang="pt-BR" sz="1800" smtClean="0"/>
          </a:p>
          <a:p>
            <a:pPr lvl="1" algn="just" eaLnBrk="1" hangingPunct="1">
              <a:lnSpc>
                <a:spcPct val="80000"/>
              </a:lnSpc>
              <a:defRPr/>
            </a:pPr>
            <a:r>
              <a:rPr lang="pt-BR" altLang="pt-BR" sz="1800" smtClean="0">
                <a:solidFill>
                  <a:srgbClr val="FFFF00"/>
                </a:solidFill>
              </a:rPr>
              <a:t>Milrinona</a:t>
            </a:r>
            <a:r>
              <a:rPr lang="pt-BR" altLang="pt-BR" sz="1800" smtClean="0"/>
              <a:t> também é um “inodilatador” que diminui a resistência vascular periférica, mas com inotropia variável em recém-nascidos devido aos seus efeitos hemodinâmicos dependentes da idade (66). Seu uso tem sido descrito com hipertensão pulmonar coexistente. </a:t>
            </a:r>
          </a:p>
          <a:p>
            <a:pPr lvl="1" algn="just" eaLnBrk="1" hangingPunct="1">
              <a:lnSpc>
                <a:spcPct val="80000"/>
              </a:lnSpc>
              <a:defRPr/>
            </a:pPr>
            <a:endParaRPr lang="pt-BR" altLang="pt-BR" sz="1800" smtClean="0"/>
          </a:p>
          <a:p>
            <a:pPr lvl="1" algn="just" eaLnBrk="1" hangingPunct="1">
              <a:lnSpc>
                <a:spcPct val="80000"/>
              </a:lnSpc>
              <a:defRPr/>
            </a:pPr>
            <a:r>
              <a:rPr lang="pt-BR" altLang="pt-BR" sz="1800" smtClean="0"/>
              <a:t>A </a:t>
            </a:r>
            <a:r>
              <a:rPr lang="pt-BR" altLang="pt-BR" sz="1800" smtClean="0">
                <a:solidFill>
                  <a:srgbClr val="FFFF00"/>
                </a:solidFill>
              </a:rPr>
              <a:t>fenilefrina e a vasopressina</a:t>
            </a:r>
            <a:r>
              <a:rPr lang="pt-BR" altLang="pt-BR" sz="1800" smtClean="0"/>
              <a:t> são dois vasopressores puros e podem ser benéficos no choque vasodilatador resistente à catecolamina. </a:t>
            </a:r>
          </a:p>
          <a:p>
            <a:pPr lvl="1" algn="ctr" eaLnBrk="1" hangingPunct="1">
              <a:lnSpc>
                <a:spcPct val="80000"/>
              </a:lnSpc>
              <a:defRPr/>
            </a:pPr>
            <a:r>
              <a:rPr lang="pt-BR" altLang="pt-BR" sz="1800" b="1" smtClean="0">
                <a:solidFill>
                  <a:srgbClr val="FFFF00"/>
                </a:solidFill>
              </a:rPr>
              <a:t>A vasopressina foi recentemente discutida como um benefício adicional no tratamento da hipotensão associada à hipertensão pulmonar persistente, dada a ação vasodilatadora pulmonar mediada por receptores V1, (poucos dados.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00213"/>
            <a:ext cx="8783637"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ext Box 6"/>
          <p:cNvSpPr txBox="1">
            <a:spLocks noChangeArrowheads="1"/>
          </p:cNvSpPr>
          <p:nvPr/>
        </p:nvSpPr>
        <p:spPr bwMode="auto">
          <a:xfrm>
            <a:off x="684213" y="692150"/>
            <a:ext cx="827563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r>
              <a:rPr lang="pt-BR" altLang="pt-BR" sz="2800">
                <a:solidFill>
                  <a:srgbClr val="FFFF00"/>
                </a:solidFill>
              </a:rPr>
              <a:t>Drogas inotrópicas e vasopressoras comumente usadas</a:t>
            </a:r>
          </a:p>
          <a:p>
            <a:r>
              <a:rPr lang="pt-BR" altLang="pt-BR" sz="2800">
                <a:solidFill>
                  <a:srgbClr val="FFFF00"/>
                </a:solidFill>
              </a:rPr>
              <a:t>no choque neonatal estão resumidos na Tabela 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Conteúdo 2"/>
          <p:cNvSpPr>
            <a:spLocks noGrp="1"/>
          </p:cNvSpPr>
          <p:nvPr>
            <p:ph idx="1"/>
          </p:nvPr>
        </p:nvSpPr>
        <p:spPr>
          <a:xfrm>
            <a:off x="457200" y="620713"/>
            <a:ext cx="8229600" cy="5616575"/>
          </a:xfrm>
        </p:spPr>
        <p:txBody>
          <a:bodyPr/>
          <a:lstStyle/>
          <a:p>
            <a:pPr algn="ctr" eaLnBrk="1" hangingPunct="1">
              <a:lnSpc>
                <a:spcPct val="80000"/>
              </a:lnSpc>
              <a:buFont typeface="Wingdings" panose="05000000000000000000" pitchFamily="2" charset="2"/>
              <a:buNone/>
            </a:pPr>
            <a:r>
              <a:rPr lang="pt-BR" altLang="pt-BR" sz="2300" b="1" smtClean="0">
                <a:solidFill>
                  <a:srgbClr val="FFFF00"/>
                </a:solidFill>
              </a:rPr>
              <a:t>As informações fisiológicas obtidas pelo ecocardiograma funcional à beira do leito podem ajudar na escolha lógica de medicamentos, dependendo da fisiologia subjacente e dos efeitos hemodinâmicos desejados. </a:t>
            </a:r>
          </a:p>
          <a:p>
            <a:pPr algn="ctr" eaLnBrk="1" hangingPunct="1">
              <a:lnSpc>
                <a:spcPct val="80000"/>
              </a:lnSpc>
            </a:pPr>
            <a:endParaRPr lang="pt-BR" altLang="pt-BR" sz="2300" b="1" smtClean="0">
              <a:solidFill>
                <a:srgbClr val="FFFF00"/>
              </a:solidFill>
            </a:endParaRPr>
          </a:p>
          <a:p>
            <a:pPr algn="just" eaLnBrk="1" hangingPunct="1">
              <a:lnSpc>
                <a:spcPct val="80000"/>
              </a:lnSpc>
            </a:pPr>
            <a:r>
              <a:rPr lang="pt-BR" altLang="pt-BR" sz="2300" smtClean="0"/>
              <a:t>Por exemplo, pacientes com choque podem justificar o uso de terapia vasopressora, enquanto pacientes com função cardíaca comprometida podem precisar de mais terapia inotrópica.</a:t>
            </a:r>
          </a:p>
          <a:p>
            <a:pPr algn="just" eaLnBrk="1" hangingPunct="1">
              <a:lnSpc>
                <a:spcPct val="80000"/>
              </a:lnSpc>
            </a:pPr>
            <a:endParaRPr lang="pt-BR" altLang="pt-BR" sz="2300" smtClean="0"/>
          </a:p>
          <a:p>
            <a:pPr algn="just" eaLnBrk="1" hangingPunct="1">
              <a:lnSpc>
                <a:spcPct val="80000"/>
              </a:lnSpc>
            </a:pPr>
            <a:r>
              <a:rPr lang="pt-BR" altLang="pt-BR" sz="2300" smtClean="0"/>
              <a:t>Recentemente, houve interesse em estudar os efeitos da </a:t>
            </a:r>
            <a:r>
              <a:rPr lang="pt-BR" altLang="pt-BR" sz="2300" smtClean="0">
                <a:solidFill>
                  <a:srgbClr val="FF0000"/>
                </a:solidFill>
              </a:rPr>
              <a:t>pentoxifilina</a:t>
            </a:r>
            <a:r>
              <a:rPr lang="pt-BR" altLang="pt-BR" sz="2300" smtClean="0"/>
              <a:t> no choque neonatal, e alguns estudos demonstraram um efeito positivo na instabilidade hemodinâmica, diminuição do tempo de hospitalização e mortalidade, especialmente em bebês com septicemia gram-negativa. No entanto, atualmente, não está sendo rotineiramente utilizado ou recomendado na prática clínica para melhorar a instabilidade hemodinâmica e são necessários mais estudos para estudar sua significância (70).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2100" smtClean="0"/>
              <a:t>Além da primeira hora de estabilização, as diretrizes atualizadas do ACCM enfatizam o uso de terapia direcionada a objetivos terapêuticos adicionais, alguns envolvendo o uso de ecocardiografia funcional. </a:t>
            </a:r>
          </a:p>
          <a:p>
            <a:pPr algn="just" eaLnBrk="1" hangingPunct="1">
              <a:lnSpc>
                <a:spcPct val="80000"/>
              </a:lnSpc>
            </a:pPr>
            <a:endParaRPr lang="pt-BR" altLang="pt-BR" sz="2100" smtClean="0"/>
          </a:p>
          <a:p>
            <a:pPr algn="just" eaLnBrk="1" hangingPunct="1">
              <a:lnSpc>
                <a:spcPct val="80000"/>
              </a:lnSpc>
            </a:pPr>
            <a:r>
              <a:rPr lang="pt-BR" altLang="pt-BR" sz="2100" smtClean="0"/>
              <a:t>Objetivos incluem saturação venosa central de oxigênio&gt; 70%, índice cardíaco entre 3,3 e 6,0 l / min / m2, fluxo de CVS&gt; 40 ml / kg / min e exclusão de pressões supra-sistêmicas do lado direito e insuficiência ventricular direita no ecocardiograma (1)</a:t>
            </a:r>
          </a:p>
          <a:p>
            <a:pPr algn="just" eaLnBrk="1" hangingPunct="1">
              <a:lnSpc>
                <a:spcPct val="80000"/>
              </a:lnSpc>
            </a:pPr>
            <a:endParaRPr lang="pt-BR" altLang="pt-BR" sz="2100" smtClean="0"/>
          </a:p>
          <a:p>
            <a:pPr algn="just" eaLnBrk="1" hangingPunct="1">
              <a:lnSpc>
                <a:spcPct val="80000"/>
              </a:lnSpc>
            </a:pPr>
            <a:r>
              <a:rPr lang="pt-BR" altLang="pt-BR" sz="2100" smtClean="0"/>
              <a:t>A terapia dirigida a objetivos precoces (TDOP) tem sido bem estudada na população adulta. Após este estudo, muitos centros adotaram o TDOP. No entanto, estudos multicêntricos recentes sobre (estudo ProCESS, estudo ProMISe e estudo ARISE) da América do Norte, Reino Unido e Australáia não mostraram esses benefícios em comparação com os protocolos locais de ressuscitação (71-73) e em metanálises, ambos não acharam benefícios da TDOP sobre as condutas já realizadas, com maior gasto(74).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Conteúdo 2"/>
          <p:cNvSpPr>
            <a:spLocks noGrp="1"/>
          </p:cNvSpPr>
          <p:nvPr>
            <p:ph idx="1"/>
          </p:nvPr>
        </p:nvSpPr>
        <p:spPr>
          <a:xfrm>
            <a:off x="457200" y="620713"/>
            <a:ext cx="8229600" cy="5616575"/>
          </a:xfrm>
        </p:spPr>
        <p:txBody>
          <a:bodyPr/>
          <a:lstStyle/>
          <a:p>
            <a:pPr algn="just" eaLnBrk="1" hangingPunct="1">
              <a:lnSpc>
                <a:spcPct val="80000"/>
              </a:lnSpc>
            </a:pPr>
            <a:r>
              <a:rPr lang="pt-BR" altLang="pt-BR" sz="1900" smtClean="0"/>
              <a:t>A TDOP não foi bem estudada em neonatos e crianças. As diretrizes do ACCM (2007) recomendaram seu uso em choque neonatal; no entanto, não há amplo uso  no tratamento. Isso se deve em parte ao fato do choque séptico ser responsável por apenas uma pequena porcentagem de choque na UTIN e em parte devido à falta de medidas não invasivas para o monitoramento hemodinâmico. </a:t>
            </a:r>
          </a:p>
          <a:p>
            <a:pPr algn="just" eaLnBrk="1" hangingPunct="1">
              <a:lnSpc>
                <a:spcPct val="80000"/>
              </a:lnSpc>
            </a:pPr>
            <a:endParaRPr lang="pt-BR" altLang="pt-BR" sz="1900" smtClean="0"/>
          </a:p>
          <a:p>
            <a:pPr algn="just" eaLnBrk="1" hangingPunct="1">
              <a:lnSpc>
                <a:spcPct val="80000"/>
              </a:lnSpc>
            </a:pPr>
            <a:r>
              <a:rPr lang="pt-BR" altLang="pt-BR" sz="1900" smtClean="0"/>
              <a:t>Existem evidências limitadas sobre o uso de oxigenação venosa central, índice cardíaco, monitoramento não invasivo de DC e avaliação da pressão central em neonatos, e alguns parâmetros estão sendo avaliados nas pesquisas. No entanto, nesta fase, eles têm papel limitado na prática clínica. </a:t>
            </a:r>
          </a:p>
          <a:p>
            <a:pPr algn="just" eaLnBrk="1" hangingPunct="1">
              <a:lnSpc>
                <a:spcPct val="80000"/>
              </a:lnSpc>
            </a:pPr>
            <a:endParaRPr lang="pt-BR" altLang="pt-BR" sz="1900" smtClean="0"/>
          </a:p>
          <a:p>
            <a:pPr algn="just" eaLnBrk="1" hangingPunct="1">
              <a:lnSpc>
                <a:spcPct val="80000"/>
              </a:lnSpc>
            </a:pPr>
            <a:r>
              <a:rPr lang="pt-BR" altLang="pt-BR" sz="1900" smtClean="0"/>
              <a:t>Modalidades modernas de avaliação, como ecocardiografia funcional e NIRS, oferecem métodos não invasivos de avaliação hemodinâmica. </a:t>
            </a:r>
          </a:p>
          <a:p>
            <a:pPr algn="just" eaLnBrk="1" hangingPunct="1">
              <a:lnSpc>
                <a:spcPct val="80000"/>
              </a:lnSpc>
            </a:pPr>
            <a:endParaRPr lang="pt-BR" altLang="pt-BR" sz="1900" smtClean="0"/>
          </a:p>
          <a:p>
            <a:pPr algn="just" eaLnBrk="1" hangingPunct="1">
              <a:lnSpc>
                <a:spcPct val="80000"/>
              </a:lnSpc>
            </a:pPr>
            <a:r>
              <a:rPr lang="pt-BR" altLang="pt-BR" sz="1900" smtClean="0"/>
              <a:t>O ecocardiograma funcional, em particular, pode ser um grande trunfo para o neonatologista na estabilização inicial e subsequente monitoramento na Unidade de Terapia Intensiva. Várias medidas ecocardiográficas são discutidas mais adiante na próxima seção.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eaLnBrk="1" hangingPunct="1">
              <a:defRPr/>
            </a:pPr>
            <a:r>
              <a:rPr lang="pt-BR" altLang="pt-BR" smtClean="0">
                <a:solidFill>
                  <a:srgbClr val="FFFF00"/>
                </a:solidFill>
              </a:rPr>
              <a:t>PAPEL DA ECOCARDIOGRAFIA EM CHOQUE</a:t>
            </a:r>
          </a:p>
        </p:txBody>
      </p:sp>
      <p:sp>
        <p:nvSpPr>
          <p:cNvPr id="41987" name="Espaço Reservado para Conteúdo 2"/>
          <p:cNvSpPr>
            <a:spLocks noGrp="1"/>
          </p:cNvSpPr>
          <p:nvPr>
            <p:ph idx="1"/>
          </p:nvPr>
        </p:nvSpPr>
        <p:spPr/>
        <p:txBody>
          <a:bodyPr/>
          <a:lstStyle/>
          <a:p>
            <a:pPr algn="just" eaLnBrk="1" hangingPunct="1">
              <a:lnSpc>
                <a:spcPct val="80000"/>
              </a:lnSpc>
            </a:pPr>
            <a:r>
              <a:rPr lang="pt-BR" altLang="pt-BR" sz="2300" smtClean="0"/>
              <a:t>Exame não invasivo , portátil e pode fornecer análises em tempo real de informações fisiológicas que, em conjunto com a avaliação clínica, podem ajudar a orientar a terapia específica direcionada. </a:t>
            </a:r>
          </a:p>
          <a:p>
            <a:pPr algn="just" eaLnBrk="1" hangingPunct="1">
              <a:lnSpc>
                <a:spcPct val="80000"/>
              </a:lnSpc>
            </a:pPr>
            <a:endParaRPr lang="pt-BR" altLang="pt-BR" sz="2300" smtClean="0"/>
          </a:p>
          <a:p>
            <a:pPr algn="just" eaLnBrk="1" hangingPunct="1">
              <a:lnSpc>
                <a:spcPct val="80000"/>
              </a:lnSpc>
            </a:pPr>
            <a:r>
              <a:rPr lang="pt-BR" altLang="pt-BR" sz="2300" smtClean="0"/>
              <a:t>Pode fornecer informações hemodinâmicas, avaliando a função cardíaca, as condições de carga (pré-carga e pós-carga) e o DC (</a:t>
            </a:r>
            <a:r>
              <a:rPr lang="pt-BR" altLang="pt-BR" sz="2300" smtClean="0">
                <a:solidFill>
                  <a:srgbClr val="0000FF"/>
                </a:solidFill>
              </a:rPr>
              <a:t>Tabela 4).</a:t>
            </a:r>
            <a:r>
              <a:rPr lang="pt-BR" altLang="pt-BR" sz="2300" smtClean="0"/>
              <a:t> </a:t>
            </a:r>
          </a:p>
          <a:p>
            <a:pPr algn="just" eaLnBrk="1" hangingPunct="1">
              <a:lnSpc>
                <a:spcPct val="80000"/>
              </a:lnSpc>
              <a:buFont typeface="Wingdings" panose="05000000000000000000" pitchFamily="2" charset="2"/>
              <a:buNone/>
            </a:pPr>
            <a:endParaRPr lang="pt-BR" altLang="pt-BR" sz="2300" smtClean="0"/>
          </a:p>
          <a:p>
            <a:pPr algn="just" eaLnBrk="1" hangingPunct="1">
              <a:lnSpc>
                <a:spcPct val="80000"/>
              </a:lnSpc>
            </a:pPr>
            <a:r>
              <a:rPr lang="pt-BR" altLang="pt-BR" sz="2300" smtClean="0"/>
              <a:t>Existem várias  diretrizes  publicadas para padronizar o uso da ecocardiografia funcional na UTIN  onde estudos demonstraram que o manejo clínico pode mudar em 30 a 60% dos casos em resposta à ecocardiografia (79 a 81).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eaLnBrk="1" hangingPunct="1">
              <a:defRPr/>
            </a:pPr>
            <a:r>
              <a:rPr lang="pt-BR" altLang="pt-BR" sz="3600" smtClean="0"/>
              <a:t>AVALIAÇÃO DA ETIOLOGIA DO CHOQUE E EXCLUSÃO DE DOENÇA CARDÍACA CONGÊNITA DCC e PCA</a:t>
            </a:r>
            <a:r>
              <a:rPr lang="pt-BR" altLang="pt-BR" smtClean="0"/>
              <a:t/>
            </a:r>
            <a:br>
              <a:rPr lang="pt-BR" altLang="pt-BR" smtClean="0"/>
            </a:br>
            <a:endParaRPr lang="pt-BR" altLang="pt-BR" smtClean="0"/>
          </a:p>
        </p:txBody>
      </p:sp>
      <p:sp>
        <p:nvSpPr>
          <p:cNvPr id="3" name="Espaço Reservado para Conteúdo 2"/>
          <p:cNvSpPr>
            <a:spLocks noGrp="1"/>
          </p:cNvSpPr>
          <p:nvPr>
            <p:ph idx="1"/>
          </p:nvPr>
        </p:nvSpPr>
        <p:spPr>
          <a:xfrm>
            <a:off x="914400" y="2286000"/>
            <a:ext cx="7772400" cy="4572000"/>
          </a:xfrm>
        </p:spPr>
        <p:txBody>
          <a:bodyPr>
            <a:normAutofit fontScale="77500" lnSpcReduction="20000"/>
          </a:bodyPr>
          <a:lstStyle/>
          <a:p>
            <a:pPr marL="411480" algn="just" eaLnBrk="1" fontAlgn="auto" hangingPunct="1">
              <a:spcAft>
                <a:spcPts val="0"/>
              </a:spcAft>
              <a:buFont typeface="Wingdings"/>
              <a:buChar char=""/>
              <a:defRPr/>
            </a:pPr>
            <a:r>
              <a:rPr lang="pt-BR" dirty="0" smtClean="0"/>
              <a:t>Pode ajudar a excluir uma lesão cardíaca congênita, (</a:t>
            </a:r>
            <a:r>
              <a:rPr lang="pt-BR" dirty="0" err="1" smtClean="0"/>
              <a:t>atresia</a:t>
            </a:r>
            <a:r>
              <a:rPr lang="pt-BR" dirty="0" smtClean="0"/>
              <a:t> pulmonar e </a:t>
            </a:r>
            <a:r>
              <a:rPr lang="pt-BR" dirty="0" err="1" smtClean="0"/>
              <a:t>coarctação</a:t>
            </a:r>
            <a:r>
              <a:rPr lang="pt-BR" dirty="0" smtClean="0"/>
              <a:t> da aorta). Além da avaliação do PCA com seus efeitos na hemodinâmica cardíaca.</a:t>
            </a:r>
          </a:p>
          <a:p>
            <a:pPr marL="411480" algn="just" eaLnBrk="1" fontAlgn="auto" hangingPunct="1">
              <a:spcAft>
                <a:spcPts val="0"/>
              </a:spcAft>
              <a:buFont typeface="Wingdings"/>
              <a:buChar char=""/>
              <a:defRPr/>
            </a:pPr>
            <a:endParaRPr lang="pt-BR" dirty="0" smtClean="0"/>
          </a:p>
          <a:p>
            <a:pPr marL="411480" algn="just" eaLnBrk="1" fontAlgn="auto" hangingPunct="1">
              <a:spcAft>
                <a:spcPts val="0"/>
              </a:spcAft>
              <a:buFont typeface="Wingdings"/>
              <a:buChar char=""/>
              <a:defRPr/>
            </a:pPr>
            <a:r>
              <a:rPr lang="pt-BR" dirty="0" smtClean="0"/>
              <a:t> O tamanho do ducto (&gt; 1,5 mm no ponto de constrição máxima é considerado significativo), direção do desvio, razão atrial esquerda para raiz da aorta (relação LA: Ao superior a 1,4 é significativa), artéria pulmonar esquerda (velocidade diastólica,&gt; 0,2 m / s é considerado significativo), e o padrão do </a:t>
            </a:r>
            <a:r>
              <a:rPr lang="pt-BR" b="1" dirty="0" smtClean="0"/>
              <a:t>fluxo diastólico na aorta descendente </a:t>
            </a:r>
            <a:r>
              <a:rPr lang="pt-BR" b="1" dirty="0" err="1" smtClean="0"/>
              <a:t>pós-ductal</a:t>
            </a:r>
            <a:r>
              <a:rPr lang="pt-BR" b="1" dirty="0" smtClean="0"/>
              <a:t> pode ser usado para determinar a significância hemodinâmica de um PCA</a:t>
            </a:r>
            <a:r>
              <a:rPr lang="pt-BR" dirty="0" smtClean="0"/>
              <a:t>. </a:t>
            </a:r>
          </a:p>
          <a:p>
            <a:pPr marL="411480" eaLnBrk="1" fontAlgn="auto" hangingPunct="1">
              <a:spcAft>
                <a:spcPts val="0"/>
              </a:spcAft>
              <a:buFont typeface="Wingdings"/>
              <a:buChar char=""/>
              <a:defRPr/>
            </a:pPr>
            <a:endParaRPr lang="pt-BR"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Conteúdo 2"/>
          <p:cNvSpPr>
            <a:spLocks noGrp="1"/>
          </p:cNvSpPr>
          <p:nvPr>
            <p:ph idx="1"/>
          </p:nvPr>
        </p:nvSpPr>
        <p:spPr>
          <a:xfrm>
            <a:off x="457200" y="620713"/>
            <a:ext cx="8229600" cy="5616575"/>
          </a:xfrm>
        </p:spPr>
        <p:txBody>
          <a:bodyPr/>
          <a:lstStyle/>
          <a:p>
            <a:pPr algn="just" eaLnBrk="1" hangingPunct="1"/>
            <a:r>
              <a:rPr lang="pt-BR" altLang="pt-BR" sz="2500" smtClean="0"/>
              <a:t>Depois disso, o próximo passo no gerenciamento é a identificação da fisiopatologia subjacente e a categorização do choque (distributivo, hipovolêmico, obstrutivo, cardiogênico ou dissociativo (</a:t>
            </a:r>
            <a:r>
              <a:rPr lang="pt-BR" altLang="pt-BR" sz="2500" smtClean="0">
                <a:solidFill>
                  <a:srgbClr val="0000FF"/>
                </a:solidFill>
              </a:rPr>
              <a:t>Tabela 4</a:t>
            </a:r>
            <a:r>
              <a:rPr lang="pt-BR" altLang="pt-BR" sz="2500" smtClean="0"/>
              <a:t>).</a:t>
            </a:r>
          </a:p>
          <a:p>
            <a:pPr algn="just" eaLnBrk="1" hangingPunct="1">
              <a:buFont typeface="Wingdings" panose="05000000000000000000" pitchFamily="2" charset="2"/>
              <a:buNone/>
            </a:pPr>
            <a:endParaRPr lang="pt-BR" altLang="pt-BR" smtClean="0"/>
          </a:p>
          <a:p>
            <a:pPr eaLnBrk="1" hangingPunct="1"/>
            <a:endParaRPr lang="pt-BR" altLang="pt-BR" smtClean="0"/>
          </a:p>
        </p:txBody>
      </p:sp>
      <p:pic>
        <p:nvPicPr>
          <p:cNvPr id="440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492375"/>
            <a:ext cx="8154987" cy="380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Conteúdo 2"/>
          <p:cNvSpPr>
            <a:spLocks noGrp="1"/>
          </p:cNvSpPr>
          <p:nvPr>
            <p:ph idx="1"/>
          </p:nvPr>
        </p:nvSpPr>
        <p:spPr>
          <a:xfrm>
            <a:off x="611188" y="549275"/>
            <a:ext cx="8229600" cy="5616575"/>
          </a:xfrm>
        </p:spPr>
        <p:txBody>
          <a:bodyPr/>
          <a:lstStyle/>
          <a:p>
            <a:pPr algn="just" eaLnBrk="1" hangingPunct="1"/>
            <a:r>
              <a:rPr lang="pt-BR" altLang="pt-BR" sz="2300" smtClean="0"/>
              <a:t>A </a:t>
            </a:r>
            <a:r>
              <a:rPr lang="pt-BR" altLang="pt-BR" sz="2300" smtClean="0">
                <a:solidFill>
                  <a:srgbClr val="FFFF00"/>
                </a:solidFill>
              </a:rPr>
              <a:t>avaliação pré-carga do coração é crucial no manejo</a:t>
            </a:r>
            <a:r>
              <a:rPr lang="pt-BR" altLang="pt-BR" sz="2300" smtClean="0"/>
              <a:t>, mas pode ser afetada por vários fatores, como alteração da complacência pulmonar e presença de ventilação mecânica. </a:t>
            </a:r>
          </a:p>
          <a:p>
            <a:pPr algn="just" eaLnBrk="1" hangingPunct="1"/>
            <a:r>
              <a:rPr lang="pt-BR" altLang="pt-BR" sz="2300" smtClean="0"/>
              <a:t>Essa avaliação pode ser feita examinando o VE, a veia cava inferior (VCI) e o coração direito. A avaliação qualitativa inclui “observar os olhos” do coração na visão apical de quatro câmaras (</a:t>
            </a:r>
            <a:r>
              <a:rPr lang="pt-BR" altLang="pt-BR" sz="2300" smtClean="0">
                <a:solidFill>
                  <a:srgbClr val="0000FF"/>
                </a:solidFill>
              </a:rPr>
              <a:t>Figura 3</a:t>
            </a:r>
            <a:r>
              <a:rPr lang="pt-BR" altLang="pt-BR" sz="2300" smtClean="0"/>
              <a:t>), enquanto a avaliação quantitativa envolve a medição dos volumes ventriculares esquerdos e do índice de colapsibilidade da VCI (</a:t>
            </a:r>
            <a:r>
              <a:rPr lang="pt-BR" altLang="pt-BR" sz="2300" smtClean="0">
                <a:solidFill>
                  <a:srgbClr val="0000FF"/>
                </a:solidFill>
              </a:rPr>
              <a:t>Figura 4</a:t>
            </a:r>
            <a:r>
              <a:rPr lang="pt-BR" altLang="pt-BR" sz="2300" smtClean="0"/>
              <a:t>).</a:t>
            </a:r>
          </a:p>
          <a:p>
            <a:pPr eaLnBrk="1" hangingPunct="1"/>
            <a:endParaRPr lang="pt-BR" altLang="pt-BR" smtClean="0"/>
          </a:p>
        </p:txBody>
      </p:sp>
      <p:pic>
        <p:nvPicPr>
          <p:cNvPr id="4505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005263"/>
            <a:ext cx="8621712"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620713"/>
            <a:ext cx="8229600" cy="5616575"/>
          </a:xfrm>
        </p:spPr>
        <p:txBody>
          <a:bodyPr>
            <a:normAutofit fontScale="92500" lnSpcReduction="10000"/>
          </a:bodyPr>
          <a:lstStyle/>
          <a:p>
            <a:pPr marL="411480" algn="just" eaLnBrk="1" fontAlgn="auto" hangingPunct="1">
              <a:spcAft>
                <a:spcPts val="0"/>
              </a:spcAft>
              <a:buFont typeface="Wingdings"/>
              <a:buChar char=""/>
              <a:defRPr/>
            </a:pPr>
            <a:r>
              <a:rPr lang="pt-BR" dirty="0" smtClean="0"/>
              <a:t> Um átrio direito dilatado, pode indicar sobrecarga de volume do lado direito do coração e na presença de curvatura do septo intra-atrial em direção ao átrio esquerdo pode indicar pressão atrial direita elevada (hipertensão pulmonar). Por outro lado, a tríade de uma pequena cavidade ventricular esquerda, AD e VD  normal ou pequena está fortemente associada à hipovolemia</a:t>
            </a:r>
          </a:p>
          <a:p>
            <a:pPr marL="411480" algn="just" eaLnBrk="1" fontAlgn="auto" hangingPunct="1">
              <a:spcAft>
                <a:spcPts val="0"/>
              </a:spcAft>
              <a:buFont typeface="Wingdings"/>
              <a:buChar char=""/>
              <a:defRPr/>
            </a:pPr>
            <a:endParaRPr lang="pt-BR" dirty="0" smtClean="0"/>
          </a:p>
          <a:p>
            <a:pPr marL="411480" algn="just" eaLnBrk="1" fontAlgn="auto" hangingPunct="1">
              <a:spcAft>
                <a:spcPts val="0"/>
              </a:spcAft>
              <a:buFont typeface="Wingdings"/>
              <a:buChar char=""/>
              <a:defRPr/>
            </a:pPr>
            <a:r>
              <a:rPr lang="pt-BR" b="1" dirty="0" smtClean="0"/>
              <a:t>Avaliações quantitativas </a:t>
            </a:r>
            <a:r>
              <a:rPr lang="pt-BR" dirty="0" smtClean="0"/>
              <a:t>em série podem ser usadas para monitorar a "capacidade de resposta a fluidos", o que pode ajudar ainda mais no </a:t>
            </a:r>
            <a:r>
              <a:rPr lang="pt-BR" b="1" dirty="0" smtClean="0"/>
              <a:t>gerenciamento</a:t>
            </a:r>
            <a:r>
              <a:rPr lang="pt-BR" dirty="0" smtClean="0"/>
              <a:t>.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2">
                    <a:satMod val="200000"/>
                  </a:schemeClr>
                </a:solidFill>
              </a:rPr>
              <a:t>Avaliação Ecocardiográfica da Função do VE</a:t>
            </a:r>
            <a:br>
              <a:rPr lang="pt-BR" dirty="0" smtClean="0">
                <a:solidFill>
                  <a:schemeClr val="tx2">
                    <a:satMod val="200000"/>
                  </a:schemeClr>
                </a:solidFill>
              </a:rPr>
            </a:br>
            <a:endParaRPr lang="pt-BR" dirty="0">
              <a:solidFill>
                <a:schemeClr val="tx2">
                  <a:satMod val="200000"/>
                </a:schemeClr>
              </a:solidFill>
            </a:endParaRPr>
          </a:p>
        </p:txBody>
      </p:sp>
      <p:sp>
        <p:nvSpPr>
          <p:cNvPr id="47107" name="Espaço Reservado para Conteúdo 2"/>
          <p:cNvSpPr>
            <a:spLocks noGrp="1"/>
          </p:cNvSpPr>
          <p:nvPr>
            <p:ph idx="1"/>
          </p:nvPr>
        </p:nvSpPr>
        <p:spPr/>
        <p:txBody>
          <a:bodyPr/>
          <a:lstStyle/>
          <a:p>
            <a:pPr algn="just" eaLnBrk="1" hangingPunct="1"/>
            <a:r>
              <a:rPr lang="pt-BR" altLang="pt-BR" sz="2400" smtClean="0"/>
              <a:t>As medidas qualitativas incluem a observação da contratilidade da visão apical de quatro câmaras, PLAX, visão paraesternal de eixo curto (PSAX) ou visão subcostal (</a:t>
            </a:r>
            <a:r>
              <a:rPr lang="pt-BR" altLang="pt-BR" sz="2400" smtClean="0">
                <a:solidFill>
                  <a:srgbClr val="0000FF"/>
                </a:solidFill>
              </a:rPr>
              <a:t>Figura 3</a:t>
            </a:r>
            <a:r>
              <a:rPr lang="pt-BR" altLang="pt-BR" sz="2400" smtClean="0"/>
              <a:t>). </a:t>
            </a:r>
          </a:p>
          <a:p>
            <a:pPr algn="just" eaLnBrk="1" hangingPunct="1"/>
            <a:endParaRPr lang="pt-BR" altLang="pt-BR" sz="2400" smtClean="0"/>
          </a:p>
          <a:p>
            <a:pPr algn="just" eaLnBrk="1" hangingPunct="1"/>
            <a:r>
              <a:rPr lang="pt-BR" altLang="pt-BR" sz="2400" smtClean="0"/>
              <a:t>Isso pode estar sujeito a variabilidade intra e interobservadores. As avaliações quantitativas da função ventricular incluem VS, fração de ejeção (FE), padrão Doppler de enchimento do VE (ondas E e A na válvula mitral) e imagem Doppler tecidual.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989138"/>
            <a:ext cx="5886450"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Conteúdo 2"/>
          <p:cNvSpPr>
            <a:spLocks noGrp="1"/>
          </p:cNvSpPr>
          <p:nvPr>
            <p:ph idx="1"/>
          </p:nvPr>
        </p:nvSpPr>
        <p:spPr>
          <a:xfrm>
            <a:off x="914400" y="476250"/>
            <a:ext cx="7772400" cy="5880100"/>
          </a:xfrm>
        </p:spPr>
        <p:txBody>
          <a:bodyPr/>
          <a:lstStyle/>
          <a:p>
            <a:pPr algn="just" eaLnBrk="1" hangingPunct="1">
              <a:lnSpc>
                <a:spcPct val="80000"/>
              </a:lnSpc>
            </a:pPr>
            <a:r>
              <a:rPr lang="pt-BR" altLang="pt-BR" sz="2700" smtClean="0"/>
              <a:t>O VS pode ser afetado por anormalidades regionais do movimento da parede. As medidas de FE podem ser afetadas por ventilação mecânica, taquicardia relativa e formato não elíptico do VE em UTI neonatal. O VS normal em neonatos e crianças está entre 26 e 46% (88, 89). A FE normal é&gt; 55%, 41-55% é redução leve, 31-40% é redução moderada e 30% é considerada redução acentuada (79, 90).</a:t>
            </a:r>
          </a:p>
          <a:p>
            <a:pPr algn="just" eaLnBrk="1" hangingPunct="1">
              <a:lnSpc>
                <a:spcPct val="80000"/>
              </a:lnSpc>
            </a:pPr>
            <a:endParaRPr lang="pt-BR" altLang="pt-BR" sz="2700" smtClean="0"/>
          </a:p>
          <a:p>
            <a:pPr algn="just" eaLnBrk="1" hangingPunct="1">
              <a:lnSpc>
                <a:spcPct val="80000"/>
              </a:lnSpc>
            </a:pPr>
            <a:r>
              <a:rPr lang="pt-BR" altLang="pt-BR" sz="2700" smtClean="0"/>
              <a:t>As medidas acima podem ser afetadas pelas condições de carga. A avaliação adequada da atividade miocárdica requer a mensuração de medidas independentes da carga, como a relação entre a velocidade do encurtamento circunferencial das fibras e os índices de estresse na parede do VE (24).</a:t>
            </a:r>
          </a:p>
          <a:p>
            <a:pPr algn="just" eaLnBrk="1" hangingPunct="1">
              <a:lnSpc>
                <a:spcPct val="80000"/>
              </a:lnSpc>
            </a:pPr>
            <a:endParaRPr lang="pt-BR" altLang="pt-BR" sz="2700" smtClean="0"/>
          </a:p>
          <a:p>
            <a:pPr eaLnBrk="1" hangingPunct="1">
              <a:lnSpc>
                <a:spcPct val="80000"/>
              </a:lnSpc>
              <a:buFont typeface="Wingdings" panose="05000000000000000000" pitchFamily="2" charset="2"/>
              <a:buNone/>
            </a:pPr>
            <a:endParaRPr lang="pt-BR" altLang="pt-BR" sz="260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z="3200" dirty="0" smtClean="0">
                <a:solidFill>
                  <a:schemeClr val="tx2">
                    <a:satMod val="200000"/>
                  </a:schemeClr>
                </a:solidFill>
              </a:rPr>
              <a:t>AVALIAÇÃO ECOGRAFICA DA FUNÇÃO DO VD E HIPERTENSÃO PULMONAR</a:t>
            </a:r>
            <a:r>
              <a:rPr lang="pt-BR" dirty="0" smtClean="0">
                <a:solidFill>
                  <a:schemeClr val="tx2">
                    <a:satMod val="200000"/>
                  </a:schemeClr>
                </a:solidFill>
              </a:rPr>
              <a:t/>
            </a:r>
            <a:br>
              <a:rPr lang="pt-BR" dirty="0" smtClean="0">
                <a:solidFill>
                  <a:schemeClr val="tx2">
                    <a:satMod val="200000"/>
                  </a:schemeClr>
                </a:solidFill>
              </a:rPr>
            </a:br>
            <a:endParaRPr lang="pt-BR" dirty="0">
              <a:solidFill>
                <a:schemeClr val="tx2">
                  <a:satMod val="200000"/>
                </a:schemeClr>
              </a:solidFill>
            </a:endParaRPr>
          </a:p>
        </p:txBody>
      </p:sp>
      <p:sp>
        <p:nvSpPr>
          <p:cNvPr id="3" name="Espaço Reservado para Conteúdo 2"/>
          <p:cNvSpPr>
            <a:spLocks noGrp="1"/>
          </p:cNvSpPr>
          <p:nvPr>
            <p:ph idx="1"/>
          </p:nvPr>
        </p:nvSpPr>
        <p:spPr/>
        <p:txBody>
          <a:bodyPr>
            <a:normAutofit lnSpcReduction="10000"/>
          </a:bodyPr>
          <a:lstStyle/>
          <a:p>
            <a:pPr algn="just" eaLnBrk="1" hangingPunct="1">
              <a:lnSpc>
                <a:spcPct val="80000"/>
              </a:lnSpc>
              <a:defRPr/>
            </a:pPr>
            <a:r>
              <a:rPr lang="pt-BR" altLang="pt-BR" sz="1900" smtClean="0"/>
              <a:t>A hipertensão pulmonar persistente do recém-nascido é uma condição comum na UTIN. </a:t>
            </a:r>
          </a:p>
          <a:p>
            <a:pPr algn="just" eaLnBrk="1" hangingPunct="1">
              <a:lnSpc>
                <a:spcPct val="80000"/>
              </a:lnSpc>
              <a:defRPr/>
            </a:pPr>
            <a:endParaRPr lang="pt-BR" altLang="pt-BR" sz="1900" smtClean="0"/>
          </a:p>
          <a:p>
            <a:pPr algn="just" eaLnBrk="1" hangingPunct="1">
              <a:lnSpc>
                <a:spcPct val="80000"/>
              </a:lnSpc>
              <a:defRPr/>
            </a:pPr>
            <a:r>
              <a:rPr lang="pt-BR" altLang="pt-BR" sz="1900" smtClean="0"/>
              <a:t>Avaliação da pressão arterial pulmonar na presença de regurgitação tricúspide (TR) (Figura 7), avaliação do shunt ductal ou atrial com a direção do fluxo, avaliação do septo interventricular e da forma do VE (</a:t>
            </a:r>
            <a:r>
              <a:rPr lang="pt-BR" altLang="pt-BR" sz="1900" smtClean="0">
                <a:solidFill>
                  <a:srgbClr val="0000FF"/>
                </a:solidFill>
              </a:rPr>
              <a:t>Figura 6</a:t>
            </a:r>
            <a:r>
              <a:rPr lang="pt-BR" altLang="pt-BR" sz="1900" smtClean="0"/>
              <a:t>), excursão sistólica do plano anular tricúspide, e tempo de aceleração da artéria pulmonar são algumas das medidas utilizadas na avaliação da função do VD. </a:t>
            </a:r>
          </a:p>
          <a:p>
            <a:pPr algn="just" eaLnBrk="1" hangingPunct="1">
              <a:lnSpc>
                <a:spcPct val="80000"/>
              </a:lnSpc>
              <a:defRPr/>
            </a:pPr>
            <a:endParaRPr lang="pt-BR" altLang="pt-BR" sz="1900" smtClean="0"/>
          </a:p>
          <a:p>
            <a:pPr algn="just" eaLnBrk="1" hangingPunct="1">
              <a:lnSpc>
                <a:spcPct val="80000"/>
              </a:lnSpc>
              <a:defRPr/>
            </a:pPr>
            <a:r>
              <a:rPr lang="pt-BR" altLang="pt-BR" sz="1900" smtClean="0"/>
              <a:t>Da mesma forma, o índice de desempenho miocárdico do VD (MPI) pode ser usado para avaliar a função do VD, e seu papel na avaliação da hipertensão pulmonar é fundamental na ausência de regurgitação tricúspide. Em prematuros com RVP alta persistente, relataram ter altos valores de MPI, mas o MPI como único marcador da função global do VD atualmente não é recomendado pela </a:t>
            </a:r>
            <a:r>
              <a:rPr lang="pt-BR" altLang="pt-BR" sz="1900" i="1" smtClean="0"/>
              <a:t>American Society of Echocardiography</a:t>
            </a:r>
            <a:r>
              <a:rPr lang="pt-BR" altLang="pt-BR" sz="1900" smtClean="0"/>
              <a:t>, e deve ser usado em conjunto com outros parâmetros (92, 93)</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88913"/>
            <a:ext cx="838835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239250"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2">
                    <a:satMod val="200000"/>
                  </a:schemeClr>
                </a:solidFill>
              </a:rPr>
              <a:t>Avaliação Ecocardiográfica da Perfusão Sistêmica</a:t>
            </a:r>
            <a:br>
              <a:rPr lang="pt-BR" dirty="0" smtClean="0">
                <a:solidFill>
                  <a:schemeClr val="tx2">
                    <a:satMod val="200000"/>
                  </a:schemeClr>
                </a:solidFill>
              </a:rPr>
            </a:br>
            <a:endParaRPr lang="pt-BR" dirty="0">
              <a:solidFill>
                <a:schemeClr val="tx2">
                  <a:satMod val="200000"/>
                </a:schemeClr>
              </a:solidFill>
            </a:endParaRPr>
          </a:p>
        </p:txBody>
      </p:sp>
      <p:sp>
        <p:nvSpPr>
          <p:cNvPr id="51203" name="Espaço Reservado para Conteúdo 2"/>
          <p:cNvSpPr>
            <a:spLocks noGrp="1"/>
          </p:cNvSpPr>
          <p:nvPr>
            <p:ph idx="1"/>
          </p:nvPr>
        </p:nvSpPr>
        <p:spPr/>
        <p:txBody>
          <a:bodyPr/>
          <a:lstStyle/>
          <a:p>
            <a:pPr algn="just" eaLnBrk="1" hangingPunct="1">
              <a:lnSpc>
                <a:spcPct val="80000"/>
              </a:lnSpc>
            </a:pPr>
            <a:r>
              <a:rPr lang="pt-BR" altLang="pt-BR" sz="2100" smtClean="0"/>
              <a:t>Pode ser avaliado através da estimativa dos débitos  do VE e do VD (OVRs) e medidas sistêmicas do fluxo sanguíneo. A débito do VD e VE pode ser facilmente medida usando velocidade integral  proximal à válvula pulmonar e à válvula AV, respectivamente. O LVO é uma estimativa do fluxo sanguíneo sistêmico e o RVO é uma estimativa do retorno venoso sistêmico na ausência de desvios cardíacos. </a:t>
            </a:r>
          </a:p>
          <a:p>
            <a:pPr algn="just" eaLnBrk="1" hangingPunct="1">
              <a:lnSpc>
                <a:spcPct val="80000"/>
              </a:lnSpc>
            </a:pPr>
            <a:endParaRPr lang="pt-BR" altLang="pt-BR" sz="2100" smtClean="0"/>
          </a:p>
          <a:p>
            <a:pPr algn="just" eaLnBrk="1" hangingPunct="1">
              <a:lnSpc>
                <a:spcPct val="80000"/>
              </a:lnSpc>
            </a:pPr>
            <a:r>
              <a:rPr lang="pt-BR" altLang="pt-BR" sz="2100" smtClean="0"/>
              <a:t>Ambos os LVO e RVOs podem ser afetados pela presença de derivações fetais. </a:t>
            </a:r>
          </a:p>
          <a:p>
            <a:pPr algn="just" eaLnBrk="1" hangingPunct="1">
              <a:lnSpc>
                <a:spcPct val="80000"/>
              </a:lnSpc>
            </a:pPr>
            <a:endParaRPr lang="pt-BR" altLang="pt-BR" sz="2100" smtClean="0"/>
          </a:p>
          <a:p>
            <a:pPr algn="just" eaLnBrk="1" hangingPunct="1">
              <a:lnSpc>
                <a:spcPct val="80000"/>
              </a:lnSpc>
            </a:pPr>
            <a:r>
              <a:rPr lang="pt-BR" altLang="pt-BR" sz="2100" smtClean="0"/>
              <a:t>O fluxo de CVS pode não ser afetado por esse desvio fetal e foi discutido como substituto do FSC, mas com relatos conflitantes sobre associação com resultados prejudicados no desenvolvimento neurológico (4, 32, 34, 36).</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z="2800" dirty="0" smtClean="0">
                <a:solidFill>
                  <a:schemeClr val="tx2">
                    <a:satMod val="200000"/>
                  </a:schemeClr>
                </a:solidFill>
              </a:rPr>
              <a:t>PREDIÇÃO ECOCARDIOGRÁFICA DA HIPOVOLEMIA E RESPONSABILIDADE A FLUIDOS</a:t>
            </a:r>
            <a:endParaRPr lang="pt-BR" sz="2800" dirty="0">
              <a:solidFill>
                <a:schemeClr val="tx2">
                  <a:satMod val="200000"/>
                </a:schemeClr>
              </a:solidFill>
            </a:endParaRPr>
          </a:p>
        </p:txBody>
      </p:sp>
      <p:sp>
        <p:nvSpPr>
          <p:cNvPr id="52227" name="Espaço Reservado para Conteúdo 2"/>
          <p:cNvSpPr>
            <a:spLocks noGrp="1"/>
          </p:cNvSpPr>
          <p:nvPr>
            <p:ph idx="1"/>
          </p:nvPr>
        </p:nvSpPr>
        <p:spPr/>
        <p:txBody>
          <a:bodyPr/>
          <a:lstStyle/>
          <a:p>
            <a:pPr algn="just" eaLnBrk="1" hangingPunct="1">
              <a:lnSpc>
                <a:spcPct val="80000"/>
              </a:lnSpc>
            </a:pPr>
            <a:r>
              <a:rPr lang="pt-BR" altLang="pt-BR" sz="2100" smtClean="0"/>
              <a:t>Um dos desafios do uso de diâmetros de vasos em recém-nascidos é a padronização do tamanho com base no bebê. </a:t>
            </a:r>
          </a:p>
          <a:p>
            <a:pPr algn="just" eaLnBrk="1" hangingPunct="1">
              <a:lnSpc>
                <a:spcPct val="80000"/>
              </a:lnSpc>
            </a:pPr>
            <a:endParaRPr lang="pt-BR" altLang="pt-BR" sz="2100" smtClean="0"/>
          </a:p>
          <a:p>
            <a:pPr algn="just" eaLnBrk="1" hangingPunct="1">
              <a:lnSpc>
                <a:spcPct val="80000"/>
              </a:lnSpc>
            </a:pPr>
            <a:r>
              <a:rPr lang="pt-BR" altLang="pt-BR" sz="2100" smtClean="0"/>
              <a:t>Como uma avaliação da pré-carga no coração, A a veia cava inferior é um marcador útil para o equilíbrio hídrico adequado. Juntamente com a aorta (Ao) descendente em corte transversal, a razão IVC / Ao é um marcador ajustado por idade / tamanho útil para avaliar um status de baixo volume. </a:t>
            </a:r>
          </a:p>
          <a:p>
            <a:pPr algn="just" eaLnBrk="1" hangingPunct="1">
              <a:lnSpc>
                <a:spcPct val="80000"/>
              </a:lnSpc>
            </a:pPr>
            <a:endParaRPr lang="pt-BR" altLang="pt-BR" sz="2100" smtClean="0"/>
          </a:p>
          <a:p>
            <a:pPr algn="just" eaLnBrk="1" hangingPunct="1">
              <a:lnSpc>
                <a:spcPct val="80000"/>
              </a:lnSpc>
            </a:pPr>
            <a:r>
              <a:rPr lang="pt-BR" altLang="pt-BR" sz="2100" smtClean="0"/>
              <a:t>Chen et al. demonstraram que uma razão IVC/ Ao 0,8 foi associada à desidratação (sensibilidade de 86%) em pacientes pediátricos com gastroenterite. Mais trabalhos precisam ser feitos na população de recém-nascidos prematuros, mas a razão IVC / Ao pode ser promissora como uma medida objetiva do estado líquido (94).</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2">
                    <a:satMod val="200000"/>
                  </a:schemeClr>
                </a:solidFill>
              </a:rPr>
              <a:t>CONCLUSÃO</a:t>
            </a:r>
            <a:endParaRPr lang="pt-BR" dirty="0">
              <a:solidFill>
                <a:schemeClr val="tx2">
                  <a:satMod val="200000"/>
                </a:schemeClr>
              </a:solidFill>
            </a:endParaRPr>
          </a:p>
        </p:txBody>
      </p:sp>
      <p:sp>
        <p:nvSpPr>
          <p:cNvPr id="53251" name="Espaço Reservado para Conteúdo 2"/>
          <p:cNvSpPr>
            <a:spLocks noGrp="1"/>
          </p:cNvSpPr>
          <p:nvPr>
            <p:ph idx="1"/>
          </p:nvPr>
        </p:nvSpPr>
        <p:spPr/>
        <p:txBody>
          <a:bodyPr/>
          <a:lstStyle/>
          <a:p>
            <a:pPr algn="just" eaLnBrk="1" hangingPunct="1">
              <a:lnSpc>
                <a:spcPct val="80000"/>
              </a:lnSpc>
            </a:pPr>
            <a:r>
              <a:rPr lang="pt-BR" altLang="pt-BR" sz="1700" smtClean="0"/>
              <a:t>O choque no período neonatal está associado a estados fisiopatológicos únicos que precisam de avaliação cuidadosa e abordagem individualizada para o manejo. </a:t>
            </a:r>
          </a:p>
          <a:p>
            <a:pPr algn="just" eaLnBrk="1" hangingPunct="1">
              <a:lnSpc>
                <a:spcPct val="80000"/>
              </a:lnSpc>
            </a:pPr>
            <a:endParaRPr lang="pt-BR" altLang="pt-BR" sz="1700" smtClean="0"/>
          </a:p>
          <a:p>
            <a:pPr algn="just" eaLnBrk="1" hangingPunct="1">
              <a:lnSpc>
                <a:spcPct val="80000"/>
              </a:lnSpc>
            </a:pPr>
            <a:r>
              <a:rPr lang="pt-BR" altLang="pt-BR" sz="1700" smtClean="0"/>
              <a:t>O reconhecimento precoce do choque e sua fisiopatologia subjacente são críticos para instituir uma intervenção específica precoce, o que pode melhorar os resultados em pacientes com choque neonatal. </a:t>
            </a:r>
          </a:p>
          <a:p>
            <a:pPr algn="just" eaLnBrk="1" hangingPunct="1">
              <a:lnSpc>
                <a:spcPct val="80000"/>
              </a:lnSpc>
            </a:pPr>
            <a:endParaRPr lang="pt-BR" altLang="pt-BR" sz="1700" smtClean="0"/>
          </a:p>
          <a:p>
            <a:pPr algn="ctr" eaLnBrk="1" hangingPunct="1">
              <a:lnSpc>
                <a:spcPct val="80000"/>
              </a:lnSpc>
            </a:pPr>
            <a:r>
              <a:rPr lang="pt-BR" altLang="pt-BR" sz="1700" i="1" smtClean="0">
                <a:solidFill>
                  <a:srgbClr val="FFFF00"/>
                </a:solidFill>
              </a:rPr>
              <a:t>Um ecocardiograma funcional à beira do leito pode fornecer informações anatômicas e fisiológicas vitais para esse tratamento. O uso generalizado é limitado devido à sua falta de disponibilidade, programas de treinamento estruturados para neonatologistas e dados sobre resultados clínicos. Essa modalidade deve ser mais explorada para gerar dados para os desfechos terapêuticos que podem ser usados para padronizar e protocolar o tratamento do choque neonatal. Recomendamos que a ecocardiografia focada no choque neonatal seja considerada uma extensão do exame clínico e de outros parâmetros clínicos tradicionalmente utilizados.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tx2">
                    <a:satMod val="200000"/>
                  </a:schemeClr>
                </a:solidFill>
              </a:rPr>
              <a:t>CONTRIBUIÇÕES DO AUTOR</a:t>
            </a:r>
            <a:endParaRPr lang="pt-BR" dirty="0">
              <a:solidFill>
                <a:schemeClr val="tx2">
                  <a:satMod val="200000"/>
                </a:schemeClr>
              </a:solidFill>
            </a:endParaRPr>
          </a:p>
        </p:txBody>
      </p:sp>
      <p:sp>
        <p:nvSpPr>
          <p:cNvPr id="54275" name="Espaço Reservado para Conteúdo 2"/>
          <p:cNvSpPr>
            <a:spLocks noGrp="1"/>
          </p:cNvSpPr>
          <p:nvPr>
            <p:ph idx="1"/>
          </p:nvPr>
        </p:nvSpPr>
        <p:spPr/>
        <p:txBody>
          <a:bodyPr/>
          <a:lstStyle/>
          <a:p>
            <a:pPr algn="just" eaLnBrk="1" hangingPunct="1"/>
            <a:r>
              <a:rPr lang="pt-BR" altLang="pt-BR" smtClean="0"/>
              <a:t>YS e FV revisaram a literatura e prepararam o manuscrito. YS forneceu imagens e tabelas para o artigo. AK editou o artigo e ajudou na finalização do manuscrito.</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463" y="1844675"/>
            <a:ext cx="8745537" cy="422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299" name="Text Box 5"/>
          <p:cNvSpPr txBox="1">
            <a:spLocks noChangeArrowheads="1"/>
          </p:cNvSpPr>
          <p:nvPr/>
        </p:nvSpPr>
        <p:spPr bwMode="auto">
          <a:xfrm>
            <a:off x="2751138" y="938213"/>
            <a:ext cx="1670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r>
              <a:rPr lang="pt-BR" altLang="pt-BR" sz="2400" b="1">
                <a:solidFill>
                  <a:srgbClr val="FFFF00"/>
                </a:solidFill>
              </a:rPr>
              <a:t>ABSTRACT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1"/>
          </p:nvPr>
        </p:nvSpPr>
        <p:spPr>
          <a:xfrm>
            <a:off x="755650" y="1628775"/>
            <a:ext cx="7772400" cy="4572000"/>
          </a:xfrm>
        </p:spPr>
        <p:txBody>
          <a:bodyPr/>
          <a:lstStyle/>
          <a:p>
            <a:pPr eaLnBrk="1" hangingPunct="1"/>
            <a:r>
              <a:rPr lang="pt-BR" altLang="pt-BR" smtClean="0"/>
              <a:t>Consultem as 94 referências no </a:t>
            </a:r>
            <a:r>
              <a:rPr lang="pt-BR" altLang="pt-BR" smtClean="0">
                <a:solidFill>
                  <a:srgbClr val="0000FF"/>
                </a:solidFill>
              </a:rPr>
              <a:t>Artigo original Livre</a:t>
            </a:r>
          </a:p>
        </p:txBody>
      </p:sp>
      <p:sp>
        <p:nvSpPr>
          <p:cNvPr id="56323" name="Text Box 4"/>
          <p:cNvSpPr txBox="1">
            <a:spLocks noChangeArrowheads="1"/>
          </p:cNvSpPr>
          <p:nvPr/>
        </p:nvSpPr>
        <p:spPr bwMode="auto">
          <a:xfrm>
            <a:off x="2751138" y="938213"/>
            <a:ext cx="19954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r>
              <a:rPr lang="pt-BR" altLang="pt-BR" sz="2400" b="1">
                <a:solidFill>
                  <a:srgbClr val="FFFF00"/>
                </a:solidFill>
              </a:rPr>
              <a:t>REFERENCES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5"/>
          <p:cNvSpPr txBox="1">
            <a:spLocks noChangeArrowheads="1"/>
          </p:cNvSpPr>
          <p:nvPr/>
        </p:nvSpPr>
        <p:spPr bwMode="auto">
          <a:xfrm>
            <a:off x="1979613" y="0"/>
            <a:ext cx="61039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pPr algn="ctr"/>
            <a:r>
              <a:rPr lang="pt-BR" altLang="pt-BR" sz="2400" b="1">
                <a:solidFill>
                  <a:srgbClr val="FFFF00"/>
                </a:solidFill>
              </a:rPr>
              <a:t>Nota do Editor do site, Dr. Paulo R. Margotto</a:t>
            </a:r>
          </a:p>
          <a:p>
            <a:pPr algn="ctr"/>
            <a:r>
              <a:rPr lang="pt-BR" altLang="pt-BR" sz="2400" b="1">
                <a:solidFill>
                  <a:srgbClr val="FFFF00"/>
                </a:solidFill>
              </a:rPr>
              <a:t>Consultem também! Aqui e Agora</a:t>
            </a:r>
            <a:r>
              <a:rPr lang="pt-BR" altLang="pt-BR"/>
              <a:t>	</a:t>
            </a:r>
          </a:p>
        </p:txBody>
      </p:sp>
      <p:sp>
        <p:nvSpPr>
          <p:cNvPr id="57347" name="Rectangle 6"/>
          <p:cNvSpPr>
            <a:spLocks noChangeArrowheads="1"/>
          </p:cNvSpPr>
          <p:nvPr/>
        </p:nvSpPr>
        <p:spPr bwMode="auto">
          <a:xfrm>
            <a:off x="611188" y="830263"/>
            <a:ext cx="8532812" cy="131127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pPr algn="ctr" eaLnBrk="1" hangingPunct="1"/>
            <a:r>
              <a:rPr lang="pt-BR" altLang="pt-BR" sz="2000" b="1">
                <a:solidFill>
                  <a:srgbClr val="0000FF"/>
                </a:solidFill>
                <a:latin typeface="Lato" panose="020F0502020204030203" pitchFamily="34" charset="0"/>
              </a:rPr>
              <a:t>PROBLEMAS HEMODINÂMICOS NO NEONATO</a:t>
            </a:r>
          </a:p>
          <a:p>
            <a:pPr algn="ctr" eaLnBrk="1" hangingPunct="1"/>
            <a:endParaRPr lang="pt-BR" altLang="pt-BR" sz="2000" b="1">
              <a:solidFill>
                <a:srgbClr val="0000FF"/>
              </a:solidFill>
              <a:latin typeface="Lato" panose="020F0502020204030203" pitchFamily="34" charset="0"/>
            </a:endParaRPr>
          </a:p>
          <a:p>
            <a:pPr algn="ctr"/>
            <a:r>
              <a:rPr lang="pt-BR" altLang="pt-BR" sz="600">
                <a:solidFill>
                  <a:srgbClr val="2A6490"/>
                </a:solidFill>
                <a:hlinkClick r:id="rId2" tooltip="Problemas_ Hemodinam_Neonatos"/>
              </a:rPr>
              <a:t>  </a:t>
            </a:r>
            <a:r>
              <a:rPr lang="pt-BR" altLang="pt-BR" sz="2800">
                <a:solidFill>
                  <a:srgbClr val="2A6490"/>
                </a:solidFill>
              </a:rPr>
              <a:t> </a:t>
            </a:r>
            <a:r>
              <a:rPr lang="pt-BR" altLang="pt-BR" sz="600">
                <a:solidFill>
                  <a:srgbClr val="2A6490"/>
                </a:solidFill>
              </a:rPr>
              <a:t>                          </a:t>
            </a:r>
            <a:r>
              <a:rPr lang="pt-BR" altLang="pt-BR"/>
              <a:t/>
            </a:r>
            <a:br>
              <a:rPr lang="pt-BR" altLang="pt-BR"/>
            </a:br>
            <a:endParaRPr lang="pt-BR" altLang="pt-BR">
              <a:solidFill>
                <a:srgbClr val="0000FF"/>
              </a:solidFill>
            </a:endParaRPr>
          </a:p>
        </p:txBody>
      </p:sp>
      <p:pic>
        <p:nvPicPr>
          <p:cNvPr id="57348" name="Picture 7" descr="doc">
            <a:hlinkClick r:id="rId2" tooltip="Problemas_ Hemodinam_Neonato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9556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Text Box 8"/>
          <p:cNvSpPr txBox="1">
            <a:spLocks noChangeArrowheads="1"/>
          </p:cNvSpPr>
          <p:nvPr/>
        </p:nvSpPr>
        <p:spPr bwMode="auto">
          <a:xfrm>
            <a:off x="822325" y="1485900"/>
            <a:ext cx="80311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pPr algn="ctr"/>
            <a:r>
              <a:rPr lang="pt-BR" altLang="pt-BR">
                <a:solidFill>
                  <a:srgbClr val="0000FF"/>
                </a:solidFill>
              </a:rPr>
              <a:t>Autor: Alexandre Serafim</a:t>
            </a:r>
          </a:p>
          <a:p>
            <a:pPr algn="ctr"/>
            <a:r>
              <a:rPr lang="pt-BR" altLang="pt-BR">
                <a:solidFill>
                  <a:srgbClr val="0000FF"/>
                </a:solidFill>
              </a:rPr>
              <a:t>Capítulo do Livro Assistênica ao Recém-Nascido de Risco, 4ª Edição , 2020, no prelo</a:t>
            </a:r>
          </a:p>
        </p:txBody>
      </p:sp>
      <p:sp>
        <p:nvSpPr>
          <p:cNvPr id="57350" name="Rectangle 9"/>
          <p:cNvSpPr>
            <a:spLocks noGrp="1"/>
          </p:cNvSpPr>
          <p:nvPr>
            <p:ph type="body" idx="1"/>
          </p:nvPr>
        </p:nvSpPr>
        <p:spPr>
          <a:xfrm>
            <a:off x="1042988" y="2286000"/>
            <a:ext cx="7772400" cy="4572000"/>
          </a:xfrm>
          <a:noFill/>
        </p:spPr>
        <p:txBody>
          <a:bodyPr/>
          <a:lstStyle/>
          <a:p>
            <a:pPr eaLnBrk="1" hangingPunct="1">
              <a:lnSpc>
                <a:spcPct val="80000"/>
              </a:lnSpc>
            </a:pPr>
            <a:r>
              <a:rPr lang="pt-BR" altLang="pt-BR" sz="1700" smtClean="0"/>
              <a:t>O equilíbrio hemodinâmico do recém-nascido, particularmente o do prematuro, é complexo e envolve a interação de uma série de fatores:Miocárdio imaturo ou doente,Volume Intravascular,Alteração sistêmica da pós-carga,Alteração da pós-carga pulmonar,Shunts da circulação sistêmica,Perda do tônus vascular,Interações respiratórias e ventilatórias.</a:t>
            </a:r>
          </a:p>
          <a:p>
            <a:pPr eaLnBrk="1" hangingPunct="1">
              <a:lnSpc>
                <a:spcPct val="80000"/>
              </a:lnSpc>
            </a:pPr>
            <a:r>
              <a:rPr lang="pt-BR" altLang="pt-BR" sz="1700" smtClean="0"/>
              <a:t>Existem vários cenários diferentes caracterizados pela instabilidade hemodinâmica no recém-nascido. Cada um deles deve ser abordado de acordo com suas particularidades. São eles:</a:t>
            </a:r>
          </a:p>
          <a:p>
            <a:pPr eaLnBrk="1" hangingPunct="1">
              <a:lnSpc>
                <a:spcPct val="80000"/>
              </a:lnSpc>
            </a:pPr>
            <a:r>
              <a:rPr lang="pt-BR" altLang="pt-BR" sz="1700" smtClean="0"/>
              <a:t>-A instabilidade do prematuro com muito baixo peso, que caracteristicamente ocorre nas primeiras 24 horas de vida</a:t>
            </a:r>
          </a:p>
          <a:p>
            <a:pPr eaLnBrk="1" hangingPunct="1">
              <a:lnSpc>
                <a:spcPct val="80000"/>
              </a:lnSpc>
            </a:pPr>
            <a:r>
              <a:rPr lang="pt-BR" altLang="pt-BR" sz="1700" smtClean="0"/>
              <a:t>– O neonato com hipertensão pulmonar persistente</a:t>
            </a:r>
          </a:p>
          <a:p>
            <a:pPr eaLnBrk="1" hangingPunct="1">
              <a:lnSpc>
                <a:spcPct val="80000"/>
              </a:lnSpc>
            </a:pPr>
            <a:r>
              <a:rPr lang="pt-BR" altLang="pt-BR" sz="1700" smtClean="0"/>
              <a:t>– A depressão miocárdica na asfixia perinatal</a:t>
            </a:r>
          </a:p>
          <a:p>
            <a:pPr eaLnBrk="1" hangingPunct="1">
              <a:lnSpc>
                <a:spcPct val="80000"/>
              </a:lnSpc>
            </a:pPr>
            <a:r>
              <a:rPr lang="pt-BR" altLang="pt-BR" sz="1700" smtClean="0"/>
              <a:t>-O prematuro hipotenso com insuficiência adrenal relativa e resistência a vasopressores/inotrópicos</a:t>
            </a:r>
          </a:p>
          <a:p>
            <a:pPr eaLnBrk="1" hangingPunct="1">
              <a:lnSpc>
                <a:spcPct val="80000"/>
              </a:lnSpc>
            </a:pPr>
            <a:r>
              <a:rPr lang="pt-BR" altLang="pt-BR" sz="1700" smtClean="0"/>
              <a:t>– Qualquer recém-nascido hipotenso com síndrome da resposta inflamatória sistêmica secundária a sepse (choque séptico) ou outra causa de injúria como enterocolite necrosante.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eaLnBrk="1" hangingPunct="1">
              <a:defRPr/>
            </a:pPr>
            <a:r>
              <a:rPr lang="pt-BR" altLang="pt-BR" smtClean="0"/>
              <a:t>Obrigada!</a:t>
            </a:r>
          </a:p>
        </p:txBody>
      </p:sp>
      <p:pic>
        <p:nvPicPr>
          <p:cNvPr id="58371" name="Picture 5"/>
          <p:cNvPicPr>
            <a:picLocks noChangeAspect="1" noChangeArrowheads="1"/>
          </p:cNvPicPr>
          <p:nvPr/>
        </p:nvPicPr>
        <p:blipFill>
          <a:blip r:embed="rId2" cstate="print">
            <a:lum bright="-6000" contrast="30000"/>
            <a:extLst>
              <a:ext uri="{28A0092B-C50C-407E-A947-70E740481C1C}">
                <a14:useLocalDpi xmlns:a14="http://schemas.microsoft.com/office/drawing/2010/main" val="0"/>
              </a:ext>
            </a:extLst>
          </a:blip>
          <a:srcRect/>
          <a:stretch>
            <a:fillRect/>
          </a:stretch>
        </p:blipFill>
        <p:spPr bwMode="auto">
          <a:xfrm>
            <a:off x="395288" y="1268413"/>
            <a:ext cx="4506912" cy="337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7450" y="1341438"/>
            <a:ext cx="4146550" cy="331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3" name="CaixaDeTexto 2"/>
          <p:cNvSpPr txBox="1">
            <a:spLocks noChangeArrowheads="1"/>
          </p:cNvSpPr>
          <p:nvPr/>
        </p:nvSpPr>
        <p:spPr bwMode="auto">
          <a:xfrm>
            <a:off x="971550" y="4724400"/>
            <a:ext cx="2779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r>
              <a:rPr lang="pt-BR" altLang="pt-BR"/>
              <a:t>Drs. Diogo, Tatiane e Felipe</a:t>
            </a:r>
          </a:p>
        </p:txBody>
      </p:sp>
      <p:sp>
        <p:nvSpPr>
          <p:cNvPr id="58374" name="CaixaDeTexto 5"/>
          <p:cNvSpPr txBox="1">
            <a:spLocks noChangeArrowheads="1"/>
          </p:cNvSpPr>
          <p:nvPr/>
        </p:nvSpPr>
        <p:spPr bwMode="auto">
          <a:xfrm>
            <a:off x="4970463" y="4724400"/>
            <a:ext cx="3868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defRPr>
            </a:lvl9pPr>
          </a:lstStyle>
          <a:p>
            <a:r>
              <a:rPr lang="pt-BR" altLang="pt-BR"/>
              <a:t>Drs. Giane, Milena e Paulo R. Margotto</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ô">
  <a:themeElements>
    <a:clrScheme name="Metrô">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ô">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ô">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2465</TotalTime>
  <Words>5270</Words>
  <Application>Microsoft Office PowerPoint</Application>
  <PresentationFormat>Apresentação na tela (4:3)</PresentationFormat>
  <Paragraphs>253</Paragraphs>
  <Slides>48</Slides>
  <Notes>1</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48</vt:i4>
      </vt:variant>
    </vt:vector>
  </HeadingPairs>
  <TitlesOfParts>
    <vt:vector size="57" baseType="lpstr">
      <vt:lpstr>Corbel</vt:lpstr>
      <vt:lpstr>Arial</vt:lpstr>
      <vt:lpstr>Consolas</vt:lpstr>
      <vt:lpstr>Wingdings</vt:lpstr>
      <vt:lpstr>Wingdings 2</vt:lpstr>
      <vt:lpstr>Wingdings 3</vt:lpstr>
      <vt:lpstr>Calibri</vt:lpstr>
      <vt:lpstr>Lato</vt:lpstr>
      <vt:lpstr>Metrô</vt:lpstr>
      <vt:lpstr>Avanços no diagnóstico e tratamento da instabilidade hemodinâmica no choque neonatal  </vt:lpstr>
      <vt:lpstr>Antecedentes</vt:lpstr>
      <vt:lpstr>Apresentação do PowerPoint</vt:lpstr>
      <vt:lpstr>DEFINIÇÃO DE CHOQUE</vt:lpstr>
      <vt:lpstr>Apresentação do PowerPoint</vt:lpstr>
      <vt:lpstr>FISIOPATLOGIA  DO CHOQUE NEONATAL</vt:lpstr>
      <vt:lpstr>Apresentação do PowerPoint</vt:lpstr>
      <vt:lpstr>Apresentação do PowerPoint</vt:lpstr>
      <vt:lpstr>Apresentação do PowerPoint</vt:lpstr>
      <vt:lpstr>Apresentação do PowerPoint</vt:lpstr>
      <vt:lpstr>Apresentação do PowerPoint</vt:lpstr>
      <vt:lpstr>Apresentação do PowerPoint</vt:lpstr>
      <vt:lpstr>AVALIAÇÃO DO DESEMPENHO CARDÍACO (DC) E PERFUSÃO DE TECIDOS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Todos os parâmetros utilizados para avaliação do choque neonatal estão resumidos na Tabela 2</vt:lpstr>
      <vt:lpstr>MANEJO DO CHOQUE NEONATAL - ESSENCIAIS NO GERENCIAMENTO DE CHOQUE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PAPEL DA ECOCARDIOGRAFIA EM CHOQUE</vt:lpstr>
      <vt:lpstr>AVALIAÇÃO DA ETIOLOGIA DO CHOQUE E EXCLUSÃO DE DOENÇA CARDÍACA CONGÊNITA DCC e PCA </vt:lpstr>
      <vt:lpstr>Apresentação do PowerPoint</vt:lpstr>
      <vt:lpstr>Apresentação do PowerPoint</vt:lpstr>
      <vt:lpstr>Apresentação do PowerPoint</vt:lpstr>
      <vt:lpstr>Avaliação Ecocardiográfica da Função do VE </vt:lpstr>
      <vt:lpstr>Apresentação do PowerPoint</vt:lpstr>
      <vt:lpstr>AVALIAÇÃO ECOGRAFICA DA FUNÇÃO DO VD E HIPERTENSÃO PULMONAR </vt:lpstr>
      <vt:lpstr>Avaliação Ecocardiográfica da Perfusão Sistêmica </vt:lpstr>
      <vt:lpstr>PREDIÇÃO ECOCARDIOGRÁFICA DA HIPOVOLEMIA E RESPONSABILIDADE A FLUIDOS</vt:lpstr>
      <vt:lpstr>CONCLUSÃO</vt:lpstr>
      <vt:lpstr>CONTRIBUIÇÕES DO AUTOR</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Avanços no diagnóstico e tratamento da instabilidade hemodinâmica no choque neonatal</dc:title>
  <dc:creator>Milena Conde Nogueira</dc:creator>
  <cp:lastModifiedBy>Paulo Margotto</cp:lastModifiedBy>
  <cp:revision>31</cp:revision>
  <dcterms:created xsi:type="dcterms:W3CDTF">2019-10-07T19:14:13Z</dcterms:created>
  <dcterms:modified xsi:type="dcterms:W3CDTF">2019-11-08T02:41:18Z</dcterms:modified>
</cp:coreProperties>
</file>