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45"/>
  </p:notesMasterIdLst>
  <p:sldIdLst>
    <p:sldId id="256" r:id="rId2"/>
    <p:sldId id="257" r:id="rId3"/>
    <p:sldId id="258" r:id="rId4"/>
    <p:sldId id="259" r:id="rId5"/>
    <p:sldId id="261" r:id="rId6"/>
    <p:sldId id="260" r:id="rId7"/>
    <p:sldId id="265" r:id="rId8"/>
    <p:sldId id="264" r:id="rId9"/>
    <p:sldId id="267" r:id="rId10"/>
    <p:sldId id="266" r:id="rId11"/>
    <p:sldId id="268" r:id="rId12"/>
    <p:sldId id="269" r:id="rId13"/>
    <p:sldId id="280" r:id="rId14"/>
    <p:sldId id="279" r:id="rId15"/>
    <p:sldId id="270" r:id="rId16"/>
    <p:sldId id="273" r:id="rId17"/>
    <p:sldId id="272" r:id="rId18"/>
    <p:sldId id="271" r:id="rId19"/>
    <p:sldId id="274" r:id="rId20"/>
    <p:sldId id="275" r:id="rId21"/>
    <p:sldId id="276" r:id="rId22"/>
    <p:sldId id="277" r:id="rId23"/>
    <p:sldId id="281" r:id="rId24"/>
    <p:sldId id="284" r:id="rId25"/>
    <p:sldId id="286" r:id="rId26"/>
    <p:sldId id="287" r:id="rId27"/>
    <p:sldId id="278" r:id="rId28"/>
    <p:sldId id="282" r:id="rId29"/>
    <p:sldId id="283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FF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0"/>
    <p:restoredTop sz="99515" autoAdjust="0"/>
  </p:normalViewPr>
  <p:slideViewPr>
    <p:cSldViewPr snapToGrid="0" snapToObjects="1">
      <p:cViewPr varScale="1">
        <p:scale>
          <a:sx n="45" d="100"/>
          <a:sy n="45" d="100"/>
        </p:scale>
        <p:origin x="56" y="2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6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86B39D-838A-419B-AF83-D3EBBF9D19CA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57709B9C-23F2-4ECA-B3BD-57B0505BF01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pt-BR"/>
            <a:t>Gama globulina 1g/kg</a:t>
          </a:r>
          <a:endParaRPr lang="en-US"/>
        </a:p>
      </dgm:t>
    </dgm:pt>
    <dgm:pt modelId="{BC206339-6926-414B-93C6-E62D2593FD78}" type="parTrans" cxnId="{00D1139F-EE88-41A4-BDB9-2ADE1DE2B2A8}">
      <dgm:prSet/>
      <dgm:spPr/>
      <dgm:t>
        <a:bodyPr/>
        <a:lstStyle/>
        <a:p>
          <a:endParaRPr lang="en-US"/>
        </a:p>
      </dgm:t>
    </dgm:pt>
    <dgm:pt modelId="{2E0208E7-3F0A-45C6-8BE5-B4334B3C5A41}" type="sibTrans" cxnId="{00D1139F-EE88-41A4-BDB9-2ADE1DE2B2A8}">
      <dgm:prSet/>
      <dgm:spPr/>
      <dgm:t>
        <a:bodyPr/>
        <a:lstStyle/>
        <a:p>
          <a:endParaRPr lang="en-US"/>
        </a:p>
      </dgm:t>
    </dgm:pt>
    <dgm:pt modelId="{24A9234A-6036-4992-886D-807DEC84FB2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pt-BR"/>
            <a:t>Cultura e histopatológico de biópsia de pele</a:t>
          </a:r>
          <a:endParaRPr lang="en-US"/>
        </a:p>
      </dgm:t>
    </dgm:pt>
    <dgm:pt modelId="{EDE12B41-E7FE-4E46-89F4-9208EF360B19}" type="parTrans" cxnId="{3E2B3A82-A9D5-420E-BB4E-FA313E3ADA4B}">
      <dgm:prSet/>
      <dgm:spPr/>
      <dgm:t>
        <a:bodyPr/>
        <a:lstStyle/>
        <a:p>
          <a:endParaRPr lang="en-US"/>
        </a:p>
      </dgm:t>
    </dgm:pt>
    <dgm:pt modelId="{42781417-1FE1-41B2-AF62-24F31CA1EB14}" type="sibTrans" cxnId="{3E2B3A82-A9D5-420E-BB4E-FA313E3ADA4B}">
      <dgm:prSet/>
      <dgm:spPr/>
      <dgm:t>
        <a:bodyPr/>
        <a:lstStyle/>
        <a:p>
          <a:endParaRPr lang="en-US"/>
        </a:p>
      </dgm:t>
    </dgm:pt>
    <dgm:pt modelId="{B7F1D21F-A304-4FCB-8CE2-C8C2A4A31657}" type="pres">
      <dgm:prSet presAssocID="{DC86B39D-838A-419B-AF83-D3EBBF9D19CA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80527EA-2ED8-4A89-992D-5CC377C95691}" type="pres">
      <dgm:prSet presAssocID="{57709B9C-23F2-4ECA-B3BD-57B0505BF016}" presName="compNode" presStyleCnt="0"/>
      <dgm:spPr/>
    </dgm:pt>
    <dgm:pt modelId="{D14DBBCA-7810-4455-897A-0B6CA59A2AFE}" type="pres">
      <dgm:prSet presAssocID="{57709B9C-23F2-4ECA-B3BD-57B0505BF016}" presName="iconBgRect" presStyleLbl="bgShp" presStyleIdx="0" presStyleCnt="2"/>
      <dgm:spPr/>
    </dgm:pt>
    <dgm:pt modelId="{F6F60494-344F-4329-963D-F338C2E956DC}" type="pres">
      <dgm:prSet presAssocID="{57709B9C-23F2-4ECA-B3BD-57B0505BF01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/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D884441B-13EC-43E1-B242-3AD0F1E6D74A}" type="pres">
      <dgm:prSet presAssocID="{57709B9C-23F2-4ECA-B3BD-57B0505BF016}" presName="spaceRect" presStyleCnt="0"/>
      <dgm:spPr/>
    </dgm:pt>
    <dgm:pt modelId="{7D414037-A41B-4331-897A-E852B72BB7B4}" type="pres">
      <dgm:prSet presAssocID="{57709B9C-23F2-4ECA-B3BD-57B0505BF016}" presName="textRect" presStyleLbl="revTx" presStyleIdx="0" presStyleCnt="2">
        <dgm:presLayoutVars>
          <dgm:chMax val="1"/>
          <dgm:chPref val="1"/>
        </dgm:presLayoutVars>
      </dgm:prSet>
      <dgm:spPr/>
      <dgm:t>
        <a:bodyPr/>
        <a:lstStyle/>
        <a:p>
          <a:endParaRPr lang="pt-BR"/>
        </a:p>
      </dgm:t>
    </dgm:pt>
    <dgm:pt modelId="{4E7FDAEF-3BA6-4842-AB38-04AAB66A136A}" type="pres">
      <dgm:prSet presAssocID="{2E0208E7-3F0A-45C6-8BE5-B4334B3C5A41}" presName="sibTrans" presStyleCnt="0"/>
      <dgm:spPr/>
    </dgm:pt>
    <dgm:pt modelId="{7424C70A-CCA1-43C8-8579-11474E6BEFBA}" type="pres">
      <dgm:prSet presAssocID="{24A9234A-6036-4992-886D-807DEC84FB22}" presName="compNode" presStyleCnt="0"/>
      <dgm:spPr/>
    </dgm:pt>
    <dgm:pt modelId="{38D85901-B92D-4ACA-82E5-FCE3FF112BF4}" type="pres">
      <dgm:prSet presAssocID="{24A9234A-6036-4992-886D-807DEC84FB22}" presName="iconBgRect" presStyleLbl="bgShp" presStyleIdx="1" presStyleCnt="2"/>
      <dgm:spPr/>
    </dgm:pt>
    <dgm:pt modelId="{221B8CA9-8A1E-4850-BF32-24F2B3864F38}" type="pres">
      <dgm:prSet presAssocID="{24A9234A-6036-4992-886D-807DEC84FB22}" presName="iconRect" presStyleLbl="nod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/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F5566AB2-C7EB-45C6-8B48-03DB52F6CD0E}" type="pres">
      <dgm:prSet presAssocID="{24A9234A-6036-4992-886D-807DEC84FB22}" presName="spaceRect" presStyleCnt="0"/>
      <dgm:spPr/>
    </dgm:pt>
    <dgm:pt modelId="{32887E60-949E-4901-B5FD-B3E1C576CCD1}" type="pres">
      <dgm:prSet presAssocID="{24A9234A-6036-4992-886D-807DEC84FB22}" presName="textRect" presStyleLbl="revTx" presStyleIdx="1" presStyleCnt="2">
        <dgm:presLayoutVars>
          <dgm:chMax val="1"/>
          <dgm:chPref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3F27762D-2792-42BB-8B40-211F02531A5F}" type="presOf" srcId="{57709B9C-23F2-4ECA-B3BD-57B0505BF016}" destId="{7D414037-A41B-4331-897A-E852B72BB7B4}" srcOrd="0" destOrd="0" presId="urn:microsoft.com/office/officeart/2018/5/layout/IconCircleLabelList"/>
    <dgm:cxn modelId="{3E2B3A82-A9D5-420E-BB4E-FA313E3ADA4B}" srcId="{DC86B39D-838A-419B-AF83-D3EBBF9D19CA}" destId="{24A9234A-6036-4992-886D-807DEC84FB22}" srcOrd="1" destOrd="0" parTransId="{EDE12B41-E7FE-4E46-89F4-9208EF360B19}" sibTransId="{42781417-1FE1-41B2-AF62-24F31CA1EB14}"/>
    <dgm:cxn modelId="{00D1139F-EE88-41A4-BDB9-2ADE1DE2B2A8}" srcId="{DC86B39D-838A-419B-AF83-D3EBBF9D19CA}" destId="{57709B9C-23F2-4ECA-B3BD-57B0505BF016}" srcOrd="0" destOrd="0" parTransId="{BC206339-6926-414B-93C6-E62D2593FD78}" sibTransId="{2E0208E7-3F0A-45C6-8BE5-B4334B3C5A41}"/>
    <dgm:cxn modelId="{498E3F49-91A6-41C1-9697-6B4A2E38F883}" type="presOf" srcId="{DC86B39D-838A-419B-AF83-D3EBBF9D19CA}" destId="{B7F1D21F-A304-4FCB-8CE2-C8C2A4A31657}" srcOrd="0" destOrd="0" presId="urn:microsoft.com/office/officeart/2018/5/layout/IconCircleLabelList"/>
    <dgm:cxn modelId="{9DEB36AB-141D-4D4E-9D7F-77E16A3340D5}" type="presOf" srcId="{24A9234A-6036-4992-886D-807DEC84FB22}" destId="{32887E60-949E-4901-B5FD-B3E1C576CCD1}" srcOrd="0" destOrd="0" presId="urn:microsoft.com/office/officeart/2018/5/layout/IconCircleLabelList"/>
    <dgm:cxn modelId="{75FEE396-3839-4BBA-8E78-8F745055A1A2}" type="presParOf" srcId="{B7F1D21F-A304-4FCB-8CE2-C8C2A4A31657}" destId="{980527EA-2ED8-4A89-992D-5CC377C95691}" srcOrd="0" destOrd="0" presId="urn:microsoft.com/office/officeart/2018/5/layout/IconCircleLabelList"/>
    <dgm:cxn modelId="{34EDE8B1-66E2-4FA8-8CA1-E6BCC93E3815}" type="presParOf" srcId="{980527EA-2ED8-4A89-992D-5CC377C95691}" destId="{D14DBBCA-7810-4455-897A-0B6CA59A2AFE}" srcOrd="0" destOrd="0" presId="urn:microsoft.com/office/officeart/2018/5/layout/IconCircleLabelList"/>
    <dgm:cxn modelId="{8E774FF8-E946-4340-A528-A546706138EC}" type="presParOf" srcId="{980527EA-2ED8-4A89-992D-5CC377C95691}" destId="{F6F60494-344F-4329-963D-F338C2E956DC}" srcOrd="1" destOrd="0" presId="urn:microsoft.com/office/officeart/2018/5/layout/IconCircleLabelList"/>
    <dgm:cxn modelId="{E5EB03EB-6D31-4528-8DB9-913EBB301CA6}" type="presParOf" srcId="{980527EA-2ED8-4A89-992D-5CC377C95691}" destId="{D884441B-13EC-43E1-B242-3AD0F1E6D74A}" srcOrd="2" destOrd="0" presId="urn:microsoft.com/office/officeart/2018/5/layout/IconCircleLabelList"/>
    <dgm:cxn modelId="{A828CE18-9270-464B-827C-9C2965E96AE0}" type="presParOf" srcId="{980527EA-2ED8-4A89-992D-5CC377C95691}" destId="{7D414037-A41B-4331-897A-E852B72BB7B4}" srcOrd="3" destOrd="0" presId="urn:microsoft.com/office/officeart/2018/5/layout/IconCircleLabelList"/>
    <dgm:cxn modelId="{8C3152B0-9128-46B0-80FB-D7460A473E7E}" type="presParOf" srcId="{B7F1D21F-A304-4FCB-8CE2-C8C2A4A31657}" destId="{4E7FDAEF-3BA6-4842-AB38-04AAB66A136A}" srcOrd="1" destOrd="0" presId="urn:microsoft.com/office/officeart/2018/5/layout/IconCircleLabelList"/>
    <dgm:cxn modelId="{0B668BF6-BF57-41B0-AC57-F495774E581C}" type="presParOf" srcId="{B7F1D21F-A304-4FCB-8CE2-C8C2A4A31657}" destId="{7424C70A-CCA1-43C8-8579-11474E6BEFBA}" srcOrd="2" destOrd="0" presId="urn:microsoft.com/office/officeart/2018/5/layout/IconCircleLabelList"/>
    <dgm:cxn modelId="{55957C76-B78D-4479-AD0A-ED2FFCF28053}" type="presParOf" srcId="{7424C70A-CCA1-43C8-8579-11474E6BEFBA}" destId="{38D85901-B92D-4ACA-82E5-FCE3FF112BF4}" srcOrd="0" destOrd="0" presId="urn:microsoft.com/office/officeart/2018/5/layout/IconCircleLabelList"/>
    <dgm:cxn modelId="{41FC516E-7C94-4D2D-9A36-A8361FCE2CFA}" type="presParOf" srcId="{7424C70A-CCA1-43C8-8579-11474E6BEFBA}" destId="{221B8CA9-8A1E-4850-BF32-24F2B3864F38}" srcOrd="1" destOrd="0" presId="urn:microsoft.com/office/officeart/2018/5/layout/IconCircleLabelList"/>
    <dgm:cxn modelId="{CCB9444B-981A-41DD-AED4-DBCE169026D1}" type="presParOf" srcId="{7424C70A-CCA1-43C8-8579-11474E6BEFBA}" destId="{F5566AB2-C7EB-45C6-8B48-03DB52F6CD0E}" srcOrd="2" destOrd="0" presId="urn:microsoft.com/office/officeart/2018/5/layout/IconCircleLabelList"/>
    <dgm:cxn modelId="{A6C41837-95AE-4D64-A5C5-011642378E97}" type="presParOf" srcId="{7424C70A-CCA1-43C8-8579-11474E6BEFBA}" destId="{32887E60-949E-4901-B5FD-B3E1C576CCD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DE01BC-47F7-CE46-A1F9-820331660719}" type="doc">
      <dgm:prSet loTypeId="urn:microsoft.com/office/officeart/2005/8/layout/vList2" loCatId="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EC7EEB23-5F99-5043-ACE5-72BE49F119F8}">
      <dgm:prSet phldrT="[Texto]"/>
      <dgm:spPr/>
      <dgm:t>
        <a:bodyPr/>
        <a:lstStyle/>
        <a:p>
          <a:r>
            <a:rPr lang="pt-BR" dirty="0"/>
            <a:t>SARA</a:t>
          </a:r>
        </a:p>
      </dgm:t>
    </dgm:pt>
    <dgm:pt modelId="{250EB7B3-507D-1C4F-B336-368BAD428C30}" type="parTrans" cxnId="{274A2BDF-037F-CE46-AE72-7BB335EB82BA}">
      <dgm:prSet/>
      <dgm:spPr/>
      <dgm:t>
        <a:bodyPr/>
        <a:lstStyle/>
        <a:p>
          <a:endParaRPr lang="pt-BR"/>
        </a:p>
      </dgm:t>
    </dgm:pt>
    <dgm:pt modelId="{510ECA9B-3FED-2F40-98CA-79AE64A25881}" type="sibTrans" cxnId="{274A2BDF-037F-CE46-AE72-7BB335EB82BA}">
      <dgm:prSet/>
      <dgm:spPr/>
      <dgm:t>
        <a:bodyPr/>
        <a:lstStyle/>
        <a:p>
          <a:endParaRPr lang="pt-BR"/>
        </a:p>
      </dgm:t>
    </dgm:pt>
    <dgm:pt modelId="{B81997F8-503F-C447-9654-9B1B4596E219}">
      <dgm:prSet phldrT="[Texto]"/>
      <dgm:spPr/>
      <dgm:t>
        <a:bodyPr/>
        <a:lstStyle/>
        <a:p>
          <a:r>
            <a:rPr lang="pt-BR" dirty="0"/>
            <a:t>IRA</a:t>
          </a:r>
        </a:p>
      </dgm:t>
    </dgm:pt>
    <dgm:pt modelId="{FB238E27-E593-8445-A804-AABD0565EF35}" type="parTrans" cxnId="{7A4AD127-C489-FA4B-BC76-DF09303FC247}">
      <dgm:prSet/>
      <dgm:spPr/>
      <dgm:t>
        <a:bodyPr/>
        <a:lstStyle/>
        <a:p>
          <a:endParaRPr lang="pt-BR"/>
        </a:p>
      </dgm:t>
    </dgm:pt>
    <dgm:pt modelId="{A1397549-2C0E-4741-8859-96DA1D48D7C8}" type="sibTrans" cxnId="{7A4AD127-C489-FA4B-BC76-DF09303FC247}">
      <dgm:prSet/>
      <dgm:spPr/>
      <dgm:t>
        <a:bodyPr/>
        <a:lstStyle/>
        <a:p>
          <a:endParaRPr lang="pt-BR"/>
        </a:p>
      </dgm:t>
    </dgm:pt>
    <dgm:pt modelId="{F22E5CFF-030B-074F-A739-1785AFB2AC93}">
      <dgm:prSet phldrT="[Texto]"/>
      <dgm:spPr/>
      <dgm:t>
        <a:bodyPr/>
        <a:lstStyle/>
        <a:p>
          <a:r>
            <a:rPr lang="pt-BR" dirty="0"/>
            <a:t>Gangrena de extremidades</a:t>
          </a:r>
        </a:p>
      </dgm:t>
    </dgm:pt>
    <dgm:pt modelId="{133F51B4-181F-9A43-8A49-8DCE522C8D0F}" type="parTrans" cxnId="{4EE54DA6-597F-AB4B-96CA-FDF881252B14}">
      <dgm:prSet/>
      <dgm:spPr/>
      <dgm:t>
        <a:bodyPr/>
        <a:lstStyle/>
        <a:p>
          <a:endParaRPr lang="pt-BR"/>
        </a:p>
      </dgm:t>
    </dgm:pt>
    <dgm:pt modelId="{F913E730-BBF9-3B41-96D1-C9973CDA95F6}" type="sibTrans" cxnId="{4EE54DA6-597F-AB4B-96CA-FDF881252B14}">
      <dgm:prSet/>
      <dgm:spPr/>
      <dgm:t>
        <a:bodyPr/>
        <a:lstStyle/>
        <a:p>
          <a:endParaRPr lang="pt-BR"/>
        </a:p>
      </dgm:t>
    </dgm:pt>
    <dgm:pt modelId="{932C95A7-0FED-F247-983B-88878D5EAEF3}">
      <dgm:prSet phldrT="[Texto]"/>
      <dgm:spPr/>
      <dgm:t>
        <a:bodyPr/>
        <a:lstStyle/>
        <a:p>
          <a:r>
            <a:rPr lang="pt-BR" dirty="0" err="1"/>
            <a:t>Coagulopatia</a:t>
          </a:r>
          <a:endParaRPr lang="pt-BR" dirty="0"/>
        </a:p>
      </dgm:t>
    </dgm:pt>
    <dgm:pt modelId="{9260E01A-DC03-AD49-BB1E-B815A2A7418A}" type="parTrans" cxnId="{8AF77C10-6665-354A-B0B2-8E548209A031}">
      <dgm:prSet/>
      <dgm:spPr/>
      <dgm:t>
        <a:bodyPr/>
        <a:lstStyle/>
        <a:p>
          <a:endParaRPr lang="pt-BR"/>
        </a:p>
      </dgm:t>
    </dgm:pt>
    <dgm:pt modelId="{D7ABD2B6-6F9D-354D-95F2-CF9768C72A19}" type="sibTrans" cxnId="{8AF77C10-6665-354A-B0B2-8E548209A031}">
      <dgm:prSet/>
      <dgm:spPr/>
      <dgm:t>
        <a:bodyPr/>
        <a:lstStyle/>
        <a:p>
          <a:endParaRPr lang="pt-BR"/>
        </a:p>
      </dgm:t>
    </dgm:pt>
    <dgm:pt modelId="{E7ED5A76-7514-9145-AC04-BF4AFD99A5CD}">
      <dgm:prSet/>
      <dgm:spPr/>
      <dgm:t>
        <a:bodyPr/>
        <a:lstStyle/>
        <a:p>
          <a:r>
            <a:rPr lang="pt-BR" dirty="0"/>
            <a:t>VOAF</a:t>
          </a:r>
        </a:p>
      </dgm:t>
    </dgm:pt>
    <dgm:pt modelId="{7535E30A-69EC-4A43-AC15-BBADEBA2D7DA}" type="parTrans" cxnId="{5525EBE0-EBE5-A249-AE67-F26B186D6DC8}">
      <dgm:prSet/>
      <dgm:spPr/>
      <dgm:t>
        <a:bodyPr/>
        <a:lstStyle/>
        <a:p>
          <a:endParaRPr lang="pt-BR"/>
        </a:p>
      </dgm:t>
    </dgm:pt>
    <dgm:pt modelId="{CCCD4EB7-D6B5-7447-B9E8-B84CB8A65788}" type="sibTrans" cxnId="{5525EBE0-EBE5-A249-AE67-F26B186D6DC8}">
      <dgm:prSet/>
      <dgm:spPr/>
      <dgm:t>
        <a:bodyPr/>
        <a:lstStyle/>
        <a:p>
          <a:endParaRPr lang="pt-BR"/>
        </a:p>
      </dgm:t>
    </dgm:pt>
    <dgm:pt modelId="{C7B9F59B-91F8-A64C-8C97-CCB9105E03FD}">
      <dgm:prSet/>
      <dgm:spPr/>
      <dgm:t>
        <a:bodyPr/>
        <a:lstStyle/>
        <a:p>
          <a:r>
            <a:rPr lang="pt-BR" dirty="0"/>
            <a:t>Diálise peritoneal</a:t>
          </a:r>
        </a:p>
      </dgm:t>
    </dgm:pt>
    <dgm:pt modelId="{5AA9956C-0321-6C4F-BCF9-B6F8FB7243F0}" type="parTrans" cxnId="{FBE9E877-E9BE-9849-A5D0-6F7DEBCF8C42}">
      <dgm:prSet/>
      <dgm:spPr/>
      <dgm:t>
        <a:bodyPr/>
        <a:lstStyle/>
        <a:p>
          <a:endParaRPr lang="pt-BR"/>
        </a:p>
      </dgm:t>
    </dgm:pt>
    <dgm:pt modelId="{50485E52-7A16-5847-AFD2-E049A660A546}" type="sibTrans" cxnId="{FBE9E877-E9BE-9849-A5D0-6F7DEBCF8C42}">
      <dgm:prSet/>
      <dgm:spPr/>
      <dgm:t>
        <a:bodyPr/>
        <a:lstStyle/>
        <a:p>
          <a:endParaRPr lang="pt-BR"/>
        </a:p>
      </dgm:t>
    </dgm:pt>
    <dgm:pt modelId="{32B901BE-813A-1648-A4CE-8DF09EFD46F9}">
      <dgm:prSet/>
      <dgm:spPr/>
      <dgm:t>
        <a:bodyPr/>
        <a:lstStyle/>
        <a:p>
          <a:r>
            <a:rPr lang="pt-BR" dirty="0"/>
            <a:t>Crescimento de BGN em cultura de biópsia cutânea</a:t>
          </a:r>
        </a:p>
      </dgm:t>
    </dgm:pt>
    <dgm:pt modelId="{B69139BF-69BF-AB47-B385-CA0A646526D5}" type="parTrans" cxnId="{8DBFAFF8-CED8-6E4F-9034-B0A2AB8ECB30}">
      <dgm:prSet/>
      <dgm:spPr/>
      <dgm:t>
        <a:bodyPr/>
        <a:lstStyle/>
        <a:p>
          <a:endParaRPr lang="pt-BR"/>
        </a:p>
      </dgm:t>
    </dgm:pt>
    <dgm:pt modelId="{FA597336-587A-1746-B2A5-1BA8845FDF3F}" type="sibTrans" cxnId="{8DBFAFF8-CED8-6E4F-9034-B0A2AB8ECB30}">
      <dgm:prSet/>
      <dgm:spPr/>
      <dgm:t>
        <a:bodyPr/>
        <a:lstStyle/>
        <a:p>
          <a:endParaRPr lang="pt-BR"/>
        </a:p>
      </dgm:t>
    </dgm:pt>
    <dgm:pt modelId="{851C8715-9E60-5F49-A865-03CA80C1C091}">
      <dgm:prSet/>
      <dgm:spPr/>
      <dgm:t>
        <a:bodyPr/>
        <a:lstStyle/>
        <a:p>
          <a:r>
            <a:rPr lang="pt-BR" dirty="0"/>
            <a:t>Painel viral positivo para </a:t>
          </a:r>
          <a:r>
            <a:rPr lang="pt-BR" dirty="0" err="1"/>
            <a:t>Parainfluenza</a:t>
          </a:r>
          <a:r>
            <a:rPr lang="pt-BR" dirty="0"/>
            <a:t> 3</a:t>
          </a:r>
        </a:p>
      </dgm:t>
    </dgm:pt>
    <dgm:pt modelId="{9DD9901C-C463-274A-B82F-ABF8945196A4}" type="parTrans" cxnId="{606104A3-B805-CB42-8ED1-EA240442B941}">
      <dgm:prSet/>
      <dgm:spPr/>
      <dgm:t>
        <a:bodyPr/>
        <a:lstStyle/>
        <a:p>
          <a:endParaRPr lang="pt-BR"/>
        </a:p>
      </dgm:t>
    </dgm:pt>
    <dgm:pt modelId="{FD28E9AA-CDC7-1945-A721-829FD462D5E6}" type="sibTrans" cxnId="{606104A3-B805-CB42-8ED1-EA240442B941}">
      <dgm:prSet/>
      <dgm:spPr/>
      <dgm:t>
        <a:bodyPr/>
        <a:lstStyle/>
        <a:p>
          <a:endParaRPr lang="pt-BR"/>
        </a:p>
      </dgm:t>
    </dgm:pt>
    <dgm:pt modelId="{5214BEAA-8DC4-6B40-8690-62CAE7A0BA1B}">
      <dgm:prSet/>
      <dgm:spPr/>
      <dgm:t>
        <a:bodyPr/>
        <a:lstStyle/>
        <a:p>
          <a:r>
            <a:rPr lang="pt-BR" dirty="0"/>
            <a:t>Distúrbios hidroeletrolíticos</a:t>
          </a:r>
        </a:p>
      </dgm:t>
    </dgm:pt>
    <dgm:pt modelId="{B8745786-3334-2548-86D8-2C8FA2299780}" type="parTrans" cxnId="{041A2273-2257-3240-801F-716D41865D85}">
      <dgm:prSet/>
      <dgm:spPr/>
      <dgm:t>
        <a:bodyPr/>
        <a:lstStyle/>
        <a:p>
          <a:endParaRPr lang="pt-BR"/>
        </a:p>
      </dgm:t>
    </dgm:pt>
    <dgm:pt modelId="{C23E9A65-AC82-8B46-9751-18944E283605}" type="sibTrans" cxnId="{041A2273-2257-3240-801F-716D41865D85}">
      <dgm:prSet/>
      <dgm:spPr/>
      <dgm:t>
        <a:bodyPr/>
        <a:lstStyle/>
        <a:p>
          <a:endParaRPr lang="pt-BR"/>
        </a:p>
      </dgm:t>
    </dgm:pt>
    <dgm:pt modelId="{910FFD60-FDC5-2942-B055-DD71E8E97289}">
      <dgm:prSet/>
      <dgm:spPr/>
      <dgm:t>
        <a:bodyPr/>
        <a:lstStyle/>
        <a:p>
          <a:r>
            <a:rPr lang="pt-BR" dirty="0"/>
            <a:t>Crise convulsiva</a:t>
          </a:r>
        </a:p>
      </dgm:t>
    </dgm:pt>
    <dgm:pt modelId="{3B2D6F7C-7270-7340-A70D-5D895F2F435D}" type="parTrans" cxnId="{5B4BD36F-5F99-7843-A83D-D91945A05D1C}">
      <dgm:prSet/>
      <dgm:spPr/>
      <dgm:t>
        <a:bodyPr/>
        <a:lstStyle/>
        <a:p>
          <a:endParaRPr lang="pt-BR"/>
        </a:p>
      </dgm:t>
    </dgm:pt>
    <dgm:pt modelId="{529C9942-2FF6-F044-9AA7-AA0FF4943723}" type="sibTrans" cxnId="{5B4BD36F-5F99-7843-A83D-D91945A05D1C}">
      <dgm:prSet/>
      <dgm:spPr/>
      <dgm:t>
        <a:bodyPr/>
        <a:lstStyle/>
        <a:p>
          <a:endParaRPr lang="pt-BR"/>
        </a:p>
      </dgm:t>
    </dgm:pt>
    <dgm:pt modelId="{5B9700F5-84AE-944B-9546-D1B4EA1852C7}">
      <dgm:prSet/>
      <dgm:spPr/>
      <dgm:t>
        <a:bodyPr/>
        <a:lstStyle/>
        <a:p>
          <a:r>
            <a:rPr lang="pt-BR" dirty="0"/>
            <a:t>Troca do esquema antibiótico para </a:t>
          </a:r>
          <a:r>
            <a:rPr lang="pt-BR" dirty="0" err="1"/>
            <a:t>Meropenem</a:t>
          </a:r>
          <a:r>
            <a:rPr lang="pt-BR" dirty="0"/>
            <a:t> e Vancomicina</a:t>
          </a:r>
        </a:p>
      </dgm:t>
    </dgm:pt>
    <dgm:pt modelId="{DCD3A4A7-44C1-094F-930C-13F73043EBA3}" type="parTrans" cxnId="{36F83422-4C3F-8047-9EDB-14B719D99475}">
      <dgm:prSet/>
      <dgm:spPr/>
    </dgm:pt>
    <dgm:pt modelId="{8048FDAA-2662-294A-8E54-E55E0AE309C8}" type="sibTrans" cxnId="{36F83422-4C3F-8047-9EDB-14B719D99475}">
      <dgm:prSet/>
      <dgm:spPr/>
    </dgm:pt>
    <dgm:pt modelId="{E94FFC11-E192-5844-9603-2492A4DCE896}" type="pres">
      <dgm:prSet presAssocID="{3BDE01BC-47F7-CE46-A1F9-82033166071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56F0A61-C8EB-1A41-9F53-C74BBCAD914D}" type="pres">
      <dgm:prSet presAssocID="{EC7EEB23-5F99-5043-ACE5-72BE49F119F8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AF516F9-50CB-E94A-B1DF-32AC6281AA6F}" type="pres">
      <dgm:prSet presAssocID="{EC7EEB23-5F99-5043-ACE5-72BE49F119F8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C5DD2EA-35E8-F045-8A25-A86AA6300E50}" type="pres">
      <dgm:prSet presAssocID="{B81997F8-503F-C447-9654-9B1B4596E21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2F8A62D-1442-F14B-A703-E41F9A79E8A5}" type="pres">
      <dgm:prSet presAssocID="{B81997F8-503F-C447-9654-9B1B4596E219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9C546FB-8FBD-3548-91E5-E5B3EFF55953}" type="pres">
      <dgm:prSet presAssocID="{F22E5CFF-030B-074F-A739-1785AFB2AC93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56699BC-CDCA-D940-B1AC-7DB90EDC6E95}" type="pres">
      <dgm:prSet presAssocID="{F22E5CFF-030B-074F-A739-1785AFB2AC93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769176B-BD20-AB4A-B7F9-D2B612F95193}" type="pres">
      <dgm:prSet presAssocID="{932C95A7-0FED-F247-983B-88878D5EAEF3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46C4040-D9EC-0441-B3D8-D04729EE7212}" type="pres">
      <dgm:prSet presAssocID="{D7ABD2B6-6F9D-354D-95F2-CF9768C72A19}" presName="spacer" presStyleCnt="0"/>
      <dgm:spPr/>
    </dgm:pt>
    <dgm:pt modelId="{DF089203-8C0B-5242-A646-BAEC346A948D}" type="pres">
      <dgm:prSet presAssocID="{5214BEAA-8DC4-6B40-8690-62CAE7A0BA1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216E28E-49F0-FC49-82AA-29ACF8788D5B}" type="pres">
      <dgm:prSet presAssocID="{C23E9A65-AC82-8B46-9751-18944E283605}" presName="spacer" presStyleCnt="0"/>
      <dgm:spPr/>
    </dgm:pt>
    <dgm:pt modelId="{3B2D04DC-459C-B94E-A3CE-035260228FA3}" type="pres">
      <dgm:prSet presAssocID="{910FFD60-FDC5-2942-B055-DD71E8E97289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EC553D7-4C62-4E3D-8F1C-910E65E312DE}" type="presOf" srcId="{32B901BE-813A-1648-A4CE-8DF09EFD46F9}" destId="{C56699BC-CDCA-D940-B1AC-7DB90EDC6E95}" srcOrd="0" destOrd="0" presId="urn:microsoft.com/office/officeart/2005/8/layout/vList2"/>
    <dgm:cxn modelId="{4EE54DA6-597F-AB4B-96CA-FDF881252B14}" srcId="{3BDE01BC-47F7-CE46-A1F9-820331660719}" destId="{F22E5CFF-030B-074F-A739-1785AFB2AC93}" srcOrd="2" destOrd="0" parTransId="{133F51B4-181F-9A43-8A49-8DCE522C8D0F}" sibTransId="{F913E730-BBF9-3B41-96D1-C9973CDA95F6}"/>
    <dgm:cxn modelId="{8DBFAFF8-CED8-6E4F-9034-B0A2AB8ECB30}" srcId="{F22E5CFF-030B-074F-A739-1785AFB2AC93}" destId="{32B901BE-813A-1648-A4CE-8DF09EFD46F9}" srcOrd="0" destOrd="0" parTransId="{B69139BF-69BF-AB47-B385-CA0A646526D5}" sibTransId="{FA597336-587A-1746-B2A5-1BA8845FDF3F}"/>
    <dgm:cxn modelId="{70211F91-5EC6-4920-A335-80DC90F037E5}" type="presOf" srcId="{F22E5CFF-030B-074F-A739-1785AFB2AC93}" destId="{F9C546FB-8FBD-3548-91E5-E5B3EFF55953}" srcOrd="0" destOrd="0" presId="urn:microsoft.com/office/officeart/2005/8/layout/vList2"/>
    <dgm:cxn modelId="{2FC1DE0E-084E-4503-B4C2-E92211CCB73E}" type="presOf" srcId="{C7B9F59B-91F8-A64C-8C97-CCB9105E03FD}" destId="{E2F8A62D-1442-F14B-A703-E41F9A79E8A5}" srcOrd="0" destOrd="0" presId="urn:microsoft.com/office/officeart/2005/8/layout/vList2"/>
    <dgm:cxn modelId="{7A4AD127-C489-FA4B-BC76-DF09303FC247}" srcId="{3BDE01BC-47F7-CE46-A1F9-820331660719}" destId="{B81997F8-503F-C447-9654-9B1B4596E219}" srcOrd="1" destOrd="0" parTransId="{FB238E27-E593-8445-A804-AABD0565EF35}" sibTransId="{A1397549-2C0E-4741-8859-96DA1D48D7C8}"/>
    <dgm:cxn modelId="{36F83422-4C3F-8047-9EDB-14B719D99475}" srcId="{F22E5CFF-030B-074F-A739-1785AFB2AC93}" destId="{5B9700F5-84AE-944B-9546-D1B4EA1852C7}" srcOrd="1" destOrd="0" parTransId="{DCD3A4A7-44C1-094F-930C-13F73043EBA3}" sibTransId="{8048FDAA-2662-294A-8E54-E55E0AE309C8}"/>
    <dgm:cxn modelId="{92E1C9DF-5BA8-4E60-B11B-849F394B6A65}" type="presOf" srcId="{910FFD60-FDC5-2942-B055-DD71E8E97289}" destId="{3B2D04DC-459C-B94E-A3CE-035260228FA3}" srcOrd="0" destOrd="0" presId="urn:microsoft.com/office/officeart/2005/8/layout/vList2"/>
    <dgm:cxn modelId="{8AB0FD1E-D23A-4CFC-AE82-2DC9A5B67B43}" type="presOf" srcId="{932C95A7-0FED-F247-983B-88878D5EAEF3}" destId="{0769176B-BD20-AB4A-B7F9-D2B612F95193}" srcOrd="0" destOrd="0" presId="urn:microsoft.com/office/officeart/2005/8/layout/vList2"/>
    <dgm:cxn modelId="{B9AAE01C-7483-47AF-BFA8-0A186B21445E}" type="presOf" srcId="{851C8715-9E60-5F49-A865-03CA80C1C091}" destId="{DAF516F9-50CB-E94A-B1DF-32AC6281AA6F}" srcOrd="0" destOrd="1" presId="urn:microsoft.com/office/officeart/2005/8/layout/vList2"/>
    <dgm:cxn modelId="{86EFBD86-56AB-47CA-9E6C-CC8554ACF0BB}" type="presOf" srcId="{5B9700F5-84AE-944B-9546-D1B4EA1852C7}" destId="{C56699BC-CDCA-D940-B1AC-7DB90EDC6E95}" srcOrd="0" destOrd="1" presId="urn:microsoft.com/office/officeart/2005/8/layout/vList2"/>
    <dgm:cxn modelId="{6ED1CA07-810A-4D3E-885E-EB363E146CCD}" type="presOf" srcId="{3BDE01BC-47F7-CE46-A1F9-820331660719}" destId="{E94FFC11-E192-5844-9603-2492A4DCE896}" srcOrd="0" destOrd="0" presId="urn:microsoft.com/office/officeart/2005/8/layout/vList2"/>
    <dgm:cxn modelId="{041A2273-2257-3240-801F-716D41865D85}" srcId="{3BDE01BC-47F7-CE46-A1F9-820331660719}" destId="{5214BEAA-8DC4-6B40-8690-62CAE7A0BA1B}" srcOrd="4" destOrd="0" parTransId="{B8745786-3334-2548-86D8-2C8FA2299780}" sibTransId="{C23E9A65-AC82-8B46-9751-18944E283605}"/>
    <dgm:cxn modelId="{606104A3-B805-CB42-8ED1-EA240442B941}" srcId="{EC7EEB23-5F99-5043-ACE5-72BE49F119F8}" destId="{851C8715-9E60-5F49-A865-03CA80C1C091}" srcOrd="1" destOrd="0" parTransId="{9DD9901C-C463-274A-B82F-ABF8945196A4}" sibTransId="{FD28E9AA-CDC7-1945-A721-829FD462D5E6}"/>
    <dgm:cxn modelId="{A44D0363-D208-4D2E-B4AE-EEB584AE3AB1}" type="presOf" srcId="{E7ED5A76-7514-9145-AC04-BF4AFD99A5CD}" destId="{DAF516F9-50CB-E94A-B1DF-32AC6281AA6F}" srcOrd="0" destOrd="0" presId="urn:microsoft.com/office/officeart/2005/8/layout/vList2"/>
    <dgm:cxn modelId="{274A2BDF-037F-CE46-AE72-7BB335EB82BA}" srcId="{3BDE01BC-47F7-CE46-A1F9-820331660719}" destId="{EC7EEB23-5F99-5043-ACE5-72BE49F119F8}" srcOrd="0" destOrd="0" parTransId="{250EB7B3-507D-1C4F-B336-368BAD428C30}" sibTransId="{510ECA9B-3FED-2F40-98CA-79AE64A25881}"/>
    <dgm:cxn modelId="{5B4BD36F-5F99-7843-A83D-D91945A05D1C}" srcId="{3BDE01BC-47F7-CE46-A1F9-820331660719}" destId="{910FFD60-FDC5-2942-B055-DD71E8E97289}" srcOrd="5" destOrd="0" parTransId="{3B2D6F7C-7270-7340-A70D-5D895F2F435D}" sibTransId="{529C9942-2FF6-F044-9AA7-AA0FF4943723}"/>
    <dgm:cxn modelId="{865B60F7-BA3E-4C1B-A1D0-AED7AC6A29E2}" type="presOf" srcId="{5214BEAA-8DC4-6B40-8690-62CAE7A0BA1B}" destId="{DF089203-8C0B-5242-A646-BAEC346A948D}" srcOrd="0" destOrd="0" presId="urn:microsoft.com/office/officeart/2005/8/layout/vList2"/>
    <dgm:cxn modelId="{8AF77C10-6665-354A-B0B2-8E548209A031}" srcId="{3BDE01BC-47F7-CE46-A1F9-820331660719}" destId="{932C95A7-0FED-F247-983B-88878D5EAEF3}" srcOrd="3" destOrd="0" parTransId="{9260E01A-DC03-AD49-BB1E-B815A2A7418A}" sibTransId="{D7ABD2B6-6F9D-354D-95F2-CF9768C72A19}"/>
    <dgm:cxn modelId="{5525EBE0-EBE5-A249-AE67-F26B186D6DC8}" srcId="{EC7EEB23-5F99-5043-ACE5-72BE49F119F8}" destId="{E7ED5A76-7514-9145-AC04-BF4AFD99A5CD}" srcOrd="0" destOrd="0" parTransId="{7535E30A-69EC-4A43-AC15-BBADEBA2D7DA}" sibTransId="{CCCD4EB7-D6B5-7447-B9E8-B84CB8A65788}"/>
    <dgm:cxn modelId="{6686BC33-FE3B-46C2-A32B-A25FE7558930}" type="presOf" srcId="{B81997F8-503F-C447-9654-9B1B4596E219}" destId="{0C5DD2EA-35E8-F045-8A25-A86AA6300E50}" srcOrd="0" destOrd="0" presId="urn:microsoft.com/office/officeart/2005/8/layout/vList2"/>
    <dgm:cxn modelId="{FBE9E877-E9BE-9849-A5D0-6F7DEBCF8C42}" srcId="{B81997F8-503F-C447-9654-9B1B4596E219}" destId="{C7B9F59B-91F8-A64C-8C97-CCB9105E03FD}" srcOrd="0" destOrd="0" parTransId="{5AA9956C-0321-6C4F-BCF9-B6F8FB7243F0}" sibTransId="{50485E52-7A16-5847-AFD2-E049A660A546}"/>
    <dgm:cxn modelId="{BA52E03B-776A-4CDF-9DD5-6D777E65BBB8}" type="presOf" srcId="{EC7EEB23-5F99-5043-ACE5-72BE49F119F8}" destId="{056F0A61-C8EB-1A41-9F53-C74BBCAD914D}" srcOrd="0" destOrd="0" presId="urn:microsoft.com/office/officeart/2005/8/layout/vList2"/>
    <dgm:cxn modelId="{4EB88CA9-37BE-4BB4-936B-071E99ADC388}" type="presParOf" srcId="{E94FFC11-E192-5844-9603-2492A4DCE896}" destId="{056F0A61-C8EB-1A41-9F53-C74BBCAD914D}" srcOrd="0" destOrd="0" presId="urn:microsoft.com/office/officeart/2005/8/layout/vList2"/>
    <dgm:cxn modelId="{254D0EB1-0194-46AC-A31A-625D678CD8CC}" type="presParOf" srcId="{E94FFC11-E192-5844-9603-2492A4DCE896}" destId="{DAF516F9-50CB-E94A-B1DF-32AC6281AA6F}" srcOrd="1" destOrd="0" presId="urn:microsoft.com/office/officeart/2005/8/layout/vList2"/>
    <dgm:cxn modelId="{1CF7EEC5-3A5F-4970-934B-0DA452723213}" type="presParOf" srcId="{E94FFC11-E192-5844-9603-2492A4DCE896}" destId="{0C5DD2EA-35E8-F045-8A25-A86AA6300E50}" srcOrd="2" destOrd="0" presId="urn:microsoft.com/office/officeart/2005/8/layout/vList2"/>
    <dgm:cxn modelId="{3816330A-324B-4D7C-A9AC-9584F3868067}" type="presParOf" srcId="{E94FFC11-E192-5844-9603-2492A4DCE896}" destId="{E2F8A62D-1442-F14B-A703-E41F9A79E8A5}" srcOrd="3" destOrd="0" presId="urn:microsoft.com/office/officeart/2005/8/layout/vList2"/>
    <dgm:cxn modelId="{69936CCF-00C0-4C63-A52A-A78A1DE4A48F}" type="presParOf" srcId="{E94FFC11-E192-5844-9603-2492A4DCE896}" destId="{F9C546FB-8FBD-3548-91E5-E5B3EFF55953}" srcOrd="4" destOrd="0" presId="urn:microsoft.com/office/officeart/2005/8/layout/vList2"/>
    <dgm:cxn modelId="{9F4BD1A2-5777-4588-911B-7B8B3EF3A027}" type="presParOf" srcId="{E94FFC11-E192-5844-9603-2492A4DCE896}" destId="{C56699BC-CDCA-D940-B1AC-7DB90EDC6E95}" srcOrd="5" destOrd="0" presId="urn:microsoft.com/office/officeart/2005/8/layout/vList2"/>
    <dgm:cxn modelId="{5B529360-4FD3-485F-B76A-CDF6B0060BC6}" type="presParOf" srcId="{E94FFC11-E192-5844-9603-2492A4DCE896}" destId="{0769176B-BD20-AB4A-B7F9-D2B612F95193}" srcOrd="6" destOrd="0" presId="urn:microsoft.com/office/officeart/2005/8/layout/vList2"/>
    <dgm:cxn modelId="{123D2E73-6B8F-4E8F-993D-D90100CD4352}" type="presParOf" srcId="{E94FFC11-E192-5844-9603-2492A4DCE896}" destId="{146C4040-D9EC-0441-B3D8-D04729EE7212}" srcOrd="7" destOrd="0" presId="urn:microsoft.com/office/officeart/2005/8/layout/vList2"/>
    <dgm:cxn modelId="{56CECB87-8D71-4E8F-86E3-2F224FE5BDD9}" type="presParOf" srcId="{E94FFC11-E192-5844-9603-2492A4DCE896}" destId="{DF089203-8C0B-5242-A646-BAEC346A948D}" srcOrd="8" destOrd="0" presId="urn:microsoft.com/office/officeart/2005/8/layout/vList2"/>
    <dgm:cxn modelId="{C3CA3F0E-3576-42B7-BDC7-7AB831A83767}" type="presParOf" srcId="{E94FFC11-E192-5844-9603-2492A4DCE896}" destId="{9216E28E-49F0-FC49-82AA-29ACF8788D5B}" srcOrd="9" destOrd="0" presId="urn:microsoft.com/office/officeart/2005/8/layout/vList2"/>
    <dgm:cxn modelId="{4B953084-96AB-43D7-8A1A-9AB0D7A696FA}" type="presParOf" srcId="{E94FFC11-E192-5844-9603-2492A4DCE896}" destId="{3B2D04DC-459C-B94E-A3CE-035260228FA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4DBBCA-7810-4455-897A-0B6CA59A2AFE}">
      <dsp:nvSpPr>
        <dsp:cNvPr id="0" name=""/>
        <dsp:cNvSpPr/>
      </dsp:nvSpPr>
      <dsp:spPr>
        <a:xfrm>
          <a:off x="2240062" y="180602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F60494-344F-4329-963D-F338C2E956DC}">
      <dsp:nvSpPr>
        <dsp:cNvPr id="0" name=""/>
        <dsp:cNvSpPr/>
      </dsp:nvSpPr>
      <dsp:spPr>
        <a:xfrm>
          <a:off x="2708062" y="648602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/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414037-A41B-4331-897A-E852B72BB7B4}">
      <dsp:nvSpPr>
        <dsp:cNvPr id="0" name=""/>
        <dsp:cNvSpPr/>
      </dsp:nvSpPr>
      <dsp:spPr>
        <a:xfrm>
          <a:off x="1538062" y="30606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pt-BR" sz="1900" kern="1200"/>
            <a:t>Gama globulina 1g/kg</a:t>
          </a:r>
          <a:endParaRPr lang="en-US" sz="1900" kern="1200"/>
        </a:p>
      </dsp:txBody>
      <dsp:txXfrm>
        <a:off x="1538062" y="3060602"/>
        <a:ext cx="3600000" cy="720000"/>
      </dsp:txXfrm>
    </dsp:sp>
    <dsp:sp modelId="{38D85901-B92D-4ACA-82E5-FCE3FF112BF4}">
      <dsp:nvSpPr>
        <dsp:cNvPr id="0" name=""/>
        <dsp:cNvSpPr/>
      </dsp:nvSpPr>
      <dsp:spPr>
        <a:xfrm>
          <a:off x="6470062" y="180602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1B8CA9-8A1E-4850-BF32-24F2B3864F38}">
      <dsp:nvSpPr>
        <dsp:cNvPr id="0" name=""/>
        <dsp:cNvSpPr/>
      </dsp:nvSpPr>
      <dsp:spPr>
        <a:xfrm>
          <a:off x="6938062" y="648602"/>
          <a:ext cx="1260000" cy="1260000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/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887E60-949E-4901-B5FD-B3E1C576CCD1}">
      <dsp:nvSpPr>
        <dsp:cNvPr id="0" name=""/>
        <dsp:cNvSpPr/>
      </dsp:nvSpPr>
      <dsp:spPr>
        <a:xfrm>
          <a:off x="5768062" y="30606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pt-BR" sz="1900" kern="1200"/>
            <a:t>Cultura e histopatológico de biópsia de pele</a:t>
          </a:r>
          <a:endParaRPr lang="en-US" sz="1900" kern="1200"/>
        </a:p>
      </dsp:txBody>
      <dsp:txXfrm>
        <a:off x="5768062" y="3060602"/>
        <a:ext cx="36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F0A61-C8EB-1A41-9F53-C74BBCAD914D}">
      <dsp:nvSpPr>
        <dsp:cNvPr id="0" name=""/>
        <dsp:cNvSpPr/>
      </dsp:nvSpPr>
      <dsp:spPr>
        <a:xfrm>
          <a:off x="0" y="82484"/>
          <a:ext cx="11029782" cy="4680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/>
            <a:t>SARA</a:t>
          </a:r>
        </a:p>
      </dsp:txBody>
      <dsp:txXfrm>
        <a:off x="22846" y="105330"/>
        <a:ext cx="10984090" cy="422308"/>
      </dsp:txXfrm>
    </dsp:sp>
    <dsp:sp modelId="{DAF516F9-50CB-E94A-B1DF-32AC6281AA6F}">
      <dsp:nvSpPr>
        <dsp:cNvPr id="0" name=""/>
        <dsp:cNvSpPr/>
      </dsp:nvSpPr>
      <dsp:spPr>
        <a:xfrm>
          <a:off x="0" y="550484"/>
          <a:ext cx="11029782" cy="527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0196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1600" kern="1200" dirty="0"/>
            <a:t>VOAF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1600" kern="1200" dirty="0"/>
            <a:t>Painel viral positivo para </a:t>
          </a:r>
          <a:r>
            <a:rPr lang="pt-BR" sz="1600" kern="1200" dirty="0" err="1"/>
            <a:t>Parainfluenza</a:t>
          </a:r>
          <a:r>
            <a:rPr lang="pt-BR" sz="1600" kern="1200" dirty="0"/>
            <a:t> 3</a:t>
          </a:r>
        </a:p>
      </dsp:txBody>
      <dsp:txXfrm>
        <a:off x="0" y="550484"/>
        <a:ext cx="11029782" cy="527850"/>
      </dsp:txXfrm>
    </dsp:sp>
    <dsp:sp modelId="{0C5DD2EA-35E8-F045-8A25-A86AA6300E50}">
      <dsp:nvSpPr>
        <dsp:cNvPr id="0" name=""/>
        <dsp:cNvSpPr/>
      </dsp:nvSpPr>
      <dsp:spPr>
        <a:xfrm>
          <a:off x="0" y="1078334"/>
          <a:ext cx="11029782" cy="468000"/>
        </a:xfrm>
        <a:prstGeom prst="roundRect">
          <a:avLst/>
        </a:prstGeom>
        <a:solidFill>
          <a:schemeClr val="accent4">
            <a:hueOff val="-2059855"/>
            <a:satOff val="13857"/>
            <a:lumOff val="-667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/>
            <a:t>IRA</a:t>
          </a:r>
        </a:p>
      </dsp:txBody>
      <dsp:txXfrm>
        <a:off x="22846" y="1101180"/>
        <a:ext cx="10984090" cy="422308"/>
      </dsp:txXfrm>
    </dsp:sp>
    <dsp:sp modelId="{E2F8A62D-1442-F14B-A703-E41F9A79E8A5}">
      <dsp:nvSpPr>
        <dsp:cNvPr id="0" name=""/>
        <dsp:cNvSpPr/>
      </dsp:nvSpPr>
      <dsp:spPr>
        <a:xfrm>
          <a:off x="0" y="1546334"/>
          <a:ext cx="11029782" cy="33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0196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1600" kern="1200" dirty="0"/>
            <a:t>Diálise peritoneal</a:t>
          </a:r>
        </a:p>
      </dsp:txBody>
      <dsp:txXfrm>
        <a:off x="0" y="1546334"/>
        <a:ext cx="11029782" cy="331200"/>
      </dsp:txXfrm>
    </dsp:sp>
    <dsp:sp modelId="{F9C546FB-8FBD-3548-91E5-E5B3EFF55953}">
      <dsp:nvSpPr>
        <dsp:cNvPr id="0" name=""/>
        <dsp:cNvSpPr/>
      </dsp:nvSpPr>
      <dsp:spPr>
        <a:xfrm>
          <a:off x="0" y="1877534"/>
          <a:ext cx="11029782" cy="468000"/>
        </a:xfrm>
        <a:prstGeom prst="roundRect">
          <a:avLst/>
        </a:prstGeom>
        <a:solidFill>
          <a:schemeClr val="accent4">
            <a:hueOff val="-4119711"/>
            <a:satOff val="27715"/>
            <a:lumOff val="-1333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/>
            <a:t>Gangrena de extremidades</a:t>
          </a:r>
        </a:p>
      </dsp:txBody>
      <dsp:txXfrm>
        <a:off x="22846" y="1900380"/>
        <a:ext cx="10984090" cy="422308"/>
      </dsp:txXfrm>
    </dsp:sp>
    <dsp:sp modelId="{C56699BC-CDCA-D940-B1AC-7DB90EDC6E95}">
      <dsp:nvSpPr>
        <dsp:cNvPr id="0" name=""/>
        <dsp:cNvSpPr/>
      </dsp:nvSpPr>
      <dsp:spPr>
        <a:xfrm>
          <a:off x="0" y="2345534"/>
          <a:ext cx="11029782" cy="527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0196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1600" kern="1200" dirty="0"/>
            <a:t>Crescimento de BGN em cultura de biópsia cutânea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1600" kern="1200" dirty="0"/>
            <a:t>Troca do esquema antibiótico para </a:t>
          </a:r>
          <a:r>
            <a:rPr lang="pt-BR" sz="1600" kern="1200" dirty="0" err="1"/>
            <a:t>Meropenem</a:t>
          </a:r>
          <a:r>
            <a:rPr lang="pt-BR" sz="1600" kern="1200" dirty="0"/>
            <a:t> e Vancomicina</a:t>
          </a:r>
        </a:p>
      </dsp:txBody>
      <dsp:txXfrm>
        <a:off x="0" y="2345534"/>
        <a:ext cx="11029782" cy="527850"/>
      </dsp:txXfrm>
    </dsp:sp>
    <dsp:sp modelId="{0769176B-BD20-AB4A-B7F9-D2B612F95193}">
      <dsp:nvSpPr>
        <dsp:cNvPr id="0" name=""/>
        <dsp:cNvSpPr/>
      </dsp:nvSpPr>
      <dsp:spPr>
        <a:xfrm>
          <a:off x="0" y="2873384"/>
          <a:ext cx="11029782" cy="468000"/>
        </a:xfrm>
        <a:prstGeom prst="roundRect">
          <a:avLst/>
        </a:prstGeom>
        <a:solidFill>
          <a:schemeClr val="accent4">
            <a:hueOff val="-6179566"/>
            <a:satOff val="41572"/>
            <a:lumOff val="-200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err="1"/>
            <a:t>Coagulopatia</a:t>
          </a:r>
          <a:endParaRPr lang="pt-BR" sz="2000" kern="1200" dirty="0"/>
        </a:p>
      </dsp:txBody>
      <dsp:txXfrm>
        <a:off x="22846" y="2896230"/>
        <a:ext cx="10984090" cy="422308"/>
      </dsp:txXfrm>
    </dsp:sp>
    <dsp:sp modelId="{DF089203-8C0B-5242-A646-BAEC346A948D}">
      <dsp:nvSpPr>
        <dsp:cNvPr id="0" name=""/>
        <dsp:cNvSpPr/>
      </dsp:nvSpPr>
      <dsp:spPr>
        <a:xfrm>
          <a:off x="0" y="3398984"/>
          <a:ext cx="11029782" cy="468000"/>
        </a:xfrm>
        <a:prstGeom prst="roundRect">
          <a:avLst/>
        </a:prstGeom>
        <a:solidFill>
          <a:schemeClr val="accent4">
            <a:hueOff val="-8239421"/>
            <a:satOff val="55430"/>
            <a:lumOff val="-2666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/>
            <a:t>Distúrbios hidroeletrolíticos</a:t>
          </a:r>
        </a:p>
      </dsp:txBody>
      <dsp:txXfrm>
        <a:off x="22846" y="3421830"/>
        <a:ext cx="10984090" cy="422308"/>
      </dsp:txXfrm>
    </dsp:sp>
    <dsp:sp modelId="{3B2D04DC-459C-B94E-A3CE-035260228FA3}">
      <dsp:nvSpPr>
        <dsp:cNvPr id="0" name=""/>
        <dsp:cNvSpPr/>
      </dsp:nvSpPr>
      <dsp:spPr>
        <a:xfrm>
          <a:off x="0" y="3924584"/>
          <a:ext cx="11029782" cy="468000"/>
        </a:xfrm>
        <a:prstGeom prst="roundRect">
          <a:avLst/>
        </a:prstGeom>
        <a:solidFill>
          <a:schemeClr val="accent4">
            <a:hueOff val="-10299276"/>
            <a:satOff val="69287"/>
            <a:lumOff val="-3333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/>
            <a:t>Crise convulsiva</a:t>
          </a:r>
        </a:p>
      </dsp:txBody>
      <dsp:txXfrm>
        <a:off x="22846" y="3947430"/>
        <a:ext cx="10984090" cy="4223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7CAB259-A526-4D8E-B00E-18E622FB212D}" type="datetimeFigureOut">
              <a:rPr lang="pt-BR"/>
              <a:pPr>
                <a:defRPr/>
              </a:pPr>
              <a:t>14/11/2019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3FDBBB0-9596-4ADB-8A94-4FA28CB86E5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68811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smtClean="0"/>
              <a:t>- Cefepime 150 mg/kg/dia de 8 em 8 horas</a:t>
            </a:r>
          </a:p>
          <a:p>
            <a:pPr>
              <a:spcBef>
                <a:spcPct val="0"/>
              </a:spcBef>
            </a:pPr>
            <a:r>
              <a:rPr lang="pt-BR" altLang="pt-BR" smtClean="0"/>
              <a:t>- Clindamicina 30 mg/kg/dia de 8 em 8 horas</a:t>
            </a:r>
          </a:p>
          <a:p>
            <a:pPr>
              <a:spcBef>
                <a:spcPct val="0"/>
              </a:spcBef>
            </a:pPr>
            <a:r>
              <a:rPr lang="pt-BR" altLang="pt-BR" smtClean="0"/>
              <a:t>- Nistatina oral 1 ml em cada canto da boca de 6 em 6 horas</a:t>
            </a:r>
          </a:p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84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DFA90D5-5D97-41E0-9C18-196C44AB5E40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577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smtClean="0"/>
              <a:t>As espécies de </a:t>
            </a:r>
            <a:r>
              <a:rPr lang="pt-BR" altLang="pt-BR" i="1" smtClean="0"/>
              <a:t>Pseudomonas</a:t>
            </a:r>
            <a:r>
              <a:rPr lang="pt-BR" altLang="pt-BR" smtClean="0"/>
              <a:t>, em particular a </a:t>
            </a:r>
            <a:r>
              <a:rPr lang="pt-BR" altLang="pt-BR" i="1" smtClean="0"/>
              <a:t>Pseudomonas</a:t>
            </a:r>
            <a:r>
              <a:rPr lang="pt-BR" altLang="pt-BR" smtClean="0"/>
              <a:t> </a:t>
            </a:r>
            <a:r>
              <a:rPr lang="pt-BR" altLang="pt-BR" i="1" smtClean="0"/>
              <a:t>aeruginosa</a:t>
            </a:r>
            <a:r>
              <a:rPr lang="pt-BR" altLang="pt-BR" smtClean="0"/>
              <a:t> podem causar infecções graves, difíceis de tratar se for não houver diagnóstico precoce.</a:t>
            </a:r>
            <a:endParaRPr lang="en-US" altLang="pt-BR" smtClean="0"/>
          </a:p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58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7EBB96-F17E-4907-B929-479D283C9675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8774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smtClean="0"/>
              <a:t>Vasculite bacteriana que pode observados em todo o corpo, principalmente nos órgãos genitais, pernas abdômen e extremidades. A necrose envolve veias pequenas ao invés de artérias. As lesões características são edematosas o início; depois de se tornarem eritematosas, evoluem para bolhas hemorrágicas ou úlceras gangrenadas com uma região central preta escara. A progressão do edema para a necrose pode precisar de 12 24 horas e todas as características descritas podem ser observadas no mesmo tempo. Alguns autores relataram outro tipo de lesão caracterizada por nódulos endurecidos com irregular e atípica margens. 9,10 Nosso paciente também mostrou alguns nódulos endurecidos, medindo 0,5 - 1 cm de diâmetro. O diagnóstico diferencial inclui manifestações cutâneas de candidíase disseminada e várias infecções gram-negativas. A presença de todos esses lesões cutâneas devem estabelecer suspeita de sepse por PA e um tratamento adequado. Ao contrário de alguns dos casos anteriores, em quem a sepse por PA foi a primeira manifestação de um hipogamaglobulinemia subjacente e / ou neutropenia, 1 – 5 nosso paciente não demonstrou nenhum exame hematológico e imunológico</a:t>
            </a:r>
          </a:p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C95096-2252-42B9-943E-A6E355B1C9B7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642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/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E82506C1-B4E2-4DAC-B720-2562FEED85AA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463" y="5956300"/>
            <a:ext cx="1016000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955604A-EF25-4ECE-A979-4AC1373858E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8528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0C413-B8E9-4400-A64A-990688F6AF70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A8F3A-89A6-439B-B05B-2C62497A493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108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694FB-8E80-46D9-8EA8-A0478CDCFB59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CB0E8-9143-4B37-BFF6-35F2A403AC6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773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7A164-E455-4268-82FD-07909632738B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23332-5DB9-408E-9595-C53A78D96F6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81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spect="1"/>
          </p:cNvSpPr>
          <p:nvPr/>
        </p:nvSpPr>
        <p:spPr>
          <a:xfrm>
            <a:off x="441325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9FCD3-59E6-4934-9B81-19433CC14890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4B47C-D149-47A7-9B5F-429B33D3A0B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733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DF5A1-A91B-4D9D-B5DD-AC8B2F783599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3379C-DB80-4236-9915-47F2709392F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275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spect="1"/>
          </p:cNvSpPr>
          <p:nvPr/>
        </p:nvSpPr>
        <p:spPr>
          <a:xfrm>
            <a:off x="447675" y="5141913"/>
            <a:ext cx="11298238" cy="12747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4E3F7DCE-3550-463A-A04E-4B1F394262A0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61635D0A-ADC3-42DB-89A4-FEA77306469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856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/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D581A-3CA0-42C0-B59E-5AD45ABB584A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4C59C-D387-4F0D-B0A9-0EC7703503A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79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166CA-944A-4D01-A35D-D984C7F5AF25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A3D24-3B4B-4AA2-8228-35D0BD3C1BA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577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8839200" y="600075"/>
            <a:ext cx="2906713" cy="5816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188" y="5956300"/>
            <a:ext cx="1328737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F7331AD4-FBD6-4FA3-A513-E7100A249B1C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700" y="5951538"/>
            <a:ext cx="7896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7338" y="5956300"/>
            <a:ext cx="1163637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B2838CE9-1CEB-43B0-AA36-67EF8F2B4B0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435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025" y="704850"/>
            <a:ext cx="11029950" cy="11890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81025" y="2335213"/>
            <a:ext cx="11029950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de texto Mestres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713" y="59563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fld id="{5EF72DA4-8A97-44EA-8EFC-8CF078BBD327}" type="datetimeFigureOut">
              <a:rPr lang="en-US"/>
              <a:pPr>
                <a:defRPr/>
              </a:pPr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025" y="5951538"/>
            <a:ext cx="6916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cap="all" dirty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463" y="5956300"/>
            <a:ext cx="1052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fld id="{6D21014A-E3CE-4A8B-AFCD-98E32D4B667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17" r:id="rId6"/>
    <p:sldLayoutId id="2147483724" r:id="rId7"/>
    <p:sldLayoutId id="2147483718" r:id="rId8"/>
    <p:sldLayoutId id="2147483725" r:id="rId9"/>
    <p:sldLayoutId id="2147483726" r:id="rId10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2800" kern="1200" cap="all">
          <a:solidFill>
            <a:schemeClr val="bg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anose="020B0502020104020203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anose="020B0502020104020203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anose="020B0502020104020203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anose="020B0502020104020203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4800" indent="-304800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628650" indent="-304800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898525" indent="-269875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1425" indent="-233363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1788" indent="-233363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lar.google.com.br/scholar?sxsrf=ACYBGNS3tlWL_ZzTzXFWkdYUVhOd43qYjQ:1573664374330&amp;um=1&amp;ie=UTF-8&amp;lr&amp;q=related:Y3d9N7t7x4BjuM:scholar.google.com/" TargetMode="External"/><Relationship Id="rId2" Type="http://schemas.openxmlformats.org/officeDocument/2006/relationships/hyperlink" Target="http://files.bvs.br/upload/S/1413-9979/2009/v14n3/a004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1402577" TargetMode="External"/><Relationship Id="rId2" Type="http://schemas.openxmlformats.org/officeDocument/2006/relationships/hyperlink" Target="https://www.ncbi.nlm.nih.gov/pubmed/21402577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5649825" TargetMode="External"/><Relationship Id="rId2" Type="http://schemas.openxmlformats.org/officeDocument/2006/relationships/hyperlink" Target="https://www.ncbi.nlm.nih.gov/pubmed/25649825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://paulomargotto.com.br/documentos/8345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ncbi.nlm.nih.gov/pubmed?linkname=pubmed_pubmed&amp;from_uid=11324361" TargetMode="External"/><Relationship Id="rId4" Type="http://schemas.openxmlformats.org/officeDocument/2006/relationships/hyperlink" Target="https://www.ncbi.nlm.nih.gov/pubmed/11324361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 bwMode="auto">
          <a:xfrm>
            <a:off x="539750" y="3163888"/>
            <a:ext cx="11242675" cy="1924050"/>
          </a:xfrm>
          <a:solidFill>
            <a:srgbClr val="FFFF00"/>
          </a:solidFill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3200" cap="none" smtClean="0"/>
              <a:t>Sessão de Anatomia Clínica</a:t>
            </a:r>
            <a:br>
              <a:rPr lang="pt-BR" altLang="pt-BR" sz="3200" cap="none" smtClean="0"/>
            </a:br>
            <a:r>
              <a:rPr lang="pt-BR" altLang="pt-BR" sz="3200" cap="none" smtClean="0"/>
              <a:t> ECTIMA GANGRENOSO</a:t>
            </a:r>
            <a:br>
              <a:rPr lang="pt-BR" altLang="pt-BR" sz="3200" cap="none" smtClean="0"/>
            </a:br>
            <a:r>
              <a:rPr lang="pt-BR" altLang="pt-BR" sz="3200" cap="none" smtClean="0"/>
              <a:t>Apresentação: Laura Pereira Nishioka(R3 em UTI Pediátrica)</a:t>
            </a:r>
            <a:br>
              <a:rPr lang="pt-BR" altLang="pt-BR" sz="3200" cap="none" smtClean="0"/>
            </a:br>
            <a:r>
              <a:rPr lang="pt-BR" altLang="pt-BR" sz="3200" cap="none" smtClean="0"/>
              <a:t>Coordenação: Dr. Ana Paula/ Alexandre Serafim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422775" y="5597525"/>
            <a:ext cx="3297238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defTabSz="914400"/>
            <a:r>
              <a:rPr lang="pt-BR" altLang="pt-BR">
                <a:hlinkClick r:id="rId2"/>
              </a:rPr>
              <a:t>www.paulomargotto.com.br</a:t>
            </a:r>
            <a:r>
              <a:rPr lang="pt-BR" altLang="pt-BR"/>
              <a:t> </a:t>
            </a:r>
          </a:p>
          <a:p>
            <a:pPr defTabSz="914400"/>
            <a:r>
              <a:rPr lang="pt-BR" altLang="pt-BR"/>
              <a:t>Brasília, 16 de novembro de 2019</a:t>
            </a: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513" y="1042988"/>
            <a:ext cx="898048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388"/>
            <a:ext cx="3614738" cy="273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3614738" y="5087938"/>
            <a:ext cx="8413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FFFF00"/>
                </a:solidFill>
              </a:rPr>
              <a:t>Coordenação Geral: Marta David Rocha de Moura				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30250"/>
            <a:ext cx="11029950" cy="987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/>
              <a:t>A paciente</a:t>
            </a:r>
            <a:endParaRPr lang="pt-BR" dirty="0"/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025" y="2227263"/>
            <a:ext cx="5422900" cy="3633787"/>
          </a:xfrm>
        </p:spPr>
        <p:txBody>
          <a:bodyPr rtlCol="0">
            <a:normAutofit lnSpcReduction="10000"/>
          </a:bodyPr>
          <a:lstStyle/>
          <a:p>
            <a:pPr marL="306000" indent="-306000" fontAlgn="auto">
              <a:defRPr/>
            </a:pPr>
            <a:r>
              <a:rPr lang="pt-BR"/>
              <a:t>2 anos e 2 meses</a:t>
            </a:r>
          </a:p>
          <a:p>
            <a:pPr marL="306000" indent="-306000" fontAlgn="auto">
              <a:defRPr/>
            </a:pPr>
            <a:r>
              <a:rPr lang="pt-BR"/>
              <a:t>Feminino</a:t>
            </a:r>
          </a:p>
          <a:p>
            <a:pPr marL="306000" indent="-306000" fontAlgn="auto">
              <a:defRPr/>
            </a:pPr>
            <a:r>
              <a:rPr lang="pt-BR"/>
              <a:t>Parda</a:t>
            </a:r>
          </a:p>
          <a:p>
            <a:pPr marL="306000" indent="-306000" fontAlgn="auto">
              <a:defRPr/>
            </a:pPr>
            <a:r>
              <a:rPr lang="pt-BR"/>
              <a:t>Nascida a termo, parto normal, sem intercorrências gestacionais e peri parto</a:t>
            </a:r>
          </a:p>
          <a:p>
            <a:pPr marL="306000" indent="-306000" fontAlgn="auto">
              <a:defRPr/>
            </a:pPr>
            <a:r>
              <a:rPr lang="pt-BR"/>
              <a:t>Previamente hígida</a:t>
            </a:r>
          </a:p>
          <a:p>
            <a:pPr marL="306000" indent="-306000" fontAlgn="auto">
              <a:defRPr/>
            </a:pPr>
            <a:r>
              <a:rPr lang="pt-BR"/>
              <a:t>Mãe, 25 anos, hígida. Pai, 27 anos, hígido. Irmã 6 anos, hígida.</a:t>
            </a:r>
          </a:p>
          <a:p>
            <a:pPr marL="306000" indent="-306000" fontAlgn="auto">
              <a:defRPr/>
            </a:pPr>
            <a:r>
              <a:rPr lang="pt-BR"/>
              <a:t>Moradia casa de alvenaria, com 1 cachorro em casa, refere rede de esgoto</a:t>
            </a:r>
          </a:p>
          <a:p>
            <a:pPr marL="306000" indent="-306000" fontAlgn="auto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 HDA</a:t>
            </a:r>
          </a:p>
        </p:txBody>
      </p:sp>
      <p:pic>
        <p:nvPicPr>
          <p:cNvPr id="7" name="Espaço Reservado para Conteúdo 6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3088" y="2182813"/>
            <a:ext cx="11045825" cy="367506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 HDA</a:t>
            </a:r>
          </a:p>
        </p:txBody>
      </p:sp>
      <p:pic>
        <p:nvPicPr>
          <p:cNvPr id="4" name="Espaço Reservado para Conteúdo 3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3088" y="2182813"/>
            <a:ext cx="11045825" cy="3675062"/>
          </a:xfrm>
        </p:spPr>
      </p:pic>
      <p:sp>
        <p:nvSpPr>
          <p:cNvPr id="15364" name="CaixaDeTexto 4"/>
          <p:cNvSpPr txBox="1">
            <a:spLocks noChangeArrowheads="1"/>
          </p:cNvSpPr>
          <p:nvPr/>
        </p:nvSpPr>
        <p:spPr bwMode="auto">
          <a:xfrm>
            <a:off x="2325688" y="5859463"/>
            <a:ext cx="73691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chemeClr val="accent1"/>
                </a:solidFill>
              </a:rPr>
              <a:t>SUSPEITA CLÍNICA: FOURNIER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Além disso...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altLang="pt-BR" smtClean="0"/>
              <a:t>Lesões esbranquiçadas em forma de placas em orofaringe há 2 dias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 admissão</a:t>
            </a:r>
          </a:p>
        </p:txBody>
      </p:sp>
      <p:pic>
        <p:nvPicPr>
          <p:cNvPr id="17414" name="Picture 6" descr="Imagem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1960563"/>
            <a:ext cx="8248650" cy="443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30250"/>
            <a:ext cx="11029950" cy="987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Exames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025" y="2227263"/>
            <a:ext cx="5422900" cy="4294187"/>
          </a:xfrm>
        </p:spPr>
        <p:txBody>
          <a:bodyPr rtlCol="0">
            <a:normAutofit fontScale="92500" lnSpcReduction="20000"/>
          </a:bodyPr>
          <a:lstStyle/>
          <a:p>
            <a:pPr marL="306000" indent="-306000" fontAlgn="auto">
              <a:defRPr/>
            </a:pPr>
            <a:r>
              <a:rPr lang="pt-BR" dirty="0" err="1"/>
              <a:t>Hb</a:t>
            </a:r>
            <a:r>
              <a:rPr lang="pt-BR" dirty="0"/>
              <a:t> 8,5 </a:t>
            </a:r>
          </a:p>
          <a:p>
            <a:pPr marL="306000" indent="-306000" fontAlgn="auto">
              <a:defRPr/>
            </a:pPr>
            <a:r>
              <a:rPr lang="pt-BR" dirty="0" err="1"/>
              <a:t>Ht</a:t>
            </a:r>
            <a:r>
              <a:rPr lang="pt-BR" dirty="0"/>
              <a:t>: 24,3 </a:t>
            </a:r>
          </a:p>
          <a:p>
            <a:pPr marL="306000" indent="-306000" fontAlgn="auto">
              <a:defRPr/>
            </a:pPr>
            <a:r>
              <a:rPr lang="pt-BR" dirty="0" err="1"/>
              <a:t>Leuco</a:t>
            </a:r>
            <a:r>
              <a:rPr lang="pt-BR" dirty="0"/>
              <a:t>: 4.600 (</a:t>
            </a:r>
            <a:r>
              <a:rPr lang="pt-BR" dirty="0" err="1"/>
              <a:t>Nt</a:t>
            </a:r>
            <a:r>
              <a:rPr lang="pt-BR" dirty="0"/>
              <a:t> 100 E200 M700 L3500) </a:t>
            </a:r>
          </a:p>
          <a:p>
            <a:pPr marL="306000" indent="-306000" fontAlgn="auto">
              <a:defRPr/>
            </a:pPr>
            <a:r>
              <a:rPr lang="pt-BR" dirty="0" err="1"/>
              <a:t>Plaq</a:t>
            </a:r>
            <a:r>
              <a:rPr lang="pt-BR" dirty="0"/>
              <a:t>: 169.000  </a:t>
            </a:r>
          </a:p>
          <a:p>
            <a:pPr marL="306000" indent="-306000" fontAlgn="auto">
              <a:defRPr/>
            </a:pPr>
            <a:r>
              <a:rPr lang="pt-BR" dirty="0"/>
              <a:t>DHL: 345 </a:t>
            </a:r>
          </a:p>
          <a:p>
            <a:pPr marL="306000" indent="-306000" fontAlgn="auto">
              <a:defRPr/>
            </a:pPr>
            <a:r>
              <a:rPr lang="pt-BR" dirty="0"/>
              <a:t>TGO 22</a:t>
            </a:r>
          </a:p>
          <a:p>
            <a:pPr marL="306000" indent="-306000" fontAlgn="auto">
              <a:defRPr/>
            </a:pPr>
            <a:r>
              <a:rPr lang="pt-BR" dirty="0"/>
              <a:t>TGP 17</a:t>
            </a:r>
          </a:p>
          <a:p>
            <a:pPr marL="306000" indent="-306000" fontAlgn="auto">
              <a:defRPr/>
            </a:pPr>
            <a:r>
              <a:rPr lang="pt-BR" dirty="0" err="1"/>
              <a:t>Ur</a:t>
            </a:r>
            <a:r>
              <a:rPr lang="pt-BR" dirty="0"/>
              <a:t>: 33,8 </a:t>
            </a:r>
          </a:p>
          <a:p>
            <a:pPr marL="306000" indent="-306000" fontAlgn="auto">
              <a:defRPr/>
            </a:pPr>
            <a:r>
              <a:rPr lang="pt-BR" dirty="0"/>
              <a:t>Cr: 0,37</a:t>
            </a:r>
          </a:p>
          <a:p>
            <a:pPr marL="306000" indent="-306000" fontAlgn="auto">
              <a:defRPr/>
            </a:pPr>
            <a:endParaRPr lang="pt-BR" dirty="0"/>
          </a:p>
        </p:txBody>
      </p:sp>
      <p:sp>
        <p:nvSpPr>
          <p:cNvPr id="7" name="Espaço Reservado para Conteúdo 6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2227263"/>
            <a:ext cx="5514975" cy="4294187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1700" smtClean="0"/>
              <a:t>HD:</a:t>
            </a:r>
          </a:p>
          <a:p>
            <a:pPr lvl="1">
              <a:lnSpc>
                <a:spcPct val="80000"/>
              </a:lnSpc>
            </a:pPr>
            <a:r>
              <a:rPr lang="pt-BR" altLang="pt-BR" sz="1500" smtClean="0"/>
              <a:t>Síndrome febril</a:t>
            </a:r>
          </a:p>
          <a:p>
            <a:pPr lvl="1">
              <a:lnSpc>
                <a:spcPct val="80000"/>
              </a:lnSpc>
            </a:pPr>
            <a:r>
              <a:rPr lang="pt-BR" altLang="pt-BR" sz="1500" smtClean="0"/>
              <a:t>Síndrome infecciosa</a:t>
            </a:r>
          </a:p>
          <a:p>
            <a:pPr lvl="2">
              <a:lnSpc>
                <a:spcPct val="80000"/>
              </a:lnSpc>
            </a:pPr>
            <a:r>
              <a:rPr lang="pt-BR" altLang="pt-BR" sz="1300" smtClean="0"/>
              <a:t> Infecção de partes moles em região genital</a:t>
            </a:r>
          </a:p>
          <a:p>
            <a:pPr lvl="1">
              <a:lnSpc>
                <a:spcPct val="80000"/>
              </a:lnSpc>
            </a:pPr>
            <a:r>
              <a:rPr lang="pt-BR" altLang="pt-BR" sz="1500" smtClean="0"/>
              <a:t>Monilíase oral</a:t>
            </a:r>
          </a:p>
          <a:p>
            <a:pPr lvl="1">
              <a:lnSpc>
                <a:spcPct val="80000"/>
              </a:lnSpc>
            </a:pPr>
            <a:r>
              <a:rPr lang="pt-BR" altLang="pt-BR" sz="1500" smtClean="0"/>
              <a:t>Imunodeficiência primária</a:t>
            </a:r>
          </a:p>
          <a:p>
            <a:pPr lvl="1">
              <a:lnSpc>
                <a:spcPct val="80000"/>
              </a:lnSpc>
            </a:pPr>
            <a:endParaRPr lang="pt-BR" altLang="pt-BR" sz="1500" smtClean="0"/>
          </a:p>
          <a:p>
            <a:pPr>
              <a:lnSpc>
                <a:spcPct val="80000"/>
              </a:lnSpc>
            </a:pPr>
            <a:r>
              <a:rPr lang="pt-BR" altLang="pt-BR" sz="1900" smtClean="0"/>
              <a:t>Conduta:</a:t>
            </a:r>
          </a:p>
          <a:p>
            <a:pPr lvl="1">
              <a:lnSpc>
                <a:spcPct val="80000"/>
              </a:lnSpc>
            </a:pPr>
            <a:r>
              <a:rPr lang="pt-BR" altLang="pt-BR" sz="1900" smtClean="0"/>
              <a:t>Concentrado de hemácias</a:t>
            </a:r>
          </a:p>
          <a:p>
            <a:pPr lvl="1">
              <a:lnSpc>
                <a:spcPct val="80000"/>
              </a:lnSpc>
            </a:pPr>
            <a:r>
              <a:rPr lang="pt-BR" altLang="pt-BR" sz="1900" smtClean="0"/>
              <a:t>Isolamento </a:t>
            </a:r>
          </a:p>
          <a:p>
            <a:pPr lvl="1">
              <a:lnSpc>
                <a:spcPct val="80000"/>
              </a:lnSpc>
            </a:pPr>
            <a:r>
              <a:rPr lang="pt-BR" altLang="pt-BR" sz="1900" smtClean="0"/>
              <a:t>Fluconasol</a:t>
            </a:r>
          </a:p>
          <a:p>
            <a:pPr lvl="1">
              <a:lnSpc>
                <a:spcPct val="80000"/>
              </a:lnSpc>
            </a:pPr>
            <a:r>
              <a:rPr lang="pt-BR" altLang="pt-BR" sz="1900" smtClean="0">
                <a:solidFill>
                  <a:schemeClr val="accent1"/>
                </a:solidFill>
              </a:rPr>
              <a:t>À UTIP</a:t>
            </a:r>
          </a:p>
          <a:p>
            <a:pPr lvl="1">
              <a:lnSpc>
                <a:spcPct val="80000"/>
              </a:lnSpc>
            </a:pPr>
            <a:endParaRPr lang="pt-BR" altLang="pt-BR" sz="15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30250"/>
            <a:ext cx="11029950" cy="987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Na </a:t>
            </a:r>
            <a:r>
              <a:rPr lang="pt-BR" dirty="0" err="1"/>
              <a:t>utip</a:t>
            </a:r>
            <a:r>
              <a:rPr lang="pt-BR" dirty="0"/>
              <a:t>...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81025" y="2227263"/>
            <a:ext cx="5422900" cy="4227512"/>
          </a:xfrm>
        </p:spPr>
        <p:txBody>
          <a:bodyPr/>
          <a:lstStyle/>
          <a:p>
            <a:r>
              <a:rPr lang="pt-BR" altLang="pt-BR" smtClean="0"/>
              <a:t>Dá entrada em grave estado geral, taquicárdica, pulsos finos, rebaixamento do sensório. </a:t>
            </a:r>
          </a:p>
          <a:p>
            <a:pPr lvl="1"/>
            <a:r>
              <a:rPr lang="pt-BR" altLang="pt-BR" smtClean="0"/>
              <a:t>IOT após SRI</a:t>
            </a:r>
          </a:p>
          <a:p>
            <a:r>
              <a:rPr lang="pt-BR" altLang="pt-BR" smtClean="0"/>
              <a:t>Acesso venoso em MSD com infusão de concentrado de hemácias. </a:t>
            </a:r>
          </a:p>
          <a:p>
            <a:pPr lvl="1"/>
            <a:r>
              <a:rPr lang="pt-BR" altLang="pt-BR" smtClean="0"/>
              <a:t>Novo acesso periférico em MSD para sedativos</a:t>
            </a:r>
          </a:p>
          <a:p>
            <a:pPr lvl="1"/>
            <a:r>
              <a:rPr lang="pt-BR" altLang="pt-BR" smtClean="0"/>
              <a:t>Puncionado PICC</a:t>
            </a:r>
          </a:p>
          <a:p>
            <a:endParaRPr lang="pt-BR" altLang="pt-BR" smtClean="0"/>
          </a:p>
        </p:txBody>
      </p:sp>
      <p:sp>
        <p:nvSpPr>
          <p:cNvPr id="2048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88075" y="2227263"/>
            <a:ext cx="5422900" cy="4227512"/>
          </a:xfrm>
        </p:spPr>
        <p:txBody>
          <a:bodyPr/>
          <a:lstStyle/>
          <a:p>
            <a:r>
              <a:rPr lang="pt-BR" altLang="pt-BR" smtClean="0"/>
              <a:t> PAS 50, FC 180</a:t>
            </a:r>
          </a:p>
          <a:p>
            <a:pPr lvl="1"/>
            <a:r>
              <a:rPr lang="pt-BR" altLang="pt-BR" smtClean="0"/>
              <a:t>Adrenalina 0,1 até 0,2 mcg/kg/min</a:t>
            </a:r>
          </a:p>
          <a:p>
            <a:pPr lvl="1"/>
            <a:r>
              <a:rPr lang="pt-BR" altLang="pt-BR" smtClean="0"/>
              <a:t>Noradrenalina. 0,4 mcg/kg/min</a:t>
            </a:r>
          </a:p>
          <a:p>
            <a:pPr lvl="1"/>
            <a:r>
              <a:rPr lang="pt-BR" altLang="pt-BR" smtClean="0"/>
              <a:t>PAi em radial D </a:t>
            </a:r>
          </a:p>
          <a:p>
            <a:r>
              <a:rPr lang="pt-BR" altLang="pt-BR" smtClean="0"/>
              <a:t>Morfina 40 mcg/kg/h e Precedex 0,7. mcg/kg/h </a:t>
            </a:r>
          </a:p>
          <a:p>
            <a:r>
              <a:rPr lang="pt-BR" altLang="pt-BR" smtClean="0"/>
              <a:t>Diurese concentrada, edema palpebral</a:t>
            </a:r>
          </a:p>
          <a:p>
            <a:pPr lvl="1"/>
            <a:r>
              <a:rPr lang="pt-BR" altLang="pt-BR" smtClean="0"/>
              <a:t>Furosemida 1mg/kg/dia de 6/6h</a:t>
            </a:r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1508" name="Group 20"/>
          <p:cNvGrpSpPr>
            <a:grpSpLocks noGrp="1" noUngrp="1" noRot="1" noChangeAspect="1" noMove="1" noResize="1"/>
          </p:cNvGrpSpPr>
          <p:nvPr/>
        </p:nvGrpSpPr>
        <p:grpSpPr bwMode="auto">
          <a:xfrm>
            <a:off x="438150" y="457200"/>
            <a:ext cx="3703638" cy="5935663"/>
            <a:chOff x="438068" y="457200"/>
            <a:chExt cx="3703320" cy="5935132"/>
          </a:xfrm>
        </p:grpSpPr>
        <p:sp>
          <p:nvSpPr>
            <p:cNvPr id="22" name="Rectangle 21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438068" y="617524"/>
              <a:ext cx="3701732" cy="5774808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438068" y="457200"/>
              <a:ext cx="3703320" cy="952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35013"/>
            <a:ext cx="3411538" cy="1373187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/>
              <a:t>HD</a:t>
            </a:r>
          </a:p>
        </p:txBody>
      </p:sp>
      <p:sp>
        <p:nvSpPr>
          <p:cNvPr id="21510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705100"/>
            <a:ext cx="3414713" cy="3563938"/>
          </a:xfrm>
        </p:spPr>
        <p:txBody>
          <a:bodyPr/>
          <a:lstStyle/>
          <a:p>
            <a:r>
              <a:rPr lang="pt-BR" altLang="pt-BR" smtClean="0">
                <a:solidFill>
                  <a:schemeClr val="bg1"/>
                </a:solidFill>
              </a:rPr>
              <a:t>1. Choque séptico</a:t>
            </a:r>
          </a:p>
          <a:p>
            <a:r>
              <a:rPr lang="pt-BR" altLang="pt-BR" smtClean="0">
                <a:solidFill>
                  <a:schemeClr val="bg1"/>
                </a:solidFill>
              </a:rPr>
              <a:t>2. Infecção de partes moles - introito vaginal (Fournier?)</a:t>
            </a:r>
          </a:p>
          <a:p>
            <a:r>
              <a:rPr lang="pt-BR" altLang="pt-BR" smtClean="0">
                <a:solidFill>
                  <a:schemeClr val="bg1"/>
                </a:solidFill>
              </a:rPr>
              <a:t>3. Neutropenia febril</a:t>
            </a:r>
          </a:p>
          <a:p>
            <a:r>
              <a:rPr lang="pt-BR" altLang="pt-BR" smtClean="0">
                <a:solidFill>
                  <a:schemeClr val="bg1"/>
                </a:solidFill>
              </a:rPr>
              <a:t>4. Monilíase oral</a:t>
            </a:r>
          </a:p>
          <a:p>
            <a:r>
              <a:rPr lang="pt-BR" altLang="pt-BR" smtClean="0">
                <a:solidFill>
                  <a:schemeClr val="bg1"/>
                </a:solidFill>
              </a:rPr>
              <a:t>5. Imunodeficiência primária</a:t>
            </a:r>
          </a:p>
          <a:p>
            <a:endParaRPr lang="pt-BR" altLang="pt-BR" smtClean="0">
              <a:solidFill>
                <a:schemeClr val="bg1"/>
              </a:solidFill>
            </a:endParaRPr>
          </a:p>
        </p:txBody>
      </p:sp>
      <p:pic>
        <p:nvPicPr>
          <p:cNvPr id="21514" name="Picture 10" descr="Imagem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888" y="1595438"/>
            <a:ext cx="6524625" cy="366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Rectangle 1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Rectangl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Rectangle 2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37" name="Rect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8" name="Rectangle 2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38175"/>
            <a:ext cx="12192000" cy="621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8" name="Rectangle 2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735763" y="723900"/>
            <a:ext cx="5010150" cy="56673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1225" y="1419225"/>
            <a:ext cx="4116388" cy="20859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>
                <a:solidFill>
                  <a:srgbClr val="FFFFFF"/>
                </a:solidFill>
              </a:rPr>
              <a:t>No dia seguinte</a:t>
            </a:r>
          </a:p>
        </p:txBody>
      </p:sp>
      <p:sp>
        <p:nvSpPr>
          <p:cNvPr id="10" name="Espaço Reservado para Conteúdo 9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7261225" y="3505200"/>
            <a:ext cx="4116388" cy="1733550"/>
          </a:xfrm>
        </p:spPr>
        <p:txBody>
          <a:bodyPr rtlCol="0" anchor="t">
            <a:normAutofit/>
          </a:bodyPr>
          <a:lstStyle/>
          <a:p>
            <a:pPr marL="0" indent="0" fontAlgn="auto">
              <a:buFont typeface="Wingdings 2" panose="05020102010507070707" pitchFamily="18" charset="2"/>
              <a:buNone/>
              <a:defRPr/>
            </a:pPr>
            <a:r>
              <a:rPr lang="en-US" sz="1600" cap="all">
                <a:solidFill>
                  <a:schemeClr val="bg2"/>
                </a:solidFill>
              </a:rPr>
              <a:t>Desbridamento cirúrgico</a:t>
            </a:r>
          </a:p>
        </p:txBody>
      </p:sp>
      <p:grpSp>
        <p:nvGrpSpPr>
          <p:cNvPr id="22540" name="Group 29"/>
          <p:cNvGrpSpPr>
            <a:grpSpLocks noGrp="1" noUngrp="1" noRot="1" noChangeAspect="1" noMove="1" noResize="1"/>
          </p:cNvGrpSpPr>
          <p:nvPr/>
        </p:nvGrpSpPr>
        <p:grpSpPr bwMode="auto">
          <a:xfrm>
            <a:off x="446088" y="454025"/>
            <a:ext cx="11299825" cy="98425"/>
            <a:chOff x="446534" y="453643"/>
            <a:chExt cx="11298933" cy="98554"/>
          </a:xfrm>
        </p:grpSpPr>
        <p:sp>
          <p:nvSpPr>
            <p:cNvPr id="31" name="Rectangle 30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446534" y="456822"/>
              <a:ext cx="3703345" cy="953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042121" y="453643"/>
              <a:ext cx="3703346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4241946" y="456822"/>
              <a:ext cx="3703346" cy="921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22544" name="Picture 16" descr="Imagem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733425"/>
            <a:ext cx="4662487" cy="621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536575"/>
            <a:ext cx="12192000" cy="6321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" name="Rectangle 2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7675" y="5141913"/>
            <a:ext cx="11290300" cy="12588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5264150"/>
            <a:ext cx="11029950" cy="7191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>
                <a:solidFill>
                  <a:srgbClr val="FFFEFF"/>
                </a:solidFill>
              </a:rPr>
              <a:t>No dia seguinte...</a:t>
            </a:r>
          </a:p>
        </p:txBody>
      </p:sp>
      <p:graphicFrame>
        <p:nvGraphicFramePr>
          <p:cNvPr id="5" name="Espaço Reservado para Conteúdo 2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2938" y="858445"/>
          <a:ext cx="10906125" cy="3961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/>
              <a:t>Evolução</a:t>
            </a:r>
            <a:endParaRPr lang="pt-BR" dirty="0"/>
          </a:p>
        </p:txBody>
      </p:sp>
      <p:graphicFrame>
        <p:nvGraphicFramePr>
          <p:cNvPr id="4" name="Espaço Reservado para Conteúdo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81191" y="2181224"/>
          <a:ext cx="11029783" cy="4475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4610100"/>
            <a:ext cx="10993438" cy="1066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err="1"/>
              <a:t>Biópsia</a:t>
            </a:r>
            <a:r>
              <a:rPr lang="en-US" sz="3600" dirty="0"/>
              <a:t> da </a:t>
            </a:r>
            <a:r>
              <a:rPr lang="en-US" sz="3600" dirty="0" err="1"/>
              <a:t>lesão</a:t>
            </a:r>
            <a:r>
              <a:rPr lang="en-US" sz="3600" dirty="0"/>
              <a:t> genital</a:t>
            </a:r>
          </a:p>
        </p:txBody>
      </p:sp>
      <p:sp useBgFill="1">
        <p:nvSpPr>
          <p:cNvPr id="17" name="Rectangle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723900"/>
            <a:ext cx="12192000" cy="3708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5608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1963" y="788988"/>
            <a:ext cx="11264900" cy="343535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5613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4975" y="457200"/>
            <a:ext cx="3702050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5873750"/>
            <a:ext cx="11296650" cy="5175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632" name="CaixaDeTexto 4"/>
          <p:cNvSpPr txBox="1">
            <a:spLocks noChangeArrowheads="1"/>
          </p:cNvSpPr>
          <p:nvPr/>
        </p:nvSpPr>
        <p:spPr bwMode="auto">
          <a:xfrm>
            <a:off x="5081588" y="59467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Liberado em 10/06</a:t>
            </a:r>
          </a:p>
        </p:txBody>
      </p:sp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525" y="454025"/>
            <a:ext cx="5373688" cy="534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7" name="Picture 9" descr="Imagem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62650" cy="320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0" name="Picture 12" descr="Imagem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0288"/>
            <a:ext cx="5969000" cy="3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1" name="Picture 13" descr="Imagem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588" y="0"/>
            <a:ext cx="6221412" cy="674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 descr="Imagem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0"/>
            <a:ext cx="5969000" cy="319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3" name="Picture 11" descr="Imagem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563" y="-69850"/>
            <a:ext cx="6421437" cy="654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4" name="Picture 12" descr="Imagem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050" y="3194050"/>
            <a:ext cx="274955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5" name="Picture 13" descr="Imagem2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94050"/>
            <a:ext cx="294005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Imagem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531813"/>
            <a:ext cx="3779838" cy="621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Imagem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517525"/>
            <a:ext cx="3829050" cy="622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4" name="Picture 8" descr="Imagem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323850"/>
            <a:ext cx="3906838" cy="641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Imagem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322263"/>
            <a:ext cx="3084513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Picture 7" descr="Imagem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3429000"/>
            <a:ext cx="3084513" cy="30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8" name="Picture 8" descr="Imagem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322263"/>
            <a:ext cx="4151312" cy="621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9" name="Picture 9" descr="Imagem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788" y="322263"/>
            <a:ext cx="4151312" cy="621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altLang="pt-BR" smtClean="0"/>
              <a:t>01/07: Amputação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Rectangl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1241425" cy="58594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774825" y="457200"/>
            <a:ext cx="9971088" cy="5856288"/>
          </a:xfrm>
          <a:prstGeom prst="rect">
            <a:avLst/>
          </a:prstGeom>
          <a:noFill/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2774" name="Picture 6" descr="Imagem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388" y="1682750"/>
            <a:ext cx="8674100" cy="349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025" y="1020763"/>
            <a:ext cx="10993438" cy="147478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Ectima</a:t>
            </a:r>
            <a:r>
              <a:rPr lang="pt-BR" dirty="0"/>
              <a:t> gangrenoso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6563" y="723900"/>
            <a:ext cx="7499350" cy="56769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4825" name="Picture 9" descr="Imagem3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8" y="561975"/>
            <a:ext cx="3684587" cy="573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6" name="Picture 10" descr="Imagem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938" y="2205038"/>
            <a:ext cx="6669087" cy="293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 Perfil</a:t>
            </a:r>
          </a:p>
        </p:txBody>
      </p:sp>
      <p:sp>
        <p:nvSpPr>
          <p:cNvPr id="36868" name="CaixaDeTexto 6"/>
          <p:cNvSpPr txBox="1">
            <a:spLocks noChangeArrowheads="1"/>
          </p:cNvSpPr>
          <p:nvPr/>
        </p:nvSpPr>
        <p:spPr bwMode="auto">
          <a:xfrm>
            <a:off x="1862138" y="6142038"/>
            <a:ext cx="85725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r>
              <a:rPr lang="pt-BR" altLang="pt-BR"/>
              <a:t>A presença de pneumonia  e de choque está geralmente associada a um pior prognóstico!</a:t>
            </a:r>
          </a:p>
          <a:p>
            <a:pPr eaLnBrk="1" hangingPunct="1"/>
            <a:endParaRPr lang="pt-BR" altLang="pt-BR"/>
          </a:p>
        </p:txBody>
      </p:sp>
      <p:pic>
        <p:nvPicPr>
          <p:cNvPr id="36870" name="Picture 6" descr="Imagem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1282700"/>
            <a:ext cx="11344275" cy="469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 criança </a:t>
            </a:r>
            <a:r>
              <a:rPr lang="pt-BR" dirty="0" err="1"/>
              <a:t>imunocompetente</a:t>
            </a:r>
            <a:endParaRPr lang="pt-BR" dirty="0"/>
          </a:p>
        </p:txBody>
      </p:sp>
      <p:pic>
        <p:nvPicPr>
          <p:cNvPr id="37893" name="Picture 5" descr="Imagem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5" y="2043113"/>
            <a:ext cx="7985125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/>
          </p:cNvSpPr>
          <p:nvPr>
            <p:ph type="body" idx="4294967295"/>
          </p:nvPr>
        </p:nvSpPr>
        <p:spPr>
          <a:xfrm>
            <a:off x="581025" y="1893888"/>
            <a:ext cx="11290300" cy="4522787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pt-BR" altLang="pt-BR" sz="2800" smtClean="0"/>
              <a:t>Vasculite bacteriana que pode observados em todo o corpo, principalmente nos órgãos genitais, pernas abdômen e extremidades. </a:t>
            </a:r>
          </a:p>
          <a:p>
            <a:pPr>
              <a:spcBef>
                <a:spcPct val="0"/>
              </a:spcBef>
            </a:pPr>
            <a:r>
              <a:rPr lang="pt-BR" altLang="pt-BR" sz="2800" smtClean="0"/>
              <a:t>A necrose envolve veias pequenas ao invés de artérias. </a:t>
            </a:r>
          </a:p>
          <a:p>
            <a:pPr>
              <a:spcBef>
                <a:spcPct val="0"/>
              </a:spcBef>
            </a:pPr>
            <a:r>
              <a:rPr lang="pt-BR" altLang="pt-BR" sz="2800" smtClean="0"/>
              <a:t>As lesões características são edematosas no início; depois de se tornarem eritematosas, evoluem para bolhas hemorrágicas ou úlceras gangrenadas com uma região central preta escara. A progressão do edema para a necrose pode precisar de 12 - 24 horas e todas as características descritas podem ser observadas no mesmo tempo.</a:t>
            </a:r>
          </a:p>
          <a:p>
            <a:pPr>
              <a:spcBef>
                <a:spcPct val="0"/>
              </a:spcBef>
            </a:pPr>
            <a:r>
              <a:rPr lang="pt-BR" altLang="pt-BR" sz="2800" smtClean="0"/>
              <a:t> Alguns autores relataram outro tipo de lesão caracterizada por nódulos endurecidos com irregular e atípica margens.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altLang="pt-BR" sz="2800" smtClean="0"/>
              <a:t>Nosso paciente também mostrou alguns nódulos endurecidos, medindo 0,5 - 1 cm de diâmetro.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altLang="pt-BR" sz="2800" smtClean="0"/>
              <a:t>O diagnóstico diferencial inclui manifestações cutâneas de candidíase disseminada e várias infecções gram-negativas. A </a:t>
            </a:r>
            <a:r>
              <a:rPr lang="pt-BR" altLang="pt-BR" sz="2800" i="1" smtClean="0"/>
              <a:t>presença de todos esses lesões cutâneas devem estabelecer suspeita de sepse por</a:t>
            </a:r>
            <a:r>
              <a:rPr lang="pt-BR" altLang="pt-BR" sz="2800" smtClean="0"/>
              <a:t> </a:t>
            </a:r>
            <a:r>
              <a:rPr lang="pt-BR" altLang="pt-BR" sz="2800" i="1" smtClean="0"/>
              <a:t>Pseudomona aeruginosa</a:t>
            </a:r>
            <a:r>
              <a:rPr lang="pt-BR" altLang="pt-BR" sz="2800" smtClean="0"/>
              <a:t> e um tratamento adequado.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altLang="pt-BR" sz="2800" smtClean="0"/>
              <a:t> Ao contrário de alguns dos casos anteriores, em quem a sepse por </a:t>
            </a:r>
            <a:r>
              <a:rPr lang="pt-BR" altLang="pt-BR" sz="2800" i="1" smtClean="0"/>
              <a:t>Pseudomona aeruginosa</a:t>
            </a:r>
            <a:r>
              <a:rPr lang="pt-BR" altLang="pt-BR" sz="2800" smtClean="0"/>
              <a:t>  foi a primeira manifestação de um hipogamaglobulinemia subjacente e / ou neutropenia, nosso paciente não demonstrou nenhum exame hematológico e imunológico</a:t>
            </a:r>
          </a:p>
          <a:p>
            <a:pPr>
              <a:lnSpc>
                <a:spcPct val="90000"/>
              </a:lnSpc>
            </a:pPr>
            <a:endParaRPr lang="pt-BR" altLang="pt-BR" sz="280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125" y="1038225"/>
            <a:ext cx="3054350" cy="1409700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1"/>
                </a:solidFill>
              </a:rPr>
              <a:t>A lesão</a:t>
            </a:r>
          </a:p>
        </p:txBody>
      </p:sp>
      <p:sp>
        <p:nvSpPr>
          <p:cNvPr id="38" name="Rectangle 3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0" name="Rectangle 3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Rectangle 4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4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6563" y="723900"/>
            <a:ext cx="7499350" cy="56769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8922" name="Picture 10" descr="Imagem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2244725"/>
            <a:ext cx="3324225" cy="336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3" name="Picture 11" descr="Imagem3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327150"/>
            <a:ext cx="7102475" cy="478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641350"/>
            <a:ext cx="11029950" cy="1095375"/>
          </a:xfrm>
        </p:spPr>
        <p:txBody>
          <a:bodyPr anchor="t"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/>
                </a:solidFill>
              </a:rPr>
              <a:t>O que mais poderia ser???</a:t>
            </a:r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11299825" cy="920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1879600"/>
            <a:ext cx="11029950" cy="3979863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sz="2400" dirty="0">
                <a:solidFill>
                  <a:schemeClr val="accent2">
                    <a:lumMod val="50000"/>
                  </a:schemeClr>
                </a:solidFill>
              </a:rPr>
              <a:t>Diagnóstico diferencial</a:t>
            </a:r>
          </a:p>
          <a:p>
            <a:pPr marL="630000" lvl="1" indent="-306000" fontAlgn="auto">
              <a:defRPr/>
            </a:pPr>
            <a:r>
              <a:rPr lang="pt-BR" sz="2400" dirty="0">
                <a:solidFill>
                  <a:schemeClr val="accent2">
                    <a:lumMod val="50000"/>
                  </a:schemeClr>
                </a:solidFill>
              </a:rPr>
              <a:t>manifestações cutâneas de candidíase disseminada </a:t>
            </a:r>
          </a:p>
          <a:p>
            <a:pPr marL="630000" lvl="1" indent="-306000" fontAlgn="auto">
              <a:defRPr/>
            </a:pPr>
            <a:r>
              <a:rPr lang="pt-BR" sz="2400" dirty="0">
                <a:solidFill>
                  <a:schemeClr val="accent2">
                    <a:lumMod val="50000"/>
                  </a:schemeClr>
                </a:solidFill>
              </a:rPr>
              <a:t>infecções por outros Gram-negativos</a:t>
            </a:r>
          </a:p>
          <a:p>
            <a:pPr marL="306000" indent="-306000" fontAlgn="auto">
              <a:defRPr/>
            </a:pPr>
            <a:endParaRPr lang="pt-BR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 lição...</a:t>
            </a:r>
          </a:p>
        </p:txBody>
      </p:sp>
      <p:sp>
        <p:nvSpPr>
          <p:cNvPr id="41987" name="Espaço Reservado para Conteúdo 3"/>
          <p:cNvSpPr>
            <a:spLocks noGrp="1"/>
          </p:cNvSpPr>
          <p:nvPr>
            <p:ph idx="1"/>
          </p:nvPr>
        </p:nvSpPr>
        <p:spPr>
          <a:xfrm>
            <a:off x="581025" y="2162175"/>
            <a:ext cx="11029950" cy="3678238"/>
          </a:xfrm>
        </p:spPr>
        <p:txBody>
          <a:bodyPr/>
          <a:lstStyle/>
          <a:p>
            <a:r>
              <a:rPr lang="pt-BR" altLang="pt-BR" smtClean="0"/>
              <a:t> </a:t>
            </a:r>
            <a:r>
              <a:rPr lang="pt-BR" altLang="pt-BR" sz="3200" smtClean="0"/>
              <a:t>A presença de ectima gangrenoso deve estabelecer suspeita de sepse por </a:t>
            </a:r>
            <a:r>
              <a:rPr lang="pt-BR" altLang="pt-BR" sz="3200" i="1" smtClean="0"/>
              <a:t>Pseudomonas</a:t>
            </a:r>
            <a:r>
              <a:rPr lang="pt-BR" altLang="pt-BR" sz="3200" smtClean="0"/>
              <a:t> e um tratamento adequado.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cap="none" smtClean="0">
                <a:solidFill>
                  <a:srgbClr val="FF00FF"/>
                </a:solidFill>
              </a:rPr>
              <a:t>Nota do Editor do site, Dr. Paulo R. Margotto. Consultem também! Aqui e Agora!</a:t>
            </a: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5556250" y="1893888"/>
            <a:ext cx="6457950" cy="12382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6348" rIns="0" bIns="12696" anchor="ctr">
            <a:spAutoFit/>
          </a:bodyPr>
          <a:lstStyle/>
          <a:p>
            <a:pPr eaLnBrk="1" hangingPunct="1"/>
            <a:r>
              <a:rPr lang="en-US" altLang="pt-BR" sz="2000" u="sng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Ectima gangrenoso - BVS</a:t>
            </a:r>
          </a:p>
          <a:p>
            <a:r>
              <a:rPr lang="en-US" altLang="pt-BR" sz="2000" u="sng">
                <a:solidFill>
                  <a:srgbClr val="660099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/>
            </a:r>
            <a:br>
              <a:rPr lang="en-US" altLang="pt-BR" sz="2000" u="sng">
                <a:solidFill>
                  <a:srgbClr val="660099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</a:br>
            <a:r>
              <a:rPr lang="en-US" altLang="pt-BR" sz="2000" u="sng">
                <a:solidFill>
                  <a:srgbClr val="00662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files.bvs.br </a:t>
            </a:r>
            <a:r>
              <a:rPr lang="en-US" altLang="pt-BR" sz="2000" u="sng">
                <a:solidFill>
                  <a:srgbClr val="006621"/>
                </a:solidFill>
                <a:cs typeface="Arial" panose="020B0604020202020204" pitchFamily="34" charset="0"/>
                <a:hlinkClick r:id="rId2"/>
              </a:rPr>
              <a:t>›</a:t>
            </a:r>
            <a:r>
              <a:rPr lang="en-US" altLang="pt-BR" sz="2000" u="sng">
                <a:solidFill>
                  <a:srgbClr val="00662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 upload</a:t>
            </a:r>
            <a:endParaRPr lang="en-US" altLang="pt-BR" sz="2000">
              <a:solidFill>
                <a:srgbClr val="2222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pt-BR" sz="2000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5556250" y="2933700"/>
            <a:ext cx="4529138" cy="3968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altLang="pt-BR" sz="2000">
                <a:solidFill>
                  <a:srgbClr val="70757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SA MarquesI - ‎</a:t>
            </a:r>
            <a:r>
              <a:rPr lang="en-US" altLang="pt-BR" sz="2000">
                <a:solidFill>
                  <a:srgbClr val="1A0DAB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Artigos relacionados</a:t>
            </a:r>
            <a:endParaRPr lang="en-US" altLang="pt-BR" sz="2000"/>
          </a:p>
        </p:txBody>
      </p:sp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5" y="1893888"/>
            <a:ext cx="4222750" cy="317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5514975" y="4151313"/>
            <a:ext cx="60960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pt-BR" altLang="pt-BR"/>
          </a:p>
          <a:p>
            <a:r>
              <a:rPr lang="pt-BR" altLang="pt-BR"/>
              <a:t> Ectima gangrenoso: lesões úlcero-necróticas com bordas infiltradas, elevadas, com </a:t>
            </a:r>
            <a:r>
              <a:rPr lang="pt-BR" altLang="pt-BR" i="1"/>
              <a:t>reliquat </a:t>
            </a:r>
            <a:r>
              <a:rPr lang="pt-BR" altLang="pt-BR"/>
              <a:t>de bolha sobre as lesões.</a:t>
            </a:r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5721350" y="3509963"/>
            <a:ext cx="609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pt-BR" altLang="pt-BR"/>
          </a:p>
          <a:p>
            <a:r>
              <a:rPr lang="pt-BR" altLang="pt-BR"/>
              <a:t> Paciente de dois meses de idade, sexo feminino </a:t>
            </a:r>
          </a:p>
        </p:txBody>
      </p:sp>
      <p:pic>
        <p:nvPicPr>
          <p:cNvPr id="56328" name="Picture 8"/>
          <p:cNvPicPr>
            <a:picLocks noChangeAspect="1" noChangeArrowheads="1"/>
          </p:cNvPicPr>
          <p:nvPr/>
        </p:nvPicPr>
        <p:blipFill>
          <a:blip r:embed="rId5">
            <a:lum bright="1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2025" y="1512888"/>
            <a:ext cx="2162175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5721350" y="3132138"/>
            <a:ext cx="609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pt-BR" altLang="pt-BR"/>
          </a:p>
          <a:p>
            <a:r>
              <a:rPr lang="pt-BR" altLang="pt-BR"/>
              <a:t> Diagn Tratamento. 2009;14(3):108-10 )(</a:t>
            </a:r>
            <a:r>
              <a:rPr lang="pt-BR" altLang="pt-BR">
                <a:solidFill>
                  <a:srgbClr val="3333FF"/>
                </a:solidFill>
              </a:rPr>
              <a:t>Artigo Livre</a:t>
            </a:r>
            <a:r>
              <a:rPr lang="pt-BR" altLang="pt-BR"/>
              <a:t>!)</a:t>
            </a:r>
          </a:p>
        </p:txBody>
      </p:sp>
      <p:sp>
        <p:nvSpPr>
          <p:cNvPr id="56330" name="Oval 10"/>
          <p:cNvSpPr>
            <a:spLocks noChangeArrowheads="1"/>
          </p:cNvSpPr>
          <p:nvPr/>
        </p:nvSpPr>
        <p:spPr bwMode="auto">
          <a:xfrm>
            <a:off x="8650288" y="1893888"/>
            <a:ext cx="914400" cy="914400"/>
          </a:xfrm>
          <a:prstGeom prst="ellipse">
            <a:avLst/>
          </a:prstGeom>
          <a:solidFill>
            <a:srgbClr val="FFFF00"/>
          </a:solidFill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3333FF"/>
                </a:solidFill>
              </a:rPr>
              <a:t>2009</a:t>
            </a:r>
          </a:p>
        </p:txBody>
      </p:sp>
      <p:sp>
        <p:nvSpPr>
          <p:cNvPr id="56331" name="AutoShape 11"/>
          <p:cNvSpPr>
            <a:spLocks noChangeArrowheads="1"/>
          </p:cNvSpPr>
          <p:nvPr/>
        </p:nvSpPr>
        <p:spPr bwMode="auto">
          <a:xfrm>
            <a:off x="11315700" y="6191250"/>
            <a:ext cx="590550" cy="3476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33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body" idx="4294967295"/>
          </p:nvPr>
        </p:nvSpPr>
        <p:spPr>
          <a:xfrm>
            <a:off x="725488" y="765175"/>
            <a:ext cx="10715625" cy="5318125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000" smtClean="0"/>
              <a:t>A lesão cutânea é expressão de uma vasculite necrosante. A vênula pós-capilar é inicialmente invadida através da adventícia por bactérias que progridem para o lúmen, ocasionando trombose do vaso, levando ao edema e à inflamação local. Há comprometimento de arteríolas e a lesão clínica, inicialmente com sinais flogísticos, evolui rapidamente para a formação de bolha e necrose, daí sua denominação que data de 1897.</a:t>
            </a:r>
          </a:p>
          <a:p>
            <a:r>
              <a:rPr lang="pt-BR" altLang="pt-BR" sz="2000" smtClean="0"/>
              <a:t> As lesões se desenvolvem de eritema a necrose em torno de 12-18 horas e, quando da avaliação clínica, podem ser observadas em diferentes estádios de evolução. Eventualmente, a lesão pode permanecer certo tempo com o aspecto e consistência de nódulo antes de evoluir para necrose. </a:t>
            </a:r>
          </a:p>
          <a:p>
            <a:r>
              <a:rPr lang="pt-BR" altLang="pt-BR" sz="2000" smtClean="0"/>
              <a:t>No geral, as lesões são em pequeno número, mas podem atingir a casa de dezenas. Segundo relato de livro texto, 55% das lesões localizam-se na região glútea e perineal (como no presente caso), 30% ocorrem nas extremidades e 12% na face e tronco. </a:t>
            </a:r>
          </a:p>
          <a:p>
            <a:r>
              <a:rPr lang="pt-BR" altLang="pt-BR" sz="2000" smtClean="0"/>
              <a:t>As lesões não são limitadas à pele e vasos do parênquima pulmonar e renal podem apresentar o mesmo tipo de vasculite necrosante. O índice de letalidade em que está presente o ectima gangrenoso associado à sepse por </a:t>
            </a:r>
            <a:r>
              <a:rPr lang="pt-BR" altLang="pt-BR" sz="2000" i="1" smtClean="0"/>
              <a:t>Pseudomonas aeruginosa </a:t>
            </a:r>
            <a:r>
              <a:rPr lang="pt-BR" altLang="pt-BR" sz="2000" smtClean="0"/>
              <a:t>e imunossupressão é de 38% a 77%.</a:t>
            </a:r>
          </a:p>
          <a:p>
            <a:r>
              <a:rPr lang="pt-BR" altLang="pt-BR" sz="2000" smtClean="0"/>
              <a:t> Esses dados realçam a gravidade potencial do quadro e a importância do diagnóstico precoce.</a:t>
            </a:r>
          </a:p>
        </p:txBody>
      </p:sp>
      <p:sp>
        <p:nvSpPr>
          <p:cNvPr id="57347" name="AutoShape 3"/>
          <p:cNvSpPr>
            <a:spLocks noChangeArrowheads="1"/>
          </p:cNvSpPr>
          <p:nvPr/>
        </p:nvSpPr>
        <p:spPr bwMode="auto">
          <a:xfrm>
            <a:off x="11315700" y="6181725"/>
            <a:ext cx="590550" cy="3476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33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body" idx="4294967295"/>
          </p:nvPr>
        </p:nvSpPr>
        <p:spPr>
          <a:xfrm>
            <a:off x="581025" y="1241425"/>
            <a:ext cx="11029950" cy="5154613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400" smtClean="0"/>
              <a:t>O fator de risco mais comum é a existência de neutropenia, associada à quimioterapia ou a causas primárias, ou a defeitos funcionais de neutrófilos. Ou ainda, hipogamaglobulinemia ou em circunstâncias de imunodeficiência de diferentes etiologias e mesmo ocorrer em grandes queimados.</a:t>
            </a:r>
          </a:p>
          <a:p>
            <a:r>
              <a:rPr lang="pt-BR" altLang="pt-BR" sz="2400" smtClean="0"/>
              <a:t>Como a premissa, ao diagnóstico do ectima gangrenoso, é que se trate de sepse por </a:t>
            </a:r>
            <a:r>
              <a:rPr lang="pt-BR" altLang="pt-BR" sz="2400" i="1" smtClean="0"/>
              <a:t>Pseudomonas aeruginosa</a:t>
            </a:r>
            <a:r>
              <a:rPr lang="pt-BR" altLang="pt-BR" sz="2400" smtClean="0"/>
              <a:t>, a indicação é de antibioticoterapia imediata com antibióticos da classe dos aminoglicosídeos ou β-lactâmicos com espectro anti-</a:t>
            </a:r>
            <a:r>
              <a:rPr lang="pt-BR" altLang="pt-BR" sz="2400" i="1" smtClean="0"/>
              <a:t>Pseudomonas aeruginosa</a:t>
            </a:r>
            <a:r>
              <a:rPr lang="pt-BR" altLang="pt-BR" sz="2400" smtClean="0"/>
              <a:t>. O antibiograma deve ser de rotina mesmo se tratando de provável fonte de infecção comunitária. O desbridamento da lesão, sob anestesia local, é recomendado e a cicatrização se dá em semanas e a intensidade da sequela cicatricial será proporcional à intensidade e duração da necrose local. Acompanhamento clínico pediátrico especializado é obrigatório no período pós-tratamento. </a:t>
            </a:r>
          </a:p>
          <a:p>
            <a:endParaRPr lang="pt-BR" altLang="pt-BR" sz="240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body" idx="4294967295"/>
          </p:nvPr>
        </p:nvSpPr>
        <p:spPr>
          <a:xfrm>
            <a:off x="809625" y="2146300"/>
            <a:ext cx="10801350" cy="4711700"/>
          </a:xfrm>
          <a:solidFill>
            <a:schemeClr val="bg1"/>
          </a:solidFill>
        </p:spPr>
        <p:txBody>
          <a:bodyPr/>
          <a:lstStyle/>
          <a:p>
            <a:pPr lvl="1"/>
            <a:r>
              <a:rPr lang="pt-BR" altLang="pt-BR" smtClean="0"/>
              <a:t>Uma menina nascida com 26 semanas de gestação e com um peso ao nascer de 760 g foi  ventiladas devido  a síndrome do desconforto respiratório da prematuridade e progrediram bem até o dia 10 pós-natal, quando ela desenvolveu uma mácula azulada na perna esquerda, eritema que evoluiu gradualmente para lesão necrótica com drenagem  amarelada (</a:t>
            </a:r>
            <a:r>
              <a:rPr lang="pt-BR" altLang="pt-BR" smtClean="0">
                <a:solidFill>
                  <a:srgbClr val="3333FF"/>
                </a:solidFill>
              </a:rPr>
              <a:t>figura 1</a:t>
            </a:r>
            <a:r>
              <a:rPr lang="pt-BR" altLang="pt-BR" smtClean="0"/>
              <a:t>). </a:t>
            </a:r>
          </a:p>
          <a:p>
            <a:pPr lvl="1"/>
            <a:r>
              <a:rPr lang="pt-BR" altLang="pt-BR" smtClean="0"/>
              <a:t>Ao mesmo tempo, piorou  clinicamente com sinais de septicemia generalizada com marcadores inflamatórios elevados. </a:t>
            </a:r>
          </a:p>
          <a:p>
            <a:pPr lvl="1"/>
            <a:r>
              <a:rPr lang="pt-BR" altLang="pt-BR" smtClean="0"/>
              <a:t>A articulação do joelho associada também ficou edemaciada, mas radiografias seriadas e ultrassom não mostraram evidências de artrite ou osteomielite. </a:t>
            </a:r>
          </a:p>
          <a:p>
            <a:pPr lvl="1"/>
            <a:r>
              <a:rPr lang="pt-BR" altLang="pt-BR" smtClean="0"/>
              <a:t>Hemocultura e cultura do local da lesão mostrou o crescimento de </a:t>
            </a:r>
            <a:r>
              <a:rPr lang="pt-BR" altLang="pt-BR" i="1" smtClean="0"/>
              <a:t>Pseudomona.</a:t>
            </a:r>
          </a:p>
          <a:p>
            <a:pPr lvl="1"/>
            <a:r>
              <a:rPr lang="pt-BR" altLang="pt-BR" smtClean="0"/>
              <a:t>Ela foi tratada com ceftazidima por 3 semanas após o que a lesão cutânea cicatrizou completamente (</a:t>
            </a:r>
            <a:r>
              <a:rPr lang="pt-BR" altLang="pt-BR" smtClean="0">
                <a:solidFill>
                  <a:srgbClr val="3333FF"/>
                </a:solidFill>
              </a:rPr>
              <a:t>figura 2</a:t>
            </a:r>
            <a:r>
              <a:rPr lang="pt-BR" altLang="pt-BR" smtClean="0"/>
              <a:t>).</a:t>
            </a:r>
          </a:p>
          <a:p>
            <a:pPr lvl="1"/>
            <a:r>
              <a:rPr lang="pt-BR" altLang="pt-BR" smtClean="0"/>
              <a:t>Pseudomonas aeruginosa, um gram negativo não fermentativo é responsável por uma ampla variedade de síndromes clínicas nos recém-nascidos na UTIN, incluindo septicemia, pneumonia, meningite, diarréia, conjuntivite e infecções de pele</a:t>
            </a:r>
          </a:p>
          <a:p>
            <a:endParaRPr lang="pt-BR" altLang="pt-BR" smtClean="0"/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0" y="1108075"/>
            <a:ext cx="12031663" cy="10382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 b="1">
                <a:solidFill>
                  <a:srgbClr val="FF3300"/>
                </a:solidFill>
              </a:rPr>
              <a:t>Ectima gangrenoso em um recém-nascido pré-termo</a:t>
            </a:r>
          </a:p>
          <a:p>
            <a:pPr algn="ctr"/>
            <a:r>
              <a:rPr lang="en-US" altLang="pt-BR" b="1">
                <a:hlinkClick r:id="rId2"/>
              </a:rPr>
              <a:t>Ecthyma</a:t>
            </a:r>
            <a:r>
              <a:rPr lang="en-US" altLang="pt-BR">
                <a:hlinkClick r:id="rId2"/>
              </a:rPr>
              <a:t> </a:t>
            </a:r>
            <a:r>
              <a:rPr lang="en-US" altLang="pt-BR" b="1">
                <a:hlinkClick r:id="rId2"/>
              </a:rPr>
              <a:t>gangrenosum</a:t>
            </a:r>
            <a:r>
              <a:rPr lang="en-US" altLang="pt-BR">
                <a:hlinkClick r:id="rId2"/>
              </a:rPr>
              <a:t> in preterm neonate.</a:t>
            </a:r>
            <a:endParaRPr lang="en-US" altLang="pt-BR"/>
          </a:p>
          <a:p>
            <a:pPr algn="ctr"/>
            <a:r>
              <a:rPr lang="en-US" altLang="pt-BR" sz="1600"/>
              <a:t>Srinivasan R, Arshid M, Platt MP.Arch Dis Child Fetal Neonatal Ed. 2011 Jul;96(4):F298. doi: 10.1136/adc.2010.203273. Epub 2011 Mar 13. No abstract available.PMID: 21402577.</a:t>
            </a:r>
            <a:r>
              <a:rPr lang="en-US" altLang="pt-BR" sz="1600" u="sng">
                <a:hlinkClick r:id="rId3"/>
              </a:rPr>
              <a:t>Similar articles</a:t>
            </a:r>
            <a:endParaRPr lang="en-US" altLang="pt-BR" sz="1600" u="sng"/>
          </a:p>
        </p:txBody>
      </p:sp>
      <p:sp>
        <p:nvSpPr>
          <p:cNvPr id="59396" name="Oval 4"/>
          <p:cNvSpPr>
            <a:spLocks noChangeArrowheads="1"/>
          </p:cNvSpPr>
          <p:nvPr/>
        </p:nvSpPr>
        <p:spPr bwMode="auto">
          <a:xfrm>
            <a:off x="352425" y="538163"/>
            <a:ext cx="914400" cy="914400"/>
          </a:xfrm>
          <a:prstGeom prst="ellipse">
            <a:avLst/>
          </a:prstGeom>
          <a:solidFill>
            <a:srgbClr val="FFFF00"/>
          </a:solidFill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3333FF"/>
                </a:solidFill>
              </a:rPr>
              <a:t>2011</a:t>
            </a: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11315700" y="6181725"/>
            <a:ext cx="590550" cy="3476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33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0"/>
            <a:ext cx="7375525" cy="530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1489075" y="5300663"/>
            <a:ext cx="3978275" cy="1190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3333FF"/>
                </a:solidFill>
              </a:rPr>
              <a:t>Figure 1.</a:t>
            </a:r>
            <a:r>
              <a:rPr lang="pt-BR" altLang="pt-BR"/>
              <a:t> </a:t>
            </a:r>
            <a:r>
              <a:rPr lang="pt-BR" altLang="pt-BR" i="1"/>
              <a:t>Necrotic skin lesion with surrounding erythema and dilated veins</a:t>
            </a:r>
            <a:r>
              <a:rPr lang="pt-BR" altLang="pt-BR"/>
              <a:t>.</a:t>
            </a:r>
          </a:p>
          <a:p>
            <a:r>
              <a:rPr lang="pt-BR" altLang="pt-BR"/>
              <a:t> Figura 1.Lesão cutânea necrótica com eritema circundante e veias dilatadas.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5643563" y="5329238"/>
            <a:ext cx="40767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3333FF"/>
                </a:solidFill>
              </a:rPr>
              <a:t>Figure </a:t>
            </a:r>
            <a:r>
              <a:rPr lang="pt-BR" altLang="pt-BR"/>
              <a:t>2 </a:t>
            </a:r>
            <a:r>
              <a:rPr lang="pt-BR" altLang="pt-BR" i="1"/>
              <a:t>Healed skin lesion with scarring</a:t>
            </a:r>
            <a:r>
              <a:rPr lang="pt-BR" altLang="pt-BR"/>
              <a:t>.</a:t>
            </a:r>
          </a:p>
          <a:p>
            <a:r>
              <a:rPr lang="pt-BR" altLang="pt-BR"/>
              <a:t> Figura 2. Lesão cutânea com cicatrizes</a:t>
            </a:r>
          </a:p>
        </p:txBody>
      </p:sp>
      <p:sp>
        <p:nvSpPr>
          <p:cNvPr id="60421" name="AutoShape 5"/>
          <p:cNvSpPr>
            <a:spLocks noChangeArrowheads="1"/>
          </p:cNvSpPr>
          <p:nvPr/>
        </p:nvSpPr>
        <p:spPr bwMode="auto">
          <a:xfrm>
            <a:off x="11315700" y="6181725"/>
            <a:ext cx="590550" cy="3476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33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body" idx="4294967295"/>
          </p:nvPr>
        </p:nvSpPr>
        <p:spPr>
          <a:xfrm>
            <a:off x="750888" y="1082675"/>
            <a:ext cx="11029950" cy="4035425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400" smtClean="0"/>
              <a:t>As lesões cutâneas associadas à infecção sistêmica por </a:t>
            </a:r>
            <a:r>
              <a:rPr lang="pt-BR" altLang="pt-BR" sz="2400" i="1" smtClean="0"/>
              <a:t>Pseudomonas</a:t>
            </a:r>
            <a:r>
              <a:rPr lang="pt-BR" altLang="pt-BR" sz="2400" smtClean="0"/>
              <a:t> são características, formando inicialmente máculas eritematosas dispersas e subsequentemente pústulas que progridem para ulceração e necrose. </a:t>
            </a:r>
          </a:p>
          <a:p>
            <a:r>
              <a:rPr lang="pt-BR" altLang="pt-BR" sz="2400" smtClean="0"/>
              <a:t>Essas lesões são também conhecido como </a:t>
            </a:r>
            <a:r>
              <a:rPr lang="pt-BR" altLang="pt-BR" sz="2400" smtClean="0">
                <a:solidFill>
                  <a:srgbClr val="FF3300"/>
                </a:solidFill>
              </a:rPr>
              <a:t>ectima gangrenoso</a:t>
            </a:r>
            <a:r>
              <a:rPr lang="pt-BR" altLang="pt-BR" sz="2400" smtClean="0"/>
              <a:t>.</a:t>
            </a:r>
          </a:p>
          <a:p>
            <a:r>
              <a:rPr lang="pt-BR" altLang="pt-BR" sz="2400" smtClean="0"/>
              <a:t>As aparências de ectima gangrenoso são suficientemente características para que o tratamento antipseudomona empírico pode ser administrado enquanto se aguarda a confirmação laboratorial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Oval 2"/>
          <p:cNvSpPr>
            <a:spLocks noChangeArrowheads="1"/>
          </p:cNvSpPr>
          <p:nvPr/>
        </p:nvSpPr>
        <p:spPr bwMode="auto">
          <a:xfrm>
            <a:off x="123825" y="538163"/>
            <a:ext cx="914400" cy="914400"/>
          </a:xfrm>
          <a:prstGeom prst="ellipse">
            <a:avLst/>
          </a:prstGeom>
          <a:solidFill>
            <a:srgbClr val="FFFF00"/>
          </a:solidFill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3333FF"/>
                </a:solidFill>
              </a:rPr>
              <a:t>2016</a:t>
            </a:r>
          </a:p>
        </p:txBody>
      </p:sp>
      <p:sp>
        <p:nvSpPr>
          <p:cNvPr id="62467" name="Rectangle 3"/>
          <p:cNvSpPr>
            <a:spLocks noGrp="1"/>
          </p:cNvSpPr>
          <p:nvPr>
            <p:ph type="body" idx="4294967295"/>
          </p:nvPr>
        </p:nvSpPr>
        <p:spPr>
          <a:xfrm>
            <a:off x="581025" y="1893888"/>
            <a:ext cx="11029950" cy="4835525"/>
          </a:xfrm>
          <a:solidFill>
            <a:schemeClr val="bg1"/>
          </a:solidFill>
        </p:spPr>
        <p:txBody>
          <a:bodyPr/>
          <a:lstStyle/>
          <a:p>
            <a:r>
              <a:rPr lang="pt-BR" altLang="pt-BR" smtClean="0"/>
              <a:t>O ectima gangrenoso (EG) é uma infecção rara, caracteristicamente observada em pacientes imunocomprometidos e que se apresenta como lesões embólicas causadas por </a:t>
            </a:r>
            <a:r>
              <a:rPr lang="pt-BR" altLang="pt-BR" i="1" smtClean="0"/>
              <a:t>Pseudomonas aeruginosa</a:t>
            </a:r>
            <a:r>
              <a:rPr lang="pt-BR" altLang="pt-BR" smtClean="0"/>
              <a:t> (1). </a:t>
            </a:r>
          </a:p>
          <a:p>
            <a:r>
              <a:rPr lang="pt-BR" altLang="pt-BR" smtClean="0"/>
              <a:t>Este tipo de infecção apresenta características patognomônicas distintas com alta taxa de mortalidade, mas, </a:t>
            </a:r>
            <a:r>
              <a:rPr lang="pt-BR" altLang="pt-BR" b="1" smtClean="0">
                <a:solidFill>
                  <a:srgbClr val="3333FF"/>
                </a:solidFill>
              </a:rPr>
              <a:t>quando reconhecida precocemente, pode ser tratada com sucesso</a:t>
            </a:r>
            <a:r>
              <a:rPr lang="pt-BR" altLang="pt-BR" smtClean="0"/>
              <a:t>. </a:t>
            </a:r>
          </a:p>
          <a:p>
            <a:r>
              <a:rPr lang="pt-BR" altLang="pt-BR" smtClean="0"/>
              <a:t>As lesões clássicas associadas ao EG são compostas por úlceras profundas com centros gangrenados, equimóticos, aréolas vermelhas brilhantes e tipicamente endurecidas, arroxeadas e endurecidas e típicas bordas desenroladas (</a:t>
            </a:r>
            <a:r>
              <a:rPr lang="pt-BR" altLang="pt-BR" smtClean="0">
                <a:solidFill>
                  <a:srgbClr val="3333FF"/>
                </a:solidFill>
              </a:rPr>
              <a:t>FIGURAS A SEGUIR</a:t>
            </a:r>
            <a:r>
              <a:rPr lang="pt-BR" altLang="pt-BR" smtClean="0"/>
              <a:t>)</a:t>
            </a:r>
          </a:p>
          <a:p>
            <a:r>
              <a:rPr lang="pt-BR" altLang="pt-BR" smtClean="0"/>
              <a:t>O caso em questão: prematuro de 28 semanas, pós-operatório de um teratoma imaturo grau 3, recebeu quimioterapia (4 ciclos com intervalo de 3 semanas iniciado com 24 dias de vida</a:t>
            </a:r>
          </a:p>
          <a:p>
            <a:r>
              <a:rPr lang="pt-BR" altLang="pt-BR" smtClean="0"/>
              <a:t>No final do segundo curso da quimioterapia, aos 60 dias apresentou as típicas lesões de EG;  hemocultura e cultura da lesão mostrou</a:t>
            </a:r>
            <a:r>
              <a:rPr lang="pt-BR" altLang="pt-BR" i="1" smtClean="0"/>
              <a:t> P.aeruginosa.</a:t>
            </a:r>
          </a:p>
          <a:p>
            <a:r>
              <a:rPr lang="pt-BR" altLang="pt-BR" smtClean="0"/>
              <a:t>Entretanto,o paciente se recuperou completamente a após em tratamento com um antibiótico. Para promover intervenção, quando lesões ulceradas estão presentes, assim como nesse caso o EG deve ser lembrado, principalmente em prematuros.</a:t>
            </a:r>
          </a:p>
          <a:p>
            <a:endParaRPr lang="pt-BR" altLang="pt-BR" smtClean="0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1276350" y="611188"/>
            <a:ext cx="9263063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en-US" altLang="pt-BR">
                <a:solidFill>
                  <a:srgbClr val="FF3300"/>
                </a:solidFill>
              </a:rPr>
              <a:t>ECTIMA GANGRENOSO EM UM PREMATURO</a:t>
            </a:r>
          </a:p>
          <a:p>
            <a:pPr algn="ctr"/>
            <a:r>
              <a:rPr lang="en-US" altLang="pt-BR">
                <a:solidFill>
                  <a:srgbClr val="FF3300"/>
                </a:solidFill>
                <a:hlinkClick r:id="rId2"/>
              </a:rPr>
              <a:t>Ecthyma gangrenosum in a preterm infant.</a:t>
            </a:r>
            <a:r>
              <a:rPr lang="en-US" altLang="pt-BR"/>
              <a:t>Tekgündüz KŞ, Demirelli Y, Caner İ, Kara M.</a:t>
            </a:r>
          </a:p>
          <a:p>
            <a:pPr algn="ctr"/>
            <a:r>
              <a:rPr lang="en-US" altLang="pt-BR"/>
              <a:t>Int Wound J. 2016 Oct;13(5):1049. doi: 10.1111/iwj.12409. Epub 2015 Feb 3. No abstract available.</a:t>
            </a:r>
          </a:p>
          <a:p>
            <a:pPr algn="ctr"/>
            <a:r>
              <a:rPr lang="en-US" altLang="pt-BR"/>
              <a:t>PMID: 25649825.</a:t>
            </a:r>
            <a:r>
              <a:rPr lang="en-US" altLang="pt-BR" u="sng">
                <a:hlinkClick r:id="rId3"/>
              </a:rPr>
              <a:t>Similar articles</a:t>
            </a:r>
            <a:endParaRPr lang="en-US" altLang="pt-BR" u="sng"/>
          </a:p>
        </p:txBody>
      </p:sp>
      <p:sp>
        <p:nvSpPr>
          <p:cNvPr id="62469" name="AutoShape 5"/>
          <p:cNvSpPr>
            <a:spLocks noChangeArrowheads="1"/>
          </p:cNvSpPr>
          <p:nvPr/>
        </p:nvSpPr>
        <p:spPr bwMode="auto">
          <a:xfrm>
            <a:off x="11315700" y="6181725"/>
            <a:ext cx="590550" cy="3476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33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913" y="1208088"/>
            <a:ext cx="10336212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077913" y="4305300"/>
            <a:ext cx="96218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/>
              <a:t>(</a:t>
            </a:r>
            <a:r>
              <a:rPr lang="pt-BR" altLang="pt-BR" b="1"/>
              <a:t>A)Lesões com ectima gangrenoso são vistas em todo o corpo; (B) múlltiplas ulcerações </a:t>
            </a:r>
          </a:p>
          <a:p>
            <a:pPr algn="ctr"/>
            <a:r>
              <a:rPr lang="pt-BR" altLang="pt-BR" b="1"/>
              <a:t>Profundas com bordas eriematosas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body" idx="4294967295"/>
          </p:nvPr>
        </p:nvSpPr>
        <p:spPr>
          <a:xfrm>
            <a:off x="665163" y="2963863"/>
            <a:ext cx="10582275" cy="3524250"/>
          </a:xfrm>
          <a:solidFill>
            <a:schemeClr val="bg1"/>
          </a:solidFill>
        </p:spPr>
        <p:txBody>
          <a:bodyPr/>
          <a:lstStyle/>
          <a:p>
            <a:r>
              <a:rPr lang="pt-BR" altLang="pt-BR" smtClean="0"/>
              <a:t>Os autores relataram, em um recém-nascido (RN) pré-termo (30 semanas), aos 34 dias de vida com sepse por </a:t>
            </a:r>
            <a:r>
              <a:rPr lang="pt-BR" altLang="pt-BR" i="1" smtClean="0"/>
              <a:t>Sthaphylococcus aureus</a:t>
            </a:r>
            <a:r>
              <a:rPr lang="pt-BR" altLang="pt-BR" smtClean="0"/>
              <a:t>  uma forma rara e severa de trombose venosa profunda na extremidade inferior, caracterizada pelo edema da extremidade, cianose e dor. Esta condição é conhecida também  por </a:t>
            </a:r>
            <a:r>
              <a:rPr lang="pt-BR" altLang="pt-BR" b="1" i="1" smtClean="0"/>
              <a:t>phlegmasia cerulea dolens</a:t>
            </a:r>
            <a:r>
              <a:rPr lang="pt-BR" altLang="pt-BR" smtClean="0"/>
              <a:t> (PCD). A progressão do processo trombótico pode resultar em gangrena e amputação em 55% dos pacientes e a mortalidade tem sido relatada ocorrer entre 25 a 41% na população adulta. A gangrena venosa é sempre precedida pela PCD.</a:t>
            </a:r>
          </a:p>
          <a:p>
            <a:r>
              <a:rPr lang="pt-BR" altLang="pt-BR" smtClean="0"/>
              <a:t>Em 1938 Gregoire usou o termo PCD para distinguir esta forma isquêmica de trombose venosa da mais comum entidade chamada </a:t>
            </a:r>
            <a:r>
              <a:rPr lang="pt-BR" altLang="pt-BR" b="1" i="1" smtClean="0"/>
              <a:t>phlegmasia alba dolens.</a:t>
            </a:r>
          </a:p>
          <a:p>
            <a:r>
              <a:rPr lang="pt-BR" altLang="pt-BR" smtClean="0"/>
              <a:t> </a:t>
            </a: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1035050" y="630238"/>
            <a:ext cx="94678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1" hangingPunct="1"/>
            <a:r>
              <a:rPr lang="en-US" altLang="pt-BR" sz="2700" b="1">
                <a:solidFill>
                  <a:srgbClr val="FFFF00"/>
                </a:solidFill>
                <a:latin typeface="Lato" panose="020F0502020204030203" pitchFamily="34" charset="0"/>
              </a:rPr>
              <a:t>GANGRENA VENOSA DE EXTREMIDADES INFERIORES  E SEPSES POR Staphylococcus aureus</a:t>
            </a:r>
          </a:p>
        </p:txBody>
      </p:sp>
      <p:pic>
        <p:nvPicPr>
          <p:cNvPr id="64516" name="Picture 4" descr="doc">
            <a:hlinkClick r:id="rId2" tooltip="gangren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3313" y="28194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1500188" y="1628775"/>
            <a:ext cx="9121775" cy="16478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>
                <a:hlinkClick r:id="rId4"/>
              </a:rPr>
              <a:t/>
            </a:r>
            <a:br>
              <a:rPr lang="en-US" altLang="pt-BR">
                <a:hlinkClick r:id="rId4"/>
              </a:rPr>
            </a:br>
            <a:r>
              <a:rPr lang="en-US" altLang="pt-BR">
                <a:hlinkClick r:id="rId4"/>
              </a:rPr>
              <a:t>Venous gangrene of lower extremities and Staphylococcus aureus sepsis.</a:t>
            </a:r>
            <a:endParaRPr lang="en-US" altLang="pt-BR"/>
          </a:p>
          <a:p>
            <a:pPr algn="ctr"/>
            <a:r>
              <a:rPr lang="en-US" altLang="pt-BR"/>
              <a:t>Ibrahim H, Krouskop R, Jeroudi M, McCulloch C, Parupia H, Dhanireddy R.</a:t>
            </a:r>
          </a:p>
          <a:p>
            <a:pPr algn="ctr"/>
            <a:r>
              <a:rPr lang="en-US" altLang="pt-BR"/>
              <a:t>J Perinatol. 2001 Mar;21(2):136-40. Review.PMID: 11324361. </a:t>
            </a:r>
          </a:p>
          <a:p>
            <a:pPr algn="ctr"/>
            <a:r>
              <a:rPr lang="en-US" altLang="pt-BR" b="1">
                <a:hlinkClick r:id="rId4"/>
              </a:rPr>
              <a:t>Free Article</a:t>
            </a:r>
            <a:r>
              <a:rPr lang="en-US" altLang="pt-BR" b="1"/>
              <a:t>.</a:t>
            </a:r>
            <a:r>
              <a:rPr lang="en-US" altLang="pt-BR" u="sng">
                <a:hlinkClick r:id="rId5"/>
              </a:rPr>
              <a:t>Similar articles</a:t>
            </a:r>
            <a:r>
              <a:rPr lang="en-US" altLang="pt-BR" u="sng"/>
              <a:t>. </a:t>
            </a:r>
            <a:r>
              <a:rPr lang="en-US" altLang="pt-BR" b="1" u="sng">
                <a:solidFill>
                  <a:srgbClr val="3333FF"/>
                </a:solidFill>
              </a:rPr>
              <a:t>Artigo Livre!</a:t>
            </a:r>
          </a:p>
          <a:p>
            <a:pPr algn="ctr"/>
            <a:r>
              <a:rPr lang="en-US" altLang="pt-BR"/>
              <a:t>Resumido por Paulo R. Margotto</a:t>
            </a:r>
          </a:p>
        </p:txBody>
      </p:sp>
      <p:pic>
        <p:nvPicPr>
          <p:cNvPr id="64518" name="Picture 6" descr="doc">
            <a:hlinkClick r:id="rId2" tooltip="gangren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900" y="995363"/>
            <a:ext cx="744538" cy="74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9" name="Oval 7"/>
          <p:cNvSpPr>
            <a:spLocks noChangeArrowheads="1"/>
          </p:cNvSpPr>
          <p:nvPr/>
        </p:nvSpPr>
        <p:spPr bwMode="auto">
          <a:xfrm>
            <a:off x="1222375" y="1452563"/>
            <a:ext cx="914400" cy="914400"/>
          </a:xfrm>
          <a:prstGeom prst="ellipse">
            <a:avLst/>
          </a:prstGeom>
          <a:solidFill>
            <a:srgbClr val="FFFF00"/>
          </a:solidFill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3333FF"/>
                </a:solidFill>
              </a:rPr>
              <a:t>2001</a:t>
            </a: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1035050" y="1085850"/>
            <a:ext cx="1422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00FF"/>
                </a:solidFill>
              </a:rPr>
              <a:t>Há 18 anos!</a:t>
            </a:r>
          </a:p>
        </p:txBody>
      </p:sp>
      <p:sp>
        <p:nvSpPr>
          <p:cNvPr id="64521" name="AutoShape 9"/>
          <p:cNvSpPr>
            <a:spLocks noChangeArrowheads="1"/>
          </p:cNvSpPr>
          <p:nvPr/>
        </p:nvSpPr>
        <p:spPr bwMode="auto">
          <a:xfrm>
            <a:off x="11315700" y="6181725"/>
            <a:ext cx="590550" cy="3476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33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566738"/>
            <a:ext cx="3414712" cy="579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300" y="0"/>
            <a:ext cx="2933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3781425" y="2513013"/>
            <a:ext cx="5202238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pt-BR" altLang="pt-BR"/>
              <a:t>Figura 1 </a:t>
            </a:r>
            <a:r>
              <a:rPr lang="pt-BR" altLang="pt-BR" b="1"/>
              <a:t>A</a:t>
            </a:r>
            <a:r>
              <a:rPr lang="pt-BR" altLang="pt-BR"/>
              <a:t>. edema e cianose dos dedos do pé direito.</a:t>
            </a:r>
            <a:r>
              <a:rPr lang="pt-BR" altLang="pt-BR" b="1"/>
              <a:t>B</a:t>
            </a:r>
            <a:r>
              <a:rPr lang="pt-BR" altLang="pt-BR"/>
              <a:t>. Edema e alterações isquêmicas no primeiro e quinto dedos do pé esquerdo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3781425" y="4524375"/>
            <a:ext cx="5537200" cy="1190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pt-BR" altLang="pt-BR"/>
              <a:t>Figura 2. </a:t>
            </a:r>
            <a:r>
              <a:rPr lang="pt-BR" altLang="pt-BR" b="1"/>
              <a:t>A</a:t>
            </a:r>
            <a:r>
              <a:rPr lang="pt-BR" altLang="pt-BR"/>
              <a:t>.Fasciotomia da estremidade inferior esquerda mostrando severas alterações isquêmicas na pele e músculos. </a:t>
            </a:r>
            <a:r>
              <a:rPr lang="pt-BR" altLang="pt-BR" b="1"/>
              <a:t>B</a:t>
            </a:r>
            <a:r>
              <a:rPr lang="pt-BR" altLang="pt-BR"/>
              <a:t>.Fasciotomia da extremidade inferior esquerda mostrando somente necrose superficial da pele.</a:t>
            </a:r>
          </a:p>
        </p:txBody>
      </p:sp>
      <p:sp>
        <p:nvSpPr>
          <p:cNvPr id="65542" name="AutoShape 6"/>
          <p:cNvSpPr>
            <a:spLocks noChangeArrowheads="1"/>
          </p:cNvSpPr>
          <p:nvPr/>
        </p:nvSpPr>
        <p:spPr bwMode="auto">
          <a:xfrm>
            <a:off x="4243388" y="2017713"/>
            <a:ext cx="976312" cy="485775"/>
          </a:xfrm>
          <a:prstGeom prst="lef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65543" name="AutoShape 7"/>
          <p:cNvSpPr>
            <a:spLocks noChangeArrowheads="1"/>
          </p:cNvSpPr>
          <p:nvPr/>
        </p:nvSpPr>
        <p:spPr bwMode="auto">
          <a:xfrm>
            <a:off x="8007350" y="407987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65544" name="AutoShape 8"/>
          <p:cNvSpPr>
            <a:spLocks noChangeArrowheads="1"/>
          </p:cNvSpPr>
          <p:nvPr/>
        </p:nvSpPr>
        <p:spPr bwMode="auto">
          <a:xfrm>
            <a:off x="11610975" y="4349750"/>
            <a:ext cx="590550" cy="3476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33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96888"/>
            <a:ext cx="4238625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4595813" y="2012950"/>
            <a:ext cx="38306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1" hangingPunct="1"/>
            <a:r>
              <a:rPr lang="pt-BR" altLang="pt-BR"/>
              <a:t>Figura 3.Gangrena venosa do pé direito</a:t>
            </a:r>
          </a:p>
        </p:txBody>
      </p:sp>
      <p:sp>
        <p:nvSpPr>
          <p:cNvPr id="66564" name="AutoShape 4"/>
          <p:cNvSpPr>
            <a:spLocks noChangeArrowheads="1"/>
          </p:cNvSpPr>
          <p:nvPr/>
        </p:nvSpPr>
        <p:spPr bwMode="auto">
          <a:xfrm>
            <a:off x="11315700" y="6191250"/>
            <a:ext cx="590550" cy="3476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33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body" idx="4294967295"/>
          </p:nvPr>
        </p:nvSpPr>
        <p:spPr>
          <a:xfrm>
            <a:off x="317500" y="606425"/>
            <a:ext cx="11433175" cy="4964113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400" smtClean="0"/>
              <a:t>Neste paciente, a associação de PCD e gangrena venosa com  sepses por </a:t>
            </a:r>
            <a:r>
              <a:rPr lang="pt-BR" altLang="pt-BR" sz="2400" i="1" smtClean="0"/>
              <a:t>S. aureus</a:t>
            </a:r>
            <a:r>
              <a:rPr lang="pt-BR" altLang="pt-BR" sz="2400" smtClean="0"/>
              <a:t> requer explicação. O mecanismo causador é provavelmente devido à trombose venosa profunda secundária a lesão endotelial e choque séptico. A toxina-alfa é a toxina do </a:t>
            </a:r>
            <a:r>
              <a:rPr lang="pt-BR" altLang="pt-BR" sz="2400" i="1" smtClean="0"/>
              <a:t>S aureus</a:t>
            </a:r>
            <a:r>
              <a:rPr lang="pt-BR" altLang="pt-BR" sz="2400" smtClean="0"/>
              <a:t> mais potente para a lesão de membrana. Esta toxina se liga a plaquetas e monócitos, causando a produção de citocinas que dão início à produção de mediadores infamatórios. Estes eventos causam os sintomas do choque séptico na severa infecção causada pelo </a:t>
            </a:r>
            <a:r>
              <a:rPr lang="pt-BR" altLang="pt-BR" sz="2400" i="1" smtClean="0"/>
              <a:t>S.aureus</a:t>
            </a:r>
            <a:r>
              <a:rPr lang="pt-BR" altLang="pt-BR" sz="2400" smtClean="0"/>
              <a:t>. A coagulase é uma proteína extracelular do </a:t>
            </a:r>
            <a:r>
              <a:rPr lang="pt-BR" altLang="pt-BR" sz="2400" i="1" smtClean="0"/>
              <a:t>S. aureus</a:t>
            </a:r>
            <a:r>
              <a:rPr lang="pt-BR" altLang="pt-BR" sz="2400" smtClean="0"/>
              <a:t> que se liga a protrombina no hospedeiro para formar um complexo chamado </a:t>
            </a:r>
            <a:r>
              <a:rPr lang="pt-BR" altLang="pt-BR" sz="2400" i="1" smtClean="0"/>
              <a:t>staphylothrombin</a:t>
            </a:r>
            <a:r>
              <a:rPr lang="pt-BR" altLang="pt-BR" sz="2400" smtClean="0"/>
              <a:t>, resultando na conversão do fibrinogênio em fibrina. Pelo fato de ter sido isolado o leukocidin nas lesões necróticas, há sugestão da sua participação na necrose tecidual da pele.</a:t>
            </a:r>
          </a:p>
          <a:p>
            <a:endParaRPr lang="pt-BR" altLang="pt-BR" sz="2400" smtClean="0"/>
          </a:p>
        </p:txBody>
      </p:sp>
      <p:sp>
        <p:nvSpPr>
          <p:cNvPr id="67587" name="AutoShape 3"/>
          <p:cNvSpPr>
            <a:spLocks noChangeArrowheads="1"/>
          </p:cNvSpPr>
          <p:nvPr/>
        </p:nvSpPr>
        <p:spPr bwMode="auto">
          <a:xfrm>
            <a:off x="11315700" y="6181725"/>
            <a:ext cx="590550" cy="3476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3333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body" idx="4294967295"/>
          </p:nvPr>
        </p:nvSpPr>
        <p:spPr>
          <a:xfrm>
            <a:off x="581025" y="604838"/>
            <a:ext cx="11029950" cy="3524250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400" smtClean="0"/>
              <a:t>O uso de anticoagulantes sistêmicos, terapia trombolítica com estreptoquinase ou ativador de plasminogênio tecidual, assim como a trombectomia venosa não demonstrou  eficácia.</a:t>
            </a:r>
          </a:p>
          <a:p>
            <a:r>
              <a:rPr lang="pt-BR" altLang="pt-BR" sz="2400" smtClean="0"/>
              <a:t>No presente paciente, a combinação de modalidades terapêuticas, como a hidratação, antibiótico e as fasciotomias foram importantes na parada do progresso da PCD e salvou a vida do paciente.</a:t>
            </a:r>
          </a:p>
          <a:p>
            <a:r>
              <a:rPr lang="pt-BR" altLang="pt-BR" sz="2400" smtClean="0"/>
              <a:t>Para o conhecimento dos autores, a associação do </a:t>
            </a:r>
            <a:r>
              <a:rPr lang="pt-BR" altLang="pt-BR" sz="2400" i="1" smtClean="0"/>
              <a:t>S aureus</a:t>
            </a:r>
            <a:r>
              <a:rPr lang="pt-BR" altLang="pt-BR" sz="2400" smtClean="0"/>
              <a:t>, PCD e gangrena venosa não têm sido relatadas até o momento.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6263" y="0"/>
            <a:ext cx="11029950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sz="3600" cap="none" smtClean="0">
                <a:solidFill>
                  <a:srgbClr val="FFFF00"/>
                </a:solidFill>
              </a:rPr>
              <a:t>OBRIGADA!!!</a:t>
            </a:r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1962150"/>
            <a:ext cx="6858000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videndo">
  <a:themeElements>
    <a:clrScheme name="Dividendo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66658"/>
      </a:accent1>
      <a:accent2>
        <a:srgbClr val="8CB64A"/>
      </a:accent2>
      <a:accent3>
        <a:srgbClr val="88D5A9"/>
      </a:accent3>
      <a:accent4>
        <a:srgbClr val="969FA7"/>
      </a:accent4>
      <a:accent5>
        <a:srgbClr val="E8A844"/>
      </a:accent5>
      <a:accent6>
        <a:srgbClr val="A1561F"/>
      </a:accent6>
      <a:hlink>
        <a:srgbClr val="828282"/>
      </a:hlink>
      <a:folHlink>
        <a:srgbClr val="A5A5A5"/>
      </a:folHlink>
    </a:clrScheme>
    <a:fontScheme name="Dividendo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o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4BEC0EAF-CF86-4D49-B83B-56CC62D3CFF1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2258</Words>
  <Application>Microsoft Office PowerPoint</Application>
  <PresentationFormat>Widescreen</PresentationFormat>
  <Paragraphs>172</Paragraphs>
  <Slides>43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43</vt:i4>
      </vt:variant>
    </vt:vector>
  </HeadingPairs>
  <TitlesOfParts>
    <vt:vector size="49" baseType="lpstr">
      <vt:lpstr>Gill Sans MT</vt:lpstr>
      <vt:lpstr>Arial</vt:lpstr>
      <vt:lpstr>Wingdings 2</vt:lpstr>
      <vt:lpstr>Calibri</vt:lpstr>
      <vt:lpstr>Lato</vt:lpstr>
      <vt:lpstr>Dividendo</vt:lpstr>
      <vt:lpstr>Sessão de Anatomia Clínica  ECTIMA GANGRENOSO Apresentação: Laura Pereira Nishioka(R3 em UTI Pediátrica) Coordenação: Dr. Ana Paula/ Alexandre Serafim</vt:lpstr>
      <vt:lpstr>A paciente</vt:lpstr>
      <vt:lpstr>A HDA</vt:lpstr>
      <vt:lpstr>A HDA</vt:lpstr>
      <vt:lpstr>Além disso...</vt:lpstr>
      <vt:lpstr>A admissão</vt:lpstr>
      <vt:lpstr>Exames</vt:lpstr>
      <vt:lpstr>Na utip...</vt:lpstr>
      <vt:lpstr>HD</vt:lpstr>
      <vt:lpstr>No dia seguinte</vt:lpstr>
      <vt:lpstr>No dia seguinte...</vt:lpstr>
      <vt:lpstr>Evolução</vt:lpstr>
      <vt:lpstr>Biópsia da lesão genital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Ectima gangrenoso</vt:lpstr>
      <vt:lpstr>Apresentação do PowerPoint</vt:lpstr>
      <vt:lpstr>O Perfil</vt:lpstr>
      <vt:lpstr>A criança imunocompetente</vt:lpstr>
      <vt:lpstr>Apresentação do PowerPoint</vt:lpstr>
      <vt:lpstr>Apresentação do PowerPoint</vt:lpstr>
      <vt:lpstr>A lesão</vt:lpstr>
      <vt:lpstr>O que mais poderia ser???</vt:lpstr>
      <vt:lpstr>A lição...</vt:lpstr>
      <vt:lpstr>Nota do Editor do site, Dr. Paulo R. Margotto. Consultem também! Aqui e Agora!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OBRIGADA!!!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SeSSÃO AnATOMO-CLÍNICA</dc:title>
  <dc:creator>Laura Nishioka</dc:creator>
  <cp:lastModifiedBy>Paulo Margotto</cp:lastModifiedBy>
  <cp:revision>17</cp:revision>
  <dcterms:created xsi:type="dcterms:W3CDTF">2019-10-28T21:26:05Z</dcterms:created>
  <dcterms:modified xsi:type="dcterms:W3CDTF">2019-11-14T20:00:15Z</dcterms:modified>
</cp:coreProperties>
</file>