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0" r:id="rId23"/>
    <p:sldId id="277" r:id="rId24"/>
    <p:sldId id="278" r:id="rId25"/>
    <p:sldId id="279" r:id="rId26"/>
    <p:sldId id="292" r:id="rId27"/>
    <p:sldId id="293" r:id="rId28"/>
    <p:sldId id="283" r:id="rId29"/>
    <p:sldId id="282" r:id="rId30"/>
    <p:sldId id="284" r:id="rId31"/>
    <p:sldId id="285" r:id="rId32"/>
    <p:sldId id="286" r:id="rId33"/>
    <p:sldId id="287" r:id="rId34"/>
    <p:sldId id="288" r:id="rId35"/>
    <p:sldId id="290" r:id="rId36"/>
    <p:sldId id="291" r:id="rId37"/>
    <p:sldId id="289" r:id="rId38"/>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0000"/>
    <a:srgbClr val="FFFF00"/>
    <a:srgbClr val="0000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56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17463" y="0"/>
            <a:ext cx="12231688" cy="6856413"/>
            <a:chOff x="-16934" y="0"/>
            <a:chExt cx="12231160" cy="6856214"/>
          </a:xfrm>
        </p:grpSpPr>
        <p:pic>
          <p:nvPicPr>
            <p:cNvPr id="5" name="Picture 15" descr="HD-PanelTitleR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Rectangle 25"/>
            <p:cNvGrpSpPr>
              <a:grpSpLocks/>
            </p:cNvGrpSpPr>
            <p:nvPr/>
          </p:nvGrpSpPr>
          <p:grpSpPr bwMode="auto">
            <a:xfrm>
              <a:off x="2322576" y="1536192"/>
              <a:ext cx="7559040" cy="3852672"/>
              <a:chOff x="2322576" y="1536192"/>
              <a:chExt cx="7559040" cy="3852672"/>
            </a:xfrm>
          </p:grpSpPr>
          <p:pic>
            <p:nvPicPr>
              <p:cNvPr id="9" name="Rectangle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2576" y="1536192"/>
                <a:ext cx="7559040" cy="3852672"/>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11"/>
              <p:cNvSpPr txBox="1">
                <a:spLocks noChangeArrowheads="1"/>
              </p:cNvSpPr>
              <p:nvPr/>
            </p:nvSpPr>
            <p:spPr bwMode="auto">
              <a:xfrm>
                <a:off x="2328332" y="1540931"/>
                <a:ext cx="7543802" cy="383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pic>
          <p:nvPicPr>
            <p:cNvPr id="7" name="Picture 16" descr="HDRibbonTitle-UniformTri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934" y="3147609"/>
              <a:ext cx="2478024" cy="61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9" descr="HDRibbonTitle-UniformTri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36202" y="3147609"/>
              <a:ext cx="2478024" cy="61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1" name="Straight Connector 14"/>
          <p:cNvCxnSpPr/>
          <p:nvPr/>
        </p:nvCxnSpPr>
        <p:spPr>
          <a:xfrm>
            <a:off x="2692400" y="3522663"/>
            <a:ext cx="681513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2" name="Date Placeholder 3"/>
          <p:cNvSpPr>
            <a:spLocks noGrp="1"/>
          </p:cNvSpPr>
          <p:nvPr>
            <p:ph type="dt" sz="half" idx="10"/>
          </p:nvPr>
        </p:nvSpPr>
        <p:spPr>
          <a:xfrm>
            <a:off x="7983538" y="5037138"/>
            <a:ext cx="896937" cy="279400"/>
          </a:xfrm>
        </p:spPr>
        <p:txBody>
          <a:bodyPr/>
          <a:lstStyle>
            <a:lvl1pPr>
              <a:defRPr/>
            </a:lvl1pPr>
          </a:lstStyle>
          <a:p>
            <a:pPr>
              <a:defRPr/>
            </a:pPr>
            <a:fld id="{ECA3E585-30A4-4159-B0AC-DD4722214D8D}" type="datetimeFigureOut">
              <a:rPr lang="en-US"/>
              <a:pPr>
                <a:defRPr/>
              </a:pPr>
              <a:t>11/22/2019</a:t>
            </a:fld>
            <a:endParaRPr lang="en-US"/>
          </a:p>
        </p:txBody>
      </p:sp>
      <p:sp>
        <p:nvSpPr>
          <p:cNvPr id="13" name="Footer Placeholder 4"/>
          <p:cNvSpPr>
            <a:spLocks noGrp="1"/>
          </p:cNvSpPr>
          <p:nvPr>
            <p:ph type="ftr" sz="quarter" idx="11"/>
          </p:nvPr>
        </p:nvSpPr>
        <p:spPr>
          <a:xfrm>
            <a:off x="2692400" y="5037138"/>
            <a:ext cx="5214938" cy="279400"/>
          </a:xfrm>
        </p:spPr>
        <p:txBody>
          <a:bodyPr/>
          <a:lstStyle>
            <a:lvl1pPr>
              <a:defRPr/>
            </a:lvl1pPr>
          </a:lstStyle>
          <a:p>
            <a:pPr>
              <a:defRPr/>
            </a:pPr>
            <a:endParaRPr lang="en-US"/>
          </a:p>
        </p:txBody>
      </p:sp>
      <p:sp>
        <p:nvSpPr>
          <p:cNvPr id="14" name="Slide Number Placeholder 5"/>
          <p:cNvSpPr>
            <a:spLocks noGrp="1"/>
          </p:cNvSpPr>
          <p:nvPr>
            <p:ph type="sldNum" sz="quarter" idx="12"/>
          </p:nvPr>
        </p:nvSpPr>
        <p:spPr>
          <a:xfrm>
            <a:off x="8956675" y="5037138"/>
            <a:ext cx="550863" cy="279400"/>
          </a:xfrm>
        </p:spPr>
        <p:txBody>
          <a:bodyPr/>
          <a:lstStyle>
            <a:lvl1pPr>
              <a:defRPr/>
            </a:lvl1pPr>
          </a:lstStyle>
          <a:p>
            <a:fld id="{44D5CF57-22E8-423F-AC42-39D60FDA6ABF}" type="slidenum">
              <a:rPr lang="en-US" altLang="pt-BR"/>
              <a:pPr/>
              <a:t>‹nº›</a:t>
            </a:fld>
            <a:endParaRPr lang="en-US" altLang="pt-BR"/>
          </a:p>
        </p:txBody>
      </p:sp>
    </p:spTree>
    <p:extLst>
      <p:ext uri="{BB962C8B-B14F-4D97-AF65-F5344CB8AC3E}">
        <p14:creationId xmlns:p14="http://schemas.microsoft.com/office/powerpoint/2010/main" val="2072846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73A81CE-697A-43BC-844A-74F3585F9708}"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B6851F78-4E66-4706-9B2B-BFC477AB9411}" type="slidenum">
              <a:rPr lang="en-US" altLang="pt-BR"/>
              <a:pPr/>
              <a:t>‹nº›</a:t>
            </a:fld>
            <a:endParaRPr lang="en-US" altLang="pt-BR"/>
          </a:p>
        </p:txBody>
      </p:sp>
    </p:spTree>
    <p:extLst>
      <p:ext uri="{BB962C8B-B14F-4D97-AF65-F5344CB8AC3E}">
        <p14:creationId xmlns:p14="http://schemas.microsoft.com/office/powerpoint/2010/main" val="2409604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EEB93F85-C816-4A6A-8A3F-6C23E99F5F06}"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E1FBE63-2AAC-4A54-9B02-C58B1F039D3C}" type="slidenum">
              <a:rPr lang="en-US" altLang="pt-BR"/>
              <a:pPr/>
              <a:t>‹nº›</a:t>
            </a:fld>
            <a:endParaRPr lang="en-US" altLang="pt-BR"/>
          </a:p>
        </p:txBody>
      </p:sp>
    </p:spTree>
    <p:extLst>
      <p:ext uri="{BB962C8B-B14F-4D97-AF65-F5344CB8AC3E}">
        <p14:creationId xmlns:p14="http://schemas.microsoft.com/office/powerpoint/2010/main" val="2505803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E717476E-5234-4234-8971-F2B28233C321}" type="datetimeFigureOut">
              <a:rPr lang="en-US"/>
              <a:pPr>
                <a:defRPr/>
              </a:pPr>
              <a:t>11/22/2019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fld id="{6F43A185-837C-48B9-B0AC-BE9AAE4A74D0}" type="slidenum">
              <a:rPr lang="en-US" altLang="pt-BR"/>
              <a:pPr/>
              <a:t>‹nº›</a:t>
            </a:fld>
            <a:endParaRPr lang="en-US" altLang="pt-BR"/>
          </a:p>
        </p:txBody>
      </p:sp>
    </p:spTree>
    <p:extLst>
      <p:ext uri="{BB962C8B-B14F-4D97-AF65-F5344CB8AC3E}">
        <p14:creationId xmlns:p14="http://schemas.microsoft.com/office/powerpoint/2010/main" val="178781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180670" y="3243262"/>
            <a:ext cx="4718304" cy="2632605"/>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BFBA8A44-11CC-4027-BD64-B7E3392EF46B}" type="datetimeFigureOut">
              <a:rPr lang="en-US"/>
              <a:pPr>
                <a:defRPr/>
              </a:pPr>
              <a:t>11/22/2019</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fld id="{DD724565-FC1E-45F3-B905-33391515E502}" type="slidenum">
              <a:rPr lang="en-US" altLang="pt-BR"/>
              <a:pPr/>
              <a:t>‹nº›</a:t>
            </a:fld>
            <a:endParaRPr lang="en-US" altLang="pt-BR"/>
          </a:p>
        </p:txBody>
      </p:sp>
    </p:spTree>
    <p:extLst>
      <p:ext uri="{BB962C8B-B14F-4D97-AF65-F5344CB8AC3E}">
        <p14:creationId xmlns:p14="http://schemas.microsoft.com/office/powerpoint/2010/main" val="1410021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74529393-3BA0-4BA3-AB56-2E62C1B49EA7}" type="datetimeFigureOut">
              <a:rPr lang="en-US"/>
              <a:pPr>
                <a:defRPr/>
              </a:pPr>
              <a:t>11/22/2019</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fld id="{D3D02E5B-7F31-4BD1-AA78-79CF344BB65A}" type="slidenum">
              <a:rPr lang="en-US" altLang="pt-BR"/>
              <a:pPr/>
              <a:t>‹nº›</a:t>
            </a:fld>
            <a:endParaRPr lang="en-US" altLang="pt-BR"/>
          </a:p>
        </p:txBody>
      </p:sp>
    </p:spTree>
    <p:extLst>
      <p:ext uri="{BB962C8B-B14F-4D97-AF65-F5344CB8AC3E}">
        <p14:creationId xmlns:p14="http://schemas.microsoft.com/office/powerpoint/2010/main" val="372276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CF7DF87-00F0-421A-9BC7-E5279D1A9454}" type="datetimeFigureOut">
              <a:rPr lang="en-US"/>
              <a:pPr>
                <a:defRPr/>
              </a:pPr>
              <a:t>11/22/2019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2332AEA3-F112-40F4-92F5-60007586855B}" type="slidenum">
              <a:rPr lang="en-US" altLang="pt-BR"/>
              <a:pPr/>
              <a:t>‹nº›</a:t>
            </a:fld>
            <a:endParaRPr lang="en-US" altLang="pt-BR"/>
          </a:p>
        </p:txBody>
      </p:sp>
    </p:spTree>
    <p:extLst>
      <p:ext uri="{BB962C8B-B14F-4D97-AF65-F5344CB8AC3E}">
        <p14:creationId xmlns:p14="http://schemas.microsoft.com/office/powerpoint/2010/main" val="2363813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7CCC977F-E40E-438E-8B5F-AA566C096A7F}" type="datetimeFigureOut">
              <a:rPr lang="en-US"/>
              <a:pPr>
                <a:defRPr/>
              </a:pPr>
              <a:t>11/22/2019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fld id="{F3ED4566-C275-4788-8271-3DC4F4EB20AD}" type="slidenum">
              <a:rPr lang="en-US" altLang="pt-BR"/>
              <a:pPr/>
              <a:t>‹nº›</a:t>
            </a:fld>
            <a:endParaRPr lang="en-US" altLang="pt-BR"/>
          </a:p>
        </p:txBody>
      </p:sp>
    </p:spTree>
    <p:extLst>
      <p:ext uri="{BB962C8B-B14F-4D97-AF65-F5344CB8AC3E}">
        <p14:creationId xmlns:p14="http://schemas.microsoft.com/office/powerpoint/2010/main" val="2436359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AA864908-9CD1-42E3-994C-B89581E8136A}"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49C6670-B2DE-4AA4-9C1B-4E8C578B4FB9}" type="slidenum">
              <a:rPr lang="en-US" altLang="pt-BR"/>
              <a:pPr/>
              <a:t>‹nº›</a:t>
            </a:fld>
            <a:endParaRPr lang="en-US" altLang="pt-BR"/>
          </a:p>
        </p:txBody>
      </p:sp>
    </p:spTree>
    <p:extLst>
      <p:ext uri="{BB962C8B-B14F-4D97-AF65-F5344CB8AC3E}">
        <p14:creationId xmlns:p14="http://schemas.microsoft.com/office/powerpoint/2010/main" val="2053387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DC5F787C-592E-4835-B7AF-BC07ED76350B}"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8A55D62-5D0B-4CF2-A1D0-37ABCAF54BB0}" type="slidenum">
              <a:rPr lang="en-US" altLang="pt-BR"/>
              <a:pPr/>
              <a:t>‹nº›</a:t>
            </a:fld>
            <a:endParaRPr lang="en-US" altLang="pt-BR"/>
          </a:p>
        </p:txBody>
      </p:sp>
    </p:spTree>
    <p:extLst>
      <p:ext uri="{BB962C8B-B14F-4D97-AF65-F5344CB8AC3E}">
        <p14:creationId xmlns:p14="http://schemas.microsoft.com/office/powerpoint/2010/main" val="3224804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33417CEC-6D48-4F83-B5FE-406213E8E9C0}"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F6CECC7-9CEE-433A-A439-2A9E8E72F17B}" type="slidenum">
              <a:rPr lang="en-US" altLang="pt-BR"/>
              <a:pPr/>
              <a:t>‹nº›</a:t>
            </a:fld>
            <a:endParaRPr lang="en-US" altLang="pt-BR"/>
          </a:p>
        </p:txBody>
      </p:sp>
    </p:spTree>
    <p:extLst>
      <p:ext uri="{BB962C8B-B14F-4D97-AF65-F5344CB8AC3E}">
        <p14:creationId xmlns:p14="http://schemas.microsoft.com/office/powerpoint/2010/main" val="26103715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ltLang="pt-BR" sz="8000"/>
              <a:t>“</a:t>
            </a:r>
          </a:p>
        </p:txBody>
      </p:sp>
      <p:sp>
        <p:nvSpPr>
          <p:cNvPr id="6" name="TextBox 14"/>
          <p:cNvSpPr txBox="1">
            <a:spLocks noChangeArrowheads="1"/>
          </p:cNvSpPr>
          <p:nvPr/>
        </p:nvSpPr>
        <p:spPr bwMode="auto">
          <a:xfrm>
            <a:off x="10599738" y="28273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a:r>
              <a:rPr lang="en-US" altLang="pt-BR" sz="8000"/>
              <a:t>”</a:t>
            </a:r>
          </a:p>
        </p:txBody>
      </p:sp>
      <p:cxnSp>
        <p:nvCxnSpPr>
          <p:cNvPr id="7" name="Straight Connector 18"/>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Editar estilos de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8" name="Date Placeholder 3"/>
          <p:cNvSpPr>
            <a:spLocks noGrp="1"/>
          </p:cNvSpPr>
          <p:nvPr>
            <p:ph type="dt" sz="half" idx="14"/>
          </p:nvPr>
        </p:nvSpPr>
        <p:spPr/>
        <p:txBody>
          <a:bodyPr/>
          <a:lstStyle>
            <a:lvl1pPr>
              <a:defRPr/>
            </a:lvl1pPr>
          </a:lstStyle>
          <a:p>
            <a:pPr>
              <a:defRPr/>
            </a:pPr>
            <a:fld id="{52A831C4-12DC-4460-9F15-5F0E43028764}" type="datetimeFigureOut">
              <a:rPr lang="en-US"/>
              <a:pPr>
                <a:defRPr/>
              </a:pPr>
              <a:t>11/22/2019</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fld id="{D75EAA23-5EC5-443C-8365-8011E5B0FF46}" type="slidenum">
              <a:rPr lang="en-US" altLang="pt-BR"/>
              <a:pPr/>
              <a:t>‹nº›</a:t>
            </a:fld>
            <a:endParaRPr lang="en-US" altLang="pt-BR"/>
          </a:p>
        </p:txBody>
      </p:sp>
    </p:spTree>
    <p:extLst>
      <p:ext uri="{BB962C8B-B14F-4D97-AF65-F5344CB8AC3E}">
        <p14:creationId xmlns:p14="http://schemas.microsoft.com/office/powerpoint/2010/main" val="104958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D7B8064D-D5D2-43E2-AC0F-F0CFA5B57B47}"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3A62C295-A7F9-4815-8AE4-5000CC99CE23}" type="slidenum">
              <a:rPr lang="en-US" altLang="pt-BR"/>
              <a:pPr/>
              <a:t>‹nº›</a:t>
            </a:fld>
            <a:endParaRPr lang="en-US" altLang="pt-BR"/>
          </a:p>
        </p:txBody>
      </p:sp>
    </p:spTree>
    <p:extLst>
      <p:ext uri="{BB962C8B-B14F-4D97-AF65-F5344CB8AC3E}">
        <p14:creationId xmlns:p14="http://schemas.microsoft.com/office/powerpoint/2010/main" val="3933946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ltLang="pt-BR" sz="8000"/>
              <a:t>“</a:t>
            </a:r>
          </a:p>
        </p:txBody>
      </p:sp>
      <p:sp>
        <p:nvSpPr>
          <p:cNvPr id="6" name="TextBox 12"/>
          <p:cNvSpPr txBox="1">
            <a:spLocks noChangeArrowheads="1"/>
          </p:cNvSpPr>
          <p:nvPr/>
        </p:nvSpPr>
        <p:spPr bwMode="auto">
          <a:xfrm>
            <a:off x="10599738" y="25987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a:r>
              <a:rPr lang="en-US" altLang="pt-BR" sz="8000"/>
              <a:t>”</a:t>
            </a:r>
          </a:p>
        </p:txBody>
      </p:sp>
      <p:cxnSp>
        <p:nvCxnSpPr>
          <p:cNvPr id="7" name="Straight Connector 25"/>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8" name="Date Placeholder 3"/>
          <p:cNvSpPr>
            <a:spLocks noGrp="1"/>
          </p:cNvSpPr>
          <p:nvPr>
            <p:ph type="dt" sz="half" idx="14"/>
          </p:nvPr>
        </p:nvSpPr>
        <p:spPr/>
        <p:txBody>
          <a:bodyPr/>
          <a:lstStyle>
            <a:lvl1pPr>
              <a:defRPr/>
            </a:lvl1pPr>
          </a:lstStyle>
          <a:p>
            <a:pPr>
              <a:defRPr/>
            </a:pPr>
            <a:fld id="{F2AE49EC-B1E9-4F87-936C-38401AAD2CAE}" type="datetimeFigureOut">
              <a:rPr lang="en-US"/>
              <a:pPr>
                <a:defRPr/>
              </a:pPr>
              <a:t>11/22/2019</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0" name="Slide Number Placeholder 5"/>
          <p:cNvSpPr>
            <a:spLocks noGrp="1"/>
          </p:cNvSpPr>
          <p:nvPr>
            <p:ph type="sldNum" sz="quarter" idx="16"/>
          </p:nvPr>
        </p:nvSpPr>
        <p:spPr/>
        <p:txBody>
          <a:bodyPr/>
          <a:lstStyle>
            <a:lvl1pPr>
              <a:defRPr/>
            </a:lvl1pPr>
          </a:lstStyle>
          <a:p>
            <a:fld id="{ACE140C8-5370-47E5-987C-E589D5FFC0CA}" type="slidenum">
              <a:rPr lang="en-US" altLang="pt-BR"/>
              <a:pPr/>
              <a:t>‹nº›</a:t>
            </a:fld>
            <a:endParaRPr lang="en-US" altLang="pt-BR"/>
          </a:p>
        </p:txBody>
      </p:sp>
    </p:spTree>
    <p:extLst>
      <p:ext uri="{BB962C8B-B14F-4D97-AF65-F5344CB8AC3E}">
        <p14:creationId xmlns:p14="http://schemas.microsoft.com/office/powerpoint/2010/main" val="444945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6" name="Date Placeholder 3"/>
          <p:cNvSpPr>
            <a:spLocks noGrp="1"/>
          </p:cNvSpPr>
          <p:nvPr>
            <p:ph type="dt" sz="half" idx="14"/>
          </p:nvPr>
        </p:nvSpPr>
        <p:spPr/>
        <p:txBody>
          <a:bodyPr/>
          <a:lstStyle>
            <a:lvl1pPr>
              <a:defRPr/>
            </a:lvl1pPr>
          </a:lstStyle>
          <a:p>
            <a:pPr>
              <a:defRPr/>
            </a:pPr>
            <a:fld id="{63C8BA9A-B439-4F7F-8744-828A67906B95}" type="datetimeFigureOut">
              <a:rPr lang="en-US"/>
              <a:pPr>
                <a:defRPr/>
              </a:pPr>
              <a:t>11/22/2019</a:t>
            </a:fld>
            <a:endParaRPr lang="en-US"/>
          </a:p>
        </p:txBody>
      </p:sp>
      <p:sp>
        <p:nvSpPr>
          <p:cNvPr id="7" name="Footer Placeholder 4"/>
          <p:cNvSpPr>
            <a:spLocks noGrp="1"/>
          </p:cNvSpPr>
          <p:nvPr>
            <p:ph type="ftr" sz="quarter" idx="15"/>
          </p:nvPr>
        </p:nvSpPr>
        <p:spPr/>
        <p:txBody>
          <a:bodyPr/>
          <a:lstStyle>
            <a:lvl1pPr>
              <a:defRPr/>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fld id="{03544F94-913F-4EC0-A5E7-5DA93B91F799}" type="slidenum">
              <a:rPr lang="en-US" altLang="pt-BR"/>
              <a:pPr/>
              <a:t>‹nº›</a:t>
            </a:fld>
            <a:endParaRPr lang="en-US" altLang="pt-BR"/>
          </a:p>
        </p:txBody>
      </p:sp>
    </p:spTree>
    <p:extLst>
      <p:ext uri="{BB962C8B-B14F-4D97-AF65-F5344CB8AC3E}">
        <p14:creationId xmlns:p14="http://schemas.microsoft.com/office/powerpoint/2010/main" val="976870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3135EB3-89EE-4199-A99F-B77BA60D5C0A}"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D4262EED-10EF-4DE8-B9D6-A8710F6D1E9B}" type="slidenum">
              <a:rPr lang="en-US" altLang="pt-BR"/>
              <a:pPr/>
              <a:t>‹nº›</a:t>
            </a:fld>
            <a:endParaRPr lang="en-US" altLang="pt-BR"/>
          </a:p>
        </p:txBody>
      </p:sp>
    </p:spTree>
    <p:extLst>
      <p:ext uri="{BB962C8B-B14F-4D97-AF65-F5344CB8AC3E}">
        <p14:creationId xmlns:p14="http://schemas.microsoft.com/office/powerpoint/2010/main" val="6268398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E407B89-4F8A-4845-800D-D9B7CDC64131}"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C6D3414D-DFE4-4969-A2AA-BA2BB7C7568B}" type="slidenum">
              <a:rPr lang="en-US" altLang="pt-BR"/>
              <a:pPr/>
              <a:t>‹nº›</a:t>
            </a:fld>
            <a:endParaRPr lang="en-US" altLang="pt-BR"/>
          </a:p>
        </p:txBody>
      </p:sp>
    </p:spTree>
    <p:extLst>
      <p:ext uri="{BB962C8B-B14F-4D97-AF65-F5344CB8AC3E}">
        <p14:creationId xmlns:p14="http://schemas.microsoft.com/office/powerpoint/2010/main" val="194759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15875" y="0"/>
            <a:ext cx="12230100" cy="6856413"/>
            <a:chOff x="-15736" y="0"/>
            <a:chExt cx="12229962" cy="6856214"/>
          </a:xfrm>
        </p:grpSpPr>
        <p:pic>
          <p:nvPicPr>
            <p:cNvPr id="1032" name="Picture 7" descr="HD-PanelContent.pn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12188825" cy="6856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36" name="Picture 9" descr="HDRibbonContent-UniformTrim.pn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5736" y="3153832"/>
              <a:ext cx="77724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10" descr="HDRibbonContent-UniformTrim.pn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1436986" y="3153832"/>
              <a:ext cx="777240"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Title Placeholder 1"/>
          <p:cNvSpPr>
            <a:spLocks noGrp="1"/>
          </p:cNvSpPr>
          <p:nvPr>
            <p:ph type="title"/>
          </p:nvPr>
        </p:nvSpPr>
        <p:spPr bwMode="auto">
          <a:xfrm>
            <a:off x="1295400" y="9826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28" name="Text Placeholder 2"/>
          <p:cNvSpPr>
            <a:spLocks noGrp="1"/>
          </p:cNvSpPr>
          <p:nvPr>
            <p:ph type="body" idx="1"/>
          </p:nvPr>
        </p:nvSpPr>
        <p:spPr bwMode="auto">
          <a:xfrm>
            <a:off x="1295400" y="2557463"/>
            <a:ext cx="960120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Editar estilos de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a:defRPr sz="1000" b="0" i="0" smtClean="0">
                <a:solidFill>
                  <a:schemeClr val="tx1"/>
                </a:solidFill>
                <a:effectLst/>
                <a:latin typeface="+mn-lt"/>
              </a:defRPr>
            </a:lvl1pPr>
          </a:lstStyle>
          <a:p>
            <a:pPr>
              <a:defRPr/>
            </a:pPr>
            <a:fld id="{B19520A3-822E-4A08-8CD2-7D1E8AF77963}" type="datetimeFigureOut">
              <a:rPr lang="en-US"/>
              <a:pPr>
                <a:defRPr/>
              </a:pPr>
              <a:t>11/22/2019</a:t>
            </a:fld>
            <a:endParaRPr lang="en-US"/>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wrap="square" lIns="91440" tIns="45720" rIns="91440" bIns="45720" numCol="1" anchor="ctr" anchorCtr="0" compatLnSpc="1">
            <a:prstTxWarp prst="textNoShape">
              <a:avLst/>
            </a:prstTxWarp>
          </a:bodyPr>
          <a:lstStyle>
            <a:lvl1pPr algn="r">
              <a:defRPr sz="1000">
                <a:latin typeface="Garamond" pitchFamily="18" charset="0"/>
              </a:defRPr>
            </a:lvl1pPr>
          </a:lstStyle>
          <a:p>
            <a:fld id="{59C28650-70F6-453E-9162-FFC6256251BD}" type="slidenum">
              <a:rPr lang="en-US" altLang="pt-BR"/>
              <a:pPr/>
              <a:t>‹nº›</a:t>
            </a:fld>
            <a:endParaRPr lang="en-US" altLang="pt-B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694" r:id="rId7"/>
    <p:sldLayoutId id="2147483701" r:id="rId8"/>
    <p:sldLayoutId id="2147483693" r:id="rId9"/>
    <p:sldLayoutId id="2147483692" r:id="rId10"/>
    <p:sldLayoutId id="2147483702" r:id="rId11"/>
    <p:sldLayoutId id="2147483703" r:id="rId12"/>
    <p:sldLayoutId id="2147483691" r:id="rId13"/>
    <p:sldLayoutId id="2147483704" r:id="rId14"/>
    <p:sldLayoutId id="2147483705" r:id="rId15"/>
    <p:sldLayoutId id="2147483706" r:id="rId16"/>
    <p:sldLayoutId id="2147483707" r:id="rId17"/>
  </p:sldLayoutIdLst>
  <p:txStyles>
    <p:titleStyle>
      <a:lvl1pPr algn="ctr" defTabSz="457200" rtl="0" fontAlgn="base">
        <a:spcBef>
          <a:spcPct val="0"/>
        </a:spcBef>
        <a:spcAft>
          <a:spcPct val="0"/>
        </a:spcAft>
        <a:defRPr sz="4400" kern="1200">
          <a:ln w="3175" cmpd="sng">
            <a:noFill/>
          </a:ln>
          <a:solidFill>
            <a:srgbClr val="262626"/>
          </a:solidFill>
          <a:latin typeface="+mj-lt"/>
          <a:ea typeface="+mj-ea"/>
          <a:cs typeface="+mj-cs"/>
        </a:defRPr>
      </a:lvl1pPr>
      <a:lvl2pPr algn="ctr" defTabSz="457200" rtl="0" fontAlgn="base">
        <a:spcBef>
          <a:spcPct val="0"/>
        </a:spcBef>
        <a:spcAft>
          <a:spcPct val="0"/>
        </a:spcAft>
        <a:defRPr sz="4400">
          <a:solidFill>
            <a:srgbClr val="262626"/>
          </a:solidFill>
          <a:latin typeface="Garamond" pitchFamily="18" charset="0"/>
        </a:defRPr>
      </a:lvl2pPr>
      <a:lvl3pPr algn="ctr" defTabSz="457200" rtl="0" fontAlgn="base">
        <a:spcBef>
          <a:spcPct val="0"/>
        </a:spcBef>
        <a:spcAft>
          <a:spcPct val="0"/>
        </a:spcAft>
        <a:defRPr sz="4400">
          <a:solidFill>
            <a:srgbClr val="262626"/>
          </a:solidFill>
          <a:latin typeface="Garamond" pitchFamily="18" charset="0"/>
        </a:defRPr>
      </a:lvl3pPr>
      <a:lvl4pPr algn="ctr" defTabSz="457200" rtl="0" fontAlgn="base">
        <a:spcBef>
          <a:spcPct val="0"/>
        </a:spcBef>
        <a:spcAft>
          <a:spcPct val="0"/>
        </a:spcAft>
        <a:defRPr sz="4400">
          <a:solidFill>
            <a:srgbClr val="262626"/>
          </a:solidFill>
          <a:latin typeface="Garamond" pitchFamily="18" charset="0"/>
        </a:defRPr>
      </a:lvl4pPr>
      <a:lvl5pPr algn="ctr" defTabSz="457200" rtl="0" fontAlgn="base">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accent1"/>
        </a:buClr>
        <a:buSzPct val="115000"/>
        <a:buFont typeface="Arial" pitchFamily="34" charset="0"/>
        <a:buChar char="•"/>
        <a:defRPr sz="2400" kern="1200">
          <a:solidFill>
            <a:srgbClr val="262626"/>
          </a:solidFill>
          <a:latin typeface="+mn-lt"/>
          <a:ea typeface="+mn-ea"/>
          <a:cs typeface="+mn-cs"/>
        </a:defRPr>
      </a:lvl1pPr>
      <a:lvl2pPr marL="742950" indent="-285750" algn="l" defTabSz="457200" rtl="0" fontAlgn="base">
        <a:spcBef>
          <a:spcPct val="20000"/>
        </a:spcBef>
        <a:spcAft>
          <a:spcPts val="600"/>
        </a:spcAft>
        <a:buClr>
          <a:schemeClr val="accent1"/>
        </a:buClr>
        <a:buSzPct val="115000"/>
        <a:buFont typeface="Arial" pitchFamily="34" charset="0"/>
        <a:buChar char="•"/>
        <a:defRPr sz="2000" kern="1200">
          <a:solidFill>
            <a:srgbClr val="262626"/>
          </a:solidFill>
          <a:latin typeface="+mn-lt"/>
          <a:ea typeface="+mn-ea"/>
          <a:cs typeface="+mn-cs"/>
        </a:defRPr>
      </a:lvl2pPr>
      <a:lvl3pPr marL="1200150" indent="-285750" algn="l" defTabSz="457200" rtl="0" fontAlgn="base">
        <a:spcBef>
          <a:spcPct val="20000"/>
        </a:spcBef>
        <a:spcAft>
          <a:spcPts val="600"/>
        </a:spcAft>
        <a:buClr>
          <a:schemeClr val="accent1"/>
        </a:buClr>
        <a:buSzPct val="115000"/>
        <a:buFont typeface="Arial" pitchFamily="34" charset="0"/>
        <a:buChar char="•"/>
        <a:defRPr kern="1200">
          <a:solidFill>
            <a:srgbClr val="262626"/>
          </a:solidFill>
          <a:latin typeface="+mn-lt"/>
          <a:ea typeface="+mn-ea"/>
          <a:cs typeface="+mn-cs"/>
        </a:defRPr>
      </a:lvl3pPr>
      <a:lvl4pPr marL="1543050" indent="-171450" algn="l" defTabSz="457200" rtl="0" fontAlgn="base">
        <a:spcBef>
          <a:spcPct val="20000"/>
        </a:spcBef>
        <a:spcAft>
          <a:spcPts val="600"/>
        </a:spcAft>
        <a:buClr>
          <a:schemeClr val="accent1"/>
        </a:buClr>
        <a:buSzPct val="115000"/>
        <a:buFont typeface="Arial" pitchFamily="34" charset="0"/>
        <a:buChar char="•"/>
        <a:defRPr sz="1600" kern="1200">
          <a:solidFill>
            <a:srgbClr val="262626"/>
          </a:solidFill>
          <a:latin typeface="+mn-lt"/>
          <a:ea typeface="+mn-ea"/>
          <a:cs typeface="+mn-cs"/>
        </a:defRPr>
      </a:lvl4pPr>
      <a:lvl5pPr marL="2000250" indent="-171450" algn="l" defTabSz="457200" rtl="0" fontAlgn="base">
        <a:spcBef>
          <a:spcPct val="20000"/>
        </a:spcBef>
        <a:spcAft>
          <a:spcPts val="600"/>
        </a:spcAft>
        <a:buClr>
          <a:schemeClr val="accent1"/>
        </a:buClr>
        <a:buSzPct val="115000"/>
        <a:buFont typeface="Arial" pitchFamily="34"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1238373" TargetMode="External"/><Relationship Id="rId7" Type="http://schemas.openxmlformats.org/officeDocument/2006/relationships/image" Target="../media/image10.png"/><Relationship Id="rId2" Type="http://schemas.openxmlformats.org/officeDocument/2006/relationships/hyperlink" Target="https://www.ncbi.nlm.nih.gov/pubmed/31238373" TargetMode="Externa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thieme-connect.com/products/ejournals/html/10.1055/s-0039-1691808#JR19iccn25-7" TargetMode="External"/><Relationship Id="rId3" Type="http://schemas.openxmlformats.org/officeDocument/2006/relationships/hyperlink" Target="https://www.thieme-connect.com/products/ejournals/html/10.1055/s-0039-1691808#JR19iccn25-2" TargetMode="External"/><Relationship Id="rId7" Type="http://schemas.openxmlformats.org/officeDocument/2006/relationships/hyperlink" Target="https://www.thieme-connect.com/products/ejournals/html/10.1055/s-0039-1691808#JR19iccn25-6" TargetMode="External"/><Relationship Id="rId2" Type="http://schemas.openxmlformats.org/officeDocument/2006/relationships/hyperlink" Target="https://www.thieme-connect.com/products/ejournals/html/10.1055/s-0039-1691808#JR19iccn25-1" TargetMode="External"/><Relationship Id="rId1" Type="http://schemas.openxmlformats.org/officeDocument/2006/relationships/slideLayout" Target="../slideLayouts/slideLayout2.xml"/><Relationship Id="rId6" Type="http://schemas.openxmlformats.org/officeDocument/2006/relationships/hyperlink" Target="https://www.thieme-connect.com/products/ejournals/html/10.1055/s-0039-1691808#JR19iccn25-5" TargetMode="External"/><Relationship Id="rId5" Type="http://schemas.openxmlformats.org/officeDocument/2006/relationships/hyperlink" Target="https://www.thieme-connect.com/products/ejournals/html/10.1055/s-0039-1691808#JR19iccn25-4" TargetMode="External"/><Relationship Id="rId10" Type="http://schemas.openxmlformats.org/officeDocument/2006/relationships/hyperlink" Target="https://www.thieme-connect.com/products/ejournals/html/10.1055/s-0039-1691808#JR19iccn25-9" TargetMode="External"/><Relationship Id="rId4" Type="http://schemas.openxmlformats.org/officeDocument/2006/relationships/hyperlink" Target="https://www.thieme-connect.com/products/ejournals/html/10.1055/s-0039-1691808#JR19iccn25-3" TargetMode="External"/><Relationship Id="rId9" Type="http://schemas.openxmlformats.org/officeDocument/2006/relationships/hyperlink" Target="https://www.thieme-connect.com/products/ejournals/html/10.1055/s-0039-1691808#JR19iccn25-8"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thieme-connect.com/products/ejournals/html/10.1055/s-0039-1691808#JR19iccn25-1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thieme-connect.com/products/ejournals/html/10.1055/s-0039-1691808#JR19iccn25-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thieme-connect.com/products/ejournals/html/10.1055/s-0039-1691808#JR19iccn25-15" TargetMode="External"/><Relationship Id="rId2" Type="http://schemas.openxmlformats.org/officeDocument/2006/relationships/hyperlink" Target="https://www.thieme-connect.com/products/ejournals/html/10.1055/s-0039-1691808#JR19iccn25-14" TargetMode="External"/><Relationship Id="rId1" Type="http://schemas.openxmlformats.org/officeDocument/2006/relationships/slideLayout" Target="../slideLayouts/slideLayout2.xml"/><Relationship Id="rId4" Type="http://schemas.openxmlformats.org/officeDocument/2006/relationships/hyperlink" Target="https://www.thieme-connect.com/products/ejournals/html/10.1055/s-0039-1691808#JR19iccn25-16"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thieme-connect.com/products/ejournals/html/10.1055/s-0039-1691808#JR19iccn25-18" TargetMode="External"/><Relationship Id="rId2" Type="http://schemas.openxmlformats.org/officeDocument/2006/relationships/hyperlink" Target="https://www.thieme-connect.com/products/ejournals/html/10.1055/s-0039-1691808#JR19iccn25-17" TargetMode="External"/><Relationship Id="rId1" Type="http://schemas.openxmlformats.org/officeDocument/2006/relationships/slideLayout" Target="../slideLayouts/slideLayout2.xml"/><Relationship Id="rId4" Type="http://schemas.openxmlformats.org/officeDocument/2006/relationships/hyperlink" Target="https://www.thieme-connect.com/products/ejournals/html/10.1055/s-0039-1691808#JR19iccn25-19"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www.thieme-connect.com/products/ejournals/html/10.1055/s-0039-1691808#JR19iccn25-22"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pubmed.ncbi.nlm.nih.gov/31182537/?from_term=Routine+Fluconazole+Prophylaxis&amp;from_page=2&amp;from_pos=8"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paulomargotto.com.br/documentos/18431" TargetMode="External"/><Relationship Id="rId7" Type="http://schemas.openxmlformats.org/officeDocument/2006/relationships/image" Target="../media/image19.png"/><Relationship Id="rId2" Type="http://schemas.openxmlformats.org/officeDocument/2006/relationships/hyperlink" Target="http://paulomargotto.com.br/tratamento-antifungico-e-resultado-em-recem-nascidos-com-muito-baixo-peso-um-estudo-observacional-de-base-populacional-da-rede-neonatal-alema/"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9601449" TargetMode="External"/><Relationship Id="rId5" Type="http://schemas.openxmlformats.org/officeDocument/2006/relationships/hyperlink" Target="https://www.ncbi.nlm.nih.gov/pubmed/29601449" TargetMode="Externa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paulomargotto.com.br/documentos/18504" TargetMode="External"/><Relationship Id="rId2" Type="http://schemas.openxmlformats.org/officeDocument/2006/relationships/hyperlink" Target="http://paulomargotto.com.br/infeccoes-fungicas-4/"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493963" y="1922463"/>
            <a:ext cx="6815137" cy="1516062"/>
          </a:xfrm>
        </p:spPr>
        <p:txBody>
          <a:bodyPr>
            <a:normAutofit fontScale="90000"/>
          </a:bodyPr>
          <a:lstStyle/>
          <a:p>
            <a:r>
              <a:rPr lang="pt-BR" altLang="pt-BR" sz="1600" b="1" smtClean="0">
                <a:ln>
                  <a:noFill/>
                </a:ln>
                <a:solidFill>
                  <a:srgbClr val="FF33CC"/>
                </a:solidFill>
                <a:latin typeface="Verdana" pitchFamily="34" charset="0"/>
              </a:rPr>
              <a:t>Ecologia fúngica em uma Unidade de Terapia Intensiva Neonatal terciária após 16 anos de profilaxia de rotina com fluconazol: sem emergência de cepas nativas resistentes a fluconazol</a:t>
            </a:r>
            <a:r>
              <a:rPr lang="pt-BR" altLang="pt-BR" sz="4900" b="1" smtClean="0">
                <a:ln>
                  <a:noFill/>
                </a:ln>
                <a:solidFill>
                  <a:srgbClr val="FF33CC"/>
                </a:solidFill>
                <a:latin typeface="Verdana" pitchFamily="34" charset="0"/>
              </a:rPr>
              <a:t/>
            </a:r>
            <a:br>
              <a:rPr lang="pt-BR" altLang="pt-BR" sz="4900" b="1" smtClean="0">
                <a:ln>
                  <a:noFill/>
                </a:ln>
                <a:solidFill>
                  <a:srgbClr val="FF33CC"/>
                </a:solidFill>
                <a:latin typeface="Verdana" pitchFamily="34" charset="0"/>
              </a:rPr>
            </a:br>
            <a:endParaRPr lang="pt-BR" altLang="pt-BR" sz="4900" smtClean="0">
              <a:ln>
                <a:noFill/>
              </a:ln>
              <a:solidFill>
                <a:srgbClr val="FF33CC"/>
              </a:solidFill>
            </a:endParaRPr>
          </a:p>
        </p:txBody>
      </p:sp>
      <p:sp>
        <p:nvSpPr>
          <p:cNvPr id="15365" name="Rectangle 5"/>
          <p:cNvSpPr>
            <a:spLocks noChangeArrowheads="1"/>
          </p:cNvSpPr>
          <p:nvPr/>
        </p:nvSpPr>
        <p:spPr bwMode="auto">
          <a:xfrm>
            <a:off x="2370138" y="2789238"/>
            <a:ext cx="7458075" cy="12763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ltLang="pt-BR" sz="1400">
                <a:hlinkClick r:id="rId2"/>
              </a:rPr>
              <a:t>Fungal Ecology in a Tertiary Neonatal Intensive Care Unit after 16 Years of Routine Fluconazole Prophylaxis: No Emergence of Native Fluconazole-Resistant Strains.</a:t>
            </a:r>
            <a:endParaRPr lang="en-US" altLang="pt-BR" sz="1400"/>
          </a:p>
          <a:p>
            <a:pPr algn="ctr"/>
            <a:r>
              <a:rPr lang="en-US" altLang="pt-BR" sz="1400"/>
              <a:t>Luparia M, Landi F, Mesini A, Militello MA, Galletto P, Farina D, Castagnola E, Manzoni P.Am J Perinatol. 2019 Jul;36(S 02):S126-S133. doi: 10.1055/s-0039-1691808. Epub 2019 Jun 25.PMID: 31238373</a:t>
            </a:r>
          </a:p>
          <a:p>
            <a:pPr algn="ctr"/>
            <a:r>
              <a:rPr lang="en-US" altLang="pt-BR" sz="1400" u="sng">
                <a:hlinkClick r:id="rId3"/>
              </a:rPr>
              <a:t>Similar articles</a:t>
            </a:r>
            <a:endParaRPr lang="en-US" altLang="pt-BR" sz="1400" u="sng"/>
          </a:p>
        </p:txBody>
      </p:sp>
      <p:sp>
        <p:nvSpPr>
          <p:cNvPr id="15367" name="Rectangle 7"/>
          <p:cNvSpPr>
            <a:spLocks noChangeArrowheads="1"/>
          </p:cNvSpPr>
          <p:nvPr/>
        </p:nvSpPr>
        <p:spPr bwMode="auto">
          <a:xfrm>
            <a:off x="2771775" y="3995738"/>
            <a:ext cx="6772275"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a:t>Apresentação: André da Silva Simões-  Residente de Neonatologia – R4</a:t>
            </a:r>
          </a:p>
          <a:p>
            <a:pPr algn="ctr"/>
            <a:r>
              <a:rPr lang="pt-BR" altLang="pt-BR"/>
              <a:t>Coordenação: Nathalia Pardal</a:t>
            </a:r>
          </a:p>
          <a:p>
            <a:pPr algn="ctr"/>
            <a:r>
              <a:rPr lang="pt-BR" altLang="pt-BR">
                <a:hlinkClick r:id="rId4"/>
              </a:rPr>
              <a:t>www.paulomargotto.com.br</a:t>
            </a:r>
            <a:endParaRPr lang="pt-BR" altLang="pt-BR"/>
          </a:p>
          <a:p>
            <a:pPr algn="ctr"/>
            <a:r>
              <a:rPr lang="pt-BR" altLang="pt-BR"/>
              <a:t>Brasília, 23 de novembro de 2019</a:t>
            </a:r>
          </a:p>
          <a:p>
            <a:pPr algn="ctr"/>
            <a:endParaRPr lang="pt-BR" altLang="pt-BR"/>
          </a:p>
        </p:txBody>
      </p:sp>
      <p:pic>
        <p:nvPicPr>
          <p:cNvPr id="15369" name="Picture 9"/>
          <p:cNvPicPr>
            <a:picLocks noChangeAspect="1" noChangeArrowheads="1"/>
          </p:cNvPicPr>
          <p:nvPr/>
        </p:nvPicPr>
        <p:blipFill>
          <a:blip r:embed="rId5">
            <a:lum bright="18000"/>
            <a:extLst>
              <a:ext uri="{28A0092B-C50C-407E-A947-70E740481C1C}">
                <a14:useLocalDpi xmlns:a14="http://schemas.microsoft.com/office/drawing/2010/main" val="0"/>
              </a:ext>
            </a:extLst>
          </a:blip>
          <a:srcRect/>
          <a:stretch>
            <a:fillRect/>
          </a:stretch>
        </p:blipFill>
        <p:spPr bwMode="auto">
          <a:xfrm>
            <a:off x="9436100" y="0"/>
            <a:ext cx="2755900" cy="183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75" name="Picture 15"/>
          <p:cNvPicPr>
            <a:picLocks noChangeAspect="1" noChangeArrowheads="1"/>
          </p:cNvPicPr>
          <p:nvPr/>
        </p:nvPicPr>
        <p:blipFill>
          <a:blip r:embed="rId6">
            <a:lum bright="30000" contrast="18000"/>
            <a:extLst>
              <a:ext uri="{28A0092B-C50C-407E-A947-70E740481C1C}">
                <a14:useLocalDpi xmlns:a14="http://schemas.microsoft.com/office/drawing/2010/main" val="0"/>
              </a:ext>
            </a:extLst>
          </a:blip>
          <a:srcRect/>
          <a:stretch>
            <a:fillRect/>
          </a:stretch>
        </p:blipFill>
        <p:spPr bwMode="auto">
          <a:xfrm>
            <a:off x="-128588" y="0"/>
            <a:ext cx="2640013" cy="1836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76" name="Picture 16"/>
          <p:cNvPicPr>
            <a:picLocks noChangeAspect="1" noChangeArrowheads="1"/>
          </p:cNvPicPr>
          <p:nvPr/>
        </p:nvPicPr>
        <p:blipFill>
          <a:blip r:embed="rId7">
            <a:lum contrast="30000"/>
            <a:extLst>
              <a:ext uri="{28A0092B-C50C-407E-A947-70E740481C1C}">
                <a14:useLocalDpi xmlns:a14="http://schemas.microsoft.com/office/drawing/2010/main" val="0"/>
              </a:ext>
            </a:extLst>
          </a:blip>
          <a:srcRect/>
          <a:stretch>
            <a:fillRect/>
          </a:stretch>
        </p:blipFill>
        <p:spPr bwMode="auto">
          <a:xfrm>
            <a:off x="1514475" y="5437188"/>
            <a:ext cx="9144000" cy="1420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1373188" y="625475"/>
            <a:ext cx="9601200" cy="1303338"/>
          </a:xfrm>
        </p:spPr>
        <p:txBody>
          <a:bodyPr/>
          <a:lstStyle/>
          <a:p>
            <a:r>
              <a:rPr lang="pt-BR" altLang="pt-BR" smtClean="0">
                <a:ln>
                  <a:noFill/>
                </a:ln>
                <a:solidFill>
                  <a:srgbClr val="0000FF"/>
                </a:solidFill>
              </a:rPr>
              <a:t>INTRODUÇÃO:</a:t>
            </a:r>
          </a:p>
        </p:txBody>
      </p:sp>
      <p:sp>
        <p:nvSpPr>
          <p:cNvPr id="3" name="Espaço Reservado para Conteúdo 2"/>
          <p:cNvSpPr>
            <a:spLocks noGrp="1"/>
          </p:cNvSpPr>
          <p:nvPr>
            <p:ph idx="1"/>
          </p:nvPr>
        </p:nvSpPr>
        <p:spPr>
          <a:xfrm>
            <a:off x="844550" y="1671638"/>
            <a:ext cx="10893425" cy="4089400"/>
          </a:xfrm>
        </p:spPr>
        <p:txBody>
          <a:bodyPr>
            <a:normAutofit lnSpcReduction="10000"/>
          </a:bodyPr>
          <a:lstStyle/>
          <a:p>
            <a:pPr>
              <a:lnSpc>
                <a:spcPct val="80000"/>
              </a:lnSpc>
              <a:spcAft>
                <a:spcPct val="0"/>
              </a:spcAft>
            </a:pPr>
            <a:r>
              <a:rPr lang="pt-BR" altLang="pt-BR" sz="1900" smtClean="0"/>
              <a:t>A doença fúngica invasiva (IFDs) é um problema desafiador nas Unidades de Terapia Intensiva Neonatal (UTIN), afetando até 10% dos recém-nascidos prematuros de muito baixo peso ao nascer (VLBW:&lt;1500g)) [ </a:t>
            </a:r>
            <a:r>
              <a:rPr lang="pt-BR" altLang="pt-BR" sz="1900" u="sng" smtClean="0">
                <a:hlinkClick r:id="rId2"/>
              </a:rPr>
              <a:t>1</a:t>
            </a:r>
            <a:r>
              <a:rPr lang="pt-BR" altLang="pt-BR" sz="1900" smtClean="0"/>
              <a:t> ] e estando associada a alta morbidade, alta mortalidade e desenvolvimento neurológico tardio [ </a:t>
            </a:r>
            <a:r>
              <a:rPr lang="pt-BR" altLang="pt-BR" sz="1900" u="sng" smtClean="0">
                <a:hlinkClick r:id="rId3"/>
              </a:rPr>
              <a:t>2</a:t>
            </a:r>
            <a:r>
              <a:rPr lang="pt-BR" altLang="pt-BR" sz="1900" smtClean="0"/>
              <a:t> ] </a:t>
            </a:r>
          </a:p>
          <a:p>
            <a:pPr>
              <a:lnSpc>
                <a:spcPct val="80000"/>
              </a:lnSpc>
              <a:spcAft>
                <a:spcPct val="0"/>
              </a:spcAft>
            </a:pPr>
            <a:r>
              <a:rPr lang="pt-BR" altLang="pt-BR" sz="1900" smtClean="0"/>
              <a:t>Essas infecções são tipicamente de "início tardio", pois sua aquisição é nosocomial e ocorre durante os primeiros dias após a internação na UTIN, [ </a:t>
            </a:r>
            <a:r>
              <a:rPr lang="pt-BR" altLang="pt-BR" sz="1900" u="sng" smtClean="0">
                <a:hlinkClick r:id="rId4"/>
              </a:rPr>
              <a:t>3</a:t>
            </a:r>
            <a:r>
              <a:rPr lang="pt-BR" altLang="pt-BR" sz="1900" smtClean="0"/>
              <a:t> ] sendo causada na maioria dos casos pelas várias espécies de </a:t>
            </a:r>
            <a:r>
              <a:rPr lang="pt-BR" altLang="pt-BR" sz="1900" i="1" smtClean="0"/>
              <a:t>Candida</a:t>
            </a:r>
            <a:r>
              <a:rPr lang="pt-BR" altLang="pt-BR" sz="1900" smtClean="0"/>
              <a:t> . Apenas alguns casos ocorrem por transmissão vertical da mãe e, portanto, podem ser classificados como "início precoce".</a:t>
            </a:r>
          </a:p>
          <a:p>
            <a:pPr>
              <a:lnSpc>
                <a:spcPct val="80000"/>
              </a:lnSpc>
              <a:spcAft>
                <a:spcPct val="0"/>
              </a:spcAft>
            </a:pPr>
            <a:r>
              <a:rPr lang="pt-BR" altLang="pt-BR" sz="1900" smtClean="0"/>
              <a:t>O diagnóstico de IFD é muitas vezes difícil devido à não especificidade das características clínicas e à baixa sensibilidade das técnicas de diagnóstico disponíveis (principalmente hemocultura). [ </a:t>
            </a:r>
            <a:r>
              <a:rPr lang="pt-BR" altLang="pt-BR" sz="1900" u="sng" smtClean="0">
                <a:hlinkClick r:id="rId5"/>
              </a:rPr>
              <a:t>4</a:t>
            </a:r>
            <a:r>
              <a:rPr lang="pt-BR" altLang="pt-BR" sz="1900" smtClean="0"/>
              <a:t> ]</a:t>
            </a:r>
          </a:p>
          <a:p>
            <a:pPr>
              <a:lnSpc>
                <a:spcPct val="80000"/>
              </a:lnSpc>
              <a:spcAft>
                <a:spcPct val="0"/>
              </a:spcAft>
            </a:pPr>
            <a:r>
              <a:rPr lang="pt-BR" altLang="pt-BR" sz="1900" smtClean="0"/>
              <a:t> Além disso, o tratamento nem sempre é eficaz para evitar resultados tardios negativos, pois até 70% dos os bebês tratados podem morrer ou sobreviver com comprometimento do desenvolvimento neurológico a longo prazo. [ </a:t>
            </a:r>
            <a:r>
              <a:rPr lang="pt-BR" altLang="pt-BR" sz="1900" u="sng" smtClean="0">
                <a:hlinkClick r:id="rId6"/>
              </a:rPr>
              <a:t>5</a:t>
            </a:r>
            <a:r>
              <a:rPr lang="pt-BR" altLang="pt-BR" sz="1900" smtClean="0"/>
              <a:t> ]</a:t>
            </a:r>
          </a:p>
          <a:p>
            <a:pPr>
              <a:lnSpc>
                <a:spcPct val="80000"/>
              </a:lnSpc>
              <a:spcAft>
                <a:spcPct val="0"/>
              </a:spcAft>
            </a:pPr>
            <a:r>
              <a:rPr lang="pt-BR" altLang="pt-BR" sz="1900" smtClean="0"/>
              <a:t>Devido às preocupações mencionadas acima, relacionadas ao alto ônus da morbidade do IFD, estratégias de prevenção específica com o uso de fluconazol profilático têm sido preconizadas e, portanto, implementadas em várias UTINs limitadas aos neonatos prematuros com maior risco de IFD. </a:t>
            </a:r>
          </a:p>
          <a:p>
            <a:pPr>
              <a:lnSpc>
                <a:spcPct val="80000"/>
              </a:lnSpc>
              <a:spcAft>
                <a:spcPct val="0"/>
              </a:spcAft>
            </a:pPr>
            <a:r>
              <a:rPr lang="pt-BR" altLang="pt-BR" sz="1900" smtClean="0"/>
              <a:t>Muitos estudos nos últimos anos mostraram a eficácia e a segurança dessa prática [ </a:t>
            </a:r>
            <a:r>
              <a:rPr lang="pt-BR" altLang="pt-BR" sz="1900" u="sng" smtClean="0">
                <a:hlinkClick r:id="rId7"/>
              </a:rPr>
              <a:t>6</a:t>
            </a:r>
            <a:r>
              <a:rPr lang="pt-BR" altLang="pt-BR" sz="1900" smtClean="0"/>
              <a:t> ] [ </a:t>
            </a:r>
            <a:r>
              <a:rPr lang="pt-BR" altLang="pt-BR" sz="1900" u="sng" smtClean="0">
                <a:hlinkClick r:id="rId8"/>
              </a:rPr>
              <a:t>7</a:t>
            </a:r>
            <a:r>
              <a:rPr lang="pt-BR" altLang="pt-BR" sz="1900" smtClean="0"/>
              <a:t> ] [ </a:t>
            </a:r>
            <a:r>
              <a:rPr lang="pt-BR" altLang="pt-BR" sz="1900" u="sng" smtClean="0">
                <a:hlinkClick r:id="rId9"/>
              </a:rPr>
              <a:t>8</a:t>
            </a:r>
            <a:r>
              <a:rPr lang="pt-BR" altLang="pt-BR" sz="1900" smtClean="0"/>
              <a:t> ]; no entanto, até agora, a profilaxia ainda não é usada em todas as UTIN da União Europeia. [ </a:t>
            </a:r>
            <a:r>
              <a:rPr lang="pt-BR" altLang="pt-BR" sz="1900" u="sng" smtClean="0">
                <a:hlinkClick r:id="rId10"/>
              </a:rPr>
              <a:t>9</a:t>
            </a:r>
            <a:r>
              <a:rPr lang="pt-BR" altLang="pt-BR" sz="1900" smtClean="0"/>
              <a:t> ].</a:t>
            </a:r>
          </a:p>
          <a:p>
            <a:pPr>
              <a:lnSpc>
                <a:spcPct val="80000"/>
              </a:lnSpc>
              <a:spcAft>
                <a:spcPct val="0"/>
              </a:spcAft>
            </a:pPr>
            <a:endParaRPr lang="pt-BR" altLang="pt-BR" sz="19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1339850" y="241300"/>
            <a:ext cx="9601200" cy="1303338"/>
          </a:xfrm>
        </p:spPr>
        <p:txBody>
          <a:bodyPr/>
          <a:lstStyle/>
          <a:p>
            <a:r>
              <a:rPr lang="pt-BR" altLang="pt-BR" smtClean="0">
                <a:ln>
                  <a:noFill/>
                </a:ln>
                <a:solidFill>
                  <a:srgbClr val="0000FF"/>
                </a:solidFill>
              </a:rPr>
              <a:t>INTRODUÇÃO</a:t>
            </a:r>
          </a:p>
        </p:txBody>
      </p:sp>
      <p:sp>
        <p:nvSpPr>
          <p:cNvPr id="3" name="Espaço Reservado para Conteúdo 2"/>
          <p:cNvSpPr>
            <a:spLocks noGrp="1"/>
          </p:cNvSpPr>
          <p:nvPr>
            <p:ph idx="1"/>
          </p:nvPr>
        </p:nvSpPr>
        <p:spPr/>
        <p:txBody>
          <a:bodyPr>
            <a:normAutofit fontScale="92500" lnSpcReduction="20000"/>
          </a:bodyPr>
          <a:lstStyle/>
          <a:p>
            <a:pPr>
              <a:lnSpc>
                <a:spcPct val="90000"/>
              </a:lnSpc>
              <a:spcAft>
                <a:spcPct val="0"/>
              </a:spcAft>
            </a:pPr>
            <a:r>
              <a:rPr lang="pt-BR" altLang="pt-BR" sz="2800" dirty="0" smtClean="0"/>
              <a:t>Uma das principais preocupações por trás da relutância de muitas </a:t>
            </a:r>
            <a:r>
              <a:rPr lang="pt-BR" altLang="pt-BR" sz="2800" dirty="0" err="1" smtClean="0"/>
              <a:t>UTINs</a:t>
            </a:r>
            <a:r>
              <a:rPr lang="pt-BR" altLang="pt-BR" sz="2800" dirty="0" smtClean="0"/>
              <a:t> em adotar essa estratégia é o possível desenvolvimento de resistências, nomeadamente através da seleção de </a:t>
            </a:r>
            <a:r>
              <a:rPr lang="pt-BR" altLang="pt-BR" sz="2800" i="1" dirty="0" err="1" smtClean="0"/>
              <a:t>Candida</a:t>
            </a:r>
            <a:r>
              <a:rPr lang="pt-BR" altLang="pt-BR" sz="2800" i="1" dirty="0" smtClean="0"/>
              <a:t> </a:t>
            </a:r>
            <a:r>
              <a:rPr lang="pt-BR" altLang="pt-BR" sz="2800" i="1" dirty="0" err="1" smtClean="0"/>
              <a:t>spp</a:t>
            </a:r>
            <a:r>
              <a:rPr lang="pt-BR" altLang="pt-BR" sz="2800" dirty="0" smtClean="0"/>
              <a:t> que são nativamente resistentes ao </a:t>
            </a:r>
            <a:r>
              <a:rPr lang="pt-BR" altLang="pt-BR" sz="2800" dirty="0" err="1" smtClean="0"/>
              <a:t>fluconazol</a:t>
            </a:r>
            <a:r>
              <a:rPr lang="pt-BR" altLang="pt-BR" sz="2800" dirty="0" smtClean="0"/>
              <a:t> (NFR) ou da resistência adquirida ao </a:t>
            </a:r>
            <a:r>
              <a:rPr lang="pt-BR" altLang="pt-BR" sz="2800" dirty="0" err="1" smtClean="0"/>
              <a:t>fluconazol</a:t>
            </a:r>
            <a:r>
              <a:rPr lang="pt-BR" altLang="pt-BR" sz="2800" dirty="0" smtClean="0"/>
              <a:t> naquelas </a:t>
            </a:r>
            <a:r>
              <a:rPr lang="pt-BR" altLang="pt-BR" sz="2800" i="1" dirty="0" err="1" smtClean="0"/>
              <a:t>Candida</a:t>
            </a:r>
            <a:r>
              <a:rPr lang="pt-BR" altLang="pt-BR" sz="2800" i="1" dirty="0" smtClean="0"/>
              <a:t> </a:t>
            </a:r>
            <a:r>
              <a:rPr lang="pt-BR" altLang="pt-BR" sz="2800" i="1" dirty="0" err="1" smtClean="0"/>
              <a:t>spp</a:t>
            </a:r>
            <a:r>
              <a:rPr lang="pt-BR" altLang="pt-BR" sz="2800" dirty="0" smtClean="0"/>
              <a:t> que são nativamente suscetível ao </a:t>
            </a:r>
            <a:r>
              <a:rPr lang="pt-BR" altLang="pt-BR" sz="2800" dirty="0" err="1" smtClean="0"/>
              <a:t>fluconazol</a:t>
            </a:r>
            <a:r>
              <a:rPr lang="pt-BR" altLang="pt-BR" sz="2800" dirty="0" smtClean="0"/>
              <a:t>.</a:t>
            </a:r>
          </a:p>
          <a:p>
            <a:pPr algn="ctr">
              <a:lnSpc>
                <a:spcPct val="90000"/>
              </a:lnSpc>
              <a:spcAft>
                <a:spcPct val="0"/>
              </a:spcAft>
            </a:pPr>
            <a:r>
              <a:rPr lang="pt-BR" altLang="pt-BR" sz="2800" dirty="0" smtClean="0">
                <a:solidFill>
                  <a:srgbClr val="0000FF"/>
                </a:solidFill>
              </a:rPr>
              <a:t>Este estudo tem como objetivo atualizar essas informações relatando a ecologia </a:t>
            </a:r>
            <a:r>
              <a:rPr lang="pt-BR" altLang="pt-BR" sz="2800" dirty="0" err="1" smtClean="0">
                <a:solidFill>
                  <a:srgbClr val="0000FF"/>
                </a:solidFill>
              </a:rPr>
              <a:t>fúngica</a:t>
            </a:r>
            <a:r>
              <a:rPr lang="pt-BR" altLang="pt-BR" sz="2800" dirty="0" smtClean="0">
                <a:solidFill>
                  <a:srgbClr val="0000FF"/>
                </a:solidFill>
              </a:rPr>
              <a:t> e a carga da colonização e infecção por </a:t>
            </a:r>
            <a:r>
              <a:rPr lang="pt-BR" altLang="pt-BR" sz="2800" i="1" dirty="0" err="1" smtClean="0">
                <a:solidFill>
                  <a:srgbClr val="0000FF"/>
                </a:solidFill>
              </a:rPr>
              <a:t>Candida</a:t>
            </a:r>
            <a:r>
              <a:rPr lang="pt-BR" altLang="pt-BR" sz="2800" dirty="0" smtClean="0">
                <a:solidFill>
                  <a:srgbClr val="0000FF"/>
                </a:solidFill>
              </a:rPr>
              <a:t> após 10 anos adicionais, relatando os resultados ecológicos de nossa UTIN durante um período contínuo de 16 anos de exposição rotineira ao </a:t>
            </a:r>
            <a:r>
              <a:rPr lang="pt-BR" altLang="pt-BR" sz="2800" dirty="0" err="1" smtClean="0">
                <a:solidFill>
                  <a:srgbClr val="0000FF"/>
                </a:solidFill>
              </a:rPr>
              <a:t>fluconazol</a:t>
            </a:r>
            <a:r>
              <a:rPr lang="pt-BR" altLang="pt-BR" sz="2800" dirty="0" smtClean="0">
                <a:solidFill>
                  <a:srgbClr val="0000FF"/>
                </a:solidFill>
              </a:rPr>
              <a:t>.</a:t>
            </a:r>
          </a:p>
          <a:p>
            <a:pPr algn="ctr">
              <a:lnSpc>
                <a:spcPct val="90000"/>
              </a:lnSpc>
              <a:spcAft>
                <a:spcPct val="0"/>
              </a:spcAft>
            </a:pPr>
            <a:endParaRPr lang="pt-BR" altLang="pt-BR" sz="2800" dirty="0" smtClean="0">
              <a:solidFill>
                <a:srgbClr val="0000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normAutofit fontScale="90000"/>
          </a:bodyPr>
          <a:lstStyle/>
          <a:p>
            <a:r>
              <a:rPr lang="pt-BR" altLang="pt-BR" sz="4000" smtClean="0">
                <a:ln>
                  <a:noFill/>
                </a:ln>
                <a:solidFill>
                  <a:srgbClr val="0000FF"/>
                </a:solidFill>
              </a:rPr>
              <a:t>MATERIAIS E MÉTODOS</a:t>
            </a:r>
            <a:r>
              <a:rPr lang="pt-BR" altLang="pt-BR" sz="4000" b="1" smtClean="0">
                <a:ln>
                  <a:noFill/>
                </a:ln>
              </a:rPr>
              <a:t/>
            </a:r>
            <a:br>
              <a:rPr lang="pt-BR" altLang="pt-BR" sz="4000" b="1" smtClean="0">
                <a:ln>
                  <a:noFill/>
                </a:ln>
              </a:rPr>
            </a:br>
            <a:endParaRPr lang="pt-BR" altLang="pt-BR" sz="4000" smtClean="0">
              <a:ln>
                <a:noFill/>
              </a:ln>
            </a:endParaRPr>
          </a:p>
        </p:txBody>
      </p:sp>
      <p:sp>
        <p:nvSpPr>
          <p:cNvPr id="3" name="Espaço Reservado para Conteúdo 2"/>
          <p:cNvSpPr>
            <a:spLocks noGrp="1"/>
          </p:cNvSpPr>
          <p:nvPr>
            <p:ph idx="1"/>
          </p:nvPr>
        </p:nvSpPr>
        <p:spPr>
          <a:xfrm>
            <a:off x="781050" y="1835150"/>
            <a:ext cx="10453688" cy="4502150"/>
          </a:xfrm>
          <a:solidFill>
            <a:schemeClr val="bg1"/>
          </a:solidFill>
        </p:spPr>
        <p:txBody>
          <a:bodyPr/>
          <a:lstStyle/>
          <a:p>
            <a:pPr>
              <a:lnSpc>
                <a:spcPct val="80000"/>
              </a:lnSpc>
              <a:spcAft>
                <a:spcPct val="0"/>
              </a:spcAft>
            </a:pPr>
            <a:r>
              <a:rPr lang="pt-BR" altLang="pt-BR" sz="2000" smtClean="0"/>
              <a:t>A UTIN do Hospital Sant'Anna, Turim, Itália, é uma unidade de nível III na área de Turim, com uma taxa de parto média de 3.700 nascidos vivos por ano e 500 internações, das quais 80 a 100 são bebês  e muito baixo peso ao nascer (VLBW).</a:t>
            </a:r>
          </a:p>
          <a:p>
            <a:pPr>
              <a:lnSpc>
                <a:spcPct val="80000"/>
              </a:lnSpc>
              <a:spcAft>
                <a:spcPct val="0"/>
              </a:spcAft>
            </a:pPr>
            <a:r>
              <a:rPr lang="pt-BR" altLang="pt-BR" sz="2000" smtClean="0"/>
              <a:t>Os registros clínicos de recém-nascidos (RN) com VLBW admitidos de janeiro de 1997 a dezembro de 2016 foram revisados retrospectivamente quanto à presença de colonização por fungos ou IFD. Os critérios de exclusão foram sobrevida menor que 3 dias, dados incompletos e culturas semanais incompletas.</a:t>
            </a:r>
          </a:p>
          <a:p>
            <a:pPr>
              <a:lnSpc>
                <a:spcPct val="80000"/>
              </a:lnSpc>
              <a:spcAft>
                <a:spcPct val="0"/>
              </a:spcAft>
            </a:pPr>
            <a:r>
              <a:rPr lang="pt-BR" altLang="pt-BR" sz="2000" smtClean="0"/>
              <a:t>Para todos os dados elegíveis de neonatos, demográficos, gestacionais e perinatais; fatores de risco pré-natal; episódios sépticos; resultados da cultura clínica e microbiológica; dados laboratoriais; tratamentos; e os resultados foram registrados.</a:t>
            </a:r>
          </a:p>
          <a:p>
            <a:pPr>
              <a:lnSpc>
                <a:spcPct val="80000"/>
              </a:lnSpc>
              <a:spcAft>
                <a:spcPct val="0"/>
              </a:spcAft>
            </a:pPr>
            <a:r>
              <a:rPr lang="pt-BR" altLang="pt-BR" sz="2000" smtClean="0"/>
              <a:t>Nosso principal objetivo foi monitorar, durante o período de 20 anos, as taxas de incidência de colonização e infecção por </a:t>
            </a:r>
            <a:r>
              <a:rPr lang="pt-BR" altLang="pt-BR" sz="2000" i="1" smtClean="0"/>
              <a:t>Candida</a:t>
            </a:r>
            <a:r>
              <a:rPr lang="pt-BR" altLang="pt-BR" sz="2000" smtClean="0"/>
              <a:t> , bem como a proporção de colonização e infecções causadas por Candida spp resistentes ao fluconazol.</a:t>
            </a:r>
          </a:p>
          <a:p>
            <a:pPr>
              <a:lnSpc>
                <a:spcPct val="80000"/>
              </a:lnSpc>
              <a:spcAft>
                <a:spcPct val="0"/>
              </a:spcAft>
            </a:pPr>
            <a:r>
              <a:rPr lang="pt-BR" altLang="pt-BR" sz="2000" smtClean="0"/>
              <a:t>Ao fazer isso, também fizemos uma comparação entre o </a:t>
            </a:r>
            <a:r>
              <a:rPr lang="pt-BR" altLang="pt-BR" sz="2000" b="1" smtClean="0"/>
              <a:t>período de pré-profilaxia (1997-2000</a:t>
            </a:r>
            <a:r>
              <a:rPr lang="pt-BR" altLang="pt-BR" sz="2000" smtClean="0"/>
              <a:t>) e o </a:t>
            </a:r>
            <a:r>
              <a:rPr lang="pt-BR" altLang="pt-BR" sz="2000" b="1" smtClean="0"/>
              <a:t>período de profilaxia (2001-2016).</a:t>
            </a:r>
          </a:p>
          <a:p>
            <a:pPr>
              <a:lnSpc>
                <a:spcPct val="80000"/>
              </a:lnSpc>
              <a:spcAft>
                <a:spcPct val="0"/>
              </a:spcAft>
            </a:pPr>
            <a:endParaRPr lang="pt-BR" altLang="pt-BR" sz="2000" b="1"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60475" y="693738"/>
            <a:ext cx="9601200" cy="4945062"/>
          </a:xfrm>
          <a:solidFill>
            <a:schemeClr val="bg1"/>
          </a:solidFill>
        </p:spPr>
        <p:txBody>
          <a:bodyPr/>
          <a:lstStyle/>
          <a:p>
            <a:pPr>
              <a:lnSpc>
                <a:spcPct val="80000"/>
              </a:lnSpc>
              <a:spcAft>
                <a:spcPct val="0"/>
              </a:spcAft>
            </a:pPr>
            <a:r>
              <a:rPr lang="pt-BR" altLang="pt-BR" sz="2000" smtClean="0"/>
              <a:t>Em nossa UTIN, a profilaxia de rotina com fluconazol para todos os neonatos com VLBW foi introduzida em 2001. [ 8 ]</a:t>
            </a:r>
          </a:p>
          <a:p>
            <a:pPr>
              <a:lnSpc>
                <a:spcPct val="80000"/>
              </a:lnSpc>
              <a:spcAft>
                <a:spcPct val="0"/>
              </a:spcAft>
            </a:pPr>
            <a:r>
              <a:rPr lang="pt-BR" altLang="pt-BR" sz="2000" smtClean="0"/>
              <a:t>De acordo com os protocolos internos de rotina, o fluconazol foi administrado a partir do primeiro dia, 1 em dose única por via intravenosa ou oral, dependendo da disponibilidade de uma linha venosa e / ou da tolerância à alimentação por via oral. </a:t>
            </a:r>
          </a:p>
          <a:p>
            <a:pPr>
              <a:lnSpc>
                <a:spcPct val="80000"/>
              </a:lnSpc>
              <a:spcAft>
                <a:spcPct val="0"/>
              </a:spcAft>
            </a:pPr>
            <a:r>
              <a:rPr lang="pt-BR" altLang="pt-BR" sz="2000" smtClean="0"/>
              <a:t>O regime original era de 6 mg / kg de fluconazol a cada 72 horas na primeira semana de vida e, a cada 48 horas, da segunda semana até  dia 30  s para recém-nascidos com peso entre 1.000 e 1.500 e dia 45 para neonatos de peso ao nascer extremamente baixo (ELBW:&lt;1.000 g ao nascer) ou até a alta precoce, ou até a necessidade de terapia antifúngica sistêmica devido ao aparecimento de IFD. </a:t>
            </a:r>
          </a:p>
          <a:p>
            <a:pPr>
              <a:lnSpc>
                <a:spcPct val="80000"/>
              </a:lnSpc>
              <a:spcAft>
                <a:spcPct val="0"/>
              </a:spcAft>
            </a:pPr>
            <a:r>
              <a:rPr lang="pt-BR" altLang="pt-BR" sz="2000" smtClean="0"/>
              <a:t>Esse cronograma foi parcialmente modificado durante um período de 15 meses entre 2004 e 2005, quando aproximadamente um terço dos recém-nascidos com VLBW recebeu 3 mg / kg e outro terço não recebeu fluconazol, com a administração do medicamento iniciando no dia 3, A dose passou a ser de 3 mg para todos os bebês a partir de 2008.</a:t>
            </a:r>
          </a:p>
          <a:p>
            <a:pPr>
              <a:lnSpc>
                <a:spcPct val="80000"/>
              </a:lnSpc>
              <a:spcAft>
                <a:spcPct val="0"/>
              </a:spcAft>
            </a:pPr>
            <a:r>
              <a:rPr lang="pt-BR" altLang="pt-BR" sz="2000" smtClean="0"/>
              <a:t>Com o IFD presumido, o fluconazol foi suspenso e a terapia antifúngica sistêmica com outros medicamentos que não o fluconazol foi administrada empiricamente até que os resultados da cultura estivessem disponíveis. [ </a:t>
            </a:r>
            <a:r>
              <a:rPr lang="pt-BR" altLang="pt-BR" sz="2000" u="sng" smtClean="0">
                <a:hlinkClick r:id="rId2"/>
              </a:rPr>
              <a:t>11</a:t>
            </a:r>
            <a:r>
              <a:rPr lang="pt-BR" altLang="pt-BR" sz="2000" smtClean="0"/>
              <a:t> ] </a:t>
            </a:r>
          </a:p>
          <a:p>
            <a:pPr>
              <a:lnSpc>
                <a:spcPct val="80000"/>
              </a:lnSpc>
              <a:spcAft>
                <a:spcPct val="0"/>
              </a:spcAft>
            </a:pPr>
            <a:r>
              <a:rPr lang="pt-BR" altLang="pt-BR" sz="2000" smtClean="0"/>
              <a:t>Os medicamentos utilizados para o tratamento foram anfotericina B lipossomal e micafungina, nas doses recomendadas. </a:t>
            </a:r>
          </a:p>
          <a:p>
            <a:pPr>
              <a:lnSpc>
                <a:spcPct val="80000"/>
              </a:lnSpc>
              <a:spcAft>
                <a:spcPct val="0"/>
              </a:spcAft>
            </a:pPr>
            <a:r>
              <a:rPr lang="pt-BR" altLang="pt-BR" sz="2000" smtClean="0"/>
              <a:t>Após o diagnóstico de um episódio, a remoção do cateter venoso central era a política padrão para o tratamento das linhas intravasculares centrais.</a:t>
            </a:r>
          </a:p>
          <a:p>
            <a:pPr>
              <a:lnSpc>
                <a:spcPct val="80000"/>
              </a:lnSpc>
              <a:spcAft>
                <a:spcPct val="0"/>
              </a:spcAft>
            </a:pPr>
            <a:endParaRPr lang="pt-BR" altLang="pt-BR" sz="2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36650" y="544513"/>
            <a:ext cx="10245725" cy="5076825"/>
          </a:xfrm>
          <a:solidFill>
            <a:schemeClr val="bg1"/>
          </a:solidFill>
        </p:spPr>
        <p:txBody>
          <a:bodyPr/>
          <a:lstStyle/>
          <a:p>
            <a:pPr>
              <a:lnSpc>
                <a:spcPct val="80000"/>
              </a:lnSpc>
              <a:spcAft>
                <a:spcPct val="0"/>
              </a:spcAft>
            </a:pPr>
            <a:r>
              <a:rPr lang="pt-BR" altLang="pt-BR" sz="2000" smtClean="0"/>
              <a:t>Como padrão de atendimento, todos os recém-nascidos VLBW admitidos passam por culturas de vigilância semanal para colonização por </a:t>
            </a:r>
            <a:r>
              <a:rPr lang="pt-BR" altLang="pt-BR" sz="2000" i="1" smtClean="0"/>
              <a:t>Candida</a:t>
            </a:r>
            <a:r>
              <a:rPr lang="pt-BR" altLang="pt-BR" sz="2000" smtClean="0"/>
              <a:t>. </a:t>
            </a:r>
          </a:p>
          <a:p>
            <a:pPr>
              <a:lnSpc>
                <a:spcPct val="80000"/>
              </a:lnSpc>
              <a:spcAft>
                <a:spcPct val="0"/>
              </a:spcAft>
            </a:pPr>
            <a:r>
              <a:rPr lang="pt-BR" altLang="pt-BR" sz="2000" smtClean="0"/>
              <a:t>A vigilância rotineira da cultura consiste em (1) swab do canal auditivo ao nascimento e (2) pelo menos 3 por semana do seguinte: swab  retal, aspirado gástrico, secreção nasofaríngea ou endotraqueal se intubada, amostras de urina e culturas de cirurgia e mecânica quando removidos (tubos endotraqueais, cateter intravascular, drenos e dispositivos similares). Fezes, aspirados gástricos, dispositivos cirúrgicos e intravasculares foram coletados em recipientes estéreis; </a:t>
            </a:r>
          </a:p>
          <a:p>
            <a:pPr>
              <a:lnSpc>
                <a:spcPct val="80000"/>
              </a:lnSpc>
              <a:spcAft>
                <a:spcPct val="0"/>
              </a:spcAft>
            </a:pPr>
            <a:r>
              <a:rPr lang="pt-BR" altLang="pt-BR" sz="2000" smtClean="0"/>
              <a:t>Para a identificação de fungos, todas as amostras foram inoculadas em placas de cultura de cromogênio (Albicans ID, Biomerieux Inc.), que permitem uma rápida identificação e </a:t>
            </a:r>
            <a:r>
              <a:rPr lang="pt-BR" altLang="pt-BR" sz="2000" i="1" smtClean="0"/>
              <a:t>Candida</a:t>
            </a:r>
            <a:r>
              <a:rPr lang="pt-BR" altLang="pt-BR" sz="2000" smtClean="0"/>
              <a:t>. </a:t>
            </a:r>
            <a:r>
              <a:rPr lang="pt-BR" altLang="pt-BR" sz="2000" i="1" smtClean="0"/>
              <a:t>albicans </a:t>
            </a:r>
            <a:r>
              <a:rPr lang="pt-BR" altLang="pt-BR" sz="2000" smtClean="0"/>
              <a:t>através da coloração azul das colônias após 48 horas de incubação a 37 ° C. </a:t>
            </a:r>
          </a:p>
          <a:p>
            <a:pPr>
              <a:lnSpc>
                <a:spcPct val="80000"/>
              </a:lnSpc>
              <a:spcAft>
                <a:spcPct val="0"/>
              </a:spcAft>
            </a:pPr>
            <a:r>
              <a:rPr lang="pt-BR" altLang="pt-BR" sz="2000" smtClean="0"/>
              <a:t>Como política de nossa instituição, cada isolado de fungo foi identificado. As colônias com coloração diferente foram especiadas através de um sistema miniaturizado de testes bioquímicos (Vitec Yeast, Biomerieux Inc.). De acordo com a literatura relevante, [ 12 ] todos os isolados de </a:t>
            </a:r>
            <a:r>
              <a:rPr lang="pt-BR" altLang="pt-BR" sz="2000" i="1" smtClean="0"/>
              <a:t>C. glabrata , C. krusei e Aspergillus fumigatus</a:t>
            </a:r>
            <a:r>
              <a:rPr lang="pt-BR" altLang="pt-BR" sz="2000" smtClean="0"/>
              <a:t> foram considerados como NFR spp. </a:t>
            </a:r>
          </a:p>
          <a:p>
            <a:pPr>
              <a:lnSpc>
                <a:spcPct val="80000"/>
              </a:lnSpc>
              <a:spcAft>
                <a:spcPct val="0"/>
              </a:spcAft>
            </a:pPr>
            <a:r>
              <a:rPr lang="pt-BR" altLang="pt-BR" sz="2000" smtClean="0"/>
              <a:t>Embora o foco do estudo tenha sido a especiação e não a determinação de CIMs, todos as </a:t>
            </a:r>
            <a:r>
              <a:rPr lang="pt-BR" altLang="pt-BR" sz="2000" i="1" smtClean="0"/>
              <a:t>C. guiliermondiie</a:t>
            </a:r>
            <a:r>
              <a:rPr lang="pt-BR" altLang="pt-BR" sz="2000" smtClean="0"/>
              <a:t> isolados de </a:t>
            </a:r>
            <a:r>
              <a:rPr lang="pt-BR" altLang="pt-BR" sz="2000" i="1" smtClean="0"/>
              <a:t>C. tropicalis</a:t>
            </a:r>
            <a:r>
              <a:rPr lang="pt-BR" altLang="pt-BR" sz="2000" smtClean="0"/>
              <a:t> foram testados quanto à suscetibilidade ao fluconazol no Serviço de Microbiologia do hospital no momento do isolamento para incluí-los ou excluí-los entre os isolados NFR. </a:t>
            </a:r>
          </a:p>
          <a:p>
            <a:pPr>
              <a:lnSpc>
                <a:spcPct val="80000"/>
              </a:lnSpc>
              <a:spcAft>
                <a:spcPct val="0"/>
              </a:spcAft>
            </a:pPr>
            <a:r>
              <a:rPr lang="pt-BR" altLang="pt-BR" sz="2000" smtClean="0"/>
              <a:t>O ensaio de diluição de microtubos padronizado foi utilizado de acordo com as recomendações do Comitê Nacional para Padrões de Laboratórios Clínicos. Os pontos de interrupção interpretativos da resistência ao fluconazol foram definidos como aproximadamente 64 mg / mL, conforme recomendado pelo Comitê Nacional de Padrões Laboratoriais Clínicos. [ 13 ]</a:t>
            </a:r>
          </a:p>
          <a:p>
            <a:pPr>
              <a:lnSpc>
                <a:spcPct val="80000"/>
              </a:lnSpc>
              <a:spcAft>
                <a:spcPct val="0"/>
              </a:spcAft>
            </a:pPr>
            <a:endParaRPr lang="pt-BR" altLang="pt-BR"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76275" y="1103313"/>
            <a:ext cx="10558463" cy="5102225"/>
          </a:xfrm>
          <a:solidFill>
            <a:schemeClr val="bg1"/>
          </a:solidFill>
        </p:spPr>
        <p:txBody>
          <a:bodyPr/>
          <a:lstStyle/>
          <a:p>
            <a:pPr>
              <a:lnSpc>
                <a:spcPct val="80000"/>
              </a:lnSpc>
              <a:spcAft>
                <a:spcPct val="0"/>
              </a:spcAft>
            </a:pPr>
            <a:r>
              <a:rPr lang="pt-BR" altLang="pt-BR" sz="2000" smtClean="0"/>
              <a:t>Todos os isolados de fungos de culturas de vigilância ou isolados clínicos significativos obtidos durante a permanência na UTIN dos neonatos registrados foram avaliados. </a:t>
            </a:r>
          </a:p>
          <a:p>
            <a:pPr>
              <a:lnSpc>
                <a:spcPct val="80000"/>
              </a:lnSpc>
              <a:spcAft>
                <a:spcPct val="0"/>
              </a:spcAft>
            </a:pPr>
            <a:r>
              <a:rPr lang="pt-BR" altLang="pt-BR" sz="2000" smtClean="0"/>
              <a:t>Os bebês colonizados ou infectados por </a:t>
            </a:r>
            <a:r>
              <a:rPr lang="pt-BR" altLang="pt-BR" sz="2000" i="1" smtClean="0"/>
              <a:t>Candida</a:t>
            </a:r>
            <a:r>
              <a:rPr lang="pt-BR" altLang="pt-BR" sz="2000" smtClean="0"/>
              <a:t> spp foram identificados e, dentre eles, aqueles com </a:t>
            </a:r>
            <a:r>
              <a:rPr lang="pt-BR" altLang="pt-BR" sz="2000" i="1" smtClean="0"/>
              <a:t>Candida</a:t>
            </a:r>
            <a:r>
              <a:rPr lang="pt-BR" altLang="pt-BR" sz="2000" smtClean="0"/>
              <a:t> spp conhecidos por sua resistência intrínseca ou nativa ao fluconazol (como </a:t>
            </a:r>
            <a:r>
              <a:rPr lang="pt-BR" altLang="pt-BR" sz="2000" i="1" smtClean="0"/>
              <a:t>C. glabrata</a:t>
            </a:r>
            <a:r>
              <a:rPr lang="pt-BR" altLang="pt-BR" sz="2000" smtClean="0"/>
              <a:t> , </a:t>
            </a:r>
            <a:r>
              <a:rPr lang="pt-BR" altLang="pt-BR" sz="2000" i="1" smtClean="0"/>
              <a:t>C. krusei</a:t>
            </a:r>
            <a:r>
              <a:rPr lang="pt-BR" altLang="pt-BR" sz="2000" smtClean="0"/>
              <a:t> ).</a:t>
            </a:r>
          </a:p>
          <a:p>
            <a:pPr>
              <a:lnSpc>
                <a:spcPct val="80000"/>
              </a:lnSpc>
              <a:spcAft>
                <a:spcPct val="0"/>
              </a:spcAft>
            </a:pPr>
            <a:r>
              <a:rPr lang="pt-BR" altLang="pt-BR" sz="2000" smtClean="0"/>
              <a:t>A colonização fúngica, adquirida ou basal, foi definida como pelo menos uma cultura de vigilância positiva a qualquer momento durante a estadia do bebê na UTIN. </a:t>
            </a:r>
          </a:p>
          <a:p>
            <a:pPr>
              <a:lnSpc>
                <a:spcPct val="80000"/>
              </a:lnSpc>
              <a:spcAft>
                <a:spcPct val="0"/>
              </a:spcAft>
            </a:pPr>
            <a:r>
              <a:rPr lang="pt-BR" altLang="pt-BR" sz="2000" smtClean="0"/>
              <a:t>A colonização fúngica basal foi definida como (1) zaragatoa do canal auditivo ao nascimento positiva para fungos ou (2) isolamento de fungos de qualquer local durante dia 1 e dia 2.</a:t>
            </a:r>
          </a:p>
          <a:p>
            <a:pPr>
              <a:lnSpc>
                <a:spcPct val="80000"/>
              </a:lnSpc>
              <a:spcAft>
                <a:spcPct val="0"/>
              </a:spcAft>
            </a:pPr>
            <a:r>
              <a:rPr lang="pt-BR" altLang="pt-BR" sz="2000" smtClean="0"/>
              <a:t>Uma doença fúngica documentada microbiologicamente foi definida de acordo com a presença de sinais ou sintomas clínicos consistentes com a infecção, juntamente com a documentação de uma cultura positiva de sangue, urina (coletada por punção estéril suprapúbica ou cateterismo vesical estéril ou com crescimento de mais de 10.000 organismos fúngicos / mL) ou líquido cefalorraquidiano. Uma cultura positiva da urina coletada sem procedimentos estéreis (usando bolsas de urina ou cateteres de permanência ou com crescimento inferior a 10.000 organismos fúngicos / mL) foi considerada colonização fúngica da urina. </a:t>
            </a:r>
          </a:p>
          <a:p>
            <a:pPr>
              <a:lnSpc>
                <a:spcPct val="80000"/>
              </a:lnSpc>
              <a:spcAft>
                <a:spcPct val="0"/>
              </a:spcAft>
            </a:pPr>
            <a:r>
              <a:rPr lang="pt-BR" altLang="pt-BR" sz="2000" smtClean="0"/>
              <a:t>Esses critérios estão em conformidade com as diretrizes dos documentos de consenso internacional e as recomendações da Força-Tarefa de Infecções por Fungos da Sociedade Italiana de Neonatologia. [ </a:t>
            </a:r>
            <a:r>
              <a:rPr lang="pt-BR" altLang="pt-BR" sz="2000" u="sng" smtClean="0">
                <a:hlinkClick r:id="rId2"/>
              </a:rPr>
              <a:t>4</a:t>
            </a:r>
            <a:r>
              <a:rPr lang="pt-BR" altLang="pt-BR" sz="2000" smtClean="0"/>
              <a:t> ]</a:t>
            </a:r>
          </a:p>
          <a:p>
            <a:pPr>
              <a:lnSpc>
                <a:spcPct val="80000"/>
              </a:lnSpc>
              <a:spcAft>
                <a:spcPct val="0"/>
              </a:spcAft>
            </a:pPr>
            <a:endParaRPr lang="pt-BR" altLang="pt-BR" sz="2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1252538" y="268288"/>
            <a:ext cx="9601200" cy="1303337"/>
          </a:xfrm>
        </p:spPr>
        <p:txBody>
          <a:bodyPr/>
          <a:lstStyle/>
          <a:p>
            <a:r>
              <a:rPr lang="pt-BR" altLang="pt-BR" smtClean="0">
                <a:ln>
                  <a:noFill/>
                </a:ln>
              </a:rPr>
              <a:t>Análise Estatística</a:t>
            </a:r>
          </a:p>
        </p:txBody>
      </p:sp>
      <p:sp>
        <p:nvSpPr>
          <p:cNvPr id="3" name="Espaço Reservado para Conteúdo 2"/>
          <p:cNvSpPr>
            <a:spLocks noGrp="1"/>
          </p:cNvSpPr>
          <p:nvPr>
            <p:ph idx="1"/>
          </p:nvPr>
        </p:nvSpPr>
        <p:spPr>
          <a:xfrm>
            <a:off x="1425575" y="1225550"/>
            <a:ext cx="9436100" cy="5041900"/>
          </a:xfrm>
          <a:solidFill>
            <a:schemeClr val="bg1"/>
          </a:solidFill>
        </p:spPr>
        <p:txBody>
          <a:bodyPr/>
          <a:lstStyle/>
          <a:p>
            <a:pPr>
              <a:lnSpc>
                <a:spcPct val="80000"/>
              </a:lnSpc>
              <a:spcAft>
                <a:spcPct val="0"/>
              </a:spcAft>
            </a:pPr>
            <a:r>
              <a:rPr lang="pt-BR" altLang="pt-BR" sz="2000" smtClean="0"/>
              <a:t>Os dados demográficos e clínicos examinados são relatados como contagens (porcentagens) para variáveis categóricas e como média ± desvio padrão para variáveis contínuas normalmente distribuídas. </a:t>
            </a:r>
          </a:p>
          <a:p>
            <a:pPr>
              <a:lnSpc>
                <a:spcPct val="80000"/>
              </a:lnSpc>
              <a:spcAft>
                <a:spcPct val="0"/>
              </a:spcAft>
            </a:pPr>
            <a:r>
              <a:rPr lang="pt-BR" altLang="pt-BR" sz="2000" smtClean="0"/>
              <a:t>As proporções e variáveis contínuas foram comparadas usando o teste bicaudal exato de Fisher e o teste t de Student , respectivamente. </a:t>
            </a:r>
          </a:p>
          <a:p>
            <a:pPr>
              <a:lnSpc>
                <a:spcPct val="80000"/>
              </a:lnSpc>
              <a:spcAft>
                <a:spcPct val="0"/>
              </a:spcAft>
            </a:pPr>
            <a:r>
              <a:rPr lang="pt-BR" altLang="pt-BR" sz="2000" smtClean="0"/>
              <a:t>A epidemiologia foi analisada avaliando a incidência anual de colonização por NFR </a:t>
            </a:r>
            <a:r>
              <a:rPr lang="pt-BR" altLang="pt-BR" sz="2000" i="1" smtClean="0"/>
              <a:t>Candida</a:t>
            </a:r>
            <a:r>
              <a:rPr lang="pt-BR" altLang="pt-BR" sz="2000" smtClean="0"/>
              <a:t> s</a:t>
            </a:r>
            <a:r>
              <a:rPr lang="pt-BR" altLang="pt-BR" sz="2000" i="1" smtClean="0"/>
              <a:t>pp</a:t>
            </a:r>
            <a:r>
              <a:rPr lang="pt-BR" altLang="pt-BR" sz="2000" smtClean="0"/>
              <a:t> (pelo menos 1 local) e IFD, incidência anual de colonização por </a:t>
            </a:r>
            <a:r>
              <a:rPr lang="pt-BR" altLang="pt-BR" sz="2000" i="1" smtClean="0"/>
              <a:t>Candida spp</a:t>
            </a:r>
            <a:r>
              <a:rPr lang="pt-BR" altLang="pt-BR" sz="2000" smtClean="0"/>
              <a:t> sensível ao fluconazol e IFD e taxa de progressão da colonização para a infecção por NFR </a:t>
            </a:r>
            <a:r>
              <a:rPr lang="pt-BR" altLang="pt-BR" sz="2000" i="1" smtClean="0"/>
              <a:t>Candida spp</a:t>
            </a:r>
            <a:r>
              <a:rPr lang="pt-BR" altLang="pt-BR" sz="2000" smtClean="0"/>
              <a:t> e sensível ao fluconazol </a:t>
            </a:r>
            <a:r>
              <a:rPr lang="pt-BR" altLang="pt-BR" sz="2000" i="1" smtClean="0"/>
              <a:t>Candida spp</a:t>
            </a:r>
            <a:r>
              <a:rPr lang="pt-BR" altLang="pt-BR" sz="2000" smtClean="0"/>
              <a:t>. </a:t>
            </a:r>
          </a:p>
          <a:p>
            <a:pPr>
              <a:lnSpc>
                <a:spcPct val="80000"/>
              </a:lnSpc>
              <a:spcAft>
                <a:spcPct val="0"/>
              </a:spcAft>
            </a:pPr>
            <a:r>
              <a:rPr lang="pt-BR" altLang="pt-BR" sz="2000" smtClean="0"/>
              <a:t>Também foi realizada uma comparação de todo o período de profilaxia de 16 anos com o período de 4 anos antes da introdução da profilaxia. </a:t>
            </a:r>
          </a:p>
          <a:p>
            <a:pPr>
              <a:lnSpc>
                <a:spcPct val="80000"/>
              </a:lnSpc>
              <a:spcAft>
                <a:spcPct val="0"/>
              </a:spcAft>
            </a:pPr>
            <a:r>
              <a:rPr lang="pt-BR" altLang="pt-BR" sz="2000" smtClean="0"/>
              <a:t>Especificamente, a associação entre IFD / colonização e período de profilaxia (classificada como variável dicotômica: pré / pós-fluconazol) foi avaliada pelo teste exato de Fisher.</a:t>
            </a:r>
          </a:p>
          <a:p>
            <a:pPr>
              <a:lnSpc>
                <a:spcPct val="80000"/>
              </a:lnSpc>
              <a:spcAft>
                <a:spcPct val="0"/>
              </a:spcAft>
            </a:pPr>
            <a:r>
              <a:rPr lang="pt-BR" altLang="pt-BR" sz="2000" smtClean="0"/>
              <a:t>As razões de risco e os correspondentes intervalos de confiança de 95% foram calculados para comparar as incidências acumuladas entre os grupos, e as razões de chances foram calculadas. </a:t>
            </a:r>
          </a:p>
          <a:p>
            <a:pPr>
              <a:lnSpc>
                <a:spcPct val="80000"/>
              </a:lnSpc>
              <a:spcAft>
                <a:spcPct val="0"/>
              </a:spcAft>
            </a:pPr>
            <a:r>
              <a:rPr lang="pt-BR" altLang="pt-BR" sz="2000" smtClean="0"/>
              <a:t>Todos os testes foram bicaudais, e um p  &lt;0,05 foi assumido para indicar significância estatística. Todas as análises foram realizadas no software SPSS, versão 13.0 (SPSS Inc., Chicago, IL).</a:t>
            </a:r>
          </a:p>
          <a:p>
            <a:pPr>
              <a:lnSpc>
                <a:spcPct val="80000"/>
              </a:lnSpc>
              <a:spcAft>
                <a:spcPct val="0"/>
              </a:spcAft>
            </a:pPr>
            <a:endParaRPr lang="pt-BR" altLang="pt-BR"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1250950" y="285750"/>
            <a:ext cx="9601200" cy="1303338"/>
          </a:xfrm>
        </p:spPr>
        <p:txBody>
          <a:bodyPr/>
          <a:lstStyle/>
          <a:p>
            <a:r>
              <a:rPr lang="pt-BR" altLang="pt-BR" smtClean="0">
                <a:ln>
                  <a:noFill/>
                </a:ln>
              </a:rPr>
              <a:t>RESULTADOS:</a:t>
            </a:r>
          </a:p>
        </p:txBody>
      </p:sp>
      <p:sp>
        <p:nvSpPr>
          <p:cNvPr id="3" name="Espaço Reservado para Conteúdo 2"/>
          <p:cNvSpPr>
            <a:spLocks noGrp="1"/>
          </p:cNvSpPr>
          <p:nvPr>
            <p:ph idx="1"/>
          </p:nvPr>
        </p:nvSpPr>
        <p:spPr/>
        <p:txBody>
          <a:bodyPr>
            <a:normAutofit fontScale="85000" lnSpcReduction="10000"/>
          </a:bodyPr>
          <a:lstStyle/>
          <a:p>
            <a:pPr marL="0" indent="0">
              <a:lnSpc>
                <a:spcPct val="80000"/>
              </a:lnSpc>
              <a:spcAft>
                <a:spcPct val="0"/>
              </a:spcAft>
              <a:buFont typeface="Arial" pitchFamily="34" charset="0"/>
              <a:buNone/>
            </a:pPr>
            <a:endParaRPr lang="pt-BR" altLang="pt-BR" sz="1700" b="1" smtClean="0"/>
          </a:p>
          <a:p>
            <a:pPr marL="0" indent="0">
              <a:lnSpc>
                <a:spcPct val="80000"/>
              </a:lnSpc>
              <a:spcAft>
                <a:spcPct val="0"/>
              </a:spcAft>
            </a:pPr>
            <a:r>
              <a:rPr lang="pt-BR" altLang="pt-BR" sz="2000" smtClean="0"/>
              <a:t>Durante o período do estudo (</a:t>
            </a:r>
            <a:r>
              <a:rPr lang="pt-BR" altLang="pt-BR" sz="2000" b="1" smtClean="0"/>
              <a:t>42 meses</a:t>
            </a:r>
            <a:r>
              <a:rPr lang="pt-BR" altLang="pt-BR" sz="2000" smtClean="0"/>
              <a:t> consecutivos no período pré-profilaxia seguidos por 192 meses consecutivos no período fluconazol), </a:t>
            </a:r>
            <a:r>
              <a:rPr lang="pt-BR" altLang="pt-BR" sz="2000" b="1" smtClean="0"/>
              <a:t>1.571 </a:t>
            </a:r>
            <a:r>
              <a:rPr lang="pt-BR" altLang="pt-BR" sz="2000" smtClean="0"/>
              <a:t>crianças foram admitidas em nossa UTIN e sobreviveram mais de 3 dias.</a:t>
            </a:r>
          </a:p>
          <a:p>
            <a:pPr marL="0" indent="0">
              <a:lnSpc>
                <a:spcPct val="80000"/>
              </a:lnSpc>
              <a:spcAft>
                <a:spcPct val="0"/>
              </a:spcAft>
            </a:pPr>
            <a:r>
              <a:rPr lang="pt-BR" altLang="pt-BR" sz="2000" smtClean="0"/>
              <a:t>Entre eles, 104 (28 no período pré-profilaxia e 76 no período fluconazol) foram excluídos devido a dados ou gráficos incompletos ou culturas de vigilância semanal incorretas / incompletas. </a:t>
            </a:r>
          </a:p>
          <a:p>
            <a:pPr marL="0" indent="0">
              <a:lnSpc>
                <a:spcPct val="80000"/>
              </a:lnSpc>
              <a:spcAft>
                <a:spcPct val="0"/>
              </a:spcAft>
            </a:pPr>
            <a:r>
              <a:rPr lang="pt-BR" altLang="pt-BR" sz="2000" smtClean="0"/>
              <a:t>Os pacientes excluídos não diferiram de toda a coorte em termos de idade gestacional ou peso ao nascer. </a:t>
            </a:r>
          </a:p>
          <a:p>
            <a:pPr marL="0" indent="0">
              <a:lnSpc>
                <a:spcPct val="80000"/>
              </a:lnSpc>
              <a:spcAft>
                <a:spcPct val="0"/>
              </a:spcAft>
            </a:pPr>
            <a:r>
              <a:rPr lang="pt-BR" altLang="pt-BR" sz="2000" b="1" smtClean="0"/>
              <a:t>O número final de recém-nascidos inscritos foi, portanto, </a:t>
            </a:r>
            <a:r>
              <a:rPr lang="pt-BR" altLang="pt-BR" sz="2000" b="1" i="1" u="sng" smtClean="0"/>
              <a:t>1.467</a:t>
            </a:r>
            <a:r>
              <a:rPr lang="pt-BR" altLang="pt-BR" sz="2000" i="1" u="sng" smtClean="0"/>
              <a:t> (</a:t>
            </a:r>
            <a:r>
              <a:rPr lang="pt-BR" altLang="pt-BR" sz="2000" b="1" i="1" u="sng" smtClean="0"/>
              <a:t>295 no grupo pré-profilaxia e 1.172 no grupo profilaxia).</a:t>
            </a:r>
            <a:r>
              <a:rPr lang="pt-BR" altLang="pt-BR" sz="2000" smtClean="0"/>
              <a:t> </a:t>
            </a:r>
          </a:p>
          <a:p>
            <a:pPr marL="0" indent="0">
              <a:lnSpc>
                <a:spcPct val="80000"/>
              </a:lnSpc>
              <a:spcAft>
                <a:spcPct val="0"/>
              </a:spcAft>
            </a:pPr>
            <a:r>
              <a:rPr lang="pt-BR" altLang="pt-BR" sz="2000" smtClean="0"/>
              <a:t>A </a:t>
            </a:r>
            <a:r>
              <a:rPr lang="pt-BR" altLang="pt-BR" sz="2000" smtClean="0">
                <a:solidFill>
                  <a:srgbClr val="0000FF"/>
                </a:solidFill>
              </a:rPr>
              <a:t>Tabela 1</a:t>
            </a:r>
            <a:r>
              <a:rPr lang="pt-BR" altLang="pt-BR" sz="2000" smtClean="0"/>
              <a:t> mostra características demográficas, clínicas e de gerenciamento de todos os pacientes nos dois períodos do estudo. Não houve diferenças significativas entre os dois períodos em termos da presença de fatores de risco principais (incluindo pré-natal) para colonização por fungos e infecção sistêmica. A proporção de recém-nascidos por parto vaginal foi menor no período de profilaxia (26 vs. 39%), de acordo com a tendência de admitir gestações e partos mais complicados em nossa instituição.</a:t>
            </a:r>
          </a:p>
          <a:p>
            <a:pPr marL="0" indent="0">
              <a:lnSpc>
                <a:spcPct val="80000"/>
              </a:lnSpc>
              <a:spcAft>
                <a:spcPct val="0"/>
              </a:spcAft>
            </a:pPr>
            <a:r>
              <a:rPr lang="pt-BR" altLang="pt-BR" sz="2000" smtClean="0"/>
              <a:t>A taxa geral de mortalidade foi menor no período de profilaxia (diminuindo de 11,8% para 5%; </a:t>
            </a:r>
            <a:r>
              <a:rPr lang="pt-BR" altLang="pt-BR" sz="2000" i="1" smtClean="0"/>
              <a:t>p</a:t>
            </a:r>
            <a:r>
              <a:rPr lang="pt-BR" altLang="pt-BR" sz="2000" smtClean="0"/>
              <a:t>  &lt;0,01).</a:t>
            </a:r>
          </a:p>
          <a:p>
            <a:pPr marL="0" indent="0">
              <a:lnSpc>
                <a:spcPct val="80000"/>
              </a:lnSpc>
              <a:spcAft>
                <a:spcPct val="0"/>
              </a:spcAft>
            </a:pPr>
            <a:endParaRPr lang="pt-BR" altLang="pt-BR" sz="2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altLang="pt-BR" smtClean="0">
                <a:ln>
                  <a:noFill/>
                </a:ln>
              </a:rPr>
              <a:t>TABELA 1</a:t>
            </a:r>
          </a:p>
        </p:txBody>
      </p:sp>
      <p:pic>
        <p:nvPicPr>
          <p:cNvPr id="25603"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19125" y="1201738"/>
            <a:ext cx="10983913" cy="539432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5000" y="627063"/>
            <a:ext cx="10618788" cy="5718175"/>
          </a:xfrm>
          <a:solidFill>
            <a:schemeClr val="bg1"/>
          </a:solidFill>
        </p:spPr>
        <p:txBody>
          <a:bodyPr/>
          <a:lstStyle/>
          <a:p>
            <a:pPr>
              <a:lnSpc>
                <a:spcPct val="80000"/>
              </a:lnSpc>
              <a:spcAft>
                <a:spcPct val="0"/>
              </a:spcAft>
            </a:pPr>
            <a:r>
              <a:rPr lang="pt-BR" altLang="pt-BR" sz="1700" smtClean="0"/>
              <a:t>A </a:t>
            </a:r>
            <a:r>
              <a:rPr lang="pt-BR" altLang="pt-BR" sz="1700" smtClean="0">
                <a:solidFill>
                  <a:srgbClr val="0000FF"/>
                </a:solidFill>
              </a:rPr>
              <a:t>Tabela 2</a:t>
            </a:r>
            <a:r>
              <a:rPr lang="pt-BR" altLang="pt-BR" sz="1700" smtClean="0"/>
              <a:t> mostra os dados sobre as proporções de colonização e episódios de IFD, taxa de progressão da colonização para IFD, agrupados para isolados fúngicos sensíveis ao fluconazol e NFR e comparando os períodos pré e pós-profilaxia. </a:t>
            </a:r>
          </a:p>
          <a:p>
            <a:pPr>
              <a:lnSpc>
                <a:spcPct val="80000"/>
              </a:lnSpc>
              <a:spcAft>
                <a:spcPct val="0"/>
              </a:spcAft>
            </a:pPr>
            <a:r>
              <a:rPr lang="pt-BR" altLang="pt-BR" sz="1700" smtClean="0"/>
              <a:t>A </a:t>
            </a:r>
            <a:r>
              <a:rPr lang="pt-BR" altLang="pt-BR" sz="1700" smtClean="0">
                <a:solidFill>
                  <a:srgbClr val="0000FF"/>
                </a:solidFill>
              </a:rPr>
              <a:t>Tabela 3</a:t>
            </a:r>
            <a:r>
              <a:rPr lang="pt-BR" altLang="pt-BR" sz="1700" smtClean="0"/>
              <a:t> mostra uma visão geral ano a ano da colonização e infecções por </a:t>
            </a:r>
            <a:r>
              <a:rPr lang="pt-BR" altLang="pt-BR" sz="1700" i="1" smtClean="0"/>
              <a:t>Candida</a:t>
            </a:r>
            <a:r>
              <a:rPr lang="pt-BR" altLang="pt-BR" sz="1700" smtClean="0"/>
              <a:t> spp, enquanto  A </a:t>
            </a:r>
            <a:r>
              <a:rPr lang="pt-BR" altLang="pt-BR" sz="1700" smtClean="0">
                <a:solidFill>
                  <a:srgbClr val="0000FF"/>
                </a:solidFill>
              </a:rPr>
              <a:t>Figura 1</a:t>
            </a:r>
            <a:r>
              <a:rPr lang="pt-BR" altLang="pt-BR" sz="1700" smtClean="0"/>
              <a:t>  mostra as tendências ano a ano de colonização e infecção por NFR </a:t>
            </a:r>
            <a:r>
              <a:rPr lang="pt-BR" altLang="pt-BR" sz="1700" i="1" smtClean="0"/>
              <a:t>Candida</a:t>
            </a:r>
            <a:r>
              <a:rPr lang="pt-BR" altLang="pt-BR" sz="1700" smtClean="0"/>
              <a:t> spp, relatadas como o número de episódios por ano.</a:t>
            </a:r>
          </a:p>
          <a:p>
            <a:pPr>
              <a:lnSpc>
                <a:spcPct val="80000"/>
              </a:lnSpc>
              <a:spcAft>
                <a:spcPct val="0"/>
              </a:spcAft>
            </a:pPr>
            <a:r>
              <a:rPr lang="pt-BR" altLang="pt-BR" sz="1700" b="1" smtClean="0"/>
              <a:t>No geral, a colonização fúngica ocorreu em 321 (23,5%) dos 1.467 dos recém nascido de muito baixo peso com taxas de incidência de 43,4% (128/295) e 16,5% (193 / 1.172) nos períodos pré e pós-profilaxia, respectivamente ( </a:t>
            </a:r>
            <a:r>
              <a:rPr lang="pt-BR" altLang="pt-BR" sz="1700" b="1" i="1" smtClean="0"/>
              <a:t>p</a:t>
            </a:r>
            <a:r>
              <a:rPr lang="pt-BR" altLang="pt-BR" sz="1700" b="1" smtClean="0"/>
              <a:t>  &lt;0,001).</a:t>
            </a:r>
          </a:p>
          <a:p>
            <a:pPr>
              <a:lnSpc>
                <a:spcPct val="80000"/>
              </a:lnSpc>
              <a:spcAft>
                <a:spcPct val="0"/>
              </a:spcAft>
            </a:pPr>
            <a:r>
              <a:rPr lang="pt-BR" altLang="pt-BR" sz="1700" smtClean="0"/>
              <a:t>IFD ocorreu em 91 (6,1%) dos recém-nascidos de muito baixo peso, com taxa de progressão da colonização para infecção de 0,27 (91/321); 47 episódios ocorreram no período pré-profilaxia e 44 nos anos de fluconazol (taxas de incidência de 16% e 3,7%, respectivamente; </a:t>
            </a:r>
            <a:r>
              <a:rPr lang="pt-BR" altLang="pt-BR" sz="1700" i="1" smtClean="0"/>
              <a:t>p</a:t>
            </a:r>
            <a:r>
              <a:rPr lang="pt-BR" altLang="pt-BR" sz="1700" smtClean="0"/>
              <a:t>  &lt;0,001).</a:t>
            </a:r>
          </a:p>
          <a:p>
            <a:pPr>
              <a:lnSpc>
                <a:spcPct val="80000"/>
              </a:lnSpc>
              <a:spcAft>
                <a:spcPct val="0"/>
              </a:spcAft>
            </a:pPr>
            <a:r>
              <a:rPr lang="pt-BR" altLang="pt-BR" sz="1700" smtClean="0"/>
              <a:t>Os patógenos responsáveis ​​por essas 44 IFD inovadoras em pacientes colonizados que receberam profilaxia foram </a:t>
            </a:r>
            <a:r>
              <a:rPr lang="pt-BR" altLang="pt-BR" sz="1700" i="1" smtClean="0"/>
              <a:t>C. albicans</a:t>
            </a:r>
            <a:r>
              <a:rPr lang="pt-BR" altLang="pt-BR" sz="1700" smtClean="0"/>
              <a:t> (30 casos), </a:t>
            </a:r>
            <a:r>
              <a:rPr lang="pt-BR" altLang="pt-BR" sz="1700" i="1" smtClean="0"/>
              <a:t>C. parapsilosis</a:t>
            </a:r>
            <a:r>
              <a:rPr lang="pt-BR" altLang="pt-BR" sz="1700" smtClean="0"/>
              <a:t> (8 casos), </a:t>
            </a:r>
            <a:r>
              <a:rPr lang="pt-BR" altLang="pt-BR" sz="1700" i="1" smtClean="0"/>
              <a:t>C. glabrata</a:t>
            </a:r>
            <a:r>
              <a:rPr lang="pt-BR" altLang="pt-BR" sz="1700" smtClean="0"/>
              <a:t> (6 casos), </a:t>
            </a:r>
            <a:r>
              <a:rPr lang="pt-BR" altLang="pt-BR" sz="1700" i="1" smtClean="0"/>
              <a:t>C, famata</a:t>
            </a:r>
            <a:r>
              <a:rPr lang="pt-BR" altLang="pt-BR" sz="1700" smtClean="0"/>
              <a:t> (4) e </a:t>
            </a:r>
            <a:r>
              <a:rPr lang="pt-BR" altLang="pt-BR" sz="1700" i="1" smtClean="0"/>
              <a:t>C. guilliermondii</a:t>
            </a:r>
            <a:r>
              <a:rPr lang="pt-BR" altLang="pt-BR" sz="1700" smtClean="0"/>
              <a:t> (4). casos), </a:t>
            </a:r>
            <a:r>
              <a:rPr lang="pt-BR" altLang="pt-BR" sz="1700" i="1" smtClean="0"/>
              <a:t>C. krusei</a:t>
            </a:r>
            <a:r>
              <a:rPr lang="pt-BR" altLang="pt-BR" sz="1700" smtClean="0"/>
              <a:t> (3 casos) e </a:t>
            </a:r>
            <a:r>
              <a:rPr lang="pt-BR" altLang="pt-BR" sz="1700" i="1" smtClean="0"/>
              <a:t>C. tropicalis</a:t>
            </a:r>
            <a:r>
              <a:rPr lang="pt-BR" altLang="pt-BR" sz="1700" smtClean="0"/>
              <a:t> (1 casos) e </a:t>
            </a:r>
            <a:r>
              <a:rPr lang="pt-BR" altLang="pt-BR" sz="1700" i="1" smtClean="0"/>
              <a:t>Aspergillus fumigatus</a:t>
            </a:r>
            <a:r>
              <a:rPr lang="pt-BR" altLang="pt-BR" sz="1700" smtClean="0"/>
              <a:t> (1). Destacam-se 13 recém-nascidos infectados por duas espécies: 7 por </a:t>
            </a:r>
            <a:r>
              <a:rPr lang="pt-BR" altLang="pt-BR" sz="1700" i="1" smtClean="0"/>
              <a:t>C. albicans</a:t>
            </a:r>
            <a:r>
              <a:rPr lang="pt-BR" altLang="pt-BR" sz="1700" smtClean="0"/>
              <a:t> e </a:t>
            </a:r>
            <a:r>
              <a:rPr lang="pt-BR" altLang="pt-BR" sz="1700" i="1" smtClean="0"/>
              <a:t>C. parapsilosis</a:t>
            </a:r>
            <a:r>
              <a:rPr lang="pt-BR" altLang="pt-BR" sz="1700" smtClean="0"/>
              <a:t> , 2 por </a:t>
            </a:r>
            <a:r>
              <a:rPr lang="pt-BR" altLang="pt-BR" sz="1700" i="1" smtClean="0"/>
              <a:t>C. albicans</a:t>
            </a:r>
            <a:r>
              <a:rPr lang="pt-BR" altLang="pt-BR" sz="1700" smtClean="0"/>
              <a:t> e </a:t>
            </a:r>
            <a:r>
              <a:rPr lang="pt-BR" altLang="pt-BR" sz="1700" i="1" smtClean="0"/>
              <a:t>C. krusei</a:t>
            </a:r>
            <a:r>
              <a:rPr lang="pt-BR" altLang="pt-BR" sz="1700" smtClean="0"/>
              <a:t> , 1 por </a:t>
            </a:r>
            <a:r>
              <a:rPr lang="pt-BR" altLang="pt-BR" sz="1700" i="1" smtClean="0"/>
              <a:t>C. albicans</a:t>
            </a:r>
            <a:r>
              <a:rPr lang="pt-BR" altLang="pt-BR" sz="1700" smtClean="0"/>
              <a:t> e </a:t>
            </a:r>
            <a:r>
              <a:rPr lang="pt-BR" altLang="pt-BR" sz="1700" i="1" smtClean="0"/>
              <a:t>C. glabrata</a:t>
            </a:r>
            <a:r>
              <a:rPr lang="pt-BR" altLang="pt-BR" sz="1700" smtClean="0"/>
              <a:t> , 1 por</a:t>
            </a:r>
            <a:r>
              <a:rPr lang="pt-BR" altLang="pt-BR" sz="1700" i="1" smtClean="0"/>
              <a:t>C. tropicalis</a:t>
            </a:r>
            <a:r>
              <a:rPr lang="pt-BR" altLang="pt-BR" sz="1700" smtClean="0"/>
              <a:t> e </a:t>
            </a:r>
            <a:r>
              <a:rPr lang="pt-BR" altLang="pt-BR" sz="1700" i="1" smtClean="0"/>
              <a:t>C. parapsilosis</a:t>
            </a:r>
            <a:r>
              <a:rPr lang="pt-BR" altLang="pt-BR" sz="1700" smtClean="0"/>
              <a:t> , 1 por </a:t>
            </a:r>
            <a:r>
              <a:rPr lang="pt-BR" altLang="pt-BR" sz="1700" i="1" smtClean="0"/>
              <a:t>C. famata</a:t>
            </a:r>
            <a:r>
              <a:rPr lang="pt-BR" altLang="pt-BR" sz="1700" smtClean="0"/>
              <a:t> e </a:t>
            </a:r>
            <a:r>
              <a:rPr lang="pt-BR" altLang="pt-BR" sz="1700" i="1" smtClean="0"/>
              <a:t>C. guilliermondii</a:t>
            </a:r>
            <a:r>
              <a:rPr lang="pt-BR" altLang="pt-BR" sz="1700" smtClean="0"/>
              <a:t> , e 1 por </a:t>
            </a:r>
            <a:r>
              <a:rPr lang="pt-BR" altLang="pt-BR" sz="1700" i="1" smtClean="0"/>
              <a:t>C. famata</a:t>
            </a:r>
            <a:r>
              <a:rPr lang="pt-BR" altLang="pt-BR" sz="1700" smtClean="0"/>
              <a:t> e </a:t>
            </a:r>
            <a:r>
              <a:rPr lang="pt-BR" altLang="pt-BR" sz="1700" i="1" smtClean="0"/>
              <a:t>C. glabrata</a:t>
            </a:r>
            <a:r>
              <a:rPr lang="pt-BR" altLang="pt-BR" sz="1700" smtClean="0"/>
              <a:t> .</a:t>
            </a:r>
          </a:p>
          <a:p>
            <a:pPr>
              <a:lnSpc>
                <a:spcPct val="80000"/>
              </a:lnSpc>
              <a:spcAft>
                <a:spcPct val="0"/>
              </a:spcAft>
            </a:pPr>
            <a:r>
              <a:rPr lang="pt-BR" altLang="pt-BR" sz="1700" smtClean="0"/>
              <a:t>A mortalidade atribuída a </a:t>
            </a:r>
            <a:r>
              <a:rPr lang="pt-BR" altLang="pt-BR" sz="1700" i="1" smtClean="0"/>
              <a:t>Candida</a:t>
            </a:r>
            <a:r>
              <a:rPr lang="pt-BR" altLang="pt-BR" sz="1700" smtClean="0"/>
              <a:t> foi maior no período pré-profilaxia: 5/47 (10,6%) versus 3/44 (6,4%). No entanto, não houve diferença significativa nas taxas de sobrevivência de crianças com IFN NFR em comparação com IFD sensível ao fluconazol. Nenhuma subespécie de </a:t>
            </a:r>
            <a:r>
              <a:rPr lang="pt-BR" altLang="pt-BR" sz="1700" i="1" smtClean="0"/>
              <a:t>Candida</a:t>
            </a:r>
            <a:r>
              <a:rPr lang="pt-BR" altLang="pt-BR" sz="1700" smtClean="0"/>
              <a:t> apresentou maior probabilidade do que outras de causar doença invasiva depois que o bebê foi colonizado.</a:t>
            </a:r>
          </a:p>
          <a:p>
            <a:pPr>
              <a:lnSpc>
                <a:spcPct val="80000"/>
              </a:lnSpc>
              <a:spcAft>
                <a:spcPct val="0"/>
              </a:spcAft>
            </a:pPr>
            <a:r>
              <a:rPr lang="pt-BR" altLang="pt-BR" sz="1700" b="1" smtClean="0"/>
              <a:t>No período de profilaxia com fluconazol, a colonização por NFR </a:t>
            </a:r>
            <a:r>
              <a:rPr lang="pt-BR" altLang="pt-BR" sz="1700" b="1" i="1" smtClean="0"/>
              <a:t>Candida</a:t>
            </a:r>
            <a:r>
              <a:rPr lang="pt-BR" altLang="pt-BR" sz="1700" b="1" smtClean="0"/>
              <a:t> spp permaneceu muito pouco frequente, afetando apenas 2% a 6,6% de todos os bebês com RNMBP admitidos anualmente, com uma incidência média geral de 3,4% (41 recém-nascidos de 1.172</a:t>
            </a:r>
            <a:r>
              <a:rPr lang="pt-BR" altLang="pt-BR" sz="1700" smtClean="0"/>
              <a:t>). De importância, essa incidência não aumentou nos 16 anos. </a:t>
            </a:r>
            <a:r>
              <a:rPr lang="pt-BR" altLang="pt-BR" sz="1700" b="1" smtClean="0"/>
              <a:t>Além disso, a incidência de IFD causada por essas FR </a:t>
            </a:r>
            <a:r>
              <a:rPr lang="pt-BR" altLang="pt-BR" sz="1700" b="1" i="1" smtClean="0"/>
              <a:t>Candida</a:t>
            </a:r>
            <a:r>
              <a:rPr lang="pt-BR" altLang="pt-BR" sz="1700" b="1" smtClean="0"/>
              <a:t> spp não aumentou ao longo do tempo, afetando apenas 11 (0,9%) RNMBP. Também é importante observar como os episódios de IFD nunca foram superiores a dois por ano.</a:t>
            </a:r>
          </a:p>
          <a:p>
            <a:pPr>
              <a:lnSpc>
                <a:spcPct val="80000"/>
              </a:lnSpc>
              <a:spcAft>
                <a:spcPct val="0"/>
              </a:spcAft>
            </a:pPr>
            <a:endParaRPr lang="pt-BR" altLang="pt-BR" sz="1700" b="1"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mtClean="0">
                <a:ln>
                  <a:noFill/>
                </a:ln>
              </a:rPr>
              <a:t>TABELA 2</a:t>
            </a:r>
          </a:p>
        </p:txBody>
      </p:sp>
      <p:pic>
        <p:nvPicPr>
          <p:cNvPr id="27651"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39750" y="1311275"/>
            <a:ext cx="11098213" cy="5133975"/>
          </a:xfrm>
        </p:spPr>
      </p:pic>
      <p:sp>
        <p:nvSpPr>
          <p:cNvPr id="27653" name="Rectangle 5"/>
          <p:cNvSpPr>
            <a:spLocks noChangeArrowheads="1"/>
          </p:cNvSpPr>
          <p:nvPr/>
        </p:nvSpPr>
        <p:spPr bwMode="auto">
          <a:xfrm>
            <a:off x="5895975" y="1166813"/>
            <a:ext cx="722313" cy="279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Bef>
                <a:spcPct val="0"/>
              </a:spcBef>
              <a:spcAft>
                <a:spcPct val="0"/>
              </a:spcAft>
              <a:defRPr>
                <a:solidFill>
                  <a:schemeClr val="tx1"/>
                </a:solidFill>
                <a:latin typeface="Calibri" pitchFamily="34" charset="0"/>
              </a:defRPr>
            </a:lvl6pPr>
            <a:lvl7pPr eaLnBrk="0" fontAlgn="base" hangingPunct="0">
              <a:spcBef>
                <a:spcPct val="0"/>
              </a:spcBef>
              <a:spcAft>
                <a:spcPct val="0"/>
              </a:spcAft>
              <a:defRPr>
                <a:solidFill>
                  <a:schemeClr val="tx1"/>
                </a:solidFill>
                <a:latin typeface="Calibri" pitchFamily="34" charset="0"/>
              </a:defRPr>
            </a:lvl7pPr>
            <a:lvl8pPr eaLnBrk="0" fontAlgn="base" hangingPunct="0">
              <a:spcBef>
                <a:spcPct val="0"/>
              </a:spcBef>
              <a:spcAft>
                <a:spcPct val="0"/>
              </a:spcAft>
              <a:defRPr>
                <a:solidFill>
                  <a:schemeClr val="tx1"/>
                </a:solidFill>
                <a:latin typeface="Calibri" pitchFamily="34" charset="0"/>
              </a:defRPr>
            </a:lvl8pPr>
            <a:lvl9pPr eaLnBrk="0" fontAlgn="base" hangingPunct="0">
              <a:spcBef>
                <a:spcPct val="0"/>
              </a:spcBef>
              <a:spcAft>
                <a:spcPct val="0"/>
              </a:spcAft>
              <a:defRPr>
                <a:solidFill>
                  <a:schemeClr val="tx1"/>
                </a:solidFill>
                <a:latin typeface="Calibri" pitchFamily="34" charset="0"/>
              </a:defRPr>
            </a:lvl9pPr>
          </a:lstStyle>
          <a:p>
            <a:pPr algn="ctr" defTabSz="914400"/>
            <a:r>
              <a:rPr lang="pt-BR" altLang="pt-BR"/>
              <a:t>Table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z="2400" b="1" smtClean="0">
                <a:ln>
                  <a:noFill/>
                </a:ln>
              </a:rPr>
              <a:t>Table 3</a:t>
            </a:r>
          </a:p>
        </p:txBody>
      </p:sp>
      <p:pic>
        <p:nvPicPr>
          <p:cNvPr id="28675"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85913" y="1998663"/>
            <a:ext cx="9921875" cy="434975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95400" y="1973263"/>
            <a:ext cx="9601200" cy="41656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altLang="pt-BR" i="1" smtClean="0">
                <a:ln>
                  <a:noFill/>
                </a:ln>
              </a:rPr>
              <a:t>Figure 1</a:t>
            </a:r>
          </a:p>
        </p:txBody>
      </p:sp>
      <p:pic>
        <p:nvPicPr>
          <p:cNvPr id="30723"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2797175"/>
            <a:ext cx="7620000" cy="283845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spcAft>
                <a:spcPct val="0"/>
              </a:spcAft>
            </a:pPr>
            <a:r>
              <a:rPr lang="pt-BR" altLang="pt-BR" sz="2000" smtClean="0"/>
              <a:t>Em comparação com o período de quatro anos antes da introdução da profilaxia com fluconazol, não houve alterações em nenhum dos parâmetros discutidos anteriormente. </a:t>
            </a:r>
          </a:p>
          <a:p>
            <a:pPr>
              <a:lnSpc>
                <a:spcPct val="80000"/>
              </a:lnSpc>
              <a:spcAft>
                <a:spcPct val="0"/>
              </a:spcAft>
            </a:pPr>
            <a:r>
              <a:rPr lang="pt-BR" altLang="pt-BR" sz="2000" smtClean="0"/>
              <a:t>De fato, a colonização por NFR </a:t>
            </a:r>
            <a:r>
              <a:rPr lang="pt-BR" altLang="pt-BR" sz="2000" i="1" smtClean="0"/>
              <a:t>Candida</a:t>
            </a:r>
            <a:r>
              <a:rPr lang="pt-BR" altLang="pt-BR" sz="2000" smtClean="0"/>
              <a:t> spp no período pré-profilaxia afetou 11 (3,7%) de 295 recém-nascidos, e o número de IFD causada por NFR Candida spp foi de 4 (1,3%) de 295. </a:t>
            </a:r>
          </a:p>
          <a:p>
            <a:pPr algn="ctr">
              <a:lnSpc>
                <a:spcPct val="80000"/>
              </a:lnSpc>
              <a:spcAft>
                <a:spcPct val="0"/>
              </a:spcAft>
              <a:buFont typeface="Arial" pitchFamily="34" charset="0"/>
              <a:buNone/>
            </a:pPr>
            <a:r>
              <a:rPr lang="pt-BR" altLang="pt-BR" sz="2000" b="1" smtClean="0"/>
              <a:t>As taxas de incidência dessas duas características foram semelhantes àquelas detectadas durante o período de profilaxia (3,4 e 0,9%, respectivamente).</a:t>
            </a:r>
          </a:p>
          <a:p>
            <a:pPr>
              <a:lnSpc>
                <a:spcPct val="80000"/>
              </a:lnSpc>
              <a:spcAft>
                <a:spcPct val="0"/>
              </a:spcAft>
            </a:pPr>
            <a:r>
              <a:rPr lang="pt-BR" altLang="pt-BR" sz="2000" smtClean="0"/>
              <a:t>A vigilância microbiológica da colonização e dos isolados de IFD não mostrou alterações significativas nas frequências relativas das diferentes NFR </a:t>
            </a:r>
            <a:r>
              <a:rPr lang="pt-BR" altLang="pt-BR" sz="2000" i="1" smtClean="0"/>
              <a:t>Candida</a:t>
            </a:r>
            <a:r>
              <a:rPr lang="pt-BR" altLang="pt-BR" sz="2000" smtClean="0"/>
              <a:t> spp ao longo dos anos, incluindo </a:t>
            </a:r>
            <a:r>
              <a:rPr lang="pt-BR" altLang="pt-BR" sz="2000" i="1" smtClean="0"/>
              <a:t>C. glabrata</a:t>
            </a:r>
            <a:r>
              <a:rPr lang="pt-BR" altLang="pt-BR" sz="2000" smtClean="0"/>
              <a:t> . Não ocorreu nenhum surto dessas subespécies em nenhum período. Não foram registrados efeitos adversos ou reações relacionados ao fluconazol, e nenhum dos pacientes teve que interromper a profilaxia por problemas relacionados à exposição ao fluconazol.</a:t>
            </a:r>
          </a:p>
          <a:p>
            <a:pPr>
              <a:lnSpc>
                <a:spcPct val="80000"/>
              </a:lnSpc>
              <a:spcAft>
                <a:spcPct val="0"/>
              </a:spcAft>
            </a:pPr>
            <a:endParaRPr lang="pt-BR" altLang="pt-BR" sz="20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rtlCol="0">
            <a:normAutofit fontScale="90000"/>
          </a:bodyPr>
          <a:lstStyle/>
          <a:p>
            <a:pPr fontAlgn="auto">
              <a:spcAft>
                <a:spcPts val="0"/>
              </a:spcAft>
              <a:defRPr/>
            </a:pPr>
            <a:r>
              <a:rPr lang="pt-BR" altLang="pt-BR" smtClean="0">
                <a:solidFill>
                  <a:schemeClr val="tx1">
                    <a:lumMod val="85000"/>
                    <a:lumOff val="15000"/>
                  </a:schemeClr>
                </a:solidFill>
              </a:rPr>
              <a:t>Discussão</a:t>
            </a:r>
            <a:br>
              <a:rPr lang="pt-BR" altLang="pt-BR" smtClean="0">
                <a:solidFill>
                  <a:schemeClr val="tx1">
                    <a:lumMod val="85000"/>
                    <a:lumOff val="15000"/>
                  </a:schemeClr>
                </a:solidFill>
              </a:rPr>
            </a:br>
            <a:endParaRPr lang="pt-BR" altLang="pt-BR" smtClean="0">
              <a:solidFill>
                <a:schemeClr val="tx1">
                  <a:lumMod val="85000"/>
                  <a:lumOff val="15000"/>
                </a:schemeClr>
              </a:solidFill>
            </a:endParaRPr>
          </a:p>
        </p:txBody>
      </p:sp>
      <p:sp>
        <p:nvSpPr>
          <p:cNvPr id="3" name="Espaço Reservado para Conteúdo 2"/>
          <p:cNvSpPr>
            <a:spLocks noGrp="1"/>
          </p:cNvSpPr>
          <p:nvPr>
            <p:ph idx="1"/>
          </p:nvPr>
        </p:nvSpPr>
        <p:spPr>
          <a:xfrm>
            <a:off x="973138" y="1181100"/>
            <a:ext cx="9948862" cy="4667250"/>
          </a:xfrm>
          <a:solidFill>
            <a:schemeClr val="bg1"/>
          </a:solidFill>
        </p:spPr>
        <p:txBody>
          <a:bodyPr/>
          <a:lstStyle/>
          <a:p>
            <a:pPr>
              <a:lnSpc>
                <a:spcPct val="80000"/>
              </a:lnSpc>
              <a:spcAft>
                <a:spcPct val="0"/>
              </a:spcAft>
            </a:pPr>
            <a:r>
              <a:rPr lang="pt-BR" altLang="pt-BR" sz="2000" smtClean="0"/>
              <a:t>Este estudo relata os resultados microbiológicos e ecológicos de uma grande UTIN italiana durante 16 anos de exposição contínua ao fluconazol administrada como profilaxia de rotina em todos os recém-nascidos pré-termo com VLBW. Queríamos avaliar se essa prática teve algum impacto no desenvolvimento da colonização ou da IFI pela NFR </a:t>
            </a:r>
            <a:r>
              <a:rPr lang="pt-BR" altLang="pt-BR" sz="2000" i="1" smtClean="0"/>
              <a:t>Candida</a:t>
            </a:r>
            <a:r>
              <a:rPr lang="pt-BR" altLang="pt-BR" sz="2000" smtClean="0"/>
              <a:t> spp .</a:t>
            </a:r>
          </a:p>
          <a:p>
            <a:pPr>
              <a:lnSpc>
                <a:spcPct val="80000"/>
              </a:lnSpc>
              <a:spcAft>
                <a:spcPct val="0"/>
              </a:spcAft>
            </a:pPr>
            <a:r>
              <a:rPr lang="pt-BR" altLang="pt-BR" sz="2000" smtClean="0"/>
              <a:t>Nossos dados mostram que não ocorreu aumento no número absoluto de episódios de colonização ou infecção causados ​​por </a:t>
            </a:r>
            <a:r>
              <a:rPr lang="pt-BR" altLang="pt-BR" sz="2000" i="1" smtClean="0"/>
              <a:t>Candida</a:t>
            </a:r>
            <a:r>
              <a:rPr lang="pt-BR" altLang="pt-BR" sz="2000" smtClean="0"/>
              <a:t> spp que são inerentemente resistentes ao fluconazol durante os 16 anos de estudo. Por sua vez, foram obtidos benefícios relevantes, graças a essa estratégia, como demonstrado pela diminuição contínua e significativa da colonização e infecções causadas por </a:t>
            </a:r>
            <a:r>
              <a:rPr lang="pt-BR" altLang="pt-BR" sz="2000" i="1" smtClean="0"/>
              <a:t>Candida spp,</a:t>
            </a:r>
            <a:r>
              <a:rPr lang="pt-BR" altLang="pt-BR" sz="2000" smtClean="0"/>
              <a:t> inerentemente sensíveis a esse azol.</a:t>
            </a:r>
          </a:p>
          <a:p>
            <a:pPr>
              <a:lnSpc>
                <a:spcPct val="80000"/>
              </a:lnSpc>
              <a:spcAft>
                <a:spcPct val="0"/>
              </a:spcAft>
            </a:pPr>
            <a:r>
              <a:rPr lang="pt-BR" altLang="pt-BR" sz="2000" smtClean="0"/>
              <a:t>Em outros termos, a estratégia produziu benefícios clinicamente mensuráveis ​​e impactou a ecologia fúngica geral da UTIN, reduzindo apenas as taxas de incidência de isolamento de </a:t>
            </a:r>
            <a:r>
              <a:rPr lang="pt-BR" altLang="pt-BR" sz="2000" i="1" smtClean="0"/>
              <a:t>Candida</a:t>
            </a:r>
            <a:r>
              <a:rPr lang="pt-BR" altLang="pt-BR" sz="2000" smtClean="0"/>
              <a:t> spp sensíveis ao fluconazol, uma vez que essas alterações relevantes e benéficas não foram acompanhadas por um aumento na a morbidade relacionada aos organismos fúngicos que não podem ser combatidos pelo azol que usamos, uma vez que são nativamente resistentes a isso.</a:t>
            </a:r>
          </a:p>
          <a:p>
            <a:pPr>
              <a:lnSpc>
                <a:spcPct val="80000"/>
              </a:lnSpc>
              <a:spcAft>
                <a:spcPct val="0"/>
              </a:spcAft>
            </a:pPr>
            <a:r>
              <a:rPr lang="pt-BR" altLang="pt-BR" sz="2000" smtClean="0"/>
              <a:t>Até onde sabemos, este é o relatório clínico e ecológico mais longo de uma UTIN em que a profilaxia de rotina com fluconazol é administrada.</a:t>
            </a:r>
          </a:p>
          <a:p>
            <a:pPr>
              <a:lnSpc>
                <a:spcPct val="80000"/>
              </a:lnSpc>
              <a:spcAft>
                <a:spcPct val="0"/>
              </a:spcAft>
            </a:pPr>
            <a:endParaRPr lang="pt-BR" altLang="pt-BR" sz="2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38238" y="938213"/>
            <a:ext cx="9601200" cy="3317875"/>
          </a:xfrm>
          <a:solidFill>
            <a:schemeClr val="bg1"/>
          </a:solidFill>
        </p:spPr>
        <p:txBody>
          <a:bodyPr/>
          <a:lstStyle/>
          <a:p>
            <a:pPr>
              <a:lnSpc>
                <a:spcPct val="80000"/>
              </a:lnSpc>
              <a:spcAft>
                <a:spcPct val="0"/>
              </a:spcAft>
            </a:pPr>
            <a:r>
              <a:rPr lang="pt-BR" altLang="pt-BR" sz="2000" smtClean="0"/>
              <a:t>Em geral, os dados apóiam a visão de que a colonização e a infecção por espécies NFR permanecem um evento limitado e esporádico quando o fluconazol profilático é usado em uma UTIN. Esses achados são ainda mais notáveis, já que o relatório se estende por um período muito longo (16 anos), durante o qual o número total de neonatos colonizados ou infectados por essas espécies de fungos permaneceu muito baixo e substancialmente inalterado.</a:t>
            </a:r>
          </a:p>
          <a:p>
            <a:pPr>
              <a:lnSpc>
                <a:spcPct val="80000"/>
              </a:lnSpc>
              <a:spcAft>
                <a:spcPct val="0"/>
              </a:spcAft>
            </a:pPr>
            <a:r>
              <a:rPr lang="pt-BR" altLang="pt-BR" sz="2000" smtClean="0"/>
              <a:t>Healy et al compararam 4 anos de profilaxia com fluconazol administrada rotineiramente a todos os recém-nascidos com baixo peso ao nascer (&lt;1.000 g no nascimento) no Texas, com os dois anos anteriores sem profilaxia, não encontrando mudanças para </a:t>
            </a:r>
            <a:r>
              <a:rPr lang="pt-BR" altLang="pt-BR" sz="2000" i="1" smtClean="0"/>
              <a:t>Candida</a:t>
            </a:r>
            <a:r>
              <a:rPr lang="pt-BR" altLang="pt-BR" sz="2000" smtClean="0"/>
              <a:t> spp resistente . [ </a:t>
            </a:r>
            <a:r>
              <a:rPr lang="pt-BR" altLang="pt-BR" sz="2000" u="sng" smtClean="0">
                <a:hlinkClick r:id="rId2"/>
              </a:rPr>
              <a:t>14</a:t>
            </a:r>
            <a:r>
              <a:rPr lang="pt-BR" altLang="pt-BR" sz="2000" smtClean="0"/>
              <a:t> ] </a:t>
            </a:r>
          </a:p>
          <a:p>
            <a:pPr>
              <a:lnSpc>
                <a:spcPct val="80000"/>
              </a:lnSpc>
              <a:spcAft>
                <a:spcPct val="0"/>
              </a:spcAft>
            </a:pPr>
            <a:r>
              <a:rPr lang="pt-BR" altLang="pt-BR" sz="2000" smtClean="0"/>
              <a:t>Kaufman et al também demonstraram um ligeiro aumento da </a:t>
            </a:r>
            <a:r>
              <a:rPr lang="pt-BR" altLang="pt-BR" sz="2000" i="1" smtClean="0"/>
              <a:t>concentração inibitória mínima</a:t>
            </a:r>
            <a:r>
              <a:rPr lang="pt-BR" altLang="pt-BR" sz="2000" smtClean="0"/>
              <a:t> (CIM) em cepas de </a:t>
            </a:r>
            <a:r>
              <a:rPr lang="pt-BR" altLang="pt-BR" sz="2000" i="1" smtClean="0"/>
              <a:t>Candida</a:t>
            </a:r>
            <a:r>
              <a:rPr lang="pt-BR" altLang="pt-BR" sz="2000" smtClean="0"/>
              <a:t> que colonizam neonatos admitidos em um ensaio clínico randomizado de profilaxia com fluconazol. [ </a:t>
            </a:r>
            <a:r>
              <a:rPr lang="pt-BR" altLang="pt-BR" sz="2000" u="sng" smtClean="0">
                <a:hlinkClick r:id="rId3"/>
              </a:rPr>
              <a:t>15</a:t>
            </a:r>
            <a:r>
              <a:rPr lang="pt-BR" altLang="pt-BR" sz="2000" smtClean="0"/>
              <a:t> ] </a:t>
            </a:r>
          </a:p>
          <a:p>
            <a:pPr>
              <a:lnSpc>
                <a:spcPct val="80000"/>
              </a:lnSpc>
              <a:spcAft>
                <a:spcPct val="0"/>
              </a:spcAft>
            </a:pPr>
            <a:r>
              <a:rPr lang="pt-BR" altLang="pt-BR" sz="2000" smtClean="0"/>
              <a:t>Uma experiência ligeiramente diferente foi descrita por Sarvikivi et al em sua UTIN na Finlândia: não detectaram aumento de </a:t>
            </a:r>
            <a:r>
              <a:rPr lang="pt-BR" altLang="pt-BR" sz="2000" i="1" smtClean="0"/>
              <a:t>C. glabrata</a:t>
            </a:r>
            <a:r>
              <a:rPr lang="pt-BR" altLang="pt-BR" sz="2000" smtClean="0"/>
              <a:t> ou </a:t>
            </a:r>
            <a:r>
              <a:rPr lang="pt-BR" altLang="pt-BR" sz="2000" i="1" smtClean="0"/>
              <a:t>C. krusei </a:t>
            </a:r>
            <a:r>
              <a:rPr lang="pt-BR" altLang="pt-BR" sz="2000" smtClean="0"/>
              <a:t>(enquanto em uso de  profilaxia com fluconazol); no entanto, </a:t>
            </a:r>
            <a:r>
              <a:rPr lang="pt-BR" altLang="pt-BR" sz="2000" smtClean="0">
                <a:solidFill>
                  <a:srgbClr val="FF0000"/>
                </a:solidFill>
              </a:rPr>
              <a:t>eles observaram o aparecimento de resistência em algumas linhagens de </a:t>
            </a:r>
            <a:r>
              <a:rPr lang="pt-BR" altLang="pt-BR" sz="2000" i="1" smtClean="0">
                <a:solidFill>
                  <a:srgbClr val="FF0000"/>
                </a:solidFill>
              </a:rPr>
              <a:t>C. parapsilosis</a:t>
            </a:r>
            <a:r>
              <a:rPr lang="pt-BR" altLang="pt-BR" sz="2000" smtClean="0">
                <a:solidFill>
                  <a:srgbClr val="FF0000"/>
                </a:solidFill>
              </a:rPr>
              <a:t> , originalmente sensíveis ao fluconazol</a:t>
            </a:r>
            <a:r>
              <a:rPr lang="pt-BR" altLang="pt-BR" sz="2000" smtClean="0"/>
              <a:t>. </a:t>
            </a:r>
          </a:p>
          <a:p>
            <a:pPr>
              <a:lnSpc>
                <a:spcPct val="80000"/>
              </a:lnSpc>
              <a:spcAft>
                <a:spcPct val="0"/>
              </a:spcAft>
            </a:pPr>
            <a:r>
              <a:rPr lang="pt-BR" altLang="pt-BR" sz="2000" smtClean="0"/>
              <a:t>É importante notar que esse evento ocorreu quando eles estenderam a profilaxia a todos os neonatos admitidos na UTIN em vez de reservá-la a subgrupos de alto risco, como neonatos VLBW (&lt;1550g) ou ELBW (&gt;1000g). [ </a:t>
            </a:r>
            <a:r>
              <a:rPr lang="pt-BR" altLang="pt-BR" sz="2000" u="sng" smtClean="0">
                <a:hlinkClick r:id="rId4"/>
              </a:rPr>
              <a:t>16</a:t>
            </a:r>
            <a:r>
              <a:rPr lang="pt-BR" altLang="pt-BR" sz="2000" smtClean="0"/>
              <a:t> ]</a:t>
            </a:r>
          </a:p>
          <a:p>
            <a:pPr>
              <a:lnSpc>
                <a:spcPct val="80000"/>
              </a:lnSpc>
              <a:spcAft>
                <a:spcPct val="0"/>
              </a:spcAft>
            </a:pPr>
            <a:endParaRPr lang="pt-BR" altLang="pt-BR" sz="20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12838" y="676275"/>
            <a:ext cx="9601200" cy="3317875"/>
          </a:xfrm>
          <a:solidFill>
            <a:schemeClr val="bg1"/>
          </a:solidFill>
        </p:spPr>
        <p:txBody>
          <a:bodyPr/>
          <a:lstStyle/>
          <a:p>
            <a:pPr>
              <a:lnSpc>
                <a:spcPct val="80000"/>
              </a:lnSpc>
              <a:spcAft>
                <a:spcPct val="0"/>
              </a:spcAft>
            </a:pPr>
            <a:r>
              <a:rPr lang="pt-BR" altLang="pt-BR" sz="2000" smtClean="0"/>
              <a:t>Tomados em conjunto, todos os dados acima mencionados esclarecem as questões e possíveis preocupações relacionadas à ecologia de fungos em um ambiente neonatal sob exposição rotineira ao fluconazol. </a:t>
            </a:r>
          </a:p>
          <a:p>
            <a:pPr>
              <a:lnSpc>
                <a:spcPct val="80000"/>
              </a:lnSpc>
              <a:spcAft>
                <a:spcPct val="0"/>
              </a:spcAft>
            </a:pPr>
            <a:r>
              <a:rPr lang="pt-BR" altLang="pt-BR" sz="2000" smtClean="0"/>
              <a:t>A mensagem tranquilizadora geral se torna ainda mais significativa quando comparamos outros estudos semelhantes realizados em adultos ou em ambientes não-natais, que, por sua vez, demonstram mudanças indesejadas nos padrões de resistência. </a:t>
            </a:r>
          </a:p>
          <a:p>
            <a:pPr>
              <a:lnSpc>
                <a:spcPct val="80000"/>
              </a:lnSpc>
              <a:spcAft>
                <a:spcPct val="0"/>
              </a:spcAft>
            </a:pPr>
            <a:r>
              <a:rPr lang="pt-BR" altLang="pt-BR" sz="2000" smtClean="0"/>
              <a:t>Marr et al mostraram uma associação entre profilaxia a longo prazo e surgimento de cepas resistentes em pacientes adultos submetidos a transplante de medula óssea. [ </a:t>
            </a:r>
            <a:r>
              <a:rPr lang="pt-BR" altLang="pt-BR" sz="2000" u="sng" smtClean="0">
                <a:hlinkClick r:id="rId2"/>
              </a:rPr>
              <a:t>17</a:t>
            </a:r>
            <a:r>
              <a:rPr lang="pt-BR" altLang="pt-BR" sz="2000" smtClean="0"/>
              <a:t> ] </a:t>
            </a:r>
          </a:p>
          <a:p>
            <a:pPr>
              <a:lnSpc>
                <a:spcPct val="80000"/>
              </a:lnSpc>
              <a:spcAft>
                <a:spcPct val="0"/>
              </a:spcAft>
            </a:pPr>
            <a:r>
              <a:rPr lang="pt-BR" altLang="pt-BR" sz="2000" smtClean="0"/>
              <a:t>Os mesmos achados foram confirmados por Safran e Dawson, que relataram uma mudança em direção a espécies resistentes ao fluconazol em um ambiente de pacientes adultos cirúrgicos críticos expostos à profilaxia de rotina com fluconazol, [ </a:t>
            </a:r>
            <a:r>
              <a:rPr lang="pt-BR" altLang="pt-BR" sz="2000" u="sng" smtClean="0">
                <a:hlinkClick r:id="rId3"/>
              </a:rPr>
              <a:t>18</a:t>
            </a:r>
            <a:r>
              <a:rPr lang="pt-BR" altLang="pt-BR" sz="2000" smtClean="0"/>
              <a:t>] e por Husain et al, que descreveram pacientes adultos submetidos a transplante de fígado. [ </a:t>
            </a:r>
            <a:r>
              <a:rPr lang="pt-BR" altLang="pt-BR" sz="2000" u="sng" smtClean="0">
                <a:hlinkClick r:id="rId4"/>
              </a:rPr>
              <a:t>19</a:t>
            </a:r>
            <a:r>
              <a:rPr lang="pt-BR" altLang="pt-BR" sz="2000" smtClean="0"/>
              <a:t> ]</a:t>
            </a:r>
          </a:p>
          <a:p>
            <a:pPr>
              <a:lnSpc>
                <a:spcPct val="80000"/>
              </a:lnSpc>
              <a:spcAft>
                <a:spcPct val="0"/>
              </a:spcAft>
              <a:buFont typeface="Arial" pitchFamily="34" charset="0"/>
              <a:buNone/>
            </a:pPr>
            <a:endParaRPr lang="pt-BR" altLang="pt-BR" sz="2000" smtClean="0"/>
          </a:p>
          <a:p>
            <a:pPr>
              <a:lnSpc>
                <a:spcPct val="80000"/>
              </a:lnSpc>
              <a:spcAft>
                <a:spcPct val="0"/>
              </a:spcAft>
            </a:pPr>
            <a:r>
              <a:rPr lang="pt-BR" altLang="pt-BR" sz="2000" b="1" smtClean="0"/>
              <a:t>A principal diferença é que administramos doses baixas de fluconazol em apenas subgrupos selecionados de bebês por períodos geralmente mais curtos</a:t>
            </a:r>
            <a:r>
              <a:rPr lang="pt-BR" altLang="pt-BR" sz="2000" smtClean="0"/>
              <a:t>. De fato, cada paciente da profilaxia  recebeu doses de fluconazol variando de 8 a 12 apenas, de acordo com o esquema duas vezes por semana e cada paciente foi exposto a uma dose cumulativa que variava apenas de </a:t>
            </a:r>
            <a:r>
              <a:rPr lang="pt-BR" altLang="pt-BR" sz="2000" b="1" smtClean="0"/>
              <a:t>24 a 36 mg / kg</a:t>
            </a:r>
            <a:r>
              <a:rPr lang="pt-BR" altLang="pt-BR" sz="2000" smtClean="0"/>
              <a:t>. </a:t>
            </a:r>
          </a:p>
          <a:p>
            <a:pPr>
              <a:lnSpc>
                <a:spcPct val="80000"/>
              </a:lnSpc>
              <a:spcAft>
                <a:spcPct val="0"/>
              </a:spcAft>
            </a:pPr>
            <a:r>
              <a:rPr lang="pt-BR" altLang="pt-BR" sz="2000" smtClean="0"/>
              <a:t>Finalmente, a proporção de pacientes tratados versus pacientes admitidos sempre foi inferior a 30%, uma vez que nossa UTIN admite cerca de 500 pacientes por ano, dos quais apenas 100 são, em média, elegíveis para profilaxia como bebês com peso&lt;1500g.</a:t>
            </a:r>
          </a:p>
          <a:p>
            <a:pPr>
              <a:lnSpc>
                <a:spcPct val="80000"/>
              </a:lnSpc>
              <a:spcAft>
                <a:spcPct val="0"/>
              </a:spcAft>
            </a:pPr>
            <a:endParaRPr lang="pt-BR" altLang="pt-BR" sz="20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619125"/>
            <a:ext cx="10515600" cy="4351338"/>
          </a:xfrm>
          <a:solidFill>
            <a:schemeClr val="bg1"/>
          </a:solidFill>
        </p:spPr>
        <p:txBody>
          <a:bodyPr/>
          <a:lstStyle/>
          <a:p>
            <a:pPr>
              <a:lnSpc>
                <a:spcPct val="80000"/>
              </a:lnSpc>
              <a:spcAft>
                <a:spcPct val="0"/>
              </a:spcAft>
            </a:pPr>
            <a:r>
              <a:rPr lang="pt-BR" altLang="pt-BR" sz="1800" smtClean="0"/>
              <a:t>Em contraste, os esquemas de administração profilática de fluconazol em ambientes adultos geralmente incluem doses diárias, com doses cumulativas mais altas, e são entregues à maioria dos pacientes admitidos concomitantemente na Unidade. </a:t>
            </a:r>
          </a:p>
          <a:p>
            <a:pPr>
              <a:lnSpc>
                <a:spcPct val="80000"/>
              </a:lnSpc>
              <a:spcAft>
                <a:spcPct val="0"/>
              </a:spcAft>
            </a:pPr>
            <a:r>
              <a:rPr lang="pt-BR" altLang="pt-BR" sz="1800" smtClean="0"/>
              <a:t>A peculiaridade dos esquemas de fluconazol usados na UTIN pode, portanto, contribuir para o fenômeno que registramos, ou seja, a ausência de alterações ecológicas fúngicas prejudiciais ou, no mínimo, o fato de que possíveis alterações ecológicas possam precisar de períodos mais longos. </a:t>
            </a:r>
          </a:p>
          <a:p>
            <a:pPr>
              <a:lnSpc>
                <a:spcPct val="80000"/>
              </a:lnSpc>
              <a:spcAft>
                <a:spcPct val="0"/>
              </a:spcAft>
            </a:pPr>
            <a:r>
              <a:rPr lang="pt-BR" altLang="pt-BR" sz="1800" smtClean="0"/>
              <a:t>Pode ser significativo lembrar que, em ambientes neonatais, as resistências ao fluconazol foram descritas quando essa prática foi expandida para todos os pacientes admitidos concomitantemente na UTIN, ao contrário do que normalmente acontece. [ 16 ] </a:t>
            </a:r>
          </a:p>
          <a:p>
            <a:pPr>
              <a:lnSpc>
                <a:spcPct val="80000"/>
              </a:lnSpc>
              <a:spcAft>
                <a:spcPct val="0"/>
              </a:spcAft>
            </a:pPr>
            <a:r>
              <a:rPr lang="pt-BR" altLang="pt-BR" sz="1800" smtClean="0"/>
              <a:t>A dose cumulativa de exposição ao fluconazol da unidade , além da do indivíduo isolado, também pode ser importante na determinação do surgimento de uma mudança ecológica, uma vez que a recirculação dentro da Unidade de tais espécies provavelmente ocorrerá com menos frequência quando a maioria dos pacientes não estiver exposta ao fluconazol.</a:t>
            </a:r>
          </a:p>
          <a:p>
            <a:pPr>
              <a:lnSpc>
                <a:spcPct val="80000"/>
              </a:lnSpc>
              <a:spcAft>
                <a:spcPct val="0"/>
              </a:spcAft>
            </a:pPr>
            <a:r>
              <a:rPr lang="pt-BR" altLang="pt-BR" sz="1800" smtClean="0"/>
              <a:t>Os pontos fortes do nosso estudo são a sua duração, que se estende por mais de 16 anos, e o número muito elevado de neonatos incluídos. Com base em dados em animais, foi sugerido que a duração crítica da exposição ao fluconazol necessária para detectar uma mudança ecológica é de 4 anos. [ </a:t>
            </a:r>
            <a:r>
              <a:rPr lang="pt-BR" altLang="pt-BR" sz="1800" u="sng" smtClean="0">
                <a:hlinkClick r:id="rId2"/>
              </a:rPr>
              <a:t>22</a:t>
            </a:r>
            <a:r>
              <a:rPr lang="pt-BR" altLang="pt-BR" sz="1800" smtClean="0"/>
              <a:t> ] Nosso período de observação é muito mais longo. </a:t>
            </a:r>
          </a:p>
          <a:p>
            <a:pPr>
              <a:lnSpc>
                <a:spcPct val="80000"/>
              </a:lnSpc>
              <a:spcAft>
                <a:spcPct val="0"/>
              </a:spcAft>
            </a:pPr>
            <a:r>
              <a:rPr lang="pt-BR" altLang="pt-BR" sz="1800" smtClean="0"/>
              <a:t>Especulamos, portanto, que </a:t>
            </a:r>
            <a:r>
              <a:rPr lang="pt-BR" altLang="pt-BR" sz="1800" b="1" smtClean="0"/>
              <a:t>16 anos</a:t>
            </a:r>
            <a:r>
              <a:rPr lang="pt-BR" altLang="pt-BR" sz="1800" smtClean="0"/>
              <a:t> devem ser um período de tempo suficiente para permitir a ocorrência e detecção de possíveis mudanças ecológicas entre as subpopulações de </a:t>
            </a:r>
            <a:r>
              <a:rPr lang="pt-BR" altLang="pt-BR" sz="1800" i="1" smtClean="0"/>
              <a:t>Candida</a:t>
            </a:r>
            <a:r>
              <a:rPr lang="pt-BR" altLang="pt-BR" sz="1800" smtClean="0"/>
              <a:t> spp, considerando também o número muito alto de pacientes expostos durante esse período a essa profilaxia.</a:t>
            </a:r>
          </a:p>
          <a:p>
            <a:pPr>
              <a:lnSpc>
                <a:spcPct val="80000"/>
              </a:lnSpc>
              <a:spcAft>
                <a:spcPct val="0"/>
              </a:spcAft>
            </a:pPr>
            <a:r>
              <a:rPr lang="pt-BR" altLang="pt-BR" sz="1800" smtClean="0"/>
              <a:t>No entanto, não podemos excluir que períodos mais longos de exposição sejam necessários para promover mudanças ecológicas. De fato, ninguém sabe quanto tempo é necessário para o fluconazol causar (se alguma vez) uma alteração na ecologia dos fungos em uma UTIN, especialmente em um ambiente como o nosso, no qual a dose cumulativa de fluconazol usado permaneceu muito baixa em comparação com a dos adultos. .</a:t>
            </a:r>
          </a:p>
          <a:p>
            <a:pPr>
              <a:lnSpc>
                <a:spcPct val="80000"/>
              </a:lnSpc>
              <a:spcAft>
                <a:spcPct val="0"/>
              </a:spcAft>
            </a:pPr>
            <a:endParaRPr lang="pt-BR" altLang="pt-BR" sz="18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76275" y="763588"/>
            <a:ext cx="10490200" cy="5391150"/>
          </a:xfrm>
          <a:solidFill>
            <a:schemeClr val="bg1"/>
          </a:solidFill>
        </p:spPr>
        <p:txBody>
          <a:bodyPr/>
          <a:lstStyle/>
          <a:p>
            <a:pPr>
              <a:lnSpc>
                <a:spcPct val="80000"/>
              </a:lnSpc>
              <a:spcAft>
                <a:spcPct val="0"/>
              </a:spcAft>
              <a:buFont typeface="Arial" pitchFamily="34" charset="0"/>
              <a:buNone/>
            </a:pPr>
            <a:r>
              <a:rPr lang="pt-BR" altLang="pt-BR" sz="2000" smtClean="0"/>
              <a:t>                                       </a:t>
            </a:r>
            <a:r>
              <a:rPr lang="pt-BR" altLang="pt-BR" sz="2000" smtClean="0">
                <a:solidFill>
                  <a:srgbClr val="FF0000"/>
                </a:solidFill>
              </a:rPr>
              <a:t>Reconhecemos que nosso estudo tem limitações.</a:t>
            </a:r>
            <a:r>
              <a:rPr lang="pt-BR" altLang="pt-BR" sz="2000" smtClean="0"/>
              <a:t> </a:t>
            </a:r>
          </a:p>
          <a:p>
            <a:pPr>
              <a:lnSpc>
                <a:spcPct val="80000"/>
              </a:lnSpc>
              <a:spcAft>
                <a:spcPct val="0"/>
              </a:spcAft>
            </a:pPr>
            <a:r>
              <a:rPr lang="pt-BR" altLang="pt-BR" sz="1900" smtClean="0"/>
              <a:t>Trata-se de dados retrospectivos, provenientes de um único centro, com características específicas que podem ser diferentes de outros centros e que podem desempenhar um papel na maneira como a ecologia fúngica se modifica ao longo do tempo. </a:t>
            </a:r>
          </a:p>
          <a:p>
            <a:pPr>
              <a:lnSpc>
                <a:spcPct val="80000"/>
              </a:lnSpc>
              <a:spcAft>
                <a:spcPct val="0"/>
              </a:spcAft>
            </a:pPr>
            <a:r>
              <a:rPr lang="pt-BR" altLang="pt-BR" sz="1900" smtClean="0"/>
              <a:t>Além disso, embora o número de neonatos inscritos seja alto, o estudo não tem poder suficiente para analisar em detalhes o que acontece em subgrupos específicos de neonatos, por exemplo, em recém-nascidos com baixo peso ao nascer ou em neonatos com fatores de risco adicionais específicos, ou também o que ocorre na população de bebês não tratados na UTIN. </a:t>
            </a:r>
          </a:p>
          <a:p>
            <a:pPr>
              <a:lnSpc>
                <a:spcPct val="80000"/>
              </a:lnSpc>
              <a:spcAft>
                <a:spcPct val="0"/>
              </a:spcAft>
            </a:pPr>
            <a:r>
              <a:rPr lang="pt-BR" altLang="pt-BR" sz="1900" smtClean="0"/>
              <a:t>Pode ser interessante estudar em profundidade a associação entre infecções por NFR </a:t>
            </a:r>
            <a:r>
              <a:rPr lang="pt-BR" altLang="pt-BR" sz="1900" i="1" smtClean="0"/>
              <a:t>Candida</a:t>
            </a:r>
            <a:r>
              <a:rPr lang="pt-BR" altLang="pt-BR" sz="1900" smtClean="0"/>
              <a:t> e as características individuais de um único recém-nascido. </a:t>
            </a:r>
          </a:p>
          <a:p>
            <a:pPr>
              <a:lnSpc>
                <a:spcPct val="80000"/>
              </a:lnSpc>
              <a:spcAft>
                <a:spcPct val="0"/>
              </a:spcAft>
            </a:pPr>
            <a:r>
              <a:rPr lang="pt-BR" altLang="pt-BR" sz="1900" smtClean="0"/>
              <a:t>Finalmente, focamos na ecologia fúngica de diferentes linhagens de </a:t>
            </a:r>
            <a:r>
              <a:rPr lang="pt-BR" altLang="pt-BR" sz="1900" i="1" smtClean="0"/>
              <a:t>Candida spp</a:t>
            </a:r>
            <a:r>
              <a:rPr lang="pt-BR" altLang="pt-BR" sz="1900" smtClean="0"/>
              <a:t> em nosso meio, avaliando o equilíbrio relativo entre as cepas NFR e não NFR, mas não analisamos as CIMs da única </a:t>
            </a:r>
            <a:r>
              <a:rPr lang="pt-BR" altLang="pt-BR" sz="1900" i="1" smtClean="0"/>
              <a:t>Candida spp</a:t>
            </a:r>
            <a:r>
              <a:rPr lang="pt-BR" altLang="pt-BR" sz="1900" smtClean="0"/>
              <a:t> isolada durante os anos. Mesmo que dados muito tranquilizadores já tenham sido publicados nesta área, [ 23 ] essas informações adicionais serão obviamente críticas para descartar completamente qualquer risco de emergência de resistências ao fluconazol nas configurações de UTIN.</a:t>
            </a:r>
          </a:p>
          <a:p>
            <a:pPr>
              <a:lnSpc>
                <a:spcPct val="80000"/>
              </a:lnSpc>
              <a:spcAft>
                <a:spcPct val="0"/>
              </a:spcAft>
            </a:pPr>
            <a:r>
              <a:rPr lang="pt-BR" altLang="pt-BR" sz="1900" smtClean="0"/>
              <a:t>Concluindo, acreditamos que esses dados podem ser úteis para solucionar muitas dúvidas existentes sobre a adoção da profilaxia em uma UTIN. No geral, eles apóiam a visão de que não há risco para o surgimento de cepas de </a:t>
            </a:r>
            <a:r>
              <a:rPr lang="pt-BR" altLang="pt-BR" sz="1900" i="1" smtClean="0"/>
              <a:t>Candida</a:t>
            </a:r>
            <a:r>
              <a:rPr lang="pt-BR" altLang="pt-BR" sz="1900" smtClean="0"/>
              <a:t> spp nativas resistentes em UTIN que adotam profilaxia de rotina com fluconazol para grupos de neonatos de alto risco selecionados por longos períodos de tempo.</a:t>
            </a:r>
          </a:p>
          <a:p>
            <a:pPr>
              <a:lnSpc>
                <a:spcPct val="80000"/>
              </a:lnSpc>
              <a:spcAft>
                <a:spcPct val="0"/>
              </a:spcAft>
            </a:pPr>
            <a:r>
              <a:rPr lang="pt-BR" altLang="pt-BR" sz="1900" smtClean="0"/>
              <a:t>A vigilância e o monitoramento contínuos da ecologia fúngica nas UTINs onde a profilaxia com fluconazol é adotada são necessários para excluir que mudanças indesejadas possam ocorrer em períodos mais longos do que o relatado neste estudo.</a:t>
            </a:r>
          </a:p>
          <a:p>
            <a:pPr>
              <a:lnSpc>
                <a:spcPct val="80000"/>
              </a:lnSpc>
              <a:spcAft>
                <a:spcPct val="0"/>
              </a:spcAft>
            </a:pPr>
            <a:endParaRPr lang="pt-BR" altLang="pt-BR" sz="1900" smtClean="0"/>
          </a:p>
          <a:p>
            <a:pPr>
              <a:lnSpc>
                <a:spcPct val="80000"/>
              </a:lnSpc>
              <a:spcAft>
                <a:spcPct val="0"/>
              </a:spcAft>
            </a:pPr>
            <a:endParaRPr lang="pt-BR" altLang="pt-BR" sz="19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idx="4294967295"/>
          </p:nvPr>
        </p:nvSpPr>
        <p:spPr>
          <a:xfrm>
            <a:off x="1135063" y="179388"/>
            <a:ext cx="9601200" cy="1303337"/>
          </a:xfrm>
        </p:spPr>
        <p:txBody>
          <a:bodyPr/>
          <a:lstStyle/>
          <a:p>
            <a:r>
              <a:rPr lang="pt-BR" altLang="pt-BR" smtClean="0">
                <a:ln>
                  <a:noFill/>
                </a:ln>
                <a:solidFill>
                  <a:srgbClr val="0000FF"/>
                </a:solidFill>
              </a:rPr>
              <a:t>ABSTRACT</a:t>
            </a:r>
          </a:p>
        </p:txBody>
      </p:sp>
      <p:pic>
        <p:nvPicPr>
          <p:cNvPr id="409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2813" y="1282700"/>
            <a:ext cx="610235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1493838" y="228600"/>
            <a:ext cx="9601200" cy="1303338"/>
          </a:xfrm>
        </p:spPr>
        <p:txBody>
          <a:bodyPr/>
          <a:lstStyle/>
          <a:p>
            <a:r>
              <a:rPr lang="pt-BR" altLang="pt-BR" smtClean="0">
                <a:ln>
                  <a:noFill/>
                </a:ln>
                <a:solidFill>
                  <a:srgbClr val="0000FF"/>
                </a:solidFill>
              </a:rPr>
              <a:t>REFERENCES</a:t>
            </a:r>
          </a:p>
        </p:txBody>
      </p:sp>
      <p:sp>
        <p:nvSpPr>
          <p:cNvPr id="3" name="Espaço Reservado para Conteúdo 2"/>
          <p:cNvSpPr>
            <a:spLocks noGrp="1"/>
          </p:cNvSpPr>
          <p:nvPr>
            <p:ph idx="1"/>
          </p:nvPr>
        </p:nvSpPr>
        <p:spPr/>
        <p:txBody>
          <a:bodyPr>
            <a:normAutofit fontScale="85000" lnSpcReduction="20000"/>
          </a:bodyPr>
          <a:lstStyle/>
          <a:p>
            <a:pPr>
              <a:lnSpc>
                <a:spcPct val="80000"/>
              </a:lnSpc>
              <a:spcAft>
                <a:spcPct val="0"/>
              </a:spcAft>
            </a:pPr>
            <a:r>
              <a:rPr lang="pt-BR" altLang="pt-BR" sz="800" smtClean="0"/>
              <a:t>1 </a:t>
            </a:r>
            <a:r>
              <a:rPr lang="pt-BR" altLang="pt-BR" sz="1200" smtClean="0"/>
              <a:t>Fridkin SK, Kaufman D, Edwards JR, Shetty S, Horan T. Alterando a incidência de infecções da corrente sanguínea por Candida entre pacientes de UTIN nos Estados Unidos: 1995-2004 . Pediatria 2006; 117 (05) 1680-1687</a:t>
            </a:r>
          </a:p>
          <a:p>
            <a:pPr>
              <a:lnSpc>
                <a:spcPct val="80000"/>
              </a:lnSpc>
              <a:spcAft>
                <a:spcPct val="0"/>
              </a:spcAft>
            </a:pPr>
            <a:r>
              <a:rPr lang="pt-BR" altLang="pt-BR" sz="1200" smtClean="0"/>
              <a:t>2 Benjamin Jr. DK, Stoll BJ, Gantz MG. et ai; Eunice Kennedy Shriver Instituto Nacional de Saúde Infantil e Desenvolvimento Humano Rede de Pesquisa Neonatal. Candidíase neonatal: epidemiologia, fatores de risco e julgamento clínico . Pediatria 2010; 126 (04) e865-e873</a:t>
            </a:r>
          </a:p>
          <a:p>
            <a:pPr>
              <a:lnSpc>
                <a:spcPct val="80000"/>
              </a:lnSpc>
              <a:spcAft>
                <a:spcPct val="0"/>
              </a:spcAft>
            </a:pPr>
            <a:r>
              <a:rPr lang="pt-BR" altLang="pt-BR" sz="1200" smtClean="0"/>
              <a:t>3 Stoll BJ, Hansen N, Fanaroff AA. et ai. Sepse tardia em recém-nascidos de muito baixo peso: a experiência da NICHD Neonatal Research Network . Pediatria 2002; 110 (2 Pt 1): 285-291</a:t>
            </a:r>
          </a:p>
          <a:p>
            <a:pPr>
              <a:lnSpc>
                <a:spcPct val="80000"/>
              </a:lnSpc>
              <a:spcAft>
                <a:spcPct val="0"/>
              </a:spcAft>
            </a:pPr>
            <a:r>
              <a:rPr lang="pt-BR" altLang="pt-BR" sz="1200" smtClean="0"/>
              <a:t>4 Manzoni P, Pedicino R., Stolfi I., et al; Força-Tarefa para as infecções por fungos neonatais do GSIN; Sociedade Italiana de Neonatologia. Critérios para o diagnóstico de infecções fúngicas sistêmicas em recém-nascidos: um relatório da Força-Tarefa sobre infecções fúngicas neonatais do GSIN [em italiano] . Pediatr Med Chir 2004; 26 (02) 89-95</a:t>
            </a:r>
          </a:p>
          <a:p>
            <a:pPr>
              <a:lnSpc>
                <a:spcPct val="80000"/>
              </a:lnSpc>
              <a:spcAft>
                <a:spcPct val="0"/>
              </a:spcAft>
            </a:pPr>
            <a:r>
              <a:rPr lang="pt-BR" altLang="pt-BR" sz="1200" smtClean="0"/>
              <a:t>5 Benjamin Jr. DK, Stoll BJ, Fanaroff AA. et ai; Instituto Nacional de Saúde Infantil e Desenvolvimento Humano Rede de Pesquisa Neonatal. Candidíase neonatal em recém-nascidos de muito baixo peso: fatores de risco, taxas de mortalidade e resultados do desenvolvimento neurológico aos 18 a 22 meses . Pediatria 2006; 117 (01) 84-92</a:t>
            </a:r>
          </a:p>
          <a:p>
            <a:pPr>
              <a:lnSpc>
                <a:spcPct val="80000"/>
              </a:lnSpc>
              <a:spcAft>
                <a:spcPct val="0"/>
              </a:spcAft>
            </a:pPr>
            <a:r>
              <a:rPr lang="pt-BR" altLang="pt-BR" sz="1200" smtClean="0"/>
              <a:t>6 Kicklighter SD, Springer SC, Cox T, Hulsey TC, Turner RB. Fluconazol para profilaxia contra a colonização retal por Candida em recém-nascidos de muito baixo peso . Pediatria 2001; 107 (02) 293-298</a:t>
            </a:r>
          </a:p>
          <a:p>
            <a:pPr>
              <a:lnSpc>
                <a:spcPct val="80000"/>
              </a:lnSpc>
              <a:spcAft>
                <a:spcPct val="0"/>
              </a:spcAft>
            </a:pPr>
            <a:r>
              <a:rPr lang="pt-BR" altLang="pt-BR" sz="1200" smtClean="0"/>
              <a:t>7 Kaufman D, Boyle R, Hazen KC, Patrie JT, Robinson M, Donowitz LG. Profilaxia com fluconazol contra colonização e infecção fúngica em prematuros . N Engl J Med 2001; 345 (23) 1660-1666</a:t>
            </a:r>
          </a:p>
          <a:p>
            <a:pPr>
              <a:lnSpc>
                <a:spcPct val="80000"/>
              </a:lnSpc>
              <a:spcAft>
                <a:spcPct val="0"/>
              </a:spcAft>
            </a:pPr>
            <a:r>
              <a:rPr lang="pt-BR" altLang="pt-BR" sz="1200" smtClean="0"/>
              <a:t>8 Manzoni P, Stolfi I, Pugni L., et al; Força-Tarefa Italiana para o Estudo e Prevenção de Infecções Fúngicas Neonatais; Sociedade Italiana de Neonatologia. Um estudo multicêntrico e randomizado de fluconazol profilático em recém-nascidos prematuros . N Engl J Med 2007; 356 (24) 2483-2495</a:t>
            </a:r>
          </a:p>
          <a:p>
            <a:pPr>
              <a:lnSpc>
                <a:spcPct val="80000"/>
              </a:lnSpc>
              <a:spcAft>
                <a:spcPct val="0"/>
              </a:spcAft>
            </a:pPr>
            <a:r>
              <a:rPr lang="pt-BR" altLang="pt-BR" sz="1200" smtClean="0"/>
              <a:t>9 Kaguelidou F, Pandolfini C, Manzoni P, Choonara I, Bonati M, Jacqz-Aigrain E. Inquérito europeu sobre o uso de fluconazol profilático em unidades de terapia intensiva neonatais . Eur J Pediatr 2012; 171 (03) 439-445</a:t>
            </a:r>
          </a:p>
          <a:p>
            <a:pPr>
              <a:lnSpc>
                <a:spcPct val="80000"/>
              </a:lnSpc>
              <a:spcAft>
                <a:spcPct val="0"/>
              </a:spcAft>
            </a:pPr>
            <a:r>
              <a:rPr lang="pt-BR" altLang="pt-BR" sz="1200" smtClean="0"/>
              <a:t>10 Manzoni P, Leonessa M, Galletto P., et al. O uso rotineiro da profilaxia com fluconazol em uma unidade de terapia intensiva neonatal não seleciona subespécies nativas de Candida resistentes ao fluconazol . Pediatr Infect Dis J 2008; 27 (08) 731-737</a:t>
            </a:r>
          </a:p>
          <a:p>
            <a:pPr>
              <a:lnSpc>
                <a:spcPct val="80000"/>
              </a:lnSpc>
              <a:spcAft>
                <a:spcPct val="0"/>
              </a:spcAft>
            </a:pPr>
            <a:r>
              <a:rPr lang="pt-BR" altLang="pt-BR" sz="1200" smtClean="0"/>
              <a:t>11 Benjamin Jr DK, Ross K, McKinney Jr RE, Benjamin DK, Auten R, Fisher RG. Quando suspeitar de infecção fúngica em neonatos: uma comparação clínica de Candida albicans e Candida parapsilosis fungemia com bacteremia estafilocócica coagulase-negativa . Pediatria 2000; 106 (04) 712-718</a:t>
            </a:r>
          </a:p>
          <a:p>
            <a:pPr>
              <a:lnSpc>
                <a:spcPct val="80000"/>
              </a:lnSpc>
              <a:spcAft>
                <a:spcPct val="0"/>
              </a:spcAft>
            </a:pPr>
            <a:r>
              <a:rPr lang="pt-BR" altLang="pt-BR" sz="1200" smtClean="0"/>
              <a:t>12 Kaufman D, Fairchild KD. Microbiologia clínica da sepse bacteriana e fúngica em recém-nascidos de muito baixo peso . Clin Microbiol Rev 2004; 17 (03) 638-680</a:t>
            </a:r>
          </a:p>
          <a:p>
            <a:pPr>
              <a:lnSpc>
                <a:spcPct val="80000"/>
              </a:lnSpc>
              <a:spcAft>
                <a:spcPct val="0"/>
              </a:spcAft>
            </a:pPr>
            <a:r>
              <a:rPr lang="pt-BR" altLang="pt-BR" sz="1200" smtClean="0"/>
              <a:t>13 Comitê Nacional de Padrões de Laboratórios Clínicos. Norma M27-A aprovada: método de referência para testes de susceptibilidade antifúngica à diluição em caldo de leveduras . Wayne, PA: Comitê Nacional de Padrões de Laboratórios Clínicos; 1997</a:t>
            </a:r>
          </a:p>
          <a:p>
            <a:pPr>
              <a:lnSpc>
                <a:spcPct val="80000"/>
              </a:lnSpc>
              <a:spcAft>
                <a:spcPct val="0"/>
              </a:spcAft>
            </a:pPr>
            <a:r>
              <a:rPr lang="pt-BR" altLang="pt-BR" sz="1200" smtClean="0"/>
              <a:t>14 Healy CM, Campbell JR, Zaccaria E, Baker CJ. A profilaxia com fluconazol em recém-nascidos com baixo peso ao nascer reduz as taxas de mortalidade por candidíase invasiva sem a emergência de espécies de Candida resistentes ao fluconazol . Pediatria 2008; 121 (04) 703-710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14438" y="719138"/>
            <a:ext cx="9601200" cy="3317875"/>
          </a:xfrm>
          <a:solidFill>
            <a:schemeClr val="bg1"/>
          </a:solidFill>
        </p:spPr>
        <p:txBody>
          <a:bodyPr/>
          <a:lstStyle/>
          <a:p>
            <a:pPr>
              <a:lnSpc>
                <a:spcPct val="80000"/>
              </a:lnSpc>
              <a:spcAft>
                <a:spcPct val="0"/>
              </a:spcAft>
            </a:pPr>
            <a:r>
              <a:rPr lang="pt-BR" altLang="pt-BR" sz="1700" smtClean="0"/>
              <a:t>15 Autmizguine J, Smith PB. Prather et al. Efeito da profilaxia com fluconazol na suscetibilidade à candida fluconazol em prematuros . J Antimicrob Chemother 2018; 73: 3482-3487</a:t>
            </a:r>
          </a:p>
          <a:p>
            <a:pPr>
              <a:lnSpc>
                <a:spcPct val="80000"/>
              </a:lnSpc>
              <a:spcAft>
                <a:spcPct val="0"/>
              </a:spcAft>
            </a:pPr>
            <a:r>
              <a:rPr lang="pt-BR" altLang="pt-BR" sz="1700" smtClean="0"/>
              <a:t>16 Sarvikivi E, Lyytikäinen O, Soll DR. et ai. Surgimento da resistência ao fluconazol em uma cepa de Candida parapsilosis que causou infecções em uma unidade de terapia intensiva neonatal . J Clin Microbiol 2005; 43 (06) 2729-2735</a:t>
            </a:r>
          </a:p>
          <a:p>
            <a:pPr>
              <a:lnSpc>
                <a:spcPct val="80000"/>
              </a:lnSpc>
              <a:spcAft>
                <a:spcPct val="0"/>
              </a:spcAft>
            </a:pPr>
            <a:r>
              <a:rPr lang="pt-BR" altLang="pt-BR" sz="1700" smtClean="0"/>
              <a:t>17 Marr KA, Seidel K, White TC, Bowden RA. Candidemia em receptores alogênicos de transplante de sangue e medula: evolução dos fatores de risco após a adoção do fluconazol profilático . J Infect Dis 2000; 181 (01) 309-316</a:t>
            </a:r>
          </a:p>
          <a:p>
            <a:pPr>
              <a:lnSpc>
                <a:spcPct val="80000"/>
              </a:lnSpc>
              <a:spcAft>
                <a:spcPct val="0"/>
              </a:spcAft>
            </a:pPr>
            <a:r>
              <a:rPr lang="pt-BR" altLang="pt-BR" sz="1700" smtClean="0"/>
              <a:t>18 Safran DB, Dawson E. O efeito do tratamento empírico e profilático com fluconazol em isolados de leveduras em uma unidade de terapia intensiva de trauma cirúrgico . Arch Surg 1997; 132 (11) 1184-1188</a:t>
            </a:r>
          </a:p>
          <a:p>
            <a:pPr>
              <a:lnSpc>
                <a:spcPct val="80000"/>
              </a:lnSpc>
              <a:spcAft>
                <a:spcPct val="0"/>
              </a:spcAft>
            </a:pPr>
            <a:r>
              <a:rPr lang="pt-BR" altLang="pt-BR" sz="1700" smtClean="0"/>
              <a:t>19 Husain S, Tollemar J, Dominguez EA. et ai. Alterações no espectro e fatores de risco para candidíase invasiva em receptores de transplante de fígado: estudo prospectivo, multicêntrico e controlado por caso . Transplante 2003; 75 (12) 2023-2029</a:t>
            </a:r>
          </a:p>
          <a:p>
            <a:pPr>
              <a:lnSpc>
                <a:spcPct val="80000"/>
              </a:lnSpc>
              <a:spcAft>
                <a:spcPct val="0"/>
              </a:spcAft>
            </a:pPr>
            <a:r>
              <a:rPr lang="pt-BR" altLang="pt-BR" sz="1700" smtClean="0"/>
              <a:t>20 Fan X, Xiao M, Liao K., et al. Tendência notável de aumento de Candida tropicalis não suscetível ao azol, causando candidíase invasiva na China (agosto de 2009 a julho de 2014): epidemiologia molecular e consumo clínico de azol . Microbiol dianteiro 2017; 8: 464</a:t>
            </a:r>
          </a:p>
          <a:p>
            <a:pPr>
              <a:lnSpc>
                <a:spcPct val="80000"/>
              </a:lnSpc>
              <a:spcAft>
                <a:spcPct val="0"/>
              </a:spcAft>
            </a:pPr>
            <a:r>
              <a:rPr lang="pt-BR" altLang="pt-BR" sz="1700" smtClean="0"/>
              <a:t>21 Marins TA, Marra AR, Edmond MB. et ai. Avaliação da infecção da corrente sanguínea de Candida e utilização de antifúngicos em um hospital terciário . BMC Infect Dis 2018; 18 (01) 187</a:t>
            </a:r>
          </a:p>
          <a:p>
            <a:pPr>
              <a:lnSpc>
                <a:spcPct val="80000"/>
              </a:lnSpc>
              <a:spcAft>
                <a:spcPct val="0"/>
              </a:spcAft>
            </a:pPr>
            <a:r>
              <a:rPr lang="pt-BR" altLang="pt-BR" sz="1700" smtClean="0"/>
              <a:t>22 Yoder BA, Sutton DA, Winter V, Coalson JJ. Candida parapsilosis resistente associada a profilaxia com fluconazol a longo prazo em modelo animal . Pediatr Infect Dis J 2004; 23 (07) 687-688</a:t>
            </a:r>
          </a:p>
          <a:p>
            <a:pPr>
              <a:lnSpc>
                <a:spcPct val="80000"/>
              </a:lnSpc>
              <a:spcAft>
                <a:spcPct val="0"/>
              </a:spcAft>
            </a:pPr>
            <a:r>
              <a:rPr lang="pt-BR" altLang="pt-BR" sz="1700" smtClean="0"/>
              <a:t>23 Autmizguine J, Smith PB, Prather K., et al; Equipe de Estudo de Profilaxia com Fluconazol. Efeito da profilaxia com fluconazol na suscetibilidade a Candida fluconazol em prematuros . J Antimicrob Chemother 2018; 73 (12) 3482-3487</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altLang="pt-BR" sz="4000" smtClean="0">
                <a:ln>
                  <a:noFill/>
                </a:ln>
                <a:solidFill>
                  <a:srgbClr val="0000FF"/>
                </a:solidFill>
              </a:rPr>
              <a:t>Nota do editor do site, Dr. Paulo R. Margotto. Consultem também! Aqui e Agora!</a:t>
            </a:r>
          </a:p>
        </p:txBody>
      </p:sp>
      <p:pic>
        <p:nvPicPr>
          <p:cNvPr id="399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6450" y="2544763"/>
            <a:ext cx="3651250" cy="3651250"/>
          </a:xfrm>
          <a:prstGeom prst="rect">
            <a:avLst/>
          </a:prstGeom>
          <a:noFill/>
          <a:ln w="28575">
            <a:solidFill>
              <a:srgbClr val="00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2" name="Text Box 6"/>
          <p:cNvSpPr txBox="1">
            <a:spLocks noChangeArrowheads="1"/>
          </p:cNvSpPr>
          <p:nvPr/>
        </p:nvSpPr>
        <p:spPr bwMode="auto">
          <a:xfrm>
            <a:off x="7789863" y="5345113"/>
            <a:ext cx="2397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Bef>
                <a:spcPct val="0"/>
              </a:spcBef>
              <a:spcAft>
                <a:spcPct val="0"/>
              </a:spcAft>
              <a:defRPr>
                <a:solidFill>
                  <a:schemeClr val="tx1"/>
                </a:solidFill>
                <a:latin typeface="Calibri" pitchFamily="34" charset="0"/>
              </a:defRPr>
            </a:lvl6pPr>
            <a:lvl7pPr eaLnBrk="0" fontAlgn="base" hangingPunct="0">
              <a:spcBef>
                <a:spcPct val="0"/>
              </a:spcBef>
              <a:spcAft>
                <a:spcPct val="0"/>
              </a:spcAft>
              <a:defRPr>
                <a:solidFill>
                  <a:schemeClr val="tx1"/>
                </a:solidFill>
                <a:latin typeface="Calibri" pitchFamily="34" charset="0"/>
              </a:defRPr>
            </a:lvl7pPr>
            <a:lvl8pPr eaLnBrk="0" fontAlgn="base" hangingPunct="0">
              <a:spcBef>
                <a:spcPct val="0"/>
              </a:spcBef>
              <a:spcAft>
                <a:spcPct val="0"/>
              </a:spcAft>
              <a:defRPr>
                <a:solidFill>
                  <a:schemeClr val="tx1"/>
                </a:solidFill>
                <a:latin typeface="Calibri" pitchFamily="34" charset="0"/>
              </a:defRPr>
            </a:lvl8pPr>
            <a:lvl9pPr eaLnBrk="0" fontAlgn="base" hangingPunct="0">
              <a:spcBef>
                <a:spcPct val="0"/>
              </a:spcBef>
              <a:spcAft>
                <a:spcPct val="0"/>
              </a:spcAft>
              <a:defRPr>
                <a:solidFill>
                  <a:schemeClr val="tx1"/>
                </a:solidFill>
                <a:latin typeface="Calibri" pitchFamily="34" charset="0"/>
              </a:defRPr>
            </a:lvl9pPr>
          </a:lstStyle>
          <a:p>
            <a:pPr defTabSz="914400"/>
            <a:r>
              <a:rPr lang="pt-BR" altLang="pt-BR">
                <a:hlinkClick r:id="rId3"/>
              </a:rPr>
              <a:t>pmargotto@gmail.com</a:t>
            </a:r>
            <a:r>
              <a:rPr lang="pt-BR" altLang="pt-BR"/>
              <a:t> </a:t>
            </a:r>
          </a:p>
        </p:txBody>
      </p:sp>
      <p:sp>
        <p:nvSpPr>
          <p:cNvPr id="39943" name="Text Box 7"/>
          <p:cNvSpPr txBox="1">
            <a:spLocks noChangeArrowheads="1"/>
          </p:cNvSpPr>
          <p:nvPr/>
        </p:nvSpPr>
        <p:spPr bwMode="auto">
          <a:xfrm>
            <a:off x="7062788" y="5802313"/>
            <a:ext cx="41703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Bef>
                <a:spcPct val="0"/>
              </a:spcBef>
              <a:spcAft>
                <a:spcPct val="0"/>
              </a:spcAft>
              <a:defRPr>
                <a:solidFill>
                  <a:schemeClr val="tx1"/>
                </a:solidFill>
                <a:latin typeface="Calibri" pitchFamily="34" charset="0"/>
              </a:defRPr>
            </a:lvl6pPr>
            <a:lvl7pPr eaLnBrk="0" fontAlgn="base" hangingPunct="0">
              <a:spcBef>
                <a:spcPct val="0"/>
              </a:spcBef>
              <a:spcAft>
                <a:spcPct val="0"/>
              </a:spcAft>
              <a:defRPr>
                <a:solidFill>
                  <a:schemeClr val="tx1"/>
                </a:solidFill>
                <a:latin typeface="Calibri" pitchFamily="34" charset="0"/>
              </a:defRPr>
            </a:lvl7pPr>
            <a:lvl8pPr eaLnBrk="0" fontAlgn="base" hangingPunct="0">
              <a:spcBef>
                <a:spcPct val="0"/>
              </a:spcBef>
              <a:spcAft>
                <a:spcPct val="0"/>
              </a:spcAft>
              <a:defRPr>
                <a:solidFill>
                  <a:schemeClr val="tx1"/>
                </a:solidFill>
                <a:latin typeface="Calibri" pitchFamily="34" charset="0"/>
              </a:defRPr>
            </a:lvl8pPr>
            <a:lvl9pPr eaLnBrk="0" fontAlgn="base" hangingPunct="0">
              <a:spcBef>
                <a:spcPct val="0"/>
              </a:spcBef>
              <a:spcAft>
                <a:spcPct val="0"/>
              </a:spcAft>
              <a:defRPr>
                <a:solidFill>
                  <a:schemeClr val="tx1"/>
                </a:solidFill>
                <a:latin typeface="Calibri" pitchFamily="34" charset="0"/>
              </a:defRPr>
            </a:lvl9pPr>
          </a:lstStyle>
          <a:p>
            <a:pPr defTabSz="914400"/>
            <a:r>
              <a:rPr lang="pt-BR" altLang="pt-BR"/>
              <a:t>(</a:t>
            </a:r>
            <a:r>
              <a:rPr lang="pt-BR" altLang="pt-BR">
                <a:solidFill>
                  <a:srgbClr val="0000FF"/>
                </a:solidFill>
              </a:rPr>
              <a:t>foto da Dra. Miza Vidigal, setembro/2019</a:t>
            </a:r>
            <a:r>
              <a:rPr lang="pt-BR" altLang="pt-BR"/>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748145" y="797937"/>
            <a:ext cx="10222346" cy="763008"/>
          </a:xfrm>
        </p:spPr>
        <p:txBody>
          <a:bodyPr/>
          <a:lstStyle/>
          <a:p>
            <a:r>
              <a:rPr lang="pt-BR" sz="2000" b="1" dirty="0">
                <a:solidFill>
                  <a:srgbClr val="FF0000"/>
                </a:solidFill>
              </a:rPr>
              <a:t>Resistência ao </a:t>
            </a:r>
            <a:r>
              <a:rPr lang="pt-BR" sz="2000" b="1" dirty="0" err="1">
                <a:solidFill>
                  <a:srgbClr val="FF0000"/>
                </a:solidFill>
              </a:rPr>
              <a:t>fluconazol</a:t>
            </a:r>
            <a:r>
              <a:rPr lang="pt-BR" sz="2000" b="1" dirty="0">
                <a:solidFill>
                  <a:srgbClr val="FF0000"/>
                </a:solidFill>
              </a:rPr>
              <a:t> em isolados de leveduras patogênicas incomuns no Reino Unido</a:t>
            </a:r>
          </a:p>
        </p:txBody>
      </p:sp>
      <p:sp>
        <p:nvSpPr>
          <p:cNvPr id="4" name="Rectangle 2"/>
          <p:cNvSpPr>
            <a:spLocks noChangeArrowheads="1"/>
          </p:cNvSpPr>
          <p:nvPr/>
        </p:nvSpPr>
        <p:spPr bwMode="auto">
          <a:xfrm>
            <a:off x="2477654" y="1322966"/>
            <a:ext cx="7494588" cy="100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t-BR" sz="1800" b="0" i="0" u="none" strike="noStrike" cap="none" normalizeH="0" baseline="0" smtClean="0">
                <a:ln>
                  <a:noFill/>
                </a:ln>
                <a:solidFill>
                  <a:srgbClr val="212121"/>
                </a:solidFill>
                <a:effectLst/>
                <a:latin typeface="Calibri" pitchFamily="34" charset="0"/>
                <a:cs typeface="Arial" pitchFamily="34" charset="0"/>
              </a:rPr>
              <a:t> </a:t>
            </a:r>
            <a:endParaRPr kumimoji="0" lang="en-US" altLang="pt-BR" sz="1800" b="0" i="0" u="none" strike="noStrike" cap="none" normalizeH="0" baseline="0" smtClean="0">
              <a:ln>
                <a:noFill/>
              </a:ln>
              <a:solidFill>
                <a:schemeClr val="tx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t-BR" sz="1400" b="1" i="0" u="none" strike="noStrike" cap="none" normalizeH="0" baseline="0" smtClean="0">
                <a:ln>
                  <a:noFill/>
                </a:ln>
                <a:solidFill>
                  <a:schemeClr val="tx1"/>
                </a:solidFill>
                <a:effectLst/>
                <a:latin typeface="Calibri" pitchFamily="34" charset="0"/>
                <a:cs typeface="Arial" pitchFamily="34" charset="0"/>
                <a:hlinkClick r:id="rId2"/>
              </a:rPr>
              <a:t>Fluconazole</a:t>
            </a:r>
            <a:r>
              <a:rPr kumimoji="0" lang="en-US" altLang="pt-BR" sz="1400" b="0" i="0" u="none" strike="noStrike" cap="none" normalizeH="0" baseline="0" smtClean="0">
                <a:ln>
                  <a:noFill/>
                </a:ln>
                <a:solidFill>
                  <a:schemeClr val="tx1"/>
                </a:solidFill>
                <a:effectLst/>
                <a:latin typeface="Calibri" pitchFamily="34" charset="0"/>
                <a:cs typeface="Arial" pitchFamily="34" charset="0"/>
                <a:hlinkClick r:id="rId2"/>
              </a:rPr>
              <a:t> Resistance in Isolates of Uncommon Pathogenic Yeast Species from the United Kingdom.</a:t>
            </a:r>
            <a:endParaRPr kumimoji="0" lang="en-US" altLang="pt-BR" sz="1400" b="0" i="0" u="none" strike="noStrike" cap="none" normalizeH="0" baseline="0" smtClean="0">
              <a:ln>
                <a:noFill/>
              </a:ln>
              <a:solidFill>
                <a:srgbClr val="21212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pt-BR" sz="1400" b="0" i="0" u="none" strike="noStrike" cap="none" normalizeH="0" baseline="0" smtClean="0">
                <a:ln>
                  <a:noFill/>
                </a:ln>
                <a:solidFill>
                  <a:srgbClr val="2E8540"/>
                </a:solidFill>
                <a:effectLst/>
                <a:latin typeface="Calibri" pitchFamily="34" charset="0"/>
                <a:cs typeface="Arial" pitchFamily="34" charset="0"/>
              </a:rPr>
              <a:t>Borman AM, et al. Antimicrob Agents Chemother August, 2019. PMID 31182537 Free PMC article.</a:t>
            </a:r>
            <a:endParaRPr kumimoji="0" lang="en-US" altLang="pt-BR" sz="1400" b="0" i="0" u="none" strike="noStrike" cap="none" normalizeH="0" baseline="0" smtClean="0">
              <a:ln>
                <a:noFill/>
              </a:ln>
              <a:solidFill>
                <a:schemeClr val="tx1"/>
              </a:solidFill>
              <a:effectLst/>
              <a:latin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400" b="0" i="0" u="none" strike="noStrike" cap="none" normalizeH="0" baseline="0" smtClean="0">
                <a:ln>
                  <a:noFill/>
                </a:ln>
                <a:solidFill>
                  <a:srgbClr val="0000FF"/>
                </a:solidFill>
                <a:effectLst/>
                <a:latin typeface="Calibri" pitchFamily="34" charset="0"/>
                <a:cs typeface="Arial" pitchFamily="34" charset="0"/>
              </a:rPr>
              <a:t>Artigo Livre!.</a:t>
            </a:r>
            <a:endParaRPr kumimoji="0" lang="pt-BR" altLang="pt-B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Grp="1"/>
          </p:cNvSpPr>
          <p:nvPr>
            <p:ph type="body" idx="4294967295"/>
          </p:nvPr>
        </p:nvSpPr>
        <p:spPr bwMode="auto">
          <a:xfrm>
            <a:off x="1120921" y="2327854"/>
            <a:ext cx="9694862" cy="385127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ts val="600"/>
              </a:spcAft>
              <a:buClr>
                <a:schemeClr val="accent1"/>
              </a:buClr>
              <a:buSzPts val="2800"/>
              <a:buFontTx/>
              <a:buChar char="•"/>
              <a:tabLst/>
            </a:pPr>
            <a:r>
              <a:rPr kumimoji="0" lang="pt-BR" altLang="pt-BR" sz="2000" b="0" i="0" u="none" strike="noStrike" cap="none" normalizeH="0" baseline="0" dirty="0" smtClean="0">
                <a:ln>
                  <a:noFill/>
                </a:ln>
                <a:solidFill>
                  <a:srgbClr val="262626"/>
                </a:solidFill>
                <a:effectLst/>
                <a:latin typeface="Garamond" pitchFamily="18" charset="0"/>
              </a:rPr>
              <a:t>As infecções invasivas por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0" u="none" strike="noStrike" cap="none" normalizeH="0" baseline="0" dirty="0" smtClean="0">
                <a:ln>
                  <a:noFill/>
                </a:ln>
                <a:solidFill>
                  <a:srgbClr val="262626"/>
                </a:solidFill>
                <a:effectLst/>
                <a:latin typeface="Garamond" pitchFamily="18" charset="0"/>
              </a:rPr>
              <a:t> continuam associadas a altas taxas de morbidade e mortalidade, principalmente em hospedeiros </a:t>
            </a:r>
            <a:r>
              <a:rPr kumimoji="0" lang="pt-BR" altLang="pt-BR" sz="2000" b="0" i="0" u="none" strike="noStrike" cap="none" normalizeH="0" baseline="0" dirty="0" err="1" smtClean="0">
                <a:ln>
                  <a:noFill/>
                </a:ln>
                <a:solidFill>
                  <a:srgbClr val="262626"/>
                </a:solidFill>
                <a:effectLst/>
                <a:latin typeface="Garamond" pitchFamily="18" charset="0"/>
              </a:rPr>
              <a:t>imunocomprometidos</a:t>
            </a:r>
            <a:r>
              <a:rPr kumimoji="0" lang="pt-BR" altLang="pt-BR" sz="2000" b="0" i="0" u="none" strike="noStrike" cap="none" normalizeH="0" baseline="0" dirty="0" smtClean="0">
                <a:ln>
                  <a:noFill/>
                </a:ln>
                <a:solidFill>
                  <a:srgbClr val="262626"/>
                </a:solidFill>
                <a:effectLst/>
                <a:latin typeface="Garamond" pitchFamily="18" charset="0"/>
              </a:rPr>
              <a:t>, onde diagnóstico precoce e a terapia apropriada é vital para melhorar os resultados.</a:t>
            </a:r>
          </a:p>
          <a:p>
            <a:pPr marL="342900" marR="0" lvl="0" indent="-342900" algn="l" defTabSz="914400" rtl="0" eaLnBrk="0" fontAlgn="base" latinLnBrk="0" hangingPunct="0">
              <a:lnSpc>
                <a:spcPct val="100000"/>
              </a:lnSpc>
              <a:spcBef>
                <a:spcPct val="20000"/>
              </a:spcBef>
              <a:spcAft>
                <a:spcPts val="600"/>
              </a:spcAft>
              <a:buClr>
                <a:schemeClr val="accent1"/>
              </a:buClr>
              <a:buSzPts val="2800"/>
              <a:buFontTx/>
              <a:buChar char="•"/>
              <a:tabLst/>
            </a:pPr>
            <a:r>
              <a:rPr kumimoji="0" lang="pt-BR" altLang="pt-BR" sz="2000" b="0" i="0" u="none" strike="noStrike" cap="none" normalizeH="0" baseline="0" dirty="0" smtClean="0">
                <a:ln>
                  <a:noFill/>
                </a:ln>
                <a:solidFill>
                  <a:srgbClr val="262626"/>
                </a:solidFill>
                <a:effectLst/>
                <a:latin typeface="Garamond" pitchFamily="18" charset="0"/>
              </a:rPr>
              <a:t> Enquanto a maioria dos estudos concorda que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albicans</a:t>
            </a:r>
            <a:r>
              <a:rPr kumimoji="0" lang="pt-BR" altLang="pt-BR" sz="2000" b="0" i="0" u="none" strike="noStrike" cap="none" normalizeH="0" baseline="0" dirty="0" smtClean="0">
                <a:ln>
                  <a:noFill/>
                </a:ln>
                <a:solidFill>
                  <a:srgbClr val="262626"/>
                </a:solidFill>
                <a:effectLst/>
                <a:latin typeface="Garamond" pitchFamily="18" charset="0"/>
              </a:rPr>
              <a:t> continua sendo o principal agente de infecção por fungos </a:t>
            </a:r>
            <a:r>
              <a:rPr kumimoji="0" lang="pt-BR" altLang="pt-BR" sz="2000" b="0" i="0" u="none" strike="noStrike" cap="none" normalizeH="0" baseline="0" dirty="0" err="1" smtClean="0">
                <a:ln>
                  <a:noFill/>
                </a:ln>
                <a:solidFill>
                  <a:srgbClr val="262626"/>
                </a:solidFill>
                <a:effectLst/>
                <a:latin typeface="Garamond" pitchFamily="18" charset="0"/>
              </a:rPr>
              <a:t>nosocomiais</a:t>
            </a:r>
            <a:r>
              <a:rPr kumimoji="0" lang="pt-BR" altLang="pt-BR" sz="2000" b="0" i="0" u="none" strike="noStrike" cap="none" normalizeH="0" baseline="0" dirty="0" smtClean="0">
                <a:ln>
                  <a:noFill/>
                </a:ln>
                <a:solidFill>
                  <a:srgbClr val="262626"/>
                </a:solidFill>
                <a:effectLst/>
                <a:latin typeface="Garamond" pitchFamily="18" charset="0"/>
              </a:rPr>
              <a:t>, a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glabrata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parapsilosis</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tropicalis</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lusitaniae</a:t>
            </a:r>
            <a:r>
              <a:rPr kumimoji="0" lang="pt-BR" altLang="pt-BR" sz="2000" b="0" i="1" u="none" strike="noStrike" cap="none" normalizeH="0" baseline="0" dirty="0" smtClean="0">
                <a:ln>
                  <a:noFill/>
                </a:ln>
                <a:solidFill>
                  <a:srgbClr val="262626"/>
                </a:solidFill>
                <a:effectLst/>
                <a:latin typeface="Garamond" pitchFamily="18" charset="0"/>
              </a:rPr>
              <a:t> e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1" u="none" strike="noStrike" cap="none" normalizeH="0" baseline="0" dirty="0" err="1" smtClean="0">
                <a:ln>
                  <a:noFill/>
                </a:ln>
                <a:solidFill>
                  <a:srgbClr val="262626"/>
                </a:solidFill>
                <a:effectLst/>
                <a:latin typeface="Garamond" pitchFamily="18" charset="0"/>
              </a:rPr>
              <a:t>krusei</a:t>
            </a:r>
            <a:r>
              <a:rPr kumimoji="0" lang="pt-BR" altLang="pt-BR" sz="2000" b="0" i="1" u="none" strike="noStrike" cap="none" normalizeH="0" baseline="0" dirty="0" smtClean="0">
                <a:ln>
                  <a:noFill/>
                </a:ln>
                <a:solidFill>
                  <a:srgbClr val="262626"/>
                </a:solidFill>
                <a:effectLst/>
                <a:latin typeface="Garamond" pitchFamily="18" charset="0"/>
              </a:rPr>
              <a:t> </a:t>
            </a:r>
            <a:r>
              <a:rPr kumimoji="0" lang="pt-BR" altLang="pt-BR" sz="2000" b="0" i="0" u="none" strike="noStrike" cap="none" normalizeH="0" baseline="0" dirty="0" smtClean="0">
                <a:ln>
                  <a:noFill/>
                </a:ln>
                <a:solidFill>
                  <a:srgbClr val="262626"/>
                </a:solidFill>
                <a:effectLst/>
                <a:latin typeface="Garamond" pitchFamily="18" charset="0"/>
              </a:rPr>
              <a:t>surgiram nos últimos anos como patógenos oportunistas significativos .</a:t>
            </a:r>
          </a:p>
          <a:p>
            <a:pPr marL="342900" marR="0" lvl="0" indent="-342900" algn="l" defTabSz="914400" rtl="0" eaLnBrk="0" fontAlgn="base" latinLnBrk="0" hangingPunct="0">
              <a:lnSpc>
                <a:spcPct val="100000"/>
              </a:lnSpc>
              <a:spcBef>
                <a:spcPct val="20000"/>
              </a:spcBef>
              <a:spcAft>
                <a:spcPts val="600"/>
              </a:spcAft>
              <a:buClr>
                <a:schemeClr val="accent1"/>
              </a:buClr>
              <a:buSzPts val="2800"/>
              <a:buFontTx/>
              <a:buChar char="•"/>
              <a:tabLst/>
            </a:pPr>
            <a:r>
              <a:rPr kumimoji="0" lang="pt-BR" altLang="pt-BR" sz="2000" b="0" i="0" u="none" strike="noStrike" cap="none" normalizeH="0" baseline="0" dirty="0" smtClean="0">
                <a:ln>
                  <a:noFill/>
                </a:ln>
                <a:solidFill>
                  <a:srgbClr val="262626"/>
                </a:solidFill>
                <a:effectLst/>
                <a:latin typeface="Garamond" pitchFamily="18" charset="0"/>
              </a:rPr>
              <a:t>No entanto, no total, mais de 150 leveduras spp. de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0" u="none" strike="noStrike" cap="none" normalizeH="0" baseline="0" dirty="0" smtClean="0">
                <a:ln>
                  <a:noFill/>
                </a:ln>
                <a:solidFill>
                  <a:srgbClr val="262626"/>
                </a:solidFill>
                <a:effectLst/>
                <a:latin typeface="Garamond" pitchFamily="18" charset="0"/>
              </a:rPr>
              <a:t> e vários outros gêneros foram relatados  em infecções por mamíferos até o </a:t>
            </a:r>
            <a:r>
              <a:rPr kumimoji="0" lang="pt-BR" altLang="pt-BR" sz="2000" b="0" i="0" u="none" strike="noStrike" cap="none" normalizeH="0" baseline="0" dirty="0" err="1" smtClean="0">
                <a:ln>
                  <a:noFill/>
                </a:ln>
                <a:solidFill>
                  <a:srgbClr val="262626"/>
                </a:solidFill>
                <a:effectLst/>
                <a:latin typeface="Garamond" pitchFamily="18" charset="0"/>
              </a:rPr>
              <a:t>momento,em</a:t>
            </a:r>
            <a:r>
              <a:rPr kumimoji="0" lang="pt-BR" altLang="pt-BR" sz="2000" b="0" i="0" u="none" strike="noStrike" cap="none" normalizeH="0" baseline="0" dirty="0" smtClean="0">
                <a:ln>
                  <a:noFill/>
                </a:ln>
                <a:solidFill>
                  <a:srgbClr val="262626"/>
                </a:solidFill>
                <a:effectLst/>
                <a:latin typeface="Garamond" pitchFamily="18" charset="0"/>
              </a:rPr>
              <a:t> parte devido ao uso expandido de agentes antifúngicos com atividade contra a espécies de </a:t>
            </a:r>
            <a:r>
              <a:rPr kumimoji="0" lang="pt-BR" altLang="pt-BR" sz="2000" b="0" i="1" u="none" strike="noStrike" cap="none" normalizeH="0" baseline="0" dirty="0" err="1" smtClean="0">
                <a:ln>
                  <a:noFill/>
                </a:ln>
                <a:solidFill>
                  <a:srgbClr val="262626"/>
                </a:solidFill>
                <a:effectLst/>
                <a:latin typeface="Garamond" pitchFamily="18" charset="0"/>
              </a:rPr>
              <a:t>Candida</a:t>
            </a:r>
            <a:r>
              <a:rPr kumimoji="0" lang="pt-BR" altLang="pt-BR" sz="2000" b="0" i="0" u="none" strike="noStrike" cap="none" normalizeH="0" baseline="0" dirty="0" smtClean="0">
                <a:ln>
                  <a:noFill/>
                </a:ln>
                <a:solidFill>
                  <a:srgbClr val="262626"/>
                </a:solidFill>
                <a:effectLst/>
                <a:latin typeface="Garamond" pitchFamily="18" charset="0"/>
              </a:rPr>
              <a:t> mais comum.</a:t>
            </a:r>
          </a:p>
          <a:p>
            <a:pPr marL="342900" marR="0" lvl="0" indent="-342900" algn="l" defTabSz="914400" rtl="0" eaLnBrk="0" fontAlgn="base" latinLnBrk="0" hangingPunct="0">
              <a:lnSpc>
                <a:spcPct val="100000"/>
              </a:lnSpc>
              <a:spcBef>
                <a:spcPct val="20000"/>
              </a:spcBef>
              <a:spcAft>
                <a:spcPct val="0"/>
              </a:spcAft>
              <a:buClrTx/>
              <a:buSzTx/>
              <a:buFontTx/>
              <a:buChar char="•"/>
              <a:tabLst/>
            </a:pPr>
            <a:endParaRPr kumimoji="0" lang="pt-BR" altLang="pt-BR" sz="32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14278697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4294967295"/>
          </p:nvPr>
        </p:nvSpPr>
        <p:spPr/>
        <p:txBody>
          <a:bodyPr/>
          <a:lstStyle/>
          <a:p>
            <a:endParaRPr lang="pt-BR" altLang="pt-BR" smtClean="0"/>
          </a:p>
        </p:txBody>
      </p:sp>
      <p:sp>
        <p:nvSpPr>
          <p:cNvPr id="45060" name="Rectangle 4"/>
          <p:cNvSpPr>
            <a:spLocks/>
          </p:cNvSpPr>
          <p:nvPr/>
        </p:nvSpPr>
        <p:spPr bwMode="auto">
          <a:xfrm>
            <a:off x="688975" y="796925"/>
            <a:ext cx="10606088" cy="54562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spcBef>
                <a:spcPct val="20000"/>
              </a:spcBef>
              <a:spcAft>
                <a:spcPts val="600"/>
              </a:spcAft>
              <a:buClr>
                <a:schemeClr val="accent1"/>
              </a:buClr>
              <a:buSzPct val="115000"/>
              <a:buFont typeface="Arial" pitchFamily="34" charset="0"/>
              <a:buChar char="•"/>
              <a:defRPr sz="2400">
                <a:solidFill>
                  <a:srgbClr val="262626"/>
                </a:solidFill>
                <a:latin typeface="Garamond" pitchFamily="18" charset="0"/>
              </a:defRPr>
            </a:lvl1pPr>
            <a:lvl2pPr marL="742950" indent="-285750">
              <a:spcBef>
                <a:spcPct val="20000"/>
              </a:spcBef>
              <a:spcAft>
                <a:spcPts val="600"/>
              </a:spcAft>
              <a:buClr>
                <a:schemeClr val="accent1"/>
              </a:buClr>
              <a:buSzPct val="115000"/>
              <a:buFont typeface="Arial" pitchFamily="34" charset="0"/>
              <a:buChar char="•"/>
              <a:defRPr sz="2000">
                <a:solidFill>
                  <a:srgbClr val="262626"/>
                </a:solidFill>
                <a:latin typeface="Garamond" pitchFamily="18" charset="0"/>
              </a:defRPr>
            </a:lvl2pPr>
            <a:lvl3pPr marL="1200150" indent="-285750">
              <a:spcBef>
                <a:spcPct val="20000"/>
              </a:spcBef>
              <a:spcAft>
                <a:spcPts val="600"/>
              </a:spcAft>
              <a:buClr>
                <a:schemeClr val="accent1"/>
              </a:buClr>
              <a:buSzPct val="115000"/>
              <a:buFont typeface="Arial" pitchFamily="34" charset="0"/>
              <a:buChar char="•"/>
              <a:defRPr>
                <a:solidFill>
                  <a:srgbClr val="262626"/>
                </a:solidFill>
                <a:latin typeface="Garamond" pitchFamily="18" charset="0"/>
              </a:defRPr>
            </a:lvl3pPr>
            <a:lvl4pPr marL="1543050" indent="-171450">
              <a:spcBef>
                <a:spcPct val="20000"/>
              </a:spcBef>
              <a:spcAft>
                <a:spcPts val="600"/>
              </a:spcAft>
              <a:buClr>
                <a:schemeClr val="accent1"/>
              </a:buClr>
              <a:buSzPct val="115000"/>
              <a:buFont typeface="Arial" pitchFamily="34" charset="0"/>
              <a:buChar char="•"/>
              <a:defRPr sz="1600">
                <a:solidFill>
                  <a:srgbClr val="262626"/>
                </a:solidFill>
                <a:latin typeface="Garamond" pitchFamily="18" charset="0"/>
              </a:defRPr>
            </a:lvl4pPr>
            <a:lvl5pPr marL="2000250" indent="-171450">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5pPr>
            <a:lvl6pPr marL="24574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6pPr>
            <a:lvl7pPr marL="29146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7pPr>
            <a:lvl8pPr marL="33718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8pPr>
            <a:lvl9pPr marL="38290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9pPr>
          </a:lstStyle>
          <a:p>
            <a:pPr algn="ctr" eaLnBrk="1" hangingPunct="1">
              <a:lnSpc>
                <a:spcPct val="80000"/>
              </a:lnSpc>
              <a:buFont typeface="Arial" pitchFamily="34" charset="0"/>
              <a:buNone/>
            </a:pPr>
            <a:r>
              <a:rPr lang="pt-BR" altLang="pt-BR" sz="2000" b="1">
                <a:solidFill>
                  <a:srgbClr val="FF33CC"/>
                </a:solidFill>
              </a:rPr>
              <a:t>O presente estudo (14 anos, de 2002-2016, com 32.000 isolados referidos, comparando 94 espécies de </a:t>
            </a:r>
            <a:r>
              <a:rPr lang="pt-BR" altLang="pt-BR" sz="2000" b="1" i="1">
                <a:solidFill>
                  <a:srgbClr val="FF33CC"/>
                </a:solidFill>
              </a:rPr>
              <a:t>Candida) </a:t>
            </a:r>
            <a:r>
              <a:rPr lang="pt-BR" altLang="pt-BR" sz="2000" b="1">
                <a:solidFill>
                  <a:srgbClr val="FF33CC"/>
                </a:solidFill>
              </a:rPr>
              <a:t>destacou a ocorrência de um grande número de espécies incomuns de leveduras patogênicas de grupos taxonômicos muito diversos em amostras clínicas do Reino Unido.</a:t>
            </a:r>
          </a:p>
          <a:p>
            <a:pPr eaLnBrk="1" hangingPunct="1">
              <a:lnSpc>
                <a:spcPct val="80000"/>
              </a:lnSpc>
            </a:pPr>
            <a:r>
              <a:rPr lang="pt-BR" altLang="pt-BR" sz="2000"/>
              <a:t> O teste de suscetibilidade antifúngica realizado em nosso laboratório em tais isolados por um período de </a:t>
            </a:r>
            <a:r>
              <a:rPr lang="pt-BR" altLang="pt-BR" sz="2000">
                <a:solidFill>
                  <a:srgbClr val="0000FF"/>
                </a:solidFill>
              </a:rPr>
              <a:t>15 anos</a:t>
            </a:r>
            <a:r>
              <a:rPr lang="pt-BR" altLang="pt-BR" sz="2000"/>
              <a:t> indicou que uma proporção significativa dessas espécies incomuns têm distribuições MIC de fluconazol que são elevadas em comparação com as espécies mais comuns de </a:t>
            </a:r>
            <a:r>
              <a:rPr lang="pt-BR" altLang="pt-BR" sz="2000" i="1"/>
              <a:t>Candida</a:t>
            </a:r>
            <a:r>
              <a:rPr lang="pt-BR" altLang="pt-BR" sz="2000"/>
              <a:t>. </a:t>
            </a:r>
          </a:p>
          <a:p>
            <a:pPr eaLnBrk="1" hangingPunct="1">
              <a:lnSpc>
                <a:spcPct val="80000"/>
              </a:lnSpc>
            </a:pPr>
            <a:r>
              <a:rPr lang="pt-BR" altLang="pt-BR" sz="2000"/>
              <a:t>Embora o objetivo principal deste estudo foi descrever as espécies incomuns de leveduras para as quais o fluconazol pode não ser o agente antifúngico mais adequado, também serve para enfatizar a crescente importância de estratégias robustas de identificação de leveduras em laboratórios clínicos expostos a uma variedade cada vez maior de patógenos incomuns.</a:t>
            </a:r>
          </a:p>
          <a:p>
            <a:pPr eaLnBrk="1" hangingPunct="1">
              <a:lnSpc>
                <a:spcPct val="80000"/>
              </a:lnSpc>
            </a:pPr>
            <a:r>
              <a:rPr lang="pt-BR" altLang="pt-BR" sz="2000"/>
              <a:t> Embora o estudo atual por necessidade incluísse apenas organismos isolados no Reino Unido, acreditamos que as distribuições incomuns de fluconazol MIC descritas é provável que aqui sejam relevantes internacionalmente.</a:t>
            </a:r>
          </a:p>
          <a:p>
            <a:pPr eaLnBrk="1" hangingPunct="1">
              <a:lnSpc>
                <a:spcPct val="80000"/>
              </a:lnSpc>
            </a:pPr>
            <a:r>
              <a:rPr lang="pt-BR" altLang="pt-BR" sz="2000"/>
              <a:t> Uma vigilância de cinco anos publicada recentemente estudo de candidíase invasiva da China (7) também relatou elevadas  taxas de resistência ao fluconazol para várias das mesmas espécies destacadas no presente estudo. </a:t>
            </a:r>
          </a:p>
          <a:p>
            <a:pPr eaLnBrk="1" hangingPunct="1">
              <a:lnSpc>
                <a:spcPct val="80000"/>
              </a:lnSpc>
            </a:pPr>
            <a:r>
              <a:rPr lang="pt-BR" altLang="pt-BR" sz="2000"/>
              <a:t>Da mesma forma, os valores e faixas de MIC50 gerados a partir de dados coletados durante um exaustivo programa de vigilância de 12 anos na França (8) foi muito semelhante aos relatados para a mesma espécie co corrente relato. </a:t>
            </a:r>
            <a:r>
              <a:rPr lang="pt-BR" altLang="pt-BR" sz="2000">
                <a:solidFill>
                  <a:srgbClr val="0000FF"/>
                </a:solidFill>
              </a:rPr>
              <a:t>5</a:t>
            </a:r>
            <a:r>
              <a:rPr lang="pt-BR" altLang="pt-BR" sz="2000"/>
              <a:t>).</a:t>
            </a:r>
          </a:p>
        </p:txBody>
      </p:sp>
    </p:spTree>
    <p:extLst>
      <p:ext uri="{BB962C8B-B14F-4D97-AF65-F5344CB8AC3E}">
        <p14:creationId xmlns:p14="http://schemas.microsoft.com/office/powerpoint/2010/main" val="2586545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4294967295"/>
          </p:nvPr>
        </p:nvSpPr>
        <p:spPr/>
        <p:txBody>
          <a:bodyPr/>
          <a:lstStyle/>
          <a:p>
            <a:endParaRPr lang="pt-BR" altLang="pt-BR" smtClean="0"/>
          </a:p>
        </p:txBody>
      </p:sp>
      <p:sp>
        <p:nvSpPr>
          <p:cNvPr id="45060" name="Rectangle 4"/>
          <p:cNvSpPr>
            <a:spLocks/>
          </p:cNvSpPr>
          <p:nvPr/>
        </p:nvSpPr>
        <p:spPr bwMode="auto">
          <a:xfrm>
            <a:off x="688975" y="796925"/>
            <a:ext cx="10606088" cy="54562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spcBef>
                <a:spcPct val="20000"/>
              </a:spcBef>
              <a:spcAft>
                <a:spcPts val="600"/>
              </a:spcAft>
              <a:buClr>
                <a:schemeClr val="accent1"/>
              </a:buClr>
              <a:buSzPct val="115000"/>
              <a:buFont typeface="Arial" pitchFamily="34" charset="0"/>
              <a:buChar char="•"/>
              <a:defRPr sz="2400">
                <a:solidFill>
                  <a:srgbClr val="262626"/>
                </a:solidFill>
                <a:latin typeface="Garamond" pitchFamily="18" charset="0"/>
              </a:defRPr>
            </a:lvl1pPr>
            <a:lvl2pPr marL="742950" indent="-285750">
              <a:spcBef>
                <a:spcPct val="20000"/>
              </a:spcBef>
              <a:spcAft>
                <a:spcPts val="600"/>
              </a:spcAft>
              <a:buClr>
                <a:schemeClr val="accent1"/>
              </a:buClr>
              <a:buSzPct val="115000"/>
              <a:buFont typeface="Arial" pitchFamily="34" charset="0"/>
              <a:buChar char="•"/>
              <a:defRPr sz="2000">
                <a:solidFill>
                  <a:srgbClr val="262626"/>
                </a:solidFill>
                <a:latin typeface="Garamond" pitchFamily="18" charset="0"/>
              </a:defRPr>
            </a:lvl2pPr>
            <a:lvl3pPr marL="1200150" indent="-285750">
              <a:spcBef>
                <a:spcPct val="20000"/>
              </a:spcBef>
              <a:spcAft>
                <a:spcPts val="600"/>
              </a:spcAft>
              <a:buClr>
                <a:schemeClr val="accent1"/>
              </a:buClr>
              <a:buSzPct val="115000"/>
              <a:buFont typeface="Arial" pitchFamily="34" charset="0"/>
              <a:buChar char="•"/>
              <a:defRPr>
                <a:solidFill>
                  <a:srgbClr val="262626"/>
                </a:solidFill>
                <a:latin typeface="Garamond" pitchFamily="18" charset="0"/>
              </a:defRPr>
            </a:lvl3pPr>
            <a:lvl4pPr marL="1543050" indent="-171450">
              <a:spcBef>
                <a:spcPct val="20000"/>
              </a:spcBef>
              <a:spcAft>
                <a:spcPts val="600"/>
              </a:spcAft>
              <a:buClr>
                <a:schemeClr val="accent1"/>
              </a:buClr>
              <a:buSzPct val="115000"/>
              <a:buFont typeface="Arial" pitchFamily="34" charset="0"/>
              <a:buChar char="•"/>
              <a:defRPr sz="1600">
                <a:solidFill>
                  <a:srgbClr val="262626"/>
                </a:solidFill>
                <a:latin typeface="Garamond" pitchFamily="18" charset="0"/>
              </a:defRPr>
            </a:lvl4pPr>
            <a:lvl5pPr marL="2000250" indent="-171450">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5pPr>
            <a:lvl6pPr marL="24574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6pPr>
            <a:lvl7pPr marL="29146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7pPr>
            <a:lvl8pPr marL="33718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8pPr>
            <a:lvl9pPr marL="3829050" indent="-171450" defTabSz="457200" fontAlgn="base">
              <a:spcBef>
                <a:spcPct val="20000"/>
              </a:spcBef>
              <a:spcAft>
                <a:spcPts val="600"/>
              </a:spcAft>
              <a:buClr>
                <a:schemeClr val="accent1"/>
              </a:buClr>
              <a:buSzPct val="115000"/>
              <a:buFont typeface="Arial" pitchFamily="34" charset="0"/>
              <a:buChar char="•"/>
              <a:defRPr sz="1400">
                <a:solidFill>
                  <a:srgbClr val="262626"/>
                </a:solidFill>
                <a:latin typeface="Garamond" pitchFamily="18" charset="0"/>
              </a:defRPr>
            </a:lvl9pPr>
          </a:lstStyle>
          <a:p>
            <a:pPr algn="ctr" eaLnBrk="1" hangingPunct="1">
              <a:lnSpc>
                <a:spcPct val="80000"/>
              </a:lnSpc>
              <a:buFont typeface="Arial" pitchFamily="34" charset="0"/>
              <a:buNone/>
            </a:pPr>
            <a:r>
              <a:rPr lang="pt-BR" altLang="pt-BR" sz="2000" b="1">
                <a:solidFill>
                  <a:srgbClr val="FF33CC"/>
                </a:solidFill>
              </a:rPr>
              <a:t>O presente estudo (14 anos, de 2002-2016, com 32.000 isolados referidos, comparando 94 espécies de </a:t>
            </a:r>
            <a:r>
              <a:rPr lang="pt-BR" altLang="pt-BR" sz="2000" b="1" i="1">
                <a:solidFill>
                  <a:srgbClr val="FF33CC"/>
                </a:solidFill>
              </a:rPr>
              <a:t>Candida) </a:t>
            </a:r>
            <a:r>
              <a:rPr lang="pt-BR" altLang="pt-BR" sz="2000" b="1">
                <a:solidFill>
                  <a:srgbClr val="FF33CC"/>
                </a:solidFill>
              </a:rPr>
              <a:t>destacou a ocorrência de um grande número de espécies incomuns de leveduras patogênicas de grupos taxonômicos muito diversos em amostras clínicas do Reino Unido.</a:t>
            </a:r>
          </a:p>
          <a:p>
            <a:pPr eaLnBrk="1" hangingPunct="1">
              <a:lnSpc>
                <a:spcPct val="80000"/>
              </a:lnSpc>
            </a:pPr>
            <a:r>
              <a:rPr lang="pt-BR" altLang="pt-BR" sz="2000"/>
              <a:t> O teste de suscetibilidade antifúngica realizado em nosso laboratório em tais isolados por um período de </a:t>
            </a:r>
            <a:r>
              <a:rPr lang="pt-BR" altLang="pt-BR" sz="2000">
                <a:solidFill>
                  <a:srgbClr val="0000FF"/>
                </a:solidFill>
              </a:rPr>
              <a:t>15 anos</a:t>
            </a:r>
            <a:r>
              <a:rPr lang="pt-BR" altLang="pt-BR" sz="2000"/>
              <a:t> indicou que uma proporção significativa dessas espécies incomuns têm distribuições MIC de fluconazol que são elevadas em comparação com as espécies mais comuns de </a:t>
            </a:r>
            <a:r>
              <a:rPr lang="pt-BR" altLang="pt-BR" sz="2000" i="1"/>
              <a:t>Candida</a:t>
            </a:r>
            <a:r>
              <a:rPr lang="pt-BR" altLang="pt-BR" sz="2000"/>
              <a:t>. </a:t>
            </a:r>
          </a:p>
          <a:p>
            <a:pPr eaLnBrk="1" hangingPunct="1">
              <a:lnSpc>
                <a:spcPct val="80000"/>
              </a:lnSpc>
            </a:pPr>
            <a:r>
              <a:rPr lang="pt-BR" altLang="pt-BR" sz="2000"/>
              <a:t>Embora o objetivo principal deste estudo foi descrever as espécies incomuns de leveduras para as quais o fluconazol pode não ser o agente antifúngico mais adequado, também serve para enfatizar a crescente importância de estratégias robustas de identificação de leveduras em laboratórios clínicos expostos a uma variedade cada vez maior de patógenos incomuns.</a:t>
            </a:r>
          </a:p>
          <a:p>
            <a:pPr eaLnBrk="1" hangingPunct="1">
              <a:lnSpc>
                <a:spcPct val="80000"/>
              </a:lnSpc>
            </a:pPr>
            <a:r>
              <a:rPr lang="pt-BR" altLang="pt-BR" sz="2000"/>
              <a:t> Embora o estudo atual por necessidade incluísse apenas organismos isolados no Reino Unido, acreditamos que as distribuições incomuns de fluconazol MIC descritas é provável que aqui sejam relevantes internacionalmente.</a:t>
            </a:r>
          </a:p>
          <a:p>
            <a:pPr eaLnBrk="1" hangingPunct="1">
              <a:lnSpc>
                <a:spcPct val="80000"/>
              </a:lnSpc>
            </a:pPr>
            <a:r>
              <a:rPr lang="pt-BR" altLang="pt-BR" sz="2000"/>
              <a:t> Uma vigilância de cinco anos publicada recentemente estudo de candidíase invasiva da China (7) também relatou elevadas  taxas de resistência ao fluconazol para várias das mesmas espécies destacadas no presente estudo. </a:t>
            </a:r>
          </a:p>
          <a:p>
            <a:pPr eaLnBrk="1" hangingPunct="1">
              <a:lnSpc>
                <a:spcPct val="80000"/>
              </a:lnSpc>
            </a:pPr>
            <a:r>
              <a:rPr lang="pt-BR" altLang="pt-BR" sz="2000"/>
              <a:t>Da mesma forma, os valores e faixas de MIC50 gerados a partir de dados coletados durante um exaustivo programa de vigilância de 12 anos na França (8) foi muito semelhante aos relatados para a mesma espécie co corrente relato. </a:t>
            </a:r>
            <a:r>
              <a:rPr lang="pt-BR" altLang="pt-BR" sz="2000">
                <a:solidFill>
                  <a:srgbClr val="0000FF"/>
                </a:solidFill>
              </a:rPr>
              <a:t>5</a:t>
            </a:r>
            <a:r>
              <a:rPr lang="pt-BR" altLang="pt-BR" sz="2000"/>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4294967295"/>
          </p:nvPr>
        </p:nvSpPr>
        <p:spPr>
          <a:xfrm>
            <a:off x="1325563" y="1293813"/>
            <a:ext cx="9799637" cy="4243387"/>
          </a:xfrm>
          <a:solidFill>
            <a:schemeClr val="bg1"/>
          </a:solidFill>
        </p:spPr>
        <p:txBody>
          <a:bodyPr/>
          <a:lstStyle/>
          <a:p>
            <a:pPr>
              <a:buFont typeface="Arial" pitchFamily="34" charset="0"/>
              <a:buNone/>
            </a:pPr>
            <a:endParaRPr lang="pt-BR" altLang="pt-BR" smtClean="0"/>
          </a:p>
          <a:p>
            <a:pPr>
              <a:buFont typeface="Arial" pitchFamily="34" charset="0"/>
              <a:buNone/>
            </a:pPr>
            <a:r>
              <a:rPr lang="pt-BR" altLang="pt-BR" smtClean="0"/>
              <a:t> </a:t>
            </a:r>
          </a:p>
          <a:p>
            <a:r>
              <a:rPr lang="pt-BR" altLang="pt-BR" sz="2800" smtClean="0"/>
              <a:t>Embora o objetivo principal deste estudo foi descrever as espécies incomuns de leveduras para as quais o fluconazol pode não ser o agente antifúngico mais adequado, também serve para enfatizar a crescente importância de estratégias robustas de identificação de leveduras em laboratórios clínicos expostos a uma variedade cada vez maior de patógenos incomuns.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4294967295"/>
          </p:nvPr>
        </p:nvSpPr>
        <p:spPr>
          <a:xfrm>
            <a:off x="1008063" y="3540125"/>
            <a:ext cx="10472737" cy="3317875"/>
          </a:xfrm>
        </p:spPr>
        <p:txBody>
          <a:bodyPr/>
          <a:lstStyle/>
          <a:p>
            <a:pPr>
              <a:lnSpc>
                <a:spcPct val="80000"/>
              </a:lnSpc>
            </a:pPr>
            <a:r>
              <a:rPr lang="pt-BR" altLang="pt-BR" sz="1600" smtClean="0"/>
              <a:t>A incidência de sepse fúngica nos prematuros em diferentes países e instituições é variável entre 0-28% em recém nascidos com peso de nascimento &lt; 1000 g. O presente estudo da rede alemã de Neonatologia (54 UTIs Neonatais entre 2009 a 2015, 16 anos! 13.343 recém-nascidos [RN] com peso &lt;1550g, com idade gestacional   de 22 sem a 36 sem 6dias) teve como objetivo determinar resultados a curto e longo prazo em recém-nascido  pré-termo  de muito baixo peso (RNPT MBP) em uso de profilaxia antifúngica empírica independentemente da evidência de infecção fúngica. </a:t>
            </a:r>
            <a:r>
              <a:rPr lang="pt-BR" altLang="pt-BR" sz="1600" b="1" smtClean="0"/>
              <a:t>a indicação de terapia com drogas antifúngicas foi empírica em mais de 95 % de todos tratamentos! </a:t>
            </a:r>
            <a:r>
              <a:rPr lang="pt-BR" altLang="pt-BR" sz="1600" smtClean="0"/>
              <a:t>RN expostos a terapia antifúngica nasceram mais frequentemente com corioamnionite e foram  mais expostos a antibióticos pré-natais. RN expostos a terapia antifúngica foram caracterizados pela maior necessidade de medidas invasivas, bem como tratamento com inotrópicos, </a:t>
            </a:r>
            <a:r>
              <a:rPr lang="pt-BR" altLang="pt-BR" sz="1600" b="1" smtClean="0"/>
              <a:t>além de maior taxa de uso de antibióticos (100 vs 81,1%; p&lt;0,001</a:t>
            </a:r>
            <a:r>
              <a:rPr lang="pt-BR" altLang="pt-BR" sz="1600" smtClean="0"/>
              <a:t>) incluindo antibióticos de terceira linha como </a:t>
            </a:r>
            <a:r>
              <a:rPr lang="pt-BR" altLang="pt-BR" sz="1600" b="1" smtClean="0"/>
              <a:t>carbapenêmicos</a:t>
            </a:r>
            <a:r>
              <a:rPr lang="pt-BR" altLang="pt-BR" sz="1600" smtClean="0"/>
              <a:t> (67,4% vs 18%; p&lt;0,001). Após o ajuste para variáveis confundidoras, os fatores de riscos independentes para exposição para terapia antifúngica foram: uso de </a:t>
            </a:r>
            <a:r>
              <a:rPr lang="pt-BR" altLang="pt-BR" sz="1600" b="1" smtClean="0"/>
              <a:t>corticoide pós-natal, ventilação mecânica, necessidade de cirurgia abdominal e exposição a carbapenêmicos</a:t>
            </a:r>
            <a:r>
              <a:rPr lang="pt-BR" altLang="pt-BR" sz="1600" smtClean="0"/>
              <a:t>.A profilaxia com fluconazol ocorreu em 10,3 % (n=1345) dos prematuros muito baixo (12,2 % destes tiveram que trocar para dose de tratamento (9,1% fluconazol e 2,5% anfotericina lipossomal). </a:t>
            </a:r>
          </a:p>
        </p:txBody>
      </p:sp>
      <p:sp>
        <p:nvSpPr>
          <p:cNvPr id="46084" name="Rectangle 4"/>
          <p:cNvSpPr>
            <a:spLocks noChangeArrowheads="1"/>
          </p:cNvSpPr>
          <p:nvPr/>
        </p:nvSpPr>
        <p:spPr bwMode="auto">
          <a:xfrm>
            <a:off x="887413" y="835025"/>
            <a:ext cx="10583862" cy="8683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r>
              <a:rPr lang="en-US" altLang="pt-BR" sz="2200" b="1">
                <a:solidFill>
                  <a:srgbClr val="0000FF"/>
                </a:solidFill>
                <a:latin typeface="Lato" pitchFamily="34" charset="0"/>
                <a:hlinkClick r:id="rId2"/>
              </a:rPr>
              <a:t>Tratamento antif</a:t>
            </a:r>
            <a:r>
              <a:rPr lang="en-US" altLang="pt-BR" sz="2200" b="1">
                <a:solidFill>
                  <a:srgbClr val="0000FF"/>
                </a:solidFill>
                <a:latin typeface="Calibri"/>
                <a:hlinkClick r:id="rId2"/>
              </a:rPr>
              <a:t>ú</a:t>
            </a:r>
            <a:r>
              <a:rPr lang="en-US" altLang="pt-BR" sz="2200" b="1">
                <a:solidFill>
                  <a:srgbClr val="0000FF"/>
                </a:solidFill>
                <a:latin typeface="Lato" pitchFamily="34" charset="0"/>
                <a:hlinkClick r:id="rId2"/>
              </a:rPr>
              <a:t>ngico e resultado em rec</a:t>
            </a:r>
            <a:r>
              <a:rPr lang="en-US" altLang="pt-BR" sz="2200" b="1">
                <a:solidFill>
                  <a:srgbClr val="0000FF"/>
                </a:solidFill>
                <a:latin typeface="Calibri"/>
                <a:hlinkClick r:id="rId2"/>
              </a:rPr>
              <a:t>é</a:t>
            </a:r>
            <a:r>
              <a:rPr lang="en-US" altLang="pt-BR" sz="2200" b="1">
                <a:solidFill>
                  <a:srgbClr val="0000FF"/>
                </a:solidFill>
                <a:latin typeface="Lato" pitchFamily="34" charset="0"/>
                <a:hlinkClick r:id="rId2"/>
              </a:rPr>
              <a:t>m-nascidos com muito baixo peso: um estudo observacional de base populacional da Rede Neonatal Alemã</a:t>
            </a:r>
            <a:endParaRPr lang="en-US" altLang="pt-BR" sz="2200" b="1">
              <a:solidFill>
                <a:srgbClr val="0000FF"/>
              </a:solidFill>
              <a:latin typeface="Lato" pitchFamily="34" charset="0"/>
            </a:endParaRPr>
          </a:p>
          <a:p>
            <a:endParaRPr lang="en-US" altLang="pt-BR" sz="1300" u="sng">
              <a:solidFill>
                <a:srgbClr val="0000FF"/>
              </a:solidFill>
              <a:ea typeface="Source Sans Pro"/>
              <a:cs typeface="Source Sans Pro"/>
            </a:endParaRPr>
          </a:p>
        </p:txBody>
      </p:sp>
      <p:pic>
        <p:nvPicPr>
          <p:cNvPr id="46085" name="Picture 5" descr="pptx">
            <a:hlinkClick r:id="rId3" tooltip="Profilaxia_Infec_Fungica_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01313" y="11620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6086" name="Rectangle 6"/>
          <p:cNvSpPr>
            <a:spLocks noChangeArrowheads="1"/>
          </p:cNvSpPr>
          <p:nvPr/>
        </p:nvSpPr>
        <p:spPr bwMode="auto">
          <a:xfrm>
            <a:off x="668338" y="1563688"/>
            <a:ext cx="11125200" cy="10699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pt-BR" sz="1600">
                <a:hlinkClick r:id="rId5"/>
              </a:rPr>
              <a:t>Antifungal Treatment and Outcome in Very Low Birth Weight Infants: A Population-based Observational Study of the German Neonatal Network.</a:t>
            </a:r>
            <a:r>
              <a:rPr lang="en-US" altLang="pt-BR" sz="1600"/>
              <a:t> Fortmann I, Hartz A, Paul P, Pulzer F, Müller A, Böttger R, Proquitté H, Dawczynski K, Simon A, Rupp J, Herting E, Göpel W, Härtel C; German Neonatal Network.Pediatr Infect Dis J. 2018 Nov;37(11):1165-1171. doi: 10.1097/INF.0000000000002001.PMID: 29601449.</a:t>
            </a:r>
            <a:r>
              <a:rPr lang="en-US" altLang="pt-BR" sz="1600" u="sng">
                <a:hlinkClick r:id="rId6"/>
              </a:rPr>
              <a:t>Similar articles</a:t>
            </a:r>
            <a:endParaRPr lang="en-US" altLang="pt-BR" sz="1600" u="sng"/>
          </a:p>
        </p:txBody>
      </p:sp>
      <p:sp>
        <p:nvSpPr>
          <p:cNvPr id="46087" name="Rectangle 7"/>
          <p:cNvSpPr>
            <a:spLocks noChangeArrowheads="1"/>
          </p:cNvSpPr>
          <p:nvPr/>
        </p:nvSpPr>
        <p:spPr bwMode="auto">
          <a:xfrm>
            <a:off x="2271713" y="2854325"/>
            <a:ext cx="67357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a:t>Apresentação: Gustavo Borela Valente / Coordenação: Nathália Bardal</a:t>
            </a:r>
          </a:p>
        </p:txBody>
      </p:sp>
      <p:pic>
        <p:nvPicPr>
          <p:cNvPr id="46088"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3200" y="2370138"/>
            <a:ext cx="2413000"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4294967295"/>
          </p:nvPr>
        </p:nvSpPr>
        <p:spPr>
          <a:xfrm>
            <a:off x="698500" y="936625"/>
            <a:ext cx="10604500" cy="4938713"/>
          </a:xfrm>
          <a:solidFill>
            <a:schemeClr val="bg1"/>
          </a:solidFill>
        </p:spPr>
        <p:txBody>
          <a:bodyPr/>
          <a:lstStyle/>
          <a:p>
            <a:r>
              <a:rPr lang="pt-BR" altLang="pt-BR" sz="2200" smtClean="0">
                <a:solidFill>
                  <a:srgbClr val="0000FF"/>
                </a:solidFill>
              </a:rPr>
              <a:t>Após o ajuste para variáveis confundidoras</a:t>
            </a:r>
            <a:r>
              <a:rPr lang="pt-BR" altLang="pt-BR" sz="2200" smtClean="0"/>
              <a:t>, houve significativa associação com a terapia antifúngica com </a:t>
            </a:r>
            <a:r>
              <a:rPr lang="pt-BR" altLang="pt-BR" sz="2200" b="1" smtClean="0"/>
              <a:t>displasia broncopulmonar (OR ajustado 1,9), retinopatia da prematuridade que necessita de intervenção (OR ajustado 1,69, cirurgia para enterocolite e/ou perfuração intestinal focal (OR ajustada 2,12), e desfecho combinado com alguma complicação severa (OR ajustada 1,33), mas não houve associação com mortalidade (OR 0,9 , IC 95%, IC 0,61-1,22, p=0,41- veja que no intervalo de confiança contem a unidade!).Na análise de subgrupo de RN com idade gestacional &lt; 26 semanas em que a exposição a terapia antifúngica foi 16% houve associação significativa  com displasia broncopulmonar (OR 1,88) e cirurgia para enterocolite e/ou perfuração intestinal focal (OR 1,92). Após o ajuste para os fatores de risco para desfecho neurológico a longo prazo incluindo sepse e hemorragia intracerebral como complicações do prematuro, a terapia antifúngica permaneceu significativamente como fator de risco para paralisia cerebral (OR 2,79), e QI&lt;85 (OR 2,07)</a:t>
            </a:r>
            <a:r>
              <a:rPr lang="pt-BR" altLang="pt-BR" sz="2200" smtClean="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4294967295"/>
          </p:nvPr>
        </p:nvSpPr>
        <p:spPr>
          <a:xfrm>
            <a:off x="1285875" y="1125538"/>
            <a:ext cx="10287000" cy="5087937"/>
          </a:xfrm>
          <a:solidFill>
            <a:schemeClr val="bg1"/>
          </a:solidFill>
          <a:ln w="38100">
            <a:solidFill>
              <a:schemeClr val="accent2"/>
            </a:solidFill>
            <a:miter lim="800000"/>
            <a:headEnd/>
            <a:tailEnd/>
          </a:ln>
        </p:spPr>
        <p:txBody>
          <a:bodyPr/>
          <a:lstStyle/>
          <a:p>
            <a:pPr>
              <a:lnSpc>
                <a:spcPct val="80000"/>
              </a:lnSpc>
            </a:pPr>
            <a:r>
              <a:rPr lang="pt-BR" altLang="pt-BR" sz="2000" smtClean="0">
                <a:solidFill>
                  <a:srgbClr val="FF33CC"/>
                </a:solidFill>
              </a:rPr>
              <a:t>Estudo recente de Aliaga et al notaram </a:t>
            </a:r>
            <a:r>
              <a:rPr lang="pt-BR" altLang="pt-BR" sz="2000" b="1" smtClean="0">
                <a:solidFill>
                  <a:srgbClr val="FF33CC"/>
                </a:solidFill>
              </a:rPr>
              <a:t>declínio da incidência de sepse fúngica em prematuros quando o espectro antibiótico utilizado era restrito</a:t>
            </a:r>
            <a:r>
              <a:rPr lang="pt-BR" altLang="pt-BR" sz="2000" smtClean="0">
                <a:solidFill>
                  <a:srgbClr val="FF33CC"/>
                </a:solidFill>
              </a:rPr>
              <a:t>. Estudos tem mostrado que a implementação de </a:t>
            </a:r>
            <a:r>
              <a:rPr lang="pt-BR" altLang="pt-BR" sz="2000" i="1" smtClean="0">
                <a:solidFill>
                  <a:srgbClr val="FF33CC"/>
                </a:solidFill>
              </a:rPr>
              <a:t>boas práticas clínicas</a:t>
            </a:r>
            <a:r>
              <a:rPr lang="pt-BR" altLang="pt-BR" sz="2000" smtClean="0">
                <a:solidFill>
                  <a:srgbClr val="FF33CC"/>
                </a:solidFill>
              </a:rPr>
              <a:t> tem potencial para melhoras os desfechos  dos prematuros muito baixo peso. O diagnóstico e tratamento de infecções fúngicas suspeitas ou confirmadas precisam estar integrados com esforços da vigilância. o fluconazol inibe o citocromo P450, especialmente CYP3A4 e CYP2C9, o que deixa as crianças expostas mais vulneráveis a interações com drogas. Por outro lado, infecção / inflamação são gatilhos conhecidos para geração de enzimas reativas de oxigênio e permanece especulativa se a inflamação subjacente ou a terapia antifúngica contribuem para o estresse oxidativo que podem levar aos  resultados adversos relatados com a terapia antifúngica.Na Unidade de Neonatologia do HMIB, estamos usando profilaxia anti-fúngica com fluconazol, seguindo as recomendações da </a:t>
            </a:r>
            <a:r>
              <a:rPr lang="pt-BR" altLang="pt-BR" sz="2000" i="1" smtClean="0">
                <a:solidFill>
                  <a:srgbClr val="FF33CC"/>
                </a:solidFill>
              </a:rPr>
              <a:t>Latin</a:t>
            </a:r>
            <a:r>
              <a:rPr lang="pt-BR" altLang="pt-BR" sz="2000" smtClean="0">
                <a:solidFill>
                  <a:srgbClr val="FF33CC"/>
                </a:solidFill>
              </a:rPr>
              <a:t> </a:t>
            </a:r>
            <a:r>
              <a:rPr lang="pt-BR" altLang="pt-BR" sz="2000" i="1" smtClean="0">
                <a:solidFill>
                  <a:srgbClr val="FF33CC"/>
                </a:solidFill>
              </a:rPr>
              <a:t>America</a:t>
            </a:r>
            <a:r>
              <a:rPr lang="pt-BR" altLang="pt-BR" sz="2000" smtClean="0">
                <a:solidFill>
                  <a:srgbClr val="FF33CC"/>
                </a:solidFill>
              </a:rPr>
              <a:t> </a:t>
            </a:r>
            <a:r>
              <a:rPr lang="pt-BR" altLang="pt-BR" sz="2000" i="1" smtClean="0">
                <a:solidFill>
                  <a:srgbClr val="FF33CC"/>
                </a:solidFill>
              </a:rPr>
              <a:t>Invasive</a:t>
            </a:r>
            <a:r>
              <a:rPr lang="pt-BR" altLang="pt-BR" sz="2000" smtClean="0">
                <a:solidFill>
                  <a:srgbClr val="FF33CC"/>
                </a:solidFill>
              </a:rPr>
              <a:t> </a:t>
            </a:r>
            <a:r>
              <a:rPr lang="pt-BR" altLang="pt-BR" sz="2000" i="1" smtClean="0">
                <a:solidFill>
                  <a:srgbClr val="FF33CC"/>
                </a:solidFill>
              </a:rPr>
              <a:t>Mycosis Network, </a:t>
            </a:r>
            <a:r>
              <a:rPr lang="pt-BR" altLang="pt-BR" sz="2000" smtClean="0">
                <a:solidFill>
                  <a:srgbClr val="FF33CC"/>
                </a:solidFill>
              </a:rPr>
              <a:t>uma vez que a incidência de candidíase invasiva, de janeiro a abril de 2018  esteve em 11%! (antes, 2016-2017: &lt;=5%). Há Serviços neonatais que usam a profilaxia sem conhecimento das suas taxas de candidíase invasiva, tornando a profilaxia de risco para morbidades, como displasia broncopulmonar, retinopatia da prematuridade e inclusive, enterocolite necrosante!´Torna-se importante a vigilância constante, a detecção de quebras de barreiras, o controle rigoroso do uso (racional) de antibióticos,, assim como o seu tempo de uso, menor tempo de ventilação e de nutrição parenteral. É um trabalho de toda a Equipe no resgate das menores taxas de candidíase!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4294967295"/>
          </p:nvPr>
        </p:nvSpPr>
        <p:spPr>
          <a:xfrm>
            <a:off x="877888" y="2051050"/>
            <a:ext cx="10436225" cy="4191000"/>
          </a:xfrm>
          <a:solidFill>
            <a:schemeClr val="bg1"/>
          </a:solidFill>
        </p:spPr>
        <p:txBody>
          <a:bodyPr/>
          <a:lstStyle/>
          <a:p>
            <a:pPr>
              <a:lnSpc>
                <a:spcPct val="80000"/>
              </a:lnSpc>
              <a:buFont typeface="Arial" pitchFamily="34" charset="0"/>
              <a:buNone/>
            </a:pPr>
            <a:r>
              <a:rPr lang="pt-BR" altLang="pt-BR" sz="1600" smtClean="0"/>
              <a:t>                                                       USO DO FLUCONAZOL PROFILÁTICO:</a:t>
            </a:r>
          </a:p>
          <a:p>
            <a:pPr>
              <a:lnSpc>
                <a:spcPct val="80000"/>
              </a:lnSpc>
            </a:pPr>
            <a:r>
              <a:rPr lang="pt-BR" altLang="pt-BR" sz="1600" smtClean="0"/>
              <a:t>Ensaios clínicos em prematuros demonstraram que o fluconazol profilático reduziu a colonização e a infecção invasiva por </a:t>
            </a:r>
            <a:r>
              <a:rPr lang="pt-BR" altLang="pt-BR" sz="1600" i="1" smtClean="0"/>
              <a:t>Candida</a:t>
            </a:r>
            <a:r>
              <a:rPr lang="pt-BR" altLang="pt-BR" sz="1600" smtClean="0"/>
              <a:t> em RN prematuros, mas não diminuiu a mortalidade. Lee et al recentemente relataram aumento da incidência de  infecções invasivas envolvendo C. parapsilosis resistente ao fluconazol (0% vs 47,7% – p=0,011).</a:t>
            </a:r>
          </a:p>
          <a:p>
            <a:pPr>
              <a:lnSpc>
                <a:spcPct val="80000"/>
              </a:lnSpc>
            </a:pPr>
            <a:r>
              <a:rPr lang="pt-BR" altLang="pt-BR" sz="1600" smtClean="0"/>
              <a:t>Com base na literatura atualmente disponível, </a:t>
            </a:r>
            <a:r>
              <a:rPr lang="pt-BR" altLang="pt-BR" sz="1600" b="1" smtClean="0">
                <a:solidFill>
                  <a:srgbClr val="0000FF"/>
                </a:solidFill>
              </a:rPr>
              <a:t>a profilaxia antifúngica é reservada para RN de extremo baixo peso que são atendidos em UTIN com uma incidência de infecção fúngica sistêmica de 5 a 10% e que tenham excelente aderência às medidas de controle de infecção</a:t>
            </a:r>
            <a:r>
              <a:rPr lang="pt-BR" altLang="pt-BR" sz="1600" smtClean="0"/>
              <a:t>. Essa abordagem é consistente com as diretrizes da </a:t>
            </a:r>
            <a:r>
              <a:rPr lang="pt-BR" altLang="pt-BR" sz="1600" i="1" smtClean="0"/>
              <a:t>Latin America Invasive Mycosis Network</a:t>
            </a:r>
            <a:r>
              <a:rPr lang="pt-BR" altLang="pt-BR" sz="1600" smtClean="0"/>
              <a:t>,publicada em  2013,</a:t>
            </a:r>
          </a:p>
          <a:p>
            <a:pPr>
              <a:lnSpc>
                <a:spcPct val="80000"/>
              </a:lnSpc>
            </a:pPr>
            <a:r>
              <a:rPr lang="pt-BR" altLang="pt-BR" sz="1600" smtClean="0"/>
              <a:t>A profilaxia antifúngica é administrada na dose de </a:t>
            </a:r>
            <a:r>
              <a:rPr lang="pt-BR" altLang="pt-BR" sz="1600" b="1" smtClean="0"/>
              <a:t>3 a 6 mg/kg de fluconazol por dose a cada dois ou três dias por 42 dias ou até a retirada do cateter venoso central.Na</a:t>
            </a:r>
            <a:r>
              <a:rPr lang="pt-BR" altLang="pt-BR" sz="1600" smtClean="0"/>
              <a:t> avaliação a longo prazo, o uso da profilaxia é seguro, não foi verificado hepatoxicidade, nem alterações de longo prazo relacionados à colestase ou alterações de crescimento.</a:t>
            </a:r>
          </a:p>
          <a:p>
            <a:pPr>
              <a:lnSpc>
                <a:spcPct val="80000"/>
              </a:lnSpc>
            </a:pPr>
            <a:r>
              <a:rPr lang="pt-BR" altLang="pt-BR" sz="1600" smtClean="0"/>
              <a:t>O uso amplo de profilaxia antifúngica para todos os RN prematuros é desencorajado devido à preocupação de promover espécies de </a:t>
            </a:r>
            <a:r>
              <a:rPr lang="pt-BR" altLang="pt-BR" sz="1600" i="1" smtClean="0"/>
              <a:t>Candida</a:t>
            </a:r>
            <a:r>
              <a:rPr lang="pt-BR" altLang="pt-BR" sz="1600" smtClean="0"/>
              <a:t> resistentes dentro da UTIN, principalmente espécies raras de </a:t>
            </a:r>
            <a:r>
              <a:rPr lang="pt-BR" altLang="pt-BR" sz="1600" i="1" smtClean="0"/>
              <a:t>Candidas</a:t>
            </a:r>
            <a:r>
              <a:rPr lang="pt-BR" altLang="pt-BR" sz="1600" smtClean="0"/>
              <a:t>. </a:t>
            </a:r>
          </a:p>
          <a:p>
            <a:pPr algn="ctr">
              <a:lnSpc>
                <a:spcPct val="80000"/>
              </a:lnSpc>
            </a:pPr>
            <a:r>
              <a:rPr lang="pt-BR" altLang="pt-BR" sz="1600" smtClean="0">
                <a:solidFill>
                  <a:srgbClr val="FF0000"/>
                </a:solidFill>
              </a:rPr>
              <a:t>A</a:t>
            </a:r>
            <a:r>
              <a:rPr lang="pt-BR" altLang="pt-BR" sz="1600" smtClean="0"/>
              <a:t> </a:t>
            </a:r>
            <a:r>
              <a:rPr lang="pt-BR" altLang="pt-BR" sz="1600" b="1" smtClean="0">
                <a:solidFill>
                  <a:srgbClr val="FF0000"/>
                </a:solidFill>
              </a:rPr>
              <a:t>profilaxia universal em uma UTIN com baixa incidência de candidíase exporia um grande número de RN ao fluconazol para prevenir um único caso de infecção, sem uma redução aparente na mortalidade.</a:t>
            </a:r>
          </a:p>
        </p:txBody>
      </p:sp>
      <p:sp>
        <p:nvSpPr>
          <p:cNvPr id="49156" name="Rectangle 4"/>
          <p:cNvSpPr>
            <a:spLocks noChangeArrowheads="1"/>
          </p:cNvSpPr>
          <p:nvPr/>
        </p:nvSpPr>
        <p:spPr bwMode="auto">
          <a:xfrm>
            <a:off x="2490788" y="1084263"/>
            <a:ext cx="6577012" cy="85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nchor="ctr">
            <a:spAutoFit/>
          </a:bodyPr>
          <a:lstStyle/>
          <a:p>
            <a:pPr algn="ctr"/>
            <a:r>
              <a:rPr lang="en-US" altLang="pt-BR" sz="2800" b="1">
                <a:solidFill>
                  <a:schemeClr val="hlink"/>
                </a:solidFill>
                <a:latin typeface="Lato" pitchFamily="34" charset="0"/>
                <a:hlinkClick r:id="rId2"/>
              </a:rPr>
              <a:t>Infec</a:t>
            </a:r>
            <a:r>
              <a:rPr lang="en-US" altLang="pt-BR" sz="2800" b="1">
                <a:solidFill>
                  <a:schemeClr val="hlink"/>
                </a:solidFill>
                <a:latin typeface="Calibri"/>
                <a:hlinkClick r:id="rId2"/>
              </a:rPr>
              <a:t>ç</a:t>
            </a:r>
            <a:r>
              <a:rPr lang="en-US" altLang="pt-BR" sz="2800" b="1">
                <a:solidFill>
                  <a:schemeClr val="hlink"/>
                </a:solidFill>
                <a:latin typeface="Lato" pitchFamily="34" charset="0"/>
                <a:hlinkClick r:id="rId2"/>
              </a:rPr>
              <a:t>ões f</a:t>
            </a:r>
            <a:r>
              <a:rPr lang="en-US" altLang="pt-BR" sz="2800" b="1">
                <a:solidFill>
                  <a:schemeClr val="hlink"/>
                </a:solidFill>
                <a:latin typeface="Calibri"/>
                <a:hlinkClick r:id="rId2"/>
              </a:rPr>
              <a:t>ú</a:t>
            </a:r>
            <a:r>
              <a:rPr lang="en-US" altLang="pt-BR" sz="2800" b="1">
                <a:solidFill>
                  <a:schemeClr val="hlink"/>
                </a:solidFill>
                <a:latin typeface="Lato" pitchFamily="34" charset="0"/>
                <a:hlinkClick r:id="rId2"/>
              </a:rPr>
              <a:t>ngicas -202</a:t>
            </a:r>
            <a:r>
              <a:rPr lang="en-US" altLang="pt-BR" sz="2800" b="1">
                <a:solidFill>
                  <a:schemeClr val="hlink"/>
                </a:solidFill>
                <a:latin typeface="Lato" pitchFamily="34" charset="0"/>
              </a:rPr>
              <a:t>0</a:t>
            </a:r>
          </a:p>
          <a:p>
            <a:pPr algn="ctr"/>
            <a:r>
              <a:rPr lang="en-US" altLang="pt-BR" sz="1400" u="sng">
                <a:solidFill>
                  <a:srgbClr val="424242"/>
                </a:solidFill>
                <a:ea typeface="Source Sans Pro"/>
                <a:cs typeface="Source Sans Pro"/>
              </a:rPr>
              <a:t>Paulo R. Margotto, Felipe Teixeira</a:t>
            </a:r>
          </a:p>
          <a:p>
            <a:pPr algn="ctr"/>
            <a:r>
              <a:rPr lang="en-US" altLang="pt-BR" sz="1400" u="sng">
                <a:solidFill>
                  <a:srgbClr val="424242"/>
                </a:solidFill>
                <a:ea typeface="Source Sans Pro"/>
                <a:cs typeface="Source Sans Pro"/>
              </a:rPr>
              <a:t>Capítulo do Livro Assistência o Recém-Nascido de Risco, 4a Edição, em preparação, 2020</a:t>
            </a:r>
            <a:endParaRPr lang="en-US" altLang="pt-BR" sz="1400" u="sng">
              <a:solidFill>
                <a:srgbClr val="78909C"/>
              </a:solidFill>
            </a:endParaRPr>
          </a:p>
        </p:txBody>
      </p:sp>
      <p:pic>
        <p:nvPicPr>
          <p:cNvPr id="49157" name="Picture 5" descr="doc">
            <a:hlinkClick r:id="rId3" tooltip="NOVO-INFECÇÕES FÚNGICA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1775" y="110966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4294967295"/>
          </p:nvPr>
        </p:nvSpPr>
        <p:spPr>
          <a:xfrm>
            <a:off x="708025" y="1046163"/>
            <a:ext cx="10596563" cy="4829175"/>
          </a:xfrm>
          <a:solidFill>
            <a:schemeClr val="bg1"/>
          </a:solidFill>
        </p:spPr>
        <p:txBody>
          <a:bodyPr/>
          <a:lstStyle/>
          <a:p>
            <a:r>
              <a:rPr lang="pt-BR" altLang="pt-BR" smtClean="0"/>
              <a:t>Estudo recente de Aliaga et al notaram declínio da incidência de sepse fúngica em prematuros quando o espectro antibiótico utilizado era restrito.</a:t>
            </a:r>
          </a:p>
          <a:p>
            <a:pPr algn="ctr">
              <a:buFont typeface="Arial" pitchFamily="34" charset="0"/>
              <a:buNone/>
            </a:pPr>
            <a:r>
              <a:rPr lang="pt-BR" altLang="pt-BR" b="1" smtClean="0">
                <a:solidFill>
                  <a:srgbClr val="0000FF"/>
                </a:solidFill>
              </a:rPr>
              <a:t>Estudos tem mostrado que a implementação de </a:t>
            </a:r>
            <a:r>
              <a:rPr lang="pt-BR" altLang="pt-BR" b="1" i="1" smtClean="0">
                <a:solidFill>
                  <a:srgbClr val="0000FF"/>
                </a:solidFill>
              </a:rPr>
              <a:t>boas práticas clínicas</a:t>
            </a:r>
            <a:r>
              <a:rPr lang="pt-BR" altLang="pt-BR" b="1" smtClean="0">
                <a:solidFill>
                  <a:srgbClr val="0000FF"/>
                </a:solidFill>
              </a:rPr>
              <a:t> tem potencial para melhoras os desfechos  dos prematuros muito baixo peso.</a:t>
            </a:r>
          </a:p>
          <a:p>
            <a:r>
              <a:rPr lang="pt-BR" altLang="pt-BR" smtClean="0"/>
              <a:t>Benjamin et al  observaram uma tendência de números mais altos de retinopatia, displasia broncopulmonar e enterocolite em RN pesando &lt;750g tratados com fluconazol profilaticamente em comparação com os controles, assim como Fortmann I et al, da rede alemã de Neonatologia (2018). </a:t>
            </a:r>
          </a:p>
          <a:p>
            <a:r>
              <a:rPr lang="pt-BR" altLang="pt-BR" smtClean="0"/>
              <a:t>Por outro lado, infecção / inflamação são gatilhos conhecidos para geração de enzimas reativas de oxigênio e permanece especulativa se a inflamação subjacente ou a terapia antifúngica contribuem para o estresse oxidativo.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idx="4294967295"/>
          </p:nvPr>
        </p:nvSpPr>
        <p:spPr/>
        <p:txBody>
          <a:bodyPr/>
          <a:lstStyle/>
          <a:p>
            <a:r>
              <a:rPr lang="pt-BR" altLang="pt-BR" sz="2400" b="1" smtClean="0">
                <a:ln>
                  <a:noFill/>
                </a:ln>
                <a:solidFill>
                  <a:srgbClr val="0000FF"/>
                </a:solidFill>
              </a:rPr>
              <a:t>Da Rede Brasileira de Pesquisas Neonatais Afiliadas Vermont Oxford Network DADOS NEONATAIS DA UNIDADE DE NEONATOLOGIA DO HMIB/SES/DF/2019</a:t>
            </a:r>
            <a:br>
              <a:rPr lang="pt-BR" altLang="pt-BR" sz="2400" b="1" smtClean="0">
                <a:ln>
                  <a:noFill/>
                </a:ln>
                <a:solidFill>
                  <a:srgbClr val="0000FF"/>
                </a:solidFill>
              </a:rPr>
            </a:br>
            <a:r>
              <a:rPr lang="pt-BR" altLang="pt-BR" sz="2400" smtClean="0">
                <a:ln>
                  <a:noFill/>
                </a:ln>
                <a:solidFill>
                  <a:srgbClr val="0000FF"/>
                </a:solidFill>
              </a:rPr>
              <a:t>Marta David Rocha de Moura e Equipe Neonatal do HMIB/ES/DF</a:t>
            </a:r>
          </a:p>
        </p:txBody>
      </p:sp>
      <p:pic>
        <p:nvPicPr>
          <p:cNvPr id="54279" name="Picture 7"/>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3849688" y="2557463"/>
            <a:ext cx="3998912" cy="3643312"/>
          </a:xfrm>
          <a:noFill/>
          <a:ln w="28575">
            <a:solidFill>
              <a:srgbClr val="FF00FF"/>
            </a:solid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a:xfrm>
            <a:off x="1544638" y="196850"/>
            <a:ext cx="9601200" cy="1303338"/>
          </a:xfrm>
        </p:spPr>
        <p:txBody>
          <a:bodyPr/>
          <a:lstStyle/>
          <a:p>
            <a:r>
              <a:rPr lang="pt-BR" altLang="pt-BR" smtClean="0">
                <a:ln>
                  <a:noFill/>
                </a:ln>
                <a:solidFill>
                  <a:srgbClr val="FF00FF"/>
                </a:solidFill>
              </a:rPr>
              <a:t>Portanto...</a:t>
            </a:r>
          </a:p>
        </p:txBody>
      </p:sp>
      <p:sp>
        <p:nvSpPr>
          <p:cNvPr id="55299" name="Rectangle 3"/>
          <p:cNvSpPr>
            <a:spLocks noGrp="1"/>
          </p:cNvSpPr>
          <p:nvPr>
            <p:ph type="body" idx="4294967295"/>
          </p:nvPr>
        </p:nvSpPr>
        <p:spPr>
          <a:xfrm>
            <a:off x="619125" y="1157288"/>
            <a:ext cx="10914063" cy="5213350"/>
          </a:xfrm>
          <a:solidFill>
            <a:schemeClr val="bg1"/>
          </a:solidFill>
        </p:spPr>
        <p:txBody>
          <a:bodyPr/>
          <a:lstStyle/>
          <a:p>
            <a:pPr>
              <a:lnSpc>
                <a:spcPct val="80000"/>
              </a:lnSpc>
            </a:pPr>
            <a:r>
              <a:rPr lang="pt-BR" altLang="pt-BR" sz="1600" smtClean="0"/>
              <a:t>Os dados desse estudo italiano do grupo de Manzoni, na Itália, </a:t>
            </a:r>
            <a:r>
              <a:rPr lang="pt-BR" altLang="ja-JP" sz="1600" smtClean="0">
                <a:ea typeface="MS PGothic" pitchFamily="34" charset="-128"/>
              </a:rPr>
              <a:t>podem ser úteis para solucionar muitas dúvidas existentes sobre a adoção da profilaxia em uma UTIN. No geral, eles apóiam a visão de que não há risco para o surgimento de cepas de </a:t>
            </a:r>
            <a:r>
              <a:rPr lang="pt-BR" altLang="ja-JP" sz="1600" i="1" smtClean="0">
                <a:ea typeface="MS PGothic" pitchFamily="34" charset="-128"/>
              </a:rPr>
              <a:t>Candida</a:t>
            </a:r>
            <a:r>
              <a:rPr lang="pt-BR" altLang="ja-JP" sz="1600" smtClean="0">
                <a:ea typeface="MS PGothic" pitchFamily="34" charset="-128"/>
              </a:rPr>
              <a:t> spp nativas resistentes em UTIN que adotam profilaxia de rotina com fluconazol para grupos de neonatos de alto risco selecionados por longos períodos de tempo. </a:t>
            </a:r>
          </a:p>
          <a:p>
            <a:pPr>
              <a:lnSpc>
                <a:spcPct val="80000"/>
              </a:lnSpc>
            </a:pPr>
            <a:r>
              <a:rPr lang="pt-BR" altLang="ja-JP" sz="1600" smtClean="0">
                <a:ea typeface="MS PGothic" pitchFamily="34" charset="-128"/>
              </a:rPr>
              <a:t>No entanto, a vigilância e o monitoramento contínuos da ecologia fúngica nas UTINs onde a profilaxia com fluconazol é adotada são necessários para excluir que mudanças indesejadas possam ocorrer em períodos mais longos do que o relatado neste estudo. </a:t>
            </a:r>
          </a:p>
          <a:p>
            <a:pPr>
              <a:lnSpc>
                <a:spcPct val="80000"/>
              </a:lnSpc>
            </a:pPr>
            <a:r>
              <a:rPr lang="pt-BR" altLang="ja-JP" sz="1600" smtClean="0">
                <a:ea typeface="MS PGothic" pitchFamily="34" charset="-128"/>
              </a:rPr>
              <a:t>Nos complementos trouxemos o estudo recente de Boman AM et al sobre Resistência ao fluconazol em isolados de leveduras patogênicas incomuns no Reino Unido. Enquanto a maioria dos estudos concorda que </a:t>
            </a:r>
            <a:r>
              <a:rPr lang="pt-BR" altLang="ja-JP" sz="1600" i="1" smtClean="0">
                <a:ea typeface="MS PGothic" pitchFamily="34" charset="-128"/>
              </a:rPr>
              <a:t>Candida albicans</a:t>
            </a:r>
            <a:r>
              <a:rPr lang="pt-BR" altLang="ja-JP" sz="1600" smtClean="0">
                <a:ea typeface="MS PGothic" pitchFamily="34" charset="-128"/>
              </a:rPr>
              <a:t> continua sendo o principal agente de infecção por fungos nosocomiais, a </a:t>
            </a:r>
            <a:r>
              <a:rPr lang="pt-BR" altLang="ja-JP" sz="1600" i="1" smtClean="0">
                <a:ea typeface="MS PGothic" pitchFamily="34" charset="-128"/>
              </a:rPr>
              <a:t>Candida glabrata, Candida parapsilosis, Candida tropicalis, Candida lusitaniae e Candida krusei </a:t>
            </a:r>
            <a:r>
              <a:rPr lang="pt-BR" altLang="ja-JP" sz="1600" smtClean="0">
                <a:ea typeface="MS PGothic" pitchFamily="34" charset="-128"/>
              </a:rPr>
              <a:t>surgiram nos últimos anos como patógenos oportunistas significativos. No entanto, no total, mais de 150 leveduras spp. de </a:t>
            </a:r>
            <a:r>
              <a:rPr lang="pt-BR" altLang="ja-JP" sz="1600" i="1" smtClean="0">
                <a:ea typeface="MS PGothic" pitchFamily="34" charset="-128"/>
              </a:rPr>
              <a:t>Candida</a:t>
            </a:r>
            <a:r>
              <a:rPr lang="pt-BR" altLang="ja-JP" sz="1600" smtClean="0">
                <a:ea typeface="MS PGothic" pitchFamily="34" charset="-128"/>
              </a:rPr>
              <a:t> e vários outros gêneros foram relatados em infecções por mamíferos até o momento, em parte devido ao uso expandido de agentes antifúngicos com atividade contra as espécies de </a:t>
            </a:r>
            <a:r>
              <a:rPr lang="pt-BR" altLang="ja-JP" sz="1600" i="1" smtClean="0">
                <a:ea typeface="MS PGothic" pitchFamily="34" charset="-128"/>
              </a:rPr>
              <a:t>Candida</a:t>
            </a:r>
            <a:r>
              <a:rPr lang="pt-BR" altLang="ja-JP" sz="1600" smtClean="0">
                <a:ea typeface="MS PGothic" pitchFamily="34" charset="-128"/>
              </a:rPr>
              <a:t> mais comum.</a:t>
            </a:r>
          </a:p>
          <a:p>
            <a:pPr>
              <a:lnSpc>
                <a:spcPct val="80000"/>
              </a:lnSpc>
            </a:pPr>
            <a:r>
              <a:rPr lang="pt-BR" altLang="ja-JP" sz="1600" smtClean="0">
                <a:ea typeface="MS PGothic" pitchFamily="34" charset="-128"/>
              </a:rPr>
              <a:t> O Estudo da Rede Alemã de Neonatologia, em um período de 16 anos de uso de profilaxia com fuconazol, após controle de variáveis interferentes, mostrou que no subgrupo de RN com idade gestacional &lt; 26 semanas em que a exposição à terapia antifúngica foi 16%, houve associação significativa  com displasia broncopulmonar (OR 1,88) e cirurgia para enterocolite e/ou perfuração intestinal focal (OR 1,92). Após o ajuste para os fatores de risco para desfecho neurológico a longo prazo incluindo sepse e hemorragia intracerebral como complicações do prematuro, </a:t>
            </a:r>
            <a:r>
              <a:rPr lang="pt-BR" altLang="ja-JP" sz="1600" smtClean="0">
                <a:solidFill>
                  <a:srgbClr val="FF0000"/>
                </a:solidFill>
                <a:ea typeface="MS PGothic" pitchFamily="34" charset="-128"/>
              </a:rPr>
              <a:t>a terapia antifúngica permaneceu significativamente como fator de risco para paralisia cerebral (OR 2,79), e QI&lt;85 (OR 2,07).</a:t>
            </a:r>
            <a:r>
              <a:rPr lang="pt-BR" altLang="ja-JP" sz="1600" smtClean="0">
                <a:ea typeface="MS PGothic" pitchFamily="34" charset="-128"/>
              </a:rPr>
              <a:t> </a:t>
            </a:r>
          </a:p>
          <a:p>
            <a:pPr algn="ctr">
              <a:lnSpc>
                <a:spcPct val="80000"/>
              </a:lnSpc>
            </a:pPr>
            <a:r>
              <a:rPr lang="pt-BR" altLang="ja-JP" sz="1600" smtClean="0">
                <a:solidFill>
                  <a:srgbClr val="0000FF"/>
                </a:solidFill>
                <a:ea typeface="MS PGothic" pitchFamily="34" charset="-128"/>
              </a:rPr>
              <a:t>Com base na literatura atualmente disponível, a profilaxia antifúngica é reservada para RN de extremo baixo peso que são atendidos em UTIN com uma incidência de infecção fúngica sistêmica de 5 a 10% e que tenham excelente aderência às medidas de controle de infecção. Essa abordagem é consistente com as diretrizes da </a:t>
            </a:r>
            <a:r>
              <a:rPr lang="pt-BR" altLang="ja-JP" sz="1600" i="1" smtClean="0">
                <a:solidFill>
                  <a:srgbClr val="0000FF"/>
                </a:solidFill>
                <a:ea typeface="MS PGothic" pitchFamily="34" charset="-128"/>
              </a:rPr>
              <a:t>Latin America Invasive Mycosis Network</a:t>
            </a:r>
            <a:r>
              <a:rPr lang="pt-BR" altLang="ja-JP" sz="1600" smtClean="0">
                <a:solidFill>
                  <a:srgbClr val="0000FF"/>
                </a:solidFill>
                <a:ea typeface="MS PGothic" pitchFamily="34" charset="-128"/>
              </a:rPr>
              <a:t>, publicada em  2013. A nossa Unidade de Neonatologia hoje está com uma incidência de infecção fúngica de 2,3%. </a:t>
            </a:r>
            <a:endParaRPr lang="pt-BR" altLang="pt-BR" sz="1600" smtClean="0">
              <a:solidFill>
                <a:srgbClr val="0000FF"/>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a:xfrm>
            <a:off x="-514350" y="633413"/>
            <a:ext cx="9601200" cy="1303337"/>
          </a:xfrm>
        </p:spPr>
        <p:txBody>
          <a:bodyPr/>
          <a:lstStyle/>
          <a:p>
            <a:r>
              <a:rPr lang="pt-BR" altLang="pt-BR" smtClean="0">
                <a:ln>
                  <a:noFill/>
                </a:ln>
                <a:solidFill>
                  <a:srgbClr val="0000FF"/>
                </a:solidFill>
              </a:rPr>
              <a:t>OBRIGADO!</a:t>
            </a:r>
          </a:p>
        </p:txBody>
      </p:sp>
      <p:pic>
        <p:nvPicPr>
          <p:cNvPr id="52230" name="Picture 6"/>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2762250" y="1536700"/>
            <a:ext cx="6607175" cy="397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31" name="Text Box 7"/>
          <p:cNvSpPr txBox="1">
            <a:spLocks noChangeArrowheads="1"/>
          </p:cNvSpPr>
          <p:nvPr/>
        </p:nvSpPr>
        <p:spPr bwMode="auto">
          <a:xfrm>
            <a:off x="1706563" y="5634038"/>
            <a:ext cx="98139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Bef>
                <a:spcPct val="0"/>
              </a:spcBef>
              <a:spcAft>
                <a:spcPct val="0"/>
              </a:spcAft>
              <a:defRPr>
                <a:solidFill>
                  <a:schemeClr val="tx1"/>
                </a:solidFill>
                <a:latin typeface="Calibri" pitchFamily="34" charset="0"/>
              </a:defRPr>
            </a:lvl6pPr>
            <a:lvl7pPr eaLnBrk="0" fontAlgn="base" hangingPunct="0">
              <a:spcBef>
                <a:spcPct val="0"/>
              </a:spcBef>
              <a:spcAft>
                <a:spcPct val="0"/>
              </a:spcAft>
              <a:defRPr>
                <a:solidFill>
                  <a:schemeClr val="tx1"/>
                </a:solidFill>
                <a:latin typeface="Calibri" pitchFamily="34" charset="0"/>
              </a:defRPr>
            </a:lvl7pPr>
            <a:lvl8pPr eaLnBrk="0" fontAlgn="base" hangingPunct="0">
              <a:spcBef>
                <a:spcPct val="0"/>
              </a:spcBef>
              <a:spcAft>
                <a:spcPct val="0"/>
              </a:spcAft>
              <a:defRPr>
                <a:solidFill>
                  <a:schemeClr val="tx1"/>
                </a:solidFill>
                <a:latin typeface="Calibri" pitchFamily="34" charset="0"/>
              </a:defRPr>
            </a:lvl8pPr>
            <a:lvl9pPr eaLnBrk="0" fontAlgn="base" hangingPunct="0">
              <a:spcBef>
                <a:spcPct val="0"/>
              </a:spcBef>
              <a:spcAft>
                <a:spcPct val="0"/>
              </a:spcAft>
              <a:defRPr>
                <a:solidFill>
                  <a:schemeClr val="tx1"/>
                </a:solidFill>
                <a:latin typeface="Calibri" pitchFamily="34" charset="0"/>
              </a:defRPr>
            </a:lvl9pPr>
          </a:lstStyle>
          <a:p>
            <a:pPr defTabSz="914400"/>
            <a:r>
              <a:rPr lang="pt-BR" altLang="pt-BR">
                <a:solidFill>
                  <a:srgbClr val="0000FF"/>
                </a:solidFill>
              </a:rPr>
              <a:t>Drs. Sérgio Veigas, Sanda Lins e Paulo R. Margotto com os Residentes da Neonatologia do HMIB/SES/DF</a:t>
            </a:r>
          </a:p>
        </p:txBody>
      </p:sp>
      <p:sp>
        <p:nvSpPr>
          <p:cNvPr id="52232" name="Line 8"/>
          <p:cNvSpPr>
            <a:spLocks noChangeShapeType="1"/>
          </p:cNvSpPr>
          <p:nvPr/>
        </p:nvSpPr>
        <p:spPr bwMode="auto">
          <a:xfrm flipH="1">
            <a:off x="6599238" y="3249613"/>
            <a:ext cx="536575" cy="249237"/>
          </a:xfrm>
          <a:prstGeom prst="line">
            <a:avLst/>
          </a:prstGeom>
          <a:noFill/>
          <a:ln w="2857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52233" name="Text Box 9"/>
          <p:cNvSpPr txBox="1">
            <a:spLocks noChangeArrowheads="1"/>
          </p:cNvSpPr>
          <p:nvPr/>
        </p:nvSpPr>
        <p:spPr bwMode="auto">
          <a:xfrm>
            <a:off x="6638925" y="3328988"/>
            <a:ext cx="11001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Bef>
                <a:spcPct val="0"/>
              </a:spcBef>
              <a:spcAft>
                <a:spcPct val="0"/>
              </a:spcAft>
              <a:defRPr>
                <a:solidFill>
                  <a:schemeClr val="tx1"/>
                </a:solidFill>
                <a:latin typeface="Calibri" pitchFamily="34" charset="0"/>
              </a:defRPr>
            </a:lvl6pPr>
            <a:lvl7pPr eaLnBrk="0" fontAlgn="base" hangingPunct="0">
              <a:spcBef>
                <a:spcPct val="0"/>
              </a:spcBef>
              <a:spcAft>
                <a:spcPct val="0"/>
              </a:spcAft>
              <a:defRPr>
                <a:solidFill>
                  <a:schemeClr val="tx1"/>
                </a:solidFill>
                <a:latin typeface="Calibri" pitchFamily="34" charset="0"/>
              </a:defRPr>
            </a:lvl7pPr>
            <a:lvl8pPr eaLnBrk="0" fontAlgn="base" hangingPunct="0">
              <a:spcBef>
                <a:spcPct val="0"/>
              </a:spcBef>
              <a:spcAft>
                <a:spcPct val="0"/>
              </a:spcAft>
              <a:defRPr>
                <a:solidFill>
                  <a:schemeClr val="tx1"/>
                </a:solidFill>
                <a:latin typeface="Calibri" pitchFamily="34" charset="0"/>
              </a:defRPr>
            </a:lvl8pPr>
            <a:lvl9pPr eaLnBrk="0" fontAlgn="base" hangingPunct="0">
              <a:spcBef>
                <a:spcPct val="0"/>
              </a:spcBef>
              <a:spcAft>
                <a:spcPct val="0"/>
              </a:spcAft>
              <a:defRPr>
                <a:solidFill>
                  <a:schemeClr val="tx1"/>
                </a:solidFill>
                <a:latin typeface="Calibri" pitchFamily="34" charset="0"/>
              </a:defRPr>
            </a:lvl9pPr>
          </a:lstStyle>
          <a:p>
            <a:pPr defTabSz="914400"/>
            <a:r>
              <a:rPr lang="pt-BR" altLang="pt-BR" b="1">
                <a:solidFill>
                  <a:srgbClr val="0000FF"/>
                </a:solidFill>
              </a:rPr>
              <a:t>Dr. André</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ânico">
  <a:themeElements>
    <a:clrScheme name="Orgâ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â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â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1502</TotalTime>
  <Words>4394</Words>
  <Application>Microsoft Office PowerPoint</Application>
  <PresentationFormat>Personalizar</PresentationFormat>
  <Paragraphs>186</Paragraphs>
  <Slides>37</Slides>
  <Notes>0</Notes>
  <HiddenSlides>0</HiddenSlides>
  <MMClips>0</MMClips>
  <ScaleCrop>false</ScaleCrop>
  <HeadingPairs>
    <vt:vector size="4" baseType="variant">
      <vt:variant>
        <vt:lpstr>Tema</vt:lpstr>
      </vt:variant>
      <vt:variant>
        <vt:i4>1</vt:i4>
      </vt:variant>
      <vt:variant>
        <vt:lpstr>Títulos de slides</vt:lpstr>
      </vt:variant>
      <vt:variant>
        <vt:i4>37</vt:i4>
      </vt:variant>
    </vt:vector>
  </HeadingPairs>
  <TitlesOfParts>
    <vt:vector size="38" baseType="lpstr">
      <vt:lpstr>Orgânico</vt:lpstr>
      <vt:lpstr>Ecologia fúngica em uma Unidade de Terapia Intensiva Neonatal terciária após 16 anos de profilaxia de rotina com fluconazol: sem emergência de cepas nativas resistentes a fluconazol </vt:lpstr>
      <vt:lpstr>INTRODUÇÃO:</vt:lpstr>
      <vt:lpstr>INTRODUÇÃO</vt:lpstr>
      <vt:lpstr>MATERIAIS E MÉTODOS </vt:lpstr>
      <vt:lpstr>Apresentação do PowerPoint</vt:lpstr>
      <vt:lpstr>Apresentação do PowerPoint</vt:lpstr>
      <vt:lpstr>Apresentação do PowerPoint</vt:lpstr>
      <vt:lpstr>Análise Estatística</vt:lpstr>
      <vt:lpstr>RESULTADOS:</vt:lpstr>
      <vt:lpstr>TABELA 1</vt:lpstr>
      <vt:lpstr>Apresentação do PowerPoint</vt:lpstr>
      <vt:lpstr>TABELA 2</vt:lpstr>
      <vt:lpstr>Table 3</vt:lpstr>
      <vt:lpstr>Apresentação do PowerPoint</vt:lpstr>
      <vt:lpstr>Figure 1</vt:lpstr>
      <vt:lpstr>Apresentação do PowerPoint</vt:lpstr>
      <vt:lpstr>Discussão </vt:lpstr>
      <vt:lpstr>Apresentação do PowerPoint</vt:lpstr>
      <vt:lpstr>Apresentação do PowerPoint</vt:lpstr>
      <vt:lpstr>Apresentação do PowerPoint</vt:lpstr>
      <vt:lpstr>Apresentação do PowerPoint</vt:lpstr>
      <vt:lpstr>ABSTRACT</vt:lpstr>
      <vt:lpstr>REFERENCES</vt:lpstr>
      <vt:lpstr>Apresentação do PowerPoint</vt:lpstr>
      <vt:lpstr>Nota do editor do site, Dr. Paulo R. Margotto. Consultem também! Aqui e Agora!</vt:lpstr>
      <vt:lpstr>Resistência ao fluconazol em isolados de leveduras patogênicas incomuns no Reino Unido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Da Rede Brasileira de Pesquisas Neonatais Afiliadas Vermont Oxford Network DADOS NEONATAIS DA UNIDADE DE NEONATOLOGIA DO HMIB/SES/DF/2019 Marta David Rocha de Moura e Equipe Neonatal do HMIB/ES/DF</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André Da Silva Simoes</dc:creator>
  <cp:lastModifiedBy>Usuário do Windows</cp:lastModifiedBy>
  <cp:revision>41</cp:revision>
  <dcterms:created xsi:type="dcterms:W3CDTF">2019-10-14T23:04:03Z</dcterms:created>
  <dcterms:modified xsi:type="dcterms:W3CDTF">2019-11-23T00:15:50Z</dcterms:modified>
</cp:coreProperties>
</file>