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8" r:id="rId31"/>
    <p:sldId id="289" r:id="rId32"/>
    <p:sldId id="290" r:id="rId33"/>
    <p:sldId id="291" r:id="rId34"/>
    <p:sldId id="292" r:id="rId35"/>
    <p:sldId id="295" r:id="rId36"/>
    <p:sldId id="293" r:id="rId37"/>
    <p:sldId id="294" r:id="rId38"/>
    <p:sldId id="296" r:id="rId3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2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147A2-B07D-4FCA-B490-7ADC027D237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1052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C598D-C872-4AF4-8DFE-7AD303E0A89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15357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FABAC-C213-495F-989F-16B88578829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68439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BF7EC9-BC62-4C49-B398-8DC4B5454DB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1402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49AA1-C252-45A5-AC99-12146BD5E55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2409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34587-DDAD-46B8-908E-981541933D2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72122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EF55D-69C0-46FD-933D-7CF8FF444AF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24331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877941-C810-4B86-92B0-D1FB540D94C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18050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8DCB6-BD72-4EB1-B6F8-947604FD840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77017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39873-7F9D-46F2-BF7F-04A3CA8B5A1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6912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34C91-229C-4B99-A104-C0801674F0B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8704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65F01D-02C4-4169-8A8E-6A57DCC0AD2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022" TargetMode="External"/><Relationship Id="rId2" Type="http://schemas.openxmlformats.org/officeDocument/2006/relationships/hyperlink" Target="http://paulomargotto.com.br/bacilos-gram-negativos-multirresistentes-na-utin-estrategias-para-a-prevencao-strategies-to-prevent-multidrug-resistant-gram-negative-bacilli-in-the-nic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973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430338"/>
            <a:ext cx="9036050" cy="4970462"/>
          </a:xfr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916238" y="6237288"/>
            <a:ext cx="4883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00FF"/>
                </a:solidFill>
              </a:rPr>
              <a:t>Palestrante: Lígia Maria S de Souza Rugolo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8893175" cy="487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8229600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8229600" cy="452596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628775"/>
            <a:ext cx="8229600" cy="4525963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z="4000">
                <a:solidFill>
                  <a:srgbClr val="0000FF"/>
                </a:solidFill>
              </a:rPr>
              <a:t>Nota do Editor do site, Dr. Paulo R. Margotto. Consultem também!</a:t>
            </a:r>
          </a:p>
        </p:txBody>
      </p:sp>
      <p:pic>
        <p:nvPicPr>
          <p:cNvPr id="36868" name="Picture 4" descr="Marta_Marcia_Ligi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700213"/>
            <a:ext cx="6831012" cy="38433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5668963"/>
            <a:ext cx="9036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pt-BR" b="1">
                <a:solidFill>
                  <a:schemeClr val="folHlink"/>
                </a:solidFill>
              </a:rPr>
              <a:t>Dr. Paulo R. Margotto, Dra. </a:t>
            </a:r>
            <a:r>
              <a:rPr lang="pt-BR" altLang="pt-BR" b="1">
                <a:solidFill>
                  <a:schemeClr val="folHlink"/>
                </a:solidFill>
              </a:rPr>
              <a:t>Marta Moura, Dra. Márcia Pimentel e Dra. Lígia Rugolo</a:t>
            </a:r>
          </a:p>
          <a:p>
            <a:pPr algn="ctr"/>
            <a:r>
              <a:rPr lang="pt-BR" altLang="pt-BR" b="1">
                <a:solidFill>
                  <a:schemeClr val="folHlink"/>
                </a:solidFill>
              </a:rPr>
              <a:t> (18/8/2011)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732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pt-BR" altLang="pt-BR" sz="1400"/>
              <a:t>Lisa Saiman (EUA).  Professor of Pediatrics, Columbia University Irving Medical Center, Hospital Epidemiologist, New York-Presbyteriam Morgan Sanley Children´Hospital. 22nd International Symposium on Neonatology São Paulo/SP. 22º Simpósio Internacional de Neonatologia do Hospital Sant Joana, São Paulo, 11-14 de setembro de 2019.     Realizado por Paulo R. Margotto.</a:t>
            </a:r>
          </a:p>
          <a:p>
            <a:pPr algn="ctr">
              <a:lnSpc>
                <a:spcPct val="90000"/>
              </a:lnSpc>
            </a:pPr>
            <a:endParaRPr lang="pt-BR" altLang="pt-BR" sz="1400"/>
          </a:p>
          <a:p>
            <a:pPr algn="ctr">
              <a:lnSpc>
                <a:spcPct val="90000"/>
              </a:lnSpc>
            </a:pPr>
            <a:endParaRPr lang="pt-BR" altLang="pt-BR" sz="1400"/>
          </a:p>
          <a:p>
            <a:pPr>
              <a:lnSpc>
                <a:spcPct val="90000"/>
              </a:lnSpc>
            </a:pPr>
            <a:r>
              <a:rPr lang="pt-BR" altLang="pt-BR" sz="1400"/>
              <a:t> </a:t>
            </a:r>
            <a:r>
              <a:rPr lang="pt-BR" altLang="pt-BR" sz="1600">
                <a:latin typeface="Times New Roman" pitchFamily="18" charset="0"/>
              </a:rPr>
              <a:t>A Epidemiologia dos bacilos gram negativos mostra grande variabilidade no mundo quanto às características dos pacientes. Estudo de 6000 bebes em 4 UTIs americanas mostrou que 3% das crianças tem infecções por gram negativos associadas  ao ambiente, sendo que 14,5% fora bebês &lt;1000g. Mais interessante foi que </a:t>
            </a:r>
            <a:r>
              <a:rPr lang="pt-BR" altLang="pt-BR" sz="1600" b="1">
                <a:latin typeface="Times New Roman" pitchFamily="18" charset="0"/>
              </a:rPr>
              <a:t>45,3% tiveram infecção no trato urinário!</a:t>
            </a:r>
            <a:r>
              <a:rPr lang="pt-BR" altLang="pt-BR" sz="1600">
                <a:latin typeface="Times New Roman" pitchFamily="18" charset="0"/>
              </a:rPr>
              <a:t> Cinqüenta por cento foram por </a:t>
            </a:r>
            <a:r>
              <a:rPr lang="pt-BR" altLang="pt-BR" sz="1600" i="1">
                <a:latin typeface="Times New Roman" pitchFamily="18" charset="0"/>
              </a:rPr>
              <a:t>E.coli</a:t>
            </a:r>
            <a:r>
              <a:rPr lang="pt-BR" altLang="pt-BR" sz="1600">
                <a:latin typeface="Times New Roman" pitchFamily="18" charset="0"/>
              </a:rPr>
              <a:t> e </a:t>
            </a:r>
            <a:r>
              <a:rPr lang="pt-BR" altLang="pt-BR" sz="1600" i="1">
                <a:latin typeface="Times New Roman" pitchFamily="18" charset="0"/>
              </a:rPr>
              <a:t>Klebsie</a:t>
            </a:r>
            <a:r>
              <a:rPr lang="pt-BR" altLang="pt-BR" sz="1600">
                <a:latin typeface="Times New Roman" pitchFamily="18" charset="0"/>
              </a:rPr>
              <a:t>la. Vinte e três por cento dos gram negativos resistentes a ≥ 1 agente antimicrobiano é influenciada pela pressão seletiva. A gentamicina sem dúvida foi o agente que mais causava resistência a esses microrganismos. Os bebês colonizados por gram negativos multirresistentes do trato gastrintestinal se devem a: estadia prolongada na UTI, prévia exposição a antibiótico, dispositivos invasivos principalmente os de acesso central, forma e tipo de alimentação, nutrição parenteral prolongada</a:t>
            </a:r>
            <a:endParaRPr lang="pt-BR" altLang="pt-BR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542925"/>
            <a:ext cx="8964613" cy="11572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r>
              <a:rPr lang="pt-BR" alt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BACILOS GRAM-NEGATIVOS MULTIRRESISTENTES NA UTIN: ESTRATÉGIAS PARA A PREVENÇÃO (Strategies to Prevent Multidrug-resistant Gram Negative Bacilli in the NICU)</a:t>
            </a:r>
            <a:endParaRPr lang="pt-BR" altLang="pt-BR" sz="2200" b="1">
              <a:solidFill>
                <a:srgbClr val="072A4D"/>
              </a:solidFill>
              <a:latin typeface="Lato" pitchFamily="34" charset="0"/>
            </a:endParaRPr>
          </a:p>
        </p:txBody>
      </p:sp>
      <p:pic>
        <p:nvPicPr>
          <p:cNvPr id="37893" name="Picture 5" descr="doc">
            <a:hlinkClick r:id="rId3" tooltip="Bacilos_gram_negativ_UTI_Prevenc_2019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8366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5" name="AutoShape 7"/>
          <p:cNvSpPr>
            <a:spLocks noChangeArrowheads="1"/>
          </p:cNvSpPr>
          <p:nvPr/>
        </p:nvSpPr>
        <p:spPr bwMode="auto">
          <a:xfrm>
            <a:off x="75961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FF"/>
          </a:solidFill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25538"/>
            <a:ext cx="9036050" cy="54721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800" b="1">
                <a:solidFill>
                  <a:srgbClr val="0000FF"/>
                </a:solidFill>
                <a:latin typeface="Times New Roman" pitchFamily="18" charset="0"/>
              </a:rPr>
              <a:t>Quanto à prevenção da infecção e vigilância</a:t>
            </a:r>
            <a:r>
              <a:rPr lang="pt-BR" altLang="pt-BR" sz="1800">
                <a:latin typeface="Times New Roman" pitchFamily="18" charset="0"/>
              </a:rPr>
              <a:t>: a medida mais simples e importante no controle da transmissão da infecção por gram negativo multirresistente é a </a:t>
            </a:r>
            <a:r>
              <a:rPr lang="pt-BR" altLang="pt-BR" sz="1800" b="1">
                <a:solidFill>
                  <a:srgbClr val="FF00FF"/>
                </a:solidFill>
                <a:latin typeface="Times New Roman" pitchFamily="18" charset="0"/>
              </a:rPr>
              <a:t>HIGIENIZAÇÃO DAS MÃOS</a:t>
            </a:r>
            <a:r>
              <a:rPr lang="pt-BR" altLang="pt-BR" sz="1800">
                <a:latin typeface="Times New Roman" pitchFamily="18" charset="0"/>
              </a:rPr>
              <a:t>! (antes e após o contato com os pacientes, antes e após procedimento invasivos, após o contato com sangue, fluidos corporais e membranas mucosas; após contato com o cuidado do paciente e item do ambiente, APÓS REMOÇÃO DAS LUVAS E quando se mover de uma atividade suja (contaminada) para outra atividade no mesmo paciente. </a:t>
            </a:r>
          </a:p>
          <a:p>
            <a:pPr>
              <a:lnSpc>
                <a:spcPct val="80000"/>
              </a:lnSpc>
            </a:pPr>
            <a:r>
              <a:rPr lang="pt-BR" altLang="pt-BR" sz="1800" b="1">
                <a:solidFill>
                  <a:schemeClr val="accent2"/>
                </a:solidFill>
                <a:latin typeface="Times New Roman" pitchFamily="18" charset="0"/>
              </a:rPr>
              <a:t>Quanto a Estratégias Agrupadas para o Acesso Central</a:t>
            </a:r>
            <a:r>
              <a:rPr lang="pt-BR" altLang="pt-BR" sz="1800">
                <a:latin typeface="Times New Roman" pitchFamily="18" charset="0"/>
              </a:rPr>
              <a:t>, é importante a implantação de um grupo de intervenção (houve redução de infecções sanguíneas com o cateter central), uma Equipe (2 pessoas) de rocas de curativos semanalmente. Se tiver um bebê com hemocultura positiva, é feita uma revisão do caso, para ver se essa infecção pode estar associada ao acesso venoso central (é conhecido por “</a:t>
            </a:r>
            <a:r>
              <a:rPr lang="pt-BR" altLang="pt-BR" sz="1800" i="1">
                <a:latin typeface="Times New Roman" pitchFamily="18" charset="0"/>
              </a:rPr>
              <a:t>Keepsafe</a:t>
            </a:r>
            <a:r>
              <a:rPr lang="pt-BR" altLang="pt-BR" sz="1800">
                <a:latin typeface="Times New Roman" pitchFamily="18" charset="0"/>
              </a:rPr>
              <a:t>” que é um relatório eletrônico com várias perguntas que precisam ser respondidas). A Equipe de Enfermagem da UTI monta uma Equipe multidisciplinar incluindo aqueles responsáveis pela inserção ou manutenção dos cateteres centrais para discutir a infecção no acesso central na semana. NÃO SE CULPA NINGUÉM! Tenta-se aprender com o que ocorreu.</a:t>
            </a:r>
          </a:p>
          <a:p>
            <a:pPr>
              <a:lnSpc>
                <a:spcPct val="80000"/>
              </a:lnSpc>
            </a:pPr>
            <a:r>
              <a:rPr lang="pt-BR" altLang="pt-BR" sz="1800">
                <a:latin typeface="Times New Roman" pitchFamily="18" charset="0"/>
              </a:rPr>
              <a:t>Outra mudança de cultura que está melhorando lentamente é o </a:t>
            </a:r>
            <a:r>
              <a:rPr lang="pt-BR" altLang="pt-BR" sz="1800" b="1">
                <a:solidFill>
                  <a:schemeClr val="accent2"/>
                </a:solidFill>
                <a:latin typeface="Times New Roman" pitchFamily="18" charset="0"/>
              </a:rPr>
              <a:t>trabalho que realizamos com a Equipe de Limpeza (chamamos essas pessoas de Profissionais de Serviços Ambientais</a:t>
            </a:r>
            <a:r>
              <a:rPr lang="pt-BR" altLang="pt-BR" sz="1800">
                <a:latin typeface="Times New Roman" pitchFamily="18" charset="0"/>
              </a:rPr>
              <a:t>). Eles são envolvidos em atividade educacionais, participam da discussão de casos, onde é enfocada a importância da limpeza de superfícies. </a:t>
            </a:r>
          </a:p>
          <a:p>
            <a:pPr>
              <a:lnSpc>
                <a:spcPct val="80000"/>
              </a:lnSpc>
            </a:pPr>
            <a:r>
              <a:rPr lang="pt-BR" altLang="pt-BR" sz="1800" b="1">
                <a:solidFill>
                  <a:schemeClr val="accent2"/>
                </a:solidFill>
                <a:latin typeface="Times New Roman" pitchFamily="18" charset="0"/>
              </a:rPr>
              <a:t>Quanto à prevenção da transmissão: </a:t>
            </a:r>
            <a:r>
              <a:rPr lang="pt-BR" altLang="pt-BR" sz="1800" b="1">
                <a:solidFill>
                  <a:srgbClr val="FF5050"/>
                </a:solidFill>
                <a:latin typeface="Times New Roman" pitchFamily="18" charset="0"/>
              </a:rPr>
              <a:t>um bebê com cultura positiva pode ser uma pontinha do </a:t>
            </a:r>
            <a:r>
              <a:rPr lang="pt-BR" altLang="pt-BR" sz="1800" b="1" i="1">
                <a:solidFill>
                  <a:srgbClr val="FF5050"/>
                </a:solidFill>
                <a:latin typeface="Times New Roman" pitchFamily="18" charset="0"/>
              </a:rPr>
              <a:t>iceberg</a:t>
            </a:r>
            <a:r>
              <a:rPr lang="pt-BR" altLang="pt-BR" sz="1800" b="1">
                <a:solidFill>
                  <a:srgbClr val="FF5050"/>
                </a:solidFill>
                <a:latin typeface="Times New Roman" pitchFamily="18" charset="0"/>
              </a:rPr>
              <a:t> de um surto iminente</a:t>
            </a:r>
            <a:r>
              <a:rPr lang="pt-BR" altLang="pt-BR" sz="1800">
                <a:solidFill>
                  <a:srgbClr val="FF5050"/>
                </a:solidFill>
                <a:latin typeface="Times New Roman" pitchFamily="18" charset="0"/>
              </a:rPr>
              <a:t>.</a:t>
            </a:r>
            <a:r>
              <a:rPr lang="pt-BR" altLang="pt-BR" sz="1800">
                <a:latin typeface="Times New Roman" pitchFamily="18" charset="0"/>
              </a:rPr>
              <a:t> O isolamento do bebê infectado ocorre até a alta e se retornar ao Hospital, não é reinternado na UTI Neonatal.  </a:t>
            </a: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75961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FF"/>
          </a:solidFill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800" b="1">
                <a:solidFill>
                  <a:schemeClr val="accent2"/>
                </a:solidFill>
              </a:rPr>
              <a:t>Quanto aos surtos por esses microrganismos gram negativos multirresistentes</a:t>
            </a:r>
            <a:r>
              <a:rPr lang="pt-BR" altLang="pt-BR" sz="1800"/>
              <a:t>: </a:t>
            </a:r>
            <a:r>
              <a:rPr lang="pt-BR" altLang="pt-BR" sz="1800" b="1"/>
              <a:t>NUNCA USAR UNHAS  ARTIFICIAIS E QUEBRADAS (NEVER!).</a:t>
            </a:r>
            <a:r>
              <a:rPr lang="pt-BR" altLang="pt-BR" sz="1800"/>
              <a:t> Muitas Unidades Neonatais baniram o uso e jalecos. </a:t>
            </a:r>
          </a:p>
          <a:p>
            <a:pPr>
              <a:lnSpc>
                <a:spcPct val="80000"/>
              </a:lnSpc>
            </a:pPr>
            <a:r>
              <a:rPr lang="pt-BR" altLang="pt-BR" sz="1800" b="1">
                <a:solidFill>
                  <a:schemeClr val="accent2"/>
                </a:solidFill>
              </a:rPr>
              <a:t>Quanto ao MICROBIOMA</a:t>
            </a:r>
            <a:r>
              <a:rPr lang="pt-BR" altLang="pt-BR" sz="1800"/>
              <a:t>: em média de 14 dias o bebê já adquiriu a flora patogênica da UTI Neonatal; entre os fatores que alteram o microbioma do bebê estão o uso de antibióticos, internação prolongada, uso de fórmulas na dieta. Os probióticos podem vir a ser uma idéia interessante. No momento os probióticos não mostraram redução significativa da sepse tardia com o uso de probióticos (cepas diferentes, doses diferentes, seqüência diferentes e preocupação quanto à segurança, pois os bebês podem ter infecção na corrente sanguínea ocasionada por esses microrganismos. </a:t>
            </a:r>
          </a:p>
          <a:p>
            <a:pPr>
              <a:lnSpc>
                <a:spcPct val="80000"/>
              </a:lnSpc>
            </a:pPr>
            <a:r>
              <a:rPr lang="pt-BR" altLang="pt-BR" sz="1800"/>
              <a:t>Finalmente um fator importante que diminui significativamente com transmissão cruzada de bactérias gram negativas multirresistentes foi a </a:t>
            </a:r>
            <a:r>
              <a:rPr lang="pt-BR" altLang="pt-BR" sz="1800" b="1">
                <a:solidFill>
                  <a:schemeClr val="accent2"/>
                </a:solidFill>
              </a:rPr>
              <a:t>criação de quartos individualizados</a:t>
            </a:r>
            <a:r>
              <a:rPr lang="pt-BR" altLang="pt-BR" sz="1800"/>
              <a:t>. Ao construir uma nova UTI Neonatal, conscientizar nossos gestores da importância dos quartos individualizados.Na Unidade de Neonatologia do HMIB/SES, integrada à Rede Vermont Oxford, os dados de 2019 mostram que Sepse ou Meningite comprovada após 3 dias de vida ocorreu em 12,9%. O agente mais frequente foi a </a:t>
            </a:r>
            <a:r>
              <a:rPr lang="pt-BR" altLang="pt-BR" sz="1800" i="1"/>
              <a:t>Klebsiela</a:t>
            </a:r>
            <a:r>
              <a:rPr lang="pt-BR" altLang="pt-BR" sz="1800"/>
              <a:t> (29,4%) e a sepse fúngica ocorreu em 2,3%. </a:t>
            </a:r>
          </a:p>
        </p:txBody>
      </p:sp>
      <p:sp>
        <p:nvSpPr>
          <p:cNvPr id="39940" name="AutoShape 4"/>
          <p:cNvSpPr>
            <a:spLocks noChangeArrowheads="1"/>
          </p:cNvSpPr>
          <p:nvPr/>
        </p:nvSpPr>
        <p:spPr bwMode="auto">
          <a:xfrm>
            <a:off x="75961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FF"/>
          </a:solidFill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400"/>
              <a:t>Portanto, os gram negativos multirresistentes estão associados ao aumento de morbidade e mortalidade e são mais comuns em ambientes de menos recursos, devido a surtos e c</a:t>
            </a:r>
            <a:r>
              <a:rPr lang="pt-BR" altLang="pt-BR" sz="2400" i="1"/>
              <a:t>lusters</a:t>
            </a:r>
            <a:r>
              <a:rPr lang="pt-BR" altLang="pt-BR" sz="2400"/>
              <a:t>. Isso sugere para mim que </a:t>
            </a:r>
            <a:r>
              <a:rPr lang="pt-BR" altLang="pt-BR" sz="2400" b="1">
                <a:solidFill>
                  <a:schemeClr val="accent2"/>
                </a:solidFill>
              </a:rPr>
              <a:t>as estratégias de prevenção de infecções e estratégias de gerenciamento de uso de antibióticos podem reduzir surtos causados por gram negativos e o trabalho de prevenção de infecções é um trabalho de equipe e deve envolver todas as partes interessadas.</a:t>
            </a:r>
            <a:r>
              <a:rPr lang="pt-BR" altLang="pt-BR" sz="2400"/>
              <a:t> Estou realmente interessada em estratégias futuras que podem envolver o tratamento do microbioma.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3713" y="2852738"/>
            <a:ext cx="8229600" cy="4525962"/>
          </a:xfrm>
        </p:spPr>
        <p:txBody>
          <a:bodyPr/>
          <a:lstStyle/>
          <a:p>
            <a:r>
              <a:rPr lang="pt-BR" altLang="pt-BR" sz="4400">
                <a:solidFill>
                  <a:srgbClr val="FF00FF"/>
                </a:solidFill>
              </a:rPr>
              <a:t>E MAIS!!!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25" y="49213"/>
            <a:ext cx="6811963" cy="676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4" name="Picture 6" descr="doc">
            <a:hlinkClick r:id="rId3" tooltip="Neuroproteção-Donna Ferriero-US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933825"/>
            <a:ext cx="673100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5" name="Line 7"/>
          <p:cNvSpPr>
            <a:spLocks noChangeShapeType="1"/>
          </p:cNvSpPr>
          <p:nvPr/>
        </p:nvSpPr>
        <p:spPr bwMode="auto">
          <a:xfrm flipV="1">
            <a:off x="539750" y="4437063"/>
            <a:ext cx="647700" cy="4318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192088" y="4919663"/>
            <a:ext cx="151447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sz="1400">
                <a:solidFill>
                  <a:schemeClr val="hlink"/>
                </a:solidFill>
              </a:rPr>
              <a:t>Clique Aqui</a:t>
            </a:r>
          </a:p>
          <a:p>
            <a:pPr algn="ctr"/>
            <a:r>
              <a:rPr lang="pt-BR" altLang="pt-BR" sz="1400">
                <a:solidFill>
                  <a:schemeClr val="hlink"/>
                </a:solidFill>
              </a:rPr>
              <a:t>Com o eslide em</a:t>
            </a:r>
          </a:p>
          <a:p>
            <a:pPr algn="ctr"/>
            <a:r>
              <a:rPr lang="pt-BR" altLang="pt-BR" sz="1400">
                <a:solidFill>
                  <a:schemeClr val="hlink"/>
                </a:solidFill>
              </a:rPr>
              <a:t>Apresentação!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8212138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>
                <a:solidFill>
                  <a:srgbClr val="FF00FF"/>
                </a:solidFill>
              </a:rPr>
              <a:t>Portanto...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229600" cy="5257800"/>
          </a:xfrm>
          <a:ln w="57150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altLang="ja-JP" sz="1600">
                <a:ea typeface="MS PGothic" pitchFamily="34" charset="-128"/>
              </a:rPr>
              <a:t>		Chama a atenção o predomínio absoluto dos gram negativo em 2018 (quase 60%), assim como a infecção fúngica (10%) e mortalidade acima de 30%.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altLang="ja-JP" sz="1600">
                <a:ea typeface="MS PGothic" pitchFamily="34" charset="-128"/>
              </a:rPr>
              <a:t>		 ENTRE OS FATORES DE RISCO, cateter central de inserção periférica –PICC- (2 vezes mais: a infecção relacionada ao cateter aumenta 14% nos primeiros 18 dias e 33% com 1 mês!), nutrição parenteral e ventilação mecânica (cada dia de ventilação mecânica aumenta a incidência de sepse tardia em 6%!). Cada dia de nutrição parenteral aumenta a sepse tardia em 24%! 	Precisamos e podemos melhorar, diminuindo o uso empírico de antibióticos nas primeiras 72 horas (na Conferência da Dra. Lisa Saiman sobre o Gerenciamento de Antimicrobianos na UTI Neonatal [breve será disponível] nos EUA 95% dos recém-nascidos que recebem antibioticoterapia empírica não estão infectados; no microbioma: o uso de antibiótico empírico leva a perda de riqueza de microrganismos, além do desenvolvimento da aquisição de resistência a diferentes espécies), reavaliando o nosso diagnóstico de sepse precoce, iniciando precocemente a dieta, avaliando as nossas práticas assistenciais.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altLang="ja-JP" sz="1600">
                <a:ea typeface="MS PGothic" pitchFamily="34" charset="-128"/>
              </a:rPr>
              <a:t>		E os desafios e estratégias? Higienização das mãos! (baixa adesão:±40%!!!: é a medida mais efetiva.), Cuidar dos cateteres, Uso racional de antibióticos (em 14 estudos observacionais, a inadequação do antibiótico empírico quanto ao espectro e tempo, aumentou a sepse tardia por gram negativo; indique o antibiótico se recém-nascido infectado: se não confirmar a infecção SUSPENDA O ANTIBIÓTICO EM 48 HORAS.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altLang="ja-JP" sz="1600">
                <a:ea typeface="MS PGothic" pitchFamily="34" charset="-128"/>
              </a:rPr>
              <a:t>		Trabalhem em Equipe. Melhorar o clima de trabalho em Equipe é estratégia importante no controle das infecções neonatais.Conheça a sua realidade, invista em boas práticas, mude se necessário, reavalie e trabalhe bem em Equipe. </a:t>
            </a:r>
            <a:endParaRPr lang="pt-BR" altLang="pt-BR"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215</Words>
  <Application>Microsoft Office PowerPoint</Application>
  <PresentationFormat>Apresentação na tela (4:3)</PresentationFormat>
  <Paragraphs>26</Paragraphs>
  <Slides>38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2" baseType="lpstr">
      <vt:lpstr>Arial</vt:lpstr>
      <vt:lpstr>Times New Roman</vt:lpstr>
      <vt:lpstr>Lato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Margotto. Consultem também!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Portanto...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Paulo</dc:creator>
  <cp:lastModifiedBy>Usuário do Windows</cp:lastModifiedBy>
  <cp:revision>9</cp:revision>
  <dcterms:created xsi:type="dcterms:W3CDTF">2019-11-14T23:39:26Z</dcterms:created>
  <dcterms:modified xsi:type="dcterms:W3CDTF">2019-11-22T16:14:48Z</dcterms:modified>
</cp:coreProperties>
</file>