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55"/>
  </p:notesMasterIdLst>
  <p:sldIdLst>
    <p:sldId id="256" r:id="rId3"/>
    <p:sldId id="300" r:id="rId4"/>
    <p:sldId id="356" r:id="rId5"/>
    <p:sldId id="346" r:id="rId6"/>
    <p:sldId id="347" r:id="rId7"/>
    <p:sldId id="350" r:id="rId8"/>
    <p:sldId id="351" r:id="rId9"/>
    <p:sldId id="299" r:id="rId10"/>
    <p:sldId id="357" r:id="rId11"/>
    <p:sldId id="352" r:id="rId12"/>
    <p:sldId id="354" r:id="rId13"/>
    <p:sldId id="355" r:id="rId14"/>
    <p:sldId id="358" r:id="rId15"/>
    <p:sldId id="359" r:id="rId16"/>
    <p:sldId id="360" r:id="rId17"/>
    <p:sldId id="361" r:id="rId18"/>
    <p:sldId id="362" r:id="rId19"/>
    <p:sldId id="363" r:id="rId20"/>
    <p:sldId id="364" r:id="rId21"/>
    <p:sldId id="365" r:id="rId22"/>
    <p:sldId id="366" r:id="rId23"/>
    <p:sldId id="353" r:id="rId24"/>
    <p:sldId id="348" r:id="rId25"/>
    <p:sldId id="349" r:id="rId26"/>
    <p:sldId id="368" r:id="rId27"/>
    <p:sldId id="367" r:id="rId28"/>
    <p:sldId id="340" r:id="rId29"/>
    <p:sldId id="341" r:id="rId30"/>
    <p:sldId id="342" r:id="rId31"/>
    <p:sldId id="343" r:id="rId32"/>
    <p:sldId id="344" r:id="rId33"/>
    <p:sldId id="345" r:id="rId34"/>
    <p:sldId id="369" r:id="rId35"/>
    <p:sldId id="370" r:id="rId36"/>
    <p:sldId id="372" r:id="rId37"/>
    <p:sldId id="374" r:id="rId38"/>
    <p:sldId id="375" r:id="rId39"/>
    <p:sldId id="376" r:id="rId40"/>
    <p:sldId id="378" r:id="rId41"/>
    <p:sldId id="379" r:id="rId42"/>
    <p:sldId id="380" r:id="rId43"/>
    <p:sldId id="377" r:id="rId44"/>
    <p:sldId id="373" r:id="rId45"/>
    <p:sldId id="381" r:id="rId46"/>
    <p:sldId id="383" r:id="rId47"/>
    <p:sldId id="382" r:id="rId48"/>
    <p:sldId id="371" r:id="rId49"/>
    <p:sldId id="384" r:id="rId50"/>
    <p:sldId id="385" r:id="rId51"/>
    <p:sldId id="387" r:id="rId52"/>
    <p:sldId id="281" r:id="rId53"/>
    <p:sldId id="386" r:id="rId54"/>
  </p:sldIdLst>
  <p:sldSz cx="12192000" cy="6858000"/>
  <p:notesSz cx="6858000" cy="9144000"/>
  <p:defaultTextStyle>
    <a:defPPr>
      <a:defRPr lang="pt-BR"/>
    </a:defPPr>
    <a:lvl1pPr algn="l" rtl="0" eaLnBrk="0" fontAlgn="base" hangingPunct="0">
      <a:spcBef>
        <a:spcPct val="0"/>
      </a:spcBef>
      <a:spcAft>
        <a:spcPct val="0"/>
      </a:spcAft>
      <a:defRPr kern="1200">
        <a:solidFill>
          <a:schemeClr val="tx1"/>
        </a:solidFill>
        <a:latin typeface="Calibri"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itchFamily="34" charset="0"/>
        <a:ea typeface="+mn-ea"/>
        <a:cs typeface="+mn-cs"/>
      </a:defRPr>
    </a:lvl5pPr>
    <a:lvl6pPr marL="2286000" algn="l" defTabSz="914400" rtl="0" eaLnBrk="1" latinLnBrk="0" hangingPunct="1">
      <a:defRPr kern="1200">
        <a:solidFill>
          <a:schemeClr val="tx1"/>
        </a:solidFill>
        <a:latin typeface="Calibri" pitchFamily="34" charset="0"/>
        <a:ea typeface="+mn-ea"/>
        <a:cs typeface="+mn-cs"/>
      </a:defRPr>
    </a:lvl6pPr>
    <a:lvl7pPr marL="2743200" algn="l" defTabSz="914400" rtl="0" eaLnBrk="1" latinLnBrk="0" hangingPunct="1">
      <a:defRPr kern="1200">
        <a:solidFill>
          <a:schemeClr val="tx1"/>
        </a:solidFill>
        <a:latin typeface="Calibri" pitchFamily="34" charset="0"/>
        <a:ea typeface="+mn-ea"/>
        <a:cs typeface="+mn-cs"/>
      </a:defRPr>
    </a:lvl7pPr>
    <a:lvl8pPr marL="3200400" algn="l" defTabSz="914400" rtl="0" eaLnBrk="1" latinLnBrk="0" hangingPunct="1">
      <a:defRPr kern="1200">
        <a:solidFill>
          <a:schemeClr val="tx1"/>
        </a:solidFill>
        <a:latin typeface="Calibri" pitchFamily="34" charset="0"/>
        <a:ea typeface="+mn-ea"/>
        <a:cs typeface="+mn-cs"/>
      </a:defRPr>
    </a:lvl8pPr>
    <a:lvl9pPr marL="3657600" algn="l" defTabSz="914400" rtl="0" eaLnBrk="1" latinLnBrk="0" hangingPunct="1">
      <a:defRPr kern="1200">
        <a:solidFill>
          <a:schemeClr val="tx1"/>
        </a:solidFill>
        <a:latin typeface="Calibri"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FF"/>
    <a:srgbClr val="3333CC"/>
    <a:srgbClr val="00CC00"/>
    <a:srgbClr val="FFFF00"/>
    <a:srgbClr val="FF0000"/>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90" autoAdjust="0"/>
    <p:restoredTop sz="94053" autoAdjust="0"/>
  </p:normalViewPr>
  <p:slideViewPr>
    <p:cSldViewPr snapToGrid="0">
      <p:cViewPr>
        <p:scale>
          <a:sx n="66" d="100"/>
          <a:sy n="66" d="100"/>
        </p:scale>
        <p:origin x="-608" y="-48"/>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pt-B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02B7F53E-EEE7-482A-8FBB-31F8FAC1199A}" type="datetimeFigureOut">
              <a:rPr lang="pt-BR"/>
              <a:pPr>
                <a:defRPr/>
              </a:pPr>
              <a:t>29/11/2019</a:t>
            </a:fld>
            <a:endParaRPr lang="pt-B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pt-BR"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pt-B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09910AAD-CAA4-4876-A68A-2EF6AA4433C3}" type="slidenum">
              <a:rPr lang="pt-BR" altLang="pt-BR"/>
              <a:pPr/>
              <a:t>‹nº›</a:t>
            </a:fld>
            <a:endParaRPr lang="pt-BR" altLang="pt-BR"/>
          </a:p>
        </p:txBody>
      </p:sp>
    </p:spTree>
    <p:extLst>
      <p:ext uri="{BB962C8B-B14F-4D97-AF65-F5344CB8AC3E}">
        <p14:creationId xmlns:p14="http://schemas.microsoft.com/office/powerpoint/2010/main" val="152080877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C54F0E27-9443-4C09-B3F8-AE94BC5BF566}" type="slidenum">
              <a:rPr lang="pt-BR" altLang="pt-BR"/>
              <a:pPr/>
              <a:t>2</a:t>
            </a:fld>
            <a:endParaRPr lang="pt-BR" alt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4583BC60-3B66-49ED-A761-5AD4060F9C67}" type="slidenum">
              <a:rPr lang="pt-BR" altLang="pt-BR"/>
              <a:pPr/>
              <a:t>3</a:t>
            </a:fld>
            <a:endParaRPr lang="pt-BR" alt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756E6D06-749D-4487-AF7E-FC48BB7CFA2B}" type="slidenum">
              <a:rPr lang="pt-BR" altLang="pt-BR"/>
              <a:pPr/>
              <a:t>4</a:t>
            </a:fld>
            <a:endParaRPr lang="pt-BR" alt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35EE4FF1-E2AF-4D81-A3BE-4E5A4B2CEA02}" type="slidenum">
              <a:rPr lang="pt-BR" altLang="pt-BR"/>
              <a:pPr/>
              <a:t>5</a:t>
            </a:fld>
            <a:endParaRPr lang="pt-BR" alt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2F07B87E-8C11-4882-98C1-D884D3DA0AFE}" type="slidenum">
              <a:rPr lang="pt-BR" altLang="pt-BR"/>
              <a:pPr/>
              <a:t>6</a:t>
            </a:fld>
            <a:endParaRPr lang="pt-BR" alt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A27E17BC-B6E4-4553-A052-072FA324A49A}" type="slidenum">
              <a:rPr lang="pt-BR" altLang="pt-BR"/>
              <a:pPr/>
              <a:t>7</a:t>
            </a:fld>
            <a:endParaRPr lang="pt-BR" altLang="pt-B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8D7EAD95-D6F6-4B89-A8E6-93C5FD164B48}" type="slidenum">
              <a:rPr lang="pt-BR" altLang="pt-BR"/>
              <a:pPr/>
              <a:t>8</a:t>
            </a:fld>
            <a:endParaRPr lang="pt-BR" alt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2C166422-5552-481F-B721-380103266C8F}" type="slidenum">
              <a:rPr lang="pt-BR" altLang="pt-BR"/>
              <a:pPr/>
              <a:t>9</a:t>
            </a:fld>
            <a:endParaRPr lang="pt-BR" alt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378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2895AD35-E1CA-4BF7-8E16-7658D41C5503}" type="slidenum">
              <a:rPr lang="pt-BR" altLang="pt-BR"/>
              <a:pPr/>
              <a:t>10</a:t>
            </a:fld>
            <a:endParaRPr lang="pt-BR" alt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399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F4DEBC92-4A7A-4412-BF25-7BCD3F4B4FDE}" type="slidenum">
              <a:rPr lang="pt-BR" altLang="pt-BR"/>
              <a:pPr/>
              <a:t>11</a:t>
            </a:fld>
            <a:endParaRPr lang="pt-BR" altLang="pt-B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419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9B72AA9B-4AA5-494D-8323-B142FA95F6B1}" type="slidenum">
              <a:rPr lang="pt-BR" altLang="pt-BR"/>
              <a:pPr/>
              <a:t>12</a:t>
            </a:fld>
            <a:endParaRPr lang="pt-BR" altLang="pt-B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599BCB98-F89F-4918-8EDB-6486EAFD6C62}" type="slidenum">
              <a:rPr lang="pt-BR" altLang="pt-BR"/>
              <a:pPr/>
              <a:t>13</a:t>
            </a:fld>
            <a:endParaRPr lang="pt-BR" altLang="pt-B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46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5C5325C8-C283-4BB9-98AE-F3BEF8478B77}" type="slidenum">
              <a:rPr lang="pt-BR" altLang="pt-BR"/>
              <a:pPr/>
              <a:t>14</a:t>
            </a:fld>
            <a:endParaRPr lang="pt-BR" altLang="pt-B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4B5E89AD-980E-478F-8BA1-75ED638EE46B}" type="slidenum">
              <a:rPr lang="pt-BR" altLang="pt-BR"/>
              <a:pPr/>
              <a:t>15</a:t>
            </a:fld>
            <a:endParaRPr lang="pt-BR" altLang="pt-B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501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51F68FE7-0B8F-42C0-9506-62076EA34735}" type="slidenum">
              <a:rPr lang="pt-BR" altLang="pt-BR"/>
              <a:pPr/>
              <a:t>16</a:t>
            </a:fld>
            <a:endParaRPr lang="pt-BR" altLang="pt-B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66528B90-F748-4ECD-B370-A472B0A1CB7C}" type="slidenum">
              <a:rPr lang="pt-BR" altLang="pt-BR"/>
              <a:pPr/>
              <a:t>17</a:t>
            </a:fld>
            <a:endParaRPr lang="pt-BR" altLang="pt-B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2581A39C-FBDB-4DB0-9F07-821432E370A5}" type="slidenum">
              <a:rPr lang="pt-BR" altLang="pt-BR"/>
              <a:pPr/>
              <a:t>18</a:t>
            </a:fld>
            <a:endParaRPr lang="pt-BR" altLang="pt-B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56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3368BD62-E1EC-40B3-996E-DD72B8FEFD8E}" type="slidenum">
              <a:rPr lang="pt-BR" altLang="pt-BR"/>
              <a:pPr/>
              <a:t>19</a:t>
            </a:fld>
            <a:endParaRPr lang="pt-BR" altLang="pt-B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C61C0A23-F0E7-44CA-B87C-D837BF89F542}" type="slidenum">
              <a:rPr lang="pt-BR" altLang="pt-BR"/>
              <a:pPr/>
              <a:t>20</a:t>
            </a:fld>
            <a:endParaRPr lang="pt-BR" altLang="pt-B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282412E2-9BCF-4D71-9743-9964D0547184}" type="slidenum">
              <a:rPr lang="pt-BR" altLang="pt-BR"/>
              <a:pPr/>
              <a:t>21</a:t>
            </a:fld>
            <a:endParaRPr lang="pt-BR" altLang="pt-B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D2DDEB14-FA93-4D54-855D-079EDD1988B1}" type="slidenum">
              <a:rPr lang="pt-BR" altLang="pt-BR"/>
              <a:pPr/>
              <a:t>22</a:t>
            </a:fld>
            <a:endParaRPr lang="pt-BR" altLang="pt-B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0594A3BA-150E-43DC-A580-79719E8021A5}" type="slidenum">
              <a:rPr lang="pt-BR" altLang="pt-BR"/>
              <a:pPr/>
              <a:t>23</a:t>
            </a:fld>
            <a:endParaRPr lang="pt-BR" altLang="pt-B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84BE1D12-79A1-458F-9C37-C64703490139}" type="slidenum">
              <a:rPr lang="pt-BR" altLang="pt-BR"/>
              <a:pPr/>
              <a:t>24</a:t>
            </a:fld>
            <a:endParaRPr lang="pt-BR" altLang="pt-B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81924" name="Slide Number Placeholder 3"/>
          <p:cNvSpPr txBox="1">
            <a:spLocks noGrp="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eaLnBrk="1" hangingPunct="1"/>
            <a:fld id="{7FC11FC3-F147-4BCB-A43A-08FEC2FD6F85}" type="slidenum">
              <a:rPr lang="pt-BR" altLang="pt-BR" sz="1200"/>
              <a:pPr algn="r" eaLnBrk="1" hangingPunct="1"/>
              <a:t>26</a:t>
            </a:fld>
            <a:endParaRPr lang="pt-BR" altLang="pt-BR" sz="120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894AF112-4FF0-42AA-BFEC-0BF4A967CDAC}" type="slidenum">
              <a:rPr lang="pt-BR" altLang="pt-BR"/>
              <a:pPr/>
              <a:t>27</a:t>
            </a:fld>
            <a:endParaRPr lang="pt-BR" altLang="pt-B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12A2F1D5-D5DF-44C9-B102-CA46D9FF189E}" type="slidenum">
              <a:rPr lang="pt-BR" altLang="pt-BR"/>
              <a:pPr/>
              <a:t>28</a:t>
            </a:fld>
            <a:endParaRPr lang="pt-BR" altLang="pt-B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B5CB8A24-A60E-4A27-A26A-A822FDDFC31D}" type="slidenum">
              <a:rPr lang="pt-BR" altLang="pt-BR"/>
              <a:pPr/>
              <a:t>29</a:t>
            </a:fld>
            <a:endParaRPr lang="pt-BR" altLang="pt-B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D74419BD-402B-4B0E-9D64-5F6325FCA126}" type="slidenum">
              <a:rPr lang="pt-BR" altLang="pt-BR"/>
              <a:pPr/>
              <a:t>30</a:t>
            </a:fld>
            <a:endParaRPr lang="pt-BR" altLang="pt-B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7F33EA8F-D849-4670-8DEF-99390567247A}" type="slidenum">
              <a:rPr lang="pt-BR" altLang="pt-BR"/>
              <a:pPr/>
              <a:t>31</a:t>
            </a:fld>
            <a:endParaRPr lang="pt-BR" altLang="pt-B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788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80F59858-DEEF-4199-8BD5-A5C635EF1189}" type="slidenum">
              <a:rPr lang="pt-BR" altLang="pt-BR"/>
              <a:pPr/>
              <a:t>32</a:t>
            </a:fld>
            <a:endParaRPr lang="pt-BR" alt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pt-B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pt-BR"/>
          </a:p>
        </p:txBody>
      </p:sp>
      <p:sp>
        <p:nvSpPr>
          <p:cNvPr id="4" name="Date Placeholder 3"/>
          <p:cNvSpPr>
            <a:spLocks noGrp="1"/>
          </p:cNvSpPr>
          <p:nvPr>
            <p:ph type="dt" sz="half" idx="10"/>
          </p:nvPr>
        </p:nvSpPr>
        <p:spPr/>
        <p:txBody>
          <a:bodyPr/>
          <a:lstStyle>
            <a:lvl1pPr>
              <a:defRPr/>
            </a:lvl1pPr>
          </a:lstStyle>
          <a:p>
            <a:pPr>
              <a:defRPr/>
            </a:pPr>
            <a:fld id="{FCB221D8-ECAA-43B9-8634-0A15EFD7139F}" type="datetimeFigureOut">
              <a:rPr lang="pt-BR"/>
              <a:pPr>
                <a:defRPr/>
              </a:pPr>
              <a:t>29/11/2019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fld id="{00BD30BE-E2C6-4329-A2A4-DCCA249D3EE2}" type="slidenum">
              <a:rPr lang="pt-BR" altLang="pt-BR"/>
              <a:pPr/>
              <a:t>‹nº›</a:t>
            </a:fld>
            <a:endParaRPr lang="pt-BR" altLang="pt-BR"/>
          </a:p>
        </p:txBody>
      </p:sp>
    </p:spTree>
    <p:extLst>
      <p:ext uri="{BB962C8B-B14F-4D97-AF65-F5344CB8AC3E}">
        <p14:creationId xmlns:p14="http://schemas.microsoft.com/office/powerpoint/2010/main" val="370491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Date Placeholder 3"/>
          <p:cNvSpPr>
            <a:spLocks noGrp="1"/>
          </p:cNvSpPr>
          <p:nvPr>
            <p:ph type="dt" sz="half" idx="10"/>
          </p:nvPr>
        </p:nvSpPr>
        <p:spPr/>
        <p:txBody>
          <a:bodyPr/>
          <a:lstStyle>
            <a:lvl1pPr>
              <a:defRPr/>
            </a:lvl1pPr>
          </a:lstStyle>
          <a:p>
            <a:pPr>
              <a:defRPr/>
            </a:pPr>
            <a:fld id="{D820AF80-474C-4205-A40D-2FFF694B2666}" type="datetimeFigureOut">
              <a:rPr lang="pt-BR"/>
              <a:pPr>
                <a:defRPr/>
              </a:pPr>
              <a:t>29/11/2019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fld id="{1B2155DA-2B46-44B8-946B-87D47B6FA97F}" type="slidenum">
              <a:rPr lang="pt-BR" altLang="pt-BR"/>
              <a:pPr/>
              <a:t>‹nº›</a:t>
            </a:fld>
            <a:endParaRPr lang="pt-BR" altLang="pt-BR"/>
          </a:p>
        </p:txBody>
      </p:sp>
    </p:spTree>
    <p:extLst>
      <p:ext uri="{BB962C8B-B14F-4D97-AF65-F5344CB8AC3E}">
        <p14:creationId xmlns:p14="http://schemas.microsoft.com/office/powerpoint/2010/main" val="253807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pt-B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1F0AE0CE-277E-4E70-BBBA-4721DF444099}" type="datetimeFigureOut">
              <a:rPr lang="pt-BR"/>
              <a:pPr>
                <a:defRPr/>
              </a:pPr>
              <a:t>29/11/2019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fld id="{D5825C40-26AE-44AA-969D-47239014F660}" type="slidenum">
              <a:rPr lang="pt-BR" altLang="pt-BR"/>
              <a:pPr/>
              <a:t>‹nº›</a:t>
            </a:fld>
            <a:endParaRPr lang="pt-BR" altLang="pt-BR"/>
          </a:p>
        </p:txBody>
      </p:sp>
    </p:spTree>
    <p:extLst>
      <p:ext uri="{BB962C8B-B14F-4D97-AF65-F5344CB8AC3E}">
        <p14:creationId xmlns:p14="http://schemas.microsoft.com/office/powerpoint/2010/main" val="1975691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5" name="Date Placeholder 3"/>
          <p:cNvSpPr>
            <a:spLocks noGrp="1"/>
          </p:cNvSpPr>
          <p:nvPr>
            <p:ph type="dt" sz="half" idx="10"/>
          </p:nvPr>
        </p:nvSpPr>
        <p:spPr/>
        <p:txBody>
          <a:bodyPr/>
          <a:lstStyle>
            <a:lvl1pPr>
              <a:defRPr/>
            </a:lvl1pPr>
          </a:lstStyle>
          <a:p>
            <a:pPr>
              <a:defRPr/>
            </a:pPr>
            <a:fld id="{6FDC52B0-CDCC-4592-B52F-8D9ADFCBCDCF}" type="datetimeFigureOut">
              <a:rPr lang="pt-BR"/>
              <a:pPr>
                <a:defRPr/>
              </a:pPr>
              <a:t>29/11/2019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fld id="{DDF2DA23-AA54-454D-8C8F-19169FDDFC0F}" type="slidenum">
              <a:rPr lang="pt-BR" altLang="pt-BR"/>
              <a:pPr/>
              <a:t>‹nº›</a:t>
            </a:fld>
            <a:endParaRPr lang="pt-BR" altLang="pt-BR"/>
          </a:p>
        </p:txBody>
      </p:sp>
    </p:spTree>
    <p:extLst>
      <p:ext uri="{BB962C8B-B14F-4D97-AF65-F5344CB8AC3E}">
        <p14:creationId xmlns:p14="http://schemas.microsoft.com/office/powerpoint/2010/main" val="3224481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pt-B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7" name="Date Placeholder 3"/>
          <p:cNvSpPr>
            <a:spLocks noGrp="1"/>
          </p:cNvSpPr>
          <p:nvPr>
            <p:ph type="dt" sz="half" idx="10"/>
          </p:nvPr>
        </p:nvSpPr>
        <p:spPr/>
        <p:txBody>
          <a:bodyPr/>
          <a:lstStyle>
            <a:lvl1pPr>
              <a:defRPr/>
            </a:lvl1pPr>
          </a:lstStyle>
          <a:p>
            <a:pPr>
              <a:defRPr/>
            </a:pPr>
            <a:fld id="{52E3F360-FE85-45D6-AD37-E1868DDFB5F3}" type="datetimeFigureOut">
              <a:rPr lang="pt-BR"/>
              <a:pPr>
                <a:defRPr/>
              </a:pPr>
              <a:t>29/11/2019</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fld id="{3A7D0943-69DC-4061-A2D0-FD4B9E95AB39}" type="slidenum">
              <a:rPr lang="pt-BR" altLang="pt-BR"/>
              <a:pPr/>
              <a:t>‹nº›</a:t>
            </a:fld>
            <a:endParaRPr lang="pt-BR" altLang="pt-BR"/>
          </a:p>
        </p:txBody>
      </p:sp>
    </p:spTree>
    <p:extLst>
      <p:ext uri="{BB962C8B-B14F-4D97-AF65-F5344CB8AC3E}">
        <p14:creationId xmlns:p14="http://schemas.microsoft.com/office/powerpoint/2010/main" val="3639011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Date Placeholder 3"/>
          <p:cNvSpPr>
            <a:spLocks noGrp="1"/>
          </p:cNvSpPr>
          <p:nvPr>
            <p:ph type="dt" sz="half" idx="10"/>
          </p:nvPr>
        </p:nvSpPr>
        <p:spPr/>
        <p:txBody>
          <a:bodyPr/>
          <a:lstStyle>
            <a:lvl1pPr>
              <a:defRPr/>
            </a:lvl1pPr>
          </a:lstStyle>
          <a:p>
            <a:pPr>
              <a:defRPr/>
            </a:pPr>
            <a:fld id="{6297A4FB-3BCC-4410-B682-39492E979FE0}" type="datetimeFigureOut">
              <a:rPr lang="pt-BR"/>
              <a:pPr>
                <a:defRPr/>
              </a:pPr>
              <a:t>29/11/2019</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fld id="{A87126C4-CEEE-4276-998D-364ADAA6E496}" type="slidenum">
              <a:rPr lang="pt-BR" altLang="pt-BR"/>
              <a:pPr/>
              <a:t>‹nº›</a:t>
            </a:fld>
            <a:endParaRPr lang="pt-BR" altLang="pt-BR"/>
          </a:p>
        </p:txBody>
      </p:sp>
    </p:spTree>
    <p:extLst>
      <p:ext uri="{BB962C8B-B14F-4D97-AF65-F5344CB8AC3E}">
        <p14:creationId xmlns:p14="http://schemas.microsoft.com/office/powerpoint/2010/main" val="1642547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2D3A949-17CF-4C5E-ACF0-6BD1EC1DFAA2}" type="datetimeFigureOut">
              <a:rPr lang="pt-BR"/>
              <a:pPr>
                <a:defRPr/>
              </a:pPr>
              <a:t>29/11/2019</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fld id="{23770BD8-EFBB-4056-8F63-7F4D111D28E0}" type="slidenum">
              <a:rPr lang="pt-BR" altLang="pt-BR"/>
              <a:pPr/>
              <a:t>‹nº›</a:t>
            </a:fld>
            <a:endParaRPr lang="pt-BR" altLang="pt-BR"/>
          </a:p>
        </p:txBody>
      </p:sp>
    </p:spTree>
    <p:extLst>
      <p:ext uri="{BB962C8B-B14F-4D97-AF65-F5344CB8AC3E}">
        <p14:creationId xmlns:p14="http://schemas.microsoft.com/office/powerpoint/2010/main" val="42467268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pt-B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C4D884F0-1C81-4A40-BBEF-407C55DD53DC}" type="datetimeFigureOut">
              <a:rPr lang="pt-BR"/>
              <a:pPr>
                <a:defRPr/>
              </a:pPr>
              <a:t>29/11/2019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fld id="{B9EB1C88-EF5B-4905-B8F9-5CF9541141FD}" type="slidenum">
              <a:rPr lang="pt-BR" altLang="pt-BR"/>
              <a:pPr/>
              <a:t>‹nº›</a:t>
            </a:fld>
            <a:endParaRPr lang="pt-BR" altLang="pt-BR"/>
          </a:p>
        </p:txBody>
      </p:sp>
    </p:spTree>
    <p:extLst>
      <p:ext uri="{BB962C8B-B14F-4D97-AF65-F5344CB8AC3E}">
        <p14:creationId xmlns:p14="http://schemas.microsoft.com/office/powerpoint/2010/main" val="2939805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pt-B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CE11C15C-4411-4CBA-9A45-9C1E203A08D3}" type="datetimeFigureOut">
              <a:rPr lang="pt-BR"/>
              <a:pPr>
                <a:defRPr/>
              </a:pPr>
              <a:t>29/11/2019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fld id="{3704CE2F-168D-4A8C-9535-E95DAFC9E7EA}" type="slidenum">
              <a:rPr lang="pt-BR" altLang="pt-BR"/>
              <a:pPr/>
              <a:t>‹nº›</a:t>
            </a:fld>
            <a:endParaRPr lang="pt-BR" altLang="pt-BR"/>
          </a:p>
        </p:txBody>
      </p:sp>
    </p:spTree>
    <p:extLst>
      <p:ext uri="{BB962C8B-B14F-4D97-AF65-F5344CB8AC3E}">
        <p14:creationId xmlns:p14="http://schemas.microsoft.com/office/powerpoint/2010/main" val="4205002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Date Placeholder 3"/>
          <p:cNvSpPr>
            <a:spLocks noGrp="1"/>
          </p:cNvSpPr>
          <p:nvPr>
            <p:ph type="dt" sz="half" idx="10"/>
          </p:nvPr>
        </p:nvSpPr>
        <p:spPr/>
        <p:txBody>
          <a:bodyPr/>
          <a:lstStyle>
            <a:lvl1pPr>
              <a:defRPr/>
            </a:lvl1pPr>
          </a:lstStyle>
          <a:p>
            <a:pPr>
              <a:defRPr/>
            </a:pPr>
            <a:fld id="{AACF7A2D-4AB6-4056-92FC-ECD971B5EF1F}" type="datetimeFigureOut">
              <a:rPr lang="pt-BR"/>
              <a:pPr>
                <a:defRPr/>
              </a:pPr>
              <a:t>29/11/2019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fld id="{9CF56AF3-EB7E-4EA6-A2E7-ABF7FE887A73}" type="slidenum">
              <a:rPr lang="pt-BR" altLang="pt-BR"/>
              <a:pPr/>
              <a:t>‹nº›</a:t>
            </a:fld>
            <a:endParaRPr lang="pt-BR" altLang="pt-BR"/>
          </a:p>
        </p:txBody>
      </p:sp>
    </p:spTree>
    <p:extLst>
      <p:ext uri="{BB962C8B-B14F-4D97-AF65-F5344CB8AC3E}">
        <p14:creationId xmlns:p14="http://schemas.microsoft.com/office/powerpoint/2010/main" val="32725510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pt-B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Date Placeholder 3"/>
          <p:cNvSpPr>
            <a:spLocks noGrp="1"/>
          </p:cNvSpPr>
          <p:nvPr>
            <p:ph type="dt" sz="half" idx="10"/>
          </p:nvPr>
        </p:nvSpPr>
        <p:spPr/>
        <p:txBody>
          <a:bodyPr/>
          <a:lstStyle>
            <a:lvl1pPr>
              <a:defRPr/>
            </a:lvl1pPr>
          </a:lstStyle>
          <a:p>
            <a:pPr>
              <a:defRPr/>
            </a:pPr>
            <a:fld id="{0A3AC62B-75BD-42E7-BB95-BBF257CC987A}" type="datetimeFigureOut">
              <a:rPr lang="pt-BR"/>
              <a:pPr>
                <a:defRPr/>
              </a:pPr>
              <a:t>29/11/2019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fld id="{C5CB6B9D-351D-47E8-A970-691BD685A755}" type="slidenum">
              <a:rPr lang="pt-BR" altLang="pt-BR"/>
              <a:pPr/>
              <a:t>‹nº›</a:t>
            </a:fld>
            <a:endParaRPr lang="pt-BR" altLang="pt-BR"/>
          </a:p>
        </p:txBody>
      </p:sp>
    </p:spTree>
    <p:extLst>
      <p:ext uri="{BB962C8B-B14F-4D97-AF65-F5344CB8AC3E}">
        <p14:creationId xmlns:p14="http://schemas.microsoft.com/office/powerpoint/2010/main" val="978582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6" title="Page Number Shape"/>
          <p:cNvSpPr/>
          <p:nvPr/>
        </p:nvSpPr>
        <p:spPr bwMode="auto">
          <a:xfrm>
            <a:off x="11784013" y="1189038"/>
            <a:ext cx="407987"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2"/>
          </a:solidFill>
          <a:ln w="0">
            <a:noFill/>
            <a:prstDash val="solid"/>
            <a:round/>
            <a:headEnd/>
            <a:tailEnd/>
          </a:ln>
        </p:spPr>
      </p:sp>
      <p:cxnSp>
        <p:nvCxnSpPr>
          <p:cNvPr id="5" name="Straight Connector 8" title="Verticle Rule Line"/>
          <p:cNvCxnSpPr/>
          <p:nvPr/>
        </p:nvCxnSpPr>
        <p:spPr>
          <a:xfrm>
            <a:off x="773113" y="1257300"/>
            <a:ext cx="0" cy="560070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088913" y="1143293"/>
            <a:ext cx="7034362" cy="4268965"/>
          </a:xfrm>
        </p:spPr>
        <p:txBody>
          <a:bodyPr>
            <a:normAutofit/>
          </a:bodyPr>
          <a:lstStyle>
            <a:lvl1pPr algn="l">
              <a:lnSpc>
                <a:spcPct val="85000"/>
              </a:lnSpc>
              <a:defRPr sz="77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1088914" y="5537925"/>
            <a:ext cx="7034362" cy="706355"/>
          </a:xfrm>
        </p:spPr>
        <p:txBody>
          <a:bodyPr>
            <a:normAutofit/>
          </a:bodyPr>
          <a:lstStyle>
            <a:lvl1pPr marL="0" indent="0" algn="l">
              <a:lnSpc>
                <a:spcPct val="114000"/>
              </a:lnSpc>
              <a:spcBef>
                <a:spcPts val="0"/>
              </a:spcBef>
              <a:buNone/>
              <a:defRPr sz="2000" b="0" i="1"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6" name="Date Placeholder 3"/>
          <p:cNvSpPr>
            <a:spLocks noGrp="1"/>
          </p:cNvSpPr>
          <p:nvPr>
            <p:ph type="dt" sz="half" idx="10"/>
          </p:nvPr>
        </p:nvSpPr>
        <p:spPr>
          <a:xfrm>
            <a:off x="1089025" y="6315075"/>
            <a:ext cx="1597025" cy="365125"/>
          </a:xfrm>
        </p:spPr>
        <p:txBody>
          <a:bodyPr/>
          <a:lstStyle>
            <a:lvl1pPr algn="l">
              <a:defRPr sz="1200">
                <a:solidFill>
                  <a:schemeClr val="tx2"/>
                </a:solidFill>
              </a:defRPr>
            </a:lvl1pPr>
          </a:lstStyle>
          <a:p>
            <a:pPr>
              <a:defRPr/>
            </a:pPr>
            <a:endParaRPr lang="es-ES" altLang="pt-BR"/>
          </a:p>
        </p:txBody>
      </p:sp>
      <p:sp>
        <p:nvSpPr>
          <p:cNvPr id="7" name="Footer Placeholder 4"/>
          <p:cNvSpPr>
            <a:spLocks noGrp="1"/>
          </p:cNvSpPr>
          <p:nvPr>
            <p:ph type="ftr" sz="quarter" idx="11"/>
          </p:nvPr>
        </p:nvSpPr>
        <p:spPr>
          <a:xfrm>
            <a:off x="3000375" y="6315075"/>
            <a:ext cx="5122863" cy="365125"/>
          </a:xfrm>
        </p:spPr>
        <p:txBody>
          <a:bodyPr/>
          <a:lstStyle>
            <a:lvl1pPr algn="l">
              <a:defRPr b="0">
                <a:solidFill>
                  <a:schemeClr val="tx2"/>
                </a:solidFill>
              </a:defRPr>
            </a:lvl1pPr>
          </a:lstStyle>
          <a:p>
            <a:pPr>
              <a:defRPr/>
            </a:pPr>
            <a:endParaRPr lang="es-ES" altLang="pt-BR"/>
          </a:p>
        </p:txBody>
      </p:sp>
      <p:sp>
        <p:nvSpPr>
          <p:cNvPr id="8" name="Slide Number Placeholder 5"/>
          <p:cNvSpPr>
            <a:spLocks noGrp="1"/>
          </p:cNvSpPr>
          <p:nvPr>
            <p:ph type="sldNum" sz="quarter" idx="12"/>
          </p:nvPr>
        </p:nvSpPr>
        <p:spPr>
          <a:xfrm>
            <a:off x="11784013" y="1416050"/>
            <a:ext cx="407987" cy="365125"/>
          </a:xfrm>
        </p:spPr>
        <p:txBody>
          <a:bodyPr/>
          <a:lstStyle>
            <a:lvl1pPr>
              <a:defRPr/>
            </a:lvl1pPr>
          </a:lstStyle>
          <a:p>
            <a:fld id="{A59C660D-0F8C-4956-8792-8E2F75133218}" type="slidenum">
              <a:rPr lang="es-ES" altLang="pt-BR"/>
              <a:pPr/>
              <a:t>‹nº›</a:t>
            </a:fld>
            <a:endParaRPr lang="es-ES" altLang="pt-BR"/>
          </a:p>
        </p:txBody>
      </p:sp>
    </p:spTree>
    <p:extLst>
      <p:ext uri="{BB962C8B-B14F-4D97-AF65-F5344CB8AC3E}">
        <p14:creationId xmlns:p14="http://schemas.microsoft.com/office/powerpoint/2010/main" val="145602858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ltLang="pt-BR"/>
          </a:p>
        </p:txBody>
      </p:sp>
      <p:sp>
        <p:nvSpPr>
          <p:cNvPr id="5" name="Footer Placeholder 4"/>
          <p:cNvSpPr>
            <a:spLocks noGrp="1"/>
          </p:cNvSpPr>
          <p:nvPr>
            <p:ph type="ftr" sz="quarter" idx="11"/>
          </p:nvPr>
        </p:nvSpPr>
        <p:spPr/>
        <p:txBody>
          <a:bodyPr/>
          <a:lstStyle>
            <a:lvl1pPr>
              <a:defRPr/>
            </a:lvl1pPr>
          </a:lstStyle>
          <a:p>
            <a:pPr>
              <a:defRPr/>
            </a:pPr>
            <a:endParaRPr lang="es-ES" altLang="pt-BR"/>
          </a:p>
        </p:txBody>
      </p:sp>
      <p:sp>
        <p:nvSpPr>
          <p:cNvPr id="6" name="Slide Number Placeholder 5"/>
          <p:cNvSpPr>
            <a:spLocks noGrp="1"/>
          </p:cNvSpPr>
          <p:nvPr>
            <p:ph type="sldNum" sz="quarter" idx="12"/>
          </p:nvPr>
        </p:nvSpPr>
        <p:spPr/>
        <p:txBody>
          <a:bodyPr/>
          <a:lstStyle>
            <a:lvl1pPr>
              <a:defRPr/>
            </a:lvl1pPr>
          </a:lstStyle>
          <a:p>
            <a:fld id="{6ECE8E1C-BDEC-4BCF-9E18-73F76AF1F3F5}" type="slidenum">
              <a:rPr lang="es-ES" altLang="pt-BR"/>
              <a:pPr/>
              <a:t>‹nº›</a:t>
            </a:fld>
            <a:endParaRPr lang="es-ES" altLang="pt-BR"/>
          </a:p>
        </p:txBody>
      </p:sp>
    </p:spTree>
    <p:extLst>
      <p:ext uri="{BB962C8B-B14F-4D97-AF65-F5344CB8AC3E}">
        <p14:creationId xmlns:p14="http://schemas.microsoft.com/office/powerpoint/2010/main" val="36032295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Freeform 6" title="Page Number Shape"/>
          <p:cNvSpPr/>
          <p:nvPr/>
        </p:nvSpPr>
        <p:spPr bwMode="auto">
          <a:xfrm>
            <a:off x="11784013" y="1393825"/>
            <a:ext cx="407987"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cxnSp>
        <p:nvCxnSpPr>
          <p:cNvPr id="5" name="Straight Connector 9" title="Horizontal Rule Line"/>
          <p:cNvCxnSpPr/>
          <p:nvPr/>
        </p:nvCxnSpPr>
        <p:spPr>
          <a:xfrm flipH="1">
            <a:off x="0" y="6178550"/>
            <a:ext cx="10244138"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947673" y="2571722"/>
            <a:ext cx="8296654" cy="3286153"/>
          </a:xfrm>
        </p:spPr>
        <p:txBody>
          <a:bodyPr>
            <a:normAutofit/>
          </a:bodyPr>
          <a:lstStyle>
            <a:lvl1pPr>
              <a:lnSpc>
                <a:spcPct val="85000"/>
              </a:lnSpc>
              <a:defRPr sz="7700" cap="all" baseline="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947673" y="1393748"/>
            <a:ext cx="8401429" cy="819150"/>
          </a:xfrm>
        </p:spPr>
        <p:txBody>
          <a:bodyPr anchor="ctr">
            <a:normAutofit/>
          </a:bodyPr>
          <a:lstStyle>
            <a:lvl1pPr marL="0" indent="0" algn="r">
              <a:lnSpc>
                <a:spcPct val="113000"/>
              </a:lnSpc>
              <a:spcBef>
                <a:spcPts val="0"/>
              </a:spcBef>
              <a:buNone/>
              <a:defRPr sz="2000" b="0" i="1" baseline="0">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6" name="Date Placeholder 3"/>
          <p:cNvSpPr>
            <a:spLocks noGrp="1"/>
          </p:cNvSpPr>
          <p:nvPr>
            <p:ph type="dt" sz="half" idx="10"/>
          </p:nvPr>
        </p:nvSpPr>
        <p:spPr>
          <a:xfrm>
            <a:off x="8742363" y="6315075"/>
            <a:ext cx="1597025" cy="365125"/>
          </a:xfrm>
        </p:spPr>
        <p:txBody>
          <a:bodyPr/>
          <a:lstStyle>
            <a:lvl1pPr>
              <a:defRPr sz="1200">
                <a:solidFill>
                  <a:schemeClr val="tx1">
                    <a:lumMod val="85000"/>
                    <a:lumOff val="15000"/>
                  </a:schemeClr>
                </a:solidFill>
              </a:defRPr>
            </a:lvl1pPr>
          </a:lstStyle>
          <a:p>
            <a:pPr>
              <a:defRPr/>
            </a:pPr>
            <a:endParaRPr lang="es-ES" altLang="pt-BR"/>
          </a:p>
        </p:txBody>
      </p:sp>
      <p:sp>
        <p:nvSpPr>
          <p:cNvPr id="7" name="Footer Placeholder 4"/>
          <p:cNvSpPr>
            <a:spLocks noGrp="1"/>
          </p:cNvSpPr>
          <p:nvPr>
            <p:ph type="ftr" sz="quarter" idx="11"/>
          </p:nvPr>
        </p:nvSpPr>
        <p:spPr>
          <a:xfrm>
            <a:off x="1947863" y="6315075"/>
            <a:ext cx="6480175" cy="365125"/>
          </a:xfrm>
        </p:spPr>
        <p:txBody>
          <a:bodyPr/>
          <a:lstStyle>
            <a:lvl1pPr>
              <a:defRPr b="0">
                <a:solidFill>
                  <a:schemeClr val="tx1">
                    <a:lumMod val="85000"/>
                    <a:lumOff val="15000"/>
                  </a:schemeClr>
                </a:solidFill>
              </a:defRPr>
            </a:lvl1pPr>
          </a:lstStyle>
          <a:p>
            <a:pPr>
              <a:defRPr/>
            </a:pPr>
            <a:endParaRPr lang="es-ES" altLang="pt-BR"/>
          </a:p>
        </p:txBody>
      </p:sp>
      <p:sp>
        <p:nvSpPr>
          <p:cNvPr id="8" name="Slide Number Placeholder 5"/>
          <p:cNvSpPr>
            <a:spLocks noGrp="1"/>
          </p:cNvSpPr>
          <p:nvPr>
            <p:ph type="sldNum" sz="quarter" idx="12"/>
          </p:nvPr>
        </p:nvSpPr>
        <p:spPr>
          <a:xfrm>
            <a:off x="11784013" y="1620838"/>
            <a:ext cx="407987" cy="365125"/>
          </a:xfrm>
        </p:spPr>
        <p:txBody>
          <a:bodyPr/>
          <a:lstStyle>
            <a:lvl1pPr>
              <a:defRPr/>
            </a:lvl1pPr>
          </a:lstStyle>
          <a:p>
            <a:fld id="{4561EA73-7E8A-4626-B302-21FD3CFA5D5E}" type="slidenum">
              <a:rPr lang="es-ES" altLang="pt-BR"/>
              <a:pPr/>
              <a:t>‹nº›</a:t>
            </a:fld>
            <a:endParaRPr lang="es-ES" altLang="pt-BR"/>
          </a:p>
        </p:txBody>
      </p:sp>
    </p:spTree>
    <p:extLst>
      <p:ext uri="{BB962C8B-B14F-4D97-AF65-F5344CB8AC3E}">
        <p14:creationId xmlns:p14="http://schemas.microsoft.com/office/powerpoint/2010/main" val="32765234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81600" y="540628"/>
            <a:ext cx="6248400" cy="24889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81600" y="3712467"/>
            <a:ext cx="6248400" cy="24822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endParaRPr lang="es-ES" altLang="pt-BR"/>
          </a:p>
        </p:txBody>
      </p:sp>
      <p:sp>
        <p:nvSpPr>
          <p:cNvPr id="6" name="Footer Placeholder 5"/>
          <p:cNvSpPr>
            <a:spLocks noGrp="1"/>
          </p:cNvSpPr>
          <p:nvPr>
            <p:ph type="ftr" sz="quarter" idx="11"/>
          </p:nvPr>
        </p:nvSpPr>
        <p:spPr/>
        <p:txBody>
          <a:bodyPr/>
          <a:lstStyle>
            <a:lvl1pPr>
              <a:defRPr/>
            </a:lvl1pPr>
          </a:lstStyle>
          <a:p>
            <a:pPr>
              <a:defRPr/>
            </a:pPr>
            <a:endParaRPr lang="es-ES" altLang="pt-BR"/>
          </a:p>
        </p:txBody>
      </p:sp>
      <p:sp>
        <p:nvSpPr>
          <p:cNvPr id="7" name="Slide Number Placeholder 6"/>
          <p:cNvSpPr>
            <a:spLocks noGrp="1"/>
          </p:cNvSpPr>
          <p:nvPr>
            <p:ph type="sldNum" sz="quarter" idx="12"/>
          </p:nvPr>
        </p:nvSpPr>
        <p:spPr/>
        <p:txBody>
          <a:bodyPr/>
          <a:lstStyle>
            <a:lvl1pPr>
              <a:defRPr/>
            </a:lvl1pPr>
          </a:lstStyle>
          <a:p>
            <a:fld id="{4C233758-9C2E-40A9-8DA0-B911541FAB11}" type="slidenum">
              <a:rPr lang="es-ES" altLang="pt-BR"/>
              <a:pPr/>
              <a:t>‹nº›</a:t>
            </a:fld>
            <a:endParaRPr lang="es-ES" altLang="pt-BR"/>
          </a:p>
        </p:txBody>
      </p:sp>
    </p:spTree>
    <p:extLst>
      <p:ext uri="{BB962C8B-B14F-4D97-AF65-F5344CB8AC3E}">
        <p14:creationId xmlns:p14="http://schemas.microsoft.com/office/powerpoint/2010/main" val="16265170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2000" y="557784"/>
            <a:ext cx="3831336" cy="49560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5181600" y="558065"/>
            <a:ext cx="6245352" cy="914400"/>
          </a:xfrm>
        </p:spPr>
        <p:txBody>
          <a:bodyPr anchor="b">
            <a:normAutofit/>
          </a:bodyPr>
          <a:lstStyle>
            <a:lvl1pPr marL="0" indent="0">
              <a:lnSpc>
                <a:spcPct val="113000"/>
              </a:lnSpc>
              <a:spcBef>
                <a:spcPts val="0"/>
              </a:spcBef>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181600" y="1526671"/>
            <a:ext cx="6245352" cy="175564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81600" y="3700826"/>
            <a:ext cx="6248400" cy="914400"/>
          </a:xfrm>
        </p:spPr>
        <p:txBody>
          <a:bodyPr anchor="b">
            <a:normAutofit/>
          </a:bodyPr>
          <a:lstStyle>
            <a:lvl1pPr marL="0" indent="0">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181600" y="4669432"/>
            <a:ext cx="6245352" cy="175564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endParaRPr lang="es-ES" altLang="pt-BR"/>
          </a:p>
        </p:txBody>
      </p:sp>
      <p:sp>
        <p:nvSpPr>
          <p:cNvPr id="8" name="Footer Placeholder 7"/>
          <p:cNvSpPr>
            <a:spLocks noGrp="1"/>
          </p:cNvSpPr>
          <p:nvPr>
            <p:ph type="ftr" sz="quarter" idx="11"/>
          </p:nvPr>
        </p:nvSpPr>
        <p:spPr/>
        <p:txBody>
          <a:bodyPr/>
          <a:lstStyle>
            <a:lvl1pPr>
              <a:defRPr/>
            </a:lvl1pPr>
          </a:lstStyle>
          <a:p>
            <a:pPr>
              <a:defRPr/>
            </a:pPr>
            <a:endParaRPr lang="es-ES" altLang="pt-BR"/>
          </a:p>
        </p:txBody>
      </p:sp>
      <p:sp>
        <p:nvSpPr>
          <p:cNvPr id="9" name="Slide Number Placeholder 8"/>
          <p:cNvSpPr>
            <a:spLocks noGrp="1"/>
          </p:cNvSpPr>
          <p:nvPr>
            <p:ph type="sldNum" sz="quarter" idx="12"/>
          </p:nvPr>
        </p:nvSpPr>
        <p:spPr/>
        <p:txBody>
          <a:bodyPr/>
          <a:lstStyle>
            <a:lvl1pPr>
              <a:defRPr/>
            </a:lvl1pPr>
          </a:lstStyle>
          <a:p>
            <a:fld id="{92620526-0D03-48F6-A053-75EF32F9FBD3}" type="slidenum">
              <a:rPr lang="es-ES" altLang="pt-BR"/>
              <a:pPr/>
              <a:t>‹nº›</a:t>
            </a:fld>
            <a:endParaRPr lang="es-ES" altLang="pt-BR"/>
          </a:p>
        </p:txBody>
      </p:sp>
    </p:spTree>
    <p:extLst>
      <p:ext uri="{BB962C8B-B14F-4D97-AF65-F5344CB8AC3E}">
        <p14:creationId xmlns:p14="http://schemas.microsoft.com/office/powerpoint/2010/main" val="26851153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endParaRPr lang="es-ES" altLang="pt-BR"/>
          </a:p>
        </p:txBody>
      </p:sp>
      <p:sp>
        <p:nvSpPr>
          <p:cNvPr id="4" name="Footer Placeholder 3"/>
          <p:cNvSpPr>
            <a:spLocks noGrp="1"/>
          </p:cNvSpPr>
          <p:nvPr>
            <p:ph type="ftr" sz="quarter" idx="11"/>
          </p:nvPr>
        </p:nvSpPr>
        <p:spPr/>
        <p:txBody>
          <a:bodyPr/>
          <a:lstStyle>
            <a:lvl1pPr>
              <a:defRPr/>
            </a:lvl1pPr>
          </a:lstStyle>
          <a:p>
            <a:pPr>
              <a:defRPr/>
            </a:pPr>
            <a:endParaRPr lang="es-ES" altLang="pt-BR"/>
          </a:p>
        </p:txBody>
      </p:sp>
      <p:sp>
        <p:nvSpPr>
          <p:cNvPr id="5" name="Slide Number Placeholder 4"/>
          <p:cNvSpPr>
            <a:spLocks noGrp="1"/>
          </p:cNvSpPr>
          <p:nvPr>
            <p:ph type="sldNum" sz="quarter" idx="12"/>
          </p:nvPr>
        </p:nvSpPr>
        <p:spPr/>
        <p:txBody>
          <a:bodyPr/>
          <a:lstStyle>
            <a:lvl1pPr>
              <a:defRPr/>
            </a:lvl1pPr>
          </a:lstStyle>
          <a:p>
            <a:fld id="{4DB33CB6-556E-449B-870B-F1E6506BF16D}" type="slidenum">
              <a:rPr lang="es-ES" altLang="pt-BR"/>
              <a:pPr/>
              <a:t>‹nº›</a:t>
            </a:fld>
            <a:endParaRPr lang="es-ES" altLang="pt-BR"/>
          </a:p>
        </p:txBody>
      </p:sp>
    </p:spTree>
    <p:extLst>
      <p:ext uri="{BB962C8B-B14F-4D97-AF65-F5344CB8AC3E}">
        <p14:creationId xmlns:p14="http://schemas.microsoft.com/office/powerpoint/2010/main" val="30055856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s-ES" altLang="pt-BR"/>
          </a:p>
        </p:txBody>
      </p:sp>
      <p:sp>
        <p:nvSpPr>
          <p:cNvPr id="3" name="Footer Placeholder 2"/>
          <p:cNvSpPr>
            <a:spLocks noGrp="1"/>
          </p:cNvSpPr>
          <p:nvPr>
            <p:ph type="ftr" sz="quarter" idx="11"/>
          </p:nvPr>
        </p:nvSpPr>
        <p:spPr/>
        <p:txBody>
          <a:bodyPr/>
          <a:lstStyle>
            <a:lvl1pPr>
              <a:defRPr/>
            </a:lvl1pPr>
          </a:lstStyle>
          <a:p>
            <a:pPr>
              <a:defRPr/>
            </a:pPr>
            <a:endParaRPr lang="es-ES" altLang="pt-BR"/>
          </a:p>
        </p:txBody>
      </p:sp>
      <p:sp>
        <p:nvSpPr>
          <p:cNvPr id="4" name="Slide Number Placeholder 3"/>
          <p:cNvSpPr>
            <a:spLocks noGrp="1"/>
          </p:cNvSpPr>
          <p:nvPr>
            <p:ph type="sldNum" sz="quarter" idx="12"/>
          </p:nvPr>
        </p:nvSpPr>
        <p:spPr/>
        <p:txBody>
          <a:bodyPr/>
          <a:lstStyle>
            <a:lvl1pPr>
              <a:defRPr/>
            </a:lvl1pPr>
          </a:lstStyle>
          <a:p>
            <a:fld id="{25ABAC83-80A4-4315-A0EF-E1F5F3E82904}" type="slidenum">
              <a:rPr lang="es-ES" altLang="pt-BR"/>
              <a:pPr/>
              <a:t>‹nº›</a:t>
            </a:fld>
            <a:endParaRPr lang="es-ES" altLang="pt-BR"/>
          </a:p>
        </p:txBody>
      </p:sp>
    </p:spTree>
    <p:extLst>
      <p:ext uri="{BB962C8B-B14F-4D97-AF65-F5344CB8AC3E}">
        <p14:creationId xmlns:p14="http://schemas.microsoft.com/office/powerpoint/2010/main" val="41773015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555479"/>
            <a:ext cx="3838776" cy="1921022"/>
          </a:xfrm>
        </p:spPr>
        <p:txBody>
          <a:bodyPr>
            <a:noAutofit/>
          </a:bodyPr>
          <a:lstStyle>
            <a:lvl1pPr>
              <a:lnSpc>
                <a:spcPct val="93000"/>
              </a:lnSpc>
              <a:defRPr sz="4000"/>
            </a:lvl1pPr>
          </a:lstStyle>
          <a:p>
            <a:r>
              <a:rPr lang="en-US"/>
              <a:t>Click to edit Master title style</a:t>
            </a:r>
            <a:endParaRPr lang="en-US" dirty="0"/>
          </a:p>
        </p:txBody>
      </p:sp>
      <p:sp>
        <p:nvSpPr>
          <p:cNvPr id="3" name="Content Placeholder 2"/>
          <p:cNvSpPr>
            <a:spLocks noGrp="1"/>
          </p:cNvSpPr>
          <p:nvPr>
            <p:ph idx="1"/>
          </p:nvPr>
        </p:nvSpPr>
        <p:spPr>
          <a:xfrm>
            <a:off x="5181600" y="564147"/>
            <a:ext cx="6248400" cy="5622644"/>
          </a:xfrm>
        </p:spPr>
        <p:txBody>
          <a:bodyPr/>
          <a:lstStyle>
            <a:lvl1pPr>
              <a:lnSpc>
                <a:spcPct val="112000"/>
              </a:lnSpc>
              <a:defRPr sz="2000"/>
            </a:lvl1pPr>
            <a:lvl2pPr>
              <a:lnSpc>
                <a:spcPct val="112000"/>
              </a:lnSpc>
              <a:defRPr sz="1800"/>
            </a:lvl2pPr>
            <a:lvl3pPr>
              <a:lnSpc>
                <a:spcPct val="112000"/>
              </a:lnSpc>
              <a:defRPr sz="1600"/>
            </a:lvl3pPr>
            <a:lvl4pPr>
              <a:lnSpc>
                <a:spcPct val="112000"/>
              </a:lnSpc>
              <a:defRPr sz="1400"/>
            </a:lvl4pPr>
            <a:lvl5pPr>
              <a:lnSpc>
                <a:spcPct val="112000"/>
              </a:lnSpc>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2000" y="2621512"/>
            <a:ext cx="3838776" cy="3239537"/>
          </a:xfrm>
        </p:spPr>
        <p:txBody>
          <a:bodyPr/>
          <a:lstStyle>
            <a:lvl1pPr marL="0" indent="0" algn="r">
              <a:lnSpc>
                <a:spcPct val="125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pPr>
              <a:defRPr/>
            </a:pPr>
            <a:endParaRPr lang="es-ES" altLang="pt-BR"/>
          </a:p>
        </p:txBody>
      </p:sp>
      <p:sp>
        <p:nvSpPr>
          <p:cNvPr id="6" name="Footer Placeholder 5"/>
          <p:cNvSpPr>
            <a:spLocks noGrp="1"/>
          </p:cNvSpPr>
          <p:nvPr>
            <p:ph type="ftr" sz="quarter" idx="11"/>
          </p:nvPr>
        </p:nvSpPr>
        <p:spPr/>
        <p:txBody>
          <a:bodyPr/>
          <a:lstStyle>
            <a:lvl1pPr>
              <a:defRPr/>
            </a:lvl1pPr>
          </a:lstStyle>
          <a:p>
            <a:pPr>
              <a:defRPr/>
            </a:pPr>
            <a:endParaRPr lang="es-ES" altLang="pt-BR"/>
          </a:p>
        </p:txBody>
      </p:sp>
      <p:sp>
        <p:nvSpPr>
          <p:cNvPr id="7" name="Slide Number Placeholder 6"/>
          <p:cNvSpPr>
            <a:spLocks noGrp="1"/>
          </p:cNvSpPr>
          <p:nvPr>
            <p:ph type="sldNum" sz="quarter" idx="12"/>
          </p:nvPr>
        </p:nvSpPr>
        <p:spPr/>
        <p:txBody>
          <a:bodyPr/>
          <a:lstStyle>
            <a:lvl1pPr>
              <a:defRPr/>
            </a:lvl1pPr>
          </a:lstStyle>
          <a:p>
            <a:fld id="{11ED10D6-7BE1-406D-84AC-1C6E53925B05}" type="slidenum">
              <a:rPr lang="es-ES" altLang="pt-BR"/>
              <a:pPr/>
              <a:t>‹nº›</a:t>
            </a:fld>
            <a:endParaRPr lang="es-ES" altLang="pt-BR"/>
          </a:p>
        </p:txBody>
      </p:sp>
    </p:spTree>
    <p:extLst>
      <p:ext uri="{BB962C8B-B14F-4D97-AF65-F5344CB8AC3E}">
        <p14:creationId xmlns:p14="http://schemas.microsoft.com/office/powerpoint/2010/main" val="26885990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557261"/>
            <a:ext cx="3840480" cy="1919239"/>
          </a:xfrm>
        </p:spPr>
        <p:txBody>
          <a:bodyPr>
            <a:noAutofit/>
          </a:bodyPr>
          <a:lstStyle>
            <a:lvl1pPr>
              <a:lnSpc>
                <a:spcPct val="93000"/>
              </a:lnSpc>
              <a:defRPr sz="40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57800" y="0"/>
            <a:ext cx="6172200" cy="6857999"/>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758952" y="2621512"/>
            <a:ext cx="3840480" cy="3236976"/>
          </a:xfrm>
        </p:spPr>
        <p:txBody>
          <a:bodyPr/>
          <a:lstStyle>
            <a:lvl1pPr marL="0" indent="0" algn="r">
              <a:lnSpc>
                <a:spcPct val="125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pPr>
              <a:defRPr/>
            </a:pPr>
            <a:endParaRPr lang="es-ES" altLang="pt-BR"/>
          </a:p>
        </p:txBody>
      </p:sp>
      <p:sp>
        <p:nvSpPr>
          <p:cNvPr id="6" name="Footer Placeholder 5"/>
          <p:cNvSpPr>
            <a:spLocks noGrp="1"/>
          </p:cNvSpPr>
          <p:nvPr>
            <p:ph type="ftr" sz="quarter" idx="11"/>
          </p:nvPr>
        </p:nvSpPr>
        <p:spPr/>
        <p:txBody>
          <a:bodyPr/>
          <a:lstStyle>
            <a:lvl1pPr>
              <a:defRPr/>
            </a:lvl1pPr>
          </a:lstStyle>
          <a:p>
            <a:pPr>
              <a:defRPr/>
            </a:pPr>
            <a:endParaRPr lang="es-ES" altLang="pt-BR"/>
          </a:p>
        </p:txBody>
      </p:sp>
      <p:sp>
        <p:nvSpPr>
          <p:cNvPr id="7" name="Slide Number Placeholder 6"/>
          <p:cNvSpPr>
            <a:spLocks noGrp="1"/>
          </p:cNvSpPr>
          <p:nvPr>
            <p:ph type="sldNum" sz="quarter" idx="12"/>
          </p:nvPr>
        </p:nvSpPr>
        <p:spPr/>
        <p:txBody>
          <a:bodyPr/>
          <a:lstStyle>
            <a:lvl1pPr>
              <a:defRPr/>
            </a:lvl1pPr>
          </a:lstStyle>
          <a:p>
            <a:fld id="{C507E241-7DF6-4672-BB9B-0254D7E32A4B}" type="slidenum">
              <a:rPr lang="es-ES" altLang="pt-BR"/>
              <a:pPr/>
              <a:t>‹nº›</a:t>
            </a:fld>
            <a:endParaRPr lang="es-ES" altLang="pt-BR"/>
          </a:p>
        </p:txBody>
      </p:sp>
    </p:spTree>
    <p:extLst>
      <p:ext uri="{BB962C8B-B14F-4D97-AF65-F5344CB8AC3E}">
        <p14:creationId xmlns:p14="http://schemas.microsoft.com/office/powerpoint/2010/main" val="34281588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5181600" y="640080"/>
            <a:ext cx="6248398" cy="558414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ltLang="pt-BR"/>
          </a:p>
        </p:txBody>
      </p:sp>
      <p:sp>
        <p:nvSpPr>
          <p:cNvPr id="5" name="Footer Placeholder 4"/>
          <p:cNvSpPr>
            <a:spLocks noGrp="1"/>
          </p:cNvSpPr>
          <p:nvPr>
            <p:ph type="ftr" sz="quarter" idx="11"/>
          </p:nvPr>
        </p:nvSpPr>
        <p:spPr/>
        <p:txBody>
          <a:bodyPr/>
          <a:lstStyle>
            <a:lvl1pPr>
              <a:defRPr/>
            </a:lvl1pPr>
          </a:lstStyle>
          <a:p>
            <a:pPr>
              <a:defRPr/>
            </a:pPr>
            <a:endParaRPr lang="es-ES" altLang="pt-BR"/>
          </a:p>
        </p:txBody>
      </p:sp>
      <p:sp>
        <p:nvSpPr>
          <p:cNvPr id="6" name="Slide Number Placeholder 5"/>
          <p:cNvSpPr>
            <a:spLocks noGrp="1"/>
          </p:cNvSpPr>
          <p:nvPr>
            <p:ph type="sldNum" sz="quarter" idx="12"/>
          </p:nvPr>
        </p:nvSpPr>
        <p:spPr/>
        <p:txBody>
          <a:bodyPr/>
          <a:lstStyle>
            <a:lvl1pPr>
              <a:defRPr/>
            </a:lvl1pPr>
          </a:lstStyle>
          <a:p>
            <a:fld id="{0100DC12-4CEF-4DF6-9A5F-C56AF33686AA}" type="slidenum">
              <a:rPr lang="es-ES" altLang="pt-BR"/>
              <a:pPr/>
              <a:t>‹nº›</a:t>
            </a:fld>
            <a:endParaRPr lang="es-ES" altLang="pt-BR"/>
          </a:p>
        </p:txBody>
      </p:sp>
    </p:spTree>
    <p:extLst>
      <p:ext uri="{BB962C8B-B14F-4D97-AF65-F5344CB8AC3E}">
        <p14:creationId xmlns:p14="http://schemas.microsoft.com/office/powerpoint/2010/main" val="6799828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Freeform 6" title="Page Number Shape"/>
          <p:cNvSpPr/>
          <p:nvPr/>
        </p:nvSpPr>
        <p:spPr bwMode="auto">
          <a:xfrm>
            <a:off x="11784013" y="5380038"/>
            <a:ext cx="407987"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w="0">
            <a:noFill/>
            <a:prstDash val="solid"/>
            <a:round/>
            <a:headEnd/>
            <a:tailEnd/>
          </a:ln>
        </p:spPr>
      </p:sp>
      <p:cxnSp>
        <p:nvCxnSpPr>
          <p:cNvPr id="5" name="Straight Connector 12" title="Horizontal Rule Line"/>
          <p:cNvCxnSpPr/>
          <p:nvPr/>
        </p:nvCxnSpPr>
        <p:spPr>
          <a:xfrm>
            <a:off x="0" y="6199188"/>
            <a:ext cx="10260013"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7990765" y="642931"/>
            <a:ext cx="2446670" cy="467810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642932"/>
            <a:ext cx="7070678" cy="46781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Date Placeholder 3"/>
          <p:cNvSpPr>
            <a:spLocks noGrp="1"/>
          </p:cNvSpPr>
          <p:nvPr>
            <p:ph type="dt" sz="half" idx="10"/>
          </p:nvPr>
        </p:nvSpPr>
        <p:spPr>
          <a:xfrm>
            <a:off x="6535738" y="5927725"/>
            <a:ext cx="3814762" cy="365125"/>
          </a:xfrm>
        </p:spPr>
        <p:txBody>
          <a:bodyPr/>
          <a:lstStyle>
            <a:lvl1pPr>
              <a:defRPr/>
            </a:lvl1pPr>
          </a:lstStyle>
          <a:p>
            <a:pPr>
              <a:defRPr/>
            </a:pPr>
            <a:endParaRPr lang="es-ES" altLang="pt-BR"/>
          </a:p>
        </p:txBody>
      </p:sp>
      <p:sp>
        <p:nvSpPr>
          <p:cNvPr id="7" name="Footer Placeholder 4"/>
          <p:cNvSpPr>
            <a:spLocks noGrp="1"/>
          </p:cNvSpPr>
          <p:nvPr>
            <p:ph type="ftr" sz="quarter" idx="11"/>
          </p:nvPr>
        </p:nvSpPr>
        <p:spPr>
          <a:xfrm>
            <a:off x="6535738" y="6316663"/>
            <a:ext cx="3814762" cy="365125"/>
          </a:xfrm>
        </p:spPr>
        <p:txBody>
          <a:bodyPr/>
          <a:lstStyle>
            <a:lvl1pPr>
              <a:defRPr/>
            </a:lvl1pPr>
          </a:lstStyle>
          <a:p>
            <a:pPr>
              <a:defRPr/>
            </a:pPr>
            <a:endParaRPr lang="es-ES" altLang="pt-BR"/>
          </a:p>
        </p:txBody>
      </p:sp>
      <p:sp>
        <p:nvSpPr>
          <p:cNvPr id="8" name="Slide Number Placeholder 5"/>
          <p:cNvSpPr>
            <a:spLocks noGrp="1"/>
          </p:cNvSpPr>
          <p:nvPr>
            <p:ph type="sldNum" sz="quarter" idx="12"/>
          </p:nvPr>
        </p:nvSpPr>
        <p:spPr/>
        <p:txBody>
          <a:bodyPr/>
          <a:lstStyle>
            <a:lvl1pPr>
              <a:defRPr/>
            </a:lvl1pPr>
          </a:lstStyle>
          <a:p>
            <a:fld id="{083CDC08-1101-43DF-933D-F9ACC23FD363}" type="slidenum">
              <a:rPr lang="es-ES" altLang="pt-BR"/>
              <a:pPr/>
              <a:t>‹nº›</a:t>
            </a:fld>
            <a:endParaRPr lang="es-ES" altLang="pt-BR"/>
          </a:p>
        </p:txBody>
      </p:sp>
    </p:spTree>
    <p:extLst>
      <p:ext uri="{BB962C8B-B14F-4D97-AF65-F5344CB8AC3E}">
        <p14:creationId xmlns:p14="http://schemas.microsoft.com/office/powerpoint/2010/main" val="33056034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pt-BR" smtClean="0"/>
              <a:t>Click to edit Master title style</a:t>
            </a:r>
            <a:endParaRPr lang="pt-BR" altLang="pt-BR" smtClean="0"/>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pt-BR" smtClean="0"/>
              <a:t>Edit Master text styles</a:t>
            </a:r>
          </a:p>
          <a:p>
            <a:pPr lvl="1"/>
            <a:r>
              <a:rPr lang="en-US" altLang="pt-BR" smtClean="0"/>
              <a:t>Second level</a:t>
            </a:r>
          </a:p>
          <a:p>
            <a:pPr lvl="2"/>
            <a:r>
              <a:rPr lang="en-US" altLang="pt-BR" smtClean="0"/>
              <a:t>Third level</a:t>
            </a:r>
          </a:p>
          <a:p>
            <a:pPr lvl="3"/>
            <a:r>
              <a:rPr lang="en-US" altLang="pt-BR" smtClean="0"/>
              <a:t>Fourth level</a:t>
            </a:r>
          </a:p>
          <a:p>
            <a:pPr lvl="4"/>
            <a:r>
              <a:rPr lang="en-US" altLang="pt-BR" smtClean="0"/>
              <a:t>Fifth level</a:t>
            </a:r>
            <a:endParaRPr lang="pt-BR" altLang="pt-BR"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271147B2-8F8B-4AFD-8E9B-8E757B7FAEA3}" type="datetimeFigureOut">
              <a:rPr lang="pt-BR"/>
              <a:pPr>
                <a:defRPr/>
              </a:pPr>
              <a:t>29/11/2019</a:t>
            </a:fld>
            <a:endParaRPr lang="pt-B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pt-B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72639D1E-0E20-4768-AE24-0D7C847D269A}" type="slidenum">
              <a:rPr lang="pt-BR" altLang="pt-BR"/>
              <a:pPr/>
              <a:t>‹nº›</a:t>
            </a:fld>
            <a:endParaRPr lang="pt-BR" altLang="pt-BR"/>
          </a:p>
        </p:txBody>
      </p:sp>
    </p:spTree>
  </p:cSld>
  <p:clrMap bg1="lt1" tx1="dk1" bg2="lt2" tx2="dk2" accent1="accent1" accent2="accent2" accent3="accent3" accent4="accent4" accent5="accent5" accent6="accent6" hlink="hlink" folHlink="folHlink"/>
  <p:sldLayoutIdLst>
    <p:sldLayoutId id="2147483705" r:id="rId1"/>
    <p:sldLayoutId id="2147483704" r:id="rId2"/>
    <p:sldLayoutId id="2147483703" r:id="rId3"/>
    <p:sldLayoutId id="2147483702" r:id="rId4"/>
    <p:sldLayoutId id="2147483701" r:id="rId5"/>
    <p:sldLayoutId id="2147483700" r:id="rId6"/>
    <p:sldLayoutId id="2147483699" r:id="rId7"/>
    <p:sldLayoutId id="2147483698" r:id="rId8"/>
    <p:sldLayoutId id="2147483697" r:id="rId9"/>
    <p:sldLayoutId id="2147483696" r:id="rId10"/>
    <p:sldLayoutId id="2147483695"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Freeform 6" title="Page Number Shape"/>
          <p:cNvSpPr/>
          <p:nvPr/>
        </p:nvSpPr>
        <p:spPr bwMode="auto">
          <a:xfrm>
            <a:off x="11784013" y="5380038"/>
            <a:ext cx="407987"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051" name="Title Placeholder 1"/>
          <p:cNvSpPr>
            <a:spLocks noGrp="1"/>
          </p:cNvSpPr>
          <p:nvPr>
            <p:ph type="title"/>
          </p:nvPr>
        </p:nvSpPr>
        <p:spPr bwMode="auto">
          <a:xfrm>
            <a:off x="762000" y="560388"/>
            <a:ext cx="3833813" cy="495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pt-BR" smtClean="0"/>
              <a:t>Click to edit Master title style</a:t>
            </a:r>
          </a:p>
        </p:txBody>
      </p:sp>
      <p:sp>
        <p:nvSpPr>
          <p:cNvPr id="2052" name="Text Placeholder 2"/>
          <p:cNvSpPr>
            <a:spLocks noGrp="1"/>
          </p:cNvSpPr>
          <p:nvPr>
            <p:ph type="body" idx="1"/>
          </p:nvPr>
        </p:nvSpPr>
        <p:spPr bwMode="auto">
          <a:xfrm>
            <a:off x="5181600" y="568325"/>
            <a:ext cx="6248400" cy="565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pt-BR" smtClean="0"/>
              <a:t>Edit Master text styles</a:t>
            </a:r>
          </a:p>
          <a:p>
            <a:pPr lvl="1"/>
            <a:r>
              <a:rPr lang="en-US" altLang="pt-BR" smtClean="0"/>
              <a:t>Second level</a:t>
            </a:r>
          </a:p>
          <a:p>
            <a:pPr lvl="2"/>
            <a:r>
              <a:rPr lang="en-US" altLang="pt-BR" smtClean="0"/>
              <a:t>Third level</a:t>
            </a:r>
          </a:p>
          <a:p>
            <a:pPr lvl="3"/>
            <a:r>
              <a:rPr lang="en-US" altLang="pt-BR" smtClean="0"/>
              <a:t>Fourth level</a:t>
            </a:r>
          </a:p>
          <a:p>
            <a:pPr lvl="4"/>
            <a:r>
              <a:rPr lang="en-US" altLang="pt-BR" smtClean="0"/>
              <a:t>Fifth level</a:t>
            </a:r>
          </a:p>
        </p:txBody>
      </p:sp>
      <p:sp>
        <p:nvSpPr>
          <p:cNvPr id="4" name="Date Placeholder 3"/>
          <p:cNvSpPr>
            <a:spLocks noGrp="1"/>
          </p:cNvSpPr>
          <p:nvPr>
            <p:ph type="dt" sz="half" idx="2"/>
          </p:nvPr>
        </p:nvSpPr>
        <p:spPr>
          <a:xfrm>
            <a:off x="762000" y="5929313"/>
            <a:ext cx="3814763" cy="365125"/>
          </a:xfrm>
          <a:prstGeom prst="rect">
            <a:avLst/>
          </a:prstGeom>
        </p:spPr>
        <p:txBody>
          <a:bodyPr vert="horz" lIns="91440" tIns="45720" rIns="91440" bIns="45720" rtlCol="0" anchor="t"/>
          <a:lstStyle>
            <a:lvl1pPr algn="r" eaLnBrk="1" fontAlgn="auto" hangingPunct="1">
              <a:spcBef>
                <a:spcPts val="0"/>
              </a:spcBef>
              <a:spcAft>
                <a:spcPts val="0"/>
              </a:spcAft>
              <a:defRPr sz="1000" b="0" i="1" baseline="0" smtClean="0">
                <a:solidFill>
                  <a:schemeClr val="tx1">
                    <a:lumMod val="85000"/>
                    <a:lumOff val="15000"/>
                  </a:schemeClr>
                </a:solidFill>
                <a:latin typeface="+mj-lt"/>
              </a:defRPr>
            </a:lvl1pPr>
          </a:lstStyle>
          <a:p>
            <a:pPr>
              <a:defRPr/>
            </a:pPr>
            <a:fld id="{5E1A889A-A4DA-4415-8B17-F0AC76023528}" type="datetimeFigureOut">
              <a:rPr lang="pt-BR"/>
              <a:pPr>
                <a:defRPr/>
              </a:pPr>
              <a:t>29/11/2019</a:t>
            </a:fld>
            <a:endParaRPr lang="pt-BR"/>
          </a:p>
        </p:txBody>
      </p:sp>
      <p:sp>
        <p:nvSpPr>
          <p:cNvPr id="5" name="Footer Placeholder 4"/>
          <p:cNvSpPr>
            <a:spLocks noGrp="1"/>
          </p:cNvSpPr>
          <p:nvPr>
            <p:ph type="ftr" sz="quarter" idx="3"/>
          </p:nvPr>
        </p:nvSpPr>
        <p:spPr>
          <a:xfrm>
            <a:off x="762000" y="6315075"/>
            <a:ext cx="3814763" cy="365125"/>
          </a:xfrm>
          <a:prstGeom prst="rect">
            <a:avLst/>
          </a:prstGeom>
        </p:spPr>
        <p:txBody>
          <a:bodyPr vert="horz" lIns="91440" tIns="45720" rIns="91440" bIns="45720" rtlCol="0" anchor="t"/>
          <a:lstStyle>
            <a:lvl1pPr algn="r" eaLnBrk="1" fontAlgn="auto" hangingPunct="1">
              <a:spcBef>
                <a:spcPts val="0"/>
              </a:spcBef>
              <a:spcAft>
                <a:spcPts val="0"/>
              </a:spcAft>
              <a:defRPr sz="1200" b="1" i="1" baseline="0">
                <a:solidFill>
                  <a:schemeClr val="tx1">
                    <a:lumMod val="85000"/>
                    <a:lumOff val="15000"/>
                  </a:schemeClr>
                </a:solidFill>
                <a:latin typeface="+mj-lt"/>
              </a:defRPr>
            </a:lvl1pPr>
          </a:lstStyle>
          <a:p>
            <a:pPr>
              <a:defRPr/>
            </a:pPr>
            <a:endParaRPr lang="pt-BR"/>
          </a:p>
        </p:txBody>
      </p:sp>
      <p:sp>
        <p:nvSpPr>
          <p:cNvPr id="6" name="Slide Number Placeholder 5"/>
          <p:cNvSpPr>
            <a:spLocks noGrp="1"/>
          </p:cNvSpPr>
          <p:nvPr>
            <p:ph type="sldNum" sz="quarter" idx="4"/>
          </p:nvPr>
        </p:nvSpPr>
        <p:spPr>
          <a:xfrm>
            <a:off x="11784013" y="5607050"/>
            <a:ext cx="407987"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i="1">
                <a:solidFill>
                  <a:schemeClr val="bg2"/>
                </a:solidFill>
                <a:latin typeface="Century Schoolbook" pitchFamily="18" charset="0"/>
              </a:defRPr>
            </a:lvl1pPr>
          </a:lstStyle>
          <a:p>
            <a:fld id="{9A71DB14-56D6-49F1-BCB5-BBD4EEF69607}" type="slidenum">
              <a:rPr lang="pt-BR" altLang="pt-BR"/>
              <a:pPr/>
              <a:t>‹nº›</a:t>
            </a:fld>
            <a:endParaRPr lang="pt-BR" altLang="pt-BR"/>
          </a:p>
        </p:txBody>
      </p:sp>
      <p:cxnSp>
        <p:nvCxnSpPr>
          <p:cNvPr id="10" name="Straight Connector 9" title="Horizontal Rule Line"/>
          <p:cNvCxnSpPr/>
          <p:nvPr/>
        </p:nvCxnSpPr>
        <p:spPr>
          <a:xfrm>
            <a:off x="0" y="6199188"/>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r" rtl="0" fontAlgn="base">
        <a:lnSpc>
          <a:spcPct val="90000"/>
        </a:lnSpc>
        <a:spcBef>
          <a:spcPct val="0"/>
        </a:spcBef>
        <a:spcAft>
          <a:spcPct val="0"/>
        </a:spcAft>
        <a:defRPr sz="5000" i="1" kern="1200">
          <a:solidFill>
            <a:srgbClr val="262626"/>
          </a:solidFill>
          <a:latin typeface="+mj-lt"/>
          <a:ea typeface="+mj-ea"/>
          <a:cs typeface="+mj-cs"/>
        </a:defRPr>
      </a:lvl1pPr>
      <a:lvl2pPr algn="r" rtl="0" fontAlgn="base">
        <a:lnSpc>
          <a:spcPct val="90000"/>
        </a:lnSpc>
        <a:spcBef>
          <a:spcPct val="0"/>
        </a:spcBef>
        <a:spcAft>
          <a:spcPct val="0"/>
        </a:spcAft>
        <a:defRPr sz="5000" i="1">
          <a:solidFill>
            <a:srgbClr val="262626"/>
          </a:solidFill>
          <a:latin typeface="Century Schoolbook" pitchFamily="18" charset="0"/>
        </a:defRPr>
      </a:lvl2pPr>
      <a:lvl3pPr algn="r" rtl="0" fontAlgn="base">
        <a:lnSpc>
          <a:spcPct val="90000"/>
        </a:lnSpc>
        <a:spcBef>
          <a:spcPct val="0"/>
        </a:spcBef>
        <a:spcAft>
          <a:spcPct val="0"/>
        </a:spcAft>
        <a:defRPr sz="5000" i="1">
          <a:solidFill>
            <a:srgbClr val="262626"/>
          </a:solidFill>
          <a:latin typeface="Century Schoolbook" pitchFamily="18" charset="0"/>
        </a:defRPr>
      </a:lvl3pPr>
      <a:lvl4pPr algn="r" rtl="0" fontAlgn="base">
        <a:lnSpc>
          <a:spcPct val="90000"/>
        </a:lnSpc>
        <a:spcBef>
          <a:spcPct val="0"/>
        </a:spcBef>
        <a:spcAft>
          <a:spcPct val="0"/>
        </a:spcAft>
        <a:defRPr sz="5000" i="1">
          <a:solidFill>
            <a:srgbClr val="262626"/>
          </a:solidFill>
          <a:latin typeface="Century Schoolbook" pitchFamily="18" charset="0"/>
        </a:defRPr>
      </a:lvl4pPr>
      <a:lvl5pPr algn="r" rtl="0" fontAlgn="base">
        <a:lnSpc>
          <a:spcPct val="90000"/>
        </a:lnSpc>
        <a:spcBef>
          <a:spcPct val="0"/>
        </a:spcBef>
        <a:spcAft>
          <a:spcPct val="0"/>
        </a:spcAft>
        <a:defRPr sz="5000" i="1">
          <a:solidFill>
            <a:srgbClr val="262626"/>
          </a:solidFill>
          <a:latin typeface="Century Schoolbook" pitchFamily="18" charset="0"/>
        </a:defRPr>
      </a:lvl5pPr>
      <a:lvl6pPr marL="457200" algn="r" rtl="0" fontAlgn="base">
        <a:lnSpc>
          <a:spcPct val="90000"/>
        </a:lnSpc>
        <a:spcBef>
          <a:spcPct val="0"/>
        </a:spcBef>
        <a:spcAft>
          <a:spcPct val="0"/>
        </a:spcAft>
        <a:defRPr sz="5000" i="1">
          <a:solidFill>
            <a:srgbClr val="262626"/>
          </a:solidFill>
          <a:latin typeface="Century Schoolbook" pitchFamily="18" charset="0"/>
        </a:defRPr>
      </a:lvl6pPr>
      <a:lvl7pPr marL="914400" algn="r" rtl="0" fontAlgn="base">
        <a:lnSpc>
          <a:spcPct val="90000"/>
        </a:lnSpc>
        <a:spcBef>
          <a:spcPct val="0"/>
        </a:spcBef>
        <a:spcAft>
          <a:spcPct val="0"/>
        </a:spcAft>
        <a:defRPr sz="5000" i="1">
          <a:solidFill>
            <a:srgbClr val="262626"/>
          </a:solidFill>
          <a:latin typeface="Century Schoolbook" pitchFamily="18" charset="0"/>
        </a:defRPr>
      </a:lvl7pPr>
      <a:lvl8pPr marL="1371600" algn="r" rtl="0" fontAlgn="base">
        <a:lnSpc>
          <a:spcPct val="90000"/>
        </a:lnSpc>
        <a:spcBef>
          <a:spcPct val="0"/>
        </a:spcBef>
        <a:spcAft>
          <a:spcPct val="0"/>
        </a:spcAft>
        <a:defRPr sz="5000" i="1">
          <a:solidFill>
            <a:srgbClr val="262626"/>
          </a:solidFill>
          <a:latin typeface="Century Schoolbook" pitchFamily="18" charset="0"/>
        </a:defRPr>
      </a:lvl8pPr>
      <a:lvl9pPr marL="1828800" algn="r" rtl="0" fontAlgn="base">
        <a:lnSpc>
          <a:spcPct val="90000"/>
        </a:lnSpc>
        <a:spcBef>
          <a:spcPct val="0"/>
        </a:spcBef>
        <a:spcAft>
          <a:spcPct val="0"/>
        </a:spcAft>
        <a:defRPr sz="5000" i="1">
          <a:solidFill>
            <a:srgbClr val="262626"/>
          </a:solidFill>
          <a:latin typeface="Century Schoolbook" pitchFamily="18" charset="0"/>
        </a:defRPr>
      </a:lvl9pPr>
    </p:titleStyle>
    <p:bodyStyle>
      <a:lvl1pPr marL="282575" indent="-282575" algn="l" rtl="0" fontAlgn="base">
        <a:lnSpc>
          <a:spcPct val="112000"/>
        </a:lnSpc>
        <a:spcBef>
          <a:spcPts val="900"/>
        </a:spcBef>
        <a:spcAft>
          <a:spcPct val="0"/>
        </a:spcAft>
        <a:buFont typeface="Arial" pitchFamily="34" charset="0"/>
        <a:buChar char="•"/>
        <a:defRPr sz="2000" kern="1200">
          <a:solidFill>
            <a:srgbClr val="262626"/>
          </a:solidFill>
          <a:latin typeface="+mn-lt"/>
          <a:ea typeface="+mn-ea"/>
          <a:cs typeface="+mn-cs"/>
        </a:defRPr>
      </a:lvl1pPr>
      <a:lvl2pPr marL="685800" indent="-282575" algn="l" rtl="0" fontAlgn="base">
        <a:lnSpc>
          <a:spcPct val="112000"/>
        </a:lnSpc>
        <a:spcBef>
          <a:spcPts val="900"/>
        </a:spcBef>
        <a:spcAft>
          <a:spcPct val="0"/>
        </a:spcAft>
        <a:buFont typeface="Corbel" pitchFamily="34" charset="0"/>
        <a:buChar char="–"/>
        <a:defRPr kern="1200">
          <a:solidFill>
            <a:srgbClr val="262626"/>
          </a:solidFill>
          <a:latin typeface="+mn-lt"/>
          <a:ea typeface="+mn-ea"/>
          <a:cs typeface="+mn-cs"/>
        </a:defRPr>
      </a:lvl2pPr>
      <a:lvl3pPr marL="1143000" indent="-282575" algn="l" rtl="0" fontAlgn="base">
        <a:lnSpc>
          <a:spcPct val="112000"/>
        </a:lnSpc>
        <a:spcBef>
          <a:spcPts val="900"/>
        </a:spcBef>
        <a:spcAft>
          <a:spcPct val="0"/>
        </a:spcAft>
        <a:buFont typeface="Arial" pitchFamily="34" charset="0"/>
        <a:buChar char="•"/>
        <a:defRPr sz="1600" kern="1200">
          <a:solidFill>
            <a:srgbClr val="262626"/>
          </a:solidFill>
          <a:latin typeface="+mn-lt"/>
          <a:ea typeface="+mn-ea"/>
          <a:cs typeface="+mn-cs"/>
        </a:defRPr>
      </a:lvl3pPr>
      <a:lvl4pPr marL="1600200" indent="-282575" algn="l" rtl="0" fontAlgn="base">
        <a:lnSpc>
          <a:spcPct val="112000"/>
        </a:lnSpc>
        <a:spcBef>
          <a:spcPts val="900"/>
        </a:spcBef>
        <a:spcAft>
          <a:spcPct val="0"/>
        </a:spcAft>
        <a:buFont typeface="Corbel" pitchFamily="34" charset="0"/>
        <a:buChar char="–"/>
        <a:defRPr sz="1400" kern="1200">
          <a:solidFill>
            <a:srgbClr val="262626"/>
          </a:solidFill>
          <a:latin typeface="+mn-lt"/>
          <a:ea typeface="+mn-ea"/>
          <a:cs typeface="+mn-cs"/>
        </a:defRPr>
      </a:lvl4pPr>
      <a:lvl5pPr marL="2057400" indent="-282575" algn="l" rtl="0" fontAlgn="base">
        <a:lnSpc>
          <a:spcPct val="112000"/>
        </a:lnSpc>
        <a:spcBef>
          <a:spcPts val="900"/>
        </a:spcBef>
        <a:spcAft>
          <a:spcPct val="0"/>
        </a:spcAft>
        <a:buFont typeface="Arial" pitchFamily="34" charset="0"/>
        <a:buChar char="•"/>
        <a:defRPr sz="1400" i="1" kern="1200">
          <a:solidFill>
            <a:srgbClr val="262626"/>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pubmed.ncbi.nlm.nih.gov/31122011/?from_term=bronchopulmonary+dysplasia+and+Tae-Jung+Sung&amp;from_pos=4"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paulomargotto.com.br/documentos/5994" TargetMode="Externa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hyperlink" Target="https://www.ncbi.nlm.nih.gov/pubmed?linkname=pubmed_pubmed&amp;from_uid=30912836" TargetMode="External"/><Relationship Id="rId2" Type="http://schemas.openxmlformats.org/officeDocument/2006/relationships/hyperlink" Target="https://www.ncbi.nlm.nih.gov/pubmed/30912836" TargetMode="Externa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paulomargotto.com.br/documentos/20069" TargetMode="Externa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paulomargotto.com.br/documentos/18968" TargetMode="Externa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hyperlink" Target="https://neonatal.rti.org/index.cfm?fuseaction=BPDCalculator.start" TargetMode="Externa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hyperlink" Target="https://www.ncbi.nlm.nih.gov/pubmed?linkname=pubmed_pubmed&amp;from_uid=25632975" TargetMode="External"/><Relationship Id="rId2" Type="http://schemas.openxmlformats.org/officeDocument/2006/relationships/hyperlink" Target="https://www.ncbi.nlm.nih.gov/pubmed/25632975" TargetMode="Externa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paulomargotto.com.br/documentos/5568"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p:cNvPicPr>
            <a:picLocks noChangeAspect="1"/>
          </p:cNvPicPr>
          <p:nvPr/>
        </p:nvPicPr>
        <p:blipFill>
          <a:blip r:embed="rId2">
            <a:extLst>
              <a:ext uri="{28A0092B-C50C-407E-A947-70E740481C1C}">
                <a14:useLocalDpi xmlns:a14="http://schemas.microsoft.com/office/drawing/2010/main" val="0"/>
              </a:ext>
            </a:extLst>
          </a:blip>
          <a:srcRect r="28235" b="-2"/>
          <a:stretch>
            <a:fillRect/>
          </a:stretch>
        </p:blipFill>
        <p:spPr bwMode="auto">
          <a:xfrm>
            <a:off x="4819650" y="0"/>
            <a:ext cx="73723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Freeform 8"/>
          <p:cNvSpPr>
            <a:spLocks noGrp="1" noRot="1" noChangeAspect="1" noMove="1" noResize="1" noEditPoints="1" noAdjustHandles="1" noChangeArrowheads="1" noChangeShapeType="1" noTextEdit="1"/>
          </p:cNvSpPr>
          <p:nvPr/>
        </p:nvSpPr>
        <p:spPr>
          <a:xfrm>
            <a:off x="-1588" y="0"/>
            <a:ext cx="9469438" cy="6858000"/>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5" name="Freeform 11"/>
          <p:cNvSpPr>
            <a:spLocks noGrp="1" noRot="1" noChangeAspect="1" noMove="1" noResize="1" noEditPoints="1" noAdjustHandles="1" noChangeArrowheads="1" noChangeShapeType="1" noTextEdit="1"/>
          </p:cNvSpPr>
          <p:nvPr/>
        </p:nvSpPr>
        <p:spPr>
          <a:xfrm>
            <a:off x="-1588" y="0"/>
            <a:ext cx="8078788" cy="6858000"/>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ctrTitle"/>
          </p:nvPr>
        </p:nvSpPr>
        <p:spPr>
          <a:xfrm>
            <a:off x="231775" y="427038"/>
            <a:ext cx="5059363" cy="4095750"/>
          </a:xfrm>
        </p:spPr>
        <p:txBody>
          <a:bodyPr anchor="t">
            <a:normAutofit/>
          </a:bodyPr>
          <a:lstStyle/>
          <a:p>
            <a:pPr>
              <a:lnSpc>
                <a:spcPct val="70000"/>
              </a:lnSpc>
            </a:pPr>
            <a:r>
              <a:rPr lang="pt-BR" altLang="pt-BR" sz="3000" dirty="0" smtClean="0">
                <a:latin typeface="Tw Cen MT Condensed" pitchFamily="34" charset="0"/>
              </a:rPr>
              <a:t>PROGRAMA DE RESIDÊNCIA MÉDICA EM NEONATOLOGIA DO HOSPITAL MATERNO INFANTIL DE BRASILIA – HMIB/SES-DF</a:t>
            </a:r>
            <a:br>
              <a:rPr lang="pt-BR" altLang="pt-BR" sz="3000" dirty="0" smtClean="0">
                <a:latin typeface="Tw Cen MT Condensed" pitchFamily="34" charset="0"/>
              </a:rPr>
            </a:br>
            <a:r>
              <a:rPr lang="pt-BR" altLang="pt-BR" sz="3000" b="1" dirty="0" smtClean="0">
                <a:solidFill>
                  <a:srgbClr val="FF00FF"/>
                </a:solidFill>
                <a:latin typeface="Tw Cen MT Condensed" pitchFamily="34" charset="0"/>
              </a:rPr>
              <a:t>Displasia </a:t>
            </a:r>
            <a:r>
              <a:rPr lang="pt-BR" altLang="pt-BR" sz="3000" b="1" dirty="0" smtClean="0">
                <a:solidFill>
                  <a:srgbClr val="FF00FF"/>
                </a:solidFill>
                <a:latin typeface="Tw Cen MT Condensed" pitchFamily="34" charset="0"/>
              </a:rPr>
              <a:t>broncopulmonar: como podemos </a:t>
            </a:r>
            <a:r>
              <a:rPr lang="pt-BR" altLang="pt-BR" sz="3000" b="1" dirty="0" smtClean="0">
                <a:solidFill>
                  <a:srgbClr val="FF00FF"/>
                </a:solidFill>
                <a:latin typeface="Tw Cen MT Condensed" pitchFamily="34" charset="0"/>
              </a:rPr>
              <a:t>melhoras </a:t>
            </a:r>
            <a:r>
              <a:rPr lang="pt-BR" altLang="pt-BR" sz="3000" b="1" dirty="0" smtClean="0">
                <a:solidFill>
                  <a:srgbClr val="FF00FF"/>
                </a:solidFill>
                <a:latin typeface="Tw Cen MT Condensed" pitchFamily="34" charset="0"/>
              </a:rPr>
              <a:t>o seus resultados</a:t>
            </a:r>
            <a:endParaRPr lang="pt-BR" altLang="pt-BR" sz="3000" b="1" dirty="0" smtClean="0">
              <a:solidFill>
                <a:srgbClr val="FF00FF"/>
              </a:solidFill>
            </a:endParaRPr>
          </a:p>
        </p:txBody>
      </p:sp>
      <p:sp>
        <p:nvSpPr>
          <p:cNvPr id="3" name="Subtitle 2"/>
          <p:cNvSpPr>
            <a:spLocks noGrp="1"/>
          </p:cNvSpPr>
          <p:nvPr>
            <p:ph type="subTitle" idx="1"/>
          </p:nvPr>
        </p:nvSpPr>
        <p:spPr>
          <a:xfrm>
            <a:off x="623888" y="4481513"/>
            <a:ext cx="4751387" cy="1852612"/>
          </a:xfrm>
        </p:spPr>
        <p:txBody>
          <a:bodyPr anchor="b">
            <a:normAutofit/>
          </a:bodyPr>
          <a:lstStyle/>
          <a:p>
            <a:pPr algn="l">
              <a:lnSpc>
                <a:spcPct val="50000"/>
              </a:lnSpc>
            </a:pPr>
            <a:endParaRPr lang="pt-BR" altLang="pt-BR" sz="800" smtClean="0"/>
          </a:p>
          <a:p>
            <a:pPr>
              <a:lnSpc>
                <a:spcPct val="50000"/>
              </a:lnSpc>
            </a:pPr>
            <a:r>
              <a:rPr lang="pt-BR" altLang="pt-BR" sz="1700" smtClean="0"/>
              <a:t>Apresentação: Gustavo Borela Valente </a:t>
            </a:r>
          </a:p>
          <a:p>
            <a:pPr>
              <a:lnSpc>
                <a:spcPct val="50000"/>
              </a:lnSpc>
            </a:pPr>
            <a:r>
              <a:rPr lang="pt-BR" altLang="pt-BR" sz="1700" smtClean="0"/>
              <a:t>R4 em </a:t>
            </a:r>
          </a:p>
          <a:p>
            <a:pPr>
              <a:lnSpc>
                <a:spcPct val="50000"/>
              </a:lnSpc>
            </a:pPr>
            <a:r>
              <a:rPr lang="pt-BR" altLang="pt-BR" sz="1700" smtClean="0"/>
              <a:t>Neonatologia</a:t>
            </a:r>
          </a:p>
          <a:p>
            <a:pPr>
              <a:lnSpc>
                <a:spcPct val="50000"/>
              </a:lnSpc>
            </a:pPr>
            <a:r>
              <a:rPr lang="pt-BR" altLang="pt-BR" sz="1700" smtClean="0"/>
              <a:t>Coordenação: Carlos Alberto Moreno Zaconeta</a:t>
            </a:r>
          </a:p>
          <a:p>
            <a:pPr>
              <a:lnSpc>
                <a:spcPct val="50000"/>
              </a:lnSpc>
            </a:pPr>
            <a:r>
              <a:rPr lang="pt-BR" altLang="pt-BR" sz="1700" smtClean="0">
                <a:hlinkClick r:id="rId3"/>
              </a:rPr>
              <a:t>www.paulomargotto.com.br</a:t>
            </a:r>
            <a:r>
              <a:rPr lang="pt-BR" altLang="pt-BR" sz="1700" smtClean="0"/>
              <a:t> </a:t>
            </a:r>
          </a:p>
          <a:p>
            <a:pPr>
              <a:lnSpc>
                <a:spcPct val="50000"/>
              </a:lnSpc>
            </a:pPr>
            <a:r>
              <a:rPr lang="pt-BR" altLang="pt-BR" sz="1700" smtClean="0"/>
              <a:t>Brasília, 30 de novembro  de 2019.</a:t>
            </a:r>
          </a:p>
          <a:p>
            <a:pPr>
              <a:lnSpc>
                <a:spcPct val="50000"/>
              </a:lnSpc>
            </a:pPr>
            <a:endParaRPr lang="pt-BR" altLang="pt-BR" sz="1700" smtClean="0"/>
          </a:p>
        </p:txBody>
      </p:sp>
      <p:sp>
        <p:nvSpPr>
          <p:cNvPr id="15368" name="Rectangle 8"/>
          <p:cNvSpPr>
            <a:spLocks noChangeArrowheads="1"/>
          </p:cNvSpPr>
          <p:nvPr/>
        </p:nvSpPr>
        <p:spPr bwMode="auto">
          <a:xfrm>
            <a:off x="582613" y="2492375"/>
            <a:ext cx="4525962" cy="18240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eaLnBrk="1" fontAlgn="t" hangingPunct="1"/>
            <a:r>
              <a:rPr lang="pt-BR" altLang="pt-BR" sz="1200">
                <a:solidFill>
                  <a:srgbClr val="5B616B"/>
                </a:solidFill>
                <a:ea typeface="BlinkMacSystemFont"/>
                <a:cs typeface="BlinkMacSystemFont"/>
              </a:rPr>
              <a:t/>
            </a:r>
            <a:br>
              <a:rPr lang="pt-BR" altLang="pt-BR" sz="1200">
                <a:solidFill>
                  <a:srgbClr val="5B616B"/>
                </a:solidFill>
                <a:ea typeface="BlinkMacSystemFont"/>
                <a:cs typeface="BlinkMacSystemFont"/>
              </a:rPr>
            </a:br>
            <a:endParaRPr lang="pt-BR" altLang="pt-BR" sz="1200">
              <a:solidFill>
                <a:srgbClr val="212121"/>
              </a:solidFill>
              <a:ea typeface="BlinkMacSystemFont"/>
              <a:cs typeface="BlinkMacSystemFont"/>
            </a:endParaRPr>
          </a:p>
          <a:p>
            <a:r>
              <a:rPr lang="pt-BR" altLang="pt-BR" sz="1200">
                <a:solidFill>
                  <a:srgbClr val="212121"/>
                </a:solidFill>
                <a:ea typeface="BlinkMacSystemFont"/>
                <a:cs typeface="BlinkMacSystemFont"/>
              </a:rPr>
              <a:t> </a:t>
            </a:r>
            <a:endParaRPr lang="pt-BR" altLang="pt-BR" sz="800"/>
          </a:p>
          <a:p>
            <a:pPr algn="ctr"/>
            <a:r>
              <a:rPr lang="pt-BR" altLang="pt-BR" sz="1400" b="1">
                <a:solidFill>
                  <a:srgbClr val="4C2C92"/>
                </a:solidFill>
                <a:ea typeface="BlinkMacSystemFont"/>
                <a:cs typeface="BlinkMacSystemFont"/>
                <a:hlinkClick r:id="rId4"/>
              </a:rPr>
              <a:t>Bronchopulmonary</a:t>
            </a:r>
            <a:r>
              <a:rPr lang="pt-BR" altLang="pt-BR" sz="1400">
                <a:solidFill>
                  <a:srgbClr val="4C2C92"/>
                </a:solidFill>
                <a:ea typeface="BlinkMacSystemFont"/>
                <a:cs typeface="BlinkMacSystemFont"/>
                <a:hlinkClick r:id="rId4"/>
              </a:rPr>
              <a:t> </a:t>
            </a:r>
            <a:r>
              <a:rPr lang="pt-BR" altLang="pt-BR" sz="1400" b="1">
                <a:solidFill>
                  <a:srgbClr val="4C2C92"/>
                </a:solidFill>
                <a:ea typeface="BlinkMacSystemFont"/>
                <a:cs typeface="BlinkMacSystemFont"/>
                <a:hlinkClick r:id="rId4"/>
              </a:rPr>
              <a:t>dysplasia</a:t>
            </a:r>
            <a:r>
              <a:rPr lang="pt-BR" altLang="pt-BR" sz="1400">
                <a:solidFill>
                  <a:srgbClr val="4C2C92"/>
                </a:solidFill>
                <a:ea typeface="BlinkMacSystemFont"/>
                <a:cs typeface="BlinkMacSystemFont"/>
                <a:hlinkClick r:id="rId4"/>
              </a:rPr>
              <a:t>: how can we improve its outcomes?</a:t>
            </a:r>
            <a:r>
              <a:rPr lang="pt-BR" altLang="pt-BR" sz="1400" b="1">
                <a:solidFill>
                  <a:srgbClr val="2E8540"/>
                </a:solidFill>
                <a:ea typeface="BlinkMacSystemFont"/>
                <a:cs typeface="BlinkMacSystemFont"/>
              </a:rPr>
              <a:t>Sung TJ</a:t>
            </a:r>
            <a:r>
              <a:rPr lang="pt-BR" altLang="pt-BR" sz="1400">
                <a:solidFill>
                  <a:srgbClr val="2E8540"/>
                </a:solidFill>
                <a:ea typeface="BlinkMacSystemFont"/>
                <a:cs typeface="BlinkMacSystemFont"/>
              </a:rPr>
              <a:t>. Korean J Pediatr 2019. PMID 31122011 Free PMC article.</a:t>
            </a:r>
          </a:p>
          <a:p>
            <a:pPr algn="ctr"/>
            <a:r>
              <a:rPr lang="pt-BR" altLang="pt-BR" sz="1400" b="1">
                <a:solidFill>
                  <a:srgbClr val="212121"/>
                </a:solidFill>
                <a:ea typeface="BlinkMacSystemFont"/>
                <a:cs typeface="BlinkMacSystemFont"/>
              </a:rPr>
              <a:t>Bronchopulmonary</a:t>
            </a:r>
            <a:r>
              <a:rPr lang="pt-BR" altLang="pt-BR" sz="1400">
                <a:solidFill>
                  <a:srgbClr val="212121"/>
                </a:solidFill>
                <a:ea typeface="BlinkMacSystemFont"/>
                <a:cs typeface="BlinkMacSystemFont"/>
              </a:rPr>
              <a:t> </a:t>
            </a:r>
            <a:r>
              <a:rPr lang="pt-BR" altLang="pt-BR" sz="1400" b="1">
                <a:solidFill>
                  <a:srgbClr val="212121"/>
                </a:solidFill>
                <a:ea typeface="BlinkMacSystemFont"/>
                <a:cs typeface="BlinkMacSystemFont"/>
              </a:rPr>
              <a:t>dysplasia</a:t>
            </a:r>
            <a:r>
              <a:rPr lang="pt-BR" altLang="pt-BR" sz="1400">
                <a:solidFill>
                  <a:srgbClr val="212121"/>
                </a:solidFill>
                <a:ea typeface="BlinkMacSystemFont"/>
                <a:cs typeface="BlinkMacSystemFont"/>
              </a:rPr>
              <a:t> (BPD) is a chronic lung disease of preterm infants with multiple factors affected from prenatal to postnatal periods. </a:t>
            </a:r>
            <a:r>
              <a:rPr lang="pt-BR" altLang="pt-BR" sz="1400" b="1">
                <a:solidFill>
                  <a:srgbClr val="0000FF"/>
                </a:solidFill>
                <a:ea typeface="BlinkMacSystemFont"/>
                <a:cs typeface="BlinkMacSystemFont"/>
              </a:rPr>
              <a:t>Artigo Integral!</a:t>
            </a:r>
            <a:endParaRPr lang="pt-BR" altLang="pt-BR" sz="1400" b="1">
              <a:solidFill>
                <a:srgbClr val="0000FF"/>
              </a:solidFill>
            </a:endParaRPr>
          </a:p>
        </p:txBody>
      </p:sp>
      <p:pic>
        <p:nvPicPr>
          <p:cNvPr id="15369" name="Picture 9"/>
          <p:cNvPicPr>
            <a:picLocks noChangeAspect="1" noChangeArrowheads="1"/>
          </p:cNvPicPr>
          <p:nvPr/>
        </p:nvPicPr>
        <p:blipFill>
          <a:blip r:embed="rId5">
            <a:lum bright="18000" contrast="18000"/>
            <a:extLst>
              <a:ext uri="{28A0092B-C50C-407E-A947-70E740481C1C}">
                <a14:useLocalDpi xmlns:a14="http://schemas.microsoft.com/office/drawing/2010/main" val="0"/>
              </a:ext>
            </a:extLst>
          </a:blip>
          <a:srcRect/>
          <a:stretch>
            <a:fillRect/>
          </a:stretch>
        </p:blipFill>
        <p:spPr bwMode="auto">
          <a:xfrm>
            <a:off x="0" y="6084888"/>
            <a:ext cx="6434138" cy="773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919288" y="366713"/>
            <a:ext cx="8229600" cy="981075"/>
          </a:xfrm>
        </p:spPr>
        <p:txBody>
          <a:bodyPr/>
          <a:lstStyle/>
          <a:p>
            <a:pPr algn="ctr"/>
            <a:r>
              <a:rPr lang="pt-BR" altLang="pt-BR" smtClean="0">
                <a:solidFill>
                  <a:schemeClr val="tx1"/>
                </a:solidFill>
              </a:rPr>
              <a:t>INTRODUÇÃO</a:t>
            </a:r>
            <a:r>
              <a:rPr lang="pt-BR" altLang="pt-BR" smtClean="0">
                <a:solidFill>
                  <a:schemeClr val="bg1"/>
                </a:solidFill>
              </a:rPr>
              <a:t>  </a:t>
            </a:r>
          </a:p>
        </p:txBody>
      </p:sp>
      <p:sp>
        <p:nvSpPr>
          <p:cNvPr id="106499" name="Rectangle 3"/>
          <p:cNvSpPr>
            <a:spLocks noGrp="1" noChangeArrowheads="1"/>
          </p:cNvSpPr>
          <p:nvPr>
            <p:ph idx="1"/>
          </p:nvPr>
        </p:nvSpPr>
        <p:spPr>
          <a:xfrm>
            <a:off x="336550" y="1347788"/>
            <a:ext cx="11339513" cy="4743450"/>
          </a:xfrm>
        </p:spPr>
        <p:txBody>
          <a:bodyPr>
            <a:normAutofit lnSpcReduction="10000"/>
          </a:bodyPr>
          <a:lstStyle/>
          <a:p>
            <a:pPr algn="just">
              <a:lnSpc>
                <a:spcPct val="102000"/>
              </a:lnSpc>
            </a:pPr>
            <a:r>
              <a:rPr lang="pt-BR" altLang="pt-BR" sz="2200" dirty="0" smtClean="0">
                <a:solidFill>
                  <a:schemeClr val="tx1"/>
                </a:solidFill>
              </a:rPr>
              <a:t>A displasia broncopulmonar (DBP) é uma doença respiratória crônica multifatorial relacionada à lesão pulmonar em prematuros.</a:t>
            </a:r>
            <a:r>
              <a:rPr lang="pt-BR" altLang="pt-BR" sz="2200" baseline="30000" dirty="0" smtClean="0">
                <a:solidFill>
                  <a:schemeClr val="tx1"/>
                </a:solidFill>
              </a:rPr>
              <a:t>1</a:t>
            </a:r>
            <a:endParaRPr lang="pt-BR" altLang="pt-BR" sz="2200" dirty="0" smtClean="0">
              <a:solidFill>
                <a:schemeClr val="tx1"/>
              </a:solidFill>
            </a:endParaRPr>
          </a:p>
          <a:p>
            <a:pPr algn="just">
              <a:lnSpc>
                <a:spcPct val="102000"/>
              </a:lnSpc>
            </a:pPr>
            <a:r>
              <a:rPr lang="pt-BR" altLang="pt-BR" sz="2200" dirty="0" smtClean="0">
                <a:solidFill>
                  <a:schemeClr val="tx1"/>
                </a:solidFill>
              </a:rPr>
              <a:t>A primeira descrição da DBP foi fornecida por </a:t>
            </a:r>
            <a:r>
              <a:rPr lang="pt-BR" altLang="pt-BR" sz="2200" dirty="0" err="1" smtClean="0">
                <a:solidFill>
                  <a:schemeClr val="tx1"/>
                </a:solidFill>
              </a:rPr>
              <a:t>Northway</a:t>
            </a:r>
            <a:r>
              <a:rPr lang="pt-BR" altLang="pt-BR" sz="2200" dirty="0" smtClean="0">
                <a:solidFill>
                  <a:schemeClr val="tx1"/>
                </a:solidFill>
              </a:rPr>
              <a:t> et al., </a:t>
            </a:r>
            <a:r>
              <a:rPr lang="pt-BR" altLang="pt-BR" sz="2200" baseline="30000" dirty="0" smtClean="0">
                <a:solidFill>
                  <a:schemeClr val="tx1"/>
                </a:solidFill>
              </a:rPr>
              <a:t>2</a:t>
            </a:r>
            <a:r>
              <a:rPr lang="pt-BR" altLang="pt-BR" sz="2200" dirty="0" smtClean="0">
                <a:solidFill>
                  <a:schemeClr val="tx1"/>
                </a:solidFill>
              </a:rPr>
              <a:t> e as características clínicas e radiológicas de prematuros que desenvolveram síndrome do desconforto respiratório (SDR) com uso prolongado de  altas concentrações de oxigênio em ventilação foram originalmente descrita.</a:t>
            </a:r>
            <a:r>
              <a:rPr lang="pt-BR" altLang="pt-BR" sz="2200" baseline="30000" dirty="0" smtClean="0">
                <a:solidFill>
                  <a:schemeClr val="tx1"/>
                </a:solidFill>
              </a:rPr>
              <a:t>3</a:t>
            </a:r>
          </a:p>
          <a:p>
            <a:pPr algn="just">
              <a:lnSpc>
                <a:spcPct val="102000"/>
              </a:lnSpc>
            </a:pPr>
            <a:r>
              <a:rPr lang="pt-BR" altLang="pt-BR" sz="2200" dirty="0" smtClean="0">
                <a:solidFill>
                  <a:schemeClr val="tx1"/>
                </a:solidFill>
              </a:rPr>
              <a:t>A incidência de DBP permanece inalterada ou está aumentando devido a crescente taxa de sobrevivência de prematuros extremos, embora tenha definitivamente diminuído em prematuros &gt; 28 semanas de gestação.</a:t>
            </a:r>
            <a:r>
              <a:rPr lang="pt-BR" altLang="pt-BR" sz="2200" baseline="30000" dirty="0" smtClean="0">
                <a:solidFill>
                  <a:schemeClr val="tx1"/>
                </a:solidFill>
              </a:rPr>
              <a:t>4-6</a:t>
            </a:r>
            <a:r>
              <a:rPr lang="pt-BR" altLang="pt-BR" sz="2200" dirty="0" smtClean="0">
                <a:solidFill>
                  <a:schemeClr val="tx1"/>
                </a:solidFill>
              </a:rPr>
              <a:t> Na Coréia, a incidência foi de 28,9% em 2015.</a:t>
            </a:r>
            <a:r>
              <a:rPr lang="pt-BR" altLang="pt-BR" sz="2200" baseline="30000" dirty="0" smtClean="0">
                <a:solidFill>
                  <a:schemeClr val="tx1"/>
                </a:solidFill>
              </a:rPr>
              <a:t>7</a:t>
            </a:r>
          </a:p>
          <a:p>
            <a:pPr algn="just">
              <a:lnSpc>
                <a:spcPct val="102000"/>
              </a:lnSpc>
            </a:pPr>
            <a:r>
              <a:rPr lang="pt-BR" altLang="pt-BR" sz="2200" dirty="0" smtClean="0">
                <a:solidFill>
                  <a:schemeClr val="tx1"/>
                </a:solidFill>
              </a:rPr>
              <a:t>Com o tremendo desenvolvimento de várias modalidades de tratamento, incluindo </a:t>
            </a:r>
            <a:r>
              <a:rPr lang="pt-BR" altLang="pt-BR" sz="2200" dirty="0" err="1" smtClean="0">
                <a:solidFill>
                  <a:schemeClr val="tx1"/>
                </a:solidFill>
              </a:rPr>
              <a:t>corticóide</a:t>
            </a:r>
            <a:r>
              <a:rPr lang="pt-BR" altLang="pt-BR" sz="2200" dirty="0" smtClean="0">
                <a:solidFill>
                  <a:schemeClr val="tx1"/>
                </a:solidFill>
              </a:rPr>
              <a:t>  pré-natal, administração precoce de surfactante, controle rigoroso de líquidos e técnicas de ventilação menos agressiva, a chamada antiga (ou clássica) definição de DBP é raramente vista atualmente.</a:t>
            </a:r>
          </a:p>
          <a:p>
            <a:pPr algn="just">
              <a:lnSpc>
                <a:spcPct val="102000"/>
              </a:lnSpc>
              <a:buFont typeface="Arial" pitchFamily="34" charset="0"/>
              <a:buNone/>
            </a:pPr>
            <a:endParaRPr lang="pt-BR" altLang="pt-BR" sz="2200" baseline="30000" dirty="0" smtClean="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919288" y="366713"/>
            <a:ext cx="8229600" cy="981075"/>
          </a:xfrm>
        </p:spPr>
        <p:txBody>
          <a:bodyPr/>
          <a:lstStyle/>
          <a:p>
            <a:pPr algn="ctr"/>
            <a:r>
              <a:rPr lang="pt-BR" altLang="pt-BR" smtClean="0">
                <a:solidFill>
                  <a:schemeClr val="tx1"/>
                </a:solidFill>
              </a:rPr>
              <a:t>INTRODUÇÃO</a:t>
            </a:r>
            <a:r>
              <a:rPr lang="pt-BR" altLang="pt-BR" smtClean="0">
                <a:solidFill>
                  <a:schemeClr val="bg1"/>
                </a:solidFill>
              </a:rPr>
              <a:t>  </a:t>
            </a:r>
          </a:p>
        </p:txBody>
      </p:sp>
      <p:sp>
        <p:nvSpPr>
          <p:cNvPr id="22531" name="Rectangle 3"/>
          <p:cNvSpPr>
            <a:spLocks noGrp="1" noChangeArrowheads="1"/>
          </p:cNvSpPr>
          <p:nvPr>
            <p:ph idx="1"/>
          </p:nvPr>
        </p:nvSpPr>
        <p:spPr>
          <a:xfrm>
            <a:off x="182563" y="1347788"/>
            <a:ext cx="11493500" cy="5340350"/>
          </a:xfrm>
          <a:solidFill>
            <a:schemeClr val="bg1"/>
          </a:solidFill>
        </p:spPr>
        <p:txBody>
          <a:bodyPr/>
          <a:lstStyle/>
          <a:p>
            <a:pPr algn="just"/>
            <a:r>
              <a:rPr lang="pt-BR" altLang="pt-BR" sz="2600" smtClean="0">
                <a:solidFill>
                  <a:schemeClr val="tx1"/>
                </a:solidFill>
              </a:rPr>
              <a:t>A fisiopatologia da DBP em recém-nascidos de muito baixo peso é uma série de processos entre lesão pulmonar e reparo durante o desenvolvimento pulmonar durante semanas a meses; </a:t>
            </a:r>
          </a:p>
          <a:p>
            <a:pPr algn="just"/>
            <a:r>
              <a:rPr lang="pt-BR" altLang="pt-BR" sz="2600" smtClean="0">
                <a:solidFill>
                  <a:schemeClr val="tx1"/>
                </a:solidFill>
              </a:rPr>
              <a:t>Dessa forma, o conceito de "nova" BPD chegou à vanguarda.</a:t>
            </a:r>
            <a:r>
              <a:rPr lang="pt-BR" altLang="pt-BR" sz="2600" baseline="30000" smtClean="0">
                <a:solidFill>
                  <a:schemeClr val="tx1"/>
                </a:solidFill>
              </a:rPr>
              <a:t>3,8</a:t>
            </a:r>
          </a:p>
          <a:p>
            <a:pPr algn="just"/>
            <a:r>
              <a:rPr lang="pt-BR" altLang="pt-BR" sz="2600" smtClean="0">
                <a:solidFill>
                  <a:schemeClr val="tx1"/>
                </a:solidFill>
              </a:rPr>
              <a:t> Inevitavelmente, várias tentativas foram feitas para definir critérios de diagnóstico ao longo de quase 50 anos.</a:t>
            </a:r>
            <a:r>
              <a:rPr lang="pt-BR" altLang="pt-BR" sz="2600" baseline="30000" smtClean="0">
                <a:solidFill>
                  <a:schemeClr val="tx1"/>
                </a:solidFill>
              </a:rPr>
              <a:t>9-12</a:t>
            </a:r>
            <a:r>
              <a:rPr lang="pt-BR" altLang="pt-BR" sz="2600" smtClean="0">
                <a:solidFill>
                  <a:schemeClr val="tx1"/>
                </a:solidFill>
              </a:rPr>
              <a:t> </a:t>
            </a:r>
          </a:p>
          <a:p>
            <a:pPr algn="just"/>
            <a:r>
              <a:rPr lang="pt-BR" altLang="pt-BR" sz="2600" smtClean="0">
                <a:solidFill>
                  <a:schemeClr val="tx1"/>
                </a:solidFill>
              </a:rPr>
              <a:t>A definição da DBP revisada pelo Instituto Nacional de Saúde Infantil e Desenvolvimento Humano (NICHD) em 2000, estabeleceram que a definição deveria distinguir entre bebês com idade gestacional pela data da última menstruação  (IG) ≤32 semanas versus&gt; 32 semanas e taxa de gravidade da doença.</a:t>
            </a:r>
            <a:r>
              <a:rPr lang="pt-BR" altLang="pt-BR" sz="2600" baseline="30000" smtClean="0">
                <a:solidFill>
                  <a:schemeClr val="tx1"/>
                </a:solidFill>
              </a:rPr>
              <a:t>13</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919288" y="366713"/>
            <a:ext cx="8229600" cy="981075"/>
          </a:xfrm>
        </p:spPr>
        <p:txBody>
          <a:bodyPr/>
          <a:lstStyle/>
          <a:p>
            <a:pPr algn="ctr"/>
            <a:r>
              <a:rPr lang="pt-BR" altLang="pt-BR" smtClean="0">
                <a:solidFill>
                  <a:schemeClr val="tx1"/>
                </a:solidFill>
              </a:rPr>
              <a:t>INTRODUÇÃO</a:t>
            </a:r>
            <a:r>
              <a:rPr lang="pt-BR" altLang="pt-BR" smtClean="0">
                <a:solidFill>
                  <a:schemeClr val="bg1"/>
                </a:solidFill>
              </a:rPr>
              <a:t>  </a:t>
            </a:r>
          </a:p>
        </p:txBody>
      </p:sp>
      <p:sp>
        <p:nvSpPr>
          <p:cNvPr id="24579" name="Rectangle 3"/>
          <p:cNvSpPr>
            <a:spLocks noGrp="1" noChangeArrowheads="1"/>
          </p:cNvSpPr>
          <p:nvPr>
            <p:ph idx="1"/>
          </p:nvPr>
        </p:nvSpPr>
        <p:spPr>
          <a:xfrm>
            <a:off x="336550" y="1347788"/>
            <a:ext cx="11339513" cy="4743450"/>
          </a:xfrm>
        </p:spPr>
        <p:txBody>
          <a:bodyPr/>
          <a:lstStyle/>
          <a:p>
            <a:pPr algn="just"/>
            <a:r>
              <a:rPr lang="pt-BR" altLang="pt-BR" sz="2600" smtClean="0">
                <a:solidFill>
                  <a:schemeClr val="tx1"/>
                </a:solidFill>
              </a:rPr>
              <a:t>A DBP causa complicações a longo prazo em termos de desenvolvimento respiratório, cardiovascular e neurológico desde a primeira infância até a idade adulta e é um grande problema de saúde pública </a:t>
            </a:r>
            <a:r>
              <a:rPr lang="pt-BR" altLang="pt-BR" sz="2600" baseline="30000" smtClean="0">
                <a:solidFill>
                  <a:schemeClr val="tx1"/>
                </a:solidFill>
              </a:rPr>
              <a:t>14</a:t>
            </a:r>
            <a:r>
              <a:rPr lang="pt-BR" altLang="pt-BR" sz="2600" smtClean="0">
                <a:solidFill>
                  <a:schemeClr val="tx1"/>
                </a:solidFill>
              </a:rPr>
              <a:t> </a:t>
            </a:r>
          </a:p>
          <a:p>
            <a:pPr algn="just"/>
            <a:r>
              <a:rPr lang="pt-BR" altLang="pt-BR" sz="2600" smtClean="0">
                <a:solidFill>
                  <a:schemeClr val="tx1"/>
                </a:solidFill>
              </a:rPr>
              <a:t>Apesar de uma ampla variedade de estudos sobre sua fisiopatologia, métodos de prevenção e modalidades de manejo clínico, as opções de tratamento da DBP permanecem limitadas.</a:t>
            </a:r>
          </a:p>
          <a:p>
            <a:pPr algn="just"/>
            <a:r>
              <a:rPr lang="pt-BR" altLang="pt-BR" sz="2600" smtClean="0">
                <a:solidFill>
                  <a:schemeClr val="tx1"/>
                </a:solidFill>
              </a:rPr>
              <a:t>Esta revisão resume as diferentes definições de DBP usadas em estudos recentes de sua fisiopatologia e seu </a:t>
            </a:r>
            <a:r>
              <a:rPr lang="pt-BR" altLang="pt-BR" sz="2600" i="1" smtClean="0">
                <a:solidFill>
                  <a:schemeClr val="tx1"/>
                </a:solidFill>
              </a:rPr>
              <a:t>status</a:t>
            </a:r>
            <a:r>
              <a:rPr lang="pt-BR" altLang="pt-BR" sz="2600" smtClean="0">
                <a:solidFill>
                  <a:schemeClr val="tx1"/>
                </a:solidFill>
              </a:rPr>
              <a:t> atual de tratamento e discute terapias mais recentes para melhorar os resultados em bebês muito baixo peso (MBP).</a:t>
            </a:r>
            <a:endParaRPr lang="pt-BR" altLang="pt-BR" sz="2600" baseline="30000" smtClean="0">
              <a:solidFill>
                <a:schemeClr val="tx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701800" y="469900"/>
            <a:ext cx="8599488" cy="877888"/>
          </a:xfrm>
        </p:spPr>
        <p:txBody>
          <a:bodyPr rtlCol="0">
            <a:normAutofit fontScale="90000"/>
          </a:bodyPr>
          <a:lstStyle/>
          <a:p>
            <a:pPr algn="ctr" fontAlgn="auto">
              <a:spcAft>
                <a:spcPts val="0"/>
              </a:spcAft>
              <a:defRPr/>
            </a:pPr>
            <a:r>
              <a:rPr lang="pt-BR" altLang="pt-BR" dirty="0">
                <a:solidFill>
                  <a:schemeClr val="tx1"/>
                </a:solidFill>
              </a:rPr>
              <a:t>MUDANÇAS NA DEFINIÇÃO</a:t>
            </a:r>
            <a:r>
              <a:rPr lang="pt-BR" altLang="pt-BR" dirty="0">
                <a:solidFill>
                  <a:schemeClr val="bg1"/>
                </a:solidFill>
              </a:rPr>
              <a:t>  </a:t>
            </a:r>
          </a:p>
        </p:txBody>
      </p:sp>
      <p:sp>
        <p:nvSpPr>
          <p:cNvPr id="106499" name="Rectangle 3"/>
          <p:cNvSpPr>
            <a:spLocks noGrp="1" noChangeArrowheads="1"/>
          </p:cNvSpPr>
          <p:nvPr>
            <p:ph idx="1"/>
          </p:nvPr>
        </p:nvSpPr>
        <p:spPr>
          <a:xfrm>
            <a:off x="249238" y="1347788"/>
            <a:ext cx="11426825" cy="5205412"/>
          </a:xfrm>
          <a:solidFill>
            <a:schemeClr val="bg1"/>
          </a:solidFill>
        </p:spPr>
        <p:txBody>
          <a:bodyPr/>
          <a:lstStyle/>
          <a:p>
            <a:pPr algn="just">
              <a:lnSpc>
                <a:spcPct val="92000"/>
              </a:lnSpc>
            </a:pPr>
            <a:r>
              <a:rPr lang="pt-BR" altLang="pt-BR" sz="2400" smtClean="0">
                <a:solidFill>
                  <a:schemeClr val="tx1"/>
                </a:solidFill>
              </a:rPr>
              <a:t>Em sua primeira descrição na década de 1960, a DBP foi relatada em um grupo de prematuros moderados com deficiência de surfactante que sobreviveram com resultados adversos da ventilação prolongada com alto oxigênio suplementar. Portanto, </a:t>
            </a:r>
            <a:r>
              <a:rPr lang="pt-BR" altLang="pt-BR" sz="2400" b="1" smtClean="0">
                <a:solidFill>
                  <a:schemeClr val="tx1"/>
                </a:solidFill>
              </a:rPr>
              <a:t>lesões graves nas vias aéreas e no parênquima pulmonar com hiperplasia de células alveolares, metaplasia escamosa bronquiolar causando enfisema e fibrose septal foram os fatores radiológicos e  achados patológicos da DBP clássica.</a:t>
            </a:r>
            <a:r>
              <a:rPr lang="pt-BR" altLang="pt-BR" sz="2400" b="1" baseline="30000" smtClean="0">
                <a:solidFill>
                  <a:schemeClr val="tx1"/>
                </a:solidFill>
              </a:rPr>
              <a:t>8,14</a:t>
            </a:r>
          </a:p>
          <a:p>
            <a:pPr algn="just">
              <a:lnSpc>
                <a:spcPct val="92000"/>
              </a:lnSpc>
            </a:pPr>
            <a:r>
              <a:rPr lang="pt-BR" altLang="pt-BR" sz="2400" smtClean="0">
                <a:solidFill>
                  <a:schemeClr val="tx1"/>
                </a:solidFill>
              </a:rPr>
              <a:t>Alterações radiológicas pulmonares também foram consideradas para a definição de DBP juntamente com suporte suplementar de oxigênio no final da década de 1970. </a:t>
            </a:r>
            <a:r>
              <a:rPr lang="pt-BR" altLang="pt-BR" sz="2400" baseline="30000" smtClean="0">
                <a:solidFill>
                  <a:schemeClr val="tx1"/>
                </a:solidFill>
              </a:rPr>
              <a:t>8,11</a:t>
            </a:r>
            <a:r>
              <a:rPr lang="pt-BR" altLang="pt-BR" sz="2400" smtClean="0">
                <a:solidFill>
                  <a:schemeClr val="tx1"/>
                </a:solidFill>
              </a:rPr>
              <a:t> </a:t>
            </a:r>
          </a:p>
          <a:p>
            <a:pPr algn="just">
              <a:lnSpc>
                <a:spcPct val="92000"/>
              </a:lnSpc>
            </a:pPr>
            <a:r>
              <a:rPr lang="pt-BR" altLang="pt-BR" sz="2400" smtClean="0">
                <a:solidFill>
                  <a:schemeClr val="tx1"/>
                </a:solidFill>
              </a:rPr>
              <a:t>Em um estudo, a tomografia computadorizada de alta resolução mostrou opacidades lineares e triangulares, aprisionamento de ar e perfusão em mosaico.</a:t>
            </a:r>
            <a:r>
              <a:rPr lang="pt-BR" altLang="pt-BR" sz="2400" baseline="30000" smtClean="0">
                <a:solidFill>
                  <a:schemeClr val="tx1"/>
                </a:solidFill>
              </a:rPr>
              <a:t>15</a:t>
            </a:r>
          </a:p>
          <a:p>
            <a:pPr algn="just">
              <a:lnSpc>
                <a:spcPct val="92000"/>
              </a:lnSpc>
            </a:pPr>
            <a:r>
              <a:rPr lang="pt-BR" altLang="pt-BR" sz="2400" baseline="30000" smtClean="0">
                <a:solidFill>
                  <a:schemeClr val="tx1"/>
                </a:solidFill>
              </a:rPr>
              <a:t> </a:t>
            </a:r>
            <a:r>
              <a:rPr lang="pt-BR" altLang="pt-BR" sz="2400" smtClean="0">
                <a:solidFill>
                  <a:schemeClr val="tx1"/>
                </a:solidFill>
              </a:rPr>
              <a:t>Outro estudo relatou que bebês prematuros nascidos com aproximadamente  26 semanas na fase de  transição do desenvolvimento pulmonar do estágio canalicular ao estágio sacular apresentaram grandes alterações do parênquima pulmonar.</a:t>
            </a:r>
            <a:r>
              <a:rPr lang="pt-BR" altLang="pt-BR" sz="2400" baseline="30000" smtClean="0">
                <a:solidFill>
                  <a:schemeClr val="tx1"/>
                </a:solidFill>
              </a:rPr>
              <a:t>16</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701800" y="469900"/>
            <a:ext cx="8599488" cy="877888"/>
          </a:xfrm>
        </p:spPr>
        <p:txBody>
          <a:bodyPr rtlCol="0">
            <a:normAutofit fontScale="90000"/>
          </a:bodyPr>
          <a:lstStyle/>
          <a:p>
            <a:pPr algn="ctr" fontAlgn="auto">
              <a:spcAft>
                <a:spcPts val="0"/>
              </a:spcAft>
              <a:defRPr/>
            </a:pPr>
            <a:r>
              <a:rPr lang="pt-BR" altLang="pt-BR" dirty="0">
                <a:solidFill>
                  <a:schemeClr val="tx1"/>
                </a:solidFill>
              </a:rPr>
              <a:t>MUDANÇAS NA DEFINIÇÃO</a:t>
            </a:r>
            <a:r>
              <a:rPr lang="pt-BR" altLang="pt-BR" dirty="0">
                <a:solidFill>
                  <a:schemeClr val="bg1"/>
                </a:solidFill>
              </a:rPr>
              <a:t>  </a:t>
            </a:r>
          </a:p>
        </p:txBody>
      </p:sp>
      <p:sp>
        <p:nvSpPr>
          <p:cNvPr id="106499" name="Rectangle 3"/>
          <p:cNvSpPr>
            <a:spLocks noGrp="1" noChangeArrowheads="1"/>
          </p:cNvSpPr>
          <p:nvPr>
            <p:ph idx="1"/>
          </p:nvPr>
        </p:nvSpPr>
        <p:spPr>
          <a:xfrm>
            <a:off x="336550" y="1347788"/>
            <a:ext cx="11339513" cy="4743450"/>
          </a:xfrm>
        </p:spPr>
        <p:txBody>
          <a:bodyPr>
            <a:normAutofit lnSpcReduction="10000"/>
          </a:bodyPr>
          <a:lstStyle/>
          <a:p>
            <a:pPr algn="just">
              <a:lnSpc>
                <a:spcPct val="102000"/>
              </a:lnSpc>
            </a:pPr>
            <a:r>
              <a:rPr lang="pt-BR" altLang="pt-BR" sz="2400" smtClean="0">
                <a:solidFill>
                  <a:schemeClr val="tx1"/>
                </a:solidFill>
              </a:rPr>
              <a:t>Com terapia surfactante exógena e corticosteroides pré-natais, bebês prematuros que poderiam ter morrido anteriormente, agora podem sobreviver bem, mesmo após a alta da Unidade de Terapia Intensiva Neonatal (UTIN). </a:t>
            </a:r>
          </a:p>
          <a:p>
            <a:pPr algn="just">
              <a:lnSpc>
                <a:spcPct val="102000"/>
              </a:lnSpc>
            </a:pPr>
            <a:r>
              <a:rPr lang="pt-BR" altLang="pt-BR" sz="2400" smtClean="0">
                <a:solidFill>
                  <a:schemeClr val="tx1"/>
                </a:solidFill>
              </a:rPr>
              <a:t>No final de 1980,  Shennan et al.</a:t>
            </a:r>
            <a:r>
              <a:rPr lang="pt-BR" altLang="pt-BR" sz="2400" baseline="30000" smtClean="0">
                <a:solidFill>
                  <a:schemeClr val="tx1"/>
                </a:solidFill>
              </a:rPr>
              <a:t>10</a:t>
            </a:r>
            <a:r>
              <a:rPr lang="pt-BR" altLang="pt-BR" sz="2400" smtClean="0">
                <a:solidFill>
                  <a:schemeClr val="tx1"/>
                </a:solidFill>
              </a:rPr>
              <a:t> sugeriram uma definição simples de DBP para recém-nascidos (RN)  de MBP como uso de oxigênio suplementar com 36 semanas de IGPC; esse conceito previa um desfecho desfavorável até os 2 anos de idade.</a:t>
            </a:r>
          </a:p>
          <a:p>
            <a:pPr algn="just">
              <a:lnSpc>
                <a:spcPct val="102000"/>
              </a:lnSpc>
            </a:pPr>
            <a:r>
              <a:rPr lang="pt-BR" altLang="pt-BR" sz="2400" smtClean="0">
                <a:solidFill>
                  <a:schemeClr val="tx1"/>
                </a:solidFill>
              </a:rPr>
              <a:t>Devido aos avanços no campo da Neonatologia, a sobrevivência de recém-nascidos prematuros extremos que nascem no estágio canalicular-sacular tardio do desenvolvimento pulmonar aumentou. </a:t>
            </a:r>
          </a:p>
          <a:p>
            <a:pPr algn="just">
              <a:lnSpc>
                <a:spcPct val="102000"/>
              </a:lnSpc>
            </a:pPr>
            <a:r>
              <a:rPr lang="pt-BR" altLang="pt-BR" sz="2400" smtClean="0">
                <a:solidFill>
                  <a:schemeClr val="tx1"/>
                </a:solidFill>
              </a:rPr>
              <a:t>A administração  de surfactante precoce com técnicas de ventilação menos invasivas nestes grupos diminuiu a necessidade de oxigênio no momento da assistência ao bebê; portanto, era difícil categorizá-los como portadores de DBP clássica.</a:t>
            </a:r>
            <a:r>
              <a:rPr lang="pt-BR" altLang="pt-BR" sz="2400" baseline="30000" smtClean="0">
                <a:solidFill>
                  <a:schemeClr val="tx1"/>
                </a:solidFill>
              </a:rPr>
              <a:t>3,17</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720850" y="165100"/>
            <a:ext cx="8599488" cy="877888"/>
          </a:xfrm>
        </p:spPr>
        <p:txBody>
          <a:bodyPr rtlCol="0">
            <a:normAutofit fontScale="90000"/>
          </a:bodyPr>
          <a:lstStyle/>
          <a:p>
            <a:pPr algn="ctr" fontAlgn="auto">
              <a:spcAft>
                <a:spcPts val="0"/>
              </a:spcAft>
              <a:defRPr/>
            </a:pPr>
            <a:r>
              <a:rPr lang="pt-BR" altLang="pt-BR" dirty="0">
                <a:solidFill>
                  <a:schemeClr val="tx1"/>
                </a:solidFill>
              </a:rPr>
              <a:t>MUDANÇAS NA DEFINIÇÃO</a:t>
            </a:r>
            <a:r>
              <a:rPr lang="pt-BR" altLang="pt-BR" dirty="0">
                <a:solidFill>
                  <a:schemeClr val="bg1"/>
                </a:solidFill>
              </a:rPr>
              <a:t>  </a:t>
            </a:r>
          </a:p>
        </p:txBody>
      </p:sp>
      <p:sp>
        <p:nvSpPr>
          <p:cNvPr id="106499" name="Rectangle 3"/>
          <p:cNvSpPr>
            <a:spLocks noGrp="1" noChangeArrowheads="1"/>
          </p:cNvSpPr>
          <p:nvPr>
            <p:ph idx="1"/>
          </p:nvPr>
        </p:nvSpPr>
        <p:spPr>
          <a:xfrm>
            <a:off x="317500" y="849313"/>
            <a:ext cx="11339513" cy="4743450"/>
          </a:xfrm>
        </p:spPr>
        <p:txBody>
          <a:bodyPr>
            <a:normAutofit fontScale="92500" lnSpcReduction="10000"/>
          </a:bodyPr>
          <a:lstStyle/>
          <a:p>
            <a:pPr algn="just"/>
            <a:r>
              <a:rPr lang="pt-BR" altLang="pt-BR" sz="2400" smtClean="0">
                <a:solidFill>
                  <a:schemeClr val="tx1"/>
                </a:solidFill>
              </a:rPr>
              <a:t>A definição pelo NICHD </a:t>
            </a:r>
            <a:r>
              <a:rPr lang="pt-BR" altLang="pt-BR" sz="2400" baseline="30000" smtClean="0">
                <a:solidFill>
                  <a:schemeClr val="tx1"/>
                </a:solidFill>
              </a:rPr>
              <a:t>13</a:t>
            </a:r>
            <a:r>
              <a:rPr lang="pt-BR" altLang="pt-BR" sz="2400" smtClean="0">
                <a:solidFill>
                  <a:schemeClr val="tx1"/>
                </a:solidFill>
              </a:rPr>
              <a:t> chamada “nova” DBP, separa os bebês com idade gestacional ≤32 dos &gt; 32 semanas e propôs uma definição baseada na gravidade.</a:t>
            </a:r>
          </a:p>
          <a:p>
            <a:pPr algn="just"/>
            <a:r>
              <a:rPr lang="pt-BR" altLang="pt-BR" sz="2400" smtClean="0">
                <a:solidFill>
                  <a:schemeClr val="tx1"/>
                </a:solidFill>
              </a:rPr>
              <a:t> A gravidade foi categorizada para prematuros em necessidade de oxigênio suplementar por ≥28 dias como: </a:t>
            </a:r>
          </a:p>
          <a:p>
            <a:pPr algn="ctr">
              <a:buFont typeface="Arial" pitchFamily="34" charset="0"/>
              <a:buNone/>
            </a:pPr>
            <a:r>
              <a:rPr lang="pt-BR" altLang="pt-BR" sz="2400" b="1" smtClean="0">
                <a:solidFill>
                  <a:srgbClr val="0000FF"/>
                </a:solidFill>
              </a:rPr>
              <a:t>DBP leve</a:t>
            </a:r>
            <a:r>
              <a:rPr lang="pt-BR" altLang="pt-BR" sz="2400" smtClean="0">
                <a:solidFill>
                  <a:srgbClr val="0000FF"/>
                </a:solidFill>
              </a:rPr>
              <a:t>, ar ambiente com 36 semanas de idade gestacional  pós-menstrual ou na alta;</a:t>
            </a:r>
          </a:p>
          <a:p>
            <a:pPr algn="ctr">
              <a:buFont typeface="Arial" pitchFamily="34" charset="0"/>
              <a:buNone/>
            </a:pPr>
            <a:r>
              <a:rPr lang="pt-BR" altLang="pt-BR" sz="2400" b="1" smtClean="0">
                <a:solidFill>
                  <a:srgbClr val="0000FF"/>
                </a:solidFill>
              </a:rPr>
              <a:t>DBP moderada</a:t>
            </a:r>
            <a:r>
              <a:rPr lang="pt-BR" altLang="pt-BR" sz="2400" smtClean="0">
                <a:solidFill>
                  <a:srgbClr val="0000FF"/>
                </a:solidFill>
              </a:rPr>
              <a:t>, oxigênio suplementar &lt;30% com 36 semanas de idade pós-menstrual ou na alta; </a:t>
            </a:r>
          </a:p>
          <a:p>
            <a:pPr algn="ctr">
              <a:buFont typeface="Arial" pitchFamily="34" charset="0"/>
              <a:buNone/>
            </a:pPr>
            <a:r>
              <a:rPr lang="pt-BR" altLang="pt-BR" sz="2400" b="1" smtClean="0">
                <a:solidFill>
                  <a:srgbClr val="0000FF"/>
                </a:solidFill>
              </a:rPr>
              <a:t>DBP grave</a:t>
            </a:r>
            <a:r>
              <a:rPr lang="pt-BR" altLang="pt-BR" sz="2400" smtClean="0">
                <a:solidFill>
                  <a:srgbClr val="0000FF"/>
                </a:solidFill>
              </a:rPr>
              <a:t>, oxigênio suplementar ≥30% e / ou necessidade de pressão positiva com 36 semanas de idade gestacional pós-menstrual ou na alta.</a:t>
            </a:r>
          </a:p>
          <a:p>
            <a:pPr algn="ctr">
              <a:buFont typeface="Arial" pitchFamily="34" charset="0"/>
              <a:buNone/>
            </a:pPr>
            <a:r>
              <a:rPr lang="pt-BR" altLang="pt-BR" sz="2400" smtClean="0">
                <a:solidFill>
                  <a:schemeClr val="tx1"/>
                </a:solidFill>
              </a:rPr>
              <a:t> </a:t>
            </a:r>
            <a:r>
              <a:rPr lang="pt-BR" altLang="pt-BR" sz="1800" b="1" smtClean="0">
                <a:solidFill>
                  <a:srgbClr val="FF00FF"/>
                </a:solidFill>
              </a:rPr>
              <a:t>Uma subclassificação recente da DBP grave divide em 2 fenótipos: o Tipo 1 é relativamente menos grave e inclui lactentes que utilizam cânula nasal de alto fluxo ou CPAP com 36 semanas deidade gestacional pós-menstrual, enquanto o tipo 2 é relativamente mais grave e inclui os que estão em ventilação mecânica.</a:t>
            </a:r>
            <a:r>
              <a:rPr lang="pt-BR" altLang="pt-BR" sz="1800" b="1" baseline="30000" smtClean="0">
                <a:solidFill>
                  <a:srgbClr val="FF00FF"/>
                </a:solidFill>
              </a:rPr>
              <a:t>18</a:t>
            </a:r>
            <a:endParaRPr lang="pt-BR" altLang="pt-BR" sz="2400" baseline="30000" smtClean="0">
              <a:solidFill>
                <a:schemeClr val="tx1"/>
              </a:solidFill>
            </a:endParaRPr>
          </a:p>
          <a:p>
            <a:pPr algn="ctr">
              <a:buFont typeface="Arial" pitchFamily="34" charset="0"/>
              <a:buNone/>
            </a:pPr>
            <a:r>
              <a:rPr lang="pt-BR" altLang="pt-BR" sz="2400" smtClean="0">
                <a:solidFill>
                  <a:schemeClr val="tx1"/>
                </a:solidFill>
              </a:rPr>
              <a:t> </a:t>
            </a:r>
            <a:r>
              <a:rPr lang="pt-BR" altLang="pt-BR" sz="2400" b="1" smtClean="0">
                <a:solidFill>
                  <a:schemeClr val="tx1"/>
                </a:solidFill>
              </a:rPr>
              <a:t>As diferenças entre DBP “antiga” e “nova” estão resumidas na </a:t>
            </a:r>
            <a:r>
              <a:rPr lang="pt-BR" altLang="pt-BR" sz="2400" b="1" smtClean="0">
                <a:solidFill>
                  <a:srgbClr val="0000FF"/>
                </a:solidFill>
              </a:rPr>
              <a:t>Tabela 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4" name="Freeform 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bwMode="auto">
          <a:xfrm>
            <a:off x="11784013" y="5380038"/>
            <a:ext cx="407987"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cxnSp>
        <p:nvCxnSpPr>
          <p:cNvPr id="26" name="Straight Connector 25">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0" y="6199188"/>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useBgFill="1">
        <p:nvSpPr>
          <p:cNvPr id="28" name="Rectangle 2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3277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2738" y="1131888"/>
            <a:ext cx="11566525" cy="459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701800" y="469900"/>
            <a:ext cx="8599488" cy="877888"/>
          </a:xfrm>
        </p:spPr>
        <p:txBody>
          <a:bodyPr rtlCol="0">
            <a:normAutofit fontScale="90000"/>
          </a:bodyPr>
          <a:lstStyle/>
          <a:p>
            <a:pPr algn="ctr" fontAlgn="auto">
              <a:spcAft>
                <a:spcPts val="0"/>
              </a:spcAft>
              <a:defRPr/>
            </a:pPr>
            <a:r>
              <a:rPr lang="pt-BR" altLang="pt-BR" dirty="0">
                <a:solidFill>
                  <a:schemeClr val="tx1"/>
                </a:solidFill>
              </a:rPr>
              <a:t>MUDANÇAS NA DEFINIÇÃO</a:t>
            </a:r>
            <a:r>
              <a:rPr lang="pt-BR" altLang="pt-BR" dirty="0">
                <a:solidFill>
                  <a:schemeClr val="bg1"/>
                </a:solidFill>
              </a:rPr>
              <a:t>  </a:t>
            </a:r>
          </a:p>
        </p:txBody>
      </p:sp>
      <p:sp>
        <p:nvSpPr>
          <p:cNvPr id="34819" name="Rectangle 3"/>
          <p:cNvSpPr>
            <a:spLocks noGrp="1" noChangeArrowheads="1"/>
          </p:cNvSpPr>
          <p:nvPr>
            <p:ph idx="1"/>
          </p:nvPr>
        </p:nvSpPr>
        <p:spPr>
          <a:xfrm>
            <a:off x="336550" y="1347788"/>
            <a:ext cx="11339513" cy="4743450"/>
          </a:xfrm>
        </p:spPr>
        <p:txBody>
          <a:bodyPr/>
          <a:lstStyle/>
          <a:p>
            <a:pPr algn="just"/>
            <a:r>
              <a:rPr lang="pt-BR" altLang="pt-BR" sz="2600" smtClean="0">
                <a:solidFill>
                  <a:schemeClr val="tx1"/>
                </a:solidFill>
              </a:rPr>
              <a:t>De outro ponto de vista, a DBP pode ser dividida em fases:</a:t>
            </a:r>
          </a:p>
          <a:p>
            <a:pPr algn="ctr">
              <a:buFont typeface="Arial" pitchFamily="34" charset="0"/>
              <a:buNone/>
            </a:pPr>
            <a:r>
              <a:rPr lang="pt-BR" altLang="pt-BR" sz="2600" smtClean="0">
                <a:solidFill>
                  <a:schemeClr val="tx1"/>
                </a:solidFill>
              </a:rPr>
              <a:t> </a:t>
            </a:r>
            <a:r>
              <a:rPr lang="pt-BR" altLang="pt-BR" sz="2600" b="1" smtClean="0">
                <a:solidFill>
                  <a:srgbClr val="0000FF"/>
                </a:solidFill>
              </a:rPr>
              <a:t>precoce, evolutiva e estabelecida</a:t>
            </a:r>
            <a:r>
              <a:rPr lang="pt-BR" altLang="pt-BR" sz="2600" smtClean="0">
                <a:solidFill>
                  <a:srgbClr val="0000FF"/>
                </a:solidFill>
              </a:rPr>
              <a:t> com uma abordagem terapêutica passo a passo: </a:t>
            </a:r>
            <a:r>
              <a:rPr lang="pt-BR" altLang="pt-BR" sz="2600" b="1" smtClean="0">
                <a:solidFill>
                  <a:srgbClr val="0000FF"/>
                </a:solidFill>
              </a:rPr>
              <a:t>precoce, desde o nascimento até a 1ª semana de vida</a:t>
            </a:r>
            <a:r>
              <a:rPr lang="pt-BR" altLang="pt-BR" sz="2600" smtClean="0">
                <a:solidFill>
                  <a:srgbClr val="0000FF"/>
                </a:solidFill>
              </a:rPr>
              <a:t>;</a:t>
            </a:r>
          </a:p>
          <a:p>
            <a:pPr algn="ctr">
              <a:buFont typeface="Arial" pitchFamily="34" charset="0"/>
              <a:buNone/>
            </a:pPr>
            <a:r>
              <a:rPr lang="pt-BR" altLang="pt-BR" sz="2600" smtClean="0">
                <a:solidFill>
                  <a:srgbClr val="0000FF"/>
                </a:solidFill>
              </a:rPr>
              <a:t> </a:t>
            </a:r>
            <a:r>
              <a:rPr lang="pt-BR" altLang="pt-BR" sz="2600" b="1" smtClean="0">
                <a:solidFill>
                  <a:srgbClr val="0000FF"/>
                </a:solidFill>
              </a:rPr>
              <a:t>evolutiva, semanas 1 a 36 semanas de idade gestacional pós-menstrual</a:t>
            </a:r>
            <a:r>
              <a:rPr lang="pt-BR" altLang="pt-BR" sz="2600" smtClean="0">
                <a:solidFill>
                  <a:srgbClr val="0000FF"/>
                </a:solidFill>
              </a:rPr>
              <a:t>; e </a:t>
            </a:r>
          </a:p>
          <a:p>
            <a:pPr algn="ctr">
              <a:buFont typeface="Arial" pitchFamily="34" charset="0"/>
              <a:buNone/>
            </a:pPr>
            <a:r>
              <a:rPr lang="pt-BR" altLang="pt-BR" sz="2600" b="1" smtClean="0">
                <a:solidFill>
                  <a:srgbClr val="0000FF"/>
                </a:solidFill>
              </a:rPr>
              <a:t>estabelecida,&gt; 36 semanas de idade pós-menstrual.</a:t>
            </a:r>
            <a:r>
              <a:rPr lang="pt-BR" altLang="pt-BR" sz="2600" b="1" baseline="30000" smtClean="0">
                <a:solidFill>
                  <a:srgbClr val="0000FF"/>
                </a:solidFill>
              </a:rPr>
              <a:t>19</a:t>
            </a:r>
            <a:endParaRPr lang="pt-BR" altLang="pt-BR" sz="2600" baseline="30000" smtClean="0">
              <a:solidFill>
                <a:srgbClr val="0000FF"/>
              </a:solidFill>
            </a:endParaRPr>
          </a:p>
          <a:p>
            <a:pPr algn="just"/>
            <a:r>
              <a:rPr lang="pt-BR" altLang="pt-BR" sz="2600" smtClean="0">
                <a:solidFill>
                  <a:schemeClr val="tx1"/>
                </a:solidFill>
              </a:rPr>
              <a:t>A razão pela qual falta uma definição uniforme de DBP é que como é baseada apenas no aspecto clínico do uso de oxigênio como tratamento e não considerado exames radiológicos, testes laboratoriais ou achados histopatológicos. Isso poderia limitar as comparações entre estudos sobre DBP.</a:t>
            </a:r>
            <a:endParaRPr lang="pt-BR" altLang="pt-BR" sz="2600" baseline="30000" smtClean="0">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701800" y="469900"/>
            <a:ext cx="8599488" cy="877888"/>
          </a:xfrm>
        </p:spPr>
        <p:txBody>
          <a:bodyPr/>
          <a:lstStyle/>
          <a:p>
            <a:pPr algn="ctr"/>
            <a:r>
              <a:rPr lang="pt-BR" altLang="pt-BR" smtClean="0">
                <a:solidFill>
                  <a:schemeClr val="tx1"/>
                </a:solidFill>
              </a:rPr>
              <a:t>FATORES DE RISCO</a:t>
            </a:r>
            <a:r>
              <a:rPr lang="pt-BR" altLang="pt-BR" smtClean="0">
                <a:solidFill>
                  <a:schemeClr val="bg1"/>
                </a:solidFill>
              </a:rPr>
              <a:t>  </a:t>
            </a:r>
          </a:p>
        </p:txBody>
      </p:sp>
      <p:sp>
        <p:nvSpPr>
          <p:cNvPr id="106499" name="Rectangle 3"/>
          <p:cNvSpPr>
            <a:spLocks noGrp="1" noChangeArrowheads="1"/>
          </p:cNvSpPr>
          <p:nvPr>
            <p:ph idx="1"/>
          </p:nvPr>
        </p:nvSpPr>
        <p:spPr>
          <a:xfrm>
            <a:off x="336550" y="1347788"/>
            <a:ext cx="11377613" cy="5343525"/>
          </a:xfrm>
          <a:solidFill>
            <a:schemeClr val="bg1"/>
          </a:solidFill>
        </p:spPr>
        <p:txBody>
          <a:bodyPr/>
          <a:lstStyle/>
          <a:p>
            <a:pPr algn="just">
              <a:lnSpc>
                <a:spcPct val="102000"/>
              </a:lnSpc>
            </a:pPr>
            <a:r>
              <a:rPr lang="pt-BR" altLang="pt-BR" sz="2400" smtClean="0">
                <a:solidFill>
                  <a:schemeClr val="tx1"/>
                </a:solidFill>
              </a:rPr>
              <a:t>A DBP é conhecida como uma  doença multifatorial; </a:t>
            </a:r>
          </a:p>
          <a:p>
            <a:pPr algn="just">
              <a:lnSpc>
                <a:spcPct val="102000"/>
              </a:lnSpc>
            </a:pPr>
            <a:r>
              <a:rPr lang="pt-BR" altLang="pt-BR" sz="2400" smtClean="0">
                <a:solidFill>
                  <a:schemeClr val="tx1"/>
                </a:solidFill>
              </a:rPr>
              <a:t>A DBP ocorre primeiramente no início da desenvolvimento pulmonar no período pré-natal, se estende para o período pós-natal após nascimento e persiste mesmo após a alta da UTIN. </a:t>
            </a:r>
          </a:p>
          <a:p>
            <a:pPr algn="ctr">
              <a:lnSpc>
                <a:spcPct val="102000"/>
              </a:lnSpc>
              <a:buFont typeface="Arial" pitchFamily="34" charset="0"/>
              <a:buNone/>
            </a:pPr>
            <a:r>
              <a:rPr lang="pt-BR" altLang="pt-BR" sz="2400" smtClean="0">
                <a:solidFill>
                  <a:srgbClr val="FF0000"/>
                </a:solidFill>
              </a:rPr>
              <a:t>Além disso, o prematuro muito baixo peso não têm pulmões “normais”, por isso eles são muito vulneráveis ​​a injúrias pulmonares.</a:t>
            </a:r>
          </a:p>
          <a:p>
            <a:pPr algn="just">
              <a:lnSpc>
                <a:spcPct val="102000"/>
              </a:lnSpc>
            </a:pPr>
            <a:r>
              <a:rPr lang="pt-BR" altLang="pt-BR" sz="2400" smtClean="0">
                <a:solidFill>
                  <a:schemeClr val="tx1"/>
                </a:solidFill>
              </a:rPr>
              <a:t>Respostas inflamatórias como acúmulo de neutrófilos e macrófagos no pulmão lesionado, juntamente com a elaboração do fator de crescimento e citocinas aumentam a permeabilidade vascular, o que resulta no desenvolvimento da DBP.</a:t>
            </a:r>
            <a:r>
              <a:rPr lang="pt-BR" altLang="pt-BR" sz="2400" baseline="30000" smtClean="0">
                <a:solidFill>
                  <a:schemeClr val="tx1"/>
                </a:solidFill>
              </a:rPr>
              <a:t>20</a:t>
            </a:r>
          </a:p>
          <a:p>
            <a:pPr algn="just">
              <a:lnSpc>
                <a:spcPct val="102000"/>
              </a:lnSpc>
            </a:pPr>
            <a:r>
              <a:rPr lang="pt-BR" altLang="pt-BR" sz="2400" smtClean="0">
                <a:solidFill>
                  <a:schemeClr val="tx1"/>
                </a:solidFill>
              </a:rPr>
              <a:t> Numerosos biomarcadores inflamatórios no líquido amniótico, bem como em  aspirados traqueais de neonatos, têm sido estudados para identificar marcadores precoces detectáveis ​​ em lactentes que posteriormente poderiam desenvolver a DBP.</a:t>
            </a:r>
            <a:r>
              <a:rPr lang="pt-BR" altLang="pt-BR" sz="2400" baseline="30000" smtClean="0">
                <a:solidFill>
                  <a:schemeClr val="tx1"/>
                </a:solidFill>
              </a:rPr>
              <a:t>19</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1673225" y="147638"/>
            <a:ext cx="8599488" cy="877887"/>
          </a:xfrm>
        </p:spPr>
        <p:txBody>
          <a:bodyPr/>
          <a:lstStyle/>
          <a:p>
            <a:pPr algn="ctr"/>
            <a:r>
              <a:rPr lang="pt-BR" altLang="pt-BR" smtClean="0">
                <a:solidFill>
                  <a:schemeClr val="tx1"/>
                </a:solidFill>
              </a:rPr>
              <a:t>FATORES DE RISCO</a:t>
            </a:r>
            <a:r>
              <a:rPr lang="pt-BR" altLang="pt-BR" smtClean="0">
                <a:solidFill>
                  <a:schemeClr val="bg1"/>
                </a:solidFill>
              </a:rPr>
              <a:t>  </a:t>
            </a:r>
          </a:p>
        </p:txBody>
      </p:sp>
      <p:sp>
        <p:nvSpPr>
          <p:cNvPr id="106499" name="Rectangle 3"/>
          <p:cNvSpPr>
            <a:spLocks noGrp="1" noChangeArrowheads="1"/>
          </p:cNvSpPr>
          <p:nvPr>
            <p:ph idx="1"/>
          </p:nvPr>
        </p:nvSpPr>
        <p:spPr>
          <a:xfrm>
            <a:off x="133350" y="866775"/>
            <a:ext cx="11552238" cy="5991225"/>
          </a:xfrm>
          <a:solidFill>
            <a:schemeClr val="bg1"/>
          </a:solidFill>
        </p:spPr>
        <p:txBody>
          <a:bodyPr/>
          <a:lstStyle/>
          <a:p>
            <a:pPr algn="just">
              <a:lnSpc>
                <a:spcPct val="92000"/>
              </a:lnSpc>
            </a:pPr>
            <a:r>
              <a:rPr lang="pt-BR" altLang="pt-BR" sz="2200" b="1" smtClean="0">
                <a:solidFill>
                  <a:srgbClr val="FF0000"/>
                </a:solidFill>
              </a:rPr>
              <a:t>Corioamnionite</a:t>
            </a:r>
            <a:r>
              <a:rPr lang="pt-BR" altLang="pt-BR" sz="2200" smtClean="0">
                <a:solidFill>
                  <a:schemeClr val="tx1"/>
                </a:solidFill>
              </a:rPr>
              <a:t>, um fator conhecido comum para parto prematuro, é um importante fator pré-natal que contribui para o desenvolvimento BPD.</a:t>
            </a:r>
            <a:r>
              <a:rPr lang="pt-BR" altLang="pt-BR" sz="2200" baseline="30000" smtClean="0">
                <a:solidFill>
                  <a:schemeClr val="tx1"/>
                </a:solidFill>
              </a:rPr>
              <a:t>21</a:t>
            </a:r>
            <a:r>
              <a:rPr lang="pt-BR" altLang="pt-BR" sz="2200" smtClean="0">
                <a:solidFill>
                  <a:schemeClr val="tx1"/>
                </a:solidFill>
              </a:rPr>
              <a:t> </a:t>
            </a:r>
          </a:p>
          <a:p>
            <a:pPr algn="just">
              <a:lnSpc>
                <a:spcPct val="92000"/>
              </a:lnSpc>
            </a:pPr>
            <a:r>
              <a:rPr lang="pt-BR" altLang="pt-BR" sz="2200" smtClean="0">
                <a:solidFill>
                  <a:schemeClr val="tx1"/>
                </a:solidFill>
              </a:rPr>
              <a:t>Embora a corioamnionite clínica, às vezes, não correlacionar com corioamnionite histológica ou cultura comprovada para infecção pelo líquido amniótico, representa uma resposta inflamatória materna e / ou fetal.</a:t>
            </a:r>
            <a:r>
              <a:rPr lang="pt-BR" altLang="pt-BR" sz="2200" baseline="30000" smtClean="0">
                <a:solidFill>
                  <a:schemeClr val="tx1"/>
                </a:solidFill>
              </a:rPr>
              <a:t>22</a:t>
            </a:r>
            <a:r>
              <a:rPr lang="pt-BR" altLang="pt-BR" sz="2200" smtClean="0">
                <a:solidFill>
                  <a:schemeClr val="tx1"/>
                </a:solidFill>
              </a:rPr>
              <a:t> </a:t>
            </a:r>
          </a:p>
          <a:p>
            <a:pPr algn="just">
              <a:lnSpc>
                <a:spcPct val="92000"/>
              </a:lnSpc>
            </a:pPr>
            <a:r>
              <a:rPr lang="pt-BR" altLang="pt-BR" sz="2200" smtClean="0">
                <a:solidFill>
                  <a:schemeClr val="tx1"/>
                </a:solidFill>
              </a:rPr>
              <a:t>Embora as causas de corioamnionite variem, bebês nascidos antes das 30 semanas de gestação mostraram líquido amniótico com infecção por </a:t>
            </a:r>
            <a:r>
              <a:rPr lang="pt-BR" altLang="pt-BR" sz="2200" i="1" smtClean="0">
                <a:solidFill>
                  <a:schemeClr val="tx1"/>
                </a:solidFill>
              </a:rPr>
              <a:t>Ureaplasma</a:t>
            </a:r>
            <a:r>
              <a:rPr lang="pt-BR" altLang="pt-BR" sz="2200" smtClean="0">
                <a:solidFill>
                  <a:schemeClr val="tx1"/>
                </a:solidFill>
              </a:rPr>
              <a:t> e </a:t>
            </a:r>
            <a:r>
              <a:rPr lang="pt-BR" altLang="pt-BR" sz="2200" i="1" smtClean="0">
                <a:solidFill>
                  <a:schemeClr val="tx1"/>
                </a:solidFill>
              </a:rPr>
              <a:t>Mycoplasma</a:t>
            </a:r>
            <a:r>
              <a:rPr lang="pt-BR" altLang="pt-BR" sz="2200" smtClean="0">
                <a:solidFill>
                  <a:schemeClr val="tx1"/>
                </a:solidFill>
              </a:rPr>
              <a:t> e o mais comum microrganismo isolado é </a:t>
            </a:r>
            <a:r>
              <a:rPr lang="pt-BR" altLang="pt-BR" sz="2200" i="1" smtClean="0">
                <a:solidFill>
                  <a:schemeClr val="tx1"/>
                </a:solidFill>
              </a:rPr>
              <a:t>Ureaplasma</a:t>
            </a:r>
            <a:r>
              <a:rPr lang="pt-BR" altLang="pt-BR" sz="2200" smtClean="0">
                <a:solidFill>
                  <a:schemeClr val="tx1"/>
                </a:solidFill>
              </a:rPr>
              <a:t>. </a:t>
            </a:r>
            <a:r>
              <a:rPr lang="pt-BR" altLang="pt-BR" sz="2200" baseline="30000" smtClean="0">
                <a:solidFill>
                  <a:schemeClr val="tx1"/>
                </a:solidFill>
              </a:rPr>
              <a:t>21,23</a:t>
            </a:r>
            <a:r>
              <a:rPr lang="pt-BR" altLang="pt-BR" sz="2200" smtClean="0">
                <a:solidFill>
                  <a:schemeClr val="tx1"/>
                </a:solidFill>
              </a:rPr>
              <a:t> </a:t>
            </a:r>
          </a:p>
          <a:p>
            <a:pPr algn="just">
              <a:lnSpc>
                <a:spcPct val="92000"/>
              </a:lnSpc>
            </a:pPr>
            <a:r>
              <a:rPr lang="pt-BR" altLang="pt-BR" sz="2200" smtClean="0">
                <a:solidFill>
                  <a:schemeClr val="tx1"/>
                </a:solidFill>
              </a:rPr>
              <a:t>Colonização pela </a:t>
            </a:r>
            <a:r>
              <a:rPr lang="pt-BR" altLang="pt-BR" sz="2200" i="1" smtClean="0">
                <a:solidFill>
                  <a:schemeClr val="tx1"/>
                </a:solidFill>
              </a:rPr>
              <a:t>Ureaplasma</a:t>
            </a:r>
            <a:r>
              <a:rPr lang="pt-BR" altLang="pt-BR" sz="2200" smtClean="0">
                <a:solidFill>
                  <a:schemeClr val="tx1"/>
                </a:solidFill>
              </a:rPr>
              <a:t> ou infecção desempenha um papel importante na patogênese da DBP: reduzindo  a colonização com antibióticos profiláticos ou tratamento terapêutico pós-natal deve ser considerado.</a:t>
            </a:r>
            <a:r>
              <a:rPr lang="pt-BR" altLang="pt-BR" sz="2200" baseline="30000" smtClean="0">
                <a:solidFill>
                  <a:schemeClr val="tx1"/>
                </a:solidFill>
              </a:rPr>
              <a:t>24</a:t>
            </a:r>
            <a:r>
              <a:rPr lang="pt-BR" altLang="pt-BR" sz="2200" smtClean="0">
                <a:solidFill>
                  <a:schemeClr val="tx1"/>
                </a:solidFill>
              </a:rPr>
              <a:t> </a:t>
            </a:r>
          </a:p>
          <a:p>
            <a:pPr algn="just">
              <a:lnSpc>
                <a:spcPct val="92000"/>
              </a:lnSpc>
            </a:pPr>
            <a:r>
              <a:rPr lang="pt-BR" altLang="pt-BR" sz="2200" smtClean="0">
                <a:solidFill>
                  <a:schemeClr val="tx1"/>
                </a:solidFill>
              </a:rPr>
              <a:t>Estudos recentes mostraram que fatores genéticos e / ou ambientais são contribuintes desenvolvimento de da DBP.</a:t>
            </a:r>
            <a:r>
              <a:rPr lang="pt-BR" altLang="pt-BR" sz="2200" baseline="30000" smtClean="0">
                <a:solidFill>
                  <a:schemeClr val="tx1"/>
                </a:solidFill>
              </a:rPr>
              <a:t>25,26</a:t>
            </a:r>
            <a:r>
              <a:rPr lang="pt-BR" altLang="pt-BR" sz="2200" smtClean="0">
                <a:solidFill>
                  <a:schemeClr val="tx1"/>
                </a:solidFill>
              </a:rPr>
              <a:t> </a:t>
            </a:r>
          </a:p>
          <a:p>
            <a:pPr algn="just">
              <a:lnSpc>
                <a:spcPct val="92000"/>
              </a:lnSpc>
            </a:pPr>
            <a:r>
              <a:rPr lang="pt-BR" altLang="pt-BR" sz="2200" smtClean="0">
                <a:solidFill>
                  <a:schemeClr val="tx1"/>
                </a:solidFill>
              </a:rPr>
              <a:t>Uma tendência familiar e herança em estudos com gêmeos demonstraram suscetibilidade genética associada a DBP, enquanto muitos outros estudos focaram na identificação de mutações genéticas específicas associadas ao desenvolvimento pulmonar, imunidade e estresse oxidativo com DBP.</a:t>
            </a:r>
            <a:r>
              <a:rPr lang="pt-BR" altLang="pt-BR" sz="2200" baseline="30000" smtClean="0">
                <a:solidFill>
                  <a:schemeClr val="tx1"/>
                </a:solidFill>
              </a:rPr>
              <a:t>27</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701800" y="469900"/>
            <a:ext cx="8599488" cy="877888"/>
          </a:xfrm>
        </p:spPr>
        <p:txBody>
          <a:bodyPr/>
          <a:lstStyle/>
          <a:p>
            <a:pPr algn="ctr"/>
            <a:r>
              <a:rPr lang="pt-BR" altLang="pt-BR" smtClean="0">
                <a:solidFill>
                  <a:schemeClr val="tx1"/>
                </a:solidFill>
              </a:rPr>
              <a:t>FATORES DE RISCO</a:t>
            </a:r>
            <a:r>
              <a:rPr lang="pt-BR" altLang="pt-BR" smtClean="0">
                <a:solidFill>
                  <a:schemeClr val="bg1"/>
                </a:solidFill>
              </a:rPr>
              <a:t>  </a:t>
            </a:r>
          </a:p>
        </p:txBody>
      </p:sp>
      <p:sp>
        <p:nvSpPr>
          <p:cNvPr id="106499" name="Rectangle 3"/>
          <p:cNvSpPr>
            <a:spLocks noGrp="1" noChangeArrowheads="1"/>
          </p:cNvSpPr>
          <p:nvPr>
            <p:ph idx="1"/>
          </p:nvPr>
        </p:nvSpPr>
        <p:spPr>
          <a:xfrm>
            <a:off x="336550" y="1347788"/>
            <a:ext cx="11339513" cy="4743450"/>
          </a:xfrm>
        </p:spPr>
        <p:txBody>
          <a:bodyPr>
            <a:normAutofit/>
          </a:bodyPr>
          <a:lstStyle/>
          <a:p>
            <a:pPr algn="just">
              <a:lnSpc>
                <a:spcPct val="92000"/>
              </a:lnSpc>
            </a:pPr>
            <a:r>
              <a:rPr lang="pt-BR" altLang="pt-BR" sz="2200" smtClean="0">
                <a:solidFill>
                  <a:schemeClr val="tx1"/>
                </a:solidFill>
              </a:rPr>
              <a:t>A </a:t>
            </a:r>
            <a:r>
              <a:rPr lang="pt-BR" altLang="pt-BR" sz="2200" b="1" smtClean="0">
                <a:solidFill>
                  <a:srgbClr val="FF0000"/>
                </a:solidFill>
              </a:rPr>
              <a:t>técnica de ressuscitação inicial logo após o nascimento</a:t>
            </a:r>
            <a:r>
              <a:rPr lang="pt-BR" altLang="pt-BR" sz="2200" smtClean="0">
                <a:solidFill>
                  <a:schemeClr val="tx1"/>
                </a:solidFill>
              </a:rPr>
              <a:t> também é um fator importante, pois o pulmão prematuro pode ser facilmente danificado por ventilação mecânica. Alguns estudos mostraram que se a reanimação de prematuros foi iniciada com um grande volume corrente, pode ocorrer lesão pulmonar e foram observados aumento das citocinas pró-inflamatória com ventilação mecânica em pulmões pré-termos tratados com surfactante.</a:t>
            </a:r>
            <a:r>
              <a:rPr lang="pt-BR" altLang="pt-BR" sz="2200" baseline="30000" smtClean="0">
                <a:solidFill>
                  <a:schemeClr val="tx1"/>
                </a:solidFill>
              </a:rPr>
              <a:t>28,29</a:t>
            </a:r>
          </a:p>
          <a:p>
            <a:pPr algn="just">
              <a:lnSpc>
                <a:spcPct val="92000"/>
              </a:lnSpc>
            </a:pPr>
            <a:r>
              <a:rPr lang="pt-BR" altLang="pt-BR" sz="2200" smtClean="0">
                <a:solidFill>
                  <a:schemeClr val="tx1"/>
                </a:solidFill>
              </a:rPr>
              <a:t> Para evitar uma lesão pulmonar associada à ventilação, o tratamento com surfactante é, sem dúvida, necessário. Vários parâmetros iniciais da ventilação, como volume corrente, pressão expiratória final, concentração de oxigênio, umidade e temperatura também afetam lesão pulmonar.</a:t>
            </a:r>
            <a:r>
              <a:rPr lang="pt-BR" altLang="pt-BR" sz="2200" baseline="30000" smtClean="0">
                <a:solidFill>
                  <a:schemeClr val="tx1"/>
                </a:solidFill>
              </a:rPr>
              <a:t>22,29</a:t>
            </a:r>
          </a:p>
          <a:p>
            <a:pPr algn="just">
              <a:lnSpc>
                <a:spcPct val="92000"/>
              </a:lnSpc>
            </a:pPr>
            <a:r>
              <a:rPr lang="pt-BR" altLang="pt-BR" sz="2200" smtClean="0">
                <a:solidFill>
                  <a:schemeClr val="tx1"/>
                </a:solidFill>
              </a:rPr>
              <a:t>Outros fatores conhecidos que afetam o desenvolvimento da DBP são: </a:t>
            </a:r>
            <a:r>
              <a:rPr lang="pt-BR" altLang="pt-BR" sz="2200" smtClean="0">
                <a:solidFill>
                  <a:srgbClr val="FF0000"/>
                </a:solidFill>
              </a:rPr>
              <a:t>restrição do crescimento intrauterino, nascimentos múltiplos, canal arterial patente, infecção hospitalar ou sepse pós-natal e enterocolite necrosante com necessidade de cirurgia.</a:t>
            </a:r>
            <a:r>
              <a:rPr lang="pt-BR" altLang="pt-BR" sz="2200" baseline="30000" smtClean="0">
                <a:solidFill>
                  <a:srgbClr val="FF0000"/>
                </a:solidFill>
              </a:rPr>
              <a:t>29</a:t>
            </a:r>
          </a:p>
          <a:p>
            <a:pPr algn="just">
              <a:lnSpc>
                <a:spcPct val="92000"/>
              </a:lnSpc>
            </a:pPr>
            <a:r>
              <a:rPr lang="pt-BR" altLang="pt-BR" sz="2200" smtClean="0">
                <a:solidFill>
                  <a:schemeClr val="tx1"/>
                </a:solidFill>
              </a:rPr>
              <a:t> Esses vários fatores às vezes de forma independente ou correlacionados afetam diferentes fases e podem afetar a gravidade da DBP em bebês.</a:t>
            </a:r>
            <a:endParaRPr lang="pt-BR" altLang="pt-BR" sz="2200" baseline="30000" smtClean="0">
              <a:solidFill>
                <a:schemeClr val="tx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492250" y="482600"/>
            <a:ext cx="9207500" cy="1066800"/>
          </a:xfrm>
        </p:spPr>
        <p:txBody>
          <a:bodyPr rtlCol="0">
            <a:normAutofit fontScale="90000"/>
          </a:bodyPr>
          <a:lstStyle/>
          <a:p>
            <a:pPr algn="ctr" fontAlgn="auto">
              <a:spcAft>
                <a:spcPts val="0"/>
              </a:spcAft>
              <a:defRPr/>
            </a:pPr>
            <a:r>
              <a:rPr lang="pt-BR" altLang="pt-BR" dirty="0">
                <a:solidFill>
                  <a:schemeClr val="tx1"/>
                </a:solidFill>
              </a:rPr>
              <a:t>PREVENÇÃO E TRATAMENTO</a:t>
            </a:r>
            <a:endParaRPr lang="pt-BR" altLang="pt-BR" dirty="0">
              <a:solidFill>
                <a:schemeClr val="bg1"/>
              </a:solidFill>
            </a:endParaRPr>
          </a:p>
        </p:txBody>
      </p:sp>
      <p:sp>
        <p:nvSpPr>
          <p:cNvPr id="43011" name="Rectangle 3"/>
          <p:cNvSpPr>
            <a:spLocks noGrp="1" noChangeArrowheads="1"/>
          </p:cNvSpPr>
          <p:nvPr>
            <p:ph idx="1"/>
          </p:nvPr>
        </p:nvSpPr>
        <p:spPr>
          <a:xfrm>
            <a:off x="336550" y="1347788"/>
            <a:ext cx="11339513" cy="4743450"/>
          </a:xfrm>
        </p:spPr>
        <p:txBody>
          <a:bodyPr/>
          <a:lstStyle/>
          <a:p>
            <a:pPr algn="just"/>
            <a:r>
              <a:rPr lang="pt-BR" altLang="pt-BR" sz="3200" smtClean="0">
                <a:solidFill>
                  <a:schemeClr val="tx1"/>
                </a:solidFill>
              </a:rPr>
              <a:t>Prevenir e tratar o desenvolvimento da DBP requer uma abordagem multidisciplinar desde o pré-natal - envolvendo O obstetra - ao período pós-natal - envolvendo vários outros especialistas incluindo um fisioterapeuta, cardiologista, gastroenterologista, nutricionista, médico de reabilitação, enfermeiras neonatais especializadas e assistentes sociais, além dos neonatologistas.</a:t>
            </a:r>
            <a:endParaRPr lang="pt-BR" altLang="pt-BR" sz="3200" baseline="30000" smtClean="0">
              <a:solidFill>
                <a:schemeClr val="tx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492250" y="482600"/>
            <a:ext cx="9207500" cy="1066800"/>
          </a:xfrm>
        </p:spPr>
        <p:txBody>
          <a:bodyPr rtlCol="0">
            <a:normAutofit fontScale="90000"/>
          </a:bodyPr>
          <a:lstStyle/>
          <a:p>
            <a:pPr algn="ctr" fontAlgn="auto">
              <a:spcAft>
                <a:spcPts val="0"/>
              </a:spcAft>
              <a:defRPr/>
            </a:pPr>
            <a:r>
              <a:rPr lang="pt-BR" altLang="pt-BR" dirty="0">
                <a:solidFill>
                  <a:schemeClr val="tx1"/>
                </a:solidFill>
              </a:rPr>
              <a:t>PREVENÇÃO E TRATAMENTO</a:t>
            </a:r>
            <a:endParaRPr lang="pt-BR" altLang="pt-BR" dirty="0">
              <a:solidFill>
                <a:schemeClr val="bg1"/>
              </a:solidFill>
            </a:endParaRPr>
          </a:p>
        </p:txBody>
      </p:sp>
      <p:sp>
        <p:nvSpPr>
          <p:cNvPr id="106499" name="Rectangle 3"/>
          <p:cNvSpPr>
            <a:spLocks noGrp="1" noChangeArrowheads="1"/>
          </p:cNvSpPr>
          <p:nvPr>
            <p:ph idx="1"/>
          </p:nvPr>
        </p:nvSpPr>
        <p:spPr>
          <a:xfrm>
            <a:off x="252413" y="1589088"/>
            <a:ext cx="11487150" cy="5278437"/>
          </a:xfrm>
        </p:spPr>
        <p:txBody>
          <a:bodyPr>
            <a:normAutofit/>
          </a:bodyPr>
          <a:lstStyle/>
          <a:p>
            <a:pPr marL="0" indent="0" algn="just">
              <a:lnSpc>
                <a:spcPct val="92000"/>
              </a:lnSpc>
              <a:buFont typeface="Arial" pitchFamily="34" charset="0"/>
              <a:buNone/>
            </a:pPr>
            <a:r>
              <a:rPr lang="pt-BR" altLang="pt-BR" sz="1800" b="1" smtClean="0">
                <a:solidFill>
                  <a:schemeClr val="tx1"/>
                </a:solidFill>
              </a:rPr>
              <a:t>1) </a:t>
            </a:r>
            <a:r>
              <a:rPr lang="pt-BR" altLang="pt-BR" sz="1800" b="1" smtClean="0">
                <a:solidFill>
                  <a:srgbClr val="FF00FF"/>
                </a:solidFill>
              </a:rPr>
              <a:t>Cuidado pré natal</a:t>
            </a:r>
          </a:p>
          <a:p>
            <a:pPr marL="0" indent="0" algn="just">
              <a:lnSpc>
                <a:spcPct val="92000"/>
              </a:lnSpc>
            </a:pPr>
            <a:r>
              <a:rPr lang="pt-BR" altLang="pt-BR" sz="1800" smtClean="0">
                <a:solidFill>
                  <a:schemeClr val="tx1"/>
                </a:solidFill>
              </a:rPr>
              <a:t>A </a:t>
            </a:r>
            <a:r>
              <a:rPr lang="pt-BR" altLang="pt-BR" smtClean="0">
                <a:solidFill>
                  <a:schemeClr val="tx1"/>
                </a:solidFill>
              </a:rPr>
              <a:t>melhor maneira de impedir o desenvolvimento de DBP é prevenir parto prematuro. Intervenções farmacológicas, como administração de antibióticos, uso de supositório vaginal de prostaglandina, agentes tocolíticos como sulfato de magnésio e intervenções cirúrgicas como cerclagem cervical para incompetência cervical podem prevenir o parto prematuro.</a:t>
            </a:r>
            <a:r>
              <a:rPr lang="pt-BR" altLang="pt-BR" baseline="30000" smtClean="0">
                <a:solidFill>
                  <a:schemeClr val="tx1"/>
                </a:solidFill>
              </a:rPr>
              <a:t>30,31</a:t>
            </a:r>
          </a:p>
          <a:p>
            <a:pPr marL="0" indent="0" algn="just">
              <a:lnSpc>
                <a:spcPct val="92000"/>
              </a:lnSpc>
            </a:pPr>
            <a:r>
              <a:rPr lang="pt-BR" altLang="pt-BR" smtClean="0">
                <a:solidFill>
                  <a:schemeClr val="tx1"/>
                </a:solidFill>
              </a:rPr>
              <a:t>A administração de corticosteroide pré-natal antes do parto promove a maturação do surfactante, reduzindo assim a incidência de Síndrome do Desconforto Respiratório (SDR); no entanto, se diminui a incidência de DBP ainda não está claro. Uma revisão sistemática recente concluiu que o uso de esteróides pré-natais aceleraram efetivamente a maturação pulmonar fetal em mulheres em risco de parto prematuro, independentemente do tipo de corticosteroide ou quantidade.</a:t>
            </a:r>
            <a:r>
              <a:rPr lang="pt-BR" altLang="pt-BR" baseline="30000" smtClean="0">
                <a:solidFill>
                  <a:schemeClr val="tx1"/>
                </a:solidFill>
              </a:rPr>
              <a:t>32</a:t>
            </a:r>
          </a:p>
          <a:p>
            <a:pPr marL="0" indent="0" algn="just">
              <a:lnSpc>
                <a:spcPct val="92000"/>
              </a:lnSpc>
            </a:pPr>
            <a:r>
              <a:rPr lang="pt-BR" altLang="pt-BR" b="1" smtClean="0">
                <a:solidFill>
                  <a:srgbClr val="0000FF"/>
                </a:solidFill>
              </a:rPr>
              <a:t>Na Sala de Parto em que um parto prematuro é iminente, um abordagem de equipe com instalações neonatais terciárias no local é definitivamente necessária para melhorar as taxas de mortalidade e morbidade a longo prazo.</a:t>
            </a:r>
            <a:r>
              <a:rPr lang="pt-BR" altLang="pt-BR" b="1" baseline="30000" smtClean="0">
                <a:solidFill>
                  <a:srgbClr val="0000FF"/>
                </a:solidFill>
              </a:rPr>
              <a:t>3,33</a:t>
            </a:r>
            <a:r>
              <a:rPr lang="pt-BR" altLang="pt-BR" smtClean="0">
                <a:solidFill>
                  <a:schemeClr val="tx1"/>
                </a:solidFill>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492250" y="482600"/>
            <a:ext cx="9207500" cy="1066800"/>
          </a:xfrm>
        </p:spPr>
        <p:txBody>
          <a:bodyPr rtlCol="0">
            <a:normAutofit fontScale="90000"/>
          </a:bodyPr>
          <a:lstStyle/>
          <a:p>
            <a:pPr algn="ctr" fontAlgn="auto">
              <a:spcAft>
                <a:spcPts val="0"/>
              </a:spcAft>
              <a:defRPr/>
            </a:pPr>
            <a:r>
              <a:rPr lang="pt-BR" altLang="pt-BR" dirty="0">
                <a:solidFill>
                  <a:schemeClr val="tx1"/>
                </a:solidFill>
              </a:rPr>
              <a:t>PREVENÇÃO E TRATAMENTO</a:t>
            </a:r>
            <a:endParaRPr lang="pt-BR" altLang="pt-BR" dirty="0">
              <a:solidFill>
                <a:schemeClr val="bg1"/>
              </a:solidFill>
            </a:endParaRPr>
          </a:p>
        </p:txBody>
      </p:sp>
      <p:sp>
        <p:nvSpPr>
          <p:cNvPr id="106499" name="Rectangle 3"/>
          <p:cNvSpPr>
            <a:spLocks noGrp="1" noChangeArrowheads="1"/>
          </p:cNvSpPr>
          <p:nvPr>
            <p:ph idx="1"/>
          </p:nvPr>
        </p:nvSpPr>
        <p:spPr>
          <a:xfrm>
            <a:off x="336550" y="1347788"/>
            <a:ext cx="11339513" cy="4743450"/>
          </a:xfrm>
        </p:spPr>
        <p:txBody>
          <a:bodyPr>
            <a:normAutofit/>
          </a:bodyPr>
          <a:lstStyle/>
          <a:p>
            <a:pPr marL="0" indent="0" algn="just">
              <a:lnSpc>
                <a:spcPct val="92000"/>
              </a:lnSpc>
              <a:buFont typeface="Arial" pitchFamily="34" charset="0"/>
              <a:buNone/>
            </a:pPr>
            <a:r>
              <a:rPr lang="pt-BR" altLang="pt-BR" sz="2500" b="1" smtClean="0">
                <a:solidFill>
                  <a:schemeClr val="tx1"/>
                </a:solidFill>
              </a:rPr>
              <a:t>2) </a:t>
            </a:r>
            <a:r>
              <a:rPr lang="pt-BR" altLang="pt-BR" sz="2500" b="1" smtClean="0">
                <a:solidFill>
                  <a:srgbClr val="FF00FF"/>
                </a:solidFill>
              </a:rPr>
              <a:t>Cuidado pós-natal</a:t>
            </a:r>
          </a:p>
          <a:p>
            <a:pPr marL="0" indent="0" algn="just">
              <a:lnSpc>
                <a:spcPct val="92000"/>
              </a:lnSpc>
            </a:pPr>
            <a:r>
              <a:rPr lang="pt-BR" altLang="pt-BR" sz="2500" smtClean="0">
                <a:solidFill>
                  <a:schemeClr val="tx1"/>
                </a:solidFill>
              </a:rPr>
              <a:t>Após o parto, a abordagem terapêutica deve se concentrar em dois aspectos: qual técnica de ventilação deve ser aplicada e quais tratamento farmacológico deve ser administrado em cada uma das três fases.</a:t>
            </a:r>
          </a:p>
          <a:p>
            <a:pPr marL="0" indent="0" algn="just">
              <a:lnSpc>
                <a:spcPct val="92000"/>
              </a:lnSpc>
            </a:pPr>
            <a:r>
              <a:rPr lang="pt-BR" altLang="pt-BR" sz="2500" smtClean="0">
                <a:solidFill>
                  <a:schemeClr val="tx1"/>
                </a:solidFill>
              </a:rPr>
              <a:t>Como os pulmões prematuros são altamente vulneráveis ​​ao barotrauma e volutrauma, </a:t>
            </a:r>
            <a:r>
              <a:rPr lang="pt-BR" altLang="pt-BR" sz="2500" smtClean="0">
                <a:solidFill>
                  <a:srgbClr val="0000FF"/>
                </a:solidFill>
              </a:rPr>
              <a:t>a ventilação menos invasiva</a:t>
            </a:r>
            <a:r>
              <a:rPr lang="pt-BR" altLang="pt-BR" sz="2500" smtClean="0">
                <a:solidFill>
                  <a:schemeClr val="tx1"/>
                </a:solidFill>
              </a:rPr>
              <a:t>, evitando a intubação endotraqueal, é conhecida como uma modalidade de tratamento promissora para reduzir desenvolvimento de DBP.</a:t>
            </a:r>
            <a:r>
              <a:rPr lang="pt-BR" altLang="pt-BR" sz="2500" baseline="30000" smtClean="0">
                <a:solidFill>
                  <a:schemeClr val="tx1"/>
                </a:solidFill>
              </a:rPr>
              <a:t>35</a:t>
            </a:r>
            <a:r>
              <a:rPr lang="pt-BR" altLang="pt-BR" sz="2500" smtClean="0">
                <a:solidFill>
                  <a:schemeClr val="tx1"/>
                </a:solidFill>
              </a:rPr>
              <a:t> </a:t>
            </a:r>
          </a:p>
          <a:p>
            <a:pPr marL="0" indent="0" algn="ctr">
              <a:lnSpc>
                <a:spcPct val="92000"/>
              </a:lnSpc>
            </a:pPr>
            <a:r>
              <a:rPr lang="pt-BR" altLang="pt-BR" sz="2500" b="1" smtClean="0">
                <a:solidFill>
                  <a:srgbClr val="0000FF"/>
                </a:solidFill>
              </a:rPr>
              <a:t>Mesmo ao transferir bebês prematuros que necessitam de ventilação com pressão positiva da sala de parto para a UTIN, o uso da terapia CPAP com um ventilador em T (Neopuff; Fisher e Paykel Healthcare, Auckland, Nova Zelândia) do que um ambu autoinflável é recomendado para reduzir o risco de desenvolvimento da DBP.</a:t>
            </a:r>
            <a:r>
              <a:rPr lang="pt-BR" altLang="pt-BR" sz="2500" b="1" baseline="30000" smtClean="0">
                <a:solidFill>
                  <a:srgbClr val="0000FF"/>
                </a:solidFill>
              </a:rPr>
              <a:t>36</a:t>
            </a:r>
            <a:r>
              <a:rPr lang="pt-BR" altLang="pt-BR" sz="2500" baseline="30000" smtClean="0">
                <a:solidFill>
                  <a:schemeClr val="tx1"/>
                </a:solidFill>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492250" y="482600"/>
            <a:ext cx="9207500" cy="1066800"/>
          </a:xfrm>
        </p:spPr>
        <p:txBody>
          <a:bodyPr rtlCol="0">
            <a:normAutofit fontScale="90000"/>
          </a:bodyPr>
          <a:lstStyle/>
          <a:p>
            <a:pPr algn="ctr" fontAlgn="auto">
              <a:spcAft>
                <a:spcPts val="0"/>
              </a:spcAft>
              <a:defRPr/>
            </a:pPr>
            <a:r>
              <a:rPr lang="pt-BR" altLang="pt-BR" dirty="0">
                <a:solidFill>
                  <a:schemeClr val="tx1"/>
                </a:solidFill>
              </a:rPr>
              <a:t>PREVENÇÃO E TRATAMENTO</a:t>
            </a:r>
            <a:endParaRPr lang="pt-BR" altLang="pt-BR" dirty="0">
              <a:solidFill>
                <a:schemeClr val="bg1"/>
              </a:solidFill>
            </a:endParaRPr>
          </a:p>
        </p:txBody>
      </p:sp>
      <p:sp>
        <p:nvSpPr>
          <p:cNvPr id="106499" name="Rectangle 3"/>
          <p:cNvSpPr>
            <a:spLocks noGrp="1" noChangeArrowheads="1"/>
          </p:cNvSpPr>
          <p:nvPr>
            <p:ph idx="1"/>
          </p:nvPr>
        </p:nvSpPr>
        <p:spPr>
          <a:xfrm>
            <a:off x="198438" y="1347788"/>
            <a:ext cx="11477625" cy="5251450"/>
          </a:xfrm>
          <a:solidFill>
            <a:schemeClr val="bg1"/>
          </a:solidFill>
        </p:spPr>
        <p:txBody>
          <a:bodyPr/>
          <a:lstStyle/>
          <a:p>
            <a:pPr marL="0" indent="0" algn="just">
              <a:lnSpc>
                <a:spcPct val="92000"/>
              </a:lnSpc>
              <a:buFont typeface="Arial" pitchFamily="34" charset="0"/>
              <a:buNone/>
            </a:pPr>
            <a:r>
              <a:rPr lang="pt-BR" altLang="pt-BR" sz="2200" b="1" smtClean="0">
                <a:solidFill>
                  <a:schemeClr val="tx1"/>
                </a:solidFill>
              </a:rPr>
              <a:t>2) </a:t>
            </a:r>
            <a:r>
              <a:rPr lang="pt-BR" altLang="pt-BR" sz="2200" b="1" smtClean="0">
                <a:solidFill>
                  <a:srgbClr val="FF00FF"/>
                </a:solidFill>
              </a:rPr>
              <a:t>Cuidado pós natal</a:t>
            </a:r>
          </a:p>
          <a:p>
            <a:pPr marL="0" indent="0" algn="just">
              <a:lnSpc>
                <a:spcPct val="92000"/>
              </a:lnSpc>
            </a:pPr>
            <a:r>
              <a:rPr lang="pt-BR" altLang="pt-BR" sz="2400" smtClean="0">
                <a:solidFill>
                  <a:schemeClr val="tx1"/>
                </a:solidFill>
              </a:rPr>
              <a:t>Como mencionado acima, </a:t>
            </a:r>
            <a:r>
              <a:rPr lang="pt-BR" altLang="pt-BR" sz="2400" smtClean="0">
                <a:solidFill>
                  <a:srgbClr val="FF00FF"/>
                </a:solidFill>
              </a:rPr>
              <a:t>evitar intubação desnecessária é a melhor maneira de diminuir a incidência de DBP do ponto de vista de cuidados respiratórios</a:t>
            </a:r>
            <a:r>
              <a:rPr lang="pt-BR" altLang="pt-BR" sz="2400" smtClean="0">
                <a:solidFill>
                  <a:schemeClr val="tx1"/>
                </a:solidFill>
              </a:rPr>
              <a:t>. </a:t>
            </a:r>
          </a:p>
          <a:p>
            <a:pPr marL="0" indent="0" algn="just">
              <a:lnSpc>
                <a:spcPct val="92000"/>
              </a:lnSpc>
            </a:pPr>
            <a:r>
              <a:rPr lang="pt-BR" altLang="pt-BR" sz="2400" smtClean="0">
                <a:solidFill>
                  <a:schemeClr val="tx1"/>
                </a:solidFill>
              </a:rPr>
              <a:t>No entanto, para prevenir a SDR, a maioria dos prematuros precisam administração de surfactante exógeno em tratamento profilático ou base de resgate. </a:t>
            </a:r>
          </a:p>
          <a:p>
            <a:pPr marL="0" indent="0" algn="just">
              <a:lnSpc>
                <a:spcPct val="92000"/>
              </a:lnSpc>
            </a:pPr>
            <a:r>
              <a:rPr lang="pt-BR" altLang="pt-BR" sz="2400" smtClean="0">
                <a:solidFill>
                  <a:schemeClr val="tx1"/>
                </a:solidFill>
              </a:rPr>
              <a:t>Portanto, </a:t>
            </a:r>
            <a:r>
              <a:rPr lang="pt-BR" altLang="pt-BR" sz="2400" smtClean="0">
                <a:solidFill>
                  <a:srgbClr val="0000FF"/>
                </a:solidFill>
              </a:rPr>
              <a:t>alternativas não invasivas ou minimamente invasivos foram introduzidas.</a:t>
            </a:r>
            <a:r>
              <a:rPr lang="pt-BR" altLang="pt-BR" sz="2400" baseline="30000" smtClean="0">
                <a:solidFill>
                  <a:srgbClr val="0000FF"/>
                </a:solidFill>
              </a:rPr>
              <a:t>17,37</a:t>
            </a:r>
            <a:r>
              <a:rPr lang="pt-BR" altLang="pt-BR" sz="2400" smtClean="0">
                <a:solidFill>
                  <a:schemeClr val="tx1"/>
                </a:solidFill>
              </a:rPr>
              <a:t> </a:t>
            </a:r>
          </a:p>
          <a:p>
            <a:pPr marL="0" indent="0" algn="just">
              <a:lnSpc>
                <a:spcPct val="92000"/>
              </a:lnSpc>
            </a:pPr>
            <a:r>
              <a:rPr lang="pt-BR" altLang="pt-BR" sz="2400" smtClean="0">
                <a:solidFill>
                  <a:schemeClr val="tx1"/>
                </a:solidFill>
              </a:rPr>
              <a:t>Por exemplo, surfactante em aerossol entregue por um nebulizador, apesar necessidade da prova de sua falta de eficácia. </a:t>
            </a:r>
          </a:p>
          <a:p>
            <a:pPr marL="0" indent="0" algn="just">
              <a:lnSpc>
                <a:spcPct val="92000"/>
              </a:lnSpc>
            </a:pPr>
            <a:r>
              <a:rPr lang="pt-BR" altLang="pt-BR" sz="2400" smtClean="0">
                <a:solidFill>
                  <a:schemeClr val="tx1"/>
                </a:solidFill>
              </a:rPr>
              <a:t>Outros métodos de administração de surfactante por meio de máscara laríngea ou administração direta à traqueia via um cateter fino, como técnicas de administração menos invasiva ou terapia surfactante minimamente invasiva.</a:t>
            </a:r>
          </a:p>
          <a:p>
            <a:pPr marL="0" indent="0" algn="just">
              <a:lnSpc>
                <a:spcPct val="92000"/>
              </a:lnSpc>
            </a:pPr>
            <a:endParaRPr lang="pt-BR" altLang="pt-BR" sz="2400" baseline="30000" smtClean="0">
              <a:solidFill>
                <a:schemeClr val="tx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492250" y="482600"/>
            <a:ext cx="9207500" cy="1066800"/>
          </a:xfrm>
        </p:spPr>
        <p:txBody>
          <a:bodyPr rtlCol="0">
            <a:normAutofit fontScale="90000"/>
          </a:bodyPr>
          <a:lstStyle/>
          <a:p>
            <a:pPr algn="ctr" fontAlgn="auto">
              <a:spcAft>
                <a:spcPts val="0"/>
              </a:spcAft>
              <a:defRPr/>
            </a:pPr>
            <a:r>
              <a:rPr lang="pt-BR" altLang="pt-BR" dirty="0">
                <a:solidFill>
                  <a:schemeClr val="tx1"/>
                </a:solidFill>
              </a:rPr>
              <a:t>PREVENÇÃO E TRATAMENTO</a:t>
            </a:r>
            <a:endParaRPr lang="pt-BR" altLang="pt-BR" dirty="0">
              <a:solidFill>
                <a:schemeClr val="bg1"/>
              </a:solidFill>
            </a:endParaRPr>
          </a:p>
        </p:txBody>
      </p:sp>
      <p:sp>
        <p:nvSpPr>
          <p:cNvPr id="106499" name="Rectangle 3"/>
          <p:cNvSpPr>
            <a:spLocks noGrp="1" noChangeArrowheads="1"/>
          </p:cNvSpPr>
          <p:nvPr>
            <p:ph idx="1"/>
          </p:nvPr>
        </p:nvSpPr>
        <p:spPr>
          <a:xfrm>
            <a:off x="225425" y="1347788"/>
            <a:ext cx="11450638" cy="5213350"/>
          </a:xfrm>
          <a:solidFill>
            <a:schemeClr val="bg1"/>
          </a:solidFill>
        </p:spPr>
        <p:txBody>
          <a:bodyPr/>
          <a:lstStyle/>
          <a:p>
            <a:pPr marL="0" indent="0" algn="just">
              <a:lnSpc>
                <a:spcPct val="92000"/>
              </a:lnSpc>
              <a:buFont typeface="Arial" pitchFamily="34" charset="0"/>
              <a:buNone/>
            </a:pPr>
            <a:r>
              <a:rPr lang="pt-BR" altLang="pt-BR" sz="1800" b="1" smtClean="0">
                <a:solidFill>
                  <a:schemeClr val="tx1"/>
                </a:solidFill>
              </a:rPr>
              <a:t>2) </a:t>
            </a:r>
            <a:r>
              <a:rPr lang="pt-BR" altLang="pt-BR" sz="1800" b="1" smtClean="0">
                <a:solidFill>
                  <a:srgbClr val="FF00FF"/>
                </a:solidFill>
              </a:rPr>
              <a:t>Cuidado pós natal</a:t>
            </a:r>
          </a:p>
          <a:p>
            <a:pPr marL="0" indent="0" algn="just">
              <a:lnSpc>
                <a:spcPct val="92000"/>
              </a:lnSpc>
            </a:pPr>
            <a:r>
              <a:rPr lang="pt-BR" altLang="pt-BR" sz="1800" smtClean="0">
                <a:solidFill>
                  <a:schemeClr val="tx1"/>
                </a:solidFill>
              </a:rPr>
              <a:t>No período anterior ao estabelecimento da DBP, </a:t>
            </a:r>
            <a:r>
              <a:rPr lang="pt-BR" altLang="pt-BR" sz="1800" b="1" smtClean="0">
                <a:solidFill>
                  <a:srgbClr val="FF00FF"/>
                </a:solidFill>
              </a:rPr>
              <a:t>a saturação de oxigênio deve ser mantida entre 91% a 95%</a:t>
            </a:r>
            <a:r>
              <a:rPr lang="pt-BR" altLang="pt-BR" sz="1800" smtClean="0">
                <a:solidFill>
                  <a:schemeClr val="tx1"/>
                </a:solidFill>
              </a:rPr>
              <a:t> para evitar a toxicidade do oxigênio. No entanto, uma vez DBP é estabelecida, a suplementação de oxigênio é amplamente aceita com variação (mesmo&gt; 95%) entre os centros para prevenir hipertensão e </a:t>
            </a:r>
            <a:r>
              <a:rPr lang="pt-BR" altLang="pt-BR" sz="1800" i="1" smtClean="0">
                <a:solidFill>
                  <a:schemeClr val="tx1"/>
                </a:solidFill>
              </a:rPr>
              <a:t>cor pulmonale.</a:t>
            </a:r>
            <a:r>
              <a:rPr lang="pt-BR" altLang="pt-BR" sz="1800" i="1" baseline="30000" smtClean="0">
                <a:solidFill>
                  <a:schemeClr val="tx1"/>
                </a:solidFill>
              </a:rPr>
              <a:t>38</a:t>
            </a:r>
            <a:endParaRPr lang="pt-BR" altLang="pt-BR" sz="1800" baseline="30000" smtClean="0">
              <a:solidFill>
                <a:schemeClr val="tx1"/>
              </a:solidFill>
            </a:endParaRPr>
          </a:p>
          <a:p>
            <a:pPr marL="0" indent="0" algn="just">
              <a:lnSpc>
                <a:spcPct val="92000"/>
              </a:lnSpc>
            </a:pPr>
            <a:endParaRPr lang="pt-BR" altLang="pt-BR" sz="1800" baseline="30000" smtClean="0">
              <a:solidFill>
                <a:schemeClr val="tx1"/>
              </a:solidFill>
            </a:endParaRPr>
          </a:p>
          <a:p>
            <a:pPr marL="0" indent="0" algn="just">
              <a:lnSpc>
                <a:spcPct val="92000"/>
              </a:lnSpc>
            </a:pPr>
            <a:r>
              <a:rPr lang="pt-BR" altLang="pt-BR" sz="1800" smtClean="0">
                <a:solidFill>
                  <a:schemeClr val="tx1"/>
                </a:solidFill>
              </a:rPr>
              <a:t>Estratégias de ventilação apropriadas são talvez mais importantes para controlar o desenvolvimento da DBP. Na fase inicial, especialmente na primeira semana de vida, </a:t>
            </a:r>
            <a:r>
              <a:rPr lang="pt-BR" altLang="pt-BR" sz="1800" smtClean="0">
                <a:solidFill>
                  <a:srgbClr val="FF00FF"/>
                </a:solidFill>
              </a:rPr>
              <a:t>deve-se tentar a extubação e aplicar CPAP nasal ou ventilação por pressão positiva intermitente (VNI) para minimizar lesões pulmonares agudas</a:t>
            </a:r>
            <a:r>
              <a:rPr lang="pt-BR" altLang="pt-BR" sz="1800" smtClean="0">
                <a:solidFill>
                  <a:schemeClr val="tx1"/>
                </a:solidFill>
              </a:rPr>
              <a:t>, mantendo um </a:t>
            </a:r>
            <a:r>
              <a:rPr lang="pt-BR" altLang="pt-BR" sz="1800" smtClean="0">
                <a:solidFill>
                  <a:srgbClr val="0000FF"/>
                </a:solidFill>
              </a:rPr>
              <a:t>volume corrente baixo (3-5 mL / kg</a:t>
            </a:r>
            <a:r>
              <a:rPr lang="pt-BR" altLang="pt-BR" sz="1800" smtClean="0">
                <a:solidFill>
                  <a:schemeClr val="tx1"/>
                </a:solidFill>
              </a:rPr>
              <a:t>), </a:t>
            </a:r>
            <a:r>
              <a:rPr lang="pt-BR" altLang="pt-BR" sz="1800" smtClean="0">
                <a:solidFill>
                  <a:srgbClr val="0000FF"/>
                </a:solidFill>
              </a:rPr>
              <a:t>tempos inspiratórios curtos (0,2-0,4 segundos), pico baixo pressão inspiratória (14–20 cmH2O) e moderada pressão positiva expiratória (4-6 cmH2O)</a:t>
            </a:r>
            <a:r>
              <a:rPr lang="pt-BR" altLang="pt-BR" sz="1800" smtClean="0">
                <a:solidFill>
                  <a:schemeClr val="tx1"/>
                </a:solidFill>
              </a:rPr>
              <a:t> .</a:t>
            </a:r>
            <a:r>
              <a:rPr lang="pt-BR" altLang="pt-BR" sz="1800" baseline="30000" smtClean="0">
                <a:solidFill>
                  <a:schemeClr val="tx1"/>
                </a:solidFill>
              </a:rPr>
              <a:t>18,19</a:t>
            </a:r>
            <a:r>
              <a:rPr lang="pt-BR" altLang="pt-BR" sz="1800" smtClean="0">
                <a:solidFill>
                  <a:schemeClr val="tx1"/>
                </a:solidFill>
              </a:rPr>
              <a:t> </a:t>
            </a:r>
          </a:p>
          <a:p>
            <a:pPr marL="0" indent="0" algn="just">
              <a:lnSpc>
                <a:spcPct val="92000"/>
              </a:lnSpc>
            </a:pPr>
            <a:r>
              <a:rPr lang="pt-BR" altLang="pt-BR" sz="1800" smtClean="0">
                <a:solidFill>
                  <a:schemeClr val="tx1"/>
                </a:solidFill>
              </a:rPr>
              <a:t>Na fase evolutiva, ou seja, em 1 a 36 semanas de idade pós-menstrual, o objetivo dos cuidados respiratórios deve ser otimizar trocas gasosas adequadas, reduzindo o trabalho de respiratório e curar as vias aéreas lesionadas.</a:t>
            </a:r>
            <a:r>
              <a:rPr lang="pt-BR" altLang="pt-BR" sz="1800" baseline="30000" smtClean="0">
                <a:solidFill>
                  <a:schemeClr val="tx1"/>
                </a:solidFill>
              </a:rPr>
              <a:t>18</a:t>
            </a:r>
            <a:r>
              <a:rPr lang="pt-BR" altLang="pt-BR" sz="1800" smtClean="0">
                <a:solidFill>
                  <a:schemeClr val="tx1"/>
                </a:solidFill>
              </a:rPr>
              <a:t> </a:t>
            </a:r>
          </a:p>
          <a:p>
            <a:pPr marL="0" indent="0" algn="just">
              <a:lnSpc>
                <a:spcPct val="92000"/>
              </a:lnSpc>
            </a:pPr>
            <a:r>
              <a:rPr lang="pt-BR" altLang="pt-BR" sz="1800" smtClean="0">
                <a:solidFill>
                  <a:schemeClr val="tx1"/>
                </a:solidFill>
              </a:rPr>
              <a:t>Evitar a intubação e maximizar ventilação não invasiva com CPAP, SIPPV e cânula nasal de alto fluxo permanecem estratégias eficazes para diminuir a lesão pulmonar.</a:t>
            </a:r>
            <a:r>
              <a:rPr lang="pt-BR" altLang="pt-BR" sz="1800" baseline="30000" smtClean="0">
                <a:solidFill>
                  <a:schemeClr val="tx1"/>
                </a:solidFill>
              </a:rPr>
              <a:t>18,19</a:t>
            </a:r>
          </a:p>
          <a:p>
            <a:pPr marL="0" indent="0" algn="just">
              <a:lnSpc>
                <a:spcPct val="92000"/>
              </a:lnSpc>
            </a:pPr>
            <a:r>
              <a:rPr lang="pt-BR" altLang="pt-BR" sz="1800" baseline="30000" smtClean="0">
                <a:solidFill>
                  <a:schemeClr val="tx1"/>
                </a:solidFill>
              </a:rPr>
              <a:t> </a:t>
            </a:r>
            <a:r>
              <a:rPr lang="pt-BR" altLang="pt-BR" sz="1800" smtClean="0">
                <a:solidFill>
                  <a:schemeClr val="tx1"/>
                </a:solidFill>
              </a:rPr>
              <a:t>Para atingir esse objetivo, </a:t>
            </a:r>
            <a:r>
              <a:rPr lang="pt-BR" altLang="pt-BR" sz="1800" b="1" smtClean="0">
                <a:solidFill>
                  <a:srgbClr val="0000FF"/>
                </a:solidFill>
              </a:rPr>
              <a:t>a ventilação com volume controlado tem mais vantagens sobre a ventilação por pressão controlada</a:t>
            </a:r>
            <a:r>
              <a:rPr lang="pt-BR" altLang="pt-BR" sz="1800" smtClean="0">
                <a:solidFill>
                  <a:schemeClr val="tx1"/>
                </a:solidFill>
              </a:rPr>
              <a:t>, e um </a:t>
            </a:r>
            <a:r>
              <a:rPr lang="pt-BR" altLang="pt-BR" sz="1800" smtClean="0">
                <a:solidFill>
                  <a:srgbClr val="FF00FF"/>
                </a:solidFill>
              </a:rPr>
              <a:t>estudo recente recomendou ajustar a meta de volume corrente para 7 mL / kg para reduzir o trabalho de respiratório.</a:t>
            </a:r>
            <a:r>
              <a:rPr lang="pt-BR" altLang="pt-BR" sz="1800" baseline="30000" smtClean="0">
                <a:solidFill>
                  <a:srgbClr val="FF00FF"/>
                </a:solidFill>
              </a:rPr>
              <a:t>39</a:t>
            </a:r>
            <a:endParaRPr lang="pt-BR" altLang="pt-BR" sz="1800" baseline="30000" smtClean="0">
              <a:solidFill>
                <a:schemeClr val="tx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492250" y="482600"/>
            <a:ext cx="9207500" cy="1066800"/>
          </a:xfrm>
        </p:spPr>
        <p:txBody>
          <a:bodyPr rtlCol="0">
            <a:normAutofit fontScale="90000"/>
          </a:bodyPr>
          <a:lstStyle/>
          <a:p>
            <a:pPr algn="ctr" fontAlgn="auto">
              <a:spcAft>
                <a:spcPts val="0"/>
              </a:spcAft>
              <a:defRPr/>
            </a:pPr>
            <a:r>
              <a:rPr lang="pt-BR" altLang="pt-BR" dirty="0">
                <a:solidFill>
                  <a:schemeClr val="tx1"/>
                </a:solidFill>
              </a:rPr>
              <a:t>PREVENÇÃO E TRATAMENTO</a:t>
            </a:r>
            <a:endParaRPr lang="pt-BR" altLang="pt-BR" dirty="0">
              <a:solidFill>
                <a:schemeClr val="bg1"/>
              </a:solidFill>
            </a:endParaRPr>
          </a:p>
        </p:txBody>
      </p:sp>
      <p:sp>
        <p:nvSpPr>
          <p:cNvPr id="106499" name="Rectangle 3"/>
          <p:cNvSpPr>
            <a:spLocks noGrp="1" noChangeArrowheads="1"/>
          </p:cNvSpPr>
          <p:nvPr>
            <p:ph idx="1"/>
          </p:nvPr>
        </p:nvSpPr>
        <p:spPr>
          <a:xfrm>
            <a:off x="354013" y="1439863"/>
            <a:ext cx="11837987" cy="5213350"/>
          </a:xfrm>
          <a:solidFill>
            <a:schemeClr val="bg1"/>
          </a:solidFill>
        </p:spPr>
        <p:txBody>
          <a:bodyPr/>
          <a:lstStyle/>
          <a:p>
            <a:pPr marL="0" indent="0" algn="just">
              <a:lnSpc>
                <a:spcPct val="92000"/>
              </a:lnSpc>
              <a:buFont typeface="Arial" pitchFamily="34" charset="0"/>
              <a:buNone/>
            </a:pPr>
            <a:r>
              <a:rPr lang="pt-BR" altLang="pt-BR" sz="3000" b="1" smtClean="0">
                <a:solidFill>
                  <a:schemeClr val="tx1"/>
                </a:solidFill>
              </a:rPr>
              <a:t>2) </a:t>
            </a:r>
            <a:r>
              <a:rPr lang="pt-BR" altLang="pt-BR" sz="3000" b="1" smtClean="0">
                <a:solidFill>
                  <a:srgbClr val="FF00FF"/>
                </a:solidFill>
              </a:rPr>
              <a:t>Cuidado pós natal</a:t>
            </a:r>
          </a:p>
          <a:p>
            <a:pPr marL="0" indent="0" algn="just">
              <a:lnSpc>
                <a:spcPct val="92000"/>
              </a:lnSpc>
            </a:pPr>
            <a:r>
              <a:rPr lang="pt-BR" altLang="pt-BR" sz="3000" smtClean="0">
                <a:solidFill>
                  <a:srgbClr val="FF0000"/>
                </a:solidFill>
              </a:rPr>
              <a:t>Quando a DBP é estabelecida</a:t>
            </a:r>
            <a:r>
              <a:rPr lang="pt-BR" altLang="pt-BR" sz="3000" smtClean="0">
                <a:solidFill>
                  <a:schemeClr val="tx1"/>
                </a:solidFill>
              </a:rPr>
              <a:t>, a hipercapnia permissiva é permitida para facilitar o desmame e otimizar as trocas gasosas adequadas, reduzindo o trabalho de respiratório e curar os pulmões feridos semelhante a fase evolutiva.</a:t>
            </a:r>
          </a:p>
          <a:p>
            <a:pPr marL="0" indent="0" algn="just">
              <a:lnSpc>
                <a:spcPct val="92000"/>
              </a:lnSpc>
            </a:pPr>
            <a:r>
              <a:rPr lang="pt-BR" altLang="pt-BR" sz="3000" smtClean="0">
                <a:solidFill>
                  <a:schemeClr val="tx1"/>
                </a:solidFill>
              </a:rPr>
              <a:t> As características especiais desta fase são diferentes combinações de regiões pulmonares com diferentes resistência das vias aéreas, complacência e constantes de tempo.</a:t>
            </a:r>
            <a:r>
              <a:rPr lang="pt-BR" altLang="pt-BR" sz="3000" baseline="30000" smtClean="0">
                <a:solidFill>
                  <a:schemeClr val="tx1"/>
                </a:solidFill>
              </a:rPr>
              <a:t>18</a:t>
            </a:r>
          </a:p>
          <a:p>
            <a:pPr marL="0" indent="0" algn="just">
              <a:lnSpc>
                <a:spcPct val="92000"/>
              </a:lnSpc>
            </a:pPr>
            <a:r>
              <a:rPr lang="pt-BR" altLang="pt-BR" sz="3000" smtClean="0">
                <a:solidFill>
                  <a:schemeClr val="tx1"/>
                </a:solidFill>
              </a:rPr>
              <a:t> Portanto, neste ponto, para promover a troca de gás, são necessários  </a:t>
            </a:r>
            <a:r>
              <a:rPr lang="pt-BR" altLang="pt-BR" sz="3000" smtClean="0">
                <a:solidFill>
                  <a:srgbClr val="0000FF"/>
                </a:solidFill>
              </a:rPr>
              <a:t>volume corrente maior (10–12 mL / kg), maior tempo inspiratório (≥0,6 segundos) e  resolver a obstrução de vias aéreas.</a:t>
            </a:r>
            <a:r>
              <a:rPr lang="pt-BR" altLang="pt-BR" sz="3000" baseline="30000" smtClean="0">
                <a:solidFill>
                  <a:srgbClr val="0000FF"/>
                </a:solidFill>
              </a:rPr>
              <a:t>18,19</a:t>
            </a:r>
          </a:p>
          <a:p>
            <a:pPr marL="0" indent="0" algn="just">
              <a:lnSpc>
                <a:spcPct val="92000"/>
              </a:lnSpc>
            </a:pPr>
            <a:r>
              <a:rPr lang="pt-BR" altLang="pt-BR" sz="3000" smtClean="0">
                <a:solidFill>
                  <a:srgbClr val="0000FF"/>
                </a:solidFill>
              </a:rPr>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509713" y="0"/>
            <a:ext cx="9207500" cy="1066800"/>
          </a:xfrm>
        </p:spPr>
        <p:txBody>
          <a:bodyPr rtlCol="0">
            <a:normAutofit fontScale="90000"/>
          </a:bodyPr>
          <a:lstStyle/>
          <a:p>
            <a:pPr algn="ctr" fontAlgn="auto">
              <a:spcAft>
                <a:spcPts val="0"/>
              </a:spcAft>
              <a:defRPr/>
            </a:pPr>
            <a:r>
              <a:rPr lang="pt-BR" altLang="pt-BR" dirty="0">
                <a:solidFill>
                  <a:schemeClr val="tx1"/>
                </a:solidFill>
              </a:rPr>
              <a:t>PREVENÇÃO E TRATAMENTO</a:t>
            </a:r>
            <a:endParaRPr lang="pt-BR" altLang="pt-BR" dirty="0">
              <a:solidFill>
                <a:schemeClr val="bg1"/>
              </a:solidFill>
            </a:endParaRPr>
          </a:p>
        </p:txBody>
      </p:sp>
      <p:sp>
        <p:nvSpPr>
          <p:cNvPr id="106499" name="Rectangle 3"/>
          <p:cNvSpPr>
            <a:spLocks noGrp="1" noChangeArrowheads="1"/>
          </p:cNvSpPr>
          <p:nvPr>
            <p:ph idx="1"/>
          </p:nvPr>
        </p:nvSpPr>
        <p:spPr>
          <a:xfrm>
            <a:off x="180975" y="747713"/>
            <a:ext cx="11412538" cy="5776912"/>
          </a:xfrm>
          <a:solidFill>
            <a:schemeClr val="bg1"/>
          </a:solidFill>
        </p:spPr>
        <p:txBody>
          <a:bodyPr/>
          <a:lstStyle/>
          <a:p>
            <a:pPr marL="0" indent="0" algn="just">
              <a:lnSpc>
                <a:spcPct val="92000"/>
              </a:lnSpc>
              <a:buFont typeface="Arial" pitchFamily="34" charset="0"/>
              <a:buNone/>
            </a:pPr>
            <a:r>
              <a:rPr lang="pt-BR" altLang="pt-BR" sz="1500" b="1" dirty="0" smtClean="0">
                <a:solidFill>
                  <a:schemeClr val="tx1"/>
                </a:solidFill>
              </a:rPr>
              <a:t>2) </a:t>
            </a:r>
            <a:r>
              <a:rPr lang="pt-BR" altLang="pt-BR" sz="1500" b="1" dirty="0" smtClean="0">
                <a:solidFill>
                  <a:srgbClr val="FF00FF"/>
                </a:solidFill>
              </a:rPr>
              <a:t>Cuidado pós natal</a:t>
            </a:r>
          </a:p>
          <a:p>
            <a:pPr marL="0" indent="0" algn="just">
              <a:lnSpc>
                <a:spcPct val="92000"/>
              </a:lnSpc>
            </a:pPr>
            <a:r>
              <a:rPr lang="pt-BR" altLang="pt-BR" sz="1900" dirty="0" smtClean="0">
                <a:solidFill>
                  <a:schemeClr val="tx1"/>
                </a:solidFill>
              </a:rPr>
              <a:t>Utilizar ou não usar </a:t>
            </a:r>
            <a:r>
              <a:rPr lang="pt-BR" altLang="pt-BR" sz="1900" dirty="0" err="1" smtClean="0">
                <a:solidFill>
                  <a:srgbClr val="FF0000"/>
                </a:solidFill>
              </a:rPr>
              <a:t>esteróides</a:t>
            </a:r>
            <a:r>
              <a:rPr lang="pt-BR" altLang="pt-BR" sz="1900" dirty="0" smtClean="0">
                <a:solidFill>
                  <a:srgbClr val="FF0000"/>
                </a:solidFill>
              </a:rPr>
              <a:t> pós-natais</a:t>
            </a:r>
            <a:r>
              <a:rPr lang="pt-BR" altLang="pt-BR" sz="1900" dirty="0" smtClean="0">
                <a:solidFill>
                  <a:schemeClr val="tx1"/>
                </a:solidFill>
              </a:rPr>
              <a:t>, bem como o tempo, duração e tipo (</a:t>
            </a:r>
            <a:r>
              <a:rPr lang="pt-BR" altLang="pt-BR" sz="1900" dirty="0" err="1" smtClean="0">
                <a:solidFill>
                  <a:schemeClr val="tx1"/>
                </a:solidFill>
              </a:rPr>
              <a:t>dexametasona</a:t>
            </a:r>
            <a:r>
              <a:rPr lang="pt-BR" altLang="pt-BR" sz="1900" dirty="0" smtClean="0">
                <a:solidFill>
                  <a:schemeClr val="tx1"/>
                </a:solidFill>
              </a:rPr>
              <a:t> ou hidrocortisona) de </a:t>
            </a:r>
            <a:r>
              <a:rPr lang="pt-BR" altLang="pt-BR" sz="1900" dirty="0" err="1" smtClean="0">
                <a:solidFill>
                  <a:schemeClr val="tx1"/>
                </a:solidFill>
              </a:rPr>
              <a:t>esteróides</a:t>
            </a:r>
            <a:r>
              <a:rPr lang="pt-BR" altLang="pt-BR" sz="1900" dirty="0" smtClean="0">
                <a:solidFill>
                  <a:schemeClr val="tx1"/>
                </a:solidFill>
              </a:rPr>
              <a:t> que pode ser usado, ainda está para ser determinado porque os resultados a longo prazo no desenvolvimento neurológico variam.</a:t>
            </a:r>
            <a:r>
              <a:rPr lang="pt-BR" altLang="pt-BR" sz="1900" baseline="30000" dirty="0" smtClean="0">
                <a:solidFill>
                  <a:schemeClr val="tx1"/>
                </a:solidFill>
              </a:rPr>
              <a:t>40,41</a:t>
            </a:r>
          </a:p>
          <a:p>
            <a:pPr marL="0" indent="0" algn="just">
              <a:lnSpc>
                <a:spcPct val="92000"/>
              </a:lnSpc>
            </a:pPr>
            <a:r>
              <a:rPr lang="pt-BR" altLang="pt-BR" sz="1900" dirty="0" smtClean="0">
                <a:solidFill>
                  <a:schemeClr val="tx1"/>
                </a:solidFill>
              </a:rPr>
              <a:t> Revisões recentes da Cochrane concluíram que o uso precoce (&lt;8 dias) </a:t>
            </a:r>
            <a:r>
              <a:rPr lang="pt-BR" altLang="pt-BR" sz="1900" dirty="0" err="1" smtClean="0">
                <a:solidFill>
                  <a:schemeClr val="tx1"/>
                </a:solidFill>
              </a:rPr>
              <a:t>corticosteróides</a:t>
            </a:r>
            <a:r>
              <a:rPr lang="pt-BR" altLang="pt-BR" sz="1900" dirty="0" smtClean="0">
                <a:solidFill>
                  <a:schemeClr val="tx1"/>
                </a:solidFill>
              </a:rPr>
              <a:t> sistêmicos e inalação tardia (≥7 dias) reduziram a DBP </a:t>
            </a:r>
            <a:r>
              <a:rPr lang="pt-BR" altLang="pt-BR" sz="1900" baseline="30000" dirty="0" smtClean="0">
                <a:solidFill>
                  <a:schemeClr val="tx1"/>
                </a:solidFill>
              </a:rPr>
              <a:t>42,43</a:t>
            </a:r>
            <a:r>
              <a:rPr lang="pt-BR" altLang="pt-BR" sz="1900" dirty="0" smtClean="0">
                <a:solidFill>
                  <a:schemeClr val="tx1"/>
                </a:solidFill>
              </a:rPr>
              <a:t> Enquanto o uso clínico rotineiro de </a:t>
            </a:r>
            <a:r>
              <a:rPr lang="pt-BR" altLang="pt-BR" sz="1900" dirty="0" err="1" smtClean="0">
                <a:solidFill>
                  <a:schemeClr val="tx1"/>
                </a:solidFill>
              </a:rPr>
              <a:t>dexametasona</a:t>
            </a:r>
            <a:r>
              <a:rPr lang="pt-BR" altLang="pt-BR" sz="1900" dirty="0" smtClean="0">
                <a:solidFill>
                  <a:schemeClr val="tx1"/>
                </a:solidFill>
              </a:rPr>
              <a:t> na primeira semana de vida não é recomendada quando o paciente encontra-se fora da ventilação mecânica, baixa dose de </a:t>
            </a:r>
            <a:r>
              <a:rPr lang="pt-BR" altLang="pt-BR" sz="1900" dirty="0" err="1" smtClean="0">
                <a:solidFill>
                  <a:schemeClr val="tx1"/>
                </a:solidFill>
              </a:rPr>
              <a:t>dexametasona</a:t>
            </a:r>
            <a:r>
              <a:rPr lang="pt-BR" altLang="pt-BR" sz="1900" dirty="0" smtClean="0">
                <a:solidFill>
                  <a:schemeClr val="tx1"/>
                </a:solidFill>
              </a:rPr>
              <a:t> (0,89 mg / kg por 10 dias) é eficaz, como foi introduzido pela primeira vez no estudo DART.</a:t>
            </a:r>
            <a:r>
              <a:rPr lang="pt-BR" altLang="pt-BR" sz="1900" baseline="30000" dirty="0" smtClean="0">
                <a:solidFill>
                  <a:schemeClr val="tx1"/>
                </a:solidFill>
              </a:rPr>
              <a:t>44)</a:t>
            </a:r>
            <a:r>
              <a:rPr lang="pt-BR" altLang="pt-BR" sz="1900" dirty="0" smtClean="0">
                <a:solidFill>
                  <a:schemeClr val="tx1"/>
                </a:solidFill>
              </a:rPr>
              <a:t> </a:t>
            </a:r>
          </a:p>
          <a:p>
            <a:pPr marL="0" indent="0" algn="just">
              <a:lnSpc>
                <a:spcPct val="92000"/>
              </a:lnSpc>
            </a:pPr>
            <a:r>
              <a:rPr lang="pt-BR" altLang="pt-BR" sz="1900" dirty="0" smtClean="0">
                <a:solidFill>
                  <a:schemeClr val="tx1"/>
                </a:solidFill>
              </a:rPr>
              <a:t>Outro estudo multicêntrico, randomizado, duplo-cego, controlado por placebo, o PREMILOC, ou seja, prevenção precoce da DBP e mortalidade neonatal em recém-nascidos muito prematuros utilizando baixas doses de hidrocortisona, gerou o efeito positivo de aumentar a taxa de sobrevivência de bebês prematuros extremos sem DBP usando baixas doses profilática de hidrocortisona.</a:t>
            </a:r>
            <a:r>
              <a:rPr lang="pt-BR" altLang="pt-BR" sz="1900" baseline="30000" dirty="0" smtClean="0">
                <a:solidFill>
                  <a:schemeClr val="tx1"/>
                </a:solidFill>
              </a:rPr>
              <a:t>45</a:t>
            </a:r>
          </a:p>
          <a:p>
            <a:pPr marL="0" indent="0" algn="just">
              <a:lnSpc>
                <a:spcPct val="92000"/>
              </a:lnSpc>
            </a:pPr>
            <a:r>
              <a:rPr lang="pt-BR" altLang="pt-BR" sz="1900" dirty="0" smtClean="0">
                <a:solidFill>
                  <a:schemeClr val="tx1"/>
                </a:solidFill>
              </a:rPr>
              <a:t> No entanto, um recente estudo </a:t>
            </a:r>
            <a:r>
              <a:rPr lang="pt-BR" altLang="pt-BR" sz="1900" i="1" dirty="0" smtClean="0">
                <a:solidFill>
                  <a:schemeClr val="tx1"/>
                </a:solidFill>
              </a:rPr>
              <a:t>STOP-BPD</a:t>
            </a:r>
            <a:r>
              <a:rPr lang="pt-BR" altLang="pt-BR" sz="1900" dirty="0" smtClean="0">
                <a:solidFill>
                  <a:schemeClr val="tx1"/>
                </a:solidFill>
              </a:rPr>
              <a:t> (hidrocortisona sistêmica para prevenir displasia broncopulmonar em prematuros) elaborado por um grupo de investigação europeu relatou que </a:t>
            </a:r>
            <a:r>
              <a:rPr lang="pt-BR" altLang="pt-BR" sz="1900" b="1" dirty="0" smtClean="0">
                <a:solidFill>
                  <a:schemeClr val="tx1"/>
                </a:solidFill>
              </a:rPr>
              <a:t>doses baixas precoces hidrocortisona (dose cumulativa, 72,5 mg / kg) iniciada entre 7 e 14 dias após o nascimento não mostraram resultados favoráveis ​​da DBP com 36 semanas de idade pós-menstrual</a:t>
            </a:r>
            <a:r>
              <a:rPr lang="pt-BR" altLang="pt-BR" sz="1900" dirty="0" smtClean="0">
                <a:solidFill>
                  <a:schemeClr val="tx1"/>
                </a:solidFill>
              </a:rPr>
              <a:t>; </a:t>
            </a:r>
            <a:r>
              <a:rPr lang="pt-BR" altLang="pt-BR" sz="1900" b="1" dirty="0" smtClean="0">
                <a:solidFill>
                  <a:srgbClr val="0000FF"/>
                </a:solidFill>
              </a:rPr>
              <a:t>PORTANTO, NÃO RECOMENDOU SEU USO.</a:t>
            </a:r>
            <a:r>
              <a:rPr lang="pt-BR" altLang="pt-BR" sz="1900" b="1" baseline="30000" dirty="0" smtClean="0">
                <a:solidFill>
                  <a:srgbClr val="0000FF"/>
                </a:solidFill>
              </a:rPr>
              <a:t>41</a:t>
            </a:r>
            <a:r>
              <a:rPr lang="pt-BR" altLang="pt-BR" sz="1900" dirty="0" smtClean="0">
                <a:solidFill>
                  <a:schemeClr val="tx1"/>
                </a:solidFill>
              </a:rPr>
              <a:t> </a:t>
            </a:r>
          </a:p>
          <a:p>
            <a:pPr marL="0" indent="0" algn="just">
              <a:lnSpc>
                <a:spcPct val="92000"/>
              </a:lnSpc>
            </a:pPr>
            <a:r>
              <a:rPr lang="pt-BR" altLang="pt-BR" sz="1900" dirty="0" smtClean="0">
                <a:solidFill>
                  <a:schemeClr val="tx1"/>
                </a:solidFill>
              </a:rPr>
              <a:t>Quando usando um </a:t>
            </a:r>
            <a:r>
              <a:rPr lang="pt-BR" altLang="pt-BR" sz="1900" dirty="0" err="1" smtClean="0">
                <a:solidFill>
                  <a:schemeClr val="tx1"/>
                </a:solidFill>
              </a:rPr>
              <a:t>corticosteróide</a:t>
            </a:r>
            <a:r>
              <a:rPr lang="pt-BR" altLang="pt-BR" sz="1900" dirty="0" smtClean="0">
                <a:solidFill>
                  <a:schemeClr val="tx1"/>
                </a:solidFill>
              </a:rPr>
              <a:t> sistêmico, deve-se considerar seu benefício versus potenciais efeitos adversos a curto prazo, como hiperglicemia, hipertensão, infecção hospitalar e possível perfuração intestinal.</a:t>
            </a:r>
            <a:endParaRPr lang="pt-BR" altLang="pt-BR" sz="1900" baseline="30000" dirty="0" smtClean="0">
              <a:solidFill>
                <a:schemeClr val="tx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492250" y="482600"/>
            <a:ext cx="9207500" cy="1066800"/>
          </a:xfrm>
        </p:spPr>
        <p:txBody>
          <a:bodyPr rtlCol="0">
            <a:normAutofit fontScale="90000"/>
          </a:bodyPr>
          <a:lstStyle/>
          <a:p>
            <a:pPr algn="ctr" fontAlgn="auto">
              <a:spcAft>
                <a:spcPts val="0"/>
              </a:spcAft>
              <a:defRPr/>
            </a:pPr>
            <a:r>
              <a:rPr lang="pt-BR" altLang="pt-BR" dirty="0">
                <a:solidFill>
                  <a:schemeClr val="tx1"/>
                </a:solidFill>
              </a:rPr>
              <a:t>PREVENÇÃO E TRATAMENTO</a:t>
            </a:r>
            <a:endParaRPr lang="pt-BR" altLang="pt-BR" dirty="0">
              <a:solidFill>
                <a:schemeClr val="bg1"/>
              </a:solidFill>
            </a:endParaRPr>
          </a:p>
        </p:txBody>
      </p:sp>
      <p:sp>
        <p:nvSpPr>
          <p:cNvPr id="106499" name="Rectangle 3"/>
          <p:cNvSpPr>
            <a:spLocks noGrp="1" noChangeArrowheads="1"/>
          </p:cNvSpPr>
          <p:nvPr>
            <p:ph idx="1"/>
          </p:nvPr>
        </p:nvSpPr>
        <p:spPr>
          <a:xfrm>
            <a:off x="336550" y="1347788"/>
            <a:ext cx="11339513" cy="4743450"/>
          </a:xfrm>
        </p:spPr>
        <p:txBody>
          <a:bodyPr>
            <a:normAutofit/>
          </a:bodyPr>
          <a:lstStyle/>
          <a:p>
            <a:pPr marL="0" indent="0" algn="just">
              <a:lnSpc>
                <a:spcPct val="92000"/>
              </a:lnSpc>
              <a:buFont typeface="Arial" pitchFamily="34" charset="0"/>
              <a:buNone/>
            </a:pPr>
            <a:r>
              <a:rPr lang="pt-BR" altLang="pt-BR" sz="2200" b="1" smtClean="0">
                <a:solidFill>
                  <a:schemeClr val="tx1"/>
                </a:solidFill>
              </a:rPr>
              <a:t>2) </a:t>
            </a:r>
            <a:r>
              <a:rPr lang="pt-BR" altLang="pt-BR" sz="2200" b="1" smtClean="0">
                <a:solidFill>
                  <a:srgbClr val="FF00FF"/>
                </a:solidFill>
              </a:rPr>
              <a:t>Cuidado pós natal</a:t>
            </a:r>
          </a:p>
          <a:p>
            <a:pPr marL="0" indent="0" algn="just">
              <a:lnSpc>
                <a:spcPct val="92000"/>
              </a:lnSpc>
            </a:pPr>
            <a:r>
              <a:rPr lang="pt-BR" altLang="pt-BR" sz="2200" smtClean="0">
                <a:solidFill>
                  <a:schemeClr val="tx1"/>
                </a:solidFill>
              </a:rPr>
              <a:t>Com a idéia de menor toxicidade, o uso de inalado em substituição do corticosteróides sistêmicos tem sido ativamente estudado.</a:t>
            </a:r>
            <a:r>
              <a:rPr lang="pt-BR" altLang="pt-BR" sz="2200" baseline="30000" smtClean="0">
                <a:solidFill>
                  <a:schemeClr val="tx1"/>
                </a:solidFill>
              </a:rPr>
              <a:t>46-49</a:t>
            </a:r>
            <a:r>
              <a:rPr lang="pt-BR" altLang="pt-BR" sz="2200" smtClean="0">
                <a:solidFill>
                  <a:schemeClr val="tx1"/>
                </a:solidFill>
              </a:rPr>
              <a:t> </a:t>
            </a:r>
          </a:p>
          <a:p>
            <a:pPr marL="0" indent="0" algn="just">
              <a:lnSpc>
                <a:spcPct val="92000"/>
              </a:lnSpc>
            </a:pPr>
            <a:r>
              <a:rPr lang="pt-BR" altLang="pt-BR" sz="2200" smtClean="0">
                <a:solidFill>
                  <a:schemeClr val="tx1"/>
                </a:solidFill>
              </a:rPr>
              <a:t>Um estudo de </a:t>
            </a:r>
            <a:r>
              <a:rPr lang="pt-BR" altLang="pt-BR" sz="2200" b="1" smtClean="0">
                <a:solidFill>
                  <a:schemeClr val="tx1"/>
                </a:solidFill>
              </a:rPr>
              <a:t>budesonida inalada</a:t>
            </a:r>
            <a:r>
              <a:rPr lang="pt-BR" altLang="pt-BR" sz="2200" smtClean="0">
                <a:solidFill>
                  <a:schemeClr val="tx1"/>
                </a:solidFill>
              </a:rPr>
              <a:t> precoce com um total de 863 bebês prematuros &lt;28 semanas de idade pós-concepção administrada dentro de 24 horas após o nascimento mostrou menor incidência de DBP, mas </a:t>
            </a:r>
            <a:r>
              <a:rPr lang="pt-BR" altLang="pt-BR" sz="2200" b="1" smtClean="0">
                <a:solidFill>
                  <a:srgbClr val="FF0000"/>
                </a:solidFill>
              </a:rPr>
              <a:t>maior taxa de mortalidade que a grupo placebo.</a:t>
            </a:r>
            <a:r>
              <a:rPr lang="pt-BR" altLang="pt-BR" sz="2200" b="1" baseline="30000" smtClean="0">
                <a:solidFill>
                  <a:srgbClr val="FF0000"/>
                </a:solidFill>
              </a:rPr>
              <a:t>46</a:t>
            </a:r>
            <a:r>
              <a:rPr lang="pt-BR" altLang="pt-BR" sz="2200" smtClean="0">
                <a:solidFill>
                  <a:schemeClr val="tx1"/>
                </a:solidFill>
              </a:rPr>
              <a:t> </a:t>
            </a:r>
          </a:p>
          <a:p>
            <a:pPr marL="0" indent="0" algn="just">
              <a:lnSpc>
                <a:spcPct val="92000"/>
              </a:lnSpc>
            </a:pPr>
            <a:r>
              <a:rPr lang="pt-BR" altLang="pt-BR" sz="2200" smtClean="0">
                <a:solidFill>
                  <a:schemeClr val="tx1"/>
                </a:solidFill>
              </a:rPr>
              <a:t>Uma metanálise de corticosteróides inalados, incluindo beclometasona, budesonida, fluticasona, flunisolida e dexametasona concluiu o possível efeito potencial de budesonida, em particular, de reduzir o risco de DBP, mas não com mortalidade nem morbidades.</a:t>
            </a:r>
            <a:r>
              <a:rPr lang="pt-BR" altLang="pt-BR" sz="2200" baseline="30000" smtClean="0">
                <a:solidFill>
                  <a:schemeClr val="tx1"/>
                </a:solidFill>
              </a:rPr>
              <a:t>47</a:t>
            </a:r>
          </a:p>
          <a:p>
            <a:pPr marL="0" indent="0" algn="just">
              <a:lnSpc>
                <a:spcPct val="92000"/>
              </a:lnSpc>
            </a:pPr>
            <a:r>
              <a:rPr lang="pt-BR" altLang="pt-BR" sz="2200" smtClean="0">
                <a:solidFill>
                  <a:schemeClr val="tx1"/>
                </a:solidFill>
              </a:rPr>
              <a:t>Outro estudo da combinação de uma </a:t>
            </a:r>
            <a:r>
              <a:rPr lang="pt-BR" altLang="pt-BR" sz="2200" smtClean="0">
                <a:solidFill>
                  <a:srgbClr val="0000FF"/>
                </a:solidFill>
              </a:rPr>
              <a:t>mistura intratraqueal de corticosteróide-surfactante</a:t>
            </a:r>
            <a:r>
              <a:rPr lang="pt-BR" altLang="pt-BR" sz="2200" smtClean="0">
                <a:solidFill>
                  <a:schemeClr val="tx1"/>
                </a:solidFill>
              </a:rPr>
              <a:t> por Yeh et al.</a:t>
            </a:r>
            <a:r>
              <a:rPr lang="pt-BR" altLang="pt-BR" sz="2200" baseline="30000" smtClean="0">
                <a:solidFill>
                  <a:schemeClr val="tx1"/>
                </a:solidFill>
              </a:rPr>
              <a:t>48</a:t>
            </a:r>
            <a:r>
              <a:rPr lang="pt-BR" altLang="pt-BR" sz="2200" smtClean="0">
                <a:solidFill>
                  <a:schemeClr val="tx1"/>
                </a:solidFill>
              </a:rPr>
              <a:t> demonstrou uma </a:t>
            </a:r>
            <a:r>
              <a:rPr lang="pt-BR" altLang="pt-BR" sz="2200" smtClean="0">
                <a:solidFill>
                  <a:srgbClr val="0000FF"/>
                </a:solidFill>
              </a:rPr>
              <a:t>incidência significativamente menor de DBP</a:t>
            </a:r>
            <a:r>
              <a:rPr lang="pt-BR" altLang="pt-BR" sz="2200" smtClean="0">
                <a:solidFill>
                  <a:schemeClr val="tx1"/>
                </a:solidFill>
              </a:rPr>
              <a:t> do que o tratado apenas com surfactante, enquanto uma metanálise relatou uma </a:t>
            </a:r>
            <a:r>
              <a:rPr lang="pt-BR" altLang="pt-BR" sz="2200" smtClean="0">
                <a:solidFill>
                  <a:srgbClr val="0000FF"/>
                </a:solidFill>
              </a:rPr>
              <a:t>diminuição do risco de DBP com administração de uma mistura intratraqueal de budesonida-surfactante.</a:t>
            </a:r>
            <a:r>
              <a:rPr lang="pt-BR" altLang="pt-BR" sz="2200" baseline="30000" smtClean="0">
                <a:solidFill>
                  <a:srgbClr val="0000FF"/>
                </a:solidFill>
              </a:rPr>
              <a:t>49</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492250" y="482600"/>
            <a:ext cx="9207500" cy="1066800"/>
          </a:xfrm>
        </p:spPr>
        <p:txBody>
          <a:bodyPr rtlCol="0">
            <a:normAutofit fontScale="90000"/>
          </a:bodyPr>
          <a:lstStyle/>
          <a:p>
            <a:pPr algn="ctr" fontAlgn="auto">
              <a:spcAft>
                <a:spcPts val="0"/>
              </a:spcAft>
              <a:defRPr/>
            </a:pPr>
            <a:r>
              <a:rPr lang="pt-BR" altLang="pt-BR" dirty="0">
                <a:solidFill>
                  <a:schemeClr val="tx1"/>
                </a:solidFill>
              </a:rPr>
              <a:t>PREVENÇÃO E TRATAMENTO</a:t>
            </a:r>
            <a:endParaRPr lang="pt-BR" altLang="pt-BR" dirty="0">
              <a:solidFill>
                <a:schemeClr val="bg1"/>
              </a:solidFill>
            </a:endParaRPr>
          </a:p>
        </p:txBody>
      </p:sp>
      <p:sp>
        <p:nvSpPr>
          <p:cNvPr id="106499" name="Rectangle 3"/>
          <p:cNvSpPr>
            <a:spLocks noGrp="1" noChangeArrowheads="1"/>
          </p:cNvSpPr>
          <p:nvPr>
            <p:ph idx="1"/>
          </p:nvPr>
        </p:nvSpPr>
        <p:spPr>
          <a:xfrm>
            <a:off x="336550" y="1347788"/>
            <a:ext cx="11339513" cy="4743450"/>
          </a:xfrm>
        </p:spPr>
        <p:txBody>
          <a:bodyPr>
            <a:normAutofit/>
          </a:bodyPr>
          <a:lstStyle/>
          <a:p>
            <a:pPr marL="0" indent="0" algn="just">
              <a:lnSpc>
                <a:spcPct val="92000"/>
              </a:lnSpc>
              <a:buFont typeface="Arial" pitchFamily="34" charset="0"/>
              <a:buNone/>
            </a:pPr>
            <a:r>
              <a:rPr lang="pt-BR" altLang="pt-BR" sz="2200" b="1" smtClean="0">
                <a:solidFill>
                  <a:schemeClr val="tx1"/>
                </a:solidFill>
              </a:rPr>
              <a:t>2) </a:t>
            </a:r>
            <a:r>
              <a:rPr lang="pt-BR" altLang="pt-BR" sz="2200" b="1" smtClean="0">
                <a:solidFill>
                  <a:srgbClr val="FF00FF"/>
                </a:solidFill>
              </a:rPr>
              <a:t>Cuidado pós natal</a:t>
            </a:r>
          </a:p>
          <a:p>
            <a:pPr marL="0" indent="0" algn="just">
              <a:lnSpc>
                <a:spcPct val="92000"/>
              </a:lnSpc>
            </a:pPr>
            <a:r>
              <a:rPr lang="pt-BR" altLang="pt-BR" sz="2200" smtClean="0">
                <a:solidFill>
                  <a:srgbClr val="0000FF"/>
                </a:solidFill>
              </a:rPr>
              <a:t>Suporte nutricional</a:t>
            </a:r>
            <a:r>
              <a:rPr lang="pt-BR" altLang="pt-BR" sz="2200" smtClean="0">
                <a:solidFill>
                  <a:schemeClr val="tx1"/>
                </a:solidFill>
              </a:rPr>
              <a:t> também é uma parte muito importante da prevenção da DBP, uma vez que bebês prematuros com DBP têm uma demanda metabólica de 15% a 25% maior do que bebês sem DBP; assim, uma ingestão de altas calorias 140-150 kcal / kg / dia é necessária para superar a lesão pulmonar por radicais livres de oxigênio e promover o crescimento do pulmonar e o crescimento linear.</a:t>
            </a:r>
            <a:r>
              <a:rPr lang="pt-BR" altLang="pt-BR" sz="2200" baseline="30000" smtClean="0">
                <a:solidFill>
                  <a:schemeClr val="tx1"/>
                </a:solidFill>
              </a:rPr>
              <a:t>50</a:t>
            </a:r>
            <a:r>
              <a:rPr lang="pt-BR" altLang="pt-BR" sz="2200" smtClean="0">
                <a:solidFill>
                  <a:schemeClr val="tx1"/>
                </a:solidFill>
              </a:rPr>
              <a:t> </a:t>
            </a:r>
          </a:p>
          <a:p>
            <a:pPr marL="0" indent="0" algn="just">
              <a:lnSpc>
                <a:spcPct val="92000"/>
              </a:lnSpc>
            </a:pPr>
            <a:r>
              <a:rPr lang="pt-BR" altLang="pt-BR" sz="2200" smtClean="0">
                <a:solidFill>
                  <a:schemeClr val="tx1"/>
                </a:solidFill>
              </a:rPr>
              <a:t>Isso pode ser alcançado com leite materno ou fórmula calórica densa </a:t>
            </a:r>
            <a:r>
              <a:rPr lang="pt-BR" altLang="pt-BR" sz="2200" baseline="30000" smtClean="0">
                <a:solidFill>
                  <a:schemeClr val="tx1"/>
                </a:solidFill>
              </a:rPr>
              <a:t>18</a:t>
            </a:r>
          </a:p>
          <a:p>
            <a:pPr marL="0" indent="0" algn="just">
              <a:lnSpc>
                <a:spcPct val="92000"/>
              </a:lnSpc>
            </a:pPr>
            <a:r>
              <a:rPr lang="pt-BR" altLang="pt-BR" sz="2200" smtClean="0">
                <a:solidFill>
                  <a:schemeClr val="tx1"/>
                </a:solidFill>
              </a:rPr>
              <a:t> Outros medicamentos, como diuréticos, cafeína, vitamina A, antibióticos macrolídeos e macrolídeos para colonizado por </a:t>
            </a:r>
            <a:r>
              <a:rPr lang="pt-BR" altLang="pt-BR" sz="2200" i="1" smtClean="0">
                <a:solidFill>
                  <a:schemeClr val="tx1"/>
                </a:solidFill>
              </a:rPr>
              <a:t>Ureaplasma</a:t>
            </a:r>
            <a:r>
              <a:rPr lang="pt-BR" altLang="pt-BR" sz="2200" smtClean="0">
                <a:solidFill>
                  <a:schemeClr val="tx1"/>
                </a:solidFill>
              </a:rPr>
              <a:t> no sistema respiratório, bem como nutrição são conhecidos pode ajudar a diminuir a incidência de BPD</a:t>
            </a:r>
            <a:r>
              <a:rPr lang="pt-BR" altLang="pt-BR" sz="2200" baseline="30000" smtClean="0">
                <a:solidFill>
                  <a:schemeClr val="tx1"/>
                </a:solidFill>
              </a:rPr>
              <a:t>51</a:t>
            </a:r>
            <a:r>
              <a:rPr lang="pt-BR" altLang="pt-BR" sz="2200" smtClean="0">
                <a:solidFill>
                  <a:schemeClr val="tx1"/>
                </a:solidFill>
              </a:rPr>
              <a:t> (Tabela 2). </a:t>
            </a:r>
          </a:p>
          <a:p>
            <a:pPr marL="0" indent="0" algn="just">
              <a:lnSpc>
                <a:spcPct val="92000"/>
              </a:lnSpc>
            </a:pPr>
            <a:r>
              <a:rPr lang="pt-BR" altLang="pt-BR" sz="2200" smtClean="0">
                <a:solidFill>
                  <a:schemeClr val="tx1"/>
                </a:solidFill>
              </a:rPr>
              <a:t>Novos estudos farmacológicos estão em andamento sobre o uso da proteína recombinante 10 kDa de células claras, recombinante superóxido dismutase, antagonista do receptor de leucotrieno, inositol e tocoferol.</a:t>
            </a:r>
            <a:r>
              <a:rPr lang="pt-BR" altLang="pt-BR" sz="2200" baseline="30000" smtClean="0">
                <a:solidFill>
                  <a:schemeClr val="tx1"/>
                </a:solidFill>
              </a:rPr>
              <a:t>52,53</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7" name="Freeform 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bwMode="auto">
          <a:xfrm>
            <a:off x="11784013" y="5380038"/>
            <a:ext cx="407987"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cxnSp>
        <p:nvCxnSpPr>
          <p:cNvPr id="18" name="Straight Connector 8">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0" y="6199188"/>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useBgFill="1">
        <p:nvSpPr>
          <p:cNvPr id="19" name="Rectangle 1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61445"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92325" y="217488"/>
            <a:ext cx="8007350" cy="598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1919288" y="366713"/>
            <a:ext cx="8229600" cy="981075"/>
          </a:xfrm>
        </p:spPr>
        <p:txBody>
          <a:bodyPr/>
          <a:lstStyle/>
          <a:p>
            <a:pPr algn="ctr"/>
            <a:r>
              <a:rPr lang="pt-BR" altLang="pt-BR" smtClean="0">
                <a:solidFill>
                  <a:schemeClr val="tx1"/>
                </a:solidFill>
              </a:rPr>
              <a:t>CONCLUSÃO</a:t>
            </a:r>
            <a:r>
              <a:rPr lang="pt-BR" altLang="pt-BR" smtClean="0">
                <a:solidFill>
                  <a:schemeClr val="bg1"/>
                </a:solidFill>
              </a:rPr>
              <a:t>  </a:t>
            </a:r>
          </a:p>
        </p:txBody>
      </p:sp>
      <p:sp>
        <p:nvSpPr>
          <p:cNvPr id="106499" name="Rectangle 3"/>
          <p:cNvSpPr>
            <a:spLocks noGrp="1" noChangeArrowheads="1"/>
          </p:cNvSpPr>
          <p:nvPr>
            <p:ph idx="1"/>
          </p:nvPr>
        </p:nvSpPr>
        <p:spPr>
          <a:xfrm>
            <a:off x="152400" y="1347788"/>
            <a:ext cx="11523663" cy="5205412"/>
          </a:xfrm>
          <a:solidFill>
            <a:schemeClr val="bg1"/>
          </a:solidFill>
        </p:spPr>
        <p:txBody>
          <a:bodyPr/>
          <a:lstStyle/>
          <a:p>
            <a:pPr algn="just">
              <a:lnSpc>
                <a:spcPct val="92000"/>
              </a:lnSpc>
            </a:pPr>
            <a:r>
              <a:rPr lang="pt-BR" altLang="pt-BR" sz="2400" smtClean="0">
                <a:solidFill>
                  <a:schemeClr val="tx1"/>
                </a:solidFill>
              </a:rPr>
              <a:t>Uma revisão sistemática de 31 diretrizes internacionais para cuidados perinatais demonstraram que cerca de 70% das instituições recomendam fornecimento de  medidas de conforto com 22 semanas de idade gestacional pela última menstruação e </a:t>
            </a:r>
            <a:r>
              <a:rPr lang="pt-BR" altLang="pt-BR" sz="2400" smtClean="0">
                <a:solidFill>
                  <a:srgbClr val="0000FF"/>
                </a:solidFill>
              </a:rPr>
              <a:t>ressuscitação ativa a partir de 25 semanas de IG pela DUM.</a:t>
            </a:r>
            <a:r>
              <a:rPr lang="pt-BR" altLang="pt-BR" sz="2400" baseline="30000" smtClean="0">
                <a:solidFill>
                  <a:srgbClr val="0000FF"/>
                </a:solidFill>
              </a:rPr>
              <a:t>54</a:t>
            </a:r>
            <a:r>
              <a:rPr lang="pt-BR" altLang="pt-BR" sz="2400" smtClean="0">
                <a:solidFill>
                  <a:schemeClr val="tx1"/>
                </a:solidFill>
              </a:rPr>
              <a:t> </a:t>
            </a:r>
          </a:p>
          <a:p>
            <a:pPr algn="just">
              <a:lnSpc>
                <a:spcPct val="92000"/>
              </a:lnSpc>
            </a:pPr>
            <a:r>
              <a:rPr lang="pt-BR" altLang="pt-BR" sz="2400" smtClean="0">
                <a:solidFill>
                  <a:schemeClr val="tx1"/>
                </a:solidFill>
              </a:rPr>
              <a:t>A taxa de sobrevivência de prematuros extremos está aumentando, especialmente entre os nascidos com 23 ou 24 semanas, enquanto as taxas de sobrevida sem morbidade (exceto DBP) estão aumentando em bebês nascidos entre 25 e 28 semanas, embora haja diferença na sobrevida observada em nascidos vivos periviáveis ​​entre os países.</a:t>
            </a:r>
            <a:r>
              <a:rPr lang="pt-BR" altLang="pt-BR" sz="2400" baseline="30000" smtClean="0">
                <a:solidFill>
                  <a:schemeClr val="tx1"/>
                </a:solidFill>
              </a:rPr>
              <a:t>6,55</a:t>
            </a:r>
            <a:r>
              <a:rPr lang="pt-BR" altLang="pt-BR" sz="2400" smtClean="0">
                <a:solidFill>
                  <a:schemeClr val="tx1"/>
                </a:solidFill>
              </a:rPr>
              <a:t> </a:t>
            </a:r>
          </a:p>
          <a:p>
            <a:pPr algn="just">
              <a:lnSpc>
                <a:spcPct val="92000"/>
              </a:lnSpc>
            </a:pPr>
            <a:r>
              <a:rPr lang="pt-BR" altLang="pt-BR" sz="2400" smtClean="0">
                <a:solidFill>
                  <a:schemeClr val="tx1"/>
                </a:solidFill>
              </a:rPr>
              <a:t>Grandes melhorias acerca da DBP discutidas acima foram alcançadas ao longo de 50 anos; no entanto, são necessários  definições, intervenções na Sala de Parto, protocolo da UTIN envolvendo DBP e  seguimento follow-up .</a:t>
            </a:r>
            <a:r>
              <a:rPr lang="pt-BR" altLang="pt-BR" sz="2400" baseline="30000" smtClean="0">
                <a:solidFill>
                  <a:schemeClr val="tx1"/>
                </a:solidFill>
              </a:rPr>
              <a:t>56</a:t>
            </a:r>
            <a:r>
              <a:rPr lang="pt-BR" altLang="pt-BR" sz="2400" smtClean="0">
                <a:solidFill>
                  <a:schemeClr val="tx1"/>
                </a:solidFill>
              </a:rPr>
              <a:t> </a:t>
            </a:r>
          </a:p>
          <a:p>
            <a:pPr algn="just">
              <a:lnSpc>
                <a:spcPct val="92000"/>
              </a:lnSpc>
            </a:pPr>
            <a:r>
              <a:rPr lang="pt-BR" altLang="pt-BR" sz="2400" smtClean="0">
                <a:solidFill>
                  <a:schemeClr val="tx1"/>
                </a:solidFill>
              </a:rPr>
              <a:t>Além dos cuidados gerais e práticas, atenção especial é necessária para bebês com DBP severa.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700213" y="366713"/>
            <a:ext cx="8612187" cy="981075"/>
          </a:xfrm>
        </p:spPr>
        <p:txBody>
          <a:bodyPr rtlCol="0">
            <a:normAutofit fontScale="90000"/>
          </a:bodyPr>
          <a:lstStyle/>
          <a:p>
            <a:pPr algn="ctr" fontAlgn="auto">
              <a:spcAft>
                <a:spcPts val="0"/>
              </a:spcAft>
              <a:defRPr/>
            </a:pPr>
            <a:r>
              <a:rPr lang="pt-BR" altLang="pt-BR" dirty="0">
                <a:solidFill>
                  <a:schemeClr val="tx1"/>
                </a:solidFill>
              </a:rPr>
              <a:t>CONFLITOS DE INTERESSE</a:t>
            </a:r>
            <a:r>
              <a:rPr lang="pt-BR" altLang="pt-BR" dirty="0">
                <a:solidFill>
                  <a:schemeClr val="bg1"/>
                </a:solidFill>
              </a:rPr>
              <a:t>  </a:t>
            </a:r>
          </a:p>
        </p:txBody>
      </p:sp>
      <p:sp>
        <p:nvSpPr>
          <p:cNvPr id="106499" name="Rectangle 3"/>
          <p:cNvSpPr>
            <a:spLocks noGrp="1" noChangeArrowheads="1"/>
          </p:cNvSpPr>
          <p:nvPr>
            <p:ph idx="1"/>
          </p:nvPr>
        </p:nvSpPr>
        <p:spPr>
          <a:xfrm>
            <a:off x="336550" y="1347788"/>
            <a:ext cx="11339513" cy="4743450"/>
          </a:xfrm>
        </p:spPr>
        <p:txBody>
          <a:bodyPr>
            <a:normAutofit/>
          </a:bodyPr>
          <a:lstStyle/>
          <a:p>
            <a:pPr marL="0" indent="0" algn="just">
              <a:buFont typeface="Arial" pitchFamily="34" charset="0"/>
              <a:buNone/>
            </a:pPr>
            <a:endParaRPr lang="pt-BR" altLang="pt-BR" sz="5600" baseline="30000" smtClean="0">
              <a:solidFill>
                <a:schemeClr val="tx1"/>
              </a:solidFill>
            </a:endParaRPr>
          </a:p>
          <a:p>
            <a:pPr marL="0" indent="0" algn="just"/>
            <a:r>
              <a:rPr lang="pt-BR" altLang="pt-BR" sz="5600" smtClean="0">
                <a:solidFill>
                  <a:schemeClr val="tx1"/>
                </a:solidFill>
              </a:rPr>
              <a:t>Nenhum conflito de interesse relevante em relação a este artigo foi reportado.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4294967295"/>
          </p:nvPr>
        </p:nvSpPr>
        <p:spPr>
          <a:xfrm>
            <a:off x="768350" y="633413"/>
            <a:ext cx="10680700" cy="5656262"/>
          </a:xfrm>
        </p:spPr>
        <p:txBody>
          <a:bodyPr/>
          <a:lstStyle/>
          <a:p>
            <a:pPr algn="ctr">
              <a:buFont typeface="Arial" pitchFamily="34" charset="0"/>
              <a:buNone/>
            </a:pPr>
            <a:r>
              <a:rPr lang="pt-BR" altLang="pt-BR" b="1" smtClean="0">
                <a:solidFill>
                  <a:srgbClr val="0000FF"/>
                </a:solidFill>
              </a:rPr>
              <a:t>ABSTRACT</a:t>
            </a:r>
          </a:p>
        </p:txBody>
      </p:sp>
      <p:pic>
        <p:nvPicPr>
          <p:cNvPr id="829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025" y="2101850"/>
            <a:ext cx="10012363" cy="2657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idx="4294967295"/>
          </p:nvPr>
        </p:nvSpPr>
        <p:spPr>
          <a:xfrm>
            <a:off x="1938338" y="0"/>
            <a:ext cx="8229600" cy="981075"/>
          </a:xfrm>
        </p:spPr>
        <p:txBody>
          <a:bodyPr/>
          <a:lstStyle/>
          <a:p>
            <a:pPr algn="ctr"/>
            <a:r>
              <a:rPr lang="pt-BR" altLang="pt-BR" smtClean="0">
                <a:solidFill>
                  <a:srgbClr val="0000FF"/>
                </a:solidFill>
              </a:rPr>
              <a:t>RESUMO</a:t>
            </a:r>
            <a:r>
              <a:rPr lang="pt-BR" altLang="pt-BR" smtClean="0">
                <a:solidFill>
                  <a:schemeClr val="bg1"/>
                </a:solidFill>
              </a:rPr>
              <a:t>  </a:t>
            </a:r>
          </a:p>
        </p:txBody>
      </p:sp>
      <p:sp>
        <p:nvSpPr>
          <p:cNvPr id="80899" name="Rectangle 3"/>
          <p:cNvSpPr>
            <a:spLocks noGrp="1" noChangeArrowheads="1"/>
          </p:cNvSpPr>
          <p:nvPr>
            <p:ph idx="4294967295"/>
          </p:nvPr>
        </p:nvSpPr>
        <p:spPr>
          <a:xfrm>
            <a:off x="401638" y="793750"/>
            <a:ext cx="11339512" cy="4743450"/>
          </a:xfrm>
        </p:spPr>
        <p:txBody>
          <a:bodyPr/>
          <a:lstStyle/>
          <a:p>
            <a:pPr algn="just"/>
            <a:r>
              <a:rPr lang="pt-BR" altLang="pt-BR" sz="2600" dirty="0" smtClean="0">
                <a:solidFill>
                  <a:schemeClr val="tx1"/>
                </a:solidFill>
              </a:rPr>
              <a:t>A displasia broncopulmonar (DBP) é uma doença pulmonar crônica de prematuros influenciada por múltiplos fatores desde o período pré-natal até pós-natal.</a:t>
            </a:r>
          </a:p>
          <a:p>
            <a:pPr algn="just"/>
            <a:r>
              <a:rPr lang="pt-BR" altLang="pt-BR" sz="2600" dirty="0" smtClean="0">
                <a:solidFill>
                  <a:schemeClr val="tx1"/>
                </a:solidFill>
              </a:rPr>
              <a:t>Apesar dos avanços significativos nos cuidados neonatais há quase 50 anos, as taxas de DBP não diminuíram; de fato, podem até ter aumentado. </a:t>
            </a:r>
          </a:p>
          <a:p>
            <a:pPr algn="just"/>
            <a:r>
              <a:rPr lang="pt-BR" altLang="pt-BR" sz="2600" dirty="0" smtClean="0">
                <a:solidFill>
                  <a:schemeClr val="tx1"/>
                </a:solidFill>
              </a:rPr>
              <a:t>Com mais nascimentos prematuros, até mesmo em idade gestacional </a:t>
            </a:r>
            <a:r>
              <a:rPr lang="pt-BR" altLang="pt-BR" sz="2600" dirty="0" err="1" smtClean="0">
                <a:solidFill>
                  <a:schemeClr val="tx1"/>
                </a:solidFill>
              </a:rPr>
              <a:t>periviável</a:t>
            </a:r>
            <a:r>
              <a:rPr lang="pt-BR" altLang="pt-BR" sz="2600" dirty="0" smtClean="0">
                <a:solidFill>
                  <a:schemeClr val="tx1"/>
                </a:solidFill>
              </a:rPr>
              <a:t>, sobrevivem hoje, diferentes estágios do desenvolvimento pulmonar afetam a patogênese da DBP. Portanto, a definição de DBP mudou de “antiga” para “nova”. Nesta revisão, discutimos as várias definições de DBP, fatores de risco do pré-natal ao pós-natal, estratégias de gerenciamento para cada fase e futuras direções para a pesquisa.</a:t>
            </a:r>
          </a:p>
          <a:p>
            <a:pPr algn="just"/>
            <a:endParaRPr lang="pt-BR" altLang="pt-BR" sz="2600" dirty="0" smtClean="0">
              <a:solidFill>
                <a:schemeClr val="tx1"/>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536575" y="254000"/>
            <a:ext cx="10839450" cy="1219200"/>
          </a:xfrm>
        </p:spPr>
        <p:txBody>
          <a:bodyPr>
            <a:normAutofit/>
          </a:bodyPr>
          <a:lstStyle/>
          <a:p>
            <a:pPr algn="ctr"/>
            <a:r>
              <a:rPr lang="pt-BR" altLang="pt-BR" sz="4500" b="1" smtClean="0">
                <a:solidFill>
                  <a:srgbClr val="0000FF"/>
                </a:solidFill>
              </a:rPr>
              <a:t>REFERÊNCIAS BIBLIOGRÁFICAS</a:t>
            </a:r>
          </a:p>
        </p:txBody>
      </p:sp>
      <p:sp>
        <p:nvSpPr>
          <p:cNvPr id="106499" name="Rectangle 3"/>
          <p:cNvSpPr>
            <a:spLocks noGrp="1" noChangeArrowheads="1"/>
          </p:cNvSpPr>
          <p:nvPr>
            <p:ph idx="1"/>
          </p:nvPr>
        </p:nvSpPr>
        <p:spPr>
          <a:xfrm>
            <a:off x="336550" y="1347788"/>
            <a:ext cx="11339513" cy="4743450"/>
          </a:xfrm>
        </p:spPr>
        <p:txBody>
          <a:bodyPr rtlCol="0">
            <a:normAutofit fontScale="62500" lnSpcReduction="20000"/>
          </a:bodyPr>
          <a:lstStyle/>
          <a:p>
            <a:pPr marL="283464" indent="-283464" algn="just" fontAlgn="auto">
              <a:spcAft>
                <a:spcPts val="0"/>
              </a:spcAft>
              <a:defRPr/>
            </a:pPr>
            <a:r>
              <a:rPr lang="pt-BR" altLang="pt-BR" sz="2600" dirty="0">
                <a:solidFill>
                  <a:schemeClr val="tx1"/>
                </a:solidFill>
              </a:rPr>
              <a:t>1. McEvoy CT, Jain L, Schmidt B, Abman S, Bancalari E, Aschner JL. Bronchopulmonary dysplasia: NHLBI Workshop on the primary prevention of chronic lung diseases. Ann Am Thorac Soc 2014;11 Suppl 3:S146-53.</a:t>
            </a:r>
          </a:p>
          <a:p>
            <a:pPr marL="283464" indent="-283464" algn="just" fontAlgn="auto">
              <a:spcAft>
                <a:spcPts val="0"/>
              </a:spcAft>
              <a:defRPr/>
            </a:pPr>
            <a:r>
              <a:rPr lang="pt-BR" altLang="pt-BR" sz="2600" dirty="0">
                <a:solidFill>
                  <a:schemeClr val="tx1"/>
                </a:solidFill>
              </a:rPr>
              <a:t>2. Northway WH Jr, Rosan RC, Porter DY. Pulmonary disease following  respirator therapy of hyaline-membrane disease. Bronchopulmonarydysplasia. N Engl J Med 1967;276:357-68.</a:t>
            </a:r>
          </a:p>
          <a:p>
            <a:pPr marL="283464" indent="-283464" algn="just" fontAlgn="auto">
              <a:spcAft>
                <a:spcPts val="0"/>
              </a:spcAft>
              <a:defRPr/>
            </a:pPr>
            <a:r>
              <a:rPr lang="pt-BR" altLang="pt-BR" sz="2600" dirty="0">
                <a:solidFill>
                  <a:schemeClr val="tx1"/>
                </a:solidFill>
              </a:rPr>
              <a:t>3. Javaid A, Morris I. Bronchopulmonary dysplasia. Pediatr Child Health 2018;28:22-7.</a:t>
            </a:r>
          </a:p>
          <a:p>
            <a:pPr marL="283464" indent="-283464" algn="just" fontAlgn="auto">
              <a:spcAft>
                <a:spcPts val="0"/>
              </a:spcAft>
              <a:defRPr/>
            </a:pPr>
            <a:r>
              <a:rPr lang="pt-BR" altLang="pt-BR" sz="2600" dirty="0">
                <a:solidFill>
                  <a:schemeClr val="tx1"/>
                </a:solidFill>
              </a:rPr>
              <a:t>4. Smith VC, Zupancic JA, McCormick MC, Croen LA, Greene J, Escobar GJ, et al. Trends in severe bronchopulmonary dysplasia rates between 1994 and 2002. J Pediatr 2005;146:469-73.</a:t>
            </a:r>
          </a:p>
          <a:p>
            <a:pPr marL="283464" indent="-283464" algn="just" fontAlgn="auto">
              <a:spcAft>
                <a:spcPts val="0"/>
              </a:spcAft>
              <a:defRPr/>
            </a:pPr>
            <a:r>
              <a:rPr lang="pt-BR" altLang="pt-BR" sz="2600" dirty="0">
                <a:solidFill>
                  <a:schemeClr val="tx1"/>
                </a:solidFill>
              </a:rPr>
              <a:t>5. Berger TM, Bachmann II, Adams M, Schubiger G. Impact of improved survival of very low-birth-weight infants on incidence and severity of bronchopulmonary dysplasia. Biol Neonate 2004;86:124-30.</a:t>
            </a:r>
          </a:p>
          <a:p>
            <a:pPr marL="283464" indent="-283464" algn="just" fontAlgn="auto">
              <a:spcAft>
                <a:spcPts val="0"/>
              </a:spcAft>
              <a:defRPr/>
            </a:pPr>
            <a:r>
              <a:rPr lang="pt-BR" altLang="pt-BR" sz="2600" dirty="0">
                <a:solidFill>
                  <a:schemeClr val="tx1"/>
                </a:solidFill>
              </a:rPr>
              <a:t>6. Stoll BJ, Hansen NI, Bell EF, Walsh MC, Carlo WA, Shankaran S, et al. Trends in care practices, morbidity, and mortality of extremely preterm neonates, 1993-2012. JAMA 2015;314:1039-51.</a:t>
            </a:r>
          </a:p>
          <a:p>
            <a:pPr marL="283464" indent="-283464" algn="just" fontAlgn="auto">
              <a:spcAft>
                <a:spcPts val="0"/>
              </a:spcAft>
              <a:defRPr/>
            </a:pPr>
            <a:r>
              <a:rPr lang="pt-BR" altLang="pt-BR" sz="2600" dirty="0">
                <a:solidFill>
                  <a:schemeClr val="tx1"/>
                </a:solidFill>
              </a:rPr>
              <a:t>7. Jo HS, Cho KH, Cho SI, Song ES, Kim BI. Recent changes in the incidence of bronchopulmonary dysplasia among very-low-birthweight infants in Korea. J Korean Med Sci 2015;30 Suppl 1:S81-7.</a:t>
            </a:r>
          </a:p>
          <a:p>
            <a:pPr marL="283464" indent="-283464" algn="just" fontAlgn="auto">
              <a:spcAft>
                <a:spcPts val="0"/>
              </a:spcAft>
              <a:defRPr/>
            </a:pPr>
            <a:r>
              <a:rPr lang="pt-BR" altLang="pt-BR" sz="2600" dirty="0">
                <a:solidFill>
                  <a:schemeClr val="tx1"/>
                </a:solidFill>
              </a:rPr>
              <a:t>8. Jobe AH, Steinhorn R. Can we define bronchopulmonary dysplasia? J Pediatr 2017;188:19-23.</a:t>
            </a:r>
          </a:p>
          <a:p>
            <a:pPr marL="283464" indent="-283464" algn="just" fontAlgn="auto">
              <a:spcAft>
                <a:spcPts val="0"/>
              </a:spcAft>
              <a:defRPr/>
            </a:pPr>
            <a:r>
              <a:rPr lang="pt-BR" altLang="pt-BR" sz="2600" dirty="0">
                <a:solidFill>
                  <a:schemeClr val="tx1"/>
                </a:solidFill>
              </a:rPr>
              <a:t>9. Hines D, Modi N, Lee SK, Isayama T, Sjörs G, Gagliardi L, et al. Scoping </a:t>
            </a:r>
            <a:r>
              <a:rPr lang="en-US" altLang="pt-BR" sz="2600" dirty="0">
                <a:solidFill>
                  <a:schemeClr val="tx1"/>
                </a:solidFill>
              </a:rPr>
              <a:t>review shows wide variation in the definitions of bronchopulmonary dysplasia in preterm infants and calls for a consensus. Acta </a:t>
            </a:r>
            <a:r>
              <a:rPr lang="en-US" altLang="pt-BR" sz="2600" dirty="0" err="1">
                <a:solidFill>
                  <a:schemeClr val="tx1"/>
                </a:solidFill>
              </a:rPr>
              <a:t>Paediatr</a:t>
            </a:r>
            <a:r>
              <a:rPr lang="en-US" altLang="pt-BR" sz="2600" dirty="0">
                <a:solidFill>
                  <a:schemeClr val="tx1"/>
                </a:solidFill>
              </a:rPr>
              <a:t> 2017;106:366-74</a:t>
            </a:r>
            <a:endParaRPr lang="pt-BR" altLang="pt-BR" sz="2600" dirty="0">
              <a:solidFill>
                <a:schemeClr val="tx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128713" y="419100"/>
            <a:ext cx="9934575" cy="1219200"/>
          </a:xfrm>
        </p:spPr>
        <p:txBody>
          <a:bodyPr rtlCol="0">
            <a:normAutofit fontScale="90000"/>
          </a:bodyPr>
          <a:lstStyle/>
          <a:p>
            <a:pPr algn="ctr" fontAlgn="auto">
              <a:spcAft>
                <a:spcPts val="0"/>
              </a:spcAft>
              <a:defRPr/>
            </a:pPr>
            <a:r>
              <a:rPr lang="pt-BR" altLang="pt-BR" dirty="0">
                <a:solidFill>
                  <a:schemeClr val="tx1"/>
                </a:solidFill>
              </a:rPr>
              <a:t>REFERÊNCIAS BIBLIOGRÁFICAS</a:t>
            </a:r>
            <a:endParaRPr lang="pt-BR" altLang="pt-BR" dirty="0">
              <a:solidFill>
                <a:schemeClr val="bg1"/>
              </a:solidFill>
            </a:endParaRPr>
          </a:p>
        </p:txBody>
      </p:sp>
      <p:sp>
        <p:nvSpPr>
          <p:cNvPr id="106499" name="Rectangle 3"/>
          <p:cNvSpPr>
            <a:spLocks noGrp="1" noChangeArrowheads="1"/>
          </p:cNvSpPr>
          <p:nvPr>
            <p:ph idx="1"/>
          </p:nvPr>
        </p:nvSpPr>
        <p:spPr>
          <a:xfrm>
            <a:off x="336550" y="1347788"/>
            <a:ext cx="11339513" cy="4743450"/>
          </a:xfrm>
        </p:spPr>
        <p:txBody>
          <a:bodyPr rtlCol="0">
            <a:normAutofit fontScale="55000" lnSpcReduction="20000"/>
          </a:bodyPr>
          <a:lstStyle/>
          <a:p>
            <a:pPr marL="283464" indent="-283464" algn="just" fontAlgn="auto">
              <a:spcAft>
                <a:spcPts val="0"/>
              </a:spcAft>
              <a:defRPr/>
            </a:pPr>
            <a:r>
              <a:rPr lang="pt-BR" altLang="pt-BR" sz="2600" dirty="0">
                <a:solidFill>
                  <a:schemeClr val="tx1"/>
                </a:solidFill>
              </a:rPr>
              <a:t>10. Shennan AT, Dunn MS, Ohlsson A, Lennox K, Hoskins EM. Abnormal pulmonary outcomes in premature infants: prediction from oxygen requirement in the neonatal period. Pediatrics 1988;82:527-32.</a:t>
            </a:r>
          </a:p>
          <a:p>
            <a:pPr marL="283464" indent="-283464" algn="just" fontAlgn="auto">
              <a:spcAft>
                <a:spcPts val="0"/>
              </a:spcAft>
              <a:defRPr/>
            </a:pPr>
            <a:r>
              <a:rPr lang="pt-BR" altLang="pt-BR" sz="2600" dirty="0">
                <a:solidFill>
                  <a:schemeClr val="tx1"/>
                </a:solidFill>
              </a:rPr>
              <a:t>11. Tooley WH. Epidemiology of bronchopulmonary dysplasia. J Pediatr 1979;95(5 Pt 2):851-8.</a:t>
            </a:r>
          </a:p>
          <a:p>
            <a:pPr marL="283464" indent="-283464" algn="just" fontAlgn="auto">
              <a:spcAft>
                <a:spcPts val="0"/>
              </a:spcAft>
              <a:defRPr/>
            </a:pPr>
            <a:r>
              <a:rPr lang="pt-BR" altLang="pt-BR" sz="2600" dirty="0">
                <a:solidFill>
                  <a:schemeClr val="tx1"/>
                </a:solidFill>
              </a:rPr>
              <a:t>12. Walsh MC, Wilson-Costello D, Zadell A, Newman N, Fanaroff A. Safety, reliability, and validity of a physiologic definition of bronchopulmonary dysplasia. J Perinatol 2003;23:451-6.</a:t>
            </a:r>
          </a:p>
          <a:p>
            <a:pPr marL="283464" indent="-283464" algn="just" fontAlgn="auto">
              <a:spcAft>
                <a:spcPts val="0"/>
              </a:spcAft>
              <a:defRPr/>
            </a:pPr>
            <a:r>
              <a:rPr lang="pt-BR" altLang="pt-BR" sz="2600" dirty="0">
                <a:solidFill>
                  <a:schemeClr val="tx1"/>
                </a:solidFill>
              </a:rPr>
              <a:t>13. Jobe AH, Bancalari E. Bronchopulmonary dysplasia. Am J Respir Crit Care Med 2001;163:1723-9.</a:t>
            </a:r>
          </a:p>
          <a:p>
            <a:pPr marL="283464" indent="-283464" algn="just" fontAlgn="auto">
              <a:spcAft>
                <a:spcPts val="0"/>
              </a:spcAft>
              <a:defRPr/>
            </a:pPr>
            <a:r>
              <a:rPr lang="pt-BR" altLang="pt-BR" sz="2600" dirty="0">
                <a:solidFill>
                  <a:schemeClr val="tx1"/>
                </a:solidFill>
              </a:rPr>
              <a:t>14. Husain AN, Siddiqui NH, Stocker JT. Pathology of arrested acinar development in postsurfactant bronchopulmonary dysplasia. Hum Pathol 1998;29:710-7.</a:t>
            </a:r>
          </a:p>
          <a:p>
            <a:pPr marL="283464" indent="-283464" algn="just" fontAlgn="auto">
              <a:spcAft>
                <a:spcPts val="0"/>
              </a:spcAft>
              <a:defRPr/>
            </a:pPr>
            <a:r>
              <a:rPr lang="pt-BR" altLang="pt-BR" sz="2600" dirty="0">
                <a:solidFill>
                  <a:schemeClr val="tx1"/>
                </a:solidFill>
              </a:rPr>
              <a:t>15. Aukland SM, Rosendahl K, Owens CM, Fosse KR, Eide GE, Halvorsen T. Neonatal bronchopulmonary dysplasia predicts abnormal pulmonary HRCT scans in long-term survivors of extreme preterm birth. Thorax 2009;64:405-10.</a:t>
            </a:r>
          </a:p>
          <a:p>
            <a:pPr marL="283464" indent="-283464" algn="just" fontAlgn="auto">
              <a:spcAft>
                <a:spcPts val="0"/>
              </a:spcAft>
              <a:defRPr/>
            </a:pPr>
            <a:r>
              <a:rPr lang="pt-BR" altLang="pt-BR" sz="2600" dirty="0">
                <a:solidFill>
                  <a:schemeClr val="tx1"/>
                </a:solidFill>
              </a:rPr>
              <a:t>16. Sung TJ, Hwang SM, Kim MY, Park SG, Choi KY. Relationship between clinical severity of "new" bronchopulmonary dysplasia and HRCT abnormalities in VLBW infants. Pediatr Pulmonol 2018;53: 1391-8.</a:t>
            </a:r>
          </a:p>
          <a:p>
            <a:pPr marL="283464" indent="-283464" algn="just" fontAlgn="auto">
              <a:spcAft>
                <a:spcPts val="0"/>
              </a:spcAft>
              <a:defRPr/>
            </a:pPr>
            <a:r>
              <a:rPr lang="pt-BR" altLang="pt-BR" sz="2600" dirty="0">
                <a:solidFill>
                  <a:schemeClr val="tx1"/>
                </a:solidFill>
              </a:rPr>
              <a:t>17. Dumpa V, Bhandari V. Surfactant, steroids and non-invasive ventilation in the prevention of BPD. Semin Perinatol 2018;42:444-52.</a:t>
            </a:r>
          </a:p>
          <a:p>
            <a:pPr marL="283464" indent="-283464" algn="just" fontAlgn="auto">
              <a:spcAft>
                <a:spcPts val="0"/>
              </a:spcAft>
              <a:defRPr/>
            </a:pPr>
            <a:r>
              <a:rPr lang="pt-BR" altLang="pt-BR" sz="2600" dirty="0">
                <a:solidFill>
                  <a:schemeClr val="tx1"/>
                </a:solidFill>
              </a:rPr>
              <a:t>18. Abman SH, Collaco JM, Shepherd EG, Keszler M, Cuevas-Guaman M, Welty SE, et al. Interdisciplinary care of children with severe bronchopulmonary dysplasia. J Pediatr 2017;181:12-28.e1.</a:t>
            </a:r>
          </a:p>
          <a:p>
            <a:pPr marL="283464" indent="-283464" algn="just" fontAlgn="auto">
              <a:spcAft>
                <a:spcPts val="0"/>
              </a:spcAft>
              <a:defRPr/>
            </a:pPr>
            <a:r>
              <a:rPr lang="pt-BR" altLang="pt-BR" sz="2600" dirty="0">
                <a:solidFill>
                  <a:schemeClr val="tx1"/>
                </a:solidFill>
              </a:rPr>
              <a:t>19. Bhandari A, Bhandari V. Pitfalls, problems, and progress in bronchopulmonary dysplasia. Pediatrics 2009;123:1562-73.</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128713" y="419100"/>
            <a:ext cx="9934575" cy="1219200"/>
          </a:xfrm>
        </p:spPr>
        <p:txBody>
          <a:bodyPr rtlCol="0">
            <a:normAutofit fontScale="90000"/>
          </a:bodyPr>
          <a:lstStyle/>
          <a:p>
            <a:pPr algn="ctr" fontAlgn="auto">
              <a:spcAft>
                <a:spcPts val="0"/>
              </a:spcAft>
              <a:defRPr/>
            </a:pPr>
            <a:r>
              <a:rPr lang="pt-BR" altLang="pt-BR" dirty="0">
                <a:solidFill>
                  <a:schemeClr val="tx1"/>
                </a:solidFill>
              </a:rPr>
              <a:t>REFERÊNCIAS BIBLIOGRÁFICAS</a:t>
            </a:r>
            <a:endParaRPr lang="pt-BR" altLang="pt-BR" dirty="0">
              <a:solidFill>
                <a:schemeClr val="bg1"/>
              </a:solidFill>
            </a:endParaRPr>
          </a:p>
        </p:txBody>
      </p:sp>
      <p:sp>
        <p:nvSpPr>
          <p:cNvPr id="106499" name="Rectangle 3"/>
          <p:cNvSpPr>
            <a:spLocks noGrp="1" noChangeArrowheads="1"/>
          </p:cNvSpPr>
          <p:nvPr>
            <p:ph idx="1"/>
          </p:nvPr>
        </p:nvSpPr>
        <p:spPr>
          <a:xfrm>
            <a:off x="336550" y="1347788"/>
            <a:ext cx="11339513" cy="4743450"/>
          </a:xfrm>
        </p:spPr>
        <p:txBody>
          <a:bodyPr rtlCol="0">
            <a:normAutofit fontScale="55000" lnSpcReduction="20000"/>
          </a:bodyPr>
          <a:lstStyle/>
          <a:p>
            <a:pPr marL="283464" indent="-283464" algn="just" fontAlgn="auto">
              <a:spcAft>
                <a:spcPts val="0"/>
              </a:spcAft>
              <a:defRPr/>
            </a:pPr>
            <a:r>
              <a:rPr lang="pt-BR" altLang="pt-BR" sz="2600" dirty="0">
                <a:solidFill>
                  <a:schemeClr val="tx1"/>
                </a:solidFill>
              </a:rPr>
              <a:t>20. Savani RC. Modulators of inflammation in bronchopulmonary dysplasia. Semin Perinatol 2018;42:459-70.</a:t>
            </a:r>
          </a:p>
          <a:p>
            <a:pPr marL="283464" indent="-283464" algn="just" fontAlgn="auto">
              <a:spcAft>
                <a:spcPts val="0"/>
              </a:spcAft>
              <a:defRPr/>
            </a:pPr>
            <a:r>
              <a:rPr lang="pt-BR" altLang="pt-BR" sz="2600" dirty="0">
                <a:solidFill>
                  <a:schemeClr val="tx1"/>
                </a:solidFill>
              </a:rPr>
              <a:t>21. Choi CW. Chorioamnionitis: is a major player in the development of bronchopulmonary dysplasia? Korean J Pediatr 2017;60:203-7.</a:t>
            </a:r>
          </a:p>
          <a:p>
            <a:pPr marL="283464" indent="-283464" algn="just" fontAlgn="auto">
              <a:spcAft>
                <a:spcPts val="0"/>
              </a:spcAft>
              <a:defRPr/>
            </a:pPr>
            <a:r>
              <a:rPr lang="pt-BR" altLang="pt-BR" sz="2600" dirty="0">
                <a:solidFill>
                  <a:schemeClr val="tx1"/>
                </a:solidFill>
              </a:rPr>
              <a:t>22. Kallapur SG, Jobe AH. Contribution of inflammation to lung injury and development. Arch Dis Child Fetal Neonatal Ed 2006;91:F132-5.</a:t>
            </a:r>
          </a:p>
          <a:p>
            <a:pPr marL="283464" indent="-283464" algn="just" fontAlgn="auto">
              <a:spcAft>
                <a:spcPts val="0"/>
              </a:spcAft>
              <a:defRPr/>
            </a:pPr>
            <a:r>
              <a:rPr lang="pt-BR" altLang="pt-BR" sz="2600" dirty="0">
                <a:solidFill>
                  <a:schemeClr val="tx1"/>
                </a:solidFill>
              </a:rPr>
              <a:t>23. Haye NL, Hutten MC, Kunzman S, Kramer BW. Bronchopulmonary dysplasia and Ureaplasma: what do we know so far? Neonatal Medicine 2017;24:1-6.</a:t>
            </a:r>
          </a:p>
          <a:p>
            <a:pPr marL="283464" indent="-283464" algn="just" fontAlgn="auto">
              <a:spcAft>
                <a:spcPts val="0"/>
              </a:spcAft>
              <a:defRPr/>
            </a:pPr>
            <a:r>
              <a:rPr lang="pt-BR" altLang="pt-BR" sz="2600" dirty="0">
                <a:solidFill>
                  <a:schemeClr val="tx1"/>
                </a:solidFill>
              </a:rPr>
              <a:t>24. Sung TJ. Ureaplasma infections in pre-term infants: Recent information regarding the role of Ureaplasma species as neonatal pathogens. Korean J Pediatr 2010;53:989-93.</a:t>
            </a:r>
          </a:p>
          <a:p>
            <a:pPr marL="283464" indent="-283464" algn="just" fontAlgn="auto">
              <a:spcAft>
                <a:spcPts val="0"/>
              </a:spcAft>
              <a:defRPr/>
            </a:pPr>
            <a:r>
              <a:rPr lang="pt-BR" altLang="pt-BR" sz="2600" dirty="0">
                <a:solidFill>
                  <a:schemeClr val="tx1"/>
                </a:solidFill>
              </a:rPr>
              <a:t>25. Sorensen GL, Dahl M, Tan Q, Bendixen C, Holmskov U, Husby S. Surfactant protein-D-encoding gene variant polymorphisms are linked to respiratory outcome in premature infants. J Pediatr 2014; 165:683-9.</a:t>
            </a:r>
          </a:p>
          <a:p>
            <a:pPr marL="283464" indent="-283464" algn="just" fontAlgn="auto">
              <a:spcAft>
                <a:spcPts val="0"/>
              </a:spcAft>
              <a:defRPr/>
            </a:pPr>
            <a:r>
              <a:rPr lang="pt-BR" altLang="pt-BR" sz="2600" dirty="0">
                <a:solidFill>
                  <a:schemeClr val="tx1"/>
                </a:solidFill>
              </a:rPr>
              <a:t>26. Winters AH, Levan TD, Vogel SN, Chesko KL, Pollin TI, Viscardi RM. Single nucleotide polymorphism in toll-like receptor 6 is associated with a decreased risk for ureaplasma respiratory tract colonization and bronchopulmonary dysplasia in preterm infants. Pediatr Infect Dis J 2013;32:898-904.</a:t>
            </a:r>
          </a:p>
          <a:p>
            <a:pPr marL="283464" indent="-283464" algn="just" fontAlgn="auto">
              <a:spcAft>
                <a:spcPts val="0"/>
              </a:spcAft>
              <a:defRPr/>
            </a:pPr>
            <a:r>
              <a:rPr lang="pt-BR" altLang="pt-BR" sz="2600" dirty="0">
                <a:solidFill>
                  <a:schemeClr val="tx1"/>
                </a:solidFill>
              </a:rPr>
              <a:t>27. Bhandari V, Bizzarro MJ, Shetty A, Zhong X, Page GP, Zhang H, et al. Familial and genetic susceptibility to major neonatal morbidities in preterm twins. Pediatrics 2006;117:1901-6</a:t>
            </a:r>
          </a:p>
          <a:p>
            <a:pPr marL="283464" indent="-283464" algn="just" fontAlgn="auto">
              <a:spcAft>
                <a:spcPts val="0"/>
              </a:spcAft>
              <a:defRPr/>
            </a:pPr>
            <a:r>
              <a:rPr lang="pt-BR" altLang="pt-BR" sz="2600" dirty="0">
                <a:solidFill>
                  <a:schemeClr val="tx1"/>
                </a:solidFill>
              </a:rPr>
              <a:t>28. Björklund LJ, Ingimarsson J, Curstedt T, John J, Robertson B, Werner O, et al. Manual ventilation with a few large breaths at birth compromises the therapeutic effect of subsequent surfactant replacement in immature lambs. Pediatr Res 1997;42:348-55.</a:t>
            </a:r>
          </a:p>
          <a:p>
            <a:pPr marL="283464" indent="-283464" algn="just" fontAlgn="auto">
              <a:spcAft>
                <a:spcPts val="0"/>
              </a:spcAft>
              <a:defRPr/>
            </a:pPr>
            <a:r>
              <a:rPr lang="pt-BR" altLang="pt-BR" sz="2600" dirty="0">
                <a:solidFill>
                  <a:schemeClr val="tx1"/>
                </a:solidFill>
              </a:rPr>
              <a:t>29. Naik AS, Kallapur SG, Bachurski CJ, Jobe AH, Michna J, Kramer BW,  et al. Effects of ventilation with different positive end-expiratory pressures on cytokine expression in the preterm lamb lung. Am J  </a:t>
            </a:r>
            <a:r>
              <a:rPr lang="en-US" sz="2800" dirty="0">
                <a:solidFill>
                  <a:schemeClr val="tx1">
                    <a:lumMod val="85000"/>
                    <a:lumOff val="15000"/>
                  </a:schemeClr>
                </a:solidFill>
              </a:rPr>
              <a:t>Respir </a:t>
            </a:r>
            <a:r>
              <a:rPr lang="en-US" sz="2800" dirty="0" err="1">
                <a:solidFill>
                  <a:schemeClr val="tx1">
                    <a:lumMod val="85000"/>
                    <a:lumOff val="15000"/>
                  </a:schemeClr>
                </a:solidFill>
              </a:rPr>
              <a:t>Crit</a:t>
            </a:r>
            <a:r>
              <a:rPr lang="en-US" sz="2800" dirty="0">
                <a:solidFill>
                  <a:schemeClr val="tx1">
                    <a:lumMod val="85000"/>
                    <a:lumOff val="15000"/>
                  </a:schemeClr>
                </a:solidFill>
              </a:rPr>
              <a:t> Care Med 2001;164:494-8</a:t>
            </a:r>
            <a:endParaRPr lang="pt-BR" altLang="pt-BR" sz="2600" dirty="0">
              <a:solidFill>
                <a:schemeClr val="tx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128713" y="419100"/>
            <a:ext cx="9934575" cy="1219200"/>
          </a:xfrm>
        </p:spPr>
        <p:txBody>
          <a:bodyPr rtlCol="0">
            <a:normAutofit fontScale="90000"/>
          </a:bodyPr>
          <a:lstStyle/>
          <a:p>
            <a:pPr algn="ctr" fontAlgn="auto">
              <a:spcAft>
                <a:spcPts val="0"/>
              </a:spcAft>
              <a:defRPr/>
            </a:pPr>
            <a:r>
              <a:rPr lang="pt-BR" altLang="pt-BR" dirty="0">
                <a:solidFill>
                  <a:schemeClr val="tx1"/>
                </a:solidFill>
              </a:rPr>
              <a:t>REFERÊNCIAS BIBLIOGRÁFICAS</a:t>
            </a:r>
            <a:endParaRPr lang="pt-BR" altLang="pt-BR" dirty="0">
              <a:solidFill>
                <a:schemeClr val="bg1"/>
              </a:solidFill>
            </a:endParaRPr>
          </a:p>
        </p:txBody>
      </p:sp>
      <p:sp>
        <p:nvSpPr>
          <p:cNvPr id="106499" name="Rectangle 3"/>
          <p:cNvSpPr>
            <a:spLocks noGrp="1" noChangeArrowheads="1"/>
          </p:cNvSpPr>
          <p:nvPr>
            <p:ph idx="1"/>
          </p:nvPr>
        </p:nvSpPr>
        <p:spPr>
          <a:xfrm>
            <a:off x="295275" y="1069975"/>
            <a:ext cx="11488738" cy="5165725"/>
          </a:xfrm>
        </p:spPr>
        <p:txBody>
          <a:bodyPr rtlCol="0">
            <a:noAutofit/>
          </a:bodyPr>
          <a:lstStyle/>
          <a:p>
            <a:pPr marL="283464" indent="-283464" algn="just" fontAlgn="auto">
              <a:spcAft>
                <a:spcPts val="0"/>
              </a:spcAft>
              <a:defRPr/>
            </a:pPr>
            <a:r>
              <a:rPr lang="pt-BR" sz="1330" dirty="0">
                <a:solidFill>
                  <a:schemeClr val="tx1">
                    <a:lumMod val="85000"/>
                    <a:lumOff val="15000"/>
                  </a:schemeClr>
                </a:solidFill>
              </a:rPr>
              <a:t>30. Kim SH, Chun J, Ko KH, Sung TJ. Effect of antenatal azithromycin for Ureaplasma spp. on neonatal outcome at ≤30 weeks' gestational age. Pediatr Int 2019;61:58-62.</a:t>
            </a:r>
          </a:p>
          <a:p>
            <a:pPr marL="283464" indent="-283464" algn="just" fontAlgn="auto">
              <a:spcAft>
                <a:spcPts val="0"/>
              </a:spcAft>
              <a:defRPr/>
            </a:pPr>
            <a:r>
              <a:rPr lang="pt-BR" sz="1330" dirty="0">
                <a:solidFill>
                  <a:schemeClr val="tx1">
                    <a:lumMod val="85000"/>
                    <a:lumOff val="15000"/>
                  </a:schemeClr>
                </a:solidFill>
              </a:rPr>
              <a:t> 31. Sung TJ, Lee KY, Ju YS. Effects of maternal cervical incompetence on morbidity and mortality of very low birthweight neonates. Neonatology 2010;98:164-9.</a:t>
            </a:r>
          </a:p>
          <a:p>
            <a:pPr marL="283464" indent="-283464" algn="just" fontAlgn="auto">
              <a:spcAft>
                <a:spcPts val="0"/>
              </a:spcAft>
              <a:defRPr/>
            </a:pPr>
            <a:r>
              <a:rPr lang="pt-BR" sz="1330" dirty="0">
                <a:solidFill>
                  <a:schemeClr val="tx1">
                    <a:lumMod val="85000"/>
                    <a:lumOff val="15000"/>
                  </a:schemeClr>
                </a:solidFill>
              </a:rPr>
              <a:t> 32. Roberts D, Brown J, Medley N, Dalziel SR. Antenatal corticosteroids for accelerating fetal lung maturation for women at risk of preterm birth. Cochrane Database Syst Rev 2017;3:CD004454.</a:t>
            </a:r>
          </a:p>
          <a:p>
            <a:pPr marL="283464" indent="-283464" algn="just" fontAlgn="auto">
              <a:spcAft>
                <a:spcPts val="0"/>
              </a:spcAft>
              <a:defRPr/>
            </a:pPr>
            <a:r>
              <a:rPr lang="pt-BR" sz="1330" dirty="0">
                <a:solidFill>
                  <a:schemeClr val="tx1">
                    <a:lumMod val="85000"/>
                    <a:lumOff val="15000"/>
                  </a:schemeClr>
                </a:solidFill>
              </a:rPr>
              <a:t> 33. Birenbaum HJ, Dentry A, Cirelli J, Helou S, Pane MA, Starr K, et al. Reduction in the incidence of chronic lung disease in very low birth weight infants: results of a quality improvement process in a tertiary level neonatal intensive care unit. Pediatrics 2009;123:44-50.</a:t>
            </a:r>
          </a:p>
          <a:p>
            <a:pPr marL="283464" indent="-283464" algn="just" fontAlgn="auto">
              <a:spcAft>
                <a:spcPts val="0"/>
              </a:spcAft>
              <a:defRPr/>
            </a:pPr>
            <a:r>
              <a:rPr lang="pt-BR" sz="1330" dirty="0">
                <a:solidFill>
                  <a:schemeClr val="tx1">
                    <a:lumMod val="85000"/>
                    <a:lumOff val="15000"/>
                  </a:schemeClr>
                </a:solidFill>
              </a:rPr>
              <a:t> 34. Foglia EE, Jensen EA, Kirpalani H. Delivery room interventions to prevent bronchopulmonary dysplasia in extremely preterm infants. J Perinatol 2017;37:1171-9. </a:t>
            </a:r>
          </a:p>
          <a:p>
            <a:pPr marL="283464" indent="-283464" algn="just" fontAlgn="auto">
              <a:spcAft>
                <a:spcPts val="0"/>
              </a:spcAft>
              <a:defRPr/>
            </a:pPr>
            <a:r>
              <a:rPr lang="pt-BR" sz="1330" dirty="0">
                <a:solidFill>
                  <a:schemeClr val="tx1">
                    <a:lumMod val="85000"/>
                    <a:lumOff val="15000"/>
                  </a:schemeClr>
                </a:solidFill>
              </a:rPr>
              <a:t>35. Bhandari V. The potential of non-invasive ventilation to decrease BPD. Semin Perinatol 2013;37:108-14.</a:t>
            </a:r>
          </a:p>
          <a:p>
            <a:pPr marL="283464" indent="-283464" algn="just" fontAlgn="auto">
              <a:spcAft>
                <a:spcPts val="0"/>
              </a:spcAft>
              <a:defRPr/>
            </a:pPr>
            <a:r>
              <a:rPr lang="pt-BR" sz="1330" dirty="0">
                <a:solidFill>
                  <a:schemeClr val="tx1">
                    <a:lumMod val="85000"/>
                    <a:lumOff val="15000"/>
                  </a:schemeClr>
                </a:solidFill>
              </a:rPr>
              <a:t> 36. Subramaniam P, Ho JJ, Davis PG. Prophylactic nasal continuous positive airway pressure for preventing morbidity and mortality in very preterm infants. Cochrane Database Syst Rev 2016;(6):CD001243. </a:t>
            </a:r>
          </a:p>
          <a:p>
            <a:pPr marL="283464" indent="-283464" algn="just" fontAlgn="auto">
              <a:spcAft>
                <a:spcPts val="0"/>
              </a:spcAft>
              <a:defRPr/>
            </a:pPr>
            <a:r>
              <a:rPr lang="pt-BR" sz="1330" dirty="0">
                <a:solidFill>
                  <a:schemeClr val="tx1">
                    <a:lumMod val="85000"/>
                    <a:lumOff val="15000"/>
                  </a:schemeClr>
                </a:solidFill>
              </a:rPr>
              <a:t>37. Kribs A. Minimally invasive surfactant therapy and noninvasive respiratory support. Clin Perinatol 2016;43:755-71. </a:t>
            </a:r>
          </a:p>
          <a:p>
            <a:pPr marL="283464" indent="-283464" algn="just" fontAlgn="auto">
              <a:spcAft>
                <a:spcPts val="0"/>
              </a:spcAft>
              <a:defRPr/>
            </a:pPr>
            <a:r>
              <a:rPr lang="pt-BR" sz="1330" dirty="0">
                <a:solidFill>
                  <a:schemeClr val="tx1">
                    <a:lumMod val="85000"/>
                    <a:lumOff val="15000"/>
                  </a:schemeClr>
                </a:solidFill>
              </a:rPr>
              <a:t>38. Askie LM, Henderson-Smart DJ, Irwig L, Simpson JM. Oxygensaturation targets and outcomes in extremely preterm infants. N Engl J Med 2003;349:959-67. </a:t>
            </a:r>
          </a:p>
          <a:p>
            <a:pPr marL="283464" indent="-283464" algn="just" fontAlgn="auto">
              <a:spcAft>
                <a:spcPts val="0"/>
              </a:spcAft>
              <a:defRPr/>
            </a:pPr>
            <a:r>
              <a:rPr lang="pt-BR" sz="1330" dirty="0">
                <a:solidFill>
                  <a:schemeClr val="tx1">
                    <a:lumMod val="85000"/>
                    <a:lumOff val="15000"/>
                  </a:schemeClr>
                </a:solidFill>
              </a:rPr>
              <a:t>39. Hunt K, Dassios T, Ali K, Greenough A. Volume targeting levels and work of breathing in infants with evolving or established bronchopulmonary dysplasia. Arch Dis Child Fetal Neonatal Ed 2019;104: F46-9</a:t>
            </a:r>
            <a:endParaRPr lang="pt-BR" altLang="pt-BR" sz="1330" dirty="0">
              <a:solidFill>
                <a:schemeClr val="tx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128713" y="419100"/>
            <a:ext cx="9934575" cy="1219200"/>
          </a:xfrm>
        </p:spPr>
        <p:txBody>
          <a:bodyPr rtlCol="0">
            <a:normAutofit fontScale="90000"/>
          </a:bodyPr>
          <a:lstStyle/>
          <a:p>
            <a:pPr algn="ctr" fontAlgn="auto">
              <a:spcAft>
                <a:spcPts val="0"/>
              </a:spcAft>
              <a:defRPr/>
            </a:pPr>
            <a:r>
              <a:rPr lang="pt-BR" altLang="pt-BR" dirty="0">
                <a:solidFill>
                  <a:schemeClr val="tx1"/>
                </a:solidFill>
              </a:rPr>
              <a:t>REFERÊNCIAS BIBLIOGRÁFICAS</a:t>
            </a:r>
            <a:endParaRPr lang="pt-BR" altLang="pt-BR" dirty="0">
              <a:solidFill>
                <a:schemeClr val="bg1"/>
              </a:solidFill>
            </a:endParaRPr>
          </a:p>
        </p:txBody>
      </p:sp>
      <p:sp>
        <p:nvSpPr>
          <p:cNvPr id="75779" name="Rectangle 3"/>
          <p:cNvSpPr>
            <a:spLocks noGrp="1" noChangeArrowheads="1"/>
          </p:cNvSpPr>
          <p:nvPr>
            <p:ph idx="1"/>
          </p:nvPr>
        </p:nvSpPr>
        <p:spPr>
          <a:xfrm>
            <a:off x="295275" y="1122363"/>
            <a:ext cx="11488738" cy="5165725"/>
          </a:xfrm>
        </p:spPr>
        <p:txBody>
          <a:bodyPr/>
          <a:lstStyle/>
          <a:p>
            <a:pPr algn="just"/>
            <a:r>
              <a:rPr lang="pt-BR" altLang="pt-BR" sz="1400" smtClean="0">
                <a:solidFill>
                  <a:schemeClr val="tx1"/>
                </a:solidFill>
              </a:rPr>
              <a:t>40. Stark AR, Carlo WA, Vohr BR, Papile LA, Saha S, Bauer CR, et al. Death or neurodevelopmental impairment at 18 to 22 months corrected age in a randomized trial of early dexamethasone to prevent death or chronic lung disease in extremely low birth weight infants. J Pediatr 2014;164:34-9.e2.</a:t>
            </a:r>
          </a:p>
          <a:p>
            <a:pPr algn="just"/>
            <a:r>
              <a:rPr lang="pt-BR" altLang="pt-BR" sz="1400" smtClean="0">
                <a:solidFill>
                  <a:schemeClr val="tx1"/>
                </a:solidFill>
              </a:rPr>
              <a:t>41. Onland W, Cools F, Kroon A, Rademaker K, Merkus MP, Dijk PH, et al. Effect of hydrocortisone therapy initiated 7 to 14 days after birth on mortality or bronchopulmonary dysplasia among very preterm infants receiving mechanical ventilation: a randomized clinical trial. JAMA 2019;321:354-63.</a:t>
            </a:r>
          </a:p>
          <a:p>
            <a:pPr algn="just"/>
            <a:r>
              <a:rPr lang="pt-BR" altLang="pt-BR" sz="1400" smtClean="0">
                <a:solidFill>
                  <a:schemeClr val="tx1"/>
                </a:solidFill>
              </a:rPr>
              <a:t>42. Doyle LW, Cheong JL, Ehrenkranz RA, Halliday HL. Early (&lt;8 days) systemic postnatal corticosteroids for prevention of bronchopulmonary dysplasia in preterm infants. Cochrane Database Syst Rev 2017;10:CD001146.</a:t>
            </a:r>
          </a:p>
          <a:p>
            <a:pPr algn="just"/>
            <a:r>
              <a:rPr lang="pt-BR" altLang="pt-BR" sz="1400" smtClean="0">
                <a:solidFill>
                  <a:schemeClr val="tx1"/>
                </a:solidFill>
              </a:rPr>
              <a:t>43. Onland W, Offringa M, van Kaam A. Late (≥ 7 days) inhalation corticosteroids to reduce bronchopulmonary dysplasia in preterm infants. Cochrane Database Syst Rev 2017;8:CD002311.</a:t>
            </a:r>
          </a:p>
          <a:p>
            <a:pPr algn="just"/>
            <a:r>
              <a:rPr lang="pt-BR" altLang="pt-BR" sz="1400" smtClean="0">
                <a:solidFill>
                  <a:schemeClr val="tx1"/>
                </a:solidFill>
              </a:rPr>
              <a:t>44. Doyle LW, Ehrenkranz RA, Halliday HL. Dexamethasone treatment in the first week of life for preventing bronchopulmonary dysplasia in preterm infants: a systematic review. Neonatology 2010;98:217-24.</a:t>
            </a:r>
          </a:p>
          <a:p>
            <a:pPr algn="just"/>
            <a:r>
              <a:rPr lang="pt-BR" altLang="pt-BR" sz="1400" smtClean="0">
                <a:solidFill>
                  <a:schemeClr val="tx1"/>
                </a:solidFill>
              </a:rPr>
              <a:t>45. Baud O, Maury L, Lebail F, Ramful D, El Moussawi F, Nicaise C, et al. Effect of early low-dose hydrocortisone on survival without bronchopulmonary dysplasia in extremely preterm infants (PREMILOC): a double-blind, placebo-controlled, multicentre, randomised trial. Lancet 2016;387:1827-36.</a:t>
            </a:r>
          </a:p>
          <a:p>
            <a:pPr algn="just"/>
            <a:r>
              <a:rPr lang="pt-BR" altLang="pt-BR" sz="1400" smtClean="0">
                <a:solidFill>
                  <a:schemeClr val="tx1"/>
                </a:solidFill>
              </a:rPr>
              <a:t>46. Bassler D, Plavka R, Shinwell ES, Hallman M, Jarreau PH, Carnielli V, et al. Early inhaled budesonide for the prevention of bronchopulmonary dysplasia. N Engl J Med 2015;373:1497-506.</a:t>
            </a:r>
          </a:p>
          <a:p>
            <a:pPr algn="just"/>
            <a:r>
              <a:rPr lang="pt-BR" altLang="pt-BR" sz="1400" smtClean="0">
                <a:solidFill>
                  <a:schemeClr val="tx1"/>
                </a:solidFill>
              </a:rPr>
              <a:t>47. Shinwell ES, Portnov I, Meerpohl JJ, Karen T, Bassler D. Inhaled corticosteroids for bronchopulmonary dysplasia: a meta-analysis. Pediatrics 2016;138. pii: e20162511.</a:t>
            </a:r>
          </a:p>
          <a:p>
            <a:pPr algn="just"/>
            <a:endParaRPr lang="pt-BR" altLang="pt-BR" sz="1400" smtClean="0">
              <a:solidFill>
                <a:schemeClr val="tx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128713" y="419100"/>
            <a:ext cx="9934575" cy="1219200"/>
          </a:xfrm>
        </p:spPr>
        <p:txBody>
          <a:bodyPr rtlCol="0">
            <a:normAutofit fontScale="90000"/>
          </a:bodyPr>
          <a:lstStyle/>
          <a:p>
            <a:pPr algn="ctr" fontAlgn="auto">
              <a:spcAft>
                <a:spcPts val="0"/>
              </a:spcAft>
              <a:defRPr/>
            </a:pPr>
            <a:r>
              <a:rPr lang="pt-BR" altLang="pt-BR" dirty="0">
                <a:solidFill>
                  <a:schemeClr val="tx1"/>
                </a:solidFill>
              </a:rPr>
              <a:t>REFERÊNCIAS BIBLIOGRÁFICAS</a:t>
            </a:r>
            <a:endParaRPr lang="pt-BR" altLang="pt-BR" dirty="0">
              <a:solidFill>
                <a:schemeClr val="bg1"/>
              </a:solidFill>
            </a:endParaRPr>
          </a:p>
        </p:txBody>
      </p:sp>
      <p:sp>
        <p:nvSpPr>
          <p:cNvPr id="77827" name="Rectangle 3"/>
          <p:cNvSpPr>
            <a:spLocks noGrp="1" noChangeArrowheads="1"/>
          </p:cNvSpPr>
          <p:nvPr>
            <p:ph idx="1"/>
          </p:nvPr>
        </p:nvSpPr>
        <p:spPr>
          <a:xfrm>
            <a:off x="295275" y="1223963"/>
            <a:ext cx="11488738" cy="5167312"/>
          </a:xfrm>
        </p:spPr>
        <p:txBody>
          <a:bodyPr/>
          <a:lstStyle/>
          <a:p>
            <a:pPr algn="just"/>
            <a:r>
              <a:rPr lang="pt-BR" altLang="pt-BR" sz="1400" smtClean="0">
                <a:solidFill>
                  <a:schemeClr val="tx1"/>
                </a:solidFill>
              </a:rPr>
              <a:t>48. Yeh TF, Chen CM, Wu SY, Husan Z, Li TC, Hsieh WS, et al. Intratracheal administration of budesonide/surfactant to prevent bronchopulmonary dysplasia. Am J Respir Crit Care Med 2016;193:86-95.</a:t>
            </a:r>
          </a:p>
          <a:p>
            <a:pPr algn="just"/>
            <a:r>
              <a:rPr lang="pt-BR" altLang="pt-BR" sz="1400" smtClean="0">
                <a:solidFill>
                  <a:schemeClr val="tx1"/>
                </a:solidFill>
              </a:rPr>
              <a:t>49. Venkataraman R, Kamaluddeen M, Hasan SU, Robertson HL, Lodha A. Intratracheal administration of budesonide-surfactant in prevention of bronchopulmonary dysplasia in very low birth weight infants: a systematic review and meta-analysis. Pediatr Pulmonol 2017;52:968-75.</a:t>
            </a:r>
          </a:p>
          <a:p>
            <a:pPr algn="just"/>
            <a:r>
              <a:rPr lang="pt-BR" altLang="pt-BR" sz="1400" smtClean="0">
                <a:solidFill>
                  <a:schemeClr val="tx1"/>
                </a:solidFill>
              </a:rPr>
              <a:t>50. Poindexter BB, Martin CR. Impact of nutrition on bronchopulmonary dysplasia. Clin Perinatol 2015;42:797-806.</a:t>
            </a:r>
          </a:p>
          <a:p>
            <a:pPr algn="just"/>
            <a:r>
              <a:rPr lang="pt-BR" altLang="pt-BR" sz="1400" smtClean="0">
                <a:solidFill>
                  <a:schemeClr val="tx1"/>
                </a:solidFill>
              </a:rPr>
              <a:t>51. Donn SM. Bronchopulmonary dysplasia: myths of pharmacologic management. Semin Fetal Neonatal Med 2017;22:354-8.</a:t>
            </a:r>
          </a:p>
          <a:p>
            <a:pPr algn="just"/>
            <a:r>
              <a:rPr lang="pt-BR" altLang="pt-BR" sz="1400" smtClean="0">
                <a:solidFill>
                  <a:schemeClr val="tx1"/>
                </a:solidFill>
              </a:rPr>
              <a:t>52. Papagianis PC, Pillow JJ, Moss TJ. Bronchopulmonary dysplasia: pathophysiology and potential anti-inflammatory therapies. Paediatr Respir Rev 2019;30:34-41.</a:t>
            </a:r>
          </a:p>
          <a:p>
            <a:pPr algn="just"/>
            <a:r>
              <a:rPr lang="pt-BR" altLang="pt-BR" sz="1400" smtClean="0">
                <a:solidFill>
                  <a:schemeClr val="tx1"/>
                </a:solidFill>
              </a:rPr>
              <a:t>53. Álvarez-Fuente M, Moreno L, Mitchell JA, Reiss IK, Lopez P, Elorza D, et al. Preventing bronchopulmonary dysplasia: new tools for an old challenge. Pediatr Res 2019;85:432-41.</a:t>
            </a:r>
          </a:p>
          <a:p>
            <a:pPr algn="just"/>
            <a:r>
              <a:rPr lang="pt-BR" altLang="pt-BR" sz="1400" smtClean="0">
                <a:solidFill>
                  <a:schemeClr val="tx1"/>
                </a:solidFill>
              </a:rPr>
              <a:t>54. Guillén Ú, Weiss EM, Munson D, Maton P, Jefferies A, Norman M, et al. Guidelines for the management of extremely premature deliveries: a systematic review. Pediatrics 2015;136:343-50.</a:t>
            </a:r>
          </a:p>
          <a:p>
            <a:pPr algn="just"/>
            <a:r>
              <a:rPr lang="pt-BR" altLang="pt-BR" sz="1400" smtClean="0">
                <a:solidFill>
                  <a:schemeClr val="tx1"/>
                </a:solidFill>
              </a:rPr>
              <a:t>55. Patel RM, Rysavy MA, Bell EF, Tyson JE. Survival of infants born at periviable gestational ages. Clin Perinatol 2017;44:287-303.</a:t>
            </a:r>
          </a:p>
          <a:p>
            <a:pPr algn="just"/>
            <a:r>
              <a:rPr lang="pt-BR" altLang="pt-BR" sz="1400" smtClean="0">
                <a:solidFill>
                  <a:schemeClr val="tx1"/>
                </a:solidFill>
              </a:rPr>
              <a:t>56. Higgins RD, Jobe AH, Koso-Thomas M, Bancalari E, Viscardi RM, Hartert TV, et al. Bronchopulmonary dysplasia: executive summary of a workshop. J Pediatr 2018;197:300-8.</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p:cNvSpPr>
          <p:nvPr>
            <p:ph type="body" idx="4294967295"/>
          </p:nvPr>
        </p:nvSpPr>
        <p:spPr>
          <a:xfrm>
            <a:off x="468313" y="568325"/>
            <a:ext cx="10961687" cy="5656263"/>
          </a:xfrm>
        </p:spPr>
        <p:txBody>
          <a:bodyPr/>
          <a:lstStyle/>
          <a:p>
            <a:pPr algn="ctr"/>
            <a:r>
              <a:rPr lang="pt-BR" altLang="pt-BR" sz="3200" b="1" smtClean="0">
                <a:solidFill>
                  <a:srgbClr val="FF00FF"/>
                </a:solidFill>
              </a:rPr>
              <a:t>Nota do Editor do site, Dr. Paulo R. Margotto. Consultem também! Aqui e Agora! Online Sempre!</a:t>
            </a:r>
          </a:p>
        </p:txBody>
      </p:sp>
      <p:sp>
        <p:nvSpPr>
          <p:cNvPr id="83974" name="Rectangle 6"/>
          <p:cNvSpPr>
            <a:spLocks noChangeArrowheads="1"/>
          </p:cNvSpPr>
          <p:nvPr/>
        </p:nvSpPr>
        <p:spPr bwMode="auto">
          <a:xfrm>
            <a:off x="185738" y="5942013"/>
            <a:ext cx="12006262" cy="9159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1" hangingPunct="1"/>
            <a:r>
              <a:rPr lang="pt-BR" altLang="pt-BR" b="1">
                <a:solidFill>
                  <a:srgbClr val="6600FF"/>
                </a:solidFill>
              </a:rPr>
              <a:t>XV Jornada dos Médicos Residentes do HRAS/HMIB/SES/DF: Drs. Paulo R. Margotto, Carlos Zaconeta, Lucila Nagata, Juliana Costa Rezende (22/2/2013)</a:t>
            </a:r>
            <a:endParaRPr lang="pt-BR" altLang="pt-BR">
              <a:solidFill>
                <a:srgbClr val="6600FF"/>
              </a:solidFill>
            </a:endParaRPr>
          </a:p>
          <a:p>
            <a:endParaRPr lang="pt-BR" altLang="pt-BR"/>
          </a:p>
        </p:txBody>
      </p:sp>
      <p:pic>
        <p:nvPicPr>
          <p:cNvPr id="83975" name="Picture 7" descr="Jornada_2"/>
          <p:cNvPicPr>
            <a:picLocks noChangeAspect="1" noChangeArrowheads="1"/>
          </p:cNvPicPr>
          <p:nvPr/>
        </p:nvPicPr>
        <p:blipFill>
          <a:blip r:embed="rId2">
            <a:lum bright="-6000" contrast="18000"/>
            <a:extLst>
              <a:ext uri="{28A0092B-C50C-407E-A947-70E740481C1C}">
                <a14:useLocalDpi xmlns:a14="http://schemas.microsoft.com/office/drawing/2010/main" val="0"/>
              </a:ext>
            </a:extLst>
          </a:blip>
          <a:srcRect/>
          <a:stretch>
            <a:fillRect/>
          </a:stretch>
        </p:blipFill>
        <p:spPr bwMode="auto">
          <a:xfrm>
            <a:off x="2808288" y="1682750"/>
            <a:ext cx="6092825"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4294967295"/>
          </p:nvPr>
        </p:nvSpPr>
        <p:spPr>
          <a:xfrm>
            <a:off x="760413" y="1719263"/>
            <a:ext cx="11023600" cy="5138737"/>
          </a:xfrm>
          <a:solidFill>
            <a:schemeClr val="bg1"/>
          </a:solidFill>
        </p:spPr>
        <p:txBody>
          <a:bodyPr/>
          <a:lstStyle/>
          <a:p>
            <a:r>
              <a:rPr lang="pt-BR" altLang="ko-KR" sz="1600" dirty="0" smtClean="0">
                <a:ea typeface="굴림" charset="-127"/>
              </a:rPr>
              <a:t>A primeira questão fisiológica é como passar de um pulmão cheio de líquido para um pulmão cheio de ar ("A sombra do vale do nascimento" como chamou </a:t>
            </a:r>
            <a:r>
              <a:rPr lang="pt-BR" altLang="ko-KR" sz="1600" dirty="0" err="1" smtClean="0">
                <a:ea typeface="굴림" charset="-127"/>
              </a:rPr>
              <a:t>Clement</a:t>
            </a:r>
            <a:r>
              <a:rPr lang="pt-BR" altLang="ko-KR" sz="1600" dirty="0" smtClean="0">
                <a:ea typeface="굴림" charset="-127"/>
              </a:rPr>
              <a:t> Smith em 1951). </a:t>
            </a:r>
          </a:p>
          <a:p>
            <a:r>
              <a:rPr lang="pt-BR" altLang="ko-KR" sz="1600" dirty="0" smtClean="0">
                <a:ea typeface="굴림" charset="-127"/>
              </a:rPr>
              <a:t>Há duas teorias propostas para se estabelecer a capacidade residual funcional (CFR), a da bomba e sódio (mais absorção de fluido do que secretado; processo lento) e mecânica (forças mecânicas de forçar o ar para dentro do pulmão com fluido consegue secá-lo e para mantê-lo aberto com uma parede torácica complacente que colapsa é necessária a PEEP, havendo um efeito aditivo quando se combina com a insuflação sustentada [IS]). </a:t>
            </a:r>
          </a:p>
          <a:p>
            <a:r>
              <a:rPr lang="pt-BR" altLang="ko-KR" sz="1600" b="1" dirty="0" smtClean="0">
                <a:solidFill>
                  <a:srgbClr val="0000FF"/>
                </a:solidFill>
                <a:ea typeface="굴림" charset="-127"/>
              </a:rPr>
              <a:t>O que é insuflação sustentada?</a:t>
            </a:r>
            <a:r>
              <a:rPr lang="pt-BR" altLang="ko-KR" sz="1600" dirty="0" smtClean="0">
                <a:ea typeface="굴림" charset="-127"/>
              </a:rPr>
              <a:t> Varia de acordo com os diferentes estudos realizados, não havendo consenso  quanto ao valor da pressão (20-30cm  H2O  e a duração (5 a 20 segundos), ou seja temos que aprender muito. Sabemos que o bebe ao respirar ao nascer  gera uma altíssimo pressão para abrir esta coluna de líquido (90 cm H2O) . Este é o argumento da insuflação sustentada. </a:t>
            </a:r>
          </a:p>
          <a:p>
            <a:r>
              <a:rPr lang="pt-BR" altLang="ko-KR" sz="1600" b="1" dirty="0" smtClean="0">
                <a:ea typeface="굴림" charset="-127"/>
              </a:rPr>
              <a:t>Se está certo ou não, estamos estudando</a:t>
            </a:r>
            <a:r>
              <a:rPr lang="pt-BR" altLang="ko-KR" sz="1600" dirty="0" smtClean="0">
                <a:ea typeface="굴림" charset="-127"/>
              </a:rPr>
              <a:t>. O ensaio internacional coordenado pelo Dr. </a:t>
            </a:r>
            <a:r>
              <a:rPr lang="pt-BR" altLang="ko-KR" sz="1600" dirty="0" err="1" smtClean="0">
                <a:ea typeface="굴림" charset="-127"/>
              </a:rPr>
              <a:t>Kirpalani</a:t>
            </a:r>
            <a:r>
              <a:rPr lang="pt-BR" altLang="ko-KR" sz="1600" dirty="0" smtClean="0">
                <a:ea typeface="굴림" charset="-127"/>
              </a:rPr>
              <a:t> já está em andamento (já recrutados 200 bebê entre 23 a 26 semanas) de um total necessário de 650) com IS (15 segundos) +CPAP nasal, comparando com reanimação padrão, com acompanhamento até 36 semanas de idade pós-concepção (quando será avaliada a displasia broncopulmonar), com previsão de término em 2020.</a:t>
            </a:r>
          </a:p>
          <a:p>
            <a:r>
              <a:rPr lang="pt-BR" altLang="ko-KR" sz="1600" dirty="0" smtClean="0">
                <a:ea typeface="굴림" charset="-127"/>
              </a:rPr>
              <a:t> Os autores não sabem se o que estão fazendo neste ensaio será eficaz, mas temos que aguardar. A insuflação sustentada é  uma terapia promissora e necessita de um ensaio randomizado internacional</a:t>
            </a:r>
            <a:endParaRPr lang="pt-BR" altLang="pt-BR" sz="1600" dirty="0" smtClean="0"/>
          </a:p>
        </p:txBody>
      </p:sp>
      <p:sp>
        <p:nvSpPr>
          <p:cNvPr id="84996" name="Rectangle 4"/>
          <p:cNvSpPr>
            <a:spLocks noChangeArrowheads="1"/>
          </p:cNvSpPr>
          <p:nvPr/>
        </p:nvSpPr>
        <p:spPr bwMode="auto">
          <a:xfrm>
            <a:off x="914400" y="136525"/>
            <a:ext cx="10342563" cy="1541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1" hangingPunct="1"/>
            <a:r>
              <a:rPr lang="pt-BR" altLang="pt-BR" sz="2700" b="1">
                <a:solidFill>
                  <a:srgbClr val="0000FF"/>
                </a:solidFill>
                <a:latin typeface="Lato" pitchFamily="34" charset="0"/>
              </a:rPr>
              <a:t>MELHORANDO A TRANSI</a:t>
            </a:r>
            <a:r>
              <a:rPr lang="pt-BR" altLang="pt-BR" sz="2700" b="1">
                <a:solidFill>
                  <a:srgbClr val="0000FF"/>
                </a:solidFill>
                <a:latin typeface="Calibri"/>
              </a:rPr>
              <a:t>Ç</a:t>
            </a:r>
            <a:r>
              <a:rPr lang="pt-BR" altLang="pt-BR" sz="2700" b="1">
                <a:solidFill>
                  <a:srgbClr val="0000FF"/>
                </a:solidFill>
                <a:latin typeface="Lato" pitchFamily="34" charset="0"/>
              </a:rPr>
              <a:t>ÃO NEONATAL AO NASCER PARA O </a:t>
            </a:r>
            <a:r>
              <a:rPr lang="pt-BR" altLang="pt-BR" b="1">
                <a:solidFill>
                  <a:srgbClr val="0000FF"/>
                </a:solidFill>
                <a:latin typeface="Lato" pitchFamily="34" charset="0"/>
              </a:rPr>
              <a:t>PR</a:t>
            </a:r>
            <a:r>
              <a:rPr lang="pt-BR" altLang="pt-BR" b="1">
                <a:solidFill>
                  <a:srgbClr val="0000FF"/>
                </a:solidFill>
                <a:latin typeface="Calibri"/>
              </a:rPr>
              <a:t>É</a:t>
            </a:r>
            <a:r>
              <a:rPr lang="pt-BR" altLang="pt-BR" b="1">
                <a:solidFill>
                  <a:srgbClr val="0000FF"/>
                </a:solidFill>
                <a:latin typeface="Lato" pitchFamily="34" charset="0"/>
              </a:rPr>
              <a:t>-TERMO-EVIDÊNCIA RANDOMIZADA </a:t>
            </a:r>
            <a:r>
              <a:rPr lang="pt-BR" altLang="pt-BR" b="1">
                <a:solidFill>
                  <a:srgbClr val="0000FF"/>
                </a:solidFill>
                <a:latin typeface="Calibri"/>
              </a:rPr>
              <a:t>–</a:t>
            </a:r>
            <a:r>
              <a:rPr lang="pt-BR" altLang="pt-BR" b="1">
                <a:solidFill>
                  <a:srgbClr val="0000FF"/>
                </a:solidFill>
                <a:latin typeface="Lato" pitchFamily="34" charset="0"/>
              </a:rPr>
              <a:t> Abrir o pulmão cheio de fluido e mantê-lo aberto</a:t>
            </a:r>
          </a:p>
          <a:p>
            <a:pPr algn="ctr"/>
            <a:r>
              <a:rPr lang="pt-BR" altLang="pt-BR" sz="800" u="sng">
                <a:solidFill>
                  <a:srgbClr val="0000FF"/>
                </a:solidFill>
                <a:hlinkClick r:id="rId2" tooltip="Kirpalini_Insuflac_sust"/>
              </a:rPr>
              <a:t>  </a:t>
            </a:r>
            <a:endParaRPr lang="pt-BR" altLang="pt-BR" u="sng">
              <a:solidFill>
                <a:srgbClr val="0000FF"/>
              </a:solidFill>
            </a:endParaRPr>
          </a:p>
          <a:p>
            <a:pPr algn="ctr"/>
            <a:r>
              <a:rPr lang="pt-BR" altLang="pt-BR" sz="1600">
                <a:solidFill>
                  <a:srgbClr val="424242"/>
                </a:solidFill>
                <a:ea typeface="Source Sans Pro"/>
                <a:cs typeface="Source Sans Pro"/>
              </a:rPr>
              <a:t>Haresh Kirpalani (EUA).</a:t>
            </a:r>
          </a:p>
          <a:p>
            <a:pPr algn="ctr"/>
            <a:r>
              <a:rPr lang="pt-BR" altLang="pt-BR" sz="1600">
                <a:solidFill>
                  <a:srgbClr val="424242"/>
                </a:solidFill>
                <a:ea typeface="Source Sans Pro"/>
                <a:cs typeface="Source Sans Pro"/>
              </a:rPr>
              <a:t>14o Congresso Brasileiro de Terapia Intensiva Pediátrica, Brasília, 22-25 de junho de 2016.</a:t>
            </a:r>
          </a:p>
          <a:p>
            <a:pPr algn="ctr"/>
            <a:r>
              <a:rPr lang="pt-BR" altLang="pt-BR" sz="1600">
                <a:solidFill>
                  <a:srgbClr val="424242"/>
                </a:solidFill>
                <a:ea typeface="Source Sans Pro"/>
                <a:cs typeface="Source Sans Pro"/>
              </a:rPr>
              <a:t>Realizado por Paulo R. Margotto,</a:t>
            </a:r>
            <a:endParaRPr lang="pt-BR" altLang="pt-BR" sz="1600">
              <a:solidFill>
                <a:srgbClr val="78909C"/>
              </a:solidFill>
            </a:endParaRPr>
          </a:p>
        </p:txBody>
      </p:sp>
      <p:pic>
        <p:nvPicPr>
          <p:cNvPr id="84997" name="Picture 5" descr="doc">
            <a:hlinkClick r:id="rId2" tooltip="Kirpalini_Insuflac_su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2588" y="312420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4999" name="Picture 7" descr="doc">
            <a:hlinkClick r:id="rId2" tooltip="Kirpalini_Insuflac_su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53788" y="476250"/>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p:cNvSpPr>
          <p:nvPr>
            <p:ph type="body" idx="4294967295"/>
          </p:nvPr>
        </p:nvSpPr>
        <p:spPr>
          <a:xfrm>
            <a:off x="1276350" y="2563813"/>
            <a:ext cx="10387013" cy="4294187"/>
          </a:xfrm>
          <a:solidFill>
            <a:schemeClr val="bg1"/>
          </a:solidFill>
        </p:spPr>
        <p:txBody>
          <a:bodyPr/>
          <a:lstStyle/>
          <a:p>
            <a:r>
              <a:rPr lang="pt-BR" altLang="pt-BR" sz="1800" smtClean="0"/>
              <a:t>Foram estudados 460 RN (236 para insuflação sustentada e 224 para ressuscitação padrão) e idade gestacional entre 23-26 semana de idade gestacional.</a:t>
            </a:r>
          </a:p>
          <a:p>
            <a:r>
              <a:rPr lang="pt-BR" altLang="pt-BR" sz="1800" smtClean="0"/>
              <a:t>O grupo experimental recebeu 2 insuflações sustentadas de 15 segundos com uma pressão pico de 25 cm H2O</a:t>
            </a:r>
          </a:p>
          <a:p>
            <a:pPr algn="ctr"/>
            <a:r>
              <a:rPr lang="pt-BR" altLang="pt-BR" sz="1800" b="1" smtClean="0">
                <a:solidFill>
                  <a:srgbClr val="FF0000"/>
                </a:solidFill>
              </a:rPr>
              <a:t>Nas primeiras 48 horas a morte ocorreu em 7,4% no grupo experimental versos 1,4% no grupo padrão (ressuscitados com ventilação por pressão positiva intermitente). O estudo foi interrompido!</a:t>
            </a:r>
          </a:p>
          <a:p>
            <a:r>
              <a:rPr lang="pt-BR" altLang="pt-BR" sz="1800" smtClean="0"/>
              <a:t>Entre os bebês extremamente prematuros que necessitam de reanimação ao nascer, </a:t>
            </a:r>
            <a:r>
              <a:rPr lang="pt-BR" altLang="pt-BR" sz="1800" smtClean="0">
                <a:solidFill>
                  <a:srgbClr val="FF0000"/>
                </a:solidFill>
              </a:rPr>
              <a:t>uma estratégia de ventilação que envolve 2 inflações sustentadas, em comparação com a ventilação com pressão positiva intermitente padrão, não reduziu o risco de DBP ou morte nas 36 semanas de idade pós-menstrual. Esses achados não apoiam o uso de ventilação com inflações sustentadas entre bebês extremamente prematuros</a:t>
            </a:r>
            <a:r>
              <a:rPr lang="pt-BR" altLang="pt-BR" sz="1800" smtClean="0"/>
              <a:t>, embora o término precoce do estudo limite as conclusões definitivas.</a:t>
            </a:r>
          </a:p>
        </p:txBody>
      </p:sp>
      <p:sp>
        <p:nvSpPr>
          <p:cNvPr id="87044" name="Rectangle 4"/>
          <p:cNvSpPr>
            <a:spLocks noChangeArrowheads="1"/>
          </p:cNvSpPr>
          <p:nvPr/>
        </p:nvSpPr>
        <p:spPr bwMode="auto">
          <a:xfrm>
            <a:off x="593725" y="958850"/>
            <a:ext cx="11396663" cy="14890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pt-BR" altLang="pt-BR" sz="1400">
                <a:hlinkClick r:id="rId2"/>
              </a:rPr>
              <a:t>Effect of </a:t>
            </a:r>
            <a:r>
              <a:rPr lang="pt-BR" altLang="pt-BR" sz="1400" b="1">
                <a:hlinkClick r:id="rId2"/>
              </a:rPr>
              <a:t>Sustained</a:t>
            </a:r>
            <a:r>
              <a:rPr lang="pt-BR" altLang="pt-BR" sz="1400">
                <a:hlinkClick r:id="rId2"/>
              </a:rPr>
              <a:t> Inflations vs Intermittent Positive Pressure Ventilation on Bronchopulmonary Dysplasia or Death Among Extremely Preterm Infants: The SAIL Randomized Clinical Trial.</a:t>
            </a:r>
            <a:endParaRPr lang="pt-BR" altLang="pt-BR" sz="1400"/>
          </a:p>
          <a:p>
            <a:pPr algn="ctr"/>
            <a:r>
              <a:rPr lang="pt-BR" altLang="pt-BR" sz="1400"/>
              <a:t>Kirpalani H, Ratcliffe SJ, Keszler M, Davis PG, Foglia EE, Te Pas A, Fernando M, Chaudhary A, Localio R, van Kaam AH, Onland W, Owen LS, Schmölzer GM, Katheria A, Hummler H, Lista G, Abbasi S, Klotz D, Simma B, Nadkarni V, Poulain FR, Donn SM, Kim HS, Park WS, Cadet C, Kong JY, Smith A, Guillen U, Liley HG, Hopper AO, Tamura M; SAIL Site Investigators.</a:t>
            </a:r>
          </a:p>
          <a:p>
            <a:pPr algn="ctr"/>
            <a:r>
              <a:rPr lang="pt-BR" altLang="pt-BR" sz="1400"/>
              <a:t>JAMA. 2019 Mar 26;321(12):1165-1175. doi: 10.1001/jama.2019.1660.PMID: 30912836. </a:t>
            </a:r>
          </a:p>
          <a:p>
            <a:pPr algn="ctr"/>
            <a:r>
              <a:rPr lang="pt-BR" altLang="pt-BR" sz="1400" b="1">
                <a:hlinkClick r:id="rId2"/>
              </a:rPr>
              <a:t>Free PMC Article</a:t>
            </a:r>
            <a:r>
              <a:rPr lang="pt-BR" altLang="pt-BR" sz="1400" b="1"/>
              <a:t>.</a:t>
            </a:r>
            <a:r>
              <a:rPr lang="pt-BR" altLang="pt-BR" sz="1400" u="sng">
                <a:hlinkClick r:id="rId3"/>
              </a:rPr>
              <a:t>Similar articles</a:t>
            </a:r>
            <a:r>
              <a:rPr lang="pt-BR" altLang="pt-BR" sz="1400" u="sng"/>
              <a:t>. </a:t>
            </a:r>
            <a:r>
              <a:rPr lang="pt-BR" altLang="pt-BR" sz="1400" b="1">
                <a:solidFill>
                  <a:srgbClr val="0000FF"/>
                </a:solidFill>
              </a:rPr>
              <a:t>Artigo Livre</a:t>
            </a:r>
          </a:p>
        </p:txBody>
      </p:sp>
      <p:sp>
        <p:nvSpPr>
          <p:cNvPr id="87045" name="Rectangle 5"/>
          <p:cNvSpPr>
            <a:spLocks noChangeArrowheads="1"/>
          </p:cNvSpPr>
          <p:nvPr/>
        </p:nvSpPr>
        <p:spPr bwMode="auto">
          <a:xfrm>
            <a:off x="0" y="307975"/>
            <a:ext cx="12192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b="1" dirty="0">
                <a:solidFill>
                  <a:srgbClr val="FF00FF"/>
                </a:solidFill>
              </a:rPr>
              <a:t>Efeito das inflações sustentadas versus ventilação com pressão positiva intermitente na displasia broncopulmonar ou morte entre bebês extremamente prematuros: o ensaio clínico randomizado SAIL.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p:cNvSpPr>
          <p:nvPr>
            <p:ph type="body" idx="4294967295"/>
          </p:nvPr>
        </p:nvSpPr>
        <p:spPr>
          <a:xfrm>
            <a:off x="217488" y="1381125"/>
            <a:ext cx="10871200" cy="5656263"/>
          </a:xfrm>
        </p:spPr>
        <p:txBody>
          <a:bodyPr/>
          <a:lstStyle/>
          <a:p>
            <a:r>
              <a:rPr lang="pt-BR" altLang="pt-BR" dirty="0" smtClean="0"/>
              <a:t>A displasia broncopulmonar (DBP) constitui um dos mais importantes desafios e um problema persistente na moderna medicina neonatal. Nos Estados Unidos por volta de 5000 a 12000 recém-nascidos (RN) desenvolvem DBP cada ano e esta está associada com aumento do risco de paralisia cerebral e atraso </a:t>
            </a:r>
            <a:r>
              <a:rPr lang="pt-BR" altLang="pt-BR" dirty="0" err="1" smtClean="0"/>
              <a:t>neurocomportamental</a:t>
            </a:r>
            <a:r>
              <a:rPr lang="pt-BR" altLang="pt-BR" dirty="0" smtClean="0"/>
              <a:t>.</a:t>
            </a:r>
          </a:p>
          <a:p>
            <a:r>
              <a:rPr lang="pt-BR" altLang="pt-BR" dirty="0" smtClean="0"/>
              <a:t>A displasia broncopulmonar (DBP) foi inicialmente descrita por </a:t>
            </a:r>
            <a:r>
              <a:rPr lang="pt-BR" altLang="pt-BR" dirty="0" err="1" smtClean="0"/>
              <a:t>Northway</a:t>
            </a:r>
            <a:r>
              <a:rPr lang="pt-BR" altLang="pt-BR" dirty="0" smtClean="0"/>
              <a:t> e cl em 1967 como uma injúria pulmonar em prematuros submetidos ao oxigênio e a ventilação mecânica. Os achados patológicos que predominavam eram a lesão da via aérea, severa fibrose do   parênquima e inflamação.  Com o uso do </a:t>
            </a:r>
            <a:r>
              <a:rPr lang="pt-BR" altLang="pt-BR" dirty="0" err="1" smtClean="0"/>
              <a:t>esteróide</a:t>
            </a:r>
            <a:r>
              <a:rPr lang="pt-BR" altLang="pt-BR" dirty="0" smtClean="0"/>
              <a:t> pré-natal, o uso do surfactante pulmonar e o uso de ventilação mecânica mais “gentil”, a DBP tornou-se infrequente nos RN com mais de 1.200g ou maiores de 30 semanas de gestação.</a:t>
            </a:r>
          </a:p>
        </p:txBody>
      </p:sp>
      <p:sp>
        <p:nvSpPr>
          <p:cNvPr id="89092" name="Rectangle 4"/>
          <p:cNvSpPr>
            <a:spLocks noChangeArrowheads="1"/>
          </p:cNvSpPr>
          <p:nvPr/>
        </p:nvSpPr>
        <p:spPr bwMode="auto">
          <a:xfrm>
            <a:off x="712788" y="260350"/>
            <a:ext cx="92710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1" hangingPunct="1"/>
            <a:r>
              <a:rPr lang="pt-BR" altLang="pt-BR" sz="2000" b="1" dirty="0">
                <a:solidFill>
                  <a:srgbClr val="0000FF"/>
                </a:solidFill>
                <a:latin typeface="Lato" pitchFamily="34" charset="0"/>
              </a:rPr>
              <a:t>Displasia broncopulmonar</a:t>
            </a:r>
          </a:p>
          <a:p>
            <a:pPr algn="ctr"/>
            <a:r>
              <a:rPr lang="pt-BR" altLang="pt-BR" sz="2000" dirty="0">
                <a:solidFill>
                  <a:srgbClr val="424242"/>
                </a:solidFill>
                <a:ea typeface="Source Sans Pro"/>
                <a:cs typeface="Source Sans Pro"/>
              </a:rPr>
              <a:t>Paulo R. </a:t>
            </a:r>
            <a:r>
              <a:rPr lang="pt-BR" altLang="pt-BR" sz="2000" dirty="0" err="1">
                <a:solidFill>
                  <a:srgbClr val="424242"/>
                </a:solidFill>
                <a:ea typeface="Source Sans Pro"/>
                <a:cs typeface="Source Sans Pro"/>
              </a:rPr>
              <a:t>Margotto</a:t>
            </a:r>
            <a:r>
              <a:rPr lang="pt-BR" altLang="pt-BR" sz="2000" dirty="0">
                <a:solidFill>
                  <a:srgbClr val="424242"/>
                </a:solidFill>
                <a:ea typeface="Source Sans Pro"/>
                <a:cs typeface="Source Sans Pro"/>
              </a:rPr>
              <a:t>.</a:t>
            </a:r>
          </a:p>
          <a:p>
            <a:pPr algn="ctr"/>
            <a:r>
              <a:rPr lang="pt-BR" altLang="pt-BR" sz="2000" dirty="0">
                <a:solidFill>
                  <a:srgbClr val="424242"/>
                </a:solidFill>
                <a:ea typeface="Source Sans Pro"/>
                <a:cs typeface="Source Sans Pro"/>
              </a:rPr>
              <a:t>Capítulo do livro Assistência ao Recém-Nascido de Risco, 4a Edição, 2020, em preparação.</a:t>
            </a:r>
            <a:endParaRPr lang="pt-BR" altLang="pt-BR" sz="2000" dirty="0">
              <a:solidFill>
                <a:srgbClr val="78909C"/>
              </a:solidFill>
            </a:endParaRPr>
          </a:p>
        </p:txBody>
      </p:sp>
      <p:pic>
        <p:nvPicPr>
          <p:cNvPr id="89093" name="Picture 5" descr="doc">
            <a:hlinkClick r:id="rId2" tooltip="NOVO-DISPLASIA_BRONCOPULMONAR"/>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8050" y="265113"/>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Rectangle 3"/>
          <p:cNvSpPr>
            <a:spLocks noGrp="1"/>
          </p:cNvSpPr>
          <p:nvPr>
            <p:ph type="body" idx="4294967295"/>
          </p:nvPr>
        </p:nvSpPr>
        <p:spPr>
          <a:xfrm>
            <a:off x="269875" y="1201738"/>
            <a:ext cx="11301413" cy="5656262"/>
          </a:xfrm>
          <a:solidFill>
            <a:schemeClr val="bg1"/>
          </a:solidFill>
        </p:spPr>
        <p:txBody>
          <a:bodyPr/>
          <a:lstStyle/>
          <a:p>
            <a:pPr>
              <a:lnSpc>
                <a:spcPct val="102000"/>
              </a:lnSpc>
            </a:pPr>
            <a:r>
              <a:rPr lang="pt-BR" altLang="pt-BR" dirty="0" smtClean="0"/>
              <a:t>No entanto, nos RN prematuros extremos (RN &lt; 1.000g) a incidência de DBP, definida com a necessidade de O2 às 36 semanas de gestação pós-concepção está em torno de </a:t>
            </a:r>
            <a:r>
              <a:rPr lang="pt-BR" altLang="pt-BR" b="1" dirty="0" smtClean="0"/>
              <a:t>30%</a:t>
            </a:r>
            <a:r>
              <a:rPr lang="pt-BR" altLang="pt-BR" dirty="0" smtClean="0"/>
              <a:t> (às vezes necessitam de O2 por meses ou anos). </a:t>
            </a:r>
          </a:p>
          <a:p>
            <a:pPr>
              <a:lnSpc>
                <a:spcPct val="102000"/>
              </a:lnSpc>
            </a:pPr>
            <a:r>
              <a:rPr lang="pt-BR" altLang="pt-BR" dirty="0" smtClean="0"/>
              <a:t>Interessante que o pulmão destes RN com a nova displasia broncopulmonar (N-DBP) não apresenta as lesões descritas no passado e apresentam primariamente uma diminuição da </a:t>
            </a:r>
            <a:r>
              <a:rPr lang="pt-BR" altLang="pt-BR" dirty="0" err="1" smtClean="0"/>
              <a:t>septação</a:t>
            </a:r>
            <a:r>
              <a:rPr lang="pt-BR" altLang="pt-BR" dirty="0" smtClean="0"/>
              <a:t> alveolar e diminuição do desenvolvimento vascular, ou seja, o </a:t>
            </a:r>
            <a:r>
              <a:rPr lang="pt-BR" altLang="pt-BR" b="1" i="1" dirty="0" smtClean="0"/>
              <a:t>houve uma parada no desenvolvimento pulmonar</a:t>
            </a:r>
            <a:r>
              <a:rPr lang="pt-BR" altLang="pt-BR" dirty="0" smtClean="0"/>
              <a:t>. O achado patológico consistente nos RN </a:t>
            </a:r>
            <a:r>
              <a:rPr lang="pt-BR" altLang="pt-BR" dirty="0" err="1" smtClean="0"/>
              <a:t>pré</a:t>
            </a:r>
            <a:r>
              <a:rPr lang="pt-BR" altLang="pt-BR" dirty="0" smtClean="0"/>
              <a:t>-termos que receberam suporte ventilatório é a diminuição da </a:t>
            </a:r>
            <a:r>
              <a:rPr lang="pt-BR" altLang="pt-BR" dirty="0" err="1" smtClean="0"/>
              <a:t>alveolarização</a:t>
            </a:r>
            <a:r>
              <a:rPr lang="pt-BR" altLang="pt-BR" dirty="0" smtClean="0"/>
              <a:t>. </a:t>
            </a:r>
          </a:p>
          <a:p>
            <a:pPr>
              <a:lnSpc>
                <a:spcPct val="102000"/>
              </a:lnSpc>
            </a:pPr>
            <a:r>
              <a:rPr lang="pt-BR" altLang="pt-BR" dirty="0" smtClean="0"/>
              <a:t>Comparando-se com as descrições antigas de DBP, os novos </a:t>
            </a:r>
            <a:r>
              <a:rPr lang="pt-BR" altLang="pt-BR" dirty="0" err="1" smtClean="0"/>
              <a:t>pré</a:t>
            </a:r>
            <a:r>
              <a:rPr lang="pt-BR" altLang="pt-BR" dirty="0" smtClean="0"/>
              <a:t>-termos com DBP não têm </a:t>
            </a:r>
            <a:r>
              <a:rPr lang="pt-BR" altLang="pt-BR" dirty="0" err="1" smtClean="0"/>
              <a:t>metaplasia</a:t>
            </a:r>
            <a:r>
              <a:rPr lang="pt-BR" altLang="pt-BR" dirty="0" smtClean="0"/>
              <a:t> escamosa das vias aéreas, nem fibrose </a:t>
            </a:r>
            <a:r>
              <a:rPr lang="pt-BR" altLang="pt-BR" dirty="0" err="1" smtClean="0"/>
              <a:t>peribrônquica</a:t>
            </a:r>
            <a:r>
              <a:rPr lang="pt-BR" altLang="pt-BR" dirty="0" smtClean="0"/>
              <a:t>, nem severa fibrose septal alveolar e nem mudanças vasculares hipertensivas. </a:t>
            </a:r>
          </a:p>
          <a:p>
            <a:pPr>
              <a:lnSpc>
                <a:spcPct val="102000"/>
              </a:lnSpc>
            </a:pPr>
            <a:r>
              <a:rPr lang="pt-BR" altLang="pt-BR" dirty="0" smtClean="0"/>
              <a:t>No entanto, o espessamento da musculatura das vias aéreas e o desarranjo da arquitetura </a:t>
            </a:r>
            <a:r>
              <a:rPr lang="pt-BR" altLang="pt-BR" dirty="0" err="1" smtClean="0"/>
              <a:t>fibro</a:t>
            </a:r>
            <a:r>
              <a:rPr lang="pt-BR" altLang="pt-BR" dirty="0" smtClean="0"/>
              <a:t>-elástica persistem como anormalidades na nova DBP. </a:t>
            </a:r>
          </a:p>
          <a:p>
            <a:pPr>
              <a:lnSpc>
                <a:spcPct val="102000"/>
              </a:lnSpc>
            </a:pPr>
            <a:r>
              <a:rPr lang="pt-BR" altLang="pt-BR" dirty="0" smtClean="0"/>
              <a:t>O achado mais consistente inclui a </a:t>
            </a:r>
            <a:r>
              <a:rPr lang="pt-BR" altLang="pt-BR" b="1" dirty="0" err="1" smtClean="0"/>
              <a:t>hipoplasia</a:t>
            </a:r>
            <a:r>
              <a:rPr lang="pt-BR" altLang="pt-BR" b="1" dirty="0" smtClean="0"/>
              <a:t> alveolar, a fibrose  sacular variável  e mínima lesão das vias aéreas.</a:t>
            </a:r>
            <a:r>
              <a:rPr lang="pt-BR" altLang="pt-BR" dirty="0" smtClean="0"/>
              <a:t> Este novo achado indica uma interferência no desenvolvimento anatômico normal do pulmão que pode evitar o crescimento e desenvolvimento pulmonar subsequente.</a:t>
            </a:r>
            <a:endParaRPr lang="pt-BR" altLang="pt-BR" b="1" dirty="0" smtClean="0"/>
          </a:p>
          <a:p>
            <a:pPr>
              <a:lnSpc>
                <a:spcPct val="102000"/>
              </a:lnSpc>
              <a:buFont typeface="Arial" pitchFamily="34" charset="0"/>
              <a:buNone/>
            </a:pPr>
            <a:endParaRPr lang="pt-BR" altLang="pt-BR" b="1" dirty="0" smtClean="0"/>
          </a:p>
        </p:txBody>
      </p:sp>
      <p:sp>
        <p:nvSpPr>
          <p:cNvPr id="90116" name="Oval 4"/>
          <p:cNvSpPr>
            <a:spLocks noChangeArrowheads="1"/>
          </p:cNvSpPr>
          <p:nvPr/>
        </p:nvSpPr>
        <p:spPr bwMode="auto">
          <a:xfrm>
            <a:off x="3567113" y="180975"/>
            <a:ext cx="4189412" cy="9144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b="1" dirty="0">
                <a:solidFill>
                  <a:srgbClr val="FFFF00"/>
                </a:solidFill>
              </a:rPr>
              <a:t>A NOVA DISPLASIA BRONCOPULMONAR</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p:cNvSpPr>
          <p:nvPr>
            <p:ph type="body" idx="4294967295"/>
          </p:nvPr>
        </p:nvSpPr>
        <p:spPr>
          <a:xfrm>
            <a:off x="147638" y="1201738"/>
            <a:ext cx="11261725" cy="5656262"/>
          </a:xfrm>
          <a:solidFill>
            <a:schemeClr val="bg1"/>
          </a:solidFill>
        </p:spPr>
        <p:txBody>
          <a:bodyPr/>
          <a:lstStyle/>
          <a:p>
            <a:r>
              <a:rPr lang="pt-BR" altLang="ja-JP" dirty="0" smtClean="0">
                <a:ea typeface="MS PGothic" pitchFamily="34" charset="-128"/>
              </a:rPr>
              <a:t>A incidência da displasia broncopulmonar associada à hipertensão pulmonar (DBP-HP) varia entre de 8% a 42% (a HP  no 7º dia de vida e a tardia, com 36 semanas pós-menstrual). </a:t>
            </a:r>
          </a:p>
          <a:p>
            <a:r>
              <a:rPr lang="pt-BR" altLang="ja-JP" dirty="0" smtClean="0">
                <a:ea typeface="MS PGothic" pitchFamily="34" charset="-128"/>
              </a:rPr>
              <a:t>A exata etiologia é pouco conhecida. Recentes evidências tanto em humanos como em animais, mostram que a restrição do crescimento intrauterino aumenta o risco desta condição. </a:t>
            </a:r>
          </a:p>
          <a:p>
            <a:r>
              <a:rPr lang="pt-BR" altLang="ja-JP" dirty="0" smtClean="0">
                <a:ea typeface="MS PGothic" pitchFamily="34" charset="-128"/>
              </a:rPr>
              <a:t>Lesão precoce ao desenvolvimento pulmonar piora a </a:t>
            </a:r>
            <a:r>
              <a:rPr lang="pt-BR" altLang="ja-JP" dirty="0" err="1" smtClean="0">
                <a:ea typeface="MS PGothic" pitchFamily="34" charset="-128"/>
              </a:rPr>
              <a:t>alveolarização</a:t>
            </a:r>
            <a:r>
              <a:rPr lang="pt-BR" altLang="ja-JP" dirty="0" smtClean="0">
                <a:ea typeface="MS PGothic" pitchFamily="34" charset="-128"/>
              </a:rPr>
              <a:t> e a </a:t>
            </a:r>
            <a:r>
              <a:rPr lang="pt-BR" altLang="ja-JP" dirty="0" err="1" smtClean="0">
                <a:ea typeface="MS PGothic" pitchFamily="34" charset="-128"/>
              </a:rPr>
              <a:t>angiogênese</a:t>
            </a:r>
            <a:r>
              <a:rPr lang="pt-BR" altLang="ja-JP" dirty="0" smtClean="0">
                <a:ea typeface="MS PGothic" pitchFamily="34" charset="-128"/>
              </a:rPr>
              <a:t> e evidências indicam que o prematuro extremo produz um atraso no desenvolvimento dos vasos pulmonares. </a:t>
            </a:r>
          </a:p>
          <a:p>
            <a:r>
              <a:rPr lang="pt-BR" altLang="ja-JP" dirty="0" smtClean="0">
                <a:ea typeface="MS PGothic" pitchFamily="34" charset="-128"/>
              </a:rPr>
              <a:t>A exposição a altas concentrações de oxigênio leva a remodelação e parada do desenvolvimento de pequenos vasos pulmonares, produzindo disfunção vascular e hipertensão pulmonar.</a:t>
            </a:r>
          </a:p>
          <a:p>
            <a:r>
              <a:rPr lang="pt-BR" altLang="ja-JP" dirty="0" smtClean="0">
                <a:ea typeface="MS PGothic" pitchFamily="34" charset="-128"/>
              </a:rPr>
              <a:t> Com o tempo, esta hipertensão pulmonar leva a hipoxemia que induz mais remodelamento vascular e eventualmente leva a hipertrofia do ventrículo direito. Nos casos mais severos, a hipertrofia ventricular direita progride para insuficiência ventricular direita, </a:t>
            </a:r>
            <a:r>
              <a:rPr lang="pt-BR" altLang="ja-JP" i="1" dirty="0" smtClean="0">
                <a:ea typeface="MS PGothic" pitchFamily="34" charset="-128"/>
              </a:rPr>
              <a:t>cor </a:t>
            </a:r>
            <a:r>
              <a:rPr lang="pt-BR" altLang="ja-JP" i="1" dirty="0" err="1" smtClean="0">
                <a:ea typeface="MS PGothic" pitchFamily="34" charset="-128"/>
              </a:rPr>
              <a:t>pulmonale</a:t>
            </a:r>
            <a:r>
              <a:rPr lang="pt-BR" altLang="ja-JP" dirty="0" smtClean="0">
                <a:ea typeface="MS PGothic" pitchFamily="34" charset="-128"/>
              </a:rPr>
              <a:t> e morte. </a:t>
            </a:r>
            <a:endParaRPr lang="pt-PT" altLang="ja-JP" dirty="0" smtClean="0">
              <a:ea typeface="MS PGothic" pitchFamily="34" charset="-128"/>
            </a:endParaRPr>
          </a:p>
          <a:p>
            <a:r>
              <a:rPr lang="pt-PT" altLang="ja-JP" dirty="0" smtClean="0">
                <a:ea typeface="MS PGothic" pitchFamily="34" charset="-128"/>
              </a:rPr>
              <a:t>Mirza H et al relataram que </a:t>
            </a:r>
            <a:r>
              <a:rPr lang="pt-BR" altLang="ja-JP" dirty="0" smtClean="0">
                <a:ea typeface="MS PGothic" pitchFamily="34" charset="-128"/>
              </a:rPr>
              <a:t>a hipertensão pulmonar precoce (entre 10-14 dias de vida) foi associada com moderada/severa  displasia broncopulmonar (BPD) ou morte na 36° semana pós-menstrual.</a:t>
            </a:r>
          </a:p>
          <a:p>
            <a:pPr>
              <a:buFont typeface="Arial" pitchFamily="34" charset="0"/>
              <a:buNone/>
            </a:pPr>
            <a:endParaRPr lang="pt-BR" altLang="pt-BR" dirty="0" smtClean="0"/>
          </a:p>
        </p:txBody>
      </p:sp>
      <p:sp>
        <p:nvSpPr>
          <p:cNvPr id="91140" name="Text Box 4"/>
          <p:cNvSpPr txBox="1">
            <a:spLocks noChangeArrowheads="1"/>
          </p:cNvSpPr>
          <p:nvPr/>
        </p:nvSpPr>
        <p:spPr bwMode="auto">
          <a:xfrm>
            <a:off x="1570038" y="568325"/>
            <a:ext cx="86074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tLang="pt-BR" sz="2000" b="1" dirty="0">
                <a:solidFill>
                  <a:srgbClr val="FF00FF"/>
                </a:solidFill>
              </a:rPr>
              <a:t>No tratamento da displasia broncopulmonar associada à  hipertensão pulmonar</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p:cNvSpPr>
          <p:nvPr>
            <p:ph type="body" idx="4294967295"/>
          </p:nvPr>
        </p:nvSpPr>
        <p:spPr>
          <a:xfrm>
            <a:off x="398463" y="969963"/>
            <a:ext cx="10931525" cy="5656262"/>
          </a:xfrm>
        </p:spPr>
        <p:txBody>
          <a:bodyPr/>
          <a:lstStyle/>
          <a:p>
            <a:pPr>
              <a:buFont typeface="Arial" pitchFamily="34" charset="0"/>
              <a:buNone/>
            </a:pPr>
            <a:r>
              <a:rPr lang="pt-BR" altLang="pt-BR" dirty="0" smtClean="0"/>
              <a:t>                                                                 </a:t>
            </a:r>
            <a:r>
              <a:rPr lang="pt-BR" altLang="pt-BR" sz="2400" b="1" dirty="0" smtClean="0">
                <a:solidFill>
                  <a:srgbClr val="0000FF"/>
                </a:solidFill>
              </a:rPr>
              <a:t>Na prevenção da displasia broncopulmonar</a:t>
            </a:r>
            <a:r>
              <a:rPr lang="pt-BR" altLang="pt-BR" dirty="0" smtClean="0">
                <a:solidFill>
                  <a:srgbClr val="0000FF"/>
                </a:solidFill>
              </a:rPr>
              <a:t>:</a:t>
            </a:r>
          </a:p>
          <a:p>
            <a:pPr>
              <a:buFont typeface="Arial" pitchFamily="34" charset="0"/>
              <a:buNone/>
            </a:pPr>
            <a:endParaRPr lang="pt-BR" altLang="pt-BR" dirty="0" smtClean="0">
              <a:solidFill>
                <a:srgbClr val="0000FF"/>
              </a:solidFill>
            </a:endParaRPr>
          </a:p>
          <a:p>
            <a:r>
              <a:rPr lang="pt-BR" altLang="pt-BR" sz="2400" dirty="0" smtClean="0"/>
              <a:t>No momento, o uso do </a:t>
            </a:r>
            <a:r>
              <a:rPr lang="pt-BR" altLang="pt-BR" sz="2400" dirty="0" err="1" smtClean="0"/>
              <a:t>iNO</a:t>
            </a:r>
            <a:r>
              <a:rPr lang="pt-BR" altLang="pt-BR" sz="2400" dirty="0" smtClean="0"/>
              <a:t> em prematuros para prevenir a DBP só deve ser utilizado como parte de um estudo controlado randomizado e com consentimento informado dos pais e com capacidade de avaliação neurológica a longo prazo.</a:t>
            </a:r>
          </a:p>
          <a:p>
            <a:r>
              <a:rPr lang="pt-BR" altLang="pt-BR" sz="2400" dirty="0" smtClean="0"/>
              <a:t>Estudo recente de </a:t>
            </a:r>
            <a:r>
              <a:rPr lang="pt-BR" altLang="pt-BR" sz="2400" dirty="0" err="1" smtClean="0"/>
              <a:t>Hasan</a:t>
            </a:r>
            <a:r>
              <a:rPr lang="pt-BR" altLang="pt-BR" sz="2400" dirty="0" smtClean="0"/>
              <a:t> SU et al mostrou que o uso de </a:t>
            </a:r>
            <a:r>
              <a:rPr lang="pt-BR" altLang="pt-BR" sz="2400" dirty="0" err="1" smtClean="0"/>
              <a:t>iNO</a:t>
            </a:r>
            <a:r>
              <a:rPr lang="pt-BR" altLang="pt-BR" sz="2400" dirty="0" smtClean="0"/>
              <a:t>, iniciado a 20 </a:t>
            </a:r>
            <a:r>
              <a:rPr lang="pt-BR" altLang="pt-BR" sz="2400" dirty="0" err="1" smtClean="0"/>
              <a:t>ppm</a:t>
            </a:r>
            <a:r>
              <a:rPr lang="pt-BR" altLang="pt-BR" sz="2400" dirty="0" smtClean="0"/>
              <a:t> com 5-14 dias de vida em prematuros de alto risco e continuado durante 24 dias, parece ser seguro, mas não melhorou a sobrevida sem DBP às 36 semanas de idade pós-concepção ou resultados respiratórios e </a:t>
            </a:r>
            <a:r>
              <a:rPr lang="pt-BR" altLang="pt-BR" sz="2400" dirty="0" err="1" smtClean="0"/>
              <a:t>neurodesenvolvimento</a:t>
            </a:r>
            <a:r>
              <a:rPr lang="pt-BR" altLang="pt-BR" sz="2400" dirty="0" smtClean="0"/>
              <a:t> em 18 a e 24 meses de idade pós menstrual.</a:t>
            </a:r>
          </a:p>
        </p:txBody>
      </p:sp>
      <p:sp>
        <p:nvSpPr>
          <p:cNvPr id="93188" name="Oval 4"/>
          <p:cNvSpPr>
            <a:spLocks noChangeArrowheads="1"/>
          </p:cNvSpPr>
          <p:nvPr/>
        </p:nvSpPr>
        <p:spPr bwMode="auto">
          <a:xfrm>
            <a:off x="3990975" y="179388"/>
            <a:ext cx="3455988" cy="69373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b="1">
                <a:solidFill>
                  <a:srgbClr val="FFFF00"/>
                </a:solidFill>
              </a:rPr>
              <a:t>Papel do óxido Nítrico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p:cNvSpPr>
          <p:nvPr>
            <p:ph type="body" idx="4294967295"/>
          </p:nvPr>
        </p:nvSpPr>
        <p:spPr>
          <a:xfrm>
            <a:off x="347663" y="558800"/>
            <a:ext cx="11082337" cy="5656263"/>
          </a:xfrm>
        </p:spPr>
        <p:txBody>
          <a:bodyPr/>
          <a:lstStyle/>
          <a:p>
            <a:pPr>
              <a:buFont typeface="Arial" pitchFamily="34" charset="0"/>
              <a:buNone/>
            </a:pPr>
            <a:r>
              <a:rPr lang="pt-BR" altLang="pt-BR" smtClean="0"/>
              <a:t>                                                      </a:t>
            </a:r>
            <a:r>
              <a:rPr lang="pt-BR" altLang="pt-BR" sz="2400" b="1" smtClean="0">
                <a:solidFill>
                  <a:srgbClr val="0000FF"/>
                </a:solidFill>
              </a:rPr>
              <a:t>No tratamento da hipertensão pulmonar</a:t>
            </a:r>
          </a:p>
          <a:p>
            <a:r>
              <a:rPr lang="pt-BR" altLang="pt-BR" smtClean="0"/>
              <a:t>A exata etiologia é pouco conhecida. </a:t>
            </a:r>
          </a:p>
          <a:p>
            <a:r>
              <a:rPr lang="pt-BR" altLang="pt-BR" smtClean="0"/>
              <a:t>Recentes evidências tanto em humanos como em animais, mostram que a </a:t>
            </a:r>
            <a:r>
              <a:rPr lang="pt-BR" altLang="pt-BR" smtClean="0">
                <a:solidFill>
                  <a:srgbClr val="FF0000"/>
                </a:solidFill>
              </a:rPr>
              <a:t>restrição do crescimento intrauterino</a:t>
            </a:r>
            <a:r>
              <a:rPr lang="pt-BR" altLang="pt-BR" smtClean="0"/>
              <a:t> aumenta o risco desta condição. </a:t>
            </a:r>
          </a:p>
          <a:p>
            <a:r>
              <a:rPr lang="pt-BR" altLang="pt-BR" smtClean="0"/>
              <a:t>Lesão precoce ao desenvolvimento pulmonar piora a alveolarização e a angiogênese e evidências indicam que o prematuro extremo produz um atraso no desenvolvimento dos vasos pulmonares. </a:t>
            </a:r>
          </a:p>
          <a:p>
            <a:r>
              <a:rPr lang="pt-BR" altLang="pt-BR" smtClean="0">
                <a:solidFill>
                  <a:srgbClr val="FF0000"/>
                </a:solidFill>
              </a:rPr>
              <a:t>A exposição a altas concentrações de oxigênio</a:t>
            </a:r>
            <a:r>
              <a:rPr lang="pt-BR" altLang="pt-BR" smtClean="0"/>
              <a:t> leva a </a:t>
            </a:r>
            <a:r>
              <a:rPr lang="pt-BR" altLang="pt-BR" b="1" smtClean="0"/>
              <a:t>remodelação e parada do desenvolvimento de pequenos vasos pulmonares</a:t>
            </a:r>
            <a:r>
              <a:rPr lang="pt-BR" altLang="pt-BR" smtClean="0"/>
              <a:t>, produzindo disfunção vascular e hipertensão pulmonar. </a:t>
            </a:r>
          </a:p>
          <a:p>
            <a:r>
              <a:rPr lang="pt-BR" altLang="pt-BR" smtClean="0"/>
              <a:t>Com o tempo, esta hipertensão pulmonar leva a hipoxemia que induz mais remodelamento vascular e eventualmente leva a hipertrofia do ventrículo direito. </a:t>
            </a:r>
          </a:p>
          <a:p>
            <a:r>
              <a:rPr lang="pt-BR" altLang="pt-BR" smtClean="0"/>
              <a:t>Nos casos mais severos, a hipertrofia ventricular direita progride para insuficiência ventricular direita, </a:t>
            </a:r>
            <a:r>
              <a:rPr lang="pt-BR" altLang="pt-BR" i="1" smtClean="0"/>
              <a:t>cor pulmonale</a:t>
            </a:r>
            <a:r>
              <a:rPr lang="pt-BR" altLang="pt-BR" smtClean="0"/>
              <a:t> e morte.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p:cNvSpPr>
          <p:nvPr>
            <p:ph type="body" idx="4294967295"/>
          </p:nvPr>
        </p:nvSpPr>
        <p:spPr>
          <a:xfrm>
            <a:off x="0" y="568325"/>
            <a:ext cx="11430000" cy="5656263"/>
          </a:xfrm>
        </p:spPr>
        <p:txBody>
          <a:bodyPr/>
          <a:lstStyle/>
          <a:p>
            <a:pPr>
              <a:buFont typeface="Arial" pitchFamily="34" charset="0"/>
              <a:buNone/>
            </a:pPr>
            <a:r>
              <a:rPr lang="pt-BR" altLang="pt-BR" smtClean="0"/>
              <a:t>                                                                        </a:t>
            </a:r>
            <a:r>
              <a:rPr lang="pt-BR" altLang="pt-BR" b="1" smtClean="0">
                <a:solidFill>
                  <a:srgbClr val="FF0000"/>
                </a:solidFill>
              </a:rPr>
              <a:t>Entre os fatores de risco se destacam:</a:t>
            </a:r>
          </a:p>
          <a:p>
            <a:r>
              <a:rPr lang="pt-BR" altLang="pt-BR" smtClean="0"/>
              <a:t>o </a:t>
            </a:r>
            <a:r>
              <a:rPr lang="pt-BR" altLang="pt-BR" b="1" smtClean="0"/>
              <a:t>sexo masculino, </a:t>
            </a:r>
          </a:p>
          <a:p>
            <a:r>
              <a:rPr lang="pt-BR" altLang="pt-BR" b="1" smtClean="0"/>
              <a:t>menores idades gestacionais  e peso ao nascer, além de</a:t>
            </a:r>
          </a:p>
          <a:p>
            <a:r>
              <a:rPr lang="pt-BR" altLang="pt-BR" b="1" smtClean="0"/>
              <a:t> pequeno para a idade gestacional, </a:t>
            </a:r>
          </a:p>
          <a:p>
            <a:r>
              <a:rPr lang="pt-BR" altLang="pt-BR" b="1" smtClean="0"/>
              <a:t>FiO2&gt;30% aos 10 dias de vida</a:t>
            </a:r>
            <a:r>
              <a:rPr lang="pt-BR" altLang="pt-BR" smtClean="0"/>
              <a:t>. </a:t>
            </a:r>
          </a:p>
          <a:p>
            <a:r>
              <a:rPr lang="pt-BR" altLang="pt-BR" smtClean="0"/>
              <a:t>A </a:t>
            </a:r>
            <a:r>
              <a:rPr lang="pt-BR" altLang="pt-BR" b="1" smtClean="0"/>
              <a:t>ausência de HP aos 7 dias de vida associou-se a um risco muito baixo de HP tardia associada à DBP</a:t>
            </a:r>
            <a:r>
              <a:rPr lang="pt-BR" altLang="pt-BR" smtClean="0"/>
              <a:t>.</a:t>
            </a:r>
          </a:p>
          <a:p>
            <a:pPr algn="ctr">
              <a:buFont typeface="Arial" pitchFamily="34" charset="0"/>
              <a:buNone/>
            </a:pPr>
            <a:r>
              <a:rPr lang="pt-BR" altLang="pt-BR" smtClean="0"/>
              <a:t>Essa é a razão pela qual se especula a </a:t>
            </a:r>
            <a:r>
              <a:rPr lang="pt-BR" altLang="pt-BR" b="1" smtClean="0">
                <a:solidFill>
                  <a:srgbClr val="0000FF"/>
                </a:solidFill>
              </a:rPr>
              <a:t>realização de ecocadiogramas precoces em prematuros de alto risco para DBP e HP tardia para futuros estudos preventivos e terapêuticos</a:t>
            </a:r>
            <a:r>
              <a:rPr lang="pt-BR" altLang="pt-BR" smtClean="0"/>
              <a:t>. </a:t>
            </a:r>
          </a:p>
          <a:p>
            <a:pPr algn="ctr">
              <a:buFont typeface="Arial" pitchFamily="34" charset="0"/>
              <a:buNone/>
            </a:pPr>
            <a:r>
              <a:rPr lang="pt-BR" altLang="pt-BR" b="1" smtClean="0"/>
              <a:t>Maiores valores do CRIB</a:t>
            </a:r>
            <a:r>
              <a:rPr lang="pt-BR" altLang="pt-BR" smtClean="0"/>
              <a:t> (Índice de Risco Clínico para Bebês) associaram-se significativamente com a maior ocorrência de  DBP-HP e </a:t>
            </a:r>
          </a:p>
          <a:p>
            <a:pPr algn="ctr">
              <a:buFont typeface="Arial" pitchFamily="34" charset="0"/>
              <a:buNone/>
            </a:pPr>
            <a:r>
              <a:rPr lang="pt-BR" altLang="pt-BR" smtClean="0"/>
              <a:t>Níveis de saturação entre 90-95% versos 88-92%, com menor incidência de DBP-HP na 36ª semana de idade  gestacional pós-menstrual </a:t>
            </a:r>
          </a:p>
        </p:txBody>
      </p:sp>
      <p:sp>
        <p:nvSpPr>
          <p:cNvPr id="95236" name="AutoShape 4"/>
          <p:cNvSpPr>
            <a:spLocks noChangeArrowheads="1"/>
          </p:cNvSpPr>
          <p:nvPr/>
        </p:nvSpPr>
        <p:spPr bwMode="auto">
          <a:xfrm>
            <a:off x="1095375" y="3203575"/>
            <a:ext cx="301625" cy="652463"/>
          </a:xfrm>
          <a:prstGeom prst="curvedRightArrow">
            <a:avLst>
              <a:gd name="adj1" fmla="val 43263"/>
              <a:gd name="adj2" fmla="val 86526"/>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4294967295"/>
          </p:nvPr>
        </p:nvSpPr>
        <p:spPr>
          <a:xfrm>
            <a:off x="219075" y="568325"/>
            <a:ext cx="11210925" cy="5656263"/>
          </a:xfrm>
        </p:spPr>
        <p:txBody>
          <a:bodyPr/>
          <a:lstStyle/>
          <a:p>
            <a:r>
              <a:rPr lang="pt-BR" altLang="ja-JP" smtClean="0">
                <a:ea typeface="MS PGothic" pitchFamily="34" charset="-128"/>
              </a:rPr>
              <a:t>Entre os fatores de risco se destacam o </a:t>
            </a:r>
            <a:r>
              <a:rPr lang="pt-BR" altLang="ja-JP" b="1" smtClean="0">
                <a:ea typeface="MS PGothic" pitchFamily="34" charset="-128"/>
              </a:rPr>
              <a:t>sexo masculino, menores idades gestacionais  e peso ao nascer, além de pequeno para a idade gestacional, FiO2&gt;30% aos 10 dias de vida</a:t>
            </a:r>
            <a:r>
              <a:rPr lang="pt-BR" altLang="ja-JP" smtClean="0">
                <a:ea typeface="MS PGothic" pitchFamily="34" charset="-128"/>
              </a:rPr>
              <a:t>. </a:t>
            </a:r>
          </a:p>
          <a:p>
            <a:r>
              <a:rPr lang="pt-BR" altLang="ja-JP" smtClean="0">
                <a:ea typeface="MS PGothic" pitchFamily="34" charset="-128"/>
              </a:rPr>
              <a:t>A ausência de HP aos 7 dias de vida associou-se a um risco muito baixo de HP tardia associada à DBP. </a:t>
            </a:r>
          </a:p>
          <a:p>
            <a:r>
              <a:rPr lang="pt-BR" altLang="ja-JP" smtClean="0">
                <a:ea typeface="MS PGothic" pitchFamily="34" charset="-128"/>
              </a:rPr>
              <a:t>Essa é a razão pela qual se especula </a:t>
            </a:r>
            <a:r>
              <a:rPr lang="pt-BR" altLang="ja-JP" smtClean="0">
                <a:solidFill>
                  <a:srgbClr val="0000FF"/>
                </a:solidFill>
                <a:ea typeface="MS PGothic" pitchFamily="34" charset="-128"/>
              </a:rPr>
              <a:t>a </a:t>
            </a:r>
            <a:r>
              <a:rPr lang="pt-BR" altLang="ja-JP" b="1" smtClean="0">
                <a:solidFill>
                  <a:srgbClr val="0000FF"/>
                </a:solidFill>
                <a:ea typeface="MS PGothic" pitchFamily="34" charset="-128"/>
              </a:rPr>
              <a:t>realização de ecocadiogramas precoces em prematuros de alto risco para DBP e HP tardia para futuros estudos preventivos e terapêuticos</a:t>
            </a:r>
            <a:r>
              <a:rPr lang="pt-BR" altLang="ja-JP" smtClean="0">
                <a:ea typeface="MS PGothic" pitchFamily="34" charset="-128"/>
              </a:rPr>
              <a:t>. </a:t>
            </a:r>
          </a:p>
          <a:p>
            <a:r>
              <a:rPr lang="pt-BR" altLang="ja-JP" b="1" smtClean="0">
                <a:solidFill>
                  <a:srgbClr val="FF0000"/>
                </a:solidFill>
                <a:ea typeface="MS PGothic" pitchFamily="34" charset="-128"/>
              </a:rPr>
              <a:t>Maiores valores do CRIB</a:t>
            </a:r>
            <a:r>
              <a:rPr lang="pt-BR" altLang="ja-JP" smtClean="0">
                <a:ea typeface="MS PGothic" pitchFamily="34" charset="-128"/>
              </a:rPr>
              <a:t> (Índice de Risco Clínico para Bebês) associaram-se significativamente com a maior ocorrência de  DBP-HP e </a:t>
            </a:r>
          </a:p>
          <a:p>
            <a:r>
              <a:rPr lang="pt-BR" altLang="ja-JP" smtClean="0">
                <a:solidFill>
                  <a:srgbClr val="0000FF"/>
                </a:solidFill>
                <a:ea typeface="MS PGothic" pitchFamily="34" charset="-128"/>
              </a:rPr>
              <a:t>Níveis de saturação entre 90-95% versos 88-92%, com menor incidência de DBP-HP na 36ª semana de idade  gestacional pós-menstrual</a:t>
            </a:r>
            <a:endParaRPr lang="pt-BR" altLang="pt-BR" smtClean="0">
              <a:solidFill>
                <a:srgbClr val="0000FF"/>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p:cNvSpPr>
          <p:nvPr>
            <p:ph type="body" idx="4294967295"/>
          </p:nvPr>
        </p:nvSpPr>
        <p:spPr>
          <a:xfrm>
            <a:off x="381000" y="1201738"/>
            <a:ext cx="11261725" cy="5656262"/>
          </a:xfrm>
        </p:spPr>
        <p:txBody>
          <a:bodyPr/>
          <a:lstStyle/>
          <a:p>
            <a:pPr algn="ctr">
              <a:buFont typeface="Arial" pitchFamily="34" charset="0"/>
              <a:buNone/>
            </a:pPr>
            <a:r>
              <a:rPr lang="pt-BR" altLang="pt-BR" sz="3200" b="1" dirty="0" smtClean="0">
                <a:solidFill>
                  <a:srgbClr val="FF00FF"/>
                </a:solidFill>
              </a:rPr>
              <a:t>Segundo </a:t>
            </a:r>
            <a:r>
              <a:rPr lang="pt-BR" altLang="pt-BR" sz="3200" b="1" dirty="0" err="1" smtClean="0">
                <a:solidFill>
                  <a:srgbClr val="FF00FF"/>
                </a:solidFill>
              </a:rPr>
              <a:t>Belik</a:t>
            </a:r>
            <a:r>
              <a:rPr lang="pt-BR" altLang="pt-BR" sz="3200" b="1" dirty="0" smtClean="0">
                <a:solidFill>
                  <a:srgbClr val="FF00FF"/>
                </a:solidFill>
              </a:rPr>
              <a:t>, a nova tendência a dar o óxido nítrico inalatório para prematuros com displasia broncopulmonar  é uma tentativa de evitar esse bloqueio ou inibição do processo de </a:t>
            </a:r>
            <a:r>
              <a:rPr lang="pt-BR" altLang="pt-BR" sz="3200" b="1" dirty="0" err="1" smtClean="0">
                <a:solidFill>
                  <a:srgbClr val="FF00FF"/>
                </a:solidFill>
              </a:rPr>
              <a:t>angiogênese</a:t>
            </a:r>
            <a:r>
              <a:rPr lang="pt-BR" altLang="pt-BR" sz="3200" b="1" dirty="0" smtClean="0">
                <a:solidFill>
                  <a:srgbClr val="FF00FF"/>
                </a:solidFill>
              </a:rPr>
              <a:t>;  o óxido nítrico é um estimulador da </a:t>
            </a:r>
            <a:r>
              <a:rPr lang="pt-BR" altLang="pt-BR" sz="3200" b="1" dirty="0" err="1" smtClean="0">
                <a:solidFill>
                  <a:srgbClr val="FF00FF"/>
                </a:solidFill>
              </a:rPr>
              <a:t>angiogênese</a:t>
            </a:r>
            <a:r>
              <a:rPr lang="pt-BR" altLang="pt-BR" sz="3200" b="1" dirty="0" smtClean="0">
                <a:solidFill>
                  <a:srgbClr val="FF00FF"/>
                </a:solidFill>
              </a:rPr>
              <a:t>. Então a lógica de dar óxido nítrico por tempo prolongado nessas crianças não é com a finalidade de se obter a vasodilatação, mas sim promover a </a:t>
            </a:r>
            <a:r>
              <a:rPr lang="pt-BR" altLang="pt-BR" sz="3200" b="1" dirty="0" err="1" smtClean="0">
                <a:solidFill>
                  <a:srgbClr val="FF00FF"/>
                </a:solidFill>
              </a:rPr>
              <a:t>angiogênese</a:t>
            </a:r>
            <a:r>
              <a:rPr lang="pt-BR" altLang="pt-BR" sz="3200" b="1" dirty="0" smtClean="0">
                <a:solidFill>
                  <a:srgbClr val="FF00FF"/>
                </a:solidFill>
              </a:rPr>
              <a:t> (a PaO2 melhora semana depois). </a:t>
            </a:r>
          </a:p>
          <a:p>
            <a:endParaRPr lang="pt-BR" altLang="pt-BR" sz="3200" dirty="0" smtClean="0"/>
          </a:p>
        </p:txBody>
      </p:sp>
      <p:sp>
        <p:nvSpPr>
          <p:cNvPr id="88068" name="Text Box 4"/>
          <p:cNvSpPr txBox="1">
            <a:spLocks noChangeArrowheads="1"/>
          </p:cNvSpPr>
          <p:nvPr/>
        </p:nvSpPr>
        <p:spPr bwMode="auto">
          <a:xfrm>
            <a:off x="2590800" y="431800"/>
            <a:ext cx="7042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2400" b="1">
                <a:solidFill>
                  <a:srgbClr val="0000FF"/>
                </a:solidFill>
              </a:rPr>
              <a:t>OXIDO NÍTRICO COMO PROMOTOR DA ANGIOGÊNESE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Grp="1"/>
          </p:cNvSpPr>
          <p:nvPr>
            <p:ph type="body" idx="4294967295"/>
          </p:nvPr>
        </p:nvSpPr>
        <p:spPr>
          <a:xfrm>
            <a:off x="309563" y="568325"/>
            <a:ext cx="11120437" cy="5656263"/>
          </a:xfrm>
        </p:spPr>
        <p:txBody>
          <a:bodyPr/>
          <a:lstStyle/>
          <a:p>
            <a:pPr>
              <a:buFont typeface="Arial" pitchFamily="34" charset="0"/>
              <a:buNone/>
            </a:pPr>
            <a:r>
              <a:rPr lang="pt-BR" altLang="pt-BR" sz="1800" b="1" dirty="0" smtClean="0">
                <a:solidFill>
                  <a:srgbClr val="0000FF"/>
                </a:solidFill>
              </a:rPr>
              <a:t>                                     </a:t>
            </a:r>
            <a:r>
              <a:rPr lang="pt-BR" altLang="pt-BR" sz="1800" b="1" dirty="0" err="1" smtClean="0">
                <a:solidFill>
                  <a:srgbClr val="0000FF"/>
                </a:solidFill>
              </a:rPr>
              <a:t>Sildenafil</a:t>
            </a:r>
            <a:r>
              <a:rPr lang="pt-BR" altLang="pt-BR" sz="1800" b="1" dirty="0" smtClean="0">
                <a:solidFill>
                  <a:srgbClr val="0000FF"/>
                </a:solidFill>
              </a:rPr>
              <a:t> na hipertensão pulmonar da Displasia broncopulmonar</a:t>
            </a:r>
          </a:p>
          <a:p>
            <a:r>
              <a:rPr lang="pt-BR" altLang="pt-BR" sz="1800" dirty="0" smtClean="0"/>
              <a:t>     </a:t>
            </a:r>
            <a:r>
              <a:rPr lang="pt-BR" altLang="pt-BR" sz="1800" dirty="0" err="1" smtClean="0"/>
              <a:t>Tank</a:t>
            </a:r>
            <a:r>
              <a:rPr lang="pt-BR" altLang="pt-BR" sz="1800" dirty="0" smtClean="0"/>
              <a:t> et al avaliaram a evolução clínica e ecocardiográfica de 22 crianças com hipertensão pulmonar associada à DBP.  Após 4 semanas de terapia com </a:t>
            </a:r>
            <a:r>
              <a:rPr lang="pt-BR" altLang="pt-BR" sz="1800" dirty="0" err="1" smtClean="0"/>
              <a:t>Sildenafil</a:t>
            </a:r>
            <a:r>
              <a:rPr lang="pt-BR" altLang="pt-BR" sz="1800" dirty="0" smtClean="0"/>
              <a:t> houve melhora significativa dos  parâmetros ecocardiográficos com discreta melhora dos parâmetros respiratórios. Metade das crianças recebeu alta com suporte ventilatório domiciliar (O2 ou VNI). Ausência de alterações hemodinâmicas com o </a:t>
            </a:r>
            <a:r>
              <a:rPr lang="pt-BR" altLang="pt-BR" sz="1800" dirty="0" err="1" smtClean="0"/>
              <a:t>sildenafil</a:t>
            </a:r>
            <a:r>
              <a:rPr lang="pt-BR" altLang="pt-BR" sz="1800" dirty="0" smtClean="0"/>
              <a:t> (boa tolerância). Neste estudo apenas uma criança recebeu outro vasodilatador (óxido nítrico).</a:t>
            </a:r>
          </a:p>
          <a:p>
            <a:pPr algn="ctr">
              <a:buFont typeface="Arial" pitchFamily="34" charset="0"/>
              <a:buNone/>
            </a:pPr>
            <a:r>
              <a:rPr lang="pt-BR" altLang="pt-BR" sz="1800" dirty="0" smtClean="0">
                <a:solidFill>
                  <a:srgbClr val="FF0000"/>
                </a:solidFill>
              </a:rPr>
              <a:t>A elevação das pressões pulmonares também podem persistir na infância até uma idade média de 5,8 anos</a:t>
            </a:r>
            <a:r>
              <a:rPr lang="pt-BR" altLang="pt-BR" sz="1800" dirty="0" smtClean="0"/>
              <a:t> </a:t>
            </a:r>
          </a:p>
          <a:p>
            <a:pPr algn="ctr"/>
            <a:r>
              <a:rPr lang="pt-BR" altLang="pt-BR" sz="1800" dirty="0" smtClean="0"/>
              <a:t>Revisão realizada por </a:t>
            </a:r>
            <a:r>
              <a:rPr lang="pt-BR" altLang="pt-BR" sz="1800" dirty="0" err="1" smtClean="0"/>
              <a:t>Wardle</a:t>
            </a:r>
            <a:r>
              <a:rPr lang="pt-BR" altLang="pt-BR" sz="1800" dirty="0" smtClean="0"/>
              <a:t> AJ et al  mostrou que o </a:t>
            </a:r>
            <a:r>
              <a:rPr lang="pt-BR" altLang="pt-BR" sz="1800" dirty="0" err="1" smtClean="0"/>
              <a:t>sildenafil</a:t>
            </a:r>
            <a:r>
              <a:rPr lang="pt-BR" altLang="pt-BR" sz="1800" dirty="0" smtClean="0"/>
              <a:t> para o tratamento da hipertensão pulmonar pela DBP melhora a qualidade de vida e a sobrevivência , sendo  eficaz e seguro </a:t>
            </a:r>
          </a:p>
          <a:p>
            <a:pPr algn="ctr"/>
            <a:r>
              <a:rPr lang="pt-BR" altLang="pt-BR" sz="1800" dirty="0" smtClean="0"/>
              <a:t>Doses usadas na Unidade de Neonatologia do Hospital Materno Infantil de Brasília/SES/DF: com base nos casos relatados e nos estudos conduzidos com o </a:t>
            </a:r>
            <a:r>
              <a:rPr lang="pt-BR" altLang="pt-BR" sz="1800" dirty="0" err="1" smtClean="0"/>
              <a:t>sildenafil</a:t>
            </a:r>
            <a:r>
              <a:rPr lang="pt-BR" altLang="pt-BR" sz="1800" dirty="0" smtClean="0"/>
              <a:t> até a presente data,  dose inicial por via oral de 0,5mg/Kg/dose de 8/8 horas, aumentando para 1-2mg/kg/dose de 4/4 horas para o efeito desejado é recomendada para os pacientes pediátricos com hipertensão pulmonar. Embora a dose máxima não tem sido determinada, dose acima de 2mg/Kg/dose de 6/6  horas pode não provê benefícios adicionais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p:cNvSpPr>
          <p:nvPr>
            <p:ph type="body" idx="4294967295"/>
          </p:nvPr>
        </p:nvSpPr>
        <p:spPr>
          <a:xfrm>
            <a:off x="619125" y="1908175"/>
            <a:ext cx="10533063" cy="4949825"/>
          </a:xfrm>
          <a:solidFill>
            <a:schemeClr val="bg1"/>
          </a:solidFill>
        </p:spPr>
        <p:txBody>
          <a:bodyPr/>
          <a:lstStyle/>
          <a:p>
            <a:pPr>
              <a:lnSpc>
                <a:spcPct val="102000"/>
              </a:lnSpc>
              <a:buFont typeface="Arial" pitchFamily="34" charset="0"/>
              <a:buNone/>
            </a:pPr>
            <a:r>
              <a:rPr lang="pt-BR" altLang="pt-BR" b="1" smtClean="0">
                <a:solidFill>
                  <a:srgbClr val="0000FF"/>
                </a:solidFill>
              </a:rPr>
              <a:t>              </a:t>
            </a:r>
            <a:r>
              <a:rPr lang="pt-BR" altLang="pt-BR" smtClean="0"/>
              <a:t>De todas as terapias adjuntas no prematuro com DBP, a terapia diurética é uma das mais abusadas, sem evidência de benefícios substanciais.</a:t>
            </a:r>
          </a:p>
          <a:p>
            <a:pPr>
              <a:lnSpc>
                <a:spcPct val="102000"/>
              </a:lnSpc>
              <a:buFont typeface="Arial" pitchFamily="34" charset="0"/>
              <a:buNone/>
            </a:pPr>
            <a:r>
              <a:rPr lang="pt-BR" altLang="pt-BR" smtClean="0"/>
              <a:t>          À luz das evidências disponíveis, não há espaço para o seu uso na DBP, principalmente o uso de espirolactona como "poupadora de potássio" [ora se o néfron não responde à aldosterona, também não vai responder ao seu inibidor]). </a:t>
            </a:r>
          </a:p>
          <a:p>
            <a:pPr>
              <a:lnSpc>
                <a:spcPct val="102000"/>
              </a:lnSpc>
              <a:buFont typeface="Arial" pitchFamily="34" charset="0"/>
              <a:buNone/>
            </a:pPr>
            <a:r>
              <a:rPr lang="pt-BR" altLang="pt-BR" smtClean="0"/>
              <a:t>        No entanto, os diuréticos devem ser reservados para casos de edema pulmonar (o furosemidA diminui o edema pulmonar, diminuindo a resistência vascular pulmonar: furosemide:1m/kg/dia).</a:t>
            </a:r>
          </a:p>
          <a:p>
            <a:pPr>
              <a:lnSpc>
                <a:spcPct val="102000"/>
              </a:lnSpc>
              <a:buFont typeface="Arial" pitchFamily="34" charset="0"/>
              <a:buNone/>
            </a:pPr>
            <a:r>
              <a:rPr lang="pt-BR" altLang="pt-BR" smtClean="0"/>
              <a:t>        </a:t>
            </a:r>
            <a:r>
              <a:rPr lang="pt-BR" altLang="pt-BR" smtClean="0">
                <a:solidFill>
                  <a:srgbClr val="FF0000"/>
                </a:solidFill>
              </a:rPr>
              <a:t>As complicações da terapêutica diurética são</a:t>
            </a:r>
            <a:r>
              <a:rPr lang="pt-BR" altLang="pt-BR" smtClean="0"/>
              <a:t>: hipocalemia, hiponatremia, alcalose metabólica, hipercalciúria, nefrocalcinose, reabertura do canal arterial. O uso prolongado de hidroclorotiazida associado com espironolactona aumenta o risco de nefrocalcinose. </a:t>
            </a:r>
          </a:p>
          <a:p>
            <a:pPr algn="ctr">
              <a:lnSpc>
                <a:spcPct val="102000"/>
              </a:lnSpc>
              <a:buFont typeface="Arial" pitchFamily="34" charset="0"/>
              <a:buNone/>
            </a:pPr>
            <a:r>
              <a:rPr lang="pt-BR" altLang="pt-BR" b="1" smtClean="0"/>
              <a:t>Há uma grande variabilidade na prática clínica entre os Serviços quanto ao uso de diuréticos na DBP.</a:t>
            </a:r>
            <a:r>
              <a:rPr lang="pt-PT" altLang="pt-BR" b="1" smtClean="0"/>
              <a:t> É claro que quando há muita variabilidade, não existe um padrão verdadeiro, e é uma declaração sobre a falta de profundidade do nosso conhecimento nessa aplicação</a:t>
            </a:r>
            <a:r>
              <a:rPr lang="pt-BR" altLang="pt-BR" b="1" smtClean="0"/>
              <a:t> </a:t>
            </a:r>
          </a:p>
        </p:txBody>
      </p:sp>
      <p:sp>
        <p:nvSpPr>
          <p:cNvPr id="98308" name="Rectangle 4"/>
          <p:cNvSpPr>
            <a:spLocks noChangeArrowheads="1"/>
          </p:cNvSpPr>
          <p:nvPr/>
        </p:nvSpPr>
        <p:spPr bwMode="auto">
          <a:xfrm>
            <a:off x="798513" y="939800"/>
            <a:ext cx="11099800" cy="655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1" hangingPunct="1"/>
            <a:r>
              <a:rPr lang="pt-BR" altLang="pt-BR" sz="2700" b="1">
                <a:solidFill>
                  <a:srgbClr val="0000FF"/>
                </a:solidFill>
                <a:latin typeface="Lato" pitchFamily="34" charset="0"/>
              </a:rPr>
              <a:t>Uso de diur</a:t>
            </a:r>
            <a:r>
              <a:rPr lang="pt-BR" altLang="pt-BR" sz="2700" b="1">
                <a:solidFill>
                  <a:srgbClr val="0000FF"/>
                </a:solidFill>
                <a:latin typeface="Calibri"/>
              </a:rPr>
              <a:t>é</a:t>
            </a:r>
            <a:r>
              <a:rPr lang="pt-BR" altLang="pt-BR" sz="2700" b="1">
                <a:solidFill>
                  <a:srgbClr val="0000FF"/>
                </a:solidFill>
                <a:latin typeface="Lato" pitchFamily="34" charset="0"/>
              </a:rPr>
              <a:t>ticos em Neonatologia: mais controv</a:t>
            </a:r>
            <a:r>
              <a:rPr lang="pt-BR" altLang="pt-BR" sz="2700" b="1">
                <a:solidFill>
                  <a:srgbClr val="0000FF"/>
                </a:solidFill>
                <a:latin typeface="Calibri"/>
              </a:rPr>
              <a:t>é</a:t>
            </a:r>
            <a:r>
              <a:rPr lang="pt-BR" altLang="pt-BR" sz="2700" b="1">
                <a:solidFill>
                  <a:srgbClr val="0000FF"/>
                </a:solidFill>
                <a:latin typeface="Lato" pitchFamily="34" charset="0"/>
              </a:rPr>
              <a:t>rsias do que indica</a:t>
            </a:r>
            <a:r>
              <a:rPr lang="pt-BR" altLang="pt-BR" sz="2700" b="1">
                <a:solidFill>
                  <a:srgbClr val="0000FF"/>
                </a:solidFill>
                <a:latin typeface="Calibri"/>
              </a:rPr>
              <a:t>ç</a:t>
            </a:r>
            <a:r>
              <a:rPr lang="pt-BR" altLang="pt-BR" sz="2700" b="1">
                <a:solidFill>
                  <a:srgbClr val="0000FF"/>
                </a:solidFill>
                <a:latin typeface="Lato" pitchFamily="34" charset="0"/>
              </a:rPr>
              <a:t>ões</a:t>
            </a:r>
          </a:p>
          <a:p>
            <a:pPr algn="ctr"/>
            <a:r>
              <a:rPr lang="pt-BR" altLang="pt-BR" sz="1600">
                <a:solidFill>
                  <a:srgbClr val="424242"/>
                </a:solidFill>
                <a:ea typeface="Source Sans Pro"/>
                <a:cs typeface="Source Sans Pro"/>
              </a:rPr>
              <a:t>Paulo R. Margotto. Capítulo do livro Assistência ao Recém-Nascido de Risco, 4a Edição,  4a Edição, 20209 (no prelo).</a:t>
            </a:r>
            <a:endParaRPr lang="pt-BR" altLang="pt-BR" sz="1600">
              <a:solidFill>
                <a:srgbClr val="78909C"/>
              </a:solidFill>
            </a:endParaRPr>
          </a:p>
        </p:txBody>
      </p:sp>
      <p:pic>
        <p:nvPicPr>
          <p:cNvPr id="98309" name="Picture 5" descr="doc">
            <a:hlinkClick r:id="rId2" tooltip="Diureticos_no_RN_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10975" y="129698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98310" name="Rectangle 6"/>
          <p:cNvSpPr>
            <a:spLocks noChangeArrowheads="1"/>
          </p:cNvSpPr>
          <p:nvPr/>
        </p:nvSpPr>
        <p:spPr bwMode="auto">
          <a:xfrm>
            <a:off x="3182938" y="328613"/>
            <a:ext cx="60975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2000" b="1" dirty="0">
                <a:solidFill>
                  <a:srgbClr val="0000FF"/>
                </a:solidFill>
              </a:rPr>
              <a:t>USO DE DIURÉTICOS NA DISPLASIA BRONCOPULMONAR</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a:spLocks noGrp="1"/>
          </p:cNvSpPr>
          <p:nvPr>
            <p:ph type="body" idx="4294967295"/>
          </p:nvPr>
        </p:nvSpPr>
        <p:spPr>
          <a:xfrm>
            <a:off x="365125" y="134938"/>
            <a:ext cx="11110913" cy="5656262"/>
          </a:xfrm>
        </p:spPr>
        <p:txBody>
          <a:bodyPr/>
          <a:lstStyle/>
          <a:p>
            <a:pPr>
              <a:buFont typeface="Arial" pitchFamily="34" charset="0"/>
              <a:buNone/>
            </a:pPr>
            <a:r>
              <a:rPr lang="pt-BR" altLang="pt-BR" smtClean="0"/>
              <a:t>                                                                  </a:t>
            </a:r>
            <a:r>
              <a:rPr lang="pt-BR" altLang="pt-BR" b="1" smtClean="0">
                <a:solidFill>
                  <a:srgbClr val="0000FF"/>
                </a:solidFill>
              </a:rPr>
              <a:t>USO DE ESTERÓIDE PÉ-NATAL</a:t>
            </a:r>
          </a:p>
        </p:txBody>
      </p:sp>
      <p:sp>
        <p:nvSpPr>
          <p:cNvPr id="97284" name="Rectangle 4"/>
          <p:cNvSpPr>
            <a:spLocks noChangeArrowheads="1"/>
          </p:cNvSpPr>
          <p:nvPr/>
        </p:nvSpPr>
        <p:spPr bwMode="auto">
          <a:xfrm>
            <a:off x="266700" y="1141413"/>
            <a:ext cx="11220450" cy="45164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457200" algn="l"/>
              </a:tabLst>
              <a:defRPr>
                <a:solidFill>
                  <a:schemeClr val="tx1"/>
                </a:solidFill>
                <a:latin typeface="Calibri" pitchFamily="34" charset="0"/>
              </a:defRPr>
            </a:lvl1pPr>
            <a:lvl2pPr>
              <a:tabLst>
                <a:tab pos="457200" algn="l"/>
              </a:tabLst>
              <a:defRPr>
                <a:solidFill>
                  <a:schemeClr val="tx1"/>
                </a:solidFill>
                <a:latin typeface="Calibri" pitchFamily="34" charset="0"/>
              </a:defRPr>
            </a:lvl2pPr>
            <a:lvl3pPr>
              <a:tabLst>
                <a:tab pos="457200" algn="l"/>
              </a:tabLst>
              <a:defRPr>
                <a:solidFill>
                  <a:schemeClr val="tx1"/>
                </a:solidFill>
                <a:latin typeface="Calibri" pitchFamily="34" charset="0"/>
              </a:defRPr>
            </a:lvl3pPr>
            <a:lvl4pPr>
              <a:tabLst>
                <a:tab pos="457200" algn="l"/>
              </a:tabLst>
              <a:defRPr>
                <a:solidFill>
                  <a:schemeClr val="tx1"/>
                </a:solidFill>
                <a:latin typeface="Calibri" pitchFamily="34" charset="0"/>
              </a:defRPr>
            </a:lvl4pPr>
            <a:lvl5pPr>
              <a:tabLst>
                <a:tab pos="457200" algn="l"/>
              </a:tabLst>
              <a:defRPr>
                <a:solidFill>
                  <a:schemeClr val="tx1"/>
                </a:solidFill>
                <a:latin typeface="Calibri" pitchFamily="34" charset="0"/>
              </a:defRPr>
            </a:lvl5pPr>
            <a:lvl6pPr fontAlgn="base">
              <a:spcBef>
                <a:spcPct val="0"/>
              </a:spcBef>
              <a:spcAft>
                <a:spcPct val="0"/>
              </a:spcAft>
              <a:tabLst>
                <a:tab pos="457200" algn="l"/>
              </a:tabLst>
              <a:defRPr>
                <a:solidFill>
                  <a:schemeClr val="tx1"/>
                </a:solidFill>
                <a:latin typeface="Calibri" pitchFamily="34" charset="0"/>
              </a:defRPr>
            </a:lvl6pPr>
            <a:lvl7pPr fontAlgn="base">
              <a:spcBef>
                <a:spcPct val="0"/>
              </a:spcBef>
              <a:spcAft>
                <a:spcPct val="0"/>
              </a:spcAft>
              <a:tabLst>
                <a:tab pos="457200" algn="l"/>
              </a:tabLst>
              <a:defRPr>
                <a:solidFill>
                  <a:schemeClr val="tx1"/>
                </a:solidFill>
                <a:latin typeface="Calibri" pitchFamily="34" charset="0"/>
              </a:defRPr>
            </a:lvl7pPr>
            <a:lvl8pPr fontAlgn="base">
              <a:spcBef>
                <a:spcPct val="0"/>
              </a:spcBef>
              <a:spcAft>
                <a:spcPct val="0"/>
              </a:spcAft>
              <a:tabLst>
                <a:tab pos="457200" algn="l"/>
              </a:tabLst>
              <a:defRPr>
                <a:solidFill>
                  <a:schemeClr val="tx1"/>
                </a:solidFill>
                <a:latin typeface="Calibri" pitchFamily="34" charset="0"/>
              </a:defRPr>
            </a:lvl8pPr>
            <a:lvl9pPr fontAlgn="base">
              <a:spcBef>
                <a:spcPct val="0"/>
              </a:spcBef>
              <a:spcAft>
                <a:spcPct val="0"/>
              </a:spcAft>
              <a:tabLst>
                <a:tab pos="457200" algn="l"/>
              </a:tabLst>
              <a:defRPr>
                <a:solidFill>
                  <a:schemeClr val="tx1"/>
                </a:solidFill>
                <a:latin typeface="Calibri" pitchFamily="34" charset="0"/>
              </a:defRPr>
            </a:lvl9pPr>
          </a:lstStyle>
          <a:p>
            <a:pPr algn="ctr"/>
            <a:r>
              <a:rPr lang="pt-BR" altLang="pt-BR" b="1"/>
              <a:t>Recém-nascidos com mais de 10 dias em ventilação mecânica  com FiO2 acima de 30% pressão média das vias aéreas (MAP) &gt;9cmH2O: dexametasona nas seguintes doses (Doyle et al):Dose total:0,89mg/kg</a:t>
            </a:r>
            <a:endParaRPr lang="pt-BR" altLang="pt-BR"/>
          </a:p>
          <a:p>
            <a:pPr algn="ctr"/>
            <a:r>
              <a:rPr lang="pt-BR" altLang="pt-BR" b="1"/>
              <a:t>-0,15mg/kg/dia-3 dias</a:t>
            </a:r>
            <a:endParaRPr lang="pt-BR" altLang="pt-BR"/>
          </a:p>
          <a:p>
            <a:pPr algn="ctr"/>
            <a:r>
              <a:rPr lang="pt-BR" altLang="pt-BR" b="1"/>
              <a:t>-0,10mg/kg/dia-3 dias</a:t>
            </a:r>
            <a:endParaRPr lang="pt-BR" altLang="pt-BR"/>
          </a:p>
          <a:p>
            <a:pPr algn="ctr"/>
            <a:r>
              <a:rPr lang="pt-BR" altLang="pt-BR" b="1"/>
              <a:t>-0,05mg/kg/dia-2 dias</a:t>
            </a:r>
            <a:endParaRPr lang="pt-BR" altLang="pt-BR"/>
          </a:p>
          <a:p>
            <a:pPr algn="ctr"/>
            <a:r>
              <a:rPr lang="pt-BR" altLang="pt-BR" b="1"/>
              <a:t>-0,02mg/kg/dia-2 dias</a:t>
            </a:r>
            <a:endParaRPr lang="pt-BR" altLang="pt-BR"/>
          </a:p>
          <a:p>
            <a:pPr algn="ctr"/>
            <a:r>
              <a:rPr lang="pt-BR" altLang="pt-BR" b="1"/>
              <a:t>Estimativa do risco de DBP: Estimativa do risco de DBP: </a:t>
            </a:r>
            <a:r>
              <a:rPr lang="pt-BR" altLang="pt-BR" b="1">
                <a:hlinkClick r:id="rId2"/>
              </a:rPr>
              <a:t>BPD Outcome Estimator</a:t>
            </a:r>
            <a:r>
              <a:rPr lang="pt-BR" altLang="pt-BR" b="1"/>
              <a:t>                                                                        (Vai abrir uma calculadora)</a:t>
            </a:r>
            <a:r>
              <a:rPr lang="pt-BR" altLang="pt-BR"/>
              <a:t> </a:t>
            </a:r>
          </a:p>
          <a:p>
            <a:pPr algn="ctr"/>
            <a:r>
              <a:rPr lang="pt-BR" altLang="pt-BR" sz="2000" b="1">
                <a:solidFill>
                  <a:srgbClr val="0000FF"/>
                </a:solidFill>
              </a:rPr>
              <a:t>ESTRATÉGIAS DE PEVENÇÃO</a:t>
            </a:r>
          </a:p>
          <a:p>
            <a:pPr algn="ctr"/>
            <a:r>
              <a:rPr lang="pt-BR" altLang="pt-BR"/>
              <a:t>Os esforços  deveriam ser direcionados em busca de novas estratégias de proteção pulmonar, como  o uso de mais esteróide pré-natal, surfactante precoce, CPAP nasal precoce, limitar o volume corrente na ventilação mecânica, aceitar maiores PaCO2 (ventilando com PaCO2 &gt; 52mmHg versus  &lt;48mmHg houve diminuição significativa do suporte ventilatório na 36a semana de idade pós-concepção),limitar </a:t>
            </a:r>
          </a:p>
          <a:p>
            <a:pPr algn="ctr"/>
            <a:r>
              <a:rPr lang="pt-BR" altLang="pt-BR"/>
              <a:t> </a:t>
            </a:r>
            <a:r>
              <a:rPr lang="pt-BR" altLang="pt-BR" b="1">
                <a:solidFill>
                  <a:srgbClr val="FF00FF"/>
                </a:solidFill>
              </a:rPr>
              <a:t>Segundo Payne NR et al maior evidência para uma efetiva prevenção da DBP parece ser evitar a ventilação mecânica e quando necessária, usar o menor volume corrente, com a menor concentração de oxigênio e menor duração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4294967295"/>
          </p:nvPr>
        </p:nvSpPr>
        <p:spPr>
          <a:xfrm>
            <a:off x="195263" y="1382713"/>
            <a:ext cx="11182350" cy="3998912"/>
          </a:xfrm>
          <a:ln w="57150">
            <a:solidFill>
              <a:srgbClr val="00CC00"/>
            </a:solidFill>
            <a:miter lim="800000"/>
            <a:headEnd/>
            <a:tailEnd/>
          </a:ln>
        </p:spPr>
        <p:txBody>
          <a:bodyPr/>
          <a:lstStyle/>
          <a:p>
            <a:pPr>
              <a:buFont typeface="Arial" pitchFamily="34" charset="0"/>
              <a:buNone/>
            </a:pPr>
            <a:r>
              <a:rPr lang="pt-BR" altLang="pt-BR" b="1" smtClean="0">
                <a:solidFill>
                  <a:srgbClr val="0000FF"/>
                </a:solidFill>
              </a:rPr>
              <a:t>                                                                       </a:t>
            </a:r>
            <a:endParaRPr lang="pt-BR" altLang="pt-BR" smtClean="0">
              <a:solidFill>
                <a:srgbClr val="0000FF"/>
              </a:solidFill>
            </a:endParaRPr>
          </a:p>
          <a:p>
            <a:r>
              <a:rPr lang="pt-BR" altLang="pt-BR" sz="2400" smtClean="0"/>
              <a:t>Os esforços  deveriam ser direcionados em busca de novas estratégias de proteção pulmonar, como  o uso de mais esteróide pré-natal, surfactante precoce, CPAP nasal precoce, limitar o volume corrente na ventilação mecânica, aceitar maiores PaCO2 (ventilando com PaCO2 &gt; 52mmHg versus  &lt;48mmHg houve diminuição significativa do suporte ventilatório na 36a semana de idade pós-concepção),limitar </a:t>
            </a:r>
          </a:p>
          <a:p>
            <a:r>
              <a:rPr lang="pt-BR" altLang="pt-BR" sz="2400" smtClean="0"/>
              <a:t> </a:t>
            </a:r>
            <a:r>
              <a:rPr lang="pt-BR" altLang="pt-BR" sz="2400" b="1" smtClean="0">
                <a:solidFill>
                  <a:srgbClr val="FF00FF"/>
                </a:solidFill>
              </a:rPr>
              <a:t>Segundo Payne NR et al maior evidência para uma efetiva prevenção da DBP parece ser evitar a ventilação mecânica e quando necessária, usar o menor volume corrente, com a menor concentração de oxigênio e menor duração </a:t>
            </a:r>
          </a:p>
          <a:p>
            <a:endParaRPr lang="pt-BR" altLang="pt-BR" sz="2400" smtClean="0"/>
          </a:p>
        </p:txBody>
      </p:sp>
      <p:sp>
        <p:nvSpPr>
          <p:cNvPr id="86020" name="Rectangle 4"/>
          <p:cNvSpPr>
            <a:spLocks noChangeArrowheads="1"/>
          </p:cNvSpPr>
          <p:nvPr/>
        </p:nvSpPr>
        <p:spPr bwMode="auto">
          <a:xfrm>
            <a:off x="4411663" y="133350"/>
            <a:ext cx="375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2400" b="1">
                <a:solidFill>
                  <a:srgbClr val="0000FF"/>
                </a:solidFill>
              </a:rPr>
              <a:t>ESTRATÉGIAS DE PEVENÇÃO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Rectangle 3"/>
          <p:cNvSpPr>
            <a:spLocks noGrp="1"/>
          </p:cNvSpPr>
          <p:nvPr>
            <p:ph type="body" idx="4294967295"/>
          </p:nvPr>
        </p:nvSpPr>
        <p:spPr>
          <a:xfrm>
            <a:off x="1857375" y="1965325"/>
            <a:ext cx="10618788" cy="5656263"/>
          </a:xfrm>
        </p:spPr>
        <p:txBody>
          <a:bodyPr/>
          <a:lstStyle/>
          <a:p>
            <a:pPr>
              <a:buFont typeface="Arial" pitchFamily="34" charset="0"/>
              <a:buNone/>
            </a:pPr>
            <a:r>
              <a:rPr lang="pt-BR" altLang="pt-BR" sz="4400" smtClean="0">
                <a:solidFill>
                  <a:srgbClr val="FF00FF"/>
                </a:solidFill>
              </a:rPr>
              <a:t>             E O CÉREBRO?</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Rectangle 3"/>
          <p:cNvSpPr>
            <a:spLocks noGrp="1"/>
          </p:cNvSpPr>
          <p:nvPr>
            <p:ph type="body" idx="4294967295"/>
          </p:nvPr>
        </p:nvSpPr>
        <p:spPr>
          <a:xfrm>
            <a:off x="131763" y="3116263"/>
            <a:ext cx="11430000" cy="5656262"/>
          </a:xfrm>
        </p:spPr>
        <p:txBody>
          <a:bodyPr/>
          <a:lstStyle/>
          <a:p>
            <a:r>
              <a:rPr lang="pt-BR" altLang="pt-BR" smtClean="0"/>
              <a:t>Neubauer V et al relataram </a:t>
            </a:r>
            <a:r>
              <a:rPr lang="pt-BR" altLang="pt-BR" smtClean="0">
                <a:solidFill>
                  <a:srgbClr val="FF0000"/>
                </a:solidFill>
              </a:rPr>
              <a:t>4 vezes mais o risco de atraso na maturação estrutural do cérebro no recém-nascido com DBP (OR=3,8; IC a 95% de 1,2 – 12 –p=0,023),</a:t>
            </a:r>
            <a:r>
              <a:rPr lang="pt-BR" altLang="pt-BR" smtClean="0"/>
              <a:t> constituindo a única variável que permaneceu significativa no estudo multivariado, como um </a:t>
            </a:r>
            <a:r>
              <a:rPr lang="pt-BR" altLang="pt-BR" smtClean="0">
                <a:solidFill>
                  <a:srgbClr val="FF0000"/>
                </a:solidFill>
              </a:rPr>
              <a:t>robusto preditor de atraso na maturação cerebral</a:t>
            </a:r>
            <a:r>
              <a:rPr lang="pt-BR" altLang="pt-BR" smtClean="0"/>
              <a:t>. </a:t>
            </a:r>
          </a:p>
          <a:p>
            <a:r>
              <a:rPr lang="pt-BR" altLang="pt-BR" smtClean="0">
                <a:solidFill>
                  <a:srgbClr val="FF0000"/>
                </a:solidFill>
              </a:rPr>
              <a:t>Os RN com atraso na maturação cerebral receberam  ventilação por um período significativamente maior do que os RN com maturação normal</a:t>
            </a:r>
            <a:r>
              <a:rPr lang="pt-BR" altLang="pt-BR" smtClean="0"/>
              <a:t> (</a:t>
            </a:r>
            <a:r>
              <a:rPr lang="pt-BR" altLang="pt-BR" smtClean="0">
                <a:solidFill>
                  <a:srgbClr val="0000FF"/>
                </a:solidFill>
              </a:rPr>
              <a:t>mais uma  forte razão para trocar o tubo traqueal para CPAP o mais rapidamente possível</a:t>
            </a:r>
            <a:r>
              <a:rPr lang="pt-BR" altLang="pt-BR" smtClean="0"/>
              <a:t>). Interessante que neste estudos, todos, menos um, receberam hidrocortisona no tratamento da DBP.</a:t>
            </a:r>
          </a:p>
        </p:txBody>
      </p:sp>
      <p:sp>
        <p:nvSpPr>
          <p:cNvPr id="100356" name="Rectangle 4"/>
          <p:cNvSpPr>
            <a:spLocks noChangeArrowheads="1"/>
          </p:cNvSpPr>
          <p:nvPr/>
        </p:nvSpPr>
        <p:spPr bwMode="auto">
          <a:xfrm>
            <a:off x="1096963" y="1346200"/>
            <a:ext cx="9642475"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95220" bIns="0" anchor="ctr">
            <a:spAutoFit/>
          </a:bodyPr>
          <a:lstStyle/>
          <a:p>
            <a:pPr algn="ctr"/>
            <a:r>
              <a:rPr lang="pt-BR" altLang="pt-BR">
                <a:hlinkClick r:id="rId2"/>
              </a:rPr>
              <a:t>Bronchopulmonary dysplasia is associated with delayed structural brain maturation in preterm infants.</a:t>
            </a:r>
            <a:endParaRPr lang="pt-BR" altLang="pt-BR"/>
          </a:p>
          <a:p>
            <a:pPr algn="ctr"/>
            <a:r>
              <a:rPr lang="pt-BR" altLang="pt-BR"/>
              <a:t>Neubauer V, Junker D, Griesmaier E, Schocke M, Kiechl-Kohlendorfer U.</a:t>
            </a:r>
          </a:p>
          <a:p>
            <a:pPr algn="ctr"/>
            <a:r>
              <a:rPr lang="pt-BR" altLang="pt-BR"/>
              <a:t>Neonatology. 2015;107(3):179-84. doi: 10.1159/000369199. Epub 2015 Jan 24.</a:t>
            </a:r>
          </a:p>
          <a:p>
            <a:pPr algn="ctr"/>
            <a:r>
              <a:rPr lang="pt-BR" altLang="pt-BR"/>
              <a:t>PMID: 25632975.</a:t>
            </a:r>
            <a:r>
              <a:rPr lang="pt-BR" altLang="pt-BR" u="sng">
                <a:hlinkClick r:id="rId3"/>
              </a:rPr>
              <a:t>Similar articles</a:t>
            </a:r>
            <a:endParaRPr lang="pt-BR" altLang="pt-BR" u="sng"/>
          </a:p>
        </p:txBody>
      </p:sp>
      <p:sp>
        <p:nvSpPr>
          <p:cNvPr id="100357" name="Rectangle 5"/>
          <p:cNvSpPr>
            <a:spLocks noChangeArrowheads="1"/>
          </p:cNvSpPr>
          <p:nvPr/>
        </p:nvSpPr>
        <p:spPr bwMode="auto">
          <a:xfrm>
            <a:off x="304800" y="2614613"/>
            <a:ext cx="106426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altLang="pt-BR"/>
              <a:t>Apresentação: Laura Haydée e Tatiane Dias. Coordenação: Paulo R. Margotto</a:t>
            </a:r>
          </a:p>
        </p:txBody>
      </p:sp>
      <p:sp>
        <p:nvSpPr>
          <p:cNvPr id="100358" name="Rectangle 6"/>
          <p:cNvSpPr>
            <a:spLocks noChangeArrowheads="1"/>
          </p:cNvSpPr>
          <p:nvPr/>
        </p:nvSpPr>
        <p:spPr bwMode="auto">
          <a:xfrm>
            <a:off x="0" y="114300"/>
            <a:ext cx="12192000" cy="11731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eaLnBrk="1" hangingPunct="1"/>
            <a:r>
              <a:rPr lang="pt-BR" altLang="pt-BR" sz="2700" b="1" dirty="0">
                <a:solidFill>
                  <a:srgbClr val="0000FF"/>
                </a:solidFill>
                <a:latin typeface="Lato" pitchFamily="34" charset="0"/>
              </a:rPr>
              <a:t>Displasia broncopulmonar associa-se com atraso na matura</a:t>
            </a:r>
            <a:r>
              <a:rPr lang="pt-BR" altLang="pt-BR" sz="2700" b="1" dirty="0">
                <a:solidFill>
                  <a:srgbClr val="0000FF"/>
                </a:solidFill>
                <a:latin typeface="Calibri"/>
              </a:rPr>
              <a:t>ç</a:t>
            </a:r>
            <a:r>
              <a:rPr lang="pt-BR" altLang="pt-BR" sz="2700" b="1" dirty="0">
                <a:solidFill>
                  <a:srgbClr val="0000FF"/>
                </a:solidFill>
                <a:latin typeface="Lato" pitchFamily="34" charset="0"/>
              </a:rPr>
              <a:t>ão estrutural cerebral nos rec</a:t>
            </a:r>
            <a:r>
              <a:rPr lang="pt-BR" altLang="pt-BR" sz="2700" b="1" dirty="0">
                <a:solidFill>
                  <a:srgbClr val="0000FF"/>
                </a:solidFill>
                <a:latin typeface="Calibri"/>
              </a:rPr>
              <a:t>é</a:t>
            </a:r>
            <a:r>
              <a:rPr lang="pt-BR" altLang="pt-BR" sz="2700" b="1" dirty="0">
                <a:solidFill>
                  <a:srgbClr val="0000FF"/>
                </a:solidFill>
                <a:latin typeface="Lato" pitchFamily="34" charset="0"/>
              </a:rPr>
              <a:t>m-nascidos </a:t>
            </a:r>
            <a:r>
              <a:rPr lang="pt-BR" altLang="pt-BR" sz="2700" b="1" dirty="0" err="1">
                <a:solidFill>
                  <a:srgbClr val="0000FF"/>
                </a:solidFill>
                <a:latin typeface="Lato" pitchFamily="34" charset="0"/>
              </a:rPr>
              <a:t>pr</a:t>
            </a:r>
            <a:r>
              <a:rPr lang="pt-BR" altLang="pt-BR" sz="2700" b="1" dirty="0" err="1">
                <a:solidFill>
                  <a:srgbClr val="0000FF"/>
                </a:solidFill>
                <a:latin typeface="Calibri"/>
              </a:rPr>
              <a:t>é</a:t>
            </a:r>
            <a:r>
              <a:rPr lang="pt-BR" altLang="pt-BR" sz="2700" b="1" dirty="0">
                <a:solidFill>
                  <a:srgbClr val="0000FF"/>
                </a:solidFill>
                <a:latin typeface="Lato" pitchFamily="34" charset="0"/>
              </a:rPr>
              <a:t>-termos</a:t>
            </a:r>
          </a:p>
          <a:p>
            <a:pPr algn="ctr"/>
            <a:r>
              <a:rPr lang="pt-BR" altLang="pt-BR" sz="1300" u="sng" dirty="0">
                <a:solidFill>
                  <a:srgbClr val="78909C"/>
                </a:solidFill>
                <a:ea typeface="Source Sans Pro"/>
                <a:cs typeface="Source Sans Pro"/>
                <a:hlinkClick r:id="rId4" tooltip="DBP-alterac_estrut_cerebro_2015"/>
              </a:rPr>
              <a:t>  </a:t>
            </a:r>
            <a:endParaRPr lang="pt-BR" altLang="pt-BR" sz="1300" u="sng" dirty="0">
              <a:solidFill>
                <a:srgbClr val="78909C"/>
              </a:solidFill>
              <a:ea typeface="Source Sans Pro"/>
              <a:cs typeface="Source Sans Pro"/>
            </a:endParaRPr>
          </a:p>
        </p:txBody>
      </p:sp>
      <p:pic>
        <p:nvPicPr>
          <p:cNvPr id="100359" name="Picture 7" descr="ppt">
            <a:hlinkClick r:id="rId4" tooltip="DBP-alterac_estrut_cerebro_2015"/>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04350" y="66992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0360"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31413" y="5372100"/>
            <a:ext cx="2160587" cy="148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0361" name="Rectangle 9"/>
          <p:cNvSpPr>
            <a:spLocks noChangeArrowheads="1"/>
          </p:cNvSpPr>
          <p:nvPr/>
        </p:nvSpPr>
        <p:spPr bwMode="auto">
          <a:xfrm>
            <a:off x="3511550" y="6553200"/>
            <a:ext cx="65214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1" hangingPunct="1"/>
            <a:r>
              <a:rPr lang="pt-BR" altLang="pt-BR" sz="1400" b="1">
                <a:solidFill>
                  <a:srgbClr val="0000FF"/>
                </a:solidFill>
              </a:rPr>
              <a:t>Drs Laura Haydée, Joseleide Castro, Paulo R. Margotto, Tatiane Dias e Luciana Meister</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3" name="Rectangle 3"/>
          <p:cNvSpPr>
            <a:spLocks noGrp="1"/>
          </p:cNvSpPr>
          <p:nvPr>
            <p:ph type="body" idx="4294967295"/>
          </p:nvPr>
        </p:nvSpPr>
        <p:spPr>
          <a:xfrm>
            <a:off x="195263" y="568325"/>
            <a:ext cx="11234737" cy="5656263"/>
          </a:xfrm>
        </p:spPr>
        <p:txBody>
          <a:bodyPr/>
          <a:lstStyle/>
          <a:p>
            <a:pPr>
              <a:lnSpc>
                <a:spcPct val="102000"/>
              </a:lnSpc>
              <a:buFont typeface="Arial" pitchFamily="34" charset="0"/>
              <a:buNone/>
            </a:pPr>
            <a:r>
              <a:rPr lang="pt-BR" altLang="pt-BR" sz="1800" b="1" dirty="0" smtClean="0">
                <a:solidFill>
                  <a:srgbClr val="6600FF"/>
                </a:solidFill>
              </a:rPr>
              <a:t>                                                                                  EM RESUMO...</a:t>
            </a:r>
          </a:p>
          <a:p>
            <a:pPr>
              <a:lnSpc>
                <a:spcPct val="102000"/>
              </a:lnSpc>
              <a:buFont typeface="Arial" pitchFamily="34" charset="0"/>
              <a:buNone/>
            </a:pPr>
            <a:r>
              <a:rPr lang="pt-BR" altLang="ja-JP" sz="1800" b="1" dirty="0" smtClean="0">
                <a:ea typeface="MS PGothic" pitchFamily="34" charset="-128"/>
              </a:rPr>
              <a:t>     Há  uma subclassificação recente da displasia broncopulmonar (DBP) grave que divide em 2 fenótipos: o Tipo 1 é relativamente menos grave e inclui lactentes que utilizam cânula nasal de alto fluxo ou CPAP com 36 semanas de </a:t>
            </a:r>
            <a:r>
              <a:rPr lang="pt-BR" altLang="ja-JP" sz="1800" b="1" dirty="0" err="1" smtClean="0">
                <a:ea typeface="MS PGothic" pitchFamily="34" charset="-128"/>
              </a:rPr>
              <a:t>de</a:t>
            </a:r>
            <a:r>
              <a:rPr lang="pt-BR" altLang="ja-JP" sz="1800" b="1" dirty="0" smtClean="0">
                <a:ea typeface="MS PGothic" pitchFamily="34" charset="-128"/>
              </a:rPr>
              <a:t> idade gestacional pós-menstrual, enquanto o tipo 2 é relativamente mais grave e inclui os que estão em ventilação mecânica e  a DBP pode ser dividida em fases: precoce, evolutiva e estabelecida com uma abordagem terapêutica passo a passo: precoce, desde o nascimento até a 1ª semana de vida; evolutiva, semanas 1 a 36 semanas de idade pós-menstrual e estabelecida,&gt; 36 semanas de idade pós-menstrual. Evitar intubação desnecessária é a melhor maneira de diminuir a incidência de DBP do ponto de vista de cuidados respiratórios. Ao transferir um </a:t>
            </a:r>
            <a:r>
              <a:rPr lang="pt-BR" altLang="ja-JP" sz="1800" b="1" dirty="0" err="1" smtClean="0">
                <a:ea typeface="MS PGothic" pitchFamily="34" charset="-128"/>
              </a:rPr>
              <a:t>pré</a:t>
            </a:r>
            <a:r>
              <a:rPr lang="pt-BR" altLang="ja-JP" sz="1800" b="1" dirty="0" smtClean="0">
                <a:ea typeface="MS PGothic" pitchFamily="34" charset="-128"/>
              </a:rPr>
              <a:t>-termo da Sala de Parto para a UTI Neonatal, mesmo que necessita de ventilação mecânica (VM),  O FAZER EM CPAP nasal do que em </a:t>
            </a:r>
            <a:r>
              <a:rPr lang="pt-BR" altLang="ja-JP" sz="1800" b="1" dirty="0" err="1" smtClean="0">
                <a:ea typeface="MS PGothic" pitchFamily="34" charset="-128"/>
              </a:rPr>
              <a:t>ambú</a:t>
            </a:r>
            <a:r>
              <a:rPr lang="pt-BR" altLang="ja-JP" sz="1800" b="1" dirty="0" smtClean="0">
                <a:ea typeface="MS PGothic" pitchFamily="34" charset="-128"/>
              </a:rPr>
              <a:t> para reduzir o risco do desenvolvimento da DBP. SE EM VM usar a ventilação com volume controlado por ter  mais vantagens sobre a ventilação por pressão controlada. Uma vez a DBP estabelecida, para promover a troca de gás, são necessários  usar  um volume corrente maior (10–12 </a:t>
            </a:r>
            <a:r>
              <a:rPr lang="pt-BR" altLang="ja-JP" sz="1800" b="1" dirty="0" err="1" smtClean="0">
                <a:ea typeface="MS PGothic" pitchFamily="34" charset="-128"/>
              </a:rPr>
              <a:t>mL</a:t>
            </a:r>
            <a:r>
              <a:rPr lang="pt-BR" altLang="ja-JP" sz="1800" b="1" dirty="0" smtClean="0">
                <a:ea typeface="MS PGothic" pitchFamily="34" charset="-128"/>
              </a:rPr>
              <a:t> / kg), maior tempo inspiratório (≥0,6 segundos) e resolver a obstrução de vias aéreas. O uso precoce de hidrocortisona para prevenir a DBP não tem sido indicado. O uso de surfactante </a:t>
            </a:r>
            <a:r>
              <a:rPr lang="pt-BR" altLang="ja-JP" sz="1800" b="1" dirty="0" err="1" smtClean="0">
                <a:ea typeface="MS PGothic" pitchFamily="34" charset="-128"/>
              </a:rPr>
              <a:t>intratraqueal</a:t>
            </a:r>
            <a:r>
              <a:rPr lang="pt-BR" altLang="ja-JP" sz="1800" b="1" dirty="0" smtClean="0">
                <a:ea typeface="MS PGothic" pitchFamily="34" charset="-128"/>
              </a:rPr>
              <a:t>  + </a:t>
            </a:r>
            <a:r>
              <a:rPr lang="pt-BR" altLang="ja-JP" sz="1800" b="1" dirty="0" err="1" smtClean="0">
                <a:ea typeface="MS PGothic" pitchFamily="34" charset="-128"/>
              </a:rPr>
              <a:t>budesonida</a:t>
            </a:r>
            <a:r>
              <a:rPr lang="pt-BR" altLang="ja-JP" sz="1800" b="1" dirty="0" smtClean="0">
                <a:ea typeface="MS PGothic" pitchFamily="34" charset="-128"/>
              </a:rPr>
              <a:t> inalada tem diminuído a incidência de DBP, mais do que o uso de surfactante isoladamente. Suporte nutricional também é uma parte muito importante da prevenção da DBP, uma vez que bebês prematuros com DBP têm uma demanda metabólica de 15% a 25% maior do que bebês sem DBP</a:t>
            </a:r>
            <a:r>
              <a:rPr lang="pt-BR" altLang="ja-JP" sz="1800" dirty="0" smtClean="0">
                <a:ea typeface="MS PGothic" pitchFamily="34" charset="-128"/>
              </a:rPr>
              <a:t>. </a:t>
            </a:r>
            <a:r>
              <a:rPr lang="pt-BR" altLang="pt-BR" sz="1800" b="1" dirty="0" smtClean="0"/>
              <a:t>Quanto ao cérebro e DBP: quatro vezes mais o risco de atraso na maturação estrutural do cérebro nesses RN (OR: 3,8 com IC a 95% de 1,2-12-P=0,023).</a:t>
            </a:r>
          </a:p>
        </p:txBody>
      </p:sp>
      <p:sp>
        <p:nvSpPr>
          <p:cNvPr id="102404" name="Text Box 4"/>
          <p:cNvSpPr txBox="1">
            <a:spLocks noChangeArrowheads="1"/>
          </p:cNvSpPr>
          <p:nvPr/>
        </p:nvSpPr>
        <p:spPr bwMode="auto">
          <a:xfrm>
            <a:off x="10823575" y="6391275"/>
            <a:ext cx="8699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000"/>
              <a:t>Margotto, PR</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9874" name="Freeform 6"/>
          <p:cNvSpPr>
            <a:spLocks noGrp="1" noRot="1" noChangeAspect="1" noMove="1" noResize="1" noEditPoints="1" noAdjustHandles="1" noChangeArrowheads="1" noChangeShapeType="1" noTextEdit="1"/>
          </p:cNvSpPr>
          <p:nvPr/>
        </p:nvSpPr>
        <p:spPr bwMode="auto">
          <a:xfrm>
            <a:off x="11784013" y="1189038"/>
            <a:ext cx="407987" cy="819150"/>
          </a:xfrm>
          <a:custGeom>
            <a:avLst/>
            <a:gdLst>
              <a:gd name="T0" fmla="*/ 1799 w 1799"/>
              <a:gd name="T1" fmla="*/ 0 h 3612"/>
              <a:gd name="T2" fmla="*/ 1799 w 1799"/>
              <a:gd name="T3" fmla="*/ 3612 h 3612"/>
              <a:gd name="T4" fmla="*/ 1686 w 1799"/>
              <a:gd name="T5" fmla="*/ 3609 h 3612"/>
              <a:gd name="T6" fmla="*/ 1574 w 1799"/>
              <a:gd name="T7" fmla="*/ 3598 h 3612"/>
              <a:gd name="T8" fmla="*/ 1464 w 1799"/>
              <a:gd name="T9" fmla="*/ 3581 h 3612"/>
              <a:gd name="T10" fmla="*/ 1357 w 1799"/>
              <a:gd name="T11" fmla="*/ 3557 h 3612"/>
              <a:gd name="T12" fmla="*/ 1251 w 1799"/>
              <a:gd name="T13" fmla="*/ 3527 h 3612"/>
              <a:gd name="T14" fmla="*/ 1150 w 1799"/>
              <a:gd name="T15" fmla="*/ 3490 h 3612"/>
              <a:gd name="T16" fmla="*/ 1050 w 1799"/>
              <a:gd name="T17" fmla="*/ 3448 h 3612"/>
              <a:gd name="T18" fmla="*/ 953 w 1799"/>
              <a:gd name="T19" fmla="*/ 3401 h 3612"/>
              <a:gd name="T20" fmla="*/ 860 w 1799"/>
              <a:gd name="T21" fmla="*/ 3347 h 3612"/>
              <a:gd name="T22" fmla="*/ 771 w 1799"/>
              <a:gd name="T23" fmla="*/ 3289 h 3612"/>
              <a:gd name="T24" fmla="*/ 686 w 1799"/>
              <a:gd name="T25" fmla="*/ 3224 h 3612"/>
              <a:gd name="T26" fmla="*/ 604 w 1799"/>
              <a:gd name="T27" fmla="*/ 3156 h 3612"/>
              <a:gd name="T28" fmla="*/ 527 w 1799"/>
              <a:gd name="T29" fmla="*/ 3083 h 3612"/>
              <a:gd name="T30" fmla="*/ 454 w 1799"/>
              <a:gd name="T31" fmla="*/ 3005 h 3612"/>
              <a:gd name="T32" fmla="*/ 386 w 1799"/>
              <a:gd name="T33" fmla="*/ 2923 h 3612"/>
              <a:gd name="T34" fmla="*/ 323 w 1799"/>
              <a:gd name="T35" fmla="*/ 2838 h 3612"/>
              <a:gd name="T36" fmla="*/ 265 w 1799"/>
              <a:gd name="T37" fmla="*/ 2748 h 3612"/>
              <a:gd name="T38" fmla="*/ 211 w 1799"/>
              <a:gd name="T39" fmla="*/ 2655 h 3612"/>
              <a:gd name="T40" fmla="*/ 163 w 1799"/>
              <a:gd name="T41" fmla="*/ 2559 h 3612"/>
              <a:gd name="T42" fmla="*/ 121 w 1799"/>
              <a:gd name="T43" fmla="*/ 2459 h 3612"/>
              <a:gd name="T44" fmla="*/ 85 w 1799"/>
              <a:gd name="T45" fmla="*/ 2356 h 3612"/>
              <a:gd name="T46" fmla="*/ 55 w 1799"/>
              <a:gd name="T47" fmla="*/ 2251 h 3612"/>
              <a:gd name="T48" fmla="*/ 32 w 1799"/>
              <a:gd name="T49" fmla="*/ 2143 h 3612"/>
              <a:gd name="T50" fmla="*/ 14 w 1799"/>
              <a:gd name="T51" fmla="*/ 2033 h 3612"/>
              <a:gd name="T52" fmla="*/ 4 w 1799"/>
              <a:gd name="T53" fmla="*/ 1920 h 3612"/>
              <a:gd name="T54" fmla="*/ 0 w 1799"/>
              <a:gd name="T55" fmla="*/ 1806 h 3612"/>
              <a:gd name="T56" fmla="*/ 4 w 1799"/>
              <a:gd name="T57" fmla="*/ 1692 h 3612"/>
              <a:gd name="T58" fmla="*/ 14 w 1799"/>
              <a:gd name="T59" fmla="*/ 1580 h 3612"/>
              <a:gd name="T60" fmla="*/ 32 w 1799"/>
              <a:gd name="T61" fmla="*/ 1469 h 3612"/>
              <a:gd name="T62" fmla="*/ 55 w 1799"/>
              <a:gd name="T63" fmla="*/ 1362 h 3612"/>
              <a:gd name="T64" fmla="*/ 85 w 1799"/>
              <a:gd name="T65" fmla="*/ 1256 h 3612"/>
              <a:gd name="T66" fmla="*/ 121 w 1799"/>
              <a:gd name="T67" fmla="*/ 1154 h 3612"/>
              <a:gd name="T68" fmla="*/ 163 w 1799"/>
              <a:gd name="T69" fmla="*/ 1054 h 3612"/>
              <a:gd name="T70" fmla="*/ 211 w 1799"/>
              <a:gd name="T71" fmla="*/ 958 h 3612"/>
              <a:gd name="T72" fmla="*/ 265 w 1799"/>
              <a:gd name="T73" fmla="*/ 864 h 3612"/>
              <a:gd name="T74" fmla="*/ 323 w 1799"/>
              <a:gd name="T75" fmla="*/ 774 h 3612"/>
              <a:gd name="T76" fmla="*/ 386 w 1799"/>
              <a:gd name="T77" fmla="*/ 689 h 3612"/>
              <a:gd name="T78" fmla="*/ 454 w 1799"/>
              <a:gd name="T79" fmla="*/ 607 h 3612"/>
              <a:gd name="T80" fmla="*/ 527 w 1799"/>
              <a:gd name="T81" fmla="*/ 529 h 3612"/>
              <a:gd name="T82" fmla="*/ 604 w 1799"/>
              <a:gd name="T83" fmla="*/ 456 h 3612"/>
              <a:gd name="T84" fmla="*/ 686 w 1799"/>
              <a:gd name="T85" fmla="*/ 388 h 3612"/>
              <a:gd name="T86" fmla="*/ 771 w 1799"/>
              <a:gd name="T87" fmla="*/ 325 h 3612"/>
              <a:gd name="T88" fmla="*/ 860 w 1799"/>
              <a:gd name="T89" fmla="*/ 266 h 3612"/>
              <a:gd name="T90" fmla="*/ 953 w 1799"/>
              <a:gd name="T91" fmla="*/ 212 h 3612"/>
              <a:gd name="T92" fmla="*/ 1050 w 1799"/>
              <a:gd name="T93" fmla="*/ 164 h 3612"/>
              <a:gd name="T94" fmla="*/ 1150 w 1799"/>
              <a:gd name="T95" fmla="*/ 122 h 3612"/>
              <a:gd name="T96" fmla="*/ 1251 w 1799"/>
              <a:gd name="T97" fmla="*/ 85 h 3612"/>
              <a:gd name="T98" fmla="*/ 1357 w 1799"/>
              <a:gd name="T99" fmla="*/ 55 h 3612"/>
              <a:gd name="T100" fmla="*/ 1464 w 1799"/>
              <a:gd name="T101" fmla="*/ 32 h 3612"/>
              <a:gd name="T102" fmla="*/ 1574 w 1799"/>
              <a:gd name="T103" fmla="*/ 14 h 3612"/>
              <a:gd name="T104" fmla="*/ 1686 w 1799"/>
              <a:gd name="T105" fmla="*/ 5 h 3612"/>
              <a:gd name="T106" fmla="*/ 1799 w 1799"/>
              <a:gd name="T107" fmla="*/ 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pt-BR"/>
          </a:p>
        </p:txBody>
      </p:sp>
      <p:cxnSp>
        <p:nvCxnSpPr>
          <p:cNvPr id="137" name="Straight Connector 136">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773113" y="1257300"/>
            <a:ext cx="0" cy="560070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139" name="Rectangle 13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6498" name="Rectangle 2"/>
          <p:cNvSpPr>
            <a:spLocks noGrp="1" noChangeArrowheads="1"/>
          </p:cNvSpPr>
          <p:nvPr>
            <p:ph type="title"/>
          </p:nvPr>
        </p:nvSpPr>
        <p:spPr>
          <a:xfrm>
            <a:off x="4929188" y="-1258888"/>
            <a:ext cx="5422900" cy="4268788"/>
          </a:xfrm>
        </p:spPr>
        <p:txBody>
          <a:bodyPr anchor="ctr">
            <a:normAutofit/>
          </a:bodyPr>
          <a:lstStyle/>
          <a:p>
            <a:pPr algn="l">
              <a:lnSpc>
                <a:spcPct val="85000"/>
              </a:lnSpc>
            </a:pPr>
            <a:r>
              <a:rPr lang="en-US" altLang="pt-BR" sz="4800" smtClean="0">
                <a:solidFill>
                  <a:srgbClr val="0000FF"/>
                </a:solidFill>
              </a:rPr>
              <a:t>OBRIGADO !!!</a:t>
            </a:r>
          </a:p>
        </p:txBody>
      </p:sp>
      <p:sp>
        <p:nvSpPr>
          <p:cNvPr id="141" name="Freeform: Shape 14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5443538" cy="6858000"/>
          </a:xfrm>
          <a:custGeom>
            <a:avLst/>
            <a:gdLst>
              <a:gd name="connsiteX0" fmla="*/ 0 w 5443666"/>
              <a:gd name="connsiteY0" fmla="*/ 0 h 6845983"/>
              <a:gd name="connsiteX1" fmla="*/ 3595564 w 5443666"/>
              <a:gd name="connsiteY1" fmla="*/ 0 h 6845983"/>
              <a:gd name="connsiteX2" fmla="*/ 3746607 w 5443666"/>
              <a:gd name="connsiteY2" fmla="*/ 118697 h 6845983"/>
              <a:gd name="connsiteX3" fmla="*/ 5443666 w 5443666"/>
              <a:gd name="connsiteY3" fmla="*/ 3717234 h 6845983"/>
              <a:gd name="connsiteX4" fmla="*/ 4378763 w 5443666"/>
              <a:gd name="connsiteY4" fmla="*/ 6683615 h 6845983"/>
              <a:gd name="connsiteX5" fmla="*/ 4238117 w 5443666"/>
              <a:gd name="connsiteY5" fmla="*/ 6845983 h 6845983"/>
              <a:gd name="connsiteX6" fmla="*/ 0 w 5443666"/>
              <a:gd name="connsiteY6" fmla="*/ 6845983 h 6845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3666" h="6845983">
                <a:moveTo>
                  <a:pt x="0" y="0"/>
                </a:moveTo>
                <a:lnTo>
                  <a:pt x="3595564" y="0"/>
                </a:lnTo>
                <a:lnTo>
                  <a:pt x="3746607" y="118697"/>
                </a:lnTo>
                <a:cubicBezTo>
                  <a:pt x="4783044" y="974041"/>
                  <a:pt x="5443666" y="2268489"/>
                  <a:pt x="5443666" y="3717234"/>
                </a:cubicBezTo>
                <a:cubicBezTo>
                  <a:pt x="5443666" y="4844036"/>
                  <a:pt x="5044030" y="5877498"/>
                  <a:pt x="4378763" y="6683615"/>
                </a:cubicBezTo>
                <a:lnTo>
                  <a:pt x="4238117" y="6845983"/>
                </a:lnTo>
                <a:lnTo>
                  <a:pt x="0" y="6845983"/>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 name="Picture 1" descr="A person reading a book&#10;&#10;Description automatically generated"/>
          <p:cNvPicPr>
            <a:picLocks noChangeAspect="1" noChangeArrowheads="1"/>
          </p:cNvPicPr>
          <p:nvPr/>
        </p:nvPicPr>
        <p:blipFill>
          <a:blip r:embed="rId2">
            <a:lum bright="24000" contrast="24000"/>
            <a:extLst>
              <a:ext uri="{28A0092B-C50C-407E-A947-70E740481C1C}">
                <a14:useLocalDpi xmlns:a14="http://schemas.microsoft.com/office/drawing/2010/main" val="0"/>
              </a:ext>
            </a:extLst>
          </a:blip>
          <a:srcRect/>
          <a:stretch>
            <a:fillRect/>
          </a:stretch>
        </p:blipFill>
        <p:spPr bwMode="auto">
          <a:xfrm>
            <a:off x="0" y="0"/>
            <a:ext cx="5211763" cy="6858000"/>
          </a:xfrm>
          <a:prstGeom prst="rect">
            <a:avLst/>
          </a:prstGeom>
          <a:noFill/>
          <a:extLst>
            <a:ext uri="{909E8E84-426E-40DD-AFC4-6F175D3DCCD1}">
              <a14:hiddenFill xmlns:a14="http://schemas.microsoft.com/office/drawing/2010/main">
                <a:solidFill>
                  <a:srgbClr val="FFFFFF"/>
                </a:solidFill>
              </a14:hiddenFill>
            </a:ext>
          </a:extLst>
        </p:spPr>
      </p:pic>
      <p:sp>
        <p:nvSpPr>
          <p:cNvPr id="79880" name="Freeform 6"/>
          <p:cNvSpPr>
            <a:spLocks noGrp="1" noRot="1" noChangeAspect="1" noMove="1" noResize="1" noEditPoints="1" noAdjustHandles="1" noChangeArrowheads="1" noChangeShapeType="1" noTextEdit="1"/>
          </p:cNvSpPr>
          <p:nvPr/>
        </p:nvSpPr>
        <p:spPr bwMode="auto">
          <a:xfrm>
            <a:off x="11784013" y="1189038"/>
            <a:ext cx="407987" cy="819150"/>
          </a:xfrm>
          <a:custGeom>
            <a:avLst/>
            <a:gdLst>
              <a:gd name="T0" fmla="*/ 1799 w 1799"/>
              <a:gd name="T1" fmla="*/ 0 h 3612"/>
              <a:gd name="T2" fmla="*/ 1799 w 1799"/>
              <a:gd name="T3" fmla="*/ 3612 h 3612"/>
              <a:gd name="T4" fmla="*/ 1686 w 1799"/>
              <a:gd name="T5" fmla="*/ 3609 h 3612"/>
              <a:gd name="T6" fmla="*/ 1574 w 1799"/>
              <a:gd name="T7" fmla="*/ 3598 h 3612"/>
              <a:gd name="T8" fmla="*/ 1464 w 1799"/>
              <a:gd name="T9" fmla="*/ 3581 h 3612"/>
              <a:gd name="T10" fmla="*/ 1357 w 1799"/>
              <a:gd name="T11" fmla="*/ 3557 h 3612"/>
              <a:gd name="T12" fmla="*/ 1251 w 1799"/>
              <a:gd name="T13" fmla="*/ 3527 h 3612"/>
              <a:gd name="T14" fmla="*/ 1150 w 1799"/>
              <a:gd name="T15" fmla="*/ 3490 h 3612"/>
              <a:gd name="T16" fmla="*/ 1050 w 1799"/>
              <a:gd name="T17" fmla="*/ 3448 h 3612"/>
              <a:gd name="T18" fmla="*/ 953 w 1799"/>
              <a:gd name="T19" fmla="*/ 3401 h 3612"/>
              <a:gd name="T20" fmla="*/ 860 w 1799"/>
              <a:gd name="T21" fmla="*/ 3347 h 3612"/>
              <a:gd name="T22" fmla="*/ 771 w 1799"/>
              <a:gd name="T23" fmla="*/ 3289 h 3612"/>
              <a:gd name="T24" fmla="*/ 686 w 1799"/>
              <a:gd name="T25" fmla="*/ 3224 h 3612"/>
              <a:gd name="T26" fmla="*/ 604 w 1799"/>
              <a:gd name="T27" fmla="*/ 3156 h 3612"/>
              <a:gd name="T28" fmla="*/ 527 w 1799"/>
              <a:gd name="T29" fmla="*/ 3083 h 3612"/>
              <a:gd name="T30" fmla="*/ 454 w 1799"/>
              <a:gd name="T31" fmla="*/ 3005 h 3612"/>
              <a:gd name="T32" fmla="*/ 386 w 1799"/>
              <a:gd name="T33" fmla="*/ 2923 h 3612"/>
              <a:gd name="T34" fmla="*/ 323 w 1799"/>
              <a:gd name="T35" fmla="*/ 2838 h 3612"/>
              <a:gd name="T36" fmla="*/ 265 w 1799"/>
              <a:gd name="T37" fmla="*/ 2748 h 3612"/>
              <a:gd name="T38" fmla="*/ 211 w 1799"/>
              <a:gd name="T39" fmla="*/ 2655 h 3612"/>
              <a:gd name="T40" fmla="*/ 163 w 1799"/>
              <a:gd name="T41" fmla="*/ 2559 h 3612"/>
              <a:gd name="T42" fmla="*/ 121 w 1799"/>
              <a:gd name="T43" fmla="*/ 2459 h 3612"/>
              <a:gd name="T44" fmla="*/ 85 w 1799"/>
              <a:gd name="T45" fmla="*/ 2356 h 3612"/>
              <a:gd name="T46" fmla="*/ 55 w 1799"/>
              <a:gd name="T47" fmla="*/ 2251 h 3612"/>
              <a:gd name="T48" fmla="*/ 32 w 1799"/>
              <a:gd name="T49" fmla="*/ 2143 h 3612"/>
              <a:gd name="T50" fmla="*/ 14 w 1799"/>
              <a:gd name="T51" fmla="*/ 2033 h 3612"/>
              <a:gd name="T52" fmla="*/ 4 w 1799"/>
              <a:gd name="T53" fmla="*/ 1920 h 3612"/>
              <a:gd name="T54" fmla="*/ 0 w 1799"/>
              <a:gd name="T55" fmla="*/ 1806 h 3612"/>
              <a:gd name="T56" fmla="*/ 4 w 1799"/>
              <a:gd name="T57" fmla="*/ 1692 h 3612"/>
              <a:gd name="T58" fmla="*/ 14 w 1799"/>
              <a:gd name="T59" fmla="*/ 1580 h 3612"/>
              <a:gd name="T60" fmla="*/ 32 w 1799"/>
              <a:gd name="T61" fmla="*/ 1469 h 3612"/>
              <a:gd name="T62" fmla="*/ 55 w 1799"/>
              <a:gd name="T63" fmla="*/ 1362 h 3612"/>
              <a:gd name="T64" fmla="*/ 85 w 1799"/>
              <a:gd name="T65" fmla="*/ 1256 h 3612"/>
              <a:gd name="T66" fmla="*/ 121 w 1799"/>
              <a:gd name="T67" fmla="*/ 1154 h 3612"/>
              <a:gd name="T68" fmla="*/ 163 w 1799"/>
              <a:gd name="T69" fmla="*/ 1054 h 3612"/>
              <a:gd name="T70" fmla="*/ 211 w 1799"/>
              <a:gd name="T71" fmla="*/ 958 h 3612"/>
              <a:gd name="T72" fmla="*/ 265 w 1799"/>
              <a:gd name="T73" fmla="*/ 864 h 3612"/>
              <a:gd name="T74" fmla="*/ 323 w 1799"/>
              <a:gd name="T75" fmla="*/ 774 h 3612"/>
              <a:gd name="T76" fmla="*/ 386 w 1799"/>
              <a:gd name="T77" fmla="*/ 689 h 3612"/>
              <a:gd name="T78" fmla="*/ 454 w 1799"/>
              <a:gd name="T79" fmla="*/ 607 h 3612"/>
              <a:gd name="T80" fmla="*/ 527 w 1799"/>
              <a:gd name="T81" fmla="*/ 529 h 3612"/>
              <a:gd name="T82" fmla="*/ 604 w 1799"/>
              <a:gd name="T83" fmla="*/ 456 h 3612"/>
              <a:gd name="T84" fmla="*/ 686 w 1799"/>
              <a:gd name="T85" fmla="*/ 388 h 3612"/>
              <a:gd name="T86" fmla="*/ 771 w 1799"/>
              <a:gd name="T87" fmla="*/ 325 h 3612"/>
              <a:gd name="T88" fmla="*/ 860 w 1799"/>
              <a:gd name="T89" fmla="*/ 266 h 3612"/>
              <a:gd name="T90" fmla="*/ 953 w 1799"/>
              <a:gd name="T91" fmla="*/ 212 h 3612"/>
              <a:gd name="T92" fmla="*/ 1050 w 1799"/>
              <a:gd name="T93" fmla="*/ 164 h 3612"/>
              <a:gd name="T94" fmla="*/ 1150 w 1799"/>
              <a:gd name="T95" fmla="*/ 122 h 3612"/>
              <a:gd name="T96" fmla="*/ 1251 w 1799"/>
              <a:gd name="T97" fmla="*/ 85 h 3612"/>
              <a:gd name="T98" fmla="*/ 1357 w 1799"/>
              <a:gd name="T99" fmla="*/ 55 h 3612"/>
              <a:gd name="T100" fmla="*/ 1464 w 1799"/>
              <a:gd name="T101" fmla="*/ 32 h 3612"/>
              <a:gd name="T102" fmla="*/ 1574 w 1799"/>
              <a:gd name="T103" fmla="*/ 14 h 3612"/>
              <a:gd name="T104" fmla="*/ 1686 w 1799"/>
              <a:gd name="T105" fmla="*/ 5 h 3612"/>
              <a:gd name="T106" fmla="*/ 1799 w 1799"/>
              <a:gd name="T107" fmla="*/ 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pt-BR"/>
          </a:p>
        </p:txBody>
      </p:sp>
      <p:pic>
        <p:nvPicPr>
          <p:cNvPr id="79881"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0888" y="1301750"/>
            <a:ext cx="3800475" cy="506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9882" name="Text Box 10"/>
          <p:cNvSpPr txBox="1">
            <a:spLocks noChangeArrowheads="1"/>
          </p:cNvSpPr>
          <p:nvPr/>
        </p:nvSpPr>
        <p:spPr bwMode="auto">
          <a:xfrm>
            <a:off x="9866313" y="4365625"/>
            <a:ext cx="193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solidFill>
                  <a:srgbClr val="6600FF"/>
                </a:solidFill>
              </a:rPr>
              <a:t>Dr. Gustavo Borela</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0" name="Text Box 4"/>
          <p:cNvSpPr txBox="1">
            <a:spLocks noChangeArrowheads="1"/>
          </p:cNvSpPr>
          <p:nvPr/>
        </p:nvSpPr>
        <p:spPr bwMode="auto">
          <a:xfrm>
            <a:off x="939800" y="6286500"/>
            <a:ext cx="102600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solidFill>
                  <a:srgbClr val="0000FF"/>
                </a:solidFill>
              </a:rPr>
              <a:t>Staffs (Drs. Carlos Zaconeta e Paulo R. Margotto) e Residentes da Unidade de Neonatologia do HMIB/SES/DF</a:t>
            </a:r>
          </a:p>
        </p:txBody>
      </p:sp>
      <p:pic>
        <p:nvPicPr>
          <p:cNvPr id="101382" name="Picture 6"/>
          <p:cNvPicPr>
            <a:picLocks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073150" y="469900"/>
            <a:ext cx="10991850" cy="5532438"/>
          </a:xfrm>
          <a:noFill/>
          <a:ln w="57150">
            <a:solidFill>
              <a:srgbClr val="6600FF"/>
            </a:solid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Headlines">
  <a:themeElements>
    <a:clrScheme name="Headlines">
      <a:dk1>
        <a:sysClr val="windowText" lastClr="000000"/>
      </a:dk1>
      <a:lt1>
        <a:sysClr val="window" lastClr="FFFFFF"/>
      </a:lt1>
      <a:dk2>
        <a:srgbClr val="1D1A1D"/>
      </a:dk2>
      <a:lt2>
        <a:srgbClr val="F5F5F5"/>
      </a:lt2>
      <a:accent1>
        <a:srgbClr val="439EB7"/>
      </a:accent1>
      <a:accent2>
        <a:srgbClr val="E28B55"/>
      </a:accent2>
      <a:accent3>
        <a:srgbClr val="DCB64D"/>
      </a:accent3>
      <a:accent4>
        <a:srgbClr val="4CA198"/>
      </a:accent4>
      <a:accent5>
        <a:srgbClr val="835B82"/>
      </a:accent5>
      <a:accent6>
        <a:srgbClr val="645135"/>
      </a:accent6>
      <a:hlink>
        <a:srgbClr val="439EB7"/>
      </a:hlink>
      <a:folHlink>
        <a:srgbClr val="835B82"/>
      </a:folHlink>
    </a:clrScheme>
    <a:fontScheme name="Headlines">
      <a:majorFont>
        <a:latin typeface="Century Schoolbook" panose="02040604050505020304"/>
        <a:ea typeface=""/>
        <a:cs typeface=""/>
        <a:font script="Jpan" typeface="メイリオ"/>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Headlines" id="{3841520A-25F2-4EB8-BE4C-611DB5ABEED9}" vid="{ECD25A4C-D97E-4C12-84B1-63580BFFAEE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Headlines">
    <a:dk1>
      <a:sysClr val="windowText" lastClr="000000"/>
    </a:dk1>
    <a:lt1>
      <a:sysClr val="window" lastClr="FFFFFF"/>
    </a:lt1>
    <a:dk2>
      <a:srgbClr val="1D1A1D"/>
    </a:dk2>
    <a:lt2>
      <a:srgbClr val="F5F5F5"/>
    </a:lt2>
    <a:accent1>
      <a:srgbClr val="439EB7"/>
    </a:accent1>
    <a:accent2>
      <a:srgbClr val="E28B55"/>
    </a:accent2>
    <a:accent3>
      <a:srgbClr val="DCB64D"/>
    </a:accent3>
    <a:accent4>
      <a:srgbClr val="4CA198"/>
    </a:accent4>
    <a:accent5>
      <a:srgbClr val="835B82"/>
    </a:accent5>
    <a:accent6>
      <a:srgbClr val="645135"/>
    </a:accent6>
    <a:hlink>
      <a:srgbClr val="439EB7"/>
    </a:hlink>
    <a:folHlink>
      <a:srgbClr val="835B82"/>
    </a:folHlink>
  </a:clrScheme>
</a:themeOverride>
</file>

<file path=docProps/app.xml><?xml version="1.0" encoding="utf-8"?>
<Properties xmlns="http://schemas.openxmlformats.org/officeDocument/2006/extended-properties" xmlns:vt="http://schemas.openxmlformats.org/officeDocument/2006/docPropsVTypes">
  <TotalTime>675</TotalTime>
  <Words>7990</Words>
  <Application>Microsoft Office PowerPoint</Application>
  <PresentationFormat>Personalizar</PresentationFormat>
  <Paragraphs>336</Paragraphs>
  <Slides>52</Slides>
  <Notes>30</Notes>
  <HiddenSlides>0</HiddenSlides>
  <MMClips>0</MMClips>
  <ScaleCrop>false</ScaleCrop>
  <HeadingPairs>
    <vt:vector size="6" baseType="variant">
      <vt:variant>
        <vt:lpstr>Fontes usadas</vt:lpstr>
      </vt:variant>
      <vt:variant>
        <vt:i4>11</vt:i4>
      </vt:variant>
      <vt:variant>
        <vt:lpstr>Tema</vt:lpstr>
      </vt:variant>
      <vt:variant>
        <vt:i4>2</vt:i4>
      </vt:variant>
      <vt:variant>
        <vt:lpstr>Títulos de slides</vt:lpstr>
      </vt:variant>
      <vt:variant>
        <vt:i4>52</vt:i4>
      </vt:variant>
    </vt:vector>
  </HeadingPairs>
  <TitlesOfParts>
    <vt:vector size="65" baseType="lpstr">
      <vt:lpstr>Calibri</vt:lpstr>
      <vt:lpstr>Arial</vt:lpstr>
      <vt:lpstr>Calibri Light</vt:lpstr>
      <vt:lpstr>Century Schoolbook</vt:lpstr>
      <vt:lpstr>Corbel</vt:lpstr>
      <vt:lpstr>Tw Cen MT Condensed</vt:lpstr>
      <vt:lpstr>BlinkMacSystemFont</vt:lpstr>
      <vt:lpstr>굴림</vt:lpstr>
      <vt:lpstr>Lato</vt:lpstr>
      <vt:lpstr>Source Sans Pro</vt:lpstr>
      <vt:lpstr>MS PGothic</vt:lpstr>
      <vt:lpstr>Office Theme</vt:lpstr>
      <vt:lpstr>Headlines</vt:lpstr>
      <vt:lpstr>PROGRAMA DE RESIDÊNCIA MÉDICA EM NEONATOLOGIA DO HOSPITAL MATERNO INFANTIL DE BRASILIA – HMIB/SES-DF Displasia broncopulmonar: como podemos melhoras o seus resultados</vt:lpstr>
      <vt:lpstr>INTRODUÇÃO  </vt:lpstr>
      <vt:lpstr>INTRODUÇÃO  </vt:lpstr>
      <vt:lpstr>INTRODUÇÃO  </vt:lpstr>
      <vt:lpstr>MUDANÇAS NA DEFINIÇÃO  </vt:lpstr>
      <vt:lpstr>MUDANÇAS NA DEFINIÇÃO  </vt:lpstr>
      <vt:lpstr>MUDANÇAS NA DEFINIÇÃO  </vt:lpstr>
      <vt:lpstr>Apresentação do PowerPoint</vt:lpstr>
      <vt:lpstr>MUDANÇAS NA DEFINIÇÃO  </vt:lpstr>
      <vt:lpstr>FATORES DE RISCO  </vt:lpstr>
      <vt:lpstr>FATORES DE RISCO  </vt:lpstr>
      <vt:lpstr>FATORES DE RISCO  </vt:lpstr>
      <vt:lpstr>PREVENÇÃO E TRATAMENTO</vt:lpstr>
      <vt:lpstr>PREVENÇÃO E TRATAMENTO</vt:lpstr>
      <vt:lpstr>PREVENÇÃO E TRATAMENTO</vt:lpstr>
      <vt:lpstr>PREVENÇÃO E TRATAMENTO</vt:lpstr>
      <vt:lpstr>PREVENÇÃO E TRATAMENTO</vt:lpstr>
      <vt:lpstr>PREVENÇÃO E TRATAMENTO</vt:lpstr>
      <vt:lpstr>PREVENÇÃO E TRATAMENTO</vt:lpstr>
      <vt:lpstr>PREVENÇÃO E TRATAMENTO</vt:lpstr>
      <vt:lpstr>PREVENÇÃO E TRATAMENTO</vt:lpstr>
      <vt:lpstr>Apresentação do PowerPoint</vt:lpstr>
      <vt:lpstr>CONCLUSÃO  </vt:lpstr>
      <vt:lpstr>CONFLITOS DE INTERESSE  </vt:lpstr>
      <vt:lpstr>Apresentação do PowerPoint</vt:lpstr>
      <vt:lpstr>RESUMO  </vt:lpstr>
      <vt:lpstr>REFERÊNCIAS BIBLIOGRÁFICAS</vt:lpstr>
      <vt:lpstr>REFERÊNCIAS BIBLIOGRÁFICAS</vt:lpstr>
      <vt:lpstr>REFERÊNCIAS BIBLIOGRÁFICAS</vt:lpstr>
      <vt:lpstr>REFERÊNCIAS BIBLIOGRÁFICAS</vt:lpstr>
      <vt:lpstr>REFERÊNCIAS BIBLIOGRÁFICAS</vt:lpstr>
      <vt:lpstr>REFERÊNCIAS BIBLIOGRÁFICAS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OBRIGADO !!!</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PROGRAMA DE RESIDÊNCIA MÉDICA EM NEONATOLOGIA DO HOSPITAL MATERNO INFANTIL DE BRASILIA – HMIB/ses-df  BRONCHOPULMONARY DYSPLASIA: HOW CAN WE IMPROVE ITS OUTCOMES?</dc:title>
  <dc:creator>Gustavo Borela Valente</dc:creator>
  <cp:lastModifiedBy>Usuário do Windows</cp:lastModifiedBy>
  <cp:revision>52</cp:revision>
  <dcterms:created xsi:type="dcterms:W3CDTF">2019-10-30T01:52:37Z</dcterms:created>
  <dcterms:modified xsi:type="dcterms:W3CDTF">2019-11-30T01:27:25Z</dcterms:modified>
</cp:coreProperties>
</file>