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notesSlides/notesSlide18.xml" ContentType="application/vnd.openxmlformats-officedocument.presentationml.notesSlide+xml"/>
  <Default Extension="wmf" ContentType="image/x-wmf"/>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notesMasterIdLst>
    <p:notesMasterId r:id="rId59"/>
  </p:notesMasterIdLst>
  <p:sldIdLst>
    <p:sldId id="256" r:id="rId2"/>
    <p:sldId id="414" r:id="rId3"/>
    <p:sldId id="258" r:id="rId4"/>
    <p:sldId id="389" r:id="rId5"/>
    <p:sldId id="338" r:id="rId6"/>
    <p:sldId id="390" r:id="rId7"/>
    <p:sldId id="391" r:id="rId8"/>
    <p:sldId id="392" r:id="rId9"/>
    <p:sldId id="393" r:id="rId10"/>
    <p:sldId id="394" r:id="rId11"/>
    <p:sldId id="339" r:id="rId12"/>
    <p:sldId id="340" r:id="rId13"/>
    <p:sldId id="395" r:id="rId14"/>
    <p:sldId id="397" r:id="rId15"/>
    <p:sldId id="396" r:id="rId16"/>
    <p:sldId id="398" r:id="rId17"/>
    <p:sldId id="399" r:id="rId18"/>
    <p:sldId id="400" r:id="rId19"/>
    <p:sldId id="401" r:id="rId20"/>
    <p:sldId id="387" r:id="rId21"/>
    <p:sldId id="402" r:id="rId22"/>
    <p:sldId id="388" r:id="rId23"/>
    <p:sldId id="403" r:id="rId24"/>
    <p:sldId id="404" r:id="rId25"/>
    <p:sldId id="405" r:id="rId26"/>
    <p:sldId id="406" r:id="rId27"/>
    <p:sldId id="407" r:id="rId28"/>
    <p:sldId id="408" r:id="rId29"/>
    <p:sldId id="409" r:id="rId30"/>
    <p:sldId id="410" r:id="rId31"/>
    <p:sldId id="370" r:id="rId32"/>
    <p:sldId id="412" r:id="rId33"/>
    <p:sldId id="279" r:id="rId34"/>
    <p:sldId id="411" r:id="rId35"/>
    <p:sldId id="372" r:id="rId36"/>
    <p:sldId id="415" r:id="rId37"/>
    <p:sldId id="416" r:id="rId38"/>
    <p:sldId id="417" r:id="rId39"/>
    <p:sldId id="418" r:id="rId40"/>
    <p:sldId id="428" r:id="rId41"/>
    <p:sldId id="419" r:id="rId42"/>
    <p:sldId id="420" r:id="rId43"/>
    <p:sldId id="421" r:id="rId44"/>
    <p:sldId id="422" r:id="rId45"/>
    <p:sldId id="423" r:id="rId46"/>
    <p:sldId id="426" r:id="rId47"/>
    <p:sldId id="424" r:id="rId48"/>
    <p:sldId id="429" r:id="rId49"/>
    <p:sldId id="432" r:id="rId50"/>
    <p:sldId id="430" r:id="rId51"/>
    <p:sldId id="427" r:id="rId52"/>
    <p:sldId id="433" r:id="rId53"/>
    <p:sldId id="434" r:id="rId54"/>
    <p:sldId id="435" r:id="rId55"/>
    <p:sldId id="436" r:id="rId56"/>
    <p:sldId id="438" r:id="rId57"/>
    <p:sldId id="437" r:id="rId58"/>
  </p:sldIdLst>
  <p:sldSz cx="9144000" cy="6858000" type="screen4x3"/>
  <p:notesSz cx="6858000" cy="9144000"/>
  <p:defaultTextStyle>
    <a:defPPr>
      <a:defRPr lang="pt-BR"/>
    </a:defPPr>
    <a:lvl1pPr algn="l" rtl="0" fontAlgn="base">
      <a:spcBef>
        <a:spcPct val="0"/>
      </a:spcBef>
      <a:spcAft>
        <a:spcPct val="0"/>
      </a:spcAft>
      <a:defRPr sz="2400" kern="1200">
        <a:solidFill>
          <a:schemeClr val="tx1"/>
        </a:solidFill>
        <a:latin typeface="Arial" charset="0"/>
        <a:ea typeface="+mn-ea"/>
        <a:cs typeface="Arial" charset="0"/>
      </a:defRPr>
    </a:lvl1pPr>
    <a:lvl2pPr marL="457200" algn="l" rtl="0" fontAlgn="base">
      <a:spcBef>
        <a:spcPct val="0"/>
      </a:spcBef>
      <a:spcAft>
        <a:spcPct val="0"/>
      </a:spcAft>
      <a:defRPr sz="2400" kern="1200">
        <a:solidFill>
          <a:schemeClr val="tx1"/>
        </a:solidFill>
        <a:latin typeface="Arial" charset="0"/>
        <a:ea typeface="+mn-ea"/>
        <a:cs typeface="Arial" charset="0"/>
      </a:defRPr>
    </a:lvl2pPr>
    <a:lvl3pPr marL="914400" algn="l" rtl="0" fontAlgn="base">
      <a:spcBef>
        <a:spcPct val="0"/>
      </a:spcBef>
      <a:spcAft>
        <a:spcPct val="0"/>
      </a:spcAft>
      <a:defRPr sz="2400" kern="1200">
        <a:solidFill>
          <a:schemeClr val="tx1"/>
        </a:solidFill>
        <a:latin typeface="Arial" charset="0"/>
        <a:ea typeface="+mn-ea"/>
        <a:cs typeface="Arial" charset="0"/>
      </a:defRPr>
    </a:lvl3pPr>
    <a:lvl4pPr marL="1371600" algn="l" rtl="0" fontAlgn="base">
      <a:spcBef>
        <a:spcPct val="0"/>
      </a:spcBef>
      <a:spcAft>
        <a:spcPct val="0"/>
      </a:spcAft>
      <a:defRPr sz="2400" kern="1200">
        <a:solidFill>
          <a:schemeClr val="tx1"/>
        </a:solidFill>
        <a:latin typeface="Arial" charset="0"/>
        <a:ea typeface="+mn-ea"/>
        <a:cs typeface="Arial" charset="0"/>
      </a:defRPr>
    </a:lvl4pPr>
    <a:lvl5pPr marL="1828800" algn="l" rtl="0" fontAlgn="base">
      <a:spcBef>
        <a:spcPct val="0"/>
      </a:spcBef>
      <a:spcAft>
        <a:spcPct val="0"/>
      </a:spcAft>
      <a:defRPr sz="2400" kern="1200">
        <a:solidFill>
          <a:schemeClr val="tx1"/>
        </a:solidFill>
        <a:latin typeface="Arial" charset="0"/>
        <a:ea typeface="+mn-ea"/>
        <a:cs typeface="Arial" charset="0"/>
      </a:defRPr>
    </a:lvl5pPr>
    <a:lvl6pPr marL="2286000" algn="l" defTabSz="914400" rtl="0" eaLnBrk="1" latinLnBrk="0" hangingPunct="1">
      <a:defRPr sz="2400" kern="1200">
        <a:solidFill>
          <a:schemeClr val="tx1"/>
        </a:solidFill>
        <a:latin typeface="Arial" charset="0"/>
        <a:ea typeface="+mn-ea"/>
        <a:cs typeface="Arial" charset="0"/>
      </a:defRPr>
    </a:lvl6pPr>
    <a:lvl7pPr marL="2743200" algn="l" defTabSz="914400" rtl="0" eaLnBrk="1" latinLnBrk="0" hangingPunct="1">
      <a:defRPr sz="2400" kern="1200">
        <a:solidFill>
          <a:schemeClr val="tx1"/>
        </a:solidFill>
        <a:latin typeface="Arial" charset="0"/>
        <a:ea typeface="+mn-ea"/>
        <a:cs typeface="Arial" charset="0"/>
      </a:defRPr>
    </a:lvl7pPr>
    <a:lvl8pPr marL="3200400" algn="l" defTabSz="914400" rtl="0" eaLnBrk="1" latinLnBrk="0" hangingPunct="1">
      <a:defRPr sz="2400" kern="1200">
        <a:solidFill>
          <a:schemeClr val="tx1"/>
        </a:solidFill>
        <a:latin typeface="Arial" charset="0"/>
        <a:ea typeface="+mn-ea"/>
        <a:cs typeface="Arial" charset="0"/>
      </a:defRPr>
    </a:lvl8pPr>
    <a:lvl9pPr marL="3657600" algn="l" defTabSz="914400" rtl="0" eaLnBrk="1" latinLnBrk="0" hangingPunct="1">
      <a:defRPr sz="2400"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6600FF"/>
    <a:srgbClr val="FF0066"/>
    <a:srgbClr val="FFFF00"/>
    <a:srgbClr val="99CCFF"/>
    <a:srgbClr val="008000"/>
    <a:srgbClr val="FF66FF"/>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188" y="-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C3327645-3939-4385-A405-396AEF29E5FF}" type="datetimeFigureOut">
              <a:rPr lang="pt-BR"/>
              <a:pPr>
                <a:defRPr/>
              </a:pPr>
              <a:t>29/11/2019</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a:t>Clique para editar os estilos do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38B58AA9-07B4-490E-9F97-B7CABF9D4040}"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Espaço Reservado para Imagem de Slide 1"/>
          <p:cNvSpPr>
            <a:spLocks noGrp="1" noRot="1" noChangeAspect="1"/>
          </p:cNvSpPr>
          <p:nvPr>
            <p:ph type="sldImg"/>
          </p:nvPr>
        </p:nvSpPr>
        <p:spPr bwMode="auto">
          <a:noFill/>
          <a:ln>
            <a:solidFill>
              <a:srgbClr val="000000"/>
            </a:solidFill>
            <a:miter lim="800000"/>
            <a:headEnd/>
            <a:tailEnd/>
          </a:ln>
        </p:spPr>
      </p:sp>
      <p:sp>
        <p:nvSpPr>
          <p:cNvPr id="17410"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6387"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543C0BD-04C0-4768-A156-34FBB8C78235}" type="slidenum">
              <a:rPr lang="pt-BR">
                <a:cs typeface="Arial" charset="0"/>
              </a:rPr>
              <a:pPr fontAlgn="base">
                <a:spcBef>
                  <a:spcPct val="0"/>
                </a:spcBef>
                <a:spcAft>
                  <a:spcPct val="0"/>
                </a:spcAft>
                <a:defRPr/>
              </a:pPr>
              <a:t>3</a:t>
            </a:fld>
            <a:endParaRPr lang="pt-BR">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Espaço Reservado para Imagem de Slide 1"/>
          <p:cNvSpPr>
            <a:spLocks noGrp="1" noRot="1" noChangeAspect="1"/>
          </p:cNvSpPr>
          <p:nvPr>
            <p:ph type="sldImg"/>
          </p:nvPr>
        </p:nvSpPr>
        <p:spPr bwMode="auto">
          <a:noFill/>
          <a:ln>
            <a:solidFill>
              <a:srgbClr val="000000"/>
            </a:solidFill>
            <a:miter lim="800000"/>
            <a:headEnd/>
            <a:tailEnd/>
          </a:ln>
        </p:spPr>
      </p:sp>
      <p:sp>
        <p:nvSpPr>
          <p:cNvPr id="19458"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8435"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930E57D-CA99-4BE5-A22B-3AC80DF1E86A}" type="slidenum">
              <a:rPr lang="pt-BR">
                <a:cs typeface="Arial" charset="0"/>
              </a:rPr>
              <a:pPr fontAlgn="base">
                <a:spcBef>
                  <a:spcPct val="0"/>
                </a:spcBef>
                <a:spcAft>
                  <a:spcPct val="0"/>
                </a:spcAft>
                <a:defRPr/>
              </a:pPr>
              <a:t>4</a:t>
            </a:fld>
            <a:endParaRPr lang="pt-BR">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Espaço Reservado para Imagem de Slide 1"/>
          <p:cNvSpPr>
            <a:spLocks noGrp="1" noRot="1" noChangeAspect="1"/>
          </p:cNvSpPr>
          <p:nvPr>
            <p:ph type="sldImg"/>
          </p:nvPr>
        </p:nvSpPr>
        <p:spPr bwMode="auto">
          <a:noFill/>
          <a:ln>
            <a:solidFill>
              <a:srgbClr val="000000"/>
            </a:solidFill>
            <a:miter lim="800000"/>
            <a:headEnd/>
            <a:tailEnd/>
          </a:ln>
        </p:spPr>
      </p:sp>
      <p:sp>
        <p:nvSpPr>
          <p:cNvPr id="2150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20483"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F0CE8B4-1CF2-4663-84CD-9068E98ED7AC}" type="slidenum">
              <a:rPr lang="pt-BR">
                <a:cs typeface="Arial" charset="0"/>
              </a:rPr>
              <a:pPr fontAlgn="base">
                <a:spcBef>
                  <a:spcPct val="0"/>
                </a:spcBef>
                <a:spcAft>
                  <a:spcPct val="0"/>
                </a:spcAft>
                <a:defRPr/>
              </a:pPr>
              <a:t>5</a:t>
            </a:fld>
            <a:endParaRPr lang="pt-BR">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Espaço Reservado para Imagem de Slide 1"/>
          <p:cNvSpPr>
            <a:spLocks noGrp="1" noRot="1" noChangeAspect="1"/>
          </p:cNvSpPr>
          <p:nvPr>
            <p:ph type="sldImg"/>
          </p:nvPr>
        </p:nvSpPr>
        <p:spPr bwMode="auto">
          <a:noFill/>
          <a:ln>
            <a:solidFill>
              <a:srgbClr val="000000"/>
            </a:solidFill>
            <a:miter lim="800000"/>
            <a:headEnd/>
            <a:tailEnd/>
          </a:ln>
        </p:spPr>
      </p:sp>
      <p:sp>
        <p:nvSpPr>
          <p:cNvPr id="23554"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22531"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59417F3-2CEA-45C1-94E2-3290262CC8C7}" type="slidenum">
              <a:rPr lang="pt-BR">
                <a:cs typeface="Arial" charset="0"/>
              </a:rPr>
              <a:pPr fontAlgn="base">
                <a:spcBef>
                  <a:spcPct val="0"/>
                </a:spcBef>
                <a:spcAft>
                  <a:spcPct val="0"/>
                </a:spcAft>
                <a:defRPr/>
              </a:pPr>
              <a:t>6</a:t>
            </a:fld>
            <a:endParaRPr lang="pt-BR">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Espaço Reservado para Imagem de Slide 1"/>
          <p:cNvSpPr>
            <a:spLocks noGrp="1" noRot="1" noChangeAspect="1"/>
          </p:cNvSpPr>
          <p:nvPr>
            <p:ph type="sldImg"/>
          </p:nvPr>
        </p:nvSpPr>
        <p:spPr bwMode="auto">
          <a:noFill/>
          <a:ln>
            <a:solidFill>
              <a:srgbClr val="000000"/>
            </a:solidFill>
            <a:miter lim="800000"/>
            <a:headEnd/>
            <a:tailEnd/>
          </a:ln>
        </p:spPr>
      </p:sp>
      <p:sp>
        <p:nvSpPr>
          <p:cNvPr id="25602"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24579"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6280197-C97E-4ADF-BEF2-A0CB71339D10}" type="slidenum">
              <a:rPr lang="pt-BR">
                <a:cs typeface="Arial" charset="0"/>
              </a:rPr>
              <a:pPr fontAlgn="base">
                <a:spcBef>
                  <a:spcPct val="0"/>
                </a:spcBef>
                <a:spcAft>
                  <a:spcPct val="0"/>
                </a:spcAft>
                <a:defRPr/>
              </a:pPr>
              <a:t>7</a:t>
            </a:fld>
            <a:endParaRPr lang="pt-BR">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Espaço Reservado para Imagem de Slide 1"/>
          <p:cNvSpPr>
            <a:spLocks noGrp="1" noRot="1" noChangeAspect="1"/>
          </p:cNvSpPr>
          <p:nvPr>
            <p:ph type="sldImg"/>
          </p:nvPr>
        </p:nvSpPr>
        <p:spPr bwMode="auto">
          <a:noFill/>
          <a:ln>
            <a:solidFill>
              <a:srgbClr val="000000"/>
            </a:solidFill>
            <a:miter lim="800000"/>
            <a:headEnd/>
            <a:tailEnd/>
          </a:ln>
        </p:spPr>
      </p:sp>
      <p:sp>
        <p:nvSpPr>
          <p:cNvPr id="27650"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26627"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14DE879-B7E8-40E4-B826-A1E7F85A646A}" type="slidenum">
              <a:rPr lang="pt-BR">
                <a:cs typeface="Arial" charset="0"/>
              </a:rPr>
              <a:pPr fontAlgn="base">
                <a:spcBef>
                  <a:spcPct val="0"/>
                </a:spcBef>
                <a:spcAft>
                  <a:spcPct val="0"/>
                </a:spcAft>
                <a:defRPr/>
              </a:pPr>
              <a:t>8</a:t>
            </a:fld>
            <a:endParaRPr lang="pt-BR">
              <a:cs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Espaço Reservado para Imagem de Slide 1"/>
          <p:cNvSpPr>
            <a:spLocks noGrp="1" noRot="1" noChangeAspect="1"/>
          </p:cNvSpPr>
          <p:nvPr>
            <p:ph type="sldImg"/>
          </p:nvPr>
        </p:nvSpPr>
        <p:spPr bwMode="auto">
          <a:noFill/>
          <a:ln>
            <a:solidFill>
              <a:srgbClr val="000000"/>
            </a:solidFill>
            <a:miter lim="800000"/>
            <a:headEnd/>
            <a:tailEnd/>
          </a:ln>
        </p:spPr>
      </p:sp>
      <p:sp>
        <p:nvSpPr>
          <p:cNvPr id="29698"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28675"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8082F2B-E0C0-4C8C-BD06-CCD11186CB2D}" type="slidenum">
              <a:rPr lang="pt-BR">
                <a:cs typeface="Arial" charset="0"/>
              </a:rPr>
              <a:pPr fontAlgn="base">
                <a:spcBef>
                  <a:spcPct val="0"/>
                </a:spcBef>
                <a:spcAft>
                  <a:spcPct val="0"/>
                </a:spcAft>
                <a:defRPr/>
              </a:pPr>
              <a:t>9</a:t>
            </a:fld>
            <a:endParaRPr lang="pt-BR">
              <a:cs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ço Reservado para Imagem de Slide 1"/>
          <p:cNvSpPr>
            <a:spLocks noGrp="1" noRot="1" noChangeAspect="1"/>
          </p:cNvSpPr>
          <p:nvPr>
            <p:ph type="sldImg"/>
          </p:nvPr>
        </p:nvSpPr>
        <p:spPr bwMode="auto">
          <a:noFill/>
          <a:ln>
            <a:solidFill>
              <a:srgbClr val="000000"/>
            </a:solidFill>
            <a:miter lim="800000"/>
            <a:headEnd/>
            <a:tailEnd/>
          </a:ln>
        </p:spPr>
      </p:sp>
      <p:sp>
        <p:nvSpPr>
          <p:cNvPr id="3174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0723"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F14B5E7-6FC8-4818-9C6C-0C7349BE1769}" type="slidenum">
              <a:rPr lang="pt-BR">
                <a:cs typeface="Arial" charset="0"/>
              </a:rPr>
              <a:pPr fontAlgn="base">
                <a:spcBef>
                  <a:spcPct val="0"/>
                </a:spcBef>
                <a:spcAft>
                  <a:spcPct val="0"/>
                </a:spcAft>
                <a:defRPr/>
              </a:pPr>
              <a:t>10</a:t>
            </a:fld>
            <a:endParaRPr lang="pt-BR">
              <a:cs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Espaço Reservado para Imagem de Slide 1"/>
          <p:cNvSpPr>
            <a:spLocks noGrp="1" noRot="1" noChangeAspect="1"/>
          </p:cNvSpPr>
          <p:nvPr>
            <p:ph type="sldImg"/>
          </p:nvPr>
        </p:nvSpPr>
        <p:spPr bwMode="auto">
          <a:noFill/>
          <a:ln>
            <a:solidFill>
              <a:srgbClr val="000000"/>
            </a:solidFill>
            <a:miter lim="800000"/>
            <a:headEnd/>
            <a:tailEnd/>
          </a:ln>
        </p:spPr>
      </p:sp>
      <p:sp>
        <p:nvSpPr>
          <p:cNvPr id="33794"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2771"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BCC9751-095C-44C8-845B-D7901A42C869}" type="slidenum">
              <a:rPr lang="pt-BR">
                <a:cs typeface="Arial" charset="0"/>
              </a:rPr>
              <a:pPr fontAlgn="base">
                <a:spcBef>
                  <a:spcPct val="0"/>
                </a:spcBef>
                <a:spcAft>
                  <a:spcPct val="0"/>
                </a:spcAft>
                <a:defRPr/>
              </a:pPr>
              <a:t>11</a:t>
            </a:fld>
            <a:endParaRPr lang="pt-BR">
              <a:cs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Espaço Reservado para Imagem de Slide 1"/>
          <p:cNvSpPr>
            <a:spLocks noGrp="1" noRot="1" noChangeAspect="1"/>
          </p:cNvSpPr>
          <p:nvPr>
            <p:ph type="sldImg"/>
          </p:nvPr>
        </p:nvSpPr>
        <p:spPr bwMode="auto">
          <a:noFill/>
          <a:ln>
            <a:solidFill>
              <a:srgbClr val="000000"/>
            </a:solidFill>
            <a:miter lim="800000"/>
            <a:headEnd/>
            <a:tailEnd/>
          </a:ln>
        </p:spPr>
      </p:sp>
      <p:sp>
        <p:nvSpPr>
          <p:cNvPr id="35842"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4819"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3190B91-79EF-4848-9740-E6D218973241}" type="slidenum">
              <a:rPr lang="pt-BR">
                <a:cs typeface="Arial" charset="0"/>
              </a:rPr>
              <a:pPr fontAlgn="base">
                <a:spcBef>
                  <a:spcPct val="0"/>
                </a:spcBef>
                <a:spcAft>
                  <a:spcPct val="0"/>
                </a:spcAft>
                <a:defRPr/>
              </a:pPr>
              <a:t>12</a:t>
            </a:fld>
            <a:endParaRPr lang="pt-BR">
              <a:cs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Espaço Reservado para Imagem de Slide 1"/>
          <p:cNvSpPr>
            <a:spLocks noGrp="1" noRot="1" noChangeAspect="1"/>
          </p:cNvSpPr>
          <p:nvPr>
            <p:ph type="sldImg"/>
          </p:nvPr>
        </p:nvSpPr>
        <p:spPr bwMode="auto">
          <a:noFill/>
          <a:ln>
            <a:solidFill>
              <a:srgbClr val="000000"/>
            </a:solidFill>
            <a:miter lim="800000"/>
            <a:headEnd/>
            <a:tailEnd/>
          </a:ln>
        </p:spPr>
      </p:sp>
      <p:sp>
        <p:nvSpPr>
          <p:cNvPr id="37890"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6867"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CAF9B1F-9F78-45D8-9F55-3102522DB540}" type="slidenum">
              <a:rPr lang="pt-BR">
                <a:cs typeface="Arial" charset="0"/>
              </a:rPr>
              <a:pPr fontAlgn="base">
                <a:spcBef>
                  <a:spcPct val="0"/>
                </a:spcBef>
                <a:spcAft>
                  <a:spcPct val="0"/>
                </a:spcAft>
                <a:defRPr/>
              </a:pPr>
              <a:t>13</a:t>
            </a:fld>
            <a:endParaRPr lang="pt-BR">
              <a:cs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Espaço Reservado para Imagem de Slide 1"/>
          <p:cNvSpPr>
            <a:spLocks noGrp="1" noRot="1" noChangeAspect="1"/>
          </p:cNvSpPr>
          <p:nvPr>
            <p:ph type="sldImg"/>
          </p:nvPr>
        </p:nvSpPr>
        <p:spPr bwMode="auto">
          <a:noFill/>
          <a:ln>
            <a:solidFill>
              <a:srgbClr val="000000"/>
            </a:solidFill>
            <a:miter lim="800000"/>
            <a:headEnd/>
            <a:tailEnd/>
          </a:ln>
        </p:spPr>
      </p:sp>
      <p:sp>
        <p:nvSpPr>
          <p:cNvPr id="39938"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8915"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4142671-F8F4-45FA-9A4D-75F701A71B61}" type="slidenum">
              <a:rPr lang="pt-BR">
                <a:cs typeface="Arial" charset="0"/>
              </a:rPr>
              <a:pPr fontAlgn="base">
                <a:spcBef>
                  <a:spcPct val="0"/>
                </a:spcBef>
                <a:spcAft>
                  <a:spcPct val="0"/>
                </a:spcAft>
                <a:defRPr/>
              </a:pPr>
              <a:t>14</a:t>
            </a:fld>
            <a:endParaRPr lang="pt-BR">
              <a:cs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Espaço Reservado para Imagem de Slide 1"/>
          <p:cNvSpPr>
            <a:spLocks noGrp="1" noRot="1" noChangeAspect="1"/>
          </p:cNvSpPr>
          <p:nvPr>
            <p:ph type="sldImg"/>
          </p:nvPr>
        </p:nvSpPr>
        <p:spPr bwMode="auto">
          <a:noFill/>
          <a:ln>
            <a:solidFill>
              <a:srgbClr val="000000"/>
            </a:solidFill>
            <a:miter lim="800000"/>
            <a:headEnd/>
            <a:tailEnd/>
          </a:ln>
        </p:spPr>
      </p:sp>
      <p:sp>
        <p:nvSpPr>
          <p:cNvPr id="4198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0963"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D7CD6CF-082B-4524-9ECA-E1DE6CA869CD}" type="slidenum">
              <a:rPr lang="pt-BR">
                <a:cs typeface="Arial" charset="0"/>
              </a:rPr>
              <a:pPr fontAlgn="base">
                <a:spcBef>
                  <a:spcPct val="0"/>
                </a:spcBef>
                <a:spcAft>
                  <a:spcPct val="0"/>
                </a:spcAft>
                <a:defRPr/>
              </a:pPr>
              <a:t>15</a:t>
            </a:fld>
            <a:endParaRPr lang="pt-BR">
              <a:cs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Espaço Reservado para Imagem de Slide 1"/>
          <p:cNvSpPr>
            <a:spLocks noGrp="1" noRot="1" noChangeAspect="1"/>
          </p:cNvSpPr>
          <p:nvPr>
            <p:ph type="sldImg"/>
          </p:nvPr>
        </p:nvSpPr>
        <p:spPr bwMode="auto">
          <a:noFill/>
          <a:ln>
            <a:solidFill>
              <a:srgbClr val="000000"/>
            </a:solidFill>
            <a:miter lim="800000"/>
            <a:headEnd/>
            <a:tailEnd/>
          </a:ln>
        </p:spPr>
      </p:sp>
      <p:sp>
        <p:nvSpPr>
          <p:cNvPr id="44034"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3011"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465C85A-45D5-4901-9C7A-58560DE7F878}" type="slidenum">
              <a:rPr lang="pt-BR">
                <a:cs typeface="Arial" charset="0"/>
              </a:rPr>
              <a:pPr fontAlgn="base">
                <a:spcBef>
                  <a:spcPct val="0"/>
                </a:spcBef>
                <a:spcAft>
                  <a:spcPct val="0"/>
                </a:spcAft>
                <a:defRPr/>
              </a:pPr>
              <a:t>16</a:t>
            </a:fld>
            <a:endParaRPr lang="pt-BR">
              <a:cs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Espaço Reservado para Imagem de Slide 1"/>
          <p:cNvSpPr>
            <a:spLocks noGrp="1" noRot="1" noChangeAspect="1"/>
          </p:cNvSpPr>
          <p:nvPr>
            <p:ph type="sldImg"/>
          </p:nvPr>
        </p:nvSpPr>
        <p:spPr bwMode="auto">
          <a:noFill/>
          <a:ln>
            <a:solidFill>
              <a:srgbClr val="000000"/>
            </a:solidFill>
            <a:miter lim="800000"/>
            <a:headEnd/>
            <a:tailEnd/>
          </a:ln>
        </p:spPr>
      </p:sp>
      <p:sp>
        <p:nvSpPr>
          <p:cNvPr id="46082"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5059"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1538079-F440-4E6B-ABE1-FAC15D2E6E05}" type="slidenum">
              <a:rPr lang="pt-BR">
                <a:cs typeface="Arial" charset="0"/>
              </a:rPr>
              <a:pPr fontAlgn="base">
                <a:spcBef>
                  <a:spcPct val="0"/>
                </a:spcBef>
                <a:spcAft>
                  <a:spcPct val="0"/>
                </a:spcAft>
                <a:defRPr/>
              </a:pPr>
              <a:t>17</a:t>
            </a:fld>
            <a:endParaRPr lang="pt-BR">
              <a:cs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Espaço Reservado para Imagem de Slide 1"/>
          <p:cNvSpPr>
            <a:spLocks noGrp="1" noRot="1" noChangeAspect="1"/>
          </p:cNvSpPr>
          <p:nvPr>
            <p:ph type="sldImg"/>
          </p:nvPr>
        </p:nvSpPr>
        <p:spPr bwMode="auto">
          <a:noFill/>
          <a:ln>
            <a:solidFill>
              <a:srgbClr val="000000"/>
            </a:solidFill>
            <a:miter lim="800000"/>
            <a:headEnd/>
            <a:tailEnd/>
          </a:ln>
        </p:spPr>
      </p:sp>
      <p:sp>
        <p:nvSpPr>
          <p:cNvPr id="48130"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7107"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B15BEC8-0471-4B63-85CD-3887CEDD0BEF}" type="slidenum">
              <a:rPr lang="pt-BR">
                <a:cs typeface="Arial" charset="0"/>
              </a:rPr>
              <a:pPr fontAlgn="base">
                <a:spcBef>
                  <a:spcPct val="0"/>
                </a:spcBef>
                <a:spcAft>
                  <a:spcPct val="0"/>
                </a:spcAft>
                <a:defRPr/>
              </a:pPr>
              <a:t>18</a:t>
            </a:fld>
            <a:endParaRPr lang="pt-BR">
              <a:cs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Espaço Reservado para Imagem de Slide 1"/>
          <p:cNvSpPr>
            <a:spLocks noGrp="1" noRot="1" noChangeAspect="1"/>
          </p:cNvSpPr>
          <p:nvPr>
            <p:ph type="sldImg"/>
          </p:nvPr>
        </p:nvSpPr>
        <p:spPr bwMode="auto">
          <a:noFill/>
          <a:ln>
            <a:solidFill>
              <a:srgbClr val="000000"/>
            </a:solidFill>
            <a:miter lim="800000"/>
            <a:headEnd/>
            <a:tailEnd/>
          </a:ln>
        </p:spPr>
      </p:sp>
      <p:sp>
        <p:nvSpPr>
          <p:cNvPr id="50178"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49155"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25992C3-1A0E-43CF-B300-240FB005463E}" type="slidenum">
              <a:rPr lang="pt-BR">
                <a:cs typeface="Arial" charset="0"/>
              </a:rPr>
              <a:pPr fontAlgn="base">
                <a:spcBef>
                  <a:spcPct val="0"/>
                </a:spcBef>
                <a:spcAft>
                  <a:spcPct val="0"/>
                </a:spcAft>
                <a:defRPr/>
              </a:pPr>
              <a:t>19</a:t>
            </a:fld>
            <a:endParaRPr lang="pt-BR">
              <a:cs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Espaço Reservado para Imagem de Slide 1"/>
          <p:cNvSpPr>
            <a:spLocks noGrp="1" noRot="1" noChangeAspect="1"/>
          </p:cNvSpPr>
          <p:nvPr>
            <p:ph type="sldImg"/>
          </p:nvPr>
        </p:nvSpPr>
        <p:spPr bwMode="auto">
          <a:noFill/>
          <a:ln>
            <a:solidFill>
              <a:srgbClr val="000000"/>
            </a:solidFill>
            <a:miter lim="800000"/>
            <a:headEnd/>
            <a:tailEnd/>
          </a:ln>
        </p:spPr>
      </p:sp>
      <p:sp>
        <p:nvSpPr>
          <p:cNvPr id="5222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1203"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3E3FCD3-2496-497F-8794-2CA2872AD1AD}" type="slidenum">
              <a:rPr lang="pt-BR">
                <a:cs typeface="Arial" charset="0"/>
              </a:rPr>
              <a:pPr fontAlgn="base">
                <a:spcBef>
                  <a:spcPct val="0"/>
                </a:spcBef>
                <a:spcAft>
                  <a:spcPct val="0"/>
                </a:spcAft>
                <a:defRPr/>
              </a:pPr>
              <a:t>20</a:t>
            </a:fld>
            <a:endParaRPr lang="pt-BR">
              <a:cs typeface="Arial"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Espaço Reservado para Imagem de Slide 1"/>
          <p:cNvSpPr>
            <a:spLocks noGrp="1" noRot="1" noChangeAspect="1"/>
          </p:cNvSpPr>
          <p:nvPr>
            <p:ph type="sldImg"/>
          </p:nvPr>
        </p:nvSpPr>
        <p:spPr bwMode="auto">
          <a:noFill/>
          <a:ln>
            <a:solidFill>
              <a:srgbClr val="000000"/>
            </a:solidFill>
            <a:miter lim="800000"/>
            <a:headEnd/>
            <a:tailEnd/>
          </a:ln>
        </p:spPr>
      </p:sp>
      <p:sp>
        <p:nvSpPr>
          <p:cNvPr id="54274"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3251"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6C6B864-BF16-4364-AD59-D1563BE2955D}" type="slidenum">
              <a:rPr lang="pt-BR">
                <a:cs typeface="Arial" charset="0"/>
              </a:rPr>
              <a:pPr fontAlgn="base">
                <a:spcBef>
                  <a:spcPct val="0"/>
                </a:spcBef>
                <a:spcAft>
                  <a:spcPct val="0"/>
                </a:spcAft>
                <a:defRPr/>
              </a:pPr>
              <a:t>21</a:t>
            </a:fld>
            <a:endParaRPr lang="pt-BR">
              <a:cs typeface="Arial"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Espaço Reservado para Imagem de Slide 1"/>
          <p:cNvSpPr>
            <a:spLocks noGrp="1" noRot="1" noChangeAspect="1"/>
          </p:cNvSpPr>
          <p:nvPr>
            <p:ph type="sldImg"/>
          </p:nvPr>
        </p:nvSpPr>
        <p:spPr bwMode="auto">
          <a:noFill/>
          <a:ln>
            <a:solidFill>
              <a:srgbClr val="000000"/>
            </a:solidFill>
            <a:miter lim="800000"/>
            <a:headEnd/>
            <a:tailEnd/>
          </a:ln>
        </p:spPr>
      </p:sp>
      <p:sp>
        <p:nvSpPr>
          <p:cNvPr id="56322"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5299"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1146228-5BCF-49BF-AEB1-672F20174F89}" type="slidenum">
              <a:rPr lang="pt-BR">
                <a:cs typeface="Arial" charset="0"/>
              </a:rPr>
              <a:pPr fontAlgn="base">
                <a:spcBef>
                  <a:spcPct val="0"/>
                </a:spcBef>
                <a:spcAft>
                  <a:spcPct val="0"/>
                </a:spcAft>
                <a:defRPr/>
              </a:pPr>
              <a:t>22</a:t>
            </a:fld>
            <a:endParaRPr lang="pt-BR">
              <a:cs typeface="Arial"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Espaço Reservado para Imagem de Slide 1"/>
          <p:cNvSpPr>
            <a:spLocks noGrp="1" noRot="1" noChangeAspect="1"/>
          </p:cNvSpPr>
          <p:nvPr>
            <p:ph type="sldImg"/>
          </p:nvPr>
        </p:nvSpPr>
        <p:spPr bwMode="auto">
          <a:noFill/>
          <a:ln>
            <a:solidFill>
              <a:srgbClr val="000000"/>
            </a:solidFill>
            <a:miter lim="800000"/>
            <a:headEnd/>
            <a:tailEnd/>
          </a:ln>
        </p:spPr>
      </p:sp>
      <p:sp>
        <p:nvSpPr>
          <p:cNvPr id="58370"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7347"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7810FE7-327C-406F-AE4B-F615E0F07A4E}" type="slidenum">
              <a:rPr lang="pt-BR">
                <a:cs typeface="Arial" charset="0"/>
              </a:rPr>
              <a:pPr fontAlgn="base">
                <a:spcBef>
                  <a:spcPct val="0"/>
                </a:spcBef>
                <a:spcAft>
                  <a:spcPct val="0"/>
                </a:spcAft>
                <a:defRPr/>
              </a:pPr>
              <a:t>23</a:t>
            </a:fld>
            <a:endParaRPr lang="pt-BR">
              <a:cs typeface="Arial"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Espaço Reservado para Imagem de Slide 1"/>
          <p:cNvSpPr>
            <a:spLocks noGrp="1" noRot="1" noChangeAspect="1"/>
          </p:cNvSpPr>
          <p:nvPr>
            <p:ph type="sldImg"/>
          </p:nvPr>
        </p:nvSpPr>
        <p:spPr bwMode="auto">
          <a:noFill/>
          <a:ln>
            <a:solidFill>
              <a:srgbClr val="000000"/>
            </a:solidFill>
            <a:miter lim="800000"/>
            <a:headEnd/>
            <a:tailEnd/>
          </a:ln>
        </p:spPr>
      </p:sp>
      <p:sp>
        <p:nvSpPr>
          <p:cNvPr id="60418"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9395"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1E2757A-1094-41D9-8AD6-1AA8BFFBDB0C}" type="slidenum">
              <a:rPr lang="pt-BR">
                <a:cs typeface="Arial" charset="0"/>
              </a:rPr>
              <a:pPr fontAlgn="base">
                <a:spcBef>
                  <a:spcPct val="0"/>
                </a:spcBef>
                <a:spcAft>
                  <a:spcPct val="0"/>
                </a:spcAft>
                <a:defRPr/>
              </a:pPr>
              <a:t>24</a:t>
            </a:fld>
            <a:endParaRPr lang="pt-BR">
              <a:cs typeface="Arial"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Espaço Reservado para Imagem de Slide 1"/>
          <p:cNvSpPr>
            <a:spLocks noGrp="1" noRot="1" noChangeAspect="1"/>
          </p:cNvSpPr>
          <p:nvPr>
            <p:ph type="sldImg"/>
          </p:nvPr>
        </p:nvSpPr>
        <p:spPr bwMode="auto">
          <a:noFill/>
          <a:ln>
            <a:solidFill>
              <a:srgbClr val="000000"/>
            </a:solidFill>
            <a:miter lim="800000"/>
            <a:headEnd/>
            <a:tailEnd/>
          </a:ln>
        </p:spPr>
      </p:sp>
      <p:sp>
        <p:nvSpPr>
          <p:cNvPr id="6246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61443"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648CA8A-3237-42AD-BDCB-A7D2185A49B4}" type="slidenum">
              <a:rPr lang="pt-BR">
                <a:cs typeface="Arial" charset="0"/>
              </a:rPr>
              <a:pPr fontAlgn="base">
                <a:spcBef>
                  <a:spcPct val="0"/>
                </a:spcBef>
                <a:spcAft>
                  <a:spcPct val="0"/>
                </a:spcAft>
                <a:defRPr/>
              </a:pPr>
              <a:t>25</a:t>
            </a:fld>
            <a:endParaRPr lang="pt-BR">
              <a:cs typeface="Arial"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Espaço Reservado para Imagem de Slide 1"/>
          <p:cNvSpPr>
            <a:spLocks noGrp="1" noRot="1" noChangeAspect="1"/>
          </p:cNvSpPr>
          <p:nvPr>
            <p:ph type="sldImg"/>
          </p:nvPr>
        </p:nvSpPr>
        <p:spPr bwMode="auto">
          <a:noFill/>
          <a:ln>
            <a:solidFill>
              <a:srgbClr val="000000"/>
            </a:solidFill>
            <a:miter lim="800000"/>
            <a:headEnd/>
            <a:tailEnd/>
          </a:ln>
        </p:spPr>
      </p:sp>
      <p:sp>
        <p:nvSpPr>
          <p:cNvPr id="64514"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63491"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B4F2BC7-3C65-48EC-8530-A7E017675E80}" type="slidenum">
              <a:rPr lang="pt-BR">
                <a:cs typeface="Arial" charset="0"/>
              </a:rPr>
              <a:pPr fontAlgn="base">
                <a:spcBef>
                  <a:spcPct val="0"/>
                </a:spcBef>
                <a:spcAft>
                  <a:spcPct val="0"/>
                </a:spcAft>
                <a:defRPr/>
              </a:pPr>
              <a:t>26</a:t>
            </a:fld>
            <a:endParaRPr lang="pt-BR">
              <a:cs typeface="Arial"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Espaço Reservado para Imagem de Slide 1"/>
          <p:cNvSpPr>
            <a:spLocks noGrp="1" noRot="1" noChangeAspect="1"/>
          </p:cNvSpPr>
          <p:nvPr>
            <p:ph type="sldImg"/>
          </p:nvPr>
        </p:nvSpPr>
        <p:spPr bwMode="auto">
          <a:noFill/>
          <a:ln>
            <a:solidFill>
              <a:srgbClr val="000000"/>
            </a:solidFill>
            <a:miter lim="800000"/>
            <a:headEnd/>
            <a:tailEnd/>
          </a:ln>
        </p:spPr>
      </p:sp>
      <p:sp>
        <p:nvSpPr>
          <p:cNvPr id="66562"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65539"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D49DCCB-8EC4-4894-BBDC-B2281A6FC729}" type="slidenum">
              <a:rPr lang="pt-BR">
                <a:cs typeface="Arial" charset="0"/>
              </a:rPr>
              <a:pPr fontAlgn="base">
                <a:spcBef>
                  <a:spcPct val="0"/>
                </a:spcBef>
                <a:spcAft>
                  <a:spcPct val="0"/>
                </a:spcAft>
                <a:defRPr/>
              </a:pPr>
              <a:t>27</a:t>
            </a:fld>
            <a:endParaRPr lang="pt-BR">
              <a:cs typeface="Arial"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Espaço Reservado para Imagem de Slide 1"/>
          <p:cNvSpPr>
            <a:spLocks noGrp="1" noRot="1" noChangeAspect="1"/>
          </p:cNvSpPr>
          <p:nvPr>
            <p:ph type="sldImg"/>
          </p:nvPr>
        </p:nvSpPr>
        <p:spPr bwMode="auto">
          <a:noFill/>
          <a:ln>
            <a:solidFill>
              <a:srgbClr val="000000"/>
            </a:solidFill>
            <a:miter lim="800000"/>
            <a:headEnd/>
            <a:tailEnd/>
          </a:ln>
        </p:spPr>
      </p:sp>
      <p:sp>
        <p:nvSpPr>
          <p:cNvPr id="68610"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67587"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326E723-36A5-4DA0-B31A-21D32CCD0572}" type="slidenum">
              <a:rPr lang="pt-BR">
                <a:cs typeface="Arial" charset="0"/>
              </a:rPr>
              <a:pPr fontAlgn="base">
                <a:spcBef>
                  <a:spcPct val="0"/>
                </a:spcBef>
                <a:spcAft>
                  <a:spcPct val="0"/>
                </a:spcAft>
                <a:defRPr/>
              </a:pPr>
              <a:t>28</a:t>
            </a:fld>
            <a:endParaRPr lang="pt-BR">
              <a:cs typeface="Arial"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Espaço Reservado para Imagem de Slide 1"/>
          <p:cNvSpPr>
            <a:spLocks noGrp="1" noRot="1" noChangeAspect="1"/>
          </p:cNvSpPr>
          <p:nvPr>
            <p:ph type="sldImg"/>
          </p:nvPr>
        </p:nvSpPr>
        <p:spPr bwMode="auto">
          <a:noFill/>
          <a:ln>
            <a:solidFill>
              <a:srgbClr val="000000"/>
            </a:solidFill>
            <a:miter lim="800000"/>
            <a:headEnd/>
            <a:tailEnd/>
          </a:ln>
        </p:spPr>
      </p:sp>
      <p:sp>
        <p:nvSpPr>
          <p:cNvPr id="70658"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69635"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2278745-A1EA-4D83-BE0F-BDD4006E8E8F}" type="slidenum">
              <a:rPr lang="pt-BR">
                <a:cs typeface="Arial" charset="0"/>
              </a:rPr>
              <a:pPr fontAlgn="base">
                <a:spcBef>
                  <a:spcPct val="0"/>
                </a:spcBef>
                <a:spcAft>
                  <a:spcPct val="0"/>
                </a:spcAft>
                <a:defRPr/>
              </a:pPr>
              <a:t>29</a:t>
            </a:fld>
            <a:endParaRPr lang="pt-BR">
              <a:cs typeface="Arial"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Espaço Reservado para Imagem de Slide 1"/>
          <p:cNvSpPr>
            <a:spLocks noGrp="1" noRot="1" noChangeAspect="1"/>
          </p:cNvSpPr>
          <p:nvPr>
            <p:ph type="sldImg"/>
          </p:nvPr>
        </p:nvSpPr>
        <p:spPr bwMode="auto">
          <a:noFill/>
          <a:ln>
            <a:solidFill>
              <a:srgbClr val="000000"/>
            </a:solidFill>
            <a:miter lim="800000"/>
            <a:headEnd/>
            <a:tailEnd/>
          </a:ln>
        </p:spPr>
      </p:sp>
      <p:sp>
        <p:nvSpPr>
          <p:cNvPr id="7270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71683"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15431BD-77A3-40B5-8E64-9671ED6FB6B0}" type="slidenum">
              <a:rPr lang="pt-BR">
                <a:cs typeface="Arial" charset="0"/>
              </a:rPr>
              <a:pPr fontAlgn="base">
                <a:spcBef>
                  <a:spcPct val="0"/>
                </a:spcBef>
                <a:spcAft>
                  <a:spcPct val="0"/>
                </a:spcAft>
                <a:defRPr/>
              </a:pPr>
              <a:t>30</a:t>
            </a:fld>
            <a:endParaRPr lang="pt-BR">
              <a:cs typeface="Arial"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Espaço Reservado para Imagem de Slide 1"/>
          <p:cNvSpPr>
            <a:spLocks noGrp="1" noRot="1" noChangeAspect="1"/>
          </p:cNvSpPr>
          <p:nvPr>
            <p:ph type="sldImg"/>
          </p:nvPr>
        </p:nvSpPr>
        <p:spPr bwMode="auto">
          <a:noFill/>
          <a:ln>
            <a:solidFill>
              <a:srgbClr val="000000"/>
            </a:solidFill>
            <a:miter lim="800000"/>
            <a:headEnd/>
            <a:tailEnd/>
          </a:ln>
        </p:spPr>
      </p:sp>
      <p:sp>
        <p:nvSpPr>
          <p:cNvPr id="74754"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73731"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6C00304-BF76-4B40-8D12-171AAE6816BC}" type="slidenum">
              <a:rPr lang="pt-BR">
                <a:cs typeface="Arial" charset="0"/>
              </a:rPr>
              <a:pPr fontAlgn="base">
                <a:spcBef>
                  <a:spcPct val="0"/>
                </a:spcBef>
                <a:spcAft>
                  <a:spcPct val="0"/>
                </a:spcAft>
                <a:defRPr/>
              </a:pPr>
              <a:t>31</a:t>
            </a:fld>
            <a:endParaRPr lang="pt-BR">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a:t>Clique para editar o estilo do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lvl1pPr>
              <a:defRPr/>
            </a:lvl1pPr>
          </a:lstStyle>
          <a:p>
            <a:pPr>
              <a:defRPr/>
            </a:pPr>
            <a:fld id="{0383CFE4-77A8-4634-8AAB-7AF9E469B35F}" type="datetimeFigureOut">
              <a:rPr lang="pt-BR"/>
              <a:pPr>
                <a:defRPr/>
              </a:pPr>
              <a:t>29/11/2019</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5B499A87-2ACC-420D-8B8F-C9F82CE5D3B5}"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Conteúdo 2"/>
          <p:cNvSpPr>
            <a:spLocks noGrp="1"/>
          </p:cNvSpPr>
          <p:nvPr>
            <p:ph idx="1"/>
          </p:nvPr>
        </p:nvSpPr>
        <p:spPr/>
        <p:txBody>
          <a:body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88E8BDE4-B5A7-4792-8F11-7C6F8C928C07}" type="datetimeFigureOut">
              <a:rPr lang="pt-BR"/>
              <a:pPr>
                <a:defRPr/>
              </a:pPr>
              <a:t>29/11/2019</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5CA5DF98-EEE1-4FCE-90AE-A2DBCB25CF8D}"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a:t>Clique para editar o estilo do título mestre</a:t>
            </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do texto mestre</a:t>
            </a:r>
          </a:p>
        </p:txBody>
      </p:sp>
      <p:sp>
        <p:nvSpPr>
          <p:cNvPr id="4" name="Espaço Reservado para Data 3"/>
          <p:cNvSpPr>
            <a:spLocks noGrp="1"/>
          </p:cNvSpPr>
          <p:nvPr>
            <p:ph type="dt" sz="half" idx="10"/>
          </p:nvPr>
        </p:nvSpPr>
        <p:spPr/>
        <p:txBody>
          <a:bodyPr/>
          <a:lstStyle>
            <a:lvl1pPr>
              <a:defRPr/>
            </a:lvl1pPr>
          </a:lstStyle>
          <a:p>
            <a:pPr>
              <a:defRPr/>
            </a:pPr>
            <a:fld id="{87A8D747-8FC0-4AE1-B555-B170F97DA067}" type="datetimeFigureOut">
              <a:rPr lang="pt-BR"/>
              <a:pPr>
                <a:defRPr/>
              </a:pPr>
              <a:t>29/11/2019</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907669BD-BD14-4315-B553-AB3F4A6EC0CD}"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3"/>
          <p:cNvSpPr>
            <a:spLocks noGrp="1"/>
          </p:cNvSpPr>
          <p:nvPr>
            <p:ph type="dt" sz="half" idx="10"/>
          </p:nvPr>
        </p:nvSpPr>
        <p:spPr/>
        <p:txBody>
          <a:bodyPr/>
          <a:lstStyle>
            <a:lvl1pPr>
              <a:defRPr/>
            </a:lvl1pPr>
          </a:lstStyle>
          <a:p>
            <a:pPr>
              <a:defRPr/>
            </a:pPr>
            <a:fld id="{D933A753-E2E8-48AC-98DE-C988BBD9FC0B}" type="datetimeFigureOut">
              <a:rPr lang="pt-BR"/>
              <a:pPr>
                <a:defRPr/>
              </a:pPr>
              <a:t>29/11/2019</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BE8CEF94-A21C-4481-B2AD-F3182AE3133F}"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estilo do título mestre</a:t>
            </a: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3"/>
          <p:cNvSpPr>
            <a:spLocks noGrp="1"/>
          </p:cNvSpPr>
          <p:nvPr>
            <p:ph type="dt" sz="half" idx="10"/>
          </p:nvPr>
        </p:nvSpPr>
        <p:spPr/>
        <p:txBody>
          <a:bodyPr/>
          <a:lstStyle>
            <a:lvl1pPr>
              <a:defRPr/>
            </a:lvl1pPr>
          </a:lstStyle>
          <a:p>
            <a:pPr>
              <a:defRPr/>
            </a:pPr>
            <a:fld id="{25CAC6B5-F7AC-4884-AC7D-4D68C3C6140D}" type="datetimeFigureOut">
              <a:rPr lang="pt-BR"/>
              <a:pPr>
                <a:defRPr/>
              </a:pPr>
              <a:t>29/11/2019</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7313959A-BC60-4C19-8152-78DBEC206BB3}"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Data 3"/>
          <p:cNvSpPr>
            <a:spLocks noGrp="1"/>
          </p:cNvSpPr>
          <p:nvPr>
            <p:ph type="dt" sz="half" idx="10"/>
          </p:nvPr>
        </p:nvSpPr>
        <p:spPr/>
        <p:txBody>
          <a:bodyPr/>
          <a:lstStyle>
            <a:lvl1pPr>
              <a:defRPr/>
            </a:lvl1pPr>
          </a:lstStyle>
          <a:p>
            <a:pPr>
              <a:defRPr/>
            </a:pPr>
            <a:fld id="{4C8A4EA8-7460-4DAF-AE2A-F1A33C8AF303}" type="datetimeFigureOut">
              <a:rPr lang="pt-BR"/>
              <a:pPr>
                <a:defRPr/>
              </a:pPr>
              <a:t>29/11/2019</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3CD3111B-26AB-43D8-A24B-49E2A11277E8}"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67D18B95-8537-476B-B40E-5D9659A93D64}" type="datetimeFigureOut">
              <a:rPr lang="pt-BR"/>
              <a:pPr>
                <a:defRPr/>
              </a:pPr>
              <a:t>29/11/2019</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0689328E-3913-4992-AE9D-EA1E501A8BE9}"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a:t>Clique para editar o estilo do título mestre</a:t>
            </a: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B70F94DE-32F2-4CCB-9C86-B2F08418B0B6}" type="datetimeFigureOut">
              <a:rPr lang="pt-BR"/>
              <a:pPr>
                <a:defRPr/>
              </a:pPr>
              <a:t>29/11/2019</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7C4DD518-C26B-44CD-8452-2FB23B170657}"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a:t>Clique para editar o estilo do título mestre</a:t>
            </a: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931BCB7B-8115-4403-B33E-C7E6C3F39AF8}" type="datetimeFigureOut">
              <a:rPr lang="pt-BR"/>
              <a:pPr>
                <a:defRPr/>
              </a:pPr>
              <a:t>29/11/2019</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17026DE3-921A-4FBD-8B06-38428F03A979}"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5D55A9BF-1EEF-41DF-B245-A818E91E3540}" type="datetimeFigureOut">
              <a:rPr lang="pt-BR"/>
              <a:pPr>
                <a:defRPr/>
              </a:pPr>
              <a:t>29/11/2019</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0AB63746-B698-4203-8400-681A224E30BF}"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a:t>Clique para editar o estilo do título mestre</a:t>
            </a: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285F3848-7087-466C-A60B-C9385FEA672E}" type="datetimeFigureOut">
              <a:rPr lang="pt-BR"/>
              <a:pPr>
                <a:defRPr/>
              </a:pPr>
              <a:t>29/11/2019</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0C2259AB-10CB-49A0-913F-78ACE6B692ED}"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30E3C009-35DA-4639-9E96-BFA04F9197EE}" type="datetimeFigureOut">
              <a:rPr lang="pt-BR"/>
              <a:pPr>
                <a:defRPr/>
              </a:pPr>
              <a:t>29/11/2019</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3C883E42-8EE3-44AF-94FB-8D2DC0CBB841}"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851" r:id="rId1"/>
    <p:sldLayoutId id="2147483850" r:id="rId2"/>
    <p:sldLayoutId id="2147483849" r:id="rId3"/>
    <p:sldLayoutId id="2147483848" r:id="rId4"/>
    <p:sldLayoutId id="2147483847" r:id="rId5"/>
    <p:sldLayoutId id="2147483846" r:id="rId6"/>
    <p:sldLayoutId id="2147483845" r:id="rId7"/>
    <p:sldLayoutId id="2147483844" r:id="rId8"/>
    <p:sldLayoutId id="2147483843" r:id="rId9"/>
    <p:sldLayoutId id="2147483842" r:id="rId10"/>
    <p:sldLayoutId id="214748384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https://www.ncbi.nlm.nih.gov/pubmed/31368171" TargetMode="External"/><Relationship Id="rId7" Type="http://schemas.openxmlformats.org/officeDocument/2006/relationships/image" Target="../media/image3.png"/><Relationship Id="rId2" Type="http://schemas.openxmlformats.org/officeDocument/2006/relationships/hyperlink" Target="http://www.paulomargoto.com.br/" TargetMode="Externa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hyperlink" Target="https://www.ncbi.nlm.nih.gov/pubmed?linkname=pubmed_pubmed&amp;from_uid=31368171"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paulomargotto.com.br/documentos/20076"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https://www.ncbi.nlm.nih.gov/pubmed?linkname=pubmed_pubmed&amp;from_uid=30523661" TargetMode="External"/><Relationship Id="rId2" Type="http://schemas.openxmlformats.org/officeDocument/2006/relationships/hyperlink" Target="https://www.ncbi.nlm.nih.gov/pubmed/30523661"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s://www.ncbi.nlm.nih.gov/pubmed?linkname=pubmed_pubmed&amp;from_uid=31706636" TargetMode="External"/><Relationship Id="rId2" Type="http://schemas.openxmlformats.org/officeDocument/2006/relationships/hyperlink" Target="https://www.ncbi.nlm.nih.gov/pubmed/31706636"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hyperlink" Target="http://paulomargotto.com.br/documentos/20077" TargetMode="External"/><Relationship Id="rId2" Type="http://schemas.openxmlformats.org/officeDocument/2006/relationships/hyperlink" Target="http://www.paulomargoto.com.br/" TargetMode="Externa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7" name="Subtítulo 2"/>
          <p:cNvSpPr>
            <a:spLocks noGrp="1"/>
          </p:cNvSpPr>
          <p:nvPr>
            <p:ph type="subTitle" idx="1"/>
          </p:nvPr>
        </p:nvSpPr>
        <p:spPr>
          <a:xfrm>
            <a:off x="1000125" y="3643313"/>
            <a:ext cx="7286625" cy="2928937"/>
          </a:xfrm>
        </p:spPr>
        <p:txBody>
          <a:bodyPr/>
          <a:lstStyle/>
          <a:p>
            <a:pPr eaLnBrk="1" hangingPunct="1">
              <a:lnSpc>
                <a:spcPct val="90000"/>
              </a:lnSpc>
            </a:pPr>
            <a:r>
              <a:rPr lang="pt-BR" sz="2600" smtClean="0">
                <a:solidFill>
                  <a:srgbClr val="898989"/>
                </a:solidFill>
              </a:rPr>
              <a:t>Apresentação: Antonio Thiago de Souza Coelho</a:t>
            </a:r>
          </a:p>
          <a:p>
            <a:pPr eaLnBrk="1" hangingPunct="1">
              <a:lnSpc>
                <a:spcPct val="90000"/>
              </a:lnSpc>
            </a:pPr>
            <a:r>
              <a:rPr lang="pt-BR" sz="2600" smtClean="0">
                <a:solidFill>
                  <a:srgbClr val="898989"/>
                </a:solidFill>
              </a:rPr>
              <a:t>Coordenação: Dr. Carlos Zaconeta</a:t>
            </a:r>
          </a:p>
          <a:p>
            <a:pPr eaLnBrk="1" hangingPunct="1">
              <a:lnSpc>
                <a:spcPct val="90000"/>
              </a:lnSpc>
            </a:pPr>
            <a:r>
              <a:rPr lang="pt-BR" sz="2600" smtClean="0">
                <a:solidFill>
                  <a:srgbClr val="898989"/>
                </a:solidFill>
              </a:rPr>
              <a:t>Unidade de Neonatologia do Hospital Materno Infantil de Brasília</a:t>
            </a:r>
          </a:p>
          <a:p>
            <a:pPr eaLnBrk="1" hangingPunct="1">
              <a:lnSpc>
                <a:spcPct val="90000"/>
              </a:lnSpc>
            </a:pPr>
            <a:r>
              <a:rPr lang="pt-BR" sz="2600" smtClean="0">
                <a:solidFill>
                  <a:srgbClr val="898989"/>
                </a:solidFill>
              </a:rPr>
              <a:t>Brasília, 30 de novembro de 2019</a:t>
            </a:r>
          </a:p>
          <a:p>
            <a:pPr eaLnBrk="1" hangingPunct="1">
              <a:lnSpc>
                <a:spcPct val="90000"/>
              </a:lnSpc>
            </a:pPr>
            <a:r>
              <a:rPr lang="pt-BR" sz="2600" smtClean="0">
                <a:solidFill>
                  <a:srgbClr val="898989"/>
                </a:solidFill>
                <a:hlinkClick r:id="rId2"/>
              </a:rPr>
              <a:t>www.paulomargoto.com.br</a:t>
            </a:r>
            <a:r>
              <a:rPr lang="pt-BR" sz="2600" smtClean="0">
                <a:solidFill>
                  <a:srgbClr val="898989"/>
                </a:solidFill>
              </a:rPr>
              <a:t> </a:t>
            </a:r>
          </a:p>
          <a:p>
            <a:pPr eaLnBrk="1" hangingPunct="1">
              <a:lnSpc>
                <a:spcPct val="90000"/>
              </a:lnSpc>
            </a:pPr>
            <a:endParaRPr lang="pt-BR" sz="2600" smtClean="0">
              <a:solidFill>
                <a:srgbClr val="898989"/>
              </a:solidFill>
            </a:endParaRPr>
          </a:p>
        </p:txBody>
      </p:sp>
      <p:sp>
        <p:nvSpPr>
          <p:cNvPr id="14338" name="Rectangle 4"/>
          <p:cNvSpPr>
            <a:spLocks noChangeArrowheads="1"/>
          </p:cNvSpPr>
          <p:nvPr/>
        </p:nvSpPr>
        <p:spPr bwMode="auto">
          <a:xfrm>
            <a:off x="0" y="2708275"/>
            <a:ext cx="9144000" cy="823913"/>
          </a:xfrm>
          <a:prstGeom prst="rect">
            <a:avLst/>
          </a:prstGeom>
          <a:solidFill>
            <a:srgbClr val="FFFFFF"/>
          </a:solidFill>
          <a:ln w="9525">
            <a:noFill/>
            <a:miter lim="800000"/>
            <a:headEnd/>
            <a:tailEnd/>
          </a:ln>
        </p:spPr>
        <p:txBody>
          <a:bodyPr lIns="0" tIns="0" rIns="71415" bIns="0" anchor="ctr">
            <a:spAutoFit/>
          </a:bodyPr>
          <a:lstStyle/>
          <a:p>
            <a:pPr algn="ctr"/>
            <a:r>
              <a:rPr lang="pt-BR" sz="1800">
                <a:hlinkClick r:id="rId3"/>
              </a:rPr>
              <a:t>Impact of inhaled nitric oxide stewardship programme in a neonatal intensive care unit.</a:t>
            </a:r>
            <a:endParaRPr lang="pt-BR" sz="1800"/>
          </a:p>
          <a:p>
            <a:pPr algn="ctr"/>
            <a:r>
              <a:rPr lang="pt-BR" sz="1800"/>
              <a:t>Ahearn J, Panda M, Carlisle H, Chaudhari T.J Paediatr Child Health. 2019 Jul 31. doi: 10.1111/jpc.14580. [Epub ahead of print].PMID: 31368171.</a:t>
            </a:r>
            <a:r>
              <a:rPr lang="pt-BR" sz="1800" u="sng">
                <a:hlinkClick r:id="rId4"/>
              </a:rPr>
              <a:t>Similar articles</a:t>
            </a:r>
            <a:endParaRPr lang="pt-BR" sz="1800" u="sng"/>
          </a:p>
        </p:txBody>
      </p:sp>
      <p:sp>
        <p:nvSpPr>
          <p:cNvPr id="14339" name="Rectangle 6"/>
          <p:cNvSpPr>
            <a:spLocks noChangeArrowheads="1"/>
          </p:cNvSpPr>
          <p:nvPr/>
        </p:nvSpPr>
        <p:spPr bwMode="auto">
          <a:xfrm>
            <a:off x="0" y="1628775"/>
            <a:ext cx="9144000" cy="822325"/>
          </a:xfrm>
          <a:prstGeom prst="rect">
            <a:avLst/>
          </a:prstGeom>
          <a:noFill/>
          <a:ln w="9525">
            <a:noFill/>
            <a:miter lim="800000"/>
            <a:headEnd/>
            <a:tailEnd/>
          </a:ln>
        </p:spPr>
        <p:txBody>
          <a:bodyPr>
            <a:spAutoFit/>
          </a:bodyPr>
          <a:lstStyle/>
          <a:p>
            <a:pPr algn="ctr"/>
            <a:r>
              <a:rPr lang="pt-BR" b="1">
                <a:solidFill>
                  <a:srgbClr val="6600FF"/>
                </a:solidFill>
              </a:rPr>
              <a:t>Impacto do programa de gerenciamento do óxido nítrico inalado em uma Unidade de Terapia Intensiva Neonatal</a:t>
            </a:r>
          </a:p>
        </p:txBody>
      </p:sp>
      <p:pic>
        <p:nvPicPr>
          <p:cNvPr id="14340" name="Picture 6"/>
          <p:cNvPicPr>
            <a:picLocks noChangeAspect="1" noChangeArrowheads="1"/>
          </p:cNvPicPr>
          <p:nvPr/>
        </p:nvPicPr>
        <p:blipFill>
          <a:blip r:embed="rId5"/>
          <a:srcRect/>
          <a:stretch>
            <a:fillRect/>
          </a:stretch>
        </p:blipFill>
        <p:spPr bwMode="auto">
          <a:xfrm>
            <a:off x="0" y="0"/>
            <a:ext cx="3030538" cy="1470025"/>
          </a:xfrm>
          <a:prstGeom prst="rect">
            <a:avLst/>
          </a:prstGeom>
          <a:noFill/>
          <a:ln w="9525">
            <a:noFill/>
            <a:miter lim="800000"/>
            <a:headEnd/>
            <a:tailEnd/>
          </a:ln>
        </p:spPr>
      </p:pic>
      <p:pic>
        <p:nvPicPr>
          <p:cNvPr id="14341" name="Picture 7"/>
          <p:cNvPicPr>
            <a:picLocks noChangeAspect="1" noChangeArrowheads="1"/>
          </p:cNvPicPr>
          <p:nvPr/>
        </p:nvPicPr>
        <p:blipFill>
          <a:blip r:embed="rId6"/>
          <a:srcRect/>
          <a:stretch>
            <a:fillRect/>
          </a:stretch>
        </p:blipFill>
        <p:spPr bwMode="auto">
          <a:xfrm>
            <a:off x="6229350" y="0"/>
            <a:ext cx="2914650" cy="1506538"/>
          </a:xfrm>
          <a:prstGeom prst="rect">
            <a:avLst/>
          </a:prstGeom>
          <a:noFill/>
          <a:ln w="9525">
            <a:noFill/>
            <a:miter lim="800000"/>
            <a:headEnd/>
            <a:tailEnd/>
          </a:ln>
        </p:spPr>
      </p:pic>
      <p:pic>
        <p:nvPicPr>
          <p:cNvPr id="14342" name="Picture 8"/>
          <p:cNvPicPr>
            <a:picLocks noChangeAspect="1" noChangeArrowheads="1"/>
          </p:cNvPicPr>
          <p:nvPr/>
        </p:nvPicPr>
        <p:blipFill>
          <a:blip r:embed="rId7"/>
          <a:srcRect/>
          <a:stretch>
            <a:fillRect/>
          </a:stretch>
        </p:blipFill>
        <p:spPr bwMode="auto">
          <a:xfrm>
            <a:off x="684213" y="4941888"/>
            <a:ext cx="1658937" cy="1365250"/>
          </a:xfrm>
          <a:prstGeom prst="rect">
            <a:avLst/>
          </a:prstGeom>
          <a:noFill/>
          <a:ln w="57150">
            <a:solidFill>
              <a:srgbClr val="6600FF"/>
            </a:solidFill>
            <a:miter lim="800000"/>
            <a:headEnd/>
            <a:tailEnd/>
          </a:ln>
        </p:spPr>
      </p:pic>
      <p:pic>
        <p:nvPicPr>
          <p:cNvPr id="14343" name="Picture 9"/>
          <p:cNvPicPr>
            <a:picLocks noChangeAspect="1" noChangeArrowheads="1"/>
          </p:cNvPicPr>
          <p:nvPr/>
        </p:nvPicPr>
        <p:blipFill>
          <a:blip r:embed="rId8"/>
          <a:srcRect/>
          <a:stretch>
            <a:fillRect/>
          </a:stretch>
        </p:blipFill>
        <p:spPr bwMode="auto">
          <a:xfrm>
            <a:off x="3635375" y="0"/>
            <a:ext cx="2378075" cy="1560513"/>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3"/>
          <p:cNvSpPr>
            <a:spLocks noGrp="1"/>
          </p:cNvSpPr>
          <p:nvPr>
            <p:ph type="body" idx="1"/>
          </p:nvPr>
        </p:nvSpPr>
        <p:spPr>
          <a:xfrm>
            <a:off x="971550" y="3357563"/>
            <a:ext cx="6842125" cy="3255962"/>
          </a:xfrm>
          <a:solidFill>
            <a:srgbClr val="99CCFF"/>
          </a:solidFill>
          <a:ln w="38100">
            <a:solidFill>
              <a:srgbClr val="008000"/>
            </a:solidFill>
          </a:ln>
        </p:spPr>
        <p:txBody>
          <a:bodyPr/>
          <a:lstStyle/>
          <a:p>
            <a:pPr>
              <a:lnSpc>
                <a:spcPct val="80000"/>
              </a:lnSpc>
              <a:buFont typeface="Arial" charset="0"/>
              <a:buNone/>
            </a:pPr>
            <a:r>
              <a:rPr lang="pt-BR" sz="1800" smtClean="0"/>
              <a:t>                            </a:t>
            </a:r>
            <a:r>
              <a:rPr lang="pt-BR" sz="1800" b="1" smtClean="0">
                <a:solidFill>
                  <a:srgbClr val="FFFF00"/>
                </a:solidFill>
              </a:rPr>
              <a:t>O que já é conhecido sobre este assunto</a:t>
            </a:r>
          </a:p>
          <a:p>
            <a:pPr>
              <a:lnSpc>
                <a:spcPct val="80000"/>
              </a:lnSpc>
            </a:pPr>
            <a:r>
              <a:rPr lang="pt-BR" sz="1800" smtClean="0"/>
              <a:t> O óxido nítrico inalado (iNO) provoca uma ação pulmonar segura e poderoso efeito vasodilatador no tratamento hipertensão  pulmonar persistente do recém-nascido e insuficiência respiratória hipoxêmica quando administrado corretamente.</a:t>
            </a:r>
          </a:p>
          <a:p>
            <a:pPr>
              <a:lnSpc>
                <a:spcPct val="80000"/>
              </a:lnSpc>
            </a:pPr>
            <a:r>
              <a:rPr lang="pt-BR" sz="1800" smtClean="0"/>
              <a:t> As diretrizes de Protocolo publicadas são atribuídas como um componente-chave na redução da variação da prática e na melhoria da qualidade dos cuidados de saúde.</a:t>
            </a:r>
          </a:p>
          <a:p>
            <a:pPr>
              <a:lnSpc>
                <a:spcPct val="80000"/>
              </a:lnSpc>
            </a:pPr>
            <a:r>
              <a:rPr lang="pt-BR" sz="1800" smtClean="0"/>
              <a:t>Os programas de administração permitem o monitoramento eficaz da conformidade  clínica com os Protocolos, melhorando assim a capacidade dos Serviços em oferecer assistência médica segura e eficiente.</a:t>
            </a:r>
          </a:p>
        </p:txBody>
      </p:sp>
      <p:pic>
        <p:nvPicPr>
          <p:cNvPr id="15362" name="Picture 4"/>
          <p:cNvPicPr>
            <a:picLocks noChangeAspect="1" noChangeArrowheads="1"/>
          </p:cNvPicPr>
          <p:nvPr/>
        </p:nvPicPr>
        <p:blipFill>
          <a:blip r:embed="rId2"/>
          <a:srcRect/>
          <a:stretch>
            <a:fillRect/>
          </a:stretch>
        </p:blipFill>
        <p:spPr bwMode="auto">
          <a:xfrm>
            <a:off x="1763713" y="115888"/>
            <a:ext cx="5399087" cy="2924175"/>
          </a:xfrm>
          <a:prstGeom prst="rect">
            <a:avLst/>
          </a:prstGeom>
          <a:noFill/>
          <a:ln w="38100">
            <a:solidFill>
              <a:srgbClr val="008000"/>
            </a:solid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5" name="Título 1"/>
          <p:cNvSpPr>
            <a:spLocks noGrp="1"/>
          </p:cNvSpPr>
          <p:nvPr>
            <p:ph type="title"/>
          </p:nvPr>
        </p:nvSpPr>
        <p:spPr/>
        <p:txBody>
          <a:bodyPr/>
          <a:lstStyle/>
          <a:p>
            <a:pPr eaLnBrk="1" hangingPunct="1"/>
            <a:r>
              <a:rPr lang="pt-BR" smtClean="0"/>
              <a:t>Introdução</a:t>
            </a:r>
          </a:p>
        </p:txBody>
      </p:sp>
      <p:sp>
        <p:nvSpPr>
          <p:cNvPr id="16386" name="Espaço Reservado para Conteúdo 2"/>
          <p:cNvSpPr>
            <a:spLocks noGrp="1"/>
          </p:cNvSpPr>
          <p:nvPr>
            <p:ph idx="1"/>
          </p:nvPr>
        </p:nvSpPr>
        <p:spPr>
          <a:xfrm>
            <a:off x="357188" y="1214438"/>
            <a:ext cx="8501062" cy="5357812"/>
          </a:xfrm>
        </p:spPr>
        <p:txBody>
          <a:bodyPr/>
          <a:lstStyle/>
          <a:p>
            <a:pPr algn="just" eaLnBrk="1" hangingPunct="1"/>
            <a:r>
              <a:rPr lang="pt-BR" sz="2400" smtClean="0"/>
              <a:t>Durante a vida fetal, os pulmões são preenchidos com líquido, a resistência vascular pulmonar (RVP) é alta e o fluxo sanguíneo pulmonar baixo. Após o nascimento e com a aeração dos pulmões, o órgão de troca gasosa que era a placenta, torna-se os pulmões.</a:t>
            </a:r>
          </a:p>
          <a:p>
            <a:pPr algn="just" eaLnBrk="1" hangingPunct="1"/>
            <a:r>
              <a:rPr lang="pt-BR" sz="2400" smtClean="0"/>
              <a:t>Isto é acompanhado por diminuição da RVP e aumento da resistência vascular sistêmica (RVS). Condições que interferem com o declínio pós-natal normal na relação RVP / RVS resultam na persistência da circulação fetal e na hipertensão pulmonar persistente do recém-nascido (HPPRN).</a:t>
            </a:r>
            <a:r>
              <a:rPr lang="pt-BR" sz="2400" baseline="30000" smtClean="0"/>
              <a:t>1</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3" name="Título 1"/>
          <p:cNvSpPr>
            <a:spLocks noGrp="1"/>
          </p:cNvSpPr>
          <p:nvPr>
            <p:ph type="title"/>
          </p:nvPr>
        </p:nvSpPr>
        <p:spPr/>
        <p:txBody>
          <a:bodyPr/>
          <a:lstStyle/>
          <a:p>
            <a:pPr eaLnBrk="1" hangingPunct="1"/>
            <a:r>
              <a:rPr lang="pt-BR" smtClean="0"/>
              <a:t>Introdução</a:t>
            </a:r>
          </a:p>
        </p:txBody>
      </p:sp>
      <p:sp>
        <p:nvSpPr>
          <p:cNvPr id="18434" name="Espaço Reservado para Conteúdo 2"/>
          <p:cNvSpPr>
            <a:spLocks noGrp="1"/>
          </p:cNvSpPr>
          <p:nvPr>
            <p:ph idx="1"/>
          </p:nvPr>
        </p:nvSpPr>
        <p:spPr>
          <a:xfrm>
            <a:off x="357188" y="1214438"/>
            <a:ext cx="8501062" cy="5357812"/>
          </a:xfrm>
        </p:spPr>
        <p:txBody>
          <a:bodyPr/>
          <a:lstStyle/>
          <a:p>
            <a:pPr algn="just" eaLnBrk="1" hangingPunct="1"/>
            <a:r>
              <a:rPr lang="pt-BR" baseline="30000" smtClean="0">
                <a:solidFill>
                  <a:schemeClr val="hlink"/>
                </a:solidFill>
              </a:rPr>
              <a:t>A HPPRN</a:t>
            </a:r>
            <a:r>
              <a:rPr lang="pt-BR" baseline="30000" smtClean="0"/>
              <a:t> é uma emergência neonatal grave que pode resultar em insuficiência respiratória hipoxêmica (IRH) e morte.</a:t>
            </a:r>
            <a:r>
              <a:rPr lang="pt-BR" sz="2400" baseline="60000" smtClean="0"/>
              <a:t>2</a:t>
            </a:r>
            <a:r>
              <a:rPr lang="pt-BR" baseline="30000" smtClean="0"/>
              <a:t> </a:t>
            </a:r>
          </a:p>
          <a:p>
            <a:pPr algn="just" eaLnBrk="1" hangingPunct="1"/>
            <a:r>
              <a:rPr lang="pt-BR" b="1" baseline="30000" smtClean="0"/>
              <a:t>É caracterizada por aumento da RVP, desvio intrapulmonar, resultando em incompatibilidade da ventilação-perfusão (V / Q), desvio extrapulmonar da direita para a esquerda através do canal</a:t>
            </a:r>
            <a:r>
              <a:rPr lang="pt-BR" sz="2400" b="1" baseline="30000" smtClean="0"/>
              <a:t> </a:t>
            </a:r>
            <a:r>
              <a:rPr lang="pt-BR" b="1" baseline="30000" smtClean="0"/>
              <a:t>arterial e forame oval, levando progressivamente à hipoxemia arterial.</a:t>
            </a:r>
            <a:r>
              <a:rPr lang="pt-BR" sz="2400" b="1" baseline="60000" smtClean="0"/>
              <a:t>3</a:t>
            </a:r>
            <a:r>
              <a:rPr lang="pt-BR" b="1" baseline="30000" smtClean="0"/>
              <a:t> </a:t>
            </a:r>
          </a:p>
          <a:p>
            <a:pPr algn="ctr" eaLnBrk="1" hangingPunct="1"/>
            <a:r>
              <a:rPr lang="pt-BR" b="1" baseline="30000" smtClean="0"/>
              <a:t>A HPPRN pode ser de três tipos: </a:t>
            </a:r>
          </a:p>
          <a:p>
            <a:pPr algn="just" eaLnBrk="1" hangingPunct="1"/>
            <a:r>
              <a:rPr lang="pt-BR" baseline="30000" smtClean="0"/>
              <a:t>(i) primária ou idiopática devido à vasculatura pulmonar remodelada, mas com parênquima normal; </a:t>
            </a:r>
          </a:p>
          <a:p>
            <a:pPr algn="just" eaLnBrk="1" hangingPunct="1"/>
            <a:r>
              <a:rPr lang="pt-BR" baseline="30000" smtClean="0"/>
              <a:t>(ii) vasoconstrição pulmonar anormal após asfixia perinatal ou doença pulmonar parenquimatosa, como doença da membrana hialina, pneumonia, aspiração de mecônio; ou</a:t>
            </a:r>
          </a:p>
          <a:p>
            <a:pPr algn="just" eaLnBrk="1" hangingPunct="1"/>
            <a:r>
              <a:rPr lang="pt-BR" baseline="30000" smtClean="0"/>
              <a:t> (iii) vasculatura hipoplásica como observada na hipoplasia pulmonar associada à hérnia diafragmática congênita.</a:t>
            </a:r>
            <a:r>
              <a:rPr lang="pt-BR" sz="2400" baseline="60000" smtClean="0"/>
              <a:t>1,2,4</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1" name="Título 1"/>
          <p:cNvSpPr>
            <a:spLocks noGrp="1"/>
          </p:cNvSpPr>
          <p:nvPr>
            <p:ph type="title"/>
          </p:nvPr>
        </p:nvSpPr>
        <p:spPr/>
        <p:txBody>
          <a:bodyPr/>
          <a:lstStyle/>
          <a:p>
            <a:pPr eaLnBrk="1" hangingPunct="1"/>
            <a:r>
              <a:rPr lang="pt-BR" smtClean="0"/>
              <a:t>Introdução</a:t>
            </a:r>
          </a:p>
        </p:txBody>
      </p:sp>
      <p:sp>
        <p:nvSpPr>
          <p:cNvPr id="20482" name="Espaço Reservado para Conteúdo 2"/>
          <p:cNvSpPr>
            <a:spLocks noGrp="1"/>
          </p:cNvSpPr>
          <p:nvPr>
            <p:ph idx="1"/>
          </p:nvPr>
        </p:nvSpPr>
        <p:spPr>
          <a:xfrm>
            <a:off x="357188" y="1214438"/>
            <a:ext cx="8501062" cy="5357812"/>
          </a:xfrm>
        </p:spPr>
        <p:txBody>
          <a:bodyPr/>
          <a:lstStyle/>
          <a:p>
            <a:pPr algn="just" eaLnBrk="1" hangingPunct="1"/>
            <a:r>
              <a:rPr lang="pt-BR" baseline="30000" smtClean="0"/>
              <a:t>O tratamento da HPPRN baseia-se em suporte, como administração de oxigênio, além de recrutamento pulmonar eficaz usando CPAP ou ventilação. Em casos graves, a dilatação seletiva da vasculatura pulmonar pode ser necessária.</a:t>
            </a:r>
            <a:r>
              <a:rPr lang="pt-BR" sz="2400" baseline="60000" smtClean="0"/>
              <a:t>3</a:t>
            </a:r>
            <a:r>
              <a:rPr lang="pt-BR" baseline="30000" smtClean="0"/>
              <a:t> </a:t>
            </a:r>
          </a:p>
          <a:p>
            <a:pPr algn="just" eaLnBrk="1" hangingPunct="1"/>
            <a:r>
              <a:rPr lang="pt-BR" baseline="30000" smtClean="0"/>
              <a:t>O óxido nítrico endógeno (NO) regula o tônus vascular ativando a guanilato ciclase, levando à produção de monofosfato de guanosina cíclica e subsequente relaxamento da musculatura lisa.</a:t>
            </a:r>
            <a:r>
              <a:rPr lang="pt-BR" sz="2400" baseline="60000" smtClean="0"/>
              <a:t>3,5,6</a:t>
            </a:r>
            <a:r>
              <a:rPr lang="pt-BR" baseline="30000" smtClean="0"/>
              <a:t> </a:t>
            </a:r>
          </a:p>
          <a:p>
            <a:pPr algn="just" eaLnBrk="1" hangingPunct="1"/>
            <a:r>
              <a:rPr lang="pt-BR" baseline="30000" smtClean="0"/>
              <a:t>O NO exógeno é um vasodilatador pulmonar seletivo que atua diminuindo a pressão da artéria pulmonar sem nenhum efeito sobre a pressão arterial sistêmica, resultando em uma diminuição da relação RVP: RVS.</a:t>
            </a:r>
            <a:r>
              <a:rPr lang="pt-BR" sz="2400" baseline="60000" smtClean="0"/>
              <a:t>4,7</a:t>
            </a:r>
            <a:r>
              <a:rPr lang="pt-BR" baseline="30000" smtClean="0"/>
              <a:t> </a:t>
            </a:r>
          </a:p>
          <a:p>
            <a:pPr algn="just" eaLnBrk="1" hangingPunct="1"/>
            <a:r>
              <a:rPr lang="pt-BR" baseline="30000" smtClean="0"/>
              <a:t>A oxigenação melhora à medida que os vasos previamente contraídos se dilatam em áreas bem ventiladas do pulmão, reduzindo assim a ocorrência de desvio intrapulmonar e incompatibilidade V / Q.</a:t>
            </a:r>
            <a:r>
              <a:rPr lang="pt-BR" sz="2400" baseline="60000" smtClean="0"/>
              <a:t>5,8</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29" name="Título 1"/>
          <p:cNvSpPr>
            <a:spLocks noGrp="1"/>
          </p:cNvSpPr>
          <p:nvPr>
            <p:ph type="title"/>
          </p:nvPr>
        </p:nvSpPr>
        <p:spPr>
          <a:xfrm>
            <a:off x="468313" y="260350"/>
            <a:ext cx="8229600" cy="1143000"/>
          </a:xfrm>
        </p:spPr>
        <p:txBody>
          <a:bodyPr/>
          <a:lstStyle/>
          <a:p>
            <a:pPr eaLnBrk="1" hangingPunct="1"/>
            <a:r>
              <a:rPr lang="pt-BR" smtClean="0"/>
              <a:t>Introdução</a:t>
            </a:r>
          </a:p>
        </p:txBody>
      </p:sp>
      <p:sp>
        <p:nvSpPr>
          <p:cNvPr id="22530" name="Espaço Reservado para Conteúdo 2"/>
          <p:cNvSpPr>
            <a:spLocks noGrp="1"/>
          </p:cNvSpPr>
          <p:nvPr>
            <p:ph idx="1"/>
          </p:nvPr>
        </p:nvSpPr>
        <p:spPr>
          <a:xfrm>
            <a:off x="468313" y="1268413"/>
            <a:ext cx="8501062" cy="5589587"/>
          </a:xfrm>
        </p:spPr>
        <p:txBody>
          <a:bodyPr/>
          <a:lstStyle/>
          <a:p>
            <a:pPr algn="just" eaLnBrk="1" hangingPunct="1">
              <a:lnSpc>
                <a:spcPct val="90000"/>
              </a:lnSpc>
            </a:pPr>
            <a:r>
              <a:rPr lang="pt-BR" baseline="30000" smtClean="0"/>
              <a:t>Uma revisão do uso do iNO na Unidade de Terapia Tntensiva Neonatal (UTIN) do Hospital Centenário para Mulheres e Crianças em Canberra revelou um aumento no uso de 2014 (442 h) a 2015 (928 h). </a:t>
            </a:r>
          </a:p>
          <a:p>
            <a:pPr algn="just" eaLnBrk="1" hangingPunct="1">
              <a:lnSpc>
                <a:spcPct val="90000"/>
              </a:lnSpc>
            </a:pPr>
            <a:r>
              <a:rPr lang="pt-BR" baseline="30000" smtClean="0"/>
              <a:t>Uma revisão detalhada revelou uma variação clínica significativa em relação ao início do iNO, limiares de desmame e taxas e época do desmame. Isso foi atribuído à falta de práticas padronizadas de uso do iNO. </a:t>
            </a:r>
          </a:p>
          <a:p>
            <a:pPr algn="just" eaLnBrk="1" hangingPunct="1">
              <a:lnSpc>
                <a:spcPct val="90000"/>
              </a:lnSpc>
            </a:pPr>
            <a:r>
              <a:rPr lang="pt-BR" baseline="30000" smtClean="0"/>
              <a:t>Os residentes careciam de autoridade ou confiança para tomar decisões sobre o desmame, muitas vezes aguardando as visitas e a presença de staffs antes do início do desmame. Isso é comumente observado em Unidades semelhantes.</a:t>
            </a:r>
            <a:r>
              <a:rPr lang="pt-BR" sz="2400" baseline="60000" smtClean="0"/>
              <a:t>9,10</a:t>
            </a:r>
            <a:r>
              <a:rPr lang="pt-BR" baseline="30000" smtClean="0"/>
              <a:t> </a:t>
            </a:r>
          </a:p>
          <a:p>
            <a:pPr algn="just" eaLnBrk="1" hangingPunct="1">
              <a:lnSpc>
                <a:spcPct val="90000"/>
              </a:lnSpc>
            </a:pPr>
            <a:r>
              <a:rPr lang="pt-BR" baseline="30000" smtClean="0"/>
              <a:t>O iNO é caro, com uma taxa horária de AUDS 138,5 na Austrália (anteriormente isso era cobrado a um preço fixo por uso do paciente). </a:t>
            </a:r>
          </a:p>
          <a:p>
            <a:pPr algn="ctr" eaLnBrk="1" hangingPunct="1">
              <a:lnSpc>
                <a:spcPct val="90000"/>
              </a:lnSpc>
              <a:buFont typeface="Arial" charset="0"/>
              <a:buNone/>
            </a:pPr>
            <a:r>
              <a:rPr lang="pt-BR" b="1" baseline="30000" smtClean="0">
                <a:solidFill>
                  <a:schemeClr val="hlink"/>
                </a:solidFill>
              </a:rPr>
              <a:t>O uso prolongado de iNO devido a variações na prática sem justificativa clínica tem repercussões financeiras significativas tanto para o hospital quanto para o sistema de saúde.</a:t>
            </a:r>
            <a:r>
              <a:rPr lang="pt-BR" sz="2400" b="1" baseline="60000" smtClean="0">
                <a:solidFill>
                  <a:schemeClr val="hlink"/>
                </a:solidFill>
              </a:rPr>
              <a:t>11</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7" name="Título 1"/>
          <p:cNvSpPr>
            <a:spLocks noGrp="1"/>
          </p:cNvSpPr>
          <p:nvPr>
            <p:ph type="title"/>
          </p:nvPr>
        </p:nvSpPr>
        <p:spPr>
          <a:xfrm>
            <a:off x="395288" y="260350"/>
            <a:ext cx="8229600" cy="1143000"/>
          </a:xfrm>
        </p:spPr>
        <p:txBody>
          <a:bodyPr/>
          <a:lstStyle/>
          <a:p>
            <a:pPr eaLnBrk="1" hangingPunct="1"/>
            <a:r>
              <a:rPr lang="pt-BR" smtClean="0"/>
              <a:t>Introdução</a:t>
            </a:r>
          </a:p>
        </p:txBody>
      </p:sp>
      <p:sp>
        <p:nvSpPr>
          <p:cNvPr id="24578" name="Espaço Reservado para Conteúdo 2"/>
          <p:cNvSpPr>
            <a:spLocks noGrp="1"/>
          </p:cNvSpPr>
          <p:nvPr>
            <p:ph idx="1"/>
          </p:nvPr>
        </p:nvSpPr>
        <p:spPr>
          <a:xfrm>
            <a:off x="179388" y="1628775"/>
            <a:ext cx="8501062" cy="5357813"/>
          </a:xfrm>
        </p:spPr>
        <p:txBody>
          <a:bodyPr/>
          <a:lstStyle/>
          <a:p>
            <a:pPr algn="just" eaLnBrk="1" hangingPunct="1"/>
            <a:r>
              <a:rPr lang="pt-BR" baseline="30000" smtClean="0"/>
              <a:t>Embora os efeitos adversos sejam raros na atual dose inicial de iNO de 20 partes por milhão (ppm), o uso prolongado apresenta riscos.</a:t>
            </a:r>
            <a:r>
              <a:rPr lang="pt-BR" sz="2400" baseline="60000" smtClean="0"/>
              <a:t>12</a:t>
            </a:r>
            <a:r>
              <a:rPr lang="pt-BR" baseline="30000" smtClean="0"/>
              <a:t> </a:t>
            </a:r>
          </a:p>
          <a:p>
            <a:pPr algn="just" eaLnBrk="1" hangingPunct="1"/>
            <a:r>
              <a:rPr lang="pt-BR" baseline="30000" smtClean="0"/>
              <a:t>Os efeitos adversos do iNO podem resultar efeitos inibitórios diretos na função plaquetária, resultando em sangramento significativo ou através da formação de metabólitos, como metahemoglobina e dióxido de nitrogênio; por isso devem ser monitorados ativamente durante a terapia com iNO.</a:t>
            </a:r>
            <a:r>
              <a:rPr lang="pt-BR" sz="2400" baseline="60000" smtClean="0"/>
              <a:t>13–15</a:t>
            </a:r>
            <a:r>
              <a:rPr lang="pt-BR" baseline="30000" smtClean="0"/>
              <a:t> </a:t>
            </a:r>
          </a:p>
          <a:p>
            <a:pPr algn="just" eaLnBrk="1" hangingPunct="1"/>
            <a:r>
              <a:rPr lang="pt-BR" b="1" baseline="30000" smtClean="0"/>
              <a:t>O risco de ocorrência de efeitos adversos exige que o iNO seja administrado na menor dose efetiva possível pelo menor tempo possível</a:t>
            </a:r>
            <a:r>
              <a:rPr lang="pt-BR" baseline="30000" smtClean="0"/>
              <a: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5" name="Título 1"/>
          <p:cNvSpPr>
            <a:spLocks noGrp="1"/>
          </p:cNvSpPr>
          <p:nvPr>
            <p:ph type="title"/>
          </p:nvPr>
        </p:nvSpPr>
        <p:spPr/>
        <p:txBody>
          <a:bodyPr/>
          <a:lstStyle/>
          <a:p>
            <a:pPr eaLnBrk="1" hangingPunct="1"/>
            <a:r>
              <a:rPr lang="pt-BR" smtClean="0"/>
              <a:t>Introdução</a:t>
            </a:r>
          </a:p>
        </p:txBody>
      </p:sp>
      <p:sp>
        <p:nvSpPr>
          <p:cNvPr id="26626" name="Espaço Reservado para Conteúdo 2"/>
          <p:cNvSpPr>
            <a:spLocks noGrp="1"/>
          </p:cNvSpPr>
          <p:nvPr>
            <p:ph idx="1"/>
          </p:nvPr>
        </p:nvSpPr>
        <p:spPr>
          <a:xfrm>
            <a:off x="323850" y="1500188"/>
            <a:ext cx="8501063" cy="5357812"/>
          </a:xfrm>
        </p:spPr>
        <p:txBody>
          <a:bodyPr/>
          <a:lstStyle/>
          <a:p>
            <a:pPr algn="just" eaLnBrk="1" hangingPunct="1"/>
            <a:r>
              <a:rPr lang="pt-BR" baseline="30000" smtClean="0"/>
              <a:t>Os programas de administração são intervenções direcionadas que buscam melhorar a aderência ao protocolo, minimizar variações e gastos desnecessários de recursos, promovendo práticas melhores e mais seguras que maximizam os resultados dos pacientes.</a:t>
            </a:r>
            <a:r>
              <a:rPr lang="pt-BR" sz="2400" baseline="60000" smtClean="0"/>
              <a:t>11</a:t>
            </a:r>
            <a:r>
              <a:rPr lang="pt-BR" baseline="30000" smtClean="0"/>
              <a:t> </a:t>
            </a:r>
          </a:p>
          <a:p>
            <a:pPr algn="just" eaLnBrk="1" hangingPunct="1"/>
            <a:r>
              <a:rPr lang="pt-BR" baseline="30000" smtClean="0"/>
              <a:t>Este estudo teve como objetivo determinar a conformidade com os protocolos padronizados revisados e baseados em evidências da Unidade, que promovem cuidados liderados por enfermeiros, através da utilização de um programa de administração, e relatar os impactos resultantes no uso da terapia com iNO na UTIN. </a:t>
            </a:r>
          </a:p>
          <a:p>
            <a:pPr algn="ctr" eaLnBrk="1" hangingPunct="1">
              <a:buFont typeface="Arial" charset="0"/>
              <a:buNone/>
            </a:pPr>
            <a:r>
              <a:rPr lang="pt-BR" baseline="30000" smtClean="0">
                <a:solidFill>
                  <a:schemeClr val="hlink"/>
                </a:solidFill>
              </a:rPr>
              <a:t>O objetivo do aumento da conformidade com o protocolo é reduzir o risco de danos ao paciente, reduzindo com segurança o uso do iNO e, portanto, os custos desnecessários.</a:t>
            </a:r>
            <a:r>
              <a:rPr lang="pt-BR" sz="2400" baseline="60000" smtClean="0">
                <a:solidFill>
                  <a:schemeClr val="hlink"/>
                </a:solidFill>
              </a:rPr>
              <a:t>11</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260350"/>
            <a:ext cx="8229600" cy="1498600"/>
          </a:xfrm>
        </p:spPr>
        <p:txBody>
          <a:bodyPr rtlCol="0">
            <a:normAutofit fontScale="90000"/>
          </a:bodyPr>
          <a:lstStyle/>
          <a:p>
            <a:pPr eaLnBrk="1" fontAlgn="auto" hangingPunct="1">
              <a:spcAft>
                <a:spcPts val="0"/>
              </a:spcAft>
              <a:defRPr/>
            </a:pPr>
            <a:r>
              <a:rPr lang="pt-BR" sz="4900" dirty="0"/>
              <a:t>Métodos</a:t>
            </a:r>
            <a:r>
              <a:rPr lang="pt-BR" dirty="0"/>
              <a:t/>
            </a:r>
            <a:br>
              <a:rPr lang="pt-BR" dirty="0"/>
            </a:br>
            <a:r>
              <a:rPr lang="pt-BR" sz="3600" dirty="0"/>
              <a:t>Processo de desenvolvimento de diretrizes e administração</a:t>
            </a:r>
          </a:p>
        </p:txBody>
      </p:sp>
      <p:sp>
        <p:nvSpPr>
          <p:cNvPr id="28674" name="Espaço Reservado para Conteúdo 2"/>
          <p:cNvSpPr>
            <a:spLocks noGrp="1"/>
          </p:cNvSpPr>
          <p:nvPr>
            <p:ph idx="1"/>
          </p:nvPr>
        </p:nvSpPr>
        <p:spPr>
          <a:xfrm>
            <a:off x="357188" y="1916113"/>
            <a:ext cx="8501062" cy="4656137"/>
          </a:xfrm>
        </p:spPr>
        <p:txBody>
          <a:bodyPr/>
          <a:lstStyle/>
          <a:p>
            <a:pPr algn="just" eaLnBrk="1" hangingPunct="1"/>
            <a:r>
              <a:rPr lang="pt-BR" baseline="30000" smtClean="0"/>
              <a:t>Após a revisão das evidências disponíveis sobre as indicações para o uso do iNO e o desenvolvimento de um protocolo de tratamento acordado em janeiro de 2016, foi convocada uma reunião clínica composta por neonatologistas, grupo de liderança de enfermeiros e companheiros da UTIN.</a:t>
            </a:r>
          </a:p>
          <a:p>
            <a:pPr algn="just" eaLnBrk="1" hangingPunct="1"/>
            <a:r>
              <a:rPr lang="pt-BR" baseline="30000" smtClean="0"/>
              <a:t>Este grupo desenvolveu um programa de gerenciamento de trabalho que foi implementado na UTIN em 1 de março de 2016. </a:t>
            </a:r>
          </a:p>
          <a:p>
            <a:pPr algn="just" eaLnBrk="1" hangingPunct="1"/>
            <a:r>
              <a:rPr lang="pt-BR" baseline="30000" smtClean="0">
                <a:solidFill>
                  <a:schemeClr val="hlink"/>
                </a:solidFill>
              </a:rPr>
              <a:t>A revisão das evidências do protocolo se concentrou nas indicações de uso, resposta à terapia e procedimentos de desmame, enquanto procurava manter a segurança do paciente, minimizar as variações das práticas e garantir a utilização eficiente desse recurso caro.</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498600"/>
          </a:xfrm>
        </p:spPr>
        <p:txBody>
          <a:bodyPr rtlCol="0">
            <a:normAutofit fontScale="90000"/>
          </a:bodyPr>
          <a:lstStyle/>
          <a:p>
            <a:pPr eaLnBrk="1" fontAlgn="auto" hangingPunct="1">
              <a:spcAft>
                <a:spcPts val="0"/>
              </a:spcAft>
              <a:defRPr/>
            </a:pPr>
            <a:r>
              <a:rPr lang="pt-BR" sz="4900" dirty="0"/>
              <a:t>Métodos</a:t>
            </a:r>
            <a:r>
              <a:rPr lang="pt-BR" dirty="0"/>
              <a:t/>
            </a:r>
            <a:br>
              <a:rPr lang="pt-BR" dirty="0"/>
            </a:br>
            <a:r>
              <a:rPr lang="pt-BR" sz="3600" dirty="0"/>
              <a:t>Processo de desenvolvimento de diretrizes e administração</a:t>
            </a:r>
          </a:p>
        </p:txBody>
      </p:sp>
      <p:sp>
        <p:nvSpPr>
          <p:cNvPr id="30722" name="Espaço Reservado para Conteúdo 2"/>
          <p:cNvSpPr>
            <a:spLocks noGrp="1"/>
          </p:cNvSpPr>
          <p:nvPr>
            <p:ph idx="1"/>
          </p:nvPr>
        </p:nvSpPr>
        <p:spPr>
          <a:xfrm>
            <a:off x="395288" y="1773238"/>
            <a:ext cx="8501062" cy="4656137"/>
          </a:xfrm>
        </p:spPr>
        <p:txBody>
          <a:bodyPr/>
          <a:lstStyle/>
          <a:p>
            <a:pPr algn="just" eaLnBrk="1" hangingPunct="1">
              <a:lnSpc>
                <a:spcPct val="80000"/>
              </a:lnSpc>
            </a:pPr>
            <a:r>
              <a:rPr lang="pt-BR" sz="2800" baseline="30000" smtClean="0"/>
              <a:t>A revisão de evidências e o desenvolvimento d e protocolos levaram a práticas revisadas de iniciação e desmame do iNO na UTIN, conforme mostrado nas </a:t>
            </a:r>
            <a:r>
              <a:rPr lang="pt-BR" sz="2800" baseline="30000" smtClean="0">
                <a:solidFill>
                  <a:schemeClr val="hlink"/>
                </a:solidFill>
              </a:rPr>
              <a:t>Figuras 1 e 2</a:t>
            </a:r>
            <a:r>
              <a:rPr lang="pt-BR" sz="2800" baseline="30000" smtClean="0"/>
              <a:t>. </a:t>
            </a:r>
          </a:p>
          <a:p>
            <a:pPr algn="just" eaLnBrk="1" hangingPunct="1">
              <a:lnSpc>
                <a:spcPct val="80000"/>
              </a:lnSpc>
            </a:pPr>
            <a:r>
              <a:rPr lang="pt-BR" sz="2800" baseline="30000" smtClean="0"/>
              <a:t>Esses protocolos promovem cuidados liderados por enfermeiros autorizados a desmamar o iNO dentro dos limites estabelecidos do protocolo. </a:t>
            </a:r>
          </a:p>
          <a:p>
            <a:pPr algn="just" eaLnBrk="1" hangingPunct="1">
              <a:lnSpc>
                <a:spcPct val="80000"/>
              </a:lnSpc>
              <a:buFont typeface="Arial" charset="0"/>
              <a:buNone/>
            </a:pPr>
            <a:r>
              <a:rPr lang="pt-BR" sz="2800" baseline="30000" smtClean="0"/>
              <a:t>                         </a:t>
            </a:r>
            <a:r>
              <a:rPr lang="pt-BR" sz="2800" baseline="30000" smtClean="0">
                <a:solidFill>
                  <a:schemeClr val="hlink"/>
                </a:solidFill>
              </a:rPr>
              <a:t>Os principais critérios para o início do iNO foram</a:t>
            </a:r>
            <a:r>
              <a:rPr lang="pt-BR" sz="2800" baseline="30000" smtClean="0"/>
              <a:t>: </a:t>
            </a:r>
          </a:p>
          <a:p>
            <a:pPr algn="just" eaLnBrk="1" hangingPunct="1">
              <a:lnSpc>
                <a:spcPct val="80000"/>
              </a:lnSpc>
              <a:buFont typeface="Arial" charset="0"/>
              <a:buNone/>
            </a:pPr>
            <a:r>
              <a:rPr lang="pt-BR" sz="2800" baseline="30000" smtClean="0"/>
              <a:t>       </a:t>
            </a:r>
            <a:r>
              <a:rPr lang="pt-BR" sz="2800" b="1" i="1" baseline="30000" smtClean="0"/>
              <a:t>(i) o diagnóstico clínico da insuficiência respiratória hipoxêmica </a:t>
            </a:r>
            <a:r>
              <a:rPr lang="pt-BR" sz="2800" b="1" i="1" smtClean="0"/>
              <a:t> </a:t>
            </a:r>
            <a:r>
              <a:rPr lang="pt-BR" sz="2800" b="1" i="1" baseline="30000" smtClean="0"/>
              <a:t>com confirmação por ultrassonografia (USG) da HPPRN; </a:t>
            </a:r>
          </a:p>
          <a:p>
            <a:pPr algn="just" eaLnBrk="1" hangingPunct="1">
              <a:lnSpc>
                <a:spcPct val="80000"/>
              </a:lnSpc>
              <a:buFont typeface="Arial" charset="0"/>
              <a:buNone/>
            </a:pPr>
            <a:r>
              <a:rPr lang="pt-BR" sz="2800" b="1" i="1" baseline="30000" smtClean="0"/>
              <a:t>      (ii) índice de oxigenação (IO) ≥15 - consideração de iNO; OI ≥20 - iNO recomendado; </a:t>
            </a:r>
          </a:p>
          <a:p>
            <a:pPr algn="just" eaLnBrk="1" hangingPunct="1">
              <a:lnSpc>
                <a:spcPct val="80000"/>
              </a:lnSpc>
              <a:buFont typeface="Arial" charset="0"/>
              <a:buNone/>
            </a:pPr>
            <a:r>
              <a:rPr lang="pt-BR" sz="2800" b="1" i="1" baseline="30000" smtClean="0"/>
              <a:t>      (iii ventilação otimizada e confirmada através de imagens recentes; e </a:t>
            </a:r>
          </a:p>
          <a:p>
            <a:pPr algn="just" eaLnBrk="1" hangingPunct="1">
              <a:lnSpc>
                <a:spcPct val="80000"/>
              </a:lnSpc>
              <a:buFont typeface="Arial" charset="0"/>
              <a:buNone/>
            </a:pPr>
            <a:r>
              <a:rPr lang="pt-BR" sz="2800" b="1" i="1" baseline="30000" smtClean="0"/>
              <a:t>      (iv) resposta detalhada e não resposta a indicadores de terapia para orientar o tratamento do iNO conforme </a:t>
            </a:r>
            <a:r>
              <a:rPr lang="pt-BR" sz="2800" b="1" i="1" baseline="30000" smtClean="0">
                <a:solidFill>
                  <a:schemeClr val="hlink"/>
                </a:solidFill>
              </a:rPr>
              <a:t>Figuras 1 e 2.</a:t>
            </a:r>
            <a:r>
              <a:rPr lang="pt-BR" sz="2800" b="1" i="1" baseline="60000" smtClean="0">
                <a:solidFill>
                  <a:schemeClr val="hlink"/>
                </a:solidFill>
              </a:rPr>
              <a:t>9</a:t>
            </a:r>
            <a:r>
              <a:rPr lang="pt-BR" sz="2800" b="1" i="1" baseline="30000" smtClean="0"/>
              <a:t>  </a:t>
            </a:r>
          </a:p>
          <a:p>
            <a:pPr algn="just" eaLnBrk="1" hangingPunct="1">
              <a:lnSpc>
                <a:spcPct val="80000"/>
              </a:lnSpc>
            </a:pPr>
            <a:r>
              <a:rPr lang="pt-BR" sz="2800" baseline="30000" smtClean="0"/>
              <a:t>A disponibilidade de USG repetida é inconsistente; portanto, a evidência de melhora por ultrassom não é obrigatória e, portanto, não necessária antes do desmame. </a:t>
            </a:r>
          </a:p>
          <a:p>
            <a:pPr algn="just" eaLnBrk="1" hangingPunct="1">
              <a:lnSpc>
                <a:spcPct val="80000"/>
              </a:lnSpc>
            </a:pPr>
            <a:r>
              <a:rPr lang="pt-BR" sz="2800" baseline="30000" smtClean="0"/>
              <a:t>As diretrizes de desmame revisados do iNO detalhavam a sequência das concentrações do iNO, o tempo entre os incrementos do desmame e os critérios e considerações de falha no desmame.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2769" name="Picture 2" descr="C:\Users\CASA\Downloads\IMG_0153.jpg"/>
          <p:cNvPicPr>
            <a:picLocks noGrp="1" noChangeAspect="1" noChangeArrowheads="1"/>
          </p:cNvPicPr>
          <p:nvPr>
            <p:ph idx="1"/>
          </p:nvPr>
        </p:nvPicPr>
        <p:blipFill>
          <a:blip r:embed="rId3"/>
          <a:srcRect/>
          <a:stretch>
            <a:fillRect/>
          </a:stretch>
        </p:blipFill>
        <p:spPr>
          <a:xfrm>
            <a:off x="0" y="0"/>
            <a:ext cx="4987925" cy="6858000"/>
          </a:xfrm>
          <a:ln w="38100">
            <a:solidFill>
              <a:srgbClr val="0000FF"/>
            </a:solidFill>
          </a:ln>
        </p:spPr>
      </p:pic>
      <p:pic>
        <p:nvPicPr>
          <p:cNvPr id="32770" name="Picture 3" descr="C:\Users\CASA\Downloads\IMG_0158.jpg"/>
          <p:cNvPicPr>
            <a:picLocks noChangeAspect="1" noChangeArrowheads="1"/>
          </p:cNvPicPr>
          <p:nvPr/>
        </p:nvPicPr>
        <p:blipFill>
          <a:blip r:embed="rId4"/>
          <a:srcRect/>
          <a:stretch>
            <a:fillRect/>
          </a:stretch>
        </p:blipFill>
        <p:spPr bwMode="auto">
          <a:xfrm>
            <a:off x="5076825" y="4941888"/>
            <a:ext cx="4067175" cy="596900"/>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4817" name="Picture 3" descr="C:\Users\CASA\Downloads\IMG_0154.jpg"/>
          <p:cNvPicPr>
            <a:picLocks noGrp="1" noChangeAspect="1" noChangeArrowheads="1"/>
          </p:cNvPicPr>
          <p:nvPr>
            <p:ph idx="1"/>
          </p:nvPr>
        </p:nvPicPr>
        <p:blipFill>
          <a:blip r:embed="rId3"/>
          <a:srcRect/>
          <a:stretch>
            <a:fillRect/>
          </a:stretch>
        </p:blipFill>
        <p:spPr>
          <a:xfrm>
            <a:off x="0" y="188913"/>
            <a:ext cx="5010150" cy="6669087"/>
          </a:xfrm>
          <a:ln w="28575">
            <a:solidFill>
              <a:srgbClr val="0000FF"/>
            </a:solidFill>
          </a:ln>
        </p:spPr>
      </p:pic>
      <p:pic>
        <p:nvPicPr>
          <p:cNvPr id="34818" name="Picture 4" descr="C:\Users\CASA\Downloads\IMG_0158.jpg"/>
          <p:cNvPicPr>
            <a:picLocks noChangeAspect="1" noChangeArrowheads="1"/>
          </p:cNvPicPr>
          <p:nvPr/>
        </p:nvPicPr>
        <p:blipFill>
          <a:blip r:embed="rId4"/>
          <a:srcRect/>
          <a:stretch>
            <a:fillRect/>
          </a:stretch>
        </p:blipFill>
        <p:spPr bwMode="auto">
          <a:xfrm>
            <a:off x="5148263" y="4797425"/>
            <a:ext cx="3995737" cy="762000"/>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498600"/>
          </a:xfrm>
        </p:spPr>
        <p:txBody>
          <a:bodyPr rtlCol="0">
            <a:normAutofit fontScale="90000"/>
          </a:bodyPr>
          <a:lstStyle/>
          <a:p>
            <a:pPr eaLnBrk="1" fontAlgn="auto" hangingPunct="1">
              <a:spcAft>
                <a:spcPts val="0"/>
              </a:spcAft>
              <a:defRPr/>
            </a:pPr>
            <a:r>
              <a:rPr lang="pt-BR" sz="4900" dirty="0"/>
              <a:t>Métodos</a:t>
            </a:r>
            <a:r>
              <a:rPr lang="pt-BR" dirty="0"/>
              <a:t/>
            </a:r>
            <a:br>
              <a:rPr lang="pt-BR" dirty="0"/>
            </a:br>
            <a:r>
              <a:rPr lang="pt-BR" sz="3600" dirty="0"/>
              <a:t>Processo de desenvolvimento de diretrizes e administração</a:t>
            </a:r>
          </a:p>
        </p:txBody>
      </p:sp>
      <p:sp>
        <p:nvSpPr>
          <p:cNvPr id="36866" name="Espaço Reservado para Conteúdo 2"/>
          <p:cNvSpPr>
            <a:spLocks noGrp="1"/>
          </p:cNvSpPr>
          <p:nvPr>
            <p:ph idx="1"/>
          </p:nvPr>
        </p:nvSpPr>
        <p:spPr>
          <a:xfrm>
            <a:off x="357188" y="1916113"/>
            <a:ext cx="8501062" cy="4656137"/>
          </a:xfrm>
        </p:spPr>
        <p:txBody>
          <a:bodyPr/>
          <a:lstStyle/>
          <a:p>
            <a:pPr algn="just" eaLnBrk="1" hangingPunct="1"/>
            <a:r>
              <a:rPr lang="pt-BR" baseline="30000" smtClean="0"/>
              <a:t>Os gráficos de fluxo visual para essas diretrizes foram distribuídos entre os funcionários da UTIN, antes do início do programa de administração. </a:t>
            </a:r>
          </a:p>
          <a:p>
            <a:pPr algn="just" eaLnBrk="1" hangingPunct="1"/>
            <a:r>
              <a:rPr lang="pt-BR" baseline="30000" smtClean="0"/>
              <a:t>No início da terapia com o iNO, durante todo o programa de administração, foram exibidos gráficos visuais ao lado de cada paciente para facilitar a conformidade com o protocolo.</a:t>
            </a:r>
          </a:p>
          <a:p>
            <a:pPr algn="just" eaLnBrk="1" hangingPunct="1"/>
            <a:r>
              <a:rPr lang="pt-BR" baseline="30000" smtClean="0"/>
              <a:t>A conformidade com o Protocolo foi avaliada se as doses e duração da terapia estavam dentro dos parâmetros especificados; e evidência de falha nos critérios de desmame com a reversão à dosagem anterior. </a:t>
            </a:r>
          </a:p>
          <a:p>
            <a:pPr algn="just" eaLnBrk="1" hangingPunct="1"/>
            <a:r>
              <a:rPr lang="pt-BR" baseline="30000" smtClean="0"/>
              <a:t>A não conformidade foi avaliada como falha no desmame ou cessação da terapia quando os indicadores de protocolo para redução ou descontinuação da dose foram alcançados. Cada oportunidade individual de adesão a um episódio de tratamento do iNO foi avaliada.</a:t>
            </a:r>
          </a:p>
          <a:p>
            <a:pPr algn="just" eaLnBrk="1" hangingPunct="1"/>
            <a:endParaRPr lang="pt-BR" baseline="3000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260350"/>
            <a:ext cx="8229600" cy="1498600"/>
          </a:xfrm>
        </p:spPr>
        <p:txBody>
          <a:bodyPr rtlCol="0">
            <a:normAutofit fontScale="90000"/>
          </a:bodyPr>
          <a:lstStyle/>
          <a:p>
            <a:pPr eaLnBrk="1" fontAlgn="auto" hangingPunct="1">
              <a:spcAft>
                <a:spcPts val="0"/>
              </a:spcAft>
              <a:defRPr/>
            </a:pPr>
            <a:r>
              <a:rPr lang="pt-BR" sz="4900" dirty="0"/>
              <a:t>Métodos</a:t>
            </a:r>
            <a:r>
              <a:rPr lang="pt-BR" dirty="0"/>
              <a:t/>
            </a:r>
            <a:br>
              <a:rPr lang="pt-BR" dirty="0"/>
            </a:br>
            <a:r>
              <a:rPr lang="pt-BR" sz="3600" dirty="0"/>
              <a:t>Processo de desenvolvimento de diretrizes e administração</a:t>
            </a:r>
          </a:p>
        </p:txBody>
      </p:sp>
      <p:sp>
        <p:nvSpPr>
          <p:cNvPr id="38914" name="Espaço Reservado para Conteúdo 2"/>
          <p:cNvSpPr>
            <a:spLocks noGrp="1"/>
          </p:cNvSpPr>
          <p:nvPr>
            <p:ph idx="1"/>
          </p:nvPr>
        </p:nvSpPr>
        <p:spPr>
          <a:xfrm>
            <a:off x="357188" y="1916113"/>
            <a:ext cx="8501062" cy="4656137"/>
          </a:xfrm>
        </p:spPr>
        <p:txBody>
          <a:bodyPr/>
          <a:lstStyle/>
          <a:p>
            <a:pPr algn="just" eaLnBrk="1" hangingPunct="1"/>
            <a:r>
              <a:rPr lang="pt-BR" baseline="30000" smtClean="0"/>
              <a:t>Durante toda a coorte pós-programa de administração, análises regulares foram realizadas  para monitorar as taxas de conformidade do protocolo e, se necessário, iniciar revisões adicionais do Protocolo. </a:t>
            </a:r>
          </a:p>
          <a:p>
            <a:pPr algn="just" eaLnBrk="1" hangingPunct="1"/>
            <a:r>
              <a:rPr lang="pt-BR" baseline="30000" smtClean="0"/>
              <a:t>Os Protocolos de terapia e desmame que foram utilizados quanto à conformidade ao longo deste estudo ainda são utilizados dentro da UTIN, mesmo com a conclusão do programa de administração em 28 de fevereiro de 2018.</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61" name="Título 1"/>
          <p:cNvSpPr>
            <a:spLocks noGrp="1"/>
          </p:cNvSpPr>
          <p:nvPr>
            <p:ph type="title"/>
          </p:nvPr>
        </p:nvSpPr>
        <p:spPr>
          <a:xfrm>
            <a:off x="457200" y="274638"/>
            <a:ext cx="8229600" cy="1498600"/>
          </a:xfrm>
        </p:spPr>
        <p:txBody>
          <a:bodyPr/>
          <a:lstStyle/>
          <a:p>
            <a:pPr eaLnBrk="1" hangingPunct="1"/>
            <a:r>
              <a:rPr lang="pt-BR" sz="4900" smtClean="0"/>
              <a:t>Métodos</a:t>
            </a:r>
            <a:r>
              <a:rPr lang="pt-BR" smtClean="0"/>
              <a:t/>
            </a:r>
            <a:br>
              <a:rPr lang="pt-BR" smtClean="0"/>
            </a:br>
            <a:r>
              <a:rPr lang="pt-BR" sz="3600" smtClean="0"/>
              <a:t>Desenho do estudo</a:t>
            </a:r>
          </a:p>
        </p:txBody>
      </p:sp>
      <p:sp>
        <p:nvSpPr>
          <p:cNvPr id="40962" name="Espaço Reservado para Conteúdo 2"/>
          <p:cNvSpPr>
            <a:spLocks noGrp="1"/>
          </p:cNvSpPr>
          <p:nvPr>
            <p:ph idx="1"/>
          </p:nvPr>
        </p:nvSpPr>
        <p:spPr>
          <a:xfrm>
            <a:off x="357188" y="1916113"/>
            <a:ext cx="8501062" cy="4656137"/>
          </a:xfrm>
        </p:spPr>
        <p:txBody>
          <a:bodyPr/>
          <a:lstStyle/>
          <a:p>
            <a:pPr algn="just" eaLnBrk="1" hangingPunct="1">
              <a:lnSpc>
                <a:spcPct val="90000"/>
              </a:lnSpc>
            </a:pPr>
            <a:r>
              <a:rPr lang="pt-BR" baseline="30000" smtClean="0"/>
              <a:t>O estudo de coorte prospectivo e retrospectivo combinado foi realizado utilizando um conjunto de dados não identificados. O Departamento de Ética em Pesquisa do Departamento de Saúde do Território da Capital Australiana aprovou este estudo como um projeto de garantia de qualidade (ETHR.17.212); assim, o consentimento dos pais não era necessário. </a:t>
            </a:r>
          </a:p>
          <a:p>
            <a:pPr algn="just" eaLnBrk="1" hangingPunct="1">
              <a:lnSpc>
                <a:spcPct val="90000"/>
              </a:lnSpc>
            </a:pPr>
            <a:r>
              <a:rPr lang="pt-BR" baseline="30000" smtClean="0"/>
              <a:t>Os critérios de inclusão no estudo foram todos os neonatos que receberam iNO, iniciados na UTIN ou em recuperação, durante o período de estudo de 1 de março de 2014 a 28 de fevereiro de 2018. O período de estudo foi dividido em uma coorte de pré-administração (1 de março de 2014 a 29 de fevereiro de 2016) e uma coorte pós-administração (1 de março de 2016 a 28 de fevereiro de 2018). </a:t>
            </a:r>
          </a:p>
          <a:p>
            <a:pPr algn="just" eaLnBrk="1" hangingPunct="1">
              <a:lnSpc>
                <a:spcPct val="90000"/>
              </a:lnSpc>
            </a:pPr>
            <a:r>
              <a:rPr lang="pt-BR" baseline="30000" smtClean="0"/>
              <a:t>A terapia foi iniciada com a confirmação da HPPRN, critérios clínicos confirmados por ecografia ou confirmação via ecocardiografia pelo cardiologista, após o diagnóstico clínico de insuficiência respiratória hipoxêmica (IRH).</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3009" name="Título 1"/>
          <p:cNvSpPr>
            <a:spLocks noGrp="1"/>
          </p:cNvSpPr>
          <p:nvPr>
            <p:ph type="title"/>
          </p:nvPr>
        </p:nvSpPr>
        <p:spPr>
          <a:xfrm>
            <a:off x="323850" y="404813"/>
            <a:ext cx="8229600" cy="1498600"/>
          </a:xfrm>
        </p:spPr>
        <p:txBody>
          <a:bodyPr/>
          <a:lstStyle/>
          <a:p>
            <a:pPr eaLnBrk="1" hangingPunct="1"/>
            <a:r>
              <a:rPr lang="pt-BR" sz="4900" smtClean="0"/>
              <a:t>Métodos</a:t>
            </a:r>
            <a:r>
              <a:rPr lang="pt-BR" smtClean="0"/>
              <a:t/>
            </a:r>
            <a:br>
              <a:rPr lang="pt-BR" smtClean="0"/>
            </a:br>
            <a:r>
              <a:rPr lang="pt-BR" sz="3600" smtClean="0"/>
              <a:t>Extração e análise de dados</a:t>
            </a:r>
          </a:p>
        </p:txBody>
      </p:sp>
      <p:sp>
        <p:nvSpPr>
          <p:cNvPr id="43010" name="Espaço Reservado para Conteúdo 2"/>
          <p:cNvSpPr>
            <a:spLocks noGrp="1"/>
          </p:cNvSpPr>
          <p:nvPr>
            <p:ph idx="1"/>
          </p:nvPr>
        </p:nvSpPr>
        <p:spPr>
          <a:xfrm>
            <a:off x="323850" y="1916113"/>
            <a:ext cx="8501063" cy="4656137"/>
          </a:xfrm>
        </p:spPr>
        <p:txBody>
          <a:bodyPr/>
          <a:lstStyle/>
          <a:p>
            <a:pPr algn="just" eaLnBrk="1" hangingPunct="1">
              <a:lnSpc>
                <a:spcPct val="80000"/>
              </a:lnSpc>
            </a:pPr>
            <a:r>
              <a:rPr lang="pt-BR" sz="3000" baseline="30000" smtClean="0"/>
              <a:t>Os neonatos foram identificados para a coorte de pré-administração por meio de relatórios de uso do iNO da Divisão Técnica do Hospital. Os dados dos pacientes foram recuperados usando o sistema de registro eletrônico </a:t>
            </a:r>
            <a:r>
              <a:rPr lang="pt-BR" sz="3000" i="1" baseline="30000" smtClean="0"/>
              <a:t>ACT Health</a:t>
            </a:r>
            <a:r>
              <a:rPr lang="pt-BR" sz="3000" baseline="30000" smtClean="0"/>
              <a:t>. </a:t>
            </a:r>
          </a:p>
          <a:p>
            <a:pPr algn="just" eaLnBrk="1" hangingPunct="1">
              <a:lnSpc>
                <a:spcPct val="80000"/>
              </a:lnSpc>
            </a:pPr>
            <a:r>
              <a:rPr lang="pt-BR" sz="3000" baseline="30000" smtClean="0"/>
              <a:t>Os dados obtidos para cada paciente incluíram sexo, idade gestacional e pesos no início da terapia com </a:t>
            </a:r>
            <a:r>
              <a:rPr lang="pt-BR" baseline="30000" smtClean="0"/>
              <a:t>iNO</a:t>
            </a:r>
            <a:r>
              <a:rPr lang="pt-BR" sz="3000" baseline="30000" smtClean="0"/>
              <a:t>, diagnóstico clínico para o início da </a:t>
            </a:r>
            <a:r>
              <a:rPr lang="pt-BR" baseline="30000" smtClean="0"/>
              <a:t>iNO</a:t>
            </a:r>
            <a:r>
              <a:rPr lang="pt-BR" sz="3000" baseline="30000" smtClean="0"/>
              <a:t>, conduta do tratamento e resultado do paciente, incluindo eventos adversos, referência à oxigenação por membrana extracorpórea (ECMO) ou morte. </a:t>
            </a:r>
          </a:p>
          <a:p>
            <a:pPr algn="just" eaLnBrk="1" hangingPunct="1">
              <a:lnSpc>
                <a:spcPct val="80000"/>
              </a:lnSpc>
            </a:pPr>
            <a:r>
              <a:rPr lang="pt-BR" sz="3000" baseline="30000" smtClean="0"/>
              <a:t>Os dados da coorte pós-administração foram coletados por meio do formulário de administração da enfermeira responsável pelo tratamento, com dados adicionais obtidos por meio de registros, conforme necessário. </a:t>
            </a:r>
          </a:p>
          <a:p>
            <a:pPr algn="just" eaLnBrk="1" hangingPunct="1">
              <a:lnSpc>
                <a:spcPct val="80000"/>
              </a:lnSpc>
            </a:pPr>
            <a:r>
              <a:rPr lang="pt-BR" sz="3000" baseline="30000" smtClean="0"/>
              <a:t>O tempo desde o início da terapia até o primeiro desmame e a duração total da terapia com o </a:t>
            </a:r>
            <a:r>
              <a:rPr lang="pt-BR" baseline="30000" smtClean="0"/>
              <a:t>iNO</a:t>
            </a:r>
            <a:r>
              <a:rPr lang="pt-BR" sz="3000" baseline="30000" smtClean="0"/>
              <a:t> foram calculados até a hora mais próxima através do uso de gráficos de observação, que detalhavam o horário em que as configurações do equipamento de ventilação eram alteradas, além da concentração de </a:t>
            </a:r>
            <a:r>
              <a:rPr lang="pt-BR" baseline="30000" smtClean="0"/>
              <a:t>iNO</a:t>
            </a:r>
            <a:r>
              <a:rPr lang="pt-BR" sz="3000" baseline="30000" smtClean="0"/>
              <a:t> administrada.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5057" name="Título 1"/>
          <p:cNvSpPr>
            <a:spLocks noGrp="1"/>
          </p:cNvSpPr>
          <p:nvPr>
            <p:ph type="title"/>
          </p:nvPr>
        </p:nvSpPr>
        <p:spPr>
          <a:xfrm>
            <a:off x="468313" y="260350"/>
            <a:ext cx="8229600" cy="1498600"/>
          </a:xfrm>
        </p:spPr>
        <p:txBody>
          <a:bodyPr/>
          <a:lstStyle/>
          <a:p>
            <a:pPr eaLnBrk="1" hangingPunct="1"/>
            <a:r>
              <a:rPr lang="pt-BR" sz="4900" smtClean="0"/>
              <a:t>Métodos</a:t>
            </a:r>
            <a:r>
              <a:rPr lang="pt-BR" smtClean="0"/>
              <a:t/>
            </a:r>
            <a:br>
              <a:rPr lang="pt-BR" smtClean="0"/>
            </a:br>
            <a:r>
              <a:rPr lang="pt-BR" sz="3600" smtClean="0"/>
              <a:t>Extração e análise de dados</a:t>
            </a:r>
          </a:p>
        </p:txBody>
      </p:sp>
      <p:sp>
        <p:nvSpPr>
          <p:cNvPr id="45058" name="Espaço Reservado para Conteúdo 2"/>
          <p:cNvSpPr>
            <a:spLocks noGrp="1"/>
          </p:cNvSpPr>
          <p:nvPr>
            <p:ph idx="1"/>
          </p:nvPr>
        </p:nvSpPr>
        <p:spPr>
          <a:xfrm>
            <a:off x="357188" y="1916113"/>
            <a:ext cx="8501062" cy="4656137"/>
          </a:xfrm>
        </p:spPr>
        <p:txBody>
          <a:bodyPr/>
          <a:lstStyle/>
          <a:p>
            <a:pPr algn="just" eaLnBrk="1" hangingPunct="1"/>
            <a:r>
              <a:rPr lang="pt-BR" baseline="30000" smtClean="0"/>
              <a:t>Os dados foram compilados e transcritos em tabelas não identificadas, possibilitando a análise estatística. </a:t>
            </a:r>
          </a:p>
          <a:p>
            <a:pPr algn="just" eaLnBrk="1" hangingPunct="1"/>
            <a:r>
              <a:rPr lang="pt-BR" baseline="30000" smtClean="0"/>
              <a:t>Os dados contínuos foram comparados pelo teste U de Mann – Whitney e os dados categóricos foram comparados pelo teste do χ2. </a:t>
            </a:r>
          </a:p>
          <a:p>
            <a:pPr algn="just" eaLnBrk="1" hangingPunct="1"/>
            <a:r>
              <a:rPr lang="pt-BR" baseline="30000" smtClean="0"/>
              <a:t>O software estatístico utilizado foi o IBM SPSS (versão 25, IBM, Chicago, IL, EUA). Os dados serão apresentados em número e porcentagem ou mediana e intervalos interquartis. </a:t>
            </a:r>
          </a:p>
          <a:p>
            <a:pPr algn="just" eaLnBrk="1" hangingPunct="1"/>
            <a:r>
              <a:rPr lang="pt-BR" baseline="30000" smtClean="0"/>
              <a:t>Um valor de P &lt;0,05 foi considerado estatisticamente significante.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105" name="Título 1"/>
          <p:cNvSpPr>
            <a:spLocks noGrp="1"/>
          </p:cNvSpPr>
          <p:nvPr>
            <p:ph type="title"/>
          </p:nvPr>
        </p:nvSpPr>
        <p:spPr>
          <a:xfrm>
            <a:off x="395288" y="260350"/>
            <a:ext cx="8229600" cy="993775"/>
          </a:xfrm>
        </p:spPr>
        <p:txBody>
          <a:bodyPr/>
          <a:lstStyle/>
          <a:p>
            <a:pPr eaLnBrk="1" hangingPunct="1"/>
            <a:r>
              <a:rPr lang="pt-BR" sz="4900" smtClean="0"/>
              <a:t>Resultados</a:t>
            </a:r>
            <a:endParaRPr lang="pt-BR" sz="3600" smtClean="0"/>
          </a:p>
        </p:txBody>
      </p:sp>
      <p:sp>
        <p:nvSpPr>
          <p:cNvPr id="47106" name="Espaço Reservado para Conteúdo 2"/>
          <p:cNvSpPr>
            <a:spLocks noGrp="1"/>
          </p:cNvSpPr>
          <p:nvPr>
            <p:ph idx="1"/>
          </p:nvPr>
        </p:nvSpPr>
        <p:spPr>
          <a:xfrm>
            <a:off x="357188" y="1268413"/>
            <a:ext cx="8501062" cy="5314950"/>
          </a:xfrm>
        </p:spPr>
        <p:txBody>
          <a:bodyPr/>
          <a:lstStyle/>
          <a:p>
            <a:pPr algn="just" eaLnBrk="1" hangingPunct="1">
              <a:lnSpc>
                <a:spcPct val="90000"/>
              </a:lnSpc>
            </a:pPr>
            <a:r>
              <a:rPr lang="pt-BR" baseline="30000" smtClean="0"/>
              <a:t>Após a implementação do programa de administração, a conformidade com os novos protocolos foi medida no final do primeiro e do segundo ano, aumentando de 61% no primeiro ano para 88% no segundo ano. Antes do estabelecimento do programa de administração, uma variação significativa no desmame do iNO foi observada na UTIN.</a:t>
            </a:r>
          </a:p>
          <a:p>
            <a:pPr algn="just" eaLnBrk="1" hangingPunct="1">
              <a:lnSpc>
                <a:spcPct val="90000"/>
              </a:lnSpc>
            </a:pPr>
            <a:r>
              <a:rPr lang="pt-BR" baseline="30000" smtClean="0">
                <a:solidFill>
                  <a:schemeClr val="hlink"/>
                </a:solidFill>
              </a:rPr>
              <a:t>A duração total da terapia com iNO diminuiu de 1595 h (n = 20 episódios de tratamento) pré-administração (março de 2014 a fevereiro de 2016) para 774 h (n = 24 episódios de tratamento) pós-administração (março de 2016 a fevereiro de 2018).</a:t>
            </a:r>
            <a:r>
              <a:rPr lang="pt-BR" baseline="30000" smtClean="0"/>
              <a:t> </a:t>
            </a:r>
          </a:p>
          <a:p>
            <a:pPr algn="just" eaLnBrk="1" hangingPunct="1">
              <a:lnSpc>
                <a:spcPct val="90000"/>
              </a:lnSpc>
            </a:pPr>
            <a:r>
              <a:rPr lang="pt-BR" baseline="30000" smtClean="0"/>
              <a:t>Na coorte de pré-administração, 18 pacientes receberam um total de 20 episódios de tratamento de iNO, em comparação com 21 pacientes que receberam um total de 24 episódios de tratamento de NOi na coorte de pós-administração. Desses pacientes, três foram excluídos por retirada de cuidados ou óbito e um excluído por descontinuação do iNO para transferência para um hospital quaternário para atendimento. Um episódio de tratamento foi excluído da coorte de pré-administração e três excluídos da coorte de pós-administração.</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53" name="Título 1"/>
          <p:cNvSpPr>
            <a:spLocks noGrp="1"/>
          </p:cNvSpPr>
          <p:nvPr>
            <p:ph type="title"/>
          </p:nvPr>
        </p:nvSpPr>
        <p:spPr>
          <a:xfrm>
            <a:off x="493713" y="115888"/>
            <a:ext cx="8229600" cy="995362"/>
          </a:xfrm>
        </p:spPr>
        <p:txBody>
          <a:bodyPr/>
          <a:lstStyle/>
          <a:p>
            <a:pPr eaLnBrk="1" hangingPunct="1"/>
            <a:r>
              <a:rPr lang="pt-BR" sz="4900" smtClean="0"/>
              <a:t>Resultados</a:t>
            </a:r>
            <a:endParaRPr lang="pt-BR" sz="3600" smtClean="0"/>
          </a:p>
        </p:txBody>
      </p:sp>
      <p:sp>
        <p:nvSpPr>
          <p:cNvPr id="49154" name="Espaço Reservado para Conteúdo 2"/>
          <p:cNvSpPr>
            <a:spLocks noGrp="1"/>
          </p:cNvSpPr>
          <p:nvPr>
            <p:ph idx="1"/>
          </p:nvPr>
        </p:nvSpPr>
        <p:spPr>
          <a:xfrm>
            <a:off x="395288" y="1052513"/>
            <a:ext cx="8501062" cy="5572125"/>
          </a:xfrm>
        </p:spPr>
        <p:txBody>
          <a:bodyPr/>
          <a:lstStyle/>
          <a:p>
            <a:pPr algn="just" eaLnBrk="1" hangingPunct="1">
              <a:lnSpc>
                <a:spcPct val="90000"/>
              </a:lnSpc>
            </a:pPr>
            <a:r>
              <a:rPr lang="pt-BR" sz="3000" baseline="30000" smtClean="0"/>
              <a:t>A </a:t>
            </a:r>
            <a:r>
              <a:rPr lang="pt-BR" sz="3000" baseline="30000" smtClean="0">
                <a:solidFill>
                  <a:schemeClr val="hlink"/>
                </a:solidFill>
              </a:rPr>
              <a:t>Tabela 1</a:t>
            </a:r>
            <a:r>
              <a:rPr lang="pt-BR" sz="3000" baseline="30000" smtClean="0"/>
              <a:t> mostra que não houve diferenças significativas nas características do paciente ou em resultados adversos, como morte ou uso de ECMO, entre as coortes de pré e pós-administração. A mediana (idade interquartil) da idade gestacional na coorte de pré-proteção foi de 33 semanas (30-37), em comparação com 35 semanas (27-38) na coorte de pós-administração (P = 0,968). </a:t>
            </a:r>
          </a:p>
          <a:p>
            <a:pPr algn="just" eaLnBrk="1" hangingPunct="1">
              <a:lnSpc>
                <a:spcPct val="90000"/>
              </a:lnSpc>
            </a:pPr>
            <a:r>
              <a:rPr lang="pt-BR" sz="3000" baseline="30000" smtClean="0">
                <a:solidFill>
                  <a:schemeClr val="hlink"/>
                </a:solidFill>
              </a:rPr>
              <a:t>A causa predominante de iniciar o </a:t>
            </a:r>
            <a:r>
              <a:rPr lang="pt-BR" baseline="30000" smtClean="0"/>
              <a:t>iNO</a:t>
            </a:r>
            <a:r>
              <a:rPr lang="pt-BR" sz="3000" baseline="30000" smtClean="0">
                <a:solidFill>
                  <a:schemeClr val="hlink"/>
                </a:solidFill>
              </a:rPr>
              <a:t> em ambas as coortes foi a HPPN (89% antes da administração e 95% após a administração),</a:t>
            </a:r>
            <a:r>
              <a:rPr lang="pt-BR" sz="3000" baseline="30000" smtClean="0"/>
              <a:t> com a IRH respondendo pelo restante dos pacientes (11% antes e 5% após administração). </a:t>
            </a:r>
          </a:p>
          <a:p>
            <a:pPr algn="just" eaLnBrk="1" hangingPunct="1">
              <a:lnSpc>
                <a:spcPct val="90000"/>
              </a:lnSpc>
            </a:pPr>
            <a:r>
              <a:rPr lang="pt-BR" sz="3000" baseline="30000" smtClean="0"/>
              <a:t>Nenhum paciente iniciou </a:t>
            </a:r>
            <a:r>
              <a:rPr lang="pt-BR" baseline="30000" smtClean="0"/>
              <a:t>iNO</a:t>
            </a:r>
            <a:r>
              <a:rPr lang="pt-BR" sz="3000" baseline="30000" smtClean="0"/>
              <a:t> para um diagnóstico diferente de HPPRN, IRH ou ambos. Em todos os casos de terapia com NOi iniciada na UTIN, nenhum paciente foi exposto a uma dose superior a 20 ppm.</a:t>
            </a:r>
          </a:p>
          <a:p>
            <a:pPr algn="just" eaLnBrk="1" hangingPunct="1">
              <a:lnSpc>
                <a:spcPct val="90000"/>
              </a:lnSpc>
            </a:pPr>
            <a:r>
              <a:rPr lang="pt-BR" sz="3000" baseline="30000" smtClean="0">
                <a:solidFill>
                  <a:schemeClr val="hlink"/>
                </a:solidFill>
              </a:rPr>
              <a:t>A resposta a terapia com NOi foi de 79 e 86% nas coortes pré e pós-administração</a:t>
            </a:r>
            <a:r>
              <a:rPr lang="pt-BR" sz="3000" baseline="30000" smtClean="0"/>
              <a:t>, respectivamente, sem variação significativa no resultado do paciente (P = 0,574). </a:t>
            </a:r>
          </a:p>
          <a:p>
            <a:pPr algn="just" eaLnBrk="1" hangingPunct="1">
              <a:lnSpc>
                <a:spcPct val="90000"/>
              </a:lnSpc>
            </a:pPr>
            <a:r>
              <a:rPr lang="pt-BR" sz="3000" baseline="30000" smtClean="0"/>
              <a:t>Não foi observada variação significativa na administração de vasodilatadores pulmonares alternativos (sildenafil, milrinona e alprostadil) antes, durante ou após o tratamento com </a:t>
            </a:r>
            <a:r>
              <a:rPr lang="pt-BR" baseline="30000" smtClean="0"/>
              <a:t>iNO.</a:t>
            </a:r>
            <a:endParaRPr lang="pt-BR" sz="3000" baseline="30000" smtClean="0"/>
          </a:p>
          <a:p>
            <a:pPr algn="just" eaLnBrk="1" hangingPunct="1">
              <a:lnSpc>
                <a:spcPct val="90000"/>
              </a:lnSpc>
            </a:pPr>
            <a:endParaRPr lang="pt-BR" sz="3000" baseline="3000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1201" name="Picture 2" descr="C:\Users\CASA\Downloads\IMG_0155.jpg"/>
          <p:cNvPicPr>
            <a:picLocks noGrp="1" noChangeAspect="1" noChangeArrowheads="1"/>
          </p:cNvPicPr>
          <p:nvPr>
            <p:ph idx="1"/>
          </p:nvPr>
        </p:nvPicPr>
        <p:blipFill>
          <a:blip r:embed="rId3"/>
          <a:srcRect/>
          <a:stretch>
            <a:fillRect/>
          </a:stretch>
        </p:blipFill>
        <p:spPr>
          <a:xfrm>
            <a:off x="1476375" y="260350"/>
            <a:ext cx="6505575" cy="6165850"/>
          </a:xfrm>
          <a:ln w="28575">
            <a:solidFill>
              <a:srgbClr val="000000"/>
            </a:solidFill>
          </a:ln>
        </p:spPr>
      </p:pic>
      <p:pic>
        <p:nvPicPr>
          <p:cNvPr id="51202" name="Picture 3" descr="C:\Users\CASA\Downloads\IMG_0158.jpg"/>
          <p:cNvPicPr>
            <a:picLocks noChangeAspect="1" noChangeArrowheads="1"/>
          </p:cNvPicPr>
          <p:nvPr/>
        </p:nvPicPr>
        <p:blipFill>
          <a:blip r:embed="rId4"/>
          <a:srcRect/>
          <a:stretch>
            <a:fillRect/>
          </a:stretch>
        </p:blipFill>
        <p:spPr bwMode="auto">
          <a:xfrm>
            <a:off x="4267200" y="6167438"/>
            <a:ext cx="4876800" cy="690562"/>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249" name="Título 1"/>
          <p:cNvSpPr>
            <a:spLocks noGrp="1"/>
          </p:cNvSpPr>
          <p:nvPr>
            <p:ph type="title"/>
          </p:nvPr>
        </p:nvSpPr>
        <p:spPr>
          <a:xfrm>
            <a:off x="468313" y="260350"/>
            <a:ext cx="8229600" cy="993775"/>
          </a:xfrm>
        </p:spPr>
        <p:txBody>
          <a:bodyPr/>
          <a:lstStyle/>
          <a:p>
            <a:pPr eaLnBrk="1" hangingPunct="1"/>
            <a:r>
              <a:rPr lang="pt-BR" sz="4900" smtClean="0"/>
              <a:t>Resultados</a:t>
            </a:r>
            <a:endParaRPr lang="pt-BR" sz="3600" smtClean="0"/>
          </a:p>
        </p:txBody>
      </p:sp>
      <p:sp>
        <p:nvSpPr>
          <p:cNvPr id="53250" name="Espaço Reservado para Conteúdo 2"/>
          <p:cNvSpPr>
            <a:spLocks noGrp="1"/>
          </p:cNvSpPr>
          <p:nvPr>
            <p:ph idx="1"/>
          </p:nvPr>
        </p:nvSpPr>
        <p:spPr>
          <a:xfrm>
            <a:off x="357188" y="1268413"/>
            <a:ext cx="8501062" cy="5314950"/>
          </a:xfrm>
        </p:spPr>
        <p:txBody>
          <a:bodyPr/>
          <a:lstStyle/>
          <a:p>
            <a:pPr algn="just" eaLnBrk="1" hangingPunct="1">
              <a:lnSpc>
                <a:spcPct val="90000"/>
              </a:lnSpc>
            </a:pPr>
            <a:r>
              <a:rPr lang="pt-BR" sz="3000" baseline="30000" smtClean="0"/>
              <a:t>A análise entre as coortes de utilização de </a:t>
            </a:r>
            <a:r>
              <a:rPr lang="pt-BR" baseline="30000" smtClean="0"/>
              <a:t>iNO</a:t>
            </a:r>
            <a:r>
              <a:rPr lang="pt-BR" sz="3000" baseline="30000" smtClean="0"/>
              <a:t> na UTIN por tempo total, tempo por paciente, tempo entre o primeiro desmame e o tempo entre o primeiro desmame e a retirada é mostrada na Tabela 2. Essa análise dos tempos de desmame incluiu 19 episódios de tratamento pré-administração (95% ) e 21 episódios de tratamento pós-administração (88%).</a:t>
            </a:r>
          </a:p>
          <a:p>
            <a:pPr algn="just" eaLnBrk="1" hangingPunct="1">
              <a:lnSpc>
                <a:spcPct val="90000"/>
              </a:lnSpc>
            </a:pPr>
            <a:r>
              <a:rPr lang="pt-BR" sz="3000" baseline="30000" smtClean="0">
                <a:solidFill>
                  <a:schemeClr val="hlink"/>
                </a:solidFill>
              </a:rPr>
              <a:t>A comparação entre as duas coortes mostrou uma diminuição significativa no total de horas de </a:t>
            </a:r>
            <a:r>
              <a:rPr lang="pt-BR" baseline="30000" smtClean="0">
                <a:solidFill>
                  <a:schemeClr val="hlink"/>
                </a:solidFill>
              </a:rPr>
              <a:t>iNO</a:t>
            </a:r>
            <a:r>
              <a:rPr lang="pt-BR" sz="3000" baseline="30000" smtClean="0">
                <a:solidFill>
                  <a:schemeClr val="hlink"/>
                </a:solidFill>
              </a:rPr>
              <a:t> administrado, de uma mediana de 67,9 h / episódio de tratamento com </a:t>
            </a:r>
            <a:r>
              <a:rPr lang="pt-BR" baseline="30000" smtClean="0">
                <a:solidFill>
                  <a:schemeClr val="hlink"/>
                </a:solidFill>
              </a:rPr>
              <a:t>iNO</a:t>
            </a:r>
            <a:r>
              <a:rPr lang="pt-BR" sz="3000" baseline="30000" smtClean="0">
                <a:solidFill>
                  <a:schemeClr val="hlink"/>
                </a:solidFill>
              </a:rPr>
              <a:t> (41,7-94,8) antes da administração para 33,5 h / episódio de tratamento com </a:t>
            </a:r>
            <a:r>
              <a:rPr lang="pt-BR" baseline="30000" smtClean="0">
                <a:solidFill>
                  <a:schemeClr val="hlink"/>
                </a:solidFill>
              </a:rPr>
              <a:t>iNO</a:t>
            </a:r>
            <a:r>
              <a:rPr lang="pt-BR" sz="3000" baseline="30000" smtClean="0">
                <a:solidFill>
                  <a:schemeClr val="hlink"/>
                </a:solidFill>
              </a:rPr>
              <a:t> (27,0-40,3) pós-administração (P = 0,0014). </a:t>
            </a:r>
          </a:p>
          <a:p>
            <a:pPr algn="just" eaLnBrk="1" hangingPunct="1">
              <a:lnSpc>
                <a:spcPct val="90000"/>
              </a:lnSpc>
            </a:pPr>
            <a:r>
              <a:rPr lang="pt-BR" sz="3000" baseline="30000" smtClean="0">
                <a:solidFill>
                  <a:schemeClr val="hlink"/>
                </a:solidFill>
              </a:rPr>
              <a:t>Também foi mostrada uma redução significativa no tempo médio de desmame, desde o início do </a:t>
            </a:r>
            <a:r>
              <a:rPr lang="pt-BR" baseline="30000" smtClean="0">
                <a:solidFill>
                  <a:schemeClr val="hlink"/>
                </a:solidFill>
              </a:rPr>
              <a:t>iNO</a:t>
            </a:r>
            <a:r>
              <a:rPr lang="pt-BR" sz="3000" baseline="30000" smtClean="0">
                <a:solidFill>
                  <a:schemeClr val="hlink"/>
                </a:solidFill>
              </a:rPr>
              <a:t> até o primeiro desmame na coorte pós-administração (P &lt;0,0001). Nenhuma redução significativa foi observada no tempo desde o primeiro desmame até a descontinuação do </a:t>
            </a:r>
            <a:r>
              <a:rPr lang="pt-BR" baseline="30000" smtClean="0">
                <a:solidFill>
                  <a:schemeClr val="hlink"/>
                </a:solidFill>
              </a:rPr>
              <a:t>iNO</a:t>
            </a:r>
            <a:r>
              <a:rPr lang="pt-BR" sz="3000" baseline="30000" smtClean="0">
                <a:solidFill>
                  <a:schemeClr val="hlink"/>
                </a:solidFill>
              </a:rPr>
              <a:t>.</a:t>
            </a:r>
          </a:p>
          <a:p>
            <a:pPr algn="just" eaLnBrk="1" hangingPunct="1">
              <a:lnSpc>
                <a:spcPct val="90000"/>
              </a:lnSpc>
            </a:pPr>
            <a:r>
              <a:rPr lang="pt-BR" sz="3000" baseline="30000" smtClean="0">
                <a:solidFill>
                  <a:schemeClr val="hlink"/>
                </a:solidFill>
              </a:rPr>
              <a:t>De acordo com as práticas atuais de custo do </a:t>
            </a:r>
            <a:r>
              <a:rPr lang="pt-BR" baseline="30000" smtClean="0">
                <a:solidFill>
                  <a:schemeClr val="hlink"/>
                </a:solidFill>
              </a:rPr>
              <a:t>iNO</a:t>
            </a:r>
            <a:r>
              <a:rPr lang="pt-BR" sz="3000" baseline="30000" smtClean="0">
                <a:solidFill>
                  <a:schemeClr val="hlink"/>
                </a:solidFill>
              </a:rPr>
              <a:t>, o preço total da terapia </a:t>
            </a:r>
            <a:r>
              <a:rPr lang="pt-BR" baseline="30000" smtClean="0">
                <a:solidFill>
                  <a:schemeClr val="hlink"/>
                </a:solidFill>
              </a:rPr>
              <a:t>iNO</a:t>
            </a:r>
            <a:r>
              <a:rPr lang="pt-BR" sz="3000" baseline="30000" smtClean="0">
                <a:solidFill>
                  <a:schemeClr val="hlink"/>
                </a:solidFill>
              </a:rPr>
              <a:t> com </a:t>
            </a:r>
            <a:r>
              <a:rPr lang="pt-BR" baseline="30000" smtClean="0">
                <a:solidFill>
                  <a:schemeClr val="hlink"/>
                </a:solidFill>
              </a:rPr>
              <a:t>iNO</a:t>
            </a:r>
            <a:r>
              <a:rPr lang="pt-BR" sz="3000" baseline="30000" smtClean="0">
                <a:solidFill>
                  <a:schemeClr val="hlink"/>
                </a:solidFill>
              </a:rPr>
              <a:t> foi reduzido de AUD $ 220 907 para</a:t>
            </a:r>
            <a:r>
              <a:rPr lang="pt-BR" sz="3000" baseline="30000" smtClean="0"/>
              <a:t> AUD $ 107 199 no período pós-administração (custo por hora calculado). </a:t>
            </a:r>
          </a:p>
          <a:p>
            <a:pPr algn="ctr" eaLnBrk="1" hangingPunct="1">
              <a:lnSpc>
                <a:spcPct val="90000"/>
              </a:lnSpc>
              <a:buFont typeface="Arial" charset="0"/>
              <a:buNone/>
            </a:pPr>
            <a:r>
              <a:rPr lang="pt-BR" sz="3000" baseline="30000" smtClean="0"/>
              <a:t>                      </a:t>
            </a:r>
            <a:r>
              <a:rPr lang="pt-BR" sz="4800" b="1" baseline="30000" smtClean="0">
                <a:solidFill>
                  <a:srgbClr val="FF66FF"/>
                </a:solidFill>
              </a:rPr>
              <a:t>Isso equivale a uma redução de custo de 52%.</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5297" name="Picture 2" descr="C:\Users\CASA\Downloads\IMG_0156.jpg"/>
          <p:cNvPicPr>
            <a:picLocks noChangeAspect="1" noChangeArrowheads="1"/>
          </p:cNvPicPr>
          <p:nvPr/>
        </p:nvPicPr>
        <p:blipFill>
          <a:blip r:embed="rId3"/>
          <a:srcRect/>
          <a:stretch>
            <a:fillRect/>
          </a:stretch>
        </p:blipFill>
        <p:spPr bwMode="auto">
          <a:xfrm>
            <a:off x="20638" y="1727200"/>
            <a:ext cx="9102725" cy="3403600"/>
          </a:xfrm>
          <a:prstGeom prst="rect">
            <a:avLst/>
          </a:prstGeom>
          <a:noFill/>
          <a:ln w="9525">
            <a:noFill/>
            <a:miter lim="800000"/>
            <a:headEnd/>
            <a:tailEnd/>
          </a:ln>
        </p:spPr>
      </p:pic>
      <p:pic>
        <p:nvPicPr>
          <p:cNvPr id="55298" name="Picture 3" descr="C:\Users\CASA\Downloads\IMG_0158.jpg"/>
          <p:cNvPicPr>
            <a:picLocks noGrp="1" noChangeAspect="1" noChangeArrowheads="1"/>
          </p:cNvPicPr>
          <p:nvPr>
            <p:ph idx="1"/>
          </p:nvPr>
        </p:nvPicPr>
        <p:blipFill>
          <a:blip r:embed="rId4"/>
          <a:srcRect/>
          <a:stretch>
            <a:fillRect/>
          </a:stretch>
        </p:blipFill>
        <p:spPr>
          <a:xfrm>
            <a:off x="3621088" y="6072188"/>
            <a:ext cx="5380037" cy="762000"/>
          </a:xfr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7345" name="Título 1"/>
          <p:cNvSpPr>
            <a:spLocks noGrp="1"/>
          </p:cNvSpPr>
          <p:nvPr>
            <p:ph type="title"/>
          </p:nvPr>
        </p:nvSpPr>
        <p:spPr>
          <a:xfrm>
            <a:off x="395288" y="260350"/>
            <a:ext cx="8229600" cy="993775"/>
          </a:xfrm>
        </p:spPr>
        <p:txBody>
          <a:bodyPr/>
          <a:lstStyle/>
          <a:p>
            <a:pPr eaLnBrk="1" hangingPunct="1"/>
            <a:r>
              <a:rPr lang="pt-BR" sz="4900" smtClean="0"/>
              <a:t>Discussão</a:t>
            </a:r>
            <a:endParaRPr lang="pt-BR" sz="3600" smtClean="0"/>
          </a:p>
        </p:txBody>
      </p:sp>
      <p:sp>
        <p:nvSpPr>
          <p:cNvPr id="57346" name="Espaço Reservado para Conteúdo 2"/>
          <p:cNvSpPr>
            <a:spLocks noGrp="1"/>
          </p:cNvSpPr>
          <p:nvPr>
            <p:ph idx="1"/>
          </p:nvPr>
        </p:nvSpPr>
        <p:spPr>
          <a:xfrm>
            <a:off x="357188" y="1268413"/>
            <a:ext cx="8501062" cy="5314950"/>
          </a:xfrm>
        </p:spPr>
        <p:txBody>
          <a:bodyPr/>
          <a:lstStyle/>
          <a:p>
            <a:pPr algn="just" eaLnBrk="1" hangingPunct="1">
              <a:lnSpc>
                <a:spcPct val="90000"/>
              </a:lnSpc>
            </a:pPr>
            <a:r>
              <a:rPr lang="pt-BR" baseline="30000" smtClean="0"/>
              <a:t>Apesar da evidência generalizada e de alta qualidade que informa </a:t>
            </a:r>
            <a:r>
              <a:rPr lang="pt-BR" baseline="30000" smtClean="0">
                <a:solidFill>
                  <a:srgbClr val="FF0000"/>
                </a:solidFill>
              </a:rPr>
              <a:t>o uso neonatal do iNO, variações nas práticas da UTIN resultaram em exposição prolongada e potencialmente prejudicial, além de aumentar a carga econômica sobre recursos limitados de assistência à saúde.</a:t>
            </a:r>
            <a:r>
              <a:rPr lang="pt-BR" sz="2400" baseline="60000" smtClean="0">
                <a:solidFill>
                  <a:srgbClr val="FF0000"/>
                </a:solidFill>
              </a:rPr>
              <a:t>9,10</a:t>
            </a:r>
            <a:r>
              <a:rPr lang="pt-BR" baseline="30000" smtClean="0">
                <a:solidFill>
                  <a:srgbClr val="FF0000"/>
                </a:solidFill>
              </a:rPr>
              <a:t> </a:t>
            </a:r>
          </a:p>
          <a:p>
            <a:pPr algn="just" eaLnBrk="1" hangingPunct="1">
              <a:lnSpc>
                <a:spcPct val="90000"/>
              </a:lnSpc>
            </a:pPr>
            <a:r>
              <a:rPr lang="pt-BR" baseline="30000" smtClean="0"/>
              <a:t>Em resposta a isso, Protocolos revisados baseados em evidências para o início e o desmame do iNO foram introduzidos na UTIN. Para apoiar esse processo, as mudanças práticas foram incorporadas a um programa de administração de dois anos após a implementação.</a:t>
            </a:r>
          </a:p>
          <a:p>
            <a:pPr algn="just" eaLnBrk="1" hangingPunct="1">
              <a:lnSpc>
                <a:spcPct val="90000"/>
              </a:lnSpc>
            </a:pPr>
            <a:r>
              <a:rPr lang="pt-BR" baseline="30000" smtClean="0"/>
              <a:t>Os Protocolos publicados em ambientes de assistência à saúde são atribuídos como um componente-chave na redução da variação da prática e na melhoria da qualidade da assistência à saúde; o monitoramento da conformidade do protocolo determina sua eficácia e ajuda a monitorar a segurança. </a:t>
            </a:r>
          </a:p>
          <a:p>
            <a:pPr algn="just" eaLnBrk="1" hangingPunct="1">
              <a:lnSpc>
                <a:spcPct val="90000"/>
              </a:lnSpc>
            </a:pPr>
            <a:r>
              <a:rPr lang="pt-BR" baseline="30000" smtClean="0"/>
              <a:t>Amir Elmekkawi et al. demonstraram em 2016 que </a:t>
            </a:r>
            <a:r>
              <a:rPr lang="pt-BR" b="1" baseline="30000" smtClean="0">
                <a:solidFill>
                  <a:srgbClr val="FF66FF"/>
                </a:solidFill>
              </a:rPr>
              <a:t>a implementação de um programa de administração para uso de iNO em sua UTIN levou a um maior cumprimento de protocolo e a uma redução segura de custos.</a:t>
            </a:r>
            <a:r>
              <a:rPr lang="pt-BR" sz="2400" b="1" baseline="60000" smtClean="0">
                <a:solidFill>
                  <a:srgbClr val="FF66FF"/>
                </a:solidFill>
              </a:rPr>
              <a:t>9</a:t>
            </a:r>
            <a:r>
              <a:rPr lang="pt-BR" sz="2400" baseline="30000" smtClean="0"/>
              <a:t> </a:t>
            </a:r>
            <a:r>
              <a:rPr lang="pt-BR" baseline="30000" smtClean="0"/>
              <a:t>Este estudo fornece mais evidências para apoiar seus achados.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9393" name="Título 1"/>
          <p:cNvSpPr>
            <a:spLocks noGrp="1"/>
          </p:cNvSpPr>
          <p:nvPr>
            <p:ph type="title"/>
          </p:nvPr>
        </p:nvSpPr>
        <p:spPr>
          <a:xfrm>
            <a:off x="468313" y="260350"/>
            <a:ext cx="8229600" cy="993775"/>
          </a:xfrm>
        </p:spPr>
        <p:txBody>
          <a:bodyPr/>
          <a:lstStyle/>
          <a:p>
            <a:pPr eaLnBrk="1" hangingPunct="1"/>
            <a:r>
              <a:rPr lang="pt-BR" sz="4900" smtClean="0"/>
              <a:t>Discussão</a:t>
            </a:r>
            <a:endParaRPr lang="pt-BR" sz="3600" smtClean="0"/>
          </a:p>
        </p:txBody>
      </p:sp>
      <p:sp>
        <p:nvSpPr>
          <p:cNvPr id="59394" name="Espaço Reservado para Conteúdo 2"/>
          <p:cNvSpPr>
            <a:spLocks noGrp="1"/>
          </p:cNvSpPr>
          <p:nvPr>
            <p:ph idx="1"/>
          </p:nvPr>
        </p:nvSpPr>
        <p:spPr>
          <a:xfrm>
            <a:off x="323850" y="1268413"/>
            <a:ext cx="8501063" cy="5314950"/>
          </a:xfrm>
        </p:spPr>
        <p:txBody>
          <a:bodyPr/>
          <a:lstStyle/>
          <a:p>
            <a:pPr algn="just" eaLnBrk="1" hangingPunct="1">
              <a:lnSpc>
                <a:spcPct val="90000"/>
              </a:lnSpc>
            </a:pPr>
            <a:r>
              <a:rPr lang="pt-BR" baseline="30000" smtClean="0"/>
              <a:t>Conforme descrito anteriormente, a conformidade com o Protocolo prescrito aumentou na coorte pós-administração, chegando a 61% no primeiro ano e 88% no segundo ano. O desvio de Protocolo durante o primeiro ano é atribuído à conscientização reduzida do protocolo ou ao desmame lento iniciado pelo médico fora do protocolo recomendado, algumas vezes relacionado a falta de disponibilidade das verificações de clínica confirmada por ecografia. Temos a hipótese de que isso decorra do uso de cautela e hesitação em relação ao efeito do desmame rápido.</a:t>
            </a:r>
          </a:p>
          <a:p>
            <a:pPr algn="just" eaLnBrk="1" hangingPunct="1">
              <a:lnSpc>
                <a:spcPct val="90000"/>
              </a:lnSpc>
            </a:pPr>
            <a:r>
              <a:rPr lang="pt-BR" baseline="30000" smtClean="0"/>
              <a:t>Uma comparação detalhada foi realizada com 1 ano para determinar a conformidade do Protocolo e o impacto inicial no uso do iNO na UTIN. Essa análise dos dados demonstrou a segurança de um desmame mais rápido através da comparação com o</a:t>
            </a:r>
            <a:r>
              <a:rPr lang="pt-BR" smtClean="0"/>
              <a:t> </a:t>
            </a:r>
            <a:r>
              <a:rPr lang="pt-BR" baseline="30000" smtClean="0"/>
              <a:t>índice de oxigenação (IO) com o feedback da equipe de administração à equipe clínica capaz de reforçar a segurança do Protocolo prescrito, melhorando a confiança no desmame baseado em critérios. Acredita-se que esse reforço tenha levado ao aumento de 17% na conformidade durante o segundo ano.</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41" name="Título 1"/>
          <p:cNvSpPr>
            <a:spLocks noGrp="1"/>
          </p:cNvSpPr>
          <p:nvPr>
            <p:ph type="title"/>
          </p:nvPr>
        </p:nvSpPr>
        <p:spPr>
          <a:xfrm>
            <a:off x="468313" y="260350"/>
            <a:ext cx="8229600" cy="993775"/>
          </a:xfrm>
        </p:spPr>
        <p:txBody>
          <a:bodyPr/>
          <a:lstStyle/>
          <a:p>
            <a:pPr eaLnBrk="1" hangingPunct="1"/>
            <a:r>
              <a:rPr lang="pt-BR" sz="4900" smtClean="0"/>
              <a:t>Discussão</a:t>
            </a:r>
            <a:endParaRPr lang="pt-BR" sz="3600" smtClean="0"/>
          </a:p>
        </p:txBody>
      </p:sp>
      <p:sp>
        <p:nvSpPr>
          <p:cNvPr id="61442" name="Espaço Reservado para Conteúdo 2"/>
          <p:cNvSpPr>
            <a:spLocks noGrp="1"/>
          </p:cNvSpPr>
          <p:nvPr>
            <p:ph idx="1"/>
          </p:nvPr>
        </p:nvSpPr>
        <p:spPr>
          <a:xfrm>
            <a:off x="357188" y="1268413"/>
            <a:ext cx="8501062" cy="5314950"/>
          </a:xfrm>
        </p:spPr>
        <p:txBody>
          <a:bodyPr/>
          <a:lstStyle/>
          <a:p>
            <a:pPr algn="just" eaLnBrk="1" hangingPunct="1"/>
            <a:r>
              <a:rPr lang="pt-BR" baseline="30000" smtClean="0"/>
              <a:t>Na maioria dos casos de não conformidade do protocolo, as notas indicam que o desmame foi retardado para garantir a estabilidade do paciente antes do próximo desmame ou devido à indisponibilidade de imagens ou desconhecimento do Protocolo. </a:t>
            </a:r>
          </a:p>
          <a:p>
            <a:pPr algn="just" eaLnBrk="1" hangingPunct="1"/>
            <a:r>
              <a:rPr lang="pt-BR" baseline="30000" smtClean="0">
                <a:solidFill>
                  <a:srgbClr val="FF0000"/>
                </a:solidFill>
              </a:rPr>
              <a:t>Embora atendam aos critérios de iniciação, quase 10% dos neonatos foram iniciados no iNO sem que ecocardiografia confirmasse o diagnóstico de HPPRN. </a:t>
            </a:r>
          </a:p>
          <a:p>
            <a:pPr algn="just" eaLnBrk="1" hangingPunct="1"/>
            <a:r>
              <a:rPr lang="pt-BR" baseline="30000" smtClean="0"/>
              <a:t>Observou-se que a </a:t>
            </a:r>
            <a:r>
              <a:rPr lang="pt-BR" baseline="30000" smtClean="0">
                <a:solidFill>
                  <a:srgbClr val="FF0000"/>
                </a:solidFill>
              </a:rPr>
              <a:t>indisponibilidade da ecografia no ponto de atendimento inicial resultou na continuação do iNO nos pacientes, apesar de não ocorrer resposta clínica</a:t>
            </a:r>
            <a:r>
              <a:rPr lang="pt-BR" baseline="30000" smtClean="0"/>
              <a:t>. </a:t>
            </a:r>
          </a:p>
          <a:p>
            <a:pPr algn="just" eaLnBrk="1" hangingPunct="1"/>
            <a:r>
              <a:rPr lang="pt-BR" baseline="30000" smtClean="0"/>
              <a:t>Observou-se ainda um </a:t>
            </a:r>
            <a:r>
              <a:rPr lang="pt-BR" baseline="30000" smtClean="0">
                <a:solidFill>
                  <a:srgbClr val="FF0000"/>
                </a:solidFill>
              </a:rPr>
              <a:t>atraso no início do desmame, aguardando evidências de melhora da ecografia, apesar dos pacientes atenderem aos critérios de desmame do Protocolo. </a:t>
            </a:r>
          </a:p>
          <a:p>
            <a:pPr algn="just" eaLnBrk="1" hangingPunct="1"/>
            <a:r>
              <a:rPr lang="pt-BR" baseline="30000" smtClean="0"/>
              <a:t>Para reduzir o tempo para o desmame, pode ser útil adicionar conselhos mais explícitos sobre o tempo e a disponibilidade da ecografia no Protocolo.</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3489" name="Título 1"/>
          <p:cNvSpPr>
            <a:spLocks noGrp="1"/>
          </p:cNvSpPr>
          <p:nvPr>
            <p:ph type="title"/>
          </p:nvPr>
        </p:nvSpPr>
        <p:spPr>
          <a:xfrm>
            <a:off x="468313" y="260350"/>
            <a:ext cx="8229600" cy="993775"/>
          </a:xfrm>
        </p:spPr>
        <p:txBody>
          <a:bodyPr/>
          <a:lstStyle/>
          <a:p>
            <a:pPr eaLnBrk="1" hangingPunct="1"/>
            <a:r>
              <a:rPr lang="pt-BR" sz="4900" smtClean="0"/>
              <a:t>Discussão</a:t>
            </a:r>
            <a:endParaRPr lang="pt-BR" sz="3600" smtClean="0"/>
          </a:p>
        </p:txBody>
      </p:sp>
      <p:sp>
        <p:nvSpPr>
          <p:cNvPr id="63490" name="Espaço Reservado para Conteúdo 2"/>
          <p:cNvSpPr>
            <a:spLocks noGrp="1"/>
          </p:cNvSpPr>
          <p:nvPr>
            <p:ph idx="1"/>
          </p:nvPr>
        </p:nvSpPr>
        <p:spPr>
          <a:xfrm>
            <a:off x="357188" y="1268413"/>
            <a:ext cx="8501062" cy="5314950"/>
          </a:xfrm>
        </p:spPr>
        <p:txBody>
          <a:bodyPr/>
          <a:lstStyle/>
          <a:p>
            <a:pPr algn="just" eaLnBrk="1" hangingPunct="1"/>
            <a:r>
              <a:rPr lang="pt-BR" baseline="30000" smtClean="0"/>
              <a:t>As mudanças nas práticas de iniciação e desmame da terapia com o iNO na UTIN provavelmente são atribuídas a uma maior conscientização do Protocolo por toda a equipe, o Protocolo sendo exibido ao lado dos pacientes em tratamento e com o poder de desmamar o iNO i pelo enfermeiro responsável. </a:t>
            </a:r>
          </a:p>
          <a:p>
            <a:pPr algn="just" eaLnBrk="1" hangingPunct="1"/>
            <a:r>
              <a:rPr lang="pt-BR" baseline="30000" smtClean="0"/>
              <a:t>As mudanças ocorreram predominantemente no tempo mediano, desde o início do iNO até o primeiro desmame, indicando que a maior variação nas práticas terapêuticas do iNO ocorreu dentro do grupo médico. </a:t>
            </a:r>
          </a:p>
          <a:p>
            <a:pPr algn="just" eaLnBrk="1" hangingPunct="1"/>
            <a:r>
              <a:rPr lang="pt-BR" baseline="30000" smtClean="0"/>
              <a:t>Após o primeiro desmame, uma mudança do desmame médico para o desmame, com base nos critérios estabelecidos, foi capaz de melhorar a conformidade do Protocolo.</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5537" name="Título 1"/>
          <p:cNvSpPr>
            <a:spLocks noGrp="1"/>
          </p:cNvSpPr>
          <p:nvPr>
            <p:ph type="title"/>
          </p:nvPr>
        </p:nvSpPr>
        <p:spPr>
          <a:xfrm>
            <a:off x="468313" y="260350"/>
            <a:ext cx="8229600" cy="993775"/>
          </a:xfrm>
        </p:spPr>
        <p:txBody>
          <a:bodyPr/>
          <a:lstStyle/>
          <a:p>
            <a:pPr eaLnBrk="1" hangingPunct="1"/>
            <a:r>
              <a:rPr lang="pt-BR" sz="4900" smtClean="0"/>
              <a:t>Discussão</a:t>
            </a:r>
            <a:endParaRPr lang="pt-BR" sz="3600" smtClean="0"/>
          </a:p>
        </p:txBody>
      </p:sp>
      <p:sp>
        <p:nvSpPr>
          <p:cNvPr id="65538" name="Espaço Reservado para Conteúdo 2"/>
          <p:cNvSpPr>
            <a:spLocks noGrp="1"/>
          </p:cNvSpPr>
          <p:nvPr>
            <p:ph idx="1"/>
          </p:nvPr>
        </p:nvSpPr>
        <p:spPr>
          <a:xfrm>
            <a:off x="357188" y="1268413"/>
            <a:ext cx="8501062" cy="5314950"/>
          </a:xfrm>
        </p:spPr>
        <p:txBody>
          <a:bodyPr/>
          <a:lstStyle/>
          <a:p>
            <a:pPr algn="just" eaLnBrk="1" hangingPunct="1"/>
            <a:r>
              <a:rPr lang="pt-BR" baseline="30000" smtClean="0"/>
              <a:t>Durante a revisão do Protocolo e o desenvolvimento do programa de administração, não encontramos diretrizes publicadas para moldar o uso de iNO em bebês prematuros. </a:t>
            </a:r>
          </a:p>
          <a:p>
            <a:pPr algn="just" eaLnBrk="1" hangingPunct="1"/>
            <a:r>
              <a:rPr lang="pt-BR" baseline="30000" smtClean="0"/>
              <a:t>Consequentemente, nosso Protocolo foi padronizado para uma dosagem de 20 ppm, independentemente da idade ou peso gestacional. Essa prática de uso do iNO é apoiada por ensaios clínicos que mostram aumento da oxigenação sem redução da mortalidade em bebês prematuros com IRH.</a:t>
            </a:r>
            <a:r>
              <a:rPr lang="pt-BR" sz="2400" baseline="60000" smtClean="0"/>
              <a:t>16</a:t>
            </a:r>
            <a:r>
              <a:rPr lang="pt-BR" baseline="30000" smtClean="0"/>
              <a:t> </a:t>
            </a:r>
          </a:p>
          <a:p>
            <a:pPr algn="just" eaLnBrk="1" hangingPunct="1"/>
            <a:r>
              <a:rPr lang="pt-BR" baseline="30000" smtClean="0">
                <a:solidFill>
                  <a:schemeClr val="hlink"/>
                </a:solidFill>
              </a:rPr>
              <a:t>Este estudo reduziu com segurança as taxas de uso do iNO sem efeitos adversos da terapia com o iNO observada na coorte de prematuros</a:t>
            </a:r>
            <a:r>
              <a:rPr lang="pt-BR" baseline="30000" smtClean="0"/>
              <a: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585" name="Título 1"/>
          <p:cNvSpPr>
            <a:spLocks noGrp="1"/>
          </p:cNvSpPr>
          <p:nvPr>
            <p:ph type="title"/>
          </p:nvPr>
        </p:nvSpPr>
        <p:spPr>
          <a:xfrm>
            <a:off x="468313" y="115888"/>
            <a:ext cx="8229600" cy="1441450"/>
          </a:xfrm>
        </p:spPr>
        <p:txBody>
          <a:bodyPr/>
          <a:lstStyle/>
          <a:p>
            <a:pPr eaLnBrk="1" hangingPunct="1"/>
            <a:r>
              <a:rPr lang="pt-BR" sz="4900" smtClean="0"/>
              <a:t>Discussão</a:t>
            </a:r>
            <a:br>
              <a:rPr lang="pt-BR" sz="4900" smtClean="0"/>
            </a:br>
            <a:r>
              <a:rPr lang="pt-BR" sz="3600" smtClean="0">
                <a:solidFill>
                  <a:srgbClr val="FF66FF"/>
                </a:solidFill>
              </a:rPr>
              <a:t>Melhorando a qualidade</a:t>
            </a:r>
          </a:p>
        </p:txBody>
      </p:sp>
      <p:sp>
        <p:nvSpPr>
          <p:cNvPr id="67586" name="Espaço Reservado para Conteúdo 2"/>
          <p:cNvSpPr>
            <a:spLocks noGrp="1"/>
          </p:cNvSpPr>
          <p:nvPr>
            <p:ph idx="1"/>
          </p:nvPr>
        </p:nvSpPr>
        <p:spPr>
          <a:xfrm>
            <a:off x="395288" y="2420938"/>
            <a:ext cx="8462962" cy="4954587"/>
          </a:xfrm>
        </p:spPr>
        <p:txBody>
          <a:bodyPr/>
          <a:lstStyle/>
          <a:p>
            <a:pPr algn="just" eaLnBrk="1" hangingPunct="1"/>
            <a:r>
              <a:rPr lang="pt-BR" baseline="30000" smtClean="0">
                <a:solidFill>
                  <a:schemeClr val="hlink"/>
                </a:solidFill>
              </a:rPr>
              <a:t>A melhoria da qualidade dos cuidados de saúde foi estabelecida por este programa. Isso ocorreu através de uma diminuição na variação da prática de administração do iNO, reduzindo a exposição desnecessária e potencialmente prejudicial, proporcionando ao hospital um benefício econômico através de estratégias seguras de redução de custos.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9633" name="Título 1"/>
          <p:cNvSpPr>
            <a:spLocks noGrp="1"/>
          </p:cNvSpPr>
          <p:nvPr>
            <p:ph type="title"/>
          </p:nvPr>
        </p:nvSpPr>
        <p:spPr>
          <a:xfrm>
            <a:off x="468313" y="115888"/>
            <a:ext cx="8229600" cy="1441450"/>
          </a:xfrm>
        </p:spPr>
        <p:txBody>
          <a:bodyPr/>
          <a:lstStyle/>
          <a:p>
            <a:pPr eaLnBrk="1" hangingPunct="1"/>
            <a:r>
              <a:rPr lang="pt-BR" sz="4900" smtClean="0"/>
              <a:t>Discussão</a:t>
            </a:r>
            <a:br>
              <a:rPr lang="pt-BR" sz="4900" smtClean="0"/>
            </a:br>
            <a:r>
              <a:rPr lang="pt-BR" sz="3600" smtClean="0"/>
              <a:t>Limitações do estudo</a:t>
            </a:r>
          </a:p>
        </p:txBody>
      </p:sp>
      <p:sp>
        <p:nvSpPr>
          <p:cNvPr id="69634" name="Espaço Reservado para Conteúdo 2"/>
          <p:cNvSpPr>
            <a:spLocks noGrp="1"/>
          </p:cNvSpPr>
          <p:nvPr>
            <p:ph idx="1"/>
          </p:nvPr>
        </p:nvSpPr>
        <p:spPr>
          <a:xfrm>
            <a:off x="357188" y="1787525"/>
            <a:ext cx="8462962" cy="4954588"/>
          </a:xfrm>
        </p:spPr>
        <p:txBody>
          <a:bodyPr/>
          <a:lstStyle/>
          <a:p>
            <a:pPr algn="just" eaLnBrk="1" hangingPunct="1"/>
            <a:r>
              <a:rPr lang="pt-BR" sz="3000" baseline="30000" smtClean="0"/>
              <a:t>A coleta de dados para a coorte do programa de pré-administração ocorreu através de uma </a:t>
            </a:r>
            <a:r>
              <a:rPr lang="pt-BR" sz="3000" baseline="30000" smtClean="0">
                <a:solidFill>
                  <a:srgbClr val="FF0000"/>
                </a:solidFill>
              </a:rPr>
              <a:t>coleta retrospectiva</a:t>
            </a:r>
            <a:r>
              <a:rPr lang="pt-BR" sz="3000" baseline="30000" smtClean="0"/>
              <a:t>. A coleta retrospectiva de dados por meio da revisão dos arquivos dos pacientes dificultou quantificar a variação na prática do desmame do </a:t>
            </a:r>
            <a:r>
              <a:rPr lang="pt-BR" baseline="30000" smtClean="0"/>
              <a:t>iNO</a:t>
            </a:r>
            <a:r>
              <a:rPr lang="pt-BR" sz="3000" baseline="30000" smtClean="0"/>
              <a:t> dos protocolos estabelecidos.</a:t>
            </a:r>
          </a:p>
          <a:p>
            <a:pPr algn="just" eaLnBrk="1" hangingPunct="1"/>
            <a:r>
              <a:rPr lang="pt-BR" sz="3000" baseline="30000" smtClean="0"/>
              <a:t>Devido à natureza observacional do estudo, a correlação entre a introdução revisada do Protocolo e a </a:t>
            </a:r>
            <a:r>
              <a:rPr lang="pt-BR" sz="3000" baseline="30000" smtClean="0">
                <a:solidFill>
                  <a:schemeClr val="hlink"/>
                </a:solidFill>
              </a:rPr>
              <a:t>redução do uso do </a:t>
            </a:r>
            <a:r>
              <a:rPr lang="pt-BR" baseline="30000" smtClean="0">
                <a:solidFill>
                  <a:schemeClr val="hlink"/>
                </a:solidFill>
              </a:rPr>
              <a:t>iNO</a:t>
            </a:r>
            <a:r>
              <a:rPr lang="pt-BR" sz="3000" baseline="30000" smtClean="0"/>
              <a:t> não pode ser totalmente atribuída ao programa de administração, e sim, uma tendência associada ao </a:t>
            </a:r>
            <a:r>
              <a:rPr lang="pt-BR" sz="3000" baseline="30000" smtClean="0">
                <a:solidFill>
                  <a:schemeClr val="hlink"/>
                </a:solidFill>
              </a:rPr>
              <a:t>aumento da conscientização do Protocolo e seu uso pela equipe</a:t>
            </a:r>
            <a:r>
              <a:rPr lang="pt-BR" sz="3000" baseline="30000" smtClean="0"/>
              <a:t>.</a:t>
            </a:r>
          </a:p>
          <a:p>
            <a:pPr algn="just" eaLnBrk="1" hangingPunct="1"/>
            <a:r>
              <a:rPr lang="pt-BR" sz="3000" baseline="30000" smtClean="0"/>
              <a:t>A condução deste estudo ocorreu em uma única UTIN de nível superior, com uma ampla população demográfica de pacientes em uma amplitude significativa de idade e peso gestacional, com heterogeneidade entre os diagnósticos dos pacientes e a complexidade clínica. Essa variação fornece uma limitação de curto prazo na interpretação dos resultados, ou seja, encaminhamento para ECMO e morte, no contexto dos processos de falha no desmame do </a:t>
            </a:r>
            <a:r>
              <a:rPr lang="pt-BR" baseline="30000" smtClean="0"/>
              <a:t>iNO</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681" name="Título 1"/>
          <p:cNvSpPr>
            <a:spLocks noGrp="1"/>
          </p:cNvSpPr>
          <p:nvPr>
            <p:ph type="title"/>
          </p:nvPr>
        </p:nvSpPr>
        <p:spPr>
          <a:xfrm>
            <a:off x="395288" y="0"/>
            <a:ext cx="8229600" cy="1441450"/>
          </a:xfrm>
        </p:spPr>
        <p:txBody>
          <a:bodyPr/>
          <a:lstStyle/>
          <a:p>
            <a:pPr eaLnBrk="1" hangingPunct="1"/>
            <a:r>
              <a:rPr lang="pt-BR" sz="4900" smtClean="0"/>
              <a:t>Discussão</a:t>
            </a:r>
            <a:br>
              <a:rPr lang="pt-BR" sz="4900" smtClean="0"/>
            </a:br>
            <a:r>
              <a:rPr lang="pt-BR" sz="3600" smtClean="0"/>
              <a:t>Generalização e disseminação</a:t>
            </a:r>
          </a:p>
        </p:txBody>
      </p:sp>
      <p:sp>
        <p:nvSpPr>
          <p:cNvPr id="71682" name="Espaço Reservado para Conteúdo 2"/>
          <p:cNvSpPr>
            <a:spLocks noGrp="1"/>
          </p:cNvSpPr>
          <p:nvPr>
            <p:ph idx="1"/>
          </p:nvPr>
        </p:nvSpPr>
        <p:spPr>
          <a:xfrm>
            <a:off x="357188" y="1787525"/>
            <a:ext cx="8462962" cy="4954588"/>
          </a:xfrm>
        </p:spPr>
        <p:txBody>
          <a:bodyPr/>
          <a:lstStyle/>
          <a:p>
            <a:pPr algn="just" eaLnBrk="1" hangingPunct="1"/>
            <a:r>
              <a:rPr lang="pt-BR" baseline="30000" smtClean="0">
                <a:solidFill>
                  <a:schemeClr val="hlink"/>
                </a:solidFill>
              </a:rPr>
              <a:t>Este estudo fornece evidências de que um programa de administração pode ser implementado com segurança em qualquer UTIN para reduzir com segurança o uso de iNO</a:t>
            </a:r>
            <a:r>
              <a:rPr lang="pt-BR" baseline="30000" smtClean="0"/>
              <a:t> por meio da conformidade com o Protocolo, reforçando ainda mais os dados publicados anteriormente.</a:t>
            </a:r>
            <a:r>
              <a:rPr lang="pt-BR" sz="2400" baseline="60000" smtClean="0"/>
              <a:t>10,10</a:t>
            </a:r>
            <a:r>
              <a:rPr lang="pt-BR" baseline="30000" smtClean="0"/>
              <a:t> </a:t>
            </a:r>
          </a:p>
          <a:p>
            <a:pPr algn="just" eaLnBrk="1" hangingPunct="1"/>
            <a:r>
              <a:rPr lang="pt-BR" baseline="30000" smtClean="0"/>
              <a:t>Uma redução na variação da prática de terapia com o iNO fornece benefícios de eficiência e redução de custos ao hospital enquanto manutenção de resultados seguros para o paciente. As discussões para a implementação de tais programas de administração em UTIN australianas selecionadas já começaram.</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3729" name="Título 1"/>
          <p:cNvSpPr>
            <a:spLocks noGrp="1"/>
          </p:cNvSpPr>
          <p:nvPr>
            <p:ph type="title"/>
          </p:nvPr>
        </p:nvSpPr>
        <p:spPr/>
        <p:txBody>
          <a:bodyPr/>
          <a:lstStyle/>
          <a:p>
            <a:pPr eaLnBrk="1" hangingPunct="1"/>
            <a:r>
              <a:rPr lang="pt-BR" smtClean="0">
                <a:solidFill>
                  <a:srgbClr val="FF66FF"/>
                </a:solidFill>
              </a:rPr>
              <a:t>Conclusão</a:t>
            </a:r>
          </a:p>
        </p:txBody>
      </p:sp>
      <p:sp>
        <p:nvSpPr>
          <p:cNvPr id="73730" name="Espaço Reservado para Conteúdo 2"/>
          <p:cNvSpPr>
            <a:spLocks noGrp="1"/>
          </p:cNvSpPr>
          <p:nvPr>
            <p:ph idx="1"/>
          </p:nvPr>
        </p:nvSpPr>
        <p:spPr>
          <a:xfrm>
            <a:off x="323850" y="1196975"/>
            <a:ext cx="8064500" cy="4752975"/>
          </a:xfrm>
          <a:ln w="38100">
            <a:solidFill>
              <a:srgbClr val="FF66FF"/>
            </a:solidFill>
          </a:ln>
        </p:spPr>
        <p:txBody>
          <a:bodyPr/>
          <a:lstStyle/>
          <a:p>
            <a:pPr eaLnBrk="1" hangingPunct="1"/>
            <a:r>
              <a:rPr lang="pt-BR" sz="2400" smtClean="0">
                <a:solidFill>
                  <a:schemeClr val="hlink"/>
                </a:solidFill>
              </a:rPr>
              <a:t>Este estudo conclui que um programa de administração para uso do iNO pode ser implementado em UTIN para melhorar com segurança a conformidade do Protocolo por meio de uma redução na variação clínica, reduzindo assim os custos econômicos e melhorando a segurança do paciente sem evidência de aumento de dano. </a:t>
            </a:r>
          </a:p>
          <a:p>
            <a:pPr eaLnBrk="1" hangingPunct="1"/>
            <a:r>
              <a:rPr lang="pt-BR" sz="2400" smtClean="0">
                <a:solidFill>
                  <a:schemeClr val="hlink"/>
                </a:solidFill>
              </a:rPr>
              <a:t>A implementação dos Protocolos clínicos do iNO, juntamente com um programa de administração, promove cuidados assistenciais, leva a uma redução geral no uso total do iNO e custos associados, melhorando a qualidade dos cuidados de saúde nesse grupo vulnerável de pacientes.</a:t>
            </a:r>
            <a:br>
              <a:rPr lang="pt-BR" sz="2400" smtClean="0">
                <a:solidFill>
                  <a:schemeClr val="hlink"/>
                </a:solidFill>
              </a:rPr>
            </a:br>
            <a:endParaRPr lang="pt-PT" sz="2400" smtClean="0">
              <a:solidFill>
                <a:schemeClr val="hlink"/>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2"/>
          <p:cNvSpPr>
            <a:spLocks noGrp="1"/>
          </p:cNvSpPr>
          <p:nvPr>
            <p:ph type="title"/>
          </p:nvPr>
        </p:nvSpPr>
        <p:spPr>
          <a:xfrm>
            <a:off x="468313" y="260350"/>
            <a:ext cx="8229600" cy="1143000"/>
          </a:xfrm>
        </p:spPr>
        <p:txBody>
          <a:bodyPr/>
          <a:lstStyle/>
          <a:p>
            <a:r>
              <a:rPr lang="pt-BR" smtClean="0"/>
              <a:t>ABSTRACT</a:t>
            </a:r>
          </a:p>
        </p:txBody>
      </p:sp>
      <p:pic>
        <p:nvPicPr>
          <p:cNvPr id="75778" name="Picture 4"/>
          <p:cNvPicPr>
            <a:picLocks noChangeAspect="1" noChangeArrowheads="1"/>
          </p:cNvPicPr>
          <p:nvPr/>
        </p:nvPicPr>
        <p:blipFill>
          <a:blip r:embed="rId2"/>
          <a:srcRect/>
          <a:stretch>
            <a:fillRect/>
          </a:stretch>
        </p:blipFill>
        <p:spPr bwMode="auto">
          <a:xfrm>
            <a:off x="250825" y="2162175"/>
            <a:ext cx="8893175" cy="3544888"/>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6801" name="Título 1"/>
          <p:cNvSpPr>
            <a:spLocks noGrp="1"/>
          </p:cNvSpPr>
          <p:nvPr>
            <p:ph type="title"/>
          </p:nvPr>
        </p:nvSpPr>
        <p:spPr/>
        <p:txBody>
          <a:bodyPr/>
          <a:lstStyle/>
          <a:p>
            <a:pPr eaLnBrk="1" hangingPunct="1"/>
            <a:r>
              <a:rPr lang="pt-BR" smtClean="0"/>
              <a:t>Referências Bibliográficas</a:t>
            </a:r>
          </a:p>
        </p:txBody>
      </p:sp>
      <p:sp>
        <p:nvSpPr>
          <p:cNvPr id="76802" name="Espaço Reservado para Conteúdo 2"/>
          <p:cNvSpPr>
            <a:spLocks noGrp="1"/>
          </p:cNvSpPr>
          <p:nvPr>
            <p:ph idx="1"/>
          </p:nvPr>
        </p:nvSpPr>
        <p:spPr>
          <a:xfrm>
            <a:off x="357188" y="1500188"/>
            <a:ext cx="8286750" cy="5357812"/>
          </a:xfrm>
        </p:spPr>
        <p:txBody>
          <a:bodyPr/>
          <a:lstStyle/>
          <a:p>
            <a:pPr eaLnBrk="1" hangingPunct="1">
              <a:buFont typeface="Arial" charset="0"/>
              <a:buAutoNum type="arabicPeriod"/>
            </a:pPr>
            <a:r>
              <a:rPr lang="pt-BR" sz="1800" smtClean="0"/>
              <a:t>Steinhorn RH. Neonatal pulmonary hypertension. Pediatr. Crit. Care Med. 2010; 11 (2 Suppl.): S79–84. </a:t>
            </a:r>
          </a:p>
          <a:p>
            <a:pPr eaLnBrk="1" hangingPunct="1">
              <a:buFont typeface="Arial" charset="0"/>
              <a:buAutoNum type="arabicPeriod"/>
            </a:pPr>
            <a:r>
              <a:rPr lang="en-US" sz="1800" smtClean="0"/>
              <a:t>Mathew B, Lakshminrusimha S. Persistent pulmonary hypertension in the newborn. Children 2017; 4: 63. </a:t>
            </a:r>
          </a:p>
          <a:p>
            <a:pPr eaLnBrk="1" hangingPunct="1">
              <a:buFont typeface="Arial" charset="0"/>
              <a:buAutoNum type="arabicPeriod"/>
            </a:pPr>
            <a:r>
              <a:rPr lang="pt-BR" sz="1800" smtClean="0"/>
              <a:t>Roberts JD, Fineman JR, Morin FC et al. Inhaled nitric oxide and persistent pulmonary hypertension of the newborn. The inhaled nitric oxide study group. N. Engl. J. Med. 1997; 336: 605–10.</a:t>
            </a:r>
          </a:p>
          <a:p>
            <a:pPr eaLnBrk="1" hangingPunct="1">
              <a:buFont typeface="Arial" charset="0"/>
              <a:buAutoNum type="arabicPeriod"/>
            </a:pPr>
            <a:r>
              <a:rPr lang="en-US" sz="1800" smtClean="0"/>
              <a:t>Bendapudi P, Rao GG, Greenough A. Diagnosis and management of persistent pulmonary hypertension of the newborn. Paediatr. Respir. Rev. 2015; 16: 157–61.</a:t>
            </a:r>
            <a:endParaRPr lang="pt-BR" sz="1800" smtClean="0"/>
          </a:p>
          <a:p>
            <a:pPr eaLnBrk="1" hangingPunct="1">
              <a:buFont typeface="Arial" charset="0"/>
              <a:buAutoNum type="arabicPeriod"/>
            </a:pPr>
            <a:r>
              <a:rPr lang="pt-BR" sz="1800" smtClean="0"/>
              <a:t>Askie LM, Ballard RA, Cutter GR et al. Inhaled nitric oxide in preterm infants: An individual-patient data meta-analysis of randomized trials. Pediatrics 2011; 128: 729–39.</a:t>
            </a:r>
          </a:p>
          <a:p>
            <a:pPr eaLnBrk="1" hangingPunct="1">
              <a:buFont typeface="Arial" charset="0"/>
              <a:buAutoNum type="arabicPeriod"/>
            </a:pPr>
            <a:r>
              <a:rPr lang="en-US" sz="1800" smtClean="0"/>
              <a:t>Cabral JE, Belik J. Persistent pulmonary hypertension of the newborn: Recent advances in pathophysiology and treatment. J. Pediatr. 2013; 89: 226–42.</a:t>
            </a:r>
            <a:endParaRPr lang="pt-BR" sz="1800" smtClean="0"/>
          </a:p>
          <a:p>
            <a:pPr eaLnBrk="1" hangingPunct="1">
              <a:buFont typeface="Arial" charset="0"/>
              <a:buAutoNum type="arabicPeriod"/>
            </a:pPr>
            <a:r>
              <a:rPr lang="pt-BR" sz="1800" smtClean="0"/>
              <a:t>Bhatraju P, Crawford J, Hall M, Lang JD. Inhaled nitric oxide: Current clinical concepts. Nitric Oxide 2015; 50: 114–28.</a:t>
            </a:r>
          </a:p>
          <a:p>
            <a:pPr eaLnBrk="1" hangingPunct="1"/>
            <a:endParaRPr lang="pt-BR" sz="1800"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7825" name="Título 1"/>
          <p:cNvSpPr>
            <a:spLocks noGrp="1"/>
          </p:cNvSpPr>
          <p:nvPr>
            <p:ph type="title"/>
          </p:nvPr>
        </p:nvSpPr>
        <p:spPr/>
        <p:txBody>
          <a:bodyPr/>
          <a:lstStyle/>
          <a:p>
            <a:pPr eaLnBrk="1" hangingPunct="1"/>
            <a:r>
              <a:rPr lang="pt-BR" smtClean="0"/>
              <a:t>Referências Bibliográficas</a:t>
            </a:r>
          </a:p>
        </p:txBody>
      </p:sp>
      <p:sp>
        <p:nvSpPr>
          <p:cNvPr id="3" name="Espaço Reservado para Conteúdo 2"/>
          <p:cNvSpPr>
            <a:spLocks noGrp="1"/>
          </p:cNvSpPr>
          <p:nvPr>
            <p:ph idx="1"/>
          </p:nvPr>
        </p:nvSpPr>
        <p:spPr>
          <a:xfrm>
            <a:off x="357188" y="1500188"/>
            <a:ext cx="8286750" cy="5357812"/>
          </a:xfrm>
        </p:spPr>
        <p:txBody>
          <a:bodyPr rtlCol="0">
            <a:normAutofit lnSpcReduction="10000"/>
          </a:bodyPr>
          <a:lstStyle/>
          <a:p>
            <a:pPr eaLnBrk="1" fontAlgn="auto" hangingPunct="1">
              <a:spcAft>
                <a:spcPts val="0"/>
              </a:spcAft>
              <a:buFont typeface="+mj-lt"/>
              <a:buAutoNum type="arabicPeriod" startAt="8"/>
              <a:defRPr/>
            </a:pPr>
            <a:r>
              <a:rPr lang="pt-BR" sz="1800" dirty="0"/>
              <a:t>Porta NF, </a:t>
            </a:r>
            <a:r>
              <a:rPr lang="pt-BR" sz="1800" dirty="0" err="1"/>
              <a:t>Steinhorn</a:t>
            </a:r>
            <a:r>
              <a:rPr lang="pt-BR" sz="1800" dirty="0"/>
              <a:t> RH. </a:t>
            </a:r>
            <a:r>
              <a:rPr lang="pt-BR" sz="1800" dirty="0" err="1"/>
              <a:t>Pulmonary</a:t>
            </a:r>
            <a:r>
              <a:rPr lang="pt-BR" sz="1800" dirty="0"/>
              <a:t> </a:t>
            </a:r>
            <a:r>
              <a:rPr lang="pt-BR" sz="1800" dirty="0" err="1"/>
              <a:t>vasodilator</a:t>
            </a:r>
            <a:r>
              <a:rPr lang="pt-BR" sz="1800" dirty="0"/>
              <a:t> </a:t>
            </a:r>
            <a:r>
              <a:rPr lang="pt-BR" sz="1800" dirty="0" err="1"/>
              <a:t>therapy</a:t>
            </a:r>
            <a:r>
              <a:rPr lang="pt-BR" sz="1800" dirty="0"/>
              <a:t> in </a:t>
            </a:r>
            <a:r>
              <a:rPr lang="pt-BR" sz="1800" dirty="0" err="1"/>
              <a:t>the</a:t>
            </a:r>
            <a:r>
              <a:rPr lang="pt-BR" sz="1800" dirty="0"/>
              <a:t> NICU: </a:t>
            </a:r>
            <a:r>
              <a:rPr lang="pt-BR" sz="1800" dirty="0" err="1"/>
              <a:t>Inhaled</a:t>
            </a:r>
            <a:r>
              <a:rPr lang="pt-BR" sz="1800" dirty="0"/>
              <a:t> </a:t>
            </a:r>
            <a:r>
              <a:rPr lang="pt-BR" sz="1800" dirty="0" err="1"/>
              <a:t>nitric</a:t>
            </a:r>
            <a:r>
              <a:rPr lang="pt-BR" sz="1800" dirty="0"/>
              <a:t> oxide, </a:t>
            </a:r>
            <a:r>
              <a:rPr lang="pt-BR" sz="1800" dirty="0" err="1"/>
              <a:t>sildenaﬁl</a:t>
            </a:r>
            <a:r>
              <a:rPr lang="pt-BR" sz="1800" dirty="0"/>
              <a:t>, </a:t>
            </a:r>
            <a:r>
              <a:rPr lang="pt-BR" sz="1800" dirty="0" err="1"/>
              <a:t>and</a:t>
            </a:r>
            <a:r>
              <a:rPr lang="pt-BR" sz="1800" dirty="0"/>
              <a:t> </a:t>
            </a:r>
            <a:r>
              <a:rPr lang="pt-BR" sz="1800" dirty="0" err="1"/>
              <a:t>other</a:t>
            </a:r>
            <a:r>
              <a:rPr lang="pt-BR" sz="1800" dirty="0"/>
              <a:t> </a:t>
            </a:r>
            <a:r>
              <a:rPr lang="pt-BR" sz="1800" dirty="0" err="1"/>
              <a:t>pulmonary</a:t>
            </a:r>
            <a:r>
              <a:rPr lang="pt-BR" sz="1800" dirty="0"/>
              <a:t> </a:t>
            </a:r>
            <a:r>
              <a:rPr lang="pt-BR" sz="1800" dirty="0" err="1"/>
              <a:t>vasodilating</a:t>
            </a:r>
            <a:r>
              <a:rPr lang="pt-BR" sz="1800" dirty="0"/>
              <a:t> </a:t>
            </a:r>
            <a:r>
              <a:rPr lang="pt-BR" sz="1800" dirty="0" err="1"/>
              <a:t>agents</a:t>
            </a:r>
            <a:r>
              <a:rPr lang="pt-BR" sz="1800" dirty="0"/>
              <a:t>. </a:t>
            </a:r>
            <a:r>
              <a:rPr lang="pt-BR" sz="1800" dirty="0" err="1"/>
              <a:t>Clin</a:t>
            </a:r>
            <a:r>
              <a:rPr lang="pt-BR" sz="1800" dirty="0"/>
              <a:t>. </a:t>
            </a:r>
            <a:r>
              <a:rPr lang="pt-BR" sz="1800" dirty="0" err="1"/>
              <a:t>Perinatol</a:t>
            </a:r>
            <a:r>
              <a:rPr lang="pt-BR" sz="1800" dirty="0"/>
              <a:t>. 2012; 39: 149–64.</a:t>
            </a:r>
          </a:p>
          <a:p>
            <a:pPr eaLnBrk="1" fontAlgn="auto" hangingPunct="1">
              <a:spcAft>
                <a:spcPts val="0"/>
              </a:spcAft>
              <a:buFont typeface="+mj-lt"/>
              <a:buAutoNum type="arabicPeriod" startAt="8"/>
              <a:defRPr/>
            </a:pPr>
            <a:r>
              <a:rPr lang="pt-BR" sz="1800" dirty="0" err="1"/>
              <a:t>Elmekkawi</a:t>
            </a:r>
            <a:r>
              <a:rPr lang="pt-BR" sz="1800" dirty="0"/>
              <a:t> A, More K, Shea J et al. </a:t>
            </a:r>
            <a:r>
              <a:rPr lang="pt-BR" sz="1800" dirty="0" err="1"/>
              <a:t>Impact</a:t>
            </a:r>
            <a:r>
              <a:rPr lang="pt-BR" sz="1800" dirty="0"/>
              <a:t> </a:t>
            </a:r>
            <a:r>
              <a:rPr lang="pt-BR" sz="1800" dirty="0" err="1"/>
              <a:t>of</a:t>
            </a:r>
            <a:r>
              <a:rPr lang="pt-BR" sz="1800" dirty="0"/>
              <a:t> </a:t>
            </a:r>
            <a:r>
              <a:rPr lang="pt-BR" sz="1800" dirty="0" err="1"/>
              <a:t>stewardship</a:t>
            </a:r>
            <a:r>
              <a:rPr lang="pt-BR" sz="1800" dirty="0"/>
              <a:t> </a:t>
            </a:r>
            <a:r>
              <a:rPr lang="pt-BR" sz="1800" dirty="0" err="1"/>
              <a:t>on</a:t>
            </a:r>
            <a:r>
              <a:rPr lang="pt-BR" sz="1800" dirty="0"/>
              <a:t> </a:t>
            </a:r>
            <a:r>
              <a:rPr lang="pt-BR" sz="1800" dirty="0" err="1"/>
              <a:t>inhaled</a:t>
            </a:r>
            <a:r>
              <a:rPr lang="pt-BR" sz="1800" dirty="0"/>
              <a:t> </a:t>
            </a:r>
            <a:r>
              <a:rPr lang="pt-BR" sz="1800" dirty="0" err="1"/>
              <a:t>nitric</a:t>
            </a:r>
            <a:r>
              <a:rPr lang="pt-BR" sz="1800" dirty="0"/>
              <a:t> oxide </a:t>
            </a:r>
            <a:r>
              <a:rPr lang="pt-BR" sz="1800" dirty="0" err="1"/>
              <a:t>utilization</a:t>
            </a:r>
            <a:r>
              <a:rPr lang="pt-BR" sz="1800" dirty="0"/>
              <a:t> in a neonatal ICU. Hosp. </a:t>
            </a:r>
            <a:r>
              <a:rPr lang="pt-BR" sz="1800" dirty="0" err="1"/>
              <a:t>Pediatr</a:t>
            </a:r>
            <a:r>
              <a:rPr lang="pt-BR" sz="1800" dirty="0"/>
              <a:t>. 2016; 6: 607–15.</a:t>
            </a:r>
          </a:p>
          <a:p>
            <a:pPr eaLnBrk="1" fontAlgn="auto" hangingPunct="1">
              <a:spcAft>
                <a:spcPts val="0"/>
              </a:spcAft>
              <a:buFont typeface="+mj-lt"/>
              <a:buAutoNum type="arabicPeriod" startAt="8"/>
              <a:defRPr/>
            </a:pPr>
            <a:r>
              <a:rPr lang="en-US" sz="1800" dirty="0"/>
              <a:t>Di Genova T, Sperling C, </a:t>
            </a:r>
            <a:r>
              <a:rPr lang="en-US" sz="1800" dirty="0" err="1"/>
              <a:t>Gionfriddo</a:t>
            </a:r>
            <a:r>
              <a:rPr lang="en-US" sz="1800" dirty="0"/>
              <a:t> A et al. A stewardship program to optimize the use of inhaled nitric oxide in pediatric critical care. Qual. </a:t>
            </a:r>
            <a:r>
              <a:rPr lang="en-US" sz="1800" dirty="0" err="1"/>
              <a:t>Manag</a:t>
            </a:r>
            <a:r>
              <a:rPr lang="en-US" sz="1800" dirty="0"/>
              <a:t>. Health Care 2018; 27: 74 –80. </a:t>
            </a:r>
          </a:p>
          <a:p>
            <a:pPr eaLnBrk="1" fontAlgn="auto" hangingPunct="1">
              <a:spcAft>
                <a:spcPts val="0"/>
              </a:spcAft>
              <a:buFont typeface="+mj-lt"/>
              <a:buAutoNum type="arabicPeriod" startAt="8"/>
              <a:defRPr/>
            </a:pPr>
            <a:r>
              <a:rPr lang="pt-BR" sz="1800" dirty="0" err="1"/>
              <a:t>Flannery</a:t>
            </a:r>
            <a:r>
              <a:rPr lang="pt-BR" sz="1800" dirty="0"/>
              <a:t> AH, </a:t>
            </a:r>
            <a:r>
              <a:rPr lang="pt-BR" sz="1800" dirty="0" err="1"/>
              <a:t>Pandya</a:t>
            </a:r>
            <a:r>
              <a:rPr lang="pt-BR" sz="1800" dirty="0"/>
              <a:t> K, </a:t>
            </a:r>
            <a:r>
              <a:rPr lang="pt-BR" sz="1800" dirty="0" err="1"/>
              <a:t>Laine</a:t>
            </a:r>
            <a:r>
              <a:rPr lang="pt-BR" sz="1800" dirty="0"/>
              <a:t> ME, </a:t>
            </a:r>
            <a:r>
              <a:rPr lang="pt-BR" sz="1800" dirty="0" err="1"/>
              <a:t>Almeter</a:t>
            </a:r>
            <a:r>
              <a:rPr lang="pt-BR" sz="1800" dirty="0"/>
              <a:t> PJ, Flynn JD. </a:t>
            </a:r>
            <a:r>
              <a:rPr lang="pt-BR" sz="1800" dirty="0" err="1"/>
              <a:t>Managing</a:t>
            </a:r>
            <a:r>
              <a:rPr lang="pt-BR" sz="1800" dirty="0"/>
              <a:t> </a:t>
            </a:r>
            <a:r>
              <a:rPr lang="pt-BR" sz="1800" dirty="0" err="1"/>
              <a:t>the</a:t>
            </a:r>
            <a:r>
              <a:rPr lang="pt-BR" sz="1800" dirty="0"/>
              <a:t> </a:t>
            </a:r>
            <a:r>
              <a:rPr lang="pt-BR" sz="1800" dirty="0" err="1"/>
              <a:t>rising</a:t>
            </a:r>
            <a:r>
              <a:rPr lang="pt-BR" sz="1800" dirty="0"/>
              <a:t> </a:t>
            </a:r>
            <a:r>
              <a:rPr lang="pt-BR" sz="1800" dirty="0" err="1"/>
              <a:t>costs</a:t>
            </a:r>
            <a:r>
              <a:rPr lang="pt-BR" sz="1800" dirty="0"/>
              <a:t> </a:t>
            </a:r>
            <a:r>
              <a:rPr lang="pt-BR" sz="1800" dirty="0" err="1"/>
              <a:t>and</a:t>
            </a:r>
            <a:r>
              <a:rPr lang="pt-BR" sz="1800" dirty="0"/>
              <a:t> high </a:t>
            </a:r>
            <a:r>
              <a:rPr lang="pt-BR" sz="1800" dirty="0" err="1"/>
              <a:t>drug</a:t>
            </a:r>
            <a:r>
              <a:rPr lang="pt-BR" sz="1800" dirty="0"/>
              <a:t> </a:t>
            </a:r>
            <a:r>
              <a:rPr lang="pt-BR" sz="1800" dirty="0" err="1"/>
              <a:t>expenditures</a:t>
            </a:r>
            <a:r>
              <a:rPr lang="pt-BR" sz="1800" dirty="0"/>
              <a:t> in </a:t>
            </a:r>
            <a:r>
              <a:rPr lang="pt-BR" sz="1800" dirty="0" err="1"/>
              <a:t>critical</a:t>
            </a:r>
            <a:r>
              <a:rPr lang="pt-BR" sz="1800" dirty="0"/>
              <a:t> </a:t>
            </a:r>
            <a:r>
              <a:rPr lang="pt-BR" sz="1800" dirty="0" err="1"/>
              <a:t>care</a:t>
            </a:r>
            <a:r>
              <a:rPr lang="pt-BR" sz="1800" dirty="0"/>
              <a:t> </a:t>
            </a:r>
            <a:r>
              <a:rPr lang="pt-BR" sz="1800" dirty="0" err="1"/>
              <a:t>pharmacy</a:t>
            </a:r>
            <a:r>
              <a:rPr lang="pt-BR" sz="1800" dirty="0"/>
              <a:t> </a:t>
            </a:r>
            <a:r>
              <a:rPr lang="pt-BR" sz="1800" dirty="0" err="1"/>
              <a:t>practice</a:t>
            </a:r>
            <a:r>
              <a:rPr lang="pt-BR" sz="1800" dirty="0"/>
              <a:t>. </a:t>
            </a:r>
            <a:r>
              <a:rPr lang="pt-BR" sz="1800" dirty="0" err="1"/>
              <a:t>Pharmacotherapy</a:t>
            </a:r>
            <a:r>
              <a:rPr lang="pt-BR" sz="1800" dirty="0"/>
              <a:t> 2017; 37: 54 –64.</a:t>
            </a:r>
          </a:p>
          <a:p>
            <a:pPr eaLnBrk="1" fontAlgn="auto" hangingPunct="1">
              <a:spcAft>
                <a:spcPts val="0"/>
              </a:spcAft>
              <a:buFont typeface="+mj-lt"/>
              <a:buAutoNum type="arabicPeriod" startAt="8"/>
              <a:defRPr/>
            </a:pPr>
            <a:r>
              <a:rPr lang="pt-BR" sz="1800" dirty="0" err="1"/>
              <a:t>Kinsella</a:t>
            </a:r>
            <a:r>
              <a:rPr lang="pt-BR" sz="1800" dirty="0"/>
              <a:t> JP, </a:t>
            </a:r>
            <a:r>
              <a:rPr lang="pt-BR" sz="1800" dirty="0" err="1"/>
              <a:t>Cutter</a:t>
            </a:r>
            <a:r>
              <a:rPr lang="pt-BR" sz="1800" dirty="0"/>
              <a:t> GR, </a:t>
            </a:r>
            <a:r>
              <a:rPr lang="pt-BR" sz="1800" dirty="0" err="1"/>
              <a:t>Walsh</a:t>
            </a:r>
            <a:r>
              <a:rPr lang="pt-BR" sz="1800" dirty="0"/>
              <a:t> WF et al. </a:t>
            </a:r>
            <a:r>
              <a:rPr lang="pt-BR" sz="1800" dirty="0" err="1"/>
              <a:t>Early</a:t>
            </a:r>
            <a:r>
              <a:rPr lang="pt-BR" sz="1800" dirty="0"/>
              <a:t> </a:t>
            </a:r>
            <a:r>
              <a:rPr lang="pt-BR" sz="1800" dirty="0" err="1"/>
              <a:t>inhaled</a:t>
            </a:r>
            <a:r>
              <a:rPr lang="pt-BR" sz="1800" dirty="0"/>
              <a:t> </a:t>
            </a:r>
            <a:r>
              <a:rPr lang="pt-BR" sz="1800" dirty="0" err="1"/>
              <a:t>nitric</a:t>
            </a:r>
            <a:r>
              <a:rPr lang="pt-BR" sz="1800" dirty="0"/>
              <a:t> oxide </a:t>
            </a:r>
            <a:r>
              <a:rPr lang="pt-BR" sz="1800" dirty="0" err="1"/>
              <a:t>therapy</a:t>
            </a:r>
            <a:r>
              <a:rPr lang="pt-BR" sz="1800" dirty="0"/>
              <a:t> in </a:t>
            </a:r>
            <a:r>
              <a:rPr lang="pt-BR" sz="1800" dirty="0" err="1"/>
              <a:t>premature</a:t>
            </a:r>
            <a:r>
              <a:rPr lang="pt-BR" sz="1800" dirty="0"/>
              <a:t> </a:t>
            </a:r>
            <a:r>
              <a:rPr lang="pt-BR" sz="1800" dirty="0" err="1"/>
              <a:t>newborns</a:t>
            </a:r>
            <a:r>
              <a:rPr lang="pt-BR" sz="1800" dirty="0"/>
              <a:t> </a:t>
            </a:r>
            <a:r>
              <a:rPr lang="pt-BR" sz="1800" dirty="0" err="1"/>
              <a:t>with</a:t>
            </a:r>
            <a:r>
              <a:rPr lang="pt-BR" sz="1800" dirty="0"/>
              <a:t> </a:t>
            </a:r>
            <a:r>
              <a:rPr lang="pt-BR" sz="1800" dirty="0" err="1"/>
              <a:t>respiratory</a:t>
            </a:r>
            <a:r>
              <a:rPr lang="pt-BR" sz="1800" dirty="0"/>
              <a:t> </a:t>
            </a:r>
            <a:r>
              <a:rPr lang="pt-BR" sz="1800" dirty="0" err="1"/>
              <a:t>failure</a:t>
            </a:r>
            <a:r>
              <a:rPr lang="pt-BR" sz="1800" dirty="0"/>
              <a:t>. N. </a:t>
            </a:r>
            <a:r>
              <a:rPr lang="pt-BR" sz="1800" dirty="0" err="1"/>
              <a:t>Engl</a:t>
            </a:r>
            <a:r>
              <a:rPr lang="pt-BR" sz="1800" dirty="0"/>
              <a:t>. J. Med. 2006; 355: 354–64.</a:t>
            </a:r>
          </a:p>
          <a:p>
            <a:pPr eaLnBrk="1" fontAlgn="auto" hangingPunct="1">
              <a:spcAft>
                <a:spcPts val="0"/>
              </a:spcAft>
              <a:buFont typeface="+mj-lt"/>
              <a:buAutoNum type="arabicPeriod" startAt="8"/>
              <a:defRPr/>
            </a:pPr>
            <a:r>
              <a:rPr lang="pt-BR" sz="1800" dirty="0" err="1"/>
              <a:t>Sokol</a:t>
            </a:r>
            <a:r>
              <a:rPr lang="pt-BR" sz="1800" dirty="0"/>
              <a:t> GM, </a:t>
            </a:r>
            <a:r>
              <a:rPr lang="pt-BR" sz="1800" dirty="0" err="1"/>
              <a:t>Konduri</a:t>
            </a:r>
            <a:r>
              <a:rPr lang="pt-BR" sz="1800" dirty="0"/>
              <a:t> GG, Van </a:t>
            </a:r>
            <a:r>
              <a:rPr lang="pt-BR" sz="1800" dirty="0" err="1"/>
              <a:t>Meurs</a:t>
            </a:r>
            <a:r>
              <a:rPr lang="pt-BR" sz="1800" dirty="0"/>
              <a:t> KP. </a:t>
            </a:r>
            <a:r>
              <a:rPr lang="pt-BR" sz="1800" dirty="0" err="1"/>
              <a:t>Inhaled</a:t>
            </a:r>
            <a:r>
              <a:rPr lang="pt-BR" sz="1800" dirty="0"/>
              <a:t> </a:t>
            </a:r>
            <a:r>
              <a:rPr lang="pt-BR" sz="1800" dirty="0" err="1"/>
              <a:t>nitric</a:t>
            </a:r>
            <a:r>
              <a:rPr lang="pt-BR" sz="1800" dirty="0"/>
              <a:t> oxide </a:t>
            </a:r>
            <a:r>
              <a:rPr lang="pt-BR" sz="1800" dirty="0" err="1"/>
              <a:t>therapy</a:t>
            </a:r>
            <a:r>
              <a:rPr lang="pt-BR" sz="1800" dirty="0"/>
              <a:t> for </a:t>
            </a:r>
            <a:r>
              <a:rPr lang="pt-BR" sz="1800" dirty="0" err="1"/>
              <a:t>pulmonary</a:t>
            </a:r>
            <a:r>
              <a:rPr lang="pt-BR" sz="1800" dirty="0"/>
              <a:t> </a:t>
            </a:r>
            <a:r>
              <a:rPr lang="pt-BR" sz="1800" dirty="0" err="1"/>
              <a:t>disorders</a:t>
            </a:r>
            <a:r>
              <a:rPr lang="pt-BR" sz="1800" dirty="0"/>
              <a:t> </a:t>
            </a:r>
            <a:r>
              <a:rPr lang="pt-BR" sz="1800" dirty="0" err="1"/>
              <a:t>of</a:t>
            </a:r>
            <a:r>
              <a:rPr lang="pt-BR" sz="1800" dirty="0"/>
              <a:t> </a:t>
            </a:r>
            <a:r>
              <a:rPr lang="pt-BR" sz="1800" dirty="0" err="1"/>
              <a:t>the</a:t>
            </a:r>
            <a:r>
              <a:rPr lang="pt-BR" sz="1800" dirty="0"/>
              <a:t> </a:t>
            </a:r>
            <a:r>
              <a:rPr lang="pt-BR" sz="1800" dirty="0" err="1"/>
              <a:t>term</a:t>
            </a:r>
            <a:r>
              <a:rPr lang="pt-BR" sz="1800" dirty="0"/>
              <a:t> </a:t>
            </a:r>
            <a:r>
              <a:rPr lang="pt-BR" sz="1800" dirty="0" err="1"/>
              <a:t>and</a:t>
            </a:r>
            <a:r>
              <a:rPr lang="pt-BR" sz="1800" dirty="0"/>
              <a:t> </a:t>
            </a:r>
            <a:r>
              <a:rPr lang="pt-BR" sz="1800" dirty="0" err="1"/>
              <a:t>preterm</a:t>
            </a:r>
            <a:r>
              <a:rPr lang="pt-BR" sz="1800" dirty="0"/>
              <a:t> infant. Semin. </a:t>
            </a:r>
            <a:r>
              <a:rPr lang="pt-BR" sz="1800" dirty="0" err="1"/>
              <a:t>Perinatol</a:t>
            </a:r>
            <a:r>
              <a:rPr lang="pt-BR" sz="1800" dirty="0"/>
              <a:t>. 2016; 40: 356–69.</a:t>
            </a:r>
          </a:p>
          <a:p>
            <a:pPr eaLnBrk="1" fontAlgn="auto" hangingPunct="1">
              <a:spcAft>
                <a:spcPts val="0"/>
              </a:spcAft>
              <a:buFont typeface="+mj-lt"/>
              <a:buAutoNum type="arabicPeriod" startAt="8"/>
              <a:defRPr/>
            </a:pPr>
            <a:r>
              <a:rPr lang="pt-BR" sz="1800" dirty="0" err="1"/>
              <a:t>Kinsella</a:t>
            </a:r>
            <a:r>
              <a:rPr lang="pt-BR" sz="1800" dirty="0"/>
              <a:t> JP, </a:t>
            </a:r>
            <a:r>
              <a:rPr lang="pt-BR" sz="1800" dirty="0" err="1"/>
              <a:t>Walsh</a:t>
            </a:r>
            <a:r>
              <a:rPr lang="pt-BR" sz="1800" dirty="0"/>
              <a:t> WF, Bose CL et al. </a:t>
            </a:r>
            <a:r>
              <a:rPr lang="pt-BR" sz="1800" dirty="0" err="1"/>
              <a:t>Inhaled</a:t>
            </a:r>
            <a:r>
              <a:rPr lang="pt-BR" sz="1800" dirty="0"/>
              <a:t> </a:t>
            </a:r>
            <a:r>
              <a:rPr lang="pt-BR" sz="1800" dirty="0" err="1"/>
              <a:t>nitric</a:t>
            </a:r>
            <a:r>
              <a:rPr lang="pt-BR" sz="1800" dirty="0"/>
              <a:t> oxide in </a:t>
            </a:r>
            <a:r>
              <a:rPr lang="pt-BR" sz="1800" dirty="0" err="1"/>
              <a:t>premature</a:t>
            </a:r>
            <a:r>
              <a:rPr lang="pt-BR" sz="1800" dirty="0"/>
              <a:t> </a:t>
            </a:r>
            <a:r>
              <a:rPr lang="pt-BR" sz="1800" dirty="0" err="1"/>
              <a:t>neonates</a:t>
            </a:r>
            <a:r>
              <a:rPr lang="pt-BR" sz="1800" dirty="0"/>
              <a:t> </a:t>
            </a:r>
            <a:r>
              <a:rPr lang="pt-BR" sz="1800" dirty="0" err="1"/>
              <a:t>with</a:t>
            </a:r>
            <a:r>
              <a:rPr lang="pt-BR" sz="1800" dirty="0"/>
              <a:t> </a:t>
            </a:r>
            <a:r>
              <a:rPr lang="pt-BR" sz="1800" dirty="0" err="1"/>
              <a:t>severe</a:t>
            </a:r>
            <a:r>
              <a:rPr lang="pt-BR" sz="1800" dirty="0"/>
              <a:t> </a:t>
            </a:r>
            <a:r>
              <a:rPr lang="pt-BR" sz="1800" dirty="0" err="1"/>
              <a:t>hypoxaemic</a:t>
            </a:r>
            <a:r>
              <a:rPr lang="pt-BR" sz="1800" dirty="0"/>
              <a:t> </a:t>
            </a:r>
            <a:r>
              <a:rPr lang="pt-BR" sz="1800" dirty="0" err="1"/>
              <a:t>respiratory</a:t>
            </a:r>
            <a:r>
              <a:rPr lang="pt-BR" sz="1800" dirty="0"/>
              <a:t> </a:t>
            </a:r>
            <a:r>
              <a:rPr lang="pt-BR" sz="1800" dirty="0" err="1"/>
              <a:t>failure</a:t>
            </a:r>
            <a:r>
              <a:rPr lang="pt-BR" sz="1800" dirty="0"/>
              <a:t>: A </a:t>
            </a:r>
            <a:r>
              <a:rPr lang="pt-BR" sz="1800" dirty="0" err="1"/>
              <a:t>randomised</a:t>
            </a:r>
            <a:r>
              <a:rPr lang="pt-BR" sz="1800" dirty="0"/>
              <a:t> </a:t>
            </a:r>
            <a:r>
              <a:rPr lang="pt-BR" sz="1800" dirty="0" err="1"/>
              <a:t>controlled</a:t>
            </a:r>
            <a:r>
              <a:rPr lang="pt-BR" sz="1800" dirty="0"/>
              <a:t> </a:t>
            </a:r>
            <a:r>
              <a:rPr lang="pt-BR" sz="1800" dirty="0" err="1"/>
              <a:t>trial</a:t>
            </a:r>
            <a:r>
              <a:rPr lang="pt-BR" sz="1800" dirty="0"/>
              <a:t>. Lancet 1999; 354: 1061–5.</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8849" name="Título 1"/>
          <p:cNvSpPr>
            <a:spLocks noGrp="1"/>
          </p:cNvSpPr>
          <p:nvPr>
            <p:ph type="title"/>
          </p:nvPr>
        </p:nvSpPr>
        <p:spPr/>
        <p:txBody>
          <a:bodyPr/>
          <a:lstStyle/>
          <a:p>
            <a:pPr eaLnBrk="1" hangingPunct="1"/>
            <a:r>
              <a:rPr lang="pt-BR" smtClean="0"/>
              <a:t>Referências Bibliográficas</a:t>
            </a:r>
          </a:p>
        </p:txBody>
      </p:sp>
      <p:sp>
        <p:nvSpPr>
          <p:cNvPr id="78850" name="Espaço Reservado para Conteúdo 2"/>
          <p:cNvSpPr>
            <a:spLocks noGrp="1"/>
          </p:cNvSpPr>
          <p:nvPr>
            <p:ph idx="1"/>
          </p:nvPr>
        </p:nvSpPr>
        <p:spPr>
          <a:xfrm>
            <a:off x="285750" y="1143000"/>
            <a:ext cx="8286750" cy="5357813"/>
          </a:xfrm>
        </p:spPr>
        <p:txBody>
          <a:bodyPr/>
          <a:lstStyle/>
          <a:p>
            <a:pPr eaLnBrk="1" hangingPunct="1">
              <a:buFont typeface="Calibri" pitchFamily="34" charset="0"/>
              <a:buAutoNum type="arabicPeriod" startAt="15"/>
            </a:pPr>
            <a:r>
              <a:rPr lang="en-US" sz="1800" smtClean="0"/>
              <a:t>Keszler M. Guidelines for rational and cost-effective use of iNO therapy in term and preterm infants. J. Clin. Neonatol. 2012; 1: 59 –63.</a:t>
            </a:r>
          </a:p>
          <a:p>
            <a:pPr eaLnBrk="1" hangingPunct="1">
              <a:buFont typeface="Calibri" pitchFamily="34" charset="0"/>
              <a:buAutoNum type="arabicPeriod" startAt="15"/>
            </a:pPr>
            <a:r>
              <a:rPr lang="pt-BR" sz="1800" smtClean="0"/>
              <a:t>Bronicki RA, Fortenberry J, Schreiber M, Checchia PA, Anas NG. Multicenter randomized controlled trial of inhaled nitric oxide for pediatric acute respiratorydistress syndrome. J.Pediatr. 2015; 166:365–369.e1.</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3" name="Picture 4"/>
          <p:cNvPicPr>
            <a:picLocks noChangeAspect="1" noChangeArrowheads="1"/>
          </p:cNvPicPr>
          <p:nvPr/>
        </p:nvPicPr>
        <p:blipFill>
          <a:blip r:embed="rId2"/>
          <a:srcRect/>
          <a:stretch>
            <a:fillRect/>
          </a:stretch>
        </p:blipFill>
        <p:spPr bwMode="auto">
          <a:xfrm>
            <a:off x="1258888" y="115888"/>
            <a:ext cx="6735762" cy="2587625"/>
          </a:xfrm>
          <a:prstGeom prst="rect">
            <a:avLst/>
          </a:prstGeom>
          <a:noFill/>
          <a:ln w="57150">
            <a:solidFill>
              <a:srgbClr val="008000"/>
            </a:solidFill>
            <a:miter lim="800000"/>
            <a:headEnd/>
            <a:tailEnd/>
          </a:ln>
        </p:spPr>
      </p:pic>
      <p:sp>
        <p:nvSpPr>
          <p:cNvPr id="79874" name="Rectangle 4"/>
          <p:cNvSpPr>
            <a:spLocks noChangeArrowheads="1"/>
          </p:cNvSpPr>
          <p:nvPr/>
        </p:nvSpPr>
        <p:spPr bwMode="auto">
          <a:xfrm>
            <a:off x="755650" y="3068638"/>
            <a:ext cx="7848600" cy="3435350"/>
          </a:xfrm>
          <a:prstGeom prst="rect">
            <a:avLst/>
          </a:prstGeom>
          <a:solidFill>
            <a:srgbClr val="99CCFF"/>
          </a:solidFill>
          <a:ln w="57150">
            <a:solidFill>
              <a:srgbClr val="008000"/>
            </a:solidFill>
            <a:miter lim="800000"/>
            <a:headEnd/>
            <a:tailEnd/>
          </a:ln>
        </p:spPr>
        <p:txBody>
          <a:bodyPr>
            <a:spAutoFit/>
          </a:bodyPr>
          <a:lstStyle/>
          <a:p>
            <a:r>
              <a:rPr lang="pt-BR" b="1">
                <a:solidFill>
                  <a:srgbClr val="FFFF00"/>
                </a:solidFill>
              </a:rPr>
              <a:t>              O que este estudo adiciona</a:t>
            </a:r>
          </a:p>
          <a:p>
            <a:r>
              <a:rPr lang="pt-BR"/>
              <a:t>1 - A introdução de um programa de administração para uso do iNO dentro uma Unidade de Terapia Intensiva Neonatal resultou em maior adesão com o Protocolo prescrito.</a:t>
            </a:r>
          </a:p>
          <a:p>
            <a:r>
              <a:rPr lang="pt-BR"/>
              <a:t>2 -Maior conformidade com o Protocolo levou a uma segurança e justificável redução clínica na exposiçãoà medicação. Isso reduziu os custos de iNO</a:t>
            </a:r>
          </a:p>
          <a:p>
            <a:r>
              <a:rPr lang="pt-BR"/>
              <a:t>dentro da Unidade em 52%.</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Rectangle 2"/>
          <p:cNvSpPr>
            <a:spLocks noGrp="1"/>
          </p:cNvSpPr>
          <p:nvPr>
            <p:ph type="title"/>
          </p:nvPr>
        </p:nvSpPr>
        <p:spPr>
          <a:xfrm>
            <a:off x="395288" y="549275"/>
            <a:ext cx="8229600" cy="1143000"/>
          </a:xfrm>
        </p:spPr>
        <p:txBody>
          <a:bodyPr/>
          <a:lstStyle/>
          <a:p>
            <a:r>
              <a:rPr lang="pt-BR" sz="4000" b="1" smtClean="0">
                <a:solidFill>
                  <a:srgbClr val="6600FF"/>
                </a:solidFill>
              </a:rPr>
              <a:t>Nota do Editor do site, Dr. Paulo R. Margotto. Consultem também! Aqui e Agora</a:t>
            </a:r>
            <a:r>
              <a:rPr lang="pt-BR" sz="4000" smtClean="0">
                <a:solidFill>
                  <a:srgbClr val="6600FF"/>
                </a:solidFill>
              </a:rPr>
              <a:t>!</a:t>
            </a:r>
          </a:p>
        </p:txBody>
      </p:sp>
      <p:pic>
        <p:nvPicPr>
          <p:cNvPr id="80898" name="Picture 4"/>
          <p:cNvPicPr>
            <a:picLocks noChangeAspect="1" noChangeArrowheads="1"/>
          </p:cNvPicPr>
          <p:nvPr/>
        </p:nvPicPr>
        <p:blipFill>
          <a:blip r:embed="rId2">
            <a:lum contrast="24000"/>
          </a:blip>
          <a:srcRect/>
          <a:stretch>
            <a:fillRect/>
          </a:stretch>
        </p:blipFill>
        <p:spPr bwMode="auto">
          <a:xfrm>
            <a:off x="2268538" y="2349500"/>
            <a:ext cx="4229100" cy="2381250"/>
          </a:xfrm>
          <a:prstGeom prst="rect">
            <a:avLst/>
          </a:prstGeom>
          <a:noFill/>
          <a:ln w="9525">
            <a:noFill/>
            <a:miter lim="800000"/>
            <a:headEnd/>
            <a:tailEnd/>
          </a:ln>
        </p:spPr>
      </p:pic>
      <p:sp>
        <p:nvSpPr>
          <p:cNvPr id="80899" name="Text Box 5"/>
          <p:cNvSpPr txBox="1">
            <a:spLocks noChangeArrowheads="1"/>
          </p:cNvSpPr>
          <p:nvPr/>
        </p:nvSpPr>
        <p:spPr bwMode="auto">
          <a:xfrm>
            <a:off x="2268538" y="4941888"/>
            <a:ext cx="4464050" cy="641350"/>
          </a:xfrm>
          <a:prstGeom prst="rect">
            <a:avLst/>
          </a:prstGeom>
          <a:noFill/>
          <a:ln w="9525">
            <a:noFill/>
            <a:miter lim="800000"/>
            <a:headEnd/>
            <a:tailEnd/>
          </a:ln>
        </p:spPr>
        <p:txBody>
          <a:bodyPr wrap="none">
            <a:spAutoFit/>
          </a:bodyPr>
          <a:lstStyle/>
          <a:p>
            <a:r>
              <a:rPr lang="pt-BR" sz="1800">
                <a:solidFill>
                  <a:srgbClr val="6600FF"/>
                </a:solidFill>
              </a:rPr>
              <a:t>Drs. João Pedro (PR) e Paulo R. Margotto</a:t>
            </a:r>
          </a:p>
          <a:p>
            <a:r>
              <a:rPr lang="pt-BR" sz="1800">
                <a:solidFill>
                  <a:srgbClr val="6600FF"/>
                </a:solidFill>
              </a:rPr>
              <a:t>            </a:t>
            </a:r>
            <a:r>
              <a:rPr lang="pt-BR" sz="1800">
                <a:solidFill>
                  <a:srgbClr val="6600FF"/>
                </a:solidFill>
                <a:hlinkClick r:id="rId3"/>
              </a:rPr>
              <a:t>pmargotto@gmail.com</a:t>
            </a:r>
            <a:r>
              <a:rPr lang="pt-BR" sz="1800">
                <a:solidFill>
                  <a:srgbClr val="6600FF"/>
                </a:solidFill>
              </a:rPr>
              <a:t>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3"/>
          <p:cNvSpPr>
            <a:spLocks noGrp="1"/>
          </p:cNvSpPr>
          <p:nvPr>
            <p:ph type="body" idx="1"/>
          </p:nvPr>
        </p:nvSpPr>
        <p:spPr>
          <a:xfrm>
            <a:off x="395288" y="1700213"/>
            <a:ext cx="8229600" cy="4941887"/>
          </a:xfrm>
        </p:spPr>
        <p:txBody>
          <a:bodyPr/>
          <a:lstStyle/>
          <a:p>
            <a:pPr>
              <a:lnSpc>
                <a:spcPct val="80000"/>
              </a:lnSpc>
            </a:pPr>
            <a:r>
              <a:rPr lang="pt-BR" sz="2000" smtClean="0"/>
              <a:t>Hoje entendemos porque alguns RN não respondem bem ao iNO, sendo a principal explicação a existência de doença parenquimatosa que dificulta a distribuição do iNO na periferia do pulmão. </a:t>
            </a:r>
          </a:p>
          <a:p>
            <a:pPr>
              <a:lnSpc>
                <a:spcPct val="80000"/>
              </a:lnSpc>
            </a:pPr>
            <a:r>
              <a:rPr lang="pt-BR" sz="2000" smtClean="0"/>
              <a:t>Havendo um grande shunt intra-pulmonar, a resposta ao iNO será boa com o recrutamento pulmonar. </a:t>
            </a:r>
          </a:p>
          <a:p>
            <a:pPr>
              <a:lnSpc>
                <a:spcPct val="80000"/>
              </a:lnSpc>
            </a:pPr>
            <a:r>
              <a:rPr lang="pt-BR" sz="2000" smtClean="0"/>
              <a:t>A ventilação de alta frequência (HFV) tem sido usada no recrutamento do pulmão atelectásico e tem sido mostrado ser mais eficaz do que a ventilação mecânica convencional na insuficiência respiratória neonatal severa.</a:t>
            </a:r>
          </a:p>
          <a:p>
            <a:pPr>
              <a:lnSpc>
                <a:spcPct val="80000"/>
              </a:lnSpc>
            </a:pPr>
            <a:r>
              <a:rPr lang="pt-BR" sz="2000" smtClean="0"/>
              <a:t> Outra causa de má-resposta é a </a:t>
            </a:r>
            <a:r>
              <a:rPr lang="pt-BR" sz="2000" smtClean="0">
                <a:solidFill>
                  <a:srgbClr val="FF0000"/>
                </a:solidFill>
              </a:rPr>
              <a:t>disfunção ventricular esquerda</a:t>
            </a:r>
            <a:r>
              <a:rPr lang="pt-BR" sz="2000" smtClean="0"/>
              <a:t> </a:t>
            </a:r>
            <a:r>
              <a:rPr lang="pt-BR" sz="2000" smtClean="0">
                <a:solidFill>
                  <a:srgbClr val="FF0000"/>
                </a:solidFill>
              </a:rPr>
              <a:t>com insuficiência mitral levando a hipertensão venosa pulmonar</a:t>
            </a:r>
            <a:r>
              <a:rPr lang="pt-BR" sz="2000" smtClean="0"/>
              <a:t>. </a:t>
            </a:r>
          </a:p>
          <a:p>
            <a:pPr algn="ctr">
              <a:lnSpc>
                <a:spcPct val="80000"/>
              </a:lnSpc>
              <a:buFont typeface="Arial" charset="0"/>
              <a:buNone/>
            </a:pPr>
            <a:r>
              <a:rPr lang="pt-BR" sz="2000" b="1" i="1" smtClean="0">
                <a:solidFill>
                  <a:srgbClr val="FF0000"/>
                </a:solidFill>
              </a:rPr>
              <a:t>O uso do iNO nesta situação seria como se fosse administrar um push de volume para um paciente com insuficiência cardíaca congestiva</a:t>
            </a:r>
            <a:r>
              <a:rPr lang="pt-BR" sz="2000" b="1" smtClean="0"/>
              <a:t>.</a:t>
            </a:r>
          </a:p>
          <a:p>
            <a:pPr>
              <a:lnSpc>
                <a:spcPct val="80000"/>
              </a:lnSpc>
            </a:pPr>
            <a:r>
              <a:rPr lang="pt-BR" sz="2000" b="1" smtClean="0">
                <a:solidFill>
                  <a:schemeClr val="hlink"/>
                </a:solidFill>
              </a:rPr>
              <a:t>Portanto, ao fazer uso do iNO, é de vital importância que estejamos associados ao cardiologista para obter melhor compreensão de um problema subjacente: o ecocardiograma com Doppler se impõe, sendo útil na determinação do efeito da terapia no shunt extrapulmonar. Os pacientes que melhor respondem ao iNO são aqueles com um ecocardiograma anormal (HPP com shunt extrapulmonar).</a:t>
            </a:r>
          </a:p>
        </p:txBody>
      </p:sp>
      <p:sp>
        <p:nvSpPr>
          <p:cNvPr id="81922" name="Rectangle 4"/>
          <p:cNvSpPr>
            <a:spLocks noChangeArrowheads="1"/>
          </p:cNvSpPr>
          <p:nvPr/>
        </p:nvSpPr>
        <p:spPr bwMode="auto">
          <a:xfrm>
            <a:off x="468313" y="487363"/>
            <a:ext cx="8037512" cy="992187"/>
          </a:xfrm>
          <a:prstGeom prst="rect">
            <a:avLst/>
          </a:prstGeom>
          <a:noFill/>
          <a:ln w="9525">
            <a:noFill/>
            <a:miter lim="800000"/>
            <a:headEnd/>
            <a:tailEnd/>
          </a:ln>
        </p:spPr>
        <p:txBody>
          <a:bodyPr wrap="none" lIns="0" tIns="0" rIns="0" bIns="0" anchor="ctr">
            <a:spAutoFit/>
          </a:bodyPr>
          <a:lstStyle/>
          <a:p>
            <a:pPr algn="ctr"/>
            <a:r>
              <a:rPr lang="pt-BR" sz="2700" b="1">
                <a:solidFill>
                  <a:schemeClr val="hlink"/>
                </a:solidFill>
                <a:latin typeface="Lato" pitchFamily="34" charset="0"/>
              </a:rPr>
              <a:t>Hipertensão pulmonar persistente no rec</a:t>
            </a:r>
            <a:r>
              <a:rPr lang="pt-BR" sz="2700" b="1">
                <a:solidFill>
                  <a:schemeClr val="hlink"/>
                </a:solidFill>
              </a:rPr>
              <a:t>é</a:t>
            </a:r>
            <a:r>
              <a:rPr lang="pt-BR" sz="2700" b="1">
                <a:solidFill>
                  <a:schemeClr val="hlink"/>
                </a:solidFill>
                <a:latin typeface="Lato" pitchFamily="34" charset="0"/>
              </a:rPr>
              <a:t>m-nascido</a:t>
            </a:r>
          </a:p>
          <a:p>
            <a:pPr algn="ctr" eaLnBrk="0" hangingPunct="0"/>
            <a:r>
              <a:rPr lang="pt-BR" sz="600" u="sng">
                <a:solidFill>
                  <a:srgbClr val="78909C"/>
                </a:solidFill>
                <a:hlinkClick r:id="rId2" tooltip="NOVO-HIPERTENSÃO PULMONAR PERSISTENTE-"/>
              </a:rPr>
              <a:t>  </a:t>
            </a:r>
            <a:endParaRPr lang="pt-BR" u="sng">
              <a:solidFill>
                <a:srgbClr val="78909C"/>
              </a:solidFill>
            </a:endParaRPr>
          </a:p>
          <a:p>
            <a:pPr algn="ctr" eaLnBrk="0" hangingPunct="0"/>
            <a:r>
              <a:rPr lang="pt-BR" sz="1600">
                <a:solidFill>
                  <a:srgbClr val="424242"/>
                </a:solidFill>
                <a:ea typeface="Source Sans Pro"/>
                <a:cs typeface="Source Sans Pro"/>
              </a:rPr>
              <a:t>Paulo R. Margotto.</a:t>
            </a:r>
          </a:p>
          <a:p>
            <a:pPr algn="ctr" eaLnBrk="0" hangingPunct="0"/>
            <a:r>
              <a:rPr lang="pt-BR" sz="1600">
                <a:solidFill>
                  <a:srgbClr val="424242"/>
                </a:solidFill>
                <a:ea typeface="Source Sans Pro"/>
                <a:cs typeface="Source Sans Pro"/>
              </a:rPr>
              <a:t>Capítulo do livro Assistência ao Recém-nascido de Risco, 4a Edição, 2020, no prelo</a:t>
            </a:r>
            <a:endParaRPr lang="pt-BR" sz="1600">
              <a:solidFill>
                <a:srgbClr val="78909C"/>
              </a:solidFill>
            </a:endParaRPr>
          </a:p>
        </p:txBody>
      </p:sp>
      <p:pic>
        <p:nvPicPr>
          <p:cNvPr id="81923" name="Picture 5" descr="doc">
            <a:hlinkClick r:id="rId2" tooltip="NOVO-HIPERTENSÃO PULMONAR PERSISTENTE-"/>
          </p:cNvPr>
          <p:cNvPicPr>
            <a:picLocks noChangeAspect="1" noChangeArrowheads="1"/>
          </p:cNvPicPr>
          <p:nvPr/>
        </p:nvPicPr>
        <p:blipFill>
          <a:blip r:embed="rId3"/>
          <a:srcRect/>
          <a:stretch>
            <a:fillRect/>
          </a:stretch>
        </p:blipFill>
        <p:spPr bwMode="auto">
          <a:xfrm>
            <a:off x="8532813" y="549275"/>
            <a:ext cx="457200" cy="457200"/>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5" name="Picture 6"/>
          <p:cNvPicPr>
            <a:picLocks noChangeAspect="1" noChangeArrowheads="1"/>
          </p:cNvPicPr>
          <p:nvPr/>
        </p:nvPicPr>
        <p:blipFill>
          <a:blip r:embed="rId2"/>
          <a:srcRect/>
          <a:stretch>
            <a:fillRect/>
          </a:stretch>
        </p:blipFill>
        <p:spPr bwMode="auto">
          <a:xfrm>
            <a:off x="2484438" y="0"/>
            <a:ext cx="5114925" cy="6945313"/>
          </a:xfrm>
          <a:prstGeom prst="rect">
            <a:avLst/>
          </a:prstGeom>
          <a:solidFill>
            <a:srgbClr val="99CCFF"/>
          </a:solidFill>
          <a:ln w="38100">
            <a:solidFill>
              <a:srgbClr val="0000FF"/>
            </a:solidFill>
            <a:miter lim="800000"/>
            <a:headEnd/>
            <a:tailEnd/>
          </a:ln>
        </p:spPr>
      </p:pic>
      <p:sp>
        <p:nvSpPr>
          <p:cNvPr id="82946" name="Text Box 7"/>
          <p:cNvSpPr txBox="1">
            <a:spLocks noChangeArrowheads="1"/>
          </p:cNvSpPr>
          <p:nvPr/>
        </p:nvSpPr>
        <p:spPr bwMode="auto">
          <a:xfrm>
            <a:off x="0" y="0"/>
            <a:ext cx="2443163" cy="1955800"/>
          </a:xfrm>
          <a:prstGeom prst="rect">
            <a:avLst/>
          </a:prstGeom>
          <a:solidFill>
            <a:srgbClr val="99CCFF"/>
          </a:solidFill>
          <a:ln w="38100">
            <a:solidFill>
              <a:srgbClr val="008000"/>
            </a:solidFill>
            <a:miter lim="800000"/>
            <a:headEnd/>
            <a:tailEnd/>
          </a:ln>
        </p:spPr>
        <p:txBody>
          <a:bodyPr wrap="none">
            <a:spAutoFit/>
          </a:bodyPr>
          <a:lstStyle/>
          <a:p>
            <a:pPr algn="ctr"/>
            <a:r>
              <a:rPr lang="pt-BR">
                <a:solidFill>
                  <a:srgbClr val="FFFF00"/>
                </a:solidFill>
              </a:rPr>
              <a:t>Protocolo de </a:t>
            </a:r>
          </a:p>
          <a:p>
            <a:pPr algn="ctr"/>
            <a:r>
              <a:rPr lang="pt-BR">
                <a:solidFill>
                  <a:srgbClr val="FFFF00"/>
                </a:solidFill>
              </a:rPr>
              <a:t>administração</a:t>
            </a:r>
          </a:p>
          <a:p>
            <a:pPr algn="ctr"/>
            <a:r>
              <a:rPr lang="pt-BR">
                <a:solidFill>
                  <a:srgbClr val="FFFF00"/>
                </a:solidFill>
              </a:rPr>
              <a:t>do iNO</a:t>
            </a:r>
          </a:p>
          <a:p>
            <a:pPr algn="ctr"/>
            <a:r>
              <a:rPr lang="pt-BR">
                <a:solidFill>
                  <a:srgbClr val="FFFF00"/>
                </a:solidFill>
              </a:rPr>
              <a:t>na UTI Neonatal</a:t>
            </a:r>
          </a:p>
          <a:p>
            <a:pPr algn="ctr"/>
            <a:r>
              <a:rPr lang="pt-BR">
                <a:solidFill>
                  <a:srgbClr val="FFFF00"/>
                </a:solidFill>
              </a:rPr>
              <a:t>do HMIB</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69" name="Picture 4"/>
          <p:cNvPicPr>
            <a:picLocks noChangeAspect="1" noChangeArrowheads="1"/>
          </p:cNvPicPr>
          <p:nvPr/>
        </p:nvPicPr>
        <p:blipFill>
          <a:blip r:embed="rId2"/>
          <a:srcRect/>
          <a:stretch>
            <a:fillRect/>
          </a:stretch>
        </p:blipFill>
        <p:spPr bwMode="auto">
          <a:xfrm>
            <a:off x="407988" y="1325563"/>
            <a:ext cx="8326437" cy="4210050"/>
          </a:xfrm>
          <a:prstGeom prst="rect">
            <a:avLst/>
          </a:prstGeom>
          <a:noFill/>
          <a:ln w="9525">
            <a:noFill/>
            <a:miter lim="800000"/>
            <a:headEnd/>
            <a:tailEnd/>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2"/>
          <p:cNvSpPr>
            <a:spLocks noGrp="1"/>
          </p:cNvSpPr>
          <p:nvPr>
            <p:ph type="title"/>
          </p:nvPr>
        </p:nvSpPr>
        <p:spPr/>
        <p:txBody>
          <a:bodyPr/>
          <a:lstStyle/>
          <a:p>
            <a:r>
              <a:rPr lang="pt-BR" sz="4000" smtClean="0">
                <a:solidFill>
                  <a:srgbClr val="FF66FF"/>
                </a:solidFill>
              </a:rPr>
              <a:t>Quanto ao uso do iNO nos prematuros</a:t>
            </a:r>
          </a:p>
        </p:txBody>
      </p:sp>
      <p:sp>
        <p:nvSpPr>
          <p:cNvPr id="84994" name="Rectangle 3"/>
          <p:cNvSpPr>
            <a:spLocks noGrp="1"/>
          </p:cNvSpPr>
          <p:nvPr>
            <p:ph type="body" idx="1"/>
          </p:nvPr>
        </p:nvSpPr>
        <p:spPr>
          <a:xfrm>
            <a:off x="457200" y="1600200"/>
            <a:ext cx="8229600" cy="5068888"/>
          </a:xfrm>
        </p:spPr>
        <p:txBody>
          <a:bodyPr/>
          <a:lstStyle/>
          <a:p>
            <a:pPr>
              <a:lnSpc>
                <a:spcPct val="80000"/>
              </a:lnSpc>
            </a:pPr>
            <a:r>
              <a:rPr lang="pt-BR" sz="2400" smtClean="0"/>
              <a:t>	Apesar de duas importantes informações, o  </a:t>
            </a:r>
            <a:r>
              <a:rPr lang="pt-BR" sz="2400" b="1" i="1" smtClean="0"/>
              <a:t>iNO Consensus Statement</a:t>
            </a:r>
            <a:r>
              <a:rPr lang="pt-BR" sz="2400" smtClean="0"/>
              <a:t>, de 2011 e o </a:t>
            </a:r>
            <a:r>
              <a:rPr lang="pt-BR" sz="2400" b="1" i="1" smtClean="0"/>
              <a:t>2014 report from American Academy of Pediatrics </a:t>
            </a:r>
            <a:r>
              <a:rPr lang="pt-BR" sz="2400" smtClean="0"/>
              <a:t>recomendando o não uso do iNO para esta população (não reduz a mortalidade e nem a morbidade), Ellsworth et al , relataram que entre 2009-2013, na rede Pediatrix Medical Group (420571 RN admitidos na UTI), 1576 RN (1,3%) receberam iNO e acreditem, quase a metade (46%) eram bebê &lt;34 semanas de idade gestacional! (entre 23 semanas e 29 semanas, houve um aumento do uso de iNO de 23%!).</a:t>
            </a:r>
          </a:p>
          <a:p>
            <a:pPr>
              <a:lnSpc>
                <a:spcPct val="80000"/>
              </a:lnSpc>
            </a:pPr>
            <a:r>
              <a:rPr lang="pt-BR" sz="2400" smtClean="0"/>
              <a:t> Por quê será que ocorre este aumento do iNO o</a:t>
            </a:r>
            <a:r>
              <a:rPr lang="pt-BR" sz="2400" i="1" smtClean="0"/>
              <a:t>ff-label</a:t>
            </a:r>
            <a:r>
              <a:rPr lang="pt-BR" sz="2400" smtClean="0"/>
              <a:t>? Os autores acreditam que a sua utilização é impulsionada pela idéia de que o iNO promove aumento da sobrevivência, apesar das evidências não demonstrarem. O efeito imediato do pré-termo exposto ao iNO é o aumento da saturação de oxigênio.</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Rectangle 3"/>
          <p:cNvSpPr>
            <a:spLocks noGrp="1"/>
          </p:cNvSpPr>
          <p:nvPr>
            <p:ph type="body" idx="1"/>
          </p:nvPr>
        </p:nvSpPr>
        <p:spPr/>
        <p:txBody>
          <a:bodyPr/>
          <a:lstStyle/>
          <a:p>
            <a:pPr>
              <a:lnSpc>
                <a:spcPct val="80000"/>
              </a:lnSpc>
            </a:pPr>
            <a:r>
              <a:rPr lang="pt-BR" sz="2800" smtClean="0"/>
              <a:t>Os autores especulam que este efeito fisiológico leva muitos neonatologistas atribuir a sobrevivência destes RN, quando na verdade uma  série de outros fatores podem ter contribuído.</a:t>
            </a:r>
          </a:p>
          <a:p>
            <a:pPr>
              <a:lnSpc>
                <a:spcPct val="80000"/>
              </a:lnSpc>
            </a:pPr>
            <a:r>
              <a:rPr lang="pt-BR" sz="2800" smtClean="0"/>
              <a:t> O uso do iNO </a:t>
            </a:r>
            <a:r>
              <a:rPr lang="pt-BR" sz="2800" i="1" smtClean="0"/>
              <a:t>off-label</a:t>
            </a:r>
            <a:r>
              <a:rPr lang="pt-BR" sz="2800" smtClean="0"/>
              <a:t> em 2013 nos EUA gerou um custo em torno de 19 milhões de dólares! </a:t>
            </a:r>
          </a:p>
          <a:p>
            <a:pPr>
              <a:lnSpc>
                <a:spcPct val="80000"/>
              </a:lnSpc>
            </a:pPr>
            <a:r>
              <a:rPr lang="pt-BR" sz="2800" smtClean="0"/>
              <a:t>Especificamente os autores não puderam determinar as razões pelas quais os neonatologistas iniciaram o iNO </a:t>
            </a:r>
            <a:r>
              <a:rPr lang="pt-BR" sz="2800" i="1" smtClean="0"/>
              <a:t>off-label</a:t>
            </a:r>
            <a:r>
              <a:rPr lang="pt-BR" sz="2800" smtClean="0"/>
              <a:t> (por exemplo, prevenção da displasia broncopulmonar, terapia de resgate em insuficiência respiratória, hipertensão pulmonar, hipoplasia pulmonar). </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Rectangle 3"/>
          <p:cNvSpPr>
            <a:spLocks noGrp="1"/>
          </p:cNvSpPr>
          <p:nvPr>
            <p:ph type="body" idx="1"/>
          </p:nvPr>
        </p:nvSpPr>
        <p:spPr/>
        <p:txBody>
          <a:bodyPr/>
          <a:lstStyle/>
          <a:p>
            <a:pPr>
              <a:lnSpc>
                <a:spcPct val="80000"/>
              </a:lnSpc>
            </a:pPr>
            <a:r>
              <a:rPr lang="pt-BR" sz="2000" smtClean="0"/>
              <a:t>Os presentes autores concluem que apenas estudos prospectivos cuidadosamente projetados irão responder quais prematuros podem se beneficiar do tratamento com iNO.</a:t>
            </a:r>
          </a:p>
          <a:p>
            <a:pPr>
              <a:lnSpc>
                <a:spcPct val="80000"/>
              </a:lnSpc>
            </a:pPr>
            <a:r>
              <a:rPr lang="pt-BR" sz="2000" smtClean="0"/>
              <a:t> Comentando este estudo, este alto uso de iNO </a:t>
            </a:r>
            <a:r>
              <a:rPr lang="pt-BR" sz="2000" i="1" smtClean="0"/>
              <a:t>off-label</a:t>
            </a:r>
            <a:r>
              <a:rPr lang="pt-BR" sz="2000" smtClean="0"/>
              <a:t> pode ser pela visão de que a evidência não é generalizada a uma situação particular e o mais provável, prevalece o instinto dos intensivistas neonatais para tentar normalizar a fisiologia quando confrontados com um bebê hipóxico ventilado. </a:t>
            </a:r>
          </a:p>
          <a:p>
            <a:pPr>
              <a:lnSpc>
                <a:spcPct val="80000"/>
              </a:lnSpc>
            </a:pPr>
            <a:r>
              <a:rPr lang="pt-BR" sz="2000" b="1" smtClean="0">
                <a:solidFill>
                  <a:srgbClr val="FF66FF"/>
                </a:solidFill>
              </a:rPr>
              <a:t>O iNO é usado primariamente como vasodilatador pulmonar e muitos pré-termos frequentemente tem hipertensão pulmonar não reconhecida</a:t>
            </a:r>
            <a:r>
              <a:rPr lang="pt-BR" sz="2000" smtClean="0"/>
              <a:t>.</a:t>
            </a:r>
          </a:p>
          <a:p>
            <a:pPr>
              <a:lnSpc>
                <a:spcPct val="80000"/>
              </a:lnSpc>
            </a:pPr>
            <a:r>
              <a:rPr lang="pt-BR" sz="2000" smtClean="0"/>
              <a:t> </a:t>
            </a:r>
            <a:r>
              <a:rPr lang="pt-BR" sz="2000" smtClean="0">
                <a:solidFill>
                  <a:srgbClr val="FF0000"/>
                </a:solidFill>
              </a:rPr>
              <a:t>A hipertensão pulmonar  do pré-termo geralmente é secundária à patologia pulmonar parenquimatosa</a:t>
            </a:r>
            <a:r>
              <a:rPr lang="pt-BR" sz="2000" smtClean="0"/>
              <a:t>, explicando o impacto limitado do iNO nestes pacientes.</a:t>
            </a:r>
          </a:p>
          <a:p>
            <a:pPr>
              <a:lnSpc>
                <a:spcPct val="80000"/>
              </a:lnSpc>
            </a:pPr>
            <a:r>
              <a:rPr lang="pt-BR" sz="2000" smtClean="0"/>
              <a:t> No entanto, existem alguns grupos de prematuros em que a hipertensão pulmonar grave é quase universal, particularmente nos nascidos após prolongado oligohidrâmnio (estes podem responde agudamente ao iNO). </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Rectangle 3"/>
          <p:cNvSpPr>
            <a:spLocks noGrp="1"/>
          </p:cNvSpPr>
          <p:nvPr>
            <p:ph type="body" idx="1"/>
          </p:nvPr>
        </p:nvSpPr>
        <p:spPr>
          <a:xfrm>
            <a:off x="457200" y="908050"/>
            <a:ext cx="8229600" cy="5218113"/>
          </a:xfrm>
        </p:spPr>
        <p:txBody>
          <a:bodyPr/>
          <a:lstStyle/>
          <a:p>
            <a:pPr>
              <a:lnSpc>
                <a:spcPct val="80000"/>
              </a:lnSpc>
            </a:pPr>
            <a:r>
              <a:rPr lang="pt-BR" sz="2800" smtClean="0">
                <a:solidFill>
                  <a:schemeClr val="hlink"/>
                </a:solidFill>
              </a:rPr>
              <a:t>A</a:t>
            </a:r>
            <a:r>
              <a:rPr lang="pt-BR" sz="2800" smtClean="0"/>
              <a:t> </a:t>
            </a:r>
            <a:r>
              <a:rPr lang="pt-BR" sz="2800" smtClean="0">
                <a:solidFill>
                  <a:schemeClr val="hlink"/>
                </a:solidFill>
              </a:rPr>
              <a:t>capacidade de resposta ao NOi aumenta com a idade gestacional (IG)    e peso ao nascer, sendo os mais responsíveis aqueles com  IG &gt; 29 semanas ou &gt;1000g</a:t>
            </a:r>
            <a:r>
              <a:rPr lang="pt-BR" sz="2800" smtClean="0"/>
              <a:t>, segundo estudo recente de Cheng DR et al.</a:t>
            </a:r>
          </a:p>
          <a:p>
            <a:pPr>
              <a:lnSpc>
                <a:spcPct val="80000"/>
              </a:lnSpc>
            </a:pPr>
            <a:r>
              <a:rPr lang="pt-BR" sz="2800" smtClean="0"/>
              <a:t>O uso do iNO no prematuro deve ser feito com muito critério, devido ao risco de sangramento e da possibilidade de hemorragia intraventricular (talvez o iNO interfira na agregação plaquetária, podendo piorar o quadro de distúrbio de coagulação).</a:t>
            </a:r>
          </a:p>
          <a:p>
            <a:pPr>
              <a:lnSpc>
                <a:spcPct val="80000"/>
              </a:lnSpc>
              <a:buFont typeface="Arial" charset="0"/>
              <a:buNone/>
            </a:pPr>
            <a:r>
              <a:rPr lang="pt-BR" sz="2800" smtClean="0">
                <a:solidFill>
                  <a:srgbClr val="FF66FF"/>
                </a:solidFill>
              </a:rPr>
              <a:t>No entanto, não há evidências suficientes, para avaliar a segurança e mais estudos de acompanhamento são necessários em relação à efeitos a longo prazo e segurança da terapia com iNO em Prematuros </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Rectangle 3"/>
          <p:cNvSpPr>
            <a:spLocks noGrp="1"/>
          </p:cNvSpPr>
          <p:nvPr>
            <p:ph type="body" idx="1"/>
          </p:nvPr>
        </p:nvSpPr>
        <p:spPr>
          <a:xfrm>
            <a:off x="323850" y="2060575"/>
            <a:ext cx="8569325" cy="5013325"/>
          </a:xfrm>
          <a:ln w="57150">
            <a:solidFill>
              <a:srgbClr val="008000"/>
            </a:solidFill>
          </a:ln>
        </p:spPr>
        <p:txBody>
          <a:bodyPr/>
          <a:lstStyle/>
          <a:p>
            <a:pPr>
              <a:lnSpc>
                <a:spcPct val="80000"/>
              </a:lnSpc>
            </a:pPr>
            <a:r>
              <a:rPr lang="pt-BR" sz="1800" smtClean="0"/>
              <a:t>Foi realizada uma pesquisa de questionário de maio a setembro de 2015. Questionários sobre Hipertensão Pulmonar Persistente (HPNP) do Recém-nascido e  o tratamento do iNO foi enviado ao médico responsável pela Unidade Neonatal em 213 centros médicos perinatais (PMC) que possuíam equipamentos iNO no Japão.</a:t>
            </a:r>
          </a:p>
          <a:p>
            <a:pPr>
              <a:lnSpc>
                <a:spcPct val="80000"/>
              </a:lnSpc>
            </a:pPr>
            <a:r>
              <a:rPr lang="pt-BR" sz="1800" smtClean="0"/>
              <a:t>Resultados: 143 das 213 PMC forneceram respostas (67,1%).</a:t>
            </a:r>
          </a:p>
          <a:p>
            <a:pPr>
              <a:lnSpc>
                <a:spcPct val="80000"/>
              </a:lnSpc>
            </a:pPr>
            <a:r>
              <a:rPr lang="pt-BR" sz="1800" smtClean="0"/>
              <a:t> O diagnóstico de HPNP foi realizado exclusivamente com a ecocardiografia em todos os PMC. </a:t>
            </a:r>
          </a:p>
          <a:p>
            <a:pPr>
              <a:lnSpc>
                <a:spcPct val="80000"/>
              </a:lnSpc>
            </a:pPr>
            <a:r>
              <a:rPr lang="pt-BR" sz="1800" smtClean="0"/>
              <a:t>No diagnóstico definitivo da HPPN, o iNO foi selecionado na maioria dos PMC (72%) e iniciado a partir de </a:t>
            </a:r>
            <a:r>
              <a:rPr lang="pt-BR" sz="1800" smtClean="0">
                <a:solidFill>
                  <a:schemeClr val="hlink"/>
                </a:solidFill>
              </a:rPr>
              <a:t>≤10 ppm</a:t>
            </a:r>
            <a:r>
              <a:rPr lang="pt-BR" sz="1800" smtClean="0"/>
              <a:t>. na maioria dos PMC (49,7%) para bebês extremamente prematuros. </a:t>
            </a:r>
          </a:p>
          <a:p>
            <a:pPr algn="ctr">
              <a:lnSpc>
                <a:spcPct val="80000"/>
              </a:lnSpc>
            </a:pPr>
            <a:r>
              <a:rPr lang="pt-BR" sz="1800" b="1" smtClean="0">
                <a:solidFill>
                  <a:schemeClr val="hlink"/>
                </a:solidFill>
              </a:rPr>
              <a:t>Durante a terapia com iNO, a função cardíaca foi verificada na ecocardiografia por um neonatologista a cada ≤8 h.</a:t>
            </a:r>
          </a:p>
          <a:p>
            <a:pPr>
              <a:lnSpc>
                <a:spcPct val="80000"/>
              </a:lnSpc>
            </a:pPr>
            <a:r>
              <a:rPr lang="pt-BR" sz="1800" smtClean="0"/>
              <a:t> O desmame do iNO foi iniciado quando o diferencial de  saturação de O2(SpO2) desapareceu ou quando a SpO2 atingiu 100% e assim por diante.</a:t>
            </a:r>
          </a:p>
          <a:p>
            <a:pPr>
              <a:lnSpc>
                <a:spcPct val="80000"/>
              </a:lnSpc>
            </a:pPr>
            <a:r>
              <a:rPr lang="pt-BR" sz="1800" smtClean="0"/>
              <a:t> Após a concentração de iNO atingir 5 p.p.m., diminuiu gradualmente e com cuidado em cinco etapas, levando de 12 a 24 horas para ir das 5 às 0 p.p.m.</a:t>
            </a:r>
          </a:p>
          <a:p>
            <a:pPr algn="ctr">
              <a:lnSpc>
                <a:spcPct val="80000"/>
              </a:lnSpc>
            </a:pPr>
            <a:r>
              <a:rPr lang="pt-BR" sz="1800" b="1" smtClean="0">
                <a:solidFill>
                  <a:schemeClr val="hlink"/>
                </a:solidFill>
              </a:rPr>
              <a:t>Conclusões: O óxido nítrico inalado foi usado predominantemente em prematuros extremos como terapia de resgate precoce na HPNP baseada em ecocardiografia realizada por um neonatologista.</a:t>
            </a:r>
          </a:p>
        </p:txBody>
      </p:sp>
      <p:sp>
        <p:nvSpPr>
          <p:cNvPr id="89090" name="Rectangle 4"/>
          <p:cNvSpPr>
            <a:spLocks noChangeArrowheads="1"/>
          </p:cNvSpPr>
          <p:nvPr/>
        </p:nvSpPr>
        <p:spPr bwMode="auto">
          <a:xfrm>
            <a:off x="0" y="981075"/>
            <a:ext cx="9144000" cy="942975"/>
          </a:xfrm>
          <a:prstGeom prst="rect">
            <a:avLst/>
          </a:prstGeom>
          <a:solidFill>
            <a:srgbClr val="FFFFFF"/>
          </a:solidFill>
          <a:ln w="9525">
            <a:noFill/>
            <a:miter lim="800000"/>
            <a:headEnd/>
            <a:tailEnd/>
          </a:ln>
        </p:spPr>
        <p:txBody>
          <a:bodyPr lIns="0" tIns="0" rIns="71415" bIns="0" anchor="ctr">
            <a:spAutoFit/>
          </a:bodyPr>
          <a:lstStyle/>
          <a:p>
            <a:pPr algn="ctr"/>
            <a:r>
              <a:rPr lang="pt-BR" sz="1400">
                <a:hlinkClick r:id="rId2"/>
              </a:rPr>
              <a:t>Standardization of nitric oxide inhalation in extremely preterm infants in Japan</a:t>
            </a:r>
          </a:p>
          <a:p>
            <a:pPr algn="ctr"/>
            <a:r>
              <a:rPr lang="pt-BR" sz="1200"/>
              <a:t>Shiraishi J, Kusuda S, Cho K, Nakao A, Hiroma T, Sugiura H, Suzuki S, Oshiro M, Yoshimoto S, Watabe S.</a:t>
            </a:r>
          </a:p>
          <a:p>
            <a:pPr algn="ctr"/>
            <a:r>
              <a:rPr lang="pt-BR" sz="1200"/>
              <a:t>Pediatr Int. 2019 Feb;61(2):152-157. doi: Shiraishi, J., Kusuda, S., Cho, K., Nakao, A., Hiroma, T., Sugiura, H., … Watabe, S. (2018). Standardization of nitric oxide inhalation in extremely preterm infants in Japan. Pediatrics International. doi:10.1111/ped.13746 .</a:t>
            </a:r>
          </a:p>
          <a:p>
            <a:pPr algn="ctr"/>
            <a:r>
              <a:rPr lang="pt-BR" sz="1200"/>
              <a:t>PMID: 30523661,</a:t>
            </a:r>
            <a:r>
              <a:rPr lang="pt-BR" sz="1200" u="sng">
                <a:hlinkClick r:id="rId3"/>
              </a:rPr>
              <a:t>Similar articles</a:t>
            </a:r>
            <a:endParaRPr lang="pt-BR" sz="1200" u="sng"/>
          </a:p>
        </p:txBody>
      </p:sp>
      <p:sp>
        <p:nvSpPr>
          <p:cNvPr id="89091" name="Rectangle 5"/>
          <p:cNvSpPr>
            <a:spLocks noChangeArrowheads="1"/>
          </p:cNvSpPr>
          <p:nvPr/>
        </p:nvSpPr>
        <p:spPr bwMode="auto">
          <a:xfrm>
            <a:off x="1352550" y="115888"/>
            <a:ext cx="7123113" cy="701675"/>
          </a:xfrm>
          <a:prstGeom prst="rect">
            <a:avLst/>
          </a:prstGeom>
          <a:noFill/>
          <a:ln w="9525">
            <a:noFill/>
            <a:miter lim="800000"/>
            <a:headEnd/>
            <a:tailEnd/>
          </a:ln>
        </p:spPr>
        <p:txBody>
          <a:bodyPr wrap="none">
            <a:spAutoFit/>
          </a:bodyPr>
          <a:lstStyle/>
          <a:p>
            <a:pPr algn="ctr"/>
            <a:r>
              <a:rPr lang="pt-BR" sz="2000" b="1">
                <a:solidFill>
                  <a:srgbClr val="FF66FF"/>
                </a:solidFill>
              </a:rPr>
              <a:t>Padronização do uso do  óxido nítrico inalado  em bebês </a:t>
            </a:r>
          </a:p>
          <a:p>
            <a:pPr algn="ctr"/>
            <a:r>
              <a:rPr lang="pt-BR" sz="2000" b="1">
                <a:solidFill>
                  <a:srgbClr val="FF66FF"/>
                </a:solidFill>
              </a:rPr>
              <a:t>extremamente prematuros no Japão</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Rectangle 4"/>
          <p:cNvSpPr>
            <a:spLocks noGrp="1"/>
          </p:cNvSpPr>
          <p:nvPr>
            <p:ph type="body" idx="1"/>
          </p:nvPr>
        </p:nvSpPr>
        <p:spPr>
          <a:xfrm>
            <a:off x="395288" y="1844675"/>
            <a:ext cx="8229600" cy="4525963"/>
          </a:xfrm>
          <a:ln w="57150">
            <a:solidFill>
              <a:srgbClr val="008000"/>
            </a:solidFill>
          </a:ln>
        </p:spPr>
        <p:txBody>
          <a:bodyPr/>
          <a:lstStyle/>
          <a:p>
            <a:pPr>
              <a:lnSpc>
                <a:spcPct val="80000"/>
              </a:lnSpc>
            </a:pPr>
            <a:r>
              <a:rPr lang="pt-BR" sz="1800" b="1" smtClean="0"/>
              <a:t>Com base na presente pesquisa, um protocolo padronizado para o uso de resgate do tratamento com iNO em prematuros extremos é proposto (</a:t>
            </a:r>
            <a:r>
              <a:rPr lang="pt-BR" sz="1800" b="1" smtClean="0">
                <a:solidFill>
                  <a:schemeClr val="hlink"/>
                </a:solidFill>
              </a:rPr>
              <a:t>Figura</a:t>
            </a:r>
            <a:r>
              <a:rPr lang="pt-BR" sz="1800" b="1" smtClean="0"/>
              <a:t>).</a:t>
            </a:r>
          </a:p>
          <a:p>
            <a:pPr>
              <a:lnSpc>
                <a:spcPct val="80000"/>
              </a:lnSpc>
            </a:pPr>
            <a:r>
              <a:rPr lang="pt-BR" sz="1800" smtClean="0"/>
              <a:t>• Diagnóstico da hipertensão exata e início do tratamento com iNOi de preferência deve basear-se na ecocardiografia.</a:t>
            </a:r>
          </a:p>
          <a:p>
            <a:pPr>
              <a:lnSpc>
                <a:spcPct val="80000"/>
              </a:lnSpc>
            </a:pPr>
            <a:r>
              <a:rPr lang="pt-BR" sz="1800" smtClean="0"/>
              <a:t>• Dose inicial de tratamento com iNO para bebês extremamente prematuros</a:t>
            </a:r>
          </a:p>
          <a:p>
            <a:pPr>
              <a:lnSpc>
                <a:spcPct val="80000"/>
              </a:lnSpc>
            </a:pPr>
            <a:r>
              <a:rPr lang="pt-BR" sz="1800" smtClean="0"/>
              <a:t>   é 10 p.p.m.</a:t>
            </a:r>
          </a:p>
          <a:p>
            <a:pPr>
              <a:lnSpc>
                <a:spcPct val="80000"/>
              </a:lnSpc>
            </a:pPr>
            <a:r>
              <a:rPr lang="pt-BR" sz="1800" smtClean="0"/>
              <a:t>• Durante o tratamento com iNOi, recomenda-se ecocardiografia periódica.</a:t>
            </a:r>
          </a:p>
          <a:p>
            <a:pPr>
              <a:lnSpc>
                <a:spcPct val="80000"/>
              </a:lnSpc>
            </a:pPr>
            <a:r>
              <a:rPr lang="pt-BR" sz="1800" smtClean="0"/>
              <a:t>• Para minimizar o risco de exacerbação de complicações, </a:t>
            </a:r>
          </a:p>
          <a:p>
            <a:pPr>
              <a:lnSpc>
                <a:spcPct val="80000"/>
              </a:lnSpc>
            </a:pPr>
            <a:r>
              <a:rPr lang="pt-BR" sz="1800" smtClean="0"/>
              <a:t>  descontinue desnecessariamente a terapia com iNO.</a:t>
            </a:r>
          </a:p>
          <a:p>
            <a:pPr>
              <a:lnSpc>
                <a:spcPct val="80000"/>
              </a:lnSpc>
            </a:pPr>
            <a:r>
              <a:rPr lang="pt-BR" sz="1800" smtClean="0"/>
              <a:t>• O desmame da terapia com hipertensão pulmonar é iniciado quando a SpO2 diferencial</a:t>
            </a:r>
          </a:p>
          <a:p>
            <a:pPr>
              <a:lnSpc>
                <a:spcPct val="80000"/>
              </a:lnSpc>
            </a:pPr>
            <a:r>
              <a:rPr lang="pt-BR" sz="1800" smtClean="0"/>
              <a:t>  desaparece ou quando a SpO2 atinge 100% ou a PaO2 atinge &gt; 80–100 mm Hg, ou IO diminui para &lt;10.</a:t>
            </a:r>
          </a:p>
          <a:p>
            <a:pPr>
              <a:lnSpc>
                <a:spcPct val="80000"/>
              </a:lnSpc>
            </a:pPr>
            <a:r>
              <a:rPr lang="pt-BR" sz="1800" smtClean="0"/>
              <a:t>• Inicialmente, a FiO2 diminui de 1,0 para 0,4–0,6 e depois a concentração de iNO diminui de 10 para 5 p.p.m.</a:t>
            </a:r>
          </a:p>
          <a:p>
            <a:pPr>
              <a:lnSpc>
                <a:spcPct val="80000"/>
              </a:lnSpc>
            </a:pPr>
            <a:r>
              <a:rPr lang="pt-BR" sz="1800" smtClean="0"/>
              <a:t>•O iNO diminui gradual e cuidadosamente de 5 para 0 p.p.m. em cinco etapas ao longo de 12 h.</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7" name="Picture 4"/>
          <p:cNvPicPr>
            <a:picLocks noChangeAspect="1" noChangeArrowheads="1"/>
          </p:cNvPicPr>
          <p:nvPr/>
        </p:nvPicPr>
        <p:blipFill>
          <a:blip r:embed="rId2"/>
          <a:srcRect/>
          <a:stretch>
            <a:fillRect/>
          </a:stretch>
        </p:blipFill>
        <p:spPr bwMode="auto">
          <a:xfrm>
            <a:off x="2124075" y="260350"/>
            <a:ext cx="4949825" cy="6477000"/>
          </a:xfrm>
          <a:prstGeom prst="rect">
            <a:avLst/>
          </a:prstGeom>
          <a:noFill/>
          <a:ln w="28575">
            <a:solidFill>
              <a:srgbClr val="0000FF"/>
            </a:solidFill>
            <a:miter lim="800000"/>
            <a:headEnd/>
            <a:tailEnd/>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2"/>
          <p:cNvSpPr>
            <a:spLocks noGrp="1"/>
          </p:cNvSpPr>
          <p:nvPr>
            <p:ph type="title"/>
          </p:nvPr>
        </p:nvSpPr>
        <p:spPr>
          <a:xfrm>
            <a:off x="395288" y="0"/>
            <a:ext cx="8229600" cy="1143000"/>
          </a:xfrm>
        </p:spPr>
        <p:txBody>
          <a:bodyPr/>
          <a:lstStyle/>
          <a:p>
            <a:r>
              <a:rPr lang="pt-BR" sz="1800" b="1" smtClean="0">
                <a:solidFill>
                  <a:srgbClr val="FF0066"/>
                </a:solidFill>
              </a:rPr>
              <a:t>O óxido nítrico inalado está associado à oxigenação aprimorada em uma</a:t>
            </a:r>
            <a:br>
              <a:rPr lang="pt-BR" sz="1800" b="1" smtClean="0">
                <a:solidFill>
                  <a:srgbClr val="FF0066"/>
                </a:solidFill>
              </a:rPr>
            </a:br>
            <a:r>
              <a:rPr lang="pt-BR" sz="1800" b="1" smtClean="0">
                <a:solidFill>
                  <a:srgbClr val="FF0066"/>
                </a:solidFill>
              </a:rPr>
              <a:t>subpopulação de bebês com Hérnia Diafragmática Congênita e</a:t>
            </a:r>
            <a:br>
              <a:rPr lang="pt-BR" sz="1800" b="1" smtClean="0">
                <a:solidFill>
                  <a:srgbClr val="FF0066"/>
                </a:solidFill>
              </a:rPr>
            </a:br>
            <a:r>
              <a:rPr lang="pt-BR" sz="1800" b="1" smtClean="0">
                <a:solidFill>
                  <a:srgbClr val="FF0066"/>
                </a:solidFill>
              </a:rPr>
              <a:t>Hipertensão pulmonar</a:t>
            </a:r>
          </a:p>
        </p:txBody>
      </p:sp>
      <p:sp>
        <p:nvSpPr>
          <p:cNvPr id="92162" name="Rectangle 5"/>
          <p:cNvSpPr>
            <a:spLocks noGrp="1"/>
          </p:cNvSpPr>
          <p:nvPr>
            <p:ph type="body" idx="1"/>
          </p:nvPr>
        </p:nvSpPr>
        <p:spPr>
          <a:xfrm>
            <a:off x="250825" y="2492375"/>
            <a:ext cx="8229600" cy="5068888"/>
          </a:xfrm>
        </p:spPr>
        <p:txBody>
          <a:bodyPr/>
          <a:lstStyle/>
          <a:p>
            <a:pPr>
              <a:lnSpc>
                <a:spcPct val="80000"/>
              </a:lnSpc>
            </a:pPr>
            <a:r>
              <a:rPr lang="pt-BR" sz="1800" smtClean="0"/>
              <a:t>Embora os relatos iniciais tenham demonstrado melhorias significativas na oxigenação após o início do iNO, estudos subsequentes falharam em demonstrar os mesmos benefícios do tratamento em lactentes com HDC. </a:t>
            </a:r>
          </a:p>
          <a:p>
            <a:pPr>
              <a:lnSpc>
                <a:spcPct val="80000"/>
              </a:lnSpc>
            </a:pPr>
            <a:r>
              <a:rPr lang="pt-BR" sz="1800" smtClean="0"/>
              <a:t>Dada a falta de evidências prospectivas, custo considerável do tratamento, as Sociedades profissionais, incluindo a </a:t>
            </a:r>
            <a:r>
              <a:rPr lang="pt-BR" sz="1800" i="1" smtClean="0"/>
              <a:t>American Pediatric Surgical Association</a:t>
            </a:r>
            <a:r>
              <a:rPr lang="pt-BR" sz="1800" smtClean="0"/>
              <a:t>, recomendaram contra o uso rotineiro de iNO em todos os neonatos com CDH. </a:t>
            </a:r>
          </a:p>
          <a:p>
            <a:pPr>
              <a:lnSpc>
                <a:spcPct val="80000"/>
              </a:lnSpc>
            </a:pPr>
            <a:r>
              <a:rPr lang="pt-BR" sz="1800" smtClean="0"/>
              <a:t>Esses estudos e estudos retrospectivos subsequentes sobre em que as diretrizes da prática clínica se baseiam, falharam em distinguir os pacientes com HDC que respondem ao tratamento vs aqueles que são refratários.</a:t>
            </a:r>
          </a:p>
          <a:p>
            <a:pPr algn="ctr">
              <a:lnSpc>
                <a:spcPct val="80000"/>
              </a:lnSpc>
              <a:buFont typeface="Arial" charset="0"/>
              <a:buNone/>
            </a:pPr>
            <a:r>
              <a:rPr lang="pt-BR" sz="1800" b="1" smtClean="0">
                <a:solidFill>
                  <a:schemeClr val="hlink"/>
                </a:solidFill>
              </a:rPr>
              <a:t>Especificamente, esses estudos não separaram os  pacientes por gravidade da HP ou função ventricular, potencialmente ocultando uma população de pacientes com HDC que poderiam se beneficiar DO tratamento com INO. </a:t>
            </a:r>
          </a:p>
          <a:p>
            <a:pPr algn="ctr">
              <a:lnSpc>
                <a:spcPct val="80000"/>
              </a:lnSpc>
              <a:buFont typeface="Arial" charset="0"/>
              <a:buNone/>
            </a:pPr>
            <a:r>
              <a:rPr lang="pt-BR" sz="1800" b="1" smtClean="0">
                <a:solidFill>
                  <a:srgbClr val="FF0066"/>
                </a:solidFill>
              </a:rPr>
              <a:t>Dada a heterogeneidade da população com HDC, o objetivo desse estudo foi avaliar a resposta inicial ao tratamento com o iNO em um grupo de neonatos com HDC e HP e para identificar fatores e resultados associados à resposto ao tratamento tratamento</a:t>
            </a:r>
          </a:p>
        </p:txBody>
      </p:sp>
      <p:sp>
        <p:nvSpPr>
          <p:cNvPr id="92163" name="Rectangle 6"/>
          <p:cNvSpPr>
            <a:spLocks noChangeArrowheads="1"/>
          </p:cNvSpPr>
          <p:nvPr/>
        </p:nvSpPr>
        <p:spPr bwMode="auto">
          <a:xfrm>
            <a:off x="107950" y="1196975"/>
            <a:ext cx="9036050" cy="850900"/>
          </a:xfrm>
          <a:prstGeom prst="rect">
            <a:avLst/>
          </a:prstGeom>
          <a:solidFill>
            <a:srgbClr val="FFFFFF"/>
          </a:solidFill>
          <a:ln w="9525">
            <a:noFill/>
            <a:miter lim="800000"/>
            <a:headEnd/>
            <a:tailEnd/>
          </a:ln>
        </p:spPr>
        <p:txBody>
          <a:bodyPr lIns="0" tIns="0" rIns="71415" bIns="0" anchor="ctr">
            <a:spAutoFit/>
          </a:bodyPr>
          <a:lstStyle/>
          <a:p>
            <a:pPr algn="ctr"/>
            <a:r>
              <a:rPr lang="pt-BR" sz="1400">
                <a:hlinkClick r:id="rId2"/>
              </a:rPr>
              <a:t>Inhaled Nitric Oxide Is Associated with Improved Oxygenation in a Subpopulation of Infants with Congenital Diaphragmatic Hernia and Pulmonary Hypertension.</a:t>
            </a:r>
            <a:r>
              <a:rPr lang="pt-BR" sz="1400"/>
              <a:t>Lawrence KM, Monos S, Adams S, Herkert L, Peranteau WH, Munson DA, Hopper RK, Avitabile CM, Rintoul NE, Hedrick HL.J Pediatr. 2019 Nov 6. pii: S0022-3476(19)31218-1. doi: 10.1016/j.jpeds.2019.09.052. [Epub ahead of print].PMID: 31706636.</a:t>
            </a:r>
            <a:r>
              <a:rPr lang="pt-BR" sz="1400" u="sng">
                <a:hlinkClick r:id="rId3"/>
              </a:rPr>
              <a:t>Similar articles</a:t>
            </a:r>
            <a:endParaRPr lang="pt-BR" sz="1400" u="sng"/>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Rectangle 3"/>
          <p:cNvSpPr>
            <a:spLocks noGrp="1"/>
          </p:cNvSpPr>
          <p:nvPr>
            <p:ph type="body" idx="1"/>
          </p:nvPr>
        </p:nvSpPr>
        <p:spPr/>
        <p:txBody>
          <a:bodyPr/>
          <a:lstStyle/>
          <a:p>
            <a:pPr>
              <a:lnSpc>
                <a:spcPct val="80000"/>
              </a:lnSpc>
            </a:pPr>
            <a:r>
              <a:rPr lang="pt-BR" sz="2000" smtClean="0"/>
              <a:t>Os</a:t>
            </a:r>
            <a:r>
              <a:rPr lang="pt-BR" sz="2000" b="1" smtClean="0">
                <a:solidFill>
                  <a:schemeClr val="hlink"/>
                </a:solidFill>
              </a:rPr>
              <a:t> objetivos </a:t>
            </a:r>
            <a:r>
              <a:rPr lang="pt-BR" sz="2000" smtClean="0"/>
              <a:t>desses estudo foram  determinar quais pacientes com hérnia diafragmática congênita (HDC) e hipertensão pulmonar (HP) se beneficiam do tratamento com óxido nítrico inalado (NOi), comparando características e resultados dos respondentes ao iNO para não respondedores</a:t>
            </a:r>
          </a:p>
          <a:p>
            <a:pPr>
              <a:lnSpc>
                <a:spcPct val="80000"/>
              </a:lnSpc>
            </a:pPr>
            <a:r>
              <a:rPr lang="pt-BR" sz="2000" b="1" smtClean="0">
                <a:solidFill>
                  <a:schemeClr val="hlink"/>
                </a:solidFill>
              </a:rPr>
              <a:t>Desenho do estudo: </a:t>
            </a:r>
            <a:r>
              <a:rPr lang="pt-BR" sz="2000" smtClean="0"/>
              <a:t>Os autores realizaram uma  revisão retrospectiva de prontuários de bebês com HDC tratados NO Centro deles entre 2011 e 2016. </a:t>
            </a:r>
          </a:p>
          <a:p>
            <a:pPr>
              <a:lnSpc>
                <a:spcPct val="80000"/>
              </a:lnSpc>
            </a:pPr>
            <a:r>
              <a:rPr lang="pt-BR" sz="2000" smtClean="0"/>
              <a:t>Em um subconjunto de pacientes, o iNO foi iniciado por hipoxemia ou evidência ecocardiográfica de shunt direita-esquerda extrapulmonar.</a:t>
            </a:r>
          </a:p>
          <a:p>
            <a:pPr>
              <a:lnSpc>
                <a:spcPct val="80000"/>
              </a:lnSpc>
            </a:pPr>
            <a:r>
              <a:rPr lang="pt-BR" sz="2000" smtClean="0"/>
              <a:t>Os gases sanguíneos iniciais após o tratamento foram revisados e os pacientes foram classificados como </a:t>
            </a:r>
            <a:r>
              <a:rPr lang="pt-BR" sz="2000" b="1" smtClean="0"/>
              <a:t>respondedores </a:t>
            </a:r>
            <a:r>
              <a:rPr lang="pt-BR" sz="2000" smtClean="0"/>
              <a:t>(</a:t>
            </a:r>
            <a:r>
              <a:rPr lang="pt-BR" sz="2000" b="1" smtClean="0"/>
              <a:t>PaO2 aumentada&gt; 20 mm Hg</a:t>
            </a:r>
            <a:r>
              <a:rPr lang="pt-BR" sz="2000" smtClean="0"/>
              <a:t>) ou não respondedores. Características basais, ecocardiogramas e os resultados foram comparados entre os grupos com testes exatos de Fisher e testes t de Mann-Whitney, conforme apropriado.</a:t>
            </a:r>
          </a:p>
          <a:p>
            <a:pPr>
              <a:lnSpc>
                <a:spcPct val="80000"/>
              </a:lnSpc>
            </a:pPr>
            <a:endParaRPr lang="pt-BR" sz="2000" smtClean="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Rectangle 3"/>
          <p:cNvSpPr>
            <a:spLocks noGrp="1"/>
          </p:cNvSpPr>
          <p:nvPr>
            <p:ph type="body" idx="1"/>
          </p:nvPr>
        </p:nvSpPr>
        <p:spPr>
          <a:xfrm>
            <a:off x="457200" y="692150"/>
            <a:ext cx="8229600" cy="6049963"/>
          </a:xfrm>
        </p:spPr>
        <p:txBody>
          <a:bodyPr/>
          <a:lstStyle/>
          <a:p>
            <a:pPr>
              <a:lnSpc>
                <a:spcPct val="80000"/>
              </a:lnSpc>
              <a:buFont typeface="Arial" charset="0"/>
              <a:buNone/>
            </a:pPr>
            <a:r>
              <a:rPr lang="pt-BR" sz="2000" b="1" smtClean="0">
                <a:solidFill>
                  <a:schemeClr val="hlink"/>
                </a:solidFill>
              </a:rPr>
              <a:t>                                                </a:t>
            </a:r>
            <a:r>
              <a:rPr lang="pt-BR" b="1" smtClean="0">
                <a:solidFill>
                  <a:schemeClr val="hlink"/>
                </a:solidFill>
              </a:rPr>
              <a:t>Resultados</a:t>
            </a:r>
          </a:p>
          <a:p>
            <a:pPr>
              <a:lnSpc>
                <a:spcPct val="80000"/>
              </a:lnSpc>
            </a:pPr>
            <a:r>
              <a:rPr lang="pt-BR" sz="2000" smtClean="0"/>
              <a:t> </a:t>
            </a:r>
            <a:r>
              <a:rPr lang="pt-BR" sz="2400" smtClean="0"/>
              <a:t>Durante o período do estudo, 95 de 131 pacientes com HDC (73%) foram tratados com iNO. </a:t>
            </a:r>
          </a:p>
          <a:p>
            <a:pPr>
              <a:lnSpc>
                <a:spcPct val="80000"/>
              </a:lnSpc>
            </a:pPr>
            <a:r>
              <a:rPr lang="pt-BR" sz="2400" smtClean="0"/>
              <a:t>Todos os pacientes com ecocardiogramas pré-tratamento  (n = 90) apresentaram evidência ecocardiográfica de HP. </a:t>
            </a:r>
          </a:p>
          <a:p>
            <a:pPr>
              <a:lnSpc>
                <a:spcPct val="80000"/>
              </a:lnSpc>
            </a:pPr>
            <a:r>
              <a:rPr lang="pt-BR" sz="2400" smtClean="0"/>
              <a:t>Trinta e oito (40%) pacientes estavam no critério de resposta ao  tratamento</a:t>
            </a:r>
          </a:p>
          <a:p>
            <a:pPr>
              <a:lnSpc>
                <a:spcPct val="80000"/>
              </a:lnSpc>
            </a:pPr>
            <a:r>
              <a:rPr lang="pt-BR" sz="2400" smtClean="0"/>
              <a:t> Os respondentes tiveram melhorias significativas na PaO2 (51</a:t>
            </a:r>
            <a:r>
              <a:rPr lang="pt-BR" sz="2400" smtClean="0">
                <a:cs typeface="Calibri" pitchFamily="34" charset="0"/>
              </a:rPr>
              <a:t>±</a:t>
            </a:r>
            <a:r>
              <a:rPr lang="pt-BR" sz="2400" smtClean="0"/>
              <a:t> 3 vs 123 </a:t>
            </a:r>
            <a:r>
              <a:rPr lang="pt-BR" sz="2400" smtClean="0">
                <a:cs typeface="Calibri" pitchFamily="34" charset="0"/>
              </a:rPr>
              <a:t>±</a:t>
            </a:r>
            <a:r>
              <a:rPr lang="pt-BR" sz="2400" smtClean="0"/>
              <a:t>7 mm Hg, P &lt;0,01), gradiente alveolar-arterial (422 </a:t>
            </a:r>
            <a:r>
              <a:rPr lang="pt-BR" sz="2400" smtClean="0">
                <a:cs typeface="Calibri" pitchFamily="34" charset="0"/>
              </a:rPr>
              <a:t>±</a:t>
            </a:r>
            <a:r>
              <a:rPr lang="pt-BR" sz="2400" smtClean="0"/>
              <a:t> 30 vs 327 </a:t>
            </a:r>
            <a:r>
              <a:rPr lang="pt-BR" sz="2400" smtClean="0">
                <a:cs typeface="Calibri" pitchFamily="34" charset="0"/>
              </a:rPr>
              <a:t>±</a:t>
            </a:r>
            <a:r>
              <a:rPr lang="pt-BR" sz="2400" smtClean="0"/>
              <a:t> 27 mm Hg, P &lt;0,01) e relação PaO2 / FiO2 (82 </a:t>
            </a:r>
            <a:r>
              <a:rPr lang="pt-BR" sz="2400" smtClean="0">
                <a:cs typeface="Calibri" pitchFamily="34" charset="0"/>
              </a:rPr>
              <a:t>±</a:t>
            </a:r>
            <a:r>
              <a:rPr lang="pt-BR" sz="2400" smtClean="0"/>
              <a:t> 10 vs 199 </a:t>
            </a:r>
            <a:r>
              <a:rPr lang="pt-BR" sz="2400" smtClean="0">
                <a:cs typeface="Calibri" pitchFamily="34" charset="0"/>
              </a:rPr>
              <a:t>±</a:t>
            </a:r>
            <a:r>
              <a:rPr lang="pt-BR" sz="2400" smtClean="0"/>
              <a:t> 15 mm Hg, P &lt;0,01).</a:t>
            </a:r>
          </a:p>
          <a:p>
            <a:pPr algn="ctr">
              <a:lnSpc>
                <a:spcPct val="80000"/>
              </a:lnSpc>
              <a:buFont typeface="Arial" charset="0"/>
              <a:buNone/>
            </a:pPr>
            <a:r>
              <a:rPr lang="pt-BR" sz="2400" smtClean="0"/>
              <a:t> </a:t>
            </a:r>
            <a:r>
              <a:rPr lang="pt-BR" sz="2400" b="1" smtClean="0">
                <a:solidFill>
                  <a:srgbClr val="FF0000"/>
                </a:solidFill>
              </a:rPr>
              <a:t>Os não respondedores tiveram maior probabilidade de ter disfunção sistólica do ventrículo esquerdo (27% 8%, P = 0,03) no ecocardiograma.</a:t>
            </a:r>
            <a:r>
              <a:rPr lang="pt-BR" sz="2400" smtClean="0"/>
              <a:t> </a:t>
            </a:r>
          </a:p>
          <a:p>
            <a:pPr algn="ctr">
              <a:lnSpc>
                <a:spcPct val="80000"/>
              </a:lnSpc>
              <a:buFont typeface="Arial" charset="0"/>
              <a:buNone/>
            </a:pPr>
            <a:r>
              <a:rPr lang="pt-BR" sz="2400" b="1" smtClean="0">
                <a:solidFill>
                  <a:schemeClr val="hlink"/>
                </a:solidFill>
              </a:rPr>
              <a:t>Os respondentes apresentaram menor probabilidade de necessitar de suporte extracorpóreo por membrana (50 vs 24%, P = 0,02).</a:t>
            </a:r>
          </a:p>
        </p:txBody>
      </p:sp>
      <p:sp>
        <p:nvSpPr>
          <p:cNvPr id="94210" name="AutoShape 4"/>
          <p:cNvSpPr>
            <a:spLocks noChangeArrowheads="1"/>
          </p:cNvSpPr>
          <p:nvPr/>
        </p:nvSpPr>
        <p:spPr bwMode="auto">
          <a:xfrm>
            <a:off x="0" y="3644900"/>
            <a:ext cx="914400" cy="914400"/>
          </a:xfrm>
          <a:prstGeom prst="lightningBolt">
            <a:avLst/>
          </a:prstGeom>
          <a:solidFill>
            <a:srgbClr val="FFFF00"/>
          </a:solidFill>
          <a:ln w="57150">
            <a:solidFill>
              <a:schemeClr val="tx1"/>
            </a:solidFill>
            <a:miter lim="800000"/>
            <a:headEnd/>
            <a:tailEnd/>
          </a:ln>
        </p:spPr>
        <p:txBody>
          <a:bodyPr wrap="none" anchor="ctr"/>
          <a:lstStyle/>
          <a:p>
            <a:endParaRPr lang="pt-B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3" name="Rectangle 3"/>
          <p:cNvSpPr>
            <a:spLocks noGrp="1"/>
          </p:cNvSpPr>
          <p:nvPr>
            <p:ph type="body" idx="1"/>
          </p:nvPr>
        </p:nvSpPr>
        <p:spPr>
          <a:xfrm>
            <a:off x="179388" y="1341438"/>
            <a:ext cx="8964612" cy="4525962"/>
          </a:xfrm>
        </p:spPr>
        <p:txBody>
          <a:bodyPr/>
          <a:lstStyle/>
          <a:p>
            <a:r>
              <a:rPr lang="pt-BR" sz="2800" smtClean="0"/>
              <a:t>Neste único Centro, esse estudo de coorte retrospectivo mostrou que o  </a:t>
            </a:r>
            <a:r>
              <a:rPr lang="pt-BR" sz="2800" smtClean="0">
                <a:solidFill>
                  <a:srgbClr val="FF0066"/>
                </a:solidFill>
              </a:rPr>
              <a:t>tratamento com iNO foi associada à melhora da oxigenação em uma subpopulação de neonatos com HDC com HP e FUNÇÃO SISTÓLICA  DO  VENTRÍCULO ESQUERDO (VE)  NORMAL</a:t>
            </a:r>
          </a:p>
          <a:p>
            <a:r>
              <a:rPr lang="pt-BR" sz="2800" smtClean="0"/>
              <a:t>Bebês que responderam com uma melhora da oxigenação foram menos frequentemente tratadas com ECMO (oxigenação por membrana extacorpórea).</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Rectangle 3"/>
          <p:cNvSpPr>
            <a:spLocks noGrp="1"/>
          </p:cNvSpPr>
          <p:nvPr>
            <p:ph type="body" idx="1"/>
          </p:nvPr>
        </p:nvSpPr>
        <p:spPr/>
        <p:txBody>
          <a:bodyPr/>
          <a:lstStyle/>
          <a:p>
            <a:r>
              <a:rPr lang="pt-BR" smtClean="0"/>
              <a:t>Interessante que os respondedores s foram semelhantes aos não respondedores em características basais, gravidade da HP, hipoplasia do VE e acuidade respiratória, </a:t>
            </a:r>
            <a:r>
              <a:rPr lang="pt-BR" smtClean="0">
                <a:solidFill>
                  <a:srgbClr val="FF0066"/>
                </a:solidFill>
              </a:rPr>
              <a:t>mas tendiam a preservar Função Sistólica do VE no ecocardiograma.</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1" name="Rectangle 3"/>
          <p:cNvSpPr>
            <a:spLocks noGrp="1"/>
          </p:cNvSpPr>
          <p:nvPr>
            <p:ph type="body" idx="1"/>
          </p:nvPr>
        </p:nvSpPr>
        <p:spPr/>
        <p:txBody>
          <a:bodyPr/>
          <a:lstStyle/>
          <a:p>
            <a:pPr>
              <a:buFont typeface="Arial" charset="0"/>
              <a:buNone/>
            </a:pPr>
            <a:r>
              <a:rPr lang="pt-BR" smtClean="0"/>
              <a:t>                               </a:t>
            </a:r>
            <a:r>
              <a:rPr lang="pt-BR" sz="4000" smtClean="0">
                <a:solidFill>
                  <a:schemeClr val="hlink"/>
                </a:solidFill>
              </a:rPr>
              <a:t>Portanto....</a:t>
            </a:r>
          </a:p>
          <a:p>
            <a:r>
              <a:rPr lang="pt-BR" smtClean="0"/>
              <a:t>Coletivamente, esses dados mostram que uma </a:t>
            </a:r>
            <a:r>
              <a:rPr lang="pt-BR" smtClean="0">
                <a:solidFill>
                  <a:schemeClr val="hlink"/>
                </a:solidFill>
              </a:rPr>
              <a:t>subpopulação de lactentes com HDC com HP e FUNÇÃO sistólica do VE preservada pode se beneficiar do tratamento com iNO</a:t>
            </a:r>
            <a:r>
              <a:rPr lang="pt-BR" smtClean="0"/>
              <a:t> e que os </a:t>
            </a:r>
            <a:r>
              <a:rPr lang="pt-BR" smtClean="0">
                <a:solidFill>
                  <a:srgbClr val="FF0000"/>
                </a:solidFill>
              </a:rPr>
              <a:t>pacientes com HDC com HP  com disfunção sistólica de VE pode não se beneficiar da terapia com iNO.</a:t>
            </a:r>
          </a:p>
          <a:p>
            <a:endParaRPr lang="pt-BR" smtClean="0">
              <a:solidFill>
                <a:srgbClr val="FF0000"/>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5" name="Rectangle 3"/>
          <p:cNvSpPr>
            <a:spLocks noGrp="1"/>
          </p:cNvSpPr>
          <p:nvPr>
            <p:ph type="body" idx="1"/>
          </p:nvPr>
        </p:nvSpPr>
        <p:spPr/>
        <p:txBody>
          <a:bodyPr/>
          <a:lstStyle/>
          <a:p>
            <a:pPr>
              <a:lnSpc>
                <a:spcPct val="90000"/>
              </a:lnSpc>
            </a:pPr>
            <a:r>
              <a:rPr lang="pt-BR" sz="2800" smtClean="0"/>
              <a:t>Em pacientes adultos com disfunção sistólica do VE,apenas 10 minutos de tratamento com iNO levou a um significativo aumento do retorno venoso pulmonar.</a:t>
            </a:r>
          </a:p>
          <a:p>
            <a:pPr>
              <a:lnSpc>
                <a:spcPct val="90000"/>
              </a:lnSpc>
            </a:pPr>
            <a:r>
              <a:rPr lang="pt-BR" sz="2800" smtClean="0"/>
              <a:t>Esse rápido aumento do volume diastólico final  do VE pode rapidamente sobrecarregar uma disfunção do coração esquerdo que liderou a </a:t>
            </a:r>
            <a:r>
              <a:rPr lang="pt-BR" sz="2800" i="1" smtClean="0"/>
              <a:t>American Heart Association e CDH Collaborative</a:t>
            </a:r>
            <a:r>
              <a:rPr lang="pt-BR" sz="2800" smtClean="0"/>
              <a:t> canadense para advertir contra o uso precoce de vasodilatadores pulmonares em recém-nascidos com HDC e DISFUNÇÃO DO VE.</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Rectangle 2"/>
          <p:cNvSpPr>
            <a:spLocks noGrp="1"/>
          </p:cNvSpPr>
          <p:nvPr>
            <p:ph type="title"/>
          </p:nvPr>
        </p:nvSpPr>
        <p:spPr>
          <a:xfrm>
            <a:off x="468313" y="0"/>
            <a:ext cx="8229600" cy="1143000"/>
          </a:xfrm>
        </p:spPr>
        <p:txBody>
          <a:bodyPr/>
          <a:lstStyle/>
          <a:p>
            <a:r>
              <a:rPr lang="pt-BR" smtClean="0">
                <a:solidFill>
                  <a:schemeClr val="hlink"/>
                </a:solidFill>
              </a:rPr>
              <a:t>Assim...</a:t>
            </a:r>
          </a:p>
        </p:txBody>
      </p:sp>
      <p:sp>
        <p:nvSpPr>
          <p:cNvPr id="99330" name="Rectangle 3"/>
          <p:cNvSpPr>
            <a:spLocks noGrp="1"/>
          </p:cNvSpPr>
          <p:nvPr>
            <p:ph type="body" idx="1"/>
          </p:nvPr>
        </p:nvSpPr>
        <p:spPr>
          <a:xfrm>
            <a:off x="468313" y="908050"/>
            <a:ext cx="8229600" cy="4525963"/>
          </a:xfrm>
        </p:spPr>
        <p:txBody>
          <a:bodyPr/>
          <a:lstStyle/>
          <a:p>
            <a:pPr>
              <a:lnSpc>
                <a:spcPct val="80000"/>
              </a:lnSpc>
            </a:pPr>
            <a:r>
              <a:rPr lang="pt-BR" sz="2000" i="1" smtClean="0"/>
              <a:t>iNO treatment is associated with improved oxygenation and reduced need for ECMO in a subpopulation of patients with CDH with PH and normal left ventricular systolic function</a:t>
            </a:r>
            <a:r>
              <a:rPr lang="pt-BR" sz="2000" smtClean="0"/>
              <a:t>. </a:t>
            </a:r>
          </a:p>
          <a:p>
            <a:pPr algn="ctr">
              <a:lnSpc>
                <a:spcPct val="80000"/>
              </a:lnSpc>
            </a:pPr>
            <a:r>
              <a:rPr lang="pt-BR" sz="2000" b="1" smtClean="0">
                <a:solidFill>
                  <a:schemeClr val="hlink"/>
                </a:solidFill>
              </a:rPr>
              <a:t>O tratamento com o iNO está associado à oxigenação aprimorada e à necessidade reduzida de ECMO em uma subpopulação de pacientes com HDC com HP e função sistólica do ventrículo esquerdo normal.</a:t>
            </a:r>
          </a:p>
          <a:p>
            <a:pPr>
              <a:lnSpc>
                <a:spcPct val="80000"/>
              </a:lnSpc>
              <a:buFont typeface="Arial" charset="0"/>
              <a:buNone/>
            </a:pPr>
            <a:r>
              <a:rPr lang="pt-BR" sz="2000" smtClean="0"/>
              <a:t>(em uma outra oportunidade traremos a discussão completa desse importante artigo aqui na nossa página neonatal </a:t>
            </a:r>
            <a:r>
              <a:rPr lang="pt-BR" sz="2000" smtClean="0">
                <a:hlinkClick r:id="rId2"/>
              </a:rPr>
              <a:t>www.paulomargoto.com.br</a:t>
            </a:r>
            <a:r>
              <a:rPr lang="pt-BR" sz="2000" smtClean="0"/>
              <a:t> )</a:t>
            </a:r>
          </a:p>
          <a:p>
            <a:pPr>
              <a:lnSpc>
                <a:spcPct val="80000"/>
              </a:lnSpc>
              <a:buFont typeface="Arial" charset="0"/>
              <a:buNone/>
            </a:pPr>
            <a:r>
              <a:rPr lang="pt-BR" sz="2000" smtClean="0"/>
              <a:t>Já no capítulo do livro Assistência ao Recém-nascido d Risco: </a:t>
            </a:r>
            <a:r>
              <a:rPr lang="pt-BR" sz="2000" b="1" smtClean="0"/>
              <a:t>Na presença de disfunção do ventrículo esquerdo, o iNO não será eficiente</a:t>
            </a:r>
            <a:r>
              <a:rPr lang="pt-BR" sz="2000" smtClean="0"/>
              <a:t> (fazendo vasodilatação pulmonar com o iNO, maior quantidade de sangue chegará ao pulmão, com maior retorno venoso ao coração esquerdo, com risco de edema pulmonar).</a:t>
            </a:r>
          </a:p>
          <a:p>
            <a:pPr>
              <a:lnSpc>
                <a:spcPct val="80000"/>
              </a:lnSpc>
            </a:pPr>
            <a:endParaRPr lang="pt-BR" sz="2000" smtClean="0"/>
          </a:p>
        </p:txBody>
      </p:sp>
      <p:sp>
        <p:nvSpPr>
          <p:cNvPr id="99331" name="Rectangle 5"/>
          <p:cNvSpPr>
            <a:spLocks noChangeArrowheads="1"/>
          </p:cNvSpPr>
          <p:nvPr/>
        </p:nvSpPr>
        <p:spPr bwMode="auto">
          <a:xfrm>
            <a:off x="0" y="4724400"/>
            <a:ext cx="8612188" cy="808038"/>
          </a:xfrm>
          <a:prstGeom prst="rect">
            <a:avLst/>
          </a:prstGeom>
          <a:noFill/>
          <a:ln w="9525">
            <a:noFill/>
            <a:miter lim="800000"/>
            <a:headEnd/>
            <a:tailEnd/>
          </a:ln>
        </p:spPr>
        <p:txBody>
          <a:bodyPr lIns="0" tIns="0" rIns="0" bIns="0" anchor="ctr">
            <a:spAutoFit/>
          </a:bodyPr>
          <a:lstStyle/>
          <a:p>
            <a:pPr algn="ctr"/>
            <a:r>
              <a:rPr lang="pt-BR" sz="2700" b="1">
                <a:solidFill>
                  <a:schemeClr val="hlink"/>
                </a:solidFill>
                <a:latin typeface="Lato" pitchFamily="34" charset="0"/>
              </a:rPr>
              <a:t>H</a:t>
            </a:r>
            <a:r>
              <a:rPr lang="pt-BR" sz="2700" b="1">
                <a:solidFill>
                  <a:schemeClr val="hlink"/>
                </a:solidFill>
              </a:rPr>
              <a:t>é</a:t>
            </a:r>
            <a:r>
              <a:rPr lang="pt-BR" sz="2700" b="1">
                <a:solidFill>
                  <a:schemeClr val="hlink"/>
                </a:solidFill>
                <a:latin typeface="Lato" pitchFamily="34" charset="0"/>
              </a:rPr>
              <a:t>rnia diafragm</a:t>
            </a:r>
            <a:r>
              <a:rPr lang="pt-BR" sz="2700" b="1">
                <a:solidFill>
                  <a:schemeClr val="hlink"/>
                </a:solidFill>
              </a:rPr>
              <a:t>á</a:t>
            </a:r>
            <a:r>
              <a:rPr lang="pt-BR" sz="2700" b="1">
                <a:solidFill>
                  <a:schemeClr val="hlink"/>
                </a:solidFill>
                <a:latin typeface="Lato" pitchFamily="34" charset="0"/>
              </a:rPr>
              <a:t>tica congênita</a:t>
            </a:r>
            <a:endParaRPr lang="pt-BR" u="sng">
              <a:solidFill>
                <a:schemeClr val="hlink"/>
              </a:solidFill>
            </a:endParaRPr>
          </a:p>
          <a:p>
            <a:pPr algn="ctr" eaLnBrk="0" hangingPunct="0"/>
            <a:r>
              <a:rPr lang="pt-BR" sz="1300" u="sng">
                <a:solidFill>
                  <a:srgbClr val="424242"/>
                </a:solidFill>
                <a:latin typeface="Source Sans Pro"/>
              </a:rPr>
              <a:t>Paulo R. Margotto, Ge</a:t>
            </a:r>
            <a:r>
              <a:rPr lang="pt-BR" sz="1300" u="sng">
                <a:solidFill>
                  <a:srgbClr val="424242"/>
                </a:solidFill>
              </a:rPr>
              <a:t>ó</a:t>
            </a:r>
            <a:r>
              <a:rPr lang="pt-BR" sz="1300" u="sng">
                <a:solidFill>
                  <a:srgbClr val="424242"/>
                </a:solidFill>
                <a:latin typeface="Source Sans Pro"/>
              </a:rPr>
              <a:t>rgia Quintiliano C. da Silva, Evely Mirela F. Fran</a:t>
            </a:r>
            <a:r>
              <a:rPr lang="pt-BR" sz="1300" u="sng">
                <a:solidFill>
                  <a:srgbClr val="424242"/>
                </a:solidFill>
              </a:rPr>
              <a:t>ç</a:t>
            </a:r>
            <a:r>
              <a:rPr lang="pt-BR" sz="1300" u="sng">
                <a:solidFill>
                  <a:srgbClr val="424242"/>
                </a:solidFill>
                <a:latin typeface="Source Sans Pro"/>
              </a:rPr>
              <a:t>a,</a:t>
            </a:r>
            <a:r>
              <a:rPr lang="pt-BR" sz="1300" u="sng">
                <a:solidFill>
                  <a:srgbClr val="424242"/>
                </a:solidFill>
              </a:rPr>
              <a:t>  </a:t>
            </a:r>
            <a:r>
              <a:rPr lang="pt-BR" sz="1300" u="sng">
                <a:solidFill>
                  <a:srgbClr val="424242"/>
                </a:solidFill>
                <a:latin typeface="Source Sans Pro"/>
              </a:rPr>
              <a:t>Samiro Assreuy, </a:t>
            </a:r>
            <a:r>
              <a:rPr lang="pt-BR" sz="1300" u="sng">
                <a:solidFill>
                  <a:srgbClr val="424242"/>
                </a:solidFill>
              </a:rPr>
              <a:t> </a:t>
            </a:r>
            <a:r>
              <a:rPr lang="pt-BR" sz="1300" u="sng">
                <a:solidFill>
                  <a:srgbClr val="424242"/>
                </a:solidFill>
                <a:latin typeface="Source Sans Pro"/>
              </a:rPr>
              <a:t>Jefferson G. Resende, Martha G. Vieira. ap</a:t>
            </a:r>
            <a:r>
              <a:rPr lang="pt-BR" sz="1300" u="sng">
                <a:solidFill>
                  <a:srgbClr val="424242"/>
                </a:solidFill>
              </a:rPr>
              <a:t>í</a:t>
            </a:r>
            <a:r>
              <a:rPr lang="pt-BR" sz="1300" u="sng">
                <a:solidFill>
                  <a:srgbClr val="424242"/>
                </a:solidFill>
                <a:latin typeface="Source Sans Pro"/>
              </a:rPr>
              <a:t>tulo do livro Assistência ao Rec</a:t>
            </a:r>
            <a:r>
              <a:rPr lang="pt-BR" sz="1300" u="sng">
                <a:solidFill>
                  <a:srgbClr val="424242"/>
                </a:solidFill>
              </a:rPr>
              <a:t>é</a:t>
            </a:r>
            <a:r>
              <a:rPr lang="pt-BR" sz="1300" u="sng">
                <a:solidFill>
                  <a:srgbClr val="424242"/>
                </a:solidFill>
                <a:latin typeface="Source Sans Pro"/>
              </a:rPr>
              <a:t>m-Nascido de Risco, 4a Edi</a:t>
            </a:r>
            <a:r>
              <a:rPr lang="pt-BR" sz="1300" u="sng">
                <a:solidFill>
                  <a:srgbClr val="424242"/>
                </a:solidFill>
              </a:rPr>
              <a:t>ç</a:t>
            </a:r>
            <a:r>
              <a:rPr lang="pt-BR" sz="1300" u="sng">
                <a:solidFill>
                  <a:srgbClr val="424242"/>
                </a:solidFill>
                <a:latin typeface="Source Sans Pro"/>
              </a:rPr>
              <a:t>ão, 2020, em Prepara</a:t>
            </a:r>
            <a:r>
              <a:rPr lang="pt-BR" sz="1300" u="sng">
                <a:solidFill>
                  <a:srgbClr val="424242"/>
                </a:solidFill>
              </a:rPr>
              <a:t>ç</a:t>
            </a:r>
            <a:r>
              <a:rPr lang="pt-BR" sz="1300" u="sng">
                <a:solidFill>
                  <a:srgbClr val="424242"/>
                </a:solidFill>
                <a:latin typeface="Source Sans Pro"/>
              </a:rPr>
              <a:t>ão.</a:t>
            </a:r>
            <a:endParaRPr lang="pt-BR" u="sng">
              <a:solidFill>
                <a:srgbClr val="78909C"/>
              </a:solidFill>
            </a:endParaRPr>
          </a:p>
        </p:txBody>
      </p:sp>
      <p:pic>
        <p:nvPicPr>
          <p:cNvPr id="99332" name="Picture 6" descr="doc">
            <a:hlinkClick r:id="rId3" tooltip="NOVO-HERNIA DIAFRAGMÁTICA"/>
          </p:cNvPr>
          <p:cNvPicPr>
            <a:picLocks noChangeAspect="1" noChangeArrowheads="1"/>
          </p:cNvPicPr>
          <p:nvPr/>
        </p:nvPicPr>
        <p:blipFill>
          <a:blip r:embed="rId4"/>
          <a:srcRect/>
          <a:stretch>
            <a:fillRect/>
          </a:stretch>
        </p:blipFill>
        <p:spPr bwMode="auto">
          <a:xfrm>
            <a:off x="6732588" y="4652963"/>
            <a:ext cx="457200" cy="457200"/>
          </a:xfrm>
          <a:prstGeom prst="rect">
            <a:avLst/>
          </a:prstGeom>
          <a:noFill/>
          <a:ln w="9525">
            <a:noFill/>
            <a:miter lim="800000"/>
            <a:headEnd/>
            <a:tailEnd/>
          </a:ln>
        </p:spPr>
      </p:pic>
      <p:sp>
        <p:nvSpPr>
          <p:cNvPr id="99333" name="Text Box 7"/>
          <p:cNvSpPr txBox="1">
            <a:spLocks noChangeArrowheads="1"/>
          </p:cNvSpPr>
          <p:nvPr/>
        </p:nvSpPr>
        <p:spPr bwMode="auto">
          <a:xfrm>
            <a:off x="120650" y="5661025"/>
            <a:ext cx="9023350" cy="942975"/>
          </a:xfrm>
          <a:prstGeom prst="rect">
            <a:avLst/>
          </a:prstGeom>
          <a:noFill/>
          <a:ln w="9525">
            <a:noFill/>
            <a:miter lim="800000"/>
            <a:headEnd/>
            <a:tailEnd/>
          </a:ln>
        </p:spPr>
        <p:txBody>
          <a:bodyPr>
            <a:spAutoFit/>
          </a:bodyPr>
          <a:lstStyle/>
          <a:p>
            <a:pPr algn="ctr"/>
            <a:r>
              <a:rPr lang="pt-BR" sz="1400"/>
              <a:t>Interessante, uma combinação de iNO com milrinona pode melhorar a resposta ao iNO. </a:t>
            </a:r>
            <a:r>
              <a:rPr lang="pt-PT" sz="1400"/>
              <a:t>A milrinona reduziu o resistência vascular pulmonar e melhorou a fração de ejeção ventricular esquerda. Milrinona melhora a pressão sistólica e velocidades diastólicas do ventrículo direito e esquerdo, com melhorias correspondentes no estado clínico em lactentes com hérnia diafragmática. </a:t>
            </a:r>
            <a:endParaRPr lang="pt-BR" sz="140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3" name="Rectangle 2"/>
          <p:cNvSpPr>
            <a:spLocks noGrp="1"/>
          </p:cNvSpPr>
          <p:nvPr>
            <p:ph type="title"/>
          </p:nvPr>
        </p:nvSpPr>
        <p:spPr/>
        <p:txBody>
          <a:bodyPr/>
          <a:lstStyle/>
          <a:p>
            <a:r>
              <a:rPr lang="pt-BR" smtClean="0">
                <a:solidFill>
                  <a:srgbClr val="6600FF"/>
                </a:solidFill>
              </a:rPr>
              <a:t>Em resumo...</a:t>
            </a:r>
          </a:p>
        </p:txBody>
      </p:sp>
      <p:sp>
        <p:nvSpPr>
          <p:cNvPr id="100354" name="Rectangle 3"/>
          <p:cNvSpPr>
            <a:spLocks noGrp="1"/>
          </p:cNvSpPr>
          <p:nvPr>
            <p:ph type="body" idx="1"/>
          </p:nvPr>
        </p:nvSpPr>
        <p:spPr>
          <a:xfrm>
            <a:off x="179388" y="1268413"/>
            <a:ext cx="8507412" cy="5589587"/>
          </a:xfrm>
        </p:spPr>
        <p:txBody>
          <a:bodyPr/>
          <a:lstStyle/>
          <a:p>
            <a:pPr>
              <a:lnSpc>
                <a:spcPct val="80000"/>
              </a:lnSpc>
            </a:pPr>
            <a:r>
              <a:rPr lang="pt-BR" altLang="ja-JP" sz="1600" smtClean="0"/>
              <a:t>Há uma  variação clínica significativa em relação ao início do óxido nítrico inalado( iNO), limiares de desmame e taxas e época do desmame. Isso foi atribuído à falta de práticas padronizadas de uso do iNO. Os residentes careciam de autoridade ou confiança para tomar decisões sobre o desmame, muitas vezes aguardando as visitas e a presença de </a:t>
            </a:r>
            <a:r>
              <a:rPr lang="pt-BR" altLang="ja-JP" sz="1600" i="1" smtClean="0"/>
              <a:t>staffs</a:t>
            </a:r>
            <a:r>
              <a:rPr lang="pt-BR" altLang="ja-JP" sz="1600" smtClean="0"/>
              <a:t> antes do início do desmame. O iNO é uma das medicações mais caras na UTI Neonatal. O uso prolongado de iNO devido a variações na prática sem justificativa clínica tem repercussões financeiras significativas tanto para o Hospital quanto para o Sistema de Saúde, além dos seus efeitos adversos (alteração na função plaquetária resultando em sangramento significativo ou através da formação de metabólitos, como metahemoglobina e dióxido de nitrogênio). As diretrizes de Protocolo publicadas são atribuídas como um componente-chave na redução da variação da prática e na melhoria da qualidade dos cuidados de saúde. Os programas de administração permitem o monitoramento eficaz da conformidade  clínica com os Protocolos, melhorando assim a capacidade dos Serviços em oferecer assistência médica segura e eficiente. O presente estudo mostrou, com o gerenciamento do Ino maior adesão ao Protocolo, maior segurança e justificável redução clínica na exposição ao iNO (houve redução dos custos com o iNO em 52%!). Nos complementos, trouxemos o Protocolo da Unidade Neonatal do HMIB/SES/DF, com enfoque de que é de vital importância que estejamos juntos com a cardiologia (a ecocardiografia Doppler  se impõe!). O que melhor respondem são aqueles com hipertensão pulmonar com shunt extrapulmonar. Na presença de  disfunção do ventricular esquerda (VE) o iNO  pode levar a um significativo aumento do retorno venoso pulmonar (esse rápido aumento do volume diastólico final  do VE pode rapidamente sobrecarregar uma disfunção do coração esquerdo) Entre os NÃO RESPONDEDORES ao iNO na hérnia diafragmática congênita, estão aqueles COM DISFUNÇÃO DO VE. Os prematuros respondem ao iNO na presença de  hipertensão pulmonar, principalmente se prolongado oligohidrâmnio ( a resposta pode ao ser boa pois na maioria das vezes, a causas é por doença pulmonar parenquimatosa) </a:t>
            </a:r>
            <a:endParaRPr lang="pt-BR" sz="1600" smtClean="0"/>
          </a:p>
        </p:txBody>
      </p:sp>
      <p:sp>
        <p:nvSpPr>
          <p:cNvPr id="100355" name="Text Box 4"/>
          <p:cNvSpPr txBox="1">
            <a:spLocks noChangeArrowheads="1"/>
          </p:cNvSpPr>
          <p:nvPr/>
        </p:nvSpPr>
        <p:spPr bwMode="auto">
          <a:xfrm>
            <a:off x="8080375" y="6427788"/>
            <a:ext cx="928688" cy="244475"/>
          </a:xfrm>
          <a:prstGeom prst="rect">
            <a:avLst/>
          </a:prstGeom>
          <a:noFill/>
          <a:ln w="9525">
            <a:noFill/>
            <a:miter lim="800000"/>
            <a:headEnd/>
            <a:tailEnd/>
          </a:ln>
        </p:spPr>
        <p:txBody>
          <a:bodyPr wrap="none">
            <a:spAutoFit/>
          </a:bodyPr>
          <a:lstStyle/>
          <a:p>
            <a:r>
              <a:rPr lang="pt-BR" sz="1000"/>
              <a:t>Margotto, PR</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7" name="Rectangle 2"/>
          <p:cNvSpPr>
            <a:spLocks/>
          </p:cNvSpPr>
          <p:nvPr/>
        </p:nvSpPr>
        <p:spPr bwMode="auto">
          <a:xfrm>
            <a:off x="457200" y="274638"/>
            <a:ext cx="8229600" cy="1143000"/>
          </a:xfrm>
          <a:prstGeom prst="rect">
            <a:avLst/>
          </a:prstGeom>
          <a:noFill/>
          <a:ln w="9525">
            <a:noFill/>
            <a:miter lim="800000"/>
            <a:headEnd/>
            <a:tailEnd/>
          </a:ln>
        </p:spPr>
        <p:txBody>
          <a:bodyPr anchor="ctr"/>
          <a:lstStyle/>
          <a:p>
            <a:pPr algn="ctr" eaLnBrk="0" hangingPunct="0"/>
            <a:r>
              <a:rPr lang="pt-BR" sz="4400">
                <a:solidFill>
                  <a:srgbClr val="6600FF"/>
                </a:solidFill>
                <a:latin typeface="Calibri" pitchFamily="34" charset="0"/>
              </a:rPr>
              <a:t>OBRIGADO!</a:t>
            </a:r>
          </a:p>
        </p:txBody>
      </p:sp>
      <p:pic>
        <p:nvPicPr>
          <p:cNvPr id="101378" name="Picture 4"/>
          <p:cNvPicPr>
            <a:picLocks noChangeAspect="1" noChangeArrowheads="1"/>
          </p:cNvPicPr>
          <p:nvPr/>
        </p:nvPicPr>
        <p:blipFill>
          <a:blip r:embed="rId2"/>
          <a:srcRect/>
          <a:stretch>
            <a:fillRect/>
          </a:stretch>
        </p:blipFill>
        <p:spPr bwMode="auto">
          <a:xfrm>
            <a:off x="0" y="1196975"/>
            <a:ext cx="6786563" cy="3816350"/>
          </a:xfrm>
          <a:prstGeom prst="rect">
            <a:avLst/>
          </a:prstGeom>
          <a:noFill/>
          <a:ln w="28575">
            <a:solidFill>
              <a:srgbClr val="6600FF"/>
            </a:solidFill>
            <a:miter lim="800000"/>
            <a:headEnd/>
            <a:tailEnd/>
          </a:ln>
        </p:spPr>
      </p:pic>
      <p:sp>
        <p:nvSpPr>
          <p:cNvPr id="101379" name="Text Box 5"/>
          <p:cNvSpPr txBox="1">
            <a:spLocks noChangeArrowheads="1"/>
          </p:cNvSpPr>
          <p:nvPr/>
        </p:nvSpPr>
        <p:spPr bwMode="auto">
          <a:xfrm>
            <a:off x="900113" y="5013325"/>
            <a:ext cx="6965950" cy="366713"/>
          </a:xfrm>
          <a:prstGeom prst="rect">
            <a:avLst/>
          </a:prstGeom>
          <a:noFill/>
          <a:ln w="9525">
            <a:noFill/>
            <a:miter lim="800000"/>
            <a:headEnd/>
            <a:tailEnd/>
          </a:ln>
        </p:spPr>
        <p:txBody>
          <a:bodyPr wrap="none">
            <a:spAutoFit/>
          </a:bodyPr>
          <a:lstStyle/>
          <a:p>
            <a:r>
              <a:rPr lang="pt-BR" sz="1800">
                <a:solidFill>
                  <a:srgbClr val="6600FF"/>
                </a:solidFill>
              </a:rPr>
              <a:t>Staffs e Residentes da Unidade de Neonatologia do HMIB/SES/DF</a:t>
            </a:r>
          </a:p>
        </p:txBody>
      </p:sp>
      <p:pic>
        <p:nvPicPr>
          <p:cNvPr id="101380" name="Picture 5"/>
          <p:cNvPicPr>
            <a:picLocks noChangeAspect="1" noChangeArrowheads="1"/>
          </p:cNvPicPr>
          <p:nvPr/>
        </p:nvPicPr>
        <p:blipFill>
          <a:blip r:embed="rId3"/>
          <a:srcRect/>
          <a:stretch>
            <a:fillRect/>
          </a:stretch>
        </p:blipFill>
        <p:spPr bwMode="auto">
          <a:xfrm>
            <a:off x="6732588" y="1196975"/>
            <a:ext cx="2411412" cy="3816350"/>
          </a:xfrm>
          <a:prstGeom prst="rect">
            <a:avLst/>
          </a:prstGeom>
          <a:noFill/>
          <a:ln w="9525">
            <a:noFill/>
            <a:miter lim="800000"/>
            <a:headEnd/>
            <a:tailEnd/>
          </a:ln>
        </p:spPr>
      </p:pic>
      <p:sp>
        <p:nvSpPr>
          <p:cNvPr id="101381" name="Line 6"/>
          <p:cNvSpPr>
            <a:spLocks noChangeShapeType="1"/>
          </p:cNvSpPr>
          <p:nvPr/>
        </p:nvSpPr>
        <p:spPr bwMode="auto">
          <a:xfrm>
            <a:off x="1763713" y="1557338"/>
            <a:ext cx="360362" cy="287337"/>
          </a:xfrm>
          <a:prstGeom prst="line">
            <a:avLst/>
          </a:prstGeom>
          <a:noFill/>
          <a:ln w="38100">
            <a:solidFill>
              <a:srgbClr val="6600FF"/>
            </a:solidFill>
            <a:round/>
            <a:headEnd/>
            <a:tailEnd type="triangle" w="med" len="med"/>
          </a:ln>
        </p:spPr>
        <p:txBody>
          <a:bodyPr/>
          <a:lstStyle/>
          <a:p>
            <a:endParaRPr lang="pt-BR"/>
          </a:p>
        </p:txBody>
      </p:sp>
      <p:sp>
        <p:nvSpPr>
          <p:cNvPr id="101382" name="Text Box 7"/>
          <p:cNvSpPr txBox="1">
            <a:spLocks noChangeArrowheads="1"/>
          </p:cNvSpPr>
          <p:nvPr/>
        </p:nvSpPr>
        <p:spPr bwMode="auto">
          <a:xfrm>
            <a:off x="1384300" y="1216025"/>
            <a:ext cx="1327150" cy="366713"/>
          </a:xfrm>
          <a:prstGeom prst="rect">
            <a:avLst/>
          </a:prstGeom>
          <a:noFill/>
          <a:ln w="9525">
            <a:noFill/>
            <a:miter lim="800000"/>
            <a:headEnd/>
            <a:tailEnd/>
          </a:ln>
        </p:spPr>
        <p:txBody>
          <a:bodyPr wrap="none">
            <a:spAutoFit/>
          </a:bodyPr>
          <a:lstStyle/>
          <a:p>
            <a:r>
              <a:rPr lang="pt-BR" sz="1800">
                <a:solidFill>
                  <a:srgbClr val="6600FF"/>
                </a:solidFill>
              </a:rPr>
              <a:t>Dr. Antônio</a:t>
            </a:r>
          </a:p>
        </p:txBody>
      </p:sp>
    </p:spTree>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4080</TotalTime>
  <Words>6163</Words>
  <Application>Microsoft Office PowerPoint</Application>
  <PresentationFormat>Presentación en pantalla (4:3)</PresentationFormat>
  <Paragraphs>276</Paragraphs>
  <Slides>57</Slides>
  <Notes>29</Notes>
  <HiddenSlides>0</HiddenSlides>
  <MMClips>0</MMClips>
  <ScaleCrop>false</ScaleCrop>
  <HeadingPairs>
    <vt:vector size="6" baseType="variant">
      <vt:variant>
        <vt:lpstr>Fontes usadas</vt:lpstr>
      </vt:variant>
      <vt:variant>
        <vt:i4>5</vt:i4>
      </vt:variant>
      <vt:variant>
        <vt:lpstr>Modelo de design</vt:lpstr>
      </vt:variant>
      <vt:variant>
        <vt:i4>1</vt:i4>
      </vt:variant>
      <vt:variant>
        <vt:lpstr>Títulos de slides</vt:lpstr>
      </vt:variant>
      <vt:variant>
        <vt:i4>57</vt:i4>
      </vt:variant>
    </vt:vector>
  </HeadingPairs>
  <TitlesOfParts>
    <vt:vector size="63" baseType="lpstr">
      <vt:lpstr>Arial</vt:lpstr>
      <vt:lpstr>Calibri</vt:lpstr>
      <vt:lpstr>Lato</vt:lpstr>
      <vt:lpstr>Source Sans Pro</vt:lpstr>
      <vt:lpstr>MS PGothic</vt:lpstr>
      <vt:lpstr>Tema do Office</vt:lpstr>
      <vt:lpstr>Slide 1</vt:lpstr>
      <vt:lpstr>Slide 2</vt:lpstr>
      <vt:lpstr>Introdução</vt:lpstr>
      <vt:lpstr>Introdução</vt:lpstr>
      <vt:lpstr>Introdução</vt:lpstr>
      <vt:lpstr>Introdução</vt:lpstr>
      <vt:lpstr>Introdução</vt:lpstr>
      <vt:lpstr>Introdução</vt:lpstr>
      <vt:lpstr>Métodos Processo de desenvolvimento de diretrizes e administração</vt:lpstr>
      <vt:lpstr>Métodos Processo de desenvolvimento de diretrizes e administração</vt:lpstr>
      <vt:lpstr>Slide 11</vt:lpstr>
      <vt:lpstr>Slide 12</vt:lpstr>
      <vt:lpstr>Métodos Processo de desenvolvimento de diretrizes e administração</vt:lpstr>
      <vt:lpstr>Métodos Processo de desenvolvimento de diretrizes e administração</vt:lpstr>
      <vt:lpstr>Métodos Desenho do estudo</vt:lpstr>
      <vt:lpstr>Métodos Extração e análise de dados</vt:lpstr>
      <vt:lpstr>Métodos Extração e análise de dados</vt:lpstr>
      <vt:lpstr>Resultados</vt:lpstr>
      <vt:lpstr>Resultados</vt:lpstr>
      <vt:lpstr>Slide 20</vt:lpstr>
      <vt:lpstr>Resultados</vt:lpstr>
      <vt:lpstr>Slide 22</vt:lpstr>
      <vt:lpstr>Discussão</vt:lpstr>
      <vt:lpstr>Discussão</vt:lpstr>
      <vt:lpstr>Discussão</vt:lpstr>
      <vt:lpstr>Discussão</vt:lpstr>
      <vt:lpstr>Discussão</vt:lpstr>
      <vt:lpstr>Discussão Melhorando a qualidade</vt:lpstr>
      <vt:lpstr>Discussão Limitações do estudo</vt:lpstr>
      <vt:lpstr>Discussão Generalização e disseminação</vt:lpstr>
      <vt:lpstr>Conclusão</vt:lpstr>
      <vt:lpstr>ABSTRACT</vt:lpstr>
      <vt:lpstr>Referências Bibliográficas</vt:lpstr>
      <vt:lpstr>Referências Bibliográficas</vt:lpstr>
      <vt:lpstr>Referências Bibliográficas</vt:lpstr>
      <vt:lpstr>Slide 36</vt:lpstr>
      <vt:lpstr>Nota do Editor do site, Dr. Paulo R. Margotto. Consultem também! Aqui e Agora!</vt:lpstr>
      <vt:lpstr>Slide 38</vt:lpstr>
      <vt:lpstr>Slide 39</vt:lpstr>
      <vt:lpstr>Slide 40</vt:lpstr>
      <vt:lpstr>Quanto ao uso do iNO nos prematuros</vt:lpstr>
      <vt:lpstr>Slide 42</vt:lpstr>
      <vt:lpstr>Slide 43</vt:lpstr>
      <vt:lpstr>Slide 44</vt:lpstr>
      <vt:lpstr>Slide 45</vt:lpstr>
      <vt:lpstr>Slide 46</vt:lpstr>
      <vt:lpstr>Slide 47</vt:lpstr>
      <vt:lpstr>O óxido nítrico inalado está associado à oxigenação aprimorada em uma subpopulação de bebês com Hérnia Diafragmática Congênita e Hipertensão pulmonar</vt:lpstr>
      <vt:lpstr>Slide 49</vt:lpstr>
      <vt:lpstr>Slide 50</vt:lpstr>
      <vt:lpstr>Slide 51</vt:lpstr>
      <vt:lpstr>Slide 52</vt:lpstr>
      <vt:lpstr>Slide 53</vt:lpstr>
      <vt:lpstr>Slide 54</vt:lpstr>
      <vt:lpstr>Assim...</vt:lpstr>
      <vt:lpstr>Em resumo...</vt:lpstr>
      <vt:lpstr>Slide 57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CASA</dc:creator>
  <cp:lastModifiedBy>Paulo </cp:lastModifiedBy>
  <cp:revision>267</cp:revision>
  <dcterms:created xsi:type="dcterms:W3CDTF">2019-03-31T14:37:35Z</dcterms:created>
  <dcterms:modified xsi:type="dcterms:W3CDTF">2019-11-30T01:50:57Z</dcterms:modified>
</cp:coreProperties>
</file>