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0" r:id="rId4"/>
    <p:sldId id="262" r:id="rId5"/>
    <p:sldId id="258" r:id="rId6"/>
    <p:sldId id="259" r:id="rId7"/>
    <p:sldId id="261" r:id="rId8"/>
    <p:sldId id="265" r:id="rId9"/>
    <p:sldId id="266" r:id="rId10"/>
    <p:sldId id="267" r:id="rId11"/>
  </p:sldIdLst>
  <p:sldSz cx="9144000" cy="6858000" type="screen4x3"/>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FF00FF"/>
    <a:srgbClr val="9933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1296" y="-6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772400" cy="1470025"/>
          </a:xfrm>
        </p:spPr>
        <p:txBody>
          <a:bodyPr/>
          <a:lstStyle/>
          <a:p>
            <a:r>
              <a:rPr lang="pt-BR" smtClean="0"/>
              <a:t>Clique para editar o estilo do título mestre</a:t>
            </a:r>
            <a:endParaRPr lang="pt-BR"/>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p:txBody>
          <a:bodyPr/>
          <a:lstStyle/>
          <a:p>
            <a:fld id="{A97052E8-0F2E-4FBA-A6DF-5E0A3FCCFA2D}" type="datetimeFigureOut">
              <a:rPr lang="pt-BR" smtClean="0"/>
              <a:pPr/>
              <a:t>13/12/2019</a:t>
            </a:fld>
            <a:endParaRPr lang="pt-BR" dirty="0"/>
          </a:p>
        </p:txBody>
      </p:sp>
      <p:sp>
        <p:nvSpPr>
          <p:cNvPr id="5" name="Espaço Reservado para Rodapé 4"/>
          <p:cNvSpPr>
            <a:spLocks noGrp="1"/>
          </p:cNvSpPr>
          <p:nvPr>
            <p:ph type="ftr" sz="quarter" idx="11"/>
          </p:nvPr>
        </p:nvSpPr>
        <p:spPr/>
        <p:txBody>
          <a:bodyPr/>
          <a:lstStyle/>
          <a:p>
            <a:endParaRPr lang="pt-BR" dirty="0"/>
          </a:p>
        </p:txBody>
      </p:sp>
      <p:sp>
        <p:nvSpPr>
          <p:cNvPr id="6" name="Espaço Reservado para Número de Slide 5"/>
          <p:cNvSpPr>
            <a:spLocks noGrp="1"/>
          </p:cNvSpPr>
          <p:nvPr>
            <p:ph type="sldNum" sz="quarter" idx="12"/>
          </p:nvPr>
        </p:nvSpPr>
        <p:spPr/>
        <p:txBody>
          <a:bodyPr/>
          <a:lstStyle/>
          <a:p>
            <a:fld id="{C0AE7EB0-ADDB-44B9-846A-44C68EC557BA}" type="slidenum">
              <a:rPr lang="pt-BR" smtClean="0"/>
              <a:pPr/>
              <a:t>‹nº›</a:t>
            </a:fld>
            <a:endParaRPr lang="pt-B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Conteúdo 2"/>
          <p:cNvSpPr>
            <a:spLocks noGrp="1"/>
          </p:cNvSpPr>
          <p:nvPr>
            <p:ph idx="1"/>
          </p:nvPr>
        </p:nvSpPr>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A97052E8-0F2E-4FBA-A6DF-5E0A3FCCFA2D}" type="datetimeFigureOut">
              <a:rPr lang="pt-BR" smtClean="0"/>
              <a:pPr/>
              <a:t>13/12/2019</a:t>
            </a:fld>
            <a:endParaRPr lang="pt-BR" dirty="0"/>
          </a:p>
        </p:txBody>
      </p:sp>
      <p:sp>
        <p:nvSpPr>
          <p:cNvPr id="5" name="Espaço Reservado para Rodapé 4"/>
          <p:cNvSpPr>
            <a:spLocks noGrp="1"/>
          </p:cNvSpPr>
          <p:nvPr>
            <p:ph type="ftr" sz="quarter" idx="11"/>
          </p:nvPr>
        </p:nvSpPr>
        <p:spPr/>
        <p:txBody>
          <a:bodyPr/>
          <a:lstStyle/>
          <a:p>
            <a:endParaRPr lang="pt-BR" dirty="0"/>
          </a:p>
        </p:txBody>
      </p:sp>
      <p:sp>
        <p:nvSpPr>
          <p:cNvPr id="6" name="Espaço Reservado para Número de Slide 5"/>
          <p:cNvSpPr>
            <a:spLocks noGrp="1"/>
          </p:cNvSpPr>
          <p:nvPr>
            <p:ph type="sldNum" sz="quarter" idx="12"/>
          </p:nvPr>
        </p:nvSpPr>
        <p:spPr/>
        <p:txBody>
          <a:bodyPr/>
          <a:lstStyle/>
          <a:p>
            <a:fld id="{C0AE7EB0-ADDB-44B9-846A-44C68EC557BA}" type="slidenum">
              <a:rPr lang="pt-BR" smtClean="0"/>
              <a:pPr/>
              <a:t>‹nº›</a:t>
            </a:fld>
            <a:endParaRPr lang="pt-B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p:spPr>
        <p:txBody>
          <a:bodyPr anchor="t"/>
          <a:lstStyle>
            <a:lvl1pPr algn="l">
              <a:defRPr sz="4000" b="1" cap="all"/>
            </a:lvl1p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os estilos do texto mestre</a:t>
            </a:r>
          </a:p>
        </p:txBody>
      </p:sp>
      <p:sp>
        <p:nvSpPr>
          <p:cNvPr id="4" name="Espaço Reservado para Data 3"/>
          <p:cNvSpPr>
            <a:spLocks noGrp="1"/>
          </p:cNvSpPr>
          <p:nvPr>
            <p:ph type="dt" sz="half" idx="10"/>
          </p:nvPr>
        </p:nvSpPr>
        <p:spPr/>
        <p:txBody>
          <a:bodyPr/>
          <a:lstStyle/>
          <a:p>
            <a:fld id="{A97052E8-0F2E-4FBA-A6DF-5E0A3FCCFA2D}" type="datetimeFigureOut">
              <a:rPr lang="pt-BR" smtClean="0"/>
              <a:pPr/>
              <a:t>13/12/2019</a:t>
            </a:fld>
            <a:endParaRPr lang="pt-BR" dirty="0"/>
          </a:p>
        </p:txBody>
      </p:sp>
      <p:sp>
        <p:nvSpPr>
          <p:cNvPr id="5" name="Espaço Reservado para Rodapé 4"/>
          <p:cNvSpPr>
            <a:spLocks noGrp="1"/>
          </p:cNvSpPr>
          <p:nvPr>
            <p:ph type="ftr" sz="quarter" idx="11"/>
          </p:nvPr>
        </p:nvSpPr>
        <p:spPr/>
        <p:txBody>
          <a:bodyPr/>
          <a:lstStyle/>
          <a:p>
            <a:endParaRPr lang="pt-BR" dirty="0"/>
          </a:p>
        </p:txBody>
      </p:sp>
      <p:sp>
        <p:nvSpPr>
          <p:cNvPr id="6" name="Espaço Reservado para Número de Slide 5"/>
          <p:cNvSpPr>
            <a:spLocks noGrp="1"/>
          </p:cNvSpPr>
          <p:nvPr>
            <p:ph type="sldNum" sz="quarter" idx="12"/>
          </p:nvPr>
        </p:nvSpPr>
        <p:spPr/>
        <p:txBody>
          <a:bodyPr/>
          <a:lstStyle/>
          <a:p>
            <a:fld id="{C0AE7EB0-ADDB-44B9-846A-44C68EC557BA}" type="slidenum">
              <a:rPr lang="pt-BR" smtClean="0"/>
              <a:pPr/>
              <a:t>‹nº›</a:t>
            </a:fld>
            <a:endParaRPr lang="pt-B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Conteúd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4"/>
          <p:cNvSpPr>
            <a:spLocks noGrp="1"/>
          </p:cNvSpPr>
          <p:nvPr>
            <p:ph type="dt" sz="half" idx="10"/>
          </p:nvPr>
        </p:nvSpPr>
        <p:spPr/>
        <p:txBody>
          <a:bodyPr/>
          <a:lstStyle/>
          <a:p>
            <a:fld id="{A97052E8-0F2E-4FBA-A6DF-5E0A3FCCFA2D}" type="datetimeFigureOut">
              <a:rPr lang="pt-BR" smtClean="0"/>
              <a:pPr/>
              <a:t>13/12/2019</a:t>
            </a:fld>
            <a:endParaRPr lang="pt-BR" dirty="0"/>
          </a:p>
        </p:txBody>
      </p:sp>
      <p:sp>
        <p:nvSpPr>
          <p:cNvPr id="6" name="Espaço Reservado para Rodapé 5"/>
          <p:cNvSpPr>
            <a:spLocks noGrp="1"/>
          </p:cNvSpPr>
          <p:nvPr>
            <p:ph type="ftr" sz="quarter" idx="11"/>
          </p:nvPr>
        </p:nvSpPr>
        <p:spPr/>
        <p:txBody>
          <a:bodyPr/>
          <a:lstStyle/>
          <a:p>
            <a:endParaRPr lang="pt-BR" dirty="0"/>
          </a:p>
        </p:txBody>
      </p:sp>
      <p:sp>
        <p:nvSpPr>
          <p:cNvPr id="7" name="Espaço Reservado para Número de Slide 6"/>
          <p:cNvSpPr>
            <a:spLocks noGrp="1"/>
          </p:cNvSpPr>
          <p:nvPr>
            <p:ph type="sldNum" sz="quarter" idx="12"/>
          </p:nvPr>
        </p:nvSpPr>
        <p:spPr/>
        <p:txBody>
          <a:bodyPr/>
          <a:lstStyle/>
          <a:p>
            <a:fld id="{C0AE7EB0-ADDB-44B9-846A-44C68EC557BA}" type="slidenum">
              <a:rPr lang="pt-BR" smtClean="0"/>
              <a:pPr/>
              <a:t>‹nº›</a:t>
            </a:fld>
            <a:endParaRPr lang="pt-BR"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4" name="Espaço Reservado para Conteú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6" name="Espaço Reservado para Conteúd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6"/>
          <p:cNvSpPr>
            <a:spLocks noGrp="1"/>
          </p:cNvSpPr>
          <p:nvPr>
            <p:ph type="dt" sz="half" idx="10"/>
          </p:nvPr>
        </p:nvSpPr>
        <p:spPr/>
        <p:txBody>
          <a:bodyPr/>
          <a:lstStyle/>
          <a:p>
            <a:fld id="{A97052E8-0F2E-4FBA-A6DF-5E0A3FCCFA2D}" type="datetimeFigureOut">
              <a:rPr lang="pt-BR" smtClean="0"/>
              <a:pPr/>
              <a:t>13/12/2019</a:t>
            </a:fld>
            <a:endParaRPr lang="pt-BR" dirty="0"/>
          </a:p>
        </p:txBody>
      </p:sp>
      <p:sp>
        <p:nvSpPr>
          <p:cNvPr id="8" name="Espaço Reservado para Rodapé 7"/>
          <p:cNvSpPr>
            <a:spLocks noGrp="1"/>
          </p:cNvSpPr>
          <p:nvPr>
            <p:ph type="ftr" sz="quarter" idx="11"/>
          </p:nvPr>
        </p:nvSpPr>
        <p:spPr/>
        <p:txBody>
          <a:bodyPr/>
          <a:lstStyle/>
          <a:p>
            <a:endParaRPr lang="pt-BR" dirty="0"/>
          </a:p>
        </p:txBody>
      </p:sp>
      <p:sp>
        <p:nvSpPr>
          <p:cNvPr id="9" name="Espaço Reservado para Número de Slide 8"/>
          <p:cNvSpPr>
            <a:spLocks noGrp="1"/>
          </p:cNvSpPr>
          <p:nvPr>
            <p:ph type="sldNum" sz="quarter" idx="12"/>
          </p:nvPr>
        </p:nvSpPr>
        <p:spPr/>
        <p:txBody>
          <a:bodyPr/>
          <a:lstStyle/>
          <a:p>
            <a:fld id="{C0AE7EB0-ADDB-44B9-846A-44C68EC557BA}" type="slidenum">
              <a:rPr lang="pt-BR" smtClean="0"/>
              <a:pPr/>
              <a:t>‹nº›</a:t>
            </a:fld>
            <a:endParaRPr lang="pt-BR"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Data 2"/>
          <p:cNvSpPr>
            <a:spLocks noGrp="1"/>
          </p:cNvSpPr>
          <p:nvPr>
            <p:ph type="dt" sz="half" idx="10"/>
          </p:nvPr>
        </p:nvSpPr>
        <p:spPr/>
        <p:txBody>
          <a:bodyPr/>
          <a:lstStyle/>
          <a:p>
            <a:fld id="{A97052E8-0F2E-4FBA-A6DF-5E0A3FCCFA2D}" type="datetimeFigureOut">
              <a:rPr lang="pt-BR" smtClean="0"/>
              <a:pPr/>
              <a:t>13/12/2019</a:t>
            </a:fld>
            <a:endParaRPr lang="pt-BR" dirty="0"/>
          </a:p>
        </p:txBody>
      </p:sp>
      <p:sp>
        <p:nvSpPr>
          <p:cNvPr id="4" name="Espaço Reservado para Rodapé 3"/>
          <p:cNvSpPr>
            <a:spLocks noGrp="1"/>
          </p:cNvSpPr>
          <p:nvPr>
            <p:ph type="ftr" sz="quarter" idx="11"/>
          </p:nvPr>
        </p:nvSpPr>
        <p:spPr/>
        <p:txBody>
          <a:bodyPr/>
          <a:lstStyle/>
          <a:p>
            <a:endParaRPr lang="pt-BR" dirty="0"/>
          </a:p>
        </p:txBody>
      </p:sp>
      <p:sp>
        <p:nvSpPr>
          <p:cNvPr id="5" name="Espaço Reservado para Número de Slide 4"/>
          <p:cNvSpPr>
            <a:spLocks noGrp="1"/>
          </p:cNvSpPr>
          <p:nvPr>
            <p:ph type="sldNum" sz="quarter" idx="12"/>
          </p:nvPr>
        </p:nvSpPr>
        <p:spPr/>
        <p:txBody>
          <a:bodyPr/>
          <a:lstStyle/>
          <a:p>
            <a:fld id="{C0AE7EB0-ADDB-44B9-846A-44C68EC557BA}" type="slidenum">
              <a:rPr lang="pt-BR" smtClean="0"/>
              <a:pPr/>
              <a:t>‹nº›</a:t>
            </a:fld>
            <a:endParaRPr lang="pt-BR"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fld id="{A97052E8-0F2E-4FBA-A6DF-5E0A3FCCFA2D}" type="datetimeFigureOut">
              <a:rPr lang="pt-BR" smtClean="0"/>
              <a:pPr/>
              <a:t>13/12/2019</a:t>
            </a:fld>
            <a:endParaRPr lang="pt-BR" dirty="0"/>
          </a:p>
        </p:txBody>
      </p:sp>
      <p:sp>
        <p:nvSpPr>
          <p:cNvPr id="3" name="Espaço Reservado para Rodapé 2"/>
          <p:cNvSpPr>
            <a:spLocks noGrp="1"/>
          </p:cNvSpPr>
          <p:nvPr>
            <p:ph type="ftr" sz="quarter" idx="11"/>
          </p:nvPr>
        </p:nvSpPr>
        <p:spPr/>
        <p:txBody>
          <a:bodyPr/>
          <a:lstStyle/>
          <a:p>
            <a:endParaRPr lang="pt-BR" dirty="0"/>
          </a:p>
        </p:txBody>
      </p:sp>
      <p:sp>
        <p:nvSpPr>
          <p:cNvPr id="4" name="Espaço Reservado para Número de Slide 3"/>
          <p:cNvSpPr>
            <a:spLocks noGrp="1"/>
          </p:cNvSpPr>
          <p:nvPr>
            <p:ph type="sldNum" sz="quarter" idx="12"/>
          </p:nvPr>
        </p:nvSpPr>
        <p:spPr/>
        <p:txBody>
          <a:bodyPr/>
          <a:lstStyle/>
          <a:p>
            <a:fld id="{C0AE7EB0-ADDB-44B9-846A-44C68EC557BA}" type="slidenum">
              <a:rPr lang="pt-BR" smtClean="0"/>
              <a:pPr/>
              <a:t>‹nº›</a:t>
            </a:fld>
            <a:endParaRPr lang="pt-BR"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pt-BR" smtClean="0"/>
              <a:t>Clique para editar o estilo do título mestre</a:t>
            </a:r>
            <a:endParaRPr lang="pt-BR"/>
          </a:p>
        </p:txBody>
      </p:sp>
      <p:sp>
        <p:nvSpPr>
          <p:cNvPr id="3" name="Espaço Reservado para Conteúd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Espaço Reservado para Data 4"/>
          <p:cNvSpPr>
            <a:spLocks noGrp="1"/>
          </p:cNvSpPr>
          <p:nvPr>
            <p:ph type="dt" sz="half" idx="10"/>
          </p:nvPr>
        </p:nvSpPr>
        <p:spPr/>
        <p:txBody>
          <a:bodyPr/>
          <a:lstStyle/>
          <a:p>
            <a:fld id="{A97052E8-0F2E-4FBA-A6DF-5E0A3FCCFA2D}" type="datetimeFigureOut">
              <a:rPr lang="pt-BR" smtClean="0"/>
              <a:pPr/>
              <a:t>13/12/2019</a:t>
            </a:fld>
            <a:endParaRPr lang="pt-BR" dirty="0"/>
          </a:p>
        </p:txBody>
      </p:sp>
      <p:sp>
        <p:nvSpPr>
          <p:cNvPr id="6" name="Espaço Reservado para Rodapé 5"/>
          <p:cNvSpPr>
            <a:spLocks noGrp="1"/>
          </p:cNvSpPr>
          <p:nvPr>
            <p:ph type="ftr" sz="quarter" idx="11"/>
          </p:nvPr>
        </p:nvSpPr>
        <p:spPr/>
        <p:txBody>
          <a:bodyPr/>
          <a:lstStyle/>
          <a:p>
            <a:endParaRPr lang="pt-BR" dirty="0"/>
          </a:p>
        </p:txBody>
      </p:sp>
      <p:sp>
        <p:nvSpPr>
          <p:cNvPr id="7" name="Espaço Reservado para Número de Slide 6"/>
          <p:cNvSpPr>
            <a:spLocks noGrp="1"/>
          </p:cNvSpPr>
          <p:nvPr>
            <p:ph type="sldNum" sz="quarter" idx="12"/>
          </p:nvPr>
        </p:nvSpPr>
        <p:spPr/>
        <p:txBody>
          <a:bodyPr/>
          <a:lstStyle/>
          <a:p>
            <a:fld id="{C0AE7EB0-ADDB-44B9-846A-44C68EC557BA}" type="slidenum">
              <a:rPr lang="pt-BR" smtClean="0"/>
              <a:pPr/>
              <a:t>‹nº›</a:t>
            </a:fld>
            <a:endParaRPr lang="pt-BR"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pt-BR" smtClean="0"/>
              <a:t>Clique para editar o estilo do título mestre</a:t>
            </a:r>
            <a:endParaRPr lang="pt-BR"/>
          </a:p>
        </p:txBody>
      </p:sp>
      <p:sp>
        <p:nvSpPr>
          <p:cNvPr id="3" name="Espaço Reservado para Imagem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t-BR" dirty="0"/>
          </a:p>
        </p:txBody>
      </p:sp>
      <p:sp>
        <p:nvSpPr>
          <p:cNvPr id="4" name="Espaço Reservado para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Espaço Reservado para Data 4"/>
          <p:cNvSpPr>
            <a:spLocks noGrp="1"/>
          </p:cNvSpPr>
          <p:nvPr>
            <p:ph type="dt" sz="half" idx="10"/>
          </p:nvPr>
        </p:nvSpPr>
        <p:spPr/>
        <p:txBody>
          <a:bodyPr/>
          <a:lstStyle/>
          <a:p>
            <a:fld id="{A97052E8-0F2E-4FBA-A6DF-5E0A3FCCFA2D}" type="datetimeFigureOut">
              <a:rPr lang="pt-BR" smtClean="0"/>
              <a:pPr/>
              <a:t>13/12/2019</a:t>
            </a:fld>
            <a:endParaRPr lang="pt-BR" dirty="0"/>
          </a:p>
        </p:txBody>
      </p:sp>
      <p:sp>
        <p:nvSpPr>
          <p:cNvPr id="6" name="Espaço Reservado para Rodapé 5"/>
          <p:cNvSpPr>
            <a:spLocks noGrp="1"/>
          </p:cNvSpPr>
          <p:nvPr>
            <p:ph type="ftr" sz="quarter" idx="11"/>
          </p:nvPr>
        </p:nvSpPr>
        <p:spPr/>
        <p:txBody>
          <a:bodyPr/>
          <a:lstStyle/>
          <a:p>
            <a:endParaRPr lang="pt-BR" dirty="0"/>
          </a:p>
        </p:txBody>
      </p:sp>
      <p:sp>
        <p:nvSpPr>
          <p:cNvPr id="7" name="Espaço Reservado para Número de Slide 6"/>
          <p:cNvSpPr>
            <a:spLocks noGrp="1"/>
          </p:cNvSpPr>
          <p:nvPr>
            <p:ph type="sldNum" sz="quarter" idx="12"/>
          </p:nvPr>
        </p:nvSpPr>
        <p:spPr/>
        <p:txBody>
          <a:bodyPr/>
          <a:lstStyle/>
          <a:p>
            <a:fld id="{C0AE7EB0-ADDB-44B9-846A-44C68EC557BA}" type="slidenum">
              <a:rPr lang="pt-BR" smtClean="0"/>
              <a:pPr/>
              <a:t>‹nº›</a:t>
            </a:fld>
            <a:endParaRPr lang="pt-BR"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A97052E8-0F2E-4FBA-A6DF-5E0A3FCCFA2D}" type="datetimeFigureOut">
              <a:rPr lang="pt-BR" smtClean="0"/>
              <a:pPr/>
              <a:t>13/12/2019</a:t>
            </a:fld>
            <a:endParaRPr lang="pt-BR" dirty="0"/>
          </a:p>
        </p:txBody>
      </p:sp>
      <p:sp>
        <p:nvSpPr>
          <p:cNvPr id="5" name="Espaço Reservado para Rodapé 4"/>
          <p:cNvSpPr>
            <a:spLocks noGrp="1"/>
          </p:cNvSpPr>
          <p:nvPr>
            <p:ph type="ftr" sz="quarter" idx="11"/>
          </p:nvPr>
        </p:nvSpPr>
        <p:spPr/>
        <p:txBody>
          <a:bodyPr/>
          <a:lstStyle/>
          <a:p>
            <a:endParaRPr lang="pt-BR" dirty="0"/>
          </a:p>
        </p:txBody>
      </p:sp>
      <p:sp>
        <p:nvSpPr>
          <p:cNvPr id="6" name="Espaço Reservado para Número de Slide 5"/>
          <p:cNvSpPr>
            <a:spLocks noGrp="1"/>
          </p:cNvSpPr>
          <p:nvPr>
            <p:ph type="sldNum" sz="quarter" idx="12"/>
          </p:nvPr>
        </p:nvSpPr>
        <p:spPr/>
        <p:txBody>
          <a:bodyPr/>
          <a:lstStyle/>
          <a:p>
            <a:fld id="{C0AE7EB0-ADDB-44B9-846A-44C68EC557BA}" type="slidenum">
              <a:rPr lang="pt-BR" smtClean="0"/>
              <a:pPr/>
              <a:t>‹nº›</a:t>
            </a:fld>
            <a:endParaRPr lang="pt-BR"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7400" cy="5851525"/>
          </a:xfrm>
        </p:spPr>
        <p:txBody>
          <a:bodyPr vert="eaVert"/>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a:xfrm>
            <a:off x="457200" y="274638"/>
            <a:ext cx="6019800" cy="5851525"/>
          </a:xfrm>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A97052E8-0F2E-4FBA-A6DF-5E0A3FCCFA2D}" type="datetimeFigureOut">
              <a:rPr lang="pt-BR" smtClean="0"/>
              <a:pPr/>
              <a:t>13/12/2019</a:t>
            </a:fld>
            <a:endParaRPr lang="pt-BR" dirty="0"/>
          </a:p>
        </p:txBody>
      </p:sp>
      <p:sp>
        <p:nvSpPr>
          <p:cNvPr id="5" name="Espaço Reservado para Rodapé 4"/>
          <p:cNvSpPr>
            <a:spLocks noGrp="1"/>
          </p:cNvSpPr>
          <p:nvPr>
            <p:ph type="ftr" sz="quarter" idx="11"/>
          </p:nvPr>
        </p:nvSpPr>
        <p:spPr/>
        <p:txBody>
          <a:bodyPr/>
          <a:lstStyle/>
          <a:p>
            <a:endParaRPr lang="pt-BR" dirty="0"/>
          </a:p>
        </p:txBody>
      </p:sp>
      <p:sp>
        <p:nvSpPr>
          <p:cNvPr id="6" name="Espaço Reservado para Número de Slide 5"/>
          <p:cNvSpPr>
            <a:spLocks noGrp="1"/>
          </p:cNvSpPr>
          <p:nvPr>
            <p:ph type="sldNum" sz="quarter" idx="12"/>
          </p:nvPr>
        </p:nvSpPr>
        <p:spPr/>
        <p:txBody>
          <a:bodyPr/>
          <a:lstStyle/>
          <a:p>
            <a:fld id="{C0AE7EB0-ADDB-44B9-846A-44C68EC557BA}" type="slidenum">
              <a:rPr lang="pt-BR" smtClean="0"/>
              <a:pPr/>
              <a:t>‹nº›</a:t>
            </a:fld>
            <a:endParaRPr lang="pt-BR"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Títu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97052E8-0F2E-4FBA-A6DF-5E0A3FCCFA2D}" type="datetimeFigureOut">
              <a:rPr lang="pt-BR" smtClean="0"/>
              <a:pPr/>
              <a:t>13/12/2019</a:t>
            </a:fld>
            <a:endParaRPr lang="pt-BR" dirty="0"/>
          </a:p>
        </p:txBody>
      </p:sp>
      <p:sp>
        <p:nvSpPr>
          <p:cNvPr id="5" name="Espaço Reservado para Rodapé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t-BR" dirty="0"/>
          </a:p>
        </p:txBody>
      </p:sp>
      <p:sp>
        <p:nvSpPr>
          <p:cNvPr id="6" name="Espaço Reservado para Número de Slid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0AE7EB0-ADDB-44B9-846A-44C68EC557BA}" type="slidenum">
              <a:rPr lang="pt-BR" smtClean="0"/>
              <a:pPr/>
              <a:t>‹nº›</a:t>
            </a:fld>
            <a:endParaRPr lang="pt-BR"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pmargotto@gmail.com" TargetMode="External"/><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6.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7.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png"/></Relationships>
</file>

<file path=ppt/slides/_rels/slide5.xml.rels><?xml version="1.0" encoding="UTF-8" standalone="yes"?>
<Relationships xmlns="http://schemas.openxmlformats.org/package/2006/relationships"><Relationship Id="rId8" Type="http://schemas.openxmlformats.org/officeDocument/2006/relationships/hyperlink" Target="https://www.ncbi.nlm.nih.gov/pubmed/30602411" TargetMode="External"/><Relationship Id="rId3" Type="http://schemas.openxmlformats.org/officeDocument/2006/relationships/hyperlink" Target="https://www.ncbi.nlm.nih.gov/pubmed?linkname=pubmed_pubmed&amp;from_uid=20795772" TargetMode="External"/><Relationship Id="rId7" Type="http://schemas.openxmlformats.org/officeDocument/2006/relationships/hyperlink" Target="https://www.ncbi.nlm.nih.gov/pubmed?linkname=pubmed_pubmed&amp;from_uid=16331334" TargetMode="External"/><Relationship Id="rId2" Type="http://schemas.openxmlformats.org/officeDocument/2006/relationships/hyperlink" Target="https://www.ncbi.nlm.nih.gov/pubmed/20795772" TargetMode="External"/><Relationship Id="rId1" Type="http://schemas.openxmlformats.org/officeDocument/2006/relationships/slideLayout" Target="../slideLayouts/slideLayout1.xml"/><Relationship Id="rId6" Type="http://schemas.openxmlformats.org/officeDocument/2006/relationships/hyperlink" Target="https://www.ncbi.nlm.nih.gov/pubmed/16331334" TargetMode="External"/><Relationship Id="rId5" Type="http://schemas.openxmlformats.org/officeDocument/2006/relationships/hyperlink" Target="https://www.ncbi.nlm.nih.gov/pubmed?linkname=pubmed_pubmed&amp;from_uid=22276732" TargetMode="External"/><Relationship Id="rId4" Type="http://schemas.openxmlformats.org/officeDocument/2006/relationships/hyperlink" Target="https://www.ncbi.nlm.nih.gov/pubmed/22276732" TargetMode="External"/><Relationship Id="rId9" Type="http://schemas.openxmlformats.org/officeDocument/2006/relationships/hyperlink" Target="https://www.ncbi.nlm.nih.gov/pubmed?linkname=pubmed_pubmed&amp;from_uid=30602411" TargetMode="External"/></Relationships>
</file>

<file path=ppt/slides/_rels/slide6.xml.rels><?xml version="1.0" encoding="UTF-8" standalone="yes"?>
<Relationships xmlns="http://schemas.openxmlformats.org/package/2006/relationships"><Relationship Id="rId8" Type="http://schemas.openxmlformats.org/officeDocument/2006/relationships/hyperlink" Target="https://www.ncbi.nlm.nih.gov/pubmed/21839696" TargetMode="External"/><Relationship Id="rId3" Type="http://schemas.openxmlformats.org/officeDocument/2006/relationships/hyperlink" Target="https://www.ncbi.nlm.nih.gov/pubmed?linkname=pubmed_pubmed&amp;from_uid=23250966" TargetMode="External"/><Relationship Id="rId7" Type="http://schemas.openxmlformats.org/officeDocument/2006/relationships/hyperlink" Target="https://www.ncbi.nlm.nih.gov/pubmed?linkname=pubmed_pubmed&amp;from_uid=21233082" TargetMode="External"/><Relationship Id="rId2" Type="http://schemas.openxmlformats.org/officeDocument/2006/relationships/hyperlink" Target="https://www.ncbi.nlm.nih.gov/pubmed/23250966" TargetMode="External"/><Relationship Id="rId1" Type="http://schemas.openxmlformats.org/officeDocument/2006/relationships/slideLayout" Target="../slideLayouts/slideLayout7.xml"/><Relationship Id="rId6" Type="http://schemas.openxmlformats.org/officeDocument/2006/relationships/hyperlink" Target="https://www.ncbi.nlm.nih.gov/pubmed/21233082" TargetMode="External"/><Relationship Id="rId5" Type="http://schemas.openxmlformats.org/officeDocument/2006/relationships/hyperlink" Target="https://www.ncbi.nlm.nih.gov/pubmed?linkname=pubmed_pubmed&amp;from_uid=27449990" TargetMode="External"/><Relationship Id="rId4" Type="http://schemas.openxmlformats.org/officeDocument/2006/relationships/hyperlink" Target="https://www.ncbi.nlm.nih.gov/pubmed/27449990" TargetMode="External"/><Relationship Id="rId9" Type="http://schemas.openxmlformats.org/officeDocument/2006/relationships/hyperlink" Target="https://www.ncbi.nlm.nih.gov/pubmed?linkname=pubmed_pubmed&amp;from_uid=21839696"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s://www.ncbi.nlm.nih.gov/pubmed?linkname=pubmed_pubmed&amp;from_uid=29683961" TargetMode="External"/><Relationship Id="rId2" Type="http://schemas.openxmlformats.org/officeDocument/2006/relationships/hyperlink" Target="https://www.ncbi.nlm.nih.gov/pubmed/29683961" TargetMode="External"/><Relationship Id="rId1" Type="http://schemas.openxmlformats.org/officeDocument/2006/relationships/slideLayout" Target="../slideLayouts/slideLayout7.xml"/><Relationship Id="rId5" Type="http://schemas.openxmlformats.org/officeDocument/2006/relationships/hyperlink" Target="https://www.ncbi.nlm.nih.gov/pubmed?linkname=pubmed_pubmed&amp;from_uid=29540887" TargetMode="External"/><Relationship Id="rId4" Type="http://schemas.openxmlformats.org/officeDocument/2006/relationships/hyperlink" Target="https://www.ncbi.nlm.nih.gov/pubmed/29540887"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8" Type="http://schemas.openxmlformats.org/officeDocument/2006/relationships/hyperlink" Target="http://paulomargotto.com.br/documentos/20168" TargetMode="External"/><Relationship Id="rId13" Type="http://schemas.openxmlformats.org/officeDocument/2006/relationships/hyperlink" Target="http://paulomargotto.com.br/documentos/20159" TargetMode="External"/><Relationship Id="rId3" Type="http://schemas.openxmlformats.org/officeDocument/2006/relationships/hyperlink" Target="http://paulomargotto.com.br/documentos/20175" TargetMode="External"/><Relationship Id="rId7" Type="http://schemas.openxmlformats.org/officeDocument/2006/relationships/hyperlink" Target="http://paulomargotto.com.br/purpura-fulminans-adquirida-versos-congenita-relato-de-caso-e-revisao-da-literatura/" TargetMode="External"/><Relationship Id="rId12" Type="http://schemas.openxmlformats.org/officeDocument/2006/relationships/hyperlink" Target="http://paulomargotto.com.br/documentos/20178" TargetMode="External"/><Relationship Id="rId2" Type="http://schemas.openxmlformats.org/officeDocument/2006/relationships/hyperlink" Target="http://paulomargotto.com.br/eventos-tromboticos-no-periodo-neonatal/" TargetMode="External"/><Relationship Id="rId1" Type="http://schemas.openxmlformats.org/officeDocument/2006/relationships/slideLayout" Target="../slideLayouts/slideLayout7.xml"/><Relationship Id="rId6" Type="http://schemas.openxmlformats.org/officeDocument/2006/relationships/hyperlink" Target="http://paulomargotto.com.br/documentos/20171" TargetMode="External"/><Relationship Id="rId11" Type="http://schemas.openxmlformats.org/officeDocument/2006/relationships/hyperlink" Target="http://paulomargotto.com.br/documentos/20164" TargetMode="External"/><Relationship Id="rId5" Type="http://schemas.openxmlformats.org/officeDocument/2006/relationships/hyperlink" Target="http://paulomargotto.com.br/diagnostico-e-manejo-da-purpura-fulminans-neonatal/" TargetMode="External"/><Relationship Id="rId10" Type="http://schemas.openxmlformats.org/officeDocument/2006/relationships/hyperlink" Target="http://paulomargotto.com.br/purpura-fulminans-neonatal-um-disturbio-genetico-raro-devido-a-deficiencia-da-proteina-c-relato-de-caso/" TargetMode="External"/><Relationship Id="rId4" Type="http://schemas.openxmlformats.org/officeDocument/2006/relationships/image" Target="../media/image20.gif"/><Relationship Id="rId9" Type="http://schemas.openxmlformats.org/officeDocument/2006/relationships/image" Target="../media/image21.gif"/></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467904" y="315814"/>
            <a:ext cx="8828058" cy="6186309"/>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pt-BR" altLang="ja-JP" sz="3600" b="1" i="0" u="none" strike="noStrike" cap="none" normalizeH="0" baseline="0" dirty="0" smtClean="0">
              <a:ln>
                <a:noFill/>
              </a:ln>
              <a:solidFill>
                <a:srgbClr val="9933FF"/>
              </a:solidFill>
              <a:effectLst/>
              <a:latin typeface="Times New Roman" pitchFamily="18" charset="0"/>
              <a:ea typeface="Calibri"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pt-BR" altLang="ja-JP" sz="3600" b="1" i="0" u="none" strike="noStrike" cap="none" normalizeH="0" baseline="0" dirty="0" smtClean="0">
              <a:ln>
                <a:noFill/>
              </a:ln>
              <a:solidFill>
                <a:srgbClr val="9933FF"/>
              </a:solidFill>
              <a:effectLst/>
              <a:latin typeface="Times New Roman" pitchFamily="18" charset="0"/>
              <a:ea typeface="Calibri"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pt-BR" altLang="ja-JP" sz="3600" b="1" i="0" u="none" strike="noStrike" cap="none" normalizeH="0" baseline="0" dirty="0" smtClean="0">
                <a:ln>
                  <a:noFill/>
                </a:ln>
                <a:solidFill>
                  <a:srgbClr val="9933FF"/>
                </a:solidFill>
                <a:effectLst/>
                <a:latin typeface="Times New Roman" pitchFamily="18" charset="0"/>
                <a:ea typeface="Calibri" pitchFamily="34" charset="0"/>
                <a:cs typeface="Times New Roman" pitchFamily="18" charset="0"/>
              </a:rPr>
              <a:t>PÚRPURA FULMINANS NEONATAL</a:t>
            </a:r>
            <a:endParaRPr kumimoji="0" lang="pt-BR" altLang="ja-JP" sz="3600" b="0" i="0" u="none" strike="noStrike" cap="none" normalizeH="0" baseline="0" dirty="0" smtClean="0">
              <a:ln>
                <a:noFill/>
              </a:ln>
              <a:solidFill>
                <a:srgbClr val="9933FF"/>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pt-BR" altLang="ja-JP" sz="3600" b="1" i="0" u="none" strike="noStrike" cap="none" normalizeH="0" baseline="0" dirty="0" smtClean="0">
              <a:ln>
                <a:noFill/>
              </a:ln>
              <a:solidFill>
                <a:srgbClr val="FF0000"/>
              </a:solidFill>
              <a:effectLst/>
              <a:latin typeface="Times New Roman" pitchFamily="18" charset="0"/>
              <a:ea typeface="Calibri" pitchFamily="34"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pt-BR" altLang="ja-JP" sz="3600" b="1" i="0" u="none" strike="noStrike" cap="none" normalizeH="0" baseline="0" dirty="0" smtClean="0">
                <a:ln>
                  <a:noFill/>
                </a:ln>
                <a:solidFill>
                  <a:srgbClr val="FF0000"/>
                </a:solidFill>
                <a:effectLst/>
                <a:latin typeface="Times New Roman" pitchFamily="18" charset="0"/>
                <a:ea typeface="Calibri" pitchFamily="34" charset="0"/>
                <a:cs typeface="Times New Roman" pitchFamily="18" charset="0"/>
              </a:rPr>
              <a:t>IMAGENS</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pt-BR" altLang="ja-JP" sz="3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pt-BR" altLang="ja-JP" sz="3600" b="1"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Paulo R. Margotto</a:t>
            </a:r>
          </a:p>
          <a:p>
            <a:pPr marL="0" marR="0" lvl="0" indent="0" algn="ctr" defTabSz="914400" rtl="0" eaLnBrk="0" fontAlgn="base" latinLnBrk="0" hangingPunct="0">
              <a:lnSpc>
                <a:spcPct val="100000"/>
              </a:lnSpc>
              <a:spcBef>
                <a:spcPct val="0"/>
              </a:spcBef>
              <a:spcAft>
                <a:spcPct val="0"/>
              </a:spcAft>
              <a:buClrTx/>
              <a:buSzTx/>
              <a:buFontTx/>
              <a:buNone/>
              <a:tabLst/>
            </a:pPr>
            <a:r>
              <a:rPr lang="pt-BR" altLang="ja-JP" sz="3600" b="1" dirty="0" smtClean="0">
                <a:solidFill>
                  <a:srgbClr val="000000"/>
                </a:solidFill>
                <a:latin typeface="Times New Roman" pitchFamily="18" charset="0"/>
                <a:cs typeface="Times New Roman" pitchFamily="18" charset="0"/>
                <a:hlinkClick r:id="rId2"/>
              </a:rPr>
              <a:t>www.paulomargotto.com.br</a:t>
            </a:r>
            <a:endParaRPr lang="pt-BR" altLang="ja-JP" sz="3600" b="1" dirty="0" smtClean="0">
              <a:solidFill>
                <a:srgbClr val="000000"/>
              </a:solidFill>
              <a:latin typeface="Times New Roman" pitchFamily="18"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pt-BR" altLang="ja-JP" sz="3600" b="1" i="0" u="none" strike="noStrike" cap="none" normalizeH="0" baseline="0" dirty="0" smtClean="0">
                <a:ln>
                  <a:noFill/>
                </a:ln>
                <a:solidFill>
                  <a:srgbClr val="000000"/>
                </a:solidFill>
                <a:effectLst/>
                <a:latin typeface="Times New Roman" pitchFamily="18" charset="0"/>
                <a:cs typeface="Times New Roman" pitchFamily="18" charset="0"/>
                <a:hlinkClick r:id="rId3"/>
              </a:rPr>
              <a:t>pmargotto@gmail.com</a:t>
            </a:r>
            <a:r>
              <a:rPr kumimoji="0" lang="pt-BR" altLang="ja-JP" sz="3600" b="1" i="0" u="none" strike="noStrike" cap="none" normalizeH="0" baseline="0" dirty="0" smtClean="0">
                <a:ln>
                  <a:noFill/>
                </a:ln>
                <a:solidFill>
                  <a:srgbClr val="000000"/>
                </a:solidFill>
                <a:effectLst/>
                <a:latin typeface="Times New Roman" pitchFamily="18" charset="0"/>
                <a:cs typeface="Times New Roman" pitchFamily="18" charset="0"/>
              </a:rPr>
              <a:t> </a:t>
            </a:r>
          </a:p>
          <a:p>
            <a:pPr marL="0" marR="0" lvl="0" indent="0" algn="ctr" defTabSz="914400" rtl="0" eaLnBrk="0" fontAlgn="base" latinLnBrk="0" hangingPunct="0">
              <a:lnSpc>
                <a:spcPct val="100000"/>
              </a:lnSpc>
              <a:spcBef>
                <a:spcPct val="0"/>
              </a:spcBef>
              <a:spcAft>
                <a:spcPct val="0"/>
              </a:spcAft>
              <a:buClrTx/>
              <a:buSzTx/>
              <a:buFontTx/>
              <a:buNone/>
              <a:tabLst/>
            </a:pPr>
            <a:r>
              <a:rPr lang="pt-BR" altLang="ja-JP" sz="3600" b="1" dirty="0" smtClean="0">
                <a:solidFill>
                  <a:srgbClr val="FF00FF"/>
                </a:solidFill>
                <a:latin typeface="Times New Roman" pitchFamily="18" charset="0"/>
                <a:cs typeface="Times New Roman" pitchFamily="18" charset="0"/>
              </a:rPr>
              <a:t>Unidade de Neonatologia do HMIB/SES/DF</a:t>
            </a:r>
            <a:endParaRPr kumimoji="0" lang="pt-BR" altLang="ja-JP" sz="3600" b="1" i="0" u="none" strike="noStrike" cap="none" normalizeH="0" baseline="0" dirty="0" smtClean="0">
              <a:ln>
                <a:noFill/>
              </a:ln>
              <a:solidFill>
                <a:srgbClr val="FF00FF"/>
              </a:solidFill>
              <a:effectLst/>
              <a:latin typeface="Times New Roman" pitchFamily="18"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lang="pt-BR" altLang="ja-JP" sz="3600" b="1" dirty="0" smtClean="0">
                <a:solidFill>
                  <a:srgbClr val="000000"/>
                </a:solidFill>
                <a:latin typeface="Times New Roman" pitchFamily="18" charset="0"/>
                <a:cs typeface="Times New Roman" pitchFamily="18" charset="0"/>
              </a:rPr>
              <a:t>Brasília, 14 de dezembro de 2019</a:t>
            </a:r>
            <a:endParaRPr kumimoji="0" lang="pt-BR" altLang="ja-JP" sz="3600" b="0" i="0" u="none" strike="noStrike" cap="none" normalizeH="0" baseline="0" dirty="0" smtClean="0">
              <a:ln>
                <a:noFill/>
              </a:ln>
              <a:solidFill>
                <a:schemeClr val="tx1"/>
              </a:solidFill>
              <a:effectLst/>
              <a:latin typeface="Arial" pitchFamily="34" charset="0"/>
              <a:cs typeface="Arial" pitchFamily="34" charset="0"/>
            </a:endParaRPr>
          </a:p>
        </p:txBody>
      </p:sp>
      <p:pic>
        <p:nvPicPr>
          <p:cNvPr id="1026" name="Picture 2" descr="pri-1110-3212"/>
          <p:cNvPicPr>
            <a:picLocks noChangeAspect="1" noChangeArrowheads="1"/>
          </p:cNvPicPr>
          <p:nvPr/>
        </p:nvPicPr>
        <p:blipFill>
          <a:blip r:embed="rId4" cstate="print"/>
          <a:srcRect/>
          <a:stretch>
            <a:fillRect/>
          </a:stretch>
        </p:blipFill>
        <p:spPr bwMode="auto">
          <a:xfrm>
            <a:off x="179512" y="2132856"/>
            <a:ext cx="1752600" cy="2647950"/>
          </a:xfrm>
          <a:prstGeom prst="rect">
            <a:avLst/>
          </a:prstGeom>
          <a:noFill/>
          <a:ln w="9525">
            <a:noFill/>
            <a:miter lim="800000"/>
            <a:headEnd/>
            <a:tailEnd/>
          </a:ln>
        </p:spPr>
      </p:pic>
      <p:pic>
        <p:nvPicPr>
          <p:cNvPr id="4" name="Picture 10"/>
          <p:cNvPicPr>
            <a:picLocks noChangeAspect="1" noChangeArrowheads="1"/>
          </p:cNvPicPr>
          <p:nvPr/>
        </p:nvPicPr>
        <p:blipFill>
          <a:blip r:embed="rId5" cstate="print"/>
          <a:srcRect/>
          <a:stretch>
            <a:fillRect/>
          </a:stretch>
        </p:blipFill>
        <p:spPr bwMode="auto">
          <a:xfrm>
            <a:off x="827584" y="188640"/>
            <a:ext cx="6826250" cy="1292225"/>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descr="An external file that holds a picture, illustration, etc.&#10;Object name is Dtsch_Arztebl_Int-115_0784a_001.jpg"/>
          <p:cNvPicPr/>
          <p:nvPr/>
        </p:nvPicPr>
        <p:blipFill>
          <a:blip r:embed="rId2" cstate="print"/>
          <a:srcRect/>
          <a:stretch>
            <a:fillRect/>
          </a:stretch>
        </p:blipFill>
        <p:spPr bwMode="auto">
          <a:xfrm>
            <a:off x="179512" y="476672"/>
            <a:ext cx="2356143" cy="3070904"/>
          </a:xfrm>
          <a:prstGeom prst="rect">
            <a:avLst/>
          </a:prstGeom>
          <a:noFill/>
          <a:ln w="9525">
            <a:noFill/>
            <a:miter lim="800000"/>
            <a:headEnd/>
            <a:tailEnd/>
          </a:ln>
        </p:spPr>
      </p:pic>
      <p:sp>
        <p:nvSpPr>
          <p:cNvPr id="4097" name="Rectangle 1"/>
          <p:cNvSpPr>
            <a:spLocks noChangeArrowheads="1"/>
          </p:cNvSpPr>
          <p:nvPr/>
        </p:nvSpPr>
        <p:spPr bwMode="auto">
          <a:xfrm>
            <a:off x="251520" y="3573016"/>
            <a:ext cx="2448272" cy="24622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000" b="1"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Disse SC et al, 2018</a:t>
            </a:r>
            <a:endParaRPr kumimoji="0" lang="pt-BR"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4099" name="Picture 3"/>
          <p:cNvPicPr>
            <a:picLocks noChangeAspect="1" noChangeArrowheads="1"/>
          </p:cNvPicPr>
          <p:nvPr/>
        </p:nvPicPr>
        <p:blipFill>
          <a:blip r:embed="rId3" cstate="print"/>
          <a:srcRect/>
          <a:stretch>
            <a:fillRect/>
          </a:stretch>
        </p:blipFill>
        <p:spPr bwMode="auto">
          <a:xfrm>
            <a:off x="2615902" y="908720"/>
            <a:ext cx="6528098" cy="2420153"/>
          </a:xfrm>
          <a:prstGeom prst="rect">
            <a:avLst/>
          </a:prstGeom>
          <a:noFill/>
          <a:ln w="9525">
            <a:noFill/>
            <a:miter lim="800000"/>
            <a:headEnd/>
            <a:tailEnd/>
          </a:ln>
          <a:effectLst/>
        </p:spPr>
      </p:pic>
      <p:sp>
        <p:nvSpPr>
          <p:cNvPr id="7" name="Retângulo 6"/>
          <p:cNvSpPr/>
          <p:nvPr/>
        </p:nvSpPr>
        <p:spPr>
          <a:xfrm>
            <a:off x="4644008" y="3356992"/>
            <a:ext cx="1609736" cy="246221"/>
          </a:xfrm>
          <a:prstGeom prst="rect">
            <a:avLst/>
          </a:prstGeom>
        </p:spPr>
        <p:txBody>
          <a:bodyPr wrap="none">
            <a:spAutoFit/>
          </a:bodyPr>
          <a:lstStyle/>
          <a:p>
            <a:r>
              <a:rPr kumimoji="0" lang="pt-BR" sz="1000" b="1" i="0" u="none" strike="noStrike" cap="none" normalizeH="0" baseline="0" dirty="0" smtClean="0">
                <a:ln>
                  <a:noFill/>
                </a:ln>
                <a:solidFill>
                  <a:srgbClr val="000000"/>
                </a:solidFill>
                <a:effectLst/>
                <a:latin typeface="Arial" pitchFamily="34" charset="0"/>
                <a:cs typeface="Arial" pitchFamily="34" charset="0"/>
              </a:rPr>
              <a:t>Zenciroglu A et al, 2010</a:t>
            </a:r>
            <a:endParaRPr lang="pt-BR" sz="1000" b="1" dirty="0"/>
          </a:p>
        </p:txBody>
      </p:sp>
      <p:pic>
        <p:nvPicPr>
          <p:cNvPr id="4100" name="Picture 4"/>
          <p:cNvPicPr>
            <a:picLocks noChangeAspect="1" noChangeArrowheads="1"/>
          </p:cNvPicPr>
          <p:nvPr/>
        </p:nvPicPr>
        <p:blipFill>
          <a:blip r:embed="rId4" cstate="print"/>
          <a:srcRect/>
          <a:stretch>
            <a:fillRect/>
          </a:stretch>
        </p:blipFill>
        <p:spPr bwMode="auto">
          <a:xfrm>
            <a:off x="0" y="4221088"/>
            <a:ext cx="2793529" cy="2120742"/>
          </a:xfrm>
          <a:prstGeom prst="rect">
            <a:avLst/>
          </a:prstGeom>
          <a:noFill/>
          <a:ln w="9525">
            <a:noFill/>
            <a:miter lim="800000"/>
            <a:headEnd/>
            <a:tailEnd/>
          </a:ln>
          <a:effectLst/>
        </p:spPr>
      </p:pic>
      <p:sp>
        <p:nvSpPr>
          <p:cNvPr id="9" name="CaixaDeTexto 8"/>
          <p:cNvSpPr txBox="1"/>
          <p:nvPr/>
        </p:nvSpPr>
        <p:spPr>
          <a:xfrm>
            <a:off x="755576" y="6381328"/>
            <a:ext cx="1220206" cy="246221"/>
          </a:xfrm>
          <a:prstGeom prst="rect">
            <a:avLst/>
          </a:prstGeom>
          <a:noFill/>
        </p:spPr>
        <p:txBody>
          <a:bodyPr wrap="none" rtlCol="0">
            <a:spAutoFit/>
          </a:bodyPr>
          <a:lstStyle/>
          <a:p>
            <a:r>
              <a:rPr lang="pt-BR" sz="1000" b="1" dirty="0" smtClean="0"/>
              <a:t>Verma P et al, 2013</a:t>
            </a:r>
            <a:endParaRPr lang="pt-BR" sz="1000" b="1" dirty="0"/>
          </a:p>
        </p:txBody>
      </p:sp>
      <p:pic>
        <p:nvPicPr>
          <p:cNvPr id="4101" name="Picture 5"/>
          <p:cNvPicPr>
            <a:picLocks noChangeAspect="1" noChangeArrowheads="1"/>
          </p:cNvPicPr>
          <p:nvPr/>
        </p:nvPicPr>
        <p:blipFill>
          <a:blip r:embed="rId5" cstate="print"/>
          <a:srcRect/>
          <a:stretch>
            <a:fillRect/>
          </a:stretch>
        </p:blipFill>
        <p:spPr bwMode="auto">
          <a:xfrm>
            <a:off x="3059832" y="4221088"/>
            <a:ext cx="3021707" cy="2189948"/>
          </a:xfrm>
          <a:prstGeom prst="rect">
            <a:avLst/>
          </a:prstGeom>
          <a:noFill/>
          <a:ln w="9525">
            <a:noFill/>
            <a:miter lim="800000"/>
            <a:headEnd/>
            <a:tailEnd/>
          </a:ln>
          <a:effectLst/>
        </p:spPr>
      </p:pic>
      <p:sp>
        <p:nvSpPr>
          <p:cNvPr id="11" name="Retângulo 10"/>
          <p:cNvSpPr/>
          <p:nvPr/>
        </p:nvSpPr>
        <p:spPr>
          <a:xfrm>
            <a:off x="3995936" y="6453336"/>
            <a:ext cx="1580882" cy="246221"/>
          </a:xfrm>
          <a:prstGeom prst="rect">
            <a:avLst/>
          </a:prstGeom>
        </p:spPr>
        <p:txBody>
          <a:bodyPr wrap="none">
            <a:spAutoFit/>
          </a:bodyPr>
          <a:lstStyle/>
          <a:p>
            <a:r>
              <a:rPr kumimoji="0" lang="pt-BR" sz="1000" b="1" i="0" u="none" strike="noStrike" cap="none" normalizeH="0" baseline="0" dirty="0" smtClean="0">
                <a:ln>
                  <a:noFill/>
                </a:ln>
                <a:solidFill>
                  <a:srgbClr val="000000"/>
                </a:solidFill>
                <a:effectLst/>
                <a:latin typeface="Arial" pitchFamily="34" charset="0"/>
                <a:cs typeface="Arial" pitchFamily="34" charset="0"/>
              </a:rPr>
              <a:t>Teertstra TK et</a:t>
            </a:r>
            <a:r>
              <a:rPr kumimoji="0" lang="pt-BR" sz="1000" b="1" i="0" u="none" strike="noStrike" cap="none" normalizeH="0" dirty="0" smtClean="0">
                <a:ln>
                  <a:noFill/>
                </a:ln>
                <a:solidFill>
                  <a:srgbClr val="000000"/>
                </a:solidFill>
                <a:effectLst/>
                <a:latin typeface="Arial" pitchFamily="34" charset="0"/>
                <a:cs typeface="Arial" pitchFamily="34" charset="0"/>
              </a:rPr>
              <a:t> al</a:t>
            </a:r>
            <a:r>
              <a:rPr kumimoji="0" lang="pt-BR" sz="1000" b="1" i="0" u="none" strike="noStrike" cap="none" normalizeH="0" baseline="0" dirty="0" smtClean="0">
                <a:ln>
                  <a:noFill/>
                </a:ln>
                <a:solidFill>
                  <a:srgbClr val="000000"/>
                </a:solidFill>
                <a:effectLst/>
                <a:latin typeface="Arial" pitchFamily="34" charset="0"/>
                <a:cs typeface="Arial" pitchFamily="34" charset="0"/>
              </a:rPr>
              <a:t>, 2005</a:t>
            </a:r>
            <a:endParaRPr lang="pt-BR" sz="1000" b="1" dirty="0"/>
          </a:p>
        </p:txBody>
      </p:sp>
      <p:pic>
        <p:nvPicPr>
          <p:cNvPr id="4102" name="Picture 6"/>
          <p:cNvPicPr>
            <a:picLocks noChangeAspect="1" noChangeArrowheads="1"/>
          </p:cNvPicPr>
          <p:nvPr/>
        </p:nvPicPr>
        <p:blipFill>
          <a:blip r:embed="rId6" cstate="print"/>
          <a:srcRect/>
          <a:stretch>
            <a:fillRect/>
          </a:stretch>
        </p:blipFill>
        <p:spPr bwMode="auto">
          <a:xfrm>
            <a:off x="6876256" y="3501008"/>
            <a:ext cx="1899667" cy="2942037"/>
          </a:xfrm>
          <a:prstGeom prst="rect">
            <a:avLst/>
          </a:prstGeom>
          <a:noFill/>
          <a:ln w="9525">
            <a:noFill/>
            <a:miter lim="800000"/>
            <a:headEnd/>
            <a:tailEnd/>
          </a:ln>
          <a:effectLst/>
        </p:spPr>
      </p:pic>
      <p:sp>
        <p:nvSpPr>
          <p:cNvPr id="13" name="Retângulo 12"/>
          <p:cNvSpPr/>
          <p:nvPr/>
        </p:nvSpPr>
        <p:spPr>
          <a:xfrm>
            <a:off x="7092280" y="6453336"/>
            <a:ext cx="1382110" cy="246221"/>
          </a:xfrm>
          <a:prstGeom prst="rect">
            <a:avLst/>
          </a:prstGeom>
        </p:spPr>
        <p:txBody>
          <a:bodyPr wrap="none">
            <a:spAutoFit/>
          </a:bodyPr>
          <a:lstStyle/>
          <a:p>
            <a:r>
              <a:rPr kumimoji="0" lang="pt-BR" sz="1000" b="1" i="0" u="none" strike="noStrike" cap="none" normalizeH="0" baseline="0" dirty="0" smtClean="0">
                <a:ln>
                  <a:noFill/>
                </a:ln>
                <a:solidFill>
                  <a:srgbClr val="000000"/>
                </a:solidFill>
                <a:effectLst/>
                <a:latin typeface="Arial" pitchFamily="34" charset="0"/>
                <a:cs typeface="Arial" pitchFamily="34" charset="0"/>
              </a:rPr>
              <a:t>Church J et al, 2013</a:t>
            </a:r>
            <a:endParaRPr lang="pt-BR" sz="1000" b="1"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a:blip r:embed="rId2" cstate="print"/>
          <a:srcRect/>
          <a:stretch>
            <a:fillRect/>
          </a:stretch>
        </p:blipFill>
        <p:spPr bwMode="auto">
          <a:xfrm>
            <a:off x="107504" y="332656"/>
            <a:ext cx="2808312" cy="2118615"/>
          </a:xfrm>
          <a:prstGeom prst="rect">
            <a:avLst/>
          </a:prstGeom>
          <a:noFill/>
          <a:ln w="9525">
            <a:noFill/>
            <a:miter lim="800000"/>
            <a:headEnd/>
            <a:tailEnd/>
          </a:ln>
          <a:effectLst/>
        </p:spPr>
      </p:pic>
      <p:pic>
        <p:nvPicPr>
          <p:cNvPr id="17411" name="Picture 3"/>
          <p:cNvPicPr>
            <a:picLocks noChangeAspect="1" noChangeArrowheads="1"/>
          </p:cNvPicPr>
          <p:nvPr/>
        </p:nvPicPr>
        <p:blipFill>
          <a:blip r:embed="rId3" cstate="print"/>
          <a:srcRect/>
          <a:stretch>
            <a:fillRect/>
          </a:stretch>
        </p:blipFill>
        <p:spPr bwMode="auto">
          <a:xfrm>
            <a:off x="2987823" y="332656"/>
            <a:ext cx="2931105" cy="2088232"/>
          </a:xfrm>
          <a:prstGeom prst="rect">
            <a:avLst/>
          </a:prstGeom>
          <a:noFill/>
          <a:ln w="9525">
            <a:noFill/>
            <a:miter lim="800000"/>
            <a:headEnd/>
            <a:tailEnd/>
          </a:ln>
          <a:effectLst/>
        </p:spPr>
      </p:pic>
      <p:sp>
        <p:nvSpPr>
          <p:cNvPr id="4" name="Retângulo 3"/>
          <p:cNvSpPr/>
          <p:nvPr/>
        </p:nvSpPr>
        <p:spPr>
          <a:xfrm>
            <a:off x="2267744" y="2492896"/>
            <a:ext cx="1925960" cy="246221"/>
          </a:xfrm>
          <a:prstGeom prst="rect">
            <a:avLst/>
          </a:prstGeom>
        </p:spPr>
        <p:txBody>
          <a:bodyPr wrap="square">
            <a:spAutoFit/>
          </a:bodyPr>
          <a:lstStyle/>
          <a:p>
            <a:pPr lvl="0" eaLnBrk="0" fontAlgn="base" hangingPunct="0">
              <a:spcBef>
                <a:spcPct val="0"/>
              </a:spcBef>
              <a:spcAft>
                <a:spcPct val="0"/>
              </a:spcAft>
            </a:pPr>
            <a:r>
              <a:rPr kumimoji="0" lang="pt-BR" sz="1000" b="1" i="0" u="none" strike="noStrike" cap="none" normalizeH="0" baseline="0" dirty="0" smtClean="0">
                <a:ln>
                  <a:noFill/>
                </a:ln>
                <a:solidFill>
                  <a:srgbClr val="000000"/>
                </a:solidFill>
                <a:effectLst/>
                <a:latin typeface="Arial" pitchFamily="34" charset="0"/>
                <a:cs typeface="Arial" pitchFamily="34" charset="0"/>
              </a:rPr>
              <a:t>Nicolas L, Philip J et al, 2017</a:t>
            </a:r>
            <a:endParaRPr lang="pt-BR" sz="1000" b="1" dirty="0"/>
          </a:p>
        </p:txBody>
      </p:sp>
      <p:pic>
        <p:nvPicPr>
          <p:cNvPr id="17412" name="Picture 4"/>
          <p:cNvPicPr>
            <a:picLocks noChangeAspect="1" noChangeArrowheads="1"/>
          </p:cNvPicPr>
          <p:nvPr/>
        </p:nvPicPr>
        <p:blipFill>
          <a:blip r:embed="rId4" cstate="print"/>
          <a:srcRect/>
          <a:stretch>
            <a:fillRect/>
          </a:stretch>
        </p:blipFill>
        <p:spPr bwMode="auto">
          <a:xfrm>
            <a:off x="6008365" y="332656"/>
            <a:ext cx="3135635" cy="2088232"/>
          </a:xfrm>
          <a:prstGeom prst="rect">
            <a:avLst/>
          </a:prstGeom>
          <a:noFill/>
          <a:ln w="9525">
            <a:noFill/>
            <a:miter lim="800000"/>
            <a:headEnd/>
            <a:tailEnd/>
          </a:ln>
          <a:effectLst/>
        </p:spPr>
      </p:pic>
      <p:sp>
        <p:nvSpPr>
          <p:cNvPr id="6" name="Retângulo 5"/>
          <p:cNvSpPr/>
          <p:nvPr/>
        </p:nvSpPr>
        <p:spPr>
          <a:xfrm>
            <a:off x="6588224" y="2492896"/>
            <a:ext cx="1529586" cy="246221"/>
          </a:xfrm>
          <a:prstGeom prst="rect">
            <a:avLst/>
          </a:prstGeom>
        </p:spPr>
        <p:txBody>
          <a:bodyPr wrap="none">
            <a:spAutoFit/>
          </a:bodyPr>
          <a:lstStyle/>
          <a:p>
            <a:r>
              <a:rPr kumimoji="0" lang="pt-BR" sz="1000" b="1" i="0" u="none" strike="noStrike" cap="none" normalizeH="0" baseline="0" dirty="0" smtClean="0">
                <a:ln>
                  <a:noFill/>
                </a:ln>
                <a:solidFill>
                  <a:srgbClr val="000000"/>
                </a:solidFill>
                <a:effectLst/>
                <a:latin typeface="Arial" pitchFamily="34" charset="0"/>
                <a:cs typeface="Arial" pitchFamily="34" charset="0"/>
              </a:rPr>
              <a:t>Chalmers E et al, 2011</a:t>
            </a:r>
            <a:endParaRPr lang="pt-BR" sz="1000" b="1" dirty="0"/>
          </a:p>
        </p:txBody>
      </p:sp>
      <p:pic>
        <p:nvPicPr>
          <p:cNvPr id="17413" name="Picture 5"/>
          <p:cNvPicPr>
            <a:picLocks noChangeAspect="1" noChangeArrowheads="1"/>
          </p:cNvPicPr>
          <p:nvPr/>
        </p:nvPicPr>
        <p:blipFill>
          <a:blip r:embed="rId5" cstate="print"/>
          <a:srcRect/>
          <a:stretch>
            <a:fillRect/>
          </a:stretch>
        </p:blipFill>
        <p:spPr bwMode="auto">
          <a:xfrm>
            <a:off x="179512" y="2780928"/>
            <a:ext cx="2501280" cy="1962006"/>
          </a:xfrm>
          <a:prstGeom prst="rect">
            <a:avLst/>
          </a:prstGeom>
          <a:noFill/>
          <a:ln w="9525">
            <a:noFill/>
            <a:miter lim="800000"/>
            <a:headEnd/>
            <a:tailEnd/>
          </a:ln>
          <a:effectLst/>
        </p:spPr>
      </p:pic>
      <p:sp>
        <p:nvSpPr>
          <p:cNvPr id="8" name="Retângulo 7"/>
          <p:cNvSpPr/>
          <p:nvPr/>
        </p:nvSpPr>
        <p:spPr>
          <a:xfrm>
            <a:off x="611560" y="4797152"/>
            <a:ext cx="1343638" cy="246221"/>
          </a:xfrm>
          <a:prstGeom prst="rect">
            <a:avLst/>
          </a:prstGeom>
        </p:spPr>
        <p:txBody>
          <a:bodyPr wrap="none">
            <a:spAutoFit/>
          </a:bodyPr>
          <a:lstStyle/>
          <a:p>
            <a:r>
              <a:rPr kumimoji="0" lang="pt-BR" sz="1000" b="1" i="0" u="none" strike="noStrike" cap="none" normalizeH="0" baseline="0" dirty="0" smtClean="0">
                <a:ln>
                  <a:noFill/>
                </a:ln>
                <a:solidFill>
                  <a:srgbClr val="000000"/>
                </a:solidFill>
                <a:effectLst/>
                <a:latin typeface="Arial" pitchFamily="34" charset="0"/>
                <a:cs typeface="Arial" pitchFamily="34" charset="0"/>
              </a:rPr>
              <a:t>Price VE et al, 2011</a:t>
            </a:r>
            <a:endParaRPr lang="pt-BR" sz="1000" b="1" dirty="0"/>
          </a:p>
        </p:txBody>
      </p:sp>
      <p:sp>
        <p:nvSpPr>
          <p:cNvPr id="9" name="Retângulo 8"/>
          <p:cNvSpPr/>
          <p:nvPr/>
        </p:nvSpPr>
        <p:spPr>
          <a:xfrm>
            <a:off x="4932040" y="4725144"/>
            <a:ext cx="1503938" cy="246221"/>
          </a:xfrm>
          <a:prstGeom prst="rect">
            <a:avLst/>
          </a:prstGeom>
        </p:spPr>
        <p:txBody>
          <a:bodyPr wrap="none">
            <a:spAutoFit/>
          </a:bodyPr>
          <a:lstStyle/>
          <a:p>
            <a:r>
              <a:rPr kumimoji="0" lang="pt-BR" sz="1000" b="1" i="0" u="none" strike="noStrike" cap="none" normalizeH="0" baseline="0" dirty="0" smtClean="0">
                <a:ln>
                  <a:noFill/>
                </a:ln>
                <a:solidFill>
                  <a:srgbClr val="000000"/>
                </a:solidFill>
                <a:effectLst/>
                <a:latin typeface="Arial" pitchFamily="34" charset="0"/>
                <a:cs typeface="Arial" pitchFamily="34" charset="0"/>
              </a:rPr>
              <a:t>Findley T ET AL, 2018</a:t>
            </a:r>
            <a:endParaRPr lang="pt-BR" sz="1000" b="1" dirty="0"/>
          </a:p>
        </p:txBody>
      </p:sp>
      <p:pic>
        <p:nvPicPr>
          <p:cNvPr id="17414" name="Picture 6"/>
          <p:cNvPicPr>
            <a:picLocks noChangeAspect="1" noChangeArrowheads="1"/>
          </p:cNvPicPr>
          <p:nvPr/>
        </p:nvPicPr>
        <p:blipFill>
          <a:blip r:embed="rId6" cstate="print"/>
          <a:srcRect/>
          <a:stretch>
            <a:fillRect/>
          </a:stretch>
        </p:blipFill>
        <p:spPr bwMode="auto">
          <a:xfrm>
            <a:off x="3347864" y="2780928"/>
            <a:ext cx="4310594" cy="1944216"/>
          </a:xfrm>
          <a:prstGeom prst="rect">
            <a:avLst/>
          </a:prstGeom>
          <a:noFill/>
          <a:ln w="9525">
            <a:noFill/>
            <a:miter lim="800000"/>
            <a:headEnd/>
            <a:tailEnd/>
          </a:ln>
          <a:effectLst/>
        </p:spPr>
      </p:pic>
      <p:pic>
        <p:nvPicPr>
          <p:cNvPr id="17415" name="Picture 7"/>
          <p:cNvPicPr>
            <a:picLocks noChangeAspect="1" noChangeArrowheads="1"/>
          </p:cNvPicPr>
          <p:nvPr/>
        </p:nvPicPr>
        <p:blipFill>
          <a:blip r:embed="rId7" cstate="print"/>
          <a:srcRect/>
          <a:stretch>
            <a:fillRect/>
          </a:stretch>
        </p:blipFill>
        <p:spPr bwMode="auto">
          <a:xfrm flipV="1">
            <a:off x="2627784" y="5013175"/>
            <a:ext cx="2304256" cy="1491681"/>
          </a:xfrm>
          <a:prstGeom prst="rect">
            <a:avLst/>
          </a:prstGeom>
          <a:noFill/>
          <a:ln w="9525">
            <a:noFill/>
            <a:miter lim="800000"/>
            <a:headEnd/>
            <a:tailEnd/>
          </a:ln>
          <a:effectLst/>
        </p:spPr>
      </p:pic>
      <p:pic>
        <p:nvPicPr>
          <p:cNvPr id="17416" name="Picture 8"/>
          <p:cNvPicPr>
            <a:picLocks noChangeAspect="1" noChangeArrowheads="1"/>
          </p:cNvPicPr>
          <p:nvPr/>
        </p:nvPicPr>
        <p:blipFill>
          <a:blip r:embed="rId8" cstate="print"/>
          <a:srcRect/>
          <a:stretch>
            <a:fillRect/>
          </a:stretch>
        </p:blipFill>
        <p:spPr bwMode="auto">
          <a:xfrm>
            <a:off x="4932040" y="5013176"/>
            <a:ext cx="2406601" cy="1512168"/>
          </a:xfrm>
          <a:prstGeom prst="rect">
            <a:avLst/>
          </a:prstGeom>
          <a:noFill/>
          <a:ln w="9525">
            <a:noFill/>
            <a:miter lim="800000"/>
            <a:headEnd/>
            <a:tailEnd/>
          </a:ln>
          <a:effectLst/>
        </p:spPr>
      </p:pic>
      <p:sp>
        <p:nvSpPr>
          <p:cNvPr id="13" name="Retângulo 12"/>
          <p:cNvSpPr/>
          <p:nvPr/>
        </p:nvSpPr>
        <p:spPr>
          <a:xfrm>
            <a:off x="4283968" y="6525344"/>
            <a:ext cx="1492716" cy="246221"/>
          </a:xfrm>
          <a:prstGeom prst="rect">
            <a:avLst/>
          </a:prstGeom>
        </p:spPr>
        <p:txBody>
          <a:bodyPr wrap="none">
            <a:spAutoFit/>
          </a:bodyPr>
          <a:lstStyle/>
          <a:p>
            <a:r>
              <a:rPr lang="pt-BR" sz="1000" b="1" dirty="0" smtClean="0"/>
              <a:t>Irfan Kazi SG ET AL, 2018</a:t>
            </a:r>
            <a:endParaRPr lang="pt-BR" sz="1000" b="1"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p:cNvPicPr>
            <a:picLocks noChangeAspect="1" noChangeArrowheads="1"/>
          </p:cNvPicPr>
          <p:nvPr/>
        </p:nvPicPr>
        <p:blipFill>
          <a:blip r:embed="rId2" cstate="print"/>
          <a:srcRect/>
          <a:stretch>
            <a:fillRect/>
          </a:stretch>
        </p:blipFill>
        <p:spPr bwMode="auto">
          <a:xfrm>
            <a:off x="179512" y="620688"/>
            <a:ext cx="2607037" cy="3363342"/>
          </a:xfrm>
          <a:prstGeom prst="rect">
            <a:avLst/>
          </a:prstGeom>
          <a:noFill/>
          <a:ln w="9525">
            <a:noFill/>
            <a:miter lim="800000"/>
            <a:headEnd/>
            <a:tailEnd/>
          </a:ln>
          <a:effectLst/>
        </p:spPr>
      </p:pic>
      <p:pic>
        <p:nvPicPr>
          <p:cNvPr id="19459" name="Picture 3"/>
          <p:cNvPicPr>
            <a:picLocks noChangeAspect="1" noChangeArrowheads="1"/>
          </p:cNvPicPr>
          <p:nvPr/>
        </p:nvPicPr>
        <p:blipFill>
          <a:blip r:embed="rId3" cstate="print"/>
          <a:srcRect/>
          <a:stretch>
            <a:fillRect/>
          </a:stretch>
        </p:blipFill>
        <p:spPr bwMode="auto">
          <a:xfrm>
            <a:off x="2861000" y="620688"/>
            <a:ext cx="2576348" cy="3384376"/>
          </a:xfrm>
          <a:prstGeom prst="rect">
            <a:avLst/>
          </a:prstGeom>
          <a:noFill/>
          <a:ln w="9525">
            <a:noFill/>
            <a:miter lim="800000"/>
            <a:headEnd/>
            <a:tailEnd/>
          </a:ln>
          <a:effectLst/>
        </p:spPr>
      </p:pic>
      <p:pic>
        <p:nvPicPr>
          <p:cNvPr id="19460" name="Picture 4"/>
          <p:cNvPicPr>
            <a:picLocks noChangeAspect="1" noChangeArrowheads="1"/>
          </p:cNvPicPr>
          <p:nvPr/>
        </p:nvPicPr>
        <p:blipFill>
          <a:blip r:embed="rId4" cstate="print"/>
          <a:srcRect/>
          <a:stretch>
            <a:fillRect/>
          </a:stretch>
        </p:blipFill>
        <p:spPr bwMode="auto">
          <a:xfrm>
            <a:off x="5652120" y="1196752"/>
            <a:ext cx="2801048" cy="2475137"/>
          </a:xfrm>
          <a:prstGeom prst="rect">
            <a:avLst/>
          </a:prstGeom>
          <a:noFill/>
          <a:ln w="9525">
            <a:noFill/>
            <a:miter lim="800000"/>
            <a:headEnd/>
            <a:tailEnd/>
          </a:ln>
          <a:effectLst/>
        </p:spPr>
      </p:pic>
      <p:pic>
        <p:nvPicPr>
          <p:cNvPr id="5" name="Picture 2"/>
          <p:cNvPicPr>
            <a:picLocks noChangeAspect="1" noChangeArrowheads="1"/>
          </p:cNvPicPr>
          <p:nvPr/>
        </p:nvPicPr>
        <p:blipFill>
          <a:blip r:embed="rId5" cstate="print"/>
          <a:srcRect/>
          <a:stretch>
            <a:fillRect/>
          </a:stretch>
        </p:blipFill>
        <p:spPr bwMode="auto">
          <a:xfrm>
            <a:off x="107504" y="4077072"/>
            <a:ext cx="1977684" cy="2636912"/>
          </a:xfrm>
          <a:prstGeom prst="rect">
            <a:avLst/>
          </a:prstGeom>
          <a:noFill/>
          <a:ln w="9525">
            <a:noFill/>
            <a:miter lim="800000"/>
            <a:headEnd/>
            <a:tailEnd/>
          </a:ln>
          <a:effectLst/>
        </p:spPr>
      </p:pic>
      <p:pic>
        <p:nvPicPr>
          <p:cNvPr id="6" name="Picture 2"/>
          <p:cNvPicPr>
            <a:picLocks noChangeAspect="1" noChangeArrowheads="1"/>
          </p:cNvPicPr>
          <p:nvPr/>
        </p:nvPicPr>
        <p:blipFill>
          <a:blip r:embed="rId6" cstate="print"/>
          <a:srcRect/>
          <a:stretch>
            <a:fillRect/>
          </a:stretch>
        </p:blipFill>
        <p:spPr bwMode="auto">
          <a:xfrm>
            <a:off x="6948264" y="4169702"/>
            <a:ext cx="2016224" cy="2688298"/>
          </a:xfrm>
          <a:prstGeom prst="rect">
            <a:avLst/>
          </a:prstGeom>
          <a:noFill/>
          <a:ln w="9525">
            <a:noFill/>
            <a:miter lim="800000"/>
            <a:headEnd/>
            <a:tailEnd/>
          </a:ln>
          <a:effectLst/>
        </p:spPr>
      </p:pic>
      <p:sp>
        <p:nvSpPr>
          <p:cNvPr id="7" name="CaixaDeTexto 6"/>
          <p:cNvSpPr txBox="1"/>
          <p:nvPr/>
        </p:nvSpPr>
        <p:spPr>
          <a:xfrm>
            <a:off x="2771800" y="4509120"/>
            <a:ext cx="3693255" cy="1200329"/>
          </a:xfrm>
          <a:prstGeom prst="rect">
            <a:avLst/>
          </a:prstGeom>
          <a:noFill/>
          <a:ln w="38100">
            <a:solidFill>
              <a:srgbClr val="FF0000"/>
            </a:solidFill>
          </a:ln>
        </p:spPr>
        <p:txBody>
          <a:bodyPr wrap="none" rtlCol="0">
            <a:spAutoFit/>
          </a:bodyPr>
          <a:lstStyle/>
          <a:p>
            <a:pPr algn="ctr"/>
            <a:r>
              <a:rPr lang="pt-BR" dirty="0" smtClean="0"/>
              <a:t>38 semanas, 3320g, Apgar 9/10;</a:t>
            </a:r>
          </a:p>
          <a:p>
            <a:pPr algn="ctr"/>
            <a:r>
              <a:rPr lang="pt-BR" dirty="0" smtClean="0"/>
              <a:t>55 horas no AlCON*: início das lesões</a:t>
            </a:r>
          </a:p>
          <a:p>
            <a:pPr algn="ctr"/>
            <a:r>
              <a:rPr lang="pt-BR" dirty="0" smtClean="0"/>
              <a:t>Proteína C: 3% (N;70-140%)</a:t>
            </a:r>
          </a:p>
          <a:p>
            <a:pPr algn="ctr"/>
            <a:r>
              <a:rPr lang="pt-BR" dirty="0" smtClean="0"/>
              <a:t>óbito</a:t>
            </a:r>
            <a:endParaRPr lang="pt-BR" dirty="0"/>
          </a:p>
        </p:txBody>
      </p:sp>
      <p:sp>
        <p:nvSpPr>
          <p:cNvPr id="8" name="CaixaDeTexto 7"/>
          <p:cNvSpPr txBox="1"/>
          <p:nvPr/>
        </p:nvSpPr>
        <p:spPr>
          <a:xfrm>
            <a:off x="2555776" y="6237312"/>
            <a:ext cx="2301527" cy="369332"/>
          </a:xfrm>
          <a:prstGeom prst="rect">
            <a:avLst/>
          </a:prstGeom>
          <a:noFill/>
        </p:spPr>
        <p:txBody>
          <a:bodyPr wrap="none" rtlCol="0">
            <a:spAutoFit/>
          </a:bodyPr>
          <a:lstStyle/>
          <a:p>
            <a:r>
              <a:rPr lang="pt-BR" dirty="0" smtClean="0"/>
              <a:t>*Alojamento Conjunto</a:t>
            </a:r>
            <a:endParaRPr lang="pt-BR" dirty="0"/>
          </a:p>
        </p:txBody>
      </p:sp>
      <p:sp>
        <p:nvSpPr>
          <p:cNvPr id="13" name="CaixaDeTexto 12"/>
          <p:cNvSpPr txBox="1"/>
          <p:nvPr/>
        </p:nvSpPr>
        <p:spPr>
          <a:xfrm>
            <a:off x="1043608" y="0"/>
            <a:ext cx="7061549" cy="369332"/>
          </a:xfrm>
          <a:prstGeom prst="rect">
            <a:avLst/>
          </a:prstGeom>
          <a:noFill/>
        </p:spPr>
        <p:txBody>
          <a:bodyPr wrap="none" rtlCol="0">
            <a:spAutoFit/>
          </a:bodyPr>
          <a:lstStyle/>
          <a:p>
            <a:r>
              <a:rPr lang="pt-BR" dirty="0" smtClean="0">
                <a:solidFill>
                  <a:srgbClr val="FF0000"/>
                </a:solidFill>
              </a:rPr>
              <a:t>Unidade de Neonatologia do Hospital Materno Infantil de Brasília/SES/DF</a:t>
            </a:r>
            <a:endParaRPr lang="pt-BR" dirty="0">
              <a:solidFill>
                <a:srgbClr val="FF0000"/>
              </a:solidFill>
            </a:endParaRPr>
          </a:p>
        </p:txBody>
      </p:sp>
      <p:sp>
        <p:nvSpPr>
          <p:cNvPr id="14" name="CaixaDeTexto 13"/>
          <p:cNvSpPr txBox="1"/>
          <p:nvPr/>
        </p:nvSpPr>
        <p:spPr>
          <a:xfrm>
            <a:off x="5580112" y="404664"/>
            <a:ext cx="3219471" cy="369332"/>
          </a:xfrm>
          <a:prstGeom prst="rect">
            <a:avLst/>
          </a:prstGeom>
          <a:noFill/>
        </p:spPr>
        <p:txBody>
          <a:bodyPr wrap="none" rtlCol="0">
            <a:spAutoFit/>
          </a:bodyPr>
          <a:lstStyle/>
          <a:p>
            <a:r>
              <a:rPr lang="pt-BR" dirty="0" smtClean="0"/>
              <a:t>Data  de nascimento: 30/9/2019</a:t>
            </a:r>
            <a:endParaRPr lang="pt-BR"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467544" y="-387424"/>
            <a:ext cx="7772400" cy="1470025"/>
          </a:xfrm>
        </p:spPr>
        <p:txBody>
          <a:bodyPr/>
          <a:lstStyle/>
          <a:p>
            <a:r>
              <a:rPr lang="pt-BR" dirty="0" smtClean="0">
                <a:solidFill>
                  <a:srgbClr val="0070C0"/>
                </a:solidFill>
              </a:rPr>
              <a:t>Referências</a:t>
            </a:r>
            <a:endParaRPr lang="pt-BR" dirty="0">
              <a:solidFill>
                <a:srgbClr val="0070C0"/>
              </a:solidFill>
            </a:endParaRPr>
          </a:p>
        </p:txBody>
      </p:sp>
      <p:sp>
        <p:nvSpPr>
          <p:cNvPr id="15361" name="Rectangle 1"/>
          <p:cNvSpPr>
            <a:spLocks noChangeArrowheads="1"/>
          </p:cNvSpPr>
          <p:nvPr/>
        </p:nvSpPr>
        <p:spPr bwMode="auto">
          <a:xfrm>
            <a:off x="395536" y="2055331"/>
            <a:ext cx="7226702" cy="1384995"/>
          </a:xfrm>
          <a:prstGeom prst="rect">
            <a:avLst/>
          </a:prstGeom>
          <a:solidFill>
            <a:srgbClr val="FFFFFF"/>
          </a:solidFill>
          <a:ln w="9525">
            <a:noFill/>
            <a:miter lim="800000"/>
            <a:headEnd/>
            <a:tailEnd/>
          </a:ln>
          <a:effectLst/>
        </p:spPr>
        <p:txBody>
          <a:bodyPr vert="horz" wrap="square" lIns="0" tIns="0" rIns="71415" bIns="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b="0" i="0" u="none" strike="noStrike" cap="none" normalizeH="0" baseline="0" dirty="0" smtClean="0">
                <a:ln>
                  <a:noFill/>
                </a:ln>
                <a:solidFill>
                  <a:srgbClr val="642A8F"/>
                </a:solidFill>
                <a:effectLst/>
                <a:latin typeface="Arial" pitchFamily="34" charset="0"/>
                <a:cs typeface="Arial" pitchFamily="34" charset="0"/>
                <a:hlinkClick r:id="rId2"/>
              </a:rPr>
              <a:t>Neonatal purpura fulminans secondary to group B streptococcal infection.</a:t>
            </a:r>
            <a:r>
              <a:rPr kumimoji="0" lang="pt-BR" b="0" i="0" u="none" strike="noStrike" cap="none" normalizeH="0" baseline="0" dirty="0" smtClean="0">
                <a:ln>
                  <a:noFill/>
                </a:ln>
                <a:solidFill>
                  <a:srgbClr val="000000"/>
                </a:solidFill>
                <a:effectLst/>
                <a:latin typeface="Arial" pitchFamily="34" charset="0"/>
                <a:cs typeface="Arial" pitchFamily="34" charset="0"/>
              </a:rPr>
              <a:t>Zenciroglu A, Karagol BS, Ipek MS, Okumus N, Yarali N, Aydin M.Pediatr Hematol Oncol. 2010 Nov;27(8):620-5. doi: 10.3109/08880018.2010.503339.</a:t>
            </a:r>
            <a:r>
              <a:rPr kumimoji="0" lang="pt-BR" b="0" i="0" u="none" strike="noStrike" cap="none" normalizeH="0" baseline="0" dirty="0" smtClean="0">
                <a:ln>
                  <a:noFill/>
                </a:ln>
                <a:solidFill>
                  <a:srgbClr val="575757"/>
                </a:solidFill>
                <a:effectLst/>
                <a:latin typeface="Arial" pitchFamily="34" charset="0"/>
                <a:cs typeface="Arial" pitchFamily="34" charset="0"/>
              </a:rPr>
              <a:t>PMID: 20795772.</a:t>
            </a:r>
            <a:r>
              <a:rPr kumimoji="0" lang="pt-BR" b="0" i="0" u="sng" strike="noStrike" cap="none" normalizeH="0" baseline="0" dirty="0" smtClean="0">
                <a:ln>
                  <a:noFill/>
                </a:ln>
                <a:solidFill>
                  <a:srgbClr val="6666AA"/>
                </a:solidFill>
                <a:effectLst/>
                <a:latin typeface="Arial" pitchFamily="34" charset="0"/>
                <a:cs typeface="Arial" pitchFamily="34" charset="0"/>
                <a:hlinkClick r:id="rId3"/>
              </a:rPr>
              <a:t>Similar articles</a:t>
            </a:r>
            <a:endParaRPr kumimoji="0" lang="pt-BR" b="0" i="0" u="sng" strike="noStrike" cap="none" normalizeH="0" baseline="0" dirty="0" smtClean="0">
              <a:ln>
                <a:noFill/>
              </a:ln>
              <a:solidFill>
                <a:srgbClr val="6666AA"/>
              </a:solidFill>
              <a:effectLst/>
              <a:latin typeface="Arial" pitchFamily="34"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pt-BR"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5362" name="Rectangle 2"/>
          <p:cNvSpPr>
            <a:spLocks noChangeArrowheads="1"/>
          </p:cNvSpPr>
          <p:nvPr/>
        </p:nvSpPr>
        <p:spPr bwMode="auto">
          <a:xfrm>
            <a:off x="395536" y="3645024"/>
            <a:ext cx="8568952" cy="1107996"/>
          </a:xfrm>
          <a:prstGeom prst="rect">
            <a:avLst/>
          </a:prstGeom>
          <a:solidFill>
            <a:srgbClr val="FFFFFF"/>
          </a:solidFill>
          <a:ln w="9525">
            <a:noFill/>
            <a:miter lim="800000"/>
            <a:headEnd/>
            <a:tailEnd/>
          </a:ln>
          <a:effectLst/>
        </p:spPr>
        <p:txBody>
          <a:bodyPr vert="horz" wrap="square" lIns="0" tIns="0" rIns="71415" bIns="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b="0" i="0" u="none" strike="noStrike" cap="none" normalizeH="0" baseline="0" dirty="0" smtClean="0">
                <a:ln>
                  <a:noFill/>
                </a:ln>
                <a:solidFill>
                  <a:srgbClr val="642A8F"/>
                </a:solidFill>
                <a:effectLst/>
                <a:latin typeface="Arial" pitchFamily="34" charset="0"/>
                <a:cs typeface="Arial" pitchFamily="34" charset="0"/>
                <a:hlinkClick r:id="rId4"/>
              </a:rPr>
              <a:t>Neonatal purpura fulminans due to methicillin resistant Staphylococcus aureus.</a:t>
            </a:r>
            <a:endParaRPr kumimoji="0" lang="pt-BR" sz="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pt-BR" b="0" i="0" u="none" strike="noStrike" cap="none" normalizeH="0" baseline="0" dirty="0" smtClean="0">
                <a:ln>
                  <a:noFill/>
                </a:ln>
                <a:solidFill>
                  <a:srgbClr val="000000"/>
                </a:solidFill>
                <a:effectLst/>
                <a:latin typeface="Arial" pitchFamily="34" charset="0"/>
                <a:cs typeface="Arial" pitchFamily="34" charset="0"/>
              </a:rPr>
              <a:t>Verma P, Pandhi D, Yadav P, Dhawan AK.Pediatr Dermatol. 2013 Mar-pr;30(2):266-7. doi: 10.1111/j.1525-1470.2011.01674.x. Epub 2012 Jan 26.</a:t>
            </a:r>
            <a:endParaRPr kumimoji="0" lang="pt-BR" sz="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pt-BR" b="0" i="0" u="none" strike="noStrike" cap="none" normalizeH="0" baseline="0" dirty="0" smtClean="0">
                <a:ln>
                  <a:noFill/>
                </a:ln>
                <a:solidFill>
                  <a:srgbClr val="575757"/>
                </a:solidFill>
                <a:effectLst/>
                <a:latin typeface="Arial" pitchFamily="34" charset="0"/>
                <a:cs typeface="Arial" pitchFamily="34" charset="0"/>
              </a:rPr>
              <a:t>PMID: 22276732.</a:t>
            </a:r>
            <a:r>
              <a:rPr kumimoji="0" lang="pt-BR" b="0" i="0" u="sng" strike="noStrike" cap="none" normalizeH="0" baseline="0" dirty="0" smtClean="0">
                <a:ln>
                  <a:noFill/>
                </a:ln>
                <a:solidFill>
                  <a:srgbClr val="6666AA"/>
                </a:solidFill>
                <a:effectLst/>
                <a:latin typeface="Arial" pitchFamily="34" charset="0"/>
                <a:cs typeface="Arial" pitchFamily="34" charset="0"/>
                <a:hlinkClick r:id="rId5"/>
              </a:rPr>
              <a:t>Similar articles</a:t>
            </a:r>
            <a:endParaRPr kumimoji="0" lang="pt-BR"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5363" name="Rectangle 3"/>
          <p:cNvSpPr>
            <a:spLocks noChangeArrowheads="1"/>
          </p:cNvSpPr>
          <p:nvPr/>
        </p:nvSpPr>
        <p:spPr bwMode="auto">
          <a:xfrm>
            <a:off x="467544" y="5085184"/>
            <a:ext cx="8136904" cy="1384995"/>
          </a:xfrm>
          <a:prstGeom prst="rect">
            <a:avLst/>
          </a:prstGeom>
          <a:solidFill>
            <a:srgbClr val="FFFFFF"/>
          </a:solidFill>
          <a:ln w="9525">
            <a:noFill/>
            <a:miter lim="800000"/>
            <a:headEnd/>
            <a:tailEnd/>
          </a:ln>
          <a:effectLst/>
        </p:spPr>
        <p:txBody>
          <a:bodyPr vert="horz" wrap="square" lIns="0" tIns="0" rIns="71415" bIns="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b="0" i="0" u="none" strike="noStrike" cap="none" normalizeH="0" baseline="0" dirty="0" smtClean="0">
                <a:ln>
                  <a:noFill/>
                </a:ln>
                <a:solidFill>
                  <a:srgbClr val="642A8F"/>
                </a:solidFill>
                <a:effectLst/>
                <a:latin typeface="Arial" pitchFamily="34" charset="0"/>
                <a:cs typeface="Arial" pitchFamily="34" charset="0"/>
                <a:hlinkClick r:id="rId6"/>
              </a:rPr>
              <a:t/>
            </a:r>
            <a:br>
              <a:rPr kumimoji="0" lang="pt-BR" b="0" i="0" u="none" strike="noStrike" cap="none" normalizeH="0" baseline="0" dirty="0" smtClean="0">
                <a:ln>
                  <a:noFill/>
                </a:ln>
                <a:solidFill>
                  <a:srgbClr val="642A8F"/>
                </a:solidFill>
                <a:effectLst/>
                <a:latin typeface="Arial" pitchFamily="34" charset="0"/>
                <a:cs typeface="Arial" pitchFamily="34" charset="0"/>
                <a:hlinkClick r:id="rId6"/>
              </a:rPr>
            </a:br>
            <a:r>
              <a:rPr kumimoji="0" lang="pt-BR" b="0" i="0" u="none" strike="noStrike" cap="none" normalizeH="0" baseline="0" dirty="0" smtClean="0">
                <a:ln>
                  <a:noFill/>
                </a:ln>
                <a:solidFill>
                  <a:srgbClr val="642A8F"/>
                </a:solidFill>
                <a:effectLst/>
                <a:latin typeface="Arial" pitchFamily="34" charset="0"/>
                <a:cs typeface="Arial" pitchFamily="34" charset="0"/>
                <a:hlinkClick r:id="rId6"/>
              </a:rPr>
              <a:t>Serratia marcescens septicemia presenting as purpura fulminans in a premature newborn.</a:t>
            </a:r>
            <a:r>
              <a:rPr kumimoji="0" lang="pt-BR" b="0" i="0" u="none" strike="noStrike" cap="none" normalizeH="0" baseline="0" dirty="0" smtClean="0">
                <a:ln>
                  <a:noFill/>
                </a:ln>
                <a:solidFill>
                  <a:srgbClr val="642A8F"/>
                </a:solidFill>
                <a:effectLst/>
                <a:latin typeface="Arial" pitchFamily="34" charset="0"/>
                <a:cs typeface="Arial" pitchFamily="34" charset="0"/>
              </a:rPr>
              <a:t> </a:t>
            </a:r>
            <a:r>
              <a:rPr kumimoji="0" lang="pt-BR" b="0" i="0" u="none" strike="noStrike" cap="none" normalizeH="0" baseline="0" dirty="0" smtClean="0">
                <a:ln>
                  <a:noFill/>
                </a:ln>
                <a:solidFill>
                  <a:srgbClr val="000000"/>
                </a:solidFill>
                <a:effectLst/>
                <a:latin typeface="Arial" pitchFamily="34" charset="0"/>
                <a:cs typeface="Arial" pitchFamily="34" charset="0"/>
              </a:rPr>
              <a:t>Teertstra TK, Bergman KA, Benne CA, Albers MJ.Eur J Clin Microbiol Infect Dis. 2005 Dec;24(12):846-7. No abstract available.</a:t>
            </a:r>
            <a:endParaRPr kumimoji="0" lang="pt-BR" sz="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pt-BR" b="0" i="0" u="none" strike="noStrike" cap="none" normalizeH="0" baseline="0" dirty="0" smtClean="0">
                <a:ln>
                  <a:noFill/>
                </a:ln>
                <a:solidFill>
                  <a:srgbClr val="575757"/>
                </a:solidFill>
                <a:effectLst/>
                <a:latin typeface="Arial" pitchFamily="34" charset="0"/>
                <a:cs typeface="Arial" pitchFamily="34" charset="0"/>
              </a:rPr>
              <a:t>PMID: 16331334.</a:t>
            </a:r>
            <a:r>
              <a:rPr kumimoji="0" lang="pt-BR" b="0" i="0" u="sng" strike="noStrike" cap="none" normalizeH="0" baseline="0" dirty="0" smtClean="0">
                <a:ln>
                  <a:noFill/>
                </a:ln>
                <a:solidFill>
                  <a:srgbClr val="6666AA"/>
                </a:solidFill>
                <a:effectLst/>
                <a:latin typeface="Arial" pitchFamily="34" charset="0"/>
                <a:cs typeface="Arial" pitchFamily="34" charset="0"/>
                <a:hlinkClick r:id="rId7"/>
              </a:rPr>
              <a:t>Similar articles</a:t>
            </a:r>
            <a:endParaRPr kumimoji="0" lang="pt-BR"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5364" name="Rectangle 4"/>
          <p:cNvSpPr>
            <a:spLocks noChangeArrowheads="1"/>
          </p:cNvSpPr>
          <p:nvPr/>
        </p:nvSpPr>
        <p:spPr bwMode="auto">
          <a:xfrm>
            <a:off x="395536" y="548680"/>
            <a:ext cx="8640960" cy="147732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b="0" i="0" u="none" strike="noStrike" cap="none" normalizeH="0" baseline="0" dirty="0" smtClean="0">
                <a:ln>
                  <a:noFill/>
                </a:ln>
                <a:solidFill>
                  <a:srgbClr val="642A8F"/>
                </a:solidFill>
                <a:effectLst/>
                <a:latin typeface="Arial" pitchFamily="34" charset="0"/>
                <a:ea typeface="Times New Roman" pitchFamily="18" charset="0"/>
                <a:cs typeface="Arial" pitchFamily="34" charset="0"/>
                <a:hlinkClick r:id="rId8"/>
              </a:rPr>
              <a:t>Sepsis-Associated Purpura Fulminans Due to Klebsiella Oxytoca.</a:t>
            </a:r>
            <a:r>
              <a:rPr kumimoji="0" lang="pt-BR"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Disse SC, Meyer S, Baghai-Arassi A.Dtsch Arztebl Int. 2018 Nov 16;115(46):784. doi: 10.3238/arztebl.2018.0784a. No abstract available.</a:t>
            </a:r>
            <a:r>
              <a:rPr kumimoji="0" lang="pt-BR" b="0" i="0" u="none" strike="noStrike" cap="none" normalizeH="0" baseline="0" dirty="0" smtClean="0">
                <a:ln>
                  <a:noFill/>
                </a:ln>
                <a:solidFill>
                  <a:srgbClr val="575757"/>
                </a:solidFill>
                <a:effectLst/>
                <a:latin typeface="Arial" pitchFamily="34" charset="0"/>
                <a:ea typeface="Times New Roman" pitchFamily="18" charset="0"/>
                <a:cs typeface="Arial" pitchFamily="34" charset="0"/>
              </a:rPr>
              <a:t>PMID:30602411. </a:t>
            </a:r>
            <a:r>
              <a:rPr kumimoji="0" lang="pt-BR" b="1" i="0" u="none" strike="noStrike" cap="none" normalizeH="0" baseline="0" dirty="0" smtClean="0">
                <a:ln>
                  <a:noFill/>
                </a:ln>
                <a:solidFill>
                  <a:srgbClr val="985735"/>
                </a:solidFill>
                <a:effectLst/>
                <a:latin typeface="Arial" pitchFamily="34" charset="0"/>
                <a:ea typeface="Times New Roman" pitchFamily="18" charset="0"/>
                <a:cs typeface="Arial" pitchFamily="34" charset="0"/>
                <a:hlinkClick r:id="rId8"/>
              </a:rPr>
              <a:t>Free PMC Article</a:t>
            </a:r>
            <a:r>
              <a:rPr kumimoji="0" lang="pt-BR" b="0" i="0" u="none" strike="noStrike" cap="none" normalizeH="0" baseline="0" dirty="0" smtClean="0">
                <a:ln>
                  <a:noFill/>
                </a:ln>
                <a:solidFill>
                  <a:srgbClr val="575757"/>
                </a:solidFill>
                <a:effectLst/>
                <a:latin typeface="Arial" pitchFamily="34" charset="0"/>
                <a:ea typeface="Times New Roman" pitchFamily="18" charset="0"/>
                <a:cs typeface="Arial" pitchFamily="34" charset="0"/>
              </a:rPr>
              <a:t>.</a:t>
            </a:r>
            <a:r>
              <a:rPr kumimoji="0" lang="pt-BR" b="0" i="0" u="none" strike="noStrike" cap="none" normalizeH="0" baseline="0" dirty="0" smtClean="0">
                <a:ln>
                  <a:noFill/>
                </a:ln>
                <a:solidFill>
                  <a:srgbClr val="6666AA"/>
                </a:solidFill>
                <a:effectLst/>
                <a:latin typeface="Arial" pitchFamily="34" charset="0"/>
                <a:ea typeface="Times New Roman" pitchFamily="18" charset="0"/>
                <a:cs typeface="Arial" pitchFamily="34" charset="0"/>
                <a:hlinkClick r:id="rId9"/>
              </a:rPr>
              <a:t>Similar articles</a:t>
            </a:r>
            <a:r>
              <a:rPr kumimoji="0" lang="pt-BR" b="0" i="0" u="none" strike="noStrike" cap="none" normalizeH="0" baseline="0" dirty="0" smtClean="0">
                <a:ln>
                  <a:noFill/>
                </a:ln>
                <a:solidFill>
                  <a:srgbClr val="6666AA"/>
                </a:solidFill>
                <a:effectLst/>
                <a:latin typeface="Arial" pitchFamily="34" charset="0"/>
                <a:ea typeface="Times New Roman" pitchFamily="18" charset="0"/>
                <a:cs typeface="Arial" pitchFamily="34" charset="0"/>
              </a:rPr>
              <a:t>. </a:t>
            </a:r>
            <a:r>
              <a:rPr kumimoji="0" lang="pt-BR" b="1" i="0" u="none" strike="noStrike" cap="none" normalizeH="0" baseline="0" dirty="0" smtClean="0">
                <a:ln>
                  <a:noFill/>
                </a:ln>
                <a:solidFill>
                  <a:srgbClr val="0000FF"/>
                </a:solidFill>
                <a:effectLst/>
                <a:latin typeface="Arial" pitchFamily="34" charset="0"/>
                <a:ea typeface="Times New Roman" pitchFamily="18" charset="0"/>
                <a:cs typeface="Arial" pitchFamily="34" charset="0"/>
              </a:rPr>
              <a:t>Artigo Livre!</a:t>
            </a:r>
            <a:endParaRPr kumimoji="0" lang="pt-BR" b="1" i="0" u="none" strike="noStrike" cap="none" normalizeH="0" baseline="0" dirty="0" smtClean="0">
              <a:ln>
                <a:noFill/>
              </a:ln>
              <a:solidFill>
                <a:srgbClr val="0000FF"/>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t-BR"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1"/>
          <p:cNvSpPr>
            <a:spLocks noChangeArrowheads="1"/>
          </p:cNvSpPr>
          <p:nvPr/>
        </p:nvSpPr>
        <p:spPr bwMode="auto">
          <a:xfrm>
            <a:off x="323528" y="548680"/>
            <a:ext cx="7920880" cy="1107996"/>
          </a:xfrm>
          <a:prstGeom prst="rect">
            <a:avLst/>
          </a:prstGeom>
          <a:solidFill>
            <a:srgbClr val="FFFFFF"/>
          </a:solidFill>
          <a:ln w="9525">
            <a:noFill/>
            <a:miter lim="800000"/>
            <a:headEnd/>
            <a:tailEnd/>
          </a:ln>
          <a:effectLst/>
        </p:spPr>
        <p:txBody>
          <a:bodyPr vert="horz" wrap="square" lIns="0" tIns="0" rIns="71415" bIns="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b="0" i="0" u="none" strike="noStrike" cap="none" normalizeH="0" baseline="0" dirty="0" smtClean="0">
                <a:ln>
                  <a:noFill/>
                </a:ln>
                <a:solidFill>
                  <a:srgbClr val="642A8F"/>
                </a:solidFill>
                <a:effectLst/>
                <a:latin typeface="Arial" pitchFamily="34" charset="0"/>
                <a:cs typeface="Arial" pitchFamily="34" charset="0"/>
                <a:hlinkClick r:id="rId2"/>
              </a:rPr>
              <a:t>Purpura fulminans in an acute preterm neonate.</a:t>
            </a:r>
            <a:r>
              <a:rPr kumimoji="0" lang="pt-BR" b="0" i="0" u="none" strike="noStrike" cap="none" normalizeH="0" baseline="0" dirty="0" smtClean="0">
                <a:ln>
                  <a:noFill/>
                </a:ln>
                <a:solidFill>
                  <a:srgbClr val="642A8F"/>
                </a:solidFill>
                <a:effectLst/>
                <a:latin typeface="Arial" pitchFamily="34" charset="0"/>
                <a:cs typeface="Arial" pitchFamily="34" charset="0"/>
              </a:rPr>
              <a:t> </a:t>
            </a:r>
            <a:r>
              <a:rPr kumimoji="0" lang="pt-BR" b="0" i="0" u="none" strike="noStrike" cap="none" normalizeH="0" baseline="0" dirty="0" smtClean="0">
                <a:ln>
                  <a:noFill/>
                </a:ln>
                <a:solidFill>
                  <a:srgbClr val="000000"/>
                </a:solidFill>
                <a:effectLst/>
                <a:latin typeface="Arial" pitchFamily="34" charset="0"/>
                <a:cs typeface="Arial" pitchFamily="34" charset="0"/>
              </a:rPr>
              <a:t>Church J, Haram NH, Jones I, Hartnoll G.Arch Dis Child Fetal Neonatal Ed. 2013 Jan;98(1):F76-7. doi: 10.1136/fetalneonatal-2011-300907. No abstract available.</a:t>
            </a:r>
            <a:endParaRPr kumimoji="0" lang="pt-BR" sz="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pt-BR" b="0" i="0" u="none" strike="noStrike" cap="none" normalizeH="0" baseline="0" dirty="0" smtClean="0">
                <a:ln>
                  <a:noFill/>
                </a:ln>
                <a:solidFill>
                  <a:srgbClr val="575757"/>
                </a:solidFill>
                <a:effectLst/>
                <a:latin typeface="Arial" pitchFamily="34" charset="0"/>
                <a:cs typeface="Arial" pitchFamily="34" charset="0"/>
              </a:rPr>
              <a:t>PMID: 23250966.</a:t>
            </a:r>
            <a:r>
              <a:rPr kumimoji="0" lang="pt-BR" b="0" i="0" u="sng" strike="noStrike" cap="none" normalizeH="0" baseline="0" dirty="0" smtClean="0">
                <a:ln>
                  <a:noFill/>
                </a:ln>
                <a:solidFill>
                  <a:srgbClr val="6666AA"/>
                </a:solidFill>
                <a:effectLst/>
                <a:latin typeface="Arial" pitchFamily="34" charset="0"/>
                <a:cs typeface="Arial" pitchFamily="34" charset="0"/>
                <a:hlinkClick r:id="rId3"/>
              </a:rPr>
              <a:t>Similar articles</a:t>
            </a:r>
            <a:endParaRPr kumimoji="0" lang="pt-BR"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6386" name="Rectangle 2"/>
          <p:cNvSpPr>
            <a:spLocks noChangeArrowheads="1"/>
          </p:cNvSpPr>
          <p:nvPr/>
        </p:nvSpPr>
        <p:spPr bwMode="auto">
          <a:xfrm>
            <a:off x="251520" y="1844824"/>
            <a:ext cx="8352928" cy="1384995"/>
          </a:xfrm>
          <a:prstGeom prst="rect">
            <a:avLst/>
          </a:prstGeom>
          <a:solidFill>
            <a:srgbClr val="FFFFFF"/>
          </a:solidFill>
          <a:ln w="9525">
            <a:noFill/>
            <a:miter lim="800000"/>
            <a:headEnd/>
            <a:tailEnd/>
          </a:ln>
          <a:effectLst/>
        </p:spPr>
        <p:txBody>
          <a:bodyPr vert="horz" wrap="square" lIns="0" tIns="0" rIns="71415" bIns="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b="0" i="0" u="none" strike="noStrike" cap="none" normalizeH="0" baseline="0" dirty="0" smtClean="0">
                <a:ln>
                  <a:noFill/>
                </a:ln>
                <a:solidFill>
                  <a:srgbClr val="642A8F"/>
                </a:solidFill>
                <a:effectLst/>
                <a:latin typeface="Arial" pitchFamily="34" charset="0"/>
                <a:cs typeface="Arial" pitchFamily="34" charset="0"/>
                <a:hlinkClick r:id="rId4"/>
              </a:rPr>
              <a:t>Severe Neonatal Purpura Fulminans Caused by Staphylococcus aureus.</a:t>
            </a:r>
            <a:endParaRPr kumimoji="0" lang="pt-BR" sz="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pt-BR" b="0" i="0" u="none" strike="noStrike" cap="none" normalizeH="0" baseline="0" dirty="0" smtClean="0">
                <a:ln>
                  <a:noFill/>
                </a:ln>
                <a:solidFill>
                  <a:srgbClr val="000000"/>
                </a:solidFill>
                <a:effectLst/>
                <a:latin typeface="Arial" pitchFamily="34" charset="0"/>
                <a:cs typeface="Arial" pitchFamily="34" charset="0"/>
              </a:rPr>
              <a:t>Nicolas L, Philip J, Larson S, Islam S, Lew JF, Glavin FL, Samraj RS.</a:t>
            </a:r>
            <a:endParaRPr kumimoji="0" lang="pt-BR" sz="900" b="0" i="0" u="none" strike="noStrike" cap="none" normalizeH="0" baseline="0" dirty="0" smtClean="0">
              <a:ln>
                <a:noFill/>
              </a:ln>
              <a:solidFill>
                <a:srgbClr val="000000"/>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pt-BR" b="0" i="0" u="none" strike="noStrike" cap="none" normalizeH="0" baseline="0" dirty="0" smtClean="0">
                <a:ln>
                  <a:noFill/>
                </a:ln>
                <a:solidFill>
                  <a:srgbClr val="000000"/>
                </a:solidFill>
                <a:effectLst/>
                <a:latin typeface="Arial" pitchFamily="34" charset="0"/>
                <a:cs typeface="Arial" pitchFamily="34" charset="0"/>
              </a:rPr>
              <a:t>Clin Pediatr (Phila). 2017 Jul;56(8):776-780. doi: 10.1177/0009922816660693. Epub 2016 Jul 22. No abstract available.</a:t>
            </a:r>
            <a:r>
              <a:rPr kumimoji="0" lang="pt-BR" b="0" i="0" u="none" strike="noStrike" cap="none" normalizeH="0" baseline="0" dirty="0" smtClean="0">
                <a:ln>
                  <a:noFill/>
                </a:ln>
                <a:solidFill>
                  <a:srgbClr val="575757"/>
                </a:solidFill>
                <a:effectLst/>
                <a:latin typeface="Arial" pitchFamily="34" charset="0"/>
                <a:cs typeface="Arial" pitchFamily="34" charset="0"/>
              </a:rPr>
              <a:t>PMID: 27449990</a:t>
            </a:r>
          </a:p>
          <a:p>
            <a:pPr marL="0" marR="0" lvl="0" indent="0" algn="l" defTabSz="914400" rtl="0" eaLnBrk="0" fontAlgn="base" latinLnBrk="0" hangingPunct="0">
              <a:lnSpc>
                <a:spcPct val="100000"/>
              </a:lnSpc>
              <a:spcBef>
                <a:spcPct val="0"/>
              </a:spcBef>
              <a:spcAft>
                <a:spcPct val="0"/>
              </a:spcAft>
              <a:buClrTx/>
              <a:buSzTx/>
              <a:buFontTx/>
              <a:buNone/>
              <a:tabLst/>
            </a:pPr>
            <a:r>
              <a:rPr kumimoji="0" lang="pt-BR" b="0" i="0" u="sng" strike="noStrike" cap="none" normalizeH="0" baseline="0" dirty="0" smtClean="0">
                <a:ln>
                  <a:noFill/>
                </a:ln>
                <a:solidFill>
                  <a:srgbClr val="6666AA"/>
                </a:solidFill>
                <a:effectLst/>
                <a:latin typeface="Arial" pitchFamily="34" charset="0"/>
                <a:cs typeface="Arial" pitchFamily="34" charset="0"/>
                <a:hlinkClick r:id="rId5"/>
              </a:rPr>
              <a:t>Similar articles</a:t>
            </a:r>
            <a:endParaRPr kumimoji="0" lang="pt-BR"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6387" name="Rectangle 3"/>
          <p:cNvSpPr>
            <a:spLocks noChangeArrowheads="1"/>
          </p:cNvSpPr>
          <p:nvPr/>
        </p:nvSpPr>
        <p:spPr bwMode="auto">
          <a:xfrm>
            <a:off x="179512" y="3356992"/>
            <a:ext cx="8964488" cy="1384995"/>
          </a:xfrm>
          <a:prstGeom prst="rect">
            <a:avLst/>
          </a:prstGeom>
          <a:solidFill>
            <a:srgbClr val="FFFFFF"/>
          </a:solidFill>
          <a:ln w="9525">
            <a:noFill/>
            <a:miter lim="800000"/>
            <a:headEnd/>
            <a:tailEnd/>
          </a:ln>
          <a:effectLst/>
        </p:spPr>
        <p:txBody>
          <a:bodyPr vert="horz" wrap="square" lIns="0" tIns="0" rIns="71415" bIns="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b="0" i="0" u="none" strike="noStrike" cap="none" normalizeH="0" baseline="0" dirty="0" smtClean="0">
                <a:ln>
                  <a:noFill/>
                </a:ln>
                <a:solidFill>
                  <a:srgbClr val="642A8F"/>
                </a:solidFill>
                <a:effectLst/>
                <a:latin typeface="Arial" pitchFamily="34" charset="0"/>
                <a:cs typeface="Arial" pitchFamily="34" charset="0"/>
                <a:hlinkClick r:id="rId6"/>
              </a:rPr>
              <a:t/>
            </a:r>
            <a:br>
              <a:rPr kumimoji="0" lang="pt-BR" b="0" i="0" u="none" strike="noStrike" cap="none" normalizeH="0" baseline="0" dirty="0" smtClean="0">
                <a:ln>
                  <a:noFill/>
                </a:ln>
                <a:solidFill>
                  <a:srgbClr val="642A8F"/>
                </a:solidFill>
                <a:effectLst/>
                <a:latin typeface="Arial" pitchFamily="34" charset="0"/>
                <a:cs typeface="Arial" pitchFamily="34" charset="0"/>
                <a:hlinkClick r:id="rId6"/>
              </a:rPr>
            </a:br>
            <a:r>
              <a:rPr kumimoji="0" lang="pt-BR" b="0" i="0" u="none" strike="noStrike" cap="none" normalizeH="0" baseline="0" dirty="0" smtClean="0">
                <a:ln>
                  <a:noFill/>
                </a:ln>
                <a:solidFill>
                  <a:srgbClr val="642A8F"/>
                </a:solidFill>
                <a:effectLst/>
                <a:latin typeface="Arial" pitchFamily="34" charset="0"/>
                <a:cs typeface="Arial" pitchFamily="34" charset="0"/>
                <a:hlinkClick r:id="rId6"/>
              </a:rPr>
              <a:t>Purpura fulminans: recognition, diagnosis and management.</a:t>
            </a:r>
            <a:r>
              <a:rPr kumimoji="0" lang="pt-BR" b="0" i="0" u="none" strike="noStrike" cap="none" normalizeH="0" baseline="0" dirty="0" smtClean="0">
                <a:ln>
                  <a:noFill/>
                </a:ln>
                <a:solidFill>
                  <a:srgbClr val="642A8F"/>
                </a:solidFill>
                <a:effectLst/>
                <a:latin typeface="Arial" pitchFamily="34" charset="0"/>
                <a:cs typeface="Arial" pitchFamily="34" charset="0"/>
              </a:rPr>
              <a:t> </a:t>
            </a:r>
            <a:r>
              <a:rPr kumimoji="0" lang="pt-BR" b="0" i="0" u="none" strike="noStrike" cap="none" normalizeH="0" baseline="0" dirty="0" smtClean="0">
                <a:ln>
                  <a:noFill/>
                </a:ln>
                <a:solidFill>
                  <a:srgbClr val="000000"/>
                </a:solidFill>
                <a:effectLst/>
                <a:latin typeface="Arial" pitchFamily="34" charset="0"/>
                <a:cs typeface="Arial" pitchFamily="34" charset="0"/>
              </a:rPr>
              <a:t>Chalmers E, Cooper P, Forman K, Grimley C, Khair K, Minford A, Morgan M, Mumford AD.Arch Dis Child. 2011 Nov;96(11):1066-71. doi: 10.1136/adc.2010.199919. Epub 2011 Jan 12. Review.</a:t>
            </a:r>
            <a:endParaRPr kumimoji="0" lang="pt-BR" sz="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pt-BR" b="0" i="0" u="none" strike="noStrike" cap="none" normalizeH="0" baseline="0" dirty="0" smtClean="0">
                <a:ln>
                  <a:noFill/>
                </a:ln>
                <a:solidFill>
                  <a:srgbClr val="575757"/>
                </a:solidFill>
                <a:effectLst/>
                <a:latin typeface="Arial" pitchFamily="34" charset="0"/>
                <a:cs typeface="Arial" pitchFamily="34" charset="0"/>
              </a:rPr>
              <a:t>PMID: 21233082.</a:t>
            </a:r>
            <a:r>
              <a:rPr kumimoji="0" lang="pt-BR" b="0" i="0" u="sng" strike="noStrike" cap="none" normalizeH="0" baseline="0" dirty="0" smtClean="0">
                <a:ln>
                  <a:noFill/>
                </a:ln>
                <a:solidFill>
                  <a:srgbClr val="6666AA"/>
                </a:solidFill>
                <a:effectLst/>
                <a:latin typeface="Arial" pitchFamily="34" charset="0"/>
                <a:cs typeface="Arial" pitchFamily="34" charset="0"/>
                <a:hlinkClick r:id="rId7"/>
              </a:rPr>
              <a:t>Similar articles</a:t>
            </a:r>
            <a:endParaRPr kumimoji="0" lang="pt-BR"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6388" name="Rectangle 4"/>
          <p:cNvSpPr>
            <a:spLocks noChangeArrowheads="1"/>
          </p:cNvSpPr>
          <p:nvPr/>
        </p:nvSpPr>
        <p:spPr bwMode="auto">
          <a:xfrm>
            <a:off x="179512" y="5157192"/>
            <a:ext cx="8964488" cy="830997"/>
          </a:xfrm>
          <a:prstGeom prst="rect">
            <a:avLst/>
          </a:prstGeom>
          <a:solidFill>
            <a:srgbClr val="FFFFFF"/>
          </a:solidFill>
          <a:ln w="9525">
            <a:noFill/>
            <a:miter lim="800000"/>
            <a:headEnd/>
            <a:tailEnd/>
          </a:ln>
          <a:effectLst/>
        </p:spPr>
        <p:txBody>
          <a:bodyPr vert="horz" wrap="square" lIns="0" tIns="0" rIns="71415" bIns="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b="0" i="0" u="none" strike="noStrike" cap="none" normalizeH="0" baseline="0" dirty="0" smtClean="0">
                <a:ln>
                  <a:noFill/>
                </a:ln>
                <a:solidFill>
                  <a:srgbClr val="642A8F"/>
                </a:solidFill>
                <a:effectLst/>
                <a:latin typeface="Arial" pitchFamily="34" charset="0"/>
                <a:cs typeface="Arial" pitchFamily="34" charset="0"/>
                <a:hlinkClick r:id="rId8"/>
              </a:rPr>
              <a:t>Diagnosis and management of neonatal purpura fulminans.</a:t>
            </a:r>
            <a:r>
              <a:rPr kumimoji="0" lang="pt-BR" b="0" i="0" u="none" strike="noStrike" cap="none" normalizeH="0" baseline="0" dirty="0" smtClean="0">
                <a:ln>
                  <a:noFill/>
                </a:ln>
                <a:solidFill>
                  <a:srgbClr val="642A8F"/>
                </a:solidFill>
                <a:effectLst/>
                <a:latin typeface="Arial" pitchFamily="34" charset="0"/>
                <a:cs typeface="Arial" pitchFamily="34" charset="0"/>
              </a:rPr>
              <a:t> </a:t>
            </a:r>
            <a:r>
              <a:rPr kumimoji="0" lang="pt-BR" b="0" i="0" u="none" strike="noStrike" cap="none" normalizeH="0" baseline="0" dirty="0" smtClean="0">
                <a:ln>
                  <a:noFill/>
                </a:ln>
                <a:solidFill>
                  <a:srgbClr val="000000"/>
                </a:solidFill>
                <a:effectLst/>
                <a:latin typeface="Arial" pitchFamily="34" charset="0"/>
                <a:cs typeface="Arial" pitchFamily="34" charset="0"/>
              </a:rPr>
              <a:t>Price VE, Ledingham DL, Krümpel A, Chan AK.Semin Fetal Neonatal Med. 2011 Dec;16(6):318-22. doi: 10.1016/j.siny.2011.07.009. Epub 2011 Aug 11. Review.</a:t>
            </a:r>
            <a:r>
              <a:rPr kumimoji="0" lang="pt-BR" b="0" i="0" u="none" strike="noStrike" cap="none" normalizeH="0" baseline="0" dirty="0" smtClean="0">
                <a:ln>
                  <a:noFill/>
                </a:ln>
                <a:solidFill>
                  <a:srgbClr val="575757"/>
                </a:solidFill>
                <a:effectLst/>
                <a:latin typeface="Arial" pitchFamily="34" charset="0"/>
                <a:cs typeface="Arial" pitchFamily="34" charset="0"/>
              </a:rPr>
              <a:t>PMID: 21839696.</a:t>
            </a:r>
            <a:r>
              <a:rPr kumimoji="0" lang="pt-BR" b="0" i="0" u="sng" strike="noStrike" cap="none" normalizeH="0" baseline="0" dirty="0" smtClean="0">
                <a:ln>
                  <a:noFill/>
                </a:ln>
                <a:solidFill>
                  <a:srgbClr val="6666AA"/>
                </a:solidFill>
                <a:effectLst/>
                <a:latin typeface="Arial" pitchFamily="34" charset="0"/>
                <a:cs typeface="Arial" pitchFamily="34" charset="0"/>
                <a:hlinkClick r:id="rId9"/>
              </a:rPr>
              <a:t>Similar articles</a:t>
            </a:r>
            <a:endParaRPr kumimoji="0" lang="pt-BR"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Rectangle 1"/>
          <p:cNvSpPr>
            <a:spLocks noChangeArrowheads="1"/>
          </p:cNvSpPr>
          <p:nvPr/>
        </p:nvSpPr>
        <p:spPr bwMode="auto">
          <a:xfrm>
            <a:off x="323528" y="1268760"/>
            <a:ext cx="8820472" cy="1107996"/>
          </a:xfrm>
          <a:prstGeom prst="rect">
            <a:avLst/>
          </a:prstGeom>
          <a:solidFill>
            <a:srgbClr val="FFFFFF"/>
          </a:solidFill>
          <a:ln w="9525">
            <a:noFill/>
            <a:miter lim="800000"/>
            <a:headEnd/>
            <a:tailEnd/>
          </a:ln>
          <a:effectLst/>
        </p:spPr>
        <p:txBody>
          <a:bodyPr vert="horz" wrap="square" lIns="0" tIns="0" rIns="71415" bIns="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b="0" i="0" u="none" strike="noStrike" cap="none" normalizeH="0" baseline="0" dirty="0" smtClean="0">
                <a:ln>
                  <a:noFill/>
                </a:ln>
                <a:solidFill>
                  <a:srgbClr val="642A8F"/>
                </a:solidFill>
                <a:effectLst/>
                <a:latin typeface="Arial" pitchFamily="34" charset="0"/>
                <a:cs typeface="Arial" pitchFamily="34" charset="0"/>
                <a:hlinkClick r:id="rId2"/>
              </a:rPr>
              <a:t>Acquired Versus Congenital Neonatal Purpura Fulminans: A Case Report and Literature Review.</a:t>
            </a:r>
            <a:r>
              <a:rPr kumimoji="0" lang="pt-BR" b="0" i="0" u="none" strike="noStrike" cap="none" normalizeH="0" baseline="0" dirty="0" smtClean="0">
                <a:ln>
                  <a:noFill/>
                </a:ln>
                <a:solidFill>
                  <a:srgbClr val="642A8F"/>
                </a:solidFill>
                <a:effectLst/>
                <a:latin typeface="Arial" pitchFamily="34" charset="0"/>
                <a:cs typeface="Arial" pitchFamily="34" charset="0"/>
              </a:rPr>
              <a:t> </a:t>
            </a:r>
            <a:r>
              <a:rPr kumimoji="0" lang="pt-BR" b="0" i="0" u="none" strike="noStrike" cap="none" normalizeH="0" baseline="0" dirty="0" smtClean="0">
                <a:ln>
                  <a:noFill/>
                </a:ln>
                <a:solidFill>
                  <a:srgbClr val="000000"/>
                </a:solidFill>
                <a:effectLst/>
                <a:latin typeface="Arial" pitchFamily="34" charset="0"/>
                <a:cs typeface="Arial" pitchFamily="34" charset="0"/>
              </a:rPr>
              <a:t>Findley T, Patel M, Chapman J, Brown D, Duncan AF.J Pediatr Hematol Oncol. 2018 Nov;40(8):625-627. doi: 10.1097/MPH.0000000000001150. Review.</a:t>
            </a:r>
            <a:r>
              <a:rPr kumimoji="0" lang="pt-BR" b="0" i="0" u="none" strike="noStrike" cap="none" normalizeH="0" baseline="0" dirty="0" smtClean="0">
                <a:ln>
                  <a:noFill/>
                </a:ln>
                <a:solidFill>
                  <a:srgbClr val="575757"/>
                </a:solidFill>
                <a:effectLst/>
                <a:latin typeface="Arial" pitchFamily="34" charset="0"/>
                <a:cs typeface="Arial" pitchFamily="34" charset="0"/>
              </a:rPr>
              <a:t>PMID: 29683961.</a:t>
            </a:r>
            <a:r>
              <a:rPr kumimoji="0" lang="pt-BR" b="0" i="0" u="sng" strike="noStrike" cap="none" normalizeH="0" baseline="0" dirty="0" smtClean="0">
                <a:ln>
                  <a:noFill/>
                </a:ln>
                <a:solidFill>
                  <a:srgbClr val="6666AA"/>
                </a:solidFill>
                <a:effectLst/>
                <a:latin typeface="Arial" pitchFamily="34" charset="0"/>
                <a:cs typeface="Arial" pitchFamily="34" charset="0"/>
                <a:hlinkClick r:id="rId3"/>
              </a:rPr>
              <a:t>Similar articles</a:t>
            </a:r>
            <a:endParaRPr kumimoji="0" lang="pt-BR"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3" name="Retângulo 2"/>
          <p:cNvSpPr/>
          <p:nvPr/>
        </p:nvSpPr>
        <p:spPr>
          <a:xfrm>
            <a:off x="251520" y="3284984"/>
            <a:ext cx="8568952" cy="923330"/>
          </a:xfrm>
          <a:prstGeom prst="rect">
            <a:avLst/>
          </a:prstGeom>
        </p:spPr>
        <p:txBody>
          <a:bodyPr wrap="square">
            <a:spAutoFit/>
          </a:bodyPr>
          <a:lstStyle/>
          <a:p>
            <a:r>
              <a:rPr lang="pt-BR" u="sng" dirty="0">
                <a:hlinkClick r:id="rId4"/>
              </a:rPr>
              <a:t>Neonatal Purpura Fulminans, a rare genetic disorder due to protein C deficiency: A case report</a:t>
            </a:r>
            <a:r>
              <a:rPr lang="pt-BR" u="sng" dirty="0" smtClean="0">
                <a:hlinkClick r:id="rId4"/>
              </a:rPr>
              <a:t>.</a:t>
            </a:r>
            <a:r>
              <a:rPr lang="pt-BR" u="sng" dirty="0" smtClean="0"/>
              <a:t> </a:t>
            </a:r>
            <a:r>
              <a:rPr lang="pt-BR" dirty="0" smtClean="0"/>
              <a:t>Irfan </a:t>
            </a:r>
            <a:r>
              <a:rPr lang="pt-BR" dirty="0"/>
              <a:t>Kazi SG, Siddiqui E, Habib I, Tabassum S, Afzal B, Khan IQ. J Pak Med Assoc. 2018 Mar;68(3):463-465. PMID: 2954088.  </a:t>
            </a:r>
            <a:r>
              <a:rPr lang="pt-BR" b="1" dirty="0">
                <a:hlinkClick r:id="rId4"/>
              </a:rPr>
              <a:t>Free Article</a:t>
            </a:r>
            <a:r>
              <a:rPr lang="pt-BR" dirty="0"/>
              <a:t>. </a:t>
            </a:r>
            <a:r>
              <a:rPr lang="pt-BR" u="sng" dirty="0">
                <a:hlinkClick r:id="rId5"/>
              </a:rPr>
              <a:t>Similar </a:t>
            </a:r>
            <a:r>
              <a:rPr lang="pt-BR" u="sng" dirty="0" smtClean="0">
                <a:hlinkClick r:id="rId5"/>
              </a:rPr>
              <a:t>articles</a:t>
            </a:r>
            <a:r>
              <a:rPr lang="pt-BR" dirty="0" smtClean="0"/>
              <a:t>. </a:t>
            </a:r>
            <a:r>
              <a:rPr lang="pt-BR" b="1" dirty="0" smtClean="0">
                <a:solidFill>
                  <a:srgbClr val="0000FF"/>
                </a:solidFill>
              </a:rPr>
              <a:t>Artigo Livre! </a:t>
            </a:r>
            <a:endParaRPr lang="pt-BR" b="1" dirty="0">
              <a:solidFill>
                <a:srgbClr val="0000FF"/>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p:txBody>
          <a:bodyPr/>
          <a:lstStyle/>
          <a:p>
            <a:r>
              <a:rPr lang="pt-BR" dirty="0" smtClean="0">
                <a:solidFill>
                  <a:srgbClr val="FF0000"/>
                </a:solidFill>
              </a:rPr>
              <a:t>CONSULTEM TAMBÉM!</a:t>
            </a:r>
            <a:endParaRPr lang="pt-BR" dirty="0">
              <a:solidFill>
                <a:srgbClr val="FF0000"/>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0" y="404664"/>
            <a:ext cx="8820472" cy="692449"/>
          </a:xfrm>
          <a:prstGeom prst="rect">
            <a:avLst/>
          </a:prstGeom>
          <a:solidFill>
            <a:srgbClr val="FFFFFF"/>
          </a:solidFill>
          <a:ln w="9525">
            <a:noFill/>
            <a:miter lim="800000"/>
            <a:headEnd/>
            <a:tailEnd/>
          </a:ln>
          <a:effectLst/>
        </p:spPr>
        <p:txBody>
          <a:bodyPr vert="horz" wrap="square" lIns="91440" tIns="126960" rIns="91440" bIns="25392"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2200" b="1" i="0" u="sng" strike="noStrike" cap="none" normalizeH="0" baseline="0" dirty="0" smtClean="0">
                <a:ln>
                  <a:noFill/>
                </a:ln>
                <a:solidFill>
                  <a:srgbClr val="072A4D"/>
                </a:solidFill>
                <a:effectLst/>
                <a:latin typeface="Lato" pitchFamily="34" charset="0"/>
                <a:cs typeface="Arial" pitchFamily="34" charset="0"/>
                <a:hlinkClick r:id="rId2"/>
              </a:rPr>
              <a:t>Eventos Trombóticos no Período Neon</a:t>
            </a:r>
            <a:r>
              <a:rPr kumimoji="0" lang="pt-BR" sz="2200" b="1" i="0" u="sng" strike="noStrike" cap="none" normalizeH="0" baseline="0" dirty="0" smtClean="0">
                <a:ln>
                  <a:noFill/>
                </a:ln>
                <a:solidFill>
                  <a:srgbClr val="072A4D"/>
                </a:solidFill>
                <a:effectLst/>
                <a:latin typeface="Lato" pitchFamily="34" charset="0"/>
                <a:cs typeface="Arial" pitchFamily="34" charset="0"/>
                <a:hlinkClick r:id="rId3" tooltip="Eventos_tromboticos_Neonatal"/>
              </a:rPr>
              <a:t>atal</a:t>
            </a:r>
            <a:endParaRPr kumimoji="0" lang="pt-BR" sz="2200" b="1" i="0" u="none" strike="noStrike" cap="none" normalizeH="0" baseline="0" dirty="0" smtClean="0">
              <a:ln>
                <a:noFill/>
              </a:ln>
              <a:solidFill>
                <a:srgbClr val="072A4D"/>
              </a:solidFill>
              <a:effectLst/>
              <a:latin typeface="Lato" pitchFamily="34" charset="0"/>
              <a:cs typeface="Arial" pitchFamily="34" charset="0"/>
              <a:hlinkClick r:id="rId3" tooltip="Eventos_tromboticos_Neonatal"/>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pt-BR" sz="1300" b="0" i="0" u="none" strike="noStrike" cap="none" normalizeH="0" baseline="0" dirty="0" smtClean="0">
                <a:ln>
                  <a:noFill/>
                </a:ln>
                <a:solidFill>
                  <a:srgbClr val="2A6490"/>
                </a:solidFill>
                <a:effectLst/>
                <a:latin typeface="Source Sans Pro"/>
                <a:cs typeface="Arial" pitchFamily="34" charset="0"/>
                <a:hlinkClick r:id="rId3" tooltip="Eventos_tromboticos_Neonatal"/>
              </a:rPr>
              <a:t>  </a:t>
            </a:r>
            <a:endParaRPr kumimoji="0" lang="pt-BR" sz="2800" b="0" i="0" u="none" strike="noStrike" cap="none" normalizeH="0" baseline="0" dirty="0" smtClean="0">
              <a:ln>
                <a:noFill/>
              </a:ln>
              <a:solidFill>
                <a:srgbClr val="2A6490"/>
              </a:solidFill>
              <a:effectLst/>
              <a:latin typeface="Source Sans Pro"/>
              <a:cs typeface="Arial" pitchFamily="34" charset="0"/>
            </a:endParaRPr>
          </a:p>
        </p:txBody>
      </p:sp>
      <p:pic>
        <p:nvPicPr>
          <p:cNvPr id="1026" name="Picture 2" descr="ppt">
            <a:hlinkClick r:id="rId3" tooltip="Eventos_tromboticos_Neonatal"/>
          </p:cNvPr>
          <p:cNvPicPr>
            <a:picLocks noChangeAspect="1" noChangeArrowheads="1"/>
          </p:cNvPicPr>
          <p:nvPr/>
        </p:nvPicPr>
        <p:blipFill>
          <a:blip r:embed="rId4" cstate="print"/>
          <a:srcRect/>
          <a:stretch>
            <a:fillRect/>
          </a:stretch>
        </p:blipFill>
        <p:spPr bwMode="auto">
          <a:xfrm>
            <a:off x="5436096" y="548680"/>
            <a:ext cx="457200" cy="457200"/>
          </a:xfrm>
          <a:prstGeom prst="rect">
            <a:avLst/>
          </a:prstGeom>
          <a:noFill/>
        </p:spPr>
      </p:pic>
      <p:sp>
        <p:nvSpPr>
          <p:cNvPr id="1027" name="Rectangle 3"/>
          <p:cNvSpPr>
            <a:spLocks noChangeArrowheads="1"/>
          </p:cNvSpPr>
          <p:nvPr/>
        </p:nvSpPr>
        <p:spPr bwMode="auto">
          <a:xfrm>
            <a:off x="0" y="1412776"/>
            <a:ext cx="8568952" cy="692449"/>
          </a:xfrm>
          <a:prstGeom prst="rect">
            <a:avLst/>
          </a:prstGeom>
          <a:solidFill>
            <a:srgbClr val="FFFFFF"/>
          </a:solidFill>
          <a:ln w="9525">
            <a:noFill/>
            <a:miter lim="800000"/>
            <a:headEnd/>
            <a:tailEnd/>
          </a:ln>
          <a:effectLst/>
        </p:spPr>
        <p:txBody>
          <a:bodyPr vert="horz" wrap="square" lIns="91440" tIns="126960" rIns="91440" bIns="25392"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2200" b="1" i="0" u="none" strike="noStrike" cap="none" normalizeH="0" baseline="0" dirty="0" smtClean="0">
                <a:ln>
                  <a:noFill/>
                </a:ln>
                <a:solidFill>
                  <a:srgbClr val="072A4D"/>
                </a:solidFill>
                <a:effectLst/>
                <a:latin typeface="Lato" pitchFamily="34" charset="0"/>
                <a:cs typeface="Arial" pitchFamily="34" charset="0"/>
                <a:hlinkClick r:id="rId5"/>
              </a:rPr>
              <a:t>   Diagnóstico e manejo da púrpura fulminans neon</a:t>
            </a:r>
            <a:r>
              <a:rPr kumimoji="0" lang="pt-BR" sz="2200" b="1" i="0" u="none" strike="noStrike" cap="none" normalizeH="0" baseline="0" dirty="0" smtClean="0">
                <a:ln>
                  <a:noFill/>
                </a:ln>
                <a:solidFill>
                  <a:srgbClr val="072A4D"/>
                </a:solidFill>
                <a:effectLst/>
                <a:latin typeface="Lato" pitchFamily="34" charset="0"/>
                <a:cs typeface="Arial" pitchFamily="34" charset="0"/>
                <a:hlinkClick r:id="rId6" tooltip="Purp_Neon_fulminans_Diag_Manuseio"/>
              </a:rPr>
              <a:t>atal</a:t>
            </a:r>
          </a:p>
          <a:p>
            <a:pPr marL="0" marR="0" lvl="0" indent="0" algn="l" defTabSz="914400" rtl="0" eaLnBrk="0" fontAlgn="base" latinLnBrk="0" hangingPunct="0">
              <a:lnSpc>
                <a:spcPct val="100000"/>
              </a:lnSpc>
              <a:spcBef>
                <a:spcPct val="0"/>
              </a:spcBef>
              <a:spcAft>
                <a:spcPct val="0"/>
              </a:spcAft>
              <a:buClrTx/>
              <a:buSzTx/>
              <a:buFontTx/>
              <a:buNone/>
              <a:tabLst/>
            </a:pPr>
            <a:r>
              <a:rPr kumimoji="0" lang="pt-BR" sz="1300" b="0" i="0" u="sng" strike="noStrike" cap="none" normalizeH="0" baseline="0" dirty="0" smtClean="0">
                <a:ln>
                  <a:noFill/>
                </a:ln>
                <a:solidFill>
                  <a:srgbClr val="78909C"/>
                </a:solidFill>
                <a:effectLst/>
                <a:latin typeface="Source Sans Pro"/>
                <a:cs typeface="Arial" pitchFamily="34" charset="0"/>
                <a:hlinkClick r:id="rId6" tooltip="Purp_Neon_fulminans_Diag_Manuseio"/>
              </a:rPr>
              <a:t>  </a:t>
            </a:r>
            <a:endParaRPr kumimoji="0" lang="pt-BR" sz="2800" b="0" i="0" u="sng" strike="noStrike" cap="none" normalizeH="0" baseline="0" dirty="0" smtClean="0">
              <a:ln>
                <a:noFill/>
              </a:ln>
              <a:solidFill>
                <a:srgbClr val="78909C"/>
              </a:solidFill>
              <a:effectLst/>
              <a:latin typeface="Source Sans Pro"/>
              <a:cs typeface="Arial" pitchFamily="34" charset="0"/>
            </a:endParaRPr>
          </a:p>
        </p:txBody>
      </p:sp>
      <p:pic>
        <p:nvPicPr>
          <p:cNvPr id="1028" name="Picture 4" descr="ppt">
            <a:hlinkClick r:id="rId6" tooltip="Purp_Neon_fulminans_Diag_Manuseio"/>
          </p:cNvPr>
          <p:cNvPicPr>
            <a:picLocks noChangeAspect="1" noChangeArrowheads="1"/>
          </p:cNvPicPr>
          <p:nvPr/>
        </p:nvPicPr>
        <p:blipFill>
          <a:blip r:embed="rId4" cstate="print"/>
          <a:srcRect/>
          <a:stretch>
            <a:fillRect/>
          </a:stretch>
        </p:blipFill>
        <p:spPr bwMode="auto">
          <a:xfrm>
            <a:off x="6876256" y="1556792"/>
            <a:ext cx="457200" cy="457200"/>
          </a:xfrm>
          <a:prstGeom prst="rect">
            <a:avLst/>
          </a:prstGeom>
          <a:noFill/>
        </p:spPr>
      </p:pic>
      <p:sp>
        <p:nvSpPr>
          <p:cNvPr id="1029" name="Rectangle 5"/>
          <p:cNvSpPr>
            <a:spLocks noChangeArrowheads="1"/>
          </p:cNvSpPr>
          <p:nvPr/>
        </p:nvSpPr>
        <p:spPr bwMode="auto">
          <a:xfrm>
            <a:off x="0" y="2420888"/>
            <a:ext cx="9036496" cy="1031003"/>
          </a:xfrm>
          <a:prstGeom prst="rect">
            <a:avLst/>
          </a:prstGeom>
          <a:solidFill>
            <a:srgbClr val="FFFFFF"/>
          </a:solidFill>
          <a:ln w="9525">
            <a:noFill/>
            <a:miter lim="800000"/>
            <a:headEnd/>
            <a:tailEnd/>
          </a:ln>
          <a:effectLst/>
        </p:spPr>
        <p:txBody>
          <a:bodyPr vert="horz" wrap="square" lIns="91440" tIns="126960" rIns="91440" bIns="25392"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2200" b="1" i="0" u="none" strike="noStrike" cap="none" normalizeH="0" baseline="0" dirty="0" smtClean="0">
                <a:ln>
                  <a:noFill/>
                </a:ln>
                <a:solidFill>
                  <a:srgbClr val="072A4D"/>
                </a:solidFill>
                <a:effectLst/>
                <a:latin typeface="Lato" pitchFamily="34" charset="0"/>
                <a:cs typeface="Arial" pitchFamily="34" charset="0"/>
                <a:hlinkClick r:id="rId7"/>
              </a:rPr>
              <a:t>Púrpura fulminans adquirida versos congênita: Relato de caso e revisão da litera</a:t>
            </a:r>
            <a:r>
              <a:rPr kumimoji="0" lang="pt-BR" sz="2200" b="1" i="0" u="none" strike="noStrike" cap="none" normalizeH="0" baseline="0" dirty="0" smtClean="0">
                <a:ln>
                  <a:noFill/>
                </a:ln>
                <a:solidFill>
                  <a:srgbClr val="072A4D"/>
                </a:solidFill>
                <a:effectLst/>
                <a:latin typeface="Lato" pitchFamily="34" charset="0"/>
                <a:cs typeface="Arial" pitchFamily="34" charset="0"/>
                <a:hlinkClick r:id="rId8" tooltip="Purp_Neon_fulminans_adquir x cong_caso_clin"/>
              </a:rPr>
              <a:t>tura</a:t>
            </a:r>
          </a:p>
          <a:p>
            <a:pPr marL="0" marR="0" lvl="0" indent="0" algn="l" defTabSz="914400" rtl="0" eaLnBrk="0" fontAlgn="base" latinLnBrk="0" hangingPunct="0">
              <a:lnSpc>
                <a:spcPct val="100000"/>
              </a:lnSpc>
              <a:spcBef>
                <a:spcPct val="0"/>
              </a:spcBef>
              <a:spcAft>
                <a:spcPct val="0"/>
              </a:spcAft>
              <a:buClrTx/>
              <a:buSzTx/>
              <a:buFontTx/>
              <a:buNone/>
              <a:tabLst/>
            </a:pPr>
            <a:r>
              <a:rPr kumimoji="0" lang="pt-BR" sz="1300" b="0" i="0" u="sng" strike="noStrike" cap="none" normalizeH="0" baseline="0" dirty="0" smtClean="0">
                <a:ln>
                  <a:noFill/>
                </a:ln>
                <a:solidFill>
                  <a:srgbClr val="78909C"/>
                </a:solidFill>
                <a:effectLst/>
                <a:latin typeface="Source Sans Pro"/>
                <a:cs typeface="Arial" pitchFamily="34" charset="0"/>
                <a:hlinkClick r:id="rId8" tooltip="Purp_Neon_fulminans_adquir x cong_caso_clin"/>
              </a:rPr>
              <a:t>  </a:t>
            </a:r>
            <a:endParaRPr kumimoji="0" lang="pt-BR" sz="2800" b="0" i="0" u="sng" strike="noStrike" cap="none" normalizeH="0" baseline="0" dirty="0" smtClean="0">
              <a:ln>
                <a:noFill/>
              </a:ln>
              <a:solidFill>
                <a:srgbClr val="78909C"/>
              </a:solidFill>
              <a:effectLst/>
              <a:latin typeface="Source Sans Pro"/>
              <a:cs typeface="Arial" pitchFamily="34" charset="0"/>
            </a:endParaRPr>
          </a:p>
        </p:txBody>
      </p:sp>
      <p:pic>
        <p:nvPicPr>
          <p:cNvPr id="1030" name="Picture 6" descr="doc">
            <a:hlinkClick r:id="rId8" tooltip="Purp_Neon_fulminans_adquir x cong_caso_clin"/>
          </p:cNvPr>
          <p:cNvPicPr>
            <a:picLocks noChangeAspect="1" noChangeArrowheads="1"/>
          </p:cNvPicPr>
          <p:nvPr/>
        </p:nvPicPr>
        <p:blipFill>
          <a:blip r:embed="rId9" cstate="print"/>
          <a:srcRect/>
          <a:stretch>
            <a:fillRect/>
          </a:stretch>
        </p:blipFill>
        <p:spPr bwMode="auto">
          <a:xfrm>
            <a:off x="1763688" y="2924944"/>
            <a:ext cx="457200" cy="457200"/>
          </a:xfrm>
          <a:prstGeom prst="rect">
            <a:avLst/>
          </a:prstGeom>
          <a:noFill/>
        </p:spPr>
      </p:pic>
      <p:sp>
        <p:nvSpPr>
          <p:cNvPr id="1031" name="Rectangle 7"/>
          <p:cNvSpPr>
            <a:spLocks noChangeArrowheads="1"/>
          </p:cNvSpPr>
          <p:nvPr/>
        </p:nvSpPr>
        <p:spPr bwMode="auto">
          <a:xfrm>
            <a:off x="0" y="3717032"/>
            <a:ext cx="8892480" cy="1031003"/>
          </a:xfrm>
          <a:prstGeom prst="rect">
            <a:avLst/>
          </a:prstGeom>
          <a:solidFill>
            <a:srgbClr val="FFFFFF"/>
          </a:solidFill>
          <a:ln w="9525">
            <a:noFill/>
            <a:miter lim="800000"/>
            <a:headEnd/>
            <a:tailEnd/>
          </a:ln>
          <a:effectLst/>
        </p:spPr>
        <p:txBody>
          <a:bodyPr vert="horz" wrap="square" lIns="91440" tIns="126960" rIns="91440" bIns="25392"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2200" b="1" i="0" u="none" strike="noStrike" cap="none" normalizeH="0" baseline="0" dirty="0" smtClean="0">
                <a:ln>
                  <a:noFill/>
                </a:ln>
                <a:solidFill>
                  <a:srgbClr val="072A4D"/>
                </a:solidFill>
                <a:effectLst/>
                <a:latin typeface="Lato" pitchFamily="34" charset="0"/>
                <a:cs typeface="Arial" pitchFamily="34" charset="0"/>
                <a:hlinkClick r:id="rId10"/>
              </a:rPr>
              <a:t>Púrpura fulminans neonatal, um distúrbio genético raro devido a deficiência da Proteína C: relato de </a:t>
            </a:r>
            <a:r>
              <a:rPr kumimoji="0" lang="pt-BR" sz="2200" b="1" i="0" u="none" strike="noStrike" cap="none" normalizeH="0" baseline="0" dirty="0" smtClean="0">
                <a:ln>
                  <a:noFill/>
                </a:ln>
                <a:solidFill>
                  <a:srgbClr val="072A4D"/>
                </a:solidFill>
                <a:effectLst/>
                <a:latin typeface="Lato" pitchFamily="34" charset="0"/>
                <a:cs typeface="Arial" pitchFamily="34" charset="0"/>
                <a:hlinkClick r:id="rId11" tooltip="Purp_Neona_Fulminans_Cas_Clin_2018"/>
              </a:rPr>
              <a:t>caso</a:t>
            </a:r>
          </a:p>
          <a:p>
            <a:pPr marL="0" marR="0" lvl="0" indent="0" algn="l" defTabSz="914400" rtl="0" eaLnBrk="0" fontAlgn="base" latinLnBrk="0" hangingPunct="0">
              <a:lnSpc>
                <a:spcPct val="100000"/>
              </a:lnSpc>
              <a:spcBef>
                <a:spcPct val="0"/>
              </a:spcBef>
              <a:spcAft>
                <a:spcPct val="0"/>
              </a:spcAft>
              <a:buClrTx/>
              <a:buSzTx/>
              <a:buFontTx/>
              <a:buNone/>
              <a:tabLst/>
            </a:pPr>
            <a:r>
              <a:rPr kumimoji="0" lang="pt-BR" sz="1300" b="0" i="0" u="sng" strike="noStrike" cap="none" normalizeH="0" baseline="0" dirty="0" smtClean="0">
                <a:ln>
                  <a:noFill/>
                </a:ln>
                <a:solidFill>
                  <a:srgbClr val="78909C"/>
                </a:solidFill>
                <a:effectLst/>
                <a:latin typeface="Source Sans Pro"/>
                <a:cs typeface="Arial" pitchFamily="34" charset="0"/>
                <a:hlinkClick r:id="rId11" tooltip="Purp_Neona_Fulminans_Cas_Clin_2018"/>
              </a:rPr>
              <a:t>  </a:t>
            </a:r>
            <a:endParaRPr kumimoji="0" lang="pt-BR" sz="2800" b="0" i="0" u="sng" strike="noStrike" cap="none" normalizeH="0" baseline="0" dirty="0" smtClean="0">
              <a:ln>
                <a:noFill/>
              </a:ln>
              <a:solidFill>
                <a:srgbClr val="78909C"/>
              </a:solidFill>
              <a:effectLst/>
              <a:latin typeface="Source Sans Pro"/>
              <a:cs typeface="Arial" pitchFamily="34" charset="0"/>
            </a:endParaRPr>
          </a:p>
        </p:txBody>
      </p:sp>
      <p:pic>
        <p:nvPicPr>
          <p:cNvPr id="1032" name="Picture 8" descr="doc">
            <a:hlinkClick r:id="rId11" tooltip="Purp_Neona_Fulminans_Cas_Clin_2018"/>
          </p:cNvPr>
          <p:cNvPicPr>
            <a:picLocks noChangeAspect="1" noChangeArrowheads="1"/>
          </p:cNvPicPr>
          <p:nvPr/>
        </p:nvPicPr>
        <p:blipFill>
          <a:blip r:embed="rId9" cstate="print"/>
          <a:srcRect/>
          <a:stretch>
            <a:fillRect/>
          </a:stretch>
        </p:blipFill>
        <p:spPr bwMode="auto">
          <a:xfrm>
            <a:off x="5148064" y="4221088"/>
            <a:ext cx="457200" cy="457200"/>
          </a:xfrm>
          <a:prstGeom prst="rect">
            <a:avLst/>
          </a:prstGeom>
          <a:noFill/>
        </p:spPr>
      </p:pic>
      <p:sp>
        <p:nvSpPr>
          <p:cNvPr id="1033" name="Rectangle 9"/>
          <p:cNvSpPr>
            <a:spLocks noChangeArrowheads="1"/>
          </p:cNvSpPr>
          <p:nvPr/>
        </p:nvSpPr>
        <p:spPr bwMode="auto">
          <a:xfrm>
            <a:off x="179512" y="4941168"/>
            <a:ext cx="4725461" cy="569338"/>
          </a:xfrm>
          <a:prstGeom prst="rect">
            <a:avLst/>
          </a:prstGeom>
          <a:solidFill>
            <a:srgbClr val="FFFFFF"/>
          </a:solidFill>
          <a:ln w="9525">
            <a:noFill/>
            <a:miter lim="800000"/>
            <a:headEnd/>
            <a:tailEnd/>
          </a:ln>
          <a:effectLst/>
        </p:spPr>
        <p:txBody>
          <a:bodyPr vert="horz" wrap="none" lIns="0" tIns="126960" rIns="0" bIns="25392"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2700" b="1" i="0" u="none" strike="noStrike" cap="none" normalizeH="0" baseline="0" dirty="0" smtClean="0">
                <a:ln>
                  <a:noFill/>
                </a:ln>
                <a:solidFill>
                  <a:srgbClr val="0000FF"/>
                </a:solidFill>
                <a:effectLst/>
                <a:latin typeface="Lato" pitchFamily="34" charset="0"/>
                <a:cs typeface="Arial" pitchFamily="34" charset="0"/>
              </a:rPr>
              <a:t>Distúrbios hemorrágicos-2020</a:t>
            </a:r>
            <a:endParaRPr kumimoji="0" lang="pt-BR" sz="1300" b="0" i="0" u="none" strike="noStrike" cap="none" normalizeH="0" baseline="0" dirty="0" smtClean="0">
              <a:ln>
                <a:noFill/>
              </a:ln>
              <a:solidFill>
                <a:srgbClr val="0000FF"/>
              </a:solidFill>
              <a:effectLst/>
              <a:latin typeface="Source Sans Pro"/>
              <a:cs typeface="Arial" pitchFamily="34" charset="0"/>
            </a:endParaRPr>
          </a:p>
        </p:txBody>
      </p:sp>
      <p:pic>
        <p:nvPicPr>
          <p:cNvPr id="1034" name="Picture 10" descr="doc">
            <a:hlinkClick r:id="rId12" tooltip="NOVO-DISTURBIOS_HEMORRAGICOS"/>
          </p:cNvPr>
          <p:cNvPicPr>
            <a:picLocks noChangeAspect="1" noChangeArrowheads="1"/>
          </p:cNvPicPr>
          <p:nvPr/>
        </p:nvPicPr>
        <p:blipFill>
          <a:blip r:embed="rId9" cstate="print"/>
          <a:srcRect/>
          <a:stretch>
            <a:fillRect/>
          </a:stretch>
        </p:blipFill>
        <p:spPr bwMode="auto">
          <a:xfrm>
            <a:off x="4932040" y="5085184"/>
            <a:ext cx="457200" cy="457201"/>
          </a:xfrm>
          <a:prstGeom prst="rect">
            <a:avLst/>
          </a:prstGeom>
          <a:noFill/>
        </p:spPr>
      </p:pic>
      <p:sp>
        <p:nvSpPr>
          <p:cNvPr id="1035" name="Rectangle 11"/>
          <p:cNvSpPr>
            <a:spLocks noChangeArrowheads="1"/>
          </p:cNvSpPr>
          <p:nvPr/>
        </p:nvSpPr>
        <p:spPr bwMode="auto">
          <a:xfrm>
            <a:off x="179512" y="5733256"/>
            <a:ext cx="3037242" cy="1000225"/>
          </a:xfrm>
          <a:prstGeom prst="rect">
            <a:avLst/>
          </a:prstGeom>
          <a:solidFill>
            <a:srgbClr val="FFFFFF"/>
          </a:solidFill>
          <a:ln w="9525">
            <a:noFill/>
            <a:miter lim="800000"/>
            <a:headEnd/>
            <a:tailEnd/>
          </a:ln>
          <a:effectLst/>
        </p:spPr>
        <p:txBody>
          <a:bodyPr vert="horz" wrap="none" lIns="0" tIns="126960" rIns="0" bIns="25392"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2700" b="1" i="0" u="none" strike="noStrike" cap="none" normalizeH="0" baseline="0" dirty="0" smtClean="0">
                <a:ln>
                  <a:noFill/>
                </a:ln>
                <a:solidFill>
                  <a:srgbClr val="0000FF"/>
                </a:solidFill>
                <a:effectLst/>
                <a:latin typeface="Lato" pitchFamily="34" charset="0"/>
                <a:cs typeface="Arial" pitchFamily="34" charset="0"/>
              </a:rPr>
              <a:t>Trombose Neonatal</a:t>
            </a:r>
          </a:p>
          <a:p>
            <a:pPr marL="0" marR="0" lvl="0" indent="0" algn="l" defTabSz="914400" rtl="0" eaLnBrk="0" fontAlgn="base" latinLnBrk="0" hangingPunct="0">
              <a:lnSpc>
                <a:spcPct val="100000"/>
              </a:lnSpc>
              <a:spcBef>
                <a:spcPct val="0"/>
              </a:spcBef>
              <a:spcAft>
                <a:spcPct val="0"/>
              </a:spcAft>
              <a:buClrTx/>
              <a:buSzTx/>
              <a:buFontTx/>
              <a:buNone/>
              <a:tabLst/>
            </a:pPr>
            <a:r>
              <a:rPr kumimoji="0" lang="pt-BR" sz="1300" b="0" i="0" u="none" strike="noStrike" cap="none" normalizeH="0" baseline="0" dirty="0" smtClean="0">
                <a:ln>
                  <a:noFill/>
                </a:ln>
                <a:solidFill>
                  <a:srgbClr val="2A6490"/>
                </a:solidFill>
                <a:effectLst/>
                <a:latin typeface="Source Sans Pro"/>
                <a:cs typeface="Arial" pitchFamily="34" charset="0"/>
                <a:hlinkClick r:id="rId13" tooltip="NOVO-TROMBOSE VENOSA"/>
              </a:rPr>
              <a:t>  </a:t>
            </a:r>
            <a:r>
              <a:rPr kumimoji="0" lang="pt-BR" sz="2800" b="0" i="0" u="none" strike="noStrike" cap="none" normalizeH="0" baseline="0" dirty="0" smtClean="0">
                <a:ln>
                  <a:noFill/>
                </a:ln>
                <a:solidFill>
                  <a:srgbClr val="2A6490"/>
                </a:solidFill>
                <a:effectLst/>
                <a:latin typeface="Source Sans Pro"/>
                <a:cs typeface="Arial" pitchFamily="34" charset="0"/>
              </a:rPr>
              <a:t> </a:t>
            </a:r>
            <a:r>
              <a:rPr kumimoji="0" lang="pt-BR" sz="1300" b="0" i="0" u="none" strike="noStrike" cap="none" normalizeH="0" baseline="0" dirty="0" smtClean="0">
                <a:ln>
                  <a:noFill/>
                </a:ln>
                <a:solidFill>
                  <a:srgbClr val="2A6490"/>
                </a:solidFill>
                <a:effectLst/>
                <a:latin typeface="Source Sans Pro"/>
                <a:cs typeface="Arial" pitchFamily="34" charset="0"/>
              </a:rPr>
              <a:t>        </a:t>
            </a:r>
          </a:p>
        </p:txBody>
      </p:sp>
      <p:pic>
        <p:nvPicPr>
          <p:cNvPr id="1036" name="Picture 12" descr="doc">
            <a:hlinkClick r:id="rId13" tooltip="NOVO-TROMBOSE VENOSA"/>
          </p:cNvPr>
          <p:cNvPicPr>
            <a:picLocks noChangeAspect="1" noChangeArrowheads="1"/>
          </p:cNvPicPr>
          <p:nvPr/>
        </p:nvPicPr>
        <p:blipFill>
          <a:blip r:embed="rId9" cstate="print"/>
          <a:srcRect/>
          <a:stretch>
            <a:fillRect/>
          </a:stretch>
        </p:blipFill>
        <p:spPr bwMode="auto">
          <a:xfrm>
            <a:off x="3203848" y="5877272"/>
            <a:ext cx="457200" cy="457201"/>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755576" y="0"/>
            <a:ext cx="7772400" cy="1470025"/>
          </a:xfrm>
        </p:spPr>
        <p:txBody>
          <a:bodyPr/>
          <a:lstStyle/>
          <a:p>
            <a:r>
              <a:rPr lang="pt-BR" dirty="0" smtClean="0"/>
              <a:t>Portanto...</a:t>
            </a:r>
            <a:endParaRPr lang="pt-BR" dirty="0"/>
          </a:p>
        </p:txBody>
      </p:sp>
      <p:sp>
        <p:nvSpPr>
          <p:cNvPr id="3" name="Subtítulo 2"/>
          <p:cNvSpPr>
            <a:spLocks noGrp="1"/>
          </p:cNvSpPr>
          <p:nvPr>
            <p:ph type="subTitle" idx="1"/>
          </p:nvPr>
        </p:nvSpPr>
        <p:spPr>
          <a:xfrm>
            <a:off x="0" y="1124744"/>
            <a:ext cx="9144000" cy="5112568"/>
          </a:xfrm>
        </p:spPr>
        <p:txBody>
          <a:bodyPr>
            <a:noAutofit/>
          </a:bodyPr>
          <a:lstStyle/>
          <a:p>
            <a:pPr algn="just"/>
            <a:r>
              <a:rPr lang="pt-BR" sz="1400" dirty="0" smtClean="0">
                <a:solidFill>
                  <a:schemeClr val="tx1"/>
                </a:solidFill>
                <a:latin typeface="Times New Roman" pitchFamily="18" charset="0"/>
                <a:cs typeface="Times New Roman" pitchFamily="18" charset="0"/>
              </a:rPr>
              <a:t>A púrpura fulminans (PF) neonatal consiste nas manifestações clínicas da deficiência da Proteína C (congênita ou adquirida), uma proteína da coagulação dependente da Vitamina K. A sua deficiência, causa um desequilíbrio entre os fatores pró e anticoagulação (ela inibe os fatores Va e VIIIa, dois fatores  importantes  na geração da trombina e por conseguinte de fibrina), resultando   em um EXCESSO DE COAGULAÇÃO, que causa trombose e subsequentemente, os sintomas  (púrpura fulminans, coagulação intravascular disseminada e trombose venosa e arterial). A atividade da Proteína C é aprimorada pela  proteína S. Portanto, a deficiência de proteína C ou S predispõe a diminuição da capacidade de reduzir a geração de trombina e um estado de  hipercoagulabilidade. Assim, a púrpura fulminans neonatal é um distúrbio trombofílico raro que se apresenta poucas horas após o nascimento e causa infarto hemorrágico rapidamente progressivo de pele no cenário de coagulação intravascular disseminada. As lesões de pele inicialmente aparecem em vermelho escuro e depois se tornam preto-púrpura e endurecidas. Elas podem ser confundidas inicialmente como hematomas, mas depois se tornam necróticas e gangrenadas, o que pode resultar em perda de extremidades. O nosso caso apresentou nível e Proteína C de 3% (normal: 70-140%) e lesão cerebral (hemorragia parenquimatosa), com óbito aos 19 dias de vida. A forma adquirida da deficiência da Proteína C se deve à sepse ou aumento do consumo (por exemplo, trombose venosa aguda, anticorpos antifosfolípides, circulação extracorpórea) ou diminuição da síntese (por exemplo, disfunção hepática grave, galactosemia, doença congênita grave doença cardíaca, terapia com warfarina). E importante saber que a warfarina é um inibidor da Vitamina K e pode piorar a situação!No diagnóstico, além da história familiar, os exames laboratoriais podem mostrar aumento de d-dímero, tempos de coagulação alargados, plaquetopenia, hipofibrinogenemia e proteína C indetectável. Púrpura Fulminans é uma EMERGÊNCIA HEMATOLÓGICA, sendo obrigatório o reconhecimento e o início precoce do tratamento para evitar complicações. O diagnóstico precoce e o pronto gerenciamento são cruciais para evitar complicações e melhorar a morbidade e a mortalidade, razões pelas quais trouxemos várias imagens da púrpura fulminans neonatal (vale a pena conferir). O tratamento imediato é a transfusão de plasma fresco congelado para substituir pró-coagulantes e anticoagulantes que foram consumidos (o principal objetivo da transfusão de plasma fresco congelado é substituir a proteína C e a proteína S que estão severamente deficientes). No caso de deficiência congênita de proteína C, plasma fresco até estar disponível o concentrado de proteína C (CEPROTIN); Não existe concentrado de Proteína S. Torna-se necessário ampliar o conhecimento sobre tal condição raramente diagnosticada, visando melhorar a assistência dessas famílias e ampliar o acesso às terapias de reposição.</a:t>
            </a:r>
            <a:endParaRPr lang="pt-BR" sz="1400" dirty="0">
              <a:solidFill>
                <a:schemeClr val="tx1"/>
              </a:solidFill>
              <a:latin typeface="Times New Roman" pitchFamily="18" charset="0"/>
              <a:cs typeface="Times New Roman" pitchFamily="18" charset="0"/>
            </a:endParaRPr>
          </a:p>
        </p:txBody>
      </p:sp>
      <p:sp>
        <p:nvSpPr>
          <p:cNvPr id="4" name="CaixaDeTexto 3"/>
          <p:cNvSpPr txBox="1"/>
          <p:nvPr/>
        </p:nvSpPr>
        <p:spPr>
          <a:xfrm>
            <a:off x="8390268" y="6525344"/>
            <a:ext cx="779381" cy="230832"/>
          </a:xfrm>
          <a:prstGeom prst="rect">
            <a:avLst/>
          </a:prstGeom>
          <a:noFill/>
        </p:spPr>
        <p:txBody>
          <a:bodyPr wrap="none" rtlCol="0">
            <a:spAutoFit/>
          </a:bodyPr>
          <a:lstStyle/>
          <a:p>
            <a:r>
              <a:rPr lang="pt-BR" sz="900" dirty="0" smtClean="0"/>
              <a:t>Margotto PR</a:t>
            </a:r>
            <a:endParaRPr lang="pt-BR" sz="900" dirty="0"/>
          </a:p>
        </p:txBody>
      </p:sp>
    </p:spTree>
  </p:cSld>
  <p:clrMapOvr>
    <a:masterClrMapping/>
  </p:clrMapOvr>
</p:sld>
</file>

<file path=ppt/theme/theme1.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101</TotalTime>
  <Words>1013</Words>
  <Application>Microsoft Office PowerPoint</Application>
  <PresentationFormat>Apresentação na tela (4:3)</PresentationFormat>
  <Paragraphs>62</Paragraphs>
  <Slides>10</Slides>
  <Notes>0</Notes>
  <HiddenSlides>0</HiddenSlides>
  <MMClips>0</MMClips>
  <ScaleCrop>false</ScaleCrop>
  <HeadingPairs>
    <vt:vector size="4" baseType="variant">
      <vt:variant>
        <vt:lpstr>Tema</vt:lpstr>
      </vt:variant>
      <vt:variant>
        <vt:i4>1</vt:i4>
      </vt:variant>
      <vt:variant>
        <vt:lpstr>Títulos de slides</vt:lpstr>
      </vt:variant>
      <vt:variant>
        <vt:i4>10</vt:i4>
      </vt:variant>
    </vt:vector>
  </HeadingPairs>
  <TitlesOfParts>
    <vt:vector size="11" baseType="lpstr">
      <vt:lpstr>Tema do Office</vt:lpstr>
      <vt:lpstr>Slide 1</vt:lpstr>
      <vt:lpstr>Slide 2</vt:lpstr>
      <vt:lpstr>Slide 3</vt:lpstr>
      <vt:lpstr>Slide 4</vt:lpstr>
      <vt:lpstr>Referências</vt:lpstr>
      <vt:lpstr>Slide 6</vt:lpstr>
      <vt:lpstr>Slide 7</vt:lpstr>
      <vt:lpstr>CONSULTEM TAMBÉM!</vt:lpstr>
      <vt:lpstr>Slide 9</vt:lpstr>
      <vt:lpstr>Portanto...</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Usuário do Windows</dc:creator>
  <cp:lastModifiedBy>Usuário do Windows</cp:lastModifiedBy>
  <cp:revision>14</cp:revision>
  <dcterms:created xsi:type="dcterms:W3CDTF">2019-12-12T23:33:38Z</dcterms:created>
  <dcterms:modified xsi:type="dcterms:W3CDTF">2019-12-13T19:01:05Z</dcterms:modified>
</cp:coreProperties>
</file>