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3"/>
  </p:notesMasterIdLst>
  <p:sldIdLst>
    <p:sldId id="257" r:id="rId2"/>
    <p:sldId id="309" r:id="rId3"/>
    <p:sldId id="260" r:id="rId4"/>
    <p:sldId id="258" r:id="rId5"/>
    <p:sldId id="272" r:id="rId6"/>
    <p:sldId id="273" r:id="rId7"/>
    <p:sldId id="274" r:id="rId8"/>
    <p:sldId id="278" r:id="rId9"/>
    <p:sldId id="275" r:id="rId10"/>
    <p:sldId id="276" r:id="rId11"/>
    <p:sldId id="277" r:id="rId12"/>
    <p:sldId id="303" r:id="rId13"/>
    <p:sldId id="280" r:id="rId14"/>
    <p:sldId id="282" r:id="rId15"/>
    <p:sldId id="283" r:id="rId16"/>
    <p:sldId id="284" r:id="rId17"/>
    <p:sldId id="285" r:id="rId18"/>
    <p:sldId id="286" r:id="rId19"/>
    <p:sldId id="287" r:id="rId20"/>
    <p:sldId id="281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95" r:id="rId29"/>
    <p:sldId id="297" r:id="rId30"/>
    <p:sldId id="296" r:id="rId31"/>
    <p:sldId id="298" r:id="rId32"/>
    <p:sldId id="300" r:id="rId33"/>
    <p:sldId id="299" r:id="rId34"/>
    <p:sldId id="302" r:id="rId35"/>
    <p:sldId id="305" r:id="rId36"/>
    <p:sldId id="301" r:id="rId37"/>
    <p:sldId id="304" r:id="rId38"/>
    <p:sldId id="306" r:id="rId39"/>
    <p:sldId id="307" r:id="rId40"/>
    <p:sldId id="308" r:id="rId41"/>
    <p:sldId id="259" r:id="rId4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7B2BBA-439E-4A58-8D84-D1685F0B7DD1}" type="datetimeFigureOut">
              <a:rPr lang="pt-BR" smtClean="0"/>
              <a:pPr/>
              <a:t>20/12/2019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032128-0AF0-4225-8322-814B7491B4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pt-B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system-by-system 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review of the impact of this syndrome on end organs can be helpful for the nurse to understand specific details of the patient assessment</a:t>
            </a: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319175" y="2978025"/>
            <a:ext cx="6680400" cy="15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cxnSp>
        <p:nvCxnSpPr>
          <p:cNvPr id="11" name="Google Shape;11;p2"/>
          <p:cNvCxnSpPr>
            <a:stCxn id="12" idx="4"/>
          </p:cNvCxnSpPr>
          <p:nvPr/>
        </p:nvCxnSpPr>
        <p:spPr>
          <a:xfrm>
            <a:off x="939750" y="3776633"/>
            <a:ext cx="0" cy="3081200"/>
          </a:xfrm>
          <a:prstGeom prst="straightConnector1">
            <a:avLst/>
          </a:prstGeom>
          <a:noFill/>
          <a:ln w="9525" cap="flat" cmpd="sng">
            <a:solidFill>
              <a:srgbClr val="999FA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" name="Google Shape;12;p2"/>
          <p:cNvSpPr/>
          <p:nvPr/>
        </p:nvSpPr>
        <p:spPr>
          <a:xfrm>
            <a:off x="845250" y="3524633"/>
            <a:ext cx="189000" cy="252000"/>
          </a:xfrm>
          <a:prstGeom prst="ellipse">
            <a:avLst/>
          </a:prstGeom>
          <a:solidFill>
            <a:srgbClr val="39C0BA"/>
          </a:solidFill>
          <a:ln w="28575" cap="flat" cmpd="sng">
            <a:solidFill>
              <a:srgbClr val="2E30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ctrTitle"/>
          </p:nvPr>
        </p:nvSpPr>
        <p:spPr>
          <a:xfrm>
            <a:off x="1530175" y="3077051"/>
            <a:ext cx="6767100" cy="70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1567326" y="3710551"/>
            <a:ext cx="6927900" cy="47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‹nº›</a:t>
            </a:fld>
            <a:endParaRPr dirty="0"/>
          </a:p>
        </p:txBody>
      </p:sp>
      <p:cxnSp>
        <p:nvCxnSpPr>
          <p:cNvPr id="17" name="Google Shape;17;p3"/>
          <p:cNvCxnSpPr/>
          <p:nvPr/>
        </p:nvCxnSpPr>
        <p:spPr>
          <a:xfrm>
            <a:off x="939645" y="0"/>
            <a:ext cx="0" cy="6858000"/>
          </a:xfrm>
          <a:prstGeom prst="straightConnector1">
            <a:avLst/>
          </a:prstGeom>
          <a:noFill/>
          <a:ln w="9525" cap="flat" cmpd="sng">
            <a:solidFill>
              <a:srgbClr val="999FA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8" name="Google Shape;18;p3"/>
          <p:cNvSpPr/>
          <p:nvPr/>
        </p:nvSpPr>
        <p:spPr>
          <a:xfrm flipH="1">
            <a:off x="632556" y="3023204"/>
            <a:ext cx="614400" cy="819200"/>
          </a:xfrm>
          <a:prstGeom prst="ellipse">
            <a:avLst/>
          </a:prstGeom>
          <a:solidFill>
            <a:srgbClr val="39C0BA"/>
          </a:solidFill>
          <a:ln w="28575" cap="flat" cmpd="sng">
            <a:solidFill>
              <a:srgbClr val="2E30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Google Shape;20;p4"/>
          <p:cNvCxnSpPr/>
          <p:nvPr/>
        </p:nvCxnSpPr>
        <p:spPr>
          <a:xfrm>
            <a:off x="945630" y="0"/>
            <a:ext cx="0" cy="6858000"/>
          </a:xfrm>
          <a:prstGeom prst="straightConnector1">
            <a:avLst/>
          </a:prstGeom>
          <a:noFill/>
          <a:ln w="9525" cap="flat" cmpd="sng">
            <a:solidFill>
              <a:srgbClr val="999FA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1" name="Google Shape;21;p4"/>
          <p:cNvSpPr/>
          <p:nvPr/>
        </p:nvSpPr>
        <p:spPr>
          <a:xfrm>
            <a:off x="638325" y="3023223"/>
            <a:ext cx="614400" cy="819200"/>
          </a:xfrm>
          <a:prstGeom prst="ellipse">
            <a:avLst/>
          </a:prstGeom>
          <a:solidFill>
            <a:srgbClr val="2E3037"/>
          </a:solidFill>
          <a:ln w="9525" cap="flat" cmpd="sng">
            <a:solidFill>
              <a:srgbClr val="999FA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1633225" y="2882400"/>
            <a:ext cx="6700500" cy="109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406400" rtl="0">
              <a:spcBef>
                <a:spcPts val="600"/>
              </a:spcBef>
              <a:spcAft>
                <a:spcPts val="0"/>
              </a:spcAft>
              <a:buClr>
                <a:srgbClr val="39C0BA"/>
              </a:buClr>
              <a:buSzPts val="2800"/>
              <a:buChar char="◦"/>
              <a:defRPr sz="2800" i="1">
                <a:solidFill>
                  <a:srgbClr val="39C0BA"/>
                </a:solidFill>
              </a:defRPr>
            </a:lvl1pPr>
            <a:lvl2pPr marL="914400" lvl="1" indent="-406400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2800"/>
              <a:buChar char="▫"/>
              <a:defRPr sz="2800" i="1">
                <a:solidFill>
                  <a:srgbClr val="39C0BA"/>
                </a:solidFill>
              </a:defRPr>
            </a:lvl2pPr>
            <a:lvl3pPr marL="1371600" lvl="2" indent="-406400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2800"/>
              <a:buChar char="■"/>
              <a:defRPr sz="2800" i="1">
                <a:solidFill>
                  <a:srgbClr val="39C0BA"/>
                </a:solidFill>
              </a:defRPr>
            </a:lvl3pPr>
            <a:lvl4pPr marL="1828800" lvl="3" indent="-406400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2800"/>
              <a:buChar char="●"/>
              <a:defRPr sz="2800" i="1">
                <a:solidFill>
                  <a:srgbClr val="39C0BA"/>
                </a:solidFill>
              </a:defRPr>
            </a:lvl4pPr>
            <a:lvl5pPr marL="2286000" lvl="4" indent="-406400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2800"/>
              <a:buChar char="○"/>
              <a:defRPr sz="2800" i="1">
                <a:solidFill>
                  <a:srgbClr val="39C0BA"/>
                </a:solidFill>
              </a:defRPr>
            </a:lvl5pPr>
            <a:lvl6pPr marL="2743200" lvl="5" indent="-406400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2800"/>
              <a:buChar char="■"/>
              <a:defRPr sz="2800" i="1">
                <a:solidFill>
                  <a:srgbClr val="39C0BA"/>
                </a:solidFill>
              </a:defRPr>
            </a:lvl6pPr>
            <a:lvl7pPr marL="3200400" lvl="6" indent="-406400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2800"/>
              <a:buChar char="●"/>
              <a:defRPr sz="2800" i="1">
                <a:solidFill>
                  <a:srgbClr val="39C0BA"/>
                </a:solidFill>
              </a:defRPr>
            </a:lvl7pPr>
            <a:lvl8pPr marL="3657600" lvl="7" indent="-406400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2800"/>
              <a:buChar char="○"/>
              <a:defRPr sz="2800" i="1">
                <a:solidFill>
                  <a:srgbClr val="39C0BA"/>
                </a:solidFill>
              </a:defRPr>
            </a:lvl8pPr>
            <a:lvl9pPr marL="4114800" lvl="8" indent="-40640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2800"/>
              <a:buChar char="■"/>
              <a:defRPr sz="2800" i="1">
                <a:solidFill>
                  <a:srgbClr val="39C0BA"/>
                </a:solidFill>
              </a:defRPr>
            </a:lvl9pPr>
          </a:lstStyle>
          <a:p>
            <a:endParaRPr/>
          </a:p>
        </p:txBody>
      </p:sp>
      <p:sp>
        <p:nvSpPr>
          <p:cNvPr id="23" name="Google Shape;23;p4"/>
          <p:cNvSpPr txBox="1"/>
          <p:nvPr/>
        </p:nvSpPr>
        <p:spPr>
          <a:xfrm>
            <a:off x="286541" y="2992041"/>
            <a:ext cx="13062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4800" b="1" kern="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rPr>
              <a:t>“</a:t>
            </a:r>
            <a:endParaRPr sz="4800" b="1" kern="0" dirty="0">
              <a:solidFill>
                <a:srgbClr val="39C0BA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rgbClr val="39C0BA"/>
                </a:solidFill>
              </a:defRPr>
            </a:lvl1pPr>
            <a:lvl2pPr lvl="1">
              <a:buNone/>
              <a:defRPr>
                <a:solidFill>
                  <a:srgbClr val="39C0BA"/>
                </a:solidFill>
              </a:defRPr>
            </a:lvl2pPr>
            <a:lvl3pPr lvl="2">
              <a:buNone/>
              <a:defRPr>
                <a:solidFill>
                  <a:srgbClr val="39C0BA"/>
                </a:solidFill>
              </a:defRPr>
            </a:lvl3pPr>
            <a:lvl4pPr lvl="3">
              <a:buNone/>
              <a:defRPr>
                <a:solidFill>
                  <a:srgbClr val="39C0BA"/>
                </a:solidFill>
              </a:defRPr>
            </a:lvl4pPr>
            <a:lvl5pPr lvl="4">
              <a:buNone/>
              <a:defRPr>
                <a:solidFill>
                  <a:srgbClr val="39C0BA"/>
                </a:solidFill>
              </a:defRPr>
            </a:lvl5pPr>
            <a:lvl6pPr lvl="5">
              <a:buNone/>
              <a:defRPr>
                <a:solidFill>
                  <a:srgbClr val="39C0BA"/>
                </a:solidFill>
              </a:defRPr>
            </a:lvl6pPr>
            <a:lvl7pPr lvl="6">
              <a:buNone/>
              <a:defRPr>
                <a:solidFill>
                  <a:srgbClr val="39C0BA"/>
                </a:solidFill>
              </a:defRPr>
            </a:lvl7pPr>
            <a:lvl8pPr lvl="7">
              <a:buNone/>
              <a:defRPr>
                <a:solidFill>
                  <a:srgbClr val="39C0BA"/>
                </a:solidFill>
              </a:defRPr>
            </a:lvl8pPr>
            <a:lvl9pPr lvl="8">
              <a:buNone/>
              <a:defRPr>
                <a:solidFill>
                  <a:srgbClr val="39C0BA"/>
                </a:solidFill>
              </a:defRPr>
            </a:lvl9pPr>
          </a:lstStyle>
          <a:p>
            <a:fld id="{00000000-1234-1234-1234-123412341234}" type="slidenum">
              <a:rPr lang="en"/>
              <a:pPr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 txBox="1">
            <a:spLocks noGrp="1"/>
          </p:cNvSpPr>
          <p:nvPr>
            <p:ph type="title"/>
          </p:nvPr>
        </p:nvSpPr>
        <p:spPr>
          <a:xfrm>
            <a:off x="1165475" y="732865"/>
            <a:ext cx="6858000" cy="46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18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18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18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18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18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18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18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18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39C0BA"/>
              </a:buClr>
              <a:buSzPts val="18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1"/>
          </p:nvPr>
        </p:nvSpPr>
        <p:spPr>
          <a:xfrm>
            <a:off x="1165498" y="1449065"/>
            <a:ext cx="6858000" cy="496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419100" rtl="0">
              <a:spcBef>
                <a:spcPts val="60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Quicksand"/>
              <a:buChar char="◦"/>
              <a:defRPr sz="30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81000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Font typeface="Quicksand"/>
              <a:buChar char="▫"/>
              <a:defRPr sz="24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Font typeface="Quicksand"/>
              <a:buChar char="■"/>
              <a:defRPr sz="24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Quicksand"/>
              <a:buChar char="●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Quicksand"/>
              <a:buChar char="○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Quicksand"/>
              <a:buChar char="■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Quicksand"/>
              <a:buChar char="●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Quicksand"/>
              <a:buChar char="○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Quicksand"/>
              <a:buChar char="■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‹nº›</a:t>
            </a:fld>
            <a:endParaRPr dirty="0"/>
          </a:p>
        </p:txBody>
      </p:sp>
      <p:cxnSp>
        <p:nvCxnSpPr>
          <p:cNvPr id="29" name="Google Shape;29;p5"/>
          <p:cNvCxnSpPr/>
          <p:nvPr/>
        </p:nvCxnSpPr>
        <p:spPr>
          <a:xfrm>
            <a:off x="945638" y="0"/>
            <a:ext cx="0" cy="6858000"/>
          </a:xfrm>
          <a:prstGeom prst="straightConnector1">
            <a:avLst/>
          </a:prstGeom>
          <a:noFill/>
          <a:ln w="9525" cap="flat" cmpd="sng">
            <a:solidFill>
              <a:srgbClr val="999FA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0" name="Google Shape;30;p5"/>
          <p:cNvSpPr/>
          <p:nvPr/>
        </p:nvSpPr>
        <p:spPr>
          <a:xfrm>
            <a:off x="874396" y="807725"/>
            <a:ext cx="142500" cy="190000"/>
          </a:xfrm>
          <a:prstGeom prst="ellipse">
            <a:avLst/>
          </a:prstGeom>
          <a:solidFill>
            <a:srgbClr val="39C0BA"/>
          </a:solidFill>
          <a:ln w="28575" cap="flat" cmpd="sng">
            <a:solidFill>
              <a:srgbClr val="2E30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1" name="Google Shape;31;p5"/>
          <p:cNvSpPr/>
          <p:nvPr/>
        </p:nvSpPr>
        <p:spPr>
          <a:xfrm>
            <a:off x="844675" y="1867628"/>
            <a:ext cx="201900" cy="269200"/>
          </a:xfrm>
          <a:prstGeom prst="ellipse">
            <a:avLst/>
          </a:prstGeom>
          <a:solidFill>
            <a:srgbClr val="2E3037"/>
          </a:solidFill>
          <a:ln w="9525" cap="flat" cmpd="sng">
            <a:solidFill>
              <a:srgbClr val="999FA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 txBox="1">
            <a:spLocks noGrp="1"/>
          </p:cNvSpPr>
          <p:nvPr>
            <p:ph type="title"/>
          </p:nvPr>
        </p:nvSpPr>
        <p:spPr>
          <a:xfrm>
            <a:off x="1165475" y="732865"/>
            <a:ext cx="6858000" cy="46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body" idx="1"/>
          </p:nvPr>
        </p:nvSpPr>
        <p:spPr>
          <a:xfrm>
            <a:off x="1165475" y="1565489"/>
            <a:ext cx="3306900" cy="496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◦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▫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2"/>
          </p:nvPr>
        </p:nvSpPr>
        <p:spPr>
          <a:xfrm>
            <a:off x="4671570" y="1565489"/>
            <a:ext cx="3306900" cy="496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◦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▫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‹nº›</a:t>
            </a:fld>
            <a:endParaRPr dirty="0"/>
          </a:p>
        </p:txBody>
      </p:sp>
      <p:cxnSp>
        <p:nvCxnSpPr>
          <p:cNvPr id="37" name="Google Shape;37;p6"/>
          <p:cNvCxnSpPr/>
          <p:nvPr/>
        </p:nvCxnSpPr>
        <p:spPr>
          <a:xfrm>
            <a:off x="945638" y="0"/>
            <a:ext cx="0" cy="6858000"/>
          </a:xfrm>
          <a:prstGeom prst="straightConnector1">
            <a:avLst/>
          </a:prstGeom>
          <a:noFill/>
          <a:ln w="9525" cap="flat" cmpd="sng">
            <a:solidFill>
              <a:srgbClr val="999FA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8" name="Google Shape;38;p6"/>
          <p:cNvSpPr/>
          <p:nvPr/>
        </p:nvSpPr>
        <p:spPr>
          <a:xfrm>
            <a:off x="874396" y="807725"/>
            <a:ext cx="142500" cy="190000"/>
          </a:xfrm>
          <a:prstGeom prst="ellipse">
            <a:avLst/>
          </a:prstGeom>
          <a:solidFill>
            <a:srgbClr val="39C0BA"/>
          </a:solidFill>
          <a:ln w="28575" cap="flat" cmpd="sng">
            <a:solidFill>
              <a:srgbClr val="2E30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9" name="Google Shape;39;p6"/>
          <p:cNvSpPr/>
          <p:nvPr/>
        </p:nvSpPr>
        <p:spPr>
          <a:xfrm>
            <a:off x="844675" y="1867628"/>
            <a:ext cx="201900" cy="269200"/>
          </a:xfrm>
          <a:prstGeom prst="ellipse">
            <a:avLst/>
          </a:prstGeom>
          <a:solidFill>
            <a:srgbClr val="2E3037"/>
          </a:solidFill>
          <a:ln w="9525" cap="flat" cmpd="sng">
            <a:solidFill>
              <a:srgbClr val="999FA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1165475" y="732865"/>
            <a:ext cx="6858000" cy="46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1165475" y="1589731"/>
            <a:ext cx="2403600" cy="48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◦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3692249" y="1589731"/>
            <a:ext cx="2403600" cy="48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◦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6219023" y="1589731"/>
            <a:ext cx="2403600" cy="48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◦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‹nº›</a:t>
            </a:fld>
            <a:endParaRPr dirty="0"/>
          </a:p>
        </p:txBody>
      </p:sp>
      <p:cxnSp>
        <p:nvCxnSpPr>
          <p:cNvPr id="46" name="Google Shape;46;p7"/>
          <p:cNvCxnSpPr/>
          <p:nvPr/>
        </p:nvCxnSpPr>
        <p:spPr>
          <a:xfrm>
            <a:off x="945638" y="0"/>
            <a:ext cx="0" cy="6858000"/>
          </a:xfrm>
          <a:prstGeom prst="straightConnector1">
            <a:avLst/>
          </a:prstGeom>
          <a:noFill/>
          <a:ln w="9525" cap="flat" cmpd="sng">
            <a:solidFill>
              <a:srgbClr val="999FA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7" name="Google Shape;47;p7"/>
          <p:cNvSpPr/>
          <p:nvPr/>
        </p:nvSpPr>
        <p:spPr>
          <a:xfrm>
            <a:off x="874396" y="807725"/>
            <a:ext cx="142500" cy="190000"/>
          </a:xfrm>
          <a:prstGeom prst="ellipse">
            <a:avLst/>
          </a:prstGeom>
          <a:solidFill>
            <a:srgbClr val="39C0BA"/>
          </a:solidFill>
          <a:ln w="28575" cap="flat" cmpd="sng">
            <a:solidFill>
              <a:srgbClr val="2E30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8" name="Google Shape;48;p7"/>
          <p:cNvSpPr/>
          <p:nvPr/>
        </p:nvSpPr>
        <p:spPr>
          <a:xfrm>
            <a:off x="844675" y="1867628"/>
            <a:ext cx="201900" cy="269200"/>
          </a:xfrm>
          <a:prstGeom prst="ellipse">
            <a:avLst/>
          </a:prstGeom>
          <a:solidFill>
            <a:srgbClr val="2E3037"/>
          </a:solidFill>
          <a:ln w="9525" cap="flat" cmpd="sng">
            <a:solidFill>
              <a:srgbClr val="999FA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1165475" y="732865"/>
            <a:ext cx="6858000" cy="46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‹nº›</a:t>
            </a:fld>
            <a:endParaRPr dirty="0"/>
          </a:p>
        </p:txBody>
      </p:sp>
      <p:cxnSp>
        <p:nvCxnSpPr>
          <p:cNvPr id="52" name="Google Shape;52;p8"/>
          <p:cNvCxnSpPr/>
          <p:nvPr/>
        </p:nvCxnSpPr>
        <p:spPr>
          <a:xfrm>
            <a:off x="945638" y="0"/>
            <a:ext cx="0" cy="6858000"/>
          </a:xfrm>
          <a:prstGeom prst="straightConnector1">
            <a:avLst/>
          </a:prstGeom>
          <a:noFill/>
          <a:ln w="9525" cap="flat" cmpd="sng">
            <a:solidFill>
              <a:srgbClr val="999FA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3" name="Google Shape;53;p8"/>
          <p:cNvSpPr/>
          <p:nvPr/>
        </p:nvSpPr>
        <p:spPr>
          <a:xfrm>
            <a:off x="874396" y="807725"/>
            <a:ext cx="142500" cy="190000"/>
          </a:xfrm>
          <a:prstGeom prst="ellipse">
            <a:avLst/>
          </a:prstGeom>
          <a:solidFill>
            <a:srgbClr val="39C0BA"/>
          </a:solidFill>
          <a:ln w="28575" cap="flat" cmpd="sng">
            <a:solidFill>
              <a:srgbClr val="2E30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body" idx="1"/>
          </p:nvPr>
        </p:nvSpPr>
        <p:spPr>
          <a:xfrm>
            <a:off x="1165475" y="5775089"/>
            <a:ext cx="7521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>
              <a:spcBef>
                <a:spcPts val="360"/>
              </a:spcBef>
              <a:spcAft>
                <a:spcPts val="0"/>
              </a:spcAft>
              <a:buSzPts val="1800"/>
              <a:buNone/>
              <a:defRPr sz="1800"/>
            </a:lvl1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‹nº›</a:t>
            </a:fld>
            <a:endParaRPr dirty="0"/>
          </a:p>
        </p:txBody>
      </p:sp>
      <p:cxnSp>
        <p:nvCxnSpPr>
          <p:cNvPr id="57" name="Google Shape;57;p9"/>
          <p:cNvCxnSpPr/>
          <p:nvPr/>
        </p:nvCxnSpPr>
        <p:spPr>
          <a:xfrm>
            <a:off x="945638" y="0"/>
            <a:ext cx="0" cy="6858000"/>
          </a:xfrm>
          <a:prstGeom prst="straightConnector1">
            <a:avLst/>
          </a:prstGeom>
          <a:noFill/>
          <a:ln w="9525" cap="flat" cmpd="sng">
            <a:solidFill>
              <a:srgbClr val="999FA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8" name="Google Shape;58;p9"/>
          <p:cNvSpPr/>
          <p:nvPr/>
        </p:nvSpPr>
        <p:spPr>
          <a:xfrm>
            <a:off x="844675" y="6006828"/>
            <a:ext cx="201900" cy="269200"/>
          </a:xfrm>
          <a:prstGeom prst="ellipse">
            <a:avLst/>
          </a:prstGeom>
          <a:solidFill>
            <a:srgbClr val="2E3037"/>
          </a:solidFill>
          <a:ln w="9525" cap="flat" cmpd="sng">
            <a:solidFill>
              <a:srgbClr val="999FA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‹nº›</a:t>
            </a:fld>
            <a:endParaRPr dirty="0"/>
          </a:p>
        </p:txBody>
      </p:sp>
      <p:cxnSp>
        <p:nvCxnSpPr>
          <p:cNvPr id="61" name="Google Shape;61;p10"/>
          <p:cNvCxnSpPr/>
          <p:nvPr/>
        </p:nvCxnSpPr>
        <p:spPr>
          <a:xfrm>
            <a:off x="945638" y="0"/>
            <a:ext cx="0" cy="6858000"/>
          </a:xfrm>
          <a:prstGeom prst="straightConnector1">
            <a:avLst/>
          </a:prstGeom>
          <a:noFill/>
          <a:ln w="9525" cap="flat" cmpd="sng">
            <a:solidFill>
              <a:srgbClr val="999FA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2" name="Google Shape;62;p10"/>
          <p:cNvSpPr/>
          <p:nvPr/>
        </p:nvSpPr>
        <p:spPr>
          <a:xfrm>
            <a:off x="844675" y="3294400"/>
            <a:ext cx="201900" cy="269200"/>
          </a:xfrm>
          <a:prstGeom prst="ellipse">
            <a:avLst/>
          </a:prstGeom>
          <a:solidFill>
            <a:srgbClr val="2E3037"/>
          </a:solidFill>
          <a:ln w="9525" cap="flat" cmpd="sng">
            <a:solidFill>
              <a:srgbClr val="999FA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key color">
  <p:cSld name="Blank key color">
    <p:bg>
      <p:bgPr>
        <a:solidFill>
          <a:schemeClr val="accent1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rgbClr val="2E3037"/>
                </a:solidFill>
              </a:defRPr>
            </a:lvl1pPr>
            <a:lvl2pPr lvl="1">
              <a:buNone/>
              <a:defRPr>
                <a:solidFill>
                  <a:srgbClr val="2E3037"/>
                </a:solidFill>
              </a:defRPr>
            </a:lvl2pPr>
            <a:lvl3pPr lvl="2">
              <a:buNone/>
              <a:defRPr>
                <a:solidFill>
                  <a:srgbClr val="2E3037"/>
                </a:solidFill>
              </a:defRPr>
            </a:lvl3pPr>
            <a:lvl4pPr lvl="3">
              <a:buNone/>
              <a:defRPr>
                <a:solidFill>
                  <a:srgbClr val="2E3037"/>
                </a:solidFill>
              </a:defRPr>
            </a:lvl4pPr>
            <a:lvl5pPr lvl="4">
              <a:buNone/>
              <a:defRPr>
                <a:solidFill>
                  <a:srgbClr val="2E3037"/>
                </a:solidFill>
              </a:defRPr>
            </a:lvl5pPr>
            <a:lvl6pPr lvl="5">
              <a:buNone/>
              <a:defRPr>
                <a:solidFill>
                  <a:srgbClr val="2E3037"/>
                </a:solidFill>
              </a:defRPr>
            </a:lvl6pPr>
            <a:lvl7pPr lvl="6">
              <a:buNone/>
              <a:defRPr>
                <a:solidFill>
                  <a:srgbClr val="2E3037"/>
                </a:solidFill>
              </a:defRPr>
            </a:lvl7pPr>
            <a:lvl8pPr lvl="7">
              <a:buNone/>
              <a:defRPr>
                <a:solidFill>
                  <a:srgbClr val="2E3037"/>
                </a:solidFill>
              </a:defRPr>
            </a:lvl8pPr>
            <a:lvl9pPr lvl="8">
              <a:buNone/>
              <a:defRPr>
                <a:solidFill>
                  <a:srgbClr val="2E3037"/>
                </a:solidFill>
              </a:defRPr>
            </a:lvl9pPr>
          </a:lstStyle>
          <a:p>
            <a:fld id="{00000000-1234-1234-1234-123412341234}" type="slidenum">
              <a:rPr lang="en"/>
              <a:pPr/>
              <a:t>‹nº›</a:t>
            </a:fld>
            <a:endParaRPr dirty="0"/>
          </a:p>
        </p:txBody>
      </p:sp>
      <p:cxnSp>
        <p:nvCxnSpPr>
          <p:cNvPr id="65" name="Google Shape;65;p11"/>
          <p:cNvCxnSpPr/>
          <p:nvPr/>
        </p:nvCxnSpPr>
        <p:spPr>
          <a:xfrm>
            <a:off x="945638" y="0"/>
            <a:ext cx="0" cy="68580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6" name="Google Shape;66;p11"/>
          <p:cNvSpPr/>
          <p:nvPr/>
        </p:nvSpPr>
        <p:spPr>
          <a:xfrm>
            <a:off x="844675" y="3294400"/>
            <a:ext cx="201900" cy="269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165475" y="732865"/>
            <a:ext cx="6858000" cy="4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Quicksand"/>
              <a:buNone/>
              <a:defRPr sz="1800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Quicksand"/>
              <a:buNone/>
              <a:defRPr sz="1800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Quicksand"/>
              <a:buNone/>
              <a:defRPr sz="1800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Quicksand"/>
              <a:buNone/>
              <a:defRPr sz="1800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Quicksand"/>
              <a:buNone/>
              <a:defRPr sz="1800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Quicksand"/>
              <a:buNone/>
              <a:defRPr sz="1800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Quicksand"/>
              <a:buNone/>
              <a:defRPr sz="1800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Quicksand"/>
              <a:buNone/>
              <a:defRPr sz="1800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Quicksand"/>
              <a:buNone/>
              <a:defRPr sz="1800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165498" y="1449065"/>
            <a:ext cx="6858000" cy="496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Quicksand"/>
              <a:buChar char="◦"/>
              <a:defRPr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Quicksand"/>
              <a:buChar char="▫"/>
              <a:defRPr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Quicksand"/>
              <a:buChar char="■"/>
              <a:defRPr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Quicksand"/>
              <a:buChar char="●"/>
              <a:defRPr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Quicksand"/>
              <a:buChar char="○"/>
              <a:defRPr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Quicksand"/>
              <a:buChar char="■"/>
              <a:defRPr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Quicksand"/>
              <a:buChar char="●"/>
              <a:defRPr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Quicksand"/>
              <a:buChar char="○"/>
              <a:defRPr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Quicksand"/>
              <a:buChar char="■"/>
              <a:defRPr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buNone/>
              <a:defRPr sz="12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r">
              <a:buNone/>
              <a:defRPr sz="12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algn="r">
              <a:buNone/>
              <a:defRPr sz="12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algn="r">
              <a:buNone/>
              <a:defRPr sz="12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algn="r">
              <a:buNone/>
              <a:defRPr sz="12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algn="r">
              <a:buNone/>
              <a:defRPr sz="12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algn="r">
              <a:buNone/>
              <a:defRPr sz="12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algn="r">
              <a:buNone/>
              <a:defRPr sz="12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algn="r">
              <a:buNone/>
              <a:defRPr sz="12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kern="0"/>
              <a:pPr>
                <a:buClr>
                  <a:srgbClr val="000000"/>
                </a:buClr>
                <a:buFont typeface="Arial"/>
                <a:buNone/>
              </a:pPr>
              <a:t>‹nº›</a:t>
            </a:fld>
            <a:endParaRPr kern="0"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https://www.ncbi.nlm.nih.gov/pubmed/29373344" TargetMode="External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hyperlink" Target="http://www.paulomargotto.com.br/" TargetMode="External"/><Relationship Id="rId10" Type="http://schemas.openxmlformats.org/officeDocument/2006/relationships/image" Target="../media/image5.png"/><Relationship Id="rId4" Type="http://schemas.openxmlformats.org/officeDocument/2006/relationships/hyperlink" Target="https://www.ncbi.nlm.nih.gov/pubmed?linkname=pubmed_pubmed&amp;from_uid=29373344" TargetMode="Externa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0201" TargetMode="External"/><Relationship Id="rId2" Type="http://schemas.openxmlformats.org/officeDocument/2006/relationships/hyperlink" Target="http://paulomargotto.com.br/defeitos-no-fechamento-da-parede-abdominal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2"/>
          <p:cNvSpPr txBox="1">
            <a:spLocks noGrp="1"/>
          </p:cNvSpPr>
          <p:nvPr>
            <p:ph type="ctrTitle"/>
          </p:nvPr>
        </p:nvSpPr>
        <p:spPr>
          <a:xfrm>
            <a:off x="1475656" y="4149080"/>
            <a:ext cx="6680400" cy="15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3200" dirty="0" smtClean="0"/>
              <a:t/>
            </a:r>
            <a:br>
              <a:rPr lang="en" sz="3200" dirty="0" smtClean="0"/>
            </a:br>
            <a:r>
              <a:rPr lang="en" sz="3200" dirty="0" smtClean="0"/>
              <a:t/>
            </a:r>
            <a:br>
              <a:rPr lang="en" sz="3200" dirty="0" smtClean="0"/>
            </a:br>
            <a:r>
              <a:rPr lang="en" sz="1800" dirty="0" smtClean="0"/>
              <a:t>Apresentação:</a:t>
            </a:r>
            <a:r>
              <a:rPr lang="en" sz="1800" b="1" dirty="0" smtClean="0"/>
              <a:t>Tatiane M Barcelos - R3 Neonatologia- HMIB/SES/DF</a:t>
            </a:r>
            <a:br>
              <a:rPr lang="en" sz="1800" b="1" dirty="0" smtClean="0"/>
            </a:br>
            <a:r>
              <a:rPr lang="en" sz="1800" b="1" dirty="0" smtClean="0"/>
              <a:t>Coordenação: Carlos Zaconeta</a:t>
            </a:r>
            <a:endParaRPr sz="1800" b="1" dirty="0"/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395536" y="3284984"/>
            <a:ext cx="8496944" cy="86177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71415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Nursing Assessment</a:t>
            </a: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 of </a:t>
            </a:r>
            <a:r>
              <a:rPr kumimoji="0" lang="pt-BR" sz="1400" b="1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Intra-abdominal Hypertension</a:t>
            </a: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 and </a:t>
            </a:r>
            <a:r>
              <a:rPr kumimoji="0" lang="pt-BR" sz="1400" b="1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Abdominal Compartment Syndrome</a:t>
            </a: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 in the </a:t>
            </a:r>
            <a:r>
              <a:rPr kumimoji="0" lang="pt-BR" sz="1400" b="1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Neonate</a:t>
            </a: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.</a:t>
            </a: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Reitsma J, Schumacher B.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Adv Neonatal Care. 2018 Feb;18(1):7-13. doi: 10.1097/ANC.0000000000000466. Review.</a:t>
            </a: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575757"/>
                </a:solidFill>
                <a:effectLst/>
                <a:latin typeface="Arial" pitchFamily="34" charset="0"/>
                <a:cs typeface="Arial" pitchFamily="34" charset="0"/>
              </a:rPr>
              <a:t>PMID: 29373344.</a:t>
            </a:r>
            <a:r>
              <a:rPr kumimoji="0" lang="pt-BR" sz="1400" b="0" i="0" u="sng" strike="noStrike" cap="none" normalizeH="0" baseline="0" dirty="0" smtClean="0">
                <a:ln>
                  <a:noFill/>
                </a:ln>
                <a:solidFill>
                  <a:srgbClr val="6666AA"/>
                </a:solidFill>
                <a:effectLst/>
                <a:latin typeface="Arial" pitchFamily="34" charset="0"/>
                <a:cs typeface="Arial" pitchFamily="34" charset="0"/>
                <a:hlinkClick r:id="rId4"/>
              </a:rPr>
              <a:t>Similar articles</a:t>
            </a: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827584" y="2276872"/>
            <a:ext cx="7704856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pt-BR" sz="2200" dirty="0" smtClean="0">
                <a:solidFill>
                  <a:srgbClr val="FF0000"/>
                </a:solidFill>
              </a:rPr>
              <a:t>Avaliação da Enfermagem da Hipertensão Intra-abdominal</a:t>
            </a:r>
          </a:p>
          <a:p>
            <a:pPr algn="ctr"/>
            <a:r>
              <a:rPr lang="pt-BR" sz="2200" dirty="0" smtClean="0">
                <a:solidFill>
                  <a:srgbClr val="FF0000"/>
                </a:solidFill>
              </a:rPr>
              <a:t>e Síndrome Compartimento Abdominal no recém-nascido</a:t>
            </a:r>
            <a:endParaRPr lang="pt-BR" sz="2200" dirty="0">
              <a:solidFill>
                <a:srgbClr val="FF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411760" y="6021288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hlinkClick r:id="rId5"/>
              </a:rPr>
              <a:t>www.paulomargotto.com.br</a:t>
            </a:r>
            <a:r>
              <a:rPr lang="pt-BR" dirty="0" smtClean="0"/>
              <a:t> </a:t>
            </a:r>
          </a:p>
          <a:p>
            <a:pPr algn="ctr"/>
            <a:r>
              <a:rPr lang="pt-BR" dirty="0" smtClean="0">
                <a:solidFill>
                  <a:srgbClr val="FF0066"/>
                </a:solidFill>
              </a:rPr>
              <a:t>Brasília, 21 de dezembro de 2019</a:t>
            </a:r>
            <a:endParaRPr lang="pt-BR" dirty="0">
              <a:solidFill>
                <a:srgbClr val="FF0066"/>
              </a:solidFill>
            </a:endParaRP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589240"/>
            <a:ext cx="1693444" cy="126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116632"/>
            <a:ext cx="7107237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686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95936" y="4221088"/>
            <a:ext cx="1808410" cy="1016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7" name="Picture 7" descr="D:\Imagens\Fotos-Filmagens-Eco-Hosp-2019\IMG-20191128-WA004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56309" y="5517232"/>
            <a:ext cx="1787691" cy="1340768"/>
          </a:xfrm>
          <a:prstGeom prst="rect">
            <a:avLst/>
          </a:prstGeom>
          <a:noFill/>
        </p:spPr>
      </p:pic>
      <p:pic>
        <p:nvPicPr>
          <p:cNvPr id="71688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11760" y="4149080"/>
            <a:ext cx="1543720" cy="1105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9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96135" y="4221088"/>
            <a:ext cx="1925945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03648" y="6021288"/>
            <a:ext cx="6927900" cy="470800"/>
          </a:xfrm>
        </p:spPr>
        <p:txBody>
          <a:bodyPr/>
          <a:lstStyle/>
          <a:p>
            <a:pPr algn="ctr"/>
            <a:r>
              <a:rPr lang="pt-BR" dirty="0" smtClean="0">
                <a:solidFill>
                  <a:srgbClr val="FFFF00"/>
                </a:solidFill>
              </a:rPr>
              <a:t>Dr. Carlos </a:t>
            </a:r>
            <a:r>
              <a:rPr lang="pt-BR" dirty="0" err="1" smtClean="0">
                <a:solidFill>
                  <a:srgbClr val="FFFF00"/>
                </a:solidFill>
              </a:rPr>
              <a:t>Zaconeta</a:t>
            </a:r>
            <a:r>
              <a:rPr lang="pt-BR" dirty="0" smtClean="0">
                <a:solidFill>
                  <a:srgbClr val="FFFF00"/>
                </a:solidFill>
              </a:rPr>
              <a:t> e os Residentes de Neonatologia do HMIB/SES/DF (20/12//2019)</a:t>
            </a:r>
            <a:endParaRPr lang="pt-BR" dirty="0">
              <a:solidFill>
                <a:srgbClr val="FFFF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pt-BR" smtClean="0"/>
              <a:pPr/>
              <a:t>2</a:t>
            </a:fld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836712"/>
            <a:ext cx="6800304" cy="5100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5"/>
          <p:cNvSpPr txBox="1">
            <a:spLocks noGrp="1"/>
          </p:cNvSpPr>
          <p:nvPr>
            <p:ph type="ctrTitle"/>
          </p:nvPr>
        </p:nvSpPr>
        <p:spPr>
          <a:xfrm>
            <a:off x="1530175" y="3077051"/>
            <a:ext cx="6767100" cy="70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INTRODUÇÃO</a:t>
            </a:r>
            <a:endParaRPr dirty="0"/>
          </a:p>
        </p:txBody>
      </p:sp>
      <p:sp>
        <p:nvSpPr>
          <p:cNvPr id="96" name="Google Shape;96;p15"/>
          <p:cNvSpPr txBox="1"/>
          <p:nvPr/>
        </p:nvSpPr>
        <p:spPr>
          <a:xfrm>
            <a:off x="526358" y="3039900"/>
            <a:ext cx="802500" cy="7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sz="3000" kern="0" dirty="0">
              <a:solidFill>
                <a:srgbClr val="2E3037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7" name="Google Shape;97;p15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3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548680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 atuação da enfermagem neonatal é fator-chave para avaliar e detectar hipertensão intra-abdominal (HIA) e síndrome compartimental abdominal (SCA) na criança.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O reconhecimento dos sinais e a intervenção precoces são cruciais na prevenção de sequelas e / ou morte. (1)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Este artigo analisa os fatores de risco de HIA e SCA e sua fisiopatologia. 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Ferramentas de avaliação da enfermagem servem para ajudar a detectar e prevenir esta síndrome com risco de vida.</a:t>
            </a:r>
            <a:endParaRPr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4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5"/>
          <p:cNvSpPr txBox="1">
            <a:spLocks noGrp="1"/>
          </p:cNvSpPr>
          <p:nvPr>
            <p:ph type="ctrTitle"/>
          </p:nvPr>
        </p:nvSpPr>
        <p:spPr>
          <a:xfrm>
            <a:off x="1530175" y="3077051"/>
            <a:ext cx="6767100" cy="70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PACIENTES DE RISCO</a:t>
            </a:r>
            <a:endParaRPr dirty="0"/>
          </a:p>
        </p:txBody>
      </p:sp>
      <p:sp>
        <p:nvSpPr>
          <p:cNvPr id="96" name="Google Shape;96;p15"/>
          <p:cNvSpPr txBox="1"/>
          <p:nvPr/>
        </p:nvSpPr>
        <p:spPr>
          <a:xfrm>
            <a:off x="526358" y="3039900"/>
            <a:ext cx="802500" cy="7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sz="3000" kern="0" dirty="0">
              <a:solidFill>
                <a:srgbClr val="2E3037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7" name="Google Shape;97;p15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5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991059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 Sociedade Internacional de Síndrome Compartimental Abdominal estratifica os pacientes em 4 categorias de risco (2).</a:t>
            </a:r>
            <a:r>
              <a:rPr lang="pt-BR" sz="2400" kern="0" dirty="0" smtClean="0">
                <a:solidFill>
                  <a:srgbClr val="0000FF"/>
                </a:solidFill>
                <a:latin typeface="Quicksand"/>
                <a:ea typeface="Quicksand"/>
                <a:cs typeface="Quicksand"/>
                <a:sym typeface="Quicksand"/>
              </a:rPr>
              <a:t>Tabela 1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endParaRPr lang="pt-BR" sz="2400" kern="0" dirty="0" smtClean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E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nfermagem deve ser capaz de identificar tais categorias, além de revisar história clínica e diagnósticos dos pacientes de risco.</a:t>
            </a:r>
            <a:endParaRPr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6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7</a:t>
            </a:fld>
            <a:endParaRPr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44103"/>
            <a:ext cx="8661640" cy="4805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5"/>
          <p:cNvSpPr txBox="1">
            <a:spLocks noGrp="1"/>
          </p:cNvSpPr>
          <p:nvPr>
            <p:ph type="ctrTitle"/>
          </p:nvPr>
        </p:nvSpPr>
        <p:spPr>
          <a:xfrm>
            <a:off x="1530175" y="3077051"/>
            <a:ext cx="6767100" cy="70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FISIOPATOLOGIA</a:t>
            </a:r>
            <a:endParaRPr dirty="0"/>
          </a:p>
        </p:txBody>
      </p:sp>
      <p:sp>
        <p:nvSpPr>
          <p:cNvPr id="96" name="Google Shape;96;p15"/>
          <p:cNvSpPr txBox="1"/>
          <p:nvPr/>
        </p:nvSpPr>
        <p:spPr>
          <a:xfrm>
            <a:off x="526358" y="3039900"/>
            <a:ext cx="802500" cy="7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sz="3000" kern="0" dirty="0">
              <a:solidFill>
                <a:srgbClr val="2E3037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7" name="Google Shape;97;p15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8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87624" y="980728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Ocorre frequentemente em ortopedia nas lesões de ossos longos em adultos e crianças (3). Porém, conceitualmente, qualquer compartimento fechado, incluindo o abdômen do neonato (4), pode desenvolver síndrome compartimental.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A fisiopatologia principal é a deficiente perfusão e oxigenação devido ao aumento da pressão de um compartimento fechado (4).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Uma espiral descendente de uma perfusão inadequada resulta em morte tecidual e celular (5) (</a:t>
            </a:r>
            <a:r>
              <a:rPr lang="pt-BR" sz="2400" kern="0" dirty="0" smtClean="0">
                <a:solidFill>
                  <a:srgbClr val="0000FF"/>
                </a:solidFill>
                <a:latin typeface="Quicksand"/>
                <a:ea typeface="Quicksand"/>
                <a:cs typeface="Quicksand"/>
                <a:sym typeface="Quicksand"/>
              </a:rPr>
              <a:t>Figura 1</a:t>
            </a:r>
            <a:r>
              <a:rPr lang="pt-BR" sz="24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). A revisão do impacto dessa síndrome nos órgãos terminais pode ser útil para o enfermeiro entender questões específicas e detalhes da avaliação do paciente (</a:t>
            </a:r>
            <a:r>
              <a:rPr lang="pt-BR" sz="2400" kern="0" dirty="0" smtClean="0">
                <a:solidFill>
                  <a:srgbClr val="0000FF"/>
                </a:solidFill>
                <a:latin typeface="Quicksand"/>
                <a:ea typeface="Quicksand"/>
                <a:cs typeface="Quicksand"/>
                <a:sym typeface="Quicksand"/>
              </a:rPr>
              <a:t>Figura 2</a:t>
            </a:r>
            <a:r>
              <a:rPr lang="pt-BR" sz="24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).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endParaRPr lang="pt-BR" sz="2400" kern="0" dirty="0" smtClean="0">
              <a:solidFill>
                <a:srgbClr val="0000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9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10</a:t>
            </a:fld>
            <a:endParaRPr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9790" y="979363"/>
            <a:ext cx="7414658" cy="5113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11</a:t>
            </a:fld>
            <a:endParaRPr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88640"/>
            <a:ext cx="7416824" cy="6377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548680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b="1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Gastrointestinal </a:t>
            </a:r>
            <a:r>
              <a:rPr lang="pt-BR" sz="2400" b="1" kern="0" baseline="2000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(4,6,7)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7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Elevação pressão intra-abdominal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7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7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Compressão e congestão de veias e capilares mesentéricos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7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7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Transudação e perda de líquido dos tecidos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7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7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Aumento do volume e pressão abdominal (Síndrome Compartimental)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7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7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Prejuízo da perfusão  -&gt; metabolismos anaeróbio e aumento de lactato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7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7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Aumento congestão tissular -&gt; ascite 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7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7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Isquemia e morte celular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12</a:t>
            </a:fld>
            <a:endParaRPr dirty="0"/>
          </a:p>
        </p:txBody>
      </p:sp>
      <p:sp>
        <p:nvSpPr>
          <p:cNvPr id="4" name="Seta para baixo 3"/>
          <p:cNvSpPr/>
          <p:nvPr/>
        </p:nvSpPr>
        <p:spPr>
          <a:xfrm>
            <a:off x="3203848" y="1628800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Seta para baixo 4"/>
          <p:cNvSpPr/>
          <p:nvPr/>
        </p:nvSpPr>
        <p:spPr>
          <a:xfrm>
            <a:off x="3347864" y="2420888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Seta para baixo 5"/>
          <p:cNvSpPr/>
          <p:nvPr/>
        </p:nvSpPr>
        <p:spPr>
          <a:xfrm>
            <a:off x="3275856" y="3212976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Seta para baixo 6"/>
          <p:cNvSpPr/>
          <p:nvPr/>
        </p:nvSpPr>
        <p:spPr>
          <a:xfrm>
            <a:off x="3491880" y="4005064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Seta para baixo 7"/>
          <p:cNvSpPr/>
          <p:nvPr/>
        </p:nvSpPr>
        <p:spPr>
          <a:xfrm>
            <a:off x="3491880" y="4725144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Seta para baixo 8"/>
          <p:cNvSpPr/>
          <p:nvPr/>
        </p:nvSpPr>
        <p:spPr>
          <a:xfrm>
            <a:off x="3131840" y="5517232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0" name="CaixaDeTexto 9"/>
          <p:cNvSpPr txBox="1"/>
          <p:nvPr/>
        </p:nvSpPr>
        <p:spPr>
          <a:xfrm>
            <a:off x="3419872" y="630932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0000FF"/>
                </a:solidFill>
              </a:rPr>
              <a:t>Figuras 3 e 4</a:t>
            </a:r>
            <a:endParaRPr lang="pt-BR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13</a:t>
            </a:fld>
            <a:endParaRPr dirty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268760"/>
            <a:ext cx="3744416" cy="4352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0520" y="1276647"/>
            <a:ext cx="3995936" cy="4312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548680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b="1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Cardiovascular </a:t>
            </a:r>
            <a:r>
              <a:rPr lang="pt-BR" sz="2400" b="1" kern="0" baseline="2000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(1,6)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700" kern="0" dirty="0" smtClean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14</a:t>
            </a:fld>
            <a:endParaRPr dirty="0"/>
          </a:p>
        </p:txBody>
      </p:sp>
      <p:sp>
        <p:nvSpPr>
          <p:cNvPr id="10" name="CaixaDeTexto 9"/>
          <p:cNvSpPr txBox="1"/>
          <p:nvPr/>
        </p:nvSpPr>
        <p:spPr>
          <a:xfrm>
            <a:off x="3131840" y="1196752"/>
            <a:ext cx="37444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Elevação pressão intra-abdominal</a:t>
            </a:r>
            <a:endParaRPr lang="pt-BR" sz="1600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1187624" y="1772816"/>
            <a:ext cx="3528392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>
                <a:solidFill>
                  <a:schemeClr val="bg1"/>
                </a:solidFill>
              </a:rPr>
              <a:t>Compressão da Veia Cava</a:t>
            </a:r>
          </a:p>
          <a:p>
            <a:endParaRPr lang="pt-BR" sz="1600" dirty="0" smtClean="0">
              <a:solidFill>
                <a:schemeClr val="bg1"/>
              </a:solidFill>
            </a:endParaRPr>
          </a:p>
          <a:p>
            <a:endParaRPr lang="pt-BR" sz="1600" dirty="0">
              <a:solidFill>
                <a:schemeClr val="bg1"/>
              </a:solidFill>
            </a:endParaRPr>
          </a:p>
          <a:p>
            <a:r>
              <a:rPr lang="pt-BR" sz="1600" dirty="0" smtClean="0">
                <a:solidFill>
                  <a:schemeClr val="bg1"/>
                </a:solidFill>
              </a:rPr>
              <a:t>Redução da Pré-Carga</a:t>
            </a:r>
          </a:p>
          <a:p>
            <a:endParaRPr lang="pt-BR" sz="1600" dirty="0" smtClean="0">
              <a:solidFill>
                <a:schemeClr val="bg1"/>
              </a:solidFill>
            </a:endParaRPr>
          </a:p>
          <a:p>
            <a:endParaRPr lang="pt-BR" sz="1600" dirty="0">
              <a:solidFill>
                <a:schemeClr val="bg1"/>
              </a:solidFill>
            </a:endParaRPr>
          </a:p>
          <a:p>
            <a:r>
              <a:rPr lang="pt-BR" sz="1600" dirty="0" smtClean="0">
                <a:solidFill>
                  <a:schemeClr val="bg1"/>
                </a:solidFill>
              </a:rPr>
              <a:t>Redução Débito Cardíaco</a:t>
            </a:r>
          </a:p>
          <a:p>
            <a:endParaRPr lang="pt-BR" sz="1600" dirty="0" smtClean="0">
              <a:solidFill>
                <a:schemeClr val="bg1"/>
              </a:solidFill>
            </a:endParaRPr>
          </a:p>
          <a:p>
            <a:endParaRPr lang="pt-BR" sz="1600" dirty="0">
              <a:solidFill>
                <a:schemeClr val="bg1"/>
              </a:solidFill>
            </a:endParaRPr>
          </a:p>
          <a:p>
            <a:r>
              <a:rPr lang="pt-BR" sz="1600" dirty="0" smtClean="0">
                <a:solidFill>
                  <a:schemeClr val="bg1"/>
                </a:solidFill>
              </a:rPr>
              <a:t>Redução da Perfusão Periférica</a:t>
            </a:r>
          </a:p>
          <a:p>
            <a:endParaRPr lang="pt-BR" sz="1600" dirty="0" smtClean="0">
              <a:solidFill>
                <a:schemeClr val="bg1"/>
              </a:solidFill>
            </a:endParaRPr>
          </a:p>
          <a:p>
            <a:endParaRPr lang="pt-BR" sz="1600" dirty="0">
              <a:solidFill>
                <a:schemeClr val="bg1"/>
              </a:solidFill>
            </a:endParaRPr>
          </a:p>
          <a:p>
            <a:r>
              <a:rPr lang="pt-BR" sz="1600" dirty="0" smtClean="0">
                <a:solidFill>
                  <a:schemeClr val="bg1"/>
                </a:solidFill>
              </a:rPr>
              <a:t>Taquicardia</a:t>
            </a:r>
          </a:p>
          <a:p>
            <a:endParaRPr lang="pt-BR" sz="1600" dirty="0" smtClean="0">
              <a:solidFill>
                <a:schemeClr val="bg1"/>
              </a:solidFill>
            </a:endParaRPr>
          </a:p>
          <a:p>
            <a:endParaRPr lang="pt-BR" sz="1600" dirty="0">
              <a:solidFill>
                <a:schemeClr val="bg1"/>
              </a:solidFill>
            </a:endParaRPr>
          </a:p>
          <a:p>
            <a:r>
              <a:rPr lang="pt-BR" sz="1600" dirty="0" smtClean="0">
                <a:solidFill>
                  <a:schemeClr val="bg1"/>
                </a:solidFill>
              </a:rPr>
              <a:t>Disfunção  Cardíaca</a:t>
            </a:r>
          </a:p>
          <a:p>
            <a:endParaRPr lang="pt-BR" sz="1600" dirty="0" smtClean="0">
              <a:solidFill>
                <a:schemeClr val="bg1"/>
              </a:solidFill>
            </a:endParaRPr>
          </a:p>
          <a:p>
            <a:endParaRPr lang="pt-BR" sz="1600" dirty="0">
              <a:solidFill>
                <a:schemeClr val="bg1"/>
              </a:solidFill>
            </a:endParaRPr>
          </a:p>
          <a:p>
            <a:r>
              <a:rPr lang="pt-BR" sz="1600" dirty="0" smtClean="0">
                <a:solidFill>
                  <a:schemeClr val="bg1"/>
                </a:solidFill>
              </a:rPr>
              <a:t>Piora da acidose </a:t>
            </a:r>
            <a:endParaRPr lang="pt-BR" sz="1600" dirty="0">
              <a:solidFill>
                <a:schemeClr val="bg1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220072" y="1772816"/>
            <a:ext cx="39239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>
                <a:solidFill>
                  <a:schemeClr val="bg1"/>
                </a:solidFill>
              </a:rPr>
              <a:t>Aumento da Pressão Intratorácica</a:t>
            </a:r>
          </a:p>
          <a:p>
            <a:endParaRPr lang="pt-BR" sz="1600" dirty="0" smtClean="0">
              <a:solidFill>
                <a:schemeClr val="bg1"/>
              </a:solidFill>
            </a:endParaRPr>
          </a:p>
          <a:p>
            <a:endParaRPr lang="pt-BR" sz="1600" dirty="0">
              <a:solidFill>
                <a:schemeClr val="bg1"/>
              </a:solidFill>
            </a:endParaRPr>
          </a:p>
          <a:p>
            <a:r>
              <a:rPr lang="pt-BR" sz="1600" dirty="0" smtClean="0">
                <a:solidFill>
                  <a:schemeClr val="bg1"/>
                </a:solidFill>
              </a:rPr>
              <a:t>Redução da Perfusão Tissular</a:t>
            </a:r>
          </a:p>
          <a:p>
            <a:endParaRPr lang="pt-BR" sz="1600" dirty="0" smtClean="0">
              <a:solidFill>
                <a:schemeClr val="bg1"/>
              </a:solidFill>
            </a:endParaRPr>
          </a:p>
          <a:p>
            <a:endParaRPr lang="pt-BR" sz="1600" dirty="0">
              <a:solidFill>
                <a:schemeClr val="bg1"/>
              </a:solidFill>
            </a:endParaRPr>
          </a:p>
          <a:p>
            <a:r>
              <a:rPr lang="pt-BR" sz="1600" dirty="0" smtClean="0">
                <a:solidFill>
                  <a:schemeClr val="bg1"/>
                </a:solidFill>
              </a:rPr>
              <a:t>Redução da Pré-Carga</a:t>
            </a:r>
          </a:p>
          <a:p>
            <a:endParaRPr lang="pt-BR" sz="1600" dirty="0" smtClean="0">
              <a:solidFill>
                <a:schemeClr val="bg1"/>
              </a:solidFill>
            </a:endParaRPr>
          </a:p>
          <a:p>
            <a:endParaRPr lang="pt-BR" sz="1600" dirty="0">
              <a:solidFill>
                <a:schemeClr val="bg1"/>
              </a:solidFill>
            </a:endParaRPr>
          </a:p>
          <a:p>
            <a:r>
              <a:rPr lang="pt-BR" sz="1600" dirty="0" smtClean="0">
                <a:solidFill>
                  <a:schemeClr val="bg1"/>
                </a:solidFill>
              </a:rPr>
              <a:t>Disfunção  Cardíaca</a:t>
            </a:r>
          </a:p>
          <a:p>
            <a:endParaRPr lang="pt-BR" sz="1600" dirty="0">
              <a:solidFill>
                <a:schemeClr val="bg1"/>
              </a:solidFill>
            </a:endParaRPr>
          </a:p>
          <a:p>
            <a:endParaRPr lang="pt-BR" sz="1600" dirty="0" smtClean="0">
              <a:solidFill>
                <a:schemeClr val="bg1"/>
              </a:solidFill>
            </a:endParaRPr>
          </a:p>
          <a:p>
            <a:endParaRPr lang="pt-BR" sz="1600" dirty="0">
              <a:solidFill>
                <a:schemeClr val="bg1"/>
              </a:solidFill>
            </a:endParaRPr>
          </a:p>
          <a:p>
            <a:endParaRPr lang="pt-BR" sz="1600" dirty="0">
              <a:solidFill>
                <a:schemeClr val="bg1"/>
              </a:solidFill>
            </a:endParaRPr>
          </a:p>
        </p:txBody>
      </p:sp>
      <p:sp>
        <p:nvSpPr>
          <p:cNvPr id="14" name="Seta para baixo 13"/>
          <p:cNvSpPr/>
          <p:nvPr/>
        </p:nvSpPr>
        <p:spPr>
          <a:xfrm rot="1845541">
            <a:off x="3776693" y="1526876"/>
            <a:ext cx="326505" cy="3296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Seta para baixo 14"/>
          <p:cNvSpPr/>
          <p:nvPr/>
        </p:nvSpPr>
        <p:spPr>
          <a:xfrm rot="19491267">
            <a:off x="4880732" y="1527452"/>
            <a:ext cx="258047" cy="3467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6" name="Seta para baixo 15"/>
          <p:cNvSpPr/>
          <p:nvPr/>
        </p:nvSpPr>
        <p:spPr>
          <a:xfrm>
            <a:off x="2123728" y="2132856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7" name="Seta para baixo 16"/>
          <p:cNvSpPr/>
          <p:nvPr/>
        </p:nvSpPr>
        <p:spPr>
          <a:xfrm>
            <a:off x="2123728" y="2852936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8" name="Seta para baixo 17"/>
          <p:cNvSpPr/>
          <p:nvPr/>
        </p:nvSpPr>
        <p:spPr>
          <a:xfrm>
            <a:off x="2123728" y="3573016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9" name="Seta para baixo 18"/>
          <p:cNvSpPr/>
          <p:nvPr/>
        </p:nvSpPr>
        <p:spPr>
          <a:xfrm>
            <a:off x="1907704" y="4365104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0" name="Seta para baixo 19"/>
          <p:cNvSpPr/>
          <p:nvPr/>
        </p:nvSpPr>
        <p:spPr>
          <a:xfrm>
            <a:off x="1835696" y="5013176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1" name="Seta para baixo 20"/>
          <p:cNvSpPr/>
          <p:nvPr/>
        </p:nvSpPr>
        <p:spPr>
          <a:xfrm>
            <a:off x="1835696" y="5805264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2" name="Seta para baixo 21"/>
          <p:cNvSpPr/>
          <p:nvPr/>
        </p:nvSpPr>
        <p:spPr>
          <a:xfrm>
            <a:off x="6300192" y="2132856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3" name="Seta para baixo 22"/>
          <p:cNvSpPr/>
          <p:nvPr/>
        </p:nvSpPr>
        <p:spPr>
          <a:xfrm>
            <a:off x="6300192" y="2852936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4" name="Seta para baixo 23"/>
          <p:cNvSpPr/>
          <p:nvPr/>
        </p:nvSpPr>
        <p:spPr>
          <a:xfrm>
            <a:off x="6228184" y="3573016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548680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b="1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Renal </a:t>
            </a:r>
            <a:r>
              <a:rPr lang="pt-BR" sz="2400" b="1" kern="0" baseline="2000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(3,5,6,7)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Elevação pressão intra-abdominal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Compressão </a:t>
            </a:r>
            <a:r>
              <a:rPr lang="pt-BR" sz="16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V</a:t>
            </a: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ascular </a:t>
            </a:r>
            <a:r>
              <a:rPr lang="pt-BR" sz="16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R</a:t>
            </a: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enal 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Redução Perfusão Renal 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Shunt Plasmático Corticomedular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Elevação de Renina, Aldosterona e Hormônio Antidiurético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Congestão e Edema Renal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Oligúria 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Necrose Tubular Aguda e Falência Renal</a:t>
            </a:r>
            <a:endParaRPr lang="pt-BR" sz="1700" kern="0" dirty="0" smtClean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15</a:t>
            </a:fld>
            <a:endParaRPr dirty="0"/>
          </a:p>
        </p:txBody>
      </p:sp>
      <p:sp>
        <p:nvSpPr>
          <p:cNvPr id="4" name="Seta para baixo 3"/>
          <p:cNvSpPr/>
          <p:nvPr/>
        </p:nvSpPr>
        <p:spPr>
          <a:xfrm>
            <a:off x="3203848" y="1628800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Seta para baixo 4"/>
          <p:cNvSpPr/>
          <p:nvPr/>
        </p:nvSpPr>
        <p:spPr>
          <a:xfrm>
            <a:off x="3347864" y="2420888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Seta para baixo 5"/>
          <p:cNvSpPr/>
          <p:nvPr/>
        </p:nvSpPr>
        <p:spPr>
          <a:xfrm>
            <a:off x="3275856" y="3212976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Seta para baixo 6"/>
          <p:cNvSpPr/>
          <p:nvPr/>
        </p:nvSpPr>
        <p:spPr>
          <a:xfrm>
            <a:off x="3059832" y="3861048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Seta para baixo 7"/>
          <p:cNvSpPr/>
          <p:nvPr/>
        </p:nvSpPr>
        <p:spPr>
          <a:xfrm>
            <a:off x="2843808" y="4581128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Seta para baixo 8"/>
          <p:cNvSpPr/>
          <p:nvPr/>
        </p:nvSpPr>
        <p:spPr>
          <a:xfrm>
            <a:off x="2411760" y="5373216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0" name="Seta para baixo 9"/>
          <p:cNvSpPr/>
          <p:nvPr/>
        </p:nvSpPr>
        <p:spPr>
          <a:xfrm>
            <a:off x="2195736" y="6093296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548680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b="1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Pulmonar </a:t>
            </a:r>
            <a:r>
              <a:rPr lang="pt-BR" sz="2400" b="1" kern="0" baseline="2000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(4,5)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endParaRPr lang="pt-BR" sz="2400" b="1" kern="0" baseline="20000" dirty="0" smtClean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Elevação pressão intra-abdominal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Deslocamento do Diafragma para cima 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Redução Volume Pulmonar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Redução Volume Corrente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Aumento FiO2 e Pico Pressão Inspiratória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Atelectasia / Hipoxemia / Hipercapnia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16</a:t>
            </a:fld>
            <a:endParaRPr dirty="0"/>
          </a:p>
        </p:txBody>
      </p:sp>
      <p:sp>
        <p:nvSpPr>
          <p:cNvPr id="4" name="Seta para baixo 3"/>
          <p:cNvSpPr/>
          <p:nvPr/>
        </p:nvSpPr>
        <p:spPr>
          <a:xfrm>
            <a:off x="3203848" y="1988840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Seta para baixo 4"/>
          <p:cNvSpPr/>
          <p:nvPr/>
        </p:nvSpPr>
        <p:spPr>
          <a:xfrm>
            <a:off x="3347864" y="2708920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Seta para baixo 5"/>
          <p:cNvSpPr/>
          <p:nvPr/>
        </p:nvSpPr>
        <p:spPr>
          <a:xfrm>
            <a:off x="3275856" y="3429000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Seta para baixo 6"/>
          <p:cNvSpPr/>
          <p:nvPr/>
        </p:nvSpPr>
        <p:spPr>
          <a:xfrm>
            <a:off x="3059832" y="4149080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Seta para baixo 7"/>
          <p:cNvSpPr/>
          <p:nvPr/>
        </p:nvSpPr>
        <p:spPr>
          <a:xfrm>
            <a:off x="2843808" y="4941168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548680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b="1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N</a:t>
            </a:r>
            <a:r>
              <a:rPr lang="pt-BR" sz="2400" b="1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eurológico </a:t>
            </a:r>
            <a:r>
              <a:rPr lang="pt-BR" sz="2400" b="1" kern="0" baseline="2000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(5,6)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endParaRPr lang="pt-BR" sz="2400" b="1" kern="0" baseline="20000" dirty="0" smtClean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ctr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Elevação pressão intra-abdominal</a:t>
            </a:r>
          </a:p>
          <a:p>
            <a:pPr lvl="1" algn="ctr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</a:rPr>
              <a:t>        Aumento da Pressão Intratorácica</a:t>
            </a:r>
          </a:p>
          <a:p>
            <a:pPr lvl="1" algn="ctr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ctr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Aumento da Pressão Venosa Central e Jugular interna</a:t>
            </a:r>
          </a:p>
          <a:p>
            <a:pPr lvl="1" algn="ctr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ctr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Redução Perfusão Cerebral (Anóxia)</a:t>
            </a:r>
          </a:p>
          <a:p>
            <a:pPr lvl="1" algn="ctr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ctr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Edema / Irritabilidade / Letargia / Sonolência</a:t>
            </a:r>
          </a:p>
          <a:p>
            <a:pPr lvl="1" algn="ctr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ctr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16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Coma</a:t>
            </a:r>
          </a:p>
          <a:p>
            <a:pPr lvl="1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16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17</a:t>
            </a:fld>
            <a:endParaRPr dirty="0"/>
          </a:p>
        </p:txBody>
      </p:sp>
      <p:sp>
        <p:nvSpPr>
          <p:cNvPr id="4" name="Seta para baixo 3"/>
          <p:cNvSpPr/>
          <p:nvPr/>
        </p:nvSpPr>
        <p:spPr>
          <a:xfrm>
            <a:off x="4716016" y="1916832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Seta para baixo 4"/>
          <p:cNvSpPr/>
          <p:nvPr/>
        </p:nvSpPr>
        <p:spPr>
          <a:xfrm>
            <a:off x="4860032" y="2564904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Seta para baixo 5"/>
          <p:cNvSpPr/>
          <p:nvPr/>
        </p:nvSpPr>
        <p:spPr>
          <a:xfrm>
            <a:off x="4932040" y="3356992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Seta para baixo 6"/>
          <p:cNvSpPr/>
          <p:nvPr/>
        </p:nvSpPr>
        <p:spPr>
          <a:xfrm>
            <a:off x="5004048" y="4077072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Seta para baixo 7"/>
          <p:cNvSpPr/>
          <p:nvPr/>
        </p:nvSpPr>
        <p:spPr>
          <a:xfrm>
            <a:off x="5076056" y="4869160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5"/>
          <p:cNvSpPr txBox="1">
            <a:spLocks noGrp="1"/>
          </p:cNvSpPr>
          <p:nvPr>
            <p:ph type="ctrTitle"/>
          </p:nvPr>
        </p:nvSpPr>
        <p:spPr>
          <a:xfrm>
            <a:off x="1530175" y="3077051"/>
            <a:ext cx="6767100" cy="70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AVALIAÇÃO / INTERVENÇÃO DA ENFERMAGEM</a:t>
            </a:r>
            <a:endParaRPr dirty="0"/>
          </a:p>
        </p:txBody>
      </p:sp>
      <p:sp>
        <p:nvSpPr>
          <p:cNvPr id="96" name="Google Shape;96;p15"/>
          <p:cNvSpPr txBox="1"/>
          <p:nvPr/>
        </p:nvSpPr>
        <p:spPr>
          <a:xfrm>
            <a:off x="526358" y="3039900"/>
            <a:ext cx="802500" cy="7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sz="3000" kern="0" dirty="0">
              <a:solidFill>
                <a:srgbClr val="2E3037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7" name="Google Shape;97;p15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18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991059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 enfermagem desempenha papel fundamental na detecção de sinais precoces de HIA e SCA em neonatos, como distensão abdominal, piora da perfusão periférica de extremidades inferiores, oligúria, edema e e piora do padrão respiratório.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endParaRPr lang="pt-BR"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Intervenções não-cirúrgicas: sonda para  descompressão gástrica, irrigação retal, paracentese, uso de diuréticos / sedativos / analgésicos / bloqueadores musculares (2).</a:t>
            </a:r>
            <a:r>
              <a:rPr lang="pt-BR" sz="2400" kern="0" dirty="0" smtClean="0">
                <a:solidFill>
                  <a:srgbClr val="0000FF"/>
                </a:solidFill>
                <a:latin typeface="Quicksand"/>
                <a:ea typeface="Quicksand"/>
                <a:cs typeface="Quicksand"/>
                <a:sym typeface="Quicksand"/>
              </a:rPr>
              <a:t>Tabela 2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endParaRPr lang="pt-BR"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19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20</a:t>
            </a:fld>
            <a:endParaRPr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964" y="2348880"/>
            <a:ext cx="8867217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991059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Bexiga Como Modelo do Compartimento Abdominal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endParaRPr lang="pt-BR"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2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Existem poucas publicações sobre diagnóstico e tratamento de SCA em pediatria (9,11,12)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2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2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Colocação de cateter intra-peritoneal para medida de HIA é procedimento invasivo com risco cirúrgico de lesão vascular, além de requerer anestesia. 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2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2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Dessa forma, a medida da HIA através de sonda Foley intra-vesical tem sido amplamente difundida (9).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r>
              <a:rPr lang="pt-BR" sz="22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                           (</a:t>
            </a:r>
            <a:r>
              <a:rPr lang="pt-BR" sz="2200" kern="0" dirty="0" smtClean="0">
                <a:solidFill>
                  <a:srgbClr val="0000FF"/>
                </a:solidFill>
                <a:latin typeface="Quicksand"/>
                <a:ea typeface="Quicksand"/>
                <a:cs typeface="Quicksand"/>
                <a:sym typeface="Quicksand"/>
              </a:rPr>
              <a:t>Tabela 3</a:t>
            </a:r>
            <a:r>
              <a:rPr lang="pt-BR" sz="22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)</a:t>
            </a:r>
            <a:endParaRPr lang="pt-BR" sz="22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21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22</a:t>
            </a:fld>
            <a:endParaRPr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87498"/>
            <a:ext cx="7720970" cy="6237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991059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Estudo (2005) com 42 neonatos nascidos com gastrosquise, tiveram Sonda Foley 5F colocada na bexiga para aferição de pressão intra-abdominal (PIA) (12), destes:</a:t>
            </a:r>
          </a:p>
          <a:p>
            <a:pPr lvl="2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34 recém-nascidos (RNs) tiveram pressão média de 16mmHg que permitiu fechamento primário do defeito</a:t>
            </a:r>
          </a:p>
          <a:p>
            <a:pPr lvl="2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9 RNs tiveram pressão média de 27mmHg que provocou fechamento estadiado do defeito.</a:t>
            </a:r>
          </a:p>
          <a:p>
            <a:pPr lvl="2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Todos com fechamento primário tinham pressão média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menor que 20mmHg</a:t>
            </a:r>
            <a:endParaRPr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23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631019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A monitorização rigorosa deve ser realizada em todo RN  com PIA maior que 7mmHg pelo risco de desenvolver SCA.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i="1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Guidelines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específicos para pediatria tem sido desenvolvidos (9), graduando a severidade da HIA de acordo com monitorização da pressão por meio de cateter vesical:</a:t>
            </a:r>
          </a:p>
          <a:p>
            <a:pPr lvl="2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24</a:t>
            </a:fld>
            <a:endParaRPr dirty="0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437112"/>
            <a:ext cx="4680520" cy="2053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5"/>
          <p:cNvSpPr txBox="1">
            <a:spLocks noGrp="1"/>
          </p:cNvSpPr>
          <p:nvPr>
            <p:ph type="ctrTitle"/>
          </p:nvPr>
        </p:nvSpPr>
        <p:spPr>
          <a:xfrm>
            <a:off x="1530175" y="3077051"/>
            <a:ext cx="6767100" cy="70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CASO CLÍNICO</a:t>
            </a:r>
            <a:endParaRPr dirty="0"/>
          </a:p>
        </p:txBody>
      </p:sp>
      <p:sp>
        <p:nvSpPr>
          <p:cNvPr id="96" name="Google Shape;96;p15"/>
          <p:cNvSpPr txBox="1"/>
          <p:nvPr/>
        </p:nvSpPr>
        <p:spPr>
          <a:xfrm>
            <a:off x="526358" y="3039900"/>
            <a:ext cx="802500" cy="7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sz="3000" kern="0" dirty="0">
              <a:solidFill>
                <a:srgbClr val="2E3037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7" name="Google Shape;97;p15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25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476672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3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Recém-nascido prematuro tardio, idade gestacional de 36sem, masculino, portador de gastrosquise. 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3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3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Mãe 19anos, sem pré-natal.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3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3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Peso ao nascer de 2100g, nasceu e teve transporte aéreo para hospital regional terciário.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3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3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As alças intestinais ficaram expostas por mais de 4h até a admissão. Durante o transporte as alças foram colocadas numa bolsa própria.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3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3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Paciente foi submetido imediatamente à cirurgia após a admissão hospitalar, sendo instalada uma sonda urinária</a:t>
            </a:r>
            <a:r>
              <a:rPr lang="pt-BR" sz="23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3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6F intravesical. Foi realizado o fechamento primário do defeito da parede abdominal, sem evidência de lesão de alças. 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3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3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Ao final do procedimento, a medida da pressão intravesical (PIV) foi de foi 15mmHg.</a:t>
            </a:r>
            <a:endParaRPr lang="pt-BR" sz="23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26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476672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3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Pós-Operatório: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endParaRPr lang="pt-BR" sz="2400" kern="0" dirty="0" smtClean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0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N</a:t>
            </a: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ecessidade de 3 expansões volêmicas devido baixo débito urinário e PIV 18mmHg.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E</a:t>
            </a: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xtremidades  mal-perfundidas</a:t>
            </a:r>
            <a:endParaRPr lang="pt-BR" sz="20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Aumento do pico inspiratório 30 -&gt; 32 cm H2O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Gasometria arterial: pH 7,1 ; pCO2 48 ; pO2 88; BE -7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Sem diurese em 2h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PIV 20mmHg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E</a:t>
            </a: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xtremidades frias 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Distensão abdominal, com sensibilidade à palpação e rigidez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Cirurgia pediátrica  foi avisada sobre a evolução preocupante</a:t>
            </a: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27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476672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3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Intervenções na Síndrome Compartimental no caso descrito: </a:t>
            </a:r>
            <a:endParaRPr lang="pt-BR" sz="2400" kern="0" dirty="0" smtClean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endParaRPr lang="pt-BR" sz="2400" kern="0" dirty="0" smtClean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Sonda nasogástrica para descompressão bem  locada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S</a:t>
            </a: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edação com Fentanil 2mcg/kg/h para melhora da complacência da parede abdominal.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Realizada irrigação retal com SF 0,9% morno 20ml/kg na tentativa de reduzir volume intraluminal do cólon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Medida PIV após irrigação : 27mmHg e 30mmHg (após 15min) 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Reabordagem cirúrgica com colocação de alças intestinais em silo. À abertura abdominal, alças estavam escurecidads, com  reperfusão adequada após alguns minutos dentro do silo.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Houve aumento do debito urinário e a PIV medida foi de 10mmHg.</a:t>
            </a: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28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5"/>
          <p:cNvSpPr txBox="1">
            <a:spLocks noGrp="1"/>
          </p:cNvSpPr>
          <p:nvPr>
            <p:ph type="ctrTitle"/>
          </p:nvPr>
        </p:nvSpPr>
        <p:spPr>
          <a:xfrm>
            <a:off x="1530175" y="3077051"/>
            <a:ext cx="6767100" cy="70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DISCUSSÃO</a:t>
            </a:r>
            <a:endParaRPr dirty="0"/>
          </a:p>
        </p:txBody>
      </p:sp>
      <p:sp>
        <p:nvSpPr>
          <p:cNvPr id="96" name="Google Shape;96;p15"/>
          <p:cNvSpPr txBox="1"/>
          <p:nvPr/>
        </p:nvSpPr>
        <p:spPr>
          <a:xfrm>
            <a:off x="526358" y="3039900"/>
            <a:ext cx="802500" cy="7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sz="3000" kern="0" dirty="0">
              <a:solidFill>
                <a:srgbClr val="2E3037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7" name="Google Shape;97;p15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29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919051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Fechamento primário é o principal fator de risco evidenciado em paciente com gastrosquise com exposição de alças por horas no pré-operatório</a:t>
            </a: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lang="pt-BR" sz="20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Causa lesão intestinal diretamente proporcional ao tempo de exposição da alça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Resulta em edema e inflamação da parede e lesão da mucosa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kern="0" dirty="0" smtClean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Sinais de HIA levando à SCA: 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distensão, sensibilidade à palpação e rigidez abdominal 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acidose apesar de suporte respiratório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extremidades frias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baixo débito urinário apesar de reposição volêmica</a:t>
            </a: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30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919051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0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Intervenções precoces para reduzir PIA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Sedação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Fluidoterapia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Sonda para descompressão gástrica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Irrigação retal para reduzir conteúdo luminal das alças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Suporte ventilatório</a:t>
            </a:r>
          </a:p>
          <a:p>
            <a:pPr lvl="1"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endParaRPr lang="pt-BR" kern="0" dirty="0" smtClean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Abordagem cirúrgica é necessária para descompressão em caso de aumento de PIA.</a:t>
            </a:r>
            <a:endParaRPr lang="pt-BR"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31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5"/>
          <p:cNvSpPr txBox="1">
            <a:spLocks noGrp="1"/>
          </p:cNvSpPr>
          <p:nvPr>
            <p:ph type="ctrTitle"/>
          </p:nvPr>
        </p:nvSpPr>
        <p:spPr>
          <a:xfrm>
            <a:off x="1530175" y="3077051"/>
            <a:ext cx="6767100" cy="70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CONCLUSÃO</a:t>
            </a:r>
            <a:endParaRPr dirty="0"/>
          </a:p>
        </p:txBody>
      </p:sp>
      <p:sp>
        <p:nvSpPr>
          <p:cNvPr id="96" name="Google Shape;96;p15"/>
          <p:cNvSpPr txBox="1"/>
          <p:nvPr/>
        </p:nvSpPr>
        <p:spPr>
          <a:xfrm>
            <a:off x="526358" y="3039900"/>
            <a:ext cx="802500" cy="7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sz="3000" kern="0" dirty="0">
              <a:solidFill>
                <a:srgbClr val="2E3037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7" name="Google Shape;97;p15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32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87624" y="476672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Tanto hipertensão intra-abdominal quanto síndrome compartimental abdominal acontecem em pacientes criticamente doentes.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Enfermagem ocupa posição crucial para avaliar fatores de risco, reconhecer sinais sutis e atuar como advogado a favor de intervenção. 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As consequências de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hipertensão intra-abdominal e síndrome compartimental  não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reconhecidas podem ser desastrosas. 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Sistema de monitorização de pressão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intravesical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pode ser a tendência para controle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da  pressão intra-abdominal em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paciente criticamente doentes.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sz="2400" kern="0" dirty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Enfermagem deve ser treinada sobre indicações, sinais e sintomas, e consequências </a:t>
            </a:r>
            <a:r>
              <a:rPr lang="pt-BR" sz="2400" kern="0" dirty="0" smtClean="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dessas duas condições.</a:t>
            </a:r>
            <a:endParaRPr lang="pt-BR" sz="2400" kern="0" dirty="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33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5"/>
          <p:cNvSpPr txBox="1"/>
          <p:nvPr/>
        </p:nvSpPr>
        <p:spPr>
          <a:xfrm>
            <a:off x="526358" y="3039900"/>
            <a:ext cx="802500" cy="7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sz="3000" kern="0" dirty="0">
              <a:solidFill>
                <a:srgbClr val="2E3037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7" name="Google Shape;97;p15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34</a:t>
            </a:fld>
            <a:endParaRPr dirty="0"/>
          </a:p>
        </p:txBody>
      </p:sp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764" y="1202727"/>
            <a:ext cx="8864732" cy="4314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15616" y="980728"/>
            <a:ext cx="7359948" cy="4752528"/>
          </a:xfrm>
        </p:spPr>
        <p:txBody>
          <a:bodyPr/>
          <a:lstStyle/>
          <a:p>
            <a:r>
              <a:rPr lang="pt-BR" sz="1600" b="1" dirty="0" smtClean="0"/>
              <a:t>ABSTRACT</a:t>
            </a:r>
          </a:p>
          <a:p>
            <a:r>
              <a:rPr lang="en-US" sz="1600" b="1" dirty="0" smtClean="0"/>
              <a:t>Background: Abdominal compartment syndrome in the surgical neonate is a low-frequency, high-risk occurrence that</a:t>
            </a:r>
          </a:p>
          <a:p>
            <a:r>
              <a:rPr lang="en-US" sz="1600" dirty="0" smtClean="0"/>
              <a:t>if overlooked is often accompanied with long-term sequelae and sometimes death. The importance of early detection of</a:t>
            </a:r>
          </a:p>
          <a:p>
            <a:r>
              <a:rPr lang="en-US" sz="1600" dirty="0" smtClean="0"/>
              <a:t>signs and symptoms through expert nursing assessment cannot be overstated.</a:t>
            </a:r>
          </a:p>
          <a:p>
            <a:r>
              <a:rPr lang="en-US" sz="1600" b="1" dirty="0" smtClean="0"/>
              <a:t>Purpose: To review the components of nursing assessment as it applies to detection of abdominal compartment syndrome</a:t>
            </a:r>
          </a:p>
          <a:p>
            <a:r>
              <a:rPr lang="en-US" sz="1600" dirty="0" smtClean="0"/>
              <a:t>in the surgical neonate and its relationship to the pathophysiology.</a:t>
            </a:r>
          </a:p>
          <a:p>
            <a:r>
              <a:rPr lang="en-US" sz="1600" b="1" dirty="0" smtClean="0"/>
              <a:t>Methods/Search Strategy: Detailed search of the nursing and medical literature.</a:t>
            </a:r>
          </a:p>
          <a:p>
            <a:r>
              <a:rPr lang="en-US" sz="1600" b="1" dirty="0" smtClean="0"/>
              <a:t>Implications for Practice : The purpose of this article is to describe the onset of abdominal compartment syndrome in</a:t>
            </a:r>
          </a:p>
          <a:p>
            <a:r>
              <a:rPr lang="en-US" sz="1600" dirty="0" smtClean="0"/>
              <a:t>the neonate. Early detection of this low-frequency, high-risk occurrence hinges on expert nursing assessment.</a:t>
            </a:r>
          </a:p>
          <a:p>
            <a:r>
              <a:rPr lang="en-US" sz="1600" dirty="0" smtClean="0"/>
              <a:t>Complications of abdominal compartment syndrome in the neonate involve bowel perforation, short bowel syndrome,</a:t>
            </a:r>
          </a:p>
          <a:p>
            <a:r>
              <a:rPr lang="en-US" sz="1600" dirty="0" smtClean="0"/>
              <a:t>and sometimes death. Components of this expert nursing assessment and its relationship to the pathophysiology of</a:t>
            </a:r>
          </a:p>
          <a:p>
            <a:r>
              <a:rPr lang="pt-BR" sz="1600" dirty="0" smtClean="0"/>
              <a:t>compartment syndrome are presented 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pt-BR" smtClean="0"/>
              <a:pPr/>
              <a:t>35</a:t>
            </a:fld>
            <a:endParaRPr lang="pt-BR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1165475" y="116632"/>
            <a:ext cx="7521300" cy="416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pt-BR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 REFERÊNCIAS: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lang="pt-BR" sz="600" kern="0" dirty="0" smtClean="0">
              <a:solidFill>
                <a:schemeClr val="bg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algn="just"/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1300" dirty="0">
                <a:solidFill>
                  <a:schemeClr val="bg1"/>
                </a:solidFill>
              </a:rPr>
              <a:t>1. Divarci E , Karapinar B , Yalaz M , Ergun O , Celik A . Incidence and </a:t>
            </a:r>
            <a:r>
              <a:rPr lang="pt-BR" sz="1300" dirty="0" smtClean="0">
                <a:solidFill>
                  <a:schemeClr val="bg1"/>
                </a:solidFill>
              </a:rPr>
              <a:t>prognosis </a:t>
            </a:r>
            <a:r>
              <a:rPr lang="en-US" sz="1300" dirty="0" smtClean="0">
                <a:solidFill>
                  <a:schemeClr val="bg1"/>
                </a:solidFill>
              </a:rPr>
              <a:t>of </a:t>
            </a:r>
            <a:r>
              <a:rPr lang="en-US" sz="1300" dirty="0">
                <a:solidFill>
                  <a:schemeClr val="bg1"/>
                </a:solidFill>
              </a:rPr>
              <a:t>intraabdominal hypertension and abdominal </a:t>
            </a:r>
            <a:r>
              <a:rPr lang="en-US" sz="1300" dirty="0" smtClean="0">
                <a:solidFill>
                  <a:schemeClr val="bg1"/>
                </a:solidFill>
              </a:rPr>
              <a:t>compartment </a:t>
            </a:r>
            <a:r>
              <a:rPr lang="pt-BR" sz="1300" dirty="0" smtClean="0">
                <a:solidFill>
                  <a:schemeClr val="bg1"/>
                </a:solidFill>
              </a:rPr>
              <a:t>syndrome </a:t>
            </a:r>
            <a:r>
              <a:rPr lang="pt-BR" sz="1300" dirty="0">
                <a:solidFill>
                  <a:schemeClr val="bg1"/>
                </a:solidFill>
              </a:rPr>
              <a:t>in children . </a:t>
            </a:r>
            <a:r>
              <a:rPr lang="pt-BR" sz="1300" i="1" dirty="0">
                <a:solidFill>
                  <a:schemeClr val="bg1"/>
                </a:solidFill>
              </a:rPr>
              <a:t>J Pediatr Surg . 2016 ; 51 : 503 - 507 .</a:t>
            </a:r>
          </a:p>
          <a:p>
            <a:pPr algn="just"/>
            <a:r>
              <a:rPr lang="pt-BR" sz="1300" dirty="0">
                <a:solidFill>
                  <a:schemeClr val="bg1"/>
                </a:solidFill>
              </a:rPr>
              <a:t>2. Kirkpatrick A , Roberts D , De Waele J , et al. Intra-abdominal </a:t>
            </a:r>
            <a:r>
              <a:rPr lang="pt-BR" sz="1300" dirty="0" smtClean="0">
                <a:solidFill>
                  <a:schemeClr val="bg1"/>
                </a:solidFill>
              </a:rPr>
              <a:t>hypertension </a:t>
            </a:r>
            <a:r>
              <a:rPr lang="en-US" sz="1300" dirty="0" smtClean="0">
                <a:solidFill>
                  <a:schemeClr val="bg1"/>
                </a:solidFill>
              </a:rPr>
              <a:t>and </a:t>
            </a:r>
            <a:r>
              <a:rPr lang="en-US" sz="1300" dirty="0">
                <a:solidFill>
                  <a:schemeClr val="bg1"/>
                </a:solidFill>
              </a:rPr>
              <a:t>the abdominal compartment syndrome: </a:t>
            </a:r>
            <a:r>
              <a:rPr lang="en-US" sz="1300" dirty="0" smtClean="0">
                <a:solidFill>
                  <a:schemeClr val="bg1"/>
                </a:solidFill>
              </a:rPr>
              <a:t>updated consensus definitions </a:t>
            </a:r>
            <a:r>
              <a:rPr lang="en-US" sz="1300" dirty="0">
                <a:solidFill>
                  <a:schemeClr val="bg1"/>
                </a:solidFill>
              </a:rPr>
              <a:t>and clinical practice guidelines from the World Society </a:t>
            </a:r>
            <a:r>
              <a:rPr lang="en-US" sz="1300" dirty="0" smtClean="0">
                <a:solidFill>
                  <a:schemeClr val="bg1"/>
                </a:solidFill>
              </a:rPr>
              <a:t>of the </a:t>
            </a:r>
            <a:r>
              <a:rPr lang="en-US" sz="1300" dirty="0">
                <a:solidFill>
                  <a:schemeClr val="bg1"/>
                </a:solidFill>
              </a:rPr>
              <a:t>Abdominal Compartment Syndrome. Conference Reports </a:t>
            </a:r>
            <a:r>
              <a:rPr lang="en-US" sz="1300" dirty="0" smtClean="0">
                <a:solidFill>
                  <a:schemeClr val="bg1"/>
                </a:solidFill>
              </a:rPr>
              <a:t>and Expert </a:t>
            </a:r>
            <a:r>
              <a:rPr lang="en-US" sz="1300" dirty="0">
                <a:solidFill>
                  <a:schemeClr val="bg1"/>
                </a:solidFill>
              </a:rPr>
              <a:t>Panel . </a:t>
            </a:r>
            <a:r>
              <a:rPr lang="en-US" sz="1300" i="1" dirty="0">
                <a:solidFill>
                  <a:schemeClr val="bg1"/>
                </a:solidFill>
              </a:rPr>
              <a:t>Intensive Care Med . 2013 ; 39 : 1190 - 1206 .</a:t>
            </a:r>
          </a:p>
          <a:p>
            <a:pPr algn="just"/>
            <a:r>
              <a:rPr lang="pt-BR" sz="1300" dirty="0">
                <a:solidFill>
                  <a:schemeClr val="bg1"/>
                </a:solidFill>
              </a:rPr>
              <a:t>3. Paula R . Abdominal compartment syndrome . </a:t>
            </a:r>
            <a:r>
              <a:rPr lang="pt-BR" sz="1300" i="1" dirty="0">
                <a:solidFill>
                  <a:schemeClr val="bg1"/>
                </a:solidFill>
              </a:rPr>
              <a:t>Medscape . http</a:t>
            </a:r>
            <a:r>
              <a:rPr lang="pt-BR" sz="1300" i="1" dirty="0" smtClean="0">
                <a:solidFill>
                  <a:schemeClr val="bg1"/>
                </a:solidFill>
              </a:rPr>
              <a:t>:// </a:t>
            </a:r>
            <a:r>
              <a:rPr lang="pt-BR" sz="1300" dirty="0" smtClean="0">
                <a:solidFill>
                  <a:schemeClr val="bg1"/>
                </a:solidFill>
              </a:rPr>
              <a:t>emedicine.medscape.com/article/829009-overview </a:t>
            </a:r>
            <a:r>
              <a:rPr lang="pt-BR" sz="1300" dirty="0">
                <a:solidFill>
                  <a:schemeClr val="bg1"/>
                </a:solidFill>
              </a:rPr>
              <a:t>. </a:t>
            </a:r>
            <a:r>
              <a:rPr lang="pt-BR" sz="1300" dirty="0" smtClean="0">
                <a:solidFill>
                  <a:schemeClr val="bg1"/>
                </a:solidFill>
              </a:rPr>
              <a:t>Published </a:t>
            </a:r>
            <a:r>
              <a:rPr lang="en-US" sz="1300" dirty="0" smtClean="0">
                <a:solidFill>
                  <a:schemeClr val="bg1"/>
                </a:solidFill>
              </a:rPr>
              <a:t>August </a:t>
            </a:r>
            <a:r>
              <a:rPr lang="en-US" sz="1300" dirty="0">
                <a:solidFill>
                  <a:schemeClr val="bg1"/>
                </a:solidFill>
              </a:rPr>
              <a:t>30, 2016 . Accessed April 15, 2017</a:t>
            </a:r>
            <a:r>
              <a:rPr lang="en-US" sz="1300" dirty="0" smtClean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4. Schierz I , Giuffre M , Piro E , et al. Predictive factors of abdominal compartment</a:t>
            </a:r>
            <a:r>
              <a:rPr lang="pt-BR" sz="1300" kern="0" dirty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syndrome in neonatal age . Am J Perinatol . 2014 ; 31 : 49 - 54 .</a:t>
            </a:r>
          </a:p>
          <a:p>
            <a:pPr algn="just"/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5. Newcombe J , Mathur M , Ejike J . Abdominal compartment syndrome</a:t>
            </a:r>
            <a:r>
              <a:rPr lang="pt-BR" sz="1300" kern="0" dirty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in children . Crit Care Nurse . 2012 ; 32 : 51 - 60 .</a:t>
            </a:r>
          </a:p>
          <a:p>
            <a:pPr algn="just"/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6. Cheatham M . Abdominal compartment syndrome: pathophysiology</a:t>
            </a:r>
            <a:r>
              <a:rPr lang="pt-BR" sz="1300" kern="0" dirty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and definitions . Scand J Trauma Resusc Emerg Med . 2009 ; 17 : 10 .</a:t>
            </a:r>
          </a:p>
          <a:p>
            <a:pPr algn="just"/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7. Lee RK . Intra-abdominal hypertension and abdominal compartment</a:t>
            </a:r>
            <a:r>
              <a:rPr lang="pt-BR" sz="1300" kern="0" dirty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syndrome: a comprehensive overview . Crit Care Nurse . 2012 ; 32 ( 1 ): 19 - 31 .</a:t>
            </a:r>
          </a:p>
          <a:p>
            <a:pPr algn="just"/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8. Malbrain ML , De Laet IE . Intra-abdominal hypertension: evolving concepts. Crit Care Nurs Clin North Am . 2012 ; 24 ( 2 ): 275 - 309.</a:t>
            </a:r>
          </a:p>
          <a:p>
            <a:pPr algn="just"/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9. Defontaine A , Tirel O , Costet N , et al. Transvesical intra-abdominal pressure measurement in newborn: what is the optimal saline volume instillation? Pediatr Crit Care Med . 2016 ; 17 : 144 - 149 .</a:t>
            </a:r>
          </a:p>
          <a:p>
            <a:pPr algn="just"/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10. Ejike J , Bahijri K , Mathur M . What is the normal intra-abdominal pressure</a:t>
            </a:r>
            <a:r>
              <a:rPr lang="pt-BR" sz="1300" kern="0" dirty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in critically ill children and how should we measure it? Pediatr</a:t>
            </a:r>
            <a:r>
              <a:rPr lang="pt-BR" sz="1300" kern="0" dirty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Crit Care . 2008 ; 36 : 2157 - 2162 .</a:t>
            </a:r>
          </a:p>
          <a:p>
            <a:pPr algn="just"/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11. Ejike J , Newcombe J , Baerg J , et al. Understanding of abdominal compartment syndrome among pediatric healthcare providers . Crit</a:t>
            </a:r>
            <a:r>
              <a:rPr lang="pt-BR" sz="1300" kern="0" dirty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Care Res Pract . 2010 ;2010. Article 876013.</a:t>
            </a:r>
          </a:p>
          <a:p>
            <a:pPr algn="just"/>
            <a:r>
              <a:rPr lang="pt-BR" sz="1300" kern="0" dirty="0" smtClean="0">
                <a:solidFill>
                  <a:schemeClr val="bg1"/>
                </a:solidFill>
                <a:latin typeface="Quicksand"/>
                <a:ea typeface="Quicksand"/>
                <a:cs typeface="Quicksand"/>
                <a:sym typeface="Quicksand"/>
              </a:rPr>
              <a:t>12. Olesevich M , Alexander F , Khan M , Cotman K . Gastroschisis revisited: role of intraoperative measurement of abdominal pressure . J Pediatr Surg . 2005 ; 40 : 789 - 792 .</a:t>
            </a:r>
            <a:endParaRPr lang="pt-BR" sz="1300" kern="0" dirty="0">
              <a:solidFill>
                <a:schemeClr val="bg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endParaRPr lang="pt-BR" sz="1300" kern="0" dirty="0">
              <a:solidFill>
                <a:schemeClr val="bg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algn="just">
              <a:spcBef>
                <a:spcPts val="1000"/>
              </a:spcBef>
              <a:buClr>
                <a:schemeClr val="accent1"/>
              </a:buClr>
              <a:buSzPct val="120000"/>
            </a:pPr>
            <a:endParaRPr sz="1300" kern="0" dirty="0">
              <a:solidFill>
                <a:schemeClr val="bg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36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39552" y="764704"/>
            <a:ext cx="8280920" cy="1546400"/>
          </a:xfrm>
        </p:spPr>
        <p:txBody>
          <a:bodyPr/>
          <a:lstStyle/>
          <a:p>
            <a:pPr algn="ctr"/>
            <a:r>
              <a:rPr lang="pt-BR" sz="3600" dirty="0" smtClean="0">
                <a:solidFill>
                  <a:srgbClr val="FF0066"/>
                </a:solidFill>
              </a:rPr>
              <a:t>Nota do Editor do site, Dr. Paulo R. Margotto. Consultem também! Aqui e Agora!</a:t>
            </a:r>
            <a:endParaRPr lang="pt-BR" sz="3600" dirty="0">
              <a:solidFill>
                <a:srgbClr val="FF0066"/>
              </a:solidFill>
            </a:endParaRPr>
          </a:p>
        </p:txBody>
      </p:sp>
      <p:pic>
        <p:nvPicPr>
          <p:cNvPr id="89089" name="Picture 1" descr="C:\Users\user\Desktop\20191204_095214 -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564904"/>
            <a:ext cx="4832747" cy="2717619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1475656" y="5517232"/>
            <a:ext cx="7404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FFFF00"/>
                </a:solidFill>
              </a:rPr>
              <a:t>Ds. Mário, Geane, Geórgia, Joseleide e Paulo R. Margotto (4/12/2019)</a:t>
            </a:r>
            <a:endParaRPr lang="pt-BR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3528" y="1889448"/>
            <a:ext cx="8820472" cy="4968552"/>
          </a:xfrm>
          <a:solidFill>
            <a:schemeClr val="bg1"/>
          </a:solidFill>
        </p:spPr>
        <p:txBody>
          <a:bodyPr/>
          <a:lstStyle/>
          <a:p>
            <a:r>
              <a:rPr lang="pt-BR" dirty="0" smtClean="0"/>
              <a:t>. </a:t>
            </a:r>
            <a:r>
              <a:rPr lang="pt-BR" sz="1400" dirty="0" smtClean="0"/>
              <a:t>A AaA</a:t>
            </a:r>
            <a:r>
              <a:rPr lang="pt-BR" sz="1400" dirty="0" smtClean="0">
                <a:solidFill>
                  <a:schemeClr val="tx1"/>
                </a:solidFill>
              </a:rPr>
              <a:t>A medida da pressão intra-vesical é realizada através de uma sonda vesical acoplada a um sistema de medida de PVC. Esvaziar a bexiga. Encher a bexiga com 1 ml/Kg de soro fisiológico. Posicionar o zero da régua, para medida da pressão vesical, ao nível da sínfise púbica. Ligar à sonda de Foley 6Fr e verificar a oscilação da coluna. Certificar que não existe bolhas de ar no sistema.</a:t>
            </a:r>
          </a:p>
          <a:p>
            <a:r>
              <a:rPr lang="pt-BR" sz="1400" dirty="0" smtClean="0">
                <a:solidFill>
                  <a:schemeClr val="tx1"/>
                </a:solidFill>
              </a:rPr>
              <a:t>            </a:t>
            </a:r>
            <a:r>
              <a:rPr lang="pt-BR" sz="1400" dirty="0" smtClean="0">
                <a:solidFill>
                  <a:srgbClr val="0000FF"/>
                </a:solidFill>
              </a:rPr>
              <a:t>A pressão intravesical reflete a pressão intra-abdominal e deve ser medida antes, durante e após o procedimento operatório.</a:t>
            </a:r>
            <a:r>
              <a:rPr lang="pt-BR" sz="1400" dirty="0" smtClean="0">
                <a:solidFill>
                  <a:schemeClr val="tx1"/>
                </a:solidFill>
              </a:rPr>
              <a:t> </a:t>
            </a:r>
          </a:p>
          <a:p>
            <a:r>
              <a:rPr lang="pt-BR" sz="1400" dirty="0" smtClean="0">
                <a:solidFill>
                  <a:schemeClr val="tx1"/>
                </a:solidFill>
              </a:rPr>
              <a:t>             </a:t>
            </a:r>
            <a:r>
              <a:rPr lang="pt-BR" sz="1400" dirty="0" smtClean="0">
                <a:solidFill>
                  <a:srgbClr val="FF0000"/>
                </a:solidFill>
              </a:rPr>
              <a:t>Medidas acima de 20 cm de H2O estão associadas a altos índices de incidência de síndrome compartimental</a:t>
            </a:r>
            <a:r>
              <a:rPr lang="pt-BR" sz="1400" dirty="0" smtClean="0">
                <a:solidFill>
                  <a:schemeClr val="tx1"/>
                </a:solidFill>
              </a:rPr>
              <a:t>. Em geral, o bom senso é importante ao se optar pelo fechamento primário. As medidas de pressão antes e após o procedimento não devem ser tão discrepantes, a ventilação da criança deve ser observada atentamente, a tensão da parede abdominal ao fechamento também. Sempre que possível evitar fazer a dilatação manual da parede abdominal. Ao se optar pelo fechamento estagiado, a tela de silicone ou a bolsa de sangue de 600ml deve ser fixada na aponeurose abdominal tomando-se o cuidado de não torcer ou comprimir o pedículo vascular durante o fechamento do silo. No fechamento estagiado, o defeito da parede abdominal deve ser ampliado através de uma incisão na linha mediana e sempre cranial para evitar lesão da bexiga. O curativo sobre o silo deve ser feito com gazes e faixas estéreis, evitando-se ao máximo a contaminação da tela. O RN deve ser mantido nas primeiras 12 horas após a colocação do silo em posição de decúbito lateral. O silo só deverá ser mantido em posição ortostática após a total estabilização do paciente. Utilizamos como critérios para o fechamento primário ou estagiado a pressão intravesical (PIV), tensão da parede, pressão inspiratória menor que 25cmH20 e a oximetria de pulso.  </a:t>
            </a:r>
            <a:r>
              <a:rPr lang="pt-BR" sz="1400" dirty="0" smtClean="0">
                <a:solidFill>
                  <a:srgbClr val="0000FF"/>
                </a:solidFill>
              </a:rPr>
              <a:t>A PIV é o nosso padrão ouro para definir o tipo de fechamento</a:t>
            </a:r>
            <a:r>
              <a:rPr lang="pt-BR" sz="1400" dirty="0" smtClean="0">
                <a:solidFill>
                  <a:schemeClr val="tx1"/>
                </a:solidFill>
              </a:rPr>
              <a:t>. Após colocarmos todo conteúdo para a cavidade e aproximarmos a aponeurose aferimos a PIV:</a:t>
            </a:r>
            <a:endParaRPr lang="pt-BR" sz="1400" dirty="0">
              <a:solidFill>
                <a:schemeClr val="tx1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pt-BR" smtClean="0"/>
              <a:pPr/>
              <a:t>38</a:t>
            </a:fld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3491880" y="1412776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dirty="0" smtClean="0">
                <a:solidFill>
                  <a:srgbClr val="FFFF00"/>
                </a:solidFill>
              </a:rPr>
              <a:t>GASTROSQUISE</a:t>
            </a:r>
            <a:endParaRPr lang="pt-BR" sz="2000" dirty="0">
              <a:solidFill>
                <a:srgbClr val="FFFF00"/>
              </a:solidFill>
            </a:endParaRPr>
          </a:p>
        </p:txBody>
      </p:sp>
      <p:sp>
        <p:nvSpPr>
          <p:cNvPr id="87041" name="Rectangle 1"/>
          <p:cNvSpPr>
            <a:spLocks noChangeArrowheads="1"/>
          </p:cNvSpPr>
          <p:nvPr/>
        </p:nvSpPr>
        <p:spPr bwMode="auto">
          <a:xfrm>
            <a:off x="179511" y="146363"/>
            <a:ext cx="8964489" cy="1261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2539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200" b="1" i="0" u="none" strike="noStrike" cap="none" normalizeH="0" baseline="0" dirty="0" smtClean="0">
                <a:ln>
                  <a:noFill/>
                </a:ln>
                <a:solidFill>
                  <a:srgbClr val="072A4D"/>
                </a:solidFill>
                <a:effectLst/>
                <a:latin typeface="Lato" pitchFamily="34" charset="0"/>
                <a:cs typeface="Arial" pitchFamily="34" charset="0"/>
                <a:hlinkClick r:id="rId2"/>
              </a:rPr>
              <a:t>               </a:t>
            </a:r>
            <a:r>
              <a:rPr lang="pt-BR" sz="2200" b="1" dirty="0" smtClean="0">
                <a:solidFill>
                  <a:srgbClr val="072A4D"/>
                </a:solidFill>
                <a:latin typeface="Lato" pitchFamily="34" charset="0"/>
                <a:cs typeface="Arial" pitchFamily="34" charset="0"/>
                <a:hlinkClick r:id="rId2"/>
              </a:rPr>
              <a:t>DE</a:t>
            </a:r>
            <a:r>
              <a:rPr kumimoji="0" lang="pt-BR" sz="2200" b="1" i="0" u="none" strike="noStrike" cap="none" normalizeH="0" baseline="0" dirty="0" smtClean="0">
                <a:ln>
                  <a:noFill/>
                </a:ln>
                <a:solidFill>
                  <a:srgbClr val="072A4D"/>
                </a:solidFill>
                <a:effectLst/>
                <a:latin typeface="Lato" pitchFamily="34" charset="0"/>
                <a:cs typeface="Arial" pitchFamily="34" charset="0"/>
                <a:hlinkClick r:id="rId2"/>
              </a:rPr>
              <a:t>FEITOS NO FECHAMENTO DA PAREDE ABDOMINA</a:t>
            </a:r>
            <a:r>
              <a:rPr kumimoji="0" lang="pt-BR" sz="2200" b="1" i="0" u="none" strike="noStrike" cap="none" normalizeH="0" baseline="0" dirty="0" smtClean="0">
                <a:ln>
                  <a:noFill/>
                </a:ln>
                <a:solidFill>
                  <a:srgbClr val="072A4D"/>
                </a:solidFill>
                <a:effectLst/>
                <a:latin typeface="Lato" pitchFamily="34" charset="0"/>
                <a:cs typeface="Arial" pitchFamily="34" charset="0"/>
                <a:hlinkClick r:id="rId3" tooltip="NOVO-DEFEITOS DO FECHAMENTO DA PAREDE ABDOMINAL"/>
              </a:rPr>
              <a:t>L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600" b="0" i="0" u="sng" strike="noStrike" cap="none" normalizeH="0" baseline="0" dirty="0" smtClean="0">
                <a:ln>
                  <a:noFill/>
                </a:ln>
                <a:solidFill>
                  <a:srgbClr val="78909C"/>
                </a:solidFill>
                <a:effectLst/>
                <a:latin typeface="Arial" pitchFamily="34" charset="0"/>
                <a:cs typeface="Arial" pitchFamily="34" charset="0"/>
                <a:hlinkClick r:id="rId3" tooltip="NOVO-DEFEITOS DO FECHAMENTO DA PAREDE ABDOMINAL"/>
              </a:rPr>
              <a:t>  </a:t>
            </a: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pt-BR" sz="1800" b="0" i="0" u="sng" strike="noStrike" cap="none" normalizeH="0" baseline="0" dirty="0" smtClean="0">
              <a:ln>
                <a:noFill/>
              </a:ln>
              <a:solidFill>
                <a:srgbClr val="78909C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3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ource Sans Pro"/>
                <a:cs typeface="Arial" pitchFamily="34" charset="0"/>
              </a:rPr>
              <a:t>                 Paulo Lassance, Jaisa Maria Magalhães de Moura Capítulo do livro Assistência ao Recém-Nascido de Risco, 4a Edição, 2020, No prelo</a:t>
            </a:r>
            <a:endParaRPr kumimoji="0" lang="pt-BR" sz="1800" b="0" i="0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7042" name="Picture 2" descr="doc">
            <a:hlinkClick r:id="rId3" tooltip="NOVO-DEFEITOS DO FECHAMENTO DA PAREDE ABDOMINAL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8424" y="260648"/>
            <a:ext cx="457200" cy="457200"/>
          </a:xfrm>
          <a:prstGeom prst="rect">
            <a:avLst/>
          </a:prstGeom>
          <a:noFill/>
        </p:spPr>
      </p:pic>
      <p:sp>
        <p:nvSpPr>
          <p:cNvPr id="9" name="Seta para a direita 8"/>
          <p:cNvSpPr/>
          <p:nvPr/>
        </p:nvSpPr>
        <p:spPr>
          <a:xfrm>
            <a:off x="8244408" y="6525344"/>
            <a:ext cx="402344" cy="2239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75656" y="764704"/>
            <a:ext cx="6927900" cy="470800"/>
          </a:xfrm>
        </p:spPr>
        <p:txBody>
          <a:bodyPr/>
          <a:lstStyle/>
          <a:p>
            <a:pPr lvl="0"/>
            <a:r>
              <a:rPr lang="pt-BR" b="1" dirty="0" smtClean="0"/>
              <a:t>PIV &lt; 10 cmH</a:t>
            </a:r>
            <a:r>
              <a:rPr lang="pt-BR" b="1" baseline="-25000" dirty="0" smtClean="0"/>
              <a:t>2</a:t>
            </a:r>
            <a:r>
              <a:rPr lang="pt-BR" b="1" dirty="0" smtClean="0"/>
              <a:t>O</a:t>
            </a:r>
            <a:endParaRPr lang="pt-BR" dirty="0" smtClean="0"/>
          </a:p>
          <a:p>
            <a:r>
              <a:rPr lang="pt-BR" dirty="0" smtClean="0"/>
              <a:t>Conduta: fechamento primário </a:t>
            </a:r>
            <a:r>
              <a:rPr lang="pt-BR" baseline="30000" dirty="0" smtClean="0"/>
              <a:t>  </a:t>
            </a:r>
            <a:endParaRPr lang="pt-BR" dirty="0" smtClean="0"/>
          </a:p>
          <a:p>
            <a:r>
              <a:rPr lang="pt-BR" dirty="0" smtClean="0"/>
              <a:t>Aproximação da aponeurose com fio vicryl 3-0 com pontos separados ou em bolsa, preservando sempre o cordão umbilical. Somente analgesia pós-operatória. Não fazemos a dilatação da parede abdominal, porque não é efetivo e ainda causa edema e inflamação da parede . Sempre aferir a PIV novamente após o término do fechamento da parede abdominal.</a:t>
            </a:r>
          </a:p>
          <a:p>
            <a:pPr lvl="0"/>
            <a:r>
              <a:rPr lang="pt-BR" b="1" dirty="0" smtClean="0"/>
              <a:t>PIV 10 – 15 cmH</a:t>
            </a:r>
            <a:r>
              <a:rPr lang="pt-BR" b="1" baseline="-25000" dirty="0" smtClean="0"/>
              <a:t>2</a:t>
            </a:r>
            <a:r>
              <a:rPr lang="pt-BR" b="1" dirty="0" smtClean="0"/>
              <a:t>O </a:t>
            </a:r>
            <a:endParaRPr lang="pt-BR" dirty="0" smtClean="0"/>
          </a:p>
          <a:p>
            <a:r>
              <a:rPr lang="pt-BR" dirty="0" smtClean="0"/>
              <a:t>Conduta: fechamento primário</a:t>
            </a:r>
          </a:p>
          <a:p>
            <a:r>
              <a:rPr lang="pt-BR" dirty="0" smtClean="0"/>
              <a:t>Aproximação da aponeurose com fio vicryl 3-0 com pontos separados ou em bolsa, preservando sempre o cordão umbilical. Não procedemos  o </a:t>
            </a:r>
            <a:r>
              <a:rPr lang="pt-BR" i="1" dirty="0" smtClean="0"/>
              <a:t>stretching</a:t>
            </a:r>
            <a:r>
              <a:rPr lang="pt-BR" dirty="0" smtClean="0"/>
              <a:t> da parede abdominal, porque  não é efetivo e ainda causa edema e inflamação da parede. Analgesia pós-operatória e sedação contínua (48 a 72 horas). </a:t>
            </a:r>
          </a:p>
          <a:p>
            <a:r>
              <a:rPr lang="pt-BR" dirty="0" smtClean="0"/>
              <a:t>Sempre aferir a PIV novamente após o término do fechamento da parede abdominal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pt-BR" smtClean="0"/>
              <a:pPr/>
              <a:t>39</a:t>
            </a:fld>
            <a:endParaRPr lang="pt-BR" dirty="0"/>
          </a:p>
        </p:txBody>
      </p:sp>
      <p:sp>
        <p:nvSpPr>
          <p:cNvPr id="5" name="Seta para a direita 4"/>
          <p:cNvSpPr/>
          <p:nvPr/>
        </p:nvSpPr>
        <p:spPr>
          <a:xfrm>
            <a:off x="8388424" y="6453336"/>
            <a:ext cx="402344" cy="2239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47664" y="116632"/>
            <a:ext cx="6927900" cy="470800"/>
          </a:xfrm>
        </p:spPr>
        <p:txBody>
          <a:bodyPr/>
          <a:lstStyle/>
          <a:p>
            <a:pPr lvl="0"/>
            <a:r>
              <a:rPr lang="pt-BR" sz="1600" b="1" dirty="0" smtClean="0"/>
              <a:t>PIV  15 – 20 cmH</a:t>
            </a:r>
            <a:r>
              <a:rPr lang="pt-BR" sz="1600" b="1" baseline="-25000" dirty="0" smtClean="0"/>
              <a:t>2</a:t>
            </a:r>
            <a:r>
              <a:rPr lang="pt-BR" sz="1600" b="1" dirty="0" smtClean="0"/>
              <a:t>O </a:t>
            </a:r>
            <a:endParaRPr lang="pt-BR" sz="1600" dirty="0" smtClean="0"/>
          </a:p>
          <a:p>
            <a:r>
              <a:rPr lang="pt-BR" sz="1600" dirty="0" smtClean="0"/>
              <a:t>Este nível de pressão determina um estado de hipertensão intraabdominal, o qual leva a alterações ventilatórias e hemodinâmicas que podem desencadear   uma síndrome de compartimento abdominal. </a:t>
            </a:r>
          </a:p>
          <a:p>
            <a:r>
              <a:rPr lang="pt-BR" sz="1600" dirty="0" smtClean="0"/>
              <a:t>Conduta: Fechamento primário ou colocação de tela de silicone plana?</a:t>
            </a:r>
          </a:p>
          <a:p>
            <a:r>
              <a:rPr lang="pt-BR" sz="1600" dirty="0" smtClean="0"/>
              <a:t>Se optar pelo fechamento primário, o RN deve ser mantido em analgesia, sedação contínua e relaxamento muscular (48 a 72 horas).</a:t>
            </a:r>
          </a:p>
          <a:p>
            <a:r>
              <a:rPr lang="pt-BR" sz="1600" dirty="0" smtClean="0"/>
              <a:t>Se optar pela tela plana e redução da PIV&lt;15cmH20, manter sedação e analgesia (48 a 72horas). Temos dado preferência para esta abordagem por ser mais segura.</a:t>
            </a:r>
          </a:p>
          <a:p>
            <a:r>
              <a:rPr lang="pt-BR" sz="1600" dirty="0" smtClean="0"/>
              <a:t>Sempre aferir a PIV novamente após o término do fechamento da parede abdominal.</a:t>
            </a:r>
          </a:p>
          <a:p>
            <a:pPr lvl="0"/>
            <a:r>
              <a:rPr lang="pt-BR" sz="1600" b="1" dirty="0" smtClean="0"/>
              <a:t>PIV &gt; 20 cmH</a:t>
            </a:r>
            <a:r>
              <a:rPr lang="pt-BR" sz="1600" b="1" baseline="-25000" dirty="0" smtClean="0"/>
              <a:t>2</a:t>
            </a:r>
            <a:r>
              <a:rPr lang="pt-BR" sz="1600" b="1" dirty="0" smtClean="0"/>
              <a:t>O </a:t>
            </a:r>
            <a:endParaRPr lang="pt-BR" sz="1600" dirty="0" smtClean="0"/>
          </a:p>
          <a:p>
            <a:r>
              <a:rPr lang="pt-BR" sz="1600" dirty="0" smtClean="0"/>
              <a:t>Conduta: fechamento secundário (fechamento primário contraindicado pelo risco de síndrome compartimental). Colocação do silo (prótese de silicone).</a:t>
            </a:r>
            <a:r>
              <a:rPr lang="pt-BR" sz="1600" baseline="30000" dirty="0" smtClean="0"/>
              <a:t> </a:t>
            </a:r>
            <a:r>
              <a:rPr lang="pt-BR" sz="1600" dirty="0" smtClean="0"/>
              <a:t>Tela Plana ou Cônica. Se colocar a tela cônica, fazer uma incisão mediana supra-umbilical, para alargar a base do silo.  Envolva as alças intestinais no interior da tela e suture-a na aponeurose, com fio prolene 3-0, com pontos contínuos, mantendo a base larga e o ápice mais estreito. Faça o fechamento do ápice da tela mantendo leve pressão sobre as alças intestinais, forçando-as para o interior da cavidade peritoneal. Envolva a tela com gazes úmidas e aquecidas e atadura.</a:t>
            </a:r>
          </a:p>
          <a:p>
            <a:r>
              <a:rPr lang="pt-BR" sz="1600" dirty="0" smtClean="0"/>
              <a:t>A PIV final, após a colocação do silo, deve ser menor ou igual a 10 cm cmH</a:t>
            </a:r>
            <a:r>
              <a:rPr lang="pt-BR" sz="1600" baseline="-25000" dirty="0" smtClean="0"/>
              <a:t>2</a:t>
            </a:r>
            <a:r>
              <a:rPr lang="pt-BR" sz="1600" dirty="0" smtClean="0"/>
              <a:t>O.</a:t>
            </a:r>
          </a:p>
          <a:p>
            <a:r>
              <a:rPr lang="pt-BR" sz="1600" dirty="0" smtClean="0"/>
              <a:t> </a:t>
            </a:r>
          </a:p>
          <a:p>
            <a:endParaRPr lang="pt-BR" sz="160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pt-BR" smtClean="0"/>
              <a:pPr/>
              <a:t>40</a:t>
            </a:fld>
            <a:endParaRPr lang="pt-BR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4"/>
          <p:cNvSpPr txBox="1">
            <a:spLocks noGrp="1"/>
          </p:cNvSpPr>
          <p:nvPr>
            <p:ph type="ctrTitle" idx="4294967295"/>
          </p:nvPr>
        </p:nvSpPr>
        <p:spPr>
          <a:xfrm>
            <a:off x="971600" y="1162520"/>
            <a:ext cx="6671400" cy="15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dirty="0" smtClean="0">
                <a:solidFill>
                  <a:srgbClr val="2E3037"/>
                </a:solidFill>
              </a:rPr>
              <a:t>OBRIGADA!</a:t>
            </a:r>
            <a:endParaRPr sz="4000" b="1" dirty="0">
              <a:solidFill>
                <a:srgbClr val="2E3037"/>
              </a:solidFill>
            </a:endParaRPr>
          </a:p>
        </p:txBody>
      </p:sp>
      <p:sp>
        <p:nvSpPr>
          <p:cNvPr id="89" name="Google Shape;89;p14"/>
          <p:cNvSpPr txBox="1">
            <a:spLocks noGrp="1"/>
          </p:cNvSpPr>
          <p:nvPr>
            <p:ph type="sldNum" idx="12"/>
          </p:nvPr>
        </p:nvSpPr>
        <p:spPr>
          <a:xfrm>
            <a:off x="8523157" y="6437775"/>
            <a:ext cx="548700" cy="4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41</a:t>
            </a:fld>
            <a:endParaRPr dirty="0"/>
          </a:p>
        </p:txBody>
      </p:sp>
      <p:pic>
        <p:nvPicPr>
          <p:cNvPr id="13314" name="Picture 2" descr="C:\Users\User\Desktop\Neonatologia\WhatsApp Image 2019-12-10 at 20.38.58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8201" y="3645024"/>
            <a:ext cx="3900263" cy="2966898"/>
          </a:xfrm>
          <a:prstGeom prst="rect">
            <a:avLst/>
          </a:prstGeom>
          <a:noFill/>
        </p:spPr>
      </p:pic>
      <p:pic>
        <p:nvPicPr>
          <p:cNvPr id="13313" name="Picture 1" descr="C:\Users\User\Desktop\Neonatologia\WhatsApp Image 2019-12-07 at 22.23.31.jpeg"/>
          <p:cNvPicPr>
            <a:picLocks noChangeAspect="1" noChangeArrowheads="1"/>
          </p:cNvPicPr>
          <p:nvPr/>
        </p:nvPicPr>
        <p:blipFill>
          <a:blip r:embed="rId4" cstate="print"/>
          <a:srcRect l="2576" t="6573" r="16433"/>
          <a:stretch>
            <a:fillRect/>
          </a:stretch>
        </p:blipFill>
        <p:spPr bwMode="auto">
          <a:xfrm>
            <a:off x="323528" y="3429000"/>
            <a:ext cx="3888432" cy="3239504"/>
          </a:xfrm>
          <a:prstGeom prst="rect">
            <a:avLst/>
          </a:prstGeom>
          <a:noFill/>
        </p:spPr>
      </p:pic>
      <p:pic>
        <p:nvPicPr>
          <p:cNvPr id="13315" name="Picture 3" descr="C:\Users\User\Desktop\Neonatologia\WhatsApp Image 2019-11-21 at 19.48.30.jpeg"/>
          <p:cNvPicPr>
            <a:picLocks noChangeAspect="1" noChangeArrowheads="1"/>
          </p:cNvPicPr>
          <p:nvPr/>
        </p:nvPicPr>
        <p:blipFill>
          <a:blip r:embed="rId5" cstate="print"/>
          <a:srcRect l="10490" t="6630" r="13261" b="11281"/>
          <a:stretch>
            <a:fillRect/>
          </a:stretch>
        </p:blipFill>
        <p:spPr bwMode="auto">
          <a:xfrm>
            <a:off x="504056" y="335336"/>
            <a:ext cx="3563888" cy="2877640"/>
          </a:xfrm>
          <a:prstGeom prst="rect">
            <a:avLst/>
          </a:prstGeom>
          <a:noFill/>
        </p:spPr>
      </p:pic>
      <p:pic>
        <p:nvPicPr>
          <p:cNvPr id="13316" name="Picture 4" descr="C:\Users\User\Desktop\Neonatologia\WhatsApp Image 2019-12-04 at 09.10.25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139134"/>
            <a:ext cx="4752528" cy="3361874"/>
          </a:xfrm>
          <a:prstGeom prst="rect">
            <a:avLst/>
          </a:prstGeom>
          <a:noFill/>
        </p:spPr>
      </p:pic>
      <p:sp>
        <p:nvSpPr>
          <p:cNvPr id="7" name="CaixaDeTexto 6"/>
          <p:cNvSpPr txBox="1"/>
          <p:nvPr/>
        </p:nvSpPr>
        <p:spPr>
          <a:xfrm>
            <a:off x="3563888" y="2330369"/>
            <a:ext cx="2232248" cy="138499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0000"/>
                </a:solidFill>
              </a:rPr>
              <a:t>Feliz Natal e Ano Novo Amigos !!!! </a:t>
            </a:r>
            <a:endParaRPr lang="pt-BR" sz="2800" b="1" dirty="0">
              <a:solidFill>
                <a:srgbClr val="FF0000"/>
              </a:solidFill>
            </a:endParaRPr>
          </a:p>
        </p:txBody>
      </p:sp>
      <p:pic>
        <p:nvPicPr>
          <p:cNvPr id="13318" name="Picture 6" descr="Resultado de imagem para estrela de natal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2330369"/>
            <a:ext cx="720080" cy="13866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Eleanor template">
  <a:themeElements>
    <a:clrScheme name="Custom 347">
      <a:dk1>
        <a:srgbClr val="2E3037"/>
      </a:dk1>
      <a:lt1>
        <a:srgbClr val="FFFFFF"/>
      </a:lt1>
      <a:dk2>
        <a:srgbClr val="666666"/>
      </a:dk2>
      <a:lt2>
        <a:srgbClr val="F3F3F3"/>
      </a:lt2>
      <a:accent1>
        <a:srgbClr val="39C0BA"/>
      </a:accent1>
      <a:accent2>
        <a:srgbClr val="90E6E2"/>
      </a:accent2>
      <a:accent3>
        <a:srgbClr val="F35B69"/>
      </a:accent3>
      <a:accent4>
        <a:srgbClr val="FAB2B9"/>
      </a:accent4>
      <a:accent5>
        <a:srgbClr val="999FA9"/>
      </a:accent5>
      <a:accent6>
        <a:srgbClr val="E2E7EE"/>
      </a:accent6>
      <a:hlink>
        <a:srgbClr val="39C0BA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2837</TotalTime>
  <Words>2737</Words>
  <Application>Microsoft Office PowerPoint</Application>
  <PresentationFormat>Apresentação na tela (4:3)</PresentationFormat>
  <Paragraphs>276</Paragraphs>
  <Slides>41</Slides>
  <Notes>35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41</vt:i4>
      </vt:variant>
    </vt:vector>
  </HeadingPairs>
  <TitlesOfParts>
    <vt:vector size="42" baseType="lpstr">
      <vt:lpstr>Eleanor template</vt:lpstr>
      <vt:lpstr>  Apresentação:Tatiane M Barcelos - R3 Neonatologia- HMIB/SES/DF Coordenação: Carlos Zaconeta</vt:lpstr>
      <vt:lpstr>Slide 2</vt:lpstr>
      <vt:lpstr>INTRODUÇÃO</vt:lpstr>
      <vt:lpstr>Slide 4</vt:lpstr>
      <vt:lpstr>PACIENTES DE RISCO</vt:lpstr>
      <vt:lpstr>Slide 6</vt:lpstr>
      <vt:lpstr>Slide 7</vt:lpstr>
      <vt:lpstr>FISIOPATOLOGIA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AVALIAÇÃO / INTERVENÇÃO DA ENFERMAGEM</vt:lpstr>
      <vt:lpstr>Slide 19</vt:lpstr>
      <vt:lpstr>Slide 20</vt:lpstr>
      <vt:lpstr>Slide 21</vt:lpstr>
      <vt:lpstr>Slide 22</vt:lpstr>
      <vt:lpstr>Slide 23</vt:lpstr>
      <vt:lpstr>Slide 24</vt:lpstr>
      <vt:lpstr>CASO CLÍNICO</vt:lpstr>
      <vt:lpstr>Slide 26</vt:lpstr>
      <vt:lpstr>Slide 27</vt:lpstr>
      <vt:lpstr>Slide 28</vt:lpstr>
      <vt:lpstr>DISCUSSÃO</vt:lpstr>
      <vt:lpstr>Slide 30</vt:lpstr>
      <vt:lpstr>Slide 31</vt:lpstr>
      <vt:lpstr>CONCLUSÃO</vt:lpstr>
      <vt:lpstr>Slide 33</vt:lpstr>
      <vt:lpstr>Slide 34</vt:lpstr>
      <vt:lpstr>Slide 35</vt:lpstr>
      <vt:lpstr>Slide 36</vt:lpstr>
      <vt:lpstr>Nota do Editor do site, Dr. Paulo R. Margotto. Consultem também! Aqui e Agora!</vt:lpstr>
      <vt:lpstr>Slide 38</vt:lpstr>
      <vt:lpstr>Slide 39</vt:lpstr>
      <vt:lpstr>Slide 40</vt:lpstr>
      <vt:lpstr>OBRIGADA!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Tema da Semana: Gastrosquise e Onfalocele  Tatiane M Barcelos R3 Neonatologia Coordenação: Dr Carlos Zaconeta</dc:title>
  <dc:creator>User</dc:creator>
  <cp:lastModifiedBy>Usuário do Windows</cp:lastModifiedBy>
  <cp:revision>83</cp:revision>
  <dcterms:created xsi:type="dcterms:W3CDTF">2019-12-16T01:05:32Z</dcterms:created>
  <dcterms:modified xsi:type="dcterms:W3CDTF">2019-12-20T23:35:02Z</dcterms:modified>
</cp:coreProperties>
</file>