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308" r:id="rId35"/>
    <p:sldId id="309" r:id="rId36"/>
    <p:sldId id="295" r:id="rId37"/>
    <p:sldId id="293" r:id="rId38"/>
    <p:sldId id="294" r:id="rId39"/>
    <p:sldId id="296" r:id="rId40"/>
    <p:sldId id="297" r:id="rId41"/>
    <p:sldId id="298" r:id="rId42"/>
    <p:sldId id="304" r:id="rId43"/>
    <p:sldId id="305" r:id="rId44"/>
    <p:sldId id="303" r:id="rId45"/>
    <p:sldId id="306" r:id="rId46"/>
    <p:sldId id="300" r:id="rId47"/>
    <p:sldId id="301" r:id="rId48"/>
    <p:sldId id="302" r:id="rId49"/>
    <p:sldId id="299" r:id="rId50"/>
    <p:sldId id="307" r:id="rId5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CC71A-3CE1-464D-A914-170A9409D986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F3CB2C-44B6-42FF-9E5A-04A312F2A10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348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C2E085-66D9-484B-ADF7-B3BE0206643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9A3B-47D3-44F2-979B-ECFB1CB722ED}" type="datetimeFigureOut">
              <a:rPr lang="pt-BR" smtClean="0"/>
              <a:pPr/>
              <a:t>20/12/2019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37431-35C0-4CF1-B4FA-7B6852EDDE3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mailto:pmargotto@gmail.co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9686402" TargetMode="External"/><Relationship Id="rId2" Type="http://schemas.openxmlformats.org/officeDocument/2006/relationships/hyperlink" Target="https://www.ncbi.nlm.nih.gov/pubmed/1968640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academia.edu/3049758/Reliability_and_Effectiveness_of_an_Infant_Positioning_Assessment_Tool_to_Standardize_Developmentally_Supportive_Positioning_Practices_in_the_Neonatal_Intensive_Care_Unit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4501545" TargetMode="External"/><Relationship Id="rId2" Type="http://schemas.openxmlformats.org/officeDocument/2006/relationships/hyperlink" Target="https://www.ncbi.nlm.nih.gov/pubmed/14501545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ncbi.nlm.nih.gov/pubmed?linkname=pubmed_pubmed&amp;from_uid=17557427" TargetMode="External"/><Relationship Id="rId4" Type="http://schemas.openxmlformats.org/officeDocument/2006/relationships/hyperlink" Target="https://www.ncbi.nlm.nih.gov/pubmed/17557427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4120246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ncbi.nlm.nih.gov/pubmed?linkname=pubmed_pubmed&amp;from_uid=24120246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0566612" TargetMode="External"/><Relationship Id="rId2" Type="http://schemas.openxmlformats.org/officeDocument/2006/relationships/hyperlink" Target="https://www.ncbi.nlm.nih.gov/pubmed/2056661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796967" TargetMode="External"/><Relationship Id="rId2" Type="http://schemas.openxmlformats.org/officeDocument/2006/relationships/hyperlink" Target="https://www.ncbi.nlm.nih.gov/pubmed/22796967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7392837" TargetMode="External"/><Relationship Id="rId7" Type="http://schemas.openxmlformats.org/officeDocument/2006/relationships/hyperlink" Target="https://www.ncbi.nlm.nih.gov/pubmed?linkname=pubmed_pubmed&amp;from_uid=1408536" TargetMode="External"/><Relationship Id="rId2" Type="http://schemas.openxmlformats.org/officeDocument/2006/relationships/hyperlink" Target="https://www.ncbi.nlm.nih.gov/pubmed/17392837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1408536" TargetMode="External"/><Relationship Id="rId5" Type="http://schemas.openxmlformats.org/officeDocument/2006/relationships/hyperlink" Target="https://www.ncbi.nlm.nih.gov/pubmed?linkname=pubmed_pubmed&amp;from_uid=15229620" TargetMode="External"/><Relationship Id="rId4" Type="http://schemas.openxmlformats.org/officeDocument/2006/relationships/hyperlink" Target="https://www.ncbi.nlm.nih.gov/pubmed/1522962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5315218" TargetMode="External"/><Relationship Id="rId7" Type="http://schemas.openxmlformats.org/officeDocument/2006/relationships/hyperlink" Target="https://www.ncbi.nlm.nih.gov/pubmed?linkname=pubmed_pubmed&amp;from_uid=27716696" TargetMode="External"/><Relationship Id="rId2" Type="http://schemas.openxmlformats.org/officeDocument/2006/relationships/hyperlink" Target="https://www.ncbi.nlm.nih.gov/pubmed/2531521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27716696" TargetMode="External"/><Relationship Id="rId5" Type="http://schemas.openxmlformats.org/officeDocument/2006/relationships/hyperlink" Target="https://www.ncbi.nlm.nih.gov/pubmed?linkname=pubmed_pubmed&amp;from_uid=20403667" TargetMode="External"/><Relationship Id="rId4" Type="http://schemas.openxmlformats.org/officeDocument/2006/relationships/hyperlink" Target="https://www.ncbi.nlm.nih.gov/pubmed/20403667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637095" TargetMode="External"/><Relationship Id="rId2" Type="http://schemas.openxmlformats.org/officeDocument/2006/relationships/hyperlink" Target="https://www.ncbi.nlm.nih.gov/pubmed/2963709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510382" TargetMode="External"/><Relationship Id="rId2" Type="http://schemas.openxmlformats.org/officeDocument/2006/relationships/hyperlink" Target="https://www.ncbi.nlm.nih.gov/pubmed/29510382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s://www.ncbi.nlm.nih.gov/pubmed?linkname=pubmed_pubmed&amp;from_uid=11518829" TargetMode="External"/><Relationship Id="rId7" Type="http://schemas.openxmlformats.org/officeDocument/2006/relationships/hyperlink" Target="https://www.ncbi.nlm.nih.gov/pubmed?linkname=pubmed_pubmed&amp;from_uid=30807267" TargetMode="External"/><Relationship Id="rId2" Type="http://schemas.openxmlformats.org/officeDocument/2006/relationships/hyperlink" Target="https://www.ncbi.nlm.nih.gov/pubmed/11518829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30807267" TargetMode="External"/><Relationship Id="rId5" Type="http://schemas.openxmlformats.org/officeDocument/2006/relationships/hyperlink" Target="https://www.ncbi.nlm.nih.gov/pubmed?linkname=pubmed_pubmed&amp;from_uid=15774841" TargetMode="External"/><Relationship Id="rId4" Type="http://schemas.openxmlformats.org/officeDocument/2006/relationships/hyperlink" Target="https://www.ncbi.nlm.nih.gov/pubmed/15774841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1616049" TargetMode="External"/><Relationship Id="rId2" Type="http://schemas.openxmlformats.org/officeDocument/2006/relationships/hyperlink" Target="https://www.ncbi.nlm.nih.gov/pubmed/31616049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0585100" TargetMode="External"/><Relationship Id="rId2" Type="http://schemas.openxmlformats.org/officeDocument/2006/relationships/hyperlink" Target="https://www.ncbi.nlm.nih.gov/pubmed/30585100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hyperlink" Target="http://paulomargotto.com.br/documentos/794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7467932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ncbi.nlm.nih.gov/pubmed?linkname=pubmed_pubmed&amp;from_uid=17467932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hyperlink" Target="http://paulomargotto.com.br/documentos/19684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8712968" cy="6336704"/>
          </a:xfrm>
        </p:spPr>
        <p:txBody>
          <a:bodyPr/>
          <a:lstStyle/>
          <a:p>
            <a:r>
              <a:rPr lang="pt-BR" b="1" dirty="0">
                <a:solidFill>
                  <a:srgbClr val="FF00FF"/>
                </a:solidFill>
              </a:rPr>
              <a:t>Cuidados diários voltados para o neurodesenvolvimento  no recém-nascido  com encefalopatia hipóxico-isquêmica</a:t>
            </a:r>
            <a:endParaRPr lang="pt-BR" dirty="0">
              <a:solidFill>
                <a:srgbClr val="FF00FF"/>
              </a:solidFill>
            </a:endParaRPr>
          </a:p>
          <a:p>
            <a:r>
              <a:rPr lang="pt-BR" sz="1800" i="1" dirty="0" err="1" smtClean="0"/>
              <a:t>Developmental</a:t>
            </a:r>
            <a:r>
              <a:rPr lang="pt-BR" sz="1800" i="1" dirty="0" smtClean="0"/>
              <a:t> </a:t>
            </a:r>
            <a:r>
              <a:rPr lang="pt-BR" sz="1800" i="1" dirty="0" err="1"/>
              <a:t>care</a:t>
            </a:r>
            <a:r>
              <a:rPr lang="pt-BR" sz="1800" i="1" dirty="0"/>
              <a:t> for babies </a:t>
            </a:r>
            <a:r>
              <a:rPr lang="pt-BR" sz="1800" i="1" dirty="0" err="1"/>
              <a:t>with</a:t>
            </a:r>
            <a:r>
              <a:rPr lang="pt-BR" sz="1800" i="1" dirty="0"/>
              <a:t> HIE</a:t>
            </a:r>
            <a:endParaRPr lang="pt-BR" sz="1800" dirty="0"/>
          </a:p>
          <a:p>
            <a:r>
              <a:rPr lang="pt-BR" sz="2400" dirty="0" err="1">
                <a:solidFill>
                  <a:schemeClr val="tx1"/>
                </a:solidFill>
              </a:rPr>
              <a:t>Kathi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Salley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err="1">
                <a:solidFill>
                  <a:schemeClr val="tx1"/>
                </a:solidFill>
              </a:rPr>
              <a:t>Randal</a:t>
            </a:r>
            <a:r>
              <a:rPr lang="pt-BR" sz="2400" dirty="0">
                <a:solidFill>
                  <a:schemeClr val="tx1"/>
                </a:solidFill>
              </a:rPr>
              <a:t> (</a:t>
            </a:r>
            <a:r>
              <a:rPr lang="pt-BR" sz="2400" dirty="0" smtClean="0">
                <a:solidFill>
                  <a:schemeClr val="tx1"/>
                </a:solidFill>
              </a:rPr>
              <a:t>EUA)</a:t>
            </a:r>
          </a:p>
          <a:p>
            <a:r>
              <a:rPr lang="pt-BR" sz="2000" dirty="0" smtClean="0">
                <a:solidFill>
                  <a:schemeClr val="tx1"/>
                </a:solidFill>
              </a:rPr>
              <a:t>             NEOBRAIN BRASIL 2009 (8 a 9 de novembro</a:t>
            </a:r>
            <a:r>
              <a:rPr lang="pt-BR" sz="2400" dirty="0" smtClean="0">
                <a:solidFill>
                  <a:schemeClr val="tx1"/>
                </a:solidFill>
              </a:rPr>
              <a:t>)</a:t>
            </a:r>
          </a:p>
          <a:p>
            <a:endParaRPr lang="pt-BR" dirty="0"/>
          </a:p>
          <a:p>
            <a:endParaRPr lang="pt-BR" dirty="0"/>
          </a:p>
        </p:txBody>
      </p:sp>
      <p:pic>
        <p:nvPicPr>
          <p:cNvPr id="50178" name="Picture 2" descr="https://www.neobrainbrasil.com.br/wp-content/uploads/2019/05/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429000"/>
            <a:ext cx="3028586" cy="3429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2483768" y="2420888"/>
            <a:ext cx="600522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r>
              <a:rPr lang="pt-BR" dirty="0" err="1" smtClean="0"/>
              <a:t>Ultrassonografista</a:t>
            </a:r>
            <a:r>
              <a:rPr lang="pt-BR" dirty="0" smtClean="0"/>
              <a:t> Neonatologista da Maternidade Brasília e </a:t>
            </a:r>
          </a:p>
          <a:p>
            <a:pPr algn="ctr"/>
            <a:r>
              <a:rPr lang="pt-BR" dirty="0" smtClean="0"/>
              <a:t>Hospital Santa Lúcia</a:t>
            </a:r>
          </a:p>
          <a:p>
            <a:pPr algn="ctr"/>
            <a:r>
              <a:rPr lang="pt-BR" dirty="0" smtClean="0"/>
              <a:t>Unidade de Neonatologia do Hospital Materno Infantil de Brasília</a:t>
            </a:r>
          </a:p>
          <a:p>
            <a:pPr algn="ctr"/>
            <a:r>
              <a:rPr lang="pt-BR" u="sng" dirty="0" smtClean="0">
                <a:hlinkClick r:id="rId3"/>
              </a:rPr>
              <a:t>www.paulomargotto.com.br</a:t>
            </a:r>
            <a:endParaRPr lang="pt-BR" dirty="0" smtClean="0"/>
          </a:p>
          <a:p>
            <a:pPr algn="ctr"/>
            <a:r>
              <a:rPr lang="pt-BR" u="sng" dirty="0" smtClean="0">
                <a:hlinkClick r:id="rId4"/>
              </a:rPr>
              <a:t>pmargotto@gmail.com</a:t>
            </a:r>
            <a:r>
              <a:rPr lang="pt-BR" u="sng" dirty="0" smtClean="0"/>
              <a:t> 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2267744" y="2852936"/>
            <a:ext cx="5736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Reprodução da Conferência realizada por Paulo R. Margotto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067944" y="5013176"/>
            <a:ext cx="3294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Brasília, 21 de dezembro de 2019</a:t>
            </a:r>
            <a:endParaRPr lang="pt-BR" dirty="0"/>
          </a:p>
        </p:txBody>
      </p:sp>
      <p:pic>
        <p:nvPicPr>
          <p:cNvPr id="8" name="Picture 2" descr="D:\Imagens\Fotos-Filmagens-Eco-Hosp-2019\IMG-20191128-WA00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373216"/>
            <a:ext cx="2157622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260648"/>
            <a:ext cx="8496944" cy="5616624"/>
          </a:xfrm>
        </p:spPr>
        <p:txBody>
          <a:bodyPr>
            <a:normAutofit fontScale="700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Há um </a:t>
            </a:r>
            <a:r>
              <a:rPr lang="pt-BR" i="1" dirty="0">
                <a:solidFill>
                  <a:schemeClr val="tx1"/>
                </a:solidFill>
              </a:rPr>
              <a:t>continuum</a:t>
            </a:r>
            <a:r>
              <a:rPr lang="pt-BR" dirty="0">
                <a:solidFill>
                  <a:schemeClr val="tx1"/>
                </a:solidFill>
              </a:rPr>
              <a:t> de cuidados com esses pacientes, já discutido em Conferências anteriores, como :</a:t>
            </a:r>
          </a:p>
          <a:p>
            <a:r>
              <a:rPr lang="pt-BR" dirty="0">
                <a:solidFill>
                  <a:schemeClr val="tx1"/>
                </a:solidFill>
              </a:rPr>
              <a:t>-na </a:t>
            </a:r>
            <a:r>
              <a:rPr lang="pt-BR" b="1" dirty="0">
                <a:solidFill>
                  <a:schemeClr val="tx1"/>
                </a:solidFill>
              </a:rPr>
              <a:t>Sala e Parto</a:t>
            </a:r>
            <a:r>
              <a:rPr lang="pt-BR" dirty="0">
                <a:solidFill>
                  <a:schemeClr val="tx1"/>
                </a:solidFill>
              </a:rPr>
              <a:t>: boa reanimação, rápida identificação doas crianças elegíveis para hipotermia, </a:t>
            </a:r>
            <a:r>
              <a:rPr lang="pt-BR" dirty="0" err="1">
                <a:solidFill>
                  <a:schemeClr val="tx1"/>
                </a:solidFill>
              </a:rPr>
              <a:t>tranferência</a:t>
            </a:r>
            <a:r>
              <a:rPr lang="pt-BR" dirty="0">
                <a:solidFill>
                  <a:schemeClr val="tx1"/>
                </a:solidFill>
              </a:rPr>
              <a:t> aos Centros quer realizam  o resfriamento.</a:t>
            </a:r>
          </a:p>
          <a:p>
            <a:r>
              <a:rPr lang="pt-BR" dirty="0">
                <a:solidFill>
                  <a:schemeClr val="tx1"/>
                </a:solidFill>
              </a:rPr>
              <a:t>-</a:t>
            </a:r>
            <a:r>
              <a:rPr lang="pt-BR" b="1" dirty="0">
                <a:solidFill>
                  <a:schemeClr val="tx1"/>
                </a:solidFill>
              </a:rPr>
              <a:t>Durante o esfriamento</a:t>
            </a:r>
            <a:r>
              <a:rPr lang="pt-BR" dirty="0">
                <a:solidFill>
                  <a:schemeClr val="tx1"/>
                </a:solidFill>
              </a:rPr>
              <a:t>: manuseio da temperatura, manuseio dos fluidos, exames laboratoriais, sinais vitais e </a:t>
            </a:r>
            <a:r>
              <a:rPr lang="pt-BR" dirty="0" err="1">
                <a:solidFill>
                  <a:schemeClr val="tx1"/>
                </a:solidFill>
              </a:rPr>
              <a:t>monitorização</a:t>
            </a:r>
            <a:r>
              <a:rPr lang="pt-BR" dirty="0">
                <a:solidFill>
                  <a:schemeClr val="tx1"/>
                </a:solidFill>
              </a:rPr>
              <a:t> cerebral, manuseio dos </a:t>
            </a:r>
            <a:r>
              <a:rPr lang="pt-BR" dirty="0" err="1">
                <a:solidFill>
                  <a:schemeClr val="tx1"/>
                </a:solidFill>
              </a:rPr>
              <a:t>quados</a:t>
            </a:r>
            <a:r>
              <a:rPr lang="pt-BR" dirty="0">
                <a:solidFill>
                  <a:schemeClr val="tx1"/>
                </a:solidFill>
              </a:rPr>
              <a:t> convulsivos e outros tratamentos terapêuticos e farmacológicos</a:t>
            </a:r>
          </a:p>
          <a:p>
            <a:r>
              <a:rPr lang="pt-BR" dirty="0">
                <a:solidFill>
                  <a:schemeClr val="tx1"/>
                </a:solidFill>
              </a:rPr>
              <a:t>-</a:t>
            </a:r>
            <a:r>
              <a:rPr lang="pt-BR" b="1" dirty="0">
                <a:solidFill>
                  <a:schemeClr val="tx1"/>
                </a:solidFill>
              </a:rPr>
              <a:t>Após o resfriamento</a:t>
            </a:r>
            <a:r>
              <a:rPr lang="pt-BR" dirty="0">
                <a:solidFill>
                  <a:schemeClr val="tx1"/>
                </a:solidFill>
              </a:rPr>
              <a:t>:  como seguir esses bebês  dependendo das necessidades de medicamentos e comorbidades.</a:t>
            </a:r>
          </a:p>
          <a:p>
            <a:r>
              <a:rPr lang="pt-BR" dirty="0">
                <a:solidFill>
                  <a:schemeClr val="tx1"/>
                </a:solidFill>
              </a:rPr>
              <a:t>	</a:t>
            </a:r>
          </a:p>
          <a:p>
            <a:r>
              <a:rPr lang="pt-BR" dirty="0">
                <a:solidFill>
                  <a:srgbClr val="FF00FF"/>
                </a:solidFill>
              </a:rPr>
              <a:t>Nesta Conferência vou abordar sobre o  Cuidado do Desenvolvimento</a:t>
            </a:r>
            <a:r>
              <a:rPr lang="pt-BR" dirty="0">
                <a:solidFill>
                  <a:schemeClr val="tx1"/>
                </a:solidFill>
              </a:rPr>
              <a:t>.</a:t>
            </a:r>
          </a:p>
          <a:p>
            <a:r>
              <a:rPr lang="pt-BR" dirty="0">
                <a:solidFill>
                  <a:schemeClr val="tx1"/>
                </a:solidFill>
              </a:rPr>
              <a:t>Há centenas de artigos sobre esse tema e tem até um livro de referência: </a:t>
            </a:r>
            <a:r>
              <a:rPr lang="pt-BR" i="1" dirty="0" err="1">
                <a:solidFill>
                  <a:schemeClr val="tx1"/>
                </a:solidFill>
              </a:rPr>
              <a:t>Developmental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Care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of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Newborn</a:t>
            </a:r>
            <a:r>
              <a:rPr lang="pt-BR" i="1" dirty="0">
                <a:solidFill>
                  <a:schemeClr val="tx1"/>
                </a:solidFill>
              </a:rPr>
              <a:t> &amp; </a:t>
            </a:r>
            <a:r>
              <a:rPr lang="pt-BR" i="1" dirty="0" err="1">
                <a:solidFill>
                  <a:schemeClr val="tx1"/>
                </a:solidFill>
              </a:rPr>
              <a:t>Infants</a:t>
            </a:r>
            <a:r>
              <a:rPr lang="pt-BR" i="1" dirty="0">
                <a:solidFill>
                  <a:schemeClr val="tx1"/>
                </a:solidFill>
              </a:rPr>
              <a:t>,</a:t>
            </a: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i="1" dirty="0">
                <a:solidFill>
                  <a:schemeClr val="tx1"/>
                </a:solidFill>
              </a:rPr>
              <a:t>a </a:t>
            </a:r>
            <a:r>
              <a:rPr lang="pt-BR" i="1" dirty="0" err="1">
                <a:solidFill>
                  <a:schemeClr val="tx1"/>
                </a:solidFill>
              </a:rPr>
              <a:t>guide</a:t>
            </a:r>
            <a:r>
              <a:rPr lang="pt-BR" i="1" dirty="0">
                <a:solidFill>
                  <a:schemeClr val="tx1"/>
                </a:solidFill>
              </a:rPr>
              <a:t> for </a:t>
            </a:r>
            <a:r>
              <a:rPr lang="pt-BR" i="1" dirty="0" err="1">
                <a:solidFill>
                  <a:schemeClr val="tx1"/>
                </a:solidFill>
              </a:rPr>
              <a:t>health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professionals</a:t>
            </a:r>
            <a:r>
              <a:rPr lang="pt-BR" i="1" dirty="0">
                <a:solidFill>
                  <a:schemeClr val="tx1"/>
                </a:solidFill>
              </a:rPr>
              <a:t>,</a:t>
            </a:r>
            <a:r>
              <a:rPr lang="pt-BR" dirty="0">
                <a:solidFill>
                  <a:schemeClr val="tx1"/>
                </a:solidFill>
              </a:rPr>
              <a:t> Editado por  </a:t>
            </a:r>
            <a:r>
              <a:rPr lang="pt-BR" dirty="0" err="1">
                <a:solidFill>
                  <a:schemeClr val="tx1"/>
                </a:solidFill>
              </a:rPr>
              <a:t>Carole</a:t>
            </a: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dirty="0" err="1">
                <a:solidFill>
                  <a:schemeClr val="tx1"/>
                </a:solidFill>
              </a:rPr>
              <a:t>Kenner</a:t>
            </a:r>
            <a:r>
              <a:rPr lang="pt-BR" dirty="0">
                <a:solidFill>
                  <a:schemeClr val="tx1"/>
                </a:solidFill>
              </a:rPr>
              <a:t>, Jacqueline M </a:t>
            </a:r>
            <a:r>
              <a:rPr lang="pt-BR" dirty="0" err="1">
                <a:solidFill>
                  <a:schemeClr val="tx1"/>
                </a:solidFill>
              </a:rPr>
              <a:t>McGrath</a:t>
            </a:r>
            <a:r>
              <a:rPr lang="pt-BR" dirty="0"/>
              <a:t>. </a:t>
            </a:r>
          </a:p>
          <a:p>
            <a:endParaRPr lang="pt-BR" dirty="0"/>
          </a:p>
        </p:txBody>
      </p:sp>
      <p:pic>
        <p:nvPicPr>
          <p:cNvPr id="4" name="Imagem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013176"/>
            <a:ext cx="1604481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552" y="332656"/>
            <a:ext cx="7592888" cy="4946104"/>
          </a:xfrm>
        </p:spPr>
        <p:txBody>
          <a:bodyPr>
            <a:normAutofit fontScale="775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As definições variam e mesmo as práticas que sofrem influência da cultura, insumos, preferências individuais.</a:t>
            </a:r>
          </a:p>
          <a:p>
            <a:r>
              <a:rPr lang="pt-BR" dirty="0">
                <a:solidFill>
                  <a:schemeClr val="tx1"/>
                </a:solidFill>
              </a:rPr>
              <a:t>Quanto ao </a:t>
            </a:r>
            <a:r>
              <a:rPr lang="pt-BR" b="1" dirty="0">
                <a:solidFill>
                  <a:schemeClr val="tx1"/>
                </a:solidFill>
              </a:rPr>
              <a:t>Conceito do Cuidado do Desenvolvimento</a:t>
            </a:r>
            <a:r>
              <a:rPr lang="pt-BR" dirty="0">
                <a:solidFill>
                  <a:schemeClr val="tx1"/>
                </a:solidFill>
              </a:rPr>
              <a:t>: o cuidado do desenvolvimento tem emergido como um conceito de cuidado neuroprotetor na prevenção de consequências a longo prazo associadas ao ambiente físico, promoção da ótima organização e desenvolvimento do prematuro na UTI Neonatal, assim como a integração dos pais com os </a:t>
            </a:r>
            <a:r>
              <a:rPr lang="pt-BR" dirty="0" err="1" smtClean="0">
                <a:solidFill>
                  <a:schemeClr val="tx1"/>
                </a:solidFill>
              </a:rPr>
              <a:t>cuidadores</a:t>
            </a:r>
            <a:endParaRPr lang="pt-BR" dirty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Há </a:t>
            </a:r>
            <a:r>
              <a:rPr lang="pt-BR" dirty="0">
                <a:solidFill>
                  <a:schemeClr val="tx1"/>
                </a:solidFill>
              </a:rPr>
              <a:t>muitos nomes  para 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>
                <a:solidFill>
                  <a:schemeClr val="tx1"/>
                </a:solidFill>
              </a:rPr>
              <a:t>O Cuidado do Desenvolvimento: cuidado dirigido a criança, cuidado centrado na família, cuidado neuroprotetor, cuidado individualizado, cuidado centrado na criança e família.</a:t>
            </a:r>
          </a:p>
          <a:p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869160"/>
            <a:ext cx="303810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280920" cy="5472608"/>
          </a:xfrm>
        </p:spPr>
        <p:txBody>
          <a:bodyPr>
            <a:normAutofit fontScale="700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Gosto muito desse artigo porque </a:t>
            </a:r>
            <a:r>
              <a:rPr lang="pt-BR" dirty="0" smtClean="0">
                <a:solidFill>
                  <a:schemeClr val="tx1"/>
                </a:solidFill>
              </a:rPr>
              <a:t>simplifica  </a:t>
            </a:r>
            <a:r>
              <a:rPr lang="pt-BR" dirty="0">
                <a:solidFill>
                  <a:schemeClr val="tx1"/>
                </a:solidFill>
              </a:rPr>
              <a:t>de maneira a facilitar o nosso trabalho  que é tão intenso na UTI Neonatal: </a:t>
            </a: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</a:p>
          <a:p>
            <a:r>
              <a:rPr lang="pt-BR" dirty="0">
                <a:solidFill>
                  <a:schemeClr val="tx1"/>
                </a:solidFill>
                <a:hlinkClick r:id="rId2"/>
              </a:rPr>
              <a:t>Core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measures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for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developmentally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supportive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care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in neonatal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intensive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care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units</a:t>
            </a:r>
            <a:r>
              <a:rPr lang="pt-BR" dirty="0">
                <a:solidFill>
                  <a:schemeClr val="tx1"/>
                </a:solidFill>
                <a:hlinkClick r:id="rId2"/>
              </a:rPr>
              <a:t>: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theory</a:t>
            </a:r>
            <a:r>
              <a:rPr lang="pt-BR" dirty="0">
                <a:solidFill>
                  <a:schemeClr val="tx1"/>
                </a:solidFill>
                <a:hlinkClick r:id="rId2"/>
              </a:rPr>
              <a:t>,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precedence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and</a:t>
            </a:r>
            <a:r>
              <a:rPr lang="pt-BR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>
                <a:solidFill>
                  <a:schemeClr val="tx1"/>
                </a:solidFill>
                <a:hlinkClick r:id="rId2"/>
              </a:rPr>
              <a:t>practice</a:t>
            </a:r>
            <a:r>
              <a:rPr lang="pt-BR" dirty="0">
                <a:solidFill>
                  <a:schemeClr val="tx1"/>
                </a:solidFill>
                <a:hlinkClick r:id="rId2"/>
              </a:rPr>
              <a:t>.</a:t>
            </a:r>
            <a:r>
              <a:rPr lang="pt-BR" dirty="0" err="1">
                <a:solidFill>
                  <a:schemeClr val="tx1"/>
                </a:solidFill>
              </a:rPr>
              <a:t>Coughlin</a:t>
            </a:r>
            <a:r>
              <a:rPr lang="pt-BR" dirty="0">
                <a:solidFill>
                  <a:schemeClr val="tx1"/>
                </a:solidFill>
              </a:rPr>
              <a:t> M, </a:t>
            </a:r>
            <a:r>
              <a:rPr lang="pt-BR" dirty="0" err="1">
                <a:solidFill>
                  <a:schemeClr val="tx1"/>
                </a:solidFill>
              </a:rPr>
              <a:t>Gibbins</a:t>
            </a:r>
            <a:r>
              <a:rPr lang="pt-BR" dirty="0">
                <a:solidFill>
                  <a:schemeClr val="tx1"/>
                </a:solidFill>
              </a:rPr>
              <a:t> S, </a:t>
            </a:r>
            <a:r>
              <a:rPr lang="pt-BR" dirty="0" err="1">
                <a:solidFill>
                  <a:schemeClr val="tx1"/>
                </a:solidFill>
              </a:rPr>
              <a:t>Hoath</a:t>
            </a:r>
            <a:r>
              <a:rPr lang="pt-BR" dirty="0">
                <a:solidFill>
                  <a:schemeClr val="tx1"/>
                </a:solidFill>
              </a:rPr>
              <a:t> S.J </a:t>
            </a:r>
            <a:r>
              <a:rPr lang="pt-BR" dirty="0" err="1">
                <a:solidFill>
                  <a:schemeClr val="tx1"/>
                </a:solidFill>
              </a:rPr>
              <a:t>Adv</a:t>
            </a: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dirty="0" err="1">
                <a:solidFill>
                  <a:schemeClr val="tx1"/>
                </a:solidFill>
              </a:rPr>
              <a:t>Nurs</a:t>
            </a:r>
            <a:r>
              <a:rPr lang="pt-BR" dirty="0">
                <a:solidFill>
                  <a:schemeClr val="tx1"/>
                </a:solidFill>
              </a:rPr>
              <a:t>. 2009 </a:t>
            </a:r>
            <a:r>
              <a:rPr lang="pt-BR" dirty="0" err="1">
                <a:solidFill>
                  <a:schemeClr val="tx1"/>
                </a:solidFill>
              </a:rPr>
              <a:t>Oct</a:t>
            </a:r>
            <a:r>
              <a:rPr lang="pt-BR" dirty="0">
                <a:solidFill>
                  <a:schemeClr val="tx1"/>
                </a:solidFill>
              </a:rPr>
              <a:t>;65(10):2239-48. </a:t>
            </a:r>
            <a:r>
              <a:rPr lang="pt-BR" dirty="0" err="1">
                <a:solidFill>
                  <a:schemeClr val="tx1"/>
                </a:solidFill>
              </a:rPr>
              <a:t>doi</a:t>
            </a:r>
            <a:r>
              <a:rPr lang="pt-BR" dirty="0">
                <a:solidFill>
                  <a:schemeClr val="tx1"/>
                </a:solidFill>
              </a:rPr>
              <a:t>: 10.1111/j.1365-2648.2009.05052.x.PMID: 19686402. </a:t>
            </a:r>
            <a:r>
              <a:rPr lang="pt-BR" b="1" dirty="0" err="1">
                <a:solidFill>
                  <a:schemeClr val="tx1"/>
                </a:solidFill>
                <a:hlinkClick r:id="rId2"/>
              </a:rPr>
              <a:t>Free</a:t>
            </a:r>
            <a:r>
              <a:rPr lang="pt-BR" b="1" dirty="0">
                <a:solidFill>
                  <a:schemeClr val="tx1"/>
                </a:solidFill>
                <a:hlinkClick r:id="rId2"/>
              </a:rPr>
              <a:t> PMC </a:t>
            </a:r>
            <a:r>
              <a:rPr lang="pt-BR" b="1" dirty="0" err="1">
                <a:solidFill>
                  <a:schemeClr val="tx1"/>
                </a:solidFill>
                <a:hlinkClick r:id="rId2"/>
              </a:rPr>
              <a:t>Article</a:t>
            </a:r>
            <a:r>
              <a:rPr lang="pt-BR" dirty="0">
                <a:solidFill>
                  <a:schemeClr val="tx1"/>
                </a:solidFill>
              </a:rPr>
              <a:t>.</a:t>
            </a:r>
            <a:r>
              <a:rPr lang="pt-BR" dirty="0">
                <a:solidFill>
                  <a:schemeClr val="tx1"/>
                </a:solidFill>
                <a:hlinkClick r:id="rId3"/>
              </a:rPr>
              <a:t>Similar </a:t>
            </a:r>
            <a:r>
              <a:rPr lang="pt-BR" dirty="0" err="1">
                <a:solidFill>
                  <a:schemeClr val="tx1"/>
                </a:solidFill>
                <a:hlinkClick r:id="rId3"/>
              </a:rPr>
              <a:t>articles</a:t>
            </a:r>
            <a:r>
              <a:rPr lang="pt-BR" dirty="0">
                <a:solidFill>
                  <a:schemeClr val="tx1"/>
                </a:solidFill>
              </a:rPr>
              <a:t>. </a:t>
            </a:r>
            <a:r>
              <a:rPr lang="pt-BR" b="1" dirty="0">
                <a:solidFill>
                  <a:schemeClr val="tx1"/>
                </a:solidFill>
              </a:rPr>
              <a:t>Artigo Livre!</a:t>
            </a:r>
            <a:endParaRPr lang="pt-BR" dirty="0">
              <a:solidFill>
                <a:schemeClr val="tx1"/>
              </a:solidFill>
            </a:endParaRPr>
          </a:p>
          <a:p>
            <a:r>
              <a:rPr lang="pt-BR" b="1" dirty="0" smtClean="0">
                <a:solidFill>
                  <a:schemeClr val="tx1"/>
                </a:solidFill>
              </a:rPr>
              <a:t>São </a:t>
            </a:r>
            <a:r>
              <a:rPr lang="pt-BR" b="1" dirty="0">
                <a:solidFill>
                  <a:schemeClr val="tx1"/>
                </a:solidFill>
              </a:rPr>
              <a:t>5 medidas:</a:t>
            </a:r>
            <a:endParaRPr lang="pt-BR" dirty="0">
              <a:solidFill>
                <a:schemeClr val="tx1"/>
              </a:solidFill>
            </a:endParaRPr>
          </a:p>
          <a:p>
            <a:r>
              <a:rPr lang="pt-BR" b="1" dirty="0" smtClean="0">
                <a:solidFill>
                  <a:schemeClr val="tx1"/>
                </a:solidFill>
              </a:rPr>
              <a:t>              </a:t>
            </a:r>
            <a:r>
              <a:rPr lang="pt-BR" dirty="0" smtClean="0">
                <a:solidFill>
                  <a:schemeClr val="tx1"/>
                </a:solidFill>
              </a:rPr>
              <a:t>1-Avaliação </a:t>
            </a:r>
            <a:r>
              <a:rPr lang="pt-BR" dirty="0">
                <a:solidFill>
                  <a:schemeClr val="tx1"/>
                </a:solidFill>
              </a:rPr>
              <a:t>e manejo da dor e estresse</a:t>
            </a:r>
          </a:p>
          <a:p>
            <a:r>
              <a:rPr lang="pt-BR" dirty="0">
                <a:solidFill>
                  <a:schemeClr val="tx1"/>
                </a:solidFill>
              </a:rPr>
              <a:t>2-Proteção do sono</a:t>
            </a:r>
          </a:p>
          <a:p>
            <a:r>
              <a:rPr lang="pt-BR" dirty="0">
                <a:solidFill>
                  <a:schemeClr val="tx1"/>
                </a:solidFill>
              </a:rPr>
              <a:t>3-Coordenação  de atividades de vida diárias</a:t>
            </a:r>
          </a:p>
          <a:p>
            <a:r>
              <a:rPr lang="pt-BR" dirty="0">
                <a:solidFill>
                  <a:schemeClr val="tx1"/>
                </a:solidFill>
              </a:rPr>
              <a:t>4-Cuidado centrado na família</a:t>
            </a:r>
          </a:p>
          <a:p>
            <a:r>
              <a:rPr lang="pt-BR" dirty="0">
                <a:solidFill>
                  <a:schemeClr val="tx1"/>
                </a:solidFill>
              </a:rPr>
              <a:t>5-Ambiente de cura</a:t>
            </a: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</a:p>
          <a:p>
            <a:endParaRPr lang="pt-BR" dirty="0"/>
          </a:p>
        </p:txBody>
      </p:sp>
      <p:pic>
        <p:nvPicPr>
          <p:cNvPr id="4" name="Imagem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553744"/>
            <a:ext cx="482453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568952" cy="5904656"/>
          </a:xfrm>
        </p:spPr>
        <p:txBody>
          <a:bodyPr>
            <a:normAutofit fontScale="850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Como coloca tudo isso no contesto da Encefalopatia hipóxico-isquêmica (EHI). Então para facilitar, vamos dar mais detalhes dessas 5 medidas.</a:t>
            </a:r>
          </a:p>
          <a:p>
            <a:pPr lvl="0"/>
            <a:r>
              <a:rPr lang="pt-BR" dirty="0">
                <a:solidFill>
                  <a:schemeClr val="tx1"/>
                </a:solidFill>
              </a:rPr>
              <a:t>Conter o bebê e oferecer um bom suporte postural</a:t>
            </a:r>
          </a:p>
          <a:p>
            <a:pPr lvl="0"/>
            <a:r>
              <a:rPr lang="pt-BR" dirty="0">
                <a:solidFill>
                  <a:schemeClr val="tx1"/>
                </a:solidFill>
              </a:rPr>
              <a:t>Posicionamento do lactente para oferecer conforto, segurança, estabilidade fisiológica e também ótimo suporte do  desenvolvimento </a:t>
            </a:r>
            <a:r>
              <a:rPr lang="pt-BR" dirty="0" smtClean="0">
                <a:solidFill>
                  <a:schemeClr val="tx1"/>
                </a:solidFill>
              </a:rPr>
              <a:t>motor, </a:t>
            </a:r>
            <a:r>
              <a:rPr lang="pt-BR" dirty="0">
                <a:solidFill>
                  <a:schemeClr val="tx1"/>
                </a:solidFill>
              </a:rPr>
              <a:t>como mostra o  artigo de </a:t>
            </a:r>
            <a:r>
              <a:rPr lang="pt-BR" dirty="0" err="1">
                <a:solidFill>
                  <a:schemeClr val="tx1"/>
                </a:solidFill>
              </a:rPr>
              <a:t>Coughlin</a:t>
            </a:r>
            <a:r>
              <a:rPr lang="pt-BR" dirty="0">
                <a:solidFill>
                  <a:schemeClr val="tx1"/>
                </a:solidFill>
              </a:rPr>
              <a:t> M </a:t>
            </a:r>
            <a:r>
              <a:rPr lang="pt-BR" dirty="0" err="1">
                <a:solidFill>
                  <a:schemeClr val="tx1"/>
                </a:solidFill>
              </a:rPr>
              <a:t>et</a:t>
            </a:r>
            <a:r>
              <a:rPr lang="pt-BR" dirty="0">
                <a:solidFill>
                  <a:schemeClr val="tx1"/>
                </a:solidFill>
              </a:rPr>
              <a:t> al.</a:t>
            </a: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</a:p>
          <a:p>
            <a:r>
              <a:rPr lang="pt-BR" b="1" dirty="0">
                <a:solidFill>
                  <a:schemeClr val="tx1"/>
                </a:solidFill>
              </a:rPr>
              <a:t>Como podemos fazer para oferecer um melhor posicionamento</a:t>
            </a:r>
            <a:r>
              <a:rPr lang="pt-BR" dirty="0">
                <a:solidFill>
                  <a:schemeClr val="tx1"/>
                </a:solidFill>
              </a:rPr>
              <a:t>. </a:t>
            </a: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  <a:r>
              <a:rPr lang="pt-BR" dirty="0" smtClean="0">
                <a:solidFill>
                  <a:schemeClr val="tx1"/>
                </a:solidFill>
              </a:rPr>
              <a:t>Primeiro </a:t>
            </a:r>
            <a:r>
              <a:rPr lang="pt-BR" dirty="0">
                <a:solidFill>
                  <a:schemeClr val="tx1"/>
                </a:solidFill>
              </a:rPr>
              <a:t>temos que ter algum limite, uma contensão de 360 graus; observem que esse bebê  que está flexionado e não totalmente </a:t>
            </a:r>
            <a:r>
              <a:rPr lang="pt-BR" dirty="0" err="1">
                <a:solidFill>
                  <a:schemeClr val="tx1"/>
                </a:solidFill>
              </a:rPr>
              <a:t>extendido</a:t>
            </a:r>
            <a:r>
              <a:rPr lang="pt-BR" dirty="0">
                <a:solidFill>
                  <a:schemeClr val="tx1"/>
                </a:solidFill>
              </a:rPr>
              <a:t>. </a:t>
            </a:r>
            <a:r>
              <a:rPr lang="pt-BR" dirty="0" smtClean="0">
                <a:solidFill>
                  <a:schemeClr val="tx1"/>
                </a:solidFill>
              </a:rPr>
              <a:t>Essa </a:t>
            </a:r>
            <a:r>
              <a:rPr lang="pt-BR" dirty="0">
                <a:solidFill>
                  <a:schemeClr val="tx1"/>
                </a:solidFill>
              </a:rPr>
              <a:t>posição é fundamental para os bebês com hipotonia. </a:t>
            </a:r>
          </a:p>
          <a:p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Imagem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5589240"/>
            <a:ext cx="2532872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260648"/>
            <a:ext cx="6400800" cy="1752600"/>
          </a:xfrm>
        </p:spPr>
        <p:txBody>
          <a:bodyPr/>
          <a:lstStyle/>
          <a:p>
            <a:r>
              <a:rPr lang="pt-BR" dirty="0">
                <a:solidFill>
                  <a:schemeClr val="tx1"/>
                </a:solidFill>
              </a:rPr>
              <a:t>Temos que  promover a flexão e prevenir a extensão</a:t>
            </a:r>
          </a:p>
          <a:p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44824"/>
            <a:ext cx="640238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tângulo 5"/>
          <p:cNvSpPr/>
          <p:nvPr/>
        </p:nvSpPr>
        <p:spPr>
          <a:xfrm>
            <a:off x="2051720" y="37170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Temos  também que pensar nessa linha média: nariz, mamilos, joelhos e dedos do pé. 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653136"/>
            <a:ext cx="36671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9632" y="1196752"/>
            <a:ext cx="6400800" cy="1752600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>
                <a:solidFill>
                  <a:schemeClr val="tx1"/>
                </a:solidFill>
              </a:rPr>
              <a:t>Como podemos fazer isso nos bebês em hipotermia? Podemos fazer bolinhos com o cobertor e colocar por baixo  do colchão para oferecer  esse limite para o bebê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068960"/>
            <a:ext cx="6278563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27584" y="188640"/>
            <a:ext cx="7488832" cy="2664296"/>
          </a:xfrm>
        </p:spPr>
        <p:txBody>
          <a:bodyPr>
            <a:normAutofit fontScale="92500"/>
          </a:bodyPr>
          <a:lstStyle/>
          <a:p>
            <a:r>
              <a:rPr lang="pt-BR" sz="3000" dirty="0">
                <a:solidFill>
                  <a:schemeClr val="tx1"/>
                </a:solidFill>
              </a:rPr>
              <a:t>Essa é umas das ferramentas que mais gosto de usar. Então para lidar com essa questão de posicionamento e dar </a:t>
            </a:r>
            <a:r>
              <a:rPr lang="pt-BR" sz="3000" dirty="0" smtClean="0">
                <a:solidFill>
                  <a:schemeClr val="tx1"/>
                </a:solidFill>
              </a:rPr>
              <a:t>apoio à postura </a:t>
            </a:r>
            <a:r>
              <a:rPr lang="pt-BR" sz="3000" dirty="0">
                <a:solidFill>
                  <a:schemeClr val="tx1"/>
                </a:solidFill>
              </a:rPr>
              <a:t>do </a:t>
            </a:r>
            <a:r>
              <a:rPr lang="pt-BR" sz="3000" dirty="0" smtClean="0">
                <a:solidFill>
                  <a:schemeClr val="tx1"/>
                </a:solidFill>
              </a:rPr>
              <a:t>bebês</a:t>
            </a:r>
            <a:r>
              <a:rPr lang="pt-BR" sz="3000" dirty="0">
                <a:solidFill>
                  <a:schemeClr val="tx1"/>
                </a:solidFill>
              </a:rPr>
              <a:t>, temos o que </a:t>
            </a:r>
            <a:r>
              <a:rPr lang="pt-BR" sz="3000" dirty="0" smtClean="0">
                <a:solidFill>
                  <a:schemeClr val="tx1"/>
                </a:solidFill>
              </a:rPr>
              <a:t>chamamos </a:t>
            </a:r>
            <a:r>
              <a:rPr lang="pt-BR" sz="3000" dirty="0">
                <a:solidFill>
                  <a:schemeClr val="tx1"/>
                </a:solidFill>
              </a:rPr>
              <a:t>de IPAT (</a:t>
            </a:r>
            <a:r>
              <a:rPr lang="pt-BR" sz="3000" i="1" dirty="0" err="1">
                <a:solidFill>
                  <a:schemeClr val="tx1"/>
                </a:solidFill>
              </a:rPr>
              <a:t>Infant</a:t>
            </a:r>
            <a:r>
              <a:rPr lang="pt-BR" sz="3000" i="1" dirty="0">
                <a:solidFill>
                  <a:schemeClr val="tx1"/>
                </a:solidFill>
              </a:rPr>
              <a:t> </a:t>
            </a:r>
            <a:r>
              <a:rPr lang="pt-BR" sz="3000" i="1" dirty="0" err="1">
                <a:solidFill>
                  <a:schemeClr val="tx1"/>
                </a:solidFill>
              </a:rPr>
              <a:t>positioning</a:t>
            </a:r>
            <a:r>
              <a:rPr lang="pt-BR" sz="3000" i="1" dirty="0">
                <a:solidFill>
                  <a:schemeClr val="tx1"/>
                </a:solidFill>
              </a:rPr>
              <a:t> </a:t>
            </a:r>
            <a:r>
              <a:rPr lang="pt-BR" sz="3000" i="1" dirty="0" err="1">
                <a:solidFill>
                  <a:schemeClr val="tx1"/>
                </a:solidFill>
              </a:rPr>
              <a:t>assesment</a:t>
            </a:r>
            <a:r>
              <a:rPr lang="pt-BR" sz="3000" i="1" dirty="0">
                <a:solidFill>
                  <a:schemeClr val="tx1"/>
                </a:solidFill>
              </a:rPr>
              <a:t> </a:t>
            </a:r>
            <a:r>
              <a:rPr lang="pt-BR" sz="3000" i="1" dirty="0" err="1">
                <a:solidFill>
                  <a:schemeClr val="tx1"/>
                </a:solidFill>
              </a:rPr>
              <a:t>tool</a:t>
            </a:r>
            <a:r>
              <a:rPr lang="pt-BR" sz="3000" dirty="0">
                <a:solidFill>
                  <a:schemeClr val="tx1"/>
                </a:solidFill>
              </a:rPr>
              <a:t>). </a:t>
            </a:r>
            <a:r>
              <a:rPr lang="pt-BR" sz="3000" dirty="0" smtClean="0">
                <a:solidFill>
                  <a:schemeClr val="tx1"/>
                </a:solidFill>
              </a:rPr>
              <a:t> </a:t>
            </a:r>
            <a:r>
              <a:rPr lang="pt-BR" sz="3000" dirty="0">
                <a:solidFill>
                  <a:schemeClr val="tx1"/>
                </a:solidFill>
              </a:rPr>
              <a:t>Podemos avaliar </a:t>
            </a:r>
            <a:r>
              <a:rPr lang="pt-BR" sz="3000" dirty="0" err="1" smtClean="0">
                <a:solidFill>
                  <a:schemeClr val="tx1"/>
                </a:solidFill>
              </a:rPr>
              <a:t>rapidamentoe</a:t>
            </a:r>
            <a:r>
              <a:rPr lang="pt-BR" sz="3000" dirty="0" smtClean="0">
                <a:solidFill>
                  <a:schemeClr val="tx1"/>
                </a:solidFill>
              </a:rPr>
              <a:t> os bebês </a:t>
            </a:r>
            <a:r>
              <a:rPr lang="pt-BR" sz="3000" dirty="0">
                <a:solidFill>
                  <a:schemeClr val="tx1"/>
                </a:solidFill>
              </a:rPr>
              <a:t>da </a:t>
            </a:r>
            <a:r>
              <a:rPr lang="pt-BR" sz="3000" dirty="0" smtClean="0">
                <a:solidFill>
                  <a:schemeClr val="tx1"/>
                </a:solidFill>
              </a:rPr>
              <a:t>ponta </a:t>
            </a:r>
            <a:r>
              <a:rPr lang="pt-BR" sz="3000" dirty="0">
                <a:solidFill>
                  <a:schemeClr val="tx1"/>
                </a:solidFill>
              </a:rPr>
              <a:t>da </a:t>
            </a:r>
            <a:r>
              <a:rPr lang="pt-BR" sz="3000" dirty="0" smtClean="0">
                <a:solidFill>
                  <a:schemeClr val="tx1"/>
                </a:solidFill>
              </a:rPr>
              <a:t>cabeça </a:t>
            </a:r>
            <a:r>
              <a:rPr lang="pt-BR" sz="3000" dirty="0">
                <a:solidFill>
                  <a:schemeClr val="tx1"/>
                </a:solidFill>
              </a:rPr>
              <a:t>até os </a:t>
            </a:r>
            <a:r>
              <a:rPr lang="pt-BR" sz="3000" dirty="0" smtClean="0">
                <a:solidFill>
                  <a:schemeClr val="tx1"/>
                </a:solidFill>
              </a:rPr>
              <a:t>pés  </a:t>
            </a:r>
            <a:endParaRPr lang="pt-BR" sz="3000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39552" y="5733256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>
                <a:hlinkClick r:id="rId2"/>
              </a:rPr>
              <a:t>(PDF) Reliability and Effectiveness of an Infant Positioning </a:t>
            </a:r>
            <a:r>
              <a:rPr lang="en-US" u="sng" dirty="0" smtClean="0">
                <a:hlinkClick r:id="rId2"/>
              </a:rPr>
              <a:t>…https</a:t>
            </a:r>
            <a:r>
              <a:rPr lang="en-US" u="sng" dirty="0">
                <a:hlinkClick r:id="rId2"/>
              </a:rPr>
              <a:t>://www.academia.edu › </a:t>
            </a:r>
            <a:r>
              <a:rPr lang="en-US" u="sng" dirty="0" err="1" smtClean="0">
                <a:hlinkClick r:id="rId2"/>
              </a:rPr>
              <a:t>Reliability_and_Effective</a:t>
            </a:r>
            <a:r>
              <a:rPr lang="en-US" u="sng" dirty="0" smtClean="0">
                <a:hlinkClick r:id="rId2"/>
              </a:rPr>
              <a:t>…</a:t>
            </a:r>
            <a:r>
              <a:rPr lang="en-US" dirty="0"/>
              <a:t> </a:t>
            </a:r>
            <a:r>
              <a:rPr lang="en-US" dirty="0" smtClean="0"/>
              <a:t>-</a:t>
            </a:r>
            <a:r>
              <a:rPr lang="en-US" sz="1400" b="1" dirty="0" smtClean="0"/>
              <a:t>Reliability</a:t>
            </a:r>
            <a:r>
              <a:rPr lang="en-US" sz="1400" dirty="0"/>
              <a:t> and </a:t>
            </a:r>
            <a:r>
              <a:rPr lang="en-US" sz="1400" b="1" dirty="0"/>
              <a:t>Effectiveness</a:t>
            </a:r>
            <a:r>
              <a:rPr lang="en-US" sz="1400" dirty="0"/>
              <a:t> of an </a:t>
            </a:r>
            <a:r>
              <a:rPr lang="en-US" sz="1400" b="1" dirty="0"/>
              <a:t>Infant Positioning</a:t>
            </a:r>
            <a:r>
              <a:rPr lang="en-US" sz="1400" dirty="0"/>
              <a:t> Assessment </a:t>
            </a:r>
            <a:r>
              <a:rPr lang="en-US" sz="1400" b="1" dirty="0"/>
              <a:t>Tool</a:t>
            </a:r>
            <a:r>
              <a:rPr lang="en-US" sz="1400" dirty="0"/>
              <a:t> to </a:t>
            </a:r>
            <a:r>
              <a:rPr lang="en-US" sz="1400" b="1" dirty="0"/>
              <a:t>Standardize Developmentally Supportive Positioning</a:t>
            </a:r>
            <a:r>
              <a:rPr lang="en-US" sz="1400" dirty="0"/>
              <a:t> Practices in </a:t>
            </a:r>
            <a:r>
              <a:rPr lang="en-US" sz="1400" b="1" dirty="0"/>
              <a:t>the Neonatal Intensive Care Unit</a:t>
            </a:r>
            <a:r>
              <a:rPr lang="en-US" sz="1400" dirty="0"/>
              <a:t>. Mary Coughlin RN, MS, NNP. </a:t>
            </a:r>
            <a:r>
              <a:rPr lang="en-US" sz="1400" dirty="0" err="1"/>
              <a:t>mary</a:t>
            </a:r>
            <a:r>
              <a:rPr lang="en-US" sz="1400" dirty="0"/>
              <a:t> </a:t>
            </a:r>
            <a:r>
              <a:rPr lang="en-US" sz="1400" dirty="0" err="1"/>
              <a:t>beth</a:t>
            </a:r>
            <a:r>
              <a:rPr lang="en-US" sz="1400" dirty="0"/>
              <a:t> </a:t>
            </a:r>
            <a:r>
              <a:rPr lang="en-US" sz="1400" dirty="0" err="1"/>
              <a:t>lohman</a:t>
            </a:r>
            <a:r>
              <a:rPr lang="en-US" sz="1400" dirty="0"/>
              <a:t>. </a:t>
            </a:r>
            <a:r>
              <a:rPr lang="en-US" sz="1400" dirty="0" err="1"/>
              <a:t>Sharyn</a:t>
            </a:r>
            <a:r>
              <a:rPr lang="en-US" sz="1400" dirty="0"/>
              <a:t> </a:t>
            </a:r>
            <a:r>
              <a:rPr lang="en-US" sz="1400" dirty="0" err="1"/>
              <a:t>Gibbins</a:t>
            </a:r>
            <a:endParaRPr lang="en-US" sz="1400" dirty="0"/>
          </a:p>
        </p:txBody>
      </p:sp>
      <p:pic>
        <p:nvPicPr>
          <p:cNvPr id="6" name="Imagem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852936"/>
            <a:ext cx="4216405" cy="298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9632" y="332656"/>
            <a:ext cx="6328792" cy="2088232"/>
          </a:xfrm>
        </p:spPr>
        <p:txBody>
          <a:bodyPr>
            <a:normAutofit fontScale="40000" lnSpcReduction="20000"/>
          </a:bodyPr>
          <a:lstStyle/>
          <a:p>
            <a:r>
              <a:rPr lang="pt-BR" sz="6700" dirty="0" smtClean="0">
                <a:solidFill>
                  <a:srgbClr val="FF00FF"/>
                </a:solidFill>
              </a:rPr>
              <a:t>Temos que proteger o sono</a:t>
            </a:r>
          </a:p>
          <a:p>
            <a:r>
              <a:rPr lang="pt-BR" sz="3800" dirty="0" smtClean="0">
                <a:solidFill>
                  <a:schemeClr val="tx1"/>
                </a:solidFill>
              </a:rPr>
              <a:t>Permitir </a:t>
            </a:r>
            <a:r>
              <a:rPr lang="pt-BR" sz="3800" dirty="0">
                <a:solidFill>
                  <a:schemeClr val="tx1"/>
                </a:solidFill>
              </a:rPr>
              <a:t>que </a:t>
            </a:r>
            <a:r>
              <a:rPr lang="pt-BR" sz="3800" dirty="0" smtClean="0">
                <a:solidFill>
                  <a:schemeClr val="tx1"/>
                </a:solidFill>
              </a:rPr>
              <a:t>tenham </a:t>
            </a:r>
            <a:r>
              <a:rPr lang="pt-BR" sz="3800" dirty="0">
                <a:solidFill>
                  <a:schemeClr val="tx1"/>
                </a:solidFill>
              </a:rPr>
              <a:t>um sono profundo  para que possam reorganizar o cérebro. No EEG de amplitude vamos </a:t>
            </a:r>
            <a:r>
              <a:rPr lang="pt-BR" sz="3800" dirty="0" smtClean="0">
                <a:solidFill>
                  <a:schemeClr val="tx1"/>
                </a:solidFill>
              </a:rPr>
              <a:t>observar </a:t>
            </a:r>
            <a:r>
              <a:rPr lang="pt-BR" sz="3800" dirty="0">
                <a:solidFill>
                  <a:schemeClr val="tx1"/>
                </a:solidFill>
              </a:rPr>
              <a:t>a função cerebral.</a:t>
            </a: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</a:p>
          <a:p>
            <a:r>
              <a:rPr lang="pt-BR" sz="4500" dirty="0">
                <a:solidFill>
                  <a:schemeClr val="tx1"/>
                </a:solidFill>
              </a:rPr>
              <a:t>Além dessas medidas principais,  vamos avaliar então o estado de </a:t>
            </a:r>
            <a:r>
              <a:rPr lang="pt-BR" sz="4500" dirty="0" smtClean="0">
                <a:solidFill>
                  <a:schemeClr val="tx1"/>
                </a:solidFill>
              </a:rPr>
              <a:t>sono- </a:t>
            </a:r>
            <a:r>
              <a:rPr lang="pt-BR" sz="4500" dirty="0">
                <a:solidFill>
                  <a:schemeClr val="tx1"/>
                </a:solidFill>
              </a:rPr>
              <a:t>vigília e vamos guiar as </a:t>
            </a:r>
            <a:r>
              <a:rPr lang="pt-BR" sz="4500" dirty="0" smtClean="0">
                <a:solidFill>
                  <a:schemeClr val="tx1"/>
                </a:solidFill>
              </a:rPr>
              <a:t>interações</a:t>
            </a:r>
            <a:r>
              <a:rPr lang="pt-BR" sz="4500" dirty="0">
                <a:solidFill>
                  <a:schemeClr val="tx1"/>
                </a:solidFill>
              </a:rPr>
              <a:t>.  É difícil fazer o nosso trabalho de acordo com a </a:t>
            </a:r>
            <a:r>
              <a:rPr lang="pt-BR" sz="4500" dirty="0" smtClean="0">
                <a:solidFill>
                  <a:schemeClr val="tx1"/>
                </a:solidFill>
              </a:rPr>
              <a:t>agenda</a:t>
            </a:r>
            <a:r>
              <a:rPr lang="pt-BR" sz="4500" dirty="0">
                <a:solidFill>
                  <a:schemeClr val="tx1"/>
                </a:solidFill>
              </a:rPr>
              <a:t>, os horários do bebê.</a:t>
            </a:r>
          </a:p>
          <a:p>
            <a:endParaRPr lang="pt-BR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31032" y="2647653"/>
            <a:ext cx="8712968" cy="276998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Development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of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behaviors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in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preterm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infants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: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relation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to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sleeping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and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waking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.</a:t>
            </a:r>
            <a:endParaRPr kumimoji="0" lang="pt-B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Holditch-Davis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D,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Brandon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DH, Schwartz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T.Nurs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Res. </a:t>
            </a: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2003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Sep-Oct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;52(5):307-17.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Erratum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in: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Nurs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Res. 2004 Jan-Feb;53(1):27.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575757"/>
                </a:solidFill>
                <a:effectLst/>
                <a:latin typeface="Arial" pitchFamily="34" charset="0"/>
                <a:cs typeface="Arial" pitchFamily="34" charset="0"/>
              </a:rPr>
              <a:t>PMID: 14501545</a:t>
            </a:r>
          </a:p>
          <a:p>
            <a:r>
              <a:rPr kumimoji="0" lang="pt-BR" b="0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Similar </a:t>
            </a:r>
            <a:r>
              <a:rPr kumimoji="0" lang="pt-BR" b="0" i="0" u="sng" strike="noStrike" cap="none" normalizeH="0" baseline="0" dirty="0" err="1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articles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The</a:t>
            </a:r>
            <a:r>
              <a:rPr lang="pt-BR" dirty="0">
                <a:hlinkClick r:id="rId4"/>
              </a:rPr>
              <a:t> visual </a:t>
            </a:r>
            <a:r>
              <a:rPr lang="pt-BR" dirty="0" err="1">
                <a:hlinkClick r:id="rId4"/>
              </a:rPr>
              <a:t>scoring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of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sleep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and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arousal</a:t>
            </a:r>
            <a:r>
              <a:rPr lang="pt-BR" dirty="0">
                <a:hlinkClick r:id="rId4"/>
              </a:rPr>
              <a:t> in </a:t>
            </a:r>
            <a:r>
              <a:rPr lang="pt-BR" dirty="0" err="1">
                <a:hlinkClick r:id="rId4"/>
              </a:rPr>
              <a:t>infants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and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children</a:t>
            </a:r>
            <a:r>
              <a:rPr lang="pt-BR" dirty="0" smtClean="0">
                <a:hlinkClick r:id="rId4"/>
              </a:rPr>
              <a:t>.</a:t>
            </a:r>
            <a:endParaRPr lang="pt-BR" dirty="0" smtClean="0"/>
          </a:p>
          <a:p>
            <a:endParaRPr lang="pt-BR" dirty="0"/>
          </a:p>
          <a:p>
            <a:r>
              <a:rPr lang="pt-BR" dirty="0" err="1"/>
              <a:t>Grigg-Damberger</a:t>
            </a:r>
            <a:r>
              <a:rPr lang="pt-BR" dirty="0"/>
              <a:t> M, </a:t>
            </a:r>
            <a:r>
              <a:rPr lang="pt-BR" dirty="0" err="1"/>
              <a:t>Gozal</a:t>
            </a:r>
            <a:r>
              <a:rPr lang="pt-BR" dirty="0"/>
              <a:t> D, Marcus CL, </a:t>
            </a:r>
            <a:r>
              <a:rPr lang="pt-BR" dirty="0" err="1"/>
              <a:t>Quan</a:t>
            </a:r>
            <a:r>
              <a:rPr lang="pt-BR" dirty="0"/>
              <a:t> SF, </a:t>
            </a:r>
            <a:r>
              <a:rPr lang="pt-BR" dirty="0" err="1"/>
              <a:t>Rosen</a:t>
            </a:r>
            <a:r>
              <a:rPr lang="pt-BR" dirty="0"/>
              <a:t> CL, </a:t>
            </a:r>
            <a:r>
              <a:rPr lang="pt-BR" dirty="0" err="1"/>
              <a:t>Chervin</a:t>
            </a:r>
            <a:r>
              <a:rPr lang="pt-BR" dirty="0"/>
              <a:t> RD, </a:t>
            </a:r>
            <a:r>
              <a:rPr lang="pt-BR" dirty="0" err="1"/>
              <a:t>Wise</a:t>
            </a:r>
            <a:r>
              <a:rPr lang="pt-BR" dirty="0"/>
              <a:t> M, </a:t>
            </a:r>
            <a:r>
              <a:rPr lang="pt-BR" dirty="0" err="1"/>
              <a:t>Picchietti</a:t>
            </a:r>
            <a:r>
              <a:rPr lang="pt-BR" dirty="0"/>
              <a:t> DL, Sheldon SH, </a:t>
            </a:r>
            <a:r>
              <a:rPr lang="pt-BR" dirty="0" err="1"/>
              <a:t>Iber</a:t>
            </a:r>
            <a:r>
              <a:rPr lang="pt-BR" dirty="0"/>
              <a:t> </a:t>
            </a:r>
            <a:r>
              <a:rPr lang="pt-BR" dirty="0" smtClean="0"/>
              <a:t>C.J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Sleep</a:t>
            </a:r>
            <a:r>
              <a:rPr lang="pt-BR" dirty="0"/>
              <a:t> Med. 2007 Mar 15;3(2):201-40. </a:t>
            </a:r>
            <a:r>
              <a:rPr lang="pt-BR" dirty="0" err="1"/>
              <a:t>Review</a:t>
            </a:r>
            <a:r>
              <a:rPr lang="pt-BR" dirty="0"/>
              <a:t>.</a:t>
            </a:r>
          </a:p>
          <a:p>
            <a:r>
              <a:rPr lang="pt-BR" dirty="0"/>
              <a:t>PMID: </a:t>
            </a:r>
            <a:r>
              <a:rPr lang="pt-BR" dirty="0" smtClean="0"/>
              <a:t>17557427.</a:t>
            </a:r>
            <a:r>
              <a:rPr lang="pt-BR" u="sng" dirty="0" smtClean="0">
                <a:hlinkClick r:id="rId5"/>
              </a:rPr>
              <a:t>Similar </a:t>
            </a:r>
            <a:r>
              <a:rPr lang="pt-BR" u="sng" dirty="0" err="1">
                <a:hlinkClick r:id="rId5"/>
              </a:rPr>
              <a:t>articles</a:t>
            </a:r>
            <a:endParaRPr lang="pt-B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b="0" i="0" u="sng" strike="noStrike" cap="none" normalizeH="0" baseline="0" dirty="0" smtClean="0">
              <a:ln>
                <a:noFill/>
              </a:ln>
              <a:solidFill>
                <a:srgbClr val="6666AA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83568" y="5733256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Evidências crescentes sugerem que o sono e seus distúrbios desempenham papéis críticos no desenvolvimento de crianças e adultos saudáveis a partir de então.</a:t>
            </a:r>
            <a:endParaRPr lang="pt-B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7504" y="404664"/>
            <a:ext cx="8352928" cy="5904656"/>
          </a:xfrm>
        </p:spPr>
        <p:txBody>
          <a:bodyPr>
            <a:normAutofit/>
          </a:bodyPr>
          <a:lstStyle/>
          <a:p>
            <a:r>
              <a:rPr lang="pt-BR" dirty="0">
                <a:solidFill>
                  <a:schemeClr val="tx1"/>
                </a:solidFill>
              </a:rPr>
              <a:t>O </a:t>
            </a:r>
            <a:r>
              <a:rPr lang="pt-BR" dirty="0" smtClean="0">
                <a:solidFill>
                  <a:schemeClr val="tx1"/>
                </a:solidFill>
              </a:rPr>
              <a:t>EEG de amplitude vai captar os  padrões de continuidade e descontinuidade e temos o ciclo de sono e vigília que representa a transição de um para outro. </a:t>
            </a:r>
            <a:endParaRPr lang="pt-BR" dirty="0">
              <a:solidFill>
                <a:schemeClr val="tx1"/>
              </a:solidFill>
            </a:endParaRP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</a:p>
          <a:p>
            <a:endParaRPr lang="pt-BR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36912"/>
            <a:ext cx="8599317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79512" y="4005064"/>
            <a:ext cx="8964488" cy="166199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Quantification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of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neonatal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amplitude-integrated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EEG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patterns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.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Thorngate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L, Foreman SW, Thomas KA.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Early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Hum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Dev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 2013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Dec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;89(12):931-7.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doi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:10.1016/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j.earlhumdev.2013.09.018.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Epub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2013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Oct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9.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575757"/>
                </a:solidFill>
                <a:effectLst/>
                <a:latin typeface="Arial" pitchFamily="34" charset="0"/>
                <a:cs typeface="Arial" pitchFamily="34" charset="0"/>
              </a:rPr>
              <a:t>PMID: 24120246.</a:t>
            </a:r>
            <a:r>
              <a:rPr kumimoji="0" lang="pt-BR" b="1" i="0" u="none" strike="noStrike" cap="none" normalizeH="0" baseline="0" dirty="0" err="1" smtClean="0">
                <a:ln>
                  <a:noFill/>
                </a:ln>
                <a:solidFill>
                  <a:srgbClr val="985735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Free</a:t>
            </a: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rgbClr val="985735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PMC </a:t>
            </a:r>
            <a:r>
              <a:rPr kumimoji="0" lang="pt-BR" b="1" i="0" u="none" strike="noStrike" cap="none" normalizeH="0" baseline="0" dirty="0" err="1" smtClean="0">
                <a:ln>
                  <a:noFill/>
                </a:ln>
                <a:solidFill>
                  <a:srgbClr val="985735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Article</a:t>
            </a:r>
            <a:r>
              <a:rPr kumimoji="0" lang="pt-BR" b="0" i="0" u="sng" strike="noStrike" cap="none" normalizeH="0" baseline="0" dirty="0" err="1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Similar</a:t>
            </a:r>
            <a:r>
              <a:rPr kumimoji="0" lang="pt-BR" b="0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 </a:t>
            </a:r>
            <a:r>
              <a:rPr kumimoji="0" lang="pt-BR" i="0" u="sng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articles</a:t>
            </a:r>
            <a:r>
              <a:rPr kumimoji="0" lang="pt-BR" b="1" i="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. Artigo Livr</a:t>
            </a:r>
            <a:r>
              <a:rPr kumimoji="0" lang="pt-BR" b="1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</a:rPr>
              <a:t>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b="1" i="0" u="sng" strike="noStrike" cap="none" normalizeH="0" baseline="0" dirty="0" smtClean="0">
              <a:ln>
                <a:noFill/>
              </a:ln>
              <a:solidFill>
                <a:srgbClr val="6666AA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971600" y="5373216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Normalização precoce do </a:t>
            </a:r>
            <a:r>
              <a:rPr lang="pt-BR" dirty="0" err="1" smtClean="0"/>
              <a:t>aEEG</a:t>
            </a:r>
            <a:r>
              <a:rPr lang="pt-BR" dirty="0" smtClean="0"/>
              <a:t> e início precoce do sono-vigília</a:t>
            </a:r>
          </a:p>
          <a:p>
            <a:pPr algn="ctr"/>
            <a:r>
              <a:rPr lang="pt-BR" dirty="0" smtClean="0"/>
              <a:t>prevê um bom resultado. Nunca alcançar o sono-vigília sempre prediz resultado ruim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116632"/>
            <a:ext cx="8712968" cy="1752600"/>
          </a:xfrm>
        </p:spPr>
        <p:txBody>
          <a:bodyPr>
            <a:normAutofit/>
          </a:bodyPr>
          <a:lstStyle/>
          <a:p>
            <a:r>
              <a:rPr lang="pt-BR" sz="2000" dirty="0" smtClean="0">
                <a:solidFill>
                  <a:schemeClr val="tx1"/>
                </a:solidFill>
              </a:rPr>
              <a:t>Ao avaliar o EEG  queremos ter um bom padrão, uma imagem superior &gt;10 e inferior &gt; 5</a:t>
            </a:r>
          </a:p>
          <a:p>
            <a:r>
              <a:rPr lang="pt-BR" sz="2000" dirty="0" smtClean="0">
                <a:solidFill>
                  <a:schemeClr val="tx1"/>
                </a:solidFill>
              </a:rPr>
              <a:t> Então temos aquele padrão contínuo  alternando com o descontínuo onde  a margem superior vai ser &gt;10 e a inferior&gt;5.  </a:t>
            </a:r>
          </a:p>
          <a:p>
            <a:endParaRPr lang="pt-BR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39552" y="6304002"/>
            <a:ext cx="8604448" cy="5539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Effect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of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hypothermia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on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amplitude-integrated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electroencephalogram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in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infants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with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asphyxia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.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Thoresen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M,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Hellström-Westas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L, Liu X, de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Vries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LS.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Pediatrics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 2010 Jul;126(1):e131-9.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doi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: 10.1542/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peds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.2009-2938.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Epub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2010 Jun 21.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575757"/>
                </a:solidFill>
                <a:effectLst/>
                <a:latin typeface="Arial" pitchFamily="34" charset="0"/>
                <a:cs typeface="Arial" pitchFamily="34" charset="0"/>
              </a:rPr>
              <a:t>PMID: 20566612.</a:t>
            </a:r>
            <a:r>
              <a:rPr kumimoji="0" lang="pt-BR" sz="1200" b="0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Similar </a:t>
            </a:r>
            <a:r>
              <a:rPr kumimoji="0" lang="pt-BR" sz="1200" b="0" i="0" u="sng" strike="noStrike" cap="none" normalizeH="0" baseline="0" dirty="0" err="1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articles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484784"/>
            <a:ext cx="40671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564904"/>
            <a:ext cx="5781352" cy="3764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2946" y="4941168"/>
            <a:ext cx="2441054" cy="86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1124744"/>
            <a:ext cx="8640960" cy="5544616"/>
          </a:xfrm>
        </p:spPr>
        <p:txBody>
          <a:bodyPr>
            <a:normAutofit fontScale="775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Portanto, </a:t>
            </a:r>
            <a:r>
              <a:rPr lang="pt-BR" dirty="0" smtClean="0">
                <a:solidFill>
                  <a:schemeClr val="tx1"/>
                </a:solidFill>
              </a:rPr>
              <a:t>vamos </a:t>
            </a:r>
            <a:r>
              <a:rPr lang="pt-BR" dirty="0">
                <a:solidFill>
                  <a:schemeClr val="tx1"/>
                </a:solidFill>
              </a:rPr>
              <a:t>ter esses padrões que vão alternando  </a:t>
            </a:r>
            <a:r>
              <a:rPr lang="pt-BR" dirty="0" smtClean="0">
                <a:solidFill>
                  <a:schemeClr val="tx1"/>
                </a:solidFill>
              </a:rPr>
              <a:t>contínuo</a:t>
            </a:r>
            <a:r>
              <a:rPr lang="pt-BR" dirty="0">
                <a:solidFill>
                  <a:schemeClr val="tx1"/>
                </a:solidFill>
              </a:rPr>
              <a:t>, </a:t>
            </a:r>
            <a:r>
              <a:rPr lang="pt-BR" dirty="0" smtClean="0">
                <a:solidFill>
                  <a:schemeClr val="tx1"/>
                </a:solidFill>
              </a:rPr>
              <a:t>descontínuo</a:t>
            </a:r>
            <a:r>
              <a:rPr lang="pt-BR" dirty="0">
                <a:solidFill>
                  <a:schemeClr val="tx1"/>
                </a:solidFill>
              </a:rPr>
              <a:t>. Quero lembra-lhes  dos limites 5 e 10 e </a:t>
            </a:r>
            <a:r>
              <a:rPr lang="pt-BR" dirty="0" smtClean="0">
                <a:solidFill>
                  <a:schemeClr val="tx1"/>
                </a:solidFill>
              </a:rPr>
              <a:t>em </a:t>
            </a:r>
            <a:r>
              <a:rPr lang="pt-BR" dirty="0">
                <a:solidFill>
                  <a:schemeClr val="tx1"/>
                </a:solidFill>
              </a:rPr>
              <a:t>1 </a:t>
            </a:r>
            <a:r>
              <a:rPr lang="pt-BR" dirty="0" smtClean="0">
                <a:solidFill>
                  <a:schemeClr val="tx1"/>
                </a:solidFill>
              </a:rPr>
              <a:t>hora </a:t>
            </a:r>
            <a:r>
              <a:rPr lang="pt-BR" dirty="0">
                <a:solidFill>
                  <a:schemeClr val="tx1"/>
                </a:solidFill>
              </a:rPr>
              <a:t>queremos vê esses ciclos </a:t>
            </a:r>
            <a:r>
              <a:rPr lang="pt-BR" dirty="0" smtClean="0">
                <a:solidFill>
                  <a:schemeClr val="tx1"/>
                </a:solidFill>
              </a:rPr>
              <a:t>sono-vigília </a:t>
            </a:r>
            <a:r>
              <a:rPr lang="pt-BR" dirty="0">
                <a:solidFill>
                  <a:schemeClr val="tx1"/>
                </a:solidFill>
              </a:rPr>
              <a:t>e em 3 horas e meia, </a:t>
            </a:r>
            <a:r>
              <a:rPr lang="pt-BR" dirty="0" smtClean="0">
                <a:solidFill>
                  <a:schemeClr val="tx1"/>
                </a:solidFill>
              </a:rPr>
              <a:t>queremos ver  </a:t>
            </a:r>
            <a:r>
              <a:rPr lang="pt-BR" dirty="0">
                <a:solidFill>
                  <a:schemeClr val="tx1"/>
                </a:solidFill>
              </a:rPr>
              <a:t>cerca  de 3 ciclos na </a:t>
            </a:r>
            <a:r>
              <a:rPr lang="pt-BR" dirty="0" smtClean="0">
                <a:solidFill>
                  <a:schemeClr val="tx1"/>
                </a:solidFill>
              </a:rPr>
              <a:t>tela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b="1" dirty="0">
                <a:solidFill>
                  <a:schemeClr val="tx1"/>
                </a:solidFill>
              </a:rPr>
              <a:t>Porque nos </a:t>
            </a:r>
            <a:r>
              <a:rPr lang="pt-BR" b="1" dirty="0" err="1">
                <a:solidFill>
                  <a:schemeClr val="tx1"/>
                </a:solidFill>
              </a:rPr>
              <a:t>preocipamos</a:t>
            </a:r>
            <a:r>
              <a:rPr lang="pt-BR" b="1" dirty="0">
                <a:solidFill>
                  <a:schemeClr val="tx1"/>
                </a:solidFill>
              </a:rPr>
              <a:t> tanto como ciclo de sono e vigília na </a:t>
            </a:r>
            <a:r>
              <a:rPr lang="pt-BR" b="1" dirty="0" smtClean="0">
                <a:solidFill>
                  <a:schemeClr val="tx1"/>
                </a:solidFill>
              </a:rPr>
              <a:t>EHI</a:t>
            </a:r>
            <a:r>
              <a:rPr lang="pt-BR" dirty="0" smtClean="0">
                <a:solidFill>
                  <a:schemeClr val="tx1"/>
                </a:solidFill>
              </a:rPr>
              <a:t>? </a:t>
            </a:r>
          </a:p>
          <a:p>
            <a:r>
              <a:rPr lang="pt-BR" dirty="0" err="1" smtClean="0">
                <a:solidFill>
                  <a:schemeClr val="tx1"/>
                </a:solidFill>
              </a:rPr>
              <a:t>Torensen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et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al</a:t>
            </a:r>
            <a:r>
              <a:rPr lang="pt-BR" dirty="0" smtClean="0">
                <a:solidFill>
                  <a:schemeClr val="tx1"/>
                </a:solidFill>
              </a:rPr>
              <a:t> avaliaram a </a:t>
            </a:r>
            <a:r>
              <a:rPr lang="pt-BR" dirty="0">
                <a:solidFill>
                  <a:schemeClr val="tx1"/>
                </a:solidFill>
              </a:rPr>
              <a:t>hipotermia e o </a:t>
            </a:r>
            <a:r>
              <a:rPr lang="pt-BR" dirty="0" smtClean="0">
                <a:solidFill>
                  <a:schemeClr val="tx1"/>
                </a:solidFill>
              </a:rPr>
              <a:t>ciclo </a:t>
            </a:r>
            <a:r>
              <a:rPr lang="pt-BR" dirty="0">
                <a:solidFill>
                  <a:schemeClr val="tx1"/>
                </a:solidFill>
              </a:rPr>
              <a:t>sono-vigília. Nos bebes resfriados e </a:t>
            </a:r>
            <a:r>
              <a:rPr lang="pt-BR" dirty="0" smtClean="0">
                <a:solidFill>
                  <a:schemeClr val="tx1"/>
                </a:solidFill>
              </a:rPr>
              <a:t>desfechos clínicos. </a:t>
            </a:r>
            <a:r>
              <a:rPr lang="pt-BR" dirty="0">
                <a:solidFill>
                  <a:schemeClr val="tx1"/>
                </a:solidFill>
              </a:rPr>
              <a:t>Eles apresentam os </a:t>
            </a:r>
            <a:r>
              <a:rPr lang="pt-BR" dirty="0" smtClean="0">
                <a:solidFill>
                  <a:schemeClr val="tx1"/>
                </a:solidFill>
              </a:rPr>
              <a:t>desfechos </a:t>
            </a:r>
            <a:r>
              <a:rPr lang="pt-BR" dirty="0">
                <a:solidFill>
                  <a:schemeClr val="tx1"/>
                </a:solidFill>
              </a:rPr>
              <a:t>depois de 48 h</a:t>
            </a:r>
            <a:r>
              <a:rPr lang="pt-BR" dirty="0" smtClean="0">
                <a:solidFill>
                  <a:schemeClr val="tx1"/>
                </a:solidFill>
              </a:rPr>
              <a:t>oras</a:t>
            </a:r>
            <a:r>
              <a:rPr lang="pt-BR" dirty="0">
                <a:solidFill>
                  <a:schemeClr val="tx1"/>
                </a:solidFill>
              </a:rPr>
              <a:t>. Os bebes </a:t>
            </a:r>
            <a:r>
              <a:rPr lang="pt-BR" dirty="0" smtClean="0">
                <a:solidFill>
                  <a:schemeClr val="tx1"/>
                </a:solidFill>
              </a:rPr>
              <a:t>resfriados </a:t>
            </a:r>
            <a:r>
              <a:rPr lang="pt-BR" dirty="0">
                <a:solidFill>
                  <a:schemeClr val="tx1"/>
                </a:solidFill>
              </a:rPr>
              <a:t>com </a:t>
            </a:r>
            <a:r>
              <a:rPr lang="pt-BR" dirty="0" smtClean="0">
                <a:solidFill>
                  <a:schemeClr val="tx1"/>
                </a:solidFill>
              </a:rPr>
              <a:t>desfechos </a:t>
            </a:r>
            <a:r>
              <a:rPr lang="pt-BR" dirty="0">
                <a:solidFill>
                  <a:schemeClr val="tx1"/>
                </a:solidFill>
              </a:rPr>
              <a:t>ruins tiveram o </a:t>
            </a:r>
            <a:r>
              <a:rPr lang="pt-BR" dirty="0" smtClean="0">
                <a:solidFill>
                  <a:schemeClr val="tx1"/>
                </a:solidFill>
              </a:rPr>
              <a:t>retorno </a:t>
            </a:r>
            <a:r>
              <a:rPr lang="pt-BR" dirty="0">
                <a:solidFill>
                  <a:schemeClr val="tx1"/>
                </a:solidFill>
              </a:rPr>
              <a:t>do ciclo  </a:t>
            </a:r>
            <a:r>
              <a:rPr lang="pt-BR" dirty="0" smtClean="0">
                <a:solidFill>
                  <a:schemeClr val="tx1"/>
                </a:solidFill>
              </a:rPr>
              <a:t>sono-vigília </a:t>
            </a:r>
            <a:r>
              <a:rPr lang="pt-BR" dirty="0">
                <a:solidFill>
                  <a:schemeClr val="tx1"/>
                </a:solidFill>
              </a:rPr>
              <a:t>em 48 horas.Os </a:t>
            </a:r>
            <a:r>
              <a:rPr lang="pt-BR" dirty="0" err="1" smtClean="0">
                <a:solidFill>
                  <a:schemeClr val="tx1"/>
                </a:solidFill>
              </a:rPr>
              <a:t>normotérmicos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>
                <a:solidFill>
                  <a:schemeClr val="tx1"/>
                </a:solidFill>
              </a:rPr>
              <a:t>com bom </a:t>
            </a:r>
            <a:r>
              <a:rPr lang="pt-BR" dirty="0" smtClean="0">
                <a:solidFill>
                  <a:schemeClr val="tx1"/>
                </a:solidFill>
              </a:rPr>
              <a:t>desfechos </a:t>
            </a:r>
            <a:r>
              <a:rPr lang="pt-BR" dirty="0">
                <a:solidFill>
                  <a:schemeClr val="tx1"/>
                </a:solidFill>
              </a:rPr>
              <a:t>mais </a:t>
            </a:r>
            <a:r>
              <a:rPr lang="pt-BR" dirty="0" smtClean="0">
                <a:solidFill>
                  <a:schemeClr val="tx1"/>
                </a:solidFill>
              </a:rPr>
              <a:t>provavelmente tiveram </a:t>
            </a:r>
            <a:r>
              <a:rPr lang="pt-BR" dirty="0">
                <a:solidFill>
                  <a:schemeClr val="tx1"/>
                </a:solidFill>
              </a:rPr>
              <a:t>um reorno do ciclo sono-vigília antes de 24 </a:t>
            </a:r>
            <a:r>
              <a:rPr lang="pt-BR" dirty="0" smtClean="0">
                <a:solidFill>
                  <a:schemeClr val="tx1"/>
                </a:solidFill>
              </a:rPr>
              <a:t>horas.</a:t>
            </a:r>
          </a:p>
          <a:p>
            <a:r>
              <a:rPr lang="pt-BR" dirty="0" smtClean="0"/>
              <a:t> </a:t>
            </a:r>
            <a:r>
              <a:rPr lang="pt-BR" dirty="0">
                <a:solidFill>
                  <a:srgbClr val="FF0000"/>
                </a:solidFill>
              </a:rPr>
              <a:t>Pior </a:t>
            </a:r>
            <a:r>
              <a:rPr lang="pt-BR" dirty="0" smtClean="0">
                <a:solidFill>
                  <a:srgbClr val="FF0000"/>
                </a:solidFill>
              </a:rPr>
              <a:t>desfechos </a:t>
            </a:r>
            <a:r>
              <a:rPr lang="pt-BR" dirty="0">
                <a:solidFill>
                  <a:srgbClr val="FF0000"/>
                </a:solidFill>
              </a:rPr>
              <a:t>e morte </a:t>
            </a:r>
            <a:r>
              <a:rPr lang="pt-BR" dirty="0" smtClean="0">
                <a:solidFill>
                  <a:srgbClr val="FF0000"/>
                </a:solidFill>
              </a:rPr>
              <a:t>ocorreram mais provavelmente </a:t>
            </a:r>
            <a:r>
              <a:rPr lang="pt-BR" dirty="0">
                <a:solidFill>
                  <a:srgbClr val="FF0000"/>
                </a:solidFill>
              </a:rPr>
              <a:t>naqueles que </a:t>
            </a:r>
            <a:r>
              <a:rPr lang="pt-BR" dirty="0" smtClean="0">
                <a:solidFill>
                  <a:srgbClr val="FF0000"/>
                </a:solidFill>
              </a:rPr>
              <a:t>nunca </a:t>
            </a:r>
            <a:r>
              <a:rPr lang="pt-BR" dirty="0">
                <a:solidFill>
                  <a:srgbClr val="FF0000"/>
                </a:solidFill>
              </a:rPr>
              <a:t>mostraram evidência </a:t>
            </a:r>
            <a:r>
              <a:rPr lang="pt-BR" dirty="0" smtClean="0">
                <a:solidFill>
                  <a:srgbClr val="FF0000"/>
                </a:solidFill>
              </a:rPr>
              <a:t>do </a:t>
            </a:r>
            <a:r>
              <a:rPr lang="pt-BR" dirty="0">
                <a:solidFill>
                  <a:srgbClr val="FF0000"/>
                </a:solidFill>
              </a:rPr>
              <a:t>ciclo </a:t>
            </a:r>
            <a:r>
              <a:rPr lang="pt-BR" dirty="0" smtClean="0">
                <a:solidFill>
                  <a:srgbClr val="FF0000"/>
                </a:solidFill>
              </a:rPr>
              <a:t>sono-vigília</a:t>
            </a:r>
          </a:p>
          <a:p>
            <a:r>
              <a:rPr lang="pt-BR" dirty="0" smtClean="0">
                <a:solidFill>
                  <a:srgbClr val="0000FF"/>
                </a:solidFill>
              </a:rPr>
              <a:t>(veja figura a seguir)</a:t>
            </a:r>
            <a:endParaRPr lang="pt-BR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13" y="198438"/>
            <a:ext cx="7469187" cy="645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552" y="332656"/>
            <a:ext cx="7704856" cy="1752600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Anormalidade de fundo persistente do </a:t>
            </a:r>
            <a:r>
              <a:rPr lang="pt-BR" dirty="0" err="1" smtClean="0">
                <a:solidFill>
                  <a:srgbClr val="FF0000"/>
                </a:solidFill>
              </a:rPr>
              <a:t>aEEG</a:t>
            </a:r>
            <a:r>
              <a:rPr lang="pt-BR" dirty="0" smtClean="0">
                <a:solidFill>
                  <a:srgbClr val="FF0000"/>
                </a:solidFill>
              </a:rPr>
              <a:t> além</a:t>
            </a:r>
          </a:p>
          <a:p>
            <a:r>
              <a:rPr lang="pt-BR" dirty="0" smtClean="0">
                <a:solidFill>
                  <a:srgbClr val="FF0000"/>
                </a:solidFill>
              </a:rPr>
              <a:t>48 horas de vida e falta do ciclo sono-vigília ao longo da hipotermia é preditivo de desfecho adverso na UTIN em recém-nascidos com encefalopatia hipóxico-isquêmica</a:t>
            </a: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755576" y="5589240"/>
            <a:ext cx="8208912" cy="98488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aEEG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evolution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during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therapeutic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hypothermia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and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prediction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of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NICU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outcome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in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encephalopathic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neonates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.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Massaro AN,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Tsuchida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T,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Kadom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N,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El-Dib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M,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Glass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P,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Baumgart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S, Chang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T.Neonatology.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2012;102(3):197-202. </a:t>
            </a:r>
            <a:r>
              <a:rPr kumimoji="0" lang="pt-B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Epub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2012 Jul 12.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575757"/>
                </a:solidFill>
                <a:effectLst/>
                <a:latin typeface="Arial" pitchFamily="34" charset="0"/>
                <a:cs typeface="Arial" pitchFamily="34" charset="0"/>
              </a:rPr>
              <a:t>PMID: 22796967.</a:t>
            </a:r>
            <a:r>
              <a:rPr kumimoji="0" lang="pt-BR" sz="1600" b="0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Similar </a:t>
            </a:r>
            <a:r>
              <a:rPr kumimoji="0" lang="pt-BR" sz="1600" b="0" i="0" u="sng" strike="noStrike" cap="none" normalizeH="0" baseline="0" dirty="0" err="1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articles</a:t>
            </a: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916832"/>
            <a:ext cx="4397049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ixaDeTexto 5"/>
          <p:cNvSpPr txBox="1"/>
          <p:nvPr/>
        </p:nvSpPr>
        <p:spPr>
          <a:xfrm>
            <a:off x="6300192" y="4221088"/>
            <a:ext cx="226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SWC: ciclo sono-vigília</a:t>
            </a:r>
            <a:endParaRPr lang="pt-B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0000FF"/>
                </a:solidFill>
              </a:rPr>
              <a:t>Otimizar </a:t>
            </a:r>
            <a:r>
              <a:rPr lang="pt-BR" dirty="0">
                <a:solidFill>
                  <a:srgbClr val="0000FF"/>
                </a:solidFill>
              </a:rPr>
              <a:t>a nutrição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3568" y="1052736"/>
            <a:ext cx="7992888" cy="5616624"/>
          </a:xfrm>
        </p:spPr>
        <p:txBody>
          <a:bodyPr>
            <a:normAutofit fontScale="550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Muitos RN em hipotermia são mantidos em NUTRIÇAO </a:t>
            </a:r>
            <a:r>
              <a:rPr lang="pt-BR" dirty="0" smtClean="0">
                <a:solidFill>
                  <a:schemeClr val="tx1"/>
                </a:solidFill>
              </a:rPr>
              <a:t>PARENTERAL </a:t>
            </a:r>
            <a:r>
              <a:rPr lang="pt-BR" dirty="0">
                <a:solidFill>
                  <a:schemeClr val="tx1"/>
                </a:solidFill>
              </a:rPr>
              <a:t>E SEM RECEBER NADA POR VIA </a:t>
            </a:r>
            <a:r>
              <a:rPr lang="pt-BR" dirty="0" smtClean="0">
                <a:solidFill>
                  <a:schemeClr val="tx1"/>
                </a:solidFill>
              </a:rPr>
              <a:t>ORAL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Não </a:t>
            </a:r>
            <a:r>
              <a:rPr lang="pt-BR" dirty="0">
                <a:solidFill>
                  <a:schemeClr val="tx1"/>
                </a:solidFill>
              </a:rPr>
              <a:t>temos apenas alterações </a:t>
            </a:r>
            <a:r>
              <a:rPr lang="pt-BR" dirty="0" smtClean="0">
                <a:solidFill>
                  <a:schemeClr val="tx1"/>
                </a:solidFill>
              </a:rPr>
              <a:t>cerebrais </a:t>
            </a:r>
            <a:r>
              <a:rPr lang="pt-BR" dirty="0">
                <a:solidFill>
                  <a:schemeClr val="tx1"/>
                </a:solidFill>
              </a:rPr>
              <a:t>na EHI, mas também </a:t>
            </a:r>
            <a:r>
              <a:rPr lang="pt-BR" dirty="0" smtClean="0">
                <a:solidFill>
                  <a:schemeClr val="tx1"/>
                </a:solidFill>
              </a:rPr>
              <a:t>alterações intestinais. A </a:t>
            </a:r>
            <a:r>
              <a:rPr lang="pt-BR" dirty="0" err="1" smtClean="0">
                <a:solidFill>
                  <a:schemeClr val="tx1"/>
                </a:solidFill>
              </a:rPr>
              <a:t>enterocolite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necrosante</a:t>
            </a:r>
            <a:r>
              <a:rPr lang="pt-BR" dirty="0" smtClean="0">
                <a:solidFill>
                  <a:schemeClr val="tx1"/>
                </a:solidFill>
              </a:rPr>
              <a:t> (ECN) é rara, mas ocorre em bebês com </a:t>
            </a:r>
            <a:r>
              <a:rPr lang="pt-BR" dirty="0">
                <a:solidFill>
                  <a:schemeClr val="tx1"/>
                </a:solidFill>
              </a:rPr>
              <a:t>EHI mais tarde (em torno do dia 9-15) </a:t>
            </a:r>
            <a:endParaRPr lang="pt-BR" dirty="0" smtClean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Os bebês </a:t>
            </a:r>
            <a:r>
              <a:rPr lang="pt-BR" dirty="0">
                <a:solidFill>
                  <a:schemeClr val="tx1"/>
                </a:solidFill>
              </a:rPr>
              <a:t>com EHI tem  muito dos mesmos riscos de outros bebes que </a:t>
            </a:r>
            <a:r>
              <a:rPr lang="pt-BR" dirty="0" smtClean="0">
                <a:solidFill>
                  <a:schemeClr val="tx1"/>
                </a:solidFill>
              </a:rPr>
              <a:t>tem </a:t>
            </a:r>
            <a:r>
              <a:rPr lang="pt-BR" dirty="0">
                <a:solidFill>
                  <a:schemeClr val="tx1"/>
                </a:solidFill>
              </a:rPr>
              <a:t>ECN, como por exemplo, </a:t>
            </a:r>
            <a:r>
              <a:rPr lang="pt-BR" dirty="0" smtClean="0">
                <a:solidFill>
                  <a:schemeClr val="tx1"/>
                </a:solidFill>
              </a:rPr>
              <a:t>hipotensão </a:t>
            </a:r>
            <a:r>
              <a:rPr lang="pt-BR" dirty="0">
                <a:solidFill>
                  <a:schemeClr val="tx1"/>
                </a:solidFill>
              </a:rPr>
              <a:t>arterial. </a:t>
            </a:r>
            <a:endParaRPr lang="pt-BR" dirty="0" smtClean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O </a:t>
            </a:r>
            <a:r>
              <a:rPr lang="pt-BR" dirty="0">
                <a:solidFill>
                  <a:schemeClr val="tx1"/>
                </a:solidFill>
              </a:rPr>
              <a:t>efeito da hipotermia na </a:t>
            </a:r>
            <a:r>
              <a:rPr lang="pt-BR" dirty="0" smtClean="0">
                <a:solidFill>
                  <a:schemeClr val="tx1"/>
                </a:solidFill>
              </a:rPr>
              <a:t>tolerância </a:t>
            </a:r>
            <a:r>
              <a:rPr lang="pt-BR" dirty="0">
                <a:solidFill>
                  <a:schemeClr val="tx1"/>
                </a:solidFill>
              </a:rPr>
              <a:t>alimentar não é bem </a:t>
            </a:r>
            <a:r>
              <a:rPr lang="pt-BR" dirty="0" smtClean="0">
                <a:solidFill>
                  <a:schemeClr val="tx1"/>
                </a:solidFill>
              </a:rPr>
              <a:t>conhecido </a:t>
            </a:r>
            <a:r>
              <a:rPr lang="pt-BR" dirty="0">
                <a:solidFill>
                  <a:schemeClr val="tx1"/>
                </a:solidFill>
              </a:rPr>
              <a:t>e a motilidade </a:t>
            </a:r>
            <a:r>
              <a:rPr lang="pt-BR" dirty="0" smtClean="0">
                <a:solidFill>
                  <a:schemeClr val="tx1"/>
                </a:solidFill>
              </a:rPr>
              <a:t>intestinal  mostrou-se alterada.</a:t>
            </a:r>
          </a:p>
          <a:p>
            <a:pPr algn="just"/>
            <a:r>
              <a:rPr lang="pt-BR" dirty="0" err="1">
                <a:hlinkClick r:id="rId2"/>
              </a:rPr>
              <a:t>Necrotizing</a:t>
            </a:r>
            <a:r>
              <a:rPr lang="pt-BR" dirty="0">
                <a:hlinkClick r:id="rId2"/>
              </a:rPr>
              <a:t> </a:t>
            </a:r>
            <a:r>
              <a:rPr lang="pt-BR" dirty="0" err="1">
                <a:hlinkClick r:id="rId2"/>
              </a:rPr>
              <a:t>enterocolitis</a:t>
            </a:r>
            <a:r>
              <a:rPr lang="pt-BR" dirty="0">
                <a:hlinkClick r:id="rId2"/>
              </a:rPr>
              <a:t> in </a:t>
            </a:r>
            <a:r>
              <a:rPr lang="pt-BR" dirty="0" err="1">
                <a:hlinkClick r:id="rId2"/>
              </a:rPr>
              <a:t>term</a:t>
            </a:r>
            <a:r>
              <a:rPr lang="pt-BR" dirty="0">
                <a:hlinkClick r:id="rId2"/>
              </a:rPr>
              <a:t> </a:t>
            </a:r>
            <a:r>
              <a:rPr lang="pt-BR" dirty="0" err="1">
                <a:hlinkClick r:id="rId2"/>
              </a:rPr>
              <a:t>neonates</a:t>
            </a:r>
            <a:r>
              <a:rPr lang="pt-BR" dirty="0">
                <a:hlinkClick r:id="rId2"/>
              </a:rPr>
              <a:t>: data </a:t>
            </a:r>
            <a:r>
              <a:rPr lang="pt-BR" dirty="0" err="1">
                <a:hlinkClick r:id="rId2"/>
              </a:rPr>
              <a:t>from</a:t>
            </a:r>
            <a:r>
              <a:rPr lang="pt-BR" dirty="0">
                <a:hlinkClick r:id="rId2"/>
              </a:rPr>
              <a:t> a </a:t>
            </a:r>
            <a:r>
              <a:rPr lang="pt-BR" dirty="0" err="1">
                <a:hlinkClick r:id="rId2"/>
              </a:rPr>
              <a:t>multihospital</a:t>
            </a:r>
            <a:r>
              <a:rPr lang="pt-BR" dirty="0">
                <a:hlinkClick r:id="rId2"/>
              </a:rPr>
              <a:t> </a:t>
            </a:r>
            <a:r>
              <a:rPr lang="pt-BR" dirty="0" err="1">
                <a:hlinkClick r:id="rId2"/>
              </a:rPr>
              <a:t>health-care</a:t>
            </a:r>
            <a:r>
              <a:rPr lang="pt-BR" dirty="0">
                <a:hlinkClick r:id="rId2"/>
              </a:rPr>
              <a:t> </a:t>
            </a:r>
            <a:r>
              <a:rPr lang="pt-BR" dirty="0" smtClean="0">
                <a:hlinkClick r:id="rId2"/>
              </a:rPr>
              <a:t>system.</a:t>
            </a:r>
            <a:r>
              <a:rPr lang="pt-BR" b="1" dirty="0" err="1" smtClean="0"/>
              <a:t>Lambert</a:t>
            </a:r>
            <a:r>
              <a:rPr lang="pt-BR" b="1" dirty="0" smtClean="0"/>
              <a:t> </a:t>
            </a:r>
            <a:r>
              <a:rPr lang="pt-BR" b="1" dirty="0"/>
              <a:t>DK</a:t>
            </a:r>
            <a:r>
              <a:rPr lang="pt-BR" dirty="0"/>
              <a:t>, </a:t>
            </a:r>
            <a:r>
              <a:rPr lang="pt-BR" dirty="0" err="1"/>
              <a:t>Christensen</a:t>
            </a:r>
            <a:r>
              <a:rPr lang="pt-BR" dirty="0"/>
              <a:t> RD, Henry E, </a:t>
            </a:r>
            <a:r>
              <a:rPr lang="pt-BR" dirty="0" err="1"/>
              <a:t>Besner</a:t>
            </a:r>
            <a:r>
              <a:rPr lang="pt-BR" dirty="0"/>
              <a:t> GE, </a:t>
            </a:r>
            <a:r>
              <a:rPr lang="pt-BR" dirty="0" err="1"/>
              <a:t>Baer</a:t>
            </a:r>
            <a:r>
              <a:rPr lang="pt-BR" dirty="0"/>
              <a:t> VL, </a:t>
            </a:r>
            <a:r>
              <a:rPr lang="pt-BR" dirty="0" err="1"/>
              <a:t>Wiedmeier</a:t>
            </a:r>
            <a:r>
              <a:rPr lang="pt-BR" dirty="0"/>
              <a:t> SE, </a:t>
            </a:r>
            <a:r>
              <a:rPr lang="pt-BR" dirty="0" err="1"/>
              <a:t>Stoddard</a:t>
            </a:r>
            <a:r>
              <a:rPr lang="pt-BR" dirty="0"/>
              <a:t> RA, </a:t>
            </a:r>
            <a:r>
              <a:rPr lang="pt-BR" dirty="0" err="1"/>
              <a:t>Miner</a:t>
            </a:r>
            <a:r>
              <a:rPr lang="pt-BR" dirty="0"/>
              <a:t> CA, Burnett </a:t>
            </a:r>
            <a:r>
              <a:rPr lang="pt-BR" dirty="0" err="1" smtClean="0"/>
              <a:t>J.J.Perinatol</a:t>
            </a:r>
            <a:r>
              <a:rPr lang="pt-BR" dirty="0" err="1"/>
              <a:t>.</a:t>
            </a:r>
            <a:r>
              <a:rPr lang="pt-BR" dirty="0"/>
              <a:t> </a:t>
            </a:r>
            <a:r>
              <a:rPr lang="pt-BR" b="1" dirty="0"/>
              <a:t>2007</a:t>
            </a:r>
            <a:r>
              <a:rPr lang="pt-BR" dirty="0"/>
              <a:t> Jul;27(7):437-43. </a:t>
            </a:r>
            <a:r>
              <a:rPr lang="pt-BR" dirty="0" err="1"/>
              <a:t>Epub</a:t>
            </a:r>
            <a:r>
              <a:rPr lang="pt-BR" dirty="0"/>
              <a:t> </a:t>
            </a:r>
            <a:r>
              <a:rPr lang="pt-BR" b="1" dirty="0"/>
              <a:t>2007</a:t>
            </a:r>
            <a:r>
              <a:rPr lang="pt-BR" dirty="0"/>
              <a:t> Mar </a:t>
            </a:r>
            <a:r>
              <a:rPr lang="pt-BR" dirty="0" smtClean="0"/>
              <a:t>29.PMID</a:t>
            </a:r>
            <a:r>
              <a:rPr lang="pt-BR" dirty="0"/>
              <a:t>: 17392837</a:t>
            </a:r>
          </a:p>
          <a:p>
            <a:pPr algn="just"/>
            <a:r>
              <a:rPr lang="pt-BR" u="sng" dirty="0">
                <a:hlinkClick r:id="rId3"/>
              </a:rPr>
              <a:t>Similar </a:t>
            </a:r>
            <a:r>
              <a:rPr lang="pt-BR" u="sng" dirty="0" err="1" smtClean="0">
                <a:hlinkClick r:id="rId3"/>
              </a:rPr>
              <a:t>articles</a:t>
            </a:r>
            <a:r>
              <a:rPr lang="pt-BR" u="sng" dirty="0" smtClean="0"/>
              <a:t>.</a:t>
            </a:r>
          </a:p>
          <a:p>
            <a:pPr algn="just"/>
            <a:endParaRPr lang="pt-BR" u="sng" dirty="0" smtClean="0"/>
          </a:p>
          <a:p>
            <a:pPr algn="just"/>
            <a:r>
              <a:rPr lang="pt-BR" dirty="0" err="1" smtClean="0">
                <a:hlinkClick r:id="rId4"/>
              </a:rPr>
              <a:t>Necrotizing</a:t>
            </a:r>
            <a:r>
              <a:rPr lang="pt-BR" dirty="0" smtClean="0">
                <a:hlinkClick r:id="rId4"/>
              </a:rPr>
              <a:t> </a:t>
            </a:r>
            <a:r>
              <a:rPr lang="pt-BR" dirty="0" err="1">
                <a:hlinkClick r:id="rId4"/>
              </a:rPr>
              <a:t>enterocolitis</a:t>
            </a:r>
            <a:r>
              <a:rPr lang="pt-BR" dirty="0">
                <a:hlinkClick r:id="rId4"/>
              </a:rPr>
              <a:t> in </a:t>
            </a:r>
            <a:r>
              <a:rPr lang="pt-BR" dirty="0" err="1">
                <a:hlinkClick r:id="rId4"/>
              </a:rPr>
              <a:t>full-term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infants</a:t>
            </a:r>
            <a:r>
              <a:rPr lang="pt-BR" dirty="0">
                <a:hlinkClick r:id="rId4"/>
              </a:rPr>
              <a:t>: </a:t>
            </a:r>
            <a:r>
              <a:rPr lang="pt-BR" dirty="0" err="1">
                <a:hlinkClick r:id="rId4"/>
              </a:rPr>
              <a:t>case-control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study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and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review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of</a:t>
            </a:r>
            <a:r>
              <a:rPr lang="pt-BR" dirty="0">
                <a:hlinkClick r:id="rId4"/>
              </a:rPr>
              <a:t> </a:t>
            </a:r>
            <a:r>
              <a:rPr lang="pt-BR" dirty="0" err="1">
                <a:hlinkClick r:id="rId4"/>
              </a:rPr>
              <a:t>the</a:t>
            </a:r>
            <a:r>
              <a:rPr lang="pt-BR" dirty="0">
                <a:hlinkClick r:id="rId4"/>
              </a:rPr>
              <a:t> </a:t>
            </a:r>
            <a:r>
              <a:rPr lang="pt-BR" dirty="0" err="1" smtClean="0">
                <a:hlinkClick r:id="rId4"/>
              </a:rPr>
              <a:t>literature</a:t>
            </a:r>
            <a:r>
              <a:rPr lang="pt-BR" dirty="0" smtClean="0">
                <a:hlinkClick r:id="rId4"/>
              </a:rPr>
              <a:t>.</a:t>
            </a:r>
            <a:r>
              <a:rPr lang="pt-BR" dirty="0" err="1" smtClean="0"/>
              <a:t>Maayan-Metzger</a:t>
            </a:r>
            <a:r>
              <a:rPr lang="pt-BR" dirty="0" smtClean="0"/>
              <a:t> </a:t>
            </a:r>
            <a:r>
              <a:rPr lang="pt-BR" dirty="0"/>
              <a:t>A, </a:t>
            </a:r>
            <a:r>
              <a:rPr lang="pt-BR" dirty="0" err="1"/>
              <a:t>Itzchak</a:t>
            </a:r>
            <a:r>
              <a:rPr lang="pt-BR" dirty="0"/>
              <a:t> A, </a:t>
            </a:r>
            <a:r>
              <a:rPr lang="pt-BR" dirty="0" err="1"/>
              <a:t>Mazkereth</a:t>
            </a:r>
            <a:r>
              <a:rPr lang="pt-BR" dirty="0"/>
              <a:t> R, </a:t>
            </a:r>
            <a:r>
              <a:rPr lang="pt-BR" dirty="0" err="1"/>
              <a:t>Kuint</a:t>
            </a:r>
            <a:r>
              <a:rPr lang="pt-BR" dirty="0"/>
              <a:t> </a:t>
            </a:r>
            <a:r>
              <a:rPr lang="pt-BR" dirty="0" smtClean="0"/>
              <a:t>J.J </a:t>
            </a:r>
            <a:r>
              <a:rPr lang="pt-BR" dirty="0" err="1"/>
              <a:t>Perinatol</a:t>
            </a:r>
            <a:r>
              <a:rPr lang="pt-BR" dirty="0"/>
              <a:t>. 2004 </a:t>
            </a:r>
            <a:r>
              <a:rPr lang="pt-BR" dirty="0" err="1"/>
              <a:t>Aug</a:t>
            </a:r>
            <a:r>
              <a:rPr lang="pt-BR" dirty="0"/>
              <a:t>;24(8):494-9. </a:t>
            </a:r>
            <a:r>
              <a:rPr lang="pt-BR" dirty="0" err="1" smtClean="0"/>
              <a:t>Review</a:t>
            </a:r>
            <a:r>
              <a:rPr lang="pt-BR" dirty="0" smtClean="0"/>
              <a:t>.PMID</a:t>
            </a:r>
            <a:r>
              <a:rPr lang="pt-BR" dirty="0"/>
              <a:t>: </a:t>
            </a:r>
            <a:r>
              <a:rPr lang="pt-BR" dirty="0" smtClean="0"/>
              <a:t>15229620.</a:t>
            </a:r>
            <a:r>
              <a:rPr lang="pt-BR" u="sng" dirty="0" smtClean="0">
                <a:hlinkClick r:id="rId5"/>
              </a:rPr>
              <a:t>Similar </a:t>
            </a:r>
            <a:r>
              <a:rPr lang="pt-BR" u="sng" dirty="0" err="1" smtClean="0">
                <a:hlinkClick r:id="rId5"/>
              </a:rPr>
              <a:t>articles</a:t>
            </a:r>
            <a:endParaRPr lang="pt-BR" u="sng" dirty="0"/>
          </a:p>
          <a:p>
            <a:pPr algn="just"/>
            <a:endParaRPr lang="pt-BR" u="sng" dirty="0" smtClean="0">
              <a:hlinkClick r:id="rId6"/>
            </a:endParaRPr>
          </a:p>
          <a:p>
            <a:pPr algn="just"/>
            <a:r>
              <a:rPr lang="pt-BR" dirty="0" err="1" smtClean="0">
                <a:hlinkClick r:id="rId6"/>
              </a:rPr>
              <a:t>Birth</a:t>
            </a:r>
            <a:r>
              <a:rPr lang="pt-BR" dirty="0" smtClean="0">
                <a:hlinkClick r:id="rId6"/>
              </a:rPr>
              <a:t> </a:t>
            </a:r>
            <a:r>
              <a:rPr lang="pt-BR" dirty="0" err="1">
                <a:hlinkClick r:id="rId6"/>
              </a:rPr>
              <a:t>asphyxia</a:t>
            </a:r>
            <a:r>
              <a:rPr lang="pt-BR" dirty="0">
                <a:hlinkClick r:id="rId6"/>
              </a:rPr>
              <a:t> </a:t>
            </a:r>
            <a:r>
              <a:rPr lang="pt-BR" dirty="0" err="1">
                <a:hlinkClick r:id="rId6"/>
              </a:rPr>
              <a:t>alters</a:t>
            </a:r>
            <a:r>
              <a:rPr lang="pt-BR" dirty="0">
                <a:hlinkClick r:id="rId6"/>
              </a:rPr>
              <a:t> neonatal intestinal </a:t>
            </a:r>
            <a:r>
              <a:rPr lang="pt-BR" dirty="0" err="1">
                <a:hlinkClick r:id="rId6"/>
              </a:rPr>
              <a:t>motility</a:t>
            </a:r>
            <a:r>
              <a:rPr lang="pt-BR" dirty="0">
                <a:hlinkClick r:id="rId6"/>
              </a:rPr>
              <a:t> in </a:t>
            </a:r>
            <a:r>
              <a:rPr lang="pt-BR" dirty="0" err="1">
                <a:hlinkClick r:id="rId6"/>
              </a:rPr>
              <a:t>term</a:t>
            </a:r>
            <a:r>
              <a:rPr lang="pt-BR" dirty="0">
                <a:hlinkClick r:id="rId6"/>
              </a:rPr>
              <a:t> </a:t>
            </a:r>
            <a:r>
              <a:rPr lang="pt-BR" dirty="0" err="1" smtClean="0">
                <a:hlinkClick r:id="rId6"/>
              </a:rPr>
              <a:t>neonates</a:t>
            </a:r>
            <a:r>
              <a:rPr lang="pt-BR" dirty="0" smtClean="0">
                <a:hlinkClick r:id="rId6"/>
              </a:rPr>
              <a:t>.</a:t>
            </a:r>
            <a:r>
              <a:rPr lang="pt-BR" dirty="0" err="1" smtClean="0"/>
              <a:t>Berseth</a:t>
            </a:r>
            <a:r>
              <a:rPr lang="pt-BR" dirty="0" smtClean="0"/>
              <a:t> </a:t>
            </a:r>
            <a:r>
              <a:rPr lang="pt-BR" dirty="0"/>
              <a:t>CL, McCoy </a:t>
            </a:r>
            <a:r>
              <a:rPr lang="pt-BR" dirty="0" smtClean="0"/>
              <a:t>HH.</a:t>
            </a:r>
            <a:r>
              <a:rPr lang="pt-BR" dirty="0" err="1" smtClean="0"/>
              <a:t>Pediatrics</a:t>
            </a:r>
            <a:r>
              <a:rPr lang="pt-BR" dirty="0"/>
              <a:t>. 1992 Nov;90(5):</a:t>
            </a:r>
            <a:r>
              <a:rPr lang="pt-BR" dirty="0" smtClean="0"/>
              <a:t>669-73.PMID</a:t>
            </a:r>
            <a:r>
              <a:rPr lang="pt-BR" dirty="0"/>
              <a:t>: </a:t>
            </a:r>
            <a:r>
              <a:rPr lang="pt-BR" dirty="0" smtClean="0"/>
              <a:t>1408536.</a:t>
            </a:r>
            <a:r>
              <a:rPr lang="pt-BR" u="sng" dirty="0" smtClean="0">
                <a:hlinkClick r:id="rId7"/>
              </a:rPr>
              <a:t>Similar </a:t>
            </a:r>
            <a:r>
              <a:rPr lang="pt-BR" u="sng" dirty="0" err="1">
                <a:hlinkClick r:id="rId7"/>
              </a:rPr>
              <a:t>articles</a:t>
            </a:r>
            <a:endParaRPr lang="pt-BR" dirty="0"/>
          </a:p>
          <a:p>
            <a:pPr algn="just"/>
            <a:endParaRPr lang="pt-BR" u="sng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7544" y="332656"/>
            <a:ext cx="7992888" cy="6264696"/>
          </a:xfrm>
        </p:spPr>
        <p:txBody>
          <a:bodyPr>
            <a:normAutofit fontScale="55000" lnSpcReduction="20000"/>
          </a:bodyPr>
          <a:lstStyle/>
          <a:p>
            <a:r>
              <a:rPr lang="pt-BR" sz="3600" dirty="0">
                <a:solidFill>
                  <a:schemeClr val="tx1"/>
                </a:solidFill>
              </a:rPr>
              <a:t>A alimentação tem sido mostrado ter um efeito positivo nos resultados de outras populações </a:t>
            </a:r>
            <a:r>
              <a:rPr lang="pt-BR" sz="3600" dirty="0" smtClean="0">
                <a:solidFill>
                  <a:schemeClr val="tx1"/>
                </a:solidFill>
              </a:rPr>
              <a:t>criticamente doentes. </a:t>
            </a:r>
          </a:p>
          <a:p>
            <a:r>
              <a:rPr lang="pt-BR" sz="3600" dirty="0" smtClean="0">
                <a:solidFill>
                  <a:schemeClr val="tx1"/>
                </a:solidFill>
              </a:rPr>
              <a:t>Adulto com </a:t>
            </a:r>
            <a:r>
              <a:rPr lang="pt-BR" sz="3600" dirty="0">
                <a:solidFill>
                  <a:schemeClr val="tx1"/>
                </a:solidFill>
              </a:rPr>
              <a:t>choque séptico que receberam </a:t>
            </a:r>
            <a:r>
              <a:rPr lang="pt-BR" sz="3600" dirty="0" smtClean="0">
                <a:solidFill>
                  <a:schemeClr val="tx1"/>
                </a:solidFill>
              </a:rPr>
              <a:t>alimentação mecânica. </a:t>
            </a:r>
          </a:p>
          <a:p>
            <a:r>
              <a:rPr lang="pt-BR" sz="3600" dirty="0" smtClean="0">
                <a:solidFill>
                  <a:schemeClr val="tx1"/>
                </a:solidFill>
              </a:rPr>
              <a:t>Pacientes </a:t>
            </a:r>
            <a:r>
              <a:rPr lang="pt-BR" sz="3600" dirty="0">
                <a:solidFill>
                  <a:schemeClr val="tx1"/>
                </a:solidFill>
              </a:rPr>
              <a:t>pediátricos que </a:t>
            </a:r>
            <a:r>
              <a:rPr lang="pt-BR" sz="3600" dirty="0" smtClean="0">
                <a:solidFill>
                  <a:schemeClr val="tx1"/>
                </a:solidFill>
              </a:rPr>
              <a:t>sofreram queimaduras </a:t>
            </a:r>
            <a:r>
              <a:rPr lang="pt-BR" sz="3600" dirty="0">
                <a:solidFill>
                  <a:schemeClr val="tx1"/>
                </a:solidFill>
              </a:rPr>
              <a:t>diminuíram a mortalidade e o tempo de internação. </a:t>
            </a:r>
            <a:endParaRPr lang="pt-BR" sz="3600" dirty="0" smtClean="0">
              <a:solidFill>
                <a:schemeClr val="tx1"/>
              </a:solidFill>
            </a:endParaRPr>
          </a:p>
          <a:p>
            <a:r>
              <a:rPr lang="pt-BR" sz="3600" dirty="0" smtClean="0">
                <a:solidFill>
                  <a:schemeClr val="tx1"/>
                </a:solidFill>
              </a:rPr>
              <a:t>Pós </a:t>
            </a:r>
            <a:r>
              <a:rPr lang="pt-BR" sz="3600" dirty="0">
                <a:solidFill>
                  <a:schemeClr val="tx1"/>
                </a:solidFill>
              </a:rPr>
              <a:t>operatório cardíaco tiveram </a:t>
            </a:r>
            <a:r>
              <a:rPr lang="pt-BR" sz="3600" dirty="0" smtClean="0">
                <a:solidFill>
                  <a:schemeClr val="tx1"/>
                </a:solidFill>
              </a:rPr>
              <a:t>menos </a:t>
            </a:r>
            <a:r>
              <a:rPr lang="pt-BR" sz="3600" dirty="0">
                <a:solidFill>
                  <a:schemeClr val="tx1"/>
                </a:solidFill>
              </a:rPr>
              <a:t>infecção, </a:t>
            </a:r>
            <a:r>
              <a:rPr lang="pt-BR" sz="3600" dirty="0" smtClean="0">
                <a:solidFill>
                  <a:schemeClr val="tx1"/>
                </a:solidFill>
              </a:rPr>
              <a:t>menos </a:t>
            </a:r>
            <a:r>
              <a:rPr lang="pt-BR" sz="3600" dirty="0">
                <a:solidFill>
                  <a:schemeClr val="tx1"/>
                </a:solidFill>
              </a:rPr>
              <a:t>mortalidade e </a:t>
            </a:r>
            <a:r>
              <a:rPr lang="pt-BR" sz="3600" dirty="0" smtClean="0">
                <a:solidFill>
                  <a:schemeClr val="tx1"/>
                </a:solidFill>
              </a:rPr>
              <a:t>diminuição dos dia  </a:t>
            </a:r>
            <a:r>
              <a:rPr lang="pt-BR" sz="3600" dirty="0">
                <a:solidFill>
                  <a:schemeClr val="tx1"/>
                </a:solidFill>
              </a:rPr>
              <a:t>de ventilação </a:t>
            </a:r>
            <a:r>
              <a:rPr lang="pt-BR" sz="3600" dirty="0" smtClean="0">
                <a:solidFill>
                  <a:schemeClr val="tx1"/>
                </a:solidFill>
              </a:rPr>
              <a:t>mecânica </a:t>
            </a:r>
            <a:r>
              <a:rPr lang="pt-BR" sz="3600" dirty="0">
                <a:solidFill>
                  <a:schemeClr val="tx1"/>
                </a:solidFill>
              </a:rPr>
              <a:t>quando </a:t>
            </a:r>
            <a:r>
              <a:rPr lang="pt-BR" sz="3600" dirty="0" smtClean="0">
                <a:solidFill>
                  <a:schemeClr val="tx1"/>
                </a:solidFill>
              </a:rPr>
              <a:t>alimentadas</a:t>
            </a:r>
          </a:p>
          <a:p>
            <a:endParaRPr lang="pt-BR" dirty="0" smtClean="0"/>
          </a:p>
          <a:p>
            <a:endParaRPr lang="pt-BR" dirty="0" smtClean="0"/>
          </a:p>
          <a:p>
            <a:pPr algn="l"/>
            <a:r>
              <a:rPr lang="pt-BR" sz="2900" dirty="0" err="1">
                <a:hlinkClick r:id="rId2"/>
              </a:rPr>
              <a:t>Early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Trophic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Enteral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Nutrition</a:t>
            </a:r>
            <a:r>
              <a:rPr lang="pt-BR" sz="2900" dirty="0">
                <a:hlinkClick r:id="rId2"/>
              </a:rPr>
              <a:t> Is </a:t>
            </a:r>
            <a:r>
              <a:rPr lang="pt-BR" sz="2900" dirty="0" err="1">
                <a:hlinkClick r:id="rId2"/>
              </a:rPr>
              <a:t>Associated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With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Improved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Outcomes</a:t>
            </a:r>
            <a:r>
              <a:rPr lang="pt-BR" sz="2900" dirty="0">
                <a:hlinkClick r:id="rId2"/>
              </a:rPr>
              <a:t> in </a:t>
            </a:r>
            <a:r>
              <a:rPr lang="pt-BR" sz="2900" dirty="0" err="1">
                <a:hlinkClick r:id="rId2"/>
              </a:rPr>
              <a:t>Mechanically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Ventilated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Patients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With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Septic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>
                <a:hlinkClick r:id="rId2"/>
              </a:rPr>
              <a:t>Shock</a:t>
            </a:r>
            <a:r>
              <a:rPr lang="pt-BR" sz="2900" dirty="0">
                <a:hlinkClick r:id="rId2"/>
              </a:rPr>
              <a:t>: A </a:t>
            </a:r>
            <a:r>
              <a:rPr lang="pt-BR" sz="2900" dirty="0" err="1">
                <a:hlinkClick r:id="rId2"/>
              </a:rPr>
              <a:t>Retrospective</a:t>
            </a:r>
            <a:r>
              <a:rPr lang="pt-BR" sz="2900" dirty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Review</a:t>
            </a:r>
            <a:r>
              <a:rPr lang="pt-BR" sz="2900" dirty="0" smtClean="0">
                <a:hlinkClick r:id="rId2"/>
              </a:rPr>
              <a:t>.</a:t>
            </a:r>
            <a:r>
              <a:rPr lang="pt-BR" sz="2900" dirty="0" err="1" smtClean="0"/>
              <a:t>Patel</a:t>
            </a:r>
            <a:r>
              <a:rPr lang="pt-BR" sz="2900" dirty="0" smtClean="0"/>
              <a:t> </a:t>
            </a:r>
            <a:r>
              <a:rPr lang="pt-BR" sz="2900" dirty="0"/>
              <a:t>JJ, </a:t>
            </a:r>
            <a:r>
              <a:rPr lang="pt-BR" sz="2900" dirty="0" err="1"/>
              <a:t>Kozeniecki</a:t>
            </a:r>
            <a:r>
              <a:rPr lang="pt-BR" sz="2900" dirty="0"/>
              <a:t> M, </a:t>
            </a:r>
            <a:r>
              <a:rPr lang="pt-BR" sz="2900" dirty="0" err="1"/>
              <a:t>Biesboer</a:t>
            </a:r>
            <a:r>
              <a:rPr lang="pt-BR" sz="2900" dirty="0"/>
              <a:t> A, </a:t>
            </a:r>
            <a:r>
              <a:rPr lang="pt-BR" sz="2900" dirty="0" err="1"/>
              <a:t>Peppard</a:t>
            </a:r>
            <a:r>
              <a:rPr lang="pt-BR" sz="2900" dirty="0"/>
              <a:t> W, Ray AS, Thomas S, </a:t>
            </a:r>
            <a:r>
              <a:rPr lang="pt-BR" sz="2900" dirty="0" err="1"/>
              <a:t>Jacobs</a:t>
            </a:r>
            <a:r>
              <a:rPr lang="pt-BR" sz="2900" dirty="0"/>
              <a:t> ER, </a:t>
            </a:r>
            <a:r>
              <a:rPr lang="pt-BR" sz="2900" dirty="0" err="1"/>
              <a:t>Nanchal</a:t>
            </a:r>
            <a:r>
              <a:rPr lang="pt-BR" sz="2900" dirty="0"/>
              <a:t> R, </a:t>
            </a:r>
            <a:r>
              <a:rPr lang="pt-BR" sz="2900" dirty="0" err="1"/>
              <a:t>Kumar</a:t>
            </a:r>
            <a:r>
              <a:rPr lang="pt-BR" sz="2900" dirty="0"/>
              <a:t> </a:t>
            </a:r>
            <a:r>
              <a:rPr lang="pt-BR" sz="2900" dirty="0" smtClean="0"/>
              <a:t>G.J </a:t>
            </a:r>
            <a:r>
              <a:rPr lang="pt-BR" sz="2900" dirty="0" err="1"/>
              <a:t>Intensive</a:t>
            </a:r>
            <a:r>
              <a:rPr lang="pt-BR" sz="2900" dirty="0"/>
              <a:t> </a:t>
            </a:r>
            <a:r>
              <a:rPr lang="pt-BR" sz="2900" dirty="0" err="1"/>
              <a:t>Care</a:t>
            </a:r>
            <a:r>
              <a:rPr lang="pt-BR" sz="2900" dirty="0"/>
              <a:t> Med. 2016 </a:t>
            </a:r>
            <a:r>
              <a:rPr lang="pt-BR" sz="2900" dirty="0" err="1"/>
              <a:t>Aug</a:t>
            </a:r>
            <a:r>
              <a:rPr lang="pt-BR" sz="2900" dirty="0"/>
              <a:t>;31(7):</a:t>
            </a:r>
            <a:r>
              <a:rPr lang="pt-BR" sz="2900" dirty="0" smtClean="0"/>
              <a:t>471-7. </a:t>
            </a:r>
            <a:r>
              <a:rPr lang="pt-BR" sz="2900" dirty="0" err="1" smtClean="0"/>
              <a:t>doi</a:t>
            </a:r>
            <a:r>
              <a:rPr lang="pt-BR" sz="2900" dirty="0" smtClean="0"/>
              <a:t>:10.1177/0885066614554887</a:t>
            </a:r>
            <a:r>
              <a:rPr lang="pt-BR" sz="2900" dirty="0"/>
              <a:t>. </a:t>
            </a:r>
            <a:r>
              <a:rPr lang="pt-BR" sz="2900" dirty="0" err="1"/>
              <a:t>Epub</a:t>
            </a:r>
            <a:r>
              <a:rPr lang="pt-BR" sz="2900" dirty="0"/>
              <a:t> 2014 </a:t>
            </a:r>
            <a:r>
              <a:rPr lang="pt-BR" sz="2900" dirty="0" err="1"/>
              <a:t>Oct</a:t>
            </a:r>
            <a:r>
              <a:rPr lang="pt-BR" sz="2900" dirty="0"/>
              <a:t> </a:t>
            </a:r>
            <a:r>
              <a:rPr lang="pt-BR" sz="2900" dirty="0" smtClean="0"/>
              <a:t>14.PMID</a:t>
            </a:r>
            <a:r>
              <a:rPr lang="pt-BR" sz="2900" dirty="0"/>
              <a:t>: </a:t>
            </a:r>
            <a:r>
              <a:rPr lang="pt-BR" sz="2900" dirty="0" smtClean="0"/>
              <a:t>25315218.</a:t>
            </a:r>
            <a:r>
              <a:rPr lang="pt-BR" sz="2900" u="sng" dirty="0" smtClean="0">
                <a:hlinkClick r:id="rId3"/>
              </a:rPr>
              <a:t>Similar </a:t>
            </a:r>
            <a:r>
              <a:rPr lang="pt-BR" sz="2900" u="sng" dirty="0" err="1" smtClean="0">
                <a:hlinkClick r:id="rId3"/>
              </a:rPr>
              <a:t>articles</a:t>
            </a:r>
            <a:endParaRPr lang="pt-BR" sz="2900" u="sng" dirty="0" smtClean="0"/>
          </a:p>
          <a:p>
            <a:pPr algn="l"/>
            <a:endParaRPr lang="pt-BR" sz="2900" u="sng" dirty="0" smtClean="0"/>
          </a:p>
          <a:p>
            <a:pPr algn="l"/>
            <a:r>
              <a:rPr lang="en-US" sz="2900" b="1" dirty="0">
                <a:hlinkClick r:id="rId4"/>
              </a:rPr>
              <a:t>Effect</a:t>
            </a:r>
            <a:r>
              <a:rPr lang="en-US" sz="2900" dirty="0">
                <a:hlinkClick r:id="rId4"/>
              </a:rPr>
              <a:t> of </a:t>
            </a:r>
            <a:r>
              <a:rPr lang="en-US" sz="2900" b="1" dirty="0">
                <a:hlinkClick r:id="rId4"/>
              </a:rPr>
              <a:t>early</a:t>
            </a:r>
            <a:r>
              <a:rPr lang="en-US" sz="2900" dirty="0">
                <a:hlinkClick r:id="rId4"/>
              </a:rPr>
              <a:t> </a:t>
            </a:r>
            <a:r>
              <a:rPr lang="en-US" sz="2900" dirty="0" err="1">
                <a:hlinkClick r:id="rId4"/>
              </a:rPr>
              <a:t>enteral</a:t>
            </a:r>
            <a:r>
              <a:rPr lang="en-US" sz="2900" dirty="0">
                <a:hlinkClick r:id="rId4"/>
              </a:rPr>
              <a:t> </a:t>
            </a:r>
            <a:r>
              <a:rPr lang="en-US" sz="2900" b="1" dirty="0">
                <a:hlinkClick r:id="rId4"/>
              </a:rPr>
              <a:t>nutrition</a:t>
            </a:r>
            <a:r>
              <a:rPr lang="en-US" sz="2900" dirty="0">
                <a:hlinkClick r:id="rId4"/>
              </a:rPr>
              <a:t> on morbidity and mortality in children with </a:t>
            </a:r>
            <a:r>
              <a:rPr lang="en-US" sz="2900" dirty="0" err="1" smtClean="0">
                <a:hlinkClick r:id="rId4"/>
              </a:rPr>
              <a:t>burns.</a:t>
            </a:r>
            <a:r>
              <a:rPr lang="en-US" sz="2900" b="1" dirty="0" err="1" smtClean="0"/>
              <a:t>Khorasani</a:t>
            </a:r>
            <a:r>
              <a:rPr lang="en-US" sz="2900" dirty="0"/>
              <a:t> EN, </a:t>
            </a:r>
            <a:r>
              <a:rPr lang="en-US" sz="2900" dirty="0" err="1"/>
              <a:t>Mansouri</a:t>
            </a:r>
            <a:r>
              <a:rPr lang="en-US" sz="2900" dirty="0"/>
              <a:t> F</a:t>
            </a:r>
            <a:r>
              <a:rPr lang="en-US" sz="2900" dirty="0" smtClean="0"/>
              <a:t>. Burns</a:t>
            </a:r>
            <a:r>
              <a:rPr lang="en-US" sz="2900" dirty="0"/>
              <a:t>. 2010 Nov;36(7):1067-71. </a:t>
            </a:r>
            <a:r>
              <a:rPr lang="en-US" sz="2900" dirty="0" err="1"/>
              <a:t>doi</a:t>
            </a:r>
            <a:r>
              <a:rPr lang="en-US" sz="2900" dirty="0"/>
              <a:t>: 10.1016/j.burns.2009.12.005. </a:t>
            </a:r>
            <a:r>
              <a:rPr lang="en-US" sz="2900" dirty="0" err="1"/>
              <a:t>Epub</a:t>
            </a:r>
            <a:r>
              <a:rPr lang="en-US" sz="2900" dirty="0"/>
              <a:t> 2010 Apr </a:t>
            </a:r>
            <a:r>
              <a:rPr lang="en-US" sz="2900" dirty="0" smtClean="0"/>
              <a:t>18.PMID</a:t>
            </a:r>
            <a:r>
              <a:rPr lang="en-US" sz="2900" dirty="0"/>
              <a:t>: </a:t>
            </a:r>
            <a:r>
              <a:rPr lang="en-US" sz="2900" dirty="0" smtClean="0"/>
              <a:t>20403667.</a:t>
            </a:r>
            <a:r>
              <a:rPr lang="en-US" sz="2900" u="sng" dirty="0" smtClean="0">
                <a:hlinkClick r:id="rId5"/>
              </a:rPr>
              <a:t>Similar articles</a:t>
            </a:r>
            <a:r>
              <a:rPr lang="en-US" sz="2900" u="sng" dirty="0" smtClean="0"/>
              <a:t>.</a:t>
            </a:r>
          </a:p>
          <a:p>
            <a:pPr algn="l"/>
            <a:endParaRPr lang="en-US" sz="2900" u="sng" dirty="0" smtClean="0"/>
          </a:p>
          <a:p>
            <a:pPr algn="l"/>
            <a:r>
              <a:rPr lang="pt-BR" sz="2900" dirty="0" err="1">
                <a:hlinkClick r:id="rId6"/>
              </a:rPr>
              <a:t>Early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enteral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nutrition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therapy</a:t>
            </a:r>
            <a:r>
              <a:rPr lang="pt-BR" sz="2900" dirty="0">
                <a:hlinkClick r:id="rId6"/>
              </a:rPr>
              <a:t> in </a:t>
            </a:r>
            <a:r>
              <a:rPr lang="pt-BR" sz="2900" dirty="0" err="1">
                <a:hlinkClick r:id="rId6"/>
              </a:rPr>
              <a:t>congenital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cardiac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repair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postoperatively</a:t>
            </a:r>
            <a:r>
              <a:rPr lang="pt-BR" sz="2900" dirty="0">
                <a:hlinkClick r:id="rId6"/>
              </a:rPr>
              <a:t>: A </a:t>
            </a:r>
            <a:r>
              <a:rPr lang="pt-BR" sz="2900" dirty="0" err="1">
                <a:hlinkClick r:id="rId6"/>
              </a:rPr>
              <a:t>randomized</a:t>
            </a:r>
            <a:r>
              <a:rPr lang="pt-BR" sz="2900" dirty="0">
                <a:hlinkClick r:id="rId6"/>
              </a:rPr>
              <a:t>, </a:t>
            </a:r>
            <a:r>
              <a:rPr lang="pt-BR" sz="2900" dirty="0" err="1">
                <a:hlinkClick r:id="rId6"/>
              </a:rPr>
              <a:t>controlled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>
                <a:hlinkClick r:id="rId6"/>
              </a:rPr>
              <a:t>pilot</a:t>
            </a:r>
            <a:r>
              <a:rPr lang="pt-BR" sz="2900" dirty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study</a:t>
            </a:r>
            <a:r>
              <a:rPr lang="pt-BR" sz="2900" dirty="0" smtClean="0">
                <a:hlinkClick r:id="rId6"/>
              </a:rPr>
              <a:t>.</a:t>
            </a:r>
            <a:r>
              <a:rPr lang="pt-BR" sz="2900" dirty="0" err="1" smtClean="0"/>
              <a:t>Sahu</a:t>
            </a:r>
            <a:r>
              <a:rPr lang="pt-BR" sz="2900" dirty="0" smtClean="0"/>
              <a:t> </a:t>
            </a:r>
            <a:r>
              <a:rPr lang="pt-BR" sz="2900" dirty="0"/>
              <a:t>MK, </a:t>
            </a:r>
            <a:r>
              <a:rPr lang="pt-BR" sz="2900" dirty="0" err="1"/>
              <a:t>Singal</a:t>
            </a:r>
            <a:r>
              <a:rPr lang="pt-BR" sz="2900" dirty="0"/>
              <a:t> A, Menon R, </a:t>
            </a:r>
            <a:r>
              <a:rPr lang="pt-BR" sz="2900" dirty="0" err="1"/>
              <a:t>Singh</a:t>
            </a:r>
            <a:r>
              <a:rPr lang="pt-BR" sz="2900" dirty="0"/>
              <a:t> SP, </a:t>
            </a:r>
            <a:r>
              <a:rPr lang="pt-BR" sz="2900" dirty="0" err="1"/>
              <a:t>Mohan</a:t>
            </a:r>
            <a:r>
              <a:rPr lang="pt-BR" sz="2900" dirty="0"/>
              <a:t> A, </a:t>
            </a:r>
            <a:r>
              <a:rPr lang="pt-BR" sz="2900" dirty="0" err="1"/>
              <a:t>Manral</a:t>
            </a:r>
            <a:r>
              <a:rPr lang="pt-BR" sz="2900" dirty="0"/>
              <a:t> M, </a:t>
            </a:r>
            <a:r>
              <a:rPr lang="pt-BR" sz="2900" dirty="0" err="1"/>
              <a:t>Singh</a:t>
            </a:r>
            <a:r>
              <a:rPr lang="pt-BR" sz="2900" dirty="0"/>
              <a:t> D, </a:t>
            </a:r>
            <a:r>
              <a:rPr lang="pt-BR" sz="2900" dirty="0" err="1"/>
              <a:t>Devagouru</a:t>
            </a:r>
            <a:r>
              <a:rPr lang="pt-BR" sz="2900" dirty="0"/>
              <a:t> V, </a:t>
            </a:r>
            <a:r>
              <a:rPr lang="pt-BR" sz="2900" dirty="0" err="1"/>
              <a:t>Talwar</a:t>
            </a:r>
            <a:r>
              <a:rPr lang="pt-BR" sz="2900" dirty="0"/>
              <a:t> S, </a:t>
            </a:r>
            <a:r>
              <a:rPr lang="pt-BR" sz="2900" dirty="0" err="1"/>
              <a:t>Choudhary</a:t>
            </a:r>
            <a:r>
              <a:rPr lang="pt-BR" sz="2900" dirty="0"/>
              <a:t> </a:t>
            </a:r>
            <a:r>
              <a:rPr lang="pt-BR" sz="2900" dirty="0" smtClean="0"/>
              <a:t>SK.</a:t>
            </a:r>
            <a:r>
              <a:rPr lang="pt-BR" sz="2900" dirty="0" err="1" smtClean="0"/>
              <a:t>Ann</a:t>
            </a:r>
            <a:r>
              <a:rPr lang="pt-BR" sz="2900" dirty="0" smtClean="0"/>
              <a:t> </a:t>
            </a:r>
            <a:r>
              <a:rPr lang="pt-BR" sz="2900" dirty="0" err="1"/>
              <a:t>Card</a:t>
            </a:r>
            <a:r>
              <a:rPr lang="pt-BR" sz="2900" dirty="0"/>
              <a:t> </a:t>
            </a:r>
            <a:r>
              <a:rPr lang="pt-BR" sz="2900" dirty="0" err="1"/>
              <a:t>Anaesth</a:t>
            </a:r>
            <a:r>
              <a:rPr lang="pt-BR" sz="2900" dirty="0"/>
              <a:t>. 2016 </a:t>
            </a:r>
            <a:r>
              <a:rPr lang="pt-BR" sz="2900" dirty="0" err="1"/>
              <a:t>Oct-Dec</a:t>
            </a:r>
            <a:r>
              <a:rPr lang="pt-BR" sz="2900" dirty="0"/>
              <a:t>;19(4):653-661. </a:t>
            </a:r>
            <a:r>
              <a:rPr lang="pt-BR" sz="2900" dirty="0" err="1"/>
              <a:t>doi</a:t>
            </a:r>
            <a:r>
              <a:rPr lang="pt-BR" sz="2900" dirty="0"/>
              <a:t>: </a:t>
            </a:r>
            <a:r>
              <a:rPr lang="pt-BR" sz="2900" dirty="0" smtClean="0"/>
              <a:t>10.4103/0971-9784.191550.PMID</a:t>
            </a:r>
            <a:r>
              <a:rPr lang="pt-BR" sz="2900" dirty="0"/>
              <a:t>: 27716696 </a:t>
            </a:r>
            <a:r>
              <a:rPr lang="pt-BR" sz="2900" b="1" dirty="0" err="1">
                <a:hlinkClick r:id="rId6"/>
              </a:rPr>
              <a:t>Free</a:t>
            </a:r>
            <a:r>
              <a:rPr lang="pt-BR" sz="2900" b="1" dirty="0">
                <a:hlinkClick r:id="rId6"/>
              </a:rPr>
              <a:t> </a:t>
            </a:r>
            <a:r>
              <a:rPr lang="pt-BR" sz="2900" b="1" dirty="0" smtClean="0">
                <a:hlinkClick r:id="rId6"/>
              </a:rPr>
              <a:t>PMC.</a:t>
            </a:r>
            <a:r>
              <a:rPr lang="pt-BR" sz="2900" b="1" dirty="0" err="1" smtClean="0">
                <a:hlinkClick r:id="rId6"/>
              </a:rPr>
              <a:t>Article</a:t>
            </a:r>
            <a:r>
              <a:rPr lang="pt-BR" sz="2900" b="1" dirty="0" smtClean="0"/>
              <a:t>.</a:t>
            </a:r>
            <a:r>
              <a:rPr lang="pt-BR" sz="2900" u="sng" dirty="0" smtClean="0">
                <a:hlinkClick r:id="rId7"/>
              </a:rPr>
              <a:t>Similar </a:t>
            </a:r>
            <a:r>
              <a:rPr lang="pt-BR" sz="2900" u="sng" dirty="0" err="1" smtClean="0">
                <a:hlinkClick r:id="rId7"/>
              </a:rPr>
              <a:t>articles</a:t>
            </a:r>
            <a:r>
              <a:rPr lang="pt-BR" sz="2900" u="sng" dirty="0" smtClean="0"/>
              <a:t>. </a:t>
            </a:r>
            <a:r>
              <a:rPr lang="pt-BR" sz="2900" b="1" u="sng" dirty="0" smtClean="0">
                <a:solidFill>
                  <a:srgbClr val="0000FF"/>
                </a:solidFill>
              </a:rPr>
              <a:t>Artigo Livre!</a:t>
            </a:r>
            <a:endParaRPr lang="pt-BR" sz="2900" b="1" dirty="0">
              <a:solidFill>
                <a:srgbClr val="0000FF"/>
              </a:solidFill>
            </a:endParaRPr>
          </a:p>
          <a:p>
            <a:pPr algn="l"/>
            <a:endParaRPr lang="en-US" u="sng" dirty="0" smtClean="0"/>
          </a:p>
          <a:p>
            <a:pPr algn="l"/>
            <a:endParaRPr lang="en-US" u="sng" dirty="0"/>
          </a:p>
          <a:p>
            <a:pPr algn="l"/>
            <a:endParaRPr lang="en-US" u="sng" dirty="0" smtClean="0"/>
          </a:p>
          <a:p>
            <a:pPr algn="l"/>
            <a:endParaRPr lang="en-US" dirty="0"/>
          </a:p>
          <a:p>
            <a:pPr algn="l"/>
            <a:endParaRPr lang="pt-BR" u="sng" dirty="0" smtClean="0"/>
          </a:p>
          <a:p>
            <a:pPr algn="l"/>
            <a:endParaRPr lang="pt-BR" dirty="0"/>
          </a:p>
          <a:p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640960" cy="6192688"/>
          </a:xfrm>
        </p:spPr>
        <p:txBody>
          <a:bodyPr>
            <a:normAutofit fontScale="92500" lnSpcReduction="20000"/>
          </a:bodyPr>
          <a:lstStyle/>
          <a:p>
            <a:r>
              <a:rPr lang="pt-BR" dirty="0">
                <a:solidFill>
                  <a:srgbClr val="0000FF"/>
                </a:solidFill>
              </a:rPr>
              <a:t>Será que podemos </a:t>
            </a:r>
            <a:r>
              <a:rPr lang="pt-BR" dirty="0" smtClean="0">
                <a:solidFill>
                  <a:srgbClr val="0000FF"/>
                </a:solidFill>
              </a:rPr>
              <a:t>aplicar </a:t>
            </a:r>
            <a:r>
              <a:rPr lang="pt-BR" dirty="0">
                <a:solidFill>
                  <a:srgbClr val="0000FF"/>
                </a:solidFill>
              </a:rPr>
              <a:t>esses conhecimentos a  nossa população</a:t>
            </a:r>
            <a:r>
              <a:rPr lang="pt-BR" dirty="0" smtClean="0">
                <a:solidFill>
                  <a:srgbClr val="0000FF"/>
                </a:solidFill>
              </a:rPr>
              <a:t>?</a:t>
            </a:r>
          </a:p>
          <a:p>
            <a:r>
              <a:rPr lang="pt-BR" sz="2000" dirty="0" smtClean="0">
                <a:solidFill>
                  <a:schemeClr val="tx1"/>
                </a:solidFill>
              </a:rPr>
              <a:t>Essa </a:t>
            </a:r>
            <a:r>
              <a:rPr lang="pt-BR" sz="2000" dirty="0">
                <a:solidFill>
                  <a:schemeClr val="tx1"/>
                </a:solidFill>
              </a:rPr>
              <a:t>é uma boa revisão dessas práticas sobre o </a:t>
            </a:r>
            <a:r>
              <a:rPr lang="pt-BR" sz="2000" dirty="0" smtClean="0">
                <a:solidFill>
                  <a:schemeClr val="tx1"/>
                </a:solidFill>
              </a:rPr>
              <a:t>tipo </a:t>
            </a:r>
            <a:r>
              <a:rPr lang="pt-BR" sz="2000" dirty="0">
                <a:solidFill>
                  <a:schemeClr val="tx1"/>
                </a:solidFill>
              </a:rPr>
              <a:t>de </a:t>
            </a:r>
            <a:r>
              <a:rPr lang="pt-BR" sz="2000" dirty="0" smtClean="0">
                <a:solidFill>
                  <a:schemeClr val="tx1"/>
                </a:solidFill>
              </a:rPr>
              <a:t>alimentação </a:t>
            </a:r>
            <a:r>
              <a:rPr lang="pt-BR" sz="2000" dirty="0">
                <a:solidFill>
                  <a:schemeClr val="tx1"/>
                </a:solidFill>
              </a:rPr>
              <a:t>e como mudou </a:t>
            </a:r>
            <a:r>
              <a:rPr lang="pt-BR" sz="2000" dirty="0" smtClean="0">
                <a:solidFill>
                  <a:schemeClr val="tx1"/>
                </a:solidFill>
              </a:rPr>
              <a:t>com o tempo. </a:t>
            </a:r>
          </a:p>
          <a:p>
            <a:r>
              <a:rPr lang="pt-BR" sz="2000" dirty="0" smtClean="0">
                <a:solidFill>
                  <a:schemeClr val="tx1"/>
                </a:solidFill>
              </a:rPr>
              <a:t>É um estudo </a:t>
            </a:r>
            <a:r>
              <a:rPr lang="pt-BR" sz="2000" dirty="0">
                <a:solidFill>
                  <a:schemeClr val="tx1"/>
                </a:solidFill>
              </a:rPr>
              <a:t>que comparou as </a:t>
            </a:r>
            <a:r>
              <a:rPr lang="pt-BR" sz="2000" dirty="0" smtClean="0">
                <a:solidFill>
                  <a:schemeClr val="tx1"/>
                </a:solidFill>
              </a:rPr>
              <a:t>práticas </a:t>
            </a:r>
            <a:r>
              <a:rPr lang="pt-BR" sz="2000" dirty="0">
                <a:solidFill>
                  <a:schemeClr val="tx1"/>
                </a:solidFill>
              </a:rPr>
              <a:t>de 2014 e 2016</a:t>
            </a:r>
            <a:r>
              <a:rPr lang="pt-BR" sz="2000" dirty="0" smtClean="0">
                <a:solidFill>
                  <a:schemeClr val="tx1"/>
                </a:solidFill>
              </a:rPr>
              <a:t>. As barras verdes </a:t>
            </a:r>
            <a:r>
              <a:rPr lang="pt-BR" sz="2000" dirty="0">
                <a:solidFill>
                  <a:schemeClr val="tx1"/>
                </a:solidFill>
              </a:rPr>
              <a:t>mostram que mais de 80% não estavam </a:t>
            </a:r>
            <a:r>
              <a:rPr lang="pt-BR" sz="2000" dirty="0" smtClean="0">
                <a:solidFill>
                  <a:schemeClr val="tx1"/>
                </a:solidFill>
              </a:rPr>
              <a:t>recebendo alimentação em 2014 </a:t>
            </a:r>
            <a:r>
              <a:rPr lang="pt-BR" sz="2000" dirty="0">
                <a:solidFill>
                  <a:schemeClr val="tx1"/>
                </a:solidFill>
              </a:rPr>
              <a:t>e houve </a:t>
            </a:r>
            <a:r>
              <a:rPr lang="pt-BR" sz="2000" dirty="0" smtClean="0">
                <a:solidFill>
                  <a:schemeClr val="tx1"/>
                </a:solidFill>
              </a:rPr>
              <a:t>uma </a:t>
            </a:r>
            <a:r>
              <a:rPr lang="pt-BR" sz="2000" dirty="0">
                <a:solidFill>
                  <a:schemeClr val="tx1"/>
                </a:solidFill>
              </a:rPr>
              <a:t>queda de </a:t>
            </a:r>
            <a:r>
              <a:rPr lang="pt-BR" sz="2000" dirty="0" smtClean="0">
                <a:solidFill>
                  <a:schemeClr val="tx1"/>
                </a:solidFill>
              </a:rPr>
              <a:t>mais </a:t>
            </a:r>
            <a:r>
              <a:rPr lang="pt-BR" sz="2000" dirty="0">
                <a:solidFill>
                  <a:schemeClr val="tx1"/>
                </a:solidFill>
              </a:rPr>
              <a:t>de 40% em </a:t>
            </a:r>
            <a:r>
              <a:rPr lang="pt-BR" sz="2000" dirty="0" smtClean="0">
                <a:solidFill>
                  <a:schemeClr val="tx1"/>
                </a:solidFill>
              </a:rPr>
              <a:t>2016</a:t>
            </a:r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pPr algn="l"/>
            <a:endParaRPr lang="pt-BR" sz="1600" dirty="0" smtClean="0">
              <a:hlinkClick r:id="rId2"/>
            </a:endParaRPr>
          </a:p>
          <a:p>
            <a:pPr algn="l"/>
            <a:r>
              <a:rPr lang="pt-BR" sz="1600" dirty="0" err="1" smtClean="0">
                <a:hlinkClick r:id="rId2"/>
              </a:rPr>
              <a:t>Survey</a:t>
            </a:r>
            <a:r>
              <a:rPr lang="pt-BR" sz="1600" dirty="0" smtClean="0">
                <a:hlinkClick r:id="rId2"/>
              </a:rPr>
              <a:t> </a:t>
            </a:r>
            <a:r>
              <a:rPr lang="pt-BR" sz="1600" dirty="0" err="1">
                <a:hlinkClick r:id="rId2"/>
              </a:rPr>
              <a:t>of</a:t>
            </a:r>
            <a:r>
              <a:rPr lang="pt-BR" sz="1600" dirty="0">
                <a:hlinkClick r:id="rId2"/>
              </a:rPr>
              <a:t> </a:t>
            </a:r>
            <a:r>
              <a:rPr lang="pt-BR" sz="1600" dirty="0" err="1">
                <a:hlinkClick r:id="rId2"/>
              </a:rPr>
              <a:t>nutritional</a:t>
            </a:r>
            <a:r>
              <a:rPr lang="pt-BR" sz="1600" dirty="0">
                <a:hlinkClick r:id="rId2"/>
              </a:rPr>
              <a:t> </a:t>
            </a:r>
            <a:r>
              <a:rPr lang="pt-BR" sz="1600" dirty="0" err="1">
                <a:hlinkClick r:id="rId2"/>
              </a:rPr>
              <a:t>practices</a:t>
            </a:r>
            <a:r>
              <a:rPr lang="pt-BR" sz="1600" dirty="0">
                <a:hlinkClick r:id="rId2"/>
              </a:rPr>
              <a:t> </a:t>
            </a:r>
            <a:r>
              <a:rPr lang="pt-BR" sz="1600" dirty="0" err="1">
                <a:hlinkClick r:id="rId2"/>
              </a:rPr>
              <a:t>during</a:t>
            </a:r>
            <a:r>
              <a:rPr lang="pt-BR" sz="1600" dirty="0">
                <a:hlinkClick r:id="rId2"/>
              </a:rPr>
              <a:t> </a:t>
            </a:r>
            <a:r>
              <a:rPr lang="pt-BR" sz="1600" dirty="0" err="1">
                <a:hlinkClick r:id="rId2"/>
              </a:rPr>
              <a:t>therapeutic</a:t>
            </a:r>
            <a:r>
              <a:rPr lang="pt-BR" sz="1600" dirty="0">
                <a:hlinkClick r:id="rId2"/>
              </a:rPr>
              <a:t> </a:t>
            </a:r>
            <a:r>
              <a:rPr lang="pt-BR" sz="1600" dirty="0" err="1">
                <a:hlinkClick r:id="rId2"/>
              </a:rPr>
              <a:t>hypothermia</a:t>
            </a:r>
            <a:r>
              <a:rPr lang="pt-BR" sz="1600" dirty="0">
                <a:hlinkClick r:id="rId2"/>
              </a:rPr>
              <a:t> for </a:t>
            </a:r>
            <a:r>
              <a:rPr lang="pt-BR" sz="1600" dirty="0" err="1" smtClean="0">
                <a:hlinkClick r:id="rId2"/>
              </a:rPr>
              <a:t>hypoxic-ischaemic</a:t>
            </a:r>
            <a:r>
              <a:rPr lang="pt-BR" sz="1600" dirty="0" smtClean="0">
                <a:hlinkClick r:id="rId2"/>
              </a:rPr>
              <a:t> </a:t>
            </a:r>
            <a:r>
              <a:rPr lang="pt-BR" sz="1600" dirty="0" err="1" smtClean="0">
                <a:hlinkClick r:id="rId2"/>
              </a:rPr>
              <a:t>encephalopathy</a:t>
            </a:r>
            <a:r>
              <a:rPr lang="pt-BR" sz="1600" dirty="0" smtClean="0">
                <a:hlinkClick r:id="rId2"/>
              </a:rPr>
              <a:t>.</a:t>
            </a:r>
            <a:r>
              <a:rPr lang="pt-BR" sz="1600" dirty="0" err="1" smtClean="0"/>
              <a:t>Hazeldine</a:t>
            </a:r>
            <a:r>
              <a:rPr lang="pt-BR" sz="1600" dirty="0" smtClean="0"/>
              <a:t> </a:t>
            </a:r>
            <a:r>
              <a:rPr lang="pt-BR" sz="1600" dirty="0"/>
              <a:t>B, </a:t>
            </a:r>
            <a:r>
              <a:rPr lang="pt-BR" sz="1600" dirty="0" err="1"/>
              <a:t>Thyagarajan</a:t>
            </a:r>
            <a:r>
              <a:rPr lang="pt-BR" sz="1600" dirty="0"/>
              <a:t> B, Grant M, </a:t>
            </a:r>
            <a:r>
              <a:rPr lang="pt-BR" sz="1600" dirty="0" err="1"/>
              <a:t>Chakkarapani</a:t>
            </a:r>
            <a:r>
              <a:rPr lang="pt-BR" sz="1600" dirty="0"/>
              <a:t> </a:t>
            </a:r>
            <a:r>
              <a:rPr lang="pt-BR" sz="1600" dirty="0" err="1" smtClean="0"/>
              <a:t>E.</a:t>
            </a:r>
            <a:r>
              <a:rPr lang="pt-BR" sz="1600" dirty="0" smtClean="0"/>
              <a:t>BMJ </a:t>
            </a:r>
            <a:r>
              <a:rPr lang="pt-BR" sz="1600" dirty="0" err="1"/>
              <a:t>Paediatr</a:t>
            </a:r>
            <a:r>
              <a:rPr lang="pt-BR" sz="1600" dirty="0"/>
              <a:t> Open. 2017 </a:t>
            </a:r>
            <a:r>
              <a:rPr lang="pt-BR" sz="1600" dirty="0" smtClean="0"/>
              <a:t>Jul 26;1(1</a:t>
            </a:r>
            <a:r>
              <a:rPr lang="pt-BR" sz="1600" dirty="0"/>
              <a:t>):e000022. </a:t>
            </a:r>
            <a:r>
              <a:rPr lang="pt-BR" sz="1600" dirty="0" err="1"/>
              <a:t>doi</a:t>
            </a:r>
            <a:r>
              <a:rPr lang="pt-BR" sz="1600" dirty="0"/>
              <a:t>: 10.1136/</a:t>
            </a:r>
            <a:r>
              <a:rPr lang="pt-BR" sz="1600" dirty="0" err="1"/>
              <a:t>bmjpo</a:t>
            </a:r>
            <a:r>
              <a:rPr lang="pt-BR" sz="1600" dirty="0"/>
              <a:t>-2017-000022. </a:t>
            </a:r>
            <a:r>
              <a:rPr lang="pt-BR" sz="1600" dirty="0" err="1"/>
              <a:t>eCollection</a:t>
            </a:r>
            <a:r>
              <a:rPr lang="pt-BR" sz="1600" dirty="0"/>
              <a:t> </a:t>
            </a:r>
            <a:r>
              <a:rPr lang="pt-BR" sz="1600" dirty="0" smtClean="0"/>
              <a:t>2017.PMID</a:t>
            </a:r>
            <a:r>
              <a:rPr lang="pt-BR" sz="1600" dirty="0"/>
              <a:t>: 29637095 </a:t>
            </a:r>
            <a:r>
              <a:rPr lang="pt-BR" sz="1600" b="1" dirty="0" err="1">
                <a:hlinkClick r:id="rId2"/>
              </a:rPr>
              <a:t>Free</a:t>
            </a:r>
            <a:r>
              <a:rPr lang="pt-BR" sz="1600" b="1" dirty="0">
                <a:hlinkClick r:id="rId2"/>
              </a:rPr>
              <a:t> PMC </a:t>
            </a:r>
            <a:r>
              <a:rPr lang="pt-BR" sz="1600" b="1" dirty="0" err="1" smtClean="0">
                <a:hlinkClick r:id="rId2"/>
              </a:rPr>
              <a:t>Article</a:t>
            </a:r>
            <a:r>
              <a:rPr lang="pt-BR" sz="1600" b="1" dirty="0" smtClean="0"/>
              <a:t>.</a:t>
            </a:r>
            <a:r>
              <a:rPr lang="pt-BR" sz="1600" u="sng" dirty="0" smtClean="0">
                <a:hlinkClick r:id="rId3"/>
              </a:rPr>
              <a:t>Similar </a:t>
            </a:r>
            <a:r>
              <a:rPr lang="pt-BR" sz="1600" u="sng" dirty="0" err="1" smtClean="0">
                <a:hlinkClick r:id="rId3"/>
              </a:rPr>
              <a:t>articles</a:t>
            </a:r>
            <a:r>
              <a:rPr lang="pt-BR" sz="1600" b="1" u="sng" dirty="0" smtClean="0">
                <a:solidFill>
                  <a:srgbClr val="0000FF"/>
                </a:solidFill>
              </a:rPr>
              <a:t>. Artigo Livre!</a:t>
            </a:r>
            <a:endParaRPr lang="pt-BR" sz="1600" b="1" dirty="0">
              <a:solidFill>
                <a:srgbClr val="0000FF"/>
              </a:solidFill>
            </a:endParaRPr>
          </a:p>
          <a:p>
            <a:endParaRPr lang="pt-BR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636912"/>
            <a:ext cx="46863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764704"/>
            <a:ext cx="8712968" cy="5832648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>
                <a:solidFill>
                  <a:schemeClr val="tx1"/>
                </a:solidFill>
              </a:rPr>
              <a:t>Este </a:t>
            </a:r>
            <a:r>
              <a:rPr lang="pt-BR" dirty="0">
                <a:solidFill>
                  <a:schemeClr val="tx1"/>
                </a:solidFill>
              </a:rPr>
              <a:t>é o estudo do grupo da Flórida, </a:t>
            </a:r>
            <a:r>
              <a:rPr lang="pt-BR" dirty="0" smtClean="0">
                <a:solidFill>
                  <a:schemeClr val="tx1"/>
                </a:solidFill>
              </a:rPr>
              <a:t>retrospectivo,caso-controle, </a:t>
            </a:r>
            <a:r>
              <a:rPr lang="pt-BR" dirty="0">
                <a:solidFill>
                  <a:schemeClr val="tx1"/>
                </a:solidFill>
              </a:rPr>
              <a:t>piloto, envolvendo 3 </a:t>
            </a:r>
            <a:r>
              <a:rPr lang="pt-BR" dirty="0" smtClean="0">
                <a:solidFill>
                  <a:schemeClr val="tx1"/>
                </a:solidFill>
              </a:rPr>
              <a:t>Hospitais, </a:t>
            </a:r>
            <a:r>
              <a:rPr lang="pt-BR" dirty="0">
                <a:solidFill>
                  <a:schemeClr val="tx1"/>
                </a:solidFill>
              </a:rPr>
              <a:t>17 crianças em cada grupo, sem efeitos adversos e sem diferença na ressonância </a:t>
            </a:r>
            <a:r>
              <a:rPr lang="pt-BR" dirty="0" smtClean="0">
                <a:solidFill>
                  <a:schemeClr val="tx1"/>
                </a:solidFill>
              </a:rPr>
              <a:t>magnética. </a:t>
            </a:r>
            <a:r>
              <a:rPr lang="pt-BR" dirty="0">
                <a:solidFill>
                  <a:schemeClr val="tx1"/>
                </a:solidFill>
              </a:rPr>
              <a:t>Os que </a:t>
            </a:r>
            <a:r>
              <a:rPr lang="pt-BR" dirty="0" smtClean="0">
                <a:solidFill>
                  <a:schemeClr val="tx1"/>
                </a:solidFill>
              </a:rPr>
              <a:t>receberam </a:t>
            </a:r>
            <a:r>
              <a:rPr lang="pt-BR" dirty="0">
                <a:solidFill>
                  <a:schemeClr val="tx1"/>
                </a:solidFill>
              </a:rPr>
              <a:t>nutrição </a:t>
            </a:r>
            <a:r>
              <a:rPr lang="pt-BR" dirty="0" err="1">
                <a:solidFill>
                  <a:schemeClr val="tx1"/>
                </a:solidFill>
              </a:rPr>
              <a:t>enteral</a:t>
            </a:r>
            <a:r>
              <a:rPr lang="pt-BR" dirty="0">
                <a:solidFill>
                  <a:schemeClr val="tx1"/>
                </a:solidFill>
              </a:rPr>
              <a:t> que era 10 </a:t>
            </a:r>
            <a:r>
              <a:rPr lang="pt-BR" dirty="0" smtClean="0">
                <a:solidFill>
                  <a:schemeClr val="tx1"/>
                </a:solidFill>
              </a:rPr>
              <a:t>ml começaram </a:t>
            </a:r>
            <a:r>
              <a:rPr lang="pt-BR" dirty="0">
                <a:solidFill>
                  <a:schemeClr val="tx1"/>
                </a:solidFill>
              </a:rPr>
              <a:t>a </a:t>
            </a:r>
            <a:r>
              <a:rPr lang="pt-BR" dirty="0" smtClean="0">
                <a:solidFill>
                  <a:schemeClr val="tx1"/>
                </a:solidFill>
              </a:rPr>
              <a:t>interromper </a:t>
            </a:r>
            <a:r>
              <a:rPr lang="pt-BR" dirty="0">
                <a:solidFill>
                  <a:schemeClr val="tx1"/>
                </a:solidFill>
              </a:rPr>
              <a:t>a nutrição </a:t>
            </a:r>
            <a:r>
              <a:rPr lang="pt-BR" dirty="0" smtClean="0">
                <a:solidFill>
                  <a:schemeClr val="tx1"/>
                </a:solidFill>
              </a:rPr>
              <a:t>parenteral  </a:t>
            </a:r>
            <a:r>
              <a:rPr lang="pt-BR" dirty="0">
                <a:solidFill>
                  <a:schemeClr val="tx1"/>
                </a:solidFill>
              </a:rPr>
              <a:t>4 dias antes, iniciaram a dieta oral </a:t>
            </a:r>
            <a:r>
              <a:rPr lang="pt-BR" dirty="0" smtClean="0">
                <a:solidFill>
                  <a:schemeClr val="tx1"/>
                </a:solidFill>
              </a:rPr>
              <a:t>plena </a:t>
            </a:r>
            <a:r>
              <a:rPr lang="pt-BR" dirty="0">
                <a:solidFill>
                  <a:schemeClr val="tx1"/>
                </a:solidFill>
              </a:rPr>
              <a:t>10 dias antes e o tempo de </a:t>
            </a:r>
            <a:r>
              <a:rPr lang="pt-BR" dirty="0" smtClean="0">
                <a:solidFill>
                  <a:schemeClr val="tx1"/>
                </a:solidFill>
              </a:rPr>
              <a:t>hospitalização </a:t>
            </a:r>
            <a:r>
              <a:rPr lang="pt-BR" dirty="0">
                <a:solidFill>
                  <a:schemeClr val="tx1"/>
                </a:solidFill>
              </a:rPr>
              <a:t>foi de 9 dias antes</a:t>
            </a:r>
            <a:r>
              <a:rPr lang="pt-BR" dirty="0" smtClean="0">
                <a:solidFill>
                  <a:schemeClr val="tx1"/>
                </a:solidFill>
              </a:rPr>
              <a:t>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Os </a:t>
            </a:r>
            <a:r>
              <a:rPr lang="pt-BR" dirty="0">
                <a:solidFill>
                  <a:schemeClr val="tx1"/>
                </a:solidFill>
              </a:rPr>
              <a:t>autores sugerem um estudo randomizado </a:t>
            </a:r>
            <a:r>
              <a:rPr lang="pt-BR" dirty="0" smtClean="0">
                <a:solidFill>
                  <a:schemeClr val="tx1"/>
                </a:solidFill>
              </a:rPr>
              <a:t>controlado </a:t>
            </a:r>
            <a:r>
              <a:rPr lang="pt-BR" dirty="0">
                <a:solidFill>
                  <a:schemeClr val="tx1"/>
                </a:solidFill>
              </a:rPr>
              <a:t>para decidir quem será </a:t>
            </a:r>
            <a:r>
              <a:rPr lang="pt-BR" dirty="0" smtClean="0">
                <a:solidFill>
                  <a:schemeClr val="tx1"/>
                </a:solidFill>
              </a:rPr>
              <a:t>alimentado </a:t>
            </a:r>
            <a:r>
              <a:rPr lang="pt-BR" dirty="0">
                <a:solidFill>
                  <a:schemeClr val="tx1"/>
                </a:solidFill>
              </a:rPr>
              <a:t>ou não e o melhor tempo para </a:t>
            </a:r>
            <a:r>
              <a:rPr lang="pt-BR" dirty="0" smtClean="0">
                <a:solidFill>
                  <a:schemeClr val="tx1"/>
                </a:solidFill>
              </a:rPr>
              <a:t>iniciar. Nós estamos alimentando os bebês!</a:t>
            </a:r>
          </a:p>
          <a:p>
            <a:pPr algn="l"/>
            <a:r>
              <a:rPr lang="pt-BR" sz="2300" dirty="0" err="1">
                <a:solidFill>
                  <a:schemeClr val="tx1"/>
                </a:solidFill>
                <a:hlinkClick r:id="rId2"/>
              </a:rPr>
              <a:t>Enteral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Feeding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as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an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Adjunct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to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Hypothermia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in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Neonates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with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sz="2300" dirty="0" err="1">
                <a:solidFill>
                  <a:schemeClr val="tx1"/>
                </a:solidFill>
                <a:hlinkClick r:id="rId2"/>
              </a:rPr>
              <a:t>Hypoxic-Ischemic</a:t>
            </a:r>
            <a:r>
              <a:rPr lang="pt-BR" sz="2300" dirty="0">
                <a:solidFill>
                  <a:schemeClr val="tx1"/>
                </a:solidFill>
                <a:hlinkClick r:id="rId2"/>
              </a:rPr>
              <a:t> </a:t>
            </a:r>
            <a:r>
              <a:rPr lang="pt-BR" sz="2300" dirty="0" err="1" smtClean="0">
                <a:solidFill>
                  <a:schemeClr val="tx1"/>
                </a:solidFill>
                <a:hlinkClick r:id="rId2"/>
              </a:rPr>
              <a:t>Encephalopathy</a:t>
            </a:r>
            <a:r>
              <a:rPr lang="pt-BR" sz="2300" dirty="0" smtClean="0">
                <a:solidFill>
                  <a:schemeClr val="tx1"/>
                </a:solidFill>
                <a:hlinkClick r:id="rId2"/>
              </a:rPr>
              <a:t>.</a:t>
            </a:r>
            <a:r>
              <a:rPr lang="pt-BR" sz="2300" dirty="0" smtClean="0">
                <a:solidFill>
                  <a:schemeClr val="tx1"/>
                </a:solidFill>
              </a:rPr>
              <a:t>Chang </a:t>
            </a:r>
            <a:r>
              <a:rPr lang="pt-BR" sz="2300" dirty="0">
                <a:solidFill>
                  <a:schemeClr val="tx1"/>
                </a:solidFill>
              </a:rPr>
              <a:t>LL, </a:t>
            </a:r>
            <a:r>
              <a:rPr lang="pt-BR" sz="2300" dirty="0" err="1">
                <a:solidFill>
                  <a:schemeClr val="tx1"/>
                </a:solidFill>
              </a:rPr>
              <a:t>Wynn</a:t>
            </a:r>
            <a:r>
              <a:rPr lang="pt-BR" sz="2300" dirty="0">
                <a:solidFill>
                  <a:schemeClr val="tx1"/>
                </a:solidFill>
              </a:rPr>
              <a:t> JL, </a:t>
            </a:r>
            <a:r>
              <a:rPr lang="pt-BR" sz="2300" dirty="0" err="1">
                <a:solidFill>
                  <a:schemeClr val="tx1"/>
                </a:solidFill>
              </a:rPr>
              <a:t>Pacella</a:t>
            </a:r>
            <a:r>
              <a:rPr lang="pt-BR" sz="2300" dirty="0">
                <a:solidFill>
                  <a:schemeClr val="tx1"/>
                </a:solidFill>
              </a:rPr>
              <a:t> MJ, </a:t>
            </a:r>
            <a:r>
              <a:rPr lang="pt-BR" sz="2300" dirty="0" err="1">
                <a:solidFill>
                  <a:schemeClr val="tx1"/>
                </a:solidFill>
              </a:rPr>
              <a:t>Rossignol</a:t>
            </a:r>
            <a:r>
              <a:rPr lang="pt-BR" sz="2300" dirty="0">
                <a:solidFill>
                  <a:schemeClr val="tx1"/>
                </a:solidFill>
              </a:rPr>
              <a:t> CC, </a:t>
            </a:r>
            <a:r>
              <a:rPr lang="pt-BR" sz="2300" dirty="0" err="1">
                <a:solidFill>
                  <a:schemeClr val="tx1"/>
                </a:solidFill>
              </a:rPr>
              <a:t>Banadera</a:t>
            </a:r>
            <a:r>
              <a:rPr lang="pt-BR" sz="2300" dirty="0">
                <a:solidFill>
                  <a:schemeClr val="tx1"/>
                </a:solidFill>
              </a:rPr>
              <a:t> F, </a:t>
            </a:r>
            <a:r>
              <a:rPr lang="pt-BR" sz="2300" dirty="0" err="1">
                <a:solidFill>
                  <a:schemeClr val="tx1"/>
                </a:solidFill>
              </a:rPr>
              <a:t>Alviedo</a:t>
            </a:r>
            <a:r>
              <a:rPr lang="pt-BR" sz="2300" dirty="0">
                <a:solidFill>
                  <a:schemeClr val="tx1"/>
                </a:solidFill>
              </a:rPr>
              <a:t> N, Vargas A, Bennett J, </a:t>
            </a:r>
            <a:r>
              <a:rPr lang="pt-BR" sz="2300" dirty="0" err="1">
                <a:solidFill>
                  <a:schemeClr val="tx1"/>
                </a:solidFill>
              </a:rPr>
              <a:t>Huene</a:t>
            </a:r>
            <a:r>
              <a:rPr lang="pt-BR" sz="2300" dirty="0">
                <a:solidFill>
                  <a:schemeClr val="tx1"/>
                </a:solidFill>
              </a:rPr>
              <a:t> M, </a:t>
            </a:r>
            <a:r>
              <a:rPr lang="pt-BR" sz="2300" dirty="0" err="1">
                <a:solidFill>
                  <a:schemeClr val="tx1"/>
                </a:solidFill>
              </a:rPr>
              <a:t>Copenhaver</a:t>
            </a:r>
            <a:r>
              <a:rPr lang="pt-BR" sz="2300" dirty="0">
                <a:solidFill>
                  <a:schemeClr val="tx1"/>
                </a:solidFill>
              </a:rPr>
              <a:t> N, Sura L, </a:t>
            </a:r>
            <a:r>
              <a:rPr lang="pt-BR" sz="2300" dirty="0" err="1">
                <a:solidFill>
                  <a:schemeClr val="tx1"/>
                </a:solidFill>
              </a:rPr>
              <a:t>Barnette</a:t>
            </a:r>
            <a:r>
              <a:rPr lang="pt-BR" sz="2300" dirty="0">
                <a:solidFill>
                  <a:schemeClr val="tx1"/>
                </a:solidFill>
              </a:rPr>
              <a:t> K, </a:t>
            </a:r>
            <a:r>
              <a:rPr lang="pt-BR" sz="2300" dirty="0" err="1">
                <a:solidFill>
                  <a:schemeClr val="tx1"/>
                </a:solidFill>
              </a:rPr>
              <a:t>Solomon</a:t>
            </a:r>
            <a:r>
              <a:rPr lang="pt-BR" sz="2300" dirty="0">
                <a:solidFill>
                  <a:schemeClr val="tx1"/>
                </a:solidFill>
              </a:rPr>
              <a:t> J, </a:t>
            </a:r>
            <a:r>
              <a:rPr lang="pt-BR" sz="2300" dirty="0" err="1">
                <a:solidFill>
                  <a:schemeClr val="tx1"/>
                </a:solidFill>
              </a:rPr>
              <a:t>Bliznyuk</a:t>
            </a:r>
            <a:r>
              <a:rPr lang="pt-BR" sz="2300" dirty="0">
                <a:solidFill>
                  <a:schemeClr val="tx1"/>
                </a:solidFill>
              </a:rPr>
              <a:t> NA, </a:t>
            </a:r>
            <a:r>
              <a:rPr lang="pt-BR" sz="2300" dirty="0" err="1">
                <a:solidFill>
                  <a:schemeClr val="tx1"/>
                </a:solidFill>
              </a:rPr>
              <a:t>Neu</a:t>
            </a:r>
            <a:r>
              <a:rPr lang="pt-BR" sz="2300" dirty="0">
                <a:solidFill>
                  <a:schemeClr val="tx1"/>
                </a:solidFill>
              </a:rPr>
              <a:t> J, </a:t>
            </a:r>
            <a:r>
              <a:rPr lang="pt-BR" sz="2300" dirty="0" smtClean="0">
                <a:solidFill>
                  <a:schemeClr val="tx1"/>
                </a:solidFill>
              </a:rPr>
              <a:t>Weiss MD.</a:t>
            </a:r>
            <a:r>
              <a:rPr lang="pt-BR" sz="2300" dirty="0" err="1" smtClean="0">
                <a:solidFill>
                  <a:schemeClr val="tx1"/>
                </a:solidFill>
              </a:rPr>
              <a:t>Neonatology</a:t>
            </a:r>
            <a:r>
              <a:rPr lang="pt-BR" sz="2300" dirty="0" smtClean="0">
                <a:solidFill>
                  <a:schemeClr val="tx1"/>
                </a:solidFill>
              </a:rPr>
              <a:t>.2018;113(4</a:t>
            </a:r>
            <a:r>
              <a:rPr lang="pt-BR" sz="2300" dirty="0">
                <a:solidFill>
                  <a:schemeClr val="tx1"/>
                </a:solidFill>
              </a:rPr>
              <a:t>):347-352. </a:t>
            </a:r>
            <a:r>
              <a:rPr lang="pt-BR" sz="2300" dirty="0" err="1">
                <a:solidFill>
                  <a:schemeClr val="tx1"/>
                </a:solidFill>
              </a:rPr>
              <a:t>doi</a:t>
            </a:r>
            <a:r>
              <a:rPr lang="pt-BR" sz="2300" dirty="0">
                <a:solidFill>
                  <a:schemeClr val="tx1"/>
                </a:solidFill>
              </a:rPr>
              <a:t>: 10.1159/000487848. </a:t>
            </a:r>
            <a:r>
              <a:rPr lang="pt-BR" sz="2300" dirty="0" err="1">
                <a:solidFill>
                  <a:schemeClr val="tx1"/>
                </a:solidFill>
              </a:rPr>
              <a:t>Epub</a:t>
            </a:r>
            <a:r>
              <a:rPr lang="pt-BR" sz="2300" dirty="0">
                <a:solidFill>
                  <a:schemeClr val="tx1"/>
                </a:solidFill>
              </a:rPr>
              <a:t> 2018 Mar </a:t>
            </a:r>
            <a:r>
              <a:rPr lang="pt-BR" sz="2300" dirty="0" smtClean="0">
                <a:solidFill>
                  <a:schemeClr val="tx1"/>
                </a:solidFill>
              </a:rPr>
              <a:t>6.PMID</a:t>
            </a:r>
            <a:r>
              <a:rPr lang="pt-BR" sz="2300" dirty="0">
                <a:solidFill>
                  <a:schemeClr val="tx1"/>
                </a:solidFill>
              </a:rPr>
              <a:t>: </a:t>
            </a:r>
            <a:r>
              <a:rPr lang="pt-BR" sz="2300" dirty="0" smtClean="0">
                <a:solidFill>
                  <a:schemeClr val="tx1"/>
                </a:solidFill>
              </a:rPr>
              <a:t>29510382.</a:t>
            </a:r>
            <a:r>
              <a:rPr lang="pt-BR" sz="2300" u="sng" dirty="0" smtClean="0">
                <a:solidFill>
                  <a:schemeClr val="tx1"/>
                </a:solidFill>
                <a:hlinkClick r:id="rId3"/>
              </a:rPr>
              <a:t>Similar </a:t>
            </a:r>
            <a:r>
              <a:rPr lang="pt-BR" sz="2300" u="sng" dirty="0" err="1">
                <a:solidFill>
                  <a:schemeClr val="tx1"/>
                </a:solidFill>
                <a:hlinkClick r:id="rId3"/>
              </a:rPr>
              <a:t>articles</a:t>
            </a:r>
            <a:endParaRPr lang="pt-BR" sz="2300" dirty="0">
              <a:solidFill>
                <a:schemeClr val="tx1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116632"/>
            <a:ext cx="7772400" cy="1470025"/>
          </a:xfrm>
        </p:spPr>
        <p:txBody>
          <a:bodyPr/>
          <a:lstStyle/>
          <a:p>
            <a:r>
              <a:rPr lang="pt-BR" dirty="0">
                <a:solidFill>
                  <a:srgbClr val="FF00FF"/>
                </a:solidFill>
              </a:rPr>
              <a:t>Após o resfriamento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7544" y="3356992"/>
            <a:ext cx="8352928" cy="3096344"/>
          </a:xfrm>
        </p:spPr>
        <p:txBody>
          <a:bodyPr>
            <a:normAutofit fontScale="85000" lnSpcReduction="10000"/>
          </a:bodyPr>
          <a:lstStyle/>
          <a:p>
            <a:r>
              <a:rPr lang="pt-BR" dirty="0">
                <a:solidFill>
                  <a:schemeClr val="tx1"/>
                </a:solidFill>
              </a:rPr>
              <a:t>Após o resfriamento:os terapêuticas ocupacionais começam a perceber que </a:t>
            </a:r>
            <a:r>
              <a:rPr lang="pt-BR" dirty="0" smtClean="0">
                <a:solidFill>
                  <a:schemeClr val="tx1"/>
                </a:solidFill>
              </a:rPr>
              <a:t>esses bebês  </a:t>
            </a:r>
            <a:r>
              <a:rPr lang="pt-BR" dirty="0">
                <a:solidFill>
                  <a:schemeClr val="tx1"/>
                </a:solidFill>
              </a:rPr>
              <a:t>que foram  resfriados </a:t>
            </a:r>
            <a:r>
              <a:rPr lang="pt-BR" dirty="0" smtClean="0">
                <a:solidFill>
                  <a:schemeClr val="tx1"/>
                </a:solidFill>
              </a:rPr>
              <a:t>tem </a:t>
            </a:r>
            <a:r>
              <a:rPr lang="pt-BR" dirty="0">
                <a:solidFill>
                  <a:schemeClr val="tx1"/>
                </a:solidFill>
              </a:rPr>
              <a:t>um </a:t>
            </a:r>
            <a:r>
              <a:rPr lang="pt-BR" b="1" dirty="0">
                <a:solidFill>
                  <a:schemeClr val="tx1"/>
                </a:solidFill>
              </a:rPr>
              <a:t>tipo de fenótipo de </a:t>
            </a:r>
            <a:r>
              <a:rPr lang="pt-BR" b="1" dirty="0" smtClean="0">
                <a:solidFill>
                  <a:schemeClr val="tx1"/>
                </a:solidFill>
              </a:rPr>
              <a:t>comportamento</a:t>
            </a:r>
            <a:r>
              <a:rPr lang="pt-BR" dirty="0" smtClean="0">
                <a:solidFill>
                  <a:schemeClr val="tx1"/>
                </a:solidFill>
              </a:rPr>
              <a:t>:pobre </a:t>
            </a:r>
            <a:r>
              <a:rPr lang="pt-BR" dirty="0">
                <a:solidFill>
                  <a:schemeClr val="tx1"/>
                </a:solidFill>
              </a:rPr>
              <a:t>estado de sono e vigília,  eles não tem  um bom controle do tônus, não sugam, alterações  nas vias aéreas ; 80% </a:t>
            </a:r>
            <a:r>
              <a:rPr lang="pt-BR" dirty="0" smtClean="0">
                <a:solidFill>
                  <a:schemeClr val="tx1"/>
                </a:solidFill>
              </a:rPr>
              <a:t>apresentavam </a:t>
            </a:r>
            <a:r>
              <a:rPr lang="pt-BR" dirty="0">
                <a:solidFill>
                  <a:schemeClr val="tx1"/>
                </a:solidFill>
              </a:rPr>
              <a:t>essas alterações, mas caiu para  50-10% próximo </a:t>
            </a:r>
            <a:r>
              <a:rPr lang="pt-BR" dirty="0" smtClean="0">
                <a:solidFill>
                  <a:schemeClr val="tx1"/>
                </a:solidFill>
              </a:rPr>
              <a:t>à </a:t>
            </a:r>
            <a:r>
              <a:rPr lang="pt-BR" dirty="0">
                <a:solidFill>
                  <a:schemeClr val="tx1"/>
                </a:solidFill>
              </a:rPr>
              <a:t>alta. Então é importante avaliar (</a:t>
            </a:r>
            <a:r>
              <a:rPr lang="pt-BR" dirty="0" err="1" smtClean="0">
                <a:solidFill>
                  <a:schemeClr val="tx1"/>
                </a:solidFill>
              </a:rPr>
              <a:t>Kely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Andraisk</a:t>
            </a:r>
            <a:r>
              <a:rPr lang="pt-BR" dirty="0" smtClean="0">
                <a:solidFill>
                  <a:schemeClr val="tx1"/>
                </a:solidFill>
              </a:rPr>
              <a:t>, dados não publicados)</a:t>
            </a:r>
            <a:endParaRPr lang="pt-BR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268760"/>
            <a:ext cx="35052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7448872" cy="4154016"/>
          </a:xfrm>
        </p:spPr>
        <p:txBody>
          <a:bodyPr>
            <a:normAutofit fontScale="70000" lnSpcReduction="20000"/>
          </a:bodyPr>
          <a:lstStyle/>
          <a:p>
            <a:r>
              <a:rPr lang="pt-BR" sz="3400" dirty="0" smtClean="0">
                <a:solidFill>
                  <a:srgbClr val="FF00FF"/>
                </a:solidFill>
              </a:rPr>
              <a:t>Como </a:t>
            </a:r>
            <a:r>
              <a:rPr lang="pt-BR" sz="3400" dirty="0">
                <a:solidFill>
                  <a:srgbClr val="FF00FF"/>
                </a:solidFill>
              </a:rPr>
              <a:t>podemos dar suporte a esses </a:t>
            </a:r>
            <a:r>
              <a:rPr lang="pt-BR" sz="3400" dirty="0" smtClean="0">
                <a:solidFill>
                  <a:srgbClr val="FF00FF"/>
                </a:solidFill>
              </a:rPr>
              <a:t>bebês na alimentação</a:t>
            </a:r>
          </a:p>
          <a:p>
            <a:endParaRPr lang="pt-BR" dirty="0" smtClean="0">
              <a:solidFill>
                <a:srgbClr val="FF00FF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É </a:t>
            </a:r>
            <a:r>
              <a:rPr lang="pt-BR" dirty="0">
                <a:solidFill>
                  <a:schemeClr val="tx1"/>
                </a:solidFill>
              </a:rPr>
              <a:t>necessária uma </a:t>
            </a:r>
            <a:r>
              <a:rPr lang="pt-BR" dirty="0" smtClean="0">
                <a:solidFill>
                  <a:schemeClr val="tx1"/>
                </a:solidFill>
              </a:rPr>
              <a:t>estimulação </a:t>
            </a:r>
            <a:r>
              <a:rPr lang="pt-BR" dirty="0">
                <a:solidFill>
                  <a:schemeClr val="tx1"/>
                </a:solidFill>
              </a:rPr>
              <a:t>oral precoce.Perceber esses sinais de excesso. </a:t>
            </a:r>
            <a:r>
              <a:rPr lang="pt-BR" dirty="0" smtClean="0">
                <a:solidFill>
                  <a:schemeClr val="tx1"/>
                </a:solidFill>
              </a:rPr>
              <a:t>Esses bebês choram</a:t>
            </a:r>
            <a:r>
              <a:rPr lang="pt-BR" dirty="0">
                <a:solidFill>
                  <a:schemeClr val="tx1"/>
                </a:solidFill>
              </a:rPr>
              <a:t>, dormem, depois choram de novo. </a:t>
            </a:r>
            <a:endParaRPr lang="pt-BR" dirty="0" smtClean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Podemos  </a:t>
            </a:r>
            <a:r>
              <a:rPr lang="pt-BR" dirty="0">
                <a:solidFill>
                  <a:schemeClr val="tx1"/>
                </a:solidFill>
              </a:rPr>
              <a:t>ensinar aos pais como lerem esses </a:t>
            </a:r>
            <a:r>
              <a:rPr lang="pt-BR" dirty="0" smtClean="0">
                <a:solidFill>
                  <a:schemeClr val="tx1"/>
                </a:solidFill>
              </a:rPr>
              <a:t>sinais. Respeitar </a:t>
            </a:r>
            <a:r>
              <a:rPr lang="pt-BR" dirty="0">
                <a:solidFill>
                  <a:schemeClr val="tx1"/>
                </a:solidFill>
              </a:rPr>
              <a:t>quando o bebe </a:t>
            </a:r>
            <a:r>
              <a:rPr lang="pt-BR" dirty="0" smtClean="0">
                <a:solidFill>
                  <a:schemeClr val="tx1"/>
                </a:solidFill>
              </a:rPr>
              <a:t>quer dizer “eu </a:t>
            </a:r>
            <a:r>
              <a:rPr lang="pt-BR" dirty="0">
                <a:solidFill>
                  <a:schemeClr val="tx1"/>
                </a:solidFill>
              </a:rPr>
              <a:t>preciso sair um </a:t>
            </a:r>
            <a:r>
              <a:rPr lang="pt-BR" dirty="0" smtClean="0">
                <a:solidFill>
                  <a:schemeClr val="tx1"/>
                </a:solidFill>
              </a:rPr>
              <a:t>pouquinho, </a:t>
            </a:r>
            <a:r>
              <a:rPr lang="pt-BR" dirty="0">
                <a:solidFill>
                  <a:schemeClr val="tx1"/>
                </a:solidFill>
              </a:rPr>
              <a:t>está </a:t>
            </a:r>
            <a:r>
              <a:rPr lang="pt-BR" dirty="0" smtClean="0">
                <a:solidFill>
                  <a:schemeClr val="tx1"/>
                </a:solidFill>
              </a:rPr>
              <a:t>de demais </a:t>
            </a:r>
            <a:r>
              <a:rPr lang="pt-BR" dirty="0">
                <a:solidFill>
                  <a:schemeClr val="tx1"/>
                </a:solidFill>
              </a:rPr>
              <a:t>para </a:t>
            </a:r>
            <a:r>
              <a:rPr lang="pt-BR" dirty="0" smtClean="0">
                <a:solidFill>
                  <a:schemeClr val="tx1"/>
                </a:solidFill>
              </a:rPr>
              <a:t>mim”, </a:t>
            </a:r>
            <a:r>
              <a:rPr lang="pt-BR" dirty="0">
                <a:solidFill>
                  <a:schemeClr val="tx1"/>
                </a:solidFill>
              </a:rPr>
              <a:t>ficam  revirando os olhos, mas você diz que quer ver ele, precisamos de  dar eles um tempo e depois eles voltam</a:t>
            </a:r>
            <a:r>
              <a:rPr lang="pt-BR" dirty="0" smtClean="0">
                <a:solidFill>
                  <a:schemeClr val="tx1"/>
                </a:solidFill>
              </a:rPr>
              <a:t>..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Precisamos  </a:t>
            </a:r>
            <a:r>
              <a:rPr lang="pt-BR" dirty="0">
                <a:solidFill>
                  <a:schemeClr val="tx1"/>
                </a:solidFill>
              </a:rPr>
              <a:t>de dar a eles um bom suporte de postural e </a:t>
            </a:r>
            <a:r>
              <a:rPr lang="pt-BR" dirty="0" smtClean="0">
                <a:solidFill>
                  <a:schemeClr val="tx1"/>
                </a:solidFill>
              </a:rPr>
              <a:t>estrutural  </a:t>
            </a:r>
            <a:r>
              <a:rPr lang="pt-BR" dirty="0">
                <a:solidFill>
                  <a:schemeClr val="tx1"/>
                </a:solidFill>
              </a:rPr>
              <a:t>de </a:t>
            </a:r>
            <a:r>
              <a:rPr lang="pt-BR" dirty="0" smtClean="0">
                <a:solidFill>
                  <a:schemeClr val="tx1"/>
                </a:solidFill>
              </a:rPr>
              <a:t>até </a:t>
            </a:r>
            <a:r>
              <a:rPr lang="pt-BR" dirty="0">
                <a:solidFill>
                  <a:schemeClr val="tx1"/>
                </a:solidFill>
              </a:rPr>
              <a:t>no momento da alimentação.  Tentar diferentes posições de alimentação: posição parecida com a amamentação.  Ajuda bastante a ingerir a alimentação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solidFill>
                  <a:srgbClr val="FF00FF"/>
                </a:solidFill>
              </a:rPr>
              <a:t/>
            </a:r>
            <a:br>
              <a:rPr lang="pt-BR" dirty="0" smtClean="0">
                <a:solidFill>
                  <a:srgbClr val="FF00FF"/>
                </a:solidFill>
              </a:rPr>
            </a:br>
            <a:r>
              <a:rPr lang="pt-BR" dirty="0">
                <a:solidFill>
                  <a:srgbClr val="FF00FF"/>
                </a:solidFill>
              </a:rPr>
              <a:t/>
            </a:r>
            <a:br>
              <a:rPr lang="pt-BR" dirty="0">
                <a:solidFill>
                  <a:srgbClr val="FF00FF"/>
                </a:solidFill>
              </a:rPr>
            </a:br>
            <a:r>
              <a:rPr lang="pt-BR" dirty="0" smtClean="0">
                <a:solidFill>
                  <a:srgbClr val="FF00FF"/>
                </a:solidFill>
              </a:rPr>
              <a:t>Quanto </a:t>
            </a:r>
            <a:r>
              <a:rPr lang="pt-BR" dirty="0">
                <a:solidFill>
                  <a:srgbClr val="FF00FF"/>
                </a:solidFill>
              </a:rPr>
              <a:t>a parte </a:t>
            </a:r>
            <a:r>
              <a:rPr lang="pt-BR" dirty="0" smtClean="0">
                <a:solidFill>
                  <a:srgbClr val="FF00FF"/>
                </a:solidFill>
              </a:rPr>
              <a:t>cutânea</a:t>
            </a:r>
            <a:r>
              <a:rPr lang="pt-BR" dirty="0" smtClean="0"/>
              <a:t> 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Os </a:t>
            </a:r>
            <a:r>
              <a:rPr lang="pt-BR" dirty="0"/>
              <a:t>bebes com EHI  tem um aumento do risco de necrose gordurosa </a:t>
            </a:r>
            <a:r>
              <a:rPr lang="pt-BR" dirty="0" smtClean="0"/>
              <a:t>subcutânea</a:t>
            </a:r>
            <a:r>
              <a:rPr lang="pt-BR" dirty="0"/>
              <a:t>, não somente pelo frio. </a:t>
            </a:r>
            <a:r>
              <a:rPr lang="pt-BR" dirty="0" smtClean="0"/>
              <a:t>Evitar </a:t>
            </a:r>
            <a:r>
              <a:rPr lang="pt-BR" dirty="0"/>
              <a:t>de mexer com eles o tempo </a:t>
            </a:r>
            <a:r>
              <a:rPr lang="pt-BR" dirty="0" smtClean="0"/>
              <a:t>todo. Os </a:t>
            </a:r>
            <a:r>
              <a:rPr lang="pt-BR" dirty="0"/>
              <a:t>eletrodos da </a:t>
            </a:r>
            <a:r>
              <a:rPr lang="pt-BR" dirty="0" err="1"/>
              <a:t>monitorização</a:t>
            </a:r>
            <a:r>
              <a:rPr lang="pt-BR" dirty="0"/>
              <a:t> cerebral também podem prejudicar a pele.</a:t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188640"/>
            <a:ext cx="8460432" cy="1752600"/>
          </a:xfrm>
        </p:spPr>
        <p:txBody>
          <a:bodyPr>
            <a:normAutofit fontScale="62500" lnSpcReduction="20000"/>
          </a:bodyPr>
          <a:lstStyle/>
          <a:p>
            <a:r>
              <a:rPr lang="pt-BR" dirty="0">
                <a:solidFill>
                  <a:schemeClr val="tx1"/>
                </a:solidFill>
              </a:rPr>
              <a:t>A necrose  gordurosa subcutânea é rara. </a:t>
            </a:r>
            <a:endParaRPr lang="pt-BR" dirty="0" smtClean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Em </a:t>
            </a:r>
            <a:r>
              <a:rPr lang="pt-BR" dirty="0">
                <a:solidFill>
                  <a:schemeClr val="tx1"/>
                </a:solidFill>
              </a:rPr>
              <a:t>grandes estudos como o do Reino Unido de </a:t>
            </a:r>
            <a:r>
              <a:rPr lang="pt-BR" dirty="0" err="1">
                <a:solidFill>
                  <a:schemeClr val="tx1"/>
                </a:solidFill>
              </a:rPr>
              <a:t>Toby</a:t>
            </a: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relaTOU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>
                <a:solidFill>
                  <a:schemeClr val="tx1"/>
                </a:solidFill>
              </a:rPr>
              <a:t>12 casos de 1239 bebes (menos de 1%). </a:t>
            </a:r>
            <a:endParaRPr lang="pt-BR" dirty="0" smtClean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O </a:t>
            </a:r>
            <a:r>
              <a:rPr lang="pt-BR" dirty="0">
                <a:solidFill>
                  <a:schemeClr val="tx1"/>
                </a:solidFill>
              </a:rPr>
              <a:t>estudo Nacional </a:t>
            </a:r>
            <a:r>
              <a:rPr lang="pt-BR" dirty="0" err="1">
                <a:solidFill>
                  <a:schemeClr val="tx1"/>
                </a:solidFill>
              </a:rPr>
              <a:t>Suiço</a:t>
            </a: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dirty="0" smtClean="0">
                <a:solidFill>
                  <a:schemeClr val="tx1"/>
                </a:solidFill>
              </a:rPr>
              <a:t>de </a:t>
            </a:r>
            <a:r>
              <a:rPr lang="pt-BR" dirty="0">
                <a:solidFill>
                  <a:schemeClr val="tx1"/>
                </a:solidFill>
              </a:rPr>
              <a:t>Asfixia (2015): 4 casos/147 bebes (2,%). </a:t>
            </a:r>
            <a:endParaRPr lang="pt-BR" dirty="0" smtClean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Não </a:t>
            </a:r>
            <a:r>
              <a:rPr lang="pt-BR" dirty="0">
                <a:solidFill>
                  <a:schemeClr val="tx1"/>
                </a:solidFill>
              </a:rPr>
              <a:t>se </a:t>
            </a:r>
            <a:r>
              <a:rPr lang="pt-BR" dirty="0" smtClean="0">
                <a:solidFill>
                  <a:schemeClr val="tx1"/>
                </a:solidFill>
              </a:rPr>
              <a:t>as associaram </a:t>
            </a:r>
            <a:r>
              <a:rPr lang="pt-BR" dirty="0">
                <a:solidFill>
                  <a:schemeClr val="tx1"/>
                </a:solidFill>
              </a:rPr>
              <a:t>co  os métodos de resfriamento e muitos casos </a:t>
            </a:r>
            <a:r>
              <a:rPr lang="pt-BR" dirty="0" smtClean="0">
                <a:solidFill>
                  <a:schemeClr val="tx1"/>
                </a:solidFill>
              </a:rPr>
              <a:t>aparecem </a:t>
            </a:r>
            <a:r>
              <a:rPr lang="pt-BR" dirty="0">
                <a:solidFill>
                  <a:schemeClr val="tx1"/>
                </a:solidFill>
              </a:rPr>
              <a:t>a pós a alta hospitalar</a:t>
            </a:r>
          </a:p>
          <a:p>
            <a:endParaRPr lang="pt-BR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88840"/>
            <a:ext cx="5052517" cy="2293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437112"/>
            <a:ext cx="71739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0808"/>
            <a:ext cx="7288213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2267744" y="1124744"/>
            <a:ext cx="3970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Lesão por pressão dos eletrodos do EEG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486275"/>
            <a:ext cx="7031037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aixaDeTexto 6"/>
          <p:cNvSpPr txBox="1"/>
          <p:nvPr/>
        </p:nvSpPr>
        <p:spPr>
          <a:xfrm>
            <a:off x="2627784" y="4077072"/>
            <a:ext cx="3777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Lesão pelos  sensores do NIRS (RARO)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23528" y="476672"/>
            <a:ext cx="8774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Os eletrodos podem levar a </a:t>
            </a:r>
            <a:r>
              <a:rPr lang="pt-BR" dirty="0" smtClean="0"/>
              <a:t>úlceras </a:t>
            </a:r>
            <a:r>
              <a:rPr lang="pt-BR" dirty="0"/>
              <a:t>de pressão. </a:t>
            </a:r>
            <a:r>
              <a:rPr lang="pt-BR" dirty="0" smtClean="0"/>
              <a:t>Fazer </a:t>
            </a:r>
            <a:r>
              <a:rPr lang="pt-BR" dirty="0"/>
              <a:t>verificações </a:t>
            </a:r>
            <a:r>
              <a:rPr lang="pt-BR" dirty="0" smtClean="0"/>
              <a:t>cutâneas com </a:t>
            </a:r>
            <a:r>
              <a:rPr lang="pt-BR" dirty="0"/>
              <a:t>frequência.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552" y="692696"/>
            <a:ext cx="8208912" cy="6165304"/>
          </a:xfrm>
        </p:spPr>
        <p:txBody>
          <a:bodyPr>
            <a:normAutofit fontScale="55000" lnSpcReduction="20000"/>
          </a:bodyPr>
          <a:lstStyle/>
          <a:p>
            <a:r>
              <a:rPr lang="pt-BR" sz="4200" dirty="0" smtClean="0">
                <a:solidFill>
                  <a:srgbClr val="FF00FF"/>
                </a:solidFill>
              </a:rPr>
              <a:t> </a:t>
            </a:r>
          </a:p>
          <a:p>
            <a:r>
              <a:rPr lang="pt-BR" sz="3400" dirty="0" smtClean="0">
                <a:solidFill>
                  <a:schemeClr val="tx1"/>
                </a:solidFill>
              </a:rPr>
              <a:t>Há muito debate sobre esse tópico. Estudos em animais mostraram que tremor e estresse pode  desfazer a o efeito neuroprotetor da hipotermia.</a:t>
            </a:r>
          </a:p>
          <a:p>
            <a:pPr algn="l"/>
            <a:r>
              <a:rPr lang="pt-BR" sz="2900" dirty="0" err="1" smtClean="0">
                <a:hlinkClick r:id="rId2"/>
              </a:rPr>
              <a:t>Twenty-four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hours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of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mild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hypothermia</a:t>
            </a:r>
            <a:r>
              <a:rPr lang="pt-BR" sz="2900" dirty="0" smtClean="0">
                <a:hlinkClick r:id="rId2"/>
              </a:rPr>
              <a:t> in </a:t>
            </a:r>
            <a:r>
              <a:rPr lang="pt-BR" sz="2900" dirty="0" err="1" smtClean="0">
                <a:hlinkClick r:id="rId2"/>
              </a:rPr>
              <a:t>unsedated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newborn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pigs</a:t>
            </a:r>
            <a:r>
              <a:rPr lang="pt-BR" sz="2900" dirty="0" smtClean="0">
                <a:hlinkClick r:id="rId2"/>
              </a:rPr>
              <a:t> starting </a:t>
            </a:r>
            <a:r>
              <a:rPr lang="pt-BR" sz="2900" dirty="0" err="1" smtClean="0">
                <a:hlinkClick r:id="rId2"/>
              </a:rPr>
              <a:t>after</a:t>
            </a:r>
            <a:r>
              <a:rPr lang="pt-BR" sz="2900" dirty="0" smtClean="0">
                <a:hlinkClick r:id="rId2"/>
              </a:rPr>
              <a:t> a </a:t>
            </a:r>
            <a:r>
              <a:rPr lang="pt-BR" sz="2900" dirty="0" err="1" smtClean="0">
                <a:hlinkClick r:id="rId2"/>
              </a:rPr>
              <a:t>severe</a:t>
            </a:r>
            <a:r>
              <a:rPr lang="pt-BR" sz="2900" dirty="0" smtClean="0">
                <a:hlinkClick r:id="rId2"/>
              </a:rPr>
              <a:t> global </a:t>
            </a:r>
            <a:r>
              <a:rPr lang="pt-BR" sz="2900" dirty="0" err="1" smtClean="0">
                <a:hlinkClick r:id="rId2"/>
              </a:rPr>
              <a:t>hypoxic-ischemic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insult</a:t>
            </a:r>
            <a:r>
              <a:rPr lang="pt-BR" sz="2900" dirty="0" smtClean="0">
                <a:hlinkClick r:id="rId2"/>
              </a:rPr>
              <a:t> is </a:t>
            </a:r>
            <a:r>
              <a:rPr lang="pt-BR" sz="2900" dirty="0" err="1" smtClean="0">
                <a:hlinkClick r:id="rId2"/>
              </a:rPr>
              <a:t>not</a:t>
            </a:r>
            <a:r>
              <a:rPr lang="pt-BR" sz="2900" dirty="0" smtClean="0">
                <a:hlinkClick r:id="rId2"/>
              </a:rPr>
              <a:t> </a:t>
            </a:r>
            <a:r>
              <a:rPr lang="pt-BR" sz="2900" dirty="0" err="1" smtClean="0">
                <a:hlinkClick r:id="rId2"/>
              </a:rPr>
              <a:t>neuroprotective</a:t>
            </a:r>
            <a:r>
              <a:rPr lang="pt-BR" sz="2900" dirty="0" smtClean="0">
                <a:hlinkClick r:id="rId2"/>
              </a:rPr>
              <a:t>.</a:t>
            </a:r>
            <a:r>
              <a:rPr lang="pt-BR" sz="2900" dirty="0" err="1" smtClean="0"/>
              <a:t>Thoresen</a:t>
            </a:r>
            <a:r>
              <a:rPr lang="pt-BR" sz="2900" dirty="0" smtClean="0"/>
              <a:t> M, </a:t>
            </a:r>
            <a:r>
              <a:rPr lang="pt-BR" sz="2900" dirty="0" err="1" smtClean="0"/>
              <a:t>Satas</a:t>
            </a:r>
            <a:r>
              <a:rPr lang="pt-BR" sz="2900" dirty="0" smtClean="0"/>
              <a:t> S, </a:t>
            </a:r>
            <a:r>
              <a:rPr lang="pt-BR" sz="2900" dirty="0" err="1" smtClean="0"/>
              <a:t>Løberg</a:t>
            </a:r>
            <a:r>
              <a:rPr lang="pt-BR" sz="2900" dirty="0" smtClean="0"/>
              <a:t> EM, </a:t>
            </a:r>
            <a:r>
              <a:rPr lang="pt-BR" sz="2900" dirty="0" err="1" smtClean="0"/>
              <a:t>Whitelaw</a:t>
            </a:r>
            <a:r>
              <a:rPr lang="pt-BR" sz="2900" dirty="0" smtClean="0"/>
              <a:t> A, </a:t>
            </a:r>
            <a:r>
              <a:rPr lang="pt-BR" sz="2900" dirty="0" err="1" smtClean="0"/>
              <a:t>Acolet</a:t>
            </a:r>
            <a:r>
              <a:rPr lang="pt-BR" sz="2900" dirty="0" smtClean="0"/>
              <a:t> D, </a:t>
            </a:r>
            <a:r>
              <a:rPr lang="pt-BR" sz="2900" dirty="0" err="1" smtClean="0"/>
              <a:t>Lindgren</a:t>
            </a:r>
            <a:r>
              <a:rPr lang="pt-BR" sz="2900" dirty="0" smtClean="0"/>
              <a:t> C, </a:t>
            </a:r>
            <a:r>
              <a:rPr lang="pt-BR" sz="2900" dirty="0" err="1" smtClean="0"/>
              <a:t>Penrice</a:t>
            </a:r>
            <a:r>
              <a:rPr lang="pt-BR" sz="2900" dirty="0" smtClean="0"/>
              <a:t> J, </a:t>
            </a:r>
            <a:r>
              <a:rPr lang="pt-BR" sz="2900" dirty="0" err="1" smtClean="0"/>
              <a:t>Robertson</a:t>
            </a:r>
            <a:r>
              <a:rPr lang="pt-BR" sz="2900" dirty="0" smtClean="0"/>
              <a:t> N, </a:t>
            </a:r>
            <a:r>
              <a:rPr lang="pt-BR" sz="2900" dirty="0" err="1" smtClean="0"/>
              <a:t>Haug</a:t>
            </a:r>
            <a:r>
              <a:rPr lang="pt-BR" sz="2900" dirty="0" smtClean="0"/>
              <a:t> E, </a:t>
            </a:r>
            <a:r>
              <a:rPr lang="pt-BR" sz="2900" dirty="0" err="1" smtClean="0"/>
              <a:t>Steen</a:t>
            </a:r>
            <a:r>
              <a:rPr lang="pt-BR" sz="2900" dirty="0" smtClean="0"/>
              <a:t> PA.</a:t>
            </a:r>
          </a:p>
          <a:p>
            <a:pPr algn="l"/>
            <a:r>
              <a:rPr lang="pt-BR" sz="2900" dirty="0" err="1" smtClean="0"/>
              <a:t>Pediatr</a:t>
            </a:r>
            <a:r>
              <a:rPr lang="pt-BR" sz="2900" dirty="0" smtClean="0"/>
              <a:t> Res. 2001 </a:t>
            </a:r>
            <a:r>
              <a:rPr lang="pt-BR" sz="2900" dirty="0" err="1" smtClean="0"/>
              <a:t>Sep</a:t>
            </a:r>
            <a:r>
              <a:rPr lang="pt-BR" sz="2900" dirty="0" smtClean="0"/>
              <a:t>;50(3):405-11.PMID: 11518829.</a:t>
            </a:r>
            <a:r>
              <a:rPr lang="pt-BR" sz="2900" u="sng" dirty="0" smtClean="0">
                <a:hlinkClick r:id="rId3"/>
              </a:rPr>
              <a:t>Similar </a:t>
            </a:r>
            <a:r>
              <a:rPr lang="pt-BR" sz="2900" u="sng" dirty="0" err="1" smtClean="0">
                <a:hlinkClick r:id="rId3"/>
              </a:rPr>
              <a:t>articles</a:t>
            </a:r>
            <a:endParaRPr lang="pt-BR" sz="2900" dirty="0" smtClean="0"/>
          </a:p>
          <a:p>
            <a:endParaRPr lang="pt-BR" sz="3400" dirty="0" smtClean="0"/>
          </a:p>
          <a:p>
            <a:r>
              <a:rPr lang="pt-BR" sz="3400" dirty="0" smtClean="0">
                <a:solidFill>
                  <a:schemeClr val="tx1"/>
                </a:solidFill>
              </a:rPr>
              <a:t>As crianças com EHI que receberam </a:t>
            </a:r>
            <a:r>
              <a:rPr lang="pt-BR" sz="3400" dirty="0" err="1" smtClean="0">
                <a:solidFill>
                  <a:schemeClr val="tx1"/>
                </a:solidFill>
              </a:rPr>
              <a:t>opioides</a:t>
            </a:r>
            <a:r>
              <a:rPr lang="pt-BR" sz="3400" dirty="0" smtClean="0">
                <a:solidFill>
                  <a:schemeClr val="tx1"/>
                </a:solidFill>
              </a:rPr>
              <a:t> na era do não resfriamento tiveram melhor desfechos a longo prazo e melhores ressonâncias magnéticas.</a:t>
            </a:r>
          </a:p>
          <a:p>
            <a:endParaRPr lang="pt-BR" sz="3400" dirty="0" smtClean="0"/>
          </a:p>
          <a:p>
            <a:pPr algn="l"/>
            <a:r>
              <a:rPr lang="pt-BR" sz="2900" dirty="0" smtClean="0">
                <a:hlinkClick r:id="rId4"/>
              </a:rPr>
              <a:t>Use </a:t>
            </a:r>
            <a:r>
              <a:rPr lang="pt-BR" sz="2900" dirty="0" err="1" smtClean="0">
                <a:hlinkClick r:id="rId4"/>
              </a:rPr>
              <a:t>of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opioids</a:t>
            </a:r>
            <a:r>
              <a:rPr lang="pt-BR" sz="2900" dirty="0" smtClean="0">
                <a:hlinkClick r:id="rId4"/>
              </a:rPr>
              <a:t> in </a:t>
            </a:r>
            <a:r>
              <a:rPr lang="pt-BR" sz="2900" dirty="0" err="1" smtClean="0">
                <a:hlinkClick r:id="rId4"/>
              </a:rPr>
              <a:t>asphyxiated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term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neonates</a:t>
            </a:r>
            <a:r>
              <a:rPr lang="pt-BR" sz="2900" dirty="0" smtClean="0">
                <a:hlinkClick r:id="rId4"/>
              </a:rPr>
              <a:t>: </a:t>
            </a:r>
            <a:r>
              <a:rPr lang="pt-BR" sz="2900" dirty="0" err="1" smtClean="0">
                <a:hlinkClick r:id="rId4"/>
              </a:rPr>
              <a:t>effects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on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neuroimaging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and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clinical</a:t>
            </a:r>
            <a:r>
              <a:rPr lang="pt-BR" sz="2900" dirty="0" smtClean="0">
                <a:hlinkClick r:id="rId4"/>
              </a:rPr>
              <a:t> </a:t>
            </a:r>
            <a:r>
              <a:rPr lang="pt-BR" sz="2900" dirty="0" err="1" smtClean="0">
                <a:hlinkClick r:id="rId4"/>
              </a:rPr>
              <a:t>outcome</a:t>
            </a:r>
            <a:r>
              <a:rPr lang="pt-BR" sz="2900" dirty="0" smtClean="0">
                <a:hlinkClick r:id="rId4"/>
              </a:rPr>
              <a:t>.</a:t>
            </a:r>
            <a:r>
              <a:rPr lang="pt-BR" sz="2900" dirty="0" smtClean="0"/>
              <a:t>Angeles DM, </a:t>
            </a:r>
            <a:r>
              <a:rPr lang="pt-BR" sz="2900" dirty="0" err="1" smtClean="0"/>
              <a:t>Wycliffe</a:t>
            </a:r>
            <a:r>
              <a:rPr lang="pt-BR" sz="2900" dirty="0" smtClean="0"/>
              <a:t> N, </a:t>
            </a:r>
            <a:r>
              <a:rPr lang="pt-BR" sz="2900" dirty="0" err="1" smtClean="0"/>
              <a:t>Michelson</a:t>
            </a:r>
            <a:r>
              <a:rPr lang="pt-BR" sz="2900" dirty="0" smtClean="0"/>
              <a:t> D, </a:t>
            </a:r>
            <a:r>
              <a:rPr lang="pt-BR" sz="2900" dirty="0" err="1" smtClean="0"/>
              <a:t>Holshouser</a:t>
            </a:r>
            <a:r>
              <a:rPr lang="pt-BR" sz="2900" dirty="0" smtClean="0"/>
              <a:t> BA, </a:t>
            </a:r>
            <a:r>
              <a:rPr lang="pt-BR" sz="2900" dirty="0" err="1" smtClean="0"/>
              <a:t>Deming</a:t>
            </a:r>
            <a:r>
              <a:rPr lang="pt-BR" sz="2900" dirty="0" smtClean="0"/>
              <a:t> DD, Pearce WJ, </a:t>
            </a:r>
            <a:r>
              <a:rPr lang="pt-BR" sz="2900" dirty="0" err="1" smtClean="0"/>
              <a:t>Sowers</a:t>
            </a:r>
            <a:r>
              <a:rPr lang="pt-BR" sz="2900" dirty="0" smtClean="0"/>
              <a:t> LC, </a:t>
            </a:r>
            <a:r>
              <a:rPr lang="pt-BR" sz="2900" dirty="0" err="1" smtClean="0"/>
              <a:t>Ashwal</a:t>
            </a:r>
            <a:r>
              <a:rPr lang="pt-BR" sz="2900" dirty="0" smtClean="0"/>
              <a:t> </a:t>
            </a:r>
            <a:r>
              <a:rPr lang="pt-BR" sz="2900" dirty="0" err="1" smtClean="0"/>
              <a:t>S.Pediatr</a:t>
            </a:r>
            <a:r>
              <a:rPr lang="pt-BR" sz="2900" dirty="0" smtClean="0"/>
              <a:t> Res. 2005 Jun;57(6):873-8. </a:t>
            </a:r>
            <a:r>
              <a:rPr lang="pt-BR" sz="2900" dirty="0" err="1" smtClean="0"/>
              <a:t>Epub</a:t>
            </a:r>
            <a:r>
              <a:rPr lang="pt-BR" sz="2900" dirty="0" smtClean="0"/>
              <a:t> 2005 Mar 17.</a:t>
            </a:r>
          </a:p>
          <a:p>
            <a:pPr algn="l"/>
            <a:r>
              <a:rPr lang="pt-BR" sz="2900" dirty="0" smtClean="0"/>
              <a:t>PMID: 15774841</a:t>
            </a:r>
            <a:r>
              <a:rPr lang="pt-BR" sz="2900" u="sng" dirty="0" smtClean="0">
                <a:hlinkClick r:id="rId5"/>
              </a:rPr>
              <a:t>Similar </a:t>
            </a:r>
            <a:r>
              <a:rPr lang="pt-BR" sz="2900" u="sng" dirty="0" err="1" smtClean="0">
                <a:hlinkClick r:id="rId5"/>
              </a:rPr>
              <a:t>articles</a:t>
            </a:r>
            <a:r>
              <a:rPr lang="pt-BR" sz="2900" u="sng" dirty="0" smtClean="0"/>
              <a:t>. </a:t>
            </a:r>
            <a:r>
              <a:rPr lang="pt-BR" sz="2900" b="1" u="sng" dirty="0" smtClean="0">
                <a:solidFill>
                  <a:srgbClr val="0000FF"/>
                </a:solidFill>
              </a:rPr>
              <a:t>Artigo Livre!</a:t>
            </a:r>
            <a:endParaRPr lang="pt-BR" sz="2900" b="1" dirty="0" smtClean="0">
              <a:solidFill>
                <a:srgbClr val="0000FF"/>
              </a:solidFill>
            </a:endParaRPr>
          </a:p>
          <a:p>
            <a:endParaRPr lang="pt-BR" sz="3400" dirty="0" smtClean="0"/>
          </a:p>
          <a:p>
            <a:endParaRPr lang="pt-BR" sz="3400" dirty="0" smtClean="0"/>
          </a:p>
          <a:p>
            <a:r>
              <a:rPr lang="pt-BR" sz="3400" dirty="0" smtClean="0">
                <a:solidFill>
                  <a:schemeClr val="tx1"/>
                </a:solidFill>
              </a:rPr>
              <a:t>No entanto, sedação com morfina  durante a hipotermia terapêutica não ofereceu nenhum benefício neuroprotetor em e pode estar associada com o aumento da internação hospitalar.</a:t>
            </a:r>
          </a:p>
          <a:p>
            <a:pPr algn="l"/>
            <a:r>
              <a:rPr lang="pt-BR" sz="2900" dirty="0" err="1" smtClean="0">
                <a:hlinkClick r:id="rId6"/>
              </a:rPr>
              <a:t>Preemptive</a:t>
            </a:r>
            <a:r>
              <a:rPr lang="pt-BR" sz="2900" dirty="0" smtClean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Morphine</a:t>
            </a:r>
            <a:r>
              <a:rPr lang="pt-BR" sz="2900" dirty="0" smtClean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During</a:t>
            </a:r>
            <a:r>
              <a:rPr lang="pt-BR" sz="2900" dirty="0" smtClean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Therapeutic</a:t>
            </a:r>
            <a:r>
              <a:rPr lang="pt-BR" sz="2900" dirty="0" smtClean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Hypothermia</a:t>
            </a:r>
            <a:r>
              <a:rPr lang="pt-BR" sz="2900" dirty="0" smtClean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After</a:t>
            </a:r>
            <a:r>
              <a:rPr lang="pt-BR" sz="2900" dirty="0" smtClean="0">
                <a:hlinkClick r:id="rId6"/>
              </a:rPr>
              <a:t> Neonatal </a:t>
            </a:r>
            <a:r>
              <a:rPr lang="pt-BR" sz="2900" dirty="0" err="1" smtClean="0">
                <a:hlinkClick r:id="rId6"/>
              </a:rPr>
              <a:t>Encephalopathy</a:t>
            </a:r>
            <a:r>
              <a:rPr lang="pt-BR" sz="2900" dirty="0" smtClean="0">
                <a:hlinkClick r:id="rId6"/>
              </a:rPr>
              <a:t>: A </a:t>
            </a:r>
            <a:r>
              <a:rPr lang="pt-BR" sz="2900" dirty="0" err="1" smtClean="0">
                <a:hlinkClick r:id="rId6"/>
              </a:rPr>
              <a:t>Secondary</a:t>
            </a:r>
            <a:r>
              <a:rPr lang="pt-BR" sz="2900" dirty="0" smtClean="0">
                <a:hlinkClick r:id="rId6"/>
              </a:rPr>
              <a:t> </a:t>
            </a:r>
            <a:r>
              <a:rPr lang="pt-BR" sz="2900" dirty="0" err="1" smtClean="0">
                <a:hlinkClick r:id="rId6"/>
              </a:rPr>
              <a:t>Analysis</a:t>
            </a:r>
            <a:r>
              <a:rPr lang="pt-BR" sz="2900" dirty="0" smtClean="0">
                <a:hlinkClick r:id="rId6"/>
              </a:rPr>
              <a:t>.</a:t>
            </a:r>
            <a:r>
              <a:rPr lang="pt-BR" sz="2900" dirty="0" err="1" smtClean="0"/>
              <a:t>Liow</a:t>
            </a:r>
            <a:r>
              <a:rPr lang="pt-BR" sz="2900" dirty="0" smtClean="0"/>
              <a:t> N, </a:t>
            </a:r>
            <a:r>
              <a:rPr lang="pt-BR" sz="2900" dirty="0" err="1" smtClean="0"/>
              <a:t>Montaldo</a:t>
            </a:r>
            <a:r>
              <a:rPr lang="pt-BR" sz="2900" dirty="0" smtClean="0"/>
              <a:t> P, </a:t>
            </a:r>
            <a:r>
              <a:rPr lang="pt-BR" sz="2900" dirty="0" err="1" smtClean="0"/>
              <a:t>Lally</a:t>
            </a:r>
            <a:r>
              <a:rPr lang="pt-BR" sz="2900" dirty="0" smtClean="0"/>
              <a:t> PJ, </a:t>
            </a:r>
            <a:r>
              <a:rPr lang="pt-BR" sz="2900" dirty="0" err="1" smtClean="0"/>
              <a:t>Teiserskas</a:t>
            </a:r>
            <a:r>
              <a:rPr lang="pt-BR" sz="2900" dirty="0" smtClean="0"/>
              <a:t> J, </a:t>
            </a:r>
            <a:r>
              <a:rPr lang="pt-BR" sz="2900" dirty="0" err="1" smtClean="0"/>
              <a:t>Bassett</a:t>
            </a:r>
            <a:r>
              <a:rPr lang="pt-BR" sz="2900" dirty="0" smtClean="0"/>
              <a:t> P, Oliveira V, </a:t>
            </a:r>
            <a:r>
              <a:rPr lang="pt-BR" sz="2900" dirty="0" err="1" smtClean="0"/>
              <a:t>Mendoza</a:t>
            </a:r>
            <a:r>
              <a:rPr lang="pt-BR" sz="2900" dirty="0" smtClean="0"/>
              <a:t> J, Slater R, </a:t>
            </a:r>
            <a:r>
              <a:rPr lang="pt-BR" sz="2900" dirty="0" err="1" smtClean="0"/>
              <a:t>Shankaran</a:t>
            </a:r>
            <a:r>
              <a:rPr lang="pt-BR" sz="2900" dirty="0" smtClean="0"/>
              <a:t> S, </a:t>
            </a:r>
            <a:r>
              <a:rPr lang="pt-BR" sz="2900" dirty="0" err="1" smtClean="0"/>
              <a:t>Thayyil</a:t>
            </a:r>
            <a:r>
              <a:rPr lang="pt-BR" sz="2900" dirty="0" smtClean="0"/>
              <a:t> </a:t>
            </a:r>
            <a:r>
              <a:rPr lang="pt-BR" sz="2900" dirty="0" err="1" smtClean="0"/>
              <a:t>S.Ther</a:t>
            </a:r>
            <a:r>
              <a:rPr lang="pt-BR" sz="2900" dirty="0" smtClean="0"/>
              <a:t> </a:t>
            </a:r>
            <a:r>
              <a:rPr lang="pt-BR" sz="2900" dirty="0" err="1" smtClean="0"/>
              <a:t>Hypothermia</a:t>
            </a:r>
            <a:r>
              <a:rPr lang="pt-BR" sz="2900" dirty="0" smtClean="0"/>
              <a:t> </a:t>
            </a:r>
            <a:r>
              <a:rPr lang="pt-BR" sz="2900" dirty="0" err="1" smtClean="0"/>
              <a:t>Temp</a:t>
            </a:r>
            <a:r>
              <a:rPr lang="pt-BR" sz="2900" dirty="0" smtClean="0"/>
              <a:t> </a:t>
            </a:r>
            <a:r>
              <a:rPr lang="pt-BR" sz="2900" dirty="0" err="1" smtClean="0"/>
              <a:t>Manag</a:t>
            </a:r>
            <a:r>
              <a:rPr lang="pt-BR" sz="2900" dirty="0" smtClean="0"/>
              <a:t>. 2019 </a:t>
            </a:r>
            <a:r>
              <a:rPr lang="pt-BR" sz="2900" dirty="0" err="1" smtClean="0"/>
              <a:t>Feb</a:t>
            </a:r>
            <a:r>
              <a:rPr lang="pt-BR" sz="2900" dirty="0" smtClean="0"/>
              <a:t> 26. </a:t>
            </a:r>
            <a:r>
              <a:rPr lang="pt-BR" sz="2900" dirty="0" err="1" smtClean="0"/>
              <a:t>doi</a:t>
            </a:r>
            <a:r>
              <a:rPr lang="pt-BR" sz="2900" dirty="0" smtClean="0"/>
              <a:t>: 10.1089/</a:t>
            </a:r>
            <a:r>
              <a:rPr lang="pt-BR" sz="2900" dirty="0" err="1" smtClean="0"/>
              <a:t>ther</a:t>
            </a:r>
            <a:r>
              <a:rPr lang="pt-BR" sz="2900" dirty="0" smtClean="0"/>
              <a:t>.2018.0052. [</a:t>
            </a:r>
            <a:r>
              <a:rPr lang="pt-BR" sz="2900" dirty="0" err="1" smtClean="0"/>
              <a:t>Epub</a:t>
            </a:r>
            <a:r>
              <a:rPr lang="pt-BR" sz="2900" dirty="0" smtClean="0"/>
              <a:t> </a:t>
            </a:r>
            <a:r>
              <a:rPr lang="pt-BR" sz="2900" dirty="0" err="1" smtClean="0"/>
              <a:t>ahead</a:t>
            </a:r>
            <a:r>
              <a:rPr lang="pt-BR" sz="2900" dirty="0" smtClean="0"/>
              <a:t> </a:t>
            </a:r>
            <a:r>
              <a:rPr lang="pt-BR" sz="2900" dirty="0" err="1" smtClean="0"/>
              <a:t>of</a:t>
            </a:r>
            <a:r>
              <a:rPr lang="pt-BR" sz="2900" dirty="0" smtClean="0"/>
              <a:t> </a:t>
            </a:r>
            <a:r>
              <a:rPr lang="pt-BR" sz="2900" dirty="0" err="1" smtClean="0"/>
              <a:t>print</a:t>
            </a:r>
            <a:r>
              <a:rPr lang="pt-BR" sz="2900" dirty="0" smtClean="0"/>
              <a:t>]PMID: 30807267</a:t>
            </a:r>
            <a:r>
              <a:rPr lang="pt-BR" sz="2900" u="sng" dirty="0" smtClean="0">
                <a:hlinkClick r:id="rId7"/>
              </a:rPr>
              <a:t>Similar </a:t>
            </a:r>
            <a:r>
              <a:rPr lang="pt-BR" sz="2900" u="sng" dirty="0" err="1" smtClean="0">
                <a:hlinkClick r:id="rId7"/>
              </a:rPr>
              <a:t>articles</a:t>
            </a:r>
            <a:endParaRPr lang="pt-BR" sz="2900" dirty="0" smtClean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75856" y="116632"/>
            <a:ext cx="223344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FF"/>
                </a:solidFill>
              </a:rPr>
              <a:t>Sobre dor</a:t>
            </a:r>
            <a:endParaRPr lang="pt-BR" sz="3200" dirty="0" smtClean="0">
              <a:solidFill>
                <a:srgbClr val="FF00FF"/>
              </a:solidFill>
            </a:endParaRPr>
          </a:p>
          <a:p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504" y="0"/>
            <a:ext cx="1171937" cy="954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900988" cy="1676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Escala de dor N-PASS </a:t>
            </a:r>
            <a:endParaRPr lang="pt-BR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785813" y="1500188"/>
          <a:ext cx="7220818" cy="5050126"/>
        </p:xfrm>
        <a:graphic>
          <a:graphicData uri="http://schemas.openxmlformats.org/drawingml/2006/table">
            <a:tbl>
              <a:tblPr/>
              <a:tblGrid>
                <a:gridCol w="1060836"/>
                <a:gridCol w="1076609"/>
                <a:gridCol w="1076609"/>
                <a:gridCol w="1272888"/>
                <a:gridCol w="1366938"/>
                <a:gridCol w="1366938"/>
              </a:tblGrid>
              <a:tr h="193394">
                <a:tc rowSpan="2">
                  <a:txBody>
                    <a:bodyPr/>
                    <a:lstStyle/>
                    <a:p>
                      <a:pPr marL="39370" indent="-39370" algn="ctr">
                        <a:spcAft>
                          <a:spcPts val="1000"/>
                        </a:spcAft>
                      </a:pPr>
                      <a:r>
                        <a:rPr lang="pt-BR" sz="1000" b="1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Critérios de Avaliação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5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Sedação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88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9370" indent="-39370" algn="ctr">
                        <a:spcAft>
                          <a:spcPts val="1000"/>
                        </a:spcAft>
                      </a:pPr>
                      <a:r>
                        <a:rPr lang="pt-BR" sz="11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Sedação / Dor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C5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9370" indent="-39370"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Dor / Agitação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7794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-2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A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-1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6D1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0/0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FF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1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 algn="ctr">
                        <a:spcAft>
                          <a:spcPts val="1000"/>
                        </a:spcAft>
                      </a:pPr>
                      <a:r>
                        <a:rPr lang="pt-BR" sz="10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2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  <a:tr h="714482"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100" b="1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Irritabilidade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100" b="1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/ Choro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FF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choro com estímulo doloroso.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AF"/>
                    </a:solidFill>
                  </a:tcPr>
                </a:tc>
                <a:tc>
                  <a:txBody>
                    <a:bodyPr/>
                    <a:lstStyle/>
                    <a:p>
                      <a:pPr marL="58420" indent="-5842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Gemência ou choro mínimo com estímulo doloroso.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6D1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sedação / Ausência de sinais de dor.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FF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Irritabilidade ou choro intermitente.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Consolável.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Times New Roman"/>
                          <a:cs typeface="Times New Roman"/>
                        </a:rPr>
                        <a:t>Choro alto ou silencioso contínuo.</a:t>
                      </a:r>
                      <a:endParaRPr lang="pt-BR" sz="900">
                        <a:latin typeface="Comic Sans MS"/>
                        <a:ea typeface="Times New Roman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Inconsolável.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  <a:tr h="1335643"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1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Estado Comportame</a:t>
                      </a:r>
                      <a:r>
                        <a:rPr lang="pt-BR" sz="1100" b="1" u="sng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n</a:t>
                      </a:r>
                      <a:r>
                        <a:rPr lang="pt-BR" sz="11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tal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FF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Ausência de resposta a qualquer estímulo. Ausência de movimentos espontâneos.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AF"/>
                    </a:solidFill>
                  </a:tcPr>
                </a:tc>
                <a:tc>
                  <a:txBody>
                    <a:bodyPr/>
                    <a:lstStyle/>
                    <a:p>
                      <a:pPr marL="54610" indent="-54610">
                        <a:lnSpc>
                          <a:spcPts val="1100"/>
                        </a:lnSpc>
                        <a:spcAft>
                          <a:spcPts val="100"/>
                        </a:spcAft>
                      </a:pP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Reação mínima aos estímulos. Poucos movimentos espontâneos.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6D1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sedação / Ausência de sinais de dor.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FF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Inquieto, se contorce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Desperta com freqüência.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Chuta ou se hiperextende.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Constantemente acordado.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Dificuldade em desperta / ausência de movimentos (sem sedação).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  <a:tr h="625194">
                <a:tc>
                  <a:txBody>
                    <a:bodyPr/>
                    <a:lstStyle/>
                    <a:p>
                      <a:pPr algn="ctr">
                        <a:spcAft>
                          <a:spcPts val="200"/>
                        </a:spcAft>
                      </a:pPr>
                      <a:r>
                        <a:rPr lang="pt-BR" sz="11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Expressão Facial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Boca está relaxada. Ausência de expressão.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AF"/>
                    </a:solidFill>
                  </a:tcPr>
                </a:tc>
                <a:tc>
                  <a:txBody>
                    <a:bodyPr/>
                    <a:lstStyle/>
                    <a:p>
                      <a:pPr marL="54610" indent="-5461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1000"/>
                        </a:spcAft>
                        <a:tabLst>
                          <a:tab pos="1010920" algn="l"/>
                        </a:tabLs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Mínima expressão com estímulos.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43214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6D1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sedação / Ausência de sinais de dor.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FF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Aft>
                          <a:spcPts val="10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Qualquer expressão de dor intermitente.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Aft>
                          <a:spcPts val="10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Qualquer expressão de dor contínua.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  <a:tr h="824120">
                <a:tc>
                  <a:txBody>
                    <a:bodyPr/>
                    <a:lstStyle/>
                    <a:p>
                      <a:pPr algn="ctr">
                        <a:spcAft>
                          <a:spcPts val="200"/>
                        </a:spcAft>
                      </a:pPr>
                      <a:r>
                        <a:rPr lang="pt-BR" sz="11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Tônus dos Membros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FF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do reflexo da pega. 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Tônus flácido.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AF"/>
                    </a:solidFill>
                  </a:tcPr>
                </a:tc>
                <a:tc>
                  <a:txBody>
                    <a:bodyPr/>
                    <a:lstStyle/>
                    <a:p>
                      <a:pPr marL="58420" indent="-5842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Reflexo da pega mínimo.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58420" indent="-5842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Tônus muscular 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  <a:sym typeface="Symbol"/>
                        </a:rPr>
                        <a:t>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6D1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sedação / Ausência de sinais de dor.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FF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Mãos cerradas ou espalmadas de forma intermitente.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Tensão corporal ausente.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Mãos cerradas ou espalmadas de forma contínua.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Tensão corporal presente.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  <a:tr h="1179344"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pt-BR" sz="1100" b="1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Sinais Vitais (FC, FR, PA, SaO</a:t>
                      </a:r>
                      <a:r>
                        <a:rPr lang="pt-BR" sz="1100" b="1" baseline="-2500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omic Sans MS"/>
                          <a:ea typeface="Cambria"/>
                          <a:cs typeface="Times New Roman"/>
                        </a:rPr>
                        <a:t>2)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FF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variação com estímulos.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Hip</a:t>
                      </a:r>
                      <a:r>
                        <a:rPr lang="pt-BR" sz="900" b="1" u="sng">
                          <a:latin typeface="Comic Sans MS"/>
                          <a:ea typeface="Cambria"/>
                          <a:cs typeface="Times New Roman"/>
                        </a:rPr>
                        <a:t>o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ventilação ou apneia.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0AF"/>
                    </a:solidFill>
                  </a:tcPr>
                </a:tc>
                <a:tc>
                  <a:txBody>
                    <a:bodyPr/>
                    <a:lstStyle/>
                    <a:p>
                      <a:pPr marL="58420" indent="-5842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Variação &lt; 10% dos sinais vitais basais com o estímulo.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6D1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Ausência de sedação / Ausência de sinais de dor.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FF"/>
                    </a:solidFill>
                  </a:tcPr>
                </a:tc>
                <a:tc>
                  <a:txBody>
                    <a:bodyPr/>
                    <a:lstStyle/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  <a:sym typeface="Symbol"/>
                        </a:rPr>
                        <a:t>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 10-20% dos sinais vitais iniciais.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9370" indent="-39370">
                        <a:lnSpc>
                          <a:spcPts val="1100"/>
                        </a:lnSpc>
                        <a:spcAft>
                          <a:spcPts val="300"/>
                        </a:spcAft>
                      </a:pP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SaO</a:t>
                      </a:r>
                      <a:r>
                        <a:rPr lang="pt-BR" sz="900" b="1" baseline="-25000">
                          <a:latin typeface="Comic Sans MS"/>
                          <a:ea typeface="Cambria"/>
                          <a:cs typeface="Times New Roman"/>
                        </a:rPr>
                        <a:t>2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 76-85% com estímulo – rápido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  <a:sym typeface="Symbol"/>
                        </a:rPr>
                        <a:t></a:t>
                      </a:r>
                      <a:r>
                        <a:rPr lang="pt-BR" sz="900" b="1">
                          <a:latin typeface="Comic Sans MS"/>
                          <a:ea typeface="Cambria"/>
                          <a:cs typeface="Times New Roman"/>
                        </a:rPr>
                        <a:t>.</a:t>
                      </a:r>
                      <a:endParaRPr lang="pt-BR" sz="110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70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  <a:sym typeface="Symbol"/>
                        </a:rPr>
                        <a:t></a:t>
                      </a: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&gt; 20% dos sinais vitais iniciais.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36830" indent="-36830"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SaO</a:t>
                      </a:r>
                      <a:r>
                        <a:rPr lang="pt-BR" sz="900" b="1" baseline="-25000" dirty="0">
                          <a:latin typeface="Comic Sans MS"/>
                          <a:ea typeface="Cambria"/>
                          <a:cs typeface="Times New Roman"/>
                        </a:rPr>
                        <a:t>2</a:t>
                      </a: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  <a:sym typeface="Symbol"/>
                        </a:rPr>
                        <a:t></a:t>
                      </a: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 75% com estímulo – lento</a:t>
                      </a: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  <a:sym typeface="Symbol"/>
                        </a:rPr>
                        <a:t></a:t>
                      </a: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.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100"/>
                        </a:spcBef>
                        <a:spcAft>
                          <a:spcPts val="200"/>
                        </a:spcAft>
                      </a:pP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Ventilação </a:t>
                      </a:r>
                      <a:r>
                        <a:rPr lang="pt-BR" sz="900" b="1" dirty="0" err="1">
                          <a:latin typeface="Comic Sans MS"/>
                          <a:ea typeface="Cambria"/>
                          <a:cs typeface="Times New Roman"/>
                        </a:rPr>
                        <a:t>assincrônica</a:t>
                      </a:r>
                      <a:r>
                        <a:rPr lang="pt-BR" sz="900" b="1" dirty="0">
                          <a:latin typeface="Comic Sans MS"/>
                          <a:ea typeface="Cambria"/>
                          <a:cs typeface="Times New Roman"/>
                        </a:rPr>
                        <a:t> / Briga com o ventilador.</a:t>
                      </a:r>
                      <a:endParaRPr lang="pt-BR" sz="11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70823" marR="174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</a:tbl>
          </a:graphicData>
        </a:graphic>
      </p:graphicFrame>
      <p:sp>
        <p:nvSpPr>
          <p:cNvPr id="8" name="Retângulo de cantos arredondados 7"/>
          <p:cNvSpPr/>
          <p:nvPr/>
        </p:nvSpPr>
        <p:spPr>
          <a:xfrm>
            <a:off x="785813" y="1857375"/>
            <a:ext cx="7215187" cy="714375"/>
          </a:xfrm>
          <a:prstGeom prst="roundRect">
            <a:avLst/>
          </a:prstGeom>
          <a:noFill/>
          <a:ln w="57150">
            <a:solidFill>
              <a:srgbClr val="33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de cantos arredondados 8"/>
          <p:cNvSpPr/>
          <p:nvPr/>
        </p:nvSpPr>
        <p:spPr>
          <a:xfrm>
            <a:off x="785813" y="2571750"/>
            <a:ext cx="7215187" cy="135731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de cantos arredondados 9"/>
          <p:cNvSpPr/>
          <p:nvPr/>
        </p:nvSpPr>
        <p:spPr>
          <a:xfrm>
            <a:off x="785813" y="3929063"/>
            <a:ext cx="7215187" cy="642937"/>
          </a:xfrm>
          <a:prstGeom prst="roundRect">
            <a:avLst/>
          </a:prstGeom>
          <a:noFill/>
          <a:ln w="57150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785813" y="4572000"/>
            <a:ext cx="7215187" cy="785813"/>
          </a:xfrm>
          <a:prstGeom prst="roundRect">
            <a:avLst/>
          </a:prstGeom>
          <a:noFill/>
          <a:ln w="57150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2" name="Retângulo de cantos arredondados 11"/>
          <p:cNvSpPr/>
          <p:nvPr/>
        </p:nvSpPr>
        <p:spPr>
          <a:xfrm>
            <a:off x="785813" y="5357813"/>
            <a:ext cx="7215187" cy="1214437"/>
          </a:xfrm>
          <a:prstGeom prst="roundRect">
            <a:avLst/>
          </a:prstGeom>
          <a:noFill/>
          <a:ln w="57150">
            <a:solidFill>
              <a:srgbClr val="2A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1569" name="CaixaDeTexto 13"/>
          <p:cNvSpPr txBox="1">
            <a:spLocks noChangeArrowheads="1"/>
          </p:cNvSpPr>
          <p:nvPr/>
        </p:nvSpPr>
        <p:spPr bwMode="auto">
          <a:xfrm>
            <a:off x="8001000" y="5857875"/>
            <a:ext cx="1143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>
                <a:latin typeface="Century" pitchFamily="18" charset="0"/>
              </a:rPr>
              <a:t>* +1 se &lt; 30 semanas</a:t>
            </a:r>
          </a:p>
        </p:txBody>
      </p:sp>
      <p:sp>
        <p:nvSpPr>
          <p:cNvPr id="21570" name="CaixaDeTexto 14"/>
          <p:cNvSpPr txBox="1">
            <a:spLocks noChangeArrowheads="1"/>
          </p:cNvSpPr>
          <p:nvPr/>
        </p:nvSpPr>
        <p:spPr bwMode="auto">
          <a:xfrm>
            <a:off x="785813" y="6596063"/>
            <a:ext cx="3714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entury" pitchFamily="18" charset="0"/>
              </a:rPr>
              <a:t>Intervir quando pontuação &gt; 3</a:t>
            </a:r>
          </a:p>
          <a:p>
            <a:endParaRPr lang="pt-BR" sz="1400">
              <a:latin typeface="Century" pitchFamily="18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547664" y="116632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Então podemos aplicar a escala N-PASS (dor neonatal, agitação e sedação</a:t>
            </a:r>
            <a:endParaRPr lang="pt-BR" sz="2000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23528" y="260648"/>
            <a:ext cx="223344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FF"/>
                </a:solidFill>
              </a:rPr>
              <a:t>Sobre dor</a:t>
            </a:r>
            <a:endParaRPr lang="pt-BR" sz="3200" dirty="0" smtClean="0">
              <a:solidFill>
                <a:srgbClr val="FF00FF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5536" y="1052736"/>
            <a:ext cx="8280920" cy="5112568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 smtClean="0">
                <a:solidFill>
                  <a:srgbClr val="FF00FF"/>
                </a:solidFill>
              </a:rPr>
              <a:t>Se estiverem com dor,  o que fazer?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Esse é um estudo  de Pesquisa  de 125 UTI Neonatais entre 2007-2013. Os </a:t>
            </a:r>
            <a:r>
              <a:rPr lang="pt-BR" dirty="0" err="1" smtClean="0">
                <a:solidFill>
                  <a:schemeClr val="tx1"/>
                </a:solidFill>
              </a:rPr>
              <a:t>opióides</a:t>
            </a:r>
            <a:r>
              <a:rPr lang="pt-BR" dirty="0" smtClean="0">
                <a:solidFill>
                  <a:schemeClr val="tx1"/>
                </a:solidFill>
              </a:rPr>
              <a:t> foram administrado em 64% dos neonatos e houve aumento de 30% de 2008  2015.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 Assim  </a:t>
            </a:r>
            <a:r>
              <a:rPr lang="pt-BR" dirty="0" err="1" smtClean="0">
                <a:solidFill>
                  <a:schemeClr val="tx1"/>
                </a:solidFill>
              </a:rPr>
              <a:t>sedoanalgensia</a:t>
            </a:r>
            <a:r>
              <a:rPr lang="pt-BR" dirty="0" smtClean="0">
                <a:solidFill>
                  <a:schemeClr val="tx1"/>
                </a:solidFill>
              </a:rPr>
              <a:t> durante a hipotermia é prevalente, mas não é uma conduta uniforme entre os Centros.</a:t>
            </a:r>
          </a:p>
          <a:p>
            <a:pPr algn="l"/>
            <a:r>
              <a:rPr lang="pt-BR" sz="2100" dirty="0" err="1" smtClean="0">
                <a:hlinkClick r:id="rId2"/>
              </a:rPr>
              <a:t>Opioid</a:t>
            </a:r>
            <a:r>
              <a:rPr lang="pt-BR" sz="2100" dirty="0" smtClean="0">
                <a:hlinkClick r:id="rId2"/>
              </a:rPr>
              <a:t> </a:t>
            </a:r>
            <a:r>
              <a:rPr lang="pt-BR" sz="2100" dirty="0" err="1" smtClean="0">
                <a:hlinkClick r:id="rId2"/>
              </a:rPr>
              <a:t>and</a:t>
            </a:r>
            <a:r>
              <a:rPr lang="pt-BR" sz="2100" dirty="0" smtClean="0">
                <a:hlinkClick r:id="rId2"/>
              </a:rPr>
              <a:t> </a:t>
            </a:r>
            <a:r>
              <a:rPr lang="pt-BR" sz="2100" dirty="0" err="1" smtClean="0">
                <a:hlinkClick r:id="rId2"/>
              </a:rPr>
              <a:t>benzodiazepine</a:t>
            </a:r>
            <a:r>
              <a:rPr lang="pt-BR" sz="2100" dirty="0" smtClean="0">
                <a:hlinkClick r:id="rId2"/>
              </a:rPr>
              <a:t> use </a:t>
            </a:r>
            <a:r>
              <a:rPr lang="pt-BR" sz="2100" dirty="0" err="1" smtClean="0">
                <a:hlinkClick r:id="rId2"/>
              </a:rPr>
              <a:t>during</a:t>
            </a:r>
            <a:r>
              <a:rPr lang="pt-BR" sz="2100" dirty="0" smtClean="0">
                <a:hlinkClick r:id="rId2"/>
              </a:rPr>
              <a:t> </a:t>
            </a:r>
            <a:r>
              <a:rPr lang="pt-BR" sz="2100" dirty="0" err="1" smtClean="0">
                <a:hlinkClick r:id="rId2"/>
              </a:rPr>
              <a:t>therapeutic</a:t>
            </a:r>
            <a:r>
              <a:rPr lang="pt-BR" sz="2100" dirty="0" smtClean="0">
                <a:hlinkClick r:id="rId2"/>
              </a:rPr>
              <a:t> </a:t>
            </a:r>
            <a:r>
              <a:rPr lang="pt-BR" sz="2100" dirty="0" err="1" smtClean="0">
                <a:hlinkClick r:id="rId2"/>
              </a:rPr>
              <a:t>hypothermia</a:t>
            </a:r>
            <a:r>
              <a:rPr lang="pt-BR" sz="2100" dirty="0" smtClean="0">
                <a:hlinkClick r:id="rId2"/>
              </a:rPr>
              <a:t> in </a:t>
            </a:r>
            <a:r>
              <a:rPr lang="pt-BR" sz="2100" dirty="0" err="1" smtClean="0">
                <a:hlinkClick r:id="rId2"/>
              </a:rPr>
              <a:t>encephalopathic</a:t>
            </a:r>
            <a:r>
              <a:rPr lang="pt-BR" sz="2100" dirty="0" smtClean="0">
                <a:hlinkClick r:id="rId2"/>
              </a:rPr>
              <a:t> </a:t>
            </a:r>
            <a:r>
              <a:rPr lang="pt-BR" sz="2100" dirty="0" err="1" smtClean="0">
                <a:hlinkClick r:id="rId2"/>
              </a:rPr>
              <a:t>neonates</a:t>
            </a:r>
            <a:r>
              <a:rPr lang="pt-BR" sz="2100" dirty="0" smtClean="0">
                <a:hlinkClick r:id="rId2"/>
              </a:rPr>
              <a:t>.</a:t>
            </a:r>
            <a:r>
              <a:rPr lang="pt-BR" sz="2100" dirty="0" err="1" smtClean="0"/>
              <a:t>Berube</a:t>
            </a:r>
            <a:r>
              <a:rPr lang="pt-BR" sz="2100" dirty="0" smtClean="0"/>
              <a:t> MW, </a:t>
            </a:r>
            <a:r>
              <a:rPr lang="pt-BR" sz="2100" dirty="0" err="1" smtClean="0"/>
              <a:t>Lemmon</a:t>
            </a:r>
            <a:r>
              <a:rPr lang="pt-BR" sz="2100" dirty="0" smtClean="0"/>
              <a:t> ME, </a:t>
            </a:r>
            <a:r>
              <a:rPr lang="pt-BR" sz="2100" dirty="0" err="1" smtClean="0"/>
              <a:t>Pizoli</a:t>
            </a:r>
            <a:r>
              <a:rPr lang="pt-BR" sz="2100" dirty="0" smtClean="0"/>
              <a:t> CE, </a:t>
            </a:r>
            <a:r>
              <a:rPr lang="pt-BR" sz="2100" dirty="0" err="1" smtClean="0"/>
              <a:t>Bidegain</a:t>
            </a:r>
            <a:r>
              <a:rPr lang="pt-BR" sz="2100" dirty="0" smtClean="0"/>
              <a:t> M, </a:t>
            </a:r>
            <a:r>
              <a:rPr lang="pt-BR" sz="2100" dirty="0" err="1" smtClean="0"/>
              <a:t>Tolia</a:t>
            </a:r>
            <a:r>
              <a:rPr lang="pt-BR" sz="2100" dirty="0" smtClean="0"/>
              <a:t> VN, </a:t>
            </a:r>
            <a:r>
              <a:rPr lang="pt-BR" sz="2100" dirty="0" err="1" smtClean="0"/>
              <a:t>Cotten</a:t>
            </a:r>
            <a:r>
              <a:rPr lang="pt-BR" sz="2100" dirty="0" smtClean="0"/>
              <a:t> CM, </a:t>
            </a:r>
            <a:r>
              <a:rPr lang="pt-BR" sz="2100" dirty="0" err="1" smtClean="0"/>
              <a:t>Greenberg</a:t>
            </a:r>
            <a:r>
              <a:rPr lang="pt-BR" sz="2100" dirty="0" smtClean="0"/>
              <a:t> RG.J </a:t>
            </a:r>
            <a:r>
              <a:rPr lang="pt-BR" sz="2100" dirty="0" err="1" smtClean="0"/>
              <a:t>Perinatol</a:t>
            </a:r>
            <a:r>
              <a:rPr lang="pt-BR" sz="2100" dirty="0" smtClean="0"/>
              <a:t>. 2019 </a:t>
            </a:r>
            <a:r>
              <a:rPr lang="pt-BR" sz="2100" dirty="0" err="1" smtClean="0"/>
              <a:t>Oct</a:t>
            </a:r>
            <a:r>
              <a:rPr lang="pt-BR" sz="2100" dirty="0" smtClean="0"/>
              <a:t> 15. </a:t>
            </a:r>
            <a:r>
              <a:rPr lang="pt-BR" sz="2100" dirty="0" err="1" smtClean="0"/>
              <a:t>doi</a:t>
            </a:r>
            <a:r>
              <a:rPr lang="pt-BR" sz="2100" dirty="0" smtClean="0"/>
              <a:t>: 10.1038/s41372-019-0533-4. [</a:t>
            </a:r>
            <a:r>
              <a:rPr lang="pt-BR" sz="2100" dirty="0" err="1" smtClean="0"/>
              <a:t>Epub</a:t>
            </a:r>
            <a:r>
              <a:rPr lang="pt-BR" sz="2100" dirty="0" smtClean="0"/>
              <a:t> </a:t>
            </a:r>
            <a:r>
              <a:rPr lang="pt-BR" sz="2100" dirty="0" err="1" smtClean="0"/>
              <a:t>ahead</a:t>
            </a:r>
            <a:r>
              <a:rPr lang="pt-BR" sz="2100" dirty="0" smtClean="0"/>
              <a:t> </a:t>
            </a:r>
            <a:r>
              <a:rPr lang="pt-BR" sz="2100" dirty="0" err="1" smtClean="0"/>
              <a:t>of</a:t>
            </a:r>
            <a:r>
              <a:rPr lang="pt-BR" sz="2100" dirty="0" smtClean="0"/>
              <a:t> </a:t>
            </a:r>
            <a:r>
              <a:rPr lang="pt-BR" sz="2100" dirty="0" err="1" smtClean="0"/>
              <a:t>print</a:t>
            </a:r>
            <a:r>
              <a:rPr lang="pt-BR" sz="2100" dirty="0" smtClean="0"/>
              <a:t>].PMID: 31616049.</a:t>
            </a:r>
            <a:r>
              <a:rPr lang="pt-BR" sz="2100" u="sng" dirty="0" smtClean="0">
                <a:hlinkClick r:id="rId3"/>
              </a:rPr>
              <a:t>Similar </a:t>
            </a:r>
            <a:r>
              <a:rPr lang="pt-BR" sz="2100" u="sng" dirty="0" err="1" smtClean="0">
                <a:hlinkClick r:id="rId3"/>
              </a:rPr>
              <a:t>articles</a:t>
            </a:r>
            <a:endParaRPr lang="pt-BR" sz="2100" dirty="0" smtClean="0"/>
          </a:p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3275856" y="116632"/>
            <a:ext cx="223344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FF"/>
                </a:solidFill>
              </a:rPr>
              <a:t>Sobre dor</a:t>
            </a:r>
            <a:endParaRPr lang="pt-BR" sz="3200" dirty="0" smtClean="0">
              <a:solidFill>
                <a:srgbClr val="FF00FF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568952" cy="5328592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>
                <a:solidFill>
                  <a:schemeClr val="tx1"/>
                </a:solidFill>
              </a:rPr>
              <a:t>Esse mês recebemos esse e-mail questionando qual escore de dor usado na nossa  Unidade para avaliação da dor nos RN com EHI, tratamento com medicação padrão, tratamento em </a:t>
            </a:r>
            <a:r>
              <a:rPr lang="pt-BR" i="1" dirty="0" err="1" smtClean="0">
                <a:solidFill>
                  <a:schemeClr val="tx1"/>
                </a:solidFill>
              </a:rPr>
              <a:t>bolus</a:t>
            </a:r>
            <a:r>
              <a:rPr lang="pt-BR" dirty="0" smtClean="0">
                <a:solidFill>
                  <a:schemeClr val="tx1"/>
                </a:solidFill>
              </a:rPr>
              <a:t> ou infusão contínua, tratamento com morfina, </a:t>
            </a:r>
            <a:r>
              <a:rPr lang="pt-BR" dirty="0" err="1" smtClean="0">
                <a:solidFill>
                  <a:schemeClr val="tx1"/>
                </a:solidFill>
              </a:rPr>
              <a:t>fentanil</a:t>
            </a:r>
            <a:r>
              <a:rPr lang="pt-BR" dirty="0" smtClean="0">
                <a:solidFill>
                  <a:schemeClr val="tx1"/>
                </a:solidFill>
              </a:rPr>
              <a:t> ou outro, descontinua o tratamento após o reaquecimento, desmama após o reaquecimento.</a:t>
            </a:r>
          </a:p>
          <a:p>
            <a:endParaRPr lang="pt-BR" dirty="0" smtClean="0">
              <a:solidFill>
                <a:schemeClr val="tx1"/>
              </a:solidFill>
            </a:endParaRPr>
          </a:p>
          <a:p>
            <a:r>
              <a:rPr lang="pt-BR" sz="3600" b="1" dirty="0" smtClean="0">
                <a:solidFill>
                  <a:srgbClr val="FF00FF"/>
                </a:solidFill>
              </a:rPr>
              <a:t>Alguns não fazem</a:t>
            </a:r>
            <a:r>
              <a:rPr lang="pt-BR" b="1" dirty="0" smtClean="0">
                <a:solidFill>
                  <a:srgbClr val="FF00FF"/>
                </a:solidFill>
              </a:rPr>
              <a:t> </a:t>
            </a:r>
          </a:p>
          <a:p>
            <a:endParaRPr lang="pt-BR" b="1" dirty="0" smtClean="0">
              <a:solidFill>
                <a:srgbClr val="FF00FF"/>
              </a:solidFill>
            </a:endParaRPr>
          </a:p>
          <a:p>
            <a:r>
              <a:rPr lang="pt-BR" b="1" dirty="0" smtClean="0">
                <a:solidFill>
                  <a:schemeClr val="tx1"/>
                </a:solidFill>
              </a:rPr>
              <a:t>Na UTI </a:t>
            </a:r>
            <a:r>
              <a:rPr lang="pt-BR" b="1" dirty="0" err="1" smtClean="0">
                <a:solidFill>
                  <a:schemeClr val="tx1"/>
                </a:solidFill>
              </a:rPr>
              <a:t>Southwestern</a:t>
            </a: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b="1" dirty="0" err="1" smtClean="0">
                <a:solidFill>
                  <a:schemeClr val="tx1"/>
                </a:solidFill>
              </a:rPr>
              <a:t>Parklan</a:t>
            </a: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dirty="0" smtClean="0">
                <a:solidFill>
                  <a:schemeClr val="tx1"/>
                </a:solidFill>
              </a:rPr>
              <a:t> pouco  bebes necessitam de </a:t>
            </a:r>
            <a:r>
              <a:rPr lang="pt-BR" dirty="0" err="1" smtClean="0">
                <a:solidFill>
                  <a:schemeClr val="tx1"/>
                </a:solidFill>
              </a:rPr>
              <a:t>intubação</a:t>
            </a:r>
            <a:r>
              <a:rPr lang="pt-BR" dirty="0" smtClean="0">
                <a:solidFill>
                  <a:schemeClr val="tx1"/>
                </a:solidFill>
              </a:rPr>
              <a:t> ou tremem. Sem infusão contínua exceto se hipertensão </a:t>
            </a:r>
            <a:r>
              <a:rPr lang="pt-BR" dirty="0" err="1" smtClean="0">
                <a:solidFill>
                  <a:schemeClr val="tx1"/>
                </a:solidFill>
              </a:rPr>
              <a:t>pulmona</a:t>
            </a:r>
            <a:r>
              <a:rPr lang="pt-BR" dirty="0" smtClean="0">
                <a:solidFill>
                  <a:schemeClr val="tx1"/>
                </a:solidFill>
              </a:rPr>
              <a:t> persistente.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b="1" dirty="0" smtClean="0">
                <a:solidFill>
                  <a:schemeClr val="tx1"/>
                </a:solidFill>
              </a:rPr>
              <a:t>Em CH </a:t>
            </a:r>
            <a:r>
              <a:rPr lang="pt-BR" b="1" dirty="0" err="1" smtClean="0">
                <a:solidFill>
                  <a:schemeClr val="tx1"/>
                </a:solidFill>
              </a:rPr>
              <a:t>Los</a:t>
            </a:r>
            <a:r>
              <a:rPr lang="pt-BR" b="1" dirty="0" smtClean="0">
                <a:solidFill>
                  <a:schemeClr val="tx1"/>
                </a:solidFill>
              </a:rPr>
              <a:t> Angeles</a:t>
            </a:r>
            <a:r>
              <a:rPr lang="pt-BR" dirty="0" smtClean="0">
                <a:solidFill>
                  <a:schemeClr val="tx1"/>
                </a:solidFill>
              </a:rPr>
              <a:t>, não iniciam empiricamente com </a:t>
            </a:r>
            <a:r>
              <a:rPr lang="pt-BR" dirty="0" err="1" smtClean="0">
                <a:solidFill>
                  <a:schemeClr val="tx1"/>
                </a:solidFill>
              </a:rPr>
              <a:t>opioide</a:t>
            </a:r>
            <a:r>
              <a:rPr lang="pt-BR" dirty="0" smtClean="0">
                <a:solidFill>
                  <a:schemeClr val="tx1"/>
                </a:solidFill>
              </a:rPr>
              <a:t>. A maioria dos bebês não tremem.  Os bebês </a:t>
            </a:r>
            <a:r>
              <a:rPr lang="pt-BR" dirty="0" err="1" smtClean="0">
                <a:solidFill>
                  <a:schemeClr val="tx1"/>
                </a:solidFill>
              </a:rPr>
              <a:t>intubados</a:t>
            </a:r>
            <a:r>
              <a:rPr lang="pt-BR" dirty="0" smtClean="0">
                <a:solidFill>
                  <a:schemeClr val="tx1"/>
                </a:solidFill>
              </a:rPr>
              <a:t> às vezes recebem </a:t>
            </a:r>
            <a:r>
              <a:rPr lang="pt-BR" dirty="0" err="1" smtClean="0">
                <a:solidFill>
                  <a:schemeClr val="tx1"/>
                </a:solidFill>
              </a:rPr>
              <a:t>opioides</a:t>
            </a:r>
            <a:r>
              <a:rPr lang="pt-BR" dirty="0" smtClean="0">
                <a:solidFill>
                  <a:schemeClr val="tx1"/>
                </a:solidFill>
              </a:rPr>
              <a:t>. </a:t>
            </a:r>
          </a:p>
          <a:p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75856" y="116632"/>
            <a:ext cx="223344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FF"/>
                </a:solidFill>
              </a:rPr>
              <a:t>Sobre dor</a:t>
            </a:r>
            <a:endParaRPr lang="pt-BR" sz="3200" dirty="0" smtClean="0">
              <a:solidFill>
                <a:srgbClr val="FF00FF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1124744"/>
            <a:ext cx="8640960" cy="5544616"/>
          </a:xfrm>
        </p:spPr>
        <p:txBody>
          <a:bodyPr>
            <a:normAutofit fontScale="92500" lnSpcReduction="20000"/>
          </a:bodyPr>
          <a:lstStyle/>
          <a:p>
            <a:r>
              <a:rPr lang="pt-BR" sz="2600" dirty="0" smtClean="0">
                <a:solidFill>
                  <a:schemeClr val="tx1"/>
                </a:solidFill>
              </a:rPr>
              <a:t>Em </a:t>
            </a:r>
            <a:r>
              <a:rPr lang="pt-BR" sz="2600" b="1" dirty="0" err="1" smtClean="0">
                <a:solidFill>
                  <a:schemeClr val="tx1"/>
                </a:solidFill>
              </a:rPr>
              <a:t>Calgary</a:t>
            </a:r>
            <a:r>
              <a:rPr lang="pt-BR" sz="2600" dirty="0" smtClean="0">
                <a:solidFill>
                  <a:schemeClr val="tx1"/>
                </a:solidFill>
              </a:rPr>
              <a:t> é usada infusão de morfina na dose de 5mcg/</a:t>
            </a:r>
            <a:r>
              <a:rPr lang="pt-BR" sz="2600" dirty="0" err="1" smtClean="0">
                <a:solidFill>
                  <a:schemeClr val="tx1"/>
                </a:solidFill>
              </a:rPr>
              <a:t>kghoras</a:t>
            </a:r>
            <a:r>
              <a:rPr lang="pt-BR" sz="2600" dirty="0" smtClean="0">
                <a:solidFill>
                  <a:schemeClr val="tx1"/>
                </a:solidFill>
              </a:rPr>
              <a:t> ou </a:t>
            </a:r>
            <a:r>
              <a:rPr lang="pt-BR" sz="2600" dirty="0" err="1" smtClean="0">
                <a:solidFill>
                  <a:schemeClr val="tx1"/>
                </a:solidFill>
              </a:rPr>
              <a:t>Fentanil</a:t>
            </a:r>
            <a:r>
              <a:rPr lang="pt-BR" sz="2600" dirty="0" smtClean="0">
                <a:solidFill>
                  <a:schemeClr val="tx1"/>
                </a:solidFill>
              </a:rPr>
              <a:t> 1 </a:t>
            </a:r>
            <a:r>
              <a:rPr lang="pt-BR" sz="2600" dirty="0" err="1" smtClean="0">
                <a:solidFill>
                  <a:schemeClr val="tx1"/>
                </a:solidFill>
              </a:rPr>
              <a:t>mc</a:t>
            </a:r>
            <a:r>
              <a:rPr lang="pt-BR" sz="2600" dirty="0" smtClean="0">
                <a:solidFill>
                  <a:schemeClr val="tx1"/>
                </a:solidFill>
              </a:rPr>
              <a:t>/kg/hora  (se hipotensão). Ambos são desmamados rapidamente após o reaquecimento, a menos se necessário.</a:t>
            </a:r>
          </a:p>
          <a:p>
            <a:r>
              <a:rPr lang="pt-BR" sz="2600" dirty="0" smtClean="0">
                <a:solidFill>
                  <a:schemeClr val="tx1"/>
                </a:solidFill>
              </a:rPr>
              <a:t>No </a:t>
            </a:r>
            <a:r>
              <a:rPr lang="pt-BR" sz="2600" b="1" dirty="0" err="1" smtClean="0">
                <a:solidFill>
                  <a:schemeClr val="tx1"/>
                </a:solidFill>
              </a:rPr>
              <a:t>Sick</a:t>
            </a:r>
            <a:r>
              <a:rPr lang="pt-BR" sz="2600" b="1" dirty="0" smtClean="0">
                <a:solidFill>
                  <a:schemeClr val="tx1"/>
                </a:solidFill>
              </a:rPr>
              <a:t> </a:t>
            </a:r>
            <a:r>
              <a:rPr lang="pt-BR" sz="2600" b="1" dirty="0" err="1" smtClean="0">
                <a:solidFill>
                  <a:schemeClr val="tx1"/>
                </a:solidFill>
              </a:rPr>
              <a:t>Kids</a:t>
            </a:r>
            <a:r>
              <a:rPr lang="pt-BR" sz="2600" b="1" dirty="0" smtClean="0">
                <a:solidFill>
                  <a:schemeClr val="tx1"/>
                </a:solidFill>
              </a:rPr>
              <a:t> </a:t>
            </a:r>
            <a:r>
              <a:rPr lang="pt-BR" sz="2600" dirty="0" smtClean="0">
                <a:solidFill>
                  <a:schemeClr val="tx1"/>
                </a:solidFill>
              </a:rPr>
              <a:t>in </a:t>
            </a:r>
            <a:r>
              <a:rPr lang="pt-BR" sz="2600" b="1" dirty="0" smtClean="0">
                <a:solidFill>
                  <a:schemeClr val="tx1"/>
                </a:solidFill>
              </a:rPr>
              <a:t>Toronto</a:t>
            </a:r>
            <a:r>
              <a:rPr lang="pt-BR" sz="2600" dirty="0" smtClean="0">
                <a:solidFill>
                  <a:schemeClr val="tx1"/>
                </a:solidFill>
              </a:rPr>
              <a:t>, é usada a </a:t>
            </a:r>
            <a:r>
              <a:rPr lang="pt-BR" sz="2600" dirty="0" err="1" smtClean="0">
                <a:solidFill>
                  <a:schemeClr val="tx1"/>
                </a:solidFill>
              </a:rPr>
              <a:t>dexmedetomidina</a:t>
            </a:r>
            <a:r>
              <a:rPr lang="pt-BR" sz="2600" dirty="0" smtClean="0">
                <a:solidFill>
                  <a:schemeClr val="tx1"/>
                </a:solidFill>
              </a:rPr>
              <a:t> começando com uma doe de 0,05 </a:t>
            </a:r>
            <a:r>
              <a:rPr lang="pt-BR" sz="2600" dirty="0" err="1" smtClean="0">
                <a:solidFill>
                  <a:schemeClr val="tx1"/>
                </a:solidFill>
              </a:rPr>
              <a:t>mcg</a:t>
            </a:r>
            <a:r>
              <a:rPr lang="pt-BR" sz="2600" dirty="0" smtClean="0">
                <a:solidFill>
                  <a:schemeClr val="tx1"/>
                </a:solidFill>
              </a:rPr>
              <a:t>/kg/h para a sedação </a:t>
            </a:r>
            <a:r>
              <a:rPr lang="pt-BR" sz="2600" dirty="0" err="1" smtClean="0">
                <a:solidFill>
                  <a:schemeClr val="tx1"/>
                </a:solidFill>
              </a:rPr>
              <a:t>duranTe</a:t>
            </a:r>
            <a:r>
              <a:rPr lang="pt-BR" sz="2600" dirty="0" smtClean="0">
                <a:solidFill>
                  <a:schemeClr val="tx1"/>
                </a:solidFill>
              </a:rPr>
              <a:t> o resfriamento; A dose é regulada para menos com base na escala de N-PAS (objetivo do escore -1 a -4).  Há um histórico de uso de morfina na dose de 5mc/kg/hora.</a:t>
            </a:r>
          </a:p>
          <a:p>
            <a:r>
              <a:rPr lang="pt-BR" sz="2600" dirty="0" smtClean="0">
                <a:solidFill>
                  <a:schemeClr val="tx1"/>
                </a:solidFill>
              </a:rPr>
              <a:t>Em </a:t>
            </a:r>
            <a:r>
              <a:rPr lang="pt-BR" sz="2600" b="1" dirty="0" err="1" smtClean="0">
                <a:solidFill>
                  <a:schemeClr val="tx1"/>
                </a:solidFill>
              </a:rPr>
              <a:t>Maine</a:t>
            </a:r>
            <a:r>
              <a:rPr lang="pt-BR" sz="2600" dirty="0" smtClean="0">
                <a:solidFill>
                  <a:schemeClr val="tx1"/>
                </a:solidFill>
              </a:rPr>
              <a:t>, a morfina é diminuída em 50% ao iniciar a fase de reaquecimento;  suspende  com 6-12 horas do período de reaquecimento. Mãe que recebeu  </a:t>
            </a:r>
            <a:r>
              <a:rPr lang="pt-BR" sz="2600" dirty="0" err="1" smtClean="0">
                <a:solidFill>
                  <a:schemeClr val="tx1"/>
                </a:solidFill>
              </a:rPr>
              <a:t>buprenorfina</a:t>
            </a:r>
            <a:r>
              <a:rPr lang="pt-BR" sz="2600" dirty="0" smtClean="0">
                <a:solidFill>
                  <a:schemeClr val="tx1"/>
                </a:solidFill>
              </a:rPr>
              <a:t> durante a gravidez, os bebês necessitam de mais morfina durante a hipotermia.</a:t>
            </a:r>
          </a:p>
          <a:p>
            <a:endParaRPr lang="pt-BR" sz="2600" dirty="0" smtClean="0">
              <a:solidFill>
                <a:schemeClr val="tx1"/>
              </a:solidFill>
            </a:endParaRPr>
          </a:p>
          <a:p>
            <a:r>
              <a:rPr lang="pt-BR" sz="2600" b="1" dirty="0" smtClean="0">
                <a:solidFill>
                  <a:schemeClr val="tx1"/>
                </a:solidFill>
              </a:rPr>
              <a:t>M Stanford</a:t>
            </a:r>
            <a:r>
              <a:rPr lang="pt-BR" sz="2600" dirty="0" smtClean="0">
                <a:solidFill>
                  <a:schemeClr val="tx1"/>
                </a:solidFill>
              </a:rPr>
              <a:t>, o protocolo é: morfina na dose de 0,01/kg/hora em infusão contínua por 12 horas. Diminui para 0,00o5mg/kg/hora para o restante do reaquecimento e suspender no reaquecimento</a:t>
            </a:r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763688" y="116632"/>
            <a:ext cx="504056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00FF"/>
                </a:solidFill>
              </a:rPr>
              <a:t>Sobre dor</a:t>
            </a:r>
          </a:p>
          <a:p>
            <a:pPr algn="ctr"/>
            <a:r>
              <a:rPr lang="pt-BR" sz="3200" b="1" dirty="0" smtClean="0">
                <a:solidFill>
                  <a:srgbClr val="0000FF"/>
                </a:solidFill>
              </a:rPr>
              <a:t>Alguns fazem</a:t>
            </a:r>
            <a:endParaRPr lang="pt-BR" sz="3200" dirty="0" smtClean="0">
              <a:solidFill>
                <a:srgbClr val="0000FF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424936" cy="6381328"/>
          </a:xfrm>
        </p:spPr>
        <p:txBody>
          <a:bodyPr>
            <a:normAutofit fontScale="85000" lnSpcReduction="20000"/>
          </a:bodyPr>
          <a:lstStyle/>
          <a:p>
            <a:r>
              <a:rPr lang="pt-BR" sz="4000" b="1" dirty="0" smtClean="0">
                <a:solidFill>
                  <a:srgbClr val="FF00FF"/>
                </a:solidFill>
              </a:rPr>
              <a:t>Percepção dos pais no resfriamento</a:t>
            </a:r>
          </a:p>
          <a:p>
            <a:r>
              <a:rPr lang="pt-BR" b="1" dirty="0" smtClean="0">
                <a:solidFill>
                  <a:srgbClr val="0000FF"/>
                </a:solidFill>
              </a:rPr>
              <a:t>Pais segurando os bebês</a:t>
            </a:r>
          </a:p>
          <a:p>
            <a:endParaRPr lang="pt-BR" b="1" dirty="0" smtClean="0">
              <a:solidFill>
                <a:srgbClr val="FF00FF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Este estudo envolveu 15 pais e avós entre 2 meses e 2 anos após o resfriamento. A experiência emocional foi mostrada em 3 principais categorias</a:t>
            </a:r>
            <a:r>
              <a:rPr lang="pt-BR" b="1" dirty="0" smtClean="0">
                <a:solidFill>
                  <a:schemeClr val="tx1"/>
                </a:solidFill>
              </a:rPr>
              <a:t>: experiência foi muito traumática </a:t>
            </a:r>
            <a:r>
              <a:rPr lang="pt-BR" dirty="0" smtClean="0">
                <a:solidFill>
                  <a:schemeClr val="tx1"/>
                </a:solidFill>
              </a:rPr>
              <a:t>ou um longo tempo foi horrível vendo ele frio, com tremores, eles queriam dar os cuidados normais para os bebes mas eles não podiam, </a:t>
            </a:r>
            <a:r>
              <a:rPr lang="pt-BR" b="1" dirty="0" smtClean="0">
                <a:solidFill>
                  <a:schemeClr val="tx1"/>
                </a:solidFill>
              </a:rPr>
              <a:t>perda de  normalidade </a:t>
            </a:r>
            <a:r>
              <a:rPr lang="pt-BR" dirty="0" smtClean="0">
                <a:solidFill>
                  <a:schemeClr val="tx1"/>
                </a:solidFill>
              </a:rPr>
              <a:t>(o fato de não poder se alimentar, inabilidade de fazer os cuidados, como trocar frauda, amamentar), </a:t>
            </a:r>
            <a:r>
              <a:rPr lang="pt-BR" b="1" dirty="0" smtClean="0">
                <a:solidFill>
                  <a:schemeClr val="tx1"/>
                </a:solidFill>
              </a:rPr>
              <a:t>separação da criança </a:t>
            </a:r>
            <a:r>
              <a:rPr lang="pt-BR" dirty="0" smtClean="0">
                <a:solidFill>
                  <a:schemeClr val="tx1"/>
                </a:solidFill>
              </a:rPr>
              <a:t>(de não pode tocar, perda de ligação)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  <a:hlinkClick r:id="rId2"/>
              </a:rPr>
              <a:t>Parental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perceptions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of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 neonatal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therapeutic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hypothermia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;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emotional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and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healing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experiences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.</a:t>
            </a:r>
            <a:r>
              <a:rPr lang="pt-BR" dirty="0" err="1" smtClean="0">
                <a:solidFill>
                  <a:schemeClr val="tx1"/>
                </a:solidFill>
              </a:rPr>
              <a:t>Craig</a:t>
            </a:r>
            <a:r>
              <a:rPr lang="pt-BR" dirty="0" smtClean="0">
                <a:solidFill>
                  <a:schemeClr val="tx1"/>
                </a:solidFill>
              </a:rPr>
              <a:t> AK, James C, </a:t>
            </a:r>
            <a:r>
              <a:rPr lang="pt-BR" dirty="0" err="1" smtClean="0">
                <a:solidFill>
                  <a:schemeClr val="tx1"/>
                </a:solidFill>
              </a:rPr>
              <a:t>Bainter</a:t>
            </a:r>
            <a:r>
              <a:rPr lang="pt-BR" dirty="0" smtClean="0">
                <a:solidFill>
                  <a:schemeClr val="tx1"/>
                </a:solidFill>
              </a:rPr>
              <a:t> J, Evans S, </a:t>
            </a:r>
            <a:r>
              <a:rPr lang="pt-BR" dirty="0" err="1" smtClean="0">
                <a:solidFill>
                  <a:schemeClr val="tx1"/>
                </a:solidFill>
              </a:rPr>
              <a:t>Gerwin</a:t>
            </a:r>
            <a:r>
              <a:rPr lang="pt-BR" dirty="0" smtClean="0">
                <a:solidFill>
                  <a:schemeClr val="tx1"/>
                </a:solidFill>
              </a:rPr>
              <a:t> R.J </a:t>
            </a:r>
            <a:r>
              <a:rPr lang="pt-BR" dirty="0" err="1" smtClean="0">
                <a:solidFill>
                  <a:schemeClr val="tx1"/>
                </a:solidFill>
              </a:rPr>
              <a:t>Matern</a:t>
            </a:r>
            <a:r>
              <a:rPr lang="pt-BR" dirty="0" smtClean="0">
                <a:solidFill>
                  <a:schemeClr val="tx1"/>
                </a:solidFill>
              </a:rPr>
              <a:t> Fetal Neonatal Med. 2018 </a:t>
            </a:r>
            <a:r>
              <a:rPr lang="pt-BR" dirty="0" err="1" smtClean="0">
                <a:solidFill>
                  <a:schemeClr val="tx1"/>
                </a:solidFill>
              </a:rPr>
              <a:t>Dec</a:t>
            </a:r>
            <a:r>
              <a:rPr lang="pt-BR" dirty="0" smtClean="0">
                <a:solidFill>
                  <a:schemeClr val="tx1"/>
                </a:solidFill>
              </a:rPr>
              <a:t> 26:1-171. </a:t>
            </a:r>
            <a:r>
              <a:rPr lang="pt-BR" dirty="0" err="1" smtClean="0">
                <a:solidFill>
                  <a:schemeClr val="tx1"/>
                </a:solidFill>
              </a:rPr>
              <a:t>doi</a:t>
            </a:r>
            <a:r>
              <a:rPr lang="pt-BR" dirty="0" smtClean="0">
                <a:solidFill>
                  <a:schemeClr val="tx1"/>
                </a:solidFill>
              </a:rPr>
              <a:t>: 10.1080/14767058.2018.1563592. [</a:t>
            </a:r>
            <a:r>
              <a:rPr lang="pt-BR" dirty="0" err="1" smtClean="0">
                <a:solidFill>
                  <a:schemeClr val="tx1"/>
                </a:solidFill>
              </a:rPr>
              <a:t>Epub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ahead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of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dirty="0" err="1" smtClean="0">
                <a:solidFill>
                  <a:schemeClr val="tx1"/>
                </a:solidFill>
              </a:rPr>
              <a:t>print</a:t>
            </a:r>
            <a:r>
              <a:rPr lang="pt-BR" dirty="0" smtClean="0">
                <a:solidFill>
                  <a:schemeClr val="tx1"/>
                </a:solidFill>
              </a:rPr>
              <a:t>].PMID: 30585100.</a:t>
            </a:r>
            <a:r>
              <a:rPr lang="pt-BR" u="sng" dirty="0" smtClean="0">
                <a:solidFill>
                  <a:schemeClr val="tx1"/>
                </a:solidFill>
                <a:hlinkClick r:id="rId3"/>
              </a:rPr>
              <a:t>Similar </a:t>
            </a:r>
            <a:r>
              <a:rPr lang="pt-BR" u="sng" dirty="0" err="1" smtClean="0">
                <a:solidFill>
                  <a:schemeClr val="tx1"/>
                </a:solidFill>
                <a:hlinkClick r:id="rId3"/>
              </a:rPr>
              <a:t>articles</a:t>
            </a:r>
            <a:endParaRPr lang="pt-BR" dirty="0" smtClean="0">
              <a:solidFill>
                <a:schemeClr val="tx1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7624" y="260648"/>
            <a:ext cx="6552728" cy="2088232"/>
          </a:xfrm>
        </p:spPr>
        <p:txBody>
          <a:bodyPr>
            <a:normAutofit fontScale="55000" lnSpcReduction="20000"/>
          </a:bodyPr>
          <a:lstStyle/>
          <a:p>
            <a:r>
              <a:rPr lang="pt-BR" sz="5100" b="1" dirty="0" smtClean="0">
                <a:solidFill>
                  <a:srgbClr val="FF00FF"/>
                </a:solidFill>
              </a:rPr>
              <a:t>O que podemos fazer?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Incorporar os pais nos cuidados da UTI Neonatal, deixando-os voltarem a ser pais, tocar, segurar os bebes.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Esta é uma foto de um bebê resfriado no colo do pais, o bebê estava </a:t>
            </a:r>
            <a:r>
              <a:rPr lang="pt-BR" dirty="0" err="1" smtClean="0">
                <a:solidFill>
                  <a:schemeClr val="tx1"/>
                </a:solidFill>
              </a:rPr>
              <a:t>intubado</a:t>
            </a:r>
            <a:r>
              <a:rPr lang="pt-BR" dirty="0" smtClean="0">
                <a:solidFill>
                  <a:schemeClr val="tx1"/>
                </a:solidFill>
              </a:rPr>
              <a:t>; veja a alegria da mãe. Quando você permite que eles seguram a criança eles podem se sentir pais de novo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204864"/>
            <a:ext cx="4839941" cy="2327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464471"/>
            <a:ext cx="4481785" cy="2393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1196752"/>
            <a:ext cx="6552728" cy="2808312"/>
          </a:xfrm>
          <a:solidFill>
            <a:srgbClr val="00B0F0"/>
          </a:solidFill>
          <a:ln w="28575">
            <a:solidFill>
              <a:schemeClr val="tx1"/>
            </a:solidFill>
          </a:ln>
          <a:effectLst/>
        </p:spPr>
        <p:txBody>
          <a:bodyPr>
            <a:noAutofit/>
          </a:bodyPr>
          <a:lstStyle/>
          <a:p>
            <a:r>
              <a:rPr lang="pt-BR" sz="2400" dirty="0" smtClean="0">
                <a:solidFill>
                  <a:srgbClr val="FFFF00"/>
                </a:solidFill>
              </a:rPr>
              <a:t>0 reaquecimento deve ser considerado um tempo de renascimento. </a:t>
            </a:r>
          </a:p>
          <a:p>
            <a:r>
              <a:rPr lang="pt-BR" sz="2400" dirty="0" smtClean="0">
                <a:solidFill>
                  <a:srgbClr val="FFFF00"/>
                </a:solidFill>
              </a:rPr>
              <a:t>Os bebes com EHI não podem perder a chance de experiências precoces de ligação com os seus pais. </a:t>
            </a:r>
          </a:p>
          <a:p>
            <a:r>
              <a:rPr lang="pt-BR" sz="2400" dirty="0" smtClean="0">
                <a:solidFill>
                  <a:srgbClr val="FFFF00"/>
                </a:solidFill>
              </a:rPr>
              <a:t>Ao sair do reaquecimento você deve fornecer elementos aos pais para  o bebe voltar a ser deles! 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411760" y="404664"/>
            <a:ext cx="45784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 smtClean="0">
                <a:solidFill>
                  <a:srgbClr val="FF00FF"/>
                </a:solidFill>
              </a:rPr>
              <a:t>O que podemos fazer? 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293096"/>
            <a:ext cx="777305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7624" y="1196752"/>
            <a:ext cx="6400800" cy="4658072"/>
          </a:xfrm>
          <a:solidFill>
            <a:srgbClr val="00B0F0"/>
          </a:solidFill>
        </p:spPr>
        <p:txBody>
          <a:bodyPr>
            <a:normAutofit fontScale="92500" lnSpcReduction="20000"/>
          </a:bodyPr>
          <a:lstStyle/>
          <a:p>
            <a:pPr algn="l"/>
            <a:r>
              <a:rPr lang="pt-BR" dirty="0" smtClean="0"/>
              <a:t>-</a:t>
            </a:r>
            <a:r>
              <a:rPr lang="pt-BR" b="1" dirty="0" smtClean="0">
                <a:solidFill>
                  <a:srgbClr val="FFFF00"/>
                </a:solidFill>
              </a:rPr>
              <a:t>Conter e oferecer bom suporte postural</a:t>
            </a:r>
          </a:p>
          <a:p>
            <a:pPr algn="l"/>
            <a:r>
              <a:rPr lang="pt-BR" b="1" dirty="0" smtClean="0">
                <a:solidFill>
                  <a:srgbClr val="FFFF00"/>
                </a:solidFill>
              </a:rPr>
              <a:t>-Obervar o sono e convulsões eletroencefalográficas</a:t>
            </a:r>
          </a:p>
          <a:p>
            <a:pPr algn="l"/>
            <a:r>
              <a:rPr lang="pt-BR" b="1" dirty="0" smtClean="0">
                <a:solidFill>
                  <a:srgbClr val="FFFF00"/>
                </a:solidFill>
              </a:rPr>
              <a:t> -Olhe a pele frequentemente</a:t>
            </a:r>
          </a:p>
          <a:p>
            <a:pPr algn="l"/>
            <a:r>
              <a:rPr lang="pt-BR" b="1" dirty="0" smtClean="0">
                <a:solidFill>
                  <a:srgbClr val="FFFF00"/>
                </a:solidFill>
              </a:rPr>
              <a:t>-Otimizar a nutrição e talvez oferecer a nutrição </a:t>
            </a:r>
            <a:r>
              <a:rPr lang="pt-BR" b="1" dirty="0" err="1" smtClean="0">
                <a:solidFill>
                  <a:srgbClr val="FFFF00"/>
                </a:solidFill>
              </a:rPr>
              <a:t>enteral</a:t>
            </a:r>
            <a:r>
              <a:rPr lang="pt-BR" b="1" dirty="0" smtClean="0">
                <a:solidFill>
                  <a:srgbClr val="FFFF00"/>
                </a:solidFill>
              </a:rPr>
              <a:t> </a:t>
            </a:r>
          </a:p>
          <a:p>
            <a:pPr algn="l"/>
            <a:r>
              <a:rPr lang="pt-BR" b="1" dirty="0" smtClean="0">
                <a:solidFill>
                  <a:srgbClr val="FFFF00"/>
                </a:solidFill>
              </a:rPr>
              <a:t>-Minimize  a dor e o estresse</a:t>
            </a:r>
          </a:p>
          <a:p>
            <a:pPr algn="l"/>
            <a:r>
              <a:rPr lang="pt-BR" b="1" dirty="0" smtClean="0">
                <a:solidFill>
                  <a:srgbClr val="FFFF00"/>
                </a:solidFill>
              </a:rPr>
              <a:t>-Estimular essa família a fazer  parte da vida desse bebê</a:t>
            </a:r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971600" y="188640"/>
            <a:ext cx="6480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FF"/>
                </a:solidFill>
              </a:rPr>
              <a:t>Em resumo durante o processo de hipotermia devemos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7304856" cy="3505944"/>
          </a:xfrm>
          <a:solidFill>
            <a:srgbClr val="0000FF"/>
          </a:solidFill>
          <a:ln w="38100">
            <a:solidFill>
              <a:srgbClr val="FF00FF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Recém-nascidos com encefalopatia hipóxico-isquêmica que estão em resfriamento  e seus pais: 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Evitar o risco de consequências negativas da experiência na UTI Neonatal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Simples intervenção pode desempenhar papel na melhora do neurodesenvolvimento e nos desfechos emocionais após a alta. 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O que você escolhe fazer?</a:t>
            </a:r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907704" y="548680"/>
            <a:ext cx="4176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FF00FF"/>
                </a:solidFill>
              </a:rPr>
              <a:t>Pensamentos Finais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2700808" y="-531440"/>
            <a:ext cx="7772400" cy="1470025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rgbClr val="0000FF"/>
                </a:solidFill>
              </a:rPr>
              <a:t>Portanto...</a:t>
            </a:r>
            <a:endParaRPr lang="pt-BR" sz="2800" dirty="0">
              <a:solidFill>
                <a:srgbClr val="00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7016" y="476672"/>
            <a:ext cx="8856984" cy="6093296"/>
          </a:xfrm>
        </p:spPr>
        <p:txBody>
          <a:bodyPr>
            <a:noAutofit/>
          </a:bodyPr>
          <a:lstStyle/>
          <a:p>
            <a:r>
              <a:rPr lang="pt-BR" sz="1600" dirty="0" smtClean="0"/>
              <a:t> </a:t>
            </a:r>
            <a:r>
              <a:rPr lang="pt-BR" sz="1800" dirty="0" smtClean="0">
                <a:solidFill>
                  <a:srgbClr val="FF00FF"/>
                </a:solidFill>
              </a:rPr>
              <a:t>O cuidado do desenvolvimento tem emergido como um conceito de cuidado neuroprotetor na prevenção de consequências a longo prazo associadas ao ambiente físico, promoção da ótima organização e desenvolvimento do prematuro na UTI Neonatal, assim como a Integração dos Pais com os </a:t>
            </a:r>
            <a:r>
              <a:rPr lang="pt-BR" sz="1800" dirty="0" err="1" smtClean="0">
                <a:solidFill>
                  <a:srgbClr val="FF00FF"/>
                </a:solidFill>
              </a:rPr>
              <a:t>Cuidadores</a:t>
            </a:r>
            <a:r>
              <a:rPr lang="pt-BR" sz="1800" dirty="0" smtClean="0">
                <a:solidFill>
                  <a:srgbClr val="FF00FF"/>
                </a:solidFill>
              </a:rPr>
              <a:t>.</a:t>
            </a:r>
            <a:r>
              <a:rPr lang="pt-BR" sz="1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Entre as medidas: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 1) o posicionamento com cabeça e tronco alinhados na linha média, membros flexionados [promover a flexão e evitar a extensão]; 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2) promover o sono: normalização precoce do </a:t>
            </a:r>
            <a:r>
              <a:rPr lang="pt-BR" sz="1800" dirty="0" err="1" smtClean="0">
                <a:solidFill>
                  <a:schemeClr val="tx1"/>
                </a:solidFill>
              </a:rPr>
              <a:t>aEEG</a:t>
            </a:r>
            <a:r>
              <a:rPr lang="pt-BR" sz="1800" dirty="0" smtClean="0">
                <a:solidFill>
                  <a:schemeClr val="tx1"/>
                </a:solidFill>
              </a:rPr>
              <a:t> e início precoce do sono-vigília prevê um bom resultado; nunca alcançar o sono-vigília sempre prediz resultado ruim;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 3) otimizar a nutrição: os que receberam nutrição </a:t>
            </a:r>
            <a:r>
              <a:rPr lang="pt-BR" sz="1800" dirty="0" err="1" smtClean="0">
                <a:solidFill>
                  <a:schemeClr val="tx1"/>
                </a:solidFill>
              </a:rPr>
              <a:t>enteral</a:t>
            </a:r>
            <a:r>
              <a:rPr lang="pt-BR" sz="1800" dirty="0" smtClean="0">
                <a:solidFill>
                  <a:schemeClr val="tx1"/>
                </a:solidFill>
              </a:rPr>
              <a:t> que era 10 ml começaram a interromper a nutrição parenteral  4 dias antes, iniciaram a dieta oral plena 10 dias antes e o tempo de hospitalização foi de 9 dias antes; 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4) cuidados para evitar a necrose gordurosa subcutânea 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5) dor: </a:t>
            </a:r>
            <a:r>
              <a:rPr lang="pt-BR" sz="1800" dirty="0" err="1" smtClean="0">
                <a:solidFill>
                  <a:schemeClr val="tx1"/>
                </a:solidFill>
              </a:rPr>
              <a:t>sedoanalgensia</a:t>
            </a:r>
            <a:r>
              <a:rPr lang="pt-BR" sz="1800" dirty="0" smtClean="0">
                <a:solidFill>
                  <a:schemeClr val="tx1"/>
                </a:solidFill>
              </a:rPr>
              <a:t> durante a hipotermia é prevalente, mas não é uma conduta uniforme entre os Centro: os </a:t>
            </a:r>
            <a:r>
              <a:rPr lang="pt-BR" sz="1800" dirty="0" err="1" smtClean="0">
                <a:solidFill>
                  <a:schemeClr val="tx1"/>
                </a:solidFill>
              </a:rPr>
              <a:t>opioides</a:t>
            </a:r>
            <a:r>
              <a:rPr lang="pt-BR" sz="1800" dirty="0" smtClean="0">
                <a:solidFill>
                  <a:schemeClr val="tx1"/>
                </a:solidFill>
              </a:rPr>
              <a:t> foram administrado em 64% dos neonatos e houve aumento de 30% de 2008  2015); </a:t>
            </a:r>
          </a:p>
          <a:p>
            <a:r>
              <a:rPr lang="pt-BR" sz="1800" dirty="0" smtClean="0">
                <a:solidFill>
                  <a:schemeClr val="tx1"/>
                </a:solidFill>
              </a:rPr>
              <a:t>6)</a:t>
            </a:r>
            <a:r>
              <a:rPr lang="pt-BR" sz="1800" b="1" dirty="0" smtClean="0">
                <a:solidFill>
                  <a:schemeClr val="tx1"/>
                </a:solidFill>
              </a:rPr>
              <a:t> </a:t>
            </a:r>
            <a:r>
              <a:rPr lang="pt-BR" sz="1800" dirty="0" smtClean="0">
                <a:solidFill>
                  <a:schemeClr val="tx1"/>
                </a:solidFill>
              </a:rPr>
              <a:t>percepção dos pais no resfriamento: incorporar os pais nos cuidados da UTI Neonatal, deixando-os voltarem a ser pais, tocar, segurar os bebes; o reaquecimento deve ser considerado um tempo de renascimento; os bebes com EHI não podem perder a chance de experiências precoces de ligação com os seus pais; Ao sair do reaquecimento você deve fornecer elementos aos pais para  o bebê voltar a ser deles</a:t>
            </a:r>
            <a:endParaRPr lang="pt-BR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692696"/>
            <a:ext cx="8532440" cy="5904656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>
                <a:solidFill>
                  <a:srgbClr val="0000FF"/>
                </a:solidFill>
              </a:rPr>
              <a:t>Após o resfriamento</a:t>
            </a:r>
            <a:r>
              <a:rPr lang="pt-BR" dirty="0" smtClean="0"/>
              <a:t>: </a:t>
            </a:r>
            <a:r>
              <a:rPr lang="pt-BR" dirty="0" smtClean="0">
                <a:solidFill>
                  <a:schemeClr val="tx1"/>
                </a:solidFill>
              </a:rPr>
              <a:t>esses bebês  que foram  resfriados tem um </a:t>
            </a:r>
            <a:r>
              <a:rPr lang="pt-BR" b="1" dirty="0" smtClean="0">
                <a:solidFill>
                  <a:schemeClr val="tx1"/>
                </a:solidFill>
              </a:rPr>
              <a:t>tipo de fenótipo de comportamento</a:t>
            </a:r>
            <a:r>
              <a:rPr lang="pt-BR" dirty="0" smtClean="0">
                <a:solidFill>
                  <a:schemeClr val="tx1"/>
                </a:solidFill>
              </a:rPr>
              <a:t>:pobre estado de sono e vigília,  eles não tem  um bom controle do tônus, não sugam, alterações  nas vias aéreas ; 80% apresentavam essas alterações, mas caiu para  50-10% próximo à alta. Então é importante avaliar; e necessária uma estimulação oral precoce; perceber esses sinais de excesso: esses bebês choram, dormem, depois choram de novo: podemos  ensinar aos pais como lerem esses sinais: respeitar quando o bebe quer dizer “eu preciso sair um pouquinho, está de demais para mim”, ficam  revirando os olhos, mas você diz que quer ver ele, precisamos de  dar eles um tempo e depois eles voltam. </a:t>
            </a:r>
          </a:p>
          <a:p>
            <a:r>
              <a:rPr lang="pt-BR" dirty="0" smtClean="0">
                <a:solidFill>
                  <a:srgbClr val="FF00FF"/>
                </a:solidFill>
              </a:rPr>
              <a:t>Portanto, recém-nascidos com encefalopatia hipóxico-isquêmica que estão em resfriamento  e seus pais: evitar o risco de consequências negativas da experiência na UTI Neonatal; simples intervenção pode desempenhar papel na melhora do neurodesenvolvimento e nos desfechos emocionais após a alta. O que você escolhe fazer?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03648" y="116632"/>
            <a:ext cx="6400800" cy="1752600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rgbClr val="00CC00"/>
                </a:solidFill>
              </a:rPr>
              <a:t>Nota do Editor do site, Dr. Paulo R. Margotto. Consultem também! Aqui e Agora!</a:t>
            </a:r>
            <a:endParaRPr lang="pt-BR" sz="3600" b="1" dirty="0">
              <a:solidFill>
                <a:srgbClr val="00CC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276872"/>
            <a:ext cx="6257051" cy="351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3275856" y="6021288"/>
            <a:ext cx="2407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hlinkClick r:id="rId3"/>
              </a:rPr>
              <a:t>pmargotto@gmail.com</a:t>
            </a: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352928" cy="5184576"/>
          </a:xfrm>
        </p:spPr>
        <p:txBody>
          <a:bodyPr>
            <a:normAutofit fontScale="70000" lnSpcReduction="20000"/>
          </a:bodyPr>
          <a:lstStyle/>
          <a:p>
            <a:r>
              <a:rPr lang="pt-BR" b="1" dirty="0" smtClean="0"/>
              <a:t>Quanto ao posicionamento</a:t>
            </a:r>
            <a:endParaRPr lang="pt-BR" dirty="0" smtClean="0"/>
          </a:p>
          <a:p>
            <a:r>
              <a:rPr lang="pt-BR" dirty="0" smtClean="0"/>
              <a:t> </a:t>
            </a:r>
          </a:p>
          <a:p>
            <a:r>
              <a:rPr lang="pt-BR" dirty="0" smtClean="0"/>
              <a:t> </a:t>
            </a:r>
            <a:r>
              <a:rPr lang="pt-BR" dirty="0" smtClean="0">
                <a:solidFill>
                  <a:schemeClr val="tx1"/>
                </a:solidFill>
              </a:rPr>
              <a:t>O posicionamento deve ser apropriado.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A meta é apoiar o desenvolvimento neuromuscular e auxiliar a organização neurocomportamental.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 O feto no útero está numa posição de flexão, mas as mãos e os braços estão na linha média e flexionados.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A estratégia de posicionamento para um prematuro procura aumentar o tônus muscular; a extensão prolongada aumenta o tônus muscular, com rigidez e mau desenvolvimento muscular.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Mau posicionamento leva a compressão articular e contratura muscular.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 A meta é evitar a rotação externa e a posição de rã. Procure na Internet as posições inadequadas dos bebês prematuros.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 </a:t>
            </a:r>
          </a:p>
          <a:p>
            <a:r>
              <a:rPr lang="en-US" dirty="0" smtClean="0"/>
              <a:t>                        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251520" y="338173"/>
            <a:ext cx="8892480" cy="15244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15851" rIns="91440" bIns="2221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ato" pitchFamily="34" charset="0"/>
                <a:ea typeface="Times New Roman" pitchFamily="18" charset="0"/>
                <a:cs typeface="Arial" pitchFamily="34" charset="0"/>
              </a:rPr>
              <a:t>CUIDADO DO DESENVOLVIMENTO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ato" pitchFamily="34" charset="0"/>
                <a:ea typeface="Times New Roman" pitchFamily="18" charset="0"/>
                <a:cs typeface="Arial" pitchFamily="34" charset="0"/>
              </a:rPr>
              <a:t>CUIDADO INDIVIDUALIZADO NA UTI NEONATAL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Lato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8129" name="Imagem 1" descr="doc">
            <a:hlinkClick r:id="rId2" tooltip="&quot;Cuidado_desenvolv-UTI&quot; 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48680"/>
            <a:ext cx="457200" cy="457200"/>
          </a:xfrm>
          <a:prstGeom prst="rect">
            <a:avLst/>
          </a:prstGeom>
          <a:noFill/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91440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1264845" y="1119852"/>
            <a:ext cx="661431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Enf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Eric Sullivan </a:t>
            </a:r>
            <a:endParaRPr kumimoji="0" lang="pt-BR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Vanderbilt University Medical Center, </a:t>
            </a:r>
            <a:r>
              <a:rPr kumimoji="0" lang="en-U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Nasville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EUA</a:t>
            </a:r>
            <a:endParaRPr kumimoji="0" lang="pt-BR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6o Simpósio Internacional de Neonatologia do Rio de Janeiro, 28a 30 de agosto de 2008</a:t>
            </a:r>
            <a:endParaRPr kumimoji="0" lang="pt-BR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Realizado por Paulo R. Margotto</a:t>
            </a:r>
            <a:r>
              <a:rPr kumimoji="0" lang="pt-BR" sz="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pt-B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8134" name="Picture 6" descr="Digitalizar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76672"/>
            <a:ext cx="11271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eta para a direita 7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76470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>
                <a:solidFill>
                  <a:srgbClr val="0000FF"/>
                </a:solidFill>
              </a:rPr>
              <a:t>Queremos com o posicionamento adequado dar limites firmes e seguro ao bebê como no útero e ao fazermos isto vamos promover o tônus muscular que precisará  para engatinhar e caminhar.</a:t>
            </a:r>
          </a:p>
          <a:p>
            <a:endParaRPr lang="pt-BR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636912"/>
            <a:ext cx="334268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4869160"/>
            <a:ext cx="9144000" cy="8309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71415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Individualized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developmental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care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for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high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risk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newborns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in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the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NICU: a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practice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guideline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642A8F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.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Vandenberg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KA.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Early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Hum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Dev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 2007 Jul;83(7):433-42.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Epub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2007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Apr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30. </a:t>
            </a:r>
            <a:r>
              <a:rPr kumimoji="0" lang="pt-BR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Review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575757"/>
                </a:solidFill>
                <a:effectLst/>
                <a:latin typeface="Arial" pitchFamily="34" charset="0"/>
                <a:cs typeface="Arial" pitchFamily="34" charset="0"/>
              </a:rPr>
              <a:t>PMID: 17467932.</a:t>
            </a:r>
            <a:r>
              <a:rPr kumimoji="0" lang="pt-BR" b="0" i="0" u="sng" strike="noStrike" cap="none" normalizeH="0" baseline="0" dirty="0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Similar </a:t>
            </a:r>
            <a:r>
              <a:rPr kumimoji="0" lang="pt-BR" b="0" i="0" u="sng" strike="noStrike" cap="none" normalizeH="0" baseline="0" dirty="0" err="1" smtClean="0">
                <a:ln>
                  <a:noFill/>
                </a:ln>
                <a:solidFill>
                  <a:srgbClr val="6666AA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articles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8280920" cy="4176464"/>
          </a:xfrm>
        </p:spPr>
        <p:txBody>
          <a:bodyPr>
            <a:normAutofit fontScale="62500" lnSpcReduction="20000"/>
          </a:bodyPr>
          <a:lstStyle/>
          <a:p>
            <a:r>
              <a:rPr lang="pt-BR" dirty="0" smtClean="0">
                <a:solidFill>
                  <a:srgbClr val="FF00FF"/>
                </a:solidFill>
              </a:rPr>
              <a:t>Informar os pais sobre a situação do RN, tirar suas dúvidas e estimular que conversem e toquem no bebê durante todo tratamento</a:t>
            </a:r>
            <a:r>
              <a:rPr lang="pt-BR" dirty="0" smtClean="0"/>
              <a:t>.</a:t>
            </a:r>
          </a:p>
          <a:p>
            <a:r>
              <a:rPr lang="pt-BR" dirty="0" err="1" smtClean="0">
                <a:solidFill>
                  <a:schemeClr val="tx1"/>
                </a:solidFill>
              </a:rPr>
              <a:t>Obs</a:t>
            </a:r>
            <a:r>
              <a:rPr lang="pt-BR" dirty="0" smtClean="0">
                <a:solidFill>
                  <a:schemeClr val="tx1"/>
                </a:solidFill>
              </a:rPr>
              <a:t>: lembrar de falar aos pais que o tratamento pode fazer o RN parecer pálido (o que provavelmente cessará durante reaquecimento) e que estão sendo fornecidas medicações para que ele não sinta frio e fique mais confortável.</a:t>
            </a:r>
          </a:p>
          <a:p>
            <a:r>
              <a:rPr lang="pt-BR" dirty="0" smtClean="0">
                <a:solidFill>
                  <a:srgbClr val="FF00FF"/>
                </a:solidFill>
              </a:rPr>
              <a:t>Para diminuir a ansiedade da família e estimular a formação de laços afetivos fortes</a:t>
            </a:r>
            <a:r>
              <a:rPr lang="pt-BR" dirty="0" smtClean="0"/>
              <a:t>. </a:t>
            </a:r>
          </a:p>
          <a:p>
            <a:r>
              <a:rPr lang="pt-BR" dirty="0" smtClean="0"/>
              <a:t>-</a:t>
            </a:r>
            <a:r>
              <a:rPr lang="pt-BR" dirty="0" smtClean="0">
                <a:solidFill>
                  <a:schemeClr val="tx1"/>
                </a:solidFill>
              </a:rPr>
              <a:t>Estes laços parecem ter uma função biológica protetora, resguardando o bebê dos efeitos adversos do estresse (cortisol pode afetar cérebro, metabolismo e sistema imunológico).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Muitos pais podem ficar assustados com todos os equipamentos e materiais ligados ao bebê. Por isso é importante fornecer informações e estimular a interação.</a:t>
            </a:r>
          </a:p>
          <a:p>
            <a:r>
              <a:rPr lang="pt-BR" dirty="0" smtClean="0"/>
              <a:t> </a:t>
            </a:r>
          </a:p>
          <a:p>
            <a:endParaRPr lang="pt-BR" dirty="0"/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198859" y="548680"/>
            <a:ext cx="8945141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7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ato" pitchFamily="34" charset="0"/>
                <a:cs typeface="Arial" pitchFamily="34" charset="0"/>
              </a:rPr>
              <a:t>ASFIXIA PERINATAL – 2020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00" b="0" i="0" u="none" strike="noStrike" cap="none" normalizeH="0" baseline="0" dirty="0" smtClean="0">
                <a:ln>
                  <a:noFill/>
                </a:ln>
                <a:solidFill>
                  <a:srgbClr val="2A6490"/>
                </a:solidFill>
                <a:effectLst/>
                <a:latin typeface="Arial" pitchFamily="34" charset="0"/>
                <a:cs typeface="Arial" pitchFamily="34" charset="0"/>
                <a:hlinkClick r:id="rId2" tooltip="NOVO-ASFIXIA PERINATAL"/>
              </a:rPr>
              <a:t>  </a:t>
            </a: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2A649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pt-BR" sz="600" b="0" i="0" u="none" strike="noStrike" cap="none" normalizeH="0" baseline="0" dirty="0" smtClean="0">
                <a:ln>
                  <a:noFill/>
                </a:ln>
                <a:solidFill>
                  <a:srgbClr val="2A6490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</a:t>
            </a: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Carlos A. M. </a:t>
            </a:r>
            <a:r>
              <a:rPr kumimoji="0" lang="pt-BR" sz="1600" b="1" i="0" u="none" strike="noStrike" cap="none" normalizeH="0" baseline="0" dirty="0" err="1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Zaconeta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, Fabiano Cunha Gonçalves, Paulo R. Margotto,</a:t>
            </a:r>
            <a:r>
              <a:rPr kumimoji="0" lang="pt-BR" sz="1600" b="1" i="0" u="none" strike="noStrike" cap="none" normalizeH="0" baseline="0" dirty="0" err="1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Ludmilla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 Beleza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Capítulo do Livro Assistência ao Recém-Nascido de Risco, 4a Edição, 2020, em preparação</a:t>
            </a: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.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rgbClr val="2A649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5298" name="Picture 2" descr="doc">
            <a:hlinkClick r:id="rId2" tooltip="NOVO-ASFIXIA PERINATAL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548680"/>
            <a:ext cx="457200" cy="457201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3563888" y="2204864"/>
            <a:ext cx="261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solidFill>
                  <a:srgbClr val="FF00FF"/>
                </a:solidFill>
              </a:rPr>
              <a:t>Hipotermia terapêutica</a:t>
            </a:r>
            <a:endParaRPr lang="pt-BR" sz="2000" dirty="0">
              <a:solidFill>
                <a:srgbClr val="FF00FF"/>
              </a:solidFill>
            </a:endParaRPr>
          </a:p>
        </p:txBody>
      </p:sp>
      <p:sp>
        <p:nvSpPr>
          <p:cNvPr id="6" name="Seta para a direita 5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5536" y="908720"/>
            <a:ext cx="8064896" cy="5184576"/>
          </a:xfrm>
        </p:spPr>
        <p:txBody>
          <a:bodyPr>
            <a:normAutofit fontScale="62500" lnSpcReduction="20000"/>
          </a:bodyPr>
          <a:lstStyle/>
          <a:p>
            <a:r>
              <a:rPr lang="pt-BR" dirty="0" smtClean="0">
                <a:solidFill>
                  <a:srgbClr val="FF00FF"/>
                </a:solidFill>
              </a:rPr>
              <a:t>Colocar o RN em decúbito dorsal, apenas com fralda, com cabeça e tronco alinhados na linha média, membros flexionados (promover a flexão e evitar a extensão)</a:t>
            </a:r>
          </a:p>
          <a:p>
            <a:r>
              <a:rPr lang="pt-BR" dirty="0" smtClean="0">
                <a:solidFill>
                  <a:srgbClr val="002060"/>
                </a:solidFill>
              </a:rPr>
              <a:t>Proporciona maior perda de calor, garante uma drenagem sanguínea cerebral adequada e promove o tônus muscular que precisará  para engatinhar e caminhar</a:t>
            </a:r>
          </a:p>
          <a:p>
            <a:r>
              <a:rPr lang="pt-BR" dirty="0" smtClean="0">
                <a:solidFill>
                  <a:srgbClr val="FF00FF"/>
                </a:solidFill>
              </a:rPr>
              <a:t>Realizar mudança de decúbito a cada 3 horas, em bloco, atentando para manter posição neutra</a:t>
            </a:r>
            <a:endParaRPr lang="pt-BR" dirty="0" smtClean="0"/>
          </a:p>
          <a:p>
            <a:r>
              <a:rPr lang="pt-BR" dirty="0" smtClean="0">
                <a:solidFill>
                  <a:schemeClr val="tx1"/>
                </a:solidFill>
              </a:rPr>
              <a:t>(Há um risco aumentado de necrose subcutânea e úlceras de decúbito em pacientes sob hipotermia).</a:t>
            </a:r>
          </a:p>
          <a:p>
            <a:r>
              <a:rPr lang="pt-BR" dirty="0" smtClean="0"/>
              <a:t> </a:t>
            </a:r>
          </a:p>
          <a:p>
            <a:r>
              <a:rPr lang="pt-BR" dirty="0" smtClean="0">
                <a:solidFill>
                  <a:srgbClr val="FF00FF"/>
                </a:solidFill>
              </a:rPr>
              <a:t>Inspecionar a pele quanto à </a:t>
            </a:r>
            <a:r>
              <a:rPr lang="pt-BR" dirty="0" err="1" smtClean="0">
                <a:solidFill>
                  <a:srgbClr val="FF00FF"/>
                </a:solidFill>
              </a:rPr>
              <a:t>hiperemia</a:t>
            </a:r>
            <a:r>
              <a:rPr lang="pt-BR" dirty="0" smtClean="0">
                <a:solidFill>
                  <a:srgbClr val="FF00FF"/>
                </a:solidFill>
              </a:rPr>
              <a:t>, manchas roxas e locais endurecidos e comunicar estas ocorrências à enfermeira e/ou ao médico</a:t>
            </a:r>
          </a:p>
          <a:p>
            <a:r>
              <a:rPr lang="pt-BR" dirty="0" smtClean="0"/>
              <a:t> </a:t>
            </a:r>
            <a:r>
              <a:rPr lang="pt-BR" dirty="0" smtClean="0">
                <a:solidFill>
                  <a:schemeClr val="tx1"/>
                </a:solidFill>
              </a:rPr>
              <a:t>São os primeiros sinais de úlceras de decúbito e/ou necrose subcutânea</a:t>
            </a:r>
          </a:p>
          <a:p>
            <a:r>
              <a:rPr lang="pt-BR" dirty="0" smtClean="0">
                <a:solidFill>
                  <a:srgbClr val="FF00FF"/>
                </a:solidFill>
              </a:rPr>
              <a:t>Realizar rodízio do sensor de </a:t>
            </a:r>
            <a:r>
              <a:rPr lang="pt-BR" dirty="0" err="1" smtClean="0">
                <a:solidFill>
                  <a:srgbClr val="FF00FF"/>
                </a:solidFill>
              </a:rPr>
              <a:t>oxímetro</a:t>
            </a:r>
            <a:r>
              <a:rPr lang="pt-BR" dirty="0" smtClean="0">
                <a:solidFill>
                  <a:srgbClr val="FF00FF"/>
                </a:solidFill>
              </a:rPr>
              <a:t> no sentido horário a cada 3 horas</a:t>
            </a:r>
            <a:r>
              <a:rPr lang="pt-BR" dirty="0" smtClean="0"/>
              <a:t>.</a:t>
            </a:r>
          </a:p>
          <a:p>
            <a:r>
              <a:rPr lang="pt-BR" dirty="0" smtClean="0"/>
              <a:t> </a:t>
            </a:r>
            <a:r>
              <a:rPr lang="pt-BR" dirty="0" smtClean="0">
                <a:solidFill>
                  <a:schemeClr val="tx1"/>
                </a:solidFill>
              </a:rPr>
              <a:t>Prevenir lesões de pele que podem ocorrer por queimaduras do sensor que permanece em mesmo local por tempo prolongado.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 </a:t>
            </a: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764704"/>
            <a:ext cx="8280920" cy="5688632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FF00FF"/>
                </a:solidFill>
              </a:rPr>
              <a:t>Proporcionar sucção não nutritiva e contenção facilitada durante a realização de procedimentos sabidos dolorosos já que o enrolamento não é possível durante a hipotermia,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A sucção </a:t>
            </a:r>
            <a:r>
              <a:rPr lang="pt-BR" dirty="0" err="1" smtClean="0">
                <a:solidFill>
                  <a:schemeClr val="tx1"/>
                </a:solidFill>
              </a:rPr>
              <a:t>não-nutritiva</a:t>
            </a:r>
            <a:r>
              <a:rPr lang="pt-BR" dirty="0" smtClean="0">
                <a:solidFill>
                  <a:schemeClr val="tx1"/>
                </a:solidFill>
              </a:rPr>
              <a:t> estimula as fibras sensoriais que diminuem a percepção dolorosa, auxilia na modulação da dor e estimula a </a:t>
            </a:r>
            <a:r>
              <a:rPr lang="pt-BR" dirty="0" err="1" smtClean="0">
                <a:solidFill>
                  <a:schemeClr val="tx1"/>
                </a:solidFill>
              </a:rPr>
              <a:t>autor-regulação</a:t>
            </a:r>
            <a:r>
              <a:rPr lang="pt-BR" dirty="0" smtClean="0">
                <a:solidFill>
                  <a:schemeClr val="tx1"/>
                </a:solidFill>
              </a:rPr>
              <a:t>. Especialmente se for iniciada 3 minutos antes do estímulo doloroso.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A contenção facilitada é eficaz na regulação imediata da dor, especialmente em prematuros</a:t>
            </a: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740352" y="6309320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4" y="1052737"/>
            <a:ext cx="7990656" cy="2547714"/>
          </a:xfrm>
        </p:spPr>
        <p:txBody>
          <a:bodyPr>
            <a:normAutofit fontScale="90000"/>
          </a:bodyPr>
          <a:lstStyle/>
          <a:p>
            <a:r>
              <a:rPr lang="pt-BR" dirty="0" err="1" smtClean="0">
                <a:solidFill>
                  <a:srgbClr val="0000FF"/>
                </a:solidFill>
              </a:rPr>
              <a:t>Eletroencefalografia</a:t>
            </a:r>
            <a:r>
              <a:rPr lang="pt-BR" dirty="0" smtClean="0">
                <a:solidFill>
                  <a:srgbClr val="0000FF"/>
                </a:solidFill>
              </a:rPr>
              <a:t> contínua para </a:t>
            </a:r>
            <a:r>
              <a:rPr lang="pt-BR" dirty="0" err="1" smtClean="0">
                <a:solidFill>
                  <a:srgbClr val="0000FF"/>
                </a:solidFill>
              </a:rPr>
              <a:t>monitorização</a:t>
            </a:r>
            <a:r>
              <a:rPr lang="pt-BR" dirty="0" smtClean="0">
                <a:solidFill>
                  <a:srgbClr val="0000FF"/>
                </a:solidFill>
              </a:rPr>
              <a:t> de convulsões eletroencefalográficas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71600" y="2996952"/>
            <a:ext cx="7128792" cy="3600400"/>
          </a:xfrm>
        </p:spPr>
        <p:txBody>
          <a:bodyPr>
            <a:normAutofit fontScale="62500" lnSpcReduction="20000"/>
          </a:bodyPr>
          <a:lstStyle/>
          <a:p>
            <a:r>
              <a:rPr lang="pt-BR" dirty="0" smtClean="0"/>
              <a:t>	</a:t>
            </a:r>
            <a:r>
              <a:rPr lang="pt-BR" dirty="0" smtClean="0">
                <a:solidFill>
                  <a:schemeClr val="tx1"/>
                </a:solidFill>
              </a:rPr>
              <a:t>Entre os neonatos com EHI  tratados com hipotermia terapêutica, a alta exposição a convulsões eletroencefalográficas  foi o </a:t>
            </a:r>
            <a:r>
              <a:rPr lang="pt-BR" dirty="0" err="1" smtClean="0">
                <a:solidFill>
                  <a:schemeClr val="tx1"/>
                </a:solidFill>
              </a:rPr>
              <a:t>preditor</a:t>
            </a:r>
            <a:r>
              <a:rPr lang="pt-BR" dirty="0" smtClean="0">
                <a:solidFill>
                  <a:schemeClr val="tx1"/>
                </a:solidFill>
              </a:rPr>
              <a:t> mais importante de desfechos anormais de desenvolvimento e neuroimagem, mesmo após o ajuste para múltiplas variáveis ​​clínicas e de EEG. A identificação e o gerenciamento adequados das convulsões eletroencefalográficas  com o uso criterioso de medicações anticonvulsivas podem otimizar os resultados</a:t>
            </a:r>
            <a:r>
              <a:rPr lang="pt-BR" dirty="0" smtClean="0"/>
              <a:t>. </a:t>
            </a:r>
            <a:r>
              <a:rPr lang="pt-BR" b="1" dirty="0" smtClean="0">
                <a:solidFill>
                  <a:srgbClr val="0000FF"/>
                </a:solidFill>
              </a:rPr>
              <a:t>Importante o padrão de sono-vigília</a:t>
            </a:r>
            <a:r>
              <a:rPr lang="pt-BR" dirty="0" smtClean="0"/>
              <a:t>. </a:t>
            </a:r>
          </a:p>
          <a:p>
            <a:r>
              <a:rPr lang="pt-PT" b="1" dirty="0" smtClean="0">
                <a:solidFill>
                  <a:schemeClr val="tx1"/>
                </a:solidFill>
              </a:rPr>
              <a:t>Se os recursos forem limitados e não forem detectados crises ou atividade elétrica  anormal durante as  primeiras 24 horas de vídeo-EEG contínuo</a:t>
            </a:r>
            <a:r>
              <a:rPr lang="pt-PT" dirty="0" smtClean="0"/>
              <a:t>, </a:t>
            </a:r>
            <a:r>
              <a:rPr lang="pt-PT" b="1" dirty="0" smtClean="0">
                <a:solidFill>
                  <a:schemeClr val="tx1"/>
                </a:solidFill>
              </a:rPr>
              <a:t>então o exame pode ser descontinuado em 24 horas</a:t>
            </a:r>
            <a:r>
              <a:rPr lang="pt-PT" dirty="0" smtClean="0"/>
              <a:t>, </a:t>
            </a:r>
            <a:r>
              <a:rPr lang="pt-PT" b="1" dirty="0" smtClean="0">
                <a:solidFill>
                  <a:srgbClr val="0000FF"/>
                </a:solidFill>
              </a:rPr>
              <a:t>devendo no entanto ser retomado no período de reaquecimento. </a:t>
            </a:r>
            <a:endParaRPr lang="pt-BR" b="1" dirty="0" smtClean="0">
              <a:solidFill>
                <a:srgbClr val="0000FF"/>
              </a:solidFill>
            </a:endParaRP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0000FF"/>
                </a:solidFill>
              </a:rPr>
              <a:t>Ecografia </a:t>
            </a:r>
            <a:r>
              <a:rPr lang="pt-BR" dirty="0" err="1" smtClean="0">
                <a:solidFill>
                  <a:srgbClr val="0000FF"/>
                </a:solidFill>
              </a:rPr>
              <a:t>transfontanelar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55576" y="2204864"/>
            <a:ext cx="7016824" cy="3433936"/>
          </a:xfrm>
        </p:spPr>
        <p:txBody>
          <a:bodyPr>
            <a:normAutofit fontScale="62500" lnSpcReduction="20000"/>
          </a:bodyPr>
          <a:lstStyle/>
          <a:p>
            <a:r>
              <a:rPr lang="pt-BR" b="1" dirty="0" smtClean="0"/>
              <a:t> </a:t>
            </a:r>
            <a:endParaRPr lang="pt-BR" dirty="0" smtClean="0"/>
          </a:p>
          <a:p>
            <a:r>
              <a:rPr lang="pt-BR" dirty="0" smtClean="0"/>
              <a:t>- </a:t>
            </a:r>
            <a:r>
              <a:rPr lang="pt-BR" dirty="0" smtClean="0">
                <a:solidFill>
                  <a:schemeClr val="tx1"/>
                </a:solidFill>
              </a:rPr>
              <a:t>Na admissão quando possível (avaliar o IR [índice de resistência], sangramentos malformações) e após o término  da hipotermia terapêutica, devendo ser repetido após15 dias e a seguir, de acordo com alterações encontradas. </a:t>
            </a:r>
          </a:p>
          <a:p>
            <a:r>
              <a:rPr lang="pt-BR" dirty="0" smtClean="0">
                <a:solidFill>
                  <a:schemeClr val="tx1"/>
                </a:solidFill>
              </a:rPr>
              <a:t>-. Índice de resistência (IR &lt; 0,55) associa-se a um risco aumentado de sequelas. No entanto, a hipotermia leva a vasoconstrição cerebral, atenuando a vasodilatação e a </a:t>
            </a:r>
            <a:r>
              <a:rPr lang="pt-BR" dirty="0" err="1" smtClean="0">
                <a:solidFill>
                  <a:schemeClr val="tx1"/>
                </a:solidFill>
              </a:rPr>
              <a:t>hiperemia</a:t>
            </a:r>
            <a:r>
              <a:rPr lang="pt-BR" dirty="0" smtClean="0">
                <a:solidFill>
                  <a:schemeClr val="tx1"/>
                </a:solidFill>
              </a:rPr>
              <a:t> cerebral. </a:t>
            </a:r>
          </a:p>
          <a:p>
            <a:r>
              <a:rPr lang="pt-BR" b="1" dirty="0" smtClean="0">
                <a:solidFill>
                  <a:srgbClr val="FF0000"/>
                </a:solidFill>
              </a:rPr>
              <a:t>Assim, o IR persiste como poderoso </a:t>
            </a:r>
            <a:r>
              <a:rPr lang="pt-BR" b="1" dirty="0" err="1" smtClean="0">
                <a:solidFill>
                  <a:srgbClr val="FF0000"/>
                </a:solidFill>
              </a:rPr>
              <a:t>preditor</a:t>
            </a:r>
            <a:r>
              <a:rPr lang="pt-BR" b="1" dirty="0" smtClean="0">
                <a:solidFill>
                  <a:srgbClr val="FF0000"/>
                </a:solidFill>
              </a:rPr>
              <a:t> (&lt;0,55) após o reaquecimento.</a:t>
            </a:r>
            <a:endParaRPr lang="pt-BR" dirty="0" smtClean="0">
              <a:solidFill>
                <a:srgbClr val="FF0000"/>
              </a:solidFill>
            </a:endParaRPr>
          </a:p>
          <a:p>
            <a:r>
              <a:rPr lang="pt-BR" b="1" dirty="0" smtClean="0">
                <a:solidFill>
                  <a:srgbClr val="FF0000"/>
                </a:solidFill>
              </a:rPr>
              <a:t> </a:t>
            </a:r>
            <a:endParaRPr lang="pt-BR" dirty="0" smtClean="0">
              <a:solidFill>
                <a:srgbClr val="FF0000"/>
              </a:solidFill>
            </a:endParaRP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0000FF"/>
                </a:solidFill>
              </a:rPr>
              <a:t>ANALGESIA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99592" y="1772816"/>
            <a:ext cx="6872808" cy="3865984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 smtClean="0">
                <a:solidFill>
                  <a:schemeClr val="tx1"/>
                </a:solidFill>
              </a:rPr>
              <a:t>Analgesia</a:t>
            </a:r>
            <a:r>
              <a:rPr lang="pt-BR" dirty="0" smtClean="0">
                <a:solidFill>
                  <a:schemeClr val="tx1"/>
                </a:solidFill>
              </a:rPr>
              <a:t>: </a:t>
            </a:r>
            <a:r>
              <a:rPr lang="pt-BR" dirty="0" err="1" smtClean="0">
                <a:solidFill>
                  <a:schemeClr val="tx1"/>
                </a:solidFill>
              </a:rPr>
              <a:t>fentanil</a:t>
            </a:r>
            <a:r>
              <a:rPr lang="pt-BR" dirty="0" smtClean="0">
                <a:solidFill>
                  <a:schemeClr val="tx1"/>
                </a:solidFill>
              </a:rPr>
              <a:t> 1µ/kg/h</a:t>
            </a:r>
          </a:p>
          <a:p>
            <a:pPr lvl="0"/>
            <a:r>
              <a:rPr lang="pt-BR" dirty="0" smtClean="0">
                <a:solidFill>
                  <a:schemeClr val="tx1"/>
                </a:solidFill>
              </a:rPr>
              <a:t>               -</a:t>
            </a:r>
            <a:r>
              <a:rPr lang="pt-BR" b="1" i="1" dirty="0" err="1" smtClean="0">
                <a:solidFill>
                  <a:schemeClr val="tx1"/>
                </a:solidFill>
              </a:rPr>
              <a:t>opíóide</a:t>
            </a:r>
            <a:r>
              <a:rPr lang="pt-BR" dirty="0" smtClean="0">
                <a:solidFill>
                  <a:schemeClr val="tx1"/>
                </a:solidFill>
              </a:rPr>
              <a:t> tem propriedades neuroprotetoras e abole o estresse e a resposta metabólica e hormonal à hipotermia; o resfriamento pode aumentar os níveis de </a:t>
            </a:r>
            <a:r>
              <a:rPr lang="pt-BR" dirty="0" err="1" smtClean="0">
                <a:solidFill>
                  <a:schemeClr val="tx1"/>
                </a:solidFill>
              </a:rPr>
              <a:t>fentanil</a:t>
            </a:r>
            <a:r>
              <a:rPr lang="pt-BR" dirty="0" smtClean="0">
                <a:solidFill>
                  <a:schemeClr val="tx1"/>
                </a:solidFill>
              </a:rPr>
              <a:t> (metabolizado pelo sistema </a:t>
            </a:r>
            <a:r>
              <a:rPr lang="pt-BR" dirty="0" err="1" smtClean="0">
                <a:solidFill>
                  <a:schemeClr val="tx1"/>
                </a:solidFill>
              </a:rPr>
              <a:t>citocromo</a:t>
            </a:r>
            <a:r>
              <a:rPr lang="pt-BR" dirty="0" smtClean="0">
                <a:solidFill>
                  <a:schemeClr val="tx1"/>
                </a:solidFill>
              </a:rPr>
              <a:t> P450, especificamente a isoforma </a:t>
            </a:r>
            <a:r>
              <a:rPr lang="pt-BR" i="1" dirty="0" smtClean="0">
                <a:solidFill>
                  <a:schemeClr val="tx1"/>
                </a:solidFill>
              </a:rPr>
              <a:t>CYP3A4/5</a:t>
            </a:r>
            <a:r>
              <a:rPr lang="pt-BR" b="1" dirty="0" smtClean="0">
                <a:solidFill>
                  <a:schemeClr val="tx1"/>
                </a:solidFill>
              </a:rPr>
              <a:t>,</a:t>
            </a:r>
            <a:r>
              <a:rPr lang="pt-BR" dirty="0" smtClean="0">
                <a:solidFill>
                  <a:schemeClr val="tx1"/>
                </a:solidFill>
              </a:rPr>
              <a:t> uma enzima fortemente dependente da temperatura).</a:t>
            </a: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/>
          <a:lstStyle/>
          <a:p>
            <a:r>
              <a:rPr lang="pt-BR" dirty="0" err="1" smtClean="0">
                <a:solidFill>
                  <a:srgbClr val="0000FF"/>
                </a:solidFill>
              </a:rPr>
              <a:t>Monitorização</a:t>
            </a:r>
            <a:r>
              <a:rPr lang="pt-BR" dirty="0" smtClean="0">
                <a:solidFill>
                  <a:srgbClr val="0000FF"/>
                </a:solidFill>
              </a:rPr>
              <a:t> dos gases sanguíneos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71600" y="2492896"/>
            <a:ext cx="6800800" cy="3145904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>
                <a:solidFill>
                  <a:schemeClr val="tx1"/>
                </a:solidFill>
              </a:rPr>
              <a:t>Monitorar os gases sanguíneos </a:t>
            </a:r>
            <a:r>
              <a:rPr lang="pt-BR" dirty="0" smtClean="0">
                <a:solidFill>
                  <a:srgbClr val="FF00FF"/>
                </a:solidFill>
              </a:rPr>
              <a:t>corrigindo pH e PaCO</a:t>
            </a:r>
            <a:r>
              <a:rPr lang="pt-BR" baseline="-25000" dirty="0" smtClean="0">
                <a:solidFill>
                  <a:srgbClr val="FF00FF"/>
                </a:solidFill>
              </a:rPr>
              <a:t>2</a:t>
            </a:r>
            <a:r>
              <a:rPr lang="pt-BR" dirty="0" smtClean="0"/>
              <a:t>:</a:t>
            </a:r>
            <a:r>
              <a:rPr lang="pt-BR" b="1" dirty="0" smtClean="0"/>
              <a:t> </a:t>
            </a:r>
            <a:r>
              <a:rPr lang="pt-BR" dirty="0" smtClean="0">
                <a:solidFill>
                  <a:schemeClr val="tx1"/>
                </a:solidFill>
              </a:rPr>
              <a:t>em RN saudáveis com uma temperatura corporal de 37°C, pH e PaCO</a:t>
            </a:r>
            <a:r>
              <a:rPr lang="pt-BR" baseline="-25000" dirty="0" smtClean="0">
                <a:solidFill>
                  <a:schemeClr val="tx1"/>
                </a:solidFill>
              </a:rPr>
              <a:t>2</a:t>
            </a:r>
            <a:r>
              <a:rPr lang="pt-BR" dirty="0" smtClean="0">
                <a:solidFill>
                  <a:schemeClr val="tx1"/>
                </a:solidFill>
              </a:rPr>
              <a:t> devem se aproximar de 7.4 e 40mmHg, respectivamente. </a:t>
            </a:r>
          </a:p>
          <a:p>
            <a:r>
              <a:rPr lang="pt-BR" b="1" dirty="0" smtClean="0">
                <a:solidFill>
                  <a:schemeClr val="tx1"/>
                </a:solidFill>
              </a:rPr>
              <a:t>Durante a hipotermia (33°C), pH se elevará a 7.5 e PaCO</a:t>
            </a:r>
            <a:r>
              <a:rPr lang="pt-BR" b="1" baseline="-25000" dirty="0" smtClean="0">
                <a:solidFill>
                  <a:schemeClr val="tx1"/>
                </a:solidFill>
              </a:rPr>
              <a:t>2</a:t>
            </a:r>
            <a:r>
              <a:rPr lang="pt-BR" b="1" dirty="0" smtClean="0">
                <a:solidFill>
                  <a:schemeClr val="tx1"/>
                </a:solidFill>
              </a:rPr>
              <a:t> baixará para 34 </a:t>
            </a:r>
            <a:r>
              <a:rPr lang="pt-BR" b="1" dirty="0" err="1" smtClean="0">
                <a:solidFill>
                  <a:schemeClr val="tx1"/>
                </a:solidFill>
              </a:rPr>
              <a:t>mmHg</a:t>
            </a:r>
            <a:r>
              <a:rPr lang="pt-BR" b="1" dirty="0" smtClean="0">
                <a:solidFill>
                  <a:schemeClr val="tx1"/>
                </a:solidFill>
              </a:rPr>
              <a:t>. Evitar oscilações bruscas de PaCO</a:t>
            </a:r>
            <a:r>
              <a:rPr lang="pt-BR" b="1" baseline="-25000" dirty="0" smtClean="0">
                <a:solidFill>
                  <a:schemeClr val="tx1"/>
                </a:solidFill>
              </a:rPr>
              <a:t>2</a:t>
            </a:r>
          </a:p>
          <a:p>
            <a:r>
              <a:rPr lang="pt-BR" dirty="0" smtClean="0">
                <a:solidFill>
                  <a:srgbClr val="FF0000"/>
                </a:solidFill>
              </a:rPr>
              <a:t>A PaCO2 na hipotermia  é 85% do valor do paciente a 37</a:t>
            </a:r>
            <a:r>
              <a:rPr lang="pt-BR" baseline="30000" dirty="0" smtClean="0">
                <a:solidFill>
                  <a:srgbClr val="FF0000"/>
                </a:solidFill>
              </a:rPr>
              <a:t>o</a:t>
            </a:r>
            <a:r>
              <a:rPr lang="pt-BR" dirty="0" smtClean="0">
                <a:solidFill>
                  <a:srgbClr val="FF0000"/>
                </a:solidFill>
              </a:rPr>
              <a:t>C</a:t>
            </a:r>
            <a:endParaRPr lang="pt-BR" b="1" dirty="0" smtClean="0">
              <a:solidFill>
                <a:srgbClr val="FF0000"/>
              </a:solidFill>
            </a:endParaRP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CUIDADO COM O SUPERAQUECIMENTO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43608" y="1988840"/>
            <a:ext cx="6400800" cy="1752600"/>
          </a:xfrm>
        </p:spPr>
        <p:txBody>
          <a:bodyPr>
            <a:normAutofit fontScale="25000" lnSpcReduction="20000"/>
          </a:bodyPr>
          <a:lstStyle/>
          <a:p>
            <a:r>
              <a:rPr lang="pt-BR" sz="7200" b="1" dirty="0" smtClean="0">
                <a:solidFill>
                  <a:schemeClr val="tx1"/>
                </a:solidFill>
              </a:rPr>
              <a:t>COMPLICAÇÕES SISTÊMICAS DO SUPER-RESFRIAMENTO</a:t>
            </a:r>
            <a:endParaRPr lang="pt-BR" sz="7200" dirty="0" smtClean="0">
              <a:solidFill>
                <a:schemeClr val="tx1"/>
              </a:solidFill>
            </a:endParaRPr>
          </a:p>
          <a:p>
            <a:r>
              <a:rPr lang="pt-BR" sz="7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pt-BR" sz="7200" dirty="0" smtClean="0">
                <a:solidFill>
                  <a:schemeClr val="tx1"/>
                </a:solidFill>
              </a:rPr>
              <a:t> </a:t>
            </a:r>
          </a:p>
          <a:p>
            <a:r>
              <a:rPr lang="pt-BR" sz="7200" dirty="0" smtClean="0"/>
              <a:t> - </a:t>
            </a:r>
            <a:r>
              <a:rPr lang="pt-BR" sz="7200" dirty="0" smtClean="0">
                <a:solidFill>
                  <a:srgbClr val="FF0000"/>
                </a:solidFill>
              </a:rPr>
              <a:t>aumento da mortalidade, especialmente em bebês prematuros</a:t>
            </a:r>
          </a:p>
          <a:p>
            <a:r>
              <a:rPr lang="pt-BR" sz="7200" dirty="0" smtClean="0"/>
              <a:t>- </a:t>
            </a:r>
            <a:r>
              <a:rPr lang="pt-BR" sz="7200" dirty="0" smtClean="0">
                <a:solidFill>
                  <a:schemeClr val="tx1"/>
                </a:solidFill>
              </a:rPr>
              <a:t>desenvolvimento de </a:t>
            </a:r>
            <a:r>
              <a:rPr lang="pt-BR" sz="7200" dirty="0" err="1" smtClean="0">
                <a:solidFill>
                  <a:schemeClr val="tx1"/>
                </a:solidFill>
              </a:rPr>
              <a:t>escleredema</a:t>
            </a:r>
            <a:endParaRPr lang="pt-BR" sz="7200" dirty="0" smtClean="0">
              <a:solidFill>
                <a:schemeClr val="tx1"/>
              </a:solidFill>
            </a:endParaRPr>
          </a:p>
          <a:p>
            <a:r>
              <a:rPr lang="pt-BR" sz="7200" dirty="0" smtClean="0">
                <a:solidFill>
                  <a:schemeClr val="tx1"/>
                </a:solidFill>
              </a:rPr>
              <a:t> - eritema cutâneo, e acrocianose</a:t>
            </a:r>
          </a:p>
          <a:p>
            <a:r>
              <a:rPr lang="pt-BR" sz="7200" dirty="0" smtClean="0">
                <a:solidFill>
                  <a:schemeClr val="tx1"/>
                </a:solidFill>
              </a:rPr>
              <a:t>- hemorragia pulmonar</a:t>
            </a:r>
          </a:p>
          <a:p>
            <a:r>
              <a:rPr lang="pt-BR" sz="7200" dirty="0" smtClean="0">
                <a:solidFill>
                  <a:schemeClr val="tx1"/>
                </a:solidFill>
              </a:rPr>
              <a:t>- insuficiência renal</a:t>
            </a:r>
          </a:p>
          <a:p>
            <a:r>
              <a:rPr lang="pt-BR" sz="7200" dirty="0" smtClean="0"/>
              <a:t>- </a:t>
            </a:r>
            <a:r>
              <a:rPr lang="pt-BR" sz="7200" dirty="0" smtClean="0">
                <a:solidFill>
                  <a:srgbClr val="FF0000"/>
                </a:solidFill>
              </a:rPr>
              <a:t>aumentado viscosidade de sangue e coagulação intravascular disseminada</a:t>
            </a:r>
          </a:p>
          <a:p>
            <a:pPr algn="l"/>
            <a:r>
              <a:rPr lang="pt-BR" sz="7200" dirty="0" smtClean="0"/>
              <a:t>- </a:t>
            </a:r>
            <a:r>
              <a:rPr lang="pt-BR" sz="7200" dirty="0" smtClean="0">
                <a:solidFill>
                  <a:srgbClr val="FF0000"/>
                </a:solidFill>
              </a:rPr>
              <a:t>hipoglicemia</a:t>
            </a:r>
          </a:p>
          <a:p>
            <a:pPr algn="l"/>
            <a:r>
              <a:rPr lang="pt-BR" sz="7200" dirty="0" smtClean="0">
                <a:solidFill>
                  <a:srgbClr val="FF0000"/>
                </a:solidFill>
              </a:rPr>
              <a:t>- distúrbios do equilíbrio </a:t>
            </a:r>
            <a:r>
              <a:rPr lang="pt-BR" sz="7200" dirty="0" err="1" smtClean="0">
                <a:solidFill>
                  <a:srgbClr val="FF0000"/>
                </a:solidFill>
              </a:rPr>
              <a:t>ácido-básico</a:t>
            </a:r>
            <a:endParaRPr lang="pt-BR" sz="7200" dirty="0" smtClean="0">
              <a:solidFill>
                <a:srgbClr val="FF0000"/>
              </a:solidFill>
            </a:endParaRPr>
          </a:p>
          <a:p>
            <a:pPr algn="l"/>
            <a:r>
              <a:rPr lang="pt-BR" sz="7200" dirty="0" smtClean="0">
                <a:solidFill>
                  <a:srgbClr val="FF0000"/>
                </a:solidFill>
              </a:rPr>
              <a:t>- distúrbios eletrolíticos</a:t>
            </a:r>
          </a:p>
          <a:p>
            <a:pPr algn="l"/>
            <a:r>
              <a:rPr lang="pt-BR" sz="7200" dirty="0" smtClean="0">
                <a:solidFill>
                  <a:srgbClr val="FF0000"/>
                </a:solidFill>
              </a:rPr>
              <a:t>- distúrbios cardiovasculares </a:t>
            </a:r>
            <a:r>
              <a:rPr lang="pt-BR" sz="7200" dirty="0" err="1" smtClean="0">
                <a:solidFill>
                  <a:srgbClr val="FF0000"/>
                </a:solidFill>
              </a:rPr>
              <a:t>significantes</a:t>
            </a:r>
            <a:r>
              <a:rPr lang="pt-BR" dirty="0" err="1" smtClean="0">
                <a:solidFill>
                  <a:srgbClr val="FF0000"/>
                </a:solidFill>
              </a:rPr>
              <a:t>l</a:t>
            </a:r>
            <a:r>
              <a:rPr lang="pt-BR" dirty="0" smtClean="0">
                <a:solidFill>
                  <a:srgbClr val="FF0000"/>
                </a:solidFill>
              </a:rPr>
              <a:t>.</a:t>
            </a:r>
          </a:p>
          <a:p>
            <a:r>
              <a:rPr lang="pt-BR" b="1" dirty="0" smtClean="0"/>
              <a:t>		</a:t>
            </a:r>
            <a:endParaRPr lang="pt-BR" dirty="0" smtClean="0"/>
          </a:p>
          <a:p>
            <a:r>
              <a:rPr lang="pt-BR" b="1" dirty="0" smtClean="0"/>
              <a:t> 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PRIAPISMO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43608" y="2492896"/>
            <a:ext cx="7056784" cy="2376264"/>
          </a:xfrm>
        </p:spPr>
        <p:txBody>
          <a:bodyPr>
            <a:normAutofit fontScale="47500" lnSpcReduction="20000"/>
          </a:bodyPr>
          <a:lstStyle/>
          <a:p>
            <a:r>
              <a:rPr lang="pt-BR" b="1" dirty="0" smtClean="0"/>
              <a:t> </a:t>
            </a:r>
            <a:endParaRPr lang="pt-BR" dirty="0" smtClean="0"/>
          </a:p>
          <a:p>
            <a:r>
              <a:rPr lang="pt-BR" b="1" dirty="0" smtClean="0"/>
              <a:t>	</a:t>
            </a:r>
            <a:r>
              <a:rPr lang="pt-BR" dirty="0" smtClean="0"/>
              <a:t>    </a:t>
            </a:r>
            <a:r>
              <a:rPr lang="pt-BR" sz="4200" dirty="0" smtClean="0">
                <a:solidFill>
                  <a:schemeClr val="tx1"/>
                </a:solidFill>
              </a:rPr>
              <a:t>Esse, de característica </a:t>
            </a:r>
            <a:r>
              <a:rPr lang="pt-BR" sz="4200" dirty="0" err="1" smtClean="0">
                <a:solidFill>
                  <a:schemeClr val="tx1"/>
                </a:solidFill>
              </a:rPr>
              <a:t>não-isquêmica</a:t>
            </a:r>
            <a:r>
              <a:rPr lang="pt-BR" sz="4200" dirty="0" smtClean="0">
                <a:solidFill>
                  <a:schemeClr val="tx1"/>
                </a:solidFill>
              </a:rPr>
              <a:t>, pode ocorrer   devido ao aumento da síntese de óxido nítrico, o mais importante </a:t>
            </a:r>
            <a:r>
              <a:rPr lang="pt-BR" sz="4200" dirty="0" err="1" smtClean="0">
                <a:solidFill>
                  <a:schemeClr val="tx1"/>
                </a:solidFill>
              </a:rPr>
              <a:t>medidador</a:t>
            </a:r>
            <a:r>
              <a:rPr lang="pt-BR" sz="4200" dirty="0" smtClean="0">
                <a:solidFill>
                  <a:schemeClr val="tx1"/>
                </a:solidFill>
              </a:rPr>
              <a:t> do </a:t>
            </a:r>
            <a:r>
              <a:rPr lang="pt-BR" sz="4200" dirty="0" err="1" smtClean="0">
                <a:solidFill>
                  <a:schemeClr val="tx1"/>
                </a:solidFill>
              </a:rPr>
              <a:t>priapismo</a:t>
            </a:r>
            <a:r>
              <a:rPr lang="pt-BR" sz="4200" dirty="0" smtClean="0">
                <a:solidFill>
                  <a:schemeClr val="tx1"/>
                </a:solidFill>
              </a:rPr>
              <a:t>,  durante o processo da asfixia, além de mudanças  na dinâmica do sistema circulatório. Não há necessidade de exames mais invasivos. A melhor conduta é  a conservadora com observação atenta e a realização do ultrassom do pênis. Geralmente</a:t>
            </a:r>
            <a:endParaRPr lang="pt-BR" sz="4200" dirty="0">
              <a:solidFill>
                <a:schemeClr val="tx1"/>
              </a:solidFill>
            </a:endParaRPr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FF00FF"/>
                </a:solidFill>
              </a:rPr>
              <a:t>NUTRIÇÃO</a:t>
            </a:r>
            <a:endParaRPr lang="pt-BR" dirty="0">
              <a:solidFill>
                <a:srgbClr val="FF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776864" cy="4824536"/>
          </a:xfrm>
        </p:spPr>
        <p:txBody>
          <a:bodyPr>
            <a:normAutofit fontScale="55000" lnSpcReduction="20000"/>
          </a:bodyPr>
          <a:lstStyle/>
          <a:p>
            <a:r>
              <a:rPr lang="pt-BR" b="1" dirty="0" smtClean="0"/>
              <a:t>    </a:t>
            </a:r>
            <a:r>
              <a:rPr lang="pt-BR" dirty="0" smtClean="0"/>
              <a:t>            </a:t>
            </a:r>
          </a:p>
          <a:p>
            <a:r>
              <a:rPr lang="pt-BR" dirty="0" smtClean="0"/>
              <a:t>- </a:t>
            </a:r>
            <a:r>
              <a:rPr lang="pt-BR" b="1" dirty="0" smtClean="0">
                <a:solidFill>
                  <a:srgbClr val="0000FF"/>
                </a:solidFill>
              </a:rPr>
              <a:t>Nutrição Parenteral</a:t>
            </a:r>
            <a:r>
              <a:rPr lang="pt-BR" dirty="0" smtClean="0"/>
              <a:t>: </a:t>
            </a:r>
            <a:r>
              <a:rPr lang="pt-BR" dirty="0" smtClean="0">
                <a:solidFill>
                  <a:schemeClr val="tx1"/>
                </a:solidFill>
              </a:rPr>
              <a:t>iniciar no 2º dia de vida, após estabilização de função renal e eletrólitos. </a:t>
            </a:r>
          </a:p>
          <a:p>
            <a:pPr>
              <a:buFontTx/>
              <a:buChar char="-"/>
            </a:pPr>
            <a:r>
              <a:rPr lang="pt-BR" b="1" dirty="0" smtClean="0">
                <a:solidFill>
                  <a:srgbClr val="0000FF"/>
                </a:solidFill>
              </a:rPr>
              <a:t>A Nutrição Entérica Mínima </a:t>
            </a:r>
            <a:r>
              <a:rPr lang="pt-BR" dirty="0" smtClean="0">
                <a:solidFill>
                  <a:schemeClr val="tx1"/>
                </a:solidFill>
              </a:rPr>
              <a:t>poderá ser iniciada com leite materno ordenhado ou leite humano do Banco se RN clinicamente estável.</a:t>
            </a:r>
          </a:p>
          <a:p>
            <a:pPr>
              <a:buFontTx/>
              <a:buChar char="-"/>
            </a:pPr>
            <a:r>
              <a:rPr lang="pt-BR" dirty="0" smtClean="0">
                <a:solidFill>
                  <a:schemeClr val="tx1"/>
                </a:solidFill>
              </a:rPr>
              <a:t> Os estudos tem mostrado que a alimentação durante a hipotermia está associada a reduções clinicas significativas na duração da nutrição parenteral, no tempo de receber dieta oral plena  e hospitalização, não tendo sido evidenciado aumento da morbimortalidade e  aumento da inflamação sistêmica. </a:t>
            </a:r>
          </a:p>
          <a:p>
            <a:pPr>
              <a:buFontTx/>
              <a:buChar char="-"/>
            </a:pPr>
            <a:r>
              <a:rPr lang="pt-BR" dirty="0" smtClean="0">
                <a:solidFill>
                  <a:schemeClr val="tx1"/>
                </a:solidFill>
              </a:rPr>
              <a:t>Os médicos começaram a alimentar-se principalmente em lactentes com EHI moderada, sem outros sinais de comprometimento (ou seja, necessidade de suporte inotrópico).	</a:t>
            </a:r>
          </a:p>
          <a:p>
            <a:pPr>
              <a:buFontTx/>
              <a:buChar char="-"/>
            </a:pPr>
            <a:r>
              <a:rPr lang="pt-BR" dirty="0" smtClean="0">
                <a:solidFill>
                  <a:schemeClr val="tx1"/>
                </a:solidFill>
              </a:rPr>
              <a:t>Sessenta por cento oferecem alimentação </a:t>
            </a:r>
            <a:r>
              <a:rPr lang="pt-BR" dirty="0" err="1" smtClean="0">
                <a:solidFill>
                  <a:schemeClr val="tx1"/>
                </a:solidFill>
              </a:rPr>
              <a:t>enteral</a:t>
            </a:r>
            <a:r>
              <a:rPr lang="pt-BR" dirty="0" smtClean="0">
                <a:solidFill>
                  <a:schemeClr val="tx1"/>
                </a:solidFill>
              </a:rPr>
              <a:t> quando o </a:t>
            </a:r>
            <a:r>
              <a:rPr lang="pt-BR" dirty="0" err="1" smtClean="0">
                <a:solidFill>
                  <a:schemeClr val="tx1"/>
                </a:solidFill>
              </a:rPr>
              <a:t>lactato</a:t>
            </a:r>
            <a:r>
              <a:rPr lang="pt-BR" dirty="0" smtClean="0">
                <a:solidFill>
                  <a:schemeClr val="tx1"/>
                </a:solidFill>
              </a:rPr>
              <a:t> sanguíneo é &lt; 2 </a:t>
            </a:r>
            <a:r>
              <a:rPr lang="pt-BR" dirty="0" err="1" smtClean="0">
                <a:solidFill>
                  <a:schemeClr val="tx1"/>
                </a:solidFill>
              </a:rPr>
              <a:t>mmol</a:t>
            </a:r>
            <a:r>
              <a:rPr lang="pt-BR" dirty="0" smtClean="0">
                <a:solidFill>
                  <a:schemeClr val="tx1"/>
                </a:solidFill>
              </a:rPr>
              <a:t> / L. </a:t>
            </a:r>
          </a:p>
          <a:p>
            <a:pPr>
              <a:buFontTx/>
              <a:buChar char="-"/>
            </a:pPr>
            <a:r>
              <a:rPr lang="pt-BR" b="1" dirty="0" smtClean="0">
                <a:solidFill>
                  <a:srgbClr val="FF00FF"/>
                </a:solidFill>
              </a:rPr>
              <a:t>Mesmo períodos curtos de desnutrição, particularmente no cenário de disfunção cerebral pré-existente, como na EHI, podem resultar em desenvolvimento cerebral alterado, incluindo mudanças estruturais sinápticas</a:t>
            </a:r>
            <a:r>
              <a:rPr lang="pt-BR" dirty="0" smtClean="0"/>
              <a:t>. </a:t>
            </a:r>
          </a:p>
          <a:p>
            <a:pPr>
              <a:buFontTx/>
              <a:buChar char="-"/>
            </a:pPr>
            <a:r>
              <a:rPr lang="pt-BR" dirty="0" smtClean="0">
                <a:solidFill>
                  <a:schemeClr val="tx1"/>
                </a:solidFill>
              </a:rPr>
              <a:t>Os constituintes do leite materno, como a </a:t>
            </a:r>
            <a:r>
              <a:rPr lang="pt-BR" dirty="0" err="1" smtClean="0">
                <a:solidFill>
                  <a:schemeClr val="tx1"/>
                </a:solidFill>
              </a:rPr>
              <a:t>lactoferrina</a:t>
            </a:r>
            <a:r>
              <a:rPr lang="pt-BR" dirty="0" smtClean="0">
                <a:solidFill>
                  <a:schemeClr val="tx1"/>
                </a:solidFill>
              </a:rPr>
              <a:t>, podem ter impacto no neurodesenvolvimento.</a:t>
            </a: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0000FF"/>
                </a:solidFill>
              </a:rPr>
              <a:t>Reaquecimento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1988840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pt-BR" sz="3500" dirty="0" smtClean="0">
                <a:solidFill>
                  <a:srgbClr val="FF00FF"/>
                </a:solidFill>
              </a:rPr>
              <a:t>Envolver SEMPRE os pais nos cuidados a serem dispensados ao RN</a:t>
            </a:r>
            <a:endParaRPr lang="pt-BR" sz="3500" dirty="0" smtClean="0"/>
          </a:p>
          <a:p>
            <a:r>
              <a:rPr lang="pt-BR" sz="3500" dirty="0" smtClean="0"/>
              <a:t> </a:t>
            </a:r>
            <a:r>
              <a:rPr lang="pt-BR" sz="3500" dirty="0" smtClean="0">
                <a:solidFill>
                  <a:schemeClr val="tx1"/>
                </a:solidFill>
              </a:rPr>
              <a:t>Para auxiliar no estabelecimento de vínculo e reduzir o estresse dos pais.</a:t>
            </a:r>
          </a:p>
          <a:p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7524328" y="6237312"/>
            <a:ext cx="546360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88640"/>
            <a:ext cx="7772400" cy="1470025"/>
          </a:xfrm>
        </p:spPr>
        <p:txBody>
          <a:bodyPr/>
          <a:lstStyle/>
          <a:p>
            <a:r>
              <a:rPr lang="pt-BR" dirty="0" smtClean="0">
                <a:solidFill>
                  <a:srgbClr val="0000FF"/>
                </a:solidFill>
              </a:rPr>
              <a:t>OBRIGADO!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2050" name="Picture 2" descr="D:\Imagens\Fotos-Filmagens-Eco-Hosp-2019\20191109_104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8169263" cy="459521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755576" y="6237312"/>
            <a:ext cx="7927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FF"/>
                </a:solidFill>
              </a:rPr>
              <a:t>Drs. Paulo R. Margotto, Marta David R. de Moura e </a:t>
            </a:r>
            <a:r>
              <a:rPr lang="pt-BR" dirty="0" err="1" smtClean="0">
                <a:solidFill>
                  <a:srgbClr val="FF00FF"/>
                </a:solidFill>
              </a:rPr>
              <a:t>Kathi</a:t>
            </a:r>
            <a:r>
              <a:rPr lang="pt-BR" dirty="0" smtClean="0">
                <a:solidFill>
                  <a:srgbClr val="FF00FF"/>
                </a:solidFill>
              </a:rPr>
              <a:t> </a:t>
            </a:r>
            <a:r>
              <a:rPr lang="pt-BR" dirty="0" err="1" smtClean="0">
                <a:solidFill>
                  <a:srgbClr val="FF00FF"/>
                </a:solidFill>
              </a:rPr>
              <a:t>Salley</a:t>
            </a:r>
            <a:r>
              <a:rPr lang="pt-BR" dirty="0" smtClean="0">
                <a:solidFill>
                  <a:srgbClr val="FF00FF"/>
                </a:solidFill>
              </a:rPr>
              <a:t> </a:t>
            </a:r>
            <a:r>
              <a:rPr lang="pt-BR" dirty="0" err="1" smtClean="0">
                <a:solidFill>
                  <a:srgbClr val="FF00FF"/>
                </a:solidFill>
              </a:rPr>
              <a:t>Randal</a:t>
            </a:r>
            <a:r>
              <a:rPr lang="pt-BR" dirty="0" smtClean="0">
                <a:solidFill>
                  <a:srgbClr val="FF00FF"/>
                </a:solidFill>
              </a:rPr>
              <a:t>  (9/11/2019)</a:t>
            </a:r>
            <a:endParaRPr lang="pt-BR" dirty="0">
              <a:solidFill>
                <a:srgbClr val="FF00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3923</Words>
  <Application>Microsoft Office PowerPoint</Application>
  <PresentationFormat>Apresentação na tela (4:3)</PresentationFormat>
  <Paragraphs>357</Paragraphs>
  <Slides>50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50</vt:i4>
      </vt:variant>
    </vt:vector>
  </HeadingPairs>
  <TitlesOfParts>
    <vt:vector size="51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Otimizar a nutrição</vt:lpstr>
      <vt:lpstr>Slide 16</vt:lpstr>
      <vt:lpstr>Slide 17</vt:lpstr>
      <vt:lpstr>Slide 18</vt:lpstr>
      <vt:lpstr>Após o resfriamento</vt:lpstr>
      <vt:lpstr>Slide 20</vt:lpstr>
      <vt:lpstr>  Quanto a parte cutânea   Os bebes com EHI  tem um aumento do risco de necrose gordurosa subcutânea, não somente pelo frio. Evitar de mexer com eles o tempo todo. Os eletrodos da monitorização cerebral também podem prejudicar a pele. </vt:lpstr>
      <vt:lpstr>Slide 22</vt:lpstr>
      <vt:lpstr>Slide 23</vt:lpstr>
      <vt:lpstr>Slide 24</vt:lpstr>
      <vt:lpstr>Escala de dor N-PASS 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Portanto...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Eletroencefalografia contínua para monitorização de convulsões eletroencefalográficas </vt:lpstr>
      <vt:lpstr>Ecografia transfontanelar</vt:lpstr>
      <vt:lpstr>ANALGESIA</vt:lpstr>
      <vt:lpstr>Monitorização dos gases sanguíneos</vt:lpstr>
      <vt:lpstr>CUIDADO COM O SUPERAQUECIMENTO</vt:lpstr>
      <vt:lpstr>PRIAPISMO</vt:lpstr>
      <vt:lpstr>NUTRIÇÃO</vt:lpstr>
      <vt:lpstr>Reaquecimento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Usuário do Windows</dc:creator>
  <cp:lastModifiedBy>Usuário do Windows</cp:lastModifiedBy>
  <cp:revision>72</cp:revision>
  <dcterms:created xsi:type="dcterms:W3CDTF">2019-12-17T00:05:44Z</dcterms:created>
  <dcterms:modified xsi:type="dcterms:W3CDTF">2019-12-20T23:42:38Z</dcterms:modified>
</cp:coreProperties>
</file>