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Default Extension="jpeg" ContentType="image/jpeg"/>
  <Override PartName="/ppt/slideLayouts/slideLayout3.xml" ContentType="application/vnd.openxmlformats-officedocument.presentationml.slideLayout+xml"/>
  <Override PartName="/ppt/slideLayouts/slideLayout16.xml" ContentType="application/vnd.openxmlformats-officedocument.presentationml.slideLayout+xml"/>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Layouts/slideLayout15.xml" ContentType="application/vnd.openxmlformats-officedocument.presentationml.slideLayout+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78"/>
  </p:notesMasterIdLst>
  <p:sldIdLst>
    <p:sldId id="256" r:id="rId2"/>
    <p:sldId id="310"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6" r:id="rId18"/>
    <p:sldId id="277" r:id="rId19"/>
    <p:sldId id="275" r:id="rId20"/>
    <p:sldId id="274" r:id="rId21"/>
    <p:sldId id="273" r:id="rId22"/>
    <p:sldId id="301" r:id="rId23"/>
    <p:sldId id="272" r:id="rId24"/>
    <p:sldId id="283" r:id="rId25"/>
    <p:sldId id="282" r:id="rId26"/>
    <p:sldId id="281" r:id="rId27"/>
    <p:sldId id="280" r:id="rId28"/>
    <p:sldId id="279" r:id="rId29"/>
    <p:sldId id="288" r:id="rId30"/>
    <p:sldId id="304" r:id="rId31"/>
    <p:sldId id="303" r:id="rId32"/>
    <p:sldId id="284" r:id="rId33"/>
    <p:sldId id="307" r:id="rId34"/>
    <p:sldId id="287" r:id="rId35"/>
    <p:sldId id="286" r:id="rId36"/>
    <p:sldId id="285" r:id="rId37"/>
    <p:sldId id="306" r:id="rId38"/>
    <p:sldId id="294" r:id="rId39"/>
    <p:sldId id="293" r:id="rId40"/>
    <p:sldId id="305" r:id="rId41"/>
    <p:sldId id="292" r:id="rId42"/>
    <p:sldId id="291" r:id="rId43"/>
    <p:sldId id="278" r:id="rId44"/>
    <p:sldId id="309" r:id="rId45"/>
    <p:sldId id="297" r:id="rId46"/>
    <p:sldId id="300" r:id="rId47"/>
    <p:sldId id="299" r:id="rId48"/>
    <p:sldId id="311" r:id="rId49"/>
    <p:sldId id="314" r:id="rId50"/>
    <p:sldId id="340" r:id="rId51"/>
    <p:sldId id="339" r:id="rId52"/>
    <p:sldId id="341" r:id="rId53"/>
    <p:sldId id="342" r:id="rId54"/>
    <p:sldId id="343" r:id="rId55"/>
    <p:sldId id="344" r:id="rId56"/>
    <p:sldId id="346" r:id="rId57"/>
    <p:sldId id="349" r:id="rId58"/>
    <p:sldId id="355" r:id="rId59"/>
    <p:sldId id="316" r:id="rId60"/>
    <p:sldId id="318" r:id="rId61"/>
    <p:sldId id="319" r:id="rId62"/>
    <p:sldId id="320" r:id="rId63"/>
    <p:sldId id="321" r:id="rId64"/>
    <p:sldId id="322" r:id="rId65"/>
    <p:sldId id="323" r:id="rId66"/>
    <p:sldId id="324" r:id="rId67"/>
    <p:sldId id="356" r:id="rId68"/>
    <p:sldId id="357" r:id="rId69"/>
    <p:sldId id="325" r:id="rId70"/>
    <p:sldId id="326" r:id="rId71"/>
    <p:sldId id="332" r:id="rId72"/>
    <p:sldId id="335" r:id="rId73"/>
    <p:sldId id="337" r:id="rId74"/>
    <p:sldId id="338" r:id="rId75"/>
    <p:sldId id="358" r:id="rId76"/>
    <p:sldId id="308" r:id="rId77"/>
  </p:sldIdLst>
  <p:sldSz cx="12192000" cy="6858000"/>
  <p:notesSz cx="6858000" cy="9144000"/>
  <p:defaultTextStyle>
    <a:defPPr>
      <a:defRPr lang="en-US"/>
    </a:defPPr>
    <a:lvl1pPr algn="l" defTabSz="457200" rtl="0" fontAlgn="base">
      <a:spcBef>
        <a:spcPct val="0"/>
      </a:spcBef>
      <a:spcAft>
        <a:spcPct val="0"/>
      </a:spcAft>
      <a:defRPr kern="1200">
        <a:solidFill>
          <a:schemeClr val="tx1"/>
        </a:solidFill>
        <a:latin typeface="Arial" pitchFamily="34" charset="0"/>
        <a:ea typeface="+mn-ea"/>
        <a:cs typeface="Arial" pitchFamily="34" charset="0"/>
      </a:defRPr>
    </a:lvl1pPr>
    <a:lvl2pPr marL="457200" algn="l" defTabSz="457200" rtl="0" fontAlgn="base">
      <a:spcBef>
        <a:spcPct val="0"/>
      </a:spcBef>
      <a:spcAft>
        <a:spcPct val="0"/>
      </a:spcAft>
      <a:defRPr kern="1200">
        <a:solidFill>
          <a:schemeClr val="tx1"/>
        </a:solidFill>
        <a:latin typeface="Arial" pitchFamily="34" charset="0"/>
        <a:ea typeface="+mn-ea"/>
        <a:cs typeface="Arial" pitchFamily="34" charset="0"/>
      </a:defRPr>
    </a:lvl2pPr>
    <a:lvl3pPr marL="914400" algn="l" defTabSz="457200"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defTabSz="457200"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defTabSz="457200"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FFFF00"/>
    <a:srgbClr val="33CCCC"/>
    <a:srgbClr val="0033CC"/>
  </p:clrMru>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000" autoAdjust="0"/>
    <p:restoredTop sz="86715" autoAdjust="0"/>
  </p:normalViewPr>
  <p:slideViewPr>
    <p:cSldViewPr snapToGrid="0">
      <p:cViewPr varScale="1">
        <p:scale>
          <a:sx n="81" d="100"/>
          <a:sy n="81" d="100"/>
        </p:scale>
        <p:origin x="-269" y="-77"/>
      </p:cViewPr>
      <p:guideLst>
        <p:guide orient="horz" pos="2160"/>
        <p:guide pos="3840"/>
      </p:guideLst>
    </p:cSldViewPr>
  </p:slideViewPr>
  <p:notesTextViewPr>
    <p:cViewPr>
      <p:scale>
        <a:sx n="1" d="1"/>
        <a:sy n="1" d="1"/>
      </p:scale>
      <p:origin x="0" y="0"/>
    </p:cViewPr>
  </p:notesTextViewPr>
  <p:sorterViewPr>
    <p:cViewPr>
      <p:scale>
        <a:sx n="66" d="100"/>
        <a:sy n="66" d="100"/>
      </p:scale>
      <p:origin x="0" y="7886"/>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notesMaster" Target="notesMasters/notesMaster1.xml"/><Relationship Id="rId8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220C414A-CE3E-4E40-B0E5-EF7E92189E88}" type="datetimeFigureOut">
              <a:rPr lang="pt-BR"/>
              <a:pPr>
                <a:defRPr/>
              </a:pPr>
              <a:t>26/07/2017</a:t>
            </a:fld>
            <a:endParaRPr lang="pt-BR"/>
          </a:p>
        </p:txBody>
      </p:sp>
      <p:sp>
        <p:nvSpPr>
          <p:cNvPr id="4" name="Espaço Reservado para Imagem de Sli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noProof="0" smtClean="0"/>
              <a:t>Clique para editar 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pt-BR" noProof="0"/>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A4138336-8E79-4FFA-9C31-D29452141C04}" type="slidenum">
              <a:rPr lang="pt-BR"/>
              <a:pPr>
                <a:defRPr/>
              </a:pPr>
              <a:t>‹nº›</a:t>
            </a:fld>
            <a:endParaRPr lang="pt-BR"/>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grpSp>
        <p:nvGrpSpPr>
          <p:cNvPr id="4" name="Group 6"/>
          <p:cNvGrpSpPr>
            <a:grpSpLocks/>
          </p:cNvGrpSpPr>
          <p:nvPr/>
        </p:nvGrpSpPr>
        <p:grpSpPr bwMode="auto">
          <a:xfrm>
            <a:off x="0" y="0"/>
            <a:ext cx="12192000" cy="6858000"/>
            <a:chOff x="0" y="0"/>
            <a:chExt cx="12192000" cy="6858000"/>
          </a:xfrm>
        </p:grpSpPr>
        <p:sp>
          <p:nvSpPr>
            <p:cNvPr id="5"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6" name="Freeform 5"/>
            <p:cNvSpPr>
              <a:spLocks noEditPoints="1"/>
            </p:cNvSpPr>
            <p:nvPr/>
          </p:nvSpPr>
          <p:spPr bwMode="gray">
            <a:xfrm>
              <a:off x="0" y="1587"/>
              <a:ext cx="12192000" cy="6856413"/>
            </a:xfrm>
            <a:custGeom>
              <a:avLst/>
              <a:gdLst>
                <a:gd name="T0" fmla="*/ 0 w 15356"/>
                <a:gd name="T1" fmla="*/ 0 h 8638"/>
                <a:gd name="T2" fmla="*/ 15356 w 15356"/>
                <a:gd name="T3" fmla="*/ 8638 h 8638"/>
              </a:gdLst>
              <a:ahLst/>
              <a:cxnLst/>
              <a:rect l="T0" t="T1" r="T2" b="T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w="9525">
              <a:noFill/>
              <a:miter lim="800000"/>
              <a:headEnd/>
              <a:tailEnd/>
            </a:ln>
          </p:spPr>
          <p:txBody>
            <a:bodyPr/>
            <a:lstStyle/>
            <a:p>
              <a:endParaRPr lang="pt-BR"/>
            </a:p>
          </p:txBody>
        </p:sp>
      </p:grpSp>
      <p:sp>
        <p:nvSpPr>
          <p:cNvPr id="7" name="Rectangle 10"/>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1154955" y="2099733"/>
            <a:ext cx="8825658" cy="2677648"/>
          </a:xfrm>
        </p:spPr>
        <p:txBody>
          <a:bodyPr anchor="b"/>
          <a:lstStyle>
            <a:lvl1pPr>
              <a:defRPr sz="5400"/>
            </a:lvl1pPr>
          </a:lstStyle>
          <a:p>
            <a:r>
              <a:rPr lang="pt-BR" smtClean="0"/>
              <a:t>Clique para editar o título mestre</a:t>
            </a:r>
            <a:endParaRPr lang="en-US" dirty="0"/>
          </a:p>
        </p:txBody>
      </p:sp>
      <p:sp>
        <p:nvSpPr>
          <p:cNvPr id="3" name="Subtitle 2"/>
          <p:cNvSpPr>
            <a:spLocks noGrp="1"/>
          </p:cNvSpPr>
          <p:nvPr>
            <p:ph type="subTitle" idx="1"/>
          </p:nvPr>
        </p:nvSpPr>
        <p:spPr bwMode="gray">
          <a:xfrm>
            <a:off x="1154955" y="4777380"/>
            <a:ext cx="8825658" cy="861420"/>
          </a:xfrm>
        </p:spPr>
        <p:txBody>
          <a:bodyPr/>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en-US" dirty="0"/>
          </a:p>
        </p:txBody>
      </p:sp>
      <p:sp>
        <p:nvSpPr>
          <p:cNvPr id="8" name="Date Placeholder 3"/>
          <p:cNvSpPr>
            <a:spLocks noGrp="1"/>
          </p:cNvSpPr>
          <p:nvPr>
            <p:ph type="dt" sz="half" idx="10"/>
          </p:nvPr>
        </p:nvSpPr>
        <p:spPr bwMode="gray">
          <a:xfrm rot="5400000">
            <a:off x="10158413" y="1792288"/>
            <a:ext cx="990600" cy="304800"/>
          </a:xfrm>
        </p:spPr>
        <p:txBody>
          <a:bodyPr anchor="t"/>
          <a:lstStyle>
            <a:lvl1pPr algn="l">
              <a:defRPr b="0" i="0" dirty="0">
                <a:solidFill>
                  <a:schemeClr val="bg1">
                    <a:alpha val="60000"/>
                  </a:schemeClr>
                </a:solidFill>
              </a:defRPr>
            </a:lvl1pPr>
          </a:lstStyle>
          <a:p>
            <a:pPr>
              <a:defRPr/>
            </a:pPr>
            <a:fld id="{C56A9DF8-0CE8-46D4-A624-1ADD2DC1D0F4}" type="datetimeFigureOut">
              <a:rPr lang="en-US"/>
              <a:pPr>
                <a:defRPr/>
              </a:pPr>
              <a:t>7/26/2017</a:t>
            </a:fld>
            <a:endParaRPr lang="en-US"/>
          </a:p>
        </p:txBody>
      </p:sp>
      <p:sp>
        <p:nvSpPr>
          <p:cNvPr id="9" name="Footer Placeholder 4"/>
          <p:cNvSpPr>
            <a:spLocks noGrp="1"/>
          </p:cNvSpPr>
          <p:nvPr>
            <p:ph type="ftr" sz="quarter" idx="11"/>
          </p:nvPr>
        </p:nvSpPr>
        <p:spPr bwMode="gray">
          <a:xfrm rot="5400000">
            <a:off x="8952706" y="3228182"/>
            <a:ext cx="3859213" cy="304800"/>
          </a:xfrm>
        </p:spPr>
        <p:txBody>
          <a:bodyPr/>
          <a:lstStyle>
            <a:lvl1pPr>
              <a:defRPr b="0" i="0" dirty="0">
                <a:solidFill>
                  <a:schemeClr val="bg1">
                    <a:alpha val="60000"/>
                  </a:schemeClr>
                </a:solidFill>
              </a:defRPr>
            </a:lvl1pPr>
          </a:lstStyle>
          <a:p>
            <a:pPr>
              <a:defRPr/>
            </a:pPr>
            <a:r>
              <a:rPr lang="en-US"/>
              <a:t>
              </a:t>
            </a:r>
          </a:p>
        </p:txBody>
      </p:sp>
      <p:sp>
        <p:nvSpPr>
          <p:cNvPr id="10" name="Slide Number Placeholder 5"/>
          <p:cNvSpPr>
            <a:spLocks noGrp="1"/>
          </p:cNvSpPr>
          <p:nvPr>
            <p:ph type="sldNum" sz="quarter" idx="12"/>
          </p:nvPr>
        </p:nvSpPr>
        <p:spPr/>
        <p:txBody>
          <a:bodyPr/>
          <a:lstStyle>
            <a:lvl1pPr>
              <a:defRPr/>
            </a:lvl1pPr>
          </a:lstStyle>
          <a:p>
            <a:pPr>
              <a:defRPr/>
            </a:pPr>
            <a:fld id="{E46A24D6-F478-4B86-82C0-312AD7602460}" type="slidenum">
              <a:rPr lang="en-US"/>
              <a:pPr>
                <a:defRPr/>
              </a:pPr>
              <a:t>‹nº›</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8FB21556-339A-41E8-8CB6-C038BC13793F}" type="datetimeFigureOut">
              <a:rPr lang="en-US"/>
              <a:pPr>
                <a:defRPr/>
              </a:pPr>
              <a:t>7/26/2017</a:t>
            </a:fld>
            <a:endParaRPr lang="en-US"/>
          </a:p>
        </p:txBody>
      </p:sp>
      <p:sp>
        <p:nvSpPr>
          <p:cNvPr id="5" name="Footer Placeholder 4"/>
          <p:cNvSpPr>
            <a:spLocks noGrp="1"/>
          </p:cNvSpPr>
          <p:nvPr>
            <p:ph type="ftr" sz="quarter" idx="11"/>
          </p:nvPr>
        </p:nvSpPr>
        <p:spPr/>
        <p:txBody>
          <a:bodyPr/>
          <a:lstStyle>
            <a:lvl1pPr>
              <a:defRPr/>
            </a:lvl1pPr>
          </a:lstStyle>
          <a:p>
            <a:pPr>
              <a:defRPr/>
            </a:pPr>
            <a:r>
              <a:rPr lang="en-US"/>
              <a:t>
              </a:t>
            </a:r>
          </a:p>
        </p:txBody>
      </p:sp>
      <p:sp>
        <p:nvSpPr>
          <p:cNvPr id="6" name="Slide Number Placeholder 5"/>
          <p:cNvSpPr>
            <a:spLocks noGrp="1"/>
          </p:cNvSpPr>
          <p:nvPr>
            <p:ph type="sldNum" sz="quarter" idx="12"/>
          </p:nvPr>
        </p:nvSpPr>
        <p:spPr/>
        <p:txBody>
          <a:bodyPr/>
          <a:lstStyle>
            <a:lvl1pPr>
              <a:defRPr/>
            </a:lvl1pPr>
          </a:lstStyle>
          <a:p>
            <a:pPr>
              <a:defRPr/>
            </a:pPr>
            <a:fld id="{321171E2-A6B6-41D7-B5B8-BC95E8F79BFE}" type="slidenum">
              <a:rPr lang="en-US"/>
              <a:pPr>
                <a:defRPr/>
              </a:pPr>
              <a:t>‹nº›</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grpSp>
        <p:nvGrpSpPr>
          <p:cNvPr id="4" name="Group 7"/>
          <p:cNvGrpSpPr>
            <a:grpSpLocks/>
          </p:cNvGrpSpPr>
          <p:nvPr/>
        </p:nvGrpSpPr>
        <p:grpSpPr bwMode="auto">
          <a:xfrm>
            <a:off x="0" y="0"/>
            <a:ext cx="12192000" cy="6858000"/>
            <a:chOff x="0" y="0"/>
            <a:chExt cx="12192000" cy="6858000"/>
          </a:xfrm>
        </p:grpSpPr>
        <p:sp>
          <p:nvSpPr>
            <p:cNvPr id="5"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6"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9"/>
            <p:cNvSpPr/>
            <p:nvPr/>
          </p:nvSpPr>
          <p:spPr bwMode="gray">
            <a:xfrm>
              <a:off x="7289800" y="401638"/>
              <a:ext cx="4478338" cy="605472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a:spLocks noChangeArrowheads="1"/>
            </p:cNvSpPr>
            <p:nvPr/>
          </p:nvSpPr>
          <p:spPr bwMode="gray">
            <a:xfrm rot="-5400000">
              <a:off x="3787244" y="2801721"/>
              <a:ext cx="6053670" cy="1254558"/>
            </a:xfrm>
            <a:custGeom>
              <a:avLst/>
              <a:gdLst>
                <a:gd name="T0" fmla="*/ 0 w 10000"/>
                <a:gd name="T1" fmla="*/ 0 h 8000"/>
                <a:gd name="T2" fmla="*/ 10000 w 10000"/>
                <a:gd name="T3" fmla="*/ 8000 h 8000"/>
              </a:gdLst>
              <a:ahLst/>
              <a:cxnLst/>
              <a:rect l="T0" t="T1" r="T2" b="T3"/>
              <a:pathLst>
                <a:path w="10000" h="8000">
                  <a:moveTo>
                    <a:pt x="0" y="0"/>
                  </a:moveTo>
                  <a:lnTo>
                    <a:pt x="0" y="7970"/>
                  </a:lnTo>
                  <a:lnTo>
                    <a:pt x="10000" y="8000"/>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close/>
                </a:path>
              </a:pathLst>
            </a:custGeom>
            <a:solidFill>
              <a:schemeClr val="bg1"/>
            </a:solidFill>
            <a:ln w="9525">
              <a:noFill/>
              <a:miter lim="800000"/>
              <a:headEnd/>
              <a:tailEnd/>
            </a:ln>
          </p:spPr>
          <p:txBody>
            <a:bodyPr/>
            <a:lstStyle/>
            <a:p>
              <a:endParaRPr lang="pt-BR"/>
            </a:p>
          </p:txBody>
        </p:sp>
        <p:sp>
          <p:nvSpPr>
            <p:cNvPr id="13" name="Freeform 5"/>
            <p:cNvSpPr>
              <a:spLocks noChangeArrowheads="1"/>
            </p:cNvSpPr>
            <p:nvPr/>
          </p:nvSpPr>
          <p:spPr bwMode="gray">
            <a:xfrm rot="-5677511">
              <a:off x="4698352" y="1826078"/>
              <a:ext cx="3299407" cy="440924"/>
            </a:xfrm>
            <a:custGeom>
              <a:avLst/>
              <a:gdLst>
                <a:gd name="T0" fmla="*/ 0 w 10000"/>
                <a:gd name="T1" fmla="*/ 0 h 5291"/>
                <a:gd name="T2" fmla="*/ 10000 w 10000"/>
                <a:gd name="T3" fmla="*/ 5291 h 5291"/>
              </a:gdLst>
              <a:ahLst/>
              <a:cxnLst/>
              <a:rect l="T0" t="T1" r="T2" b="T3"/>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w="9525">
              <a:noFill/>
              <a:miter lim="800000"/>
              <a:headEnd/>
              <a:tailEnd/>
            </a:ln>
          </p:spPr>
          <p:txBody>
            <a:bodyPr/>
            <a:lstStyle/>
            <a:p>
              <a:endParaRPr lang="pt-BR"/>
            </a:p>
          </p:txBody>
        </p:sp>
        <p:sp>
          <p:nvSpPr>
            <p:cNvPr id="14" name="Freeform 5"/>
            <p:cNvSpPr>
              <a:spLocks noEditPoints="1"/>
            </p:cNvSpPr>
            <p:nvPr/>
          </p:nvSpPr>
          <p:spPr bwMode="gray">
            <a:xfrm>
              <a:off x="0" y="1587"/>
              <a:ext cx="12192000" cy="6856413"/>
            </a:xfrm>
            <a:custGeom>
              <a:avLst/>
              <a:gdLst>
                <a:gd name="T0" fmla="*/ 0 w 15356"/>
                <a:gd name="T1" fmla="*/ 0 h 8638"/>
                <a:gd name="T2" fmla="*/ 15356 w 15356"/>
                <a:gd name="T3" fmla="*/ 8638 h 8638"/>
              </a:gdLst>
              <a:ahLst/>
              <a:cxnLst/>
              <a:rect l="T0" t="T1" r="T2" b="T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w="9525">
              <a:noFill/>
              <a:miter lim="800000"/>
              <a:headEnd/>
              <a:tailEnd/>
            </a:ln>
          </p:spPr>
          <p:txBody>
            <a:bodyPr/>
            <a:lstStyle/>
            <a:p>
              <a:endParaRPr lang="pt-BR"/>
            </a:p>
          </p:txBody>
        </p:sp>
      </p:grpSp>
      <p:sp>
        <p:nvSpPr>
          <p:cNvPr id="15" name="Rectangle 15"/>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154954" y="2677645"/>
            <a:ext cx="4351025" cy="2283824"/>
          </a:xfrm>
        </p:spPr>
        <p:txBody>
          <a:bodyPr/>
          <a:lstStyle>
            <a:lvl1pPr algn="l">
              <a:defRPr sz="40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16" name="Date Placeholder 3"/>
          <p:cNvSpPr>
            <a:spLocks noGrp="1"/>
          </p:cNvSpPr>
          <p:nvPr>
            <p:ph type="dt" sz="half" idx="10"/>
          </p:nvPr>
        </p:nvSpPr>
        <p:spPr/>
        <p:txBody>
          <a:bodyPr/>
          <a:lstStyle>
            <a:lvl1pPr>
              <a:defRPr/>
            </a:lvl1pPr>
          </a:lstStyle>
          <a:p>
            <a:pPr>
              <a:defRPr/>
            </a:pPr>
            <a:fld id="{EDFCE561-AB22-4BBB-BE15-0E24CA3472C1}" type="datetimeFigureOut">
              <a:rPr lang="en-US"/>
              <a:pPr>
                <a:defRPr/>
              </a:pPr>
              <a:t>7/26/2017</a:t>
            </a:fld>
            <a:endParaRPr lang="en-US"/>
          </a:p>
        </p:txBody>
      </p:sp>
      <p:sp>
        <p:nvSpPr>
          <p:cNvPr id="17" name="Footer Placeholder 4"/>
          <p:cNvSpPr>
            <a:spLocks noGrp="1"/>
          </p:cNvSpPr>
          <p:nvPr>
            <p:ph type="ftr" sz="quarter" idx="11"/>
          </p:nvPr>
        </p:nvSpPr>
        <p:spPr/>
        <p:txBody>
          <a:bodyPr/>
          <a:lstStyle>
            <a:lvl1pPr>
              <a:defRPr/>
            </a:lvl1pPr>
          </a:lstStyle>
          <a:p>
            <a:pPr>
              <a:defRPr/>
            </a:pPr>
            <a:r>
              <a:rPr lang="en-US"/>
              <a:t>
              </a:t>
            </a:r>
          </a:p>
        </p:txBody>
      </p:sp>
      <p:sp>
        <p:nvSpPr>
          <p:cNvPr id="18" name="Slide Number Placeholder 5"/>
          <p:cNvSpPr>
            <a:spLocks noGrp="1"/>
          </p:cNvSpPr>
          <p:nvPr>
            <p:ph type="sldNum" sz="quarter" idx="12"/>
          </p:nvPr>
        </p:nvSpPr>
        <p:spPr/>
        <p:txBody>
          <a:bodyPr/>
          <a:lstStyle>
            <a:lvl1pPr>
              <a:defRPr/>
            </a:lvl1pPr>
          </a:lstStyle>
          <a:p>
            <a:pPr>
              <a:defRPr/>
            </a:pPr>
            <a:fld id="{84ACB425-A856-4E38-BF79-CF49FBC43CAD}" type="slidenum">
              <a:rPr lang="en-US"/>
              <a:pPr>
                <a:defRPr/>
              </a:pPr>
              <a:t>‹nº›</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1BB500C4-A378-45E6-A87B-2A69D14FD2D5}" type="datetimeFigureOut">
              <a:rPr lang="en-US"/>
              <a:pPr>
                <a:defRPr/>
              </a:pPr>
              <a:t>7/26/2017</a:t>
            </a:fld>
            <a:endParaRPr lang="en-US"/>
          </a:p>
        </p:txBody>
      </p:sp>
      <p:sp>
        <p:nvSpPr>
          <p:cNvPr id="6" name="Footer Placeholder 4"/>
          <p:cNvSpPr>
            <a:spLocks noGrp="1"/>
          </p:cNvSpPr>
          <p:nvPr>
            <p:ph type="ftr" sz="quarter" idx="11"/>
          </p:nvPr>
        </p:nvSpPr>
        <p:spPr/>
        <p:txBody>
          <a:bodyPr/>
          <a:lstStyle>
            <a:lvl1pPr>
              <a:defRPr/>
            </a:lvl1pPr>
          </a:lstStyle>
          <a:p>
            <a:pPr>
              <a:defRPr/>
            </a:pPr>
            <a:r>
              <a:rPr lang="en-US"/>
              <a:t>
              </a:t>
            </a:r>
          </a:p>
        </p:txBody>
      </p:sp>
      <p:sp>
        <p:nvSpPr>
          <p:cNvPr id="7" name="Slide Number Placeholder 5"/>
          <p:cNvSpPr>
            <a:spLocks noGrp="1"/>
          </p:cNvSpPr>
          <p:nvPr>
            <p:ph type="sldNum" sz="quarter" idx="12"/>
          </p:nvPr>
        </p:nvSpPr>
        <p:spPr/>
        <p:txBody>
          <a:bodyPr/>
          <a:lstStyle>
            <a:lvl1pPr>
              <a:defRPr/>
            </a:lvl1pPr>
          </a:lstStyle>
          <a:p>
            <a:pPr>
              <a:defRPr/>
            </a:pPr>
            <a:fld id="{25A17326-724E-4287-84BA-6D7425F0DEC8}" type="slidenum">
              <a:rPr lang="en-US"/>
              <a:pPr>
                <a:defRPr/>
              </a:pPr>
              <a:t>‹nº›</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pt-BR" smtClean="0"/>
              <a:t>Clique para editar o título mestre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E6A3A157-52BA-4A14-9215-8A5443292D46}" type="datetimeFigureOut">
              <a:rPr lang="en-US"/>
              <a:pPr>
                <a:defRPr/>
              </a:pPr>
              <a:t>7/26/2017</a:t>
            </a:fld>
            <a:endParaRPr lang="en-US"/>
          </a:p>
        </p:txBody>
      </p:sp>
      <p:sp>
        <p:nvSpPr>
          <p:cNvPr id="8" name="Footer Placeholder 4"/>
          <p:cNvSpPr>
            <a:spLocks noGrp="1"/>
          </p:cNvSpPr>
          <p:nvPr>
            <p:ph type="ftr" sz="quarter" idx="11"/>
          </p:nvPr>
        </p:nvSpPr>
        <p:spPr/>
        <p:txBody>
          <a:bodyPr/>
          <a:lstStyle>
            <a:lvl1pPr>
              <a:defRPr/>
            </a:lvl1pPr>
          </a:lstStyle>
          <a:p>
            <a:pPr>
              <a:defRPr/>
            </a:pPr>
            <a:r>
              <a:rPr lang="en-US"/>
              <a:t>
              </a:t>
            </a:r>
          </a:p>
        </p:txBody>
      </p:sp>
      <p:sp>
        <p:nvSpPr>
          <p:cNvPr id="9" name="Slide Number Placeholder 5"/>
          <p:cNvSpPr>
            <a:spLocks noGrp="1"/>
          </p:cNvSpPr>
          <p:nvPr>
            <p:ph type="sldNum" sz="quarter" idx="12"/>
          </p:nvPr>
        </p:nvSpPr>
        <p:spPr/>
        <p:txBody>
          <a:bodyPr/>
          <a:lstStyle>
            <a:lvl1pPr>
              <a:defRPr/>
            </a:lvl1pPr>
          </a:lstStyle>
          <a:p>
            <a:pPr>
              <a:defRPr/>
            </a:pPr>
            <a:fld id="{6DF6F1ED-C917-4B36-A8B8-1F31C3BE2A42}" type="slidenum">
              <a:rPr lang="en-US"/>
              <a:pPr>
                <a:defRPr/>
              </a:pPr>
              <a:t>‹nº›</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pt-BR" smtClean="0"/>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35882399-098C-430C-86A6-D5D5778ED66E}" type="datetimeFigureOut">
              <a:rPr lang="en-US"/>
              <a:pPr>
                <a:defRPr/>
              </a:pPr>
              <a:t>7/26/2017</a:t>
            </a:fld>
            <a:endParaRPr lang="en-US"/>
          </a:p>
        </p:txBody>
      </p:sp>
      <p:sp>
        <p:nvSpPr>
          <p:cNvPr id="4" name="Footer Placeholder 4"/>
          <p:cNvSpPr>
            <a:spLocks noGrp="1"/>
          </p:cNvSpPr>
          <p:nvPr>
            <p:ph type="ftr" sz="quarter" idx="11"/>
          </p:nvPr>
        </p:nvSpPr>
        <p:spPr/>
        <p:txBody>
          <a:bodyPr/>
          <a:lstStyle>
            <a:lvl1pPr>
              <a:defRPr/>
            </a:lvl1pPr>
          </a:lstStyle>
          <a:p>
            <a:pPr>
              <a:defRPr/>
            </a:pPr>
            <a:r>
              <a:rPr lang="en-US"/>
              <a:t>
              </a:t>
            </a:r>
          </a:p>
        </p:txBody>
      </p:sp>
      <p:sp>
        <p:nvSpPr>
          <p:cNvPr id="5" name="Slide Number Placeholder 5"/>
          <p:cNvSpPr>
            <a:spLocks noGrp="1"/>
          </p:cNvSpPr>
          <p:nvPr>
            <p:ph type="sldNum" sz="quarter" idx="12"/>
          </p:nvPr>
        </p:nvSpPr>
        <p:spPr/>
        <p:txBody>
          <a:bodyPr/>
          <a:lstStyle>
            <a:lvl1pPr>
              <a:defRPr/>
            </a:lvl1pPr>
          </a:lstStyle>
          <a:p>
            <a:pPr>
              <a:defRPr/>
            </a:pPr>
            <a:fld id="{D3684C42-7D61-4FA1-87BE-F0B3648077C6}" type="slidenum">
              <a:rPr lang="en-US"/>
              <a:pPr>
                <a:defRPr/>
              </a:pPr>
              <a:t>‹nº›</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2" name="Rectangle 6"/>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Date Placeholder 1"/>
          <p:cNvSpPr>
            <a:spLocks noGrp="1"/>
          </p:cNvSpPr>
          <p:nvPr>
            <p:ph type="dt" sz="half" idx="10"/>
          </p:nvPr>
        </p:nvSpPr>
        <p:spPr/>
        <p:txBody>
          <a:bodyPr/>
          <a:lstStyle>
            <a:lvl1pPr>
              <a:defRPr/>
            </a:lvl1pPr>
          </a:lstStyle>
          <a:p>
            <a:pPr>
              <a:defRPr/>
            </a:pPr>
            <a:fld id="{408314B7-2BE0-44A1-AF7E-12C9D5ABDFC4}" type="datetimeFigureOut">
              <a:rPr lang="en-US"/>
              <a:pPr>
                <a:defRPr/>
              </a:pPr>
              <a:t>7/26/2017</a:t>
            </a:fld>
            <a:endParaRPr lang="en-US"/>
          </a:p>
        </p:txBody>
      </p:sp>
      <p:sp>
        <p:nvSpPr>
          <p:cNvPr id="4" name="Footer Placeholder 2"/>
          <p:cNvSpPr>
            <a:spLocks noGrp="1"/>
          </p:cNvSpPr>
          <p:nvPr>
            <p:ph type="ftr" sz="quarter" idx="11"/>
          </p:nvPr>
        </p:nvSpPr>
        <p:spPr/>
        <p:txBody>
          <a:bodyPr/>
          <a:lstStyle>
            <a:lvl1pPr>
              <a:defRPr/>
            </a:lvl1pPr>
          </a:lstStyle>
          <a:p>
            <a:pPr>
              <a:defRPr/>
            </a:pPr>
            <a:r>
              <a:rPr lang="en-US"/>
              <a:t>
              </a:t>
            </a:r>
          </a:p>
        </p:txBody>
      </p:sp>
      <p:sp>
        <p:nvSpPr>
          <p:cNvPr id="5" name="Slide Number Placeholder 3"/>
          <p:cNvSpPr>
            <a:spLocks noGrp="1"/>
          </p:cNvSpPr>
          <p:nvPr>
            <p:ph type="sldNum" sz="quarter" idx="12"/>
          </p:nvPr>
        </p:nvSpPr>
        <p:spPr/>
        <p:txBody>
          <a:bodyPr/>
          <a:lstStyle>
            <a:lvl1pPr>
              <a:defRPr/>
            </a:lvl1pPr>
          </a:lstStyle>
          <a:p>
            <a:pPr>
              <a:defRPr/>
            </a:pPr>
            <a:fld id="{54D81F6B-27D2-4517-AE23-3F469F5A43C8}" type="slidenum">
              <a:rPr lang="en-US"/>
              <a:pPr>
                <a:defRPr/>
              </a:pPr>
              <a:t>‹nº›</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grpSp>
        <p:nvGrpSpPr>
          <p:cNvPr id="5" name="Group 8"/>
          <p:cNvGrpSpPr>
            <a:grpSpLocks/>
          </p:cNvGrpSpPr>
          <p:nvPr/>
        </p:nvGrpSpPr>
        <p:grpSpPr bwMode="auto">
          <a:xfrm>
            <a:off x="0" y="0"/>
            <a:ext cx="12192000" cy="6858000"/>
            <a:chOff x="0" y="0"/>
            <a:chExt cx="12192000" cy="6858000"/>
          </a:xfrm>
        </p:grpSpPr>
        <p:sp>
          <p:nvSpPr>
            <p:cNvPr id="6"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Rectangle 10"/>
            <p:cNvSpPr/>
            <p:nvPr/>
          </p:nvSpPr>
          <p:spPr bwMode="gray">
            <a:xfrm>
              <a:off x="5713413" y="401638"/>
              <a:ext cx="6054725" cy="605472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a:spLocks noChangeArrowheads="1"/>
            </p:cNvSpPr>
            <p:nvPr/>
          </p:nvSpPr>
          <p:spPr bwMode="gray">
            <a:xfrm rot="-5677511">
              <a:off x="3140485" y="1826078"/>
              <a:ext cx="3299407" cy="440924"/>
            </a:xfrm>
            <a:custGeom>
              <a:avLst/>
              <a:gdLst>
                <a:gd name="T0" fmla="*/ 0 w 10000"/>
                <a:gd name="T1" fmla="*/ 0 h 5291"/>
                <a:gd name="T2" fmla="*/ 10000 w 10000"/>
                <a:gd name="T3" fmla="*/ 5291 h 5291"/>
              </a:gdLst>
              <a:ahLst/>
              <a:cxnLst/>
              <a:rect l="T0" t="T1" r="T2" b="T3"/>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w="9525">
              <a:noFill/>
              <a:miter lim="800000"/>
              <a:headEnd/>
              <a:tailEnd/>
            </a:ln>
          </p:spPr>
          <p:txBody>
            <a:bodyPr/>
            <a:lstStyle/>
            <a:p>
              <a:endParaRPr lang="pt-BR"/>
            </a:p>
          </p:txBody>
        </p:sp>
        <p:sp>
          <p:nvSpPr>
            <p:cNvPr id="14" name="Freeform 5"/>
            <p:cNvSpPr>
              <a:spLocks noChangeArrowheads="1"/>
            </p:cNvSpPr>
            <p:nvPr/>
          </p:nvSpPr>
          <p:spPr bwMode="gray">
            <a:xfrm rot="-5400000">
              <a:off x="2229377" y="2801721"/>
              <a:ext cx="6053670" cy="1254558"/>
            </a:xfrm>
            <a:custGeom>
              <a:avLst/>
              <a:gdLst>
                <a:gd name="T0" fmla="*/ 0 w 10000"/>
                <a:gd name="T1" fmla="*/ 0 h 8000"/>
                <a:gd name="T2" fmla="*/ 10000 w 10000"/>
                <a:gd name="T3" fmla="*/ 8000 h 8000"/>
              </a:gdLst>
              <a:ahLst/>
              <a:cxnLst/>
              <a:rect l="T0" t="T1" r="T2" b="T3"/>
              <a:pathLst>
                <a:path w="10000" h="8000">
                  <a:moveTo>
                    <a:pt x="0" y="0"/>
                  </a:moveTo>
                  <a:lnTo>
                    <a:pt x="0" y="7970"/>
                  </a:lnTo>
                  <a:lnTo>
                    <a:pt x="10000" y="8000"/>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close/>
                </a:path>
              </a:pathLst>
            </a:custGeom>
            <a:solidFill>
              <a:schemeClr val="bg1"/>
            </a:solidFill>
            <a:ln w="9525">
              <a:noFill/>
              <a:miter lim="800000"/>
              <a:headEnd/>
              <a:tailEnd/>
            </a:ln>
          </p:spPr>
          <p:txBody>
            <a:bodyPr/>
            <a:lstStyle/>
            <a:p>
              <a:endParaRPr lang="pt-BR"/>
            </a:p>
          </p:txBody>
        </p:sp>
        <p:sp>
          <p:nvSpPr>
            <p:cNvPr id="15" name="Freeform 5"/>
            <p:cNvSpPr>
              <a:spLocks noEditPoints="1"/>
            </p:cNvSpPr>
            <p:nvPr/>
          </p:nvSpPr>
          <p:spPr bwMode="gray">
            <a:xfrm>
              <a:off x="0" y="1587"/>
              <a:ext cx="12192000" cy="6856413"/>
            </a:xfrm>
            <a:custGeom>
              <a:avLst/>
              <a:gdLst>
                <a:gd name="T0" fmla="*/ 0 w 15356"/>
                <a:gd name="T1" fmla="*/ 0 h 8638"/>
                <a:gd name="T2" fmla="*/ 15356 w 15356"/>
                <a:gd name="T3" fmla="*/ 8638 h 8638"/>
              </a:gdLst>
              <a:ahLst/>
              <a:cxnLst/>
              <a:rect l="T0" t="T1" r="T2" b="T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w="9525">
              <a:noFill/>
              <a:miter lim="800000"/>
              <a:headEnd/>
              <a:tailEnd/>
            </a:ln>
          </p:spPr>
          <p:txBody>
            <a:bodyPr/>
            <a:lstStyle/>
            <a:p>
              <a:endParaRPr lang="pt-BR"/>
            </a:p>
          </p:txBody>
        </p:sp>
      </p:grpSp>
      <p:sp>
        <p:nvSpPr>
          <p:cNvPr id="16" name="Rectangle 15"/>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pt-BR" smtClean="0"/>
              <a:t>Clique para editar o título mestre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7" name="Date Placeholder 4"/>
          <p:cNvSpPr>
            <a:spLocks noGrp="1"/>
          </p:cNvSpPr>
          <p:nvPr>
            <p:ph type="dt" sz="half" idx="10"/>
          </p:nvPr>
        </p:nvSpPr>
        <p:spPr/>
        <p:txBody>
          <a:bodyPr/>
          <a:lstStyle>
            <a:lvl1pPr>
              <a:defRPr/>
            </a:lvl1pPr>
          </a:lstStyle>
          <a:p>
            <a:pPr>
              <a:defRPr/>
            </a:pPr>
            <a:fld id="{C2B113E3-A4B5-431F-80B0-78A7BED02081}" type="datetimeFigureOut">
              <a:rPr lang="en-US"/>
              <a:pPr>
                <a:defRPr/>
              </a:pPr>
              <a:t>7/26/2017</a:t>
            </a:fld>
            <a:endParaRPr lang="en-US"/>
          </a:p>
        </p:txBody>
      </p:sp>
      <p:sp>
        <p:nvSpPr>
          <p:cNvPr id="18" name="Footer Placeholder 5"/>
          <p:cNvSpPr>
            <a:spLocks noGrp="1"/>
          </p:cNvSpPr>
          <p:nvPr>
            <p:ph type="ftr" sz="quarter" idx="11"/>
          </p:nvPr>
        </p:nvSpPr>
        <p:spPr/>
        <p:txBody>
          <a:bodyPr/>
          <a:lstStyle>
            <a:lvl1pPr>
              <a:defRPr/>
            </a:lvl1pPr>
          </a:lstStyle>
          <a:p>
            <a:pPr>
              <a:defRPr/>
            </a:pPr>
            <a:r>
              <a:rPr lang="en-US"/>
              <a:t>
              </a:t>
            </a:r>
          </a:p>
        </p:txBody>
      </p:sp>
      <p:sp>
        <p:nvSpPr>
          <p:cNvPr id="19" name="Slide Number Placeholder 6"/>
          <p:cNvSpPr>
            <a:spLocks noGrp="1"/>
          </p:cNvSpPr>
          <p:nvPr>
            <p:ph type="sldNum" sz="quarter" idx="12"/>
          </p:nvPr>
        </p:nvSpPr>
        <p:spPr/>
        <p:txBody>
          <a:bodyPr/>
          <a:lstStyle>
            <a:lvl1pPr>
              <a:defRPr/>
            </a:lvl1pPr>
          </a:lstStyle>
          <a:p>
            <a:pPr>
              <a:defRPr/>
            </a:pPr>
            <a:fld id="{D939A58D-658E-447C-903D-863251DC5693}" type="slidenum">
              <a:rPr lang="en-US"/>
              <a:pPr>
                <a:defRPr/>
              </a:pPr>
              <a:t>‹nº›</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grpSp>
        <p:nvGrpSpPr>
          <p:cNvPr id="5" name="Group 8"/>
          <p:cNvGrpSpPr>
            <a:grpSpLocks/>
          </p:cNvGrpSpPr>
          <p:nvPr/>
        </p:nvGrpSpPr>
        <p:grpSpPr bwMode="auto">
          <a:xfrm>
            <a:off x="0" y="0"/>
            <a:ext cx="12192000" cy="6858000"/>
            <a:chOff x="0" y="0"/>
            <a:chExt cx="12192000" cy="6858000"/>
          </a:xfrm>
        </p:grpSpPr>
        <p:sp>
          <p:nvSpPr>
            <p:cNvPr id="6"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Rectangle 10"/>
            <p:cNvSpPr/>
            <p:nvPr/>
          </p:nvSpPr>
          <p:spPr bwMode="gray">
            <a:xfrm>
              <a:off x="6172200" y="401638"/>
              <a:ext cx="5595938" cy="605472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a:spLocks noChangeArrowheads="1"/>
            </p:cNvSpPr>
            <p:nvPr/>
          </p:nvSpPr>
          <p:spPr bwMode="gray">
            <a:xfrm rot="-5677511">
              <a:off x="4203594" y="1826078"/>
              <a:ext cx="3299407" cy="440924"/>
            </a:xfrm>
            <a:custGeom>
              <a:avLst/>
              <a:gdLst>
                <a:gd name="T0" fmla="*/ 0 w 10000"/>
                <a:gd name="T1" fmla="*/ 0 h 5291"/>
                <a:gd name="T2" fmla="*/ 10000 w 10000"/>
                <a:gd name="T3" fmla="*/ 5291 h 5291"/>
              </a:gdLst>
              <a:ahLst/>
              <a:cxnLst/>
              <a:rect l="T0" t="T1" r="T2" b="T3"/>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w="9525">
              <a:noFill/>
              <a:miter lim="800000"/>
              <a:headEnd/>
              <a:tailEnd/>
            </a:ln>
          </p:spPr>
          <p:txBody>
            <a:bodyPr/>
            <a:lstStyle/>
            <a:p>
              <a:endParaRPr lang="pt-BR"/>
            </a:p>
          </p:txBody>
        </p:sp>
        <p:sp>
          <p:nvSpPr>
            <p:cNvPr id="14" name="Freeform 5"/>
            <p:cNvSpPr>
              <a:spLocks noChangeArrowheads="1"/>
            </p:cNvSpPr>
            <p:nvPr/>
          </p:nvSpPr>
          <p:spPr bwMode="gray">
            <a:xfrm rot="-5400000">
              <a:off x="3295432" y="2801721"/>
              <a:ext cx="6053670" cy="1254558"/>
            </a:xfrm>
            <a:custGeom>
              <a:avLst/>
              <a:gdLst>
                <a:gd name="T0" fmla="*/ 0 w 10000"/>
                <a:gd name="T1" fmla="*/ 0 h 8000"/>
                <a:gd name="T2" fmla="*/ 10000 w 10000"/>
                <a:gd name="T3" fmla="*/ 8000 h 8000"/>
              </a:gdLst>
              <a:ahLst/>
              <a:cxnLst/>
              <a:rect l="T0" t="T1" r="T2" b="T3"/>
              <a:pathLst>
                <a:path w="10000" h="8000">
                  <a:moveTo>
                    <a:pt x="0" y="0"/>
                  </a:moveTo>
                  <a:lnTo>
                    <a:pt x="0" y="7970"/>
                  </a:lnTo>
                  <a:lnTo>
                    <a:pt x="10000" y="8000"/>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close/>
                </a:path>
              </a:pathLst>
            </a:custGeom>
            <a:solidFill>
              <a:schemeClr val="bg1"/>
            </a:solidFill>
            <a:ln w="9525">
              <a:noFill/>
              <a:miter lim="800000"/>
              <a:headEnd/>
              <a:tailEnd/>
            </a:ln>
          </p:spPr>
          <p:txBody>
            <a:bodyPr/>
            <a:lstStyle/>
            <a:p>
              <a:endParaRPr lang="pt-BR"/>
            </a:p>
          </p:txBody>
        </p:sp>
        <p:sp>
          <p:nvSpPr>
            <p:cNvPr id="15" name="Freeform 5"/>
            <p:cNvSpPr>
              <a:spLocks noEditPoints="1"/>
            </p:cNvSpPr>
            <p:nvPr/>
          </p:nvSpPr>
          <p:spPr bwMode="gray">
            <a:xfrm>
              <a:off x="0" y="1587"/>
              <a:ext cx="12192000" cy="6856413"/>
            </a:xfrm>
            <a:custGeom>
              <a:avLst/>
              <a:gdLst>
                <a:gd name="T0" fmla="*/ 0 w 15356"/>
                <a:gd name="T1" fmla="*/ 0 h 8638"/>
                <a:gd name="T2" fmla="*/ 15356 w 15356"/>
                <a:gd name="T3" fmla="*/ 8638 h 8638"/>
              </a:gdLst>
              <a:ahLst/>
              <a:cxnLst/>
              <a:rect l="T0" t="T1" r="T2" b="T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w="9525">
              <a:noFill/>
              <a:miter lim="800000"/>
              <a:headEnd/>
              <a:tailEnd/>
            </a:ln>
          </p:spPr>
          <p:txBody>
            <a:bodyPr/>
            <a:lstStyle/>
            <a:p>
              <a:endParaRPr lang="pt-BR"/>
            </a:p>
          </p:txBody>
        </p:sp>
      </p:grpSp>
      <p:sp>
        <p:nvSpPr>
          <p:cNvPr id="16" name="Rectangle 15"/>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7" name="Date Placeholder 4"/>
          <p:cNvSpPr>
            <a:spLocks noGrp="1"/>
          </p:cNvSpPr>
          <p:nvPr>
            <p:ph type="dt" sz="half" idx="10"/>
          </p:nvPr>
        </p:nvSpPr>
        <p:spPr/>
        <p:txBody>
          <a:bodyPr/>
          <a:lstStyle>
            <a:lvl1pPr>
              <a:defRPr/>
            </a:lvl1pPr>
          </a:lstStyle>
          <a:p>
            <a:pPr>
              <a:defRPr/>
            </a:pPr>
            <a:fld id="{0070AC61-E049-42F8-B2D7-0FE098F793A8}" type="datetimeFigureOut">
              <a:rPr lang="en-US"/>
              <a:pPr>
                <a:defRPr/>
              </a:pPr>
              <a:t>7/26/2017</a:t>
            </a:fld>
            <a:endParaRPr lang="en-US"/>
          </a:p>
        </p:txBody>
      </p:sp>
      <p:sp>
        <p:nvSpPr>
          <p:cNvPr id="18" name="Footer Placeholder 5"/>
          <p:cNvSpPr>
            <a:spLocks noGrp="1"/>
          </p:cNvSpPr>
          <p:nvPr>
            <p:ph type="ftr" sz="quarter" idx="11"/>
          </p:nvPr>
        </p:nvSpPr>
        <p:spPr/>
        <p:txBody>
          <a:bodyPr/>
          <a:lstStyle>
            <a:lvl1pPr>
              <a:defRPr/>
            </a:lvl1pPr>
          </a:lstStyle>
          <a:p>
            <a:pPr>
              <a:defRPr/>
            </a:pPr>
            <a:r>
              <a:rPr lang="en-US"/>
              <a:t>
              </a:t>
            </a:r>
          </a:p>
        </p:txBody>
      </p:sp>
      <p:sp>
        <p:nvSpPr>
          <p:cNvPr id="19" name="Slide Number Placeholder 6"/>
          <p:cNvSpPr>
            <a:spLocks noGrp="1"/>
          </p:cNvSpPr>
          <p:nvPr>
            <p:ph type="sldNum" sz="quarter" idx="12"/>
          </p:nvPr>
        </p:nvSpPr>
        <p:spPr/>
        <p:txBody>
          <a:bodyPr/>
          <a:lstStyle>
            <a:lvl1pPr>
              <a:defRPr/>
            </a:lvl1pPr>
          </a:lstStyle>
          <a:p>
            <a:pPr>
              <a:defRPr/>
            </a:pPr>
            <a:fld id="{7929665F-308D-4695-A833-5F1D48214BD4}" type="slidenum">
              <a:rPr lang="en-US"/>
              <a:pPr>
                <a:defRPr/>
              </a:pPr>
              <a:t>‹nº›</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Foto Panorâmica com Legenda">
    <p:spTree>
      <p:nvGrpSpPr>
        <p:cNvPr id="1" name=""/>
        <p:cNvGrpSpPr/>
        <p:nvPr/>
      </p:nvGrpSpPr>
      <p:grpSpPr>
        <a:xfrm>
          <a:off x="0" y="0"/>
          <a:ext cx="0" cy="0"/>
          <a:chOff x="0" y="0"/>
          <a:chExt cx="0" cy="0"/>
        </a:xfrm>
      </p:grpSpPr>
      <p:grpSp>
        <p:nvGrpSpPr>
          <p:cNvPr id="5" name="Group 8"/>
          <p:cNvGrpSpPr>
            <a:grpSpLocks/>
          </p:cNvGrpSpPr>
          <p:nvPr/>
        </p:nvGrpSpPr>
        <p:grpSpPr bwMode="auto">
          <a:xfrm>
            <a:off x="0" y="0"/>
            <a:ext cx="12192000" cy="6858000"/>
            <a:chOff x="0" y="0"/>
            <a:chExt cx="12192000" cy="6858000"/>
          </a:xfrm>
        </p:grpSpPr>
        <p:sp>
          <p:nvSpPr>
            <p:cNvPr id="6"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a:spLocks noChangeArrowheads="1"/>
            </p:cNvSpPr>
            <p:nvPr/>
          </p:nvSpPr>
          <p:spPr bwMode="gray">
            <a:xfrm rot="10371525">
              <a:off x="263767" y="4438254"/>
              <a:ext cx="3299407" cy="440924"/>
            </a:xfrm>
            <a:custGeom>
              <a:avLst/>
              <a:gdLst>
                <a:gd name="T0" fmla="*/ 0 w 10000"/>
                <a:gd name="T1" fmla="*/ 0 h 5291"/>
                <a:gd name="T2" fmla="*/ 10000 w 10000"/>
                <a:gd name="T3" fmla="*/ 5291 h 5291"/>
              </a:gdLst>
              <a:ahLst/>
              <a:cxnLst/>
              <a:rect l="T0" t="T1" r="T2" b="T3"/>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w="9525">
              <a:noFill/>
              <a:miter lim="800000"/>
              <a:headEnd/>
              <a:tailEnd/>
            </a:ln>
          </p:spPr>
          <p:txBody>
            <a:bodyPr/>
            <a:lstStyle/>
            <a:p>
              <a:endParaRPr lang="pt-BR"/>
            </a:p>
          </p:txBody>
        </p:sp>
        <p:sp>
          <p:nvSpPr>
            <p:cNvPr id="13" name="Freeform 5"/>
            <p:cNvSpPr>
              <a:spLocks noChangeArrowheads="1"/>
            </p:cNvSpPr>
            <p:nvPr/>
          </p:nvSpPr>
          <p:spPr bwMode="gray">
            <a:xfrm rot="10800000">
              <a:off x="459506" y="321130"/>
              <a:ext cx="11277600" cy="4533900"/>
            </a:xfrm>
            <a:custGeom>
              <a:avLst/>
              <a:gdLst>
                <a:gd name="T0" fmla="*/ 0 w 7104"/>
                <a:gd name="T1" fmla="*/ 0 h 2856"/>
                <a:gd name="T2" fmla="*/ 7104 w 7104"/>
                <a:gd name="T3" fmla="*/ 2856 h 2856"/>
              </a:gdLst>
              <a:ahLst/>
              <a:cxnLst/>
              <a:rect l="T0" t="T1" r="T2" b="T3"/>
              <a:pathLst>
                <a:path w="7104" h="2856">
                  <a:moveTo>
                    <a:pt x="0" y="0"/>
                  </a:moveTo>
                  <a:lnTo>
                    <a:pt x="0" y="2856"/>
                  </a:lnTo>
                  <a:lnTo>
                    <a:pt x="7104" y="2856"/>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close/>
                </a:path>
              </a:pathLst>
            </a:custGeom>
            <a:solidFill>
              <a:schemeClr val="bg1"/>
            </a:solidFill>
            <a:ln w="9525">
              <a:noFill/>
              <a:miter lim="800000"/>
              <a:headEnd/>
              <a:tailEnd/>
            </a:ln>
          </p:spPr>
          <p:txBody>
            <a:bodyPr/>
            <a:lstStyle/>
            <a:p>
              <a:endParaRPr lang="pt-BR"/>
            </a:p>
          </p:txBody>
        </p:sp>
        <p:sp>
          <p:nvSpPr>
            <p:cNvPr id="14" name="Freeform 5"/>
            <p:cNvSpPr>
              <a:spLocks noEditPoints="1"/>
            </p:cNvSpPr>
            <p:nvPr/>
          </p:nvSpPr>
          <p:spPr bwMode="gray">
            <a:xfrm>
              <a:off x="0" y="1587"/>
              <a:ext cx="12192000" cy="6856413"/>
            </a:xfrm>
            <a:custGeom>
              <a:avLst/>
              <a:gdLst>
                <a:gd name="T0" fmla="*/ 0 w 15356"/>
                <a:gd name="T1" fmla="*/ 0 h 8638"/>
                <a:gd name="T2" fmla="*/ 15356 w 15356"/>
                <a:gd name="T3" fmla="*/ 8638 h 8638"/>
              </a:gdLst>
              <a:ahLst/>
              <a:cxnLst/>
              <a:rect l="T0" t="T1" r="T2" b="T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w="9525">
              <a:noFill/>
              <a:miter lim="800000"/>
              <a:headEnd/>
              <a:tailEnd/>
            </a:ln>
          </p:spPr>
          <p:txBody>
            <a:bodyPr/>
            <a:lstStyle/>
            <a:p>
              <a:endParaRPr lang="pt-BR"/>
            </a:p>
          </p:txBody>
        </p:sp>
      </p:grpSp>
      <p:sp>
        <p:nvSpPr>
          <p:cNvPr id="15" name="Rectangle 15"/>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6" name="Date Placeholder 4"/>
          <p:cNvSpPr>
            <a:spLocks noGrp="1"/>
          </p:cNvSpPr>
          <p:nvPr>
            <p:ph type="dt" sz="half" idx="10"/>
          </p:nvPr>
        </p:nvSpPr>
        <p:spPr/>
        <p:txBody>
          <a:bodyPr/>
          <a:lstStyle>
            <a:lvl1pPr>
              <a:defRPr/>
            </a:lvl1pPr>
          </a:lstStyle>
          <a:p>
            <a:pPr>
              <a:defRPr/>
            </a:pPr>
            <a:fld id="{BACBA199-67DF-463F-BF0F-A25C2768D438}" type="datetimeFigureOut">
              <a:rPr lang="en-US"/>
              <a:pPr>
                <a:defRPr/>
              </a:pPr>
              <a:t>7/26/2017</a:t>
            </a:fld>
            <a:endParaRPr lang="en-US"/>
          </a:p>
        </p:txBody>
      </p:sp>
      <p:sp>
        <p:nvSpPr>
          <p:cNvPr id="17" name="Footer Placeholder 5"/>
          <p:cNvSpPr>
            <a:spLocks noGrp="1"/>
          </p:cNvSpPr>
          <p:nvPr>
            <p:ph type="ftr" sz="quarter" idx="11"/>
          </p:nvPr>
        </p:nvSpPr>
        <p:spPr/>
        <p:txBody>
          <a:bodyPr/>
          <a:lstStyle>
            <a:lvl1pPr>
              <a:defRPr/>
            </a:lvl1pPr>
          </a:lstStyle>
          <a:p>
            <a:pPr>
              <a:defRPr/>
            </a:pPr>
            <a:r>
              <a:rPr lang="en-US"/>
              <a:t>
              </a:t>
            </a:r>
          </a:p>
        </p:txBody>
      </p:sp>
      <p:sp>
        <p:nvSpPr>
          <p:cNvPr id="18" name="Slide Number Placeholder 6"/>
          <p:cNvSpPr>
            <a:spLocks noGrp="1"/>
          </p:cNvSpPr>
          <p:nvPr>
            <p:ph type="sldNum" sz="quarter" idx="12"/>
          </p:nvPr>
        </p:nvSpPr>
        <p:spPr/>
        <p:txBody>
          <a:bodyPr/>
          <a:lstStyle>
            <a:lvl1pPr>
              <a:defRPr/>
            </a:lvl1pPr>
          </a:lstStyle>
          <a:p>
            <a:pPr>
              <a:defRPr/>
            </a:pPr>
            <a:fld id="{86707300-7B87-470E-BBDA-477E4709AD8D}" type="slidenum">
              <a:rPr lang="en-US"/>
              <a:pPr>
                <a:defRPr/>
              </a:pPr>
              <a:t>‹nº›</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ítulo e Legenda">
    <p:spTree>
      <p:nvGrpSpPr>
        <p:cNvPr id="1" name=""/>
        <p:cNvGrpSpPr/>
        <p:nvPr/>
      </p:nvGrpSpPr>
      <p:grpSpPr>
        <a:xfrm>
          <a:off x="0" y="0"/>
          <a:ext cx="0" cy="0"/>
          <a:chOff x="0" y="0"/>
          <a:chExt cx="0" cy="0"/>
        </a:xfrm>
      </p:grpSpPr>
      <p:grpSp>
        <p:nvGrpSpPr>
          <p:cNvPr id="4" name="Group 6"/>
          <p:cNvGrpSpPr>
            <a:grpSpLocks/>
          </p:cNvGrpSpPr>
          <p:nvPr/>
        </p:nvGrpSpPr>
        <p:grpSpPr bwMode="auto">
          <a:xfrm>
            <a:off x="0" y="0"/>
            <a:ext cx="12192000" cy="6858000"/>
            <a:chOff x="0" y="0"/>
            <a:chExt cx="12192000" cy="6858000"/>
          </a:xfrm>
        </p:grpSpPr>
        <p:sp>
          <p:nvSpPr>
            <p:cNvPr id="5"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6"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a:spLocks noChangeArrowheads="1"/>
            </p:cNvSpPr>
            <p:nvPr/>
          </p:nvSpPr>
          <p:spPr bwMode="gray">
            <a:xfrm rot="-589932">
              <a:off x="8490951" y="2714874"/>
              <a:ext cx="3299407" cy="440924"/>
            </a:xfrm>
            <a:custGeom>
              <a:avLst/>
              <a:gdLst>
                <a:gd name="T0" fmla="*/ 0 w 10000"/>
                <a:gd name="T1" fmla="*/ 0 h 5291"/>
                <a:gd name="T2" fmla="*/ 10000 w 10000"/>
                <a:gd name="T3" fmla="*/ 5291 h 5291"/>
              </a:gdLst>
              <a:ahLst/>
              <a:cxnLst/>
              <a:rect l="T0" t="T1" r="T2" b="T3"/>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w="9525">
              <a:noFill/>
              <a:miter lim="800000"/>
              <a:headEnd/>
              <a:tailEnd/>
            </a:ln>
          </p:spPr>
          <p:txBody>
            <a:bodyPr/>
            <a:lstStyle/>
            <a:p>
              <a:endParaRPr lang="pt-BR"/>
            </a:p>
          </p:txBody>
        </p:sp>
        <p:sp>
          <p:nvSpPr>
            <p:cNvPr id="13" name="Freeform 5"/>
            <p:cNvSpPr>
              <a:spLocks noChangeArrowheads="1"/>
            </p:cNvSpPr>
            <p:nvPr/>
          </p:nvSpPr>
          <p:spPr bwMode="gray">
            <a:xfrm>
              <a:off x="455612" y="2801319"/>
              <a:ext cx="11277600" cy="3602637"/>
            </a:xfrm>
            <a:custGeom>
              <a:avLst/>
              <a:gdLst>
                <a:gd name="T0" fmla="*/ 0 w 10000"/>
                <a:gd name="T1" fmla="*/ 0 h 7946"/>
                <a:gd name="T2" fmla="*/ 10000 w 10000"/>
                <a:gd name="T3" fmla="*/ 7946 h 7946"/>
              </a:gdLst>
              <a:ahLst/>
              <a:cxnLst/>
              <a:rect l="T0" t="T1" r="T2" b="T3"/>
              <a:pathLst>
                <a:path w="10000" h="7946">
                  <a:moveTo>
                    <a:pt x="0" y="0"/>
                  </a:moveTo>
                  <a:lnTo>
                    <a:pt x="0" y="7945"/>
                  </a:lnTo>
                  <a:lnTo>
                    <a:pt x="10000" y="7946"/>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close/>
                </a:path>
              </a:pathLst>
            </a:custGeom>
            <a:solidFill>
              <a:schemeClr val="bg1"/>
            </a:solidFill>
            <a:ln w="9525">
              <a:noFill/>
              <a:miter lim="800000"/>
              <a:headEnd/>
              <a:tailEnd/>
            </a:ln>
          </p:spPr>
          <p:txBody>
            <a:bodyPr/>
            <a:lstStyle/>
            <a:p>
              <a:endParaRPr lang="pt-BR"/>
            </a:p>
          </p:txBody>
        </p:sp>
        <p:sp>
          <p:nvSpPr>
            <p:cNvPr id="14" name="Freeform 5"/>
            <p:cNvSpPr>
              <a:spLocks noEditPoints="1"/>
            </p:cNvSpPr>
            <p:nvPr/>
          </p:nvSpPr>
          <p:spPr bwMode="gray">
            <a:xfrm>
              <a:off x="0" y="1587"/>
              <a:ext cx="12192000" cy="6856413"/>
            </a:xfrm>
            <a:custGeom>
              <a:avLst/>
              <a:gdLst>
                <a:gd name="T0" fmla="*/ 0 w 15356"/>
                <a:gd name="T1" fmla="*/ 0 h 8638"/>
                <a:gd name="T2" fmla="*/ 15356 w 15356"/>
                <a:gd name="T3" fmla="*/ 8638 h 8638"/>
              </a:gdLst>
              <a:ahLst/>
              <a:cxnLst/>
              <a:rect l="T0" t="T1" r="T2" b="T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w="9525">
              <a:noFill/>
              <a:miter lim="800000"/>
              <a:headEnd/>
              <a:tailEnd/>
            </a:ln>
          </p:spPr>
          <p:txBody>
            <a:bodyPr/>
            <a:lstStyle/>
            <a:p>
              <a:endParaRPr lang="pt-BR"/>
            </a:p>
          </p:txBody>
        </p:sp>
      </p:grpSp>
      <p:sp>
        <p:nvSpPr>
          <p:cNvPr id="15" name="Rectangle 12"/>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148798" y="1063417"/>
            <a:ext cx="8831816" cy="1372986"/>
          </a:xfrm>
        </p:spPr>
        <p:txBody>
          <a:bodyPr/>
          <a:lstStyle>
            <a:lvl1pPr>
              <a:defRPr sz="4000"/>
            </a:lvl1pPr>
          </a:lstStyle>
          <a:p>
            <a:r>
              <a:rPr lang="pt-BR" smtClean="0"/>
              <a:t>Clique para editar o título mestre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6" name="Date Placeholder 3"/>
          <p:cNvSpPr>
            <a:spLocks noGrp="1"/>
          </p:cNvSpPr>
          <p:nvPr>
            <p:ph type="dt" sz="half" idx="10"/>
          </p:nvPr>
        </p:nvSpPr>
        <p:spPr/>
        <p:txBody>
          <a:bodyPr/>
          <a:lstStyle>
            <a:lvl1pPr>
              <a:defRPr/>
            </a:lvl1pPr>
          </a:lstStyle>
          <a:p>
            <a:pPr>
              <a:defRPr/>
            </a:pPr>
            <a:fld id="{BCEA8BD3-F53A-4E0F-B080-4D59D3B6CCDA}" type="datetimeFigureOut">
              <a:rPr lang="en-US"/>
              <a:pPr>
                <a:defRPr/>
              </a:pPr>
              <a:t>7/26/2017</a:t>
            </a:fld>
            <a:endParaRPr lang="en-US"/>
          </a:p>
        </p:txBody>
      </p:sp>
      <p:sp>
        <p:nvSpPr>
          <p:cNvPr id="17" name="Footer Placeholder 4"/>
          <p:cNvSpPr>
            <a:spLocks noGrp="1"/>
          </p:cNvSpPr>
          <p:nvPr>
            <p:ph type="ftr" sz="quarter" idx="11"/>
          </p:nvPr>
        </p:nvSpPr>
        <p:spPr/>
        <p:txBody>
          <a:bodyPr/>
          <a:lstStyle>
            <a:lvl1pPr>
              <a:defRPr/>
            </a:lvl1pPr>
          </a:lstStyle>
          <a:p>
            <a:pPr>
              <a:defRPr/>
            </a:pPr>
            <a:r>
              <a:rPr lang="en-US"/>
              <a:t>
              </a:t>
            </a:r>
          </a:p>
        </p:txBody>
      </p:sp>
      <p:sp>
        <p:nvSpPr>
          <p:cNvPr id="18" name="Slide Number Placeholder 5"/>
          <p:cNvSpPr>
            <a:spLocks noGrp="1"/>
          </p:cNvSpPr>
          <p:nvPr>
            <p:ph type="sldNum" sz="quarter" idx="12"/>
          </p:nvPr>
        </p:nvSpPr>
        <p:spPr/>
        <p:txBody>
          <a:bodyPr/>
          <a:lstStyle>
            <a:lvl1pPr>
              <a:defRPr/>
            </a:lvl1pPr>
          </a:lstStyle>
          <a:p>
            <a:pPr>
              <a:defRPr/>
            </a:pPr>
            <a:fld id="{6897D223-71B3-4C60-BCB4-21F7EC361478}" type="slidenum">
              <a:rPr lang="en-US"/>
              <a:pPr>
                <a:defRPr/>
              </a:pPr>
              <a:t>‹nº›</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Citação com Legenda">
    <p:spTree>
      <p:nvGrpSpPr>
        <p:cNvPr id="1" name=""/>
        <p:cNvGrpSpPr/>
        <p:nvPr/>
      </p:nvGrpSpPr>
      <p:grpSpPr>
        <a:xfrm>
          <a:off x="0" y="0"/>
          <a:ext cx="0" cy="0"/>
          <a:chOff x="0" y="0"/>
          <a:chExt cx="0" cy="0"/>
        </a:xfrm>
      </p:grpSpPr>
      <p:grpSp>
        <p:nvGrpSpPr>
          <p:cNvPr id="5" name="Group 2"/>
          <p:cNvGrpSpPr>
            <a:grpSpLocks/>
          </p:cNvGrpSpPr>
          <p:nvPr/>
        </p:nvGrpSpPr>
        <p:grpSpPr bwMode="auto">
          <a:xfrm>
            <a:off x="0" y="0"/>
            <a:ext cx="12192000" cy="6858000"/>
            <a:chOff x="0" y="0"/>
            <a:chExt cx="12192000" cy="6858000"/>
          </a:xfrm>
        </p:grpSpPr>
        <p:sp>
          <p:nvSpPr>
            <p:cNvPr id="6"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7"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a:spLocks noChangeArrowheads="1"/>
            </p:cNvSpPr>
            <p:nvPr/>
          </p:nvSpPr>
          <p:spPr bwMode="gray">
            <a:xfrm rot="-589932">
              <a:off x="8490951" y="4185117"/>
              <a:ext cx="3299407" cy="440924"/>
            </a:xfrm>
            <a:custGeom>
              <a:avLst/>
              <a:gdLst>
                <a:gd name="T0" fmla="*/ 0 w 10000"/>
                <a:gd name="T1" fmla="*/ 0 h 5291"/>
                <a:gd name="T2" fmla="*/ 10000 w 10000"/>
                <a:gd name="T3" fmla="*/ 5291 h 5291"/>
              </a:gdLst>
              <a:ahLst/>
              <a:cxnLst/>
              <a:rect l="T0" t="T1" r="T2" b="T3"/>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w="9525">
              <a:noFill/>
              <a:miter lim="800000"/>
              <a:headEnd/>
              <a:tailEnd/>
            </a:ln>
          </p:spPr>
          <p:txBody>
            <a:bodyPr/>
            <a:lstStyle/>
            <a:p>
              <a:endParaRPr lang="pt-BR"/>
            </a:p>
          </p:txBody>
        </p:sp>
        <p:sp>
          <p:nvSpPr>
            <p:cNvPr id="15" name="Freeform 5"/>
            <p:cNvSpPr>
              <a:spLocks noChangeArrowheads="1"/>
            </p:cNvSpPr>
            <p:nvPr/>
          </p:nvSpPr>
          <p:spPr bwMode="gray">
            <a:xfrm>
              <a:off x="455612" y="4241801"/>
              <a:ext cx="11277600" cy="2337161"/>
            </a:xfrm>
            <a:custGeom>
              <a:avLst/>
              <a:gdLst>
                <a:gd name="T0" fmla="*/ 0 w 10000"/>
                <a:gd name="T1" fmla="*/ 0 h 8000"/>
                <a:gd name="T2" fmla="*/ 10000 w 10000"/>
                <a:gd name="T3" fmla="*/ 8000 h 8000"/>
              </a:gdLst>
              <a:ahLst/>
              <a:cxnLst/>
              <a:rect l="T0" t="T1" r="T2" b="T3"/>
              <a:pathLst>
                <a:path w="10000" h="8000">
                  <a:moveTo>
                    <a:pt x="0" y="0"/>
                  </a:moveTo>
                  <a:lnTo>
                    <a:pt x="0" y="7970"/>
                  </a:lnTo>
                  <a:lnTo>
                    <a:pt x="10000" y="8000"/>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close/>
                </a:path>
              </a:pathLst>
            </a:custGeom>
            <a:solidFill>
              <a:schemeClr val="bg1"/>
            </a:solidFill>
            <a:ln w="9525">
              <a:noFill/>
              <a:miter lim="800000"/>
              <a:headEnd/>
              <a:tailEnd/>
            </a:ln>
          </p:spPr>
          <p:txBody>
            <a:bodyPr/>
            <a:lstStyle/>
            <a:p>
              <a:endParaRPr lang="pt-BR"/>
            </a:p>
          </p:txBody>
        </p:sp>
        <p:sp>
          <p:nvSpPr>
            <p:cNvPr id="16" name="Freeform 5"/>
            <p:cNvSpPr>
              <a:spLocks noEditPoints="1"/>
            </p:cNvSpPr>
            <p:nvPr/>
          </p:nvSpPr>
          <p:spPr bwMode="gray">
            <a:xfrm>
              <a:off x="0" y="1587"/>
              <a:ext cx="12192000" cy="6856413"/>
            </a:xfrm>
            <a:custGeom>
              <a:avLst/>
              <a:gdLst>
                <a:gd name="T0" fmla="*/ 0 w 15356"/>
                <a:gd name="T1" fmla="*/ 0 h 8638"/>
                <a:gd name="T2" fmla="*/ 15356 w 15356"/>
                <a:gd name="T3" fmla="*/ 8638 h 8638"/>
              </a:gdLst>
              <a:ahLst/>
              <a:cxnLst/>
              <a:rect l="T0" t="T1" r="T2" b="T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w="9525">
              <a:noFill/>
              <a:miter lim="800000"/>
              <a:headEnd/>
              <a:tailEnd/>
            </a:ln>
          </p:spPr>
          <p:txBody>
            <a:bodyPr/>
            <a:lstStyle/>
            <a:p>
              <a:endParaRPr lang="pt-BR"/>
            </a:p>
          </p:txBody>
        </p:sp>
      </p:grpSp>
      <p:sp>
        <p:nvSpPr>
          <p:cNvPr id="17" name="TextBox 15"/>
          <p:cNvSpPr txBox="1"/>
          <p:nvPr/>
        </p:nvSpPr>
        <p:spPr bwMode="gray">
          <a:xfrm>
            <a:off x="881063" y="608013"/>
            <a:ext cx="801687" cy="1568450"/>
          </a:xfrm>
          <a:prstGeom prst="rect">
            <a:avLst/>
          </a:prstGeom>
          <a:noFill/>
        </p:spPr>
        <p:txBody>
          <a:bodyPr>
            <a:spAutoFit/>
          </a:bodyPr>
          <a:lstStyle/>
          <a:p>
            <a:pPr algn="r" fontAlgn="auto">
              <a:spcBef>
                <a:spcPts val="0"/>
              </a:spcBef>
              <a:spcAft>
                <a:spcPts val="0"/>
              </a:spcAft>
              <a:defRPr/>
            </a:pPr>
            <a:r>
              <a:rPr lang="en-US" sz="9600" dirty="0">
                <a:solidFill>
                  <a:schemeClr val="accent1">
                    <a:lumMod val="60000"/>
                    <a:lumOff val="40000"/>
                  </a:schemeClr>
                </a:solidFill>
                <a:latin typeface="Arial"/>
                <a:cs typeface="Arial"/>
              </a:rPr>
              <a:t>“</a:t>
            </a:r>
          </a:p>
        </p:txBody>
      </p:sp>
      <p:sp>
        <p:nvSpPr>
          <p:cNvPr id="18" name="TextBox 12"/>
          <p:cNvSpPr txBox="1"/>
          <p:nvPr/>
        </p:nvSpPr>
        <p:spPr bwMode="gray">
          <a:xfrm>
            <a:off x="9883775" y="2613025"/>
            <a:ext cx="654050" cy="1570038"/>
          </a:xfrm>
          <a:prstGeom prst="rect">
            <a:avLst/>
          </a:prstGeom>
          <a:noFill/>
        </p:spPr>
        <p:txBody>
          <a:bodyPr>
            <a:spAutoFit/>
          </a:bodyPr>
          <a:lstStyle/>
          <a:p>
            <a:pPr algn="r" fontAlgn="auto">
              <a:spcBef>
                <a:spcPts val="0"/>
              </a:spcBef>
              <a:spcAft>
                <a:spcPts val="0"/>
              </a:spcAft>
              <a:defRPr/>
            </a:pPr>
            <a:r>
              <a:rPr lang="en-US" sz="9600" dirty="0">
                <a:solidFill>
                  <a:schemeClr val="accent1">
                    <a:lumMod val="60000"/>
                    <a:lumOff val="40000"/>
                  </a:schemeClr>
                </a:solidFill>
                <a:latin typeface="Arial"/>
                <a:cs typeface="Arial"/>
              </a:rPr>
              <a:t>”</a:t>
            </a:r>
          </a:p>
        </p:txBody>
      </p:sp>
      <p:sp>
        <p:nvSpPr>
          <p:cNvPr id="19" name="Rectangle 18"/>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581878" y="982134"/>
            <a:ext cx="8453906" cy="2696632"/>
          </a:xfrm>
        </p:spPr>
        <p:txBody>
          <a:bodyPr/>
          <a:lstStyle>
            <a:lvl1pPr>
              <a:defRPr sz="4000"/>
            </a:lvl1pPr>
          </a:lstStyle>
          <a:p>
            <a:r>
              <a:rPr lang="pt-BR" smtClean="0"/>
              <a:t>Clique para editar o título mestre</a:t>
            </a:r>
            <a:endParaRPr lang="en-US" dirty="0"/>
          </a:p>
        </p:txBody>
      </p:sp>
      <p:sp>
        <p:nvSpPr>
          <p:cNvPr id="14" name="Text Placeholder 3"/>
          <p:cNvSpPr>
            <a:spLocks noGrp="1"/>
          </p:cNvSpPr>
          <p:nvPr>
            <p:ph type="body" sz="half" idx="13"/>
          </p:nvPr>
        </p:nvSpPr>
        <p:spPr bwMode="gray">
          <a:xfrm>
            <a:off x="1945945" y="3678766"/>
            <a:ext cx="7731219" cy="342174"/>
          </a:xfrm>
        </p:spPr>
        <p:txBody>
          <a:bodyPr>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20" name="Date Placeholder 3"/>
          <p:cNvSpPr>
            <a:spLocks noGrp="1"/>
          </p:cNvSpPr>
          <p:nvPr>
            <p:ph type="dt" sz="half" idx="14"/>
          </p:nvPr>
        </p:nvSpPr>
        <p:spPr/>
        <p:txBody>
          <a:bodyPr/>
          <a:lstStyle>
            <a:lvl1pPr>
              <a:defRPr/>
            </a:lvl1pPr>
          </a:lstStyle>
          <a:p>
            <a:pPr>
              <a:defRPr/>
            </a:pPr>
            <a:fld id="{5D2DF452-94C3-40A8-B56F-261DB4F37DF6}" type="datetimeFigureOut">
              <a:rPr lang="en-US"/>
              <a:pPr>
                <a:defRPr/>
              </a:pPr>
              <a:t>7/26/2017</a:t>
            </a:fld>
            <a:endParaRPr lang="en-US"/>
          </a:p>
        </p:txBody>
      </p:sp>
      <p:sp>
        <p:nvSpPr>
          <p:cNvPr id="21" name="Footer Placeholder 4"/>
          <p:cNvSpPr>
            <a:spLocks noGrp="1"/>
          </p:cNvSpPr>
          <p:nvPr>
            <p:ph type="ftr" sz="quarter" idx="15"/>
          </p:nvPr>
        </p:nvSpPr>
        <p:spPr/>
        <p:txBody>
          <a:bodyPr/>
          <a:lstStyle>
            <a:lvl1pPr>
              <a:defRPr/>
            </a:lvl1pPr>
          </a:lstStyle>
          <a:p>
            <a:pPr>
              <a:defRPr/>
            </a:pPr>
            <a:r>
              <a:rPr lang="en-US"/>
              <a:t>
              </a:t>
            </a:r>
          </a:p>
        </p:txBody>
      </p:sp>
      <p:sp>
        <p:nvSpPr>
          <p:cNvPr id="22" name="Slide Number Placeholder 5"/>
          <p:cNvSpPr>
            <a:spLocks noGrp="1"/>
          </p:cNvSpPr>
          <p:nvPr>
            <p:ph type="sldNum" sz="quarter" idx="16"/>
          </p:nvPr>
        </p:nvSpPr>
        <p:spPr/>
        <p:txBody>
          <a:bodyPr/>
          <a:lstStyle>
            <a:lvl1pPr>
              <a:defRPr/>
            </a:lvl1pPr>
          </a:lstStyle>
          <a:p>
            <a:pPr>
              <a:defRPr/>
            </a:pPr>
            <a:fld id="{C2D8F0FF-AA7F-4AE6-91E4-D7BE0851E3B4}" type="slidenum">
              <a:rPr lang="en-US"/>
              <a:pPr>
                <a:defRPr/>
              </a:pPr>
              <a:t>‹nº›</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Cartão de Nome">
    <p:spTree>
      <p:nvGrpSpPr>
        <p:cNvPr id="1" name=""/>
        <p:cNvGrpSpPr/>
        <p:nvPr/>
      </p:nvGrpSpPr>
      <p:grpSpPr>
        <a:xfrm>
          <a:off x="0" y="0"/>
          <a:ext cx="0" cy="0"/>
          <a:chOff x="0" y="0"/>
          <a:chExt cx="0" cy="0"/>
        </a:xfrm>
      </p:grpSpPr>
      <p:grpSp>
        <p:nvGrpSpPr>
          <p:cNvPr id="4" name="Group 8"/>
          <p:cNvGrpSpPr>
            <a:grpSpLocks/>
          </p:cNvGrpSpPr>
          <p:nvPr/>
        </p:nvGrpSpPr>
        <p:grpSpPr bwMode="auto">
          <a:xfrm>
            <a:off x="0" y="0"/>
            <a:ext cx="12192000" cy="6858000"/>
            <a:chOff x="0" y="0"/>
            <a:chExt cx="12192000" cy="6858000"/>
          </a:xfrm>
        </p:grpSpPr>
        <p:sp>
          <p:nvSpPr>
            <p:cNvPr id="5"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6"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a:spLocks noChangeArrowheads="1"/>
            </p:cNvSpPr>
            <p:nvPr/>
          </p:nvSpPr>
          <p:spPr bwMode="gray">
            <a:xfrm rot="-589932">
              <a:off x="8490951" y="4193583"/>
              <a:ext cx="3299407" cy="440924"/>
            </a:xfrm>
            <a:custGeom>
              <a:avLst/>
              <a:gdLst>
                <a:gd name="T0" fmla="*/ 0 w 10000"/>
                <a:gd name="T1" fmla="*/ 0 h 5291"/>
                <a:gd name="T2" fmla="*/ 10000 w 10000"/>
                <a:gd name="T3" fmla="*/ 5291 h 5291"/>
              </a:gdLst>
              <a:ahLst/>
              <a:cxnLst/>
              <a:rect l="T0" t="T1" r="T2" b="T3"/>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w="9525">
              <a:noFill/>
              <a:miter lim="800000"/>
              <a:headEnd/>
              <a:tailEnd/>
            </a:ln>
          </p:spPr>
          <p:txBody>
            <a:bodyPr/>
            <a:lstStyle/>
            <a:p>
              <a:endParaRPr lang="pt-BR"/>
            </a:p>
          </p:txBody>
        </p:sp>
        <p:sp>
          <p:nvSpPr>
            <p:cNvPr id="12" name="Freeform 5"/>
            <p:cNvSpPr>
              <a:spLocks noChangeArrowheads="1"/>
            </p:cNvSpPr>
            <p:nvPr/>
          </p:nvSpPr>
          <p:spPr bwMode="gray">
            <a:xfrm>
              <a:off x="455612" y="4241801"/>
              <a:ext cx="11277600" cy="2337161"/>
            </a:xfrm>
            <a:custGeom>
              <a:avLst/>
              <a:gdLst>
                <a:gd name="T0" fmla="*/ 0 w 10000"/>
                <a:gd name="T1" fmla="*/ 0 h 8000"/>
                <a:gd name="T2" fmla="*/ 10000 w 10000"/>
                <a:gd name="T3" fmla="*/ 8000 h 8000"/>
              </a:gdLst>
              <a:ahLst/>
              <a:cxnLst/>
              <a:rect l="T0" t="T1" r="T2" b="T3"/>
              <a:pathLst>
                <a:path w="10000" h="8000">
                  <a:moveTo>
                    <a:pt x="0" y="0"/>
                  </a:moveTo>
                  <a:lnTo>
                    <a:pt x="0" y="7970"/>
                  </a:lnTo>
                  <a:lnTo>
                    <a:pt x="10000" y="8000"/>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close/>
                </a:path>
              </a:pathLst>
            </a:custGeom>
            <a:solidFill>
              <a:schemeClr val="bg1"/>
            </a:solidFill>
            <a:ln w="9525">
              <a:noFill/>
              <a:miter lim="800000"/>
              <a:headEnd/>
              <a:tailEnd/>
            </a:ln>
          </p:spPr>
          <p:txBody>
            <a:bodyPr/>
            <a:lstStyle/>
            <a:p>
              <a:endParaRPr lang="pt-BR"/>
            </a:p>
          </p:txBody>
        </p:sp>
        <p:sp>
          <p:nvSpPr>
            <p:cNvPr id="13" name="Freeform 5"/>
            <p:cNvSpPr>
              <a:spLocks noEditPoints="1"/>
            </p:cNvSpPr>
            <p:nvPr/>
          </p:nvSpPr>
          <p:spPr bwMode="gray">
            <a:xfrm>
              <a:off x="0" y="1587"/>
              <a:ext cx="12192000" cy="6856413"/>
            </a:xfrm>
            <a:custGeom>
              <a:avLst/>
              <a:gdLst>
                <a:gd name="T0" fmla="*/ 0 w 15356"/>
                <a:gd name="T1" fmla="*/ 0 h 8638"/>
                <a:gd name="T2" fmla="*/ 15356 w 15356"/>
                <a:gd name="T3" fmla="*/ 8638 h 8638"/>
              </a:gdLst>
              <a:ahLst/>
              <a:cxnLst/>
              <a:rect l="T0" t="T1" r="T2" b="T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w="9525">
              <a:noFill/>
              <a:miter lim="800000"/>
              <a:headEnd/>
              <a:tailEnd/>
            </a:ln>
          </p:spPr>
          <p:txBody>
            <a:bodyPr/>
            <a:lstStyle/>
            <a:p>
              <a:endParaRPr lang="pt-BR"/>
            </a:p>
          </p:txBody>
        </p:sp>
      </p:grpSp>
      <p:sp>
        <p:nvSpPr>
          <p:cNvPr id="14" name="Rectangle 13"/>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1154954" y="5024967"/>
            <a:ext cx="8825659" cy="860400"/>
          </a:xfrm>
        </p:spPr>
        <p:txBody>
          <a:bodyPr/>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15" name="Date Placeholder 3"/>
          <p:cNvSpPr>
            <a:spLocks noGrp="1"/>
          </p:cNvSpPr>
          <p:nvPr>
            <p:ph type="dt" sz="half" idx="10"/>
          </p:nvPr>
        </p:nvSpPr>
        <p:spPr/>
        <p:txBody>
          <a:bodyPr/>
          <a:lstStyle>
            <a:lvl1pPr>
              <a:defRPr/>
            </a:lvl1pPr>
          </a:lstStyle>
          <a:p>
            <a:pPr>
              <a:defRPr/>
            </a:pPr>
            <a:fld id="{BAC81A82-25C3-4DDB-B28D-03351FF2459C}" type="datetimeFigureOut">
              <a:rPr lang="en-US"/>
              <a:pPr>
                <a:defRPr/>
              </a:pPr>
              <a:t>7/26/2017</a:t>
            </a:fld>
            <a:endParaRPr lang="en-US"/>
          </a:p>
        </p:txBody>
      </p:sp>
      <p:sp>
        <p:nvSpPr>
          <p:cNvPr id="16" name="Footer Placeholder 4"/>
          <p:cNvSpPr>
            <a:spLocks noGrp="1"/>
          </p:cNvSpPr>
          <p:nvPr>
            <p:ph type="ftr" sz="quarter" idx="11"/>
          </p:nvPr>
        </p:nvSpPr>
        <p:spPr/>
        <p:txBody>
          <a:bodyPr/>
          <a:lstStyle>
            <a:lvl1pPr>
              <a:defRPr/>
            </a:lvl1pPr>
          </a:lstStyle>
          <a:p>
            <a:pPr>
              <a:defRPr/>
            </a:pPr>
            <a:r>
              <a:rPr lang="en-US"/>
              <a:t>
              </a:t>
            </a:r>
          </a:p>
        </p:txBody>
      </p:sp>
      <p:sp>
        <p:nvSpPr>
          <p:cNvPr id="17" name="Slide Number Placeholder 5"/>
          <p:cNvSpPr>
            <a:spLocks noGrp="1"/>
          </p:cNvSpPr>
          <p:nvPr>
            <p:ph type="sldNum" sz="quarter" idx="12"/>
          </p:nvPr>
        </p:nvSpPr>
        <p:spPr/>
        <p:txBody>
          <a:bodyPr/>
          <a:lstStyle>
            <a:lvl1pPr>
              <a:defRPr/>
            </a:lvl1pPr>
          </a:lstStyle>
          <a:p>
            <a:pPr>
              <a:defRPr/>
            </a:pPr>
            <a:fld id="{BB2C427E-F666-4F0B-B5CC-0D9CDD4BDF29}" type="slidenum">
              <a:rPr lang="en-US"/>
              <a:pPr>
                <a:defRPr/>
              </a:pPr>
              <a:t>‹nº›</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nas">
    <p:spTree>
      <p:nvGrpSpPr>
        <p:cNvPr id="1" name=""/>
        <p:cNvGrpSpPr/>
        <p:nvPr/>
      </p:nvGrpSpPr>
      <p:grpSpPr>
        <a:xfrm>
          <a:off x="0" y="0"/>
          <a:ext cx="0" cy="0"/>
          <a:chOff x="0" y="0"/>
          <a:chExt cx="0" cy="0"/>
        </a:xfrm>
      </p:grpSpPr>
      <p:cxnSp>
        <p:nvCxnSpPr>
          <p:cNvPr id="9" name="Straight Connector 16"/>
          <p:cNvCxnSpPr/>
          <p:nvPr/>
        </p:nvCxnSpPr>
        <p:spPr>
          <a:xfrm>
            <a:off x="4403725" y="2570163"/>
            <a:ext cx="0" cy="34925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0" name="Straight Connector 17"/>
          <p:cNvCxnSpPr/>
          <p:nvPr/>
        </p:nvCxnSpPr>
        <p:spPr>
          <a:xfrm>
            <a:off x="7772400" y="2570163"/>
            <a:ext cx="0" cy="34925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154954" y="973668"/>
            <a:ext cx="8825659" cy="706964"/>
          </a:xfrm>
        </p:spPr>
        <p:txBody>
          <a:bodyPr/>
          <a:lstStyle>
            <a:lvl1pPr>
              <a:defRPr sz="3600"/>
            </a:lvl1pPr>
          </a:lstStyle>
          <a:p>
            <a:r>
              <a:rPr lang="pt-BR" smtClean="0"/>
              <a:t>Clique para editar o título mestre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16" name="Text Placeholder 3"/>
          <p:cNvSpPr>
            <a:spLocks noGrp="1"/>
          </p:cNvSpPr>
          <p:nvPr>
            <p:ph type="body" sz="half" idx="15"/>
          </p:nvPr>
        </p:nvSpPr>
        <p:spPr>
          <a:xfrm>
            <a:off x="1154953" y="3179764"/>
            <a:ext cx="3141879" cy="2847293"/>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19" name="Text Placeholder 3"/>
          <p:cNvSpPr>
            <a:spLocks noGrp="1"/>
          </p:cNvSpPr>
          <p:nvPr>
            <p:ph type="body" sz="half" idx="16"/>
          </p:nvPr>
        </p:nvSpPr>
        <p:spPr>
          <a:xfrm>
            <a:off x="4512721" y="3179763"/>
            <a:ext cx="3147009" cy="2847293"/>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20" name="Text Placeholder 3"/>
          <p:cNvSpPr>
            <a:spLocks noGrp="1"/>
          </p:cNvSpPr>
          <p:nvPr>
            <p:ph type="body" sz="half" idx="17"/>
          </p:nvPr>
        </p:nvSpPr>
        <p:spPr>
          <a:xfrm>
            <a:off x="7888329" y="3179762"/>
            <a:ext cx="3145536" cy="2847293"/>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1" name="Date Placeholder 6"/>
          <p:cNvSpPr>
            <a:spLocks noGrp="1"/>
          </p:cNvSpPr>
          <p:nvPr>
            <p:ph type="dt" sz="half" idx="18"/>
          </p:nvPr>
        </p:nvSpPr>
        <p:spPr/>
        <p:txBody>
          <a:bodyPr/>
          <a:lstStyle>
            <a:lvl1pPr>
              <a:defRPr/>
            </a:lvl1pPr>
          </a:lstStyle>
          <a:p>
            <a:pPr>
              <a:defRPr/>
            </a:pPr>
            <a:fld id="{5D81724E-769C-4F90-815A-18C635313F9E}" type="datetimeFigureOut">
              <a:rPr lang="en-US"/>
              <a:pPr>
                <a:defRPr/>
              </a:pPr>
              <a:t>7/26/2017</a:t>
            </a:fld>
            <a:endParaRPr lang="en-US"/>
          </a:p>
        </p:txBody>
      </p:sp>
      <p:sp>
        <p:nvSpPr>
          <p:cNvPr id="12" name="Footer Placeholder 7"/>
          <p:cNvSpPr>
            <a:spLocks noGrp="1"/>
          </p:cNvSpPr>
          <p:nvPr>
            <p:ph type="ftr" sz="quarter" idx="19"/>
          </p:nvPr>
        </p:nvSpPr>
        <p:spPr/>
        <p:txBody>
          <a:bodyPr/>
          <a:lstStyle>
            <a:lvl1pPr>
              <a:defRPr/>
            </a:lvl1pPr>
          </a:lstStyle>
          <a:p>
            <a:pPr>
              <a:defRPr/>
            </a:pPr>
            <a:r>
              <a:rPr lang="en-US"/>
              <a:t>
              </a:t>
            </a:r>
          </a:p>
        </p:txBody>
      </p:sp>
      <p:sp>
        <p:nvSpPr>
          <p:cNvPr id="13" name="Slide Number Placeholder 8"/>
          <p:cNvSpPr>
            <a:spLocks noGrp="1"/>
          </p:cNvSpPr>
          <p:nvPr>
            <p:ph type="sldNum" sz="quarter" idx="20"/>
          </p:nvPr>
        </p:nvSpPr>
        <p:spPr/>
        <p:txBody>
          <a:bodyPr/>
          <a:lstStyle>
            <a:lvl1pPr>
              <a:defRPr/>
            </a:lvl1pPr>
          </a:lstStyle>
          <a:p>
            <a:pPr>
              <a:defRPr/>
            </a:pPr>
            <a:fld id="{9191AD94-C159-468D-BCE6-7687BADEEF74}" type="slidenum">
              <a:rPr lang="en-US"/>
              <a:pPr>
                <a:defRPr/>
              </a:pPr>
              <a:t>‹nº›</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unas de Imagem">
    <p:spTree>
      <p:nvGrpSpPr>
        <p:cNvPr id="1" name=""/>
        <p:cNvGrpSpPr/>
        <p:nvPr/>
      </p:nvGrpSpPr>
      <p:grpSpPr>
        <a:xfrm>
          <a:off x="0" y="0"/>
          <a:ext cx="0" cy="0"/>
          <a:chOff x="0" y="0"/>
          <a:chExt cx="0" cy="0"/>
        </a:xfrm>
      </p:grpSpPr>
      <p:cxnSp>
        <p:nvCxnSpPr>
          <p:cNvPr id="12" name="Straight Connector 42"/>
          <p:cNvCxnSpPr/>
          <p:nvPr/>
        </p:nvCxnSpPr>
        <p:spPr>
          <a:xfrm>
            <a:off x="4405313" y="2570163"/>
            <a:ext cx="0" cy="34925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43"/>
          <p:cNvCxnSpPr/>
          <p:nvPr/>
        </p:nvCxnSpPr>
        <p:spPr>
          <a:xfrm>
            <a:off x="7797800" y="2570163"/>
            <a:ext cx="0" cy="34925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154954" y="973668"/>
            <a:ext cx="8825659" cy="706964"/>
          </a:xfrm>
        </p:spPr>
        <p:txBody>
          <a:bodyPr/>
          <a:lstStyle>
            <a:lvl1pPr>
              <a:defRPr sz="3600"/>
            </a:lvl1pPr>
          </a:lstStyle>
          <a:p>
            <a:r>
              <a:rPr lang="pt-BR" smtClean="0"/>
              <a:t>Clique para editar o título mestre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22" name="Text Placeholder 3"/>
          <p:cNvSpPr>
            <a:spLocks noGrp="1"/>
          </p:cNvSpPr>
          <p:nvPr>
            <p:ph type="body" sz="half" idx="18"/>
          </p:nvPr>
        </p:nvSpPr>
        <p:spPr>
          <a:xfrm>
            <a:off x="1154954" y="5109106"/>
            <a:ext cx="3050438" cy="91795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23" name="Text Placeholder 3"/>
          <p:cNvSpPr>
            <a:spLocks noGrp="1"/>
          </p:cNvSpPr>
          <p:nvPr>
            <p:ph type="body" sz="half" idx="19"/>
          </p:nvPr>
        </p:nvSpPr>
        <p:spPr>
          <a:xfrm>
            <a:off x="4570172" y="5109105"/>
            <a:ext cx="3050438" cy="91795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24" name="Text Placeholder 3"/>
          <p:cNvSpPr>
            <a:spLocks noGrp="1"/>
          </p:cNvSpPr>
          <p:nvPr>
            <p:ph type="body" sz="half" idx="20"/>
          </p:nvPr>
        </p:nvSpPr>
        <p:spPr>
          <a:xfrm>
            <a:off x="7982775" y="5109104"/>
            <a:ext cx="3051096" cy="91795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5" name="Date Placeholder 6"/>
          <p:cNvSpPr>
            <a:spLocks noGrp="1"/>
          </p:cNvSpPr>
          <p:nvPr>
            <p:ph type="dt" sz="half" idx="23"/>
          </p:nvPr>
        </p:nvSpPr>
        <p:spPr/>
        <p:txBody>
          <a:bodyPr/>
          <a:lstStyle>
            <a:lvl1pPr>
              <a:defRPr/>
            </a:lvl1pPr>
          </a:lstStyle>
          <a:p>
            <a:pPr>
              <a:defRPr/>
            </a:pPr>
            <a:fld id="{F10039F2-B942-4CBF-9978-E26F2BD6AA36}" type="datetimeFigureOut">
              <a:rPr lang="en-US"/>
              <a:pPr>
                <a:defRPr/>
              </a:pPr>
              <a:t>7/26/2017</a:t>
            </a:fld>
            <a:endParaRPr lang="en-US"/>
          </a:p>
        </p:txBody>
      </p:sp>
      <p:sp>
        <p:nvSpPr>
          <p:cNvPr id="16" name="Footer Placeholder 7"/>
          <p:cNvSpPr>
            <a:spLocks noGrp="1"/>
          </p:cNvSpPr>
          <p:nvPr>
            <p:ph type="ftr" sz="quarter" idx="24"/>
          </p:nvPr>
        </p:nvSpPr>
        <p:spPr>
          <a:xfrm>
            <a:off x="560388" y="6391275"/>
            <a:ext cx="3644900" cy="304800"/>
          </a:xfrm>
        </p:spPr>
        <p:txBody>
          <a:bodyPr/>
          <a:lstStyle>
            <a:lvl1pPr>
              <a:defRPr/>
            </a:lvl1pPr>
          </a:lstStyle>
          <a:p>
            <a:pPr>
              <a:defRPr/>
            </a:pPr>
            <a:r>
              <a:rPr lang="en-US"/>
              <a:t>
              </a:t>
            </a:r>
          </a:p>
        </p:txBody>
      </p:sp>
      <p:sp>
        <p:nvSpPr>
          <p:cNvPr id="17" name="Slide Number Placeholder 8"/>
          <p:cNvSpPr>
            <a:spLocks noGrp="1"/>
          </p:cNvSpPr>
          <p:nvPr>
            <p:ph type="sldNum" sz="quarter" idx="25"/>
          </p:nvPr>
        </p:nvSpPr>
        <p:spPr/>
        <p:txBody>
          <a:bodyPr/>
          <a:lstStyle>
            <a:lvl1pPr>
              <a:defRPr/>
            </a:lvl1pPr>
          </a:lstStyle>
          <a:p>
            <a:pPr>
              <a:defRPr/>
            </a:pPr>
            <a:fld id="{D5B58EC2-E585-49A4-BE3A-5AC848896CBD}" type="slidenum">
              <a:rPr lang="en-US"/>
              <a:pPr>
                <a:defRPr/>
              </a:pPr>
              <a:t>‹nº›</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a:xfrm>
            <a:off x="10694988" y="6391275"/>
            <a:ext cx="990600" cy="304800"/>
          </a:xfrm>
        </p:spPr>
        <p:txBody>
          <a:bodyPr/>
          <a:lstStyle>
            <a:lvl1pPr>
              <a:defRPr/>
            </a:lvl1pPr>
          </a:lstStyle>
          <a:p>
            <a:pPr>
              <a:defRPr/>
            </a:pPr>
            <a:fld id="{739A35E7-3B94-4A94-ABEA-FE9796EC3488}" type="datetimeFigureOut">
              <a:rPr lang="en-US"/>
              <a:pPr>
                <a:defRPr/>
              </a:pPr>
              <a:t>7/26/2017</a:t>
            </a:fld>
            <a:endParaRPr lang="en-US"/>
          </a:p>
        </p:txBody>
      </p:sp>
      <p:sp>
        <p:nvSpPr>
          <p:cNvPr id="5" name="Footer Placeholder 4"/>
          <p:cNvSpPr>
            <a:spLocks noGrp="1"/>
          </p:cNvSpPr>
          <p:nvPr>
            <p:ph type="ftr" sz="quarter" idx="11"/>
          </p:nvPr>
        </p:nvSpPr>
        <p:spPr/>
        <p:txBody>
          <a:bodyPr/>
          <a:lstStyle>
            <a:lvl1pPr>
              <a:defRPr/>
            </a:lvl1pPr>
          </a:lstStyle>
          <a:p>
            <a:pPr>
              <a:defRPr/>
            </a:pPr>
            <a:r>
              <a:rPr lang="en-US"/>
              <a:t>
              </a:t>
            </a:r>
          </a:p>
        </p:txBody>
      </p:sp>
      <p:sp>
        <p:nvSpPr>
          <p:cNvPr id="6" name="Slide Number Placeholder 5"/>
          <p:cNvSpPr>
            <a:spLocks noGrp="1"/>
          </p:cNvSpPr>
          <p:nvPr>
            <p:ph type="sldNum" sz="quarter" idx="12"/>
          </p:nvPr>
        </p:nvSpPr>
        <p:spPr/>
        <p:txBody>
          <a:bodyPr/>
          <a:lstStyle>
            <a:lvl1pPr>
              <a:defRPr/>
            </a:lvl1pPr>
          </a:lstStyle>
          <a:p>
            <a:pPr>
              <a:defRPr/>
            </a:pPr>
            <a:fld id="{9BC87AF8-D851-42DF-A9AE-18A1EDF6510A}" type="slidenum">
              <a:rPr lang="en-US"/>
              <a:pPr>
                <a:defRPr/>
              </a:pPr>
              <a:t>‹nº›</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grpSp>
        <p:nvGrpSpPr>
          <p:cNvPr id="4" name="Group 8"/>
          <p:cNvGrpSpPr>
            <a:grpSpLocks/>
          </p:cNvGrpSpPr>
          <p:nvPr/>
        </p:nvGrpSpPr>
        <p:grpSpPr bwMode="auto">
          <a:xfrm>
            <a:off x="0" y="0"/>
            <a:ext cx="12192000" cy="6858000"/>
            <a:chOff x="0" y="0"/>
            <a:chExt cx="12192000" cy="6858000"/>
          </a:xfrm>
        </p:grpSpPr>
        <p:sp>
          <p:nvSpPr>
            <p:cNvPr id="5"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6"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6"/>
            <p:cNvSpPr/>
            <p:nvPr/>
          </p:nvSpPr>
          <p:spPr bwMode="gray">
            <a:xfrm>
              <a:off x="414338" y="401638"/>
              <a:ext cx="6511925" cy="605472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a:spLocks noChangeArrowheads="1"/>
            </p:cNvSpPr>
            <p:nvPr/>
          </p:nvSpPr>
          <p:spPr bwMode="gray">
            <a:xfrm rot="5101749">
              <a:off x="6294738" y="4577737"/>
              <a:ext cx="3299407" cy="440924"/>
            </a:xfrm>
            <a:custGeom>
              <a:avLst/>
              <a:gdLst>
                <a:gd name="T0" fmla="*/ 0 w 10000"/>
                <a:gd name="T1" fmla="*/ 0 h 5291"/>
                <a:gd name="T2" fmla="*/ 10000 w 10000"/>
                <a:gd name="T3" fmla="*/ 5291 h 5291"/>
              </a:gdLst>
              <a:ahLst/>
              <a:cxnLst/>
              <a:rect l="T0" t="T1" r="T2" b="T3"/>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w="9525">
              <a:noFill/>
              <a:miter lim="800000"/>
              <a:headEnd/>
              <a:tailEnd/>
            </a:ln>
          </p:spPr>
          <p:txBody>
            <a:bodyPr/>
            <a:lstStyle/>
            <a:p>
              <a:endParaRPr lang="pt-BR"/>
            </a:p>
          </p:txBody>
        </p:sp>
        <p:sp>
          <p:nvSpPr>
            <p:cNvPr id="13" name="Freeform 5"/>
            <p:cNvSpPr>
              <a:spLocks noChangeArrowheads="1"/>
            </p:cNvSpPr>
            <p:nvPr/>
          </p:nvSpPr>
          <p:spPr bwMode="gray">
            <a:xfrm rot="5400000">
              <a:off x="4449232" y="2801721"/>
              <a:ext cx="6053670" cy="1254558"/>
            </a:xfrm>
            <a:custGeom>
              <a:avLst/>
              <a:gdLst>
                <a:gd name="T0" fmla="*/ 0 w 10000"/>
                <a:gd name="T1" fmla="*/ 0 h 8000"/>
                <a:gd name="T2" fmla="*/ 10000 w 10000"/>
                <a:gd name="T3" fmla="*/ 8000 h 8000"/>
              </a:gdLst>
              <a:ahLst/>
              <a:cxnLst/>
              <a:rect l="T0" t="T1" r="T2" b="T3"/>
              <a:pathLst>
                <a:path w="10000" h="8000">
                  <a:moveTo>
                    <a:pt x="0" y="0"/>
                  </a:moveTo>
                  <a:lnTo>
                    <a:pt x="0" y="7970"/>
                  </a:lnTo>
                  <a:lnTo>
                    <a:pt x="10000" y="8000"/>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close/>
                </a:path>
              </a:pathLst>
            </a:custGeom>
            <a:solidFill>
              <a:schemeClr val="bg1"/>
            </a:solidFill>
            <a:ln w="9525">
              <a:noFill/>
              <a:miter lim="800000"/>
              <a:headEnd/>
              <a:tailEnd/>
            </a:ln>
          </p:spPr>
          <p:txBody>
            <a:bodyPr/>
            <a:lstStyle/>
            <a:p>
              <a:endParaRPr lang="pt-BR"/>
            </a:p>
          </p:txBody>
        </p:sp>
        <p:sp>
          <p:nvSpPr>
            <p:cNvPr id="14" name="Freeform 5"/>
            <p:cNvSpPr>
              <a:spLocks noEditPoints="1"/>
            </p:cNvSpPr>
            <p:nvPr/>
          </p:nvSpPr>
          <p:spPr bwMode="gray">
            <a:xfrm>
              <a:off x="0" y="1587"/>
              <a:ext cx="12192000" cy="6856413"/>
            </a:xfrm>
            <a:custGeom>
              <a:avLst/>
              <a:gdLst>
                <a:gd name="T0" fmla="*/ 0 w 15356"/>
                <a:gd name="T1" fmla="*/ 0 h 8638"/>
                <a:gd name="T2" fmla="*/ 15356 w 15356"/>
                <a:gd name="T3" fmla="*/ 8638 h 8638"/>
              </a:gdLst>
              <a:ahLst/>
              <a:cxnLst/>
              <a:rect l="T0" t="T1" r="T2" b="T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w="9525">
              <a:noFill/>
              <a:miter lim="800000"/>
              <a:headEnd/>
              <a:tailEnd/>
            </a:ln>
          </p:spPr>
          <p:txBody>
            <a:bodyPr/>
            <a:lstStyle/>
            <a:p>
              <a:endParaRPr lang="pt-BR"/>
            </a:p>
          </p:txBody>
        </p:sp>
      </p:grpSp>
      <p:sp>
        <p:nvSpPr>
          <p:cNvPr id="15" name="Rectangle 13"/>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585235" y="1278467"/>
            <a:ext cx="1409965" cy="4748590"/>
          </a:xfrm>
        </p:spPr>
        <p:txBody>
          <a:bodyPr vert="eaVert" anchor="b"/>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16" name="Date Placeholder 3"/>
          <p:cNvSpPr>
            <a:spLocks noGrp="1"/>
          </p:cNvSpPr>
          <p:nvPr>
            <p:ph type="dt" sz="half" idx="10"/>
          </p:nvPr>
        </p:nvSpPr>
        <p:spPr>
          <a:xfrm>
            <a:off x="10653713" y="6391275"/>
            <a:ext cx="992187" cy="304800"/>
          </a:xfrm>
        </p:spPr>
        <p:txBody>
          <a:bodyPr/>
          <a:lstStyle>
            <a:lvl1pPr>
              <a:defRPr/>
            </a:lvl1pPr>
          </a:lstStyle>
          <a:p>
            <a:pPr>
              <a:defRPr/>
            </a:pPr>
            <a:fld id="{39892EF9-0865-48B1-8266-E999A77EF536}" type="datetimeFigureOut">
              <a:rPr lang="en-US"/>
              <a:pPr>
                <a:defRPr/>
              </a:pPr>
              <a:t>7/26/2017</a:t>
            </a:fld>
            <a:endParaRPr lang="en-US"/>
          </a:p>
        </p:txBody>
      </p:sp>
      <p:sp>
        <p:nvSpPr>
          <p:cNvPr id="17" name="Footer Placeholder 4"/>
          <p:cNvSpPr>
            <a:spLocks noGrp="1"/>
          </p:cNvSpPr>
          <p:nvPr>
            <p:ph type="ftr" sz="quarter" idx="11"/>
          </p:nvPr>
        </p:nvSpPr>
        <p:spPr/>
        <p:txBody>
          <a:bodyPr/>
          <a:lstStyle>
            <a:lvl1pPr>
              <a:defRPr/>
            </a:lvl1pPr>
          </a:lstStyle>
          <a:p>
            <a:pPr>
              <a:defRPr/>
            </a:pPr>
            <a:r>
              <a:rPr lang="en-US"/>
              <a:t>
              </a:t>
            </a:r>
          </a:p>
        </p:txBody>
      </p:sp>
      <p:sp>
        <p:nvSpPr>
          <p:cNvPr id="18" name="Slide Number Placeholder 5"/>
          <p:cNvSpPr>
            <a:spLocks noGrp="1"/>
          </p:cNvSpPr>
          <p:nvPr>
            <p:ph type="sldNum" sz="quarter" idx="12"/>
          </p:nvPr>
        </p:nvSpPr>
        <p:spPr/>
        <p:txBody>
          <a:bodyPr/>
          <a:lstStyle>
            <a:lvl1pPr>
              <a:defRPr/>
            </a:lvl1pPr>
          </a:lstStyle>
          <a:p>
            <a:pPr>
              <a:defRPr/>
            </a:pPr>
            <a:fld id="{069A322C-EAE3-4D55-A566-52EAE065CBB3}" type="slidenum">
              <a:rPr lang="en-US"/>
              <a:pPr>
                <a:defRPr/>
              </a:pPr>
              <a:t>‹nº›</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1_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a:xfrm>
            <a:off x="10653713" y="6391275"/>
            <a:ext cx="990600" cy="304800"/>
          </a:xfrm>
        </p:spPr>
        <p:txBody>
          <a:bodyPr/>
          <a:lstStyle>
            <a:lvl1pPr>
              <a:defRPr smtClean="0"/>
            </a:lvl1pPr>
          </a:lstStyle>
          <a:p>
            <a:pPr>
              <a:defRPr/>
            </a:pPr>
            <a:fld id="{E523619F-D221-4732-BA3C-69C5744AECD0}" type="datetimeFigureOut">
              <a:rPr lang="en-US"/>
              <a:pPr>
                <a:defRPr/>
              </a:pPr>
              <a:t>7/26/2017</a:t>
            </a:fld>
            <a:endParaRPr lang="en-US"/>
          </a:p>
        </p:txBody>
      </p:sp>
      <p:sp>
        <p:nvSpPr>
          <p:cNvPr id="3" name="Espaço Reservado para Rodapé 2"/>
          <p:cNvSpPr>
            <a:spLocks noGrp="1"/>
          </p:cNvSpPr>
          <p:nvPr>
            <p:ph type="ftr" sz="quarter" idx="11"/>
          </p:nvPr>
        </p:nvSpPr>
        <p:spPr>
          <a:xfrm>
            <a:off x="560388" y="6391275"/>
            <a:ext cx="3860800" cy="304800"/>
          </a:xfrm>
        </p:spPr>
        <p:txBody>
          <a:bodyPr/>
          <a:lstStyle>
            <a:lvl1pPr>
              <a:defRPr smtClean="0"/>
            </a:lvl1pPr>
          </a:lstStyle>
          <a:p>
            <a:pPr>
              <a:defRPr/>
            </a:pPr>
            <a:r>
              <a:rPr lang="en-US"/>
              <a:t>
              </a:t>
            </a:r>
          </a:p>
        </p:txBody>
      </p:sp>
      <p:sp>
        <p:nvSpPr>
          <p:cNvPr id="4" name="Espaço Reservado para Número de Slide 3"/>
          <p:cNvSpPr>
            <a:spLocks noGrp="1"/>
          </p:cNvSpPr>
          <p:nvPr>
            <p:ph type="sldNum" sz="quarter" idx="12"/>
          </p:nvPr>
        </p:nvSpPr>
        <p:spPr>
          <a:xfrm>
            <a:off x="10352088" y="295275"/>
            <a:ext cx="838200" cy="768350"/>
          </a:xfrm>
        </p:spPr>
        <p:txBody>
          <a:bodyPr/>
          <a:lstStyle>
            <a:lvl1pPr>
              <a:defRPr smtClean="0"/>
            </a:lvl1pPr>
          </a:lstStyle>
          <a:p>
            <a:pPr>
              <a:defRPr/>
            </a:pPr>
            <a:fld id="{4392D7F9-93B4-4C57-A709-E9E85AFD6DAC}" type="slidenum">
              <a:rPr lang="en-US"/>
              <a:pPr>
                <a:defRPr/>
              </a:pPr>
              <a:t>‹nº›</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026" name="Group 7"/>
          <p:cNvGrpSpPr>
            <a:grpSpLocks/>
          </p:cNvGrpSpPr>
          <p:nvPr/>
        </p:nvGrpSpPr>
        <p:grpSpPr bwMode="auto">
          <a:xfrm>
            <a:off x="0" y="0"/>
            <a:ext cx="12192000" cy="6858000"/>
            <a:chOff x="0" y="0"/>
            <a:chExt cx="12192000" cy="6858000"/>
          </a:xfrm>
        </p:grpSpPr>
        <p:sp>
          <p:nvSpPr>
            <p:cNvPr id="7" name="Rectangle 6"/>
            <p:cNvSpPr/>
            <p:nvPr/>
          </p:nvSpPr>
          <p:spPr>
            <a:xfrm>
              <a:off x="0" y="0"/>
              <a:ext cx="12192000" cy="6858000"/>
            </a:xfrm>
            <a:prstGeom prst="rect">
              <a:avLst/>
            </a:prstGeom>
            <a:blipFill>
              <a:blip r:embed="rId20">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51" name="Freeform 5"/>
            <p:cNvSpPr>
              <a:spLocks noChangeArrowheads="1"/>
            </p:cNvSpPr>
            <p:nvPr/>
          </p:nvSpPr>
          <p:spPr bwMode="gray">
            <a:xfrm rot="-589932">
              <a:off x="8490951" y="1797517"/>
              <a:ext cx="3299407" cy="440924"/>
            </a:xfrm>
            <a:custGeom>
              <a:avLst/>
              <a:gdLst>
                <a:gd name="T0" fmla="*/ 0 w 10000"/>
                <a:gd name="T1" fmla="*/ 0 h 5291"/>
                <a:gd name="T2" fmla="*/ 10000 w 10000"/>
                <a:gd name="T3" fmla="*/ 5291 h 5291"/>
              </a:gdLst>
              <a:ahLst/>
              <a:cxnLst/>
              <a:rect l="T0" t="T1" r="T2" b="T3"/>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w="9525">
              <a:noFill/>
              <a:miter lim="800000"/>
              <a:headEnd/>
              <a:tailEnd/>
            </a:ln>
          </p:spPr>
          <p:txBody>
            <a:bodyPr/>
            <a:lstStyle/>
            <a:p>
              <a:endParaRPr lang="pt-BR"/>
            </a:p>
          </p:txBody>
        </p:sp>
        <p:sp>
          <p:nvSpPr>
            <p:cNvPr id="1052" name="Freeform 5"/>
            <p:cNvSpPr>
              <a:spLocks noChangeArrowheads="1"/>
            </p:cNvSpPr>
            <p:nvPr/>
          </p:nvSpPr>
          <p:spPr bwMode="gray">
            <a:xfrm>
              <a:off x="459506" y="1866405"/>
              <a:ext cx="11277600" cy="4533900"/>
            </a:xfrm>
            <a:custGeom>
              <a:avLst/>
              <a:gdLst>
                <a:gd name="T0" fmla="*/ 0 w 7104"/>
                <a:gd name="T1" fmla="*/ 0 h 2856"/>
                <a:gd name="T2" fmla="*/ 7104 w 7104"/>
                <a:gd name="T3" fmla="*/ 2856 h 2856"/>
              </a:gdLst>
              <a:ahLst/>
              <a:cxnLst/>
              <a:rect l="T0" t="T1" r="T2" b="T3"/>
              <a:pathLst>
                <a:path w="7104" h="2856">
                  <a:moveTo>
                    <a:pt x="0" y="0"/>
                  </a:moveTo>
                  <a:lnTo>
                    <a:pt x="0" y="2856"/>
                  </a:lnTo>
                  <a:lnTo>
                    <a:pt x="7104" y="2856"/>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close/>
                </a:path>
              </a:pathLst>
            </a:custGeom>
            <a:solidFill>
              <a:schemeClr val="bg1"/>
            </a:solidFill>
            <a:ln w="9525">
              <a:noFill/>
              <a:miter lim="800000"/>
              <a:headEnd/>
              <a:tailEnd/>
            </a:ln>
          </p:spPr>
          <p:txBody>
            <a:bodyPr/>
            <a:lstStyle/>
            <a:p>
              <a:endParaRPr lang="pt-BR"/>
            </a:p>
          </p:txBody>
        </p:sp>
        <p:sp>
          <p:nvSpPr>
            <p:cNvPr id="1053" name="Freeform 5"/>
            <p:cNvSpPr>
              <a:spLocks noEditPoints="1"/>
            </p:cNvSpPr>
            <p:nvPr/>
          </p:nvSpPr>
          <p:spPr bwMode="gray">
            <a:xfrm>
              <a:off x="0" y="1587"/>
              <a:ext cx="12192000" cy="6856413"/>
            </a:xfrm>
            <a:custGeom>
              <a:avLst/>
              <a:gdLst>
                <a:gd name="T0" fmla="*/ 0 w 15356"/>
                <a:gd name="T1" fmla="*/ 0 h 8638"/>
                <a:gd name="T2" fmla="*/ 15356 w 15356"/>
                <a:gd name="T3" fmla="*/ 8638 h 8638"/>
              </a:gdLst>
              <a:ahLst/>
              <a:cxnLst/>
              <a:rect l="T0" t="T1" r="T2" b="T3"/>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w="9525">
              <a:noFill/>
              <a:miter lim="800000"/>
              <a:headEnd/>
              <a:tailEnd/>
            </a:ln>
          </p:spPr>
          <p:txBody>
            <a:bodyPr/>
            <a:lstStyle/>
            <a:p>
              <a:endParaRPr lang="pt-BR"/>
            </a:p>
          </p:txBody>
        </p:sp>
      </p:grpSp>
      <p:sp>
        <p:nvSpPr>
          <p:cNvPr id="1027" name="Title Placeholder 1"/>
          <p:cNvSpPr>
            <a:spLocks noGrp="1"/>
          </p:cNvSpPr>
          <p:nvPr>
            <p:ph type="title"/>
          </p:nvPr>
        </p:nvSpPr>
        <p:spPr bwMode="gray">
          <a:xfrm>
            <a:off x="1155700" y="973138"/>
            <a:ext cx="8761413" cy="70802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título mestre</a:t>
            </a:r>
            <a:endParaRPr lang="en-US" smtClean="0"/>
          </a:p>
        </p:txBody>
      </p:sp>
      <p:sp>
        <p:nvSpPr>
          <p:cNvPr id="1028" name="Text Placeholder 2"/>
          <p:cNvSpPr>
            <a:spLocks noGrp="1"/>
          </p:cNvSpPr>
          <p:nvPr>
            <p:ph type="body" idx="1"/>
          </p:nvPr>
        </p:nvSpPr>
        <p:spPr bwMode="auto">
          <a:xfrm>
            <a:off x="1155700" y="2603500"/>
            <a:ext cx="8761413" cy="34163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a:off x="10653713" y="6391275"/>
            <a:ext cx="990600" cy="304800"/>
          </a:xfrm>
          <a:prstGeom prst="rect">
            <a:avLst/>
          </a:prstGeom>
        </p:spPr>
        <p:txBody>
          <a:bodyPr vert="horz" lIns="91440" tIns="45720" rIns="91440" bIns="45720" rtlCol="0" anchor="ctr"/>
          <a:lstStyle>
            <a:lvl1pPr algn="r" fontAlgn="auto">
              <a:spcBef>
                <a:spcPts val="0"/>
              </a:spcBef>
              <a:spcAft>
                <a:spcPts val="0"/>
              </a:spcAft>
              <a:defRPr sz="1000" b="1" i="0" dirty="0">
                <a:solidFill>
                  <a:schemeClr val="accent1"/>
                </a:solidFill>
                <a:latin typeface="+mn-lt"/>
                <a:cs typeface="+mn-cs"/>
              </a:defRPr>
            </a:lvl1pPr>
          </a:lstStyle>
          <a:p>
            <a:pPr>
              <a:defRPr/>
            </a:pPr>
            <a:fld id="{9990C707-AB86-4928-85AD-C836E3E99049}" type="datetimeFigureOut">
              <a:rPr lang="en-US"/>
              <a:pPr>
                <a:defRPr/>
              </a:pPr>
              <a:t>7/26/2017</a:t>
            </a:fld>
            <a:endParaRPr lang="en-US"/>
          </a:p>
        </p:txBody>
      </p:sp>
      <p:sp>
        <p:nvSpPr>
          <p:cNvPr id="5" name="Footer Placeholder 4"/>
          <p:cNvSpPr>
            <a:spLocks noGrp="1"/>
          </p:cNvSpPr>
          <p:nvPr>
            <p:ph type="ftr" sz="quarter" idx="3"/>
          </p:nvPr>
        </p:nvSpPr>
        <p:spPr>
          <a:xfrm>
            <a:off x="560388" y="6391275"/>
            <a:ext cx="3860800" cy="304800"/>
          </a:xfrm>
          <a:prstGeom prst="rect">
            <a:avLst/>
          </a:prstGeom>
        </p:spPr>
        <p:txBody>
          <a:bodyPr vert="horz" lIns="91440" tIns="45720" rIns="91440" bIns="45720" rtlCol="0" anchor="ctr"/>
          <a:lstStyle>
            <a:lvl1pPr algn="l" fontAlgn="auto">
              <a:spcBef>
                <a:spcPts val="0"/>
              </a:spcBef>
              <a:spcAft>
                <a:spcPts val="0"/>
              </a:spcAft>
              <a:defRPr sz="1000" b="1" i="0" dirty="0">
                <a:solidFill>
                  <a:schemeClr val="accent1"/>
                </a:solidFill>
                <a:latin typeface="+mn-lt"/>
                <a:cs typeface="+mn-cs"/>
              </a:defRPr>
            </a:lvl1pPr>
          </a:lstStyle>
          <a:p>
            <a:pPr>
              <a:defRPr/>
            </a:pPr>
            <a:r>
              <a:rPr lang="en-US"/>
              <a:t>
              </a:t>
            </a:r>
          </a:p>
        </p:txBody>
      </p:sp>
      <p:sp>
        <p:nvSpPr>
          <p:cNvPr id="21" name="Rectangle 20"/>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088" y="295275"/>
            <a:ext cx="838200" cy="768350"/>
          </a:xfrm>
          <a:prstGeom prst="rect">
            <a:avLst/>
          </a:prstGeom>
        </p:spPr>
        <p:txBody>
          <a:bodyPr vert="horz" lIns="91440" tIns="45720" rIns="91440" bIns="45720" rtlCol="0" anchor="b"/>
          <a:lstStyle>
            <a:lvl1pPr algn="ctr" fontAlgn="auto">
              <a:spcBef>
                <a:spcPts val="0"/>
              </a:spcBef>
              <a:spcAft>
                <a:spcPts val="0"/>
              </a:spcAft>
              <a:defRPr sz="2800" b="0" i="0" dirty="0">
                <a:solidFill>
                  <a:schemeClr val="bg1"/>
                </a:solidFill>
                <a:latin typeface="+mn-lt"/>
                <a:cs typeface="+mn-cs"/>
              </a:defRPr>
            </a:lvl1pPr>
          </a:lstStyle>
          <a:p>
            <a:pPr>
              <a:defRPr/>
            </a:pPr>
            <a:fld id="{78F5B3D6-FA4A-47C1-B727-2C2CD669773D}" type="slidenum">
              <a:rPr lang="en-US"/>
              <a:pPr>
                <a:defRPr/>
              </a:pPr>
              <a:t>‹nº›</a:t>
            </a:fld>
            <a:endParaRPr lang="en-US"/>
          </a:p>
        </p:txBody>
      </p:sp>
    </p:spTree>
  </p:cSld>
  <p:clrMap bg1="lt1" tx1="dk1" bg2="lt2" tx2="dk2" accent1="accent1" accent2="accent2" accent3="accent3" accent4="accent4" accent5="accent5" accent6="accent6" hlink="hlink" folHlink="folHlink"/>
  <p:sldLayoutIdLst>
    <p:sldLayoutId id="2147483692" r:id="rId1"/>
    <p:sldLayoutId id="2147483687" r:id="rId2"/>
    <p:sldLayoutId id="2147483693" r:id="rId3"/>
    <p:sldLayoutId id="2147483688" r:id="rId4"/>
    <p:sldLayoutId id="2147483689" r:id="rId5"/>
    <p:sldLayoutId id="2147483690" r:id="rId6"/>
    <p:sldLayoutId id="2147483694" r:id="rId7"/>
    <p:sldLayoutId id="2147483695" r:id="rId8"/>
    <p:sldLayoutId id="2147483696" r:id="rId9"/>
    <p:sldLayoutId id="2147483697" r:id="rId10"/>
    <p:sldLayoutId id="2147483698" r:id="rId11"/>
    <p:sldLayoutId id="2147483699" r:id="rId12"/>
    <p:sldLayoutId id="2147483700" r:id="rId13"/>
    <p:sldLayoutId id="2147483701" r:id="rId14"/>
    <p:sldLayoutId id="2147483702" r:id="rId15"/>
    <p:sldLayoutId id="2147483703" r:id="rId16"/>
    <p:sldLayoutId id="2147483704" r:id="rId17"/>
    <p:sldLayoutId id="2147483691" r:id="rId18"/>
  </p:sldLayoutIdLst>
  <p:hf sldNum="0" hdr="0" ftr="0" dt="0"/>
  <p:txStyles>
    <p:titleStyle>
      <a:lvl1pPr algn="l" defTabSz="457200" rtl="0" fontAlgn="base">
        <a:spcBef>
          <a:spcPct val="0"/>
        </a:spcBef>
        <a:spcAft>
          <a:spcPct val="0"/>
        </a:spcAft>
        <a:defRPr sz="3600" kern="1200">
          <a:solidFill>
            <a:schemeClr val="bg2"/>
          </a:solidFill>
          <a:latin typeface="+mj-lt"/>
          <a:ea typeface="+mj-ea"/>
          <a:cs typeface="+mj-cs"/>
        </a:defRPr>
      </a:lvl1pPr>
      <a:lvl2pPr algn="l" defTabSz="457200" rtl="0" fontAlgn="base">
        <a:spcBef>
          <a:spcPct val="0"/>
        </a:spcBef>
        <a:spcAft>
          <a:spcPct val="0"/>
        </a:spcAft>
        <a:defRPr sz="3600">
          <a:solidFill>
            <a:schemeClr val="bg2"/>
          </a:solidFill>
          <a:latin typeface="Century Gothic" pitchFamily="34" charset="0"/>
        </a:defRPr>
      </a:lvl2pPr>
      <a:lvl3pPr algn="l" defTabSz="457200" rtl="0" fontAlgn="base">
        <a:spcBef>
          <a:spcPct val="0"/>
        </a:spcBef>
        <a:spcAft>
          <a:spcPct val="0"/>
        </a:spcAft>
        <a:defRPr sz="3600">
          <a:solidFill>
            <a:schemeClr val="bg2"/>
          </a:solidFill>
          <a:latin typeface="Century Gothic" pitchFamily="34" charset="0"/>
        </a:defRPr>
      </a:lvl3pPr>
      <a:lvl4pPr algn="l" defTabSz="457200" rtl="0" fontAlgn="base">
        <a:spcBef>
          <a:spcPct val="0"/>
        </a:spcBef>
        <a:spcAft>
          <a:spcPct val="0"/>
        </a:spcAft>
        <a:defRPr sz="3600">
          <a:solidFill>
            <a:schemeClr val="bg2"/>
          </a:solidFill>
          <a:latin typeface="Century Gothic" pitchFamily="34" charset="0"/>
        </a:defRPr>
      </a:lvl4pPr>
      <a:lvl5pPr algn="l" defTabSz="457200" rtl="0" fontAlgn="base">
        <a:spcBef>
          <a:spcPct val="0"/>
        </a:spcBef>
        <a:spcAft>
          <a:spcPct val="0"/>
        </a:spcAft>
        <a:defRPr sz="3600">
          <a:solidFill>
            <a:schemeClr val="bg2"/>
          </a:solidFill>
          <a:latin typeface="Century Gothic"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fontAlgn="base">
        <a:spcBef>
          <a:spcPts val="1000"/>
        </a:spcBef>
        <a:spcAft>
          <a:spcPct val="0"/>
        </a:spcAft>
        <a:buClr>
          <a:schemeClr val="accent1"/>
        </a:buClr>
        <a:buSzPct val="80000"/>
        <a:buFont typeface="Wingdings 3" pitchFamily="18" charset="2"/>
        <a:buChar char=""/>
        <a:defRPr kern="1200">
          <a:solidFill>
            <a:srgbClr val="404040"/>
          </a:solidFill>
          <a:latin typeface="+mn-lt"/>
          <a:ea typeface="+mn-ea"/>
          <a:cs typeface="+mn-cs"/>
        </a:defRPr>
      </a:lvl1pPr>
      <a:lvl2pPr marL="742950" indent="-285750" algn="l" defTabSz="457200" rtl="0" fontAlgn="base">
        <a:spcBef>
          <a:spcPts val="1000"/>
        </a:spcBef>
        <a:spcAft>
          <a:spcPct val="0"/>
        </a:spcAft>
        <a:buClr>
          <a:schemeClr val="accent1"/>
        </a:buClr>
        <a:buSzPct val="80000"/>
        <a:buFont typeface="Wingdings 3" pitchFamily="18" charset="2"/>
        <a:buChar char=""/>
        <a:defRPr sz="1600" kern="1200">
          <a:solidFill>
            <a:srgbClr val="404040"/>
          </a:solidFill>
          <a:latin typeface="+mn-lt"/>
          <a:ea typeface="+mn-ea"/>
          <a:cs typeface="+mn-cs"/>
        </a:defRPr>
      </a:lvl2pPr>
      <a:lvl3pPr marL="1143000" indent="-228600" algn="l" defTabSz="457200" rtl="0" fontAlgn="base">
        <a:spcBef>
          <a:spcPts val="1000"/>
        </a:spcBef>
        <a:spcAft>
          <a:spcPct val="0"/>
        </a:spcAft>
        <a:buClr>
          <a:schemeClr val="accent1"/>
        </a:buClr>
        <a:buSzPct val="80000"/>
        <a:buFont typeface="Wingdings 3" pitchFamily="18" charset="2"/>
        <a:buChar char=""/>
        <a:defRPr sz="1400" kern="1200">
          <a:solidFill>
            <a:srgbClr val="404040"/>
          </a:solidFill>
          <a:latin typeface="+mn-lt"/>
          <a:ea typeface="+mn-ea"/>
          <a:cs typeface="+mn-cs"/>
        </a:defRPr>
      </a:lvl3pPr>
      <a:lvl4pPr marL="1600200" indent="-228600" algn="l" defTabSz="457200" rtl="0" fontAlgn="base">
        <a:spcBef>
          <a:spcPts val="1000"/>
        </a:spcBef>
        <a:spcAft>
          <a:spcPct val="0"/>
        </a:spcAft>
        <a:buClr>
          <a:schemeClr val="accent1"/>
        </a:buClr>
        <a:buSzPct val="80000"/>
        <a:buFont typeface="Wingdings 3" pitchFamily="18" charset="2"/>
        <a:buChar char=""/>
        <a:defRPr sz="1200" kern="1200">
          <a:solidFill>
            <a:srgbClr val="404040"/>
          </a:solidFill>
          <a:latin typeface="+mn-lt"/>
          <a:ea typeface="+mn-ea"/>
          <a:cs typeface="+mn-cs"/>
        </a:defRPr>
      </a:lvl4pPr>
      <a:lvl5pPr marL="2057400" indent="-228600" algn="l" defTabSz="457200" rtl="0" fontAlgn="base">
        <a:spcBef>
          <a:spcPts val="1000"/>
        </a:spcBef>
        <a:spcAft>
          <a:spcPct val="0"/>
        </a:spcAft>
        <a:buClr>
          <a:schemeClr val="accent1"/>
        </a:buClr>
        <a:buSzPct val="80000"/>
        <a:buFont typeface="Wingdings 3"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ncbi.nlm.nih.gov/pubmed/28228499" TargetMode="External"/><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www.paulomargotto.com.br/documentos/Limite-Periviabilidade_alem_IG_2015.doc" TargetMode="External"/><Relationship Id="rId1" Type="http://schemas.openxmlformats.org/officeDocument/2006/relationships/slideLayout" Target="../slideLayouts/slideLayout18.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emf"/></Relationships>
</file>

<file path=ppt/slides/_rels/slide5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8.xml"/></Relationships>
</file>

<file path=ppt/slides/_rels/slide51.xml.rels><?xml version="1.0" encoding="UTF-8" standalone="yes"?>
<Relationships xmlns="http://schemas.openxmlformats.org/package/2006/relationships"><Relationship Id="rId3" Type="http://schemas.openxmlformats.org/officeDocument/2006/relationships/hyperlink" Target="http://www.paulomargotto.com.br/documentos/Limite_viabilidade_25-32sem.ppt" TargetMode="External"/><Relationship Id="rId2" Type="http://schemas.openxmlformats.org/officeDocument/2006/relationships/hyperlink" Target="https://www.ncbi.nlm.nih.gov/pubmed/22584859" TargetMode="External"/><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5.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www.paulomargotto.com.br/documentos/Fatores_perinatais_no_Limite-Viabilidade.pptx" TargetMode="External"/><Relationship Id="rId1" Type="http://schemas.openxmlformats.org/officeDocument/2006/relationships/slideLayout" Target="../slideLayouts/slideLayout18.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8.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18.xml"/><Relationship Id="rId5" Type="http://schemas.openxmlformats.org/officeDocument/2006/relationships/image" Target="../media/image15.png"/><Relationship Id="rId4" Type="http://schemas.openxmlformats.org/officeDocument/2006/relationships/hyperlink" Target="http://www.paulomargotto.com.br/documentos/Corticoide_pre_natal_22-23sem.ppt" TargetMode="External"/></Relationships>
</file>

<file path=ppt/slides/_rels/slide6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hyperlink" Target="http://www.paulomargotto.com.br/documentos/Limite-Periviabilidade_alem_IG_2015.doc" TargetMode="External"/><Relationship Id="rId1" Type="http://schemas.openxmlformats.org/officeDocument/2006/relationships/slideLayout" Target="../slideLayouts/slideLayout18.xml"/></Relationships>
</file>

<file path=ppt/slides/_rels/slide6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hyperlink" Target="http://www.paulomargotto.com.br/documentos/Construindo%20o%20Limite%20de%20Viabilidade.ppt" TargetMode="External"/><Relationship Id="rId1" Type="http://schemas.openxmlformats.org/officeDocument/2006/relationships/slideLayout" Target="../slideLayouts/slideLayout18.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www.paulomargotto.com.br/documentos/Protocolo_%20Limite_viabil_HMIB_2015.doc" TargetMode="External"/><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6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8.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0.xml.rels><?xml version="1.0" encoding="UTF-8" standalone="yes"?>
<Relationships xmlns="http://schemas.openxmlformats.org/package/2006/relationships"><Relationship Id="rId3" Type="http://schemas.openxmlformats.org/officeDocument/2006/relationships/hyperlink" Target="http://www.paulomargotto.com.br/documentos/Utero_artificial_2017.ppt" TargetMode="External"/><Relationship Id="rId2" Type="http://schemas.openxmlformats.org/officeDocument/2006/relationships/image" Target="../media/image27.jpeg"/><Relationship Id="rId1" Type="http://schemas.openxmlformats.org/officeDocument/2006/relationships/slideLayout" Target="../slideLayouts/slideLayout18.xml"/><Relationship Id="rId4" Type="http://schemas.openxmlformats.org/officeDocument/2006/relationships/image" Target="../media/image15.png"/></Relationships>
</file>

<file path=ppt/slides/_rels/slide7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8.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ítulo 1"/>
          <p:cNvSpPr>
            <a:spLocks noGrp="1"/>
          </p:cNvSpPr>
          <p:nvPr>
            <p:ph type="ctrTitle"/>
          </p:nvPr>
        </p:nvSpPr>
        <p:spPr>
          <a:xfrm>
            <a:off x="1277938" y="466725"/>
            <a:ext cx="9758362" cy="2676525"/>
          </a:xfrm>
        </p:spPr>
        <p:txBody>
          <a:bodyPr/>
          <a:lstStyle/>
          <a:p>
            <a:pPr algn="ctr"/>
            <a:r>
              <a:rPr lang="pt-BR" sz="3200" b="1" smtClean="0"/>
              <a:t>Morbidade neonatal e sobrevivência de 1 ano de bebês extremamente prematuros</a:t>
            </a:r>
            <a:endParaRPr lang="pt-BR" sz="3200" smtClean="0"/>
          </a:p>
        </p:txBody>
      </p:sp>
      <p:sp>
        <p:nvSpPr>
          <p:cNvPr id="3" name="Subtítulo 2"/>
          <p:cNvSpPr>
            <a:spLocks noGrp="1"/>
          </p:cNvSpPr>
          <p:nvPr>
            <p:ph type="subTitle" idx="1"/>
          </p:nvPr>
        </p:nvSpPr>
        <p:spPr>
          <a:xfrm>
            <a:off x="1200150" y="4722813"/>
            <a:ext cx="8824913" cy="862012"/>
          </a:xfrm>
        </p:spPr>
        <p:txBody>
          <a:bodyPr>
            <a:normAutofit/>
          </a:bodyPr>
          <a:lstStyle/>
          <a:p>
            <a:pPr marL="63500" algn="ctr">
              <a:lnSpc>
                <a:spcPct val="60000"/>
              </a:lnSpc>
            </a:pPr>
            <a:r>
              <a:rPr lang="pt-BR" b="1" cap="none" smtClean="0">
                <a:solidFill>
                  <a:srgbClr val="EF53A5"/>
                </a:solidFill>
              </a:rPr>
              <a:t>APRESENTAÇÃO: PATRÍCIA TEODORO DE QUEIROZ</a:t>
            </a:r>
          </a:p>
          <a:p>
            <a:pPr marL="63500" algn="ctr">
              <a:lnSpc>
                <a:spcPct val="60000"/>
              </a:lnSpc>
            </a:pPr>
            <a:r>
              <a:rPr lang="pt-BR" b="1" cap="none" smtClean="0">
                <a:solidFill>
                  <a:srgbClr val="EF53A5"/>
                </a:solidFill>
              </a:rPr>
              <a:t>R3 NEONATOLOGIA – HMIB/SES/DF</a:t>
            </a:r>
          </a:p>
          <a:p>
            <a:pPr marL="63500" algn="ctr">
              <a:lnSpc>
                <a:spcPct val="60000"/>
              </a:lnSpc>
            </a:pPr>
            <a:r>
              <a:rPr lang="pt-BR" b="1" cap="none" smtClean="0">
                <a:solidFill>
                  <a:srgbClr val="EF53A5"/>
                </a:solidFill>
              </a:rPr>
              <a:t>UNIDADE DE NEONATOLOGIA do HMIB/SES/DF</a:t>
            </a:r>
          </a:p>
          <a:p>
            <a:pPr marL="63500" algn="ctr">
              <a:lnSpc>
                <a:spcPct val="60000"/>
              </a:lnSpc>
            </a:pPr>
            <a:r>
              <a:rPr lang="pt-BR" b="1" cap="none" smtClean="0">
                <a:solidFill>
                  <a:srgbClr val="EF53A5"/>
                </a:solidFill>
              </a:rPr>
              <a:t>COORDENAÇÃO: MARTA DAVID ROCHA DE MOURA</a:t>
            </a:r>
          </a:p>
          <a:p>
            <a:pPr marL="63500" algn="ctr">
              <a:lnSpc>
                <a:spcPct val="60000"/>
              </a:lnSpc>
            </a:pPr>
            <a:r>
              <a:rPr lang="pt-BR" b="1" cap="none" smtClean="0">
                <a:solidFill>
                  <a:srgbClr val="EF53A5"/>
                </a:solidFill>
              </a:rPr>
              <a:t>BRASÍLIA, 22 DE JUNHO DE 2017</a:t>
            </a:r>
          </a:p>
          <a:p>
            <a:pPr marL="63500" algn="ctr">
              <a:lnSpc>
                <a:spcPct val="60000"/>
              </a:lnSpc>
            </a:pPr>
            <a:r>
              <a:rPr lang="pt-BR" b="1" cap="none" smtClean="0">
                <a:solidFill>
                  <a:srgbClr val="EF53A5"/>
                </a:solidFill>
                <a:hlinkClick r:id="rId2"/>
              </a:rPr>
              <a:t>www.paulomargotto.com.br</a:t>
            </a:r>
            <a:r>
              <a:rPr lang="pt-BR" b="1" cap="none" smtClean="0">
                <a:solidFill>
                  <a:srgbClr val="EF53A5"/>
                </a:solidFill>
              </a:rPr>
              <a:t> </a:t>
            </a:r>
          </a:p>
          <a:p>
            <a:pPr marL="63500">
              <a:lnSpc>
                <a:spcPct val="80000"/>
              </a:lnSpc>
            </a:pPr>
            <a:endParaRPr lang="pt-BR" sz="500" cap="none" smtClean="0">
              <a:solidFill>
                <a:srgbClr val="EF53A5"/>
              </a:solidFill>
            </a:endParaRPr>
          </a:p>
        </p:txBody>
      </p:sp>
      <p:sp>
        <p:nvSpPr>
          <p:cNvPr id="15365" name="Rectangle 5"/>
          <p:cNvSpPr>
            <a:spLocks noChangeArrowheads="1"/>
          </p:cNvSpPr>
          <p:nvPr/>
        </p:nvSpPr>
        <p:spPr bwMode="auto">
          <a:xfrm>
            <a:off x="344488" y="3205163"/>
            <a:ext cx="11414125" cy="1373187"/>
          </a:xfrm>
          <a:prstGeom prst="rect">
            <a:avLst/>
          </a:prstGeom>
          <a:solidFill>
            <a:srgbClr val="FFFFFF"/>
          </a:solidFill>
          <a:ln w="9525">
            <a:noFill/>
            <a:miter lim="800000"/>
            <a:headEnd/>
            <a:tailEnd/>
          </a:ln>
          <a:effectLst/>
        </p:spPr>
        <p:txBody>
          <a:bodyPr lIns="0" tIns="0" rIns="0" bIns="0" anchor="ctr">
            <a:spAutoFit/>
          </a:bodyPr>
          <a:lstStyle/>
          <a:p>
            <a:pPr algn="ctr"/>
            <a:r>
              <a:rPr lang="en-US" b="1">
                <a:hlinkClick r:id="rId3"/>
              </a:rPr>
              <a:t>Neonatal</a:t>
            </a:r>
            <a:r>
              <a:rPr lang="en-US">
                <a:hlinkClick r:id="rId3"/>
              </a:rPr>
              <a:t> </a:t>
            </a:r>
            <a:r>
              <a:rPr lang="en-US" b="1">
                <a:hlinkClick r:id="rId3"/>
              </a:rPr>
              <a:t>Morbidity</a:t>
            </a:r>
            <a:r>
              <a:rPr lang="en-US">
                <a:hlinkClick r:id="rId3"/>
              </a:rPr>
              <a:t> and </a:t>
            </a:r>
            <a:r>
              <a:rPr lang="en-US" b="1">
                <a:hlinkClick r:id="rId3"/>
              </a:rPr>
              <a:t>1-Year</a:t>
            </a:r>
            <a:r>
              <a:rPr lang="en-US">
                <a:hlinkClick r:id="rId3"/>
              </a:rPr>
              <a:t> </a:t>
            </a:r>
            <a:r>
              <a:rPr lang="en-US" b="1">
                <a:hlinkClick r:id="rId3"/>
              </a:rPr>
              <a:t>Survival</a:t>
            </a:r>
            <a:r>
              <a:rPr lang="en-US">
                <a:hlinkClick r:id="rId3"/>
              </a:rPr>
              <a:t> of </a:t>
            </a:r>
            <a:r>
              <a:rPr lang="en-US" b="1">
                <a:hlinkClick r:id="rId3"/>
              </a:rPr>
              <a:t>Extremely Preterm Infants</a:t>
            </a:r>
            <a:r>
              <a:rPr lang="en-US">
                <a:hlinkClick r:id="rId3"/>
              </a:rPr>
              <a:t>.</a:t>
            </a:r>
            <a:endParaRPr lang="en-US"/>
          </a:p>
          <a:p>
            <a:pPr algn="ctr"/>
            <a:r>
              <a:rPr lang="en-US"/>
              <a:t>Stensvold HJ, Klingenberg C, Stoen R, Moster D, Braekke K, Guthe HJ, Astrup H, Rettedal S, Gronn M, Ronnestad AE; Norwegian </a:t>
            </a:r>
            <a:r>
              <a:rPr lang="en-US" b="1"/>
              <a:t>Neonatal</a:t>
            </a:r>
            <a:r>
              <a:rPr lang="en-US"/>
              <a:t> Network.Pediatrics. 2017 Mar;139(3). pii: e20161821. doi: 10.1542/peds.2016-1821. Epub 2017 Feb 22.PMID: 28228499</a:t>
            </a:r>
          </a:p>
          <a:p>
            <a:pPr algn="ctr" eaLnBrk="0" hangingPunct="0"/>
            <a:endParaRPr lang="en-US">
              <a:latin typeface="Century Gothic" pitchFamily="34" charset="0"/>
            </a:endParaRPr>
          </a:p>
        </p:txBody>
      </p:sp>
      <p:pic>
        <p:nvPicPr>
          <p:cNvPr id="15367" name="Picture 7" descr="20170508_130129 (1)"/>
          <p:cNvPicPr>
            <a:picLocks noChangeAspect="1" noChangeArrowheads="1"/>
          </p:cNvPicPr>
          <p:nvPr/>
        </p:nvPicPr>
        <p:blipFill>
          <a:blip r:embed="rId4"/>
          <a:srcRect/>
          <a:stretch>
            <a:fillRect/>
          </a:stretch>
        </p:blipFill>
        <p:spPr bwMode="auto">
          <a:xfrm>
            <a:off x="474663" y="-55563"/>
            <a:ext cx="3762375" cy="2117726"/>
          </a:xfrm>
          <a:prstGeom prst="rect">
            <a:avLst/>
          </a:prstGeom>
          <a:noFill/>
        </p:spPr>
      </p:pic>
      <p:pic>
        <p:nvPicPr>
          <p:cNvPr id="15368" name="Picture 8" descr="20170508_130158 (1)"/>
          <p:cNvPicPr>
            <a:picLocks noChangeAspect="1" noChangeArrowheads="1"/>
          </p:cNvPicPr>
          <p:nvPr/>
        </p:nvPicPr>
        <p:blipFill>
          <a:blip r:embed="rId5">
            <a:lum bright="6000" contrast="6000"/>
          </a:blip>
          <a:srcRect/>
          <a:stretch>
            <a:fillRect/>
          </a:stretch>
        </p:blipFill>
        <p:spPr bwMode="auto">
          <a:xfrm>
            <a:off x="7777163" y="0"/>
            <a:ext cx="3925887" cy="2190750"/>
          </a:xfrm>
          <a:prstGeom prst="rect">
            <a:avLst/>
          </a:prstGeom>
          <a:noFill/>
        </p:spPr>
      </p:pic>
      <p:pic>
        <p:nvPicPr>
          <p:cNvPr id="15370" name="Picture 12"/>
          <p:cNvPicPr>
            <a:picLocks noChangeAspect="1" noChangeArrowheads="1"/>
          </p:cNvPicPr>
          <p:nvPr/>
        </p:nvPicPr>
        <p:blipFill>
          <a:blip r:embed="rId6"/>
          <a:srcRect/>
          <a:stretch>
            <a:fillRect/>
          </a:stretch>
        </p:blipFill>
        <p:spPr bwMode="auto">
          <a:xfrm>
            <a:off x="4233863" y="466725"/>
            <a:ext cx="3511550" cy="14414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5" name="Rectangle 3"/>
          <p:cNvSpPr>
            <a:spLocks noGrp="1"/>
          </p:cNvSpPr>
          <p:nvPr>
            <p:ph type="body" idx="4294967295"/>
          </p:nvPr>
        </p:nvSpPr>
        <p:spPr>
          <a:xfrm>
            <a:off x="1706563" y="2652713"/>
            <a:ext cx="8761412" cy="1111250"/>
          </a:xfrm>
          <a:solidFill>
            <a:srgbClr val="33CCCC"/>
          </a:solidFill>
        </p:spPr>
        <p:txBody>
          <a:bodyPr/>
          <a:lstStyle/>
          <a:p>
            <a:pPr>
              <a:lnSpc>
                <a:spcPct val="90000"/>
              </a:lnSpc>
              <a:buFont typeface="Wingdings 3" pitchFamily="18" charset="2"/>
              <a:buNone/>
            </a:pPr>
            <a:r>
              <a:rPr lang="pt-BR" smtClean="0"/>
              <a:t>                       </a:t>
            </a:r>
            <a:r>
              <a:rPr lang="pt-BR" sz="2000" b="1" smtClean="0">
                <a:solidFill>
                  <a:srgbClr val="0033CC"/>
                </a:solidFill>
              </a:rPr>
              <a:t>O QUE SE SABE SOBRE ESTE TEMA</a:t>
            </a:r>
          </a:p>
          <a:p>
            <a:pPr>
              <a:lnSpc>
                <a:spcPct val="90000"/>
              </a:lnSpc>
              <a:buFont typeface="Wingdings 3" pitchFamily="18" charset="2"/>
              <a:buNone/>
            </a:pPr>
            <a:r>
              <a:rPr lang="pt-BR" sz="2000" smtClean="0">
                <a:solidFill>
                  <a:srgbClr val="FFFF00"/>
                </a:solidFill>
              </a:rPr>
              <a:t>Recém nascidos extremamente prematuros apresentam altas taxas de morbidade e mortalidade.</a:t>
            </a:r>
          </a:p>
        </p:txBody>
      </p:sp>
      <p:pic>
        <p:nvPicPr>
          <p:cNvPr id="84996" name="Picture 4"/>
          <p:cNvPicPr>
            <a:picLocks noChangeAspect="1" noChangeArrowheads="1"/>
          </p:cNvPicPr>
          <p:nvPr/>
        </p:nvPicPr>
        <p:blipFill>
          <a:blip r:embed="rId2"/>
          <a:srcRect/>
          <a:stretch>
            <a:fillRect/>
          </a:stretch>
        </p:blipFill>
        <p:spPr bwMode="auto">
          <a:xfrm>
            <a:off x="3117850" y="612775"/>
            <a:ext cx="5281613" cy="1074738"/>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ítulo 1"/>
          <p:cNvSpPr>
            <a:spLocks noGrp="1"/>
          </p:cNvSpPr>
          <p:nvPr>
            <p:ph type="title"/>
          </p:nvPr>
        </p:nvSpPr>
        <p:spPr/>
        <p:txBody>
          <a:bodyPr/>
          <a:lstStyle/>
          <a:p>
            <a:r>
              <a:rPr lang="pt-BR" smtClean="0"/>
              <a:t>Introdução</a:t>
            </a:r>
          </a:p>
        </p:txBody>
      </p:sp>
      <p:sp>
        <p:nvSpPr>
          <p:cNvPr id="17411" name="Espaço Reservado para Conteúdo 2"/>
          <p:cNvSpPr>
            <a:spLocks noGrp="1"/>
          </p:cNvSpPr>
          <p:nvPr>
            <p:ph idx="1"/>
          </p:nvPr>
        </p:nvSpPr>
        <p:spPr>
          <a:xfrm>
            <a:off x="617538" y="2359025"/>
            <a:ext cx="10883900" cy="3513138"/>
          </a:xfrm>
        </p:spPr>
        <p:txBody>
          <a:bodyPr/>
          <a:lstStyle/>
          <a:p>
            <a:pPr algn="just"/>
            <a:r>
              <a:rPr lang="pt-BR" sz="2000" smtClean="0"/>
              <a:t>A </a:t>
            </a:r>
            <a:r>
              <a:rPr lang="pt-BR" sz="2000" b="1" smtClean="0"/>
              <a:t>decisão de iniciar ou reter cuidados ativos </a:t>
            </a:r>
            <a:r>
              <a:rPr lang="pt-BR" sz="2000" smtClean="0"/>
              <a:t>para bebês na fronteira da viabilidade é </a:t>
            </a:r>
            <a:r>
              <a:rPr lang="pt-BR" sz="2000" b="1" smtClean="0"/>
              <a:t>desafiadora </a:t>
            </a:r>
            <a:r>
              <a:rPr lang="pt-BR" sz="2000" smtClean="0"/>
              <a:t>e </a:t>
            </a:r>
            <a:r>
              <a:rPr lang="pt-BR" sz="2000" b="1" smtClean="0"/>
              <a:t>eticamente complexa</a:t>
            </a:r>
            <a:r>
              <a:rPr lang="pt-BR" sz="2000" smtClean="0"/>
              <a:t>.</a:t>
            </a:r>
          </a:p>
          <a:p>
            <a:pPr algn="just"/>
            <a:r>
              <a:rPr lang="pt-BR" sz="2000" smtClean="0"/>
              <a:t>Uma revisão sistemática recente das diretrizes nacionais para o gerenciamento de partos extremamente prematuros relatou um acordo geral para o </a:t>
            </a:r>
            <a:r>
              <a:rPr lang="pt-BR" sz="2000" b="1" smtClean="0"/>
              <a:t>cuidado de conforto com 22 semanas </a:t>
            </a:r>
            <a:r>
              <a:rPr lang="pt-BR" sz="2000" smtClean="0"/>
              <a:t>de idade gestacional (IG) e </a:t>
            </a:r>
            <a:r>
              <a:rPr lang="pt-BR" sz="2000" b="1" smtClean="0"/>
              <a:t>cuidados ativos com mais de 25 semanas IG</a:t>
            </a:r>
            <a:r>
              <a:rPr lang="pt-BR" sz="2000" smtClean="0"/>
              <a:t>. </a:t>
            </a:r>
          </a:p>
          <a:p>
            <a:pPr algn="just"/>
            <a:r>
              <a:rPr lang="pt-BR" sz="2000" smtClean="0"/>
              <a:t>No entanto, as </a:t>
            </a:r>
            <a:r>
              <a:rPr lang="pt-BR" sz="2000" b="1" smtClean="0"/>
              <a:t>recomendações com 23 e 24 semanas variaram substancialmente</a:t>
            </a:r>
            <a:r>
              <a:rPr lang="pt-BR" sz="2000" smtClean="0"/>
              <a:t>.</a:t>
            </a:r>
            <a:r>
              <a:rPr lang="pt-BR" sz="2000" baseline="30000" smtClean="0"/>
              <a:t>1</a:t>
            </a:r>
          </a:p>
          <a:p>
            <a:pPr algn="just"/>
            <a:r>
              <a:rPr lang="pt-BR" sz="2000" smtClean="0"/>
              <a:t>As medidas adotadas </a:t>
            </a:r>
            <a:r>
              <a:rPr lang="pt-BR" sz="2000" b="1" smtClean="0"/>
              <a:t>diferem entre os Centros, regiões e países</a:t>
            </a:r>
            <a:r>
              <a:rPr lang="pt-BR" sz="2000" smtClean="0"/>
              <a:t> e influenciam as taxas de natimortos, internações e resultados da UTI Neonatal. </a:t>
            </a:r>
          </a:p>
          <a:p>
            <a:pPr algn="just"/>
            <a:r>
              <a:rPr lang="pt-BR" sz="2000" smtClean="0"/>
              <a:t>Recentemente, uma </a:t>
            </a:r>
            <a:r>
              <a:rPr lang="pt-BR" sz="2000" b="1" smtClean="0"/>
              <a:t>abordagem pré e pós-natal mais ativa foi relatada para aumentar a sobrevivência sem um aumento na deficiência grave</a:t>
            </a:r>
            <a:r>
              <a:rPr lang="pt-BR" sz="2000" smtClean="0"/>
              <a:t>. </a:t>
            </a:r>
            <a:r>
              <a:rPr lang="pt-BR" sz="2000" baseline="30000" smtClean="0"/>
              <a:t>2 - 4</a:t>
            </a:r>
            <a:endParaRPr lang="pt-BR" sz="2000" smtClean="0"/>
          </a:p>
          <a:p>
            <a:pPr algn="just"/>
            <a:endParaRPr lang="pt-BR" sz="200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ítulo 1"/>
          <p:cNvSpPr>
            <a:spLocks noGrp="1"/>
          </p:cNvSpPr>
          <p:nvPr>
            <p:ph type="title"/>
          </p:nvPr>
        </p:nvSpPr>
        <p:spPr/>
        <p:txBody>
          <a:bodyPr/>
          <a:lstStyle/>
          <a:p>
            <a:r>
              <a:rPr lang="pt-BR" smtClean="0"/>
              <a:t>Introdução</a:t>
            </a:r>
          </a:p>
        </p:txBody>
      </p:sp>
      <p:sp>
        <p:nvSpPr>
          <p:cNvPr id="18435" name="Espaço Reservado para Conteúdo 2"/>
          <p:cNvSpPr>
            <a:spLocks noGrp="1"/>
          </p:cNvSpPr>
          <p:nvPr>
            <p:ph idx="1"/>
          </p:nvPr>
        </p:nvSpPr>
        <p:spPr>
          <a:xfrm>
            <a:off x="398463" y="2603500"/>
            <a:ext cx="11474450" cy="3416300"/>
          </a:xfrm>
        </p:spPr>
        <p:txBody>
          <a:bodyPr/>
          <a:lstStyle/>
          <a:p>
            <a:pPr algn="just"/>
            <a:r>
              <a:rPr lang="pt-BR" sz="2400" smtClean="0"/>
              <a:t>O primeiro Estudo de Prematuridade Extrema Norueguês (</a:t>
            </a:r>
            <a:r>
              <a:rPr lang="pt-BR" sz="2400" i="1" smtClean="0"/>
              <a:t>First Norwegian Extreme Prematurity</a:t>
            </a:r>
            <a:r>
              <a:rPr lang="pt-BR" sz="2400" smtClean="0"/>
              <a:t> Study NEPS1) investigou todos os lactentes com uma </a:t>
            </a:r>
            <a:r>
              <a:rPr lang="pt-BR" sz="2400" b="1" smtClean="0"/>
              <a:t>IG de 22 a 27 semanas </a:t>
            </a:r>
            <a:r>
              <a:rPr lang="pt-BR" sz="2400" smtClean="0"/>
              <a:t>ou </a:t>
            </a:r>
            <a:r>
              <a:rPr lang="pt-BR" sz="2400" b="1" smtClean="0"/>
              <a:t>peso de nascimento &lt;1000 g</a:t>
            </a:r>
            <a:r>
              <a:rPr lang="pt-BR" sz="2400" smtClean="0"/>
              <a:t>, nascido em </a:t>
            </a:r>
            <a:r>
              <a:rPr lang="pt-BR" sz="2400" b="1" smtClean="0"/>
              <a:t>1999 e 2000.</a:t>
            </a:r>
          </a:p>
          <a:p>
            <a:pPr algn="just"/>
            <a:r>
              <a:rPr lang="pt-BR" sz="2400" smtClean="0"/>
              <a:t>E relatou </a:t>
            </a:r>
            <a:r>
              <a:rPr lang="pt-BR" sz="2400" b="1" smtClean="0">
                <a:solidFill>
                  <a:srgbClr val="FF0000"/>
                </a:solidFill>
              </a:rPr>
              <a:t>altas taxas de sobrevivência </a:t>
            </a:r>
            <a:r>
              <a:rPr lang="pt-BR" sz="2400" smtClean="0"/>
              <a:t>e </a:t>
            </a:r>
            <a:r>
              <a:rPr lang="pt-BR" sz="2400" b="1" smtClean="0">
                <a:solidFill>
                  <a:srgbClr val="FF0000"/>
                </a:solidFill>
              </a:rPr>
              <a:t>baixas taxas de morbidades neonatais </a:t>
            </a:r>
            <a:r>
              <a:rPr lang="pt-BR" sz="2400" smtClean="0"/>
              <a:t>em comparação com relatos anteriores. </a:t>
            </a:r>
            <a:r>
              <a:rPr lang="pt-BR" sz="2400" baseline="30000" smtClean="0"/>
              <a:t>5 -9</a:t>
            </a:r>
            <a:r>
              <a:rPr lang="pt-BR" sz="2400" smtClean="0"/>
              <a:t> </a:t>
            </a:r>
          </a:p>
          <a:p>
            <a:pPr algn="just"/>
            <a:r>
              <a:rPr lang="pt-BR" sz="2400" smtClean="0"/>
              <a:t>Entre as 306 crianças investigadas aos 5 anos, 84% tiveram deficiência leve ou não. </a:t>
            </a:r>
          </a:p>
          <a:p>
            <a:pPr algn="just"/>
            <a:r>
              <a:rPr lang="pt-BR" sz="2400" smtClean="0"/>
              <a:t>No entanto, 15 dos 18 lactentes com </a:t>
            </a:r>
            <a:r>
              <a:rPr lang="pt-BR" sz="2400" b="1" smtClean="0"/>
              <a:t>deficiência neurológica grave</a:t>
            </a:r>
            <a:r>
              <a:rPr lang="pt-BR" sz="2400" smtClean="0"/>
              <a:t> foram </a:t>
            </a:r>
            <a:r>
              <a:rPr lang="pt-BR" sz="2400" b="1" smtClean="0"/>
              <a:t>inferiores a 26 semanas de</a:t>
            </a:r>
            <a:r>
              <a:rPr lang="pt-BR" sz="2400" smtClean="0"/>
              <a:t> IG. </a:t>
            </a:r>
            <a:r>
              <a:rPr lang="pt-BR" sz="2400" baseline="30000" smtClean="0"/>
              <a:t>10</a:t>
            </a:r>
            <a:endParaRPr lang="pt-BR" sz="2400"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ítulo 1"/>
          <p:cNvSpPr>
            <a:spLocks noGrp="1"/>
          </p:cNvSpPr>
          <p:nvPr>
            <p:ph type="title"/>
          </p:nvPr>
        </p:nvSpPr>
        <p:spPr/>
        <p:txBody>
          <a:bodyPr/>
          <a:lstStyle/>
          <a:p>
            <a:r>
              <a:rPr lang="pt-BR" smtClean="0"/>
              <a:t>Objetivos</a:t>
            </a:r>
          </a:p>
        </p:txBody>
      </p:sp>
      <p:sp>
        <p:nvSpPr>
          <p:cNvPr id="3" name="Espaço Reservado para Conteúdo 2"/>
          <p:cNvSpPr>
            <a:spLocks noGrp="1"/>
          </p:cNvSpPr>
          <p:nvPr>
            <p:ph idx="1"/>
          </p:nvPr>
        </p:nvSpPr>
        <p:spPr>
          <a:xfrm>
            <a:off x="269875" y="2498725"/>
            <a:ext cx="11514138" cy="3521075"/>
          </a:xfrm>
        </p:spPr>
        <p:txBody>
          <a:bodyPr>
            <a:normAutofit/>
          </a:bodyPr>
          <a:lstStyle/>
          <a:p>
            <a:pPr algn="just"/>
            <a:r>
              <a:rPr lang="pt-BR" sz="2400" smtClean="0"/>
              <a:t>Os objetivos deste estudo foram </a:t>
            </a:r>
            <a:r>
              <a:rPr lang="pt-BR" sz="2400" b="1" smtClean="0">
                <a:solidFill>
                  <a:srgbClr val="0033CC"/>
                </a:solidFill>
              </a:rPr>
              <a:t>descrever os cuidados perinatais</a:t>
            </a:r>
            <a:r>
              <a:rPr lang="pt-BR" sz="2400" smtClean="0"/>
              <a:t>, a </a:t>
            </a:r>
            <a:r>
              <a:rPr lang="pt-BR" sz="2400" b="1" smtClean="0">
                <a:solidFill>
                  <a:srgbClr val="0033CC"/>
                </a:solidFill>
              </a:rPr>
              <a:t>morbidade neonatal</a:t>
            </a:r>
            <a:r>
              <a:rPr lang="pt-BR" sz="2400" b="1" smtClean="0"/>
              <a:t>, </a:t>
            </a:r>
            <a:r>
              <a:rPr lang="pt-BR" sz="2400" smtClean="0"/>
              <a:t>as </a:t>
            </a:r>
            <a:r>
              <a:rPr lang="pt-BR" sz="2400" b="1" smtClean="0">
                <a:solidFill>
                  <a:srgbClr val="0033CC"/>
                </a:solidFill>
              </a:rPr>
              <a:t>causas de morte e a sobrevivência de 1 ano</a:t>
            </a:r>
            <a:r>
              <a:rPr lang="pt-BR" sz="2400" b="1" smtClean="0"/>
              <a:t> </a:t>
            </a:r>
            <a:r>
              <a:rPr lang="pt-BR" sz="2400" smtClean="0"/>
              <a:t>nas crianças nascidas de </a:t>
            </a:r>
            <a:r>
              <a:rPr lang="pt-BR" sz="2400" b="1" smtClean="0">
                <a:solidFill>
                  <a:srgbClr val="0033CC"/>
                </a:solidFill>
              </a:rPr>
              <a:t>22 a 26 semanas de gestação</a:t>
            </a:r>
            <a:r>
              <a:rPr lang="pt-BR" sz="2400" b="1" smtClean="0"/>
              <a:t> </a:t>
            </a:r>
            <a:r>
              <a:rPr lang="pt-BR" sz="2400" smtClean="0"/>
              <a:t>na Noruega em 2013 e 2014 (NEPS2). </a:t>
            </a:r>
          </a:p>
          <a:p>
            <a:pPr algn="just">
              <a:buFont typeface="Wingdings 3" pitchFamily="18" charset="2"/>
              <a:buNone/>
            </a:pPr>
            <a:endParaRPr lang="pt-BR" sz="2400" smtClean="0"/>
          </a:p>
          <a:p>
            <a:pPr algn="just"/>
            <a:r>
              <a:rPr lang="pt-BR" sz="2400" smtClean="0"/>
              <a:t>Também buscamos </a:t>
            </a:r>
            <a:r>
              <a:rPr lang="pt-BR" sz="2400" b="1" smtClean="0">
                <a:solidFill>
                  <a:srgbClr val="0033CC"/>
                </a:solidFill>
              </a:rPr>
              <a:t>comparar os resultados atuais com NEPS1 </a:t>
            </a:r>
            <a:r>
              <a:rPr lang="pt-BR" sz="2400" smtClean="0">
                <a:solidFill>
                  <a:srgbClr val="0033CC"/>
                </a:solidFill>
              </a:rPr>
              <a:t>e </a:t>
            </a:r>
            <a:r>
              <a:rPr lang="pt-BR" sz="2400" b="1" smtClean="0">
                <a:solidFill>
                  <a:srgbClr val="0033CC"/>
                </a:solidFill>
              </a:rPr>
              <a:t>estudos populacionais recentes de outros países</a:t>
            </a:r>
            <a:r>
              <a:rPr lang="pt-BR" sz="2400" smtClean="0">
                <a:solidFill>
                  <a:srgbClr val="0033CC"/>
                </a:solidFill>
              </a:rPr>
              <a:t>.</a:t>
            </a:r>
          </a:p>
          <a:p>
            <a:pPr algn="just"/>
            <a:endParaRPr lang="pt-BR" sz="2400" smtClean="0">
              <a:solidFill>
                <a:srgbClr val="0033CC"/>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ítulo 1"/>
          <p:cNvSpPr>
            <a:spLocks noGrp="1"/>
          </p:cNvSpPr>
          <p:nvPr>
            <p:ph type="title"/>
          </p:nvPr>
        </p:nvSpPr>
        <p:spPr/>
        <p:txBody>
          <a:bodyPr/>
          <a:lstStyle/>
          <a:p>
            <a:r>
              <a:rPr lang="pt-BR" smtClean="0"/>
              <a:t>Métodos</a:t>
            </a:r>
          </a:p>
        </p:txBody>
      </p:sp>
      <p:sp>
        <p:nvSpPr>
          <p:cNvPr id="3" name="Espaço Reservado para Conteúdo 2"/>
          <p:cNvSpPr>
            <a:spLocks noGrp="1"/>
          </p:cNvSpPr>
          <p:nvPr>
            <p:ph idx="1"/>
          </p:nvPr>
        </p:nvSpPr>
        <p:spPr>
          <a:xfrm>
            <a:off x="695325" y="2603500"/>
            <a:ext cx="10458450" cy="3416300"/>
          </a:xfrm>
        </p:spPr>
        <p:txBody>
          <a:bodyPr rtlCol="0">
            <a:normAutofit lnSpcReduction="10000"/>
          </a:bodyPr>
          <a:lstStyle/>
          <a:p>
            <a:pPr algn="just" fontAlgn="auto">
              <a:lnSpc>
                <a:spcPct val="200000"/>
              </a:lnSpc>
              <a:spcAft>
                <a:spcPts val="0"/>
              </a:spcAft>
              <a:buFont typeface="Wingdings 3" charset="2"/>
              <a:buChar char=""/>
              <a:defRPr/>
            </a:pPr>
            <a:r>
              <a:rPr lang="pt-BR" sz="2800" dirty="0">
                <a:solidFill>
                  <a:schemeClr val="tx1">
                    <a:lumMod val="75000"/>
                    <a:lumOff val="25000"/>
                  </a:schemeClr>
                </a:solidFill>
              </a:rPr>
              <a:t>A população estudada </a:t>
            </a:r>
            <a:r>
              <a:rPr lang="pt-BR" sz="2800" b="1" dirty="0">
                <a:solidFill>
                  <a:schemeClr val="tx1">
                    <a:lumMod val="75000"/>
                    <a:lumOff val="25000"/>
                  </a:schemeClr>
                </a:solidFill>
              </a:rPr>
              <a:t>incluiu todos os bebês </a:t>
            </a:r>
            <a:r>
              <a:rPr lang="pt-BR" sz="2800" b="1" dirty="0" smtClean="0">
                <a:solidFill>
                  <a:schemeClr val="tx1">
                    <a:lumMod val="75000"/>
                    <a:lumOff val="25000"/>
                  </a:schemeClr>
                </a:solidFill>
              </a:rPr>
              <a:t>nascidos vivos </a:t>
            </a:r>
            <a:r>
              <a:rPr lang="pt-BR" sz="2800" b="1" dirty="0">
                <a:solidFill>
                  <a:schemeClr val="tx1">
                    <a:lumMod val="75000"/>
                    <a:lumOff val="25000"/>
                  </a:schemeClr>
                </a:solidFill>
              </a:rPr>
              <a:t>e natimortos</a:t>
            </a:r>
            <a:r>
              <a:rPr lang="pt-BR" sz="2800" dirty="0">
                <a:solidFill>
                  <a:schemeClr val="tx1">
                    <a:lumMod val="75000"/>
                    <a:lumOff val="25000"/>
                  </a:schemeClr>
                </a:solidFill>
              </a:rPr>
              <a:t>, </a:t>
            </a:r>
            <a:r>
              <a:rPr lang="pt-BR" sz="2800" dirty="0" smtClean="0">
                <a:solidFill>
                  <a:schemeClr val="tx1">
                    <a:lumMod val="75000"/>
                    <a:lumOff val="25000"/>
                  </a:schemeClr>
                </a:solidFill>
              </a:rPr>
              <a:t>com </a:t>
            </a:r>
            <a:r>
              <a:rPr lang="pt-BR" sz="2800" b="1" dirty="0">
                <a:solidFill>
                  <a:schemeClr val="tx1">
                    <a:lumMod val="75000"/>
                    <a:lumOff val="25000"/>
                  </a:schemeClr>
                </a:solidFill>
              </a:rPr>
              <a:t>22 a 26 semanas </a:t>
            </a:r>
            <a:r>
              <a:rPr lang="pt-BR" sz="2800" dirty="0">
                <a:solidFill>
                  <a:schemeClr val="tx1">
                    <a:lumMod val="75000"/>
                    <a:lumOff val="25000"/>
                  </a:schemeClr>
                </a:solidFill>
              </a:rPr>
              <a:t>nascidos na</a:t>
            </a:r>
            <a:r>
              <a:rPr lang="pt-BR" sz="2800" b="1" dirty="0" smtClean="0">
                <a:solidFill>
                  <a:schemeClr val="tx1">
                    <a:lumMod val="75000"/>
                    <a:lumOff val="25000"/>
                  </a:schemeClr>
                </a:solidFill>
              </a:rPr>
              <a:t> </a:t>
            </a:r>
            <a:r>
              <a:rPr lang="pt-BR" sz="2800" b="1" dirty="0">
                <a:solidFill>
                  <a:schemeClr val="tx1">
                    <a:lumMod val="75000"/>
                    <a:lumOff val="25000"/>
                  </a:schemeClr>
                </a:solidFill>
              </a:rPr>
              <a:t>Noruega</a:t>
            </a:r>
            <a:r>
              <a:rPr lang="pt-BR" sz="2800" dirty="0">
                <a:solidFill>
                  <a:schemeClr val="tx1">
                    <a:lumMod val="75000"/>
                    <a:lumOff val="25000"/>
                  </a:schemeClr>
                </a:solidFill>
              </a:rPr>
              <a:t>, entre </a:t>
            </a:r>
            <a:r>
              <a:rPr lang="pt-BR" sz="2800" b="1" dirty="0">
                <a:solidFill>
                  <a:schemeClr val="tx1">
                    <a:lumMod val="75000"/>
                    <a:lumOff val="25000"/>
                  </a:schemeClr>
                </a:solidFill>
              </a:rPr>
              <a:t>1 de janeiro de 2013 e 31 </a:t>
            </a:r>
            <a:r>
              <a:rPr lang="pt-BR" sz="2800" b="1" dirty="0" smtClean="0">
                <a:solidFill>
                  <a:schemeClr val="tx1">
                    <a:lumMod val="75000"/>
                    <a:lumOff val="25000"/>
                  </a:schemeClr>
                </a:solidFill>
              </a:rPr>
              <a:t>de </a:t>
            </a:r>
            <a:r>
              <a:rPr lang="pt-BR" sz="2800" b="1" dirty="0">
                <a:solidFill>
                  <a:schemeClr val="tx1">
                    <a:lumMod val="75000"/>
                    <a:lumOff val="25000"/>
                  </a:schemeClr>
                </a:solidFill>
              </a:rPr>
              <a:t>dezembro de </a:t>
            </a:r>
            <a:r>
              <a:rPr lang="pt-BR" sz="2800" b="1" dirty="0" smtClean="0">
                <a:solidFill>
                  <a:schemeClr val="tx1">
                    <a:lumMod val="75000"/>
                    <a:lumOff val="25000"/>
                  </a:schemeClr>
                </a:solidFill>
              </a:rPr>
              <a:t>2014</a:t>
            </a:r>
            <a:r>
              <a:rPr lang="pt-BR" sz="2800" dirty="0" smtClean="0">
                <a:solidFill>
                  <a:schemeClr val="tx1">
                    <a:lumMod val="75000"/>
                    <a:lumOff val="25000"/>
                  </a:schemeClr>
                </a:solidFill>
              </a:rPr>
              <a:t>.</a:t>
            </a:r>
          </a:p>
          <a:p>
            <a:pPr algn="just" fontAlgn="auto">
              <a:lnSpc>
                <a:spcPct val="200000"/>
              </a:lnSpc>
              <a:spcAft>
                <a:spcPts val="0"/>
              </a:spcAft>
              <a:buFont typeface="Wingdings 3" charset="2"/>
              <a:buChar char=""/>
              <a:defRPr/>
            </a:pPr>
            <a:endParaRPr lang="pt-BR" sz="2800" dirty="0">
              <a:solidFill>
                <a:schemeClr val="tx1">
                  <a:lumMod val="75000"/>
                  <a:lumOff val="25000"/>
                </a:schemeClr>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ítulo 1"/>
          <p:cNvSpPr>
            <a:spLocks noGrp="1"/>
          </p:cNvSpPr>
          <p:nvPr>
            <p:ph type="title"/>
          </p:nvPr>
        </p:nvSpPr>
        <p:spPr/>
        <p:txBody>
          <a:bodyPr/>
          <a:lstStyle/>
          <a:p>
            <a:r>
              <a:rPr lang="pt-BR" smtClean="0"/>
              <a:t>Coleta de Dados</a:t>
            </a:r>
          </a:p>
        </p:txBody>
      </p:sp>
      <p:sp>
        <p:nvSpPr>
          <p:cNvPr id="21507" name="Espaço Reservado para Conteúdo 2"/>
          <p:cNvSpPr>
            <a:spLocks noGrp="1"/>
          </p:cNvSpPr>
          <p:nvPr>
            <p:ph idx="1"/>
          </p:nvPr>
        </p:nvSpPr>
        <p:spPr>
          <a:xfrm>
            <a:off x="425450" y="2603500"/>
            <a:ext cx="11255375" cy="3578225"/>
          </a:xfrm>
        </p:spPr>
        <p:txBody>
          <a:bodyPr/>
          <a:lstStyle/>
          <a:p>
            <a:pPr algn="just"/>
            <a:r>
              <a:rPr lang="pt-BR" sz="2200" smtClean="0"/>
              <a:t>Os dados da Rede Neonatal Norueguesa (NNN) e do Registro Médico de Nascimento da Noruega (MBRN) foram vinculados para análises. </a:t>
            </a:r>
          </a:p>
          <a:p>
            <a:pPr algn="just"/>
            <a:r>
              <a:rPr lang="pt-BR" sz="2200" smtClean="0"/>
              <a:t>O Registro Médico de Nascimento da Noruega recebe dados obrigatórios, de todos os partos e intervenções após 12 semanas de gestação, incluindo informações sobre gravidez, intervenções trabalhistas, complicações de nascimento, se o bebê nasce vivo e evidência de anomalias congênitas.</a:t>
            </a:r>
            <a:r>
              <a:rPr lang="pt-BR" sz="2200" baseline="30000" smtClean="0"/>
              <a:t> 11</a:t>
            </a:r>
          </a:p>
          <a:p>
            <a:pPr algn="just"/>
            <a:r>
              <a:rPr lang="pt-BR" sz="2200" smtClean="0"/>
              <a:t>A idade fetal e a data estimada de parto são calculadas no rastreio por ecografia fetal de rotina </a:t>
            </a:r>
            <a:r>
              <a:rPr lang="pt-BR" sz="2200" b="1" smtClean="0"/>
              <a:t>entre 17 e 19 semanas gestacionais</a:t>
            </a:r>
            <a:r>
              <a:rPr lang="pt-BR" sz="2200" smtClean="0"/>
              <a:t> ou com base no último período menstrual (DUM) se não houver ecografia fetal antes de 20 semanas de gestação disponível.</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ítulo 1"/>
          <p:cNvSpPr>
            <a:spLocks noGrp="1"/>
          </p:cNvSpPr>
          <p:nvPr>
            <p:ph type="title"/>
          </p:nvPr>
        </p:nvSpPr>
        <p:spPr/>
        <p:txBody>
          <a:bodyPr/>
          <a:lstStyle/>
          <a:p>
            <a:r>
              <a:rPr lang="pt-BR" smtClean="0"/>
              <a:t>Coleta de Dados</a:t>
            </a:r>
          </a:p>
        </p:txBody>
      </p:sp>
      <p:sp>
        <p:nvSpPr>
          <p:cNvPr id="22531" name="Espaço Reservado para Conteúdo 2"/>
          <p:cNvSpPr>
            <a:spLocks noGrp="1"/>
          </p:cNvSpPr>
          <p:nvPr>
            <p:ph idx="1"/>
          </p:nvPr>
        </p:nvSpPr>
        <p:spPr>
          <a:xfrm>
            <a:off x="257175" y="2603500"/>
            <a:ext cx="11630025" cy="3416300"/>
          </a:xfrm>
        </p:spPr>
        <p:txBody>
          <a:bodyPr/>
          <a:lstStyle/>
          <a:p>
            <a:pPr algn="just"/>
            <a:r>
              <a:rPr lang="pt-BR" sz="2400" smtClean="0"/>
              <a:t>Todas as 21 Unidades Neonatais norueguesas incorporam dados clínicos em uma base de dados eletrônica baseada na Web diariamente. </a:t>
            </a:r>
          </a:p>
          <a:p>
            <a:pPr algn="just"/>
            <a:r>
              <a:rPr lang="pt-BR" sz="2400" smtClean="0"/>
              <a:t>O banco de dados inclui dados antropométricos e demográficos, dados detalhados sobre ressuscitação, modalidades de tratamento, procedimentos invasivos, diagnósticos, parâmetros de desfecho e status na alta. </a:t>
            </a:r>
          </a:p>
          <a:p>
            <a:pPr algn="just"/>
            <a:r>
              <a:rPr lang="pt-BR" sz="2400" smtClean="0"/>
              <a:t>Os membros dedicados da Rede de dados Neonatal Norueguesa, em cada </a:t>
            </a:r>
            <a:r>
              <a:rPr lang="pt-BR" sz="2400" i="1" smtClean="0"/>
              <a:t>site</a:t>
            </a:r>
            <a:r>
              <a:rPr lang="pt-BR" sz="2400" smtClean="0"/>
              <a:t> de estudo participam do controle de qualidade e suplementação de dados faltantes.</a:t>
            </a:r>
          </a:p>
          <a:p>
            <a:pPr algn="just"/>
            <a:endParaRPr lang="pt-BR" sz="2400" smtClean="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ítulo 1"/>
          <p:cNvSpPr>
            <a:spLocks noGrp="1"/>
          </p:cNvSpPr>
          <p:nvPr>
            <p:ph type="title"/>
          </p:nvPr>
        </p:nvSpPr>
        <p:spPr/>
        <p:txBody>
          <a:bodyPr/>
          <a:lstStyle/>
          <a:p>
            <a:r>
              <a:rPr lang="pt-BR" smtClean="0"/>
              <a:t>Coleta de Dados</a:t>
            </a:r>
          </a:p>
        </p:txBody>
      </p:sp>
      <p:sp>
        <p:nvSpPr>
          <p:cNvPr id="23555" name="Espaço Reservado para Conteúdo 2"/>
          <p:cNvSpPr>
            <a:spLocks noGrp="1"/>
          </p:cNvSpPr>
          <p:nvPr>
            <p:ph idx="1"/>
          </p:nvPr>
        </p:nvSpPr>
        <p:spPr>
          <a:xfrm>
            <a:off x="541338" y="2603500"/>
            <a:ext cx="11242675" cy="3416300"/>
          </a:xfrm>
        </p:spPr>
        <p:txBody>
          <a:bodyPr/>
          <a:lstStyle/>
          <a:p>
            <a:pPr algn="just"/>
            <a:r>
              <a:rPr lang="pt-BR" sz="2800" smtClean="0"/>
              <a:t>Tanto o Registro Médico de Nascimento da Noruega como a Rede de dados Neonatal Norueguesa coletam dados pessoais identificáveis ​​</a:t>
            </a:r>
            <a:r>
              <a:rPr lang="pt-BR" sz="2800" smtClean="0">
                <a:solidFill>
                  <a:schemeClr val="tx1"/>
                </a:solidFill>
              </a:rPr>
              <a:t>sem</a:t>
            </a:r>
            <a:r>
              <a:rPr lang="pt-BR" sz="2800" smtClean="0"/>
              <a:t> consentimento de acordo com o Regulamento MBRN e a Lei de Sistemas de Arquivamento de Dados de Saúde Pessoal da Noruega. </a:t>
            </a:r>
          </a:p>
          <a:p>
            <a:pPr algn="just"/>
            <a:r>
              <a:rPr lang="pt-BR" sz="2800" smtClean="0"/>
              <a:t>O presente estudo foi aprovado pelos Comitês Regionais de Ética em Pesquisa Médica e de Saúde na Noruega.</a:t>
            </a:r>
          </a:p>
          <a:p>
            <a:endParaRPr lang="pt-BR" sz="2800" smtClean="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ítulo 1"/>
          <p:cNvSpPr>
            <a:spLocks noGrp="1"/>
          </p:cNvSpPr>
          <p:nvPr>
            <p:ph type="title"/>
          </p:nvPr>
        </p:nvSpPr>
        <p:spPr/>
        <p:txBody>
          <a:bodyPr/>
          <a:lstStyle/>
          <a:p>
            <a:r>
              <a:rPr lang="pt-BR" smtClean="0"/>
              <a:t>Definições de resultados e tratamento</a:t>
            </a:r>
            <a:br>
              <a:rPr lang="pt-BR" smtClean="0"/>
            </a:br>
            <a:endParaRPr lang="pt-BR" smtClean="0"/>
          </a:p>
        </p:txBody>
      </p:sp>
      <p:sp>
        <p:nvSpPr>
          <p:cNvPr id="24579" name="Espaço Reservado para Conteúdo 2"/>
          <p:cNvSpPr>
            <a:spLocks noGrp="1"/>
          </p:cNvSpPr>
          <p:nvPr>
            <p:ph idx="1"/>
          </p:nvPr>
        </p:nvSpPr>
        <p:spPr>
          <a:xfrm>
            <a:off x="606425" y="2665413"/>
            <a:ext cx="11152188" cy="3268662"/>
          </a:xfrm>
          <a:solidFill>
            <a:schemeClr val="bg1"/>
          </a:solidFill>
        </p:spPr>
        <p:txBody>
          <a:bodyPr/>
          <a:lstStyle/>
          <a:p>
            <a:pPr algn="just"/>
            <a:r>
              <a:rPr lang="pt-BR" sz="2000" smtClean="0"/>
              <a:t>Os dados sobre bebês nascidos vivos foram obtidos pelo MBRN e NNN. </a:t>
            </a:r>
          </a:p>
          <a:p>
            <a:pPr algn="just"/>
            <a:r>
              <a:rPr lang="pt-BR" sz="2000" smtClean="0"/>
              <a:t>Todos os bebês nascidos vivos foram seguidos até a morte ou alta hospitalar. </a:t>
            </a:r>
          </a:p>
          <a:p>
            <a:pPr algn="just"/>
            <a:r>
              <a:rPr lang="pt-BR" sz="2000" smtClean="0"/>
              <a:t>A sobrevivência de um ano foi registrada na MBRN. </a:t>
            </a:r>
          </a:p>
          <a:p>
            <a:pPr algn="just"/>
            <a:r>
              <a:rPr lang="pt-BR" sz="2000" smtClean="0"/>
              <a:t>As anomalias congênitas foram definidas de acordo com a Classificação Internacional de Doenças, 10ª Revisão. </a:t>
            </a:r>
          </a:p>
          <a:p>
            <a:pPr algn="just"/>
            <a:r>
              <a:rPr lang="pt-BR" sz="2000" smtClean="0"/>
              <a:t>O ducto arterioso permeável (Q25.5), a luxação do quadril (Q65.0-65.5) e a aplasia da artéria umbilical (Q27.0) </a:t>
            </a:r>
            <a:r>
              <a:rPr lang="pt-BR" sz="2000" b="1" smtClean="0"/>
              <a:t>não foram classificadas como anomalias</a:t>
            </a:r>
            <a:r>
              <a:rPr lang="pt-BR" sz="2000" smtClean="0"/>
              <a:t>. </a:t>
            </a:r>
          </a:p>
          <a:p>
            <a:pPr algn="just"/>
            <a:endParaRPr lang="pt-BR" sz="2400" smtClean="0"/>
          </a:p>
        </p:txBody>
      </p:sp>
      <p:sp>
        <p:nvSpPr>
          <p:cNvPr id="24580" name="Retângulo 3"/>
          <p:cNvSpPr>
            <a:spLocks noChangeArrowheads="1"/>
          </p:cNvSpPr>
          <p:nvPr/>
        </p:nvSpPr>
        <p:spPr bwMode="auto">
          <a:xfrm>
            <a:off x="4765675" y="5934075"/>
            <a:ext cx="6992938" cy="923925"/>
          </a:xfrm>
          <a:prstGeom prst="rect">
            <a:avLst/>
          </a:prstGeom>
          <a:noFill/>
          <a:ln w="9525">
            <a:noFill/>
            <a:miter lim="800000"/>
            <a:headEnd/>
            <a:tailEnd/>
          </a:ln>
        </p:spPr>
        <p:txBody>
          <a:bodyPr>
            <a:spAutoFit/>
          </a:bodyPr>
          <a:lstStyle/>
          <a:p>
            <a:pPr algn="r">
              <a:lnSpc>
                <a:spcPct val="150000"/>
              </a:lnSpc>
            </a:pPr>
            <a:r>
              <a:rPr lang="pt-BR">
                <a:latin typeface="Calibri" pitchFamily="34" charset="0"/>
                <a:ea typeface="Calibri" pitchFamily="34" charset="0"/>
                <a:cs typeface="Times New Roman" pitchFamily="18" charset="0"/>
              </a:rPr>
              <a:t>MBRN: registro de nascimento médico da Noruega </a:t>
            </a:r>
          </a:p>
          <a:p>
            <a:pPr algn="r">
              <a:lnSpc>
                <a:spcPct val="150000"/>
              </a:lnSpc>
            </a:pPr>
            <a:r>
              <a:rPr lang="pt-BR">
                <a:latin typeface="Calibri" pitchFamily="34" charset="0"/>
                <a:ea typeface="Calibri" pitchFamily="34" charset="0"/>
                <a:cs typeface="Times New Roman" pitchFamily="18" charset="0"/>
              </a:rPr>
              <a:t>NNN: Rede Neonatal Norueguesa </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ítulo 1"/>
          <p:cNvSpPr>
            <a:spLocks noGrp="1"/>
          </p:cNvSpPr>
          <p:nvPr>
            <p:ph type="title"/>
          </p:nvPr>
        </p:nvSpPr>
        <p:spPr/>
        <p:txBody>
          <a:bodyPr/>
          <a:lstStyle/>
          <a:p>
            <a:r>
              <a:rPr lang="pt-BR" smtClean="0"/>
              <a:t>Definições de resultados e tratamento</a:t>
            </a:r>
            <a:br>
              <a:rPr lang="pt-BR" smtClean="0"/>
            </a:br>
            <a:endParaRPr lang="pt-BR" smtClean="0"/>
          </a:p>
        </p:txBody>
      </p:sp>
      <p:sp>
        <p:nvSpPr>
          <p:cNvPr id="25603" name="Espaço Reservado para Conteúdo 2"/>
          <p:cNvSpPr>
            <a:spLocks noGrp="1"/>
          </p:cNvSpPr>
          <p:nvPr>
            <p:ph idx="1"/>
          </p:nvPr>
        </p:nvSpPr>
        <p:spPr>
          <a:xfrm>
            <a:off x="334963" y="2505075"/>
            <a:ext cx="11642725" cy="3416300"/>
          </a:xfrm>
          <a:solidFill>
            <a:schemeClr val="bg1"/>
          </a:solidFill>
        </p:spPr>
        <p:txBody>
          <a:bodyPr/>
          <a:lstStyle/>
          <a:p>
            <a:pPr algn="just"/>
            <a:r>
              <a:rPr lang="pt-BR" sz="2000" smtClean="0"/>
              <a:t>Os </a:t>
            </a:r>
            <a:r>
              <a:rPr lang="pt-BR" sz="2000" b="1" smtClean="0"/>
              <a:t>esteróides antenais </a:t>
            </a:r>
            <a:r>
              <a:rPr lang="pt-BR" sz="2000" smtClean="0"/>
              <a:t>foi considerado </a:t>
            </a:r>
            <a:r>
              <a:rPr lang="pt-BR" sz="2000" b="1" smtClean="0"/>
              <a:t>curso completo </a:t>
            </a:r>
            <a:r>
              <a:rPr lang="pt-BR" sz="2000" smtClean="0"/>
              <a:t>quando usado </a:t>
            </a:r>
            <a:r>
              <a:rPr lang="pt-BR" sz="2000" b="1" smtClean="0"/>
              <a:t>menos 24 horas antes </a:t>
            </a:r>
            <a:r>
              <a:rPr lang="pt-BR" sz="2000" smtClean="0"/>
              <a:t>do nascimento. </a:t>
            </a:r>
          </a:p>
          <a:p>
            <a:pPr algn="just"/>
            <a:r>
              <a:rPr lang="pt-BR" sz="2000" b="1" smtClean="0"/>
              <a:t>PIG: </a:t>
            </a:r>
            <a:r>
              <a:rPr lang="pt-BR" sz="2000" smtClean="0"/>
              <a:t>foi definido como peso ao nascer </a:t>
            </a:r>
            <a:r>
              <a:rPr lang="pt-BR" sz="2000" b="1" smtClean="0"/>
              <a:t>abaixo do Percentil 10 </a:t>
            </a:r>
          </a:p>
          <a:p>
            <a:pPr algn="just"/>
            <a:r>
              <a:rPr lang="pt-BR" sz="2000" b="1" smtClean="0"/>
              <a:t>Sepse:</a:t>
            </a:r>
            <a:r>
              <a:rPr lang="pt-BR" sz="2000" smtClean="0"/>
              <a:t> crescimento de bactérias ou fungos em cultura de sangue e tratamento antibiótico de pelo menos 5 dias ou morte antes de 5 dias durante o episódio.</a:t>
            </a:r>
          </a:p>
          <a:p>
            <a:pPr algn="just"/>
            <a:r>
              <a:rPr lang="pt-BR" sz="2000" smtClean="0"/>
              <a:t>Quando os </a:t>
            </a:r>
            <a:r>
              <a:rPr lang="pt-BR" sz="2000" b="1" smtClean="0"/>
              <a:t>estafilococos coagulase negativos </a:t>
            </a:r>
            <a:r>
              <a:rPr lang="pt-BR" sz="2000" smtClean="0"/>
              <a:t>foram identificados, foi necessário um valor de proteína C-reativa superior a 95 nmol / L (10 mg / L). </a:t>
            </a:r>
          </a:p>
          <a:p>
            <a:pPr algn="just"/>
            <a:r>
              <a:rPr lang="pt-BR" sz="2000" smtClean="0"/>
              <a:t>A </a:t>
            </a:r>
            <a:r>
              <a:rPr lang="pt-BR" sz="2000" b="1" smtClean="0"/>
              <a:t>displasia broncopulmonar grave </a:t>
            </a:r>
            <a:r>
              <a:rPr lang="pt-BR" sz="2000" smtClean="0"/>
              <a:t>(DBP) foi definida como necessidade de oxigênio ou suporte respiratório na idade pós-menstrual 36 semanas. </a:t>
            </a:r>
            <a:r>
              <a:rPr lang="pt-BR" sz="2000" baseline="30000" smtClean="0"/>
              <a:t>13</a:t>
            </a:r>
            <a:r>
              <a:rPr lang="pt-BR" sz="2000" smtClean="0"/>
              <a:t> </a:t>
            </a:r>
          </a:p>
          <a:p>
            <a:pPr algn="just"/>
            <a:r>
              <a:rPr lang="pt-BR" sz="2000" smtClean="0"/>
              <a:t>A </a:t>
            </a:r>
            <a:r>
              <a:rPr lang="pt-BR" sz="2000" b="1" smtClean="0"/>
              <a:t>enterocolite necrosante </a:t>
            </a:r>
            <a:r>
              <a:rPr lang="pt-BR" sz="2000" smtClean="0"/>
              <a:t>(NEC) foi diagnosticada de acordo com o estágio de Bell 2 ou 3. </a:t>
            </a:r>
            <a:r>
              <a:rPr lang="pt-BR" sz="2000" baseline="30000" smtClean="0"/>
              <a:t>14</a:t>
            </a:r>
            <a:r>
              <a:rPr lang="pt-BR" sz="2000" smtClean="0"/>
              <a:t> </a:t>
            </a:r>
          </a:p>
          <a:p>
            <a:endParaRPr lang="pt-BR" sz="2200" smtClean="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ítulo 1"/>
          <p:cNvSpPr>
            <a:spLocks noGrp="1"/>
          </p:cNvSpPr>
          <p:nvPr>
            <p:ph type="title"/>
          </p:nvPr>
        </p:nvSpPr>
        <p:spPr/>
        <p:txBody>
          <a:bodyPr/>
          <a:lstStyle/>
          <a:p>
            <a:r>
              <a:rPr lang="pt-BR" smtClean="0"/>
              <a:t>Definições de resultados e tratamento</a:t>
            </a:r>
            <a:br>
              <a:rPr lang="pt-BR" smtClean="0"/>
            </a:br>
            <a:endParaRPr lang="pt-BR" smtClean="0"/>
          </a:p>
        </p:txBody>
      </p:sp>
      <p:sp>
        <p:nvSpPr>
          <p:cNvPr id="26627" name="Espaço Reservado para Conteúdo 2"/>
          <p:cNvSpPr>
            <a:spLocks noGrp="1"/>
          </p:cNvSpPr>
          <p:nvPr>
            <p:ph idx="1"/>
          </p:nvPr>
        </p:nvSpPr>
        <p:spPr>
          <a:xfrm>
            <a:off x="385763" y="2243138"/>
            <a:ext cx="11282362" cy="3416300"/>
          </a:xfrm>
        </p:spPr>
        <p:txBody>
          <a:bodyPr/>
          <a:lstStyle/>
          <a:p>
            <a:pPr algn="just"/>
            <a:r>
              <a:rPr lang="pt-BR" sz="2200" smtClean="0"/>
              <a:t>A </a:t>
            </a:r>
            <a:r>
              <a:rPr lang="pt-BR" sz="2200" b="1" smtClean="0"/>
              <a:t>hemorragia intracraniana </a:t>
            </a:r>
            <a:r>
              <a:rPr lang="pt-BR" sz="2200" smtClean="0"/>
              <a:t>(HIC) e a </a:t>
            </a:r>
            <a:r>
              <a:rPr lang="pt-BR" sz="2200" b="1" smtClean="0"/>
              <a:t>leucomalácia cística periventricular </a:t>
            </a:r>
            <a:r>
              <a:rPr lang="pt-BR" sz="2200" smtClean="0"/>
              <a:t>(estágio cPVL ≥2) </a:t>
            </a:r>
            <a:r>
              <a:rPr lang="pt-BR" sz="2200" baseline="30000" smtClean="0"/>
              <a:t>15</a:t>
            </a:r>
            <a:r>
              <a:rPr lang="pt-BR" sz="2200" smtClean="0"/>
              <a:t> foram determinadas pelo ultrassom craniano, antes da alta ou morte hospitalar. O grau 3 ou 4 HIC e/ou cPVL foi considerado grave anormalidade pelo ultrassom craniano. </a:t>
            </a:r>
          </a:p>
          <a:p>
            <a:pPr algn="just"/>
            <a:r>
              <a:rPr lang="pt-BR" sz="2200" smtClean="0"/>
              <a:t>A </a:t>
            </a:r>
            <a:r>
              <a:rPr lang="pt-BR" sz="2200" b="1" smtClean="0"/>
              <a:t>retinopatia grave da prematuridade </a:t>
            </a:r>
            <a:r>
              <a:rPr lang="pt-BR" sz="2200" smtClean="0"/>
              <a:t>(ROP) foi definida como o estágio 3 a 5</a:t>
            </a:r>
            <a:r>
              <a:rPr lang="pt-BR" sz="2200" baseline="30000" smtClean="0"/>
              <a:t>16</a:t>
            </a:r>
            <a:r>
              <a:rPr lang="pt-BR" sz="2200" smtClean="0"/>
              <a:t>. </a:t>
            </a:r>
          </a:p>
          <a:p>
            <a:pPr algn="just"/>
            <a:r>
              <a:rPr lang="pt-BR" sz="2200" smtClean="0"/>
              <a:t>A </a:t>
            </a:r>
            <a:r>
              <a:rPr lang="pt-BR" sz="2200" b="1" smtClean="0"/>
              <a:t>morbidade neonatal principal </a:t>
            </a:r>
            <a:r>
              <a:rPr lang="pt-BR" sz="2200" smtClean="0"/>
              <a:t>foi definida como qualquer das seguintes morbidades: DBP grave, NEC, anormalidade severa do cérebro ou ROP severa. </a:t>
            </a:r>
          </a:p>
          <a:p>
            <a:pPr algn="just"/>
            <a:r>
              <a:rPr lang="pt-BR" sz="2200" smtClean="0"/>
              <a:t>As </a:t>
            </a:r>
            <a:r>
              <a:rPr lang="pt-BR" sz="2200" b="1" smtClean="0"/>
              <a:t>mortes na UTIN foram categorizadas </a:t>
            </a:r>
            <a:r>
              <a:rPr lang="pt-BR" sz="2200" smtClean="0"/>
              <a:t>de acordo com as causas primárias e se a morte ocorreu após a decisão de retirar o tratamento intensivo.</a:t>
            </a:r>
          </a:p>
          <a:p>
            <a:pPr algn="just"/>
            <a:endParaRPr lang="pt-BR" sz="2200" smtClean="0"/>
          </a:p>
          <a:p>
            <a:endParaRPr lang="pt-BR" sz="2200" smtClean="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ítulo 1"/>
          <p:cNvSpPr>
            <a:spLocks noGrp="1"/>
          </p:cNvSpPr>
          <p:nvPr>
            <p:ph type="title"/>
          </p:nvPr>
        </p:nvSpPr>
        <p:spPr/>
        <p:txBody>
          <a:bodyPr/>
          <a:lstStyle/>
          <a:p>
            <a:pPr algn="ctr"/>
            <a:r>
              <a:rPr lang="pt-BR" sz="2800" smtClean="0"/>
              <a:t>Comparações com outras populações – </a:t>
            </a:r>
            <a:br>
              <a:rPr lang="pt-BR" sz="2800" smtClean="0"/>
            </a:br>
            <a:r>
              <a:rPr lang="pt-BR" sz="2800" smtClean="0"/>
              <a:t>baseado nos Coortes nacionais</a:t>
            </a:r>
            <a:r>
              <a:rPr lang="pt-BR" smtClean="0"/>
              <a:t/>
            </a:r>
            <a:br>
              <a:rPr lang="pt-BR" smtClean="0"/>
            </a:br>
            <a:endParaRPr lang="pt-BR" smtClean="0"/>
          </a:p>
        </p:txBody>
      </p:sp>
      <p:sp>
        <p:nvSpPr>
          <p:cNvPr id="3" name="Espaço Reservado para Conteúdo 2"/>
          <p:cNvSpPr>
            <a:spLocks noGrp="1"/>
          </p:cNvSpPr>
          <p:nvPr>
            <p:ph idx="1"/>
          </p:nvPr>
        </p:nvSpPr>
        <p:spPr>
          <a:xfrm>
            <a:off x="584200" y="2414588"/>
            <a:ext cx="11280775" cy="3416300"/>
          </a:xfrm>
          <a:solidFill>
            <a:schemeClr val="bg1"/>
          </a:solidFill>
        </p:spPr>
        <p:txBody>
          <a:bodyPr>
            <a:noAutofit/>
          </a:bodyPr>
          <a:lstStyle/>
          <a:p>
            <a:pPr algn="just"/>
            <a:r>
              <a:rPr lang="pt-BR" sz="2400" smtClean="0"/>
              <a:t>Para comparação com o estudo NEPS1 e com as recentes coortes nacionais baseadas na população, o número de bebês nascidos vivos, nascidos mortos e os diferentes resultados para cada semana gestacional completa, foram extraídos das publicações originais. </a:t>
            </a:r>
          </a:p>
          <a:p>
            <a:pPr algn="just"/>
            <a:r>
              <a:rPr lang="pt-BR" sz="2400" smtClean="0"/>
              <a:t>Foram comparados os dados com:</a:t>
            </a:r>
          </a:p>
          <a:p>
            <a:pPr lvl="1" algn="just"/>
            <a:r>
              <a:rPr lang="pt-BR" sz="2200" i="1" smtClean="0"/>
              <a:t>Swedish Express</a:t>
            </a:r>
            <a:r>
              <a:rPr lang="pt-BR" sz="2200" smtClean="0"/>
              <a:t> de 2004 a 2007</a:t>
            </a:r>
            <a:r>
              <a:rPr lang="pt-BR" sz="2200" baseline="30000" smtClean="0"/>
              <a:t>17</a:t>
            </a:r>
            <a:r>
              <a:rPr lang="pt-BR" sz="2200" smtClean="0"/>
              <a:t>, </a:t>
            </a:r>
          </a:p>
          <a:p>
            <a:pPr lvl="1" algn="just"/>
            <a:r>
              <a:rPr lang="pt-BR" sz="2200" smtClean="0"/>
              <a:t>coorte </a:t>
            </a:r>
            <a:r>
              <a:rPr lang="pt-BR" sz="2200" i="1" smtClean="0"/>
              <a:t>Epicure 2</a:t>
            </a:r>
            <a:r>
              <a:rPr lang="pt-BR" sz="2200" smtClean="0"/>
              <a:t> da Inglaterra em 2006,</a:t>
            </a:r>
            <a:r>
              <a:rPr lang="pt-BR" sz="2200" baseline="30000" smtClean="0"/>
              <a:t>18</a:t>
            </a:r>
            <a:r>
              <a:rPr lang="pt-BR" sz="2200" smtClean="0"/>
              <a:t> e </a:t>
            </a:r>
          </a:p>
          <a:p>
            <a:pPr lvl="1" algn="just"/>
            <a:r>
              <a:rPr lang="pt-BR" sz="2200" smtClean="0"/>
              <a:t>coorte francesa </a:t>
            </a:r>
            <a:r>
              <a:rPr lang="pt-BR" sz="2200" i="1" smtClean="0"/>
              <a:t>Epipage 2</a:t>
            </a:r>
            <a:r>
              <a:rPr lang="pt-BR" sz="2200" smtClean="0"/>
              <a:t> nascida em 2011</a:t>
            </a:r>
            <a:r>
              <a:rPr lang="pt-BR" sz="2200" baseline="30000" smtClean="0"/>
              <a:t>19</a:t>
            </a:r>
            <a:r>
              <a:rPr lang="pt-BR" sz="2200" smtClean="0"/>
              <a:t> </a:t>
            </a:r>
          </a:p>
          <a:p>
            <a:pPr algn="just">
              <a:buFont typeface="Wingdings 3" pitchFamily="18" charset="2"/>
              <a:buNone/>
            </a:pPr>
            <a:endParaRPr lang="pt-BR" sz="2400" smtClean="0"/>
          </a:p>
          <a:p>
            <a:endParaRPr lang="pt-BR" sz="2400"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ítulo 1"/>
          <p:cNvSpPr>
            <a:spLocks noGrp="1"/>
          </p:cNvSpPr>
          <p:nvPr>
            <p:ph type="title"/>
          </p:nvPr>
        </p:nvSpPr>
        <p:spPr>
          <a:xfrm>
            <a:off x="1200150" y="958850"/>
            <a:ext cx="8761413" cy="706438"/>
          </a:xfrm>
        </p:spPr>
        <p:txBody>
          <a:bodyPr/>
          <a:lstStyle/>
          <a:p>
            <a:r>
              <a:rPr lang="pt-BR" smtClean="0"/>
              <a:t>Análise estatística</a:t>
            </a:r>
            <a:br>
              <a:rPr lang="pt-BR" smtClean="0"/>
            </a:br>
            <a:endParaRPr lang="pt-BR" smtClean="0"/>
          </a:p>
        </p:txBody>
      </p:sp>
      <p:sp>
        <p:nvSpPr>
          <p:cNvPr id="28675" name="Espaço Reservado para Conteúdo 2"/>
          <p:cNvSpPr>
            <a:spLocks noGrp="1"/>
          </p:cNvSpPr>
          <p:nvPr>
            <p:ph idx="1"/>
          </p:nvPr>
        </p:nvSpPr>
        <p:spPr>
          <a:xfrm>
            <a:off x="622300" y="2684463"/>
            <a:ext cx="11204575" cy="3416300"/>
          </a:xfrm>
          <a:solidFill>
            <a:schemeClr val="bg1"/>
          </a:solidFill>
        </p:spPr>
        <p:txBody>
          <a:bodyPr/>
          <a:lstStyle/>
          <a:p>
            <a:pPr algn="just"/>
            <a:r>
              <a:rPr lang="pt-BR" sz="2000" smtClean="0"/>
              <a:t>As análises estatísticas foram realizadas com SPSS 23.0 e o Stata 14.1</a:t>
            </a:r>
          </a:p>
          <a:p>
            <a:pPr algn="just"/>
            <a:r>
              <a:rPr lang="pt-BR" sz="2000" smtClean="0"/>
              <a:t>Os resultados são apresentados como medianas com intervalo interquartil, números com proporção (%), proporção com intervalo de confiança binomial (IC) de 95%, ou como odds ratios (OR) com IC 95%. </a:t>
            </a:r>
          </a:p>
          <a:p>
            <a:pPr algn="just"/>
            <a:r>
              <a:rPr lang="pt-BR" sz="2000" smtClean="0"/>
              <a:t>As diferenças de grupo foram examinadas utilizando o teste χ2 e o teste exato de Fisher para variáveis ​​dicotômicas e o teste Mann-Whitney U para variáveis ​​contínuas. </a:t>
            </a:r>
          </a:p>
          <a:p>
            <a:pPr algn="just"/>
            <a:r>
              <a:rPr lang="pt-BR" sz="2000" smtClean="0"/>
              <a:t>Os valores de P &lt;0,05 foram definidos como estatisticamente significativos.</a:t>
            </a:r>
          </a:p>
          <a:p>
            <a:pPr algn="just"/>
            <a:r>
              <a:rPr lang="pt-BR" sz="2000" smtClean="0"/>
              <a:t>As associações entre IG e o risco de não serem admitidos na UTIN foram analisadas usando regressão logística para cada semana gestacional, estabelecidos como referência lactentes nascidos com 26 semanas. </a:t>
            </a:r>
          </a:p>
          <a:p>
            <a:pPr algn="just"/>
            <a:endParaRPr lang="pt-BR" sz="2400" smtClean="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ítulo 1"/>
          <p:cNvSpPr>
            <a:spLocks noGrp="1"/>
          </p:cNvSpPr>
          <p:nvPr>
            <p:ph type="title"/>
          </p:nvPr>
        </p:nvSpPr>
        <p:spPr/>
        <p:txBody>
          <a:bodyPr/>
          <a:lstStyle/>
          <a:p>
            <a:r>
              <a:rPr lang="pt-BR" smtClean="0"/>
              <a:t>Análise estatística</a:t>
            </a:r>
          </a:p>
        </p:txBody>
      </p:sp>
      <p:sp>
        <p:nvSpPr>
          <p:cNvPr id="3" name="Espaço Reservado para Conteúdo 2"/>
          <p:cNvSpPr>
            <a:spLocks noGrp="1"/>
          </p:cNvSpPr>
          <p:nvPr>
            <p:ph idx="1"/>
          </p:nvPr>
        </p:nvSpPr>
        <p:spPr>
          <a:xfrm>
            <a:off x="520700" y="2744788"/>
            <a:ext cx="11307763" cy="3416300"/>
          </a:xfrm>
          <a:solidFill>
            <a:schemeClr val="bg1"/>
          </a:solidFill>
        </p:spPr>
        <p:txBody>
          <a:bodyPr>
            <a:noAutofit/>
          </a:bodyPr>
          <a:lstStyle/>
          <a:p>
            <a:pPr algn="just"/>
            <a:r>
              <a:rPr lang="pt-BR" sz="2400" smtClean="0"/>
              <a:t>Avaliando o efeito da IG sobre mortalidade e morbidade neonatal, aplicou-se regressão logística linear, e as crianças &lt;24 semanas de gestação foram categorizadas em 1 grupo por causa do pequeno número de bebês sobreviventes. </a:t>
            </a:r>
          </a:p>
          <a:p>
            <a:pPr algn="just"/>
            <a:r>
              <a:rPr lang="pt-BR" sz="2400" smtClean="0"/>
              <a:t>As diferenças entre NEPS1 e NEPS2 foram analisadas com regressão logística usando NEPS1 como referência, ajustado para IG.</a:t>
            </a:r>
          </a:p>
          <a:p>
            <a:pPr>
              <a:buFont typeface="Wingdings 3" pitchFamily="18" charset="2"/>
              <a:buNone/>
            </a:pPr>
            <a:endParaRPr lang="pt-BR" sz="2400" smtClean="0"/>
          </a:p>
          <a:p>
            <a:pPr algn="r">
              <a:buFont typeface="Wingdings 3" pitchFamily="18" charset="2"/>
              <a:buNone/>
            </a:pPr>
            <a:r>
              <a:rPr lang="pt-BR" sz="2000" smtClean="0"/>
              <a:t>Estudo norueguês da prematuridade extrema 1999 e 2000 (NEPS1)</a:t>
            </a:r>
          </a:p>
          <a:p>
            <a:pPr algn="r">
              <a:buFont typeface="Wingdings 3" pitchFamily="18" charset="2"/>
              <a:buNone/>
            </a:pPr>
            <a:r>
              <a:rPr lang="pt-BR" sz="2000" smtClean="0"/>
              <a:t>e 2013 e 2014 (NEPS2)</a:t>
            </a:r>
          </a:p>
          <a:p>
            <a:endParaRPr lang="pt-BR" sz="2000" smtClean="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ítulo 1"/>
          <p:cNvSpPr>
            <a:spLocks noGrp="1"/>
          </p:cNvSpPr>
          <p:nvPr>
            <p:ph type="title"/>
          </p:nvPr>
        </p:nvSpPr>
        <p:spPr/>
        <p:txBody>
          <a:bodyPr/>
          <a:lstStyle/>
          <a:p>
            <a:r>
              <a:rPr lang="pt-BR" smtClean="0"/>
              <a:t>Resultados</a:t>
            </a:r>
          </a:p>
        </p:txBody>
      </p:sp>
      <p:sp>
        <p:nvSpPr>
          <p:cNvPr id="30723" name="Espaço Reservado para Conteúdo 2"/>
          <p:cNvSpPr>
            <a:spLocks noGrp="1"/>
          </p:cNvSpPr>
          <p:nvPr>
            <p:ph idx="1"/>
          </p:nvPr>
        </p:nvSpPr>
        <p:spPr>
          <a:xfrm>
            <a:off x="501650" y="2339975"/>
            <a:ext cx="11385550" cy="3416300"/>
          </a:xfrm>
          <a:solidFill>
            <a:schemeClr val="bg1"/>
          </a:solidFill>
        </p:spPr>
        <p:txBody>
          <a:bodyPr/>
          <a:lstStyle/>
          <a:p>
            <a:pPr algn="just"/>
            <a:r>
              <a:rPr lang="pt-BR" sz="2000" smtClean="0"/>
              <a:t>De uma população total de </a:t>
            </a:r>
            <a:r>
              <a:rPr lang="pt-BR" sz="2000" b="1" smtClean="0"/>
              <a:t>nascimento de 120.007 </a:t>
            </a:r>
            <a:r>
              <a:rPr lang="pt-BR" sz="2000" smtClean="0"/>
              <a:t>na Noruega em 2013 e 2014, </a:t>
            </a:r>
            <a:r>
              <a:rPr lang="pt-BR" sz="2000" b="1" smtClean="0">
                <a:solidFill>
                  <a:srgbClr val="FF0000"/>
                </a:solidFill>
              </a:rPr>
              <a:t>423 nasceram de 22 a 26 semanas de gestação</a:t>
            </a:r>
            <a:r>
              <a:rPr lang="pt-BR" sz="2000" smtClean="0"/>
              <a:t>. </a:t>
            </a:r>
          </a:p>
          <a:p>
            <a:pPr algn="just"/>
            <a:r>
              <a:rPr lang="pt-BR" sz="2000" b="1" smtClean="0"/>
              <a:t>Três gestações foram encerradas </a:t>
            </a:r>
            <a:r>
              <a:rPr lang="pt-BR" sz="2000" smtClean="0"/>
              <a:t>devido a malformações letais e foram excluídas das análises. </a:t>
            </a:r>
          </a:p>
          <a:p>
            <a:pPr algn="just"/>
            <a:r>
              <a:rPr lang="pt-BR" sz="2000" smtClean="0"/>
              <a:t>Entre os </a:t>
            </a:r>
            <a:r>
              <a:rPr lang="pt-BR" sz="2000" b="1" smtClean="0"/>
              <a:t>420 lactentes incluídos</a:t>
            </a:r>
            <a:r>
              <a:rPr lang="pt-BR" sz="2000" smtClean="0"/>
              <a:t>, </a:t>
            </a:r>
            <a:r>
              <a:rPr lang="pt-BR" sz="2000" b="1" smtClean="0"/>
              <a:t>145 foram nascidos mortos </a:t>
            </a:r>
            <a:r>
              <a:rPr lang="pt-BR" sz="2000" smtClean="0"/>
              <a:t>(1,2 por 1000 nascimentos totais) e </a:t>
            </a:r>
            <a:r>
              <a:rPr lang="pt-BR" sz="2000" b="1" smtClean="0"/>
              <a:t>275 nascidos vivos </a:t>
            </a:r>
            <a:r>
              <a:rPr lang="pt-BR" sz="2000" smtClean="0"/>
              <a:t>(2,3 por 1000 nascimentos totais). </a:t>
            </a:r>
          </a:p>
          <a:p>
            <a:pPr algn="just"/>
            <a:r>
              <a:rPr lang="pt-BR" sz="2000" smtClean="0"/>
              <a:t>No </a:t>
            </a:r>
            <a:r>
              <a:rPr lang="pt-BR" sz="2000" b="1" smtClean="0"/>
              <a:t>total, 251 crianças </a:t>
            </a:r>
            <a:r>
              <a:rPr lang="pt-BR" sz="2000" smtClean="0"/>
              <a:t>(91% dos nascidos vivos) foram </a:t>
            </a:r>
            <a:r>
              <a:rPr lang="pt-BR" sz="2000" b="1" smtClean="0"/>
              <a:t>internadas na UTI Neonatal (UTIN) </a:t>
            </a:r>
            <a:r>
              <a:rPr lang="pt-BR" sz="2000" smtClean="0"/>
              <a:t>e a </a:t>
            </a:r>
            <a:r>
              <a:rPr lang="pt-BR" sz="2000" b="1" smtClean="0"/>
              <a:t>maioria</a:t>
            </a:r>
            <a:r>
              <a:rPr lang="pt-BR" sz="2000" smtClean="0"/>
              <a:t> delas (237 de 251; 94%) </a:t>
            </a:r>
            <a:r>
              <a:rPr lang="pt-BR" sz="2000" b="1" smtClean="0"/>
              <a:t>nasceram</a:t>
            </a:r>
            <a:r>
              <a:rPr lang="pt-BR" sz="2000" smtClean="0"/>
              <a:t> em 1 dos 9 </a:t>
            </a:r>
            <a:r>
              <a:rPr lang="pt-BR" sz="2000" b="1" smtClean="0"/>
              <a:t>hospitais designados para cuidar de crianças &lt;27 semanas </a:t>
            </a:r>
            <a:r>
              <a:rPr lang="pt-BR" sz="2000" smtClean="0"/>
              <a:t>durante o período de estudo.</a:t>
            </a:r>
          </a:p>
          <a:p>
            <a:pPr algn="just"/>
            <a:r>
              <a:rPr lang="pt-BR" sz="2000" smtClean="0"/>
              <a:t>A </a:t>
            </a:r>
            <a:r>
              <a:rPr lang="pt-BR" sz="2000" b="1" smtClean="0"/>
              <a:t>IG foi calculada </a:t>
            </a:r>
            <a:r>
              <a:rPr lang="pt-BR" sz="2000" smtClean="0"/>
              <a:t>baseada pelo </a:t>
            </a:r>
            <a:r>
              <a:rPr lang="pt-BR" sz="2000" b="1" smtClean="0"/>
              <a:t>ultrassom </a:t>
            </a:r>
            <a:r>
              <a:rPr lang="pt-BR" sz="2000" smtClean="0"/>
              <a:t>em 405 lactentes (96,4%), pela </a:t>
            </a:r>
            <a:r>
              <a:rPr lang="pt-BR" sz="2000" b="1" smtClean="0"/>
              <a:t>DUM</a:t>
            </a:r>
            <a:r>
              <a:rPr lang="pt-BR" sz="2000" smtClean="0"/>
              <a:t> para 14 crianças e </a:t>
            </a:r>
            <a:r>
              <a:rPr lang="pt-BR" sz="2000" b="1" smtClean="0"/>
              <a:t>não especificado </a:t>
            </a:r>
            <a:r>
              <a:rPr lang="pt-BR" sz="2000" smtClean="0"/>
              <a:t>para 1 bebê. </a:t>
            </a:r>
          </a:p>
          <a:p>
            <a:endParaRPr lang="pt-BR" sz="2200" smtClean="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ítulo 1"/>
          <p:cNvSpPr>
            <a:spLocks noGrp="1"/>
          </p:cNvSpPr>
          <p:nvPr>
            <p:ph type="title"/>
          </p:nvPr>
        </p:nvSpPr>
        <p:spPr/>
        <p:txBody>
          <a:bodyPr/>
          <a:lstStyle/>
          <a:p>
            <a:r>
              <a:rPr lang="pt-BR" smtClean="0"/>
              <a:t>Resultados</a:t>
            </a:r>
          </a:p>
        </p:txBody>
      </p:sp>
      <p:sp>
        <p:nvSpPr>
          <p:cNvPr id="31747" name="Espaço Reservado para Conteúdo 2"/>
          <p:cNvSpPr>
            <a:spLocks noGrp="1"/>
          </p:cNvSpPr>
          <p:nvPr>
            <p:ph idx="1"/>
          </p:nvPr>
        </p:nvSpPr>
        <p:spPr>
          <a:xfrm>
            <a:off x="360363" y="2346325"/>
            <a:ext cx="11564937" cy="3416300"/>
          </a:xfrm>
        </p:spPr>
        <p:txBody>
          <a:bodyPr/>
          <a:lstStyle/>
          <a:p>
            <a:pPr algn="just"/>
            <a:r>
              <a:rPr lang="pt-BR" sz="2400" smtClean="0"/>
              <a:t>Entre </a:t>
            </a:r>
            <a:r>
              <a:rPr lang="pt-BR" sz="2400" b="1" smtClean="0"/>
              <a:t>275 lactentes nascidos vivos</a:t>
            </a:r>
            <a:r>
              <a:rPr lang="pt-BR" sz="2400" smtClean="0"/>
              <a:t>, </a:t>
            </a:r>
            <a:r>
              <a:rPr lang="pt-BR" sz="2400" b="1" smtClean="0"/>
              <a:t>234</a:t>
            </a:r>
            <a:r>
              <a:rPr lang="pt-BR" sz="2400" smtClean="0"/>
              <a:t> (85,1%) tiveram </a:t>
            </a:r>
            <a:r>
              <a:rPr lang="pt-BR" sz="2400" b="1" smtClean="0"/>
              <a:t>estudo ultras-sonográfico e DUM registrados</a:t>
            </a:r>
            <a:r>
              <a:rPr lang="pt-BR" sz="2400" smtClean="0"/>
              <a:t>.</a:t>
            </a:r>
          </a:p>
          <a:p>
            <a:pPr algn="just"/>
            <a:r>
              <a:rPr lang="pt-BR" sz="2400" smtClean="0"/>
              <a:t>A </a:t>
            </a:r>
            <a:r>
              <a:rPr lang="pt-BR" sz="2400" b="1" smtClean="0"/>
              <a:t>mediana da IG</a:t>
            </a:r>
            <a:r>
              <a:rPr lang="pt-BR" sz="2400" smtClean="0"/>
              <a:t> foi de 25,2 para o </a:t>
            </a:r>
            <a:r>
              <a:rPr lang="pt-BR" sz="2400" b="1" smtClean="0"/>
              <a:t>ultrassom</a:t>
            </a:r>
            <a:r>
              <a:rPr lang="pt-BR" sz="2400" smtClean="0"/>
              <a:t> e 25,3 para a </a:t>
            </a:r>
            <a:r>
              <a:rPr lang="pt-BR" sz="2400" b="1" smtClean="0"/>
              <a:t>DUM</a:t>
            </a:r>
            <a:r>
              <a:rPr lang="pt-BR" sz="2400" smtClean="0"/>
              <a:t>.</a:t>
            </a:r>
          </a:p>
          <a:p>
            <a:pPr algn="just"/>
            <a:r>
              <a:rPr lang="pt-BR" sz="2400" smtClean="0"/>
              <a:t>Os bebês foram classificados com </a:t>
            </a:r>
            <a:r>
              <a:rPr lang="pt-BR" sz="2400" b="1" smtClean="0"/>
              <a:t>a mesma IG pela DUM e ultras-sonografia</a:t>
            </a:r>
            <a:r>
              <a:rPr lang="pt-BR" sz="2400" smtClean="0"/>
              <a:t> em apenas 49%. </a:t>
            </a:r>
          </a:p>
          <a:p>
            <a:pPr algn="just"/>
            <a:r>
              <a:rPr lang="pt-BR" sz="2400" smtClean="0"/>
              <a:t>Em 17% dos lactentes, a </a:t>
            </a:r>
            <a:r>
              <a:rPr lang="pt-BR" sz="2400" b="1" smtClean="0"/>
              <a:t>DUM classificou </a:t>
            </a:r>
            <a:r>
              <a:rPr lang="pt-BR" sz="2400" smtClean="0"/>
              <a:t>IG pelo menos 1 semana </a:t>
            </a:r>
            <a:r>
              <a:rPr lang="pt-BR" sz="2400" b="1" smtClean="0"/>
              <a:t>maior do que o ultrassom</a:t>
            </a:r>
            <a:r>
              <a:rPr lang="pt-BR" sz="2400" smtClean="0"/>
              <a:t>, e em 34%, pelo menos, uma </a:t>
            </a:r>
            <a:r>
              <a:rPr lang="pt-BR" sz="2400" b="1" smtClean="0"/>
              <a:t>semana menor</a:t>
            </a:r>
            <a:r>
              <a:rPr lang="pt-BR" sz="2400" smtClean="0"/>
              <a:t>.</a:t>
            </a:r>
          </a:p>
          <a:p>
            <a:pPr algn="just"/>
            <a:r>
              <a:rPr lang="pt-BR" sz="2400" smtClean="0"/>
              <a:t>As características e intervenções entre lactentes nascidos vivos são apresentadas na </a:t>
            </a:r>
            <a:r>
              <a:rPr lang="pt-BR" sz="2400" b="1" smtClean="0">
                <a:solidFill>
                  <a:srgbClr val="0033CC"/>
                </a:solidFill>
              </a:rPr>
              <a:t>Tabela 1</a:t>
            </a:r>
            <a:r>
              <a:rPr lang="pt-BR" sz="2400" smtClean="0"/>
              <a:t>.</a:t>
            </a:r>
          </a:p>
          <a:p>
            <a:endParaRPr lang="pt-BR" sz="2400" smtClean="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ítulo 1"/>
          <p:cNvSpPr>
            <a:spLocks noGrp="1"/>
          </p:cNvSpPr>
          <p:nvPr>
            <p:ph type="title"/>
          </p:nvPr>
        </p:nvSpPr>
        <p:spPr>
          <a:xfrm>
            <a:off x="717550" y="471488"/>
            <a:ext cx="8761413" cy="708025"/>
          </a:xfrm>
        </p:spPr>
        <p:txBody>
          <a:bodyPr/>
          <a:lstStyle/>
          <a:p>
            <a:r>
              <a:rPr lang="pt-BR" smtClean="0"/>
              <a:t>Resultados</a:t>
            </a:r>
          </a:p>
        </p:txBody>
      </p:sp>
      <p:pic>
        <p:nvPicPr>
          <p:cNvPr id="32771" name="Imagem 3"/>
          <p:cNvPicPr>
            <a:picLocks noChangeAspect="1"/>
          </p:cNvPicPr>
          <p:nvPr/>
        </p:nvPicPr>
        <p:blipFill>
          <a:blip r:embed="rId2"/>
          <a:srcRect/>
          <a:stretch>
            <a:fillRect/>
          </a:stretch>
        </p:blipFill>
        <p:spPr bwMode="auto">
          <a:xfrm>
            <a:off x="387350" y="1446213"/>
            <a:ext cx="11804650" cy="54244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ítulo 1"/>
          <p:cNvSpPr>
            <a:spLocks noGrp="1"/>
          </p:cNvSpPr>
          <p:nvPr>
            <p:ph type="title"/>
          </p:nvPr>
        </p:nvSpPr>
        <p:spPr/>
        <p:txBody>
          <a:bodyPr/>
          <a:lstStyle/>
          <a:p>
            <a:r>
              <a:rPr lang="pt-BR" smtClean="0"/>
              <a:t>Resultados</a:t>
            </a:r>
          </a:p>
        </p:txBody>
      </p:sp>
      <p:pic>
        <p:nvPicPr>
          <p:cNvPr id="33795" name="Imagem 3"/>
          <p:cNvPicPr>
            <a:picLocks noChangeAspect="1"/>
          </p:cNvPicPr>
          <p:nvPr/>
        </p:nvPicPr>
        <p:blipFill>
          <a:blip r:embed="rId2"/>
          <a:srcRect/>
          <a:stretch>
            <a:fillRect/>
          </a:stretch>
        </p:blipFill>
        <p:spPr bwMode="auto">
          <a:xfrm>
            <a:off x="657225" y="1739900"/>
            <a:ext cx="10985500" cy="5048250"/>
          </a:xfrm>
          <a:prstGeom prst="rect">
            <a:avLst/>
          </a:prstGeom>
          <a:noFill/>
          <a:ln w="9525">
            <a:noFill/>
            <a:miter lim="800000"/>
            <a:headEnd/>
            <a:tailEnd/>
          </a:ln>
        </p:spPr>
      </p:pic>
      <p:sp>
        <p:nvSpPr>
          <p:cNvPr id="5" name="Retângulo 4"/>
          <p:cNvSpPr/>
          <p:nvPr/>
        </p:nvSpPr>
        <p:spPr>
          <a:xfrm>
            <a:off x="1017588" y="1120775"/>
            <a:ext cx="9820275" cy="87471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pt-BR" dirty="0"/>
              <a:t>TABELA 1 -  Número de nascimentos, admissões e características dos bebês nascidos vivos e admitidos, no período de 2013-2014, com IG entre 22 a 26 semanas</a:t>
            </a:r>
          </a:p>
        </p:txBody>
      </p:sp>
      <p:sp>
        <p:nvSpPr>
          <p:cNvPr id="6" name="Retângulo 5"/>
          <p:cNvSpPr/>
          <p:nvPr/>
        </p:nvSpPr>
        <p:spPr>
          <a:xfrm>
            <a:off x="450850" y="2078038"/>
            <a:ext cx="4275138" cy="46291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r>
              <a:rPr lang="pt-BR" sz="900" b="1">
                <a:solidFill>
                  <a:srgbClr val="FFFFFF"/>
                </a:solidFill>
              </a:rPr>
              <a:t>Nascimentos, nascimentos vivos e Admissões para UCIN</a:t>
            </a:r>
          </a:p>
          <a:p>
            <a:r>
              <a:rPr lang="pt-BR" sz="900" b="1">
                <a:solidFill>
                  <a:srgbClr val="FFFFFF"/>
                </a:solidFill>
              </a:rPr>
              <a:t>Nascimentos totais, n</a:t>
            </a:r>
          </a:p>
          <a:p>
            <a:r>
              <a:rPr lang="pt-BR" sz="900" b="1">
                <a:solidFill>
                  <a:srgbClr val="FFFFFF"/>
                </a:solidFill>
              </a:rPr>
              <a:t>Fetos vivos por admissão em uma unidade obstétrica, n (% de todos os partos)</a:t>
            </a:r>
          </a:p>
          <a:p>
            <a:r>
              <a:rPr lang="pt-BR" sz="900" b="1">
                <a:solidFill>
                  <a:srgbClr val="FFFFFF"/>
                </a:solidFill>
              </a:rPr>
              <a:t>Nascidos vivos, n (% de todos os partos)</a:t>
            </a:r>
          </a:p>
          <a:p>
            <a:r>
              <a:rPr lang="pt-BR" sz="900" b="1">
                <a:solidFill>
                  <a:srgbClr val="FFFFFF"/>
                </a:solidFill>
              </a:rPr>
              <a:t>Admitidos para UTIN, n (% de nascidos vivos)</a:t>
            </a:r>
          </a:p>
          <a:p>
            <a:endParaRPr lang="pt-BR" sz="900" b="1">
              <a:solidFill>
                <a:srgbClr val="FFFFFF"/>
              </a:solidFill>
            </a:endParaRPr>
          </a:p>
          <a:p>
            <a:r>
              <a:rPr lang="pt-BR" sz="900" b="1">
                <a:solidFill>
                  <a:srgbClr val="FFFFFF"/>
                </a:solidFill>
              </a:rPr>
              <a:t>Características / intervenções perinatais de bebês nascidos vivos</a:t>
            </a:r>
          </a:p>
          <a:p>
            <a:r>
              <a:rPr lang="pt-BR" sz="900" b="1">
                <a:solidFill>
                  <a:srgbClr val="FFFFFF"/>
                </a:solidFill>
              </a:rPr>
              <a:t>Nascimento, médios (IQR)</a:t>
            </a:r>
          </a:p>
          <a:p>
            <a:r>
              <a:rPr lang="pt-BR" sz="900" b="1">
                <a:solidFill>
                  <a:srgbClr val="FFFFFF"/>
                </a:solidFill>
              </a:rPr>
              <a:t>Feminino, n (%)</a:t>
            </a:r>
          </a:p>
          <a:p>
            <a:r>
              <a:rPr lang="pt-BR" sz="900" b="1">
                <a:solidFill>
                  <a:srgbClr val="FFFFFF"/>
                </a:solidFill>
              </a:rPr>
              <a:t>Singleton, n (%)</a:t>
            </a:r>
          </a:p>
          <a:p>
            <a:r>
              <a:rPr lang="pt-BR" sz="900" b="1">
                <a:solidFill>
                  <a:srgbClr val="FFFFFF"/>
                </a:solidFill>
              </a:rPr>
              <a:t>Pequeno para IG, &lt;percentil 10, n (%)</a:t>
            </a:r>
          </a:p>
          <a:p>
            <a:r>
              <a:rPr lang="pt-BR" sz="900" b="1">
                <a:solidFill>
                  <a:srgbClr val="FFFFFF"/>
                </a:solidFill>
              </a:rPr>
              <a:t>5 min Pontuação de Apgar abaixo de 4</a:t>
            </a:r>
          </a:p>
          <a:p>
            <a:r>
              <a:rPr lang="pt-BR" sz="900" b="1">
                <a:solidFill>
                  <a:srgbClr val="FFFFFF"/>
                </a:solidFill>
              </a:rPr>
              <a:t>Nascido fora de um hospital regional UCIN designado,</a:t>
            </a:r>
          </a:p>
          <a:p>
            <a:r>
              <a:rPr lang="pt-BR" sz="900" b="1">
                <a:solidFill>
                  <a:srgbClr val="FFFFFF"/>
                </a:solidFill>
              </a:rPr>
              <a:t>n (%)</a:t>
            </a:r>
          </a:p>
          <a:p>
            <a:r>
              <a:rPr lang="pt-BR" sz="900" b="1">
                <a:solidFill>
                  <a:srgbClr val="FFFFFF"/>
                </a:solidFill>
              </a:rPr>
              <a:t>Cesariana, n (%)</a:t>
            </a:r>
          </a:p>
          <a:p>
            <a:r>
              <a:rPr lang="pt-BR" sz="900" b="1">
                <a:solidFill>
                  <a:srgbClr val="FFFFFF"/>
                </a:solidFill>
              </a:rPr>
              <a:t>Esteroides pré-natais, n (%)</a:t>
            </a:r>
          </a:p>
          <a:p>
            <a:r>
              <a:rPr lang="pt-BR" sz="900" b="1">
                <a:solidFill>
                  <a:srgbClr val="FFFFFF"/>
                </a:solidFill>
              </a:rPr>
              <a:t>Esteroides pré-natais administrados&gt; 24 h antes do nascimento, n(% )</a:t>
            </a:r>
          </a:p>
          <a:p>
            <a:r>
              <a:rPr lang="pt-BR" sz="900" b="1">
                <a:solidFill>
                  <a:srgbClr val="FFFFFF"/>
                </a:solidFill>
              </a:rPr>
              <a:t>Surfactante na sala de parto, n (%)</a:t>
            </a:r>
          </a:p>
          <a:p>
            <a:r>
              <a:rPr lang="pt-BR" sz="900" b="1">
                <a:solidFill>
                  <a:srgbClr val="FFFFFF"/>
                </a:solidFill>
              </a:rPr>
              <a:t>Intubação na sala de parto, n (%)</a:t>
            </a:r>
          </a:p>
          <a:p>
            <a:r>
              <a:rPr lang="pt-BR" sz="900" b="1">
                <a:solidFill>
                  <a:srgbClr val="FFFFFF"/>
                </a:solidFill>
              </a:rPr>
              <a:t>Ressuscitação sem êxito, n (%)</a:t>
            </a:r>
          </a:p>
          <a:p>
            <a:endParaRPr lang="pt-BR" sz="900" b="1">
              <a:solidFill>
                <a:srgbClr val="FFFFFF"/>
              </a:solidFill>
            </a:endParaRPr>
          </a:p>
          <a:p>
            <a:r>
              <a:rPr lang="pt-BR" sz="900" b="1">
                <a:solidFill>
                  <a:srgbClr val="FFFFFF"/>
                </a:solidFill>
              </a:rPr>
              <a:t>Características / tratamento de lactentes admitidos no UCIN </a:t>
            </a:r>
          </a:p>
          <a:p>
            <a:r>
              <a:rPr lang="pt-BR" sz="900" b="1">
                <a:solidFill>
                  <a:srgbClr val="FFFFFF"/>
                </a:solidFill>
              </a:rPr>
              <a:t>Índice de Risco Clínico para Bebês, mediana (IQR)</a:t>
            </a:r>
          </a:p>
          <a:p>
            <a:r>
              <a:rPr lang="pt-BR" sz="900" b="1">
                <a:solidFill>
                  <a:srgbClr val="FFFFFF"/>
                </a:solidFill>
              </a:rPr>
              <a:t>Ventilação mecânica, qualquer, n (%)</a:t>
            </a:r>
          </a:p>
          <a:p>
            <a:r>
              <a:rPr lang="pt-BR" sz="900" b="1">
                <a:solidFill>
                  <a:srgbClr val="FFFFFF"/>
                </a:solidFill>
              </a:rPr>
              <a:t>Ventilação mecânica antes dos 3 dias de idade, n (%)</a:t>
            </a:r>
          </a:p>
          <a:p>
            <a:r>
              <a:rPr lang="pt-BR" sz="900" b="1">
                <a:solidFill>
                  <a:srgbClr val="FFFFFF"/>
                </a:solidFill>
              </a:rPr>
              <a:t>Indometacina ou ibuprofeno para PDA, n (%)</a:t>
            </a:r>
          </a:p>
          <a:p>
            <a:r>
              <a:rPr lang="pt-BR" sz="900" b="1">
                <a:solidFill>
                  <a:srgbClr val="FFFFFF"/>
                </a:solidFill>
              </a:rPr>
              <a:t>Ligação cirúrgica de PDA, n (%)</a:t>
            </a:r>
          </a:p>
          <a:p>
            <a:r>
              <a:rPr lang="pt-BR" sz="900" b="1">
                <a:solidFill>
                  <a:srgbClr val="FFFFFF"/>
                </a:solidFill>
              </a:rPr>
              <a:t>Corticosteróides pós-natais para DBP, n (%))</a:t>
            </a:r>
          </a:p>
        </p:txBody>
      </p:sp>
      <p:sp>
        <p:nvSpPr>
          <p:cNvPr id="33799" name="Rectangle 7"/>
          <p:cNvSpPr>
            <a:spLocks noChangeArrowheads="1"/>
          </p:cNvSpPr>
          <p:nvPr/>
        </p:nvSpPr>
        <p:spPr bwMode="auto">
          <a:xfrm>
            <a:off x="4722813" y="6426200"/>
            <a:ext cx="1277937" cy="431800"/>
          </a:xfrm>
          <a:prstGeom prst="rect">
            <a:avLst/>
          </a:prstGeom>
          <a:solidFill>
            <a:schemeClr val="accent1"/>
          </a:solidFill>
          <a:ln w="9525">
            <a:solidFill>
              <a:schemeClr val="tx1"/>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ítulo 1"/>
          <p:cNvSpPr>
            <a:spLocks noGrp="1"/>
          </p:cNvSpPr>
          <p:nvPr>
            <p:ph type="title"/>
          </p:nvPr>
        </p:nvSpPr>
        <p:spPr/>
        <p:txBody>
          <a:bodyPr/>
          <a:lstStyle/>
          <a:p>
            <a:r>
              <a:rPr lang="pt-BR" smtClean="0"/>
              <a:t>Resultados</a:t>
            </a:r>
          </a:p>
        </p:txBody>
      </p:sp>
      <p:sp>
        <p:nvSpPr>
          <p:cNvPr id="34819" name="Espaço Reservado para Conteúdo 2"/>
          <p:cNvSpPr>
            <a:spLocks noGrp="1"/>
          </p:cNvSpPr>
          <p:nvPr>
            <p:ph idx="1"/>
          </p:nvPr>
        </p:nvSpPr>
        <p:spPr>
          <a:xfrm>
            <a:off x="531813" y="2430463"/>
            <a:ext cx="11191875" cy="4075112"/>
          </a:xfrm>
          <a:solidFill>
            <a:schemeClr val="bg1"/>
          </a:solidFill>
        </p:spPr>
        <p:txBody>
          <a:bodyPr/>
          <a:lstStyle/>
          <a:p>
            <a:pPr algn="just"/>
            <a:r>
              <a:rPr lang="pt-BR" sz="2000" smtClean="0"/>
              <a:t>As </a:t>
            </a:r>
            <a:r>
              <a:rPr lang="pt-BR" sz="2000" b="1" smtClean="0"/>
              <a:t>anomalias congênitas </a:t>
            </a:r>
            <a:r>
              <a:rPr lang="pt-BR" sz="2000" smtClean="0"/>
              <a:t>foram identificados em 12,4%. </a:t>
            </a:r>
          </a:p>
          <a:p>
            <a:pPr algn="just"/>
            <a:r>
              <a:rPr lang="pt-BR" sz="2000" smtClean="0"/>
              <a:t>O </a:t>
            </a:r>
            <a:r>
              <a:rPr lang="pt-BR" sz="2000" b="1" smtClean="0"/>
              <a:t>peso</a:t>
            </a:r>
            <a:r>
              <a:rPr lang="pt-BR" sz="2000" smtClean="0"/>
              <a:t> ao nascer </a:t>
            </a:r>
            <a:r>
              <a:rPr lang="pt-BR" sz="2000" b="1" smtClean="0"/>
              <a:t>variou de 300 a 1180g</a:t>
            </a:r>
            <a:r>
              <a:rPr lang="pt-BR" sz="2000" smtClean="0"/>
              <a:t>, com uma média de 685g.</a:t>
            </a:r>
          </a:p>
          <a:p>
            <a:pPr algn="just"/>
            <a:r>
              <a:rPr lang="pt-BR" sz="2000" smtClean="0"/>
              <a:t>Os </a:t>
            </a:r>
            <a:r>
              <a:rPr lang="pt-BR" sz="2000" b="1" smtClean="0"/>
              <a:t>esteróides antenais </a:t>
            </a:r>
            <a:r>
              <a:rPr lang="pt-BR" sz="2000" smtClean="0"/>
              <a:t>foram administrados em 87%, e 61% dos lactentes receberam um curso completo. </a:t>
            </a:r>
          </a:p>
          <a:p>
            <a:pPr algn="just"/>
            <a:r>
              <a:rPr lang="pt-BR" sz="2000" b="1" smtClean="0"/>
              <a:t>Não houve associação entre IG </a:t>
            </a:r>
            <a:r>
              <a:rPr lang="pt-BR" sz="2000" smtClean="0"/>
              <a:t>e recebimento de </a:t>
            </a:r>
            <a:r>
              <a:rPr lang="pt-BR" sz="2000" b="1" smtClean="0"/>
              <a:t>esteróides pré-natais </a:t>
            </a:r>
            <a:r>
              <a:rPr lang="pt-BR" sz="2000" smtClean="0"/>
              <a:t>para bebês &gt;22 semanas. </a:t>
            </a:r>
          </a:p>
          <a:p>
            <a:pPr algn="just"/>
            <a:r>
              <a:rPr lang="pt-BR" sz="2000" smtClean="0"/>
              <a:t>O </a:t>
            </a:r>
            <a:r>
              <a:rPr lang="pt-BR" sz="2000" b="1" smtClean="0"/>
              <a:t>surfactante</a:t>
            </a:r>
            <a:r>
              <a:rPr lang="pt-BR" sz="2000" smtClean="0"/>
              <a:t> foi administrado na sala de parto para 211 dos 275 </a:t>
            </a:r>
            <a:r>
              <a:rPr lang="pt-BR" sz="2000" b="1" smtClean="0">
                <a:solidFill>
                  <a:srgbClr val="0033CC"/>
                </a:solidFill>
              </a:rPr>
              <a:t>(77%) lactentes e 29 crianças receberam surfactante por uma técnica menos invasiva sem intubação.</a:t>
            </a:r>
            <a:r>
              <a:rPr lang="pt-BR" sz="2000" b="1" baseline="30000" smtClean="0">
                <a:solidFill>
                  <a:srgbClr val="0033CC"/>
                </a:solidFill>
              </a:rPr>
              <a:t>20</a:t>
            </a:r>
            <a:r>
              <a:rPr lang="pt-BR" sz="2000" smtClean="0"/>
              <a:t> </a:t>
            </a:r>
          </a:p>
          <a:p>
            <a:pPr algn="just"/>
            <a:r>
              <a:rPr lang="pt-BR" sz="2000" smtClean="0"/>
              <a:t>Entre os </a:t>
            </a:r>
            <a:r>
              <a:rPr lang="pt-BR" sz="2000" b="1" smtClean="0"/>
              <a:t>lactentes admitidos na UTIN</a:t>
            </a:r>
            <a:r>
              <a:rPr lang="pt-BR" sz="2000" smtClean="0"/>
              <a:t>, 227 de 251 (90%) receberam surfactante e 228 de 251 (91%) receberam ventilação mecânica.</a:t>
            </a:r>
          </a:p>
          <a:p>
            <a:endParaRPr lang="pt-BR" sz="2000" smtClean="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ítulo 1"/>
          <p:cNvSpPr>
            <a:spLocks noGrp="1"/>
          </p:cNvSpPr>
          <p:nvPr>
            <p:ph type="title"/>
          </p:nvPr>
        </p:nvSpPr>
        <p:spPr/>
        <p:txBody>
          <a:bodyPr/>
          <a:lstStyle/>
          <a:p>
            <a:r>
              <a:rPr lang="pt-BR" smtClean="0"/>
              <a:t>Resultados</a:t>
            </a:r>
          </a:p>
        </p:txBody>
      </p:sp>
      <p:sp>
        <p:nvSpPr>
          <p:cNvPr id="3" name="Espaço Reservado para Conteúdo 2"/>
          <p:cNvSpPr>
            <a:spLocks noGrp="1"/>
          </p:cNvSpPr>
          <p:nvPr>
            <p:ph idx="1"/>
          </p:nvPr>
        </p:nvSpPr>
        <p:spPr>
          <a:xfrm>
            <a:off x="558800" y="2609850"/>
            <a:ext cx="11182350" cy="3668713"/>
          </a:xfrm>
          <a:solidFill>
            <a:schemeClr val="bg1"/>
          </a:solidFill>
        </p:spPr>
        <p:txBody>
          <a:bodyPr>
            <a:noAutofit/>
          </a:bodyPr>
          <a:lstStyle/>
          <a:p>
            <a:pPr marL="0" indent="0" algn="just">
              <a:buFont typeface="Wingdings 3" pitchFamily="18" charset="2"/>
              <a:buNone/>
            </a:pPr>
            <a:r>
              <a:rPr lang="pt-BR" sz="2000" smtClean="0"/>
              <a:t>Admissão, sobrevivência e morbidades da UTIN entre bebês sobreviventes</a:t>
            </a:r>
          </a:p>
          <a:p>
            <a:pPr marL="0" indent="0" algn="just"/>
            <a:r>
              <a:rPr lang="pt-BR" sz="2000" b="1" smtClean="0"/>
              <a:t>O risco de não ser admitido na UTIN </a:t>
            </a:r>
            <a:r>
              <a:rPr lang="pt-BR" sz="2000" smtClean="0"/>
              <a:t>em comparação com RN de 26 semanas. </a:t>
            </a:r>
          </a:p>
          <a:p>
            <a:pPr lvl="1" algn="just">
              <a:buFont typeface="Arial" pitchFamily="34" charset="0"/>
              <a:buChar char="•"/>
            </a:pPr>
            <a:r>
              <a:rPr lang="pt-BR" sz="2000" smtClean="0"/>
              <a:t>22 semanas (OR 174,3, IC 95%, 44,5-683,3), </a:t>
            </a:r>
          </a:p>
          <a:p>
            <a:pPr lvl="1" algn="just">
              <a:buFont typeface="Arial" pitchFamily="34" charset="0"/>
              <a:buChar char="•"/>
            </a:pPr>
            <a:r>
              <a:rPr lang="pt-BR" sz="2000" smtClean="0"/>
              <a:t>23 semanas (OR 12,8, IC 95%, 4,1- 40,1), </a:t>
            </a:r>
          </a:p>
          <a:p>
            <a:pPr lvl="1" algn="just">
              <a:buFont typeface="Arial" pitchFamily="34" charset="0"/>
              <a:buChar char="•"/>
            </a:pPr>
            <a:r>
              <a:rPr lang="pt-BR" sz="2000" smtClean="0"/>
              <a:t>24 semanas (OR 3,8, IC 95%, 1,2-12,5) </a:t>
            </a:r>
          </a:p>
          <a:p>
            <a:pPr marL="0" indent="0" algn="just"/>
            <a:r>
              <a:rPr lang="pt-BR" sz="2000" smtClean="0"/>
              <a:t>Ajustado para IG, o parto por </a:t>
            </a:r>
            <a:r>
              <a:rPr lang="pt-BR" sz="2000" b="1" smtClean="0"/>
              <a:t>cesariana foi associado a uma maior taxa de admissão na UCIN </a:t>
            </a:r>
            <a:r>
              <a:rPr lang="pt-BR" sz="2000" smtClean="0"/>
              <a:t>(OR 3.1, IC 95% 1.2-8.2).</a:t>
            </a:r>
          </a:p>
          <a:p>
            <a:pPr marL="0" indent="0" algn="just"/>
            <a:r>
              <a:rPr lang="pt-BR" sz="2000" b="1" smtClean="0"/>
              <a:t>A taxa de sobrevivência de 1 ano foi de 44% para todos os partos, 67% para todos os recém-nascidos nascidos vivos e 74% para lactentes admitidos na UTIN </a:t>
            </a:r>
            <a:r>
              <a:rPr lang="pt-BR" sz="2000" smtClean="0"/>
              <a:t>(</a:t>
            </a:r>
            <a:r>
              <a:rPr lang="pt-BR" sz="2000" smtClean="0">
                <a:solidFill>
                  <a:srgbClr val="0033CC"/>
                </a:solidFill>
              </a:rPr>
              <a:t>Tabela  1</a:t>
            </a:r>
            <a:r>
              <a:rPr lang="pt-BR" sz="2000" smtClean="0"/>
              <a:t>).</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ítulo 1"/>
          <p:cNvSpPr>
            <a:spLocks noGrp="1"/>
          </p:cNvSpPr>
          <p:nvPr>
            <p:ph type="title"/>
          </p:nvPr>
        </p:nvSpPr>
        <p:spPr/>
        <p:txBody>
          <a:bodyPr/>
          <a:lstStyle/>
          <a:p>
            <a:r>
              <a:rPr lang="pt-BR" smtClean="0"/>
              <a:t>Resultados</a:t>
            </a:r>
          </a:p>
        </p:txBody>
      </p:sp>
      <p:sp>
        <p:nvSpPr>
          <p:cNvPr id="3" name="Espaço Reservado para Conteúdo 2"/>
          <p:cNvSpPr>
            <a:spLocks noGrp="1"/>
          </p:cNvSpPr>
          <p:nvPr>
            <p:ph idx="1"/>
          </p:nvPr>
        </p:nvSpPr>
        <p:spPr>
          <a:xfrm>
            <a:off x="498475" y="2352675"/>
            <a:ext cx="11418888" cy="3298825"/>
          </a:xfrm>
          <a:solidFill>
            <a:schemeClr val="bg1"/>
          </a:solidFill>
        </p:spPr>
        <p:txBody>
          <a:bodyPr>
            <a:noAutofit/>
          </a:bodyPr>
          <a:lstStyle/>
          <a:p>
            <a:pPr algn="just"/>
            <a:r>
              <a:rPr lang="pt-BR" sz="2000" smtClean="0"/>
              <a:t>A taxa de sobrevivência com:</a:t>
            </a:r>
          </a:p>
          <a:p>
            <a:pPr lvl="1" algn="just"/>
            <a:r>
              <a:rPr lang="pt-BR" b="1" smtClean="0"/>
              <a:t>22 semanas</a:t>
            </a:r>
            <a:r>
              <a:rPr lang="pt-BR" smtClean="0"/>
              <a:t> </a:t>
            </a:r>
            <a:r>
              <a:rPr lang="pt-BR" smtClean="0">
                <a:sym typeface="Wingdings" pitchFamily="2" charset="2"/>
              </a:rPr>
              <a:t> 18%					</a:t>
            </a:r>
          </a:p>
          <a:p>
            <a:pPr lvl="1" algn="just"/>
            <a:r>
              <a:rPr lang="pt-BR" b="1" smtClean="0"/>
              <a:t>23 semanas</a:t>
            </a:r>
            <a:r>
              <a:rPr lang="pt-BR" smtClean="0"/>
              <a:t> </a:t>
            </a:r>
            <a:r>
              <a:rPr lang="pt-BR" smtClean="0">
                <a:sym typeface="Wingdings" pitchFamily="2" charset="2"/>
              </a:rPr>
              <a:t> 29%</a:t>
            </a:r>
            <a:endParaRPr lang="pt-BR" smtClean="0"/>
          </a:p>
          <a:p>
            <a:pPr lvl="1" algn="just"/>
            <a:r>
              <a:rPr lang="pt-BR" b="1" smtClean="0"/>
              <a:t>24 semanas</a:t>
            </a:r>
            <a:r>
              <a:rPr lang="pt-BR" smtClean="0"/>
              <a:t> </a:t>
            </a:r>
            <a:r>
              <a:rPr lang="pt-BR" smtClean="0">
                <a:sym typeface="Wingdings" pitchFamily="2" charset="2"/>
              </a:rPr>
              <a:t> 56%					</a:t>
            </a:r>
          </a:p>
          <a:p>
            <a:pPr lvl="1" algn="just"/>
            <a:r>
              <a:rPr lang="pt-BR" b="1" smtClean="0"/>
              <a:t>25 semanas </a:t>
            </a:r>
            <a:r>
              <a:rPr lang="pt-BR" smtClean="0">
                <a:sym typeface="Wingdings" pitchFamily="2" charset="2"/>
              </a:rPr>
              <a:t></a:t>
            </a:r>
            <a:r>
              <a:rPr lang="pt-BR" b="1" smtClean="0">
                <a:sym typeface="Wingdings" pitchFamily="2" charset="2"/>
              </a:rPr>
              <a:t> </a:t>
            </a:r>
            <a:r>
              <a:rPr lang="pt-BR" smtClean="0">
                <a:sym typeface="Wingdings" pitchFamily="2" charset="2"/>
              </a:rPr>
              <a:t>84%</a:t>
            </a:r>
            <a:endParaRPr lang="pt-BR" smtClean="0"/>
          </a:p>
          <a:p>
            <a:pPr lvl="1" algn="just"/>
            <a:r>
              <a:rPr lang="pt-BR" b="1" smtClean="0"/>
              <a:t>26 semanas</a:t>
            </a:r>
            <a:r>
              <a:rPr lang="pt-BR" smtClean="0"/>
              <a:t> </a:t>
            </a:r>
            <a:r>
              <a:rPr lang="pt-BR" smtClean="0">
                <a:sym typeface="Wingdings" pitchFamily="2" charset="2"/>
              </a:rPr>
              <a:t> 90%	</a:t>
            </a:r>
            <a:endParaRPr lang="pt-BR" smtClean="0"/>
          </a:p>
          <a:p>
            <a:pPr algn="just">
              <a:buFont typeface="Wingdings 3" pitchFamily="18" charset="2"/>
              <a:buNone/>
            </a:pPr>
            <a:r>
              <a:rPr lang="pt-BR" sz="2000" smtClean="0"/>
              <a:t>(</a:t>
            </a:r>
            <a:r>
              <a:rPr lang="pt-BR" sz="2000" b="1" smtClean="0">
                <a:solidFill>
                  <a:srgbClr val="0033CC"/>
                </a:solidFill>
              </a:rPr>
              <a:t>por cada incremento de semana em IG: OR 3.3, IC de 95% 2,4-4,4</a:t>
            </a:r>
            <a:r>
              <a:rPr lang="pt-BR" sz="2000" smtClean="0"/>
              <a:t>). </a:t>
            </a:r>
          </a:p>
          <a:p>
            <a:pPr algn="just"/>
            <a:r>
              <a:rPr lang="pt-BR" sz="2000" smtClean="0">
                <a:solidFill>
                  <a:srgbClr val="0033CC"/>
                </a:solidFill>
              </a:rPr>
              <a:t>O uso de </a:t>
            </a:r>
            <a:r>
              <a:rPr lang="pt-BR" sz="2000" b="1" smtClean="0">
                <a:solidFill>
                  <a:srgbClr val="0033CC"/>
                </a:solidFill>
              </a:rPr>
              <a:t>esteróides antenatal mostrou  aumento da sobrevida</a:t>
            </a:r>
            <a:r>
              <a:rPr lang="pt-BR" sz="2000" b="1" smtClean="0"/>
              <a:t> </a:t>
            </a:r>
            <a:r>
              <a:rPr lang="pt-BR" sz="2000" smtClean="0"/>
              <a:t>(OR 3,5, IC 95% 1,4-8,8),</a:t>
            </a:r>
          </a:p>
          <a:p>
            <a:pPr algn="just"/>
            <a:r>
              <a:rPr lang="pt-BR" sz="2000" smtClean="0"/>
              <a:t> Não foi encontrada associação significativa entre a sobrevivência e cesariana, pequeno para IG, sexo ou parto múltiplo, ajustada para IG.</a:t>
            </a:r>
          </a:p>
          <a:p>
            <a:pPr algn="just"/>
            <a:r>
              <a:rPr lang="pt-BR" sz="2000" smtClean="0"/>
              <a:t>As taxas de morbidade entre os 185 lactentes sobreviventes são mostradas em </a:t>
            </a:r>
            <a:r>
              <a:rPr lang="pt-BR" sz="2000" smtClean="0">
                <a:solidFill>
                  <a:srgbClr val="0033CC"/>
                </a:solidFill>
              </a:rPr>
              <a:t>Tabela 2</a:t>
            </a:r>
          </a:p>
          <a:p>
            <a:pPr algn="just"/>
            <a:endParaRPr lang="pt-BR" sz="2000" smtClean="0">
              <a:solidFill>
                <a:srgbClr val="0033CC"/>
              </a:solidFill>
            </a:endParaRPr>
          </a:p>
          <a:p>
            <a:pPr algn="just"/>
            <a:endParaRPr lang="pt-BR" sz="2000" smtClean="0">
              <a:solidFill>
                <a:srgbClr val="0033CC"/>
              </a:solidFill>
            </a:endParaRPr>
          </a:p>
          <a:p>
            <a:pPr algn="just"/>
            <a:endParaRPr lang="pt-BR" sz="2000" smtClean="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ítulo 1"/>
          <p:cNvSpPr>
            <a:spLocks noGrp="1"/>
          </p:cNvSpPr>
          <p:nvPr>
            <p:ph type="title"/>
          </p:nvPr>
        </p:nvSpPr>
        <p:spPr/>
        <p:txBody>
          <a:bodyPr/>
          <a:lstStyle/>
          <a:p>
            <a:r>
              <a:rPr lang="pt-BR" smtClean="0"/>
              <a:t>Resultados</a:t>
            </a:r>
          </a:p>
        </p:txBody>
      </p:sp>
      <p:pic>
        <p:nvPicPr>
          <p:cNvPr id="37891" name="Imagem 3"/>
          <p:cNvPicPr>
            <a:picLocks noChangeAspect="1"/>
          </p:cNvPicPr>
          <p:nvPr/>
        </p:nvPicPr>
        <p:blipFill>
          <a:blip r:embed="rId2"/>
          <a:srcRect/>
          <a:stretch>
            <a:fillRect/>
          </a:stretch>
        </p:blipFill>
        <p:spPr bwMode="auto">
          <a:xfrm>
            <a:off x="631825" y="2182813"/>
            <a:ext cx="11023600" cy="43227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ítulo 1"/>
          <p:cNvSpPr>
            <a:spLocks noGrp="1"/>
          </p:cNvSpPr>
          <p:nvPr>
            <p:ph type="title"/>
          </p:nvPr>
        </p:nvSpPr>
        <p:spPr/>
        <p:txBody>
          <a:bodyPr/>
          <a:lstStyle/>
          <a:p>
            <a:r>
              <a:rPr lang="pt-BR" smtClean="0"/>
              <a:t>Resultados</a:t>
            </a:r>
          </a:p>
        </p:txBody>
      </p:sp>
      <p:pic>
        <p:nvPicPr>
          <p:cNvPr id="38915" name="Imagem 3"/>
          <p:cNvPicPr>
            <a:picLocks noChangeAspect="1"/>
          </p:cNvPicPr>
          <p:nvPr/>
        </p:nvPicPr>
        <p:blipFill>
          <a:blip r:embed="rId2"/>
          <a:srcRect/>
          <a:stretch>
            <a:fillRect/>
          </a:stretch>
        </p:blipFill>
        <p:spPr bwMode="auto">
          <a:xfrm>
            <a:off x="631825" y="2154238"/>
            <a:ext cx="11023600" cy="4322762"/>
          </a:xfrm>
          <a:prstGeom prst="rect">
            <a:avLst/>
          </a:prstGeom>
          <a:noFill/>
          <a:ln w="9525">
            <a:noFill/>
            <a:miter lim="800000"/>
            <a:headEnd/>
            <a:tailEnd/>
          </a:ln>
        </p:spPr>
      </p:pic>
      <p:sp>
        <p:nvSpPr>
          <p:cNvPr id="3" name="Retângulo 2"/>
          <p:cNvSpPr/>
          <p:nvPr/>
        </p:nvSpPr>
        <p:spPr>
          <a:xfrm>
            <a:off x="631825" y="1906588"/>
            <a:ext cx="11152188" cy="5270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pt-BR">
                <a:solidFill>
                  <a:srgbClr val="FFFFFF"/>
                </a:solidFill>
              </a:rPr>
              <a:t>TABELA 2 Sobrevivência Morbidades neonatais com 1 ano de idade  entre os bebês nascidos em 2013-2014, IG 22 a 26 semanas</a:t>
            </a:r>
          </a:p>
        </p:txBody>
      </p:sp>
      <p:sp>
        <p:nvSpPr>
          <p:cNvPr id="5" name="Retângulo 4"/>
          <p:cNvSpPr/>
          <p:nvPr/>
        </p:nvSpPr>
        <p:spPr>
          <a:xfrm>
            <a:off x="501650" y="2711450"/>
            <a:ext cx="4352925" cy="30321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r>
              <a:rPr lang="pt-BR" sz="1100">
                <a:solidFill>
                  <a:srgbClr val="FFFFFF"/>
                </a:solidFill>
              </a:rPr>
              <a:t>Sobrevivência de um ano </a:t>
            </a:r>
          </a:p>
          <a:p>
            <a:r>
              <a:rPr lang="pt-BR" sz="1100">
                <a:solidFill>
                  <a:srgbClr val="FFFFFF"/>
                </a:solidFill>
              </a:rPr>
              <a:t>sobrevivência n</a:t>
            </a:r>
          </a:p>
          <a:p>
            <a:r>
              <a:rPr lang="pt-BR" sz="1100">
                <a:solidFill>
                  <a:srgbClr val="FFFFFF"/>
                </a:solidFill>
              </a:rPr>
              <a:t>% de sobrevivência de todos os partos (95% IC) </a:t>
            </a:r>
          </a:p>
          <a:p>
            <a:r>
              <a:rPr lang="pt-BR" sz="1100">
                <a:solidFill>
                  <a:srgbClr val="FFFFFF"/>
                </a:solidFill>
              </a:rPr>
              <a:t>% de sobrevivência de fetos vivos por admissão em uma unidade obstétrica (IC 95%) </a:t>
            </a:r>
          </a:p>
          <a:p>
            <a:r>
              <a:rPr lang="pt-BR" sz="1100">
                <a:solidFill>
                  <a:srgbClr val="FFFFFF"/>
                </a:solidFill>
              </a:rPr>
              <a:t>% de sobrevivência de vida - parto (95% IC) </a:t>
            </a:r>
          </a:p>
          <a:p>
            <a:r>
              <a:rPr lang="pt-BR" sz="1100">
                <a:solidFill>
                  <a:srgbClr val="FFFFFF"/>
                </a:solidFill>
              </a:rPr>
              <a:t>% de sobrevivência de lactentes admitidos na UTIN (95% IC) </a:t>
            </a:r>
          </a:p>
          <a:p>
            <a:endParaRPr lang="pt-BR" sz="1100">
              <a:solidFill>
                <a:srgbClr val="FFFFFF"/>
              </a:solidFill>
            </a:endParaRPr>
          </a:p>
          <a:p>
            <a:r>
              <a:rPr lang="pt-BR" sz="1100">
                <a:solidFill>
                  <a:srgbClr val="FFFFFF"/>
                </a:solidFill>
              </a:rPr>
              <a:t>Morbidades </a:t>
            </a:r>
          </a:p>
          <a:p>
            <a:r>
              <a:rPr lang="pt-BR" sz="1100">
                <a:solidFill>
                  <a:srgbClr val="FFFFFF"/>
                </a:solidFill>
              </a:rPr>
              <a:t>Sepse de início precoce, um (% Admitido na UTIN) </a:t>
            </a:r>
          </a:p>
          <a:p>
            <a:r>
              <a:rPr lang="pt-BR" sz="1100">
                <a:solidFill>
                  <a:srgbClr val="FFFFFF"/>
                </a:solidFill>
              </a:rPr>
              <a:t>Sepse de início tardio, bn (% admitido na UTIN) </a:t>
            </a:r>
          </a:p>
          <a:p>
            <a:r>
              <a:rPr lang="pt-BR" sz="1100">
                <a:solidFill>
                  <a:srgbClr val="FFFFFF"/>
                </a:solidFill>
              </a:rPr>
              <a:t>HIC, Papile grau 3-4, n (% dos sobreviventes)  </a:t>
            </a:r>
          </a:p>
          <a:p>
            <a:r>
              <a:rPr lang="pt-BR" sz="1100">
                <a:solidFill>
                  <a:srgbClr val="FFFFFF"/>
                </a:solidFill>
              </a:rPr>
              <a:t>Leucomalácia cística periventricular, n (% de sobreviventes) </a:t>
            </a:r>
          </a:p>
          <a:p>
            <a:r>
              <a:rPr lang="pt-BR" sz="1100">
                <a:solidFill>
                  <a:srgbClr val="FFFFFF"/>
                </a:solidFill>
              </a:rPr>
              <a:t>ROP, estágio 3-5, n (% dos sobreviventes) </a:t>
            </a:r>
          </a:p>
          <a:p>
            <a:r>
              <a:rPr lang="pt-BR" sz="1100">
                <a:solidFill>
                  <a:srgbClr val="FFFFFF"/>
                </a:solidFill>
              </a:rPr>
              <a:t>NEC, estágio do sino 2-3, n (% dos sobreviventes)</a:t>
            </a:r>
          </a:p>
          <a:p>
            <a:r>
              <a:rPr lang="pt-BR" sz="1100">
                <a:solidFill>
                  <a:srgbClr val="FFFFFF"/>
                </a:solidFill>
              </a:rPr>
              <a:t>DBP grave, n (% dos sobreviventes) </a:t>
            </a:r>
          </a:p>
          <a:p>
            <a:r>
              <a:rPr lang="pt-BR" sz="1100">
                <a:solidFill>
                  <a:srgbClr val="FFFFFF"/>
                </a:solidFill>
              </a:rPr>
              <a:t>Morbidade neonatal principal, dn (% Dos sobreviventes)</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ítulo 1"/>
          <p:cNvSpPr>
            <a:spLocks noGrp="1"/>
          </p:cNvSpPr>
          <p:nvPr>
            <p:ph type="title"/>
          </p:nvPr>
        </p:nvSpPr>
        <p:spPr/>
        <p:txBody>
          <a:bodyPr/>
          <a:lstStyle/>
          <a:p>
            <a:r>
              <a:rPr lang="pt-BR" smtClean="0"/>
              <a:t>Resultados</a:t>
            </a:r>
          </a:p>
        </p:txBody>
      </p:sp>
      <p:sp>
        <p:nvSpPr>
          <p:cNvPr id="39939" name="Espaço Reservado para Conteúdo 2"/>
          <p:cNvSpPr>
            <a:spLocks noGrp="1"/>
          </p:cNvSpPr>
          <p:nvPr>
            <p:ph idx="1"/>
          </p:nvPr>
        </p:nvSpPr>
        <p:spPr>
          <a:xfrm>
            <a:off x="209550" y="2355850"/>
            <a:ext cx="11982450" cy="4300538"/>
          </a:xfrm>
          <a:solidFill>
            <a:schemeClr val="bg1"/>
          </a:solidFill>
        </p:spPr>
        <p:txBody>
          <a:bodyPr/>
          <a:lstStyle/>
          <a:p>
            <a:pPr algn="just"/>
            <a:r>
              <a:rPr lang="pt-BR" sz="1900" smtClean="0"/>
              <a:t>A hemorragia intracraniana (</a:t>
            </a:r>
            <a:r>
              <a:rPr lang="pt-BR" sz="1900" b="1" smtClean="0"/>
              <a:t>HIC grau 3 ou 4) </a:t>
            </a:r>
            <a:r>
              <a:rPr lang="pt-BR" sz="1900" smtClean="0"/>
              <a:t>e/ou </a:t>
            </a:r>
            <a:r>
              <a:rPr lang="pt-BR" sz="1900" b="1" smtClean="0"/>
              <a:t>leucomalácia cística periventricular </a:t>
            </a:r>
            <a:r>
              <a:rPr lang="pt-BR" sz="1900" smtClean="0"/>
              <a:t>foram diagnosticados em 14 (13%) crianças, mas não entre os 15 bebês sobreviventes com IG &lt;24 semanas. </a:t>
            </a:r>
          </a:p>
          <a:p>
            <a:pPr algn="just"/>
            <a:r>
              <a:rPr lang="pt-BR" sz="1900" b="1" smtClean="0"/>
              <a:t>Enterocolite necrosante </a:t>
            </a:r>
            <a:r>
              <a:rPr lang="pt-BR" sz="1900" smtClean="0"/>
              <a:t>foi diagnosticado em 10 lactentes e 8 necessitaram de laparotomia, incluindo 2 com ileostomia na alta. </a:t>
            </a:r>
          </a:p>
          <a:p>
            <a:pPr algn="just"/>
            <a:r>
              <a:rPr lang="pt-BR" sz="1900" smtClean="0"/>
              <a:t>As </a:t>
            </a:r>
            <a:r>
              <a:rPr lang="pt-BR" sz="1900" b="1" smtClean="0"/>
              <a:t>principais morbidades </a:t>
            </a:r>
            <a:r>
              <a:rPr lang="pt-BR" sz="1900" smtClean="0"/>
              <a:t>neonatais foram encontradas em 102 de 185 (55%) dos bebês sobreviventes. </a:t>
            </a:r>
          </a:p>
          <a:p>
            <a:pPr algn="just"/>
            <a:r>
              <a:rPr lang="pt-BR" sz="1900" smtClean="0"/>
              <a:t>A </a:t>
            </a:r>
            <a:r>
              <a:rPr lang="pt-BR" sz="1900" b="1" smtClean="0"/>
              <a:t>IG decrescente foi associada:</a:t>
            </a:r>
          </a:p>
          <a:p>
            <a:pPr lvl="1" algn="just"/>
            <a:r>
              <a:rPr lang="pt-BR" sz="1900" b="1" smtClean="0"/>
              <a:t> a maiores incapacidades neonatais </a:t>
            </a:r>
            <a:r>
              <a:rPr lang="pt-BR" sz="1900" smtClean="0"/>
              <a:t>(OR 1,6, IC 95% 1,2-2,2),</a:t>
            </a:r>
          </a:p>
          <a:p>
            <a:pPr lvl="1" algn="just"/>
            <a:r>
              <a:rPr lang="pt-BR" sz="1900" smtClean="0"/>
              <a:t>DBP –displasia broncopulmonar  pulmonar grave (OR 1,4, IC 95% 1,02-1,9) e</a:t>
            </a:r>
          </a:p>
          <a:p>
            <a:pPr lvl="1" algn="just"/>
            <a:r>
              <a:rPr lang="pt-BR" sz="1900" smtClean="0"/>
              <a:t>ROP severa (OR 1,9, IC 95% 1,3-2,8), </a:t>
            </a:r>
          </a:p>
          <a:p>
            <a:pPr lvl="1" algn="just"/>
            <a:r>
              <a:rPr lang="pt-BR" sz="1900" b="1" smtClean="0"/>
              <a:t>mas não com risco de </a:t>
            </a:r>
            <a:r>
              <a:rPr lang="pt-BR" sz="1900" smtClean="0"/>
              <a:t>enterocolite necrosante(</a:t>
            </a:r>
            <a:r>
              <a:rPr lang="pt-BR" sz="1900" b="1" smtClean="0"/>
              <a:t>NEC)</a:t>
            </a:r>
            <a:r>
              <a:rPr lang="pt-BR" sz="1900" smtClean="0"/>
              <a:t> </a:t>
            </a:r>
            <a:r>
              <a:rPr lang="pt-BR" sz="1900" b="1" smtClean="0"/>
              <a:t>ou grave anormalidade no ultrassom</a:t>
            </a:r>
            <a:r>
              <a:rPr lang="pt-BR" sz="1900" smtClean="0"/>
              <a:t>.</a:t>
            </a:r>
          </a:p>
          <a:p>
            <a:endParaRPr lang="pt-BR" sz="2200" smtClean="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ítulo 1"/>
          <p:cNvSpPr>
            <a:spLocks noGrp="1"/>
          </p:cNvSpPr>
          <p:nvPr>
            <p:ph type="title"/>
          </p:nvPr>
        </p:nvSpPr>
        <p:spPr/>
        <p:txBody>
          <a:bodyPr/>
          <a:lstStyle/>
          <a:p>
            <a:r>
              <a:rPr lang="pt-BR" smtClean="0"/>
              <a:t>Resultados</a:t>
            </a:r>
          </a:p>
        </p:txBody>
      </p:sp>
      <p:sp>
        <p:nvSpPr>
          <p:cNvPr id="40963" name="Espaço Reservado para Conteúdo 2"/>
          <p:cNvSpPr>
            <a:spLocks noGrp="1"/>
          </p:cNvSpPr>
          <p:nvPr>
            <p:ph idx="1"/>
          </p:nvPr>
        </p:nvSpPr>
        <p:spPr>
          <a:xfrm>
            <a:off x="501650" y="2603500"/>
            <a:ext cx="11166475" cy="3416300"/>
          </a:xfrm>
        </p:spPr>
        <p:txBody>
          <a:bodyPr/>
          <a:lstStyle/>
          <a:p>
            <a:pPr algn="just"/>
            <a:r>
              <a:rPr lang="pt-BR" sz="2400" smtClean="0"/>
              <a:t>Em 34 de 66 (52%) </a:t>
            </a:r>
            <a:r>
              <a:rPr lang="pt-BR" sz="2400" b="1" smtClean="0"/>
              <a:t>mortes da UTIN</a:t>
            </a:r>
            <a:r>
              <a:rPr lang="pt-BR" sz="2400" smtClean="0"/>
              <a:t>, uma decisão explícita de reter o cuidado ativo foi feito. </a:t>
            </a:r>
          </a:p>
          <a:p>
            <a:pPr algn="just"/>
            <a:r>
              <a:rPr lang="pt-BR" sz="2400" smtClean="0"/>
              <a:t>Entre estes bebês, </a:t>
            </a:r>
            <a:r>
              <a:rPr lang="pt-BR" sz="2400" b="1" smtClean="0"/>
              <a:t>uma grave anormalidade no ultrassom </a:t>
            </a:r>
            <a:r>
              <a:rPr lang="pt-BR" sz="2400" smtClean="0"/>
              <a:t>foi o principal motivo para a retenção de cuidados ativos em 17 de 34 (50%).</a:t>
            </a:r>
          </a:p>
          <a:p>
            <a:pPr algn="just"/>
            <a:r>
              <a:rPr lang="pt-BR" sz="2400" smtClean="0"/>
              <a:t>De todas as crianças com </a:t>
            </a:r>
            <a:r>
              <a:rPr lang="pt-BR" sz="2400" b="1" smtClean="0"/>
              <a:t>diagnóstico de HIC grau 4 ou leucomalácia cística periventricular</a:t>
            </a:r>
            <a:r>
              <a:rPr lang="pt-BR" sz="2400" smtClean="0"/>
              <a:t>, a morte devido à retenção de cuidados intensivos variou de 74% para crianças &lt;25 semanas a 15% com IG de 25 a 26 semanas.</a:t>
            </a:r>
          </a:p>
          <a:p>
            <a:pPr algn="just"/>
            <a:endParaRPr lang="pt-BR" sz="2400" smtClean="0"/>
          </a:p>
          <a:p>
            <a:endParaRPr lang="pt-BR" sz="2400" smtClean="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ítulo 1"/>
          <p:cNvSpPr>
            <a:spLocks noGrp="1"/>
          </p:cNvSpPr>
          <p:nvPr>
            <p:ph type="title"/>
          </p:nvPr>
        </p:nvSpPr>
        <p:spPr/>
        <p:txBody>
          <a:bodyPr/>
          <a:lstStyle/>
          <a:p>
            <a:r>
              <a:rPr lang="pt-BR" smtClean="0"/>
              <a:t>Resultados</a:t>
            </a:r>
          </a:p>
        </p:txBody>
      </p:sp>
      <p:sp>
        <p:nvSpPr>
          <p:cNvPr id="3" name="Espaço Reservado para Conteúdo 2"/>
          <p:cNvSpPr>
            <a:spLocks noGrp="1"/>
          </p:cNvSpPr>
          <p:nvPr>
            <p:ph idx="1"/>
          </p:nvPr>
        </p:nvSpPr>
        <p:spPr>
          <a:xfrm>
            <a:off x="412750" y="1681163"/>
            <a:ext cx="11409363" cy="3416300"/>
          </a:xfrm>
          <a:solidFill>
            <a:schemeClr val="bg1"/>
          </a:solidFill>
        </p:spPr>
        <p:txBody>
          <a:bodyPr>
            <a:noAutofit/>
          </a:bodyPr>
          <a:lstStyle/>
          <a:p>
            <a:pPr marL="0" indent="0">
              <a:buFont typeface="Wingdings 3" pitchFamily="18" charset="2"/>
              <a:buNone/>
            </a:pPr>
            <a:r>
              <a:rPr lang="pt-BR" sz="2000" smtClean="0"/>
              <a:t>Tendências na Noruega entre 1999-2000 e 2013-2014</a:t>
            </a:r>
          </a:p>
          <a:p>
            <a:pPr marL="0" indent="0" algn="just"/>
            <a:r>
              <a:rPr lang="pt-BR" sz="2000" smtClean="0"/>
              <a:t>A </a:t>
            </a:r>
            <a:r>
              <a:rPr lang="pt-BR" sz="2000" b="1" smtClean="0"/>
              <a:t>população de nascimento total foram semelhantes nos 2 períodos </a:t>
            </a:r>
            <a:r>
              <a:rPr lang="pt-BR" sz="2000" smtClean="0"/>
              <a:t>(NEPS1 e NEPS2)</a:t>
            </a:r>
          </a:p>
          <a:p>
            <a:pPr marL="0" indent="0" algn="just"/>
            <a:r>
              <a:rPr lang="pt-BR" sz="2000" smtClean="0"/>
              <a:t>No entanto, </a:t>
            </a:r>
            <a:r>
              <a:rPr lang="pt-BR" sz="2000" b="1" smtClean="0"/>
              <a:t>a proporção de morte intrauterina fora do hospital aumentou </a:t>
            </a:r>
            <a:r>
              <a:rPr lang="pt-BR" sz="2000" smtClean="0"/>
              <a:t>117% (P = 0,001) ao longo dos 15 anos, e a </a:t>
            </a:r>
            <a:r>
              <a:rPr lang="pt-BR" sz="2000" b="1" smtClean="0"/>
              <a:t>incidência total de bebês nascidos com 22 a 24 </a:t>
            </a:r>
            <a:r>
              <a:rPr lang="pt-BR" sz="2000" smtClean="0"/>
              <a:t>semanas de gestação </a:t>
            </a:r>
            <a:r>
              <a:rPr lang="pt-BR" sz="2000" b="1" smtClean="0"/>
              <a:t>aumentou</a:t>
            </a:r>
            <a:r>
              <a:rPr lang="pt-BR" sz="2000" smtClean="0"/>
              <a:t> 29% (P = 0,014). </a:t>
            </a:r>
          </a:p>
          <a:p>
            <a:pPr marL="0" indent="0" algn="just"/>
            <a:r>
              <a:rPr lang="pt-BR" sz="2000" smtClean="0"/>
              <a:t>Entre os bebês &lt;26 semanas </a:t>
            </a:r>
            <a:r>
              <a:rPr lang="pt-BR" sz="2000" b="1" smtClean="0"/>
              <a:t>admitidos na UTIN</a:t>
            </a:r>
            <a:r>
              <a:rPr lang="pt-BR" sz="2000" smtClean="0"/>
              <a:t>, a proporção entre </a:t>
            </a:r>
            <a:r>
              <a:rPr lang="pt-BR" sz="2000" b="1" smtClean="0"/>
              <a:t>partos por cesariana aumentou de </a:t>
            </a:r>
            <a:r>
              <a:rPr lang="pt-BR" sz="2000" smtClean="0"/>
              <a:t>25% em NEPS1 para 36% em NEPS2 (P = 0,04) e a proporção </a:t>
            </a:r>
            <a:r>
              <a:rPr lang="pt-BR" sz="2000" b="1" smtClean="0"/>
              <a:t>que recebeu surfactante</a:t>
            </a:r>
            <a:r>
              <a:rPr lang="pt-BR" sz="2000" smtClean="0"/>
              <a:t> na sala de parto </a:t>
            </a:r>
            <a:r>
              <a:rPr lang="pt-BR" sz="2000" b="1" smtClean="0"/>
              <a:t>aumentou</a:t>
            </a:r>
            <a:r>
              <a:rPr lang="pt-BR" sz="2000" smtClean="0"/>
              <a:t> de 69% para 86% ( P = 0,001). </a:t>
            </a:r>
          </a:p>
          <a:p>
            <a:pPr marL="0" indent="0" algn="just"/>
            <a:r>
              <a:rPr lang="pt-BR" sz="2000" smtClean="0"/>
              <a:t>Entre os lactentes que </a:t>
            </a:r>
            <a:r>
              <a:rPr lang="pt-BR" sz="2000" b="1" smtClean="0"/>
              <a:t>morreram na UCIN, </a:t>
            </a:r>
            <a:r>
              <a:rPr lang="pt-BR" sz="2000" smtClean="0"/>
              <a:t>a idade mediana (intervalo interquartil) da morte aumentou de 2 (8) dias em NEPS1, para 8,5 (23) dias em NEPS2.</a:t>
            </a:r>
          </a:p>
          <a:p>
            <a:pPr marL="0" indent="0" algn="just"/>
            <a:r>
              <a:rPr lang="pt-BR" sz="2000" smtClean="0"/>
              <a:t>A proporção </a:t>
            </a:r>
            <a:r>
              <a:rPr lang="pt-BR" sz="2000" b="1" smtClean="0"/>
              <a:t>com DBP grave foi aumentada </a:t>
            </a:r>
            <a:r>
              <a:rPr lang="pt-BR" sz="2000" smtClean="0"/>
              <a:t>em NEPS2 em comparação com NEPS1 (42% vs 28%, P = 0,007), mas </a:t>
            </a:r>
            <a:r>
              <a:rPr lang="pt-BR" sz="2000" b="1" smtClean="0"/>
              <a:t>não houve diferenças nas taxas de anormalidades graves </a:t>
            </a:r>
            <a:r>
              <a:rPr lang="pt-BR" sz="2000" smtClean="0"/>
              <a:t>de ultrassom, ROP, NEC ou mortalidade entre as 2 coortes.</a:t>
            </a:r>
          </a:p>
          <a:p>
            <a:pPr marL="0" indent="0" algn="just"/>
            <a:endParaRPr lang="pt-BR" sz="2000" smtClean="0"/>
          </a:p>
          <a:p>
            <a:pPr marL="0" indent="0">
              <a:buFont typeface="Wingdings 3" pitchFamily="18" charset="2"/>
              <a:buNone/>
            </a:pPr>
            <a:endParaRPr lang="pt-BR" sz="2000" smtClean="0"/>
          </a:p>
          <a:p>
            <a:pPr marL="0" indent="0"/>
            <a:endParaRPr lang="pt-BR" sz="2000" smtClean="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ítulo 1"/>
          <p:cNvSpPr>
            <a:spLocks noGrp="1"/>
          </p:cNvSpPr>
          <p:nvPr>
            <p:ph type="title"/>
          </p:nvPr>
        </p:nvSpPr>
        <p:spPr/>
        <p:txBody>
          <a:bodyPr/>
          <a:lstStyle/>
          <a:p>
            <a:r>
              <a:rPr lang="pt-BR" smtClean="0"/>
              <a:t>Resultados</a:t>
            </a:r>
          </a:p>
        </p:txBody>
      </p:sp>
      <p:sp>
        <p:nvSpPr>
          <p:cNvPr id="3" name="Espaço Reservado para Conteúdo 2"/>
          <p:cNvSpPr>
            <a:spLocks noGrp="1"/>
          </p:cNvSpPr>
          <p:nvPr>
            <p:ph idx="1"/>
          </p:nvPr>
        </p:nvSpPr>
        <p:spPr>
          <a:xfrm>
            <a:off x="420688" y="2393950"/>
            <a:ext cx="11256962" cy="4195763"/>
          </a:xfrm>
          <a:solidFill>
            <a:schemeClr val="bg1"/>
          </a:solidFill>
        </p:spPr>
        <p:txBody>
          <a:bodyPr>
            <a:normAutofit/>
          </a:bodyPr>
          <a:lstStyle/>
          <a:p>
            <a:pPr marL="0" indent="0" algn="just">
              <a:buFont typeface="Wingdings 3" pitchFamily="18" charset="2"/>
              <a:buNone/>
            </a:pPr>
            <a:r>
              <a:rPr lang="pt-BR" smtClean="0"/>
              <a:t>Comparação entre países europeus </a:t>
            </a:r>
          </a:p>
          <a:p>
            <a:pPr marL="0" indent="0" algn="just"/>
            <a:r>
              <a:rPr lang="pt-BR" smtClean="0"/>
              <a:t>A </a:t>
            </a:r>
            <a:r>
              <a:rPr lang="pt-BR" smtClean="0">
                <a:solidFill>
                  <a:srgbClr val="0033CC"/>
                </a:solidFill>
              </a:rPr>
              <a:t>Figura 1</a:t>
            </a:r>
            <a:r>
              <a:rPr lang="pt-BR" smtClean="0"/>
              <a:t> ilustra taxas de natimortos, internações na UTIN  e sobrevivência entre lactentes nascidos vivos e a proporção com morbidades neonatais graves entre sobreviventes em coortes nacionais da Noruega, Suécia, Inglaterra e França.</a:t>
            </a:r>
          </a:p>
          <a:p>
            <a:pPr marL="0" indent="0" algn="just"/>
            <a:r>
              <a:rPr lang="pt-BR" smtClean="0"/>
              <a:t>A proporção de lactentes classificados como </a:t>
            </a:r>
            <a:r>
              <a:rPr lang="pt-BR" b="1" smtClean="0"/>
              <a:t>nascidos mortos aumentou </a:t>
            </a:r>
            <a:r>
              <a:rPr lang="pt-BR" smtClean="0"/>
              <a:t>com a IG decrescente em todos os países (</a:t>
            </a:r>
            <a:r>
              <a:rPr lang="pt-BR" smtClean="0">
                <a:solidFill>
                  <a:srgbClr val="0033CC"/>
                </a:solidFill>
              </a:rPr>
              <a:t>Fig 1A</a:t>
            </a:r>
            <a:r>
              <a:rPr lang="pt-BR" smtClean="0"/>
              <a:t>). </a:t>
            </a:r>
          </a:p>
          <a:p>
            <a:pPr marL="0" indent="0" algn="just"/>
            <a:r>
              <a:rPr lang="pt-BR" smtClean="0"/>
              <a:t>A </a:t>
            </a:r>
            <a:r>
              <a:rPr lang="pt-BR" b="1" smtClean="0"/>
              <a:t>taxa de natimortos </a:t>
            </a:r>
            <a:r>
              <a:rPr lang="pt-BR" smtClean="0"/>
              <a:t>em NEPS2 foi semelhante a Suécia e Inglaterra, enquanto que a França discordou significativamente com taxas mais elevadas de natimortos entre bebês nascidos de 22 a 24 semanas de IG.</a:t>
            </a:r>
          </a:p>
          <a:p>
            <a:pPr marL="0" indent="0" algn="just"/>
            <a:r>
              <a:rPr lang="pt-BR" smtClean="0"/>
              <a:t>As </a:t>
            </a:r>
            <a:r>
              <a:rPr lang="pt-BR" b="1" smtClean="0"/>
              <a:t>taxas de admissão </a:t>
            </a:r>
            <a:r>
              <a:rPr lang="pt-BR" smtClean="0"/>
              <a:t>da UTIN entre os bebês nascidos vivos foram maiores na Noruega e na Suécia, em comparação com a Inglaterra e a França, assim como a sobrevivência de bebês de 22 a 26 semanas (</a:t>
            </a:r>
            <a:r>
              <a:rPr lang="pt-BR" smtClean="0">
                <a:solidFill>
                  <a:srgbClr val="0033CC"/>
                </a:solidFill>
              </a:rPr>
              <a:t>Fig 1 B e C</a:t>
            </a:r>
            <a:r>
              <a:rPr lang="pt-BR" smtClean="0"/>
              <a:t>). </a:t>
            </a:r>
          </a:p>
          <a:p>
            <a:pPr marL="0" indent="0"/>
            <a:endParaRPr lang="pt-BR" smtClean="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Imagem 3"/>
          <p:cNvPicPr>
            <a:picLocks noChangeAspect="1"/>
          </p:cNvPicPr>
          <p:nvPr/>
        </p:nvPicPr>
        <p:blipFill>
          <a:blip r:embed="rId2"/>
          <a:srcRect/>
          <a:stretch>
            <a:fillRect/>
          </a:stretch>
        </p:blipFill>
        <p:spPr bwMode="auto">
          <a:xfrm>
            <a:off x="793750" y="1169988"/>
            <a:ext cx="5076825" cy="5507037"/>
          </a:xfrm>
          <a:prstGeom prst="rect">
            <a:avLst/>
          </a:prstGeom>
          <a:noFill/>
          <a:ln w="9525">
            <a:noFill/>
            <a:miter lim="800000"/>
            <a:headEnd/>
            <a:tailEnd/>
          </a:ln>
        </p:spPr>
      </p:pic>
      <p:pic>
        <p:nvPicPr>
          <p:cNvPr id="44035" name="Imagem 4"/>
          <p:cNvPicPr>
            <a:picLocks noChangeAspect="1"/>
          </p:cNvPicPr>
          <p:nvPr/>
        </p:nvPicPr>
        <p:blipFill>
          <a:blip r:embed="rId3"/>
          <a:srcRect/>
          <a:stretch>
            <a:fillRect/>
          </a:stretch>
        </p:blipFill>
        <p:spPr bwMode="auto">
          <a:xfrm>
            <a:off x="6057900" y="2906713"/>
            <a:ext cx="5938838" cy="1016000"/>
          </a:xfrm>
          <a:prstGeom prst="rect">
            <a:avLst/>
          </a:prstGeom>
          <a:noFill/>
          <a:ln w="9525">
            <a:noFill/>
            <a:miter lim="800000"/>
            <a:headEnd/>
            <a:tailEnd/>
          </a:ln>
        </p:spPr>
      </p:pic>
      <p:sp>
        <p:nvSpPr>
          <p:cNvPr id="44036" name="Retângulo 5"/>
          <p:cNvSpPr>
            <a:spLocks noChangeArrowheads="1"/>
          </p:cNvSpPr>
          <p:nvPr/>
        </p:nvSpPr>
        <p:spPr bwMode="auto">
          <a:xfrm>
            <a:off x="6116638" y="4767263"/>
            <a:ext cx="5821362" cy="1006475"/>
          </a:xfrm>
          <a:prstGeom prst="rect">
            <a:avLst/>
          </a:prstGeom>
          <a:solidFill>
            <a:schemeClr val="bg1"/>
          </a:solidFill>
          <a:ln w="9525">
            <a:noFill/>
            <a:miter lim="800000"/>
            <a:headEnd/>
            <a:tailEnd/>
          </a:ln>
        </p:spPr>
        <p:txBody>
          <a:bodyPr>
            <a:spAutoFit/>
          </a:bodyPr>
          <a:lstStyle/>
          <a:p>
            <a:pPr algn="just"/>
            <a:r>
              <a:rPr lang="pt-BR" sz="1500">
                <a:latin typeface="Century Gothic" pitchFamily="34" charset="0"/>
              </a:rPr>
              <a:t>FIGURA 1 Comparação de estudos populacionais europeus recentes em taxas de nascimento fetal, internações na UTIN, sobrevivência e morbidade neonatal entre crianças de 22 a 26 semanas de gestação.</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tângulo 5"/>
          <p:cNvSpPr>
            <a:spLocks noChangeArrowheads="1"/>
          </p:cNvSpPr>
          <p:nvPr/>
        </p:nvSpPr>
        <p:spPr bwMode="auto">
          <a:xfrm>
            <a:off x="1228725" y="942975"/>
            <a:ext cx="9459913" cy="785813"/>
          </a:xfrm>
          <a:prstGeom prst="rect">
            <a:avLst/>
          </a:prstGeom>
          <a:solidFill>
            <a:schemeClr val="bg1"/>
          </a:solidFill>
          <a:ln w="9525">
            <a:noFill/>
            <a:miter lim="800000"/>
            <a:headEnd/>
            <a:tailEnd/>
          </a:ln>
        </p:spPr>
        <p:txBody>
          <a:bodyPr>
            <a:spAutoFit/>
          </a:bodyPr>
          <a:lstStyle/>
          <a:p>
            <a:pPr algn="just"/>
            <a:r>
              <a:rPr lang="pt-BR" sz="1500">
                <a:latin typeface="Century Gothic" pitchFamily="34" charset="0"/>
              </a:rPr>
              <a:t>FIGURA 1 Comparação de estudos populacionais europeus recentes em taxas de nascimento fetal, internações de NICU, sobrevivência e morbidade neonatal entre crianças de 22 a 26 semanas de gestação.</a:t>
            </a:r>
          </a:p>
        </p:txBody>
      </p:sp>
      <p:pic>
        <p:nvPicPr>
          <p:cNvPr id="45059" name="Imagem 3"/>
          <p:cNvPicPr>
            <a:picLocks noChangeAspect="1"/>
          </p:cNvPicPr>
          <p:nvPr/>
        </p:nvPicPr>
        <p:blipFill>
          <a:blip r:embed="rId2"/>
          <a:srcRect/>
          <a:stretch>
            <a:fillRect/>
          </a:stretch>
        </p:blipFill>
        <p:spPr bwMode="auto">
          <a:xfrm>
            <a:off x="1528763" y="2459038"/>
            <a:ext cx="8994775" cy="39862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tângulo 5"/>
          <p:cNvSpPr>
            <a:spLocks noChangeArrowheads="1"/>
          </p:cNvSpPr>
          <p:nvPr/>
        </p:nvSpPr>
        <p:spPr bwMode="auto">
          <a:xfrm>
            <a:off x="1228725" y="942975"/>
            <a:ext cx="9459913" cy="785813"/>
          </a:xfrm>
          <a:prstGeom prst="rect">
            <a:avLst/>
          </a:prstGeom>
          <a:solidFill>
            <a:schemeClr val="bg1"/>
          </a:solidFill>
          <a:ln w="9525">
            <a:noFill/>
            <a:miter lim="800000"/>
            <a:headEnd/>
            <a:tailEnd/>
          </a:ln>
        </p:spPr>
        <p:txBody>
          <a:bodyPr>
            <a:spAutoFit/>
          </a:bodyPr>
          <a:lstStyle/>
          <a:p>
            <a:pPr algn="just"/>
            <a:r>
              <a:rPr lang="pt-BR" sz="1500">
                <a:latin typeface="Century Gothic" pitchFamily="34" charset="0"/>
              </a:rPr>
              <a:t>FIGURA 1 Comparação de estudos populacionais europeus recentes em taxas de nascimento fetal, internações de NICU, sobrevivência e morbidade neonatal entre crianças de 22 a 26 semanas de gestação.</a:t>
            </a:r>
          </a:p>
        </p:txBody>
      </p:sp>
      <p:pic>
        <p:nvPicPr>
          <p:cNvPr id="46083" name="Imagem 6"/>
          <p:cNvPicPr>
            <a:picLocks noChangeAspect="1"/>
          </p:cNvPicPr>
          <p:nvPr/>
        </p:nvPicPr>
        <p:blipFill>
          <a:blip r:embed="rId2"/>
          <a:srcRect/>
          <a:stretch>
            <a:fillRect/>
          </a:stretch>
        </p:blipFill>
        <p:spPr bwMode="auto">
          <a:xfrm>
            <a:off x="1708150" y="2628900"/>
            <a:ext cx="9174163" cy="35893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ítulo 1"/>
          <p:cNvSpPr>
            <a:spLocks noGrp="1"/>
          </p:cNvSpPr>
          <p:nvPr>
            <p:ph type="title"/>
          </p:nvPr>
        </p:nvSpPr>
        <p:spPr/>
        <p:txBody>
          <a:bodyPr/>
          <a:lstStyle/>
          <a:p>
            <a:r>
              <a:rPr lang="pt-BR" smtClean="0"/>
              <a:t>Resultados</a:t>
            </a:r>
          </a:p>
        </p:txBody>
      </p:sp>
      <p:sp>
        <p:nvSpPr>
          <p:cNvPr id="47107" name="Espaço Reservado para Conteúdo 2"/>
          <p:cNvSpPr>
            <a:spLocks noGrp="1"/>
          </p:cNvSpPr>
          <p:nvPr>
            <p:ph idx="1"/>
          </p:nvPr>
        </p:nvSpPr>
        <p:spPr>
          <a:xfrm>
            <a:off x="495300" y="2370138"/>
            <a:ext cx="11166475" cy="4338637"/>
          </a:xfrm>
        </p:spPr>
        <p:txBody>
          <a:bodyPr/>
          <a:lstStyle/>
          <a:p>
            <a:pPr algn="just"/>
            <a:r>
              <a:rPr lang="pt-BR" sz="2000" smtClean="0"/>
              <a:t>O estudo </a:t>
            </a:r>
            <a:r>
              <a:rPr lang="pt-BR" sz="2000" i="1" smtClean="0"/>
              <a:t>Express</a:t>
            </a:r>
            <a:r>
              <a:rPr lang="pt-BR" sz="2000" smtClean="0"/>
              <a:t> relatou uma </a:t>
            </a:r>
            <a:r>
              <a:rPr lang="pt-BR" sz="2000" b="1" smtClean="0"/>
              <a:t>sobrevida</a:t>
            </a:r>
            <a:r>
              <a:rPr lang="pt-BR" sz="2000" smtClean="0"/>
              <a:t> significativamente maior com 23 semanas em comparação com a Noruega, 52% contra 29% (P = 0,010). </a:t>
            </a:r>
          </a:p>
          <a:p>
            <a:pPr algn="just"/>
            <a:r>
              <a:rPr lang="pt-BR" sz="2000" b="1" smtClean="0"/>
              <a:t>Entre os sobreviventes</a:t>
            </a:r>
            <a:r>
              <a:rPr lang="pt-BR" sz="2000" smtClean="0"/>
              <a:t>, a taxa relatada de </a:t>
            </a:r>
            <a:r>
              <a:rPr lang="pt-BR" sz="2000" b="1" smtClean="0"/>
              <a:t>maior morbidade neonatal </a:t>
            </a:r>
            <a:r>
              <a:rPr lang="pt-BR" sz="2000" smtClean="0"/>
              <a:t>foi significativamente menor em França, e as </a:t>
            </a:r>
            <a:r>
              <a:rPr lang="pt-BR" sz="2000" b="1" smtClean="0"/>
              <a:t>taxas de DBP </a:t>
            </a:r>
            <a:r>
              <a:rPr lang="pt-BR" sz="2000" smtClean="0"/>
              <a:t>grave foram menores na França e na Suécia, enquanto a </a:t>
            </a:r>
            <a:r>
              <a:rPr lang="pt-BR" sz="2000" b="1" smtClean="0"/>
              <a:t>ROP severa </a:t>
            </a:r>
            <a:r>
              <a:rPr lang="pt-BR" sz="2000" smtClean="0"/>
              <a:t>foi mais frequente na Suécia e menos frequente na França em comparação com a Noruega. </a:t>
            </a:r>
          </a:p>
          <a:p>
            <a:pPr algn="just"/>
            <a:r>
              <a:rPr lang="pt-BR" sz="2000" b="1" smtClean="0"/>
              <a:t>Não</a:t>
            </a:r>
            <a:r>
              <a:rPr lang="pt-BR" sz="2000" smtClean="0"/>
              <a:t> foram encontradas </a:t>
            </a:r>
            <a:r>
              <a:rPr lang="pt-BR" sz="2000" b="1" smtClean="0"/>
              <a:t>diferenças significativas </a:t>
            </a:r>
            <a:r>
              <a:rPr lang="pt-BR" sz="2000" smtClean="0"/>
              <a:t>em relação a </a:t>
            </a:r>
            <a:r>
              <a:rPr lang="pt-BR" sz="2000" b="1" smtClean="0"/>
              <a:t>anormalidades graves no ultrassom ou NEC </a:t>
            </a:r>
            <a:r>
              <a:rPr lang="pt-BR" sz="2000" smtClean="0"/>
              <a:t>verificadas em sobreviventes nesses estudos (</a:t>
            </a:r>
            <a:r>
              <a:rPr lang="pt-BR" sz="2000" smtClean="0">
                <a:solidFill>
                  <a:srgbClr val="0033CC"/>
                </a:solidFill>
              </a:rPr>
              <a:t>Fig 1D</a:t>
            </a:r>
            <a:r>
              <a:rPr lang="pt-BR" sz="2000" smtClean="0"/>
              <a:t>).</a:t>
            </a:r>
          </a:p>
          <a:p>
            <a:endParaRPr lang="pt-BR" smtClean="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4" name="Picture 4"/>
          <p:cNvPicPr>
            <a:picLocks noChangeAspect="1" noChangeArrowheads="1"/>
          </p:cNvPicPr>
          <p:nvPr/>
        </p:nvPicPr>
        <p:blipFill>
          <a:blip r:embed="rId2"/>
          <a:srcRect/>
          <a:stretch>
            <a:fillRect/>
          </a:stretch>
        </p:blipFill>
        <p:spPr bwMode="auto">
          <a:xfrm>
            <a:off x="1006475" y="2728913"/>
            <a:ext cx="9321800" cy="3503612"/>
          </a:xfrm>
          <a:prstGeom prst="rect">
            <a:avLst/>
          </a:prstGeom>
          <a:noFill/>
        </p:spPr>
      </p:pic>
      <p:sp>
        <p:nvSpPr>
          <p:cNvPr id="81925" name="Retângulo 5"/>
          <p:cNvSpPr>
            <a:spLocks noChangeArrowheads="1"/>
          </p:cNvSpPr>
          <p:nvPr/>
        </p:nvSpPr>
        <p:spPr bwMode="auto">
          <a:xfrm>
            <a:off x="1228725" y="955675"/>
            <a:ext cx="9459913" cy="777875"/>
          </a:xfrm>
          <a:prstGeom prst="rect">
            <a:avLst/>
          </a:prstGeom>
          <a:solidFill>
            <a:schemeClr val="bg1"/>
          </a:solidFill>
          <a:ln w="9525">
            <a:noFill/>
            <a:miter lim="800000"/>
            <a:headEnd/>
            <a:tailEnd/>
          </a:ln>
        </p:spPr>
        <p:txBody>
          <a:bodyPr>
            <a:spAutoFit/>
          </a:bodyPr>
          <a:lstStyle/>
          <a:p>
            <a:pPr algn="just"/>
            <a:r>
              <a:rPr lang="pt-BR" sz="1500">
                <a:latin typeface="Century Gothic" pitchFamily="34" charset="0"/>
              </a:rPr>
              <a:t>FIGURA 1 Comparação de estudos populacionais europeus recentes em taxas de nascimento fetal, internações de NICU, sobrevivência e morbidade neonatal entre crianças de 22 a 26 semanas de gestação.</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ítulo 1"/>
          <p:cNvSpPr>
            <a:spLocks noGrp="1"/>
          </p:cNvSpPr>
          <p:nvPr>
            <p:ph type="title"/>
          </p:nvPr>
        </p:nvSpPr>
        <p:spPr/>
        <p:txBody>
          <a:bodyPr/>
          <a:lstStyle/>
          <a:p>
            <a:r>
              <a:rPr lang="pt-BR" smtClean="0"/>
              <a:t>Discussão</a:t>
            </a:r>
          </a:p>
        </p:txBody>
      </p:sp>
      <p:sp>
        <p:nvSpPr>
          <p:cNvPr id="3" name="Espaço Reservado para Conteúdo 2"/>
          <p:cNvSpPr>
            <a:spLocks noGrp="1"/>
          </p:cNvSpPr>
          <p:nvPr>
            <p:ph idx="1"/>
          </p:nvPr>
        </p:nvSpPr>
        <p:spPr>
          <a:xfrm>
            <a:off x="465138" y="2308225"/>
            <a:ext cx="11391900" cy="3711575"/>
          </a:xfrm>
        </p:spPr>
        <p:txBody>
          <a:bodyPr>
            <a:normAutofit/>
          </a:bodyPr>
          <a:lstStyle/>
          <a:p>
            <a:pPr algn="just">
              <a:lnSpc>
                <a:spcPct val="90000"/>
              </a:lnSpc>
            </a:pPr>
            <a:r>
              <a:rPr lang="pt-BR" sz="2000" smtClean="0"/>
              <a:t>Neste estudo de uma coorte nacional completa de bebês extremamente prematuros nascidos em 2013-2014, </a:t>
            </a:r>
            <a:r>
              <a:rPr lang="pt-BR" sz="2000" b="1" smtClean="0"/>
              <a:t>91% de todos os recém-nascidos vivos foram admitidos na UTIN</a:t>
            </a:r>
            <a:r>
              <a:rPr lang="pt-BR" sz="2000" smtClean="0"/>
              <a:t>. </a:t>
            </a:r>
          </a:p>
          <a:p>
            <a:pPr algn="just">
              <a:lnSpc>
                <a:spcPct val="90000"/>
              </a:lnSpc>
            </a:pPr>
            <a:r>
              <a:rPr lang="pt-BR" sz="2000" smtClean="0"/>
              <a:t>A </a:t>
            </a:r>
            <a:r>
              <a:rPr lang="pt-BR" sz="2000" b="1" smtClean="0"/>
              <a:t>sobrevivência</a:t>
            </a:r>
            <a:r>
              <a:rPr lang="pt-BR" sz="2000" smtClean="0"/>
              <a:t> de um ano foi de </a:t>
            </a:r>
            <a:r>
              <a:rPr lang="pt-BR" sz="2000" b="1" smtClean="0"/>
              <a:t>67% entre lactentes nascidos vivos </a:t>
            </a:r>
            <a:r>
              <a:rPr lang="pt-BR" sz="2000" smtClean="0"/>
              <a:t>e </a:t>
            </a:r>
            <a:r>
              <a:rPr lang="pt-BR" sz="2000" b="1" smtClean="0"/>
              <a:t>74% entre lactentes admitidos na UTIN</a:t>
            </a:r>
            <a:r>
              <a:rPr lang="pt-BR" sz="2000" smtClean="0"/>
              <a:t>. </a:t>
            </a:r>
          </a:p>
          <a:p>
            <a:pPr algn="just">
              <a:lnSpc>
                <a:spcPct val="90000"/>
              </a:lnSpc>
            </a:pPr>
            <a:r>
              <a:rPr lang="pt-BR" sz="2000" smtClean="0"/>
              <a:t>A </a:t>
            </a:r>
            <a:r>
              <a:rPr lang="pt-BR" sz="2000" b="1" smtClean="0"/>
              <a:t>IG decrescente foi fortemente associada à mortalidade e moderadamente associada à maior morbidade neonatal</a:t>
            </a:r>
            <a:r>
              <a:rPr lang="pt-BR" sz="2000" smtClean="0"/>
              <a:t>. </a:t>
            </a:r>
          </a:p>
          <a:p>
            <a:pPr algn="just">
              <a:lnSpc>
                <a:spcPct val="90000"/>
              </a:lnSpc>
            </a:pPr>
            <a:r>
              <a:rPr lang="pt-BR" sz="2000" smtClean="0"/>
              <a:t>No entanto, </a:t>
            </a:r>
            <a:r>
              <a:rPr lang="pt-BR" sz="2000" b="1" smtClean="0"/>
              <a:t>não foi encontrada associação significativa entre IG e o risco de anormalidades graves no ultrassom entre sobreviventes</a:t>
            </a:r>
            <a:r>
              <a:rPr lang="pt-BR" sz="2000" smtClean="0"/>
              <a:t>, refletindo um limiar mais baixo para retirar cuidados intensivos entre os bebês mais imaturos quando a morbidade neurológica grave foi diagnosticada. </a:t>
            </a:r>
          </a:p>
          <a:p>
            <a:pPr>
              <a:lnSpc>
                <a:spcPct val="90000"/>
              </a:lnSpc>
            </a:pPr>
            <a:endParaRPr lang="pt-BR" smtClean="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ítulo 1"/>
          <p:cNvSpPr>
            <a:spLocks noGrp="1"/>
          </p:cNvSpPr>
          <p:nvPr>
            <p:ph type="title"/>
          </p:nvPr>
        </p:nvSpPr>
        <p:spPr>
          <a:xfrm>
            <a:off x="1123950" y="942975"/>
            <a:ext cx="8761413" cy="708025"/>
          </a:xfrm>
        </p:spPr>
        <p:txBody>
          <a:bodyPr/>
          <a:lstStyle/>
          <a:p>
            <a:r>
              <a:rPr lang="pt-BR" smtClean="0"/>
              <a:t>Discussão</a:t>
            </a:r>
          </a:p>
        </p:txBody>
      </p:sp>
      <p:sp>
        <p:nvSpPr>
          <p:cNvPr id="49155" name="Espaço Reservado para Conteúdo 2"/>
          <p:cNvSpPr>
            <a:spLocks noGrp="1"/>
          </p:cNvSpPr>
          <p:nvPr>
            <p:ph idx="1"/>
          </p:nvPr>
        </p:nvSpPr>
        <p:spPr>
          <a:xfrm>
            <a:off x="449263" y="2430463"/>
            <a:ext cx="11587162" cy="3416300"/>
          </a:xfrm>
          <a:solidFill>
            <a:schemeClr val="bg1"/>
          </a:solidFill>
        </p:spPr>
        <p:txBody>
          <a:bodyPr/>
          <a:lstStyle/>
          <a:p>
            <a:pPr algn="just"/>
            <a:r>
              <a:rPr lang="pt-BR" sz="2000" smtClean="0"/>
              <a:t>A </a:t>
            </a:r>
            <a:r>
              <a:rPr lang="pt-BR" sz="2000" b="1" smtClean="0"/>
              <a:t>taxa de sobrevivência </a:t>
            </a:r>
            <a:r>
              <a:rPr lang="pt-BR" sz="2000" smtClean="0"/>
              <a:t>na presente coorte estudada de 2013-2014 (NEPS2) foi semelhante à coorte 1999-2000 (NEPS1). </a:t>
            </a:r>
          </a:p>
          <a:p>
            <a:pPr algn="just"/>
            <a:r>
              <a:rPr lang="pt-BR" sz="2000" smtClean="0"/>
              <a:t>Estudo americano </a:t>
            </a:r>
            <a:r>
              <a:rPr lang="pt-BR" sz="2000" i="1" smtClean="0"/>
              <a:t>Neonatal Research Network</a:t>
            </a:r>
            <a:r>
              <a:rPr lang="pt-BR" sz="2000" smtClean="0"/>
              <a:t> documentou um </a:t>
            </a:r>
            <a:r>
              <a:rPr lang="pt-BR" sz="2000" b="1" smtClean="0"/>
              <a:t>aumento significativo na sobrevivência de 1993 a 2013 </a:t>
            </a:r>
            <a:r>
              <a:rPr lang="pt-BR" sz="2000" smtClean="0"/>
              <a:t>para bebês nascidos de </a:t>
            </a:r>
            <a:r>
              <a:rPr lang="pt-BR" sz="2000" b="1" smtClean="0"/>
              <a:t>23 a 25 semanas</a:t>
            </a:r>
            <a:r>
              <a:rPr lang="pt-BR" sz="2000" smtClean="0"/>
              <a:t>.</a:t>
            </a:r>
            <a:r>
              <a:rPr lang="pt-BR" sz="2000" baseline="30000" smtClean="0"/>
              <a:t>21</a:t>
            </a:r>
            <a:r>
              <a:rPr lang="pt-BR" sz="2000" smtClean="0"/>
              <a:t> </a:t>
            </a:r>
          </a:p>
          <a:p>
            <a:pPr algn="just"/>
            <a:r>
              <a:rPr lang="pt-BR" sz="2000" smtClean="0"/>
              <a:t>De forma semelhante, o estudo </a:t>
            </a:r>
            <a:r>
              <a:rPr lang="pt-BR" sz="2000" i="1" smtClean="0"/>
              <a:t>Epicure</a:t>
            </a:r>
            <a:r>
              <a:rPr lang="pt-BR" sz="2000" smtClean="0"/>
              <a:t> 2 relatou uma </a:t>
            </a:r>
            <a:r>
              <a:rPr lang="pt-BR" sz="2000" b="1" smtClean="0"/>
              <a:t>melhor sobrevivência </a:t>
            </a:r>
            <a:r>
              <a:rPr lang="pt-BR" sz="2000" smtClean="0"/>
              <a:t>em comparação com o </a:t>
            </a:r>
            <a:r>
              <a:rPr lang="pt-BR" sz="2000" i="1" smtClean="0"/>
              <a:t>Epicure</a:t>
            </a:r>
            <a:r>
              <a:rPr lang="pt-BR" sz="2000" smtClean="0"/>
              <a:t> 1.</a:t>
            </a:r>
            <a:r>
              <a:rPr lang="pt-BR" sz="2000" baseline="30000" smtClean="0"/>
              <a:t>18</a:t>
            </a:r>
            <a:r>
              <a:rPr lang="pt-BR" sz="2000" smtClean="0"/>
              <a:t> </a:t>
            </a:r>
          </a:p>
          <a:p>
            <a:pPr algn="just"/>
            <a:r>
              <a:rPr lang="pt-BR" sz="2000" b="1" smtClean="0"/>
              <a:t>Apesar da melhoria da sobrevida</a:t>
            </a:r>
            <a:r>
              <a:rPr lang="pt-BR" sz="2000" smtClean="0"/>
              <a:t>, </a:t>
            </a:r>
            <a:r>
              <a:rPr lang="pt-BR" sz="2000" b="1" smtClean="0"/>
              <a:t>nenhum</a:t>
            </a:r>
            <a:r>
              <a:rPr lang="pt-BR" sz="2000" smtClean="0"/>
              <a:t> dos estudos mencionados relatou taxas reduzidas de </a:t>
            </a:r>
            <a:r>
              <a:rPr lang="pt-BR" sz="2000" b="1" smtClean="0"/>
              <a:t>morbidade</a:t>
            </a:r>
            <a:r>
              <a:rPr lang="pt-BR" sz="2000" smtClean="0"/>
              <a:t> entre bebês sobreviventes &lt;26 semanas de gestação.</a:t>
            </a:r>
          </a:p>
          <a:p>
            <a:pPr algn="just"/>
            <a:r>
              <a:rPr lang="pt-BR" sz="2000" smtClean="0"/>
              <a:t>A </a:t>
            </a:r>
            <a:r>
              <a:rPr lang="pt-BR" sz="2000" b="1" smtClean="0"/>
              <a:t>incidência total de partos prematuros </a:t>
            </a:r>
            <a:r>
              <a:rPr lang="pt-BR" sz="2000" smtClean="0"/>
              <a:t>entre 22 e 26 semanas de gestação em 2013-2014 na Noruega foi de 3,5 por 1000 nascimentos totais, semelhante ao estudo </a:t>
            </a:r>
            <a:r>
              <a:rPr lang="pt-BR" sz="2000" i="1" smtClean="0"/>
              <a:t>Express</a:t>
            </a:r>
            <a:r>
              <a:rPr lang="pt-BR" sz="2000" smtClean="0"/>
              <a:t> (3,3 por 1000 nascimentos), mas menor do que o estudo </a:t>
            </a:r>
            <a:r>
              <a:rPr lang="pt-BR" sz="2000" i="1" smtClean="0"/>
              <a:t>Epipage</a:t>
            </a:r>
            <a:r>
              <a:rPr lang="pt-BR" sz="2000" smtClean="0"/>
              <a:t> 2 (4,4 por 1000 nascimentos). </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ítulo 1"/>
          <p:cNvSpPr>
            <a:spLocks noGrp="1"/>
          </p:cNvSpPr>
          <p:nvPr>
            <p:ph type="title"/>
          </p:nvPr>
        </p:nvSpPr>
        <p:spPr>
          <a:xfrm>
            <a:off x="974725" y="914400"/>
            <a:ext cx="8761413" cy="706438"/>
          </a:xfrm>
        </p:spPr>
        <p:txBody>
          <a:bodyPr/>
          <a:lstStyle/>
          <a:p>
            <a:r>
              <a:rPr lang="pt-BR" smtClean="0"/>
              <a:t>Discussão</a:t>
            </a:r>
          </a:p>
        </p:txBody>
      </p:sp>
      <p:sp>
        <p:nvSpPr>
          <p:cNvPr id="50179" name="Espaço Reservado para Conteúdo 2"/>
          <p:cNvSpPr>
            <a:spLocks noGrp="1"/>
          </p:cNvSpPr>
          <p:nvPr>
            <p:ph idx="1"/>
          </p:nvPr>
        </p:nvSpPr>
        <p:spPr>
          <a:xfrm>
            <a:off x="644525" y="2754313"/>
            <a:ext cx="11168063" cy="3181350"/>
          </a:xfrm>
          <a:solidFill>
            <a:schemeClr val="bg1"/>
          </a:solidFill>
        </p:spPr>
        <p:txBody>
          <a:bodyPr/>
          <a:lstStyle/>
          <a:p>
            <a:pPr algn="just"/>
            <a:r>
              <a:rPr lang="pt-BR" smtClean="0"/>
              <a:t>Embora </a:t>
            </a:r>
            <a:r>
              <a:rPr lang="pt-BR" b="1" smtClean="0"/>
              <a:t>a taxa de parto pré-termo total </a:t>
            </a:r>
            <a:r>
              <a:rPr lang="pt-BR" smtClean="0"/>
              <a:t>na Noruega seja baixa,</a:t>
            </a:r>
            <a:r>
              <a:rPr lang="pt-BR" baseline="30000" smtClean="0"/>
              <a:t>22</a:t>
            </a:r>
            <a:r>
              <a:rPr lang="pt-BR" smtClean="0"/>
              <a:t> </a:t>
            </a:r>
            <a:r>
              <a:rPr lang="pt-BR" b="1" smtClean="0"/>
              <a:t>os autores observaram um aumento </a:t>
            </a:r>
            <a:r>
              <a:rPr lang="pt-BR" smtClean="0"/>
              <a:t>de 14% na incidência de partos extremamente prematuros entre 1999-2000 e 2013-2014. </a:t>
            </a:r>
          </a:p>
          <a:p>
            <a:pPr algn="just"/>
            <a:r>
              <a:rPr lang="pt-BR" smtClean="0"/>
              <a:t>Esse resultado foi explicado principalmente por uma </a:t>
            </a:r>
            <a:r>
              <a:rPr lang="pt-BR" b="1" smtClean="0"/>
              <a:t>taxa aumentada de morte intrauterina fora de um Hospital</a:t>
            </a:r>
            <a:r>
              <a:rPr lang="pt-BR" smtClean="0"/>
              <a:t>, enquanto a taxa de morte intrauterina após a admissão em uma Unidade Obstétrica e o número total de bebês nascidos vivos permaneceu estável ao longo do período de 15 anos. </a:t>
            </a:r>
          </a:p>
          <a:p>
            <a:pPr algn="just"/>
            <a:r>
              <a:rPr lang="pt-BR" smtClean="0"/>
              <a:t>Este estudo </a:t>
            </a:r>
            <a:r>
              <a:rPr lang="pt-BR" b="1" smtClean="0"/>
              <a:t>não</a:t>
            </a:r>
            <a:r>
              <a:rPr lang="pt-BR" smtClean="0"/>
              <a:t> foi projetado para investigar </a:t>
            </a:r>
            <a:r>
              <a:rPr lang="pt-BR" b="1" smtClean="0"/>
              <a:t>fatores de risco para morte fetal fora </a:t>
            </a:r>
            <a:r>
              <a:rPr lang="pt-BR" smtClean="0"/>
              <a:t>de um </a:t>
            </a:r>
            <a:r>
              <a:rPr lang="pt-BR" b="1" smtClean="0"/>
              <a:t>Hospital</a:t>
            </a:r>
            <a:r>
              <a:rPr lang="pt-BR" smtClean="0"/>
              <a:t> e, infelizmente, os autores não tem dados para explorar isso em detalhes. </a:t>
            </a:r>
          </a:p>
          <a:p>
            <a:pPr algn="just"/>
            <a:endParaRPr lang="pt-BR" sz="2000" smtClean="0"/>
          </a:p>
          <a:p>
            <a:endParaRPr lang="pt-BR" sz="2000" smtClean="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ítulo 1"/>
          <p:cNvSpPr>
            <a:spLocks noGrp="1"/>
          </p:cNvSpPr>
          <p:nvPr>
            <p:ph type="title"/>
          </p:nvPr>
        </p:nvSpPr>
        <p:spPr>
          <a:xfrm>
            <a:off x="884238" y="823913"/>
            <a:ext cx="8761412" cy="706437"/>
          </a:xfrm>
        </p:spPr>
        <p:txBody>
          <a:bodyPr/>
          <a:lstStyle/>
          <a:p>
            <a:r>
              <a:rPr lang="pt-BR" smtClean="0"/>
              <a:t>Discussão</a:t>
            </a:r>
          </a:p>
        </p:txBody>
      </p:sp>
      <p:sp>
        <p:nvSpPr>
          <p:cNvPr id="51203" name="Espaço Reservado para Conteúdo 2"/>
          <p:cNvSpPr>
            <a:spLocks noGrp="1"/>
          </p:cNvSpPr>
          <p:nvPr>
            <p:ph idx="1"/>
          </p:nvPr>
        </p:nvSpPr>
        <p:spPr>
          <a:xfrm>
            <a:off x="644525" y="2608263"/>
            <a:ext cx="11168063" cy="3162300"/>
          </a:xfrm>
          <a:solidFill>
            <a:schemeClr val="bg1"/>
          </a:solidFill>
        </p:spPr>
        <p:txBody>
          <a:bodyPr/>
          <a:lstStyle/>
          <a:p>
            <a:pPr algn="just"/>
            <a:r>
              <a:rPr lang="pt-BR" sz="2000" smtClean="0"/>
              <a:t>Apesar das melhorias nos cuidados pré-natais, a </a:t>
            </a:r>
            <a:r>
              <a:rPr lang="pt-BR" sz="2000" b="1" smtClean="0"/>
              <a:t>taxa de parto extremamente prematuro </a:t>
            </a:r>
            <a:r>
              <a:rPr lang="pt-BR" sz="2000" smtClean="0"/>
              <a:t>na Noruega e na maioria dos países comparáveis ​​não está em declínio, </a:t>
            </a:r>
            <a:r>
              <a:rPr lang="pt-BR" sz="2000" baseline="30000" smtClean="0"/>
              <a:t>22</a:t>
            </a:r>
            <a:r>
              <a:rPr lang="pt-BR" sz="2000" smtClean="0"/>
              <a:t> e as </a:t>
            </a:r>
            <a:r>
              <a:rPr lang="pt-BR" sz="2000" b="1" smtClean="0"/>
              <a:t>complicações de parto prematuro</a:t>
            </a:r>
            <a:r>
              <a:rPr lang="pt-BR" sz="2000" smtClean="0"/>
              <a:t> são a causa mais comum de morte infantil em países de alta renda. </a:t>
            </a:r>
            <a:r>
              <a:rPr lang="pt-BR" sz="2000" baseline="30000" smtClean="0"/>
              <a:t>23</a:t>
            </a:r>
            <a:endParaRPr lang="pt-BR" sz="2000" smtClean="0"/>
          </a:p>
          <a:p>
            <a:pPr algn="just"/>
            <a:r>
              <a:rPr lang="pt-BR" sz="2000" smtClean="0"/>
              <a:t>Isso ressalta a </a:t>
            </a:r>
            <a:r>
              <a:rPr lang="pt-BR" sz="2000" b="1" smtClean="0"/>
              <a:t>necessidade de mais estudos </a:t>
            </a:r>
            <a:r>
              <a:rPr lang="pt-BR" sz="2000" smtClean="0"/>
              <a:t>sobre a epidemiologia e as causas da prematuridade, identificar maneiras de prevenir o parto prematuro e a incapacidade e a morte relacionadas à prematuridade.</a:t>
            </a:r>
          </a:p>
          <a:p>
            <a:pPr algn="just"/>
            <a:endParaRPr lang="pt-BR" sz="2000" smtClean="0"/>
          </a:p>
          <a:p>
            <a:endParaRPr lang="pt-BR" sz="2000" smtClean="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ítulo 1"/>
          <p:cNvSpPr>
            <a:spLocks noGrp="1"/>
          </p:cNvSpPr>
          <p:nvPr>
            <p:ph type="title"/>
          </p:nvPr>
        </p:nvSpPr>
        <p:spPr/>
        <p:txBody>
          <a:bodyPr/>
          <a:lstStyle/>
          <a:p>
            <a:r>
              <a:rPr lang="pt-BR" smtClean="0"/>
              <a:t>Discussão</a:t>
            </a:r>
          </a:p>
        </p:txBody>
      </p:sp>
      <p:sp>
        <p:nvSpPr>
          <p:cNvPr id="52227" name="Espaço Reservado para Conteúdo 2"/>
          <p:cNvSpPr>
            <a:spLocks noGrp="1"/>
          </p:cNvSpPr>
          <p:nvPr>
            <p:ph idx="1"/>
          </p:nvPr>
        </p:nvSpPr>
        <p:spPr>
          <a:xfrm>
            <a:off x="404813" y="2378075"/>
            <a:ext cx="11391900" cy="4127500"/>
          </a:xfrm>
          <a:solidFill>
            <a:schemeClr val="bg1"/>
          </a:solidFill>
        </p:spPr>
        <p:txBody>
          <a:bodyPr/>
          <a:lstStyle/>
          <a:p>
            <a:pPr algn="just"/>
            <a:r>
              <a:rPr lang="pt-BR" sz="2200" smtClean="0"/>
              <a:t>Os </a:t>
            </a:r>
            <a:r>
              <a:rPr lang="pt-BR" sz="2200" b="1" smtClean="0"/>
              <a:t>pontos fortes </a:t>
            </a:r>
            <a:r>
              <a:rPr lang="pt-BR" sz="2200" smtClean="0"/>
              <a:t>deste estudo </a:t>
            </a:r>
            <a:r>
              <a:rPr lang="pt-BR" sz="2200" b="1" smtClean="0"/>
              <a:t>são a coleta prospectiva de dados em uma base diária </a:t>
            </a:r>
            <a:r>
              <a:rPr lang="pt-BR" sz="2200" smtClean="0"/>
              <a:t>com uma ferramenta de registro eletrônico padronizado </a:t>
            </a:r>
            <a:r>
              <a:rPr lang="pt-BR" sz="2200" b="1" smtClean="0"/>
              <a:t>e a inclusão de uma coorte de nascimento nacional completo de nascidos vivos e mortos</a:t>
            </a:r>
            <a:r>
              <a:rPr lang="pt-BR" sz="2200" smtClean="0"/>
              <a:t> com uma alta adesão ao parto pré-natal de ultrassonografia da gravidez em 17 a 19 semanas. </a:t>
            </a:r>
          </a:p>
          <a:p>
            <a:pPr algn="just"/>
            <a:r>
              <a:rPr lang="pt-BR" sz="2200" smtClean="0"/>
              <a:t>Isso nos permite explorar a prática nacional de </a:t>
            </a:r>
            <a:r>
              <a:rPr lang="pt-BR" sz="2200" b="1" smtClean="0"/>
              <a:t>iniciar ou reter os cuidados</a:t>
            </a:r>
            <a:r>
              <a:rPr lang="pt-BR" sz="2200" smtClean="0"/>
              <a:t>. Também permite comparar nossos dados com outros estudos populacionais </a:t>
            </a:r>
            <a:r>
              <a:rPr lang="pt-BR" sz="2200" b="1" smtClean="0"/>
              <a:t>sem risco de viés de seleção</a:t>
            </a:r>
            <a:r>
              <a:rPr lang="pt-BR" sz="2200" smtClean="0"/>
              <a:t> devido a diferentes denominadores.</a:t>
            </a:r>
            <a:r>
              <a:rPr lang="pt-BR" sz="2200" baseline="30000" smtClean="0"/>
              <a:t>24</a:t>
            </a:r>
            <a:r>
              <a:rPr lang="pt-BR" sz="2200" smtClean="0"/>
              <a:t>  </a:t>
            </a:r>
          </a:p>
          <a:p>
            <a:pPr algn="just"/>
            <a:r>
              <a:rPr lang="pt-BR" sz="2200" smtClean="0"/>
              <a:t>No entanto, </a:t>
            </a:r>
            <a:r>
              <a:rPr lang="pt-BR" sz="2200" b="1" smtClean="0"/>
              <a:t>existe um risco de viés </a:t>
            </a:r>
            <a:r>
              <a:rPr lang="pt-BR" sz="2200" smtClean="0"/>
              <a:t>devido a diferentes protocolos para exames ROP e ultrasssom, e devido a </a:t>
            </a:r>
            <a:r>
              <a:rPr lang="pt-BR" sz="2200" smtClean="0">
                <a:solidFill>
                  <a:schemeClr val="tx1"/>
                </a:solidFill>
              </a:rPr>
              <a:t>diferentes cálculos de IG </a:t>
            </a:r>
            <a:r>
              <a:rPr lang="pt-BR" sz="2200" smtClean="0"/>
              <a:t>em diferentes países.</a:t>
            </a:r>
            <a:r>
              <a:rPr lang="pt-BR" sz="2200" baseline="30000" smtClean="0"/>
              <a:t>25  </a:t>
            </a:r>
            <a:endParaRPr lang="pt-BR" sz="2200" smtClean="0"/>
          </a:p>
          <a:p>
            <a:endParaRPr lang="pt-BR" sz="2400" smtClean="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ítulo 1"/>
          <p:cNvSpPr>
            <a:spLocks noGrp="1"/>
          </p:cNvSpPr>
          <p:nvPr>
            <p:ph type="title"/>
          </p:nvPr>
        </p:nvSpPr>
        <p:spPr>
          <a:xfrm>
            <a:off x="944563" y="808038"/>
            <a:ext cx="8761412" cy="708025"/>
          </a:xfrm>
        </p:spPr>
        <p:txBody>
          <a:bodyPr/>
          <a:lstStyle/>
          <a:p>
            <a:r>
              <a:rPr lang="pt-BR" smtClean="0"/>
              <a:t>Discussão</a:t>
            </a:r>
          </a:p>
        </p:txBody>
      </p:sp>
      <p:sp>
        <p:nvSpPr>
          <p:cNvPr id="53251" name="Espaço Reservado para Conteúdo 2"/>
          <p:cNvSpPr>
            <a:spLocks noGrp="1"/>
          </p:cNvSpPr>
          <p:nvPr>
            <p:ph idx="1"/>
          </p:nvPr>
        </p:nvSpPr>
        <p:spPr>
          <a:xfrm>
            <a:off x="569913" y="2579688"/>
            <a:ext cx="11256962" cy="3416300"/>
          </a:xfrm>
          <a:solidFill>
            <a:schemeClr val="bg1"/>
          </a:solidFill>
        </p:spPr>
        <p:txBody>
          <a:bodyPr/>
          <a:lstStyle/>
          <a:p>
            <a:pPr algn="just"/>
            <a:r>
              <a:rPr lang="pt-BR" sz="2000" smtClean="0"/>
              <a:t>Uma</a:t>
            </a:r>
            <a:r>
              <a:rPr lang="pt-BR" sz="2000" b="1" smtClean="0"/>
              <a:t> limitação </a:t>
            </a:r>
            <a:r>
              <a:rPr lang="pt-BR" sz="2000" smtClean="0"/>
              <a:t>importante do presente estudo é que os números absolutos em cada semana de gestação são pequenos, </a:t>
            </a:r>
            <a:r>
              <a:rPr lang="pt-BR" sz="2000" b="1" smtClean="0"/>
              <a:t>aumentando o risco de flutuações </a:t>
            </a:r>
            <a:r>
              <a:rPr lang="pt-BR" sz="2000" smtClean="0"/>
              <a:t>incidentais. </a:t>
            </a:r>
          </a:p>
          <a:p>
            <a:pPr algn="just"/>
            <a:r>
              <a:rPr lang="pt-BR" sz="2000" smtClean="0"/>
              <a:t>Dado o tamanho da amostra de 2 anos, o presente  estudo não teve poder  para detectar diferenças de sobrevivência &lt;17% em relação ao estudo NEPS1 anterior.</a:t>
            </a:r>
          </a:p>
          <a:p>
            <a:pPr algn="just"/>
            <a:r>
              <a:rPr lang="pt-BR" sz="2000" smtClean="0"/>
              <a:t>As menores </a:t>
            </a:r>
            <a:r>
              <a:rPr lang="pt-BR" sz="2000" b="1" smtClean="0"/>
              <a:t>taxas de natimortalidade </a:t>
            </a:r>
            <a:r>
              <a:rPr lang="pt-BR" sz="2000" smtClean="0"/>
              <a:t>e as taxas mais elevadas de </a:t>
            </a:r>
            <a:r>
              <a:rPr lang="pt-BR" sz="2000" b="1" smtClean="0"/>
              <a:t>internações na UTIN </a:t>
            </a:r>
            <a:r>
              <a:rPr lang="pt-BR" sz="2000" smtClean="0"/>
              <a:t>são nos países nórdicos, em comparação com a Inglaterra e a França, provavelmente refletem uma atitude mais proativa em relação à oferta de cuidados aos bebês mais imaturos. </a:t>
            </a:r>
          </a:p>
          <a:p>
            <a:pPr algn="just"/>
            <a:endParaRPr lang="pt-BR" sz="2000" smtClean="0"/>
          </a:p>
          <a:p>
            <a:endParaRPr lang="pt-BR" sz="2000" smtClean="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ítulo 1"/>
          <p:cNvSpPr>
            <a:spLocks noGrp="1"/>
          </p:cNvSpPr>
          <p:nvPr>
            <p:ph type="title"/>
          </p:nvPr>
        </p:nvSpPr>
        <p:spPr>
          <a:xfrm>
            <a:off x="1065213" y="868363"/>
            <a:ext cx="8761412" cy="708025"/>
          </a:xfrm>
        </p:spPr>
        <p:txBody>
          <a:bodyPr/>
          <a:lstStyle/>
          <a:p>
            <a:r>
              <a:rPr lang="pt-BR" smtClean="0"/>
              <a:t>Discussão</a:t>
            </a:r>
          </a:p>
        </p:txBody>
      </p:sp>
      <p:sp>
        <p:nvSpPr>
          <p:cNvPr id="54275" name="Espaço Reservado para Conteúdo 2"/>
          <p:cNvSpPr>
            <a:spLocks noGrp="1"/>
          </p:cNvSpPr>
          <p:nvPr>
            <p:ph idx="1"/>
          </p:nvPr>
        </p:nvSpPr>
        <p:spPr>
          <a:xfrm>
            <a:off x="509588" y="3059113"/>
            <a:ext cx="11256962" cy="3416300"/>
          </a:xfrm>
          <a:solidFill>
            <a:schemeClr val="bg1"/>
          </a:solidFill>
        </p:spPr>
        <p:txBody>
          <a:bodyPr/>
          <a:lstStyle/>
          <a:p>
            <a:pPr algn="just"/>
            <a:r>
              <a:rPr lang="pt-BR" sz="2000" smtClean="0"/>
              <a:t>Além disso, as </a:t>
            </a:r>
            <a:r>
              <a:rPr lang="pt-BR" sz="2000" b="1" smtClean="0"/>
              <a:t>taxas de sobrevivência </a:t>
            </a:r>
            <a:r>
              <a:rPr lang="pt-BR" sz="2000" smtClean="0"/>
              <a:t>entre os bebês nascidos vivos foram significativamente maiores na Noruega e na Suécia, sem taxas mais altas de NEC ou anormalidades severas do ultrassom entre os sobreviventes, em comparação com os outros países. </a:t>
            </a:r>
          </a:p>
          <a:p>
            <a:pPr algn="just"/>
            <a:r>
              <a:rPr lang="pt-BR" sz="2000" smtClean="0"/>
              <a:t>As taxas mais elevadas de </a:t>
            </a:r>
            <a:r>
              <a:rPr lang="pt-BR" sz="2000" b="1" smtClean="0"/>
              <a:t>DBP grave </a:t>
            </a:r>
            <a:r>
              <a:rPr lang="pt-BR" sz="2000" smtClean="0"/>
              <a:t>e maior </a:t>
            </a:r>
            <a:r>
              <a:rPr lang="pt-BR" sz="2000" b="1" smtClean="0"/>
              <a:t>morbidade neonatal </a:t>
            </a:r>
            <a:r>
              <a:rPr lang="pt-BR" sz="2000" smtClean="0"/>
              <a:t>no presente estudo em comparação com </a:t>
            </a:r>
            <a:r>
              <a:rPr lang="pt-BR" sz="2000" i="1" smtClean="0"/>
              <a:t>Epipage 2</a:t>
            </a:r>
            <a:r>
              <a:rPr lang="pt-BR" sz="2000" smtClean="0"/>
              <a:t> podem ser parcialmente explicadas pela maior sobrevivência para os bebês mais imaturos.</a:t>
            </a:r>
          </a:p>
          <a:p>
            <a:pPr algn="just"/>
            <a:endParaRPr lang="pt-BR" sz="2000" smtClean="0"/>
          </a:p>
          <a:p>
            <a:endParaRPr lang="pt-BR" sz="2000" smtClean="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ítulo 1"/>
          <p:cNvSpPr>
            <a:spLocks noGrp="1"/>
          </p:cNvSpPr>
          <p:nvPr>
            <p:ph type="title"/>
          </p:nvPr>
        </p:nvSpPr>
        <p:spPr/>
        <p:txBody>
          <a:bodyPr/>
          <a:lstStyle/>
          <a:p>
            <a:r>
              <a:rPr lang="pt-BR" smtClean="0"/>
              <a:t>Discussão</a:t>
            </a:r>
          </a:p>
        </p:txBody>
      </p:sp>
      <p:sp>
        <p:nvSpPr>
          <p:cNvPr id="55299" name="Espaço Reservado para Conteúdo 2"/>
          <p:cNvSpPr>
            <a:spLocks noGrp="1"/>
          </p:cNvSpPr>
          <p:nvPr>
            <p:ph idx="1"/>
          </p:nvPr>
        </p:nvSpPr>
        <p:spPr>
          <a:xfrm>
            <a:off x="539750" y="2609850"/>
            <a:ext cx="11226800" cy="3416300"/>
          </a:xfrm>
          <a:solidFill>
            <a:schemeClr val="bg1"/>
          </a:solidFill>
        </p:spPr>
        <p:txBody>
          <a:bodyPr/>
          <a:lstStyle/>
          <a:p>
            <a:pPr algn="just"/>
            <a:r>
              <a:rPr lang="pt-BR" sz="2000" smtClean="0"/>
              <a:t>Várias publicações recentes se concentraram em como os </a:t>
            </a:r>
            <a:r>
              <a:rPr lang="pt-BR" sz="2000" b="1" smtClean="0"/>
              <a:t>cuidados ativos influenciam os resultados</a:t>
            </a:r>
            <a:r>
              <a:rPr lang="pt-BR" sz="2000" smtClean="0"/>
              <a:t>. </a:t>
            </a:r>
          </a:p>
          <a:p>
            <a:pPr algn="just"/>
            <a:r>
              <a:rPr lang="pt-BR" sz="2000" smtClean="0"/>
              <a:t>O estudo </a:t>
            </a:r>
            <a:r>
              <a:rPr lang="pt-BR" sz="2000" i="1" smtClean="0"/>
              <a:t>Express</a:t>
            </a:r>
            <a:r>
              <a:rPr lang="pt-BR" sz="2000" smtClean="0"/>
              <a:t> relatou </a:t>
            </a:r>
            <a:r>
              <a:rPr lang="pt-BR" sz="2000" b="1" smtClean="0"/>
              <a:t>redução da mortalidade </a:t>
            </a:r>
            <a:r>
              <a:rPr lang="pt-BR" sz="2000" smtClean="0"/>
              <a:t>com o uso mais ativo da intervenção perinatal sem aumentar o risco de comprometimento do desenvolvimento neurológico aos 2,5 anos de idade</a:t>
            </a:r>
            <a:r>
              <a:rPr lang="pt-BR" sz="2000" baseline="30000" smtClean="0"/>
              <a:t>. 3, 4</a:t>
            </a:r>
            <a:r>
              <a:rPr lang="pt-BR" sz="2000" smtClean="0"/>
              <a:t>  </a:t>
            </a:r>
          </a:p>
          <a:p>
            <a:pPr algn="just"/>
            <a:r>
              <a:rPr lang="pt-BR" sz="2000" i="1" smtClean="0"/>
              <a:t>Neonatal Research Network</a:t>
            </a:r>
            <a:r>
              <a:rPr lang="pt-BR" sz="2000" smtClean="0"/>
              <a:t> informou que a variação nas taxas hospitalares de tratamento ativo com 22 e 23 semanas representou 78% da variação hospitalar na sobrevivência e 75 % da variação na sobrevivência sem comprometimento grave</a:t>
            </a:r>
            <a:r>
              <a:rPr lang="pt-BR" sz="2000" baseline="30000" smtClean="0"/>
              <a:t>. 2</a:t>
            </a:r>
            <a:r>
              <a:rPr lang="pt-BR" sz="2000" smtClean="0"/>
              <a:t>  </a:t>
            </a:r>
          </a:p>
          <a:p>
            <a:pPr algn="just"/>
            <a:r>
              <a:rPr lang="pt-BR" sz="2000" smtClean="0"/>
              <a:t>Os resultados desses estudos precisam ser levados em consideração no aconselhamento parental pré-natal e na tomada de decisões. </a:t>
            </a:r>
          </a:p>
          <a:p>
            <a:pPr algn="just"/>
            <a:endParaRPr lang="pt-BR" sz="2400" smtClean="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ítulo 1"/>
          <p:cNvSpPr>
            <a:spLocks noGrp="1"/>
          </p:cNvSpPr>
          <p:nvPr>
            <p:ph type="title"/>
          </p:nvPr>
        </p:nvSpPr>
        <p:spPr>
          <a:xfrm>
            <a:off x="1019175" y="868363"/>
            <a:ext cx="8761413" cy="708025"/>
          </a:xfrm>
        </p:spPr>
        <p:txBody>
          <a:bodyPr/>
          <a:lstStyle/>
          <a:p>
            <a:r>
              <a:rPr lang="pt-BR" smtClean="0"/>
              <a:t>Discussão</a:t>
            </a:r>
          </a:p>
        </p:txBody>
      </p:sp>
      <p:sp>
        <p:nvSpPr>
          <p:cNvPr id="56323" name="Espaço Reservado para Conteúdo 2"/>
          <p:cNvSpPr>
            <a:spLocks noGrp="1"/>
          </p:cNvSpPr>
          <p:nvPr>
            <p:ph idx="1"/>
          </p:nvPr>
        </p:nvSpPr>
        <p:spPr>
          <a:xfrm>
            <a:off x="509588" y="2835275"/>
            <a:ext cx="11377612" cy="3416300"/>
          </a:xfrm>
          <a:solidFill>
            <a:schemeClr val="bg1"/>
          </a:solidFill>
        </p:spPr>
        <p:txBody>
          <a:bodyPr/>
          <a:lstStyle/>
          <a:p>
            <a:pPr algn="just"/>
            <a:r>
              <a:rPr lang="pt-BR" sz="2000" smtClean="0"/>
              <a:t>No entanto, os avanços no cuidado de bebês extremamente prematuros, possivelmente, aumentam o risco de exposição prolongada de um </a:t>
            </a:r>
            <a:r>
              <a:rPr lang="pt-BR" sz="2000" b="1" smtClean="0"/>
              <a:t>tratamento intensivo potencialmente oneroso</a:t>
            </a:r>
            <a:r>
              <a:rPr lang="pt-BR" sz="2000" smtClean="0"/>
              <a:t> para os bebês que eventualmente morrem na UTIN. </a:t>
            </a:r>
          </a:p>
          <a:p>
            <a:pPr algn="just"/>
            <a:r>
              <a:rPr lang="pt-BR" sz="2000" smtClean="0"/>
              <a:t>Na Noruega, </a:t>
            </a:r>
            <a:r>
              <a:rPr lang="pt-BR" sz="2000" b="1" smtClean="0"/>
              <a:t>a idade mediana da morte </a:t>
            </a:r>
            <a:r>
              <a:rPr lang="pt-BR" sz="2000" smtClean="0"/>
              <a:t>entre lactentes admitidos aumentou de 2 dias em NEPS1 para 8,5 dias em NEPS2. Tendências semelhantes foram relatadas por outros.</a:t>
            </a:r>
            <a:r>
              <a:rPr lang="pt-BR" sz="2000" baseline="30000" smtClean="0"/>
              <a:t>18,21</a:t>
            </a:r>
            <a:r>
              <a:rPr lang="pt-BR" sz="2000" smtClean="0"/>
              <a:t> </a:t>
            </a:r>
          </a:p>
          <a:p>
            <a:pPr algn="just"/>
            <a:r>
              <a:rPr lang="pt-BR" sz="2000" b="1" smtClean="0"/>
              <a:t> Qual melhor momento para a tomada de decisões</a:t>
            </a:r>
            <a:r>
              <a:rPr lang="pt-BR" sz="2000" smtClean="0"/>
              <a:t> é antes do nascimento, na Sala de Parto ou mais tarde na UTIN. </a:t>
            </a:r>
          </a:p>
          <a:p>
            <a:pPr algn="just"/>
            <a:r>
              <a:rPr lang="pt-BR" sz="2000" smtClean="0"/>
              <a:t>Certamente, há </a:t>
            </a:r>
            <a:r>
              <a:rPr lang="pt-BR" sz="2000" b="1" smtClean="0"/>
              <a:t>necessidade de mais estudos de observação</a:t>
            </a:r>
            <a:endParaRPr lang="pt-BR" sz="2000" smtClean="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ítulo 1"/>
          <p:cNvSpPr>
            <a:spLocks noGrp="1"/>
          </p:cNvSpPr>
          <p:nvPr>
            <p:ph type="title"/>
          </p:nvPr>
        </p:nvSpPr>
        <p:spPr>
          <a:xfrm>
            <a:off x="1035050" y="868363"/>
            <a:ext cx="8761413" cy="708025"/>
          </a:xfrm>
        </p:spPr>
        <p:txBody>
          <a:bodyPr/>
          <a:lstStyle/>
          <a:p>
            <a:r>
              <a:rPr lang="pt-BR" smtClean="0"/>
              <a:t>Conclusões</a:t>
            </a:r>
          </a:p>
        </p:txBody>
      </p:sp>
      <p:sp>
        <p:nvSpPr>
          <p:cNvPr id="57347" name="Espaço Reservado para Conteúdo 2"/>
          <p:cNvSpPr>
            <a:spLocks noGrp="1"/>
          </p:cNvSpPr>
          <p:nvPr>
            <p:ph idx="1"/>
          </p:nvPr>
        </p:nvSpPr>
        <p:spPr>
          <a:xfrm>
            <a:off x="509588" y="2519363"/>
            <a:ext cx="11437937" cy="4338637"/>
          </a:xfrm>
          <a:solidFill>
            <a:schemeClr val="bg1"/>
          </a:solidFill>
        </p:spPr>
        <p:txBody>
          <a:bodyPr/>
          <a:lstStyle/>
          <a:p>
            <a:pPr algn="just"/>
            <a:r>
              <a:rPr lang="pt-BR" sz="2000" b="1" smtClean="0"/>
              <a:t>Admissão em uma Unidade Obstétrica aumentou, enquanto que não houve melhora significativa na sobrevivência entre os bebês nascidos vivos </a:t>
            </a:r>
            <a:r>
              <a:rPr lang="pt-BR" sz="2000" smtClean="0"/>
              <a:t>na coorte 2013-2014 em comparação com a coorte 1999-2000.</a:t>
            </a:r>
          </a:p>
          <a:p>
            <a:pPr algn="just"/>
            <a:r>
              <a:rPr lang="pt-BR" sz="2000" smtClean="0"/>
              <a:t>Apenas alguns bebês nascidos com 22 semanas recebem </a:t>
            </a:r>
            <a:r>
              <a:rPr lang="pt-BR" sz="2000" b="1" smtClean="0"/>
              <a:t>cuidados ativos </a:t>
            </a:r>
            <a:r>
              <a:rPr lang="pt-BR" sz="2000" smtClean="0"/>
              <a:t>na Noruega, e a redução da IG foi </a:t>
            </a:r>
            <a:r>
              <a:rPr lang="pt-BR" sz="2000" b="1" smtClean="0"/>
              <a:t>fortemente associada à mortalidade</a:t>
            </a:r>
            <a:r>
              <a:rPr lang="pt-BR" sz="2000" smtClean="0"/>
              <a:t>.</a:t>
            </a:r>
          </a:p>
          <a:p>
            <a:pPr algn="just"/>
            <a:r>
              <a:rPr lang="pt-BR" sz="2000" smtClean="0"/>
              <a:t>Entre </a:t>
            </a:r>
            <a:r>
              <a:rPr lang="pt-BR" sz="2000" b="1" smtClean="0"/>
              <a:t>os sobreviventes</a:t>
            </a:r>
            <a:r>
              <a:rPr lang="pt-BR" sz="2000" smtClean="0"/>
              <a:t>, houve uma associação moderada entre IG e a taxa de maior morbidade neonatal, mas </a:t>
            </a:r>
            <a:r>
              <a:rPr lang="pt-BR" sz="2000" b="1" smtClean="0"/>
              <a:t>não com a taxa de anormalidades graves do ultrassom</a:t>
            </a:r>
            <a:r>
              <a:rPr lang="pt-BR" sz="2000" smtClean="0"/>
              <a:t>.</a:t>
            </a:r>
          </a:p>
          <a:p>
            <a:pPr algn="just"/>
            <a:r>
              <a:rPr lang="pt-BR" sz="2000" b="1" smtClean="0">
                <a:solidFill>
                  <a:srgbClr val="0033CC"/>
                </a:solidFill>
              </a:rPr>
              <a:t>Isso provavelmente reflete um limiar mais baixo para retirar cuidados intensivos entre os bebês mais imaturos na presença de complicações neurológicas graves.</a:t>
            </a:r>
          </a:p>
          <a:p>
            <a:endParaRPr lang="pt-BR" sz="2400" smtClean="0">
              <a:solidFill>
                <a:srgbClr val="0033CC"/>
              </a:solidFill>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2" name="Picture 4"/>
          <p:cNvPicPr>
            <a:picLocks noChangeAspect="1" noChangeArrowheads="1"/>
          </p:cNvPicPr>
          <p:nvPr/>
        </p:nvPicPr>
        <p:blipFill>
          <a:blip r:embed="rId2"/>
          <a:srcRect/>
          <a:stretch>
            <a:fillRect/>
          </a:stretch>
        </p:blipFill>
        <p:spPr bwMode="auto">
          <a:xfrm>
            <a:off x="1530350" y="776288"/>
            <a:ext cx="8809038" cy="5468937"/>
          </a:xfrm>
          <a:prstGeom prst="rect">
            <a:avLst/>
          </a:prstGeom>
          <a:noFill/>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ítulo 1"/>
          <p:cNvSpPr>
            <a:spLocks noGrp="1"/>
          </p:cNvSpPr>
          <p:nvPr>
            <p:ph type="title"/>
          </p:nvPr>
        </p:nvSpPr>
        <p:spPr/>
        <p:txBody>
          <a:bodyPr/>
          <a:lstStyle/>
          <a:p>
            <a:r>
              <a:rPr lang="pt-BR" smtClean="0"/>
              <a:t>Referências</a:t>
            </a:r>
          </a:p>
        </p:txBody>
      </p:sp>
      <p:sp>
        <p:nvSpPr>
          <p:cNvPr id="3" name="Espaço Reservado para Conteúdo 2"/>
          <p:cNvSpPr>
            <a:spLocks noGrp="1"/>
          </p:cNvSpPr>
          <p:nvPr>
            <p:ph idx="1"/>
          </p:nvPr>
        </p:nvSpPr>
        <p:spPr>
          <a:xfrm>
            <a:off x="419100" y="2278063"/>
            <a:ext cx="11212513" cy="4467225"/>
          </a:xfrm>
        </p:spPr>
        <p:txBody>
          <a:bodyPr rtlCol="0">
            <a:normAutofit fontScale="85000" lnSpcReduction="20000"/>
          </a:bodyPr>
          <a:lstStyle/>
          <a:p>
            <a:pPr marL="0" indent="0" fontAlgn="auto">
              <a:spcAft>
                <a:spcPts val="0"/>
              </a:spcAft>
              <a:buFont typeface="Wingdings 3" charset="2"/>
              <a:buNone/>
              <a:defRPr/>
            </a:pPr>
            <a:r>
              <a:rPr lang="pt-BR" dirty="0">
                <a:solidFill>
                  <a:schemeClr val="tx1">
                    <a:lumMod val="75000"/>
                    <a:lumOff val="25000"/>
                  </a:schemeClr>
                </a:solidFill>
              </a:rPr>
              <a:t>1.  </a:t>
            </a:r>
            <a:r>
              <a:rPr lang="pt-BR" dirty="0" err="1">
                <a:solidFill>
                  <a:schemeClr val="tx1">
                    <a:lumMod val="75000"/>
                    <a:lumOff val="25000"/>
                  </a:schemeClr>
                </a:solidFill>
              </a:rPr>
              <a:t>Guillén</a:t>
            </a:r>
            <a:r>
              <a:rPr lang="pt-BR" dirty="0">
                <a:solidFill>
                  <a:schemeClr val="tx1">
                    <a:lumMod val="75000"/>
                    <a:lumOff val="25000"/>
                  </a:schemeClr>
                </a:solidFill>
              </a:rPr>
              <a:t> Ú, Weiss EM, </a:t>
            </a:r>
            <a:r>
              <a:rPr lang="pt-BR" dirty="0" err="1">
                <a:solidFill>
                  <a:schemeClr val="tx1">
                    <a:lumMod val="75000"/>
                    <a:lumOff val="25000"/>
                  </a:schemeClr>
                </a:solidFill>
              </a:rPr>
              <a:t>Munson</a:t>
            </a:r>
            <a:r>
              <a:rPr lang="pt-BR" dirty="0">
                <a:solidFill>
                  <a:schemeClr val="tx1">
                    <a:lumMod val="75000"/>
                    <a:lumOff val="25000"/>
                  </a:schemeClr>
                </a:solidFill>
              </a:rPr>
              <a:t> D, et al. </a:t>
            </a:r>
            <a:r>
              <a:rPr lang="pt-BR" dirty="0" err="1">
                <a:solidFill>
                  <a:schemeClr val="tx1">
                    <a:lumMod val="75000"/>
                    <a:lumOff val="25000"/>
                  </a:schemeClr>
                </a:solidFill>
              </a:rPr>
              <a:t>Guidelines</a:t>
            </a:r>
            <a:r>
              <a:rPr lang="pt-BR" dirty="0">
                <a:solidFill>
                  <a:schemeClr val="tx1">
                    <a:lumMod val="75000"/>
                    <a:lumOff val="25000"/>
                  </a:schemeClr>
                </a:solidFill>
              </a:rPr>
              <a:t> for </a:t>
            </a:r>
            <a:r>
              <a:rPr lang="pt-BR" dirty="0" err="1">
                <a:solidFill>
                  <a:schemeClr val="tx1">
                    <a:lumMod val="75000"/>
                    <a:lumOff val="25000"/>
                  </a:schemeClr>
                </a:solidFill>
              </a:rPr>
              <a:t>the</a:t>
            </a:r>
            <a:r>
              <a:rPr lang="pt-BR" dirty="0">
                <a:solidFill>
                  <a:schemeClr val="tx1">
                    <a:lumMod val="75000"/>
                    <a:lumOff val="25000"/>
                  </a:schemeClr>
                </a:solidFill>
              </a:rPr>
              <a:t> management </a:t>
            </a:r>
            <a:r>
              <a:rPr lang="pt-BR" dirty="0" err="1">
                <a:solidFill>
                  <a:schemeClr val="tx1">
                    <a:lumMod val="75000"/>
                    <a:lumOff val="25000"/>
                  </a:schemeClr>
                </a:solidFill>
              </a:rPr>
              <a:t>of</a:t>
            </a:r>
            <a:r>
              <a:rPr lang="pt-BR" dirty="0">
                <a:solidFill>
                  <a:schemeClr val="tx1">
                    <a:lumMod val="75000"/>
                    <a:lumOff val="25000"/>
                  </a:schemeClr>
                </a:solidFill>
              </a:rPr>
              <a:t> </a:t>
            </a:r>
            <a:r>
              <a:rPr lang="pt-BR" dirty="0" err="1">
                <a:solidFill>
                  <a:schemeClr val="tx1">
                    <a:lumMod val="75000"/>
                    <a:lumOff val="25000"/>
                  </a:schemeClr>
                </a:solidFill>
              </a:rPr>
              <a:t>extremely</a:t>
            </a:r>
            <a:r>
              <a:rPr lang="pt-BR" dirty="0">
                <a:solidFill>
                  <a:schemeClr val="tx1">
                    <a:lumMod val="75000"/>
                    <a:lumOff val="25000"/>
                  </a:schemeClr>
                </a:solidFill>
              </a:rPr>
              <a:t> </a:t>
            </a:r>
            <a:r>
              <a:rPr lang="pt-BR" dirty="0" err="1">
                <a:solidFill>
                  <a:schemeClr val="tx1">
                    <a:lumMod val="75000"/>
                    <a:lumOff val="25000"/>
                  </a:schemeClr>
                </a:solidFill>
              </a:rPr>
              <a:t>premature</a:t>
            </a:r>
            <a:r>
              <a:rPr lang="pt-BR" dirty="0">
                <a:solidFill>
                  <a:schemeClr val="tx1">
                    <a:lumMod val="75000"/>
                    <a:lumOff val="25000"/>
                  </a:schemeClr>
                </a:solidFill>
              </a:rPr>
              <a:t> deliveries: a </a:t>
            </a:r>
            <a:r>
              <a:rPr lang="pt-BR" dirty="0" err="1">
                <a:solidFill>
                  <a:schemeClr val="tx1">
                    <a:lumMod val="75000"/>
                    <a:lumOff val="25000"/>
                  </a:schemeClr>
                </a:solidFill>
              </a:rPr>
              <a:t>systematic</a:t>
            </a:r>
            <a:r>
              <a:rPr lang="pt-BR" dirty="0">
                <a:solidFill>
                  <a:schemeClr val="tx1">
                    <a:lumMod val="75000"/>
                    <a:lumOff val="25000"/>
                  </a:schemeClr>
                </a:solidFill>
              </a:rPr>
              <a:t> </a:t>
            </a:r>
            <a:r>
              <a:rPr lang="pt-BR" dirty="0" err="1">
                <a:solidFill>
                  <a:schemeClr val="tx1">
                    <a:lumMod val="75000"/>
                    <a:lumOff val="25000"/>
                  </a:schemeClr>
                </a:solidFill>
              </a:rPr>
              <a:t>review</a:t>
            </a:r>
            <a:r>
              <a:rPr lang="pt-BR" dirty="0">
                <a:solidFill>
                  <a:schemeClr val="tx1">
                    <a:lumMod val="75000"/>
                    <a:lumOff val="25000"/>
                  </a:schemeClr>
                </a:solidFill>
              </a:rPr>
              <a:t>. </a:t>
            </a:r>
            <a:r>
              <a:rPr lang="pt-BR" dirty="0" err="1">
                <a:solidFill>
                  <a:schemeClr val="tx1">
                    <a:lumMod val="75000"/>
                    <a:lumOff val="25000"/>
                  </a:schemeClr>
                </a:solidFill>
              </a:rPr>
              <a:t>Pediatrics</a:t>
            </a:r>
            <a:r>
              <a:rPr lang="pt-BR" dirty="0">
                <a:solidFill>
                  <a:schemeClr val="tx1">
                    <a:lumMod val="75000"/>
                    <a:lumOff val="25000"/>
                  </a:schemeClr>
                </a:solidFill>
              </a:rPr>
              <a:t>. 2015;136(2):343–350  </a:t>
            </a:r>
          </a:p>
          <a:p>
            <a:pPr marL="0" indent="0" fontAlgn="auto">
              <a:spcAft>
                <a:spcPts val="0"/>
              </a:spcAft>
              <a:buFont typeface="Wingdings 3" charset="2"/>
              <a:buNone/>
              <a:defRPr/>
            </a:pPr>
            <a:r>
              <a:rPr lang="pt-BR" dirty="0">
                <a:solidFill>
                  <a:schemeClr val="tx1">
                    <a:lumMod val="75000"/>
                    <a:lumOff val="25000"/>
                  </a:schemeClr>
                </a:solidFill>
              </a:rPr>
              <a:t>2.  </a:t>
            </a:r>
            <a:r>
              <a:rPr lang="pt-BR" dirty="0" err="1">
                <a:solidFill>
                  <a:schemeClr val="tx1">
                    <a:lumMod val="75000"/>
                    <a:lumOff val="25000"/>
                  </a:schemeClr>
                </a:solidFill>
              </a:rPr>
              <a:t>Rysavy</a:t>
            </a:r>
            <a:r>
              <a:rPr lang="pt-BR" dirty="0">
                <a:solidFill>
                  <a:schemeClr val="tx1">
                    <a:lumMod val="75000"/>
                    <a:lumOff val="25000"/>
                  </a:schemeClr>
                </a:solidFill>
              </a:rPr>
              <a:t> MA, Li L, Bell EF, et al; Eunice Kennedy </a:t>
            </a:r>
            <a:r>
              <a:rPr lang="pt-BR" dirty="0" err="1">
                <a:solidFill>
                  <a:schemeClr val="tx1">
                    <a:lumMod val="75000"/>
                    <a:lumOff val="25000"/>
                  </a:schemeClr>
                </a:solidFill>
              </a:rPr>
              <a:t>Shriver</a:t>
            </a:r>
            <a:r>
              <a:rPr lang="pt-BR" dirty="0">
                <a:solidFill>
                  <a:schemeClr val="tx1">
                    <a:lumMod val="75000"/>
                    <a:lumOff val="25000"/>
                  </a:schemeClr>
                </a:solidFill>
              </a:rPr>
              <a:t> </a:t>
            </a:r>
            <a:r>
              <a:rPr lang="pt-BR" dirty="0" err="1">
                <a:solidFill>
                  <a:schemeClr val="tx1">
                    <a:lumMod val="75000"/>
                    <a:lumOff val="25000"/>
                  </a:schemeClr>
                </a:solidFill>
              </a:rPr>
              <a:t>National</a:t>
            </a:r>
            <a:r>
              <a:rPr lang="pt-BR" dirty="0">
                <a:solidFill>
                  <a:schemeClr val="tx1">
                    <a:lumMod val="75000"/>
                    <a:lumOff val="25000"/>
                  </a:schemeClr>
                </a:solidFill>
              </a:rPr>
              <a:t> </a:t>
            </a:r>
            <a:r>
              <a:rPr lang="pt-BR" dirty="0" err="1">
                <a:solidFill>
                  <a:schemeClr val="tx1">
                    <a:lumMod val="75000"/>
                    <a:lumOff val="25000"/>
                  </a:schemeClr>
                </a:solidFill>
              </a:rPr>
              <a:t>Institute</a:t>
            </a:r>
            <a:r>
              <a:rPr lang="pt-BR" dirty="0">
                <a:solidFill>
                  <a:schemeClr val="tx1">
                    <a:lumMod val="75000"/>
                    <a:lumOff val="25000"/>
                  </a:schemeClr>
                </a:solidFill>
              </a:rPr>
              <a:t> </a:t>
            </a:r>
            <a:r>
              <a:rPr lang="pt-BR" dirty="0" err="1">
                <a:solidFill>
                  <a:schemeClr val="tx1">
                    <a:lumMod val="75000"/>
                    <a:lumOff val="25000"/>
                  </a:schemeClr>
                </a:solidFill>
              </a:rPr>
              <a:t>of</a:t>
            </a:r>
            <a:r>
              <a:rPr lang="pt-BR" dirty="0">
                <a:solidFill>
                  <a:schemeClr val="tx1">
                    <a:lumMod val="75000"/>
                    <a:lumOff val="25000"/>
                  </a:schemeClr>
                </a:solidFill>
              </a:rPr>
              <a:t> </a:t>
            </a:r>
            <a:r>
              <a:rPr lang="pt-BR" dirty="0" err="1">
                <a:solidFill>
                  <a:schemeClr val="tx1">
                    <a:lumMod val="75000"/>
                    <a:lumOff val="25000"/>
                  </a:schemeClr>
                </a:solidFill>
              </a:rPr>
              <a:t>Child</a:t>
            </a:r>
            <a:r>
              <a:rPr lang="pt-BR" dirty="0">
                <a:solidFill>
                  <a:schemeClr val="tx1">
                    <a:lumMod val="75000"/>
                    <a:lumOff val="25000"/>
                  </a:schemeClr>
                </a:solidFill>
              </a:rPr>
              <a:t> Health </a:t>
            </a:r>
            <a:r>
              <a:rPr lang="pt-BR" dirty="0" err="1">
                <a:solidFill>
                  <a:schemeClr val="tx1">
                    <a:lumMod val="75000"/>
                    <a:lumOff val="25000"/>
                  </a:schemeClr>
                </a:solidFill>
              </a:rPr>
              <a:t>and</a:t>
            </a:r>
            <a:r>
              <a:rPr lang="pt-BR" dirty="0">
                <a:solidFill>
                  <a:schemeClr val="tx1">
                    <a:lumMod val="75000"/>
                    <a:lumOff val="25000"/>
                  </a:schemeClr>
                </a:solidFill>
              </a:rPr>
              <a:t> </a:t>
            </a:r>
            <a:r>
              <a:rPr lang="pt-BR" dirty="0" err="1">
                <a:solidFill>
                  <a:schemeClr val="tx1">
                    <a:lumMod val="75000"/>
                    <a:lumOff val="25000"/>
                  </a:schemeClr>
                </a:solidFill>
              </a:rPr>
              <a:t>Human</a:t>
            </a:r>
            <a:r>
              <a:rPr lang="pt-BR" dirty="0">
                <a:solidFill>
                  <a:schemeClr val="tx1">
                    <a:lumMod val="75000"/>
                    <a:lumOff val="25000"/>
                  </a:schemeClr>
                </a:solidFill>
              </a:rPr>
              <a:t> </a:t>
            </a:r>
            <a:r>
              <a:rPr lang="pt-BR" dirty="0" err="1">
                <a:solidFill>
                  <a:schemeClr val="tx1">
                    <a:lumMod val="75000"/>
                    <a:lumOff val="25000"/>
                  </a:schemeClr>
                </a:solidFill>
              </a:rPr>
              <a:t>Development</a:t>
            </a:r>
            <a:r>
              <a:rPr lang="pt-BR" dirty="0">
                <a:solidFill>
                  <a:schemeClr val="tx1">
                    <a:lumMod val="75000"/>
                    <a:lumOff val="25000"/>
                  </a:schemeClr>
                </a:solidFill>
              </a:rPr>
              <a:t> Neonatal </a:t>
            </a:r>
            <a:r>
              <a:rPr lang="pt-BR" dirty="0" err="1">
                <a:solidFill>
                  <a:schemeClr val="tx1">
                    <a:lumMod val="75000"/>
                    <a:lumOff val="25000"/>
                  </a:schemeClr>
                </a:solidFill>
              </a:rPr>
              <a:t>Research</a:t>
            </a:r>
            <a:r>
              <a:rPr lang="pt-BR" dirty="0">
                <a:solidFill>
                  <a:schemeClr val="tx1">
                    <a:lumMod val="75000"/>
                    <a:lumOff val="25000"/>
                  </a:schemeClr>
                </a:solidFill>
              </a:rPr>
              <a:t> Network. </a:t>
            </a:r>
            <a:r>
              <a:rPr lang="pt-BR" dirty="0" err="1">
                <a:solidFill>
                  <a:schemeClr val="tx1">
                    <a:lumMod val="75000"/>
                    <a:lumOff val="25000"/>
                  </a:schemeClr>
                </a:solidFill>
              </a:rPr>
              <a:t>Between</a:t>
            </a:r>
            <a:r>
              <a:rPr lang="pt-BR" dirty="0">
                <a:solidFill>
                  <a:schemeClr val="tx1">
                    <a:lumMod val="75000"/>
                    <a:lumOff val="25000"/>
                  </a:schemeClr>
                </a:solidFill>
              </a:rPr>
              <a:t>-hospital </a:t>
            </a:r>
            <a:r>
              <a:rPr lang="pt-BR" dirty="0" err="1">
                <a:solidFill>
                  <a:schemeClr val="tx1">
                    <a:lumMod val="75000"/>
                    <a:lumOff val="25000"/>
                  </a:schemeClr>
                </a:solidFill>
              </a:rPr>
              <a:t>variation</a:t>
            </a:r>
            <a:r>
              <a:rPr lang="pt-BR" dirty="0">
                <a:solidFill>
                  <a:schemeClr val="tx1">
                    <a:lumMod val="75000"/>
                    <a:lumOff val="25000"/>
                  </a:schemeClr>
                </a:solidFill>
              </a:rPr>
              <a:t> in </a:t>
            </a:r>
            <a:r>
              <a:rPr lang="pt-BR" dirty="0" err="1">
                <a:solidFill>
                  <a:schemeClr val="tx1">
                    <a:lumMod val="75000"/>
                    <a:lumOff val="25000"/>
                  </a:schemeClr>
                </a:solidFill>
              </a:rPr>
              <a:t>treatment</a:t>
            </a:r>
            <a:r>
              <a:rPr lang="pt-BR" dirty="0">
                <a:solidFill>
                  <a:schemeClr val="tx1">
                    <a:lumMod val="75000"/>
                    <a:lumOff val="25000"/>
                  </a:schemeClr>
                </a:solidFill>
              </a:rPr>
              <a:t> </a:t>
            </a:r>
            <a:r>
              <a:rPr lang="pt-BR" dirty="0" err="1">
                <a:solidFill>
                  <a:schemeClr val="tx1">
                    <a:lumMod val="75000"/>
                    <a:lumOff val="25000"/>
                  </a:schemeClr>
                </a:solidFill>
              </a:rPr>
              <a:t>and</a:t>
            </a:r>
            <a:r>
              <a:rPr lang="pt-BR" dirty="0">
                <a:solidFill>
                  <a:schemeClr val="tx1">
                    <a:lumMod val="75000"/>
                    <a:lumOff val="25000"/>
                  </a:schemeClr>
                </a:solidFill>
              </a:rPr>
              <a:t> </a:t>
            </a:r>
            <a:r>
              <a:rPr lang="pt-BR" dirty="0" err="1">
                <a:solidFill>
                  <a:schemeClr val="tx1">
                    <a:lumMod val="75000"/>
                    <a:lumOff val="25000"/>
                  </a:schemeClr>
                </a:solidFill>
              </a:rPr>
              <a:t>outcomes</a:t>
            </a:r>
            <a:r>
              <a:rPr lang="pt-BR" dirty="0">
                <a:solidFill>
                  <a:schemeClr val="tx1">
                    <a:lumMod val="75000"/>
                    <a:lumOff val="25000"/>
                  </a:schemeClr>
                </a:solidFill>
              </a:rPr>
              <a:t> in </a:t>
            </a:r>
            <a:r>
              <a:rPr lang="pt-BR" dirty="0" err="1">
                <a:solidFill>
                  <a:schemeClr val="tx1">
                    <a:lumMod val="75000"/>
                    <a:lumOff val="25000"/>
                  </a:schemeClr>
                </a:solidFill>
              </a:rPr>
              <a:t>extremely</a:t>
            </a:r>
            <a:r>
              <a:rPr lang="pt-BR" dirty="0">
                <a:solidFill>
                  <a:schemeClr val="tx1">
                    <a:lumMod val="75000"/>
                    <a:lumOff val="25000"/>
                  </a:schemeClr>
                </a:solidFill>
              </a:rPr>
              <a:t> </a:t>
            </a:r>
            <a:r>
              <a:rPr lang="pt-BR" dirty="0" err="1">
                <a:solidFill>
                  <a:schemeClr val="tx1">
                    <a:lumMod val="75000"/>
                    <a:lumOff val="25000"/>
                  </a:schemeClr>
                </a:solidFill>
              </a:rPr>
              <a:t>preterm</a:t>
            </a:r>
            <a:r>
              <a:rPr lang="pt-BR" dirty="0">
                <a:solidFill>
                  <a:schemeClr val="tx1">
                    <a:lumMod val="75000"/>
                    <a:lumOff val="25000"/>
                  </a:schemeClr>
                </a:solidFill>
              </a:rPr>
              <a:t> </a:t>
            </a:r>
            <a:r>
              <a:rPr lang="pt-BR" dirty="0" err="1">
                <a:solidFill>
                  <a:schemeClr val="tx1">
                    <a:lumMod val="75000"/>
                    <a:lumOff val="25000"/>
                  </a:schemeClr>
                </a:solidFill>
              </a:rPr>
              <a:t>infants</a:t>
            </a:r>
            <a:r>
              <a:rPr lang="pt-BR" dirty="0">
                <a:solidFill>
                  <a:schemeClr val="tx1">
                    <a:lumMod val="75000"/>
                    <a:lumOff val="25000"/>
                  </a:schemeClr>
                </a:solidFill>
              </a:rPr>
              <a:t>. N </a:t>
            </a:r>
            <a:r>
              <a:rPr lang="pt-BR" dirty="0" err="1">
                <a:solidFill>
                  <a:schemeClr val="tx1">
                    <a:lumMod val="75000"/>
                    <a:lumOff val="25000"/>
                  </a:schemeClr>
                </a:solidFill>
              </a:rPr>
              <a:t>Engl</a:t>
            </a:r>
            <a:r>
              <a:rPr lang="pt-BR" dirty="0">
                <a:solidFill>
                  <a:schemeClr val="tx1">
                    <a:lumMod val="75000"/>
                    <a:lumOff val="25000"/>
                  </a:schemeClr>
                </a:solidFill>
              </a:rPr>
              <a:t> J Med. 2015;372(19):1801–1811  </a:t>
            </a:r>
          </a:p>
          <a:p>
            <a:pPr marL="0" indent="0" fontAlgn="auto">
              <a:spcAft>
                <a:spcPts val="0"/>
              </a:spcAft>
              <a:buFont typeface="Wingdings 3" charset="2"/>
              <a:buNone/>
              <a:defRPr/>
            </a:pPr>
            <a:r>
              <a:rPr lang="pt-BR" dirty="0">
                <a:solidFill>
                  <a:schemeClr val="tx1">
                    <a:lumMod val="75000"/>
                    <a:lumOff val="25000"/>
                  </a:schemeClr>
                </a:solidFill>
              </a:rPr>
              <a:t>3.  </a:t>
            </a:r>
            <a:r>
              <a:rPr lang="pt-BR" dirty="0" err="1">
                <a:solidFill>
                  <a:schemeClr val="tx1">
                    <a:lumMod val="75000"/>
                    <a:lumOff val="25000"/>
                  </a:schemeClr>
                </a:solidFill>
              </a:rPr>
              <a:t>Serenius</a:t>
            </a:r>
            <a:r>
              <a:rPr lang="pt-BR" dirty="0">
                <a:solidFill>
                  <a:schemeClr val="tx1">
                    <a:lumMod val="75000"/>
                    <a:lumOff val="25000"/>
                  </a:schemeClr>
                </a:solidFill>
              </a:rPr>
              <a:t> F, </a:t>
            </a:r>
            <a:r>
              <a:rPr lang="pt-BR" dirty="0" err="1">
                <a:solidFill>
                  <a:schemeClr val="tx1">
                    <a:lumMod val="75000"/>
                    <a:lumOff val="25000"/>
                  </a:schemeClr>
                </a:solidFill>
              </a:rPr>
              <a:t>Blennow</a:t>
            </a:r>
            <a:r>
              <a:rPr lang="pt-BR" dirty="0">
                <a:solidFill>
                  <a:schemeClr val="tx1">
                    <a:lumMod val="75000"/>
                    <a:lumOff val="25000"/>
                  </a:schemeClr>
                </a:solidFill>
              </a:rPr>
              <a:t> M, </a:t>
            </a:r>
            <a:r>
              <a:rPr lang="pt-BR" dirty="0" err="1">
                <a:solidFill>
                  <a:schemeClr val="tx1">
                    <a:lumMod val="75000"/>
                    <a:lumOff val="25000"/>
                  </a:schemeClr>
                </a:solidFill>
              </a:rPr>
              <a:t>Maršál</a:t>
            </a:r>
            <a:r>
              <a:rPr lang="pt-BR" dirty="0">
                <a:solidFill>
                  <a:schemeClr val="tx1">
                    <a:lumMod val="75000"/>
                    <a:lumOff val="25000"/>
                  </a:schemeClr>
                </a:solidFill>
              </a:rPr>
              <a:t> K, </a:t>
            </a:r>
            <a:r>
              <a:rPr lang="pt-BR" dirty="0" err="1">
                <a:solidFill>
                  <a:schemeClr val="tx1">
                    <a:lumMod val="75000"/>
                    <a:lumOff val="25000"/>
                  </a:schemeClr>
                </a:solidFill>
              </a:rPr>
              <a:t>Sjörs</a:t>
            </a:r>
            <a:r>
              <a:rPr lang="pt-BR" dirty="0">
                <a:solidFill>
                  <a:schemeClr val="tx1">
                    <a:lumMod val="75000"/>
                    <a:lumOff val="25000"/>
                  </a:schemeClr>
                </a:solidFill>
              </a:rPr>
              <a:t> G, </a:t>
            </a:r>
            <a:r>
              <a:rPr lang="pt-BR" dirty="0" err="1">
                <a:solidFill>
                  <a:schemeClr val="tx1">
                    <a:lumMod val="75000"/>
                    <a:lumOff val="25000"/>
                  </a:schemeClr>
                </a:solidFill>
              </a:rPr>
              <a:t>Källen</a:t>
            </a:r>
            <a:r>
              <a:rPr lang="pt-BR" dirty="0">
                <a:solidFill>
                  <a:schemeClr val="tx1">
                    <a:lumMod val="75000"/>
                    <a:lumOff val="25000"/>
                  </a:schemeClr>
                </a:solidFill>
              </a:rPr>
              <a:t> K; EXPRESS </a:t>
            </a:r>
            <a:r>
              <a:rPr lang="pt-BR" dirty="0" err="1">
                <a:solidFill>
                  <a:schemeClr val="tx1">
                    <a:lumMod val="75000"/>
                    <a:lumOff val="25000"/>
                  </a:schemeClr>
                </a:solidFill>
              </a:rPr>
              <a:t>Study</a:t>
            </a:r>
            <a:r>
              <a:rPr lang="pt-BR" dirty="0">
                <a:solidFill>
                  <a:schemeClr val="tx1">
                    <a:lumMod val="75000"/>
                    <a:lumOff val="25000"/>
                  </a:schemeClr>
                </a:solidFill>
              </a:rPr>
              <a:t> </a:t>
            </a:r>
            <a:r>
              <a:rPr lang="pt-BR" dirty="0" err="1">
                <a:solidFill>
                  <a:schemeClr val="tx1">
                    <a:lumMod val="75000"/>
                    <a:lumOff val="25000"/>
                  </a:schemeClr>
                </a:solidFill>
              </a:rPr>
              <a:t>Group</a:t>
            </a:r>
            <a:r>
              <a:rPr lang="pt-BR" dirty="0">
                <a:solidFill>
                  <a:schemeClr val="tx1">
                    <a:lumMod val="75000"/>
                    <a:lumOff val="25000"/>
                  </a:schemeClr>
                </a:solidFill>
              </a:rPr>
              <a:t>. </a:t>
            </a:r>
            <a:r>
              <a:rPr lang="pt-BR" dirty="0" err="1">
                <a:solidFill>
                  <a:schemeClr val="tx1">
                    <a:lumMod val="75000"/>
                    <a:lumOff val="25000"/>
                  </a:schemeClr>
                </a:solidFill>
              </a:rPr>
              <a:t>Intensity</a:t>
            </a:r>
            <a:r>
              <a:rPr lang="pt-BR" dirty="0">
                <a:solidFill>
                  <a:schemeClr val="tx1">
                    <a:lumMod val="75000"/>
                    <a:lumOff val="25000"/>
                  </a:schemeClr>
                </a:solidFill>
              </a:rPr>
              <a:t> </a:t>
            </a:r>
            <a:r>
              <a:rPr lang="pt-BR" dirty="0" err="1">
                <a:solidFill>
                  <a:schemeClr val="tx1">
                    <a:lumMod val="75000"/>
                    <a:lumOff val="25000"/>
                  </a:schemeClr>
                </a:solidFill>
              </a:rPr>
              <a:t>of</a:t>
            </a:r>
            <a:r>
              <a:rPr lang="pt-BR" dirty="0">
                <a:solidFill>
                  <a:schemeClr val="tx1">
                    <a:lumMod val="75000"/>
                    <a:lumOff val="25000"/>
                  </a:schemeClr>
                </a:solidFill>
              </a:rPr>
              <a:t> perinatal </a:t>
            </a:r>
            <a:r>
              <a:rPr lang="pt-BR" dirty="0" err="1">
                <a:solidFill>
                  <a:schemeClr val="tx1">
                    <a:lumMod val="75000"/>
                    <a:lumOff val="25000"/>
                  </a:schemeClr>
                </a:solidFill>
              </a:rPr>
              <a:t>care</a:t>
            </a:r>
            <a:r>
              <a:rPr lang="pt-BR" dirty="0">
                <a:solidFill>
                  <a:schemeClr val="tx1">
                    <a:lumMod val="75000"/>
                    <a:lumOff val="25000"/>
                  </a:schemeClr>
                </a:solidFill>
              </a:rPr>
              <a:t> for </a:t>
            </a:r>
            <a:r>
              <a:rPr lang="pt-BR" dirty="0" err="1">
                <a:solidFill>
                  <a:schemeClr val="tx1">
                    <a:lumMod val="75000"/>
                    <a:lumOff val="25000"/>
                  </a:schemeClr>
                </a:solidFill>
              </a:rPr>
              <a:t>extremely</a:t>
            </a:r>
            <a:r>
              <a:rPr lang="pt-BR" dirty="0">
                <a:solidFill>
                  <a:schemeClr val="tx1">
                    <a:lumMod val="75000"/>
                    <a:lumOff val="25000"/>
                  </a:schemeClr>
                </a:solidFill>
              </a:rPr>
              <a:t> </a:t>
            </a:r>
            <a:r>
              <a:rPr lang="pt-BR" dirty="0" err="1">
                <a:solidFill>
                  <a:schemeClr val="tx1">
                    <a:lumMod val="75000"/>
                    <a:lumOff val="25000"/>
                  </a:schemeClr>
                </a:solidFill>
              </a:rPr>
              <a:t>preterm</a:t>
            </a:r>
            <a:r>
              <a:rPr lang="pt-BR" dirty="0">
                <a:solidFill>
                  <a:schemeClr val="tx1">
                    <a:lumMod val="75000"/>
                    <a:lumOff val="25000"/>
                  </a:schemeClr>
                </a:solidFill>
              </a:rPr>
              <a:t> </a:t>
            </a:r>
            <a:r>
              <a:rPr lang="pt-BR" dirty="0" err="1">
                <a:solidFill>
                  <a:schemeClr val="tx1">
                    <a:lumMod val="75000"/>
                    <a:lumOff val="25000"/>
                  </a:schemeClr>
                </a:solidFill>
              </a:rPr>
              <a:t>infants</a:t>
            </a:r>
            <a:r>
              <a:rPr lang="pt-BR" dirty="0">
                <a:solidFill>
                  <a:schemeClr val="tx1">
                    <a:lumMod val="75000"/>
                    <a:lumOff val="25000"/>
                  </a:schemeClr>
                </a:solidFill>
              </a:rPr>
              <a:t>: </a:t>
            </a:r>
            <a:r>
              <a:rPr lang="pt-BR" dirty="0" err="1">
                <a:solidFill>
                  <a:schemeClr val="tx1">
                    <a:lumMod val="75000"/>
                    <a:lumOff val="25000"/>
                  </a:schemeClr>
                </a:solidFill>
              </a:rPr>
              <a:t>outcomes</a:t>
            </a:r>
            <a:r>
              <a:rPr lang="pt-BR" dirty="0">
                <a:solidFill>
                  <a:schemeClr val="tx1">
                    <a:lumMod val="75000"/>
                    <a:lumOff val="25000"/>
                  </a:schemeClr>
                </a:solidFill>
              </a:rPr>
              <a:t> </a:t>
            </a:r>
            <a:r>
              <a:rPr lang="pt-BR" dirty="0" err="1">
                <a:solidFill>
                  <a:schemeClr val="tx1">
                    <a:lumMod val="75000"/>
                    <a:lumOff val="25000"/>
                  </a:schemeClr>
                </a:solidFill>
              </a:rPr>
              <a:t>at</a:t>
            </a:r>
            <a:r>
              <a:rPr lang="pt-BR" dirty="0">
                <a:solidFill>
                  <a:schemeClr val="tx1">
                    <a:lumMod val="75000"/>
                    <a:lumOff val="25000"/>
                  </a:schemeClr>
                </a:solidFill>
              </a:rPr>
              <a:t> 2.5 </a:t>
            </a:r>
            <a:r>
              <a:rPr lang="pt-BR" dirty="0" err="1">
                <a:solidFill>
                  <a:schemeClr val="tx1">
                    <a:lumMod val="75000"/>
                    <a:lumOff val="25000"/>
                  </a:schemeClr>
                </a:solidFill>
              </a:rPr>
              <a:t>years</a:t>
            </a:r>
            <a:r>
              <a:rPr lang="pt-BR" dirty="0">
                <a:solidFill>
                  <a:schemeClr val="tx1">
                    <a:lumMod val="75000"/>
                    <a:lumOff val="25000"/>
                  </a:schemeClr>
                </a:solidFill>
              </a:rPr>
              <a:t>. </a:t>
            </a:r>
            <a:r>
              <a:rPr lang="pt-BR" dirty="0" err="1">
                <a:solidFill>
                  <a:schemeClr val="tx1">
                    <a:lumMod val="75000"/>
                    <a:lumOff val="25000"/>
                  </a:schemeClr>
                </a:solidFill>
              </a:rPr>
              <a:t>Pediatrics</a:t>
            </a:r>
            <a:r>
              <a:rPr lang="pt-BR" dirty="0">
                <a:solidFill>
                  <a:schemeClr val="tx1">
                    <a:lumMod val="75000"/>
                    <a:lumOff val="25000"/>
                  </a:schemeClr>
                </a:solidFill>
              </a:rPr>
              <a:t>. 2015;135(5). </a:t>
            </a:r>
            <a:r>
              <a:rPr lang="pt-BR" dirty="0" err="1">
                <a:solidFill>
                  <a:schemeClr val="tx1">
                    <a:lumMod val="75000"/>
                    <a:lumOff val="25000"/>
                  </a:schemeClr>
                </a:solidFill>
              </a:rPr>
              <a:t>Available</a:t>
            </a:r>
            <a:r>
              <a:rPr lang="pt-BR" dirty="0">
                <a:solidFill>
                  <a:schemeClr val="tx1">
                    <a:lumMod val="75000"/>
                    <a:lumOff val="25000"/>
                  </a:schemeClr>
                </a:solidFill>
              </a:rPr>
              <a:t> </a:t>
            </a:r>
            <a:r>
              <a:rPr lang="pt-BR" dirty="0" err="1">
                <a:solidFill>
                  <a:schemeClr val="tx1">
                    <a:lumMod val="75000"/>
                    <a:lumOff val="25000"/>
                  </a:schemeClr>
                </a:solidFill>
              </a:rPr>
              <a:t>at</a:t>
            </a:r>
            <a:r>
              <a:rPr lang="pt-BR" dirty="0">
                <a:solidFill>
                  <a:schemeClr val="tx1">
                    <a:lumMod val="75000"/>
                    <a:lumOff val="25000"/>
                  </a:schemeClr>
                </a:solidFill>
              </a:rPr>
              <a:t>: </a:t>
            </a:r>
            <a:r>
              <a:rPr lang="pt-BR" dirty="0" err="1">
                <a:solidFill>
                  <a:schemeClr val="tx1">
                    <a:lumMod val="75000"/>
                    <a:lumOff val="25000"/>
                  </a:schemeClr>
                </a:solidFill>
              </a:rPr>
              <a:t>www</a:t>
            </a:r>
            <a:r>
              <a:rPr lang="pt-BR" dirty="0">
                <a:solidFill>
                  <a:schemeClr val="tx1">
                    <a:lumMod val="75000"/>
                    <a:lumOff val="25000"/>
                  </a:schemeClr>
                </a:solidFill>
              </a:rPr>
              <a:t>. </a:t>
            </a:r>
            <a:r>
              <a:rPr lang="pt-BR" dirty="0" err="1">
                <a:solidFill>
                  <a:schemeClr val="tx1">
                    <a:lumMod val="75000"/>
                    <a:lumOff val="25000"/>
                  </a:schemeClr>
                </a:solidFill>
              </a:rPr>
              <a:t>pediatrics</a:t>
            </a:r>
            <a:r>
              <a:rPr lang="pt-BR" dirty="0">
                <a:solidFill>
                  <a:schemeClr val="tx1">
                    <a:lumMod val="75000"/>
                    <a:lumOff val="25000"/>
                  </a:schemeClr>
                </a:solidFill>
              </a:rPr>
              <a:t>. </a:t>
            </a:r>
            <a:r>
              <a:rPr lang="pt-BR" dirty="0" err="1">
                <a:solidFill>
                  <a:schemeClr val="tx1">
                    <a:lumMod val="75000"/>
                    <a:lumOff val="25000"/>
                  </a:schemeClr>
                </a:solidFill>
              </a:rPr>
              <a:t>org</a:t>
            </a:r>
            <a:r>
              <a:rPr lang="pt-BR" dirty="0">
                <a:solidFill>
                  <a:schemeClr val="tx1">
                    <a:lumMod val="75000"/>
                    <a:lumOff val="25000"/>
                  </a:schemeClr>
                </a:solidFill>
              </a:rPr>
              <a:t>/ </a:t>
            </a:r>
            <a:r>
              <a:rPr lang="pt-BR" dirty="0" err="1">
                <a:solidFill>
                  <a:schemeClr val="tx1">
                    <a:lumMod val="75000"/>
                    <a:lumOff val="25000"/>
                  </a:schemeClr>
                </a:solidFill>
              </a:rPr>
              <a:t>cgi</a:t>
            </a:r>
            <a:r>
              <a:rPr lang="pt-BR" dirty="0">
                <a:solidFill>
                  <a:schemeClr val="tx1">
                    <a:lumMod val="75000"/>
                    <a:lumOff val="25000"/>
                  </a:schemeClr>
                </a:solidFill>
              </a:rPr>
              <a:t>/ </a:t>
            </a:r>
            <a:r>
              <a:rPr lang="pt-BR" dirty="0" err="1">
                <a:solidFill>
                  <a:schemeClr val="tx1">
                    <a:lumMod val="75000"/>
                    <a:lumOff val="25000"/>
                  </a:schemeClr>
                </a:solidFill>
              </a:rPr>
              <a:t>content</a:t>
            </a:r>
            <a:r>
              <a:rPr lang="pt-BR" dirty="0">
                <a:solidFill>
                  <a:schemeClr val="tx1">
                    <a:lumMod val="75000"/>
                    <a:lumOff val="25000"/>
                  </a:schemeClr>
                </a:solidFill>
              </a:rPr>
              <a:t>/ </a:t>
            </a:r>
            <a:r>
              <a:rPr lang="pt-BR" dirty="0" err="1">
                <a:solidFill>
                  <a:schemeClr val="tx1">
                    <a:lumMod val="75000"/>
                    <a:lumOff val="25000"/>
                  </a:schemeClr>
                </a:solidFill>
              </a:rPr>
              <a:t>full</a:t>
            </a:r>
            <a:r>
              <a:rPr lang="pt-BR" dirty="0">
                <a:solidFill>
                  <a:schemeClr val="tx1">
                    <a:lumMod val="75000"/>
                    <a:lumOff val="25000"/>
                  </a:schemeClr>
                </a:solidFill>
              </a:rPr>
              <a:t>/ 135/ 5/ e1163 </a:t>
            </a:r>
          </a:p>
          <a:p>
            <a:pPr marL="0" indent="0" fontAlgn="auto">
              <a:spcAft>
                <a:spcPts val="0"/>
              </a:spcAft>
              <a:buFont typeface="Wingdings 3" charset="2"/>
              <a:buNone/>
              <a:defRPr/>
            </a:pPr>
            <a:r>
              <a:rPr lang="pt-BR" dirty="0" smtClean="0">
                <a:solidFill>
                  <a:schemeClr val="tx1">
                    <a:lumMod val="75000"/>
                    <a:lumOff val="25000"/>
                  </a:schemeClr>
                </a:solidFill>
              </a:rPr>
              <a:t>4</a:t>
            </a:r>
            <a:r>
              <a:rPr lang="pt-BR" dirty="0">
                <a:solidFill>
                  <a:schemeClr val="tx1">
                    <a:lumMod val="75000"/>
                    <a:lumOff val="25000"/>
                  </a:schemeClr>
                </a:solidFill>
              </a:rPr>
              <a:t>.  </a:t>
            </a:r>
            <a:r>
              <a:rPr lang="pt-BR" dirty="0" err="1">
                <a:solidFill>
                  <a:schemeClr val="tx1">
                    <a:lumMod val="75000"/>
                    <a:lumOff val="25000"/>
                  </a:schemeClr>
                </a:solidFill>
              </a:rPr>
              <a:t>Serenius</a:t>
            </a:r>
            <a:r>
              <a:rPr lang="pt-BR" dirty="0">
                <a:solidFill>
                  <a:schemeClr val="tx1">
                    <a:lumMod val="75000"/>
                    <a:lumOff val="25000"/>
                  </a:schemeClr>
                </a:solidFill>
              </a:rPr>
              <a:t> F, </a:t>
            </a:r>
            <a:r>
              <a:rPr lang="pt-BR" dirty="0" err="1">
                <a:solidFill>
                  <a:schemeClr val="tx1">
                    <a:lumMod val="75000"/>
                    <a:lumOff val="25000"/>
                  </a:schemeClr>
                </a:solidFill>
              </a:rPr>
              <a:t>Sjörs</a:t>
            </a:r>
            <a:r>
              <a:rPr lang="pt-BR" dirty="0">
                <a:solidFill>
                  <a:schemeClr val="tx1">
                    <a:lumMod val="75000"/>
                    <a:lumOff val="25000"/>
                  </a:schemeClr>
                </a:solidFill>
              </a:rPr>
              <a:t> G, </a:t>
            </a:r>
            <a:r>
              <a:rPr lang="pt-BR" dirty="0" err="1">
                <a:solidFill>
                  <a:schemeClr val="tx1">
                    <a:lumMod val="75000"/>
                    <a:lumOff val="25000"/>
                  </a:schemeClr>
                </a:solidFill>
              </a:rPr>
              <a:t>Blennow</a:t>
            </a:r>
            <a:r>
              <a:rPr lang="pt-BR" dirty="0">
                <a:solidFill>
                  <a:schemeClr val="tx1">
                    <a:lumMod val="75000"/>
                    <a:lumOff val="25000"/>
                  </a:schemeClr>
                </a:solidFill>
              </a:rPr>
              <a:t> M, et al; EXPRESS </a:t>
            </a:r>
            <a:r>
              <a:rPr lang="pt-BR" dirty="0" err="1">
                <a:solidFill>
                  <a:schemeClr val="tx1">
                    <a:lumMod val="75000"/>
                    <a:lumOff val="25000"/>
                  </a:schemeClr>
                </a:solidFill>
              </a:rPr>
              <a:t>study</a:t>
            </a:r>
            <a:r>
              <a:rPr lang="pt-BR" dirty="0">
                <a:solidFill>
                  <a:schemeClr val="tx1">
                    <a:lumMod val="75000"/>
                    <a:lumOff val="25000"/>
                  </a:schemeClr>
                </a:solidFill>
              </a:rPr>
              <a:t> </a:t>
            </a:r>
            <a:r>
              <a:rPr lang="pt-BR" dirty="0" err="1">
                <a:solidFill>
                  <a:schemeClr val="tx1">
                    <a:lumMod val="75000"/>
                    <a:lumOff val="25000"/>
                  </a:schemeClr>
                </a:solidFill>
              </a:rPr>
              <a:t>group</a:t>
            </a:r>
            <a:r>
              <a:rPr lang="pt-BR" dirty="0">
                <a:solidFill>
                  <a:schemeClr val="tx1">
                    <a:lumMod val="75000"/>
                    <a:lumOff val="25000"/>
                  </a:schemeClr>
                </a:solidFill>
              </a:rPr>
              <a:t>. EXPRESS </a:t>
            </a:r>
            <a:r>
              <a:rPr lang="pt-BR" dirty="0" err="1">
                <a:solidFill>
                  <a:schemeClr val="tx1">
                    <a:lumMod val="75000"/>
                    <a:lumOff val="25000"/>
                  </a:schemeClr>
                </a:solidFill>
              </a:rPr>
              <a:t>study</a:t>
            </a:r>
            <a:r>
              <a:rPr lang="pt-BR" dirty="0">
                <a:solidFill>
                  <a:schemeClr val="tx1">
                    <a:lumMod val="75000"/>
                    <a:lumOff val="25000"/>
                  </a:schemeClr>
                </a:solidFill>
              </a:rPr>
              <a:t> shows </a:t>
            </a:r>
            <a:r>
              <a:rPr lang="pt-BR" dirty="0" err="1">
                <a:solidFill>
                  <a:schemeClr val="tx1">
                    <a:lumMod val="75000"/>
                    <a:lumOff val="25000"/>
                  </a:schemeClr>
                </a:solidFill>
              </a:rPr>
              <a:t>signiﬁ</a:t>
            </a:r>
            <a:r>
              <a:rPr lang="pt-BR" dirty="0">
                <a:solidFill>
                  <a:schemeClr val="tx1">
                    <a:lumMod val="75000"/>
                    <a:lumOff val="25000"/>
                  </a:schemeClr>
                </a:solidFill>
              </a:rPr>
              <a:t> </a:t>
            </a:r>
            <a:r>
              <a:rPr lang="pt-BR" dirty="0" err="1">
                <a:solidFill>
                  <a:schemeClr val="tx1">
                    <a:lumMod val="75000"/>
                    <a:lumOff val="25000"/>
                  </a:schemeClr>
                </a:solidFill>
              </a:rPr>
              <a:t>cant</a:t>
            </a:r>
            <a:r>
              <a:rPr lang="pt-BR" dirty="0">
                <a:solidFill>
                  <a:schemeClr val="tx1">
                    <a:lumMod val="75000"/>
                    <a:lumOff val="25000"/>
                  </a:schemeClr>
                </a:solidFill>
              </a:rPr>
              <a:t> regional </a:t>
            </a:r>
            <a:r>
              <a:rPr lang="pt-BR" dirty="0" err="1">
                <a:solidFill>
                  <a:schemeClr val="tx1">
                    <a:lumMod val="75000"/>
                    <a:lumOff val="25000"/>
                  </a:schemeClr>
                </a:solidFill>
              </a:rPr>
              <a:t>differences</a:t>
            </a:r>
            <a:r>
              <a:rPr lang="pt-BR" dirty="0">
                <a:solidFill>
                  <a:schemeClr val="tx1">
                    <a:lumMod val="75000"/>
                    <a:lumOff val="25000"/>
                  </a:schemeClr>
                </a:solidFill>
              </a:rPr>
              <a:t> in 1-year </a:t>
            </a:r>
            <a:r>
              <a:rPr lang="pt-BR" dirty="0" err="1">
                <a:solidFill>
                  <a:schemeClr val="tx1">
                    <a:lumMod val="75000"/>
                    <a:lumOff val="25000"/>
                  </a:schemeClr>
                </a:solidFill>
              </a:rPr>
              <a:t>outcome</a:t>
            </a:r>
            <a:r>
              <a:rPr lang="pt-BR" dirty="0">
                <a:solidFill>
                  <a:schemeClr val="tx1">
                    <a:lumMod val="75000"/>
                    <a:lumOff val="25000"/>
                  </a:schemeClr>
                </a:solidFill>
              </a:rPr>
              <a:t> </a:t>
            </a:r>
            <a:r>
              <a:rPr lang="pt-BR" dirty="0" err="1">
                <a:solidFill>
                  <a:schemeClr val="tx1">
                    <a:lumMod val="75000"/>
                    <a:lumOff val="25000"/>
                  </a:schemeClr>
                </a:solidFill>
              </a:rPr>
              <a:t>of</a:t>
            </a:r>
            <a:r>
              <a:rPr lang="pt-BR" dirty="0">
                <a:solidFill>
                  <a:schemeClr val="tx1">
                    <a:lumMod val="75000"/>
                    <a:lumOff val="25000"/>
                  </a:schemeClr>
                </a:solidFill>
              </a:rPr>
              <a:t> </a:t>
            </a:r>
            <a:r>
              <a:rPr lang="pt-BR" dirty="0" err="1">
                <a:solidFill>
                  <a:schemeClr val="tx1">
                    <a:lumMod val="75000"/>
                    <a:lumOff val="25000"/>
                  </a:schemeClr>
                </a:solidFill>
              </a:rPr>
              <a:t>extremely</a:t>
            </a:r>
            <a:r>
              <a:rPr lang="pt-BR" dirty="0">
                <a:solidFill>
                  <a:schemeClr val="tx1">
                    <a:lumMod val="75000"/>
                    <a:lumOff val="25000"/>
                  </a:schemeClr>
                </a:solidFill>
              </a:rPr>
              <a:t> </a:t>
            </a:r>
            <a:r>
              <a:rPr lang="pt-BR" dirty="0" err="1">
                <a:solidFill>
                  <a:schemeClr val="tx1">
                    <a:lumMod val="75000"/>
                    <a:lumOff val="25000"/>
                  </a:schemeClr>
                </a:solidFill>
              </a:rPr>
              <a:t>preterm</a:t>
            </a:r>
            <a:r>
              <a:rPr lang="pt-BR" dirty="0">
                <a:solidFill>
                  <a:schemeClr val="tx1">
                    <a:lumMod val="75000"/>
                    <a:lumOff val="25000"/>
                  </a:schemeClr>
                </a:solidFill>
              </a:rPr>
              <a:t> </a:t>
            </a:r>
            <a:r>
              <a:rPr lang="pt-BR" dirty="0" err="1">
                <a:solidFill>
                  <a:schemeClr val="tx1">
                    <a:lumMod val="75000"/>
                    <a:lumOff val="25000"/>
                  </a:schemeClr>
                </a:solidFill>
              </a:rPr>
              <a:t>infants</a:t>
            </a:r>
            <a:r>
              <a:rPr lang="pt-BR" dirty="0">
                <a:solidFill>
                  <a:schemeClr val="tx1">
                    <a:lumMod val="75000"/>
                    <a:lumOff val="25000"/>
                  </a:schemeClr>
                </a:solidFill>
              </a:rPr>
              <a:t> in </a:t>
            </a:r>
            <a:r>
              <a:rPr lang="pt-BR" dirty="0" err="1">
                <a:solidFill>
                  <a:schemeClr val="tx1">
                    <a:lumMod val="75000"/>
                    <a:lumOff val="25000"/>
                  </a:schemeClr>
                </a:solidFill>
              </a:rPr>
              <a:t>Sweden</a:t>
            </a:r>
            <a:r>
              <a:rPr lang="pt-BR" dirty="0">
                <a:solidFill>
                  <a:schemeClr val="tx1">
                    <a:lumMod val="75000"/>
                    <a:lumOff val="25000"/>
                  </a:schemeClr>
                </a:solidFill>
              </a:rPr>
              <a:t>. Acta </a:t>
            </a:r>
            <a:r>
              <a:rPr lang="pt-BR" dirty="0" err="1">
                <a:solidFill>
                  <a:schemeClr val="tx1">
                    <a:lumMod val="75000"/>
                    <a:lumOff val="25000"/>
                  </a:schemeClr>
                </a:solidFill>
              </a:rPr>
              <a:t>Paediatr</a:t>
            </a:r>
            <a:r>
              <a:rPr lang="pt-BR" dirty="0">
                <a:solidFill>
                  <a:schemeClr val="tx1">
                    <a:lumMod val="75000"/>
                    <a:lumOff val="25000"/>
                  </a:schemeClr>
                </a:solidFill>
              </a:rPr>
              <a:t>. 2014;103(1):27–37  </a:t>
            </a:r>
          </a:p>
          <a:p>
            <a:pPr marL="0" indent="0" fontAlgn="auto">
              <a:spcAft>
                <a:spcPts val="0"/>
              </a:spcAft>
              <a:buFont typeface="Wingdings 3" charset="2"/>
              <a:buNone/>
              <a:defRPr/>
            </a:pPr>
            <a:r>
              <a:rPr lang="pt-BR" dirty="0">
                <a:solidFill>
                  <a:schemeClr val="tx1">
                    <a:lumMod val="75000"/>
                    <a:lumOff val="25000"/>
                  </a:schemeClr>
                </a:solidFill>
              </a:rPr>
              <a:t>5.  </a:t>
            </a:r>
            <a:r>
              <a:rPr lang="pt-BR" dirty="0" err="1">
                <a:solidFill>
                  <a:schemeClr val="tx1">
                    <a:lumMod val="75000"/>
                    <a:lumOff val="25000"/>
                  </a:schemeClr>
                </a:solidFill>
              </a:rPr>
              <a:t>Farstad</a:t>
            </a:r>
            <a:r>
              <a:rPr lang="pt-BR" dirty="0">
                <a:solidFill>
                  <a:schemeClr val="tx1">
                    <a:lumMod val="75000"/>
                    <a:lumOff val="25000"/>
                  </a:schemeClr>
                </a:solidFill>
              </a:rPr>
              <a:t> T, </a:t>
            </a:r>
            <a:r>
              <a:rPr lang="pt-BR" dirty="0" err="1">
                <a:solidFill>
                  <a:schemeClr val="tx1">
                    <a:lumMod val="75000"/>
                    <a:lumOff val="25000"/>
                  </a:schemeClr>
                </a:solidFill>
              </a:rPr>
              <a:t>Bratlid</a:t>
            </a:r>
            <a:r>
              <a:rPr lang="pt-BR" dirty="0">
                <a:solidFill>
                  <a:schemeClr val="tx1">
                    <a:lumMod val="75000"/>
                    <a:lumOff val="25000"/>
                  </a:schemeClr>
                </a:solidFill>
              </a:rPr>
              <a:t> D, </a:t>
            </a:r>
            <a:r>
              <a:rPr lang="pt-BR" dirty="0" err="1">
                <a:solidFill>
                  <a:schemeClr val="tx1">
                    <a:lumMod val="75000"/>
                    <a:lumOff val="25000"/>
                  </a:schemeClr>
                </a:solidFill>
              </a:rPr>
              <a:t>Medbø</a:t>
            </a:r>
            <a:r>
              <a:rPr lang="pt-BR" dirty="0">
                <a:solidFill>
                  <a:schemeClr val="tx1">
                    <a:lumMod val="75000"/>
                    <a:lumOff val="25000"/>
                  </a:schemeClr>
                </a:solidFill>
              </a:rPr>
              <a:t> S, </a:t>
            </a:r>
            <a:r>
              <a:rPr lang="pt-BR" dirty="0" err="1">
                <a:solidFill>
                  <a:schemeClr val="tx1">
                    <a:lumMod val="75000"/>
                    <a:lumOff val="25000"/>
                  </a:schemeClr>
                </a:solidFill>
              </a:rPr>
              <a:t>Markestad</a:t>
            </a:r>
            <a:r>
              <a:rPr lang="pt-BR" dirty="0">
                <a:solidFill>
                  <a:schemeClr val="tx1">
                    <a:lumMod val="75000"/>
                    <a:lumOff val="25000"/>
                  </a:schemeClr>
                </a:solidFill>
              </a:rPr>
              <a:t> T; </a:t>
            </a:r>
            <a:r>
              <a:rPr lang="pt-BR" dirty="0" err="1">
                <a:solidFill>
                  <a:schemeClr val="tx1">
                    <a:lumMod val="75000"/>
                    <a:lumOff val="25000"/>
                  </a:schemeClr>
                </a:solidFill>
              </a:rPr>
              <a:t>Norwegian</a:t>
            </a:r>
            <a:r>
              <a:rPr lang="pt-BR" dirty="0">
                <a:solidFill>
                  <a:schemeClr val="tx1">
                    <a:lumMod val="75000"/>
                    <a:lumOff val="25000"/>
                  </a:schemeClr>
                </a:solidFill>
              </a:rPr>
              <a:t> Extreme </a:t>
            </a:r>
            <a:r>
              <a:rPr lang="pt-BR" dirty="0" err="1">
                <a:solidFill>
                  <a:schemeClr val="tx1">
                    <a:lumMod val="75000"/>
                    <a:lumOff val="25000"/>
                  </a:schemeClr>
                </a:solidFill>
              </a:rPr>
              <a:t>Prematurity</a:t>
            </a:r>
            <a:r>
              <a:rPr lang="pt-BR" dirty="0">
                <a:solidFill>
                  <a:schemeClr val="tx1">
                    <a:lumMod val="75000"/>
                    <a:lumOff val="25000"/>
                  </a:schemeClr>
                </a:solidFill>
              </a:rPr>
              <a:t> </a:t>
            </a:r>
            <a:r>
              <a:rPr lang="pt-BR" dirty="0" err="1">
                <a:solidFill>
                  <a:schemeClr val="tx1">
                    <a:lumMod val="75000"/>
                    <a:lumOff val="25000"/>
                  </a:schemeClr>
                </a:solidFill>
              </a:rPr>
              <a:t>Study</a:t>
            </a:r>
            <a:r>
              <a:rPr lang="pt-BR" dirty="0">
                <a:solidFill>
                  <a:schemeClr val="tx1">
                    <a:lumMod val="75000"/>
                    <a:lumOff val="25000"/>
                  </a:schemeClr>
                </a:solidFill>
              </a:rPr>
              <a:t> </a:t>
            </a:r>
            <a:r>
              <a:rPr lang="pt-BR" dirty="0" err="1">
                <a:solidFill>
                  <a:schemeClr val="tx1">
                    <a:lumMod val="75000"/>
                    <a:lumOff val="25000"/>
                  </a:schemeClr>
                </a:solidFill>
              </a:rPr>
              <a:t>Group</a:t>
            </a:r>
            <a:r>
              <a:rPr lang="pt-BR" dirty="0">
                <a:solidFill>
                  <a:schemeClr val="tx1">
                    <a:lumMod val="75000"/>
                    <a:lumOff val="25000"/>
                  </a:schemeClr>
                </a:solidFill>
              </a:rPr>
              <a:t>. </a:t>
            </a:r>
            <a:r>
              <a:rPr lang="pt-BR" dirty="0" err="1">
                <a:solidFill>
                  <a:schemeClr val="tx1">
                    <a:lumMod val="75000"/>
                    <a:lumOff val="25000"/>
                  </a:schemeClr>
                </a:solidFill>
              </a:rPr>
              <a:t>Bronchopulmonary</a:t>
            </a:r>
            <a:r>
              <a:rPr lang="pt-BR" dirty="0">
                <a:solidFill>
                  <a:schemeClr val="tx1">
                    <a:lumMod val="75000"/>
                    <a:lumOff val="25000"/>
                  </a:schemeClr>
                </a:solidFill>
              </a:rPr>
              <a:t> </a:t>
            </a:r>
            <a:r>
              <a:rPr lang="pt-BR" dirty="0" err="1">
                <a:solidFill>
                  <a:schemeClr val="tx1">
                    <a:lumMod val="75000"/>
                    <a:lumOff val="25000"/>
                  </a:schemeClr>
                </a:solidFill>
              </a:rPr>
              <a:t>dysplasia</a:t>
            </a:r>
            <a:r>
              <a:rPr lang="pt-BR" dirty="0">
                <a:solidFill>
                  <a:schemeClr val="tx1">
                    <a:lumMod val="75000"/>
                    <a:lumOff val="25000"/>
                  </a:schemeClr>
                </a:solidFill>
              </a:rPr>
              <a:t>— </a:t>
            </a:r>
            <a:r>
              <a:rPr lang="pt-BR" dirty="0" err="1">
                <a:solidFill>
                  <a:schemeClr val="tx1">
                    <a:lumMod val="75000"/>
                    <a:lumOff val="25000"/>
                  </a:schemeClr>
                </a:solidFill>
              </a:rPr>
              <a:t>prevalence</a:t>
            </a:r>
            <a:r>
              <a:rPr lang="pt-BR" dirty="0">
                <a:solidFill>
                  <a:schemeClr val="tx1">
                    <a:lumMod val="75000"/>
                    <a:lumOff val="25000"/>
                  </a:schemeClr>
                </a:solidFill>
              </a:rPr>
              <a:t>, </a:t>
            </a:r>
            <a:r>
              <a:rPr lang="pt-BR" dirty="0" err="1">
                <a:solidFill>
                  <a:schemeClr val="tx1">
                    <a:lumMod val="75000"/>
                    <a:lumOff val="25000"/>
                  </a:schemeClr>
                </a:solidFill>
              </a:rPr>
              <a:t>severity</a:t>
            </a:r>
            <a:r>
              <a:rPr lang="pt-BR" dirty="0">
                <a:solidFill>
                  <a:schemeClr val="tx1">
                    <a:lumMod val="75000"/>
                    <a:lumOff val="25000"/>
                  </a:schemeClr>
                </a:solidFill>
              </a:rPr>
              <a:t> </a:t>
            </a:r>
            <a:r>
              <a:rPr lang="pt-BR" dirty="0" err="1">
                <a:solidFill>
                  <a:schemeClr val="tx1">
                    <a:lumMod val="75000"/>
                    <a:lumOff val="25000"/>
                  </a:schemeClr>
                </a:solidFill>
              </a:rPr>
              <a:t>and</a:t>
            </a:r>
            <a:r>
              <a:rPr lang="pt-BR" dirty="0">
                <a:solidFill>
                  <a:schemeClr val="tx1">
                    <a:lumMod val="75000"/>
                    <a:lumOff val="25000"/>
                  </a:schemeClr>
                </a:solidFill>
              </a:rPr>
              <a:t> </a:t>
            </a:r>
            <a:r>
              <a:rPr lang="pt-BR" dirty="0" err="1">
                <a:solidFill>
                  <a:schemeClr val="tx1">
                    <a:lumMod val="75000"/>
                    <a:lumOff val="25000"/>
                  </a:schemeClr>
                </a:solidFill>
              </a:rPr>
              <a:t>predictive</a:t>
            </a:r>
            <a:r>
              <a:rPr lang="pt-BR" dirty="0">
                <a:solidFill>
                  <a:schemeClr val="tx1">
                    <a:lumMod val="75000"/>
                    <a:lumOff val="25000"/>
                  </a:schemeClr>
                </a:solidFill>
              </a:rPr>
              <a:t> </a:t>
            </a:r>
            <a:r>
              <a:rPr lang="pt-BR" dirty="0" err="1">
                <a:solidFill>
                  <a:schemeClr val="tx1">
                    <a:lumMod val="75000"/>
                    <a:lumOff val="25000"/>
                  </a:schemeClr>
                </a:solidFill>
              </a:rPr>
              <a:t>factors</a:t>
            </a:r>
            <a:r>
              <a:rPr lang="pt-BR" dirty="0">
                <a:solidFill>
                  <a:schemeClr val="tx1">
                    <a:lumMod val="75000"/>
                    <a:lumOff val="25000"/>
                  </a:schemeClr>
                </a:solidFill>
              </a:rPr>
              <a:t> in a </a:t>
            </a:r>
            <a:r>
              <a:rPr lang="pt-BR" dirty="0" err="1">
                <a:solidFill>
                  <a:schemeClr val="tx1">
                    <a:lumMod val="75000"/>
                    <a:lumOff val="25000"/>
                  </a:schemeClr>
                </a:solidFill>
              </a:rPr>
              <a:t>national</a:t>
            </a:r>
            <a:r>
              <a:rPr lang="pt-BR" dirty="0">
                <a:solidFill>
                  <a:schemeClr val="tx1">
                    <a:lumMod val="75000"/>
                    <a:lumOff val="25000"/>
                  </a:schemeClr>
                </a:solidFill>
              </a:rPr>
              <a:t> </a:t>
            </a:r>
            <a:r>
              <a:rPr lang="pt-BR" dirty="0" err="1">
                <a:solidFill>
                  <a:schemeClr val="tx1">
                    <a:lumMod val="75000"/>
                    <a:lumOff val="25000"/>
                  </a:schemeClr>
                </a:solidFill>
              </a:rPr>
              <a:t>cohort</a:t>
            </a:r>
            <a:r>
              <a:rPr lang="pt-BR" dirty="0">
                <a:solidFill>
                  <a:schemeClr val="tx1">
                    <a:lumMod val="75000"/>
                    <a:lumOff val="25000"/>
                  </a:schemeClr>
                </a:solidFill>
              </a:rPr>
              <a:t> </a:t>
            </a:r>
            <a:r>
              <a:rPr lang="pt-BR" dirty="0" err="1">
                <a:solidFill>
                  <a:schemeClr val="tx1">
                    <a:lumMod val="75000"/>
                    <a:lumOff val="25000"/>
                  </a:schemeClr>
                </a:solidFill>
              </a:rPr>
              <a:t>of</a:t>
            </a:r>
            <a:r>
              <a:rPr lang="pt-BR" dirty="0">
                <a:solidFill>
                  <a:schemeClr val="tx1">
                    <a:lumMod val="75000"/>
                    <a:lumOff val="25000"/>
                  </a:schemeClr>
                </a:solidFill>
              </a:rPr>
              <a:t> </a:t>
            </a:r>
            <a:r>
              <a:rPr lang="pt-BR" dirty="0" err="1">
                <a:solidFill>
                  <a:schemeClr val="tx1">
                    <a:lumMod val="75000"/>
                    <a:lumOff val="25000"/>
                  </a:schemeClr>
                </a:solidFill>
              </a:rPr>
              <a:t>extremely</a:t>
            </a:r>
            <a:r>
              <a:rPr lang="pt-BR" dirty="0">
                <a:solidFill>
                  <a:schemeClr val="tx1">
                    <a:lumMod val="75000"/>
                    <a:lumOff val="25000"/>
                  </a:schemeClr>
                </a:solidFill>
              </a:rPr>
              <a:t> </a:t>
            </a:r>
            <a:r>
              <a:rPr lang="pt-BR" dirty="0" err="1">
                <a:solidFill>
                  <a:schemeClr val="tx1">
                    <a:lumMod val="75000"/>
                    <a:lumOff val="25000"/>
                  </a:schemeClr>
                </a:solidFill>
              </a:rPr>
              <a:t>premature</a:t>
            </a:r>
            <a:r>
              <a:rPr lang="pt-BR" dirty="0">
                <a:solidFill>
                  <a:schemeClr val="tx1">
                    <a:lumMod val="75000"/>
                    <a:lumOff val="25000"/>
                  </a:schemeClr>
                </a:solidFill>
              </a:rPr>
              <a:t> </a:t>
            </a:r>
            <a:r>
              <a:rPr lang="pt-BR" dirty="0" err="1">
                <a:solidFill>
                  <a:schemeClr val="tx1">
                    <a:lumMod val="75000"/>
                    <a:lumOff val="25000"/>
                  </a:schemeClr>
                </a:solidFill>
              </a:rPr>
              <a:t>infants</a:t>
            </a:r>
            <a:r>
              <a:rPr lang="pt-BR" dirty="0">
                <a:solidFill>
                  <a:schemeClr val="tx1">
                    <a:lumMod val="75000"/>
                    <a:lumOff val="25000"/>
                  </a:schemeClr>
                </a:solidFill>
              </a:rPr>
              <a:t>. Acta </a:t>
            </a:r>
            <a:r>
              <a:rPr lang="pt-BR" dirty="0" err="1">
                <a:solidFill>
                  <a:schemeClr val="tx1">
                    <a:lumMod val="75000"/>
                    <a:lumOff val="25000"/>
                  </a:schemeClr>
                </a:solidFill>
              </a:rPr>
              <a:t>Paediatr</a:t>
            </a:r>
            <a:r>
              <a:rPr lang="pt-BR" dirty="0">
                <a:solidFill>
                  <a:schemeClr val="tx1">
                    <a:lumMod val="75000"/>
                    <a:lumOff val="25000"/>
                  </a:schemeClr>
                </a:solidFill>
              </a:rPr>
              <a:t>. 2011;100(1):53–58  </a:t>
            </a:r>
          </a:p>
          <a:p>
            <a:pPr marL="0" indent="0" fontAlgn="auto">
              <a:spcAft>
                <a:spcPts val="0"/>
              </a:spcAft>
              <a:buFont typeface="Wingdings 3" charset="2"/>
              <a:buNone/>
              <a:defRPr/>
            </a:pPr>
            <a:r>
              <a:rPr lang="pt-BR" dirty="0">
                <a:solidFill>
                  <a:schemeClr val="tx1">
                    <a:lumMod val="75000"/>
                    <a:lumOff val="25000"/>
                  </a:schemeClr>
                </a:solidFill>
              </a:rPr>
              <a:t>6.  </a:t>
            </a:r>
            <a:r>
              <a:rPr lang="pt-BR" dirty="0" err="1">
                <a:solidFill>
                  <a:schemeClr val="tx1">
                    <a:lumMod val="75000"/>
                    <a:lumOff val="25000"/>
                  </a:schemeClr>
                </a:solidFill>
              </a:rPr>
              <a:t>Markestad</a:t>
            </a:r>
            <a:r>
              <a:rPr lang="pt-BR" dirty="0">
                <a:solidFill>
                  <a:schemeClr val="tx1">
                    <a:lumMod val="75000"/>
                    <a:lumOff val="25000"/>
                  </a:schemeClr>
                </a:solidFill>
              </a:rPr>
              <a:t> T, </a:t>
            </a:r>
            <a:r>
              <a:rPr lang="pt-BR" dirty="0" err="1">
                <a:solidFill>
                  <a:schemeClr val="tx1">
                    <a:lumMod val="75000"/>
                    <a:lumOff val="25000"/>
                  </a:schemeClr>
                </a:solidFill>
              </a:rPr>
              <a:t>Kaaresen</a:t>
            </a:r>
            <a:r>
              <a:rPr lang="pt-BR" dirty="0">
                <a:solidFill>
                  <a:schemeClr val="tx1">
                    <a:lumMod val="75000"/>
                    <a:lumOff val="25000"/>
                  </a:schemeClr>
                </a:solidFill>
              </a:rPr>
              <a:t> PI, </a:t>
            </a:r>
            <a:r>
              <a:rPr lang="pt-BR" dirty="0" err="1">
                <a:solidFill>
                  <a:schemeClr val="tx1">
                    <a:lumMod val="75000"/>
                    <a:lumOff val="25000"/>
                  </a:schemeClr>
                </a:solidFill>
              </a:rPr>
              <a:t>Rønnestad</a:t>
            </a:r>
            <a:r>
              <a:rPr lang="pt-BR" dirty="0">
                <a:solidFill>
                  <a:schemeClr val="tx1">
                    <a:lumMod val="75000"/>
                    <a:lumOff val="25000"/>
                  </a:schemeClr>
                </a:solidFill>
              </a:rPr>
              <a:t> A, et al; </a:t>
            </a:r>
            <a:r>
              <a:rPr lang="pt-BR" dirty="0" err="1">
                <a:solidFill>
                  <a:schemeClr val="tx1">
                    <a:lumMod val="75000"/>
                    <a:lumOff val="25000"/>
                  </a:schemeClr>
                </a:solidFill>
              </a:rPr>
              <a:t>Norwegian</a:t>
            </a:r>
            <a:r>
              <a:rPr lang="pt-BR" dirty="0">
                <a:solidFill>
                  <a:schemeClr val="tx1">
                    <a:lumMod val="75000"/>
                    <a:lumOff val="25000"/>
                  </a:schemeClr>
                </a:solidFill>
              </a:rPr>
              <a:t> Extreme </a:t>
            </a:r>
            <a:r>
              <a:rPr lang="pt-BR" dirty="0" err="1">
                <a:solidFill>
                  <a:schemeClr val="tx1">
                    <a:lumMod val="75000"/>
                    <a:lumOff val="25000"/>
                  </a:schemeClr>
                </a:solidFill>
              </a:rPr>
              <a:t>Prematurity</a:t>
            </a:r>
            <a:r>
              <a:rPr lang="pt-BR" dirty="0">
                <a:solidFill>
                  <a:schemeClr val="tx1">
                    <a:lumMod val="75000"/>
                    <a:lumOff val="25000"/>
                  </a:schemeClr>
                </a:solidFill>
              </a:rPr>
              <a:t> </a:t>
            </a:r>
            <a:r>
              <a:rPr lang="pt-BR" dirty="0" err="1">
                <a:solidFill>
                  <a:schemeClr val="tx1">
                    <a:lumMod val="75000"/>
                    <a:lumOff val="25000"/>
                  </a:schemeClr>
                </a:solidFill>
              </a:rPr>
              <a:t>Study</a:t>
            </a:r>
            <a:r>
              <a:rPr lang="pt-BR" dirty="0">
                <a:solidFill>
                  <a:schemeClr val="tx1">
                    <a:lumMod val="75000"/>
                    <a:lumOff val="25000"/>
                  </a:schemeClr>
                </a:solidFill>
              </a:rPr>
              <a:t> </a:t>
            </a:r>
            <a:r>
              <a:rPr lang="pt-BR" dirty="0" err="1">
                <a:solidFill>
                  <a:schemeClr val="tx1">
                    <a:lumMod val="75000"/>
                    <a:lumOff val="25000"/>
                  </a:schemeClr>
                </a:solidFill>
              </a:rPr>
              <a:t>Group</a:t>
            </a:r>
            <a:r>
              <a:rPr lang="pt-BR" dirty="0">
                <a:solidFill>
                  <a:schemeClr val="tx1">
                    <a:lumMod val="75000"/>
                    <a:lumOff val="25000"/>
                  </a:schemeClr>
                </a:solidFill>
              </a:rPr>
              <a:t>. </a:t>
            </a:r>
            <a:r>
              <a:rPr lang="pt-BR" dirty="0" err="1">
                <a:solidFill>
                  <a:schemeClr val="tx1">
                    <a:lumMod val="75000"/>
                    <a:lumOff val="25000"/>
                  </a:schemeClr>
                </a:solidFill>
              </a:rPr>
              <a:t>Early</a:t>
            </a:r>
            <a:r>
              <a:rPr lang="pt-BR" dirty="0">
                <a:solidFill>
                  <a:schemeClr val="tx1">
                    <a:lumMod val="75000"/>
                    <a:lumOff val="25000"/>
                  </a:schemeClr>
                </a:solidFill>
              </a:rPr>
              <a:t> </a:t>
            </a:r>
            <a:r>
              <a:rPr lang="pt-BR" dirty="0" err="1">
                <a:solidFill>
                  <a:schemeClr val="tx1">
                    <a:lumMod val="75000"/>
                    <a:lumOff val="25000"/>
                  </a:schemeClr>
                </a:solidFill>
              </a:rPr>
              <a:t>death</a:t>
            </a:r>
            <a:r>
              <a:rPr lang="pt-BR" dirty="0">
                <a:solidFill>
                  <a:schemeClr val="tx1">
                    <a:lumMod val="75000"/>
                    <a:lumOff val="25000"/>
                  </a:schemeClr>
                </a:solidFill>
              </a:rPr>
              <a:t>, </a:t>
            </a:r>
            <a:r>
              <a:rPr lang="pt-BR" dirty="0" err="1">
                <a:solidFill>
                  <a:schemeClr val="tx1">
                    <a:lumMod val="75000"/>
                    <a:lumOff val="25000"/>
                  </a:schemeClr>
                </a:solidFill>
              </a:rPr>
              <a:t>morbidity</a:t>
            </a:r>
            <a:r>
              <a:rPr lang="pt-BR" dirty="0">
                <a:solidFill>
                  <a:schemeClr val="tx1">
                    <a:lumMod val="75000"/>
                    <a:lumOff val="25000"/>
                  </a:schemeClr>
                </a:solidFill>
              </a:rPr>
              <a:t>, </a:t>
            </a:r>
            <a:r>
              <a:rPr lang="pt-BR" dirty="0" err="1">
                <a:solidFill>
                  <a:schemeClr val="tx1">
                    <a:lumMod val="75000"/>
                    <a:lumOff val="25000"/>
                  </a:schemeClr>
                </a:solidFill>
              </a:rPr>
              <a:t>and</a:t>
            </a:r>
            <a:r>
              <a:rPr lang="pt-BR" dirty="0">
                <a:solidFill>
                  <a:schemeClr val="tx1">
                    <a:lumMod val="75000"/>
                    <a:lumOff val="25000"/>
                  </a:schemeClr>
                </a:solidFill>
              </a:rPr>
              <a:t> </a:t>
            </a:r>
            <a:r>
              <a:rPr lang="pt-BR" dirty="0" err="1">
                <a:solidFill>
                  <a:schemeClr val="tx1">
                    <a:lumMod val="75000"/>
                    <a:lumOff val="25000"/>
                  </a:schemeClr>
                </a:solidFill>
              </a:rPr>
              <a:t>need</a:t>
            </a:r>
            <a:r>
              <a:rPr lang="pt-BR" dirty="0">
                <a:solidFill>
                  <a:schemeClr val="tx1">
                    <a:lumMod val="75000"/>
                    <a:lumOff val="25000"/>
                  </a:schemeClr>
                </a:solidFill>
              </a:rPr>
              <a:t> </a:t>
            </a:r>
            <a:r>
              <a:rPr lang="pt-BR" dirty="0" err="1">
                <a:solidFill>
                  <a:schemeClr val="tx1">
                    <a:lumMod val="75000"/>
                    <a:lumOff val="25000"/>
                  </a:schemeClr>
                </a:solidFill>
              </a:rPr>
              <a:t>of</a:t>
            </a:r>
            <a:r>
              <a:rPr lang="pt-BR" dirty="0">
                <a:solidFill>
                  <a:schemeClr val="tx1">
                    <a:lumMod val="75000"/>
                    <a:lumOff val="25000"/>
                  </a:schemeClr>
                </a:solidFill>
              </a:rPr>
              <a:t> </a:t>
            </a:r>
            <a:r>
              <a:rPr lang="pt-BR" dirty="0" err="1">
                <a:solidFill>
                  <a:schemeClr val="tx1">
                    <a:lumMod val="75000"/>
                    <a:lumOff val="25000"/>
                  </a:schemeClr>
                </a:solidFill>
              </a:rPr>
              <a:t>treatment</a:t>
            </a:r>
            <a:r>
              <a:rPr lang="pt-BR" dirty="0">
                <a:solidFill>
                  <a:schemeClr val="tx1">
                    <a:lumMod val="75000"/>
                    <a:lumOff val="25000"/>
                  </a:schemeClr>
                </a:solidFill>
              </a:rPr>
              <a:t> </a:t>
            </a:r>
            <a:r>
              <a:rPr lang="pt-BR" dirty="0" err="1">
                <a:solidFill>
                  <a:schemeClr val="tx1">
                    <a:lumMod val="75000"/>
                    <a:lumOff val="25000"/>
                  </a:schemeClr>
                </a:solidFill>
              </a:rPr>
              <a:t>among</a:t>
            </a:r>
            <a:r>
              <a:rPr lang="pt-BR" dirty="0">
                <a:solidFill>
                  <a:schemeClr val="tx1">
                    <a:lumMod val="75000"/>
                    <a:lumOff val="25000"/>
                  </a:schemeClr>
                </a:solidFill>
              </a:rPr>
              <a:t> </a:t>
            </a:r>
            <a:r>
              <a:rPr lang="pt-BR" dirty="0" err="1">
                <a:solidFill>
                  <a:schemeClr val="tx1">
                    <a:lumMod val="75000"/>
                    <a:lumOff val="25000"/>
                  </a:schemeClr>
                </a:solidFill>
              </a:rPr>
              <a:t>extremely</a:t>
            </a:r>
            <a:r>
              <a:rPr lang="pt-BR" dirty="0">
                <a:solidFill>
                  <a:schemeClr val="tx1">
                    <a:lumMod val="75000"/>
                    <a:lumOff val="25000"/>
                  </a:schemeClr>
                </a:solidFill>
              </a:rPr>
              <a:t> </a:t>
            </a:r>
            <a:r>
              <a:rPr lang="pt-BR" dirty="0" err="1">
                <a:solidFill>
                  <a:schemeClr val="tx1">
                    <a:lumMod val="75000"/>
                    <a:lumOff val="25000"/>
                  </a:schemeClr>
                </a:solidFill>
              </a:rPr>
              <a:t>premature</a:t>
            </a:r>
            <a:r>
              <a:rPr lang="pt-BR" dirty="0">
                <a:solidFill>
                  <a:schemeClr val="tx1">
                    <a:lumMod val="75000"/>
                    <a:lumOff val="25000"/>
                  </a:schemeClr>
                </a:solidFill>
              </a:rPr>
              <a:t> </a:t>
            </a:r>
            <a:r>
              <a:rPr lang="pt-BR" dirty="0" err="1">
                <a:solidFill>
                  <a:schemeClr val="tx1">
                    <a:lumMod val="75000"/>
                    <a:lumOff val="25000"/>
                  </a:schemeClr>
                </a:solidFill>
              </a:rPr>
              <a:t>infants</a:t>
            </a:r>
            <a:r>
              <a:rPr lang="pt-BR" dirty="0">
                <a:solidFill>
                  <a:schemeClr val="tx1">
                    <a:lumMod val="75000"/>
                    <a:lumOff val="25000"/>
                  </a:schemeClr>
                </a:solidFill>
              </a:rPr>
              <a:t>. </a:t>
            </a:r>
            <a:r>
              <a:rPr lang="pt-BR" dirty="0" err="1">
                <a:solidFill>
                  <a:schemeClr val="tx1">
                    <a:lumMod val="75000"/>
                    <a:lumOff val="25000"/>
                  </a:schemeClr>
                </a:solidFill>
              </a:rPr>
              <a:t>Pediatrics</a:t>
            </a:r>
            <a:r>
              <a:rPr lang="pt-BR" dirty="0">
                <a:solidFill>
                  <a:schemeClr val="tx1">
                    <a:lumMod val="75000"/>
                    <a:lumOff val="25000"/>
                  </a:schemeClr>
                </a:solidFill>
              </a:rPr>
              <a:t>. 2005;115(5):1289–1298  </a:t>
            </a:r>
          </a:p>
          <a:p>
            <a:pPr marL="0" indent="0" fontAlgn="auto">
              <a:spcAft>
                <a:spcPts val="0"/>
              </a:spcAft>
              <a:buFont typeface="Wingdings 3" charset="2"/>
              <a:buNone/>
              <a:defRPr/>
            </a:pPr>
            <a:r>
              <a:rPr lang="pt-BR" dirty="0">
                <a:solidFill>
                  <a:schemeClr val="tx1">
                    <a:lumMod val="75000"/>
                    <a:lumOff val="25000"/>
                  </a:schemeClr>
                </a:solidFill>
              </a:rPr>
              <a:t>7.  </a:t>
            </a:r>
            <a:r>
              <a:rPr lang="pt-BR" dirty="0" err="1">
                <a:solidFill>
                  <a:schemeClr val="tx1">
                    <a:lumMod val="75000"/>
                    <a:lumOff val="25000"/>
                  </a:schemeClr>
                </a:solidFill>
              </a:rPr>
              <a:t>Costeloe</a:t>
            </a:r>
            <a:r>
              <a:rPr lang="pt-BR" dirty="0">
                <a:solidFill>
                  <a:schemeClr val="tx1">
                    <a:lumMod val="75000"/>
                    <a:lumOff val="25000"/>
                  </a:schemeClr>
                </a:solidFill>
              </a:rPr>
              <a:t> K, </a:t>
            </a:r>
            <a:r>
              <a:rPr lang="pt-BR" dirty="0" err="1">
                <a:solidFill>
                  <a:schemeClr val="tx1">
                    <a:lumMod val="75000"/>
                    <a:lumOff val="25000"/>
                  </a:schemeClr>
                </a:solidFill>
              </a:rPr>
              <a:t>Hennessy</a:t>
            </a:r>
            <a:r>
              <a:rPr lang="pt-BR" dirty="0">
                <a:solidFill>
                  <a:schemeClr val="tx1">
                    <a:lumMod val="75000"/>
                    <a:lumOff val="25000"/>
                  </a:schemeClr>
                </a:solidFill>
              </a:rPr>
              <a:t> E, Gibson AT, </a:t>
            </a:r>
            <a:r>
              <a:rPr lang="pt-BR" dirty="0" err="1">
                <a:solidFill>
                  <a:schemeClr val="tx1">
                    <a:lumMod val="75000"/>
                    <a:lumOff val="25000"/>
                  </a:schemeClr>
                </a:solidFill>
              </a:rPr>
              <a:t>Marlow</a:t>
            </a:r>
            <a:r>
              <a:rPr lang="pt-BR" dirty="0">
                <a:solidFill>
                  <a:schemeClr val="tx1">
                    <a:lumMod val="75000"/>
                    <a:lumOff val="25000"/>
                  </a:schemeClr>
                </a:solidFill>
              </a:rPr>
              <a:t> N, Wilkinson AR. The </a:t>
            </a:r>
            <a:r>
              <a:rPr lang="pt-BR" dirty="0" err="1">
                <a:solidFill>
                  <a:schemeClr val="tx1">
                    <a:lumMod val="75000"/>
                    <a:lumOff val="25000"/>
                  </a:schemeClr>
                </a:solidFill>
              </a:rPr>
              <a:t>EPICure</a:t>
            </a:r>
            <a:r>
              <a:rPr lang="pt-BR" dirty="0">
                <a:solidFill>
                  <a:schemeClr val="tx1">
                    <a:lumMod val="75000"/>
                    <a:lumOff val="25000"/>
                  </a:schemeClr>
                </a:solidFill>
              </a:rPr>
              <a:t> </a:t>
            </a:r>
            <a:r>
              <a:rPr lang="pt-BR" dirty="0" err="1">
                <a:solidFill>
                  <a:schemeClr val="tx1">
                    <a:lumMod val="75000"/>
                    <a:lumOff val="25000"/>
                  </a:schemeClr>
                </a:solidFill>
              </a:rPr>
              <a:t>study</a:t>
            </a:r>
            <a:r>
              <a:rPr lang="pt-BR" dirty="0">
                <a:solidFill>
                  <a:schemeClr val="tx1">
                    <a:lumMod val="75000"/>
                    <a:lumOff val="25000"/>
                  </a:schemeClr>
                </a:solidFill>
              </a:rPr>
              <a:t>: </a:t>
            </a:r>
            <a:r>
              <a:rPr lang="pt-BR" dirty="0" err="1">
                <a:solidFill>
                  <a:schemeClr val="tx1">
                    <a:lumMod val="75000"/>
                    <a:lumOff val="25000"/>
                  </a:schemeClr>
                </a:solidFill>
              </a:rPr>
              <a:t>outcomes</a:t>
            </a:r>
            <a:r>
              <a:rPr lang="pt-BR" dirty="0">
                <a:solidFill>
                  <a:schemeClr val="tx1">
                    <a:lumMod val="75000"/>
                    <a:lumOff val="25000"/>
                  </a:schemeClr>
                </a:solidFill>
              </a:rPr>
              <a:t> </a:t>
            </a:r>
            <a:r>
              <a:rPr lang="pt-BR" dirty="0" err="1">
                <a:solidFill>
                  <a:schemeClr val="tx1">
                    <a:lumMod val="75000"/>
                    <a:lumOff val="25000"/>
                  </a:schemeClr>
                </a:solidFill>
              </a:rPr>
              <a:t>to</a:t>
            </a:r>
            <a:r>
              <a:rPr lang="pt-BR" dirty="0">
                <a:solidFill>
                  <a:schemeClr val="tx1">
                    <a:lumMod val="75000"/>
                    <a:lumOff val="25000"/>
                  </a:schemeClr>
                </a:solidFill>
              </a:rPr>
              <a:t> </a:t>
            </a:r>
            <a:r>
              <a:rPr lang="pt-BR" dirty="0" err="1">
                <a:solidFill>
                  <a:schemeClr val="tx1">
                    <a:lumMod val="75000"/>
                    <a:lumOff val="25000"/>
                  </a:schemeClr>
                </a:solidFill>
              </a:rPr>
              <a:t>discharge</a:t>
            </a:r>
            <a:r>
              <a:rPr lang="pt-BR" dirty="0">
                <a:solidFill>
                  <a:schemeClr val="tx1">
                    <a:lumMod val="75000"/>
                    <a:lumOff val="25000"/>
                  </a:schemeClr>
                </a:solidFill>
              </a:rPr>
              <a:t> </a:t>
            </a:r>
            <a:r>
              <a:rPr lang="pt-BR" dirty="0" err="1">
                <a:solidFill>
                  <a:schemeClr val="tx1">
                    <a:lumMod val="75000"/>
                    <a:lumOff val="25000"/>
                  </a:schemeClr>
                </a:solidFill>
              </a:rPr>
              <a:t>from</a:t>
            </a:r>
            <a:r>
              <a:rPr lang="pt-BR" dirty="0">
                <a:solidFill>
                  <a:schemeClr val="tx1">
                    <a:lumMod val="75000"/>
                    <a:lumOff val="25000"/>
                  </a:schemeClr>
                </a:solidFill>
              </a:rPr>
              <a:t> hospital for </a:t>
            </a:r>
            <a:r>
              <a:rPr lang="pt-BR" dirty="0" err="1">
                <a:solidFill>
                  <a:schemeClr val="tx1">
                    <a:lumMod val="75000"/>
                    <a:lumOff val="25000"/>
                  </a:schemeClr>
                </a:solidFill>
              </a:rPr>
              <a:t>infants</a:t>
            </a:r>
            <a:r>
              <a:rPr lang="pt-BR" dirty="0">
                <a:solidFill>
                  <a:schemeClr val="tx1">
                    <a:lumMod val="75000"/>
                    <a:lumOff val="25000"/>
                  </a:schemeClr>
                </a:solidFill>
              </a:rPr>
              <a:t> </a:t>
            </a:r>
            <a:r>
              <a:rPr lang="pt-BR" dirty="0" err="1">
                <a:solidFill>
                  <a:schemeClr val="tx1">
                    <a:lumMod val="75000"/>
                    <a:lumOff val="25000"/>
                  </a:schemeClr>
                </a:solidFill>
              </a:rPr>
              <a:t>born</a:t>
            </a:r>
            <a:r>
              <a:rPr lang="pt-BR" dirty="0">
                <a:solidFill>
                  <a:schemeClr val="tx1">
                    <a:lumMod val="75000"/>
                    <a:lumOff val="25000"/>
                  </a:schemeClr>
                </a:solidFill>
              </a:rPr>
              <a:t> </a:t>
            </a:r>
            <a:r>
              <a:rPr lang="pt-BR" dirty="0" err="1">
                <a:solidFill>
                  <a:schemeClr val="tx1">
                    <a:lumMod val="75000"/>
                    <a:lumOff val="25000"/>
                  </a:schemeClr>
                </a:solidFill>
              </a:rPr>
              <a:t>at</a:t>
            </a:r>
            <a:r>
              <a:rPr lang="pt-BR" dirty="0">
                <a:solidFill>
                  <a:schemeClr val="tx1">
                    <a:lumMod val="75000"/>
                    <a:lumOff val="25000"/>
                  </a:schemeClr>
                </a:solidFill>
              </a:rPr>
              <a:t> </a:t>
            </a:r>
            <a:r>
              <a:rPr lang="pt-BR" dirty="0" err="1">
                <a:solidFill>
                  <a:schemeClr val="tx1">
                    <a:lumMod val="75000"/>
                    <a:lumOff val="25000"/>
                  </a:schemeClr>
                </a:solidFill>
              </a:rPr>
              <a:t>the</a:t>
            </a:r>
            <a:r>
              <a:rPr lang="pt-BR" dirty="0">
                <a:solidFill>
                  <a:schemeClr val="tx1">
                    <a:lumMod val="75000"/>
                    <a:lumOff val="25000"/>
                  </a:schemeClr>
                </a:solidFill>
              </a:rPr>
              <a:t> </a:t>
            </a:r>
            <a:r>
              <a:rPr lang="pt-BR" dirty="0" err="1">
                <a:solidFill>
                  <a:schemeClr val="tx1">
                    <a:lumMod val="75000"/>
                    <a:lumOff val="25000"/>
                  </a:schemeClr>
                </a:solidFill>
              </a:rPr>
              <a:t>threshold</a:t>
            </a:r>
            <a:r>
              <a:rPr lang="pt-BR" dirty="0">
                <a:solidFill>
                  <a:schemeClr val="tx1">
                    <a:lumMod val="75000"/>
                    <a:lumOff val="25000"/>
                  </a:schemeClr>
                </a:solidFill>
              </a:rPr>
              <a:t> </a:t>
            </a:r>
            <a:r>
              <a:rPr lang="pt-BR" dirty="0" err="1">
                <a:solidFill>
                  <a:schemeClr val="tx1">
                    <a:lumMod val="75000"/>
                    <a:lumOff val="25000"/>
                  </a:schemeClr>
                </a:solidFill>
              </a:rPr>
              <a:t>of</a:t>
            </a:r>
            <a:r>
              <a:rPr lang="pt-BR" dirty="0">
                <a:solidFill>
                  <a:schemeClr val="tx1">
                    <a:lumMod val="75000"/>
                    <a:lumOff val="25000"/>
                  </a:schemeClr>
                </a:solidFill>
              </a:rPr>
              <a:t> </a:t>
            </a:r>
            <a:r>
              <a:rPr lang="pt-BR" dirty="0" err="1">
                <a:solidFill>
                  <a:schemeClr val="tx1">
                    <a:lumMod val="75000"/>
                    <a:lumOff val="25000"/>
                  </a:schemeClr>
                </a:solidFill>
              </a:rPr>
              <a:t>viability</a:t>
            </a:r>
            <a:r>
              <a:rPr lang="pt-BR" dirty="0">
                <a:solidFill>
                  <a:schemeClr val="tx1">
                    <a:lumMod val="75000"/>
                    <a:lumOff val="25000"/>
                  </a:schemeClr>
                </a:solidFill>
              </a:rPr>
              <a:t>. </a:t>
            </a:r>
            <a:r>
              <a:rPr lang="pt-BR" dirty="0" err="1">
                <a:solidFill>
                  <a:schemeClr val="tx1">
                    <a:lumMod val="75000"/>
                    <a:lumOff val="25000"/>
                  </a:schemeClr>
                </a:solidFill>
              </a:rPr>
              <a:t>Pediatrics</a:t>
            </a:r>
            <a:r>
              <a:rPr lang="pt-BR" dirty="0">
                <a:solidFill>
                  <a:schemeClr val="tx1">
                    <a:lumMod val="75000"/>
                    <a:lumOff val="25000"/>
                  </a:schemeClr>
                </a:solidFill>
              </a:rPr>
              <a:t>. 2000;106(4):659–671  </a:t>
            </a:r>
          </a:p>
          <a:p>
            <a:pPr marL="0" indent="0" fontAlgn="auto">
              <a:spcAft>
                <a:spcPts val="0"/>
              </a:spcAft>
              <a:buFont typeface="Wingdings 3" charset="2"/>
              <a:buNone/>
              <a:defRPr/>
            </a:pPr>
            <a:r>
              <a:rPr lang="pt-BR" dirty="0">
                <a:solidFill>
                  <a:schemeClr val="tx1">
                    <a:lumMod val="75000"/>
                    <a:lumOff val="25000"/>
                  </a:schemeClr>
                </a:solidFill>
              </a:rPr>
              <a:t>8.  </a:t>
            </a:r>
            <a:r>
              <a:rPr lang="pt-BR" dirty="0" err="1">
                <a:solidFill>
                  <a:schemeClr val="tx1">
                    <a:lumMod val="75000"/>
                    <a:lumOff val="25000"/>
                  </a:schemeClr>
                </a:solidFill>
              </a:rPr>
              <a:t>Finnstrom</a:t>
            </a:r>
            <a:r>
              <a:rPr lang="pt-BR" dirty="0">
                <a:solidFill>
                  <a:schemeClr val="tx1">
                    <a:lumMod val="75000"/>
                    <a:lumOff val="25000"/>
                  </a:schemeClr>
                </a:solidFill>
              </a:rPr>
              <a:t> O, </a:t>
            </a:r>
            <a:r>
              <a:rPr lang="pt-BR" dirty="0" err="1">
                <a:solidFill>
                  <a:schemeClr val="tx1">
                    <a:lumMod val="75000"/>
                    <a:lumOff val="25000"/>
                  </a:schemeClr>
                </a:solidFill>
              </a:rPr>
              <a:t>Olausson</a:t>
            </a:r>
            <a:r>
              <a:rPr lang="pt-BR" dirty="0">
                <a:solidFill>
                  <a:schemeClr val="tx1">
                    <a:lumMod val="75000"/>
                    <a:lumOff val="25000"/>
                  </a:schemeClr>
                </a:solidFill>
              </a:rPr>
              <a:t> PO, </a:t>
            </a:r>
            <a:r>
              <a:rPr lang="pt-BR" dirty="0" err="1">
                <a:solidFill>
                  <a:schemeClr val="tx1">
                    <a:lumMod val="75000"/>
                    <a:lumOff val="25000"/>
                  </a:schemeClr>
                </a:solidFill>
              </a:rPr>
              <a:t>Sedin</a:t>
            </a:r>
            <a:r>
              <a:rPr lang="pt-BR" dirty="0">
                <a:solidFill>
                  <a:schemeClr val="tx1">
                    <a:lumMod val="75000"/>
                    <a:lumOff val="25000"/>
                  </a:schemeClr>
                </a:solidFill>
              </a:rPr>
              <a:t> G, et al. The </a:t>
            </a:r>
            <a:r>
              <a:rPr lang="pt-BR" dirty="0" err="1">
                <a:solidFill>
                  <a:schemeClr val="tx1">
                    <a:lumMod val="75000"/>
                    <a:lumOff val="25000"/>
                  </a:schemeClr>
                </a:solidFill>
              </a:rPr>
              <a:t>Swedish</a:t>
            </a:r>
            <a:r>
              <a:rPr lang="pt-BR" dirty="0">
                <a:solidFill>
                  <a:schemeClr val="tx1">
                    <a:lumMod val="75000"/>
                    <a:lumOff val="25000"/>
                  </a:schemeClr>
                </a:solidFill>
              </a:rPr>
              <a:t> </a:t>
            </a:r>
            <a:r>
              <a:rPr lang="pt-BR" dirty="0" err="1">
                <a:solidFill>
                  <a:schemeClr val="tx1">
                    <a:lumMod val="75000"/>
                    <a:lumOff val="25000"/>
                  </a:schemeClr>
                </a:solidFill>
              </a:rPr>
              <a:t>national</a:t>
            </a:r>
            <a:r>
              <a:rPr lang="pt-BR" dirty="0">
                <a:solidFill>
                  <a:schemeClr val="tx1">
                    <a:lumMod val="75000"/>
                    <a:lumOff val="25000"/>
                  </a:schemeClr>
                </a:solidFill>
              </a:rPr>
              <a:t> </a:t>
            </a:r>
            <a:r>
              <a:rPr lang="pt-BR" dirty="0" err="1">
                <a:solidFill>
                  <a:schemeClr val="tx1">
                    <a:lumMod val="75000"/>
                    <a:lumOff val="25000"/>
                  </a:schemeClr>
                </a:solidFill>
              </a:rPr>
              <a:t>prospective</a:t>
            </a:r>
            <a:r>
              <a:rPr lang="pt-BR" dirty="0">
                <a:solidFill>
                  <a:schemeClr val="tx1">
                    <a:lumMod val="75000"/>
                    <a:lumOff val="25000"/>
                  </a:schemeClr>
                </a:solidFill>
              </a:rPr>
              <a:t> </a:t>
            </a:r>
            <a:r>
              <a:rPr lang="pt-BR" dirty="0" err="1">
                <a:solidFill>
                  <a:schemeClr val="tx1">
                    <a:lumMod val="75000"/>
                    <a:lumOff val="25000"/>
                  </a:schemeClr>
                </a:solidFill>
              </a:rPr>
              <a:t>study</a:t>
            </a:r>
            <a:r>
              <a:rPr lang="pt-BR" dirty="0">
                <a:solidFill>
                  <a:schemeClr val="tx1">
                    <a:lumMod val="75000"/>
                    <a:lumOff val="25000"/>
                  </a:schemeClr>
                </a:solidFill>
              </a:rPr>
              <a:t> </a:t>
            </a:r>
            <a:r>
              <a:rPr lang="pt-BR" dirty="0" err="1">
                <a:solidFill>
                  <a:schemeClr val="tx1">
                    <a:lumMod val="75000"/>
                    <a:lumOff val="25000"/>
                  </a:schemeClr>
                </a:solidFill>
              </a:rPr>
              <a:t>on</a:t>
            </a:r>
            <a:r>
              <a:rPr lang="pt-BR" dirty="0">
                <a:solidFill>
                  <a:schemeClr val="tx1">
                    <a:lumMod val="75000"/>
                    <a:lumOff val="25000"/>
                  </a:schemeClr>
                </a:solidFill>
              </a:rPr>
              <a:t> </a:t>
            </a:r>
            <a:r>
              <a:rPr lang="pt-BR" dirty="0" err="1">
                <a:solidFill>
                  <a:schemeClr val="tx1">
                    <a:lumMod val="75000"/>
                    <a:lumOff val="25000"/>
                  </a:schemeClr>
                </a:solidFill>
              </a:rPr>
              <a:t>extremely</a:t>
            </a:r>
            <a:r>
              <a:rPr lang="pt-BR" dirty="0">
                <a:solidFill>
                  <a:schemeClr val="tx1">
                    <a:lumMod val="75000"/>
                    <a:lumOff val="25000"/>
                  </a:schemeClr>
                </a:solidFill>
              </a:rPr>
              <a:t> </a:t>
            </a:r>
            <a:r>
              <a:rPr lang="pt-BR" dirty="0" err="1">
                <a:solidFill>
                  <a:schemeClr val="tx1">
                    <a:lumMod val="75000"/>
                    <a:lumOff val="25000"/>
                  </a:schemeClr>
                </a:solidFill>
              </a:rPr>
              <a:t>low</a:t>
            </a:r>
            <a:r>
              <a:rPr lang="pt-BR" dirty="0">
                <a:solidFill>
                  <a:schemeClr val="tx1">
                    <a:lumMod val="75000"/>
                    <a:lumOff val="25000"/>
                  </a:schemeClr>
                </a:solidFill>
              </a:rPr>
              <a:t> </a:t>
            </a:r>
            <a:r>
              <a:rPr lang="pt-BR" dirty="0" err="1">
                <a:solidFill>
                  <a:schemeClr val="tx1">
                    <a:lumMod val="75000"/>
                    <a:lumOff val="25000"/>
                  </a:schemeClr>
                </a:solidFill>
              </a:rPr>
              <a:t>birthweight</a:t>
            </a:r>
            <a:r>
              <a:rPr lang="pt-BR" dirty="0">
                <a:solidFill>
                  <a:schemeClr val="tx1">
                    <a:lumMod val="75000"/>
                    <a:lumOff val="25000"/>
                  </a:schemeClr>
                </a:solidFill>
              </a:rPr>
              <a:t> (ELBW) </a:t>
            </a:r>
            <a:r>
              <a:rPr lang="pt-BR" dirty="0" err="1">
                <a:solidFill>
                  <a:schemeClr val="tx1">
                    <a:lumMod val="75000"/>
                    <a:lumOff val="25000"/>
                  </a:schemeClr>
                </a:solidFill>
              </a:rPr>
              <a:t>infants</a:t>
            </a:r>
            <a:r>
              <a:rPr lang="pt-BR" dirty="0">
                <a:solidFill>
                  <a:schemeClr val="tx1">
                    <a:lumMod val="75000"/>
                    <a:lumOff val="25000"/>
                  </a:schemeClr>
                </a:solidFill>
              </a:rPr>
              <a:t>. </a:t>
            </a:r>
            <a:r>
              <a:rPr lang="pt-BR" dirty="0" err="1">
                <a:solidFill>
                  <a:schemeClr val="tx1">
                    <a:lumMod val="75000"/>
                    <a:lumOff val="25000"/>
                  </a:schemeClr>
                </a:solidFill>
              </a:rPr>
              <a:t>Incidence</a:t>
            </a:r>
            <a:r>
              <a:rPr lang="pt-BR" dirty="0">
                <a:solidFill>
                  <a:schemeClr val="tx1">
                    <a:lumMod val="75000"/>
                    <a:lumOff val="25000"/>
                  </a:schemeClr>
                </a:solidFill>
              </a:rPr>
              <a:t>, </a:t>
            </a:r>
            <a:r>
              <a:rPr lang="pt-BR" dirty="0" err="1">
                <a:solidFill>
                  <a:schemeClr val="tx1">
                    <a:lumMod val="75000"/>
                    <a:lumOff val="25000"/>
                  </a:schemeClr>
                </a:solidFill>
              </a:rPr>
              <a:t>mortality</a:t>
            </a:r>
            <a:r>
              <a:rPr lang="pt-BR" dirty="0">
                <a:solidFill>
                  <a:schemeClr val="tx1">
                    <a:lumMod val="75000"/>
                    <a:lumOff val="25000"/>
                  </a:schemeClr>
                </a:solidFill>
              </a:rPr>
              <a:t>, </a:t>
            </a:r>
            <a:r>
              <a:rPr lang="pt-BR" dirty="0" err="1">
                <a:solidFill>
                  <a:schemeClr val="tx1">
                    <a:lumMod val="75000"/>
                    <a:lumOff val="25000"/>
                  </a:schemeClr>
                </a:solidFill>
              </a:rPr>
              <a:t>morbidity</a:t>
            </a:r>
            <a:r>
              <a:rPr lang="pt-BR" dirty="0">
                <a:solidFill>
                  <a:schemeClr val="tx1">
                    <a:lumMod val="75000"/>
                    <a:lumOff val="25000"/>
                  </a:schemeClr>
                </a:solidFill>
              </a:rPr>
              <a:t> </a:t>
            </a:r>
            <a:r>
              <a:rPr lang="pt-BR" dirty="0" err="1">
                <a:solidFill>
                  <a:schemeClr val="tx1">
                    <a:lumMod val="75000"/>
                    <a:lumOff val="25000"/>
                  </a:schemeClr>
                </a:solidFill>
              </a:rPr>
              <a:t>and</a:t>
            </a:r>
            <a:r>
              <a:rPr lang="pt-BR" dirty="0">
                <a:solidFill>
                  <a:schemeClr val="tx1">
                    <a:lumMod val="75000"/>
                    <a:lumOff val="25000"/>
                  </a:schemeClr>
                </a:solidFill>
              </a:rPr>
              <a:t> </a:t>
            </a:r>
            <a:r>
              <a:rPr lang="pt-BR" dirty="0" err="1">
                <a:solidFill>
                  <a:schemeClr val="tx1">
                    <a:lumMod val="75000"/>
                    <a:lumOff val="25000"/>
                  </a:schemeClr>
                </a:solidFill>
              </a:rPr>
              <a:t>survival</a:t>
            </a:r>
            <a:r>
              <a:rPr lang="pt-BR" dirty="0">
                <a:solidFill>
                  <a:schemeClr val="tx1">
                    <a:lumMod val="75000"/>
                    <a:lumOff val="25000"/>
                  </a:schemeClr>
                </a:solidFill>
              </a:rPr>
              <a:t> in </a:t>
            </a:r>
            <a:r>
              <a:rPr lang="pt-BR" dirty="0" err="1">
                <a:solidFill>
                  <a:schemeClr val="tx1">
                    <a:lumMod val="75000"/>
                    <a:lumOff val="25000"/>
                  </a:schemeClr>
                </a:solidFill>
              </a:rPr>
              <a:t>relation</a:t>
            </a:r>
            <a:r>
              <a:rPr lang="pt-BR" dirty="0">
                <a:solidFill>
                  <a:schemeClr val="tx1">
                    <a:lumMod val="75000"/>
                    <a:lumOff val="25000"/>
                  </a:schemeClr>
                </a:solidFill>
              </a:rPr>
              <a:t> </a:t>
            </a:r>
            <a:r>
              <a:rPr lang="pt-BR" dirty="0" err="1">
                <a:solidFill>
                  <a:schemeClr val="tx1">
                    <a:lumMod val="75000"/>
                    <a:lumOff val="25000"/>
                  </a:schemeClr>
                </a:solidFill>
              </a:rPr>
              <a:t>to</a:t>
            </a:r>
            <a:r>
              <a:rPr lang="pt-BR" dirty="0">
                <a:solidFill>
                  <a:schemeClr val="tx1">
                    <a:lumMod val="75000"/>
                    <a:lumOff val="25000"/>
                  </a:schemeClr>
                </a:solidFill>
              </a:rPr>
              <a:t> </a:t>
            </a:r>
            <a:r>
              <a:rPr lang="pt-BR" dirty="0" err="1">
                <a:solidFill>
                  <a:schemeClr val="tx1">
                    <a:lumMod val="75000"/>
                    <a:lumOff val="25000"/>
                  </a:schemeClr>
                </a:solidFill>
              </a:rPr>
              <a:t>level</a:t>
            </a:r>
            <a:r>
              <a:rPr lang="pt-BR" dirty="0">
                <a:solidFill>
                  <a:schemeClr val="tx1">
                    <a:lumMod val="75000"/>
                    <a:lumOff val="25000"/>
                  </a:schemeClr>
                </a:solidFill>
              </a:rPr>
              <a:t> </a:t>
            </a:r>
            <a:r>
              <a:rPr lang="pt-BR" dirty="0" err="1">
                <a:solidFill>
                  <a:schemeClr val="tx1">
                    <a:lumMod val="75000"/>
                    <a:lumOff val="25000"/>
                  </a:schemeClr>
                </a:solidFill>
              </a:rPr>
              <a:t>of</a:t>
            </a:r>
            <a:r>
              <a:rPr lang="pt-BR" dirty="0">
                <a:solidFill>
                  <a:schemeClr val="tx1">
                    <a:lumMod val="75000"/>
                    <a:lumOff val="25000"/>
                  </a:schemeClr>
                </a:solidFill>
              </a:rPr>
              <a:t> </a:t>
            </a:r>
            <a:r>
              <a:rPr lang="pt-BR" dirty="0" err="1">
                <a:solidFill>
                  <a:schemeClr val="tx1">
                    <a:lumMod val="75000"/>
                    <a:lumOff val="25000"/>
                  </a:schemeClr>
                </a:solidFill>
              </a:rPr>
              <a:t>care</a:t>
            </a:r>
            <a:r>
              <a:rPr lang="pt-BR" dirty="0">
                <a:solidFill>
                  <a:schemeClr val="tx1">
                    <a:lumMod val="75000"/>
                    <a:lumOff val="25000"/>
                  </a:schemeClr>
                </a:solidFill>
              </a:rPr>
              <a:t>. Acta </a:t>
            </a:r>
            <a:r>
              <a:rPr lang="pt-BR" dirty="0" err="1">
                <a:solidFill>
                  <a:schemeClr val="tx1">
                    <a:lumMod val="75000"/>
                    <a:lumOff val="25000"/>
                  </a:schemeClr>
                </a:solidFill>
              </a:rPr>
              <a:t>Paediatr</a:t>
            </a:r>
            <a:r>
              <a:rPr lang="pt-BR" dirty="0">
                <a:solidFill>
                  <a:schemeClr val="tx1">
                    <a:lumMod val="75000"/>
                    <a:lumOff val="25000"/>
                  </a:schemeClr>
                </a:solidFill>
              </a:rPr>
              <a:t>. 1997;86(5):503–511  </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ítulo 1"/>
          <p:cNvSpPr>
            <a:spLocks noGrp="1"/>
          </p:cNvSpPr>
          <p:nvPr>
            <p:ph type="title"/>
          </p:nvPr>
        </p:nvSpPr>
        <p:spPr/>
        <p:txBody>
          <a:bodyPr/>
          <a:lstStyle/>
          <a:p>
            <a:r>
              <a:rPr lang="pt-BR" smtClean="0"/>
              <a:t>Referências</a:t>
            </a:r>
          </a:p>
        </p:txBody>
      </p:sp>
      <p:sp>
        <p:nvSpPr>
          <p:cNvPr id="3" name="Espaço Reservado para Conteúdo 2"/>
          <p:cNvSpPr>
            <a:spLocks noGrp="1"/>
          </p:cNvSpPr>
          <p:nvPr>
            <p:ph idx="1"/>
          </p:nvPr>
        </p:nvSpPr>
        <p:spPr>
          <a:xfrm>
            <a:off x="523875" y="2203450"/>
            <a:ext cx="11198225" cy="4654550"/>
          </a:xfrm>
        </p:spPr>
        <p:txBody>
          <a:bodyPr rtlCol="0">
            <a:normAutofit fontScale="85000" lnSpcReduction="20000"/>
          </a:bodyPr>
          <a:lstStyle/>
          <a:p>
            <a:pPr marL="0" indent="0" fontAlgn="auto">
              <a:spcAft>
                <a:spcPts val="0"/>
              </a:spcAft>
              <a:buFont typeface="Wingdings 3" charset="2"/>
              <a:buNone/>
              <a:defRPr/>
            </a:pPr>
            <a:r>
              <a:rPr lang="pt-BR" dirty="0" smtClean="0">
                <a:solidFill>
                  <a:schemeClr val="tx1">
                    <a:lumMod val="75000"/>
                    <a:lumOff val="25000"/>
                  </a:schemeClr>
                </a:solidFill>
              </a:rPr>
              <a:t>9</a:t>
            </a:r>
            <a:r>
              <a:rPr lang="pt-BR" dirty="0">
                <a:solidFill>
                  <a:schemeClr val="tx1">
                    <a:lumMod val="75000"/>
                    <a:lumOff val="25000"/>
                  </a:schemeClr>
                </a:solidFill>
              </a:rPr>
              <a:t>.  Tyson JE, </a:t>
            </a:r>
            <a:r>
              <a:rPr lang="pt-BR" dirty="0" err="1">
                <a:solidFill>
                  <a:schemeClr val="tx1">
                    <a:lumMod val="75000"/>
                    <a:lumOff val="25000"/>
                  </a:schemeClr>
                </a:solidFill>
              </a:rPr>
              <a:t>Younes</a:t>
            </a:r>
            <a:r>
              <a:rPr lang="pt-BR" dirty="0">
                <a:solidFill>
                  <a:schemeClr val="tx1">
                    <a:lumMod val="75000"/>
                    <a:lumOff val="25000"/>
                  </a:schemeClr>
                </a:solidFill>
              </a:rPr>
              <a:t> N, Verter J, Wright LL; </a:t>
            </a:r>
            <a:r>
              <a:rPr lang="pt-BR" dirty="0" err="1">
                <a:solidFill>
                  <a:schemeClr val="tx1">
                    <a:lumMod val="75000"/>
                    <a:lumOff val="25000"/>
                  </a:schemeClr>
                </a:solidFill>
              </a:rPr>
              <a:t>National</a:t>
            </a:r>
            <a:r>
              <a:rPr lang="pt-BR" dirty="0">
                <a:solidFill>
                  <a:schemeClr val="tx1">
                    <a:lumMod val="75000"/>
                    <a:lumOff val="25000"/>
                  </a:schemeClr>
                </a:solidFill>
              </a:rPr>
              <a:t> </a:t>
            </a:r>
            <a:r>
              <a:rPr lang="pt-BR" dirty="0" err="1">
                <a:solidFill>
                  <a:schemeClr val="tx1">
                    <a:lumMod val="75000"/>
                    <a:lumOff val="25000"/>
                  </a:schemeClr>
                </a:solidFill>
              </a:rPr>
              <a:t>Institute</a:t>
            </a:r>
            <a:r>
              <a:rPr lang="pt-BR" dirty="0">
                <a:solidFill>
                  <a:schemeClr val="tx1">
                    <a:lumMod val="75000"/>
                    <a:lumOff val="25000"/>
                  </a:schemeClr>
                </a:solidFill>
              </a:rPr>
              <a:t> </a:t>
            </a:r>
            <a:r>
              <a:rPr lang="pt-BR" dirty="0" err="1">
                <a:solidFill>
                  <a:schemeClr val="tx1">
                    <a:lumMod val="75000"/>
                    <a:lumOff val="25000"/>
                  </a:schemeClr>
                </a:solidFill>
              </a:rPr>
              <a:t>of</a:t>
            </a:r>
            <a:r>
              <a:rPr lang="pt-BR" dirty="0">
                <a:solidFill>
                  <a:schemeClr val="tx1">
                    <a:lumMod val="75000"/>
                    <a:lumOff val="25000"/>
                  </a:schemeClr>
                </a:solidFill>
              </a:rPr>
              <a:t> </a:t>
            </a:r>
            <a:r>
              <a:rPr lang="pt-BR" dirty="0" err="1">
                <a:solidFill>
                  <a:schemeClr val="tx1">
                    <a:lumMod val="75000"/>
                    <a:lumOff val="25000"/>
                  </a:schemeClr>
                </a:solidFill>
              </a:rPr>
              <a:t>Child</a:t>
            </a:r>
            <a:r>
              <a:rPr lang="pt-BR" dirty="0">
                <a:solidFill>
                  <a:schemeClr val="tx1">
                    <a:lumMod val="75000"/>
                    <a:lumOff val="25000"/>
                  </a:schemeClr>
                </a:solidFill>
              </a:rPr>
              <a:t> Health </a:t>
            </a:r>
            <a:r>
              <a:rPr lang="pt-BR" dirty="0" err="1">
                <a:solidFill>
                  <a:schemeClr val="tx1">
                    <a:lumMod val="75000"/>
                    <a:lumOff val="25000"/>
                  </a:schemeClr>
                </a:solidFill>
              </a:rPr>
              <a:t>and</a:t>
            </a:r>
            <a:r>
              <a:rPr lang="pt-BR" dirty="0">
                <a:solidFill>
                  <a:schemeClr val="tx1">
                    <a:lumMod val="75000"/>
                    <a:lumOff val="25000"/>
                  </a:schemeClr>
                </a:solidFill>
              </a:rPr>
              <a:t> </a:t>
            </a:r>
            <a:r>
              <a:rPr lang="pt-BR" dirty="0" err="1">
                <a:solidFill>
                  <a:schemeClr val="tx1">
                    <a:lumMod val="75000"/>
                    <a:lumOff val="25000"/>
                  </a:schemeClr>
                </a:solidFill>
              </a:rPr>
              <a:t>Human</a:t>
            </a:r>
            <a:r>
              <a:rPr lang="pt-BR" dirty="0">
                <a:solidFill>
                  <a:schemeClr val="tx1">
                    <a:lumMod val="75000"/>
                    <a:lumOff val="25000"/>
                  </a:schemeClr>
                </a:solidFill>
              </a:rPr>
              <a:t> </a:t>
            </a:r>
            <a:r>
              <a:rPr lang="pt-BR" dirty="0" err="1">
                <a:solidFill>
                  <a:schemeClr val="tx1">
                    <a:lumMod val="75000"/>
                    <a:lumOff val="25000"/>
                  </a:schemeClr>
                </a:solidFill>
              </a:rPr>
              <a:t>Development</a:t>
            </a:r>
            <a:r>
              <a:rPr lang="pt-BR" dirty="0">
                <a:solidFill>
                  <a:schemeClr val="tx1">
                    <a:lumMod val="75000"/>
                    <a:lumOff val="25000"/>
                  </a:schemeClr>
                </a:solidFill>
              </a:rPr>
              <a:t> Neonatal </a:t>
            </a:r>
            <a:r>
              <a:rPr lang="pt-BR" dirty="0" err="1">
                <a:solidFill>
                  <a:schemeClr val="tx1">
                    <a:lumMod val="75000"/>
                    <a:lumOff val="25000"/>
                  </a:schemeClr>
                </a:solidFill>
              </a:rPr>
              <a:t>Research</a:t>
            </a:r>
            <a:r>
              <a:rPr lang="pt-BR" dirty="0">
                <a:solidFill>
                  <a:schemeClr val="tx1">
                    <a:lumMod val="75000"/>
                    <a:lumOff val="25000"/>
                  </a:schemeClr>
                </a:solidFill>
              </a:rPr>
              <a:t> Network. </a:t>
            </a:r>
            <a:r>
              <a:rPr lang="pt-BR" dirty="0" err="1">
                <a:solidFill>
                  <a:schemeClr val="tx1">
                    <a:lumMod val="75000"/>
                    <a:lumOff val="25000"/>
                  </a:schemeClr>
                </a:solidFill>
              </a:rPr>
              <a:t>Viability</a:t>
            </a:r>
            <a:r>
              <a:rPr lang="pt-BR" dirty="0">
                <a:solidFill>
                  <a:schemeClr val="tx1">
                    <a:lumMod val="75000"/>
                    <a:lumOff val="25000"/>
                  </a:schemeClr>
                </a:solidFill>
              </a:rPr>
              <a:t>, </a:t>
            </a:r>
            <a:r>
              <a:rPr lang="pt-BR" dirty="0" err="1">
                <a:solidFill>
                  <a:schemeClr val="tx1">
                    <a:lumMod val="75000"/>
                    <a:lumOff val="25000"/>
                  </a:schemeClr>
                </a:solidFill>
              </a:rPr>
              <a:t>morbidity</a:t>
            </a:r>
            <a:r>
              <a:rPr lang="pt-BR" dirty="0">
                <a:solidFill>
                  <a:schemeClr val="tx1">
                    <a:lumMod val="75000"/>
                    <a:lumOff val="25000"/>
                  </a:schemeClr>
                </a:solidFill>
              </a:rPr>
              <a:t>, </a:t>
            </a:r>
            <a:r>
              <a:rPr lang="pt-BR" dirty="0" err="1">
                <a:solidFill>
                  <a:schemeClr val="tx1">
                    <a:lumMod val="75000"/>
                    <a:lumOff val="25000"/>
                  </a:schemeClr>
                </a:solidFill>
              </a:rPr>
              <a:t>and</a:t>
            </a:r>
            <a:r>
              <a:rPr lang="pt-BR" dirty="0">
                <a:solidFill>
                  <a:schemeClr val="tx1">
                    <a:lumMod val="75000"/>
                    <a:lumOff val="25000"/>
                  </a:schemeClr>
                </a:solidFill>
              </a:rPr>
              <a:t> </a:t>
            </a:r>
            <a:r>
              <a:rPr lang="pt-BR" dirty="0" err="1">
                <a:solidFill>
                  <a:schemeClr val="tx1">
                    <a:lumMod val="75000"/>
                    <a:lumOff val="25000"/>
                  </a:schemeClr>
                </a:solidFill>
              </a:rPr>
              <a:t>resource</a:t>
            </a:r>
            <a:r>
              <a:rPr lang="pt-BR" dirty="0">
                <a:solidFill>
                  <a:schemeClr val="tx1">
                    <a:lumMod val="75000"/>
                    <a:lumOff val="25000"/>
                  </a:schemeClr>
                </a:solidFill>
              </a:rPr>
              <a:t> use </a:t>
            </a:r>
            <a:r>
              <a:rPr lang="pt-BR" dirty="0" err="1">
                <a:solidFill>
                  <a:schemeClr val="tx1">
                    <a:lumMod val="75000"/>
                    <a:lumOff val="25000"/>
                  </a:schemeClr>
                </a:solidFill>
              </a:rPr>
              <a:t>among</a:t>
            </a:r>
            <a:r>
              <a:rPr lang="pt-BR" dirty="0">
                <a:solidFill>
                  <a:schemeClr val="tx1">
                    <a:lumMod val="75000"/>
                    <a:lumOff val="25000"/>
                  </a:schemeClr>
                </a:solidFill>
              </a:rPr>
              <a:t> </a:t>
            </a:r>
            <a:r>
              <a:rPr lang="pt-BR" dirty="0" err="1">
                <a:solidFill>
                  <a:schemeClr val="tx1">
                    <a:lumMod val="75000"/>
                    <a:lumOff val="25000"/>
                  </a:schemeClr>
                </a:solidFill>
              </a:rPr>
              <a:t>newborns</a:t>
            </a:r>
            <a:r>
              <a:rPr lang="pt-BR" dirty="0">
                <a:solidFill>
                  <a:schemeClr val="tx1">
                    <a:lumMod val="75000"/>
                    <a:lumOff val="25000"/>
                  </a:schemeClr>
                </a:solidFill>
              </a:rPr>
              <a:t> </a:t>
            </a:r>
            <a:r>
              <a:rPr lang="pt-BR" dirty="0" err="1">
                <a:solidFill>
                  <a:schemeClr val="tx1">
                    <a:lumMod val="75000"/>
                    <a:lumOff val="25000"/>
                  </a:schemeClr>
                </a:solidFill>
              </a:rPr>
              <a:t>of</a:t>
            </a:r>
            <a:r>
              <a:rPr lang="pt-BR" dirty="0">
                <a:solidFill>
                  <a:schemeClr val="tx1">
                    <a:lumMod val="75000"/>
                    <a:lumOff val="25000"/>
                  </a:schemeClr>
                </a:solidFill>
              </a:rPr>
              <a:t> 501- </a:t>
            </a:r>
            <a:r>
              <a:rPr lang="pt-BR" dirty="0" err="1">
                <a:solidFill>
                  <a:schemeClr val="tx1">
                    <a:lumMod val="75000"/>
                    <a:lumOff val="25000"/>
                  </a:schemeClr>
                </a:solidFill>
              </a:rPr>
              <a:t>to</a:t>
            </a:r>
            <a:r>
              <a:rPr lang="pt-BR" dirty="0">
                <a:solidFill>
                  <a:schemeClr val="tx1">
                    <a:lumMod val="75000"/>
                    <a:lumOff val="25000"/>
                  </a:schemeClr>
                </a:solidFill>
              </a:rPr>
              <a:t> 800-g </a:t>
            </a:r>
            <a:r>
              <a:rPr lang="pt-BR" dirty="0" err="1">
                <a:solidFill>
                  <a:schemeClr val="tx1">
                    <a:lumMod val="75000"/>
                    <a:lumOff val="25000"/>
                  </a:schemeClr>
                </a:solidFill>
              </a:rPr>
              <a:t>birth</a:t>
            </a:r>
            <a:r>
              <a:rPr lang="pt-BR" dirty="0">
                <a:solidFill>
                  <a:schemeClr val="tx1">
                    <a:lumMod val="75000"/>
                    <a:lumOff val="25000"/>
                  </a:schemeClr>
                </a:solidFill>
              </a:rPr>
              <a:t> </a:t>
            </a:r>
            <a:r>
              <a:rPr lang="pt-BR" dirty="0" err="1">
                <a:solidFill>
                  <a:schemeClr val="tx1">
                    <a:lumMod val="75000"/>
                    <a:lumOff val="25000"/>
                  </a:schemeClr>
                </a:solidFill>
              </a:rPr>
              <a:t>weight</a:t>
            </a:r>
            <a:r>
              <a:rPr lang="pt-BR" dirty="0">
                <a:solidFill>
                  <a:schemeClr val="tx1">
                    <a:lumMod val="75000"/>
                    <a:lumOff val="25000"/>
                  </a:schemeClr>
                </a:solidFill>
              </a:rPr>
              <a:t>. JAMA. 1996;276(20):1645–1651  </a:t>
            </a:r>
          </a:p>
          <a:p>
            <a:pPr marL="0" indent="0" fontAlgn="auto">
              <a:spcAft>
                <a:spcPts val="0"/>
              </a:spcAft>
              <a:buFont typeface="Wingdings 3" charset="2"/>
              <a:buNone/>
              <a:defRPr/>
            </a:pPr>
            <a:r>
              <a:rPr lang="pt-BR" dirty="0">
                <a:solidFill>
                  <a:schemeClr val="tx1">
                    <a:lumMod val="75000"/>
                    <a:lumOff val="25000"/>
                  </a:schemeClr>
                </a:solidFill>
              </a:rPr>
              <a:t>10.  </a:t>
            </a:r>
            <a:r>
              <a:rPr lang="pt-BR" dirty="0" err="1">
                <a:solidFill>
                  <a:schemeClr val="tx1">
                    <a:lumMod val="75000"/>
                    <a:lumOff val="25000"/>
                  </a:schemeClr>
                </a:solidFill>
              </a:rPr>
              <a:t>Leversen</a:t>
            </a:r>
            <a:r>
              <a:rPr lang="pt-BR" dirty="0">
                <a:solidFill>
                  <a:schemeClr val="tx1">
                    <a:lumMod val="75000"/>
                    <a:lumOff val="25000"/>
                  </a:schemeClr>
                </a:solidFill>
              </a:rPr>
              <a:t> KT, </a:t>
            </a:r>
            <a:r>
              <a:rPr lang="pt-BR" dirty="0" err="1">
                <a:solidFill>
                  <a:schemeClr val="tx1">
                    <a:lumMod val="75000"/>
                    <a:lumOff val="25000"/>
                  </a:schemeClr>
                </a:solidFill>
              </a:rPr>
              <a:t>Sommerfelt</a:t>
            </a:r>
            <a:r>
              <a:rPr lang="pt-BR" dirty="0">
                <a:solidFill>
                  <a:schemeClr val="tx1">
                    <a:lumMod val="75000"/>
                    <a:lumOff val="25000"/>
                  </a:schemeClr>
                </a:solidFill>
              </a:rPr>
              <a:t> K, </a:t>
            </a:r>
            <a:r>
              <a:rPr lang="pt-BR" dirty="0" err="1">
                <a:solidFill>
                  <a:schemeClr val="tx1">
                    <a:lumMod val="75000"/>
                    <a:lumOff val="25000"/>
                  </a:schemeClr>
                </a:solidFill>
              </a:rPr>
              <a:t>Rønnestad</a:t>
            </a:r>
            <a:r>
              <a:rPr lang="pt-BR" dirty="0">
                <a:solidFill>
                  <a:schemeClr val="tx1">
                    <a:lumMod val="75000"/>
                    <a:lumOff val="25000"/>
                  </a:schemeClr>
                </a:solidFill>
              </a:rPr>
              <a:t> A, et al. </a:t>
            </a:r>
            <a:r>
              <a:rPr lang="pt-BR" dirty="0" err="1">
                <a:solidFill>
                  <a:schemeClr val="tx1">
                    <a:lumMod val="75000"/>
                    <a:lumOff val="25000"/>
                  </a:schemeClr>
                </a:solidFill>
              </a:rPr>
              <a:t>Prediction</a:t>
            </a:r>
            <a:r>
              <a:rPr lang="pt-BR" dirty="0">
                <a:solidFill>
                  <a:schemeClr val="tx1">
                    <a:lumMod val="75000"/>
                    <a:lumOff val="25000"/>
                  </a:schemeClr>
                </a:solidFill>
              </a:rPr>
              <a:t> </a:t>
            </a:r>
            <a:r>
              <a:rPr lang="pt-BR" dirty="0" err="1">
                <a:solidFill>
                  <a:schemeClr val="tx1">
                    <a:lumMod val="75000"/>
                    <a:lumOff val="25000"/>
                  </a:schemeClr>
                </a:solidFill>
              </a:rPr>
              <a:t>of</a:t>
            </a:r>
            <a:r>
              <a:rPr lang="pt-BR" dirty="0">
                <a:solidFill>
                  <a:schemeClr val="tx1">
                    <a:lumMod val="75000"/>
                    <a:lumOff val="25000"/>
                  </a:schemeClr>
                </a:solidFill>
              </a:rPr>
              <a:t> </a:t>
            </a:r>
            <a:r>
              <a:rPr lang="pt-BR" dirty="0" err="1">
                <a:solidFill>
                  <a:schemeClr val="tx1">
                    <a:lumMod val="75000"/>
                    <a:lumOff val="25000"/>
                  </a:schemeClr>
                </a:solidFill>
              </a:rPr>
              <a:t>neurodevelopmental</a:t>
            </a:r>
            <a:r>
              <a:rPr lang="pt-BR" dirty="0">
                <a:solidFill>
                  <a:schemeClr val="tx1">
                    <a:lumMod val="75000"/>
                    <a:lumOff val="25000"/>
                  </a:schemeClr>
                </a:solidFill>
              </a:rPr>
              <a:t> </a:t>
            </a:r>
            <a:r>
              <a:rPr lang="pt-BR" dirty="0" err="1">
                <a:solidFill>
                  <a:schemeClr val="tx1">
                    <a:lumMod val="75000"/>
                    <a:lumOff val="25000"/>
                  </a:schemeClr>
                </a:solidFill>
              </a:rPr>
              <a:t>and</a:t>
            </a:r>
            <a:r>
              <a:rPr lang="pt-BR" dirty="0">
                <a:solidFill>
                  <a:schemeClr val="tx1">
                    <a:lumMod val="75000"/>
                    <a:lumOff val="25000"/>
                  </a:schemeClr>
                </a:solidFill>
              </a:rPr>
              <a:t> </a:t>
            </a:r>
            <a:r>
              <a:rPr lang="pt-BR" dirty="0" err="1">
                <a:solidFill>
                  <a:schemeClr val="tx1">
                    <a:lumMod val="75000"/>
                    <a:lumOff val="25000"/>
                  </a:schemeClr>
                </a:solidFill>
              </a:rPr>
              <a:t>sensory</a:t>
            </a:r>
            <a:r>
              <a:rPr lang="pt-BR" dirty="0">
                <a:solidFill>
                  <a:schemeClr val="tx1">
                    <a:lumMod val="75000"/>
                    <a:lumOff val="25000"/>
                  </a:schemeClr>
                </a:solidFill>
              </a:rPr>
              <a:t> </a:t>
            </a:r>
            <a:r>
              <a:rPr lang="pt-BR" dirty="0" err="1">
                <a:solidFill>
                  <a:schemeClr val="tx1">
                    <a:lumMod val="75000"/>
                    <a:lumOff val="25000"/>
                  </a:schemeClr>
                </a:solidFill>
              </a:rPr>
              <a:t>outcome</a:t>
            </a:r>
            <a:r>
              <a:rPr lang="pt-BR" dirty="0">
                <a:solidFill>
                  <a:schemeClr val="tx1">
                    <a:lumMod val="75000"/>
                    <a:lumOff val="25000"/>
                  </a:schemeClr>
                </a:solidFill>
              </a:rPr>
              <a:t> </a:t>
            </a:r>
            <a:r>
              <a:rPr lang="pt-BR" dirty="0" err="1">
                <a:solidFill>
                  <a:schemeClr val="tx1">
                    <a:lumMod val="75000"/>
                    <a:lumOff val="25000"/>
                  </a:schemeClr>
                </a:solidFill>
              </a:rPr>
              <a:t>at</a:t>
            </a:r>
            <a:r>
              <a:rPr lang="pt-BR" dirty="0">
                <a:solidFill>
                  <a:schemeClr val="tx1">
                    <a:lumMod val="75000"/>
                    <a:lumOff val="25000"/>
                  </a:schemeClr>
                </a:solidFill>
              </a:rPr>
              <a:t> 5 </a:t>
            </a:r>
            <a:r>
              <a:rPr lang="pt-BR" dirty="0" err="1">
                <a:solidFill>
                  <a:schemeClr val="tx1">
                    <a:lumMod val="75000"/>
                    <a:lumOff val="25000"/>
                  </a:schemeClr>
                </a:solidFill>
              </a:rPr>
              <a:t>years</a:t>
            </a:r>
            <a:r>
              <a:rPr lang="pt-BR" dirty="0">
                <a:solidFill>
                  <a:schemeClr val="tx1">
                    <a:lumMod val="75000"/>
                    <a:lumOff val="25000"/>
                  </a:schemeClr>
                </a:solidFill>
              </a:rPr>
              <a:t> in </a:t>
            </a:r>
            <a:r>
              <a:rPr lang="pt-BR" dirty="0" err="1">
                <a:solidFill>
                  <a:schemeClr val="tx1">
                    <a:lumMod val="75000"/>
                    <a:lumOff val="25000"/>
                  </a:schemeClr>
                </a:solidFill>
              </a:rPr>
              <a:t>Norwegian</a:t>
            </a:r>
            <a:r>
              <a:rPr lang="pt-BR" dirty="0">
                <a:solidFill>
                  <a:schemeClr val="tx1">
                    <a:lumMod val="75000"/>
                    <a:lumOff val="25000"/>
                  </a:schemeClr>
                </a:solidFill>
              </a:rPr>
              <a:t> </a:t>
            </a:r>
            <a:r>
              <a:rPr lang="pt-BR" dirty="0" err="1">
                <a:solidFill>
                  <a:schemeClr val="tx1">
                    <a:lumMod val="75000"/>
                    <a:lumOff val="25000"/>
                  </a:schemeClr>
                </a:solidFill>
              </a:rPr>
              <a:t>children</a:t>
            </a:r>
            <a:r>
              <a:rPr lang="pt-BR" dirty="0">
                <a:solidFill>
                  <a:schemeClr val="tx1">
                    <a:lumMod val="75000"/>
                    <a:lumOff val="25000"/>
                  </a:schemeClr>
                </a:solidFill>
              </a:rPr>
              <a:t> </a:t>
            </a:r>
            <a:r>
              <a:rPr lang="pt-BR" dirty="0" err="1">
                <a:solidFill>
                  <a:schemeClr val="tx1">
                    <a:lumMod val="75000"/>
                    <a:lumOff val="25000"/>
                  </a:schemeClr>
                </a:solidFill>
              </a:rPr>
              <a:t>born</a:t>
            </a:r>
            <a:r>
              <a:rPr lang="pt-BR" dirty="0">
                <a:solidFill>
                  <a:schemeClr val="tx1">
                    <a:lumMod val="75000"/>
                    <a:lumOff val="25000"/>
                  </a:schemeClr>
                </a:solidFill>
              </a:rPr>
              <a:t> </a:t>
            </a:r>
            <a:r>
              <a:rPr lang="pt-BR" dirty="0" err="1">
                <a:solidFill>
                  <a:schemeClr val="tx1">
                    <a:lumMod val="75000"/>
                    <a:lumOff val="25000"/>
                  </a:schemeClr>
                </a:solidFill>
              </a:rPr>
              <a:t>extremely</a:t>
            </a:r>
            <a:r>
              <a:rPr lang="pt-BR" dirty="0">
                <a:solidFill>
                  <a:schemeClr val="tx1">
                    <a:lumMod val="75000"/>
                    <a:lumOff val="25000"/>
                  </a:schemeClr>
                </a:solidFill>
              </a:rPr>
              <a:t> </a:t>
            </a:r>
            <a:r>
              <a:rPr lang="pt-BR" dirty="0" err="1">
                <a:solidFill>
                  <a:schemeClr val="tx1">
                    <a:lumMod val="75000"/>
                    <a:lumOff val="25000"/>
                  </a:schemeClr>
                </a:solidFill>
              </a:rPr>
              <a:t>preterm</a:t>
            </a:r>
            <a:r>
              <a:rPr lang="pt-BR" dirty="0">
                <a:solidFill>
                  <a:schemeClr val="tx1">
                    <a:lumMod val="75000"/>
                    <a:lumOff val="25000"/>
                  </a:schemeClr>
                </a:solidFill>
              </a:rPr>
              <a:t>. </a:t>
            </a:r>
            <a:r>
              <a:rPr lang="pt-BR" dirty="0" err="1">
                <a:solidFill>
                  <a:schemeClr val="tx1">
                    <a:lumMod val="75000"/>
                    <a:lumOff val="25000"/>
                  </a:schemeClr>
                </a:solidFill>
              </a:rPr>
              <a:t>Pediatrics</a:t>
            </a:r>
            <a:r>
              <a:rPr lang="pt-BR" dirty="0">
                <a:solidFill>
                  <a:schemeClr val="tx1">
                    <a:lumMod val="75000"/>
                    <a:lumOff val="25000"/>
                  </a:schemeClr>
                </a:solidFill>
              </a:rPr>
              <a:t>. 2011;127(3). </a:t>
            </a:r>
            <a:r>
              <a:rPr lang="pt-BR" dirty="0" err="1">
                <a:solidFill>
                  <a:schemeClr val="tx1">
                    <a:lumMod val="75000"/>
                    <a:lumOff val="25000"/>
                  </a:schemeClr>
                </a:solidFill>
              </a:rPr>
              <a:t>Available</a:t>
            </a:r>
            <a:r>
              <a:rPr lang="pt-BR" dirty="0">
                <a:solidFill>
                  <a:schemeClr val="tx1">
                    <a:lumMod val="75000"/>
                    <a:lumOff val="25000"/>
                  </a:schemeClr>
                </a:solidFill>
              </a:rPr>
              <a:t> </a:t>
            </a:r>
            <a:r>
              <a:rPr lang="pt-BR" dirty="0" err="1">
                <a:solidFill>
                  <a:schemeClr val="tx1">
                    <a:lumMod val="75000"/>
                    <a:lumOff val="25000"/>
                  </a:schemeClr>
                </a:solidFill>
              </a:rPr>
              <a:t>at</a:t>
            </a:r>
            <a:r>
              <a:rPr lang="pt-BR" dirty="0">
                <a:solidFill>
                  <a:schemeClr val="tx1">
                    <a:lumMod val="75000"/>
                    <a:lumOff val="25000"/>
                  </a:schemeClr>
                </a:solidFill>
              </a:rPr>
              <a:t>: </a:t>
            </a:r>
            <a:r>
              <a:rPr lang="pt-BR" dirty="0" err="1">
                <a:solidFill>
                  <a:schemeClr val="tx1">
                    <a:lumMod val="75000"/>
                    <a:lumOff val="25000"/>
                  </a:schemeClr>
                </a:solidFill>
              </a:rPr>
              <a:t>www</a:t>
            </a:r>
            <a:r>
              <a:rPr lang="pt-BR" dirty="0">
                <a:solidFill>
                  <a:schemeClr val="tx1">
                    <a:lumMod val="75000"/>
                    <a:lumOff val="25000"/>
                  </a:schemeClr>
                </a:solidFill>
              </a:rPr>
              <a:t>. </a:t>
            </a:r>
            <a:r>
              <a:rPr lang="pt-BR" dirty="0" err="1">
                <a:solidFill>
                  <a:schemeClr val="tx1">
                    <a:lumMod val="75000"/>
                    <a:lumOff val="25000"/>
                  </a:schemeClr>
                </a:solidFill>
              </a:rPr>
              <a:t>pediatrics</a:t>
            </a:r>
            <a:r>
              <a:rPr lang="pt-BR" dirty="0">
                <a:solidFill>
                  <a:schemeClr val="tx1">
                    <a:lumMod val="75000"/>
                    <a:lumOff val="25000"/>
                  </a:schemeClr>
                </a:solidFill>
              </a:rPr>
              <a:t>. </a:t>
            </a:r>
            <a:r>
              <a:rPr lang="pt-BR" dirty="0" err="1">
                <a:solidFill>
                  <a:schemeClr val="tx1">
                    <a:lumMod val="75000"/>
                    <a:lumOff val="25000"/>
                  </a:schemeClr>
                </a:solidFill>
              </a:rPr>
              <a:t>org</a:t>
            </a:r>
            <a:r>
              <a:rPr lang="pt-BR" dirty="0">
                <a:solidFill>
                  <a:schemeClr val="tx1">
                    <a:lumMod val="75000"/>
                    <a:lumOff val="25000"/>
                  </a:schemeClr>
                </a:solidFill>
              </a:rPr>
              <a:t>/ </a:t>
            </a:r>
            <a:r>
              <a:rPr lang="pt-BR" dirty="0" err="1">
                <a:solidFill>
                  <a:schemeClr val="tx1">
                    <a:lumMod val="75000"/>
                    <a:lumOff val="25000"/>
                  </a:schemeClr>
                </a:solidFill>
              </a:rPr>
              <a:t>cgi</a:t>
            </a:r>
            <a:r>
              <a:rPr lang="pt-BR" dirty="0">
                <a:solidFill>
                  <a:schemeClr val="tx1">
                    <a:lumMod val="75000"/>
                    <a:lumOff val="25000"/>
                  </a:schemeClr>
                </a:solidFill>
              </a:rPr>
              <a:t>/ </a:t>
            </a:r>
            <a:r>
              <a:rPr lang="pt-BR" dirty="0" err="1">
                <a:solidFill>
                  <a:schemeClr val="tx1">
                    <a:lumMod val="75000"/>
                    <a:lumOff val="25000"/>
                  </a:schemeClr>
                </a:solidFill>
              </a:rPr>
              <a:t>content</a:t>
            </a:r>
            <a:r>
              <a:rPr lang="pt-BR" dirty="0">
                <a:solidFill>
                  <a:schemeClr val="tx1">
                    <a:lumMod val="75000"/>
                    <a:lumOff val="25000"/>
                  </a:schemeClr>
                </a:solidFill>
              </a:rPr>
              <a:t>/ </a:t>
            </a:r>
            <a:r>
              <a:rPr lang="pt-BR" dirty="0" err="1">
                <a:solidFill>
                  <a:schemeClr val="tx1">
                    <a:lumMod val="75000"/>
                    <a:lumOff val="25000"/>
                  </a:schemeClr>
                </a:solidFill>
              </a:rPr>
              <a:t>full</a:t>
            </a:r>
            <a:r>
              <a:rPr lang="pt-BR" dirty="0">
                <a:solidFill>
                  <a:schemeClr val="tx1">
                    <a:lumMod val="75000"/>
                    <a:lumOff val="25000"/>
                  </a:schemeClr>
                </a:solidFill>
              </a:rPr>
              <a:t>/ 127/ 3/ e630  </a:t>
            </a:r>
          </a:p>
          <a:p>
            <a:pPr marL="0" indent="0" fontAlgn="auto">
              <a:spcAft>
                <a:spcPts val="0"/>
              </a:spcAft>
              <a:buFont typeface="Wingdings 3" charset="2"/>
              <a:buNone/>
              <a:defRPr/>
            </a:pPr>
            <a:r>
              <a:rPr lang="pt-BR" dirty="0">
                <a:solidFill>
                  <a:schemeClr val="tx1">
                    <a:lumMod val="75000"/>
                    <a:lumOff val="25000"/>
                  </a:schemeClr>
                </a:solidFill>
              </a:rPr>
              <a:t>11.  </a:t>
            </a:r>
            <a:r>
              <a:rPr lang="pt-BR" dirty="0" err="1">
                <a:solidFill>
                  <a:schemeClr val="tx1">
                    <a:lumMod val="75000"/>
                    <a:lumOff val="25000"/>
                  </a:schemeClr>
                </a:solidFill>
              </a:rPr>
              <a:t>Irgens</a:t>
            </a:r>
            <a:r>
              <a:rPr lang="pt-BR" dirty="0">
                <a:solidFill>
                  <a:schemeClr val="tx1">
                    <a:lumMod val="75000"/>
                    <a:lumOff val="25000"/>
                  </a:schemeClr>
                </a:solidFill>
              </a:rPr>
              <a:t> LM. The Medical </a:t>
            </a:r>
            <a:r>
              <a:rPr lang="pt-BR" dirty="0" err="1">
                <a:solidFill>
                  <a:schemeClr val="tx1">
                    <a:lumMod val="75000"/>
                    <a:lumOff val="25000"/>
                  </a:schemeClr>
                </a:solidFill>
              </a:rPr>
              <a:t>Birth</a:t>
            </a:r>
            <a:r>
              <a:rPr lang="pt-BR" dirty="0">
                <a:solidFill>
                  <a:schemeClr val="tx1">
                    <a:lumMod val="75000"/>
                    <a:lumOff val="25000"/>
                  </a:schemeClr>
                </a:solidFill>
              </a:rPr>
              <a:t> Registry </a:t>
            </a:r>
            <a:r>
              <a:rPr lang="pt-BR" dirty="0" err="1">
                <a:solidFill>
                  <a:schemeClr val="tx1">
                    <a:lumMod val="75000"/>
                    <a:lumOff val="25000"/>
                  </a:schemeClr>
                </a:solidFill>
              </a:rPr>
              <a:t>of</a:t>
            </a:r>
            <a:r>
              <a:rPr lang="pt-BR" dirty="0">
                <a:solidFill>
                  <a:schemeClr val="tx1">
                    <a:lumMod val="75000"/>
                    <a:lumOff val="25000"/>
                  </a:schemeClr>
                </a:solidFill>
              </a:rPr>
              <a:t> </a:t>
            </a:r>
            <a:r>
              <a:rPr lang="pt-BR" dirty="0" err="1">
                <a:solidFill>
                  <a:schemeClr val="tx1">
                    <a:lumMod val="75000"/>
                    <a:lumOff val="25000"/>
                  </a:schemeClr>
                </a:solidFill>
              </a:rPr>
              <a:t>Norway</a:t>
            </a:r>
            <a:r>
              <a:rPr lang="pt-BR" dirty="0">
                <a:solidFill>
                  <a:schemeClr val="tx1">
                    <a:lumMod val="75000"/>
                    <a:lumOff val="25000"/>
                  </a:schemeClr>
                </a:solidFill>
              </a:rPr>
              <a:t>. </a:t>
            </a:r>
            <a:r>
              <a:rPr lang="pt-BR" dirty="0" err="1">
                <a:solidFill>
                  <a:schemeClr val="tx1">
                    <a:lumMod val="75000"/>
                    <a:lumOff val="25000"/>
                  </a:schemeClr>
                </a:solidFill>
              </a:rPr>
              <a:t>Epidemiological</a:t>
            </a:r>
            <a:r>
              <a:rPr lang="pt-BR" dirty="0">
                <a:solidFill>
                  <a:schemeClr val="tx1">
                    <a:lumMod val="75000"/>
                    <a:lumOff val="25000"/>
                  </a:schemeClr>
                </a:solidFill>
              </a:rPr>
              <a:t> </a:t>
            </a:r>
            <a:r>
              <a:rPr lang="pt-BR" dirty="0" err="1">
                <a:solidFill>
                  <a:schemeClr val="tx1">
                    <a:lumMod val="75000"/>
                    <a:lumOff val="25000"/>
                  </a:schemeClr>
                </a:solidFill>
              </a:rPr>
              <a:t>research</a:t>
            </a:r>
            <a:r>
              <a:rPr lang="pt-BR" dirty="0">
                <a:solidFill>
                  <a:schemeClr val="tx1">
                    <a:lumMod val="75000"/>
                    <a:lumOff val="25000"/>
                  </a:schemeClr>
                </a:solidFill>
              </a:rPr>
              <a:t> </a:t>
            </a:r>
            <a:r>
              <a:rPr lang="pt-BR" dirty="0" err="1">
                <a:solidFill>
                  <a:schemeClr val="tx1">
                    <a:lumMod val="75000"/>
                    <a:lumOff val="25000"/>
                  </a:schemeClr>
                </a:solidFill>
              </a:rPr>
              <a:t>and</a:t>
            </a:r>
            <a:r>
              <a:rPr lang="pt-BR" dirty="0">
                <a:solidFill>
                  <a:schemeClr val="tx1">
                    <a:lumMod val="75000"/>
                    <a:lumOff val="25000"/>
                  </a:schemeClr>
                </a:solidFill>
              </a:rPr>
              <a:t> </a:t>
            </a:r>
            <a:r>
              <a:rPr lang="pt-BR" dirty="0" err="1">
                <a:solidFill>
                  <a:schemeClr val="tx1">
                    <a:lumMod val="75000"/>
                    <a:lumOff val="25000"/>
                  </a:schemeClr>
                </a:solidFill>
              </a:rPr>
              <a:t>surveillance</a:t>
            </a:r>
            <a:r>
              <a:rPr lang="pt-BR" dirty="0">
                <a:solidFill>
                  <a:schemeClr val="tx1">
                    <a:lumMod val="75000"/>
                    <a:lumOff val="25000"/>
                  </a:schemeClr>
                </a:solidFill>
              </a:rPr>
              <a:t> </a:t>
            </a:r>
            <a:r>
              <a:rPr lang="pt-BR" dirty="0" err="1">
                <a:solidFill>
                  <a:schemeClr val="tx1">
                    <a:lumMod val="75000"/>
                    <a:lumOff val="25000"/>
                  </a:schemeClr>
                </a:solidFill>
              </a:rPr>
              <a:t>throughout</a:t>
            </a:r>
            <a:r>
              <a:rPr lang="pt-BR" dirty="0">
                <a:solidFill>
                  <a:schemeClr val="tx1">
                    <a:lumMod val="75000"/>
                    <a:lumOff val="25000"/>
                  </a:schemeClr>
                </a:solidFill>
              </a:rPr>
              <a:t> 30 </a:t>
            </a:r>
            <a:r>
              <a:rPr lang="pt-BR" dirty="0" err="1">
                <a:solidFill>
                  <a:schemeClr val="tx1">
                    <a:lumMod val="75000"/>
                    <a:lumOff val="25000"/>
                  </a:schemeClr>
                </a:solidFill>
              </a:rPr>
              <a:t>years</a:t>
            </a:r>
            <a:r>
              <a:rPr lang="pt-BR" dirty="0">
                <a:solidFill>
                  <a:schemeClr val="tx1">
                    <a:lumMod val="75000"/>
                    <a:lumOff val="25000"/>
                  </a:schemeClr>
                </a:solidFill>
              </a:rPr>
              <a:t>. Acta </a:t>
            </a:r>
            <a:r>
              <a:rPr lang="pt-BR" dirty="0" err="1">
                <a:solidFill>
                  <a:schemeClr val="tx1">
                    <a:lumMod val="75000"/>
                    <a:lumOff val="25000"/>
                  </a:schemeClr>
                </a:solidFill>
              </a:rPr>
              <a:t>Obstet</a:t>
            </a:r>
            <a:r>
              <a:rPr lang="pt-BR" dirty="0">
                <a:solidFill>
                  <a:schemeClr val="tx1">
                    <a:lumMod val="75000"/>
                    <a:lumOff val="25000"/>
                  </a:schemeClr>
                </a:solidFill>
              </a:rPr>
              <a:t> </a:t>
            </a:r>
            <a:r>
              <a:rPr lang="pt-BR" dirty="0" err="1">
                <a:solidFill>
                  <a:schemeClr val="tx1">
                    <a:lumMod val="75000"/>
                    <a:lumOff val="25000"/>
                  </a:schemeClr>
                </a:solidFill>
              </a:rPr>
              <a:t>Gynecol</a:t>
            </a:r>
            <a:r>
              <a:rPr lang="pt-BR" dirty="0">
                <a:solidFill>
                  <a:schemeClr val="tx1">
                    <a:lumMod val="75000"/>
                    <a:lumOff val="25000"/>
                  </a:schemeClr>
                </a:solidFill>
              </a:rPr>
              <a:t> </a:t>
            </a:r>
            <a:r>
              <a:rPr lang="pt-BR" dirty="0" err="1">
                <a:solidFill>
                  <a:schemeClr val="tx1">
                    <a:lumMod val="75000"/>
                    <a:lumOff val="25000"/>
                  </a:schemeClr>
                </a:solidFill>
              </a:rPr>
              <a:t>Scand</a:t>
            </a:r>
            <a:r>
              <a:rPr lang="pt-BR" dirty="0">
                <a:solidFill>
                  <a:schemeClr val="tx1">
                    <a:lumMod val="75000"/>
                    <a:lumOff val="25000"/>
                  </a:schemeClr>
                </a:solidFill>
              </a:rPr>
              <a:t>. 2000;79(6):435–439  </a:t>
            </a:r>
          </a:p>
          <a:p>
            <a:pPr marL="0" indent="0" fontAlgn="auto">
              <a:spcAft>
                <a:spcPts val="0"/>
              </a:spcAft>
              <a:buFont typeface="Wingdings 3" charset="2"/>
              <a:buNone/>
              <a:defRPr/>
            </a:pPr>
            <a:r>
              <a:rPr lang="pt-BR" dirty="0">
                <a:solidFill>
                  <a:schemeClr val="tx1">
                    <a:lumMod val="75000"/>
                    <a:lumOff val="25000"/>
                  </a:schemeClr>
                </a:solidFill>
              </a:rPr>
              <a:t>12.  </a:t>
            </a:r>
            <a:r>
              <a:rPr lang="pt-BR" dirty="0" err="1">
                <a:solidFill>
                  <a:schemeClr val="tx1">
                    <a:lumMod val="75000"/>
                    <a:lumOff val="25000"/>
                  </a:schemeClr>
                </a:solidFill>
              </a:rPr>
              <a:t>Skjaerven</a:t>
            </a:r>
            <a:r>
              <a:rPr lang="pt-BR" dirty="0">
                <a:solidFill>
                  <a:schemeClr val="tx1">
                    <a:lumMod val="75000"/>
                    <a:lumOff val="25000"/>
                  </a:schemeClr>
                </a:solidFill>
              </a:rPr>
              <a:t> R, </a:t>
            </a:r>
            <a:r>
              <a:rPr lang="pt-BR" dirty="0" err="1">
                <a:solidFill>
                  <a:schemeClr val="tx1">
                    <a:lumMod val="75000"/>
                    <a:lumOff val="25000"/>
                  </a:schemeClr>
                </a:solidFill>
              </a:rPr>
              <a:t>Gjessing</a:t>
            </a:r>
            <a:r>
              <a:rPr lang="pt-BR" dirty="0">
                <a:solidFill>
                  <a:schemeClr val="tx1">
                    <a:lumMod val="75000"/>
                    <a:lumOff val="25000"/>
                  </a:schemeClr>
                </a:solidFill>
              </a:rPr>
              <a:t> HK, </a:t>
            </a:r>
            <a:r>
              <a:rPr lang="pt-BR" dirty="0" err="1">
                <a:solidFill>
                  <a:schemeClr val="tx1">
                    <a:lumMod val="75000"/>
                    <a:lumOff val="25000"/>
                  </a:schemeClr>
                </a:solidFill>
              </a:rPr>
              <a:t>Bakketeig</a:t>
            </a:r>
            <a:r>
              <a:rPr lang="pt-BR" dirty="0">
                <a:solidFill>
                  <a:schemeClr val="tx1">
                    <a:lumMod val="75000"/>
                    <a:lumOff val="25000"/>
                  </a:schemeClr>
                </a:solidFill>
              </a:rPr>
              <a:t> LS. </a:t>
            </a:r>
            <a:r>
              <a:rPr lang="pt-BR" dirty="0" err="1">
                <a:solidFill>
                  <a:schemeClr val="tx1">
                    <a:lumMod val="75000"/>
                    <a:lumOff val="25000"/>
                  </a:schemeClr>
                </a:solidFill>
              </a:rPr>
              <a:t>Birthweight</a:t>
            </a:r>
            <a:r>
              <a:rPr lang="pt-BR" dirty="0">
                <a:solidFill>
                  <a:schemeClr val="tx1">
                    <a:lumMod val="75000"/>
                    <a:lumOff val="25000"/>
                  </a:schemeClr>
                </a:solidFill>
              </a:rPr>
              <a:t> </a:t>
            </a:r>
            <a:r>
              <a:rPr lang="pt-BR" dirty="0" err="1">
                <a:solidFill>
                  <a:schemeClr val="tx1">
                    <a:lumMod val="75000"/>
                    <a:lumOff val="25000"/>
                  </a:schemeClr>
                </a:solidFill>
              </a:rPr>
              <a:t>by</a:t>
            </a:r>
            <a:r>
              <a:rPr lang="pt-BR" dirty="0">
                <a:solidFill>
                  <a:schemeClr val="tx1">
                    <a:lumMod val="75000"/>
                    <a:lumOff val="25000"/>
                  </a:schemeClr>
                </a:solidFill>
              </a:rPr>
              <a:t> </a:t>
            </a:r>
            <a:r>
              <a:rPr lang="pt-BR" dirty="0" err="1">
                <a:solidFill>
                  <a:schemeClr val="tx1">
                    <a:lumMod val="75000"/>
                    <a:lumOff val="25000"/>
                  </a:schemeClr>
                </a:solidFill>
              </a:rPr>
              <a:t>gestational</a:t>
            </a:r>
            <a:r>
              <a:rPr lang="pt-BR" dirty="0">
                <a:solidFill>
                  <a:schemeClr val="tx1">
                    <a:lumMod val="75000"/>
                    <a:lumOff val="25000"/>
                  </a:schemeClr>
                </a:solidFill>
              </a:rPr>
              <a:t> age in </a:t>
            </a:r>
            <a:r>
              <a:rPr lang="pt-BR" dirty="0" err="1">
                <a:solidFill>
                  <a:schemeClr val="tx1">
                    <a:lumMod val="75000"/>
                    <a:lumOff val="25000"/>
                  </a:schemeClr>
                </a:solidFill>
              </a:rPr>
              <a:t>Norway</a:t>
            </a:r>
            <a:r>
              <a:rPr lang="pt-BR" dirty="0">
                <a:solidFill>
                  <a:schemeClr val="tx1">
                    <a:lumMod val="75000"/>
                    <a:lumOff val="25000"/>
                  </a:schemeClr>
                </a:solidFill>
              </a:rPr>
              <a:t>. Acta </a:t>
            </a:r>
            <a:r>
              <a:rPr lang="pt-BR" dirty="0" err="1">
                <a:solidFill>
                  <a:schemeClr val="tx1">
                    <a:lumMod val="75000"/>
                    <a:lumOff val="25000"/>
                  </a:schemeClr>
                </a:solidFill>
              </a:rPr>
              <a:t>Obstet</a:t>
            </a:r>
            <a:r>
              <a:rPr lang="pt-BR" dirty="0">
                <a:solidFill>
                  <a:schemeClr val="tx1">
                    <a:lumMod val="75000"/>
                    <a:lumOff val="25000"/>
                  </a:schemeClr>
                </a:solidFill>
              </a:rPr>
              <a:t> </a:t>
            </a:r>
            <a:r>
              <a:rPr lang="pt-BR" dirty="0" err="1">
                <a:solidFill>
                  <a:schemeClr val="tx1">
                    <a:lumMod val="75000"/>
                    <a:lumOff val="25000"/>
                  </a:schemeClr>
                </a:solidFill>
              </a:rPr>
              <a:t>Gynecol</a:t>
            </a:r>
            <a:r>
              <a:rPr lang="pt-BR" dirty="0">
                <a:solidFill>
                  <a:schemeClr val="tx1">
                    <a:lumMod val="75000"/>
                    <a:lumOff val="25000"/>
                  </a:schemeClr>
                </a:solidFill>
              </a:rPr>
              <a:t> </a:t>
            </a:r>
            <a:r>
              <a:rPr lang="pt-BR" dirty="0" err="1">
                <a:solidFill>
                  <a:schemeClr val="tx1">
                    <a:lumMod val="75000"/>
                    <a:lumOff val="25000"/>
                  </a:schemeClr>
                </a:solidFill>
              </a:rPr>
              <a:t>Scand</a:t>
            </a:r>
            <a:r>
              <a:rPr lang="pt-BR" dirty="0">
                <a:solidFill>
                  <a:schemeClr val="tx1">
                    <a:lumMod val="75000"/>
                    <a:lumOff val="25000"/>
                  </a:schemeClr>
                </a:solidFill>
              </a:rPr>
              <a:t>. 2000;79(6):440–449</a:t>
            </a:r>
          </a:p>
          <a:p>
            <a:pPr marL="0" indent="0" fontAlgn="auto">
              <a:spcAft>
                <a:spcPts val="0"/>
              </a:spcAft>
              <a:buFont typeface="Wingdings 3" charset="2"/>
              <a:buNone/>
              <a:defRPr/>
            </a:pPr>
            <a:r>
              <a:rPr lang="pt-BR" dirty="0">
                <a:solidFill>
                  <a:schemeClr val="tx1">
                    <a:lumMod val="75000"/>
                    <a:lumOff val="25000"/>
                  </a:schemeClr>
                </a:solidFill>
              </a:rPr>
              <a:t>13.  </a:t>
            </a:r>
            <a:r>
              <a:rPr lang="pt-BR" dirty="0" err="1">
                <a:solidFill>
                  <a:schemeClr val="tx1">
                    <a:lumMod val="75000"/>
                    <a:lumOff val="25000"/>
                  </a:schemeClr>
                </a:solidFill>
              </a:rPr>
              <a:t>Jobe</a:t>
            </a:r>
            <a:r>
              <a:rPr lang="pt-BR" dirty="0">
                <a:solidFill>
                  <a:schemeClr val="tx1">
                    <a:lumMod val="75000"/>
                    <a:lumOff val="25000"/>
                  </a:schemeClr>
                </a:solidFill>
              </a:rPr>
              <a:t> AH, </a:t>
            </a:r>
            <a:r>
              <a:rPr lang="pt-BR" dirty="0" err="1">
                <a:solidFill>
                  <a:schemeClr val="tx1">
                    <a:lumMod val="75000"/>
                    <a:lumOff val="25000"/>
                  </a:schemeClr>
                </a:solidFill>
              </a:rPr>
              <a:t>Bancalari</a:t>
            </a:r>
            <a:r>
              <a:rPr lang="pt-BR" dirty="0">
                <a:solidFill>
                  <a:schemeClr val="tx1">
                    <a:lumMod val="75000"/>
                    <a:lumOff val="25000"/>
                  </a:schemeClr>
                </a:solidFill>
              </a:rPr>
              <a:t> E. </a:t>
            </a:r>
            <a:r>
              <a:rPr lang="pt-BR" dirty="0" err="1">
                <a:solidFill>
                  <a:schemeClr val="tx1">
                    <a:lumMod val="75000"/>
                    <a:lumOff val="25000"/>
                  </a:schemeClr>
                </a:solidFill>
              </a:rPr>
              <a:t>Bronchopulmonary</a:t>
            </a:r>
            <a:r>
              <a:rPr lang="pt-BR" dirty="0">
                <a:solidFill>
                  <a:schemeClr val="tx1">
                    <a:lumMod val="75000"/>
                    <a:lumOff val="25000"/>
                  </a:schemeClr>
                </a:solidFill>
              </a:rPr>
              <a:t> </a:t>
            </a:r>
            <a:r>
              <a:rPr lang="pt-BR" dirty="0" err="1">
                <a:solidFill>
                  <a:schemeClr val="tx1">
                    <a:lumMod val="75000"/>
                    <a:lumOff val="25000"/>
                  </a:schemeClr>
                </a:solidFill>
              </a:rPr>
              <a:t>dysplasia</a:t>
            </a:r>
            <a:r>
              <a:rPr lang="pt-BR" dirty="0">
                <a:solidFill>
                  <a:schemeClr val="tx1">
                    <a:lumMod val="75000"/>
                    <a:lumOff val="25000"/>
                  </a:schemeClr>
                </a:solidFill>
              </a:rPr>
              <a:t>. </a:t>
            </a:r>
            <a:r>
              <a:rPr lang="pt-BR" dirty="0" err="1">
                <a:solidFill>
                  <a:schemeClr val="tx1">
                    <a:lumMod val="75000"/>
                    <a:lumOff val="25000"/>
                  </a:schemeClr>
                </a:solidFill>
              </a:rPr>
              <a:t>Am</a:t>
            </a:r>
            <a:r>
              <a:rPr lang="pt-BR" dirty="0">
                <a:solidFill>
                  <a:schemeClr val="tx1">
                    <a:lumMod val="75000"/>
                    <a:lumOff val="25000"/>
                  </a:schemeClr>
                </a:solidFill>
              </a:rPr>
              <a:t> J </a:t>
            </a:r>
            <a:r>
              <a:rPr lang="pt-BR" dirty="0" err="1">
                <a:solidFill>
                  <a:schemeClr val="tx1">
                    <a:lumMod val="75000"/>
                    <a:lumOff val="25000"/>
                  </a:schemeClr>
                </a:solidFill>
              </a:rPr>
              <a:t>Respir</a:t>
            </a:r>
            <a:r>
              <a:rPr lang="pt-BR" dirty="0">
                <a:solidFill>
                  <a:schemeClr val="tx1">
                    <a:lumMod val="75000"/>
                    <a:lumOff val="25000"/>
                  </a:schemeClr>
                </a:solidFill>
              </a:rPr>
              <a:t> </a:t>
            </a:r>
            <a:r>
              <a:rPr lang="pt-BR" dirty="0" err="1">
                <a:solidFill>
                  <a:schemeClr val="tx1">
                    <a:lumMod val="75000"/>
                    <a:lumOff val="25000"/>
                  </a:schemeClr>
                </a:solidFill>
              </a:rPr>
              <a:t>Crit</a:t>
            </a:r>
            <a:r>
              <a:rPr lang="pt-BR" dirty="0">
                <a:solidFill>
                  <a:schemeClr val="tx1">
                    <a:lumMod val="75000"/>
                    <a:lumOff val="25000"/>
                  </a:schemeClr>
                </a:solidFill>
              </a:rPr>
              <a:t> </a:t>
            </a:r>
            <a:r>
              <a:rPr lang="pt-BR" dirty="0" err="1">
                <a:solidFill>
                  <a:schemeClr val="tx1">
                    <a:lumMod val="75000"/>
                    <a:lumOff val="25000"/>
                  </a:schemeClr>
                </a:solidFill>
              </a:rPr>
              <a:t>Care</a:t>
            </a:r>
            <a:r>
              <a:rPr lang="pt-BR" dirty="0">
                <a:solidFill>
                  <a:schemeClr val="tx1">
                    <a:lumMod val="75000"/>
                    <a:lumOff val="25000"/>
                  </a:schemeClr>
                </a:solidFill>
              </a:rPr>
              <a:t> Med. 2001;163(7):1723–1729  </a:t>
            </a:r>
          </a:p>
          <a:p>
            <a:pPr marL="0" indent="0" fontAlgn="auto">
              <a:spcAft>
                <a:spcPts val="0"/>
              </a:spcAft>
              <a:buFont typeface="Wingdings 3" charset="2"/>
              <a:buNone/>
              <a:defRPr/>
            </a:pPr>
            <a:r>
              <a:rPr lang="pt-BR" dirty="0">
                <a:solidFill>
                  <a:schemeClr val="tx1">
                    <a:lumMod val="75000"/>
                    <a:lumOff val="25000"/>
                  </a:schemeClr>
                </a:solidFill>
              </a:rPr>
              <a:t>14.  Bell MJM, </a:t>
            </a:r>
            <a:r>
              <a:rPr lang="pt-BR" dirty="0" err="1">
                <a:solidFill>
                  <a:schemeClr val="tx1">
                    <a:lumMod val="75000"/>
                    <a:lumOff val="25000"/>
                  </a:schemeClr>
                </a:solidFill>
              </a:rPr>
              <a:t>Ternberg</a:t>
            </a:r>
            <a:r>
              <a:rPr lang="pt-BR" dirty="0">
                <a:solidFill>
                  <a:schemeClr val="tx1">
                    <a:lumMod val="75000"/>
                    <a:lumOff val="25000"/>
                  </a:schemeClr>
                </a:solidFill>
              </a:rPr>
              <a:t> JL, </a:t>
            </a:r>
            <a:r>
              <a:rPr lang="pt-BR" dirty="0" err="1">
                <a:solidFill>
                  <a:schemeClr val="tx1">
                    <a:lumMod val="75000"/>
                    <a:lumOff val="25000"/>
                  </a:schemeClr>
                </a:solidFill>
              </a:rPr>
              <a:t>Feigin</a:t>
            </a:r>
            <a:r>
              <a:rPr lang="pt-BR" dirty="0">
                <a:solidFill>
                  <a:schemeClr val="tx1">
                    <a:lumMod val="75000"/>
                    <a:lumOff val="25000"/>
                  </a:schemeClr>
                </a:solidFill>
              </a:rPr>
              <a:t> RDM, et al. Neonatal </a:t>
            </a:r>
            <a:r>
              <a:rPr lang="pt-BR" dirty="0" err="1">
                <a:solidFill>
                  <a:schemeClr val="tx1">
                    <a:lumMod val="75000"/>
                    <a:lumOff val="25000"/>
                  </a:schemeClr>
                </a:solidFill>
              </a:rPr>
              <a:t>necrotizing</a:t>
            </a:r>
            <a:r>
              <a:rPr lang="pt-BR" dirty="0">
                <a:solidFill>
                  <a:schemeClr val="tx1">
                    <a:lumMod val="75000"/>
                    <a:lumOff val="25000"/>
                  </a:schemeClr>
                </a:solidFill>
              </a:rPr>
              <a:t> </a:t>
            </a:r>
            <a:r>
              <a:rPr lang="pt-BR" dirty="0" err="1">
                <a:solidFill>
                  <a:schemeClr val="tx1">
                    <a:lumMod val="75000"/>
                    <a:lumOff val="25000"/>
                  </a:schemeClr>
                </a:solidFill>
              </a:rPr>
              <a:t>enterocolitis</a:t>
            </a:r>
            <a:r>
              <a:rPr lang="pt-BR" dirty="0">
                <a:solidFill>
                  <a:schemeClr val="tx1">
                    <a:lumMod val="75000"/>
                    <a:lumOff val="25000"/>
                  </a:schemeClr>
                </a:solidFill>
              </a:rPr>
              <a:t>. </a:t>
            </a:r>
            <a:r>
              <a:rPr lang="pt-BR" dirty="0" err="1">
                <a:solidFill>
                  <a:schemeClr val="tx1">
                    <a:lumMod val="75000"/>
                    <a:lumOff val="25000"/>
                  </a:schemeClr>
                </a:solidFill>
              </a:rPr>
              <a:t>Therapeutic</a:t>
            </a:r>
            <a:r>
              <a:rPr lang="pt-BR" dirty="0">
                <a:solidFill>
                  <a:schemeClr val="tx1">
                    <a:lumMod val="75000"/>
                    <a:lumOff val="25000"/>
                  </a:schemeClr>
                </a:solidFill>
              </a:rPr>
              <a:t> </a:t>
            </a:r>
            <a:r>
              <a:rPr lang="pt-BR" dirty="0" err="1">
                <a:solidFill>
                  <a:schemeClr val="tx1">
                    <a:lumMod val="75000"/>
                    <a:lumOff val="25000"/>
                  </a:schemeClr>
                </a:solidFill>
              </a:rPr>
              <a:t>decisions</a:t>
            </a:r>
            <a:r>
              <a:rPr lang="pt-BR" dirty="0">
                <a:solidFill>
                  <a:schemeClr val="tx1">
                    <a:lumMod val="75000"/>
                    <a:lumOff val="25000"/>
                  </a:schemeClr>
                </a:solidFill>
              </a:rPr>
              <a:t> </a:t>
            </a:r>
            <a:r>
              <a:rPr lang="pt-BR" dirty="0" err="1">
                <a:solidFill>
                  <a:schemeClr val="tx1">
                    <a:lumMod val="75000"/>
                    <a:lumOff val="25000"/>
                  </a:schemeClr>
                </a:solidFill>
              </a:rPr>
              <a:t>based</a:t>
            </a:r>
            <a:r>
              <a:rPr lang="pt-BR" dirty="0">
                <a:solidFill>
                  <a:schemeClr val="tx1">
                    <a:lumMod val="75000"/>
                    <a:lumOff val="25000"/>
                  </a:schemeClr>
                </a:solidFill>
              </a:rPr>
              <a:t> </a:t>
            </a:r>
            <a:r>
              <a:rPr lang="pt-BR" dirty="0" err="1">
                <a:solidFill>
                  <a:schemeClr val="tx1">
                    <a:lumMod val="75000"/>
                    <a:lumOff val="25000"/>
                  </a:schemeClr>
                </a:solidFill>
              </a:rPr>
              <a:t>upon</a:t>
            </a:r>
            <a:r>
              <a:rPr lang="pt-BR" dirty="0">
                <a:solidFill>
                  <a:schemeClr val="tx1">
                    <a:lumMod val="75000"/>
                    <a:lumOff val="25000"/>
                  </a:schemeClr>
                </a:solidFill>
              </a:rPr>
              <a:t> </a:t>
            </a:r>
            <a:r>
              <a:rPr lang="pt-BR" dirty="0" err="1">
                <a:solidFill>
                  <a:schemeClr val="tx1">
                    <a:lumMod val="75000"/>
                    <a:lumOff val="25000"/>
                  </a:schemeClr>
                </a:solidFill>
              </a:rPr>
              <a:t>clinical</a:t>
            </a:r>
            <a:r>
              <a:rPr lang="pt-BR" dirty="0">
                <a:solidFill>
                  <a:schemeClr val="tx1">
                    <a:lumMod val="75000"/>
                    <a:lumOff val="25000"/>
                  </a:schemeClr>
                </a:solidFill>
              </a:rPr>
              <a:t> </a:t>
            </a:r>
            <a:r>
              <a:rPr lang="pt-BR" dirty="0" err="1">
                <a:solidFill>
                  <a:schemeClr val="tx1">
                    <a:lumMod val="75000"/>
                    <a:lumOff val="25000"/>
                  </a:schemeClr>
                </a:solidFill>
              </a:rPr>
              <a:t>staging</a:t>
            </a:r>
            <a:r>
              <a:rPr lang="pt-BR" dirty="0">
                <a:solidFill>
                  <a:schemeClr val="tx1">
                    <a:lumMod val="75000"/>
                    <a:lumOff val="25000"/>
                  </a:schemeClr>
                </a:solidFill>
              </a:rPr>
              <a:t>. Ann </a:t>
            </a:r>
            <a:r>
              <a:rPr lang="pt-BR" dirty="0" err="1">
                <a:solidFill>
                  <a:schemeClr val="tx1">
                    <a:lumMod val="75000"/>
                    <a:lumOff val="25000"/>
                  </a:schemeClr>
                </a:solidFill>
              </a:rPr>
              <a:t>Surg</a:t>
            </a:r>
            <a:r>
              <a:rPr lang="pt-BR" dirty="0">
                <a:solidFill>
                  <a:schemeClr val="tx1">
                    <a:lumMod val="75000"/>
                    <a:lumOff val="25000"/>
                  </a:schemeClr>
                </a:solidFill>
              </a:rPr>
              <a:t>. 1978;187(1):1–7  </a:t>
            </a:r>
          </a:p>
          <a:p>
            <a:pPr marL="0" indent="0" fontAlgn="auto">
              <a:spcAft>
                <a:spcPts val="0"/>
              </a:spcAft>
              <a:buFont typeface="Wingdings 3" charset="2"/>
              <a:buNone/>
              <a:defRPr/>
            </a:pPr>
            <a:r>
              <a:rPr lang="pt-BR" dirty="0">
                <a:solidFill>
                  <a:schemeClr val="tx1">
                    <a:lumMod val="75000"/>
                    <a:lumOff val="25000"/>
                  </a:schemeClr>
                </a:solidFill>
              </a:rPr>
              <a:t>15.  de </a:t>
            </a:r>
            <a:r>
              <a:rPr lang="pt-BR" dirty="0" err="1">
                <a:solidFill>
                  <a:schemeClr val="tx1">
                    <a:lumMod val="75000"/>
                    <a:lumOff val="25000"/>
                  </a:schemeClr>
                </a:solidFill>
              </a:rPr>
              <a:t>Vries</a:t>
            </a:r>
            <a:r>
              <a:rPr lang="pt-BR" dirty="0">
                <a:solidFill>
                  <a:schemeClr val="tx1">
                    <a:lumMod val="75000"/>
                    <a:lumOff val="25000"/>
                  </a:schemeClr>
                </a:solidFill>
              </a:rPr>
              <a:t> LS, </a:t>
            </a:r>
            <a:r>
              <a:rPr lang="pt-BR" dirty="0" err="1">
                <a:solidFill>
                  <a:schemeClr val="tx1">
                    <a:lumMod val="75000"/>
                    <a:lumOff val="25000"/>
                  </a:schemeClr>
                </a:solidFill>
              </a:rPr>
              <a:t>Eken</a:t>
            </a:r>
            <a:r>
              <a:rPr lang="pt-BR" dirty="0">
                <a:solidFill>
                  <a:schemeClr val="tx1">
                    <a:lumMod val="75000"/>
                    <a:lumOff val="25000"/>
                  </a:schemeClr>
                </a:solidFill>
              </a:rPr>
              <a:t> P, </a:t>
            </a:r>
            <a:r>
              <a:rPr lang="pt-BR" dirty="0" err="1">
                <a:solidFill>
                  <a:schemeClr val="tx1">
                    <a:lumMod val="75000"/>
                    <a:lumOff val="25000"/>
                  </a:schemeClr>
                </a:solidFill>
              </a:rPr>
              <a:t>Dubowitz</a:t>
            </a:r>
            <a:r>
              <a:rPr lang="pt-BR" dirty="0">
                <a:solidFill>
                  <a:schemeClr val="tx1">
                    <a:lumMod val="75000"/>
                    <a:lumOff val="25000"/>
                  </a:schemeClr>
                </a:solidFill>
              </a:rPr>
              <a:t> LMS. The </a:t>
            </a:r>
            <a:r>
              <a:rPr lang="pt-BR" dirty="0" err="1">
                <a:solidFill>
                  <a:schemeClr val="tx1">
                    <a:lumMod val="75000"/>
                    <a:lumOff val="25000"/>
                  </a:schemeClr>
                </a:solidFill>
              </a:rPr>
              <a:t>spectrum</a:t>
            </a:r>
            <a:r>
              <a:rPr lang="pt-BR" dirty="0">
                <a:solidFill>
                  <a:schemeClr val="tx1">
                    <a:lumMod val="75000"/>
                    <a:lumOff val="25000"/>
                  </a:schemeClr>
                </a:solidFill>
              </a:rPr>
              <a:t> </a:t>
            </a:r>
            <a:r>
              <a:rPr lang="pt-BR" dirty="0" err="1">
                <a:solidFill>
                  <a:schemeClr val="tx1">
                    <a:lumMod val="75000"/>
                    <a:lumOff val="25000"/>
                  </a:schemeClr>
                </a:solidFill>
              </a:rPr>
              <a:t>of</a:t>
            </a:r>
            <a:r>
              <a:rPr lang="pt-BR" dirty="0">
                <a:solidFill>
                  <a:schemeClr val="tx1">
                    <a:lumMod val="75000"/>
                    <a:lumOff val="25000"/>
                  </a:schemeClr>
                </a:solidFill>
              </a:rPr>
              <a:t> </a:t>
            </a:r>
            <a:r>
              <a:rPr lang="pt-BR" dirty="0" err="1">
                <a:solidFill>
                  <a:schemeClr val="tx1">
                    <a:lumMod val="75000"/>
                    <a:lumOff val="25000"/>
                  </a:schemeClr>
                </a:solidFill>
              </a:rPr>
              <a:t>leukomalacia</a:t>
            </a:r>
            <a:r>
              <a:rPr lang="pt-BR" dirty="0">
                <a:solidFill>
                  <a:schemeClr val="tx1">
                    <a:lumMod val="75000"/>
                    <a:lumOff val="25000"/>
                  </a:schemeClr>
                </a:solidFill>
              </a:rPr>
              <a:t> </a:t>
            </a:r>
            <a:r>
              <a:rPr lang="pt-BR" dirty="0" err="1">
                <a:solidFill>
                  <a:schemeClr val="tx1">
                    <a:lumMod val="75000"/>
                    <a:lumOff val="25000"/>
                  </a:schemeClr>
                </a:solidFill>
              </a:rPr>
              <a:t>using</a:t>
            </a:r>
            <a:r>
              <a:rPr lang="pt-BR" dirty="0">
                <a:solidFill>
                  <a:schemeClr val="tx1">
                    <a:lumMod val="75000"/>
                    <a:lumOff val="25000"/>
                  </a:schemeClr>
                </a:solidFill>
              </a:rPr>
              <a:t> cranial </a:t>
            </a:r>
            <a:r>
              <a:rPr lang="pt-BR" dirty="0" err="1">
                <a:solidFill>
                  <a:schemeClr val="tx1">
                    <a:lumMod val="75000"/>
                    <a:lumOff val="25000"/>
                  </a:schemeClr>
                </a:solidFill>
              </a:rPr>
              <a:t>ultrasound</a:t>
            </a:r>
            <a:r>
              <a:rPr lang="pt-BR" dirty="0">
                <a:solidFill>
                  <a:schemeClr val="tx1">
                    <a:lumMod val="75000"/>
                    <a:lumOff val="25000"/>
                  </a:schemeClr>
                </a:solidFill>
              </a:rPr>
              <a:t>. </a:t>
            </a:r>
            <a:r>
              <a:rPr lang="pt-BR" dirty="0" err="1">
                <a:solidFill>
                  <a:schemeClr val="tx1">
                    <a:lumMod val="75000"/>
                    <a:lumOff val="25000"/>
                  </a:schemeClr>
                </a:solidFill>
              </a:rPr>
              <a:t>Behav</a:t>
            </a:r>
            <a:r>
              <a:rPr lang="pt-BR" dirty="0">
                <a:solidFill>
                  <a:schemeClr val="tx1">
                    <a:lumMod val="75000"/>
                    <a:lumOff val="25000"/>
                  </a:schemeClr>
                </a:solidFill>
              </a:rPr>
              <a:t> </a:t>
            </a:r>
            <a:r>
              <a:rPr lang="pt-BR" dirty="0" err="1">
                <a:solidFill>
                  <a:schemeClr val="tx1">
                    <a:lumMod val="75000"/>
                    <a:lumOff val="25000"/>
                  </a:schemeClr>
                </a:solidFill>
              </a:rPr>
              <a:t>Brain</a:t>
            </a:r>
            <a:r>
              <a:rPr lang="pt-BR" dirty="0">
                <a:solidFill>
                  <a:schemeClr val="tx1">
                    <a:lumMod val="75000"/>
                    <a:lumOff val="25000"/>
                  </a:schemeClr>
                </a:solidFill>
              </a:rPr>
              <a:t> Res. 1992;49(1):1–6  </a:t>
            </a:r>
          </a:p>
          <a:p>
            <a:pPr marL="0" indent="0" fontAlgn="auto">
              <a:spcAft>
                <a:spcPts val="0"/>
              </a:spcAft>
              <a:buFont typeface="Wingdings 3" charset="2"/>
              <a:buNone/>
              <a:defRPr/>
            </a:pPr>
            <a:r>
              <a:rPr lang="pt-BR" dirty="0" smtClean="0">
                <a:solidFill>
                  <a:schemeClr val="tx1">
                    <a:lumMod val="75000"/>
                    <a:lumOff val="25000"/>
                  </a:schemeClr>
                </a:solidFill>
              </a:rPr>
              <a:t>16.  </a:t>
            </a:r>
            <a:r>
              <a:rPr lang="pt-BR" dirty="0" err="1" smtClean="0">
                <a:solidFill>
                  <a:schemeClr val="tx1">
                    <a:lumMod val="75000"/>
                    <a:lumOff val="25000"/>
                  </a:schemeClr>
                </a:solidFill>
              </a:rPr>
              <a:t>International</a:t>
            </a:r>
            <a:r>
              <a:rPr lang="pt-BR" dirty="0" smtClean="0">
                <a:solidFill>
                  <a:schemeClr val="tx1">
                    <a:lumMod val="75000"/>
                    <a:lumOff val="25000"/>
                  </a:schemeClr>
                </a:solidFill>
              </a:rPr>
              <a:t> </a:t>
            </a:r>
            <a:r>
              <a:rPr lang="pt-BR" dirty="0" err="1">
                <a:solidFill>
                  <a:schemeClr val="tx1">
                    <a:lumMod val="75000"/>
                    <a:lumOff val="25000"/>
                  </a:schemeClr>
                </a:solidFill>
              </a:rPr>
              <a:t>Committee</a:t>
            </a:r>
            <a:r>
              <a:rPr lang="pt-BR" dirty="0">
                <a:solidFill>
                  <a:schemeClr val="tx1">
                    <a:lumMod val="75000"/>
                    <a:lumOff val="25000"/>
                  </a:schemeClr>
                </a:solidFill>
              </a:rPr>
              <a:t> for </a:t>
            </a:r>
            <a:r>
              <a:rPr lang="pt-BR" dirty="0" err="1">
                <a:solidFill>
                  <a:schemeClr val="tx1">
                    <a:lumMod val="75000"/>
                    <a:lumOff val="25000"/>
                  </a:schemeClr>
                </a:solidFill>
              </a:rPr>
              <a:t>the</a:t>
            </a:r>
            <a:r>
              <a:rPr lang="pt-BR" dirty="0">
                <a:solidFill>
                  <a:schemeClr val="tx1">
                    <a:lumMod val="75000"/>
                    <a:lumOff val="25000"/>
                  </a:schemeClr>
                </a:solidFill>
              </a:rPr>
              <a:t> </a:t>
            </a:r>
            <a:r>
              <a:rPr lang="pt-BR" dirty="0" err="1">
                <a:solidFill>
                  <a:schemeClr val="tx1">
                    <a:lumMod val="75000"/>
                    <a:lumOff val="25000"/>
                  </a:schemeClr>
                </a:solidFill>
              </a:rPr>
              <a:t>Classiﬁ</a:t>
            </a:r>
            <a:r>
              <a:rPr lang="pt-BR" dirty="0">
                <a:solidFill>
                  <a:schemeClr val="tx1">
                    <a:lumMod val="75000"/>
                    <a:lumOff val="25000"/>
                  </a:schemeClr>
                </a:solidFill>
              </a:rPr>
              <a:t> </a:t>
            </a:r>
            <a:r>
              <a:rPr lang="pt-BR" dirty="0" err="1">
                <a:solidFill>
                  <a:schemeClr val="tx1">
                    <a:lumMod val="75000"/>
                    <a:lumOff val="25000"/>
                  </a:schemeClr>
                </a:solidFill>
              </a:rPr>
              <a:t>cation</a:t>
            </a:r>
            <a:r>
              <a:rPr lang="pt-BR" dirty="0">
                <a:solidFill>
                  <a:schemeClr val="tx1">
                    <a:lumMod val="75000"/>
                    <a:lumOff val="25000"/>
                  </a:schemeClr>
                </a:solidFill>
              </a:rPr>
              <a:t> </a:t>
            </a:r>
            <a:r>
              <a:rPr lang="pt-BR" dirty="0" err="1">
                <a:solidFill>
                  <a:schemeClr val="tx1">
                    <a:lumMod val="75000"/>
                    <a:lumOff val="25000"/>
                  </a:schemeClr>
                </a:solidFill>
              </a:rPr>
              <a:t>of</a:t>
            </a:r>
            <a:r>
              <a:rPr lang="pt-BR" dirty="0">
                <a:solidFill>
                  <a:schemeClr val="tx1">
                    <a:lumMod val="75000"/>
                    <a:lumOff val="25000"/>
                  </a:schemeClr>
                </a:solidFill>
              </a:rPr>
              <a:t> </a:t>
            </a:r>
            <a:r>
              <a:rPr lang="pt-BR" dirty="0" err="1">
                <a:solidFill>
                  <a:schemeClr val="tx1">
                    <a:lumMod val="75000"/>
                    <a:lumOff val="25000"/>
                  </a:schemeClr>
                </a:solidFill>
              </a:rPr>
              <a:t>Retinopathy</a:t>
            </a:r>
            <a:r>
              <a:rPr lang="pt-BR" dirty="0">
                <a:solidFill>
                  <a:schemeClr val="tx1">
                    <a:lumMod val="75000"/>
                    <a:lumOff val="25000"/>
                  </a:schemeClr>
                </a:solidFill>
              </a:rPr>
              <a:t> </a:t>
            </a:r>
            <a:r>
              <a:rPr lang="pt-BR" dirty="0" err="1">
                <a:solidFill>
                  <a:schemeClr val="tx1">
                    <a:lumMod val="75000"/>
                    <a:lumOff val="25000"/>
                  </a:schemeClr>
                </a:solidFill>
              </a:rPr>
              <a:t>of</a:t>
            </a:r>
            <a:r>
              <a:rPr lang="pt-BR" dirty="0">
                <a:solidFill>
                  <a:schemeClr val="tx1">
                    <a:lumMod val="75000"/>
                    <a:lumOff val="25000"/>
                  </a:schemeClr>
                </a:solidFill>
              </a:rPr>
              <a:t> </a:t>
            </a:r>
            <a:r>
              <a:rPr lang="pt-BR" dirty="0" err="1">
                <a:solidFill>
                  <a:schemeClr val="tx1">
                    <a:lumMod val="75000"/>
                    <a:lumOff val="25000"/>
                  </a:schemeClr>
                </a:solidFill>
              </a:rPr>
              <a:t>Prematurity</a:t>
            </a:r>
            <a:r>
              <a:rPr lang="pt-BR" dirty="0">
                <a:solidFill>
                  <a:schemeClr val="tx1">
                    <a:lumMod val="75000"/>
                    <a:lumOff val="25000"/>
                  </a:schemeClr>
                </a:solidFill>
              </a:rPr>
              <a:t>. The </a:t>
            </a:r>
            <a:r>
              <a:rPr lang="pt-BR" dirty="0" err="1">
                <a:solidFill>
                  <a:schemeClr val="tx1">
                    <a:lumMod val="75000"/>
                    <a:lumOff val="25000"/>
                  </a:schemeClr>
                </a:solidFill>
              </a:rPr>
              <a:t>international</a:t>
            </a:r>
            <a:r>
              <a:rPr lang="pt-BR" dirty="0">
                <a:solidFill>
                  <a:schemeClr val="tx1">
                    <a:lumMod val="75000"/>
                    <a:lumOff val="25000"/>
                  </a:schemeClr>
                </a:solidFill>
              </a:rPr>
              <a:t> </a:t>
            </a:r>
            <a:r>
              <a:rPr lang="pt-BR" dirty="0" err="1">
                <a:solidFill>
                  <a:schemeClr val="tx1">
                    <a:lumMod val="75000"/>
                    <a:lumOff val="25000"/>
                  </a:schemeClr>
                </a:solidFill>
              </a:rPr>
              <a:t>classiﬁ</a:t>
            </a:r>
            <a:r>
              <a:rPr lang="pt-BR" dirty="0">
                <a:solidFill>
                  <a:schemeClr val="tx1">
                    <a:lumMod val="75000"/>
                    <a:lumOff val="25000"/>
                  </a:schemeClr>
                </a:solidFill>
              </a:rPr>
              <a:t> </a:t>
            </a:r>
            <a:r>
              <a:rPr lang="pt-BR" dirty="0" err="1">
                <a:solidFill>
                  <a:schemeClr val="tx1">
                    <a:lumMod val="75000"/>
                    <a:lumOff val="25000"/>
                  </a:schemeClr>
                </a:solidFill>
              </a:rPr>
              <a:t>cation</a:t>
            </a:r>
            <a:r>
              <a:rPr lang="pt-BR" dirty="0">
                <a:solidFill>
                  <a:schemeClr val="tx1">
                    <a:lumMod val="75000"/>
                    <a:lumOff val="25000"/>
                  </a:schemeClr>
                </a:solidFill>
              </a:rPr>
              <a:t> </a:t>
            </a:r>
            <a:r>
              <a:rPr lang="pt-BR" dirty="0" err="1">
                <a:solidFill>
                  <a:schemeClr val="tx1">
                    <a:lumMod val="75000"/>
                    <a:lumOff val="25000"/>
                  </a:schemeClr>
                </a:solidFill>
              </a:rPr>
              <a:t>of</a:t>
            </a:r>
            <a:r>
              <a:rPr lang="pt-BR" dirty="0">
                <a:solidFill>
                  <a:schemeClr val="tx1">
                    <a:lumMod val="75000"/>
                    <a:lumOff val="25000"/>
                  </a:schemeClr>
                </a:solidFill>
              </a:rPr>
              <a:t> </a:t>
            </a:r>
            <a:r>
              <a:rPr lang="pt-BR" dirty="0" err="1">
                <a:solidFill>
                  <a:schemeClr val="tx1">
                    <a:lumMod val="75000"/>
                    <a:lumOff val="25000"/>
                  </a:schemeClr>
                </a:solidFill>
              </a:rPr>
              <a:t>retinopathy</a:t>
            </a:r>
            <a:r>
              <a:rPr lang="pt-BR" dirty="0">
                <a:solidFill>
                  <a:schemeClr val="tx1">
                    <a:lumMod val="75000"/>
                    <a:lumOff val="25000"/>
                  </a:schemeClr>
                </a:solidFill>
              </a:rPr>
              <a:t> </a:t>
            </a:r>
            <a:r>
              <a:rPr lang="pt-BR" dirty="0" err="1">
                <a:solidFill>
                  <a:schemeClr val="tx1">
                    <a:lumMod val="75000"/>
                    <a:lumOff val="25000"/>
                  </a:schemeClr>
                </a:solidFill>
              </a:rPr>
              <a:t>of</a:t>
            </a:r>
            <a:r>
              <a:rPr lang="pt-BR" dirty="0">
                <a:solidFill>
                  <a:schemeClr val="tx1">
                    <a:lumMod val="75000"/>
                    <a:lumOff val="25000"/>
                  </a:schemeClr>
                </a:solidFill>
              </a:rPr>
              <a:t> </a:t>
            </a:r>
            <a:r>
              <a:rPr lang="pt-BR" dirty="0" err="1">
                <a:solidFill>
                  <a:schemeClr val="tx1">
                    <a:lumMod val="75000"/>
                    <a:lumOff val="25000"/>
                  </a:schemeClr>
                </a:solidFill>
              </a:rPr>
              <a:t>prematurity</a:t>
            </a:r>
            <a:r>
              <a:rPr lang="pt-BR" dirty="0">
                <a:solidFill>
                  <a:schemeClr val="tx1">
                    <a:lumMod val="75000"/>
                    <a:lumOff val="25000"/>
                  </a:schemeClr>
                </a:solidFill>
              </a:rPr>
              <a:t> </a:t>
            </a:r>
            <a:r>
              <a:rPr lang="pt-BR" dirty="0" err="1">
                <a:solidFill>
                  <a:schemeClr val="tx1">
                    <a:lumMod val="75000"/>
                    <a:lumOff val="25000"/>
                  </a:schemeClr>
                </a:solidFill>
              </a:rPr>
              <a:t>revisited</a:t>
            </a:r>
            <a:r>
              <a:rPr lang="pt-BR" dirty="0">
                <a:solidFill>
                  <a:schemeClr val="tx1">
                    <a:lumMod val="75000"/>
                    <a:lumOff val="25000"/>
                  </a:schemeClr>
                </a:solidFill>
              </a:rPr>
              <a:t>. </a:t>
            </a:r>
            <a:r>
              <a:rPr lang="pt-BR" dirty="0" err="1">
                <a:solidFill>
                  <a:schemeClr val="tx1">
                    <a:lumMod val="75000"/>
                    <a:lumOff val="25000"/>
                  </a:schemeClr>
                </a:solidFill>
              </a:rPr>
              <a:t>Arch</a:t>
            </a:r>
            <a:r>
              <a:rPr lang="pt-BR" dirty="0">
                <a:solidFill>
                  <a:schemeClr val="tx1">
                    <a:lumMod val="75000"/>
                    <a:lumOff val="25000"/>
                  </a:schemeClr>
                </a:solidFill>
              </a:rPr>
              <a:t> </a:t>
            </a:r>
            <a:r>
              <a:rPr lang="pt-BR" dirty="0" err="1">
                <a:solidFill>
                  <a:schemeClr val="tx1">
                    <a:lumMod val="75000"/>
                    <a:lumOff val="25000"/>
                  </a:schemeClr>
                </a:solidFill>
              </a:rPr>
              <a:t>Ophthalmol</a:t>
            </a:r>
            <a:r>
              <a:rPr lang="pt-BR" dirty="0">
                <a:solidFill>
                  <a:schemeClr val="tx1">
                    <a:lumMod val="75000"/>
                    <a:lumOff val="25000"/>
                  </a:schemeClr>
                </a:solidFill>
              </a:rPr>
              <a:t>. 2005;123(7):</a:t>
            </a:r>
            <a:r>
              <a:rPr lang="pt-BR" dirty="0" smtClean="0">
                <a:solidFill>
                  <a:schemeClr val="tx1">
                    <a:lumMod val="75000"/>
                    <a:lumOff val="25000"/>
                  </a:schemeClr>
                </a:solidFill>
              </a:rPr>
              <a:t>991–999</a:t>
            </a:r>
          </a:p>
          <a:p>
            <a:pPr marL="0" indent="0" fontAlgn="auto">
              <a:spcAft>
                <a:spcPts val="0"/>
              </a:spcAft>
              <a:buFont typeface="Wingdings 3" charset="2"/>
              <a:buNone/>
              <a:defRPr/>
            </a:pPr>
            <a:r>
              <a:rPr lang="pt-BR" dirty="0">
                <a:solidFill>
                  <a:schemeClr val="tx1">
                    <a:lumMod val="75000"/>
                    <a:lumOff val="25000"/>
                  </a:schemeClr>
                </a:solidFill>
              </a:rPr>
              <a:t>17.  </a:t>
            </a:r>
            <a:r>
              <a:rPr lang="pt-BR" dirty="0" err="1">
                <a:solidFill>
                  <a:schemeClr val="tx1">
                    <a:lumMod val="75000"/>
                    <a:lumOff val="25000"/>
                  </a:schemeClr>
                </a:solidFill>
              </a:rPr>
              <a:t>Fellman</a:t>
            </a:r>
            <a:r>
              <a:rPr lang="pt-BR" dirty="0">
                <a:solidFill>
                  <a:schemeClr val="tx1">
                    <a:lumMod val="75000"/>
                    <a:lumOff val="25000"/>
                  </a:schemeClr>
                </a:solidFill>
              </a:rPr>
              <a:t> V, </a:t>
            </a:r>
            <a:r>
              <a:rPr lang="pt-BR" dirty="0" err="1">
                <a:solidFill>
                  <a:schemeClr val="tx1">
                    <a:lumMod val="75000"/>
                    <a:lumOff val="25000"/>
                  </a:schemeClr>
                </a:solidFill>
              </a:rPr>
              <a:t>Hellström-Westas</a:t>
            </a:r>
            <a:r>
              <a:rPr lang="pt-BR" dirty="0">
                <a:solidFill>
                  <a:schemeClr val="tx1">
                    <a:lumMod val="75000"/>
                    <a:lumOff val="25000"/>
                  </a:schemeClr>
                </a:solidFill>
              </a:rPr>
              <a:t> L, Norman M, et al; EXPRESS </a:t>
            </a:r>
            <a:r>
              <a:rPr lang="pt-BR" dirty="0" err="1">
                <a:solidFill>
                  <a:schemeClr val="tx1">
                    <a:lumMod val="75000"/>
                    <a:lumOff val="25000"/>
                  </a:schemeClr>
                </a:solidFill>
              </a:rPr>
              <a:t>Group</a:t>
            </a:r>
            <a:r>
              <a:rPr lang="pt-BR" dirty="0">
                <a:solidFill>
                  <a:schemeClr val="tx1">
                    <a:lumMod val="75000"/>
                    <a:lumOff val="25000"/>
                  </a:schemeClr>
                </a:solidFill>
              </a:rPr>
              <a:t>. </a:t>
            </a:r>
            <a:r>
              <a:rPr lang="pt-BR" dirty="0" err="1">
                <a:solidFill>
                  <a:schemeClr val="tx1">
                    <a:lumMod val="75000"/>
                    <a:lumOff val="25000"/>
                  </a:schemeClr>
                </a:solidFill>
              </a:rPr>
              <a:t>One-year</a:t>
            </a:r>
            <a:r>
              <a:rPr lang="pt-BR" dirty="0">
                <a:solidFill>
                  <a:schemeClr val="tx1">
                    <a:lumMod val="75000"/>
                    <a:lumOff val="25000"/>
                  </a:schemeClr>
                </a:solidFill>
              </a:rPr>
              <a:t> </a:t>
            </a:r>
            <a:r>
              <a:rPr lang="pt-BR" dirty="0" err="1">
                <a:solidFill>
                  <a:schemeClr val="tx1">
                    <a:lumMod val="75000"/>
                    <a:lumOff val="25000"/>
                  </a:schemeClr>
                </a:solidFill>
              </a:rPr>
              <a:t>survival</a:t>
            </a:r>
            <a:r>
              <a:rPr lang="pt-BR" dirty="0">
                <a:solidFill>
                  <a:schemeClr val="tx1">
                    <a:lumMod val="75000"/>
                    <a:lumOff val="25000"/>
                  </a:schemeClr>
                </a:solidFill>
              </a:rPr>
              <a:t> </a:t>
            </a:r>
            <a:r>
              <a:rPr lang="pt-BR" dirty="0" err="1">
                <a:solidFill>
                  <a:schemeClr val="tx1">
                    <a:lumMod val="75000"/>
                    <a:lumOff val="25000"/>
                  </a:schemeClr>
                </a:solidFill>
              </a:rPr>
              <a:t>of</a:t>
            </a:r>
            <a:r>
              <a:rPr lang="pt-BR" dirty="0">
                <a:solidFill>
                  <a:schemeClr val="tx1">
                    <a:lumMod val="75000"/>
                    <a:lumOff val="25000"/>
                  </a:schemeClr>
                </a:solidFill>
              </a:rPr>
              <a:t> </a:t>
            </a:r>
            <a:r>
              <a:rPr lang="pt-BR" dirty="0" err="1">
                <a:solidFill>
                  <a:schemeClr val="tx1">
                    <a:lumMod val="75000"/>
                    <a:lumOff val="25000"/>
                  </a:schemeClr>
                </a:solidFill>
              </a:rPr>
              <a:t>extremely</a:t>
            </a:r>
            <a:r>
              <a:rPr lang="pt-BR" dirty="0">
                <a:solidFill>
                  <a:schemeClr val="tx1">
                    <a:lumMod val="75000"/>
                    <a:lumOff val="25000"/>
                  </a:schemeClr>
                </a:solidFill>
              </a:rPr>
              <a:t> </a:t>
            </a:r>
            <a:r>
              <a:rPr lang="pt-BR" dirty="0" err="1">
                <a:solidFill>
                  <a:schemeClr val="tx1">
                    <a:lumMod val="75000"/>
                    <a:lumOff val="25000"/>
                  </a:schemeClr>
                </a:solidFill>
              </a:rPr>
              <a:t>preterm</a:t>
            </a:r>
            <a:r>
              <a:rPr lang="pt-BR" dirty="0">
                <a:solidFill>
                  <a:schemeClr val="tx1">
                    <a:lumMod val="75000"/>
                    <a:lumOff val="25000"/>
                  </a:schemeClr>
                </a:solidFill>
              </a:rPr>
              <a:t> </a:t>
            </a:r>
            <a:r>
              <a:rPr lang="pt-BR" dirty="0" err="1">
                <a:solidFill>
                  <a:schemeClr val="tx1">
                    <a:lumMod val="75000"/>
                    <a:lumOff val="25000"/>
                  </a:schemeClr>
                </a:solidFill>
              </a:rPr>
              <a:t>infants</a:t>
            </a:r>
            <a:r>
              <a:rPr lang="pt-BR" dirty="0">
                <a:solidFill>
                  <a:schemeClr val="tx1">
                    <a:lumMod val="75000"/>
                    <a:lumOff val="25000"/>
                  </a:schemeClr>
                </a:solidFill>
              </a:rPr>
              <a:t> </a:t>
            </a:r>
            <a:r>
              <a:rPr lang="pt-BR" dirty="0" err="1">
                <a:solidFill>
                  <a:schemeClr val="tx1">
                    <a:lumMod val="75000"/>
                    <a:lumOff val="25000"/>
                  </a:schemeClr>
                </a:solidFill>
              </a:rPr>
              <a:t>after</a:t>
            </a:r>
            <a:r>
              <a:rPr lang="pt-BR" dirty="0">
                <a:solidFill>
                  <a:schemeClr val="tx1">
                    <a:lumMod val="75000"/>
                    <a:lumOff val="25000"/>
                  </a:schemeClr>
                </a:solidFill>
              </a:rPr>
              <a:t> </a:t>
            </a:r>
            <a:r>
              <a:rPr lang="pt-BR" dirty="0" err="1">
                <a:solidFill>
                  <a:schemeClr val="tx1">
                    <a:lumMod val="75000"/>
                    <a:lumOff val="25000"/>
                  </a:schemeClr>
                </a:solidFill>
              </a:rPr>
              <a:t>active</a:t>
            </a:r>
            <a:r>
              <a:rPr lang="pt-BR" dirty="0">
                <a:solidFill>
                  <a:schemeClr val="tx1">
                    <a:lumMod val="75000"/>
                    <a:lumOff val="25000"/>
                  </a:schemeClr>
                </a:solidFill>
              </a:rPr>
              <a:t> perinatal </a:t>
            </a:r>
            <a:r>
              <a:rPr lang="pt-BR" dirty="0" err="1">
                <a:solidFill>
                  <a:schemeClr val="tx1">
                    <a:lumMod val="75000"/>
                    <a:lumOff val="25000"/>
                  </a:schemeClr>
                </a:solidFill>
              </a:rPr>
              <a:t>care</a:t>
            </a:r>
            <a:r>
              <a:rPr lang="pt-BR" dirty="0">
                <a:solidFill>
                  <a:schemeClr val="tx1">
                    <a:lumMod val="75000"/>
                    <a:lumOff val="25000"/>
                  </a:schemeClr>
                </a:solidFill>
              </a:rPr>
              <a:t> in </a:t>
            </a:r>
            <a:r>
              <a:rPr lang="pt-BR" dirty="0" err="1">
                <a:solidFill>
                  <a:schemeClr val="tx1">
                    <a:lumMod val="75000"/>
                    <a:lumOff val="25000"/>
                  </a:schemeClr>
                </a:solidFill>
              </a:rPr>
              <a:t>Sweden</a:t>
            </a:r>
            <a:r>
              <a:rPr lang="pt-BR" dirty="0">
                <a:solidFill>
                  <a:schemeClr val="tx1">
                    <a:lumMod val="75000"/>
                    <a:lumOff val="25000"/>
                  </a:schemeClr>
                </a:solidFill>
              </a:rPr>
              <a:t>. JAMA. 2009;301(21):2225–2233  </a:t>
            </a:r>
            <a:r>
              <a:rPr lang="pt-BR" dirty="0" smtClean="0">
                <a:solidFill>
                  <a:schemeClr val="tx1">
                    <a:lumMod val="75000"/>
                    <a:lumOff val="25000"/>
                  </a:schemeClr>
                </a:solidFill>
              </a:rPr>
              <a:t> </a:t>
            </a:r>
            <a:endParaRPr lang="pt-BR" dirty="0">
              <a:solidFill>
                <a:schemeClr val="tx1">
                  <a:lumMod val="75000"/>
                  <a:lumOff val="25000"/>
                </a:schemeClr>
              </a:solidFill>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ítulo 1"/>
          <p:cNvSpPr>
            <a:spLocks noGrp="1"/>
          </p:cNvSpPr>
          <p:nvPr>
            <p:ph type="title"/>
          </p:nvPr>
        </p:nvSpPr>
        <p:spPr>
          <a:xfrm>
            <a:off x="1155700" y="985838"/>
            <a:ext cx="8761413" cy="708025"/>
          </a:xfrm>
        </p:spPr>
        <p:txBody>
          <a:bodyPr/>
          <a:lstStyle/>
          <a:p>
            <a:r>
              <a:rPr lang="pt-BR" smtClean="0"/>
              <a:t>Referências</a:t>
            </a:r>
          </a:p>
        </p:txBody>
      </p:sp>
      <p:sp>
        <p:nvSpPr>
          <p:cNvPr id="3" name="Espaço Reservado para Conteúdo 2"/>
          <p:cNvSpPr>
            <a:spLocks noGrp="1"/>
          </p:cNvSpPr>
          <p:nvPr>
            <p:ph idx="1"/>
          </p:nvPr>
        </p:nvSpPr>
        <p:spPr>
          <a:xfrm>
            <a:off x="495300" y="1933575"/>
            <a:ext cx="11301413" cy="4706938"/>
          </a:xfrm>
          <a:solidFill>
            <a:schemeClr val="bg1"/>
          </a:solidFill>
        </p:spPr>
        <p:txBody>
          <a:bodyPr/>
          <a:lstStyle/>
          <a:p>
            <a:pPr marL="0" indent="0" fontAlgn="auto">
              <a:spcAft>
                <a:spcPts val="0"/>
              </a:spcAft>
              <a:buFont typeface="Wingdings 3" charset="2"/>
              <a:buNone/>
              <a:defRPr/>
            </a:pPr>
            <a:r>
              <a:rPr lang="pt-BR" dirty="0" smtClean="0">
                <a:solidFill>
                  <a:schemeClr val="tx1">
                    <a:lumMod val="75000"/>
                    <a:lumOff val="25000"/>
                  </a:schemeClr>
                </a:solidFill>
              </a:rPr>
              <a:t>18</a:t>
            </a:r>
            <a:r>
              <a:rPr lang="pt-BR" dirty="0">
                <a:solidFill>
                  <a:schemeClr val="tx1">
                    <a:lumMod val="75000"/>
                    <a:lumOff val="25000"/>
                  </a:schemeClr>
                </a:solidFill>
              </a:rPr>
              <a:t>.  </a:t>
            </a:r>
            <a:r>
              <a:rPr lang="pt-BR" dirty="0" err="1">
                <a:solidFill>
                  <a:schemeClr val="tx1">
                    <a:lumMod val="75000"/>
                    <a:lumOff val="25000"/>
                  </a:schemeClr>
                </a:solidFill>
              </a:rPr>
              <a:t>Costeloe</a:t>
            </a:r>
            <a:r>
              <a:rPr lang="pt-BR" dirty="0">
                <a:solidFill>
                  <a:schemeClr val="tx1">
                    <a:lumMod val="75000"/>
                    <a:lumOff val="25000"/>
                  </a:schemeClr>
                </a:solidFill>
              </a:rPr>
              <a:t> KL, </a:t>
            </a:r>
            <a:r>
              <a:rPr lang="pt-BR" dirty="0" err="1">
                <a:solidFill>
                  <a:schemeClr val="tx1">
                    <a:lumMod val="75000"/>
                    <a:lumOff val="25000"/>
                  </a:schemeClr>
                </a:solidFill>
              </a:rPr>
              <a:t>Hennessy</a:t>
            </a:r>
            <a:r>
              <a:rPr lang="pt-BR" dirty="0">
                <a:solidFill>
                  <a:schemeClr val="tx1">
                    <a:lumMod val="75000"/>
                    <a:lumOff val="25000"/>
                  </a:schemeClr>
                </a:solidFill>
              </a:rPr>
              <a:t> EM, Haider S, Stacey F, </a:t>
            </a:r>
            <a:r>
              <a:rPr lang="pt-BR" dirty="0" err="1">
                <a:solidFill>
                  <a:schemeClr val="tx1">
                    <a:lumMod val="75000"/>
                    <a:lumOff val="25000"/>
                  </a:schemeClr>
                </a:solidFill>
              </a:rPr>
              <a:t>Marlow</a:t>
            </a:r>
            <a:r>
              <a:rPr lang="pt-BR" dirty="0">
                <a:solidFill>
                  <a:schemeClr val="tx1">
                    <a:lumMod val="75000"/>
                    <a:lumOff val="25000"/>
                  </a:schemeClr>
                </a:solidFill>
              </a:rPr>
              <a:t> N, </a:t>
            </a:r>
            <a:r>
              <a:rPr lang="pt-BR" dirty="0" err="1">
                <a:solidFill>
                  <a:schemeClr val="tx1">
                    <a:lumMod val="75000"/>
                    <a:lumOff val="25000"/>
                  </a:schemeClr>
                </a:solidFill>
              </a:rPr>
              <a:t>Draper</a:t>
            </a:r>
            <a:r>
              <a:rPr lang="pt-BR" dirty="0">
                <a:solidFill>
                  <a:schemeClr val="tx1">
                    <a:lumMod val="75000"/>
                    <a:lumOff val="25000"/>
                  </a:schemeClr>
                </a:solidFill>
              </a:rPr>
              <a:t> ES. Short </a:t>
            </a:r>
            <a:r>
              <a:rPr lang="pt-BR" dirty="0" err="1">
                <a:solidFill>
                  <a:schemeClr val="tx1">
                    <a:lumMod val="75000"/>
                    <a:lumOff val="25000"/>
                  </a:schemeClr>
                </a:solidFill>
              </a:rPr>
              <a:t>term</a:t>
            </a:r>
            <a:r>
              <a:rPr lang="pt-BR" dirty="0">
                <a:solidFill>
                  <a:schemeClr val="tx1">
                    <a:lumMod val="75000"/>
                    <a:lumOff val="25000"/>
                  </a:schemeClr>
                </a:solidFill>
              </a:rPr>
              <a:t> </a:t>
            </a:r>
            <a:r>
              <a:rPr lang="pt-BR" dirty="0" err="1">
                <a:solidFill>
                  <a:schemeClr val="tx1">
                    <a:lumMod val="75000"/>
                    <a:lumOff val="25000"/>
                  </a:schemeClr>
                </a:solidFill>
              </a:rPr>
              <a:t>outcomes</a:t>
            </a:r>
            <a:r>
              <a:rPr lang="pt-BR" dirty="0">
                <a:solidFill>
                  <a:schemeClr val="tx1">
                    <a:lumMod val="75000"/>
                    <a:lumOff val="25000"/>
                  </a:schemeClr>
                </a:solidFill>
              </a:rPr>
              <a:t> </a:t>
            </a:r>
            <a:r>
              <a:rPr lang="pt-BR" dirty="0" err="1">
                <a:solidFill>
                  <a:schemeClr val="tx1">
                    <a:lumMod val="75000"/>
                    <a:lumOff val="25000"/>
                  </a:schemeClr>
                </a:solidFill>
              </a:rPr>
              <a:t>after</a:t>
            </a:r>
            <a:r>
              <a:rPr lang="pt-BR" dirty="0">
                <a:solidFill>
                  <a:schemeClr val="tx1">
                    <a:lumMod val="75000"/>
                    <a:lumOff val="25000"/>
                  </a:schemeClr>
                </a:solidFill>
              </a:rPr>
              <a:t> extreme </a:t>
            </a:r>
            <a:r>
              <a:rPr lang="pt-BR" dirty="0" err="1">
                <a:solidFill>
                  <a:schemeClr val="tx1">
                    <a:lumMod val="75000"/>
                    <a:lumOff val="25000"/>
                  </a:schemeClr>
                </a:solidFill>
              </a:rPr>
              <a:t>preterm</a:t>
            </a:r>
            <a:r>
              <a:rPr lang="pt-BR" dirty="0">
                <a:solidFill>
                  <a:schemeClr val="tx1">
                    <a:lumMod val="75000"/>
                    <a:lumOff val="25000"/>
                  </a:schemeClr>
                </a:solidFill>
              </a:rPr>
              <a:t> </a:t>
            </a:r>
            <a:r>
              <a:rPr lang="pt-BR" dirty="0" err="1">
                <a:solidFill>
                  <a:schemeClr val="tx1">
                    <a:lumMod val="75000"/>
                    <a:lumOff val="25000"/>
                  </a:schemeClr>
                </a:solidFill>
              </a:rPr>
              <a:t>birth</a:t>
            </a:r>
            <a:r>
              <a:rPr lang="pt-BR" dirty="0">
                <a:solidFill>
                  <a:schemeClr val="tx1">
                    <a:lumMod val="75000"/>
                    <a:lumOff val="25000"/>
                  </a:schemeClr>
                </a:solidFill>
              </a:rPr>
              <a:t> in </a:t>
            </a:r>
            <a:r>
              <a:rPr lang="pt-BR" dirty="0" err="1">
                <a:solidFill>
                  <a:schemeClr val="tx1">
                    <a:lumMod val="75000"/>
                    <a:lumOff val="25000"/>
                  </a:schemeClr>
                </a:solidFill>
              </a:rPr>
              <a:t>England</a:t>
            </a:r>
            <a:r>
              <a:rPr lang="pt-BR" dirty="0">
                <a:solidFill>
                  <a:schemeClr val="tx1">
                    <a:lumMod val="75000"/>
                    <a:lumOff val="25000"/>
                  </a:schemeClr>
                </a:solidFill>
              </a:rPr>
              <a:t>: </a:t>
            </a:r>
            <a:r>
              <a:rPr lang="pt-BR" dirty="0" err="1">
                <a:solidFill>
                  <a:schemeClr val="tx1">
                    <a:lumMod val="75000"/>
                    <a:lumOff val="25000"/>
                  </a:schemeClr>
                </a:solidFill>
              </a:rPr>
              <a:t>comparison</a:t>
            </a:r>
            <a:r>
              <a:rPr lang="pt-BR" dirty="0">
                <a:solidFill>
                  <a:schemeClr val="tx1">
                    <a:lumMod val="75000"/>
                    <a:lumOff val="25000"/>
                  </a:schemeClr>
                </a:solidFill>
              </a:rPr>
              <a:t> </a:t>
            </a:r>
            <a:r>
              <a:rPr lang="pt-BR" dirty="0" err="1">
                <a:solidFill>
                  <a:schemeClr val="tx1">
                    <a:lumMod val="75000"/>
                    <a:lumOff val="25000"/>
                  </a:schemeClr>
                </a:solidFill>
              </a:rPr>
              <a:t>of</a:t>
            </a:r>
            <a:r>
              <a:rPr lang="pt-BR" dirty="0">
                <a:solidFill>
                  <a:schemeClr val="tx1">
                    <a:lumMod val="75000"/>
                    <a:lumOff val="25000"/>
                  </a:schemeClr>
                </a:solidFill>
              </a:rPr>
              <a:t> </a:t>
            </a:r>
            <a:r>
              <a:rPr lang="pt-BR" dirty="0" err="1">
                <a:solidFill>
                  <a:schemeClr val="tx1">
                    <a:lumMod val="75000"/>
                    <a:lumOff val="25000"/>
                  </a:schemeClr>
                </a:solidFill>
              </a:rPr>
              <a:t>two</a:t>
            </a:r>
            <a:r>
              <a:rPr lang="pt-BR" dirty="0">
                <a:solidFill>
                  <a:schemeClr val="tx1">
                    <a:lumMod val="75000"/>
                    <a:lumOff val="25000"/>
                  </a:schemeClr>
                </a:solidFill>
              </a:rPr>
              <a:t> </a:t>
            </a:r>
            <a:r>
              <a:rPr lang="pt-BR" dirty="0" err="1">
                <a:solidFill>
                  <a:schemeClr val="tx1">
                    <a:lumMod val="75000"/>
                    <a:lumOff val="25000"/>
                  </a:schemeClr>
                </a:solidFill>
              </a:rPr>
              <a:t>birth</a:t>
            </a:r>
            <a:r>
              <a:rPr lang="pt-BR" dirty="0">
                <a:solidFill>
                  <a:schemeClr val="tx1">
                    <a:lumMod val="75000"/>
                    <a:lumOff val="25000"/>
                  </a:schemeClr>
                </a:solidFill>
              </a:rPr>
              <a:t> </a:t>
            </a:r>
            <a:r>
              <a:rPr lang="pt-BR" dirty="0" err="1">
                <a:solidFill>
                  <a:schemeClr val="tx1">
                    <a:lumMod val="75000"/>
                    <a:lumOff val="25000"/>
                  </a:schemeClr>
                </a:solidFill>
              </a:rPr>
              <a:t>cohorts</a:t>
            </a:r>
            <a:r>
              <a:rPr lang="pt-BR" dirty="0">
                <a:solidFill>
                  <a:schemeClr val="tx1">
                    <a:lumMod val="75000"/>
                    <a:lumOff val="25000"/>
                  </a:schemeClr>
                </a:solidFill>
              </a:rPr>
              <a:t> in 1995 </a:t>
            </a:r>
            <a:r>
              <a:rPr lang="pt-BR" dirty="0" err="1">
                <a:solidFill>
                  <a:schemeClr val="tx1">
                    <a:lumMod val="75000"/>
                    <a:lumOff val="25000"/>
                  </a:schemeClr>
                </a:solidFill>
              </a:rPr>
              <a:t>and</a:t>
            </a:r>
            <a:r>
              <a:rPr lang="pt-BR" dirty="0">
                <a:solidFill>
                  <a:schemeClr val="tx1">
                    <a:lumMod val="75000"/>
                    <a:lumOff val="25000"/>
                  </a:schemeClr>
                </a:solidFill>
              </a:rPr>
              <a:t> 2006 (</a:t>
            </a:r>
            <a:r>
              <a:rPr lang="pt-BR" dirty="0" err="1">
                <a:solidFill>
                  <a:schemeClr val="tx1">
                    <a:lumMod val="75000"/>
                    <a:lumOff val="25000"/>
                  </a:schemeClr>
                </a:solidFill>
              </a:rPr>
              <a:t>the</a:t>
            </a:r>
            <a:r>
              <a:rPr lang="pt-BR" dirty="0">
                <a:solidFill>
                  <a:schemeClr val="tx1">
                    <a:lumMod val="75000"/>
                    <a:lumOff val="25000"/>
                  </a:schemeClr>
                </a:solidFill>
              </a:rPr>
              <a:t> </a:t>
            </a:r>
            <a:r>
              <a:rPr lang="pt-BR" dirty="0" err="1">
                <a:solidFill>
                  <a:schemeClr val="tx1">
                    <a:lumMod val="75000"/>
                    <a:lumOff val="25000"/>
                  </a:schemeClr>
                </a:solidFill>
              </a:rPr>
              <a:t>EPICure</a:t>
            </a:r>
            <a:r>
              <a:rPr lang="pt-BR" dirty="0">
                <a:solidFill>
                  <a:schemeClr val="tx1">
                    <a:lumMod val="75000"/>
                    <a:lumOff val="25000"/>
                  </a:schemeClr>
                </a:solidFill>
              </a:rPr>
              <a:t> </a:t>
            </a:r>
            <a:r>
              <a:rPr lang="pt-BR" dirty="0" err="1">
                <a:solidFill>
                  <a:schemeClr val="tx1">
                    <a:lumMod val="75000"/>
                    <a:lumOff val="25000"/>
                  </a:schemeClr>
                </a:solidFill>
              </a:rPr>
              <a:t>studies</a:t>
            </a:r>
            <a:r>
              <a:rPr lang="pt-BR" dirty="0">
                <a:solidFill>
                  <a:schemeClr val="tx1">
                    <a:lumMod val="75000"/>
                    <a:lumOff val="25000"/>
                  </a:schemeClr>
                </a:solidFill>
              </a:rPr>
              <a:t>). BMJ. 2012;345:e7976  </a:t>
            </a:r>
          </a:p>
          <a:p>
            <a:pPr marL="0" indent="0" fontAlgn="auto">
              <a:spcAft>
                <a:spcPts val="0"/>
              </a:spcAft>
              <a:buFont typeface="Wingdings 3" charset="2"/>
              <a:buNone/>
              <a:defRPr/>
            </a:pPr>
            <a:r>
              <a:rPr lang="pt-BR" dirty="0">
                <a:solidFill>
                  <a:schemeClr val="tx1">
                    <a:lumMod val="75000"/>
                    <a:lumOff val="25000"/>
                  </a:schemeClr>
                </a:solidFill>
              </a:rPr>
              <a:t>19.  </a:t>
            </a:r>
            <a:r>
              <a:rPr lang="pt-BR" dirty="0" err="1">
                <a:solidFill>
                  <a:schemeClr val="tx1">
                    <a:lumMod val="75000"/>
                    <a:lumOff val="25000"/>
                  </a:schemeClr>
                </a:solidFill>
              </a:rPr>
              <a:t>Ancel</a:t>
            </a:r>
            <a:r>
              <a:rPr lang="pt-BR" dirty="0">
                <a:solidFill>
                  <a:schemeClr val="tx1">
                    <a:lumMod val="75000"/>
                    <a:lumOff val="25000"/>
                  </a:schemeClr>
                </a:solidFill>
              </a:rPr>
              <a:t> PY, </a:t>
            </a:r>
            <a:r>
              <a:rPr lang="pt-BR" dirty="0" err="1">
                <a:solidFill>
                  <a:schemeClr val="tx1">
                    <a:lumMod val="75000"/>
                    <a:lumOff val="25000"/>
                  </a:schemeClr>
                </a:solidFill>
              </a:rPr>
              <a:t>Gofﬁ</a:t>
            </a:r>
            <a:r>
              <a:rPr lang="pt-BR" dirty="0">
                <a:solidFill>
                  <a:schemeClr val="tx1">
                    <a:lumMod val="75000"/>
                    <a:lumOff val="25000"/>
                  </a:schemeClr>
                </a:solidFill>
              </a:rPr>
              <a:t> net F, Kuhn P, et al; EPIPAGE-2 </a:t>
            </a:r>
            <a:r>
              <a:rPr lang="pt-BR" dirty="0" err="1">
                <a:solidFill>
                  <a:schemeClr val="tx1">
                    <a:lumMod val="75000"/>
                    <a:lumOff val="25000"/>
                  </a:schemeClr>
                </a:solidFill>
              </a:rPr>
              <a:t>Writing</a:t>
            </a:r>
            <a:r>
              <a:rPr lang="pt-BR" dirty="0">
                <a:solidFill>
                  <a:schemeClr val="tx1">
                    <a:lumMod val="75000"/>
                    <a:lumOff val="25000"/>
                  </a:schemeClr>
                </a:solidFill>
              </a:rPr>
              <a:t> </a:t>
            </a:r>
            <a:r>
              <a:rPr lang="pt-BR" dirty="0" err="1">
                <a:solidFill>
                  <a:schemeClr val="tx1">
                    <a:lumMod val="75000"/>
                    <a:lumOff val="25000"/>
                  </a:schemeClr>
                </a:solidFill>
              </a:rPr>
              <a:t>Group</a:t>
            </a:r>
            <a:r>
              <a:rPr lang="pt-BR" dirty="0">
                <a:solidFill>
                  <a:schemeClr val="tx1">
                    <a:lumMod val="75000"/>
                    <a:lumOff val="25000"/>
                  </a:schemeClr>
                </a:solidFill>
              </a:rPr>
              <a:t>. </a:t>
            </a:r>
            <a:r>
              <a:rPr lang="pt-BR" dirty="0" err="1">
                <a:solidFill>
                  <a:schemeClr val="tx1">
                    <a:lumMod val="75000"/>
                    <a:lumOff val="25000"/>
                  </a:schemeClr>
                </a:solidFill>
              </a:rPr>
              <a:t>Survival</a:t>
            </a:r>
            <a:r>
              <a:rPr lang="pt-BR" dirty="0">
                <a:solidFill>
                  <a:schemeClr val="tx1">
                    <a:lumMod val="75000"/>
                    <a:lumOff val="25000"/>
                  </a:schemeClr>
                </a:solidFill>
              </a:rPr>
              <a:t> </a:t>
            </a:r>
            <a:r>
              <a:rPr lang="pt-BR" dirty="0" err="1">
                <a:solidFill>
                  <a:schemeClr val="tx1">
                    <a:lumMod val="75000"/>
                    <a:lumOff val="25000"/>
                  </a:schemeClr>
                </a:solidFill>
              </a:rPr>
              <a:t>and</a:t>
            </a:r>
            <a:r>
              <a:rPr lang="pt-BR" dirty="0">
                <a:solidFill>
                  <a:schemeClr val="tx1">
                    <a:lumMod val="75000"/>
                    <a:lumOff val="25000"/>
                  </a:schemeClr>
                </a:solidFill>
              </a:rPr>
              <a:t> </a:t>
            </a:r>
            <a:r>
              <a:rPr lang="pt-BR" dirty="0" err="1">
                <a:solidFill>
                  <a:schemeClr val="tx1">
                    <a:lumMod val="75000"/>
                    <a:lumOff val="25000"/>
                  </a:schemeClr>
                </a:solidFill>
              </a:rPr>
              <a:t>morbidity</a:t>
            </a:r>
            <a:r>
              <a:rPr lang="pt-BR" dirty="0">
                <a:solidFill>
                  <a:schemeClr val="tx1">
                    <a:lumMod val="75000"/>
                    <a:lumOff val="25000"/>
                  </a:schemeClr>
                </a:solidFill>
              </a:rPr>
              <a:t> </a:t>
            </a:r>
            <a:r>
              <a:rPr lang="pt-BR" dirty="0" err="1">
                <a:solidFill>
                  <a:schemeClr val="tx1">
                    <a:lumMod val="75000"/>
                    <a:lumOff val="25000"/>
                  </a:schemeClr>
                </a:solidFill>
              </a:rPr>
              <a:t>of</a:t>
            </a:r>
            <a:r>
              <a:rPr lang="pt-BR" dirty="0">
                <a:solidFill>
                  <a:schemeClr val="tx1">
                    <a:lumMod val="75000"/>
                    <a:lumOff val="25000"/>
                  </a:schemeClr>
                </a:solidFill>
              </a:rPr>
              <a:t> </a:t>
            </a:r>
            <a:r>
              <a:rPr lang="pt-BR" dirty="0" err="1">
                <a:solidFill>
                  <a:schemeClr val="tx1">
                    <a:lumMod val="75000"/>
                    <a:lumOff val="25000"/>
                  </a:schemeClr>
                </a:solidFill>
              </a:rPr>
              <a:t>preterm</a:t>
            </a:r>
            <a:r>
              <a:rPr lang="pt-BR" dirty="0">
                <a:solidFill>
                  <a:schemeClr val="tx1">
                    <a:lumMod val="75000"/>
                    <a:lumOff val="25000"/>
                  </a:schemeClr>
                </a:solidFill>
              </a:rPr>
              <a:t> </a:t>
            </a:r>
            <a:r>
              <a:rPr lang="pt-BR" dirty="0" err="1">
                <a:solidFill>
                  <a:schemeClr val="tx1">
                    <a:lumMod val="75000"/>
                    <a:lumOff val="25000"/>
                  </a:schemeClr>
                </a:solidFill>
              </a:rPr>
              <a:t>children</a:t>
            </a:r>
            <a:r>
              <a:rPr lang="pt-BR" dirty="0">
                <a:solidFill>
                  <a:schemeClr val="tx1">
                    <a:lumMod val="75000"/>
                    <a:lumOff val="25000"/>
                  </a:schemeClr>
                </a:solidFill>
              </a:rPr>
              <a:t> </a:t>
            </a:r>
            <a:r>
              <a:rPr lang="pt-BR" dirty="0" err="1">
                <a:solidFill>
                  <a:schemeClr val="tx1">
                    <a:lumMod val="75000"/>
                    <a:lumOff val="25000"/>
                  </a:schemeClr>
                </a:solidFill>
              </a:rPr>
              <a:t>born</a:t>
            </a:r>
            <a:r>
              <a:rPr lang="pt-BR" dirty="0">
                <a:solidFill>
                  <a:schemeClr val="tx1">
                    <a:lumMod val="75000"/>
                    <a:lumOff val="25000"/>
                  </a:schemeClr>
                </a:solidFill>
              </a:rPr>
              <a:t> </a:t>
            </a:r>
            <a:r>
              <a:rPr lang="pt-BR" dirty="0" err="1">
                <a:solidFill>
                  <a:schemeClr val="tx1">
                    <a:lumMod val="75000"/>
                    <a:lumOff val="25000"/>
                  </a:schemeClr>
                </a:solidFill>
              </a:rPr>
              <a:t>at</a:t>
            </a:r>
            <a:r>
              <a:rPr lang="pt-BR" dirty="0">
                <a:solidFill>
                  <a:schemeClr val="tx1">
                    <a:lumMod val="75000"/>
                    <a:lumOff val="25000"/>
                  </a:schemeClr>
                </a:solidFill>
              </a:rPr>
              <a:t> 22 </a:t>
            </a:r>
            <a:r>
              <a:rPr lang="pt-BR" dirty="0" err="1">
                <a:solidFill>
                  <a:schemeClr val="tx1">
                    <a:lumMod val="75000"/>
                    <a:lumOff val="25000"/>
                  </a:schemeClr>
                </a:solidFill>
              </a:rPr>
              <a:t>through</a:t>
            </a:r>
            <a:r>
              <a:rPr lang="pt-BR" dirty="0">
                <a:solidFill>
                  <a:schemeClr val="tx1">
                    <a:lumMod val="75000"/>
                    <a:lumOff val="25000"/>
                  </a:schemeClr>
                </a:solidFill>
              </a:rPr>
              <a:t> 34 </a:t>
            </a:r>
            <a:r>
              <a:rPr lang="pt-BR" dirty="0" err="1">
                <a:solidFill>
                  <a:schemeClr val="tx1">
                    <a:lumMod val="75000"/>
                    <a:lumOff val="25000"/>
                  </a:schemeClr>
                </a:solidFill>
              </a:rPr>
              <a:t>weeks</a:t>
            </a:r>
            <a:r>
              <a:rPr lang="pt-BR" dirty="0">
                <a:solidFill>
                  <a:schemeClr val="tx1">
                    <a:lumMod val="75000"/>
                    <a:lumOff val="25000"/>
                  </a:schemeClr>
                </a:solidFill>
              </a:rPr>
              <a:t>’ </a:t>
            </a:r>
            <a:r>
              <a:rPr lang="pt-BR" dirty="0" err="1">
                <a:solidFill>
                  <a:schemeClr val="tx1">
                    <a:lumMod val="75000"/>
                    <a:lumOff val="25000"/>
                  </a:schemeClr>
                </a:solidFill>
              </a:rPr>
              <a:t>gestation</a:t>
            </a:r>
            <a:r>
              <a:rPr lang="pt-BR" dirty="0">
                <a:solidFill>
                  <a:schemeClr val="tx1">
                    <a:lumMod val="75000"/>
                    <a:lumOff val="25000"/>
                  </a:schemeClr>
                </a:solidFill>
              </a:rPr>
              <a:t> in France in 2011: </a:t>
            </a:r>
            <a:r>
              <a:rPr lang="pt-BR" dirty="0" err="1">
                <a:solidFill>
                  <a:schemeClr val="tx1">
                    <a:lumMod val="75000"/>
                    <a:lumOff val="25000"/>
                  </a:schemeClr>
                </a:solidFill>
              </a:rPr>
              <a:t>results</a:t>
            </a:r>
            <a:r>
              <a:rPr lang="pt-BR" dirty="0">
                <a:solidFill>
                  <a:schemeClr val="tx1">
                    <a:lumMod val="75000"/>
                    <a:lumOff val="25000"/>
                  </a:schemeClr>
                </a:solidFill>
              </a:rPr>
              <a:t> </a:t>
            </a:r>
            <a:r>
              <a:rPr lang="pt-BR" dirty="0" err="1">
                <a:solidFill>
                  <a:schemeClr val="tx1">
                    <a:lumMod val="75000"/>
                    <a:lumOff val="25000"/>
                  </a:schemeClr>
                </a:solidFill>
              </a:rPr>
              <a:t>of</a:t>
            </a:r>
            <a:r>
              <a:rPr lang="pt-BR" dirty="0">
                <a:solidFill>
                  <a:schemeClr val="tx1">
                    <a:lumMod val="75000"/>
                    <a:lumOff val="25000"/>
                  </a:schemeClr>
                </a:solidFill>
              </a:rPr>
              <a:t> </a:t>
            </a:r>
            <a:r>
              <a:rPr lang="pt-BR" dirty="0" err="1">
                <a:solidFill>
                  <a:schemeClr val="tx1">
                    <a:lumMod val="75000"/>
                    <a:lumOff val="25000"/>
                  </a:schemeClr>
                </a:solidFill>
              </a:rPr>
              <a:t>the</a:t>
            </a:r>
            <a:r>
              <a:rPr lang="pt-BR" dirty="0">
                <a:solidFill>
                  <a:schemeClr val="tx1">
                    <a:lumMod val="75000"/>
                    <a:lumOff val="25000"/>
                  </a:schemeClr>
                </a:solidFill>
              </a:rPr>
              <a:t> EPIPAGE-2 </a:t>
            </a:r>
            <a:r>
              <a:rPr lang="pt-BR" dirty="0" err="1">
                <a:solidFill>
                  <a:schemeClr val="tx1">
                    <a:lumMod val="75000"/>
                    <a:lumOff val="25000"/>
                  </a:schemeClr>
                </a:solidFill>
              </a:rPr>
              <a:t>cohort</a:t>
            </a:r>
            <a:r>
              <a:rPr lang="pt-BR" dirty="0">
                <a:solidFill>
                  <a:schemeClr val="tx1">
                    <a:lumMod val="75000"/>
                    <a:lumOff val="25000"/>
                  </a:schemeClr>
                </a:solidFill>
              </a:rPr>
              <a:t> </a:t>
            </a:r>
            <a:r>
              <a:rPr lang="pt-BR" dirty="0" err="1">
                <a:solidFill>
                  <a:schemeClr val="tx1">
                    <a:lumMod val="75000"/>
                    <a:lumOff val="25000"/>
                  </a:schemeClr>
                </a:solidFill>
              </a:rPr>
              <a:t>study</a:t>
            </a:r>
            <a:r>
              <a:rPr lang="pt-BR" dirty="0">
                <a:solidFill>
                  <a:schemeClr val="tx1">
                    <a:lumMod val="75000"/>
                    <a:lumOff val="25000"/>
                  </a:schemeClr>
                </a:solidFill>
              </a:rPr>
              <a:t> [</a:t>
            </a:r>
            <a:r>
              <a:rPr lang="pt-BR" dirty="0" err="1">
                <a:solidFill>
                  <a:schemeClr val="tx1">
                    <a:lumMod val="75000"/>
                    <a:lumOff val="25000"/>
                  </a:schemeClr>
                </a:solidFill>
              </a:rPr>
              <a:t>published</a:t>
            </a:r>
            <a:r>
              <a:rPr lang="pt-BR" dirty="0">
                <a:solidFill>
                  <a:schemeClr val="tx1">
                    <a:lumMod val="75000"/>
                    <a:lumOff val="25000"/>
                  </a:schemeClr>
                </a:solidFill>
              </a:rPr>
              <a:t> </a:t>
            </a:r>
            <a:r>
              <a:rPr lang="pt-BR" dirty="0" err="1">
                <a:solidFill>
                  <a:schemeClr val="tx1">
                    <a:lumMod val="75000"/>
                    <a:lumOff val="25000"/>
                  </a:schemeClr>
                </a:solidFill>
              </a:rPr>
              <a:t>correction</a:t>
            </a:r>
            <a:r>
              <a:rPr lang="pt-BR" dirty="0">
                <a:solidFill>
                  <a:schemeClr val="tx1">
                    <a:lumMod val="75000"/>
                    <a:lumOff val="25000"/>
                  </a:schemeClr>
                </a:solidFill>
              </a:rPr>
              <a:t> </a:t>
            </a:r>
            <a:r>
              <a:rPr lang="pt-BR" dirty="0" err="1">
                <a:solidFill>
                  <a:schemeClr val="tx1">
                    <a:lumMod val="75000"/>
                    <a:lumOff val="25000"/>
                  </a:schemeClr>
                </a:solidFill>
              </a:rPr>
              <a:t>appears</a:t>
            </a:r>
            <a:r>
              <a:rPr lang="pt-BR" dirty="0">
                <a:solidFill>
                  <a:schemeClr val="tx1">
                    <a:lumMod val="75000"/>
                    <a:lumOff val="25000"/>
                  </a:schemeClr>
                </a:solidFill>
              </a:rPr>
              <a:t> in JAMA </a:t>
            </a:r>
            <a:r>
              <a:rPr lang="pt-BR" dirty="0" err="1">
                <a:solidFill>
                  <a:schemeClr val="tx1">
                    <a:lumMod val="75000"/>
                    <a:lumOff val="25000"/>
                  </a:schemeClr>
                </a:solidFill>
              </a:rPr>
              <a:t>Pediatr</a:t>
            </a:r>
            <a:r>
              <a:rPr lang="pt-BR" dirty="0">
                <a:solidFill>
                  <a:schemeClr val="tx1">
                    <a:lumMod val="75000"/>
                    <a:lumOff val="25000"/>
                  </a:schemeClr>
                </a:solidFill>
              </a:rPr>
              <a:t>. 2015;169(4):323]. JAMA </a:t>
            </a:r>
            <a:r>
              <a:rPr lang="pt-BR" dirty="0" err="1">
                <a:solidFill>
                  <a:schemeClr val="tx1">
                    <a:lumMod val="75000"/>
                    <a:lumOff val="25000"/>
                  </a:schemeClr>
                </a:solidFill>
              </a:rPr>
              <a:t>Pediatr</a:t>
            </a:r>
            <a:r>
              <a:rPr lang="pt-BR" dirty="0">
                <a:solidFill>
                  <a:schemeClr val="tx1">
                    <a:lumMod val="75000"/>
                    <a:lumOff val="25000"/>
                  </a:schemeClr>
                </a:solidFill>
              </a:rPr>
              <a:t>. 2015;169(3):230–238</a:t>
            </a:r>
          </a:p>
          <a:p>
            <a:pPr marL="0" indent="0" fontAlgn="auto">
              <a:spcAft>
                <a:spcPts val="0"/>
              </a:spcAft>
              <a:buFont typeface="Wingdings 3" charset="2"/>
              <a:buNone/>
              <a:defRPr/>
            </a:pPr>
            <a:r>
              <a:rPr lang="pt-BR" dirty="0">
                <a:solidFill>
                  <a:schemeClr val="tx1">
                    <a:lumMod val="75000"/>
                    <a:lumOff val="25000"/>
                  </a:schemeClr>
                </a:solidFill>
              </a:rPr>
              <a:t>20.  </a:t>
            </a:r>
            <a:r>
              <a:rPr lang="pt-BR" dirty="0" err="1">
                <a:solidFill>
                  <a:schemeClr val="tx1">
                    <a:lumMod val="75000"/>
                    <a:lumOff val="25000"/>
                  </a:schemeClr>
                </a:solidFill>
              </a:rPr>
              <a:t>Göpel</a:t>
            </a:r>
            <a:r>
              <a:rPr lang="pt-BR" dirty="0">
                <a:solidFill>
                  <a:schemeClr val="tx1">
                    <a:lumMod val="75000"/>
                    <a:lumOff val="25000"/>
                  </a:schemeClr>
                </a:solidFill>
              </a:rPr>
              <a:t> W, </a:t>
            </a:r>
            <a:r>
              <a:rPr lang="pt-BR" dirty="0" err="1">
                <a:solidFill>
                  <a:schemeClr val="tx1">
                    <a:lumMod val="75000"/>
                    <a:lumOff val="25000"/>
                  </a:schemeClr>
                </a:solidFill>
              </a:rPr>
              <a:t>Kribs</a:t>
            </a:r>
            <a:r>
              <a:rPr lang="pt-BR" dirty="0">
                <a:solidFill>
                  <a:schemeClr val="tx1">
                    <a:lumMod val="75000"/>
                    <a:lumOff val="25000"/>
                  </a:schemeClr>
                </a:solidFill>
              </a:rPr>
              <a:t> A, Ziegler A, et al; </a:t>
            </a:r>
            <a:r>
              <a:rPr lang="pt-BR" dirty="0" err="1">
                <a:solidFill>
                  <a:schemeClr val="tx1">
                    <a:lumMod val="75000"/>
                    <a:lumOff val="25000"/>
                  </a:schemeClr>
                </a:solidFill>
              </a:rPr>
              <a:t>German</a:t>
            </a:r>
            <a:r>
              <a:rPr lang="pt-BR" dirty="0">
                <a:solidFill>
                  <a:schemeClr val="tx1">
                    <a:lumMod val="75000"/>
                    <a:lumOff val="25000"/>
                  </a:schemeClr>
                </a:solidFill>
              </a:rPr>
              <a:t> Neonatal Network. </a:t>
            </a:r>
            <a:r>
              <a:rPr lang="pt-BR" dirty="0" err="1">
                <a:solidFill>
                  <a:schemeClr val="tx1">
                    <a:lumMod val="75000"/>
                    <a:lumOff val="25000"/>
                  </a:schemeClr>
                </a:solidFill>
              </a:rPr>
              <a:t>Avoidance</a:t>
            </a:r>
            <a:r>
              <a:rPr lang="pt-BR" dirty="0">
                <a:solidFill>
                  <a:schemeClr val="tx1">
                    <a:lumMod val="75000"/>
                    <a:lumOff val="25000"/>
                  </a:schemeClr>
                </a:solidFill>
              </a:rPr>
              <a:t> </a:t>
            </a:r>
            <a:r>
              <a:rPr lang="pt-BR" dirty="0" err="1">
                <a:solidFill>
                  <a:schemeClr val="tx1">
                    <a:lumMod val="75000"/>
                    <a:lumOff val="25000"/>
                  </a:schemeClr>
                </a:solidFill>
              </a:rPr>
              <a:t>of</a:t>
            </a:r>
            <a:r>
              <a:rPr lang="pt-BR" dirty="0">
                <a:solidFill>
                  <a:schemeClr val="tx1">
                    <a:lumMod val="75000"/>
                    <a:lumOff val="25000"/>
                  </a:schemeClr>
                </a:solidFill>
              </a:rPr>
              <a:t> </a:t>
            </a:r>
            <a:r>
              <a:rPr lang="pt-BR" dirty="0" err="1">
                <a:solidFill>
                  <a:schemeClr val="tx1">
                    <a:lumMod val="75000"/>
                    <a:lumOff val="25000"/>
                  </a:schemeClr>
                </a:solidFill>
              </a:rPr>
              <a:t>mechanical</a:t>
            </a:r>
            <a:r>
              <a:rPr lang="pt-BR" dirty="0">
                <a:solidFill>
                  <a:schemeClr val="tx1">
                    <a:lumMod val="75000"/>
                    <a:lumOff val="25000"/>
                  </a:schemeClr>
                </a:solidFill>
              </a:rPr>
              <a:t> </a:t>
            </a:r>
            <a:r>
              <a:rPr lang="pt-BR" dirty="0" err="1">
                <a:solidFill>
                  <a:schemeClr val="tx1">
                    <a:lumMod val="75000"/>
                    <a:lumOff val="25000"/>
                  </a:schemeClr>
                </a:solidFill>
              </a:rPr>
              <a:t>ventilation</a:t>
            </a:r>
            <a:r>
              <a:rPr lang="pt-BR" dirty="0">
                <a:solidFill>
                  <a:schemeClr val="tx1">
                    <a:lumMod val="75000"/>
                    <a:lumOff val="25000"/>
                  </a:schemeClr>
                </a:solidFill>
              </a:rPr>
              <a:t> </a:t>
            </a:r>
            <a:r>
              <a:rPr lang="pt-BR" dirty="0" err="1">
                <a:solidFill>
                  <a:schemeClr val="tx1">
                    <a:lumMod val="75000"/>
                    <a:lumOff val="25000"/>
                  </a:schemeClr>
                </a:solidFill>
              </a:rPr>
              <a:t>by</a:t>
            </a:r>
            <a:r>
              <a:rPr lang="pt-BR" dirty="0">
                <a:solidFill>
                  <a:schemeClr val="tx1">
                    <a:lumMod val="75000"/>
                    <a:lumOff val="25000"/>
                  </a:schemeClr>
                </a:solidFill>
              </a:rPr>
              <a:t> </a:t>
            </a:r>
            <a:r>
              <a:rPr lang="pt-BR" dirty="0" err="1">
                <a:solidFill>
                  <a:schemeClr val="tx1">
                    <a:lumMod val="75000"/>
                    <a:lumOff val="25000"/>
                  </a:schemeClr>
                </a:solidFill>
              </a:rPr>
              <a:t>surfactant</a:t>
            </a:r>
            <a:r>
              <a:rPr lang="pt-BR" dirty="0">
                <a:solidFill>
                  <a:schemeClr val="tx1">
                    <a:lumMod val="75000"/>
                    <a:lumOff val="25000"/>
                  </a:schemeClr>
                </a:solidFill>
              </a:rPr>
              <a:t> </a:t>
            </a:r>
            <a:r>
              <a:rPr lang="pt-BR" dirty="0" err="1">
                <a:solidFill>
                  <a:schemeClr val="tx1">
                    <a:lumMod val="75000"/>
                    <a:lumOff val="25000"/>
                  </a:schemeClr>
                </a:solidFill>
              </a:rPr>
              <a:t>treatment</a:t>
            </a:r>
            <a:r>
              <a:rPr lang="pt-BR" dirty="0">
                <a:solidFill>
                  <a:schemeClr val="tx1">
                    <a:lumMod val="75000"/>
                    <a:lumOff val="25000"/>
                  </a:schemeClr>
                </a:solidFill>
              </a:rPr>
              <a:t> </a:t>
            </a:r>
            <a:r>
              <a:rPr lang="pt-BR" dirty="0" err="1">
                <a:solidFill>
                  <a:schemeClr val="tx1">
                    <a:lumMod val="75000"/>
                    <a:lumOff val="25000"/>
                  </a:schemeClr>
                </a:solidFill>
              </a:rPr>
              <a:t>of</a:t>
            </a:r>
            <a:r>
              <a:rPr lang="pt-BR" dirty="0">
                <a:solidFill>
                  <a:schemeClr val="tx1">
                    <a:lumMod val="75000"/>
                    <a:lumOff val="25000"/>
                  </a:schemeClr>
                </a:solidFill>
              </a:rPr>
              <a:t> </a:t>
            </a:r>
            <a:r>
              <a:rPr lang="pt-BR" dirty="0" err="1">
                <a:solidFill>
                  <a:schemeClr val="tx1">
                    <a:lumMod val="75000"/>
                    <a:lumOff val="25000"/>
                  </a:schemeClr>
                </a:solidFill>
              </a:rPr>
              <a:t>spontaneously</a:t>
            </a:r>
            <a:r>
              <a:rPr lang="pt-BR" dirty="0">
                <a:solidFill>
                  <a:schemeClr val="tx1">
                    <a:lumMod val="75000"/>
                    <a:lumOff val="25000"/>
                  </a:schemeClr>
                </a:solidFill>
              </a:rPr>
              <a:t> </a:t>
            </a:r>
            <a:r>
              <a:rPr lang="pt-BR" dirty="0" err="1">
                <a:solidFill>
                  <a:schemeClr val="tx1">
                    <a:lumMod val="75000"/>
                    <a:lumOff val="25000"/>
                  </a:schemeClr>
                </a:solidFill>
              </a:rPr>
              <a:t>breathing</a:t>
            </a:r>
            <a:r>
              <a:rPr lang="pt-BR" dirty="0">
                <a:solidFill>
                  <a:schemeClr val="tx1">
                    <a:lumMod val="75000"/>
                    <a:lumOff val="25000"/>
                  </a:schemeClr>
                </a:solidFill>
              </a:rPr>
              <a:t> </a:t>
            </a:r>
            <a:r>
              <a:rPr lang="pt-BR" dirty="0" err="1">
                <a:solidFill>
                  <a:schemeClr val="tx1">
                    <a:lumMod val="75000"/>
                    <a:lumOff val="25000"/>
                  </a:schemeClr>
                </a:solidFill>
              </a:rPr>
              <a:t>preterm</a:t>
            </a:r>
            <a:r>
              <a:rPr lang="pt-BR" dirty="0">
                <a:solidFill>
                  <a:schemeClr val="tx1">
                    <a:lumMod val="75000"/>
                    <a:lumOff val="25000"/>
                  </a:schemeClr>
                </a:solidFill>
              </a:rPr>
              <a:t> </a:t>
            </a:r>
            <a:r>
              <a:rPr lang="pt-BR" dirty="0" err="1">
                <a:solidFill>
                  <a:schemeClr val="tx1">
                    <a:lumMod val="75000"/>
                    <a:lumOff val="25000"/>
                  </a:schemeClr>
                </a:solidFill>
              </a:rPr>
              <a:t>infants</a:t>
            </a:r>
            <a:r>
              <a:rPr lang="pt-BR" dirty="0">
                <a:solidFill>
                  <a:schemeClr val="tx1">
                    <a:lumMod val="75000"/>
                    <a:lumOff val="25000"/>
                  </a:schemeClr>
                </a:solidFill>
              </a:rPr>
              <a:t> (AMV): </a:t>
            </a:r>
            <a:r>
              <a:rPr lang="pt-BR" dirty="0" err="1">
                <a:solidFill>
                  <a:schemeClr val="tx1">
                    <a:lumMod val="75000"/>
                    <a:lumOff val="25000"/>
                  </a:schemeClr>
                </a:solidFill>
              </a:rPr>
              <a:t>an</a:t>
            </a:r>
            <a:r>
              <a:rPr lang="pt-BR" dirty="0">
                <a:solidFill>
                  <a:schemeClr val="tx1">
                    <a:lumMod val="75000"/>
                    <a:lumOff val="25000"/>
                  </a:schemeClr>
                </a:solidFill>
              </a:rPr>
              <a:t> open-</a:t>
            </a:r>
            <a:r>
              <a:rPr lang="pt-BR" dirty="0" err="1">
                <a:solidFill>
                  <a:schemeClr val="tx1">
                    <a:lumMod val="75000"/>
                    <a:lumOff val="25000"/>
                  </a:schemeClr>
                </a:solidFill>
              </a:rPr>
              <a:t>label</a:t>
            </a:r>
            <a:r>
              <a:rPr lang="pt-BR" dirty="0">
                <a:solidFill>
                  <a:schemeClr val="tx1">
                    <a:lumMod val="75000"/>
                    <a:lumOff val="25000"/>
                  </a:schemeClr>
                </a:solidFill>
              </a:rPr>
              <a:t>, </a:t>
            </a:r>
            <a:r>
              <a:rPr lang="pt-BR" dirty="0" err="1">
                <a:solidFill>
                  <a:schemeClr val="tx1">
                    <a:lumMod val="75000"/>
                    <a:lumOff val="25000"/>
                  </a:schemeClr>
                </a:solidFill>
              </a:rPr>
              <a:t>randomised</a:t>
            </a:r>
            <a:r>
              <a:rPr lang="pt-BR" dirty="0">
                <a:solidFill>
                  <a:schemeClr val="tx1">
                    <a:lumMod val="75000"/>
                    <a:lumOff val="25000"/>
                  </a:schemeClr>
                </a:solidFill>
              </a:rPr>
              <a:t>, </a:t>
            </a:r>
            <a:r>
              <a:rPr lang="pt-BR" dirty="0" err="1">
                <a:solidFill>
                  <a:schemeClr val="tx1">
                    <a:lumMod val="75000"/>
                    <a:lumOff val="25000"/>
                  </a:schemeClr>
                </a:solidFill>
              </a:rPr>
              <a:t>controlled</a:t>
            </a:r>
            <a:r>
              <a:rPr lang="pt-BR" dirty="0">
                <a:solidFill>
                  <a:schemeClr val="tx1">
                    <a:lumMod val="75000"/>
                    <a:lumOff val="25000"/>
                  </a:schemeClr>
                </a:solidFill>
              </a:rPr>
              <a:t> </a:t>
            </a:r>
            <a:r>
              <a:rPr lang="pt-BR" dirty="0" err="1">
                <a:solidFill>
                  <a:schemeClr val="tx1">
                    <a:lumMod val="75000"/>
                    <a:lumOff val="25000"/>
                  </a:schemeClr>
                </a:solidFill>
              </a:rPr>
              <a:t>trial</a:t>
            </a:r>
            <a:r>
              <a:rPr lang="pt-BR" dirty="0">
                <a:solidFill>
                  <a:schemeClr val="tx1">
                    <a:lumMod val="75000"/>
                    <a:lumOff val="25000"/>
                  </a:schemeClr>
                </a:solidFill>
              </a:rPr>
              <a:t>. Lancet. 2011;378(9803):1627–1634</a:t>
            </a:r>
          </a:p>
          <a:p>
            <a:pPr marL="0" indent="0" fontAlgn="auto">
              <a:spcAft>
                <a:spcPts val="0"/>
              </a:spcAft>
              <a:buFont typeface="Wingdings 3" charset="2"/>
              <a:buNone/>
              <a:defRPr/>
            </a:pPr>
            <a:r>
              <a:rPr lang="pt-BR" dirty="0" smtClean="0">
                <a:solidFill>
                  <a:schemeClr val="tx1">
                    <a:lumMod val="75000"/>
                    <a:lumOff val="25000"/>
                  </a:schemeClr>
                </a:solidFill>
              </a:rPr>
              <a:t>21</a:t>
            </a:r>
            <a:r>
              <a:rPr lang="pt-BR" dirty="0">
                <a:solidFill>
                  <a:schemeClr val="tx1">
                    <a:lumMod val="75000"/>
                    <a:lumOff val="25000"/>
                  </a:schemeClr>
                </a:solidFill>
              </a:rPr>
              <a:t>.  </a:t>
            </a:r>
            <a:r>
              <a:rPr lang="pt-BR" dirty="0" err="1">
                <a:solidFill>
                  <a:schemeClr val="tx1">
                    <a:lumMod val="75000"/>
                    <a:lumOff val="25000"/>
                  </a:schemeClr>
                </a:solidFill>
              </a:rPr>
              <a:t>Stoll</a:t>
            </a:r>
            <a:r>
              <a:rPr lang="pt-BR" dirty="0">
                <a:solidFill>
                  <a:schemeClr val="tx1">
                    <a:lumMod val="75000"/>
                    <a:lumOff val="25000"/>
                  </a:schemeClr>
                </a:solidFill>
              </a:rPr>
              <a:t> BJ, Hansen NI, Bell EF, et al; Eunice Kennedy </a:t>
            </a:r>
            <a:r>
              <a:rPr lang="pt-BR" dirty="0" err="1">
                <a:solidFill>
                  <a:schemeClr val="tx1">
                    <a:lumMod val="75000"/>
                    <a:lumOff val="25000"/>
                  </a:schemeClr>
                </a:solidFill>
              </a:rPr>
              <a:t>Shriver</a:t>
            </a:r>
            <a:r>
              <a:rPr lang="pt-BR" dirty="0">
                <a:solidFill>
                  <a:schemeClr val="tx1">
                    <a:lumMod val="75000"/>
                    <a:lumOff val="25000"/>
                  </a:schemeClr>
                </a:solidFill>
              </a:rPr>
              <a:t> </a:t>
            </a:r>
            <a:r>
              <a:rPr lang="pt-BR" dirty="0" err="1">
                <a:solidFill>
                  <a:schemeClr val="tx1">
                    <a:lumMod val="75000"/>
                    <a:lumOff val="25000"/>
                  </a:schemeClr>
                </a:solidFill>
              </a:rPr>
              <a:t>National</a:t>
            </a:r>
            <a:r>
              <a:rPr lang="pt-BR" dirty="0">
                <a:solidFill>
                  <a:schemeClr val="tx1">
                    <a:lumMod val="75000"/>
                    <a:lumOff val="25000"/>
                  </a:schemeClr>
                </a:solidFill>
              </a:rPr>
              <a:t> </a:t>
            </a:r>
            <a:r>
              <a:rPr lang="pt-BR" dirty="0" err="1">
                <a:solidFill>
                  <a:schemeClr val="tx1">
                    <a:lumMod val="75000"/>
                    <a:lumOff val="25000"/>
                  </a:schemeClr>
                </a:solidFill>
              </a:rPr>
              <a:t>Institute</a:t>
            </a:r>
            <a:r>
              <a:rPr lang="pt-BR" dirty="0">
                <a:solidFill>
                  <a:schemeClr val="tx1">
                    <a:lumMod val="75000"/>
                    <a:lumOff val="25000"/>
                  </a:schemeClr>
                </a:solidFill>
              </a:rPr>
              <a:t> </a:t>
            </a:r>
            <a:r>
              <a:rPr lang="pt-BR" dirty="0" err="1">
                <a:solidFill>
                  <a:schemeClr val="tx1">
                    <a:lumMod val="75000"/>
                    <a:lumOff val="25000"/>
                  </a:schemeClr>
                </a:solidFill>
              </a:rPr>
              <a:t>of</a:t>
            </a:r>
            <a:r>
              <a:rPr lang="pt-BR" dirty="0">
                <a:solidFill>
                  <a:schemeClr val="tx1">
                    <a:lumMod val="75000"/>
                    <a:lumOff val="25000"/>
                  </a:schemeClr>
                </a:solidFill>
              </a:rPr>
              <a:t> </a:t>
            </a:r>
            <a:r>
              <a:rPr lang="pt-BR" dirty="0" err="1">
                <a:solidFill>
                  <a:schemeClr val="tx1">
                    <a:lumMod val="75000"/>
                    <a:lumOff val="25000"/>
                  </a:schemeClr>
                </a:solidFill>
              </a:rPr>
              <a:t>Child</a:t>
            </a:r>
            <a:r>
              <a:rPr lang="pt-BR" dirty="0">
                <a:solidFill>
                  <a:schemeClr val="tx1">
                    <a:lumMod val="75000"/>
                    <a:lumOff val="25000"/>
                  </a:schemeClr>
                </a:solidFill>
              </a:rPr>
              <a:t> Health </a:t>
            </a:r>
            <a:r>
              <a:rPr lang="pt-BR" dirty="0" err="1">
                <a:solidFill>
                  <a:schemeClr val="tx1">
                    <a:lumMod val="75000"/>
                    <a:lumOff val="25000"/>
                  </a:schemeClr>
                </a:solidFill>
              </a:rPr>
              <a:t>and</a:t>
            </a:r>
            <a:r>
              <a:rPr lang="pt-BR" dirty="0">
                <a:solidFill>
                  <a:schemeClr val="tx1">
                    <a:lumMod val="75000"/>
                    <a:lumOff val="25000"/>
                  </a:schemeClr>
                </a:solidFill>
              </a:rPr>
              <a:t> </a:t>
            </a:r>
            <a:r>
              <a:rPr lang="pt-BR" dirty="0" err="1">
                <a:solidFill>
                  <a:schemeClr val="tx1">
                    <a:lumMod val="75000"/>
                    <a:lumOff val="25000"/>
                  </a:schemeClr>
                </a:solidFill>
              </a:rPr>
              <a:t>Human</a:t>
            </a:r>
            <a:r>
              <a:rPr lang="pt-BR" dirty="0">
                <a:solidFill>
                  <a:schemeClr val="tx1">
                    <a:lumMod val="75000"/>
                    <a:lumOff val="25000"/>
                  </a:schemeClr>
                </a:solidFill>
              </a:rPr>
              <a:t> </a:t>
            </a:r>
            <a:r>
              <a:rPr lang="pt-BR" dirty="0" err="1">
                <a:solidFill>
                  <a:schemeClr val="tx1">
                    <a:lumMod val="75000"/>
                    <a:lumOff val="25000"/>
                  </a:schemeClr>
                </a:solidFill>
              </a:rPr>
              <a:t>Development</a:t>
            </a:r>
            <a:r>
              <a:rPr lang="pt-BR" dirty="0">
                <a:solidFill>
                  <a:schemeClr val="tx1">
                    <a:lumMod val="75000"/>
                    <a:lumOff val="25000"/>
                  </a:schemeClr>
                </a:solidFill>
              </a:rPr>
              <a:t> Neonatal </a:t>
            </a:r>
            <a:r>
              <a:rPr lang="pt-BR" dirty="0" err="1">
                <a:solidFill>
                  <a:schemeClr val="tx1">
                    <a:lumMod val="75000"/>
                    <a:lumOff val="25000"/>
                  </a:schemeClr>
                </a:solidFill>
              </a:rPr>
              <a:t>Research</a:t>
            </a:r>
            <a:r>
              <a:rPr lang="pt-BR" dirty="0">
                <a:solidFill>
                  <a:schemeClr val="tx1">
                    <a:lumMod val="75000"/>
                    <a:lumOff val="25000"/>
                  </a:schemeClr>
                </a:solidFill>
              </a:rPr>
              <a:t> Network. </a:t>
            </a:r>
            <a:r>
              <a:rPr lang="pt-BR" dirty="0" err="1">
                <a:solidFill>
                  <a:schemeClr val="tx1">
                    <a:lumMod val="75000"/>
                    <a:lumOff val="25000"/>
                  </a:schemeClr>
                </a:solidFill>
              </a:rPr>
              <a:t>Trends</a:t>
            </a:r>
            <a:r>
              <a:rPr lang="pt-BR" dirty="0">
                <a:solidFill>
                  <a:schemeClr val="tx1">
                    <a:lumMod val="75000"/>
                    <a:lumOff val="25000"/>
                  </a:schemeClr>
                </a:solidFill>
              </a:rPr>
              <a:t> in </a:t>
            </a:r>
            <a:r>
              <a:rPr lang="pt-BR" dirty="0" err="1">
                <a:solidFill>
                  <a:schemeClr val="tx1">
                    <a:lumMod val="75000"/>
                    <a:lumOff val="25000"/>
                  </a:schemeClr>
                </a:solidFill>
              </a:rPr>
              <a:t>Care</a:t>
            </a:r>
            <a:r>
              <a:rPr lang="pt-BR" dirty="0">
                <a:solidFill>
                  <a:schemeClr val="tx1">
                    <a:lumMod val="75000"/>
                    <a:lumOff val="25000"/>
                  </a:schemeClr>
                </a:solidFill>
              </a:rPr>
              <a:t> </a:t>
            </a:r>
            <a:r>
              <a:rPr lang="pt-BR" dirty="0" err="1">
                <a:solidFill>
                  <a:schemeClr val="tx1">
                    <a:lumMod val="75000"/>
                    <a:lumOff val="25000"/>
                  </a:schemeClr>
                </a:solidFill>
              </a:rPr>
              <a:t>Practices</a:t>
            </a:r>
            <a:r>
              <a:rPr lang="pt-BR" dirty="0">
                <a:solidFill>
                  <a:schemeClr val="tx1">
                    <a:lumMod val="75000"/>
                    <a:lumOff val="25000"/>
                  </a:schemeClr>
                </a:solidFill>
              </a:rPr>
              <a:t>, </a:t>
            </a:r>
            <a:r>
              <a:rPr lang="pt-BR" dirty="0" err="1">
                <a:solidFill>
                  <a:schemeClr val="tx1">
                    <a:lumMod val="75000"/>
                    <a:lumOff val="25000"/>
                  </a:schemeClr>
                </a:solidFill>
              </a:rPr>
              <a:t>Morbidity</a:t>
            </a:r>
            <a:r>
              <a:rPr lang="pt-BR" dirty="0">
                <a:solidFill>
                  <a:schemeClr val="tx1">
                    <a:lumMod val="75000"/>
                    <a:lumOff val="25000"/>
                  </a:schemeClr>
                </a:solidFill>
              </a:rPr>
              <a:t>, </a:t>
            </a:r>
            <a:r>
              <a:rPr lang="pt-BR" dirty="0" err="1">
                <a:solidFill>
                  <a:schemeClr val="tx1">
                    <a:lumMod val="75000"/>
                    <a:lumOff val="25000"/>
                  </a:schemeClr>
                </a:solidFill>
              </a:rPr>
              <a:t>and</a:t>
            </a:r>
            <a:r>
              <a:rPr lang="pt-BR" dirty="0">
                <a:solidFill>
                  <a:schemeClr val="tx1">
                    <a:lumMod val="75000"/>
                    <a:lumOff val="25000"/>
                  </a:schemeClr>
                </a:solidFill>
              </a:rPr>
              <a:t> </a:t>
            </a:r>
            <a:r>
              <a:rPr lang="pt-BR" dirty="0" err="1">
                <a:solidFill>
                  <a:schemeClr val="tx1">
                    <a:lumMod val="75000"/>
                    <a:lumOff val="25000"/>
                  </a:schemeClr>
                </a:solidFill>
              </a:rPr>
              <a:t>Mortality</a:t>
            </a:r>
            <a:r>
              <a:rPr lang="pt-BR" dirty="0">
                <a:solidFill>
                  <a:schemeClr val="tx1">
                    <a:lumMod val="75000"/>
                    <a:lumOff val="25000"/>
                  </a:schemeClr>
                </a:solidFill>
              </a:rPr>
              <a:t> </a:t>
            </a:r>
            <a:r>
              <a:rPr lang="pt-BR" dirty="0" err="1">
                <a:solidFill>
                  <a:schemeClr val="tx1">
                    <a:lumMod val="75000"/>
                    <a:lumOff val="25000"/>
                  </a:schemeClr>
                </a:solidFill>
              </a:rPr>
              <a:t>of</a:t>
            </a:r>
            <a:r>
              <a:rPr lang="pt-BR" dirty="0">
                <a:solidFill>
                  <a:schemeClr val="tx1">
                    <a:lumMod val="75000"/>
                    <a:lumOff val="25000"/>
                  </a:schemeClr>
                </a:solidFill>
              </a:rPr>
              <a:t> </a:t>
            </a:r>
            <a:r>
              <a:rPr lang="pt-BR" dirty="0" err="1">
                <a:solidFill>
                  <a:schemeClr val="tx1">
                    <a:lumMod val="75000"/>
                    <a:lumOff val="25000"/>
                  </a:schemeClr>
                </a:solidFill>
              </a:rPr>
              <a:t>Extremely</a:t>
            </a:r>
            <a:r>
              <a:rPr lang="pt-BR" dirty="0">
                <a:solidFill>
                  <a:schemeClr val="tx1">
                    <a:lumMod val="75000"/>
                    <a:lumOff val="25000"/>
                  </a:schemeClr>
                </a:solidFill>
              </a:rPr>
              <a:t> </a:t>
            </a:r>
            <a:r>
              <a:rPr lang="pt-BR" dirty="0" err="1">
                <a:solidFill>
                  <a:schemeClr val="tx1">
                    <a:lumMod val="75000"/>
                    <a:lumOff val="25000"/>
                  </a:schemeClr>
                </a:solidFill>
              </a:rPr>
              <a:t>Preterm</a:t>
            </a:r>
            <a:r>
              <a:rPr lang="pt-BR" dirty="0">
                <a:solidFill>
                  <a:schemeClr val="tx1">
                    <a:lumMod val="75000"/>
                    <a:lumOff val="25000"/>
                  </a:schemeClr>
                </a:solidFill>
              </a:rPr>
              <a:t> </a:t>
            </a:r>
            <a:r>
              <a:rPr lang="pt-BR" dirty="0" err="1">
                <a:solidFill>
                  <a:schemeClr val="tx1">
                    <a:lumMod val="75000"/>
                    <a:lumOff val="25000"/>
                  </a:schemeClr>
                </a:solidFill>
              </a:rPr>
              <a:t>Neonates</a:t>
            </a:r>
            <a:r>
              <a:rPr lang="pt-BR" dirty="0">
                <a:solidFill>
                  <a:schemeClr val="tx1">
                    <a:lumMod val="75000"/>
                    <a:lumOff val="25000"/>
                  </a:schemeClr>
                </a:solidFill>
              </a:rPr>
              <a:t>, 1993–2012. JAMA. 2015;314(10):1039–1051 </a:t>
            </a:r>
          </a:p>
          <a:p>
            <a:pPr marL="0" indent="0" fontAlgn="auto">
              <a:spcAft>
                <a:spcPts val="0"/>
              </a:spcAft>
              <a:buFont typeface="Wingdings 3" charset="2"/>
              <a:buNone/>
              <a:defRPr/>
            </a:pPr>
            <a:r>
              <a:rPr lang="pt-BR" dirty="0" smtClean="0">
                <a:solidFill>
                  <a:schemeClr val="tx1">
                    <a:lumMod val="75000"/>
                    <a:lumOff val="25000"/>
                  </a:schemeClr>
                </a:solidFill>
              </a:rPr>
              <a:t>22</a:t>
            </a:r>
            <a:r>
              <a:rPr lang="pt-BR" dirty="0">
                <a:solidFill>
                  <a:schemeClr val="tx1">
                    <a:lumMod val="75000"/>
                    <a:lumOff val="25000"/>
                  </a:schemeClr>
                </a:solidFill>
              </a:rPr>
              <a:t>.  </a:t>
            </a:r>
            <a:r>
              <a:rPr lang="pt-BR" dirty="0" err="1">
                <a:solidFill>
                  <a:schemeClr val="tx1">
                    <a:lumMod val="75000"/>
                    <a:lumOff val="25000"/>
                  </a:schemeClr>
                </a:solidFill>
              </a:rPr>
              <a:t>Blencowe</a:t>
            </a:r>
            <a:r>
              <a:rPr lang="pt-BR" dirty="0">
                <a:solidFill>
                  <a:schemeClr val="tx1">
                    <a:lumMod val="75000"/>
                    <a:lumOff val="25000"/>
                  </a:schemeClr>
                </a:solidFill>
              </a:rPr>
              <a:t> H, </a:t>
            </a:r>
            <a:r>
              <a:rPr lang="pt-BR" dirty="0" err="1">
                <a:solidFill>
                  <a:schemeClr val="tx1">
                    <a:lumMod val="75000"/>
                    <a:lumOff val="25000"/>
                  </a:schemeClr>
                </a:solidFill>
              </a:rPr>
              <a:t>Cousens</a:t>
            </a:r>
            <a:r>
              <a:rPr lang="pt-BR" dirty="0">
                <a:solidFill>
                  <a:schemeClr val="tx1">
                    <a:lumMod val="75000"/>
                    <a:lumOff val="25000"/>
                  </a:schemeClr>
                </a:solidFill>
              </a:rPr>
              <a:t> S, </a:t>
            </a:r>
            <a:r>
              <a:rPr lang="pt-BR" dirty="0" err="1">
                <a:solidFill>
                  <a:schemeClr val="tx1">
                    <a:lumMod val="75000"/>
                    <a:lumOff val="25000"/>
                  </a:schemeClr>
                </a:solidFill>
              </a:rPr>
              <a:t>Oestergaard</a:t>
            </a:r>
            <a:r>
              <a:rPr lang="pt-BR" dirty="0">
                <a:solidFill>
                  <a:schemeClr val="tx1">
                    <a:lumMod val="75000"/>
                    <a:lumOff val="25000"/>
                  </a:schemeClr>
                </a:solidFill>
              </a:rPr>
              <a:t> MZ, et al. </a:t>
            </a:r>
            <a:r>
              <a:rPr lang="pt-BR" dirty="0" err="1">
                <a:solidFill>
                  <a:schemeClr val="tx1">
                    <a:lumMod val="75000"/>
                    <a:lumOff val="25000"/>
                  </a:schemeClr>
                </a:solidFill>
              </a:rPr>
              <a:t>National</a:t>
            </a:r>
            <a:r>
              <a:rPr lang="pt-BR" dirty="0">
                <a:solidFill>
                  <a:schemeClr val="tx1">
                    <a:lumMod val="75000"/>
                    <a:lumOff val="25000"/>
                  </a:schemeClr>
                </a:solidFill>
              </a:rPr>
              <a:t>, regional, </a:t>
            </a:r>
            <a:r>
              <a:rPr lang="pt-BR" dirty="0" err="1">
                <a:solidFill>
                  <a:schemeClr val="tx1">
                    <a:lumMod val="75000"/>
                    <a:lumOff val="25000"/>
                  </a:schemeClr>
                </a:solidFill>
              </a:rPr>
              <a:t>and</a:t>
            </a:r>
            <a:r>
              <a:rPr lang="pt-BR" dirty="0">
                <a:solidFill>
                  <a:schemeClr val="tx1">
                    <a:lumMod val="75000"/>
                    <a:lumOff val="25000"/>
                  </a:schemeClr>
                </a:solidFill>
              </a:rPr>
              <a:t> </a:t>
            </a:r>
            <a:r>
              <a:rPr lang="pt-BR" dirty="0" err="1">
                <a:solidFill>
                  <a:schemeClr val="tx1">
                    <a:lumMod val="75000"/>
                    <a:lumOff val="25000"/>
                  </a:schemeClr>
                </a:solidFill>
              </a:rPr>
              <a:t>worldwide</a:t>
            </a:r>
            <a:r>
              <a:rPr lang="pt-BR" dirty="0">
                <a:solidFill>
                  <a:schemeClr val="tx1">
                    <a:lumMod val="75000"/>
                    <a:lumOff val="25000"/>
                  </a:schemeClr>
                </a:solidFill>
              </a:rPr>
              <a:t> </a:t>
            </a:r>
            <a:r>
              <a:rPr lang="pt-BR" dirty="0" err="1">
                <a:solidFill>
                  <a:schemeClr val="tx1">
                    <a:lumMod val="75000"/>
                    <a:lumOff val="25000"/>
                  </a:schemeClr>
                </a:solidFill>
              </a:rPr>
              <a:t>estimates</a:t>
            </a:r>
            <a:r>
              <a:rPr lang="pt-BR" dirty="0">
                <a:solidFill>
                  <a:schemeClr val="tx1">
                    <a:lumMod val="75000"/>
                    <a:lumOff val="25000"/>
                  </a:schemeClr>
                </a:solidFill>
              </a:rPr>
              <a:t> </a:t>
            </a:r>
            <a:r>
              <a:rPr lang="pt-BR" dirty="0" err="1">
                <a:solidFill>
                  <a:schemeClr val="tx1">
                    <a:lumMod val="75000"/>
                    <a:lumOff val="25000"/>
                  </a:schemeClr>
                </a:solidFill>
              </a:rPr>
              <a:t>of</a:t>
            </a:r>
            <a:r>
              <a:rPr lang="pt-BR" dirty="0">
                <a:solidFill>
                  <a:schemeClr val="tx1">
                    <a:lumMod val="75000"/>
                    <a:lumOff val="25000"/>
                  </a:schemeClr>
                </a:solidFill>
              </a:rPr>
              <a:t> </a:t>
            </a:r>
            <a:r>
              <a:rPr lang="pt-BR" dirty="0" err="1">
                <a:solidFill>
                  <a:schemeClr val="tx1">
                    <a:lumMod val="75000"/>
                    <a:lumOff val="25000"/>
                  </a:schemeClr>
                </a:solidFill>
              </a:rPr>
              <a:t>preterm</a:t>
            </a:r>
            <a:r>
              <a:rPr lang="pt-BR" dirty="0">
                <a:solidFill>
                  <a:schemeClr val="tx1">
                    <a:lumMod val="75000"/>
                    <a:lumOff val="25000"/>
                  </a:schemeClr>
                </a:solidFill>
              </a:rPr>
              <a:t> </a:t>
            </a:r>
            <a:r>
              <a:rPr lang="pt-BR" dirty="0" err="1">
                <a:solidFill>
                  <a:schemeClr val="tx1">
                    <a:lumMod val="75000"/>
                    <a:lumOff val="25000"/>
                  </a:schemeClr>
                </a:solidFill>
              </a:rPr>
              <a:t>birth</a:t>
            </a:r>
            <a:r>
              <a:rPr lang="pt-BR" dirty="0">
                <a:solidFill>
                  <a:schemeClr val="tx1">
                    <a:lumMod val="75000"/>
                    <a:lumOff val="25000"/>
                  </a:schemeClr>
                </a:solidFill>
              </a:rPr>
              <a:t> rates in </a:t>
            </a:r>
            <a:r>
              <a:rPr lang="pt-BR" dirty="0" err="1">
                <a:solidFill>
                  <a:schemeClr val="tx1">
                    <a:lumMod val="75000"/>
                    <a:lumOff val="25000"/>
                  </a:schemeClr>
                </a:solidFill>
              </a:rPr>
              <a:t>the</a:t>
            </a:r>
            <a:r>
              <a:rPr lang="pt-BR" dirty="0">
                <a:solidFill>
                  <a:schemeClr val="tx1">
                    <a:lumMod val="75000"/>
                    <a:lumOff val="25000"/>
                  </a:schemeClr>
                </a:solidFill>
              </a:rPr>
              <a:t> </a:t>
            </a:r>
            <a:r>
              <a:rPr lang="pt-BR" dirty="0" err="1">
                <a:solidFill>
                  <a:schemeClr val="tx1">
                    <a:lumMod val="75000"/>
                    <a:lumOff val="25000"/>
                  </a:schemeClr>
                </a:solidFill>
              </a:rPr>
              <a:t>year</a:t>
            </a:r>
            <a:r>
              <a:rPr lang="pt-BR" dirty="0">
                <a:solidFill>
                  <a:schemeClr val="tx1">
                    <a:lumMod val="75000"/>
                    <a:lumOff val="25000"/>
                  </a:schemeClr>
                </a:solidFill>
              </a:rPr>
              <a:t> 2010 </a:t>
            </a:r>
            <a:r>
              <a:rPr lang="pt-BR" dirty="0" err="1">
                <a:solidFill>
                  <a:schemeClr val="tx1">
                    <a:lumMod val="75000"/>
                    <a:lumOff val="25000"/>
                  </a:schemeClr>
                </a:solidFill>
              </a:rPr>
              <a:t>with</a:t>
            </a:r>
            <a:r>
              <a:rPr lang="pt-BR" dirty="0">
                <a:solidFill>
                  <a:schemeClr val="tx1">
                    <a:lumMod val="75000"/>
                    <a:lumOff val="25000"/>
                  </a:schemeClr>
                </a:solidFill>
              </a:rPr>
              <a:t> time </a:t>
            </a:r>
            <a:r>
              <a:rPr lang="pt-BR" dirty="0" err="1">
                <a:solidFill>
                  <a:schemeClr val="tx1">
                    <a:lumMod val="75000"/>
                    <a:lumOff val="25000"/>
                  </a:schemeClr>
                </a:solidFill>
              </a:rPr>
              <a:t>trends</a:t>
            </a:r>
            <a:r>
              <a:rPr lang="pt-BR" dirty="0">
                <a:solidFill>
                  <a:schemeClr val="tx1">
                    <a:lumMod val="75000"/>
                    <a:lumOff val="25000"/>
                  </a:schemeClr>
                </a:solidFill>
              </a:rPr>
              <a:t> </a:t>
            </a:r>
            <a:r>
              <a:rPr lang="pt-BR" dirty="0" err="1">
                <a:solidFill>
                  <a:schemeClr val="tx1">
                    <a:lumMod val="75000"/>
                    <a:lumOff val="25000"/>
                  </a:schemeClr>
                </a:solidFill>
              </a:rPr>
              <a:t>since</a:t>
            </a:r>
            <a:r>
              <a:rPr lang="pt-BR" dirty="0">
                <a:solidFill>
                  <a:schemeClr val="tx1">
                    <a:lumMod val="75000"/>
                    <a:lumOff val="25000"/>
                  </a:schemeClr>
                </a:solidFill>
              </a:rPr>
              <a:t> 1990 for </a:t>
            </a:r>
            <a:r>
              <a:rPr lang="pt-BR" dirty="0" err="1">
                <a:solidFill>
                  <a:schemeClr val="tx1">
                    <a:lumMod val="75000"/>
                    <a:lumOff val="25000"/>
                  </a:schemeClr>
                </a:solidFill>
              </a:rPr>
              <a:t>selected</a:t>
            </a:r>
            <a:r>
              <a:rPr lang="pt-BR" dirty="0">
                <a:solidFill>
                  <a:schemeClr val="tx1">
                    <a:lumMod val="75000"/>
                    <a:lumOff val="25000"/>
                  </a:schemeClr>
                </a:solidFill>
              </a:rPr>
              <a:t> countries: a </a:t>
            </a:r>
            <a:r>
              <a:rPr lang="pt-BR" dirty="0" err="1">
                <a:solidFill>
                  <a:schemeClr val="tx1">
                    <a:lumMod val="75000"/>
                    <a:lumOff val="25000"/>
                  </a:schemeClr>
                </a:solidFill>
              </a:rPr>
              <a:t>systematic</a:t>
            </a:r>
            <a:r>
              <a:rPr lang="pt-BR" dirty="0">
                <a:solidFill>
                  <a:schemeClr val="tx1">
                    <a:lumMod val="75000"/>
                    <a:lumOff val="25000"/>
                  </a:schemeClr>
                </a:solidFill>
              </a:rPr>
              <a:t> </a:t>
            </a:r>
            <a:r>
              <a:rPr lang="pt-BR" dirty="0" err="1">
                <a:solidFill>
                  <a:schemeClr val="tx1">
                    <a:lumMod val="75000"/>
                    <a:lumOff val="25000"/>
                  </a:schemeClr>
                </a:solidFill>
              </a:rPr>
              <a:t>analysis</a:t>
            </a:r>
            <a:r>
              <a:rPr lang="pt-BR" dirty="0">
                <a:solidFill>
                  <a:schemeClr val="tx1">
                    <a:lumMod val="75000"/>
                    <a:lumOff val="25000"/>
                  </a:schemeClr>
                </a:solidFill>
              </a:rPr>
              <a:t> </a:t>
            </a:r>
            <a:r>
              <a:rPr lang="pt-BR" dirty="0" err="1">
                <a:solidFill>
                  <a:schemeClr val="tx1">
                    <a:lumMod val="75000"/>
                    <a:lumOff val="25000"/>
                  </a:schemeClr>
                </a:solidFill>
              </a:rPr>
              <a:t>and</a:t>
            </a:r>
            <a:r>
              <a:rPr lang="pt-BR" dirty="0">
                <a:solidFill>
                  <a:schemeClr val="tx1">
                    <a:lumMod val="75000"/>
                    <a:lumOff val="25000"/>
                  </a:schemeClr>
                </a:solidFill>
              </a:rPr>
              <a:t> </a:t>
            </a:r>
            <a:r>
              <a:rPr lang="pt-BR" dirty="0" err="1">
                <a:solidFill>
                  <a:schemeClr val="tx1">
                    <a:lumMod val="75000"/>
                    <a:lumOff val="25000"/>
                  </a:schemeClr>
                </a:solidFill>
              </a:rPr>
              <a:t>implications</a:t>
            </a:r>
            <a:r>
              <a:rPr lang="pt-BR" dirty="0">
                <a:solidFill>
                  <a:schemeClr val="tx1">
                    <a:lumMod val="75000"/>
                    <a:lumOff val="25000"/>
                  </a:schemeClr>
                </a:solidFill>
              </a:rPr>
              <a:t>. Lancet. 2012;379(9832):2162–2172  </a:t>
            </a:r>
          </a:p>
          <a:p>
            <a:pPr marL="0" indent="0" fontAlgn="auto">
              <a:spcAft>
                <a:spcPts val="0"/>
              </a:spcAft>
              <a:buFont typeface="Wingdings 3" charset="2"/>
              <a:buNone/>
              <a:defRPr/>
            </a:pPr>
            <a:r>
              <a:rPr lang="pt-BR" dirty="0">
                <a:solidFill>
                  <a:schemeClr val="tx1">
                    <a:lumMod val="75000"/>
                    <a:lumOff val="25000"/>
                  </a:schemeClr>
                </a:solidFill>
              </a:rPr>
              <a:t>23.  Liu L, Johnson HL, </a:t>
            </a:r>
            <a:r>
              <a:rPr lang="pt-BR" dirty="0" err="1">
                <a:solidFill>
                  <a:schemeClr val="tx1">
                    <a:lumMod val="75000"/>
                    <a:lumOff val="25000"/>
                  </a:schemeClr>
                </a:solidFill>
              </a:rPr>
              <a:t>Cousens</a:t>
            </a:r>
            <a:r>
              <a:rPr lang="pt-BR" dirty="0">
                <a:solidFill>
                  <a:schemeClr val="tx1">
                    <a:lumMod val="75000"/>
                    <a:lumOff val="25000"/>
                  </a:schemeClr>
                </a:solidFill>
              </a:rPr>
              <a:t> S, et al. Global, regional, </a:t>
            </a:r>
            <a:r>
              <a:rPr lang="pt-BR" dirty="0" err="1">
                <a:solidFill>
                  <a:schemeClr val="tx1">
                    <a:lumMod val="75000"/>
                    <a:lumOff val="25000"/>
                  </a:schemeClr>
                </a:solidFill>
              </a:rPr>
              <a:t>and</a:t>
            </a:r>
            <a:r>
              <a:rPr lang="pt-BR" dirty="0">
                <a:solidFill>
                  <a:schemeClr val="tx1">
                    <a:lumMod val="75000"/>
                    <a:lumOff val="25000"/>
                  </a:schemeClr>
                </a:solidFill>
              </a:rPr>
              <a:t> </a:t>
            </a:r>
            <a:r>
              <a:rPr lang="pt-BR" dirty="0" err="1">
                <a:solidFill>
                  <a:schemeClr val="tx1">
                    <a:lumMod val="75000"/>
                    <a:lumOff val="25000"/>
                  </a:schemeClr>
                </a:solidFill>
              </a:rPr>
              <a:t>national</a:t>
            </a:r>
            <a:r>
              <a:rPr lang="pt-BR" dirty="0">
                <a:solidFill>
                  <a:schemeClr val="tx1">
                    <a:lumMod val="75000"/>
                    <a:lumOff val="25000"/>
                  </a:schemeClr>
                </a:solidFill>
              </a:rPr>
              <a:t> causes </a:t>
            </a:r>
            <a:r>
              <a:rPr lang="pt-BR" dirty="0" err="1">
                <a:solidFill>
                  <a:schemeClr val="tx1">
                    <a:lumMod val="75000"/>
                    <a:lumOff val="25000"/>
                  </a:schemeClr>
                </a:solidFill>
              </a:rPr>
              <a:t>of</a:t>
            </a:r>
            <a:r>
              <a:rPr lang="pt-BR" dirty="0">
                <a:solidFill>
                  <a:schemeClr val="tx1">
                    <a:lumMod val="75000"/>
                    <a:lumOff val="25000"/>
                  </a:schemeClr>
                </a:solidFill>
              </a:rPr>
              <a:t> </a:t>
            </a:r>
            <a:r>
              <a:rPr lang="pt-BR" dirty="0" err="1">
                <a:solidFill>
                  <a:schemeClr val="tx1">
                    <a:lumMod val="75000"/>
                    <a:lumOff val="25000"/>
                  </a:schemeClr>
                </a:solidFill>
              </a:rPr>
              <a:t>child</a:t>
            </a:r>
            <a:r>
              <a:rPr lang="pt-BR" dirty="0">
                <a:solidFill>
                  <a:schemeClr val="tx1">
                    <a:lumMod val="75000"/>
                    <a:lumOff val="25000"/>
                  </a:schemeClr>
                </a:solidFill>
              </a:rPr>
              <a:t> </a:t>
            </a:r>
            <a:r>
              <a:rPr lang="pt-BR" dirty="0" err="1">
                <a:solidFill>
                  <a:schemeClr val="tx1">
                    <a:lumMod val="75000"/>
                    <a:lumOff val="25000"/>
                  </a:schemeClr>
                </a:solidFill>
              </a:rPr>
              <a:t>mortality</a:t>
            </a:r>
            <a:r>
              <a:rPr lang="pt-BR" dirty="0">
                <a:solidFill>
                  <a:schemeClr val="tx1">
                    <a:lumMod val="75000"/>
                    <a:lumOff val="25000"/>
                  </a:schemeClr>
                </a:solidFill>
              </a:rPr>
              <a:t>: </a:t>
            </a:r>
            <a:r>
              <a:rPr lang="pt-BR" dirty="0" err="1">
                <a:solidFill>
                  <a:schemeClr val="tx1">
                    <a:lumMod val="75000"/>
                    <a:lumOff val="25000"/>
                  </a:schemeClr>
                </a:solidFill>
              </a:rPr>
              <a:t>an</a:t>
            </a:r>
            <a:r>
              <a:rPr lang="pt-BR" dirty="0">
                <a:solidFill>
                  <a:schemeClr val="tx1">
                    <a:lumMod val="75000"/>
                    <a:lumOff val="25000"/>
                  </a:schemeClr>
                </a:solidFill>
              </a:rPr>
              <a:t> </a:t>
            </a:r>
            <a:r>
              <a:rPr lang="pt-BR" dirty="0" err="1">
                <a:solidFill>
                  <a:schemeClr val="tx1">
                    <a:lumMod val="75000"/>
                    <a:lumOff val="25000"/>
                  </a:schemeClr>
                </a:solidFill>
              </a:rPr>
              <a:t>updated</a:t>
            </a:r>
            <a:r>
              <a:rPr lang="pt-BR" dirty="0">
                <a:solidFill>
                  <a:schemeClr val="tx1">
                    <a:lumMod val="75000"/>
                    <a:lumOff val="25000"/>
                  </a:schemeClr>
                </a:solidFill>
              </a:rPr>
              <a:t> </a:t>
            </a:r>
            <a:r>
              <a:rPr lang="pt-BR" dirty="0" err="1">
                <a:solidFill>
                  <a:schemeClr val="tx1">
                    <a:lumMod val="75000"/>
                    <a:lumOff val="25000"/>
                  </a:schemeClr>
                </a:solidFill>
              </a:rPr>
              <a:t>systematic</a:t>
            </a:r>
            <a:r>
              <a:rPr lang="pt-BR" dirty="0">
                <a:solidFill>
                  <a:schemeClr val="tx1">
                    <a:lumMod val="75000"/>
                    <a:lumOff val="25000"/>
                  </a:schemeClr>
                </a:solidFill>
              </a:rPr>
              <a:t> </a:t>
            </a:r>
            <a:r>
              <a:rPr lang="pt-BR" dirty="0" err="1">
                <a:solidFill>
                  <a:schemeClr val="tx1">
                    <a:lumMod val="75000"/>
                    <a:lumOff val="25000"/>
                  </a:schemeClr>
                </a:solidFill>
              </a:rPr>
              <a:t>analysis</a:t>
            </a:r>
            <a:r>
              <a:rPr lang="pt-BR" dirty="0">
                <a:solidFill>
                  <a:schemeClr val="tx1">
                    <a:lumMod val="75000"/>
                    <a:lumOff val="25000"/>
                  </a:schemeClr>
                </a:solidFill>
              </a:rPr>
              <a:t> for 2010 </a:t>
            </a:r>
            <a:r>
              <a:rPr lang="pt-BR" dirty="0" err="1">
                <a:solidFill>
                  <a:schemeClr val="tx1">
                    <a:lumMod val="75000"/>
                    <a:lumOff val="25000"/>
                  </a:schemeClr>
                </a:solidFill>
              </a:rPr>
              <a:t>with</a:t>
            </a:r>
            <a:r>
              <a:rPr lang="pt-BR" dirty="0">
                <a:solidFill>
                  <a:schemeClr val="tx1">
                    <a:lumMod val="75000"/>
                    <a:lumOff val="25000"/>
                  </a:schemeClr>
                </a:solidFill>
              </a:rPr>
              <a:t> time </a:t>
            </a:r>
            <a:r>
              <a:rPr lang="pt-BR" dirty="0" err="1">
                <a:solidFill>
                  <a:schemeClr val="tx1">
                    <a:lumMod val="75000"/>
                    <a:lumOff val="25000"/>
                  </a:schemeClr>
                </a:solidFill>
              </a:rPr>
              <a:t>trends</a:t>
            </a:r>
            <a:r>
              <a:rPr lang="pt-BR" dirty="0">
                <a:solidFill>
                  <a:schemeClr val="tx1">
                    <a:lumMod val="75000"/>
                    <a:lumOff val="25000"/>
                  </a:schemeClr>
                </a:solidFill>
              </a:rPr>
              <a:t> </a:t>
            </a:r>
            <a:r>
              <a:rPr lang="pt-BR" dirty="0" err="1">
                <a:solidFill>
                  <a:schemeClr val="tx1">
                    <a:lumMod val="75000"/>
                    <a:lumOff val="25000"/>
                  </a:schemeClr>
                </a:solidFill>
              </a:rPr>
              <a:t>since</a:t>
            </a:r>
            <a:r>
              <a:rPr lang="pt-BR" dirty="0">
                <a:solidFill>
                  <a:schemeClr val="tx1">
                    <a:lumMod val="75000"/>
                    <a:lumOff val="25000"/>
                  </a:schemeClr>
                </a:solidFill>
              </a:rPr>
              <a:t> 2000. Lancet. 2012;379(9832):2151–2161 </a:t>
            </a:r>
          </a:p>
          <a:p>
            <a:pPr marL="0" indent="0" fontAlgn="auto">
              <a:spcAft>
                <a:spcPts val="0"/>
              </a:spcAft>
              <a:buFont typeface="Wingdings 3" charset="2"/>
              <a:buNone/>
              <a:defRPr/>
            </a:pPr>
            <a:r>
              <a:rPr lang="pt-BR" dirty="0">
                <a:solidFill>
                  <a:schemeClr val="tx1">
                    <a:lumMod val="75000"/>
                    <a:lumOff val="25000"/>
                  </a:schemeClr>
                </a:solidFill>
              </a:rPr>
              <a:t> 24.  </a:t>
            </a:r>
            <a:r>
              <a:rPr lang="pt-BR" dirty="0" err="1">
                <a:solidFill>
                  <a:schemeClr val="tx1">
                    <a:lumMod val="75000"/>
                    <a:lumOff val="25000"/>
                  </a:schemeClr>
                </a:solidFill>
              </a:rPr>
              <a:t>Rysavy</a:t>
            </a:r>
            <a:r>
              <a:rPr lang="pt-BR" dirty="0">
                <a:solidFill>
                  <a:schemeClr val="tx1">
                    <a:lumMod val="75000"/>
                    <a:lumOff val="25000"/>
                  </a:schemeClr>
                </a:solidFill>
              </a:rPr>
              <a:t> MA, </a:t>
            </a:r>
            <a:r>
              <a:rPr lang="pt-BR" dirty="0" err="1">
                <a:solidFill>
                  <a:schemeClr val="tx1">
                    <a:lumMod val="75000"/>
                    <a:lumOff val="25000"/>
                  </a:schemeClr>
                </a:solidFill>
              </a:rPr>
              <a:t>Marlow</a:t>
            </a:r>
            <a:r>
              <a:rPr lang="pt-BR" dirty="0">
                <a:solidFill>
                  <a:schemeClr val="tx1">
                    <a:lumMod val="75000"/>
                    <a:lumOff val="25000"/>
                  </a:schemeClr>
                </a:solidFill>
              </a:rPr>
              <a:t> N, Doyle LW, et al. </a:t>
            </a:r>
            <a:r>
              <a:rPr lang="pt-BR" dirty="0" err="1">
                <a:solidFill>
                  <a:schemeClr val="tx1">
                    <a:lumMod val="75000"/>
                    <a:lumOff val="25000"/>
                  </a:schemeClr>
                </a:solidFill>
              </a:rPr>
              <a:t>Reporting</a:t>
            </a:r>
            <a:r>
              <a:rPr lang="pt-BR" dirty="0">
                <a:solidFill>
                  <a:schemeClr val="tx1">
                    <a:lumMod val="75000"/>
                    <a:lumOff val="25000"/>
                  </a:schemeClr>
                </a:solidFill>
              </a:rPr>
              <a:t> </a:t>
            </a:r>
            <a:r>
              <a:rPr lang="pt-BR" dirty="0" err="1">
                <a:solidFill>
                  <a:schemeClr val="tx1">
                    <a:lumMod val="75000"/>
                    <a:lumOff val="25000"/>
                  </a:schemeClr>
                </a:solidFill>
              </a:rPr>
              <a:t>outcomes</a:t>
            </a:r>
            <a:r>
              <a:rPr lang="pt-BR" dirty="0">
                <a:solidFill>
                  <a:schemeClr val="tx1">
                    <a:lumMod val="75000"/>
                    <a:lumOff val="25000"/>
                  </a:schemeClr>
                </a:solidFill>
              </a:rPr>
              <a:t> </a:t>
            </a:r>
            <a:r>
              <a:rPr lang="pt-BR" dirty="0" err="1">
                <a:solidFill>
                  <a:schemeClr val="tx1">
                    <a:lumMod val="75000"/>
                    <a:lumOff val="25000"/>
                  </a:schemeClr>
                </a:solidFill>
              </a:rPr>
              <a:t>of</a:t>
            </a:r>
            <a:r>
              <a:rPr lang="pt-BR" dirty="0">
                <a:solidFill>
                  <a:schemeClr val="tx1">
                    <a:lumMod val="75000"/>
                    <a:lumOff val="25000"/>
                  </a:schemeClr>
                </a:solidFill>
              </a:rPr>
              <a:t> </a:t>
            </a:r>
            <a:r>
              <a:rPr lang="pt-BR" dirty="0" err="1">
                <a:solidFill>
                  <a:schemeClr val="tx1">
                    <a:lumMod val="75000"/>
                    <a:lumOff val="25000"/>
                  </a:schemeClr>
                </a:solidFill>
              </a:rPr>
              <a:t>extremely</a:t>
            </a:r>
            <a:r>
              <a:rPr lang="pt-BR" dirty="0">
                <a:solidFill>
                  <a:schemeClr val="tx1">
                    <a:lumMod val="75000"/>
                    <a:lumOff val="25000"/>
                  </a:schemeClr>
                </a:solidFill>
              </a:rPr>
              <a:t> </a:t>
            </a:r>
            <a:r>
              <a:rPr lang="pt-BR" dirty="0" err="1">
                <a:solidFill>
                  <a:schemeClr val="tx1">
                    <a:lumMod val="75000"/>
                    <a:lumOff val="25000"/>
                  </a:schemeClr>
                </a:solidFill>
              </a:rPr>
              <a:t>preterm</a:t>
            </a:r>
            <a:r>
              <a:rPr lang="pt-BR" dirty="0">
                <a:solidFill>
                  <a:schemeClr val="tx1">
                    <a:lumMod val="75000"/>
                    <a:lumOff val="25000"/>
                  </a:schemeClr>
                </a:solidFill>
              </a:rPr>
              <a:t> </a:t>
            </a:r>
            <a:r>
              <a:rPr lang="pt-BR" dirty="0" err="1">
                <a:solidFill>
                  <a:schemeClr val="tx1">
                    <a:lumMod val="75000"/>
                    <a:lumOff val="25000"/>
                  </a:schemeClr>
                </a:solidFill>
              </a:rPr>
              <a:t>births</a:t>
            </a:r>
            <a:r>
              <a:rPr lang="pt-BR" dirty="0">
                <a:solidFill>
                  <a:schemeClr val="tx1">
                    <a:lumMod val="75000"/>
                    <a:lumOff val="25000"/>
                  </a:schemeClr>
                </a:solidFill>
              </a:rPr>
              <a:t>. </a:t>
            </a:r>
            <a:r>
              <a:rPr lang="pt-BR" dirty="0" err="1">
                <a:solidFill>
                  <a:schemeClr val="tx1">
                    <a:lumMod val="75000"/>
                    <a:lumOff val="25000"/>
                  </a:schemeClr>
                </a:solidFill>
              </a:rPr>
              <a:t>Pediatrics</a:t>
            </a:r>
            <a:r>
              <a:rPr lang="pt-BR" dirty="0">
                <a:solidFill>
                  <a:schemeClr val="tx1">
                    <a:lumMod val="75000"/>
                    <a:lumOff val="25000"/>
                  </a:schemeClr>
                </a:solidFill>
              </a:rPr>
              <a:t>. 2016;138(3): e20160689  </a:t>
            </a:r>
          </a:p>
          <a:p>
            <a:pPr marL="0" indent="0" fontAlgn="auto">
              <a:spcAft>
                <a:spcPts val="0"/>
              </a:spcAft>
              <a:buFont typeface="Wingdings 3" charset="2"/>
              <a:buNone/>
              <a:defRPr/>
            </a:pPr>
            <a:r>
              <a:rPr lang="pt-BR" dirty="0">
                <a:solidFill>
                  <a:schemeClr val="tx1">
                    <a:lumMod val="75000"/>
                    <a:lumOff val="25000"/>
                  </a:schemeClr>
                </a:solidFill>
              </a:rPr>
              <a:t>25.  </a:t>
            </a:r>
            <a:r>
              <a:rPr lang="pt-BR" dirty="0" err="1">
                <a:solidFill>
                  <a:schemeClr val="tx1">
                    <a:lumMod val="75000"/>
                    <a:lumOff val="25000"/>
                  </a:schemeClr>
                </a:solidFill>
              </a:rPr>
              <a:t>Simic</a:t>
            </a:r>
            <a:r>
              <a:rPr lang="pt-BR" dirty="0">
                <a:solidFill>
                  <a:schemeClr val="tx1">
                    <a:lumMod val="75000"/>
                    <a:lumOff val="25000"/>
                  </a:schemeClr>
                </a:solidFill>
              </a:rPr>
              <a:t> M, </a:t>
            </a:r>
            <a:r>
              <a:rPr lang="pt-BR" dirty="0" err="1">
                <a:solidFill>
                  <a:schemeClr val="tx1">
                    <a:lumMod val="75000"/>
                    <a:lumOff val="25000"/>
                  </a:schemeClr>
                </a:solidFill>
              </a:rPr>
              <a:t>Amer-Wahlin</a:t>
            </a:r>
            <a:r>
              <a:rPr lang="pt-BR" dirty="0">
                <a:solidFill>
                  <a:schemeClr val="tx1">
                    <a:lumMod val="75000"/>
                    <a:lumOff val="25000"/>
                  </a:schemeClr>
                </a:solidFill>
              </a:rPr>
              <a:t> I, </a:t>
            </a:r>
            <a:r>
              <a:rPr lang="pt-BR" dirty="0" err="1">
                <a:solidFill>
                  <a:schemeClr val="tx1">
                    <a:lumMod val="75000"/>
                    <a:lumOff val="25000"/>
                  </a:schemeClr>
                </a:solidFill>
              </a:rPr>
              <a:t>Marsal</a:t>
            </a:r>
            <a:r>
              <a:rPr lang="pt-BR" dirty="0">
                <a:solidFill>
                  <a:schemeClr val="tx1">
                    <a:lumMod val="75000"/>
                    <a:lumOff val="25000"/>
                  </a:schemeClr>
                </a:solidFill>
              </a:rPr>
              <a:t> K, </a:t>
            </a:r>
            <a:r>
              <a:rPr lang="pt-BR" dirty="0" err="1">
                <a:solidFill>
                  <a:schemeClr val="tx1">
                    <a:lumMod val="75000"/>
                    <a:lumOff val="25000"/>
                  </a:schemeClr>
                </a:solidFill>
              </a:rPr>
              <a:t>Kallen</a:t>
            </a:r>
            <a:r>
              <a:rPr lang="pt-BR" dirty="0">
                <a:solidFill>
                  <a:schemeClr val="tx1">
                    <a:lumMod val="75000"/>
                    <a:lumOff val="25000"/>
                  </a:schemeClr>
                </a:solidFill>
              </a:rPr>
              <a:t> K. </a:t>
            </a:r>
            <a:r>
              <a:rPr lang="pt-BR" dirty="0" err="1">
                <a:solidFill>
                  <a:schemeClr val="tx1">
                    <a:lumMod val="75000"/>
                    <a:lumOff val="25000"/>
                  </a:schemeClr>
                </a:solidFill>
              </a:rPr>
              <a:t>Effect</a:t>
            </a:r>
            <a:r>
              <a:rPr lang="pt-BR" dirty="0">
                <a:solidFill>
                  <a:schemeClr val="tx1">
                    <a:lumMod val="75000"/>
                    <a:lumOff val="25000"/>
                  </a:schemeClr>
                </a:solidFill>
              </a:rPr>
              <a:t> </a:t>
            </a:r>
            <a:r>
              <a:rPr lang="pt-BR" dirty="0" err="1">
                <a:solidFill>
                  <a:schemeClr val="tx1">
                    <a:lumMod val="75000"/>
                    <a:lumOff val="25000"/>
                  </a:schemeClr>
                </a:solidFill>
              </a:rPr>
              <a:t>of</a:t>
            </a:r>
            <a:r>
              <a:rPr lang="pt-BR" dirty="0">
                <a:solidFill>
                  <a:schemeClr val="tx1">
                    <a:lumMod val="75000"/>
                    <a:lumOff val="25000"/>
                  </a:schemeClr>
                </a:solidFill>
              </a:rPr>
              <a:t> </a:t>
            </a:r>
            <a:r>
              <a:rPr lang="pt-BR" dirty="0" err="1">
                <a:solidFill>
                  <a:schemeClr val="tx1">
                    <a:lumMod val="75000"/>
                    <a:lumOff val="25000"/>
                  </a:schemeClr>
                </a:solidFill>
              </a:rPr>
              <a:t>various</a:t>
            </a:r>
            <a:r>
              <a:rPr lang="pt-BR" dirty="0">
                <a:solidFill>
                  <a:schemeClr val="tx1">
                    <a:lumMod val="75000"/>
                    <a:lumOff val="25000"/>
                  </a:schemeClr>
                </a:solidFill>
              </a:rPr>
              <a:t> </a:t>
            </a:r>
            <a:r>
              <a:rPr lang="pt-BR" dirty="0" err="1">
                <a:solidFill>
                  <a:schemeClr val="tx1">
                    <a:lumMod val="75000"/>
                    <a:lumOff val="25000"/>
                  </a:schemeClr>
                </a:solidFill>
              </a:rPr>
              <a:t>dating</a:t>
            </a:r>
            <a:r>
              <a:rPr lang="pt-BR" dirty="0">
                <a:solidFill>
                  <a:schemeClr val="tx1">
                    <a:lumMod val="75000"/>
                    <a:lumOff val="25000"/>
                  </a:schemeClr>
                </a:solidFill>
              </a:rPr>
              <a:t> </a:t>
            </a:r>
            <a:r>
              <a:rPr lang="pt-BR" dirty="0" err="1">
                <a:solidFill>
                  <a:schemeClr val="tx1">
                    <a:lumMod val="75000"/>
                    <a:lumOff val="25000"/>
                  </a:schemeClr>
                </a:solidFill>
              </a:rPr>
              <a:t>formulae</a:t>
            </a:r>
            <a:r>
              <a:rPr lang="pt-BR" dirty="0">
                <a:solidFill>
                  <a:schemeClr val="tx1">
                    <a:lumMod val="75000"/>
                    <a:lumOff val="25000"/>
                  </a:schemeClr>
                </a:solidFill>
              </a:rPr>
              <a:t> </a:t>
            </a:r>
            <a:r>
              <a:rPr lang="pt-BR" dirty="0" err="1">
                <a:solidFill>
                  <a:schemeClr val="tx1">
                    <a:lumMod val="75000"/>
                    <a:lumOff val="25000"/>
                  </a:schemeClr>
                </a:solidFill>
              </a:rPr>
              <a:t>on</a:t>
            </a:r>
            <a:r>
              <a:rPr lang="pt-BR" dirty="0">
                <a:solidFill>
                  <a:schemeClr val="tx1">
                    <a:lumMod val="75000"/>
                    <a:lumOff val="25000"/>
                  </a:schemeClr>
                </a:solidFill>
              </a:rPr>
              <a:t> </a:t>
            </a:r>
            <a:r>
              <a:rPr lang="pt-BR" dirty="0" err="1">
                <a:solidFill>
                  <a:schemeClr val="tx1">
                    <a:lumMod val="75000"/>
                    <a:lumOff val="25000"/>
                  </a:schemeClr>
                </a:solidFill>
              </a:rPr>
              <a:t>sonographic</a:t>
            </a:r>
            <a:r>
              <a:rPr lang="pt-BR" dirty="0">
                <a:solidFill>
                  <a:schemeClr val="tx1">
                    <a:lumMod val="75000"/>
                    <a:lumOff val="25000"/>
                  </a:schemeClr>
                </a:solidFill>
              </a:rPr>
              <a:t> </a:t>
            </a:r>
            <a:r>
              <a:rPr lang="pt-BR" dirty="0" err="1">
                <a:solidFill>
                  <a:schemeClr val="tx1">
                    <a:lumMod val="75000"/>
                    <a:lumOff val="25000"/>
                  </a:schemeClr>
                </a:solidFill>
              </a:rPr>
              <a:t>estimation</a:t>
            </a:r>
            <a:r>
              <a:rPr lang="pt-BR" dirty="0">
                <a:solidFill>
                  <a:schemeClr val="tx1">
                    <a:lumMod val="75000"/>
                    <a:lumOff val="25000"/>
                  </a:schemeClr>
                </a:solidFill>
              </a:rPr>
              <a:t> </a:t>
            </a:r>
            <a:r>
              <a:rPr lang="pt-BR" dirty="0" err="1">
                <a:solidFill>
                  <a:schemeClr val="tx1">
                    <a:lumMod val="75000"/>
                    <a:lumOff val="25000"/>
                  </a:schemeClr>
                </a:solidFill>
              </a:rPr>
              <a:t>of</a:t>
            </a:r>
            <a:r>
              <a:rPr lang="pt-BR" dirty="0">
                <a:solidFill>
                  <a:schemeClr val="tx1">
                    <a:lumMod val="75000"/>
                    <a:lumOff val="25000"/>
                  </a:schemeClr>
                </a:solidFill>
              </a:rPr>
              <a:t> </a:t>
            </a:r>
            <a:r>
              <a:rPr lang="pt-BR" dirty="0" err="1">
                <a:solidFill>
                  <a:schemeClr val="tx1">
                    <a:lumMod val="75000"/>
                    <a:lumOff val="25000"/>
                  </a:schemeClr>
                </a:solidFill>
              </a:rPr>
              <a:t>gestational</a:t>
            </a:r>
            <a:r>
              <a:rPr lang="pt-BR" dirty="0">
                <a:solidFill>
                  <a:schemeClr val="tx1">
                    <a:lumMod val="75000"/>
                    <a:lumOff val="25000"/>
                  </a:schemeClr>
                </a:solidFill>
              </a:rPr>
              <a:t> age in </a:t>
            </a:r>
            <a:r>
              <a:rPr lang="pt-BR" dirty="0" err="1">
                <a:solidFill>
                  <a:schemeClr val="tx1">
                    <a:lumMod val="75000"/>
                    <a:lumOff val="25000"/>
                  </a:schemeClr>
                </a:solidFill>
              </a:rPr>
              <a:t>extremely</a:t>
            </a:r>
            <a:r>
              <a:rPr lang="pt-BR" dirty="0">
                <a:solidFill>
                  <a:schemeClr val="tx1">
                    <a:lumMod val="75000"/>
                    <a:lumOff val="25000"/>
                  </a:schemeClr>
                </a:solidFill>
              </a:rPr>
              <a:t> </a:t>
            </a:r>
            <a:r>
              <a:rPr lang="pt-BR" dirty="0" err="1">
                <a:solidFill>
                  <a:schemeClr val="tx1">
                    <a:lumMod val="75000"/>
                    <a:lumOff val="25000"/>
                  </a:schemeClr>
                </a:solidFill>
              </a:rPr>
              <a:t>preterm</a:t>
            </a:r>
            <a:r>
              <a:rPr lang="pt-BR" dirty="0">
                <a:solidFill>
                  <a:schemeClr val="tx1">
                    <a:lumMod val="75000"/>
                    <a:lumOff val="25000"/>
                  </a:schemeClr>
                </a:solidFill>
              </a:rPr>
              <a:t> </a:t>
            </a:r>
            <a:r>
              <a:rPr lang="pt-BR" dirty="0" err="1">
                <a:solidFill>
                  <a:schemeClr val="tx1">
                    <a:lumMod val="75000"/>
                    <a:lumOff val="25000"/>
                  </a:schemeClr>
                </a:solidFill>
              </a:rPr>
              <a:t>infants</a:t>
            </a:r>
            <a:r>
              <a:rPr lang="pt-BR" dirty="0">
                <a:solidFill>
                  <a:schemeClr val="tx1">
                    <a:lumMod val="75000"/>
                    <a:lumOff val="25000"/>
                  </a:schemeClr>
                </a:solidFill>
              </a:rPr>
              <a:t>. </a:t>
            </a:r>
            <a:r>
              <a:rPr lang="pt-BR" dirty="0" err="1">
                <a:solidFill>
                  <a:schemeClr val="tx1">
                    <a:lumMod val="75000"/>
                    <a:lumOff val="25000"/>
                  </a:schemeClr>
                </a:solidFill>
              </a:rPr>
              <a:t>Ultrasound</a:t>
            </a:r>
            <a:r>
              <a:rPr lang="pt-BR" dirty="0">
                <a:solidFill>
                  <a:schemeClr val="tx1">
                    <a:lumMod val="75000"/>
                    <a:lumOff val="25000"/>
                  </a:schemeClr>
                </a:solidFill>
              </a:rPr>
              <a:t> </a:t>
            </a:r>
            <a:r>
              <a:rPr lang="pt-BR" dirty="0" err="1">
                <a:solidFill>
                  <a:schemeClr val="tx1">
                    <a:lumMod val="75000"/>
                    <a:lumOff val="25000"/>
                  </a:schemeClr>
                </a:solidFill>
              </a:rPr>
              <a:t>Obstet</a:t>
            </a:r>
            <a:r>
              <a:rPr lang="pt-BR" dirty="0">
                <a:solidFill>
                  <a:schemeClr val="tx1">
                    <a:lumMod val="75000"/>
                    <a:lumOff val="25000"/>
                  </a:schemeClr>
                </a:solidFill>
              </a:rPr>
              <a:t> </a:t>
            </a:r>
            <a:r>
              <a:rPr lang="pt-BR" dirty="0" err="1">
                <a:solidFill>
                  <a:schemeClr val="tx1">
                    <a:lumMod val="75000"/>
                    <a:lumOff val="25000"/>
                  </a:schemeClr>
                </a:solidFill>
              </a:rPr>
              <a:t>Gynecol</a:t>
            </a:r>
            <a:r>
              <a:rPr lang="pt-BR" dirty="0">
                <a:solidFill>
                  <a:schemeClr val="tx1">
                    <a:lumMod val="75000"/>
                    <a:lumOff val="25000"/>
                  </a:schemeClr>
                </a:solidFill>
              </a:rPr>
              <a:t>. 2012;40(2):179–185</a:t>
            </a:r>
          </a:p>
          <a:p>
            <a:pPr fontAlgn="auto">
              <a:spcAft>
                <a:spcPts val="0"/>
              </a:spcAft>
              <a:buFont typeface="Wingdings 3" charset="2"/>
              <a:buChar char=""/>
              <a:defRPr/>
            </a:pPr>
            <a:endParaRPr lang="pt-BR" dirty="0">
              <a:solidFill>
                <a:schemeClr val="tx1">
                  <a:lumMod val="75000"/>
                  <a:lumOff val="25000"/>
                </a:schemeClr>
              </a:solidFill>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9" name="Rectangle 3"/>
          <p:cNvSpPr>
            <a:spLocks noGrp="1"/>
          </p:cNvSpPr>
          <p:nvPr>
            <p:ph type="body" idx="1"/>
          </p:nvPr>
        </p:nvSpPr>
        <p:spPr>
          <a:xfrm>
            <a:off x="1155700" y="2603500"/>
            <a:ext cx="9286875" cy="3890963"/>
          </a:xfrm>
          <a:solidFill>
            <a:srgbClr val="33CCCC"/>
          </a:solidFill>
        </p:spPr>
        <p:txBody>
          <a:bodyPr/>
          <a:lstStyle/>
          <a:p>
            <a:pPr>
              <a:buFont typeface="Wingdings 3" pitchFamily="18" charset="2"/>
              <a:buNone/>
            </a:pPr>
            <a:r>
              <a:rPr lang="pt-BR" sz="2400" smtClean="0">
                <a:solidFill>
                  <a:srgbClr val="0033CC"/>
                </a:solidFill>
              </a:rPr>
              <a:t>                   </a:t>
            </a:r>
            <a:r>
              <a:rPr lang="pt-BR" sz="2400" b="1" smtClean="0">
                <a:solidFill>
                  <a:srgbClr val="0033CC"/>
                </a:solidFill>
              </a:rPr>
              <a:t>O QUE ESTE ESTUDO ADICIONA</a:t>
            </a:r>
            <a:endParaRPr lang="pt-BR" b="1" smtClean="0"/>
          </a:p>
          <a:p>
            <a:r>
              <a:rPr lang="pt-BR" sz="2400" smtClean="0">
                <a:solidFill>
                  <a:srgbClr val="FFFF00"/>
                </a:solidFill>
              </a:rPr>
              <a:t>A sobrevivência após nascimento extremamente prematuro não melhorou desde 1999-2000 Até 2013-2014 na Noruega.</a:t>
            </a:r>
          </a:p>
          <a:p>
            <a:r>
              <a:rPr lang="pt-BR" sz="2400" smtClean="0">
                <a:solidFill>
                  <a:srgbClr val="FFFF00"/>
                </a:solidFill>
              </a:rPr>
              <a:t>A diminuição da idade gestacional esteve fortemente associada à mortalidade e moderadamente associado a morbidade maior neonatal.</a:t>
            </a:r>
          </a:p>
          <a:p>
            <a:r>
              <a:rPr lang="pt-BR" sz="2400" smtClean="0">
                <a:solidFill>
                  <a:srgbClr val="FFFF00"/>
                </a:solidFill>
              </a:rPr>
              <a:t>Entre os sobreviventes, as taxas de  morbidade neonatal  permanecem altas</a:t>
            </a:r>
          </a:p>
        </p:txBody>
      </p:sp>
      <p:pic>
        <p:nvPicPr>
          <p:cNvPr id="86020" name="Picture 4"/>
          <p:cNvPicPr>
            <a:picLocks noChangeAspect="1" noChangeArrowheads="1"/>
          </p:cNvPicPr>
          <p:nvPr/>
        </p:nvPicPr>
        <p:blipFill>
          <a:blip r:embed="rId2"/>
          <a:srcRect/>
          <a:stretch>
            <a:fillRect/>
          </a:stretch>
        </p:blipFill>
        <p:spPr bwMode="auto">
          <a:xfrm>
            <a:off x="3517900" y="533400"/>
            <a:ext cx="4305300" cy="1836738"/>
          </a:xfrm>
          <a:prstGeom prst="rect">
            <a:avLst/>
          </a:prstGeom>
          <a:noFill/>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ChangeArrowheads="1"/>
          </p:cNvSpPr>
          <p:nvPr>
            <p:ph type="title" idx="4294967295"/>
          </p:nvPr>
        </p:nvSpPr>
        <p:spPr>
          <a:xfrm>
            <a:off x="766763" y="666750"/>
            <a:ext cx="10668000" cy="1216025"/>
          </a:xfrm>
        </p:spPr>
        <p:txBody>
          <a:bodyPr anchor="b"/>
          <a:lstStyle/>
          <a:p>
            <a:pPr algn="ctr"/>
            <a:r>
              <a:rPr lang="pt-BR" sz="2700" b="1" smtClean="0">
                <a:solidFill>
                  <a:srgbClr val="FFFF00"/>
                </a:solidFill>
              </a:rPr>
              <a:t>Nota do Editor do site, Dr. Paulo R. Margotto. Consultem também! Aqui e Agora! Estudando Juntos!</a:t>
            </a:r>
          </a:p>
        </p:txBody>
      </p:sp>
      <p:sp>
        <p:nvSpPr>
          <p:cNvPr id="89091" name="Rectangle 3"/>
          <p:cNvSpPr>
            <a:spLocks noGrp="1" noChangeArrowheads="1"/>
          </p:cNvSpPr>
          <p:nvPr>
            <p:ph type="body" idx="4294967295"/>
          </p:nvPr>
        </p:nvSpPr>
        <p:spPr>
          <a:xfrm>
            <a:off x="1296988" y="2214563"/>
            <a:ext cx="8597900" cy="4267200"/>
          </a:xfrm>
        </p:spPr>
        <p:txBody>
          <a:bodyPr/>
          <a:lstStyle/>
          <a:p>
            <a:pPr marL="469900" indent="-469900" algn="ctr" defTabSz="914400">
              <a:lnSpc>
                <a:spcPct val="70000"/>
              </a:lnSpc>
              <a:buFont typeface="Wingdings 3" pitchFamily="18" charset="2"/>
              <a:buNone/>
            </a:pPr>
            <a:r>
              <a:rPr lang="pt-BR" i="1" smtClean="0">
                <a:latin typeface="Times New Roman" pitchFamily="18" charset="0"/>
              </a:rPr>
              <a:t>Prever  o futuro de uma única criança com base em estatísticas de população é um negócio arriscado e, consequentemente, o neonatologista ético deve empregar uma generosa dose de humildade quando estiver usando a sua bola de cristal (Ola Didrik Saugstad,Noruega)</a:t>
            </a:r>
          </a:p>
          <a:p>
            <a:pPr marL="469900" indent="-469900" defTabSz="914400"/>
            <a:endParaRPr lang="pt-BR" i="1" smtClean="0"/>
          </a:p>
        </p:txBody>
      </p:sp>
      <p:sp>
        <p:nvSpPr>
          <p:cNvPr id="89093" name="Rectangle 8"/>
          <p:cNvSpPr>
            <a:spLocks noChangeArrowheads="1"/>
          </p:cNvSpPr>
          <p:nvPr/>
        </p:nvSpPr>
        <p:spPr bwMode="auto">
          <a:xfrm>
            <a:off x="2955925" y="4914900"/>
            <a:ext cx="6548438" cy="517525"/>
          </a:xfrm>
          <a:prstGeom prst="rect">
            <a:avLst/>
          </a:prstGeom>
          <a:noFill/>
          <a:ln w="9525">
            <a:noFill/>
            <a:miter lim="800000"/>
            <a:headEnd/>
            <a:tailEnd/>
          </a:ln>
        </p:spPr>
        <p:txBody>
          <a:bodyPr>
            <a:spAutoFit/>
          </a:bodyPr>
          <a:lstStyle/>
          <a:p>
            <a:pPr algn="ctr" defTabSz="914400"/>
            <a:r>
              <a:rPr lang="pt-BR" sz="1400" i="1">
                <a:solidFill>
                  <a:srgbClr val="0033CC"/>
                </a:solidFill>
                <a:ea typeface="MS PGothic" pitchFamily="34" charset="-128"/>
              </a:rPr>
              <a:t>30th  International Workshop on Surfactant Replacement</a:t>
            </a:r>
            <a:r>
              <a:rPr lang="pt-BR" sz="1400">
                <a:solidFill>
                  <a:srgbClr val="0033CC"/>
                </a:solidFill>
                <a:ea typeface="MS PGothic" pitchFamily="34" charset="-128"/>
              </a:rPr>
              <a:t>, ocorrido em Estocolmo, Suécia, entre os dias 5-6 de junho de 2015</a:t>
            </a:r>
          </a:p>
        </p:txBody>
      </p:sp>
      <p:graphicFrame>
        <p:nvGraphicFramePr>
          <p:cNvPr id="89116" name="Group 28"/>
          <p:cNvGraphicFramePr>
            <a:graphicFrameLocks noGrp="1"/>
          </p:cNvGraphicFramePr>
          <p:nvPr/>
        </p:nvGraphicFramePr>
        <p:xfrm>
          <a:off x="1798638" y="3128963"/>
          <a:ext cx="7961312" cy="820737"/>
        </p:xfrm>
        <a:graphic>
          <a:graphicData uri="http://schemas.openxmlformats.org/drawingml/2006/table">
            <a:tbl>
              <a:tblPr/>
              <a:tblGrid>
                <a:gridCol w="2654300"/>
                <a:gridCol w="2652712"/>
                <a:gridCol w="2654300"/>
              </a:tblGrid>
              <a:tr h="442913">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66"/>
                          </a:solidFill>
                          <a:effectLst/>
                          <a:latin typeface="Geneva"/>
                          <a:cs typeface="Times New Roman" pitchFamily="18" charset="0"/>
                          <a:hlinkClick r:id="rId2"/>
                        </a:rPr>
                        <a:t>PERIVIABILIDADE (ao redor de viabilidade):al</a:t>
                      </a:r>
                      <a:r>
                        <a:rPr kumimoji="0" lang="en-US" sz="1200" b="0" i="0" u="none" strike="noStrike" cap="none" normalizeH="0" baseline="0" smtClean="0">
                          <a:ln>
                            <a:noFill/>
                          </a:ln>
                          <a:solidFill>
                            <a:srgbClr val="000066"/>
                          </a:solidFill>
                          <a:effectLst/>
                          <a:latin typeface="Century Gothic"/>
                          <a:cs typeface="Times New Roman" pitchFamily="18" charset="0"/>
                          <a:hlinkClick r:id="rId2"/>
                        </a:rPr>
                        <a:t>é</a:t>
                      </a:r>
                      <a:r>
                        <a:rPr kumimoji="0" lang="en-US" sz="1200" b="0" i="0" u="none" strike="noStrike" cap="none" normalizeH="0" baseline="0" smtClean="0">
                          <a:ln>
                            <a:noFill/>
                          </a:ln>
                          <a:solidFill>
                            <a:srgbClr val="000066"/>
                          </a:solidFill>
                          <a:effectLst/>
                          <a:latin typeface="Geneva"/>
                          <a:cs typeface="Times New Roman" pitchFamily="18" charset="0"/>
                          <a:hlinkClick r:id="rId2"/>
                        </a:rPr>
                        <a:t>m da idade gestacional (importância de outros fatores cl</a:t>
                      </a:r>
                      <a:r>
                        <a:rPr kumimoji="0" lang="en-US" sz="1200" b="0" i="0" u="none" strike="noStrike" cap="none" normalizeH="0" baseline="0" smtClean="0">
                          <a:ln>
                            <a:noFill/>
                          </a:ln>
                          <a:solidFill>
                            <a:srgbClr val="000066"/>
                          </a:solidFill>
                          <a:effectLst/>
                          <a:latin typeface="Century Gothic"/>
                          <a:cs typeface="Times New Roman" pitchFamily="18" charset="0"/>
                          <a:hlinkClick r:id="rId2"/>
                        </a:rPr>
                        <a:t>í</a:t>
                      </a:r>
                      <a:r>
                        <a:rPr kumimoji="0" lang="en-US" sz="1200" b="0" i="0" u="none" strike="noStrike" cap="none" normalizeH="0" baseline="0" smtClean="0">
                          <a:ln>
                            <a:noFill/>
                          </a:ln>
                          <a:solidFill>
                            <a:srgbClr val="000066"/>
                          </a:solidFill>
                          <a:effectLst/>
                          <a:latin typeface="Geneva"/>
                          <a:cs typeface="Times New Roman" pitchFamily="18" charset="0"/>
                          <a:hlinkClick r:id="rId2"/>
                        </a:rPr>
                        <a:t>nicos)</a:t>
                      </a:r>
                      <a:endParaRPr kumimoji="0" lang="en-US" sz="1200" b="0" i="0" u="none" strike="noStrike" cap="none" normalizeH="0" baseline="0" smtClean="0">
                        <a:ln>
                          <a:noFill/>
                        </a:ln>
                        <a:solidFill>
                          <a:schemeClr val="tx1"/>
                        </a:solidFill>
                        <a:effectLst/>
                        <a:latin typeface="Century Gothic"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66"/>
                          </a:solidFill>
                          <a:effectLst/>
                          <a:latin typeface="Geneva"/>
                          <a:cs typeface="Times New Roman" pitchFamily="18" charset="0"/>
                          <a:hlinkClick r:id="rId2"/>
                        </a:rPr>
                        <a:t>Paulo R. Margotto</a:t>
                      </a:r>
                      <a:endParaRPr kumimoji="0" lang="en-US" sz="1200" b="0" i="0" u="none" strike="noStrike" cap="none" normalizeH="0" baseline="0" smtClean="0">
                        <a:ln>
                          <a:noFill/>
                        </a:ln>
                        <a:solidFill>
                          <a:schemeClr val="tx1"/>
                        </a:solidFill>
                        <a:effectLst/>
                        <a:latin typeface="Century Gothic"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en-US" sz="1200" b="0" i="0" u="none" strike="noStrike" cap="none" normalizeH="0" baseline="0" smtClean="0">
                          <a:ln>
                            <a:noFill/>
                          </a:ln>
                          <a:solidFill>
                            <a:srgbClr val="000066"/>
                          </a:solidFill>
                          <a:effectLst/>
                          <a:latin typeface="Century Gothic"/>
                          <a:cs typeface="Times New Roman" pitchFamily="18" charset="0"/>
                        </a:rPr>
                        <a:t>           </a:t>
                      </a:r>
                      <a:endParaRPr kumimoji="0" lang="en-US" sz="12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89097" name="Picture 9" descr="Clique aqui para ver o artigo">
            <a:hlinkClick r:id="rId2"/>
          </p:cNvPr>
          <p:cNvPicPr>
            <a:picLocks noChangeAspect="1" noChangeArrowheads="1"/>
          </p:cNvPicPr>
          <p:nvPr/>
        </p:nvPicPr>
        <p:blipFill>
          <a:blip r:embed="rId3"/>
          <a:srcRect/>
          <a:stretch>
            <a:fillRect/>
          </a:stretch>
        </p:blipFill>
        <p:spPr bwMode="auto">
          <a:xfrm>
            <a:off x="7875588" y="3321050"/>
            <a:ext cx="371475" cy="371475"/>
          </a:xfrm>
          <a:prstGeom prst="rect">
            <a:avLst/>
          </a:prstGeom>
          <a:noFill/>
        </p:spPr>
      </p:pic>
      <p:pic>
        <p:nvPicPr>
          <p:cNvPr id="89117" name="Picture 29"/>
          <p:cNvPicPr>
            <a:picLocks noChangeAspect="1" noChangeArrowheads="1"/>
          </p:cNvPicPr>
          <p:nvPr/>
        </p:nvPicPr>
        <p:blipFill>
          <a:blip r:embed="rId4"/>
          <a:srcRect/>
          <a:stretch>
            <a:fillRect/>
          </a:stretch>
        </p:blipFill>
        <p:spPr bwMode="auto">
          <a:xfrm>
            <a:off x="9817100" y="3098800"/>
            <a:ext cx="1371600" cy="1027113"/>
          </a:xfrm>
          <a:prstGeom prst="rect">
            <a:avLst/>
          </a:prstGeom>
          <a:noFill/>
          <a:ln w="9525">
            <a:noFill/>
            <a:miter lim="800000"/>
            <a:headEnd/>
            <a:tailEnd/>
          </a:ln>
        </p:spPr>
      </p:pic>
      <p:pic>
        <p:nvPicPr>
          <p:cNvPr id="89120" name="Picture 32" descr="Auditorio-Karolinska-Suecia"/>
          <p:cNvPicPr>
            <a:picLocks noChangeAspect="1" noChangeArrowheads="1"/>
          </p:cNvPicPr>
          <p:nvPr/>
        </p:nvPicPr>
        <p:blipFill>
          <a:blip r:embed="rId5"/>
          <a:srcRect/>
          <a:stretch>
            <a:fillRect/>
          </a:stretch>
        </p:blipFill>
        <p:spPr bwMode="auto">
          <a:xfrm>
            <a:off x="0" y="3946525"/>
            <a:ext cx="3497263" cy="2622550"/>
          </a:xfrm>
          <a:prstGeom prst="rect">
            <a:avLst/>
          </a:prstGeom>
          <a:noFill/>
        </p:spPr>
      </p:pic>
      <p:pic>
        <p:nvPicPr>
          <p:cNvPr id="89122" name="Picture 34" descr="Karolinska"/>
          <p:cNvPicPr>
            <a:picLocks noChangeAspect="1" noChangeArrowheads="1"/>
          </p:cNvPicPr>
          <p:nvPr/>
        </p:nvPicPr>
        <p:blipFill>
          <a:blip r:embed="rId6"/>
          <a:srcRect/>
          <a:stretch>
            <a:fillRect/>
          </a:stretch>
        </p:blipFill>
        <p:spPr bwMode="auto">
          <a:xfrm>
            <a:off x="8994775" y="4108450"/>
            <a:ext cx="3197225" cy="2397125"/>
          </a:xfrm>
          <a:prstGeom prst="rect">
            <a:avLst/>
          </a:prstGeom>
          <a:noFill/>
        </p:spPr>
      </p:pic>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5714" name="Picture 2"/>
          <p:cNvPicPr>
            <a:picLocks noChangeAspect="1" noChangeArrowheads="1"/>
          </p:cNvPicPr>
          <p:nvPr/>
        </p:nvPicPr>
        <p:blipFill>
          <a:blip r:embed="rId2"/>
          <a:srcRect/>
          <a:stretch>
            <a:fillRect/>
          </a:stretch>
        </p:blipFill>
        <p:spPr bwMode="auto">
          <a:xfrm>
            <a:off x="1941513" y="1874838"/>
            <a:ext cx="8713787" cy="4394200"/>
          </a:xfrm>
          <a:prstGeom prst="rect">
            <a:avLst/>
          </a:prstGeom>
          <a:noFill/>
          <a:ln w="9525">
            <a:noFill/>
            <a:miter lim="800000"/>
            <a:headEnd/>
            <a:tailEnd/>
          </a:ln>
        </p:spPr>
      </p:pic>
      <p:sp>
        <p:nvSpPr>
          <p:cNvPr id="115715" name="Rectangle 6"/>
          <p:cNvSpPr>
            <a:spLocks noGrp="1"/>
          </p:cNvSpPr>
          <p:nvPr>
            <p:ph type="body" idx="4294967295"/>
          </p:nvPr>
        </p:nvSpPr>
        <p:spPr>
          <a:xfrm>
            <a:off x="682625" y="509588"/>
            <a:ext cx="9664700" cy="2044700"/>
          </a:xfrm>
          <a:noFill/>
        </p:spPr>
        <p:txBody>
          <a:bodyPr/>
          <a:lstStyle/>
          <a:p>
            <a:pPr algn="ctr">
              <a:lnSpc>
                <a:spcPct val="80000"/>
              </a:lnSpc>
              <a:buFont typeface="Wingdings 3" pitchFamily="18" charset="2"/>
              <a:buNone/>
            </a:pPr>
            <a:r>
              <a:rPr lang="pt-BR" sz="1200" b="1" smtClean="0">
                <a:solidFill>
                  <a:schemeClr val="hlink"/>
                </a:solidFill>
              </a:rPr>
              <a:t>      </a:t>
            </a:r>
            <a:r>
              <a:rPr lang="pt-BR" b="1" smtClean="0">
                <a:solidFill>
                  <a:srgbClr val="FFFF00"/>
                </a:solidFill>
                <a:latin typeface="Times New Roman" pitchFamily="18" charset="0"/>
              </a:rPr>
              <a:t>O grande desafio da Perinatologia nos dias atuais é definir um nível de maturidade limítrofe abaixo do qual a sobrevida com qualidade é muito pouco provável. </a:t>
            </a:r>
          </a:p>
          <a:p>
            <a:pPr algn="ctr">
              <a:lnSpc>
                <a:spcPct val="80000"/>
              </a:lnSpc>
              <a:buFont typeface="Wingdings 3" pitchFamily="18" charset="2"/>
              <a:buNone/>
            </a:pPr>
            <a:r>
              <a:rPr lang="pt-BR" b="1" smtClean="0">
                <a:solidFill>
                  <a:srgbClr val="FFFF00"/>
                </a:solidFill>
                <a:latin typeface="Times New Roman" pitchFamily="18" charset="0"/>
              </a:rPr>
              <a:t>      Devido a tantas incertezas, o envolvimento dos pais no processo decisório antes e após o nascimento e reavaliação contínua da resposta ao tratamento parece ser a conduta médica mais adequada.</a:t>
            </a:r>
          </a:p>
        </p:txBody>
      </p:sp>
      <p:sp>
        <p:nvSpPr>
          <p:cNvPr id="115716" name="Text Box 5"/>
          <p:cNvSpPr txBox="1">
            <a:spLocks noChangeArrowheads="1"/>
          </p:cNvSpPr>
          <p:nvPr/>
        </p:nvSpPr>
        <p:spPr bwMode="auto">
          <a:xfrm>
            <a:off x="8650288" y="6303963"/>
            <a:ext cx="1833562" cy="274637"/>
          </a:xfrm>
          <a:prstGeom prst="rect">
            <a:avLst/>
          </a:prstGeom>
          <a:noFill/>
          <a:ln w="9525">
            <a:noFill/>
            <a:miter lim="800000"/>
            <a:headEnd/>
            <a:tailEnd/>
          </a:ln>
        </p:spPr>
        <p:txBody>
          <a:bodyPr wrap="none">
            <a:spAutoFit/>
          </a:bodyPr>
          <a:lstStyle/>
          <a:p>
            <a:pPr defTabSz="914400"/>
            <a:r>
              <a:rPr lang="pt-BR" sz="1200" b="1" i="1">
                <a:solidFill>
                  <a:schemeClr val="hlink"/>
                </a:solidFill>
                <a:latin typeface="Times New Roman" pitchFamily="18" charset="0"/>
              </a:rPr>
              <a:t>Dragão do Mar, Fortaleza</a:t>
            </a:r>
          </a:p>
        </p:txBody>
      </p:sp>
      <p:sp>
        <p:nvSpPr>
          <p:cNvPr id="115717" name="Text Box 4"/>
          <p:cNvSpPr txBox="1">
            <a:spLocks noChangeArrowheads="1"/>
          </p:cNvSpPr>
          <p:nvPr/>
        </p:nvSpPr>
        <p:spPr bwMode="auto">
          <a:xfrm>
            <a:off x="1720850" y="6400800"/>
            <a:ext cx="6518275" cy="457200"/>
          </a:xfrm>
          <a:prstGeom prst="rect">
            <a:avLst/>
          </a:prstGeom>
          <a:noFill/>
          <a:ln w="9525">
            <a:noFill/>
            <a:miter lim="800000"/>
            <a:headEnd/>
            <a:tailEnd/>
          </a:ln>
        </p:spPr>
        <p:txBody>
          <a:bodyPr wrap="none">
            <a:spAutoFit/>
          </a:bodyPr>
          <a:lstStyle/>
          <a:p>
            <a:pPr defTabSz="914400"/>
            <a:r>
              <a:rPr lang="pt-BR" sz="2400">
                <a:solidFill>
                  <a:schemeClr val="hlink"/>
                </a:solidFill>
                <a:latin typeface="Times New Roman" pitchFamily="18" charset="0"/>
              </a:rPr>
              <a:t>    O caminho é longo....temos que trilhá-lo juntos!!.</a:t>
            </a:r>
          </a:p>
        </p:txBody>
      </p:sp>
    </p:spTree>
  </p:cSld>
  <p:clrMapOvr>
    <a:masterClrMapping/>
  </p:clrMapOvr>
  <p:transition>
    <p:cut thruBlk="1"/>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2" name="Rectangle 4"/>
          <p:cNvSpPr>
            <a:spLocks noChangeArrowheads="1"/>
          </p:cNvSpPr>
          <p:nvPr/>
        </p:nvSpPr>
        <p:spPr bwMode="auto">
          <a:xfrm>
            <a:off x="565150" y="2195513"/>
            <a:ext cx="11214100" cy="4127500"/>
          </a:xfrm>
          <a:prstGeom prst="rect">
            <a:avLst/>
          </a:prstGeom>
          <a:solidFill>
            <a:srgbClr val="FFFFFF"/>
          </a:solidFill>
          <a:ln w="9525">
            <a:noFill/>
            <a:miter lim="800000"/>
            <a:headEnd/>
            <a:tailEnd/>
          </a:ln>
          <a:effectLst/>
        </p:spPr>
        <p:txBody>
          <a:bodyPr lIns="0" tIns="0" rIns="0" bIns="0" anchor="ctr">
            <a:spAutoFit/>
          </a:bodyPr>
          <a:lstStyle/>
          <a:p>
            <a:pPr algn="ctr"/>
            <a:r>
              <a:rPr lang="en-US" sz="2000">
                <a:hlinkClick r:id="rId2"/>
              </a:rPr>
              <a:t>[Survival and morbidity of premature babies with less than 32 weeks of gestation in the central region of Brazil].</a:t>
            </a:r>
            <a:endParaRPr lang="en-US" sz="2000"/>
          </a:p>
          <a:p>
            <a:pPr algn="ctr"/>
            <a:r>
              <a:rPr lang="en-US" sz="2000"/>
              <a:t>de Castro MP, Rugolo LM, Margotto PR.Rev Bras Ginecol Obstet. 2012 May;34(5):235-42. Portuguese.PMID:</a:t>
            </a:r>
          </a:p>
          <a:p>
            <a:pPr lvl="1" algn="ctr"/>
            <a:r>
              <a:rPr lang="en-US" sz="2000"/>
              <a:t> 22584859. </a:t>
            </a:r>
            <a:r>
              <a:rPr lang="en-US" sz="2000" b="1">
                <a:solidFill>
                  <a:srgbClr val="0033CC"/>
                </a:solidFill>
              </a:rPr>
              <a:t>Artigo Integral</a:t>
            </a:r>
          </a:p>
          <a:p>
            <a:pPr lvl="1" algn="ctr"/>
            <a:r>
              <a:rPr lang="en-US" sz="2000" b="1">
                <a:solidFill>
                  <a:srgbClr val="0033CC"/>
                </a:solidFill>
              </a:rPr>
              <a:t>OBJETIVO</a:t>
            </a:r>
          </a:p>
          <a:p>
            <a:pPr algn="ctr">
              <a:spcBef>
                <a:spcPct val="20000"/>
              </a:spcBef>
              <a:buFont typeface="Arial" pitchFamily="34" charset="0"/>
              <a:buNone/>
            </a:pPr>
            <a:r>
              <a:rPr lang="pt-BR" sz="1600"/>
              <a:t>Testar a hipótese de que a sobrevida de RN prematuros varia de acordo com a a idade gestacional (IG) e o peso ao nascer e que as complicações da prematuridade, especialmente as alterações  identificadas por meio de ultrassonografia cerebral, associam-se à maior mortalidade</a:t>
            </a:r>
          </a:p>
          <a:p>
            <a:pPr algn="ctr">
              <a:spcBef>
                <a:spcPct val="20000"/>
              </a:spcBef>
              <a:buFont typeface="Arial" pitchFamily="34" charset="0"/>
              <a:buNone/>
            </a:pPr>
            <a:endParaRPr lang="pt-BR" sz="1600"/>
          </a:p>
          <a:p>
            <a:pPr algn="ctr"/>
            <a:r>
              <a:rPr lang="en-US" sz="1600">
                <a:solidFill>
                  <a:srgbClr val="0033CC"/>
                </a:solidFill>
              </a:rPr>
              <a:t>Estudo prospectivo de coorte envolvendo</a:t>
            </a:r>
            <a:r>
              <a:rPr lang="en-US" sz="1600"/>
              <a:t>:</a:t>
            </a:r>
            <a:endParaRPr lang="pt-BR" sz="1600"/>
          </a:p>
          <a:p>
            <a:pPr algn="ctr"/>
            <a:r>
              <a:rPr lang="pt-BR" sz="1600"/>
              <a:t>    Prematuros, com IG entre 25 e 31 semanas e 6 dias, sem malformações maiores, nascidos vivos na Maternidade do Hospital Regional da Asa Sul (HRAS), em Brasília, e internados na UTI neonatal desse Hospital, no período de 1º de novembro de 2009 a 31 de outubro de 2010</a:t>
            </a:r>
          </a:p>
          <a:p>
            <a:pPr lvl="1" algn="ctr"/>
            <a:endParaRPr lang="en-US" sz="1600" b="1">
              <a:solidFill>
                <a:srgbClr val="0033CC"/>
              </a:solidFill>
            </a:endParaRPr>
          </a:p>
        </p:txBody>
      </p:sp>
      <p:graphicFrame>
        <p:nvGraphicFramePr>
          <p:cNvPr id="114759" name="Group 71"/>
          <p:cNvGraphicFramePr>
            <a:graphicFrameLocks noGrp="1"/>
          </p:cNvGraphicFramePr>
          <p:nvPr/>
        </p:nvGraphicFramePr>
        <p:xfrm>
          <a:off x="1146175" y="801688"/>
          <a:ext cx="9588500" cy="700087"/>
        </p:xfrm>
        <a:graphic>
          <a:graphicData uri="http://schemas.openxmlformats.org/drawingml/2006/table">
            <a:tbl>
              <a:tblPr/>
              <a:tblGrid>
                <a:gridCol w="3195638"/>
                <a:gridCol w="3197225"/>
                <a:gridCol w="3195637"/>
              </a:tblGrid>
              <a:tr h="442913">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rgbClr val="000066"/>
                          </a:solidFill>
                          <a:effectLst/>
                          <a:latin typeface="Geneva"/>
                          <a:cs typeface="Times New Roman" pitchFamily="18" charset="0"/>
                          <a:hlinkClick r:id="rId3"/>
                        </a:rPr>
                        <a:t>Sobrevida e morbidade em prematuros com menos de 32 semanas de gesta</a:t>
                      </a:r>
                      <a:r>
                        <a:rPr kumimoji="0" lang="en-US" sz="1000" b="0" i="0" u="none" strike="noStrike" cap="none" normalizeH="0" baseline="0" smtClean="0">
                          <a:ln>
                            <a:noFill/>
                          </a:ln>
                          <a:solidFill>
                            <a:srgbClr val="000066"/>
                          </a:solidFill>
                          <a:effectLst/>
                          <a:latin typeface="Century Gothic"/>
                          <a:cs typeface="Times New Roman" pitchFamily="18" charset="0"/>
                          <a:hlinkClick r:id="rId3"/>
                        </a:rPr>
                        <a:t>ç</a:t>
                      </a:r>
                      <a:r>
                        <a:rPr kumimoji="0" lang="en-US" sz="1000" b="0" i="0" u="none" strike="noStrike" cap="none" normalizeH="0" baseline="0" smtClean="0">
                          <a:ln>
                            <a:noFill/>
                          </a:ln>
                          <a:solidFill>
                            <a:srgbClr val="000066"/>
                          </a:solidFill>
                          <a:effectLst/>
                          <a:latin typeface="Geneva"/>
                          <a:cs typeface="Times New Roman" pitchFamily="18" charset="0"/>
                          <a:hlinkClick r:id="rId3"/>
                        </a:rPr>
                        <a:t>ão na região central do Brasil (Apresenta</a:t>
                      </a:r>
                      <a:r>
                        <a:rPr kumimoji="0" lang="en-US" sz="1000" b="0" i="0" u="none" strike="noStrike" cap="none" normalizeH="0" baseline="0" smtClean="0">
                          <a:ln>
                            <a:noFill/>
                          </a:ln>
                          <a:solidFill>
                            <a:srgbClr val="000066"/>
                          </a:solidFill>
                          <a:effectLst/>
                          <a:latin typeface="Century Gothic"/>
                          <a:cs typeface="Times New Roman" pitchFamily="18" charset="0"/>
                          <a:hlinkClick r:id="rId3"/>
                        </a:rPr>
                        <a:t>ç</a:t>
                      </a:r>
                      <a:r>
                        <a:rPr kumimoji="0" lang="en-US" sz="1000" b="0" i="0" u="none" strike="noStrike" cap="none" normalizeH="0" baseline="0" smtClean="0">
                          <a:ln>
                            <a:noFill/>
                          </a:ln>
                          <a:solidFill>
                            <a:srgbClr val="000066"/>
                          </a:solidFill>
                          <a:effectLst/>
                          <a:latin typeface="Geneva"/>
                          <a:cs typeface="Times New Roman" pitchFamily="18" charset="0"/>
                          <a:hlinkClick r:id="rId3"/>
                        </a:rPr>
                        <a:t>ão)</a:t>
                      </a:r>
                      <a:endParaRPr kumimoji="0" lang="en-US" sz="1800" b="0" i="0" u="none" strike="noStrike" cap="none" normalizeH="0" baseline="0" smtClean="0">
                        <a:ln>
                          <a:noFill/>
                        </a:ln>
                        <a:solidFill>
                          <a:schemeClr val="tx1"/>
                        </a:solidFill>
                        <a:effectLst/>
                        <a:latin typeface="Century Gothic"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rgbClr val="000066"/>
                          </a:solidFill>
                          <a:effectLst/>
                          <a:latin typeface="Geneva"/>
                          <a:cs typeface="Times New Roman" pitchFamily="18" charset="0"/>
                          <a:hlinkClick r:id="rId3"/>
                        </a:rPr>
                        <a:t>M</a:t>
                      </a:r>
                      <a:r>
                        <a:rPr kumimoji="0" lang="en-US" sz="1000" b="0" i="0" u="none" strike="noStrike" cap="none" normalizeH="0" baseline="0" smtClean="0">
                          <a:ln>
                            <a:noFill/>
                          </a:ln>
                          <a:solidFill>
                            <a:srgbClr val="000066"/>
                          </a:solidFill>
                          <a:effectLst/>
                          <a:latin typeface="Century Gothic"/>
                          <a:cs typeface="Times New Roman" pitchFamily="18" charset="0"/>
                          <a:hlinkClick r:id="rId3"/>
                        </a:rPr>
                        <a:t>á</a:t>
                      </a:r>
                      <a:r>
                        <a:rPr kumimoji="0" lang="en-US" sz="1000" b="0" i="0" u="none" strike="noStrike" cap="none" normalizeH="0" baseline="0" smtClean="0">
                          <a:ln>
                            <a:noFill/>
                          </a:ln>
                          <a:solidFill>
                            <a:srgbClr val="000066"/>
                          </a:solidFill>
                          <a:effectLst/>
                          <a:latin typeface="Geneva"/>
                          <a:cs typeface="Times New Roman" pitchFamily="18" charset="0"/>
                          <a:hlinkClick r:id="rId3"/>
                        </a:rPr>
                        <a:t>rcia Pimentel de Castro, L</a:t>
                      </a:r>
                      <a:r>
                        <a:rPr kumimoji="0" lang="en-US" sz="1000" b="0" i="0" u="none" strike="noStrike" cap="none" normalizeH="0" baseline="0" smtClean="0">
                          <a:ln>
                            <a:noFill/>
                          </a:ln>
                          <a:solidFill>
                            <a:srgbClr val="000066"/>
                          </a:solidFill>
                          <a:effectLst/>
                          <a:latin typeface="Century Gothic"/>
                          <a:cs typeface="Times New Roman" pitchFamily="18" charset="0"/>
                          <a:hlinkClick r:id="rId3"/>
                        </a:rPr>
                        <a:t>í</a:t>
                      </a:r>
                      <a:r>
                        <a:rPr kumimoji="0" lang="en-US" sz="1000" b="0" i="0" u="none" strike="noStrike" cap="none" normalizeH="0" baseline="0" smtClean="0">
                          <a:ln>
                            <a:noFill/>
                          </a:ln>
                          <a:solidFill>
                            <a:srgbClr val="000066"/>
                          </a:solidFill>
                          <a:effectLst/>
                          <a:latin typeface="Geneva"/>
                          <a:cs typeface="Times New Roman" pitchFamily="18" charset="0"/>
                          <a:hlinkClick r:id="rId3"/>
                        </a:rPr>
                        <a:t>gia Maria Suppo Souza Rugolo, Paulo Roberto Margotto. Apresenta</a:t>
                      </a:r>
                      <a:r>
                        <a:rPr kumimoji="0" lang="en-US" sz="1000" b="0" i="0" u="none" strike="noStrike" cap="none" normalizeH="0" baseline="0" smtClean="0">
                          <a:ln>
                            <a:noFill/>
                          </a:ln>
                          <a:solidFill>
                            <a:srgbClr val="000066"/>
                          </a:solidFill>
                          <a:effectLst/>
                          <a:latin typeface="Century Gothic"/>
                          <a:cs typeface="Times New Roman" pitchFamily="18" charset="0"/>
                          <a:hlinkClick r:id="rId3"/>
                        </a:rPr>
                        <a:t>ç</a:t>
                      </a:r>
                      <a:r>
                        <a:rPr kumimoji="0" lang="en-US" sz="1000" b="0" i="0" u="none" strike="noStrike" cap="none" normalizeH="0" baseline="0" smtClean="0">
                          <a:ln>
                            <a:noFill/>
                          </a:ln>
                          <a:solidFill>
                            <a:srgbClr val="000066"/>
                          </a:solidFill>
                          <a:effectLst/>
                          <a:latin typeface="Geneva"/>
                          <a:cs typeface="Times New Roman" pitchFamily="18" charset="0"/>
                          <a:hlinkClick r:id="rId3"/>
                        </a:rPr>
                        <a:t>ão:Rafael dos S. Marques, Rafael L. J.A. Silva, Vinicius F. Parana</a:t>
                      </a:r>
                      <a:r>
                        <a:rPr kumimoji="0" lang="en-US" sz="1000" b="0" i="0" u="none" strike="noStrike" cap="none" normalizeH="0" baseline="0" smtClean="0">
                          <a:ln>
                            <a:noFill/>
                          </a:ln>
                          <a:solidFill>
                            <a:srgbClr val="000066"/>
                          </a:solidFill>
                          <a:effectLst/>
                          <a:latin typeface="Century Gothic"/>
                          <a:cs typeface="Times New Roman" pitchFamily="18" charset="0"/>
                          <a:hlinkClick r:id="rId3"/>
                        </a:rPr>
                        <a:t>í</a:t>
                      </a:r>
                      <a:r>
                        <a:rPr kumimoji="0" lang="en-US" sz="1000" b="0" i="0" u="none" strike="noStrike" cap="none" normalizeH="0" baseline="0" smtClean="0">
                          <a:ln>
                            <a:noFill/>
                          </a:ln>
                          <a:solidFill>
                            <a:srgbClr val="000066"/>
                          </a:solidFill>
                          <a:effectLst/>
                          <a:latin typeface="Geneva"/>
                          <a:cs typeface="Times New Roman" pitchFamily="18" charset="0"/>
                          <a:hlinkClick r:id="rId3"/>
                        </a:rPr>
                        <a:t>ba</a:t>
                      </a:r>
                      <a:endParaRPr kumimoji="0" lang="en-US" sz="1800" b="0" i="0" u="none" strike="noStrike" cap="none" normalizeH="0" baseline="0" smtClean="0">
                        <a:ln>
                          <a:noFill/>
                        </a:ln>
                        <a:solidFill>
                          <a:schemeClr val="tx1"/>
                        </a:solidFill>
                        <a:effectLst/>
                        <a:latin typeface="Century Gothic"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rgbClr val="000066"/>
                          </a:solidFill>
                          <a:effectLst/>
                          <a:latin typeface="Times New Roman" pitchFamily="18" charset="0"/>
                          <a:cs typeface="Times New Roman" pitchFamily="18" charset="0"/>
                          <a:hlinkClick r:id="rId3"/>
                        </a:rPr>
                        <a:t>  </a:t>
                      </a:r>
                      <a:r>
                        <a:rPr kumimoji="0" lang="en-US" sz="2300" b="0" i="0" u="none" strike="noStrike" cap="none" normalizeH="0" baseline="0" smtClean="0">
                          <a:ln>
                            <a:noFill/>
                          </a:ln>
                          <a:solidFill>
                            <a:srgbClr val="000066"/>
                          </a:solidFill>
                          <a:effectLst/>
                          <a:latin typeface="Century Gothic"/>
                          <a:cs typeface="Times New Roman" pitchFamily="18" charset="0"/>
                        </a:rPr>
                        <a:t> </a:t>
                      </a:r>
                      <a:r>
                        <a:rPr kumimoji="0" lang="en-US" sz="1000" b="0" i="0" u="none" strike="noStrike" cap="none" normalizeH="0" baseline="0" smtClean="0">
                          <a:ln>
                            <a:noFill/>
                          </a:ln>
                          <a:solidFill>
                            <a:srgbClr val="000066"/>
                          </a:solidFill>
                          <a:effectLst/>
                          <a:latin typeface="Century Gothic"/>
                          <a:cs typeface="Times New Roman" pitchFamily="18" charset="0"/>
                        </a:rPr>
                        <a:t>          </a:t>
                      </a:r>
                      <a:endParaRPr kumimoji="0" lang="en-US" sz="10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114738" name="Picture 50" descr="Clique aqui para ver o artigo">
            <a:hlinkClick r:id="rId3"/>
          </p:cNvPr>
          <p:cNvPicPr>
            <a:picLocks noChangeAspect="1" noChangeArrowheads="1"/>
          </p:cNvPicPr>
          <p:nvPr/>
        </p:nvPicPr>
        <p:blipFill>
          <a:blip r:embed="rId4"/>
          <a:srcRect/>
          <a:stretch>
            <a:fillRect/>
          </a:stretch>
        </p:blipFill>
        <p:spPr bwMode="auto">
          <a:xfrm>
            <a:off x="8694738" y="984250"/>
            <a:ext cx="371475" cy="371475"/>
          </a:xfrm>
          <a:prstGeom prst="rect">
            <a:avLst/>
          </a:prstGeom>
          <a:noFill/>
        </p:spPr>
      </p:pic>
      <p:pic>
        <p:nvPicPr>
          <p:cNvPr id="114761" name="Picture 73"/>
          <p:cNvPicPr>
            <a:picLocks noChangeAspect="1" noChangeArrowheads="1"/>
          </p:cNvPicPr>
          <p:nvPr/>
        </p:nvPicPr>
        <p:blipFill>
          <a:blip r:embed="rId5"/>
          <a:srcRect/>
          <a:stretch>
            <a:fillRect/>
          </a:stretch>
        </p:blipFill>
        <p:spPr bwMode="auto">
          <a:xfrm>
            <a:off x="3976688" y="5902325"/>
            <a:ext cx="4567237" cy="955675"/>
          </a:xfrm>
          <a:prstGeom prst="rect">
            <a:avLst/>
          </a:prstGeom>
          <a:noFill/>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Título 1"/>
          <p:cNvSpPr>
            <a:spLocks noGrp="1"/>
          </p:cNvSpPr>
          <p:nvPr>
            <p:ph type="title" idx="4294967295"/>
          </p:nvPr>
        </p:nvSpPr>
        <p:spPr>
          <a:xfrm>
            <a:off x="585788" y="519113"/>
            <a:ext cx="10972800" cy="1143000"/>
          </a:xfrm>
        </p:spPr>
        <p:txBody>
          <a:bodyPr/>
          <a:lstStyle/>
          <a:p>
            <a:pPr algn="ctr"/>
            <a:r>
              <a:rPr lang="pt-BR" smtClean="0">
                <a:solidFill>
                  <a:srgbClr val="FFFF00"/>
                </a:solidFill>
              </a:rPr>
              <a:t>Resultados</a:t>
            </a:r>
          </a:p>
        </p:txBody>
      </p:sp>
      <p:sp>
        <p:nvSpPr>
          <p:cNvPr id="3" name="Espaço Reservado para Conteúdo 2"/>
          <p:cNvSpPr>
            <a:spLocks noGrp="1"/>
          </p:cNvSpPr>
          <p:nvPr>
            <p:ph idx="4294967295"/>
          </p:nvPr>
        </p:nvSpPr>
        <p:spPr>
          <a:xfrm>
            <a:off x="690563" y="2649538"/>
            <a:ext cx="10512425" cy="4911725"/>
          </a:xfrm>
        </p:spPr>
        <p:txBody>
          <a:bodyPr>
            <a:normAutofit/>
          </a:bodyPr>
          <a:lstStyle/>
          <a:p>
            <a:pPr>
              <a:lnSpc>
                <a:spcPct val="80000"/>
              </a:lnSpc>
            </a:pPr>
            <a:r>
              <a:rPr lang="pt-BR" sz="2400" smtClean="0">
                <a:latin typeface="Times New Roman" pitchFamily="18" charset="0"/>
              </a:rPr>
              <a:t>Com a subdivisão dos RN por faixa de IG, os grupos ficaram assim constituídos: </a:t>
            </a:r>
            <a:r>
              <a:rPr lang="pt-BR" sz="2400" smtClean="0">
                <a:solidFill>
                  <a:srgbClr val="0033CC"/>
                </a:solidFill>
                <a:latin typeface="Times New Roman" pitchFamily="18" charset="0"/>
              </a:rPr>
              <a:t>G25, n=59 (29,8%); G28, n=43 (21,7%) e G30, n=96 (48,5%).</a:t>
            </a:r>
            <a:r>
              <a:rPr lang="pt-BR" sz="2400" smtClean="0">
                <a:latin typeface="Times New Roman" pitchFamily="18" charset="0"/>
              </a:rPr>
              <a:t> </a:t>
            </a:r>
          </a:p>
          <a:p>
            <a:pPr>
              <a:lnSpc>
                <a:spcPct val="80000"/>
              </a:lnSpc>
            </a:pPr>
            <a:r>
              <a:rPr lang="pt-BR" sz="2400" smtClean="0">
                <a:latin typeface="Times New Roman" pitchFamily="18" charset="0"/>
              </a:rPr>
              <a:t>Em G25 o parto vaginal foi mais prevalente e corioamnionite foi significativamente mais frequente em comparação ao G30.</a:t>
            </a:r>
          </a:p>
          <a:p>
            <a:pPr>
              <a:lnSpc>
                <a:spcPct val="90000"/>
              </a:lnSpc>
            </a:pPr>
            <a:r>
              <a:rPr lang="pt-BR" sz="2400" smtClean="0">
                <a:latin typeface="Times New Roman" pitchFamily="18" charset="0"/>
              </a:rPr>
              <a:t>As medidas antropométricas dos RN diferiram entre os grupos, com os menores valores no grupo G25 e, também nesse grupo, a proporção de RN pequenos para a IG, bem como a necessidade de reanimação em sala de parto foram significativamente maiores do que nos demais</a:t>
            </a:r>
          </a:p>
          <a:p>
            <a:pPr algn="ctr">
              <a:buFont typeface="Wingdings 3" pitchFamily="18" charset="2"/>
              <a:buNone/>
            </a:pPr>
            <a:r>
              <a:rPr lang="pt-BR" sz="2400" b="1" smtClean="0">
                <a:solidFill>
                  <a:srgbClr val="0033CC"/>
                </a:solidFill>
              </a:rPr>
              <a:t>A proporção de sobrevivência por grupo estudado foi de 52,5% em G25, 67,4% em G28 e de 88,5% em G30.</a:t>
            </a:r>
          </a:p>
          <a:p>
            <a:pPr algn="ctr">
              <a:lnSpc>
                <a:spcPct val="90000"/>
              </a:lnSpc>
            </a:pPr>
            <a:endParaRPr lang="pt-BR" sz="2400" smtClean="0">
              <a:solidFill>
                <a:srgbClr val="0033CC"/>
              </a:solidFill>
              <a:latin typeface="Times New Roman" pitchFamily="18" charset="0"/>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3"/>
          <p:cNvSpPr>
            <a:spLocks noGrp="1"/>
          </p:cNvSpPr>
          <p:nvPr>
            <p:ph type="body" idx="4294967295"/>
          </p:nvPr>
        </p:nvSpPr>
        <p:spPr/>
        <p:txBody>
          <a:bodyPr/>
          <a:lstStyle/>
          <a:p>
            <a:pPr>
              <a:lnSpc>
                <a:spcPct val="80000"/>
              </a:lnSpc>
              <a:buFont typeface="Wingdings 3" pitchFamily="18" charset="2"/>
              <a:buNone/>
            </a:pPr>
            <a:r>
              <a:rPr lang="pt-BR" sz="1000" smtClean="0"/>
              <a:t>        -</a:t>
            </a:r>
            <a:r>
              <a:rPr lang="pt-BR" sz="2000" smtClean="0">
                <a:latin typeface="Times New Roman" pitchFamily="18" charset="0"/>
              </a:rPr>
              <a:t>A morbidade neonatal foi elevada, com frequência significativamente maior quanto menor a  faixa de IG,  exceto a ocorrência de pneumotórax, enterocolite necrosante e leucomalácia que não diferiu entre os grupos. </a:t>
            </a:r>
          </a:p>
          <a:p>
            <a:pPr>
              <a:lnSpc>
                <a:spcPct val="80000"/>
              </a:lnSpc>
              <a:buFont typeface="Wingdings 3" pitchFamily="18" charset="2"/>
              <a:buNone/>
            </a:pPr>
            <a:r>
              <a:rPr lang="pt-BR" sz="2000" smtClean="0">
                <a:latin typeface="Times New Roman" pitchFamily="18" charset="0"/>
              </a:rPr>
              <a:t>     -Aos 28 dias de vida, mais da metade dos prematuros de G25 (50,8%) eram dependentes de oxigênio. </a:t>
            </a:r>
          </a:p>
          <a:p>
            <a:pPr>
              <a:lnSpc>
                <a:spcPct val="80000"/>
              </a:lnSpc>
              <a:buFont typeface="Wingdings 3" pitchFamily="18" charset="2"/>
              <a:buNone/>
            </a:pPr>
            <a:r>
              <a:rPr lang="pt-BR" sz="2000" smtClean="0">
                <a:latin typeface="Times New Roman" pitchFamily="18" charset="0"/>
              </a:rPr>
              <a:t>     -A mortalidade neonatal foi significativamente maior em G25 e G28, em relação a G30 (</a:t>
            </a:r>
            <a:r>
              <a:rPr lang="pt-BR" sz="2000" smtClean="0">
                <a:solidFill>
                  <a:schemeClr val="hlink"/>
                </a:solidFill>
                <a:latin typeface="Times New Roman" pitchFamily="18" charset="0"/>
              </a:rPr>
              <a:t>Tabela 2</a:t>
            </a:r>
            <a:r>
              <a:rPr lang="pt-BR" sz="2000" smtClean="0">
                <a:latin typeface="Times New Roman" pitchFamily="18" charset="0"/>
              </a:rPr>
              <a:t>).</a:t>
            </a:r>
          </a:p>
          <a:p>
            <a:pPr algn="ctr">
              <a:lnSpc>
                <a:spcPct val="80000"/>
              </a:lnSpc>
              <a:buFont typeface="Wingdings 3" pitchFamily="18" charset="2"/>
              <a:buNone/>
            </a:pPr>
            <a:r>
              <a:rPr lang="pt-BR" sz="2000" smtClean="0">
                <a:latin typeface="Times New Roman" pitchFamily="18" charset="0"/>
              </a:rPr>
              <a:t>     </a:t>
            </a:r>
            <a:r>
              <a:rPr lang="pt-BR" sz="2000" b="1" smtClean="0">
                <a:solidFill>
                  <a:schemeClr val="folHlink"/>
                </a:solidFill>
                <a:latin typeface="Times New Roman" pitchFamily="18" charset="0"/>
              </a:rPr>
              <a:t>O risco de óbito foi maior em G25 e G28 quando comparados a G30, com risco relativo</a:t>
            </a:r>
            <a:r>
              <a:rPr lang="pt-BR" sz="2000" smtClean="0">
                <a:solidFill>
                  <a:schemeClr val="folHlink"/>
                </a:solidFill>
                <a:latin typeface="Times New Roman" pitchFamily="18" charset="0"/>
              </a:rPr>
              <a:t> – </a:t>
            </a:r>
            <a:r>
              <a:rPr lang="pt-BR" sz="2000" b="1" smtClean="0">
                <a:solidFill>
                  <a:schemeClr val="accent2"/>
                </a:solidFill>
                <a:latin typeface="Times New Roman" pitchFamily="18" charset="0"/>
              </a:rPr>
              <a:t>RR=4,1  (IC a 95% – IC95% 2,2–7,6</a:t>
            </a:r>
            <a:r>
              <a:rPr lang="pt-BR" sz="2000" smtClean="0">
                <a:solidFill>
                  <a:schemeClr val="folHlink"/>
                </a:solidFill>
                <a:latin typeface="Times New Roman" pitchFamily="18" charset="0"/>
              </a:rPr>
              <a:t>) </a:t>
            </a:r>
            <a:r>
              <a:rPr lang="pt-BR" sz="2000" smtClean="0">
                <a:solidFill>
                  <a:schemeClr val="tx1"/>
                </a:solidFill>
                <a:latin typeface="Times New Roman" pitchFamily="18" charset="0"/>
              </a:rPr>
              <a:t>no primeiro grupo e</a:t>
            </a:r>
            <a:r>
              <a:rPr lang="pt-BR" sz="2000" smtClean="0">
                <a:solidFill>
                  <a:schemeClr val="folHlink"/>
                </a:solidFill>
                <a:latin typeface="Times New Roman" pitchFamily="18" charset="0"/>
              </a:rPr>
              <a:t> </a:t>
            </a:r>
            <a:r>
              <a:rPr lang="pt-BR" sz="2000" b="1" smtClean="0">
                <a:solidFill>
                  <a:schemeClr val="accent2"/>
                </a:solidFill>
                <a:latin typeface="Times New Roman" pitchFamily="18" charset="0"/>
              </a:rPr>
              <a:t>RR=2,8 (IC95% 1,4–5,7) no</a:t>
            </a:r>
            <a:r>
              <a:rPr lang="pt-BR" sz="2000" smtClean="0">
                <a:solidFill>
                  <a:schemeClr val="folHlink"/>
                </a:solidFill>
                <a:latin typeface="Times New Roman" pitchFamily="18" charset="0"/>
              </a:rPr>
              <a:t>  </a:t>
            </a:r>
            <a:r>
              <a:rPr lang="pt-BR" sz="2000" smtClean="0">
                <a:solidFill>
                  <a:schemeClr val="tx1"/>
                </a:solidFill>
                <a:latin typeface="Times New Roman" pitchFamily="18" charset="0"/>
              </a:rPr>
              <a:t>segundo</a:t>
            </a:r>
          </a:p>
        </p:txBody>
      </p:sp>
      <p:sp>
        <p:nvSpPr>
          <p:cNvPr id="118787" name="Título 1"/>
          <p:cNvSpPr>
            <a:spLocks noGrp="1"/>
          </p:cNvSpPr>
          <p:nvPr>
            <p:ph type="title" idx="4294967295"/>
          </p:nvPr>
        </p:nvSpPr>
        <p:spPr>
          <a:noFill/>
        </p:spPr>
        <p:txBody>
          <a:bodyPr/>
          <a:lstStyle/>
          <a:p>
            <a:pPr algn="ctr"/>
            <a:r>
              <a:rPr lang="pt-BR" smtClean="0">
                <a:solidFill>
                  <a:srgbClr val="FFFF00"/>
                </a:solidFill>
              </a:rPr>
              <a:t>Resultados</a:t>
            </a:r>
          </a:p>
        </p:txBody>
      </p:sp>
      <p:sp>
        <p:nvSpPr>
          <p:cNvPr id="118788" name="AutoShape 5"/>
          <p:cNvSpPr>
            <a:spLocks noChangeArrowheads="1"/>
          </p:cNvSpPr>
          <p:nvPr/>
        </p:nvSpPr>
        <p:spPr bwMode="auto">
          <a:xfrm>
            <a:off x="0" y="3789363"/>
            <a:ext cx="1219200" cy="914400"/>
          </a:xfrm>
          <a:prstGeom prst="lightningBolt">
            <a:avLst/>
          </a:prstGeom>
          <a:solidFill>
            <a:schemeClr val="accent1"/>
          </a:solidFill>
          <a:ln w="9525">
            <a:solidFill>
              <a:schemeClr val="tx1"/>
            </a:solidFill>
            <a:miter lim="800000"/>
            <a:headEnd/>
            <a:tailEnd/>
          </a:ln>
        </p:spPr>
        <p:txBody>
          <a:bodyPr wrap="none" anchor="ctr"/>
          <a:lstStyle/>
          <a:p>
            <a:pPr defTabSz="914400"/>
            <a:endParaRPr lang="pt-B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1" name="Rectangle 3"/>
          <p:cNvSpPr>
            <a:spLocks noGrp="1"/>
          </p:cNvSpPr>
          <p:nvPr>
            <p:ph type="body" idx="1"/>
          </p:nvPr>
        </p:nvSpPr>
        <p:spPr>
          <a:xfrm>
            <a:off x="1155700" y="2603500"/>
            <a:ext cx="8761413" cy="3416300"/>
          </a:xfrm>
        </p:spPr>
        <p:txBody>
          <a:bodyPr/>
          <a:lstStyle/>
          <a:p>
            <a:pPr>
              <a:buFont typeface="Wingdings 3" pitchFamily="18" charset="2"/>
              <a:buNone/>
            </a:pPr>
            <a:r>
              <a:rPr lang="pt-BR" sz="1600" b="1" smtClean="0">
                <a:solidFill>
                  <a:schemeClr val="hlink"/>
                </a:solidFill>
              </a:rPr>
              <a:t>     	</a:t>
            </a:r>
            <a:r>
              <a:rPr lang="pt-BR" sz="2000" b="1" smtClean="0">
                <a:solidFill>
                  <a:schemeClr val="hlink"/>
                </a:solidFill>
              </a:rPr>
              <a:t>Controlando da influência do peso ao nascer e da IG nas variáveis que se associaram ao óbito  (SDR, sepse precoce, enterocolite necrosante, hemorragia pulmonar, hemorragia  intraventricular graus III-IV, reanimação), </a:t>
            </a:r>
            <a:r>
              <a:rPr lang="pt-BR" sz="2000" smtClean="0"/>
              <a:t>a analise multivariada com regressão  logística mostrou </a:t>
            </a:r>
          </a:p>
          <a:p>
            <a:pPr>
              <a:buFont typeface="Wingdings 3" pitchFamily="18" charset="2"/>
              <a:buNone/>
            </a:pPr>
            <a:r>
              <a:rPr lang="pt-BR" sz="2000" smtClean="0"/>
              <a:t>     que apenas a </a:t>
            </a:r>
            <a:r>
              <a:rPr lang="pt-BR" sz="2000" b="1" smtClean="0">
                <a:solidFill>
                  <a:srgbClr val="CC0000"/>
                </a:solidFill>
              </a:rPr>
              <a:t>hemorragia pulmonar</a:t>
            </a:r>
            <a:r>
              <a:rPr lang="pt-BR" sz="2000" smtClean="0"/>
              <a:t> (</a:t>
            </a:r>
            <a:r>
              <a:rPr lang="pt-BR" sz="2000" b="1" i="1" smtClean="0"/>
              <a:t>odds ratio – OR=3,3;IC95% 1,4–7,9; p=0,01</a:t>
            </a:r>
            <a:r>
              <a:rPr lang="pt-BR" sz="2000" smtClean="0"/>
              <a:t>) e a </a:t>
            </a:r>
            <a:r>
              <a:rPr lang="pt-BR" sz="2000" b="1" smtClean="0">
                <a:solidFill>
                  <a:srgbClr val="CC0000"/>
                </a:solidFill>
              </a:rPr>
              <a:t>doença da membrana hialina </a:t>
            </a:r>
            <a:r>
              <a:rPr lang="pt-BR" sz="2000" smtClean="0"/>
              <a:t>(</a:t>
            </a:r>
            <a:r>
              <a:rPr lang="pt-BR" sz="2000" b="1" i="1" smtClean="0"/>
              <a:t>OR=2,5; IC95% 1,1–6,0; p=0,04</a:t>
            </a:r>
            <a:r>
              <a:rPr lang="pt-BR" sz="2000" smtClean="0"/>
              <a:t>) persistiram significativamente associadas ao óbito.</a:t>
            </a:r>
          </a:p>
          <a:p>
            <a:endParaRPr lang="pt-BR" sz="2000" smtClean="0"/>
          </a:p>
        </p:txBody>
      </p:sp>
      <p:sp>
        <p:nvSpPr>
          <p:cNvPr id="119812" name="Título 1"/>
          <p:cNvSpPr>
            <a:spLocks/>
          </p:cNvSpPr>
          <p:nvPr/>
        </p:nvSpPr>
        <p:spPr bwMode="gray">
          <a:xfrm>
            <a:off x="1155700" y="973138"/>
            <a:ext cx="8761413" cy="708025"/>
          </a:xfrm>
          <a:prstGeom prst="rect">
            <a:avLst/>
          </a:prstGeom>
          <a:noFill/>
          <a:ln w="9525">
            <a:noFill/>
            <a:miter lim="800000"/>
            <a:headEnd/>
            <a:tailEnd/>
          </a:ln>
        </p:spPr>
        <p:txBody>
          <a:bodyPr anchor="ctr"/>
          <a:lstStyle/>
          <a:p>
            <a:pPr algn="ctr"/>
            <a:r>
              <a:rPr lang="pt-BR" sz="3600">
                <a:solidFill>
                  <a:srgbClr val="FFFF00"/>
                </a:solidFill>
                <a:latin typeface="Century Gothic" pitchFamily="34" charset="0"/>
              </a:rPr>
              <a:t>Resultados</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Espaço Reservado para Conteúdo 2"/>
          <p:cNvSpPr>
            <a:spLocks noGrp="1"/>
          </p:cNvSpPr>
          <p:nvPr>
            <p:ph idx="4294967295"/>
          </p:nvPr>
        </p:nvSpPr>
        <p:spPr>
          <a:xfrm>
            <a:off x="676275" y="2592388"/>
            <a:ext cx="10972800" cy="5054600"/>
          </a:xfrm>
        </p:spPr>
        <p:txBody>
          <a:bodyPr/>
          <a:lstStyle/>
          <a:p>
            <a:pPr>
              <a:lnSpc>
                <a:spcPct val="80000"/>
              </a:lnSpc>
            </a:pPr>
            <a:r>
              <a:rPr lang="pt-BR" sz="2000" smtClean="0">
                <a:latin typeface="Times New Roman" pitchFamily="18" charset="0"/>
              </a:rPr>
              <a:t>A maior taxa de sobrevida ocorreu na faixa de maior IG, variando entre 88,5% para prematuros com 30 a 31/6 semanas e </a:t>
            </a:r>
            <a:r>
              <a:rPr lang="pt-BR" sz="2000" b="1" smtClean="0">
                <a:solidFill>
                  <a:schemeClr val="hlink"/>
                </a:solidFill>
                <a:latin typeface="Times New Roman" pitchFamily="18" charset="0"/>
              </a:rPr>
              <a:t>52,6% para prematuros com IG 25 – 27/6 semanas.</a:t>
            </a:r>
          </a:p>
          <a:p>
            <a:pPr>
              <a:lnSpc>
                <a:spcPct val="80000"/>
              </a:lnSpc>
            </a:pPr>
            <a:r>
              <a:rPr lang="pt-BR" sz="2000" smtClean="0">
                <a:latin typeface="Times New Roman" pitchFamily="18" charset="0"/>
              </a:rPr>
              <a:t>Quando se considera a sobrevida específica de prematuros com 25 semanas (45,4%), observa-se que foi similar àquela descrita em outros países, como Reino Unido e Irlanda em 1995 (44%), porém está muito distante dos resultados encontrados na Alemanha (79%)21, Noruega (80%)22, em 2000, nos EUA (75%)23, em 2003, ou mesmo na Suécia (82%)24, em 2007.</a:t>
            </a:r>
          </a:p>
          <a:p>
            <a:r>
              <a:rPr lang="pt-BR" sz="2000" smtClean="0">
                <a:latin typeface="Times New Roman" pitchFamily="18" charset="0"/>
              </a:rPr>
              <a:t>Nesta coorte, dos 53 óbitos registrados, 28 (52,8%) ocorreram em prematuros extremos (&lt;28 semanas), sendo que </a:t>
            </a:r>
            <a:r>
              <a:rPr lang="pt-BR" sz="2000" b="1" smtClean="0">
                <a:solidFill>
                  <a:schemeClr val="hlink"/>
                </a:solidFill>
                <a:latin typeface="Times New Roman" pitchFamily="18" charset="0"/>
              </a:rPr>
              <a:t>sobrevida acima de 50% foi encontrada em prematuros com IG de 26 semanas (56,5%) e peso ≥700 g.</a:t>
            </a:r>
          </a:p>
          <a:p>
            <a:r>
              <a:rPr lang="pt-BR" sz="2000" b="1" smtClean="0">
                <a:solidFill>
                  <a:schemeClr val="hlink"/>
                </a:solidFill>
                <a:latin typeface="Times New Roman" pitchFamily="18" charset="0"/>
              </a:rPr>
              <a:t>Porém, há de se considerar a sobrevida muito próxima a 50% para os prematuros com 25 semanas, o que permite delimitar</a:t>
            </a:r>
            <a:r>
              <a:rPr lang="pt-BR" sz="2000" b="1" smtClean="0">
                <a:latin typeface="Times New Roman" pitchFamily="18" charset="0"/>
              </a:rPr>
              <a:t> </a:t>
            </a:r>
            <a:r>
              <a:rPr lang="pt-BR" sz="2000" b="1" smtClean="0">
                <a:solidFill>
                  <a:srgbClr val="CC0000"/>
                </a:solidFill>
                <a:latin typeface="Times New Roman" pitchFamily="18" charset="0"/>
              </a:rPr>
              <a:t>a viabilidade, na Maternidade estudada, ao redor de 25 a  26 semanas.</a:t>
            </a:r>
          </a:p>
          <a:p>
            <a:pPr>
              <a:lnSpc>
                <a:spcPct val="80000"/>
              </a:lnSpc>
            </a:pPr>
            <a:endParaRPr lang="pt-BR" sz="2000" smtClean="0">
              <a:latin typeface="Times New Roman" pitchFamily="18" charset="0"/>
            </a:endParaRPr>
          </a:p>
        </p:txBody>
      </p:sp>
      <p:sp>
        <p:nvSpPr>
          <p:cNvPr id="120835" name="Text Box 3"/>
          <p:cNvSpPr txBox="1">
            <a:spLocks noChangeArrowheads="1"/>
          </p:cNvSpPr>
          <p:nvPr/>
        </p:nvSpPr>
        <p:spPr bwMode="auto">
          <a:xfrm>
            <a:off x="5441950" y="1054100"/>
            <a:ext cx="1997075" cy="457200"/>
          </a:xfrm>
          <a:prstGeom prst="rect">
            <a:avLst/>
          </a:prstGeom>
          <a:noFill/>
          <a:ln w="9525">
            <a:noFill/>
            <a:miter lim="800000"/>
            <a:headEnd/>
            <a:tailEnd/>
          </a:ln>
          <a:effectLst/>
        </p:spPr>
        <p:txBody>
          <a:bodyPr wrap="none">
            <a:spAutoFit/>
          </a:bodyPr>
          <a:lstStyle/>
          <a:p>
            <a:pPr defTabSz="914400"/>
            <a:r>
              <a:rPr lang="pt-BR" sz="2400" b="1">
                <a:solidFill>
                  <a:srgbClr val="FFFF00"/>
                </a:solidFill>
              </a:rPr>
              <a:t>DISCUSSÃO</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3"/>
          <p:cNvSpPr>
            <a:spLocks noGrp="1"/>
          </p:cNvSpPr>
          <p:nvPr>
            <p:ph type="body" idx="4294967295"/>
          </p:nvPr>
        </p:nvSpPr>
        <p:spPr>
          <a:xfrm>
            <a:off x="860425" y="2300288"/>
            <a:ext cx="10972800" cy="5865812"/>
          </a:xfrm>
        </p:spPr>
        <p:txBody>
          <a:bodyPr/>
          <a:lstStyle/>
          <a:p>
            <a:pPr>
              <a:lnSpc>
                <a:spcPct val="80000"/>
              </a:lnSpc>
              <a:buFont typeface="Wingdings 3" pitchFamily="18" charset="2"/>
              <a:buNone/>
            </a:pPr>
            <a:r>
              <a:rPr lang="pt-BR" sz="1600" smtClean="0"/>
              <a:t>      Não houve diferença entre os grupos em relação ao uso de esteróide antes do parto. Vale ressaltar a elevada incidência de uso de corticóide   nos três grupos estudados, especialmente no grupo </a:t>
            </a:r>
          </a:p>
          <a:p>
            <a:pPr>
              <a:lnSpc>
                <a:spcPct val="80000"/>
              </a:lnSpc>
              <a:buFont typeface="Wingdings 3" pitchFamily="18" charset="2"/>
              <a:buNone/>
            </a:pPr>
            <a:r>
              <a:rPr lang="pt-BR" sz="1600" smtClean="0"/>
              <a:t>      de menor IG, em que atingiu </a:t>
            </a:r>
            <a:r>
              <a:rPr lang="pt-BR" sz="1600" b="1" smtClean="0">
                <a:solidFill>
                  <a:schemeClr val="hlink"/>
                </a:solidFill>
              </a:rPr>
              <a:t>76,3%,</a:t>
            </a:r>
            <a:r>
              <a:rPr lang="pt-BR" sz="1600" smtClean="0"/>
              <a:t> bem acima da  incidência descrita em estudo multicêntrico realizado </a:t>
            </a:r>
          </a:p>
          <a:p>
            <a:pPr>
              <a:lnSpc>
                <a:spcPct val="80000"/>
              </a:lnSpc>
              <a:buFont typeface="Wingdings 3" pitchFamily="18" charset="2"/>
              <a:buNone/>
            </a:pPr>
            <a:r>
              <a:rPr lang="pt-BR" sz="1600" smtClean="0"/>
              <a:t>      no Brasil (54%), em 2005 e o próprio Serviço, ente   2007 e 2008  (50,3%)</a:t>
            </a:r>
          </a:p>
          <a:p>
            <a:pPr>
              <a:lnSpc>
                <a:spcPct val="80000"/>
              </a:lnSpc>
              <a:buFont typeface="Wingdings 3" pitchFamily="18" charset="2"/>
              <a:buNone/>
            </a:pPr>
            <a:endParaRPr lang="pt-BR" sz="1600" smtClean="0"/>
          </a:p>
          <a:p>
            <a:pPr>
              <a:lnSpc>
                <a:spcPct val="80000"/>
              </a:lnSpc>
              <a:buFont typeface="Wingdings 3" pitchFamily="18" charset="2"/>
              <a:buNone/>
            </a:pPr>
            <a:r>
              <a:rPr lang="pt-BR" sz="1600" smtClean="0"/>
              <a:t>    Isso mostra:</a:t>
            </a:r>
          </a:p>
          <a:p>
            <a:pPr>
              <a:lnSpc>
                <a:spcPct val="80000"/>
              </a:lnSpc>
              <a:buFont typeface="Wingdings 3" pitchFamily="18" charset="2"/>
              <a:buNone/>
            </a:pPr>
            <a:r>
              <a:rPr lang="pt-BR" sz="1600" smtClean="0"/>
              <a:t>      melhora na  assistência obstétrica, com crescente preocupação dos  obstetras em relação ao prognóstico dos prematuros, mesmo nas menores faixas de IG.</a:t>
            </a:r>
          </a:p>
          <a:p>
            <a:pPr>
              <a:lnSpc>
                <a:spcPct val="80000"/>
              </a:lnSpc>
              <a:buFont typeface="Wingdings 3" pitchFamily="18" charset="2"/>
              <a:buNone/>
            </a:pPr>
            <a:r>
              <a:rPr lang="pt-BR" sz="1600" smtClean="0">
                <a:solidFill>
                  <a:srgbClr val="CC0000"/>
                </a:solidFill>
              </a:rPr>
              <a:t>A despeito do efeito protetor do corticóide, a     ocorrência de SDR foi elevada nos três grupos estudados </a:t>
            </a:r>
            <a:r>
              <a:rPr lang="pt-BR" sz="1600" smtClean="0"/>
              <a:t>, especialmente no grupo mais  imaturo  (</a:t>
            </a:r>
            <a:r>
              <a:rPr lang="pt-BR" sz="1600" smtClean="0">
                <a:solidFill>
                  <a:srgbClr val="CC0000"/>
                </a:solidFill>
              </a:rPr>
              <a:t>74,5%).</a:t>
            </a:r>
            <a:r>
              <a:rPr lang="pt-BR" sz="1600" smtClean="0"/>
              <a:t> </a:t>
            </a:r>
          </a:p>
          <a:p>
            <a:pPr>
              <a:lnSpc>
                <a:spcPct val="80000"/>
              </a:lnSpc>
              <a:buFont typeface="Wingdings 3" pitchFamily="18" charset="2"/>
              <a:buNone/>
            </a:pPr>
            <a:r>
              <a:rPr lang="pt-BR" sz="1600" smtClean="0"/>
              <a:t>         </a:t>
            </a:r>
            <a:r>
              <a:rPr lang="pt-BR" sz="1600" b="1" smtClean="0">
                <a:solidFill>
                  <a:schemeClr val="accent2"/>
                </a:solidFill>
              </a:rPr>
              <a:t>A SDR esteve fortemente associada ao óbito</a:t>
            </a:r>
            <a:r>
              <a:rPr lang="pt-BR" sz="1600" smtClean="0"/>
              <a:t>, mesmo  após análise de regressão  logística, quando variáveis como peso ao nascer e IG  foram controladas. </a:t>
            </a:r>
          </a:p>
          <a:p>
            <a:pPr algn="ctr">
              <a:lnSpc>
                <a:spcPct val="80000"/>
              </a:lnSpc>
              <a:buFont typeface="Wingdings 3" pitchFamily="18" charset="2"/>
              <a:buNone/>
            </a:pPr>
            <a:r>
              <a:rPr lang="pt-BR" sz="1600" smtClean="0"/>
              <a:t>     </a:t>
            </a:r>
          </a:p>
        </p:txBody>
      </p:sp>
      <p:sp>
        <p:nvSpPr>
          <p:cNvPr id="122883" name="AutoShape 4"/>
          <p:cNvSpPr>
            <a:spLocks noChangeArrowheads="1"/>
          </p:cNvSpPr>
          <p:nvPr/>
        </p:nvSpPr>
        <p:spPr bwMode="auto">
          <a:xfrm>
            <a:off x="0" y="3213100"/>
            <a:ext cx="977900" cy="1214438"/>
          </a:xfrm>
          <a:prstGeom prst="curvedRightArrow">
            <a:avLst>
              <a:gd name="adj1" fmla="val 24838"/>
              <a:gd name="adj2" fmla="val 49675"/>
              <a:gd name="adj3" fmla="val 33333"/>
            </a:avLst>
          </a:prstGeom>
          <a:solidFill>
            <a:schemeClr val="accent1"/>
          </a:solidFill>
          <a:ln w="9525">
            <a:solidFill>
              <a:schemeClr val="tx1"/>
            </a:solidFill>
            <a:miter lim="800000"/>
            <a:headEnd/>
            <a:tailEnd/>
          </a:ln>
        </p:spPr>
        <p:txBody>
          <a:bodyPr wrap="none" anchor="ctr"/>
          <a:lstStyle/>
          <a:p>
            <a:pPr defTabSz="914400"/>
            <a:endParaRPr lang="pt-BR"/>
          </a:p>
        </p:txBody>
      </p:sp>
      <p:sp>
        <p:nvSpPr>
          <p:cNvPr id="122884" name="Text Box 4"/>
          <p:cNvSpPr txBox="1">
            <a:spLocks noChangeArrowheads="1"/>
          </p:cNvSpPr>
          <p:nvPr/>
        </p:nvSpPr>
        <p:spPr bwMode="auto">
          <a:xfrm>
            <a:off x="5441950" y="1054100"/>
            <a:ext cx="1997075" cy="457200"/>
          </a:xfrm>
          <a:prstGeom prst="rect">
            <a:avLst/>
          </a:prstGeom>
          <a:noFill/>
          <a:ln w="9525">
            <a:noFill/>
            <a:miter lim="800000"/>
            <a:headEnd/>
            <a:tailEnd/>
          </a:ln>
          <a:effectLst/>
        </p:spPr>
        <p:txBody>
          <a:bodyPr wrap="none">
            <a:spAutoFit/>
          </a:bodyPr>
          <a:lstStyle/>
          <a:p>
            <a:r>
              <a:rPr lang="pt-BR" sz="2400" b="1">
                <a:solidFill>
                  <a:srgbClr val="FFFF00"/>
                </a:solidFill>
              </a:rPr>
              <a:t>DISCUSSÃO</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Espaço Reservado para Conteúdo 2"/>
          <p:cNvSpPr>
            <a:spLocks noGrp="1"/>
          </p:cNvSpPr>
          <p:nvPr>
            <p:ph idx="4294967295"/>
          </p:nvPr>
        </p:nvSpPr>
        <p:spPr>
          <a:xfrm>
            <a:off x="373063" y="2373313"/>
            <a:ext cx="10972800" cy="4911725"/>
          </a:xfrm>
        </p:spPr>
        <p:txBody>
          <a:bodyPr/>
          <a:lstStyle/>
          <a:p>
            <a:pPr algn="ctr"/>
            <a:r>
              <a:rPr lang="pt-BR" sz="1600" smtClean="0">
                <a:solidFill>
                  <a:srgbClr val="CC0000"/>
                </a:solidFill>
                <a:latin typeface="Times New Roman" pitchFamily="18" charset="0"/>
              </a:rPr>
              <a:t>As taxas de morbidades intra-hospitalar foram altas nos prematuros extremos, certamente contribuindo para o desenvolvimento neurológico adverso</a:t>
            </a:r>
          </a:p>
          <a:p>
            <a:pPr>
              <a:buFont typeface="Wingdings 3" pitchFamily="18" charset="2"/>
              <a:buNone/>
            </a:pPr>
            <a:r>
              <a:rPr lang="pt-BR" sz="1600" smtClean="0">
                <a:latin typeface="Times New Roman" pitchFamily="18" charset="0"/>
              </a:rPr>
              <a:t>     Em estudo da </a:t>
            </a:r>
            <a:r>
              <a:rPr lang="pt-BR" sz="1600" smtClean="0">
                <a:solidFill>
                  <a:srgbClr val="CC0000"/>
                </a:solidFill>
                <a:latin typeface="Times New Roman" pitchFamily="18" charset="0"/>
              </a:rPr>
              <a:t>Rede Brasileira de Pesquisas</a:t>
            </a:r>
            <a:r>
              <a:rPr lang="pt-BR" sz="1600" smtClean="0">
                <a:latin typeface="Times New Roman" pitchFamily="18" charset="0"/>
              </a:rPr>
              <a:t> Neonatais,envolvendo 579 RN entre 23 e 33 semanas de gestação, a doença de membrana hialina ocorreu em 58%, a PCA  em 37% e a sepse precoce em 31%. Não foram analisadas alterações na ultrassonografia cerebral. A mortalidade  neonatal precoce foi de 16%, com variação de 5 a 31%,  entre as diferentes Unidades Neonatais participantes. Dos 92 RN que faleceram, </a:t>
            </a:r>
            <a:r>
              <a:rPr lang="pt-BR" sz="1600" smtClean="0">
                <a:solidFill>
                  <a:srgbClr val="CC0000"/>
                </a:solidFill>
                <a:latin typeface="Times New Roman" pitchFamily="18" charset="0"/>
              </a:rPr>
              <a:t>73% tinham IG entre 23 e 27 semanas</a:t>
            </a:r>
            <a:r>
              <a:rPr lang="pt-BR" sz="1600" smtClean="0">
                <a:latin typeface="Times New Roman" pitchFamily="18" charset="0"/>
              </a:rPr>
              <a:t>, e essa faixa de IG foi fator independente de risco para o óbito neonatal precoce, aumentando o risco em cinco vezes.</a:t>
            </a:r>
          </a:p>
          <a:p>
            <a:pPr algn="ctr">
              <a:buFont typeface="Wingdings 3" pitchFamily="18" charset="2"/>
              <a:buNone/>
            </a:pPr>
            <a:r>
              <a:rPr lang="pt-BR" sz="1600" smtClean="0">
                <a:latin typeface="Times New Roman" pitchFamily="18" charset="0"/>
              </a:rPr>
              <a:t>A elevada incidência de hemorragia pulmonar, em  G25, possivelmente se deve à maior </a:t>
            </a:r>
            <a:r>
              <a:rPr lang="pt-BR" sz="1600" smtClean="0">
                <a:solidFill>
                  <a:srgbClr val="CC0000"/>
                </a:solidFill>
                <a:latin typeface="Times New Roman" pitchFamily="18" charset="0"/>
              </a:rPr>
              <a:t>ocorrência de sepse</a:t>
            </a:r>
            <a:r>
              <a:rPr lang="pt-BR" sz="1600" smtClean="0">
                <a:latin typeface="Times New Roman" pitchFamily="18" charset="0"/>
              </a:rPr>
              <a:t> nesse grupo.</a:t>
            </a:r>
          </a:p>
          <a:p>
            <a:pPr>
              <a:buFont typeface="Wingdings 3" pitchFamily="18" charset="2"/>
              <a:buNone/>
            </a:pPr>
            <a:r>
              <a:rPr lang="pt-BR" sz="1600" smtClean="0">
                <a:latin typeface="Times New Roman" pitchFamily="18" charset="0"/>
              </a:rPr>
              <a:t>     </a:t>
            </a:r>
            <a:r>
              <a:rPr lang="pt-BR" sz="1600" b="1" smtClean="0">
                <a:solidFill>
                  <a:schemeClr val="hlink"/>
                </a:solidFill>
                <a:latin typeface="Times New Roman" pitchFamily="18" charset="0"/>
              </a:rPr>
              <a:t>Possível explicação</a:t>
            </a:r>
            <a:r>
              <a:rPr lang="pt-BR" sz="1600" smtClean="0">
                <a:latin typeface="Times New Roman" pitchFamily="18" charset="0"/>
              </a:rPr>
              <a:t>:</a:t>
            </a:r>
          </a:p>
          <a:p>
            <a:pPr>
              <a:buFont typeface="Wingdings 3" pitchFamily="18" charset="2"/>
              <a:buNone/>
            </a:pPr>
            <a:r>
              <a:rPr lang="pt-BR" sz="1600" smtClean="0">
                <a:latin typeface="Times New Roman" pitchFamily="18" charset="0"/>
              </a:rPr>
              <a:t>     A infecção bacteriana induz a produção de  interleucina-8, que estimula a ativação de neutrófilos, o que  contribui para o desenvolvimento da hemorragia pulmonar, além do comprometimento da função cardiovascular, que  propicia alteração do fluxo sanguíneo cerebral</a:t>
            </a:r>
          </a:p>
          <a:p>
            <a:r>
              <a:rPr lang="pt-BR" smtClean="0">
                <a:latin typeface="Times New Roman" pitchFamily="18" charset="0"/>
              </a:rPr>
              <a:t>A hemorragia intraventricular grave (graus III e IV) ocorreu em 20% dos prematuros incluídos em G25, </a:t>
            </a:r>
            <a:r>
              <a:rPr lang="pt-BR" b="1" smtClean="0">
                <a:solidFill>
                  <a:srgbClr val="CC0000"/>
                </a:solidFill>
                <a:latin typeface="Times New Roman" pitchFamily="18" charset="0"/>
              </a:rPr>
              <a:t>aumentando em quase 2 vezes o risco de óbito</a:t>
            </a:r>
            <a:r>
              <a:rPr lang="pt-BR" smtClean="0">
                <a:latin typeface="Times New Roman" pitchFamily="18" charset="0"/>
              </a:rPr>
              <a:t>, nesse grupo. No grupo G28, a hemorragia intraventricular foi mais frequente do que em G30 e esteve igualmente associada a risco aumentado de óbito</a:t>
            </a:r>
          </a:p>
          <a:p>
            <a:pPr>
              <a:buFont typeface="Wingdings 3" pitchFamily="18" charset="2"/>
              <a:buNone/>
            </a:pPr>
            <a:endParaRPr lang="pt-BR" sz="1600" smtClean="0">
              <a:latin typeface="Times New Roman" pitchFamily="18" charset="0"/>
            </a:endParaRPr>
          </a:p>
          <a:p>
            <a:pPr>
              <a:buFont typeface="Wingdings 3" pitchFamily="18" charset="2"/>
              <a:buNone/>
            </a:pPr>
            <a:endParaRPr lang="pt-BR" sz="1600" smtClean="0">
              <a:latin typeface="Times New Roman" pitchFamily="18" charset="0"/>
            </a:endParaRPr>
          </a:p>
          <a:p>
            <a:pPr>
              <a:buFont typeface="Wingdings 3" pitchFamily="18" charset="2"/>
              <a:buNone/>
            </a:pPr>
            <a:endParaRPr lang="pt-BR" sz="1600" smtClean="0">
              <a:latin typeface="Times New Roman" pitchFamily="18" charset="0"/>
            </a:endParaRPr>
          </a:p>
          <a:p>
            <a:pPr>
              <a:buFont typeface="Wingdings 3" pitchFamily="18" charset="2"/>
              <a:buNone/>
            </a:pPr>
            <a:endParaRPr lang="pt-BR" sz="1600" smtClean="0">
              <a:latin typeface="Times New Roman" pitchFamily="18" charset="0"/>
            </a:endParaRPr>
          </a:p>
        </p:txBody>
      </p:sp>
      <p:sp>
        <p:nvSpPr>
          <p:cNvPr id="125955" name="AutoShape 5"/>
          <p:cNvSpPr>
            <a:spLocks noChangeArrowheads="1"/>
          </p:cNvSpPr>
          <p:nvPr/>
        </p:nvSpPr>
        <p:spPr bwMode="auto">
          <a:xfrm>
            <a:off x="-317500" y="3821113"/>
            <a:ext cx="1219200" cy="914400"/>
          </a:xfrm>
          <a:prstGeom prst="lightningBolt">
            <a:avLst/>
          </a:prstGeom>
          <a:solidFill>
            <a:schemeClr val="folHlink"/>
          </a:solidFill>
          <a:ln w="9525">
            <a:solidFill>
              <a:srgbClr val="CC0000"/>
            </a:solidFill>
            <a:miter lim="800000"/>
            <a:headEnd/>
            <a:tailEnd/>
          </a:ln>
        </p:spPr>
        <p:txBody>
          <a:bodyPr wrap="none" anchor="ctr"/>
          <a:lstStyle/>
          <a:p>
            <a:pPr defTabSz="914400"/>
            <a:endParaRPr lang="pt-BR"/>
          </a:p>
        </p:txBody>
      </p:sp>
      <p:sp>
        <p:nvSpPr>
          <p:cNvPr id="125956" name="Text Box 4"/>
          <p:cNvSpPr txBox="1">
            <a:spLocks noChangeArrowheads="1"/>
          </p:cNvSpPr>
          <p:nvPr/>
        </p:nvSpPr>
        <p:spPr bwMode="auto">
          <a:xfrm>
            <a:off x="5441950" y="1054100"/>
            <a:ext cx="1997075" cy="457200"/>
          </a:xfrm>
          <a:prstGeom prst="rect">
            <a:avLst/>
          </a:prstGeom>
          <a:noFill/>
          <a:ln w="9525">
            <a:noFill/>
            <a:miter lim="800000"/>
            <a:headEnd/>
            <a:tailEnd/>
          </a:ln>
          <a:effectLst/>
        </p:spPr>
        <p:txBody>
          <a:bodyPr wrap="none">
            <a:spAutoFit/>
          </a:bodyPr>
          <a:lstStyle/>
          <a:p>
            <a:r>
              <a:rPr lang="pt-BR" sz="2400" b="1">
                <a:solidFill>
                  <a:srgbClr val="FFFF00"/>
                </a:solidFill>
              </a:rPr>
              <a:t>DISCUSSÃO</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2"/>
          <p:cNvSpPr>
            <a:spLocks noGrp="1"/>
          </p:cNvSpPr>
          <p:nvPr>
            <p:ph type="title" idx="4294967295"/>
          </p:nvPr>
        </p:nvSpPr>
        <p:spPr/>
        <p:txBody>
          <a:bodyPr/>
          <a:lstStyle/>
          <a:p>
            <a:r>
              <a:rPr lang="pt-BR" b="1" smtClean="0">
                <a:solidFill>
                  <a:srgbClr val="FFCC0F"/>
                </a:solidFill>
              </a:rPr>
              <a:t>         O Por quê deste estudo?</a:t>
            </a:r>
          </a:p>
        </p:txBody>
      </p:sp>
      <p:sp>
        <p:nvSpPr>
          <p:cNvPr id="132099" name="Rectangle 3"/>
          <p:cNvSpPr>
            <a:spLocks noGrp="1"/>
          </p:cNvSpPr>
          <p:nvPr>
            <p:ph type="body" idx="4294967295"/>
          </p:nvPr>
        </p:nvSpPr>
        <p:spPr/>
        <p:txBody>
          <a:bodyPr/>
          <a:lstStyle/>
          <a:p>
            <a:pPr algn="ctr">
              <a:buFont typeface="Wingdings 3" pitchFamily="18" charset="2"/>
              <a:buNone/>
            </a:pPr>
            <a:r>
              <a:rPr lang="pt-BR" sz="2000" b="1" smtClean="0">
                <a:solidFill>
                  <a:schemeClr val="hlink"/>
                </a:solidFill>
                <a:latin typeface="Times New Roman" pitchFamily="18" charset="0"/>
              </a:rPr>
              <a:t>A análise da mortalidade e dos  fatores associados permite  identificar aspectos que requerem adoção de melhores práticas para a redução de morbidades passíveis de intervenção e melhora nas taxas de sobrevida de prematuros extremos</a:t>
            </a:r>
          </a:p>
          <a:p>
            <a:pPr>
              <a:lnSpc>
                <a:spcPct val="80000"/>
              </a:lnSpc>
            </a:pPr>
            <a:r>
              <a:rPr lang="pt-BR" sz="2000" smtClean="0">
                <a:latin typeface="Times New Roman" pitchFamily="18" charset="0"/>
              </a:rPr>
              <a:t>Em resumo, os autores verificaram que, na coorte estudada, a mortalidade esteve diretamente relacionada à faixa de IG e ao peso ao nascer. </a:t>
            </a:r>
          </a:p>
          <a:p>
            <a:pPr>
              <a:lnSpc>
                <a:spcPct val="80000"/>
              </a:lnSpc>
            </a:pPr>
            <a:r>
              <a:rPr lang="pt-BR" sz="2000" smtClean="0">
                <a:solidFill>
                  <a:schemeClr val="hlink"/>
                </a:solidFill>
                <a:latin typeface="Times New Roman" pitchFamily="18" charset="0"/>
              </a:rPr>
              <a:t>A sobrevivência foi maior que 50% a partir de 26 semanas e 700g.</a:t>
            </a:r>
            <a:r>
              <a:rPr lang="pt-BR" sz="2000" smtClean="0">
                <a:latin typeface="Times New Roman" pitchFamily="18" charset="0"/>
              </a:rPr>
              <a:t> </a:t>
            </a:r>
          </a:p>
          <a:p>
            <a:pPr>
              <a:lnSpc>
                <a:spcPct val="80000"/>
              </a:lnSpc>
            </a:pPr>
            <a:r>
              <a:rPr lang="pt-BR" sz="2000" smtClean="0">
                <a:solidFill>
                  <a:srgbClr val="CC0000"/>
                </a:solidFill>
                <a:latin typeface="Times New Roman" pitchFamily="18" charset="0"/>
              </a:rPr>
              <a:t>As alterações hemorrágicas graves, detectadas pela ultrassonografia cerebral, foram mais frequentes nos prematuros menores</a:t>
            </a:r>
            <a:r>
              <a:rPr lang="pt-BR" sz="2000" smtClean="0">
                <a:latin typeface="Times New Roman" pitchFamily="18" charset="0"/>
              </a:rPr>
              <a:t> (25 a 27/6 semanas e 28 a 29/6 semanas) </a:t>
            </a:r>
            <a:r>
              <a:rPr lang="pt-BR" sz="2000" smtClean="0">
                <a:solidFill>
                  <a:srgbClr val="CC0000"/>
                </a:solidFill>
                <a:latin typeface="Times New Roman" pitchFamily="18" charset="0"/>
              </a:rPr>
              <a:t>e se associaram à maior risco de óbito. </a:t>
            </a:r>
          </a:p>
          <a:p>
            <a:pPr>
              <a:lnSpc>
                <a:spcPct val="80000"/>
              </a:lnSpc>
            </a:pPr>
            <a:r>
              <a:rPr lang="pt-BR" sz="2000" b="1" smtClean="0">
                <a:solidFill>
                  <a:srgbClr val="CC0000"/>
                </a:solidFill>
                <a:latin typeface="Times New Roman" pitchFamily="18" charset="0"/>
              </a:rPr>
              <a:t>A hemorragia pulmonar e a SDR foram preditores independentes de óbito neonatal.</a:t>
            </a:r>
          </a:p>
          <a:p>
            <a:pPr algn="ctr">
              <a:buFont typeface="Wingdings 3" pitchFamily="18" charset="2"/>
              <a:buNone/>
            </a:pPr>
            <a:endParaRPr lang="pt-BR" sz="2000" b="1" smtClean="0">
              <a:solidFill>
                <a:schemeClr val="hlink"/>
              </a:solidFill>
              <a:latin typeface="Times New Roman" pitchFamily="18" charset="0"/>
            </a:endParaRP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3"/>
          <p:cNvSpPr>
            <a:spLocks noGrp="1" noChangeArrowheads="1"/>
          </p:cNvSpPr>
          <p:nvPr>
            <p:ph type="body" idx="4294967295"/>
          </p:nvPr>
        </p:nvSpPr>
        <p:spPr>
          <a:xfrm>
            <a:off x="1155700" y="2603500"/>
            <a:ext cx="9156700" cy="4032250"/>
          </a:xfrm>
          <a:solidFill>
            <a:schemeClr val="bg1"/>
          </a:solidFill>
        </p:spPr>
        <p:txBody>
          <a:bodyPr/>
          <a:lstStyle/>
          <a:p>
            <a:pPr marL="469900" indent="-469900" algn="ctr" defTabSz="914400">
              <a:lnSpc>
                <a:spcPct val="80000"/>
              </a:lnSpc>
              <a:buFont typeface="Wingdings 3" pitchFamily="18" charset="2"/>
              <a:buNone/>
            </a:pPr>
            <a:r>
              <a:rPr lang="en-US" sz="1200" smtClean="0"/>
              <a:t>  </a:t>
            </a:r>
            <a:r>
              <a:rPr lang="en-US" b="1" smtClean="0">
                <a:solidFill>
                  <a:srgbClr val="0033CC"/>
                </a:solidFill>
                <a:latin typeface="Times New Roman" pitchFamily="18" charset="0"/>
              </a:rPr>
              <a:t>Existem alguns </a:t>
            </a:r>
            <a:r>
              <a:rPr lang="en-US" b="1" i="1" smtClean="0">
                <a:solidFill>
                  <a:srgbClr val="0033CC"/>
                </a:solidFill>
                <a:latin typeface="Times New Roman" pitchFamily="18" charset="0"/>
              </a:rPr>
              <a:t>guidelines</a:t>
            </a:r>
            <a:r>
              <a:rPr lang="en-US" b="1" smtClean="0">
                <a:solidFill>
                  <a:srgbClr val="0033CC"/>
                </a:solidFill>
                <a:latin typeface="Times New Roman" pitchFamily="18" charset="0"/>
              </a:rPr>
              <a:t> que orientam o manejo de prematuros extremos ao redor do mundo</a:t>
            </a:r>
            <a:endParaRPr lang="en-US" smtClean="0">
              <a:solidFill>
                <a:srgbClr val="0033CC"/>
              </a:solidFill>
              <a:latin typeface="Times New Roman" pitchFamily="18" charset="0"/>
            </a:endParaRPr>
          </a:p>
          <a:p>
            <a:pPr marL="469900" indent="-469900" algn="just" defTabSz="914400">
              <a:lnSpc>
                <a:spcPct val="80000"/>
              </a:lnSpc>
            </a:pPr>
            <a:r>
              <a:rPr lang="en-US" b="1" smtClean="0">
                <a:latin typeface="Times New Roman" pitchFamily="18" charset="0"/>
              </a:rPr>
              <a:t>Recomendação do </a:t>
            </a:r>
            <a:r>
              <a:rPr lang="en-US" b="1" i="1" smtClean="0">
                <a:latin typeface="Times New Roman" pitchFamily="18" charset="0"/>
              </a:rPr>
              <a:t>Committee on the Fetus and Newborn of the American Academy of Pediatrics</a:t>
            </a:r>
            <a:r>
              <a:rPr lang="en-US" i="1" smtClean="0">
                <a:latin typeface="Times New Roman" pitchFamily="18" charset="0"/>
              </a:rPr>
              <a:t>: </a:t>
            </a:r>
          </a:p>
          <a:p>
            <a:pPr marL="469900" indent="-469900" algn="ctr" defTabSz="914400">
              <a:lnSpc>
                <a:spcPct val="80000"/>
              </a:lnSpc>
              <a:buFont typeface="Wingdings 3" pitchFamily="18" charset="2"/>
              <a:buNone/>
            </a:pPr>
            <a:r>
              <a:rPr lang="en-US" i="1" smtClean="0">
                <a:latin typeface="Times New Roman" pitchFamily="18" charset="0"/>
              </a:rPr>
              <a:t>“Quando a mortalidade precoce é provável e a sobrevivência poderia estar acompanhada por alto risco de morbidade severa inaceitável, a terapia ativa intensiva não está indicada. Se o prognóstico for incerto, mas provavelmente muito ruim, o desejo dos pais deve determinar se o neonato é reanimado”</a:t>
            </a:r>
          </a:p>
          <a:p>
            <a:pPr marL="469900" indent="-469900" algn="just" defTabSz="914400">
              <a:lnSpc>
                <a:spcPct val="80000"/>
              </a:lnSpc>
              <a:buFont typeface="Wingdings 3" pitchFamily="18" charset="2"/>
              <a:buNone/>
            </a:pPr>
            <a:r>
              <a:rPr lang="en-US" b="1" smtClean="0">
                <a:latin typeface="Times New Roman" pitchFamily="18" charset="0"/>
              </a:rPr>
              <a:t>Recomendação </a:t>
            </a:r>
            <a:r>
              <a:rPr lang="en-US" b="1" i="1" smtClean="0">
                <a:latin typeface="Times New Roman" pitchFamily="18" charset="0"/>
              </a:rPr>
              <a:t>Nuffield Council on Bioethics </a:t>
            </a:r>
            <a:r>
              <a:rPr lang="en-US" b="1" smtClean="0">
                <a:latin typeface="Times New Roman" pitchFamily="18" charset="0"/>
              </a:rPr>
              <a:t>do Reino Unido</a:t>
            </a:r>
            <a:r>
              <a:rPr lang="en-US" smtClean="0">
                <a:latin typeface="Times New Roman" pitchFamily="18" charset="0"/>
              </a:rPr>
              <a:t>: </a:t>
            </a:r>
          </a:p>
          <a:p>
            <a:pPr marL="469900" indent="-469900" algn="ctr" defTabSz="914400">
              <a:lnSpc>
                <a:spcPct val="80000"/>
              </a:lnSpc>
              <a:buFont typeface="Wingdings 3" pitchFamily="18" charset="2"/>
              <a:buNone/>
            </a:pPr>
            <a:r>
              <a:rPr lang="en-US" smtClean="0">
                <a:latin typeface="Times New Roman" pitchFamily="18" charset="0"/>
              </a:rPr>
              <a:t>“Reanimação e cuidados intensivos não devem ser padrão em menores de 22 semanas, mas  pode ser realizada a pedido dos pais e no parecer clínico de que é no melhor interesse da criança. Para neonatos de 23 semanas, os pais podem fazer a escolha, mas os clínicos devem concordar que isto é no melhor interesse do recém-nascido. Para neonatos de 24 semanas, a reanimação deve ser efetuada mas a terapêutica pode ocorrer após acôrdo mútuo entre pais e médicos”</a:t>
            </a:r>
          </a:p>
          <a:p>
            <a:pPr marL="469900" indent="-469900" algn="ctr" defTabSz="914400">
              <a:lnSpc>
                <a:spcPct val="80000"/>
              </a:lnSpc>
            </a:pPr>
            <a:endParaRPr lang="pt-BR" smtClean="0">
              <a:latin typeface="Times New Roman" pitchFamily="18" charset="0"/>
            </a:endParaRPr>
          </a:p>
          <a:p>
            <a:pPr marL="469900" indent="-469900" algn="ctr" defTabSz="914400">
              <a:lnSpc>
                <a:spcPct val="80000"/>
              </a:lnSpc>
              <a:buFont typeface="Wingdings 3" pitchFamily="18" charset="2"/>
              <a:buNone/>
            </a:pPr>
            <a:endParaRPr lang="pt-BR" i="1" smtClean="0">
              <a:latin typeface="Times New Roman" pitchFamily="18" charset="0"/>
            </a:endParaRPr>
          </a:p>
        </p:txBody>
      </p:sp>
      <p:graphicFrame>
        <p:nvGraphicFramePr>
          <p:cNvPr id="172060" name="Group 28"/>
          <p:cNvGraphicFramePr>
            <a:graphicFrameLocks noGrp="1"/>
          </p:cNvGraphicFramePr>
          <p:nvPr/>
        </p:nvGraphicFramePr>
        <p:xfrm>
          <a:off x="995363" y="527050"/>
          <a:ext cx="9155112" cy="944563"/>
        </p:xfrm>
        <a:graphic>
          <a:graphicData uri="http://schemas.openxmlformats.org/drawingml/2006/table">
            <a:tbl>
              <a:tblPr/>
              <a:tblGrid>
                <a:gridCol w="3051175"/>
                <a:gridCol w="3052762"/>
                <a:gridCol w="3051175"/>
              </a:tblGrid>
              <a:tr h="944563">
                <a:tc>
                  <a:txBody>
                    <a:bodyPr/>
                    <a:lstStyle/>
                    <a:p>
                      <a:pPr marL="0" marR="0" lvl="0" indent="0" algn="l" defTabSz="457200" rtl="0" eaLnBrk="1" fontAlgn="base" latinLnBrk="0" hangingPunct="1">
                        <a:lnSpc>
                          <a:spcPct val="100000"/>
                        </a:lnSpc>
                        <a:spcBef>
                          <a:spcPct val="0"/>
                        </a:spcBef>
                        <a:spcAft>
                          <a:spcPct val="0"/>
                        </a:spcAft>
                        <a:buClrTx/>
                        <a:buSzPct val="80000"/>
                        <a:buFontTx/>
                        <a:buNone/>
                        <a:tabLst/>
                      </a:pPr>
                      <a:r>
                        <a:rPr kumimoji="0" lang="en-US"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Fatores perinatais associados com tratamento ativo intensivo no limite da viabilidade-um estudo populacional</a:t>
                      </a:r>
                      <a:endParaRPr kumimoji="0" lang="en-US" sz="1400" b="0" i="0" u="none" strike="noStrike" cap="none" normalizeH="0" baseline="0" smtClean="0">
                        <a:ln>
                          <a:noFill/>
                        </a:ln>
                        <a:solidFill>
                          <a:srgbClr val="404040"/>
                        </a:solidFill>
                        <a:effectLst/>
                        <a:latin typeface="Century Gothic" pitchFamily="34"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457200" rtl="0" eaLnBrk="1" fontAlgn="base" latinLnBrk="0" hangingPunct="1">
                        <a:lnSpc>
                          <a:spcPct val="100000"/>
                        </a:lnSpc>
                        <a:spcBef>
                          <a:spcPct val="0"/>
                        </a:spcBef>
                        <a:spcAft>
                          <a:spcPct val="0"/>
                        </a:spcAft>
                        <a:buClrTx/>
                        <a:buSzPct val="80000"/>
                        <a:buFontTx/>
                        <a:buNone/>
                        <a:tabLst/>
                      </a:pPr>
                      <a:r>
                        <a:rPr kumimoji="0" lang="en-US"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Litmanovitz I et al. Apresenta</a:t>
                      </a:r>
                      <a:r>
                        <a:rPr kumimoji="0" lang="en-US" sz="1400" b="0" i="0" u="none" strike="noStrike" cap="none" normalizeH="0" baseline="0" smtClean="0">
                          <a:ln>
                            <a:noFill/>
                          </a:ln>
                          <a:solidFill>
                            <a:srgbClr val="000066"/>
                          </a:solidFill>
                          <a:effectLst/>
                          <a:latin typeface="Century Gothic" pitchFamily="34" charset="0"/>
                          <a:ea typeface="Geneva"/>
                          <a:cs typeface="Times New Roman" pitchFamily="18" charset="0"/>
                          <a:hlinkClick r:id="rId2"/>
                        </a:rPr>
                        <a:t>ç</a:t>
                      </a:r>
                      <a:r>
                        <a:rPr kumimoji="0" lang="en-US"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 Fernanda Arantes Alves, Paulo R. Margotto</a:t>
                      </a:r>
                      <a:endParaRPr kumimoji="0" lang="en-US" sz="1400" b="0" i="0" u="none" strike="noStrike" cap="none" normalizeH="0" baseline="0" smtClean="0">
                        <a:ln>
                          <a:noFill/>
                        </a:ln>
                        <a:solidFill>
                          <a:srgbClr val="404040"/>
                        </a:solidFill>
                        <a:effectLst/>
                        <a:latin typeface="Century Gothic" pitchFamily="34"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457200" rtl="0" eaLnBrk="1" fontAlgn="base" latinLnBrk="0" hangingPunct="1">
                        <a:lnSpc>
                          <a:spcPct val="100000"/>
                        </a:lnSpc>
                        <a:spcBef>
                          <a:spcPct val="0"/>
                        </a:spcBef>
                        <a:spcAft>
                          <a:spcPct val="0"/>
                        </a:spcAft>
                        <a:buClrTx/>
                        <a:buSzPct val="80000"/>
                        <a:buFontTx/>
                        <a:buNone/>
                        <a:tabLst/>
                      </a:pPr>
                      <a:r>
                        <a:rPr kumimoji="0" lang="en-US" sz="14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en-US" sz="1400" b="0" i="0" u="none" strike="noStrike" cap="none" normalizeH="0" baseline="0" smtClean="0">
                          <a:ln>
                            <a:noFill/>
                          </a:ln>
                          <a:solidFill>
                            <a:srgbClr val="000066"/>
                          </a:solidFill>
                          <a:effectLst/>
                          <a:latin typeface="Century Gothic" pitchFamily="34" charset="0"/>
                          <a:cs typeface="Times New Roman" pitchFamily="18" charset="0"/>
                        </a:rPr>
                        <a:t>           </a:t>
                      </a:r>
                      <a:endParaRPr kumimoji="0" lang="en-US" sz="14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91149" name="Picture 7" descr="Clique aqui para ver o artigo">
            <a:hlinkClick r:id="rId2"/>
          </p:cNvPr>
          <p:cNvPicPr>
            <a:picLocks noChangeAspect="1" noChangeArrowheads="1"/>
          </p:cNvPicPr>
          <p:nvPr/>
        </p:nvPicPr>
        <p:blipFill>
          <a:blip r:embed="rId3"/>
          <a:srcRect/>
          <a:stretch>
            <a:fillRect/>
          </a:stretch>
        </p:blipFill>
        <p:spPr bwMode="auto">
          <a:xfrm>
            <a:off x="8088313" y="852488"/>
            <a:ext cx="495300" cy="371475"/>
          </a:xfrm>
          <a:prstGeom prst="rect">
            <a:avLst/>
          </a:prstGeom>
          <a:noFill/>
          <a:ln w="9525">
            <a:noFill/>
            <a:miter lim="800000"/>
            <a:headEnd/>
            <a:tailEnd/>
          </a:ln>
        </p:spPr>
      </p:pic>
      <p:sp>
        <p:nvSpPr>
          <p:cNvPr id="91150" name="AutoShape 29"/>
          <p:cNvSpPr>
            <a:spLocks noChangeArrowheads="1"/>
          </p:cNvSpPr>
          <p:nvPr/>
        </p:nvSpPr>
        <p:spPr bwMode="auto">
          <a:xfrm>
            <a:off x="11247438" y="5562600"/>
            <a:ext cx="806450" cy="257175"/>
          </a:xfrm>
          <a:custGeom>
            <a:avLst/>
            <a:gdLst>
              <a:gd name="T0" fmla="*/ 12702381 w 21600"/>
              <a:gd name="T1" fmla="*/ 0 h 21600"/>
              <a:gd name="T2" fmla="*/ 0 w 21600"/>
              <a:gd name="T3" fmla="*/ 1531001 h 21600"/>
              <a:gd name="T4" fmla="*/ 12702381 w 21600"/>
              <a:gd name="T5" fmla="*/ 3061989 h 21600"/>
              <a:gd name="T6" fmla="*/ 16936529 w 21600"/>
              <a:gd name="T7" fmla="*/ 1531001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00FF"/>
          </a:solidFill>
          <a:ln w="38100">
            <a:solidFill>
              <a:schemeClr val="hlink"/>
            </a:solidFill>
            <a:miter lim="800000"/>
            <a:headEnd/>
            <a:tailEnd/>
          </a:ln>
        </p:spPr>
        <p:txBody>
          <a:bodyPr wrap="none" anchor="ctr"/>
          <a:lstStyle/>
          <a:p>
            <a:endParaRPr lang="pt-BR">
              <a:ea typeface="MS PGothic" pitchFamily="34" charset="-128"/>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idx="4294967295"/>
          </p:nvPr>
        </p:nvSpPr>
        <p:spPr>
          <a:xfrm>
            <a:off x="1147763" y="304800"/>
            <a:ext cx="10668000" cy="1216025"/>
          </a:xfrm>
        </p:spPr>
        <p:txBody>
          <a:bodyPr anchor="b"/>
          <a:lstStyle/>
          <a:p>
            <a:r>
              <a:rPr lang="pt-BR" sz="3200" smtClean="0">
                <a:solidFill>
                  <a:srgbClr val="FF00FF"/>
                </a:solidFill>
              </a:rPr>
              <a:t>           </a:t>
            </a:r>
            <a:r>
              <a:rPr lang="pt-BR" sz="3200" smtClean="0">
                <a:solidFill>
                  <a:srgbClr val="FFFF00"/>
                </a:solidFill>
              </a:rPr>
              <a:t>OBJETIVO DO PRESENTE ESTUDO</a:t>
            </a:r>
          </a:p>
        </p:txBody>
      </p:sp>
      <p:sp>
        <p:nvSpPr>
          <p:cNvPr id="93187" name="Rectangle 3"/>
          <p:cNvSpPr>
            <a:spLocks noGrp="1" noChangeArrowheads="1"/>
          </p:cNvSpPr>
          <p:nvPr>
            <p:ph type="body" idx="4294967295"/>
          </p:nvPr>
        </p:nvSpPr>
        <p:spPr>
          <a:solidFill>
            <a:schemeClr val="bg1"/>
          </a:solidFill>
        </p:spPr>
        <p:txBody>
          <a:bodyPr/>
          <a:lstStyle/>
          <a:p>
            <a:pPr marL="469900" indent="-469900" algn="just" defTabSz="914400">
              <a:lnSpc>
                <a:spcPct val="80000"/>
              </a:lnSpc>
            </a:pPr>
            <a:r>
              <a:rPr lang="en-US" sz="2400" smtClean="0">
                <a:solidFill>
                  <a:srgbClr val="0000FF"/>
                </a:solidFill>
              </a:rPr>
              <a:t>Identificar fatores perinatais e neonatais associados com a realização de terapia ativa intensiva em neonatos nascidos no </a:t>
            </a:r>
            <a:r>
              <a:rPr lang="en-US" sz="2400" b="1" smtClean="0">
                <a:solidFill>
                  <a:srgbClr val="0000FF"/>
                </a:solidFill>
              </a:rPr>
              <a:t>PERÍODO DE PERIVIABILIDADE</a:t>
            </a:r>
            <a:r>
              <a:rPr lang="en-US" sz="2400" smtClean="0">
                <a:solidFill>
                  <a:srgbClr val="0000FF"/>
                </a:solidFill>
              </a:rPr>
              <a:t> de </a:t>
            </a:r>
            <a:r>
              <a:rPr lang="en-US" sz="2400" smtClean="0">
                <a:solidFill>
                  <a:srgbClr val="009900"/>
                </a:solidFill>
              </a:rPr>
              <a:t>22 a 24 semanas</a:t>
            </a:r>
            <a:r>
              <a:rPr lang="en-US" sz="2400" smtClean="0">
                <a:solidFill>
                  <a:srgbClr val="0000FF"/>
                </a:solidFill>
              </a:rPr>
              <a:t> de idade gestacional.</a:t>
            </a:r>
          </a:p>
          <a:p>
            <a:pPr marL="469900" indent="-469900" defTabSz="914400">
              <a:lnSpc>
                <a:spcPct val="80000"/>
              </a:lnSpc>
            </a:pPr>
            <a:endParaRPr lang="pt-BR" sz="1400" smtClean="0"/>
          </a:p>
        </p:txBody>
      </p:sp>
      <p:sp>
        <p:nvSpPr>
          <p:cNvPr id="93188" name="AutoShape 4"/>
          <p:cNvSpPr>
            <a:spLocks noChangeArrowheads="1"/>
          </p:cNvSpPr>
          <p:nvPr/>
        </p:nvSpPr>
        <p:spPr bwMode="auto">
          <a:xfrm>
            <a:off x="11247438" y="5562600"/>
            <a:ext cx="806450" cy="257175"/>
          </a:xfrm>
          <a:custGeom>
            <a:avLst/>
            <a:gdLst>
              <a:gd name="T0" fmla="*/ 12702381 w 21600"/>
              <a:gd name="T1" fmla="*/ 0 h 21600"/>
              <a:gd name="T2" fmla="*/ 0 w 21600"/>
              <a:gd name="T3" fmla="*/ 1531001 h 21600"/>
              <a:gd name="T4" fmla="*/ 12702381 w 21600"/>
              <a:gd name="T5" fmla="*/ 3061989 h 21600"/>
              <a:gd name="T6" fmla="*/ 16936529 w 21600"/>
              <a:gd name="T7" fmla="*/ 1531001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00FF"/>
          </a:solidFill>
          <a:ln w="38100">
            <a:solidFill>
              <a:schemeClr val="hlink"/>
            </a:solidFill>
            <a:miter lim="800000"/>
            <a:headEnd/>
            <a:tailEnd/>
          </a:ln>
        </p:spPr>
        <p:txBody>
          <a:bodyPr wrap="none" anchor="ctr"/>
          <a:lstStyle/>
          <a:p>
            <a:endParaRPr lang="pt-BR">
              <a:ea typeface="MS PGothic" pitchFamily="34" charset="-128"/>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3"/>
          <p:cNvSpPr>
            <a:spLocks noGrp="1" noChangeArrowheads="1"/>
          </p:cNvSpPr>
          <p:nvPr>
            <p:ph type="body" idx="4294967295"/>
          </p:nvPr>
        </p:nvSpPr>
        <p:spPr>
          <a:xfrm>
            <a:off x="755650" y="371475"/>
            <a:ext cx="10668000" cy="4267200"/>
          </a:xfrm>
          <a:solidFill>
            <a:schemeClr val="bg1"/>
          </a:solidFill>
        </p:spPr>
        <p:txBody>
          <a:bodyPr/>
          <a:lstStyle/>
          <a:p>
            <a:pPr marL="469900" indent="-469900" algn="just" defTabSz="914400">
              <a:buFont typeface="Wingdings 3" pitchFamily="18" charset="2"/>
              <a:buNone/>
            </a:pPr>
            <a:r>
              <a:rPr lang="en-US" b="1" smtClean="0">
                <a:latin typeface="Times New Roman" pitchFamily="18" charset="0"/>
              </a:rPr>
              <a:t>O percentual de tratamento intensivo por semana de idade gestacional nos  RN de mães que receberam  quaisquer das seguintes intervenções:tocólise, esteróide pré-natal e o cesariana  é mostrado na </a:t>
            </a:r>
            <a:r>
              <a:rPr lang="en-US" b="1" smtClean="0">
                <a:solidFill>
                  <a:srgbClr val="0000FF"/>
                </a:solidFill>
                <a:latin typeface="Times New Roman" pitchFamily="18" charset="0"/>
              </a:rPr>
              <a:t>Figura</a:t>
            </a:r>
            <a:r>
              <a:rPr lang="en-US" b="1" smtClean="0">
                <a:latin typeface="Times New Roman" pitchFamily="18" charset="0"/>
              </a:rPr>
              <a:t>.</a:t>
            </a:r>
          </a:p>
          <a:p>
            <a:pPr marL="469900" indent="-469900" defTabSz="914400"/>
            <a:endParaRPr lang="pt-BR" b="1" smtClean="0">
              <a:latin typeface="Times New Roman" pitchFamily="18" charset="0"/>
            </a:endParaRPr>
          </a:p>
        </p:txBody>
      </p:sp>
      <p:pic>
        <p:nvPicPr>
          <p:cNvPr id="94211" name="Picture 5"/>
          <p:cNvPicPr>
            <a:picLocks noChangeAspect="1" noChangeArrowheads="1"/>
          </p:cNvPicPr>
          <p:nvPr/>
        </p:nvPicPr>
        <p:blipFill>
          <a:blip r:embed="rId2"/>
          <a:srcRect/>
          <a:stretch>
            <a:fillRect/>
          </a:stretch>
        </p:blipFill>
        <p:spPr bwMode="auto">
          <a:xfrm>
            <a:off x="2633663" y="1233488"/>
            <a:ext cx="6667500" cy="5029200"/>
          </a:xfrm>
          <a:prstGeom prst="rect">
            <a:avLst/>
          </a:prstGeom>
          <a:noFill/>
          <a:ln w="38100">
            <a:solidFill>
              <a:srgbClr val="FF00FF"/>
            </a:solidFill>
            <a:miter lim="800000"/>
            <a:headEnd/>
            <a:tailEnd/>
          </a:ln>
        </p:spPr>
      </p:pic>
      <p:sp>
        <p:nvSpPr>
          <p:cNvPr id="94212" name="AutoShape 5"/>
          <p:cNvSpPr>
            <a:spLocks noChangeArrowheads="1"/>
          </p:cNvSpPr>
          <p:nvPr/>
        </p:nvSpPr>
        <p:spPr bwMode="auto">
          <a:xfrm>
            <a:off x="11247438" y="5562600"/>
            <a:ext cx="806450" cy="257175"/>
          </a:xfrm>
          <a:custGeom>
            <a:avLst/>
            <a:gdLst>
              <a:gd name="T0" fmla="*/ 12702381 w 21600"/>
              <a:gd name="T1" fmla="*/ 0 h 21600"/>
              <a:gd name="T2" fmla="*/ 0 w 21600"/>
              <a:gd name="T3" fmla="*/ 1531001 h 21600"/>
              <a:gd name="T4" fmla="*/ 12702381 w 21600"/>
              <a:gd name="T5" fmla="*/ 3061989 h 21600"/>
              <a:gd name="T6" fmla="*/ 16936529 w 21600"/>
              <a:gd name="T7" fmla="*/ 1531001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00FF"/>
          </a:solidFill>
          <a:ln w="38100">
            <a:solidFill>
              <a:schemeClr val="hlink"/>
            </a:solidFill>
            <a:miter lim="800000"/>
            <a:headEnd/>
            <a:tailEnd/>
          </a:ln>
        </p:spPr>
        <p:txBody>
          <a:bodyPr wrap="none" anchor="ctr"/>
          <a:lstStyle/>
          <a:p>
            <a:endParaRPr lang="pt-BR">
              <a:ea typeface="MS PGothic" pitchFamily="34" charset="-128"/>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3"/>
          <p:cNvSpPr>
            <a:spLocks noGrp="1" noChangeArrowheads="1"/>
          </p:cNvSpPr>
          <p:nvPr>
            <p:ph type="body" idx="4294967295"/>
          </p:nvPr>
        </p:nvSpPr>
        <p:spPr>
          <a:solidFill>
            <a:schemeClr val="bg1"/>
          </a:solidFill>
        </p:spPr>
        <p:txBody>
          <a:bodyPr/>
          <a:lstStyle/>
          <a:p>
            <a:pPr marL="469900" indent="-469900" algn="just" defTabSz="914400">
              <a:lnSpc>
                <a:spcPct val="80000"/>
              </a:lnSpc>
            </a:pPr>
            <a:r>
              <a:rPr lang="en-US" sz="2000" smtClean="0">
                <a:latin typeface="Times New Roman" pitchFamily="18" charset="0"/>
              </a:rPr>
              <a:t>O presente estudo sugere que uma abordagem ativa no manejo obstétrico parece ter impacto sobre a decisão de neonatologistas na realização de terapia ativa intensiva em neonatos nascidos no limite de viabilidade (22-24 semanas.</a:t>
            </a:r>
          </a:p>
          <a:p>
            <a:pPr marL="469900" indent="-469900" algn="just" defTabSz="914400">
              <a:lnSpc>
                <a:spcPct val="80000"/>
              </a:lnSpc>
            </a:pPr>
            <a:r>
              <a:rPr lang="en-US" sz="2000" smtClean="0">
                <a:latin typeface="Times New Roman" pitchFamily="18" charset="0"/>
              </a:rPr>
              <a:t>A maior probabilidade de terapia ativa intensiva associada com intervenções obstétricas pode contribuir para o efeito benéfico registrado com uso de </a:t>
            </a:r>
            <a:r>
              <a:rPr lang="en-US" sz="2000" b="1" smtClean="0">
                <a:solidFill>
                  <a:srgbClr val="0000FF"/>
                </a:solidFill>
                <a:latin typeface="Times New Roman" pitchFamily="18" charset="0"/>
              </a:rPr>
              <a:t>corticóide antenatal e com parto cesáreo na sobrevivência de neonatos nascidos no limite de viabilidade.</a:t>
            </a:r>
          </a:p>
          <a:p>
            <a:pPr marL="469900" indent="-469900" algn="ctr" defTabSz="914400">
              <a:lnSpc>
                <a:spcPct val="80000"/>
              </a:lnSpc>
              <a:buFont typeface="Wingdings 3" pitchFamily="18" charset="2"/>
              <a:buNone/>
            </a:pPr>
            <a:r>
              <a:rPr lang="en-US" sz="2000" b="1" smtClean="0">
                <a:solidFill>
                  <a:srgbClr val="0000FF"/>
                </a:solidFill>
                <a:latin typeface="Times New Roman" pitchFamily="18" charset="0"/>
              </a:rPr>
              <a:t>No presente estudo o uso de esteróde antenatal, tanto curso parcial como completo, associou-se com 3 vezes o aumento de terapia intensiva ativa.</a:t>
            </a:r>
          </a:p>
          <a:p>
            <a:pPr marL="469900" indent="-469900" algn="ctr" defTabSz="914400">
              <a:lnSpc>
                <a:spcPct val="80000"/>
              </a:lnSpc>
              <a:buFont typeface="Wingdings 3" pitchFamily="18" charset="2"/>
              <a:buNone/>
            </a:pPr>
            <a:r>
              <a:rPr lang="en-US" sz="2000" b="1" smtClean="0">
                <a:latin typeface="Times New Roman" pitchFamily="18" charset="0"/>
              </a:rPr>
              <a:t>O parto cesáreo esteve associado a uma probabilidade 2,68 maior para terapia ativa intensiva</a:t>
            </a:r>
            <a:r>
              <a:rPr lang="en-US" sz="2000" smtClean="0">
                <a:latin typeface="Times New Roman" pitchFamily="18" charset="0"/>
              </a:rPr>
              <a:t>.</a:t>
            </a:r>
            <a:endParaRPr lang="en-US" sz="2000" b="1" smtClean="0">
              <a:solidFill>
                <a:srgbClr val="0000FF"/>
              </a:solidFill>
              <a:latin typeface="Times New Roman" pitchFamily="18" charset="0"/>
            </a:endParaRPr>
          </a:p>
          <a:p>
            <a:pPr marL="469900" indent="-469900" algn="just" defTabSz="914400">
              <a:lnSpc>
                <a:spcPct val="80000"/>
              </a:lnSpc>
            </a:pPr>
            <a:endParaRPr lang="en-US" sz="2000" b="1" smtClean="0">
              <a:solidFill>
                <a:srgbClr val="0000FF"/>
              </a:solidFill>
              <a:latin typeface="Times New Roman" pitchFamily="18" charset="0"/>
            </a:endParaRPr>
          </a:p>
          <a:p>
            <a:pPr marL="469900" indent="-469900" defTabSz="914400">
              <a:lnSpc>
                <a:spcPct val="80000"/>
              </a:lnSpc>
            </a:pPr>
            <a:endParaRPr lang="pt-BR" sz="2000" smtClean="0">
              <a:latin typeface="Times New Roman" pitchFamily="18" charset="0"/>
            </a:endParaRPr>
          </a:p>
        </p:txBody>
      </p:sp>
      <p:sp>
        <p:nvSpPr>
          <p:cNvPr id="95235" name="AutoShape 6"/>
          <p:cNvSpPr>
            <a:spLocks noChangeArrowheads="1"/>
          </p:cNvSpPr>
          <p:nvPr/>
        </p:nvSpPr>
        <p:spPr bwMode="auto">
          <a:xfrm>
            <a:off x="11247438" y="5562600"/>
            <a:ext cx="806450" cy="257175"/>
          </a:xfrm>
          <a:custGeom>
            <a:avLst/>
            <a:gdLst>
              <a:gd name="T0" fmla="*/ 12702381 w 21600"/>
              <a:gd name="T1" fmla="*/ 0 h 21600"/>
              <a:gd name="T2" fmla="*/ 0 w 21600"/>
              <a:gd name="T3" fmla="*/ 1531001 h 21600"/>
              <a:gd name="T4" fmla="*/ 12702381 w 21600"/>
              <a:gd name="T5" fmla="*/ 3061989 h 21600"/>
              <a:gd name="T6" fmla="*/ 16936529 w 21600"/>
              <a:gd name="T7" fmla="*/ 1531001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00FF"/>
          </a:solidFill>
          <a:ln w="38100">
            <a:solidFill>
              <a:schemeClr val="hlink"/>
            </a:solidFill>
            <a:miter lim="800000"/>
            <a:headEnd/>
            <a:tailEnd/>
          </a:ln>
        </p:spPr>
        <p:txBody>
          <a:bodyPr wrap="none" anchor="ctr"/>
          <a:lstStyle/>
          <a:p>
            <a:endParaRPr lang="pt-BR">
              <a:ea typeface="MS PGothic" pitchFamily="34" charset="-128"/>
            </a:endParaRP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noChangeArrowheads="1"/>
          </p:cNvSpPr>
          <p:nvPr>
            <p:ph type="title" idx="4294967295"/>
          </p:nvPr>
        </p:nvSpPr>
        <p:spPr>
          <a:xfrm>
            <a:off x="515938" y="1173163"/>
            <a:ext cx="10972800" cy="1143000"/>
          </a:xfrm>
        </p:spPr>
        <p:txBody>
          <a:bodyPr/>
          <a:lstStyle/>
          <a:p>
            <a:pPr algn="ctr"/>
            <a:r>
              <a:rPr lang="pt-BR" sz="2700" smtClean="0">
                <a:solidFill>
                  <a:srgbClr val="FFFF00"/>
                </a:solidFill>
              </a:rPr>
              <a:t>Esteróide pré-natal</a:t>
            </a:r>
          </a:p>
        </p:txBody>
      </p:sp>
      <p:sp>
        <p:nvSpPr>
          <p:cNvPr id="96259" name="Rectangle 7"/>
          <p:cNvSpPr>
            <a:spLocks noChangeArrowheads="1"/>
          </p:cNvSpPr>
          <p:nvPr/>
        </p:nvSpPr>
        <p:spPr bwMode="auto">
          <a:xfrm>
            <a:off x="623888" y="2057400"/>
            <a:ext cx="10864850" cy="641350"/>
          </a:xfrm>
          <a:prstGeom prst="rect">
            <a:avLst/>
          </a:prstGeom>
          <a:solidFill>
            <a:schemeClr val="bg1"/>
          </a:solidFill>
          <a:ln w="9525">
            <a:noFill/>
            <a:miter lim="800000"/>
            <a:headEnd/>
            <a:tailEnd/>
          </a:ln>
        </p:spPr>
        <p:txBody>
          <a:bodyPr anchor="ctr">
            <a:spAutoFit/>
          </a:bodyPr>
          <a:lstStyle/>
          <a:p>
            <a:pPr defTabSz="914400"/>
            <a:r>
              <a:rPr lang="pt-BR">
                <a:latin typeface="Times New Roman" pitchFamily="18" charset="0"/>
                <a:ea typeface="MS PGothic" pitchFamily="34" charset="-128"/>
              </a:rPr>
              <a:t>Mori et al, 2011:recém-nascidos de 22-23 semanas de gestação, a exposição pré-natal de corticosteróides, as taxas de mortalidade diminuíram (</a:t>
            </a:r>
            <a:r>
              <a:rPr lang="pt-BR" b="1">
                <a:solidFill>
                  <a:srgbClr val="0000FF"/>
                </a:solidFill>
                <a:latin typeface="Times New Roman" pitchFamily="18" charset="0"/>
                <a:ea typeface="MS PGothic" pitchFamily="34" charset="-128"/>
              </a:rPr>
              <a:t>OR: 0,72 ;95% IC 95% 0,53-0,97</a:t>
            </a:r>
            <a:r>
              <a:rPr lang="pt-BR">
                <a:latin typeface="Times New Roman" pitchFamily="18" charset="0"/>
                <a:ea typeface="MS PGothic" pitchFamily="34" charset="-128"/>
              </a:rPr>
              <a:t>), como mostrou a regressão logística. </a:t>
            </a:r>
          </a:p>
        </p:txBody>
      </p:sp>
      <p:pic>
        <p:nvPicPr>
          <p:cNvPr id="96260" name="Picture 9"/>
          <p:cNvPicPr>
            <a:picLocks noChangeAspect="1" noChangeArrowheads="1"/>
          </p:cNvPicPr>
          <p:nvPr/>
        </p:nvPicPr>
        <p:blipFill>
          <a:blip r:embed="rId2"/>
          <a:srcRect/>
          <a:stretch>
            <a:fillRect/>
          </a:stretch>
        </p:blipFill>
        <p:spPr bwMode="auto">
          <a:xfrm>
            <a:off x="152400" y="3452813"/>
            <a:ext cx="12039600" cy="782637"/>
          </a:xfrm>
          <a:prstGeom prst="rect">
            <a:avLst/>
          </a:prstGeom>
          <a:noFill/>
          <a:ln w="9525">
            <a:noFill/>
            <a:miter lim="800000"/>
            <a:headEnd/>
            <a:tailEnd/>
          </a:ln>
        </p:spPr>
      </p:pic>
      <p:pic>
        <p:nvPicPr>
          <p:cNvPr id="96261" name="Picture 10"/>
          <p:cNvPicPr>
            <a:picLocks noChangeAspect="1" noChangeArrowheads="1"/>
          </p:cNvPicPr>
          <p:nvPr/>
        </p:nvPicPr>
        <p:blipFill>
          <a:blip r:embed="rId3"/>
          <a:srcRect/>
          <a:stretch>
            <a:fillRect/>
          </a:stretch>
        </p:blipFill>
        <p:spPr bwMode="auto">
          <a:xfrm>
            <a:off x="152400" y="4262438"/>
            <a:ext cx="12039600" cy="2162175"/>
          </a:xfrm>
          <a:prstGeom prst="rect">
            <a:avLst/>
          </a:prstGeom>
          <a:noFill/>
          <a:ln w="9525">
            <a:noFill/>
            <a:miter lim="800000"/>
            <a:headEnd/>
            <a:tailEnd/>
          </a:ln>
        </p:spPr>
      </p:pic>
      <p:sp>
        <p:nvSpPr>
          <p:cNvPr id="96262" name="Line 11"/>
          <p:cNvSpPr>
            <a:spLocks noChangeShapeType="1"/>
          </p:cNvSpPr>
          <p:nvPr/>
        </p:nvSpPr>
        <p:spPr bwMode="auto">
          <a:xfrm>
            <a:off x="182563" y="4548188"/>
            <a:ext cx="333375" cy="288925"/>
          </a:xfrm>
          <a:prstGeom prst="line">
            <a:avLst/>
          </a:prstGeom>
          <a:noFill/>
          <a:ln w="57150">
            <a:solidFill>
              <a:srgbClr val="0000FF"/>
            </a:solidFill>
            <a:round/>
            <a:headEnd/>
            <a:tailEnd type="triangle" w="med" len="med"/>
          </a:ln>
        </p:spPr>
        <p:txBody>
          <a:bodyPr/>
          <a:lstStyle/>
          <a:p>
            <a:endParaRPr lang="pt-BR"/>
          </a:p>
        </p:txBody>
      </p:sp>
      <p:sp>
        <p:nvSpPr>
          <p:cNvPr id="96263" name="Rectangle 8"/>
          <p:cNvSpPr>
            <a:spLocks noChangeArrowheads="1"/>
          </p:cNvSpPr>
          <p:nvPr/>
        </p:nvSpPr>
        <p:spPr bwMode="auto">
          <a:xfrm>
            <a:off x="0" y="3154363"/>
            <a:ext cx="12192000" cy="0"/>
          </a:xfrm>
          <a:prstGeom prst="rect">
            <a:avLst/>
          </a:prstGeom>
          <a:noFill/>
          <a:ln w="9525">
            <a:noFill/>
            <a:miter lim="800000"/>
            <a:headEnd/>
            <a:tailEnd/>
          </a:ln>
        </p:spPr>
        <p:txBody>
          <a:bodyPr wrap="none" anchor="ctr">
            <a:spAutoFit/>
          </a:bodyPr>
          <a:lstStyle/>
          <a:p>
            <a:endParaRPr lang="pt-BR">
              <a:latin typeface="Verdana" pitchFamily="34" charset="0"/>
              <a:ea typeface="MS PGothic" pitchFamily="34" charset="-128"/>
            </a:endParaRPr>
          </a:p>
        </p:txBody>
      </p:sp>
      <p:sp>
        <p:nvSpPr>
          <p:cNvPr id="96264" name="Rectangle 9"/>
          <p:cNvSpPr>
            <a:spLocks noChangeArrowheads="1"/>
          </p:cNvSpPr>
          <p:nvPr/>
        </p:nvSpPr>
        <p:spPr bwMode="auto">
          <a:xfrm>
            <a:off x="0" y="3154363"/>
            <a:ext cx="4502150" cy="0"/>
          </a:xfrm>
          <a:prstGeom prst="rect">
            <a:avLst/>
          </a:prstGeom>
          <a:solidFill>
            <a:srgbClr val="FFFFFF"/>
          </a:solidFill>
          <a:ln w="9525">
            <a:noFill/>
            <a:miter lim="800000"/>
            <a:headEnd/>
            <a:tailEnd/>
          </a:ln>
        </p:spPr>
        <p:txBody>
          <a:bodyPr wrap="none" anchor="ctr">
            <a:spAutoFit/>
          </a:bodyPr>
          <a:lstStyle/>
          <a:p>
            <a:endParaRPr lang="pt-BR">
              <a:ea typeface="MS PGothic" pitchFamily="34" charset="-128"/>
            </a:endParaRPr>
          </a:p>
        </p:txBody>
      </p:sp>
      <p:sp>
        <p:nvSpPr>
          <p:cNvPr id="96265" name="Rectangle 11">
            <a:hlinkClick r:id="rId4"/>
          </p:cNvPr>
          <p:cNvSpPr>
            <a:spLocks noChangeArrowheads="1"/>
          </p:cNvSpPr>
          <p:nvPr/>
        </p:nvSpPr>
        <p:spPr bwMode="auto">
          <a:xfrm>
            <a:off x="0" y="3154363"/>
            <a:ext cx="2624138" cy="0"/>
          </a:xfrm>
          <a:prstGeom prst="rect">
            <a:avLst/>
          </a:prstGeom>
          <a:solidFill>
            <a:srgbClr val="E4E4E4"/>
          </a:solidFill>
          <a:ln w="9525">
            <a:noFill/>
            <a:miter lim="800000"/>
            <a:headEnd/>
            <a:tailEnd/>
          </a:ln>
        </p:spPr>
        <p:txBody>
          <a:bodyPr wrap="none">
            <a:spAutoFit/>
          </a:bodyPr>
          <a:lstStyle/>
          <a:p>
            <a:endParaRPr lang="pt-BR">
              <a:ea typeface="MS PGothic" pitchFamily="34" charset="-128"/>
            </a:endParaRPr>
          </a:p>
        </p:txBody>
      </p:sp>
      <p:graphicFrame>
        <p:nvGraphicFramePr>
          <p:cNvPr id="96277" name="Group 21"/>
          <p:cNvGraphicFramePr>
            <a:graphicFrameLocks noGrp="1"/>
          </p:cNvGraphicFramePr>
          <p:nvPr/>
        </p:nvGraphicFramePr>
        <p:xfrm>
          <a:off x="500063" y="247650"/>
          <a:ext cx="11691937" cy="941388"/>
        </p:xfrm>
        <a:graphic>
          <a:graphicData uri="http://schemas.openxmlformats.org/drawingml/2006/table">
            <a:tbl>
              <a:tblPr/>
              <a:tblGrid>
                <a:gridCol w="3897312"/>
                <a:gridCol w="3897313"/>
                <a:gridCol w="3897312"/>
              </a:tblGrid>
              <a:tr h="668338">
                <a:tc>
                  <a:txBody>
                    <a:bodyPr/>
                    <a:lstStyle/>
                    <a:p>
                      <a:pPr marL="0" marR="0" lvl="0" indent="0" algn="l" defTabSz="457200" rtl="0" eaLnBrk="1" fontAlgn="base" latinLnBrk="0" hangingPunct="1">
                        <a:lnSpc>
                          <a:spcPct val="100000"/>
                        </a:lnSpc>
                        <a:spcBef>
                          <a:spcPct val="0"/>
                        </a:spcBef>
                        <a:spcAft>
                          <a:spcPct val="0"/>
                        </a:spcAft>
                        <a:buClrTx/>
                        <a:buSzPct val="80000"/>
                        <a:buFontTx/>
                        <a:buNone/>
                        <a:tabLst/>
                      </a:pPr>
                      <a:r>
                        <a:rPr kumimoji="0" lang="en-US" sz="1400" b="0" i="0" u="none" strike="noStrike" cap="none" normalizeH="0" baseline="0" smtClean="0">
                          <a:ln>
                            <a:noFill/>
                          </a:ln>
                          <a:solidFill>
                            <a:srgbClr val="000066"/>
                          </a:solidFill>
                          <a:effectLst/>
                          <a:latin typeface="Geneva"/>
                          <a:cs typeface="Times New Roman" pitchFamily="18" charset="0"/>
                          <a:hlinkClick r:id="rId4"/>
                        </a:rPr>
                        <a:t>Corticoster</a:t>
                      </a:r>
                      <a:r>
                        <a:rPr kumimoji="0" lang="en-US" sz="1400" b="0" i="0" u="none" strike="noStrike" cap="none" normalizeH="0" baseline="0" smtClean="0">
                          <a:ln>
                            <a:noFill/>
                          </a:ln>
                          <a:solidFill>
                            <a:srgbClr val="000066"/>
                          </a:solidFill>
                          <a:effectLst/>
                          <a:latin typeface="Century Gothic" pitchFamily="34" charset="0"/>
                          <a:cs typeface="Times New Roman" pitchFamily="18" charset="0"/>
                          <a:hlinkClick r:id="rId4"/>
                        </a:rPr>
                        <a:t>ó</a:t>
                      </a:r>
                      <a:r>
                        <a:rPr kumimoji="0" lang="en-US" sz="1400" b="0" i="0" u="none" strike="noStrike" cap="none" normalizeH="0" baseline="0" smtClean="0">
                          <a:ln>
                            <a:noFill/>
                          </a:ln>
                          <a:solidFill>
                            <a:srgbClr val="000066"/>
                          </a:solidFill>
                          <a:effectLst/>
                          <a:latin typeface="Geneva"/>
                          <a:cs typeface="Times New Roman" pitchFamily="18" charset="0"/>
                          <a:hlinkClick r:id="rId4"/>
                        </a:rPr>
                        <a:t>ides antenatais promovem sobrevivência de rec</a:t>
                      </a:r>
                      <a:r>
                        <a:rPr kumimoji="0" lang="en-US" sz="1400" b="0" i="0" u="none" strike="noStrike" cap="none" normalizeH="0" baseline="0" smtClean="0">
                          <a:ln>
                            <a:noFill/>
                          </a:ln>
                          <a:solidFill>
                            <a:srgbClr val="000066"/>
                          </a:solidFill>
                          <a:effectLst/>
                          <a:latin typeface="Century Gothic" pitchFamily="34" charset="0"/>
                          <a:cs typeface="Times New Roman" pitchFamily="18" charset="0"/>
                          <a:hlinkClick r:id="rId4"/>
                        </a:rPr>
                        <a:t>é</a:t>
                      </a:r>
                      <a:r>
                        <a:rPr kumimoji="0" lang="en-US" sz="1400" b="0" i="0" u="none" strike="noStrike" cap="none" normalizeH="0" baseline="0" smtClean="0">
                          <a:ln>
                            <a:noFill/>
                          </a:ln>
                          <a:solidFill>
                            <a:srgbClr val="000066"/>
                          </a:solidFill>
                          <a:effectLst/>
                          <a:latin typeface="Geneva"/>
                          <a:cs typeface="Times New Roman" pitchFamily="18" charset="0"/>
                          <a:hlinkClick r:id="rId4"/>
                        </a:rPr>
                        <a:t>m-nascidos extremamente pr</a:t>
                      </a:r>
                      <a:r>
                        <a:rPr kumimoji="0" lang="en-US" sz="1400" b="0" i="0" u="none" strike="noStrike" cap="none" normalizeH="0" baseline="0" smtClean="0">
                          <a:ln>
                            <a:noFill/>
                          </a:ln>
                          <a:solidFill>
                            <a:srgbClr val="000066"/>
                          </a:solidFill>
                          <a:effectLst/>
                          <a:latin typeface="Century Gothic" pitchFamily="34" charset="0"/>
                          <a:cs typeface="Times New Roman" pitchFamily="18" charset="0"/>
                          <a:hlinkClick r:id="rId4"/>
                        </a:rPr>
                        <a:t>é</a:t>
                      </a:r>
                      <a:r>
                        <a:rPr kumimoji="0" lang="en-US" sz="1400" b="0" i="0" u="none" strike="noStrike" cap="none" normalizeH="0" baseline="0" smtClean="0">
                          <a:ln>
                            <a:noFill/>
                          </a:ln>
                          <a:solidFill>
                            <a:srgbClr val="000066"/>
                          </a:solidFill>
                          <a:effectLst/>
                          <a:latin typeface="Geneva"/>
                          <a:cs typeface="Times New Roman" pitchFamily="18" charset="0"/>
                          <a:hlinkClick r:id="rId4"/>
                        </a:rPr>
                        <a:t>-termos nascidos com 22 a 23 semanas de idade gestacional</a:t>
                      </a:r>
                      <a:endParaRPr kumimoji="0" lang="en-US" sz="1400" b="0" i="0" u="none" strike="noStrike" cap="none" normalizeH="0" baseline="0" smtClean="0">
                        <a:ln>
                          <a:noFill/>
                        </a:ln>
                        <a:solidFill>
                          <a:srgbClr val="404040"/>
                        </a:solidFill>
                        <a:effectLst/>
                        <a:latin typeface="Century Gothic"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457200" rtl="0" eaLnBrk="1" fontAlgn="base" latinLnBrk="0" hangingPunct="1">
                        <a:lnSpc>
                          <a:spcPct val="100000"/>
                        </a:lnSpc>
                        <a:spcBef>
                          <a:spcPct val="0"/>
                        </a:spcBef>
                        <a:spcAft>
                          <a:spcPct val="0"/>
                        </a:spcAft>
                        <a:buClrTx/>
                        <a:buSzPct val="80000"/>
                        <a:buFontTx/>
                        <a:buNone/>
                        <a:tabLst/>
                      </a:pPr>
                      <a:r>
                        <a:rPr kumimoji="0" lang="en-US" sz="1400" b="0" i="0" u="none" strike="noStrike" cap="none" normalizeH="0" baseline="0" smtClean="0">
                          <a:ln>
                            <a:noFill/>
                          </a:ln>
                          <a:solidFill>
                            <a:srgbClr val="000066"/>
                          </a:solidFill>
                          <a:effectLst/>
                          <a:latin typeface="Geneva"/>
                          <a:cs typeface="Times New Roman" pitchFamily="18" charset="0"/>
                          <a:hlinkClick r:id="rId4"/>
                        </a:rPr>
                        <a:t>Rintaro Mori, Satoshi Kusuda et al. Apresenta</a:t>
                      </a:r>
                      <a:r>
                        <a:rPr kumimoji="0" lang="en-US" sz="1400" b="0" i="0" u="none" strike="noStrike" cap="none" normalizeH="0" baseline="0" smtClean="0">
                          <a:ln>
                            <a:noFill/>
                          </a:ln>
                          <a:solidFill>
                            <a:srgbClr val="000066"/>
                          </a:solidFill>
                          <a:effectLst/>
                          <a:latin typeface="Century Gothic" pitchFamily="34" charset="0"/>
                          <a:cs typeface="Times New Roman" pitchFamily="18" charset="0"/>
                          <a:hlinkClick r:id="rId4"/>
                        </a:rPr>
                        <a:t>ç</a:t>
                      </a:r>
                      <a:r>
                        <a:rPr kumimoji="0" lang="en-US" sz="1400" b="0" i="0" u="none" strike="noStrike" cap="none" normalizeH="0" baseline="0" smtClean="0">
                          <a:ln>
                            <a:noFill/>
                          </a:ln>
                          <a:solidFill>
                            <a:srgbClr val="000066"/>
                          </a:solidFill>
                          <a:effectLst/>
                          <a:latin typeface="Geneva"/>
                          <a:cs typeface="Times New Roman" pitchFamily="18" charset="0"/>
                          <a:hlinkClick r:id="rId4"/>
                        </a:rPr>
                        <a:t>ão: Caio C</a:t>
                      </a:r>
                      <a:r>
                        <a:rPr kumimoji="0" lang="en-US" sz="1400" b="0" i="0" u="none" strike="noStrike" cap="none" normalizeH="0" baseline="0" smtClean="0">
                          <a:ln>
                            <a:noFill/>
                          </a:ln>
                          <a:solidFill>
                            <a:srgbClr val="000066"/>
                          </a:solidFill>
                          <a:effectLst/>
                          <a:latin typeface="Century Gothic" pitchFamily="34" charset="0"/>
                          <a:cs typeface="Times New Roman" pitchFamily="18" charset="0"/>
                          <a:hlinkClick r:id="rId4"/>
                        </a:rPr>
                        <a:t>é</a:t>
                      </a:r>
                      <a:r>
                        <a:rPr kumimoji="0" lang="en-US" sz="1400" b="0" i="0" u="none" strike="noStrike" cap="none" normalizeH="0" baseline="0" smtClean="0">
                          <a:ln>
                            <a:noFill/>
                          </a:ln>
                          <a:solidFill>
                            <a:srgbClr val="000066"/>
                          </a:solidFill>
                          <a:effectLst/>
                          <a:latin typeface="Geneva"/>
                          <a:cs typeface="Times New Roman" pitchFamily="18" charset="0"/>
                          <a:hlinkClick r:id="rId4"/>
                        </a:rPr>
                        <a:t>sar Barbosa, Amadeu Monteiro Neto, Paulo R. Margotto</a:t>
                      </a:r>
                      <a:endParaRPr kumimoji="0" lang="en-US" sz="1400" b="0" i="0" u="none" strike="noStrike" cap="none" normalizeH="0" baseline="0" smtClean="0">
                        <a:ln>
                          <a:noFill/>
                        </a:ln>
                        <a:solidFill>
                          <a:srgbClr val="404040"/>
                        </a:solidFill>
                        <a:effectLst/>
                        <a:latin typeface="Century Gothic"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457200" rtl="0" eaLnBrk="1" fontAlgn="base" latinLnBrk="0" hangingPunct="1">
                        <a:lnSpc>
                          <a:spcPct val="100000"/>
                        </a:lnSpc>
                        <a:spcBef>
                          <a:spcPct val="0"/>
                        </a:spcBef>
                        <a:spcAft>
                          <a:spcPct val="0"/>
                        </a:spcAft>
                        <a:buClrTx/>
                        <a:buSzPct val="80000"/>
                        <a:buFontTx/>
                        <a:buNone/>
                        <a:tabLst/>
                      </a:pPr>
                      <a:r>
                        <a:rPr kumimoji="0" lang="en-US" sz="1400" b="0" i="0" u="none" strike="noStrike" cap="none" normalizeH="0" baseline="0" smtClean="0">
                          <a:ln>
                            <a:noFill/>
                          </a:ln>
                          <a:solidFill>
                            <a:srgbClr val="000066"/>
                          </a:solidFill>
                          <a:effectLst/>
                          <a:latin typeface="Times New Roman" pitchFamily="18" charset="0"/>
                          <a:cs typeface="Times New Roman" pitchFamily="18" charset="0"/>
                          <a:hlinkClick r:id="rId4"/>
                        </a:rPr>
                        <a:t>  </a:t>
                      </a:r>
                      <a:r>
                        <a:rPr kumimoji="0" lang="en-US" sz="1400" b="0" i="0" u="none" strike="noStrike" cap="none" normalizeH="0" baseline="0" smtClean="0">
                          <a:ln>
                            <a:noFill/>
                          </a:ln>
                          <a:solidFill>
                            <a:srgbClr val="000066"/>
                          </a:solidFill>
                          <a:effectLst/>
                          <a:latin typeface="Century Gothic" pitchFamily="34" charset="0"/>
                          <a:cs typeface="Times New Roman" pitchFamily="18" charset="0"/>
                        </a:rPr>
                        <a:t>           </a:t>
                      </a:r>
                      <a:endParaRPr kumimoji="0" lang="en-US" sz="14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96276" name="Picture 31" descr="Clique aqui para ver o artigo">
            <a:hlinkClick r:id="rId4"/>
          </p:cNvPr>
          <p:cNvPicPr>
            <a:picLocks noChangeAspect="1" noChangeArrowheads="1"/>
          </p:cNvPicPr>
          <p:nvPr/>
        </p:nvPicPr>
        <p:blipFill>
          <a:blip r:embed="rId5"/>
          <a:srcRect/>
          <a:stretch>
            <a:fillRect/>
          </a:stretch>
        </p:blipFill>
        <p:spPr bwMode="auto">
          <a:xfrm>
            <a:off x="9637713" y="663575"/>
            <a:ext cx="495300" cy="3714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3"/>
          <p:cNvSpPr>
            <a:spLocks noGrp="1"/>
          </p:cNvSpPr>
          <p:nvPr>
            <p:ph type="body" idx="4294967295"/>
          </p:nvPr>
        </p:nvSpPr>
        <p:spPr>
          <a:xfrm>
            <a:off x="717550" y="2019300"/>
            <a:ext cx="10668000" cy="4838700"/>
          </a:xfrm>
          <a:solidFill>
            <a:schemeClr val="bg1"/>
          </a:solidFill>
          <a:ln w="38100" cap="flat">
            <a:solidFill>
              <a:srgbClr val="FF00FF"/>
            </a:solidFill>
            <a:prstDash val="sysDot"/>
          </a:ln>
        </p:spPr>
        <p:txBody>
          <a:bodyPr/>
          <a:lstStyle/>
          <a:p>
            <a:pPr marL="171450" indent="-173038" defTabSz="914400">
              <a:lnSpc>
                <a:spcPct val="70000"/>
              </a:lnSpc>
              <a:buFont typeface="Wingdings 3" pitchFamily="18" charset="2"/>
              <a:buNone/>
            </a:pPr>
            <a:r>
              <a:rPr lang="pt-BR" sz="1100" smtClean="0">
                <a:latin typeface="Times New Roman" pitchFamily="18" charset="0"/>
              </a:rPr>
              <a:t>   </a:t>
            </a:r>
            <a:r>
              <a:rPr lang="pt-BR" sz="2000" smtClean="0">
                <a:latin typeface="Times New Roman" pitchFamily="18" charset="0"/>
              </a:rPr>
              <a:t>Na busca da melhor decisão sobre os recém-nascidos (RN) que se encontram  na periviabilidade na nossa Unidade, trouxemos novas informações adquiridas por ocasião da nossa presença no </a:t>
            </a:r>
            <a:r>
              <a:rPr lang="pt-BR" sz="2000" i="1" smtClean="0">
                <a:latin typeface="Times New Roman" pitchFamily="18" charset="0"/>
              </a:rPr>
              <a:t>30th  International Workshop on Surfactant Replacement</a:t>
            </a:r>
            <a:r>
              <a:rPr lang="pt-BR" sz="2000" smtClean="0">
                <a:latin typeface="Times New Roman" pitchFamily="18" charset="0"/>
              </a:rPr>
              <a:t>, ocorrido em Estocolmo, Suécia, entre os dias 5-6 de junho de 2015. Neste encontro, o Dr. Eric Shinwell abordou sobre a Ética do nascimento nos limites de viabilidade: </a:t>
            </a:r>
            <a:r>
              <a:rPr lang="pt-BR" sz="2000" b="1" smtClean="0">
                <a:latin typeface="Times New Roman" pitchFamily="18" charset="0"/>
              </a:rPr>
              <a:t>o negócio arriscado da predição</a:t>
            </a:r>
            <a:r>
              <a:rPr lang="pt-BR" sz="2000" smtClean="0">
                <a:latin typeface="Times New Roman" pitchFamily="18" charset="0"/>
              </a:rPr>
              <a:t>. Na tomada de decisão para os recém-nascidos entre 23 semanas e 24 semanas e 6 dias que se encontram na zona cinzenta a partir de dados internacionais,  não  somente a idade gestacional, como também outros fatores clínicos exercem importância, como o </a:t>
            </a:r>
            <a:r>
              <a:rPr lang="pt-BR" sz="2000" b="1" smtClean="0">
                <a:solidFill>
                  <a:schemeClr val="hlink"/>
                </a:solidFill>
                <a:latin typeface="Times New Roman" pitchFamily="18" charset="0"/>
              </a:rPr>
              <a:t>peso ao nascer, sexo, nascimento único e mais recentemente (maio de 2015), intervenções obstétricas, como uso de, terapia para tocólise, corticosteróide pré-natal e cesariana</a:t>
            </a:r>
            <a:r>
              <a:rPr lang="pt-BR" sz="2000" b="1" smtClean="0">
                <a:latin typeface="Times New Roman" pitchFamily="18" charset="0"/>
              </a:rPr>
              <a:t> </a:t>
            </a:r>
            <a:r>
              <a:rPr lang="pt-BR" sz="2000" smtClean="0">
                <a:latin typeface="Times New Roman" pitchFamily="18" charset="0"/>
              </a:rPr>
              <a:t>influenciam a decisão do neonatologista</a:t>
            </a:r>
            <a:r>
              <a:rPr lang="pt-BR" sz="2000" b="1" smtClean="0">
                <a:latin typeface="Times New Roman" pitchFamily="18" charset="0"/>
              </a:rPr>
              <a:t>.</a:t>
            </a:r>
            <a:r>
              <a:rPr lang="pt-BR" sz="2000" smtClean="0">
                <a:latin typeface="Times New Roman" pitchFamily="18" charset="0"/>
              </a:rPr>
              <a:t> Do ponto de vista ético, cada Serviço deve ter o seu limite de viabilidade (cada Serviço tem que conhecer a sua capacidade de manter um RN naquelas condições com qualidade de vida). A zona cinzenta, considerada limite entre a autonomia do paciente ou de seus familiares e a futilidade do tratamento, para os dados perinatais da Unidade de Neonatologia do HRAS/HMIB/SES/DF está entre </a:t>
            </a:r>
            <a:r>
              <a:rPr lang="pt-BR" sz="2000" b="1" smtClean="0">
                <a:solidFill>
                  <a:srgbClr val="FF00FF"/>
                </a:solidFill>
                <a:latin typeface="Times New Roman" pitchFamily="18" charset="0"/>
              </a:rPr>
              <a:t>24-24semanas e 6 dias</a:t>
            </a:r>
            <a:r>
              <a:rPr lang="pt-BR" sz="2000" b="1" smtClean="0">
                <a:latin typeface="Times New Roman" pitchFamily="18" charset="0"/>
              </a:rPr>
              <a:t>. </a:t>
            </a:r>
            <a:r>
              <a:rPr lang="pt-BR" sz="2000" b="1" smtClean="0">
                <a:solidFill>
                  <a:schemeClr val="hlink"/>
                </a:solidFill>
                <a:latin typeface="Times New Roman" pitchFamily="18" charset="0"/>
              </a:rPr>
              <a:t>Nesta faixa de idade gestacional, as intervenções obstétricas terão profundas influências nos neonatologistas, principalmente o uso de esteróide pré-natal</a:t>
            </a:r>
            <a:r>
              <a:rPr lang="pt-BR" sz="2000" b="1" smtClean="0">
                <a:latin typeface="Times New Roman" pitchFamily="18" charset="0"/>
              </a:rPr>
              <a:t>. </a:t>
            </a:r>
            <a:r>
              <a:rPr lang="pt-BR" sz="2000" smtClean="0">
                <a:latin typeface="Times New Roman" pitchFamily="18" charset="0"/>
              </a:rPr>
              <a:t>É citado um caso que  mostra que prever  o futuro de uma única criança com base em estatísticas de população é um negócio arriscado e, consequentemente, o neonatologista ético deve empregar uma generosa dose de humildade quando estiver usando a sua bola de cristal. </a:t>
            </a:r>
          </a:p>
        </p:txBody>
      </p:sp>
      <p:graphicFrame>
        <p:nvGraphicFramePr>
          <p:cNvPr id="97287" name="Group 7"/>
          <p:cNvGraphicFramePr>
            <a:graphicFrameLocks noGrp="1"/>
          </p:cNvGraphicFramePr>
          <p:nvPr/>
        </p:nvGraphicFramePr>
        <p:xfrm>
          <a:off x="584200" y="379413"/>
          <a:ext cx="10218738" cy="823912"/>
        </p:xfrm>
        <a:graphic>
          <a:graphicData uri="http://schemas.openxmlformats.org/drawingml/2006/table">
            <a:tbl>
              <a:tblPr/>
              <a:tblGrid>
                <a:gridCol w="9137650"/>
                <a:gridCol w="1081088"/>
              </a:tblGrid>
              <a:tr h="366713">
                <a:tc>
                  <a:txBody>
                    <a:bodyPr/>
                    <a:lstStyle/>
                    <a:p>
                      <a:pPr marL="0" marR="0" lvl="0" indent="0" algn="ctr" defTabSz="914400" rtl="0" eaLnBrk="1" fontAlgn="base" latinLnBrk="0" hangingPunct="1">
                        <a:lnSpc>
                          <a:spcPct val="100000"/>
                        </a:lnSpc>
                        <a:spcBef>
                          <a:spcPct val="0"/>
                        </a:spcBef>
                        <a:spcAft>
                          <a:spcPct val="0"/>
                        </a:spcAft>
                        <a:buClrTx/>
                        <a:buSzPct val="80000"/>
                        <a:buFontTx/>
                        <a:buNone/>
                        <a:tabLst/>
                      </a:pPr>
                      <a:r>
                        <a:rPr kumimoji="0" lang="en-US" sz="1600" b="1" i="0" u="none" strike="noStrike" cap="none" normalizeH="0" baseline="0" smtClean="0">
                          <a:ln>
                            <a:noFill/>
                          </a:ln>
                          <a:solidFill>
                            <a:srgbClr val="999999"/>
                          </a:solidFill>
                          <a:effectLst/>
                          <a:latin typeface="Century Gothic" pitchFamily="34" charset="0"/>
                          <a:cs typeface="Times New Roman" pitchFamily="18" charset="0"/>
                        </a:rPr>
                        <a:t>PERIVIABILIDADE (ao redor de viabilidade):além da idade gestacional (importância de outros fatores clínicos)</a:t>
                      </a:r>
                      <a:r>
                        <a:rPr kumimoji="0" lang="en-US" sz="1600" b="0" i="0" u="none" strike="noStrike" cap="none" normalizeH="0" baseline="0" smtClean="0">
                          <a:ln>
                            <a:noFill/>
                          </a:ln>
                          <a:solidFill>
                            <a:srgbClr val="000000"/>
                          </a:solidFill>
                          <a:effectLst/>
                          <a:latin typeface="Times New Roman" pitchFamily="18" charset="0"/>
                          <a:cs typeface="Times New Roman" pitchFamily="18" charset="0"/>
                        </a:rPr>
                        <a:t/>
                      </a:r>
                      <a:br>
                        <a:rPr kumimoji="0" lang="en-US" sz="1600" b="0" i="0" u="none" strike="noStrike" cap="none" normalizeH="0" baseline="0" smtClean="0">
                          <a:ln>
                            <a:noFill/>
                          </a:ln>
                          <a:solidFill>
                            <a:srgbClr val="000000"/>
                          </a:solidFill>
                          <a:effectLst/>
                          <a:latin typeface="Times New Roman" pitchFamily="18" charset="0"/>
                          <a:cs typeface="Times New Roman" pitchFamily="18" charset="0"/>
                        </a:rPr>
                      </a:br>
                      <a:r>
                        <a:rPr kumimoji="0" lang="en-US" sz="1600" b="0" i="0" u="none" strike="noStrike" cap="none" normalizeH="0" baseline="0" smtClean="0">
                          <a:ln>
                            <a:noFill/>
                          </a:ln>
                          <a:solidFill>
                            <a:srgbClr val="999999"/>
                          </a:solidFill>
                          <a:effectLst/>
                          <a:latin typeface="Century Gothic" pitchFamily="34" charset="0"/>
                          <a:cs typeface="Times New Roman" pitchFamily="18" charset="0"/>
                        </a:rPr>
                        <a:t>Autor(es): Paulo R. Margotto</a:t>
                      </a:r>
                      <a:endParaRPr kumimoji="0" lang="en-US" sz="1600" b="0" i="0" u="none" strike="noStrike" cap="none" normalizeH="0" baseline="0" smtClean="0">
                        <a:ln>
                          <a:noFill/>
                        </a:ln>
                        <a:solidFill>
                          <a:srgbClr val="404040"/>
                        </a:solidFill>
                        <a:effectLst/>
                        <a:latin typeface="Century Gothic" pitchFamily="34" charset="0"/>
                      </a:endParaRPr>
                    </a:p>
                  </a:txBody>
                  <a:tcPr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Pct val="80000"/>
                        <a:buFontTx/>
                        <a:buNone/>
                        <a:tabLst/>
                      </a:pPr>
                      <a:r>
                        <a:rPr kumimoji="0" lang="en-US" sz="14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en-US" sz="1400" b="0" i="0" u="none" strike="noStrike" cap="none" normalizeH="0" baseline="0" smtClean="0">
                          <a:ln>
                            <a:noFill/>
                          </a:ln>
                          <a:solidFill>
                            <a:srgbClr val="000000"/>
                          </a:solidFill>
                          <a:effectLst/>
                          <a:latin typeface="Century Gothic" pitchFamily="34" charset="0"/>
                          <a:cs typeface="Times New Roman" pitchFamily="18" charset="0"/>
                        </a:rPr>
                        <a:t>      </a:t>
                      </a:r>
                      <a:endParaRPr kumimoji="0" lang="en-US" sz="14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a:noFill/>
                    </a:lnR>
                    <a:lnT>
                      <a:noFill/>
                    </a:lnT>
                    <a:lnB>
                      <a:noFill/>
                    </a:lnB>
                    <a:lnTlToBr>
                      <a:noFill/>
                    </a:lnTlToBr>
                    <a:lnBlToTr>
                      <a:noFill/>
                    </a:lnBlToTr>
                    <a:solidFill>
                      <a:srgbClr val="E4E4E4"/>
                    </a:solidFill>
                  </a:tcPr>
                </a:tc>
              </a:tr>
            </a:tbl>
          </a:graphicData>
        </a:graphic>
      </p:graphicFrame>
      <p:pic>
        <p:nvPicPr>
          <p:cNvPr id="97286" name="Picture 6" descr="link2">
            <a:hlinkClick r:id="rId2"/>
          </p:cNvPr>
          <p:cNvPicPr>
            <a:picLocks noChangeAspect="1" noChangeArrowheads="1"/>
          </p:cNvPicPr>
          <p:nvPr/>
        </p:nvPicPr>
        <p:blipFill>
          <a:blip r:embed="rId3"/>
          <a:srcRect/>
          <a:stretch>
            <a:fillRect/>
          </a:stretch>
        </p:blipFill>
        <p:spPr bwMode="auto">
          <a:xfrm>
            <a:off x="9593263" y="601663"/>
            <a:ext cx="363537" cy="2857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3"/>
          <p:cNvSpPr>
            <a:spLocks noGrp="1"/>
          </p:cNvSpPr>
          <p:nvPr>
            <p:ph type="body" idx="4294967295"/>
          </p:nvPr>
        </p:nvSpPr>
        <p:spPr>
          <a:xfrm>
            <a:off x="298450" y="2439988"/>
            <a:ext cx="11245850" cy="3416300"/>
          </a:xfrm>
          <a:solidFill>
            <a:schemeClr val="bg1"/>
          </a:solidFill>
        </p:spPr>
        <p:txBody>
          <a:bodyPr/>
          <a:lstStyle/>
          <a:p>
            <a:pPr marL="171450" indent="-173038" defTabSz="914400"/>
            <a:r>
              <a:rPr lang="pt-BR" sz="2400" smtClean="0">
                <a:latin typeface="Times New Roman" pitchFamily="18" charset="0"/>
              </a:rPr>
              <a:t>Propomos que a nossa  </a:t>
            </a:r>
            <a:r>
              <a:rPr lang="pt-BR" sz="2400" b="1" smtClean="0">
                <a:latin typeface="Times New Roman" pitchFamily="18" charset="0"/>
              </a:rPr>
              <a:t>zona cinzenta</a:t>
            </a:r>
            <a:r>
              <a:rPr lang="pt-BR" sz="2400" smtClean="0">
                <a:latin typeface="Times New Roman" pitchFamily="18" charset="0"/>
              </a:rPr>
              <a:t> (limite entre a autonomia do paciente ou de seus familiares e a futilidade do tratamento) seja de </a:t>
            </a:r>
            <a:r>
              <a:rPr lang="pt-BR" sz="2400" smtClean="0">
                <a:solidFill>
                  <a:srgbClr val="0000FF"/>
                </a:solidFill>
                <a:latin typeface="Times New Roman" pitchFamily="18" charset="0"/>
              </a:rPr>
              <a:t>24 semanas-24semanas 6 dias</a:t>
            </a:r>
            <a:r>
              <a:rPr lang="pt-BR" sz="2400" smtClean="0">
                <a:latin typeface="Times New Roman" pitchFamily="18" charset="0"/>
              </a:rPr>
              <a:t>, com base em dados do nosso Serviço. </a:t>
            </a:r>
          </a:p>
          <a:p>
            <a:pPr marL="171450" indent="-173038" defTabSz="914400"/>
            <a:r>
              <a:rPr lang="pt-BR" sz="2400" smtClean="0">
                <a:latin typeface="Times New Roman" pitchFamily="18" charset="0"/>
              </a:rPr>
              <a:t>Neste limite proposto, a abordagem obstétrica (</a:t>
            </a:r>
            <a:r>
              <a:rPr lang="pt-BR" sz="2400" b="1" smtClean="0">
                <a:solidFill>
                  <a:schemeClr val="hlink"/>
                </a:solidFill>
                <a:latin typeface="Times New Roman" pitchFamily="18" charset="0"/>
              </a:rPr>
              <a:t>esteróide pré-natal, tocólise, cesariana</a:t>
            </a:r>
            <a:r>
              <a:rPr lang="pt-BR" sz="2400" smtClean="0">
                <a:latin typeface="Times New Roman" pitchFamily="18" charset="0"/>
              </a:rPr>
              <a:t>) tem importante impacto na decisão do neonatologista. Associado a esta interação obstetra-neonatologista, fatores  que devem ser levados em conta na melhor decisão principalmente naqueles no limite da periviabilidade (próximos a viabilidade que é 25 semanas de idade gestacional), são: </a:t>
            </a:r>
            <a:r>
              <a:rPr lang="pt-BR" sz="2400" b="1" smtClean="0">
                <a:solidFill>
                  <a:srgbClr val="FF00FF"/>
                </a:solidFill>
                <a:latin typeface="Times New Roman" pitchFamily="18" charset="0"/>
              </a:rPr>
              <a:t>o sexo feminino, o nascimento único e o peso ao nascer</a:t>
            </a:r>
            <a:r>
              <a:rPr lang="pt-BR" sz="2400" smtClean="0">
                <a:latin typeface="Times New Roman" pitchFamily="18" charset="0"/>
              </a:rPr>
              <a:t>. </a:t>
            </a:r>
          </a:p>
        </p:txBody>
      </p:sp>
      <p:graphicFrame>
        <p:nvGraphicFramePr>
          <p:cNvPr id="62481" name="Group 17"/>
          <p:cNvGraphicFramePr>
            <a:graphicFrameLocks noGrp="1"/>
          </p:cNvGraphicFramePr>
          <p:nvPr/>
        </p:nvGraphicFramePr>
        <p:xfrm>
          <a:off x="965200" y="636588"/>
          <a:ext cx="9923463" cy="985837"/>
        </p:xfrm>
        <a:graphic>
          <a:graphicData uri="http://schemas.openxmlformats.org/drawingml/2006/table">
            <a:tbl>
              <a:tblPr/>
              <a:tblGrid>
                <a:gridCol w="8874125"/>
                <a:gridCol w="1049338"/>
              </a:tblGrid>
              <a:tr h="985838">
                <a:tc>
                  <a:txBody>
                    <a:bodyPr/>
                    <a:lstStyle/>
                    <a:p>
                      <a:pPr marL="0" marR="0" lvl="0" indent="0" algn="ctr" defTabSz="914400" rtl="0" eaLnBrk="1" fontAlgn="base" latinLnBrk="0" hangingPunct="1">
                        <a:lnSpc>
                          <a:spcPct val="100000"/>
                        </a:lnSpc>
                        <a:spcBef>
                          <a:spcPct val="0"/>
                        </a:spcBef>
                        <a:spcAft>
                          <a:spcPct val="0"/>
                        </a:spcAft>
                        <a:buClrTx/>
                        <a:buSzPct val="80000"/>
                        <a:buFontTx/>
                        <a:buNone/>
                        <a:tabLst/>
                      </a:pPr>
                      <a:r>
                        <a:rPr kumimoji="0" lang="en-US" sz="1800" b="1" i="0" u="none" strike="noStrike" cap="none" normalizeH="0" baseline="0" smtClean="0">
                          <a:ln>
                            <a:noFill/>
                          </a:ln>
                          <a:solidFill>
                            <a:srgbClr val="999999"/>
                          </a:solidFill>
                          <a:effectLst/>
                          <a:latin typeface="Century Gothic" pitchFamily="34" charset="0"/>
                          <a:cs typeface="Times New Roman" pitchFamily="18" charset="0"/>
                        </a:rPr>
                        <a:t>Construindo o limite de viabilidade (Discussão com a Obstetrícia)</a:t>
                      </a: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
                      </a:r>
                      <a:br>
                        <a:rPr kumimoji="0" lang="en-US" sz="1800" b="0" i="0" u="none" strike="noStrike" cap="none" normalizeH="0" baseline="0" smtClean="0">
                          <a:ln>
                            <a:noFill/>
                          </a:ln>
                          <a:solidFill>
                            <a:srgbClr val="000000"/>
                          </a:solidFill>
                          <a:effectLst/>
                          <a:latin typeface="Times New Roman" pitchFamily="18" charset="0"/>
                          <a:cs typeface="Times New Roman" pitchFamily="18" charset="0"/>
                        </a:rPr>
                      </a:br>
                      <a:r>
                        <a:rPr kumimoji="0" lang="en-US" sz="1800" b="0" i="0" u="none" strike="noStrike" cap="none" normalizeH="0" baseline="0" smtClean="0">
                          <a:ln>
                            <a:noFill/>
                          </a:ln>
                          <a:solidFill>
                            <a:srgbClr val="999999"/>
                          </a:solidFill>
                          <a:effectLst/>
                          <a:latin typeface="Century Gothic" pitchFamily="34" charset="0"/>
                          <a:cs typeface="Times New Roman" pitchFamily="18" charset="0"/>
                        </a:rPr>
                        <a:t>Autor(es): Paulo R. Margotto</a:t>
                      </a:r>
                      <a:endParaRPr kumimoji="0" lang="en-US" sz="1800" b="0" i="0" u="none" strike="noStrike" cap="none" normalizeH="0" baseline="0" smtClean="0">
                        <a:ln>
                          <a:noFill/>
                        </a:ln>
                        <a:solidFill>
                          <a:srgbClr val="404040"/>
                        </a:solidFill>
                        <a:effectLst/>
                        <a:latin typeface="Century Gothic" pitchFamily="34" charset="0"/>
                      </a:endParaRPr>
                    </a:p>
                  </a:txBody>
                  <a:tcPr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Pct val="80000"/>
                        <a:buFontTx/>
                        <a:buNone/>
                        <a:tabLst/>
                      </a:pPr>
                      <a:r>
                        <a:rPr kumimoji="0" lang="en-US" sz="14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en-US" sz="1400" b="0" i="0" u="none" strike="noStrike" cap="none" normalizeH="0" baseline="0" smtClean="0">
                          <a:ln>
                            <a:noFill/>
                          </a:ln>
                          <a:solidFill>
                            <a:srgbClr val="000000"/>
                          </a:solidFill>
                          <a:effectLst/>
                          <a:latin typeface="Century Gothic" pitchFamily="34" charset="0"/>
                          <a:cs typeface="Times New Roman" pitchFamily="18" charset="0"/>
                        </a:rPr>
                        <a:t>      </a:t>
                      </a:r>
                      <a:endParaRPr kumimoji="0" lang="en-US" sz="14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a:noFill/>
                    </a:lnR>
                    <a:lnT>
                      <a:noFill/>
                    </a:lnT>
                    <a:lnB>
                      <a:noFill/>
                    </a:lnB>
                    <a:lnTlToBr>
                      <a:noFill/>
                    </a:lnTlToBr>
                    <a:lnBlToTr>
                      <a:noFill/>
                    </a:lnBlToTr>
                    <a:solidFill>
                      <a:srgbClr val="E4E4E4"/>
                    </a:solidFill>
                  </a:tcPr>
                </a:tc>
              </a:tr>
            </a:tbl>
          </a:graphicData>
        </a:graphic>
      </p:graphicFrame>
      <p:pic>
        <p:nvPicPr>
          <p:cNvPr id="98310" name="Picture 6" descr="link2">
            <a:hlinkClick r:id="rId2"/>
          </p:cNvPr>
          <p:cNvPicPr>
            <a:picLocks noChangeAspect="1" noChangeArrowheads="1"/>
          </p:cNvPicPr>
          <p:nvPr/>
        </p:nvPicPr>
        <p:blipFill>
          <a:blip r:embed="rId3"/>
          <a:srcRect/>
          <a:stretch>
            <a:fillRect/>
          </a:stretch>
        </p:blipFill>
        <p:spPr bwMode="auto">
          <a:xfrm>
            <a:off x="9882188" y="822325"/>
            <a:ext cx="336550" cy="2857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ChangeArrowheads="1"/>
          </p:cNvSpPr>
          <p:nvPr>
            <p:ph type="title" idx="4294967295"/>
          </p:nvPr>
        </p:nvSpPr>
        <p:spPr/>
        <p:txBody>
          <a:bodyPr/>
          <a:lstStyle/>
          <a:p>
            <a:r>
              <a:rPr lang="pt-BR" smtClean="0">
                <a:solidFill>
                  <a:srgbClr val="0000FF"/>
                </a:solidFill>
              </a:rPr>
              <a:t>Então...</a:t>
            </a:r>
          </a:p>
        </p:txBody>
      </p:sp>
      <p:sp>
        <p:nvSpPr>
          <p:cNvPr id="99331" name="Rectangle 3"/>
          <p:cNvSpPr>
            <a:spLocks noGrp="1" noChangeArrowheads="1"/>
          </p:cNvSpPr>
          <p:nvPr>
            <p:ph type="body" idx="4294967295"/>
          </p:nvPr>
        </p:nvSpPr>
        <p:spPr>
          <a:xfrm>
            <a:off x="0" y="1600200"/>
            <a:ext cx="12192000" cy="4525963"/>
          </a:xfrm>
          <a:solidFill>
            <a:schemeClr val="bg1"/>
          </a:solidFill>
        </p:spPr>
        <p:txBody>
          <a:bodyPr/>
          <a:lstStyle/>
          <a:p>
            <a:pPr marL="469900" indent="-469900" algn="ctr" defTabSz="914400">
              <a:lnSpc>
                <a:spcPct val="90000"/>
              </a:lnSpc>
              <a:buFont typeface="Wingdings 3" pitchFamily="18" charset="2"/>
              <a:buNone/>
            </a:pPr>
            <a:r>
              <a:rPr lang="pt-BR" sz="2800" b="1" smtClean="0">
                <a:solidFill>
                  <a:schemeClr val="hlink"/>
                </a:solidFill>
                <a:latin typeface="Times New Roman" pitchFamily="18" charset="0"/>
              </a:rPr>
              <a:t>RN de 24semanas-24semanas 6 dias</a:t>
            </a:r>
          </a:p>
          <a:p>
            <a:pPr marL="469900" indent="-469900" defTabSz="914400">
              <a:lnSpc>
                <a:spcPct val="90000"/>
              </a:lnSpc>
              <a:buFont typeface="Wingdings 3" pitchFamily="18" charset="2"/>
              <a:buNone/>
            </a:pPr>
            <a:r>
              <a:rPr lang="pt-BR" sz="2800" smtClean="0">
                <a:latin typeface="Times New Roman" pitchFamily="18" charset="0"/>
              </a:rPr>
              <a:t>                              </a:t>
            </a:r>
            <a:r>
              <a:rPr lang="pt-BR" sz="2800" smtClean="0">
                <a:solidFill>
                  <a:srgbClr val="0000FF"/>
                </a:solidFill>
                <a:latin typeface="Times New Roman" pitchFamily="18" charset="0"/>
              </a:rPr>
              <a:t>As decisões do tratamento:</a:t>
            </a:r>
          </a:p>
          <a:p>
            <a:pPr marL="469900" indent="-469900" defTabSz="914400">
              <a:lnSpc>
                <a:spcPct val="90000"/>
              </a:lnSpc>
              <a:buFont typeface="Wingdings 3" pitchFamily="18" charset="2"/>
              <a:buNone/>
            </a:pPr>
            <a:r>
              <a:rPr lang="pt-BR" sz="2000" smtClean="0">
                <a:latin typeface="Times New Roman" pitchFamily="18" charset="0"/>
              </a:rPr>
              <a:t>CPAPnasal / Nutrição Parenteral / Antibiótico (se indicado)</a:t>
            </a:r>
          </a:p>
          <a:p>
            <a:pPr marL="469900" indent="-469900" defTabSz="914400">
              <a:lnSpc>
                <a:spcPct val="90000"/>
              </a:lnSpc>
              <a:buFont typeface="Wingdings 3" pitchFamily="18" charset="2"/>
              <a:buNone/>
            </a:pPr>
            <a:r>
              <a:rPr lang="pt-BR" sz="2000" smtClean="0">
                <a:latin typeface="Times New Roman" pitchFamily="18" charset="0"/>
              </a:rPr>
              <a:t>                             Considerando...</a:t>
            </a:r>
          </a:p>
          <a:p>
            <a:pPr marL="469900" indent="-469900" defTabSz="914400">
              <a:lnSpc>
                <a:spcPct val="90000"/>
              </a:lnSpc>
              <a:buFont typeface="Wingdings 3" pitchFamily="18" charset="2"/>
              <a:buNone/>
            </a:pPr>
            <a:r>
              <a:rPr lang="pt-BR" sz="2000" smtClean="0">
                <a:latin typeface="Times New Roman" pitchFamily="18" charset="0"/>
              </a:rPr>
              <a:t>                            </a:t>
            </a:r>
            <a:r>
              <a:rPr lang="pt-BR" sz="2000" smtClean="0">
                <a:solidFill>
                  <a:srgbClr val="0000FF"/>
                </a:solidFill>
                <a:latin typeface="Times New Roman" pitchFamily="18" charset="0"/>
              </a:rPr>
              <a:t>Sexo ao nascer</a:t>
            </a:r>
          </a:p>
          <a:p>
            <a:pPr marL="469900" indent="-469900" defTabSz="914400">
              <a:lnSpc>
                <a:spcPct val="90000"/>
              </a:lnSpc>
              <a:buFont typeface="Wingdings 3" pitchFamily="18" charset="2"/>
              <a:buNone/>
            </a:pPr>
            <a:r>
              <a:rPr lang="pt-BR" sz="2000" smtClean="0">
                <a:solidFill>
                  <a:srgbClr val="0000FF"/>
                </a:solidFill>
                <a:latin typeface="Times New Roman" pitchFamily="18" charset="0"/>
              </a:rPr>
              <a:t>                            Nascimento único</a:t>
            </a:r>
          </a:p>
          <a:p>
            <a:pPr marL="469900" indent="-469900" defTabSz="914400">
              <a:lnSpc>
                <a:spcPct val="90000"/>
              </a:lnSpc>
              <a:buFont typeface="Wingdings 3" pitchFamily="18" charset="2"/>
              <a:buNone/>
            </a:pPr>
            <a:r>
              <a:rPr lang="pt-BR" sz="2000" smtClean="0">
                <a:solidFill>
                  <a:srgbClr val="0000FF"/>
                </a:solidFill>
                <a:latin typeface="Times New Roman" pitchFamily="18" charset="0"/>
              </a:rPr>
              <a:t>                            Peso ao nascer</a:t>
            </a:r>
          </a:p>
          <a:p>
            <a:pPr marL="469900" indent="-469900" defTabSz="914400">
              <a:lnSpc>
                <a:spcPct val="90000"/>
              </a:lnSpc>
              <a:buFont typeface="Wingdings 3" pitchFamily="18" charset="2"/>
              <a:buNone/>
            </a:pPr>
            <a:r>
              <a:rPr lang="pt-BR" sz="2000" smtClean="0">
                <a:solidFill>
                  <a:srgbClr val="0000FF"/>
                </a:solidFill>
                <a:latin typeface="Times New Roman" pitchFamily="18" charset="0"/>
              </a:rPr>
              <a:t>                            Condições ao nascer</a:t>
            </a:r>
          </a:p>
          <a:p>
            <a:pPr marL="469900" indent="-469900" defTabSz="914400">
              <a:lnSpc>
                <a:spcPct val="90000"/>
              </a:lnSpc>
              <a:buFont typeface="Wingdings 3" pitchFamily="18" charset="2"/>
              <a:buNone/>
            </a:pPr>
            <a:r>
              <a:rPr lang="pt-BR" sz="2000" smtClean="0">
                <a:solidFill>
                  <a:srgbClr val="0000FF"/>
                </a:solidFill>
                <a:latin typeface="Times New Roman" pitchFamily="18" charset="0"/>
              </a:rPr>
              <a:t>                            Uso de esteróide pré-natal</a:t>
            </a:r>
          </a:p>
          <a:p>
            <a:pPr marL="469900" indent="-469900" defTabSz="914400">
              <a:lnSpc>
                <a:spcPct val="90000"/>
              </a:lnSpc>
              <a:buFont typeface="Wingdings 3" pitchFamily="18" charset="2"/>
              <a:buNone/>
            </a:pPr>
            <a:r>
              <a:rPr lang="pt-BR" sz="2000" smtClean="0">
                <a:solidFill>
                  <a:srgbClr val="0000FF"/>
                </a:solidFill>
                <a:latin typeface="Times New Roman" pitchFamily="18" charset="0"/>
              </a:rPr>
              <a:t>                            Cesariana</a:t>
            </a:r>
          </a:p>
          <a:p>
            <a:pPr marL="469900" indent="-469900" defTabSz="914400">
              <a:lnSpc>
                <a:spcPct val="90000"/>
              </a:lnSpc>
              <a:buFont typeface="Wingdings 3" pitchFamily="18" charset="2"/>
              <a:buNone/>
            </a:pPr>
            <a:r>
              <a:rPr lang="pt-BR" sz="2000" smtClean="0">
                <a:solidFill>
                  <a:srgbClr val="0000FF"/>
                </a:solidFill>
                <a:latin typeface="Times New Roman" pitchFamily="18" charset="0"/>
              </a:rPr>
              <a:t>                            Desejo dos pais</a:t>
            </a:r>
          </a:p>
        </p:txBody>
      </p:sp>
      <p:sp>
        <p:nvSpPr>
          <p:cNvPr id="99332" name="AutoShape 5"/>
          <p:cNvSpPr>
            <a:spLocks noChangeArrowheads="1"/>
          </p:cNvSpPr>
          <p:nvPr/>
        </p:nvSpPr>
        <p:spPr bwMode="auto">
          <a:xfrm>
            <a:off x="244475" y="2997200"/>
            <a:ext cx="960438" cy="2232025"/>
          </a:xfrm>
          <a:prstGeom prst="curvedRightArrow">
            <a:avLst>
              <a:gd name="adj1" fmla="val 46479"/>
              <a:gd name="adj2" fmla="val 92959"/>
              <a:gd name="adj3" fmla="val 33333"/>
            </a:avLst>
          </a:prstGeom>
          <a:solidFill>
            <a:schemeClr val="accent1"/>
          </a:solidFill>
          <a:ln w="38100">
            <a:solidFill>
              <a:srgbClr val="0000FF"/>
            </a:solidFill>
            <a:miter lim="800000"/>
            <a:headEnd/>
            <a:tailEnd/>
          </a:ln>
        </p:spPr>
        <p:txBody>
          <a:bodyPr wrap="none" anchor="ctr"/>
          <a:lstStyle/>
          <a:p>
            <a:pPr defTabSz="914400"/>
            <a:endParaRPr lang="pt-BR">
              <a:ea typeface="MS PGothic" pitchFamily="34" charset="-128"/>
            </a:endParaRPr>
          </a:p>
        </p:txBody>
      </p:sp>
      <p:sp>
        <p:nvSpPr>
          <p:cNvPr id="99333" name="Oval 6"/>
          <p:cNvSpPr>
            <a:spLocks noChangeArrowheads="1"/>
          </p:cNvSpPr>
          <p:nvPr/>
        </p:nvSpPr>
        <p:spPr bwMode="auto">
          <a:xfrm>
            <a:off x="623888" y="5676900"/>
            <a:ext cx="10560050" cy="914400"/>
          </a:xfrm>
          <a:prstGeom prst="ellipse">
            <a:avLst/>
          </a:prstGeom>
          <a:solidFill>
            <a:schemeClr val="accent1"/>
          </a:solidFill>
          <a:ln w="9525">
            <a:solidFill>
              <a:schemeClr val="tx1"/>
            </a:solidFill>
            <a:round/>
            <a:headEnd/>
            <a:tailEnd/>
          </a:ln>
        </p:spPr>
        <p:txBody>
          <a:bodyPr wrap="none" anchor="ctr"/>
          <a:lstStyle/>
          <a:p>
            <a:pPr algn="ctr" defTabSz="914400"/>
            <a:r>
              <a:rPr lang="pt-BR">
                <a:ea typeface="MS PGothic" pitchFamily="34" charset="-128"/>
              </a:rPr>
              <a:t>Após discussão com  a Equipe Neonatal            ventilação mecânica</a:t>
            </a:r>
          </a:p>
          <a:p>
            <a:pPr algn="ctr" defTabSz="914400"/>
            <a:r>
              <a:rPr lang="pt-BR">
                <a:solidFill>
                  <a:srgbClr val="FFFF00"/>
                </a:solidFill>
                <a:latin typeface="Times New Roman" pitchFamily="18" charset="0"/>
                <a:ea typeface="MS PGothic" pitchFamily="34" charset="-128"/>
              </a:rPr>
              <a:t>Principalmente os na periviabilidade</a:t>
            </a:r>
            <a:r>
              <a:rPr lang="pt-BR">
                <a:latin typeface="Times New Roman" pitchFamily="18" charset="0"/>
                <a:ea typeface="MS PGothic" pitchFamily="34" charset="-128"/>
              </a:rPr>
              <a:t> (</a:t>
            </a:r>
            <a:r>
              <a:rPr lang="pt-BR">
                <a:solidFill>
                  <a:srgbClr val="0033CC"/>
                </a:solidFill>
                <a:latin typeface="Times New Roman" pitchFamily="18" charset="0"/>
                <a:ea typeface="MS PGothic" pitchFamily="34" charset="-128"/>
              </a:rPr>
              <a:t>ao redor da</a:t>
            </a:r>
            <a:r>
              <a:rPr lang="pt-BR">
                <a:solidFill>
                  <a:srgbClr val="0033CC"/>
                </a:solidFill>
                <a:ea typeface="MS PGothic" pitchFamily="34" charset="-128"/>
              </a:rPr>
              <a:t> viabilidade</a:t>
            </a:r>
            <a:r>
              <a:rPr lang="pt-BR">
                <a:ea typeface="MS PGothic" pitchFamily="34" charset="-128"/>
              </a:rPr>
              <a:t>)</a:t>
            </a:r>
          </a:p>
        </p:txBody>
      </p:sp>
      <p:sp>
        <p:nvSpPr>
          <p:cNvPr id="99334" name="AutoShape 7"/>
          <p:cNvSpPr>
            <a:spLocks noChangeArrowheads="1"/>
          </p:cNvSpPr>
          <p:nvPr/>
        </p:nvSpPr>
        <p:spPr bwMode="auto">
          <a:xfrm>
            <a:off x="7035800" y="5856288"/>
            <a:ext cx="533400" cy="269875"/>
          </a:xfrm>
          <a:custGeom>
            <a:avLst/>
            <a:gdLst>
              <a:gd name="T0" fmla="*/ 102919085 w 21600"/>
              <a:gd name="T1" fmla="*/ 0 h 21600"/>
              <a:gd name="T2" fmla="*/ 0 w 21600"/>
              <a:gd name="T3" fmla="*/ 21064542 h 21600"/>
              <a:gd name="T4" fmla="*/ 102919085 w 21600"/>
              <a:gd name="T5" fmla="*/ 42128934 h 21600"/>
              <a:gd name="T6" fmla="*/ 137225583 w 21600"/>
              <a:gd name="T7" fmla="*/ 21064542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57150">
            <a:solidFill>
              <a:srgbClr val="0000FF"/>
            </a:solidFill>
            <a:miter lim="800000"/>
            <a:headEnd/>
            <a:tailEnd/>
          </a:ln>
        </p:spPr>
        <p:txBody>
          <a:bodyPr wrap="none" anchor="ctr"/>
          <a:lstStyle/>
          <a:p>
            <a:pPr defTabSz="914400"/>
            <a:endParaRPr lang="pt-BR">
              <a:ea typeface="MS PGothic" pitchFamily="34" charset="-128"/>
            </a:endParaRPr>
          </a:p>
        </p:txBody>
      </p:sp>
      <p:sp>
        <p:nvSpPr>
          <p:cNvPr id="99335" name="AutoShape 8"/>
          <p:cNvSpPr>
            <a:spLocks noChangeArrowheads="1"/>
          </p:cNvSpPr>
          <p:nvPr/>
        </p:nvSpPr>
        <p:spPr bwMode="auto">
          <a:xfrm>
            <a:off x="1103313" y="4879975"/>
            <a:ext cx="647700" cy="976313"/>
          </a:xfrm>
          <a:prstGeom prst="downArrow">
            <a:avLst>
              <a:gd name="adj1" fmla="val 50000"/>
              <a:gd name="adj2" fmla="val 37684"/>
            </a:avLst>
          </a:prstGeom>
          <a:solidFill>
            <a:schemeClr val="accent1"/>
          </a:solidFill>
          <a:ln w="76200">
            <a:solidFill>
              <a:srgbClr val="FF9900"/>
            </a:solidFill>
            <a:miter lim="800000"/>
            <a:headEnd/>
            <a:tailEnd/>
          </a:ln>
        </p:spPr>
        <p:txBody>
          <a:bodyPr vert="eaVert" wrap="none" anchor="ctr"/>
          <a:lstStyle/>
          <a:p>
            <a:pPr defTabSz="914400"/>
            <a:endParaRPr lang="pt-BR">
              <a:ea typeface="MS PGothic" pitchFamily="34" charset="-128"/>
            </a:endParaRPr>
          </a:p>
        </p:txBody>
      </p:sp>
      <p:sp>
        <p:nvSpPr>
          <p:cNvPr id="99336" name="Text Box 9"/>
          <p:cNvSpPr txBox="1">
            <a:spLocks noChangeArrowheads="1"/>
          </p:cNvSpPr>
          <p:nvPr/>
        </p:nvSpPr>
        <p:spPr bwMode="auto">
          <a:xfrm>
            <a:off x="10237788" y="6453188"/>
            <a:ext cx="1890712" cy="274637"/>
          </a:xfrm>
          <a:prstGeom prst="rect">
            <a:avLst/>
          </a:prstGeom>
          <a:noFill/>
          <a:ln w="9525">
            <a:noFill/>
            <a:miter lim="800000"/>
            <a:headEnd/>
            <a:tailEnd/>
          </a:ln>
        </p:spPr>
        <p:txBody>
          <a:bodyPr wrap="none">
            <a:spAutoFit/>
          </a:bodyPr>
          <a:lstStyle/>
          <a:p>
            <a:pPr defTabSz="914400"/>
            <a:r>
              <a:rPr lang="pt-BR" sz="1200">
                <a:ea typeface="MS PGothic" pitchFamily="34" charset="-128"/>
              </a:rPr>
              <a:t>Margotto,PR,2015</a:t>
            </a: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Grp="1"/>
          </p:cNvSpPr>
          <p:nvPr>
            <p:ph type="title"/>
          </p:nvPr>
        </p:nvSpPr>
        <p:spPr/>
        <p:txBody>
          <a:bodyPr/>
          <a:lstStyle/>
          <a:p>
            <a:pPr algn="ctr"/>
            <a:r>
              <a:rPr lang="pt-BR" sz="3200" b="1" smtClean="0">
                <a:solidFill>
                  <a:srgbClr val="FFFF00"/>
                </a:solidFill>
              </a:rPr>
              <a:t>Com estas informações construímos o nosso Limite de Viabilidade na Unidade de Neonatologia do HMIB/SES/DF</a:t>
            </a:r>
          </a:p>
        </p:txBody>
      </p:sp>
      <p:graphicFrame>
        <p:nvGraphicFramePr>
          <p:cNvPr id="134173" name="Group 29"/>
          <p:cNvGraphicFramePr>
            <a:graphicFrameLocks noGrp="1"/>
          </p:cNvGraphicFramePr>
          <p:nvPr/>
        </p:nvGraphicFramePr>
        <p:xfrm>
          <a:off x="631825" y="2305050"/>
          <a:ext cx="11069638" cy="1366838"/>
        </p:xfrm>
        <a:graphic>
          <a:graphicData uri="http://schemas.openxmlformats.org/drawingml/2006/table">
            <a:tbl>
              <a:tblPr/>
              <a:tblGrid>
                <a:gridCol w="3689350"/>
                <a:gridCol w="3690938"/>
                <a:gridCol w="3689350"/>
              </a:tblGrid>
              <a:tr h="442913">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66"/>
                          </a:solidFill>
                          <a:effectLst/>
                          <a:latin typeface="Geneva"/>
                          <a:cs typeface="Times New Roman" pitchFamily="18" charset="0"/>
                          <a:hlinkClick r:id="rId2"/>
                        </a:rPr>
                        <a:t>Protocolo para o Limite de Viabilidade</a:t>
                      </a:r>
                      <a:endParaRPr kumimoji="0" lang="en-US" sz="1400" b="0" i="0" u="none" strike="noStrike" cap="none" normalizeH="0" baseline="0" smtClean="0">
                        <a:ln>
                          <a:noFill/>
                        </a:ln>
                        <a:solidFill>
                          <a:schemeClr val="tx1"/>
                        </a:solidFill>
                        <a:effectLst/>
                        <a:latin typeface="Century Gothic"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66"/>
                          </a:solidFill>
                          <a:effectLst/>
                          <a:latin typeface="Geneva"/>
                          <a:cs typeface="Times New Roman" pitchFamily="18" charset="0"/>
                          <a:hlinkClick r:id="rId2"/>
                        </a:rPr>
                        <a:t>Paulo R. Margotto, Sandra Lins, Marta David Rocha de Moura, M</a:t>
                      </a:r>
                      <a:r>
                        <a:rPr kumimoji="0" lang="en-US" sz="1400" b="0" i="0" u="none" strike="noStrike" cap="none" normalizeH="0" baseline="0" smtClean="0">
                          <a:ln>
                            <a:noFill/>
                          </a:ln>
                          <a:solidFill>
                            <a:srgbClr val="000066"/>
                          </a:solidFill>
                          <a:effectLst/>
                          <a:latin typeface="Century Gothic"/>
                          <a:cs typeface="Times New Roman" pitchFamily="18" charset="0"/>
                          <a:hlinkClick r:id="rId2"/>
                        </a:rPr>
                        <a:t>á</a:t>
                      </a:r>
                      <a:r>
                        <a:rPr kumimoji="0" lang="en-US" sz="1400" b="0" i="0" u="none" strike="noStrike" cap="none" normalizeH="0" baseline="0" smtClean="0">
                          <a:ln>
                            <a:noFill/>
                          </a:ln>
                          <a:solidFill>
                            <a:srgbClr val="000066"/>
                          </a:solidFill>
                          <a:effectLst/>
                          <a:latin typeface="Geneva"/>
                          <a:cs typeface="Times New Roman" pitchFamily="18" charset="0"/>
                          <a:hlinkClick r:id="rId2"/>
                        </a:rPr>
                        <a:t>rcia Pimentel, Patr</a:t>
                      </a:r>
                      <a:r>
                        <a:rPr kumimoji="0" lang="en-US" sz="1400" b="0" i="0" u="none" strike="noStrike" cap="none" normalizeH="0" baseline="0" smtClean="0">
                          <a:ln>
                            <a:noFill/>
                          </a:ln>
                          <a:solidFill>
                            <a:srgbClr val="000066"/>
                          </a:solidFill>
                          <a:effectLst/>
                          <a:latin typeface="Century Gothic"/>
                          <a:cs typeface="Times New Roman" pitchFamily="18" charset="0"/>
                          <a:hlinkClick r:id="rId2"/>
                        </a:rPr>
                        <a:t>í</a:t>
                      </a:r>
                      <a:r>
                        <a:rPr kumimoji="0" lang="en-US" sz="1400" b="0" i="0" u="none" strike="noStrike" cap="none" normalizeH="0" baseline="0" smtClean="0">
                          <a:ln>
                            <a:noFill/>
                          </a:ln>
                          <a:solidFill>
                            <a:srgbClr val="000066"/>
                          </a:solidFill>
                          <a:effectLst/>
                          <a:latin typeface="Geneva"/>
                          <a:cs typeface="Times New Roman" pitchFamily="18" charset="0"/>
                          <a:hlinkClick r:id="rId2"/>
                        </a:rPr>
                        <a:t>cia Berebe, Martha G. Vieira, Zilma Eliane Ferreira Alves, Lucila Nagata e Equipe Neonatal/Obstetra do HRAS/HMIB/SES/DF</a:t>
                      </a:r>
                      <a:endParaRPr kumimoji="0" lang="en-US" sz="1400" b="0" i="0" u="none" strike="noStrike" cap="none" normalizeH="0" baseline="0" smtClean="0">
                        <a:ln>
                          <a:noFill/>
                        </a:ln>
                        <a:solidFill>
                          <a:schemeClr val="tx1"/>
                        </a:solidFill>
                        <a:effectLst/>
                        <a:latin typeface="Century Gothic"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en-US" sz="1400" b="0" i="0" u="none" strike="noStrike" cap="none" normalizeH="0" baseline="0" smtClean="0">
                          <a:ln>
                            <a:noFill/>
                          </a:ln>
                          <a:solidFill>
                            <a:srgbClr val="000066"/>
                          </a:solidFill>
                          <a:effectLst/>
                          <a:latin typeface="Century Gothic"/>
                          <a:cs typeface="Times New Roman" pitchFamily="18" charset="0"/>
                        </a:rPr>
                        <a:t>           </a:t>
                      </a:r>
                      <a:endParaRPr kumimoji="0" lang="en-US" sz="14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134151" name="Picture 7" descr="Clique aqui para ver o artigo">
            <a:hlinkClick r:id="rId2"/>
          </p:cNvPr>
          <p:cNvPicPr>
            <a:picLocks noChangeAspect="1" noChangeArrowheads="1"/>
          </p:cNvPicPr>
          <p:nvPr/>
        </p:nvPicPr>
        <p:blipFill>
          <a:blip r:embed="rId3"/>
          <a:srcRect/>
          <a:stretch>
            <a:fillRect/>
          </a:stretch>
        </p:blipFill>
        <p:spPr bwMode="auto">
          <a:xfrm>
            <a:off x="8077200" y="2974975"/>
            <a:ext cx="371475" cy="371475"/>
          </a:xfrm>
          <a:prstGeom prst="rect">
            <a:avLst/>
          </a:prstGeom>
          <a:noFill/>
        </p:spPr>
      </p:pic>
      <p:pic>
        <p:nvPicPr>
          <p:cNvPr id="134174" name="Picture 30"/>
          <p:cNvPicPr>
            <a:picLocks noChangeAspect="1" noChangeArrowheads="1"/>
          </p:cNvPicPr>
          <p:nvPr/>
        </p:nvPicPr>
        <p:blipFill>
          <a:blip r:embed="rId4"/>
          <a:srcRect/>
          <a:stretch>
            <a:fillRect/>
          </a:stretch>
        </p:blipFill>
        <p:spPr bwMode="auto">
          <a:xfrm>
            <a:off x="3243263" y="3654425"/>
            <a:ext cx="5710237" cy="3203575"/>
          </a:xfrm>
          <a:prstGeom prst="rect">
            <a:avLst/>
          </a:prstGeom>
          <a:noFill/>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5171" name="Picture 4" descr="DSC04151"/>
          <p:cNvPicPr>
            <a:picLocks noChangeAspect="1" noChangeArrowheads="1"/>
          </p:cNvPicPr>
          <p:nvPr/>
        </p:nvPicPr>
        <p:blipFill>
          <a:blip r:embed="rId2"/>
          <a:srcRect/>
          <a:stretch>
            <a:fillRect/>
          </a:stretch>
        </p:blipFill>
        <p:spPr bwMode="auto">
          <a:xfrm>
            <a:off x="1511300" y="981075"/>
            <a:ext cx="8977313" cy="4883150"/>
          </a:xfrm>
          <a:prstGeom prst="rect">
            <a:avLst/>
          </a:prstGeom>
          <a:noFill/>
          <a:ln w="9525">
            <a:noFill/>
            <a:miter lim="800000"/>
            <a:headEnd/>
            <a:tailEnd/>
          </a:ln>
        </p:spPr>
      </p:pic>
      <p:sp>
        <p:nvSpPr>
          <p:cNvPr id="135172" name="Text Box 5"/>
          <p:cNvSpPr txBox="1">
            <a:spLocks noChangeArrowheads="1"/>
          </p:cNvSpPr>
          <p:nvPr/>
        </p:nvSpPr>
        <p:spPr bwMode="auto">
          <a:xfrm>
            <a:off x="2443163" y="5921375"/>
            <a:ext cx="7981950" cy="366713"/>
          </a:xfrm>
          <a:prstGeom prst="rect">
            <a:avLst/>
          </a:prstGeom>
          <a:noFill/>
          <a:ln w="9525">
            <a:noFill/>
            <a:miter lim="800000"/>
            <a:headEnd/>
            <a:tailEnd/>
          </a:ln>
        </p:spPr>
        <p:txBody>
          <a:bodyPr wrap="none">
            <a:spAutoFit/>
          </a:bodyPr>
          <a:lstStyle/>
          <a:p>
            <a:pPr defTabSz="914400"/>
            <a:r>
              <a:rPr lang="pt-BR">
                <a:solidFill>
                  <a:srgbClr val="0000FF"/>
                </a:solidFill>
              </a:rPr>
              <a:t>Equipe de Obstetrícia e Ginecologia e Neonatologia do HRAS/HMIB/SES/DF</a:t>
            </a: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3"/>
          <p:cNvSpPr>
            <a:spLocks noGrp="1" noChangeArrowheads="1"/>
          </p:cNvSpPr>
          <p:nvPr>
            <p:ph type="body" idx="4294967295"/>
          </p:nvPr>
        </p:nvSpPr>
        <p:spPr>
          <a:xfrm>
            <a:off x="1804988" y="2733675"/>
            <a:ext cx="7932737" cy="1854200"/>
          </a:xfrm>
          <a:solidFill>
            <a:srgbClr val="FFFF00"/>
          </a:solidFill>
        </p:spPr>
        <p:txBody>
          <a:bodyPr/>
          <a:lstStyle/>
          <a:p>
            <a:pPr marL="469900" indent="-469900" algn="ctr" defTabSz="914400">
              <a:buFont typeface="Wingdings 3" pitchFamily="18" charset="2"/>
              <a:buNone/>
            </a:pPr>
            <a:r>
              <a:rPr lang="pt-BR" sz="2800" i="1" smtClean="0">
                <a:solidFill>
                  <a:srgbClr val="0000FF"/>
                </a:solidFill>
                <a:latin typeface="Times New Roman" pitchFamily="18" charset="0"/>
              </a:rPr>
              <a:t>“ Quando a gente acha que tem todas as respostas,</a:t>
            </a:r>
            <a:br>
              <a:rPr lang="pt-BR" sz="2800" i="1" smtClean="0">
                <a:solidFill>
                  <a:srgbClr val="0000FF"/>
                </a:solidFill>
                <a:latin typeface="Times New Roman" pitchFamily="18" charset="0"/>
              </a:rPr>
            </a:br>
            <a:r>
              <a:rPr lang="pt-BR" sz="2800" i="1" smtClean="0">
                <a:solidFill>
                  <a:srgbClr val="0000FF"/>
                </a:solidFill>
                <a:latin typeface="Times New Roman" pitchFamily="18" charset="0"/>
              </a:rPr>
              <a:t>vem a vida e muda todas as perguntas ...”</a:t>
            </a:r>
          </a:p>
          <a:p>
            <a:pPr marL="469900" indent="-469900" algn="ctr" defTabSz="914400">
              <a:buFont typeface="Wingdings 3" pitchFamily="18" charset="2"/>
              <a:buNone/>
            </a:pPr>
            <a:r>
              <a:rPr lang="pt-BR" sz="2800" i="1" smtClean="0">
                <a:solidFill>
                  <a:srgbClr val="0000FF"/>
                </a:solidFill>
                <a:latin typeface="Times New Roman" pitchFamily="18" charset="0"/>
              </a:rPr>
              <a:t>Luis Fernando Veríssimo </a:t>
            </a:r>
          </a:p>
        </p:txBody>
      </p:sp>
      <p:sp>
        <p:nvSpPr>
          <p:cNvPr id="100355" name="Text Box 9"/>
          <p:cNvSpPr txBox="1">
            <a:spLocks noChangeArrowheads="1"/>
          </p:cNvSpPr>
          <p:nvPr/>
        </p:nvSpPr>
        <p:spPr bwMode="auto">
          <a:xfrm>
            <a:off x="3776663" y="5799138"/>
            <a:ext cx="7729537" cy="366712"/>
          </a:xfrm>
          <a:prstGeom prst="rect">
            <a:avLst/>
          </a:prstGeom>
          <a:noFill/>
          <a:ln w="9525">
            <a:noFill/>
            <a:miter lim="800000"/>
            <a:headEnd/>
            <a:tailEnd/>
          </a:ln>
        </p:spPr>
        <p:txBody>
          <a:bodyPr wrap="none">
            <a:spAutoFit/>
          </a:bodyPr>
          <a:lstStyle/>
          <a:p>
            <a:pPr defTabSz="914400"/>
            <a:r>
              <a:rPr lang="pt-BR" b="1">
                <a:solidFill>
                  <a:schemeClr val="hlink"/>
                </a:solidFill>
                <a:ea typeface="MS PGothic" pitchFamily="34" charset="-128"/>
              </a:rPr>
              <a:t>Vejam esta publicação </a:t>
            </a:r>
            <a:r>
              <a:rPr lang="pt-BR" b="1" i="1">
                <a:solidFill>
                  <a:schemeClr val="hlink"/>
                </a:solidFill>
                <a:ea typeface="MS PGothic" pitchFamily="34" charset="-128"/>
              </a:rPr>
              <a:t>online</a:t>
            </a:r>
            <a:r>
              <a:rPr lang="pt-BR" b="1">
                <a:solidFill>
                  <a:schemeClr val="hlink"/>
                </a:solidFill>
                <a:ea typeface="MS PGothic" pitchFamily="34" charset="-128"/>
              </a:rPr>
              <a:t> de 25 de abril de 2017</a:t>
            </a:r>
          </a:p>
        </p:txBody>
      </p:sp>
      <p:sp>
        <p:nvSpPr>
          <p:cNvPr id="100356" name="AutoShape 10"/>
          <p:cNvSpPr>
            <a:spLocks noChangeArrowheads="1"/>
          </p:cNvSpPr>
          <p:nvPr/>
        </p:nvSpPr>
        <p:spPr bwMode="auto">
          <a:xfrm>
            <a:off x="10685463" y="6148388"/>
            <a:ext cx="811212" cy="485775"/>
          </a:xfrm>
          <a:custGeom>
            <a:avLst/>
            <a:gdLst>
              <a:gd name="T0" fmla="*/ 33096705 w 21600"/>
              <a:gd name="T1" fmla="*/ 0 h 21600"/>
              <a:gd name="T2" fmla="*/ 0 w 21600"/>
              <a:gd name="T3" fmla="*/ 5462449 h 21600"/>
              <a:gd name="T4" fmla="*/ 33096705 w 21600"/>
              <a:gd name="T5" fmla="*/ 10924876 h 21600"/>
              <a:gd name="T6" fmla="*/ 44128936 w 21600"/>
              <a:gd name="T7" fmla="*/ 5462449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57150">
            <a:solidFill>
              <a:srgbClr val="FF00FF"/>
            </a:solidFill>
            <a:miter lim="800000"/>
            <a:headEnd/>
            <a:tailEnd/>
          </a:ln>
        </p:spPr>
        <p:txBody>
          <a:bodyPr wrap="none" anchor="ctr"/>
          <a:lstStyle/>
          <a:p>
            <a:endParaRPr lang="pt-BR">
              <a:ea typeface="MS PGothic" pitchFamily="34" charset="-128"/>
            </a:endParaRP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noChangeArrowheads="1"/>
          </p:cNvSpPr>
          <p:nvPr>
            <p:ph type="title" idx="4294967295"/>
          </p:nvPr>
        </p:nvSpPr>
        <p:spPr>
          <a:xfrm>
            <a:off x="1125538" y="530225"/>
            <a:ext cx="8934450" cy="1198563"/>
          </a:xfrm>
          <a:ln w="57150">
            <a:solidFill>
              <a:schemeClr val="accent2"/>
            </a:solidFill>
          </a:ln>
        </p:spPr>
        <p:txBody>
          <a:bodyPr anchor="b"/>
          <a:lstStyle/>
          <a:p>
            <a:pPr algn="ctr"/>
            <a:r>
              <a:rPr lang="pt-BR" sz="3200" b="1" smtClean="0">
                <a:solidFill>
                  <a:srgbClr val="FFFF00"/>
                </a:solidFill>
              </a:rPr>
              <a:t>ÚTERO ARTIFICAL PODE SALVAR PREMATUROS</a:t>
            </a:r>
          </a:p>
        </p:txBody>
      </p:sp>
      <p:pic>
        <p:nvPicPr>
          <p:cNvPr id="101380" name="Picture 6" descr="Ed Cunicelli/Childrens Hospital of Philadelphia"/>
          <p:cNvPicPr>
            <a:picLocks noChangeAspect="1" noChangeArrowheads="1"/>
          </p:cNvPicPr>
          <p:nvPr/>
        </p:nvPicPr>
        <p:blipFill>
          <a:blip r:embed="rId2"/>
          <a:srcRect/>
          <a:stretch>
            <a:fillRect/>
          </a:stretch>
        </p:blipFill>
        <p:spPr bwMode="auto">
          <a:xfrm>
            <a:off x="3719513" y="3086100"/>
            <a:ext cx="3997325" cy="2427288"/>
          </a:xfrm>
          <a:prstGeom prst="rect">
            <a:avLst/>
          </a:prstGeom>
          <a:noFill/>
          <a:ln w="38100">
            <a:solidFill>
              <a:srgbClr val="FF00FF"/>
            </a:solidFill>
            <a:miter lim="800000"/>
            <a:headEnd/>
            <a:tailEnd/>
          </a:ln>
        </p:spPr>
      </p:pic>
      <p:sp>
        <p:nvSpPr>
          <p:cNvPr id="101381" name="Text Box 7"/>
          <p:cNvSpPr txBox="1">
            <a:spLocks noChangeArrowheads="1"/>
          </p:cNvSpPr>
          <p:nvPr/>
        </p:nvSpPr>
        <p:spPr bwMode="auto">
          <a:xfrm>
            <a:off x="8458200" y="5402263"/>
            <a:ext cx="1377950" cy="274637"/>
          </a:xfrm>
          <a:prstGeom prst="rect">
            <a:avLst/>
          </a:prstGeom>
          <a:noFill/>
          <a:ln w="9525">
            <a:noFill/>
            <a:miter lim="800000"/>
            <a:headEnd/>
            <a:tailEnd/>
          </a:ln>
        </p:spPr>
        <p:txBody>
          <a:bodyPr wrap="none">
            <a:spAutoFit/>
          </a:bodyPr>
          <a:lstStyle/>
          <a:p>
            <a:pPr defTabSz="914400"/>
            <a:r>
              <a:rPr lang="pt-BR" sz="1200">
                <a:ea typeface="MS PGothic" pitchFamily="34" charset="-128"/>
              </a:rPr>
              <a:t>Dr. Alan W. Flake</a:t>
            </a:r>
          </a:p>
        </p:txBody>
      </p:sp>
      <p:sp>
        <p:nvSpPr>
          <p:cNvPr id="101382" name="Rectangle 8"/>
          <p:cNvSpPr>
            <a:spLocks noChangeArrowheads="1"/>
          </p:cNvSpPr>
          <p:nvPr/>
        </p:nvSpPr>
        <p:spPr bwMode="auto">
          <a:xfrm>
            <a:off x="338138" y="5849938"/>
            <a:ext cx="11269662" cy="517525"/>
          </a:xfrm>
          <a:prstGeom prst="rect">
            <a:avLst/>
          </a:prstGeom>
          <a:noFill/>
          <a:ln w="9525">
            <a:noFill/>
            <a:miter lim="800000"/>
            <a:headEnd/>
            <a:tailEnd/>
          </a:ln>
        </p:spPr>
        <p:txBody>
          <a:bodyPr anchor="ctr">
            <a:spAutoFit/>
          </a:bodyPr>
          <a:lstStyle/>
          <a:p>
            <a:pPr algn="ctr"/>
            <a:r>
              <a:rPr lang="en-US" sz="1400">
                <a:solidFill>
                  <a:schemeClr val="hlink"/>
                </a:solidFill>
                <a:ea typeface="MS PGothic" pitchFamily="34" charset="-128"/>
              </a:rPr>
              <a:t>"Esse sistema é potencialmente muito superior ao que os Hospitais podem, hoje, fazer por bebês nascidos com 23 semanas. Isso pode estabelecer um novo padrão de cuidado", Alan W. FlakE, diretor do Centro de Pesquisa Fetal do Hospital Infantil da Filadélfia </a:t>
            </a:r>
          </a:p>
        </p:txBody>
      </p:sp>
      <p:graphicFrame>
        <p:nvGraphicFramePr>
          <p:cNvPr id="101406" name="Group 30"/>
          <p:cNvGraphicFramePr>
            <a:graphicFrameLocks noGrp="1"/>
          </p:cNvGraphicFramePr>
          <p:nvPr/>
        </p:nvGraphicFramePr>
        <p:xfrm>
          <a:off x="1347788" y="1897063"/>
          <a:ext cx="8440737" cy="941387"/>
        </p:xfrm>
        <a:graphic>
          <a:graphicData uri="http://schemas.openxmlformats.org/drawingml/2006/table">
            <a:tbl>
              <a:tblPr/>
              <a:tblGrid>
                <a:gridCol w="2814637"/>
                <a:gridCol w="2811463"/>
                <a:gridCol w="2814637"/>
              </a:tblGrid>
              <a:tr h="442913">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66"/>
                          </a:solidFill>
                          <a:effectLst/>
                          <a:latin typeface="Century Gothic"/>
                          <a:cs typeface="Times New Roman" pitchFamily="18" charset="0"/>
                          <a:hlinkClick r:id="rId3"/>
                        </a:rPr>
                        <a:t>Ú</a:t>
                      </a:r>
                      <a:r>
                        <a:rPr kumimoji="0" lang="en-US" sz="1400" b="0" i="0" u="none" strike="noStrike" cap="none" normalizeH="0" baseline="0" smtClean="0">
                          <a:ln>
                            <a:noFill/>
                          </a:ln>
                          <a:solidFill>
                            <a:srgbClr val="000066"/>
                          </a:solidFill>
                          <a:effectLst/>
                          <a:latin typeface="Geneva"/>
                          <a:cs typeface="Times New Roman" pitchFamily="18" charset="0"/>
                          <a:hlinkClick r:id="rId3"/>
                        </a:rPr>
                        <a:t>tero artificial pode salvar prematuros (An extra-uterine system to physiologically support the extreme premature lamb)</a:t>
                      </a:r>
                      <a:endParaRPr kumimoji="0" lang="en-US" sz="1400" b="0" i="0" u="none" strike="noStrike" cap="none" normalizeH="0" baseline="0" smtClean="0">
                        <a:ln>
                          <a:noFill/>
                        </a:ln>
                        <a:solidFill>
                          <a:schemeClr val="tx1"/>
                        </a:solidFill>
                        <a:effectLst/>
                        <a:latin typeface="Century Gothic"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66"/>
                          </a:solidFill>
                          <a:effectLst/>
                          <a:latin typeface="Geneva"/>
                          <a:cs typeface="Times New Roman" pitchFamily="18" charset="0"/>
                          <a:hlinkClick r:id="rId3"/>
                        </a:rPr>
                        <a:t>Partridge EA, Davey MG, Hornick MA et al. Realizado por Paulo R. Margotto</a:t>
                      </a:r>
                      <a:endParaRPr kumimoji="0" lang="en-US" sz="1400" b="0" i="0" u="none" strike="noStrike" cap="none" normalizeH="0" baseline="0" smtClean="0">
                        <a:ln>
                          <a:noFill/>
                        </a:ln>
                        <a:solidFill>
                          <a:schemeClr val="tx1"/>
                        </a:solidFill>
                        <a:effectLst/>
                        <a:latin typeface="Century Gothic"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smtClean="0">
                          <a:ln>
                            <a:noFill/>
                          </a:ln>
                          <a:solidFill>
                            <a:srgbClr val="000066"/>
                          </a:solidFill>
                          <a:effectLst/>
                          <a:latin typeface="Times New Roman" pitchFamily="18" charset="0"/>
                          <a:cs typeface="Times New Roman" pitchFamily="18" charset="0"/>
                          <a:hlinkClick r:id="rId3"/>
                        </a:rPr>
                        <a:t>  </a:t>
                      </a:r>
                      <a:r>
                        <a:rPr kumimoji="0" lang="en-US" sz="2300" b="0" i="0" u="none" strike="noStrike" cap="none" normalizeH="0" baseline="0" smtClean="0">
                          <a:ln>
                            <a:noFill/>
                          </a:ln>
                          <a:solidFill>
                            <a:srgbClr val="000066"/>
                          </a:solidFill>
                          <a:effectLst/>
                          <a:latin typeface="Century Gothic"/>
                          <a:cs typeface="Times New Roman" pitchFamily="18" charset="0"/>
                        </a:rPr>
                        <a:t> </a:t>
                      </a:r>
                      <a:r>
                        <a:rPr kumimoji="0" lang="en-US" sz="1000" b="0" i="0" u="none" strike="noStrike" cap="none" normalizeH="0" baseline="0" smtClean="0">
                          <a:ln>
                            <a:noFill/>
                          </a:ln>
                          <a:solidFill>
                            <a:srgbClr val="000066"/>
                          </a:solidFill>
                          <a:effectLst/>
                          <a:latin typeface="Century Gothic"/>
                          <a:cs typeface="Times New Roman" pitchFamily="18" charset="0"/>
                        </a:rPr>
                        <a:t>          </a:t>
                      </a:r>
                      <a:endParaRPr kumimoji="0" lang="en-US" sz="10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101386" name="Picture 10" descr="Clique aqui para ver o artigo">
            <a:hlinkClick r:id="rId3"/>
          </p:cNvPr>
          <p:cNvPicPr>
            <a:picLocks noChangeAspect="1" noChangeArrowheads="1"/>
          </p:cNvPicPr>
          <p:nvPr/>
        </p:nvPicPr>
        <p:blipFill>
          <a:blip r:embed="rId4"/>
          <a:srcRect/>
          <a:stretch>
            <a:fillRect/>
          </a:stretch>
        </p:blipFill>
        <p:spPr bwMode="auto">
          <a:xfrm>
            <a:off x="7942263" y="2185988"/>
            <a:ext cx="371475" cy="371475"/>
          </a:xfrm>
          <a:prstGeom prst="rect">
            <a:avLst/>
          </a:prstGeom>
          <a:noFill/>
        </p:spPr>
      </p:pic>
      <p:sp>
        <p:nvSpPr>
          <p:cNvPr id="101407" name="AutoShape 10"/>
          <p:cNvSpPr>
            <a:spLocks noChangeArrowheads="1"/>
          </p:cNvSpPr>
          <p:nvPr/>
        </p:nvSpPr>
        <p:spPr bwMode="auto">
          <a:xfrm>
            <a:off x="11380788" y="6372225"/>
            <a:ext cx="811212" cy="485775"/>
          </a:xfrm>
          <a:custGeom>
            <a:avLst/>
            <a:gdLst>
              <a:gd name="T0" fmla="*/ 33096705 w 21600"/>
              <a:gd name="T1" fmla="*/ 0 h 21600"/>
              <a:gd name="T2" fmla="*/ 0 w 21600"/>
              <a:gd name="T3" fmla="*/ 5462449 h 21600"/>
              <a:gd name="T4" fmla="*/ 33096705 w 21600"/>
              <a:gd name="T5" fmla="*/ 10924876 h 21600"/>
              <a:gd name="T6" fmla="*/ 44128936 w 21600"/>
              <a:gd name="T7" fmla="*/ 5462449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57150">
            <a:solidFill>
              <a:srgbClr val="FF00FF"/>
            </a:solidFill>
            <a:miter lim="800000"/>
            <a:headEnd/>
            <a:tailEnd/>
          </a:ln>
        </p:spPr>
        <p:txBody>
          <a:bodyPr wrap="none" anchor="ctr"/>
          <a:lstStyle/>
          <a:p>
            <a:endParaRPr lang="pt-BR">
              <a:ea typeface="MS PGothic" pitchFamily="34" charset="-128"/>
            </a:endParaRP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7522" name="Picture 4"/>
          <p:cNvPicPr>
            <a:picLocks noChangeAspect="1" noChangeArrowheads="1"/>
          </p:cNvPicPr>
          <p:nvPr/>
        </p:nvPicPr>
        <p:blipFill>
          <a:blip r:embed="rId2"/>
          <a:srcRect/>
          <a:stretch>
            <a:fillRect/>
          </a:stretch>
        </p:blipFill>
        <p:spPr bwMode="auto">
          <a:xfrm>
            <a:off x="2009775" y="233363"/>
            <a:ext cx="8823325" cy="5683250"/>
          </a:xfrm>
          <a:prstGeom prst="rect">
            <a:avLst/>
          </a:prstGeom>
          <a:noFill/>
          <a:ln w="9525">
            <a:noFill/>
            <a:miter lim="800000"/>
            <a:headEnd/>
            <a:tailEnd/>
          </a:ln>
        </p:spPr>
      </p:pic>
      <p:sp>
        <p:nvSpPr>
          <p:cNvPr id="107523" name="Rectangle 6"/>
          <p:cNvSpPr>
            <a:spLocks noGrp="1" noChangeArrowheads="1"/>
          </p:cNvSpPr>
          <p:nvPr>
            <p:ph type="body" idx="4294967295"/>
          </p:nvPr>
        </p:nvSpPr>
        <p:spPr>
          <a:xfrm>
            <a:off x="0" y="5819775"/>
            <a:ext cx="12192000" cy="1038225"/>
          </a:xfrm>
          <a:solidFill>
            <a:schemeClr val="bg1"/>
          </a:solidFill>
        </p:spPr>
        <p:txBody>
          <a:bodyPr/>
          <a:lstStyle/>
          <a:p>
            <a:pPr marL="469900" indent="-469900" algn="ctr" defTabSz="914400">
              <a:lnSpc>
                <a:spcPct val="80000"/>
              </a:lnSpc>
              <a:buFont typeface="Wingdings 3" pitchFamily="18" charset="2"/>
              <a:buNone/>
            </a:pPr>
            <a:r>
              <a:rPr lang="pt-PT" sz="1400" smtClean="0">
                <a:solidFill>
                  <a:schemeClr val="hlink"/>
                </a:solidFill>
              </a:rPr>
              <a:t>Figura: Desenho do UA / UV (artéria umbilical/veia umbilical) do sistema Biobag (A) Componentes do circuito e do sistema constituídos por um circuito oxigenador sem bombas e de baixa resistência, um ambiente fechado  com  flúido com troca contínua de fluidos e uma interface vascular umbilical (B) ovelha representativa canulada aos 107 dias de gestação e no 4o dia de suporte (C)A mesma  ovelha com  28 dias  de suporte que ilustra o crescimento somático e a maturação</a:t>
            </a:r>
            <a:r>
              <a:rPr lang="pt-BR" sz="1400" smtClean="0">
                <a:solidFill>
                  <a:schemeClr val="hlink"/>
                </a:solidFill>
              </a:rPr>
              <a:t> </a:t>
            </a:r>
          </a:p>
        </p:txBody>
      </p:sp>
      <p:sp>
        <p:nvSpPr>
          <p:cNvPr id="107524" name="AutoShape 10"/>
          <p:cNvSpPr>
            <a:spLocks noChangeArrowheads="1"/>
          </p:cNvSpPr>
          <p:nvPr/>
        </p:nvSpPr>
        <p:spPr bwMode="auto">
          <a:xfrm>
            <a:off x="11380788" y="6372225"/>
            <a:ext cx="811212" cy="485775"/>
          </a:xfrm>
          <a:custGeom>
            <a:avLst/>
            <a:gdLst>
              <a:gd name="T0" fmla="*/ 33096705 w 21600"/>
              <a:gd name="T1" fmla="*/ 0 h 21600"/>
              <a:gd name="T2" fmla="*/ 0 w 21600"/>
              <a:gd name="T3" fmla="*/ 5462449 h 21600"/>
              <a:gd name="T4" fmla="*/ 33096705 w 21600"/>
              <a:gd name="T5" fmla="*/ 10924876 h 21600"/>
              <a:gd name="T6" fmla="*/ 44128936 w 21600"/>
              <a:gd name="T7" fmla="*/ 5462449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57150">
            <a:solidFill>
              <a:srgbClr val="FF00FF"/>
            </a:solidFill>
            <a:miter lim="800000"/>
            <a:headEnd/>
            <a:tailEnd/>
          </a:ln>
        </p:spPr>
        <p:txBody>
          <a:bodyPr wrap="none" anchor="ctr"/>
          <a:lstStyle/>
          <a:p>
            <a:endParaRPr lang="pt-BR">
              <a:ea typeface="MS PGothic" pitchFamily="34" charset="-128"/>
            </a:endParaRP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3"/>
          <p:cNvSpPr>
            <a:spLocks noGrp="1" noChangeArrowheads="1"/>
          </p:cNvSpPr>
          <p:nvPr>
            <p:ph type="body" idx="4294967295"/>
          </p:nvPr>
        </p:nvSpPr>
        <p:spPr>
          <a:xfrm>
            <a:off x="857250" y="1576388"/>
            <a:ext cx="9837738" cy="4953000"/>
          </a:xfrm>
          <a:solidFill>
            <a:schemeClr val="bg1"/>
          </a:solidFill>
        </p:spPr>
        <p:txBody>
          <a:bodyPr/>
          <a:lstStyle/>
          <a:p>
            <a:pPr marL="469900" indent="-469900" defTabSz="914400">
              <a:lnSpc>
                <a:spcPct val="80000"/>
              </a:lnSpc>
            </a:pPr>
            <a:r>
              <a:rPr lang="pt-BR" sz="2000" smtClean="0">
                <a:latin typeface="Times New Roman" pitchFamily="18" charset="0"/>
              </a:rPr>
              <a:t>Os cérebros eram grosseiramente normais </a:t>
            </a:r>
            <a:r>
              <a:rPr lang="pt-BR" sz="2000" smtClean="0">
                <a:solidFill>
                  <a:schemeClr val="hlink"/>
                </a:solidFill>
                <a:latin typeface="Times New Roman" pitchFamily="18" charset="0"/>
              </a:rPr>
              <a:t>sem diferença entre as proporções de peso entre a taxa de cérebro / corpo</a:t>
            </a:r>
            <a:r>
              <a:rPr lang="pt-BR" sz="2000" smtClean="0">
                <a:latin typeface="Times New Roman" pitchFamily="18" charset="0"/>
              </a:rPr>
              <a:t> nos animais experimentais versus os controles intra-uterinos correspondentes à idade (</a:t>
            </a:r>
            <a:r>
              <a:rPr lang="pt-BR" sz="2000" smtClean="0">
                <a:solidFill>
                  <a:schemeClr val="hlink"/>
                </a:solidFill>
                <a:latin typeface="Times New Roman" pitchFamily="18" charset="0"/>
              </a:rPr>
              <a:t>Fig. 3a</a:t>
            </a:r>
            <a:r>
              <a:rPr lang="pt-BR" sz="2000" smtClean="0">
                <a:latin typeface="Times New Roman" pitchFamily="18" charset="0"/>
              </a:rPr>
              <a:t>). </a:t>
            </a:r>
          </a:p>
          <a:p>
            <a:pPr marL="469900" indent="-469900" defTabSz="914400">
              <a:lnSpc>
                <a:spcPct val="80000"/>
              </a:lnSpc>
            </a:pPr>
            <a:r>
              <a:rPr lang="pt-BR" sz="2000" smtClean="0">
                <a:latin typeface="Times New Roman" pitchFamily="18" charset="0"/>
              </a:rPr>
              <a:t>Para avaliar a maturação do cérebro os autores analisaram a espessura giral que também demonstrou nenhuma diferença em relação aos controles (</a:t>
            </a:r>
            <a:r>
              <a:rPr lang="pt-BR" sz="2000" smtClean="0">
                <a:solidFill>
                  <a:schemeClr val="hlink"/>
                </a:solidFill>
                <a:latin typeface="Times New Roman" pitchFamily="18" charset="0"/>
              </a:rPr>
              <a:t>Fig. 3b</a:t>
            </a:r>
            <a:r>
              <a:rPr lang="pt-BR" sz="2000" smtClean="0">
                <a:latin typeface="Times New Roman" pitchFamily="18" charset="0"/>
              </a:rPr>
              <a:t>). </a:t>
            </a:r>
          </a:p>
          <a:p>
            <a:pPr marL="469900" indent="-469900" defTabSz="914400">
              <a:lnSpc>
                <a:spcPct val="80000"/>
              </a:lnSpc>
            </a:pPr>
            <a:r>
              <a:rPr lang="pt-BR" sz="2000" smtClean="0">
                <a:solidFill>
                  <a:schemeClr val="hlink"/>
                </a:solidFill>
                <a:latin typeface="Times New Roman" pitchFamily="18" charset="0"/>
              </a:rPr>
              <a:t>Sem diferenças no diâmetro biparietal</a:t>
            </a:r>
            <a:r>
              <a:rPr lang="pt-BR" sz="2000" smtClean="0">
                <a:latin typeface="Times New Roman" pitchFamily="18" charset="0"/>
              </a:rPr>
              <a:t> entre as ovelhas experimentais e controle (</a:t>
            </a:r>
            <a:r>
              <a:rPr lang="pt-BR" sz="2000" smtClean="0">
                <a:solidFill>
                  <a:schemeClr val="hlink"/>
                </a:solidFill>
                <a:latin typeface="Times New Roman" pitchFamily="18" charset="0"/>
              </a:rPr>
              <a:t>Fig 7c</a:t>
            </a:r>
            <a:r>
              <a:rPr lang="pt-BR" sz="2000" smtClean="0">
                <a:latin typeface="Times New Roman" pitchFamily="18" charset="0"/>
              </a:rPr>
              <a:t>) </a:t>
            </a:r>
          </a:p>
          <a:p>
            <a:pPr marL="469900" indent="-469900" defTabSz="914400">
              <a:lnSpc>
                <a:spcPct val="80000"/>
              </a:lnSpc>
            </a:pPr>
            <a:r>
              <a:rPr lang="pt-BR" sz="2000" smtClean="0">
                <a:latin typeface="Times New Roman" pitchFamily="18" charset="0"/>
              </a:rPr>
              <a:t>No corte  do cérebro inteiro, não foram observadas evidências de hemorragia ou infarto em nenhum cérebros de animais UA / UV (n ¼ 5). </a:t>
            </a:r>
          </a:p>
          <a:p>
            <a:pPr marL="469900" indent="-469900" defTabSz="914400">
              <a:lnSpc>
                <a:spcPct val="80000"/>
              </a:lnSpc>
            </a:pPr>
            <a:r>
              <a:rPr lang="pt-BR" sz="2000" smtClean="0">
                <a:latin typeface="Times New Roman" pitchFamily="18" charset="0"/>
              </a:rPr>
              <a:t>Finalmente, para avaliar lesão isquêmica e integridade global do cérebro sobre o cordeiro sobrevivente, TC pós-natal em T1, T2 e difusão ponderada na ressonância magnética foram realizadas aos 6 meses de idade (Fig. 3d). </a:t>
            </a:r>
            <a:r>
              <a:rPr lang="pt-BR" sz="2000" smtClean="0">
                <a:solidFill>
                  <a:schemeClr val="hlink"/>
                </a:solidFill>
                <a:latin typeface="Times New Roman" pitchFamily="18" charset="0"/>
              </a:rPr>
              <a:t>Não  houve evidência de isquemia ou defeitos estruturais</a:t>
            </a:r>
            <a:r>
              <a:rPr lang="pt-BR" sz="2000" smtClean="0">
                <a:latin typeface="Times New Roman" pitchFamily="18" charset="0"/>
              </a:rPr>
              <a:t>. </a:t>
            </a:r>
          </a:p>
          <a:p>
            <a:pPr marL="469900" indent="-469900" defTabSz="914400">
              <a:lnSpc>
                <a:spcPct val="80000"/>
              </a:lnSpc>
            </a:pPr>
            <a:r>
              <a:rPr lang="pt-BR" sz="2000" smtClean="0">
                <a:latin typeface="Times New Roman" pitchFamily="18" charset="0"/>
              </a:rPr>
              <a:t>Para confirmar esses achados a nível histológico, </a:t>
            </a:r>
            <a:r>
              <a:rPr lang="pt-BR" sz="2000" smtClean="0">
                <a:solidFill>
                  <a:schemeClr val="hlink"/>
                </a:solidFill>
                <a:latin typeface="Times New Roman" pitchFamily="18" charset="0"/>
              </a:rPr>
              <a:t>não houve diferença na densidade de mielina em qualquer dos cérebros analisados ​​</a:t>
            </a:r>
          </a:p>
          <a:p>
            <a:pPr marL="469900" indent="-469900" defTabSz="914400">
              <a:lnSpc>
                <a:spcPct val="80000"/>
              </a:lnSpc>
            </a:pPr>
            <a:r>
              <a:rPr lang="pt-BR" sz="2000" smtClean="0">
                <a:latin typeface="Times New Roman" pitchFamily="18" charset="0"/>
              </a:rPr>
              <a:t>Além disso, neuropatologistas de duas instituições foram incapazes de identificar quaisquer lesões histológicas associadas à  isquemia, infarto ou desmielinização ao examinarem  às cegas, tecidos experimentais e de controle .</a:t>
            </a:r>
          </a:p>
        </p:txBody>
      </p:sp>
      <p:sp>
        <p:nvSpPr>
          <p:cNvPr id="110595" name="Text Box 4"/>
          <p:cNvSpPr txBox="1">
            <a:spLocks noChangeArrowheads="1"/>
          </p:cNvSpPr>
          <p:nvPr/>
        </p:nvSpPr>
        <p:spPr bwMode="auto">
          <a:xfrm>
            <a:off x="736600" y="457200"/>
            <a:ext cx="7585075" cy="519113"/>
          </a:xfrm>
          <a:prstGeom prst="rect">
            <a:avLst/>
          </a:prstGeom>
          <a:noFill/>
          <a:ln w="9525">
            <a:noFill/>
            <a:miter lim="800000"/>
            <a:headEnd/>
            <a:tailEnd/>
          </a:ln>
        </p:spPr>
        <p:txBody>
          <a:bodyPr wrap="none">
            <a:spAutoFit/>
          </a:bodyPr>
          <a:lstStyle/>
          <a:p>
            <a:pPr defTabSz="914400"/>
            <a:r>
              <a:rPr lang="pt-BR" sz="2800" b="1">
                <a:solidFill>
                  <a:srgbClr val="FFFF00"/>
                </a:solidFill>
                <a:ea typeface="MS PGothic" pitchFamily="34" charset="-128"/>
              </a:rPr>
              <a:t>Crescimento e desenvolvimento do cérebro</a:t>
            </a:r>
          </a:p>
        </p:txBody>
      </p:sp>
      <p:sp>
        <p:nvSpPr>
          <p:cNvPr id="110596" name="AutoShape 10"/>
          <p:cNvSpPr>
            <a:spLocks noChangeArrowheads="1"/>
          </p:cNvSpPr>
          <p:nvPr/>
        </p:nvSpPr>
        <p:spPr bwMode="auto">
          <a:xfrm>
            <a:off x="11380788" y="6372225"/>
            <a:ext cx="811212" cy="485775"/>
          </a:xfrm>
          <a:custGeom>
            <a:avLst/>
            <a:gdLst>
              <a:gd name="T0" fmla="*/ 33096705 w 21600"/>
              <a:gd name="T1" fmla="*/ 0 h 21600"/>
              <a:gd name="T2" fmla="*/ 0 w 21600"/>
              <a:gd name="T3" fmla="*/ 5462449 h 21600"/>
              <a:gd name="T4" fmla="*/ 33096705 w 21600"/>
              <a:gd name="T5" fmla="*/ 10924876 h 21600"/>
              <a:gd name="T6" fmla="*/ 44128936 w 21600"/>
              <a:gd name="T7" fmla="*/ 5462449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57150">
            <a:solidFill>
              <a:srgbClr val="FF00FF"/>
            </a:solidFill>
            <a:miter lim="800000"/>
            <a:headEnd/>
            <a:tailEnd/>
          </a:ln>
        </p:spPr>
        <p:txBody>
          <a:bodyPr wrap="none" anchor="ctr"/>
          <a:lstStyle/>
          <a:p>
            <a:endParaRPr lang="pt-BR">
              <a:ea typeface="MS PGothic" pitchFamily="34" charset="-128"/>
            </a:endParaRPr>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3"/>
          <p:cNvSpPr>
            <a:spLocks noGrp="1" noChangeArrowheads="1"/>
          </p:cNvSpPr>
          <p:nvPr>
            <p:ph type="body" idx="4294967295"/>
          </p:nvPr>
        </p:nvSpPr>
        <p:spPr>
          <a:xfrm>
            <a:off x="755650" y="847725"/>
            <a:ext cx="10668000" cy="5172075"/>
          </a:xfrm>
          <a:solidFill>
            <a:schemeClr val="bg1"/>
          </a:solidFill>
        </p:spPr>
        <p:txBody>
          <a:bodyPr/>
          <a:lstStyle/>
          <a:p>
            <a:pPr marL="469900" indent="-469900" algn="ctr" defTabSz="914400">
              <a:lnSpc>
                <a:spcPct val="80000"/>
              </a:lnSpc>
            </a:pPr>
            <a:r>
              <a:rPr lang="pt-PT" sz="2400" b="1" smtClean="0">
                <a:solidFill>
                  <a:srgbClr val="0033CC"/>
                </a:solidFill>
              </a:rPr>
              <a:t>A população-alvo inicial para esta terapia provavelmente</a:t>
            </a:r>
            <a:br>
              <a:rPr lang="pt-PT" sz="2400" b="1" smtClean="0">
                <a:solidFill>
                  <a:srgbClr val="0033CC"/>
                </a:solidFill>
              </a:rPr>
            </a:br>
            <a:r>
              <a:rPr lang="pt-PT" sz="2400" b="1" smtClean="0">
                <a:solidFill>
                  <a:srgbClr val="0033CC"/>
                </a:solidFill>
              </a:rPr>
              <a:t>será o prematuro extremo de 23-25 ​​semanas. </a:t>
            </a:r>
          </a:p>
          <a:p>
            <a:pPr marL="469900" indent="-469900" defTabSz="914400">
              <a:lnSpc>
                <a:spcPct val="80000"/>
              </a:lnSpc>
            </a:pPr>
            <a:r>
              <a:rPr lang="pt-PT" sz="2400" smtClean="0">
                <a:latin typeface="Times New Roman" pitchFamily="18" charset="0"/>
              </a:rPr>
              <a:t>Atualmente a morbidade e mortalidade desta população parece</a:t>
            </a:r>
            <a:br>
              <a:rPr lang="pt-PT" sz="2400" smtClean="0">
                <a:latin typeface="Times New Roman" pitchFamily="18" charset="0"/>
              </a:rPr>
            </a:br>
            <a:r>
              <a:rPr lang="pt-PT" sz="2400" smtClean="0">
                <a:latin typeface="Times New Roman" pitchFamily="18" charset="0"/>
              </a:rPr>
              <a:t>justificar a aplicação geral desta tecnologia se for comprovada</a:t>
            </a:r>
            <a:br>
              <a:rPr lang="pt-PT" sz="2400" smtClean="0">
                <a:latin typeface="Times New Roman" pitchFamily="18" charset="0"/>
              </a:rPr>
            </a:br>
            <a:r>
              <a:rPr lang="pt-PT" sz="2400" smtClean="0">
                <a:latin typeface="Times New Roman" pitchFamily="18" charset="0"/>
              </a:rPr>
              <a:t>para melhorar drasticamente os resultados nos ensaios clínicos.</a:t>
            </a:r>
          </a:p>
          <a:p>
            <a:pPr marL="469900" indent="-469900" defTabSz="914400">
              <a:lnSpc>
                <a:spcPct val="80000"/>
              </a:lnSpc>
            </a:pPr>
            <a:r>
              <a:rPr lang="pt-PT" sz="2400" smtClean="0">
                <a:latin typeface="Times New Roman" pitchFamily="18" charset="0"/>
              </a:rPr>
              <a:t>Futuros desenvolvimentos podem permitir uma melhor previsão dos nascimentos prematuros extremos, permitindo a </a:t>
            </a:r>
            <a:br>
              <a:rPr lang="pt-PT" sz="2400" smtClean="0">
                <a:latin typeface="Times New Roman" pitchFamily="18" charset="0"/>
              </a:rPr>
            </a:br>
            <a:r>
              <a:rPr lang="pt-PT" sz="2400" smtClean="0">
                <a:latin typeface="Times New Roman" pitchFamily="18" charset="0"/>
              </a:rPr>
              <a:t>predição genética de bebês que estão mais em risco de mortalidade e morbidade se nascidos prematuros. </a:t>
            </a:r>
          </a:p>
          <a:p>
            <a:pPr marL="469900" indent="-469900" defTabSz="914400">
              <a:lnSpc>
                <a:spcPct val="80000"/>
              </a:lnSpc>
            </a:pPr>
            <a:r>
              <a:rPr lang="pt-PT" sz="2400" smtClean="0">
                <a:latin typeface="Times New Roman" pitchFamily="18" charset="0"/>
              </a:rPr>
              <a:t>Isso por sua vez</a:t>
            </a:r>
            <a:br>
              <a:rPr lang="pt-PT" sz="2400" smtClean="0">
                <a:latin typeface="Times New Roman" pitchFamily="18" charset="0"/>
              </a:rPr>
            </a:br>
            <a:r>
              <a:rPr lang="pt-PT" sz="2400" smtClean="0">
                <a:latin typeface="Times New Roman" pitchFamily="18" charset="0"/>
              </a:rPr>
              <a:t>estratificaria o risco dos pacientes em potencial e possibilitaria selecionar os pacientes que mais provavelmente se beneficiariam.</a:t>
            </a:r>
          </a:p>
          <a:p>
            <a:pPr marL="469900" indent="-469900" defTabSz="914400">
              <a:lnSpc>
                <a:spcPct val="80000"/>
              </a:lnSpc>
            </a:pPr>
            <a:r>
              <a:rPr lang="pt-PT" sz="2400" smtClean="0">
                <a:latin typeface="Times New Roman" pitchFamily="18" charset="0"/>
              </a:rPr>
              <a:t>Um ponto importante é que a colocação no sistema não proibiria terapias padrão para estas crianças, como os glicocorticóides pré-natais que continuariam sendo administrados e rápido nascimento do sistema e conversão para o cuidado padrão do prematuro, caso fosse necessário se o sistema falhasse.</a:t>
            </a:r>
            <a:br>
              <a:rPr lang="pt-PT" sz="2400" smtClean="0">
                <a:latin typeface="Times New Roman" pitchFamily="18" charset="0"/>
              </a:rPr>
            </a:br>
            <a:endParaRPr lang="pt-BR" sz="2400" smtClean="0">
              <a:latin typeface="Times New Roman" pitchFamily="18" charset="0"/>
            </a:endParaRPr>
          </a:p>
        </p:txBody>
      </p:sp>
      <p:sp>
        <p:nvSpPr>
          <p:cNvPr id="112643" name="AutoShape 10"/>
          <p:cNvSpPr>
            <a:spLocks noChangeArrowheads="1"/>
          </p:cNvSpPr>
          <p:nvPr/>
        </p:nvSpPr>
        <p:spPr bwMode="auto">
          <a:xfrm>
            <a:off x="11380788" y="6372225"/>
            <a:ext cx="811212" cy="485775"/>
          </a:xfrm>
          <a:custGeom>
            <a:avLst/>
            <a:gdLst>
              <a:gd name="T0" fmla="*/ 33096705 w 21600"/>
              <a:gd name="T1" fmla="*/ 0 h 21600"/>
              <a:gd name="T2" fmla="*/ 0 w 21600"/>
              <a:gd name="T3" fmla="*/ 5462449 h 21600"/>
              <a:gd name="T4" fmla="*/ 33096705 w 21600"/>
              <a:gd name="T5" fmla="*/ 10924876 h 21600"/>
              <a:gd name="T6" fmla="*/ 44128936 w 21600"/>
              <a:gd name="T7" fmla="*/ 5462449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57150">
            <a:solidFill>
              <a:srgbClr val="FF00FF"/>
            </a:solidFill>
            <a:miter lim="800000"/>
            <a:headEnd/>
            <a:tailEnd/>
          </a:ln>
        </p:spPr>
        <p:txBody>
          <a:bodyPr wrap="none" anchor="ctr"/>
          <a:lstStyle/>
          <a:p>
            <a:endParaRPr lang="pt-BR">
              <a:ea typeface="MS PGothic" pitchFamily="34" charset="-128"/>
            </a:endParaRP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3"/>
          <p:cNvSpPr>
            <a:spLocks noGrp="1" noChangeArrowheads="1"/>
          </p:cNvSpPr>
          <p:nvPr>
            <p:ph type="body" idx="4294967295"/>
          </p:nvPr>
        </p:nvSpPr>
        <p:spPr>
          <a:xfrm>
            <a:off x="0" y="247650"/>
            <a:ext cx="12192000" cy="6467475"/>
          </a:xfrm>
          <a:solidFill>
            <a:schemeClr val="bg1"/>
          </a:solidFill>
        </p:spPr>
        <p:txBody>
          <a:bodyPr/>
          <a:lstStyle/>
          <a:p>
            <a:pPr marL="469900" indent="-469900" algn="ctr" defTabSz="914400">
              <a:lnSpc>
                <a:spcPct val="80000"/>
              </a:lnSpc>
              <a:buFont typeface="Wingdings 3" pitchFamily="18" charset="2"/>
              <a:buNone/>
            </a:pPr>
            <a:r>
              <a:rPr lang="pt-PT" sz="2400" b="1" smtClean="0">
                <a:solidFill>
                  <a:srgbClr val="0033CC"/>
                </a:solidFill>
              </a:rPr>
              <a:t>Antes das 22-23 semanas de gestação, existem prováveis ​​limitações fisiológicas e técnicas que irão aumentar o risco e reduzir o benefício potencial desta terapia.</a:t>
            </a:r>
          </a:p>
          <a:p>
            <a:pPr marL="469900" indent="-469900" algn="r" defTabSz="914400">
              <a:lnSpc>
                <a:spcPct val="80000"/>
              </a:lnSpc>
              <a:buFont typeface="Wingdings 3" pitchFamily="18" charset="2"/>
              <a:buNone/>
            </a:pPr>
            <a:endParaRPr lang="pt-PT" sz="2400" b="1" smtClean="0">
              <a:solidFill>
                <a:srgbClr val="0033CC"/>
              </a:solidFill>
            </a:endParaRPr>
          </a:p>
          <a:p>
            <a:pPr marL="469900" indent="-469900" defTabSz="914400">
              <a:lnSpc>
                <a:spcPct val="80000"/>
              </a:lnSpc>
            </a:pPr>
            <a:r>
              <a:rPr lang="pt-PT" sz="2400" smtClean="0">
                <a:latin typeface="Times New Roman" pitchFamily="18" charset="0"/>
              </a:rPr>
              <a:t>O objetivo deste estudo  não é estender os limites atuais de viabilidade, mas</a:t>
            </a:r>
            <a:br>
              <a:rPr lang="pt-PT" sz="2400" smtClean="0">
                <a:latin typeface="Times New Roman" pitchFamily="18" charset="0"/>
              </a:rPr>
            </a:br>
            <a:r>
              <a:rPr lang="pt-PT" sz="2400" smtClean="0">
                <a:latin typeface="Times New Roman" pitchFamily="18" charset="0"/>
              </a:rPr>
              <a:t>oferecer o potencial para melhores resultados para esses bebês que já estão sendo rotineiramente ressuscitados e cuidados em Unidades de Cuidados Intensivos Neonatais. </a:t>
            </a:r>
          </a:p>
          <a:p>
            <a:pPr marL="469900" indent="-469900" defTabSz="914400">
              <a:lnSpc>
                <a:spcPct val="80000"/>
              </a:lnSpc>
            </a:pPr>
            <a:endParaRPr lang="pt-PT" sz="2400" smtClean="0">
              <a:latin typeface="Times New Roman" pitchFamily="18" charset="0"/>
            </a:endParaRPr>
          </a:p>
          <a:p>
            <a:pPr marL="469900" indent="-469900" defTabSz="914400">
              <a:lnSpc>
                <a:spcPct val="80000"/>
              </a:lnSpc>
            </a:pPr>
            <a:r>
              <a:rPr lang="pt-PT" sz="2400" smtClean="0">
                <a:latin typeface="Times New Roman" pitchFamily="18" charset="0"/>
              </a:rPr>
              <a:t>Finalmente, as implicações desta tecnologia se estendem além da aplicação clínica a</a:t>
            </a:r>
            <a:br>
              <a:rPr lang="pt-PT" sz="2400" smtClean="0">
                <a:latin typeface="Times New Roman" pitchFamily="18" charset="0"/>
              </a:rPr>
            </a:br>
            <a:r>
              <a:rPr lang="pt-PT" sz="2400" smtClean="0">
                <a:latin typeface="Times New Roman" pitchFamily="18" charset="0"/>
              </a:rPr>
              <a:t>prematuros. </a:t>
            </a:r>
          </a:p>
          <a:p>
            <a:pPr marL="469900" indent="-469900" defTabSz="914400">
              <a:lnSpc>
                <a:spcPct val="80000"/>
              </a:lnSpc>
            </a:pPr>
            <a:endParaRPr lang="pt-PT" sz="2400" smtClean="0">
              <a:latin typeface="Times New Roman" pitchFamily="18" charset="0"/>
            </a:endParaRPr>
          </a:p>
          <a:p>
            <a:pPr marL="469900" indent="-469900" defTabSz="914400">
              <a:lnSpc>
                <a:spcPct val="80000"/>
              </a:lnSpc>
            </a:pPr>
            <a:r>
              <a:rPr lang="pt-PT" sz="2400" smtClean="0">
                <a:latin typeface="Times New Roman" pitchFamily="18" charset="0"/>
              </a:rPr>
              <a:t>Potenciais aplicações terapêuticas podem incluem o tratamento da restrição  do crescimento fetal, insuficiência placentária ou o resgate de prematuros</a:t>
            </a:r>
            <a:br>
              <a:rPr lang="pt-PT" sz="2400" smtClean="0">
                <a:latin typeface="Times New Roman" pitchFamily="18" charset="0"/>
              </a:rPr>
            </a:br>
            <a:r>
              <a:rPr lang="pt-PT" sz="2400" smtClean="0">
                <a:latin typeface="Times New Roman" pitchFamily="18" charset="0"/>
              </a:rPr>
              <a:t>após a intervenção fetal ou cirurgia fetal.</a:t>
            </a:r>
          </a:p>
          <a:p>
            <a:pPr marL="469900" indent="-469900" defTabSz="914400">
              <a:lnSpc>
                <a:spcPct val="80000"/>
              </a:lnSpc>
            </a:pPr>
            <a:endParaRPr lang="pt-PT" sz="2400" smtClean="0">
              <a:latin typeface="Times New Roman" pitchFamily="18" charset="0"/>
            </a:endParaRPr>
          </a:p>
          <a:p>
            <a:pPr marL="469900" indent="-469900" defTabSz="914400">
              <a:lnSpc>
                <a:spcPct val="80000"/>
              </a:lnSpc>
            </a:pPr>
            <a:r>
              <a:rPr lang="pt-PT" sz="2400" smtClean="0">
                <a:latin typeface="Times New Roman" pitchFamily="18" charset="0"/>
              </a:rPr>
              <a:t>A tecnologia também pode proporcionar a oportunidade a  crianças afetadas por malformações congênitas do coração, pulmão e diafragma para correção precoce ou terapia antes da instituição de ventilação. </a:t>
            </a:r>
          </a:p>
          <a:p>
            <a:pPr marL="469900" indent="-469900" defTabSz="914400">
              <a:lnSpc>
                <a:spcPct val="80000"/>
              </a:lnSpc>
            </a:pPr>
            <a:endParaRPr lang="pt-PT" sz="2400" smtClean="0">
              <a:latin typeface="Times New Roman" pitchFamily="18" charset="0"/>
            </a:endParaRPr>
          </a:p>
          <a:p>
            <a:pPr marL="469900" indent="-469900" defTabSz="914400">
              <a:lnSpc>
                <a:spcPct val="80000"/>
              </a:lnSpc>
            </a:pPr>
            <a:r>
              <a:rPr lang="pt-PT" sz="2400" smtClean="0">
                <a:latin typeface="Times New Roman" pitchFamily="18" charset="0"/>
              </a:rPr>
              <a:t>Numerosas aplicações relacionadas farmacologia fetal, terapia de células tronco ou de genes poderia ser facilitada, eliminando a possibilidade de exposição materna e permitindo a entrega direta de agentes terapêuticos ao feto isolado.</a:t>
            </a:r>
          </a:p>
          <a:p>
            <a:pPr marL="469900" indent="-469900" defTabSz="914400">
              <a:lnSpc>
                <a:spcPct val="80000"/>
              </a:lnSpc>
              <a:buFont typeface="Wingdings 3" pitchFamily="18" charset="2"/>
              <a:buNone/>
            </a:pPr>
            <a:r>
              <a:rPr lang="pt-PT" sz="2400" smtClean="0">
                <a:latin typeface="Times New Roman" pitchFamily="18" charset="0"/>
              </a:rPr>
              <a:t> </a:t>
            </a:r>
          </a:p>
          <a:p>
            <a:pPr marL="469900" indent="-469900" defTabSz="914400">
              <a:lnSpc>
                <a:spcPct val="80000"/>
              </a:lnSpc>
            </a:pPr>
            <a:r>
              <a:rPr lang="pt-PT" sz="2400" smtClean="0">
                <a:latin typeface="Times New Roman" pitchFamily="18" charset="0"/>
              </a:rPr>
              <a:t>Finalmente,este sistema oferece um intrigante modelo experimental para questões fundamentais relativas ao papel da mãe e placenta no desenvolvimento fetal. </a:t>
            </a:r>
          </a:p>
          <a:p>
            <a:pPr marL="469900" indent="-469900" defTabSz="914400">
              <a:lnSpc>
                <a:spcPct val="80000"/>
              </a:lnSpc>
            </a:pPr>
            <a:r>
              <a:rPr lang="pt-PT" sz="2400" smtClean="0">
                <a:latin typeface="Times New Roman" pitchFamily="18" charset="0"/>
              </a:rPr>
              <a:t>A longo prazo a maturação fisiológica e a manutenção de um feto separado da mãe-placenta agora possível, torna possível o estudo da contribuição relativa deste órgão para maturação fetal</a:t>
            </a:r>
            <a:r>
              <a:rPr lang="pt-BR" sz="2400" smtClean="0">
                <a:latin typeface="Times New Roman" pitchFamily="18" charset="0"/>
              </a:rPr>
              <a:t> </a:t>
            </a: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2"/>
          <p:cNvSpPr>
            <a:spLocks noGrp="1"/>
          </p:cNvSpPr>
          <p:nvPr>
            <p:ph type="title"/>
          </p:nvPr>
        </p:nvSpPr>
        <p:spPr>
          <a:xfrm>
            <a:off x="1300163" y="492125"/>
            <a:ext cx="8761412" cy="708025"/>
          </a:xfrm>
        </p:spPr>
        <p:txBody>
          <a:bodyPr/>
          <a:lstStyle/>
          <a:p>
            <a:r>
              <a:rPr lang="pt-BR" smtClean="0">
                <a:solidFill>
                  <a:srgbClr val="0033CC"/>
                </a:solidFill>
              </a:rPr>
              <a:t>Então...</a:t>
            </a:r>
          </a:p>
        </p:txBody>
      </p:sp>
      <p:sp>
        <p:nvSpPr>
          <p:cNvPr id="136195" name="Rectangle 3"/>
          <p:cNvSpPr>
            <a:spLocks noGrp="1"/>
          </p:cNvSpPr>
          <p:nvPr>
            <p:ph type="body" idx="1"/>
          </p:nvPr>
        </p:nvSpPr>
        <p:spPr>
          <a:xfrm>
            <a:off x="155575" y="1139825"/>
            <a:ext cx="11242675" cy="5718175"/>
          </a:xfrm>
          <a:solidFill>
            <a:schemeClr val="bg1"/>
          </a:solidFill>
        </p:spPr>
        <p:txBody>
          <a:bodyPr/>
          <a:lstStyle/>
          <a:p>
            <a:pPr>
              <a:lnSpc>
                <a:spcPct val="80000"/>
              </a:lnSpc>
            </a:pPr>
            <a:r>
              <a:rPr lang="pt-BR" altLang="ja-JP" sz="1600" smtClean="0">
                <a:ea typeface="MS PGothic" pitchFamily="34" charset="-128"/>
              </a:rPr>
              <a:t>A população estudada, no estudo de Stensvold HJ et al, Noruega, 2017, aqui Apresentado,   incluiu todos os bebês nascidos vivos (275, dos quais 91% foram internados na UTI))  e natimortos (145), com 22 a 26 semanas nascidos na Noruega, entre 1 de janeiro de 2013 e 31 de dezembro de 2014,com o objetivo de  descrever os cuidados perinatais, a morbidade neonatal, as causas de morte e a sobrevivência de 1 ano, além de comparar com uma coorte de prematuros de 22 a 27 semanas ou peso de nascimento &lt;1000 g, nascido em 1999 e 2000 na Noruega. e com estudos populacionais de outros países (Suécia, Inglaterra e França).Na coorte atual, os esteróides antenatais (aumentaram a sobrevivência em 3,5 vezes mais</a:t>
            </a:r>
            <a:r>
              <a:rPr lang="pt-BR" altLang="ja-JP" sz="1600" b="1" smtClean="0">
                <a:ea typeface="MS PGothic" pitchFamily="34" charset="-128"/>
              </a:rPr>
              <a:t>) </a:t>
            </a:r>
            <a:r>
              <a:rPr lang="pt-BR" altLang="ja-JP" sz="1600" smtClean="0">
                <a:ea typeface="MS PGothic" pitchFamily="34" charset="-128"/>
              </a:rPr>
              <a:t>foram administrados em 87% e 61% dos lactentes receberam um curso completo; 77% receberam surfactante na Sala de parto, dos quais 14% de forma não invasiva. A taxa de sobrevivência de 1 ano foi de 44% para todos os partos, 67% para todos os recém-nascidos nascidos vivos e 74% para lactentes admitidos na UTI. Por idade gestacional, a taxa de sobrevivência foi de: </a:t>
            </a:r>
            <a:r>
              <a:rPr lang="pt-BR" altLang="ja-JP" sz="1600" b="1" smtClean="0">
                <a:ea typeface="MS PGothic" pitchFamily="34" charset="-128"/>
              </a:rPr>
              <a:t>22 semanas (</a:t>
            </a:r>
            <a:r>
              <a:rPr lang="pt-BR" altLang="ja-JP" sz="1600" smtClean="0">
                <a:ea typeface="MS PGothic" pitchFamily="34" charset="-128"/>
              </a:rPr>
              <a:t>18%); </a:t>
            </a:r>
            <a:r>
              <a:rPr lang="pt-BR" altLang="ja-JP" sz="1600" b="1" smtClean="0">
                <a:ea typeface="MS PGothic" pitchFamily="34" charset="-128"/>
              </a:rPr>
              <a:t>23 semanas</a:t>
            </a:r>
            <a:r>
              <a:rPr lang="pt-BR" altLang="ja-JP" sz="1600" smtClean="0">
                <a:ea typeface="MS PGothic" pitchFamily="34" charset="-128"/>
              </a:rPr>
              <a:t> (29%), 24 semanas (56%), </a:t>
            </a:r>
            <a:r>
              <a:rPr lang="pt-BR" altLang="ja-JP" sz="1600" b="1" smtClean="0">
                <a:ea typeface="MS PGothic" pitchFamily="34" charset="-128"/>
              </a:rPr>
              <a:t>25 semanas</a:t>
            </a:r>
            <a:r>
              <a:rPr lang="pt-BR" altLang="ja-JP" sz="1600" smtClean="0">
                <a:ea typeface="MS PGothic" pitchFamily="34" charset="-128"/>
              </a:rPr>
              <a:t> (84%) e </a:t>
            </a:r>
            <a:r>
              <a:rPr lang="pt-BR" altLang="ja-JP" sz="1600" b="1" smtClean="0">
                <a:ea typeface="MS PGothic" pitchFamily="34" charset="-128"/>
              </a:rPr>
              <a:t>26 semanas</a:t>
            </a:r>
            <a:r>
              <a:rPr lang="pt-BR" altLang="ja-JP" sz="1600" smtClean="0">
                <a:ea typeface="MS PGothic" pitchFamily="34" charset="-128"/>
              </a:rPr>
              <a:t> (90%). Por cada incremento de semana na idade gestacional, a sobrevivência aumentou significativamente 3,3 mais. Em 52% das mortes na UTI, foi feita uma decisão explícita de reter o cuidado ativo e em 50% , o principal motivo para reter o tratamento foi uma grave anormalidade ao ultrassom (hemorragia intraventricular grau IV e ou leucomalácia periventricular), ocorrendo em 74% nos &lt;25 semanas e 15% nos entre 25-26 semanas.Em comparação com a coorte de 1999-2000, a sobrevivência não melhorou e as taxas de morbidade permaneceram altas.A decisão de iniciar ou reter cuidados ativos para bebês na fronteira da viabilidade é desafiadora e eticamente complexa.Há um acordo geral para o cuidado de conforto com 22 semanas de idade gestacional e cuidados ativos com mais de 25 semanas. Entre 23-24 semanas (zona cinzenta) as recomendações variam substancialmente. Na Unidade Neonatal do HMIB, a partir dos nossos dados, </a:t>
            </a:r>
            <a:r>
              <a:rPr lang="pt-BR" altLang="ja-JP" sz="1600" b="1" smtClean="0">
                <a:ea typeface="MS PGothic" pitchFamily="34" charset="-128"/>
              </a:rPr>
              <a:t>a nossa zona cinzenta situa-se entre 24 a 24 semanas e 6 dias</a:t>
            </a:r>
            <a:r>
              <a:rPr lang="pt-BR" altLang="ja-JP" sz="1600" smtClean="0">
                <a:ea typeface="MS PGothic" pitchFamily="34" charset="-128"/>
              </a:rPr>
              <a:t>, na qual a atuação pré-natal exerce influência na decisão do Neonatologista (&lt;24 semanas, </a:t>
            </a:r>
            <a:r>
              <a:rPr lang="pt-BR" altLang="ja-JP" sz="1600" b="1" smtClean="0">
                <a:ea typeface="MS PGothic" pitchFamily="34" charset="-128"/>
              </a:rPr>
              <a:t>conforto e ≥25 semanas, abordagem ativa</a:t>
            </a:r>
            <a:r>
              <a:rPr lang="pt-BR" altLang="ja-JP" sz="1600" smtClean="0">
                <a:ea typeface="MS PGothic" pitchFamily="34" charset="-128"/>
              </a:rPr>
              <a:t>).Segundo o Dr. Ola Didrik Saugstad, </a:t>
            </a:r>
            <a:r>
              <a:rPr lang="pt-BR" altLang="ja-JP" sz="1600" i="1" smtClean="0">
                <a:ea typeface="MS PGothic" pitchFamily="34" charset="-128"/>
              </a:rPr>
              <a:t>prever  o futuro de uma única criança com base em estatísticas de população é um negócio arriscado e, consequentemente, o Neonatologista ético deve empregar uma generosa dose de humildade quando estiver usando a sua bola de cristal. </a:t>
            </a:r>
            <a:r>
              <a:rPr lang="pt-BR" altLang="ja-JP" sz="1600" smtClean="0">
                <a:ea typeface="MS PGothic" pitchFamily="34" charset="-128"/>
              </a:rPr>
              <a:t>O grande desafio da Perinatologia nos dias atuais é definir um nível de maturidade limítrofe abaixo do qual a sobrevida com qualidade é muito pouco provável </a:t>
            </a:r>
            <a:endParaRPr lang="pt-BR" sz="1600" smtClean="0"/>
          </a:p>
        </p:txBody>
      </p:sp>
      <p:sp>
        <p:nvSpPr>
          <p:cNvPr id="136196" name="Text Box 4"/>
          <p:cNvSpPr txBox="1">
            <a:spLocks noChangeArrowheads="1"/>
          </p:cNvSpPr>
          <p:nvPr/>
        </p:nvSpPr>
        <p:spPr bwMode="auto">
          <a:xfrm>
            <a:off x="11063288" y="6516688"/>
            <a:ext cx="1008062" cy="214312"/>
          </a:xfrm>
          <a:prstGeom prst="rect">
            <a:avLst/>
          </a:prstGeom>
          <a:noFill/>
          <a:ln w="9525">
            <a:noFill/>
            <a:miter lim="800000"/>
            <a:headEnd/>
            <a:tailEnd/>
          </a:ln>
          <a:effectLst/>
        </p:spPr>
        <p:txBody>
          <a:bodyPr wrap="none">
            <a:spAutoFit/>
          </a:bodyPr>
          <a:lstStyle/>
          <a:p>
            <a:pPr defTabSz="914400"/>
            <a:r>
              <a:rPr lang="pt-BR" sz="800"/>
              <a:t>Paulo R. Margotto</a:t>
            </a: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ítulo 1"/>
          <p:cNvSpPr>
            <a:spLocks noGrp="1"/>
          </p:cNvSpPr>
          <p:nvPr>
            <p:ph type="title" idx="4294967295"/>
          </p:nvPr>
        </p:nvSpPr>
        <p:spPr/>
        <p:txBody>
          <a:bodyPr/>
          <a:lstStyle/>
          <a:p>
            <a:r>
              <a:rPr lang="pt-BR" smtClean="0"/>
              <a:t>Obrigada!!</a:t>
            </a:r>
          </a:p>
        </p:txBody>
      </p:sp>
      <p:pic>
        <p:nvPicPr>
          <p:cNvPr id="82947" name="Espaço Reservado para Conteúdo 6"/>
          <p:cNvPicPr>
            <a:picLocks noGrp="1" noChangeAspect="1"/>
          </p:cNvPicPr>
          <p:nvPr>
            <p:ph idx="4294967295"/>
          </p:nvPr>
        </p:nvPicPr>
        <p:blipFill>
          <a:blip r:embed="rId2"/>
          <a:srcRect/>
          <a:stretch>
            <a:fillRect/>
          </a:stretch>
        </p:blipFill>
        <p:spPr>
          <a:xfrm>
            <a:off x="434975" y="2947988"/>
            <a:ext cx="4554538" cy="3416300"/>
          </a:xfrm>
          <a:noFill/>
        </p:spPr>
      </p:pic>
      <p:pic>
        <p:nvPicPr>
          <p:cNvPr id="82948" name="Imagem 4"/>
          <p:cNvPicPr>
            <a:picLocks noChangeAspect="1"/>
          </p:cNvPicPr>
          <p:nvPr/>
        </p:nvPicPr>
        <p:blipFill>
          <a:blip r:embed="rId3">
            <a:lum bright="6000" contrast="18000"/>
          </a:blip>
          <a:srcRect/>
          <a:stretch>
            <a:fillRect/>
          </a:stretch>
        </p:blipFill>
        <p:spPr bwMode="auto">
          <a:xfrm>
            <a:off x="5680075" y="2938463"/>
            <a:ext cx="6149975" cy="3467100"/>
          </a:xfrm>
          <a:prstGeom prst="rect">
            <a:avLst/>
          </a:prstGeom>
          <a:noFill/>
          <a:ln w="9525">
            <a:noFill/>
            <a:miter lim="800000"/>
            <a:headEnd/>
            <a:tailEnd/>
          </a:ln>
        </p:spPr>
      </p:pic>
      <p:sp>
        <p:nvSpPr>
          <p:cNvPr id="82949" name="Line 5"/>
          <p:cNvSpPr>
            <a:spLocks noChangeShapeType="1"/>
          </p:cNvSpPr>
          <p:nvPr/>
        </p:nvSpPr>
        <p:spPr bwMode="auto">
          <a:xfrm flipH="1">
            <a:off x="8883650" y="2984500"/>
            <a:ext cx="693738" cy="471488"/>
          </a:xfrm>
          <a:prstGeom prst="line">
            <a:avLst/>
          </a:prstGeom>
          <a:noFill/>
          <a:ln w="38100">
            <a:solidFill>
              <a:srgbClr val="0033CC"/>
            </a:solidFill>
            <a:round/>
            <a:headEnd/>
            <a:tailEnd type="triangle" w="med" len="med"/>
          </a:ln>
          <a:effectLst/>
        </p:spPr>
        <p:txBody>
          <a:bodyPr/>
          <a:lstStyle/>
          <a:p>
            <a:endParaRPr lang="pt-BR"/>
          </a:p>
        </p:txBody>
      </p:sp>
      <p:sp>
        <p:nvSpPr>
          <p:cNvPr id="82950" name="Text Box 6"/>
          <p:cNvSpPr txBox="1">
            <a:spLocks noChangeArrowheads="1"/>
          </p:cNvSpPr>
          <p:nvPr/>
        </p:nvSpPr>
        <p:spPr bwMode="auto">
          <a:xfrm>
            <a:off x="9417050" y="2619375"/>
            <a:ext cx="1454150" cy="366713"/>
          </a:xfrm>
          <a:prstGeom prst="rect">
            <a:avLst/>
          </a:prstGeom>
          <a:noFill/>
          <a:ln w="9525">
            <a:noFill/>
            <a:miter lim="800000"/>
            <a:headEnd/>
            <a:tailEnd/>
          </a:ln>
          <a:effectLst/>
        </p:spPr>
        <p:txBody>
          <a:bodyPr wrap="none">
            <a:spAutoFit/>
          </a:bodyPr>
          <a:lstStyle/>
          <a:p>
            <a:pPr defTabSz="914400"/>
            <a:r>
              <a:rPr lang="pt-BR">
                <a:solidFill>
                  <a:schemeClr val="accent2"/>
                </a:solidFill>
              </a:rPr>
              <a:t>Dra. Patrícia</a:t>
            </a:r>
          </a:p>
        </p:txBody>
      </p:sp>
      <p:sp>
        <p:nvSpPr>
          <p:cNvPr id="82951" name="Line 7"/>
          <p:cNvSpPr>
            <a:spLocks noChangeShapeType="1"/>
          </p:cNvSpPr>
          <p:nvPr/>
        </p:nvSpPr>
        <p:spPr bwMode="auto">
          <a:xfrm flipH="1">
            <a:off x="1303338" y="2641600"/>
            <a:ext cx="693737" cy="471488"/>
          </a:xfrm>
          <a:prstGeom prst="line">
            <a:avLst/>
          </a:prstGeom>
          <a:noFill/>
          <a:ln w="38100">
            <a:solidFill>
              <a:srgbClr val="0033CC"/>
            </a:solidFill>
            <a:round/>
            <a:headEnd/>
            <a:tailEnd type="triangle" w="med" len="med"/>
          </a:ln>
          <a:effectLst/>
        </p:spPr>
        <p:txBody>
          <a:bodyPr/>
          <a:lstStyle/>
          <a:p>
            <a:endParaRPr lang="pt-BR"/>
          </a:p>
        </p:txBody>
      </p:sp>
      <p:sp>
        <p:nvSpPr>
          <p:cNvPr id="82952" name="Text Box 8"/>
          <p:cNvSpPr txBox="1">
            <a:spLocks noChangeArrowheads="1"/>
          </p:cNvSpPr>
          <p:nvPr/>
        </p:nvSpPr>
        <p:spPr bwMode="auto">
          <a:xfrm>
            <a:off x="1970088" y="2413000"/>
            <a:ext cx="1454150" cy="366713"/>
          </a:xfrm>
          <a:prstGeom prst="rect">
            <a:avLst/>
          </a:prstGeom>
          <a:noFill/>
          <a:ln w="9525">
            <a:noFill/>
            <a:miter lim="800000"/>
            <a:headEnd/>
            <a:tailEnd/>
          </a:ln>
          <a:effectLst/>
        </p:spPr>
        <p:txBody>
          <a:bodyPr wrap="none">
            <a:spAutoFit/>
          </a:bodyPr>
          <a:lstStyle/>
          <a:p>
            <a:r>
              <a:rPr lang="pt-BR">
                <a:solidFill>
                  <a:schemeClr val="accent2"/>
                </a:solidFill>
              </a:rPr>
              <a:t>Dra. Patrícia</a:t>
            </a:r>
          </a:p>
        </p:txBody>
      </p:sp>
      <p:sp>
        <p:nvSpPr>
          <p:cNvPr id="82953" name="Text Box 9"/>
          <p:cNvSpPr txBox="1">
            <a:spLocks noChangeArrowheads="1"/>
          </p:cNvSpPr>
          <p:nvPr/>
        </p:nvSpPr>
        <p:spPr bwMode="auto">
          <a:xfrm>
            <a:off x="2409825" y="6353175"/>
            <a:ext cx="6965950" cy="366713"/>
          </a:xfrm>
          <a:prstGeom prst="rect">
            <a:avLst/>
          </a:prstGeom>
          <a:noFill/>
          <a:ln w="9525">
            <a:noFill/>
            <a:miter lim="800000"/>
            <a:headEnd/>
            <a:tailEnd/>
          </a:ln>
          <a:effectLst/>
        </p:spPr>
        <p:txBody>
          <a:bodyPr wrap="none">
            <a:spAutoFit/>
          </a:bodyPr>
          <a:lstStyle/>
          <a:p>
            <a:pPr defTabSz="914400"/>
            <a:r>
              <a:rPr lang="pt-BR">
                <a:solidFill>
                  <a:srgbClr val="0033CC"/>
                </a:solidFill>
              </a:rPr>
              <a:t>Staffs e Residentes da Unidade de Neonatologia do HMIB/DF/SES</a:t>
            </a: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Íon - Sala da Diretoria">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xmlns="" name="Ion Boardroom" id="{FC33163D-4339-46B1-8EED-24C834239D99}" vid="{B8502691-933B-45FE-8764-BA278511EF27}"/>
    </a:ext>
  </a:ext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 Boardroom</Template>
  <TotalTime>1246</TotalTime>
  <Words>8404</Words>
  <Application>Microsoft Office PowerPoint</Application>
  <PresentationFormat>Personalizar</PresentationFormat>
  <Paragraphs>432</Paragraphs>
  <Slides>76</Slides>
  <Notes>0</Notes>
  <HiddenSlides>0</HiddenSlides>
  <MMClips>0</MMClips>
  <ScaleCrop>false</ScaleCrop>
  <HeadingPairs>
    <vt:vector size="4" baseType="variant">
      <vt:variant>
        <vt:lpstr>Tema</vt:lpstr>
      </vt:variant>
      <vt:variant>
        <vt:i4>1</vt:i4>
      </vt:variant>
      <vt:variant>
        <vt:lpstr>Títulos de slides</vt:lpstr>
      </vt:variant>
      <vt:variant>
        <vt:i4>76</vt:i4>
      </vt:variant>
    </vt:vector>
  </HeadingPairs>
  <TitlesOfParts>
    <vt:vector size="77" baseType="lpstr">
      <vt:lpstr>Íon - Sala da Diretoria</vt:lpstr>
      <vt:lpstr>Morbidade neonatal e sobrevivência de 1 ano de bebês extremamente prematuros</vt:lpstr>
      <vt:lpstr>Slide 2</vt:lpstr>
      <vt:lpstr>Introdução</vt:lpstr>
      <vt:lpstr>Introdução</vt:lpstr>
      <vt:lpstr>Objetivos</vt:lpstr>
      <vt:lpstr>Métodos</vt:lpstr>
      <vt:lpstr>Coleta de Dados</vt:lpstr>
      <vt:lpstr>Coleta de Dados</vt:lpstr>
      <vt:lpstr>Coleta de Dados</vt:lpstr>
      <vt:lpstr>Definições de resultados e tratamento </vt:lpstr>
      <vt:lpstr>Definições de resultados e tratamento </vt:lpstr>
      <vt:lpstr>Definições de resultados e tratamento </vt:lpstr>
      <vt:lpstr>Comparações com outras populações –  baseado nos Coortes nacionais </vt:lpstr>
      <vt:lpstr>Análise estatística </vt:lpstr>
      <vt:lpstr>Análise estatística</vt:lpstr>
      <vt:lpstr>Resultados</vt:lpstr>
      <vt:lpstr>Resultados</vt:lpstr>
      <vt:lpstr>Resultados</vt:lpstr>
      <vt:lpstr>Resultados</vt:lpstr>
      <vt:lpstr>Resultados</vt:lpstr>
      <vt:lpstr>Resultados</vt:lpstr>
      <vt:lpstr>Resultados</vt:lpstr>
      <vt:lpstr>Resultados</vt:lpstr>
      <vt:lpstr>Resultados</vt:lpstr>
      <vt:lpstr>Resultados</vt:lpstr>
      <vt:lpstr>Resultados</vt:lpstr>
      <vt:lpstr>Resultados</vt:lpstr>
      <vt:lpstr>Resultados</vt:lpstr>
      <vt:lpstr>Slide 29</vt:lpstr>
      <vt:lpstr>Slide 30</vt:lpstr>
      <vt:lpstr>Slide 31</vt:lpstr>
      <vt:lpstr>Resultados</vt:lpstr>
      <vt:lpstr>Slide 33</vt:lpstr>
      <vt:lpstr>Discussão</vt:lpstr>
      <vt:lpstr>Discussão</vt:lpstr>
      <vt:lpstr>Discussão</vt:lpstr>
      <vt:lpstr>Discussão</vt:lpstr>
      <vt:lpstr>Discussão</vt:lpstr>
      <vt:lpstr>Discussão</vt:lpstr>
      <vt:lpstr>Discussão</vt:lpstr>
      <vt:lpstr>Discussão</vt:lpstr>
      <vt:lpstr>Discussão</vt:lpstr>
      <vt:lpstr>Conclusões</vt:lpstr>
      <vt:lpstr>Slide 44</vt:lpstr>
      <vt:lpstr>Referências</vt:lpstr>
      <vt:lpstr>Referências</vt:lpstr>
      <vt:lpstr>Referências</vt:lpstr>
      <vt:lpstr>Slide 48</vt:lpstr>
      <vt:lpstr>Nota do Editor do site, Dr. Paulo R. Margotto. Consultem também! Aqui e Agora! Estudando Juntos!</vt:lpstr>
      <vt:lpstr>Slide 50</vt:lpstr>
      <vt:lpstr>Slide 51</vt:lpstr>
      <vt:lpstr>Resultados</vt:lpstr>
      <vt:lpstr>Resultados</vt:lpstr>
      <vt:lpstr>Slide 54</vt:lpstr>
      <vt:lpstr>Slide 55</vt:lpstr>
      <vt:lpstr>Slide 56</vt:lpstr>
      <vt:lpstr>Slide 57</vt:lpstr>
      <vt:lpstr>         O Por quê deste estudo?</vt:lpstr>
      <vt:lpstr>Slide 59</vt:lpstr>
      <vt:lpstr>           OBJETIVO DO PRESENTE ESTUDO</vt:lpstr>
      <vt:lpstr>Slide 61</vt:lpstr>
      <vt:lpstr>Slide 62</vt:lpstr>
      <vt:lpstr>Esteróide pré-natal</vt:lpstr>
      <vt:lpstr>Slide 64</vt:lpstr>
      <vt:lpstr>Slide 65</vt:lpstr>
      <vt:lpstr>Então...</vt:lpstr>
      <vt:lpstr>Com estas informações construímos o nosso Limite de Viabilidade na Unidade de Neonatologia do HMIB/SES/DF</vt:lpstr>
      <vt:lpstr>Slide 68</vt:lpstr>
      <vt:lpstr>Slide 69</vt:lpstr>
      <vt:lpstr>ÚTERO ARTIFICAL PODE SALVAR PREMATUROS</vt:lpstr>
      <vt:lpstr>Slide 71</vt:lpstr>
      <vt:lpstr>Slide 72</vt:lpstr>
      <vt:lpstr>Slide 73</vt:lpstr>
      <vt:lpstr>Slide 74</vt:lpstr>
      <vt:lpstr>Então...</vt:lpstr>
      <vt:lpstr>Obrigada!!</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Morbidade neonatal e sobrevivência de 1 ano de bebês extremamente prematuros</dc:title>
  <dc:creator>Patrícia Queiroz</dc:creator>
  <cp:lastModifiedBy>Paulo</cp:lastModifiedBy>
  <cp:revision>69</cp:revision>
  <dcterms:created xsi:type="dcterms:W3CDTF">2017-06-10T22:53:23Z</dcterms:created>
  <dcterms:modified xsi:type="dcterms:W3CDTF">2017-07-27T01:04:32Z</dcterms:modified>
</cp:coreProperties>
</file>