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73" r:id="rId4"/>
    <p:sldId id="276" r:id="rId5"/>
    <p:sldId id="259" r:id="rId6"/>
    <p:sldId id="277" r:id="rId7"/>
    <p:sldId id="278" r:id="rId8"/>
    <p:sldId id="279" r:id="rId9"/>
    <p:sldId id="280" r:id="rId10"/>
    <p:sldId id="284" r:id="rId11"/>
    <p:sldId id="281" r:id="rId12"/>
    <p:sldId id="285" r:id="rId13"/>
    <p:sldId id="282" r:id="rId14"/>
    <p:sldId id="283" r:id="rId15"/>
    <p:sldId id="286" r:id="rId16"/>
    <p:sldId id="261" r:id="rId17"/>
    <p:sldId id="287" r:id="rId18"/>
    <p:sldId id="288" r:id="rId19"/>
    <p:sldId id="289" r:id="rId20"/>
    <p:sldId id="290" r:id="rId21"/>
    <p:sldId id="291" r:id="rId22"/>
    <p:sldId id="292" r:id="rId23"/>
    <p:sldId id="293" r:id="rId24"/>
    <p:sldId id="294" r:id="rId25"/>
    <p:sldId id="295" r:id="rId26"/>
    <p:sldId id="296" r:id="rId27"/>
    <p:sldId id="302" r:id="rId28"/>
    <p:sldId id="274" r:id="rId29"/>
    <p:sldId id="275" r:id="rId30"/>
    <p:sldId id="298" r:id="rId31"/>
    <p:sldId id="299" r:id="rId32"/>
    <p:sldId id="300" r:id="rId33"/>
    <p:sldId id="301" r:id="rId34"/>
    <p:sldId id="303" r:id="rId35"/>
    <p:sldId id="272" r:id="rId3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FF00FF"/>
  </p:clrMru>
  <p:extLst>
    <p:ext uri="{E76CE94A-603C-4142-B9EB-6D1370010A27}">
      <p14:discardImageEditData xmlns="" xmlns:p14="http://schemas.microsoft.com/office/powerpoint/2010/main" val="0"/>
    </p:ext>
    <p:ext uri="{D31A062A-798A-4329-ABDD-BBA856620510}">
      <p14:defaultImageDpi xmlns=""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66" d="100"/>
          <a:sy n="66" d="100"/>
        </p:scale>
        <p:origin x="-668" y="-128"/>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28403" y="945913"/>
            <a:ext cx="8637073" cy="2618554"/>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1128404" y="3564467"/>
            <a:ext cx="8637072" cy="1071095"/>
          </a:xfrm>
        </p:spPr>
        <p:txBody>
          <a:bodyPr tIns="91440" bIns="91440">
            <a:normAutofit/>
          </a:bodyPr>
          <a:lstStyle>
            <a:lvl1pPr marL="0" indent="0" algn="l">
              <a:buNone/>
              <a:defRPr sz="1800" b="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pPr/>
              <a:t>12/26/2019</a:t>
            </a:fld>
            <a:endParaRPr lang="en-US" dirty="0"/>
          </a:p>
        </p:txBody>
      </p:sp>
      <p:sp>
        <p:nvSpPr>
          <p:cNvPr id="5" name="Footer Placeholder 4"/>
          <p:cNvSpPr>
            <a:spLocks noGrp="1"/>
          </p:cNvSpPr>
          <p:nvPr>
            <p:ph type="ftr" sz="quarter" idx="11"/>
          </p:nvPr>
        </p:nvSpPr>
        <p:spPr>
          <a:xfrm>
            <a:off x="1127124" y="329307"/>
            <a:ext cx="5943668" cy="309201"/>
          </a:xfrm>
        </p:spPr>
        <p:txBody>
          <a:bodyPr/>
          <a:lstStyle/>
          <a:p>
            <a:endParaRPr lang="en-US" dirty="0"/>
          </a:p>
        </p:txBody>
      </p:sp>
      <p:sp>
        <p:nvSpPr>
          <p:cNvPr id="6" name="Slide Number Placeholder 5"/>
          <p:cNvSpPr>
            <a:spLocks noGrp="1"/>
          </p:cNvSpPr>
          <p:nvPr>
            <p:ph type="sldNum" sz="quarter" idx="12"/>
          </p:nvPr>
        </p:nvSpPr>
        <p:spPr>
          <a:xfrm>
            <a:off x="9924392" y="134930"/>
            <a:ext cx="811019" cy="503578"/>
          </a:xfrm>
        </p:spPr>
        <p:txBody>
          <a:bodyPr/>
          <a:lstStyle/>
          <a:p>
            <a:fld id="{6D22F896-40B5-4ADD-8801-0D06FADFA095}" type="slidenum">
              <a:rPr lang="en-US" dirty="0"/>
              <a:pPr/>
              <a:t>‹nº›</a:t>
            </a:fld>
            <a:endParaRPr lang="en-US" dirty="0"/>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 xmlns:a14="http://schemas.microsoft.com/office/drawing/2010/main" val="0"/>
              </a:ext>
            </a:extLst>
          </a:blip>
          <a:srcRect l="-115" r="15828" b="36435"/>
          <a:stretch/>
        </p:blipFill>
        <p:spPr>
          <a:xfrm>
            <a:off x="1125460" y="643464"/>
            <a:ext cx="9610344" cy="155448"/>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sz="1200"/>
            </a:lvl1pPr>
          </a:lstStyle>
          <a:p>
            <a:fld id="{48A87A34-81AB-432B-8DAE-1953F412C126}" type="datetimeFigureOut">
              <a:rPr lang="en-US" dirty="0"/>
              <a:pPr/>
              <a:t>12/26/2019</a:t>
            </a:fld>
            <a:endParaRPr lang="en-US" dirty="0"/>
          </a:p>
        </p:txBody>
      </p:sp>
      <p:sp>
        <p:nvSpPr>
          <p:cNvPr id="5" name="Footer Placeholder 4"/>
          <p:cNvSpPr>
            <a:spLocks noGrp="1"/>
          </p:cNvSpPr>
          <p:nvPr>
            <p:ph type="ftr" sz="quarter" idx="11"/>
          </p:nvPr>
        </p:nvSpPr>
        <p:spPr/>
        <p:txBody>
          <a:bodyPr/>
          <a:lstStyle>
            <a:lvl1pPr>
              <a:defRPr sz="1200"/>
            </a:lvl1p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pPr/>
              <a:t>‹nº›</a:t>
            </a:fld>
            <a:endParaRPr lang="en-US" dirty="0"/>
          </a:p>
        </p:txBody>
      </p:sp>
      <p:pic>
        <p:nvPicPr>
          <p:cNvPr id="24" name="Picture 23" descr="RedHashing.emf"/>
          <p:cNvPicPr>
            <a:picLocks/>
          </p:cNvPicPr>
          <p:nvPr/>
        </p:nvPicPr>
        <p:blipFill rotWithShape="1">
          <a:blip r:embed="rId2">
            <a:duotone>
              <a:schemeClr val="accent1">
                <a:shade val="45000"/>
                <a:satMod val="135000"/>
              </a:schemeClr>
              <a:prstClr val="white"/>
            </a:duotone>
            <a:extLst>
              <a:ext uri="{28A0092B-C50C-407E-A947-70E740481C1C}">
                <a14:useLocalDpi xmlns="" xmlns:a14="http://schemas.microsoft.com/office/drawing/2010/main" val="0"/>
              </a:ext>
            </a:extLst>
          </a:blip>
          <a:srcRect l="-115" r="15828" b="36435"/>
          <a:stretch/>
        </p:blipFill>
        <p:spPr>
          <a:xfrm>
            <a:off x="1125460" y="643464"/>
            <a:ext cx="9610344" cy="155448"/>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29167" y="1756129"/>
            <a:ext cx="8619060" cy="2050065"/>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hasCustomPrompt="1"/>
          </p:nvPr>
        </p:nvSpPr>
        <p:spPr>
          <a:xfrm>
            <a:off x="1129166" y="3806195"/>
            <a:ext cx="8619060"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pPr/>
              <a:t>12/26/2019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pPr/>
              <a:t>‹nº›</a:t>
            </a:fld>
            <a:endParaRPr lang="en-US" dirty="0"/>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 xmlns:a14="http://schemas.microsoft.com/office/drawing/2010/main" val="0"/>
              </a:ext>
            </a:extLst>
          </a:blip>
          <a:srcRect l="-115" r="15828" b="36435"/>
          <a:stretch/>
        </p:blipFill>
        <p:spPr>
          <a:xfrm>
            <a:off x="1125460" y="643464"/>
            <a:ext cx="9610344" cy="155448"/>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131052" y="958037"/>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129166" y="2165621"/>
            <a:ext cx="4645152" cy="329385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095606" y="2171769"/>
            <a:ext cx="4645152" cy="328709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pPr/>
              <a:t>12/26/2019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pPr/>
              <a:t>‹nº›</a:t>
            </a:fld>
            <a:endParaRPr lang="en-US" dirty="0"/>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 xmlns:a14="http://schemas.microsoft.com/office/drawing/2010/main" val="0"/>
              </a:ext>
            </a:extLst>
          </a:blip>
          <a:srcRect l="-115" r="15828" b="36435"/>
          <a:stretch/>
        </p:blipFill>
        <p:spPr>
          <a:xfrm>
            <a:off x="1125460" y="643464"/>
            <a:ext cx="9610344" cy="155448"/>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29166" y="953336"/>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29166" y="2169727"/>
            <a:ext cx="4645152" cy="801943"/>
          </a:xfrm>
        </p:spPr>
        <p:txBody>
          <a:bodyPr anchor="b">
            <a:normAutofit/>
          </a:bodyPr>
          <a:lstStyle>
            <a:lvl1pPr marL="0" indent="0">
              <a:lnSpc>
                <a:spcPct val="100000"/>
              </a:lnSpc>
              <a:buNone/>
              <a:defRPr sz="2800" b="0" cap="none"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29166" y="2974448"/>
            <a:ext cx="4645152" cy="24938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4337" y="2173181"/>
            <a:ext cx="4645152" cy="802237"/>
          </a:xfrm>
        </p:spPr>
        <p:txBody>
          <a:bodyPr anchor="b">
            <a:normAutofit/>
          </a:bodyPr>
          <a:lstStyle>
            <a:lvl1pPr marL="0" indent="0">
              <a:lnSpc>
                <a:spcPct val="100000"/>
              </a:lnSpc>
              <a:buNone/>
              <a:defRPr sz="2800" b="0" cap="none"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094337" y="2971669"/>
            <a:ext cx="4645152" cy="248719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pPr/>
              <a:t>12/26/2019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pPr/>
              <a:t>‹nº›</a:t>
            </a:fld>
            <a:endParaRPr lang="en-US" dirty="0"/>
          </a:p>
        </p:txBody>
      </p:sp>
      <p:pic>
        <p:nvPicPr>
          <p:cNvPr id="18" name="Picture 17" descr="RedHashing.emf"/>
          <p:cNvPicPr>
            <a:picLocks/>
          </p:cNvPicPr>
          <p:nvPr/>
        </p:nvPicPr>
        <p:blipFill rotWithShape="1">
          <a:blip r:embed="rId2">
            <a:duotone>
              <a:schemeClr val="accent1">
                <a:shade val="45000"/>
                <a:satMod val="135000"/>
              </a:schemeClr>
              <a:prstClr val="white"/>
            </a:duotone>
            <a:extLst>
              <a:ext uri="{28A0092B-C50C-407E-A947-70E740481C1C}">
                <a14:useLocalDpi xmlns="" xmlns:a14="http://schemas.microsoft.com/office/drawing/2010/main" val="0"/>
              </a:ext>
            </a:extLst>
          </a:blip>
          <a:srcRect l="-115" r="15828" b="36435"/>
          <a:stretch/>
        </p:blipFill>
        <p:spPr>
          <a:xfrm>
            <a:off x="1125460" y="643464"/>
            <a:ext cx="9610344" cy="155448"/>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pPr/>
              <a:t>12/26/2019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pPr/>
              <a:t>‹nº›</a:t>
            </a:fld>
            <a:endParaRPr lang="en-US" dirty="0"/>
          </a:p>
        </p:txBody>
      </p:sp>
      <p:pic>
        <p:nvPicPr>
          <p:cNvPr id="14" name="Picture 13" descr="RedHashing.emf"/>
          <p:cNvPicPr>
            <a:picLocks/>
          </p:cNvPicPr>
          <p:nvPr/>
        </p:nvPicPr>
        <p:blipFill rotWithShape="1">
          <a:blip r:embed="rId2">
            <a:duotone>
              <a:schemeClr val="accent1">
                <a:shade val="45000"/>
                <a:satMod val="135000"/>
              </a:schemeClr>
              <a:prstClr val="white"/>
            </a:duotone>
            <a:extLst>
              <a:ext uri="{28A0092B-C50C-407E-A947-70E740481C1C}">
                <a14:useLocalDpi xmlns="" xmlns:a14="http://schemas.microsoft.com/office/drawing/2010/main" val="0"/>
              </a:ext>
            </a:extLst>
          </a:blip>
          <a:srcRect l="-115" r="15828" b="36435"/>
          <a:stretch/>
        </p:blipFill>
        <p:spPr>
          <a:xfrm>
            <a:off x="1125460" y="643464"/>
            <a:ext cx="9610344" cy="155448"/>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pPr/>
              <a:t>12/26/2019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pPr/>
              <a:t>‹nº›</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24291" y="952578"/>
            <a:ext cx="3275013" cy="2322176"/>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4723334" y="952578"/>
            <a:ext cx="6012470" cy="4505221"/>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24291" y="3274754"/>
            <a:ext cx="3275013" cy="2178918"/>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pPr/>
              <a:t>12/26/2019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pPr/>
              <a:t>‹nº›</a:t>
            </a:fld>
            <a:endParaRPr lang="en-US" dirty="0"/>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 xmlns:a14="http://schemas.microsoft.com/office/drawing/2010/main" val="0"/>
              </a:ext>
            </a:extLst>
          </a:blip>
          <a:srcRect l="-115" r="15828" b="36435"/>
          <a:stretch/>
        </p:blipFill>
        <p:spPr>
          <a:xfrm>
            <a:off x="1125460" y="643464"/>
            <a:ext cx="9610344" cy="155448"/>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a:xfrm>
              <a:off x="7477387" y="482170"/>
              <a:ext cx="4074533" cy="5149101"/>
            </a:xfrm>
            <a:prstGeom prst="rect">
              <a:avLst/>
            </a:prstGeom>
            <a:gradFill>
              <a:gsLst>
                <a:gs pos="0">
                  <a:schemeClr val="tx1">
                    <a:lumMod val="85000"/>
                    <a:lumOff val="15000"/>
                  </a:schemeClr>
                </a:gs>
                <a:gs pos="100000">
                  <a:schemeClr val="tx1">
                    <a:lumMod val="95000"/>
                    <a:lumOff val="5000"/>
                  </a:schemeClr>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14300" prst="artDeco"/>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129124" y="1129513"/>
            <a:ext cx="5854872" cy="1924208"/>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1128247" y="3053721"/>
            <a:ext cx="5846486" cy="2096013"/>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1125300" y="5469856"/>
            <a:ext cx="5849605" cy="320123"/>
          </a:xfrm>
        </p:spPr>
        <p:txBody>
          <a:bodyPr/>
          <a:lstStyle>
            <a:lvl1pPr algn="l">
              <a:defRPr/>
            </a:lvl1pPr>
          </a:lstStyle>
          <a:p>
            <a:fld id="{48A87A34-81AB-432B-8DAE-1953F412C126}" type="datetimeFigureOut">
              <a:rPr lang="en-US" dirty="0"/>
              <a:pPr/>
              <a:t>12/26/2019</a:t>
            </a:fld>
            <a:endParaRPr lang="en-US" dirty="0"/>
          </a:p>
        </p:txBody>
      </p:sp>
      <p:sp>
        <p:nvSpPr>
          <p:cNvPr id="6" name="Footer Placeholder 5"/>
          <p:cNvSpPr>
            <a:spLocks noGrp="1"/>
          </p:cNvSpPr>
          <p:nvPr>
            <p:ph type="ftr" sz="quarter" idx="11"/>
          </p:nvPr>
        </p:nvSpPr>
        <p:spPr>
          <a:xfrm>
            <a:off x="1125300" y="318640"/>
            <a:ext cx="4877818" cy="320931"/>
          </a:xfrm>
        </p:spPr>
        <p:txBody>
          <a:bodyPr/>
          <a:lstStyle/>
          <a:p>
            <a:endParaRPr lang="en-US" dirty="0"/>
          </a:p>
        </p:txBody>
      </p:sp>
      <p:sp>
        <p:nvSpPr>
          <p:cNvPr id="7" name="Slide Number Placeholder 6"/>
          <p:cNvSpPr>
            <a:spLocks noGrp="1"/>
          </p:cNvSpPr>
          <p:nvPr>
            <p:ph type="sldNum" sz="quarter" idx="12"/>
          </p:nvPr>
        </p:nvSpPr>
        <p:spPr>
          <a:xfrm>
            <a:off x="6176794" y="137408"/>
            <a:ext cx="811019" cy="503578"/>
          </a:xfrm>
        </p:spPr>
        <p:txBody>
          <a:bodyPr/>
          <a:lstStyle/>
          <a:p>
            <a:fld id="{6D22F896-40B5-4ADD-8801-0D06FADFA095}" type="slidenum">
              <a:rPr lang="en-US" dirty="0"/>
              <a:pPr/>
              <a:t>‹nº›</a:t>
            </a:fld>
            <a:endParaRPr lang="en-US" dirty="0"/>
          </a:p>
        </p:txBody>
      </p:sp>
      <p:pic>
        <p:nvPicPr>
          <p:cNvPr id="22" name="Picture 21" descr="RedHashing.emf"/>
          <p:cNvPicPr>
            <a:picLocks/>
          </p:cNvPicPr>
          <p:nvPr/>
        </p:nvPicPr>
        <p:blipFill rotWithShape="1">
          <a:blip r:embed="rId2">
            <a:duotone>
              <a:schemeClr val="accent1">
                <a:shade val="45000"/>
                <a:satMod val="135000"/>
              </a:schemeClr>
              <a:prstClr val="white"/>
            </a:duotone>
            <a:extLst>
              <a:ext uri="{28A0092B-C50C-407E-A947-70E740481C1C}">
                <a14:useLocalDpi xmlns="" xmlns:a14="http://schemas.microsoft.com/office/drawing/2010/main" val="0"/>
              </a:ext>
            </a:extLst>
          </a:blip>
          <a:srcRect l="-116" t="474" r="48549" b="36564"/>
          <a:stretch/>
        </p:blipFill>
        <p:spPr>
          <a:xfrm>
            <a:off x="1125460" y="643464"/>
            <a:ext cx="5879592" cy="155448"/>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pPr/>
              <a:t>12/26/2019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pPr/>
              <a:t>‹nº›</a:t>
            </a:fld>
            <a:endParaRPr lang="en-US" dirty="0"/>
          </a:p>
        </p:txBody>
      </p:sp>
      <p:pic>
        <p:nvPicPr>
          <p:cNvPr id="15" name="Picture 14" descr="RedHashing.emf"/>
          <p:cNvPicPr>
            <a:picLocks/>
          </p:cNvPicPr>
          <p:nvPr/>
        </p:nvPicPr>
        <p:blipFill rotWithShape="1">
          <a:blip r:embed="rId2">
            <a:duotone>
              <a:schemeClr val="accent1">
                <a:shade val="45000"/>
                <a:satMod val="135000"/>
              </a:schemeClr>
              <a:prstClr val="white"/>
            </a:duotone>
            <a:extLst>
              <a:ext uri="{28A0092B-C50C-407E-A947-70E740481C1C}">
                <a14:useLocalDpi xmlns="" xmlns:a14="http://schemas.microsoft.com/office/drawing/2010/main" val="0"/>
              </a:ext>
            </a:extLst>
          </a:blip>
          <a:srcRect l="-115" r="15828" b="36435"/>
          <a:stretch/>
        </p:blipFill>
        <p:spPr>
          <a:xfrm>
            <a:off x="1125460" y="643464"/>
            <a:ext cx="9610344" cy="155448"/>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24709"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130270" y="798973"/>
            <a:ext cx="7828830" cy="465988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pPr/>
              <a:t>12/26/2019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pPr/>
              <a:t>‹nº›</a:t>
            </a:fld>
            <a:endParaRPr lang="en-US" dirty="0"/>
          </a:p>
        </p:txBody>
      </p:sp>
      <p:pic>
        <p:nvPicPr>
          <p:cNvPr id="17" name="Picture 16" descr="RedHashing.emf"/>
          <p:cNvPicPr>
            <a:picLocks/>
          </p:cNvPicPr>
          <p:nvPr/>
        </p:nvPicPr>
        <p:blipFill rotWithShape="1">
          <a:blip r:embed="rId2">
            <a:duotone>
              <a:schemeClr val="accent1">
                <a:shade val="45000"/>
                <a:satMod val="135000"/>
              </a:schemeClr>
              <a:prstClr val="white"/>
            </a:duotone>
            <a:extLst>
              <a:ext uri="{28A0092B-C50C-407E-A947-70E740481C1C}">
                <a14:useLocalDpi xmlns="" xmlns:a14="http://schemas.microsoft.com/office/drawing/2010/main" val="0"/>
              </a:ext>
            </a:extLst>
          </a:blip>
          <a:srcRect l="-115" r="59215" b="36435"/>
          <a:stretch/>
        </p:blipFill>
        <p:spPr>
          <a:xfrm rot="5400000">
            <a:off x="8642279" y="3046916"/>
            <a:ext cx="4663440" cy="155448"/>
          </a:xfrm>
          <a:prstGeom prst="rect">
            <a:avLst/>
          </a:prstGeom>
          <a:noFill/>
          <a:ln>
            <a:noFill/>
          </a:ln>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12" name="Picture 11"/>
          <p:cNvPicPr>
            <a:picLocks noChangeAspect="1"/>
          </p:cNvPicPr>
          <p:nvPr/>
        </p:nvPicPr>
        <p:blipFill rotWithShape="1">
          <a:blip r:embed="rId13">
            <a:extLst>
              <a:ext uri="{28A0092B-C50C-407E-A947-70E740481C1C}">
                <a14:useLocalDpi xmlns="" xmlns:a14="http://schemas.microsoft.com/office/drawing/2010/main" val="0"/>
              </a:ext>
            </a:extLst>
          </a:blip>
          <a:srcRect t="1538" b="-1538"/>
          <a:stretch/>
        </p:blipFill>
        <p:spPr>
          <a:xfrm>
            <a:off x="0" y="6119336"/>
            <a:ext cx="12192000" cy="742950"/>
          </a:xfrm>
          <a:prstGeom prst="rect">
            <a:avLst/>
          </a:prstGeom>
        </p:spPr>
      </p:pic>
      <p:sp>
        <p:nvSpPr>
          <p:cNvPr id="13" name="Rectangle 12"/>
          <p:cNvSpPr/>
          <p:nvPr/>
        </p:nvSpPr>
        <p:spPr>
          <a:xfrm>
            <a:off x="0" y="468769"/>
            <a:ext cx="12192000" cy="5647024"/>
          </a:xfrm>
          <a:prstGeom prst="rect">
            <a:avLst/>
          </a:prstGeom>
          <a:gradFill flip="none" rotWithShape="1">
            <a:gsLst>
              <a:gs pos="0">
                <a:schemeClr val="bg2">
                  <a:alpha val="0"/>
                  <a:lumMod val="100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4" name="Straight Connector 13"/>
          <p:cNvCxnSpPr/>
          <p:nvPr/>
        </p:nvCxnSpPr>
        <p:spPr>
          <a:xfrm>
            <a:off x="0" y="6121269"/>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1130270" y="953324"/>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130270" y="2171769"/>
            <a:ext cx="9603275" cy="3294576"/>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232830" y="330370"/>
            <a:ext cx="2515396"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48A87A34-81AB-432B-8DAE-1953F412C126}" type="datetimeFigureOut">
              <a:rPr lang="en-US" dirty="0"/>
              <a:pPr/>
              <a:t>12/26/2019</a:t>
            </a:fld>
            <a:endParaRPr lang="en-US" dirty="0"/>
          </a:p>
        </p:txBody>
      </p:sp>
      <p:sp>
        <p:nvSpPr>
          <p:cNvPr id="5" name="Footer Placeholder 4"/>
          <p:cNvSpPr>
            <a:spLocks noGrp="1"/>
          </p:cNvSpPr>
          <p:nvPr>
            <p:ph type="ftr" sz="quarter" idx="3"/>
          </p:nvPr>
        </p:nvSpPr>
        <p:spPr>
          <a:xfrm>
            <a:off x="1130270"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9918076" y="137408"/>
            <a:ext cx="811019" cy="503578"/>
          </a:xfrm>
          <a:prstGeom prst="rect">
            <a:avLst/>
          </a:prstGeom>
        </p:spPr>
        <p:txBody>
          <a:bodyPr vert="horz" lIns="91440" tIns="45720" rIns="91440" bIns="45720" rtlCol="0" anchor="t"/>
          <a:lstStyle>
            <a:lvl1pPr algn="r">
              <a:defRPr sz="2800">
                <a:solidFill>
                  <a:schemeClr val="accent1"/>
                </a:solidFill>
              </a:defRPr>
            </a:lvl1pPr>
          </a:lstStyle>
          <a:p>
            <a:fld id="{6D22F896-40B5-4ADD-8801-0D06FADFA095}" type="slidenum">
              <a:rPr lang="en-US" dirty="0"/>
              <a:pPr/>
              <a:t>‹nº›</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3200" b="0" i="0" kern="1200" cap="none">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ncbi.nlm.nih.gov/pubmed/28216077" TargetMode="External"/><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hyperlink" Target="https://www.ncbi.nlm.nih.gov/pubmed?linkname=pubmed_pubmed&amp;from_uid=28216077"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hyperlink" Target="http://paulomargotto.com.br/documentos/16550" TargetMode="External"/><Relationship Id="rId2" Type="http://schemas.openxmlformats.org/officeDocument/2006/relationships/image" Target="../media/image10.jpeg"/><Relationship Id="rId1" Type="http://schemas.openxmlformats.org/officeDocument/2006/relationships/slideLayout" Target="../slideLayouts/slideLayout3.xml"/><Relationship Id="rId4" Type="http://schemas.openxmlformats.org/officeDocument/2006/relationships/image" Target="../media/image11.gif"/></Relationships>
</file>

<file path=ppt/slides/_rels/slide31.xml.rels><?xml version="1.0" encoding="UTF-8" standalone="yes"?>
<Relationships xmlns="http://schemas.openxmlformats.org/package/2006/relationships"><Relationship Id="rId3" Type="http://schemas.openxmlformats.org/officeDocument/2006/relationships/hyperlink" Target="http://paulomargotto.com.br/documentos/20224" TargetMode="External"/><Relationship Id="rId2" Type="http://schemas.openxmlformats.org/officeDocument/2006/relationships/image" Target="../media/image12.jpeg"/><Relationship Id="rId1" Type="http://schemas.openxmlformats.org/officeDocument/2006/relationships/slideLayout" Target="../slideLayouts/slideLayout6.xml"/><Relationship Id="rId4" Type="http://schemas.openxmlformats.org/officeDocument/2006/relationships/image" Target="../media/image13.gif"/></Relationships>
</file>

<file path=ppt/slides/_rels/slide32.xml.rels><?xml version="1.0" encoding="UTF-8" standalone="yes"?>
<Relationships xmlns="http://schemas.openxmlformats.org/package/2006/relationships"><Relationship Id="rId3" Type="http://schemas.openxmlformats.org/officeDocument/2006/relationships/hyperlink" Target="http://paulomargotto.com.br/documentos/20228" TargetMode="External"/><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13.gif"/></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84132" y="4132470"/>
            <a:ext cx="8637072" cy="1071095"/>
          </a:xfrm>
        </p:spPr>
        <p:txBody>
          <a:bodyPr>
            <a:noAutofit/>
          </a:bodyPr>
          <a:lstStyle/>
          <a:p>
            <a:pPr algn="ctr">
              <a:spcBef>
                <a:spcPts val="0"/>
              </a:spcBef>
            </a:pPr>
            <a:r>
              <a:rPr lang="pt-BR" sz="2000" dirty="0" smtClean="0"/>
              <a:t>Apresentação:Gustavo </a:t>
            </a:r>
            <a:r>
              <a:rPr lang="pt-BR" sz="2000" dirty="0"/>
              <a:t>Borela Valente R4 Neonatologia HMIB</a:t>
            </a:r>
          </a:p>
          <a:p>
            <a:pPr algn="ctr">
              <a:spcBef>
                <a:spcPts val="0"/>
              </a:spcBef>
            </a:pPr>
            <a:r>
              <a:rPr lang="pt-BR" sz="2000" dirty="0" smtClean="0"/>
              <a:t>Coordenação: Marta David Rocha de Moura</a:t>
            </a:r>
            <a:endParaRPr lang="pt-BR" sz="2000" dirty="0"/>
          </a:p>
          <a:p>
            <a:pPr algn="ctr">
              <a:spcBef>
                <a:spcPts val="0"/>
              </a:spcBef>
            </a:pPr>
            <a:r>
              <a:rPr lang="pt-BR" sz="2000" dirty="0"/>
              <a:t>Serviço de Neonatologia do Hospital Materno Infantil de </a:t>
            </a:r>
            <a:r>
              <a:rPr lang="pt-BR" sz="2000" dirty="0" smtClean="0"/>
              <a:t>Brasília</a:t>
            </a:r>
          </a:p>
          <a:p>
            <a:pPr algn="ctr">
              <a:spcBef>
                <a:spcPts val="0"/>
              </a:spcBef>
            </a:pPr>
            <a:r>
              <a:rPr lang="pt-BR" sz="2000" dirty="0" smtClean="0">
                <a:hlinkClick r:id="rId2"/>
              </a:rPr>
              <a:t>www.paulomargotto.com.br</a:t>
            </a:r>
            <a:r>
              <a:rPr lang="pt-BR" sz="2000" dirty="0" smtClean="0"/>
              <a:t> </a:t>
            </a:r>
            <a:endParaRPr lang="pt-BR" sz="2000" dirty="0"/>
          </a:p>
          <a:p>
            <a:pPr algn="ctr">
              <a:spcBef>
                <a:spcPts val="0"/>
              </a:spcBef>
            </a:pPr>
            <a:r>
              <a:rPr lang="pt-BR" sz="2000" dirty="0" smtClean="0"/>
              <a:t>BRASILIA, 28 </a:t>
            </a:r>
            <a:r>
              <a:rPr lang="pt-BR" sz="2000" dirty="0"/>
              <a:t>DE DEZEMBRO DE 2019</a:t>
            </a:r>
          </a:p>
        </p:txBody>
      </p:sp>
      <p:sp>
        <p:nvSpPr>
          <p:cNvPr id="29697" name="Rectangle 1"/>
          <p:cNvSpPr>
            <a:spLocks noChangeArrowheads="1"/>
          </p:cNvSpPr>
          <p:nvPr/>
        </p:nvSpPr>
        <p:spPr bwMode="auto">
          <a:xfrm>
            <a:off x="541865" y="3068135"/>
            <a:ext cx="10202957" cy="738664"/>
          </a:xfrm>
          <a:prstGeom prst="rect">
            <a:avLst/>
          </a:prstGeom>
          <a:solidFill>
            <a:srgbClr val="FFFFFF"/>
          </a:solidFill>
          <a:ln w="9525">
            <a:noFill/>
            <a:miter lim="800000"/>
            <a:headEnd/>
            <a:tailEnd/>
          </a:ln>
          <a:effectLst/>
        </p:spPr>
        <p:txBody>
          <a:bodyPr vert="horz" wrap="square" lIns="0" tIns="0" rIns="95220" bIns="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600" b="0" i="0" u="none" strike="noStrike" cap="none" normalizeH="0" baseline="0" dirty="0" smtClean="0">
                <a:ln>
                  <a:noFill/>
                </a:ln>
                <a:solidFill>
                  <a:srgbClr val="642A8F"/>
                </a:solidFill>
                <a:effectLst/>
                <a:latin typeface="Arial" pitchFamily="34" charset="0"/>
                <a:cs typeface="Arial" pitchFamily="34" charset="0"/>
                <a:hlinkClick r:id="rId3"/>
              </a:rPr>
              <a:t>Prenatal diagnosis and outcome of fetal gastrointestinal obstruction.</a:t>
            </a:r>
            <a:r>
              <a:rPr kumimoji="0" lang="pt-BR" sz="1600" b="0" i="0" u="none" strike="noStrike" cap="none" normalizeH="0" baseline="0" dirty="0" smtClean="0">
                <a:ln>
                  <a:noFill/>
                </a:ln>
                <a:solidFill>
                  <a:srgbClr val="000000"/>
                </a:solidFill>
                <a:effectLst/>
                <a:latin typeface="Arial" pitchFamily="34" charset="0"/>
                <a:cs typeface="Arial" pitchFamily="34" charset="0"/>
              </a:rPr>
              <a:t>Lau PE, Cruz S, Cassady CI, Mehollin-Ray AR, Ruano R, Keswani S, Lee TC, Olutoye OO, Cass DL.J Pediatr Surg. 2017 May;52(5):722-725. doi: 10.1016/j.jpedsurg.2017.01.028. Epub 2017 Jan 29.</a:t>
            </a:r>
            <a:r>
              <a:rPr kumimoji="0" lang="pt-BR" sz="1600" b="0" i="0" u="none" strike="noStrike" cap="none" normalizeH="0" baseline="0" dirty="0" smtClean="0">
                <a:ln>
                  <a:noFill/>
                </a:ln>
                <a:solidFill>
                  <a:srgbClr val="575757"/>
                </a:solidFill>
                <a:effectLst/>
                <a:latin typeface="Arial" pitchFamily="34" charset="0"/>
                <a:cs typeface="Arial" pitchFamily="34" charset="0"/>
              </a:rPr>
              <a:t>PMID: 28216077</a:t>
            </a:r>
            <a:r>
              <a:rPr kumimoji="0" lang="pt-BR" sz="1600" b="0" i="0" u="sng" strike="noStrike" cap="none" normalizeH="0" baseline="0" dirty="0" smtClean="0">
                <a:ln>
                  <a:noFill/>
                </a:ln>
                <a:solidFill>
                  <a:srgbClr val="6666AA"/>
                </a:solidFill>
                <a:effectLst/>
                <a:latin typeface="Arial" pitchFamily="34" charset="0"/>
                <a:cs typeface="Arial" pitchFamily="34" charset="0"/>
                <a:hlinkClick r:id="rId4"/>
              </a:rPr>
              <a:t>Similar articles</a:t>
            </a:r>
            <a:endParaRPr kumimoji="0" lang="pt-BR" sz="1600" b="0" i="0" u="none" strike="noStrike" cap="none" normalizeH="0" baseline="0" dirty="0" smtClean="0">
              <a:ln>
                <a:noFill/>
              </a:ln>
              <a:solidFill>
                <a:schemeClr val="tx1"/>
              </a:solidFill>
              <a:effectLst/>
              <a:latin typeface="Arial" pitchFamily="34" charset="0"/>
              <a:cs typeface="Arial" pitchFamily="34" charset="0"/>
            </a:endParaRPr>
          </a:p>
        </p:txBody>
      </p:sp>
      <p:sp>
        <p:nvSpPr>
          <p:cNvPr id="5" name="CaixaDeTexto 4"/>
          <p:cNvSpPr txBox="1"/>
          <p:nvPr/>
        </p:nvSpPr>
        <p:spPr>
          <a:xfrm>
            <a:off x="516466" y="2159001"/>
            <a:ext cx="10163360" cy="584775"/>
          </a:xfrm>
          <a:prstGeom prst="rect">
            <a:avLst/>
          </a:prstGeom>
          <a:noFill/>
        </p:spPr>
        <p:txBody>
          <a:bodyPr wrap="none" rtlCol="0">
            <a:spAutoFit/>
          </a:bodyPr>
          <a:lstStyle/>
          <a:p>
            <a:r>
              <a:rPr lang="pt-BR" sz="3200" b="1" dirty="0" smtClean="0">
                <a:solidFill>
                  <a:srgbClr val="0000FF"/>
                </a:solidFill>
              </a:rPr>
              <a:t>Diagnóstico pré-natal da obstrução gastrintestinal</a:t>
            </a:r>
            <a:endParaRPr lang="pt-BR" sz="3200" b="1" dirty="0">
              <a:solidFill>
                <a:srgbClr val="0000FF"/>
              </a:solidFill>
            </a:endParaRPr>
          </a:p>
        </p:txBody>
      </p:sp>
      <p:pic>
        <p:nvPicPr>
          <p:cNvPr id="6" name="Picture 10"/>
          <p:cNvPicPr>
            <a:picLocks noChangeAspect="1" noChangeArrowheads="1"/>
          </p:cNvPicPr>
          <p:nvPr/>
        </p:nvPicPr>
        <p:blipFill>
          <a:blip r:embed="rId5"/>
          <a:srcRect/>
          <a:stretch>
            <a:fillRect/>
          </a:stretch>
        </p:blipFill>
        <p:spPr bwMode="auto">
          <a:xfrm>
            <a:off x="977900" y="185295"/>
            <a:ext cx="9990138" cy="1891156"/>
          </a:xfrm>
          <a:prstGeom prst="rect">
            <a:avLst/>
          </a:prstGeom>
          <a:noFill/>
          <a:ln w="9525">
            <a:noFill/>
            <a:miter lim="800000"/>
            <a:headEnd/>
            <a:tailEnd/>
          </a:ln>
        </p:spPr>
      </p:pic>
    </p:spTree>
    <p:extLst>
      <p:ext uri="{BB962C8B-B14F-4D97-AF65-F5344CB8AC3E}">
        <p14:creationId xmlns="" xmlns:p14="http://schemas.microsoft.com/office/powerpoint/2010/main" val="4168711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pt-BR" dirty="0"/>
              <a:t>INTRODUÇÃO</a:t>
            </a:r>
          </a:p>
        </p:txBody>
      </p:sp>
      <p:sp>
        <p:nvSpPr>
          <p:cNvPr id="3" name="Content Placeholder 2"/>
          <p:cNvSpPr>
            <a:spLocks noGrp="1"/>
          </p:cNvSpPr>
          <p:nvPr>
            <p:ph idx="1"/>
          </p:nvPr>
        </p:nvSpPr>
        <p:spPr>
          <a:xfrm>
            <a:off x="736322" y="1607419"/>
            <a:ext cx="10391170" cy="4297257"/>
          </a:xfrm>
        </p:spPr>
        <p:txBody>
          <a:bodyPr>
            <a:normAutofit fontScale="92500" lnSpcReduction="10000"/>
          </a:bodyPr>
          <a:lstStyle/>
          <a:p>
            <a:pPr algn="just"/>
            <a:r>
              <a:rPr lang="pt-BR" dirty="0"/>
              <a:t>As obstruções gastrointestinais congênitas são um dos achados cirúrgicos mais freqüentemente encontrados nas patologias avaliadas por cirurgiões </a:t>
            </a:r>
            <a:r>
              <a:rPr lang="pt-BR" dirty="0" smtClean="0"/>
              <a:t>pediátricos; </a:t>
            </a:r>
            <a:r>
              <a:rPr lang="pt-BR" dirty="0"/>
              <a:t>estima-se que pode afetar um em 1000 a 2000 nascidos vivos [1,2].</a:t>
            </a:r>
          </a:p>
          <a:p>
            <a:pPr algn="just"/>
            <a:r>
              <a:rPr lang="pt-BR" dirty="0"/>
              <a:t> Estes obstruções anatômicas podem ocorrer como resultado de malformações congênitas, como atresia intestinal, ou como resultado de conteúdo intestinal (íleo mecônio), compressão extrínseca (por uma massa), vólvulo intestinal ou peristaltismo alterado (doença de Hirschsprung). </a:t>
            </a:r>
            <a:endParaRPr lang="pt-BR" dirty="0" smtClean="0"/>
          </a:p>
          <a:p>
            <a:pPr algn="just"/>
            <a:r>
              <a:rPr lang="pt-BR" dirty="0" smtClean="0"/>
              <a:t>O </a:t>
            </a:r>
            <a:r>
              <a:rPr lang="pt-BR" dirty="0"/>
              <a:t>diagnóstico pré-natal de obstrução intestinal é principalmente através  ultrassonografia fetal (US) e geralmente ocorre mais tardiamente na </a:t>
            </a:r>
            <a:r>
              <a:rPr lang="pt-BR" dirty="0" smtClean="0"/>
              <a:t>gestação </a:t>
            </a:r>
            <a:r>
              <a:rPr lang="pt-BR" dirty="0"/>
              <a:t>com precisão diagnóstica variável [2–4]. Essa variabilidade é atribuída ao fato de que alguns achados podem ser considerados inespecíficos e, em alguns casos, são considerados variantes normais [5].</a:t>
            </a:r>
          </a:p>
        </p:txBody>
      </p:sp>
    </p:spTree>
    <p:extLst>
      <p:ext uri="{BB962C8B-B14F-4D97-AF65-F5344CB8AC3E}">
        <p14:creationId xmlns="" xmlns:p14="http://schemas.microsoft.com/office/powerpoint/2010/main" val="22373685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pt-BR" dirty="0"/>
              <a:t>INTRODUÇÃO</a:t>
            </a:r>
          </a:p>
        </p:txBody>
      </p:sp>
      <p:sp>
        <p:nvSpPr>
          <p:cNvPr id="3" name="Content Placeholder 2"/>
          <p:cNvSpPr>
            <a:spLocks noGrp="1"/>
          </p:cNvSpPr>
          <p:nvPr>
            <p:ph idx="1"/>
          </p:nvPr>
        </p:nvSpPr>
        <p:spPr>
          <a:xfrm>
            <a:off x="786290" y="1684419"/>
            <a:ext cx="10619420" cy="4331370"/>
          </a:xfrm>
        </p:spPr>
        <p:txBody>
          <a:bodyPr>
            <a:normAutofit fontScale="85000" lnSpcReduction="20000"/>
          </a:bodyPr>
          <a:lstStyle/>
          <a:p>
            <a:pPr algn="just"/>
            <a:r>
              <a:rPr lang="pt-BR" dirty="0"/>
              <a:t> Isso não está levando em consideração as limitações inerentes que a ultrassonografia traz, como a dependência do operador, um campo de visão limitado e limitações devido ao comportamento do corpo de cada paciente. </a:t>
            </a:r>
            <a:endParaRPr lang="pt-BR" dirty="0" smtClean="0"/>
          </a:p>
          <a:p>
            <a:pPr algn="just"/>
            <a:r>
              <a:rPr lang="pt-BR" dirty="0" smtClean="0">
                <a:solidFill>
                  <a:srgbClr val="0000FF"/>
                </a:solidFill>
              </a:rPr>
              <a:t>Portanto</a:t>
            </a:r>
            <a:r>
              <a:rPr lang="pt-BR" dirty="0">
                <a:solidFill>
                  <a:srgbClr val="0000FF"/>
                </a:solidFill>
              </a:rPr>
              <a:t>, nos últimos anos, há evidências crescentes de que a ressonância magnética fetal (</a:t>
            </a:r>
            <a:r>
              <a:rPr lang="pt-BR" dirty="0" smtClean="0">
                <a:solidFill>
                  <a:srgbClr val="0000FF"/>
                </a:solidFill>
              </a:rPr>
              <a:t>RM</a:t>
            </a:r>
            <a:r>
              <a:rPr lang="pt-BR" dirty="0">
                <a:solidFill>
                  <a:srgbClr val="0000FF"/>
                </a:solidFill>
              </a:rPr>
              <a:t>) pode ser útil no diagnóstico de anormalidades gastrointestinais fetais [5,6]</a:t>
            </a:r>
          </a:p>
          <a:p>
            <a:pPr algn="just"/>
            <a:r>
              <a:rPr lang="pt-BR" dirty="0"/>
              <a:t> Este aumento no uso da RM fetal é devido ao desenvolvimento de sequências ultra-rápidas de ressonância magnética que permitem imagens de alta resolução dos trato intestinal. Além disso, sequências ponderadas em T1 alertam a presença e distribuição hiperintensa de mecônio (</a:t>
            </a:r>
            <a:r>
              <a:rPr lang="pt-BR" dirty="0" smtClean="0">
                <a:solidFill>
                  <a:srgbClr val="0000FF"/>
                </a:solidFill>
              </a:rPr>
              <a:t>Figura </a:t>
            </a:r>
            <a:r>
              <a:rPr lang="pt-BR" dirty="0">
                <a:solidFill>
                  <a:srgbClr val="0000FF"/>
                </a:solidFill>
              </a:rPr>
              <a:t>1</a:t>
            </a:r>
            <a:r>
              <a:rPr lang="pt-BR" dirty="0"/>
              <a:t>), o que pode melhorar a precisão do diagnóstico e a localização do sítio de obstrução.</a:t>
            </a:r>
          </a:p>
          <a:p>
            <a:pPr algn="just"/>
            <a:r>
              <a:rPr lang="pt-BR" dirty="0"/>
              <a:t> A identificação da distribuição do mecônio é dependente da idade gestacional do feto, permitindo a visualização de mecônio no reto e ânus até depois de 22–24 semanas de gestação [7,8], que auxilia na identificação de obstruções anorretais.</a:t>
            </a:r>
          </a:p>
          <a:p>
            <a:pPr algn="just"/>
            <a:r>
              <a:rPr lang="pt-BR" dirty="0"/>
              <a:t> O objetivo deste estudo foi avaliar a precisão do diagnóstico pré-natal de fetos com obstrução </a:t>
            </a:r>
            <a:r>
              <a:rPr lang="pt-BR" dirty="0" smtClean="0"/>
              <a:t>gastrintestinal </a:t>
            </a:r>
            <a:r>
              <a:rPr lang="pt-BR" dirty="0"/>
              <a:t>e correlacionar os achados pré-natais com os resultados pós-natais.</a:t>
            </a:r>
          </a:p>
        </p:txBody>
      </p:sp>
    </p:spTree>
    <p:extLst>
      <p:ext uri="{BB962C8B-B14F-4D97-AF65-F5344CB8AC3E}">
        <p14:creationId xmlns="" xmlns:p14="http://schemas.microsoft.com/office/powerpoint/2010/main" val="1121621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 xmlns:a16="http://schemas.microsoft.com/office/drawing/2014/main" id="{CDDE5CDF-1512-4CDA-B956-23D223F8DE4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15" name="Picture 14">
            <a:extLst>
              <a:ext uri="{FF2B5EF4-FFF2-40B4-BE49-F238E27FC236}">
                <a16:creationId xmlns="" xmlns:a16="http://schemas.microsoft.com/office/drawing/2014/main" id="{B029D7D8-5A6B-4C76-94C8-15798C6C5ADB}"/>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 xmlns:p16="http://schemas.microsoft.com/office/powerpoint/2015/main" val="1"/>
              </p:ext>
            </p:extLst>
          </p:nvPr>
        </p:nvPicPr>
        <p:blipFill rotWithShape="1">
          <a:blip r:embed="rId2">
            <a:extLst>
              <a:ext uri="{28A0092B-C50C-407E-A947-70E740481C1C}">
                <a14:useLocalDpi xmlns="" xmlns:a14="http://schemas.microsoft.com/office/drawing/2010/main" val="0"/>
              </a:ext>
            </a:extLst>
          </a:blip>
          <a:srcRect t="1538" b="-1538"/>
          <a:stretch/>
        </p:blipFill>
        <p:spPr bwMode="black">
          <a:xfrm>
            <a:off x="0" y="6126480"/>
            <a:ext cx="12192000" cy="742950"/>
          </a:xfrm>
          <a:prstGeom prst="rect">
            <a:avLst/>
          </a:prstGeom>
        </p:spPr>
      </p:pic>
      <p:cxnSp>
        <p:nvCxnSpPr>
          <p:cNvPr id="17" name="Straight Connector 16">
            <a:extLst>
              <a:ext uri="{FF2B5EF4-FFF2-40B4-BE49-F238E27FC236}">
                <a16:creationId xmlns="" xmlns:a16="http://schemas.microsoft.com/office/drawing/2014/main" id="{A5C9319C-E20D-4884-952F-60B6A58C3E34}"/>
              </a:ext>
              <a:ext uri="{C183D7F6-B498-43B3-948B-1728B52AA6E4}">
                <adec:decorative xmlns=""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useBgFill="1">
        <p:nvSpPr>
          <p:cNvPr id="19" name="Rectangle 18">
            <a:extLst>
              <a:ext uri="{FF2B5EF4-FFF2-40B4-BE49-F238E27FC236}">
                <a16:creationId xmlns="" xmlns:a16="http://schemas.microsoft.com/office/drawing/2014/main" id="{F1176DA6-4BBF-42A4-9C94-E6613CCD6B3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 xmlns:a16="http://schemas.microsoft.com/office/drawing/2014/main" id="{99AAB0AE-172B-4FB4-80C2-86CD6B82422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477012" y="480060"/>
            <a:ext cx="11237976" cy="5897880"/>
          </a:xfrm>
          <a:prstGeom prst="rect">
            <a:avLst/>
          </a:prstGeom>
          <a:solidFill>
            <a:schemeClr val="bg1"/>
          </a:solidFill>
          <a:ln w="22225">
            <a:solidFill>
              <a:srgbClr val="EABB8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7">
            <a:extLst>
              <a:ext uri="{FF2B5EF4-FFF2-40B4-BE49-F238E27FC236}">
                <a16:creationId xmlns="" xmlns:a16="http://schemas.microsoft.com/office/drawing/2014/main" id="{0DE829C3-2CDE-4F1F-A731-D6B72C3BFEE1}"/>
              </a:ext>
            </a:extLst>
          </p:cNvPr>
          <p:cNvPicPr>
            <a:picLocks noChangeAspect="1"/>
          </p:cNvPicPr>
          <p:nvPr/>
        </p:nvPicPr>
        <p:blipFill>
          <a:blip r:embed="rId3"/>
          <a:stretch>
            <a:fillRect/>
          </a:stretch>
        </p:blipFill>
        <p:spPr>
          <a:xfrm>
            <a:off x="3721334" y="643467"/>
            <a:ext cx="4749332" cy="5571066"/>
          </a:xfrm>
          <a:prstGeom prst="rect">
            <a:avLst/>
          </a:prstGeom>
        </p:spPr>
      </p:pic>
    </p:spTree>
    <p:extLst>
      <p:ext uri="{BB962C8B-B14F-4D97-AF65-F5344CB8AC3E}">
        <p14:creationId xmlns="" xmlns:p14="http://schemas.microsoft.com/office/powerpoint/2010/main" val="33392723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pt-BR" dirty="0"/>
              <a:t>PACIENTES E MÉTODOS</a:t>
            </a:r>
          </a:p>
        </p:txBody>
      </p:sp>
      <p:sp>
        <p:nvSpPr>
          <p:cNvPr id="3" name="Content Placeholder 2"/>
          <p:cNvSpPr>
            <a:spLocks noGrp="1"/>
          </p:cNvSpPr>
          <p:nvPr>
            <p:ph idx="1"/>
          </p:nvPr>
        </p:nvSpPr>
        <p:spPr>
          <a:xfrm>
            <a:off x="336884" y="1745442"/>
            <a:ext cx="11518231" cy="4023359"/>
          </a:xfrm>
        </p:spPr>
        <p:txBody>
          <a:bodyPr>
            <a:noAutofit/>
          </a:bodyPr>
          <a:lstStyle/>
          <a:p>
            <a:pPr algn="just"/>
            <a:r>
              <a:rPr lang="pt-BR" sz="3000" dirty="0"/>
              <a:t>Este estudo foi aprovado pelo Comitê de Ética em Pesquisa da Baylor College of Medicine, Houston, TX, EUA (H-37722). Uma revisão retrospectiva de mães portadoras de fetos diagnosticados com problemas de obstrução gastrointestinal de janeiro de 2006 a fevereiro de 2016 e foi realizada no Texas Children's Fetal Center em Houston, Texas.</a:t>
            </a:r>
          </a:p>
        </p:txBody>
      </p:sp>
    </p:spTree>
    <p:extLst>
      <p:ext uri="{BB962C8B-B14F-4D97-AF65-F5344CB8AC3E}">
        <p14:creationId xmlns="" xmlns:p14="http://schemas.microsoft.com/office/powerpoint/2010/main" val="723965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pt-BR" dirty="0"/>
              <a:t>PACIENTES E MÉTODOS</a:t>
            </a:r>
          </a:p>
        </p:txBody>
      </p:sp>
      <p:sp>
        <p:nvSpPr>
          <p:cNvPr id="3" name="Content Placeholder 2"/>
          <p:cNvSpPr>
            <a:spLocks noGrp="1"/>
          </p:cNvSpPr>
          <p:nvPr>
            <p:ph idx="1"/>
          </p:nvPr>
        </p:nvSpPr>
        <p:spPr>
          <a:xfrm>
            <a:off x="336884" y="1745442"/>
            <a:ext cx="11518231" cy="4023359"/>
          </a:xfrm>
        </p:spPr>
        <p:txBody>
          <a:bodyPr>
            <a:noAutofit/>
          </a:bodyPr>
          <a:lstStyle/>
          <a:p>
            <a:pPr algn="just"/>
            <a:r>
              <a:rPr lang="pt-BR" sz="3000" dirty="0"/>
              <a:t>COLETA DE DADOS</a:t>
            </a:r>
          </a:p>
          <a:p>
            <a:pPr algn="just">
              <a:buFontTx/>
              <a:buChar char="-"/>
            </a:pPr>
            <a:r>
              <a:rPr lang="pt-BR" dirty="0"/>
              <a:t>Os dados coletados incluíram dados demográficos maternos, idade gestacional no momento do diagnóstico e os resultados de imagem do </a:t>
            </a:r>
            <a:r>
              <a:rPr lang="pt-BR" dirty="0" smtClean="0"/>
              <a:t>ultrassom </a:t>
            </a:r>
            <a:r>
              <a:rPr lang="pt-BR" dirty="0"/>
              <a:t>fetal e ressonância magnética. </a:t>
            </a:r>
            <a:r>
              <a:rPr lang="pt-BR" b="1" dirty="0"/>
              <a:t>Os locais de obstrução avaliados neste estudo foram intestino delgado (jejuno / íleo), intestino grosso e reto / ânus</a:t>
            </a:r>
            <a:r>
              <a:rPr lang="pt-BR" dirty="0"/>
              <a:t>. </a:t>
            </a:r>
            <a:endParaRPr lang="pt-BR" dirty="0" smtClean="0"/>
          </a:p>
          <a:p>
            <a:pPr algn="just">
              <a:buFontTx/>
              <a:buChar char="-"/>
            </a:pPr>
            <a:r>
              <a:rPr lang="pt-BR" dirty="0" smtClean="0"/>
              <a:t>Obstruções </a:t>
            </a:r>
            <a:r>
              <a:rPr lang="pt-BR" dirty="0"/>
              <a:t>esofágicas e duodenais foram excluídas deste estudo. </a:t>
            </a:r>
            <a:endParaRPr lang="pt-BR" dirty="0" smtClean="0"/>
          </a:p>
          <a:p>
            <a:pPr algn="just">
              <a:buFontTx/>
              <a:buChar char="-"/>
            </a:pPr>
            <a:r>
              <a:rPr lang="pt-BR" dirty="0" smtClean="0"/>
              <a:t>Para </a:t>
            </a:r>
            <a:r>
              <a:rPr lang="pt-BR" dirty="0"/>
              <a:t>os dados pós-natal, os prontuários do recém-nascido foram estudados para obter informações sobre o diagnóstico ao nascimento, idade gestacional ao nascimento, presença de anomalias anatômicas associadas, anomalias genéticas e desfechos.</a:t>
            </a:r>
          </a:p>
        </p:txBody>
      </p:sp>
    </p:spTree>
    <p:extLst>
      <p:ext uri="{BB962C8B-B14F-4D97-AF65-F5344CB8AC3E}">
        <p14:creationId xmlns="" xmlns:p14="http://schemas.microsoft.com/office/powerpoint/2010/main" val="31770052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pt-BR" dirty="0"/>
              <a:t>PACIENTES E MÉTODOS</a:t>
            </a:r>
          </a:p>
        </p:txBody>
      </p:sp>
      <p:sp>
        <p:nvSpPr>
          <p:cNvPr id="3" name="Content Placeholder 2"/>
          <p:cNvSpPr>
            <a:spLocks noGrp="1"/>
          </p:cNvSpPr>
          <p:nvPr>
            <p:ph idx="1"/>
          </p:nvPr>
        </p:nvSpPr>
        <p:spPr>
          <a:xfrm>
            <a:off x="336884" y="1745442"/>
            <a:ext cx="11518231" cy="4023359"/>
          </a:xfrm>
        </p:spPr>
        <p:txBody>
          <a:bodyPr>
            <a:noAutofit/>
          </a:bodyPr>
          <a:lstStyle/>
          <a:p>
            <a:pPr algn="just"/>
            <a:r>
              <a:rPr lang="pt-BR" sz="3000" dirty="0"/>
              <a:t>COLETA DE DADOS</a:t>
            </a:r>
          </a:p>
          <a:p>
            <a:pPr algn="just">
              <a:buFontTx/>
              <a:buChar char="-"/>
            </a:pPr>
            <a:r>
              <a:rPr lang="pt-BR" dirty="0"/>
              <a:t>Os </a:t>
            </a:r>
            <a:r>
              <a:rPr lang="pt-BR" b="1" dirty="0"/>
              <a:t>desfechos </a:t>
            </a:r>
            <a:r>
              <a:rPr lang="pt-BR" b="1" dirty="0" smtClean="0"/>
              <a:t>gastrintestinais </a:t>
            </a:r>
            <a:r>
              <a:rPr lang="pt-BR" b="1" dirty="0"/>
              <a:t>avaliados foram o diagnóstico de síndrome do intestino curto e necessidade de gastrostomia ou alimentação por sonda nasogástrica ou nutrição parenteral na alta</a:t>
            </a:r>
            <a:r>
              <a:rPr lang="pt-BR" dirty="0" smtClean="0"/>
              <a:t>.</a:t>
            </a:r>
          </a:p>
          <a:p>
            <a:pPr algn="just">
              <a:buFontTx/>
              <a:buChar char="-"/>
            </a:pPr>
            <a:r>
              <a:rPr lang="pt-BR" dirty="0" smtClean="0"/>
              <a:t> </a:t>
            </a:r>
            <a:r>
              <a:rPr lang="pt-BR" dirty="0"/>
              <a:t>Outros resultados avaliados incluem taxas de sobrevivência e tempo de permanência. Imagem pós-natal, cirurgia e os relatórios de patologia foram correlacionados com a imagem pré-natal para determinar a precisão do diagnóstico pré-natal.</a:t>
            </a:r>
          </a:p>
        </p:txBody>
      </p:sp>
    </p:spTree>
    <p:extLst>
      <p:ext uri="{BB962C8B-B14F-4D97-AF65-F5344CB8AC3E}">
        <p14:creationId xmlns="" xmlns:p14="http://schemas.microsoft.com/office/powerpoint/2010/main" val="42027667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pt-BR" dirty="0"/>
              <a:t>PACIENTES E MÉTODOS</a:t>
            </a:r>
          </a:p>
        </p:txBody>
      </p:sp>
      <p:sp>
        <p:nvSpPr>
          <p:cNvPr id="3" name="Content Placeholder 2"/>
          <p:cNvSpPr>
            <a:spLocks noGrp="1"/>
          </p:cNvSpPr>
          <p:nvPr>
            <p:ph idx="1"/>
          </p:nvPr>
        </p:nvSpPr>
        <p:spPr>
          <a:xfrm>
            <a:off x="336884" y="1745442"/>
            <a:ext cx="11518231" cy="4023359"/>
          </a:xfrm>
        </p:spPr>
        <p:txBody>
          <a:bodyPr>
            <a:noAutofit/>
          </a:bodyPr>
          <a:lstStyle/>
          <a:p>
            <a:pPr algn="just"/>
            <a:r>
              <a:rPr lang="pt-BR" sz="3000" dirty="0"/>
              <a:t>ANÁLISE ESTATÍSTICA</a:t>
            </a:r>
          </a:p>
          <a:p>
            <a:pPr algn="just">
              <a:buFontTx/>
              <a:buChar char="-"/>
            </a:pPr>
            <a:r>
              <a:rPr lang="pt-BR" dirty="0"/>
              <a:t>Todas as análises estatísticas foram realizadas com o uso do software estatístico IBM SPSS versão 23 (IBM Corporation, Armonk, NY).</a:t>
            </a:r>
          </a:p>
          <a:p>
            <a:pPr algn="just">
              <a:buFontTx/>
              <a:buChar char="-"/>
            </a:pPr>
            <a:r>
              <a:rPr lang="pt-BR" dirty="0"/>
              <a:t>Os resultados cumulativos foram descritos como proporções ou porcentagens. O teste t de Student e o teste U de Mann ‐ Whitney foram utilizados para variáveis continuas. Médias, medianas, desvios-padrão e intervalos foram utilizados para relatar dados quantitativos. O teste exato de Fisher foi utilizado para comparação de variáveis ​​categóricas. Um valor de p menor que 0,05 foi considerado estatisticamente significativo</a:t>
            </a:r>
          </a:p>
        </p:txBody>
      </p:sp>
    </p:spTree>
    <p:extLst>
      <p:ext uri="{BB962C8B-B14F-4D97-AF65-F5344CB8AC3E}">
        <p14:creationId xmlns="" xmlns:p14="http://schemas.microsoft.com/office/powerpoint/2010/main" val="36781587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pt-BR" dirty="0"/>
              <a:t>RESULTADOS</a:t>
            </a:r>
          </a:p>
        </p:txBody>
      </p:sp>
      <p:sp>
        <p:nvSpPr>
          <p:cNvPr id="3" name="Content Placeholder 2"/>
          <p:cNvSpPr>
            <a:spLocks noGrp="1"/>
          </p:cNvSpPr>
          <p:nvPr>
            <p:ph idx="1"/>
          </p:nvPr>
        </p:nvSpPr>
        <p:spPr>
          <a:xfrm>
            <a:off x="336884" y="1477941"/>
            <a:ext cx="11653833" cy="5181651"/>
          </a:xfrm>
        </p:spPr>
        <p:txBody>
          <a:bodyPr>
            <a:noAutofit/>
          </a:bodyPr>
          <a:lstStyle/>
          <a:p>
            <a:pPr algn="just"/>
            <a:r>
              <a:rPr lang="pt-BR" sz="2500" dirty="0"/>
              <a:t>PACIENTES</a:t>
            </a:r>
          </a:p>
          <a:p>
            <a:pPr algn="just">
              <a:buFontTx/>
              <a:buChar char="-"/>
            </a:pPr>
            <a:r>
              <a:rPr lang="pt-BR" sz="1800" dirty="0"/>
              <a:t>Um total de </a:t>
            </a:r>
            <a:r>
              <a:rPr lang="pt-BR" sz="1800" b="1" dirty="0"/>
              <a:t>48 pacien</a:t>
            </a:r>
            <a:r>
              <a:rPr lang="pt-BR" sz="1800" dirty="0"/>
              <a:t>tes foram diagnosticados no pré-natal com obstrução gastrointestinal. Desses, </a:t>
            </a:r>
            <a:r>
              <a:rPr lang="pt-BR" sz="1800" b="1" dirty="0"/>
              <a:t>seis pacientes foram excluídos do estudo </a:t>
            </a:r>
            <a:r>
              <a:rPr lang="pt-BR" sz="1800" dirty="0"/>
              <a:t>devido à falta de preenchimento prontuários médicos ou perda para acompanhamento. As modalidades de imagem utilizados para o diagnóstico foram </a:t>
            </a:r>
            <a:r>
              <a:rPr lang="pt-BR" sz="1800" b="1" dirty="0" smtClean="0"/>
              <a:t>ultrassonografia </a:t>
            </a:r>
            <a:r>
              <a:rPr lang="pt-BR" sz="1800" b="1" dirty="0"/>
              <a:t>e ressonância magnética ultra-rápida fetal</a:t>
            </a:r>
            <a:r>
              <a:rPr lang="pt-BR" sz="1800" dirty="0"/>
              <a:t>. </a:t>
            </a:r>
            <a:r>
              <a:rPr lang="pt-BR" sz="1800" dirty="0">
                <a:solidFill>
                  <a:srgbClr val="0000FF"/>
                </a:solidFill>
              </a:rPr>
              <a:t>Todos os pacientes que receberam ressonância magnética foram inicialmente selecionados com </a:t>
            </a:r>
            <a:r>
              <a:rPr lang="pt-BR" sz="1800" dirty="0" smtClean="0">
                <a:solidFill>
                  <a:srgbClr val="0000FF"/>
                </a:solidFill>
              </a:rPr>
              <a:t>ultrassom</a:t>
            </a:r>
            <a:r>
              <a:rPr lang="pt-BR" sz="1800" dirty="0"/>
              <a:t>.</a:t>
            </a:r>
          </a:p>
          <a:p>
            <a:pPr algn="just">
              <a:buFontTx/>
              <a:buChar char="-"/>
            </a:pPr>
            <a:r>
              <a:rPr lang="pt-BR" sz="1800" dirty="0"/>
              <a:t>Havia um total de </a:t>
            </a:r>
            <a:r>
              <a:rPr lang="pt-BR" sz="1800" b="1" dirty="0"/>
              <a:t>32 fetos </a:t>
            </a:r>
            <a:r>
              <a:rPr lang="pt-BR" sz="1800" dirty="0"/>
              <a:t>cujo diagnóstico foi baseado em </a:t>
            </a:r>
            <a:r>
              <a:rPr lang="pt-BR" sz="1800" b="1" dirty="0" smtClean="0"/>
              <a:t>ultrassom </a:t>
            </a:r>
            <a:r>
              <a:rPr lang="pt-BR" sz="1800" b="1" dirty="0"/>
              <a:t>e ressonância magnética e 10 que foram baseados apenas em </a:t>
            </a:r>
            <a:r>
              <a:rPr lang="pt-BR" sz="1800" b="1" dirty="0" smtClean="0"/>
              <a:t>ultrassom</a:t>
            </a:r>
            <a:r>
              <a:rPr lang="pt-BR" sz="1800" b="1" dirty="0"/>
              <a:t>. </a:t>
            </a:r>
            <a:endParaRPr lang="pt-BR" sz="1800" b="1" dirty="0" smtClean="0"/>
          </a:p>
          <a:p>
            <a:pPr algn="just">
              <a:buFontTx/>
              <a:buChar char="-"/>
            </a:pPr>
            <a:r>
              <a:rPr lang="pt-BR" sz="1800" dirty="0" smtClean="0"/>
              <a:t>Dos </a:t>
            </a:r>
            <a:r>
              <a:rPr lang="pt-BR" sz="1800" dirty="0"/>
              <a:t>42 pacientes analisados, 25 foram diagnosticados com obstrução do intestino delgado, 6 com obstrução do intestino grosso e 11 com obstrução anorretal </a:t>
            </a:r>
            <a:r>
              <a:rPr lang="pt-BR" sz="1800" dirty="0" smtClean="0"/>
              <a:t>(</a:t>
            </a:r>
            <a:r>
              <a:rPr lang="pt-BR" sz="1800" dirty="0" smtClean="0">
                <a:solidFill>
                  <a:srgbClr val="0000FF"/>
                </a:solidFill>
              </a:rPr>
              <a:t>Figura 2</a:t>
            </a:r>
            <a:r>
              <a:rPr lang="pt-BR" sz="1800" dirty="0"/>
              <a:t>). </a:t>
            </a:r>
          </a:p>
        </p:txBody>
      </p:sp>
    </p:spTree>
    <p:extLst>
      <p:ext uri="{BB962C8B-B14F-4D97-AF65-F5344CB8AC3E}">
        <p14:creationId xmlns="" xmlns:p14="http://schemas.microsoft.com/office/powerpoint/2010/main" val="39579324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 xmlns:a16="http://schemas.microsoft.com/office/drawing/2014/main" id="{F1176DA6-4BBF-42A4-9C94-E6613CCD6B3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 xmlns:a16="http://schemas.microsoft.com/office/drawing/2014/main" id="{99AAB0AE-172B-4FB4-80C2-86CD6B82422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477012" y="480060"/>
            <a:ext cx="11237976" cy="5897880"/>
          </a:xfrm>
          <a:prstGeom prst="rect">
            <a:avLst/>
          </a:prstGeom>
          <a:solidFill>
            <a:schemeClr val="bg1"/>
          </a:solidFill>
          <a:ln w="22225">
            <a:solidFill>
              <a:srgbClr val="CD9D7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Picture 1" descr="A close up of text on a white background&#10;&#10;Description automatically generated">
            <a:extLst>
              <a:ext uri="{FF2B5EF4-FFF2-40B4-BE49-F238E27FC236}">
                <a16:creationId xmlns="" xmlns:a16="http://schemas.microsoft.com/office/drawing/2014/main" id="{F3142FC7-FB7E-4775-8C46-186F43140589}"/>
              </a:ext>
            </a:extLst>
          </p:cNvPr>
          <p:cNvPicPr>
            <a:picLocks noChangeAspect="1"/>
          </p:cNvPicPr>
          <p:nvPr/>
        </p:nvPicPr>
        <p:blipFill>
          <a:blip r:embed="rId2"/>
          <a:stretch>
            <a:fillRect/>
          </a:stretch>
        </p:blipFill>
        <p:spPr>
          <a:xfrm>
            <a:off x="3224316" y="643467"/>
            <a:ext cx="5743367" cy="5571066"/>
          </a:xfrm>
          <a:prstGeom prst="rect">
            <a:avLst/>
          </a:prstGeom>
        </p:spPr>
      </p:pic>
    </p:spTree>
    <p:extLst>
      <p:ext uri="{BB962C8B-B14F-4D97-AF65-F5344CB8AC3E}">
        <p14:creationId xmlns="" xmlns:p14="http://schemas.microsoft.com/office/powerpoint/2010/main" val="4046178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pt-BR" dirty="0"/>
              <a:t>RESULTADOS</a:t>
            </a:r>
          </a:p>
        </p:txBody>
      </p:sp>
      <p:sp>
        <p:nvSpPr>
          <p:cNvPr id="3" name="Content Placeholder 2"/>
          <p:cNvSpPr>
            <a:spLocks noGrp="1"/>
          </p:cNvSpPr>
          <p:nvPr>
            <p:ph idx="1"/>
          </p:nvPr>
        </p:nvSpPr>
        <p:spPr>
          <a:xfrm>
            <a:off x="336884" y="1477941"/>
            <a:ext cx="11653833" cy="5181651"/>
          </a:xfrm>
          <a:solidFill>
            <a:schemeClr val="bg1"/>
          </a:solidFill>
        </p:spPr>
        <p:txBody>
          <a:bodyPr>
            <a:noAutofit/>
          </a:bodyPr>
          <a:lstStyle/>
          <a:p>
            <a:pPr algn="just"/>
            <a:r>
              <a:rPr lang="pt-BR" sz="2500" dirty="0"/>
              <a:t>PACIENTES</a:t>
            </a:r>
          </a:p>
          <a:p>
            <a:pPr algn="just">
              <a:buFontTx/>
              <a:buChar char="-"/>
            </a:pPr>
            <a:r>
              <a:rPr lang="pt-BR" sz="1800" dirty="0"/>
              <a:t>Foram diferenciadas as obstruções do intestino delgado em atresias jejunoileais (n = 22) e aquelas causadas por íleo mecônio(n = 3). </a:t>
            </a:r>
            <a:endParaRPr lang="pt-BR" sz="1800" dirty="0" smtClean="0"/>
          </a:p>
          <a:p>
            <a:pPr algn="just">
              <a:buFontTx/>
              <a:buChar char="-"/>
            </a:pPr>
            <a:r>
              <a:rPr lang="pt-BR" sz="1800" dirty="0" smtClean="0"/>
              <a:t>As </a:t>
            </a:r>
            <a:r>
              <a:rPr lang="pt-BR" sz="1800" dirty="0"/>
              <a:t>obstruções do intestino grosso foram atresias do cólon (n = 5) ou compressão extrinseca (n = 1, neste caso, por um rim displásico multicístico). </a:t>
            </a:r>
            <a:endParaRPr lang="pt-BR" sz="1800" dirty="0" smtClean="0"/>
          </a:p>
          <a:p>
            <a:pPr algn="just">
              <a:buFontTx/>
              <a:buChar char="-"/>
            </a:pPr>
            <a:r>
              <a:rPr lang="pt-BR" sz="1800" dirty="0" smtClean="0"/>
              <a:t>Obstruções </a:t>
            </a:r>
            <a:r>
              <a:rPr lang="pt-BR" sz="1800" dirty="0"/>
              <a:t>anorretais foram causadas por ânus imperfurado (n = 7) ou malformação cloacal (n = 2). </a:t>
            </a:r>
            <a:endParaRPr lang="pt-BR" sz="1800" dirty="0" smtClean="0"/>
          </a:p>
          <a:p>
            <a:pPr algn="just">
              <a:buFontTx/>
              <a:buChar char="-"/>
            </a:pPr>
            <a:r>
              <a:rPr lang="pt-BR" sz="1800" dirty="0" smtClean="0"/>
              <a:t>Duas </a:t>
            </a:r>
            <a:r>
              <a:rPr lang="pt-BR" sz="1800" dirty="0"/>
              <a:t>obstruções suspeitas por doença de Hirschsprung, com base no ultrassom fetal e nos achados de ressonância magnética, achados que foram resolvidos na avaliação pós-natal. </a:t>
            </a:r>
            <a:endParaRPr lang="pt-BR" sz="1800" dirty="0" smtClean="0"/>
          </a:p>
          <a:p>
            <a:pPr algn="just">
              <a:buFontTx/>
              <a:buChar char="-"/>
            </a:pPr>
            <a:r>
              <a:rPr lang="pt-BR" sz="1800" dirty="0" smtClean="0"/>
              <a:t>Provavelmente </a:t>
            </a:r>
            <a:r>
              <a:rPr lang="pt-BR" sz="1800" dirty="0"/>
              <a:t>estes representam casos fetais de rolha meconial. </a:t>
            </a:r>
            <a:endParaRPr lang="pt-BR" sz="1800" dirty="0" smtClean="0"/>
          </a:p>
          <a:p>
            <a:pPr algn="just">
              <a:buFontTx/>
              <a:buChar char="-"/>
            </a:pPr>
            <a:r>
              <a:rPr lang="pt-BR" sz="1800" dirty="0" smtClean="0"/>
              <a:t>A </a:t>
            </a:r>
            <a:r>
              <a:rPr lang="pt-BR" sz="1800" dirty="0"/>
              <a:t>idade gestacional média ao diagnóstico foi </a:t>
            </a:r>
            <a:r>
              <a:rPr lang="pt-BR" sz="1800" b="1" dirty="0"/>
              <a:t>24,8 ± 4,7 semanas </a:t>
            </a:r>
            <a:r>
              <a:rPr lang="pt-BR" sz="1800" dirty="0"/>
              <a:t>(</a:t>
            </a:r>
            <a:r>
              <a:rPr lang="pt-BR" sz="1800" dirty="0">
                <a:solidFill>
                  <a:srgbClr val="0000FF"/>
                </a:solidFill>
              </a:rPr>
              <a:t>Tabela 1</a:t>
            </a:r>
            <a:r>
              <a:rPr lang="pt-BR" sz="1800" dirty="0"/>
              <a:t>). A idade gestacional média no diagnóstico para aqueles com intestino delgado, intestino grosso e obstrução retal foi de 24,9 ± 4,6, 21,3 ± 2,4 e 26,3 ± 5,1 semanas, respectivamente. Nenhuma diferença estatística foram observadas entre os locais de obstrução (p = 0,11).</a:t>
            </a:r>
          </a:p>
        </p:txBody>
      </p:sp>
    </p:spTree>
    <p:extLst>
      <p:ext uri="{BB962C8B-B14F-4D97-AF65-F5344CB8AC3E}">
        <p14:creationId xmlns="" xmlns:p14="http://schemas.microsoft.com/office/powerpoint/2010/main" val="20814549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 xmlns:a16="http://schemas.microsoft.com/office/drawing/2014/main" id="{F1176DA6-4BBF-42A4-9C94-E6613CCD6B3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 xmlns:a16="http://schemas.microsoft.com/office/drawing/2014/main" id="{99AAB0AE-172B-4FB4-80C2-86CD6B82422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477012" y="480060"/>
            <a:ext cx="11237976" cy="5897880"/>
          </a:xfrm>
          <a:prstGeom prst="rect">
            <a:avLst/>
          </a:prstGeom>
          <a:solidFill>
            <a:schemeClr val="bg1"/>
          </a:solidFill>
          <a:ln w="22225">
            <a:solidFill>
              <a:srgbClr val="F5C88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 xmlns:a16="http://schemas.microsoft.com/office/drawing/2014/main" id="{D8EBBAB6-50A2-48A6-B0AA-19D24335FF97}"/>
              </a:ext>
            </a:extLst>
          </p:cNvPr>
          <p:cNvPicPr>
            <a:picLocks noChangeAspect="1"/>
          </p:cNvPicPr>
          <p:nvPr/>
        </p:nvPicPr>
        <p:blipFill>
          <a:blip r:embed="rId2"/>
          <a:stretch>
            <a:fillRect/>
          </a:stretch>
        </p:blipFill>
        <p:spPr>
          <a:xfrm>
            <a:off x="913613" y="643467"/>
            <a:ext cx="10364773" cy="5571066"/>
          </a:xfrm>
          <a:prstGeom prst="rect">
            <a:avLst/>
          </a:prstGeom>
        </p:spPr>
      </p:pic>
    </p:spTree>
    <p:extLst>
      <p:ext uri="{BB962C8B-B14F-4D97-AF65-F5344CB8AC3E}">
        <p14:creationId xmlns="" xmlns:p14="http://schemas.microsoft.com/office/powerpoint/2010/main" val="41745402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pt-BR" dirty="0"/>
              <a:t>RESULTADOS</a:t>
            </a:r>
          </a:p>
        </p:txBody>
      </p:sp>
      <p:sp>
        <p:nvSpPr>
          <p:cNvPr id="3" name="Content Placeholder 2"/>
          <p:cNvSpPr>
            <a:spLocks noGrp="1"/>
          </p:cNvSpPr>
          <p:nvPr>
            <p:ph idx="1"/>
          </p:nvPr>
        </p:nvSpPr>
        <p:spPr>
          <a:xfrm>
            <a:off x="336884" y="1477941"/>
            <a:ext cx="11653833" cy="5181651"/>
          </a:xfrm>
        </p:spPr>
        <p:txBody>
          <a:bodyPr>
            <a:noAutofit/>
          </a:bodyPr>
          <a:lstStyle/>
          <a:p>
            <a:pPr algn="just"/>
            <a:r>
              <a:rPr lang="pt-BR" sz="2500" dirty="0"/>
              <a:t>ACURÁCIA DIAGNÓSTICA</a:t>
            </a:r>
          </a:p>
          <a:p>
            <a:pPr algn="just">
              <a:buFontTx/>
              <a:buChar char="-"/>
            </a:pPr>
            <a:r>
              <a:rPr lang="pt-BR" sz="1800" dirty="0"/>
              <a:t>No geral, o diagnóstico fetal de obstrução do intestinal delgado foi preciso em 88,1% (n = 37/42) dos casos com valor preditivo positivo de 91,3%. </a:t>
            </a:r>
            <a:endParaRPr lang="pt-BR" sz="1800" dirty="0" smtClean="0"/>
          </a:p>
          <a:p>
            <a:pPr algn="just">
              <a:buFontTx/>
              <a:buChar char="-"/>
            </a:pPr>
            <a:r>
              <a:rPr lang="pt-BR" sz="1800" b="1" dirty="0" smtClean="0">
                <a:solidFill>
                  <a:srgbClr val="0000FF"/>
                </a:solidFill>
              </a:rPr>
              <a:t>A </a:t>
            </a:r>
            <a:r>
              <a:rPr lang="pt-BR" sz="1800" b="1" dirty="0">
                <a:solidFill>
                  <a:srgbClr val="0000FF"/>
                </a:solidFill>
              </a:rPr>
              <a:t>acurácia diagnóstica da ultrassonografia combinada com a RNM foi de 84,4%. </a:t>
            </a:r>
            <a:endParaRPr lang="pt-BR" sz="1800" b="1" dirty="0" smtClean="0">
              <a:solidFill>
                <a:srgbClr val="0000FF"/>
              </a:solidFill>
            </a:endParaRPr>
          </a:p>
          <a:p>
            <a:pPr algn="just">
              <a:buFontTx/>
              <a:buChar char="-"/>
            </a:pPr>
            <a:r>
              <a:rPr lang="pt-BR" sz="1800" dirty="0" smtClean="0"/>
              <a:t>A </a:t>
            </a:r>
            <a:r>
              <a:rPr lang="pt-BR" sz="1800" dirty="0"/>
              <a:t>precisão do diagnóstico no intestino delgado, intestino grosso e obstruções anorretais foi de 66,7% (4/6), 88% (22/25) e 100% (11/11), respectivamente</a:t>
            </a:r>
            <a:r>
              <a:rPr lang="pt-BR" sz="1800" dirty="0" smtClean="0"/>
              <a:t>.</a:t>
            </a:r>
          </a:p>
          <a:p>
            <a:pPr algn="just">
              <a:buFontTx/>
              <a:buChar char="-"/>
            </a:pPr>
            <a:r>
              <a:rPr lang="pt-BR" sz="1800" dirty="0" smtClean="0"/>
              <a:t> </a:t>
            </a:r>
            <a:r>
              <a:rPr lang="pt-BR" sz="1800" dirty="0"/>
              <a:t>Quatro fetos visto </a:t>
            </a:r>
            <a:r>
              <a:rPr lang="pt-BR" sz="1800" dirty="0" smtClean="0"/>
              <a:t>no Centro estudado </a:t>
            </a:r>
            <a:r>
              <a:rPr lang="pt-BR" sz="1800" dirty="0"/>
              <a:t>tiveram uma obstrução diagnosticada pós-natal que não foi apreciada no pré-natal. </a:t>
            </a:r>
            <a:endParaRPr lang="pt-BR" sz="1800" dirty="0" smtClean="0"/>
          </a:p>
          <a:p>
            <a:pPr algn="just">
              <a:buFontTx/>
              <a:buChar char="-"/>
            </a:pPr>
            <a:r>
              <a:rPr lang="pt-BR" sz="1800" dirty="0" smtClean="0"/>
              <a:t>Esses </a:t>
            </a:r>
            <a:r>
              <a:rPr lang="pt-BR" sz="1800" dirty="0"/>
              <a:t>pacientes também tiveram outras anomalias presentes no momento, como gastrosquise, hérnia diafragmática congênita e fístula traqueoesofágica que provavelmente mascararam o achado pré-natal de obstrução gastrointestinal.</a:t>
            </a:r>
          </a:p>
        </p:txBody>
      </p:sp>
    </p:spTree>
    <p:extLst>
      <p:ext uri="{BB962C8B-B14F-4D97-AF65-F5344CB8AC3E}">
        <p14:creationId xmlns="" xmlns:p14="http://schemas.microsoft.com/office/powerpoint/2010/main" val="32053197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pt-BR" dirty="0"/>
              <a:t>RESULTADOS</a:t>
            </a:r>
          </a:p>
        </p:txBody>
      </p:sp>
      <p:sp>
        <p:nvSpPr>
          <p:cNvPr id="3" name="Content Placeholder 2"/>
          <p:cNvSpPr>
            <a:spLocks noGrp="1"/>
          </p:cNvSpPr>
          <p:nvPr>
            <p:ph idx="1"/>
          </p:nvPr>
        </p:nvSpPr>
        <p:spPr>
          <a:xfrm>
            <a:off x="345351" y="1393274"/>
            <a:ext cx="11711182" cy="5286926"/>
          </a:xfrm>
          <a:solidFill>
            <a:schemeClr val="bg1"/>
          </a:solidFill>
        </p:spPr>
        <p:txBody>
          <a:bodyPr>
            <a:noAutofit/>
          </a:bodyPr>
          <a:lstStyle/>
          <a:p>
            <a:pPr algn="just"/>
            <a:r>
              <a:rPr lang="pt-BR" sz="2500" dirty="0"/>
              <a:t>DESFECHOS PÓS-NATAL</a:t>
            </a:r>
          </a:p>
          <a:p>
            <a:pPr algn="just">
              <a:buFontTx/>
              <a:buChar char="-"/>
            </a:pPr>
            <a:r>
              <a:rPr lang="pt-BR" sz="1700" dirty="0">
                <a:solidFill>
                  <a:srgbClr val="0000FF"/>
                </a:solidFill>
              </a:rPr>
              <a:t>A sobrevida global na coorte estudada foi de 88% (n = 37/42</a:t>
            </a:r>
            <a:r>
              <a:rPr lang="pt-BR" sz="1700" dirty="0" smtClean="0"/>
              <a:t>).</a:t>
            </a:r>
          </a:p>
          <a:p>
            <a:pPr algn="just">
              <a:buFontTx/>
              <a:buChar char="-"/>
            </a:pPr>
            <a:r>
              <a:rPr lang="pt-BR" sz="1700" dirty="0" smtClean="0"/>
              <a:t> </a:t>
            </a:r>
            <a:r>
              <a:rPr lang="pt-BR" sz="1700" dirty="0"/>
              <a:t>Fetos com </a:t>
            </a:r>
            <a:r>
              <a:rPr lang="pt-BR" sz="1700" b="1" dirty="0"/>
              <a:t>obstrução anorretal </a:t>
            </a:r>
            <a:r>
              <a:rPr lang="pt-BR" sz="1700" dirty="0"/>
              <a:t>tiveram uma </a:t>
            </a:r>
            <a:r>
              <a:rPr lang="pt-BR" sz="1700" b="1" dirty="0"/>
              <a:t>sobrevida significativamente menor </a:t>
            </a:r>
            <a:r>
              <a:rPr lang="pt-BR" sz="1700" dirty="0"/>
              <a:t>(54,5%) em comparação com aqueles com obstrução de intestino delgado e grosso (p &lt; 0,01; Tabela 2). </a:t>
            </a:r>
            <a:endParaRPr lang="pt-BR" sz="1700" dirty="0" smtClean="0"/>
          </a:p>
          <a:p>
            <a:pPr algn="just">
              <a:buFontTx/>
              <a:buChar char="-"/>
            </a:pPr>
            <a:r>
              <a:rPr lang="pt-BR" sz="1700" dirty="0" smtClean="0"/>
              <a:t>Os </a:t>
            </a:r>
            <a:r>
              <a:rPr lang="pt-BR" sz="1700" dirty="0"/>
              <a:t>pacientes que morreram apresentavam múltiplas anomalias congênitas incluindo displasia renal (n = 1), agenesia renal (n = 3), e sirenomelia (n = 1). </a:t>
            </a:r>
            <a:endParaRPr lang="pt-BR" sz="1700" dirty="0" smtClean="0"/>
          </a:p>
          <a:p>
            <a:pPr algn="just">
              <a:buFontTx/>
              <a:buChar char="-"/>
            </a:pPr>
            <a:r>
              <a:rPr lang="pt-BR" sz="1700" dirty="0" smtClean="0"/>
              <a:t>Um </a:t>
            </a:r>
            <a:r>
              <a:rPr lang="pt-BR" sz="1700" dirty="0"/>
              <a:t>paciente com mielomeningocele e hidrocefalia morreu de complicações da hipertensão pulmonar e doença pulmonar crônica associada à prematuridade (32 semanas de idade gestacional). </a:t>
            </a:r>
            <a:endParaRPr lang="pt-BR" sz="1700" dirty="0" smtClean="0"/>
          </a:p>
          <a:p>
            <a:pPr algn="just">
              <a:buFontTx/>
              <a:buChar char="-"/>
            </a:pPr>
            <a:r>
              <a:rPr lang="pt-BR" sz="1700" dirty="0" smtClean="0"/>
              <a:t>Houve </a:t>
            </a:r>
            <a:r>
              <a:rPr lang="pt-BR" sz="1700" dirty="0"/>
              <a:t>variação significativa no tempo médio de permanência do três grupos (p = 0,034). Pacientes com </a:t>
            </a:r>
            <a:r>
              <a:rPr lang="pt-BR" sz="1700" b="1" dirty="0"/>
              <a:t>obstrução do intestino grosso</a:t>
            </a:r>
            <a:r>
              <a:rPr lang="pt-BR" sz="1700" dirty="0"/>
              <a:t>, apresentaram o tempo </a:t>
            </a:r>
            <a:r>
              <a:rPr lang="pt-BR" sz="1700" b="1" dirty="0"/>
              <a:t>de permanência mais longo </a:t>
            </a:r>
            <a:r>
              <a:rPr lang="pt-BR" sz="1700" dirty="0"/>
              <a:t>com uma mediana de 81 dias (intervalo = 2-186), enquanto pacientes com intestino delgado e obstruções anorretais tiveram um tempo médio de permanência de 45 (variação = 3-195) e 13 (variação = 2-157) dias, respectivamente</a:t>
            </a:r>
            <a:r>
              <a:rPr lang="pt-BR" sz="1700" dirty="0" smtClean="0"/>
              <a:t>.</a:t>
            </a:r>
          </a:p>
          <a:p>
            <a:pPr algn="just">
              <a:buFontTx/>
              <a:buChar char="-"/>
            </a:pPr>
            <a:r>
              <a:rPr lang="pt-BR" sz="1700" dirty="0" smtClean="0"/>
              <a:t> </a:t>
            </a:r>
            <a:r>
              <a:rPr lang="pt-BR" sz="1700" dirty="0"/>
              <a:t>Pacientes com </a:t>
            </a:r>
            <a:r>
              <a:rPr lang="pt-BR" sz="1700" b="1" dirty="0"/>
              <a:t>obstrução anorretal apresentaram maior taxa de outras anomalias </a:t>
            </a:r>
            <a:r>
              <a:rPr lang="pt-BR" sz="1700" dirty="0"/>
              <a:t>(90,1%; p = 0,02) em comparação às com obstrução do intestino delgado ou grosso (28% e 50%, respectivamente).</a:t>
            </a:r>
          </a:p>
        </p:txBody>
      </p:sp>
    </p:spTree>
    <p:extLst>
      <p:ext uri="{BB962C8B-B14F-4D97-AF65-F5344CB8AC3E}">
        <p14:creationId xmlns="" xmlns:p14="http://schemas.microsoft.com/office/powerpoint/2010/main" val="25878736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pt-BR" dirty="0"/>
              <a:t>RESULTADOS</a:t>
            </a:r>
          </a:p>
        </p:txBody>
      </p:sp>
      <p:sp>
        <p:nvSpPr>
          <p:cNvPr id="3" name="Content Placeholder 2"/>
          <p:cNvSpPr>
            <a:spLocks noGrp="1"/>
          </p:cNvSpPr>
          <p:nvPr>
            <p:ph idx="1"/>
          </p:nvPr>
        </p:nvSpPr>
        <p:spPr>
          <a:xfrm>
            <a:off x="336884" y="1477941"/>
            <a:ext cx="11653833" cy="5181651"/>
          </a:xfrm>
        </p:spPr>
        <p:txBody>
          <a:bodyPr>
            <a:noAutofit/>
          </a:bodyPr>
          <a:lstStyle/>
          <a:p>
            <a:pPr algn="just"/>
            <a:r>
              <a:rPr lang="pt-BR" sz="2500" dirty="0"/>
              <a:t>DESFECHOS GASTROINTESTINAIS</a:t>
            </a:r>
          </a:p>
          <a:p>
            <a:pPr algn="just">
              <a:buFontTx/>
              <a:buChar char="-"/>
            </a:pPr>
            <a:r>
              <a:rPr lang="pt-BR" sz="1700" b="1" dirty="0"/>
              <a:t>Síndrome do intestino curto após ressecção intestinal foi observada em 3 de 25 pacientes com obstrução do intestino delgado</a:t>
            </a:r>
            <a:r>
              <a:rPr lang="pt-BR" sz="1700" dirty="0"/>
              <a:t> e 1 em 6 pacientes com obstrução de intestino grosso. </a:t>
            </a:r>
            <a:endParaRPr lang="pt-BR" sz="1700" dirty="0" smtClean="0"/>
          </a:p>
          <a:p>
            <a:pPr algn="just">
              <a:buFontTx/>
              <a:buChar char="-"/>
            </a:pPr>
            <a:r>
              <a:rPr lang="pt-BR" sz="1700" dirty="0" smtClean="0">
                <a:solidFill>
                  <a:srgbClr val="0000FF"/>
                </a:solidFill>
              </a:rPr>
              <a:t>Nenhum </a:t>
            </a:r>
            <a:r>
              <a:rPr lang="pt-BR" sz="1700" dirty="0">
                <a:solidFill>
                  <a:srgbClr val="0000FF"/>
                </a:solidFill>
              </a:rPr>
              <a:t>dos pacientes que apresentaram obstrução anorretal desenvolveu síndrome do intestino curto</a:t>
            </a:r>
            <a:r>
              <a:rPr lang="pt-BR" sz="1700" dirty="0" smtClean="0">
                <a:solidFill>
                  <a:srgbClr val="0000FF"/>
                </a:solidFill>
              </a:rPr>
              <a:t>.</a:t>
            </a:r>
          </a:p>
          <a:p>
            <a:pPr algn="just">
              <a:buFontTx/>
              <a:buChar char="-"/>
            </a:pPr>
            <a:r>
              <a:rPr lang="pt-BR" sz="1700" dirty="0" smtClean="0"/>
              <a:t> </a:t>
            </a:r>
            <a:r>
              <a:rPr lang="pt-BR" sz="1700" dirty="0"/>
              <a:t>Todos os pacientes com intestino curto foram de alta com nutrição parenteral. </a:t>
            </a:r>
            <a:endParaRPr lang="pt-BR" sz="1700" dirty="0" smtClean="0"/>
          </a:p>
          <a:p>
            <a:pPr algn="just">
              <a:buFontTx/>
              <a:buChar char="-"/>
            </a:pPr>
            <a:r>
              <a:rPr lang="pt-BR" sz="1700" dirty="0" smtClean="0"/>
              <a:t>Alimentação </a:t>
            </a:r>
            <a:r>
              <a:rPr lang="pt-BR" sz="1700" dirty="0"/>
              <a:t>suplementar na forma gastrostomia ou sonda nasogástrica após a alta foi observada em 3 </a:t>
            </a:r>
            <a:r>
              <a:rPr lang="pt-BR" sz="1700" dirty="0" smtClean="0"/>
              <a:t>pacientes </a:t>
            </a:r>
            <a:r>
              <a:rPr lang="pt-BR" sz="1700" dirty="0"/>
              <a:t>com obstrução do intestino delgado, 1 paciente com obstrução do intestino grosso e 1 paciente com obstrução anorretal. Nenhuma diferença estatística foi apreciada entre esses pacientes (</a:t>
            </a:r>
            <a:r>
              <a:rPr lang="pt-BR" sz="1700" dirty="0">
                <a:solidFill>
                  <a:srgbClr val="0000FF"/>
                </a:solidFill>
              </a:rPr>
              <a:t>Tabela 2</a:t>
            </a:r>
            <a:r>
              <a:rPr lang="pt-BR" sz="1700" dirty="0"/>
              <a:t>).</a:t>
            </a:r>
          </a:p>
        </p:txBody>
      </p:sp>
    </p:spTree>
    <p:extLst>
      <p:ext uri="{BB962C8B-B14F-4D97-AF65-F5344CB8AC3E}">
        <p14:creationId xmlns="" xmlns:p14="http://schemas.microsoft.com/office/powerpoint/2010/main" val="37900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 xmlns:a16="http://schemas.microsoft.com/office/drawing/2014/main" id="{F1176DA6-4BBF-42A4-9C94-E6613CCD6B3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 xmlns:a16="http://schemas.microsoft.com/office/drawing/2014/main" id="{99AAB0AE-172B-4FB4-80C2-86CD6B82422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477012" y="480060"/>
            <a:ext cx="11237976" cy="5897880"/>
          </a:xfrm>
          <a:prstGeom prst="rect">
            <a:avLst/>
          </a:prstGeom>
          <a:solidFill>
            <a:schemeClr val="bg1"/>
          </a:solidFill>
          <a:ln w="22225">
            <a:solidFill>
              <a:srgbClr val="E9BE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 xmlns:a16="http://schemas.microsoft.com/office/drawing/2014/main" id="{F7D825D2-033E-4D75-8999-A73FB3FCF645}"/>
              </a:ext>
            </a:extLst>
          </p:cNvPr>
          <p:cNvPicPr>
            <a:picLocks noChangeAspect="1"/>
          </p:cNvPicPr>
          <p:nvPr/>
        </p:nvPicPr>
        <p:blipFill>
          <a:blip r:embed="rId2"/>
          <a:stretch>
            <a:fillRect/>
          </a:stretch>
        </p:blipFill>
        <p:spPr>
          <a:xfrm>
            <a:off x="643467" y="2311231"/>
            <a:ext cx="10905066" cy="2235538"/>
          </a:xfrm>
          <a:prstGeom prst="rect">
            <a:avLst/>
          </a:prstGeom>
        </p:spPr>
      </p:pic>
    </p:spTree>
    <p:extLst>
      <p:ext uri="{BB962C8B-B14F-4D97-AF65-F5344CB8AC3E}">
        <p14:creationId xmlns="" xmlns:p14="http://schemas.microsoft.com/office/powerpoint/2010/main" val="19554865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pt-BR" dirty="0"/>
              <a:t>DISCUSSÃO</a:t>
            </a:r>
          </a:p>
        </p:txBody>
      </p:sp>
      <p:sp>
        <p:nvSpPr>
          <p:cNvPr id="3" name="Content Placeholder 2"/>
          <p:cNvSpPr>
            <a:spLocks noGrp="1"/>
          </p:cNvSpPr>
          <p:nvPr>
            <p:ph idx="1"/>
          </p:nvPr>
        </p:nvSpPr>
        <p:spPr>
          <a:xfrm>
            <a:off x="336884" y="1477941"/>
            <a:ext cx="11653833" cy="5181651"/>
          </a:xfrm>
        </p:spPr>
        <p:txBody>
          <a:bodyPr>
            <a:noAutofit/>
          </a:bodyPr>
          <a:lstStyle/>
          <a:p>
            <a:pPr algn="just"/>
            <a:r>
              <a:rPr lang="pt-BR" sz="2500" dirty="0"/>
              <a:t>Neste estudo, descrevemos nossa experiência no diagnóstico pré-natal de obstruções </a:t>
            </a:r>
            <a:r>
              <a:rPr lang="pt-BR" sz="2500" dirty="0" smtClean="0"/>
              <a:t>gastrintestinais </a:t>
            </a:r>
            <a:r>
              <a:rPr lang="pt-BR" sz="2500" dirty="0"/>
              <a:t>usando técnicas de imagem multimodal.</a:t>
            </a:r>
          </a:p>
          <a:p>
            <a:pPr algn="just"/>
            <a:r>
              <a:rPr lang="pt-BR" sz="2500" dirty="0"/>
              <a:t>Encontramos uma precisão geral de 88,1% no diagnóstico dos tipos específicos de obstrução e </a:t>
            </a:r>
            <a:r>
              <a:rPr lang="pt-BR" sz="2500" b="1" dirty="0"/>
              <a:t>a precisão da ressonância magnética de 84,4%. </a:t>
            </a:r>
            <a:endParaRPr lang="pt-BR" sz="2500" b="1" dirty="0" smtClean="0"/>
          </a:p>
          <a:p>
            <a:pPr algn="just"/>
            <a:r>
              <a:rPr lang="pt-BR" sz="2500" dirty="0" smtClean="0"/>
              <a:t>Neste </a:t>
            </a:r>
            <a:r>
              <a:rPr lang="pt-BR" sz="2500" dirty="0"/>
              <a:t>estudo, não foi  possível obter especificidade e valor preditivo negativo devido a falta de uma população de referência.</a:t>
            </a:r>
          </a:p>
        </p:txBody>
      </p:sp>
    </p:spTree>
    <p:extLst>
      <p:ext uri="{BB962C8B-B14F-4D97-AF65-F5344CB8AC3E}">
        <p14:creationId xmlns="" xmlns:p14="http://schemas.microsoft.com/office/powerpoint/2010/main" val="12550172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48803" y="0"/>
            <a:ext cx="9603275" cy="1049235"/>
          </a:xfrm>
        </p:spPr>
        <p:txBody>
          <a:bodyPr/>
          <a:lstStyle/>
          <a:p>
            <a:pPr algn="ctr"/>
            <a:r>
              <a:rPr lang="pt-BR" dirty="0"/>
              <a:t>DISCUSSÃO</a:t>
            </a:r>
          </a:p>
        </p:txBody>
      </p:sp>
      <p:sp>
        <p:nvSpPr>
          <p:cNvPr id="3" name="Content Placeholder 2"/>
          <p:cNvSpPr>
            <a:spLocks noGrp="1"/>
          </p:cNvSpPr>
          <p:nvPr>
            <p:ph idx="1"/>
          </p:nvPr>
        </p:nvSpPr>
        <p:spPr>
          <a:xfrm>
            <a:off x="336884" y="1156208"/>
            <a:ext cx="11855116" cy="5701792"/>
          </a:xfrm>
          <a:solidFill>
            <a:schemeClr val="bg1"/>
          </a:solidFill>
        </p:spPr>
        <p:txBody>
          <a:bodyPr>
            <a:noAutofit/>
          </a:bodyPr>
          <a:lstStyle/>
          <a:p>
            <a:pPr algn="just"/>
            <a:r>
              <a:rPr lang="pt-BR" sz="1800" dirty="0"/>
              <a:t>O </a:t>
            </a:r>
            <a:r>
              <a:rPr lang="pt-BR" sz="1800" b="1" dirty="0"/>
              <a:t>diagnóstico de obstrução gastrointestinal </a:t>
            </a:r>
            <a:r>
              <a:rPr lang="pt-BR" sz="1800" dirty="0"/>
              <a:t>é realizado principalmente durante o final do </a:t>
            </a:r>
            <a:r>
              <a:rPr lang="pt-BR" sz="1800" b="1" dirty="0"/>
              <a:t>segundo ao início do terceiro trimestre de gestação</a:t>
            </a:r>
            <a:r>
              <a:rPr lang="pt-BR" sz="1800" dirty="0"/>
              <a:t>. </a:t>
            </a:r>
            <a:endParaRPr lang="pt-BR" sz="1800" dirty="0" smtClean="0"/>
          </a:p>
          <a:p>
            <a:pPr algn="just"/>
            <a:r>
              <a:rPr lang="pt-BR" sz="1800" dirty="0" smtClean="0"/>
              <a:t>Outros </a:t>
            </a:r>
            <a:r>
              <a:rPr lang="pt-BR" sz="1800" dirty="0"/>
              <a:t>estudos mostraram quanto mais distal a obstrução, mais tardio será o diagnóstico na gestação [2–4,9]. </a:t>
            </a:r>
            <a:endParaRPr lang="pt-BR" sz="1800" dirty="0" smtClean="0"/>
          </a:p>
          <a:p>
            <a:pPr algn="just"/>
            <a:r>
              <a:rPr lang="pt-BR" sz="1800" dirty="0" smtClean="0"/>
              <a:t>Esse </a:t>
            </a:r>
            <a:r>
              <a:rPr lang="pt-BR" sz="1800" dirty="0"/>
              <a:t>achado parecia válido na presente série para fetos com obstrução de intestino delgado e  anorretal, mas aqueles com obstrução colônica foram diagnosticados no início da gravidez, talvez devido ao tamanho menor de amostra desse grupo. </a:t>
            </a:r>
            <a:endParaRPr lang="pt-BR" sz="1800" dirty="0" smtClean="0"/>
          </a:p>
          <a:p>
            <a:pPr algn="just"/>
            <a:r>
              <a:rPr lang="pt-BR" sz="1800" dirty="0" smtClean="0"/>
              <a:t>Embora </a:t>
            </a:r>
            <a:r>
              <a:rPr lang="pt-BR" sz="1800" dirty="0"/>
              <a:t>a maioria dos estudos prévios tenha utilizado somente a ultrassonogrqfia como modalidade diagnóstica de escolha, </a:t>
            </a:r>
            <a:r>
              <a:rPr lang="pt-BR" sz="1800" dirty="0">
                <a:solidFill>
                  <a:srgbClr val="0000FF"/>
                </a:solidFill>
              </a:rPr>
              <a:t>a adição de a ressonância magnética fetal nos proporcionou uma capacidade aprimorada para avaliar a localização da obstrução e aumenta nossa precisão diagnóstica. </a:t>
            </a:r>
            <a:endParaRPr lang="pt-BR" sz="1800" dirty="0" smtClean="0">
              <a:solidFill>
                <a:srgbClr val="0000FF"/>
              </a:solidFill>
            </a:endParaRPr>
          </a:p>
          <a:p>
            <a:pPr algn="just"/>
            <a:r>
              <a:rPr lang="pt-BR" sz="1800" dirty="0" smtClean="0"/>
              <a:t>Isso </a:t>
            </a:r>
            <a:r>
              <a:rPr lang="pt-BR" sz="1800" dirty="0"/>
              <a:t>pode ser apreciado principalmente em pacientes com obstrução anorretal, onde foi observada uma precisão diagnóstica de 100%, muito superior às descritas anteriormente. [2,10,11]. </a:t>
            </a:r>
          </a:p>
        </p:txBody>
      </p:sp>
    </p:spTree>
    <p:extLst>
      <p:ext uri="{BB962C8B-B14F-4D97-AF65-F5344CB8AC3E}">
        <p14:creationId xmlns="" xmlns:p14="http://schemas.microsoft.com/office/powerpoint/2010/main" val="5226707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pt-BR" dirty="0"/>
              <a:t>DISCUSSÃO</a:t>
            </a:r>
          </a:p>
        </p:txBody>
      </p:sp>
      <p:sp>
        <p:nvSpPr>
          <p:cNvPr id="3" name="Content Placeholder 2"/>
          <p:cNvSpPr>
            <a:spLocks noGrp="1"/>
          </p:cNvSpPr>
          <p:nvPr>
            <p:ph idx="1"/>
          </p:nvPr>
        </p:nvSpPr>
        <p:spPr>
          <a:xfrm>
            <a:off x="336884" y="1486408"/>
            <a:ext cx="11653833" cy="5181651"/>
          </a:xfrm>
        </p:spPr>
        <p:txBody>
          <a:bodyPr>
            <a:noAutofit/>
          </a:bodyPr>
          <a:lstStyle/>
          <a:p>
            <a:pPr algn="just"/>
            <a:r>
              <a:rPr lang="pt-BR" dirty="0"/>
              <a:t>Em alguns estudos, como por Stoll e colaboradores. [3], a precisão do diagnóstico foi tão baixa quanto 8,2% e em um estudo de Livingston e colaboradores [12] apenas 1 de 95 crianças com malformações anorretais foi diagnosticada com precisão antes do nascimento. </a:t>
            </a:r>
            <a:endParaRPr lang="pt-BR" dirty="0" smtClean="0"/>
          </a:p>
          <a:p>
            <a:pPr algn="just"/>
            <a:r>
              <a:rPr lang="pt-BR" dirty="0" smtClean="0"/>
              <a:t>Como </a:t>
            </a:r>
            <a:r>
              <a:rPr lang="pt-BR" dirty="0"/>
              <a:t>a disponibilidade e experiência no uso da </a:t>
            </a:r>
            <a:r>
              <a:rPr lang="pt-BR" b="1" dirty="0">
                <a:solidFill>
                  <a:srgbClr val="0000FF"/>
                </a:solidFill>
              </a:rPr>
              <a:t>RNM fetal tem aumentado, é provável que ela tenha um papel central no diagnóstico pré-natal de obstrução anorretal. </a:t>
            </a:r>
            <a:endParaRPr lang="pt-BR" b="1" dirty="0" smtClean="0">
              <a:solidFill>
                <a:srgbClr val="0000FF"/>
              </a:solidFill>
            </a:endParaRPr>
          </a:p>
          <a:p>
            <a:pPr algn="ctr"/>
            <a:r>
              <a:rPr lang="pt-BR" dirty="0" smtClean="0">
                <a:solidFill>
                  <a:srgbClr val="FF0000"/>
                </a:solidFill>
              </a:rPr>
              <a:t>O </a:t>
            </a:r>
            <a:r>
              <a:rPr lang="pt-BR" dirty="0">
                <a:solidFill>
                  <a:srgbClr val="FF0000"/>
                </a:solidFill>
              </a:rPr>
              <a:t>diagnóstico pré-natal precoce e preciso da obstrução anorretal, assim como das outras obstruções gastrointestinais, vai permitir o manejo pré-natal ideal e o parto em </a:t>
            </a:r>
            <a:r>
              <a:rPr lang="pt-BR" dirty="0" smtClean="0">
                <a:solidFill>
                  <a:srgbClr val="FF0000"/>
                </a:solidFill>
              </a:rPr>
              <a:t>Centros </a:t>
            </a:r>
            <a:r>
              <a:rPr lang="pt-BR" dirty="0">
                <a:solidFill>
                  <a:srgbClr val="FF0000"/>
                </a:solidFill>
              </a:rPr>
              <a:t>com serviços cirúrgicos neonatais adequados.</a:t>
            </a:r>
            <a:endParaRPr lang="pt-BR" sz="2500" dirty="0">
              <a:solidFill>
                <a:srgbClr val="FF0000"/>
              </a:solidFill>
            </a:endParaRPr>
          </a:p>
        </p:txBody>
      </p:sp>
    </p:spTree>
    <p:extLst>
      <p:ext uri="{BB962C8B-B14F-4D97-AF65-F5344CB8AC3E}">
        <p14:creationId xmlns="" xmlns:p14="http://schemas.microsoft.com/office/powerpoint/2010/main" val="368156929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pt-BR" dirty="0"/>
              <a:t>DISCUSSÃO</a:t>
            </a:r>
          </a:p>
        </p:txBody>
      </p:sp>
      <p:sp>
        <p:nvSpPr>
          <p:cNvPr id="3" name="Content Placeholder 2"/>
          <p:cNvSpPr>
            <a:spLocks noGrp="1"/>
          </p:cNvSpPr>
          <p:nvPr>
            <p:ph idx="1"/>
          </p:nvPr>
        </p:nvSpPr>
        <p:spPr>
          <a:xfrm>
            <a:off x="336884" y="1477941"/>
            <a:ext cx="11653833" cy="5181651"/>
          </a:xfrm>
          <a:solidFill>
            <a:schemeClr val="bg1"/>
          </a:solidFill>
        </p:spPr>
        <p:txBody>
          <a:bodyPr>
            <a:noAutofit/>
          </a:bodyPr>
          <a:lstStyle/>
          <a:p>
            <a:pPr algn="just"/>
            <a:r>
              <a:rPr lang="pt-BR" sz="2300" dirty="0"/>
              <a:t>Outro achado relevante de nosso estudo é a taxa de anomalias anatômicas associadas entre os grupos. </a:t>
            </a:r>
            <a:endParaRPr lang="pt-BR" sz="2300" dirty="0" smtClean="0"/>
          </a:p>
          <a:p>
            <a:pPr algn="ctr"/>
            <a:r>
              <a:rPr lang="pt-BR" sz="2300" dirty="0" smtClean="0"/>
              <a:t>Em </a:t>
            </a:r>
            <a:r>
              <a:rPr lang="pt-BR" sz="2300" dirty="0"/>
              <a:t>nosso estudo, pareceria </a:t>
            </a:r>
            <a:r>
              <a:rPr lang="pt-BR" sz="2300" b="1" dirty="0"/>
              <a:t>quanto mais distal a obstrução, maior a probabilidade de anomalias associadas. No caso de obstrução anorretal, 90% dos fetos apresentavam anomalias associadas</a:t>
            </a:r>
            <a:r>
              <a:rPr lang="pt-BR" sz="2300" dirty="0"/>
              <a:t>. Dois dos quatro pacientes com obstrução gastrointestinal pós-natal tinha ânus imperfurado, sugerindo que o diagnóstico pré-natal </a:t>
            </a:r>
            <a:r>
              <a:rPr lang="pt-BR" sz="2300" dirty="0" smtClean="0"/>
              <a:t>da obstrução </a:t>
            </a:r>
            <a:r>
              <a:rPr lang="pt-BR" sz="2300" dirty="0"/>
              <a:t>anorretal pode ser um desafio, particularmente em muitos pacientes com outras anomalias que podem obscurecer os achados diagnósticos no pré-natal</a:t>
            </a:r>
            <a:r>
              <a:rPr lang="pt-BR" sz="2300" dirty="0" smtClean="0"/>
              <a:t>.</a:t>
            </a:r>
          </a:p>
          <a:p>
            <a:pPr algn="ctr"/>
            <a:r>
              <a:rPr lang="pt-BR" sz="2300" dirty="0" smtClean="0"/>
              <a:t> </a:t>
            </a:r>
            <a:r>
              <a:rPr lang="pt-BR" sz="2300" b="1" dirty="0">
                <a:solidFill>
                  <a:srgbClr val="0000FF"/>
                </a:solidFill>
              </a:rPr>
              <a:t>É importante que os médicos avaliem a ânus cuidadosamente no período neonatal e no momento de outras operações.</a:t>
            </a:r>
          </a:p>
        </p:txBody>
      </p:sp>
    </p:spTree>
    <p:extLst>
      <p:ext uri="{BB962C8B-B14F-4D97-AF65-F5344CB8AC3E}">
        <p14:creationId xmlns="" xmlns:p14="http://schemas.microsoft.com/office/powerpoint/2010/main" val="48789495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pt-BR" dirty="0"/>
              <a:t>DISCUSSÃO</a:t>
            </a:r>
          </a:p>
        </p:txBody>
      </p:sp>
      <p:sp>
        <p:nvSpPr>
          <p:cNvPr id="3" name="Content Placeholder 2"/>
          <p:cNvSpPr>
            <a:spLocks noGrp="1"/>
          </p:cNvSpPr>
          <p:nvPr>
            <p:ph idx="1"/>
          </p:nvPr>
        </p:nvSpPr>
        <p:spPr>
          <a:xfrm>
            <a:off x="336884" y="1477941"/>
            <a:ext cx="11653833" cy="5181651"/>
          </a:xfrm>
        </p:spPr>
        <p:txBody>
          <a:bodyPr>
            <a:noAutofit/>
          </a:bodyPr>
          <a:lstStyle/>
          <a:p>
            <a:pPr algn="just"/>
            <a:r>
              <a:rPr lang="pt-BR" sz="2200" dirty="0"/>
              <a:t>Em termos de resultados pós-natais em geral, a taxa de sobrevivência dessa coorte foi razoavelmente boa em 88%. Isso não é surpreendente, já que a maioria dos bebês com obstruções gastrointestinais tendem a ter excelente prognóstico.</a:t>
            </a:r>
          </a:p>
          <a:p>
            <a:pPr algn="just"/>
            <a:r>
              <a:rPr lang="pt-BR" sz="2200" dirty="0"/>
              <a:t>As causas de mortalidade em neonatos com obstrução gastrointestinal geralmente não têm relação </a:t>
            </a:r>
            <a:r>
              <a:rPr lang="pt-BR" sz="2200" dirty="0" smtClean="0"/>
              <a:t>com patologia </a:t>
            </a:r>
            <a:r>
              <a:rPr lang="pt-BR" sz="2200" dirty="0"/>
              <a:t>gastrointestinal, mas sim com as anomalias genéticas, condições extremas </a:t>
            </a:r>
            <a:r>
              <a:rPr lang="pt-BR" sz="2200" dirty="0" smtClean="0"/>
              <a:t>de prematuridade </a:t>
            </a:r>
            <a:r>
              <a:rPr lang="pt-BR" sz="2200" dirty="0"/>
              <a:t>e outras anomalias coexistentes [13]. </a:t>
            </a:r>
            <a:endParaRPr lang="pt-BR" sz="2200" dirty="0" smtClean="0"/>
          </a:p>
          <a:p>
            <a:pPr algn="ctr"/>
            <a:r>
              <a:rPr lang="pt-BR" sz="2200" b="1" dirty="0" smtClean="0">
                <a:solidFill>
                  <a:srgbClr val="FF0000"/>
                </a:solidFill>
              </a:rPr>
              <a:t>Isso </a:t>
            </a:r>
            <a:r>
              <a:rPr lang="pt-BR" sz="2200" b="1" dirty="0">
                <a:solidFill>
                  <a:srgbClr val="FF0000"/>
                </a:solidFill>
              </a:rPr>
              <a:t>pode ser claramente observado nos pacientes com obstrução anorretal que tiveram a menor sobrevida (54,5%) e a maior incidência de anomalias associadas (90,1%).</a:t>
            </a:r>
          </a:p>
        </p:txBody>
      </p:sp>
      <p:sp>
        <p:nvSpPr>
          <p:cNvPr id="5" name="Estrela de 5 pontas 4"/>
          <p:cNvSpPr/>
          <p:nvPr/>
        </p:nvSpPr>
        <p:spPr>
          <a:xfrm>
            <a:off x="173255" y="4591249"/>
            <a:ext cx="442762" cy="423511"/>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dirty="0"/>
          </a:p>
        </p:txBody>
      </p:sp>
    </p:spTree>
    <p:extLst>
      <p:ext uri="{BB962C8B-B14F-4D97-AF65-F5344CB8AC3E}">
        <p14:creationId xmlns="" xmlns:p14="http://schemas.microsoft.com/office/powerpoint/2010/main" val="136661153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pt-BR" dirty="0"/>
              <a:t>DISCUSSÃO</a:t>
            </a:r>
          </a:p>
        </p:txBody>
      </p:sp>
      <p:sp>
        <p:nvSpPr>
          <p:cNvPr id="3" name="Content Placeholder 2"/>
          <p:cNvSpPr>
            <a:spLocks noGrp="1"/>
          </p:cNvSpPr>
          <p:nvPr>
            <p:ph idx="1"/>
          </p:nvPr>
        </p:nvSpPr>
        <p:spPr>
          <a:xfrm>
            <a:off x="336884" y="1477941"/>
            <a:ext cx="11653833" cy="5181651"/>
          </a:xfrm>
        </p:spPr>
        <p:txBody>
          <a:bodyPr>
            <a:noAutofit/>
          </a:bodyPr>
          <a:lstStyle/>
          <a:p>
            <a:pPr algn="just"/>
            <a:r>
              <a:rPr lang="pt-BR" dirty="0"/>
              <a:t> A principal causa de morte para esses pacientes foi a presença de múltiplas anomalias que resultaram em insuficiência renal e insuficiência respiratória crônica com hipertensão pulmonar grave. </a:t>
            </a:r>
            <a:endParaRPr lang="pt-BR" dirty="0" smtClean="0"/>
          </a:p>
          <a:p>
            <a:pPr algn="just"/>
            <a:r>
              <a:rPr lang="pt-BR" dirty="0" smtClean="0"/>
              <a:t>O </a:t>
            </a:r>
            <a:r>
              <a:rPr lang="pt-BR" dirty="0"/>
              <a:t>tempo de permanência foi um resultado surpreendente que não pareceu seguir um padrão previsto. É provável que isso se deve às baixas taxas de sobrevivência observadas em um dos grupos e o pequeno tamanho da amostra observado nos outros grupos.</a:t>
            </a:r>
          </a:p>
          <a:p>
            <a:pPr algn="just"/>
            <a:r>
              <a:rPr lang="pt-BR" b="1" dirty="0"/>
              <a:t>Um dos problemas gastrointestinais mais devastadores que podem surgir em pacientes com obstruções é o desenvolvimento da síndrome do intestino curto. </a:t>
            </a:r>
            <a:r>
              <a:rPr lang="pt-BR" dirty="0"/>
              <a:t>Embora um pequeno número de pacientes tenha sofrido essa complicação no coorte de obstrução  do intestino delgado e do intestino grosso, foi o principal fator para a necessidade de nutrição parenteral suplementar na alta hospitalar, bem como a necessidade de  gastrostomia ou sonda nasogástrica para alimentação suplementar.</a:t>
            </a:r>
          </a:p>
        </p:txBody>
      </p:sp>
    </p:spTree>
    <p:extLst>
      <p:ext uri="{BB962C8B-B14F-4D97-AF65-F5344CB8AC3E}">
        <p14:creationId xmlns="" xmlns:p14="http://schemas.microsoft.com/office/powerpoint/2010/main" val="281752413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pt-BR" dirty="0"/>
              <a:t>DISCUSSÃO</a:t>
            </a:r>
          </a:p>
        </p:txBody>
      </p:sp>
      <p:sp>
        <p:nvSpPr>
          <p:cNvPr id="3" name="Content Placeholder 2"/>
          <p:cNvSpPr>
            <a:spLocks noGrp="1"/>
          </p:cNvSpPr>
          <p:nvPr>
            <p:ph idx="1"/>
          </p:nvPr>
        </p:nvSpPr>
        <p:spPr>
          <a:xfrm>
            <a:off x="336884" y="1477941"/>
            <a:ext cx="11653833" cy="5181651"/>
          </a:xfrm>
        </p:spPr>
        <p:txBody>
          <a:bodyPr>
            <a:noAutofit/>
          </a:bodyPr>
          <a:lstStyle/>
          <a:p>
            <a:pPr algn="just"/>
            <a:r>
              <a:rPr lang="pt-BR" sz="2200" dirty="0"/>
              <a:t>Como um número maior de mães obtém acesso ao pré-natal, é provável que mais fetos com obstruções gastrointestinais serão identificados no periodo pré-natal. </a:t>
            </a:r>
            <a:endParaRPr lang="pt-BR" sz="2200" dirty="0" smtClean="0"/>
          </a:p>
          <a:p>
            <a:pPr algn="just"/>
            <a:r>
              <a:rPr lang="pt-BR" sz="2200" b="1" dirty="0" smtClean="0">
                <a:solidFill>
                  <a:srgbClr val="0000FF"/>
                </a:solidFill>
              </a:rPr>
              <a:t>Embora</a:t>
            </a:r>
            <a:r>
              <a:rPr lang="pt-BR" sz="2200" b="1" dirty="0">
                <a:solidFill>
                  <a:srgbClr val="0000FF"/>
                </a:solidFill>
              </a:rPr>
              <a:t>, a ultrassonografia continue sendo uma ferramenta poderosa para o detecção dessas condições, a ressonância magnética fetal está ganhando terreno e aceitação entre médicos</a:t>
            </a:r>
            <a:r>
              <a:rPr lang="pt-BR" sz="2200" dirty="0"/>
              <a:t>. </a:t>
            </a:r>
            <a:endParaRPr lang="pt-BR" sz="2200" dirty="0" smtClean="0"/>
          </a:p>
          <a:p>
            <a:pPr algn="just"/>
            <a:r>
              <a:rPr lang="pt-BR" sz="2200" dirty="0" smtClean="0"/>
              <a:t>Infelizmente</a:t>
            </a:r>
            <a:r>
              <a:rPr lang="pt-BR" sz="2200" dirty="0"/>
              <a:t>, ainda existem limitações financeiras com base no </a:t>
            </a:r>
            <a:r>
              <a:rPr lang="pt-BR" sz="2200" dirty="0" smtClean="0"/>
              <a:t>Sistema </a:t>
            </a:r>
            <a:r>
              <a:rPr lang="pt-BR" sz="2200" dirty="0"/>
              <a:t>de </a:t>
            </a:r>
            <a:r>
              <a:rPr lang="pt-BR" sz="2200" dirty="0" smtClean="0"/>
              <a:t>Saúde </a:t>
            </a:r>
            <a:r>
              <a:rPr lang="pt-BR" sz="2200" dirty="0"/>
              <a:t>em que os pacientes residem. RNM fetal pode fornecer uma localização mais detalhada da obstrução e também auxiliar no diagnóstico de outras anomalias que possam estar presentes. Todos esses agregam enorme valor ao aconselhamento pré-natal e ao planejamento cirúrgico na hora do nascimento. </a:t>
            </a:r>
          </a:p>
        </p:txBody>
      </p:sp>
    </p:spTree>
    <p:extLst>
      <p:ext uri="{BB962C8B-B14F-4D97-AF65-F5344CB8AC3E}">
        <p14:creationId xmlns="" xmlns:p14="http://schemas.microsoft.com/office/powerpoint/2010/main" val="164705472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pt-BR" dirty="0"/>
              <a:t>DISCUSSÃO</a:t>
            </a:r>
          </a:p>
        </p:txBody>
      </p:sp>
      <p:sp>
        <p:nvSpPr>
          <p:cNvPr id="3" name="Content Placeholder 2"/>
          <p:cNvSpPr>
            <a:spLocks noGrp="1"/>
          </p:cNvSpPr>
          <p:nvPr>
            <p:ph idx="1"/>
          </p:nvPr>
        </p:nvSpPr>
        <p:spPr>
          <a:xfrm>
            <a:off x="336884" y="1477941"/>
            <a:ext cx="11653833" cy="5181651"/>
          </a:xfrm>
        </p:spPr>
        <p:txBody>
          <a:bodyPr>
            <a:noAutofit/>
          </a:bodyPr>
          <a:lstStyle/>
          <a:p>
            <a:pPr algn="just"/>
            <a:r>
              <a:rPr lang="pt-BR" sz="2400" dirty="0"/>
              <a:t>Isso é de maior importância nos pacientes diagnosticados com </a:t>
            </a:r>
            <a:r>
              <a:rPr lang="pt-BR" sz="2400" b="1" dirty="0">
                <a:solidFill>
                  <a:srgbClr val="FF0000"/>
                </a:solidFill>
              </a:rPr>
              <a:t>obstruções anorretais.</a:t>
            </a:r>
            <a:r>
              <a:rPr lang="pt-BR" sz="2400" dirty="0"/>
              <a:t> </a:t>
            </a:r>
            <a:endParaRPr lang="pt-BR" sz="2400" dirty="0" smtClean="0"/>
          </a:p>
          <a:p>
            <a:pPr algn="just"/>
            <a:r>
              <a:rPr lang="pt-BR" sz="2400" dirty="0" smtClean="0"/>
              <a:t>A </a:t>
            </a:r>
            <a:r>
              <a:rPr lang="pt-BR" sz="2400" dirty="0"/>
              <a:t>recente reunião do consenso Europeu da rede de malformação anorretal (ARM-Net) identificado que o diagnóstico pré-natal de malformações anorretais tem um valor significativo para o cuidado do paciente [14]. A imagem pré-natal permitirá que os médicos fornecer um melhor aconselhamento aos pais e permitir que eles tenham a oportunidade de fazer arranjos para o nascimento de seu filho em um </a:t>
            </a:r>
            <a:r>
              <a:rPr lang="pt-BR" sz="2400" dirty="0" smtClean="0"/>
              <a:t>Centro </a:t>
            </a:r>
            <a:r>
              <a:rPr lang="pt-BR" sz="2400" dirty="0"/>
              <a:t>especializado e mais bem equipado para prover esse tipo de malformação.</a:t>
            </a:r>
            <a:endParaRPr lang="pt-BR" sz="2200" dirty="0"/>
          </a:p>
        </p:txBody>
      </p:sp>
    </p:spTree>
    <p:extLst>
      <p:ext uri="{BB962C8B-B14F-4D97-AF65-F5344CB8AC3E}">
        <p14:creationId xmlns="" xmlns:p14="http://schemas.microsoft.com/office/powerpoint/2010/main" val="266257613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5398" y="0"/>
            <a:ext cx="9603275" cy="1049235"/>
          </a:xfrm>
        </p:spPr>
        <p:txBody>
          <a:bodyPr/>
          <a:lstStyle/>
          <a:p>
            <a:pPr algn="ctr"/>
            <a:r>
              <a:rPr lang="pt-BR" dirty="0" smtClean="0"/>
              <a:t>DISCUSSÃO-</a:t>
            </a:r>
            <a:r>
              <a:rPr lang="pt-BR" dirty="0" smtClean="0">
                <a:solidFill>
                  <a:srgbClr val="FF0000"/>
                </a:solidFill>
              </a:rPr>
              <a:t>LIMITAÇÕES</a:t>
            </a:r>
            <a:endParaRPr lang="pt-BR" dirty="0">
              <a:solidFill>
                <a:srgbClr val="FF0000"/>
              </a:solidFill>
            </a:endParaRPr>
          </a:p>
        </p:txBody>
      </p:sp>
      <p:sp>
        <p:nvSpPr>
          <p:cNvPr id="3" name="Content Placeholder 2"/>
          <p:cNvSpPr>
            <a:spLocks noGrp="1"/>
          </p:cNvSpPr>
          <p:nvPr>
            <p:ph idx="1"/>
          </p:nvPr>
        </p:nvSpPr>
        <p:spPr>
          <a:xfrm>
            <a:off x="298383" y="900425"/>
            <a:ext cx="11759711" cy="5644754"/>
          </a:xfrm>
          <a:solidFill>
            <a:schemeClr val="bg1"/>
          </a:solidFill>
        </p:spPr>
        <p:txBody>
          <a:bodyPr>
            <a:noAutofit/>
          </a:bodyPr>
          <a:lstStyle/>
          <a:p>
            <a:pPr algn="just"/>
            <a:r>
              <a:rPr lang="pt-BR" sz="2200" dirty="0"/>
              <a:t>Este estudo foi limitado por sua natureza retrospectiva. </a:t>
            </a:r>
            <a:endParaRPr lang="pt-BR" sz="2200" dirty="0" smtClean="0"/>
          </a:p>
          <a:p>
            <a:pPr algn="just"/>
            <a:r>
              <a:rPr lang="pt-BR" sz="2200" dirty="0" smtClean="0"/>
              <a:t>Apesar </a:t>
            </a:r>
            <a:r>
              <a:rPr lang="pt-BR" sz="2200" dirty="0"/>
              <a:t>do fato de que o estudo foi realizado em um grande </a:t>
            </a:r>
            <a:r>
              <a:rPr lang="pt-BR" sz="2200" dirty="0" smtClean="0"/>
              <a:t>Centro </a:t>
            </a:r>
            <a:r>
              <a:rPr lang="pt-BR" sz="2200" dirty="0"/>
              <a:t>fetal terciário, o tamanho da amostra era relativamente pequeno</a:t>
            </a:r>
            <a:r>
              <a:rPr lang="pt-BR" sz="2200" dirty="0" smtClean="0"/>
              <a:t>.</a:t>
            </a:r>
          </a:p>
          <a:p>
            <a:pPr algn="just"/>
            <a:r>
              <a:rPr lang="pt-BR" sz="2200" dirty="0" smtClean="0"/>
              <a:t> </a:t>
            </a:r>
            <a:r>
              <a:rPr lang="pt-BR" sz="2200" dirty="0"/>
              <a:t>Devido ao fato de não termos uma população de referência, não conseguimos calcular a sensibilidade e o valor preditivo negativo das técnicas de imagem avaliadas. Há também um viés de referência desde que os exames de imagem foram realizados na </a:t>
            </a:r>
            <a:r>
              <a:rPr lang="pt-BR" sz="2200" dirty="0" smtClean="0"/>
              <a:t>Instituição </a:t>
            </a:r>
            <a:r>
              <a:rPr lang="pt-BR" sz="2200" dirty="0"/>
              <a:t>onde os pacientes foram avaliados. Devido à natureza pouco frequente dessas anomalias, alguns radiologistas podem ter menos experiência em comparação com aqueles que trabalham em instalações de alto volume. </a:t>
            </a:r>
            <a:endParaRPr lang="pt-BR" sz="2200" dirty="0" smtClean="0"/>
          </a:p>
          <a:p>
            <a:pPr algn="ctr"/>
            <a:r>
              <a:rPr lang="pt-BR" sz="2200" b="1" dirty="0" smtClean="0">
                <a:solidFill>
                  <a:srgbClr val="0000FF"/>
                </a:solidFill>
              </a:rPr>
              <a:t>Apesar </a:t>
            </a:r>
            <a:r>
              <a:rPr lang="pt-BR" sz="2200" b="1" dirty="0">
                <a:solidFill>
                  <a:srgbClr val="0000FF"/>
                </a:solidFill>
              </a:rPr>
              <a:t>dessas limitações, este estudo é novo, pois descreve o uso de ressonância magnética fetal em conjunto com a ultrassonografia para o diagnóstico pré-natal de obstruções gastrointestinais.</a:t>
            </a:r>
          </a:p>
        </p:txBody>
      </p:sp>
    </p:spTree>
    <p:extLst>
      <p:ext uri="{BB962C8B-B14F-4D97-AF65-F5344CB8AC3E}">
        <p14:creationId xmlns="" xmlns:p14="http://schemas.microsoft.com/office/powerpoint/2010/main" val="95612378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pt-BR" dirty="0"/>
              <a:t>CONCLUSÃO</a:t>
            </a:r>
          </a:p>
        </p:txBody>
      </p:sp>
      <p:sp>
        <p:nvSpPr>
          <p:cNvPr id="3" name="Content Placeholder 2"/>
          <p:cNvSpPr>
            <a:spLocks noGrp="1"/>
          </p:cNvSpPr>
          <p:nvPr>
            <p:ph idx="1"/>
          </p:nvPr>
        </p:nvSpPr>
        <p:spPr>
          <a:xfrm>
            <a:off x="336884" y="1477941"/>
            <a:ext cx="11653833" cy="5181651"/>
          </a:xfrm>
          <a:solidFill>
            <a:schemeClr val="bg1"/>
          </a:solidFill>
        </p:spPr>
        <p:txBody>
          <a:bodyPr>
            <a:noAutofit/>
          </a:bodyPr>
          <a:lstStyle/>
          <a:p>
            <a:pPr algn="just"/>
            <a:r>
              <a:rPr lang="pt-BR" b="1" dirty="0">
                <a:solidFill>
                  <a:srgbClr val="0000FF"/>
                </a:solidFill>
              </a:rPr>
              <a:t>Em conclusão, nosso estudo mostra que a ultrassonografia fetal e a ressonância magnética podem ser ferramentas precisas no diagnóstico pré-natal de obstruções gastrointestinais fetais. </a:t>
            </a:r>
            <a:endParaRPr lang="pt-BR" b="1" dirty="0" smtClean="0">
              <a:solidFill>
                <a:srgbClr val="0000FF"/>
              </a:solidFill>
            </a:endParaRPr>
          </a:p>
          <a:p>
            <a:pPr algn="just"/>
            <a:r>
              <a:rPr lang="pt-BR" dirty="0" smtClean="0"/>
              <a:t>Nossas </a:t>
            </a:r>
            <a:r>
              <a:rPr lang="pt-BR" dirty="0"/>
              <a:t>observações sugerem que a </a:t>
            </a:r>
            <a:r>
              <a:rPr lang="pt-BR" dirty="0">
                <a:solidFill>
                  <a:srgbClr val="0000FF"/>
                </a:solidFill>
              </a:rPr>
              <a:t>mortalidade por obstruções continua a ser relativamente baixa</a:t>
            </a:r>
            <a:r>
              <a:rPr lang="pt-BR" dirty="0"/>
              <a:t>, </a:t>
            </a:r>
            <a:r>
              <a:rPr lang="pt-BR" dirty="0">
                <a:solidFill>
                  <a:srgbClr val="FF0000"/>
                </a:solidFill>
              </a:rPr>
              <a:t>exceto nos casos associados com outras anomalias congênitas</a:t>
            </a:r>
            <a:r>
              <a:rPr lang="pt-BR" dirty="0"/>
              <a:t>. </a:t>
            </a:r>
          </a:p>
          <a:p>
            <a:pPr algn="just"/>
            <a:r>
              <a:rPr lang="pt-BR" dirty="0"/>
              <a:t>Ao mesmo tempo, a presença de outras anomalias podem obscurecer o diagnóstico em alguns casos de obstrução gastrointestinal. </a:t>
            </a:r>
            <a:endParaRPr lang="pt-BR" dirty="0" smtClean="0"/>
          </a:p>
          <a:p>
            <a:pPr algn="just"/>
            <a:r>
              <a:rPr lang="pt-BR" dirty="0" smtClean="0">
                <a:solidFill>
                  <a:srgbClr val="FF0000"/>
                </a:solidFill>
              </a:rPr>
              <a:t>Obstruções </a:t>
            </a:r>
            <a:r>
              <a:rPr lang="pt-BR" dirty="0">
                <a:solidFill>
                  <a:srgbClr val="FF0000"/>
                </a:solidFill>
              </a:rPr>
              <a:t>anorretais tendem a estar associadas a maior taxas de outras anomalias e nesta coorte, também associada a menores taxas de sobrevivência não relacionadas à obstrução gastrointestinal.</a:t>
            </a:r>
            <a:r>
              <a:rPr lang="pt-BR" dirty="0"/>
              <a:t> </a:t>
            </a:r>
            <a:endParaRPr lang="pt-BR" dirty="0" smtClean="0"/>
          </a:p>
          <a:p>
            <a:pPr algn="just"/>
            <a:r>
              <a:rPr lang="pt-BR" dirty="0" smtClean="0"/>
              <a:t>As </a:t>
            </a:r>
            <a:r>
              <a:rPr lang="pt-BR" dirty="0"/>
              <a:t>evidências deste estudo ajudará no aconselhamento pré-natal e possivelmente diminuirá o uso de imagens desnecessárias no período pós-natal.</a:t>
            </a:r>
          </a:p>
        </p:txBody>
      </p:sp>
    </p:spTree>
    <p:extLst>
      <p:ext uri="{BB962C8B-B14F-4D97-AF65-F5344CB8AC3E}">
        <p14:creationId xmlns="" xmlns:p14="http://schemas.microsoft.com/office/powerpoint/2010/main" val="421986828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p:cNvPicPr>
            <a:picLocks noChangeAspect="1" noChangeArrowheads="1"/>
          </p:cNvPicPr>
          <p:nvPr/>
        </p:nvPicPr>
        <p:blipFill>
          <a:blip r:embed="rId2"/>
          <a:srcRect/>
          <a:stretch>
            <a:fillRect/>
          </a:stretch>
        </p:blipFill>
        <p:spPr bwMode="auto">
          <a:xfrm>
            <a:off x="144379" y="1187450"/>
            <a:ext cx="12047621" cy="4486275"/>
          </a:xfrm>
          <a:prstGeom prst="rect">
            <a:avLst/>
          </a:prstGeom>
          <a:noFill/>
          <a:ln w="9525">
            <a:noFill/>
            <a:miter lim="800000"/>
            <a:headEnd/>
            <a:tailEnd/>
          </a:ln>
          <a:effec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pt-BR" dirty="0"/>
              <a:t>REFERÊNCIAS BIBLIOGRÁFICAS</a:t>
            </a:r>
          </a:p>
        </p:txBody>
      </p:sp>
      <p:sp>
        <p:nvSpPr>
          <p:cNvPr id="3" name="Content Placeholder 2"/>
          <p:cNvSpPr>
            <a:spLocks noGrp="1"/>
          </p:cNvSpPr>
          <p:nvPr>
            <p:ph idx="1"/>
          </p:nvPr>
        </p:nvSpPr>
        <p:spPr>
          <a:xfrm>
            <a:off x="442762" y="1780674"/>
            <a:ext cx="10972800" cy="3975234"/>
          </a:xfrm>
        </p:spPr>
        <p:txBody>
          <a:bodyPr>
            <a:normAutofit fontScale="70000" lnSpcReduction="20000"/>
          </a:bodyPr>
          <a:lstStyle/>
          <a:p>
            <a:r>
              <a:rPr lang="pt-BR" dirty="0"/>
              <a:t>[1] Sato TT, Oldham KT. Pediatric Abdomen. In: Greenfield LJ, Mulholland MW, editors. Greenfield's. Surgery: Scientific Principles and Practice. Philadelphia Wolters Kulwer Health/Lippincott Williams &amp; Wilkins; 2011.</a:t>
            </a:r>
          </a:p>
          <a:p>
            <a:r>
              <a:rPr lang="pt-BR" dirty="0"/>
              <a:t>[2] Haeusler MC, Berghold A, Stoll C, et al. Prenatal ultrasonographic detection of gastro- intestinal obstruction: results from 18 European congenital anomaly registries. Prenat Diagn 2002;22:616–23.</a:t>
            </a:r>
          </a:p>
          <a:p>
            <a:r>
              <a:rPr lang="pt-BR" dirty="0"/>
              <a:t>[3] Stoll C, Alembik Y, Dott B, et al. Evaluation of prenatal diagnosis of congenital gastro- intestinal atresias. Eur J Epidemiol 1996;12:611–6.</a:t>
            </a:r>
          </a:p>
          <a:p>
            <a:r>
              <a:rPr lang="pt-BR" dirty="0"/>
              <a:t>[4] Heydanus R, Spaargaren MC, Wladimiroff JW. Prenatal ultrasonic diagnosis of obstructive bowel disease: a retrospective analysis. Prenat Diagn 1994;14:1035–41.</a:t>
            </a:r>
          </a:p>
          <a:p>
            <a:r>
              <a:rPr lang="pt-BR" dirty="0"/>
              <a:t>[5] Veyrac C, Couture A, Saguintaah M, et al. MRI of fetal GI tract abnormalities. Abdom Imaging 2004;29:411–20.</a:t>
            </a:r>
          </a:p>
          <a:p>
            <a:r>
              <a:rPr lang="pt-BR" dirty="0"/>
              <a:t>[6] Manganaro L, Saldari M, Bernardo S, et al. Role of magnetic resonance imaging in the prenatal diagnosis of gastrointestinal fetal anomalies. Radiol Med 2015;120:393–403.</a:t>
            </a:r>
          </a:p>
          <a:p>
            <a:r>
              <a:rPr lang="pt-BR" dirty="0"/>
              <a:t>[7] Furey EA, Bailey AA, Twickler DM. Fetal MR Imaging of Gastrointestinal Abnormalities. Radiographics 2016;36:904–17.</a:t>
            </a:r>
          </a:p>
        </p:txBody>
      </p:sp>
    </p:spTree>
    <p:extLst>
      <p:ext uri="{BB962C8B-B14F-4D97-AF65-F5344CB8AC3E}">
        <p14:creationId xmlns="" xmlns:p14="http://schemas.microsoft.com/office/powerpoint/2010/main" val="404539578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dirty="0" smtClean="0"/>
              <a:t>REFERÊNCIAS BIBLIOGRÁFICAS</a:t>
            </a:r>
            <a:endParaRPr lang="pt-BR" dirty="0"/>
          </a:p>
        </p:txBody>
      </p:sp>
      <p:sp>
        <p:nvSpPr>
          <p:cNvPr id="3" name="Content Placeholder 2"/>
          <p:cNvSpPr>
            <a:spLocks noGrp="1"/>
          </p:cNvSpPr>
          <p:nvPr>
            <p:ph idx="1"/>
          </p:nvPr>
        </p:nvSpPr>
        <p:spPr/>
        <p:txBody>
          <a:bodyPr>
            <a:normAutofit fontScale="55000" lnSpcReduction="20000"/>
          </a:bodyPr>
          <a:lstStyle/>
          <a:p>
            <a:r>
              <a:rPr lang="pt-BR" dirty="0" smtClean="0"/>
              <a:t>[8] Inaoka T, Sugimori H, Sasaki Y, et al. VIBE  MRI for evaluating the normal and abnormal gastrointestinal tract in fetuses. AJR Am J Roentgenol 2007;189:W303–8.</a:t>
            </a:r>
          </a:p>
          <a:p>
            <a:r>
              <a:rPr lang="pt-BR" dirty="0" smtClean="0"/>
              <a:t>[9] Berrocal T, Lamas M, Gutieerrez J, et al. Congenital anomalies of the small intestine, colon, and rectum. Radiographics 1999;19:1219–36.</a:t>
            </a:r>
          </a:p>
          <a:p>
            <a:r>
              <a:rPr lang="pt-BR" dirty="0" smtClean="0"/>
              <a:t>[10] Debost-Legrand A, Goumy C, Laurichesse-Delmas H, et al. Prenatal diagnosis of the VACTERL association using routine ultrasound examination. Birth Defects Res A Clin Mol Teratol 2015;103:880–6.</a:t>
            </a:r>
          </a:p>
          <a:p>
            <a:r>
              <a:rPr lang="pt-BR" dirty="0" smtClean="0"/>
              <a:t>[11] Brantberg A, Blaas HG, Haugen SE, et al. Imperforate anus: A relatively common anomaly rarely diagnosed prenatally. Ultrasound Obstet Gynecol 2006;28:904–10.</a:t>
            </a:r>
          </a:p>
          <a:p>
            <a:r>
              <a:rPr lang="pt-BR" dirty="0" smtClean="0"/>
              <a:t>[12] Livingston J, Elicevik M, Crombleholme T. Ultrasound Findings in neonates with anorectal malformations: a review of 95 cases. Presented at the Am J Obstet Gynecol; 2006.</a:t>
            </a:r>
          </a:p>
          <a:p>
            <a:r>
              <a:rPr lang="pt-BR" dirty="0" smtClean="0"/>
              <a:t>[13] Hajivassiliou CA. Intestinal obstruction in neonatal/pediatric surgery. Semin Pediatr Surg 2003;12:241–53.</a:t>
            </a:r>
          </a:p>
          <a:p>
            <a:r>
              <a:rPr lang="pt-BR" dirty="0" smtClean="0"/>
              <a:t>[14] van der Steeg HJ, Schmiedeke E, Bagolan P, et al. European consensus meeting of ARM-Net members concerning diagnosis and early management of newborns with anorectal malformations. Tech Coloproctol 2015;19:181–5..</a:t>
            </a:r>
            <a:endParaRPr lang="pt-BR" dirty="0"/>
          </a:p>
        </p:txBody>
      </p:sp>
    </p:spTree>
    <p:extLst>
      <p:ext uri="{BB962C8B-B14F-4D97-AF65-F5344CB8AC3E}">
        <p14:creationId xmlns="" xmlns:p14="http://schemas.microsoft.com/office/powerpoint/2010/main" val="304855262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ixaDeTexto 3"/>
          <p:cNvSpPr txBox="1"/>
          <p:nvPr/>
        </p:nvSpPr>
        <p:spPr>
          <a:xfrm>
            <a:off x="557249" y="1023085"/>
            <a:ext cx="11634751" cy="954107"/>
          </a:xfrm>
          <a:prstGeom prst="rect">
            <a:avLst/>
          </a:prstGeom>
          <a:noFill/>
        </p:spPr>
        <p:txBody>
          <a:bodyPr wrap="square" rtlCol="0">
            <a:spAutoFit/>
          </a:bodyPr>
          <a:lstStyle/>
          <a:p>
            <a:pPr algn="ctr"/>
            <a:r>
              <a:rPr lang="pt-BR" sz="2800" b="1" dirty="0" smtClean="0">
                <a:solidFill>
                  <a:srgbClr val="0000FF"/>
                </a:solidFill>
              </a:rPr>
              <a:t>Nota do Editor do site, Dr. Paulo R. Margotto. Consultem também! Aqui e Agora!</a:t>
            </a:r>
            <a:endParaRPr lang="pt-BR" sz="2800" b="1" dirty="0">
              <a:solidFill>
                <a:srgbClr val="0000FF"/>
              </a:solidFill>
            </a:endParaRPr>
          </a:p>
        </p:txBody>
      </p:sp>
      <p:pic>
        <p:nvPicPr>
          <p:cNvPr id="5" name="Picture 2"/>
          <p:cNvPicPr>
            <a:picLocks noChangeAspect="1" noChangeArrowheads="1"/>
          </p:cNvPicPr>
          <p:nvPr/>
        </p:nvPicPr>
        <p:blipFill>
          <a:blip r:embed="rId2"/>
          <a:srcRect/>
          <a:stretch>
            <a:fillRect/>
          </a:stretch>
        </p:blipFill>
        <p:spPr bwMode="auto">
          <a:xfrm>
            <a:off x="4244741" y="1962488"/>
            <a:ext cx="3557805" cy="2669386"/>
          </a:xfrm>
          <a:prstGeom prst="rect">
            <a:avLst/>
          </a:prstGeom>
          <a:noFill/>
          <a:ln w="9525">
            <a:noFill/>
            <a:miter lim="800000"/>
            <a:headEnd/>
            <a:tailEnd/>
          </a:ln>
        </p:spPr>
      </p:pic>
      <p:sp>
        <p:nvSpPr>
          <p:cNvPr id="6" name="Retângulo 5"/>
          <p:cNvSpPr/>
          <p:nvPr/>
        </p:nvSpPr>
        <p:spPr>
          <a:xfrm>
            <a:off x="2826619" y="4626409"/>
            <a:ext cx="7058526" cy="840230"/>
          </a:xfrm>
          <a:prstGeom prst="rect">
            <a:avLst/>
          </a:prstGeom>
        </p:spPr>
        <p:txBody>
          <a:bodyPr wrap="square">
            <a:spAutoFit/>
          </a:bodyPr>
          <a:lstStyle/>
          <a:p>
            <a:pPr algn="ctr">
              <a:lnSpc>
                <a:spcPct val="90000"/>
              </a:lnSpc>
            </a:pPr>
            <a:r>
              <a:rPr lang="pt-BR" dirty="0" smtClean="0"/>
              <a:t>Drs. Paulo R. Margotto, Mércia M. B. Rocha, Paulo J. G. Tubino, </a:t>
            </a:r>
            <a:r>
              <a:rPr lang="pt-BR" b="1" dirty="0" smtClean="0">
                <a:solidFill>
                  <a:srgbClr val="FA3CD1"/>
                </a:solidFill>
              </a:rPr>
              <a:t>Jaisa M.M. de Moura</a:t>
            </a:r>
            <a:r>
              <a:rPr lang="pt-BR" dirty="0" smtClean="0"/>
              <a:t> e Ruy Bayma Archer da Silva </a:t>
            </a:r>
          </a:p>
          <a:p>
            <a:pPr algn="ctr">
              <a:lnSpc>
                <a:spcPct val="90000"/>
              </a:lnSpc>
            </a:pPr>
            <a:r>
              <a:rPr lang="pt-BR" dirty="0" smtClean="0"/>
              <a:t>(Apresentação da Tese de Mestrado, 2006)</a:t>
            </a:r>
          </a:p>
        </p:txBody>
      </p:sp>
      <p:graphicFrame>
        <p:nvGraphicFramePr>
          <p:cNvPr id="7" name="Group 4"/>
          <p:cNvGraphicFramePr>
            <a:graphicFrameLocks noGrp="1"/>
          </p:cNvGraphicFramePr>
          <p:nvPr/>
        </p:nvGraphicFramePr>
        <p:xfrm>
          <a:off x="3093336" y="6035040"/>
          <a:ext cx="6335712" cy="822960"/>
        </p:xfrm>
        <a:graphic>
          <a:graphicData uri="http://schemas.openxmlformats.org/drawingml/2006/table">
            <a:tbl>
              <a:tblPr/>
              <a:tblGrid>
                <a:gridCol w="5665787"/>
                <a:gridCol w="669925"/>
              </a:tblGrid>
              <a:tr h="488299">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dirty="0" smtClean="0">
                          <a:ln>
                            <a:noFill/>
                          </a:ln>
                          <a:solidFill>
                            <a:srgbClr val="999999"/>
                          </a:solidFill>
                          <a:effectLst/>
                          <a:latin typeface="Verdana" pitchFamily="34" charset="0"/>
                          <a:cs typeface="Times New Roman" pitchFamily="18" charset="0"/>
                        </a:rPr>
                        <a:t>Tese de Mestrado-Universidade de Bras</a:t>
                      </a:r>
                      <a:r>
                        <a:rPr kumimoji="0" lang="pt-BR" sz="1200" b="1" i="0" u="none" strike="noStrike" cap="none" normalizeH="0" baseline="0" dirty="0" smtClean="0">
                          <a:ln>
                            <a:noFill/>
                          </a:ln>
                          <a:solidFill>
                            <a:srgbClr val="999999"/>
                          </a:solidFill>
                          <a:effectLst/>
                          <a:latin typeface="Arial"/>
                          <a:cs typeface="Times New Roman" pitchFamily="18" charset="0"/>
                        </a:rPr>
                        <a:t>í</a:t>
                      </a:r>
                      <a:r>
                        <a:rPr kumimoji="0" lang="pt-BR" sz="1200" b="1" i="0" u="none" strike="noStrike" cap="none" normalizeH="0" baseline="0" dirty="0" smtClean="0">
                          <a:ln>
                            <a:noFill/>
                          </a:ln>
                          <a:solidFill>
                            <a:srgbClr val="999999"/>
                          </a:solidFill>
                          <a:effectLst/>
                          <a:latin typeface="Verdana" pitchFamily="34" charset="0"/>
                          <a:cs typeface="Times New Roman" pitchFamily="18" charset="0"/>
                        </a:rPr>
                        <a:t>lia (UnB): Valor progn</a:t>
                      </a:r>
                      <a:r>
                        <a:rPr kumimoji="0" lang="pt-BR" sz="1200" b="1" i="0" u="none" strike="noStrike" cap="none" normalizeH="0" baseline="0" dirty="0" smtClean="0">
                          <a:ln>
                            <a:noFill/>
                          </a:ln>
                          <a:solidFill>
                            <a:srgbClr val="999999"/>
                          </a:solidFill>
                          <a:effectLst/>
                          <a:latin typeface="Arial"/>
                          <a:cs typeface="Times New Roman" pitchFamily="18" charset="0"/>
                        </a:rPr>
                        <a:t>ó</a:t>
                      </a:r>
                      <a:r>
                        <a:rPr kumimoji="0" lang="pt-BR" sz="1200" b="1" i="0" u="none" strike="noStrike" cap="none" normalizeH="0" baseline="0" dirty="0" smtClean="0">
                          <a:ln>
                            <a:noFill/>
                          </a:ln>
                          <a:solidFill>
                            <a:srgbClr val="999999"/>
                          </a:solidFill>
                          <a:effectLst/>
                          <a:latin typeface="Verdana" pitchFamily="34" charset="0"/>
                          <a:cs typeface="Times New Roman" pitchFamily="18" charset="0"/>
                        </a:rPr>
                        <a:t>stico das imagens ultra-sonogr</a:t>
                      </a:r>
                      <a:r>
                        <a:rPr kumimoji="0" lang="pt-BR" sz="1200" b="1" i="0" u="none" strike="noStrike" cap="none" normalizeH="0" baseline="0" dirty="0" smtClean="0">
                          <a:ln>
                            <a:noFill/>
                          </a:ln>
                          <a:solidFill>
                            <a:srgbClr val="999999"/>
                          </a:solidFill>
                          <a:effectLst/>
                          <a:latin typeface="Arial"/>
                          <a:cs typeface="Times New Roman" pitchFamily="18" charset="0"/>
                        </a:rPr>
                        <a:t>á</a:t>
                      </a:r>
                      <a:r>
                        <a:rPr kumimoji="0" lang="pt-BR" sz="1200" b="1" i="0" u="none" strike="noStrike" cap="none" normalizeH="0" baseline="0" dirty="0" smtClean="0">
                          <a:ln>
                            <a:noFill/>
                          </a:ln>
                          <a:solidFill>
                            <a:srgbClr val="999999"/>
                          </a:solidFill>
                          <a:effectLst/>
                          <a:latin typeface="Verdana" pitchFamily="34" charset="0"/>
                          <a:cs typeface="Times New Roman" pitchFamily="18" charset="0"/>
                        </a:rPr>
                        <a:t>ficas pr</a:t>
                      </a:r>
                      <a:r>
                        <a:rPr kumimoji="0" lang="pt-BR" sz="1200" b="1" i="0" u="none" strike="noStrike" cap="none" normalizeH="0" baseline="0" dirty="0" smtClean="0">
                          <a:ln>
                            <a:noFill/>
                          </a:ln>
                          <a:solidFill>
                            <a:srgbClr val="999999"/>
                          </a:solidFill>
                          <a:effectLst/>
                          <a:latin typeface="Arial"/>
                          <a:cs typeface="Times New Roman" pitchFamily="18" charset="0"/>
                        </a:rPr>
                        <a:t>é</a:t>
                      </a:r>
                      <a:r>
                        <a:rPr kumimoji="0" lang="pt-BR" sz="1200" b="1" i="0" u="none" strike="noStrike" cap="none" normalizeH="0" baseline="0" dirty="0" smtClean="0">
                          <a:ln>
                            <a:noFill/>
                          </a:ln>
                          <a:solidFill>
                            <a:srgbClr val="999999"/>
                          </a:solidFill>
                          <a:effectLst/>
                          <a:latin typeface="Verdana" pitchFamily="34" charset="0"/>
                          <a:cs typeface="Times New Roman" pitchFamily="18" charset="0"/>
                        </a:rPr>
                        <a:t>-natais nos pacientes com gastrosquise</a:t>
                      </a:r>
                      <a:r>
                        <a:rPr kumimoji="0" lang="pt-BR" sz="1200" b="0" i="0" u="none" strike="noStrike" cap="none" normalizeH="0" baseline="0" dirty="0" smtClean="0">
                          <a:ln>
                            <a:noFill/>
                          </a:ln>
                          <a:solidFill>
                            <a:srgbClr val="000000"/>
                          </a:solidFill>
                          <a:effectLst/>
                          <a:latin typeface="Times New Roman" pitchFamily="18" charset="0"/>
                          <a:cs typeface="Times New Roman" pitchFamily="18" charset="0"/>
                        </a:rPr>
                        <a:t/>
                      </a:r>
                      <a:br>
                        <a:rPr kumimoji="0" lang="pt-BR" sz="1200" b="0" i="0" u="none" strike="noStrike" cap="none" normalizeH="0" baseline="0" dirty="0" smtClean="0">
                          <a:ln>
                            <a:noFill/>
                          </a:ln>
                          <a:solidFill>
                            <a:srgbClr val="000000"/>
                          </a:solidFill>
                          <a:effectLst/>
                          <a:latin typeface="Times New Roman" pitchFamily="18" charset="0"/>
                          <a:cs typeface="Times New Roman" pitchFamily="18" charset="0"/>
                        </a:rPr>
                      </a:br>
                      <a:r>
                        <a:rPr kumimoji="0" lang="pt-BR" sz="1200" b="0" i="0" u="none" strike="noStrike" cap="none" normalizeH="0" baseline="0" dirty="0" smtClean="0">
                          <a:ln>
                            <a:noFill/>
                          </a:ln>
                          <a:solidFill>
                            <a:srgbClr val="999999"/>
                          </a:solidFill>
                          <a:effectLst/>
                          <a:latin typeface="Verdana" pitchFamily="34" charset="0"/>
                          <a:cs typeface="Times New Roman" pitchFamily="18" charset="0"/>
                        </a:rPr>
                        <a:t>Autor(es): Jaisa Maria Magalhães de Moura</a:t>
                      </a:r>
                      <a:endParaRPr kumimoji="0" lang="pt-BR" sz="1200" b="0" i="0" u="none" strike="noStrike" cap="none" normalizeH="0" baseline="0" dirty="0" smtClean="0">
                        <a:ln>
                          <a:noFill/>
                        </a:ln>
                        <a:solidFill>
                          <a:schemeClr val="tx1"/>
                        </a:solidFill>
                        <a:effectLst/>
                        <a:latin typeface="Arial" charset="0"/>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dirty="0" smtClean="0">
                          <a:ln>
                            <a:noFill/>
                          </a:ln>
                          <a:solidFill>
                            <a:srgbClr val="000000"/>
                          </a:solidFill>
                          <a:effectLst/>
                          <a:latin typeface="Times New Roman" pitchFamily="18" charset="0"/>
                          <a:cs typeface="Times New Roman" pitchFamily="18" charset="0"/>
                        </a:rPr>
                        <a:t>  </a:t>
                      </a: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5124" name="Picture 4" descr="pdf">
            <a:hlinkClick r:id="rId3" tooltip="Gastrosquise_Tese_Mestrado"/>
          </p:cNvPr>
          <p:cNvPicPr>
            <a:picLocks noChangeAspect="1" noChangeArrowheads="1"/>
          </p:cNvPicPr>
          <p:nvPr/>
        </p:nvPicPr>
        <p:blipFill>
          <a:blip r:embed="rId4"/>
          <a:srcRect/>
          <a:stretch>
            <a:fillRect/>
          </a:stretch>
        </p:blipFill>
        <p:spPr bwMode="auto">
          <a:xfrm>
            <a:off x="9421045" y="6218805"/>
            <a:ext cx="457200" cy="457200"/>
          </a:xfrm>
          <a:prstGeom prst="rect">
            <a:avLst/>
          </a:prstGeom>
          <a:noFill/>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0" y="2286000"/>
            <a:ext cx="12192000" cy="4965700"/>
          </a:xfrm>
          <a:solidFill>
            <a:schemeClr val="bg1"/>
          </a:solidFill>
        </p:spPr>
        <p:txBody>
          <a:bodyPr>
            <a:noAutofit/>
          </a:bodyPr>
          <a:lstStyle/>
          <a:p>
            <a:r>
              <a:rPr lang="pt-BR" sz="2400" b="1" dirty="0" smtClean="0"/>
              <a:t>Classificação das atresias de jejuno, íleo e cólon:</a:t>
            </a:r>
            <a:r>
              <a:rPr lang="pt-BR" sz="2400" dirty="0" smtClean="0"/>
              <a:t/>
            </a:r>
            <a:br>
              <a:rPr lang="pt-BR" sz="2400" dirty="0" smtClean="0"/>
            </a:br>
            <a:r>
              <a:rPr lang="pt-BR" sz="2400" dirty="0" smtClean="0"/>
              <a:t>Tipo I - diafragma (membrana intraluminar)</a:t>
            </a:r>
            <a:br>
              <a:rPr lang="pt-BR" sz="2400" dirty="0" smtClean="0"/>
            </a:br>
            <a:r>
              <a:rPr lang="pt-BR" sz="2400" dirty="0" smtClean="0"/>
              <a:t>Tipo II - cordão fibroso (atresia intestinal com porções distal e proximal ligadas por um cordão)</a:t>
            </a:r>
            <a:br>
              <a:rPr lang="pt-BR" sz="2400" dirty="0" smtClean="0"/>
            </a:br>
            <a:r>
              <a:rPr lang="pt-BR" sz="2400" dirty="0" smtClean="0"/>
              <a:t>Tipo IIIa – defeito em V no mesentério (atresia intestinal com as duas porções     separadas)</a:t>
            </a:r>
            <a:br>
              <a:rPr lang="pt-BR" sz="2400" dirty="0" smtClean="0"/>
            </a:br>
            <a:r>
              <a:rPr lang="pt-BR" sz="2400" dirty="0" smtClean="0"/>
              <a:t>(Tipo IIIb - “Apple peel (casca de maçã) ou Christmas Tree (pinheiro de natal)”: é o tipo de atresia intestinal mais grave, atresia proximal com restante do intestino com rotação em torno da mesentérica).</a:t>
            </a:r>
            <a:br>
              <a:rPr lang="pt-BR" sz="2400" dirty="0" smtClean="0"/>
            </a:br>
            <a:r>
              <a:rPr lang="pt-BR" sz="2400" dirty="0" smtClean="0"/>
              <a:t>Tipo IV - atresias intestinais múltiplas</a:t>
            </a:r>
            <a:br>
              <a:rPr lang="pt-BR" sz="2400" dirty="0" smtClean="0"/>
            </a:br>
            <a:r>
              <a:rPr lang="pt-BR" sz="2400" dirty="0" smtClean="0"/>
              <a:t>A atresia de cólon é classificada em tipo I, II, e III semelhante a classificação da atresia jejunoileal tipo I, II e IIIa.  O cólon direito é o mais acometido e a atresia tipo III a mais frequente.</a:t>
            </a:r>
            <a:br>
              <a:rPr lang="pt-BR" sz="2400" dirty="0" smtClean="0"/>
            </a:br>
            <a:r>
              <a:rPr lang="pt-BR" sz="2400" dirty="0" smtClean="0"/>
              <a:t> </a:t>
            </a:r>
            <a:br>
              <a:rPr lang="pt-BR" sz="2400" dirty="0" smtClean="0"/>
            </a:br>
            <a:endParaRPr lang="pt-BR" sz="2400" dirty="0"/>
          </a:p>
        </p:txBody>
      </p:sp>
      <p:pic>
        <p:nvPicPr>
          <p:cNvPr id="44034" name="Picture 2" descr="0I6MLcosRzCVEsxeqsSfNw_thumb_4104"/>
          <p:cNvPicPr>
            <a:picLocks noChangeAspect="1" noChangeArrowheads="1"/>
          </p:cNvPicPr>
          <p:nvPr/>
        </p:nvPicPr>
        <p:blipFill>
          <a:blip r:embed="rId2"/>
          <a:srcRect/>
          <a:stretch>
            <a:fillRect/>
          </a:stretch>
        </p:blipFill>
        <p:spPr bwMode="auto">
          <a:xfrm>
            <a:off x="0" y="673100"/>
            <a:ext cx="1842716" cy="1695450"/>
          </a:xfrm>
          <a:prstGeom prst="rect">
            <a:avLst/>
          </a:prstGeom>
          <a:noFill/>
          <a:ln w="9525">
            <a:noFill/>
            <a:miter lim="800000"/>
            <a:headEnd/>
            <a:tailEnd/>
          </a:ln>
        </p:spPr>
      </p:pic>
      <p:sp>
        <p:nvSpPr>
          <p:cNvPr id="4" name="Retângulo 3"/>
          <p:cNvSpPr/>
          <p:nvPr/>
        </p:nvSpPr>
        <p:spPr>
          <a:xfrm>
            <a:off x="1638300" y="6534834"/>
            <a:ext cx="9220200" cy="646331"/>
          </a:xfrm>
          <a:prstGeom prst="rect">
            <a:avLst/>
          </a:prstGeom>
        </p:spPr>
        <p:txBody>
          <a:bodyPr wrap="square">
            <a:spAutoFit/>
          </a:bodyPr>
          <a:lstStyle/>
          <a:p>
            <a:pPr algn="ctr"/>
            <a:r>
              <a:rPr lang="pt-BR" b="1" dirty="0" smtClean="0"/>
              <a:t>Ao contrário das obstruções duodenais, as obstruções de delgado e grosso têm pouca incidência de malformações associadas (&lt; 10% dos casos).</a:t>
            </a:r>
            <a:endParaRPr lang="pt-BR" b="1" dirty="0"/>
          </a:p>
        </p:txBody>
      </p:sp>
      <p:sp>
        <p:nvSpPr>
          <p:cNvPr id="4097" name="Rectangle 1"/>
          <p:cNvSpPr>
            <a:spLocks noChangeArrowheads="1"/>
          </p:cNvSpPr>
          <p:nvPr/>
        </p:nvSpPr>
        <p:spPr bwMode="auto">
          <a:xfrm>
            <a:off x="1905803" y="646895"/>
            <a:ext cx="9769642" cy="1415724"/>
          </a:xfrm>
          <a:prstGeom prst="rect">
            <a:avLst/>
          </a:prstGeom>
          <a:noFill/>
          <a:ln w="9525">
            <a:noFill/>
            <a:miter lim="800000"/>
            <a:headEnd/>
            <a:tailEnd/>
          </a:ln>
          <a:effectLst/>
        </p:spPr>
        <p:txBody>
          <a:bodyPr vert="horz" wrap="square" lIns="91440" tIns="126960" rIns="91440" bIns="25392"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2800" b="1" i="0" strike="noStrike" cap="none" normalizeH="0" baseline="0" dirty="0" smtClean="0">
                <a:ln>
                  <a:noFill/>
                </a:ln>
                <a:solidFill>
                  <a:srgbClr val="0000FF"/>
                </a:solidFill>
                <a:effectLst/>
                <a:latin typeface="Lato" pitchFamily="34" charset="0"/>
                <a:cs typeface="Arial" pitchFamily="34" charset="0"/>
              </a:rPr>
              <a:t>OBSTRUÇÕES INTESTINAIS</a:t>
            </a:r>
            <a:endParaRPr kumimoji="0" lang="pt-BR" sz="2800" b="1" i="0" strike="noStrike" cap="none" normalizeH="0" baseline="0" dirty="0" smtClean="0">
              <a:ln>
                <a:noFill/>
              </a:ln>
              <a:solidFill>
                <a:srgbClr val="0000FF"/>
              </a:solidFill>
              <a:effectLst/>
              <a:latin typeface="Lato" pitchFamily="34" charset="0"/>
              <a:cs typeface="Arial" pitchFamily="34" charset="0"/>
              <a:hlinkClick r:id="rId3" tooltip="NOVO-OBSTRUÇÃO INTESTINAL"/>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pt-BR" b="1" i="0" u="sng" strike="noStrike" cap="none" normalizeH="0" baseline="0" dirty="0" smtClean="0">
                <a:ln>
                  <a:noFill/>
                </a:ln>
                <a:solidFill>
                  <a:srgbClr val="78909C"/>
                </a:solidFill>
                <a:effectLst/>
                <a:latin typeface="Arial" pitchFamily="34" charset="0"/>
                <a:cs typeface="Arial" pitchFamily="34" charset="0"/>
                <a:hlinkClick r:id="rId3" tooltip="NOVO-OBSTRUÇÃO INTESTINAL"/>
              </a:rPr>
              <a:t>  </a:t>
            </a:r>
            <a:r>
              <a:rPr kumimoji="0" lang="pt-BR" b="1" i="0" u="none" strike="noStrike" cap="none" normalizeH="0" baseline="0" dirty="0" smtClean="0">
                <a:ln>
                  <a:noFill/>
                </a:ln>
                <a:solidFill>
                  <a:schemeClr val="tx1"/>
                </a:solidFill>
                <a:effectLst/>
                <a:latin typeface="Arial" pitchFamily="34" charset="0"/>
                <a:cs typeface="Arial" pitchFamily="34" charset="0"/>
              </a:rPr>
              <a:t/>
            </a:r>
            <a:br>
              <a:rPr kumimoji="0" lang="pt-BR" b="1" i="0" u="none" strike="noStrike" cap="none" normalizeH="0" baseline="0" dirty="0" smtClean="0">
                <a:ln>
                  <a:noFill/>
                </a:ln>
                <a:solidFill>
                  <a:schemeClr val="tx1"/>
                </a:solidFill>
                <a:effectLst/>
                <a:latin typeface="Arial" pitchFamily="34" charset="0"/>
                <a:cs typeface="Arial" pitchFamily="34" charset="0"/>
              </a:rPr>
            </a:br>
            <a:r>
              <a:rPr kumimoji="0" lang="pt-BR" i="0" strike="noStrike" cap="none" normalizeH="0" baseline="0" dirty="0" smtClean="0">
                <a:ln>
                  <a:noFill/>
                </a:ln>
                <a:solidFill>
                  <a:srgbClr val="424242"/>
                </a:solidFill>
                <a:effectLst/>
                <a:latin typeface="Source Sans Pro"/>
                <a:cs typeface="Arial" pitchFamily="34" charset="0"/>
              </a:rPr>
              <a:t>Paulo Lassance, Jaisa Maria Magalhães de Moura. Capítulo do Livro Assistência ao Recém-Nascido de Risco, 4a Edição, 2020, no Prelo</a:t>
            </a:r>
            <a:endParaRPr kumimoji="0" lang="pt-BR" i="0" strike="noStrike" cap="none" normalizeH="0" baseline="0" dirty="0" smtClean="0">
              <a:ln>
                <a:noFill/>
              </a:ln>
              <a:solidFill>
                <a:srgbClr val="78909C"/>
              </a:solidFill>
              <a:effectLst/>
              <a:latin typeface="Arial" pitchFamily="34" charset="0"/>
              <a:cs typeface="Arial" pitchFamily="34" charset="0"/>
            </a:endParaRPr>
          </a:p>
        </p:txBody>
      </p:sp>
      <p:pic>
        <p:nvPicPr>
          <p:cNvPr id="4098" name="Picture 2" descr="doc">
            <a:hlinkClick r:id="rId3" tooltip="NOVO-OBSTRUÇÃO INTESTINAL"/>
          </p:cNvPr>
          <p:cNvPicPr>
            <a:picLocks noChangeAspect="1" noChangeArrowheads="1"/>
          </p:cNvPicPr>
          <p:nvPr/>
        </p:nvPicPr>
        <p:blipFill>
          <a:blip r:embed="rId4"/>
          <a:srcRect/>
          <a:stretch>
            <a:fillRect/>
          </a:stretch>
        </p:blipFill>
        <p:spPr bwMode="auto">
          <a:xfrm>
            <a:off x="9380153" y="794118"/>
            <a:ext cx="457200" cy="457200"/>
          </a:xfrm>
          <a:prstGeom prst="rect">
            <a:avLst/>
          </a:prstGeom>
          <a:noFill/>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lstStyle/>
          <a:p>
            <a:r>
              <a:rPr lang="pt-BR" dirty="0" smtClean="0"/>
              <a:t>Anomalias anorretais incluem um vasto espectro de doenças que ocorrem em recém-nascidos e afetam o ânus e o reto, bem como os tratos urinário e genital. </a:t>
            </a:r>
          </a:p>
          <a:p>
            <a:r>
              <a:rPr lang="pt-BR" dirty="0" smtClean="0"/>
              <a:t>Os defeitos variam desde os mais simples, facilmente corrigíveis e com prognóstico funcional excelente, até aqueles muito complexos, de difícil manejo, geralmente com outras malformações associadas e prognóstico funcional ruim.</a:t>
            </a:r>
          </a:p>
          <a:p>
            <a:endParaRPr lang="pt-BR" dirty="0"/>
          </a:p>
        </p:txBody>
      </p:sp>
      <p:pic>
        <p:nvPicPr>
          <p:cNvPr id="45058" name="Imagem 5" descr="C:\Users\Paulo\Pictures\períneo plano anomalia anorretal.png"/>
          <p:cNvPicPr>
            <a:picLocks noChangeAspect="1" noChangeArrowheads="1"/>
          </p:cNvPicPr>
          <p:nvPr/>
        </p:nvPicPr>
        <p:blipFill>
          <a:blip r:embed="rId2"/>
          <a:srcRect/>
          <a:stretch>
            <a:fillRect/>
          </a:stretch>
        </p:blipFill>
        <p:spPr bwMode="auto">
          <a:xfrm>
            <a:off x="0" y="279400"/>
            <a:ext cx="1854200" cy="2082800"/>
          </a:xfrm>
          <a:prstGeom prst="rect">
            <a:avLst/>
          </a:prstGeom>
          <a:noFill/>
          <a:ln w="9525">
            <a:noFill/>
            <a:miter lim="800000"/>
            <a:headEnd/>
            <a:tailEnd/>
          </a:ln>
        </p:spPr>
      </p:pic>
      <p:sp>
        <p:nvSpPr>
          <p:cNvPr id="3073" name="Rectangle 1"/>
          <p:cNvSpPr>
            <a:spLocks noChangeArrowheads="1"/>
          </p:cNvSpPr>
          <p:nvPr/>
        </p:nvSpPr>
        <p:spPr bwMode="auto">
          <a:xfrm>
            <a:off x="2357475" y="898936"/>
            <a:ext cx="8497326" cy="1046392"/>
          </a:xfrm>
          <a:prstGeom prst="rect">
            <a:avLst/>
          </a:prstGeom>
          <a:noFill/>
          <a:ln w="9525">
            <a:noFill/>
            <a:miter lim="800000"/>
            <a:headEnd/>
            <a:tailEnd/>
          </a:ln>
          <a:effectLst/>
        </p:spPr>
        <p:txBody>
          <a:bodyPr vert="horz" wrap="none" lIns="91440" tIns="126960" rIns="91440" bIns="25392"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2400" b="1" i="0" u="none" strike="noStrike" cap="none" normalizeH="0" baseline="0" dirty="0" smtClean="0">
                <a:ln>
                  <a:noFill/>
                </a:ln>
                <a:solidFill>
                  <a:srgbClr val="0000FF"/>
                </a:solidFill>
                <a:effectLst/>
                <a:latin typeface="Lato" pitchFamily="34" charset="0"/>
                <a:cs typeface="Arial" pitchFamily="34" charset="0"/>
              </a:rPr>
              <a:t>ANOMALIAS  ANORRETAIS</a:t>
            </a:r>
          </a:p>
          <a:p>
            <a:pPr marL="0" marR="0" lvl="0" indent="0" algn="ctr" defTabSz="914400" rtl="0" eaLnBrk="0" fontAlgn="base" latinLnBrk="0" hangingPunct="0">
              <a:lnSpc>
                <a:spcPct val="100000"/>
              </a:lnSpc>
              <a:spcBef>
                <a:spcPct val="0"/>
              </a:spcBef>
              <a:spcAft>
                <a:spcPct val="0"/>
              </a:spcAft>
              <a:buClrTx/>
              <a:buSzTx/>
              <a:buFontTx/>
              <a:buNone/>
              <a:tabLst/>
            </a:pPr>
            <a:r>
              <a:rPr kumimoji="0" lang="pt-BR" sz="2000" b="0" i="0" u="sng" strike="noStrike" cap="none" normalizeH="0" baseline="0" dirty="0" smtClean="0">
                <a:ln>
                  <a:noFill/>
                </a:ln>
                <a:solidFill>
                  <a:srgbClr val="78909C"/>
                </a:solidFill>
                <a:effectLst/>
                <a:latin typeface="Arial" pitchFamily="34" charset="0"/>
                <a:cs typeface="Arial" pitchFamily="34" charset="0"/>
              </a:rPr>
              <a:t> </a:t>
            </a:r>
            <a:r>
              <a:rPr kumimoji="0" lang="pt-BR" sz="2000" b="0" i="0" u="none" strike="noStrike" cap="none" normalizeH="0" baseline="0" dirty="0" smtClean="0">
                <a:ln>
                  <a:noFill/>
                </a:ln>
                <a:solidFill>
                  <a:schemeClr val="tx1"/>
                </a:solidFill>
                <a:effectLst/>
                <a:latin typeface="Arial" pitchFamily="34" charset="0"/>
                <a:cs typeface="Arial" pitchFamily="34" charset="0"/>
              </a:rPr>
              <a:t/>
            </a:r>
            <a:br>
              <a:rPr kumimoji="0" lang="pt-BR" sz="2000" b="0" i="0" u="none" strike="noStrike" cap="none" normalizeH="0" baseline="0" dirty="0" smtClean="0">
                <a:ln>
                  <a:noFill/>
                </a:ln>
                <a:solidFill>
                  <a:schemeClr val="tx1"/>
                </a:solidFill>
                <a:effectLst/>
                <a:latin typeface="Arial" pitchFamily="34" charset="0"/>
                <a:cs typeface="Arial" pitchFamily="34" charset="0"/>
              </a:rPr>
            </a:br>
            <a:r>
              <a:rPr kumimoji="0" lang="pt-BR" sz="1400" b="0" i="0" strike="noStrike" cap="none" normalizeH="0" baseline="0" dirty="0" smtClean="0">
                <a:ln>
                  <a:noFill/>
                </a:ln>
                <a:solidFill>
                  <a:srgbClr val="424242"/>
                </a:solidFill>
                <a:effectLst/>
                <a:latin typeface="Source Sans Pro"/>
                <a:cs typeface="Arial" pitchFamily="34" charset="0"/>
              </a:rPr>
              <a:t>Ana Paula Amaral (Capítulo do livro Assistência ao Recém-Nascido de Risco, 4a Edição, 2020, no Prelo.</a:t>
            </a:r>
            <a:endParaRPr kumimoji="0" lang="pt-BR" sz="1400" b="0" i="0" strike="noStrike" cap="none" normalizeH="0" baseline="0" dirty="0" smtClean="0">
              <a:ln>
                <a:noFill/>
              </a:ln>
              <a:solidFill>
                <a:srgbClr val="78909C"/>
              </a:solidFill>
              <a:effectLst/>
              <a:latin typeface="Arial" pitchFamily="34" charset="0"/>
              <a:cs typeface="Arial" pitchFamily="34" charset="0"/>
            </a:endParaRPr>
          </a:p>
        </p:txBody>
      </p:sp>
      <p:pic>
        <p:nvPicPr>
          <p:cNvPr id="3074" name="Picture 2" descr="doc">
            <a:hlinkClick r:id="rId3" tooltip="NOVO-ANOMALIAS ANORRETAIS"/>
          </p:cNvPr>
          <p:cNvPicPr>
            <a:picLocks noChangeAspect="1" noChangeArrowheads="1"/>
          </p:cNvPicPr>
          <p:nvPr/>
        </p:nvPicPr>
        <p:blipFill>
          <a:blip r:embed="rId4"/>
          <a:srcRect/>
          <a:stretch>
            <a:fillRect/>
          </a:stretch>
        </p:blipFill>
        <p:spPr bwMode="auto">
          <a:xfrm>
            <a:off x="8725635" y="1092501"/>
            <a:ext cx="457200" cy="457200"/>
          </a:xfrm>
          <a:prstGeom prst="rect">
            <a:avLst/>
          </a:prstGeom>
          <a:noFill/>
        </p:spPr>
      </p:pic>
      <p:sp>
        <p:nvSpPr>
          <p:cNvPr id="8" name="Seta para a direita 7"/>
          <p:cNvSpPr/>
          <p:nvPr/>
        </p:nvSpPr>
        <p:spPr>
          <a:xfrm>
            <a:off x="11367436" y="5675536"/>
            <a:ext cx="641523" cy="24881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Texto 2"/>
          <p:cNvSpPr>
            <a:spLocks noGrp="1"/>
          </p:cNvSpPr>
          <p:nvPr>
            <p:ph type="body" idx="1"/>
          </p:nvPr>
        </p:nvSpPr>
        <p:spPr>
          <a:xfrm>
            <a:off x="1129166" y="838200"/>
            <a:ext cx="9856334" cy="5803899"/>
          </a:xfrm>
        </p:spPr>
        <p:txBody>
          <a:bodyPr>
            <a:normAutofit fontScale="92500" lnSpcReduction="10000"/>
          </a:bodyPr>
          <a:lstStyle/>
          <a:p>
            <a:pPr algn="ctr"/>
            <a:r>
              <a:rPr lang="pt-BR" b="1" dirty="0" smtClean="0"/>
              <a:t>A incidência das anomalias anorretais é de 1:5000 nascidos vivos. </a:t>
            </a:r>
          </a:p>
          <a:p>
            <a:r>
              <a:rPr lang="pt-BR" dirty="0" smtClean="0"/>
              <a:t>Aproximadamente </a:t>
            </a:r>
            <a:r>
              <a:rPr lang="pt-BR" dirty="0" smtClean="0">
                <a:solidFill>
                  <a:srgbClr val="FF0000"/>
                </a:solidFill>
              </a:rPr>
              <a:t>25 a 50% dos pacientes apresentam outras malformações associadas</a:t>
            </a:r>
            <a:r>
              <a:rPr lang="pt-BR" dirty="0" smtClean="0"/>
              <a:t>, sendo as mais frequentes relacionadas ao sistema urinário, o que torna mandatória a realização de ecografia de rins e vias urinárias em todo paciente portador de anomalia anorretal.</a:t>
            </a:r>
          </a:p>
          <a:p>
            <a:r>
              <a:rPr lang="pt-BR" dirty="0" smtClean="0"/>
              <a:t>- Malformações urinárias: 50% (hidronefrose, agenesia renal, refluxo vésico-ureteral e megaureter)</a:t>
            </a:r>
          </a:p>
          <a:p>
            <a:r>
              <a:rPr lang="pt-BR" dirty="0" smtClean="0"/>
              <a:t>- Anomalias cardiovasculares: 30%; destes apenas um terço têm repercussão hemodinâmica.</a:t>
            </a:r>
          </a:p>
          <a:p>
            <a:r>
              <a:rPr lang="pt-BR" dirty="0" smtClean="0"/>
              <a:t>- Atresia de esôfago: 8%</a:t>
            </a:r>
          </a:p>
          <a:p>
            <a:r>
              <a:rPr lang="pt-BR" dirty="0" smtClean="0"/>
              <a:t>- Atresia duodenal: 3%</a:t>
            </a:r>
          </a:p>
          <a:p>
            <a:r>
              <a:rPr lang="pt-BR" dirty="0" smtClean="0"/>
              <a:t>- Medula presa: 25%</a:t>
            </a:r>
          </a:p>
          <a:p>
            <a:r>
              <a:rPr lang="pt-BR" dirty="0" smtClean="0"/>
              <a:t>- Anomalias vertebrais/ sacrais: 6 a 27%</a:t>
            </a:r>
          </a:p>
          <a:p>
            <a:r>
              <a:rPr lang="pt-BR" dirty="0" smtClean="0"/>
              <a:t> </a:t>
            </a:r>
          </a:p>
          <a:p>
            <a:r>
              <a:rPr lang="pt-BR" dirty="0" smtClean="0"/>
              <a:t> </a:t>
            </a:r>
          </a:p>
          <a:p>
            <a:endParaRPr lang="pt-BR"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a:spLocks noGrp="1"/>
          </p:cNvSpPr>
          <p:nvPr>
            <p:ph type="subTitle" idx="1"/>
          </p:nvPr>
        </p:nvSpPr>
        <p:spPr>
          <a:xfrm>
            <a:off x="308007" y="798897"/>
            <a:ext cx="11117179" cy="4899258"/>
          </a:xfrm>
        </p:spPr>
        <p:txBody>
          <a:bodyPr>
            <a:normAutofit fontScale="55000" lnSpcReduction="20000"/>
          </a:bodyPr>
          <a:lstStyle/>
          <a:p>
            <a:r>
              <a:rPr lang="pt-BR" sz="3600" b="1" dirty="0" smtClean="0">
                <a:solidFill>
                  <a:srgbClr val="FF00FF"/>
                </a:solidFill>
              </a:rPr>
              <a:t>Portanto...</a:t>
            </a:r>
          </a:p>
          <a:p>
            <a:r>
              <a:rPr lang="pt-BR" sz="3600" dirty="0" smtClean="0"/>
              <a:t>Nos </a:t>
            </a:r>
            <a:r>
              <a:rPr lang="pt-BR" sz="3600" dirty="0" smtClean="0"/>
              <a:t>últimos anos, há evidências crescentes de que a ressonância magnética fetal (RM) pode ser útil no diagnóstico de anormalidades gastrointestinais fetais. Nesse estudo todos os pacientes que receberam ressonância magnética foram inicialmente selecionados com ultrassom (a adição de a ressonância magnética fetal proporcionou uma capacidade aprimorada para avaliar a localização da obstrução e aumenta a </a:t>
            </a:r>
            <a:r>
              <a:rPr lang="pt-BR" sz="3600" dirty="0" err="1" smtClean="0"/>
              <a:t>acurácia</a:t>
            </a:r>
            <a:r>
              <a:rPr lang="pt-BR" sz="3600" dirty="0" smtClean="0"/>
              <a:t> diagnóstico que chega a </a:t>
            </a:r>
            <a:r>
              <a:rPr lang="pt-BR" sz="3600" b="1" dirty="0" smtClean="0">
                <a:solidFill>
                  <a:srgbClr val="0000FF"/>
                </a:solidFill>
              </a:rPr>
              <a:t>84,4%</a:t>
            </a:r>
            <a:r>
              <a:rPr lang="pt-BR" sz="3600" dirty="0" smtClean="0"/>
              <a:t>). Outro achado relevante desse estudo foi a taxa de anomalias anatômicas associadas entre os grupos. No presente estudo, pareceria quanto mais distal</a:t>
            </a:r>
            <a:r>
              <a:rPr lang="pt-BR" sz="3600" b="1" dirty="0" smtClean="0"/>
              <a:t> </a:t>
            </a:r>
            <a:r>
              <a:rPr lang="pt-BR" sz="3600" dirty="0" smtClean="0"/>
              <a:t>a obstrução, maior a probabilidade de anomalias associadas. No caso de obstrução anorretal, 90% dos fetos apresentavam anomalias associadas. </a:t>
            </a:r>
            <a:r>
              <a:rPr lang="pt-BR" sz="3600" b="1" dirty="0" smtClean="0">
                <a:solidFill>
                  <a:srgbClr val="FF0000"/>
                </a:solidFill>
              </a:rPr>
              <a:t>É importante que os médicos avaliem a ânus </a:t>
            </a:r>
            <a:r>
              <a:rPr lang="pt-BR" sz="3600" dirty="0" smtClean="0"/>
              <a:t>cuidadosamente no período neonatal e no momento de outras operações. Portanto, a ultrassonografia fetal e a ressonância magnética podem ser ferramentas precisas no diagnóstico pré-natal de obstruções gastrointestinais fetais.</a:t>
            </a:r>
            <a:endParaRPr lang="pt-BR" sz="3600" b="1" dirty="0">
              <a:solidFill>
                <a:srgbClr val="FF00FF"/>
              </a:solidFill>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4000"/>
                <a:satMod val="80000"/>
                <a:lumMod val="106000"/>
              </a:schemeClr>
            </a:gs>
            <a:gs pos="100000">
              <a:schemeClr val="bg1">
                <a:shade val="80000"/>
                <a:lumMod val="108000"/>
              </a:schemeClr>
            </a:gs>
          </a:gsLst>
          <a:path path="circle">
            <a:fillToRect l="43000" r="43000" b="100000"/>
          </a:path>
        </a:gra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 xmlns:a16="http://schemas.microsoft.com/office/drawing/2014/main" id="{6C4AC067-D504-471C-8EA7-D3CB990B8D61}"/>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 xmlns:p16="http://schemas.microsoft.com/office/powerpoint/2015/main" val="1"/>
              </p:ext>
            </p:extLst>
          </p:nvPr>
        </p:nvPicPr>
        <p:blipFill rotWithShape="1">
          <a:blip r:embed="rId2">
            <a:extLst>
              <a:ext uri="{28A0092B-C50C-407E-A947-70E740481C1C}">
                <a14:useLocalDpi xmlns="" xmlns:a14="http://schemas.microsoft.com/office/drawing/2010/main" val="0"/>
              </a:ext>
            </a:extLst>
          </a:blip>
          <a:srcRect t="1538" b="-1538"/>
          <a:stretch/>
        </p:blipFill>
        <p:spPr>
          <a:xfrm>
            <a:off x="0" y="6119336"/>
            <a:ext cx="12192000" cy="742950"/>
          </a:xfrm>
          <a:prstGeom prst="rect">
            <a:avLst/>
          </a:prstGeom>
        </p:spPr>
      </p:pic>
      <p:sp>
        <p:nvSpPr>
          <p:cNvPr id="10" name="Rectangle 9">
            <a:extLst>
              <a:ext uri="{FF2B5EF4-FFF2-40B4-BE49-F238E27FC236}">
                <a16:creationId xmlns="" xmlns:a16="http://schemas.microsoft.com/office/drawing/2014/main" id="{C5725D68-8A0E-415C-AF7F-3771B66B9AC9}"/>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468769"/>
            <a:ext cx="12192000" cy="5647024"/>
          </a:xfrm>
          <a:prstGeom prst="rect">
            <a:avLst/>
          </a:prstGeom>
          <a:gradFill flip="none" rotWithShape="1">
            <a:gsLst>
              <a:gs pos="0">
                <a:schemeClr val="bg2">
                  <a:alpha val="0"/>
                  <a:lumMod val="100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2" name="Straight Connector 11">
            <a:extLst>
              <a:ext uri="{FF2B5EF4-FFF2-40B4-BE49-F238E27FC236}">
                <a16:creationId xmlns="" xmlns:a16="http://schemas.microsoft.com/office/drawing/2014/main" id="{6BE714B4-F36E-4926-93B3-190E5EC13C08}"/>
              </a:ext>
              <a:ext uri="{C183D7F6-B498-43B3-948B-1728B52AA6E4}">
                <adec:decorative xmlns=""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 xmlns:p16="http://schemas.microsoft.com/office/powerpoint/2015/main" val="1"/>
              </p:ext>
            </p:extLst>
          </p:nvPr>
        </p:nvCxnSpPr>
        <p:spPr>
          <a:xfrm>
            <a:off x="0" y="6121269"/>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pic>
        <p:nvPicPr>
          <p:cNvPr id="14" name="Picture 13">
            <a:extLst>
              <a:ext uri="{FF2B5EF4-FFF2-40B4-BE49-F238E27FC236}">
                <a16:creationId xmlns="" xmlns:a16="http://schemas.microsoft.com/office/drawing/2014/main" id="{6C6CF9F7-5642-4F7B-8A15-C78EA0AB92AC}"/>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 xmlns:p16="http://schemas.microsoft.com/office/powerpoint/2015/main" val="1"/>
              </p:ext>
            </p:extLst>
          </p:nvPr>
        </p:nvPicPr>
        <p:blipFill rotWithShape="1">
          <a:blip r:embed="rId3">
            <a:duotone>
              <a:schemeClr val="accent1">
                <a:shade val="45000"/>
                <a:satMod val="135000"/>
              </a:schemeClr>
              <a:prstClr val="white"/>
            </a:duotone>
            <a:extLst>
              <a:ext uri="{28A0092B-C50C-407E-A947-70E740481C1C}">
                <a14:useLocalDpi xmlns="" xmlns:a14="http://schemas.microsoft.com/office/drawing/2010/main" val="0"/>
              </a:ext>
            </a:extLst>
          </a:blip>
          <a:srcRect l="-115" r="15828" b="36435"/>
          <a:stretch/>
        </p:blipFill>
        <p:spPr>
          <a:xfrm>
            <a:off x="1125460" y="643464"/>
            <a:ext cx="9610344" cy="155448"/>
          </a:xfrm>
          <a:prstGeom prst="rect">
            <a:avLst/>
          </a:prstGeom>
          <a:noFill/>
          <a:ln>
            <a:noFill/>
          </a:ln>
        </p:spPr>
      </p:pic>
      <p:pic>
        <p:nvPicPr>
          <p:cNvPr id="3" name="Picture 2" descr="A group of people posing for the camera&#10;&#10;Description automatically generated">
            <a:extLst>
              <a:ext uri="{FF2B5EF4-FFF2-40B4-BE49-F238E27FC236}">
                <a16:creationId xmlns="" xmlns:a16="http://schemas.microsoft.com/office/drawing/2014/main" id="{F272B6CD-BA88-410B-8FA3-FBFE8E699368}"/>
              </a:ext>
            </a:extLst>
          </p:cNvPr>
          <p:cNvPicPr>
            <a:picLocks noChangeAspect="1"/>
          </p:cNvPicPr>
          <p:nvPr/>
        </p:nvPicPr>
        <p:blipFill rotWithShape="1">
          <a:blip r:embed="rId4"/>
          <a:srcRect t="20101" r="-1" b="5146"/>
          <a:stretch/>
        </p:blipFill>
        <p:spPr>
          <a:xfrm>
            <a:off x="1447800" y="716747"/>
            <a:ext cx="8216900" cy="4622123"/>
          </a:xfrm>
          <a:prstGeom prst="rect">
            <a:avLst/>
          </a:prstGeom>
        </p:spPr>
      </p:pic>
      <p:sp>
        <p:nvSpPr>
          <p:cNvPr id="11" name="Título 10"/>
          <p:cNvSpPr>
            <a:spLocks noGrp="1"/>
          </p:cNvSpPr>
          <p:nvPr>
            <p:ph type="title"/>
          </p:nvPr>
        </p:nvSpPr>
        <p:spPr>
          <a:xfrm>
            <a:off x="0" y="0"/>
            <a:ext cx="9603275" cy="1049235"/>
          </a:xfrm>
        </p:spPr>
        <p:txBody>
          <a:bodyPr/>
          <a:lstStyle/>
          <a:p>
            <a:r>
              <a:rPr lang="pt-BR" b="1" dirty="0" smtClean="0">
                <a:solidFill>
                  <a:srgbClr val="FF0000"/>
                </a:solidFill>
              </a:rPr>
              <a:t>Obrigado!</a:t>
            </a:r>
            <a:endParaRPr lang="pt-BR" b="1" dirty="0">
              <a:solidFill>
                <a:srgbClr val="FF0000"/>
              </a:solidFill>
            </a:endParaRPr>
          </a:p>
        </p:txBody>
      </p:sp>
      <p:sp>
        <p:nvSpPr>
          <p:cNvPr id="13" name="CaixaDeTexto 12"/>
          <p:cNvSpPr txBox="1"/>
          <p:nvPr/>
        </p:nvSpPr>
        <p:spPr>
          <a:xfrm>
            <a:off x="2019300" y="5511800"/>
            <a:ext cx="6926896" cy="369332"/>
          </a:xfrm>
          <a:prstGeom prst="rect">
            <a:avLst/>
          </a:prstGeom>
          <a:noFill/>
        </p:spPr>
        <p:txBody>
          <a:bodyPr wrap="none" rtlCol="0">
            <a:spAutoFit/>
          </a:bodyPr>
          <a:lstStyle/>
          <a:p>
            <a:r>
              <a:rPr lang="pt-BR" dirty="0" smtClean="0"/>
              <a:t>Drs. Geórgia, Luciana, Joseleide, Gustavo Borela e  Thaynne</a:t>
            </a:r>
            <a:endParaRPr lang="pt-BR" dirty="0"/>
          </a:p>
        </p:txBody>
      </p:sp>
    </p:spTree>
    <p:extLst>
      <p:ext uri="{BB962C8B-B14F-4D97-AF65-F5344CB8AC3E}">
        <p14:creationId xmlns="" xmlns:p14="http://schemas.microsoft.com/office/powerpoint/2010/main" val="1700035827"/>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CDCE0"/>
      </a:lt2>
      <a:accent1>
        <a:srgbClr val="415588"/>
      </a:accent1>
      <a:accent2>
        <a:srgbClr val="4294B6"/>
      </a:accent2>
      <a:accent3>
        <a:srgbClr val="087D7C"/>
      </a:accent3>
      <a:accent4>
        <a:srgbClr val="2CB663"/>
      </a:accent4>
      <a:accent5>
        <a:srgbClr val="DF8822"/>
      </a:accent5>
      <a:accent6>
        <a:srgbClr val="BC410A"/>
      </a:accent6>
      <a:hlink>
        <a:srgbClr val="5977C4"/>
      </a:hlink>
      <a:folHlink>
        <a:srgbClr val="A1A9BF"/>
      </a:folHlink>
    </a:clrScheme>
    <a:fontScheme name="Gallery">
      <a:majorFont>
        <a:latin typeface="Century Gothic"/>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lumMod val="108000"/>
              </a:schemeClr>
            </a:gs>
          </a:gsLst>
          <a:path path="circle">
            <a:fillToRect l="43000" r="43000" b="100000"/>
          </a:path>
        </a:gradFill>
      </a:bgFillStyleLst>
    </a:fmtScheme>
  </a:themeElements>
  <a:objectDefaults/>
  <a:extraClrSchemeLst/>
  <a:extLst>
    <a:ext uri="{05A4C25C-085E-4340-85A3-A5531E510DB2}">
      <thm15:themeFamily xmlns="" xmlns:thm15="http://schemas.microsoft.com/office/thememl/2012/main" name="Gallery" id="{BBFCD31E-59A1-489D-B089-A3EAD7CAE12E}" vid="{E050AC27-895F-4B90-991D-A6818FC89AB6}"/>
    </a:ext>
  </a:extLst>
</a:theme>
</file>

<file path=docProps/app.xml><?xml version="1.0" encoding="utf-8"?>
<Properties xmlns="http://schemas.openxmlformats.org/officeDocument/2006/extended-properties" xmlns:vt="http://schemas.openxmlformats.org/officeDocument/2006/docPropsVTypes">
  <TotalTime>297</TotalTime>
  <Words>3544</Words>
  <Application>Microsoft Office PowerPoint</Application>
  <PresentationFormat>Personalizar</PresentationFormat>
  <Paragraphs>153</Paragraphs>
  <Slides>35</Slides>
  <Notes>0</Notes>
  <HiddenSlides>0</HiddenSlides>
  <MMClips>0</MMClips>
  <ScaleCrop>false</ScaleCrop>
  <HeadingPairs>
    <vt:vector size="4" baseType="variant">
      <vt:variant>
        <vt:lpstr>Tema</vt:lpstr>
      </vt:variant>
      <vt:variant>
        <vt:i4>1</vt:i4>
      </vt:variant>
      <vt:variant>
        <vt:lpstr>Títulos de slides</vt:lpstr>
      </vt:variant>
      <vt:variant>
        <vt:i4>35</vt:i4>
      </vt:variant>
    </vt:vector>
  </HeadingPairs>
  <TitlesOfParts>
    <vt:vector size="36" baseType="lpstr">
      <vt:lpstr>Gallery</vt:lpstr>
      <vt:lpstr>Slide 1</vt:lpstr>
      <vt:lpstr>INTRODUÇÃO</vt:lpstr>
      <vt:lpstr>INTRODUÇÃO</vt:lpstr>
      <vt:lpstr>Slide 4</vt:lpstr>
      <vt:lpstr>PACIENTES E MÉTODOS</vt:lpstr>
      <vt:lpstr>PACIENTES E MÉTODOS</vt:lpstr>
      <vt:lpstr>PACIENTES E MÉTODOS</vt:lpstr>
      <vt:lpstr>PACIENTES E MÉTODOS</vt:lpstr>
      <vt:lpstr>RESULTADOS</vt:lpstr>
      <vt:lpstr>Slide 10</vt:lpstr>
      <vt:lpstr>RESULTADOS</vt:lpstr>
      <vt:lpstr>Slide 12</vt:lpstr>
      <vt:lpstr>RESULTADOS</vt:lpstr>
      <vt:lpstr>RESULTADOS</vt:lpstr>
      <vt:lpstr>RESULTADOS</vt:lpstr>
      <vt:lpstr>Slide 16</vt:lpstr>
      <vt:lpstr>DISCUSSÃO</vt:lpstr>
      <vt:lpstr>DISCUSSÃO</vt:lpstr>
      <vt:lpstr>DISCUSSÃO</vt:lpstr>
      <vt:lpstr>DISCUSSÃO</vt:lpstr>
      <vt:lpstr>DISCUSSÃO</vt:lpstr>
      <vt:lpstr>DISCUSSÃO</vt:lpstr>
      <vt:lpstr>DISCUSSÃO</vt:lpstr>
      <vt:lpstr>DISCUSSÃO</vt:lpstr>
      <vt:lpstr>DISCUSSÃO-LIMITAÇÕES</vt:lpstr>
      <vt:lpstr>CONCLUSÃO</vt:lpstr>
      <vt:lpstr>Slide 27</vt:lpstr>
      <vt:lpstr>REFERÊNCIAS BIBLIOGRÁFICAS</vt:lpstr>
      <vt:lpstr>REFERÊNCIAS BIBLIOGRÁFICAS</vt:lpstr>
      <vt:lpstr>Slide 30</vt:lpstr>
      <vt:lpstr>Classificação das atresias de jejuno, íleo e cólon: Tipo I - diafragma (membrana intraluminar) Tipo II - cordão fibroso (atresia intestinal com porções distal e proximal ligadas por um cordão) Tipo IIIa – defeito em V no mesentério (atresia intestinal com as duas porções     separadas) (Tipo IIIb - “Apple peel (casca de maçã) ou Christmas Tree (pinheiro de natal)”: é o tipo de atresia intestinal mais grave, atresia proximal com restante do intestino com rotação em torno da mesentérica). Tipo IV - atresias intestinais múltiplas A atresia de cólon é classificada em tipo I, II, e III semelhante a classificação da atresia jejunoileal tipo I, II e IIIa.  O cólon direito é o mais acometido e a atresia tipo III a mais frequente.   </vt:lpstr>
      <vt:lpstr>Slide 32</vt:lpstr>
      <vt:lpstr>Slide 33</vt:lpstr>
      <vt:lpstr>Slide 34</vt:lpstr>
      <vt:lpstr>Obrigado!</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Gustavo Borela Valente</dc:creator>
  <cp:lastModifiedBy>Usuário do Windows</cp:lastModifiedBy>
  <cp:revision>38</cp:revision>
  <dcterms:created xsi:type="dcterms:W3CDTF">2019-12-11T02:05:55Z</dcterms:created>
  <dcterms:modified xsi:type="dcterms:W3CDTF">2019-12-26T18:51:05Z</dcterms:modified>
</cp:coreProperties>
</file>