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 id="275" r:id="rId20"/>
    <p:sldId id="276" r:id="rId21"/>
    <p:sldId id="277" r:id="rId22"/>
    <p:sldId id="278" r:id="rId23"/>
    <p:sldId id="279" r:id="rId24"/>
    <p:sldId id="280" r:id="rId25"/>
    <p:sldId id="285" r:id="rId26"/>
    <p:sldId id="281" r:id="rId27"/>
    <p:sldId id="282" r:id="rId28"/>
    <p:sldId id="283"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3" r:id="rId46"/>
    <p:sldId id="306" r:id="rId47"/>
    <p:sldId id="304" r:id="rId48"/>
    <p:sldId id="307" r:id="rId49"/>
    <p:sldId id="308" r:id="rId50"/>
    <p:sldId id="302" r:id="rId51"/>
    <p:sldId id="309" r:id="rId52"/>
    <p:sldId id="310" r:id="rId53"/>
    <p:sldId id="311" r:id="rId54"/>
    <p:sldId id="314" r:id="rId55"/>
    <p:sldId id="313" r:id="rId5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57" autoAdjust="0"/>
    <p:restoredTop sz="94660"/>
  </p:normalViewPr>
  <p:slideViewPr>
    <p:cSldViewPr>
      <p:cViewPr varScale="1">
        <p:scale>
          <a:sx n="65" d="100"/>
          <a:sy n="65" d="100"/>
        </p:scale>
        <p:origin x="-1272" y="-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D11EE0E8-A4F5-4B5F-98ED-1C60F348EDFB}" type="slidenum">
              <a:rPr lang="pt-BR" smtClean="0"/>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7EB17-05FF-4854-9A89-26392FEB1427}" type="datetimeFigureOut">
              <a:rPr lang="pt-BR" smtClean="0"/>
              <a:pPr/>
              <a:t>30/12/2019</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1EE0E8-A4F5-4B5F-98ED-1C60F348EDFB}" type="slidenum">
              <a:rPr lang="pt-BR" smtClean="0"/>
              <a:pPr/>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scielo.br/pdf/csc/v23n6/1413-8123-csc-23-06-1915.pdf"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ncbi.nlm.nih.gov/pubmed/5389263"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www.ncbi.nlm.nih.gov/pubmed?linkname=pubmed_pubmed&amp;from_uid=16992278" TargetMode="External"/><Relationship Id="rId5" Type="http://schemas.openxmlformats.org/officeDocument/2006/relationships/hyperlink" Target="https://www.ncbi.nlm.nih.gov/pubmed/16992278" TargetMode="External"/><Relationship Id="rId4" Type="http://schemas.openxmlformats.org/officeDocument/2006/relationships/hyperlink" Target="https://www.ncbi.nlm.nih.gov/pubmed?linkname=pubmed_pubmed&amp;from_uid=5389263"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ncbi.nlm.nih.gov/pubmed/484627"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ncbi.nlm.nih.gov/pubmed?linkname=pubmed_pubmed&amp;from_uid=484627"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linkname=pubmed_pubmed&amp;from_uid=8302126" TargetMode="External"/><Relationship Id="rId2" Type="http://schemas.openxmlformats.org/officeDocument/2006/relationships/hyperlink" Target="https://www.ncbi.nlm.nih.gov/pubmed/8302126"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linkname=pubmed_pubmed&amp;from_uid=2019934" TargetMode="External"/><Relationship Id="rId2" Type="http://schemas.openxmlformats.org/officeDocument/2006/relationships/hyperlink" Target="https://www.ncbi.nlm.nih.gov/pubmed/2019934" TargetMode="Externa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019934" TargetMode="External"/><Relationship Id="rId2" Type="http://schemas.openxmlformats.org/officeDocument/2006/relationships/hyperlink" Target="https://www.ncbi.nlm.nih.gov/pubmed/2019934"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mailto:pmargotto@gmail.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paulomargotto.com.br/documentos/5695" TargetMode="Externa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hyperlink" Target="http://paulomargotto.com.br/documentos/9115"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paulomargotto.com.br/documentos/5994"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linkname=pubmed_pubmed&amp;from_uid=30912836" TargetMode="External"/><Relationship Id="rId2" Type="http://schemas.openxmlformats.org/officeDocument/2006/relationships/hyperlink" Target="https://www.ncbi.nlm.nih.gov/pubmed/30912836"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hyperlink" Target="http://paulomargotto.com.br/documentos/17336" TargetMode="Externa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ncbi.nlm.nih.gov/pubmed/19205087?ordinalpos=9&amp;itool=EntrezSystem2.PEntrez.Pubmed.Pubmed_ResultsPanel.Pubmed_DefaultReportPanel.Pubmed_RVDocSum" TargetMode="Externa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30.jpeg"/><Relationship Id="rId5" Type="http://schemas.openxmlformats.org/officeDocument/2006/relationships/image" Target="../media/image24.png"/><Relationship Id="rId10" Type="http://schemas.openxmlformats.org/officeDocument/2006/relationships/image" Target="../media/image29.jpeg"/><Relationship Id="rId4" Type="http://schemas.openxmlformats.org/officeDocument/2006/relationships/image" Target="../media/image23.png"/><Relationship Id="rId9"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3"/>
          <p:cNvSpPr>
            <a:spLocks noGrp="1"/>
          </p:cNvSpPr>
          <p:nvPr>
            <p:ph type="subTitle" idx="1"/>
          </p:nvPr>
        </p:nvSpPr>
        <p:spPr>
          <a:xfrm>
            <a:off x="467544" y="3886200"/>
            <a:ext cx="8352928" cy="2971800"/>
          </a:xfrm>
        </p:spPr>
        <p:txBody>
          <a:bodyPr>
            <a:normAutofit fontScale="55000" lnSpcReduction="20000"/>
          </a:bodyPr>
          <a:lstStyle/>
          <a:p>
            <a:r>
              <a:rPr lang="pt-BR" dirty="0" smtClean="0">
                <a:solidFill>
                  <a:srgbClr val="0000FF"/>
                </a:solidFill>
              </a:rPr>
              <a:t>22º </a:t>
            </a:r>
            <a:r>
              <a:rPr lang="pt-BR" dirty="0">
                <a:solidFill>
                  <a:srgbClr val="0000FF"/>
                </a:solidFill>
              </a:rPr>
              <a:t>Simpósio Internacional de Neonatologia do Hospital Santa Joana, 11-14 de novembro de 2019, São Paulo</a:t>
            </a:r>
          </a:p>
          <a:p>
            <a:r>
              <a:rPr lang="pt-BR" dirty="0">
                <a:solidFill>
                  <a:schemeClr val="tx1"/>
                </a:solidFill>
              </a:rPr>
              <a:t> </a:t>
            </a:r>
            <a:r>
              <a:rPr lang="pt-BR" dirty="0" smtClean="0">
                <a:solidFill>
                  <a:schemeClr val="tx1"/>
                </a:solidFill>
              </a:rPr>
              <a:t>Realizado  </a:t>
            </a:r>
            <a:r>
              <a:rPr lang="pt-BR" dirty="0">
                <a:solidFill>
                  <a:schemeClr val="tx1"/>
                </a:solidFill>
              </a:rPr>
              <a:t>por Paulo R. Margotto</a:t>
            </a:r>
          </a:p>
          <a:p>
            <a:r>
              <a:rPr lang="pt-BR" dirty="0">
                <a:solidFill>
                  <a:schemeClr val="tx1"/>
                </a:solidFill>
              </a:rPr>
              <a:t>Neonatologista Ultrassonografista  Cerebral do Hospital Santa Lúcia e Maternidade Brasília </a:t>
            </a:r>
          </a:p>
          <a:p>
            <a:r>
              <a:rPr lang="pt-BR" dirty="0">
                <a:solidFill>
                  <a:schemeClr val="tx1"/>
                </a:solidFill>
              </a:rPr>
              <a:t> </a:t>
            </a:r>
            <a:r>
              <a:rPr lang="pt-BR" dirty="0" smtClean="0">
                <a:solidFill>
                  <a:schemeClr val="tx1"/>
                </a:solidFill>
              </a:rPr>
              <a:t>Unidade </a:t>
            </a:r>
            <a:r>
              <a:rPr lang="pt-BR" dirty="0">
                <a:solidFill>
                  <a:schemeClr val="tx1"/>
                </a:solidFill>
              </a:rPr>
              <a:t>de Neonatologia do Hospital Materno Infantil de Brasília (HMIB, </a:t>
            </a:r>
            <a:r>
              <a:rPr lang="pt-BR" dirty="0" smtClean="0">
                <a:solidFill>
                  <a:schemeClr val="tx1"/>
                </a:solidFill>
              </a:rPr>
              <a:t>SES/DF</a:t>
            </a:r>
          </a:p>
          <a:p>
            <a:r>
              <a:rPr lang="pt-BR" b="1" dirty="0" smtClean="0">
                <a:solidFill>
                  <a:srgbClr val="FF0000"/>
                </a:solidFill>
              </a:rPr>
              <a:t>Comunicado!</a:t>
            </a:r>
            <a:endParaRPr lang="pt-BR" b="1" dirty="0">
              <a:solidFill>
                <a:srgbClr val="FF0000"/>
              </a:solidFill>
            </a:endParaRPr>
          </a:p>
          <a:p>
            <a:r>
              <a:rPr lang="pt-BR" dirty="0">
                <a:solidFill>
                  <a:srgbClr val="FF0000"/>
                </a:solidFill>
              </a:rPr>
              <a:t>O Dr. Navantino comunica o falecimento do Dr. Henrique Rigatto (Canadá) aos 82 anos, o dia 11/9/19  que teve enorme contribuição na Neonatologia </a:t>
            </a:r>
            <a:r>
              <a:rPr lang="pt-BR" dirty="0" smtClean="0">
                <a:solidFill>
                  <a:srgbClr val="FF0000"/>
                </a:solidFill>
              </a:rPr>
              <a:t>Internacional</a:t>
            </a:r>
            <a:endParaRPr lang="pt-BR" dirty="0">
              <a:solidFill>
                <a:schemeClr val="tx1"/>
              </a:solidFill>
            </a:endParaRPr>
          </a:p>
          <a:p>
            <a:r>
              <a:rPr lang="pt-BR" dirty="0" smtClean="0">
                <a:solidFill>
                  <a:schemeClr val="tx1"/>
                </a:solidFill>
                <a:hlinkClick r:id="rId2"/>
              </a:rPr>
              <a:t>www.paulomargotto.com.br</a:t>
            </a:r>
            <a:endParaRPr lang="pt-BR" dirty="0" smtClean="0">
              <a:solidFill>
                <a:schemeClr val="tx1"/>
              </a:solidFill>
            </a:endParaRPr>
          </a:p>
          <a:p>
            <a:r>
              <a:rPr lang="pt-BR" dirty="0" smtClean="0">
                <a:solidFill>
                  <a:srgbClr val="FF00FF"/>
                </a:solidFill>
              </a:rPr>
              <a:t>Brasília, 31 de dezembro de 2019</a:t>
            </a:r>
            <a:endParaRPr lang="pt-BR" dirty="0">
              <a:solidFill>
                <a:srgbClr val="FF00FF"/>
              </a:solidFill>
            </a:endParaRPr>
          </a:p>
          <a:p>
            <a:endParaRPr lang="pt-BR" dirty="0"/>
          </a:p>
        </p:txBody>
      </p:sp>
      <p:sp>
        <p:nvSpPr>
          <p:cNvPr id="1025" name="Rectangle 1"/>
          <p:cNvSpPr>
            <a:spLocks noChangeArrowheads="1"/>
          </p:cNvSpPr>
          <p:nvPr/>
        </p:nvSpPr>
        <p:spPr bwMode="auto">
          <a:xfrm>
            <a:off x="0" y="-925560"/>
            <a:ext cx="8787790" cy="230832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ja-JP" sz="1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t-BR" altLang="ja-JP" b="1" dirty="0">
              <a:solidFill>
                <a:srgbClr val="0000FF"/>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ja-JP" sz="1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t-BR" altLang="ja-JP" b="1" dirty="0">
              <a:solidFill>
                <a:srgbClr val="0000FF"/>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ja-JP" sz="1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t-BR" altLang="ja-JP" b="1" dirty="0">
              <a:solidFill>
                <a:srgbClr val="0000FF"/>
              </a:solidFill>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ja-JP" sz="1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rPr>
              <a:t>        TRANSIÇÃO CARDIORRESPIRATÓRIA NEONATAL APÓS O NASCIMENTO</a:t>
            </a:r>
            <a:endParaRPr kumimoji="0" lang="pt-BR" altLang="ja-JP"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ja-JP"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6" name="Picture 2"/>
          <p:cNvPicPr>
            <a:picLocks noChangeAspect="1" noChangeArrowheads="1"/>
          </p:cNvPicPr>
          <p:nvPr/>
        </p:nvPicPr>
        <p:blipFill>
          <a:blip r:embed="rId3" cstate="print"/>
          <a:srcRect/>
          <a:stretch>
            <a:fillRect/>
          </a:stretch>
        </p:blipFill>
        <p:spPr bwMode="auto">
          <a:xfrm>
            <a:off x="1619672" y="1268760"/>
            <a:ext cx="5399469" cy="2232248"/>
          </a:xfrm>
          <a:prstGeom prst="rect">
            <a:avLst/>
          </a:prstGeom>
          <a:noFill/>
          <a:ln w="9525">
            <a:noFill/>
            <a:miter lim="800000"/>
            <a:headEnd/>
            <a:tailEnd/>
          </a:ln>
          <a:effectLst/>
        </p:spPr>
      </p:pic>
      <p:sp>
        <p:nvSpPr>
          <p:cNvPr id="43010" name="AutoShape 2" descr="Resultado de imagem para feliz 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dirty="0"/>
          </a:p>
        </p:txBody>
      </p:sp>
      <p:sp>
        <p:nvSpPr>
          <p:cNvPr id="43012" name="AutoShape 4" descr="Resultado de imagem para feliz 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dirty="0"/>
          </a:p>
        </p:txBody>
      </p:sp>
      <p:sp>
        <p:nvSpPr>
          <p:cNvPr id="43014" name="AutoShape 6" descr="Resultado de imagem para feliz 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t-BR" dirty="0"/>
          </a:p>
        </p:txBody>
      </p:sp>
      <p:pic>
        <p:nvPicPr>
          <p:cNvPr id="43015" name="Picture 7"/>
          <p:cNvPicPr>
            <a:picLocks noChangeAspect="1" noChangeArrowheads="1"/>
          </p:cNvPicPr>
          <p:nvPr/>
        </p:nvPicPr>
        <p:blipFill>
          <a:blip r:embed="rId4" cstate="print"/>
          <a:srcRect/>
          <a:stretch>
            <a:fillRect/>
          </a:stretch>
        </p:blipFill>
        <p:spPr bwMode="auto">
          <a:xfrm>
            <a:off x="0" y="1772816"/>
            <a:ext cx="2440426" cy="1224136"/>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1412776"/>
            <a:ext cx="8424936" cy="4226024"/>
          </a:xfrm>
        </p:spPr>
        <p:txBody>
          <a:bodyPr>
            <a:normAutofit fontScale="77500" lnSpcReduction="20000"/>
          </a:bodyPr>
          <a:lstStyle/>
          <a:p>
            <a:r>
              <a:rPr lang="pt-BR" dirty="0">
                <a:solidFill>
                  <a:srgbClr val="0000FF"/>
                </a:solidFill>
              </a:rPr>
              <a:t>Nesta Conferência vou-lhes mostrar   a fisiopatologia da respiração fetal, composição do  fluido pulmonar e o </a:t>
            </a:r>
            <a:r>
              <a:rPr lang="pt-BR" i="1" dirty="0">
                <a:solidFill>
                  <a:srgbClr val="0000FF"/>
                </a:solidFill>
              </a:rPr>
              <a:t>clearance</a:t>
            </a:r>
            <a:r>
              <a:rPr lang="pt-BR" dirty="0">
                <a:solidFill>
                  <a:srgbClr val="0000FF"/>
                </a:solidFill>
              </a:rPr>
              <a:t> do fluido pulmonar, a fisiologia cardiovascular e pulmonar na transição ao nascimento, as causas, fisiopatologia e diagnóstico de síndromes de asfixia aguda e crônica e a fisiologia básica da reanimação.</a:t>
            </a:r>
          </a:p>
          <a:p>
            <a:r>
              <a:rPr lang="pt-BR" dirty="0">
                <a:solidFill>
                  <a:schemeClr val="tx1"/>
                </a:solidFill>
              </a:rPr>
              <a:t>Todos sabemos que mais bebês morrem  no primeiro dia de vida, frequentemente devido a uma falha no período de transição e é aí que cada um de nós podemos fazer a diferença, não importa  se o recém-nascido (RN) seja  de 22 ou 42 semanas.  </a:t>
            </a:r>
            <a:endParaRPr lang="pt-BR" dirty="0" smtClean="0">
              <a:solidFill>
                <a:schemeClr val="tx1"/>
              </a:solidFill>
            </a:endParaRPr>
          </a:p>
          <a:p>
            <a:r>
              <a:rPr lang="pt-BR" b="1" dirty="0" smtClean="0">
                <a:solidFill>
                  <a:srgbClr val="FF00FF"/>
                </a:solidFill>
              </a:rPr>
              <a:t>A </a:t>
            </a:r>
            <a:r>
              <a:rPr lang="pt-BR" b="1" dirty="0">
                <a:solidFill>
                  <a:srgbClr val="FF00FF"/>
                </a:solidFill>
              </a:rPr>
              <a:t>oportunidade de fazer a transição neonatal na </a:t>
            </a:r>
            <a:r>
              <a:rPr lang="pt-BR" b="1" dirty="0" smtClean="0">
                <a:solidFill>
                  <a:srgbClr val="FF00FF"/>
                </a:solidFill>
              </a:rPr>
              <a:t>repercussão da mortalidade </a:t>
            </a:r>
            <a:r>
              <a:rPr lang="pt-BR" b="1" dirty="0">
                <a:solidFill>
                  <a:srgbClr val="FF00FF"/>
                </a:solidFill>
              </a:rPr>
              <a:t>é de grande importância</a:t>
            </a:r>
            <a:r>
              <a:rPr lang="pt-BR" dirty="0">
                <a:solidFill>
                  <a:srgbClr val="FF00FF"/>
                </a:solidFill>
              </a:rPr>
              <a:t>.</a:t>
            </a:r>
          </a:p>
          <a:p>
            <a:endParaRPr lang="pt-B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0" y="476672"/>
            <a:ext cx="9036496" cy="5832648"/>
          </a:xfrm>
        </p:spPr>
        <p:txBody>
          <a:bodyPr>
            <a:normAutofit/>
          </a:bodyPr>
          <a:lstStyle/>
          <a:p>
            <a:pPr algn="l"/>
            <a:r>
              <a:rPr lang="pt-BR" dirty="0"/>
              <a:t>	</a:t>
            </a:r>
            <a:r>
              <a:rPr lang="pt-BR" dirty="0" smtClean="0"/>
              <a:t>-</a:t>
            </a:r>
            <a:r>
              <a:rPr lang="pt-BR" sz="2800" dirty="0" smtClean="0">
                <a:solidFill>
                  <a:schemeClr val="tx1"/>
                </a:solidFill>
              </a:rPr>
              <a:t>Tivemos </a:t>
            </a:r>
            <a:r>
              <a:rPr lang="pt-BR" sz="2800" dirty="0">
                <a:solidFill>
                  <a:schemeClr val="tx1"/>
                </a:solidFill>
              </a:rPr>
              <a:t>mudanças muito importantes no  paradigma da reprodução humana que causaram impacto na transição neonatal após o nascimento. Quero assinalar algumas.</a:t>
            </a:r>
          </a:p>
          <a:p>
            <a:pPr algn="l"/>
            <a:r>
              <a:rPr lang="pt-BR" sz="2800" dirty="0">
                <a:solidFill>
                  <a:schemeClr val="tx1"/>
                </a:solidFill>
              </a:rPr>
              <a:t>	</a:t>
            </a:r>
            <a:r>
              <a:rPr lang="pt-BR" sz="2800" dirty="0" smtClean="0">
                <a:solidFill>
                  <a:schemeClr val="tx1"/>
                </a:solidFill>
              </a:rPr>
              <a:t>-Olhando  </a:t>
            </a:r>
            <a:r>
              <a:rPr lang="pt-BR" sz="2800" dirty="0">
                <a:solidFill>
                  <a:schemeClr val="tx1"/>
                </a:solidFill>
              </a:rPr>
              <a:t>a estatística vital do Brasil numa </a:t>
            </a:r>
            <a:r>
              <a:rPr lang="pt-BR" sz="2800" dirty="0" smtClean="0">
                <a:solidFill>
                  <a:schemeClr val="tx1"/>
                </a:solidFill>
              </a:rPr>
              <a:t>população </a:t>
            </a:r>
            <a:r>
              <a:rPr lang="pt-BR" sz="2800" dirty="0">
                <a:solidFill>
                  <a:schemeClr val="tx1"/>
                </a:solidFill>
              </a:rPr>
              <a:t>de mais de 230 milhões,  a taxa de fertilidade caiu de 6,13/1000 em 1950 para 1,75/1000 em 2018,</a:t>
            </a:r>
            <a:r>
              <a:rPr lang="pt-BR" sz="2800" dirty="0"/>
              <a:t> </a:t>
            </a:r>
            <a:r>
              <a:rPr lang="pt-BR" sz="2800" dirty="0">
                <a:solidFill>
                  <a:srgbClr val="FF0000"/>
                </a:solidFill>
              </a:rPr>
              <a:t>alta taxa de cesariana ( mais alta do  mundo!</a:t>
            </a:r>
            <a:r>
              <a:rPr lang="pt-BR" sz="2800" dirty="0"/>
              <a:t>), </a:t>
            </a:r>
            <a:r>
              <a:rPr lang="pt-BR" sz="2800" dirty="0">
                <a:solidFill>
                  <a:schemeClr val="tx1"/>
                </a:solidFill>
              </a:rPr>
              <a:t>11,5% de pré-termo  e uma diversidade surpreendente da </a:t>
            </a:r>
            <a:r>
              <a:rPr lang="pt-BR" sz="2800" dirty="0" smtClean="0">
                <a:solidFill>
                  <a:schemeClr val="tx1"/>
                </a:solidFill>
              </a:rPr>
              <a:t>população</a:t>
            </a:r>
          </a:p>
          <a:p>
            <a:pPr algn="l"/>
            <a:r>
              <a:rPr lang="pt-BR" sz="2800" dirty="0" smtClean="0">
                <a:solidFill>
                  <a:schemeClr val="tx1"/>
                </a:solidFill>
              </a:rPr>
              <a:t>((</a:t>
            </a:r>
            <a:r>
              <a:rPr lang="pt-BR" sz="2800" b="1" dirty="0">
                <a:solidFill>
                  <a:schemeClr val="tx1"/>
                </a:solidFill>
              </a:rPr>
              <a:t>PDF]</a:t>
            </a:r>
            <a:r>
              <a:rPr lang="pt-BR" sz="2800" u="sng" dirty="0">
                <a:solidFill>
                  <a:schemeClr val="tx1"/>
                </a:solidFill>
                <a:hlinkClick r:id="rId2"/>
              </a:rPr>
              <a:t>SUS </a:t>
            </a:r>
            <a:r>
              <a:rPr lang="pt-BR" sz="2800" u="sng" dirty="0" smtClean="0">
                <a:solidFill>
                  <a:schemeClr val="tx1"/>
                </a:solidFill>
                <a:hlinkClick r:id="rId2"/>
              </a:rPr>
              <a:t>– SciELO)</a:t>
            </a:r>
          </a:p>
          <a:p>
            <a:pPr algn="l"/>
            <a:endParaRPr lang="pt-BR"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07504" y="188640"/>
            <a:ext cx="8568952" cy="5112568"/>
          </a:xfrm>
        </p:spPr>
        <p:txBody>
          <a:bodyPr>
            <a:normAutofit/>
          </a:bodyPr>
          <a:lstStyle/>
          <a:p>
            <a:r>
              <a:rPr lang="pt-BR" b="1" dirty="0">
                <a:solidFill>
                  <a:srgbClr val="FF0000"/>
                </a:solidFill>
              </a:rPr>
              <a:t>A taxa de cesariana no Brasil duplicou desde o ano 2000 </a:t>
            </a:r>
            <a:endParaRPr lang="pt-BR" b="1" dirty="0" smtClean="0">
              <a:solidFill>
                <a:srgbClr val="FF0000"/>
              </a:solidFill>
            </a:endParaRPr>
          </a:p>
          <a:p>
            <a:pPr algn="l"/>
            <a:r>
              <a:rPr lang="pt-BR" sz="2400" dirty="0" smtClean="0"/>
              <a:t>    </a:t>
            </a:r>
            <a:r>
              <a:rPr lang="pt-BR" sz="2400" dirty="0" smtClean="0">
                <a:solidFill>
                  <a:schemeClr val="tx1"/>
                </a:solidFill>
              </a:rPr>
              <a:t>-Acho extraordinário que </a:t>
            </a:r>
            <a:r>
              <a:rPr lang="pt-BR" sz="2400" dirty="0">
                <a:solidFill>
                  <a:schemeClr val="tx1"/>
                </a:solidFill>
              </a:rPr>
              <a:t>em menos de  20 anos mudamos completamente a taxa de cesariana (isto não ocorrem em 70 mil anos, desde a origem da raça humana, o </a:t>
            </a:r>
            <a:r>
              <a:rPr lang="pt-BR" sz="2400" i="1" dirty="0" smtClean="0">
                <a:solidFill>
                  <a:schemeClr val="tx1"/>
                </a:solidFill>
              </a:rPr>
              <a:t>homo </a:t>
            </a:r>
            <a:r>
              <a:rPr lang="pt-BR" sz="2400" i="1" dirty="0">
                <a:solidFill>
                  <a:schemeClr val="tx1"/>
                </a:solidFill>
              </a:rPr>
              <a:t>sapiens</a:t>
            </a:r>
            <a:r>
              <a:rPr lang="pt-BR" sz="2400" dirty="0">
                <a:solidFill>
                  <a:schemeClr val="tx1"/>
                </a:solidFill>
              </a:rPr>
              <a:t>). </a:t>
            </a:r>
            <a:endParaRPr lang="pt-BR" sz="2400" dirty="0" smtClean="0">
              <a:solidFill>
                <a:schemeClr val="tx1"/>
              </a:solidFill>
            </a:endParaRPr>
          </a:p>
          <a:p>
            <a:pPr algn="l"/>
            <a:r>
              <a:rPr lang="pt-BR" sz="2400" dirty="0" smtClean="0">
                <a:solidFill>
                  <a:schemeClr val="tx1"/>
                </a:solidFill>
              </a:rPr>
              <a:t>   -Essa mudança </a:t>
            </a:r>
            <a:r>
              <a:rPr lang="pt-BR" sz="2400" dirty="0">
                <a:solidFill>
                  <a:schemeClr val="tx1"/>
                </a:solidFill>
              </a:rPr>
              <a:t>na taxa de cesariana </a:t>
            </a:r>
            <a:r>
              <a:rPr lang="pt-BR" sz="2400" dirty="0" smtClean="0">
                <a:solidFill>
                  <a:schemeClr val="tx1"/>
                </a:solidFill>
              </a:rPr>
              <a:t>provavelmente vai </a:t>
            </a:r>
            <a:r>
              <a:rPr lang="pt-BR" sz="2400" dirty="0">
                <a:solidFill>
                  <a:schemeClr val="tx1"/>
                </a:solidFill>
              </a:rPr>
              <a:t>ter impacto a longo prazo no que acontece, não somente na transição do neonato, mas o que vai ocorrer com a </a:t>
            </a:r>
            <a:r>
              <a:rPr lang="pt-BR" sz="2400" dirty="0" smtClean="0">
                <a:solidFill>
                  <a:schemeClr val="tx1"/>
                </a:solidFill>
              </a:rPr>
              <a:t>fisiologia mat</a:t>
            </a:r>
            <a:r>
              <a:rPr lang="pt-BR" sz="2400" dirty="0" smtClean="0"/>
              <a:t>erna.</a:t>
            </a:r>
          </a:p>
          <a:p>
            <a:r>
              <a:rPr lang="pt-BR" sz="2400" b="1" dirty="0" smtClean="0">
                <a:solidFill>
                  <a:schemeClr val="tx1"/>
                </a:solidFill>
              </a:rPr>
              <a:t>Observem </a:t>
            </a:r>
            <a:r>
              <a:rPr lang="pt-BR" sz="2400" b="1" dirty="0">
                <a:solidFill>
                  <a:schemeClr val="tx1"/>
                </a:solidFill>
              </a:rPr>
              <a:t>as taxas de </a:t>
            </a:r>
            <a:r>
              <a:rPr lang="pt-BR" sz="2400" b="1" dirty="0" smtClean="0">
                <a:solidFill>
                  <a:schemeClr val="tx1"/>
                </a:solidFill>
              </a:rPr>
              <a:t>cesarianas como </a:t>
            </a:r>
            <a:r>
              <a:rPr lang="pt-BR" sz="2400" b="1" dirty="0">
                <a:solidFill>
                  <a:schemeClr val="tx1"/>
                </a:solidFill>
              </a:rPr>
              <a:t>percentagem de </a:t>
            </a:r>
            <a:r>
              <a:rPr lang="pt-BR" sz="2400" b="1" dirty="0" smtClean="0">
                <a:solidFill>
                  <a:schemeClr val="tx1"/>
                </a:solidFill>
              </a:rPr>
              <a:t>todos </a:t>
            </a:r>
            <a:r>
              <a:rPr lang="pt-BR" sz="2400" b="1" dirty="0" smtClean="0"/>
              <a:t>nascimentos vivos </a:t>
            </a:r>
            <a:r>
              <a:rPr lang="pt-BR" sz="2400" b="1" dirty="0"/>
              <a:t>por país</a:t>
            </a:r>
            <a:r>
              <a:rPr lang="pt-BR" b="1" dirty="0"/>
              <a:t>.</a:t>
            </a:r>
          </a:p>
        </p:txBody>
      </p:sp>
      <p:pic>
        <p:nvPicPr>
          <p:cNvPr id="5" name="Picture 2"/>
          <p:cNvPicPr>
            <a:picLocks noChangeAspect="1" noChangeArrowheads="1"/>
          </p:cNvPicPr>
          <p:nvPr/>
        </p:nvPicPr>
        <p:blipFill>
          <a:blip r:embed="rId2" cstate="print"/>
          <a:srcRect/>
          <a:stretch>
            <a:fillRect/>
          </a:stretch>
        </p:blipFill>
        <p:spPr bwMode="auto">
          <a:xfrm>
            <a:off x="1259632" y="4105275"/>
            <a:ext cx="6754813" cy="2752725"/>
          </a:xfrm>
          <a:prstGeom prst="rect">
            <a:avLst/>
          </a:prstGeom>
          <a:noFill/>
          <a:ln w="19050">
            <a:solidFill>
              <a:srgbClr val="0000FF"/>
            </a:solid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467544" y="620688"/>
            <a:ext cx="7992888" cy="4104456"/>
          </a:xfrm>
        </p:spPr>
        <p:txBody>
          <a:bodyPr/>
          <a:lstStyle/>
          <a:p>
            <a:r>
              <a:rPr lang="pt-BR" dirty="0" smtClean="0">
                <a:solidFill>
                  <a:schemeClr val="tx1"/>
                </a:solidFill>
              </a:rPr>
              <a:t>Vejam essa foto de um nascimento por cesariana no Brasil: fazem festa para observar a cesariana, uma comemoração na cultura brasileira!</a:t>
            </a:r>
            <a:endParaRPr lang="pt-BR" dirty="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1979712" y="2852936"/>
            <a:ext cx="5040560" cy="2613645"/>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23528" y="620688"/>
            <a:ext cx="8136904" cy="5616624"/>
          </a:xfrm>
        </p:spPr>
        <p:txBody>
          <a:bodyPr>
            <a:normAutofit fontScale="77500" lnSpcReduction="20000"/>
          </a:bodyPr>
          <a:lstStyle/>
          <a:p>
            <a:r>
              <a:rPr lang="pt-BR" sz="3800" b="1" dirty="0" smtClean="0">
                <a:solidFill>
                  <a:srgbClr val="0000FF"/>
                </a:solidFill>
              </a:rPr>
              <a:t>Por que os neonatos tem tanta dificuldade com essa transição respiratória ao nascer?</a:t>
            </a:r>
            <a:r>
              <a:rPr lang="pt-BR" sz="3800" dirty="0" smtClean="0">
                <a:solidFill>
                  <a:srgbClr val="0000FF"/>
                </a:solidFill>
              </a:rPr>
              <a:t> </a:t>
            </a:r>
          </a:p>
          <a:p>
            <a:pPr algn="l"/>
            <a:r>
              <a:rPr lang="pt-BR" dirty="0" smtClean="0">
                <a:solidFill>
                  <a:schemeClr val="tx1"/>
                </a:solidFill>
              </a:rPr>
              <a:t>      -Durante meses o bebê é totalmente dependente da sua mãe. A mãe cuida de todas as suas necessidades fisiológicas. </a:t>
            </a:r>
          </a:p>
          <a:p>
            <a:pPr algn="l"/>
            <a:r>
              <a:rPr lang="pt-BR" dirty="0" smtClean="0">
                <a:solidFill>
                  <a:schemeClr val="tx1"/>
                </a:solidFill>
              </a:rPr>
              <a:t>       -Entre os desafios estão: complacência da parede torácica,pulmões rígidos , resistência muscular limitada,  imaturo controle respiratório, frequência respiratória rápida, constante de tempo curta, , circulação de transição, pequena traqueia, alta resistência endotraqueal, ou seja,  </a:t>
            </a:r>
          </a:p>
          <a:p>
            <a:endParaRPr lang="pt-BR" b="1" dirty="0" smtClean="0">
              <a:solidFill>
                <a:srgbClr val="0000FF"/>
              </a:solidFill>
            </a:endParaRPr>
          </a:p>
          <a:p>
            <a:r>
              <a:rPr lang="pt-BR" b="1" dirty="0" smtClean="0">
                <a:solidFill>
                  <a:srgbClr val="0000FF"/>
                </a:solidFill>
              </a:rPr>
              <a:t>HÁ NECESSIDADE DE ENTENDERMOS A FISIOLOGIA, QUE É O OBJETIVO DESSA CONFERENCIA</a:t>
            </a:r>
            <a:r>
              <a:rPr lang="pt-BR" dirty="0" smtClean="0"/>
              <a:t>.</a:t>
            </a:r>
          </a:p>
          <a:p>
            <a:r>
              <a:rPr lang="pt-BR" dirty="0" smtClean="0"/>
              <a:t> </a:t>
            </a:r>
          </a:p>
          <a:p>
            <a:r>
              <a:rPr lang="pt-BR" b="1" dirty="0" smtClean="0">
                <a:solidFill>
                  <a:srgbClr val="FF00FF"/>
                </a:solidFill>
              </a:rPr>
              <a:t>Pense na fisiologia antes de fazer qualquer coisa. Assim podemos ser mais gentis com esses bebês para não rompermos a </a:t>
            </a:r>
            <a:r>
              <a:rPr lang="pt-BR" b="1" dirty="0" smtClean="0">
                <a:solidFill>
                  <a:srgbClr val="FF00FF"/>
                </a:solidFill>
              </a:rPr>
              <a:t>parede dos seus pulmões</a:t>
            </a:r>
            <a:r>
              <a:rPr lang="pt-BR" dirty="0" smtClean="0">
                <a:solidFill>
                  <a:srgbClr val="FF00FF"/>
                </a:solidFill>
              </a:rPr>
              <a:t>. </a:t>
            </a:r>
            <a:endParaRPr lang="pt-BR" dirty="0" smtClean="0">
              <a:solidFill>
                <a:srgbClr val="FF00FF"/>
              </a:solidFill>
            </a:endParaRPr>
          </a:p>
          <a:p>
            <a:endParaRPr lang="pt-B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95536" y="476672"/>
            <a:ext cx="8136904" cy="5760640"/>
          </a:xfrm>
        </p:spPr>
        <p:txBody>
          <a:bodyPr>
            <a:normAutofit/>
          </a:bodyPr>
          <a:lstStyle/>
          <a:p>
            <a:endParaRPr lang="pt-BR" b="1" dirty="0" smtClean="0">
              <a:solidFill>
                <a:srgbClr val="0000FF"/>
              </a:solidFill>
            </a:endParaRPr>
          </a:p>
          <a:p>
            <a:r>
              <a:rPr lang="pt-BR" b="1" dirty="0" smtClean="0">
                <a:solidFill>
                  <a:srgbClr val="0000FF"/>
                </a:solidFill>
              </a:rPr>
              <a:t>Fisiologia da transição</a:t>
            </a:r>
          </a:p>
          <a:p>
            <a:r>
              <a:rPr lang="pt-BR" sz="2400" dirty="0" smtClean="0">
                <a:solidFill>
                  <a:schemeClr val="tx1"/>
                </a:solidFill>
              </a:rPr>
              <a:t>-A TRANSIÇÃO COMEÇA COM ESSAS DUAS FUNÇÕES: </a:t>
            </a:r>
            <a:r>
              <a:rPr lang="pt-BR" sz="2400" b="1" dirty="0" smtClean="0">
                <a:solidFill>
                  <a:schemeClr val="tx1"/>
                </a:solidFill>
              </a:rPr>
              <a:t>RESPIRAÇÃO E CIRCULAÇÃO</a:t>
            </a:r>
            <a:r>
              <a:rPr lang="pt-BR" sz="2400" dirty="0" smtClean="0">
                <a:solidFill>
                  <a:schemeClr val="tx1"/>
                </a:solidFill>
              </a:rPr>
              <a:t>. Essas duas coisas necessita de ocorrer para o bebê que vai deixar de ser um feto sem maiores </a:t>
            </a:r>
            <a:r>
              <a:rPr lang="pt-BR" sz="2400" dirty="0" smtClean="0">
                <a:solidFill>
                  <a:schemeClr val="tx1"/>
                </a:solidFill>
              </a:rPr>
              <a:t>consequências</a:t>
            </a:r>
            <a:r>
              <a:rPr lang="pt-BR" sz="2400" dirty="0" smtClean="0">
                <a:solidFill>
                  <a:schemeClr val="tx1"/>
                </a:solidFill>
              </a:rPr>
              <a:t>.</a:t>
            </a:r>
          </a:p>
          <a:p>
            <a:r>
              <a:rPr lang="pt-BR" dirty="0" smtClean="0"/>
              <a:t> 	-</a:t>
            </a:r>
            <a:r>
              <a:rPr lang="pt-BR" sz="2400" b="1" i="1" dirty="0" smtClean="0">
                <a:solidFill>
                  <a:srgbClr val="FF00FF"/>
                </a:solidFill>
              </a:rPr>
              <a:t>Respiração</a:t>
            </a:r>
            <a:r>
              <a:rPr lang="pt-BR" sz="2400" dirty="0" smtClean="0"/>
              <a:t>: </a:t>
            </a:r>
            <a:r>
              <a:rPr lang="pt-BR" sz="2400" dirty="0" smtClean="0">
                <a:solidFill>
                  <a:schemeClr val="tx1"/>
                </a:solidFill>
              </a:rPr>
              <a:t>movimentação dos gases para dentro e fora dos alvéolos; ocorre automaticamente num ritmo </a:t>
            </a:r>
            <a:r>
              <a:rPr lang="pt-BR" sz="2400" dirty="0" smtClean="0"/>
              <a:t>mecânico.</a:t>
            </a:r>
          </a:p>
          <a:p>
            <a:r>
              <a:rPr lang="pt-BR" sz="2400" dirty="0" smtClean="0"/>
              <a:t>            -</a:t>
            </a:r>
            <a:r>
              <a:rPr lang="pt-BR" sz="2400" b="1" dirty="0" smtClean="0">
                <a:solidFill>
                  <a:srgbClr val="FF00FF"/>
                </a:solidFill>
              </a:rPr>
              <a:t>Respiração + Circulação</a:t>
            </a:r>
            <a:r>
              <a:rPr lang="pt-BR" sz="2400" dirty="0" smtClean="0"/>
              <a:t>: </a:t>
            </a:r>
            <a:r>
              <a:rPr lang="pt-BR" sz="2400" dirty="0" smtClean="0">
                <a:solidFill>
                  <a:schemeClr val="tx1"/>
                </a:solidFill>
              </a:rPr>
              <a:t>a combinação de ambas permite a troca gasosa</a:t>
            </a:r>
          </a:p>
          <a:p>
            <a:endParaRPr lang="pt-BR"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51520" y="404664"/>
            <a:ext cx="8712968" cy="6192688"/>
          </a:xfrm>
        </p:spPr>
        <p:txBody>
          <a:bodyPr>
            <a:normAutofit fontScale="92500" lnSpcReduction="10000"/>
          </a:bodyPr>
          <a:lstStyle/>
          <a:p>
            <a:r>
              <a:rPr lang="pt-BR" b="1" dirty="0" smtClean="0">
                <a:solidFill>
                  <a:srgbClr val="0000FF"/>
                </a:solidFill>
              </a:rPr>
              <a:t>Mudanças Fisiológicas ao Nascer</a:t>
            </a:r>
          </a:p>
          <a:p>
            <a:endParaRPr lang="pt-BR" dirty="0" smtClean="0">
              <a:solidFill>
                <a:srgbClr val="FF0000"/>
              </a:solidFill>
            </a:endParaRPr>
          </a:p>
          <a:p>
            <a:pPr algn="l"/>
            <a:r>
              <a:rPr lang="pt-BR" sz="2800" dirty="0" smtClean="0">
                <a:solidFill>
                  <a:schemeClr val="tx1"/>
                </a:solidFill>
              </a:rPr>
              <a:t>     -Se pensarmos nas alterações fisiológicas, os alvéolos estão repletos de líquido. </a:t>
            </a:r>
          </a:p>
          <a:p>
            <a:pPr algn="l"/>
            <a:r>
              <a:rPr lang="pt-BR" sz="2800" dirty="0" smtClean="0">
                <a:solidFill>
                  <a:schemeClr val="tx1"/>
                </a:solidFill>
              </a:rPr>
              <a:t>    -De onde vem esses líquido?  </a:t>
            </a:r>
          </a:p>
          <a:p>
            <a:pPr algn="l"/>
            <a:r>
              <a:rPr lang="pt-BR" sz="2800" dirty="0" smtClean="0">
                <a:solidFill>
                  <a:schemeClr val="tx1"/>
                </a:solidFill>
              </a:rPr>
              <a:t>    -O feto está submersos no útero durante toda a gestação.</a:t>
            </a:r>
          </a:p>
          <a:p>
            <a:pPr algn="l"/>
            <a:r>
              <a:rPr lang="pt-BR" sz="2800" dirty="0" smtClean="0">
                <a:solidFill>
                  <a:schemeClr val="tx1"/>
                </a:solidFill>
              </a:rPr>
              <a:t>   -Ao nascer o fluido do alvéolo é trocado por ar para estabelecer a capacidade funcional residual (CFR) e uma respiração rítmica. </a:t>
            </a:r>
          </a:p>
          <a:p>
            <a:pPr algn="l"/>
            <a:r>
              <a:rPr lang="pt-BR" sz="2800" dirty="0" smtClean="0">
                <a:solidFill>
                  <a:schemeClr val="tx1"/>
                </a:solidFill>
              </a:rPr>
              <a:t>  - Vamos falar sobre as mudanças circulatórias: o clampeamento do cordão umbilical, o aumento da resistência vascular sistêmica, relaxação dos vasos sanguíneos em resposta  as mudanças alveolares, o equilíbrio ventilação/perfusão e trocas gasosas pulmonares</a:t>
            </a:r>
          </a:p>
          <a:p>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539552" y="620688"/>
            <a:ext cx="7704856" cy="5544616"/>
          </a:xfrm>
        </p:spPr>
        <p:txBody>
          <a:bodyPr>
            <a:normAutofit/>
          </a:bodyPr>
          <a:lstStyle/>
          <a:p>
            <a:r>
              <a:rPr lang="pt-BR" dirty="0" smtClean="0">
                <a:solidFill>
                  <a:srgbClr val="0000FF"/>
                </a:solidFill>
              </a:rPr>
              <a:t>O Líquido Pulmonar Fetal</a:t>
            </a:r>
          </a:p>
          <a:p>
            <a:pPr algn="l"/>
            <a:r>
              <a:rPr lang="pt-BR" dirty="0" smtClean="0"/>
              <a:t>   -</a:t>
            </a:r>
            <a:r>
              <a:rPr lang="pt-BR" sz="2800" dirty="0" smtClean="0">
                <a:solidFill>
                  <a:schemeClr val="tx1"/>
                </a:solidFill>
              </a:rPr>
              <a:t>Durante a via fetal os espaços pulmonares são preenchidos por líquido pela entrada de  </a:t>
            </a:r>
            <a:r>
              <a:rPr lang="pt-BR" sz="2800" b="1" dirty="0" smtClean="0">
                <a:solidFill>
                  <a:schemeClr val="tx1"/>
                </a:solidFill>
              </a:rPr>
              <a:t>cloreto</a:t>
            </a:r>
            <a:r>
              <a:rPr lang="pt-BR" sz="2800" dirty="0" smtClean="0">
                <a:solidFill>
                  <a:schemeClr val="tx1"/>
                </a:solidFill>
              </a:rPr>
              <a:t> que vem das células epiteliais para os espaços alveolares.  </a:t>
            </a:r>
          </a:p>
          <a:p>
            <a:pPr algn="l"/>
            <a:r>
              <a:rPr lang="pt-BR" sz="2800" dirty="0" smtClean="0">
                <a:solidFill>
                  <a:schemeClr val="tx1"/>
                </a:solidFill>
              </a:rPr>
              <a:t>   -Esse íon está endo secretado com uma taxa altíssima e essas secreção de cloreto, atrai o sódio e consequentemente a água.  </a:t>
            </a:r>
          </a:p>
          <a:p>
            <a:pPr algn="l"/>
            <a:r>
              <a:rPr lang="pt-BR" sz="2800" dirty="0" smtClean="0">
                <a:solidFill>
                  <a:schemeClr val="tx1"/>
                </a:solidFill>
              </a:rPr>
              <a:t> -Esse líquido é crucial para manter os espaços aéreos em um estado distendido (a falta de liquido no pulmão leva a uma hipoplasia pulmonar).</a:t>
            </a:r>
          </a:p>
          <a:p>
            <a:pPr algn="l"/>
            <a:endParaRPr lang="pt-BR" sz="28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548680"/>
            <a:ext cx="8964488" cy="5760640"/>
          </a:xfrm>
        </p:spPr>
        <p:txBody>
          <a:bodyPr>
            <a:normAutofit fontScale="92500" lnSpcReduction="10000"/>
          </a:bodyPr>
          <a:lstStyle/>
          <a:p>
            <a:r>
              <a:rPr lang="pt-BR" b="1" dirty="0" smtClean="0">
                <a:solidFill>
                  <a:srgbClr val="0000FF"/>
                </a:solidFill>
              </a:rPr>
              <a:t>Dinâmica do Fluido Pulmonar Fetal </a:t>
            </a:r>
          </a:p>
          <a:p>
            <a:endParaRPr lang="pt-BR" dirty="0" smtClean="0">
              <a:solidFill>
                <a:srgbClr val="FF0000"/>
              </a:solidFill>
            </a:endParaRPr>
          </a:p>
          <a:p>
            <a:pPr algn="l"/>
            <a:r>
              <a:rPr lang="pt-BR" sz="2800" dirty="0" smtClean="0">
                <a:solidFill>
                  <a:schemeClr val="tx1"/>
                </a:solidFill>
              </a:rPr>
              <a:t>    -Essas secreção de líquido é de </a:t>
            </a:r>
            <a:r>
              <a:rPr lang="pt-BR" sz="2800" b="1" dirty="0" smtClean="0">
                <a:solidFill>
                  <a:schemeClr val="tx1"/>
                </a:solidFill>
              </a:rPr>
              <a:t>4 a 6ml/kg </a:t>
            </a:r>
            <a:r>
              <a:rPr lang="pt-BR" sz="2800" dirty="0" smtClean="0">
                <a:solidFill>
                  <a:schemeClr val="tx1"/>
                </a:solidFill>
              </a:rPr>
              <a:t>(ovelha):</a:t>
            </a:r>
            <a:r>
              <a:rPr lang="pt-BR" sz="2800" b="1" dirty="0" smtClean="0">
                <a:solidFill>
                  <a:schemeClr val="tx1"/>
                </a:solidFill>
              </a:rPr>
              <a:t>250-300 ml/dia no feto humano.  </a:t>
            </a:r>
          </a:p>
          <a:p>
            <a:pPr algn="l"/>
            <a:r>
              <a:rPr lang="pt-BR" sz="2800" dirty="0" smtClean="0">
                <a:solidFill>
                  <a:schemeClr val="tx1"/>
                </a:solidFill>
              </a:rPr>
              <a:t>   -O gradiente de pressão é de 3-5 cm H20 através da laringe e cria um colume pulmonar de 20-30 ml. </a:t>
            </a:r>
          </a:p>
          <a:p>
            <a:pPr algn="l"/>
            <a:r>
              <a:rPr lang="pt-BR" sz="2800" dirty="0" smtClean="0">
                <a:solidFill>
                  <a:schemeClr val="tx1"/>
                </a:solidFill>
              </a:rPr>
              <a:t>   -Rápidos movimentos da laringe permitem  a secreção desse líquido para o saco amniótico.</a:t>
            </a:r>
          </a:p>
          <a:p>
            <a:pPr algn="l"/>
            <a:r>
              <a:rPr lang="pt-BR" sz="2800" dirty="0" smtClean="0">
                <a:solidFill>
                  <a:schemeClr val="tx1"/>
                </a:solidFill>
              </a:rPr>
              <a:t>   -Assim </a:t>
            </a:r>
            <a:r>
              <a:rPr lang="pt-BR" sz="2800" dirty="0" smtClean="0">
                <a:solidFill>
                  <a:srgbClr val="FF00FF"/>
                </a:solidFill>
              </a:rPr>
              <a:t>o pulmão se comunica  constantemente com o líquido amniótico</a:t>
            </a:r>
            <a:r>
              <a:rPr lang="pt-BR" sz="2800" dirty="0" smtClean="0">
                <a:solidFill>
                  <a:schemeClr val="tx1"/>
                </a:solidFill>
              </a:rPr>
              <a:t>, trazendo informações sobre a sua maturidade, razão pela qual antigamente avaliávamos a maturidade pulmonar pelo exame do líquido amniótico.</a:t>
            </a:r>
          </a:p>
          <a:p>
            <a:pPr algn="l"/>
            <a:r>
              <a:rPr lang="pt-BR" sz="2800" dirty="0" smtClean="0">
                <a:solidFill>
                  <a:schemeClr val="tx1"/>
                </a:solidFill>
              </a:rPr>
              <a:t> Esse processo é essencial para o desenvolvimento pulmonar</a:t>
            </a:r>
            <a:r>
              <a:rPr lang="pt-BR" dirty="0" smtClean="0">
                <a:solidFill>
                  <a:schemeClr val="tx1"/>
                </a:solidFill>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980728"/>
            <a:ext cx="8640960" cy="5544616"/>
          </a:xfrm>
        </p:spPr>
        <p:txBody>
          <a:bodyPr>
            <a:normAutofit fontScale="62500" lnSpcReduction="20000"/>
          </a:bodyPr>
          <a:lstStyle/>
          <a:p>
            <a:r>
              <a:rPr lang="pt-BR" sz="4600" b="1" dirty="0" smtClean="0">
                <a:solidFill>
                  <a:srgbClr val="0000FF"/>
                </a:solidFill>
              </a:rPr>
              <a:t>Dinâmica do Fluido Pulmonar Fetal </a:t>
            </a:r>
          </a:p>
          <a:p>
            <a:endParaRPr lang="pt-BR" dirty="0" smtClean="0"/>
          </a:p>
          <a:p>
            <a:pPr algn="l"/>
            <a:r>
              <a:rPr lang="pt-BR" dirty="0" smtClean="0">
                <a:solidFill>
                  <a:schemeClr val="tx1"/>
                </a:solidFill>
              </a:rPr>
              <a:t>     -A dinâmica do liquido pulmonar já foi estudada extensamente.</a:t>
            </a:r>
          </a:p>
          <a:p>
            <a:pPr algn="l"/>
            <a:r>
              <a:rPr lang="pt-BR" dirty="0" smtClean="0">
                <a:solidFill>
                  <a:schemeClr val="tx1"/>
                </a:solidFill>
              </a:rPr>
              <a:t>    - A secreção é um  sistema de transporte muito elaborado  que pode ser inibida pela bumetanide, </a:t>
            </a:r>
            <a:r>
              <a:rPr lang="pt-BR" dirty="0" smtClean="0">
                <a:solidFill>
                  <a:schemeClr val="tx1"/>
                </a:solidFill>
              </a:rPr>
              <a:t>vasopressina</a:t>
            </a:r>
            <a:r>
              <a:rPr lang="pt-BR" dirty="0" smtClean="0">
                <a:solidFill>
                  <a:schemeClr val="tx1"/>
                </a:solidFill>
              </a:rPr>
              <a:t>, beta adrenérgicos. </a:t>
            </a:r>
          </a:p>
          <a:p>
            <a:pPr algn="l"/>
            <a:r>
              <a:rPr lang="pt-BR" dirty="0" smtClean="0">
                <a:solidFill>
                  <a:schemeClr val="tx1"/>
                </a:solidFill>
              </a:rPr>
              <a:t>     -A absorção é facilitada por um canal de sódio, inibida pela amilorida.</a:t>
            </a:r>
          </a:p>
          <a:p>
            <a:pPr algn="l"/>
            <a:r>
              <a:rPr lang="pt-BR" dirty="0" smtClean="0">
                <a:solidFill>
                  <a:schemeClr val="tx1"/>
                </a:solidFill>
              </a:rPr>
              <a:t>      -Em estudos animas, o fechamento desse canal foi letal ao nascimento, pois os animais não conseguiam fazer o </a:t>
            </a:r>
            <a:r>
              <a:rPr lang="pt-BR" i="1" dirty="0" smtClean="0">
                <a:solidFill>
                  <a:schemeClr val="tx1"/>
                </a:solidFill>
              </a:rPr>
              <a:t>clearance</a:t>
            </a:r>
            <a:r>
              <a:rPr lang="pt-BR" dirty="0" smtClean="0">
                <a:solidFill>
                  <a:schemeClr val="tx1"/>
                </a:solidFill>
              </a:rPr>
              <a:t> do líquido pulmonar. </a:t>
            </a:r>
          </a:p>
          <a:p>
            <a:pPr algn="l"/>
            <a:r>
              <a:rPr lang="pt-BR" dirty="0" smtClean="0">
                <a:solidFill>
                  <a:schemeClr val="tx1"/>
                </a:solidFill>
              </a:rPr>
              <a:t>                      </a:t>
            </a:r>
            <a:r>
              <a:rPr lang="pt-BR" b="1" dirty="0" smtClean="0">
                <a:solidFill>
                  <a:srgbClr val="0000FF"/>
                </a:solidFill>
              </a:rPr>
              <a:t>Foi isso que trouxe a tona que o  </a:t>
            </a:r>
            <a:r>
              <a:rPr lang="pt-BR" b="1" dirty="0" smtClean="0">
                <a:solidFill>
                  <a:srgbClr val="0000FF"/>
                </a:solidFill>
              </a:rPr>
              <a:t>bebê </a:t>
            </a:r>
            <a:r>
              <a:rPr lang="pt-BR" b="1" dirty="0" smtClean="0">
                <a:solidFill>
                  <a:srgbClr val="0000FF"/>
                </a:solidFill>
              </a:rPr>
              <a:t>não é  burro</a:t>
            </a:r>
            <a:r>
              <a:rPr lang="pt-BR" dirty="0" smtClean="0">
                <a:solidFill>
                  <a:schemeClr val="tx1"/>
                </a:solidFill>
              </a:rPr>
              <a:t>. </a:t>
            </a:r>
          </a:p>
          <a:p>
            <a:pPr algn="l"/>
            <a:r>
              <a:rPr lang="pt-BR" dirty="0" smtClean="0">
                <a:solidFill>
                  <a:schemeClr val="tx1"/>
                </a:solidFill>
              </a:rPr>
              <a:t>       -Ele tem um sofisticado processo de transição e não devemos </a:t>
            </a:r>
            <a:r>
              <a:rPr lang="pt-BR" dirty="0" smtClean="0">
                <a:solidFill>
                  <a:schemeClr val="tx1"/>
                </a:solidFill>
              </a:rPr>
              <a:t>negligenciar </a:t>
            </a:r>
            <a:r>
              <a:rPr lang="pt-BR" dirty="0" smtClean="0">
                <a:solidFill>
                  <a:schemeClr val="tx1"/>
                </a:solidFill>
              </a:rPr>
              <a:t>esse plano do </a:t>
            </a:r>
            <a:r>
              <a:rPr lang="pt-BR" dirty="0" smtClean="0">
                <a:solidFill>
                  <a:schemeClr val="tx1"/>
                </a:solidFill>
              </a:rPr>
              <a:t>bebê. </a:t>
            </a:r>
            <a:endParaRPr lang="pt-BR" dirty="0" smtClean="0">
              <a:solidFill>
                <a:schemeClr val="tx1"/>
              </a:solidFill>
            </a:endParaRPr>
          </a:p>
          <a:p>
            <a:pPr algn="l"/>
            <a:r>
              <a:rPr lang="pt-BR" b="1" dirty="0" smtClean="0">
                <a:solidFill>
                  <a:schemeClr val="tx1"/>
                </a:solidFill>
              </a:rPr>
              <a:t>        -Pare e pense</a:t>
            </a:r>
            <a:r>
              <a:rPr lang="pt-BR" dirty="0" smtClean="0">
                <a:solidFill>
                  <a:schemeClr val="tx1"/>
                </a:solidFill>
              </a:rPr>
              <a:t>.: Você aterrissaria um avião  numa pista  sem colocar o sistema de pouso para baixo antes? Você não gostaria de ter um aviso, um alerta que chegou o momento de pousar o avião, que o trem de pouso precisa  ser posto em movimento para que você possa usar os freios quando necessário? </a:t>
            </a:r>
          </a:p>
          <a:p>
            <a:r>
              <a:rPr lang="pt-BR" b="1" dirty="0" smtClean="0">
                <a:solidFill>
                  <a:srgbClr val="FF0000"/>
                </a:solidFill>
              </a:rPr>
              <a:t>O que estamos fazendo é não dar ao </a:t>
            </a:r>
            <a:r>
              <a:rPr lang="pt-BR" b="1" dirty="0" smtClean="0">
                <a:solidFill>
                  <a:srgbClr val="FF0000"/>
                </a:solidFill>
              </a:rPr>
              <a:t>bebê </a:t>
            </a:r>
            <a:r>
              <a:rPr lang="pt-BR" b="1" dirty="0" smtClean="0">
                <a:solidFill>
                  <a:srgbClr val="FF0000"/>
                </a:solidFill>
              </a:rPr>
              <a:t>a oportunidade de pensar e planejar  essa transição após o nascimento.  É exatamente isso quando estudamos a fisiologia do pulmão na transição</a:t>
            </a:r>
            <a:r>
              <a:rPr lang="pt-BR" dirty="0" smtClean="0">
                <a:solidFill>
                  <a:schemeClr val="tx1"/>
                </a:solidFill>
              </a:rPr>
              <a:t>.</a:t>
            </a:r>
          </a:p>
          <a:p>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467544" y="-531440"/>
            <a:ext cx="8136904" cy="5616624"/>
          </a:xfrm>
        </p:spPr>
        <p:txBody>
          <a:bodyPr>
            <a:normAutofit/>
          </a:bodyPr>
          <a:lstStyle/>
          <a:p>
            <a:endParaRPr lang="pt-BR" dirty="0" smtClean="0"/>
          </a:p>
          <a:p>
            <a:r>
              <a:rPr lang="pt-BR" sz="3800" b="1" dirty="0" smtClean="0">
                <a:solidFill>
                  <a:srgbClr val="0000FF"/>
                </a:solidFill>
              </a:rPr>
              <a:t>Composição do Líquido Pulmonar Fetal e Neonatal</a:t>
            </a:r>
          </a:p>
          <a:p>
            <a:pPr algn="l"/>
            <a:r>
              <a:rPr lang="pt-BR" sz="2000" dirty="0" smtClean="0">
                <a:solidFill>
                  <a:schemeClr val="tx1"/>
                </a:solidFill>
              </a:rPr>
              <a:t>    </a:t>
            </a:r>
            <a:r>
              <a:rPr lang="pt-BR" sz="1800" dirty="0" smtClean="0">
                <a:solidFill>
                  <a:schemeClr val="tx1"/>
                </a:solidFill>
              </a:rPr>
              <a:t>-O líquido alveolar   foi concebido e uma forma muito inteligente. </a:t>
            </a:r>
          </a:p>
          <a:p>
            <a:pPr algn="l"/>
            <a:r>
              <a:rPr lang="pt-BR" sz="1800" dirty="0" smtClean="0">
                <a:solidFill>
                  <a:schemeClr val="tx1"/>
                </a:solidFill>
              </a:rPr>
              <a:t>    -Ele tem uma concentração </a:t>
            </a:r>
            <a:r>
              <a:rPr lang="pt-BR" sz="1800" dirty="0" smtClean="0">
                <a:solidFill>
                  <a:srgbClr val="0000FF"/>
                </a:solidFill>
              </a:rPr>
              <a:t>ALTÍSSIMA DE CLORETO</a:t>
            </a:r>
            <a:r>
              <a:rPr lang="pt-BR" sz="1800" dirty="0" smtClean="0">
                <a:solidFill>
                  <a:schemeClr val="tx1"/>
                </a:solidFill>
              </a:rPr>
              <a:t>, uma concentração mais alta do que em qualquer outro líquido do organismo, porque a secreção do cloreto é </a:t>
            </a:r>
            <a:r>
              <a:rPr lang="pt-BR" sz="1800" dirty="0" smtClean="0">
                <a:solidFill>
                  <a:srgbClr val="0000FF"/>
                </a:solidFill>
              </a:rPr>
              <a:t>MUITO  ACIDÓTICA</a:t>
            </a:r>
            <a:r>
              <a:rPr lang="pt-BR" sz="1800" dirty="0" smtClean="0">
                <a:solidFill>
                  <a:schemeClr val="tx1"/>
                </a:solidFill>
              </a:rPr>
              <a:t>, mas vejam   que </a:t>
            </a:r>
            <a:r>
              <a:rPr lang="pt-BR" sz="1800" dirty="0" smtClean="0">
                <a:solidFill>
                  <a:srgbClr val="0000FF"/>
                </a:solidFill>
              </a:rPr>
              <a:t>NÃO TEM PROTEÍNA</a:t>
            </a:r>
            <a:r>
              <a:rPr lang="pt-BR" sz="1800" dirty="0" smtClean="0">
                <a:solidFill>
                  <a:schemeClr val="tx1"/>
                </a:solidFill>
              </a:rPr>
              <a:t>. Sabe por que? Porque  se contivesse proteína, imediatamente após o parto você não conseguiria fazer o </a:t>
            </a:r>
            <a:r>
              <a:rPr lang="pt-BR" sz="1800" i="1" dirty="0" smtClean="0">
                <a:solidFill>
                  <a:schemeClr val="tx1"/>
                </a:solidFill>
              </a:rPr>
              <a:t>clearance</a:t>
            </a:r>
            <a:r>
              <a:rPr lang="pt-BR" sz="1800" dirty="0" smtClean="0">
                <a:solidFill>
                  <a:schemeClr val="tx1"/>
                </a:solidFill>
              </a:rPr>
              <a:t> do líquido por causa da </a:t>
            </a:r>
            <a:r>
              <a:rPr lang="pt-BR" sz="1800" dirty="0" smtClean="0">
                <a:solidFill>
                  <a:schemeClr val="tx1"/>
                </a:solidFill>
              </a:rPr>
              <a:t>proteína </a:t>
            </a:r>
            <a:r>
              <a:rPr lang="pt-BR" sz="1800" dirty="0" smtClean="0">
                <a:solidFill>
                  <a:schemeClr val="tx1"/>
                </a:solidFill>
              </a:rPr>
              <a:t>e da água.</a:t>
            </a:r>
          </a:p>
          <a:p>
            <a:pPr algn="l"/>
            <a:r>
              <a:rPr lang="pt-BR" sz="1800" dirty="0" smtClean="0">
                <a:solidFill>
                  <a:schemeClr val="tx1"/>
                </a:solidFill>
              </a:rPr>
              <a:t>     - MÃE NATUREZA DIZ:  vou criar um líquido para que imediatamente após o parto  possa ocorrer   rapidamente o </a:t>
            </a:r>
            <a:r>
              <a:rPr lang="pt-BR" sz="1800" i="1" dirty="0" smtClean="0">
                <a:solidFill>
                  <a:schemeClr val="tx1"/>
                </a:solidFill>
              </a:rPr>
              <a:t>clearanc</a:t>
            </a:r>
            <a:r>
              <a:rPr lang="pt-BR" sz="1800" dirty="0" smtClean="0">
                <a:solidFill>
                  <a:schemeClr val="tx1"/>
                </a:solidFill>
              </a:rPr>
              <a:t>e pulmonar. </a:t>
            </a:r>
          </a:p>
          <a:p>
            <a:endParaRPr lang="pt-BR" dirty="0"/>
          </a:p>
        </p:txBody>
      </p:sp>
      <p:pic>
        <p:nvPicPr>
          <p:cNvPr id="2051" name="Picture 3"/>
          <p:cNvPicPr>
            <a:picLocks noChangeAspect="1" noChangeArrowheads="1"/>
          </p:cNvPicPr>
          <p:nvPr/>
        </p:nvPicPr>
        <p:blipFill>
          <a:blip r:embed="rId2" cstate="print"/>
          <a:srcRect/>
          <a:stretch>
            <a:fillRect/>
          </a:stretch>
        </p:blipFill>
        <p:spPr bwMode="auto">
          <a:xfrm>
            <a:off x="1475656" y="3645024"/>
            <a:ext cx="5716587" cy="1924050"/>
          </a:xfrm>
          <a:prstGeom prst="rect">
            <a:avLst/>
          </a:prstGeom>
          <a:noFill/>
          <a:ln w="19050">
            <a:solidFill>
              <a:srgbClr val="FF00FF"/>
            </a:solidFill>
            <a:miter lim="800000"/>
            <a:headEnd/>
            <a:tailEnd/>
          </a:ln>
          <a:effectLst/>
        </p:spPr>
      </p:pic>
      <p:sp>
        <p:nvSpPr>
          <p:cNvPr id="46081" name="Rectangle 1"/>
          <p:cNvSpPr>
            <a:spLocks noChangeArrowheads="1"/>
          </p:cNvSpPr>
          <p:nvPr/>
        </p:nvSpPr>
        <p:spPr bwMode="auto">
          <a:xfrm>
            <a:off x="0" y="6488668"/>
            <a:ext cx="9144000" cy="369332"/>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642A8F"/>
                </a:solidFill>
                <a:effectLst/>
                <a:latin typeface="Arial" pitchFamily="34" charset="0"/>
                <a:cs typeface="Arial" pitchFamily="34" charset="0"/>
                <a:hlinkClick r:id="rId3"/>
              </a:rPr>
              <a:t>Composition of alveolar liquid in the foetal lamb.</a:t>
            </a:r>
            <a:r>
              <a:rPr kumimoji="0" lang="pt-BR" sz="1200" b="1" i="0" u="none" strike="noStrike" cap="none" normalizeH="0" baseline="0" dirty="0" smtClean="0">
                <a:ln>
                  <a:noFill/>
                </a:ln>
                <a:solidFill>
                  <a:srgbClr val="000000"/>
                </a:solidFill>
                <a:effectLst/>
                <a:latin typeface="Arial" pitchFamily="34" charset="0"/>
                <a:cs typeface="Arial" pitchFamily="34" charset="0"/>
              </a:rPr>
              <a:t>Adamson</a:t>
            </a:r>
            <a:r>
              <a:rPr kumimoji="0" lang="pt-BR" sz="1200" b="0" i="0" u="none" strike="noStrike" cap="none" normalizeH="0" baseline="0" dirty="0" smtClean="0">
                <a:ln>
                  <a:noFill/>
                </a:ln>
                <a:solidFill>
                  <a:srgbClr val="000000"/>
                </a:solidFill>
                <a:effectLst/>
                <a:latin typeface="Arial" pitchFamily="34" charset="0"/>
                <a:cs typeface="Arial" pitchFamily="34" charset="0"/>
              </a:rPr>
              <a:t> TM, Boyd RD, Platt HS, Strang LB.J Physiol. </a:t>
            </a:r>
            <a:r>
              <a:rPr kumimoji="0" lang="pt-BR" sz="1200" b="1" i="0" u="none" strike="noStrike" cap="none" normalizeH="0" baseline="0" dirty="0" smtClean="0">
                <a:ln>
                  <a:noFill/>
                </a:ln>
                <a:solidFill>
                  <a:srgbClr val="000000"/>
                </a:solidFill>
                <a:effectLst/>
                <a:latin typeface="Arial" pitchFamily="34" charset="0"/>
                <a:cs typeface="Arial" pitchFamily="34" charset="0"/>
              </a:rPr>
              <a:t>1969</a:t>
            </a:r>
            <a:r>
              <a:rPr kumimoji="0" lang="pt-BR" sz="1200" b="0" i="0" u="none" strike="noStrike" cap="none" normalizeH="0" baseline="0" dirty="0" smtClean="0">
                <a:ln>
                  <a:noFill/>
                </a:ln>
                <a:solidFill>
                  <a:srgbClr val="000000"/>
                </a:solidFill>
                <a:effectLst/>
                <a:latin typeface="Arial" pitchFamily="34" charset="0"/>
                <a:cs typeface="Arial" pitchFamily="34" charset="0"/>
              </a:rPr>
              <a:t> Sep;204(1):159-68.</a:t>
            </a:r>
            <a:endParaRPr kumimoji="0" lang="pt-BR"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575757"/>
                </a:solidFill>
                <a:effectLst/>
                <a:latin typeface="Arial" pitchFamily="34" charset="0"/>
                <a:cs typeface="Arial" pitchFamily="34" charset="0"/>
              </a:rPr>
              <a:t>PMID: 5389263.</a:t>
            </a:r>
            <a:r>
              <a:rPr kumimoji="0" lang="pt-BR" sz="1200" b="1" i="0" u="none" strike="noStrike" cap="none" normalizeH="0" baseline="0" dirty="0" smtClean="0">
                <a:ln>
                  <a:noFill/>
                </a:ln>
                <a:solidFill>
                  <a:srgbClr val="985735"/>
                </a:solidFill>
                <a:effectLst/>
                <a:latin typeface="Arial" pitchFamily="34" charset="0"/>
                <a:cs typeface="Arial" pitchFamily="34" charset="0"/>
                <a:hlinkClick r:id="rId3"/>
              </a:rPr>
              <a:t>Free PMC Article</a:t>
            </a:r>
            <a:r>
              <a:rPr kumimoji="0" lang="pt-BR" sz="1200" b="1" i="0" u="none" strike="noStrike" cap="none" normalizeH="0" baseline="0" dirty="0" smtClean="0">
                <a:ln>
                  <a:noFill/>
                </a:ln>
                <a:solidFill>
                  <a:srgbClr val="985735"/>
                </a:solidFill>
                <a:effectLst/>
                <a:latin typeface="Arial" pitchFamily="34" charset="0"/>
                <a:cs typeface="Arial" pitchFamily="34" charset="0"/>
              </a:rPr>
              <a:t>.</a:t>
            </a:r>
            <a:r>
              <a:rPr kumimoji="0" lang="pt-BR" sz="1200" b="0" i="0" u="sng" strike="noStrike" cap="none" normalizeH="0" baseline="0" dirty="0" smtClean="0">
                <a:ln>
                  <a:noFill/>
                </a:ln>
                <a:solidFill>
                  <a:srgbClr val="6666AA"/>
                </a:solidFill>
                <a:effectLst/>
                <a:latin typeface="Arial" pitchFamily="34" charset="0"/>
                <a:cs typeface="Arial" pitchFamily="34" charset="0"/>
                <a:hlinkClick r:id="rId4"/>
              </a:rPr>
              <a:t>Similar articles</a:t>
            </a:r>
            <a:r>
              <a:rPr kumimoji="0" lang="pt-BR" sz="1200" b="0" i="0" u="sng" strike="noStrike" cap="none" normalizeH="0" baseline="0" dirty="0" smtClean="0">
                <a:ln>
                  <a:noFill/>
                </a:ln>
                <a:solidFill>
                  <a:srgbClr val="6666AA"/>
                </a:solidFill>
                <a:effectLst/>
                <a:latin typeface="Arial" pitchFamily="34" charset="0"/>
                <a:cs typeface="Arial" pitchFamily="34" charset="0"/>
              </a:rPr>
              <a:t>. </a:t>
            </a:r>
            <a:r>
              <a:rPr kumimoji="0" lang="pt-BR" sz="1200" b="1" i="0" u="sng" strike="noStrike" cap="none" normalizeH="0" baseline="0" dirty="0" smtClean="0">
                <a:ln>
                  <a:noFill/>
                </a:ln>
                <a:solidFill>
                  <a:srgbClr val="FF00FF"/>
                </a:solidFill>
                <a:effectLst/>
                <a:latin typeface="Arial" pitchFamily="34" charset="0"/>
                <a:cs typeface="Arial" pitchFamily="34" charset="0"/>
              </a:rPr>
              <a:t>Artigo Integral</a:t>
            </a:r>
            <a:endParaRPr kumimoji="0" lang="pt-BR" sz="1200" b="1" i="0" u="none" strike="noStrike" cap="none" normalizeH="0" baseline="0" dirty="0" smtClean="0">
              <a:ln>
                <a:noFill/>
              </a:ln>
              <a:solidFill>
                <a:srgbClr val="FF00FF"/>
              </a:solidFill>
              <a:effectLst/>
              <a:latin typeface="Arial" pitchFamily="34" charset="0"/>
              <a:cs typeface="Arial" pitchFamily="34" charset="0"/>
            </a:endParaRPr>
          </a:p>
        </p:txBody>
      </p:sp>
      <p:sp>
        <p:nvSpPr>
          <p:cNvPr id="46082" name="Rectangle 2"/>
          <p:cNvSpPr>
            <a:spLocks noChangeArrowheads="1"/>
          </p:cNvSpPr>
          <p:nvPr/>
        </p:nvSpPr>
        <p:spPr bwMode="auto">
          <a:xfrm>
            <a:off x="0" y="5949280"/>
            <a:ext cx="8856984" cy="369332"/>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642A8F"/>
                </a:solidFill>
                <a:effectLst/>
                <a:latin typeface="Arial" pitchFamily="34" charset="0"/>
                <a:cs typeface="Arial" pitchFamily="34" charset="0"/>
                <a:hlinkClick r:id="rId5"/>
              </a:rPr>
              <a:t>Pulmonary lymph flow and the uptake of liquid from the lungs of the lamb at the start of breathing.</a:t>
            </a:r>
            <a:r>
              <a:rPr kumimoji="0" lang="pt-BR" sz="1200" b="1" i="0" u="none" strike="noStrike" cap="none" normalizeH="0" baseline="0" dirty="0" smtClean="0">
                <a:ln>
                  <a:noFill/>
                </a:ln>
                <a:solidFill>
                  <a:srgbClr val="000000"/>
                </a:solidFill>
                <a:effectLst/>
                <a:latin typeface="Arial" pitchFamily="34" charset="0"/>
                <a:cs typeface="Arial" pitchFamily="34" charset="0"/>
              </a:rPr>
              <a:t>Humphreys</a:t>
            </a:r>
            <a:r>
              <a:rPr kumimoji="0" lang="pt-BR" sz="1200" b="0" i="0" u="none" strike="noStrike" cap="none" normalizeH="0" baseline="0" dirty="0" smtClean="0">
                <a:ln>
                  <a:noFill/>
                </a:ln>
                <a:solidFill>
                  <a:srgbClr val="000000"/>
                </a:solidFill>
                <a:effectLst/>
                <a:latin typeface="Arial" pitchFamily="34" charset="0"/>
                <a:cs typeface="Arial" pitchFamily="34" charset="0"/>
              </a:rPr>
              <a:t> PW, Normand IC, Reynolds EO, Strang LB.J Physiol. </a:t>
            </a:r>
            <a:r>
              <a:rPr kumimoji="0" lang="pt-BR" sz="1200" b="1" i="0" u="none" strike="noStrike" cap="none" normalizeH="0" baseline="0" dirty="0" smtClean="0">
                <a:ln>
                  <a:noFill/>
                </a:ln>
                <a:solidFill>
                  <a:srgbClr val="000000"/>
                </a:solidFill>
                <a:effectLst/>
                <a:latin typeface="Arial" pitchFamily="34" charset="0"/>
                <a:cs typeface="Arial" pitchFamily="34" charset="0"/>
              </a:rPr>
              <a:t>1967</a:t>
            </a:r>
            <a:r>
              <a:rPr kumimoji="0" lang="pt-BR" sz="1200" b="0" i="0" u="none" strike="noStrike" cap="none" normalizeH="0" baseline="0" dirty="0" smtClean="0">
                <a:ln>
                  <a:noFill/>
                </a:ln>
                <a:solidFill>
                  <a:srgbClr val="000000"/>
                </a:solidFill>
                <a:effectLst/>
                <a:latin typeface="Arial" pitchFamily="34" charset="0"/>
                <a:cs typeface="Arial" pitchFamily="34" charset="0"/>
              </a:rPr>
              <a:t> Nov;193(1):1-29.</a:t>
            </a:r>
            <a:r>
              <a:rPr kumimoji="0" lang="pt-BR" sz="1200" b="0" i="0" u="none" strike="noStrike" cap="none" normalizeH="0" baseline="0" dirty="0" smtClean="0">
                <a:ln>
                  <a:noFill/>
                </a:ln>
                <a:solidFill>
                  <a:srgbClr val="575757"/>
                </a:solidFill>
                <a:effectLst/>
                <a:latin typeface="Arial" pitchFamily="34" charset="0"/>
                <a:cs typeface="Arial" pitchFamily="34" charset="0"/>
              </a:rPr>
              <a:t>PMID: 16992278.</a:t>
            </a:r>
            <a:r>
              <a:rPr kumimoji="0" lang="pt-BR" sz="1200" b="1" i="0" u="none" strike="noStrike" cap="none" normalizeH="0" baseline="0" dirty="0" smtClean="0">
                <a:ln>
                  <a:noFill/>
                </a:ln>
                <a:solidFill>
                  <a:srgbClr val="985735"/>
                </a:solidFill>
                <a:effectLst/>
                <a:latin typeface="Arial" pitchFamily="34" charset="0"/>
                <a:cs typeface="Arial" pitchFamily="34" charset="0"/>
                <a:hlinkClick r:id="rId5"/>
              </a:rPr>
              <a:t>Free PMC Article</a:t>
            </a:r>
            <a:r>
              <a:rPr kumimoji="0" lang="pt-BR" sz="1200" b="1" i="0" u="none" strike="noStrike" cap="none" normalizeH="0" baseline="0" dirty="0" smtClean="0">
                <a:ln>
                  <a:noFill/>
                </a:ln>
                <a:solidFill>
                  <a:srgbClr val="985735"/>
                </a:solidFill>
                <a:effectLst/>
                <a:latin typeface="Arial" pitchFamily="34" charset="0"/>
                <a:cs typeface="Arial" pitchFamily="34" charset="0"/>
              </a:rPr>
              <a:t>.</a:t>
            </a:r>
            <a:r>
              <a:rPr kumimoji="0" lang="pt-BR" sz="1200" b="0" i="0" u="sng" strike="noStrike" cap="none" normalizeH="0" baseline="0" dirty="0" smtClean="0">
                <a:ln>
                  <a:noFill/>
                </a:ln>
                <a:solidFill>
                  <a:srgbClr val="6666AA"/>
                </a:solidFill>
                <a:effectLst/>
                <a:latin typeface="Arial" pitchFamily="34" charset="0"/>
                <a:cs typeface="Arial" pitchFamily="34" charset="0"/>
                <a:hlinkClick r:id="rId6"/>
              </a:rPr>
              <a:t>Similar articles</a:t>
            </a:r>
            <a:r>
              <a:rPr kumimoji="0" lang="pt-BR" sz="1200" b="0" i="0" u="sng" strike="noStrike" cap="none" normalizeH="0" baseline="0" dirty="0" smtClean="0">
                <a:ln>
                  <a:noFill/>
                </a:ln>
                <a:solidFill>
                  <a:srgbClr val="6666AA"/>
                </a:solidFill>
                <a:effectLst/>
                <a:latin typeface="Arial" pitchFamily="34" charset="0"/>
                <a:cs typeface="Arial" pitchFamily="34" charset="0"/>
              </a:rPr>
              <a:t>. </a:t>
            </a:r>
            <a:r>
              <a:rPr kumimoji="0" lang="pt-BR" sz="1200" b="0" i="0" u="sng" strike="noStrike" cap="none" normalizeH="0" baseline="0" dirty="0" smtClean="0">
                <a:ln>
                  <a:noFill/>
                </a:ln>
                <a:solidFill>
                  <a:srgbClr val="FF00FF"/>
                </a:solidFill>
                <a:effectLst/>
                <a:latin typeface="Arial" pitchFamily="34" charset="0"/>
                <a:cs typeface="Arial" pitchFamily="34" charset="0"/>
              </a:rPr>
              <a:t>Artigo Integral</a:t>
            </a:r>
            <a:r>
              <a:rPr kumimoji="0" lang="pt-BR" sz="1200" b="0" i="0" u="sng" strike="noStrike" cap="none" normalizeH="0" baseline="0" dirty="0" smtClean="0">
                <a:ln>
                  <a:noFill/>
                </a:ln>
                <a:solidFill>
                  <a:srgbClr val="6666AA"/>
                </a:solidFill>
                <a:effectLst/>
                <a:latin typeface="Arial" pitchFamily="34" charset="0"/>
                <a:cs typeface="Arial" pitchFamily="34" charset="0"/>
              </a:rPr>
              <a:t>!</a:t>
            </a:r>
            <a:endParaRPr kumimoji="0" lang="pt-BR" sz="1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51520" y="692696"/>
            <a:ext cx="8424936" cy="4946104"/>
          </a:xfrm>
        </p:spPr>
        <p:txBody>
          <a:bodyPr>
            <a:normAutofit/>
          </a:bodyPr>
          <a:lstStyle/>
          <a:p>
            <a:r>
              <a:rPr lang="pt-BR" b="1" dirty="0" smtClean="0">
                <a:solidFill>
                  <a:srgbClr val="0000FF"/>
                </a:solidFill>
              </a:rPr>
              <a:t>Dinâmica do Fluido Pulmonar Fetal</a:t>
            </a:r>
          </a:p>
          <a:p>
            <a:pPr algn="l"/>
            <a:r>
              <a:rPr lang="pt-BR" sz="2000" dirty="0" smtClean="0">
                <a:solidFill>
                  <a:schemeClr val="tx1"/>
                </a:solidFill>
              </a:rPr>
              <a:t>     -Então o que estamos  vendo aqui é que nos 2-3 dias antes do início do trabalho de parto espontâneo, tanto o bebê como a mãe já sabem que chegou a hora do nascimento. </a:t>
            </a:r>
          </a:p>
          <a:p>
            <a:pPr algn="l"/>
            <a:r>
              <a:rPr lang="pt-BR" sz="2000" dirty="0" smtClean="0">
                <a:solidFill>
                  <a:schemeClr val="tx1"/>
                </a:solidFill>
              </a:rPr>
              <a:t>      -</a:t>
            </a:r>
            <a:r>
              <a:rPr lang="pt-BR" sz="2000" dirty="0" smtClean="0">
                <a:solidFill>
                  <a:srgbClr val="FF00FF"/>
                </a:solidFill>
              </a:rPr>
              <a:t>SEMPRE QUE FAÇO ESSAS DECLARAÇÃO FICO ARREPIDAO e imediatamente começo a pensar: como é que o </a:t>
            </a:r>
            <a:r>
              <a:rPr lang="pt-BR" sz="2000" dirty="0" smtClean="0">
                <a:solidFill>
                  <a:srgbClr val="FF00FF"/>
                </a:solidFill>
              </a:rPr>
              <a:t>bebê  </a:t>
            </a:r>
            <a:r>
              <a:rPr lang="pt-BR" sz="2000" dirty="0" smtClean="0">
                <a:solidFill>
                  <a:srgbClr val="FF00FF"/>
                </a:solidFill>
              </a:rPr>
              <a:t>sabe que o  parto vai começar 2-3 dias antes e já começou a desligar  a produção do líquido pulmonar?</a:t>
            </a:r>
          </a:p>
          <a:p>
            <a:r>
              <a:rPr lang="pt-BR" b="1" dirty="0" smtClean="0">
                <a:solidFill>
                  <a:srgbClr val="FF00FF"/>
                </a:solidFill>
              </a:rPr>
              <a:t>   </a:t>
            </a:r>
            <a:endParaRPr lang="pt-BR" b="1" dirty="0">
              <a:solidFill>
                <a:srgbClr val="FF00FF"/>
              </a:solidFill>
            </a:endParaRPr>
          </a:p>
        </p:txBody>
      </p:sp>
      <p:pic>
        <p:nvPicPr>
          <p:cNvPr id="3074" name="Picture 2"/>
          <p:cNvPicPr>
            <a:picLocks noChangeAspect="1" noChangeArrowheads="1"/>
          </p:cNvPicPr>
          <p:nvPr/>
        </p:nvPicPr>
        <p:blipFill>
          <a:blip r:embed="rId2" cstate="print"/>
          <a:srcRect/>
          <a:stretch>
            <a:fillRect/>
          </a:stretch>
        </p:blipFill>
        <p:spPr bwMode="auto">
          <a:xfrm>
            <a:off x="1403648" y="3284984"/>
            <a:ext cx="5983287" cy="2495550"/>
          </a:xfrm>
          <a:prstGeom prst="rect">
            <a:avLst/>
          </a:prstGeom>
          <a:noFill/>
          <a:ln w="19050">
            <a:solidFill>
              <a:srgbClr val="FF00FF"/>
            </a:solidFill>
            <a:miter lim="800000"/>
            <a:headEnd/>
            <a:tailEnd/>
          </a:ln>
          <a:effectLst/>
        </p:spPr>
      </p:pic>
      <p:sp>
        <p:nvSpPr>
          <p:cNvPr id="45057" name="Rectangle 1"/>
          <p:cNvSpPr>
            <a:spLocks noChangeArrowheads="1"/>
          </p:cNvSpPr>
          <p:nvPr/>
        </p:nvSpPr>
        <p:spPr bwMode="auto">
          <a:xfrm>
            <a:off x="107504" y="6165304"/>
            <a:ext cx="8784976" cy="430887"/>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642A8F"/>
                </a:solidFill>
                <a:effectLst/>
                <a:latin typeface="Arial" pitchFamily="34" charset="0"/>
                <a:cs typeface="Arial" pitchFamily="34" charset="0"/>
                <a:hlinkClick r:id="rId3"/>
              </a:rPr>
              <a:t>Labor decreases the lung water content of newborn rabbits.</a:t>
            </a:r>
            <a:r>
              <a:rPr kumimoji="0" lang="pt-BR" sz="1400" b="0" i="0" u="none" strike="noStrike" cap="none" normalizeH="0" baseline="0" dirty="0" smtClean="0">
                <a:ln>
                  <a:noFill/>
                </a:ln>
                <a:solidFill>
                  <a:srgbClr val="000000"/>
                </a:solidFill>
                <a:effectLst/>
                <a:latin typeface="Arial" pitchFamily="34" charset="0"/>
                <a:cs typeface="Arial" pitchFamily="34" charset="0"/>
              </a:rPr>
              <a:t>Bland RD, Bressack MA, McMillan DD.Am J Obstet Gynecol. 1979 Oct 1;135(3):364-7.</a:t>
            </a:r>
            <a:r>
              <a:rPr kumimoji="0" lang="pt-BR" sz="1400" b="0" i="0" u="none" strike="noStrike" cap="none" normalizeH="0" baseline="0" dirty="0" smtClean="0">
                <a:ln>
                  <a:noFill/>
                </a:ln>
                <a:solidFill>
                  <a:srgbClr val="575757"/>
                </a:solidFill>
                <a:effectLst/>
                <a:latin typeface="Arial" pitchFamily="34" charset="0"/>
                <a:cs typeface="Arial" pitchFamily="34" charset="0"/>
              </a:rPr>
              <a:t>PMID: 484627.</a:t>
            </a:r>
            <a:r>
              <a:rPr kumimoji="0" lang="pt-BR" sz="1400" b="0" i="0" u="sng" strike="noStrike" cap="none" normalizeH="0" baseline="0" dirty="0" smtClean="0">
                <a:ln>
                  <a:noFill/>
                </a:ln>
                <a:solidFill>
                  <a:srgbClr val="6666AA"/>
                </a:solidFill>
                <a:effectLst/>
                <a:latin typeface="Arial" pitchFamily="34" charset="0"/>
                <a:cs typeface="Arial" pitchFamily="34" charset="0"/>
                <a:hlinkClick r:id="rId4"/>
              </a:rPr>
              <a:t>Similar articles</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23528" y="836712"/>
            <a:ext cx="8280920" cy="5544616"/>
          </a:xfrm>
        </p:spPr>
        <p:txBody>
          <a:bodyPr>
            <a:normAutofit fontScale="62500" lnSpcReduction="20000"/>
          </a:bodyPr>
          <a:lstStyle/>
          <a:p>
            <a:r>
              <a:rPr lang="pt-BR" sz="6600" b="1" dirty="0" smtClean="0">
                <a:solidFill>
                  <a:srgbClr val="FF0000"/>
                </a:solidFill>
              </a:rPr>
              <a:t>AGORA, PENSE NO NASCIMENTO POR CESARIANA ELETIVA! </a:t>
            </a:r>
          </a:p>
          <a:p>
            <a:pPr algn="l"/>
            <a:endParaRPr lang="pt-BR" sz="3600" dirty="0" smtClean="0"/>
          </a:p>
          <a:p>
            <a:r>
              <a:rPr lang="pt-BR" sz="3600" dirty="0" smtClean="0"/>
              <a:t>-</a:t>
            </a:r>
            <a:r>
              <a:rPr lang="pt-BR" sz="3600" dirty="0" smtClean="0">
                <a:solidFill>
                  <a:srgbClr val="FF0000"/>
                </a:solidFill>
              </a:rPr>
              <a:t>Não há  nenhum tipo de alerta prévio, principalmente se a cesariana foi feita com </a:t>
            </a:r>
            <a:r>
              <a:rPr lang="pt-BR" sz="3600" b="1" dirty="0" smtClean="0">
                <a:solidFill>
                  <a:srgbClr val="FF0000"/>
                </a:solidFill>
              </a:rPr>
              <a:t>38 semanas, 38 semanas e meia de gestação, quando o canal de sódio epitelial não foi expresso na forma e na quantidade que precisa ser.</a:t>
            </a:r>
          </a:p>
          <a:p>
            <a:pPr algn="l"/>
            <a:r>
              <a:rPr lang="pt-BR" dirty="0" smtClean="0">
                <a:solidFill>
                  <a:schemeClr val="tx1"/>
                </a:solidFill>
              </a:rPr>
              <a:t>      -Durante o parto há uma redução ainda maior desse líquido até o nascimento e a respiração toma conta daqueles 40% de líquido que sobrou.</a:t>
            </a:r>
          </a:p>
          <a:p>
            <a:pPr algn="l"/>
            <a:r>
              <a:rPr lang="pt-BR" dirty="0" smtClean="0">
                <a:solidFill>
                  <a:schemeClr val="tx1"/>
                </a:solidFill>
              </a:rPr>
              <a:t>      - </a:t>
            </a:r>
            <a:r>
              <a:rPr lang="pt-BR" b="1" dirty="0" smtClean="0">
                <a:solidFill>
                  <a:schemeClr val="tx1"/>
                </a:solidFill>
              </a:rPr>
              <a:t>35% sai durante os dias antes do nascimento </a:t>
            </a:r>
            <a:r>
              <a:rPr lang="pt-BR" dirty="0" smtClean="0">
                <a:solidFill>
                  <a:schemeClr val="tx1"/>
                </a:solidFill>
              </a:rPr>
              <a:t>através da diminuição da produção do líquido   pela diminuição do cloreto, há aumento do transporte de sódio  do espaço alveolar, há aumento da pressão oncótica linfática.</a:t>
            </a:r>
          </a:p>
          <a:p>
            <a:pPr algn="l"/>
            <a:r>
              <a:rPr lang="pt-BR" dirty="0" smtClean="0">
                <a:solidFill>
                  <a:schemeClr val="tx1"/>
                </a:solidFill>
              </a:rPr>
              <a:t>     -</a:t>
            </a:r>
            <a:r>
              <a:rPr lang="pt-BR" b="1" dirty="0" smtClean="0">
                <a:solidFill>
                  <a:schemeClr val="tx1"/>
                </a:solidFill>
              </a:rPr>
              <a:t>30% saem durante o trabalho de parto </a:t>
            </a:r>
            <a:r>
              <a:rPr lang="pt-BR" dirty="0" smtClean="0">
                <a:solidFill>
                  <a:schemeClr val="tx1"/>
                </a:solidFill>
              </a:rPr>
              <a:t>(os canais de sódio desvia esse processo pela reabsorção ativa de sódio).</a:t>
            </a:r>
          </a:p>
          <a:p>
            <a:pPr algn="l"/>
            <a:r>
              <a:rPr lang="pt-BR" dirty="0" smtClean="0">
                <a:solidFill>
                  <a:schemeClr val="tx1"/>
                </a:solidFill>
              </a:rPr>
              <a:t>     -</a:t>
            </a:r>
            <a:r>
              <a:rPr lang="pt-BR" b="1" dirty="0" smtClean="0">
                <a:solidFill>
                  <a:schemeClr val="tx1"/>
                </a:solidFill>
              </a:rPr>
              <a:t>35% é clareado no pós-natal </a:t>
            </a:r>
            <a:r>
              <a:rPr lang="pt-BR" dirty="0" smtClean="0">
                <a:solidFill>
                  <a:schemeClr val="tx1"/>
                </a:solidFill>
              </a:rPr>
              <a:t>( pela distensão pulmonar, que aumenta a pressão transpulmonar, pelo aumento da pressão oncótica linfática associado com baixo nível de proteína alveolar)</a:t>
            </a:r>
          </a:p>
          <a:p>
            <a:endParaRPr lang="pt-BR"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51520" y="332656"/>
            <a:ext cx="8352928" cy="5616624"/>
          </a:xfrm>
        </p:spPr>
        <p:txBody>
          <a:bodyPr>
            <a:normAutofit fontScale="40000" lnSpcReduction="20000"/>
          </a:bodyPr>
          <a:lstStyle/>
          <a:p>
            <a:r>
              <a:rPr lang="pt-BR" sz="8000" b="1" dirty="0" smtClean="0">
                <a:solidFill>
                  <a:srgbClr val="0000FF"/>
                </a:solidFill>
              </a:rPr>
              <a:t>O Paradigma do </a:t>
            </a:r>
            <a:r>
              <a:rPr lang="pt-BR" sz="8000" b="1" i="1" dirty="0" smtClean="0">
                <a:solidFill>
                  <a:srgbClr val="0000FF"/>
                </a:solidFill>
              </a:rPr>
              <a:t>Clearance</a:t>
            </a:r>
            <a:r>
              <a:rPr lang="pt-BR" sz="8000" b="1" dirty="0" smtClean="0">
                <a:solidFill>
                  <a:srgbClr val="0000FF"/>
                </a:solidFill>
              </a:rPr>
              <a:t> do Líquido Pulmonar Fetal</a:t>
            </a:r>
          </a:p>
          <a:p>
            <a:r>
              <a:rPr lang="pt-BR" sz="5100" dirty="0" smtClean="0">
                <a:solidFill>
                  <a:schemeClr val="tx1"/>
                </a:solidFill>
              </a:rPr>
              <a:t>-</a:t>
            </a:r>
            <a:r>
              <a:rPr lang="pt-BR" sz="4500" dirty="0" smtClean="0">
                <a:solidFill>
                  <a:schemeClr val="tx1"/>
                </a:solidFill>
              </a:rPr>
              <a:t>No meu laboratório em Atlanta  passamos quase 20 anos trabalhando  no fluido do pulmão fetal. </a:t>
            </a:r>
          </a:p>
          <a:p>
            <a:r>
              <a:rPr lang="pt-BR" sz="4500" b="1" dirty="0" smtClean="0">
                <a:solidFill>
                  <a:srgbClr val="FF00FF"/>
                </a:solidFill>
              </a:rPr>
              <a:t>REDEFINIMOS  A FORMA COMO ENTENDEMOS  A DINÂMICA DO LÍQUIDO PULMONAR</a:t>
            </a:r>
            <a:r>
              <a:rPr lang="pt-BR" sz="4500" dirty="0" smtClean="0"/>
              <a:t>.</a:t>
            </a:r>
          </a:p>
          <a:p>
            <a:pPr algn="l"/>
            <a:r>
              <a:rPr lang="pt-BR" sz="4500" dirty="0" smtClean="0"/>
              <a:t>    </a:t>
            </a:r>
            <a:r>
              <a:rPr lang="pt-BR" sz="4500" dirty="0" smtClean="0">
                <a:solidFill>
                  <a:schemeClr val="tx1"/>
                </a:solidFill>
              </a:rPr>
              <a:t>-Esse canal  foi expresso de formas diferentes nas  células epiteliais pulmonares demonstrando</a:t>
            </a:r>
            <a:r>
              <a:rPr lang="pt-BR" sz="4500" dirty="0" smtClean="0"/>
              <a:t>  </a:t>
            </a:r>
            <a:r>
              <a:rPr lang="pt-BR" sz="4500" dirty="0" smtClean="0">
                <a:solidFill>
                  <a:schemeClr val="tx1"/>
                </a:solidFill>
              </a:rPr>
              <a:t>que as células tipo I tem canais de sódio riquíssimos. </a:t>
            </a:r>
          </a:p>
          <a:p>
            <a:pPr algn="l"/>
            <a:r>
              <a:rPr lang="pt-BR" sz="4500" dirty="0" smtClean="0">
                <a:solidFill>
                  <a:schemeClr val="tx1"/>
                </a:solidFill>
              </a:rPr>
              <a:t>     -Então o sódio vai da superfície apical para dentro da célula, atravessa a superfície  basolateral e o cloreto passa pelo CFTR e isso leva a movimentação da água através dos canais de aguaporinA .</a:t>
            </a:r>
          </a:p>
          <a:p>
            <a:pPr algn="l"/>
            <a:r>
              <a:rPr lang="pt-BR" sz="4500" dirty="0" smtClean="0">
                <a:solidFill>
                  <a:srgbClr val="FF0000"/>
                </a:solidFill>
              </a:rPr>
              <a:t>     </a:t>
            </a:r>
            <a:r>
              <a:rPr lang="pt-BR" sz="4500" dirty="0" smtClean="0">
                <a:solidFill>
                  <a:schemeClr val="tx1"/>
                </a:solidFill>
              </a:rPr>
              <a:t>-As células epiteliais  pulmonares tem 4 tipos de canais aguaporina. </a:t>
            </a:r>
          </a:p>
          <a:p>
            <a:r>
              <a:rPr lang="pt-BR" sz="4500" dirty="0" smtClean="0">
                <a:solidFill>
                  <a:schemeClr val="tx1"/>
                </a:solidFill>
              </a:rPr>
              <a:t>  -A MÃE NATUREZA nos deu a capacidade de fazer  a transição de  neonatos sem problemas. Se houver  mudança de  um canal de aguaporina, o outro assume. É um mecanismo IMPRESSIONANTE. </a:t>
            </a:r>
          </a:p>
          <a:p>
            <a:pPr algn="l"/>
            <a:r>
              <a:rPr lang="pt-BR" sz="4500" dirty="0" smtClean="0">
                <a:solidFill>
                  <a:schemeClr val="tx1"/>
                </a:solidFill>
              </a:rPr>
              <a:t>É assim que  o movimento do sal e da água  e leva ao </a:t>
            </a:r>
            <a:r>
              <a:rPr lang="pt-BR" sz="4500" i="1" dirty="0" smtClean="0">
                <a:solidFill>
                  <a:schemeClr val="tx1"/>
                </a:solidFill>
              </a:rPr>
              <a:t>clearance </a:t>
            </a:r>
            <a:r>
              <a:rPr lang="pt-BR" sz="4500" dirty="0" smtClean="0">
                <a:solidFill>
                  <a:schemeClr val="tx1"/>
                </a:solidFill>
              </a:rPr>
              <a:t>do líquido pulmonar.Por isso é importante saber que fazer a sucção da boca do nariz não é tão relevante no período de transição do neonato (</a:t>
            </a:r>
            <a:r>
              <a:rPr lang="pt-BR" sz="4500" dirty="0" smtClean="0">
                <a:solidFill>
                  <a:srgbClr val="0000FF"/>
                </a:solidFill>
              </a:rPr>
              <a:t>Figura a seguir</a:t>
            </a:r>
            <a:r>
              <a:rPr lang="pt-BR" sz="4500" dirty="0" smtClean="0">
                <a:solidFill>
                  <a:schemeClr val="tx1"/>
                </a:solidFill>
              </a:rPr>
              <a:t>)</a:t>
            </a:r>
          </a:p>
          <a:p>
            <a:endParaRPr lang="pt-BR" sz="4500" dirty="0">
              <a:solidFill>
                <a:srgbClr val="FF0000"/>
              </a:solidFill>
            </a:endParaRPr>
          </a:p>
        </p:txBody>
      </p:sp>
      <p:pic>
        <p:nvPicPr>
          <p:cNvPr id="43009" name="Picture 1"/>
          <p:cNvPicPr>
            <a:picLocks noChangeAspect="1" noChangeArrowheads="1"/>
          </p:cNvPicPr>
          <p:nvPr/>
        </p:nvPicPr>
        <p:blipFill>
          <a:blip r:embed="rId2" cstate="print"/>
          <a:srcRect/>
          <a:stretch>
            <a:fillRect/>
          </a:stretch>
        </p:blipFill>
        <p:spPr bwMode="auto">
          <a:xfrm>
            <a:off x="2051720" y="5149736"/>
            <a:ext cx="4798417" cy="1708264"/>
          </a:xfrm>
          <a:prstGeom prst="rect">
            <a:avLst/>
          </a:prstGeom>
          <a:noFill/>
          <a:ln w="28575">
            <a:solidFill>
              <a:srgbClr val="FF00FF"/>
            </a:solid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07504" y="1340768"/>
            <a:ext cx="8568952" cy="5328592"/>
          </a:xfrm>
        </p:spPr>
        <p:txBody>
          <a:bodyPr>
            <a:normAutofit fontScale="85000" lnSpcReduction="20000"/>
          </a:bodyPr>
          <a:lstStyle/>
          <a:p>
            <a:r>
              <a:rPr lang="pt-BR" b="1" dirty="0" smtClean="0">
                <a:solidFill>
                  <a:srgbClr val="FF00FF"/>
                </a:solidFill>
              </a:rPr>
              <a:t>Então essa troca de produção do líquido pulmonar fetal para o pulmão acontece  em grande parte durante a gestação ( 39 semanas ou mais). </a:t>
            </a:r>
          </a:p>
          <a:p>
            <a:r>
              <a:rPr lang="pt-BR" b="1" dirty="0" smtClean="0">
                <a:solidFill>
                  <a:schemeClr val="tx1"/>
                </a:solidFill>
              </a:rPr>
              <a:t>-</a:t>
            </a:r>
            <a:r>
              <a:rPr lang="pt-BR" dirty="0" smtClean="0">
                <a:solidFill>
                  <a:schemeClr val="tx1"/>
                </a:solidFill>
              </a:rPr>
              <a:t>Queria enfatizar isto pois já perdemos uma semana de gestação. ISSO NO PARTO VAGINAL E DUAS SEMANAS NO CASO DE CESARIANA ELETIVA . </a:t>
            </a:r>
          </a:p>
          <a:p>
            <a:r>
              <a:rPr lang="pt-BR" b="1" dirty="0" smtClean="0">
                <a:solidFill>
                  <a:srgbClr val="FF0000"/>
                </a:solidFill>
              </a:rPr>
              <a:t>Como já disse , tudo que  não aconteceu na historia da humanidade, aconteceu  nos últimos 20-30 anos. Perdemos 1 ou 2 semanas de gestação.  E NÃO É </a:t>
            </a:r>
            <a:r>
              <a:rPr lang="pt-BR" b="1" dirty="0" smtClean="0">
                <a:solidFill>
                  <a:srgbClr val="FF0000"/>
                </a:solidFill>
              </a:rPr>
              <a:t>SURPREENDENTE</a:t>
            </a:r>
            <a:r>
              <a:rPr lang="pt-BR" dirty="0" smtClean="0">
                <a:solidFill>
                  <a:srgbClr val="FF0000"/>
                </a:solidFill>
              </a:rPr>
              <a:t>?</a:t>
            </a:r>
            <a:r>
              <a:rPr lang="pt-BR" dirty="0" smtClean="0">
                <a:solidFill>
                  <a:schemeClr val="tx1"/>
                </a:solidFill>
              </a:rPr>
              <a:t> </a:t>
            </a:r>
            <a:endParaRPr lang="pt-BR" dirty="0" smtClean="0">
              <a:solidFill>
                <a:schemeClr val="tx1"/>
              </a:solidFill>
            </a:endParaRPr>
          </a:p>
          <a:p>
            <a:r>
              <a:rPr lang="pt-BR" dirty="0" smtClean="0">
                <a:solidFill>
                  <a:schemeClr val="tx1"/>
                </a:solidFill>
              </a:rPr>
              <a:t>  -Os bebes que nascem dessa forma (cesariana eletiva com 38 semanas) tem  dificuldade de se alimentar (as mães relatam!), não conseguem estabilizar completamente o seu processo de alimentação.</a:t>
            </a:r>
          </a:p>
          <a:p>
            <a:endParaRPr lang="pt-BR" dirty="0" smtClean="0"/>
          </a:p>
          <a:p>
            <a:endParaRPr lang="pt-BR" dirty="0"/>
          </a:p>
        </p:txBody>
      </p:sp>
      <p:sp>
        <p:nvSpPr>
          <p:cNvPr id="4" name="Retângulo 3"/>
          <p:cNvSpPr/>
          <p:nvPr/>
        </p:nvSpPr>
        <p:spPr>
          <a:xfrm>
            <a:off x="683568" y="260648"/>
            <a:ext cx="7488832" cy="1077218"/>
          </a:xfrm>
          <a:prstGeom prst="rect">
            <a:avLst/>
          </a:prstGeom>
        </p:spPr>
        <p:txBody>
          <a:bodyPr wrap="square">
            <a:spAutoFit/>
          </a:bodyPr>
          <a:lstStyle/>
          <a:p>
            <a:pPr algn="ctr"/>
            <a:r>
              <a:rPr lang="pt-BR" sz="3200" b="1" dirty="0" smtClean="0">
                <a:solidFill>
                  <a:srgbClr val="0000FF"/>
                </a:solidFill>
              </a:rPr>
              <a:t>O Paradigma do </a:t>
            </a:r>
            <a:r>
              <a:rPr lang="pt-BR" sz="3200" b="1" i="1" dirty="0" smtClean="0">
                <a:solidFill>
                  <a:srgbClr val="0000FF"/>
                </a:solidFill>
              </a:rPr>
              <a:t>Clearance</a:t>
            </a:r>
            <a:r>
              <a:rPr lang="pt-BR" sz="3200" b="1" dirty="0" smtClean="0">
                <a:solidFill>
                  <a:srgbClr val="0000FF"/>
                </a:solidFill>
              </a:rPr>
              <a:t> do Líquido Pulmonar Fetal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755576" y="1340768"/>
            <a:ext cx="7520880" cy="4514056"/>
          </a:xfrm>
        </p:spPr>
        <p:txBody>
          <a:bodyPr/>
          <a:lstStyle/>
          <a:p>
            <a:r>
              <a:rPr lang="pt-BR" dirty="0" smtClean="0">
                <a:solidFill>
                  <a:schemeClr val="tx1"/>
                </a:solidFill>
              </a:rPr>
              <a:t>As catecolaminas, glicocorticoides, vasopressina, aldosterona desempenham papel importante nessas  mudanças durante o trabalho de parto no </a:t>
            </a:r>
            <a:r>
              <a:rPr lang="pt-BR" i="1" dirty="0" smtClean="0">
                <a:solidFill>
                  <a:schemeClr val="tx1"/>
                </a:solidFill>
              </a:rPr>
              <a:t>clearance</a:t>
            </a:r>
            <a:r>
              <a:rPr lang="pt-BR" dirty="0" smtClean="0">
                <a:solidFill>
                  <a:schemeClr val="tx1"/>
                </a:solidFill>
              </a:rPr>
              <a:t> pulmonar e tudo isso acontece conjuntamente  com o surfactante</a:t>
            </a:r>
            <a:endParaRPr lang="pt-BR" dirty="0">
              <a:solidFill>
                <a:schemeClr val="tx1"/>
              </a:solidFill>
            </a:endParaRPr>
          </a:p>
        </p:txBody>
      </p:sp>
      <p:sp>
        <p:nvSpPr>
          <p:cNvPr id="4" name="Retângulo 3"/>
          <p:cNvSpPr/>
          <p:nvPr/>
        </p:nvSpPr>
        <p:spPr>
          <a:xfrm>
            <a:off x="683568" y="260648"/>
            <a:ext cx="7488832" cy="1077218"/>
          </a:xfrm>
          <a:prstGeom prst="rect">
            <a:avLst/>
          </a:prstGeom>
        </p:spPr>
        <p:txBody>
          <a:bodyPr wrap="square">
            <a:spAutoFit/>
          </a:bodyPr>
          <a:lstStyle/>
          <a:p>
            <a:pPr algn="ctr"/>
            <a:r>
              <a:rPr lang="pt-BR" sz="3200" b="1" dirty="0" smtClean="0">
                <a:solidFill>
                  <a:srgbClr val="0000FF"/>
                </a:solidFill>
              </a:rPr>
              <a:t>O Paradigma do </a:t>
            </a:r>
            <a:r>
              <a:rPr lang="pt-BR" sz="3200" b="1" i="1" dirty="0" smtClean="0">
                <a:solidFill>
                  <a:srgbClr val="0000FF"/>
                </a:solidFill>
              </a:rPr>
              <a:t>Clearance</a:t>
            </a:r>
            <a:r>
              <a:rPr lang="pt-BR" sz="3200" b="1" dirty="0" smtClean="0">
                <a:solidFill>
                  <a:srgbClr val="0000FF"/>
                </a:solidFill>
              </a:rPr>
              <a:t> do Líquido Pulmonar Fetal</a:t>
            </a:r>
          </a:p>
        </p:txBody>
      </p:sp>
      <p:pic>
        <p:nvPicPr>
          <p:cNvPr id="2050" name="Picture 2"/>
          <p:cNvPicPr>
            <a:picLocks noChangeAspect="1" noChangeArrowheads="1"/>
          </p:cNvPicPr>
          <p:nvPr/>
        </p:nvPicPr>
        <p:blipFill>
          <a:blip r:embed="rId2" cstate="print"/>
          <a:srcRect/>
          <a:stretch>
            <a:fillRect/>
          </a:stretch>
        </p:blipFill>
        <p:spPr bwMode="auto">
          <a:xfrm>
            <a:off x="1259632" y="3933056"/>
            <a:ext cx="6936730" cy="2689301"/>
          </a:xfrm>
          <a:prstGeom prst="rect">
            <a:avLst/>
          </a:prstGeom>
          <a:noFill/>
          <a:ln w="19050">
            <a:solidFill>
              <a:srgbClr val="FF00FF"/>
            </a:solid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188640"/>
            <a:ext cx="7772400" cy="1470025"/>
          </a:xfrm>
        </p:spPr>
        <p:txBody>
          <a:bodyPr/>
          <a:lstStyle/>
          <a:p>
            <a:r>
              <a:rPr lang="pt-BR" b="1" dirty="0" smtClean="0">
                <a:solidFill>
                  <a:srgbClr val="0000FF"/>
                </a:solidFill>
              </a:rPr>
              <a:t>Quais são as vantagens fisiológicas do surfactante</a:t>
            </a:r>
            <a:endParaRPr lang="pt-BR" b="1" dirty="0">
              <a:solidFill>
                <a:srgbClr val="0000FF"/>
              </a:solidFill>
            </a:endParaRPr>
          </a:p>
        </p:txBody>
      </p:sp>
      <p:sp>
        <p:nvSpPr>
          <p:cNvPr id="3" name="Subtítulo 2"/>
          <p:cNvSpPr>
            <a:spLocks noGrp="1"/>
          </p:cNvSpPr>
          <p:nvPr>
            <p:ph type="subTitle" idx="1"/>
          </p:nvPr>
        </p:nvSpPr>
        <p:spPr>
          <a:xfrm>
            <a:off x="683568" y="1700808"/>
            <a:ext cx="7920880" cy="5157192"/>
          </a:xfrm>
        </p:spPr>
        <p:txBody>
          <a:bodyPr>
            <a:normAutofit fontScale="62500" lnSpcReduction="20000"/>
          </a:bodyPr>
          <a:lstStyle/>
          <a:p>
            <a:pPr algn="l"/>
            <a:r>
              <a:rPr lang="pt-BR" dirty="0" smtClean="0">
                <a:solidFill>
                  <a:schemeClr val="tx1"/>
                </a:solidFill>
              </a:rPr>
              <a:t>       -</a:t>
            </a:r>
            <a:r>
              <a:rPr lang="pt-BR" sz="3600" dirty="0" smtClean="0">
                <a:solidFill>
                  <a:schemeClr val="tx1"/>
                </a:solidFill>
              </a:rPr>
              <a:t>O meu programa de </a:t>
            </a:r>
            <a:r>
              <a:rPr lang="pt-BR" sz="3600" i="1" dirty="0" smtClean="0">
                <a:solidFill>
                  <a:schemeClr val="tx1"/>
                </a:solidFill>
              </a:rPr>
              <a:t>fellow</a:t>
            </a:r>
            <a:r>
              <a:rPr lang="pt-BR" sz="3600" dirty="0" smtClean="0">
                <a:solidFill>
                  <a:schemeClr val="tx1"/>
                </a:solidFill>
              </a:rPr>
              <a:t> foi  totalmente sobre ao fisiologia do </a:t>
            </a:r>
            <a:r>
              <a:rPr lang="pt-BR" sz="3600" dirty="0" smtClean="0">
                <a:solidFill>
                  <a:schemeClr val="tx1"/>
                </a:solidFill>
              </a:rPr>
              <a:t>surfactante</a:t>
            </a:r>
            <a:r>
              <a:rPr lang="pt-BR" sz="3600" dirty="0" smtClean="0">
                <a:solidFill>
                  <a:schemeClr val="tx1"/>
                </a:solidFill>
              </a:rPr>
              <a:t>. </a:t>
            </a:r>
          </a:p>
          <a:p>
            <a:pPr algn="l"/>
            <a:r>
              <a:rPr lang="pt-BR" sz="3600" dirty="0" smtClean="0">
                <a:solidFill>
                  <a:schemeClr val="tx1"/>
                </a:solidFill>
              </a:rPr>
              <a:t>       -O  </a:t>
            </a:r>
            <a:r>
              <a:rPr lang="pt-BR" sz="3600" dirty="0" smtClean="0">
                <a:solidFill>
                  <a:schemeClr val="tx1"/>
                </a:solidFill>
              </a:rPr>
              <a:t>problema  é que sempre que você tem  ar e liquido isso  cria uma tensão superficial e essa tensão precisa de ser reduzida, pois somente assim que você vai  conseguir  fazer expansão pulmonar  e por isso que a MÃE NATUREZA ou DEUS criou o surfactante  que permite que os alvéolos se expandam . Isso é crucial . Você precisar ter  essa conexão entre o ar e o líquido.</a:t>
            </a:r>
          </a:p>
          <a:p>
            <a:pPr algn="l"/>
            <a:r>
              <a:rPr lang="pt-BR" sz="3600" dirty="0" smtClean="0">
                <a:solidFill>
                  <a:schemeClr val="tx1"/>
                </a:solidFill>
              </a:rPr>
              <a:t>       -Mantenham os alvéolos secos pela redução a transudação de fluidos</a:t>
            </a:r>
          </a:p>
          <a:p>
            <a:pPr algn="l"/>
            <a:r>
              <a:rPr lang="pt-BR" sz="3600" dirty="0" smtClean="0">
                <a:solidFill>
                  <a:schemeClr val="tx1"/>
                </a:solidFill>
              </a:rPr>
              <a:t>       - Alta tensão superficial suga os fluidos dos capilares para os alvéolos!</a:t>
            </a:r>
          </a:p>
          <a:p>
            <a:pPr algn="l"/>
            <a:r>
              <a:rPr lang="pt-BR" sz="3600" dirty="0" smtClean="0">
                <a:solidFill>
                  <a:schemeClr val="tx1"/>
                </a:solidFill>
              </a:rPr>
              <a:t>        -Porque quando você tem surfactante em  pulmões  semipreenchidos com líquido, a distribuição   surfactante é totalmente diferente  quando você oferece um surfactante posteriormente.</a:t>
            </a:r>
          </a:p>
          <a:p>
            <a:endParaRPr lang="pt-BR" sz="3600" dirty="0" smtClean="0"/>
          </a:p>
          <a:p>
            <a:endParaRPr lang="pt-BR" sz="3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260648"/>
            <a:ext cx="7772400" cy="1470025"/>
          </a:xfrm>
        </p:spPr>
        <p:txBody>
          <a:bodyPr/>
          <a:lstStyle/>
          <a:p>
            <a:r>
              <a:rPr lang="pt-BR" b="1" dirty="0" smtClean="0">
                <a:solidFill>
                  <a:srgbClr val="0000FF"/>
                </a:solidFill>
              </a:rPr>
              <a:t>Fisiologia da transição Esteja atento ao ciclo vicioso</a:t>
            </a:r>
            <a:endParaRPr lang="pt-BR" b="1" dirty="0">
              <a:solidFill>
                <a:srgbClr val="0000FF"/>
              </a:solidFill>
            </a:endParaRPr>
          </a:p>
        </p:txBody>
      </p:sp>
      <p:sp>
        <p:nvSpPr>
          <p:cNvPr id="3" name="Subtítulo 2"/>
          <p:cNvSpPr>
            <a:spLocks noGrp="1"/>
          </p:cNvSpPr>
          <p:nvPr>
            <p:ph type="subTitle" idx="1"/>
          </p:nvPr>
        </p:nvSpPr>
        <p:spPr>
          <a:xfrm>
            <a:off x="179512" y="1700808"/>
            <a:ext cx="7592888" cy="3937992"/>
          </a:xfrm>
        </p:spPr>
        <p:txBody>
          <a:bodyPr>
            <a:normAutofit/>
          </a:bodyPr>
          <a:lstStyle/>
          <a:p>
            <a:pPr algn="l"/>
            <a:r>
              <a:rPr lang="pt-BR" sz="2200" dirty="0" smtClean="0">
                <a:solidFill>
                  <a:schemeClr val="tx1"/>
                </a:solidFill>
              </a:rPr>
              <a:t>     -A fisiologia da transição pulmonar pode ir muito bem, mas quando s coisas não vão bem existe um ciclo vicioso onde temos a </a:t>
            </a:r>
            <a:r>
              <a:rPr lang="pt-BR" sz="2200" dirty="0" smtClean="0">
                <a:solidFill>
                  <a:schemeClr val="tx1"/>
                </a:solidFill>
              </a:rPr>
              <a:t>epóxi </a:t>
            </a:r>
            <a:r>
              <a:rPr lang="pt-BR" sz="2200" dirty="0" smtClean="0">
                <a:solidFill>
                  <a:schemeClr val="tx1"/>
                </a:solidFill>
              </a:rPr>
              <a:t>que leva a hipotensão (a hipoxia  causa a vasoconstrição pulmonar e vasodilatação sistêmica que  faz com que a pressão arterial caia..</a:t>
            </a:r>
          </a:p>
          <a:p>
            <a:pPr algn="l"/>
            <a:endParaRPr lang="pt-BR" dirty="0">
              <a:solidFill>
                <a:schemeClr val="tx1"/>
              </a:solidFill>
            </a:endParaRPr>
          </a:p>
        </p:txBody>
      </p:sp>
      <p:pic>
        <p:nvPicPr>
          <p:cNvPr id="4098" name="Picture 2"/>
          <p:cNvPicPr>
            <a:picLocks noChangeAspect="1" noChangeArrowheads="1"/>
          </p:cNvPicPr>
          <p:nvPr/>
        </p:nvPicPr>
        <p:blipFill>
          <a:blip r:embed="rId2" cstate="print"/>
          <a:srcRect/>
          <a:stretch>
            <a:fillRect/>
          </a:stretch>
        </p:blipFill>
        <p:spPr bwMode="auto">
          <a:xfrm>
            <a:off x="1187624" y="3717032"/>
            <a:ext cx="6421437" cy="1914525"/>
          </a:xfrm>
          <a:prstGeom prst="rect">
            <a:avLst/>
          </a:prstGeom>
          <a:noFill/>
          <a:ln w="28575">
            <a:solidFill>
              <a:srgbClr val="FF0000"/>
            </a:solid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188640"/>
            <a:ext cx="7772400" cy="1470025"/>
          </a:xfrm>
        </p:spPr>
        <p:txBody>
          <a:bodyPr/>
          <a:lstStyle/>
          <a:p>
            <a:r>
              <a:rPr lang="pt-BR" b="1" dirty="0" smtClean="0">
                <a:solidFill>
                  <a:srgbClr val="0000FF"/>
                </a:solidFill>
              </a:rPr>
              <a:t>Interação dos reflexos Autonômicos</a:t>
            </a:r>
            <a:endParaRPr lang="pt-BR" b="1" dirty="0">
              <a:solidFill>
                <a:srgbClr val="0000FF"/>
              </a:solidFill>
            </a:endParaRPr>
          </a:p>
        </p:txBody>
      </p:sp>
      <p:sp>
        <p:nvSpPr>
          <p:cNvPr id="3" name="Subtítulo 2"/>
          <p:cNvSpPr>
            <a:spLocks noGrp="1"/>
          </p:cNvSpPr>
          <p:nvPr>
            <p:ph type="subTitle" idx="1"/>
          </p:nvPr>
        </p:nvSpPr>
        <p:spPr>
          <a:xfrm>
            <a:off x="467544" y="1628800"/>
            <a:ext cx="8136904" cy="4464496"/>
          </a:xfrm>
        </p:spPr>
        <p:txBody>
          <a:bodyPr>
            <a:normAutofit fontScale="92500" lnSpcReduction="20000"/>
          </a:bodyPr>
          <a:lstStyle/>
          <a:p>
            <a:pPr algn="l"/>
            <a:r>
              <a:rPr lang="pt-BR" dirty="0" smtClean="0">
                <a:solidFill>
                  <a:schemeClr val="tx1"/>
                </a:solidFill>
              </a:rPr>
              <a:t>     -Existe uma interelação  grande  entre o reflexos autonômicos: a hipotensão, a bradicardia, a apneia interagem e criam um ciclo de vícios nos RN.   </a:t>
            </a:r>
          </a:p>
          <a:p>
            <a:pPr algn="l"/>
            <a:r>
              <a:rPr lang="pt-BR" dirty="0" smtClean="0">
                <a:solidFill>
                  <a:schemeClr val="tx1"/>
                </a:solidFill>
              </a:rPr>
              <a:t>     -Existem reflexos muito pouco entendidos como o </a:t>
            </a:r>
            <a:r>
              <a:rPr lang="pt-BR" b="1" dirty="0" smtClean="0">
                <a:solidFill>
                  <a:srgbClr val="FF00FF"/>
                </a:solidFill>
              </a:rPr>
              <a:t>reflexo de  proteção da laringe,  </a:t>
            </a:r>
            <a:r>
              <a:rPr lang="pt-BR" dirty="0" smtClean="0">
                <a:solidFill>
                  <a:schemeClr val="tx1"/>
                </a:solidFill>
              </a:rPr>
              <a:t>(Henrique Rigatto escreveu esse reflexo pela  primeira vez !)</a:t>
            </a:r>
          </a:p>
          <a:p>
            <a:pPr algn="l"/>
            <a:r>
              <a:rPr lang="pt-BR" dirty="0" smtClean="0">
                <a:solidFill>
                  <a:schemeClr val="tx1"/>
                </a:solidFill>
              </a:rPr>
              <a:t>    - Os estudo do Dr. Henrique  Rigatto recentemente falecido tem tudo a ver com esse período de transição (reflexo esofágico, a falta da insuflação pulmonar)</a:t>
            </a:r>
          </a:p>
          <a:p>
            <a:pPr algn="l"/>
            <a:r>
              <a:rPr lang="pt-BR" dirty="0" smtClean="0">
                <a:solidFill>
                  <a:schemeClr val="tx1"/>
                </a:solidFill>
              </a:rPr>
              <a:t> </a:t>
            </a:r>
          </a:p>
          <a:p>
            <a:endParaRPr lang="pt-B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576" y="260648"/>
            <a:ext cx="7772400" cy="1470025"/>
          </a:xfrm>
        </p:spPr>
        <p:txBody>
          <a:bodyPr/>
          <a:lstStyle/>
          <a:p>
            <a:r>
              <a:rPr lang="pt-BR" b="1" dirty="0" smtClean="0">
                <a:solidFill>
                  <a:srgbClr val="0000FF"/>
                </a:solidFill>
              </a:rPr>
              <a:t>O  que causa a Bradicardia</a:t>
            </a:r>
            <a:endParaRPr lang="pt-BR" b="1" dirty="0">
              <a:solidFill>
                <a:srgbClr val="0000FF"/>
              </a:solidFill>
            </a:endParaRPr>
          </a:p>
        </p:txBody>
      </p:sp>
      <p:sp>
        <p:nvSpPr>
          <p:cNvPr id="3" name="Subtítulo 2"/>
          <p:cNvSpPr>
            <a:spLocks noGrp="1"/>
          </p:cNvSpPr>
          <p:nvPr>
            <p:ph type="subTitle" idx="1"/>
          </p:nvPr>
        </p:nvSpPr>
        <p:spPr>
          <a:xfrm>
            <a:off x="323528" y="1556792"/>
            <a:ext cx="8208912" cy="4752528"/>
          </a:xfrm>
        </p:spPr>
        <p:txBody>
          <a:bodyPr>
            <a:normAutofit lnSpcReduction="10000"/>
          </a:bodyPr>
          <a:lstStyle/>
          <a:p>
            <a:pPr algn="l"/>
            <a:r>
              <a:rPr lang="pt-BR" dirty="0" smtClean="0">
                <a:solidFill>
                  <a:schemeClr val="tx1"/>
                </a:solidFill>
              </a:rPr>
              <a:t>     -</a:t>
            </a:r>
            <a:r>
              <a:rPr lang="pt-BR" dirty="0" smtClean="0">
                <a:solidFill>
                  <a:srgbClr val="FF00FF"/>
                </a:solidFill>
              </a:rPr>
              <a:t>A falta de  distensão pulmonar </a:t>
            </a:r>
          </a:p>
          <a:p>
            <a:r>
              <a:rPr lang="pt-BR" dirty="0" smtClean="0">
                <a:solidFill>
                  <a:schemeClr val="tx1"/>
                </a:solidFill>
              </a:rPr>
              <a:t>(para a expansão adequada do pulmão você não precisa distender excessivamente os pulmões, você precisa apenas  fazer uma distensão pulmonar adequada para que as paredes alveolares  sintam essa expansão e isso ativa o transporte de sódio, ativa  vários outros receptores, inclusive os </a:t>
            </a:r>
            <a:r>
              <a:rPr lang="pt-BR" dirty="0" smtClean="0">
                <a:solidFill>
                  <a:schemeClr val="tx1"/>
                </a:solidFill>
              </a:rPr>
              <a:t>quimiorreceptores.</a:t>
            </a:r>
            <a:endParaRPr lang="pt-BR" dirty="0" smtClean="0">
              <a:solidFill>
                <a:schemeClr val="tx1"/>
              </a:solidFill>
            </a:endParaRPr>
          </a:p>
          <a:p>
            <a:r>
              <a:rPr lang="pt-BR" dirty="0" smtClean="0">
                <a:solidFill>
                  <a:schemeClr val="tx1"/>
                </a:solidFill>
              </a:rPr>
              <a:t>     </a:t>
            </a:r>
            <a:r>
              <a:rPr lang="pt-BR" b="1" dirty="0" smtClean="0">
                <a:solidFill>
                  <a:srgbClr val="FF00FF"/>
                </a:solidFill>
              </a:rPr>
              <a:t>O estimulo periglótico causa o reflexo laríngeo que é importantíssimo</a:t>
            </a:r>
            <a:r>
              <a:rPr lang="pt-BR" dirty="0" smtClean="0">
                <a:solidFill>
                  <a:schemeClr val="tx1"/>
                </a:solidFill>
              </a:rPr>
              <a:t>.</a:t>
            </a:r>
          </a:p>
          <a:p>
            <a:pPr algn="l"/>
            <a:endParaRPr lang="pt-BR" dirty="0">
              <a:solidFill>
                <a:schemeClr val="tx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188640"/>
            <a:ext cx="7772400" cy="1470025"/>
          </a:xfrm>
        </p:spPr>
        <p:txBody>
          <a:bodyPr/>
          <a:lstStyle/>
          <a:p>
            <a:r>
              <a:rPr lang="pt-BR" b="1" dirty="0" smtClean="0">
                <a:solidFill>
                  <a:srgbClr val="0000FF"/>
                </a:solidFill>
              </a:rPr>
              <a:t>Importância da Insuflação Pulmonar</a:t>
            </a:r>
            <a:endParaRPr lang="pt-BR" b="1" dirty="0">
              <a:solidFill>
                <a:srgbClr val="0000FF"/>
              </a:solidFill>
            </a:endParaRPr>
          </a:p>
        </p:txBody>
      </p:sp>
      <p:sp>
        <p:nvSpPr>
          <p:cNvPr id="3" name="Subtítulo 2"/>
          <p:cNvSpPr>
            <a:spLocks noGrp="1"/>
          </p:cNvSpPr>
          <p:nvPr>
            <p:ph type="subTitle" idx="1"/>
          </p:nvPr>
        </p:nvSpPr>
        <p:spPr>
          <a:xfrm>
            <a:off x="323528" y="1700808"/>
            <a:ext cx="8712968" cy="4824536"/>
          </a:xfrm>
        </p:spPr>
        <p:txBody>
          <a:bodyPr>
            <a:normAutofit fontScale="92500"/>
          </a:bodyPr>
          <a:lstStyle/>
          <a:p>
            <a:pPr algn="l"/>
            <a:r>
              <a:rPr lang="pt-BR" dirty="0" smtClean="0">
                <a:solidFill>
                  <a:schemeClr val="tx1"/>
                </a:solidFill>
              </a:rPr>
              <a:t>                     </a:t>
            </a:r>
            <a:r>
              <a:rPr lang="pt-BR" dirty="0" smtClean="0">
                <a:solidFill>
                  <a:srgbClr val="FF00FF"/>
                </a:solidFill>
              </a:rPr>
              <a:t>A expansão  pulmonar :</a:t>
            </a:r>
          </a:p>
          <a:p>
            <a:pPr algn="l"/>
            <a:r>
              <a:rPr lang="pt-BR" dirty="0" smtClean="0">
                <a:solidFill>
                  <a:srgbClr val="FF00FF"/>
                </a:solidFill>
              </a:rPr>
              <a:t>        </a:t>
            </a:r>
            <a:r>
              <a:rPr lang="pt-BR" dirty="0" smtClean="0">
                <a:solidFill>
                  <a:schemeClr val="tx1"/>
                </a:solidFill>
              </a:rPr>
              <a:t>-estabelece a  capacidade funcional residual (dentro de 1 hora 80-90% da CFR é estabelecida se estiver tudo bem),  </a:t>
            </a:r>
          </a:p>
          <a:p>
            <a:pPr algn="l"/>
            <a:r>
              <a:rPr lang="pt-BR" dirty="0" smtClean="0">
                <a:solidFill>
                  <a:schemeClr val="tx1"/>
                </a:solidFill>
              </a:rPr>
              <a:t>        -faz o </a:t>
            </a:r>
            <a:r>
              <a:rPr lang="pt-BR" i="1" dirty="0" smtClean="0">
                <a:solidFill>
                  <a:schemeClr val="tx1"/>
                </a:solidFill>
              </a:rPr>
              <a:t>clearance </a:t>
            </a:r>
            <a:r>
              <a:rPr lang="pt-BR" dirty="0" smtClean="0">
                <a:solidFill>
                  <a:schemeClr val="tx1"/>
                </a:solidFill>
              </a:rPr>
              <a:t>do líquido pulmonar,  </a:t>
            </a:r>
          </a:p>
          <a:p>
            <a:pPr algn="l"/>
            <a:r>
              <a:rPr lang="pt-BR" dirty="0" smtClean="0">
                <a:solidFill>
                  <a:schemeClr val="tx1"/>
                </a:solidFill>
              </a:rPr>
              <a:t>        -aumenta o fluxo  sanguíneo para o pulmão, </a:t>
            </a:r>
          </a:p>
          <a:p>
            <a:pPr algn="just"/>
            <a:r>
              <a:rPr lang="pt-BR" dirty="0" smtClean="0">
                <a:solidFill>
                  <a:schemeClr val="tx1"/>
                </a:solidFill>
              </a:rPr>
              <a:t>        -aumenta a frequência cardíaca   nos bebês com bradicardia,</a:t>
            </a:r>
          </a:p>
          <a:p>
            <a:pPr algn="l"/>
            <a:r>
              <a:rPr lang="pt-BR" dirty="0" smtClean="0">
                <a:solidFill>
                  <a:schemeClr val="tx1"/>
                </a:solidFill>
              </a:rPr>
              <a:t>         -aumenta a pressão arterial em recém-nascidos</a:t>
            </a:r>
          </a:p>
          <a:p>
            <a:pPr algn="l"/>
            <a:endParaRPr lang="pt-BR"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260648"/>
            <a:ext cx="7772400" cy="1470025"/>
          </a:xfrm>
        </p:spPr>
        <p:txBody>
          <a:bodyPr/>
          <a:lstStyle/>
          <a:p>
            <a:r>
              <a:rPr lang="pt-BR" b="1" dirty="0" smtClean="0">
                <a:solidFill>
                  <a:srgbClr val="0000FF"/>
                </a:solidFill>
              </a:rPr>
              <a:t>Expansão Pulmonar e Vasodilatação Pulmonar</a:t>
            </a:r>
            <a:endParaRPr lang="pt-BR" b="1" dirty="0">
              <a:solidFill>
                <a:srgbClr val="0000FF"/>
              </a:solidFill>
            </a:endParaRPr>
          </a:p>
        </p:txBody>
      </p:sp>
      <p:sp>
        <p:nvSpPr>
          <p:cNvPr id="3" name="Subtítulo 2"/>
          <p:cNvSpPr>
            <a:spLocks noGrp="1"/>
          </p:cNvSpPr>
          <p:nvPr>
            <p:ph type="subTitle" idx="1"/>
          </p:nvPr>
        </p:nvSpPr>
        <p:spPr>
          <a:xfrm>
            <a:off x="611560" y="1772816"/>
            <a:ext cx="7632848" cy="4464496"/>
          </a:xfrm>
        </p:spPr>
        <p:txBody>
          <a:bodyPr/>
          <a:lstStyle/>
          <a:p>
            <a:pPr algn="l"/>
            <a:r>
              <a:rPr lang="pt-BR" dirty="0" smtClean="0">
                <a:solidFill>
                  <a:schemeClr val="tx1"/>
                </a:solidFill>
              </a:rPr>
              <a:t>  -Aumenta a aeração pulmonar, levando ao aumento do oxigênio e pH.</a:t>
            </a:r>
          </a:p>
          <a:p>
            <a:pPr algn="l"/>
            <a:r>
              <a:rPr lang="pt-BR" dirty="0" smtClean="0">
                <a:solidFill>
                  <a:schemeClr val="tx1"/>
                </a:solidFill>
              </a:rPr>
              <a:t>- A vasodilatação pulmonar, com produção de óxido nítrico, aumenta o fluxo sanguíneo pulmonar, estimula o clearance do  líquido amniótico e a produção de surfactante</a:t>
            </a:r>
            <a:endParaRPr lang="pt-BR" dirty="0">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260648"/>
            <a:ext cx="7772400" cy="1470025"/>
          </a:xfrm>
        </p:spPr>
        <p:txBody>
          <a:bodyPr>
            <a:normAutofit fontScale="90000"/>
          </a:bodyPr>
          <a:lstStyle/>
          <a:p>
            <a:r>
              <a:rPr lang="pt-BR" b="1" dirty="0" smtClean="0">
                <a:solidFill>
                  <a:srgbClr val="0000FF"/>
                </a:solidFill>
              </a:rPr>
              <a:t>Estejam Atentos a atelectasia pela Alta Concentração de Oxigênio</a:t>
            </a:r>
            <a:endParaRPr lang="pt-BR" b="1" dirty="0">
              <a:solidFill>
                <a:srgbClr val="0000FF"/>
              </a:solidFill>
            </a:endParaRPr>
          </a:p>
        </p:txBody>
      </p:sp>
      <p:sp>
        <p:nvSpPr>
          <p:cNvPr id="3" name="Subtítulo 2"/>
          <p:cNvSpPr>
            <a:spLocks noGrp="1"/>
          </p:cNvSpPr>
          <p:nvPr>
            <p:ph type="subTitle" idx="1"/>
          </p:nvPr>
        </p:nvSpPr>
        <p:spPr>
          <a:xfrm>
            <a:off x="467544" y="1700808"/>
            <a:ext cx="7992888" cy="4896544"/>
          </a:xfrm>
        </p:spPr>
        <p:txBody>
          <a:bodyPr>
            <a:normAutofit fontScale="55000" lnSpcReduction="20000"/>
          </a:bodyPr>
          <a:lstStyle/>
          <a:p>
            <a:r>
              <a:rPr lang="pt-BR" dirty="0" smtClean="0">
                <a:solidFill>
                  <a:schemeClr val="tx1"/>
                </a:solidFill>
              </a:rPr>
              <a:t>   </a:t>
            </a:r>
            <a:r>
              <a:rPr lang="pt-BR" b="1" dirty="0" smtClean="0">
                <a:solidFill>
                  <a:srgbClr val="FF00FF"/>
                </a:solidFill>
              </a:rPr>
              <a:t>É muito importante que evitemos as armadilhas  que  MÃE NATUREZA  não queria que nós caíssemos, como um fluxo livre com alta concentração de </a:t>
            </a:r>
            <a:r>
              <a:rPr lang="pt-BR" b="1" dirty="0" smtClean="0">
                <a:solidFill>
                  <a:srgbClr val="FF00FF"/>
                </a:solidFill>
              </a:rPr>
              <a:t>oxigênio</a:t>
            </a:r>
            <a:r>
              <a:rPr lang="pt-BR" b="1" dirty="0" smtClean="0">
                <a:solidFill>
                  <a:srgbClr val="FF00FF"/>
                </a:solidFill>
              </a:rPr>
              <a:t>. </a:t>
            </a:r>
          </a:p>
          <a:p>
            <a:pPr algn="l"/>
            <a:r>
              <a:rPr lang="pt-BR" dirty="0" smtClean="0">
                <a:solidFill>
                  <a:schemeClr val="tx1"/>
                </a:solidFill>
              </a:rPr>
              <a:t>   -Ao inspirarmos o ar, temos  O2, pouco CO2  e o que mais tem é o nitrogênio e desse gás inerte os pulmões dependem para   manter os alvéolos abertos. </a:t>
            </a:r>
          </a:p>
          <a:p>
            <a:pPr algn="l"/>
            <a:r>
              <a:rPr lang="pt-BR" dirty="0" smtClean="0">
                <a:solidFill>
                  <a:schemeClr val="tx1"/>
                </a:solidFill>
              </a:rPr>
              <a:t>    -Aos respiramos 21% de oxigênio o nitrogênio permanece nos alvéolos para </a:t>
            </a:r>
            <a:r>
              <a:rPr lang="pt-BR" dirty="0" smtClean="0">
                <a:solidFill>
                  <a:schemeClr val="tx1"/>
                </a:solidFill>
              </a:rPr>
              <a:t>mantê-los  </a:t>
            </a:r>
            <a:r>
              <a:rPr lang="pt-BR" dirty="0" smtClean="0">
                <a:solidFill>
                  <a:schemeClr val="tx1"/>
                </a:solidFill>
              </a:rPr>
              <a:t>aberto, mas quando inspiramos O2 em alta concentração e expiramos, isso elimina o nitrogênio. </a:t>
            </a:r>
          </a:p>
          <a:p>
            <a:pPr algn="l"/>
            <a:r>
              <a:rPr lang="pt-BR" dirty="0" smtClean="0">
                <a:solidFill>
                  <a:schemeClr val="tx1"/>
                </a:solidFill>
              </a:rPr>
              <a:t>     Quando o O2 É ABSORVIDO PRINCIPALMENTE  EM ÁREAS QUE ESTÃO  PARCIALMENTE BLOQUEADAS  essas áreas entram em colapso porque  não há mais nitrogênio  para manter os alvéolos abertos. </a:t>
            </a:r>
          </a:p>
          <a:p>
            <a:pPr algn="l"/>
            <a:r>
              <a:rPr lang="pt-BR" dirty="0" smtClean="0">
                <a:solidFill>
                  <a:schemeClr val="tx1"/>
                </a:solidFill>
              </a:rPr>
              <a:t>    -Esse é um exemplo fantástico de um bebê que desenvolveu atelectasia relacionado ao oxigênio porque  recebeu uma cânula de alto fluxo com uma alta concentração de O2. </a:t>
            </a:r>
          </a:p>
          <a:p>
            <a:pPr algn="l"/>
            <a:r>
              <a:rPr lang="pt-BR" dirty="0" smtClean="0">
                <a:solidFill>
                  <a:schemeClr val="tx1"/>
                </a:solidFill>
              </a:rPr>
              <a:t>Veja esse pulmão.  A doença do lado desse pulmão é totalmente diferente do outro lado. E esse bebê tinha 37 semanas de gestação. Você não esperaria uma deficiência de surfactante!  </a:t>
            </a:r>
          </a:p>
          <a:p>
            <a:pPr algn="l"/>
            <a:r>
              <a:rPr lang="pt-BR" dirty="0" smtClean="0">
                <a:solidFill>
                  <a:schemeClr val="tx1"/>
                </a:solidFill>
              </a:rPr>
              <a:t>                                       (</a:t>
            </a:r>
            <a:r>
              <a:rPr lang="pt-BR" dirty="0" smtClean="0">
                <a:solidFill>
                  <a:srgbClr val="0000FF"/>
                </a:solidFill>
              </a:rPr>
              <a:t>veja figura a seguir)</a:t>
            </a:r>
          </a:p>
          <a:p>
            <a:pPr algn="l"/>
            <a:endParaRPr lang="pt-BR"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043608" y="1268760"/>
            <a:ext cx="7335044" cy="4341763"/>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332656"/>
            <a:ext cx="7772400" cy="1470025"/>
          </a:xfrm>
        </p:spPr>
        <p:txBody>
          <a:bodyPr/>
          <a:lstStyle/>
          <a:p>
            <a:r>
              <a:rPr lang="pt-BR" b="1" dirty="0" smtClean="0">
                <a:solidFill>
                  <a:srgbClr val="0000FF"/>
                </a:solidFill>
              </a:rPr>
              <a:t>Reflexo de Distensão Pulmonar</a:t>
            </a:r>
            <a:endParaRPr lang="pt-BR" b="1" dirty="0">
              <a:solidFill>
                <a:srgbClr val="0000FF"/>
              </a:solidFill>
            </a:endParaRPr>
          </a:p>
        </p:txBody>
      </p:sp>
      <p:sp>
        <p:nvSpPr>
          <p:cNvPr id="3" name="Subtítulo 2"/>
          <p:cNvSpPr>
            <a:spLocks noGrp="1"/>
          </p:cNvSpPr>
          <p:nvPr>
            <p:ph type="subTitle" idx="1"/>
          </p:nvPr>
        </p:nvSpPr>
        <p:spPr>
          <a:xfrm>
            <a:off x="395536" y="1556792"/>
            <a:ext cx="8136904" cy="4824536"/>
          </a:xfrm>
        </p:spPr>
        <p:txBody>
          <a:bodyPr>
            <a:normAutofit/>
          </a:bodyPr>
          <a:lstStyle/>
          <a:p>
            <a:pPr algn="l"/>
            <a:r>
              <a:rPr lang="pt-BR" dirty="0" smtClean="0">
                <a:solidFill>
                  <a:schemeClr val="tx1"/>
                </a:solidFill>
              </a:rPr>
              <a:t>    -O </a:t>
            </a:r>
            <a:r>
              <a:rPr lang="pt-BR" dirty="0" smtClean="0">
                <a:solidFill>
                  <a:srgbClr val="FF00FF"/>
                </a:solidFill>
              </a:rPr>
              <a:t>reflexo de distensão pulmonar  </a:t>
            </a:r>
            <a:r>
              <a:rPr lang="pt-BR" dirty="0" smtClean="0">
                <a:solidFill>
                  <a:schemeClr val="tx1"/>
                </a:solidFill>
              </a:rPr>
              <a:t>leva  a redução do tônus vagal que aumenta a frequência cardíaca (FC).  </a:t>
            </a:r>
          </a:p>
          <a:p>
            <a:pPr algn="l"/>
            <a:r>
              <a:rPr lang="pt-BR" dirty="0" smtClean="0">
                <a:solidFill>
                  <a:schemeClr val="tx1"/>
                </a:solidFill>
              </a:rPr>
              <a:t>    -A deflação leva a um aumento do tono vagal com diminuição da FC QUE ESTÁ RELACIONADA A APNEIA. </a:t>
            </a:r>
          </a:p>
          <a:p>
            <a:pPr algn="l"/>
            <a:r>
              <a:rPr lang="pt-BR" dirty="0" smtClean="0">
                <a:solidFill>
                  <a:schemeClr val="tx1"/>
                </a:solidFill>
              </a:rPr>
              <a:t>   -Temos também aquele reflexo paradoxal de Head, (a insuflação pulmonar aumentaria a FC antes das mudanças dos gases sanguíneos) </a:t>
            </a:r>
          </a:p>
          <a:p>
            <a:endParaRPr lang="pt-B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315416"/>
            <a:ext cx="7772400" cy="1470025"/>
          </a:xfrm>
        </p:spPr>
        <p:txBody>
          <a:bodyPr>
            <a:normAutofit/>
          </a:bodyPr>
          <a:lstStyle/>
          <a:p>
            <a:r>
              <a:rPr lang="pt-BR" sz="3200" b="1" dirty="0" smtClean="0">
                <a:solidFill>
                  <a:srgbClr val="0000FF"/>
                </a:solidFill>
              </a:rPr>
              <a:t>Interação Autonômica dos Reflexos</a:t>
            </a:r>
            <a:br>
              <a:rPr lang="pt-BR" sz="3200" b="1" dirty="0" smtClean="0">
                <a:solidFill>
                  <a:srgbClr val="0000FF"/>
                </a:solidFill>
              </a:rPr>
            </a:br>
            <a:r>
              <a:rPr lang="pt-BR" sz="3200" b="1" dirty="0" smtClean="0">
                <a:solidFill>
                  <a:srgbClr val="FF0000"/>
                </a:solidFill>
              </a:rPr>
              <a:t>Erros no manejo da Bradicardia!!!</a:t>
            </a:r>
            <a:endParaRPr lang="pt-BR" sz="3200" b="1" dirty="0">
              <a:solidFill>
                <a:srgbClr val="FF0000"/>
              </a:solidFill>
            </a:endParaRPr>
          </a:p>
        </p:txBody>
      </p:sp>
      <p:sp>
        <p:nvSpPr>
          <p:cNvPr id="3" name="Subtítulo 2"/>
          <p:cNvSpPr>
            <a:spLocks noGrp="1"/>
          </p:cNvSpPr>
          <p:nvPr>
            <p:ph type="subTitle" idx="1"/>
          </p:nvPr>
        </p:nvSpPr>
        <p:spPr>
          <a:xfrm>
            <a:off x="467544" y="908720"/>
            <a:ext cx="8568952" cy="4010000"/>
          </a:xfrm>
        </p:spPr>
        <p:txBody>
          <a:bodyPr>
            <a:noAutofit/>
          </a:bodyPr>
          <a:lstStyle/>
          <a:p>
            <a:pPr algn="l"/>
            <a:r>
              <a:rPr lang="pt-BR" sz="1800" dirty="0" smtClean="0">
                <a:solidFill>
                  <a:srgbClr val="002060"/>
                </a:solidFill>
              </a:rPr>
              <a:t>   -Quando pensamos em todos esses reflexos combinados vemos  que o </a:t>
            </a:r>
            <a:r>
              <a:rPr lang="pt-BR" sz="1800" dirty="0" smtClean="0">
                <a:solidFill>
                  <a:srgbClr val="FF00FF"/>
                </a:solidFill>
              </a:rPr>
              <a:t>reflexo esofágico distal</a:t>
            </a:r>
            <a:r>
              <a:rPr lang="pt-BR" sz="1800" dirty="0" smtClean="0">
                <a:solidFill>
                  <a:srgbClr val="002060"/>
                </a:solidFill>
              </a:rPr>
              <a:t> é tão importante quanto ao </a:t>
            </a:r>
            <a:r>
              <a:rPr lang="pt-BR" sz="1800" dirty="0" smtClean="0">
                <a:solidFill>
                  <a:srgbClr val="FF00FF"/>
                </a:solidFill>
              </a:rPr>
              <a:t>reflexo </a:t>
            </a:r>
            <a:r>
              <a:rPr lang="pt-BR" sz="1800" dirty="0" smtClean="0">
                <a:solidFill>
                  <a:srgbClr val="FF00FF"/>
                </a:solidFill>
              </a:rPr>
              <a:t>laríngeo</a:t>
            </a:r>
            <a:r>
              <a:rPr lang="pt-BR" sz="1800" dirty="0" smtClean="0">
                <a:solidFill>
                  <a:srgbClr val="002060"/>
                </a:solidFill>
              </a:rPr>
              <a:t>. </a:t>
            </a:r>
            <a:endParaRPr lang="pt-BR" sz="1800" dirty="0" smtClean="0">
              <a:solidFill>
                <a:srgbClr val="002060"/>
              </a:solidFill>
            </a:endParaRPr>
          </a:p>
          <a:p>
            <a:pPr algn="l"/>
            <a:r>
              <a:rPr lang="pt-BR" sz="1800" dirty="0" smtClean="0">
                <a:solidFill>
                  <a:srgbClr val="002060"/>
                </a:solidFill>
              </a:rPr>
              <a:t>   -</a:t>
            </a:r>
            <a:r>
              <a:rPr lang="pt-BR" sz="1800" b="1" dirty="0" smtClean="0">
                <a:solidFill>
                  <a:srgbClr val="FF0000"/>
                </a:solidFill>
              </a:rPr>
              <a:t>Quantas vezes  estamos tentando intubar um bebe e dissemos:  há tem  um pouquinho de líquido, quero fazer  a aspiração dessas bolhinhas e você o faz com   um cateter na região perilaríngea e o que ocorre: estimula  o  reflexo de proteção da laringe (através das fibras c)  </a:t>
            </a:r>
            <a:r>
              <a:rPr lang="pt-BR" sz="1800" dirty="0" smtClean="0">
                <a:solidFill>
                  <a:srgbClr val="002060"/>
                </a:solidFill>
              </a:rPr>
              <a:t>porque MÃE NATUREZA diz: se chegar alguma coisa perto da laringe ( pode se um alimento que está voltando: eu dormir e a MÃE NATUREZA fecha essa abertura da  traqueia)</a:t>
            </a:r>
          </a:p>
          <a:p>
            <a:pPr algn="l"/>
            <a:r>
              <a:rPr lang="pt-BR" sz="1800" dirty="0" smtClean="0">
                <a:solidFill>
                  <a:srgbClr val="002060"/>
                </a:solidFill>
              </a:rPr>
              <a:t> -O </a:t>
            </a:r>
            <a:r>
              <a:rPr lang="pt-BR" sz="1800" b="1" dirty="0" smtClean="0">
                <a:solidFill>
                  <a:srgbClr val="FF0000"/>
                </a:solidFill>
              </a:rPr>
              <a:t>reflexo laríngeo leva a um espasmo laríngeo , apneia, </a:t>
            </a:r>
            <a:r>
              <a:rPr lang="pt-BR" sz="1800" b="1" dirty="0" smtClean="0">
                <a:solidFill>
                  <a:srgbClr val="FF0000"/>
                </a:solidFill>
              </a:rPr>
              <a:t>bradicardia  </a:t>
            </a:r>
            <a:r>
              <a:rPr lang="pt-BR" sz="1800" dirty="0" smtClean="0">
                <a:solidFill>
                  <a:srgbClr val="002060"/>
                </a:solidFill>
              </a:rPr>
              <a:t>e você  tentar fazer  a reanimação do bebê para interromper o processo de apneia e bradicardia e ao continuar fazendo a aspiração sem perceber que todas as vezes que fazemos essa aspiração  perto da  região da laringe nós mesmos estamos provocando  </a:t>
            </a:r>
            <a:r>
              <a:rPr lang="pt-BR" sz="1800" dirty="0" smtClean="0">
                <a:solidFill>
                  <a:srgbClr val="002060"/>
                </a:solidFill>
              </a:rPr>
              <a:t>esse reflexo.</a:t>
            </a:r>
            <a:endParaRPr lang="pt-BR" sz="1800" dirty="0">
              <a:solidFill>
                <a:srgbClr val="002060"/>
              </a:solidFill>
            </a:endParaRPr>
          </a:p>
        </p:txBody>
      </p:sp>
      <p:pic>
        <p:nvPicPr>
          <p:cNvPr id="5122" name="Picture 2"/>
          <p:cNvPicPr>
            <a:picLocks noChangeAspect="1" noChangeArrowheads="1"/>
          </p:cNvPicPr>
          <p:nvPr/>
        </p:nvPicPr>
        <p:blipFill>
          <a:blip r:embed="rId2" cstate="print"/>
          <a:srcRect/>
          <a:stretch>
            <a:fillRect/>
          </a:stretch>
        </p:blipFill>
        <p:spPr bwMode="auto">
          <a:xfrm>
            <a:off x="2195736" y="4365104"/>
            <a:ext cx="5284937" cy="2191166"/>
          </a:xfrm>
          <a:prstGeom prst="rect">
            <a:avLst/>
          </a:prstGeom>
          <a:noFill/>
          <a:ln w="19050">
            <a:solidFill>
              <a:srgbClr val="FF0000"/>
            </a:solid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404664"/>
            <a:ext cx="7772400" cy="1470025"/>
          </a:xfrm>
        </p:spPr>
        <p:txBody>
          <a:bodyPr>
            <a:normAutofit/>
          </a:bodyPr>
          <a:lstStyle/>
          <a:p>
            <a:r>
              <a:rPr lang="pt-BR" sz="3200" b="1" dirty="0" smtClean="0">
                <a:solidFill>
                  <a:srgbClr val="0000FF"/>
                </a:solidFill>
              </a:rPr>
              <a:t>Reflexos quimioreceptores carotídeos/ Reflexo Esofagiano Distal</a:t>
            </a:r>
            <a:endParaRPr lang="pt-BR" sz="3200" b="1" dirty="0">
              <a:solidFill>
                <a:srgbClr val="0000FF"/>
              </a:solidFill>
            </a:endParaRPr>
          </a:p>
        </p:txBody>
      </p:sp>
      <p:sp>
        <p:nvSpPr>
          <p:cNvPr id="3" name="Subtítulo 2"/>
          <p:cNvSpPr>
            <a:spLocks noGrp="1"/>
          </p:cNvSpPr>
          <p:nvPr>
            <p:ph type="subTitle" idx="1"/>
          </p:nvPr>
        </p:nvSpPr>
        <p:spPr>
          <a:xfrm>
            <a:off x="467544" y="1700808"/>
            <a:ext cx="8064896" cy="4896544"/>
          </a:xfrm>
        </p:spPr>
        <p:txBody>
          <a:bodyPr>
            <a:normAutofit fontScale="62500" lnSpcReduction="20000"/>
          </a:bodyPr>
          <a:lstStyle/>
          <a:p>
            <a:pPr algn="l"/>
            <a:r>
              <a:rPr lang="pt-BR" dirty="0" smtClean="0">
                <a:solidFill>
                  <a:schemeClr val="tx1"/>
                </a:solidFill>
              </a:rPr>
              <a:t>    -Há outros reflexos quimioreceptores  estimulados pela hipoxia levando a vasoconstrição periférica,  </a:t>
            </a:r>
            <a:r>
              <a:rPr lang="pt-BR" dirty="0" smtClean="0">
                <a:solidFill>
                  <a:schemeClr val="tx1"/>
                </a:solidFill>
              </a:rPr>
              <a:t>estimulação   </a:t>
            </a:r>
            <a:r>
              <a:rPr lang="pt-BR" dirty="0" smtClean="0">
                <a:solidFill>
                  <a:schemeClr val="tx1"/>
                </a:solidFill>
              </a:rPr>
              <a:t>da respiração pelo nervo vago, causando </a:t>
            </a:r>
            <a:r>
              <a:rPr lang="pt-BR" dirty="0" smtClean="0">
                <a:solidFill>
                  <a:schemeClr val="tx1"/>
                </a:solidFill>
              </a:rPr>
              <a:t>bradicardia</a:t>
            </a:r>
            <a:r>
              <a:rPr lang="pt-BR" dirty="0" smtClean="0">
                <a:solidFill>
                  <a:schemeClr val="tx1"/>
                </a:solidFill>
              </a:rPr>
              <a:t>. </a:t>
            </a:r>
          </a:p>
          <a:p>
            <a:pPr algn="l"/>
            <a:r>
              <a:rPr lang="pt-BR" dirty="0" smtClean="0">
                <a:solidFill>
                  <a:schemeClr val="tx1"/>
                </a:solidFill>
              </a:rPr>
              <a:t>    -O </a:t>
            </a:r>
            <a:r>
              <a:rPr lang="pt-BR" dirty="0" smtClean="0">
                <a:solidFill>
                  <a:srgbClr val="FF00FF"/>
                </a:solidFill>
              </a:rPr>
              <a:t>reflexo esofagiano distal é também muito é importante</a:t>
            </a:r>
            <a:r>
              <a:rPr lang="pt-BR" dirty="0" smtClean="0">
                <a:solidFill>
                  <a:schemeClr val="tx1"/>
                </a:solidFill>
              </a:rPr>
              <a:t>. Quando nós adultos temos um pouquinho de refluxo (alimentos que ingerimos volta para o esôfago distal) e isso  começa a causar laringoespasmos e estridor. Isso se aplica aos bebês também.</a:t>
            </a:r>
          </a:p>
          <a:p>
            <a:pPr algn="l"/>
            <a:r>
              <a:rPr lang="pt-BR" dirty="0" smtClean="0">
                <a:solidFill>
                  <a:schemeClr val="tx1"/>
                </a:solidFill>
              </a:rPr>
              <a:t>-O aferente é o nervo vago (</a:t>
            </a:r>
            <a:r>
              <a:rPr lang="pt-BR" dirty="0" smtClean="0">
                <a:solidFill>
                  <a:srgbClr val="FF0000"/>
                </a:solidFill>
              </a:rPr>
              <a:t>Bauman, 1994</a:t>
            </a:r>
            <a:r>
              <a:rPr lang="pt-BR" dirty="0" smtClean="0">
                <a:solidFill>
                  <a:schemeClr val="tx1"/>
                </a:solidFill>
              </a:rPr>
              <a:t>)*</a:t>
            </a:r>
          </a:p>
          <a:p>
            <a:pPr algn="l"/>
            <a:endParaRPr lang="pt-BR" dirty="0" smtClean="0">
              <a:solidFill>
                <a:schemeClr val="tx1"/>
              </a:solidFill>
            </a:endParaRPr>
          </a:p>
          <a:p>
            <a:pPr algn="l"/>
            <a:r>
              <a:rPr lang="pt-BR" dirty="0" smtClean="0">
                <a:solidFill>
                  <a:schemeClr val="tx1"/>
                </a:solidFill>
              </a:rPr>
              <a:t>  -Quando estamos passando pelo Berçário, vemos episódios acontecer . Não há  apneia , mas há uma queda na FC e isso frequentemente ocorre </a:t>
            </a:r>
            <a:r>
              <a:rPr lang="pt-BR" dirty="0" smtClean="0">
                <a:solidFill>
                  <a:schemeClr val="tx1"/>
                </a:solidFill>
              </a:rPr>
              <a:t>devido a </a:t>
            </a:r>
            <a:r>
              <a:rPr lang="pt-BR" dirty="0" smtClean="0">
                <a:solidFill>
                  <a:schemeClr val="tx1"/>
                </a:solidFill>
              </a:rPr>
              <a:t>um refluxo do esôfago distal causando a bradicardia. </a:t>
            </a:r>
          </a:p>
          <a:p>
            <a:r>
              <a:rPr lang="pt-BR" b="1" dirty="0" smtClean="0">
                <a:solidFill>
                  <a:schemeClr val="tx1"/>
                </a:solidFill>
              </a:rPr>
              <a:t>Vejam então que a fisiologia da  transição é muito complexa devido a interação com diferentes reflexos.</a:t>
            </a:r>
          </a:p>
          <a:p>
            <a:r>
              <a:rPr lang="pt-BR" b="1" dirty="0" smtClean="0">
                <a:solidFill>
                  <a:schemeClr val="tx1"/>
                </a:solidFill>
              </a:rPr>
              <a:t> </a:t>
            </a:r>
          </a:p>
          <a:p>
            <a:pPr algn="l"/>
            <a:r>
              <a:rPr lang="pt-BR" dirty="0" smtClean="0">
                <a:solidFill>
                  <a:schemeClr val="tx1"/>
                </a:solidFill>
              </a:rPr>
              <a:t> </a:t>
            </a:r>
          </a:p>
          <a:p>
            <a:pPr algn="l"/>
            <a:r>
              <a:rPr lang="pt-BR" dirty="0" smtClean="0">
                <a:solidFill>
                  <a:schemeClr val="tx1"/>
                </a:solidFill>
              </a:rPr>
              <a:t> </a:t>
            </a:r>
          </a:p>
          <a:p>
            <a:endParaRPr lang="pt-BR" dirty="0" smtClean="0"/>
          </a:p>
          <a:p>
            <a:endParaRPr lang="pt-BR" dirty="0"/>
          </a:p>
        </p:txBody>
      </p:sp>
      <p:sp>
        <p:nvSpPr>
          <p:cNvPr id="28673" name="Rectangle 1"/>
          <p:cNvSpPr>
            <a:spLocks noChangeArrowheads="1"/>
          </p:cNvSpPr>
          <p:nvPr/>
        </p:nvSpPr>
        <p:spPr bwMode="auto">
          <a:xfrm>
            <a:off x="179512" y="6093296"/>
            <a:ext cx="8964488" cy="430887"/>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642A8F"/>
                </a:solidFill>
                <a:effectLst/>
                <a:latin typeface="Arial" pitchFamily="34" charset="0"/>
                <a:cs typeface="Arial" pitchFamily="34" charset="0"/>
                <a:hlinkClick r:id="rId2"/>
              </a:rPr>
              <a:t>*Reflex laryngospasm induced by stimulation of distal esophageal afferents.</a:t>
            </a:r>
            <a:r>
              <a:rPr kumimoji="0" lang="pt-BR" sz="1400" b="0" i="0" u="none" strike="noStrike" cap="none" normalizeH="0" baseline="0" dirty="0" smtClean="0">
                <a:ln>
                  <a:noFill/>
                </a:ln>
                <a:solidFill>
                  <a:srgbClr val="000000"/>
                </a:solidFill>
                <a:effectLst/>
                <a:latin typeface="Arial" pitchFamily="34" charset="0"/>
                <a:cs typeface="Arial" pitchFamily="34" charset="0"/>
              </a:rPr>
              <a:t>Bauman NM, Sandler AD, Schmidt C, Maher JW, Smith RJ.Laryngoscope. 1994 Feb;104(2):209-14.</a:t>
            </a:r>
            <a:r>
              <a:rPr kumimoji="0" lang="pt-BR" sz="1400" b="0" i="0" u="none" strike="noStrike" cap="none" normalizeH="0" baseline="0" dirty="0" smtClean="0">
                <a:ln>
                  <a:noFill/>
                </a:ln>
                <a:solidFill>
                  <a:srgbClr val="575757"/>
                </a:solidFill>
                <a:effectLst/>
                <a:latin typeface="Arial" pitchFamily="34" charset="0"/>
                <a:cs typeface="Arial" pitchFamily="34" charset="0"/>
              </a:rPr>
              <a:t>PMID: 8302126.</a:t>
            </a:r>
            <a:r>
              <a:rPr kumimoji="0" lang="pt-BR" sz="1400"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67544" y="116632"/>
            <a:ext cx="7772400" cy="1470025"/>
          </a:xfrm>
        </p:spPr>
        <p:txBody>
          <a:bodyPr>
            <a:normAutofit/>
          </a:bodyPr>
          <a:lstStyle/>
          <a:p>
            <a:r>
              <a:rPr lang="pt-BR" sz="3200" b="1" dirty="0" smtClean="0">
                <a:solidFill>
                  <a:srgbClr val="0000FF"/>
                </a:solidFill>
              </a:rPr>
              <a:t>Resposta à Asfixia</a:t>
            </a:r>
            <a:endParaRPr lang="pt-BR" sz="3200" b="1" dirty="0">
              <a:solidFill>
                <a:srgbClr val="0000FF"/>
              </a:solidFill>
            </a:endParaRPr>
          </a:p>
        </p:txBody>
      </p:sp>
      <p:sp>
        <p:nvSpPr>
          <p:cNvPr id="3" name="Subtítulo 2"/>
          <p:cNvSpPr>
            <a:spLocks noGrp="1"/>
          </p:cNvSpPr>
          <p:nvPr>
            <p:ph type="subTitle" idx="1"/>
          </p:nvPr>
        </p:nvSpPr>
        <p:spPr>
          <a:xfrm>
            <a:off x="179512" y="1556792"/>
            <a:ext cx="8424936" cy="4082008"/>
          </a:xfrm>
        </p:spPr>
        <p:txBody>
          <a:bodyPr>
            <a:normAutofit fontScale="85000" lnSpcReduction="20000"/>
          </a:bodyPr>
          <a:lstStyle/>
          <a:p>
            <a:pPr algn="l"/>
            <a:r>
              <a:rPr lang="pt-BR" dirty="0" smtClean="0">
                <a:solidFill>
                  <a:schemeClr val="tx1"/>
                </a:solidFill>
              </a:rPr>
              <a:t>    -</a:t>
            </a:r>
            <a:r>
              <a:rPr lang="pt-BR" b="1" dirty="0" smtClean="0">
                <a:solidFill>
                  <a:srgbClr val="FF00FF"/>
                </a:solidFill>
              </a:rPr>
              <a:t>Quanto ao reflexo do mergulho</a:t>
            </a:r>
            <a:r>
              <a:rPr lang="pt-BR" dirty="0" smtClean="0">
                <a:solidFill>
                  <a:schemeClr val="tx1"/>
                </a:solidFill>
              </a:rPr>
              <a:t>:  foi criado para preservar a circulação para os órgãos essenciais. </a:t>
            </a:r>
          </a:p>
          <a:p>
            <a:pPr algn="l"/>
            <a:r>
              <a:rPr lang="pt-BR" dirty="0" smtClean="0">
                <a:solidFill>
                  <a:schemeClr val="tx1"/>
                </a:solidFill>
              </a:rPr>
              <a:t>    -Quando mergulhamos fazemos isso sem respirar e com   uma diversão do oxigênio para as glândulas adrenais,  carótidas,  cérebro. </a:t>
            </a:r>
          </a:p>
          <a:p>
            <a:pPr algn="l"/>
            <a:r>
              <a:rPr lang="pt-BR" dirty="0" smtClean="0">
                <a:solidFill>
                  <a:schemeClr val="tx1"/>
                </a:solidFill>
              </a:rPr>
              <a:t>    -Essa rede de distribuição sanguínea é importante, mas também leva a asfixia, danos renais e a outros órgãos privados de oxigênio.</a:t>
            </a:r>
          </a:p>
          <a:p>
            <a:r>
              <a:rPr lang="pt-BR" dirty="0" smtClean="0">
                <a:solidFill>
                  <a:schemeClr val="tx1"/>
                </a:solidFill>
              </a:rPr>
              <a:t> </a:t>
            </a:r>
            <a:r>
              <a:rPr lang="pt-BR" dirty="0" smtClean="0">
                <a:solidFill>
                  <a:srgbClr val="FF00FF"/>
                </a:solidFill>
              </a:rPr>
              <a:t>ISSO  DEVE SER EVITADO POIS O OBJETIVO É REMOVER  A CIRCULAÇÃO SANGUINEA PARA O  PULMÃO  E UMA VENTILAÇÃO ADQUADA TAMBÉM</a:t>
            </a:r>
            <a:r>
              <a:rPr lang="pt-BR" dirty="0" smtClean="0">
                <a:solidFill>
                  <a:schemeClr val="tx1"/>
                </a:solidFill>
              </a:rPr>
              <a:t>.</a:t>
            </a:r>
          </a:p>
          <a:p>
            <a:pPr algn="l"/>
            <a:endParaRPr lang="pt-BR" dirty="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27584" y="0"/>
            <a:ext cx="7772400" cy="1470025"/>
          </a:xfrm>
        </p:spPr>
        <p:txBody>
          <a:bodyPr/>
          <a:lstStyle/>
          <a:p>
            <a:r>
              <a:rPr lang="pt-BR" b="1" dirty="0" smtClean="0">
                <a:solidFill>
                  <a:srgbClr val="0000FF"/>
                </a:solidFill>
              </a:rPr>
              <a:t>Circulação Fetal</a:t>
            </a:r>
            <a:endParaRPr lang="pt-BR" b="1" dirty="0">
              <a:solidFill>
                <a:srgbClr val="0000FF"/>
              </a:solidFill>
            </a:endParaRPr>
          </a:p>
        </p:txBody>
      </p:sp>
      <p:sp>
        <p:nvSpPr>
          <p:cNvPr id="3" name="Subtítulo 2"/>
          <p:cNvSpPr>
            <a:spLocks noGrp="1"/>
          </p:cNvSpPr>
          <p:nvPr>
            <p:ph type="subTitle" idx="1"/>
          </p:nvPr>
        </p:nvSpPr>
        <p:spPr>
          <a:xfrm>
            <a:off x="1371600" y="3886200"/>
            <a:ext cx="7232848" cy="2711152"/>
          </a:xfrm>
        </p:spPr>
        <p:txBody>
          <a:bodyPr>
            <a:noAutofit/>
          </a:bodyPr>
          <a:lstStyle/>
          <a:p>
            <a:pPr algn="l"/>
            <a:r>
              <a:rPr lang="pt-BR" sz="1800" dirty="0" smtClean="0">
                <a:solidFill>
                  <a:schemeClr val="tx1"/>
                </a:solidFill>
              </a:rPr>
              <a:t>   - Já foi discutido em outra Conferência que o CANAL  ARTERIAL  tem um papel crucial na circulação. </a:t>
            </a:r>
          </a:p>
          <a:p>
            <a:pPr algn="l"/>
            <a:r>
              <a:rPr lang="pt-BR" sz="1800" dirty="0" smtClean="0">
                <a:solidFill>
                  <a:schemeClr val="tx1"/>
                </a:solidFill>
              </a:rPr>
              <a:t>    -É importante  que ensinemos aos estágiários porque é importante  vocês obterem  as saturações radiais corretas.</a:t>
            </a:r>
          </a:p>
          <a:p>
            <a:r>
              <a:rPr lang="pt-BR" sz="1800" dirty="0" smtClean="0">
                <a:solidFill>
                  <a:schemeClr val="tx1"/>
                </a:solidFill>
              </a:rPr>
              <a:t>    -</a:t>
            </a:r>
            <a:r>
              <a:rPr lang="pt-BR" sz="1800" dirty="0" smtClean="0">
                <a:solidFill>
                  <a:srgbClr val="FF0000"/>
                </a:solidFill>
              </a:rPr>
              <a:t>NOS  VASO  PÓS-DUCTAIS, VOCÊ NÃO VAI TER VALORES CORRETOS </a:t>
            </a:r>
            <a:r>
              <a:rPr lang="pt-BR" sz="1800" dirty="0" smtClean="0">
                <a:solidFill>
                  <a:schemeClr val="tx1"/>
                </a:solidFill>
              </a:rPr>
              <a:t>(pense no foram ovale aberto,(se tiver hipertensão pulmonar haverá shunt da D-E). </a:t>
            </a:r>
          </a:p>
          <a:p>
            <a:pPr algn="l"/>
            <a:r>
              <a:rPr lang="pt-BR" sz="1800" dirty="0" smtClean="0">
                <a:solidFill>
                  <a:schemeClr val="tx1"/>
                </a:solidFill>
              </a:rPr>
              <a:t>     -A perda da placenta leva a um aumento da resistência vacular sistêmica.</a:t>
            </a:r>
          </a:p>
          <a:p>
            <a:pPr algn="l"/>
            <a:endParaRPr lang="pt-BR" sz="1800" dirty="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1979712" y="1052736"/>
            <a:ext cx="5392167" cy="2806935"/>
          </a:xfrm>
          <a:prstGeom prst="rect">
            <a:avLst/>
          </a:prstGeom>
          <a:noFill/>
          <a:ln w="12700">
            <a:solidFill>
              <a:srgbClr val="FF00FF"/>
            </a:solid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576" y="332656"/>
            <a:ext cx="7772400" cy="1470025"/>
          </a:xfrm>
        </p:spPr>
        <p:txBody>
          <a:bodyPr/>
          <a:lstStyle/>
          <a:p>
            <a:r>
              <a:rPr lang="pt-BR" b="1" dirty="0" smtClean="0">
                <a:solidFill>
                  <a:srgbClr val="0000FF"/>
                </a:solidFill>
              </a:rPr>
              <a:t>Óxido nítrico</a:t>
            </a:r>
            <a:endParaRPr lang="pt-BR" b="1" dirty="0">
              <a:solidFill>
                <a:srgbClr val="0000FF"/>
              </a:solidFill>
            </a:endParaRPr>
          </a:p>
        </p:txBody>
      </p:sp>
      <p:sp>
        <p:nvSpPr>
          <p:cNvPr id="3" name="Subtítulo 2"/>
          <p:cNvSpPr>
            <a:spLocks noGrp="1"/>
          </p:cNvSpPr>
          <p:nvPr>
            <p:ph type="subTitle" idx="1"/>
          </p:nvPr>
        </p:nvSpPr>
        <p:spPr>
          <a:xfrm>
            <a:off x="683568" y="1412776"/>
            <a:ext cx="7488832" cy="3744416"/>
          </a:xfrm>
        </p:spPr>
        <p:txBody>
          <a:bodyPr>
            <a:normAutofit/>
          </a:bodyPr>
          <a:lstStyle/>
          <a:p>
            <a:pPr algn="l"/>
            <a:r>
              <a:rPr lang="pt-BR" sz="2400" dirty="0" smtClean="0">
                <a:solidFill>
                  <a:schemeClr val="tx1"/>
                </a:solidFill>
              </a:rPr>
              <a:t>   -O OXIDO NITRICO (NO TEM UM PAPEL TAMBÉM CRUCIAL nessa transição do recém-nascido      </a:t>
            </a:r>
          </a:p>
          <a:p>
            <a:pPr algn="l"/>
            <a:r>
              <a:rPr lang="pt-BR" sz="2400" dirty="0" smtClean="0">
                <a:solidFill>
                  <a:schemeClr val="tx1"/>
                </a:solidFill>
              </a:rPr>
              <a:t>    -A  ATVAÇÃO da produção do NO ocorre através de vários mecanismos (</a:t>
            </a:r>
            <a:r>
              <a:rPr lang="pt-BR" sz="2400" dirty="0" smtClean="0">
                <a:solidFill>
                  <a:srgbClr val="0000FF"/>
                </a:solidFill>
              </a:rPr>
              <a:t>Figura</a:t>
            </a:r>
            <a:r>
              <a:rPr lang="pt-BR" sz="2400" dirty="0" smtClean="0">
                <a:solidFill>
                  <a:schemeClr val="tx1"/>
                </a:solidFill>
              </a:rPr>
              <a:t>).    </a:t>
            </a:r>
          </a:p>
          <a:p>
            <a:pPr algn="l"/>
            <a:r>
              <a:rPr lang="pt-BR" sz="2400" dirty="0" smtClean="0">
                <a:solidFill>
                  <a:schemeClr val="tx1"/>
                </a:solidFill>
              </a:rPr>
              <a:t>     -A perda do NO em diversas situações ocorrem complicações gravíssimos, principalmente a piora da asfixia. </a:t>
            </a:r>
          </a:p>
          <a:p>
            <a:r>
              <a:rPr lang="pt-BR" dirty="0" smtClean="0"/>
              <a:t>     </a:t>
            </a:r>
          </a:p>
          <a:p>
            <a:endParaRPr lang="pt-BR" dirty="0"/>
          </a:p>
        </p:txBody>
      </p:sp>
      <p:pic>
        <p:nvPicPr>
          <p:cNvPr id="2050" name="Picture 2"/>
          <p:cNvPicPr>
            <a:picLocks noChangeAspect="1" noChangeArrowheads="1"/>
          </p:cNvPicPr>
          <p:nvPr/>
        </p:nvPicPr>
        <p:blipFill>
          <a:blip r:embed="rId2" cstate="print"/>
          <a:srcRect/>
          <a:stretch>
            <a:fillRect/>
          </a:stretch>
        </p:blipFill>
        <p:spPr bwMode="auto">
          <a:xfrm>
            <a:off x="1691680" y="3861048"/>
            <a:ext cx="6285881" cy="2725021"/>
          </a:xfrm>
          <a:prstGeom prst="rect">
            <a:avLst/>
          </a:prstGeom>
          <a:noFill/>
          <a:ln w="19050">
            <a:solidFill>
              <a:srgbClr val="FF00FF"/>
            </a:solid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27584" y="404664"/>
            <a:ext cx="7772400" cy="1470025"/>
          </a:xfrm>
        </p:spPr>
        <p:txBody>
          <a:bodyPr/>
          <a:lstStyle/>
          <a:p>
            <a:r>
              <a:rPr lang="pt-BR" b="1" dirty="0" smtClean="0">
                <a:solidFill>
                  <a:srgbClr val="0000FF"/>
                </a:solidFill>
              </a:rPr>
              <a:t>Asfixia e  Encefalopatia hipóxico-isquêmica</a:t>
            </a:r>
            <a:endParaRPr lang="pt-BR" b="1" dirty="0">
              <a:solidFill>
                <a:srgbClr val="0000FF"/>
              </a:solidFill>
            </a:endParaRPr>
          </a:p>
        </p:txBody>
      </p:sp>
      <p:sp>
        <p:nvSpPr>
          <p:cNvPr id="3" name="Subtítulo 2"/>
          <p:cNvSpPr>
            <a:spLocks noGrp="1"/>
          </p:cNvSpPr>
          <p:nvPr>
            <p:ph type="subTitle" idx="1"/>
          </p:nvPr>
        </p:nvSpPr>
        <p:spPr>
          <a:xfrm>
            <a:off x="251520" y="1844824"/>
            <a:ext cx="8496944" cy="4752528"/>
          </a:xfrm>
        </p:spPr>
        <p:txBody>
          <a:bodyPr>
            <a:normAutofit/>
          </a:bodyPr>
          <a:lstStyle/>
          <a:p>
            <a:r>
              <a:rPr lang="pt-BR" dirty="0" smtClean="0"/>
              <a:t> Quanto a asfixia e Encefalopatia </a:t>
            </a:r>
            <a:r>
              <a:rPr lang="pt-BR" dirty="0" smtClean="0"/>
              <a:t>hipóxico- </a:t>
            </a:r>
            <a:r>
              <a:rPr lang="pt-BR" dirty="0" smtClean="0"/>
              <a:t>isquêmica </a:t>
            </a:r>
            <a:r>
              <a:rPr lang="pt-BR" dirty="0" smtClean="0"/>
              <a:t>(EHI</a:t>
            </a:r>
            <a:r>
              <a:rPr lang="pt-BR" dirty="0" smtClean="0"/>
              <a:t>):  a incidência é de 3-5/1000 nascidos vivos; mortalidade: 20-50% com sequelas em 30-60% dos sobreviventes.No diagnóstico: pH do cordão &lt;7, Apgar de 0-3 no 5º  minuto, sinais neurológicos, envolvimento de multiórgãos.</a:t>
            </a:r>
          </a:p>
          <a:p>
            <a:endParaRPr lang="pt-B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188640"/>
            <a:ext cx="7772400" cy="1470025"/>
          </a:xfrm>
        </p:spPr>
        <p:txBody>
          <a:bodyPr/>
          <a:lstStyle/>
          <a:p>
            <a:r>
              <a:rPr lang="pt-BR" b="1" dirty="0" smtClean="0">
                <a:solidFill>
                  <a:srgbClr val="0000FF"/>
                </a:solidFill>
              </a:rPr>
              <a:t>Sobrevivência após morte aparente</a:t>
            </a:r>
            <a:endParaRPr lang="pt-BR" b="1" dirty="0">
              <a:solidFill>
                <a:srgbClr val="0000FF"/>
              </a:solidFill>
            </a:endParaRPr>
          </a:p>
        </p:txBody>
      </p:sp>
      <p:sp>
        <p:nvSpPr>
          <p:cNvPr id="3" name="Subtítulo 2"/>
          <p:cNvSpPr>
            <a:spLocks noGrp="1"/>
          </p:cNvSpPr>
          <p:nvPr>
            <p:ph type="subTitle" idx="1"/>
          </p:nvPr>
        </p:nvSpPr>
        <p:spPr>
          <a:xfrm>
            <a:off x="179512" y="1772816"/>
            <a:ext cx="8424936" cy="4752528"/>
          </a:xfrm>
        </p:spPr>
        <p:txBody>
          <a:bodyPr>
            <a:normAutofit fontScale="85000" lnSpcReduction="20000"/>
          </a:bodyPr>
          <a:lstStyle/>
          <a:p>
            <a:pPr algn="l"/>
            <a:r>
              <a:rPr lang="pt-BR" dirty="0" smtClean="0"/>
              <a:t>  -FIZ UM </a:t>
            </a:r>
            <a:r>
              <a:rPr lang="pt-BR" dirty="0" smtClean="0"/>
              <a:t>ESTUDO </a:t>
            </a:r>
            <a:r>
              <a:rPr lang="pt-BR" dirty="0" smtClean="0"/>
              <a:t>QUE FOI PUBLICADO EM 1991.* </a:t>
            </a:r>
          </a:p>
          <a:p>
            <a:pPr algn="l"/>
            <a:r>
              <a:rPr lang="pt-BR" dirty="0" smtClean="0"/>
              <a:t>  -Começamos a avaliar os dados em  1986. </a:t>
            </a:r>
          </a:p>
          <a:p>
            <a:pPr algn="l"/>
            <a:r>
              <a:rPr lang="pt-BR" dirty="0" smtClean="0"/>
              <a:t>   -Avaliamos  81242 nascimento consecutivos.  </a:t>
            </a:r>
          </a:p>
          <a:p>
            <a:pPr algn="l"/>
            <a:r>
              <a:rPr lang="pt-BR" dirty="0" smtClean="0"/>
              <a:t>   -Tínhamos informações sobre as mães e os recém-nascidos ONDE NÃO OCORREU A TRANSIÇÃO.</a:t>
            </a:r>
          </a:p>
          <a:p>
            <a:pPr algn="l"/>
            <a:r>
              <a:rPr lang="pt-BR" dirty="0" smtClean="0"/>
              <a:t>    -Tivemos 613 RN com escore de Apgar de 0 com 1 minuto; a maior parte dos bebês tiveram mortes fetais (520). 93 foram reanimados, 62 responderam; 36 sobreviveram e  tiveram alta para casa; </a:t>
            </a:r>
            <a:r>
              <a:rPr lang="pt-BR" dirty="0" smtClean="0">
                <a:solidFill>
                  <a:srgbClr val="0000FF"/>
                </a:solidFill>
              </a:rPr>
              <a:t>60% dos sobreviventes estavam intactos com 1 ano de vida. </a:t>
            </a:r>
            <a:endParaRPr lang="pt-BR" dirty="0" smtClean="0"/>
          </a:p>
          <a:p>
            <a:r>
              <a:rPr lang="pt-BR" b="1" dirty="0" smtClean="0">
                <a:solidFill>
                  <a:srgbClr val="FF00FF"/>
                </a:solidFill>
              </a:rPr>
              <a:t>Somente de pois de 10 minutos começamos a pensar em desistir</a:t>
            </a:r>
            <a:endParaRPr lang="pt-BR" b="1" dirty="0">
              <a:solidFill>
                <a:srgbClr val="FF00FF"/>
              </a:solidFill>
            </a:endParaRPr>
          </a:p>
        </p:txBody>
      </p:sp>
      <p:sp>
        <p:nvSpPr>
          <p:cNvPr id="23553" name="Rectangle 1"/>
          <p:cNvSpPr>
            <a:spLocks noChangeArrowheads="1"/>
          </p:cNvSpPr>
          <p:nvPr/>
        </p:nvSpPr>
        <p:spPr bwMode="auto">
          <a:xfrm>
            <a:off x="827584" y="6093296"/>
            <a:ext cx="7461956" cy="646331"/>
          </a:xfrm>
          <a:prstGeom prst="rect">
            <a:avLst/>
          </a:prstGeom>
          <a:solidFill>
            <a:srgbClr val="FFFFFF"/>
          </a:solidFill>
          <a:ln w="9525">
            <a:noFill/>
            <a:miter lim="800000"/>
            <a:headEnd/>
            <a:tailEnd/>
          </a:ln>
          <a:effectLst/>
        </p:spPr>
        <p:txBody>
          <a:bodyPr vert="horz" wrap="non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642A8F"/>
                </a:solidFill>
                <a:effectLst/>
                <a:latin typeface="Arial" pitchFamily="34" charset="0"/>
                <a:cs typeface="Arial" pitchFamily="34" charset="0"/>
                <a:hlinkClick r:id="rId2"/>
              </a:rPr>
              <a:t>*Cardiopulmonary resuscitation of apparently stillborn infants: survival and long-term outcome.</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000000"/>
                </a:solidFill>
                <a:effectLst/>
                <a:latin typeface="Arial" pitchFamily="34" charset="0"/>
                <a:cs typeface="Arial" pitchFamily="34" charset="0"/>
              </a:rPr>
              <a:t>Jain L, Ferre C, Vidyasagar D, Nath S, Sheftel D.J Pediatr. 1991 May;118(5):778-82.</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575757"/>
                </a:solidFill>
                <a:effectLst/>
                <a:latin typeface="Arial" pitchFamily="34" charset="0"/>
                <a:cs typeface="Arial" pitchFamily="34" charset="0"/>
              </a:rPr>
              <a:t>PMID: 2019934.</a:t>
            </a:r>
            <a:r>
              <a:rPr kumimoji="0" lang="pt-BR" sz="1400"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116632"/>
            <a:ext cx="7772400" cy="1470025"/>
          </a:xfrm>
        </p:spPr>
        <p:txBody>
          <a:bodyPr>
            <a:normAutofit fontScale="90000"/>
          </a:bodyPr>
          <a:lstStyle/>
          <a:p>
            <a:r>
              <a:rPr lang="pt-BR" b="1" dirty="0" smtClean="0">
                <a:solidFill>
                  <a:srgbClr val="0000FF"/>
                </a:solidFill>
              </a:rPr>
              <a:t>Asfixia Perinatal e Encefalopatia Hipóxio-Isquêmica</a:t>
            </a:r>
            <a:br>
              <a:rPr lang="pt-BR" b="1" dirty="0" smtClean="0">
                <a:solidFill>
                  <a:srgbClr val="0000FF"/>
                </a:solidFill>
              </a:rPr>
            </a:br>
            <a:r>
              <a:rPr lang="pt-BR" b="1" dirty="0" smtClean="0">
                <a:solidFill>
                  <a:srgbClr val="FF00FF"/>
                </a:solidFill>
              </a:rPr>
              <a:t>Fatores Perinatais</a:t>
            </a:r>
            <a:endParaRPr lang="pt-BR" b="1" dirty="0">
              <a:solidFill>
                <a:srgbClr val="FF00FF"/>
              </a:solidFill>
            </a:endParaRPr>
          </a:p>
        </p:txBody>
      </p:sp>
      <p:sp>
        <p:nvSpPr>
          <p:cNvPr id="3" name="Subtítulo 2"/>
          <p:cNvSpPr>
            <a:spLocks noGrp="1"/>
          </p:cNvSpPr>
          <p:nvPr>
            <p:ph type="subTitle" idx="1"/>
          </p:nvPr>
        </p:nvSpPr>
        <p:spPr>
          <a:xfrm>
            <a:off x="323528" y="2276872"/>
            <a:ext cx="8352928" cy="4176464"/>
          </a:xfrm>
        </p:spPr>
        <p:txBody>
          <a:bodyPr>
            <a:normAutofit lnSpcReduction="10000"/>
          </a:bodyPr>
          <a:lstStyle/>
          <a:p>
            <a:pPr algn="l"/>
            <a:r>
              <a:rPr lang="pt-BR" dirty="0" smtClean="0">
                <a:solidFill>
                  <a:schemeClr val="tx1"/>
                </a:solidFill>
              </a:rPr>
              <a:t>  -Entre os fatores perinatais conhecidos de todos para um </a:t>
            </a:r>
            <a:r>
              <a:rPr lang="pt-BR" dirty="0" smtClean="0">
                <a:solidFill>
                  <a:schemeClr val="tx1"/>
                </a:solidFill>
              </a:rPr>
              <a:t>desfecho </a:t>
            </a:r>
            <a:r>
              <a:rPr lang="pt-BR" dirty="0" smtClean="0">
                <a:solidFill>
                  <a:schemeClr val="tx1"/>
                </a:solidFill>
              </a:rPr>
              <a:t>ruim ao nascer: </a:t>
            </a:r>
          </a:p>
          <a:p>
            <a:pPr algn="l"/>
            <a:r>
              <a:rPr lang="pt-BR" dirty="0" smtClean="0">
                <a:solidFill>
                  <a:srgbClr val="0000FF"/>
                </a:solidFill>
              </a:rPr>
              <a:t>maternos</a:t>
            </a:r>
            <a:r>
              <a:rPr lang="pt-BR" dirty="0" smtClean="0">
                <a:solidFill>
                  <a:schemeClr val="tx1"/>
                </a:solidFill>
              </a:rPr>
              <a:t>: idade, diabetes, rotura prolongada de membranas, morte neonatal prévia;</a:t>
            </a:r>
          </a:p>
          <a:p>
            <a:pPr algn="l"/>
            <a:endParaRPr lang="pt-BR" dirty="0" smtClean="0">
              <a:solidFill>
                <a:schemeClr val="tx1"/>
              </a:solidFill>
            </a:endParaRPr>
          </a:p>
          <a:p>
            <a:pPr algn="l"/>
            <a:r>
              <a:rPr lang="pt-BR" dirty="0" smtClean="0">
                <a:solidFill>
                  <a:schemeClr val="tx1"/>
                </a:solidFill>
              </a:rPr>
              <a:t> </a:t>
            </a:r>
            <a:r>
              <a:rPr lang="pt-BR" dirty="0" smtClean="0">
                <a:solidFill>
                  <a:srgbClr val="0000FF"/>
                </a:solidFill>
              </a:rPr>
              <a:t>Perinata</a:t>
            </a:r>
            <a:r>
              <a:rPr lang="pt-BR" dirty="0" smtClean="0">
                <a:solidFill>
                  <a:schemeClr val="tx1"/>
                </a:solidFill>
              </a:rPr>
              <a:t>l: restrição do crescimento intrauterino, prolapso de cordão, rotura uterina, placenta acreta, hemorragia; </a:t>
            </a:r>
          </a:p>
          <a:p>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188640"/>
            <a:ext cx="7772400" cy="1470025"/>
          </a:xfrm>
        </p:spPr>
        <p:txBody>
          <a:bodyPr/>
          <a:lstStyle/>
          <a:p>
            <a:r>
              <a:rPr lang="pt-BR" dirty="0" smtClean="0">
                <a:solidFill>
                  <a:srgbClr val="FF00FF"/>
                </a:solidFill>
              </a:rPr>
              <a:t>Mecanismo da lesão cerebral e morte celular</a:t>
            </a:r>
            <a:endParaRPr lang="pt-BR" dirty="0">
              <a:solidFill>
                <a:srgbClr val="FF00FF"/>
              </a:solidFill>
            </a:endParaRPr>
          </a:p>
        </p:txBody>
      </p:sp>
      <p:sp>
        <p:nvSpPr>
          <p:cNvPr id="3" name="Subtítulo 2"/>
          <p:cNvSpPr>
            <a:spLocks noGrp="1"/>
          </p:cNvSpPr>
          <p:nvPr>
            <p:ph type="subTitle" idx="1"/>
          </p:nvPr>
        </p:nvSpPr>
        <p:spPr>
          <a:xfrm>
            <a:off x="323528" y="1988840"/>
            <a:ext cx="8712968" cy="4608512"/>
          </a:xfrm>
        </p:spPr>
        <p:txBody>
          <a:bodyPr/>
          <a:lstStyle/>
          <a:p>
            <a:r>
              <a:rPr lang="pt-BR" dirty="0" smtClean="0"/>
              <a:t>Quanto ao mecanismo da lesão neuronal e morte celular: </a:t>
            </a:r>
          </a:p>
          <a:p>
            <a:r>
              <a:rPr lang="pt-BR" dirty="0" smtClean="0"/>
              <a:t>   -</a:t>
            </a:r>
            <a:r>
              <a:rPr lang="pt-BR" dirty="0" smtClean="0">
                <a:solidFill>
                  <a:srgbClr val="0000FF"/>
                </a:solidFill>
              </a:rPr>
              <a:t>Lesão mínima</a:t>
            </a:r>
            <a:r>
              <a:rPr lang="pt-BR" dirty="0" smtClean="0"/>
              <a:t>, há mínima redução de ATP seguida por recuperação; </a:t>
            </a:r>
          </a:p>
          <a:p>
            <a:r>
              <a:rPr lang="pt-BR" dirty="0" smtClean="0">
                <a:solidFill>
                  <a:srgbClr val="0000FF"/>
                </a:solidFill>
              </a:rPr>
              <a:t>         -Modera lesão</a:t>
            </a:r>
            <a:r>
              <a:rPr lang="pt-BR" dirty="0" smtClean="0"/>
              <a:t>: depleção bifásica, apoptose; </a:t>
            </a:r>
          </a:p>
          <a:p>
            <a:r>
              <a:rPr lang="pt-BR" dirty="0" smtClean="0"/>
              <a:t>         - </a:t>
            </a:r>
            <a:r>
              <a:rPr lang="pt-BR" dirty="0" smtClean="0">
                <a:solidFill>
                  <a:srgbClr val="0000FF"/>
                </a:solidFill>
              </a:rPr>
              <a:t>Severa lesão: </a:t>
            </a:r>
            <a:r>
              <a:rPr lang="pt-BR" dirty="0" smtClean="0"/>
              <a:t>severo  insulto: falha de energia com predominante necrose; a fosfocreatina mais rapidamente é depletada.</a:t>
            </a:r>
          </a:p>
          <a:p>
            <a:endParaRPr lang="pt-B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576" y="404664"/>
            <a:ext cx="7772400" cy="1470025"/>
          </a:xfrm>
        </p:spPr>
        <p:txBody>
          <a:bodyPr/>
          <a:lstStyle/>
          <a:p>
            <a:r>
              <a:rPr lang="pt-BR" b="1" dirty="0" smtClean="0">
                <a:solidFill>
                  <a:srgbClr val="0000FF"/>
                </a:solidFill>
              </a:rPr>
              <a:t>Reanimação</a:t>
            </a:r>
            <a:endParaRPr lang="pt-BR" b="1" dirty="0">
              <a:solidFill>
                <a:srgbClr val="0000FF"/>
              </a:solidFill>
            </a:endParaRPr>
          </a:p>
        </p:txBody>
      </p:sp>
      <p:sp>
        <p:nvSpPr>
          <p:cNvPr id="3" name="Subtítulo 2"/>
          <p:cNvSpPr>
            <a:spLocks noGrp="1"/>
          </p:cNvSpPr>
          <p:nvPr>
            <p:ph type="subTitle" idx="1"/>
          </p:nvPr>
        </p:nvSpPr>
        <p:spPr>
          <a:xfrm>
            <a:off x="251520" y="1772816"/>
            <a:ext cx="8136904" cy="4176464"/>
          </a:xfrm>
        </p:spPr>
        <p:txBody>
          <a:bodyPr>
            <a:normAutofit fontScale="85000" lnSpcReduction="10000"/>
          </a:bodyPr>
          <a:lstStyle/>
          <a:p>
            <a:pPr algn="l"/>
            <a:r>
              <a:rPr lang="pt-BR" dirty="0" smtClean="0">
                <a:solidFill>
                  <a:schemeClr val="tx1"/>
                </a:solidFill>
              </a:rPr>
              <a:t>   -A reanimação se tornou muito simples . </a:t>
            </a:r>
          </a:p>
          <a:p>
            <a:pPr algn="l"/>
            <a:r>
              <a:rPr lang="pt-BR" dirty="0" smtClean="0">
                <a:solidFill>
                  <a:schemeClr val="tx1"/>
                </a:solidFill>
              </a:rPr>
              <a:t>   -Se seguirmos os passos corretamente podemos ajudar muitos bebês. </a:t>
            </a:r>
          </a:p>
          <a:p>
            <a:r>
              <a:rPr lang="pt-BR" dirty="0" smtClean="0">
                <a:solidFill>
                  <a:schemeClr val="tx1"/>
                </a:solidFill>
              </a:rPr>
              <a:t>   </a:t>
            </a:r>
            <a:r>
              <a:rPr lang="pt-BR" dirty="0" smtClean="0">
                <a:solidFill>
                  <a:srgbClr val="FF00FF"/>
                </a:solidFill>
              </a:rPr>
              <a:t>A assistência ventilatória foi necessária em 6,2-18,6% das crianças; 1% necessitou de reanimação avançada. </a:t>
            </a:r>
          </a:p>
          <a:p>
            <a:pPr algn="l"/>
            <a:r>
              <a:rPr lang="pt-BR" dirty="0" smtClean="0">
                <a:solidFill>
                  <a:schemeClr val="tx1"/>
                </a:solidFill>
              </a:rPr>
              <a:t>   -</a:t>
            </a:r>
            <a:r>
              <a:rPr lang="pt-BR" dirty="0" smtClean="0">
                <a:solidFill>
                  <a:srgbClr val="FF0000"/>
                </a:solidFill>
              </a:rPr>
              <a:t>A predicção </a:t>
            </a:r>
            <a:r>
              <a:rPr lang="pt-BR" dirty="0" smtClean="0">
                <a:solidFill>
                  <a:srgbClr val="FF0000"/>
                </a:solidFill>
              </a:rPr>
              <a:t>antenatal </a:t>
            </a:r>
            <a:r>
              <a:rPr lang="pt-BR" dirty="0" smtClean="0">
                <a:solidFill>
                  <a:srgbClr val="FF0000"/>
                </a:solidFill>
              </a:rPr>
              <a:t>foi possível em apenas 50%. </a:t>
            </a:r>
          </a:p>
          <a:p>
            <a:pPr algn="l"/>
            <a:r>
              <a:rPr lang="pt-BR" dirty="0" smtClean="0">
                <a:solidFill>
                  <a:schemeClr val="tx1"/>
                </a:solidFill>
              </a:rPr>
              <a:t>   -Falha para estabelecer a frequência cardíaca  em 10 minutos resultou em morte ou severa </a:t>
            </a:r>
            <a:r>
              <a:rPr lang="pt-BR" dirty="0" smtClean="0">
                <a:solidFill>
                  <a:schemeClr val="tx1"/>
                </a:solidFill>
              </a:rPr>
              <a:t>desabilidade permanente. </a:t>
            </a:r>
            <a:endParaRPr lang="pt-BR" dirty="0" smtClean="0">
              <a:solidFill>
                <a:schemeClr val="tx1"/>
              </a:solidFill>
            </a:endParaRPr>
          </a:p>
          <a:p>
            <a:endParaRPr lang="pt-BR" dirty="0"/>
          </a:p>
        </p:txBody>
      </p:sp>
      <p:sp>
        <p:nvSpPr>
          <p:cNvPr id="5" name="Rectangle 1"/>
          <p:cNvSpPr>
            <a:spLocks noChangeArrowheads="1"/>
          </p:cNvSpPr>
          <p:nvPr/>
        </p:nvSpPr>
        <p:spPr bwMode="auto">
          <a:xfrm>
            <a:off x="827584" y="6093296"/>
            <a:ext cx="7461956" cy="646331"/>
          </a:xfrm>
          <a:prstGeom prst="rect">
            <a:avLst/>
          </a:prstGeom>
          <a:solidFill>
            <a:srgbClr val="FFFFFF"/>
          </a:solidFill>
          <a:ln w="9525">
            <a:noFill/>
            <a:miter lim="800000"/>
            <a:headEnd/>
            <a:tailEnd/>
          </a:ln>
          <a:effectLst/>
        </p:spPr>
        <p:txBody>
          <a:bodyPr vert="horz" wrap="non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642A8F"/>
                </a:solidFill>
                <a:effectLst/>
                <a:latin typeface="Arial" pitchFamily="34" charset="0"/>
                <a:cs typeface="Arial" pitchFamily="34" charset="0"/>
                <a:hlinkClick r:id="rId2"/>
              </a:rPr>
              <a:t>*Cardiopulmonary resuscitation of apparently stillborn infants: survival and long-term outcome.</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000000"/>
                </a:solidFill>
                <a:effectLst/>
                <a:latin typeface="Arial" pitchFamily="34" charset="0"/>
                <a:cs typeface="Arial" pitchFamily="34" charset="0"/>
              </a:rPr>
              <a:t>Jain L, Ferre C, Vidyasagar D, Nath S, Sheftel D.J Pediatr. 1991 May;118(5):778-82.</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rgbClr val="575757"/>
                </a:solidFill>
                <a:effectLst/>
                <a:latin typeface="Arial" pitchFamily="34" charset="0"/>
                <a:cs typeface="Arial" pitchFamily="34" charset="0"/>
              </a:rPr>
              <a:t>PMID: 2019934.</a:t>
            </a:r>
            <a:r>
              <a:rPr kumimoji="0" lang="pt-BR" sz="1400" b="0" i="0" u="sng" strike="noStrike" cap="none" normalizeH="0" baseline="0" dirty="0" smtClean="0">
                <a:ln>
                  <a:noFill/>
                </a:ln>
                <a:solidFill>
                  <a:srgbClr val="6666AA"/>
                </a:solidFill>
                <a:effectLst/>
                <a:latin typeface="Arial" pitchFamily="34" charset="0"/>
                <a:cs typeface="Arial" pitchFamily="34" charset="0"/>
                <a:hlinkClick r:id="rId3"/>
              </a:rPr>
              <a:t>Similar articles</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560" y="260648"/>
            <a:ext cx="7772400" cy="1470025"/>
          </a:xfrm>
        </p:spPr>
        <p:txBody>
          <a:bodyPr/>
          <a:lstStyle/>
          <a:p>
            <a:r>
              <a:rPr lang="pt-BR" b="1" dirty="0" smtClean="0">
                <a:solidFill>
                  <a:srgbClr val="0000FF"/>
                </a:solidFill>
              </a:rPr>
              <a:t>Erros no manuseio da SEVERA BRADICARDIA</a:t>
            </a:r>
            <a:endParaRPr lang="pt-BR" b="1" dirty="0">
              <a:solidFill>
                <a:srgbClr val="0000FF"/>
              </a:solidFill>
            </a:endParaRPr>
          </a:p>
        </p:txBody>
      </p:sp>
      <p:sp>
        <p:nvSpPr>
          <p:cNvPr id="3" name="Subtítulo 2"/>
          <p:cNvSpPr>
            <a:spLocks noGrp="1"/>
          </p:cNvSpPr>
          <p:nvPr>
            <p:ph type="subTitle" idx="1"/>
          </p:nvPr>
        </p:nvSpPr>
        <p:spPr>
          <a:xfrm>
            <a:off x="395536" y="1700808"/>
            <a:ext cx="8568952" cy="4968552"/>
          </a:xfrm>
        </p:spPr>
        <p:txBody>
          <a:bodyPr>
            <a:normAutofit fontScale="92500" lnSpcReduction="20000"/>
          </a:bodyPr>
          <a:lstStyle/>
          <a:p>
            <a:pPr algn="l"/>
            <a:r>
              <a:rPr lang="pt-BR" dirty="0" smtClean="0">
                <a:solidFill>
                  <a:schemeClr val="tx1"/>
                </a:solidFill>
              </a:rPr>
              <a:t>-</a:t>
            </a:r>
            <a:r>
              <a:rPr lang="pt-BR" b="1" dirty="0" smtClean="0">
                <a:solidFill>
                  <a:srgbClr val="FF0000"/>
                </a:solidFill>
              </a:rPr>
              <a:t>Falha para expandir os pulmões adequadamente</a:t>
            </a:r>
            <a:r>
              <a:rPr lang="pt-BR" dirty="0" smtClean="0">
                <a:solidFill>
                  <a:srgbClr val="FF0000"/>
                </a:solidFill>
              </a:rPr>
              <a:t> </a:t>
            </a:r>
            <a:r>
              <a:rPr lang="pt-BR" dirty="0" smtClean="0">
                <a:solidFill>
                  <a:schemeClr val="tx1"/>
                </a:solidFill>
              </a:rPr>
              <a:t>(</a:t>
            </a:r>
            <a:r>
              <a:rPr lang="pt-BR" dirty="0" smtClean="0">
                <a:solidFill>
                  <a:srgbClr val="FF0000"/>
                </a:solidFill>
              </a:rPr>
              <a:t>Milner 1991</a:t>
            </a:r>
            <a:r>
              <a:rPr lang="pt-BR" dirty="0" smtClean="0">
                <a:solidFill>
                  <a:schemeClr val="tx1"/>
                </a:solidFill>
              </a:rPr>
              <a:t>).</a:t>
            </a:r>
            <a:r>
              <a:rPr lang="pt-BR" b="1" dirty="0" smtClean="0">
                <a:solidFill>
                  <a:schemeClr val="tx1"/>
                </a:solidFill>
              </a:rPr>
              <a:t> </a:t>
            </a:r>
          </a:p>
          <a:p>
            <a:r>
              <a:rPr lang="pt-BR" b="1" dirty="0" smtClean="0">
                <a:solidFill>
                  <a:schemeClr val="tx1"/>
                </a:solidFill>
              </a:rPr>
              <a:t>      -</a:t>
            </a:r>
            <a:r>
              <a:rPr lang="pt-BR" b="1" dirty="0" smtClean="0">
                <a:solidFill>
                  <a:srgbClr val="FF00FF"/>
                </a:solidFill>
              </a:rPr>
              <a:t>o pulmão é um órgão que responde muito bem se conseguirmos expandí-lo adequadamente</a:t>
            </a:r>
            <a:r>
              <a:rPr lang="pt-BR" dirty="0" smtClean="0">
                <a:solidFill>
                  <a:srgbClr val="FF00FF"/>
                </a:solidFill>
              </a:rPr>
              <a:t> </a:t>
            </a:r>
          </a:p>
          <a:p>
            <a:pPr algn="l"/>
            <a:r>
              <a:rPr lang="pt-BR" dirty="0" smtClean="0">
                <a:solidFill>
                  <a:schemeClr val="tx1"/>
                </a:solidFill>
              </a:rPr>
              <a:t>            -ou estamos usando pressão insuficiente, insuficiente tempo inspiratório, problemas nas vias aéreas; </a:t>
            </a:r>
          </a:p>
          <a:p>
            <a:pPr algn="l"/>
            <a:r>
              <a:rPr lang="pt-BR" b="1" dirty="0" smtClean="0">
                <a:solidFill>
                  <a:schemeClr val="tx1"/>
                </a:solidFill>
              </a:rPr>
              <a:t>            -</a:t>
            </a:r>
            <a:r>
              <a:rPr lang="pt-BR" dirty="0" smtClean="0">
                <a:solidFill>
                  <a:schemeClr val="tx1"/>
                </a:solidFill>
              </a:rPr>
              <a:t>falha para iniciar a massagem cardíaca; </a:t>
            </a:r>
          </a:p>
          <a:p>
            <a:pPr algn="l"/>
            <a:r>
              <a:rPr lang="pt-BR" dirty="0" smtClean="0">
                <a:solidFill>
                  <a:schemeClr val="tx1"/>
                </a:solidFill>
              </a:rPr>
              <a:t>            -uso precoce de drogas é terrível; </a:t>
            </a:r>
          </a:p>
          <a:p>
            <a:pPr algn="l"/>
            <a:r>
              <a:rPr lang="pt-BR" b="1" dirty="0" smtClean="0">
                <a:solidFill>
                  <a:schemeClr val="tx1"/>
                </a:solidFill>
              </a:rPr>
              <a:t>            -</a:t>
            </a:r>
            <a:r>
              <a:rPr lang="pt-BR" b="1" dirty="0" smtClean="0">
                <a:solidFill>
                  <a:srgbClr val="FF0000"/>
                </a:solidFill>
              </a:rPr>
              <a:t>reflexo laríngeo</a:t>
            </a:r>
            <a:r>
              <a:rPr lang="pt-BR" b="1" dirty="0" smtClean="0">
                <a:solidFill>
                  <a:schemeClr val="tx1"/>
                </a:solidFill>
              </a:rPr>
              <a:t> </a:t>
            </a:r>
            <a:r>
              <a:rPr lang="pt-BR" dirty="0" smtClean="0">
                <a:solidFill>
                  <a:schemeClr val="tx1"/>
                </a:solidFill>
              </a:rPr>
              <a:t>uma vez estimulada a </a:t>
            </a:r>
            <a:r>
              <a:rPr lang="pt-BR" dirty="0" smtClean="0">
                <a:solidFill>
                  <a:schemeClr val="tx1"/>
                </a:solidFill>
              </a:rPr>
              <a:t>laríngea, </a:t>
            </a:r>
            <a:r>
              <a:rPr lang="pt-BR" dirty="0" smtClean="0">
                <a:solidFill>
                  <a:schemeClr val="tx1"/>
                </a:solidFill>
              </a:rPr>
              <a:t>o bebe diz: “ainda não, estou tentando proteger a minha via </a:t>
            </a:r>
            <a:r>
              <a:rPr lang="pt-BR" dirty="0" smtClean="0">
                <a:solidFill>
                  <a:schemeClr val="tx1"/>
                </a:solidFill>
              </a:rPr>
              <a:t>aérea”.</a:t>
            </a:r>
            <a:endParaRPr lang="pt-BR" dirty="0" smtClean="0">
              <a:solidFill>
                <a:schemeClr val="tx1"/>
              </a:solidFill>
            </a:endParaRPr>
          </a:p>
          <a:p>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27584" y="692696"/>
            <a:ext cx="7772400" cy="1470025"/>
          </a:xfrm>
        </p:spPr>
        <p:txBody>
          <a:bodyPr/>
          <a:lstStyle/>
          <a:p>
            <a:r>
              <a:rPr lang="pt-BR" b="1" dirty="0" smtClean="0">
                <a:solidFill>
                  <a:srgbClr val="FF0000"/>
                </a:solidFill>
              </a:rPr>
              <a:t>Efeitos com 10 minuto de Asfixia</a:t>
            </a:r>
            <a:endParaRPr lang="pt-BR" b="1" dirty="0">
              <a:solidFill>
                <a:srgbClr val="FF0000"/>
              </a:solidFill>
            </a:endParaRPr>
          </a:p>
        </p:txBody>
      </p:sp>
      <p:sp>
        <p:nvSpPr>
          <p:cNvPr id="3" name="Subtítulo 2"/>
          <p:cNvSpPr>
            <a:spLocks noGrp="1"/>
          </p:cNvSpPr>
          <p:nvPr>
            <p:ph type="subTitle" idx="1"/>
          </p:nvPr>
        </p:nvSpPr>
        <p:spPr>
          <a:xfrm>
            <a:off x="179512" y="1844824"/>
            <a:ext cx="8136904" cy="4608512"/>
          </a:xfrm>
        </p:spPr>
        <p:txBody>
          <a:bodyPr>
            <a:normAutofit fontScale="92500" lnSpcReduction="20000"/>
          </a:bodyPr>
          <a:lstStyle/>
          <a:p>
            <a:pPr algn="l"/>
            <a:r>
              <a:rPr lang="pt-BR" dirty="0" smtClean="0">
                <a:solidFill>
                  <a:srgbClr val="002060"/>
                </a:solidFill>
              </a:rPr>
              <a:t>   -O pH passa de 7,3 para 6,8, </a:t>
            </a:r>
          </a:p>
          <a:p>
            <a:pPr algn="l"/>
            <a:r>
              <a:rPr lang="pt-BR" dirty="0" smtClean="0">
                <a:solidFill>
                  <a:srgbClr val="002060"/>
                </a:solidFill>
              </a:rPr>
              <a:t>   -A PaCO2 passa de 45 para 150 e </a:t>
            </a:r>
          </a:p>
          <a:p>
            <a:pPr algn="l"/>
            <a:r>
              <a:rPr lang="pt-BR" dirty="0" smtClean="0">
                <a:solidFill>
                  <a:srgbClr val="002060"/>
                </a:solidFill>
              </a:rPr>
              <a:t>    -A PaO2 passa de  25 para 0,</a:t>
            </a:r>
          </a:p>
          <a:p>
            <a:pPr algn="l"/>
            <a:r>
              <a:rPr lang="pt-BR" dirty="0" smtClean="0">
                <a:solidFill>
                  <a:srgbClr val="002060"/>
                </a:solidFill>
              </a:rPr>
              <a:t>    -Aumento do lactato.</a:t>
            </a:r>
          </a:p>
          <a:p>
            <a:pPr algn="l"/>
            <a:r>
              <a:rPr lang="pt-BR" dirty="0" smtClean="0">
                <a:solidFill>
                  <a:srgbClr val="002060"/>
                </a:solidFill>
              </a:rPr>
              <a:t>  - Ocorre alterações circulatórias e mudanças pulmonares como: aumento da pressão na artéria pulmonar, diminuição da produção de </a:t>
            </a:r>
            <a:r>
              <a:rPr lang="pt-BR" dirty="0" smtClean="0">
                <a:solidFill>
                  <a:srgbClr val="002060"/>
                </a:solidFill>
              </a:rPr>
              <a:t>surfactante </a:t>
            </a:r>
            <a:r>
              <a:rPr lang="pt-BR" dirty="0" smtClean="0">
                <a:solidFill>
                  <a:srgbClr val="002060"/>
                </a:solidFill>
              </a:rPr>
              <a:t>e aumento da destruição de surfactante. </a:t>
            </a:r>
          </a:p>
          <a:p>
            <a:r>
              <a:rPr lang="pt-BR" b="1" dirty="0" smtClean="0">
                <a:solidFill>
                  <a:srgbClr val="002060"/>
                </a:solidFill>
              </a:rPr>
              <a:t>Por isso todo segundo que passa aumenta o risco de lesão cerebral</a:t>
            </a:r>
          </a:p>
          <a:p>
            <a:endParaRPr lang="pt-B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r>
              <a:rPr lang="pt-BR" dirty="0" smtClean="0">
                <a:solidFill>
                  <a:srgbClr val="FF00FF"/>
                </a:solidFill>
              </a:rPr>
              <a:t>Quero concluir  dizendo que há muito </a:t>
            </a:r>
            <a:r>
              <a:rPr lang="pt-BR" dirty="0" smtClean="0">
                <a:solidFill>
                  <a:srgbClr val="FF00FF"/>
                </a:solidFill>
              </a:rPr>
              <a:t> </a:t>
            </a:r>
            <a:r>
              <a:rPr lang="pt-BR" dirty="0" smtClean="0">
                <a:solidFill>
                  <a:srgbClr val="FF00FF"/>
                </a:solidFill>
              </a:rPr>
              <a:t>que aprender,  há muito a se descobrir... </a:t>
            </a:r>
            <a:br>
              <a:rPr lang="pt-BR" dirty="0" smtClean="0">
                <a:solidFill>
                  <a:srgbClr val="FF00FF"/>
                </a:solidFill>
              </a:rPr>
            </a:br>
            <a:endParaRPr lang="pt-BR" dirty="0">
              <a:solidFill>
                <a:srgbClr val="FF00FF"/>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67544" y="764704"/>
            <a:ext cx="7772400" cy="1470025"/>
          </a:xfrm>
        </p:spPr>
        <p:txBody>
          <a:bodyPr>
            <a:noAutofit/>
          </a:bodyPr>
          <a:lstStyle/>
          <a:p>
            <a:r>
              <a:rPr lang="pt-BR" sz="3200" b="1" dirty="0" smtClean="0">
                <a:solidFill>
                  <a:srgbClr val="00B050"/>
                </a:solidFill>
              </a:rPr>
              <a:t>Nota do Editor do site Dr. Paulo R. Margotto. Consultem também! Aqui e Agora! </a:t>
            </a:r>
            <a:br>
              <a:rPr lang="pt-BR" sz="3200" b="1" dirty="0" smtClean="0">
                <a:solidFill>
                  <a:srgbClr val="00B050"/>
                </a:solidFill>
              </a:rPr>
            </a:br>
            <a:r>
              <a:rPr lang="pt-BR" sz="3200" b="1" dirty="0" smtClean="0">
                <a:solidFill>
                  <a:srgbClr val="00B050"/>
                </a:solidFill>
              </a:rPr>
              <a:t>Da página neonatal </a:t>
            </a:r>
            <a:r>
              <a:rPr lang="pt-BR" sz="3200" b="1" dirty="0" smtClean="0">
                <a:solidFill>
                  <a:srgbClr val="00B050"/>
                </a:solidFill>
                <a:hlinkClick r:id="rId2"/>
              </a:rPr>
              <a:t>www.paulomargotto.com.br</a:t>
            </a:r>
            <a:r>
              <a:rPr lang="pt-BR" sz="3200" b="1" dirty="0" smtClean="0">
                <a:solidFill>
                  <a:srgbClr val="00B050"/>
                </a:solidFill>
              </a:rPr>
              <a:t>! ONLINE SEMPRE!</a:t>
            </a:r>
            <a:endParaRPr lang="pt-BR" sz="3200" b="1" dirty="0">
              <a:solidFill>
                <a:srgbClr val="00B050"/>
              </a:solidFill>
            </a:endParaRPr>
          </a:p>
        </p:txBody>
      </p:sp>
      <p:pic>
        <p:nvPicPr>
          <p:cNvPr id="1026" name="Picture 2"/>
          <p:cNvPicPr>
            <a:picLocks noChangeAspect="1" noChangeArrowheads="1"/>
          </p:cNvPicPr>
          <p:nvPr/>
        </p:nvPicPr>
        <p:blipFill>
          <a:blip r:embed="rId3" cstate="print"/>
          <a:srcRect/>
          <a:stretch>
            <a:fillRect/>
          </a:stretch>
        </p:blipFill>
        <p:spPr bwMode="auto">
          <a:xfrm>
            <a:off x="1691680" y="2780928"/>
            <a:ext cx="4842991" cy="2952328"/>
          </a:xfrm>
          <a:prstGeom prst="rect">
            <a:avLst/>
          </a:prstGeom>
          <a:noFill/>
          <a:ln w="9525">
            <a:noFill/>
            <a:miter lim="800000"/>
            <a:headEnd/>
            <a:tailEnd/>
          </a:ln>
        </p:spPr>
      </p:pic>
      <p:sp>
        <p:nvSpPr>
          <p:cNvPr id="6" name="CaixaDeTexto 5"/>
          <p:cNvSpPr txBox="1"/>
          <p:nvPr/>
        </p:nvSpPr>
        <p:spPr>
          <a:xfrm>
            <a:off x="2771800" y="5805264"/>
            <a:ext cx="2407069" cy="369332"/>
          </a:xfrm>
          <a:prstGeom prst="rect">
            <a:avLst/>
          </a:prstGeom>
          <a:noFill/>
        </p:spPr>
        <p:txBody>
          <a:bodyPr wrap="none" rtlCol="0">
            <a:spAutoFit/>
          </a:bodyPr>
          <a:lstStyle/>
          <a:p>
            <a:r>
              <a:rPr lang="pt-BR" dirty="0" smtClean="0">
                <a:hlinkClick r:id="rId4"/>
              </a:rPr>
              <a:t>pmargotto@gmail.com</a:t>
            </a:r>
            <a:r>
              <a:rPr lang="pt-BR" dirty="0" smtClean="0"/>
              <a:t> </a:t>
            </a:r>
            <a:endParaRPr lang="pt-B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404664"/>
            <a:ext cx="7772400" cy="1470025"/>
          </a:xfrm>
        </p:spPr>
        <p:txBody>
          <a:bodyPr/>
          <a:lstStyle/>
          <a:p>
            <a:r>
              <a:rPr lang="pt-BR" dirty="0" smtClean="0">
                <a:solidFill>
                  <a:srgbClr val="FF00FF"/>
                </a:solidFill>
              </a:rPr>
              <a:t>Em homenagem ao Dr. Rigatto, veja a excelente Conferência! </a:t>
            </a:r>
            <a:endParaRPr lang="pt-BR" dirty="0">
              <a:solidFill>
                <a:srgbClr val="FF00FF"/>
              </a:solidFill>
            </a:endParaRPr>
          </a:p>
        </p:txBody>
      </p:sp>
      <p:sp>
        <p:nvSpPr>
          <p:cNvPr id="3" name="Subtítulo 2"/>
          <p:cNvSpPr>
            <a:spLocks noGrp="1"/>
          </p:cNvSpPr>
          <p:nvPr>
            <p:ph type="subTitle" idx="1"/>
          </p:nvPr>
        </p:nvSpPr>
        <p:spPr>
          <a:xfrm>
            <a:off x="395536" y="3886200"/>
            <a:ext cx="7992888" cy="2351112"/>
          </a:xfrm>
        </p:spPr>
        <p:txBody>
          <a:bodyPr>
            <a:normAutofit fontScale="70000" lnSpcReduction="20000"/>
          </a:bodyPr>
          <a:lstStyle/>
          <a:p>
            <a:r>
              <a:rPr lang="pt-BR" dirty="0" smtClean="0">
                <a:solidFill>
                  <a:schemeClr val="tx1"/>
                </a:solidFill>
              </a:rPr>
              <a:t>Liggins e Howie, em 1972, demonstraram o efeito benéfico dos </a:t>
            </a:r>
            <a:r>
              <a:rPr lang="pt-BR" dirty="0" smtClean="0">
                <a:solidFill>
                  <a:schemeClr val="tx1"/>
                </a:solidFill>
              </a:rPr>
              <a:t>corticosteroides </a:t>
            </a:r>
            <a:r>
              <a:rPr lang="pt-BR" dirty="0" smtClean="0">
                <a:solidFill>
                  <a:schemeClr val="tx1"/>
                </a:solidFill>
              </a:rPr>
              <a:t>no pré-natal na maturação pulmonar. Eu estava no grupo estatístico da época que analisou o trabalho destes autores, sendo este trabalho, simples e bem feito considerado um trabalho perfeito do ponto de vista cientifico. </a:t>
            </a:r>
          </a:p>
          <a:p>
            <a:r>
              <a:rPr lang="pt-BR" b="1" dirty="0" smtClean="0">
                <a:solidFill>
                  <a:srgbClr val="00B050"/>
                </a:solidFill>
              </a:rPr>
              <a:t>Na verdade, as grandes modificações científicas  ocorrem através do talento e do brilho de um indivíduo.</a:t>
            </a:r>
          </a:p>
          <a:p>
            <a:endParaRPr lang="pt-BR" dirty="0">
              <a:solidFill>
                <a:schemeClr val="tx1"/>
              </a:solidFill>
            </a:endParaRPr>
          </a:p>
        </p:txBody>
      </p:sp>
      <p:sp>
        <p:nvSpPr>
          <p:cNvPr id="3073" name="Rectangle 1"/>
          <p:cNvSpPr>
            <a:spLocks noChangeArrowheads="1"/>
          </p:cNvSpPr>
          <p:nvPr/>
        </p:nvSpPr>
        <p:spPr bwMode="auto">
          <a:xfrm>
            <a:off x="0" y="1780018"/>
            <a:ext cx="9144000" cy="173893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700" b="1" i="0" u="none" strike="noStrike" cap="none" normalizeH="0" baseline="0" dirty="0" smtClean="0">
                <a:ln>
                  <a:noFill/>
                </a:ln>
                <a:solidFill>
                  <a:srgbClr val="0000FF"/>
                </a:solidFill>
                <a:effectLst/>
                <a:latin typeface="Lato" pitchFamily="34" charset="0"/>
                <a:cs typeface="Arial" pitchFamily="34" charset="0"/>
              </a:rPr>
              <a:t>DOENÇA DA MEMBRANA HIALINA: EVOLUÇÃO DE UMA IDEIA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300" b="0" i="0" strike="noStrike" cap="none" normalizeH="0" baseline="0" dirty="0" smtClean="0">
                <a:ln>
                  <a:noFill/>
                </a:ln>
                <a:solidFill>
                  <a:srgbClr val="424242"/>
                </a:solidFill>
                <a:effectLst/>
                <a:latin typeface="Source Sans Pro"/>
                <a:cs typeface="Arial" pitchFamily="34" charset="0"/>
              </a:rPr>
              <a:t>Henrique Rigatto (Canadá).</a:t>
            </a:r>
          </a:p>
          <a:p>
            <a:pPr algn="ctr"/>
            <a:r>
              <a:rPr lang="pt-BR" sz="1400" dirty="0" smtClean="0"/>
              <a:t>XV CONGRESSO BRASILEIRO DE PERINATOLOGIA</a:t>
            </a:r>
          </a:p>
          <a:p>
            <a:pPr algn="ctr"/>
            <a:r>
              <a:rPr lang="pt-BR" sz="1400" dirty="0" smtClean="0"/>
              <a:t>23 a 28 de Novembro/1996 – Belo Horizonte – MG</a:t>
            </a:r>
          </a:p>
          <a:p>
            <a:pPr algn="ctr"/>
            <a:r>
              <a:rPr lang="pt-BR" sz="1400" dirty="0" smtClean="0"/>
              <a:t>Reproduzido por Paulo R. Margotto</a:t>
            </a:r>
            <a:endParaRPr kumimoji="0" lang="pt-BR" sz="1800" b="0" i="0" strike="noStrike" cap="none" normalizeH="0" baseline="0" dirty="0" smtClean="0">
              <a:ln>
                <a:noFill/>
              </a:ln>
              <a:solidFill>
                <a:srgbClr val="78909C"/>
              </a:solidFill>
              <a:effectLst/>
              <a:latin typeface="Arial" pitchFamily="34" charset="0"/>
              <a:cs typeface="Arial" pitchFamily="34" charset="0"/>
            </a:endParaRPr>
          </a:p>
        </p:txBody>
      </p:sp>
      <p:pic>
        <p:nvPicPr>
          <p:cNvPr id="3074" name="Picture 2" descr="doc">
            <a:hlinkClick r:id="rId2" tooltip="doencadamembranahialina"/>
          </p:cNvPr>
          <p:cNvPicPr>
            <a:picLocks noChangeAspect="1" noChangeArrowheads="1"/>
          </p:cNvPicPr>
          <p:nvPr/>
        </p:nvPicPr>
        <p:blipFill>
          <a:blip r:embed="rId3" cstate="print"/>
          <a:srcRect/>
          <a:stretch>
            <a:fillRect/>
          </a:stretch>
        </p:blipFill>
        <p:spPr bwMode="auto">
          <a:xfrm>
            <a:off x="6516216" y="2204864"/>
            <a:ext cx="576064" cy="576064"/>
          </a:xfrm>
          <a:prstGeom prst="rect">
            <a:avLst/>
          </a:prstGeom>
          <a:noFill/>
        </p:spPr>
      </p:pic>
      <p:sp>
        <p:nvSpPr>
          <p:cNvPr id="7" name="Elipse 6"/>
          <p:cNvSpPr/>
          <p:nvPr/>
        </p:nvSpPr>
        <p:spPr>
          <a:xfrm>
            <a:off x="107504" y="692696"/>
            <a:ext cx="914400" cy="914400"/>
          </a:xfrm>
          <a:prstGeom prst="ellipse">
            <a:avLst/>
          </a:prstGeom>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rgbClr val="FF00FF"/>
                </a:solidFill>
              </a:rPr>
              <a:t>1996</a:t>
            </a:r>
            <a:endParaRPr lang="pt-BR" dirty="0">
              <a:solidFill>
                <a:srgbClr val="FF00FF"/>
              </a:solidFill>
            </a:endParaRPr>
          </a:p>
        </p:txBody>
      </p:sp>
      <p:pic>
        <p:nvPicPr>
          <p:cNvPr id="8" name="Picture 4" descr="Prof"/>
          <p:cNvPicPr>
            <a:picLocks noChangeAspect="1" noChangeArrowheads="1"/>
          </p:cNvPicPr>
          <p:nvPr/>
        </p:nvPicPr>
        <p:blipFill>
          <a:blip r:embed="rId4" cstate="print"/>
          <a:srcRect/>
          <a:stretch>
            <a:fillRect/>
          </a:stretch>
        </p:blipFill>
        <p:spPr bwMode="auto">
          <a:xfrm>
            <a:off x="251520" y="2276872"/>
            <a:ext cx="2299801" cy="1440160"/>
          </a:xfrm>
          <a:prstGeom prst="rect">
            <a:avLst/>
          </a:prstGeom>
          <a:noFill/>
          <a:ln w="9525">
            <a:noFill/>
            <a:miter lim="800000"/>
            <a:headEnd/>
            <a:tailEnd/>
          </a:ln>
        </p:spPr>
      </p:pic>
      <p:sp>
        <p:nvSpPr>
          <p:cNvPr id="9" name="Seta para a direita 8"/>
          <p:cNvSpPr/>
          <p:nvPr/>
        </p:nvSpPr>
        <p:spPr>
          <a:xfrm>
            <a:off x="8316416" y="6381328"/>
            <a:ext cx="618368" cy="3406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467544" y="908720"/>
            <a:ext cx="8208912" cy="4730080"/>
          </a:xfrm>
        </p:spPr>
        <p:txBody>
          <a:bodyPr>
            <a:normAutofit fontScale="70000" lnSpcReduction="20000"/>
          </a:bodyPr>
          <a:lstStyle/>
          <a:p>
            <a:pPr algn="l"/>
            <a:r>
              <a:rPr lang="pt-BR" dirty="0" smtClean="0"/>
              <a:t>-</a:t>
            </a:r>
            <a:r>
              <a:rPr lang="pt-BR" dirty="0" smtClean="0">
                <a:solidFill>
                  <a:srgbClr val="0000FF"/>
                </a:solidFill>
              </a:rPr>
              <a:t>Gregory </a:t>
            </a:r>
            <a:r>
              <a:rPr lang="pt-BR" dirty="0" smtClean="0">
                <a:solidFill>
                  <a:schemeClr val="tx1"/>
                </a:solidFill>
              </a:rPr>
              <a:t>e eu fomos </a:t>
            </a:r>
            <a:r>
              <a:rPr lang="pt-BR" i="1" dirty="0" smtClean="0">
                <a:solidFill>
                  <a:schemeClr val="tx1"/>
                </a:solidFill>
              </a:rPr>
              <a:t>fellow</a:t>
            </a:r>
            <a:r>
              <a:rPr lang="pt-BR" dirty="0" smtClean="0">
                <a:solidFill>
                  <a:schemeClr val="tx1"/>
                </a:solidFill>
              </a:rPr>
              <a:t> no Cardiovascular Research Institute, na Califórnia. Na época, foram usadas pressões altíssimas (15-20cmH</a:t>
            </a:r>
            <a:r>
              <a:rPr lang="pt-BR" baseline="-25000" dirty="0" smtClean="0">
                <a:solidFill>
                  <a:schemeClr val="tx1"/>
                </a:solidFill>
              </a:rPr>
              <a:t>2</a:t>
            </a:r>
            <a:r>
              <a:rPr lang="pt-BR" dirty="0" smtClean="0">
                <a:solidFill>
                  <a:schemeClr val="tx1"/>
                </a:solidFill>
              </a:rPr>
              <a:t>O) e o que aconteceu no Berçário é que Gregory rompeu o pulmão de muitos RN e só por tentativas é que se chegou a uma pressão ideal</a:t>
            </a:r>
          </a:p>
          <a:p>
            <a:pPr algn="l"/>
            <a:endParaRPr lang="pt-BR" dirty="0" smtClean="0">
              <a:solidFill>
                <a:schemeClr val="tx1"/>
              </a:solidFill>
            </a:endParaRPr>
          </a:p>
          <a:p>
            <a:pPr algn="l"/>
            <a:r>
              <a:rPr lang="pt-BR" dirty="0" smtClean="0">
                <a:solidFill>
                  <a:schemeClr val="tx1"/>
                </a:solidFill>
              </a:rPr>
              <a:t>-</a:t>
            </a:r>
            <a:r>
              <a:rPr lang="pt-BR" dirty="0" smtClean="0">
                <a:solidFill>
                  <a:srgbClr val="0000FF"/>
                </a:solidFill>
              </a:rPr>
              <a:t>Willian K. Hamilton</a:t>
            </a:r>
            <a:r>
              <a:rPr lang="pt-BR" dirty="0" smtClean="0">
                <a:solidFill>
                  <a:schemeClr val="tx1"/>
                </a:solidFill>
              </a:rPr>
              <a:t>, um anestesiologista chamou o Gregory, que era um </a:t>
            </a:r>
            <a:r>
              <a:rPr lang="pt-BR" i="1" dirty="0" smtClean="0">
                <a:solidFill>
                  <a:schemeClr val="tx1"/>
                </a:solidFill>
              </a:rPr>
              <a:t>fellow</a:t>
            </a:r>
            <a:r>
              <a:rPr lang="pt-BR" dirty="0" smtClean="0">
                <a:solidFill>
                  <a:schemeClr val="tx1"/>
                </a:solidFill>
              </a:rPr>
              <a:t> como qualquer um de nós e disse a ele: você não vai ter nenhuma atividade no Centro Cirúrgico, você vai ficar no Berçário tentando o uso do CPAP e foi isto que Gregory fez. Gregory foi o </a:t>
            </a:r>
            <a:r>
              <a:rPr lang="pt-BR" i="1" dirty="0" smtClean="0">
                <a:solidFill>
                  <a:schemeClr val="tx1"/>
                </a:solidFill>
              </a:rPr>
              <a:t>fellow</a:t>
            </a:r>
            <a:r>
              <a:rPr lang="pt-BR" dirty="0" smtClean="0">
                <a:solidFill>
                  <a:schemeClr val="tx1"/>
                </a:solidFill>
              </a:rPr>
              <a:t> do homem que na verdade teve a </a:t>
            </a:r>
            <a:r>
              <a:rPr lang="pt-BR" dirty="0" smtClean="0">
                <a:solidFill>
                  <a:schemeClr val="tx1"/>
                </a:solidFill>
              </a:rPr>
              <a:t>ideia </a:t>
            </a:r>
            <a:r>
              <a:rPr lang="pt-BR" dirty="0" smtClean="0">
                <a:solidFill>
                  <a:schemeClr val="tx1"/>
                </a:solidFill>
              </a:rPr>
              <a:t>do CPAP. </a:t>
            </a:r>
            <a:r>
              <a:rPr lang="pt-BR" b="1" dirty="0" smtClean="0">
                <a:solidFill>
                  <a:schemeClr val="tx1"/>
                </a:solidFill>
              </a:rPr>
              <a:t>Muito pouca gente sabe disso</a:t>
            </a:r>
            <a:r>
              <a:rPr lang="pt-BR" dirty="0" smtClean="0">
                <a:solidFill>
                  <a:schemeClr val="tx1"/>
                </a:solidFill>
              </a:rPr>
              <a:t>. É claro que Gregory é um individuo de talento e desenvolveu muito bem a ideia original de Hamilton. Gregory é hoje Professor Emérito da Universidade da Califórnia.</a:t>
            </a:r>
          </a:p>
          <a:p>
            <a:r>
              <a:rPr lang="pt-BR" dirty="0" smtClean="0">
                <a:solidFill>
                  <a:schemeClr val="tx1"/>
                </a:solidFill>
              </a:rPr>
              <a:t> </a:t>
            </a:r>
            <a:r>
              <a:rPr lang="pt-BR" b="1" dirty="0" smtClean="0">
                <a:solidFill>
                  <a:srgbClr val="FF00FF"/>
                </a:solidFill>
              </a:rPr>
              <a:t>O CPAP aumentou a sobrevida de 12,5 para 80%. De todas as coisas que fizemos até hoje para tratar a DMH, o que produziu o decréscimo dramático da mortalidade foi o uso de CPAP.</a:t>
            </a:r>
          </a:p>
          <a:p>
            <a:pPr algn="l"/>
            <a:endParaRPr lang="pt-BR" dirty="0" smtClean="0">
              <a:solidFill>
                <a:schemeClr val="tx1"/>
              </a:solidFill>
            </a:endParaRPr>
          </a:p>
          <a:p>
            <a:endParaRPr lang="pt-BR" dirty="0">
              <a:solidFill>
                <a:schemeClr val="tx1"/>
              </a:solidFill>
            </a:endParaRPr>
          </a:p>
        </p:txBody>
      </p:sp>
      <p:sp>
        <p:nvSpPr>
          <p:cNvPr id="4" name="Seta para a direita 3"/>
          <p:cNvSpPr/>
          <p:nvPr/>
        </p:nvSpPr>
        <p:spPr>
          <a:xfrm>
            <a:off x="8316416" y="6381328"/>
            <a:ext cx="618368" cy="3406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539552" y="980728"/>
            <a:ext cx="7520880" cy="4658072"/>
          </a:xfrm>
          <a:solidFill>
            <a:srgbClr val="00B0F0"/>
          </a:solidFill>
          <a:ln>
            <a:solidFill>
              <a:srgbClr val="FFFF00"/>
            </a:solidFill>
          </a:ln>
        </p:spPr>
        <p:txBody>
          <a:bodyPr>
            <a:normAutofit fontScale="85000" lnSpcReduction="10000"/>
          </a:bodyPr>
          <a:lstStyle/>
          <a:p>
            <a:r>
              <a:rPr lang="pt-BR" dirty="0" smtClean="0">
                <a:solidFill>
                  <a:srgbClr val="FFFF00"/>
                </a:solidFill>
              </a:rPr>
              <a:t>Para finalizar: vimos aqui uma historia de uma doença descrita no inicio do século e passamos a entender a sua causa, aprendemos como tratar e estamos aprendendo como prevenir. </a:t>
            </a:r>
          </a:p>
          <a:p>
            <a:r>
              <a:rPr lang="pt-BR" dirty="0" smtClean="0">
                <a:solidFill>
                  <a:srgbClr val="FFFF00"/>
                </a:solidFill>
              </a:rPr>
              <a:t>O importante é dizer que na verdade conquistamos esta doença graças aqueles trabalhos de gente que não tinha nada a ver com o pulmão, como o de La Place. </a:t>
            </a:r>
          </a:p>
          <a:p>
            <a:r>
              <a:rPr lang="pt-BR" dirty="0" smtClean="0">
                <a:solidFill>
                  <a:srgbClr val="FFFF00"/>
                </a:solidFill>
              </a:rPr>
              <a:t>Esta é a maneira na verdade como o progresso se faz: descobertas até que se forme uma ideia mais coerente do que é o problema e como resolver</a:t>
            </a:r>
            <a:endParaRPr lang="pt-BR" dirty="0">
              <a:solidFill>
                <a:srgbClr val="FFFF00"/>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51520" y="1124744"/>
            <a:ext cx="8712968" cy="1470025"/>
          </a:xfrm>
        </p:spPr>
        <p:txBody>
          <a:bodyPr>
            <a:normAutofit fontScale="90000"/>
          </a:bodyPr>
          <a:lstStyle/>
          <a:p>
            <a:r>
              <a:rPr lang="pt-BR" dirty="0" smtClean="0">
                <a:solidFill>
                  <a:srgbClr val="00B050"/>
                </a:solidFill>
              </a:rPr>
              <a:t>E Vejam também ...por Navantino Alves Filho a </a:t>
            </a:r>
            <a:r>
              <a:rPr lang="pt-BR" dirty="0" smtClean="0">
                <a:solidFill>
                  <a:srgbClr val="FF00FF"/>
                </a:solidFill>
              </a:rPr>
              <a:t>História da Neonatologia Brasileira </a:t>
            </a:r>
            <a:r>
              <a:rPr lang="pt-BR" dirty="0" smtClean="0">
                <a:solidFill>
                  <a:srgbClr val="00B050"/>
                </a:solidFill>
              </a:rPr>
              <a:t/>
            </a:r>
            <a:br>
              <a:rPr lang="pt-BR" dirty="0" smtClean="0">
                <a:solidFill>
                  <a:srgbClr val="00B050"/>
                </a:solidFill>
              </a:rPr>
            </a:br>
            <a:r>
              <a:rPr lang="pt-BR" dirty="0" smtClean="0">
                <a:solidFill>
                  <a:srgbClr val="00B050"/>
                </a:solidFill>
              </a:rPr>
              <a:t>(vale a pena!)</a:t>
            </a:r>
            <a:endParaRPr lang="pt-BR" dirty="0">
              <a:solidFill>
                <a:srgbClr val="00B050"/>
              </a:solidFill>
            </a:endParaRPr>
          </a:p>
        </p:txBody>
      </p:sp>
      <p:sp>
        <p:nvSpPr>
          <p:cNvPr id="56321" name="Rectangle 1"/>
          <p:cNvSpPr>
            <a:spLocks noChangeArrowheads="1"/>
          </p:cNvSpPr>
          <p:nvPr/>
        </p:nvSpPr>
        <p:spPr bwMode="auto">
          <a:xfrm>
            <a:off x="179512" y="3521333"/>
            <a:ext cx="8964488" cy="1882526"/>
          </a:xfrm>
          <a:prstGeom prst="rect">
            <a:avLst/>
          </a:prstGeom>
          <a:noFill/>
          <a:ln w="9525">
            <a:noFill/>
            <a:miter lim="800000"/>
            <a:headEnd/>
            <a:tailEnd/>
          </a:ln>
          <a:effectLst/>
        </p:spPr>
        <p:txBody>
          <a:bodyPr vert="horz" wrap="square" lIns="0" tIns="63480" rIns="0" bIns="6348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700" b="1" i="0" u="none" strike="noStrike" cap="none" normalizeH="0" baseline="0" dirty="0" smtClean="0">
                <a:ln>
                  <a:noFill/>
                </a:ln>
                <a:solidFill>
                  <a:srgbClr val="0000FF"/>
                </a:solidFill>
                <a:effectLst/>
                <a:latin typeface="Lato" pitchFamily="34" charset="0"/>
                <a:cs typeface="Arial" pitchFamily="34" charset="0"/>
              </a:rPr>
              <a:t>HISTÓRIA DA NEONATOLOGIA – ALGUMAS PÉROLAS NO BRASIL</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1" i="0" strike="noStrike" cap="none" normalizeH="0" baseline="0" dirty="0" smtClean="0">
                <a:ln>
                  <a:noFill/>
                </a:ln>
                <a:solidFill>
                  <a:srgbClr val="072A4D"/>
                </a:solidFill>
                <a:effectLst/>
                <a:latin typeface="Lato" pitchFamily="34" charset="0"/>
                <a:cs typeface="Arial" pitchFamily="34" charset="0"/>
              </a:rPr>
              <a:t>IX Congresso Iberoamericano de Neonatologia – SIBEN.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1" i="0" strike="noStrike" cap="none" normalizeH="0" baseline="0" dirty="0" smtClean="0">
                <a:ln>
                  <a:noFill/>
                </a:ln>
                <a:solidFill>
                  <a:srgbClr val="072A4D"/>
                </a:solidFill>
                <a:effectLst/>
                <a:latin typeface="Lato" pitchFamily="34" charset="0"/>
                <a:cs typeface="Arial" pitchFamily="34" charset="0"/>
              </a:rPr>
              <a:t>PROF. NAVANTINO ALVES FILHO. </a:t>
            </a:r>
            <a:br>
              <a:rPr kumimoji="0" lang="pt-BR" sz="1400" b="1" i="0" strike="noStrike" cap="none" normalizeH="0" baseline="0" dirty="0" smtClean="0">
                <a:ln>
                  <a:noFill/>
                </a:ln>
                <a:solidFill>
                  <a:srgbClr val="072A4D"/>
                </a:solidFill>
                <a:effectLst/>
                <a:latin typeface="Lato" pitchFamily="34" charset="0"/>
                <a:cs typeface="Arial" pitchFamily="34" charset="0"/>
              </a:rPr>
            </a:br>
            <a:r>
              <a:rPr kumimoji="0" lang="pt-BR" sz="1400" b="1" i="0" strike="noStrike" cap="none" normalizeH="0" baseline="0" dirty="0" smtClean="0">
                <a:ln>
                  <a:noFill/>
                </a:ln>
                <a:solidFill>
                  <a:srgbClr val="072A4D"/>
                </a:solidFill>
                <a:effectLst/>
                <a:latin typeface="Lato" pitchFamily="34" charset="0"/>
                <a:cs typeface="Arial" pitchFamily="34" charset="0"/>
              </a:rPr>
              <a:t>TITULAR DE PEDIATRIA. FACULDADE DE CIÊNCIAS MÉDICAS DE MINAS GERAIS, BELO HORIZONTE, BRASIL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sz="1800" b="0" i="0" u="sng" strike="noStrike" cap="none" normalizeH="0" baseline="0" dirty="0" smtClean="0">
              <a:ln>
                <a:noFill/>
              </a:ln>
              <a:solidFill>
                <a:srgbClr val="78909C"/>
              </a:solidFill>
              <a:effectLst/>
              <a:latin typeface="Arial" pitchFamily="34" charset="0"/>
              <a:cs typeface="Arial" pitchFamily="34" charset="0"/>
            </a:endParaRPr>
          </a:p>
        </p:txBody>
      </p:sp>
      <p:pic>
        <p:nvPicPr>
          <p:cNvPr id="56322" name="Picture 2" descr="ppt">
            <a:hlinkClick r:id="rId2" tooltip="Historia_neonatologia_SIBEN"/>
          </p:cNvPr>
          <p:cNvPicPr>
            <a:picLocks noChangeAspect="1" noChangeArrowheads="1"/>
          </p:cNvPicPr>
          <p:nvPr/>
        </p:nvPicPr>
        <p:blipFill>
          <a:blip r:embed="rId3" cstate="print"/>
          <a:srcRect/>
          <a:stretch>
            <a:fillRect/>
          </a:stretch>
        </p:blipFill>
        <p:spPr bwMode="auto">
          <a:xfrm>
            <a:off x="7596336" y="4005064"/>
            <a:ext cx="648072" cy="648073"/>
          </a:xfrm>
          <a:prstGeom prst="rect">
            <a:avLst/>
          </a:prstGeom>
          <a:noFill/>
        </p:spPr>
      </p:pic>
      <p:sp>
        <p:nvSpPr>
          <p:cNvPr id="6" name="CaixaDeTexto 5"/>
          <p:cNvSpPr txBox="1"/>
          <p:nvPr/>
        </p:nvSpPr>
        <p:spPr>
          <a:xfrm>
            <a:off x="0" y="6093296"/>
            <a:ext cx="9144000" cy="646331"/>
          </a:xfrm>
          <a:prstGeom prst="rect">
            <a:avLst/>
          </a:prstGeom>
          <a:noFill/>
        </p:spPr>
        <p:txBody>
          <a:bodyPr wrap="square" rtlCol="0">
            <a:spAutoFit/>
          </a:bodyPr>
          <a:lstStyle/>
          <a:p>
            <a:pPr algn="ctr"/>
            <a:r>
              <a:rPr lang="pt-BR" dirty="0" smtClean="0">
                <a:solidFill>
                  <a:srgbClr val="0000FF"/>
                </a:solidFill>
              </a:rPr>
              <a:t>(quando se compartilham as Apresentações dos Congressos e Simpósio todos aprendemos muito mais! Lute por essa ideia!)</a:t>
            </a:r>
            <a:endParaRPr lang="pt-BR" dirty="0">
              <a:solidFill>
                <a:srgbClr val="0000FF"/>
              </a:solidFill>
            </a:endParaRPr>
          </a:p>
        </p:txBody>
      </p:sp>
      <p:sp>
        <p:nvSpPr>
          <p:cNvPr id="7" name="Retângulo 6"/>
          <p:cNvSpPr/>
          <p:nvPr/>
        </p:nvSpPr>
        <p:spPr>
          <a:xfrm>
            <a:off x="1691680" y="5229200"/>
            <a:ext cx="6912768" cy="1200329"/>
          </a:xfrm>
          <a:prstGeom prst="rect">
            <a:avLst/>
          </a:prstGeom>
        </p:spPr>
        <p:txBody>
          <a:bodyPr wrap="square">
            <a:spAutoFit/>
          </a:bodyPr>
          <a:lstStyle/>
          <a:p>
            <a:pPr algn="ctr"/>
            <a:r>
              <a:rPr lang="en-GB" dirty="0" smtClean="0">
                <a:latin typeface="Arial Black" pitchFamily="34" charset="0"/>
              </a:rPr>
              <a:t>“</a:t>
            </a:r>
            <a:r>
              <a:rPr lang="en-GB" dirty="0" smtClean="0">
                <a:solidFill>
                  <a:schemeClr val="folHlink"/>
                </a:solidFill>
                <a:latin typeface="Arial Black" pitchFamily="34" charset="0"/>
              </a:rPr>
              <a:t> Eu quase que nada não sei, mas desconfio de muita coisa </a:t>
            </a:r>
            <a:r>
              <a:rPr lang="en-GB" dirty="0" smtClean="0">
                <a:latin typeface="Arial Black" pitchFamily="34" charset="0"/>
              </a:rPr>
              <a:t>”</a:t>
            </a:r>
            <a:r>
              <a:rPr lang="en-GB" b="1" dirty="0" smtClean="0"/>
              <a:t> “Grande Sertão e Veredas” João Guimarães Rosa (1908 – 1967)</a:t>
            </a:r>
            <a:r>
              <a:rPr lang="ar-SA" b="1" dirty="0" smtClean="0"/>
              <a:t>‏</a:t>
            </a:r>
            <a:endParaRPr lang="en-GB" b="1" dirty="0" smtClean="0"/>
          </a:p>
          <a:p>
            <a:pPr defTabSz="449263">
              <a:buClr>
                <a:srgbClr val="FFFFFF"/>
              </a:buClr>
              <a:buSzPct val="100000"/>
              <a:buFont typeface="Arial"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dirty="0">
              <a:latin typeface="Arial Black"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1988840"/>
            <a:ext cx="8964488" cy="5832648"/>
          </a:xfrm>
        </p:spPr>
        <p:txBody>
          <a:bodyPr>
            <a:noAutofit/>
          </a:bodyPr>
          <a:lstStyle/>
          <a:p>
            <a:r>
              <a:rPr lang="pt-BR" sz="1500" dirty="0" smtClean="0">
                <a:solidFill>
                  <a:srgbClr val="FF00FF"/>
                </a:solidFill>
              </a:rPr>
              <a:t>      </a:t>
            </a:r>
            <a:r>
              <a:rPr lang="pt-BR" sz="2000" dirty="0" smtClean="0">
                <a:solidFill>
                  <a:srgbClr val="FF00FF"/>
                </a:solidFill>
              </a:rPr>
              <a:t>A primeira questão fisiológica é como passar de um pulmão cheio de líquido para um pulmão cheio de ar ("A sombra do vale do nascimento" como chamou Clement Smith em 1951).</a:t>
            </a:r>
          </a:p>
          <a:p>
            <a:pPr algn="l"/>
            <a:r>
              <a:rPr lang="pt-BR" sz="2000" dirty="0" smtClean="0">
                <a:solidFill>
                  <a:schemeClr val="tx1"/>
                </a:solidFill>
              </a:rPr>
              <a:t>     - Há duas teorias propostas para se estabelecer a capacidade residual funcional (CFR), a da bomba e sódio (mais absorção de fluido do que secretado; processo lento) e mecânica (forças mecânicas de forçar o ar para dentro do pulmão com fluido consegue secá-lo e para mantê-lo aberto com uma parede torácica complacente que colapsa é necessária a PEEP, havendo um efeito aditivo quando se combina com a insuflação sustentada [IS]). </a:t>
            </a:r>
          </a:p>
          <a:p>
            <a:pPr algn="l"/>
            <a:r>
              <a:rPr lang="pt-BR" sz="2000" b="1" dirty="0" smtClean="0">
                <a:solidFill>
                  <a:schemeClr val="tx1"/>
                </a:solidFill>
              </a:rPr>
              <a:t>      -O que é insuflação sustentada? </a:t>
            </a:r>
            <a:r>
              <a:rPr lang="pt-BR" sz="2000" dirty="0" smtClean="0">
                <a:solidFill>
                  <a:schemeClr val="tx1"/>
                </a:solidFill>
              </a:rPr>
              <a:t>Varia de acordo com os diferentes estudos realizados, não havendo consenso  quanto ao valor da pressão (20-30cm  H</a:t>
            </a:r>
            <a:r>
              <a:rPr lang="pt-BR" sz="2000" baseline="-25000" dirty="0" smtClean="0">
                <a:solidFill>
                  <a:schemeClr val="tx1"/>
                </a:solidFill>
              </a:rPr>
              <a:t>2</a:t>
            </a:r>
            <a:r>
              <a:rPr lang="pt-BR" sz="2000" dirty="0" smtClean="0">
                <a:solidFill>
                  <a:schemeClr val="tx1"/>
                </a:solidFill>
              </a:rPr>
              <a:t>O  e a duração (5 a 20 segundos), ou seja temos que aprender muito. </a:t>
            </a:r>
          </a:p>
          <a:p>
            <a:pPr algn="l"/>
            <a:r>
              <a:rPr lang="pt-BR" sz="2000" dirty="0" smtClean="0">
                <a:solidFill>
                  <a:schemeClr val="tx1"/>
                </a:solidFill>
              </a:rPr>
              <a:t>     -Sabemos que o bebe ao respirar ao nascer  gera uma altíssimo pressão para abrir esta coluna de líquido (90 cm H</a:t>
            </a:r>
            <a:r>
              <a:rPr lang="pt-BR" sz="2000" baseline="-25000" dirty="0" smtClean="0">
                <a:solidFill>
                  <a:schemeClr val="tx1"/>
                </a:solidFill>
              </a:rPr>
              <a:t>2</a:t>
            </a:r>
            <a:r>
              <a:rPr lang="pt-BR" sz="2000" dirty="0" smtClean="0">
                <a:solidFill>
                  <a:schemeClr val="tx1"/>
                </a:solidFill>
              </a:rPr>
              <a:t>O) . Este é o argumento da insuflação sustentada. Se está certo ou não, estamos estudando. </a:t>
            </a:r>
          </a:p>
          <a:p>
            <a:pPr algn="l"/>
            <a:endParaRPr lang="pt-BR" sz="2000" dirty="0"/>
          </a:p>
        </p:txBody>
      </p:sp>
      <p:sp>
        <p:nvSpPr>
          <p:cNvPr id="62465" name="Rectangle 1"/>
          <p:cNvSpPr>
            <a:spLocks noChangeArrowheads="1"/>
          </p:cNvSpPr>
          <p:nvPr/>
        </p:nvSpPr>
        <p:spPr bwMode="auto">
          <a:xfrm>
            <a:off x="0" y="207748"/>
            <a:ext cx="8892480" cy="170816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dirty="0" smtClean="0">
                <a:ln>
                  <a:noFill/>
                </a:ln>
                <a:solidFill>
                  <a:srgbClr val="0000FF"/>
                </a:solidFill>
                <a:effectLst/>
                <a:latin typeface="Lato" pitchFamily="34" charset="0"/>
                <a:cs typeface="Arial" pitchFamily="34" charset="0"/>
              </a:rPr>
              <a:t>MELHORANDO A TRANSIÇÃO NEONATAL AO NASCER PARA O PRÉ-TERMO-EVIDÊNCIA RANDOMIZADA – Abrir o pulmão cheio de fluido e mantê-lo aberto</a:t>
            </a:r>
            <a:r>
              <a:rPr kumimoji="0" lang="pt-BR" sz="1800" b="0" i="0" u="none" strike="noStrike" cap="none" normalizeH="0" baseline="0" dirty="0" smtClean="0">
                <a:ln>
                  <a:noFill/>
                </a:ln>
                <a:solidFill>
                  <a:srgbClr val="0000FF"/>
                </a:solidFill>
                <a:effectLst/>
                <a:latin typeface="Arial" pitchFamily="34" charset="0"/>
                <a:cs typeface="Arial" pitchFamily="34" charset="0"/>
              </a:rPr>
              <a:t/>
            </a:r>
            <a:br>
              <a:rPr kumimoji="0" lang="pt-BR" sz="1800" b="0" i="0" u="none" strike="noStrike" cap="none" normalizeH="0" baseline="0" dirty="0" smtClean="0">
                <a:ln>
                  <a:noFill/>
                </a:ln>
                <a:solidFill>
                  <a:srgbClr val="0000FF"/>
                </a:solidFill>
                <a:effectLst/>
                <a:latin typeface="Arial" pitchFamily="34" charset="0"/>
                <a:cs typeface="Arial" pitchFamily="34" charset="0"/>
              </a:rPr>
            </a:br>
            <a:r>
              <a:rPr kumimoji="0" lang="pt-BR" sz="1300" b="0" i="0" strike="noStrike" cap="none" normalizeH="0" baseline="0" dirty="0" smtClean="0">
                <a:ln>
                  <a:noFill/>
                </a:ln>
                <a:solidFill>
                  <a:srgbClr val="0000FF"/>
                </a:solidFill>
                <a:effectLst/>
                <a:latin typeface="Source Sans Pro"/>
                <a:cs typeface="Arial" pitchFamily="34" charset="0"/>
              </a:rPr>
              <a:t>Haresh Kirpalani (EUA).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300" b="0" i="0" strike="noStrike" cap="none" normalizeH="0" baseline="0" dirty="0" smtClean="0">
                <a:ln>
                  <a:noFill/>
                </a:ln>
                <a:solidFill>
                  <a:srgbClr val="0000FF"/>
                </a:solidFill>
                <a:effectLst/>
                <a:latin typeface="Source Sans Pro"/>
                <a:cs typeface="Arial" pitchFamily="34" charset="0"/>
              </a:rPr>
              <a:t>14o Congresso Brasileiro de Terapia Intensiva Pediátrica, Brasília, 22-25 de junho de 2016.</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300" b="0" i="0" strike="noStrike" cap="none" normalizeH="0" baseline="0" dirty="0" smtClean="0">
                <a:ln>
                  <a:noFill/>
                </a:ln>
                <a:solidFill>
                  <a:srgbClr val="0000FF"/>
                </a:solidFill>
                <a:effectLst/>
                <a:latin typeface="Source Sans Pro"/>
                <a:cs typeface="Arial" pitchFamily="34" charset="0"/>
              </a:rPr>
              <a:t>Realizado por Paulo R. Margotto</a:t>
            </a:r>
            <a:endParaRPr kumimoji="0" lang="pt-BR" sz="1800" b="0" i="0" strike="noStrike" cap="none" normalizeH="0" baseline="0" dirty="0" smtClean="0">
              <a:ln>
                <a:noFill/>
              </a:ln>
              <a:solidFill>
                <a:srgbClr val="0000FF"/>
              </a:solidFill>
              <a:effectLst/>
              <a:latin typeface="Arial" pitchFamily="34" charset="0"/>
              <a:cs typeface="Arial" pitchFamily="34" charset="0"/>
            </a:endParaRPr>
          </a:p>
        </p:txBody>
      </p:sp>
      <p:pic>
        <p:nvPicPr>
          <p:cNvPr id="62466" name="Picture 2" descr="doc">
            <a:hlinkClick r:id="rId2" tooltip="Kirpalini_Insuflac_sust"/>
          </p:cNvPr>
          <p:cNvPicPr>
            <a:picLocks noChangeAspect="1" noChangeArrowheads="1"/>
          </p:cNvPicPr>
          <p:nvPr/>
        </p:nvPicPr>
        <p:blipFill>
          <a:blip r:embed="rId3" cstate="print"/>
          <a:srcRect/>
          <a:stretch>
            <a:fillRect/>
          </a:stretch>
        </p:blipFill>
        <p:spPr bwMode="auto">
          <a:xfrm>
            <a:off x="8388424" y="908720"/>
            <a:ext cx="457200" cy="457200"/>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179512" y="980728"/>
            <a:ext cx="895350" cy="974725"/>
          </a:xfrm>
          <a:prstGeom prst="rect">
            <a:avLst/>
          </a:prstGeom>
          <a:noFill/>
          <a:ln w="9525">
            <a:noFill/>
            <a:miter lim="800000"/>
            <a:headEnd/>
            <a:tailEnd/>
          </a:ln>
        </p:spPr>
      </p:pic>
      <p:sp>
        <p:nvSpPr>
          <p:cNvPr id="6" name="Seta para a direita 5"/>
          <p:cNvSpPr/>
          <p:nvPr/>
        </p:nvSpPr>
        <p:spPr>
          <a:xfrm>
            <a:off x="8460432" y="6597352"/>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23528" y="1268760"/>
            <a:ext cx="8640960" cy="4680520"/>
          </a:xfrm>
        </p:spPr>
        <p:txBody>
          <a:bodyPr>
            <a:normAutofit fontScale="92500" lnSpcReduction="20000"/>
          </a:bodyPr>
          <a:lstStyle/>
          <a:p>
            <a:pPr algn="l"/>
            <a:r>
              <a:rPr lang="pt-BR" dirty="0" smtClean="0">
                <a:solidFill>
                  <a:schemeClr val="tx1"/>
                </a:solidFill>
              </a:rPr>
              <a:t> -O ensaio internacional coordenado pelo Dr. Kirpalani já está em andamento (já recrutados 200 bebê entre 23 a 26 semanas) de um total necessário de 650) com IS (15 segundos) +CPAP nasal, comparando com reanimação padrão, com acompanhamento até 36 semanas de idade pós-concepção (quando será avaliada a displasia broncopulmonar), com previsão de término em 2018.</a:t>
            </a:r>
          </a:p>
          <a:p>
            <a:pPr algn="l"/>
            <a:r>
              <a:rPr lang="pt-BR" dirty="0" smtClean="0">
                <a:solidFill>
                  <a:schemeClr val="tx1"/>
                </a:solidFill>
              </a:rPr>
              <a:t>   - Os autores não sabem se o que estão fazendo neste ensaio será eficaz, mas temos que aguardar. A insuflação sustentada é  uma terapia promissora e necessita de um ensaio randomizado internacional</a:t>
            </a:r>
            <a:endParaRPr lang="pt-BR" dirty="0"/>
          </a:p>
        </p:txBody>
      </p:sp>
      <p:sp>
        <p:nvSpPr>
          <p:cNvPr id="4" name="Seta para a direita 3"/>
          <p:cNvSpPr/>
          <p:nvPr/>
        </p:nvSpPr>
        <p:spPr>
          <a:xfrm>
            <a:off x="8460432" y="6093296"/>
            <a:ext cx="474352" cy="3326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503040" y="2682498"/>
            <a:ext cx="8640960" cy="2246769"/>
          </a:xfrm>
          <a:prstGeom prst="rect">
            <a:avLst/>
          </a:prstGeom>
          <a:solidFill>
            <a:srgbClr val="FFFFFF"/>
          </a:solidFill>
          <a:ln w="9525">
            <a:noFill/>
            <a:miter lim="800000"/>
            <a:headEnd/>
            <a:tailEnd/>
          </a:ln>
          <a:effectLst/>
        </p:spPr>
        <p:txBody>
          <a:bodyPr vert="horz" wrap="square" lIns="0" tIns="0" rIns="71415"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b="0" i="0" u="none" strike="noStrike" cap="none" normalizeH="0" baseline="0" dirty="0" smtClean="0">
                <a:ln>
                  <a:noFill/>
                </a:ln>
                <a:solidFill>
                  <a:srgbClr val="642A8F"/>
                </a:solidFill>
                <a:effectLst/>
                <a:latin typeface="Arial" pitchFamily="34" charset="0"/>
                <a:cs typeface="Arial" pitchFamily="34" charset="0"/>
                <a:hlinkClick r:id="rId2"/>
              </a:rPr>
              <a:t/>
            </a:r>
            <a:br>
              <a:rPr kumimoji="0" lang="pt-BR" b="0" i="0" u="none" strike="noStrike" cap="none" normalizeH="0" baseline="0" dirty="0" smtClean="0">
                <a:ln>
                  <a:noFill/>
                </a:ln>
                <a:solidFill>
                  <a:srgbClr val="642A8F"/>
                </a:solidFill>
                <a:effectLst/>
                <a:latin typeface="Arial" pitchFamily="34" charset="0"/>
                <a:cs typeface="Arial" pitchFamily="34" charset="0"/>
                <a:hlinkClick r:id="rId2"/>
              </a:rPr>
            </a:br>
            <a:r>
              <a:rPr kumimoji="0" lang="pt-BR" sz="1600" b="0" i="0" u="none" strike="noStrike" cap="none" normalizeH="0" baseline="0" dirty="0" smtClean="0">
                <a:ln>
                  <a:noFill/>
                </a:ln>
                <a:solidFill>
                  <a:srgbClr val="642A8F"/>
                </a:solidFill>
                <a:effectLst/>
                <a:latin typeface="Arial" pitchFamily="34" charset="0"/>
                <a:cs typeface="Arial" pitchFamily="34" charset="0"/>
                <a:hlinkClick r:id="rId2"/>
              </a:rPr>
              <a:t>Effect of Sustained Inflations vs Intermittent Positive Pressure Ventilation on Bronchopulmonary Dysplasia or Death Among Extremely Preterm Infants: The SAIL Randomized Clinical Trial.</a:t>
            </a:r>
            <a:r>
              <a:rPr kumimoji="0" lang="pt-BR" sz="1600" b="1" i="0" u="none" strike="noStrike" cap="none" normalizeH="0" baseline="0" dirty="0" smtClean="0">
                <a:ln>
                  <a:noFill/>
                </a:ln>
                <a:solidFill>
                  <a:srgbClr val="000000"/>
                </a:solidFill>
                <a:effectLst/>
                <a:latin typeface="Arial" pitchFamily="34" charset="0"/>
                <a:cs typeface="Arial" pitchFamily="34" charset="0"/>
              </a:rPr>
              <a:t>Kirpalani H</a:t>
            </a:r>
            <a:r>
              <a:rPr kumimoji="0" lang="pt-BR" sz="1600" b="0" i="0" u="none" strike="noStrike" cap="none" normalizeH="0" baseline="0" dirty="0" smtClean="0">
                <a:ln>
                  <a:noFill/>
                </a:ln>
                <a:solidFill>
                  <a:srgbClr val="000000"/>
                </a:solidFill>
                <a:effectLst/>
                <a:latin typeface="Arial" pitchFamily="34" charset="0"/>
                <a:cs typeface="Arial" pitchFamily="34" charset="0"/>
              </a:rPr>
              <a:t>, Ratcliffe SJ, Keszler M, Davis PG, Foglia EE, Te Pas A, Fernando M, Chaudhary A, Localio R, van Kaam AH, Onland W, Owen LS, Schmölzer GM, Katheria A, Hummler H, Lista G, Abbasi S, Klotz D, Simma B, Nadkarni V, Poulain FR, Donn SM, Kim HS, Park WS, Cadet C, Kong JY, Smith A, Guillen U, Liley HG, Hopper AO, Tamura M; SAIL Site Investigators.JAMA. 2019 Mar 26;321(12):1165-1175. doi: 10.1001/jama.2019.1660.</a:t>
            </a:r>
            <a:r>
              <a:rPr kumimoji="0" lang="pt-BR" sz="1600" b="0" i="0" u="none" strike="noStrike" cap="none" normalizeH="0" baseline="0" dirty="0" smtClean="0">
                <a:ln>
                  <a:noFill/>
                </a:ln>
                <a:solidFill>
                  <a:srgbClr val="575757"/>
                </a:solidFill>
                <a:effectLst/>
                <a:latin typeface="Arial" pitchFamily="34" charset="0"/>
                <a:cs typeface="Arial" pitchFamily="34" charset="0"/>
              </a:rPr>
              <a:t>PMID: 30912836 </a:t>
            </a:r>
            <a:r>
              <a:rPr kumimoji="0" lang="pt-BR" sz="1600" b="1" i="0" u="none" strike="noStrike" cap="none" normalizeH="0" baseline="0" dirty="0" smtClean="0">
                <a:ln>
                  <a:noFill/>
                </a:ln>
                <a:solidFill>
                  <a:srgbClr val="985735"/>
                </a:solidFill>
                <a:effectLst/>
                <a:latin typeface="Arial" pitchFamily="34" charset="0"/>
                <a:cs typeface="Arial" pitchFamily="34" charset="0"/>
                <a:hlinkClick r:id="rId2"/>
              </a:rPr>
              <a:t>Free PMC Article</a:t>
            </a:r>
            <a:r>
              <a:rPr kumimoji="0" lang="pt-BR" sz="1600" b="0" i="0" u="sng" strike="noStrike" cap="none" normalizeH="0" baseline="0" dirty="0" smtClean="0">
                <a:ln>
                  <a:noFill/>
                </a:ln>
                <a:solidFill>
                  <a:srgbClr val="6666AA"/>
                </a:solidFill>
                <a:effectLst/>
                <a:latin typeface="Arial" pitchFamily="34" charset="0"/>
                <a:cs typeface="Arial" pitchFamily="34" charset="0"/>
                <a:hlinkClick r:id="rId3"/>
              </a:rPr>
              <a:t>Similar articles</a:t>
            </a:r>
            <a:r>
              <a:rPr kumimoji="0" lang="pt-BR" sz="1600" b="1" i="0" u="sng" strike="noStrike" cap="none" normalizeH="0" baseline="0" dirty="0" smtClean="0">
                <a:ln>
                  <a:noFill/>
                </a:ln>
                <a:solidFill>
                  <a:srgbClr val="FF00FF"/>
                </a:solidFill>
                <a:effectLst/>
                <a:latin typeface="Arial" pitchFamily="34" charset="0"/>
                <a:cs typeface="Arial" pitchFamily="34" charset="0"/>
              </a:rPr>
              <a:t>. Artigo Livre</a:t>
            </a:r>
            <a:endParaRPr kumimoji="0" lang="pt-BR" sz="1600" b="1" i="0" u="none" strike="noStrike" cap="none" normalizeH="0" baseline="0" dirty="0" smtClean="0">
              <a:ln>
                <a:noFill/>
              </a:ln>
              <a:solidFill>
                <a:srgbClr val="FF00FF"/>
              </a:solidFill>
              <a:effectLst/>
              <a:latin typeface="Arial" pitchFamily="34" charset="0"/>
              <a:cs typeface="Arial" pitchFamily="34" charset="0"/>
            </a:endParaRPr>
          </a:p>
        </p:txBody>
      </p:sp>
      <p:sp>
        <p:nvSpPr>
          <p:cNvPr id="4" name="CaixaDeTexto 3"/>
          <p:cNvSpPr txBox="1"/>
          <p:nvPr/>
        </p:nvSpPr>
        <p:spPr>
          <a:xfrm>
            <a:off x="539552" y="620688"/>
            <a:ext cx="7485990" cy="1569660"/>
          </a:xfrm>
          <a:prstGeom prst="rect">
            <a:avLst/>
          </a:prstGeom>
          <a:noFill/>
        </p:spPr>
        <p:txBody>
          <a:bodyPr wrap="square" rtlCol="0">
            <a:spAutoFit/>
          </a:bodyPr>
          <a:lstStyle/>
          <a:p>
            <a:pPr algn="ctr"/>
            <a:r>
              <a:rPr lang="pt-BR" sz="2400" b="1" dirty="0" smtClean="0">
                <a:solidFill>
                  <a:srgbClr val="FF00FF"/>
                </a:solidFill>
              </a:rPr>
              <a:t>Efeito de Inflações Sustentadas vs Ventilação Intermitente por Pressão Positiva na Displasia Broncopulmonar ou Morte em Bebês Extremamente Pré-termos: Ensaio Clínico Randomizado SAIL.</a:t>
            </a:r>
            <a:endParaRPr lang="pt-BR" sz="2400" b="1" dirty="0">
              <a:solidFill>
                <a:srgbClr val="FF00FF"/>
              </a:solidFill>
            </a:endParaRPr>
          </a:p>
        </p:txBody>
      </p:sp>
      <p:pic>
        <p:nvPicPr>
          <p:cNvPr id="5" name="Picture 2"/>
          <p:cNvPicPr>
            <a:picLocks noChangeAspect="1" noChangeArrowheads="1"/>
          </p:cNvPicPr>
          <p:nvPr/>
        </p:nvPicPr>
        <p:blipFill>
          <a:blip r:embed="rId4" cstate="print"/>
          <a:srcRect/>
          <a:stretch>
            <a:fillRect/>
          </a:stretch>
        </p:blipFill>
        <p:spPr bwMode="auto">
          <a:xfrm>
            <a:off x="179512" y="1844824"/>
            <a:ext cx="895350" cy="974725"/>
          </a:xfrm>
          <a:prstGeom prst="rect">
            <a:avLst/>
          </a:prstGeom>
          <a:noFill/>
          <a:ln w="9525">
            <a:noFill/>
            <a:miter lim="800000"/>
            <a:headEnd/>
            <a:tailEnd/>
          </a:ln>
        </p:spPr>
      </p:pic>
      <p:sp>
        <p:nvSpPr>
          <p:cNvPr id="6" name="CaixaDeTexto 5"/>
          <p:cNvSpPr txBox="1"/>
          <p:nvPr/>
        </p:nvSpPr>
        <p:spPr>
          <a:xfrm>
            <a:off x="1547664" y="260648"/>
            <a:ext cx="5503751" cy="369332"/>
          </a:xfrm>
          <a:prstGeom prst="rect">
            <a:avLst/>
          </a:prstGeom>
          <a:noFill/>
        </p:spPr>
        <p:txBody>
          <a:bodyPr wrap="none" rtlCol="0">
            <a:spAutoFit/>
          </a:bodyPr>
          <a:lstStyle/>
          <a:p>
            <a:r>
              <a:rPr lang="pt-BR" b="1" dirty="0" smtClean="0">
                <a:solidFill>
                  <a:srgbClr val="0000FF"/>
                </a:solidFill>
              </a:rPr>
              <a:t>RESULTADOS DO ESTUDO DE INSUFLAÇÃO SUSTENTADA</a:t>
            </a:r>
            <a:endParaRPr lang="pt-BR" b="1" dirty="0">
              <a:solidFill>
                <a:srgbClr val="0000FF"/>
              </a:solidFill>
            </a:endParaRPr>
          </a:p>
        </p:txBody>
      </p:sp>
      <p:sp>
        <p:nvSpPr>
          <p:cNvPr id="7" name="Seta para a direita 6"/>
          <p:cNvSpPr/>
          <p:nvPr/>
        </p:nvSpPr>
        <p:spPr>
          <a:xfrm>
            <a:off x="8460432" y="6093296"/>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0" y="188640"/>
            <a:ext cx="8964488" cy="6093296"/>
          </a:xfrm>
        </p:spPr>
        <p:txBody>
          <a:bodyPr>
            <a:normAutofit fontScale="92500"/>
          </a:bodyPr>
          <a:lstStyle/>
          <a:p>
            <a:r>
              <a:rPr lang="pt-BR" dirty="0" smtClean="0">
                <a:solidFill>
                  <a:srgbClr val="FF00FF"/>
                </a:solidFill>
              </a:rPr>
              <a:t>Entre 460 crianças randomizadas </a:t>
            </a:r>
            <a:r>
              <a:rPr lang="pt-BR" dirty="0" smtClean="0"/>
              <a:t>(idade gestacional média [DP], 25,30 [0,97] semanas; 50,2% do sexo feminino), </a:t>
            </a:r>
            <a:r>
              <a:rPr lang="pt-BR" b="1" dirty="0" smtClean="0">
                <a:solidFill>
                  <a:srgbClr val="FF00FF"/>
                </a:solidFill>
              </a:rPr>
              <a:t>426 crianças (92,6%) completaram o estudo</a:t>
            </a:r>
            <a:r>
              <a:rPr lang="pt-BR" dirty="0" smtClean="0"/>
              <a:t>. </a:t>
            </a:r>
          </a:p>
          <a:p>
            <a:pPr algn="l"/>
            <a:r>
              <a:rPr lang="pt-BR" dirty="0" smtClean="0"/>
              <a:t>-</a:t>
            </a:r>
            <a:r>
              <a:rPr lang="pt-BR" b="1" dirty="0" smtClean="0">
                <a:solidFill>
                  <a:srgbClr val="0000FF"/>
                </a:solidFill>
              </a:rPr>
              <a:t>Displasia broncopulmonar</a:t>
            </a:r>
            <a:r>
              <a:rPr lang="pt-BR" dirty="0" smtClean="0"/>
              <a:t>: no grupo de insuflação sustentada x reanimação padrão: </a:t>
            </a:r>
            <a:r>
              <a:rPr lang="pt-BR" dirty="0" smtClean="0">
                <a:solidFill>
                  <a:srgbClr val="FF0000"/>
                </a:solidFill>
              </a:rPr>
              <a:t>sem diferenças (P=0,29) </a:t>
            </a:r>
          </a:p>
          <a:p>
            <a:pPr algn="l"/>
            <a:r>
              <a:rPr lang="pt-BR" dirty="0" smtClean="0"/>
              <a:t>-</a:t>
            </a:r>
            <a:r>
              <a:rPr lang="pt-BR" b="1" dirty="0" smtClean="0">
                <a:solidFill>
                  <a:srgbClr val="0000FF"/>
                </a:solidFill>
              </a:rPr>
              <a:t>Morte com menos de 48 horas de idade</a:t>
            </a:r>
            <a:r>
              <a:rPr lang="pt-BR" dirty="0" smtClean="0"/>
              <a:t>: </a:t>
            </a:r>
            <a:r>
              <a:rPr lang="pt-BR" dirty="0" smtClean="0">
                <a:solidFill>
                  <a:srgbClr val="FF0000"/>
                </a:solidFill>
              </a:rPr>
              <a:t>ocorreu mais no grupo da insuflação sustentada </a:t>
            </a:r>
            <a:r>
              <a:rPr lang="pt-BR" dirty="0" smtClean="0"/>
              <a:t>(7,,4%) versos 1,4% no grupo de reanimação padrão (P=0,002) </a:t>
            </a:r>
          </a:p>
          <a:p>
            <a:pPr algn="l"/>
            <a:r>
              <a:rPr lang="pt-BR" dirty="0" smtClean="0"/>
              <a:t>-</a:t>
            </a:r>
            <a:r>
              <a:rPr lang="pt-BR" dirty="0" smtClean="0">
                <a:solidFill>
                  <a:srgbClr val="002060"/>
                </a:solidFill>
              </a:rPr>
              <a:t>Dos 27 resultados secundários de eficácia avaliados até 36 semanas de idade pós-menstrual, 26 não mostraram diferença significativa entre os grupos.</a:t>
            </a:r>
            <a:endParaRPr lang="pt-BR" dirty="0">
              <a:solidFill>
                <a:srgbClr val="002060"/>
              </a:solidFill>
            </a:endParaRPr>
          </a:p>
        </p:txBody>
      </p:sp>
      <p:sp>
        <p:nvSpPr>
          <p:cNvPr id="4" name="Retângulo 3"/>
          <p:cNvSpPr/>
          <p:nvPr/>
        </p:nvSpPr>
        <p:spPr>
          <a:xfrm>
            <a:off x="1259632" y="6021288"/>
            <a:ext cx="6840760" cy="69269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dirty="0" smtClean="0">
                <a:ln>
                  <a:solidFill>
                    <a:srgbClr val="FF00FF"/>
                  </a:solidFill>
                </a:ln>
                <a:solidFill>
                  <a:srgbClr val="FF0000"/>
                </a:solidFill>
              </a:rPr>
              <a:t>Com esses resultados o estudo foi interrompido!</a:t>
            </a:r>
            <a:endParaRPr lang="pt-BR" sz="2400" b="1" dirty="0">
              <a:ln>
                <a:solidFill>
                  <a:srgbClr val="FF00FF"/>
                </a:solidFill>
              </a:ln>
              <a:solidFill>
                <a:srgbClr val="FF0000"/>
              </a:solidFill>
            </a:endParaRPr>
          </a:p>
        </p:txBody>
      </p:sp>
      <p:sp>
        <p:nvSpPr>
          <p:cNvPr id="5" name="Seta para a direita 4"/>
          <p:cNvSpPr/>
          <p:nvPr/>
        </p:nvSpPr>
        <p:spPr>
          <a:xfrm>
            <a:off x="8460432" y="6093296"/>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0" y="908720"/>
            <a:ext cx="8964488" cy="5949280"/>
          </a:xfrm>
        </p:spPr>
        <p:txBody>
          <a:bodyPr>
            <a:normAutofit lnSpcReduction="10000"/>
          </a:bodyPr>
          <a:lstStyle/>
          <a:p>
            <a:r>
              <a:rPr lang="pt-BR" b="1" dirty="0" smtClean="0">
                <a:solidFill>
                  <a:srgbClr val="0000FF"/>
                </a:solidFill>
              </a:rPr>
              <a:t>Conclusões e relevância</a:t>
            </a:r>
          </a:p>
          <a:p>
            <a:pPr algn="l"/>
            <a:r>
              <a:rPr lang="pt-BR" dirty="0" smtClean="0"/>
              <a:t>     -Entre os bebês extremamente prematuros que necessitam de reanimação ao nascimento, uma estratégia de ventilação envolvendo 2 insuflações sustentadas, em comparação com a ventilação com pressão positiva intermitente padrão, não reduziu o risco de displasia broncopulmonar ou morte nas 36 semanas de idade pós-menstrual.</a:t>
            </a:r>
          </a:p>
          <a:p>
            <a:r>
              <a:rPr lang="pt-BR" dirty="0" smtClean="0"/>
              <a:t> </a:t>
            </a:r>
            <a:r>
              <a:rPr lang="pt-BR" b="1" dirty="0" smtClean="0">
                <a:solidFill>
                  <a:srgbClr val="FF0000"/>
                </a:solidFill>
              </a:rPr>
              <a:t>Esses achados não apoiam o uso de ventilação com inflações sustentadas em bebês extremamente prematuros, embora o término precoce do estudo limite as conclusões definitivas.</a:t>
            </a:r>
          </a:p>
          <a:p>
            <a:endParaRPr lang="pt-B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467544" y="1772816"/>
            <a:ext cx="8280920" cy="4752528"/>
          </a:xfrm>
        </p:spPr>
        <p:txBody>
          <a:bodyPr>
            <a:normAutofit fontScale="62500" lnSpcReduction="20000"/>
          </a:bodyPr>
          <a:lstStyle/>
          <a:p>
            <a:pPr algn="l"/>
            <a:r>
              <a:rPr lang="pt-BR" dirty="0" smtClean="0"/>
              <a:t>     -O objetivo desta Palestra foi procurar entender como passar de um pulmão cheio de líquido para um pulmão cheio de ar, chamado por Clement Smith, em 1951 de </a:t>
            </a:r>
            <a:r>
              <a:rPr lang="pt-BR" i="1" dirty="0" smtClean="0"/>
              <a:t>The valley of the shadow of birth</a:t>
            </a:r>
            <a:r>
              <a:rPr lang="pt-BR" dirty="0" smtClean="0"/>
              <a:t>-A sombra do vale do nascimento) e como mantê-lo. </a:t>
            </a:r>
          </a:p>
          <a:p>
            <a:pPr algn="l"/>
            <a:r>
              <a:rPr lang="pt-BR" dirty="0" smtClean="0"/>
              <a:t>    -Na transição respiratória, o mais importante é a aeração dos pulmões (ou seja </a:t>
            </a:r>
            <a:r>
              <a:rPr lang="pt-BR" b="1" dirty="0" smtClean="0"/>
              <a:t>VENTILAÇAO</a:t>
            </a:r>
            <a:r>
              <a:rPr lang="pt-BR" dirty="0" smtClean="0"/>
              <a:t> e não o oxigênio!) e posteriormente, a transição cardiovascular que resulta do aumento do fluxo sanguíneo pulmonar.  </a:t>
            </a:r>
          </a:p>
          <a:p>
            <a:pPr algn="l"/>
            <a:r>
              <a:rPr lang="pt-BR" dirty="0" smtClean="0"/>
              <a:t>    -Entre  três mecanismos de como ocorre o </a:t>
            </a:r>
            <a:r>
              <a:rPr lang="pt-BR" i="1" dirty="0" smtClean="0"/>
              <a:t>clearance d</a:t>
            </a:r>
            <a:r>
              <a:rPr lang="pt-BR" dirty="0" smtClean="0"/>
              <a:t>o líquido pulmonar, o mais recente e importante: </a:t>
            </a:r>
            <a:r>
              <a:rPr lang="pt-BR" b="1" dirty="0" smtClean="0">
                <a:solidFill>
                  <a:srgbClr val="FF00FF"/>
                </a:solidFill>
              </a:rPr>
              <a:t>pressões hidrostáticas transpulmonares geradas durante a inspiração</a:t>
            </a:r>
            <a:r>
              <a:rPr lang="pt-BR" dirty="0" smtClean="0"/>
              <a:t>. </a:t>
            </a:r>
          </a:p>
          <a:p>
            <a:pPr algn="l"/>
            <a:r>
              <a:rPr lang="pt-BR" dirty="0" smtClean="0"/>
              <a:t>    -O bebê inspira e gera um grande gradiente respiratório que acaba eliminando líquido das vias aéreas (</a:t>
            </a:r>
            <a:r>
              <a:rPr lang="pt-BR" dirty="0" smtClean="0">
                <a:solidFill>
                  <a:srgbClr val="0000FF"/>
                </a:solidFill>
              </a:rPr>
              <a:t>32.000 mL/hora!, gerando um a capacidade funcional residual-[CFR] de 50mL/kg em 30 segundos</a:t>
            </a:r>
            <a:r>
              <a:rPr lang="pt-BR" dirty="0" smtClean="0"/>
              <a:t>; </a:t>
            </a:r>
            <a:r>
              <a:rPr lang="pt-BR" b="1" dirty="0" smtClean="0"/>
              <a:t>com o mecanismo sabidamente conhecido por nós [reabsorção de sódio induzida pela adrenalina] o pulmão elimina 10mL/kg/hora e dura 4 horas!</a:t>
            </a:r>
            <a:r>
              <a:rPr lang="pt-BR" dirty="0" smtClean="0"/>
              <a:t>).</a:t>
            </a:r>
          </a:p>
          <a:p>
            <a:pPr algn="l"/>
            <a:r>
              <a:rPr lang="pt-BR" dirty="0" smtClean="0"/>
              <a:t>  - O movimento do liquido tem que ser eficaz para que os RN possam aerar os pulmões e começarem as trocas gasosas. Quando o pulmão está cheio de líquido esta troca gasosa não ocorre. </a:t>
            </a:r>
            <a:endParaRPr lang="pt-BR" dirty="0"/>
          </a:p>
        </p:txBody>
      </p:sp>
      <p:sp>
        <p:nvSpPr>
          <p:cNvPr id="59393" name="Rectangle 1"/>
          <p:cNvSpPr>
            <a:spLocks noChangeArrowheads="1"/>
          </p:cNvSpPr>
          <p:nvPr/>
        </p:nvSpPr>
        <p:spPr bwMode="auto">
          <a:xfrm>
            <a:off x="179512" y="0"/>
            <a:ext cx="8964488" cy="130805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700" b="1" i="0" u="none" strike="noStrike" cap="none" normalizeH="0" baseline="0" dirty="0" smtClean="0">
                <a:ln>
                  <a:noFill/>
                </a:ln>
                <a:solidFill>
                  <a:srgbClr val="0000FF"/>
                </a:solidFill>
                <a:effectLst/>
                <a:latin typeface="Lato" pitchFamily="34" charset="0"/>
                <a:cs typeface="Arial" pitchFamily="34" charset="0"/>
              </a:rPr>
              <a:t>A transição ao nascer: translação da fisiologia à clínica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600" b="0" i="0" u="sng" strike="noStrike" cap="none" normalizeH="0" baseline="0" dirty="0" smtClean="0">
                <a:ln>
                  <a:noFill/>
                </a:ln>
                <a:solidFill>
                  <a:srgbClr val="0000FF"/>
                </a:solidFill>
                <a:effectLst/>
                <a:latin typeface="Arial" pitchFamily="34" charset="0"/>
                <a:cs typeface="Arial" pitchFamily="34" charset="0"/>
              </a:rPr>
              <a:t>  </a:t>
            </a:r>
            <a:r>
              <a:rPr kumimoji="0" lang="pt-BR" sz="1800" b="0" i="0" u="none" strike="noStrike" cap="none" normalizeH="0" baseline="0" dirty="0" smtClean="0">
                <a:ln>
                  <a:noFill/>
                </a:ln>
                <a:solidFill>
                  <a:srgbClr val="0000FF"/>
                </a:solidFill>
                <a:effectLst/>
                <a:latin typeface="Arial" pitchFamily="34" charset="0"/>
                <a:cs typeface="Arial" pitchFamily="34" charset="0"/>
              </a:rPr>
              <a:t/>
            </a:r>
            <a:br>
              <a:rPr kumimoji="0" lang="pt-BR" sz="1800" b="0" i="0" u="none" strike="noStrike" cap="none" normalizeH="0" baseline="0" dirty="0" smtClean="0">
                <a:ln>
                  <a:noFill/>
                </a:ln>
                <a:solidFill>
                  <a:srgbClr val="0000FF"/>
                </a:solidFill>
                <a:effectLst/>
                <a:latin typeface="Arial" pitchFamily="34" charset="0"/>
                <a:cs typeface="Arial" pitchFamily="34" charset="0"/>
              </a:rPr>
            </a:br>
            <a:r>
              <a:rPr kumimoji="0" lang="pt-BR" sz="1300" b="1" i="0" strike="noStrike" cap="none" normalizeH="0" baseline="0" dirty="0" smtClean="0">
                <a:ln>
                  <a:noFill/>
                </a:ln>
                <a:solidFill>
                  <a:srgbClr val="0000FF"/>
                </a:solidFill>
                <a:effectLst/>
                <a:latin typeface="Source Sans Pro"/>
                <a:cs typeface="Arial" pitchFamily="34" charset="0"/>
              </a:rPr>
              <a:t>Stuart Hoope (Austrália). </a:t>
            </a:r>
            <a:endParaRPr kumimoji="0" lang="pt-BR" sz="1300" b="0" i="0" strike="noStrike" cap="none" normalizeH="0" baseline="0" dirty="0" smtClean="0">
              <a:ln>
                <a:noFill/>
              </a:ln>
              <a:solidFill>
                <a:srgbClr val="0000FF"/>
              </a:solidFill>
              <a:effectLst/>
              <a:latin typeface="Source Sans Pro"/>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300" b="0" i="0" strike="noStrike" cap="none" normalizeH="0" baseline="0" dirty="0" smtClean="0">
                <a:ln>
                  <a:noFill/>
                </a:ln>
                <a:solidFill>
                  <a:srgbClr val="424242"/>
                </a:solidFill>
                <a:effectLst/>
                <a:latin typeface="Source Sans Pro"/>
                <a:cs typeface="Arial" pitchFamily="34" charset="0"/>
              </a:rPr>
              <a:t>           7o Simpósio Internacional de Reanimação Neonatal, 5-7 de abril de 2018, Foz do Iguaçu, PR.Realizado por Paulo   R. Margotto, Professor de Neonatologia da 6a Série da Faculdade de Medicina da Universidade Católica de Brasília.  Unidade de Neonatologia do Hospital Materno Infantil de Brasília, SES/DF.pmargotto@gmail.com</a:t>
            </a:r>
            <a:endParaRPr kumimoji="0" lang="pt-BR" sz="1800" b="0" i="0" strike="noStrike" cap="none" normalizeH="0" baseline="0" dirty="0" smtClean="0">
              <a:ln>
                <a:noFill/>
              </a:ln>
              <a:solidFill>
                <a:srgbClr val="78909C"/>
              </a:solidFill>
              <a:effectLst/>
              <a:latin typeface="Arial" pitchFamily="34" charset="0"/>
              <a:cs typeface="Arial" pitchFamily="34" charset="0"/>
            </a:endParaRPr>
          </a:p>
        </p:txBody>
      </p:sp>
      <p:pic>
        <p:nvPicPr>
          <p:cNvPr id="59394" name="Picture 2" descr="doc">
            <a:hlinkClick r:id="rId2" tooltip="Tansicao-ao-nascer-2018"/>
          </p:cNvPr>
          <p:cNvPicPr>
            <a:picLocks noChangeAspect="1" noChangeArrowheads="1"/>
          </p:cNvPicPr>
          <p:nvPr/>
        </p:nvPicPr>
        <p:blipFill>
          <a:blip r:embed="rId3" cstate="print"/>
          <a:srcRect/>
          <a:stretch>
            <a:fillRect/>
          </a:stretch>
        </p:blipFill>
        <p:spPr bwMode="auto">
          <a:xfrm>
            <a:off x="8388424" y="1340768"/>
            <a:ext cx="457200" cy="457200"/>
          </a:xfrm>
          <a:prstGeom prst="rect">
            <a:avLst/>
          </a:prstGeom>
          <a:noFill/>
        </p:spPr>
      </p:pic>
      <p:pic>
        <p:nvPicPr>
          <p:cNvPr id="2050" name="Picture 2"/>
          <p:cNvPicPr>
            <a:picLocks noChangeAspect="1" noChangeArrowheads="1"/>
          </p:cNvPicPr>
          <p:nvPr/>
        </p:nvPicPr>
        <p:blipFill>
          <a:blip r:embed="rId4" cstate="print"/>
          <a:srcRect/>
          <a:stretch>
            <a:fillRect/>
          </a:stretch>
        </p:blipFill>
        <p:spPr bwMode="auto">
          <a:xfrm>
            <a:off x="0" y="620688"/>
            <a:ext cx="641924" cy="834353"/>
          </a:xfrm>
          <a:prstGeom prst="rect">
            <a:avLst/>
          </a:prstGeom>
          <a:noFill/>
          <a:ln w="9525">
            <a:noFill/>
            <a:miter lim="800000"/>
            <a:headEnd/>
            <a:tailEnd/>
          </a:ln>
        </p:spPr>
      </p:pic>
      <p:sp>
        <p:nvSpPr>
          <p:cNvPr id="7" name="Seta para a direita 6"/>
          <p:cNvSpPr/>
          <p:nvPr/>
        </p:nvSpPr>
        <p:spPr>
          <a:xfrm>
            <a:off x="8532440" y="6381328"/>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51520" y="188640"/>
            <a:ext cx="8640960" cy="5544616"/>
          </a:xfrm>
        </p:spPr>
        <p:txBody>
          <a:bodyPr>
            <a:normAutofit/>
          </a:bodyPr>
          <a:lstStyle/>
          <a:p>
            <a:pPr algn="l"/>
            <a:r>
              <a:rPr lang="pt-BR" dirty="0" smtClean="0"/>
              <a:t>        </a:t>
            </a:r>
            <a:r>
              <a:rPr lang="pt-BR" sz="2000" dirty="0" smtClean="0"/>
              <a:t>-Quando o liquido que sai dos pulmões e vai para os tecidos gera uma pressão intersticial que vai de 0-6 cmH2O nas primeiras 4 horas (depois fica subatmosférica:-4 cm H2O e permanece por toda a vida). </a:t>
            </a:r>
          </a:p>
          <a:p>
            <a:pPr algn="l"/>
            <a:r>
              <a:rPr lang="pt-BR" sz="2000" dirty="0" smtClean="0"/>
              <a:t>        -A  parede torácica se expande para acomodar tanto a nova CFR e o líquido que sai das vias aéreas e vai para o interstício. </a:t>
            </a:r>
          </a:p>
          <a:p>
            <a:r>
              <a:rPr lang="pt-BR" sz="2000" dirty="0" smtClean="0"/>
              <a:t>        </a:t>
            </a:r>
            <a:r>
              <a:rPr lang="pt-BR" sz="2000" dirty="0" smtClean="0">
                <a:solidFill>
                  <a:srgbClr val="FF00FF"/>
                </a:solidFill>
              </a:rPr>
              <a:t>As consequências, entretanto, com a geração de uma pressão intersticial aumentada é que o liquido vai querer voltar para as vias aéreas. Para evitar esse fato, ao oferece PEEP, gradualmente o pulmão se enche de ar e o gás permanece no final da expiração. Assim, </a:t>
            </a:r>
            <a:r>
              <a:rPr lang="pt-BR" sz="2000" b="1" dirty="0" smtClean="0">
                <a:solidFill>
                  <a:srgbClr val="FF00FF"/>
                </a:solidFill>
              </a:rPr>
              <a:t>se você não usar PEEP, o líquido está  repreenchendo as vias aéreas no final de cada respiração</a:t>
            </a:r>
            <a:r>
              <a:rPr lang="pt-BR" sz="2000" dirty="0" smtClean="0"/>
              <a:t>. </a:t>
            </a:r>
          </a:p>
          <a:p>
            <a:pPr algn="l"/>
            <a:r>
              <a:rPr lang="pt-BR" sz="2200" dirty="0" smtClean="0"/>
              <a:t>      -</a:t>
            </a:r>
            <a:endParaRPr lang="pt-BR" sz="2200" dirty="0"/>
          </a:p>
        </p:txBody>
      </p:sp>
      <p:sp>
        <p:nvSpPr>
          <p:cNvPr id="8" name="Retângulo 7"/>
          <p:cNvSpPr/>
          <p:nvPr/>
        </p:nvSpPr>
        <p:spPr>
          <a:xfrm>
            <a:off x="0" y="6334780"/>
            <a:ext cx="9036496" cy="523220"/>
          </a:xfrm>
          <a:prstGeom prst="rect">
            <a:avLst/>
          </a:prstGeom>
        </p:spPr>
        <p:txBody>
          <a:bodyPr wrap="square">
            <a:spAutoFit/>
          </a:bodyPr>
          <a:lstStyle/>
          <a:p>
            <a:r>
              <a:rPr lang="en-US" sz="1400" u="sng" dirty="0" smtClean="0">
                <a:hlinkClick r:id="rId2"/>
              </a:rPr>
              <a:t>Imaging lung aeration and lung liquid clearance at birth using phase contrast X-ray imaging.</a:t>
            </a:r>
            <a:r>
              <a:rPr lang="en-US" sz="1400" dirty="0" smtClean="0"/>
              <a:t> Hooper SB, Kitchen MJ, Siew ML, Lewis RA, Fouras A, te Pas AB, Siu KK, Yagi N, Uesugi K, Wallace MJ. </a:t>
            </a:r>
            <a:r>
              <a:rPr lang="pt-BR" sz="1400" dirty="0" smtClean="0"/>
              <a:t>Clin Exp Pharmacol Physiol. 2009 Jan;36(1):117-25</a:t>
            </a:r>
            <a:endParaRPr lang="pt-BR" sz="1400" dirty="0"/>
          </a:p>
        </p:txBody>
      </p:sp>
      <p:pic>
        <p:nvPicPr>
          <p:cNvPr id="3078" name="Picture 6"/>
          <p:cNvPicPr>
            <a:picLocks noChangeAspect="1" noChangeArrowheads="1"/>
          </p:cNvPicPr>
          <p:nvPr/>
        </p:nvPicPr>
        <p:blipFill>
          <a:blip r:embed="rId3" cstate="print"/>
          <a:srcRect/>
          <a:stretch>
            <a:fillRect/>
          </a:stretch>
        </p:blipFill>
        <p:spPr bwMode="auto">
          <a:xfrm>
            <a:off x="1259632" y="3717032"/>
            <a:ext cx="6408712" cy="2134383"/>
          </a:xfrm>
          <a:prstGeom prst="rect">
            <a:avLst/>
          </a:prstGeom>
          <a:noFill/>
          <a:ln w="9525">
            <a:noFill/>
            <a:miter lim="800000"/>
            <a:headEnd/>
            <a:tailEnd/>
          </a:ln>
          <a:effectLst/>
        </p:spPr>
      </p:pic>
      <p:sp>
        <p:nvSpPr>
          <p:cNvPr id="11" name="Retângulo 10"/>
          <p:cNvSpPr/>
          <p:nvPr/>
        </p:nvSpPr>
        <p:spPr>
          <a:xfrm>
            <a:off x="1979712" y="5445224"/>
            <a:ext cx="194320" cy="3383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A</a:t>
            </a:r>
            <a:endParaRPr lang="pt-BR" dirty="0"/>
          </a:p>
        </p:txBody>
      </p:sp>
      <p:sp>
        <p:nvSpPr>
          <p:cNvPr id="12" name="Retângulo 11"/>
          <p:cNvSpPr/>
          <p:nvPr/>
        </p:nvSpPr>
        <p:spPr>
          <a:xfrm>
            <a:off x="5652120" y="5445224"/>
            <a:ext cx="216024" cy="3383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a:t>
            </a:r>
            <a:endParaRPr lang="pt-BR" dirty="0"/>
          </a:p>
        </p:txBody>
      </p:sp>
      <p:sp>
        <p:nvSpPr>
          <p:cNvPr id="13" name="Retângulo 12"/>
          <p:cNvSpPr/>
          <p:nvPr/>
        </p:nvSpPr>
        <p:spPr>
          <a:xfrm>
            <a:off x="3779912" y="5445224"/>
            <a:ext cx="194320" cy="3383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B</a:t>
            </a:r>
            <a:endParaRPr lang="pt-BR" dirty="0"/>
          </a:p>
        </p:txBody>
      </p:sp>
      <p:sp>
        <p:nvSpPr>
          <p:cNvPr id="14" name="CaixaDeTexto 13"/>
          <p:cNvSpPr txBox="1"/>
          <p:nvPr/>
        </p:nvSpPr>
        <p:spPr>
          <a:xfrm>
            <a:off x="2411760" y="5877272"/>
            <a:ext cx="4598503" cy="369332"/>
          </a:xfrm>
          <a:prstGeom prst="rect">
            <a:avLst/>
          </a:prstGeom>
          <a:noFill/>
        </p:spPr>
        <p:txBody>
          <a:bodyPr wrap="none" rtlCol="0">
            <a:spAutoFit/>
          </a:bodyPr>
          <a:lstStyle/>
          <a:p>
            <a:r>
              <a:rPr lang="pt-BR" dirty="0" smtClean="0">
                <a:solidFill>
                  <a:srgbClr val="FF0000"/>
                </a:solidFill>
              </a:rPr>
              <a:t>Em A, B: PEEP de zero</a:t>
            </a:r>
            <a:r>
              <a:rPr lang="pt-BR" dirty="0" smtClean="0">
                <a:solidFill>
                  <a:srgbClr val="0000FF"/>
                </a:solidFill>
              </a:rPr>
              <a:t>; Em C: PEEP de 5 cmH</a:t>
            </a:r>
            <a:r>
              <a:rPr lang="pt-BR" baseline="-25000" dirty="0" smtClean="0">
                <a:solidFill>
                  <a:srgbClr val="0000FF"/>
                </a:solidFill>
              </a:rPr>
              <a:t>2</a:t>
            </a:r>
            <a:r>
              <a:rPr lang="pt-BR" dirty="0" smtClean="0">
                <a:solidFill>
                  <a:srgbClr val="0000FF"/>
                </a:solidFill>
              </a:rPr>
              <a:t>O!</a:t>
            </a:r>
            <a:endParaRPr lang="pt-BR" dirty="0">
              <a:solidFill>
                <a:srgbClr val="0000FF"/>
              </a:solidFill>
            </a:endParaRPr>
          </a:p>
        </p:txBody>
      </p:sp>
      <p:sp>
        <p:nvSpPr>
          <p:cNvPr id="15" name="Seta para a direita 14"/>
          <p:cNvSpPr/>
          <p:nvPr/>
        </p:nvSpPr>
        <p:spPr>
          <a:xfrm>
            <a:off x="8460432" y="5877272"/>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980728"/>
            <a:ext cx="8496944" cy="5544616"/>
          </a:xfrm>
        </p:spPr>
        <p:txBody>
          <a:bodyPr>
            <a:normAutofit fontScale="85000" lnSpcReduction="10000"/>
          </a:bodyPr>
          <a:lstStyle/>
          <a:p>
            <a:pPr algn="l"/>
            <a:r>
              <a:rPr lang="pt-BR" dirty="0" smtClean="0"/>
              <a:t>       -Na transição cardiovascular: o coração tem que esperar até que o pulmão seja aerado para que haja redistribuição do sangue que vem do lado direito do coração através dos pulmões para restaurar o débito cardíaco. </a:t>
            </a:r>
          </a:p>
          <a:p>
            <a:r>
              <a:rPr lang="pt-BR" dirty="0" smtClean="0"/>
              <a:t>       </a:t>
            </a:r>
            <a:r>
              <a:rPr lang="pt-BR" b="1" dirty="0" smtClean="0">
                <a:solidFill>
                  <a:srgbClr val="FF00FF"/>
                </a:solidFill>
              </a:rPr>
              <a:t>Então veja que o aumento do fluxo sanguíneo pulmonar é vital não somente para a realização da troca gasosa, mas também é vital para fornecer o retorno venoso para o lado esquerdo do coração.</a:t>
            </a:r>
          </a:p>
          <a:p>
            <a:pPr algn="l"/>
            <a:r>
              <a:rPr lang="pt-BR" b="1" dirty="0" smtClean="0">
                <a:solidFill>
                  <a:srgbClr val="FF00FF"/>
                </a:solidFill>
              </a:rPr>
              <a:t>     - </a:t>
            </a:r>
            <a:r>
              <a:rPr lang="pt-BR" dirty="0" smtClean="0"/>
              <a:t>Portanto, é importante que você conecte o aumento do fluxo sanguíneo pulmonar a areação pulmonar.</a:t>
            </a:r>
            <a:r>
              <a:rPr lang="pt-BR" b="1" dirty="0" smtClean="0">
                <a:solidFill>
                  <a:srgbClr val="0000FF"/>
                </a:solidFill>
              </a:rPr>
              <a:t> </a:t>
            </a:r>
          </a:p>
          <a:p>
            <a:r>
              <a:rPr lang="pt-BR" b="1" dirty="0" smtClean="0">
                <a:solidFill>
                  <a:srgbClr val="0000FF"/>
                </a:solidFill>
              </a:rPr>
              <a:t>A coisa mais importante é aerar os pulmões que vai gerar toda esta cascata fisiológica da adaptação cardiorrespiratória ao nascer!</a:t>
            </a:r>
            <a:r>
              <a:rPr lang="pt-BR" b="1" dirty="0" smtClean="0"/>
              <a:t> </a:t>
            </a:r>
            <a:endParaRPr lang="pt-BR" dirty="0"/>
          </a:p>
        </p:txBody>
      </p:sp>
      <p:sp>
        <p:nvSpPr>
          <p:cNvPr id="4" name="Seta para a direita 3"/>
          <p:cNvSpPr/>
          <p:nvPr/>
        </p:nvSpPr>
        <p:spPr>
          <a:xfrm>
            <a:off x="8532440" y="6381328"/>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79512" y="1412776"/>
            <a:ext cx="8712968" cy="5445224"/>
          </a:xfrm>
        </p:spPr>
        <p:txBody>
          <a:bodyPr>
            <a:normAutofit fontScale="85000" lnSpcReduction="20000"/>
          </a:bodyPr>
          <a:lstStyle/>
          <a:p>
            <a:r>
              <a:rPr lang="pt-BR" b="1" dirty="0" smtClean="0">
                <a:solidFill>
                  <a:srgbClr val="FF00FF"/>
                </a:solidFill>
              </a:rPr>
              <a:t>Pontos interessantes frisados</a:t>
            </a:r>
            <a:r>
              <a:rPr lang="pt-BR" dirty="0" smtClean="0"/>
              <a:t> </a:t>
            </a:r>
          </a:p>
          <a:p>
            <a:endParaRPr lang="pt-BR" dirty="0" smtClean="0"/>
          </a:p>
          <a:p>
            <a:pPr algn="l"/>
            <a:r>
              <a:rPr lang="pt-BR" b="1" dirty="0" smtClean="0"/>
              <a:t>-</a:t>
            </a:r>
            <a:r>
              <a:rPr lang="pt-BR" b="1" dirty="0" smtClean="0">
                <a:solidFill>
                  <a:srgbClr val="FF0000"/>
                </a:solidFill>
              </a:rPr>
              <a:t>bebê de mãe com corioamnionite</a:t>
            </a:r>
            <a:r>
              <a:rPr lang="pt-BR" dirty="0" smtClean="0"/>
              <a:t> pode apresentar inibição dos movimentos respiratórios pela maior produção de prostaglandina, devendo estes bebês sempre ser reanimados com pressão positiva;</a:t>
            </a:r>
          </a:p>
          <a:p>
            <a:pPr algn="l"/>
            <a:r>
              <a:rPr lang="pt-BR" dirty="0" smtClean="0"/>
              <a:t>-</a:t>
            </a:r>
            <a:r>
              <a:rPr lang="pt-BR" b="1" dirty="0" smtClean="0">
                <a:solidFill>
                  <a:srgbClr val="FF0000"/>
                </a:solidFill>
              </a:rPr>
              <a:t>parto humanizado na água</a:t>
            </a:r>
            <a:r>
              <a:rPr lang="pt-BR" dirty="0" smtClean="0"/>
              <a:t>:devido ao </a:t>
            </a:r>
            <a:r>
              <a:rPr lang="pt-BR" b="1" dirty="0" smtClean="0"/>
              <a:t>reflexo do mergulho</a:t>
            </a:r>
            <a:r>
              <a:rPr lang="pt-BR" dirty="0" smtClean="0"/>
              <a:t>, ou seja, a estimulação da face pode inibir a respiração (há muitos receptores na face que inibem a respiração); assim eles apresentam </a:t>
            </a:r>
            <a:r>
              <a:rPr lang="pt-BR" dirty="0" smtClean="0">
                <a:solidFill>
                  <a:srgbClr val="FF0000"/>
                </a:solidFill>
              </a:rPr>
              <a:t>bradicardia</a:t>
            </a:r>
            <a:r>
              <a:rPr lang="pt-BR" dirty="0" smtClean="0"/>
              <a:t> (vagal) mais grave em relação se tivessem nascido no ar, devido à detecção da hipoxia pelos receptores; portanto, </a:t>
            </a:r>
            <a:r>
              <a:rPr lang="pt-BR" dirty="0" smtClean="0">
                <a:solidFill>
                  <a:srgbClr val="FF0000"/>
                </a:solidFill>
              </a:rPr>
              <a:t>nascer na água com certeza vai postergar o início da respiração</a:t>
            </a:r>
          </a:p>
          <a:p>
            <a:pPr algn="l"/>
            <a:r>
              <a:rPr lang="pt-BR" dirty="0" smtClean="0"/>
              <a:t/>
            </a:r>
            <a:br>
              <a:rPr lang="pt-BR" dirty="0" smtClean="0"/>
            </a:br>
            <a:endParaRPr lang="pt-BR" dirty="0"/>
          </a:p>
        </p:txBody>
      </p:sp>
      <p:sp>
        <p:nvSpPr>
          <p:cNvPr id="4" name="Seta para a direita 3"/>
          <p:cNvSpPr/>
          <p:nvPr/>
        </p:nvSpPr>
        <p:spPr>
          <a:xfrm>
            <a:off x="8532440" y="6381328"/>
            <a:ext cx="474352" cy="260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9512" y="116632"/>
            <a:ext cx="7772400" cy="1470025"/>
          </a:xfrm>
        </p:spPr>
        <p:txBody>
          <a:bodyPr/>
          <a:lstStyle/>
          <a:p>
            <a:r>
              <a:rPr lang="pt-BR" dirty="0" smtClean="0">
                <a:solidFill>
                  <a:srgbClr val="0000FF"/>
                </a:solidFill>
              </a:rPr>
              <a:t>Portanto---</a:t>
            </a:r>
            <a:endParaRPr lang="pt-BR" dirty="0">
              <a:solidFill>
                <a:srgbClr val="0000FF"/>
              </a:solidFill>
            </a:endParaRPr>
          </a:p>
        </p:txBody>
      </p:sp>
      <p:sp>
        <p:nvSpPr>
          <p:cNvPr id="3" name="Subtítulo 2"/>
          <p:cNvSpPr>
            <a:spLocks noGrp="1"/>
          </p:cNvSpPr>
          <p:nvPr>
            <p:ph type="subTitle" idx="1"/>
          </p:nvPr>
        </p:nvSpPr>
        <p:spPr>
          <a:xfrm>
            <a:off x="179512" y="1268760"/>
            <a:ext cx="8712968" cy="5472608"/>
          </a:xfrm>
        </p:spPr>
        <p:txBody>
          <a:bodyPr>
            <a:normAutofit fontScale="47500" lnSpcReduction="20000"/>
          </a:bodyPr>
          <a:lstStyle/>
          <a:p>
            <a:r>
              <a:rPr lang="pt-BR" dirty="0" smtClean="0">
                <a:solidFill>
                  <a:srgbClr val="002060"/>
                </a:solidFill>
              </a:rPr>
              <a:t>A oportunidade de fazer a transição neonatal na repercussão da mortalidade é de grande importância. É de extrema importância o entendimento da fisiologia dessa transição  para sermos mais gentis com esses bebês  e não rompermos a parede de seus pulmões! Ao nascer o fluido do alvéolo é trocado por ar para estabelecer a capacidade funcional residual (CFR) e uma respiração rítmica. O bebê tem um sofisticado processo de transição e não devemos negligenciar esse plano. Você aterrissaria um avião numa pista sem colocar o sistema de pouso para baixo antes? Você não gostaria de ter um aviso, um alerta que chegou o momento de pousar o avião, que o trem de pouso precisa ser posto em movimento para que você possa usar os freios quando necessário? O que estamos fazendo é não dar ao bebê a oportunidade de pensar e planejar essa transição após o nascimento.  É exatamente isso quando estudamos a fisiologia do pulmão na transição. Nos 2-3 dias antes do início do trabalho de parto espontâneo, tanto o bebê como a mãe já sabe que chegou a hora do nascimento e começar haver um desligamento da produção do líquido pulmonar. AGORA, PENSE NO NASCIMENTO POR CESARIANA ELETIVA! Não há nenhum tipo de alerta prévio, principalmente se a cesariana foi feita com 38 semanas, 38 semanas e meia de gestação, quando o canal de sódio epitelial não foi expresso na forma e na quantidade que precisa ser (35% do líquido pulmonar saem dias antes do nascimento!). A taxa de cesariana no Brasil é uma das maiores do mundo, constituindo uma comemoração na cultura brasileira! Essa troca de produção do líquido pulmonar fetal para o pulmão acontece em grande parte durante a gestação (39 semanas ou mais). tudo que  não aconteceu na historia da humanidade, aconteceu  nos últimos 20-30 anos. Perdemos 1 ou 2 semanas de gestação.  E NÃO É SURPREENDENTE? A expansão pulmonar é de vital importância, pois estabelece da capacidade funciona residual, melhora a bradicardia, faz o </a:t>
            </a:r>
            <a:r>
              <a:rPr lang="pt-BR" i="1" dirty="0" smtClean="0">
                <a:solidFill>
                  <a:srgbClr val="002060"/>
                </a:solidFill>
              </a:rPr>
              <a:t>clearanc</a:t>
            </a:r>
            <a:r>
              <a:rPr lang="pt-BR" dirty="0" smtClean="0">
                <a:solidFill>
                  <a:srgbClr val="002060"/>
                </a:solidFill>
              </a:rPr>
              <a:t>e do líquido pulmonar, aumenta o fluxo sanguíneo pulmonar. Estar atento a alta concentração de O2 levando à atelectasia pulmonar pela eliminação do nitrogênio que mantém os alvéolos abertos. Entre os erros no manejo da bradicardia, está o reflexo laríngeo ao tentarmos intubar um bebê e fazemos uma aspiração dessas bolhinhas e você o faz com um cateter na região perilaríngea veja o que ocorre: estimula o reflexo de proteção da laringe (através das fibras c) porque MÃE NATUREZA diz: se chegar alguma coisa perto da laringe a MÃE NATUREZA fecha essa abertura da </a:t>
            </a:r>
            <a:r>
              <a:rPr lang="pt-BR" dirty="0" smtClean="0">
                <a:solidFill>
                  <a:srgbClr val="002060"/>
                </a:solidFill>
              </a:rPr>
              <a:t>traqueia. </a:t>
            </a:r>
            <a:r>
              <a:rPr lang="pt-BR" dirty="0" smtClean="0">
                <a:solidFill>
                  <a:srgbClr val="002060"/>
                </a:solidFill>
              </a:rPr>
              <a:t>O reflexo laríngeo leva a um espasmo laríngeo, apneia, bradicardia e você tentar fazer a reanimação do bebê para interromper o processo de apneia e bradicardia e ao continuar fazendo a aspiração sem perceber que todas as vezes que fazemos essa aspiração perto da região da laringe nós mesmos estamos provocando esse reflexo. Portanto há muito que aprender, há muito a se </a:t>
            </a:r>
            <a:r>
              <a:rPr lang="pt-BR" dirty="0" smtClean="0">
                <a:solidFill>
                  <a:srgbClr val="002060"/>
                </a:solidFill>
              </a:rPr>
              <a:t>descobrir.</a:t>
            </a:r>
            <a:endParaRPr lang="pt-BR" dirty="0">
              <a:solidFill>
                <a:srgbClr val="002060"/>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5"/>
          <p:cNvSpPr txBox="1">
            <a:spLocks noChangeArrowheads="1"/>
          </p:cNvSpPr>
          <p:nvPr/>
        </p:nvSpPr>
        <p:spPr bwMode="auto">
          <a:xfrm>
            <a:off x="2967038" y="641350"/>
            <a:ext cx="5349875" cy="457200"/>
          </a:xfrm>
          <a:prstGeom prst="rect">
            <a:avLst/>
          </a:prstGeom>
          <a:noFill/>
          <a:ln w="9525">
            <a:noFill/>
            <a:miter lim="800000"/>
            <a:headEnd/>
            <a:tailEnd/>
          </a:ln>
        </p:spPr>
        <p:txBody>
          <a:bodyPr>
            <a:spAutoFit/>
          </a:bodyPr>
          <a:lstStyle/>
          <a:p>
            <a:pPr eaLnBrk="0" hangingPunct="0"/>
            <a:endParaRPr lang="pt-BR" altLang="pt-BR" sz="2400" dirty="0">
              <a:latin typeface="Times New Roman" pitchFamily="18" charset="0"/>
            </a:endParaRPr>
          </a:p>
        </p:txBody>
      </p:sp>
      <p:sp>
        <p:nvSpPr>
          <p:cNvPr id="4099" name="Rectangle 10"/>
          <p:cNvSpPr>
            <a:spLocks noChangeArrowheads="1"/>
          </p:cNvSpPr>
          <p:nvPr/>
        </p:nvSpPr>
        <p:spPr bwMode="auto">
          <a:xfrm>
            <a:off x="539750" y="0"/>
            <a:ext cx="7772400" cy="1143000"/>
          </a:xfrm>
          <a:prstGeom prst="rect">
            <a:avLst/>
          </a:prstGeom>
          <a:noFill/>
          <a:ln w="9525">
            <a:noFill/>
            <a:miter lim="800000"/>
            <a:headEnd/>
            <a:tailEnd/>
          </a:ln>
        </p:spPr>
        <p:txBody>
          <a:bodyPr lIns="92075" tIns="46038" rIns="92075" bIns="46038" anchor="ctr"/>
          <a:lstStyle/>
          <a:p>
            <a:pPr algn="ctr" eaLnBrk="0" hangingPunct="0"/>
            <a:r>
              <a:rPr lang="pt-BR" altLang="pt-BR" sz="2800" b="1" i="1" dirty="0">
                <a:solidFill>
                  <a:srgbClr val="FF3399"/>
                </a:solidFill>
                <a:latin typeface="Arial Narrow" pitchFamily="34" charset="0"/>
              </a:rPr>
              <a:t>FELIZ 2020</a:t>
            </a:r>
            <a:r>
              <a:rPr lang="pt-BR" altLang="pt-BR" sz="2800" b="1" i="1" dirty="0" smtClean="0">
                <a:solidFill>
                  <a:srgbClr val="FF3399"/>
                </a:solidFill>
                <a:latin typeface="Arial Narrow" pitchFamily="34" charset="0"/>
              </a:rPr>
              <a:t>! Que Deus abençoe a todos nós!</a:t>
            </a:r>
            <a:endParaRPr lang="pt-BR" altLang="pt-BR" sz="2800" b="1" i="1" dirty="0">
              <a:solidFill>
                <a:srgbClr val="FF3399"/>
              </a:solidFill>
              <a:latin typeface="Arial Narrow" pitchFamily="34" charset="0"/>
            </a:endParaRPr>
          </a:p>
        </p:txBody>
      </p:sp>
      <p:sp>
        <p:nvSpPr>
          <p:cNvPr id="14" name="Retângulo 13"/>
          <p:cNvSpPr/>
          <p:nvPr/>
        </p:nvSpPr>
        <p:spPr>
          <a:xfrm>
            <a:off x="107504" y="908720"/>
            <a:ext cx="8820472" cy="105841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b="1" dirty="0">
                <a:ln>
                  <a:solidFill>
                    <a:srgbClr val="FF3300"/>
                  </a:solidFill>
                </a:ln>
                <a:solidFill>
                  <a:srgbClr val="FFFF00"/>
                </a:solidFill>
              </a:rPr>
              <a:t>O agradecimento aos milhares colegas que nos </a:t>
            </a:r>
            <a:r>
              <a:rPr lang="pt-BR" b="1" dirty="0" smtClean="0">
                <a:ln>
                  <a:solidFill>
                    <a:srgbClr val="FF3300"/>
                  </a:solidFill>
                </a:ln>
                <a:solidFill>
                  <a:srgbClr val="FFFF00"/>
                </a:solidFill>
              </a:rPr>
              <a:t>visitaram </a:t>
            </a:r>
            <a:r>
              <a:rPr lang="pt-BR" b="1" dirty="0">
                <a:ln>
                  <a:solidFill>
                    <a:srgbClr val="FF3300"/>
                  </a:solidFill>
                </a:ln>
                <a:solidFill>
                  <a:srgbClr val="FFFF00"/>
                </a:solidFill>
              </a:rPr>
              <a:t>e </a:t>
            </a:r>
          </a:p>
          <a:p>
            <a:pPr algn="ctr">
              <a:defRPr/>
            </a:pPr>
            <a:r>
              <a:rPr lang="pt-BR" b="1" dirty="0">
                <a:ln>
                  <a:solidFill>
                    <a:srgbClr val="FF3300"/>
                  </a:solidFill>
                </a:ln>
                <a:solidFill>
                  <a:srgbClr val="FFFF00"/>
                </a:solidFill>
              </a:rPr>
              <a:t>compartilham com os demais, numa contínua </a:t>
            </a:r>
            <a:r>
              <a:rPr lang="pt-BR" b="1" dirty="0" smtClean="0">
                <a:ln>
                  <a:solidFill>
                    <a:srgbClr val="FF3300"/>
                  </a:solidFill>
                </a:ln>
                <a:solidFill>
                  <a:srgbClr val="FFFF00"/>
                </a:solidFill>
              </a:rPr>
              <a:t>Corrente </a:t>
            </a:r>
            <a:r>
              <a:rPr lang="pt-BR" b="1" dirty="0">
                <a:ln>
                  <a:solidFill>
                    <a:srgbClr val="FF3300"/>
                  </a:solidFill>
                </a:ln>
                <a:solidFill>
                  <a:srgbClr val="FFFF00"/>
                </a:solidFill>
              </a:rPr>
              <a:t>do Saber! </a:t>
            </a:r>
          </a:p>
        </p:txBody>
      </p:sp>
      <p:sp>
        <p:nvSpPr>
          <p:cNvPr id="9" name="Retângulo 8"/>
          <p:cNvSpPr/>
          <p:nvPr/>
        </p:nvSpPr>
        <p:spPr>
          <a:xfrm>
            <a:off x="755576" y="2420888"/>
            <a:ext cx="8280920" cy="1631216"/>
          </a:xfrm>
          <a:prstGeom prst="rect">
            <a:avLst/>
          </a:prstGeom>
        </p:spPr>
        <p:txBody>
          <a:bodyPr wrap="square">
            <a:spAutoFit/>
          </a:bodyPr>
          <a:lstStyle/>
          <a:p>
            <a:r>
              <a:rPr kumimoji="1" lang="pt-BR" i="1" dirty="0" smtClean="0">
                <a:effectLst>
                  <a:reflection blurRad="6350" stA="60000" endA="900" endPos="60000" dist="29997" dir="5400000" sy="-100000" algn="bl" rotWithShape="0"/>
                </a:effectLst>
                <a:latin typeface="Comic Sans MS" pitchFamily="66" charset="0"/>
              </a:rPr>
              <a:t>Jamais considere seus estudos como uma obrigação, mas como uma oportunidade invejável para aprender a conhecer a influência libertadora da beleza do reino do espírito, para seu próprio prazer pessoal e para proveito da comunidade à qual seu futuro trabalho pertencer</a:t>
            </a:r>
            <a:endParaRPr lang="pt-BR" dirty="0">
              <a:effectLst>
                <a:reflection blurRad="6350" stA="60000" endA="900" endPos="60000" dist="29997" dir="5400000" sy="-100000" algn="bl" rotWithShape="0"/>
              </a:effectLst>
            </a:endParaRPr>
          </a:p>
        </p:txBody>
      </p:sp>
      <p:sp>
        <p:nvSpPr>
          <p:cNvPr id="10" name="CaixaDeTexto 9"/>
          <p:cNvSpPr txBox="1"/>
          <p:nvPr/>
        </p:nvSpPr>
        <p:spPr>
          <a:xfrm>
            <a:off x="3491880" y="1988840"/>
            <a:ext cx="3190553" cy="400110"/>
          </a:xfrm>
          <a:prstGeom prst="rect">
            <a:avLst/>
          </a:prstGeom>
          <a:noFill/>
        </p:spPr>
        <p:txBody>
          <a:bodyPr wrap="none" rtlCol="0">
            <a:spAutoFit/>
          </a:bodyPr>
          <a:lstStyle/>
          <a:p>
            <a:r>
              <a:rPr lang="pt-BR" dirty="0" smtClean="0"/>
              <a:t>Como diz Albert Einstein...</a:t>
            </a:r>
            <a:endParaRPr lang="pt-BR" dirty="0"/>
          </a:p>
        </p:txBody>
      </p:sp>
      <p:sp>
        <p:nvSpPr>
          <p:cNvPr id="12" name="Retângulo 11"/>
          <p:cNvSpPr/>
          <p:nvPr/>
        </p:nvSpPr>
        <p:spPr>
          <a:xfrm>
            <a:off x="1979712" y="3861048"/>
            <a:ext cx="5544616"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ln>
                  <a:solidFill>
                    <a:srgbClr val="FF3399"/>
                  </a:solidFill>
                </a:ln>
                <a:effectLst>
                  <a:glow rad="63500">
                    <a:schemeClr val="accent4">
                      <a:satMod val="175000"/>
                      <a:alpha val="40000"/>
                    </a:schemeClr>
                  </a:glow>
                </a:effectLst>
              </a:rPr>
              <a:t>Compartilhem o seus conhecimentos e descubram a BELEZA do SABER!</a:t>
            </a:r>
            <a:endParaRPr lang="pt-BR" dirty="0">
              <a:ln>
                <a:solidFill>
                  <a:srgbClr val="FF3399"/>
                </a:solidFill>
              </a:ln>
              <a:effectLst>
                <a:glow rad="63500">
                  <a:schemeClr val="accent4">
                    <a:satMod val="175000"/>
                    <a:alpha val="40000"/>
                  </a:schemeClr>
                </a:glow>
              </a:effectLst>
            </a:endParaRPr>
          </a:p>
        </p:txBody>
      </p:sp>
      <p:pic>
        <p:nvPicPr>
          <p:cNvPr id="4106" name="Picture 10" descr="C:\Users\user\Desktop\20191203_211059.jpg"/>
          <p:cNvPicPr>
            <a:picLocks noChangeAspect="1" noChangeArrowheads="1"/>
          </p:cNvPicPr>
          <p:nvPr/>
        </p:nvPicPr>
        <p:blipFill>
          <a:blip r:embed="rId2" cstate="print">
            <a:lum contrast="10000"/>
          </a:blip>
          <a:srcRect/>
          <a:stretch>
            <a:fillRect/>
          </a:stretch>
        </p:blipFill>
        <p:spPr bwMode="auto">
          <a:xfrm>
            <a:off x="323528" y="5542278"/>
            <a:ext cx="2339752" cy="1315722"/>
          </a:xfrm>
          <a:prstGeom prst="rect">
            <a:avLst/>
          </a:prstGeom>
          <a:noFill/>
        </p:spPr>
      </p:pic>
      <p:pic>
        <p:nvPicPr>
          <p:cNvPr id="4108" name="Picture 12"/>
          <p:cNvPicPr>
            <a:picLocks noChangeAspect="1" noChangeArrowheads="1"/>
          </p:cNvPicPr>
          <p:nvPr/>
        </p:nvPicPr>
        <p:blipFill>
          <a:blip r:embed="rId3" cstate="print">
            <a:lum contrast="10000"/>
          </a:blip>
          <a:srcRect/>
          <a:stretch>
            <a:fillRect/>
          </a:stretch>
        </p:blipFill>
        <p:spPr bwMode="auto">
          <a:xfrm>
            <a:off x="2411760" y="5529455"/>
            <a:ext cx="1656184" cy="1328545"/>
          </a:xfrm>
          <a:prstGeom prst="rect">
            <a:avLst/>
          </a:prstGeom>
          <a:noFill/>
          <a:ln w="9525">
            <a:noFill/>
            <a:miter lim="800000"/>
            <a:headEnd/>
            <a:tailEnd/>
          </a:ln>
          <a:effectLst/>
        </p:spPr>
      </p:pic>
      <p:pic>
        <p:nvPicPr>
          <p:cNvPr id="4109" name="Picture 13"/>
          <p:cNvPicPr>
            <a:picLocks noChangeAspect="1" noChangeArrowheads="1"/>
          </p:cNvPicPr>
          <p:nvPr/>
        </p:nvPicPr>
        <p:blipFill>
          <a:blip r:embed="rId4" cstate="print"/>
          <a:srcRect/>
          <a:stretch>
            <a:fillRect/>
          </a:stretch>
        </p:blipFill>
        <p:spPr bwMode="auto">
          <a:xfrm>
            <a:off x="4139952" y="5521745"/>
            <a:ext cx="2376265" cy="1336255"/>
          </a:xfrm>
          <a:prstGeom prst="rect">
            <a:avLst/>
          </a:prstGeom>
          <a:noFill/>
          <a:ln w="9525">
            <a:noFill/>
            <a:miter lim="800000"/>
            <a:headEnd/>
            <a:tailEnd/>
          </a:ln>
        </p:spPr>
      </p:pic>
      <p:pic>
        <p:nvPicPr>
          <p:cNvPr id="4111" name="Picture 15"/>
          <p:cNvPicPr>
            <a:picLocks noChangeAspect="1" noChangeArrowheads="1"/>
          </p:cNvPicPr>
          <p:nvPr/>
        </p:nvPicPr>
        <p:blipFill>
          <a:blip r:embed="rId5" cstate="print"/>
          <a:srcRect/>
          <a:stretch>
            <a:fillRect/>
          </a:stretch>
        </p:blipFill>
        <p:spPr bwMode="auto">
          <a:xfrm>
            <a:off x="6516216" y="5541890"/>
            <a:ext cx="2339752" cy="1316110"/>
          </a:xfrm>
          <a:prstGeom prst="rect">
            <a:avLst/>
          </a:prstGeom>
          <a:noFill/>
          <a:ln w="9525">
            <a:noFill/>
            <a:miter lim="800000"/>
            <a:headEnd/>
            <a:tailEnd/>
          </a:ln>
        </p:spPr>
      </p:pic>
      <p:sp>
        <p:nvSpPr>
          <p:cNvPr id="23" name="CaixaDeTexto 22"/>
          <p:cNvSpPr txBox="1"/>
          <p:nvPr/>
        </p:nvSpPr>
        <p:spPr>
          <a:xfrm>
            <a:off x="1907704" y="4725144"/>
            <a:ext cx="5400600" cy="830997"/>
          </a:xfrm>
          <a:prstGeom prst="rect">
            <a:avLst/>
          </a:prstGeom>
          <a:noFill/>
        </p:spPr>
        <p:txBody>
          <a:bodyPr wrap="square" rtlCol="0">
            <a:spAutoFit/>
          </a:bodyPr>
          <a:lstStyle/>
          <a:p>
            <a:pPr algn="ctr"/>
            <a:r>
              <a:rPr lang="pt-BR" sz="1600" b="1" dirty="0" smtClean="0">
                <a:solidFill>
                  <a:srgbClr val="00B050"/>
                </a:solidFill>
              </a:rPr>
              <a:t>Reencontrar os colegas dos anos 80-90 que escreveram a Neonatologia de Brasília foi um acontecimento Marcante e Emocionante!</a:t>
            </a:r>
            <a:endParaRPr lang="pt-BR" sz="1600" b="1" dirty="0">
              <a:solidFill>
                <a:srgbClr val="00B050"/>
              </a:solidFill>
            </a:endParaRPr>
          </a:p>
        </p:txBody>
      </p:sp>
      <p:pic>
        <p:nvPicPr>
          <p:cNvPr id="4113" name="Picture 17"/>
          <p:cNvPicPr>
            <a:picLocks noChangeAspect="1" noChangeArrowheads="1"/>
          </p:cNvPicPr>
          <p:nvPr/>
        </p:nvPicPr>
        <p:blipFill>
          <a:blip r:embed="rId6" cstate="print">
            <a:lum bright="-10000" contrast="30000"/>
          </a:blip>
          <a:srcRect/>
          <a:stretch>
            <a:fillRect/>
          </a:stretch>
        </p:blipFill>
        <p:spPr bwMode="auto">
          <a:xfrm>
            <a:off x="7524328" y="4293096"/>
            <a:ext cx="1619672" cy="1039355"/>
          </a:xfrm>
          <a:prstGeom prst="rect">
            <a:avLst/>
          </a:prstGeom>
          <a:noFill/>
          <a:ln w="9525">
            <a:noFill/>
            <a:miter lim="800000"/>
            <a:headEnd/>
            <a:tailEnd/>
          </a:ln>
        </p:spPr>
      </p:pic>
      <p:pic>
        <p:nvPicPr>
          <p:cNvPr id="4115" name="Picture 19" descr="fogos-de-artificio-fotos"/>
          <p:cNvPicPr>
            <a:picLocks noChangeAspect="1" noChangeArrowheads="1"/>
          </p:cNvPicPr>
          <p:nvPr/>
        </p:nvPicPr>
        <p:blipFill>
          <a:blip r:embed="rId7" cstate="print"/>
          <a:srcRect/>
          <a:stretch>
            <a:fillRect/>
          </a:stretch>
        </p:blipFill>
        <p:spPr bwMode="auto">
          <a:xfrm>
            <a:off x="-19490" y="0"/>
            <a:ext cx="1266178" cy="881336"/>
          </a:xfrm>
          <a:prstGeom prst="rect">
            <a:avLst/>
          </a:prstGeom>
          <a:noFill/>
        </p:spPr>
      </p:pic>
      <p:sp>
        <p:nvSpPr>
          <p:cNvPr id="4117" name="AutoShape 21" descr="Resultado de imagem para imagens de boas festas  com fogos"/>
          <p:cNvSpPr>
            <a:spLocks noChangeAspect="1" noChangeArrowheads="1"/>
          </p:cNvSpPr>
          <p:nvPr/>
        </p:nvSpPr>
        <p:spPr bwMode="auto">
          <a:xfrm>
            <a:off x="161925" y="-1524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pt-BR" dirty="0"/>
          </a:p>
        </p:txBody>
      </p:sp>
      <p:sp>
        <p:nvSpPr>
          <p:cNvPr id="4121" name="AutoShape 25" descr="Resultado de imagem para imagens de boas festas  com fogos"/>
          <p:cNvSpPr>
            <a:spLocks noChangeAspect="1" noChangeArrowheads="1"/>
          </p:cNvSpPr>
          <p:nvPr/>
        </p:nvSpPr>
        <p:spPr bwMode="auto">
          <a:xfrm>
            <a:off x="161925" y="-152400"/>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pt-BR" dirty="0"/>
          </a:p>
        </p:txBody>
      </p:sp>
      <p:pic>
        <p:nvPicPr>
          <p:cNvPr id="4123" name="Picture 27" descr="Resultado de imagem para imagens de boas festas  com fogos"/>
          <p:cNvPicPr>
            <a:picLocks noChangeAspect="1" noChangeArrowheads="1"/>
          </p:cNvPicPr>
          <p:nvPr/>
        </p:nvPicPr>
        <p:blipFill>
          <a:blip r:embed="rId8" cstate="print"/>
          <a:srcRect/>
          <a:stretch>
            <a:fillRect/>
          </a:stretch>
        </p:blipFill>
        <p:spPr bwMode="auto">
          <a:xfrm>
            <a:off x="7567339" y="0"/>
            <a:ext cx="1576661" cy="900665"/>
          </a:xfrm>
          <a:prstGeom prst="rect">
            <a:avLst/>
          </a:prstGeom>
          <a:noFill/>
        </p:spPr>
      </p:pic>
      <p:pic>
        <p:nvPicPr>
          <p:cNvPr id="4124" name="Picture 28" descr="C:\Users\user\Desktop\20191203_221915.jpg"/>
          <p:cNvPicPr>
            <a:picLocks noChangeAspect="1" noChangeArrowheads="1"/>
          </p:cNvPicPr>
          <p:nvPr/>
        </p:nvPicPr>
        <p:blipFill>
          <a:blip r:embed="rId9" cstate="print">
            <a:lum contrast="10000"/>
          </a:blip>
          <a:srcRect/>
          <a:stretch>
            <a:fillRect/>
          </a:stretch>
        </p:blipFill>
        <p:spPr bwMode="auto">
          <a:xfrm>
            <a:off x="251520" y="4221088"/>
            <a:ext cx="1728192" cy="971822"/>
          </a:xfrm>
          <a:prstGeom prst="rect">
            <a:avLst/>
          </a:prstGeom>
          <a:noFill/>
        </p:spPr>
      </p:pic>
      <p:pic>
        <p:nvPicPr>
          <p:cNvPr id="20" name="Picture 3"/>
          <p:cNvPicPr>
            <a:picLocks noChangeAspect="1" noChangeArrowheads="1"/>
          </p:cNvPicPr>
          <p:nvPr/>
        </p:nvPicPr>
        <p:blipFill>
          <a:blip r:embed="rId10" cstate="print"/>
          <a:srcRect/>
          <a:stretch>
            <a:fillRect/>
          </a:stretch>
        </p:blipFill>
        <p:spPr bwMode="auto">
          <a:xfrm>
            <a:off x="0" y="1628800"/>
            <a:ext cx="1377754" cy="911898"/>
          </a:xfrm>
          <a:prstGeom prst="rect">
            <a:avLst/>
          </a:prstGeom>
          <a:noFill/>
          <a:ln w="9525">
            <a:noFill/>
            <a:miter lim="800000"/>
            <a:headEnd/>
            <a:tailEnd/>
          </a:ln>
          <a:effectLst/>
        </p:spPr>
      </p:pic>
      <p:pic>
        <p:nvPicPr>
          <p:cNvPr id="21" name="Picture 2" descr="C:\Users\user\Desktop\20191023_075717.jpg"/>
          <p:cNvPicPr>
            <a:picLocks noChangeAspect="1" noChangeArrowheads="1"/>
          </p:cNvPicPr>
          <p:nvPr/>
        </p:nvPicPr>
        <p:blipFill>
          <a:blip r:embed="rId11" cstate="print"/>
          <a:srcRect/>
          <a:stretch>
            <a:fillRect/>
          </a:stretch>
        </p:blipFill>
        <p:spPr bwMode="auto">
          <a:xfrm>
            <a:off x="7668344" y="1716216"/>
            <a:ext cx="1475656" cy="82981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846</TotalTime>
  <Words>5610</Words>
  <Application>Microsoft Office PowerPoint</Application>
  <PresentationFormat>Apresentação na tela (4:3)</PresentationFormat>
  <Paragraphs>295</Paragraphs>
  <Slides>55</Slides>
  <Notes>0</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Tema do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Quais são as vantagens fisiológicas do surfactante</vt:lpstr>
      <vt:lpstr>Fisiologia da transição Esteja atento ao ciclo vicioso</vt:lpstr>
      <vt:lpstr>Interação dos reflexos Autonômicos</vt:lpstr>
      <vt:lpstr>O  que causa a Bradicardia</vt:lpstr>
      <vt:lpstr>Importância da Insuflação Pulmonar</vt:lpstr>
      <vt:lpstr>Expansão Pulmonar e Vasodilatação Pulmonar</vt:lpstr>
      <vt:lpstr>Estejam Atentos a atelectasia pela Alta Concentração de Oxigênio</vt:lpstr>
      <vt:lpstr>Slide 25</vt:lpstr>
      <vt:lpstr>Reflexo de Distensão Pulmonar</vt:lpstr>
      <vt:lpstr>Interação Autonômica dos Reflexos Erros no manejo da Bradicardia!!!</vt:lpstr>
      <vt:lpstr>Reflexos quimioreceptores carotídeos/ Reflexo Esofagiano Distal</vt:lpstr>
      <vt:lpstr>Resposta à Asfixia</vt:lpstr>
      <vt:lpstr>Circulação Fetal</vt:lpstr>
      <vt:lpstr>Óxido nítrico</vt:lpstr>
      <vt:lpstr>Asfixia e  Encefalopatia hipóxico-isquêmica</vt:lpstr>
      <vt:lpstr>Sobrevivência após morte aparente</vt:lpstr>
      <vt:lpstr>Asfixia Perinatal e Encefalopatia Hipóxio-Isquêmica Fatores Perinatais</vt:lpstr>
      <vt:lpstr>Mecanismo da lesão cerebral e morte celular</vt:lpstr>
      <vt:lpstr>Reanimação</vt:lpstr>
      <vt:lpstr>Erros no manuseio da SEVERA BRADICARDIA</vt:lpstr>
      <vt:lpstr>Efeitos com 10 minuto de Asfixia</vt:lpstr>
      <vt:lpstr>Quero concluir  dizendo que há muito  que aprender,  há muito a se descobrir...  </vt:lpstr>
      <vt:lpstr>Nota do Editor do site Dr. Paulo R. Margotto. Consultem também! Aqui e Agora!  Da página neonatal www.paulomargotto.com.br! ONLINE SEMPRE!</vt:lpstr>
      <vt:lpstr>Em homenagem ao Dr. Rigatto, veja a excelente Conferência! </vt:lpstr>
      <vt:lpstr>Slide 42</vt:lpstr>
      <vt:lpstr>Slide 43</vt:lpstr>
      <vt:lpstr>E Vejam também ...por Navantino Alves Filho a História da Neonatologia Brasileira  (vale a pena!)</vt:lpstr>
      <vt:lpstr>Slide 45</vt:lpstr>
      <vt:lpstr>Slide 46</vt:lpstr>
      <vt:lpstr>Slide 47</vt:lpstr>
      <vt:lpstr>Slide 48</vt:lpstr>
      <vt:lpstr>Slide 49</vt:lpstr>
      <vt:lpstr>Slide 50</vt:lpstr>
      <vt:lpstr>Slide 51</vt:lpstr>
      <vt:lpstr>Slide 52</vt:lpstr>
      <vt:lpstr>Slide 53</vt:lpstr>
      <vt:lpstr>Portanto---</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Usuário do Windows</dc:creator>
  <cp:lastModifiedBy>Usuário do Windows</cp:lastModifiedBy>
  <cp:revision>79</cp:revision>
  <dcterms:created xsi:type="dcterms:W3CDTF">2019-12-22T00:46:18Z</dcterms:created>
  <dcterms:modified xsi:type="dcterms:W3CDTF">2019-12-30T22:16:49Z</dcterms:modified>
</cp:coreProperties>
</file>