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39"/>
  </p:notesMasterIdLst>
  <p:sldIdLst>
    <p:sldId id="256" r:id="rId2"/>
    <p:sldId id="260" r:id="rId3"/>
    <p:sldId id="261" r:id="rId4"/>
    <p:sldId id="262" r:id="rId5"/>
    <p:sldId id="287" r:id="rId6"/>
    <p:sldId id="289" r:id="rId7"/>
    <p:sldId id="288" r:id="rId8"/>
    <p:sldId id="265" r:id="rId9"/>
    <p:sldId id="268" r:id="rId10"/>
    <p:sldId id="271" r:id="rId11"/>
    <p:sldId id="272" r:id="rId12"/>
    <p:sldId id="273" r:id="rId13"/>
    <p:sldId id="290" r:id="rId14"/>
    <p:sldId id="291" r:id="rId15"/>
    <p:sldId id="275" r:id="rId16"/>
    <p:sldId id="276" r:id="rId17"/>
    <p:sldId id="304" r:id="rId18"/>
    <p:sldId id="277" r:id="rId19"/>
    <p:sldId id="292" r:id="rId20"/>
    <p:sldId id="278" r:id="rId21"/>
    <p:sldId id="293" r:id="rId22"/>
    <p:sldId id="294" r:id="rId23"/>
    <p:sldId id="296" r:id="rId24"/>
    <p:sldId id="295" r:id="rId25"/>
    <p:sldId id="297" r:id="rId26"/>
    <p:sldId id="298" r:id="rId27"/>
    <p:sldId id="303" r:id="rId28"/>
    <p:sldId id="305" r:id="rId29"/>
    <p:sldId id="299" r:id="rId30"/>
    <p:sldId id="300" r:id="rId31"/>
    <p:sldId id="301" r:id="rId32"/>
    <p:sldId id="306" r:id="rId33"/>
    <p:sldId id="308" r:id="rId34"/>
    <p:sldId id="307" r:id="rId35"/>
    <p:sldId id="309" r:id="rId36"/>
    <p:sldId id="310" r:id="rId37"/>
    <p:sldId id="302" r:id="rId38"/>
  </p:sldIdLst>
  <p:sldSz cx="9144000" cy="5143500" type="screen16x9"/>
  <p:notesSz cx="6858000" cy="9144000"/>
  <p:embeddedFontLst>
    <p:embeddedFont>
      <p:font typeface="Lato" pitchFamily="34" charset="0"/>
      <p:regular r:id="rId40"/>
      <p:bold r:id="rId41"/>
      <p:italic r:id="rId42"/>
      <p:boldItalic r:id="rId43"/>
    </p:embeddedFont>
    <p:embeddedFont>
      <p:font typeface="DM Sans" charset="0"/>
      <p:regular r:id="rId44"/>
      <p:bold r:id="rId45"/>
      <p:italic r:id="rId46"/>
      <p:boldItalic r:id="rId47"/>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0000"/>
    <a:srgbClr val="0000FF"/>
    <a:srgbClr val="FFFF00"/>
    <a:srgbClr val="FFFFCC"/>
    <a:srgbClr val="C808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EB651414-CB39-46DC-965D-89387B3C1BCD}">
  <a:tblStyle styleId="{EB651414-CB39-46DC-965D-89387B3C1BC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p:cViewPr varScale="1">
        <p:scale>
          <a:sx n="96" d="100"/>
          <a:sy n="96" d="100"/>
        </p:scale>
        <p:origin x="-436" y="-7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309676800 w 120000"/>
              <a:gd name="T3" fmla="*/ 0 h 120000"/>
              <a:gd name="T4" fmla="*/ 309676800 w 120000"/>
              <a:gd name="T5" fmla="*/ 97983675 h 120000"/>
              <a:gd name="T6" fmla="*/ 0 w 120000"/>
              <a:gd name="T7" fmla="*/ 97983675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0963"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3704101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3175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67;g35f391192_00:notes"/>
          <p:cNvSpPr>
            <a:spLocks noGrp="1" noRot="1" noChangeAspect="1" noTextEdit="1"/>
          </p:cNvSpPr>
          <p:nvPr>
            <p:ph type="sldImg" idx="2"/>
          </p:nvPr>
        </p:nvSpPr>
        <p:spPr>
          <a:noFill/>
          <a:ln>
            <a:headEnd/>
            <a:tailEnd/>
          </a:ln>
        </p:spPr>
      </p:sp>
      <p:sp>
        <p:nvSpPr>
          <p:cNvPr id="41987" name="Google Shape;68;g35f391192_00: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95;g35f391192_029:notes"/>
          <p:cNvSpPr>
            <a:spLocks noGrp="1" noRot="1" noChangeAspect="1" noTextEdit="1"/>
          </p:cNvSpPr>
          <p:nvPr>
            <p:ph type="sldImg" idx="2"/>
          </p:nvPr>
        </p:nvSpPr>
        <p:spPr>
          <a:noFill/>
          <a:ln>
            <a:headEnd/>
            <a:tailEnd/>
          </a:ln>
        </p:spPr>
      </p:sp>
      <p:sp>
        <p:nvSpPr>
          <p:cNvPr id="44035" name="Google Shape;96;g35f391192_029: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102;p:notes"/>
          <p:cNvSpPr>
            <a:spLocks noGrp="1" noRot="1" noChangeAspect="1" noTextEdit="1"/>
          </p:cNvSpPr>
          <p:nvPr>
            <p:ph type="sldImg" idx="2"/>
          </p:nvPr>
        </p:nvSpPr>
        <p:spPr>
          <a:noFill/>
          <a:ln>
            <a:headEnd/>
            <a:tailEnd/>
          </a:ln>
        </p:spPr>
      </p:sp>
      <p:sp>
        <p:nvSpPr>
          <p:cNvPr id="45059" name="Google Shape;103;p: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09;g35ed75ccf_015:notes"/>
          <p:cNvSpPr>
            <a:spLocks noGrp="1" noRot="1" noChangeAspect="1" noTextEdit="1"/>
          </p:cNvSpPr>
          <p:nvPr>
            <p:ph type="sldImg" idx="2"/>
          </p:nvPr>
        </p:nvSpPr>
        <p:spPr>
          <a:noFill/>
          <a:ln>
            <a:headEnd/>
            <a:tailEnd/>
          </a:ln>
        </p:spPr>
      </p:sp>
      <p:sp>
        <p:nvSpPr>
          <p:cNvPr id="46083" name="Google Shape;110;g35ed75ccf_015: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02;p:notes"/>
          <p:cNvSpPr>
            <a:spLocks noGrp="1" noRot="1" noChangeAspect="1" noTextEdit="1"/>
          </p:cNvSpPr>
          <p:nvPr>
            <p:ph type="sldImg" idx="2"/>
          </p:nvPr>
        </p:nvSpPr>
        <p:spPr>
          <a:noFill/>
          <a:ln>
            <a:headEnd/>
            <a:tailEnd/>
          </a:ln>
        </p:spPr>
      </p:sp>
      <p:sp>
        <p:nvSpPr>
          <p:cNvPr id="47107" name="Google Shape;103;p: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95;g35f391192_029:notes"/>
          <p:cNvSpPr>
            <a:spLocks noGrp="1" noRot="1" noChangeAspect="1" noTextEdit="1"/>
          </p:cNvSpPr>
          <p:nvPr>
            <p:ph type="sldImg" idx="2"/>
          </p:nvPr>
        </p:nvSpPr>
        <p:spPr>
          <a:noFill/>
          <a:ln>
            <a:headEnd/>
            <a:tailEnd/>
          </a:ln>
        </p:spPr>
      </p:sp>
      <p:sp>
        <p:nvSpPr>
          <p:cNvPr id="48131" name="Google Shape;96;g35f391192_029: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102;p:notes"/>
          <p:cNvSpPr>
            <a:spLocks noGrp="1" noRot="1" noChangeAspect="1" noTextEdit="1"/>
          </p:cNvSpPr>
          <p:nvPr>
            <p:ph type="sldImg" idx="2"/>
          </p:nvPr>
        </p:nvSpPr>
        <p:spPr>
          <a:noFill/>
          <a:ln>
            <a:headEnd/>
            <a:tailEnd/>
          </a:ln>
        </p:spPr>
      </p:sp>
      <p:sp>
        <p:nvSpPr>
          <p:cNvPr id="49155" name="Google Shape;103;p: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152;g35f391192_057:notes"/>
          <p:cNvSpPr>
            <a:spLocks noGrp="1" noRot="1" noChangeAspect="1" noTextEdit="1"/>
          </p:cNvSpPr>
          <p:nvPr>
            <p:ph type="sldImg" idx="2"/>
          </p:nvPr>
        </p:nvSpPr>
        <p:spPr>
          <a:noFill/>
          <a:ln>
            <a:headEnd/>
            <a:tailEnd/>
          </a:ln>
        </p:spPr>
      </p:sp>
      <p:sp>
        <p:nvSpPr>
          <p:cNvPr id="50179" name="Google Shape;153;g35f391192_057: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185;g35f391192_085:notes"/>
          <p:cNvSpPr>
            <a:spLocks noGrp="1" noRot="1" noChangeAspect="1" noTextEdit="1"/>
          </p:cNvSpPr>
          <p:nvPr>
            <p:ph type="sldImg" idx="2"/>
          </p:nvPr>
        </p:nvSpPr>
        <p:spPr>
          <a:noFill/>
          <a:ln>
            <a:headEnd/>
            <a:tailEnd/>
          </a:ln>
        </p:spPr>
      </p:sp>
      <p:sp>
        <p:nvSpPr>
          <p:cNvPr id="51203" name="Google Shape;186;g35f391192_085: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Google Shape;214;g35ed75ccf_033:notes"/>
          <p:cNvSpPr>
            <a:spLocks noGrp="1" noRot="1" noChangeAspect="1" noTextEdit="1"/>
          </p:cNvSpPr>
          <p:nvPr>
            <p:ph type="sldImg" idx="2"/>
          </p:nvPr>
        </p:nvSpPr>
        <p:spPr>
          <a:noFill/>
          <a:ln>
            <a:headEnd/>
            <a:tailEnd/>
          </a:ln>
        </p:spPr>
      </p:sp>
      <p:sp>
        <p:nvSpPr>
          <p:cNvPr id="52227"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225;g35ed75ccf_044:notes"/>
          <p:cNvSpPr>
            <a:spLocks noGrp="1" noRot="1" noChangeAspect="1" noTextEdit="1"/>
          </p:cNvSpPr>
          <p:nvPr>
            <p:ph type="sldImg" idx="2"/>
          </p:nvPr>
        </p:nvSpPr>
        <p:spPr>
          <a:noFill/>
          <a:ln>
            <a:headEnd/>
            <a:tailEnd/>
          </a:ln>
        </p:spPr>
      </p:sp>
      <p:sp>
        <p:nvSpPr>
          <p:cNvPr id="53251" name="Google Shape;226;g35ed75ccf_044: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246;g35ed75ccf_057:notes"/>
          <p:cNvSpPr>
            <a:spLocks noGrp="1" noRot="1" noChangeAspect="1" noTextEdit="1"/>
          </p:cNvSpPr>
          <p:nvPr>
            <p:ph type="sldImg" idx="2"/>
          </p:nvPr>
        </p:nvSpPr>
        <p:spPr>
          <a:noFill/>
          <a:ln>
            <a:headEnd/>
            <a:tailEnd/>
          </a:ln>
        </p:spPr>
      </p:sp>
      <p:sp>
        <p:nvSpPr>
          <p:cNvPr id="54275" name="Google Shape;247;g35ed75ccf_057: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246;g35ed75ccf_057:notes"/>
          <p:cNvSpPr>
            <a:spLocks noGrp="1" noRot="1" noChangeAspect="1" noTextEdit="1"/>
          </p:cNvSpPr>
          <p:nvPr>
            <p:ph type="sldImg" idx="2"/>
          </p:nvPr>
        </p:nvSpPr>
        <p:spPr>
          <a:noFill/>
          <a:ln>
            <a:headEnd/>
            <a:tailEnd/>
          </a:ln>
        </p:spPr>
      </p:sp>
      <p:sp>
        <p:nvSpPr>
          <p:cNvPr id="55299" name="Google Shape;247;g35ed75ccf_057: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95;g35f391192_029:notes"/>
          <p:cNvSpPr>
            <a:spLocks noGrp="1" noRot="1" noChangeAspect="1" noTextEdit="1"/>
          </p:cNvSpPr>
          <p:nvPr>
            <p:ph type="sldImg" idx="2"/>
          </p:nvPr>
        </p:nvSpPr>
        <p:spPr>
          <a:noFill/>
          <a:ln>
            <a:headEnd/>
            <a:tailEnd/>
          </a:ln>
        </p:spPr>
      </p:sp>
      <p:sp>
        <p:nvSpPr>
          <p:cNvPr id="56323" name="Google Shape;96;g35f391192_029: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293;g35ed75ccf_087:notes"/>
          <p:cNvSpPr>
            <a:spLocks noGrp="1" noRot="1" noChangeAspect="1" noTextEdit="1"/>
          </p:cNvSpPr>
          <p:nvPr>
            <p:ph type="sldImg" idx="2"/>
          </p:nvPr>
        </p:nvSpPr>
        <p:spPr>
          <a:noFill/>
          <a:ln>
            <a:headEnd/>
            <a:tailEnd/>
          </a:ln>
        </p:spPr>
      </p:sp>
      <p:sp>
        <p:nvSpPr>
          <p:cNvPr id="57347" name="Google Shape;294;g35ed75ccf_087: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Google Shape;305;g35ed75ccf_0106:notes"/>
          <p:cNvSpPr>
            <a:spLocks noGrp="1" noRot="1" noChangeAspect="1" noTextEdit="1"/>
          </p:cNvSpPr>
          <p:nvPr>
            <p:ph type="sldImg" idx="2"/>
          </p:nvPr>
        </p:nvSpPr>
        <p:spPr>
          <a:noFill/>
          <a:ln>
            <a:headEnd/>
            <a:tailEnd/>
          </a:ln>
        </p:spPr>
      </p:sp>
      <p:sp>
        <p:nvSpPr>
          <p:cNvPr id="58371" name="Google Shape;306;g35ed75ccf_0106: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Google Shape;317;g35ed75ccf_0113:notes"/>
          <p:cNvSpPr>
            <a:spLocks noGrp="1" noRot="1" noChangeAspect="1" noTextEdit="1"/>
          </p:cNvSpPr>
          <p:nvPr>
            <p:ph type="sldImg" idx="2"/>
          </p:nvPr>
        </p:nvSpPr>
        <p:spPr>
          <a:noFill/>
          <a:ln>
            <a:headEnd/>
            <a:tailEnd/>
          </a:ln>
        </p:spPr>
      </p:sp>
      <p:sp>
        <p:nvSpPr>
          <p:cNvPr id="59395" name="Google Shape;318;g35ed75ccf_011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225;g35ed75ccf_044:notes"/>
          <p:cNvSpPr>
            <a:spLocks noGrp="1" noRot="1" noChangeAspect="1" noTextEdit="1"/>
          </p:cNvSpPr>
          <p:nvPr>
            <p:ph type="sldImg" idx="2"/>
          </p:nvPr>
        </p:nvSpPr>
        <p:spPr>
          <a:noFill/>
          <a:ln>
            <a:headEnd/>
            <a:tailEnd/>
          </a:ln>
        </p:spPr>
      </p:sp>
      <p:sp>
        <p:nvSpPr>
          <p:cNvPr id="60419" name="Google Shape;226;g35ed75ccf_044: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329;g35ed75ccf_022:notes"/>
          <p:cNvSpPr>
            <a:spLocks noGrp="1" noRot="1" noChangeAspect="1" noTextEdit="1"/>
          </p:cNvSpPr>
          <p:nvPr>
            <p:ph type="sldImg" idx="2"/>
          </p:nvPr>
        </p:nvSpPr>
        <p:spPr>
          <a:noFill/>
          <a:ln>
            <a:headEnd/>
            <a:tailEnd/>
          </a:ln>
        </p:spPr>
      </p:sp>
      <p:sp>
        <p:nvSpPr>
          <p:cNvPr id="61443" name="Google Shape;330;g35ed75ccf_022: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Google Shape;95;g35f391192_029:notes"/>
          <p:cNvSpPr>
            <a:spLocks noGrp="1" noRot="1" noChangeAspect="1" noTextEdit="1"/>
          </p:cNvSpPr>
          <p:nvPr>
            <p:ph type="sldImg" idx="2"/>
          </p:nvPr>
        </p:nvSpPr>
        <p:spPr>
          <a:noFill/>
          <a:ln>
            <a:headEnd/>
            <a:tailEnd/>
          </a:ln>
        </p:spPr>
      </p:sp>
      <p:sp>
        <p:nvSpPr>
          <p:cNvPr id="62467" name="Google Shape;96;g35f391192_029: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Google Shape;214;g35ed75ccf_033:notes"/>
          <p:cNvSpPr>
            <a:spLocks noGrp="1" noRot="1" noChangeAspect="1" noTextEdit="1"/>
          </p:cNvSpPr>
          <p:nvPr>
            <p:ph type="sldImg" idx="2"/>
          </p:nvPr>
        </p:nvSpPr>
        <p:spPr>
          <a:noFill/>
          <a:ln>
            <a:headEnd/>
            <a:tailEnd/>
          </a:ln>
        </p:spPr>
      </p:sp>
      <p:sp>
        <p:nvSpPr>
          <p:cNvPr id="63491"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214;g35ed75ccf_033:notes"/>
          <p:cNvSpPr>
            <a:spLocks noGrp="1" noRot="1" noChangeAspect="1" noTextEdit="1"/>
          </p:cNvSpPr>
          <p:nvPr>
            <p:ph type="sldImg" idx="2"/>
          </p:nvPr>
        </p:nvSpPr>
        <p:spPr>
          <a:noFill/>
          <a:ln>
            <a:headEnd/>
            <a:tailEnd/>
          </a:ln>
        </p:spPr>
      </p:sp>
      <p:sp>
        <p:nvSpPr>
          <p:cNvPr id="64515"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Google Shape;214;g35ed75ccf_033:notes"/>
          <p:cNvSpPr>
            <a:spLocks noGrp="1" noRot="1" noChangeAspect="1" noTextEdit="1"/>
          </p:cNvSpPr>
          <p:nvPr>
            <p:ph type="sldImg" idx="2"/>
          </p:nvPr>
        </p:nvSpPr>
        <p:spPr>
          <a:noFill/>
          <a:ln>
            <a:headEnd/>
            <a:tailEnd/>
          </a:ln>
        </p:spPr>
      </p:sp>
      <p:sp>
        <p:nvSpPr>
          <p:cNvPr id="65539"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Google Shape;214;g35ed75ccf_033:notes"/>
          <p:cNvSpPr>
            <a:spLocks noGrp="1" noRot="1" noChangeAspect="1" noTextEdit="1"/>
          </p:cNvSpPr>
          <p:nvPr>
            <p:ph type="sldImg" idx="2"/>
          </p:nvPr>
        </p:nvSpPr>
        <p:spPr>
          <a:noFill/>
          <a:ln>
            <a:headEnd/>
            <a:tailEnd/>
          </a:ln>
        </p:spPr>
      </p:sp>
      <p:sp>
        <p:nvSpPr>
          <p:cNvPr id="66563"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Google Shape;214;g35ed75ccf_033:notes"/>
          <p:cNvSpPr>
            <a:spLocks noGrp="1" noRot="1" noChangeAspect="1" noTextEdit="1"/>
          </p:cNvSpPr>
          <p:nvPr>
            <p:ph type="sldImg" idx="2"/>
          </p:nvPr>
        </p:nvSpPr>
        <p:spPr>
          <a:noFill/>
          <a:ln>
            <a:headEnd/>
            <a:tailEnd/>
          </a:ln>
        </p:spPr>
      </p:sp>
      <p:sp>
        <p:nvSpPr>
          <p:cNvPr id="67587" name="Google Shape;215;g35ed75ccf_033: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Google Shape;185;g35f391192_085:notes"/>
          <p:cNvSpPr>
            <a:spLocks noGrp="1" noRot="1" noChangeAspect="1" noTextEdit="1"/>
          </p:cNvSpPr>
          <p:nvPr>
            <p:ph type="sldImg" idx="2"/>
          </p:nvPr>
        </p:nvSpPr>
        <p:spPr>
          <a:noFill/>
          <a:ln>
            <a:headEnd/>
            <a:tailEnd/>
          </a:ln>
        </p:spPr>
      </p:sp>
      <p:sp>
        <p:nvSpPr>
          <p:cNvPr id="68611" name="Google Shape;186;g35f391192_085: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Google Shape;185;g35f391192_085:notes"/>
          <p:cNvSpPr>
            <a:spLocks noGrp="1" noRot="1" noChangeAspect="1" noTextEdit="1"/>
          </p:cNvSpPr>
          <p:nvPr>
            <p:ph type="sldImg" idx="2"/>
          </p:nvPr>
        </p:nvSpPr>
        <p:spPr>
          <a:noFill/>
          <a:ln>
            <a:headEnd/>
            <a:tailEnd/>
          </a:ln>
        </p:spPr>
      </p:sp>
      <p:sp>
        <p:nvSpPr>
          <p:cNvPr id="69635" name="Google Shape;186;g35f391192_085: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Google Shape;185;g35f391192_085:notes"/>
          <p:cNvSpPr>
            <a:spLocks noGrp="1" noRot="1" noChangeAspect="1" noTextEdit="1"/>
          </p:cNvSpPr>
          <p:nvPr>
            <p:ph type="sldImg" idx="2"/>
          </p:nvPr>
        </p:nvSpPr>
        <p:spPr>
          <a:noFill/>
          <a:ln>
            <a:headEnd/>
            <a:tailEnd/>
          </a:ln>
        </p:spPr>
      </p:sp>
      <p:sp>
        <p:nvSpPr>
          <p:cNvPr id="70659" name="Google Shape;186;g35f391192_085: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Google Shape;95;g35f391192_029:notes"/>
          <p:cNvSpPr>
            <a:spLocks noGrp="1" noRot="1" noChangeAspect="1" noTextEdit="1"/>
          </p:cNvSpPr>
          <p:nvPr>
            <p:ph type="sldImg" idx="2"/>
          </p:nvPr>
        </p:nvSpPr>
        <p:spPr>
          <a:noFill/>
          <a:ln>
            <a:headEnd/>
            <a:tailEnd/>
          </a:ln>
        </p:spPr>
      </p:sp>
      <p:sp>
        <p:nvSpPr>
          <p:cNvPr id="71683" name="Google Shape;96;g35f391192_029:notes"/>
          <p:cNvSpPr txBox="1">
            <a:spLocks noGrp="1"/>
          </p:cNvSpPr>
          <p:nvPr>
            <p:ph type="body" idx="1"/>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400"/>
            </a:pPr>
            <a:endParaRPr lang="pt-BR" sz="110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blipFill dpi="0" rotWithShape="0">
          <a:blip r:embed="rId2"/>
          <a:srcRect/>
          <a:stretch>
            <a:fillRect/>
          </a:stretch>
        </a:blipFill>
        <a:effectLst/>
      </p:bgPr>
    </p:bg>
    <p:spTree>
      <p:nvGrpSpPr>
        <p:cNvPr id="1" name="Shape 9"/>
        <p:cNvGrpSpPr/>
        <p:nvPr/>
      </p:nvGrpSpPr>
      <p:grpSpPr>
        <a:xfrm>
          <a:off x="0" y="0"/>
          <a:ext cx="0" cy="0"/>
          <a:chOff x="0" y="0"/>
          <a:chExt cx="0" cy="0"/>
        </a:xfrm>
      </p:grpSpPr>
      <p:sp>
        <p:nvSpPr>
          <p:cNvPr id="3" name="Google Shape;10;p2"/>
          <p:cNvSpPr>
            <a:spLocks noChangeArrowheads="1"/>
          </p:cNvSpPr>
          <p:nvPr/>
        </p:nvSpPr>
        <p:spPr bwMode="auto">
          <a:xfrm>
            <a:off x="0" y="0"/>
            <a:ext cx="3048000" cy="5143500"/>
          </a:xfrm>
          <a:prstGeom prst="rect">
            <a:avLst/>
          </a:prstGeom>
          <a:gradFill rotWithShape="0">
            <a:gsLst>
              <a:gs pos="0">
                <a:srgbClr val="05B3F1">
                  <a:alpha val="0"/>
                </a:srgbClr>
              </a:gs>
              <a:gs pos="100000">
                <a:schemeClr val="accent1"/>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4" name="Google Shape;11;p2"/>
          <p:cNvSpPr/>
          <p:nvPr/>
        </p:nvSpPr>
        <p:spPr>
          <a:xfrm>
            <a:off x="0" y="2946400"/>
            <a:ext cx="6096000" cy="1739900"/>
          </a:xfrm>
          <a:prstGeom prst="rect">
            <a:avLst/>
          </a:prstGeom>
          <a:solidFill>
            <a:schemeClr val="lt1"/>
          </a:solidFill>
          <a:ln>
            <a:noFill/>
          </a:ln>
          <a:effectLst>
            <a:outerShdw blurRad="271463" dist="66675" algn="bl" rotWithShape="0">
              <a:schemeClr val="dk1">
                <a:alpha val="30000"/>
              </a:scheme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 name="Google Shape;12;p2"/>
          <p:cNvSpPr txBox="1">
            <a:spLocks noGrp="1"/>
          </p:cNvSpPr>
          <p:nvPr>
            <p:ph type="ctrTitle"/>
          </p:nvPr>
        </p:nvSpPr>
        <p:spPr>
          <a:xfrm>
            <a:off x="244750" y="3059700"/>
            <a:ext cx="5647800" cy="1503600"/>
          </a:xfrm>
          <a:prstGeom prst="rect">
            <a:avLst/>
          </a:prstGeom>
        </p:spPr>
        <p:txBody>
          <a:bodyPr spcFirstLastPara="1">
            <a:noAutofit/>
          </a:bodyPr>
          <a:lstStyle>
            <a:lvl1pPr lvl="0">
              <a:lnSpc>
                <a:spcPct val="80000"/>
              </a:lnSpc>
              <a:spcBef>
                <a:spcPts val="0"/>
              </a:spcBef>
              <a:spcAft>
                <a:spcPts val="0"/>
              </a:spcAft>
              <a:buSzPts val="4800"/>
              <a:buNone/>
              <a:defRPr sz="4800"/>
            </a:lvl1pPr>
            <a:lvl2pPr lvl="1">
              <a:lnSpc>
                <a:spcPct val="80000"/>
              </a:lnSpc>
              <a:spcBef>
                <a:spcPts val="0"/>
              </a:spcBef>
              <a:spcAft>
                <a:spcPts val="0"/>
              </a:spcAft>
              <a:buSzPts val="4800"/>
              <a:buNone/>
              <a:defRPr sz="4800"/>
            </a:lvl2pPr>
            <a:lvl3pPr lvl="2">
              <a:lnSpc>
                <a:spcPct val="80000"/>
              </a:lnSpc>
              <a:spcBef>
                <a:spcPts val="0"/>
              </a:spcBef>
              <a:spcAft>
                <a:spcPts val="0"/>
              </a:spcAft>
              <a:buSzPts val="4800"/>
              <a:buNone/>
              <a:defRPr sz="4800"/>
            </a:lvl3pPr>
            <a:lvl4pPr lvl="3">
              <a:lnSpc>
                <a:spcPct val="80000"/>
              </a:lnSpc>
              <a:spcBef>
                <a:spcPts val="0"/>
              </a:spcBef>
              <a:spcAft>
                <a:spcPts val="0"/>
              </a:spcAft>
              <a:buSzPts val="4800"/>
              <a:buNone/>
              <a:defRPr sz="4800"/>
            </a:lvl4pPr>
            <a:lvl5pPr lvl="4">
              <a:lnSpc>
                <a:spcPct val="80000"/>
              </a:lnSpc>
              <a:spcBef>
                <a:spcPts val="0"/>
              </a:spcBef>
              <a:spcAft>
                <a:spcPts val="0"/>
              </a:spcAft>
              <a:buSzPts val="4800"/>
              <a:buNone/>
              <a:defRPr sz="4800"/>
            </a:lvl5pPr>
            <a:lvl6pPr lvl="5">
              <a:lnSpc>
                <a:spcPct val="80000"/>
              </a:lnSpc>
              <a:spcBef>
                <a:spcPts val="0"/>
              </a:spcBef>
              <a:spcAft>
                <a:spcPts val="0"/>
              </a:spcAft>
              <a:buSzPts val="4800"/>
              <a:buNone/>
              <a:defRPr sz="4800"/>
            </a:lvl6pPr>
            <a:lvl7pPr lvl="6">
              <a:lnSpc>
                <a:spcPct val="80000"/>
              </a:lnSpc>
              <a:spcBef>
                <a:spcPts val="0"/>
              </a:spcBef>
              <a:spcAft>
                <a:spcPts val="0"/>
              </a:spcAft>
              <a:buSzPts val="4800"/>
              <a:buNone/>
              <a:defRPr sz="4800"/>
            </a:lvl7pPr>
            <a:lvl8pPr lvl="7">
              <a:lnSpc>
                <a:spcPct val="80000"/>
              </a:lnSpc>
              <a:spcBef>
                <a:spcPts val="0"/>
              </a:spcBef>
              <a:spcAft>
                <a:spcPts val="0"/>
              </a:spcAft>
              <a:buSzPts val="4800"/>
              <a:buNone/>
              <a:defRPr sz="4800"/>
            </a:lvl8pPr>
            <a:lvl9pPr lvl="8">
              <a:lnSpc>
                <a:spcPct val="80000"/>
              </a:lnSpc>
              <a:spcBef>
                <a:spcPts val="0"/>
              </a:spcBef>
              <a:spcAft>
                <a:spcPts val="0"/>
              </a:spcAft>
              <a:buSzPts val="4800"/>
              <a:buNone/>
              <a:defRPr sz="4800"/>
            </a:lvl9pPr>
          </a:lstStyle>
          <a:p>
            <a:endParaRPr/>
          </a:p>
        </p:txBody>
      </p:sp>
    </p:spTree>
    <p:extLst>
      <p:ext uri="{BB962C8B-B14F-4D97-AF65-F5344CB8AC3E}">
        <p14:creationId xmlns:p14="http://schemas.microsoft.com/office/powerpoint/2010/main" val="263309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bg>
      <p:bgPr>
        <a:solidFill>
          <a:schemeClr val="accent1"/>
        </a:solidFill>
        <a:effectLst/>
      </p:bgPr>
    </p:bg>
    <p:spTree>
      <p:nvGrpSpPr>
        <p:cNvPr id="1" name="Shape 13"/>
        <p:cNvGrpSpPr/>
        <p:nvPr/>
      </p:nvGrpSpPr>
      <p:grpSpPr>
        <a:xfrm>
          <a:off x="0" y="0"/>
          <a:ext cx="0" cy="0"/>
          <a:chOff x="0" y="0"/>
          <a:chExt cx="0" cy="0"/>
        </a:xfrm>
      </p:grpSpPr>
      <p:sp>
        <p:nvSpPr>
          <p:cNvPr id="4" name="Google Shape;14;p3"/>
          <p:cNvSpPr/>
          <p:nvPr/>
        </p:nvSpPr>
        <p:spPr>
          <a:xfrm>
            <a:off x="0" y="1582738"/>
            <a:ext cx="7404100" cy="1739900"/>
          </a:xfrm>
          <a:prstGeom prst="rect">
            <a:avLst/>
          </a:prstGeom>
          <a:solidFill>
            <a:schemeClr val="lt1"/>
          </a:solidFill>
          <a:ln>
            <a:noFill/>
          </a:ln>
          <a:effectLst>
            <a:outerShdw blurRad="271463" dist="66675" algn="bl" rotWithShape="0">
              <a:schemeClr val="dk1">
                <a:alpha val="30000"/>
              </a:schemeClr>
            </a:outerShdw>
          </a:effectLst>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 name="Google Shape;17;p3"/>
          <p:cNvSpPr>
            <a:spLocks noChangeArrowheads="1"/>
          </p:cNvSpPr>
          <p:nvPr/>
        </p:nvSpPr>
        <p:spPr bwMode="auto">
          <a:xfrm>
            <a:off x="0" y="1582738"/>
            <a:ext cx="1739900" cy="173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15" name="Google Shape;15;p3"/>
          <p:cNvSpPr txBox="1">
            <a:spLocks noGrp="1"/>
          </p:cNvSpPr>
          <p:nvPr>
            <p:ph type="ctrTitle"/>
          </p:nvPr>
        </p:nvSpPr>
        <p:spPr>
          <a:xfrm>
            <a:off x="2012775" y="2049850"/>
            <a:ext cx="5109300" cy="483000"/>
          </a:xfrm>
          <a:prstGeom prst="rect">
            <a:avLst/>
          </a:prstGeom>
        </p:spPr>
        <p:txBody>
          <a:bodyPr spcFirstLastPara="1" anchor="b">
            <a:noAutofit/>
          </a:bodyPr>
          <a:lstStyle>
            <a:lvl1pPr lvl="0" rtl="0">
              <a:lnSpc>
                <a:spcPct val="80000"/>
              </a:lnSpc>
              <a:spcBef>
                <a:spcPts val="0"/>
              </a:spcBef>
              <a:spcAft>
                <a:spcPts val="0"/>
              </a:spcAft>
              <a:buSzPts val="3600"/>
              <a:buNone/>
              <a:defRPr sz="3600"/>
            </a:lvl1pPr>
            <a:lvl2pPr lvl="1" rtl="0">
              <a:lnSpc>
                <a:spcPct val="80000"/>
              </a:lnSpc>
              <a:spcBef>
                <a:spcPts val="0"/>
              </a:spcBef>
              <a:spcAft>
                <a:spcPts val="0"/>
              </a:spcAft>
              <a:buSzPts val="3600"/>
              <a:buNone/>
              <a:defRPr sz="3600"/>
            </a:lvl2pPr>
            <a:lvl3pPr lvl="2" rtl="0">
              <a:lnSpc>
                <a:spcPct val="80000"/>
              </a:lnSpc>
              <a:spcBef>
                <a:spcPts val="0"/>
              </a:spcBef>
              <a:spcAft>
                <a:spcPts val="0"/>
              </a:spcAft>
              <a:buSzPts val="3600"/>
              <a:buNone/>
              <a:defRPr sz="3600"/>
            </a:lvl3pPr>
            <a:lvl4pPr lvl="3" rtl="0">
              <a:lnSpc>
                <a:spcPct val="80000"/>
              </a:lnSpc>
              <a:spcBef>
                <a:spcPts val="0"/>
              </a:spcBef>
              <a:spcAft>
                <a:spcPts val="0"/>
              </a:spcAft>
              <a:buSzPts val="3600"/>
              <a:buNone/>
              <a:defRPr sz="3600"/>
            </a:lvl4pPr>
            <a:lvl5pPr lvl="4" rtl="0">
              <a:lnSpc>
                <a:spcPct val="80000"/>
              </a:lnSpc>
              <a:spcBef>
                <a:spcPts val="0"/>
              </a:spcBef>
              <a:spcAft>
                <a:spcPts val="0"/>
              </a:spcAft>
              <a:buSzPts val="3600"/>
              <a:buNone/>
              <a:defRPr sz="3600"/>
            </a:lvl5pPr>
            <a:lvl6pPr lvl="5" rtl="0">
              <a:lnSpc>
                <a:spcPct val="80000"/>
              </a:lnSpc>
              <a:spcBef>
                <a:spcPts val="0"/>
              </a:spcBef>
              <a:spcAft>
                <a:spcPts val="0"/>
              </a:spcAft>
              <a:buSzPts val="3600"/>
              <a:buNone/>
              <a:defRPr sz="3600"/>
            </a:lvl6pPr>
            <a:lvl7pPr lvl="6" rtl="0">
              <a:lnSpc>
                <a:spcPct val="80000"/>
              </a:lnSpc>
              <a:spcBef>
                <a:spcPts val="0"/>
              </a:spcBef>
              <a:spcAft>
                <a:spcPts val="0"/>
              </a:spcAft>
              <a:buSzPts val="3600"/>
              <a:buNone/>
              <a:defRPr sz="3600"/>
            </a:lvl7pPr>
            <a:lvl8pPr lvl="7" rtl="0">
              <a:lnSpc>
                <a:spcPct val="80000"/>
              </a:lnSpc>
              <a:spcBef>
                <a:spcPts val="0"/>
              </a:spcBef>
              <a:spcAft>
                <a:spcPts val="0"/>
              </a:spcAft>
              <a:buSzPts val="3600"/>
              <a:buNone/>
              <a:defRPr sz="3600"/>
            </a:lvl8pPr>
            <a:lvl9pPr lvl="8" rtl="0">
              <a:lnSpc>
                <a:spcPct val="80000"/>
              </a:lnSpc>
              <a:spcBef>
                <a:spcPts val="0"/>
              </a:spcBef>
              <a:spcAft>
                <a:spcPts val="0"/>
              </a:spcAft>
              <a:buSzPts val="3600"/>
              <a:buNone/>
              <a:defRPr sz="3600"/>
            </a:lvl9pPr>
          </a:lstStyle>
          <a:p>
            <a:endParaRPr/>
          </a:p>
        </p:txBody>
      </p:sp>
      <p:sp>
        <p:nvSpPr>
          <p:cNvPr id="16" name="Google Shape;16;p3"/>
          <p:cNvSpPr txBox="1">
            <a:spLocks noGrp="1"/>
          </p:cNvSpPr>
          <p:nvPr>
            <p:ph type="subTitle" idx="1"/>
          </p:nvPr>
        </p:nvSpPr>
        <p:spPr>
          <a:xfrm>
            <a:off x="2012775" y="2553550"/>
            <a:ext cx="5109300" cy="303000"/>
          </a:xfrm>
          <a:prstGeom prst="rect">
            <a:avLst/>
          </a:prstGeom>
        </p:spPr>
        <p:txBody>
          <a:bodyPr spcFirstLastPara="1">
            <a:noAutofit/>
          </a:bodyPr>
          <a:lstStyle>
            <a:lvl1pPr lvl="0" rtl="0">
              <a:spcBef>
                <a:spcPts val="0"/>
              </a:spcBef>
              <a:spcAft>
                <a:spcPts val="0"/>
              </a:spcAft>
              <a:buClr>
                <a:schemeClr val="dk1"/>
              </a:buClr>
              <a:buSzPts val="1800"/>
              <a:buNone/>
              <a:defRPr sz="1800"/>
            </a:lvl1pPr>
            <a:lvl2pPr lvl="1" rtl="0">
              <a:spcBef>
                <a:spcPts val="0"/>
              </a:spcBef>
              <a:spcAft>
                <a:spcPts val="0"/>
              </a:spcAft>
              <a:buClr>
                <a:schemeClr val="dk1"/>
              </a:buClr>
              <a:buSzPts val="1800"/>
              <a:buNone/>
              <a:defRPr sz="1800"/>
            </a:lvl2pPr>
            <a:lvl3pPr lvl="2" rtl="0">
              <a:spcBef>
                <a:spcPts val="0"/>
              </a:spcBef>
              <a:spcAft>
                <a:spcPts val="0"/>
              </a:spcAft>
              <a:buClr>
                <a:schemeClr val="dk1"/>
              </a:buClr>
              <a:buSzPts val="1800"/>
              <a:buNone/>
              <a:defRPr sz="1800"/>
            </a:lvl3pPr>
            <a:lvl4pPr lvl="3" rtl="0">
              <a:spcBef>
                <a:spcPts val="0"/>
              </a:spcBef>
              <a:spcAft>
                <a:spcPts val="0"/>
              </a:spcAft>
              <a:buClr>
                <a:schemeClr val="dk1"/>
              </a:buClr>
              <a:buSzPts val="1800"/>
              <a:buNone/>
              <a:defRPr sz="1800"/>
            </a:lvl4pPr>
            <a:lvl5pPr lvl="4" rtl="0">
              <a:spcBef>
                <a:spcPts val="0"/>
              </a:spcBef>
              <a:spcAft>
                <a:spcPts val="0"/>
              </a:spcAft>
              <a:buClr>
                <a:schemeClr val="dk1"/>
              </a:buClr>
              <a:buSzPts val="1800"/>
              <a:buNone/>
              <a:defRPr sz="1800"/>
            </a:lvl5pPr>
            <a:lvl6pPr lvl="5" rtl="0">
              <a:spcBef>
                <a:spcPts val="0"/>
              </a:spcBef>
              <a:spcAft>
                <a:spcPts val="0"/>
              </a:spcAft>
              <a:buClr>
                <a:schemeClr val="dk1"/>
              </a:buClr>
              <a:buSzPts val="1800"/>
              <a:buNone/>
              <a:defRPr sz="1800"/>
            </a:lvl6pPr>
            <a:lvl7pPr lvl="6" rtl="0">
              <a:spcBef>
                <a:spcPts val="0"/>
              </a:spcBef>
              <a:spcAft>
                <a:spcPts val="0"/>
              </a:spcAft>
              <a:buClr>
                <a:schemeClr val="dk1"/>
              </a:buClr>
              <a:buSzPts val="1800"/>
              <a:buNone/>
              <a:defRPr sz="1800"/>
            </a:lvl7pPr>
            <a:lvl8pPr lvl="7" rtl="0">
              <a:spcBef>
                <a:spcPts val="0"/>
              </a:spcBef>
              <a:spcAft>
                <a:spcPts val="0"/>
              </a:spcAft>
              <a:buClr>
                <a:schemeClr val="dk1"/>
              </a:buClr>
              <a:buSzPts val="1800"/>
              <a:buNone/>
              <a:defRPr sz="1800"/>
            </a:lvl8pPr>
            <a:lvl9pPr lvl="8" rtl="0">
              <a:spcBef>
                <a:spcPts val="0"/>
              </a:spcBef>
              <a:spcAft>
                <a:spcPts val="0"/>
              </a:spcAft>
              <a:buClr>
                <a:schemeClr val="dk1"/>
              </a:buClr>
              <a:buSzPts val="1800"/>
              <a:buNone/>
              <a:defRPr sz="1800"/>
            </a:lvl9pPr>
          </a:lstStyle>
          <a:p>
            <a:endParaRPr/>
          </a:p>
        </p:txBody>
      </p:sp>
    </p:spTree>
    <p:extLst>
      <p:ext uri="{BB962C8B-B14F-4D97-AF65-F5344CB8AC3E}">
        <p14:creationId xmlns:p14="http://schemas.microsoft.com/office/powerpoint/2010/main" val="522799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
        <p:cNvGrpSpPr/>
        <p:nvPr/>
      </p:nvGrpSpPr>
      <p:grpSpPr>
        <a:xfrm>
          <a:off x="0" y="0"/>
          <a:ext cx="0" cy="0"/>
          <a:chOff x="0" y="0"/>
          <a:chExt cx="0" cy="0"/>
        </a:xfrm>
      </p:grpSpPr>
      <p:sp>
        <p:nvSpPr>
          <p:cNvPr id="4" name="Google Shape;25;p5"/>
          <p:cNvSpPr>
            <a:spLocks noChangeArrowheads="1"/>
          </p:cNvSpPr>
          <p:nvPr/>
        </p:nvSpPr>
        <p:spPr bwMode="auto">
          <a:xfrm>
            <a:off x="-6350" y="354013"/>
            <a:ext cx="125413" cy="708025"/>
          </a:xfrm>
          <a:prstGeom prst="rect">
            <a:avLst/>
          </a:prstGeom>
          <a:gradFill rotWithShape="0">
            <a:gsLst>
              <a:gs pos="0">
                <a:srgbClr val="05B3F1">
                  <a:alpha val="21567"/>
                </a:srgbClr>
              </a:gs>
              <a:gs pos="100000">
                <a:schemeClr val="accent1"/>
              </a:gs>
            </a:gsLst>
            <a:lin ang="16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5" name="Google Shape;26;p5"/>
          <p:cNvSpPr>
            <a:spLocks noChangeArrowheads="1"/>
          </p:cNvSpPr>
          <p:nvPr/>
        </p:nvSpPr>
        <p:spPr bwMode="auto">
          <a:xfrm>
            <a:off x="8674100" y="4673600"/>
            <a:ext cx="469900" cy="46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27" name="Google Shape;27;p5"/>
          <p:cNvSpPr txBox="1">
            <a:spLocks noGrp="1"/>
          </p:cNvSpPr>
          <p:nvPr>
            <p:ph type="title"/>
          </p:nvPr>
        </p:nvSpPr>
        <p:spPr>
          <a:xfrm>
            <a:off x="304800" y="355075"/>
            <a:ext cx="8474700" cy="708300"/>
          </a:xfrm>
          <a:prstGeom prst="rect">
            <a:avLst/>
          </a:prstGeom>
        </p:spPr>
        <p:txBody>
          <a:bodyPr spcFirstLastPara="1">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5"/>
          <p:cNvSpPr txBox="1">
            <a:spLocks noGrp="1"/>
          </p:cNvSpPr>
          <p:nvPr>
            <p:ph type="body" idx="1"/>
          </p:nvPr>
        </p:nvSpPr>
        <p:spPr>
          <a:xfrm>
            <a:off x="1136000" y="1200150"/>
            <a:ext cx="6872100" cy="3473400"/>
          </a:xfrm>
          <a:prstGeom prst="rect">
            <a:avLst/>
          </a:prstGeom>
        </p:spPr>
        <p:txBody>
          <a:bodyPr spcFirstLastPara="1">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6" name="Google Shape;29;p5"/>
          <p:cNvSpPr txBox="1">
            <a:spLocks noGrp="1"/>
          </p:cNvSpPr>
          <p:nvPr>
            <p:ph type="sldNum" idx="10"/>
          </p:nvPr>
        </p:nvSpPr>
        <p:spPr/>
        <p:txBody>
          <a:bodyPr/>
          <a:lstStyle>
            <a:lvl1pPr>
              <a:defRPr/>
            </a:lvl1pPr>
          </a:lstStyle>
          <a:p>
            <a:pPr>
              <a:defRPr/>
            </a:pPr>
            <a:fld id="{0BBC09BA-9235-44E4-ABBC-DFA00A260B1C}" type="slidenum">
              <a:rPr lang="pt-BR"/>
              <a:pPr>
                <a:defRPr/>
              </a:pPr>
              <a:t>‹nº›</a:t>
            </a:fld>
            <a:endParaRPr lang="pt-BR"/>
          </a:p>
        </p:txBody>
      </p:sp>
    </p:spTree>
    <p:extLst>
      <p:ext uri="{BB962C8B-B14F-4D97-AF65-F5344CB8AC3E}">
        <p14:creationId xmlns:p14="http://schemas.microsoft.com/office/powerpoint/2010/main" val="33781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 image">
  <p:cSld name="Title + 1 column + image">
    <p:spTree>
      <p:nvGrpSpPr>
        <p:cNvPr id="1" name="Shape 30"/>
        <p:cNvGrpSpPr/>
        <p:nvPr/>
      </p:nvGrpSpPr>
      <p:grpSpPr>
        <a:xfrm>
          <a:off x="0" y="0"/>
          <a:ext cx="0" cy="0"/>
          <a:chOff x="0" y="0"/>
          <a:chExt cx="0" cy="0"/>
        </a:xfrm>
      </p:grpSpPr>
      <p:sp>
        <p:nvSpPr>
          <p:cNvPr id="4" name="Google Shape;31;p6"/>
          <p:cNvSpPr>
            <a:spLocks noChangeArrowheads="1"/>
          </p:cNvSpPr>
          <p:nvPr/>
        </p:nvSpPr>
        <p:spPr bwMode="auto">
          <a:xfrm>
            <a:off x="-6350" y="354013"/>
            <a:ext cx="125413" cy="708025"/>
          </a:xfrm>
          <a:prstGeom prst="rect">
            <a:avLst/>
          </a:prstGeom>
          <a:gradFill rotWithShape="0">
            <a:gsLst>
              <a:gs pos="0">
                <a:srgbClr val="05B3F1">
                  <a:alpha val="21567"/>
                </a:srgbClr>
              </a:gs>
              <a:gs pos="100000">
                <a:schemeClr val="accent1"/>
              </a:gs>
            </a:gsLst>
            <a:lin ang="16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5" name="Google Shape;32;p6"/>
          <p:cNvSpPr>
            <a:spLocks noChangeArrowheads="1"/>
          </p:cNvSpPr>
          <p:nvPr/>
        </p:nvSpPr>
        <p:spPr bwMode="auto">
          <a:xfrm>
            <a:off x="6096000" y="-3175"/>
            <a:ext cx="3048000" cy="5149850"/>
          </a:xfrm>
          <a:prstGeom prst="rect">
            <a:avLst/>
          </a:prstGeom>
          <a:gradFill rotWithShape="0">
            <a:gsLst>
              <a:gs pos="0">
                <a:srgbClr val="05B3F1">
                  <a:alpha val="21567"/>
                </a:srgbClr>
              </a:gs>
              <a:gs pos="100000">
                <a:schemeClr val="accent1"/>
              </a:gs>
            </a:gsLst>
            <a:lin ang="108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6" name="Google Shape;33;p6"/>
          <p:cNvSpPr>
            <a:spLocks noChangeArrowheads="1"/>
          </p:cNvSpPr>
          <p:nvPr/>
        </p:nvSpPr>
        <p:spPr bwMode="auto">
          <a:xfrm>
            <a:off x="8674100" y="4673600"/>
            <a:ext cx="469900" cy="469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35" name="Google Shape;35;p6"/>
          <p:cNvSpPr txBox="1">
            <a:spLocks noGrp="1"/>
          </p:cNvSpPr>
          <p:nvPr>
            <p:ph type="title"/>
          </p:nvPr>
        </p:nvSpPr>
        <p:spPr>
          <a:xfrm>
            <a:off x="304800" y="355075"/>
            <a:ext cx="4442400" cy="708300"/>
          </a:xfrm>
          <a:prstGeom prst="rect">
            <a:avLst/>
          </a:prstGeom>
        </p:spPr>
        <p:txBody>
          <a:bodyPr spcFirstLastPara="1">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 name="Google Shape;36;p6"/>
          <p:cNvSpPr txBox="1">
            <a:spLocks noGrp="1"/>
          </p:cNvSpPr>
          <p:nvPr>
            <p:ph type="body" idx="1"/>
          </p:nvPr>
        </p:nvSpPr>
        <p:spPr>
          <a:xfrm>
            <a:off x="784150" y="1452350"/>
            <a:ext cx="3963000" cy="3221400"/>
          </a:xfrm>
          <a:prstGeom prst="rect">
            <a:avLst/>
          </a:prstGeom>
        </p:spPr>
        <p:txBody>
          <a:bodyPr spcFirstLastPara="1">
            <a:noAutofit/>
          </a:bodyPr>
          <a:lstStyle>
            <a:lvl1pPr marL="457200" lvl="0" indent="-381000" rtl="0">
              <a:spcBef>
                <a:spcPts val="600"/>
              </a:spcBef>
              <a:spcAft>
                <a:spcPts val="0"/>
              </a:spcAft>
              <a:buSzPts val="2400"/>
              <a:buChar char="▫"/>
              <a:defRPr/>
            </a:lvl1pPr>
            <a:lvl2pPr marL="914400" lvl="1" indent="-381000" rtl="0">
              <a:spcBef>
                <a:spcPts val="0"/>
              </a:spcBef>
              <a:spcAft>
                <a:spcPts val="0"/>
              </a:spcAft>
              <a:buSzPts val="2400"/>
              <a:buChar char="▫"/>
              <a:defRPr/>
            </a:lvl2pPr>
            <a:lvl3pPr marL="1371600" lvl="2" indent="-381000" rtl="0">
              <a:spcBef>
                <a:spcPts val="0"/>
              </a:spcBef>
              <a:spcAft>
                <a:spcPts val="0"/>
              </a:spcAft>
              <a:buSzPts val="2400"/>
              <a:buChar char="▫"/>
              <a:defRPr/>
            </a:lvl3pPr>
            <a:lvl4pPr marL="1828800" lvl="3" indent="-381000" rtl="0">
              <a:spcBef>
                <a:spcPts val="0"/>
              </a:spcBef>
              <a:spcAft>
                <a:spcPts val="0"/>
              </a:spcAft>
              <a:buSzPts val="2400"/>
              <a:buChar char="▫"/>
              <a:defRPr/>
            </a:lvl4pPr>
            <a:lvl5pPr marL="2286000" lvl="4" indent="-381000" rtl="0">
              <a:spcBef>
                <a:spcPts val="0"/>
              </a:spcBef>
              <a:spcAft>
                <a:spcPts val="0"/>
              </a:spcAft>
              <a:buSzPts val="2400"/>
              <a:buChar char="▫"/>
              <a:defRPr/>
            </a:lvl5pPr>
            <a:lvl6pPr marL="2743200" lvl="5" indent="-381000" rtl="0">
              <a:spcBef>
                <a:spcPts val="0"/>
              </a:spcBef>
              <a:spcAft>
                <a:spcPts val="0"/>
              </a:spcAft>
              <a:buSzPts val="2400"/>
              <a:buChar char="▫"/>
              <a:defRPr/>
            </a:lvl6pPr>
            <a:lvl7pPr marL="3200400" lvl="6" indent="-381000" rtl="0">
              <a:spcBef>
                <a:spcPts val="0"/>
              </a:spcBef>
              <a:spcAft>
                <a:spcPts val="0"/>
              </a:spcAft>
              <a:buSzPts val="2400"/>
              <a:buChar char="▫"/>
              <a:defRPr/>
            </a:lvl7pPr>
            <a:lvl8pPr marL="3657600" lvl="7" indent="-381000" rtl="0">
              <a:spcBef>
                <a:spcPts val="0"/>
              </a:spcBef>
              <a:spcAft>
                <a:spcPts val="0"/>
              </a:spcAft>
              <a:buSzPts val="2400"/>
              <a:buChar char="▫"/>
              <a:defRPr/>
            </a:lvl8pPr>
            <a:lvl9pPr marL="4114800" lvl="8" indent="-381000" rtl="0">
              <a:spcBef>
                <a:spcPts val="0"/>
              </a:spcBef>
              <a:spcAft>
                <a:spcPts val="0"/>
              </a:spcAft>
              <a:buSzPts val="2400"/>
              <a:buChar char="▫"/>
              <a:defRPr/>
            </a:lvl9pPr>
          </a:lstStyle>
          <a:p>
            <a:endParaRPr/>
          </a:p>
        </p:txBody>
      </p:sp>
      <p:sp>
        <p:nvSpPr>
          <p:cNvPr id="7" name="Google Shape;34;p6"/>
          <p:cNvSpPr txBox="1">
            <a:spLocks noGrp="1"/>
          </p:cNvSpPr>
          <p:nvPr>
            <p:ph type="sldNum" idx="10"/>
          </p:nvPr>
        </p:nvSpPr>
        <p:spPr/>
        <p:txBody>
          <a:bodyPr/>
          <a:lstStyle>
            <a:lvl1pPr>
              <a:defRPr/>
            </a:lvl1pPr>
          </a:lstStyle>
          <a:p>
            <a:pPr>
              <a:defRPr/>
            </a:pPr>
            <a:fld id="{B91C95B9-BE28-41C8-9EF5-A2C9E2F8E6C4}" type="slidenum">
              <a:rPr lang="pt-BR"/>
              <a:pPr>
                <a:defRPr/>
              </a:pPr>
              <a:t>‹nº›</a:t>
            </a:fld>
            <a:endParaRPr lang="pt-BR"/>
          </a:p>
        </p:txBody>
      </p:sp>
    </p:spTree>
    <p:extLst>
      <p:ext uri="{BB962C8B-B14F-4D97-AF65-F5344CB8AC3E}">
        <p14:creationId xmlns:p14="http://schemas.microsoft.com/office/powerpoint/2010/main" val="31903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44"/>
        <p:cNvGrpSpPr/>
        <p:nvPr/>
      </p:nvGrpSpPr>
      <p:grpSpPr>
        <a:xfrm>
          <a:off x="0" y="0"/>
          <a:ext cx="0" cy="0"/>
          <a:chOff x="0" y="0"/>
          <a:chExt cx="0" cy="0"/>
        </a:xfrm>
      </p:grpSpPr>
      <p:sp>
        <p:nvSpPr>
          <p:cNvPr id="6" name="Google Shape;45;p8"/>
          <p:cNvSpPr>
            <a:spLocks noChangeArrowheads="1"/>
          </p:cNvSpPr>
          <p:nvPr/>
        </p:nvSpPr>
        <p:spPr bwMode="auto">
          <a:xfrm>
            <a:off x="-6350" y="354013"/>
            <a:ext cx="125413" cy="708025"/>
          </a:xfrm>
          <a:prstGeom prst="rect">
            <a:avLst/>
          </a:prstGeom>
          <a:gradFill rotWithShape="0">
            <a:gsLst>
              <a:gs pos="0">
                <a:srgbClr val="05B3F1">
                  <a:alpha val="21567"/>
                </a:srgbClr>
              </a:gs>
              <a:gs pos="100000">
                <a:schemeClr val="accent1"/>
              </a:gs>
            </a:gsLst>
            <a:lin ang="16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7" name="Google Shape;46;p8"/>
          <p:cNvSpPr>
            <a:spLocks noChangeArrowheads="1"/>
          </p:cNvSpPr>
          <p:nvPr/>
        </p:nvSpPr>
        <p:spPr bwMode="auto">
          <a:xfrm>
            <a:off x="8674100" y="4673600"/>
            <a:ext cx="469900" cy="46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47" name="Google Shape;47;p8"/>
          <p:cNvSpPr txBox="1">
            <a:spLocks noGrp="1"/>
          </p:cNvSpPr>
          <p:nvPr>
            <p:ph type="title"/>
          </p:nvPr>
        </p:nvSpPr>
        <p:spPr>
          <a:xfrm>
            <a:off x="304800" y="355075"/>
            <a:ext cx="8474700" cy="708300"/>
          </a:xfrm>
          <a:prstGeom prst="rect">
            <a:avLst/>
          </a:prstGeom>
        </p:spPr>
        <p:txBody>
          <a:bodyPr spcFirstLastPara="1">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8" name="Google Shape;48;p8"/>
          <p:cNvSpPr txBox="1">
            <a:spLocks noGrp="1"/>
          </p:cNvSpPr>
          <p:nvPr>
            <p:ph type="body" idx="1"/>
          </p:nvPr>
        </p:nvSpPr>
        <p:spPr>
          <a:xfrm>
            <a:off x="1136000" y="1200150"/>
            <a:ext cx="2134800" cy="34734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9" name="Google Shape;49;p8"/>
          <p:cNvSpPr txBox="1">
            <a:spLocks noGrp="1"/>
          </p:cNvSpPr>
          <p:nvPr>
            <p:ph type="body" idx="2"/>
          </p:nvPr>
        </p:nvSpPr>
        <p:spPr>
          <a:xfrm>
            <a:off x="3472501" y="1200150"/>
            <a:ext cx="2134800" cy="34734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50" name="Google Shape;50;p8"/>
          <p:cNvSpPr txBox="1">
            <a:spLocks noGrp="1"/>
          </p:cNvSpPr>
          <p:nvPr>
            <p:ph type="body" idx="3"/>
          </p:nvPr>
        </p:nvSpPr>
        <p:spPr>
          <a:xfrm>
            <a:off x="5809002" y="1200150"/>
            <a:ext cx="2134800" cy="3473400"/>
          </a:xfrm>
          <a:prstGeom prst="rect">
            <a:avLst/>
          </a:prstGeom>
        </p:spPr>
        <p:txBody>
          <a:bodyPr spcFirstLastPara="1">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8" name="Google Shape;51;p8"/>
          <p:cNvSpPr txBox="1">
            <a:spLocks noGrp="1"/>
          </p:cNvSpPr>
          <p:nvPr>
            <p:ph type="sldNum" idx="10"/>
          </p:nvPr>
        </p:nvSpPr>
        <p:spPr/>
        <p:txBody>
          <a:bodyPr/>
          <a:lstStyle>
            <a:lvl1pPr>
              <a:defRPr/>
            </a:lvl1pPr>
          </a:lstStyle>
          <a:p>
            <a:pPr>
              <a:defRPr/>
            </a:pPr>
            <a:fld id="{F0A63C54-974C-4983-83F5-3590E15E2EDE}" type="slidenum">
              <a:rPr lang="pt-BR"/>
              <a:pPr>
                <a:defRPr/>
              </a:pPr>
              <a:t>‹nº›</a:t>
            </a:fld>
            <a:endParaRPr lang="pt-BR"/>
          </a:p>
        </p:txBody>
      </p:sp>
    </p:spTree>
    <p:extLst>
      <p:ext uri="{BB962C8B-B14F-4D97-AF65-F5344CB8AC3E}">
        <p14:creationId xmlns:p14="http://schemas.microsoft.com/office/powerpoint/2010/main" val="286826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2"/>
        <p:cNvGrpSpPr/>
        <p:nvPr/>
      </p:nvGrpSpPr>
      <p:grpSpPr>
        <a:xfrm>
          <a:off x="0" y="0"/>
          <a:ext cx="0" cy="0"/>
          <a:chOff x="0" y="0"/>
          <a:chExt cx="0" cy="0"/>
        </a:xfrm>
      </p:grpSpPr>
      <p:sp>
        <p:nvSpPr>
          <p:cNvPr id="3" name="Google Shape;53;p9"/>
          <p:cNvSpPr>
            <a:spLocks noChangeArrowheads="1"/>
          </p:cNvSpPr>
          <p:nvPr/>
        </p:nvSpPr>
        <p:spPr bwMode="auto">
          <a:xfrm>
            <a:off x="-6350" y="354013"/>
            <a:ext cx="125413" cy="708025"/>
          </a:xfrm>
          <a:prstGeom prst="rect">
            <a:avLst/>
          </a:prstGeom>
          <a:gradFill rotWithShape="0">
            <a:gsLst>
              <a:gs pos="0">
                <a:srgbClr val="05B3F1">
                  <a:alpha val="21567"/>
                </a:srgbClr>
              </a:gs>
              <a:gs pos="100000">
                <a:schemeClr val="accent1"/>
              </a:gs>
            </a:gsLst>
            <a:lin ang="16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4" name="Google Shape;54;p9"/>
          <p:cNvSpPr>
            <a:spLocks noChangeArrowheads="1"/>
          </p:cNvSpPr>
          <p:nvPr/>
        </p:nvSpPr>
        <p:spPr bwMode="auto">
          <a:xfrm>
            <a:off x="8674100" y="4673600"/>
            <a:ext cx="469900" cy="46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55" name="Google Shape;55;p9"/>
          <p:cNvSpPr txBox="1">
            <a:spLocks noGrp="1"/>
          </p:cNvSpPr>
          <p:nvPr>
            <p:ph type="title"/>
          </p:nvPr>
        </p:nvSpPr>
        <p:spPr>
          <a:xfrm>
            <a:off x="304800" y="355075"/>
            <a:ext cx="8474700" cy="708300"/>
          </a:xfrm>
          <a:prstGeom prst="rect">
            <a:avLst/>
          </a:prstGeom>
        </p:spPr>
        <p:txBody>
          <a:bodyPr spcFirstLastPara="1">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5" name="Google Shape;56;p9"/>
          <p:cNvSpPr txBox="1">
            <a:spLocks noGrp="1"/>
          </p:cNvSpPr>
          <p:nvPr>
            <p:ph type="sldNum" idx="10"/>
          </p:nvPr>
        </p:nvSpPr>
        <p:spPr/>
        <p:txBody>
          <a:bodyPr/>
          <a:lstStyle>
            <a:lvl1pPr>
              <a:defRPr/>
            </a:lvl1pPr>
          </a:lstStyle>
          <a:p>
            <a:pPr>
              <a:defRPr/>
            </a:pPr>
            <a:fld id="{23F007F8-5556-4E0C-9F49-E1B82623C221}" type="slidenum">
              <a:rPr lang="pt-BR"/>
              <a:pPr>
                <a:defRPr/>
              </a:pPr>
              <a:t>‹nº›</a:t>
            </a:fld>
            <a:endParaRPr lang="pt-BR"/>
          </a:p>
        </p:txBody>
      </p:sp>
    </p:spTree>
    <p:extLst>
      <p:ext uri="{BB962C8B-B14F-4D97-AF65-F5344CB8AC3E}">
        <p14:creationId xmlns:p14="http://schemas.microsoft.com/office/powerpoint/2010/main" val="3353771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2" name="Google Shape;63;p11"/>
          <p:cNvSpPr/>
          <p:nvPr/>
        </p:nvSpPr>
        <p:spPr>
          <a:xfrm>
            <a:off x="-6350" y="0"/>
            <a:ext cx="9150350" cy="5143500"/>
          </a:xfrm>
          <a:prstGeom prst="frame">
            <a:avLst>
              <a:gd name="adj1" fmla="val 2453"/>
            </a:avLst>
          </a:prstGeom>
          <a:gradFill>
            <a:gsLst>
              <a:gs pos="0">
                <a:srgbClr val="05B3F1">
                  <a:alpha val="21568"/>
                </a:srgbClr>
              </a:gs>
              <a:gs pos="100000">
                <a:schemeClr val="accent1"/>
              </a:gs>
            </a:gsLst>
            <a:lin ang="16200038" scaled="0"/>
          </a:gra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 name="Google Shape;64;p11"/>
          <p:cNvSpPr>
            <a:spLocks noChangeArrowheads="1"/>
          </p:cNvSpPr>
          <p:nvPr/>
        </p:nvSpPr>
        <p:spPr bwMode="auto">
          <a:xfrm>
            <a:off x="4337050" y="4673600"/>
            <a:ext cx="469900" cy="469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4" name="Google Shape;65;p11"/>
          <p:cNvSpPr txBox="1">
            <a:spLocks noGrp="1"/>
          </p:cNvSpPr>
          <p:nvPr>
            <p:ph type="sldNum" idx="10"/>
          </p:nvPr>
        </p:nvSpPr>
        <p:spPr>
          <a:xfrm>
            <a:off x="4337050" y="4673600"/>
            <a:ext cx="469900" cy="469900"/>
          </a:xfrm>
        </p:spPr>
        <p:txBody>
          <a:bodyPr/>
          <a:lstStyle>
            <a:lvl1pPr>
              <a:defRPr/>
            </a:lvl1pPr>
          </a:lstStyle>
          <a:p>
            <a:pPr>
              <a:defRPr/>
            </a:pPr>
            <a:fld id="{FC7419C4-4C1B-4006-A2C0-193395B4DE24}" type="slidenum">
              <a:rPr lang="pt-BR"/>
              <a:pPr>
                <a:defRPr/>
              </a:pPr>
              <a:t>‹nº›</a:t>
            </a:fld>
            <a:endParaRPr lang="pt-BR"/>
          </a:p>
        </p:txBody>
      </p:sp>
    </p:spTree>
    <p:extLst>
      <p:ext uri="{BB962C8B-B14F-4D97-AF65-F5344CB8AC3E}">
        <p14:creationId xmlns:p14="http://schemas.microsoft.com/office/powerpoint/2010/main" val="626206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sldNum" idx="12"/>
          </p:nvPr>
        </p:nvSpPr>
        <p:spPr bwMode="auto">
          <a:xfrm>
            <a:off x="8674100" y="4673600"/>
            <a:ext cx="469900" cy="46990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ctr">
              <a:buClr>
                <a:srgbClr val="000000"/>
              </a:buClr>
              <a:buFont typeface="Arial" charset="0"/>
              <a:buNone/>
              <a:defRPr sz="1100" b="1">
                <a:solidFill>
                  <a:schemeClr val="accent1"/>
                </a:solidFill>
                <a:latin typeface="DM Sans" charset="0"/>
                <a:cs typeface="Arial" charset="0"/>
                <a:sym typeface="DM Sans" charset="0"/>
              </a:defRPr>
            </a:lvl1pPr>
          </a:lstStyle>
          <a:p>
            <a:pPr>
              <a:defRPr/>
            </a:pPr>
            <a:fld id="{354D1754-5DB6-42EE-81EB-21BBD8A21621}" type="slidenum">
              <a:rPr lang="pt-BR"/>
              <a:pPr>
                <a:defRPr/>
              </a:pPr>
              <a:t>‹nº›</a:t>
            </a:fld>
            <a:endParaRPr lang="pt-BR"/>
          </a:p>
        </p:txBody>
      </p:sp>
      <p:sp>
        <p:nvSpPr>
          <p:cNvPr id="1027" name="Google Shape;7;p1"/>
          <p:cNvSpPr txBox="1">
            <a:spLocks noGrp="1"/>
          </p:cNvSpPr>
          <p:nvPr>
            <p:ph type="title"/>
          </p:nvPr>
        </p:nvSpPr>
        <p:spPr bwMode="auto">
          <a:xfrm>
            <a:off x="304800" y="355600"/>
            <a:ext cx="84740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body" idx="1"/>
          </p:nvPr>
        </p:nvSpPr>
        <p:spPr bwMode="auto">
          <a:xfrm>
            <a:off x="1136650" y="1200150"/>
            <a:ext cx="6870700"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Lst>
  <p:transition>
    <p:fade thruBlk="1"/>
  </p:transition>
  <p:hf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www.paulomargotto.com.br/" TargetMode="External"/><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www.ncbi.nlm.nih.gov/pubmed?linkname=pubmed_pubmed&amp;from_uid=31708567" TargetMode="External"/><Relationship Id="rId4" Type="http://schemas.openxmlformats.org/officeDocument/2006/relationships/hyperlink" Target="https://www.ncbi.nlm.nih.gov/pubmed/31708567"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pmargotto@gmail.com" TargetMode="Externa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paulomargotto.com.br/documentos/18731" TargetMode="External"/><Relationship Id="rId2" Type="http://schemas.openxmlformats.org/officeDocument/2006/relationships/hyperlink" Target="http://paulomargotto.com.br/desenvolvimento-a-longo-prazo-do-pre-termo-de-baixo-peso-ao-nascer-com-canal-arterial-patente/" TargetMode="External"/><Relationship Id="rId1" Type="http://schemas.openxmlformats.org/officeDocument/2006/relationships/slideLayout" Target="../slideLayouts/slideLayout6.xml"/><Relationship Id="rId6" Type="http://schemas.openxmlformats.org/officeDocument/2006/relationships/hyperlink" Target="https://www.ncbi.nlm.nih.gov/pubmed?linkname=pubmed_pubmed&amp;from_uid=30268404" TargetMode="External"/><Relationship Id="rId5" Type="http://schemas.openxmlformats.org/officeDocument/2006/relationships/hyperlink" Target="https://www.ncbi.nlm.nih.gov/pubmed/30268404" TargetMode="Externa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hyperlink" Target="http://paulomargotto.com.br/documentos/18315" TargetMode="External"/><Relationship Id="rId2" Type="http://schemas.openxmlformats.org/officeDocument/2006/relationships/hyperlink" Target="http://paulomargotto.com.br/canal-arterial-tratar-ou-nao-tratar/" TargetMode="Externa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5404" TargetMode="External"/><Relationship Id="rId1" Type="http://schemas.openxmlformats.org/officeDocument/2006/relationships/slideLayout" Target="../slideLayouts/slideLayout6.xml"/><Relationship Id="rId5" Type="http://schemas.openxmlformats.org/officeDocument/2006/relationships/hyperlink" Target="https://www.ncbi.nlm.nih.gov/pubmed?linkname=pubmed_pubmed&amp;from_uid=25169243" TargetMode="External"/><Relationship Id="rId4" Type="http://schemas.openxmlformats.org/officeDocument/2006/relationships/hyperlink" Target="https://www.ncbi.nlm.nih.gov/pubmed/25169243"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paulomargotto.com.br/documentos/20376" TargetMode="External"/><Relationship Id="rId2" Type="http://schemas.openxmlformats.org/officeDocument/2006/relationships/hyperlink" Target="http://paulomargotto.com.br/persistencia-do-canal-arterial-3/" TargetMode="Externa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Google Shape;70;p12"/>
          <p:cNvSpPr txBox="1">
            <a:spLocks noGrp="1"/>
          </p:cNvSpPr>
          <p:nvPr>
            <p:ph type="ctrTitle"/>
          </p:nvPr>
        </p:nvSpPr>
        <p:spPr>
          <a:xfrm>
            <a:off x="900113" y="3640138"/>
            <a:ext cx="7596187" cy="1503362"/>
          </a:xfrm>
          <a:solidFill>
            <a:schemeClr val="bg1"/>
          </a:solidFill>
        </p:spPr>
        <p:txBody>
          <a:bodyPr/>
          <a:lstStyle/>
          <a:p>
            <a:pPr algn="ctr" eaLnBrk="1" hangingPunct="1">
              <a:lnSpc>
                <a:spcPct val="100000"/>
              </a:lnSpc>
              <a:spcBef>
                <a:spcPct val="0"/>
              </a:spcBef>
              <a:spcAft>
                <a:spcPct val="0"/>
              </a:spcAft>
              <a:buClr>
                <a:schemeClr val="accent1"/>
              </a:buClr>
              <a:buFont typeface="DM Sans" charset="0"/>
              <a:buNone/>
            </a:pPr>
            <a:r>
              <a:rPr lang="pt-BR" sz="1600" b="1" smtClean="0">
                <a:solidFill>
                  <a:srgbClr val="0070C0"/>
                </a:solidFill>
                <a:effectLst>
                  <a:outerShdw blurRad="38100" dist="38100" dir="2700000" algn="tl">
                    <a:srgbClr val="C0C0C0"/>
                  </a:outerShdw>
                </a:effectLst>
                <a:latin typeface="DM Sans" charset="0"/>
                <a:cs typeface="Arial" charset="0"/>
                <a:sym typeface="DM Sans" charset="0"/>
              </a:rPr>
              <a:t>Tatiane M. Barcelos </a:t>
            </a:r>
            <a:r>
              <a:rPr lang="pt-BR" sz="1600" b="1" smtClean="0">
                <a:solidFill>
                  <a:srgbClr val="0070C0"/>
                </a:solidFill>
                <a:latin typeface="DM Sans" charset="0"/>
                <a:cs typeface="Arial" charset="0"/>
                <a:sym typeface="DM Sans" charset="0"/>
              </a:rPr>
              <a:t>– R3 Neonatologia HMIB</a:t>
            </a:r>
            <a:br>
              <a:rPr lang="pt-BR" sz="1600" b="1" smtClean="0">
                <a:solidFill>
                  <a:srgbClr val="0070C0"/>
                </a:solidFill>
                <a:latin typeface="DM Sans" charset="0"/>
                <a:cs typeface="Arial" charset="0"/>
                <a:sym typeface="DM Sans" charset="0"/>
              </a:rPr>
            </a:br>
            <a:r>
              <a:rPr lang="pt-BR" sz="1600" b="1" smtClean="0">
                <a:solidFill>
                  <a:srgbClr val="0070C0"/>
                </a:solidFill>
                <a:latin typeface="DM Sans" charset="0"/>
                <a:cs typeface="Arial" charset="0"/>
                <a:sym typeface="DM Sans" charset="0"/>
              </a:rPr>
              <a:t>Coordenação: </a:t>
            </a:r>
            <a:r>
              <a:rPr lang="pt-BR" sz="1600" b="1" smtClean="0">
                <a:solidFill>
                  <a:srgbClr val="0070C0"/>
                </a:solidFill>
                <a:effectLst>
                  <a:outerShdw blurRad="38100" dist="38100" dir="2700000" algn="tl">
                    <a:srgbClr val="C0C0C0"/>
                  </a:outerShdw>
                </a:effectLst>
                <a:latin typeface="DM Sans" charset="0"/>
                <a:cs typeface="Arial" charset="0"/>
                <a:sym typeface="DM Sans" charset="0"/>
              </a:rPr>
              <a:t>Dra Marta David Rocha de Moura</a:t>
            </a:r>
            <a:r>
              <a:rPr lang="pt-BR" sz="2000" b="1" smtClean="0">
                <a:solidFill>
                  <a:srgbClr val="0070C0"/>
                </a:solidFill>
                <a:latin typeface="DM Sans" charset="0"/>
                <a:cs typeface="Arial" charset="0"/>
                <a:sym typeface="DM Sans" charset="0"/>
              </a:rPr>
              <a:t/>
            </a:r>
            <a:br>
              <a:rPr lang="pt-BR" sz="2000" b="1" smtClean="0">
                <a:solidFill>
                  <a:srgbClr val="0070C0"/>
                </a:solidFill>
                <a:latin typeface="DM Sans" charset="0"/>
                <a:cs typeface="Arial" charset="0"/>
                <a:sym typeface="DM Sans" charset="0"/>
              </a:rPr>
            </a:br>
            <a:r>
              <a:rPr lang="pt-BR" sz="1400" b="1" smtClean="0">
                <a:solidFill>
                  <a:srgbClr val="0070C0"/>
                </a:solidFill>
                <a:latin typeface="DM Sans" charset="0"/>
                <a:cs typeface="Arial" charset="0"/>
                <a:sym typeface="DM Sans" charset="0"/>
              </a:rPr>
              <a:t>Brasília, 7 de março  de 2020 </a:t>
            </a:r>
            <a:br>
              <a:rPr lang="pt-BR" sz="1400" b="1" smtClean="0">
                <a:solidFill>
                  <a:srgbClr val="0070C0"/>
                </a:solidFill>
                <a:latin typeface="DM Sans" charset="0"/>
                <a:cs typeface="Arial" charset="0"/>
                <a:sym typeface="DM Sans" charset="0"/>
              </a:rPr>
            </a:br>
            <a:r>
              <a:rPr lang="pt-BR" sz="1400" b="1" smtClean="0">
                <a:solidFill>
                  <a:srgbClr val="0070C0"/>
                </a:solidFill>
                <a:latin typeface="DM Sans" charset="0"/>
                <a:cs typeface="Arial" charset="0"/>
                <a:sym typeface="DM Sans" charset="0"/>
                <a:hlinkClick r:id="rId3"/>
              </a:rPr>
              <a:t>www.paulomargotto.com.br</a:t>
            </a:r>
            <a:r>
              <a:rPr lang="pt-BR" sz="1400" b="1" smtClean="0">
                <a:solidFill>
                  <a:srgbClr val="0070C0"/>
                </a:solidFill>
                <a:latin typeface="DM Sans" charset="0"/>
                <a:cs typeface="Arial" charset="0"/>
                <a:sym typeface="DM Sans" charset="0"/>
              </a:rPr>
              <a:t> </a:t>
            </a:r>
            <a:endParaRPr lang="pt-BR" sz="2000" b="1" smtClean="0">
              <a:solidFill>
                <a:srgbClr val="0070C0"/>
              </a:solidFill>
              <a:latin typeface="DM Sans" charset="0"/>
              <a:cs typeface="Arial" charset="0"/>
              <a:sym typeface="DM Sans" charset="0"/>
            </a:endParaRPr>
          </a:p>
        </p:txBody>
      </p:sp>
      <p:sp>
        <p:nvSpPr>
          <p:cNvPr id="10245" name="Rectangle 5"/>
          <p:cNvSpPr>
            <a:spLocks noChangeArrowheads="1"/>
          </p:cNvSpPr>
          <p:nvPr/>
        </p:nvSpPr>
        <p:spPr bwMode="auto">
          <a:xfrm>
            <a:off x="0" y="2571750"/>
            <a:ext cx="9144000" cy="10636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hlinkClick r:id="rId4"/>
              </a:rPr>
              <a:t>Safety of Conservative Approach for Persistent Patent Ductus Arteriosus in Preterm Infants: Neurodevelopmental Outcomes at 5 Years of Age.</a:t>
            </a:r>
            <a:endParaRPr lang="pt-BR"/>
          </a:p>
          <a:p>
            <a:pPr algn="ctr"/>
            <a:r>
              <a:rPr lang="pt-BR"/>
              <a:t>Kaga M, Sanjo M, Sato T, Miura Y, Ono T. Tohoku J Exp Med. 2019 Nov;249(3):155-161. doi: 10.1620/tjem.249.155.</a:t>
            </a:r>
          </a:p>
          <a:p>
            <a:pPr algn="ctr"/>
            <a:r>
              <a:rPr lang="pt-BR"/>
              <a:t>PMID: 31708567.</a:t>
            </a:r>
            <a:r>
              <a:rPr lang="pt-BR" b="1">
                <a:hlinkClick r:id="rId4"/>
              </a:rPr>
              <a:t>Free Article</a:t>
            </a:r>
            <a:r>
              <a:rPr lang="pt-BR" b="1"/>
              <a:t>.</a:t>
            </a:r>
            <a:r>
              <a:rPr lang="pt-BR" u="sng">
                <a:hlinkClick r:id="rId5"/>
              </a:rPr>
              <a:t>Similar articles</a:t>
            </a:r>
            <a:r>
              <a:rPr lang="pt-BR" u="sng"/>
              <a:t>. </a:t>
            </a:r>
            <a:r>
              <a:rPr lang="pt-BR" b="1" u="sng">
                <a:solidFill>
                  <a:srgbClr val="0000FF"/>
                </a:solidFill>
              </a:rPr>
              <a:t>ARTIGO LIVRE!</a:t>
            </a:r>
          </a:p>
        </p:txBody>
      </p:sp>
      <p:sp>
        <p:nvSpPr>
          <p:cNvPr id="10246" name="Oval 6"/>
          <p:cNvSpPr>
            <a:spLocks noChangeArrowheads="1"/>
          </p:cNvSpPr>
          <p:nvPr/>
        </p:nvSpPr>
        <p:spPr bwMode="auto">
          <a:xfrm>
            <a:off x="179388" y="1347788"/>
            <a:ext cx="8713787" cy="12017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600" b="1">
                <a:solidFill>
                  <a:srgbClr val="FFFF00"/>
                </a:solidFill>
              </a:rPr>
              <a:t>Abordagem segura e conservadora da persistência do canal arterial nos pré-termo:</a:t>
            </a:r>
          </a:p>
          <a:p>
            <a:pPr algn="ctr"/>
            <a:r>
              <a:rPr lang="pt-BR" sz="1600" b="1">
                <a:solidFill>
                  <a:srgbClr val="FFFF00"/>
                </a:solidFill>
              </a:rPr>
              <a:t>resultado do neurodesenvolvimento aos 5 anos de idade</a:t>
            </a:r>
          </a:p>
        </p:txBody>
      </p:sp>
      <p:pic>
        <p:nvPicPr>
          <p:cNvPr id="1024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13" y="3651250"/>
            <a:ext cx="1595437" cy="149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8"/>
          <p:cNvPicPr>
            <a:picLocks noChangeAspect="1" noChangeArrowheads="1"/>
          </p:cNvPicPr>
          <p:nvPr/>
        </p:nvPicPr>
        <p:blipFill>
          <a:blip r:embed="rId7">
            <a:lum bright="30000" contrast="54000"/>
            <a:extLst>
              <a:ext uri="{28A0092B-C50C-407E-A947-70E740481C1C}">
                <a14:useLocalDpi xmlns:a14="http://schemas.microsoft.com/office/drawing/2010/main" val="0"/>
              </a:ext>
            </a:extLst>
          </a:blip>
          <a:srcRect/>
          <a:stretch>
            <a:fillRect/>
          </a:stretch>
        </p:blipFill>
        <p:spPr bwMode="auto">
          <a:xfrm>
            <a:off x="0" y="0"/>
            <a:ext cx="9218613"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9" name="Text Box 9"/>
          <p:cNvSpPr txBox="1">
            <a:spLocks noChangeArrowheads="1"/>
          </p:cNvSpPr>
          <p:nvPr/>
        </p:nvSpPr>
        <p:spPr bwMode="auto">
          <a:xfrm>
            <a:off x="8515350" y="1347788"/>
            <a:ext cx="6286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HMIB</a:t>
            </a:r>
          </a:p>
        </p:txBody>
      </p:sp>
      <p:pic>
        <p:nvPicPr>
          <p:cNvPr id="10250"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4388" y="3679825"/>
            <a:ext cx="1979612" cy="148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Google Shape;98;p16"/>
          <p:cNvSpPr txBox="1">
            <a:spLocks noGrp="1"/>
          </p:cNvSpPr>
          <p:nvPr>
            <p:ph type="ctrTitle"/>
          </p:nvPr>
        </p:nvSpPr>
        <p:spPr>
          <a:xfrm>
            <a:off x="2012950" y="2049463"/>
            <a:ext cx="5108575" cy="482600"/>
          </a:xfrm>
        </p:spPr>
        <p:txBody>
          <a:bodyPr/>
          <a:lstStyle/>
          <a:p>
            <a:pPr eaLnBrk="1" hangingPunct="1">
              <a:spcBef>
                <a:spcPct val="0"/>
              </a:spcBef>
              <a:spcAft>
                <a:spcPct val="0"/>
              </a:spcAft>
              <a:buClr>
                <a:schemeClr val="accent1"/>
              </a:buClr>
              <a:buFont typeface="DM Sans" charset="0"/>
              <a:buNone/>
            </a:pPr>
            <a:r>
              <a:rPr lang="pt-BR" b="1" smtClean="0">
                <a:solidFill>
                  <a:schemeClr val="accent1"/>
                </a:solidFill>
                <a:latin typeface="DM Sans" charset="0"/>
                <a:cs typeface="Arial" charset="0"/>
                <a:sym typeface="DM Sans" charset="0"/>
              </a:rPr>
              <a:t>INTRODUÇÃO</a:t>
            </a:r>
          </a:p>
        </p:txBody>
      </p:sp>
      <p:sp>
        <p:nvSpPr>
          <p:cNvPr id="12291" name="Google Shape;100;p16"/>
          <p:cNvSpPr txBox="1">
            <a:spLocks noChangeArrowheads="1"/>
          </p:cNvSpPr>
          <p:nvPr/>
        </p:nvSpPr>
        <p:spPr bwMode="auto">
          <a:xfrm>
            <a:off x="0" y="1576388"/>
            <a:ext cx="1735138"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000000"/>
              </a:buClr>
              <a:buFont typeface="Arial" charset="0"/>
              <a:buNone/>
            </a:pPr>
            <a:r>
              <a:rPr lang="pt-BR" sz="9600" b="1">
                <a:solidFill>
                  <a:schemeClr val="accent1"/>
                </a:solidFill>
                <a:latin typeface="DM Sans" charset="0"/>
                <a:sym typeface="DM Sans" charset="0"/>
              </a:rPr>
              <a:t>1</a:t>
            </a:r>
          </a:p>
        </p:txBody>
      </p:sp>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Google Shape;106;p17"/>
          <p:cNvSpPr txBox="1">
            <a:spLocks noGrp="1"/>
          </p:cNvSpPr>
          <p:nvPr>
            <p:ph type="body" idx="1"/>
          </p:nvPr>
        </p:nvSpPr>
        <p:spPr>
          <a:xfrm>
            <a:off x="395288" y="339725"/>
            <a:ext cx="8353425" cy="4333875"/>
          </a:xfrm>
        </p:spPr>
        <p:txBody>
          <a:bodyPr/>
          <a:lstStyle>
            <a:lvl1pPr marL="457200" indent="-3810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Aft>
                <a:spcPct val="0"/>
              </a:spcAft>
              <a:buClr>
                <a:schemeClr val="accent1"/>
              </a:buClr>
              <a:buFont typeface="DM Sans" charset="0"/>
              <a:buChar char="▫"/>
            </a:pPr>
            <a:r>
              <a:rPr lang="pt-PT" sz="1600" smtClean="0">
                <a:solidFill>
                  <a:srgbClr val="002E59"/>
                </a:solidFill>
                <a:latin typeface="DM Sans" charset="0"/>
                <a:sym typeface="DM Sans" charset="0"/>
              </a:rPr>
              <a:t>A Persistência do Canal Arterial (PCA) é uma condição muito comum em recém-nascidos prematuros (RNPT). Quando este é hemodinamicamente significativo, há aumento dos riscos de congestão pulmonar, insuficiência cardíaca e redução do fluxo sanguíneo sistêmico (Clyman 2006). </a:t>
            </a:r>
          </a:p>
          <a:p>
            <a:pPr algn="just" eaLnBrk="1" hangingPunct="1">
              <a:lnSpc>
                <a:spcPct val="115000"/>
              </a:lnSpc>
              <a:spcAft>
                <a:spcPct val="0"/>
              </a:spcAft>
              <a:buClr>
                <a:schemeClr val="accent1"/>
              </a:buClr>
              <a:buFont typeface="DM Sans" charset="0"/>
              <a:buChar char="▫"/>
            </a:pPr>
            <a:r>
              <a:rPr lang="pt-PT" sz="1600" smtClean="0">
                <a:solidFill>
                  <a:srgbClr val="002E59"/>
                </a:solidFill>
                <a:latin typeface="DM Sans" charset="0"/>
                <a:sym typeface="DM Sans" charset="0"/>
              </a:rPr>
              <a:t>Está associada a morbidades significativas, como hemorragia intraventricular, doença pulmonar crônica, enterocolite necrosante, retinopatia da prematuridade e / ou comprometimento do desenvolvimento neurológico (Evans e Kluckow 1996; Dollberg et al. 2005; Chorne et al. 2007; Noori et al. 2009)</a:t>
            </a:r>
          </a:p>
          <a:p>
            <a:pPr algn="just" eaLnBrk="1" hangingPunct="1">
              <a:lnSpc>
                <a:spcPct val="115000"/>
              </a:lnSpc>
              <a:spcAft>
                <a:spcPct val="0"/>
              </a:spcAft>
              <a:buClr>
                <a:schemeClr val="accent1"/>
              </a:buClr>
              <a:buFont typeface="DM Sans" charset="0"/>
              <a:buChar char="▫"/>
            </a:pPr>
            <a:r>
              <a:rPr lang="pt-PT" sz="1600" smtClean="0">
                <a:solidFill>
                  <a:srgbClr val="002E59"/>
                </a:solidFill>
                <a:latin typeface="DM Sans" charset="0"/>
                <a:sym typeface="DM Sans" charset="0"/>
              </a:rPr>
              <a:t>Os inibidores das Ciclooxigenases (COX) são amplamente usados como primeira linha no tratamento da PCA com repercussão hemodinâmica em RNPT de muito baixo-peso (MBP).</a:t>
            </a:r>
          </a:p>
          <a:p>
            <a:pPr eaLnBrk="1" hangingPunct="1">
              <a:lnSpc>
                <a:spcPct val="115000"/>
              </a:lnSpc>
              <a:spcAft>
                <a:spcPct val="0"/>
              </a:spcAft>
              <a:buClr>
                <a:schemeClr val="accent1"/>
              </a:buClr>
              <a:buFont typeface="DM Sans" charset="0"/>
              <a:buChar char="▫"/>
            </a:pPr>
            <a:r>
              <a:rPr lang="pt-PT" sz="1600" smtClean="0">
                <a:solidFill>
                  <a:srgbClr val="002E59"/>
                </a:solidFill>
                <a:latin typeface="DM Sans" charset="0"/>
                <a:sym typeface="DM Sans" charset="0"/>
              </a:rPr>
              <a:t>No entanto, alguns pacientes falham e não alcançam o fechamento do canal arterial com inibidores da COX </a:t>
            </a:r>
            <a:r>
              <a:rPr lang="pt-BR" sz="1600" smtClean="0">
                <a:solidFill>
                  <a:srgbClr val="00162A"/>
                </a:solidFill>
                <a:latin typeface="DM Sans" charset="0"/>
                <a:sym typeface="DM Sans" charset="0"/>
              </a:rPr>
              <a:t>(Koch et al. 2006)</a:t>
            </a:r>
            <a:endParaRPr lang="pt-BR" sz="1600" smtClean="0">
              <a:solidFill>
                <a:srgbClr val="002E59"/>
              </a:solidFill>
              <a:latin typeface="DM Sans" charset="0"/>
              <a:sym typeface="DM Sans" charset="0"/>
            </a:endParaRPr>
          </a:p>
        </p:txBody>
      </p:sp>
      <p:sp>
        <p:nvSpPr>
          <p:cNvPr id="13315" name="Google Shape;107;p1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106AA0D2-F93A-4C2B-964F-71C9D3FC33EA}" type="slidenum">
              <a:rPr lang="pt-BR" sz="1100" smtClean="0">
                <a:solidFill>
                  <a:schemeClr val="accent1"/>
                </a:solidFill>
                <a:latin typeface="DM Sans" charset="0"/>
                <a:sym typeface="DM Sans" charset="0"/>
              </a:rPr>
              <a:pPr eaLnBrk="1" hangingPunct="1"/>
              <a:t>3</a:t>
            </a:fld>
            <a:endParaRPr lang="pt-BR" sz="1100" smtClean="0">
              <a:solidFill>
                <a:schemeClr val="accent1"/>
              </a:solidFill>
              <a:latin typeface="DM Sans" charset="0"/>
              <a:sym typeface="DM Sans" charset="0"/>
            </a:endParaRPr>
          </a:p>
        </p:txBody>
      </p:sp>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oogle Shape;116;p18"/>
          <p:cNvGrpSpPr>
            <a:grpSpLocks/>
          </p:cNvGrpSpPr>
          <p:nvPr/>
        </p:nvGrpSpPr>
        <p:grpSpPr bwMode="auto">
          <a:xfrm>
            <a:off x="7199313" y="3116263"/>
            <a:ext cx="373062" cy="412750"/>
            <a:chOff x="4872108" y="3645474"/>
            <a:chExt cx="224474" cy="248308"/>
          </a:xfrm>
        </p:grpSpPr>
        <p:sp>
          <p:nvSpPr>
            <p:cNvPr id="14343" name="Google Shape;117;p18"/>
            <p:cNvSpPr>
              <a:spLocks/>
            </p:cNvSpPr>
            <p:nvPr/>
          </p:nvSpPr>
          <p:spPr bwMode="auto">
            <a:xfrm>
              <a:off x="4872108" y="3645474"/>
              <a:ext cx="224474" cy="248308"/>
            </a:xfrm>
            <a:custGeom>
              <a:avLst/>
              <a:gdLst>
                <a:gd name="T0" fmla="*/ 202948 w 224474"/>
                <a:gd name="T1" fmla="*/ 128811 h 248308"/>
                <a:gd name="T2" fmla="*/ 177291 w 224474"/>
                <a:gd name="T3" fmla="*/ 87067 h 248308"/>
                <a:gd name="T4" fmla="*/ 211899 w 224474"/>
                <a:gd name="T5" fmla="*/ 60828 h 248308"/>
                <a:gd name="T6" fmla="*/ 195191 w 224474"/>
                <a:gd name="T7" fmla="*/ 44130 h 248308"/>
                <a:gd name="T8" fmla="*/ 169533 w 224474"/>
                <a:gd name="T9" fmla="*/ 78122 h 248308"/>
                <a:gd name="T10" fmla="*/ 123588 w 224474"/>
                <a:gd name="T11" fmla="*/ 22065 h 248308"/>
                <a:gd name="T12" fmla="*/ 117621 w 224474"/>
                <a:gd name="T13" fmla="*/ 0 h 248308"/>
                <a:gd name="T14" fmla="*/ 111654 w 224474"/>
                <a:gd name="T15" fmla="*/ 22065 h 248308"/>
                <a:gd name="T16" fmla="*/ 72272 w 224474"/>
                <a:gd name="T17" fmla="*/ 72755 h 248308"/>
                <a:gd name="T18" fmla="*/ 51985 w 224474"/>
                <a:gd name="T19" fmla="*/ 69177 h 248308"/>
                <a:gd name="T20" fmla="*/ 57355 w 224474"/>
                <a:gd name="T21" fmla="*/ 87663 h 248308"/>
                <a:gd name="T22" fmla="*/ 32294 w 224474"/>
                <a:gd name="T23" fmla="*/ 116884 h 248308"/>
                <a:gd name="T24" fmla="*/ 10216 w 224474"/>
                <a:gd name="T25" fmla="*/ 122848 h 248308"/>
                <a:gd name="T26" fmla="*/ 32294 w 224474"/>
                <a:gd name="T27" fmla="*/ 128811 h 248308"/>
                <a:gd name="T28" fmla="*/ 40648 w 224474"/>
                <a:gd name="T29" fmla="*/ 134775 h 248308"/>
                <a:gd name="T30" fmla="*/ 16780 w 224474"/>
                <a:gd name="T31" fmla="*/ 189639 h 248308"/>
                <a:gd name="T32" fmla="*/ 1863 w 224474"/>
                <a:gd name="T33" fmla="*/ 206337 h 248308"/>
                <a:gd name="T34" fmla="*/ 23344 w 224474"/>
                <a:gd name="T35" fmla="*/ 199777 h 248308"/>
                <a:gd name="T36" fmla="*/ 91963 w 224474"/>
                <a:gd name="T37" fmla="*/ 207529 h 248308"/>
                <a:gd name="T38" fmla="*/ 80029 w 224474"/>
                <a:gd name="T39" fmla="*/ 234365 h 248308"/>
                <a:gd name="T40" fmla="*/ 102704 w 224474"/>
                <a:gd name="T41" fmla="*/ 239136 h 248308"/>
                <a:gd name="T42" fmla="*/ 103301 w 224474"/>
                <a:gd name="T43" fmla="*/ 210511 h 248308"/>
                <a:gd name="T44" fmla="*/ 131345 w 224474"/>
                <a:gd name="T45" fmla="*/ 210511 h 248308"/>
                <a:gd name="T46" fmla="*/ 146262 w 224474"/>
                <a:gd name="T47" fmla="*/ 224823 h 248308"/>
                <a:gd name="T48" fmla="*/ 149246 w 224474"/>
                <a:gd name="T49" fmla="*/ 204547 h 248308"/>
                <a:gd name="T50" fmla="*/ 170130 w 224474"/>
                <a:gd name="T51" fmla="*/ 196795 h 248308"/>
                <a:gd name="T52" fmla="*/ 189821 w 224474"/>
                <a:gd name="T53" fmla="*/ 208126 h 248308"/>
                <a:gd name="T54" fmla="*/ 178484 w 224474"/>
                <a:gd name="T55" fmla="*/ 188446 h 248308"/>
                <a:gd name="T56" fmla="*/ 193401 w 224474"/>
                <a:gd name="T57" fmla="*/ 140738 h 248308"/>
                <a:gd name="T58" fmla="*/ 212496 w 224474"/>
                <a:gd name="T59" fmla="*/ 146702 h 248308"/>
                <a:gd name="T60" fmla="*/ 213092 w 224474"/>
                <a:gd name="T61" fmla="*/ 122848 h 248308"/>
                <a:gd name="T62" fmla="*/ 58549 w 224474"/>
                <a:gd name="T63" fmla="*/ 134178 h 248308"/>
                <a:gd name="T64" fmla="*/ 176694 w 224474"/>
                <a:gd name="T65" fmla="*/ 134178 h 24830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24474"/>
                <a:gd name="T100" fmla="*/ 0 h 248308"/>
                <a:gd name="T101" fmla="*/ 224474 w 224474"/>
                <a:gd name="T102" fmla="*/ 248308 h 24830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24474" h="248308" extrusionOk="0">
                  <a:moveTo>
                    <a:pt x="213092" y="122848"/>
                  </a:moveTo>
                  <a:cubicBezTo>
                    <a:pt x="208915" y="122848"/>
                    <a:pt x="205335" y="125233"/>
                    <a:pt x="202948" y="128811"/>
                  </a:cubicBezTo>
                  <a:lnTo>
                    <a:pt x="193998" y="128811"/>
                  </a:lnTo>
                  <a:cubicBezTo>
                    <a:pt x="192805" y="113306"/>
                    <a:pt x="186838" y="98397"/>
                    <a:pt x="177291" y="87067"/>
                  </a:cubicBezTo>
                  <a:lnTo>
                    <a:pt x="200562" y="63809"/>
                  </a:lnTo>
                  <a:cubicBezTo>
                    <a:pt x="204142" y="65002"/>
                    <a:pt x="208915" y="63809"/>
                    <a:pt x="211899" y="60828"/>
                  </a:cubicBezTo>
                  <a:cubicBezTo>
                    <a:pt x="216672" y="56057"/>
                    <a:pt x="216672" y="48901"/>
                    <a:pt x="211899" y="44130"/>
                  </a:cubicBezTo>
                  <a:cubicBezTo>
                    <a:pt x="207125" y="39359"/>
                    <a:pt x="199965" y="39359"/>
                    <a:pt x="195191" y="44130"/>
                  </a:cubicBezTo>
                  <a:cubicBezTo>
                    <a:pt x="192208" y="47112"/>
                    <a:pt x="191015" y="51286"/>
                    <a:pt x="192208" y="55460"/>
                  </a:cubicBezTo>
                  <a:lnTo>
                    <a:pt x="169533" y="78122"/>
                  </a:lnTo>
                  <a:cubicBezTo>
                    <a:pt x="157003" y="66791"/>
                    <a:pt x="140892" y="59635"/>
                    <a:pt x="123588" y="57846"/>
                  </a:cubicBezTo>
                  <a:lnTo>
                    <a:pt x="123588" y="22065"/>
                  </a:lnTo>
                  <a:cubicBezTo>
                    <a:pt x="127168" y="20276"/>
                    <a:pt x="129555" y="16101"/>
                    <a:pt x="129555" y="11927"/>
                  </a:cubicBezTo>
                  <a:cubicBezTo>
                    <a:pt x="129555" y="5367"/>
                    <a:pt x="124185" y="0"/>
                    <a:pt x="117621" y="0"/>
                  </a:cubicBezTo>
                  <a:cubicBezTo>
                    <a:pt x="111058" y="0"/>
                    <a:pt x="105687" y="5367"/>
                    <a:pt x="105687" y="11927"/>
                  </a:cubicBezTo>
                  <a:cubicBezTo>
                    <a:pt x="105687" y="16101"/>
                    <a:pt x="108074" y="19679"/>
                    <a:pt x="111654" y="22065"/>
                  </a:cubicBezTo>
                  <a:lnTo>
                    <a:pt x="111654" y="57846"/>
                  </a:lnTo>
                  <a:cubicBezTo>
                    <a:pt x="96737" y="59039"/>
                    <a:pt x="83013" y="64405"/>
                    <a:pt x="72272" y="72755"/>
                  </a:cubicBezTo>
                  <a:cubicBezTo>
                    <a:pt x="71676" y="70966"/>
                    <a:pt x="70482" y="69177"/>
                    <a:pt x="68692" y="67387"/>
                  </a:cubicBezTo>
                  <a:cubicBezTo>
                    <a:pt x="63919" y="63213"/>
                    <a:pt x="56162" y="63809"/>
                    <a:pt x="51985" y="69177"/>
                  </a:cubicBezTo>
                  <a:cubicBezTo>
                    <a:pt x="47808" y="73947"/>
                    <a:pt x="48405" y="81700"/>
                    <a:pt x="53775" y="85874"/>
                  </a:cubicBezTo>
                  <a:cubicBezTo>
                    <a:pt x="54968" y="86470"/>
                    <a:pt x="56162" y="87663"/>
                    <a:pt x="57355" y="87663"/>
                  </a:cubicBezTo>
                  <a:cubicBezTo>
                    <a:pt x="50791" y="96012"/>
                    <a:pt x="46018" y="106150"/>
                    <a:pt x="43035" y="116884"/>
                  </a:cubicBezTo>
                  <a:lnTo>
                    <a:pt x="32294" y="116884"/>
                  </a:lnTo>
                  <a:cubicBezTo>
                    <a:pt x="30504" y="113306"/>
                    <a:pt x="26327" y="110921"/>
                    <a:pt x="22150" y="110921"/>
                  </a:cubicBezTo>
                  <a:cubicBezTo>
                    <a:pt x="15587" y="110921"/>
                    <a:pt x="10216" y="116288"/>
                    <a:pt x="10216" y="122848"/>
                  </a:cubicBezTo>
                  <a:cubicBezTo>
                    <a:pt x="10216" y="129408"/>
                    <a:pt x="15587" y="134775"/>
                    <a:pt x="22150" y="134775"/>
                  </a:cubicBezTo>
                  <a:cubicBezTo>
                    <a:pt x="26327" y="134775"/>
                    <a:pt x="29907" y="132389"/>
                    <a:pt x="32294" y="128811"/>
                  </a:cubicBezTo>
                  <a:lnTo>
                    <a:pt x="41244" y="128811"/>
                  </a:lnTo>
                  <a:cubicBezTo>
                    <a:pt x="41244" y="130600"/>
                    <a:pt x="40648" y="132986"/>
                    <a:pt x="40648" y="134775"/>
                  </a:cubicBezTo>
                  <a:cubicBezTo>
                    <a:pt x="40648" y="147298"/>
                    <a:pt x="43631" y="158629"/>
                    <a:pt x="49001" y="169363"/>
                  </a:cubicBezTo>
                  <a:lnTo>
                    <a:pt x="16780" y="189639"/>
                  </a:lnTo>
                  <a:cubicBezTo>
                    <a:pt x="13200" y="187850"/>
                    <a:pt x="9023" y="187850"/>
                    <a:pt x="5443" y="190235"/>
                  </a:cubicBezTo>
                  <a:cubicBezTo>
                    <a:pt x="72" y="193813"/>
                    <a:pt x="-1718" y="200969"/>
                    <a:pt x="1863" y="206337"/>
                  </a:cubicBezTo>
                  <a:cubicBezTo>
                    <a:pt x="5443" y="211703"/>
                    <a:pt x="12603" y="213492"/>
                    <a:pt x="17973" y="209915"/>
                  </a:cubicBezTo>
                  <a:cubicBezTo>
                    <a:pt x="21554" y="207529"/>
                    <a:pt x="23344" y="203951"/>
                    <a:pt x="23344" y="199777"/>
                  </a:cubicBezTo>
                  <a:lnTo>
                    <a:pt x="54968" y="179501"/>
                  </a:lnTo>
                  <a:cubicBezTo>
                    <a:pt x="63919" y="192024"/>
                    <a:pt x="77046" y="202162"/>
                    <a:pt x="91963" y="207529"/>
                  </a:cubicBezTo>
                  <a:lnTo>
                    <a:pt x="87787" y="226016"/>
                  </a:lnTo>
                  <a:cubicBezTo>
                    <a:pt x="84206" y="227209"/>
                    <a:pt x="81223" y="230190"/>
                    <a:pt x="80029" y="234365"/>
                  </a:cubicBezTo>
                  <a:cubicBezTo>
                    <a:pt x="78836" y="240925"/>
                    <a:pt x="82416" y="246888"/>
                    <a:pt x="88980" y="248081"/>
                  </a:cubicBezTo>
                  <a:cubicBezTo>
                    <a:pt x="95543" y="249273"/>
                    <a:pt x="101510" y="245695"/>
                    <a:pt x="102704" y="239136"/>
                  </a:cubicBezTo>
                  <a:cubicBezTo>
                    <a:pt x="103897" y="234961"/>
                    <a:pt x="102107" y="230787"/>
                    <a:pt x="99124" y="228401"/>
                  </a:cubicBezTo>
                  <a:lnTo>
                    <a:pt x="103301" y="210511"/>
                  </a:lnTo>
                  <a:cubicBezTo>
                    <a:pt x="107477" y="211107"/>
                    <a:pt x="112251" y="211703"/>
                    <a:pt x="117025" y="211703"/>
                  </a:cubicBezTo>
                  <a:cubicBezTo>
                    <a:pt x="121798" y="211703"/>
                    <a:pt x="126572" y="211107"/>
                    <a:pt x="131345" y="210511"/>
                  </a:cubicBezTo>
                  <a:cubicBezTo>
                    <a:pt x="130748" y="212896"/>
                    <a:pt x="130748" y="215282"/>
                    <a:pt x="131345" y="217667"/>
                  </a:cubicBezTo>
                  <a:cubicBezTo>
                    <a:pt x="133732" y="223630"/>
                    <a:pt x="140296" y="227209"/>
                    <a:pt x="146262" y="224823"/>
                  </a:cubicBezTo>
                  <a:cubicBezTo>
                    <a:pt x="152229" y="222438"/>
                    <a:pt x="155810" y="215878"/>
                    <a:pt x="153423" y="209915"/>
                  </a:cubicBezTo>
                  <a:cubicBezTo>
                    <a:pt x="152826" y="207529"/>
                    <a:pt x="151036" y="205740"/>
                    <a:pt x="149246" y="204547"/>
                  </a:cubicBezTo>
                  <a:cubicBezTo>
                    <a:pt x="155810" y="201566"/>
                    <a:pt x="161777" y="197988"/>
                    <a:pt x="166550" y="193217"/>
                  </a:cubicBezTo>
                  <a:lnTo>
                    <a:pt x="170130" y="196795"/>
                  </a:lnTo>
                  <a:cubicBezTo>
                    <a:pt x="168937" y="200373"/>
                    <a:pt x="170130" y="205144"/>
                    <a:pt x="173114" y="208126"/>
                  </a:cubicBezTo>
                  <a:cubicBezTo>
                    <a:pt x="177887" y="212896"/>
                    <a:pt x="185048" y="212896"/>
                    <a:pt x="189821" y="208126"/>
                  </a:cubicBezTo>
                  <a:cubicBezTo>
                    <a:pt x="194595" y="203355"/>
                    <a:pt x="194595" y="196199"/>
                    <a:pt x="189821" y="191428"/>
                  </a:cubicBezTo>
                  <a:cubicBezTo>
                    <a:pt x="186838" y="188446"/>
                    <a:pt x="182661" y="187253"/>
                    <a:pt x="178484" y="188446"/>
                  </a:cubicBezTo>
                  <a:lnTo>
                    <a:pt x="174904" y="184868"/>
                  </a:lnTo>
                  <a:cubicBezTo>
                    <a:pt x="185048" y="172941"/>
                    <a:pt x="191611" y="157436"/>
                    <a:pt x="193401" y="140738"/>
                  </a:cubicBezTo>
                  <a:lnTo>
                    <a:pt x="202352" y="140738"/>
                  </a:lnTo>
                  <a:cubicBezTo>
                    <a:pt x="204142" y="144316"/>
                    <a:pt x="208319" y="146702"/>
                    <a:pt x="212496" y="146702"/>
                  </a:cubicBezTo>
                  <a:cubicBezTo>
                    <a:pt x="219059" y="146702"/>
                    <a:pt x="224429" y="141335"/>
                    <a:pt x="224429" y="134775"/>
                  </a:cubicBezTo>
                  <a:cubicBezTo>
                    <a:pt x="225026" y="128215"/>
                    <a:pt x="219656" y="122848"/>
                    <a:pt x="213092" y="122848"/>
                  </a:cubicBezTo>
                  <a:close/>
                  <a:moveTo>
                    <a:pt x="117621" y="193217"/>
                  </a:moveTo>
                  <a:cubicBezTo>
                    <a:pt x="84803" y="193217"/>
                    <a:pt x="58549" y="166977"/>
                    <a:pt x="58549" y="134178"/>
                  </a:cubicBezTo>
                  <a:cubicBezTo>
                    <a:pt x="58549" y="101379"/>
                    <a:pt x="84803" y="75140"/>
                    <a:pt x="117621" y="75140"/>
                  </a:cubicBezTo>
                  <a:cubicBezTo>
                    <a:pt x="150439" y="75140"/>
                    <a:pt x="176694" y="101379"/>
                    <a:pt x="176694" y="134178"/>
                  </a:cubicBezTo>
                  <a:cubicBezTo>
                    <a:pt x="176694" y="166977"/>
                    <a:pt x="150439" y="193217"/>
                    <a:pt x="117621" y="19321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pt-BR"/>
            </a:p>
          </p:txBody>
        </p:sp>
        <p:sp>
          <p:nvSpPr>
            <p:cNvPr id="14344" name="Google Shape;118;p18"/>
            <p:cNvSpPr>
              <a:spLocks/>
            </p:cNvSpPr>
            <p:nvPr/>
          </p:nvSpPr>
          <p:spPr bwMode="auto">
            <a:xfrm>
              <a:off x="4961685" y="3740889"/>
              <a:ext cx="38188" cy="38166"/>
            </a:xfrm>
            <a:custGeom>
              <a:avLst/>
              <a:gdLst>
                <a:gd name="T0" fmla="*/ 19094 w 38188"/>
                <a:gd name="T1" fmla="*/ 0 h 38166"/>
                <a:gd name="T2" fmla="*/ 0 w 38188"/>
                <a:gd name="T3" fmla="*/ 19083 h 38166"/>
                <a:gd name="T4" fmla="*/ 19094 w 38188"/>
                <a:gd name="T5" fmla="*/ 38166 h 38166"/>
                <a:gd name="T6" fmla="*/ 38188 w 38188"/>
                <a:gd name="T7" fmla="*/ 19083 h 38166"/>
                <a:gd name="T8" fmla="*/ 19094 w 38188"/>
                <a:gd name="T9" fmla="*/ 0 h 38166"/>
                <a:gd name="T10" fmla="*/ 0 60000 65536"/>
                <a:gd name="T11" fmla="*/ 0 60000 65536"/>
                <a:gd name="T12" fmla="*/ 0 60000 65536"/>
                <a:gd name="T13" fmla="*/ 0 60000 65536"/>
                <a:gd name="T14" fmla="*/ 0 60000 65536"/>
                <a:gd name="T15" fmla="*/ 0 w 38188"/>
                <a:gd name="T16" fmla="*/ 0 h 38166"/>
                <a:gd name="T17" fmla="*/ 38188 w 38188"/>
                <a:gd name="T18" fmla="*/ 38166 h 38166"/>
              </a:gdLst>
              <a:ahLst/>
              <a:cxnLst>
                <a:cxn ang="T10">
                  <a:pos x="T0" y="T1"/>
                </a:cxn>
                <a:cxn ang="T11">
                  <a:pos x="T2" y="T3"/>
                </a:cxn>
                <a:cxn ang="T12">
                  <a:pos x="T4" y="T5"/>
                </a:cxn>
                <a:cxn ang="T13">
                  <a:pos x="T6" y="T7"/>
                </a:cxn>
                <a:cxn ang="T14">
                  <a:pos x="T8" y="T9"/>
                </a:cxn>
              </a:cxnLst>
              <a:rect l="T15" t="T16" r="T17" b="T18"/>
              <a:pathLst>
                <a:path w="38188" h="38166" extrusionOk="0">
                  <a:moveTo>
                    <a:pt x="19094" y="0"/>
                  </a:moveTo>
                  <a:cubicBezTo>
                    <a:pt x="8354" y="0"/>
                    <a:pt x="0" y="8945"/>
                    <a:pt x="0" y="19083"/>
                  </a:cubicBezTo>
                  <a:cubicBezTo>
                    <a:pt x="0" y="29817"/>
                    <a:pt x="8950" y="38166"/>
                    <a:pt x="19094" y="38166"/>
                  </a:cubicBezTo>
                  <a:cubicBezTo>
                    <a:pt x="29238" y="38166"/>
                    <a:pt x="38188" y="29221"/>
                    <a:pt x="38188" y="19083"/>
                  </a:cubicBezTo>
                  <a:cubicBezTo>
                    <a:pt x="38188" y="8945"/>
                    <a:pt x="29835" y="0"/>
                    <a:pt x="1909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pt-BR"/>
            </a:p>
          </p:txBody>
        </p:sp>
        <p:sp>
          <p:nvSpPr>
            <p:cNvPr id="14345" name="Google Shape;119;p18"/>
            <p:cNvSpPr>
              <a:spLocks/>
            </p:cNvSpPr>
            <p:nvPr/>
          </p:nvSpPr>
          <p:spPr bwMode="auto">
            <a:xfrm>
              <a:off x="4999276" y="3779652"/>
              <a:ext cx="29834" cy="29817"/>
            </a:xfrm>
            <a:custGeom>
              <a:avLst/>
              <a:gdLst>
                <a:gd name="T0" fmla="*/ 29835 w 29834"/>
                <a:gd name="T1" fmla="*/ 14909 h 29817"/>
                <a:gd name="T2" fmla="*/ 14917 w 29834"/>
                <a:gd name="T3" fmla="*/ 29817 h 29817"/>
                <a:gd name="T4" fmla="*/ 0 w 29834"/>
                <a:gd name="T5" fmla="*/ 14909 h 29817"/>
                <a:gd name="T6" fmla="*/ 14917 w 29834"/>
                <a:gd name="T7" fmla="*/ 0 h 29817"/>
                <a:gd name="T8" fmla="*/ 29835 w 29834"/>
                <a:gd name="T9" fmla="*/ 14909 h 29817"/>
                <a:gd name="T10" fmla="*/ 0 60000 65536"/>
                <a:gd name="T11" fmla="*/ 0 60000 65536"/>
                <a:gd name="T12" fmla="*/ 0 60000 65536"/>
                <a:gd name="T13" fmla="*/ 0 60000 65536"/>
                <a:gd name="T14" fmla="*/ 0 60000 65536"/>
                <a:gd name="T15" fmla="*/ 0 w 29834"/>
                <a:gd name="T16" fmla="*/ 0 h 29817"/>
                <a:gd name="T17" fmla="*/ 29834 w 29834"/>
                <a:gd name="T18" fmla="*/ 29817 h 29817"/>
              </a:gdLst>
              <a:ahLst/>
              <a:cxnLst>
                <a:cxn ang="T10">
                  <a:pos x="T0" y="T1"/>
                </a:cxn>
                <a:cxn ang="T11">
                  <a:pos x="T2" y="T3"/>
                </a:cxn>
                <a:cxn ang="T12">
                  <a:pos x="T4" y="T5"/>
                </a:cxn>
                <a:cxn ang="T13">
                  <a:pos x="T6" y="T7"/>
                </a:cxn>
                <a:cxn ang="T14">
                  <a:pos x="T8" y="T9"/>
                </a:cxn>
              </a:cxnLst>
              <a:rect l="T15" t="T16" r="T17" b="T18"/>
              <a:pathLst>
                <a:path w="29834" h="29817" extrusionOk="0">
                  <a:moveTo>
                    <a:pt x="29835" y="14909"/>
                  </a:moveTo>
                  <a:cubicBezTo>
                    <a:pt x="29835" y="23143"/>
                    <a:pt x="23156" y="29817"/>
                    <a:pt x="14917" y="29817"/>
                  </a:cubicBezTo>
                  <a:cubicBezTo>
                    <a:pt x="6679" y="29817"/>
                    <a:pt x="0" y="23143"/>
                    <a:pt x="0" y="14909"/>
                  </a:cubicBezTo>
                  <a:cubicBezTo>
                    <a:pt x="0" y="6675"/>
                    <a:pt x="6679" y="0"/>
                    <a:pt x="14917" y="0"/>
                  </a:cubicBezTo>
                  <a:cubicBezTo>
                    <a:pt x="23156" y="0"/>
                    <a:pt x="29835" y="6675"/>
                    <a:pt x="29835" y="149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pt-BR"/>
            </a:p>
          </p:txBody>
        </p:sp>
        <p:sp>
          <p:nvSpPr>
            <p:cNvPr id="14346" name="Google Shape;120;p18"/>
            <p:cNvSpPr>
              <a:spLocks/>
            </p:cNvSpPr>
            <p:nvPr/>
          </p:nvSpPr>
          <p:spPr bwMode="auto">
            <a:xfrm>
              <a:off x="4962281" y="3793368"/>
              <a:ext cx="23867" cy="23853"/>
            </a:xfrm>
            <a:custGeom>
              <a:avLst/>
              <a:gdLst>
                <a:gd name="T0" fmla="*/ 23868 w 23867"/>
                <a:gd name="T1" fmla="*/ 11927 h 23853"/>
                <a:gd name="T2" fmla="*/ 11934 w 23867"/>
                <a:gd name="T3" fmla="*/ 23854 h 23853"/>
                <a:gd name="T4" fmla="*/ 0 w 23867"/>
                <a:gd name="T5" fmla="*/ 11927 h 23853"/>
                <a:gd name="T6" fmla="*/ 11934 w 23867"/>
                <a:gd name="T7" fmla="*/ 0 h 23853"/>
                <a:gd name="T8" fmla="*/ 23868 w 23867"/>
                <a:gd name="T9" fmla="*/ 11927 h 23853"/>
                <a:gd name="T10" fmla="*/ 0 60000 65536"/>
                <a:gd name="T11" fmla="*/ 0 60000 65536"/>
                <a:gd name="T12" fmla="*/ 0 60000 65536"/>
                <a:gd name="T13" fmla="*/ 0 60000 65536"/>
                <a:gd name="T14" fmla="*/ 0 60000 65536"/>
                <a:gd name="T15" fmla="*/ 0 w 23867"/>
                <a:gd name="T16" fmla="*/ 0 h 23853"/>
                <a:gd name="T17" fmla="*/ 23867 w 23867"/>
                <a:gd name="T18" fmla="*/ 23853 h 23853"/>
              </a:gdLst>
              <a:ahLst/>
              <a:cxnLst>
                <a:cxn ang="T10">
                  <a:pos x="T0" y="T1"/>
                </a:cxn>
                <a:cxn ang="T11">
                  <a:pos x="T2" y="T3"/>
                </a:cxn>
                <a:cxn ang="T12">
                  <a:pos x="T4" y="T5"/>
                </a:cxn>
                <a:cxn ang="T13">
                  <a:pos x="T6" y="T7"/>
                </a:cxn>
                <a:cxn ang="T14">
                  <a:pos x="T8" y="T9"/>
                </a:cxn>
              </a:cxnLst>
              <a:rect l="T15" t="T16" r="T17" b="T18"/>
              <a:pathLst>
                <a:path w="23867" h="23853" extrusionOk="0">
                  <a:moveTo>
                    <a:pt x="23868" y="11927"/>
                  </a:moveTo>
                  <a:cubicBezTo>
                    <a:pt x="23868" y="18514"/>
                    <a:pt x="18525" y="23854"/>
                    <a:pt x="11934" y="23854"/>
                  </a:cubicBezTo>
                  <a:cubicBezTo>
                    <a:pt x="5343" y="23854"/>
                    <a:pt x="0" y="18514"/>
                    <a:pt x="0" y="11927"/>
                  </a:cubicBezTo>
                  <a:cubicBezTo>
                    <a:pt x="0" y="5340"/>
                    <a:pt x="5343" y="0"/>
                    <a:pt x="11934" y="0"/>
                  </a:cubicBezTo>
                  <a:cubicBezTo>
                    <a:pt x="18525" y="0"/>
                    <a:pt x="23868" y="5340"/>
                    <a:pt x="23868" y="119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pt-BR"/>
            </a:p>
          </p:txBody>
        </p:sp>
      </p:grpSp>
      <p:sp>
        <p:nvSpPr>
          <p:cNvPr id="14339" name="Google Shape;123;p18"/>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619C9066-0514-44C6-8233-0411D6E6B37A}" type="slidenum">
              <a:rPr lang="pt-BR" sz="1100" smtClean="0">
                <a:solidFill>
                  <a:schemeClr val="accent1"/>
                </a:solidFill>
                <a:latin typeface="DM Sans" charset="0"/>
                <a:sym typeface="DM Sans" charset="0"/>
              </a:rPr>
              <a:pPr eaLnBrk="1" hangingPunct="1"/>
              <a:t>4</a:t>
            </a:fld>
            <a:endParaRPr lang="pt-BR" sz="1100" smtClean="0">
              <a:solidFill>
                <a:schemeClr val="accent1"/>
              </a:solidFill>
              <a:latin typeface="DM Sans" charset="0"/>
              <a:sym typeface="DM Sans" charset="0"/>
            </a:endParaRPr>
          </a:p>
        </p:txBody>
      </p:sp>
      <p:sp>
        <p:nvSpPr>
          <p:cNvPr id="27" name="Google Shape;106;p17"/>
          <p:cNvSpPr txBox="1">
            <a:spLocks/>
          </p:cNvSpPr>
          <p:nvPr/>
        </p:nvSpPr>
        <p:spPr>
          <a:xfrm>
            <a:off x="395536" y="339502"/>
            <a:ext cx="8352928" cy="4334048"/>
          </a:xfrm>
          <a:prstGeom prst="rect">
            <a:avLst/>
          </a:prstGeom>
        </p:spPr>
        <p:txBody>
          <a:bodyPr spcFirstLastPara="1" lIns="0" tIns="0" rIns="0" bIns="0"/>
          <a:lstStyle/>
          <a:p>
            <a:pPr lvl="1" indent="-381600" algn="just" fontAlgn="auto">
              <a:lnSpc>
                <a:spcPct val="114000"/>
              </a:lnSpc>
              <a:spcBef>
                <a:spcPts val="600"/>
              </a:spcBef>
              <a:spcAft>
                <a:spcPts val="0"/>
              </a:spcAft>
              <a:buClr>
                <a:schemeClr val="accent1"/>
              </a:buClr>
              <a:buSzPct val="150000"/>
              <a:buFont typeface="Arial" pitchFamily="34" charset="0"/>
              <a:buChar char="▫"/>
              <a:defRPr/>
            </a:pPr>
            <a:r>
              <a:rPr lang="pt-BR" sz="1600" kern="0" dirty="0">
                <a:solidFill>
                  <a:schemeClr val="accent2">
                    <a:lumMod val="50000"/>
                  </a:schemeClr>
                </a:solidFill>
                <a:latin typeface="DM Sans" charset="0"/>
                <a:ea typeface="Arial"/>
                <a:cs typeface="Arial"/>
                <a:sym typeface="Arial"/>
              </a:rPr>
              <a:t>Há controvérsias entre a administração de 2º ciclo de tratamento com inibidores da COX ou abordagem cirúrgica quando há falha de fechamento com terapia farmacológica inicial, e qual das opções seriam mais vantajosas. (Bose </a:t>
            </a:r>
            <a:r>
              <a:rPr lang="pt-BR" sz="1600" kern="0" dirty="0" err="1">
                <a:solidFill>
                  <a:schemeClr val="accent2">
                    <a:lumMod val="50000"/>
                  </a:schemeClr>
                </a:solidFill>
                <a:latin typeface="DM Sans" charset="0"/>
                <a:ea typeface="Arial"/>
                <a:cs typeface="Arial"/>
                <a:sym typeface="Arial"/>
              </a:rPr>
              <a:t>and</a:t>
            </a:r>
            <a:r>
              <a:rPr lang="pt-BR" sz="1600" kern="0" dirty="0">
                <a:solidFill>
                  <a:schemeClr val="accent2">
                    <a:lumMod val="50000"/>
                  </a:schemeClr>
                </a:solidFill>
                <a:latin typeface="DM Sans" charset="0"/>
                <a:ea typeface="Arial"/>
                <a:cs typeface="Arial"/>
                <a:sym typeface="Arial"/>
              </a:rPr>
              <a:t> </a:t>
            </a:r>
            <a:r>
              <a:rPr lang="pt-BR" sz="1600" kern="0" dirty="0" err="1">
                <a:solidFill>
                  <a:schemeClr val="accent2">
                    <a:lumMod val="50000"/>
                  </a:schemeClr>
                </a:solidFill>
                <a:latin typeface="DM Sans" charset="0"/>
                <a:ea typeface="Arial"/>
                <a:cs typeface="Arial"/>
                <a:sym typeface="Arial"/>
              </a:rPr>
              <a:t>Laughon</a:t>
            </a:r>
            <a:r>
              <a:rPr lang="pt-BR" sz="1600" kern="0" dirty="0">
                <a:solidFill>
                  <a:schemeClr val="accent2">
                    <a:lumMod val="50000"/>
                  </a:schemeClr>
                </a:solidFill>
                <a:latin typeface="DM Sans" charset="0"/>
                <a:ea typeface="Arial"/>
                <a:cs typeface="Arial"/>
                <a:sym typeface="Arial"/>
              </a:rPr>
              <a:t> 2007).</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600" kern="0" dirty="0">
                <a:solidFill>
                  <a:schemeClr val="accent2">
                    <a:lumMod val="50000"/>
                  </a:schemeClr>
                </a:solidFill>
                <a:latin typeface="DM Sans" charset="0"/>
                <a:ea typeface="Arial"/>
                <a:cs typeface="Arial"/>
                <a:sym typeface="Arial"/>
              </a:rPr>
              <a:t>A ligadura cirúrgica do CA é considerada quando há falha do tratamento farmacológico ou quando este é contraindicado, no entanto pode contribuir para o aumento da </a:t>
            </a:r>
            <a:r>
              <a:rPr lang="pt-BR" sz="1600" kern="0" dirty="0" err="1">
                <a:solidFill>
                  <a:schemeClr val="accent2">
                    <a:lumMod val="50000"/>
                  </a:schemeClr>
                </a:solidFill>
                <a:latin typeface="DM Sans" charset="0"/>
                <a:ea typeface="Arial"/>
                <a:cs typeface="Arial"/>
                <a:sym typeface="Arial"/>
              </a:rPr>
              <a:t>morbimortalidade</a:t>
            </a:r>
            <a:r>
              <a:rPr lang="pt-BR" sz="1600" kern="0" dirty="0">
                <a:solidFill>
                  <a:schemeClr val="accent2">
                    <a:lumMod val="50000"/>
                  </a:schemeClr>
                </a:solidFill>
                <a:latin typeface="DM Sans" charset="0"/>
                <a:ea typeface="Arial"/>
                <a:cs typeface="Arial"/>
                <a:sym typeface="Arial"/>
              </a:rPr>
              <a:t> (</a:t>
            </a:r>
            <a:r>
              <a:rPr lang="pt-BR" sz="1600" kern="0" dirty="0" err="1">
                <a:solidFill>
                  <a:schemeClr val="accent2">
                    <a:lumMod val="50000"/>
                  </a:schemeClr>
                </a:solidFill>
                <a:latin typeface="DM Sans" charset="0"/>
                <a:ea typeface="Arial"/>
                <a:cs typeface="Arial"/>
                <a:sym typeface="Arial"/>
              </a:rPr>
              <a:t>Madan</a:t>
            </a:r>
            <a:r>
              <a:rPr lang="pt-BR" sz="1600" kern="0" dirty="0">
                <a:solidFill>
                  <a:schemeClr val="accent2">
                    <a:lumMod val="50000"/>
                  </a:schemeClr>
                </a:solidFill>
                <a:latin typeface="DM Sans" charset="0"/>
                <a:ea typeface="Arial"/>
                <a:cs typeface="Arial"/>
                <a:sym typeface="Arial"/>
              </a:rPr>
              <a:t> </a:t>
            </a:r>
            <a:r>
              <a:rPr lang="pt-BR" sz="1600" kern="0" dirty="0" err="1">
                <a:solidFill>
                  <a:schemeClr val="accent2">
                    <a:lumMod val="50000"/>
                  </a:schemeClr>
                </a:solidFill>
                <a:latin typeface="DM Sans" charset="0"/>
                <a:ea typeface="Arial"/>
                <a:cs typeface="Arial"/>
                <a:sym typeface="Arial"/>
              </a:rPr>
              <a:t>et</a:t>
            </a:r>
            <a:r>
              <a:rPr lang="pt-BR" sz="1600" kern="0" dirty="0">
                <a:solidFill>
                  <a:schemeClr val="accent2">
                    <a:lumMod val="50000"/>
                  </a:schemeClr>
                </a:solidFill>
                <a:latin typeface="DM Sans" charset="0"/>
                <a:ea typeface="Arial"/>
                <a:cs typeface="Arial"/>
                <a:sym typeface="Arial"/>
              </a:rPr>
              <a:t> al. 2009; </a:t>
            </a:r>
            <a:r>
              <a:rPr lang="pt-BR" sz="1600" kern="0" dirty="0" err="1">
                <a:solidFill>
                  <a:schemeClr val="accent2">
                    <a:lumMod val="50000"/>
                  </a:schemeClr>
                </a:solidFill>
                <a:latin typeface="DM Sans" charset="0"/>
                <a:ea typeface="Arial"/>
                <a:cs typeface="Arial"/>
                <a:sym typeface="Arial"/>
              </a:rPr>
              <a:t>Mirea</a:t>
            </a:r>
            <a:r>
              <a:rPr lang="pt-BR" sz="1600" kern="0" dirty="0">
                <a:solidFill>
                  <a:schemeClr val="accent2">
                    <a:lumMod val="50000"/>
                  </a:schemeClr>
                </a:solidFill>
                <a:latin typeface="DM Sans" charset="0"/>
                <a:ea typeface="Arial"/>
                <a:cs typeface="Arial"/>
                <a:sym typeface="Arial"/>
              </a:rPr>
              <a:t> </a:t>
            </a:r>
            <a:r>
              <a:rPr lang="pt-BR" sz="1600" kern="0" dirty="0" err="1">
                <a:solidFill>
                  <a:schemeClr val="accent2">
                    <a:lumMod val="50000"/>
                  </a:schemeClr>
                </a:solidFill>
                <a:latin typeface="DM Sans" charset="0"/>
                <a:ea typeface="Arial"/>
                <a:cs typeface="Arial"/>
                <a:sym typeface="Arial"/>
              </a:rPr>
              <a:t>et</a:t>
            </a:r>
            <a:r>
              <a:rPr lang="pt-BR" sz="1600" kern="0" dirty="0">
                <a:solidFill>
                  <a:schemeClr val="accent2">
                    <a:lumMod val="50000"/>
                  </a:schemeClr>
                </a:solidFill>
                <a:latin typeface="DM Sans" charset="0"/>
                <a:ea typeface="Arial"/>
                <a:cs typeface="Arial"/>
                <a:sym typeface="Arial"/>
              </a:rPr>
              <a:t> al. 2012; </a:t>
            </a:r>
            <a:r>
              <a:rPr lang="pt-BR" sz="1600" kern="0" dirty="0" err="1">
                <a:solidFill>
                  <a:schemeClr val="accent2">
                    <a:lumMod val="50000"/>
                  </a:schemeClr>
                </a:solidFill>
                <a:latin typeface="DM Sans" charset="0"/>
                <a:ea typeface="Arial"/>
                <a:cs typeface="Arial"/>
                <a:sym typeface="Arial"/>
              </a:rPr>
              <a:t>Bourgoin</a:t>
            </a:r>
            <a:r>
              <a:rPr lang="pt-BR" sz="1600" kern="0" dirty="0">
                <a:solidFill>
                  <a:schemeClr val="accent2">
                    <a:lumMod val="50000"/>
                  </a:schemeClr>
                </a:solidFill>
                <a:latin typeface="DM Sans" charset="0"/>
                <a:ea typeface="Arial"/>
                <a:cs typeface="Arial"/>
                <a:sym typeface="Arial"/>
              </a:rPr>
              <a:t> </a:t>
            </a:r>
            <a:r>
              <a:rPr lang="pt-BR" sz="1600" kern="0" dirty="0" err="1">
                <a:solidFill>
                  <a:schemeClr val="accent2">
                    <a:lumMod val="50000"/>
                  </a:schemeClr>
                </a:solidFill>
                <a:latin typeface="DM Sans" charset="0"/>
                <a:ea typeface="Arial"/>
                <a:cs typeface="Arial"/>
                <a:sym typeface="Arial"/>
              </a:rPr>
              <a:t>et</a:t>
            </a:r>
            <a:r>
              <a:rPr lang="pt-BR" sz="1600" kern="0" dirty="0">
                <a:solidFill>
                  <a:schemeClr val="accent2">
                    <a:lumMod val="50000"/>
                  </a:schemeClr>
                </a:solidFill>
                <a:latin typeface="DM Sans" charset="0"/>
                <a:ea typeface="Arial"/>
                <a:cs typeface="Arial"/>
                <a:sym typeface="Arial"/>
              </a:rPr>
              <a:t> al. 2016).</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600" kern="0" dirty="0">
                <a:solidFill>
                  <a:schemeClr val="accent2">
                    <a:lumMod val="50000"/>
                  </a:schemeClr>
                </a:solidFill>
                <a:latin typeface="DM Sans" charset="0"/>
                <a:ea typeface="Arial"/>
                <a:cs typeface="Arial"/>
                <a:sym typeface="Arial"/>
              </a:rPr>
              <a:t>Destaca-se, atualmente, o tratamento conservador para PCA. </a:t>
            </a:r>
            <a:r>
              <a:rPr lang="da-DK" sz="1600" kern="0" dirty="0">
                <a:solidFill>
                  <a:schemeClr val="accent2">
                    <a:lumMod val="50000"/>
                  </a:schemeClr>
                </a:solidFill>
                <a:latin typeface="DM Sans" charset="0"/>
                <a:ea typeface="Arial"/>
                <a:cs typeface="Arial"/>
                <a:sym typeface="Arial"/>
              </a:rPr>
              <a:t>(Jhaveri et al. 2010; Wickremasinghe et al. 2012; Clyman et </a:t>
            </a:r>
            <a:r>
              <a:rPr lang="pt-BR" sz="1600" kern="0" dirty="0">
                <a:solidFill>
                  <a:schemeClr val="accent2">
                    <a:lumMod val="50000"/>
                  </a:schemeClr>
                </a:solidFill>
                <a:latin typeface="DM Sans" charset="0"/>
                <a:ea typeface="Arial"/>
                <a:cs typeface="Arial"/>
                <a:sym typeface="Arial"/>
              </a:rPr>
              <a:t>al. 2019):</a:t>
            </a:r>
          </a:p>
          <a:p>
            <a:pPr lvl="1" indent="-381600" algn="just" fontAlgn="auto">
              <a:lnSpc>
                <a:spcPct val="114000"/>
              </a:lnSpc>
              <a:spcBef>
                <a:spcPts val="600"/>
              </a:spcBef>
              <a:spcAft>
                <a:spcPts val="0"/>
              </a:spcAft>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a:t>
            </a:r>
            <a:r>
              <a:rPr lang="pt-BR" kern="0" dirty="0">
                <a:solidFill>
                  <a:schemeClr val="accent2">
                    <a:lumMod val="50000"/>
                  </a:schemeClr>
                </a:solidFill>
                <a:latin typeface="DM Sans" charset="0"/>
                <a:ea typeface="Arial"/>
                <a:cs typeface="Arial"/>
                <a:sym typeface="Arial"/>
              </a:rPr>
              <a:t>RN que nunca foram tratados para fechamento de PCA - Uso de fármacos feito apenas para resgate quando CA tem repercussão hemodinâmica</a:t>
            </a:r>
            <a:endParaRPr lang="pt-BR" sz="1600" kern="0" dirty="0">
              <a:solidFill>
                <a:schemeClr val="accent2">
                  <a:lumMod val="50000"/>
                </a:schemeClr>
              </a:solidFill>
              <a:latin typeface="DM Sans" charset="0"/>
              <a:ea typeface="Arial"/>
              <a:cs typeface="Arial"/>
              <a:sym typeface="Arial"/>
            </a:endParaRPr>
          </a:p>
          <a:p>
            <a:pPr lvl="1" indent="-381600" algn="just" fontAlgn="auto">
              <a:lnSpc>
                <a:spcPct val="114000"/>
              </a:lnSpc>
              <a:spcBef>
                <a:spcPts val="600"/>
              </a:spcBef>
              <a:spcAft>
                <a:spcPts val="0"/>
              </a:spcAft>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a:t>
            </a:r>
            <a:r>
              <a:rPr lang="pt-BR" kern="0" dirty="0">
                <a:solidFill>
                  <a:schemeClr val="accent2">
                    <a:lumMod val="50000"/>
                  </a:schemeClr>
                </a:solidFill>
                <a:latin typeface="DM Sans" charset="0"/>
                <a:ea typeface="Arial"/>
                <a:cs typeface="Arial"/>
                <a:sym typeface="Arial"/>
              </a:rPr>
              <a:t>Sem realização de cirurgia, ao menos que haja complicações sistêmicas ou presença de contraindicação ao uso de inibidores da COX – hipotensão dependente de inotrópicos, intolerância gástrica e injúria renal aguda. </a:t>
            </a:r>
            <a:endParaRPr lang="pt-BR" sz="1600" kern="0" dirty="0">
              <a:solidFill>
                <a:schemeClr val="accent2">
                  <a:lumMod val="50000"/>
                </a:schemeClr>
              </a:solidFill>
              <a:latin typeface="DM Sans" charset="0"/>
              <a:ea typeface="Arial"/>
              <a:cs typeface="Arial"/>
              <a:sym typeface="Arial"/>
            </a:endParaRPr>
          </a:p>
          <a:p>
            <a:pPr marL="457200" lvl="7" indent="-381600" algn="just">
              <a:lnSpc>
                <a:spcPct val="114000"/>
              </a:lnSpc>
              <a:spcBef>
                <a:spcPts val="600"/>
              </a:spcBef>
              <a:buClr>
                <a:schemeClr val="accent1"/>
              </a:buClr>
              <a:buSzPct val="150000"/>
              <a:buFont typeface="Arial"/>
              <a:buNone/>
              <a:defRPr/>
            </a:pPr>
            <a:endParaRPr lang="pt-BR" sz="1600" kern="0" dirty="0">
              <a:solidFill>
                <a:schemeClr val="accent2">
                  <a:lumMod val="50000"/>
                </a:schemeClr>
              </a:solidFill>
              <a:latin typeface="DM Sans" charset="0"/>
              <a:ea typeface="Arial"/>
              <a:cs typeface="Arial"/>
              <a:sym typeface="Arial"/>
            </a:endParaRPr>
          </a:p>
        </p:txBody>
      </p:sp>
      <p:sp>
        <p:nvSpPr>
          <p:cNvPr id="28" name="Divisa 27"/>
          <p:cNvSpPr/>
          <p:nvPr/>
        </p:nvSpPr>
        <p:spPr>
          <a:xfrm>
            <a:off x="971550" y="3219450"/>
            <a:ext cx="215900" cy="71438"/>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pt-BR" kern="0">
              <a:solidFill>
                <a:schemeClr val="tx1"/>
              </a:solidFill>
              <a:sym typeface="Arial"/>
            </a:endParaRPr>
          </a:p>
        </p:txBody>
      </p:sp>
      <p:sp>
        <p:nvSpPr>
          <p:cNvPr id="29" name="Divisa 28"/>
          <p:cNvSpPr/>
          <p:nvPr/>
        </p:nvSpPr>
        <p:spPr>
          <a:xfrm>
            <a:off x="971550" y="3795713"/>
            <a:ext cx="215900" cy="71437"/>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pt-BR" kern="0">
              <a:solidFill>
                <a:schemeClr val="tx1"/>
              </a:solidFill>
              <a:sym typeface="Arial"/>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Google Shape;106;p17"/>
          <p:cNvSpPr txBox="1">
            <a:spLocks noGrp="1"/>
          </p:cNvSpPr>
          <p:nvPr>
            <p:ph type="body" idx="1"/>
          </p:nvPr>
        </p:nvSpPr>
        <p:spPr>
          <a:xfrm>
            <a:off x="395288" y="339725"/>
            <a:ext cx="8353425" cy="4333875"/>
          </a:xfrm>
        </p:spPr>
        <p:txBody>
          <a:bodyPr/>
          <a:lstStyle>
            <a:lvl1pPr marL="457200" indent="-3810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Aft>
                <a:spcPct val="0"/>
              </a:spcAft>
              <a:buClr>
                <a:schemeClr val="accent1"/>
              </a:buClr>
              <a:buFont typeface="DM Sans" charset="0"/>
              <a:buChar char="▫"/>
            </a:pPr>
            <a:r>
              <a:rPr lang="pt-BR" sz="1600" smtClean="0">
                <a:solidFill>
                  <a:srgbClr val="003A5D"/>
                </a:solidFill>
                <a:latin typeface="DM Sans" charset="0"/>
                <a:sym typeface="DM Sans" charset="0"/>
              </a:rPr>
              <a:t>Muitos estudos sugerem que PCA compromete a oxigenação e perfusão cerebral dos prematuros, além de favorecer desfechos negativos no neurodesenvolvimento. (Lemmers et al. 2008).</a:t>
            </a:r>
          </a:p>
          <a:p>
            <a:pPr algn="just" eaLnBrk="1" hangingPunct="1">
              <a:lnSpc>
                <a:spcPct val="115000"/>
              </a:lnSpc>
              <a:spcAft>
                <a:spcPct val="0"/>
              </a:spcAft>
              <a:buClr>
                <a:schemeClr val="accent1"/>
              </a:buClr>
              <a:buFont typeface="DM Sans" charset="0"/>
              <a:buChar char="▫"/>
            </a:pPr>
            <a:r>
              <a:rPr lang="pt-BR" sz="1600" smtClean="0">
                <a:solidFill>
                  <a:srgbClr val="003A5D"/>
                </a:solidFill>
                <a:latin typeface="DM Sans" charset="0"/>
                <a:sym typeface="DM Sans" charset="0"/>
              </a:rPr>
              <a:t>Além disso, existe escassez de desfechos a longo prazo em pacientes com PCA.</a:t>
            </a:r>
          </a:p>
          <a:p>
            <a:pPr algn="just" eaLnBrk="1" hangingPunct="1">
              <a:lnSpc>
                <a:spcPct val="115000"/>
              </a:lnSpc>
              <a:spcAft>
                <a:spcPct val="0"/>
              </a:spcAft>
              <a:buClr>
                <a:schemeClr val="accent1"/>
              </a:buClr>
              <a:buFont typeface="DM Sans" charset="0"/>
              <a:buChar char="▫"/>
            </a:pPr>
            <a:r>
              <a:rPr lang="pt-BR" sz="1600" smtClean="0">
                <a:solidFill>
                  <a:srgbClr val="003A5D"/>
                </a:solidFill>
                <a:latin typeface="DM Sans" charset="0"/>
                <a:sym typeface="DM Sans" charset="0"/>
              </a:rPr>
              <a:t>Embora seja documentado que a saturação e extração de oxigênio não é afetada por PCA hemodinamicamente significativo em RN nas 2 primeiras semanas de vida, frequentemente nota-se que há a persistência do CA por mais de 2 semanas. Dessa forma, os efeitos da longa exposição ao PCA são incertos.</a:t>
            </a:r>
          </a:p>
          <a:p>
            <a:pPr algn="just" eaLnBrk="1" hangingPunct="1">
              <a:lnSpc>
                <a:spcPct val="115000"/>
              </a:lnSpc>
              <a:spcAft>
                <a:spcPct val="0"/>
              </a:spcAft>
              <a:buClr>
                <a:schemeClr val="accent1"/>
              </a:buClr>
              <a:buFont typeface="DM Sans" charset="0"/>
              <a:buChar char="▫"/>
            </a:pPr>
            <a:r>
              <a:rPr lang="pt-BR" sz="1600" smtClean="0">
                <a:solidFill>
                  <a:srgbClr val="003A5D"/>
                </a:solidFill>
                <a:latin typeface="DM Sans" charset="0"/>
                <a:sym typeface="DM Sans" charset="0"/>
              </a:rPr>
              <a:t>Para os autores, há a preferência por tratamento conservador, a qual evita a ligadura cirúrgica tanto quanto possível, mantendo o fluxo sanguíneo cerebral por uso de inibidor da COX quando PCA tornar-se hemodinamicamente significativo. </a:t>
            </a:r>
          </a:p>
          <a:p>
            <a:pPr eaLnBrk="1" hangingPunct="1">
              <a:lnSpc>
                <a:spcPct val="115000"/>
              </a:lnSpc>
              <a:spcAft>
                <a:spcPct val="0"/>
              </a:spcAft>
              <a:buClr>
                <a:schemeClr val="accent1"/>
              </a:buClr>
              <a:buFont typeface="DM Sans" charset="0"/>
              <a:buChar char="▫"/>
            </a:pPr>
            <a:r>
              <a:rPr lang="pt-BR" sz="1600" smtClean="0">
                <a:solidFill>
                  <a:srgbClr val="003A5D"/>
                </a:solidFill>
                <a:latin typeface="DM Sans" charset="0"/>
                <a:sym typeface="DM Sans" charset="0"/>
              </a:rPr>
              <a:t>O objetivo do estudo foi examinar o risco de prejuízos no neurodesenvolvimento  de PCA persistentemente aberto em RNPT mesmo na vigência de tratamento conservador.</a:t>
            </a:r>
          </a:p>
          <a:p>
            <a:pPr eaLnBrk="1" hangingPunct="1">
              <a:lnSpc>
                <a:spcPct val="115000"/>
              </a:lnSpc>
              <a:spcAft>
                <a:spcPct val="0"/>
              </a:spcAft>
              <a:buClr>
                <a:schemeClr val="accent1"/>
              </a:buClr>
              <a:buFont typeface="DM Sans" charset="0"/>
              <a:buChar char="▫"/>
            </a:pPr>
            <a:endParaRPr lang="pt-BR" sz="1600" smtClean="0">
              <a:solidFill>
                <a:srgbClr val="003A5D"/>
              </a:solidFill>
              <a:latin typeface="DM Sans" charset="0"/>
              <a:sym typeface="DM Sans" charset="0"/>
            </a:endParaRPr>
          </a:p>
        </p:txBody>
      </p:sp>
      <p:sp>
        <p:nvSpPr>
          <p:cNvPr id="15363" name="Google Shape;107;p1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07AD2B9F-FAEC-4CD4-99AC-A3DF8E9B6DC3}" type="slidenum">
              <a:rPr lang="pt-BR" sz="1100" smtClean="0">
                <a:solidFill>
                  <a:schemeClr val="accent1"/>
                </a:solidFill>
                <a:latin typeface="DM Sans" charset="0"/>
                <a:sym typeface="DM Sans" charset="0"/>
              </a:rPr>
              <a:pPr eaLnBrk="1" hangingPunct="1"/>
              <a:t>5</a:t>
            </a:fld>
            <a:endParaRPr lang="pt-BR" sz="1100" smtClean="0">
              <a:solidFill>
                <a:schemeClr val="accent1"/>
              </a:solidFill>
              <a:latin typeface="DM Sans" charset="0"/>
              <a:sym typeface="DM Sans" charset="0"/>
            </a:endParaRP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Google Shape;98;p16"/>
          <p:cNvSpPr txBox="1">
            <a:spLocks noGrp="1"/>
          </p:cNvSpPr>
          <p:nvPr>
            <p:ph type="ctrTitle"/>
          </p:nvPr>
        </p:nvSpPr>
        <p:spPr>
          <a:xfrm>
            <a:off x="2012950" y="2049463"/>
            <a:ext cx="5108575" cy="482600"/>
          </a:xfrm>
        </p:spPr>
        <p:txBody>
          <a:bodyPr/>
          <a:lstStyle/>
          <a:p>
            <a:pPr eaLnBrk="1" hangingPunct="1">
              <a:spcBef>
                <a:spcPct val="0"/>
              </a:spcBef>
              <a:spcAft>
                <a:spcPct val="0"/>
              </a:spcAft>
              <a:buClr>
                <a:schemeClr val="accent1"/>
              </a:buClr>
              <a:buFont typeface="DM Sans" charset="0"/>
              <a:buNone/>
            </a:pPr>
            <a:r>
              <a:rPr lang="pt-BR" b="1" smtClean="0">
                <a:solidFill>
                  <a:schemeClr val="accent1"/>
                </a:solidFill>
                <a:latin typeface="DM Sans" charset="0"/>
                <a:cs typeface="Arial" charset="0"/>
                <a:sym typeface="DM Sans" charset="0"/>
              </a:rPr>
              <a:t>METODOLOGIA</a:t>
            </a:r>
          </a:p>
        </p:txBody>
      </p:sp>
      <p:sp>
        <p:nvSpPr>
          <p:cNvPr id="16387" name="Google Shape;100;p16"/>
          <p:cNvSpPr txBox="1">
            <a:spLocks noChangeArrowheads="1"/>
          </p:cNvSpPr>
          <p:nvPr/>
        </p:nvSpPr>
        <p:spPr bwMode="auto">
          <a:xfrm>
            <a:off x="0" y="1576388"/>
            <a:ext cx="1735138"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000000"/>
              </a:buClr>
              <a:buFont typeface="Arial" charset="0"/>
              <a:buNone/>
            </a:pPr>
            <a:r>
              <a:rPr lang="pt-BR" sz="9600" b="1">
                <a:solidFill>
                  <a:schemeClr val="accent1"/>
                </a:solidFill>
                <a:latin typeface="DM Sans" charset="0"/>
                <a:sym typeface="DM Sans" charset="0"/>
              </a:rPr>
              <a:t>2</a:t>
            </a:r>
          </a:p>
        </p:txBody>
      </p:sp>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Google Shape;106;p17"/>
          <p:cNvSpPr txBox="1">
            <a:spLocks noGrp="1"/>
          </p:cNvSpPr>
          <p:nvPr>
            <p:ph type="body" idx="1"/>
          </p:nvPr>
        </p:nvSpPr>
        <p:spPr>
          <a:xfrm>
            <a:off x="395288" y="685800"/>
            <a:ext cx="8353425" cy="4333875"/>
          </a:xfrm>
        </p:spPr>
        <p:txBody>
          <a:bodyPr/>
          <a:lstStyle>
            <a:lvl1pPr marL="457200" indent="-381000">
              <a:defRPr sz="1400">
                <a:solidFill>
                  <a:srgbClr val="000000"/>
                </a:solidFill>
                <a:latin typeface="Arial" charset="0"/>
                <a:cs typeface="Arial" charset="0"/>
                <a:sym typeface="Arial" charset="0"/>
              </a:defRPr>
            </a:lvl1pPr>
            <a:lvl2pPr marL="914400" indent="-3810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O  estudo teve aprovação pelo Comitê de Ética do Japanese Red Cross Sendai Hospital. </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Estudo retrospectivo, cujos dados foram extraídos de prontuários</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Amostra: RNPT MBP de IG&lt; 29sem e PN&lt;1250g admitidos na UTI Neonatal de Janeiro de 2010 a Março de 2013.</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Critérios de Exclusão: morte na UTIN, alterações cromossômicas e múltiplas mal-formações, e perda de seguimento no Follow Up.</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Amostra dividida em 2 grupos: </a:t>
            </a:r>
          </a:p>
          <a:p>
            <a:pPr lvl="1" algn="just" eaLnBrk="1" hangingPunct="1">
              <a:lnSpc>
                <a:spcPct val="115000"/>
              </a:lnSpc>
              <a:spcBef>
                <a:spcPct val="0"/>
              </a:spcBef>
              <a:spcAft>
                <a:spcPct val="0"/>
              </a:spcAft>
              <a:buClr>
                <a:srgbClr val="ABB8C0"/>
              </a:buClr>
              <a:buFont typeface="DM Sans" charset="0"/>
              <a:buChar char="▫"/>
            </a:pPr>
            <a:r>
              <a:rPr lang="pt-BR" sz="1600" b="1" smtClean="0">
                <a:solidFill>
                  <a:schemeClr val="tx1"/>
                </a:solidFill>
                <a:latin typeface="DM Sans" charset="0"/>
                <a:sym typeface="DM Sans" charset="0"/>
              </a:rPr>
              <a:t>CA fechado = espontâneo ou por uso de Indometacina ou por ligadura após 14 dias de vida.</a:t>
            </a:r>
          </a:p>
          <a:p>
            <a:pPr lvl="1" algn="just" eaLnBrk="1" hangingPunct="1">
              <a:lnSpc>
                <a:spcPct val="115000"/>
              </a:lnSpc>
              <a:spcBef>
                <a:spcPct val="0"/>
              </a:spcBef>
              <a:spcAft>
                <a:spcPct val="0"/>
              </a:spcAft>
              <a:buClr>
                <a:srgbClr val="ABB8C0"/>
              </a:buClr>
              <a:buFont typeface="DM Sans" charset="0"/>
              <a:buChar char="▫"/>
            </a:pPr>
            <a:r>
              <a:rPr lang="pt-BR" sz="1600" b="1" smtClean="0">
                <a:solidFill>
                  <a:srgbClr val="002E59"/>
                </a:solidFill>
                <a:latin typeface="DM Sans" charset="0"/>
                <a:sym typeface="DM Sans" charset="0"/>
              </a:rPr>
              <a:t>PCA = CA aberto por mais de 14 dia de vida</a:t>
            </a:r>
          </a:p>
          <a:p>
            <a:pPr algn="just" eaLnBrk="1" hangingPunct="1">
              <a:lnSpc>
                <a:spcPct val="115000"/>
              </a:lnSpc>
              <a:spcAft>
                <a:spcPct val="0"/>
              </a:spcAft>
              <a:buClr>
                <a:schemeClr val="accent1"/>
              </a:buClr>
              <a:buFont typeface="DM Sans" charset="0"/>
              <a:buNone/>
            </a:pPr>
            <a:r>
              <a:rPr lang="pt-BR" sz="1600" smtClean="0">
                <a:solidFill>
                  <a:srgbClr val="002E59"/>
                </a:solidFill>
                <a:latin typeface="DM Sans" charset="0"/>
                <a:sym typeface="DM Sans" charset="0"/>
              </a:rPr>
              <a:t>       </a:t>
            </a:r>
          </a:p>
        </p:txBody>
      </p:sp>
      <p:sp>
        <p:nvSpPr>
          <p:cNvPr id="17411" name="Google Shape;107;p1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6BD531D1-F9F3-415E-882A-40D0E826256B}" type="slidenum">
              <a:rPr lang="pt-BR" sz="1100" smtClean="0">
                <a:solidFill>
                  <a:schemeClr val="accent1"/>
                </a:solidFill>
                <a:latin typeface="DM Sans" charset="0"/>
                <a:sym typeface="DM Sans" charset="0"/>
              </a:rPr>
              <a:pPr eaLnBrk="1" hangingPunct="1"/>
              <a:t>7</a:t>
            </a:fld>
            <a:endParaRPr lang="pt-BR" sz="1100" smtClean="0">
              <a:solidFill>
                <a:schemeClr val="accent1"/>
              </a:solidFill>
              <a:latin typeface="DM Sans" charset="0"/>
              <a:sym typeface="DM Sans" charset="0"/>
            </a:endParaRPr>
          </a:p>
        </p:txBody>
      </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 name="Google Shape;157;p21"/>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973138"/>
            <a:ext cx="2447925" cy="3327400"/>
          </a:xfrm>
          <a:prstGeom prst="rect">
            <a:avLst/>
          </a:prstGeom>
          <a:noFill/>
          <a:ln>
            <a:noFill/>
          </a:ln>
          <a:effectLst>
            <a:outerShdw blurRad="342900" dist="9525" dir="5400000" algn="bl" rotWithShape="0">
              <a:schemeClr val="tx1">
                <a:alpha val="5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Google Shape;158;p2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5C4EB941-D78A-4F15-BC45-8083E9E87F20}" type="slidenum">
              <a:rPr lang="pt-BR" sz="1100" smtClean="0">
                <a:solidFill>
                  <a:schemeClr val="accent1"/>
                </a:solidFill>
                <a:latin typeface="DM Sans" charset="0"/>
                <a:sym typeface="DM Sans" charset="0"/>
              </a:rPr>
              <a:pPr eaLnBrk="1" hangingPunct="1"/>
              <a:t>8</a:t>
            </a:fld>
            <a:endParaRPr lang="pt-BR" sz="1100" smtClean="0">
              <a:solidFill>
                <a:schemeClr val="accent1"/>
              </a:solidFill>
              <a:latin typeface="DM Sans" charset="0"/>
              <a:sym typeface="DM Sans" charset="0"/>
            </a:endParaRPr>
          </a:p>
        </p:txBody>
      </p:sp>
      <p:sp>
        <p:nvSpPr>
          <p:cNvPr id="8" name="Google Shape;106;p17"/>
          <p:cNvSpPr txBox="1">
            <a:spLocks noGrp="1"/>
          </p:cNvSpPr>
          <p:nvPr>
            <p:ph type="body" idx="1"/>
          </p:nvPr>
        </p:nvSpPr>
        <p:spPr>
          <a:xfrm>
            <a:off x="323850" y="123825"/>
            <a:ext cx="5545138" cy="4333875"/>
          </a:xfrm>
        </p:spPr>
        <p:txBody>
          <a:bodyPr/>
          <a:lstStyle>
            <a:lvl1pPr marL="457200" indent="-3810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O ponto de corte de 14 dias de vida se baseia na hipótese da saturação cerebral de oxigênio não ser afetada pela PCA hemodinamicamente significativa em prematuros nas 2 primeira semanas de vida ( van der Laan’s, 2016)</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Aos 5 anos de idade corrigida, houve avaliação neuropsicológica por psicólogos treinados</a:t>
            </a:r>
          </a:p>
          <a:p>
            <a:pPr algn="just" eaLnBrk="1" hangingPunct="1">
              <a:lnSpc>
                <a:spcPct val="115000"/>
              </a:lnSpc>
              <a:spcAft>
                <a:spcPct val="0"/>
              </a:spcAft>
              <a:buClr>
                <a:schemeClr val="accent1"/>
              </a:buClr>
              <a:buFont typeface="DM Sans" charset="0"/>
              <a:buChar char="▫"/>
            </a:pPr>
            <a:r>
              <a:rPr lang="pt-BR" sz="1600" smtClean="0">
                <a:solidFill>
                  <a:srgbClr val="002E59"/>
                </a:solidFill>
                <a:latin typeface="DM Sans" charset="0"/>
                <a:sym typeface="DM Sans" charset="0"/>
              </a:rPr>
              <a:t>Nos que tiveram follow up (n=72), as variáveis comparada entre os grupos (CA fechado n=52 e PCA n=20) foram: IG; PN; corticoide antenatal; sexo; Apgar; taxas de paridade, PIG e Síndrome do Desconforto Respiratório-SDR;  Hemorragia intraventricular-HIV; leucomalácia; Enterocolite necrosante-ECN; Retinopatia da Prematuridade-ROP e laserterapia; uso de Indometacina; ligadura cirúrgica; prejuízo no neurodesenvolvimento; duração da PCA e escores de avaliação do neurodesenvolvimento. </a:t>
            </a:r>
          </a:p>
          <a:p>
            <a:pPr algn="just" eaLnBrk="1" hangingPunct="1">
              <a:lnSpc>
                <a:spcPct val="115000"/>
              </a:lnSpc>
              <a:spcAft>
                <a:spcPct val="0"/>
              </a:spcAft>
              <a:buClr>
                <a:schemeClr val="accent1"/>
              </a:buClr>
              <a:buFont typeface="DM Sans" charset="0"/>
              <a:buChar char="▫"/>
            </a:pPr>
            <a:endParaRPr lang="pt-BR" sz="1600" smtClean="0">
              <a:solidFill>
                <a:srgbClr val="002E59"/>
              </a:solidFill>
              <a:latin typeface="DM Sans" charset="0"/>
              <a:sym typeface="DM Sans" charset="0"/>
            </a:endParaRP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Google Shape;188;p24"/>
          <p:cNvSpPr txBox="1">
            <a:spLocks noGrp="1"/>
          </p:cNvSpPr>
          <p:nvPr>
            <p:ph type="title"/>
          </p:nvPr>
        </p:nvSpPr>
        <p:spPr>
          <a:xfrm>
            <a:off x="304800" y="355600"/>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Manejo da PCA</a:t>
            </a:r>
          </a:p>
        </p:txBody>
      </p:sp>
      <p:sp>
        <p:nvSpPr>
          <p:cNvPr id="19459" name="Google Shape;190;p2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DE76E066-F22D-4A7A-BD52-5B0B158AE9E1}" type="slidenum">
              <a:rPr lang="pt-BR" sz="1100" smtClean="0">
                <a:solidFill>
                  <a:schemeClr val="accent1"/>
                </a:solidFill>
                <a:latin typeface="DM Sans" charset="0"/>
                <a:sym typeface="DM Sans" charset="0"/>
              </a:rPr>
              <a:pPr eaLnBrk="1" hangingPunct="1"/>
              <a:t>9</a:t>
            </a:fld>
            <a:endParaRPr lang="pt-BR" sz="1100" smtClean="0">
              <a:solidFill>
                <a:schemeClr val="accent1"/>
              </a:solidFill>
              <a:latin typeface="DM Sans" charset="0"/>
              <a:sym typeface="DM Sans" charset="0"/>
            </a:endParaRPr>
          </a:p>
        </p:txBody>
      </p:sp>
      <p:sp>
        <p:nvSpPr>
          <p:cNvPr id="5" name="Google Shape;106;p17"/>
          <p:cNvSpPr txBox="1">
            <a:spLocks/>
          </p:cNvSpPr>
          <p:nvPr/>
        </p:nvSpPr>
        <p:spPr>
          <a:xfrm>
            <a:off x="395288" y="1117600"/>
            <a:ext cx="8353425" cy="3757613"/>
          </a:xfrm>
          <a:prstGeom prst="rect">
            <a:avLst/>
          </a:prstGeom>
        </p:spPr>
        <p:txBody>
          <a:bodyPr spcFirstLastPara="1" lIns="0" tIns="0" rIns="0" bIns="0"/>
          <a:lstStyle/>
          <a:p>
            <a:pPr algn="just" fontAlgn="auto">
              <a:spcBef>
                <a:spcPts val="0"/>
              </a:spcBef>
              <a:spcAft>
                <a:spcPts val="0"/>
              </a:spcAft>
              <a:buClr>
                <a:schemeClr val="accent1"/>
              </a:buClr>
              <a:buSzPct val="150000"/>
              <a:buFont typeface="Arial" pitchFamily="34" charset="0"/>
              <a:buChar char="▫"/>
              <a:defRPr/>
            </a:pPr>
            <a:endParaRPr lang="pt-BR" sz="1600" kern="0" dirty="0">
              <a:solidFill>
                <a:schemeClr val="tx1">
                  <a:lumMod val="90000"/>
                  <a:lumOff val="10000"/>
                </a:schemeClr>
              </a:solidFill>
              <a:latin typeface="Arial"/>
              <a:ea typeface="Arial"/>
              <a:cs typeface="Arial"/>
              <a:sym typeface="Arial"/>
            </a:endParaRPr>
          </a:p>
        </p:txBody>
      </p:sp>
      <p:sp>
        <p:nvSpPr>
          <p:cNvPr id="8" name="Google Shape;106;p17"/>
          <p:cNvSpPr txBox="1">
            <a:spLocks/>
          </p:cNvSpPr>
          <p:nvPr/>
        </p:nvSpPr>
        <p:spPr>
          <a:xfrm>
            <a:off x="395288" y="1203325"/>
            <a:ext cx="8353425" cy="3455988"/>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2E59"/>
                </a:solidFill>
                <a:latin typeface="DM Sans" charset="0"/>
              </a:rPr>
              <a:t>A abordagem da PCA tem sido historicamente conservadora, ou seja, controla-se o fluxo pelo CA com Indometacina na presença de shunt, evitando-se a ligadura cirúrgica. Principalmente, objetivando-se a proteção cerebral da PCA hemodinamicamente significativa. </a:t>
            </a:r>
          </a:p>
          <a:p>
            <a:pPr algn="just" eaLnBrk="1" hangingPunct="1">
              <a:lnSpc>
                <a:spcPct val="114000"/>
              </a:lnSpc>
              <a:spcBef>
                <a:spcPts val="600"/>
              </a:spcBef>
              <a:buClr>
                <a:schemeClr val="accent1"/>
              </a:buClr>
              <a:buSzPct val="150000"/>
              <a:buFont typeface="Arial" charset="0"/>
              <a:buChar char="▫"/>
            </a:pPr>
            <a:r>
              <a:rPr lang="pt-BR" sz="1600">
                <a:solidFill>
                  <a:srgbClr val="002E59"/>
                </a:solidFill>
                <a:latin typeface="DM Sans" charset="0"/>
              </a:rPr>
              <a:t>Nenhum recém-nascido (RN) do estudo recebeu Indometacina profilática.</a:t>
            </a:r>
          </a:p>
          <a:p>
            <a:pPr algn="just" eaLnBrk="1" hangingPunct="1">
              <a:lnSpc>
                <a:spcPct val="114000"/>
              </a:lnSpc>
              <a:spcBef>
                <a:spcPts val="600"/>
              </a:spcBef>
              <a:buClr>
                <a:schemeClr val="accent1"/>
              </a:buClr>
              <a:buSzPct val="150000"/>
              <a:buFont typeface="Arial" charset="0"/>
              <a:buChar char="▫"/>
            </a:pPr>
            <a:r>
              <a:rPr lang="pt-BR" sz="1600">
                <a:solidFill>
                  <a:srgbClr val="002E59"/>
                </a:solidFill>
                <a:latin typeface="DM Sans" charset="0"/>
              </a:rPr>
              <a:t>Conduta conservadora inclui: restrição hídrica, uso de diurético ou estratégia ventilatória para compensar o shunt pelo CA.</a:t>
            </a:r>
          </a:p>
          <a:p>
            <a:pPr algn="just" eaLnBrk="1" hangingPunct="1">
              <a:lnSpc>
                <a:spcPct val="114000"/>
              </a:lnSpc>
              <a:spcBef>
                <a:spcPts val="600"/>
              </a:spcBef>
              <a:buClr>
                <a:schemeClr val="accent1"/>
              </a:buClr>
              <a:buSzPct val="150000"/>
              <a:buFont typeface="Arial" charset="0"/>
              <a:buChar char="▫"/>
            </a:pPr>
            <a:r>
              <a:rPr lang="pt-BR" sz="1600" b="1">
                <a:solidFill>
                  <a:srgbClr val="002E59"/>
                </a:solidFill>
                <a:latin typeface="DM Sans" charset="0"/>
              </a:rPr>
              <a:t>Critérios para ligadura cirúrgica</a:t>
            </a:r>
            <a:r>
              <a:rPr lang="pt-BR" sz="1600">
                <a:solidFill>
                  <a:srgbClr val="002E59"/>
                </a:solidFill>
                <a:latin typeface="DM Sans" charset="0"/>
              </a:rPr>
              <a:t>: hipotensão persistente com necessidade de inotrópico para manter perfusão cerebral (presença de escape diastólico a art.cerebral média); intolerância alimentar; e contraindicações ao uso de Indometacina.</a:t>
            </a:r>
          </a:p>
          <a:p>
            <a:pPr algn="just" eaLnBrk="1" hangingPunct="1">
              <a:lnSpc>
                <a:spcPct val="114000"/>
              </a:lnSpc>
              <a:spcBef>
                <a:spcPts val="600"/>
              </a:spcBef>
              <a:buClr>
                <a:schemeClr val="accent1"/>
              </a:buClr>
              <a:buSzPct val="150000"/>
              <a:buFont typeface="Arial" charset="0"/>
              <a:buChar char="▫"/>
            </a:pPr>
            <a:r>
              <a:rPr lang="pt-BR" sz="1600">
                <a:solidFill>
                  <a:srgbClr val="002E59"/>
                </a:solidFill>
                <a:latin typeface="DM Sans" charset="0"/>
              </a:rPr>
              <a:t>A decisão terapêutica é feita por Neonatologistas</a:t>
            </a:r>
          </a:p>
          <a:p>
            <a:pPr algn="just" eaLnBrk="1" hangingPunct="1">
              <a:buClr>
                <a:srgbClr val="000000"/>
              </a:buClr>
              <a:buFont typeface="Arial" charset="0"/>
              <a:buNone/>
            </a:pPr>
            <a:endParaRPr lang="pt-BR" sz="1600">
              <a:solidFill>
                <a:srgbClr val="002E59"/>
              </a:solidFill>
              <a:latin typeface="DM Sans" charset="0"/>
            </a:endParaRP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37C46B1A-702C-4D8B-99E0-0786B60BF21B}" type="slidenum">
              <a:rPr lang="pt-BR" sz="1100" smtClean="0">
                <a:solidFill>
                  <a:schemeClr val="accent1"/>
                </a:solidFill>
                <a:latin typeface="DM Sans" charset="0"/>
                <a:sym typeface="DM Sans" charset="0"/>
              </a:rPr>
              <a:pPr eaLnBrk="1" hangingPunct="1"/>
              <a:t>10</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627063"/>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O diagnóstico da PCA hemodinamicamente significativa é baseado na clínica (taquicardia, sopro sistólico contínuo, ampla pressão de pulso) e confirmado por Ecocardiografia (CA &gt; 1,5mm;  razão AE/Ao &gt;1,5; velocidade final do fluxo diastólico na art. Pulmonar Esq &gt; 0,2m/seg; e a presença de fluxo diastólico reverso na art.renal ) </a:t>
            </a:r>
            <a:r>
              <a:rPr lang="es-ES" sz="1600">
                <a:solidFill>
                  <a:srgbClr val="003A5D"/>
                </a:solidFill>
                <a:latin typeface="DM Sans" charset="0"/>
              </a:rPr>
              <a:t>(El Hajjar et al. 2005).</a:t>
            </a:r>
          </a:p>
          <a:p>
            <a:pPr algn="just" eaLnBrk="1" hangingPunct="1">
              <a:lnSpc>
                <a:spcPct val="114000"/>
              </a:lnSpc>
              <a:spcBef>
                <a:spcPts val="600"/>
              </a:spcBef>
              <a:buClr>
                <a:schemeClr val="accent1"/>
              </a:buClr>
              <a:buSzPct val="150000"/>
              <a:buFont typeface="Arial" charset="0"/>
              <a:buChar char="▫"/>
            </a:pPr>
            <a:r>
              <a:rPr lang="es-ES" sz="1600">
                <a:solidFill>
                  <a:srgbClr val="003A5D"/>
                </a:solidFill>
                <a:latin typeface="DM Sans" charset="0"/>
              </a:rPr>
              <a:t>RNPT que desenvolveram PCA </a:t>
            </a:r>
            <a:r>
              <a:rPr lang="pt-BR" sz="1600">
                <a:solidFill>
                  <a:srgbClr val="003A5D"/>
                </a:solidFill>
                <a:latin typeface="DM Sans" charset="0"/>
              </a:rPr>
              <a:t>hemodinamicamente significativa, receberam tratamento com Indometacina na dose de 0,1mg/kg quando dentro das 48h de vida e 0,1-0,2mg/kg quando após 2 dias de vida.</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Indometacina foi administrada IV por 1-4h, por máximo 3x em um ciclo. Na persistência da repercussão hemodinâmica após 1 ciclo de indometacina, foi realizado o 2ª ou mais ciclos para resgate com 48h de intervalo.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Foi usada apenas Indometacina, pois Ibuprofeno foi liberado para uso apenas em 2018 no Japão.</a:t>
            </a:r>
          </a:p>
          <a:p>
            <a:pPr algn="just" eaLnBrk="1" hangingPunct="1">
              <a:buClr>
                <a:srgbClr val="000000"/>
              </a:buClr>
              <a:buFont typeface="Arial" charset="0"/>
              <a:buNone/>
            </a:pPr>
            <a:endParaRPr lang="pt-BR" sz="1600">
              <a:solidFill>
                <a:srgbClr val="003A5D"/>
              </a:solidFill>
              <a:latin typeface="DM Sans" charset="0"/>
            </a:endParaRPr>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228;p28"/>
          <p:cNvSpPr txBox="1">
            <a:spLocks noGrp="1"/>
          </p:cNvSpPr>
          <p:nvPr>
            <p:ph type="title"/>
          </p:nvPr>
        </p:nvSpPr>
        <p:spPr>
          <a:xfrm>
            <a:off x="304800" y="355600"/>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Avaliação do Neurodesenvolvimento</a:t>
            </a:r>
          </a:p>
        </p:txBody>
      </p:sp>
      <p:sp>
        <p:nvSpPr>
          <p:cNvPr id="21507" name="Google Shape;229;p28"/>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81170419-9D76-4897-AE49-F1D85C01E227}" type="slidenum">
              <a:rPr lang="pt-BR" sz="1100" smtClean="0">
                <a:solidFill>
                  <a:schemeClr val="accent1"/>
                </a:solidFill>
                <a:latin typeface="DM Sans" charset="0"/>
                <a:sym typeface="DM Sans" charset="0"/>
              </a:rPr>
              <a:pPr eaLnBrk="1" hangingPunct="1"/>
              <a:t>11</a:t>
            </a:fld>
            <a:endParaRPr lang="pt-BR" sz="1100" smtClean="0">
              <a:solidFill>
                <a:schemeClr val="accent1"/>
              </a:solidFill>
              <a:latin typeface="DM Sans" charset="0"/>
              <a:sym typeface="DM Sans" charset="0"/>
            </a:endParaRPr>
          </a:p>
        </p:txBody>
      </p:sp>
      <p:sp>
        <p:nvSpPr>
          <p:cNvPr id="19" name="Google Shape;106;p17"/>
          <p:cNvSpPr txBox="1">
            <a:spLocks/>
          </p:cNvSpPr>
          <p:nvPr/>
        </p:nvSpPr>
        <p:spPr>
          <a:xfrm>
            <a:off x="427286" y="897533"/>
            <a:ext cx="8352928" cy="3456384"/>
          </a:xfrm>
          <a:prstGeom prst="rect">
            <a:avLst/>
          </a:prstGeom>
        </p:spPr>
        <p:txBody>
          <a:bodyPr spcFirstLastPara="1" lIns="0" tIns="0" rIns="0" bIns="0"/>
          <a:lstStyle/>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600" kern="0" dirty="0">
                <a:solidFill>
                  <a:schemeClr val="accent2">
                    <a:lumMod val="50000"/>
                  </a:schemeClr>
                </a:solidFill>
                <a:latin typeface="DM Sans" charset="0"/>
                <a:ea typeface="Arial"/>
                <a:cs typeface="Arial"/>
                <a:sym typeface="Arial"/>
              </a:rPr>
              <a:t>Realizada avaliação do neurodesenvolvimento aos 5 anos de idade corrigida pelo método </a:t>
            </a:r>
            <a:r>
              <a:rPr lang="en-US" sz="1600" kern="0" dirty="0">
                <a:solidFill>
                  <a:schemeClr val="accent2">
                    <a:lumMod val="50000"/>
                  </a:schemeClr>
                </a:solidFill>
                <a:latin typeface="DM Sans" charset="0"/>
                <a:ea typeface="Arial"/>
                <a:cs typeface="Arial"/>
                <a:sym typeface="Arial"/>
              </a:rPr>
              <a:t>Kaufman Assessment Battery for Children (K-ABC) </a:t>
            </a:r>
            <a:r>
              <a:rPr lang="en-US" sz="1600" kern="0" dirty="0" err="1">
                <a:solidFill>
                  <a:schemeClr val="accent2">
                    <a:lumMod val="50000"/>
                  </a:schemeClr>
                </a:solidFill>
                <a:latin typeface="DM Sans" charset="0"/>
                <a:ea typeface="Arial"/>
                <a:cs typeface="Arial"/>
                <a:sym typeface="Arial"/>
              </a:rPr>
              <a:t>por</a:t>
            </a:r>
            <a:r>
              <a:rPr lang="en-US" sz="1600" kern="0" dirty="0">
                <a:solidFill>
                  <a:schemeClr val="accent2">
                    <a:lumMod val="50000"/>
                  </a:schemeClr>
                </a:solidFill>
                <a:latin typeface="DM Sans" charset="0"/>
                <a:ea typeface="Arial"/>
                <a:cs typeface="Arial"/>
                <a:sym typeface="Arial"/>
              </a:rPr>
              <a:t> </a:t>
            </a:r>
            <a:r>
              <a:rPr lang="en-US" sz="1600" kern="0" dirty="0" err="1">
                <a:solidFill>
                  <a:schemeClr val="accent2">
                    <a:lumMod val="50000"/>
                  </a:schemeClr>
                </a:solidFill>
                <a:latin typeface="DM Sans" charset="0"/>
                <a:ea typeface="Arial"/>
                <a:cs typeface="Arial"/>
                <a:sym typeface="Arial"/>
              </a:rPr>
              <a:t>Psicólogos</a:t>
            </a:r>
            <a:r>
              <a:rPr lang="en-US" sz="1600" kern="0" dirty="0">
                <a:solidFill>
                  <a:schemeClr val="accent2">
                    <a:lumMod val="50000"/>
                  </a:schemeClr>
                </a:solidFill>
                <a:latin typeface="DM Sans" charset="0"/>
                <a:ea typeface="Arial"/>
                <a:cs typeface="Arial"/>
                <a:sym typeface="Arial"/>
              </a:rPr>
              <a:t>.</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en-US" sz="1600" kern="0" dirty="0" err="1">
                <a:solidFill>
                  <a:schemeClr val="accent2">
                    <a:lumMod val="50000"/>
                  </a:schemeClr>
                </a:solidFill>
                <a:latin typeface="DM Sans" charset="0"/>
                <a:ea typeface="Arial"/>
                <a:cs typeface="Arial"/>
                <a:sym typeface="Arial"/>
              </a:rPr>
              <a:t>Bateria</a:t>
            </a:r>
            <a:r>
              <a:rPr lang="en-US" sz="1600" kern="0" dirty="0">
                <a:solidFill>
                  <a:schemeClr val="accent2">
                    <a:lumMod val="50000"/>
                  </a:schemeClr>
                </a:solidFill>
                <a:latin typeface="DM Sans" charset="0"/>
                <a:ea typeface="Arial"/>
                <a:cs typeface="Arial"/>
                <a:sym typeface="Arial"/>
              </a:rPr>
              <a:t> de </a:t>
            </a:r>
            <a:r>
              <a:rPr lang="en-US" sz="1600" kern="0" dirty="0" err="1">
                <a:solidFill>
                  <a:schemeClr val="accent2">
                    <a:lumMod val="50000"/>
                  </a:schemeClr>
                </a:solidFill>
                <a:latin typeface="DM Sans" charset="0"/>
                <a:ea typeface="Arial"/>
                <a:cs typeface="Arial"/>
                <a:sym typeface="Arial"/>
              </a:rPr>
              <a:t>multitestes</a:t>
            </a:r>
            <a:r>
              <a:rPr lang="en-US" sz="1600" kern="0" dirty="0">
                <a:solidFill>
                  <a:schemeClr val="accent2">
                    <a:lumMod val="50000"/>
                  </a:schemeClr>
                </a:solidFill>
                <a:latin typeface="DM Sans" charset="0"/>
                <a:ea typeface="Arial"/>
                <a:cs typeface="Arial"/>
                <a:sym typeface="Arial"/>
              </a:rPr>
              <a:t> </a:t>
            </a:r>
            <a:r>
              <a:rPr lang="en-US" sz="1600" kern="0" dirty="0" err="1">
                <a:solidFill>
                  <a:schemeClr val="accent2">
                    <a:lumMod val="50000"/>
                  </a:schemeClr>
                </a:solidFill>
                <a:latin typeface="DM Sans" charset="0"/>
                <a:ea typeface="Arial"/>
                <a:cs typeface="Arial"/>
                <a:sym typeface="Arial"/>
              </a:rPr>
              <a:t>que</a:t>
            </a:r>
            <a:r>
              <a:rPr lang="en-US" sz="1600" kern="0" dirty="0">
                <a:solidFill>
                  <a:schemeClr val="accent2">
                    <a:lumMod val="50000"/>
                  </a:schemeClr>
                </a:solidFill>
                <a:latin typeface="DM Sans" charset="0"/>
                <a:ea typeface="Arial"/>
                <a:cs typeface="Arial"/>
                <a:sym typeface="Arial"/>
              </a:rPr>
              <a:t> a</a:t>
            </a:r>
            <a:r>
              <a:rPr lang="en-US" sz="1600" kern="0" dirty="0" err="1">
                <a:solidFill>
                  <a:schemeClr val="accent2">
                    <a:lumMod val="50000"/>
                  </a:schemeClr>
                </a:solidFill>
                <a:latin typeface="DM Sans" charset="0"/>
                <a:ea typeface="Arial"/>
                <a:cs typeface="Arial"/>
                <a:sym typeface="Arial"/>
              </a:rPr>
              <a:t>valia</a:t>
            </a:r>
            <a:r>
              <a:rPr lang="en-US" sz="1600" kern="0" dirty="0">
                <a:solidFill>
                  <a:schemeClr val="accent2">
                    <a:lumMod val="50000"/>
                  </a:schemeClr>
                </a:solidFill>
                <a:latin typeface="DM Sans" charset="0"/>
                <a:ea typeface="Arial"/>
                <a:cs typeface="Arial"/>
                <a:sym typeface="Arial"/>
              </a:rPr>
              <a:t> </a:t>
            </a:r>
            <a:r>
              <a:rPr lang="en-US" sz="1600" kern="0" dirty="0" err="1">
                <a:solidFill>
                  <a:schemeClr val="accent2">
                    <a:lumMod val="50000"/>
                  </a:schemeClr>
                </a:solidFill>
                <a:latin typeface="DM Sans" charset="0"/>
                <a:ea typeface="Arial"/>
                <a:cs typeface="Arial"/>
                <a:sym typeface="Arial"/>
              </a:rPr>
              <a:t>inteligência</a:t>
            </a:r>
            <a:r>
              <a:rPr lang="en-US" sz="1600" kern="0" dirty="0">
                <a:solidFill>
                  <a:schemeClr val="accent2">
                    <a:lumMod val="50000"/>
                  </a:schemeClr>
                </a:solidFill>
                <a:latin typeface="DM Sans" charset="0"/>
                <a:ea typeface="Arial"/>
                <a:cs typeface="Arial"/>
                <a:sym typeface="Arial"/>
              </a:rPr>
              <a:t> e </a:t>
            </a:r>
            <a:r>
              <a:rPr lang="en-US" sz="1600" kern="0" dirty="0" err="1">
                <a:solidFill>
                  <a:schemeClr val="accent2">
                    <a:lumMod val="50000"/>
                  </a:schemeClr>
                </a:solidFill>
                <a:latin typeface="DM Sans" charset="0"/>
                <a:ea typeface="Arial"/>
                <a:cs typeface="Arial"/>
                <a:sym typeface="Arial"/>
              </a:rPr>
              <a:t>habilidades</a:t>
            </a:r>
            <a:r>
              <a:rPr lang="en-US" sz="1600" kern="0" dirty="0">
                <a:solidFill>
                  <a:schemeClr val="accent2">
                    <a:lumMod val="50000"/>
                  </a:schemeClr>
                </a:solidFill>
                <a:latin typeface="DM Sans" charset="0"/>
                <a:ea typeface="Arial"/>
                <a:cs typeface="Arial"/>
                <a:sym typeface="Arial"/>
              </a:rPr>
              <a:t> </a:t>
            </a:r>
            <a:r>
              <a:rPr lang="en-US" sz="1600" kern="0" dirty="0" err="1">
                <a:solidFill>
                  <a:schemeClr val="accent2">
                    <a:lumMod val="50000"/>
                  </a:schemeClr>
                </a:solidFill>
                <a:latin typeface="DM Sans" charset="0"/>
                <a:ea typeface="Arial"/>
                <a:cs typeface="Arial"/>
                <a:sym typeface="Arial"/>
              </a:rPr>
              <a:t>em</a:t>
            </a:r>
            <a:r>
              <a:rPr lang="en-US" sz="1600" kern="0" dirty="0">
                <a:solidFill>
                  <a:schemeClr val="accent2">
                    <a:lumMod val="50000"/>
                  </a:schemeClr>
                </a:solidFill>
                <a:latin typeface="DM Sans" charset="0"/>
                <a:ea typeface="Arial"/>
                <a:cs typeface="Arial"/>
                <a:sym typeface="Arial"/>
              </a:rPr>
              <a:t> </a:t>
            </a:r>
            <a:r>
              <a:rPr lang="en-US" sz="1600" kern="0" dirty="0" err="1">
                <a:solidFill>
                  <a:schemeClr val="accent2">
                    <a:lumMod val="50000"/>
                  </a:schemeClr>
                </a:solidFill>
                <a:latin typeface="DM Sans" charset="0"/>
                <a:ea typeface="Arial"/>
                <a:cs typeface="Arial"/>
                <a:sym typeface="Arial"/>
              </a:rPr>
              <a:t>crianças</a:t>
            </a:r>
            <a:r>
              <a:rPr lang="en-US" sz="1600" kern="0" dirty="0">
                <a:solidFill>
                  <a:schemeClr val="accent2">
                    <a:lumMod val="50000"/>
                  </a:schemeClr>
                </a:solidFill>
                <a:latin typeface="DM Sans" charset="0"/>
                <a:ea typeface="Arial"/>
                <a:cs typeface="Arial"/>
                <a:sym typeface="Arial"/>
              </a:rPr>
              <a:t> de 2,5 a 12,5 </a:t>
            </a:r>
            <a:r>
              <a:rPr lang="en-US" sz="1600" kern="0" dirty="0" err="1">
                <a:solidFill>
                  <a:schemeClr val="accent2">
                    <a:lumMod val="50000"/>
                  </a:schemeClr>
                </a:solidFill>
                <a:latin typeface="DM Sans" charset="0"/>
                <a:ea typeface="Arial"/>
                <a:cs typeface="Arial"/>
                <a:sym typeface="Arial"/>
              </a:rPr>
              <a:t>anos</a:t>
            </a:r>
            <a:r>
              <a:rPr lang="en-US" sz="1600" kern="0" dirty="0">
                <a:solidFill>
                  <a:schemeClr val="accent2">
                    <a:lumMod val="50000"/>
                  </a:schemeClr>
                </a:solidFill>
                <a:latin typeface="DM Sans" charset="0"/>
                <a:ea typeface="Arial"/>
                <a:cs typeface="Arial"/>
                <a:sym typeface="Arial"/>
              </a:rPr>
              <a:t> </a:t>
            </a:r>
            <a:r>
              <a:rPr lang="pt-BR" sz="1600" kern="0" dirty="0">
                <a:solidFill>
                  <a:schemeClr val="accent2">
                    <a:lumMod val="50000"/>
                  </a:schemeClr>
                </a:solidFill>
                <a:latin typeface="DM Sans" charset="0"/>
                <a:ea typeface="Arial"/>
                <a:cs typeface="Arial"/>
                <a:sym typeface="Arial"/>
              </a:rPr>
              <a:t>(Kaufman </a:t>
            </a:r>
            <a:r>
              <a:rPr lang="pt-BR" sz="1600" kern="0" dirty="0" err="1">
                <a:solidFill>
                  <a:schemeClr val="accent2">
                    <a:lumMod val="50000"/>
                  </a:schemeClr>
                </a:solidFill>
                <a:latin typeface="DM Sans" charset="0"/>
                <a:ea typeface="Arial"/>
                <a:cs typeface="Arial"/>
                <a:sym typeface="Arial"/>
              </a:rPr>
              <a:t>et</a:t>
            </a:r>
            <a:r>
              <a:rPr lang="pt-BR" sz="1600" kern="0" dirty="0">
                <a:solidFill>
                  <a:schemeClr val="accent2">
                    <a:lumMod val="50000"/>
                  </a:schemeClr>
                </a:solidFill>
                <a:latin typeface="DM Sans" charset="0"/>
                <a:ea typeface="Arial"/>
                <a:cs typeface="Arial"/>
                <a:sym typeface="Arial"/>
              </a:rPr>
              <a:t> al. 1987). </a:t>
            </a:r>
          </a:p>
          <a:p>
            <a:pPr marL="457200" lvl="5" indent="-381600" algn="just">
              <a:lnSpc>
                <a:spcPct val="114000"/>
              </a:lnSpc>
              <a:spcBef>
                <a:spcPts val="600"/>
              </a:spcBef>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Mental = varia de 0 a 100; semelhante ao QI</a:t>
            </a:r>
          </a:p>
          <a:p>
            <a:pPr marL="457200" lvl="5" indent="-381600" algn="just">
              <a:lnSpc>
                <a:spcPct val="114000"/>
              </a:lnSpc>
              <a:spcBef>
                <a:spcPts val="600"/>
              </a:spcBef>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Sequencial = memória a curto prazo e habilidade de resolver problemas seguindo sequencia e ordem</a:t>
            </a:r>
          </a:p>
          <a:p>
            <a:pPr marL="457200" lvl="5" indent="-381600" algn="just">
              <a:lnSpc>
                <a:spcPct val="114000"/>
              </a:lnSpc>
              <a:spcBef>
                <a:spcPts val="600"/>
              </a:spcBef>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Simultâneo = habilidade de resolver problemas que envolvem vários processos ao mesmo tempo</a:t>
            </a:r>
          </a:p>
          <a:p>
            <a:pPr marL="457200" lvl="5" indent="-381600" algn="just">
              <a:lnSpc>
                <a:spcPct val="114000"/>
              </a:lnSpc>
              <a:spcBef>
                <a:spcPts val="600"/>
              </a:spcBef>
              <a:buClr>
                <a:schemeClr val="accent1"/>
              </a:buClr>
              <a:buSzPct val="150000"/>
              <a:buFont typeface="Arial"/>
              <a:buNone/>
              <a:defRPr/>
            </a:pPr>
            <a:r>
              <a:rPr lang="pt-BR" sz="1600" kern="0" dirty="0">
                <a:solidFill>
                  <a:schemeClr val="accent2">
                    <a:lumMod val="50000"/>
                  </a:schemeClr>
                </a:solidFill>
                <a:latin typeface="DM Sans" charset="0"/>
                <a:ea typeface="Arial"/>
                <a:cs typeface="Arial"/>
                <a:sym typeface="Arial"/>
              </a:rPr>
              <a:t>                Conquista = </a:t>
            </a:r>
            <a:r>
              <a:rPr lang="pt-PT" sz="1600" kern="0" dirty="0">
                <a:solidFill>
                  <a:schemeClr val="accent2">
                    <a:lumMod val="50000"/>
                  </a:schemeClr>
                </a:solidFill>
                <a:latin typeface="DM Sans" charset="0"/>
                <a:ea typeface="Arial"/>
                <a:cs typeface="Arial"/>
                <a:sym typeface="Arial"/>
              </a:rPr>
              <a:t>estimativa do aprendizado anterior usando subtestes que medem conhecimento adquirido e aplicação de habilidades.</a:t>
            </a:r>
          </a:p>
          <a:p>
            <a:pPr marL="457200" lvl="5" indent="-381600" algn="just">
              <a:lnSpc>
                <a:spcPct val="114000"/>
              </a:lnSpc>
              <a:spcBef>
                <a:spcPts val="600"/>
              </a:spcBef>
              <a:buClr>
                <a:schemeClr val="accent1"/>
              </a:buClr>
              <a:buSzPct val="150000"/>
              <a:buFont typeface="Arial"/>
              <a:buNone/>
              <a:defRPr/>
            </a:pPr>
            <a:r>
              <a:rPr lang="pt-PT" sz="1600" kern="0" dirty="0">
                <a:solidFill>
                  <a:schemeClr val="accent2">
                    <a:lumMod val="50000"/>
                  </a:schemeClr>
                </a:solidFill>
                <a:latin typeface="DM Sans" charset="0"/>
                <a:ea typeface="Arial"/>
                <a:cs typeface="Arial"/>
                <a:sym typeface="Arial"/>
              </a:rPr>
              <a:t>                Não-Verbal  = estima potencial intelectual naqueles com dificuldades na linguagem expressiva e receptiva ou com distúrbios de linguagem.</a:t>
            </a:r>
            <a:endParaRPr lang="pt-BR" sz="1600" kern="0" dirty="0">
              <a:solidFill>
                <a:schemeClr val="accent2">
                  <a:lumMod val="50000"/>
                </a:schemeClr>
              </a:solidFill>
              <a:latin typeface="DM Sans" charset="0"/>
              <a:ea typeface="Arial"/>
              <a:cs typeface="Arial"/>
              <a:sym typeface="Arial"/>
            </a:endParaRPr>
          </a:p>
          <a:p>
            <a:pPr marL="457200" indent="-381600" algn="just" fontAlgn="auto">
              <a:lnSpc>
                <a:spcPct val="114000"/>
              </a:lnSpc>
              <a:spcBef>
                <a:spcPts val="600"/>
              </a:spcBef>
              <a:spcAft>
                <a:spcPts val="0"/>
              </a:spcAft>
              <a:buClr>
                <a:schemeClr val="accent1"/>
              </a:buClr>
              <a:buSzPct val="150000"/>
              <a:buFont typeface="Arial" pitchFamily="34" charset="0"/>
              <a:buChar char="▫"/>
              <a:defRPr/>
            </a:pPr>
            <a:endParaRPr lang="pt-BR" sz="1600" kern="0" dirty="0">
              <a:solidFill>
                <a:schemeClr val="accent2">
                  <a:lumMod val="50000"/>
                </a:schemeClr>
              </a:solidFill>
              <a:latin typeface="DM Sans" charset="0"/>
              <a:ea typeface="Arial"/>
              <a:cs typeface="Arial"/>
              <a:sym typeface="Arial"/>
            </a:endParaRPr>
          </a:p>
          <a:p>
            <a:pPr algn="just" fontAlgn="auto">
              <a:spcBef>
                <a:spcPts val="0"/>
              </a:spcBef>
              <a:spcAft>
                <a:spcPts val="0"/>
              </a:spcAft>
              <a:buClr>
                <a:srgbClr val="000000"/>
              </a:buClr>
              <a:buFont typeface="Arial"/>
              <a:buNone/>
              <a:defRPr/>
            </a:pPr>
            <a:endParaRPr lang="pt-BR" sz="1600" kern="0" dirty="0">
              <a:solidFill>
                <a:schemeClr val="accent2">
                  <a:lumMod val="50000"/>
                </a:schemeClr>
              </a:solidFill>
              <a:latin typeface="DM Sans" charset="0"/>
              <a:ea typeface="Arial"/>
              <a:cs typeface="Arial"/>
              <a:sym typeface="Arial"/>
            </a:endParaRP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Google Shape;249;p29"/>
          <p:cNvSpPr txBox="1">
            <a:spLocks noGrp="1"/>
          </p:cNvSpPr>
          <p:nvPr>
            <p:ph type="title"/>
          </p:nvPr>
        </p:nvSpPr>
        <p:spPr>
          <a:xfrm>
            <a:off x="304800" y="355600"/>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Definições</a:t>
            </a:r>
          </a:p>
        </p:txBody>
      </p:sp>
      <p:sp>
        <p:nvSpPr>
          <p:cNvPr id="22531" name="Google Shape;253;p29"/>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AFC62198-3A31-4A2C-BC8C-7C92C03C7093}" type="slidenum">
              <a:rPr lang="pt-BR" sz="1100" smtClean="0">
                <a:solidFill>
                  <a:schemeClr val="accent1"/>
                </a:solidFill>
                <a:latin typeface="DM Sans" charset="0"/>
                <a:sym typeface="DM Sans" charset="0"/>
              </a:rPr>
              <a:pPr eaLnBrk="1" hangingPunct="1"/>
              <a:t>12</a:t>
            </a:fld>
            <a:endParaRPr lang="pt-BR" sz="1100" smtClean="0">
              <a:solidFill>
                <a:schemeClr val="accent1"/>
              </a:solidFill>
              <a:latin typeface="DM Sans" charset="0"/>
              <a:sym typeface="DM Sans" charset="0"/>
            </a:endParaRPr>
          </a:p>
        </p:txBody>
      </p:sp>
      <p:sp>
        <p:nvSpPr>
          <p:cNvPr id="44" name="Google Shape;106;p17"/>
          <p:cNvSpPr txBox="1">
            <a:spLocks/>
          </p:cNvSpPr>
          <p:nvPr/>
        </p:nvSpPr>
        <p:spPr>
          <a:xfrm>
            <a:off x="395288" y="842963"/>
            <a:ext cx="8353425" cy="3457575"/>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Idade Gestacional (IG) determinada por Ultrassom (US) precoce</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Pequeno para IG (PIG) = peso e comprimento &lt; p10 para IG</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Síndrome do Desconforto Respiratório (SDR) = desconforto e necessidade de surfactante nas primeiras 24h de vida</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Hemorragia Intraventricular Grave = grau III (classificação de Papile et al. 1978).</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Diagnóstico de Leucomalácia Periventricular por ressonância magnética-RM (</a:t>
            </a:r>
            <a:r>
              <a:rPr lang="da-DK" sz="1600">
                <a:solidFill>
                  <a:srgbClr val="003A5D"/>
                </a:solidFill>
                <a:latin typeface="DM Sans" charset="0"/>
              </a:rPr>
              <a:t>Baker et al. 1988; Maalouf et al.1</a:t>
            </a:r>
            <a:r>
              <a:rPr lang="pt-BR" sz="1600">
                <a:solidFill>
                  <a:srgbClr val="003A5D"/>
                </a:solidFill>
                <a:latin typeface="DM Sans" charset="0"/>
              </a:rPr>
              <a:t>999) .</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Enterocolite Necrosante = Estágio II de Bell ou maior.</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Displasia broncopulmonar-DBP = necessidade de Oxigenioterapia às 36sem de IG pós-menstrual </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Tempo da PCA = até confirmação do fechamento por Ecocardiografia</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Prejuízo Neurodesenvolvimento = paralisia cerebral, déeficit auditivo / visual, escore </a:t>
            </a:r>
            <a:r>
              <a:rPr lang="pt-PT" sz="1600">
                <a:solidFill>
                  <a:srgbClr val="003A5D"/>
                </a:solidFill>
                <a:latin typeface="DM Sans" charset="0"/>
              </a:rPr>
              <a:t>K-ABC de &lt; 70</a:t>
            </a: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buClr>
                <a:srgbClr val="000000"/>
              </a:buClr>
              <a:buFont typeface="Arial" charset="0"/>
              <a:buNone/>
            </a:pPr>
            <a:endParaRPr lang="en-US"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buClr>
                <a:srgbClr val="000000"/>
              </a:buClr>
              <a:buFont typeface="Arial" charset="0"/>
              <a:buNone/>
            </a:pPr>
            <a:endParaRPr lang="pt-BR" sz="1600">
              <a:solidFill>
                <a:srgbClr val="003A5D"/>
              </a:solidFill>
              <a:latin typeface="DM Sans" charset="0"/>
            </a:endParaRPr>
          </a:p>
        </p:txBody>
      </p:sp>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Google Shape;249;p29"/>
          <p:cNvSpPr txBox="1">
            <a:spLocks noGrp="1"/>
          </p:cNvSpPr>
          <p:nvPr>
            <p:ph type="title"/>
          </p:nvPr>
        </p:nvSpPr>
        <p:spPr>
          <a:xfrm>
            <a:off x="304800" y="355600"/>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Análise Estatística</a:t>
            </a:r>
          </a:p>
        </p:txBody>
      </p:sp>
      <p:sp>
        <p:nvSpPr>
          <p:cNvPr id="23555" name="Google Shape;253;p29"/>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D10464B4-AC9F-49D8-B962-C5E29D8802F0}" type="slidenum">
              <a:rPr lang="pt-BR" sz="1100" smtClean="0">
                <a:solidFill>
                  <a:schemeClr val="accent1"/>
                </a:solidFill>
                <a:latin typeface="DM Sans" charset="0"/>
                <a:sym typeface="DM Sans" charset="0"/>
              </a:rPr>
              <a:pPr eaLnBrk="1" hangingPunct="1"/>
              <a:t>13</a:t>
            </a:fld>
            <a:endParaRPr lang="pt-BR" sz="1100" smtClean="0">
              <a:solidFill>
                <a:schemeClr val="accent1"/>
              </a:solidFill>
              <a:latin typeface="DM Sans" charset="0"/>
              <a:sym typeface="DM Sans" charset="0"/>
            </a:endParaRPr>
          </a:p>
        </p:txBody>
      </p:sp>
      <p:sp>
        <p:nvSpPr>
          <p:cNvPr id="23556" name="Google Shape;106;p17"/>
          <p:cNvSpPr txBox="1">
            <a:spLocks/>
          </p:cNvSpPr>
          <p:nvPr/>
        </p:nvSpPr>
        <p:spPr bwMode="auto">
          <a:xfrm>
            <a:off x="395288" y="1347788"/>
            <a:ext cx="8353425"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Variáveis contínuas foram avaliadas por mediana e interquartis (IQR); e variáveis categóricas representadas por número de casos (%). </a:t>
            </a:r>
          </a:p>
          <a:p>
            <a:pPr algn="just" eaLnBrk="1" hangingPunct="1">
              <a:lnSpc>
                <a:spcPct val="114000"/>
              </a:lnSpc>
              <a:spcBef>
                <a:spcPts val="600"/>
              </a:spcBef>
              <a:buClr>
                <a:schemeClr val="accent1"/>
              </a:buClr>
              <a:buSzPct val="150000"/>
              <a:buFont typeface="Arial" charset="0"/>
              <a:buChar char="▫"/>
            </a:pPr>
            <a:r>
              <a:rPr lang="pt-PT" sz="1600">
                <a:solidFill>
                  <a:srgbClr val="003A5D"/>
                </a:solidFill>
                <a:latin typeface="DM Sans" charset="0"/>
              </a:rPr>
              <a:t>A distribuição dos dados foi determinada com o teste Shapiro-Wilk.</a:t>
            </a:r>
          </a:p>
          <a:p>
            <a:pPr algn="just" eaLnBrk="1" hangingPunct="1">
              <a:lnSpc>
                <a:spcPct val="114000"/>
              </a:lnSpc>
              <a:spcBef>
                <a:spcPts val="600"/>
              </a:spcBef>
              <a:buClr>
                <a:schemeClr val="accent1"/>
              </a:buClr>
              <a:buSzPct val="150000"/>
              <a:buFont typeface="Arial" charset="0"/>
              <a:buChar char="▫"/>
            </a:pPr>
            <a:r>
              <a:rPr lang="pt-PT" sz="1600">
                <a:solidFill>
                  <a:srgbClr val="003A5D"/>
                </a:solidFill>
                <a:latin typeface="DM Sans" charset="0"/>
              </a:rPr>
              <a:t>As diferenças entre os grupos foram avaliadas pelo teste Mann-Whitney U para dados contínuos e pelo teste do χ2 ou teste exato de Fisher para dados categóricos.</a:t>
            </a:r>
          </a:p>
          <a:p>
            <a:pPr algn="just" eaLnBrk="1" hangingPunct="1">
              <a:lnSpc>
                <a:spcPct val="114000"/>
              </a:lnSpc>
              <a:spcBef>
                <a:spcPts val="600"/>
              </a:spcBef>
              <a:buClr>
                <a:schemeClr val="accent1"/>
              </a:buClr>
              <a:buSzPct val="150000"/>
              <a:buFont typeface="Arial" charset="0"/>
              <a:buChar char="▫"/>
            </a:pPr>
            <a:r>
              <a:rPr lang="pt-PT" sz="1600">
                <a:solidFill>
                  <a:srgbClr val="003A5D"/>
                </a:solidFill>
                <a:latin typeface="DM Sans" charset="0"/>
              </a:rPr>
              <a:t>SPSS versão 24.0 (IBM SPSS Statistics, IBM Corporation) e um valor de P &lt;0,05 foi considerado significativo.</a:t>
            </a:r>
            <a:endParaRPr lang="pt-BR" sz="1600">
              <a:solidFill>
                <a:srgbClr val="003A5D"/>
              </a:solidFill>
              <a:latin typeface="DM Sans" charset="0"/>
            </a:endParaRPr>
          </a:p>
          <a:p>
            <a:pPr algn="just" eaLnBrk="1" hangingPunct="1">
              <a:buClr>
                <a:srgbClr val="000000"/>
              </a:buClr>
              <a:buFont typeface="Arial" charset="0"/>
              <a:buNone/>
            </a:pPr>
            <a:endParaRPr lang="en-US"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buClr>
                <a:srgbClr val="000000"/>
              </a:buClr>
              <a:buFont typeface="Arial" charset="0"/>
              <a:buNone/>
            </a:pPr>
            <a:endParaRPr lang="pt-BR" sz="1600">
              <a:solidFill>
                <a:srgbClr val="003A5D"/>
              </a:solidFill>
              <a:latin typeface="DM Sans" charset="0"/>
            </a:endParaRP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Google Shape;98;p16"/>
          <p:cNvSpPr txBox="1">
            <a:spLocks noGrp="1"/>
          </p:cNvSpPr>
          <p:nvPr>
            <p:ph type="ctrTitle"/>
          </p:nvPr>
        </p:nvSpPr>
        <p:spPr>
          <a:xfrm>
            <a:off x="2012950" y="2049463"/>
            <a:ext cx="5108575" cy="482600"/>
          </a:xfrm>
        </p:spPr>
        <p:txBody>
          <a:bodyPr/>
          <a:lstStyle/>
          <a:p>
            <a:pPr eaLnBrk="1" hangingPunct="1">
              <a:spcBef>
                <a:spcPct val="0"/>
              </a:spcBef>
              <a:spcAft>
                <a:spcPct val="0"/>
              </a:spcAft>
              <a:buClr>
                <a:schemeClr val="accent1"/>
              </a:buClr>
              <a:buFont typeface="DM Sans" charset="0"/>
              <a:buNone/>
            </a:pPr>
            <a:r>
              <a:rPr lang="pt-BR" b="1" smtClean="0">
                <a:solidFill>
                  <a:schemeClr val="accent1"/>
                </a:solidFill>
                <a:latin typeface="DM Sans" charset="0"/>
                <a:cs typeface="Arial" charset="0"/>
                <a:sym typeface="DM Sans" charset="0"/>
              </a:rPr>
              <a:t>RESULTADOS</a:t>
            </a:r>
          </a:p>
        </p:txBody>
      </p:sp>
      <p:sp>
        <p:nvSpPr>
          <p:cNvPr id="24579" name="Google Shape;100;p16"/>
          <p:cNvSpPr txBox="1">
            <a:spLocks noChangeArrowheads="1"/>
          </p:cNvSpPr>
          <p:nvPr/>
        </p:nvSpPr>
        <p:spPr bwMode="auto">
          <a:xfrm>
            <a:off x="0" y="1576388"/>
            <a:ext cx="1735138"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000000"/>
              </a:buClr>
              <a:buFont typeface="Arial" charset="0"/>
              <a:buNone/>
            </a:pPr>
            <a:r>
              <a:rPr lang="pt-BR" sz="9600" b="1">
                <a:solidFill>
                  <a:schemeClr val="accent1"/>
                </a:solidFill>
                <a:latin typeface="DM Sans" charset="0"/>
                <a:sym typeface="DM Sans" charset="0"/>
              </a:rPr>
              <a:t>3</a:t>
            </a:r>
          </a:p>
        </p:txBody>
      </p:sp>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5602" name="Google Shape;298;p3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06D8DB35-EE63-48F0-B4F0-F7CE4887F2AB}" type="slidenum">
              <a:rPr lang="pt-BR" sz="1100" smtClean="0">
                <a:solidFill>
                  <a:schemeClr val="accent1"/>
                </a:solidFill>
                <a:latin typeface="DM Sans" charset="0"/>
                <a:sym typeface="DM Sans" charset="0"/>
              </a:rPr>
              <a:pPr eaLnBrk="1" hangingPunct="1"/>
              <a:t>15</a:t>
            </a:fld>
            <a:endParaRPr lang="pt-BR" sz="1100" smtClean="0">
              <a:solidFill>
                <a:schemeClr val="accent1"/>
              </a:solidFill>
              <a:latin typeface="DM Sans" charset="0"/>
              <a:sym typeface="DM Sans" charset="0"/>
            </a:endParaRPr>
          </a:p>
        </p:txBody>
      </p:sp>
      <p:sp>
        <p:nvSpPr>
          <p:cNvPr id="25604" name="CaixaDeTexto 11"/>
          <p:cNvSpPr txBox="1">
            <a:spLocks noChangeArrowheads="1"/>
          </p:cNvSpPr>
          <p:nvPr/>
        </p:nvSpPr>
        <p:spPr bwMode="auto">
          <a:xfrm>
            <a:off x="7524750" y="555625"/>
            <a:ext cx="1152525" cy="549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r>
              <a:rPr lang="pt-BR" sz="1000">
                <a:latin typeface="DM Sans" charset="0"/>
              </a:rPr>
              <a:t>Asfixia Neonatal</a:t>
            </a:r>
          </a:p>
          <a:p>
            <a:pPr eaLnBrk="1" hangingPunct="1">
              <a:buClr>
                <a:srgbClr val="000000"/>
              </a:buClr>
              <a:buFont typeface="Arial" charset="0"/>
              <a:buNone/>
            </a:pPr>
            <a:r>
              <a:rPr lang="pt-BR" sz="1000">
                <a:latin typeface="DM Sans" charset="0"/>
              </a:rPr>
              <a:t>Sepse</a:t>
            </a:r>
          </a:p>
          <a:p>
            <a:pPr eaLnBrk="1" hangingPunct="1">
              <a:buClr>
                <a:srgbClr val="000000"/>
              </a:buClr>
              <a:buFont typeface="Arial" charset="0"/>
              <a:buNone/>
            </a:pPr>
            <a:r>
              <a:rPr lang="pt-BR" sz="1000">
                <a:latin typeface="DM Sans" charset="0"/>
              </a:rPr>
              <a:t>Perfuração GI</a:t>
            </a:r>
          </a:p>
        </p:txBody>
      </p:sp>
      <p:pic>
        <p:nvPicPr>
          <p:cNvPr id="2560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0"/>
            <a:ext cx="5184775" cy="376078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7" name="AutoShape 7"/>
          <p:cNvSpPr>
            <a:spLocks noChangeArrowheads="1"/>
          </p:cNvSpPr>
          <p:nvPr/>
        </p:nvSpPr>
        <p:spPr bwMode="auto">
          <a:xfrm>
            <a:off x="6300788" y="555625"/>
            <a:ext cx="976312" cy="485775"/>
          </a:xfrm>
          <a:prstGeom prst="right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25609" name="Text Box 9"/>
          <p:cNvSpPr txBox="1">
            <a:spLocks/>
          </p:cNvSpPr>
          <p:nvPr/>
        </p:nvSpPr>
        <p:spPr bwMode="auto">
          <a:xfrm>
            <a:off x="468313" y="3795713"/>
            <a:ext cx="7993062" cy="105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342900" indent="-342900" eaLnBrk="0" hangingPunct="0">
              <a:lnSpc>
                <a:spcPct val="90000"/>
              </a:lnSpc>
              <a:buClr>
                <a:srgbClr val="000000"/>
              </a:buClr>
              <a:buFont typeface="Arial" charset="0"/>
              <a:buNone/>
            </a:pPr>
            <a:r>
              <a:rPr lang="pt-BR" sz="1300"/>
              <a:t>As características perinatais e manejo da PCA nos prematuros não foram significativamente diferentes entre aqueles que foram acompanhados e avaliados aos 5 anos de idade corrigida (n = 72) e aqueles que não foram avaliados porque seguiu em outra clínica de referência, perdeu para acompanhamento ou morreu entre a alta e os 5 anos de idade (n = 24) </a:t>
            </a:r>
            <a:r>
              <a:rPr lang="pt-BR" sz="1300">
                <a:solidFill>
                  <a:srgbClr val="0000FF"/>
                </a:solidFill>
              </a:rPr>
              <a:t>Tabela 1</a:t>
            </a:r>
          </a:p>
          <a:p>
            <a:pPr marL="342900" indent="-342900" algn="ctr" eaLnBrk="0" hangingPunct="0">
              <a:buClr>
                <a:srgbClr val="000000"/>
              </a:buClr>
              <a:buFont typeface="Arial" charset="0"/>
              <a:buNone/>
            </a:pPr>
            <a:r>
              <a:rPr lang="pt-BR" sz="1300">
                <a:solidFill>
                  <a:srgbClr val="0000FF"/>
                </a:solidFill>
              </a:rPr>
              <a:t>Entre os 96 lactentes, sete lactentes do seguimento grupo e seis crianças do grupo não acompanhado apresentaram fechamento espontâneo do CA sem administração de  indometacina</a:t>
            </a: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6626" name="Google Shape;309;p32"/>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B3C43249-2C77-48BC-AFE7-B6BA11F9ED92}" type="slidenum">
              <a:rPr lang="pt-BR" sz="1100" smtClean="0">
                <a:solidFill>
                  <a:schemeClr val="accent1"/>
                </a:solidFill>
                <a:latin typeface="DM Sans" charset="0"/>
                <a:sym typeface="DM Sans" charset="0"/>
              </a:rPr>
              <a:pPr eaLnBrk="1" hangingPunct="1"/>
              <a:t>16</a:t>
            </a:fld>
            <a:endParaRPr lang="pt-BR" sz="1100" smtClean="0">
              <a:solidFill>
                <a:schemeClr val="accent1"/>
              </a:solidFill>
              <a:latin typeface="DM Sans" charset="0"/>
              <a:sym typeface="DM Sans" charset="0"/>
            </a:endParaRPr>
          </a:p>
        </p:txBody>
      </p:sp>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68288"/>
            <a:ext cx="8172450" cy="4532312"/>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12" name="CaixaDeTexto 11"/>
          <p:cNvSpPr txBox="1">
            <a:spLocks noChangeArrowheads="1"/>
          </p:cNvSpPr>
          <p:nvPr/>
        </p:nvSpPr>
        <p:spPr bwMode="auto">
          <a:xfrm>
            <a:off x="468313" y="3292475"/>
            <a:ext cx="7848600" cy="306388"/>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a:p>
        </p:txBody>
      </p:sp>
      <p:sp>
        <p:nvSpPr>
          <p:cNvPr id="13" name="CaixaDeTexto 12"/>
          <p:cNvSpPr txBox="1">
            <a:spLocks noChangeArrowheads="1"/>
          </p:cNvSpPr>
          <p:nvPr/>
        </p:nvSpPr>
        <p:spPr bwMode="auto">
          <a:xfrm>
            <a:off x="468313" y="3560763"/>
            <a:ext cx="7848600" cy="306387"/>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xit" presetSubtype="4" fill="hold" grpId="1" nodeType="clickEffect">
                                  <p:stCondLst>
                                    <p:cond delay="0"/>
                                  </p:stCondLst>
                                  <p:childTnLst>
                                    <p:anim calcmode="lin" valueType="num">
                                      <p:cBhvr additive="base">
                                        <p:cTn id="12" dur="500"/>
                                        <p:tgtEl>
                                          <p:spTgt spid="12"/>
                                        </p:tgtEl>
                                        <p:attrNameLst>
                                          <p:attrName>ppt_x</p:attrName>
                                        </p:attrNameLst>
                                      </p:cBhvr>
                                      <p:tavLst>
                                        <p:tav tm="0">
                                          <p:val>
                                            <p:strVal val="ppt_x"/>
                                          </p:val>
                                        </p:tav>
                                        <p:tav tm="100000">
                                          <p:val>
                                            <p:strVal val="ppt_x"/>
                                          </p:val>
                                        </p:tav>
                                      </p:tavLst>
                                    </p:anim>
                                    <p:anim calcmode="lin" valueType="num">
                                      <p:cBhvr additive="base">
                                        <p:cTn id="13" dur="500"/>
                                        <p:tgtEl>
                                          <p:spTgt spid="12"/>
                                        </p:tgtEl>
                                        <p:attrNameLst>
                                          <p:attrName>ppt_y</p:attrName>
                                        </p:attrNameLst>
                                      </p:cBhvr>
                                      <p:tavLst>
                                        <p:tav tm="0">
                                          <p:val>
                                            <p:strVal val="ppt_y"/>
                                          </p:val>
                                        </p:tav>
                                        <p:tav tm="100000">
                                          <p:val>
                                            <p:strVal val="1+ppt_h/2"/>
                                          </p:val>
                                        </p:tav>
                                      </p:tavLst>
                                    </p:anim>
                                    <p:set>
                                      <p:cBhvr>
                                        <p:cTn id="14" dur="1" fill="hold">
                                          <p:stCondLst>
                                            <p:cond delay="499"/>
                                          </p:stCondLst>
                                        </p:cTn>
                                        <p:tgtEl>
                                          <p:spTgt spid="12"/>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xit" presetSubtype="4" fill="hold" grpId="1" nodeType="clickEffect">
                                  <p:stCondLst>
                                    <p:cond delay="0"/>
                                  </p:stCondLst>
                                  <p:childTnLst>
                                    <p:anim calcmode="lin" valueType="num">
                                      <p:cBhvr additive="base">
                                        <p:cTn id="24" dur="500"/>
                                        <p:tgtEl>
                                          <p:spTgt spid="13"/>
                                        </p:tgtEl>
                                        <p:attrNameLst>
                                          <p:attrName>ppt_x</p:attrName>
                                        </p:attrNameLst>
                                      </p:cBhvr>
                                      <p:tavLst>
                                        <p:tav tm="0">
                                          <p:val>
                                            <p:strVal val="ppt_x"/>
                                          </p:val>
                                        </p:tav>
                                        <p:tav tm="100000">
                                          <p:val>
                                            <p:strVal val="ppt_x"/>
                                          </p:val>
                                        </p:tav>
                                      </p:tavLst>
                                    </p:anim>
                                    <p:anim calcmode="lin" valueType="num">
                                      <p:cBhvr additive="base">
                                        <p:cTn id="25" dur="500"/>
                                        <p:tgtEl>
                                          <p:spTgt spid="13"/>
                                        </p:tgtEl>
                                        <p:attrNameLst>
                                          <p:attrName>ppt_y</p:attrName>
                                        </p:attrNameLst>
                                      </p:cBhvr>
                                      <p:tavLst>
                                        <p:tav tm="0">
                                          <p:val>
                                            <p:strVal val="ppt_y"/>
                                          </p:val>
                                        </p:tav>
                                        <p:tav tm="100000">
                                          <p:val>
                                            <p:strVal val="1+ppt_h/2"/>
                                          </p:val>
                                        </p:tav>
                                      </p:tavLst>
                                    </p:anim>
                                    <p:set>
                                      <p:cBhvr>
                                        <p:cTn id="26"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Text Box 3"/>
          <p:cNvSpPr txBox="1">
            <a:spLocks noGrp="1"/>
          </p:cNvSpPr>
          <p:nvPr>
            <p:ph type="body" idx="4294967295"/>
          </p:nvPr>
        </p:nvSpPr>
        <p:spPr>
          <a:xfrm>
            <a:off x="250825" y="1200150"/>
            <a:ext cx="5834063" cy="3473450"/>
          </a:xfrm>
          <a:solidFill>
            <a:schemeClr val="bg1"/>
          </a:solidFill>
        </p:spPr>
        <p:txBody>
          <a:bodyPr/>
          <a:lstStyle/>
          <a:p>
            <a:pPr algn="ctr"/>
            <a:r>
              <a:rPr lang="pt-BR" smtClean="0">
                <a:latin typeface="Arial" charset="0"/>
                <a:cs typeface="Arial" charset="0"/>
              </a:rPr>
              <a:t>	</a:t>
            </a:r>
            <a:r>
              <a:rPr lang="pt-BR" b="1" smtClean="0">
                <a:solidFill>
                  <a:srgbClr val="0000FF"/>
                </a:solidFill>
                <a:latin typeface="Arial" charset="0"/>
                <a:cs typeface="Arial" charset="0"/>
              </a:rPr>
              <a:t>Os autores conseguiram acompanhar as 72 crianças (Tabela</a:t>
            </a:r>
          </a:p>
          <a:p>
            <a:pPr algn="ctr"/>
            <a:r>
              <a:rPr lang="pt-BR" b="1" smtClean="0">
                <a:solidFill>
                  <a:srgbClr val="0000FF"/>
                </a:solidFill>
                <a:latin typeface="Arial" charset="0"/>
                <a:cs typeface="Arial" charset="0"/>
              </a:rPr>
              <a:t>    2). </a:t>
            </a:r>
          </a:p>
          <a:p>
            <a:r>
              <a:rPr lang="pt-BR" smtClean="0">
                <a:latin typeface="Arial" charset="0"/>
                <a:cs typeface="Arial" charset="0"/>
              </a:rPr>
              <a:t>	Entre os 52 bebês do grupo ducto fechado, 45 crianças receberam administração de indometacina, enquanto 7 lactentes apresentaram fechamento espontâneo do CA. </a:t>
            </a:r>
          </a:p>
          <a:p>
            <a:r>
              <a:rPr lang="pt-BR" smtClean="0">
                <a:latin typeface="Arial" charset="0"/>
                <a:cs typeface="Arial" charset="0"/>
              </a:rPr>
              <a:t>      O uso pré-natal de esteróides, sexo, escores de Apgar, taxas de gêmeos, PIG e a ocorrência de SDR, hemorragia intraventricular,</a:t>
            </a:r>
          </a:p>
          <a:p>
            <a:r>
              <a:rPr lang="pt-BR" smtClean="0">
                <a:latin typeface="Arial" charset="0"/>
                <a:cs typeface="Arial" charset="0"/>
              </a:rPr>
              <a:t>       leucomalácia periventricular , enterocolite necrosante, retinopatia da prematuridade com coagulação a laser, doença pulmonar crônica em uso de oxigenoterapia em casa não foram significativamente diferentes entre os dois grupos</a:t>
            </a: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7650" name="Google Shape;321;p33"/>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C78D044D-9AF6-4601-AC7A-9DC6B98DD505}" type="slidenum">
              <a:rPr lang="pt-BR" sz="1100" smtClean="0">
                <a:solidFill>
                  <a:schemeClr val="accent1"/>
                </a:solidFill>
                <a:latin typeface="DM Sans" charset="0"/>
                <a:sym typeface="DM Sans" charset="0"/>
              </a:rPr>
              <a:pPr eaLnBrk="1" hangingPunct="1"/>
              <a:t>18</a:t>
            </a:fld>
            <a:endParaRPr lang="pt-BR" sz="1100" smtClean="0">
              <a:solidFill>
                <a:schemeClr val="accent1"/>
              </a:solidFill>
              <a:latin typeface="DM Sans" charset="0"/>
              <a:sym typeface="DM Sans" charset="0"/>
            </a:endParaRPr>
          </a:p>
        </p:txBody>
      </p:sp>
      <p:pic>
        <p:nvPicPr>
          <p:cNvPr id="2765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123825"/>
            <a:ext cx="7129463" cy="4865688"/>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12" name="CaixaDeTexto 11"/>
          <p:cNvSpPr txBox="1">
            <a:spLocks noChangeArrowheads="1"/>
          </p:cNvSpPr>
          <p:nvPr/>
        </p:nvSpPr>
        <p:spPr bwMode="auto">
          <a:xfrm rot="10800000" flipV="1">
            <a:off x="971550" y="1276350"/>
            <a:ext cx="7056438" cy="2462213"/>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a:p>
            <a:pPr eaLnBrk="1" hangingPunct="1">
              <a:buClr>
                <a:srgbClr val="000000"/>
              </a:buClr>
              <a:buFont typeface="Arial" charset="0"/>
              <a:buNone/>
            </a:pPr>
            <a:endParaRPr lang="pt-BR"/>
          </a:p>
        </p:txBody>
      </p:sp>
      <p:sp>
        <p:nvSpPr>
          <p:cNvPr id="13" name="CaixaDeTexto 12"/>
          <p:cNvSpPr txBox="1">
            <a:spLocks noChangeArrowheads="1"/>
          </p:cNvSpPr>
          <p:nvPr/>
        </p:nvSpPr>
        <p:spPr bwMode="auto">
          <a:xfrm>
            <a:off x="971550" y="4183063"/>
            <a:ext cx="7056438" cy="214312"/>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sz="800"/>
          </a:p>
        </p:txBody>
      </p:sp>
      <p:sp>
        <p:nvSpPr>
          <p:cNvPr id="14" name="CaixaDeTexto 13"/>
          <p:cNvSpPr txBox="1">
            <a:spLocks noChangeArrowheads="1"/>
          </p:cNvSpPr>
          <p:nvPr/>
        </p:nvSpPr>
        <p:spPr bwMode="auto">
          <a:xfrm>
            <a:off x="971550" y="895350"/>
            <a:ext cx="7056438" cy="307975"/>
          </a:xfrm>
          <a:prstGeom prst="rect">
            <a:avLst/>
          </a:prstGeom>
          <a:noFill/>
          <a:ln w="12700">
            <a:solidFill>
              <a:srgbClr val="C8089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a:p>
        </p:txBody>
      </p:sp>
      <p:sp>
        <p:nvSpPr>
          <p:cNvPr id="15" name="CaixaDeTexto 14"/>
          <p:cNvSpPr txBox="1">
            <a:spLocks noChangeArrowheads="1"/>
          </p:cNvSpPr>
          <p:nvPr/>
        </p:nvSpPr>
        <p:spPr bwMode="auto">
          <a:xfrm>
            <a:off x="971550" y="3795713"/>
            <a:ext cx="7056438" cy="338137"/>
          </a:xfrm>
          <a:prstGeom prst="rect">
            <a:avLst/>
          </a:prstGeom>
          <a:noFill/>
          <a:ln w="12700">
            <a:solidFill>
              <a:srgbClr val="C8089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sz="160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xit" presetSubtype="16" fill="hold" grpId="1" nodeType="clickEffect">
                                  <p:stCondLst>
                                    <p:cond delay="0"/>
                                  </p:stCondLst>
                                  <p:childTnLst>
                                    <p:animEffect transition="out" filter="box(in)">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par>
                                <p:cTn id="14" presetID="4" presetClass="exit" presetSubtype="16" fill="hold" grpId="1" nodeType="withEffect">
                                  <p:stCondLst>
                                    <p:cond delay="0"/>
                                  </p:stCondLst>
                                  <p:childTnLst>
                                    <p:animEffect transition="out" filter="box(in)">
                                      <p:cBhvr>
                                        <p:cTn id="15" dur="500"/>
                                        <p:tgtEl>
                                          <p:spTgt spid="13"/>
                                        </p:tgtEl>
                                      </p:cBhvr>
                                    </p:animEffect>
                                    <p:set>
                                      <p:cBhvr>
                                        <p:cTn id="16" dur="1" fill="hold">
                                          <p:stCondLst>
                                            <p:cond delay="499"/>
                                          </p:stCondLst>
                                        </p:cTn>
                                        <p:tgtEl>
                                          <p:spTgt spid="13"/>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xit" presetSubtype="16" fill="hold" grpId="1" nodeType="clickEffect">
                                  <p:stCondLst>
                                    <p:cond delay="0"/>
                                  </p:stCondLst>
                                  <p:childTnLst>
                                    <p:animEffect transition="out" filter="box(in)">
                                      <p:cBhvr>
                                        <p:cTn id="26" dur="500"/>
                                        <p:tgtEl>
                                          <p:spTgt spid="15"/>
                                        </p:tgtEl>
                                      </p:cBhvr>
                                    </p:animEffect>
                                    <p:set>
                                      <p:cBhvr>
                                        <p:cTn id="27" dur="1" fill="hold">
                                          <p:stCondLst>
                                            <p:cond delay="499"/>
                                          </p:stCondLst>
                                        </p:cTn>
                                        <p:tgtEl>
                                          <p:spTgt spid="15"/>
                                        </p:tgtEl>
                                        <p:attrNameLst>
                                          <p:attrName>style.visibility</p:attrName>
                                        </p:attrNameLst>
                                      </p:cBhvr>
                                      <p:to>
                                        <p:strVal val="hidden"/>
                                      </p:to>
                                    </p:set>
                                  </p:childTnLst>
                                </p:cTn>
                              </p:par>
                              <p:par>
                                <p:cTn id="28" presetID="4" presetClass="exit" presetSubtype="16" fill="hold" grpId="1" nodeType="withEffect">
                                  <p:stCondLst>
                                    <p:cond delay="0"/>
                                  </p:stCondLst>
                                  <p:childTnLst>
                                    <p:animEffect transition="out" filter="box(in)">
                                      <p:cBhvr>
                                        <p:cTn id="29" dur="500"/>
                                        <p:tgtEl>
                                          <p:spTgt spid="14"/>
                                        </p:tgtEl>
                                      </p:cBhvr>
                                    </p:animEffect>
                                    <p:set>
                                      <p:cBhvr>
                                        <p:cTn id="30"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Google Shape;228;p28"/>
          <p:cNvSpPr txBox="1">
            <a:spLocks noGrp="1"/>
          </p:cNvSpPr>
          <p:nvPr>
            <p:ph type="title"/>
          </p:nvPr>
        </p:nvSpPr>
        <p:spPr>
          <a:xfrm>
            <a:off x="304800" y="355600"/>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Avaliação do Neurodesenvolvimento</a:t>
            </a:r>
          </a:p>
        </p:txBody>
      </p:sp>
      <p:sp>
        <p:nvSpPr>
          <p:cNvPr id="28675" name="Google Shape;229;p28"/>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2951013C-2B84-47B9-8A54-4705E5F6C2D4}" type="slidenum">
              <a:rPr lang="pt-BR" sz="1100" smtClean="0">
                <a:solidFill>
                  <a:schemeClr val="accent1"/>
                </a:solidFill>
                <a:latin typeface="DM Sans" charset="0"/>
                <a:sym typeface="DM Sans" charset="0"/>
              </a:rPr>
              <a:pPr eaLnBrk="1" hangingPunct="1"/>
              <a:t>19</a:t>
            </a:fld>
            <a:endParaRPr lang="pt-BR" sz="1100" smtClean="0">
              <a:solidFill>
                <a:schemeClr val="accent1"/>
              </a:solidFill>
              <a:latin typeface="DM Sans" charset="0"/>
              <a:sym typeface="DM Sans" charset="0"/>
            </a:endParaRPr>
          </a:p>
        </p:txBody>
      </p:sp>
      <p:sp>
        <p:nvSpPr>
          <p:cNvPr id="19" name="Google Shape;106;p17"/>
          <p:cNvSpPr txBox="1">
            <a:spLocks/>
          </p:cNvSpPr>
          <p:nvPr/>
        </p:nvSpPr>
        <p:spPr>
          <a:xfrm>
            <a:off x="395288" y="1347788"/>
            <a:ext cx="8353425" cy="3455987"/>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Neste estudo, 8 crianças (15,4%) do grupo CA fechado e 3 (15%) do grupo da PCA não completaram o teste K-ABC por severo prejuízo no neurodesenvolvimento.</a:t>
            </a: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r>
              <a:rPr lang="en-US" sz="1600">
                <a:solidFill>
                  <a:srgbClr val="003A5D"/>
                </a:solidFill>
                <a:latin typeface="DM Sans" charset="0"/>
              </a:rPr>
              <a:t>44 crianças foram testadas no grupo CA fechado e 17 crianças no grupo da PCA.</a:t>
            </a:r>
          </a:p>
          <a:p>
            <a:pPr algn="just" eaLnBrk="1" hangingPunct="1">
              <a:lnSpc>
                <a:spcPct val="114000"/>
              </a:lnSpc>
              <a:spcBef>
                <a:spcPts val="600"/>
              </a:spcBef>
              <a:buClr>
                <a:schemeClr val="accent1"/>
              </a:buClr>
              <a:buSzPct val="150000"/>
              <a:buFont typeface="Arial" charset="0"/>
              <a:buChar char="▫"/>
            </a:pPr>
            <a:endParaRPr lang="en-US"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r>
              <a:rPr lang="en-US" sz="1600">
                <a:solidFill>
                  <a:srgbClr val="003A5D"/>
                </a:solidFill>
                <a:latin typeface="DM Sans" charset="0"/>
              </a:rPr>
              <a:t>Apenas 1 criança dentre as 17 do grupo da PCA foi classificada com prejuízo no neurodesenvolvimento devido pontuação no teste de K-ABC menor 70.</a:t>
            </a:r>
          </a:p>
          <a:p>
            <a:pPr algn="just" eaLnBrk="1" hangingPunct="1">
              <a:lnSpc>
                <a:spcPct val="114000"/>
              </a:lnSpc>
              <a:spcBef>
                <a:spcPts val="600"/>
              </a:spcBef>
              <a:buClr>
                <a:schemeClr val="accent1"/>
              </a:buClr>
              <a:buSzPct val="150000"/>
              <a:buFont typeface="Arial" charset="0"/>
              <a:buChar char="▫"/>
            </a:pPr>
            <a:endParaRPr lang="en-US" sz="1600">
              <a:solidFill>
                <a:srgbClr val="003A5D"/>
              </a:solidFill>
              <a:latin typeface="DM Sans" charset="0"/>
            </a:endParaRPr>
          </a:p>
          <a:p>
            <a:pPr algn="ctr" eaLnBrk="1" hangingPunct="1"/>
            <a:r>
              <a:rPr lang="pt-BR">
                <a:solidFill>
                  <a:srgbClr val="0000FF"/>
                </a:solidFill>
              </a:rPr>
              <a:t>Não foram encontradas  diferenças significativas nos escore  K-ABC aos 5 anos de idade corrigida</a:t>
            </a:r>
          </a:p>
          <a:p>
            <a:pPr algn="ctr" eaLnBrk="1" hangingPunct="1"/>
            <a:r>
              <a:rPr lang="pt-BR">
                <a:solidFill>
                  <a:srgbClr val="0000FF"/>
                </a:solidFill>
              </a:rPr>
              <a:t>entre os dois grupos</a:t>
            </a:r>
            <a:endParaRPr lang="pt-BR" sz="1600">
              <a:solidFill>
                <a:srgbClr val="0000FF"/>
              </a:solidFill>
              <a:latin typeface="DM Sans" charset="0"/>
            </a:endParaRPr>
          </a:p>
          <a:p>
            <a:pPr algn="ctr" eaLnBrk="1" hangingPunct="1">
              <a:buClr>
                <a:srgbClr val="000000"/>
              </a:buClr>
              <a:buFont typeface="Arial" charset="0"/>
              <a:buNone/>
            </a:pPr>
            <a:r>
              <a:rPr lang="pt-BR" sz="1600">
                <a:solidFill>
                  <a:srgbClr val="0000FF"/>
                </a:solidFill>
                <a:latin typeface="DM Sans" charset="0"/>
              </a:rPr>
              <a:t>(Figura 2)</a:t>
            </a:r>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335;p3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489A9C2E-E4C5-4E0D-A975-22D77C8EF65A}" type="slidenum">
              <a:rPr lang="pt-BR" sz="1100" smtClean="0">
                <a:solidFill>
                  <a:schemeClr val="accent1"/>
                </a:solidFill>
                <a:latin typeface="DM Sans" charset="0"/>
                <a:sym typeface="DM Sans" charset="0"/>
              </a:rPr>
              <a:pPr eaLnBrk="1" hangingPunct="1"/>
              <a:t>20</a:t>
            </a:fld>
            <a:endParaRPr lang="pt-BR" sz="1100" smtClean="0">
              <a:solidFill>
                <a:schemeClr val="accent1"/>
              </a:solidFill>
              <a:latin typeface="DM Sans" charset="0"/>
              <a:sym typeface="DM Sans" charset="0"/>
            </a:endParaRPr>
          </a:p>
        </p:txBody>
      </p:sp>
      <p:pic>
        <p:nvPicPr>
          <p:cNvPr id="297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339725"/>
            <a:ext cx="7004050" cy="4506913"/>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Google Shape;98;p16"/>
          <p:cNvSpPr txBox="1">
            <a:spLocks noGrp="1"/>
          </p:cNvSpPr>
          <p:nvPr>
            <p:ph type="ctrTitle"/>
          </p:nvPr>
        </p:nvSpPr>
        <p:spPr>
          <a:xfrm>
            <a:off x="2012950" y="2049463"/>
            <a:ext cx="5108575" cy="482600"/>
          </a:xfrm>
        </p:spPr>
        <p:txBody>
          <a:bodyPr/>
          <a:lstStyle/>
          <a:p>
            <a:pPr eaLnBrk="1" hangingPunct="1">
              <a:spcBef>
                <a:spcPct val="0"/>
              </a:spcBef>
              <a:spcAft>
                <a:spcPct val="0"/>
              </a:spcAft>
              <a:buClr>
                <a:schemeClr val="accent1"/>
              </a:buClr>
              <a:buFont typeface="DM Sans" charset="0"/>
              <a:buNone/>
            </a:pPr>
            <a:r>
              <a:rPr lang="pt-BR" b="1" smtClean="0">
                <a:solidFill>
                  <a:schemeClr val="accent1"/>
                </a:solidFill>
                <a:latin typeface="DM Sans" charset="0"/>
                <a:cs typeface="Arial" charset="0"/>
                <a:sym typeface="DM Sans" charset="0"/>
              </a:rPr>
              <a:t>DISCUSSÃO</a:t>
            </a:r>
          </a:p>
        </p:txBody>
      </p:sp>
      <p:sp>
        <p:nvSpPr>
          <p:cNvPr id="30723" name="Google Shape;100;p16"/>
          <p:cNvSpPr txBox="1">
            <a:spLocks noChangeArrowheads="1"/>
          </p:cNvSpPr>
          <p:nvPr/>
        </p:nvSpPr>
        <p:spPr bwMode="auto">
          <a:xfrm>
            <a:off x="0" y="1576388"/>
            <a:ext cx="1735138"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000000"/>
              </a:buClr>
              <a:buFont typeface="Arial" charset="0"/>
              <a:buNone/>
            </a:pPr>
            <a:r>
              <a:rPr lang="pt-BR" sz="9600" b="1">
                <a:solidFill>
                  <a:schemeClr val="accent1"/>
                </a:solidFill>
                <a:latin typeface="DM Sans" charset="0"/>
                <a:sym typeface="DM Sans" charset="0"/>
              </a:rPr>
              <a:t>4</a:t>
            </a:r>
          </a:p>
        </p:txBody>
      </p:sp>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203C98D9-CF02-4F48-9B01-303D5B6B54DD}" type="slidenum">
              <a:rPr lang="pt-BR" sz="1100" smtClean="0">
                <a:solidFill>
                  <a:schemeClr val="accent1"/>
                </a:solidFill>
                <a:latin typeface="DM Sans" charset="0"/>
                <a:sym typeface="DM Sans" charset="0"/>
              </a:rPr>
              <a:pPr eaLnBrk="1" hangingPunct="1"/>
              <a:t>22</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627063"/>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00FF"/>
                </a:solidFill>
                <a:latin typeface="DM Sans" charset="0"/>
              </a:rPr>
              <a:t>No presente estudo, baseado no manejo conservador da PCA, não foram encontradas diferenças significativas nos escores do teste K-ABC  aos 5 anos de idade corrigida entre o grupo de CA fechado (dentro dos primeiros 14 dias de nascido) e o grupo da PCA (por mais de 14 dias do nascimento).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Alguns estudos reportaram que o manejo conservador da PCA não aumentou risco de mortalidade, doença pulmonar crônica, ROP, HIV, ECN, ou de prejuízo no neurodesenvolvimento de RNPT. (Jhaveri et al. 2010; Wickremasinghe et al. 2012; Clyman et al. 2019).</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Este é o primeiro estudo que avaliou mais a longo prazo os desfechos no neurodesenvolvimento após manejo conservador da PCA em prematuros.</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 os resultados sugerem que </a:t>
            </a:r>
            <a:r>
              <a:rPr lang="pt-BR" sz="1600">
                <a:solidFill>
                  <a:srgbClr val="0000FF"/>
                </a:solidFill>
                <a:latin typeface="DM Sans" charset="0"/>
              </a:rPr>
              <a:t>o tratamento conservador mesmo se exposição prolongada à PCA,  não afetou os desfechos no neurodesenvolvimento aos 5 anos de idade corrigida nos prematuros.</a:t>
            </a:r>
            <a:endParaRPr lang="es-ES" sz="1600">
              <a:solidFill>
                <a:srgbClr val="0000FF"/>
              </a:solidFill>
              <a:latin typeface="DM Sans" charset="0"/>
            </a:endParaRPr>
          </a:p>
          <a:p>
            <a:pPr algn="just" eaLnBrk="1" hangingPunct="1">
              <a:buClr>
                <a:srgbClr val="000000"/>
              </a:buClr>
              <a:buFont typeface="Arial" charset="0"/>
              <a:buNone/>
            </a:pPr>
            <a:endParaRPr lang="pt-BR" sz="1600">
              <a:solidFill>
                <a:srgbClr val="0000FF"/>
              </a:solidFill>
              <a:latin typeface="DM Sans" charset="0"/>
            </a:endParaRPr>
          </a:p>
        </p:txBody>
      </p:sp>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9B4C492C-A19C-4C6B-AA80-BC26BAB9B072}" type="slidenum">
              <a:rPr lang="pt-BR" sz="1100" smtClean="0">
                <a:solidFill>
                  <a:schemeClr val="accent1"/>
                </a:solidFill>
                <a:latin typeface="DM Sans" charset="0"/>
                <a:sym typeface="DM Sans" charset="0"/>
              </a:rPr>
              <a:pPr eaLnBrk="1" hangingPunct="1"/>
              <a:t>23</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627063"/>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 principal razão para a abordagem conservadora é o </a:t>
            </a:r>
            <a:r>
              <a:rPr lang="pt-BR" sz="1600">
                <a:solidFill>
                  <a:srgbClr val="0000FF"/>
                </a:solidFill>
                <a:latin typeface="DM Sans" charset="0"/>
              </a:rPr>
              <a:t>fechamento espontâneo permamente do CA em &gt;34% de prematuros de extremos baixo-peso.</a:t>
            </a:r>
            <a:r>
              <a:rPr lang="pt-BR" sz="1600">
                <a:solidFill>
                  <a:srgbClr val="003A5D"/>
                </a:solidFill>
                <a:latin typeface="DM Sans" charset="0"/>
              </a:rPr>
              <a:t> (Koch et al. 2006). </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Além disso, Laan reportou que </a:t>
            </a:r>
            <a:r>
              <a:rPr lang="pt-BR" sz="1600">
                <a:solidFill>
                  <a:srgbClr val="0000FF"/>
                </a:solidFill>
                <a:latin typeface="DM Sans" charset="0"/>
              </a:rPr>
              <a:t>a extração e saturação de oxigênio renal e cerebral não foram afetadas pela PCA hemodinamicamente significativa tratado em prematuros dentro das primeiras 2 semanas de vida</a:t>
            </a:r>
            <a:r>
              <a:rPr lang="pt-BR" sz="1600">
                <a:solidFill>
                  <a:srgbClr val="003A5D"/>
                </a:solidFill>
                <a:latin typeface="DM Sans" charset="0"/>
              </a:rPr>
              <a:t>. (van der Laan et al. 2016).</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Ainda, extensas coortes tem demonstrado associação entre </a:t>
            </a:r>
            <a:r>
              <a:rPr lang="pt-BR" sz="1600">
                <a:solidFill>
                  <a:srgbClr val="FF0000"/>
                </a:solidFill>
                <a:latin typeface="DM Sans" charset="0"/>
              </a:rPr>
              <a:t>ligadura cirúrgica do CA e desfecho desfavorável no neurodesenvolvimento em prematuros</a:t>
            </a:r>
            <a:r>
              <a:rPr lang="pt-BR" sz="1600">
                <a:solidFill>
                  <a:srgbClr val="003A5D"/>
                </a:solidFill>
                <a:latin typeface="DM Sans" charset="0"/>
              </a:rPr>
              <a:t>. (Madan et al. 2009; Mirea et al. 2012; Bourgoin et al. 2016).</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O presente estudo encontrou 9,7% (7 / 72) da amostra com fechamento espontâneo do CA mais tardiamente comparados a trabalhos prévios.</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Um número significante de pacientes tiveram fechamento espontâneo ou medicamentoso do CA, porém 25% do grupo da PCA foram submetidos à ligadura cirúrgica.</a:t>
            </a: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buClr>
                <a:srgbClr val="000000"/>
              </a:buClr>
              <a:buFont typeface="Arial" charset="0"/>
              <a:buNone/>
            </a:pPr>
            <a:endParaRPr lang="pt-BR" sz="1600">
              <a:solidFill>
                <a:srgbClr val="003A5D"/>
              </a:solidFill>
              <a:latin typeface="DM Sans" charset="0"/>
            </a:endParaRPr>
          </a:p>
        </p:txBody>
      </p:sp>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9183EA3D-F4FA-40EB-B0C4-F243508F64B8}" type="slidenum">
              <a:rPr lang="pt-BR" sz="1100" smtClean="0">
                <a:solidFill>
                  <a:schemeClr val="accent1"/>
                </a:solidFill>
                <a:latin typeface="DM Sans" charset="0"/>
                <a:sym typeface="DM Sans" charset="0"/>
              </a:rPr>
              <a:pPr eaLnBrk="1" hangingPunct="1"/>
              <a:t>24</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627063"/>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Em contrapartida, ao escolher tratamento conservador, foi levada em consideração a exposição prolongada da PCA no prematuros.</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Sabe-se, por meio de estudos observacionais prévios, que prolongada PCA é relacionada a aumento de morbimortalidade em prematuros extremos. </a:t>
            </a:r>
            <a:r>
              <a:rPr lang="da-DK" sz="1600">
                <a:solidFill>
                  <a:srgbClr val="003A5D"/>
                </a:solidFill>
                <a:latin typeface="DM Sans" charset="0"/>
              </a:rPr>
              <a:t>(Chorne et al. 2007; Lemmers et al. 2008).</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Vida et al. (2009), sugeriram que a </a:t>
            </a:r>
            <a:r>
              <a:rPr lang="pt-BR" sz="1600">
                <a:solidFill>
                  <a:srgbClr val="0000FF"/>
                </a:solidFill>
                <a:latin typeface="DM Sans" charset="0"/>
              </a:rPr>
              <a:t>ligadura cirúrgica deveria ser realizada apenas na falência de tratamento medicamentoso. </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Lemmer et al. (2008), reportou que PCA compromete a perfusão e oxigenação de cérebros prematuros, e afeta negativamente desfechos no neurodesenvolvimento.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No entanto, </a:t>
            </a:r>
            <a:r>
              <a:rPr lang="pt-BR" sz="1600">
                <a:solidFill>
                  <a:srgbClr val="0000FF"/>
                </a:solidFill>
                <a:latin typeface="DM Sans" charset="0"/>
              </a:rPr>
              <a:t>nesse estudo, mesmo com a exposição prolongada a PCA shunt por periodo maiores, a taxa de morbidade e desfechos no neurodesenvolvimento não mudaram.</a:t>
            </a:r>
          </a:p>
          <a:p>
            <a:pPr algn="just" eaLnBrk="1" hangingPunct="1">
              <a:lnSpc>
                <a:spcPct val="114000"/>
              </a:lnSpc>
              <a:spcBef>
                <a:spcPts val="600"/>
              </a:spcBef>
              <a:buClr>
                <a:schemeClr val="accent1"/>
              </a:buClr>
              <a:buSzPct val="150000"/>
              <a:buFont typeface="Arial" charset="0"/>
              <a:buChar char="▫"/>
            </a:pPr>
            <a:endParaRPr lang="pt-BR" sz="1600">
              <a:solidFill>
                <a:srgbClr val="0000FF"/>
              </a:solidFill>
              <a:latin typeface="DM Sans" charset="0"/>
            </a:endParaRP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A2F5E3AE-1AAC-4626-A38E-B48A6F1FBF5D}" type="slidenum">
              <a:rPr lang="pt-BR" sz="1100" smtClean="0">
                <a:solidFill>
                  <a:schemeClr val="accent1"/>
                </a:solidFill>
                <a:latin typeface="DM Sans" charset="0"/>
                <a:sym typeface="DM Sans" charset="0"/>
              </a:rPr>
              <a:pPr eaLnBrk="1" hangingPunct="1"/>
              <a:t>25</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627063"/>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Além disso, o tempo cirúrgico para a ligadura é muito importante.</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Sung et al (2014) demonstraram que o atraso na ligadura (depois de 2 semanas de vida) diminuía o risco de morbmortalidade em RNPT extremos entre 23-25semanas de gestação.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Em nossos resultados, embora a taxa de ligadura ter sido maior no grupo da PCA (3% vs 25%), não houve diferenças no neurodesenvolvimento.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Especula-se que a retardo na ligadura cirúrgica possa ser vantajoso nesse período de imaturidade.</a:t>
            </a:r>
          </a:p>
          <a:p>
            <a:pPr algn="ctr" eaLnBrk="1" hangingPunct="1">
              <a:lnSpc>
                <a:spcPct val="114000"/>
              </a:lnSpc>
              <a:spcBef>
                <a:spcPts val="600"/>
              </a:spcBef>
              <a:buClr>
                <a:schemeClr val="accent1"/>
              </a:buClr>
              <a:buSzPct val="150000"/>
              <a:buFont typeface="Arial" charset="0"/>
              <a:buNone/>
            </a:pPr>
            <a:r>
              <a:rPr lang="pt-BR" sz="1600">
                <a:solidFill>
                  <a:srgbClr val="0000FF"/>
                </a:solidFill>
                <a:latin typeface="DM Sans" charset="0"/>
              </a:rPr>
              <a:t>O manejo conservador da PCA poderia evitar cirurgia desnecessária e permitir o crescimento e maturidade desses pacientes até que se atinja o tempo cirúrgico ideal.</a:t>
            </a:r>
          </a:p>
          <a:p>
            <a:pPr algn="just" eaLnBrk="1" hangingPunct="1">
              <a:lnSpc>
                <a:spcPct val="114000"/>
              </a:lnSpc>
              <a:spcBef>
                <a:spcPts val="600"/>
              </a:spcBef>
              <a:buClr>
                <a:schemeClr val="accent1"/>
              </a:buClr>
              <a:buSzPct val="150000"/>
              <a:buFont typeface="Arial" charset="0"/>
              <a:buChar char="▫"/>
            </a:pPr>
            <a:endParaRPr lang="pt-BR" sz="1600">
              <a:solidFill>
                <a:srgbClr val="0000FF"/>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Google Shape;223;p27"/>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27074922-B512-459B-9DC3-40344E250BA4}" type="slidenum">
              <a:rPr lang="pt-BR" sz="1100" smtClean="0">
                <a:solidFill>
                  <a:schemeClr val="accent1"/>
                </a:solidFill>
                <a:latin typeface="DM Sans" charset="0"/>
                <a:sym typeface="DM Sans" charset="0"/>
              </a:rPr>
              <a:pPr eaLnBrk="1" hangingPunct="1"/>
              <a:t>26</a:t>
            </a:fld>
            <a:endParaRPr lang="pt-BR" sz="1100" smtClean="0">
              <a:solidFill>
                <a:schemeClr val="accent1"/>
              </a:solidFill>
              <a:latin typeface="DM Sans" charset="0"/>
              <a:sym typeface="DM Sans" charset="0"/>
            </a:endParaRPr>
          </a:p>
        </p:txBody>
      </p:sp>
      <p:sp>
        <p:nvSpPr>
          <p:cNvPr id="9" name="Google Shape;106;p17"/>
          <p:cNvSpPr txBox="1">
            <a:spLocks/>
          </p:cNvSpPr>
          <p:nvPr/>
        </p:nvSpPr>
        <p:spPr>
          <a:xfrm>
            <a:off x="395288" y="700088"/>
            <a:ext cx="8353425" cy="4176712"/>
          </a:xfrm>
          <a:prstGeom prst="rect">
            <a:avLst/>
          </a:prstGeom>
        </p:spPr>
        <p:txBody>
          <a:bodyPr lIns="0" tIns="0" rIns="0" bIns="0"/>
          <a:lstStyle>
            <a:lvl1pPr marL="457200" indent="-381000" eaLnBrk="0" hangingPunct="0">
              <a:defRPr sz="1400">
                <a:solidFill>
                  <a:srgbClr val="000000"/>
                </a:solidFill>
                <a:latin typeface="Arial" charset="0"/>
                <a:cs typeface="Arial" charset="0"/>
                <a:sym typeface="Arial" charset="0"/>
              </a:defRPr>
            </a:lvl1pPr>
            <a:lvl2pPr indent="-38100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457200" indent="-3810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As limitações do estudo incluem o seu caráter retrospectivo, pequeno número de amostra em um único Centro estudado.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Não foi possível fazer uma equivalência completa entre pacientes com CA fechado e PCA pois esses últimos tiveram peso e IG menores que o primeiros.</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Entretanto, </a:t>
            </a:r>
            <a:r>
              <a:rPr lang="pt-BR" sz="1600">
                <a:solidFill>
                  <a:srgbClr val="0000FF"/>
                </a:solidFill>
                <a:latin typeface="DM Sans" charset="0"/>
              </a:rPr>
              <a:t>o desfechos no neurodesenvolvimento associados com PCA não foram significativamente diferentes daqueles com CA fechado apesar IG e peso menores do primeiro grupo.</a:t>
            </a:r>
          </a:p>
          <a:p>
            <a:pPr algn="just" eaLnBrk="1" hangingPunct="1">
              <a:lnSpc>
                <a:spcPct val="114000"/>
              </a:lnSpc>
              <a:spcBef>
                <a:spcPts val="600"/>
              </a:spcBef>
              <a:buClr>
                <a:schemeClr val="accent1"/>
              </a:buClr>
              <a:buSzPct val="150000"/>
              <a:buFont typeface="Arial" charset="0"/>
              <a:buChar char="▫"/>
            </a:pPr>
            <a:r>
              <a:rPr lang="pt-BR" sz="1600">
                <a:solidFill>
                  <a:srgbClr val="003A5D"/>
                </a:solidFill>
                <a:latin typeface="DM Sans" charset="0"/>
              </a:rPr>
              <a:t>Portanto, é improvável que os resultados do presente estudo sejam influenciados pelo viés relacionados à IG e peso ao nascer.</a:t>
            </a:r>
          </a:p>
          <a:p>
            <a:pPr eaLnBrk="1" hangingPunct="1">
              <a:buClr>
                <a:srgbClr val="000000"/>
              </a:buClr>
              <a:buFont typeface="Arial" charset="0"/>
              <a:buNone/>
            </a:pPr>
            <a:r>
              <a:rPr lang="pt-BR" sz="1600">
                <a:solidFill>
                  <a:srgbClr val="003A5D"/>
                </a:solidFill>
                <a:latin typeface="DM Sans" charset="0"/>
              </a:rPr>
              <a:t/>
            </a:r>
            <a:br>
              <a:rPr lang="pt-BR" sz="1600">
                <a:solidFill>
                  <a:srgbClr val="003A5D"/>
                </a:solidFill>
                <a:latin typeface="DM Sans" charset="0"/>
              </a:rPr>
            </a:br>
            <a:endParaRPr lang="pt-BR" sz="1600">
              <a:solidFill>
                <a:srgbClr val="003A5D"/>
              </a:solidFill>
              <a:latin typeface="DM Sans" charset="0"/>
            </a:endParaRPr>
          </a:p>
          <a:p>
            <a:pPr lvl="1"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lvl="3"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a:p>
            <a:pPr algn="just" eaLnBrk="1" hangingPunct="1">
              <a:lnSpc>
                <a:spcPct val="114000"/>
              </a:lnSpc>
              <a:spcBef>
                <a:spcPts val="600"/>
              </a:spcBef>
              <a:buClr>
                <a:schemeClr val="accent1"/>
              </a:buClr>
              <a:buSzPct val="150000"/>
              <a:buFont typeface="Arial" charset="0"/>
              <a:buChar char="▫"/>
            </a:pPr>
            <a:endParaRPr lang="pt-BR" sz="1600">
              <a:solidFill>
                <a:srgbClr val="003A5D"/>
              </a:solidFill>
              <a:latin typeface="DM Sans" charset="0"/>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Grp="1"/>
          </p:cNvSpPr>
          <p:nvPr>
            <p:ph type="title" idx="4294967295"/>
          </p:nvPr>
        </p:nvSpPr>
        <p:spPr/>
        <p:txBody>
          <a:bodyPr/>
          <a:lstStyle/>
          <a:p>
            <a:pPr algn="ctr"/>
            <a:r>
              <a:rPr lang="pt-BR" sz="3200" b="1" smtClean="0">
                <a:solidFill>
                  <a:srgbClr val="FF00FF"/>
                </a:solidFill>
                <a:latin typeface="Arial" charset="0"/>
                <a:cs typeface="Arial" charset="0"/>
              </a:rPr>
              <a:t>CONCLUSÃO</a:t>
            </a:r>
          </a:p>
        </p:txBody>
      </p:sp>
      <p:sp>
        <p:nvSpPr>
          <p:cNvPr id="80899" name="Text Box 3"/>
          <p:cNvSpPr txBox="1">
            <a:spLocks noGrp="1"/>
          </p:cNvSpPr>
          <p:nvPr>
            <p:ph type="body" idx="4294967295"/>
          </p:nvPr>
        </p:nvSpPr>
        <p:spPr>
          <a:xfrm>
            <a:off x="1116013" y="1851025"/>
            <a:ext cx="6870700" cy="3473450"/>
          </a:xfrm>
        </p:spPr>
        <p:txBody>
          <a:bodyPr/>
          <a:lstStyle/>
          <a:p>
            <a:pPr algn="ctr"/>
            <a:r>
              <a:rPr lang="pt-BR" smtClean="0">
                <a:solidFill>
                  <a:srgbClr val="003A5D"/>
                </a:solidFill>
                <a:latin typeface="Arial" charset="0"/>
                <a:cs typeface="Arial" charset="0"/>
              </a:rPr>
              <a:t>Nesse estudo, baseado no manejo conservador da PCA, não foi encontrada associação entre PCA e desfecho no neurodesenvolvimento aos 5 anos de idade corrigida.</a:t>
            </a:r>
          </a:p>
          <a:p>
            <a:pPr algn="ctr"/>
            <a:r>
              <a:rPr lang="pt-BR" smtClean="0">
                <a:solidFill>
                  <a:srgbClr val="003A5D"/>
                </a:solidFill>
                <a:latin typeface="Arial" charset="0"/>
                <a:cs typeface="Arial" charset="0"/>
              </a:rPr>
              <a:t>Tais resultados indicam que a abordagem conservadora para PCA, mesmo nos casos prolongados, não aumenta os riscos de prejuízo no neurodesenvolvimento a longo prazo.</a:t>
            </a:r>
          </a:p>
          <a:p>
            <a:endParaRPr lang="pt-BR" smtClean="0">
              <a:latin typeface="Arial" charset="0"/>
              <a:cs typeface="Arial" charset="0"/>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987425"/>
            <a:ext cx="7369175" cy="3541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3" name="Text Box 5"/>
          <p:cNvSpPr txBox="1">
            <a:spLocks noChangeArrowheads="1"/>
          </p:cNvSpPr>
          <p:nvPr/>
        </p:nvSpPr>
        <p:spPr bwMode="auto">
          <a:xfrm>
            <a:off x="3903663" y="234950"/>
            <a:ext cx="21415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800" b="1">
                <a:solidFill>
                  <a:schemeClr val="accent1"/>
                </a:solidFill>
                <a:sym typeface="DM Sans" charset="0"/>
              </a:rPr>
              <a:t>ABSTRACT</a:t>
            </a: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Google Shape;188;p24"/>
          <p:cNvSpPr txBox="1">
            <a:spLocks noGrp="1"/>
          </p:cNvSpPr>
          <p:nvPr>
            <p:ph type="title"/>
          </p:nvPr>
        </p:nvSpPr>
        <p:spPr>
          <a:xfrm>
            <a:off x="323850" y="339725"/>
            <a:ext cx="8474075" cy="708025"/>
          </a:xfrm>
        </p:spPr>
        <p:txBody>
          <a:bodyPr/>
          <a:lstStyle/>
          <a:p>
            <a:pPr eaLnBrk="1" hangingPunct="1">
              <a:lnSpc>
                <a:spcPct val="90000"/>
              </a:lnSpc>
              <a:spcBef>
                <a:spcPct val="0"/>
              </a:spcBef>
              <a:spcAft>
                <a:spcPct val="0"/>
              </a:spcAft>
              <a:buClr>
                <a:schemeClr val="accent1"/>
              </a:buClr>
              <a:buFont typeface="DM Sans" charset="0"/>
              <a:buNone/>
            </a:pPr>
            <a:r>
              <a:rPr lang="pt-BR" sz="3000" b="1" smtClean="0">
                <a:solidFill>
                  <a:schemeClr val="accent1"/>
                </a:solidFill>
                <a:latin typeface="DM Sans" charset="0"/>
                <a:cs typeface="Arial" charset="0"/>
                <a:sym typeface="DM Sans" charset="0"/>
              </a:rPr>
              <a:t>                            REFERENCES</a:t>
            </a:r>
          </a:p>
        </p:txBody>
      </p:sp>
      <p:sp>
        <p:nvSpPr>
          <p:cNvPr id="36867" name="Google Shape;190;p2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09A12B2E-E5D9-4296-B4BA-FAA78F601658}" type="slidenum">
              <a:rPr lang="pt-BR" sz="1100" smtClean="0">
                <a:solidFill>
                  <a:schemeClr val="accent1"/>
                </a:solidFill>
                <a:latin typeface="DM Sans" charset="0"/>
                <a:sym typeface="DM Sans" charset="0"/>
              </a:rPr>
              <a:pPr eaLnBrk="1" hangingPunct="1"/>
              <a:t>29</a:t>
            </a:fld>
            <a:endParaRPr lang="pt-BR" sz="1100" smtClean="0">
              <a:solidFill>
                <a:schemeClr val="accent1"/>
              </a:solidFill>
              <a:latin typeface="DM Sans" charset="0"/>
              <a:sym typeface="DM Sans" charset="0"/>
            </a:endParaRPr>
          </a:p>
        </p:txBody>
      </p:sp>
      <p:sp>
        <p:nvSpPr>
          <p:cNvPr id="5" name="Google Shape;106;p17"/>
          <p:cNvSpPr txBox="1">
            <a:spLocks/>
          </p:cNvSpPr>
          <p:nvPr/>
        </p:nvSpPr>
        <p:spPr>
          <a:xfrm>
            <a:off x="395288" y="1117600"/>
            <a:ext cx="8353425" cy="3757613"/>
          </a:xfrm>
          <a:prstGeom prst="rect">
            <a:avLst/>
          </a:prstGeom>
        </p:spPr>
        <p:txBody>
          <a:bodyPr spcFirstLastPara="1" lIns="0" tIns="0" rIns="0" bIns="0"/>
          <a:lstStyle/>
          <a:p>
            <a:pPr algn="just" fontAlgn="auto">
              <a:spcBef>
                <a:spcPts val="0"/>
              </a:spcBef>
              <a:spcAft>
                <a:spcPts val="0"/>
              </a:spcAft>
              <a:buClr>
                <a:schemeClr val="accent1"/>
              </a:buClr>
              <a:buSzPct val="150000"/>
              <a:buFont typeface="Arial" pitchFamily="34" charset="0"/>
              <a:buChar char="▫"/>
              <a:defRPr/>
            </a:pPr>
            <a:endParaRPr lang="pt-BR" sz="1600" kern="0" dirty="0">
              <a:solidFill>
                <a:schemeClr val="tx1">
                  <a:lumMod val="90000"/>
                  <a:lumOff val="10000"/>
                </a:schemeClr>
              </a:solidFill>
              <a:latin typeface="Arial"/>
              <a:ea typeface="Arial"/>
              <a:cs typeface="Arial"/>
              <a:sym typeface="Arial"/>
            </a:endParaRPr>
          </a:p>
        </p:txBody>
      </p:sp>
      <p:sp>
        <p:nvSpPr>
          <p:cNvPr id="8" name="Google Shape;106;p17"/>
          <p:cNvSpPr txBox="1">
            <a:spLocks/>
          </p:cNvSpPr>
          <p:nvPr/>
        </p:nvSpPr>
        <p:spPr>
          <a:xfrm>
            <a:off x="395288" y="915988"/>
            <a:ext cx="8353425" cy="3455987"/>
          </a:xfrm>
          <a:prstGeom prst="rect">
            <a:avLst/>
          </a:prstGeom>
        </p:spPr>
        <p:txBody>
          <a:bodyPr spcFirstLastPara="1" lIns="0" tIns="0" rIns="0" bIns="0"/>
          <a:lstStyle/>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Baker, </a:t>
            </a:r>
            <a:r>
              <a:rPr lang="pt-BR" sz="1000" kern="0" dirty="0" err="1">
                <a:solidFill>
                  <a:schemeClr val="accent2">
                    <a:lumMod val="50000"/>
                  </a:schemeClr>
                </a:solidFill>
                <a:latin typeface="DM Sans" charset="0"/>
                <a:ea typeface="Arial"/>
                <a:cs typeface="Arial"/>
                <a:sym typeface="Arial"/>
              </a:rPr>
              <a:t>L.L.</a:t>
            </a:r>
            <a:r>
              <a:rPr lang="pt-BR" sz="1000" kern="0" dirty="0">
                <a:solidFill>
                  <a:schemeClr val="accent2">
                    <a:lumMod val="50000"/>
                  </a:schemeClr>
                </a:solidFill>
                <a:latin typeface="DM Sans" charset="0"/>
                <a:ea typeface="Arial"/>
                <a:cs typeface="Arial"/>
                <a:sym typeface="Arial"/>
              </a:rPr>
              <a:t>, Stevenson, </a:t>
            </a:r>
            <a:r>
              <a:rPr lang="pt-BR" sz="1000" kern="0" dirty="0" err="1">
                <a:solidFill>
                  <a:schemeClr val="accent2">
                    <a:lumMod val="50000"/>
                  </a:schemeClr>
                </a:solidFill>
                <a:latin typeface="DM Sans" charset="0"/>
                <a:ea typeface="Arial"/>
                <a:cs typeface="Arial"/>
                <a:sym typeface="Arial"/>
              </a:rPr>
              <a:t>D.K.</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Enzmann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D.R.</a:t>
            </a:r>
            <a:r>
              <a:rPr lang="pt-BR" sz="1000" kern="0" dirty="0">
                <a:solidFill>
                  <a:schemeClr val="accent2">
                    <a:lumMod val="50000"/>
                  </a:schemeClr>
                </a:solidFill>
                <a:latin typeface="DM Sans" charset="0"/>
                <a:ea typeface="Arial"/>
                <a:cs typeface="Arial"/>
                <a:sym typeface="Arial"/>
              </a:rPr>
              <a:t> (1988) </a:t>
            </a:r>
            <a:r>
              <a:rPr lang="pt-BR" sz="1000" kern="0" dirty="0" err="1">
                <a:solidFill>
                  <a:schemeClr val="accent2">
                    <a:lumMod val="50000"/>
                  </a:schemeClr>
                </a:solidFill>
                <a:latin typeface="DM Sans" charset="0"/>
                <a:ea typeface="Arial"/>
                <a:cs typeface="Arial"/>
                <a:sym typeface="Arial"/>
              </a:rPr>
              <a:t>End-stage</a:t>
            </a:r>
            <a:r>
              <a:rPr lang="pt-BR"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periventricular</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leukomalacia</a:t>
            </a:r>
            <a:r>
              <a:rPr lang="en-US" sz="1000" kern="0" dirty="0">
                <a:solidFill>
                  <a:schemeClr val="accent2">
                    <a:lumMod val="50000"/>
                  </a:schemeClr>
                </a:solidFill>
                <a:latin typeface="DM Sans" charset="0"/>
                <a:ea typeface="Arial"/>
                <a:cs typeface="Arial"/>
                <a:sym typeface="Arial"/>
              </a:rPr>
              <a:t>: MR evaluation. </a:t>
            </a:r>
            <a:r>
              <a:rPr lang="en-US" sz="1000" i="1" kern="0" dirty="0">
                <a:solidFill>
                  <a:schemeClr val="accent2">
                    <a:lumMod val="50000"/>
                  </a:schemeClr>
                </a:solidFill>
                <a:latin typeface="DM Sans" charset="0"/>
                <a:ea typeface="Arial"/>
                <a:cs typeface="Arial"/>
                <a:sym typeface="Arial"/>
              </a:rPr>
              <a:t>Radiology, </a:t>
            </a:r>
            <a:r>
              <a:rPr lang="en-US" sz="1000" b="1" i="1" kern="0" dirty="0">
                <a:solidFill>
                  <a:schemeClr val="accent2">
                    <a:lumMod val="50000"/>
                  </a:schemeClr>
                </a:solidFill>
                <a:latin typeface="DM Sans" charset="0"/>
                <a:ea typeface="Arial"/>
                <a:cs typeface="Arial"/>
                <a:sym typeface="Arial"/>
              </a:rPr>
              <a:t>168, </a:t>
            </a:r>
            <a:r>
              <a:rPr lang="pt-BR" sz="1000" kern="0" dirty="0">
                <a:solidFill>
                  <a:schemeClr val="accent2">
                    <a:lumMod val="50000"/>
                  </a:schemeClr>
                </a:solidFill>
                <a:latin typeface="DM Sans" charset="0"/>
                <a:ea typeface="Arial"/>
                <a:cs typeface="Arial"/>
                <a:sym typeface="Arial"/>
              </a:rPr>
              <a:t>809-815.</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Bell, </a:t>
            </a:r>
            <a:r>
              <a:rPr lang="pt-BR" sz="1000" kern="0" dirty="0" err="1">
                <a:solidFill>
                  <a:schemeClr val="accent2">
                    <a:lumMod val="50000"/>
                  </a:schemeClr>
                </a:solidFill>
                <a:latin typeface="DM Sans" charset="0"/>
                <a:ea typeface="Arial"/>
                <a:cs typeface="Arial"/>
                <a:sym typeface="Arial"/>
              </a:rPr>
              <a:t>M.J.</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Ternberg</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J.L.</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Feigin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R.D.</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Keating</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J.P.</a:t>
            </a:r>
            <a:r>
              <a:rPr lang="pt-BR" sz="1000" kern="0" dirty="0">
                <a:solidFill>
                  <a:schemeClr val="accent2">
                    <a:lumMod val="50000"/>
                  </a:schemeClr>
                </a:solidFill>
                <a:latin typeface="DM Sans" charset="0"/>
                <a:ea typeface="Arial"/>
                <a:cs typeface="Arial"/>
                <a:sym typeface="Arial"/>
              </a:rPr>
              <a:t>, Marshall, R., Barton, L. &amp; </a:t>
            </a:r>
            <a:r>
              <a:rPr lang="pt-BR" sz="1000" kern="0" dirty="0" err="1">
                <a:solidFill>
                  <a:schemeClr val="accent2">
                    <a:lumMod val="50000"/>
                  </a:schemeClr>
                </a:solidFill>
                <a:latin typeface="DM Sans" charset="0"/>
                <a:ea typeface="Arial"/>
                <a:cs typeface="Arial"/>
                <a:sym typeface="Arial"/>
              </a:rPr>
              <a:t>Brotherton</a:t>
            </a:r>
            <a:r>
              <a:rPr lang="pt-BR" sz="1000" kern="0" dirty="0">
                <a:solidFill>
                  <a:schemeClr val="accent2">
                    <a:lumMod val="50000"/>
                  </a:schemeClr>
                </a:solidFill>
                <a:latin typeface="DM Sans" charset="0"/>
                <a:ea typeface="Arial"/>
                <a:cs typeface="Arial"/>
                <a:sym typeface="Arial"/>
              </a:rPr>
              <a:t>, T. (1978) Neonatal </a:t>
            </a:r>
            <a:r>
              <a:rPr lang="pt-BR" sz="1000" kern="0" dirty="0" err="1">
                <a:solidFill>
                  <a:schemeClr val="accent2">
                    <a:lumMod val="50000"/>
                  </a:schemeClr>
                </a:solidFill>
                <a:latin typeface="DM Sans" charset="0"/>
                <a:ea typeface="Arial"/>
                <a:cs typeface="Arial"/>
                <a:sym typeface="Arial"/>
              </a:rPr>
              <a:t>necrotizing</a:t>
            </a:r>
            <a:r>
              <a:rPr lang="pt-BR"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enterocolitis</a:t>
            </a:r>
            <a:r>
              <a:rPr lang="en-US" sz="1000" kern="0" dirty="0">
                <a:solidFill>
                  <a:schemeClr val="accent2">
                    <a:lumMod val="50000"/>
                  </a:schemeClr>
                </a:solidFill>
                <a:latin typeface="DM Sans" charset="0"/>
                <a:ea typeface="Arial"/>
                <a:cs typeface="Arial"/>
                <a:sym typeface="Arial"/>
              </a:rPr>
              <a:t>. Therapeutic decisions based upon clinical </a:t>
            </a:r>
            <a:r>
              <a:rPr lang="de-DE" sz="1000" kern="0" dirty="0">
                <a:solidFill>
                  <a:schemeClr val="accent2">
                    <a:lumMod val="50000"/>
                  </a:schemeClr>
                </a:solidFill>
                <a:latin typeface="DM Sans" charset="0"/>
                <a:ea typeface="Arial"/>
                <a:cs typeface="Arial"/>
                <a:sym typeface="Arial"/>
              </a:rPr>
              <a:t>staging. </a:t>
            </a:r>
            <a:r>
              <a:rPr lang="de-DE" sz="1000" i="1" kern="0" dirty="0">
                <a:solidFill>
                  <a:schemeClr val="accent2">
                    <a:lumMod val="50000"/>
                  </a:schemeClr>
                </a:solidFill>
                <a:latin typeface="DM Sans" charset="0"/>
                <a:ea typeface="Arial"/>
                <a:cs typeface="Arial"/>
                <a:sym typeface="Arial"/>
              </a:rPr>
              <a:t>Ann. Surg., </a:t>
            </a:r>
            <a:r>
              <a:rPr lang="de-DE" sz="1000" b="1" i="1" kern="0" dirty="0">
                <a:solidFill>
                  <a:schemeClr val="accent2">
                    <a:lumMod val="50000"/>
                  </a:schemeClr>
                </a:solidFill>
                <a:latin typeface="DM Sans" charset="0"/>
                <a:ea typeface="Arial"/>
                <a:cs typeface="Arial"/>
                <a:sym typeface="Arial"/>
              </a:rPr>
              <a:t>187, 1-7.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Bose, </a:t>
            </a:r>
            <a:r>
              <a:rPr lang="pt-BR" sz="1000" kern="0" dirty="0" err="1">
                <a:solidFill>
                  <a:schemeClr val="accent2">
                    <a:lumMod val="50000"/>
                  </a:schemeClr>
                </a:solidFill>
                <a:latin typeface="DM Sans" charset="0"/>
                <a:ea typeface="Arial"/>
                <a:cs typeface="Arial"/>
                <a:sym typeface="Arial"/>
              </a:rPr>
              <a:t>C.L.</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Laughon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M.M.</a:t>
            </a:r>
            <a:r>
              <a:rPr lang="pt-BR" sz="1000" kern="0" dirty="0">
                <a:solidFill>
                  <a:schemeClr val="accent2">
                    <a:lumMod val="50000"/>
                  </a:schemeClr>
                </a:solidFill>
                <a:latin typeface="DM Sans" charset="0"/>
                <a:ea typeface="Arial"/>
                <a:cs typeface="Arial"/>
                <a:sym typeface="Arial"/>
              </a:rPr>
              <a:t> (2007) </a:t>
            </a:r>
            <a:r>
              <a:rPr lang="pt-BR" sz="1000" kern="0" dirty="0" err="1">
                <a:solidFill>
                  <a:schemeClr val="accent2">
                    <a:lumMod val="50000"/>
                  </a:schemeClr>
                </a:solidFill>
                <a:latin typeface="DM Sans" charset="0"/>
                <a:ea typeface="Arial"/>
                <a:cs typeface="Arial"/>
                <a:sym typeface="Arial"/>
              </a:rPr>
              <a:t>Patent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ductus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arteriosus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lack</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of evidence for common treatments. </a:t>
            </a:r>
            <a:r>
              <a:rPr lang="en-US" sz="1000" i="1" kern="0" dirty="0">
                <a:solidFill>
                  <a:schemeClr val="accent2">
                    <a:lumMod val="50000"/>
                  </a:schemeClr>
                </a:solidFill>
                <a:latin typeface="DM Sans" charset="0"/>
                <a:ea typeface="Arial"/>
                <a:cs typeface="Arial"/>
                <a:sym typeface="Arial"/>
              </a:rPr>
              <a:t>Arch. Dis. Child. Fetal </a:t>
            </a:r>
            <a:r>
              <a:rPr lang="pt-BR" sz="1000" i="1" kern="0" dirty="0">
                <a:solidFill>
                  <a:schemeClr val="accent2">
                    <a:lumMod val="50000"/>
                  </a:schemeClr>
                </a:solidFill>
                <a:latin typeface="DM Sans" charset="0"/>
                <a:ea typeface="Arial"/>
                <a:cs typeface="Arial"/>
                <a:sym typeface="Arial"/>
              </a:rPr>
              <a:t>Neonatal Ed., </a:t>
            </a:r>
            <a:r>
              <a:rPr lang="pt-BR" sz="1000" b="1" i="1" kern="0" dirty="0">
                <a:solidFill>
                  <a:schemeClr val="accent2">
                    <a:lumMod val="50000"/>
                  </a:schemeClr>
                </a:solidFill>
                <a:latin typeface="DM Sans" charset="0"/>
                <a:ea typeface="Arial"/>
                <a:cs typeface="Arial"/>
                <a:sym typeface="Arial"/>
              </a:rPr>
              <a:t>92, F498-502.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fr-FR" sz="1000" kern="0" dirty="0">
                <a:solidFill>
                  <a:schemeClr val="accent2">
                    <a:lumMod val="50000"/>
                  </a:schemeClr>
                </a:solidFill>
                <a:latin typeface="DM Sans" charset="0"/>
                <a:ea typeface="Arial"/>
                <a:cs typeface="Arial"/>
                <a:sym typeface="Arial"/>
              </a:rPr>
              <a:t>Bourgoin, L., Cipierre, C., Hauet, Q., Basset, H., Gournay, V., </a:t>
            </a:r>
            <a:r>
              <a:rPr lang="pt-BR" sz="1000" kern="0" dirty="0" err="1">
                <a:solidFill>
                  <a:schemeClr val="accent2">
                    <a:lumMod val="50000"/>
                  </a:schemeClr>
                </a:solidFill>
                <a:latin typeface="DM Sans" charset="0"/>
                <a:ea typeface="Arial"/>
                <a:cs typeface="Arial"/>
                <a:sym typeface="Arial"/>
              </a:rPr>
              <a:t>Roze</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J.C.</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Flamant</a:t>
            </a:r>
            <a:r>
              <a:rPr lang="pt-BR" sz="1000" kern="0" dirty="0">
                <a:solidFill>
                  <a:schemeClr val="accent2">
                    <a:lumMod val="50000"/>
                  </a:schemeClr>
                </a:solidFill>
                <a:latin typeface="DM Sans" charset="0"/>
                <a:ea typeface="Arial"/>
                <a:cs typeface="Arial"/>
                <a:sym typeface="Arial"/>
              </a:rPr>
              <a:t>, C. &amp; </a:t>
            </a:r>
            <a:r>
              <a:rPr lang="pt-BR" sz="1000" kern="0" dirty="0" err="1">
                <a:solidFill>
                  <a:schemeClr val="accent2">
                    <a:lumMod val="50000"/>
                  </a:schemeClr>
                </a:solidFill>
                <a:latin typeface="DM Sans" charset="0"/>
                <a:ea typeface="Arial"/>
                <a:cs typeface="Arial"/>
                <a:sym typeface="Arial"/>
              </a:rPr>
              <a:t>Gascoin</a:t>
            </a:r>
            <a:r>
              <a:rPr lang="pt-BR" sz="1000" kern="0" dirty="0">
                <a:solidFill>
                  <a:schemeClr val="accent2">
                    <a:lumMod val="50000"/>
                  </a:schemeClr>
                </a:solidFill>
                <a:latin typeface="DM Sans" charset="0"/>
                <a:ea typeface="Arial"/>
                <a:cs typeface="Arial"/>
                <a:sym typeface="Arial"/>
              </a:rPr>
              <a:t>, G. (2016) </a:t>
            </a:r>
            <a:r>
              <a:rPr lang="pt-BR" sz="1000" kern="0" dirty="0" err="1">
                <a:solidFill>
                  <a:schemeClr val="accent2">
                    <a:lumMod val="50000"/>
                  </a:schemeClr>
                </a:solidFill>
                <a:latin typeface="DM Sans" charset="0"/>
                <a:ea typeface="Arial"/>
                <a:cs typeface="Arial"/>
                <a:sym typeface="Arial"/>
              </a:rPr>
              <a:t>Neurodevelopmental</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outcome at 2 years of age according to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management in very preterm infants. </a:t>
            </a:r>
            <a:r>
              <a:rPr lang="en-US" sz="1000" i="1" kern="0" dirty="0">
                <a:solidFill>
                  <a:schemeClr val="accent2">
                    <a:lumMod val="50000"/>
                  </a:schemeClr>
                </a:solidFill>
                <a:latin typeface="DM Sans" charset="0"/>
                <a:ea typeface="Arial"/>
                <a:cs typeface="Arial"/>
                <a:sym typeface="Arial"/>
              </a:rPr>
              <a:t>Neonatology, </a:t>
            </a:r>
            <a:r>
              <a:rPr lang="pt-BR" sz="1000" b="1" kern="0" dirty="0">
                <a:solidFill>
                  <a:schemeClr val="accent2">
                    <a:lumMod val="50000"/>
                  </a:schemeClr>
                </a:solidFill>
                <a:latin typeface="DM Sans" charset="0"/>
                <a:ea typeface="Arial"/>
                <a:cs typeface="Arial"/>
                <a:sym typeface="Arial"/>
              </a:rPr>
              <a:t>109, 139-146.</a:t>
            </a:r>
            <a:r>
              <a:rPr lang="pt-BR" sz="1000" kern="0" dirty="0">
                <a:solidFill>
                  <a:schemeClr val="accent2">
                    <a:lumMod val="50000"/>
                  </a:schemeClr>
                </a:solidFill>
                <a:latin typeface="DM Sans" charset="0"/>
                <a:ea typeface="Arial"/>
                <a:cs typeface="Arial"/>
                <a:sym typeface="Arial"/>
              </a:rPr>
              <a:t>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Chorne</a:t>
            </a:r>
            <a:r>
              <a:rPr lang="pt-BR" sz="1000" kern="0" dirty="0">
                <a:solidFill>
                  <a:schemeClr val="accent2">
                    <a:lumMod val="50000"/>
                  </a:schemeClr>
                </a:solidFill>
                <a:latin typeface="DM Sans" charset="0"/>
                <a:ea typeface="Arial"/>
                <a:cs typeface="Arial"/>
                <a:sym typeface="Arial"/>
              </a:rPr>
              <a:t>, N., Leonard, C., </a:t>
            </a:r>
            <a:r>
              <a:rPr lang="pt-BR" sz="1000" kern="0" dirty="0" err="1">
                <a:solidFill>
                  <a:schemeClr val="accent2">
                    <a:lumMod val="50000"/>
                  </a:schemeClr>
                </a:solidFill>
                <a:latin typeface="DM Sans" charset="0"/>
                <a:ea typeface="Arial"/>
                <a:cs typeface="Arial"/>
                <a:sym typeface="Arial"/>
              </a:rPr>
              <a:t>Piecuch</a:t>
            </a:r>
            <a:r>
              <a:rPr lang="pt-BR" sz="1000" kern="0" dirty="0">
                <a:solidFill>
                  <a:schemeClr val="accent2">
                    <a:lumMod val="50000"/>
                  </a:schemeClr>
                </a:solidFill>
                <a:latin typeface="DM Sans" charset="0"/>
                <a:ea typeface="Arial"/>
                <a:cs typeface="Arial"/>
                <a:sym typeface="Arial"/>
              </a:rPr>
              <a:t>, R. &amp; </a:t>
            </a:r>
            <a:r>
              <a:rPr lang="pt-BR" sz="1000" kern="0" dirty="0" err="1">
                <a:solidFill>
                  <a:schemeClr val="accent2">
                    <a:lumMod val="50000"/>
                  </a:schemeClr>
                </a:solidFill>
                <a:latin typeface="DM Sans" charset="0"/>
                <a:ea typeface="Arial"/>
                <a:cs typeface="Arial"/>
                <a:sym typeface="Arial"/>
              </a:rPr>
              <a:t>Clyman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R.I.</a:t>
            </a:r>
            <a:r>
              <a:rPr lang="pt-BR" sz="1000" kern="0" dirty="0">
                <a:solidFill>
                  <a:schemeClr val="accent2">
                    <a:lumMod val="50000"/>
                  </a:schemeClr>
                </a:solidFill>
                <a:latin typeface="DM Sans" charset="0"/>
                <a:ea typeface="Arial"/>
                <a:cs typeface="Arial"/>
                <a:sym typeface="Arial"/>
              </a:rPr>
              <a:t> (2007) </a:t>
            </a:r>
            <a:r>
              <a:rPr lang="en-US" sz="1000" kern="0" dirty="0">
                <a:solidFill>
                  <a:schemeClr val="accent2">
                    <a:lumMod val="50000"/>
                  </a:schemeClr>
                </a:solidFill>
                <a:latin typeface="DM Sans" charset="0"/>
                <a:ea typeface="Arial"/>
                <a:cs typeface="Arial"/>
                <a:sym typeface="Arial"/>
              </a:rPr>
              <a:t>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and its treatment as risk factors for neonatal and </a:t>
            </a:r>
            <a:r>
              <a:rPr lang="en-US" sz="1000" kern="0" dirty="0" err="1">
                <a:solidFill>
                  <a:schemeClr val="accent2">
                    <a:lumMod val="50000"/>
                  </a:schemeClr>
                </a:solidFill>
                <a:latin typeface="DM Sans" charset="0"/>
                <a:ea typeface="Arial"/>
                <a:cs typeface="Arial"/>
                <a:sym typeface="Arial"/>
              </a:rPr>
              <a:t>neurodevelopmental</a:t>
            </a:r>
            <a:r>
              <a:rPr lang="en-US" sz="1000" kern="0" dirty="0">
                <a:solidFill>
                  <a:schemeClr val="accent2">
                    <a:lumMod val="50000"/>
                  </a:schemeClr>
                </a:solidFill>
                <a:latin typeface="DM Sans" charset="0"/>
                <a:ea typeface="Arial"/>
                <a:cs typeface="Arial"/>
                <a:sym typeface="Arial"/>
              </a:rPr>
              <a:t> morbidity. </a:t>
            </a:r>
            <a:r>
              <a:rPr lang="en-US" sz="1000" i="1" kern="0" dirty="0">
                <a:solidFill>
                  <a:schemeClr val="accent2">
                    <a:lumMod val="50000"/>
                  </a:schemeClr>
                </a:solidFill>
                <a:latin typeface="DM Sans" charset="0"/>
                <a:ea typeface="Arial"/>
                <a:cs typeface="Arial"/>
                <a:sym typeface="Arial"/>
              </a:rPr>
              <a:t>Pediatrics, </a:t>
            </a:r>
            <a:r>
              <a:rPr lang="en-US" sz="1000" b="1" i="1" kern="0" dirty="0">
                <a:solidFill>
                  <a:schemeClr val="accent2">
                    <a:lumMod val="50000"/>
                  </a:schemeClr>
                </a:solidFill>
                <a:latin typeface="DM Sans" charset="0"/>
                <a:ea typeface="Arial"/>
                <a:cs typeface="Arial"/>
                <a:sym typeface="Arial"/>
              </a:rPr>
              <a:t>119, </a:t>
            </a:r>
            <a:r>
              <a:rPr lang="pt-BR" sz="1000" kern="0" dirty="0">
                <a:solidFill>
                  <a:schemeClr val="accent2">
                    <a:lumMod val="50000"/>
                  </a:schemeClr>
                </a:solidFill>
                <a:latin typeface="DM Sans" charset="0"/>
                <a:ea typeface="Arial"/>
                <a:cs typeface="Arial"/>
                <a:sym typeface="Arial"/>
              </a:rPr>
              <a:t>1165-1174.</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en-US" sz="1000" kern="0" dirty="0" err="1">
                <a:solidFill>
                  <a:schemeClr val="accent2">
                    <a:lumMod val="50000"/>
                  </a:schemeClr>
                </a:solidFill>
                <a:latin typeface="DM Sans" charset="0"/>
                <a:ea typeface="Arial"/>
                <a:cs typeface="Arial"/>
                <a:sym typeface="Arial"/>
              </a:rPr>
              <a:t>Clyman</a:t>
            </a:r>
            <a:r>
              <a:rPr lang="en-US" sz="1000" kern="0" dirty="0">
                <a:solidFill>
                  <a:schemeClr val="accent2">
                    <a:lumMod val="50000"/>
                  </a:schemeClr>
                </a:solidFill>
                <a:latin typeface="DM Sans" charset="0"/>
                <a:ea typeface="Arial"/>
                <a:cs typeface="Arial"/>
                <a:sym typeface="Arial"/>
              </a:rPr>
              <a:t>, R.I. (2006) Mechanisms regulating the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t>
            </a:r>
            <a:r>
              <a:rPr lang="pt-BR" sz="1000" i="1" kern="0" dirty="0">
                <a:solidFill>
                  <a:schemeClr val="accent2">
                    <a:lumMod val="50000"/>
                  </a:schemeClr>
                </a:solidFill>
                <a:latin typeface="DM Sans" charset="0"/>
                <a:ea typeface="Arial"/>
                <a:cs typeface="Arial"/>
                <a:sym typeface="Arial"/>
              </a:rPr>
              <a:t>Biol. </a:t>
            </a:r>
            <a:r>
              <a:rPr lang="pt-BR" sz="1000" i="1" kern="0" dirty="0" err="1">
                <a:solidFill>
                  <a:schemeClr val="accent2">
                    <a:lumMod val="50000"/>
                  </a:schemeClr>
                </a:solidFill>
                <a:latin typeface="DM Sans" charset="0"/>
                <a:ea typeface="Arial"/>
                <a:cs typeface="Arial"/>
                <a:sym typeface="Arial"/>
              </a:rPr>
              <a:t>Neonate</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89, 330-335.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Clyman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R.I.</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Liebowitz</a:t>
            </a:r>
            <a:r>
              <a:rPr lang="pt-BR" sz="1000" kern="0" dirty="0">
                <a:solidFill>
                  <a:schemeClr val="accent2">
                    <a:lumMod val="50000"/>
                  </a:schemeClr>
                </a:solidFill>
                <a:latin typeface="DM Sans" charset="0"/>
                <a:ea typeface="Arial"/>
                <a:cs typeface="Arial"/>
                <a:sym typeface="Arial"/>
              </a:rPr>
              <a:t>, M., </a:t>
            </a:r>
            <a:r>
              <a:rPr lang="pt-BR" sz="1000" kern="0" dirty="0" err="1">
                <a:solidFill>
                  <a:schemeClr val="accent2">
                    <a:lumMod val="50000"/>
                  </a:schemeClr>
                </a:solidFill>
                <a:latin typeface="DM Sans" charset="0"/>
                <a:ea typeface="Arial"/>
                <a:cs typeface="Arial"/>
                <a:sym typeface="Arial"/>
              </a:rPr>
              <a:t>Kaempf</a:t>
            </a:r>
            <a:r>
              <a:rPr lang="pt-BR" sz="1000" kern="0" dirty="0">
                <a:solidFill>
                  <a:schemeClr val="accent2">
                    <a:lumMod val="50000"/>
                  </a:schemeClr>
                </a:solidFill>
                <a:latin typeface="DM Sans" charset="0"/>
                <a:ea typeface="Arial"/>
                <a:cs typeface="Arial"/>
                <a:sym typeface="Arial"/>
              </a:rPr>
              <a:t>, J., </a:t>
            </a:r>
            <a:r>
              <a:rPr lang="pt-BR" sz="1000" kern="0" dirty="0" err="1">
                <a:solidFill>
                  <a:schemeClr val="accent2">
                    <a:lumMod val="50000"/>
                  </a:schemeClr>
                </a:solidFill>
                <a:latin typeface="DM Sans" charset="0"/>
                <a:ea typeface="Arial"/>
                <a:cs typeface="Arial"/>
                <a:sym typeface="Arial"/>
              </a:rPr>
              <a:t>Erdeve</a:t>
            </a:r>
            <a:r>
              <a:rPr lang="pt-BR" sz="1000" kern="0" dirty="0">
                <a:solidFill>
                  <a:schemeClr val="accent2">
                    <a:lumMod val="50000"/>
                  </a:schemeClr>
                </a:solidFill>
                <a:latin typeface="DM Sans" charset="0"/>
                <a:ea typeface="Arial"/>
                <a:cs typeface="Arial"/>
                <a:sym typeface="Arial"/>
              </a:rPr>
              <a:t>, O., </a:t>
            </a:r>
            <a:r>
              <a:rPr lang="pt-BR" sz="1000" kern="0" dirty="0" err="1">
                <a:solidFill>
                  <a:schemeClr val="accent2">
                    <a:lumMod val="50000"/>
                  </a:schemeClr>
                </a:solidFill>
                <a:latin typeface="DM Sans" charset="0"/>
                <a:ea typeface="Arial"/>
                <a:cs typeface="Arial"/>
                <a:sym typeface="Arial"/>
              </a:rPr>
              <a:t>Bulbul</a:t>
            </a:r>
            <a:r>
              <a:rPr lang="pt-BR" sz="1000" kern="0" dirty="0">
                <a:solidFill>
                  <a:schemeClr val="accent2">
                    <a:lumMod val="50000"/>
                  </a:schemeClr>
                </a:solidFill>
                <a:latin typeface="DM Sans" charset="0"/>
                <a:ea typeface="Arial"/>
                <a:cs typeface="Arial"/>
                <a:sym typeface="Arial"/>
              </a:rPr>
              <a:t>, A., </a:t>
            </a:r>
            <a:r>
              <a:rPr lang="pt-BR" sz="1000" kern="0" dirty="0" err="1">
                <a:solidFill>
                  <a:schemeClr val="accent2">
                    <a:lumMod val="50000"/>
                  </a:schemeClr>
                </a:solidFill>
                <a:latin typeface="DM Sans" charset="0"/>
                <a:ea typeface="Arial"/>
                <a:cs typeface="Arial"/>
                <a:sym typeface="Arial"/>
              </a:rPr>
              <a:t>Hakansson</a:t>
            </a:r>
            <a:r>
              <a:rPr lang="pt-BR" sz="1000" kern="0" dirty="0">
                <a:solidFill>
                  <a:schemeClr val="accent2">
                    <a:lumMod val="50000"/>
                  </a:schemeClr>
                </a:solidFill>
                <a:latin typeface="DM Sans" charset="0"/>
                <a:ea typeface="Arial"/>
                <a:cs typeface="Arial"/>
                <a:sym typeface="Arial"/>
              </a:rPr>
              <a:t>, S., </a:t>
            </a:r>
            <a:r>
              <a:rPr lang="pt-BR" sz="1000" kern="0" dirty="0" err="1">
                <a:solidFill>
                  <a:schemeClr val="accent2">
                    <a:lumMod val="50000"/>
                  </a:schemeClr>
                </a:solidFill>
                <a:latin typeface="DM Sans" charset="0"/>
                <a:ea typeface="Arial"/>
                <a:cs typeface="Arial"/>
                <a:sym typeface="Arial"/>
              </a:rPr>
              <a:t>Lindqvist</a:t>
            </a:r>
            <a:r>
              <a:rPr lang="pt-BR" sz="1000" kern="0" dirty="0">
                <a:solidFill>
                  <a:schemeClr val="accent2">
                    <a:lumMod val="50000"/>
                  </a:schemeClr>
                </a:solidFill>
                <a:latin typeface="DM Sans" charset="0"/>
                <a:ea typeface="Arial"/>
                <a:cs typeface="Arial"/>
                <a:sym typeface="Arial"/>
              </a:rPr>
              <a:t>, J., </a:t>
            </a:r>
            <a:r>
              <a:rPr lang="pt-BR" sz="1000" kern="0" dirty="0" err="1">
                <a:solidFill>
                  <a:schemeClr val="accent2">
                    <a:lumMod val="50000"/>
                  </a:schemeClr>
                </a:solidFill>
                <a:latin typeface="DM Sans" charset="0"/>
                <a:ea typeface="Arial"/>
                <a:cs typeface="Arial"/>
                <a:sym typeface="Arial"/>
              </a:rPr>
              <a:t>Farooqi</a:t>
            </a:r>
            <a:r>
              <a:rPr lang="pt-BR" sz="1000" kern="0" dirty="0">
                <a:solidFill>
                  <a:schemeClr val="accent2">
                    <a:lumMod val="50000"/>
                  </a:schemeClr>
                </a:solidFill>
                <a:latin typeface="DM Sans" charset="0"/>
                <a:ea typeface="Arial"/>
                <a:cs typeface="Arial"/>
                <a:sym typeface="Arial"/>
              </a:rPr>
              <a:t>, A., </a:t>
            </a:r>
            <a:r>
              <a:rPr lang="pt-BR" sz="1000" kern="0" dirty="0" err="1">
                <a:solidFill>
                  <a:schemeClr val="accent2">
                    <a:lumMod val="50000"/>
                  </a:schemeClr>
                </a:solidFill>
                <a:latin typeface="DM Sans" charset="0"/>
                <a:ea typeface="Arial"/>
                <a:cs typeface="Arial"/>
                <a:sym typeface="Arial"/>
              </a:rPr>
              <a:t>Katheria</a:t>
            </a:r>
            <a:r>
              <a:rPr lang="pt-BR" sz="1000" kern="0" dirty="0">
                <a:solidFill>
                  <a:schemeClr val="accent2">
                    <a:lumMod val="50000"/>
                  </a:schemeClr>
                </a:solidFill>
                <a:latin typeface="DM Sans" charset="0"/>
                <a:ea typeface="Arial"/>
                <a:cs typeface="Arial"/>
                <a:sym typeface="Arial"/>
              </a:rPr>
              <a:t>, A., </a:t>
            </a:r>
            <a:r>
              <a:rPr lang="de-DE" sz="1000" kern="0" dirty="0">
                <a:solidFill>
                  <a:schemeClr val="accent2">
                    <a:lumMod val="50000"/>
                  </a:schemeClr>
                </a:solidFill>
                <a:latin typeface="DM Sans" charset="0"/>
                <a:ea typeface="Arial"/>
                <a:cs typeface="Arial"/>
                <a:sym typeface="Arial"/>
              </a:rPr>
              <a:t>Sauberan, J., Singh, J., Nelson, K., Wickremasinghe, A., </a:t>
            </a:r>
            <a:r>
              <a:rPr lang="pt-BR" sz="1000" kern="0" dirty="0" err="1">
                <a:solidFill>
                  <a:schemeClr val="accent2">
                    <a:lumMod val="50000"/>
                  </a:schemeClr>
                </a:solidFill>
                <a:latin typeface="DM Sans" charset="0"/>
                <a:ea typeface="Arial"/>
                <a:cs typeface="Arial"/>
                <a:sym typeface="Arial"/>
              </a:rPr>
              <a:t>Dong</a:t>
            </a:r>
            <a:r>
              <a:rPr lang="pt-BR" sz="1000" kern="0" dirty="0">
                <a:solidFill>
                  <a:schemeClr val="accent2">
                    <a:lumMod val="50000"/>
                  </a:schemeClr>
                </a:solidFill>
                <a:latin typeface="DM Sans" charset="0"/>
                <a:ea typeface="Arial"/>
                <a:cs typeface="Arial"/>
                <a:sym typeface="Arial"/>
              </a:rPr>
              <a:t>, L., </a:t>
            </a:r>
            <a:r>
              <a:rPr lang="pt-BR" sz="1000" kern="0" dirty="0" err="1">
                <a:solidFill>
                  <a:schemeClr val="accent2">
                    <a:lumMod val="50000"/>
                  </a:schemeClr>
                </a:solidFill>
                <a:latin typeface="DM Sans" charset="0"/>
                <a:ea typeface="Arial"/>
                <a:cs typeface="Arial"/>
                <a:sym typeface="Arial"/>
              </a:rPr>
              <a:t>Hassinger</a:t>
            </a:r>
            <a:r>
              <a:rPr lang="pt-BR" sz="1000" kern="0" dirty="0">
                <a:solidFill>
                  <a:schemeClr val="accent2">
                    <a:lumMod val="50000"/>
                  </a:schemeClr>
                </a:solidFill>
                <a:latin typeface="DM Sans" charset="0"/>
                <a:ea typeface="Arial"/>
                <a:cs typeface="Arial"/>
                <a:sym typeface="Arial"/>
              </a:rPr>
              <a:t>, D.C., </a:t>
            </a:r>
            <a:r>
              <a:rPr lang="pt-BR" sz="1000" kern="0" dirty="0" err="1">
                <a:solidFill>
                  <a:schemeClr val="accent2">
                    <a:lumMod val="50000"/>
                  </a:schemeClr>
                </a:solidFill>
                <a:latin typeface="DM Sans" charset="0"/>
                <a:ea typeface="Arial"/>
                <a:cs typeface="Arial"/>
                <a:sym typeface="Arial"/>
              </a:rPr>
              <a:t>et</a:t>
            </a:r>
            <a:r>
              <a:rPr lang="pt-BR" sz="1000" kern="0" dirty="0">
                <a:solidFill>
                  <a:schemeClr val="accent2">
                    <a:lumMod val="50000"/>
                  </a:schemeClr>
                </a:solidFill>
                <a:latin typeface="DM Sans" charset="0"/>
                <a:ea typeface="Arial"/>
                <a:cs typeface="Arial"/>
                <a:sym typeface="Arial"/>
              </a:rPr>
              <a:t> al. (2019) PDA-TOLERATE </a:t>
            </a:r>
            <a:r>
              <a:rPr lang="en-US" sz="1000" kern="0" dirty="0">
                <a:solidFill>
                  <a:schemeClr val="accent2">
                    <a:lumMod val="50000"/>
                  </a:schemeClr>
                </a:solidFill>
                <a:latin typeface="DM Sans" charset="0"/>
                <a:ea typeface="Arial"/>
                <a:cs typeface="Arial"/>
                <a:sym typeface="Arial"/>
              </a:rPr>
              <a:t>trial: an exploratory randomized controlled trial of treatment of moderate-to-large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at 1 week of age. </a:t>
            </a:r>
            <a:r>
              <a:rPr lang="pt-BR" sz="1000" i="1" kern="0" dirty="0">
                <a:solidFill>
                  <a:schemeClr val="accent2">
                    <a:lumMod val="50000"/>
                  </a:schemeClr>
                </a:solidFill>
                <a:latin typeface="DM Sans" charset="0"/>
                <a:ea typeface="Arial"/>
                <a:cs typeface="Arial"/>
                <a:sym typeface="Arial"/>
              </a:rPr>
              <a:t>J. </a:t>
            </a:r>
            <a:r>
              <a:rPr lang="pt-BR" sz="1000" i="1" kern="0" dirty="0" err="1">
                <a:solidFill>
                  <a:schemeClr val="accent2">
                    <a:lumMod val="50000"/>
                  </a:schemeClr>
                </a:solidFill>
                <a:latin typeface="DM Sans" charset="0"/>
                <a:ea typeface="Arial"/>
                <a:cs typeface="Arial"/>
                <a:sym typeface="Arial"/>
              </a:rPr>
              <a:t>Pediatr</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205, 41-48 e46.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Dollberg</a:t>
            </a:r>
            <a:r>
              <a:rPr lang="pt-BR" sz="1000" kern="0" dirty="0">
                <a:solidFill>
                  <a:schemeClr val="accent2">
                    <a:lumMod val="50000"/>
                  </a:schemeClr>
                </a:solidFill>
                <a:latin typeface="DM Sans" charset="0"/>
                <a:ea typeface="Arial"/>
                <a:cs typeface="Arial"/>
                <a:sym typeface="Arial"/>
              </a:rPr>
              <a:t>, S., </a:t>
            </a:r>
            <a:r>
              <a:rPr lang="pt-BR" sz="1000" kern="0" dirty="0" err="1">
                <a:solidFill>
                  <a:schemeClr val="accent2">
                    <a:lumMod val="50000"/>
                  </a:schemeClr>
                </a:solidFill>
                <a:latin typeface="DM Sans" charset="0"/>
                <a:ea typeface="Arial"/>
                <a:cs typeface="Arial"/>
                <a:sym typeface="Arial"/>
              </a:rPr>
              <a:t>Lusky</a:t>
            </a:r>
            <a:r>
              <a:rPr lang="pt-BR" sz="1000" kern="0" dirty="0">
                <a:solidFill>
                  <a:schemeClr val="accent2">
                    <a:lumMod val="50000"/>
                  </a:schemeClr>
                </a:solidFill>
                <a:latin typeface="DM Sans" charset="0"/>
                <a:ea typeface="Arial"/>
                <a:cs typeface="Arial"/>
                <a:sym typeface="Arial"/>
              </a:rPr>
              <a:t>, A. &amp; </a:t>
            </a:r>
            <a:r>
              <a:rPr lang="pt-BR" sz="1000" kern="0" dirty="0" err="1">
                <a:solidFill>
                  <a:schemeClr val="accent2">
                    <a:lumMod val="50000"/>
                  </a:schemeClr>
                </a:solidFill>
                <a:latin typeface="DM Sans" charset="0"/>
                <a:ea typeface="Arial"/>
                <a:cs typeface="Arial"/>
                <a:sym typeface="Arial"/>
              </a:rPr>
              <a:t>Reichman</a:t>
            </a:r>
            <a:r>
              <a:rPr lang="pt-BR" sz="1000" kern="0" dirty="0">
                <a:solidFill>
                  <a:schemeClr val="accent2">
                    <a:lumMod val="50000"/>
                  </a:schemeClr>
                </a:solidFill>
                <a:latin typeface="DM Sans" charset="0"/>
                <a:ea typeface="Arial"/>
                <a:cs typeface="Arial"/>
                <a:sym typeface="Arial"/>
              </a:rPr>
              <a:t>, B. (2005) </a:t>
            </a:r>
            <a:r>
              <a:rPr lang="pt-BR" sz="1000" kern="0" dirty="0" err="1">
                <a:solidFill>
                  <a:schemeClr val="accent2">
                    <a:lumMod val="50000"/>
                  </a:schemeClr>
                </a:solidFill>
                <a:latin typeface="DM Sans" charset="0"/>
                <a:ea typeface="Arial"/>
                <a:cs typeface="Arial"/>
                <a:sym typeface="Arial"/>
              </a:rPr>
              <a:t>Patent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ductus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arteriosus</a:t>
            </a:r>
            <a:r>
              <a:rPr lang="pt-BR"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indomethacin</a:t>
            </a:r>
            <a:r>
              <a:rPr lang="en-US" sz="1000" kern="0" dirty="0">
                <a:solidFill>
                  <a:schemeClr val="accent2">
                    <a:lumMod val="50000"/>
                  </a:schemeClr>
                </a:solidFill>
                <a:latin typeface="DM Sans" charset="0"/>
                <a:ea typeface="Arial"/>
                <a:cs typeface="Arial"/>
                <a:sym typeface="Arial"/>
              </a:rPr>
              <a:t> and necrotizing </a:t>
            </a:r>
            <a:r>
              <a:rPr lang="en-US" sz="1000" kern="0" dirty="0" err="1">
                <a:solidFill>
                  <a:schemeClr val="accent2">
                    <a:lumMod val="50000"/>
                  </a:schemeClr>
                </a:solidFill>
                <a:latin typeface="DM Sans" charset="0"/>
                <a:ea typeface="Arial"/>
                <a:cs typeface="Arial"/>
                <a:sym typeface="Arial"/>
              </a:rPr>
              <a:t>enterocolitis</a:t>
            </a:r>
            <a:r>
              <a:rPr lang="en-US" sz="1000" kern="0" dirty="0">
                <a:solidFill>
                  <a:schemeClr val="accent2">
                    <a:lumMod val="50000"/>
                  </a:schemeClr>
                </a:solidFill>
                <a:latin typeface="DM Sans" charset="0"/>
                <a:ea typeface="Arial"/>
                <a:cs typeface="Arial"/>
                <a:sym typeface="Arial"/>
              </a:rPr>
              <a:t> in very low birth weight infants: a population-based study. </a:t>
            </a:r>
            <a:r>
              <a:rPr lang="en-US" sz="1000" i="1" kern="0" dirty="0">
                <a:solidFill>
                  <a:schemeClr val="accent2">
                    <a:lumMod val="50000"/>
                  </a:schemeClr>
                </a:solidFill>
                <a:latin typeface="DM Sans" charset="0"/>
                <a:ea typeface="Arial"/>
                <a:cs typeface="Arial"/>
                <a:sym typeface="Arial"/>
              </a:rPr>
              <a:t>J. </a:t>
            </a:r>
            <a:r>
              <a:rPr lang="en-US" sz="1000" i="1" kern="0" dirty="0" err="1">
                <a:solidFill>
                  <a:schemeClr val="accent2">
                    <a:lumMod val="50000"/>
                  </a:schemeClr>
                </a:solidFill>
                <a:latin typeface="DM Sans" charset="0"/>
                <a:ea typeface="Arial"/>
                <a:cs typeface="Arial"/>
                <a:sym typeface="Arial"/>
              </a:rPr>
              <a:t>Pediatr</a:t>
            </a:r>
            <a:r>
              <a:rPr lang="en-US" sz="1000" i="1" kern="0" dirty="0">
                <a:solidFill>
                  <a:schemeClr val="accent2">
                    <a:lumMod val="50000"/>
                  </a:schemeClr>
                </a:solidFill>
                <a:latin typeface="DM Sans" charset="0"/>
                <a:ea typeface="Arial"/>
                <a:cs typeface="Arial"/>
                <a:sym typeface="Arial"/>
              </a:rPr>
              <a:t>. </a:t>
            </a:r>
            <a:r>
              <a:rPr lang="pt-BR" sz="1000" i="1" kern="0" dirty="0" err="1">
                <a:solidFill>
                  <a:schemeClr val="accent2">
                    <a:lumMod val="50000"/>
                  </a:schemeClr>
                </a:solidFill>
                <a:latin typeface="DM Sans" charset="0"/>
                <a:ea typeface="Arial"/>
                <a:cs typeface="Arial"/>
                <a:sym typeface="Arial"/>
              </a:rPr>
              <a:t>Gastroenterol</a:t>
            </a:r>
            <a:r>
              <a:rPr lang="pt-BR" sz="1000" i="1" kern="0" dirty="0">
                <a:solidFill>
                  <a:schemeClr val="accent2">
                    <a:lumMod val="50000"/>
                  </a:schemeClr>
                </a:solidFill>
                <a:latin typeface="DM Sans" charset="0"/>
                <a:ea typeface="Arial"/>
                <a:cs typeface="Arial"/>
                <a:sym typeface="Arial"/>
              </a:rPr>
              <a:t>. Nutr., </a:t>
            </a:r>
            <a:r>
              <a:rPr lang="pt-BR" sz="1000" b="1" i="1" kern="0" dirty="0">
                <a:solidFill>
                  <a:schemeClr val="accent2">
                    <a:lumMod val="50000"/>
                  </a:schemeClr>
                </a:solidFill>
                <a:latin typeface="DM Sans" charset="0"/>
                <a:ea typeface="Arial"/>
                <a:cs typeface="Arial"/>
                <a:sym typeface="Arial"/>
              </a:rPr>
              <a:t>40, 184-188.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El </a:t>
            </a:r>
            <a:r>
              <a:rPr lang="pt-BR" sz="1000" kern="0" dirty="0" err="1">
                <a:solidFill>
                  <a:schemeClr val="accent2">
                    <a:lumMod val="50000"/>
                  </a:schemeClr>
                </a:solidFill>
                <a:latin typeface="DM Sans" charset="0"/>
                <a:ea typeface="Arial"/>
                <a:cs typeface="Arial"/>
                <a:sym typeface="Arial"/>
              </a:rPr>
              <a:t>Hajjar</a:t>
            </a:r>
            <a:r>
              <a:rPr lang="pt-BR" sz="1000" kern="0" dirty="0">
                <a:solidFill>
                  <a:schemeClr val="accent2">
                    <a:lumMod val="50000"/>
                  </a:schemeClr>
                </a:solidFill>
                <a:latin typeface="DM Sans" charset="0"/>
                <a:ea typeface="Arial"/>
                <a:cs typeface="Arial"/>
                <a:sym typeface="Arial"/>
              </a:rPr>
              <a:t>, M., </a:t>
            </a:r>
            <a:r>
              <a:rPr lang="pt-BR" sz="1000" kern="0" dirty="0" err="1">
                <a:solidFill>
                  <a:schemeClr val="accent2">
                    <a:lumMod val="50000"/>
                  </a:schemeClr>
                </a:solidFill>
                <a:latin typeface="DM Sans" charset="0"/>
                <a:ea typeface="Arial"/>
                <a:cs typeface="Arial"/>
                <a:sym typeface="Arial"/>
              </a:rPr>
              <a:t>Vaksmann</a:t>
            </a:r>
            <a:r>
              <a:rPr lang="pt-BR" sz="1000" kern="0" dirty="0">
                <a:solidFill>
                  <a:schemeClr val="accent2">
                    <a:lumMod val="50000"/>
                  </a:schemeClr>
                </a:solidFill>
                <a:latin typeface="DM Sans" charset="0"/>
                <a:ea typeface="Arial"/>
                <a:cs typeface="Arial"/>
                <a:sym typeface="Arial"/>
              </a:rPr>
              <a:t>, G., </a:t>
            </a:r>
            <a:r>
              <a:rPr lang="pt-BR" sz="1000" kern="0" dirty="0" err="1">
                <a:solidFill>
                  <a:schemeClr val="accent2">
                    <a:lumMod val="50000"/>
                  </a:schemeClr>
                </a:solidFill>
                <a:latin typeface="DM Sans" charset="0"/>
                <a:ea typeface="Arial"/>
                <a:cs typeface="Arial"/>
                <a:sym typeface="Arial"/>
              </a:rPr>
              <a:t>Rakza</a:t>
            </a:r>
            <a:r>
              <a:rPr lang="pt-BR" sz="1000" kern="0" dirty="0">
                <a:solidFill>
                  <a:schemeClr val="accent2">
                    <a:lumMod val="50000"/>
                  </a:schemeClr>
                </a:solidFill>
                <a:latin typeface="DM Sans" charset="0"/>
                <a:ea typeface="Arial"/>
                <a:cs typeface="Arial"/>
                <a:sym typeface="Arial"/>
              </a:rPr>
              <a:t>, T., </a:t>
            </a:r>
            <a:r>
              <a:rPr lang="pt-BR" sz="1000" kern="0" dirty="0" err="1">
                <a:solidFill>
                  <a:schemeClr val="accent2">
                    <a:lumMod val="50000"/>
                  </a:schemeClr>
                </a:solidFill>
                <a:latin typeface="DM Sans" charset="0"/>
                <a:ea typeface="Arial"/>
                <a:cs typeface="Arial"/>
                <a:sym typeface="Arial"/>
              </a:rPr>
              <a:t>Kongolo</a:t>
            </a:r>
            <a:r>
              <a:rPr lang="pt-BR" sz="1000" kern="0" dirty="0">
                <a:solidFill>
                  <a:schemeClr val="accent2">
                    <a:lumMod val="50000"/>
                  </a:schemeClr>
                </a:solidFill>
                <a:latin typeface="DM Sans" charset="0"/>
                <a:ea typeface="Arial"/>
                <a:cs typeface="Arial"/>
                <a:sym typeface="Arial"/>
              </a:rPr>
              <a:t>, G. &amp; </a:t>
            </a:r>
            <a:r>
              <a:rPr lang="pt-BR" sz="1000" kern="0" dirty="0" err="1">
                <a:solidFill>
                  <a:schemeClr val="accent2">
                    <a:lumMod val="50000"/>
                  </a:schemeClr>
                </a:solidFill>
                <a:latin typeface="DM Sans" charset="0"/>
                <a:ea typeface="Arial"/>
                <a:cs typeface="Arial"/>
                <a:sym typeface="Arial"/>
              </a:rPr>
              <a:t>Storme</a:t>
            </a:r>
            <a:r>
              <a:rPr lang="pt-BR" sz="1000" kern="0" dirty="0">
                <a:solidFill>
                  <a:schemeClr val="accent2">
                    <a:lumMod val="50000"/>
                  </a:schemeClr>
                </a:solidFill>
                <a:latin typeface="DM Sans" charset="0"/>
                <a:ea typeface="Arial"/>
                <a:cs typeface="Arial"/>
                <a:sym typeface="Arial"/>
              </a:rPr>
              <a:t>, L. </a:t>
            </a:r>
            <a:r>
              <a:rPr lang="en-US" sz="1000" kern="0" dirty="0">
                <a:solidFill>
                  <a:schemeClr val="accent2">
                    <a:lumMod val="50000"/>
                  </a:schemeClr>
                </a:solidFill>
                <a:latin typeface="DM Sans" charset="0"/>
                <a:ea typeface="Arial"/>
                <a:cs typeface="Arial"/>
                <a:sym typeface="Arial"/>
              </a:rPr>
              <a:t>(2005) Severity of the </a:t>
            </a:r>
            <a:r>
              <a:rPr lang="en-US" sz="1000" kern="0" dirty="0" err="1">
                <a:solidFill>
                  <a:schemeClr val="accent2">
                    <a:lumMod val="50000"/>
                  </a:schemeClr>
                </a:solidFill>
                <a:latin typeface="DM Sans" charset="0"/>
                <a:ea typeface="Arial"/>
                <a:cs typeface="Arial"/>
                <a:sym typeface="Arial"/>
              </a:rPr>
              <a:t>ductal</a:t>
            </a:r>
            <a:r>
              <a:rPr lang="en-US" sz="1000" kern="0" dirty="0">
                <a:solidFill>
                  <a:schemeClr val="accent2">
                    <a:lumMod val="50000"/>
                  </a:schemeClr>
                </a:solidFill>
                <a:latin typeface="DM Sans" charset="0"/>
                <a:ea typeface="Arial"/>
                <a:cs typeface="Arial"/>
                <a:sym typeface="Arial"/>
              </a:rPr>
              <a:t> shunt: a comparison of different markers. </a:t>
            </a:r>
            <a:r>
              <a:rPr lang="en-US" sz="1000" i="1" kern="0" dirty="0">
                <a:solidFill>
                  <a:schemeClr val="accent2">
                    <a:lumMod val="50000"/>
                  </a:schemeClr>
                </a:solidFill>
                <a:latin typeface="DM Sans" charset="0"/>
                <a:ea typeface="Arial"/>
                <a:cs typeface="Arial"/>
                <a:sym typeface="Arial"/>
              </a:rPr>
              <a:t>Arch. Dis. Child. Fetal Neonatal Ed., </a:t>
            </a:r>
            <a:r>
              <a:rPr lang="en-US" sz="1000" b="1" i="1" kern="0" dirty="0">
                <a:solidFill>
                  <a:schemeClr val="accent2">
                    <a:lumMod val="50000"/>
                  </a:schemeClr>
                </a:solidFill>
                <a:latin typeface="DM Sans" charset="0"/>
                <a:ea typeface="Arial"/>
                <a:cs typeface="Arial"/>
                <a:sym typeface="Arial"/>
              </a:rPr>
              <a:t>90, F419-422.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en-US" sz="1000" kern="0" dirty="0">
                <a:solidFill>
                  <a:schemeClr val="accent2">
                    <a:lumMod val="50000"/>
                  </a:schemeClr>
                </a:solidFill>
                <a:latin typeface="DM Sans" charset="0"/>
                <a:ea typeface="Arial"/>
                <a:cs typeface="Arial"/>
                <a:sym typeface="Arial"/>
              </a:rPr>
              <a:t>Evans, N. &amp; </a:t>
            </a:r>
            <a:r>
              <a:rPr lang="en-US" sz="1000" kern="0" dirty="0" err="1">
                <a:solidFill>
                  <a:schemeClr val="accent2">
                    <a:lumMod val="50000"/>
                  </a:schemeClr>
                </a:solidFill>
                <a:latin typeface="DM Sans" charset="0"/>
                <a:ea typeface="Arial"/>
                <a:cs typeface="Arial"/>
                <a:sym typeface="Arial"/>
              </a:rPr>
              <a:t>Kluckow</a:t>
            </a:r>
            <a:r>
              <a:rPr lang="en-US" sz="1000" kern="0" dirty="0">
                <a:solidFill>
                  <a:schemeClr val="accent2">
                    <a:lumMod val="50000"/>
                  </a:schemeClr>
                </a:solidFill>
                <a:latin typeface="DM Sans" charset="0"/>
                <a:ea typeface="Arial"/>
                <a:cs typeface="Arial"/>
                <a:sym typeface="Arial"/>
              </a:rPr>
              <a:t>, M. (1996) Early </a:t>
            </a:r>
            <a:r>
              <a:rPr lang="en-US" sz="1000" kern="0" dirty="0" err="1">
                <a:solidFill>
                  <a:schemeClr val="accent2">
                    <a:lumMod val="50000"/>
                  </a:schemeClr>
                </a:solidFill>
                <a:latin typeface="DM Sans" charset="0"/>
                <a:ea typeface="Arial"/>
                <a:cs typeface="Arial"/>
                <a:sym typeface="Arial"/>
              </a:rPr>
              <a:t>ductal</a:t>
            </a:r>
            <a:r>
              <a:rPr lang="en-US" sz="1000" kern="0" dirty="0">
                <a:solidFill>
                  <a:schemeClr val="accent2">
                    <a:lumMod val="50000"/>
                  </a:schemeClr>
                </a:solidFill>
                <a:latin typeface="DM Sans" charset="0"/>
                <a:ea typeface="Arial"/>
                <a:cs typeface="Arial"/>
                <a:sym typeface="Arial"/>
              </a:rPr>
              <a:t> shunting and </a:t>
            </a:r>
            <a:r>
              <a:rPr lang="en-US" sz="1000" kern="0" dirty="0" err="1">
                <a:solidFill>
                  <a:schemeClr val="accent2">
                    <a:lumMod val="50000"/>
                  </a:schemeClr>
                </a:solidFill>
                <a:latin typeface="DM Sans" charset="0"/>
                <a:ea typeface="Arial"/>
                <a:cs typeface="Arial"/>
                <a:sym typeface="Arial"/>
              </a:rPr>
              <a:t>intraventricular</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haemorrhage</a:t>
            </a:r>
            <a:r>
              <a:rPr lang="en-US" sz="1000" kern="0" dirty="0">
                <a:solidFill>
                  <a:schemeClr val="accent2">
                    <a:lumMod val="50000"/>
                  </a:schemeClr>
                </a:solidFill>
                <a:latin typeface="DM Sans" charset="0"/>
                <a:ea typeface="Arial"/>
                <a:cs typeface="Arial"/>
                <a:sym typeface="Arial"/>
              </a:rPr>
              <a:t> in ventilated preterm infants. </a:t>
            </a:r>
            <a:r>
              <a:rPr lang="en-US" sz="1000" i="1" kern="0" dirty="0">
                <a:solidFill>
                  <a:schemeClr val="accent2">
                    <a:lumMod val="50000"/>
                  </a:schemeClr>
                </a:solidFill>
                <a:latin typeface="DM Sans" charset="0"/>
                <a:ea typeface="Arial"/>
                <a:cs typeface="Arial"/>
                <a:sym typeface="Arial"/>
              </a:rPr>
              <a:t>Arch. Dis. Child. Fetal Neonatal Ed., </a:t>
            </a:r>
            <a:r>
              <a:rPr lang="en-US" sz="1000" b="1" i="1" kern="0" dirty="0">
                <a:solidFill>
                  <a:schemeClr val="accent2">
                    <a:lumMod val="50000"/>
                  </a:schemeClr>
                </a:solidFill>
                <a:latin typeface="DM Sans" charset="0"/>
                <a:ea typeface="Arial"/>
                <a:cs typeface="Arial"/>
                <a:sym typeface="Arial"/>
              </a:rPr>
              <a:t>75, F183-186.</a:t>
            </a:r>
            <a:endParaRPr lang="pt-BR" sz="1000" kern="0" dirty="0">
              <a:solidFill>
                <a:schemeClr val="accent2">
                  <a:lumMod val="50000"/>
                </a:schemeClr>
              </a:solidFill>
              <a:latin typeface="DM Sans" charset="0"/>
              <a:ea typeface="Arial"/>
              <a:cs typeface="Arial"/>
              <a:sym typeface="Arial"/>
            </a:endParaRP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Google Shape;190;p2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28F4B326-F09E-4244-A832-3865EA543BE4}" type="slidenum">
              <a:rPr lang="pt-BR" sz="1100" smtClean="0">
                <a:solidFill>
                  <a:schemeClr val="accent1"/>
                </a:solidFill>
                <a:latin typeface="DM Sans" charset="0"/>
                <a:sym typeface="DM Sans" charset="0"/>
              </a:rPr>
              <a:pPr eaLnBrk="1" hangingPunct="1"/>
              <a:t>30</a:t>
            </a:fld>
            <a:endParaRPr lang="pt-BR" sz="1100" smtClean="0">
              <a:solidFill>
                <a:schemeClr val="accent1"/>
              </a:solidFill>
              <a:latin typeface="DM Sans" charset="0"/>
              <a:sym typeface="DM Sans" charset="0"/>
            </a:endParaRPr>
          </a:p>
        </p:txBody>
      </p:sp>
      <p:sp>
        <p:nvSpPr>
          <p:cNvPr id="5" name="Google Shape;106;p17"/>
          <p:cNvSpPr txBox="1">
            <a:spLocks/>
          </p:cNvSpPr>
          <p:nvPr/>
        </p:nvSpPr>
        <p:spPr>
          <a:xfrm>
            <a:off x="395288" y="1117600"/>
            <a:ext cx="8353425" cy="3757613"/>
          </a:xfrm>
          <a:prstGeom prst="rect">
            <a:avLst/>
          </a:prstGeom>
        </p:spPr>
        <p:txBody>
          <a:bodyPr spcFirstLastPara="1" lIns="0" tIns="0" rIns="0" bIns="0"/>
          <a:lstStyle/>
          <a:p>
            <a:pPr algn="just" fontAlgn="auto">
              <a:spcBef>
                <a:spcPts val="0"/>
              </a:spcBef>
              <a:spcAft>
                <a:spcPts val="0"/>
              </a:spcAft>
              <a:buClr>
                <a:schemeClr val="accent1"/>
              </a:buClr>
              <a:buSzPct val="150000"/>
              <a:buFont typeface="Arial"/>
              <a:buNone/>
              <a:defRPr/>
            </a:pPr>
            <a:endParaRPr lang="pt-BR" sz="1600" kern="0" dirty="0">
              <a:solidFill>
                <a:schemeClr val="accent2">
                  <a:lumMod val="50000"/>
                </a:schemeClr>
              </a:solidFill>
              <a:latin typeface="Arial"/>
              <a:ea typeface="Arial"/>
              <a:cs typeface="Arial"/>
              <a:sym typeface="Arial"/>
            </a:endParaRPr>
          </a:p>
        </p:txBody>
      </p:sp>
      <p:sp>
        <p:nvSpPr>
          <p:cNvPr id="8" name="Google Shape;106;p17"/>
          <p:cNvSpPr txBox="1">
            <a:spLocks/>
          </p:cNvSpPr>
          <p:nvPr/>
        </p:nvSpPr>
        <p:spPr>
          <a:xfrm>
            <a:off x="395288" y="1203325"/>
            <a:ext cx="8353425" cy="3455988"/>
          </a:xfrm>
          <a:prstGeom prst="rect">
            <a:avLst/>
          </a:prstGeom>
        </p:spPr>
        <p:txBody>
          <a:bodyPr spcFirstLastPara="1" lIns="0" tIns="0" rIns="0" bIns="0"/>
          <a:lstStyle/>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en-US" sz="1000" kern="0" dirty="0" err="1">
                <a:solidFill>
                  <a:schemeClr val="accent2">
                    <a:lumMod val="50000"/>
                  </a:schemeClr>
                </a:solidFill>
                <a:latin typeface="DM Sans" charset="0"/>
                <a:ea typeface="Arial"/>
                <a:cs typeface="Arial"/>
                <a:sym typeface="Arial"/>
              </a:rPr>
              <a:t>Jhaveri</a:t>
            </a:r>
            <a:r>
              <a:rPr lang="en-US" sz="1000" kern="0" dirty="0">
                <a:solidFill>
                  <a:schemeClr val="accent2">
                    <a:lumMod val="50000"/>
                  </a:schemeClr>
                </a:solidFill>
                <a:latin typeface="DM Sans" charset="0"/>
                <a:ea typeface="Arial"/>
                <a:cs typeface="Arial"/>
                <a:sym typeface="Arial"/>
              </a:rPr>
              <a:t>, N., Moon-Grady, A. &amp; </a:t>
            </a:r>
            <a:r>
              <a:rPr lang="en-US" sz="1000" kern="0" dirty="0" err="1">
                <a:solidFill>
                  <a:schemeClr val="accent2">
                    <a:lumMod val="50000"/>
                  </a:schemeClr>
                </a:solidFill>
                <a:latin typeface="DM Sans" charset="0"/>
                <a:ea typeface="Arial"/>
                <a:cs typeface="Arial"/>
                <a:sym typeface="Arial"/>
              </a:rPr>
              <a:t>Clyman</a:t>
            </a:r>
            <a:r>
              <a:rPr lang="en-US" sz="1000" kern="0" dirty="0">
                <a:solidFill>
                  <a:schemeClr val="accent2">
                    <a:lumMod val="50000"/>
                  </a:schemeClr>
                </a:solidFill>
                <a:latin typeface="DM Sans" charset="0"/>
                <a:ea typeface="Arial"/>
                <a:cs typeface="Arial"/>
                <a:sym typeface="Arial"/>
              </a:rPr>
              <a:t>, R.I. (2010) Early surgical ligation versus a conservative approach for management of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that fails to close after </a:t>
            </a:r>
            <a:r>
              <a:rPr lang="en-US" sz="1000" kern="0" dirty="0" err="1">
                <a:solidFill>
                  <a:schemeClr val="accent2">
                    <a:lumMod val="50000"/>
                  </a:schemeClr>
                </a:solidFill>
                <a:latin typeface="DM Sans" charset="0"/>
                <a:ea typeface="Arial"/>
                <a:cs typeface="Arial"/>
                <a:sym typeface="Arial"/>
              </a:rPr>
              <a:t>indomethacin</a:t>
            </a:r>
            <a:r>
              <a:rPr lang="en-US"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reatment</a:t>
            </a:r>
            <a:r>
              <a:rPr lang="pt-BR" sz="1000" kern="0" dirty="0">
                <a:solidFill>
                  <a:schemeClr val="accent2">
                    <a:lumMod val="50000"/>
                  </a:schemeClr>
                </a:solidFill>
                <a:latin typeface="DM Sans" charset="0"/>
                <a:ea typeface="Arial"/>
                <a:cs typeface="Arial"/>
                <a:sym typeface="Arial"/>
              </a:rPr>
              <a:t>. </a:t>
            </a:r>
            <a:r>
              <a:rPr lang="pt-BR" sz="1000" i="1" kern="0" dirty="0">
                <a:solidFill>
                  <a:schemeClr val="accent2">
                    <a:lumMod val="50000"/>
                  </a:schemeClr>
                </a:solidFill>
                <a:latin typeface="DM Sans" charset="0"/>
                <a:ea typeface="Arial"/>
                <a:cs typeface="Arial"/>
                <a:sym typeface="Arial"/>
              </a:rPr>
              <a:t>J. </a:t>
            </a:r>
            <a:r>
              <a:rPr lang="pt-BR" sz="1000" i="1" kern="0" dirty="0" err="1">
                <a:solidFill>
                  <a:schemeClr val="accent2">
                    <a:lumMod val="50000"/>
                  </a:schemeClr>
                </a:solidFill>
                <a:latin typeface="DM Sans" charset="0"/>
                <a:ea typeface="Arial"/>
                <a:cs typeface="Arial"/>
                <a:sym typeface="Arial"/>
              </a:rPr>
              <a:t>Pediatr</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157, 381-387, 387 e381.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Kaufman, </a:t>
            </a:r>
            <a:r>
              <a:rPr lang="pt-BR" sz="1000" kern="0" dirty="0" err="1">
                <a:solidFill>
                  <a:schemeClr val="accent2">
                    <a:lumMod val="50000"/>
                  </a:schemeClr>
                </a:solidFill>
                <a:latin typeface="DM Sans" charset="0"/>
                <a:ea typeface="Arial"/>
                <a:cs typeface="Arial"/>
                <a:sym typeface="Arial"/>
              </a:rPr>
              <a:t>A.S.</a:t>
            </a:r>
            <a:r>
              <a:rPr lang="pt-BR" sz="1000" kern="0" dirty="0">
                <a:solidFill>
                  <a:schemeClr val="accent2">
                    <a:lumMod val="50000"/>
                  </a:schemeClr>
                </a:solidFill>
                <a:latin typeface="DM Sans" charset="0"/>
                <a:ea typeface="Arial"/>
                <a:cs typeface="Arial"/>
                <a:sym typeface="Arial"/>
              </a:rPr>
              <a:t>, O’Neal, </a:t>
            </a:r>
            <a:r>
              <a:rPr lang="pt-BR" sz="1000" kern="0" dirty="0" err="1">
                <a:solidFill>
                  <a:schemeClr val="accent2">
                    <a:lumMod val="50000"/>
                  </a:schemeClr>
                </a:solidFill>
                <a:latin typeface="DM Sans" charset="0"/>
                <a:ea typeface="Arial"/>
                <a:cs typeface="Arial"/>
                <a:sym typeface="Arial"/>
              </a:rPr>
              <a:t>M.R.</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Avant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A.H.</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Long</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S.W.</a:t>
            </a:r>
            <a:r>
              <a:rPr lang="pt-BR" sz="1000" kern="0" dirty="0">
                <a:solidFill>
                  <a:schemeClr val="accent2">
                    <a:lumMod val="50000"/>
                  </a:schemeClr>
                </a:solidFill>
                <a:latin typeface="DM Sans" charset="0"/>
                <a:ea typeface="Arial"/>
                <a:cs typeface="Arial"/>
                <a:sym typeface="Arial"/>
              </a:rPr>
              <a:t> (1987) </a:t>
            </a:r>
            <a:r>
              <a:rPr lang="en-US" sz="1000" kern="0" dirty="0" err="1">
                <a:solidFill>
                  <a:schemeClr val="accent2">
                    <a:lumMod val="50000"/>
                  </a:schemeClr>
                </a:solidFill>
                <a:latin typeface="DM Sans" charset="0"/>
                <a:ea typeface="Arial"/>
                <a:cs typeface="Arial"/>
                <a:sym typeface="Arial"/>
              </a:rPr>
              <a:t>ntroduction</a:t>
            </a:r>
            <a:r>
              <a:rPr lang="en-US" sz="1000" kern="0" dirty="0">
                <a:solidFill>
                  <a:schemeClr val="accent2">
                    <a:lumMod val="50000"/>
                  </a:schemeClr>
                </a:solidFill>
                <a:latin typeface="DM Sans" charset="0"/>
                <a:ea typeface="Arial"/>
                <a:cs typeface="Arial"/>
                <a:sym typeface="Arial"/>
              </a:rPr>
              <a:t> to the Kaufman Assessment Battery for Children (K-ABC) for pediatric </a:t>
            </a:r>
            <a:r>
              <a:rPr lang="en-US" sz="1000" kern="0" dirty="0" err="1">
                <a:solidFill>
                  <a:schemeClr val="accent2">
                    <a:lumMod val="50000"/>
                  </a:schemeClr>
                </a:solidFill>
                <a:latin typeface="DM Sans" charset="0"/>
                <a:ea typeface="Arial"/>
                <a:cs typeface="Arial"/>
                <a:sym typeface="Arial"/>
              </a:rPr>
              <a:t>neuroclinicians</a:t>
            </a:r>
            <a:r>
              <a:rPr lang="en-US" sz="1000" kern="0" dirty="0">
                <a:solidFill>
                  <a:schemeClr val="accent2">
                    <a:lumMod val="50000"/>
                  </a:schemeClr>
                </a:solidFill>
                <a:latin typeface="DM Sans" charset="0"/>
                <a:ea typeface="Arial"/>
                <a:cs typeface="Arial"/>
                <a:sym typeface="Arial"/>
              </a:rPr>
              <a:t>. </a:t>
            </a:r>
            <a:r>
              <a:rPr lang="en-US" sz="1000" i="1" kern="0" dirty="0">
                <a:solidFill>
                  <a:schemeClr val="accent2">
                    <a:lumMod val="50000"/>
                  </a:schemeClr>
                </a:solidFill>
                <a:latin typeface="DM Sans" charset="0"/>
                <a:ea typeface="Arial"/>
                <a:cs typeface="Arial"/>
                <a:sym typeface="Arial"/>
              </a:rPr>
              <a:t>J. Child Neurol., </a:t>
            </a:r>
            <a:r>
              <a:rPr lang="en-US" sz="1000" b="1" i="1" kern="0" dirty="0">
                <a:solidFill>
                  <a:schemeClr val="accent2">
                    <a:lumMod val="50000"/>
                  </a:schemeClr>
                </a:solidFill>
                <a:latin typeface="DM Sans" charset="0"/>
                <a:ea typeface="Arial"/>
                <a:cs typeface="Arial"/>
                <a:sym typeface="Arial"/>
              </a:rPr>
              <a:t>2, </a:t>
            </a:r>
            <a:r>
              <a:rPr lang="pt-BR" sz="1000" kern="0" dirty="0">
                <a:solidFill>
                  <a:schemeClr val="accent2">
                    <a:lumMod val="50000"/>
                  </a:schemeClr>
                </a:solidFill>
                <a:latin typeface="DM Sans" charset="0"/>
                <a:ea typeface="Arial"/>
                <a:cs typeface="Arial"/>
                <a:sym typeface="Arial"/>
              </a:rPr>
              <a:t>3-16.. </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Koch</a:t>
            </a:r>
            <a:r>
              <a:rPr lang="pt-BR" sz="1000" kern="0" dirty="0">
                <a:solidFill>
                  <a:schemeClr val="accent2">
                    <a:lumMod val="50000"/>
                  </a:schemeClr>
                </a:solidFill>
                <a:latin typeface="DM Sans" charset="0"/>
                <a:ea typeface="Arial"/>
                <a:cs typeface="Arial"/>
                <a:sym typeface="Arial"/>
              </a:rPr>
              <a:t>, J., </a:t>
            </a:r>
            <a:r>
              <a:rPr lang="pt-BR" sz="1000" kern="0" dirty="0" err="1">
                <a:solidFill>
                  <a:schemeClr val="accent2">
                    <a:lumMod val="50000"/>
                  </a:schemeClr>
                </a:solidFill>
                <a:latin typeface="DM Sans" charset="0"/>
                <a:ea typeface="Arial"/>
                <a:cs typeface="Arial"/>
                <a:sym typeface="Arial"/>
              </a:rPr>
              <a:t>Hensley</a:t>
            </a:r>
            <a:r>
              <a:rPr lang="pt-BR" sz="1000" kern="0" dirty="0">
                <a:solidFill>
                  <a:schemeClr val="accent2">
                    <a:lumMod val="50000"/>
                  </a:schemeClr>
                </a:solidFill>
                <a:latin typeface="DM Sans" charset="0"/>
                <a:ea typeface="Arial"/>
                <a:cs typeface="Arial"/>
                <a:sym typeface="Arial"/>
              </a:rPr>
              <a:t>, G., Roy, L., Brown, S., </a:t>
            </a:r>
            <a:r>
              <a:rPr lang="pt-BR" sz="1000" kern="0" dirty="0" err="1">
                <a:solidFill>
                  <a:schemeClr val="accent2">
                    <a:lumMod val="50000"/>
                  </a:schemeClr>
                </a:solidFill>
                <a:latin typeface="DM Sans" charset="0"/>
                <a:ea typeface="Arial"/>
                <a:cs typeface="Arial"/>
                <a:sym typeface="Arial"/>
              </a:rPr>
              <a:t>Ramaciotti</a:t>
            </a:r>
            <a:r>
              <a:rPr lang="pt-BR" sz="1000" kern="0" dirty="0">
                <a:solidFill>
                  <a:schemeClr val="accent2">
                    <a:lumMod val="50000"/>
                  </a:schemeClr>
                </a:solidFill>
                <a:latin typeface="DM Sans" charset="0"/>
                <a:ea typeface="Arial"/>
                <a:cs typeface="Arial"/>
                <a:sym typeface="Arial"/>
              </a:rPr>
              <a:t>, C. &amp; </a:t>
            </a:r>
            <a:r>
              <a:rPr lang="en-US" sz="1000" kern="0" dirty="0">
                <a:solidFill>
                  <a:schemeClr val="accent2">
                    <a:lumMod val="50000"/>
                  </a:schemeClr>
                </a:solidFill>
                <a:latin typeface="DM Sans" charset="0"/>
                <a:ea typeface="Arial"/>
                <a:cs typeface="Arial"/>
                <a:sym typeface="Arial"/>
              </a:rPr>
              <a:t>Rosenfeld, C.R. (2006) Prevalence of spontaneous closure of the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in neonates at a birth weight of 1000 grams or less. </a:t>
            </a:r>
            <a:r>
              <a:rPr lang="en-US" sz="1000" i="1" kern="0" dirty="0">
                <a:solidFill>
                  <a:schemeClr val="accent2">
                    <a:lumMod val="50000"/>
                  </a:schemeClr>
                </a:solidFill>
                <a:latin typeface="DM Sans" charset="0"/>
                <a:ea typeface="Arial"/>
                <a:cs typeface="Arial"/>
                <a:sym typeface="Arial"/>
              </a:rPr>
              <a:t>Pediatrics, </a:t>
            </a:r>
            <a:r>
              <a:rPr lang="en-US" sz="1000" b="1" i="1" kern="0" dirty="0">
                <a:solidFill>
                  <a:schemeClr val="accent2">
                    <a:lumMod val="50000"/>
                  </a:schemeClr>
                </a:solidFill>
                <a:latin typeface="DM Sans" charset="0"/>
                <a:ea typeface="Arial"/>
                <a:cs typeface="Arial"/>
                <a:sym typeface="Arial"/>
              </a:rPr>
              <a:t>117, 1113-1121.</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en-US" sz="1000" kern="0" dirty="0" err="1">
                <a:solidFill>
                  <a:schemeClr val="accent2">
                    <a:lumMod val="50000"/>
                  </a:schemeClr>
                </a:solidFill>
                <a:latin typeface="DM Sans" charset="0"/>
                <a:ea typeface="Arial"/>
                <a:cs typeface="Arial"/>
                <a:sym typeface="Arial"/>
              </a:rPr>
              <a:t>Lemmers</a:t>
            </a:r>
            <a:r>
              <a:rPr lang="en-US" sz="1000" kern="0" dirty="0">
                <a:solidFill>
                  <a:schemeClr val="accent2">
                    <a:lumMod val="50000"/>
                  </a:schemeClr>
                </a:solidFill>
                <a:latin typeface="DM Sans" charset="0"/>
                <a:ea typeface="Arial"/>
                <a:cs typeface="Arial"/>
                <a:sym typeface="Arial"/>
              </a:rPr>
              <a:t>, P.M., </a:t>
            </a:r>
            <a:r>
              <a:rPr lang="en-US" sz="1000" kern="0" dirty="0" err="1">
                <a:solidFill>
                  <a:schemeClr val="accent2">
                    <a:lumMod val="50000"/>
                  </a:schemeClr>
                </a:solidFill>
                <a:latin typeface="DM Sans" charset="0"/>
                <a:ea typeface="Arial"/>
                <a:cs typeface="Arial"/>
                <a:sym typeface="Arial"/>
              </a:rPr>
              <a:t>Toet</a:t>
            </a:r>
            <a:r>
              <a:rPr lang="en-US" sz="1000" kern="0" dirty="0">
                <a:solidFill>
                  <a:schemeClr val="accent2">
                    <a:lumMod val="50000"/>
                  </a:schemeClr>
                </a:solidFill>
                <a:latin typeface="DM Sans" charset="0"/>
                <a:ea typeface="Arial"/>
                <a:cs typeface="Arial"/>
                <a:sym typeface="Arial"/>
              </a:rPr>
              <a:t>, M.C. &amp; van </a:t>
            </a:r>
            <a:r>
              <a:rPr lang="en-US" sz="1000" kern="0" dirty="0" err="1">
                <a:solidFill>
                  <a:schemeClr val="accent2">
                    <a:lumMod val="50000"/>
                  </a:schemeClr>
                </a:solidFill>
                <a:latin typeface="DM Sans" charset="0"/>
                <a:ea typeface="Arial"/>
                <a:cs typeface="Arial"/>
                <a:sym typeface="Arial"/>
              </a:rPr>
              <a:t>Bel</a:t>
            </a:r>
            <a:r>
              <a:rPr lang="en-US" sz="1000" kern="0" dirty="0">
                <a:solidFill>
                  <a:schemeClr val="accent2">
                    <a:lumMod val="50000"/>
                  </a:schemeClr>
                </a:solidFill>
                <a:latin typeface="DM Sans" charset="0"/>
                <a:ea typeface="Arial"/>
                <a:cs typeface="Arial"/>
                <a:sym typeface="Arial"/>
              </a:rPr>
              <a:t>, F. (2008) Impact of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and subsequent therapy with </a:t>
            </a:r>
            <a:r>
              <a:rPr lang="en-US" sz="1000" kern="0" dirty="0" err="1">
                <a:solidFill>
                  <a:schemeClr val="accent2">
                    <a:lumMod val="50000"/>
                  </a:schemeClr>
                </a:solidFill>
                <a:latin typeface="DM Sans" charset="0"/>
                <a:ea typeface="Arial"/>
                <a:cs typeface="Arial"/>
                <a:sym typeface="Arial"/>
              </a:rPr>
              <a:t>indomethacin</a:t>
            </a:r>
            <a:r>
              <a:rPr lang="en-US" sz="1000" kern="0" dirty="0">
                <a:solidFill>
                  <a:schemeClr val="accent2">
                    <a:lumMod val="50000"/>
                  </a:schemeClr>
                </a:solidFill>
                <a:latin typeface="DM Sans" charset="0"/>
                <a:ea typeface="Arial"/>
                <a:cs typeface="Arial"/>
                <a:sym typeface="Arial"/>
              </a:rPr>
              <a:t> on cerebral oxygenation in preterm infants. </a:t>
            </a:r>
            <a:r>
              <a:rPr lang="en-US" sz="1000" i="1" kern="0" dirty="0">
                <a:solidFill>
                  <a:schemeClr val="accent2">
                    <a:lumMod val="50000"/>
                  </a:schemeClr>
                </a:solidFill>
                <a:latin typeface="DM Sans" charset="0"/>
                <a:ea typeface="Arial"/>
                <a:cs typeface="Arial"/>
                <a:sym typeface="Arial"/>
              </a:rPr>
              <a:t>Pediatrics, </a:t>
            </a:r>
            <a:r>
              <a:rPr lang="en-US" sz="1000" b="1" i="1" kern="0" dirty="0">
                <a:solidFill>
                  <a:schemeClr val="accent2">
                    <a:lumMod val="50000"/>
                  </a:schemeClr>
                </a:solidFill>
                <a:latin typeface="DM Sans" charset="0"/>
                <a:ea typeface="Arial"/>
                <a:cs typeface="Arial"/>
                <a:sym typeface="Arial"/>
              </a:rPr>
              <a:t>121, </a:t>
            </a:r>
            <a:r>
              <a:rPr lang="pt-BR" sz="1000" kern="0" dirty="0">
                <a:solidFill>
                  <a:schemeClr val="accent2">
                    <a:lumMod val="50000"/>
                  </a:schemeClr>
                </a:solidFill>
                <a:latin typeface="DM Sans" charset="0"/>
                <a:ea typeface="Arial"/>
                <a:cs typeface="Arial"/>
                <a:sym typeface="Arial"/>
              </a:rPr>
              <a:t>142-147.</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Maalouf</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E.F.</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Duggan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P.J.</a:t>
            </a:r>
            <a:r>
              <a:rPr lang="pt-BR" sz="1000" kern="0" dirty="0">
                <a:solidFill>
                  <a:schemeClr val="accent2">
                    <a:lumMod val="50000"/>
                  </a:schemeClr>
                </a:solidFill>
                <a:latin typeface="DM Sans" charset="0"/>
                <a:ea typeface="Arial"/>
                <a:cs typeface="Arial"/>
                <a:sym typeface="Arial"/>
              </a:rPr>
              <a:t>, Rutherford, </a:t>
            </a:r>
            <a:r>
              <a:rPr lang="pt-BR" sz="1000" kern="0" dirty="0" err="1">
                <a:solidFill>
                  <a:schemeClr val="accent2">
                    <a:lumMod val="50000"/>
                  </a:schemeClr>
                </a:solidFill>
                <a:latin typeface="DM Sans" charset="0"/>
                <a:ea typeface="Arial"/>
                <a:cs typeface="Arial"/>
                <a:sym typeface="Arial"/>
              </a:rPr>
              <a:t>M.A.</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Counsell</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S.J.</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Fletcher, A.M., </a:t>
            </a:r>
            <a:r>
              <a:rPr lang="en-US" sz="1000" kern="0" dirty="0" err="1">
                <a:solidFill>
                  <a:schemeClr val="accent2">
                    <a:lumMod val="50000"/>
                  </a:schemeClr>
                </a:solidFill>
                <a:latin typeface="DM Sans" charset="0"/>
                <a:ea typeface="Arial"/>
                <a:cs typeface="Arial"/>
                <a:sym typeface="Arial"/>
              </a:rPr>
              <a:t>Battin</a:t>
            </a:r>
            <a:r>
              <a:rPr lang="en-US" sz="1000" kern="0" dirty="0">
                <a:solidFill>
                  <a:schemeClr val="accent2">
                    <a:lumMod val="50000"/>
                  </a:schemeClr>
                </a:solidFill>
                <a:latin typeface="DM Sans" charset="0"/>
                <a:ea typeface="Arial"/>
                <a:cs typeface="Arial"/>
                <a:sym typeface="Arial"/>
              </a:rPr>
              <a:t>, M., Cowan, F. &amp; Edwards, A.D. (1999) Magnetic resonance imaging of the brain in a cohort of </a:t>
            </a:r>
            <a:r>
              <a:rPr lang="pt-BR" sz="1000" kern="0" dirty="0" err="1">
                <a:solidFill>
                  <a:schemeClr val="accent2">
                    <a:lumMod val="50000"/>
                  </a:schemeClr>
                </a:solidFill>
                <a:latin typeface="DM Sans" charset="0"/>
                <a:ea typeface="Arial"/>
                <a:cs typeface="Arial"/>
                <a:sym typeface="Arial"/>
              </a:rPr>
              <a:t>extremely</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preterm</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infants</a:t>
            </a:r>
            <a:r>
              <a:rPr lang="pt-BR" sz="1000" kern="0" dirty="0">
                <a:solidFill>
                  <a:schemeClr val="accent2">
                    <a:lumMod val="50000"/>
                  </a:schemeClr>
                </a:solidFill>
                <a:latin typeface="DM Sans" charset="0"/>
                <a:ea typeface="Arial"/>
                <a:cs typeface="Arial"/>
                <a:sym typeface="Arial"/>
              </a:rPr>
              <a:t>. </a:t>
            </a:r>
            <a:r>
              <a:rPr lang="pt-BR" sz="1000" i="1" kern="0" dirty="0">
                <a:solidFill>
                  <a:schemeClr val="accent2">
                    <a:lumMod val="50000"/>
                  </a:schemeClr>
                </a:solidFill>
                <a:latin typeface="DM Sans" charset="0"/>
                <a:ea typeface="Arial"/>
                <a:cs typeface="Arial"/>
                <a:sym typeface="Arial"/>
              </a:rPr>
              <a:t>J. </a:t>
            </a:r>
            <a:r>
              <a:rPr lang="pt-BR" sz="1000" i="1" kern="0" dirty="0" err="1">
                <a:solidFill>
                  <a:schemeClr val="accent2">
                    <a:lumMod val="50000"/>
                  </a:schemeClr>
                </a:solidFill>
                <a:latin typeface="DM Sans" charset="0"/>
                <a:ea typeface="Arial"/>
                <a:cs typeface="Arial"/>
                <a:sym typeface="Arial"/>
              </a:rPr>
              <a:t>Pediatr</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135, 351-357.</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Madan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J.C.</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Kendrick</a:t>
            </a:r>
            <a:r>
              <a:rPr lang="pt-BR" sz="1000" kern="0" dirty="0">
                <a:solidFill>
                  <a:schemeClr val="accent2">
                    <a:lumMod val="50000"/>
                  </a:schemeClr>
                </a:solidFill>
                <a:latin typeface="DM Sans" charset="0"/>
                <a:ea typeface="Arial"/>
                <a:cs typeface="Arial"/>
                <a:sym typeface="Arial"/>
              </a:rPr>
              <a:t>, D., </a:t>
            </a:r>
            <a:r>
              <a:rPr lang="pt-BR" sz="1000" kern="0" dirty="0" err="1">
                <a:solidFill>
                  <a:schemeClr val="accent2">
                    <a:lumMod val="50000"/>
                  </a:schemeClr>
                </a:solidFill>
                <a:latin typeface="DM Sans" charset="0"/>
                <a:ea typeface="Arial"/>
                <a:cs typeface="Arial"/>
                <a:sym typeface="Arial"/>
              </a:rPr>
              <a:t>Hagadorn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J.I.</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Frantz</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I.D.</a:t>
            </a:r>
            <a:r>
              <a:rPr lang="pt-BR" sz="1000" kern="0" dirty="0">
                <a:solidFill>
                  <a:schemeClr val="accent2">
                    <a:lumMod val="50000"/>
                  </a:schemeClr>
                </a:solidFill>
                <a:latin typeface="DM Sans" charset="0"/>
                <a:ea typeface="Arial"/>
                <a:cs typeface="Arial"/>
                <a:sym typeface="Arial"/>
              </a:rPr>
              <a:t> 3rd; </a:t>
            </a:r>
            <a:r>
              <a:rPr lang="en-US" sz="1000" kern="0" dirty="0">
                <a:solidFill>
                  <a:schemeClr val="accent2">
                    <a:lumMod val="50000"/>
                  </a:schemeClr>
                </a:solidFill>
                <a:latin typeface="DM Sans" charset="0"/>
                <a:ea typeface="Arial"/>
                <a:cs typeface="Arial"/>
                <a:sym typeface="Arial"/>
              </a:rPr>
              <a:t>National Institute of Child Health and Human Development Neonatal Research Network (2009)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herapy</a:t>
            </a:r>
            <a:r>
              <a:rPr lang="en-US" sz="1000" kern="0" dirty="0">
                <a:solidFill>
                  <a:schemeClr val="accent2">
                    <a:lumMod val="50000"/>
                  </a:schemeClr>
                </a:solidFill>
                <a:latin typeface="DM Sans" charset="0"/>
                <a:ea typeface="Arial"/>
                <a:cs typeface="Arial"/>
                <a:sym typeface="Arial"/>
              </a:rPr>
              <a:t>: impact on neonatal and 18-month outcome. </a:t>
            </a:r>
            <a:r>
              <a:rPr lang="en-US" sz="1000" i="1" kern="0" dirty="0">
                <a:solidFill>
                  <a:schemeClr val="accent2">
                    <a:lumMod val="50000"/>
                  </a:schemeClr>
                </a:solidFill>
                <a:latin typeface="DM Sans" charset="0"/>
                <a:ea typeface="Arial"/>
                <a:cs typeface="Arial"/>
                <a:sym typeface="Arial"/>
              </a:rPr>
              <a:t>Pediatrics, </a:t>
            </a:r>
            <a:r>
              <a:rPr lang="pt-BR" sz="1000" b="1" kern="0" dirty="0">
                <a:solidFill>
                  <a:schemeClr val="accent2">
                    <a:lumMod val="50000"/>
                  </a:schemeClr>
                </a:solidFill>
                <a:latin typeface="DM Sans" charset="0"/>
                <a:ea typeface="Arial"/>
                <a:cs typeface="Arial"/>
                <a:sym typeface="Arial"/>
              </a:rPr>
              <a:t>123, 674-681.</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Mirea</a:t>
            </a:r>
            <a:r>
              <a:rPr lang="pt-BR" sz="1000" kern="0" dirty="0">
                <a:solidFill>
                  <a:schemeClr val="accent2">
                    <a:lumMod val="50000"/>
                  </a:schemeClr>
                </a:solidFill>
                <a:latin typeface="DM Sans" charset="0"/>
                <a:ea typeface="Arial"/>
                <a:cs typeface="Arial"/>
                <a:sym typeface="Arial"/>
              </a:rPr>
              <a:t>, L., </a:t>
            </a:r>
            <a:r>
              <a:rPr lang="pt-BR" sz="1000" kern="0" dirty="0" err="1">
                <a:solidFill>
                  <a:schemeClr val="accent2">
                    <a:lumMod val="50000"/>
                  </a:schemeClr>
                </a:solidFill>
                <a:latin typeface="DM Sans" charset="0"/>
                <a:ea typeface="Arial"/>
                <a:cs typeface="Arial"/>
                <a:sym typeface="Arial"/>
              </a:rPr>
              <a:t>Sankaran</a:t>
            </a:r>
            <a:r>
              <a:rPr lang="pt-BR" sz="1000" kern="0" dirty="0">
                <a:solidFill>
                  <a:schemeClr val="accent2">
                    <a:lumMod val="50000"/>
                  </a:schemeClr>
                </a:solidFill>
                <a:latin typeface="DM Sans" charset="0"/>
                <a:ea typeface="Arial"/>
                <a:cs typeface="Arial"/>
                <a:sym typeface="Arial"/>
              </a:rPr>
              <a:t>, K., </a:t>
            </a:r>
            <a:r>
              <a:rPr lang="pt-BR" sz="1000" kern="0" dirty="0" err="1">
                <a:solidFill>
                  <a:schemeClr val="accent2">
                    <a:lumMod val="50000"/>
                  </a:schemeClr>
                </a:solidFill>
                <a:latin typeface="DM Sans" charset="0"/>
                <a:ea typeface="Arial"/>
                <a:cs typeface="Arial"/>
                <a:sym typeface="Arial"/>
              </a:rPr>
              <a:t>Seshia</a:t>
            </a:r>
            <a:r>
              <a:rPr lang="pt-BR" sz="1000" kern="0" dirty="0">
                <a:solidFill>
                  <a:schemeClr val="accent2">
                    <a:lumMod val="50000"/>
                  </a:schemeClr>
                </a:solidFill>
                <a:latin typeface="DM Sans" charset="0"/>
                <a:ea typeface="Arial"/>
                <a:cs typeface="Arial"/>
                <a:sym typeface="Arial"/>
              </a:rPr>
              <a:t>, M., </a:t>
            </a:r>
            <a:r>
              <a:rPr lang="pt-BR" sz="1000" kern="0" dirty="0" err="1">
                <a:solidFill>
                  <a:schemeClr val="accent2">
                    <a:lumMod val="50000"/>
                  </a:schemeClr>
                </a:solidFill>
                <a:latin typeface="DM Sans" charset="0"/>
                <a:ea typeface="Arial"/>
                <a:cs typeface="Arial"/>
                <a:sym typeface="Arial"/>
              </a:rPr>
              <a:t>Ohlsson</a:t>
            </a:r>
            <a:r>
              <a:rPr lang="pt-BR" sz="1000" kern="0" dirty="0">
                <a:solidFill>
                  <a:schemeClr val="accent2">
                    <a:lumMod val="50000"/>
                  </a:schemeClr>
                </a:solidFill>
                <a:latin typeface="DM Sans" charset="0"/>
                <a:ea typeface="Arial"/>
                <a:cs typeface="Arial"/>
                <a:sym typeface="Arial"/>
              </a:rPr>
              <a:t>, A., Allen, A.C., </a:t>
            </a:r>
            <a:r>
              <a:rPr lang="pt-BR" sz="1000" kern="0" dirty="0" err="1">
                <a:solidFill>
                  <a:schemeClr val="accent2">
                    <a:lumMod val="50000"/>
                  </a:schemeClr>
                </a:solidFill>
                <a:latin typeface="DM Sans" charset="0"/>
                <a:ea typeface="Arial"/>
                <a:cs typeface="Arial"/>
                <a:sym typeface="Arial"/>
              </a:rPr>
              <a:t>Aziz</a:t>
            </a:r>
            <a:r>
              <a:rPr lang="pt-BR" sz="1000" kern="0" dirty="0">
                <a:solidFill>
                  <a:schemeClr val="accent2">
                    <a:lumMod val="50000"/>
                  </a:schemeClr>
                </a:solidFill>
                <a:latin typeface="DM Sans" charset="0"/>
                <a:ea typeface="Arial"/>
                <a:cs typeface="Arial"/>
                <a:sym typeface="Arial"/>
              </a:rPr>
              <a:t>, K., Lee, </a:t>
            </a:r>
            <a:r>
              <a:rPr lang="pt-BR" sz="1000" kern="0" dirty="0" err="1">
                <a:solidFill>
                  <a:schemeClr val="accent2">
                    <a:lumMod val="50000"/>
                  </a:schemeClr>
                </a:solidFill>
                <a:latin typeface="DM Sans" charset="0"/>
                <a:ea typeface="Arial"/>
                <a:cs typeface="Arial"/>
                <a:sym typeface="Arial"/>
              </a:rPr>
              <a:t>S.K.</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Shah</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P.S.</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Canadian</a:t>
            </a:r>
            <a:r>
              <a:rPr lang="pt-BR" sz="1000" kern="0" dirty="0">
                <a:solidFill>
                  <a:schemeClr val="accent2">
                    <a:lumMod val="50000"/>
                  </a:schemeClr>
                </a:solidFill>
                <a:latin typeface="DM Sans" charset="0"/>
                <a:ea typeface="Arial"/>
                <a:cs typeface="Arial"/>
                <a:sym typeface="Arial"/>
              </a:rPr>
              <a:t> Neonatal, N. (2012) </a:t>
            </a:r>
            <a:r>
              <a:rPr lang="en-US" sz="1000" kern="0" dirty="0">
                <a:solidFill>
                  <a:schemeClr val="accent2">
                    <a:lumMod val="50000"/>
                  </a:schemeClr>
                </a:solidFill>
                <a:latin typeface="DM Sans" charset="0"/>
                <a:ea typeface="Arial"/>
                <a:cs typeface="Arial"/>
                <a:sym typeface="Arial"/>
              </a:rPr>
              <a:t>Treatment of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and neonatal mortality/ morbidities: adjustment for treatment selection bias. </a:t>
            </a:r>
            <a:r>
              <a:rPr lang="en-US" sz="1000" i="1" kern="0" dirty="0">
                <a:solidFill>
                  <a:schemeClr val="accent2">
                    <a:lumMod val="50000"/>
                  </a:schemeClr>
                </a:solidFill>
                <a:latin typeface="DM Sans" charset="0"/>
                <a:ea typeface="Arial"/>
                <a:cs typeface="Arial"/>
                <a:sym typeface="Arial"/>
              </a:rPr>
              <a:t>J. </a:t>
            </a:r>
            <a:r>
              <a:rPr lang="pt-BR" sz="1000" i="1" kern="0" dirty="0" err="1">
                <a:solidFill>
                  <a:schemeClr val="accent2">
                    <a:lumMod val="50000"/>
                  </a:schemeClr>
                </a:solidFill>
                <a:latin typeface="DM Sans" charset="0"/>
                <a:ea typeface="Arial"/>
                <a:cs typeface="Arial"/>
                <a:sym typeface="Arial"/>
              </a:rPr>
              <a:t>Pediatr</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161, 689-694 e681.</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endParaRPr lang="pt-BR" sz="1000" kern="0" dirty="0">
              <a:solidFill>
                <a:schemeClr val="accent2">
                  <a:lumMod val="50000"/>
                </a:schemeClr>
              </a:solidFill>
              <a:latin typeface="DM Sans" charset="0"/>
              <a:ea typeface="Arial"/>
              <a:cs typeface="Arial"/>
              <a:sym typeface="Arial"/>
            </a:endParaRP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Google Shape;190;p24"/>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fld id="{F1E59898-7653-488D-AEC9-95A6CC386568}" type="slidenum">
              <a:rPr lang="pt-BR" sz="1100" smtClean="0">
                <a:solidFill>
                  <a:schemeClr val="accent1"/>
                </a:solidFill>
                <a:latin typeface="DM Sans" charset="0"/>
                <a:sym typeface="DM Sans" charset="0"/>
              </a:rPr>
              <a:pPr eaLnBrk="1" hangingPunct="1"/>
              <a:t>31</a:t>
            </a:fld>
            <a:endParaRPr lang="pt-BR" sz="1100" smtClean="0">
              <a:solidFill>
                <a:schemeClr val="accent1"/>
              </a:solidFill>
              <a:latin typeface="DM Sans" charset="0"/>
              <a:sym typeface="DM Sans" charset="0"/>
            </a:endParaRPr>
          </a:p>
        </p:txBody>
      </p:sp>
      <p:sp>
        <p:nvSpPr>
          <p:cNvPr id="8" name="Google Shape;106;p17"/>
          <p:cNvSpPr txBox="1">
            <a:spLocks/>
          </p:cNvSpPr>
          <p:nvPr/>
        </p:nvSpPr>
        <p:spPr>
          <a:xfrm>
            <a:off x="395288" y="1203325"/>
            <a:ext cx="8353425" cy="3455988"/>
          </a:xfrm>
          <a:prstGeom prst="rect">
            <a:avLst/>
          </a:prstGeom>
        </p:spPr>
        <p:txBody>
          <a:bodyPr spcFirstLastPara="1" lIns="0" tIns="0" rIns="0" bIns="0"/>
          <a:lstStyle/>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Noori</a:t>
            </a:r>
            <a:r>
              <a:rPr lang="pt-BR" sz="1000" kern="0" dirty="0">
                <a:solidFill>
                  <a:schemeClr val="accent2">
                    <a:lumMod val="50000"/>
                  </a:schemeClr>
                </a:solidFill>
                <a:latin typeface="DM Sans" charset="0"/>
                <a:ea typeface="Arial"/>
                <a:cs typeface="Arial"/>
                <a:sym typeface="Arial"/>
              </a:rPr>
              <a:t>, S., McCoy, M., </a:t>
            </a:r>
            <a:r>
              <a:rPr lang="pt-BR" sz="1000" kern="0" dirty="0" err="1">
                <a:solidFill>
                  <a:schemeClr val="accent2">
                    <a:lumMod val="50000"/>
                  </a:schemeClr>
                </a:solidFill>
                <a:latin typeface="DM Sans" charset="0"/>
                <a:ea typeface="Arial"/>
                <a:cs typeface="Arial"/>
                <a:sym typeface="Arial"/>
              </a:rPr>
              <a:t>Friedlich</a:t>
            </a:r>
            <a:r>
              <a:rPr lang="pt-BR" sz="1000" kern="0" dirty="0">
                <a:solidFill>
                  <a:schemeClr val="accent2">
                    <a:lumMod val="50000"/>
                  </a:schemeClr>
                </a:solidFill>
                <a:latin typeface="DM Sans" charset="0"/>
                <a:ea typeface="Arial"/>
                <a:cs typeface="Arial"/>
                <a:sym typeface="Arial"/>
              </a:rPr>
              <a:t>, P., </a:t>
            </a:r>
            <a:r>
              <a:rPr lang="pt-BR" sz="1000" kern="0" dirty="0" err="1">
                <a:solidFill>
                  <a:schemeClr val="accent2">
                    <a:lumMod val="50000"/>
                  </a:schemeClr>
                </a:solidFill>
                <a:latin typeface="DM Sans" charset="0"/>
                <a:ea typeface="Arial"/>
                <a:cs typeface="Arial"/>
                <a:sym typeface="Arial"/>
              </a:rPr>
              <a:t>Bright</a:t>
            </a:r>
            <a:r>
              <a:rPr lang="pt-BR" sz="1000" kern="0" dirty="0">
                <a:solidFill>
                  <a:schemeClr val="accent2">
                    <a:lumMod val="50000"/>
                  </a:schemeClr>
                </a:solidFill>
                <a:latin typeface="DM Sans" charset="0"/>
                <a:ea typeface="Arial"/>
                <a:cs typeface="Arial"/>
                <a:sym typeface="Arial"/>
              </a:rPr>
              <a:t>, B., </a:t>
            </a:r>
            <a:r>
              <a:rPr lang="pt-BR" sz="1000" kern="0" dirty="0" err="1">
                <a:solidFill>
                  <a:schemeClr val="accent2">
                    <a:lumMod val="50000"/>
                  </a:schemeClr>
                </a:solidFill>
                <a:latin typeface="DM Sans" charset="0"/>
                <a:ea typeface="Arial"/>
                <a:cs typeface="Arial"/>
                <a:sym typeface="Arial"/>
              </a:rPr>
              <a:t>Gottipati</a:t>
            </a:r>
            <a:r>
              <a:rPr lang="pt-BR" sz="1000" kern="0" dirty="0">
                <a:solidFill>
                  <a:schemeClr val="accent2">
                    <a:lumMod val="50000"/>
                  </a:schemeClr>
                </a:solidFill>
                <a:latin typeface="DM Sans" charset="0"/>
                <a:ea typeface="Arial"/>
                <a:cs typeface="Arial"/>
                <a:sym typeface="Arial"/>
              </a:rPr>
              <a:t>, V., </a:t>
            </a:r>
            <a:r>
              <a:rPr lang="pt-BR" sz="1000" kern="0" dirty="0" err="1">
                <a:solidFill>
                  <a:schemeClr val="accent2">
                    <a:lumMod val="50000"/>
                  </a:schemeClr>
                </a:solidFill>
                <a:latin typeface="DM Sans" charset="0"/>
                <a:ea typeface="Arial"/>
                <a:cs typeface="Arial"/>
                <a:sym typeface="Arial"/>
              </a:rPr>
              <a:t>Seri</a:t>
            </a:r>
            <a:r>
              <a:rPr lang="pt-BR" sz="1000" kern="0" dirty="0">
                <a:solidFill>
                  <a:schemeClr val="accent2">
                    <a:lumMod val="50000"/>
                  </a:schemeClr>
                </a:solidFill>
                <a:latin typeface="DM Sans" charset="0"/>
                <a:ea typeface="Arial"/>
                <a:cs typeface="Arial"/>
                <a:sym typeface="Arial"/>
              </a:rPr>
              <a:t>, I. </a:t>
            </a:r>
            <a:r>
              <a:rPr lang="en-US" sz="1000" kern="0" dirty="0">
                <a:solidFill>
                  <a:schemeClr val="accent2">
                    <a:lumMod val="50000"/>
                  </a:schemeClr>
                </a:solidFill>
                <a:latin typeface="DM Sans" charset="0"/>
                <a:ea typeface="Arial"/>
                <a:cs typeface="Arial"/>
                <a:sym typeface="Arial"/>
              </a:rPr>
              <a:t>&amp; </a:t>
            </a:r>
            <a:r>
              <a:rPr lang="en-US" sz="1000" kern="0" dirty="0" err="1">
                <a:solidFill>
                  <a:schemeClr val="accent2">
                    <a:lumMod val="50000"/>
                  </a:schemeClr>
                </a:solidFill>
                <a:latin typeface="DM Sans" charset="0"/>
                <a:ea typeface="Arial"/>
                <a:cs typeface="Arial"/>
                <a:sym typeface="Arial"/>
              </a:rPr>
              <a:t>Sekar</a:t>
            </a:r>
            <a:r>
              <a:rPr lang="en-US" sz="1000" kern="0" dirty="0">
                <a:solidFill>
                  <a:schemeClr val="accent2">
                    <a:lumMod val="50000"/>
                  </a:schemeClr>
                </a:solidFill>
                <a:latin typeface="DM Sans" charset="0"/>
                <a:ea typeface="Arial"/>
                <a:cs typeface="Arial"/>
                <a:sym typeface="Arial"/>
              </a:rPr>
              <a:t>, K. (2009) Failure of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closure is associated with increased mortality in preterm infants. </a:t>
            </a:r>
            <a:r>
              <a:rPr lang="en-US" sz="1000" i="1" kern="0" dirty="0">
                <a:solidFill>
                  <a:schemeClr val="accent2">
                    <a:lumMod val="50000"/>
                  </a:schemeClr>
                </a:solidFill>
                <a:latin typeface="DM Sans" charset="0"/>
                <a:ea typeface="Arial"/>
                <a:cs typeface="Arial"/>
                <a:sym typeface="Arial"/>
              </a:rPr>
              <a:t>Pediatrics, </a:t>
            </a:r>
            <a:r>
              <a:rPr lang="pt-BR" sz="1000" b="1" kern="0" dirty="0">
                <a:solidFill>
                  <a:schemeClr val="accent2">
                    <a:lumMod val="50000"/>
                  </a:schemeClr>
                </a:solidFill>
                <a:latin typeface="DM Sans" charset="0"/>
                <a:ea typeface="Arial"/>
                <a:cs typeface="Arial"/>
                <a:sym typeface="Arial"/>
              </a:rPr>
              <a:t>123, e138-144.</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Papile</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L.A.</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Burstein</a:t>
            </a:r>
            <a:r>
              <a:rPr lang="pt-BR" sz="1000" kern="0" dirty="0">
                <a:solidFill>
                  <a:schemeClr val="accent2">
                    <a:lumMod val="50000"/>
                  </a:schemeClr>
                </a:solidFill>
                <a:latin typeface="DM Sans" charset="0"/>
                <a:ea typeface="Arial"/>
                <a:cs typeface="Arial"/>
                <a:sym typeface="Arial"/>
              </a:rPr>
              <a:t>, J., </a:t>
            </a:r>
            <a:r>
              <a:rPr lang="pt-BR" sz="1000" kern="0" dirty="0" err="1">
                <a:solidFill>
                  <a:schemeClr val="accent2">
                    <a:lumMod val="50000"/>
                  </a:schemeClr>
                </a:solidFill>
                <a:latin typeface="DM Sans" charset="0"/>
                <a:ea typeface="Arial"/>
                <a:cs typeface="Arial"/>
                <a:sym typeface="Arial"/>
              </a:rPr>
              <a:t>Burstein</a:t>
            </a:r>
            <a:r>
              <a:rPr lang="pt-BR" sz="1000" kern="0" dirty="0">
                <a:solidFill>
                  <a:schemeClr val="accent2">
                    <a:lumMod val="50000"/>
                  </a:schemeClr>
                </a:solidFill>
                <a:latin typeface="DM Sans" charset="0"/>
                <a:ea typeface="Arial"/>
                <a:cs typeface="Arial"/>
                <a:sym typeface="Arial"/>
              </a:rPr>
              <a:t>, R. &amp; </a:t>
            </a:r>
            <a:r>
              <a:rPr lang="pt-BR" sz="1000" kern="0" dirty="0" err="1">
                <a:solidFill>
                  <a:schemeClr val="accent2">
                    <a:lumMod val="50000"/>
                  </a:schemeClr>
                </a:solidFill>
                <a:latin typeface="DM Sans" charset="0"/>
                <a:ea typeface="Arial"/>
                <a:cs typeface="Arial"/>
                <a:sym typeface="Arial"/>
              </a:rPr>
              <a:t>Koffler</a:t>
            </a:r>
            <a:r>
              <a:rPr lang="pt-BR" sz="1000" kern="0" dirty="0">
                <a:solidFill>
                  <a:schemeClr val="accent2">
                    <a:lumMod val="50000"/>
                  </a:schemeClr>
                </a:solidFill>
                <a:latin typeface="DM Sans" charset="0"/>
                <a:ea typeface="Arial"/>
                <a:cs typeface="Arial"/>
                <a:sym typeface="Arial"/>
              </a:rPr>
              <a:t>, H. (1978) </a:t>
            </a:r>
            <a:r>
              <a:rPr lang="pt-BR" sz="1000" kern="0" dirty="0" err="1">
                <a:solidFill>
                  <a:schemeClr val="accent2">
                    <a:lumMod val="50000"/>
                  </a:schemeClr>
                </a:solidFill>
                <a:latin typeface="DM Sans" charset="0"/>
                <a:ea typeface="Arial"/>
                <a:cs typeface="Arial"/>
                <a:sym typeface="Arial"/>
              </a:rPr>
              <a:t>Incidence</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and evolution of </a:t>
            </a:r>
            <a:r>
              <a:rPr lang="en-US" sz="1000" kern="0" dirty="0" err="1">
                <a:solidFill>
                  <a:schemeClr val="accent2">
                    <a:lumMod val="50000"/>
                  </a:schemeClr>
                </a:solidFill>
                <a:latin typeface="DM Sans" charset="0"/>
                <a:ea typeface="Arial"/>
                <a:cs typeface="Arial"/>
                <a:sym typeface="Arial"/>
              </a:rPr>
              <a:t>subependymal</a:t>
            </a:r>
            <a:r>
              <a:rPr lang="en-US" sz="1000" kern="0" dirty="0">
                <a:solidFill>
                  <a:schemeClr val="accent2">
                    <a:lumMod val="50000"/>
                  </a:schemeClr>
                </a:solidFill>
                <a:latin typeface="DM Sans" charset="0"/>
                <a:ea typeface="Arial"/>
                <a:cs typeface="Arial"/>
                <a:sym typeface="Arial"/>
              </a:rPr>
              <a:t> and </a:t>
            </a:r>
            <a:r>
              <a:rPr lang="en-US" sz="1000" kern="0" dirty="0" err="1">
                <a:solidFill>
                  <a:schemeClr val="accent2">
                    <a:lumMod val="50000"/>
                  </a:schemeClr>
                </a:solidFill>
                <a:latin typeface="DM Sans" charset="0"/>
                <a:ea typeface="Arial"/>
                <a:cs typeface="Arial"/>
                <a:sym typeface="Arial"/>
              </a:rPr>
              <a:t>intraventricular</a:t>
            </a:r>
            <a:r>
              <a:rPr lang="en-US" sz="1000" kern="0" dirty="0">
                <a:solidFill>
                  <a:schemeClr val="accent2">
                    <a:lumMod val="50000"/>
                  </a:schemeClr>
                </a:solidFill>
                <a:latin typeface="DM Sans" charset="0"/>
                <a:ea typeface="Arial"/>
                <a:cs typeface="Arial"/>
                <a:sym typeface="Arial"/>
              </a:rPr>
              <a:t> hemorrhage: a study of infants with birth weights less than </a:t>
            </a:r>
            <a:r>
              <a:rPr lang="pt-BR" sz="1000" kern="0" dirty="0">
                <a:solidFill>
                  <a:schemeClr val="accent2">
                    <a:lumMod val="50000"/>
                  </a:schemeClr>
                </a:solidFill>
                <a:latin typeface="DM Sans" charset="0"/>
                <a:ea typeface="Arial"/>
                <a:cs typeface="Arial"/>
                <a:sym typeface="Arial"/>
              </a:rPr>
              <a:t>1,500 </a:t>
            </a:r>
            <a:r>
              <a:rPr lang="pt-BR" sz="1000" kern="0" dirty="0" err="1">
                <a:solidFill>
                  <a:schemeClr val="accent2">
                    <a:lumMod val="50000"/>
                  </a:schemeClr>
                </a:solidFill>
                <a:latin typeface="DM Sans" charset="0"/>
                <a:ea typeface="Arial"/>
                <a:cs typeface="Arial"/>
                <a:sym typeface="Arial"/>
              </a:rPr>
              <a:t>gm</a:t>
            </a:r>
            <a:r>
              <a:rPr lang="pt-BR" sz="1000" kern="0" dirty="0">
                <a:solidFill>
                  <a:schemeClr val="accent2">
                    <a:lumMod val="50000"/>
                  </a:schemeClr>
                </a:solidFill>
                <a:latin typeface="DM Sans" charset="0"/>
                <a:ea typeface="Arial"/>
                <a:cs typeface="Arial"/>
                <a:sym typeface="Arial"/>
              </a:rPr>
              <a:t>. </a:t>
            </a:r>
            <a:r>
              <a:rPr lang="pt-BR" sz="1000" i="1" kern="0" dirty="0">
                <a:solidFill>
                  <a:schemeClr val="accent2">
                    <a:lumMod val="50000"/>
                  </a:schemeClr>
                </a:solidFill>
                <a:latin typeface="DM Sans" charset="0"/>
                <a:ea typeface="Arial"/>
                <a:cs typeface="Arial"/>
                <a:sym typeface="Arial"/>
              </a:rPr>
              <a:t>J. </a:t>
            </a:r>
            <a:r>
              <a:rPr lang="pt-BR" sz="1000" i="1" kern="0" dirty="0" err="1">
                <a:solidFill>
                  <a:schemeClr val="accent2">
                    <a:lumMod val="50000"/>
                  </a:schemeClr>
                </a:solidFill>
                <a:latin typeface="DM Sans" charset="0"/>
                <a:ea typeface="Arial"/>
                <a:cs typeface="Arial"/>
                <a:sym typeface="Arial"/>
              </a:rPr>
              <a:t>Pediatr</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92, 529-534.</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Sung</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S.I.</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Choi</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S.Y.</a:t>
            </a:r>
            <a:r>
              <a:rPr lang="pt-BR" sz="1000" kern="0" dirty="0">
                <a:solidFill>
                  <a:schemeClr val="accent2">
                    <a:lumMod val="50000"/>
                  </a:schemeClr>
                </a:solidFill>
                <a:latin typeface="DM Sans" charset="0"/>
                <a:ea typeface="Arial"/>
                <a:cs typeface="Arial"/>
                <a:sym typeface="Arial"/>
              </a:rPr>
              <a:t>, Park, </a:t>
            </a:r>
            <a:r>
              <a:rPr lang="pt-BR" sz="1000" kern="0" dirty="0" err="1">
                <a:solidFill>
                  <a:schemeClr val="accent2">
                    <a:lumMod val="50000"/>
                  </a:schemeClr>
                </a:solidFill>
                <a:latin typeface="DM Sans" charset="0"/>
                <a:ea typeface="Arial"/>
                <a:cs typeface="Arial"/>
                <a:sym typeface="Arial"/>
              </a:rPr>
              <a:t>J.H.</a:t>
            </a:r>
            <a:r>
              <a:rPr lang="pt-BR" sz="1000" kern="0" dirty="0">
                <a:solidFill>
                  <a:schemeClr val="accent2">
                    <a:lumMod val="50000"/>
                  </a:schemeClr>
                </a:solidFill>
                <a:latin typeface="DM Sans" charset="0"/>
                <a:ea typeface="Arial"/>
                <a:cs typeface="Arial"/>
                <a:sym typeface="Arial"/>
              </a:rPr>
              <a:t>, Lee, </a:t>
            </a:r>
            <a:r>
              <a:rPr lang="pt-BR" sz="1000" kern="0" dirty="0" err="1">
                <a:solidFill>
                  <a:schemeClr val="accent2">
                    <a:lumMod val="50000"/>
                  </a:schemeClr>
                </a:solidFill>
                <a:latin typeface="DM Sans" charset="0"/>
                <a:ea typeface="Arial"/>
                <a:cs typeface="Arial"/>
                <a:sym typeface="Arial"/>
              </a:rPr>
              <a:t>M.S.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Yoo</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H.S.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Ahn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S.Y.</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Chang, Y.S. &amp; Park, W.S. (2014) The timing of surgical ligation for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is associated with neonatal morbidity in extremely preterm infants born at 23-25 weeks of </a:t>
            </a:r>
            <a:r>
              <a:rPr lang="sv-SE" sz="1000" kern="0" dirty="0">
                <a:solidFill>
                  <a:schemeClr val="accent2">
                    <a:lumMod val="50000"/>
                  </a:schemeClr>
                </a:solidFill>
                <a:latin typeface="DM Sans" charset="0"/>
                <a:ea typeface="Arial"/>
                <a:cs typeface="Arial"/>
                <a:sym typeface="Arial"/>
              </a:rPr>
              <a:t>gestation. </a:t>
            </a:r>
            <a:r>
              <a:rPr lang="sv-SE" sz="1000" i="1" kern="0" dirty="0">
                <a:solidFill>
                  <a:schemeClr val="accent2">
                    <a:lumMod val="50000"/>
                  </a:schemeClr>
                </a:solidFill>
                <a:latin typeface="DM Sans" charset="0"/>
                <a:ea typeface="Arial"/>
                <a:cs typeface="Arial"/>
                <a:sym typeface="Arial"/>
              </a:rPr>
              <a:t>J. Korean Med. Sci., </a:t>
            </a:r>
            <a:r>
              <a:rPr lang="sv-SE" sz="1000" b="1" i="1" kern="0" dirty="0">
                <a:solidFill>
                  <a:schemeClr val="accent2">
                    <a:lumMod val="50000"/>
                  </a:schemeClr>
                </a:solidFill>
                <a:latin typeface="DM Sans" charset="0"/>
                <a:ea typeface="Arial"/>
                <a:cs typeface="Arial"/>
                <a:sym typeface="Arial"/>
              </a:rPr>
              <a:t>29, 581-586.</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a:solidFill>
                  <a:schemeClr val="accent2">
                    <a:lumMod val="50000"/>
                  </a:schemeClr>
                </a:solidFill>
                <a:latin typeface="DM Sans" charset="0"/>
                <a:ea typeface="Arial"/>
                <a:cs typeface="Arial"/>
                <a:sym typeface="Arial"/>
              </a:rPr>
              <a:t>van der </a:t>
            </a:r>
            <a:r>
              <a:rPr lang="pt-BR" sz="1000" kern="0" dirty="0" err="1">
                <a:solidFill>
                  <a:schemeClr val="accent2">
                    <a:lumMod val="50000"/>
                  </a:schemeClr>
                </a:solidFill>
                <a:latin typeface="DM Sans" charset="0"/>
                <a:ea typeface="Arial"/>
                <a:cs typeface="Arial"/>
                <a:sym typeface="Arial"/>
              </a:rPr>
              <a:t>Laan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M.E.</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Roofthooft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M.T.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Fries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M.W.</a:t>
            </a:r>
            <a:r>
              <a:rPr lang="pt-BR" sz="1000" kern="0" dirty="0">
                <a:solidFill>
                  <a:schemeClr val="accent2">
                    <a:lumMod val="50000"/>
                  </a:schemeClr>
                </a:solidFill>
                <a:latin typeface="DM Sans" charset="0"/>
                <a:ea typeface="Arial"/>
                <a:cs typeface="Arial"/>
                <a:sym typeface="Arial"/>
              </a:rPr>
              <a:t>, Berger, </a:t>
            </a:r>
            <a:r>
              <a:rPr lang="pt-BR" sz="1000" kern="0" dirty="0" err="1">
                <a:solidFill>
                  <a:schemeClr val="accent2">
                    <a:lumMod val="50000"/>
                  </a:schemeClr>
                </a:solidFill>
                <a:latin typeface="DM Sans" charset="0"/>
                <a:ea typeface="Arial"/>
                <a:cs typeface="Arial"/>
                <a:sym typeface="Arial"/>
              </a:rPr>
              <a:t>R.M.</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Schat</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T.E.</a:t>
            </a:r>
            <a:r>
              <a:rPr lang="pt-BR" sz="1000" kern="0" dirty="0">
                <a:solidFill>
                  <a:schemeClr val="accent2">
                    <a:lumMod val="50000"/>
                  </a:schemeClr>
                </a:solidFill>
                <a:latin typeface="DM Sans" charset="0"/>
                <a:ea typeface="Arial"/>
                <a:cs typeface="Arial"/>
                <a:sym typeface="Arial"/>
              </a:rPr>
              <a:t>, van </a:t>
            </a:r>
            <a:r>
              <a:rPr lang="pt-BR" sz="1000" kern="0" dirty="0" err="1">
                <a:solidFill>
                  <a:schemeClr val="accent2">
                    <a:lumMod val="50000"/>
                  </a:schemeClr>
                </a:solidFill>
                <a:latin typeface="DM Sans" charset="0"/>
                <a:ea typeface="Arial"/>
                <a:cs typeface="Arial"/>
                <a:sym typeface="Arial"/>
              </a:rPr>
              <a:t>Zoonen</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A.G.</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Tanis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J.C.</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Bos</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A.F.</a:t>
            </a:r>
            <a:r>
              <a:rPr lang="pt-BR" sz="1000" kern="0" dirty="0">
                <a:solidFill>
                  <a:schemeClr val="accent2">
                    <a:lumMod val="50000"/>
                  </a:schemeClr>
                </a:solidFill>
                <a:latin typeface="DM Sans" charset="0"/>
                <a:ea typeface="Arial"/>
                <a:cs typeface="Arial"/>
                <a:sym typeface="Arial"/>
              </a:rPr>
              <a:t> &amp; </a:t>
            </a:r>
            <a:r>
              <a:rPr lang="pt-BR" sz="1000" kern="0" dirty="0" err="1">
                <a:solidFill>
                  <a:schemeClr val="accent2">
                    <a:lumMod val="50000"/>
                  </a:schemeClr>
                </a:solidFill>
                <a:latin typeface="DM Sans" charset="0"/>
                <a:ea typeface="Arial"/>
                <a:cs typeface="Arial"/>
                <a:sym typeface="Arial"/>
              </a:rPr>
              <a:t>Kooi</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E.M. (2016) A </a:t>
            </a:r>
            <a:r>
              <a:rPr lang="en-US" sz="1000" kern="0" dirty="0" err="1">
                <a:solidFill>
                  <a:schemeClr val="accent2">
                    <a:lumMod val="50000"/>
                  </a:schemeClr>
                </a:solidFill>
                <a:latin typeface="DM Sans" charset="0"/>
                <a:ea typeface="Arial"/>
                <a:cs typeface="Arial"/>
                <a:sym typeface="Arial"/>
              </a:rPr>
              <a:t>hemodynamically</a:t>
            </a:r>
            <a:r>
              <a:rPr lang="en-US" sz="1000" kern="0" dirty="0">
                <a:solidFill>
                  <a:schemeClr val="accent2">
                    <a:lumMod val="50000"/>
                  </a:schemeClr>
                </a:solidFill>
                <a:latin typeface="DM Sans" charset="0"/>
                <a:ea typeface="Arial"/>
                <a:cs typeface="Arial"/>
                <a:sym typeface="Arial"/>
              </a:rPr>
              <a:t> significant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does not affect cerebral or renal tissue oxygenation </a:t>
            </a:r>
            <a:r>
              <a:rPr lang="pt-BR" sz="1000" kern="0" dirty="0">
                <a:solidFill>
                  <a:schemeClr val="accent2">
                    <a:lumMod val="50000"/>
                  </a:schemeClr>
                </a:solidFill>
                <a:latin typeface="DM Sans" charset="0"/>
                <a:ea typeface="Arial"/>
                <a:cs typeface="Arial"/>
                <a:sym typeface="Arial"/>
              </a:rPr>
              <a:t>in </a:t>
            </a:r>
            <a:r>
              <a:rPr lang="pt-BR" sz="1000" kern="0" dirty="0" err="1">
                <a:solidFill>
                  <a:schemeClr val="accent2">
                    <a:lumMod val="50000"/>
                  </a:schemeClr>
                </a:solidFill>
                <a:latin typeface="DM Sans" charset="0"/>
                <a:ea typeface="Arial"/>
                <a:cs typeface="Arial"/>
                <a:sym typeface="Arial"/>
              </a:rPr>
              <a:t>preterm</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infants</a:t>
            </a:r>
            <a:r>
              <a:rPr lang="pt-BR" sz="1000" kern="0" dirty="0">
                <a:solidFill>
                  <a:schemeClr val="accent2">
                    <a:lumMod val="50000"/>
                  </a:schemeClr>
                </a:solidFill>
                <a:latin typeface="DM Sans" charset="0"/>
                <a:ea typeface="Arial"/>
                <a:cs typeface="Arial"/>
                <a:sym typeface="Arial"/>
              </a:rPr>
              <a:t>. </a:t>
            </a:r>
            <a:r>
              <a:rPr lang="pt-BR" sz="1000" i="1" kern="0" dirty="0" err="1">
                <a:solidFill>
                  <a:schemeClr val="accent2">
                    <a:lumMod val="50000"/>
                  </a:schemeClr>
                </a:solidFill>
                <a:latin typeface="DM Sans" charset="0"/>
                <a:ea typeface="Arial"/>
                <a:cs typeface="Arial"/>
                <a:sym typeface="Arial"/>
              </a:rPr>
              <a:t>Neonatology</a:t>
            </a:r>
            <a:r>
              <a:rPr lang="pt-BR" sz="1000" i="1" kern="0" dirty="0">
                <a:solidFill>
                  <a:schemeClr val="accent2">
                    <a:lumMod val="50000"/>
                  </a:schemeClr>
                </a:solidFill>
                <a:latin typeface="DM Sans" charset="0"/>
                <a:ea typeface="Arial"/>
                <a:cs typeface="Arial"/>
                <a:sym typeface="Arial"/>
              </a:rPr>
              <a:t>, </a:t>
            </a:r>
            <a:r>
              <a:rPr lang="pt-BR" sz="1000" b="1" i="1" kern="0" dirty="0">
                <a:solidFill>
                  <a:schemeClr val="accent2">
                    <a:lumMod val="50000"/>
                  </a:schemeClr>
                </a:solidFill>
                <a:latin typeface="DM Sans" charset="0"/>
                <a:ea typeface="Arial"/>
                <a:cs typeface="Arial"/>
                <a:sym typeface="Arial"/>
              </a:rPr>
              <a:t>110, 141-147.</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it-IT" sz="1000" kern="0" dirty="0">
                <a:solidFill>
                  <a:schemeClr val="accent2">
                    <a:lumMod val="50000"/>
                  </a:schemeClr>
                </a:solidFill>
                <a:latin typeface="DM Sans" charset="0"/>
                <a:ea typeface="Arial"/>
                <a:cs typeface="Arial"/>
                <a:sym typeface="Arial"/>
              </a:rPr>
              <a:t>Vida, V.L., Lago, P., Salvatori, S., Boccuzzo, G., Padalino, M.A., </a:t>
            </a:r>
            <a:r>
              <a:rPr lang="pt-BR" sz="1000" kern="0" dirty="0" err="1">
                <a:solidFill>
                  <a:schemeClr val="accent2">
                    <a:lumMod val="50000"/>
                  </a:schemeClr>
                </a:solidFill>
                <a:latin typeface="DM Sans" charset="0"/>
                <a:ea typeface="Arial"/>
                <a:cs typeface="Arial"/>
                <a:sym typeface="Arial"/>
              </a:rPr>
              <a:t>Milanesi</a:t>
            </a:r>
            <a:r>
              <a:rPr lang="pt-BR" sz="1000" kern="0" dirty="0">
                <a:solidFill>
                  <a:schemeClr val="accent2">
                    <a:lumMod val="50000"/>
                  </a:schemeClr>
                </a:solidFill>
                <a:latin typeface="DM Sans" charset="0"/>
                <a:ea typeface="Arial"/>
                <a:cs typeface="Arial"/>
                <a:sym typeface="Arial"/>
              </a:rPr>
              <a:t>, O., </a:t>
            </a:r>
            <a:r>
              <a:rPr lang="pt-BR" sz="1000" kern="0" dirty="0" err="1">
                <a:solidFill>
                  <a:schemeClr val="accent2">
                    <a:lumMod val="50000"/>
                  </a:schemeClr>
                </a:solidFill>
                <a:latin typeface="DM Sans" charset="0"/>
                <a:ea typeface="Arial"/>
                <a:cs typeface="Arial"/>
                <a:sym typeface="Arial"/>
              </a:rPr>
              <a:t>Speggiorin</a:t>
            </a:r>
            <a:r>
              <a:rPr lang="pt-BR" sz="1000" kern="0" dirty="0">
                <a:solidFill>
                  <a:schemeClr val="accent2">
                    <a:lumMod val="50000"/>
                  </a:schemeClr>
                </a:solidFill>
                <a:latin typeface="DM Sans" charset="0"/>
                <a:ea typeface="Arial"/>
                <a:cs typeface="Arial"/>
                <a:sym typeface="Arial"/>
              </a:rPr>
              <a:t>, S. &amp; </a:t>
            </a:r>
            <a:r>
              <a:rPr lang="pt-BR" sz="1000" kern="0" dirty="0" err="1">
                <a:solidFill>
                  <a:schemeClr val="accent2">
                    <a:lumMod val="50000"/>
                  </a:schemeClr>
                </a:solidFill>
                <a:latin typeface="DM Sans" charset="0"/>
                <a:ea typeface="Arial"/>
                <a:cs typeface="Arial"/>
                <a:sym typeface="Arial"/>
              </a:rPr>
              <a:t>Stellin</a:t>
            </a:r>
            <a:r>
              <a:rPr lang="pt-BR" sz="1000" kern="0" dirty="0">
                <a:solidFill>
                  <a:schemeClr val="accent2">
                    <a:lumMod val="50000"/>
                  </a:schemeClr>
                </a:solidFill>
                <a:latin typeface="DM Sans" charset="0"/>
                <a:ea typeface="Arial"/>
                <a:cs typeface="Arial"/>
                <a:sym typeface="Arial"/>
              </a:rPr>
              <a:t>, G. (2009) Is </a:t>
            </a:r>
            <a:r>
              <a:rPr lang="pt-BR" sz="1000" kern="0" dirty="0" err="1">
                <a:solidFill>
                  <a:schemeClr val="accent2">
                    <a:lumMod val="50000"/>
                  </a:schemeClr>
                </a:solidFill>
                <a:latin typeface="DM Sans" charset="0"/>
                <a:ea typeface="Arial"/>
                <a:cs typeface="Arial"/>
                <a:sym typeface="Arial"/>
              </a:rPr>
              <a:t>there</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an</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optimal timing for surgical ligation of patent </a:t>
            </a:r>
            <a:r>
              <a:rPr lang="en-US" sz="1000" kern="0" dirty="0" err="1">
                <a:solidFill>
                  <a:schemeClr val="accent2">
                    <a:lumMod val="50000"/>
                  </a:schemeClr>
                </a:solidFill>
                <a:latin typeface="DM Sans" charset="0"/>
                <a:ea typeface="Arial"/>
                <a:cs typeface="Arial"/>
                <a:sym typeface="Arial"/>
              </a:rPr>
              <a:t>ductus</a:t>
            </a:r>
            <a:r>
              <a:rPr lang="en-US" sz="1000" kern="0" dirty="0">
                <a:solidFill>
                  <a:schemeClr val="accent2">
                    <a:lumMod val="50000"/>
                  </a:schemeClr>
                </a:solidFill>
                <a:latin typeface="DM Sans" charset="0"/>
                <a:ea typeface="Arial"/>
                <a:cs typeface="Arial"/>
                <a:sym typeface="Arial"/>
              </a:rPr>
              <a:t> </a:t>
            </a:r>
            <a:r>
              <a:rPr lang="en-US" sz="1000" kern="0" dirty="0" err="1">
                <a:solidFill>
                  <a:schemeClr val="accent2">
                    <a:lumMod val="50000"/>
                  </a:schemeClr>
                </a:solidFill>
                <a:latin typeface="DM Sans" charset="0"/>
                <a:ea typeface="Arial"/>
                <a:cs typeface="Arial"/>
                <a:sym typeface="Arial"/>
              </a:rPr>
              <a:t>arteriosus</a:t>
            </a:r>
            <a:r>
              <a:rPr lang="en-US" sz="1000" kern="0" dirty="0">
                <a:solidFill>
                  <a:schemeClr val="accent2">
                    <a:lumMod val="50000"/>
                  </a:schemeClr>
                </a:solidFill>
                <a:latin typeface="DM Sans" charset="0"/>
                <a:ea typeface="Arial"/>
                <a:cs typeface="Arial"/>
                <a:sym typeface="Arial"/>
              </a:rPr>
              <a:t> in preterm infants? </a:t>
            </a:r>
            <a:r>
              <a:rPr lang="en-US" sz="1000" i="1" kern="0" dirty="0">
                <a:solidFill>
                  <a:schemeClr val="accent2">
                    <a:lumMod val="50000"/>
                  </a:schemeClr>
                </a:solidFill>
                <a:latin typeface="DM Sans" charset="0"/>
                <a:ea typeface="Arial"/>
                <a:cs typeface="Arial"/>
                <a:sym typeface="Arial"/>
              </a:rPr>
              <a:t>Ann. </a:t>
            </a:r>
            <a:r>
              <a:rPr lang="en-US" sz="1000" i="1" kern="0" dirty="0" err="1">
                <a:solidFill>
                  <a:schemeClr val="accent2">
                    <a:lumMod val="50000"/>
                  </a:schemeClr>
                </a:solidFill>
                <a:latin typeface="DM Sans" charset="0"/>
                <a:ea typeface="Arial"/>
                <a:cs typeface="Arial"/>
                <a:sym typeface="Arial"/>
              </a:rPr>
              <a:t>Thorac</a:t>
            </a:r>
            <a:r>
              <a:rPr lang="en-US" sz="1000" i="1" kern="0" dirty="0">
                <a:solidFill>
                  <a:schemeClr val="accent2">
                    <a:lumMod val="50000"/>
                  </a:schemeClr>
                </a:solidFill>
                <a:latin typeface="DM Sans" charset="0"/>
                <a:ea typeface="Arial"/>
                <a:cs typeface="Arial"/>
                <a:sym typeface="Arial"/>
              </a:rPr>
              <a:t>. Surg., </a:t>
            </a:r>
            <a:r>
              <a:rPr lang="en-US" sz="1000" b="1" i="1" kern="0" dirty="0">
                <a:solidFill>
                  <a:schemeClr val="accent2">
                    <a:lumMod val="50000"/>
                  </a:schemeClr>
                </a:solidFill>
                <a:latin typeface="DM Sans" charset="0"/>
                <a:ea typeface="Arial"/>
                <a:cs typeface="Arial"/>
                <a:sym typeface="Arial"/>
              </a:rPr>
              <a:t>87, 1509-1515; </a:t>
            </a:r>
            <a:r>
              <a:rPr lang="pt-BR" sz="1000" kern="0" dirty="0" err="1">
                <a:solidFill>
                  <a:schemeClr val="accent2">
                    <a:lumMod val="50000"/>
                  </a:schemeClr>
                </a:solidFill>
                <a:latin typeface="DM Sans" charset="0"/>
                <a:ea typeface="Arial"/>
                <a:cs typeface="Arial"/>
                <a:sym typeface="Arial"/>
              </a:rPr>
              <a:t>discussion</a:t>
            </a:r>
            <a:r>
              <a:rPr lang="pt-BR" sz="1000" kern="0" dirty="0">
                <a:solidFill>
                  <a:schemeClr val="accent2">
                    <a:lumMod val="50000"/>
                  </a:schemeClr>
                </a:solidFill>
                <a:latin typeface="DM Sans" charset="0"/>
                <a:ea typeface="Arial"/>
                <a:cs typeface="Arial"/>
                <a:sym typeface="Arial"/>
              </a:rPr>
              <a:t> 1515-1506.</a:t>
            </a:r>
          </a:p>
          <a:p>
            <a:pPr marL="457200" indent="-381600" algn="just" fontAlgn="auto">
              <a:lnSpc>
                <a:spcPct val="114000"/>
              </a:lnSpc>
              <a:spcBef>
                <a:spcPts val="600"/>
              </a:spcBef>
              <a:spcAft>
                <a:spcPts val="0"/>
              </a:spcAft>
              <a:buClr>
                <a:schemeClr val="accent1"/>
              </a:buClr>
              <a:buSzPct val="150000"/>
              <a:buFont typeface="Arial" pitchFamily="34" charset="0"/>
              <a:buChar char="▫"/>
              <a:defRPr/>
            </a:pPr>
            <a:r>
              <a:rPr lang="pt-BR" sz="1000" kern="0" dirty="0" err="1">
                <a:solidFill>
                  <a:schemeClr val="accent2">
                    <a:lumMod val="50000"/>
                  </a:schemeClr>
                </a:solidFill>
                <a:latin typeface="DM Sans" charset="0"/>
                <a:ea typeface="Arial"/>
                <a:cs typeface="Arial"/>
                <a:sym typeface="Arial"/>
              </a:rPr>
              <a:t>Wickremasinghe</a:t>
            </a:r>
            <a:r>
              <a:rPr lang="pt-BR" sz="1000" kern="0" dirty="0">
                <a:solidFill>
                  <a:schemeClr val="accent2">
                    <a:lumMod val="50000"/>
                  </a:schemeClr>
                </a:solidFill>
                <a:latin typeface="DM Sans" charset="0"/>
                <a:ea typeface="Arial"/>
                <a:cs typeface="Arial"/>
                <a:sym typeface="Arial"/>
              </a:rPr>
              <a:t>, A.C., Rogers, </a:t>
            </a:r>
            <a:r>
              <a:rPr lang="pt-BR" sz="1000" kern="0" dirty="0" err="1">
                <a:solidFill>
                  <a:schemeClr val="accent2">
                    <a:lumMod val="50000"/>
                  </a:schemeClr>
                </a:solidFill>
                <a:latin typeface="DM Sans" charset="0"/>
                <a:ea typeface="Arial"/>
                <a:cs typeface="Arial"/>
                <a:sym typeface="Arial"/>
              </a:rPr>
              <a:t>E.E.</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Piecuch</a:t>
            </a:r>
            <a:r>
              <a:rPr lang="pt-BR" sz="1000" kern="0" dirty="0">
                <a:solidFill>
                  <a:schemeClr val="accent2">
                    <a:lumMod val="50000"/>
                  </a:schemeClr>
                </a:solidFill>
                <a:latin typeface="DM Sans" charset="0"/>
                <a:ea typeface="Arial"/>
                <a:cs typeface="Arial"/>
                <a:sym typeface="Arial"/>
              </a:rPr>
              <a:t>, </a:t>
            </a:r>
            <a:r>
              <a:rPr lang="pt-BR" sz="1000" kern="0" dirty="0" err="1">
                <a:solidFill>
                  <a:schemeClr val="accent2">
                    <a:lumMod val="50000"/>
                  </a:schemeClr>
                </a:solidFill>
                <a:latin typeface="DM Sans" charset="0"/>
                <a:ea typeface="Arial"/>
                <a:cs typeface="Arial"/>
                <a:sym typeface="Arial"/>
              </a:rPr>
              <a:t>R.E.</a:t>
            </a:r>
            <a:r>
              <a:rPr lang="pt-BR" sz="1000" kern="0" dirty="0">
                <a:solidFill>
                  <a:schemeClr val="accent2">
                    <a:lumMod val="50000"/>
                  </a:schemeClr>
                </a:solidFill>
                <a:latin typeface="DM Sans" charset="0"/>
                <a:ea typeface="Arial"/>
                <a:cs typeface="Arial"/>
                <a:sym typeface="Arial"/>
              </a:rPr>
              <a:t>, Johnson, </a:t>
            </a:r>
            <a:r>
              <a:rPr lang="pt-BR" sz="1000" kern="0" dirty="0" err="1">
                <a:solidFill>
                  <a:schemeClr val="accent2">
                    <a:lumMod val="50000"/>
                  </a:schemeClr>
                </a:solidFill>
                <a:latin typeface="DM Sans" charset="0"/>
                <a:ea typeface="Arial"/>
                <a:cs typeface="Arial"/>
                <a:sym typeface="Arial"/>
              </a:rPr>
              <a:t>B.C.</a:t>
            </a:r>
            <a:r>
              <a:rPr lang="pt-BR" sz="1000" kern="0" dirty="0">
                <a:solidFill>
                  <a:schemeClr val="accent2">
                    <a:lumMod val="50000"/>
                  </a:schemeClr>
                </a:solidFill>
                <a:latin typeface="DM Sans" charset="0"/>
                <a:ea typeface="Arial"/>
                <a:cs typeface="Arial"/>
                <a:sym typeface="Arial"/>
              </a:rPr>
              <a:t>, </a:t>
            </a:r>
            <a:r>
              <a:rPr lang="en-US" sz="1000" kern="0" dirty="0">
                <a:solidFill>
                  <a:schemeClr val="accent2">
                    <a:lumMod val="50000"/>
                  </a:schemeClr>
                </a:solidFill>
                <a:latin typeface="DM Sans" charset="0"/>
                <a:ea typeface="Arial"/>
                <a:cs typeface="Arial"/>
                <a:sym typeface="Arial"/>
              </a:rPr>
              <a:t>Golden, S., Moon-Grady, A.J. &amp; </a:t>
            </a:r>
            <a:r>
              <a:rPr lang="en-US" sz="1000" kern="0" dirty="0" err="1">
                <a:solidFill>
                  <a:schemeClr val="accent2">
                    <a:lumMod val="50000"/>
                  </a:schemeClr>
                </a:solidFill>
                <a:latin typeface="DM Sans" charset="0"/>
                <a:ea typeface="Arial"/>
                <a:cs typeface="Arial"/>
                <a:sym typeface="Arial"/>
              </a:rPr>
              <a:t>Clyman</a:t>
            </a:r>
            <a:r>
              <a:rPr lang="en-US" sz="1000" kern="0" dirty="0">
                <a:solidFill>
                  <a:schemeClr val="accent2">
                    <a:lumMod val="50000"/>
                  </a:schemeClr>
                </a:solidFill>
                <a:latin typeface="DM Sans" charset="0"/>
                <a:ea typeface="Arial"/>
                <a:cs typeface="Arial"/>
                <a:sym typeface="Arial"/>
              </a:rPr>
              <a:t>, R.I. (2012) </a:t>
            </a:r>
            <a:r>
              <a:rPr lang="en-US" sz="1000" kern="0" dirty="0" err="1">
                <a:solidFill>
                  <a:schemeClr val="accent2">
                    <a:lumMod val="50000"/>
                  </a:schemeClr>
                </a:solidFill>
                <a:latin typeface="DM Sans" charset="0"/>
                <a:ea typeface="Arial"/>
                <a:cs typeface="Arial"/>
                <a:sym typeface="Arial"/>
              </a:rPr>
              <a:t>Neurodevelopmental</a:t>
            </a:r>
            <a:r>
              <a:rPr lang="en-US" sz="1000" kern="0" dirty="0">
                <a:solidFill>
                  <a:schemeClr val="accent2">
                    <a:lumMod val="50000"/>
                  </a:schemeClr>
                </a:solidFill>
                <a:latin typeface="DM Sans" charset="0"/>
                <a:ea typeface="Arial"/>
                <a:cs typeface="Arial"/>
                <a:sym typeface="Arial"/>
              </a:rPr>
              <a:t> outcomes following two different treatment approaches (early ligation and selective ligation) for patent </a:t>
            </a:r>
            <a:r>
              <a:rPr lang="es-ES" sz="1000" kern="0" dirty="0" err="1">
                <a:solidFill>
                  <a:schemeClr val="accent2">
                    <a:lumMod val="50000"/>
                  </a:schemeClr>
                </a:solidFill>
                <a:latin typeface="DM Sans" charset="0"/>
                <a:ea typeface="Arial"/>
                <a:cs typeface="Arial"/>
                <a:sym typeface="Arial"/>
              </a:rPr>
              <a:t>ductus</a:t>
            </a:r>
            <a:r>
              <a:rPr lang="es-ES" sz="1000" kern="0" dirty="0">
                <a:solidFill>
                  <a:schemeClr val="accent2">
                    <a:lumMod val="50000"/>
                  </a:schemeClr>
                </a:solidFill>
                <a:latin typeface="DM Sans" charset="0"/>
                <a:ea typeface="Arial"/>
                <a:cs typeface="Arial"/>
                <a:sym typeface="Arial"/>
              </a:rPr>
              <a:t> </a:t>
            </a:r>
            <a:r>
              <a:rPr lang="es-ES" sz="1000" kern="0" dirty="0" err="1">
                <a:solidFill>
                  <a:schemeClr val="accent2">
                    <a:lumMod val="50000"/>
                  </a:schemeClr>
                </a:solidFill>
                <a:latin typeface="DM Sans" charset="0"/>
                <a:ea typeface="Arial"/>
                <a:cs typeface="Arial"/>
                <a:sym typeface="Arial"/>
              </a:rPr>
              <a:t>arteriosus</a:t>
            </a:r>
            <a:r>
              <a:rPr lang="es-ES" sz="1000" kern="0" dirty="0">
                <a:solidFill>
                  <a:schemeClr val="accent2">
                    <a:lumMod val="50000"/>
                  </a:schemeClr>
                </a:solidFill>
                <a:latin typeface="DM Sans" charset="0"/>
                <a:ea typeface="Arial"/>
                <a:cs typeface="Arial"/>
                <a:sym typeface="Arial"/>
              </a:rPr>
              <a:t>. </a:t>
            </a:r>
            <a:r>
              <a:rPr lang="es-ES" sz="1000" i="1" kern="0" dirty="0">
                <a:solidFill>
                  <a:schemeClr val="accent2">
                    <a:lumMod val="50000"/>
                  </a:schemeClr>
                </a:solidFill>
                <a:latin typeface="DM Sans" charset="0"/>
                <a:ea typeface="Arial"/>
                <a:cs typeface="Arial"/>
                <a:sym typeface="Arial"/>
              </a:rPr>
              <a:t>J. </a:t>
            </a:r>
            <a:r>
              <a:rPr lang="es-ES" sz="1000" i="1" kern="0" dirty="0" err="1">
                <a:solidFill>
                  <a:schemeClr val="accent2">
                    <a:lumMod val="50000"/>
                  </a:schemeClr>
                </a:solidFill>
                <a:latin typeface="DM Sans" charset="0"/>
                <a:ea typeface="Arial"/>
                <a:cs typeface="Arial"/>
                <a:sym typeface="Arial"/>
              </a:rPr>
              <a:t>Pediatr</a:t>
            </a:r>
            <a:r>
              <a:rPr lang="es-ES" sz="1000" i="1" kern="0" dirty="0">
                <a:solidFill>
                  <a:schemeClr val="accent2">
                    <a:lumMod val="50000"/>
                  </a:schemeClr>
                </a:solidFill>
                <a:latin typeface="DM Sans" charset="0"/>
                <a:ea typeface="Arial"/>
                <a:cs typeface="Arial"/>
                <a:sym typeface="Arial"/>
              </a:rPr>
              <a:t>., </a:t>
            </a:r>
            <a:r>
              <a:rPr lang="es-ES" sz="1000" b="1" i="1" kern="0" dirty="0">
                <a:solidFill>
                  <a:schemeClr val="accent2">
                    <a:lumMod val="50000"/>
                  </a:schemeClr>
                </a:solidFill>
                <a:latin typeface="DM Sans" charset="0"/>
                <a:ea typeface="Arial"/>
                <a:cs typeface="Arial"/>
                <a:sym typeface="Arial"/>
              </a:rPr>
              <a:t>161, 1065-1072.</a:t>
            </a:r>
            <a:endParaRPr lang="pt-BR" sz="1000" kern="0" dirty="0">
              <a:solidFill>
                <a:schemeClr val="accent2">
                  <a:lumMod val="50000"/>
                </a:schemeClr>
              </a:solidFill>
              <a:latin typeface="DM Sans" charset="0"/>
              <a:ea typeface="Arial"/>
              <a:cs typeface="Arial"/>
              <a:sym typeface="Arial"/>
            </a:endParaRPr>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p:cNvSpPr txBox="1">
            <a:spLocks noGrp="1"/>
          </p:cNvSpPr>
          <p:nvPr>
            <p:ph type="title" idx="4294967295"/>
          </p:nvPr>
        </p:nvSpPr>
        <p:spPr>
          <a:xfrm>
            <a:off x="323850" y="123825"/>
            <a:ext cx="8474075" cy="708025"/>
          </a:xfrm>
        </p:spPr>
        <p:txBody>
          <a:bodyPr/>
          <a:lstStyle/>
          <a:p>
            <a:pPr algn="ctr"/>
            <a:r>
              <a:rPr lang="pt-BR" sz="2000" b="1" smtClean="0">
                <a:solidFill>
                  <a:srgbClr val="FF00FF"/>
                </a:solidFill>
                <a:latin typeface="Arial" charset="0"/>
                <a:cs typeface="Arial" charset="0"/>
              </a:rPr>
              <a:t>Nota do Editor do site, Dr. Paulo R. Margotto. Consultem também! </a:t>
            </a:r>
            <a:r>
              <a:rPr lang="pt-BR" sz="2000" b="1" i="1" smtClean="0">
                <a:solidFill>
                  <a:srgbClr val="FF00FF"/>
                </a:solidFill>
                <a:latin typeface="Arial" charset="0"/>
                <a:cs typeface="Arial" charset="0"/>
              </a:rPr>
              <a:t>Online</a:t>
            </a:r>
            <a:r>
              <a:rPr lang="pt-BR" sz="2000" b="1" smtClean="0">
                <a:solidFill>
                  <a:srgbClr val="FF00FF"/>
                </a:solidFill>
                <a:latin typeface="Arial" charset="0"/>
                <a:cs typeface="Arial" charset="0"/>
              </a:rPr>
              <a:t> Sempre!</a:t>
            </a:r>
          </a:p>
        </p:txBody>
      </p:sp>
      <p:sp>
        <p:nvSpPr>
          <p:cNvPr id="84995" name="Text Box 3"/>
          <p:cNvSpPr txBox="1">
            <a:spLocks noGrp="1"/>
          </p:cNvSpPr>
          <p:nvPr>
            <p:ph type="body" idx="4294967295"/>
          </p:nvPr>
        </p:nvSpPr>
        <p:spPr>
          <a:xfrm>
            <a:off x="358775" y="987425"/>
            <a:ext cx="8785225" cy="3473450"/>
          </a:xfrm>
        </p:spPr>
        <p:txBody>
          <a:bodyPr/>
          <a:lstStyle/>
          <a:p>
            <a:r>
              <a:rPr lang="pt-PT" sz="1200" b="1" smtClean="0">
                <a:latin typeface="Arial" charset="0"/>
                <a:cs typeface="Arial" charset="0"/>
              </a:rPr>
              <a:t>Os neonatologistas tem a obrigação ética de conduta  </a:t>
            </a:r>
            <a:r>
              <a:rPr lang="pt-BR" sz="1200" b="1" smtClean="0">
                <a:latin typeface="Arial" charset="0"/>
                <a:cs typeface="Arial" charset="0"/>
              </a:rPr>
              <a:t>adequada com critérios objetivos para a terapia de fechamento da PCA. </a:t>
            </a:r>
            <a:r>
              <a:rPr lang="pt-BR" sz="1200" smtClean="0">
                <a:latin typeface="Arial" charset="0"/>
                <a:cs typeface="Arial" charset="0"/>
              </a:rPr>
              <a:t>Devemos lembrar sempre: Na UTI, identificar subgrupos de neonatos com maior risco para resultados adversos (e </a:t>
            </a:r>
            <a:r>
              <a:rPr lang="pt-BR" sz="1200" b="1" smtClean="0">
                <a:latin typeface="Arial" charset="0"/>
                <a:cs typeface="Arial" charset="0"/>
              </a:rPr>
              <a:t>nestes, somente nestes, atuar!).</a:t>
            </a:r>
            <a:r>
              <a:rPr lang="pt-BR" sz="1200" smtClean="0">
                <a:latin typeface="Arial" charset="0"/>
                <a:cs typeface="Arial" charset="0"/>
              </a:rPr>
              <a:t> </a:t>
            </a:r>
          </a:p>
          <a:p>
            <a:r>
              <a:rPr lang="pt-BR" sz="1200" smtClean="0">
                <a:latin typeface="Arial" charset="0"/>
                <a:cs typeface="Arial" charset="0"/>
              </a:rPr>
              <a:t>	Como disse Descartes em 1636, "</a:t>
            </a:r>
            <a:r>
              <a:rPr lang="pt-BR" sz="1200" i="1" smtClean="0">
                <a:latin typeface="Arial" charset="0"/>
                <a:cs typeface="Arial" charset="0"/>
              </a:rPr>
              <a:t>eu fui inundado com tantas dúvidas e tantos erros e aparentemente o único benefício que tive  através da educação e instrução, é que cada vez mais eu continuo a descobrir a minha própria ignorância"20, </a:t>
            </a:r>
            <a:r>
              <a:rPr lang="pt-BR" sz="1200" smtClean="0">
                <a:latin typeface="Arial" charset="0"/>
                <a:cs typeface="Arial" charset="0"/>
              </a:rPr>
              <a:t>razão pela qual devemos buscar diuturnamente a certeza no exercício da melhor Medicina.</a:t>
            </a:r>
          </a:p>
        </p:txBody>
      </p:sp>
      <p:sp>
        <p:nvSpPr>
          <p:cNvPr id="84997" name="Text Box 5"/>
          <p:cNvSpPr txBox="1">
            <a:spLocks noChangeArrowheads="1"/>
          </p:cNvSpPr>
          <p:nvPr/>
        </p:nvSpPr>
        <p:spPr bwMode="auto">
          <a:xfrm>
            <a:off x="2195513" y="4413250"/>
            <a:ext cx="44640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t>Drs. Marta David Rocha de Moura, Paulo R. Margotto</a:t>
            </a:r>
          </a:p>
          <a:p>
            <a:pPr algn="ctr"/>
            <a:r>
              <a:rPr lang="pt-BR"/>
              <a:t>UTI Neonatal do Hospital Santa Lúcia (29/2/2020)</a:t>
            </a:r>
          </a:p>
        </p:txBody>
      </p:sp>
      <p:sp>
        <p:nvSpPr>
          <p:cNvPr id="84998" name="Text Box 6"/>
          <p:cNvSpPr txBox="1">
            <a:spLocks noChangeArrowheads="1"/>
          </p:cNvSpPr>
          <p:nvPr/>
        </p:nvSpPr>
        <p:spPr bwMode="auto">
          <a:xfrm>
            <a:off x="6496050" y="4010025"/>
            <a:ext cx="20193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2"/>
              </a:rPr>
              <a:t>pmargotto@gmail.com</a:t>
            </a:r>
            <a:r>
              <a:rPr lang="pt-BR"/>
              <a:t> </a:t>
            </a:r>
          </a:p>
        </p:txBody>
      </p:sp>
      <p:pic>
        <p:nvPicPr>
          <p:cNvPr id="849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2211388"/>
            <a:ext cx="3932237" cy="221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Text Box 3"/>
          <p:cNvSpPr txBox="1">
            <a:spLocks noGrp="1"/>
          </p:cNvSpPr>
          <p:nvPr>
            <p:ph type="body" idx="4294967295"/>
          </p:nvPr>
        </p:nvSpPr>
        <p:spPr>
          <a:xfrm>
            <a:off x="0" y="1779588"/>
            <a:ext cx="8569325" cy="3473450"/>
          </a:xfrm>
        </p:spPr>
        <p:txBody>
          <a:bodyPr/>
          <a:lstStyle/>
          <a:p>
            <a:r>
              <a:rPr lang="pt-BR" smtClean="0">
                <a:latin typeface="Arial" charset="0"/>
                <a:cs typeface="Arial" charset="0"/>
              </a:rPr>
              <a:t>       Os autores não encontraram  diferenças significativas nos testes de desenvolvimento de alto nível aos 3 anos, 8 anos ou 18 anos em prematuros com baixo peso ao nascer com persistência do canal arterial (PCA), independentemente do método de tratamento de desenvolvimento, em comparação com bebês sem  PCA, embora um padrão de escores mais baixos tenha sido observado em vários domínios naqueles com PCA. Embora a presença da PCA em prematuros moderados não pareça ter um impacto marcante nos resultados do neurodesenvolvimento, a falta de um grande número de sujeitos no grupo com PCA deixa o presente estudo sem poder para desenhar conclusão definitiva.</a:t>
            </a:r>
            <a:endParaRPr lang="pt-BR" b="1" smtClean="0">
              <a:latin typeface="Arial" charset="0"/>
              <a:cs typeface="Arial" charset="0"/>
            </a:endParaRPr>
          </a:p>
          <a:p>
            <a:pPr algn="ctr"/>
            <a:r>
              <a:rPr lang="pt-BR" b="1" smtClean="0">
                <a:solidFill>
                  <a:srgbClr val="FF00FF"/>
                </a:solidFill>
                <a:latin typeface="Arial" charset="0"/>
                <a:cs typeface="Arial" charset="0"/>
              </a:rPr>
              <a:t>       Em meio a esse cenário clínico incerto, o Comitê de Feto e Recém-Nascido da Academia Americana de Pediatria recentemente se baseou nos resultados de vários estudos controlados randomizados e estudos de Centro Único para concluir que “tratamento de rotina para induzir o fechamento do canal, seja medicamente ou cirurgicamente, nas primeiras duas semanas após o nascimento não melhora os resultados em longo prazo.”</a:t>
            </a:r>
            <a:endParaRPr lang="pt-BR" smtClean="0">
              <a:solidFill>
                <a:srgbClr val="FF00FF"/>
              </a:solidFill>
              <a:latin typeface="Arial" charset="0"/>
              <a:cs typeface="Arial" charset="0"/>
            </a:endParaRPr>
          </a:p>
          <a:p>
            <a:pPr algn="ctr"/>
            <a:r>
              <a:rPr lang="pt-BR" smtClean="0">
                <a:latin typeface="Arial" charset="0"/>
                <a:cs typeface="Arial" charset="0"/>
              </a:rPr>
              <a:t> </a:t>
            </a:r>
          </a:p>
        </p:txBody>
      </p:sp>
      <p:sp>
        <p:nvSpPr>
          <p:cNvPr id="87044" name="Rectangle 4"/>
          <p:cNvSpPr>
            <a:spLocks noChangeArrowheads="1"/>
          </p:cNvSpPr>
          <p:nvPr/>
        </p:nvSpPr>
        <p:spPr bwMode="auto">
          <a:xfrm>
            <a:off x="0" y="0"/>
            <a:ext cx="8645525" cy="12112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95220" bIns="19044" anchor="ctr">
            <a:spAutoFit/>
          </a:bodyPr>
          <a:lstStyle/>
          <a:p>
            <a:pPr algn="ctr" eaLnBrk="0" hangingPunct="0"/>
            <a:r>
              <a:rPr lang="pt-BR" sz="2200" b="1">
                <a:solidFill>
                  <a:srgbClr val="0000FF"/>
                </a:solidFill>
                <a:latin typeface="Lato" pitchFamily="34" charset="0"/>
                <a:hlinkClick r:id="rId2"/>
              </a:rPr>
              <a:t>Desenvolvimento a longo prazo do pr</a:t>
            </a:r>
            <a:r>
              <a:rPr lang="pt-BR" sz="2200" b="1">
                <a:solidFill>
                  <a:srgbClr val="0000FF"/>
                </a:solidFill>
                <a:latin typeface="Arial"/>
                <a:hlinkClick r:id="rId2"/>
              </a:rPr>
              <a:t>é</a:t>
            </a:r>
            <a:r>
              <a:rPr lang="pt-BR" sz="2200" b="1">
                <a:solidFill>
                  <a:srgbClr val="0000FF"/>
                </a:solidFill>
                <a:latin typeface="Lato" pitchFamily="34" charset="0"/>
                <a:hlinkClick r:id="rId2"/>
              </a:rPr>
              <a:t>-termo de baixo peso ao nascer com Canal Arterial Patente</a:t>
            </a:r>
            <a:endParaRPr lang="pt-BR" sz="2200" b="1">
              <a:solidFill>
                <a:srgbClr val="0000FF"/>
              </a:solidFill>
              <a:latin typeface="Lato" pitchFamily="34" charset="0"/>
            </a:endParaRPr>
          </a:p>
          <a:p>
            <a:pPr eaLnBrk="0" hangingPunct="0"/>
            <a:r>
              <a:rPr lang="pt-BR" sz="1300">
                <a:solidFill>
                  <a:srgbClr val="78909C"/>
                </a:solidFill>
                <a:latin typeface="Source Sans Pro"/>
                <a:hlinkClick r:id="rId3" tooltip="PCA_Neurodesenvolvimento-r"/>
              </a:rPr>
              <a:t>  </a:t>
            </a:r>
            <a:r>
              <a:rPr lang="pt-BR" sz="2800">
                <a:solidFill>
                  <a:srgbClr val="78909C"/>
                </a:solidFill>
                <a:latin typeface="Arial"/>
              </a:rPr>
              <a:t> </a:t>
            </a:r>
            <a:r>
              <a:rPr lang="pt-BR" sz="1300">
                <a:solidFill>
                  <a:srgbClr val="78909C"/>
                </a:solidFill>
                <a:latin typeface="Arial"/>
              </a:rPr>
              <a:t>        </a:t>
            </a:r>
            <a:endParaRPr lang="pt-BR" sz="1300">
              <a:solidFill>
                <a:srgbClr val="78909C"/>
              </a:solidFill>
              <a:latin typeface="Source Sans Pro"/>
            </a:endParaRPr>
          </a:p>
        </p:txBody>
      </p:sp>
      <p:pic>
        <p:nvPicPr>
          <p:cNvPr id="87045" name="Picture 5" descr="pptx">
            <a:hlinkClick r:id="rId3" tooltip="PCA_Neurodesenvolvimento-r"/>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125" y="4841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7046" name="Rectangle 6"/>
          <p:cNvSpPr>
            <a:spLocks noChangeArrowheads="1"/>
          </p:cNvSpPr>
          <p:nvPr/>
        </p:nvSpPr>
        <p:spPr bwMode="auto">
          <a:xfrm>
            <a:off x="42863" y="842963"/>
            <a:ext cx="9101137"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pt-BR" b="1" u="sng">
                <a:hlinkClick r:id="rId5"/>
              </a:rPr>
              <a:t>Long-Term</a:t>
            </a:r>
            <a:r>
              <a:rPr lang="pt-BR" u="sng">
                <a:hlinkClick r:id="rId5"/>
              </a:rPr>
              <a:t> </a:t>
            </a:r>
            <a:r>
              <a:rPr lang="pt-BR" b="1" u="sng">
                <a:hlinkClick r:id="rId5"/>
              </a:rPr>
              <a:t>Neurodevelopment</a:t>
            </a:r>
            <a:r>
              <a:rPr lang="pt-BR" u="sng">
                <a:hlinkClick r:id="rId5"/>
              </a:rPr>
              <a:t> of </a:t>
            </a:r>
            <a:r>
              <a:rPr lang="pt-BR" b="1" u="sng">
                <a:hlinkClick r:id="rId5"/>
              </a:rPr>
              <a:t>Low-Birthweight</a:t>
            </a:r>
            <a:r>
              <a:rPr lang="pt-BR" u="sng">
                <a:hlinkClick r:id="rId5"/>
              </a:rPr>
              <a:t>, </a:t>
            </a:r>
            <a:r>
              <a:rPr lang="pt-BR" b="1" u="sng">
                <a:hlinkClick r:id="rId5"/>
              </a:rPr>
              <a:t>Preterm Infants</a:t>
            </a:r>
            <a:r>
              <a:rPr lang="pt-BR" u="sng">
                <a:hlinkClick r:id="rId5"/>
              </a:rPr>
              <a:t> with </a:t>
            </a:r>
            <a:r>
              <a:rPr lang="pt-BR" b="1" u="sng">
                <a:hlinkClick r:id="rId5"/>
              </a:rPr>
              <a:t>Patent Ductus Arteriosus</a:t>
            </a:r>
            <a:r>
              <a:rPr lang="pt-BR" u="sng">
                <a:hlinkClick r:id="rId5"/>
              </a:rPr>
              <a:t>.</a:t>
            </a:r>
            <a:r>
              <a:rPr lang="pt-BR"/>
              <a:t>Collins RT 2nd, Lyle RE, Rettiganti M, Gossett JM, Robbins JM, Casey PH.J Pediatr. 2018 Dec;203:170-176.e1. doi: 10.1016/j.jpeds.2018.08.004. Epub 2018 Sep 26.PMID: 30268404.</a:t>
            </a:r>
            <a:r>
              <a:rPr lang="pt-BR" u="sng">
                <a:hlinkClick r:id="rId6"/>
              </a:rPr>
              <a:t>Similar articles</a:t>
            </a:r>
            <a:r>
              <a:rPr lang="pt-BR" u="sng"/>
              <a:t>, USA.</a:t>
            </a:r>
            <a:r>
              <a:rPr lang="pt-BR"/>
              <a:t> </a:t>
            </a: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ext Box 3"/>
          <p:cNvSpPr txBox="1">
            <a:spLocks noGrp="1"/>
          </p:cNvSpPr>
          <p:nvPr>
            <p:ph type="body" idx="4294967295"/>
          </p:nvPr>
        </p:nvSpPr>
        <p:spPr>
          <a:xfrm>
            <a:off x="900113" y="1924050"/>
            <a:ext cx="6870700" cy="3473450"/>
          </a:xfrm>
        </p:spPr>
        <p:txBody>
          <a:bodyPr/>
          <a:lstStyle/>
          <a:p>
            <a:r>
              <a:rPr lang="en-US" smtClean="0">
                <a:latin typeface="Arial" charset="0"/>
                <a:cs typeface="Arial" charset="0"/>
              </a:rPr>
              <a:t>Até que esses resultados sejam obtidos, o manejo ótimo da PCA e seus efeitos sobre sobrevivência e problemas do desenvolvimento neuro-psico-motor em recém nascidos prematuros extremos permanece uma questão em aberto.</a:t>
            </a:r>
          </a:p>
          <a:p>
            <a:endParaRPr lang="en-US" smtClean="0">
              <a:latin typeface="Arial" charset="0"/>
              <a:cs typeface="Arial" charset="0"/>
            </a:endParaRPr>
          </a:p>
          <a:p>
            <a:r>
              <a:rPr lang="pt-BR" smtClean="0">
                <a:latin typeface="Arial" charset="0"/>
                <a:cs typeface="Arial" charset="0"/>
              </a:rPr>
              <a:t>Até que os resultados desses estudos possam esclarecer quem, como e quando o canal arterial deve ser tratado o uso de medicações com intenção de fechar o CA na esperança de melhorar algum desfecho, se feito, deve levar em consideração possíveis efeitos adversos. </a:t>
            </a:r>
          </a:p>
          <a:p>
            <a:pPr algn="ctr"/>
            <a:r>
              <a:rPr lang="pt-BR" b="1" smtClean="0">
                <a:solidFill>
                  <a:srgbClr val="FF00FF"/>
                </a:solidFill>
                <a:latin typeface="Arial" charset="0"/>
                <a:cs typeface="Arial" charset="0"/>
              </a:rPr>
              <a:t>Bill Silverman: “Nem sempre podemos fazer nossos pacientes melhorar, mas quase sempre podemos piorar a situação” </a:t>
            </a:r>
          </a:p>
          <a:p>
            <a:pPr algn="ctr"/>
            <a:endParaRPr lang="pt-BR" b="1" smtClean="0">
              <a:solidFill>
                <a:srgbClr val="FF00FF"/>
              </a:solidFill>
              <a:latin typeface="Arial" charset="0"/>
              <a:cs typeface="Arial" charset="0"/>
            </a:endParaRPr>
          </a:p>
        </p:txBody>
      </p:sp>
      <p:sp>
        <p:nvSpPr>
          <p:cNvPr id="86020" name="Rectangle 4"/>
          <p:cNvSpPr>
            <a:spLocks noChangeArrowheads="1"/>
          </p:cNvSpPr>
          <p:nvPr/>
        </p:nvSpPr>
        <p:spPr bwMode="auto">
          <a:xfrm>
            <a:off x="0" y="701675"/>
            <a:ext cx="8540750" cy="103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r>
              <a:rPr lang="pt-BR" sz="2200" b="1" u="sng">
                <a:solidFill>
                  <a:srgbClr val="0000FF"/>
                </a:solidFill>
                <a:latin typeface="Lato" pitchFamily="34" charset="0"/>
                <a:hlinkClick r:id="rId2"/>
              </a:rPr>
              <a:t>Canal arterial: Tratar ou não tratar?</a:t>
            </a:r>
            <a:endParaRPr lang="pt-BR" sz="2200" b="1">
              <a:solidFill>
                <a:srgbClr val="0000FF"/>
              </a:solidFill>
              <a:latin typeface="Lato" pitchFamily="34" charset="0"/>
            </a:endParaRPr>
          </a:p>
          <a:p>
            <a:pPr algn="ctr" eaLnBrk="0" hangingPunct="0"/>
            <a:r>
              <a:rPr lang="pt-BR" sz="600">
                <a:solidFill>
                  <a:srgbClr val="2A6490"/>
                </a:solidFill>
              </a:rPr>
              <a:t>            </a:t>
            </a:r>
            <a:r>
              <a:rPr lang="pt-BR"/>
              <a:t/>
            </a:r>
            <a:br>
              <a:rPr lang="pt-BR"/>
            </a:br>
            <a:endParaRPr lang="pt-BR">
              <a:solidFill>
                <a:srgbClr val="2A6490"/>
              </a:solidFill>
            </a:endParaRPr>
          </a:p>
          <a:p>
            <a:pPr algn="ctr" eaLnBrk="0" hangingPunct="0"/>
            <a:r>
              <a:rPr lang="pt-BR" sz="1300">
                <a:solidFill>
                  <a:srgbClr val="424242"/>
                </a:solidFill>
                <a:latin typeface="Source Sans Pro"/>
              </a:rPr>
              <a:t>24o Congresso Brasileiro de Pediatria, Natal, 26 a 29 de setembro de 2018</a:t>
            </a:r>
          </a:p>
          <a:p>
            <a:pPr algn="ctr" eaLnBrk="0" hangingPunct="0"/>
            <a:r>
              <a:rPr lang="pt-BR" sz="1300">
                <a:solidFill>
                  <a:srgbClr val="424242"/>
                </a:solidFill>
                <a:latin typeface="Source Sans Pro"/>
              </a:rPr>
              <a:t>Guilherme Sant´Anna, Canad</a:t>
            </a:r>
            <a:r>
              <a:rPr lang="pt-BR" sz="1300">
                <a:solidFill>
                  <a:srgbClr val="424242"/>
                </a:solidFill>
                <a:latin typeface="Arial"/>
              </a:rPr>
              <a:t>á</a:t>
            </a:r>
            <a:endParaRPr lang="pt-BR" sz="1300">
              <a:solidFill>
                <a:srgbClr val="424242"/>
              </a:solidFill>
              <a:latin typeface="Source Sans Pro"/>
            </a:endParaRPr>
          </a:p>
        </p:txBody>
      </p:sp>
      <p:pic>
        <p:nvPicPr>
          <p:cNvPr id="86021" name="Picture 5" descr="pptx">
            <a:hlinkClick r:id="rId3" tooltip="Canal arterial_CBP 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1038" y="20542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8602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927225"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02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15138" y="0"/>
            <a:ext cx="2328862" cy="133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Text Box 3"/>
          <p:cNvSpPr txBox="1">
            <a:spLocks noGrp="1"/>
          </p:cNvSpPr>
          <p:nvPr>
            <p:ph type="body" idx="4294967295"/>
          </p:nvPr>
        </p:nvSpPr>
        <p:spPr>
          <a:xfrm>
            <a:off x="971550" y="2211388"/>
            <a:ext cx="6870700" cy="3940175"/>
          </a:xfrm>
        </p:spPr>
        <p:txBody>
          <a:bodyPr/>
          <a:lstStyle/>
          <a:p>
            <a:r>
              <a:rPr lang="pt-BR" smtClean="0">
                <a:latin typeface="Arial" charset="0"/>
                <a:cs typeface="Arial" charset="0"/>
              </a:rPr>
              <a:t>       Sem qualquer tratamento específico voltado para fechar o canal arterial, foi observada uma taxa de fechamento espontâneo de 73% nestes recém-nascidos com idade gestacional &lt;28 semanas (60% nas crianças com 24-25 semanas; 80% nas crianças com 26-27 semanas), não havendo, inclusive diferença de fechamento espontâneo nos canais com ou sem significância hemodinâmica (pelo ecocárdio)! Segundo Martin Ward Platt (nos </a:t>
            </a:r>
            <a:r>
              <a:rPr lang="pt-BR" i="1" smtClean="0">
                <a:latin typeface="Arial" charset="0"/>
                <a:cs typeface="Arial" charset="0"/>
              </a:rPr>
              <a:t>links</a:t>
            </a:r>
            <a:r>
              <a:rPr lang="pt-BR" smtClean="0">
                <a:latin typeface="Arial" charset="0"/>
                <a:cs typeface="Arial" charset="0"/>
              </a:rPr>
              <a:t>), este estudo desafia a sabedoria sobre a conveniência ou necessidade de tentar alcançar o fechamento do canal arterial patente e deve fazer os profissionais refletir sobre suas estratégias e pesquisadores a considerar a concepção do estudo randomizado que ainda nunca foi feito. Assim, continuamos repetindo: </a:t>
            </a:r>
            <a:r>
              <a:rPr lang="pt-BR" b="1" i="1" smtClean="0">
                <a:latin typeface="Arial" charset="0"/>
                <a:cs typeface="Arial" charset="0"/>
              </a:rPr>
              <a:t>priorizar os RN de risco, combinando os achados ecocardiográficos com os clínicos na decisão do fechamento do canal arterial</a:t>
            </a:r>
            <a:r>
              <a:rPr lang="pt-BR" smtClean="0">
                <a:latin typeface="Arial" charset="0"/>
                <a:cs typeface="Arial" charset="0"/>
              </a:rPr>
              <a:t>. </a:t>
            </a:r>
          </a:p>
        </p:txBody>
      </p:sp>
      <p:sp>
        <p:nvSpPr>
          <p:cNvPr id="89092" name="Rectangle 4"/>
          <p:cNvSpPr>
            <a:spLocks noChangeArrowheads="1"/>
          </p:cNvSpPr>
          <p:nvPr/>
        </p:nvSpPr>
        <p:spPr bwMode="auto">
          <a:xfrm>
            <a:off x="179388" y="123825"/>
            <a:ext cx="8212137" cy="13636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95220" rIns="0" bIns="19044" anchor="ctr">
            <a:spAutoFit/>
          </a:bodyPr>
          <a:lstStyle/>
          <a:p>
            <a:pPr algn="ctr" eaLnBrk="0" hangingPunct="0"/>
            <a:r>
              <a:rPr lang="pt-BR" sz="2700" b="1">
                <a:solidFill>
                  <a:srgbClr val="0000FF"/>
                </a:solidFill>
                <a:latin typeface="Lato" pitchFamily="34" charset="0"/>
              </a:rPr>
              <a:t>Evolu</a:t>
            </a:r>
            <a:r>
              <a:rPr lang="pt-BR" sz="2700" b="1">
                <a:solidFill>
                  <a:srgbClr val="0000FF"/>
                </a:solidFill>
                <a:latin typeface="Arial"/>
              </a:rPr>
              <a:t>ç</a:t>
            </a:r>
            <a:r>
              <a:rPr lang="pt-BR" sz="2700" b="1">
                <a:solidFill>
                  <a:srgbClr val="0000FF"/>
                </a:solidFill>
                <a:latin typeface="Lato" pitchFamily="34" charset="0"/>
              </a:rPr>
              <a:t>ão natural da persistência do canal arterial nos pr</a:t>
            </a:r>
            <a:r>
              <a:rPr lang="pt-BR" sz="2700" b="1">
                <a:solidFill>
                  <a:srgbClr val="0000FF"/>
                </a:solidFill>
                <a:latin typeface="Arial"/>
              </a:rPr>
              <a:t>é</a:t>
            </a:r>
            <a:r>
              <a:rPr lang="pt-BR" sz="2700" b="1">
                <a:solidFill>
                  <a:srgbClr val="0000FF"/>
                </a:solidFill>
                <a:latin typeface="Lato" pitchFamily="34" charset="0"/>
              </a:rPr>
              <a:t>-termos extremos</a:t>
            </a:r>
          </a:p>
          <a:p>
            <a:pPr eaLnBrk="0" hangingPunct="0"/>
            <a:r>
              <a:rPr lang="pt-BR" sz="1300" u="sng">
                <a:solidFill>
                  <a:srgbClr val="78909C"/>
                </a:solidFill>
                <a:latin typeface="Source Sans Pro"/>
                <a:hlinkClick r:id="rId2" tooltip="PCA _PT_extrem_evol_nat"/>
              </a:rPr>
              <a:t>  </a:t>
            </a:r>
            <a:r>
              <a:rPr lang="pt-BR" sz="2800" u="sng">
                <a:solidFill>
                  <a:srgbClr val="78909C"/>
                </a:solidFill>
                <a:latin typeface="Arial"/>
              </a:rPr>
              <a:t> </a:t>
            </a:r>
            <a:r>
              <a:rPr lang="pt-BR" sz="1300" u="sng">
                <a:solidFill>
                  <a:srgbClr val="78909C"/>
                </a:solidFill>
                <a:latin typeface="Arial"/>
              </a:rPr>
              <a:t>        </a:t>
            </a:r>
            <a:endParaRPr lang="pt-BR" sz="1300" u="sng">
              <a:solidFill>
                <a:srgbClr val="78909C"/>
              </a:solidFill>
              <a:latin typeface="Source Sans Pro"/>
            </a:endParaRPr>
          </a:p>
        </p:txBody>
      </p:sp>
      <p:pic>
        <p:nvPicPr>
          <p:cNvPr id="89093" name="Picture 5" descr="ppt">
            <a:hlinkClick r:id="rId2" tooltip="PCA _PT_extrem_evol_na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7000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9094" name="Rectangle 6"/>
          <p:cNvSpPr>
            <a:spLocks noChangeArrowheads="1"/>
          </p:cNvSpPr>
          <p:nvPr/>
        </p:nvSpPr>
        <p:spPr bwMode="auto">
          <a:xfrm>
            <a:off x="107950" y="1131888"/>
            <a:ext cx="8856663" cy="9429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hlinkClick r:id="rId4"/>
              </a:rPr>
              <a:t/>
            </a:r>
            <a:br>
              <a:rPr lang="pt-BR">
                <a:hlinkClick r:id="rId4"/>
              </a:rPr>
            </a:br>
            <a:r>
              <a:rPr lang="pt-BR" sz="1200">
                <a:hlinkClick r:id="rId4"/>
              </a:rPr>
              <a:t>Natural evolution of patent ductus arteriosus in the extremely preterm infant.</a:t>
            </a:r>
            <a:r>
              <a:rPr lang="pt-BR" sz="1200"/>
              <a:t>Rolland A, Shankar-Aguilera S, Diomandé D, Zupan-Simunek V, Boileau P.Arch Dis Child Fetal Neonatal Ed. 2015 Jan;100(1):F55-8. doi: 10.1136/archdischild-2014-306339. Epub 2014 Aug 28.PMID: 25169243</a:t>
            </a:r>
          </a:p>
          <a:p>
            <a:pPr algn="ctr"/>
            <a:r>
              <a:rPr lang="pt-BR" sz="1200" u="sng">
                <a:hlinkClick r:id="rId5"/>
              </a:rPr>
              <a:t>Similar articles</a:t>
            </a:r>
            <a:endParaRPr lang="pt-BR" sz="1200" u="sng"/>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Text Box 3"/>
          <p:cNvSpPr txBox="1">
            <a:spLocks noGrp="1"/>
          </p:cNvSpPr>
          <p:nvPr>
            <p:ph type="body" idx="4294967295"/>
          </p:nvPr>
        </p:nvSpPr>
        <p:spPr>
          <a:xfrm>
            <a:off x="827088" y="1131888"/>
            <a:ext cx="7489825" cy="4011612"/>
          </a:xfrm>
        </p:spPr>
        <p:txBody>
          <a:bodyPr/>
          <a:lstStyle/>
          <a:p>
            <a:pPr>
              <a:lnSpc>
                <a:spcPct val="90000"/>
              </a:lnSpc>
            </a:pPr>
            <a:r>
              <a:rPr lang="pt-BR" sz="1000" smtClean="0">
                <a:latin typeface="Arial" charset="0"/>
                <a:cs typeface="Arial" charset="0"/>
              </a:rPr>
              <a:t>          </a:t>
            </a:r>
            <a:r>
              <a:rPr lang="pt-BR" sz="1200" smtClean="0">
                <a:latin typeface="Arial" charset="0"/>
                <a:cs typeface="Arial" charset="0"/>
              </a:rPr>
              <a:t>Em resumo, as morbidades associadas ao canal arterial, como hemorragia pulmonar, hipotensão arterial refratária, hemorragia intraventricular, displasia broncopulmonar, enterocolite necrosante levar-nos-iam a conduta simplicista de fechar todos os canais. No entanto, as </a:t>
            </a:r>
            <a:r>
              <a:rPr lang="pt-BR" sz="1200" b="1" smtClean="0">
                <a:latin typeface="Arial" charset="0"/>
                <a:cs typeface="Arial" charset="0"/>
              </a:rPr>
              <a:t>evidências mostram que os resultados desta conduta podem ser piores com o tratamento agressivo, principalmente com o tratamento cirúrgico precoce, levando ao aumento de enterocolite necrosante, displasia broncopulmonar, além de outras complicações relacionadas ao neurodesenvolvimento</a:t>
            </a:r>
            <a:r>
              <a:rPr lang="pt-BR" sz="1200" smtClean="0">
                <a:latin typeface="Arial" charset="0"/>
                <a:cs typeface="Arial" charset="0"/>
              </a:rPr>
              <a:t>. A identificação precoce de canais arteriais hemodinamicamente significativos em recém-nascidos pré-termos extremos (RN&lt;28 semanas), associados a achados clínicos relevantes, possibilita selecionar os recém-nascidos com maior possibilidade de tratamento e com menor risco de morbidades, principalmente, com menores taxas de hemorragia pulmonar e possivelmente, menor incidência de displasia broncopulmonar. No tratamento farmacológico, surge nova opção quando não é possível o uso de antiinflamatórios não-esteroidais (indometacina, ibuprofeno), como o paracetamol, que atua inibindo o sítio da peroxidase do complexo prostaglandina H2 sintetase, sem os efeitos adversos daqueles. No pós-operatório da ligação cirúrgica do canal arterial, o neonatologista deve estar atento às complicações hemodinâmicas associadas a síndrome cardíaca pós-ligação, conhecendo a fisiopatologia para a melhor opção terapêutica. Evidências de vários estudos retrospectivos sugerem que o manejo pode ser modificado com o aumento do uso de tratamento conservador. Uma mudança de paradigma resultou em diminuição do uso de tratamentos para fechamento da PCA em alguns Centros. Esta abordagem cita a falta de melhora nos desfechos respiratórios e neurodesenvolvimento de curto e longo prazo como um argumento. </a:t>
            </a:r>
            <a:r>
              <a:rPr lang="pt-BR" sz="1200" smtClean="0">
                <a:solidFill>
                  <a:srgbClr val="FF00FF"/>
                </a:solidFill>
                <a:latin typeface="Arial" charset="0"/>
                <a:cs typeface="Arial" charset="0"/>
              </a:rPr>
              <a:t>A falta de evidências que apóiam as estratégias terapêuticas destinadas a alcançar o fechamento da PCA levou à adoção generalizada de um tratamento conservador com o objetivo de atenuar o impacto do volume do shunt sem alcançar o fechamento do ducto.</a:t>
            </a:r>
            <a:endParaRPr lang="pt-BR" sz="1200" b="1" smtClean="0">
              <a:solidFill>
                <a:srgbClr val="FF00FF"/>
              </a:solidFill>
              <a:latin typeface="Arial" charset="0"/>
              <a:cs typeface="Arial" charset="0"/>
            </a:endParaRPr>
          </a:p>
          <a:p>
            <a:pPr>
              <a:lnSpc>
                <a:spcPct val="90000"/>
              </a:lnSpc>
            </a:pPr>
            <a:r>
              <a:rPr lang="pt-BR" sz="1000" b="1" smtClean="0">
                <a:latin typeface="Arial" charset="0"/>
                <a:cs typeface="Arial" charset="0"/>
              </a:rPr>
              <a:t> </a:t>
            </a:r>
          </a:p>
        </p:txBody>
      </p:sp>
      <p:sp>
        <p:nvSpPr>
          <p:cNvPr id="90116" name="Rectangle 4"/>
          <p:cNvSpPr>
            <a:spLocks noChangeArrowheads="1"/>
          </p:cNvSpPr>
          <p:nvPr/>
        </p:nvSpPr>
        <p:spPr bwMode="auto">
          <a:xfrm>
            <a:off x="1187450" y="0"/>
            <a:ext cx="6110288" cy="113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95220" bIns="19044" anchor="ctr">
            <a:spAutoFit/>
          </a:bodyPr>
          <a:lstStyle/>
          <a:p>
            <a:pPr algn="ctr" eaLnBrk="0" hangingPunct="0"/>
            <a:r>
              <a:rPr lang="pt-BR" sz="2200" b="1" u="sng">
                <a:solidFill>
                  <a:srgbClr val="072A4D"/>
                </a:solidFill>
                <a:latin typeface="Lato" pitchFamily="34" charset="0"/>
                <a:hlinkClick r:id="rId2"/>
              </a:rPr>
              <a:t>PERSISTÊNCIA DO CANAL ARTERIAL</a:t>
            </a:r>
            <a:endParaRPr lang="pt-BR" sz="2200" b="1">
              <a:solidFill>
                <a:srgbClr val="072A4D"/>
              </a:solidFill>
              <a:latin typeface="Lato" pitchFamily="34" charset="0"/>
            </a:endParaRPr>
          </a:p>
          <a:p>
            <a:pPr algn="ctr" eaLnBrk="0" hangingPunct="0"/>
            <a:r>
              <a:rPr lang="pt-BR" sz="600" u="sng">
                <a:solidFill>
                  <a:srgbClr val="78909C"/>
                </a:solidFill>
              </a:rPr>
              <a:t> </a:t>
            </a:r>
            <a:r>
              <a:rPr lang="pt-BR"/>
              <a:t/>
            </a:r>
            <a:br>
              <a:rPr lang="pt-BR"/>
            </a:br>
            <a:r>
              <a:rPr lang="pt-BR" sz="1300">
                <a:solidFill>
                  <a:srgbClr val="424242"/>
                </a:solidFill>
                <a:latin typeface="Source Sans Pro"/>
              </a:rPr>
              <a:t>Paulo R. Margotto, Viviana I. Sampietro Serafin. Cap</a:t>
            </a:r>
            <a:r>
              <a:rPr lang="pt-BR" sz="1300">
                <a:solidFill>
                  <a:srgbClr val="424242"/>
                </a:solidFill>
                <a:latin typeface="Arial"/>
              </a:rPr>
              <a:t>í</a:t>
            </a:r>
            <a:r>
              <a:rPr lang="pt-BR" sz="1300">
                <a:solidFill>
                  <a:srgbClr val="424242"/>
                </a:solidFill>
                <a:latin typeface="Source Sans Pro"/>
              </a:rPr>
              <a:t>tulo do Livro Assistência ao Rec</a:t>
            </a:r>
            <a:r>
              <a:rPr lang="pt-BR" sz="1300">
                <a:solidFill>
                  <a:srgbClr val="424242"/>
                </a:solidFill>
                <a:latin typeface="Arial"/>
              </a:rPr>
              <a:t>é</a:t>
            </a:r>
            <a:r>
              <a:rPr lang="pt-BR" sz="1300">
                <a:solidFill>
                  <a:srgbClr val="424242"/>
                </a:solidFill>
                <a:latin typeface="Source Sans Pro"/>
              </a:rPr>
              <a:t>m-Nascido de Risco, Hospital de Ensino Materno Infantil de Bras</a:t>
            </a:r>
            <a:r>
              <a:rPr lang="pt-BR" sz="1300">
                <a:solidFill>
                  <a:srgbClr val="424242"/>
                </a:solidFill>
                <a:latin typeface="Arial"/>
              </a:rPr>
              <a:t>í</a:t>
            </a:r>
            <a:r>
              <a:rPr lang="pt-BR" sz="1300">
                <a:solidFill>
                  <a:srgbClr val="424242"/>
                </a:solidFill>
                <a:latin typeface="Source Sans Pro"/>
              </a:rPr>
              <a:t>lia, 4a Edi</a:t>
            </a:r>
            <a:r>
              <a:rPr lang="pt-BR" sz="1300">
                <a:solidFill>
                  <a:srgbClr val="424242"/>
                </a:solidFill>
                <a:latin typeface="Arial"/>
              </a:rPr>
              <a:t>ç</a:t>
            </a:r>
            <a:r>
              <a:rPr lang="pt-BR" sz="1300">
                <a:solidFill>
                  <a:srgbClr val="424242"/>
                </a:solidFill>
                <a:latin typeface="Source Sans Pro"/>
              </a:rPr>
              <a:t>ão, 2020</a:t>
            </a:r>
            <a:endParaRPr lang="pt-BR">
              <a:solidFill>
                <a:srgbClr val="78909C"/>
              </a:solidFill>
            </a:endParaRPr>
          </a:p>
        </p:txBody>
      </p:sp>
      <p:pic>
        <p:nvPicPr>
          <p:cNvPr id="90117" name="Picture 5" descr="doc">
            <a:hlinkClick r:id="rId3" tooltip="NOVO-Persist-Canal-Arteri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12382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CaixaDeTexto 6"/>
          <p:cNvSpPr txBox="1">
            <a:spLocks noChangeArrowheads="1"/>
          </p:cNvSpPr>
          <p:nvPr/>
        </p:nvSpPr>
        <p:spPr bwMode="auto">
          <a:xfrm>
            <a:off x="468313" y="3867150"/>
            <a:ext cx="35274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sz="3600" b="1">
                <a:latin typeface="DM Sans" charset="0"/>
              </a:rPr>
              <a:t>OBRIGADA !!!!!</a:t>
            </a:r>
          </a:p>
        </p:txBody>
      </p:sp>
      <p:sp>
        <p:nvSpPr>
          <p:cNvPr id="39943" name="Line 7"/>
          <p:cNvSpPr>
            <a:spLocks noChangeShapeType="1"/>
          </p:cNvSpPr>
          <p:nvPr/>
        </p:nvSpPr>
        <p:spPr bwMode="auto">
          <a:xfrm flipV="1">
            <a:off x="6084888" y="3940175"/>
            <a:ext cx="719137" cy="287338"/>
          </a:xfrm>
          <a:prstGeom prst="line">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39944" name="Text Box 8"/>
          <p:cNvSpPr txBox="1">
            <a:spLocks noChangeArrowheads="1"/>
          </p:cNvSpPr>
          <p:nvPr/>
        </p:nvSpPr>
        <p:spPr bwMode="auto">
          <a:xfrm>
            <a:off x="6732588" y="3940175"/>
            <a:ext cx="11588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00FF"/>
                </a:solidFill>
              </a:rPr>
              <a:t>Dra. Tatiane</a:t>
            </a:r>
          </a:p>
        </p:txBody>
      </p:sp>
      <p:pic>
        <p:nvPicPr>
          <p:cNvPr id="3994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23825"/>
            <a:ext cx="3959225" cy="314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638" y="1131888"/>
            <a:ext cx="4932362" cy="2773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Dercetus template">
  <a:themeElements>
    <a:clrScheme name="Custom 347">
      <a:dk1>
        <a:srgbClr val="00162A"/>
      </a:dk1>
      <a:lt1>
        <a:srgbClr val="FFFFFF"/>
      </a:lt1>
      <a:dk2>
        <a:srgbClr val="ABB8C0"/>
      </a:dk2>
      <a:lt2>
        <a:srgbClr val="F0F2F3"/>
      </a:lt2>
      <a:accent1>
        <a:srgbClr val="05B3F1"/>
      </a:accent1>
      <a:accent2>
        <a:srgbClr val="0073BB"/>
      </a:accent2>
      <a:accent3>
        <a:srgbClr val="B8DD63"/>
      </a:accent3>
      <a:accent4>
        <a:srgbClr val="78B329"/>
      </a:accent4>
      <a:accent5>
        <a:srgbClr val="FF9367"/>
      </a:accent5>
      <a:accent6>
        <a:srgbClr val="EE2424"/>
      </a:accent6>
      <a:hlink>
        <a:srgbClr val="05B3F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10960</TotalTime>
  <Words>4251</Words>
  <Application>Microsoft Office PowerPoint</Application>
  <PresentationFormat>Apresentação na tela (16:9)</PresentationFormat>
  <Paragraphs>221</Paragraphs>
  <Slides>37</Slides>
  <Notes>29</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37</vt:i4>
      </vt:variant>
    </vt:vector>
  </HeadingPairs>
  <TitlesOfParts>
    <vt:vector size="42" baseType="lpstr">
      <vt:lpstr>Arial</vt:lpstr>
      <vt:lpstr>Lato</vt:lpstr>
      <vt:lpstr>Source Sans Pro</vt:lpstr>
      <vt:lpstr>DM Sans</vt:lpstr>
      <vt:lpstr>Dercetus template</vt:lpstr>
      <vt:lpstr>Tatiane M. Barcelos – R3 Neonatologia HMIB Coordenação: Dra Marta David Rocha de Moura Brasília, 7 de março  de 2020  www.paulomargotto.com.br </vt:lpstr>
      <vt:lpstr>INTRODUÇÃO</vt:lpstr>
      <vt:lpstr>Apresentação do PowerPoint</vt:lpstr>
      <vt:lpstr>Apresentação do PowerPoint</vt:lpstr>
      <vt:lpstr>Apresentação do PowerPoint</vt:lpstr>
      <vt:lpstr>METODOLOGIA</vt:lpstr>
      <vt:lpstr>Apresentação do PowerPoint</vt:lpstr>
      <vt:lpstr>Apresentação do PowerPoint</vt:lpstr>
      <vt:lpstr>Manejo da PCA</vt:lpstr>
      <vt:lpstr>Apresentação do PowerPoint</vt:lpstr>
      <vt:lpstr>Avaliação do Neurodesenvolvimento</vt:lpstr>
      <vt:lpstr>Definições</vt:lpstr>
      <vt:lpstr>Análise Estatística</vt:lpstr>
      <vt:lpstr>RESULTADOS</vt:lpstr>
      <vt:lpstr>Apresentação do PowerPoint</vt:lpstr>
      <vt:lpstr>Apresentação do PowerPoint</vt:lpstr>
      <vt:lpstr>Apresentação do PowerPoint</vt:lpstr>
      <vt:lpstr>Apresentação do PowerPoint</vt:lpstr>
      <vt:lpstr>Avaliação do Neurodesenvolvimento</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CONCLUSÃO</vt:lpstr>
      <vt:lpstr>Apresentação do PowerPoint</vt:lpstr>
      <vt:lpstr>                            REFERENCES</vt:lpstr>
      <vt:lpstr>Apresentação do PowerPoint</vt:lpstr>
      <vt:lpstr>Apresentação do PowerPoint</vt:lpstr>
      <vt:lpstr>Nota do Editor do site, Dr. Paulo R. Margotto. Consultem também! Online Sempre!</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Paulo</cp:lastModifiedBy>
  <cp:revision>91</cp:revision>
  <dcterms:modified xsi:type="dcterms:W3CDTF">2020-03-06T22:22:52Z</dcterms:modified>
</cp:coreProperties>
</file>