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0" r:id="rId16"/>
    <p:sldId id="274" r:id="rId17"/>
    <p:sldId id="272" r:id="rId18"/>
    <p:sldId id="273" r:id="rId19"/>
    <p:sldId id="275" r:id="rId20"/>
    <p:sldId id="276" r:id="rId21"/>
    <p:sldId id="277" r:id="rId22"/>
    <p:sldId id="278" r:id="rId23"/>
    <p:sldId id="279" r:id="rId24"/>
    <p:sldId id="271" r:id="rId25"/>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00FF"/>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047" autoAdjust="0"/>
    <p:restoredTop sz="94660"/>
  </p:normalViewPr>
  <p:slideViewPr>
    <p:cSldViewPr snapToGrid="0">
      <p:cViewPr>
        <p:scale>
          <a:sx n="65" d="100"/>
          <a:sy n="65" d="100"/>
        </p:scale>
        <p:origin x="-672" y="-11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1097280" y="758952"/>
            <a:ext cx="10058400" cy="3566160"/>
          </a:xfrm>
        </p:spPr>
        <p:txBody>
          <a:bodyPr/>
          <a:lstStyle>
            <a:lvl1pPr algn="l">
              <a:lnSpc>
                <a:spcPct val="85000"/>
              </a:lnSpc>
              <a:defRPr sz="8000" spc="-50" baseline="0">
                <a:solidFill>
                  <a:schemeClr val="tx1">
                    <a:lumMod val="85000"/>
                    <a:lumOff val="15000"/>
                  </a:schemeClr>
                </a:solidFill>
              </a:defRPr>
            </a:lvl1pPr>
          </a:lstStyle>
          <a:p>
            <a:r>
              <a:rPr lang="pt-BR"/>
              <a:t>Clique para editar o título Mestre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a:t>Clique para editar o estilo do subtítulo Mestre</a:t>
            </a:r>
            <a:endParaRPr lang="en-US" dirty="0"/>
          </a:p>
        </p:txBody>
      </p:sp>
      <p:sp>
        <p:nvSpPr>
          <p:cNvPr id="7" name="Date Placeholder 3"/>
          <p:cNvSpPr>
            <a:spLocks noGrp="1"/>
          </p:cNvSpPr>
          <p:nvPr>
            <p:ph type="dt" sz="half" idx="10"/>
          </p:nvPr>
        </p:nvSpPr>
        <p:spPr/>
        <p:txBody>
          <a:bodyPr/>
          <a:lstStyle>
            <a:lvl1pPr>
              <a:defRPr/>
            </a:lvl1pPr>
          </a:lstStyle>
          <a:p>
            <a:pPr>
              <a:defRPr/>
            </a:pPr>
            <a:fld id="{BA81A800-1190-450D-9878-4CE64E6D0AAF}" type="datetimeFigureOut">
              <a:rPr lang="pt-BR"/>
              <a:pPr>
                <a:defRPr/>
              </a:pPr>
              <a:t>17/03/2020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ED4CBEF1-5D25-47CB-B1A1-FF46A170764A}" type="slidenum">
              <a:rPr lang="pt-BR"/>
              <a:pPr>
                <a:defRPr/>
              </a:pPr>
              <a:t>‹#›</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93E8D82F-9BEB-4036-8A11-7DEE3F353FEC}" type="datetimeFigureOut">
              <a:rPr lang="pt-BR"/>
              <a:pPr>
                <a:defRPr/>
              </a:pPr>
              <a:t>17/03/2020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9CFCF4B-3CDC-4DC5-8DCE-237C159C4746}" type="slidenum">
              <a:rPr lang="pt-BR"/>
              <a:pPr>
                <a:defRPr/>
              </a:pPr>
              <a:t>‹#›</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solidFill>
          <a:schemeClr val="bg1"/>
        </a:solidFill>
        <a:effectLst/>
      </p:bgPr>
    </p:bg>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97280" y="758952"/>
            <a:ext cx="10058400" cy="3566160"/>
          </a:xfrm>
        </p:spPr>
        <p:txBody>
          <a:bodyPr anchorCtr="0"/>
          <a:lstStyle>
            <a:lvl1pPr>
              <a:lnSpc>
                <a:spcPct val="85000"/>
              </a:lnSpc>
              <a:defRPr sz="8000" b="0">
                <a:solidFill>
                  <a:schemeClr val="tx1">
                    <a:lumMod val="85000"/>
                    <a:lumOff val="15000"/>
                  </a:schemeClr>
                </a:solidFill>
              </a:defRPr>
            </a:lvl1pPr>
          </a:lstStyle>
          <a:p>
            <a:r>
              <a:rPr lang="pt-BR"/>
              <a:t>Clique para editar o título Mestre</a:t>
            </a:r>
            <a:endParaRPr lang="en-US" dirty="0"/>
          </a:p>
        </p:txBody>
      </p:sp>
      <p:sp>
        <p:nvSpPr>
          <p:cNvPr id="3" name="Text Placeholder 2"/>
          <p:cNvSpPr>
            <a:spLocks noGrp="1"/>
          </p:cNvSpPr>
          <p:nvPr>
            <p:ph type="body" idx="1"/>
          </p:nvPr>
        </p:nvSpPr>
        <p:spPr>
          <a:xfrm>
            <a:off x="1097280" y="4453128"/>
            <a:ext cx="100584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7" name="Date Placeholder 3"/>
          <p:cNvSpPr>
            <a:spLocks noGrp="1"/>
          </p:cNvSpPr>
          <p:nvPr>
            <p:ph type="dt" sz="half" idx="10"/>
          </p:nvPr>
        </p:nvSpPr>
        <p:spPr/>
        <p:txBody>
          <a:bodyPr/>
          <a:lstStyle>
            <a:lvl1pPr>
              <a:defRPr/>
            </a:lvl1pPr>
          </a:lstStyle>
          <a:p>
            <a:pPr>
              <a:defRPr/>
            </a:pPr>
            <a:fld id="{02A29C0D-0252-4D68-9BCF-EC955F0694B6}" type="datetimeFigureOut">
              <a:rPr lang="pt-BR"/>
              <a:pPr>
                <a:defRPr/>
              </a:pPr>
              <a:t>17/03/2020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14A2ABC6-A5D9-4E3B-9CDE-87EC64F53CD0}" type="slidenum">
              <a:rPr lang="pt-BR"/>
              <a:pPr>
                <a:defRPr/>
              </a:pPr>
              <a:t>‹#›</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pt-BR"/>
              <a:t>Clique para editar o título Mestre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05B5BD05-55B1-4D9E-B9BB-7EBFAEBF5143}" type="datetimeFigureOut">
              <a:rPr lang="pt-BR"/>
              <a:pPr>
                <a:defRPr/>
              </a:pPr>
              <a:t>17/03/2020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9E40BD15-025D-4F52-A573-D3E0A2328E01}" type="slidenum">
              <a:rPr lang="pt-BR"/>
              <a:pPr>
                <a:defRPr/>
              </a:pPr>
              <a:t>‹#›</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1097280" y="2582334"/>
            <a:ext cx="4937760" cy="337820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6217920" y="2582334"/>
            <a:ext cx="4937760" cy="337820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8F205C49-53A1-49B9-B41B-C768A78FA723}" type="datetimeFigureOut">
              <a:rPr lang="pt-BR"/>
              <a:pPr>
                <a:defRPr/>
              </a:pPr>
              <a:t>17/03/2020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041D73CF-5707-4D97-8EFF-1E568E6BC1C6}" type="slidenum">
              <a:rPr lang="pt-BR"/>
              <a:pPr>
                <a:defRPr/>
              </a:pPr>
              <a:t>‹#›</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6648F95D-ED3D-40EB-800A-14E384851F36}" type="datetimeFigureOut">
              <a:rPr lang="pt-BR"/>
              <a:pPr>
                <a:defRPr/>
              </a:pPr>
              <a:t>17/03/2020</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AFF55866-409B-450B-99CD-D5E99D973E7B}" type="slidenum">
              <a:rPr lang="pt-BR"/>
              <a:pPr>
                <a:defRPr/>
              </a:pPr>
              <a:t>‹#›</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Rectangle 5"/>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6"/>
          <p:cNvSpPr>
            <a:spLocks noGrp="1"/>
          </p:cNvSpPr>
          <p:nvPr>
            <p:ph type="dt" sz="half" idx="10"/>
          </p:nvPr>
        </p:nvSpPr>
        <p:spPr/>
        <p:txBody>
          <a:bodyPr/>
          <a:lstStyle>
            <a:lvl1pPr>
              <a:defRPr/>
            </a:lvl1pPr>
          </a:lstStyle>
          <a:p>
            <a:pPr>
              <a:defRPr/>
            </a:pPr>
            <a:fld id="{35A05ED8-40BD-41C1-83F8-4EE1D1581F23}" type="datetimeFigureOut">
              <a:rPr lang="pt-BR"/>
              <a:pPr>
                <a:defRPr/>
              </a:pPr>
              <a:t>17/03/2020</a:t>
            </a:fld>
            <a:endParaRPr lang="pt-BR"/>
          </a:p>
        </p:txBody>
      </p:sp>
      <p:sp>
        <p:nvSpPr>
          <p:cNvPr id="5" name="Footer Placeholder 7"/>
          <p:cNvSpPr>
            <a:spLocks noGrp="1"/>
          </p:cNvSpPr>
          <p:nvPr>
            <p:ph type="ftr" sz="quarter" idx="11"/>
          </p:nvPr>
        </p:nvSpPr>
        <p:spPr/>
        <p:txBody>
          <a:bodyPr/>
          <a:lstStyle>
            <a:lvl1pPr>
              <a:defRPr>
                <a:solidFill>
                  <a:srgbClr val="FFFFFF"/>
                </a:solidFill>
              </a:defRPr>
            </a:lvl1pPr>
          </a:lstStyle>
          <a:p>
            <a:pPr>
              <a:defRPr/>
            </a:pPr>
            <a:endParaRPr lang="pt-BR"/>
          </a:p>
        </p:txBody>
      </p:sp>
      <p:sp>
        <p:nvSpPr>
          <p:cNvPr id="6" name="Slide Number Placeholder 8"/>
          <p:cNvSpPr>
            <a:spLocks noGrp="1"/>
          </p:cNvSpPr>
          <p:nvPr>
            <p:ph type="sldNum" sz="quarter" idx="12"/>
          </p:nvPr>
        </p:nvSpPr>
        <p:spPr/>
        <p:txBody>
          <a:bodyPr/>
          <a:lstStyle>
            <a:lvl1pPr>
              <a:defRPr/>
            </a:lvl1pPr>
          </a:lstStyle>
          <a:p>
            <a:pPr>
              <a:defRPr/>
            </a:pPr>
            <a:fld id="{4C33EAE2-BB59-4530-BD2C-1AFAAAC0A2F7}" type="slidenum">
              <a:rPr lang="pt-BR"/>
              <a:pPr>
                <a:defRPr/>
              </a:pPr>
              <a:t>‹#›</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p:cNvSpPr/>
          <p:nvPr/>
        </p:nvSpPr>
        <p:spPr>
          <a:xfrm>
            <a:off x="0" y="0"/>
            <a:ext cx="40513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4040188" y="0"/>
            <a:ext cx="635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lstStyle>
            <a:lvl1pPr>
              <a:defRPr sz="3600" b="0">
                <a:solidFill>
                  <a:srgbClr val="FFFFFF"/>
                </a:solidFill>
              </a:defRPr>
            </a:lvl1pPr>
          </a:lstStyle>
          <a:p>
            <a:r>
              <a:rPr lang="pt-BR"/>
              <a:t>Clique para editar o título Mestre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7" name="Date Placeholder 4"/>
          <p:cNvSpPr>
            <a:spLocks noGrp="1"/>
          </p:cNvSpPr>
          <p:nvPr>
            <p:ph type="dt" sz="half" idx="10"/>
          </p:nvPr>
        </p:nvSpPr>
        <p:spPr>
          <a:xfrm>
            <a:off x="465138" y="6459538"/>
            <a:ext cx="2619375" cy="365125"/>
          </a:xfrm>
        </p:spPr>
        <p:txBody>
          <a:bodyPr/>
          <a:lstStyle>
            <a:lvl1pPr algn="l">
              <a:defRPr/>
            </a:lvl1pPr>
          </a:lstStyle>
          <a:p>
            <a:pPr>
              <a:defRPr/>
            </a:pPr>
            <a:fld id="{F4C4EC86-EE42-492B-A741-5911CD04290A}" type="datetimeFigureOut">
              <a:rPr lang="pt-BR"/>
              <a:pPr>
                <a:defRPr/>
              </a:pPr>
              <a:t>17/03/2020</a:t>
            </a:fld>
            <a:endParaRPr lang="pt-BR"/>
          </a:p>
        </p:txBody>
      </p:sp>
      <p:sp>
        <p:nvSpPr>
          <p:cNvPr id="8" name="Footer Placeholder 5"/>
          <p:cNvSpPr>
            <a:spLocks noGrp="1"/>
          </p:cNvSpPr>
          <p:nvPr>
            <p:ph type="ftr" sz="quarter" idx="11"/>
          </p:nvPr>
        </p:nvSpPr>
        <p:spPr>
          <a:xfrm>
            <a:off x="4800600" y="6459538"/>
            <a:ext cx="4648200" cy="365125"/>
          </a:xfrm>
        </p:spPr>
        <p:txBody>
          <a:bodyPr/>
          <a:lstStyle>
            <a:lvl1pPr algn="l">
              <a:defRPr>
                <a:solidFill>
                  <a:schemeClr val="tx2"/>
                </a:solidFill>
              </a:defRPr>
            </a:lvl1pPr>
          </a:lstStyle>
          <a:p>
            <a:pPr>
              <a:defRPr/>
            </a:pPr>
            <a:endParaRPr lang="pt-BR"/>
          </a:p>
        </p:txBody>
      </p:sp>
      <p:sp>
        <p:nvSpPr>
          <p:cNvPr id="9" name="Slide Number Placeholder 6"/>
          <p:cNvSpPr>
            <a:spLocks noGrp="1"/>
          </p:cNvSpPr>
          <p:nvPr>
            <p:ph type="sldNum" sz="quarter" idx="12"/>
          </p:nvPr>
        </p:nvSpPr>
        <p:spPr/>
        <p:txBody>
          <a:bodyPr/>
          <a:lstStyle>
            <a:lvl1pPr>
              <a:defRPr>
                <a:solidFill>
                  <a:schemeClr val="tx2"/>
                </a:solidFill>
              </a:defRPr>
            </a:lvl1pPr>
          </a:lstStyle>
          <a:p>
            <a:pPr>
              <a:defRPr/>
            </a:pPr>
            <a:fld id="{31983628-CC87-4B0D-9DEF-4970262E9F9D}" type="slidenum">
              <a:rPr lang="pt-BR"/>
              <a:pPr>
                <a:defRPr/>
              </a:pPr>
              <a:t>‹#›</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0" y="4914900"/>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oAutofit/>
          </a:bodyPr>
          <a:lstStyle>
            <a:lvl1pPr>
              <a:defRPr sz="3600" b="0">
                <a:solidFill>
                  <a:srgbClr val="FFFFFF"/>
                </a:solidFill>
              </a:defRPr>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7" name="Date Placeholder 4"/>
          <p:cNvSpPr>
            <a:spLocks noGrp="1"/>
          </p:cNvSpPr>
          <p:nvPr>
            <p:ph type="dt" sz="half" idx="10"/>
          </p:nvPr>
        </p:nvSpPr>
        <p:spPr/>
        <p:txBody>
          <a:bodyPr/>
          <a:lstStyle>
            <a:lvl1pPr>
              <a:defRPr/>
            </a:lvl1pPr>
          </a:lstStyle>
          <a:p>
            <a:pPr>
              <a:defRPr/>
            </a:pPr>
            <a:fld id="{0976372F-859A-4435-9537-95BD4A01320F}" type="datetimeFigureOut">
              <a:rPr lang="pt-BR"/>
              <a:pPr>
                <a:defRPr/>
              </a:pPr>
              <a:t>17/03/2020</a:t>
            </a:fld>
            <a:endParaRPr lang="pt-BR"/>
          </a:p>
        </p:txBody>
      </p:sp>
      <p:sp>
        <p:nvSpPr>
          <p:cNvPr id="8" name="Footer Placeholder 5"/>
          <p:cNvSpPr>
            <a:spLocks noGrp="1"/>
          </p:cNvSpPr>
          <p:nvPr>
            <p:ph type="ftr" sz="quarter" idx="11"/>
          </p:nvPr>
        </p:nvSpPr>
        <p:spPr/>
        <p:txBody>
          <a:bodyPr/>
          <a:lstStyle>
            <a:lvl1pPr>
              <a:defRPr/>
            </a:lvl1pPr>
          </a:lstStyle>
          <a:p>
            <a:pPr>
              <a:defRPr/>
            </a:pPr>
            <a:endParaRPr lang="pt-BR"/>
          </a:p>
        </p:txBody>
      </p:sp>
      <p:sp>
        <p:nvSpPr>
          <p:cNvPr id="9" name="Slide Number Placeholder 6"/>
          <p:cNvSpPr>
            <a:spLocks noGrp="1"/>
          </p:cNvSpPr>
          <p:nvPr>
            <p:ph type="sldNum" sz="quarter" idx="12"/>
          </p:nvPr>
        </p:nvSpPr>
        <p:spPr/>
        <p:txBody>
          <a:bodyPr/>
          <a:lstStyle>
            <a:lvl1pPr>
              <a:defRPr/>
            </a:lvl1pPr>
          </a:lstStyle>
          <a:p>
            <a:pPr>
              <a:defRPr/>
            </a:pPr>
            <a:fld id="{C0B6DF8D-8391-44F9-9A56-32BB13D5461D}" type="slidenum">
              <a:rPr lang="pt-BR"/>
              <a:pPr>
                <a:defRPr/>
              </a:pPr>
              <a:t>‹#›</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F5DECF0-7EAC-44BA-9DD8-34A349F29A12}" type="datetimeFigureOut">
              <a:rPr lang="pt-BR"/>
              <a:pPr>
                <a:defRPr/>
              </a:pPr>
              <a:t>17/03/2020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719D9463-708D-4350-A8C7-318886B23567}" type="slidenum">
              <a:rPr lang="pt-BR"/>
              <a:pPr>
                <a:defRPr/>
              </a:pPr>
              <a:t>‹#›</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6" name="Date Placeholder 3"/>
          <p:cNvSpPr>
            <a:spLocks noGrp="1"/>
          </p:cNvSpPr>
          <p:nvPr>
            <p:ph type="dt" sz="half" idx="10"/>
          </p:nvPr>
        </p:nvSpPr>
        <p:spPr/>
        <p:txBody>
          <a:bodyPr/>
          <a:lstStyle>
            <a:lvl1pPr>
              <a:defRPr/>
            </a:lvl1pPr>
          </a:lstStyle>
          <a:p>
            <a:pPr>
              <a:defRPr/>
            </a:pPr>
            <a:fld id="{771095AC-ABAB-465F-B956-3A407DDD0BFA}" type="datetimeFigureOut">
              <a:rPr lang="pt-BR"/>
              <a:pPr>
                <a:defRPr/>
              </a:pPr>
              <a:t>17/03/2020</a:t>
            </a:fld>
            <a:endParaRPr lang="pt-BR"/>
          </a:p>
        </p:txBody>
      </p:sp>
      <p:sp>
        <p:nvSpPr>
          <p:cNvPr id="7" name="Footer Placeholder 4"/>
          <p:cNvSpPr>
            <a:spLocks noGrp="1"/>
          </p:cNvSpPr>
          <p:nvPr>
            <p:ph type="ftr" sz="quarter" idx="11"/>
          </p:nvPr>
        </p:nvSpPr>
        <p:spPr/>
        <p:txBody>
          <a:bodyPr/>
          <a:lstStyle>
            <a:lvl1pPr>
              <a:defRPr/>
            </a:lvl1pPr>
          </a:lstStyle>
          <a:p>
            <a:pPr>
              <a:defRPr/>
            </a:pPr>
            <a:endParaRPr lang="pt-BR"/>
          </a:p>
        </p:txBody>
      </p:sp>
      <p:sp>
        <p:nvSpPr>
          <p:cNvPr id="8" name="Slide Number Placeholder 5"/>
          <p:cNvSpPr>
            <a:spLocks noGrp="1"/>
          </p:cNvSpPr>
          <p:nvPr>
            <p:ph type="sldNum" sz="quarter" idx="12"/>
          </p:nvPr>
        </p:nvSpPr>
        <p:spPr/>
        <p:txBody>
          <a:bodyPr/>
          <a:lstStyle>
            <a:lvl1pPr>
              <a:defRPr/>
            </a:lvl1pPr>
          </a:lstStyle>
          <a:p>
            <a:pPr>
              <a:defRPr/>
            </a:pPr>
            <a:fld id="{D103B3A9-9B91-463D-8503-82AF11D0A347}" type="slidenum">
              <a:rPr lang="pt-BR"/>
              <a:pPr>
                <a:defRPr/>
              </a:pPr>
              <a:t>‹#›</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125"/>
            <a:ext cx="12192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63" y="287338"/>
            <a:ext cx="10058400" cy="1449387"/>
          </a:xfrm>
          <a:prstGeom prst="rect">
            <a:avLst/>
          </a:prstGeom>
        </p:spPr>
        <p:txBody>
          <a:bodyPr vert="horz" lIns="91440" tIns="45720" rIns="91440" bIns="45720" rtlCol="0" anchor="b">
            <a:normAutofit/>
          </a:bodyPr>
          <a:lstStyle/>
          <a:p>
            <a:r>
              <a:rPr lang="pt-BR"/>
              <a:t>Clique para editar o título Mestre</a:t>
            </a:r>
            <a:endParaRPr lang="en-US" dirty="0"/>
          </a:p>
        </p:txBody>
      </p:sp>
      <p:sp>
        <p:nvSpPr>
          <p:cNvPr id="1029" name="Text Placeholder 2"/>
          <p:cNvSpPr>
            <a:spLocks noGrp="1"/>
          </p:cNvSpPr>
          <p:nvPr>
            <p:ph type="body" idx="1"/>
          </p:nvPr>
        </p:nvSpPr>
        <p:spPr bwMode="auto">
          <a:xfrm>
            <a:off x="1096963" y="1846263"/>
            <a:ext cx="10058400" cy="4022725"/>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96963" y="6459538"/>
            <a:ext cx="2473325" cy="365125"/>
          </a:xfrm>
          <a:prstGeom prst="rect">
            <a:avLst/>
          </a:prstGeom>
        </p:spPr>
        <p:txBody>
          <a:bodyPr vert="horz" lIns="91440" tIns="45720" rIns="91440" bIns="45720" rtlCol="0" anchor="ctr"/>
          <a:lstStyle>
            <a:lvl1pPr algn="l" fontAlgn="auto">
              <a:spcBef>
                <a:spcPts val="0"/>
              </a:spcBef>
              <a:spcAft>
                <a:spcPts val="0"/>
              </a:spcAft>
              <a:defRPr sz="900">
                <a:solidFill>
                  <a:srgbClr val="FFFFFF"/>
                </a:solidFill>
                <a:latin typeface="+mn-lt"/>
                <a:cs typeface="+mn-cs"/>
              </a:defRPr>
            </a:lvl1pPr>
          </a:lstStyle>
          <a:p>
            <a:pPr>
              <a:defRPr/>
            </a:pPr>
            <a:fld id="{AAECF097-5378-4A56-BCB5-A868A68A9628}" type="datetimeFigureOut">
              <a:rPr lang="pt-BR"/>
              <a:pPr>
                <a:defRPr/>
              </a:pPr>
              <a:t>17/03/2020</a:t>
            </a:fld>
            <a:endParaRPr lang="pt-BR"/>
          </a:p>
        </p:txBody>
      </p:sp>
      <p:sp>
        <p:nvSpPr>
          <p:cNvPr id="5" name="Footer Placeholder 4"/>
          <p:cNvSpPr>
            <a:spLocks noGrp="1"/>
          </p:cNvSpPr>
          <p:nvPr>
            <p:ph type="ftr" sz="quarter" idx="3"/>
          </p:nvPr>
        </p:nvSpPr>
        <p:spPr>
          <a:xfrm>
            <a:off x="3686175" y="6459538"/>
            <a:ext cx="4822825" cy="365125"/>
          </a:xfrm>
          <a:prstGeom prst="rect">
            <a:avLst/>
          </a:prstGeom>
        </p:spPr>
        <p:txBody>
          <a:bodyPr vert="horz" lIns="91440" tIns="45720" rIns="91440" bIns="45720" rtlCol="0" anchor="ctr"/>
          <a:lstStyle>
            <a:lvl1pPr algn="ctr" fontAlgn="auto">
              <a:spcBef>
                <a:spcPts val="0"/>
              </a:spcBef>
              <a:spcAft>
                <a:spcPts val="0"/>
              </a:spcAft>
              <a:defRPr sz="900" cap="all" baseline="0">
                <a:solidFill>
                  <a:srgbClr val="FFFFFF"/>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9901238" y="6459538"/>
            <a:ext cx="1311275" cy="365125"/>
          </a:xfrm>
          <a:prstGeom prst="rect">
            <a:avLst/>
          </a:prstGeom>
        </p:spPr>
        <p:txBody>
          <a:bodyPr vert="horz" lIns="91440" tIns="45720" rIns="91440" bIns="45720" rtlCol="0" anchor="ctr"/>
          <a:lstStyle>
            <a:lvl1pPr algn="r" fontAlgn="auto">
              <a:spcBef>
                <a:spcPts val="0"/>
              </a:spcBef>
              <a:spcAft>
                <a:spcPts val="0"/>
              </a:spcAft>
              <a:defRPr sz="1050">
                <a:solidFill>
                  <a:srgbClr val="FFFFFF"/>
                </a:solidFill>
                <a:latin typeface="+mn-lt"/>
                <a:cs typeface="+mn-cs"/>
              </a:defRPr>
            </a:lvl1pPr>
          </a:lstStyle>
          <a:p>
            <a:pPr>
              <a:defRPr/>
            </a:pPr>
            <a:fld id="{5F37CACD-3F9F-4AEA-B31F-32732C691728}" type="slidenum">
              <a:rPr lang="pt-BR"/>
              <a:pPr>
                <a:defRPr/>
              </a:pPr>
              <a:t>‹#›</a:t>
            </a:fld>
            <a:endParaRPr lang="pt-BR"/>
          </a:p>
        </p:txBody>
      </p:sp>
      <p:cxnSp>
        <p:nvCxnSpPr>
          <p:cNvPr id="10" name="Straight Connector 9"/>
          <p:cNvCxnSpPr/>
          <p:nvPr/>
        </p:nvCxnSpPr>
        <p:spPr>
          <a:xfrm>
            <a:off x="1193800" y="1738313"/>
            <a:ext cx="9966325"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84" r:id="rId1"/>
    <p:sldLayoutId id="2147483679" r:id="rId2"/>
    <p:sldLayoutId id="2147483685" r:id="rId3"/>
    <p:sldLayoutId id="2147483680" r:id="rId4"/>
    <p:sldLayoutId id="2147483681" r:id="rId5"/>
    <p:sldLayoutId id="2147483682" r:id="rId6"/>
    <p:sldLayoutId id="2147483686" r:id="rId7"/>
    <p:sldLayoutId id="2147483687" r:id="rId8"/>
    <p:sldLayoutId id="2147483688" r:id="rId9"/>
    <p:sldLayoutId id="2147483683" r:id="rId10"/>
    <p:sldLayoutId id="2147483689" r:id="rId11"/>
  </p:sldLayoutIdLst>
  <p:txStyles>
    <p:title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itchFamily="34" charset="0"/>
        </a:defRPr>
      </a:lvl2pPr>
      <a:lvl3pPr algn="l" rtl="0" eaLnBrk="0" fontAlgn="base" hangingPunct="0">
        <a:lnSpc>
          <a:spcPct val="85000"/>
        </a:lnSpc>
        <a:spcBef>
          <a:spcPct val="0"/>
        </a:spcBef>
        <a:spcAft>
          <a:spcPct val="0"/>
        </a:spcAft>
        <a:defRPr sz="4800">
          <a:solidFill>
            <a:srgbClr val="404040"/>
          </a:solidFill>
          <a:latin typeface="Calibri Light" pitchFamily="34" charset="0"/>
        </a:defRPr>
      </a:lvl3pPr>
      <a:lvl4pPr algn="l" rtl="0" eaLnBrk="0" fontAlgn="base" hangingPunct="0">
        <a:lnSpc>
          <a:spcPct val="85000"/>
        </a:lnSpc>
        <a:spcBef>
          <a:spcPct val="0"/>
        </a:spcBef>
        <a:spcAft>
          <a:spcPct val="0"/>
        </a:spcAft>
        <a:defRPr sz="4800">
          <a:solidFill>
            <a:srgbClr val="404040"/>
          </a:solidFill>
          <a:latin typeface="Calibri Light" pitchFamily="34" charset="0"/>
        </a:defRPr>
      </a:lvl4pPr>
      <a:lvl5pPr algn="l" rtl="0" eaLnBrk="0" fontAlgn="base" hangingPunct="0">
        <a:lnSpc>
          <a:spcPct val="85000"/>
        </a:lnSpc>
        <a:spcBef>
          <a:spcPct val="0"/>
        </a:spcBef>
        <a:spcAft>
          <a:spcPct val="0"/>
        </a:spcAft>
        <a:defRPr sz="4800">
          <a:solidFill>
            <a:srgbClr val="404040"/>
          </a:solidFill>
          <a:latin typeface="Calibri Light" pitchFamily="34" charset="0"/>
        </a:defRPr>
      </a:lvl5pPr>
      <a:lvl6pPr marL="457200" algn="l" rtl="0" fontAlgn="base">
        <a:lnSpc>
          <a:spcPct val="85000"/>
        </a:lnSpc>
        <a:spcBef>
          <a:spcPct val="0"/>
        </a:spcBef>
        <a:spcAft>
          <a:spcPct val="0"/>
        </a:spcAft>
        <a:defRPr sz="4800">
          <a:solidFill>
            <a:srgbClr val="404040"/>
          </a:solidFill>
          <a:latin typeface="Calibri Light" pitchFamily="34" charset="0"/>
        </a:defRPr>
      </a:lvl6pPr>
      <a:lvl7pPr marL="914400" algn="l" rtl="0" fontAlgn="base">
        <a:lnSpc>
          <a:spcPct val="85000"/>
        </a:lnSpc>
        <a:spcBef>
          <a:spcPct val="0"/>
        </a:spcBef>
        <a:spcAft>
          <a:spcPct val="0"/>
        </a:spcAft>
        <a:defRPr sz="4800">
          <a:solidFill>
            <a:srgbClr val="404040"/>
          </a:solidFill>
          <a:latin typeface="Calibri Light" pitchFamily="34" charset="0"/>
        </a:defRPr>
      </a:lvl7pPr>
      <a:lvl8pPr marL="1371600" algn="l" rtl="0" fontAlgn="base">
        <a:lnSpc>
          <a:spcPct val="85000"/>
        </a:lnSpc>
        <a:spcBef>
          <a:spcPct val="0"/>
        </a:spcBef>
        <a:spcAft>
          <a:spcPct val="0"/>
        </a:spcAft>
        <a:defRPr sz="4800">
          <a:solidFill>
            <a:srgbClr val="404040"/>
          </a:solidFill>
          <a:latin typeface="Calibri Light" pitchFamily="34" charset="0"/>
        </a:defRPr>
      </a:lvl8pPr>
      <a:lvl9pPr marL="1828800" algn="l" rtl="0" fontAlgn="base">
        <a:lnSpc>
          <a:spcPct val="85000"/>
        </a:lnSpc>
        <a:spcBef>
          <a:spcPct val="0"/>
        </a:spcBef>
        <a:spcAft>
          <a:spcPct val="0"/>
        </a:spcAft>
        <a:defRPr sz="4800">
          <a:solidFill>
            <a:srgbClr val="404040"/>
          </a:solidFill>
          <a:latin typeface="Calibri Light" pitchFamily="34"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Calibri"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itchFamily="34" charset="0"/>
        <a:buChar char="◦"/>
        <a:defRPr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www.ncbi.nlm.nih.gov/pubmed?linkname=pubmed_pubmed&amp;from_uid=31445534" TargetMode="External"/><Relationship Id="rId4" Type="http://schemas.openxmlformats.org/officeDocument/2006/relationships/hyperlink" Target="https://www.ncbi.nlm.nih.gov/pubmed/31445534"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mailto:pmargotto@gmail.com"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paulomargotto.com.br/documentos/17464" TargetMode="External"/><Relationship Id="rId2" Type="http://schemas.openxmlformats.org/officeDocument/2006/relationships/hyperlink" Target="https://www.ncbi.nlm.nih.gov/pubmed/29357829"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paulomargotto.com.br/documentos/18908"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paulomargotto.com.br/documentos/18928" TargetMode="External"/><Relationship Id="rId2" Type="http://schemas.openxmlformats.org/officeDocument/2006/relationships/hyperlink" Target="http://paulomargotto.com.br/mobilizacao-precoce-doenca-metabolica-ossea/" TargetMode="External"/><Relationship Id="rId1" Type="http://schemas.openxmlformats.org/officeDocument/2006/relationships/slideLayout" Target="../slideLayouts/slideLayout2.xml"/><Relationship Id="rId6" Type="http://schemas.openxmlformats.org/officeDocument/2006/relationships/hyperlink" Target="https://www.ncbi.nlm.nih.gov/pubmed?linkname=pubmed_pubmed&amp;from_uid=27142078" TargetMode="External"/><Relationship Id="rId5" Type="http://schemas.openxmlformats.org/officeDocument/2006/relationships/hyperlink" Target="https://www.ncbi.nlm.nih.gov/pubmed/27142078" TargetMode="Externa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a:extLst>
              <a:ext uri="{FF2B5EF4-FFF2-40B4-BE49-F238E27FC236}"/>
            </a:extLst>
          </p:cNvPr>
          <p:cNvSpPr>
            <a:spLocks noGrp="1"/>
          </p:cNvSpPr>
          <p:nvPr>
            <p:ph type="subTitle" idx="1"/>
          </p:nvPr>
        </p:nvSpPr>
        <p:spPr>
          <a:xfrm>
            <a:off x="720725" y="4672013"/>
            <a:ext cx="10058400" cy="1143000"/>
          </a:xfrm>
        </p:spPr>
        <p:txBody>
          <a:bodyPr/>
          <a:lstStyle/>
          <a:p>
            <a:pPr algn="ctr" eaLnBrk="1" hangingPunct="1">
              <a:defRPr/>
            </a:pPr>
            <a:r>
              <a:rPr lang="pt-BR" sz="1800" cap="none" smtClean="0"/>
              <a:t>Apresentação:Coordenação: Luciana Rodrigues Costa de Bulhões (R4 UTE Pediátrica do HMIB)</a:t>
            </a:r>
          </a:p>
          <a:p>
            <a:pPr algn="ctr" eaLnBrk="1" hangingPunct="1">
              <a:defRPr/>
            </a:pPr>
            <a:r>
              <a:rPr lang="pt-BR" sz="1800" cap="none" smtClean="0"/>
              <a:t>Coordenação: Miza Vidigal</a:t>
            </a:r>
          </a:p>
          <a:p>
            <a:pPr algn="ctr" eaLnBrk="1" hangingPunct="1">
              <a:defRPr/>
            </a:pPr>
            <a:r>
              <a:rPr lang="pt-BR" sz="1800" cap="none" smtClean="0"/>
              <a:t> Brasília, 21 de março de 2020</a:t>
            </a:r>
          </a:p>
          <a:p>
            <a:pPr algn="ctr" eaLnBrk="1" hangingPunct="1">
              <a:defRPr/>
            </a:pPr>
            <a:r>
              <a:rPr lang="pt-BR" sz="1800" cap="none" smtClean="0">
                <a:hlinkClick r:id="rId2"/>
              </a:rPr>
              <a:t>www.paulomargotto.com.br</a:t>
            </a:r>
            <a:r>
              <a:rPr lang="pt-BR" sz="1800" cap="none" smtClean="0"/>
              <a:t> </a:t>
            </a:r>
          </a:p>
        </p:txBody>
      </p:sp>
      <p:pic>
        <p:nvPicPr>
          <p:cNvPr id="13314" name="Imagem 4"/>
          <p:cNvPicPr>
            <a:picLocks noChangeAspect="1"/>
          </p:cNvPicPr>
          <p:nvPr/>
        </p:nvPicPr>
        <p:blipFill>
          <a:blip r:embed="rId3"/>
          <a:srcRect l="25565" t="31398" r="35968" b="55843"/>
          <a:stretch>
            <a:fillRect/>
          </a:stretch>
        </p:blipFill>
        <p:spPr bwMode="auto">
          <a:xfrm>
            <a:off x="1265238" y="1511300"/>
            <a:ext cx="8115300" cy="1512888"/>
          </a:xfrm>
          <a:prstGeom prst="rect">
            <a:avLst/>
          </a:prstGeom>
          <a:noFill/>
          <a:ln w="9525">
            <a:noFill/>
            <a:miter lim="800000"/>
            <a:headEnd/>
            <a:tailEnd/>
          </a:ln>
        </p:spPr>
      </p:pic>
      <p:pic>
        <p:nvPicPr>
          <p:cNvPr id="13315" name="Imagem 5"/>
          <p:cNvPicPr>
            <a:picLocks noChangeAspect="1"/>
          </p:cNvPicPr>
          <p:nvPr/>
        </p:nvPicPr>
        <p:blipFill>
          <a:blip r:embed="rId3"/>
          <a:srcRect l="70969" t="33432" r="21935" b="50000"/>
          <a:stretch>
            <a:fillRect/>
          </a:stretch>
        </p:blipFill>
        <p:spPr bwMode="auto">
          <a:xfrm>
            <a:off x="10391775" y="1131888"/>
            <a:ext cx="1631950" cy="2143125"/>
          </a:xfrm>
          <a:prstGeom prst="rect">
            <a:avLst/>
          </a:prstGeom>
          <a:noFill/>
          <a:ln w="9525">
            <a:noFill/>
            <a:miter lim="800000"/>
            <a:headEnd/>
            <a:tailEnd/>
          </a:ln>
        </p:spPr>
      </p:pic>
      <p:sp>
        <p:nvSpPr>
          <p:cNvPr id="13316" name="Subtítulo 2"/>
          <p:cNvSpPr txBox="1">
            <a:spLocks/>
          </p:cNvSpPr>
          <p:nvPr/>
        </p:nvSpPr>
        <p:spPr bwMode="auto">
          <a:xfrm>
            <a:off x="974725" y="2832100"/>
            <a:ext cx="10904538" cy="1143000"/>
          </a:xfrm>
          <a:prstGeom prst="rect">
            <a:avLst/>
          </a:prstGeom>
          <a:noFill/>
          <a:ln w="9525">
            <a:noFill/>
            <a:miter lim="800000"/>
            <a:headEnd/>
            <a:tailEnd/>
          </a:ln>
        </p:spPr>
        <p:txBody>
          <a:bodyPr/>
          <a:lstStyle/>
          <a:p>
            <a:pPr algn="ctr" defTabSz="914400"/>
            <a:r>
              <a:rPr lang="pt-BR">
                <a:hlinkClick r:id="rId4"/>
              </a:rPr>
              <a:t>[</a:t>
            </a:r>
            <a:r>
              <a:rPr lang="pt-BR" b="1">
                <a:hlinkClick r:id="rId4"/>
              </a:rPr>
              <a:t>Metabolic Bone Disease</a:t>
            </a:r>
            <a:r>
              <a:rPr lang="pt-BR">
                <a:hlinkClick r:id="rId4"/>
              </a:rPr>
              <a:t> of </a:t>
            </a:r>
            <a:r>
              <a:rPr lang="pt-BR" b="1">
                <a:hlinkClick r:id="rId4"/>
              </a:rPr>
              <a:t>Prematurity</a:t>
            </a:r>
            <a:r>
              <a:rPr lang="pt-BR">
                <a:hlinkClick r:id="rId4"/>
              </a:rPr>
              <a:t> in Very </a:t>
            </a:r>
            <a:r>
              <a:rPr lang="pt-BR" b="1">
                <a:hlinkClick r:id="rId4"/>
              </a:rPr>
              <a:t>Low irthweight</a:t>
            </a:r>
            <a:r>
              <a:rPr lang="pt-BR">
                <a:hlinkClick r:id="rId4"/>
              </a:rPr>
              <a:t> </a:t>
            </a:r>
            <a:r>
              <a:rPr lang="pt-BR" b="1">
                <a:hlinkClick r:id="rId4"/>
              </a:rPr>
              <a:t>Infants</a:t>
            </a:r>
            <a:r>
              <a:rPr lang="pt-BR">
                <a:hlinkClick r:id="rId4"/>
              </a:rPr>
              <a:t>: </a:t>
            </a:r>
            <a:r>
              <a:rPr lang="pt-BR" b="1">
                <a:hlinkClick r:id="rId4"/>
              </a:rPr>
              <a:t>Retrospective</a:t>
            </a:r>
            <a:r>
              <a:rPr lang="pt-BR">
                <a:hlinkClick r:id="rId4"/>
              </a:rPr>
              <a:t> </a:t>
            </a:r>
            <a:r>
              <a:rPr lang="pt-BR" b="1">
                <a:hlinkClick r:id="rId4"/>
              </a:rPr>
              <a:t>Observational Study</a:t>
            </a:r>
            <a:r>
              <a:rPr lang="pt-BR">
                <a:hlinkClick r:id="rId4"/>
              </a:rPr>
              <a:t>].</a:t>
            </a:r>
            <a:endParaRPr lang="pt-BR"/>
          </a:p>
          <a:p>
            <a:pPr algn="ctr" defTabSz="914400"/>
            <a:r>
              <a:rPr lang="pt-BR"/>
              <a:t>Costa R, Franco C, Santos N, Maio P, Vieira F, Antunes S, Martins L, Tuna ML.</a:t>
            </a:r>
          </a:p>
          <a:p>
            <a:pPr algn="ctr" defTabSz="914400"/>
            <a:r>
              <a:rPr lang="pt-BR"/>
              <a:t>Acta Med Port. 2019 Aug 1;32(7-8):536-541. doi: 10.20344/amp.10994. Epub 2019 Aug 1. Portuguese.</a:t>
            </a:r>
          </a:p>
          <a:p>
            <a:pPr algn="ctr" defTabSz="914400"/>
            <a:r>
              <a:rPr lang="pt-BR"/>
              <a:t>PMID: 31445534.</a:t>
            </a:r>
            <a:r>
              <a:rPr lang="pt-BR" b="1">
                <a:hlinkClick r:id="rId4"/>
              </a:rPr>
              <a:t>Free Article</a:t>
            </a:r>
            <a:r>
              <a:rPr lang="pt-BR" b="1"/>
              <a:t>.</a:t>
            </a:r>
            <a:r>
              <a:rPr lang="pt-BR" u="sng">
                <a:hlinkClick r:id="rId5"/>
              </a:rPr>
              <a:t>Similar</a:t>
            </a:r>
            <a:r>
              <a:rPr lang="pt-BR" u="sng"/>
              <a:t>. </a:t>
            </a:r>
            <a:r>
              <a:rPr lang="pt-BR" u="sng">
                <a:solidFill>
                  <a:srgbClr val="0000FF"/>
                </a:solidFill>
              </a:rPr>
              <a:t>Artigo Livre em Português</a:t>
            </a:r>
            <a:endParaRPr lang="pt-BR">
              <a:solidFill>
                <a:srgbClr val="0000FF"/>
              </a:solidFill>
            </a:endParaRPr>
          </a:p>
        </p:txBody>
      </p:sp>
      <p:pic>
        <p:nvPicPr>
          <p:cNvPr id="13317" name="Picture 6"/>
          <p:cNvPicPr>
            <a:picLocks noChangeAspect="1" noChangeArrowheads="1"/>
          </p:cNvPicPr>
          <p:nvPr/>
        </p:nvPicPr>
        <p:blipFill>
          <a:blip r:embed="rId6">
            <a:lum contrast="12000"/>
          </a:blip>
          <a:srcRect/>
          <a:stretch>
            <a:fillRect/>
          </a:stretch>
        </p:blipFill>
        <p:spPr bwMode="auto">
          <a:xfrm>
            <a:off x="1350963" y="136525"/>
            <a:ext cx="9255125" cy="1438275"/>
          </a:xfrm>
          <a:prstGeom prst="rect">
            <a:avLst/>
          </a:prstGeom>
          <a:noFill/>
          <a:ln w="9525">
            <a:noFill/>
            <a:miter lim="800000"/>
            <a:headEnd/>
            <a:tailEnd/>
          </a:ln>
        </p:spPr>
      </p:pic>
      <p:pic>
        <p:nvPicPr>
          <p:cNvPr id="13319" name="Picture 7"/>
          <p:cNvPicPr>
            <a:picLocks noChangeAspect="1" noChangeArrowheads="1"/>
          </p:cNvPicPr>
          <p:nvPr/>
        </p:nvPicPr>
        <p:blipFill>
          <a:blip r:embed="rId7"/>
          <a:srcRect/>
          <a:stretch>
            <a:fillRect/>
          </a:stretch>
        </p:blipFill>
        <p:spPr bwMode="auto">
          <a:xfrm>
            <a:off x="0" y="4943475"/>
            <a:ext cx="2609850" cy="1719263"/>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Introdução</a:t>
            </a:r>
          </a:p>
        </p:txBody>
      </p:sp>
      <p:sp>
        <p:nvSpPr>
          <p:cNvPr id="14338" name="Espaço Reservado para Conteúdo 2"/>
          <p:cNvSpPr>
            <a:spLocks noGrp="1"/>
          </p:cNvSpPr>
          <p:nvPr>
            <p:ph idx="1"/>
          </p:nvPr>
        </p:nvSpPr>
        <p:spPr/>
        <p:txBody>
          <a:bodyPr/>
          <a:lstStyle/>
          <a:p>
            <a:pPr algn="just" eaLnBrk="1" hangingPunct="1">
              <a:buFont typeface="Wingdings" pitchFamily="2" charset="2"/>
              <a:buChar char="§"/>
            </a:pPr>
            <a:r>
              <a:rPr lang="pt-BR" smtClean="0"/>
              <a:t>Doença Metabólica Óssea (DMO) </a:t>
            </a:r>
            <a:r>
              <a:rPr lang="pt-BR" smtClean="0">
                <a:sym typeface="Wingdings" pitchFamily="2" charset="2"/>
              </a:rPr>
              <a:t>  Diminuição da matriz óssea, relativamente ao nível esperado para bebês de tamanho e idade gestacional idênticos</a:t>
            </a:r>
          </a:p>
          <a:p>
            <a:pPr algn="just" eaLnBrk="1" hangingPunct="1">
              <a:buFont typeface="Wingdings" pitchFamily="2" charset="2"/>
              <a:buChar char="§"/>
            </a:pPr>
            <a:r>
              <a:rPr lang="pt-BR" smtClean="0">
                <a:sym typeface="Wingdings" pitchFamily="2" charset="2"/>
              </a:rPr>
              <a:t>É uma importante comorbidade nos recém-nascidos (RN) de muito baixo peso (MBP), com doença crônica, sobretudo respiratória e gastrointestinal, com internações prolongadas.</a:t>
            </a:r>
          </a:p>
          <a:p>
            <a:pPr algn="just" eaLnBrk="1" hangingPunct="1">
              <a:buFont typeface="Wingdings" pitchFamily="2" charset="2"/>
              <a:buChar char="§"/>
            </a:pPr>
            <a:r>
              <a:rPr lang="pt-BR" smtClean="0">
                <a:sym typeface="Wingdings" pitchFamily="2" charset="2"/>
              </a:rPr>
              <a:t>Incidência desconhecida ~55%</a:t>
            </a:r>
          </a:p>
          <a:p>
            <a:pPr algn="just" eaLnBrk="1" hangingPunct="1">
              <a:buFont typeface="Wingdings" pitchFamily="2" charset="2"/>
              <a:buChar char="§"/>
            </a:pPr>
            <a:r>
              <a:rPr lang="pt-BR" smtClean="0">
                <a:sym typeface="Wingdings" pitchFamily="2" charset="2"/>
              </a:rPr>
              <a:t>Formação o esqueleto inicia-se na sexta semana e o 3º trimestre é o mais crítico</a:t>
            </a:r>
          </a:p>
          <a:p>
            <a:pPr algn="just" eaLnBrk="1" hangingPunct="1">
              <a:buFont typeface="Wingdings" pitchFamily="2" charset="2"/>
              <a:buChar char="§"/>
            </a:pPr>
            <a:r>
              <a:rPr lang="pt-BR" smtClean="0">
                <a:sym typeface="Wingdings" pitchFamily="2" charset="2"/>
              </a:rPr>
              <a:t>A estimulação mecânica é essencial</a:t>
            </a:r>
            <a:endParaRPr lang="pt-BR"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Introdução</a:t>
            </a:r>
          </a:p>
        </p:txBody>
      </p:sp>
      <p:sp>
        <p:nvSpPr>
          <p:cNvPr id="3" name="Espaço Reservado para Conteúdo 2">
            <a:extLst>
              <a:ext uri="{FF2B5EF4-FFF2-40B4-BE49-F238E27FC236}"/>
            </a:extLst>
          </p:cNvPr>
          <p:cNvSpPr>
            <a:spLocks noGrp="1"/>
          </p:cNvSpPr>
          <p:nvPr>
            <p:ph idx="1"/>
          </p:nvPr>
        </p:nvSpPr>
        <p:spPr>
          <a:xfrm>
            <a:off x="1096963" y="1846263"/>
            <a:ext cx="10058400" cy="4457700"/>
          </a:xfrm>
        </p:spPr>
        <p:txBody>
          <a:bodyPr rtlCol="0">
            <a:normAutofit fontScale="92500" lnSpcReduction="10000"/>
          </a:bodyPr>
          <a:lstStyle/>
          <a:p>
            <a:pPr marL="91440" indent="-91440" eaLnBrk="1" fontAlgn="auto" hangingPunct="1">
              <a:defRPr/>
            </a:pPr>
            <a:r>
              <a:rPr lang="pt-BR" dirty="0">
                <a:solidFill>
                  <a:schemeClr val="tx1">
                    <a:lumMod val="75000"/>
                    <a:lumOff val="25000"/>
                  </a:schemeClr>
                </a:solidFill>
              </a:rPr>
              <a:t>Fatores de risco</a:t>
            </a:r>
          </a:p>
          <a:p>
            <a:pPr marL="91440" indent="-91440" eaLnBrk="1" fontAlgn="auto" hangingPunct="1">
              <a:buFont typeface="Wingdings" panose="05000000000000000000" pitchFamily="2" charset="2"/>
              <a:buChar char="§"/>
              <a:defRPr/>
            </a:pPr>
            <a:r>
              <a:rPr lang="pt-BR" dirty="0">
                <a:solidFill>
                  <a:schemeClr val="tx1">
                    <a:lumMod val="75000"/>
                    <a:lumOff val="25000"/>
                  </a:schemeClr>
                </a:solidFill>
              </a:rPr>
              <a:t> Pré-Natais</a:t>
            </a:r>
          </a:p>
          <a:p>
            <a:pPr marL="384048" lvl="1" indent="-182880" eaLnBrk="1" fontAlgn="auto" hangingPunct="1">
              <a:buFont typeface="Wingdings" panose="05000000000000000000" pitchFamily="2" charset="2"/>
              <a:buChar char="§"/>
              <a:defRPr/>
            </a:pPr>
            <a:r>
              <a:rPr lang="pt-BR" dirty="0">
                <a:solidFill>
                  <a:schemeClr val="tx1">
                    <a:lumMod val="75000"/>
                    <a:lumOff val="25000"/>
                  </a:schemeClr>
                </a:solidFill>
              </a:rPr>
              <a:t>Fatores genéticos</a:t>
            </a:r>
          </a:p>
          <a:p>
            <a:pPr marL="384048" lvl="1" indent="-182880" eaLnBrk="1" fontAlgn="auto" hangingPunct="1">
              <a:buFont typeface="Wingdings" panose="05000000000000000000" pitchFamily="2" charset="2"/>
              <a:buChar char="§"/>
              <a:defRPr/>
            </a:pPr>
            <a:r>
              <a:rPr lang="pt-BR" dirty="0">
                <a:solidFill>
                  <a:schemeClr val="tx1">
                    <a:lumMod val="75000"/>
                    <a:lumOff val="25000"/>
                  </a:schemeClr>
                </a:solidFill>
              </a:rPr>
              <a:t>Tabagismo materno</a:t>
            </a:r>
          </a:p>
          <a:p>
            <a:pPr marL="384048" lvl="1" indent="-182880" eaLnBrk="1" fontAlgn="auto" hangingPunct="1">
              <a:buFont typeface="Wingdings" panose="05000000000000000000" pitchFamily="2" charset="2"/>
              <a:buChar char="§"/>
              <a:defRPr/>
            </a:pPr>
            <a:r>
              <a:rPr lang="pt-BR" dirty="0">
                <a:solidFill>
                  <a:schemeClr val="tx1">
                    <a:lumMod val="75000"/>
                    <a:lumOff val="25000"/>
                  </a:schemeClr>
                </a:solidFill>
              </a:rPr>
              <a:t>Doença placentária</a:t>
            </a:r>
          </a:p>
          <a:p>
            <a:pPr marL="384048" lvl="1" indent="-182880" eaLnBrk="1" fontAlgn="auto" hangingPunct="1">
              <a:buFont typeface="Wingdings" panose="05000000000000000000" pitchFamily="2" charset="2"/>
              <a:buChar char="§"/>
              <a:defRPr/>
            </a:pPr>
            <a:r>
              <a:rPr lang="pt-BR" dirty="0">
                <a:solidFill>
                  <a:schemeClr val="tx1">
                    <a:lumMod val="75000"/>
                    <a:lumOff val="25000"/>
                  </a:schemeClr>
                </a:solidFill>
              </a:rPr>
              <a:t>Deficiência de Vitamina D</a:t>
            </a:r>
          </a:p>
          <a:p>
            <a:pPr marL="384048" lvl="1" indent="-182880" eaLnBrk="1" fontAlgn="auto" hangingPunct="1">
              <a:buFont typeface="Wingdings" panose="05000000000000000000" pitchFamily="2" charset="2"/>
              <a:buChar char="§"/>
              <a:defRPr/>
            </a:pPr>
            <a:r>
              <a:rPr lang="pt-BR" dirty="0">
                <a:solidFill>
                  <a:schemeClr val="tx1">
                    <a:lumMod val="75000"/>
                    <a:lumOff val="25000"/>
                  </a:schemeClr>
                </a:solidFill>
              </a:rPr>
              <a:t>Uso de medicações</a:t>
            </a:r>
          </a:p>
          <a:p>
            <a:pPr marL="91440" indent="-91440" eaLnBrk="1" fontAlgn="auto" hangingPunct="1">
              <a:buFont typeface="Wingdings" panose="05000000000000000000" pitchFamily="2" charset="2"/>
              <a:buChar char="§"/>
              <a:defRPr/>
            </a:pPr>
            <a:r>
              <a:rPr lang="pt-BR" dirty="0">
                <a:solidFill>
                  <a:schemeClr val="tx1">
                    <a:lumMod val="75000"/>
                    <a:lumOff val="25000"/>
                  </a:schemeClr>
                </a:solidFill>
              </a:rPr>
              <a:t>Pós-Natais</a:t>
            </a:r>
          </a:p>
          <a:p>
            <a:pPr marL="384048" lvl="1" indent="-182880" eaLnBrk="1" fontAlgn="auto" hangingPunct="1">
              <a:buFont typeface="Wingdings" panose="05000000000000000000" pitchFamily="2" charset="2"/>
              <a:buChar char="§"/>
              <a:defRPr/>
            </a:pPr>
            <a:r>
              <a:rPr lang="pt-BR" dirty="0">
                <a:solidFill>
                  <a:schemeClr val="tx1">
                    <a:lumMod val="75000"/>
                    <a:lumOff val="25000"/>
                  </a:schemeClr>
                </a:solidFill>
              </a:rPr>
              <a:t>IG&lt; 28 semanas</a:t>
            </a:r>
          </a:p>
          <a:p>
            <a:pPr marL="384048" lvl="1" indent="-182880" eaLnBrk="1" fontAlgn="auto" hangingPunct="1">
              <a:buFont typeface="Wingdings" panose="05000000000000000000" pitchFamily="2" charset="2"/>
              <a:buChar char="§"/>
              <a:defRPr/>
            </a:pPr>
            <a:r>
              <a:rPr lang="pt-BR" dirty="0">
                <a:solidFill>
                  <a:schemeClr val="tx1">
                    <a:lumMod val="75000"/>
                    <a:lumOff val="25000"/>
                  </a:schemeClr>
                </a:solidFill>
              </a:rPr>
              <a:t>PN &lt; 1500g</a:t>
            </a:r>
          </a:p>
          <a:p>
            <a:pPr marL="384048" lvl="1" indent="-182880" eaLnBrk="1" fontAlgn="auto" hangingPunct="1">
              <a:buFont typeface="Wingdings" panose="05000000000000000000" pitchFamily="2" charset="2"/>
              <a:buChar char="§"/>
              <a:defRPr/>
            </a:pPr>
            <a:r>
              <a:rPr lang="pt-BR" dirty="0">
                <a:solidFill>
                  <a:schemeClr val="tx1">
                    <a:lumMod val="75000"/>
                    <a:lumOff val="25000"/>
                  </a:schemeClr>
                </a:solidFill>
              </a:rPr>
              <a:t>Sexo masculino</a:t>
            </a:r>
          </a:p>
          <a:p>
            <a:pPr marL="384048" lvl="1" indent="-182880" eaLnBrk="1" fontAlgn="auto" hangingPunct="1">
              <a:buFont typeface="Wingdings" panose="05000000000000000000" pitchFamily="2" charset="2"/>
              <a:buChar char="§"/>
              <a:defRPr/>
            </a:pPr>
            <a:r>
              <a:rPr lang="pt-BR" dirty="0">
                <a:solidFill>
                  <a:schemeClr val="tx1">
                    <a:lumMod val="75000"/>
                    <a:lumOff val="25000"/>
                  </a:schemeClr>
                </a:solidFill>
              </a:rPr>
              <a:t>Medicamentos (diuréticos, corticoide, </a:t>
            </a:r>
            <a:r>
              <a:rPr lang="pt-BR" dirty="0" err="1">
                <a:solidFill>
                  <a:schemeClr val="tx1">
                    <a:lumMod val="75000"/>
                    <a:lumOff val="25000"/>
                  </a:schemeClr>
                </a:solidFill>
              </a:rPr>
              <a:t>metilxantinas</a:t>
            </a:r>
            <a:r>
              <a:rPr lang="pt-BR" dirty="0">
                <a:solidFill>
                  <a:schemeClr val="tx1">
                    <a:lumMod val="75000"/>
                    <a:lumOff val="25000"/>
                  </a:schemeClr>
                </a:solidFill>
              </a:rPr>
              <a:t>, bicarbonato de sódio)</a:t>
            </a:r>
          </a:p>
          <a:p>
            <a:pPr marL="384048" lvl="1" indent="-182880" eaLnBrk="1" fontAlgn="auto" hangingPunct="1">
              <a:buFont typeface="Wingdings" panose="05000000000000000000" pitchFamily="2" charset="2"/>
              <a:buChar char="§"/>
              <a:defRPr/>
            </a:pPr>
            <a:r>
              <a:rPr lang="pt-BR" dirty="0">
                <a:solidFill>
                  <a:schemeClr val="tx1">
                    <a:lumMod val="75000"/>
                    <a:lumOff val="25000"/>
                  </a:schemeClr>
                </a:solidFill>
              </a:rPr>
              <a:t>Imobilização</a:t>
            </a:r>
          </a:p>
          <a:p>
            <a:pPr marL="384048" lvl="1" indent="-182880" eaLnBrk="1" fontAlgn="auto" hangingPunct="1">
              <a:buFont typeface="Wingdings" panose="05000000000000000000" pitchFamily="2" charset="2"/>
              <a:buChar char="§"/>
              <a:defRPr/>
            </a:pPr>
            <a:r>
              <a:rPr lang="pt-BR" dirty="0">
                <a:solidFill>
                  <a:schemeClr val="tx1">
                    <a:lumMod val="75000"/>
                    <a:lumOff val="25000"/>
                  </a:schemeClr>
                </a:solidFill>
              </a:rPr>
              <a:t>Fatores Nutricionais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Fatores Nutricionais</a:t>
            </a:r>
          </a:p>
        </p:txBody>
      </p:sp>
      <p:sp>
        <p:nvSpPr>
          <p:cNvPr id="16386" name="Espaço Reservado para Conteúdo 2"/>
          <p:cNvSpPr>
            <a:spLocks noGrp="1"/>
          </p:cNvSpPr>
          <p:nvPr>
            <p:ph idx="1"/>
          </p:nvPr>
        </p:nvSpPr>
        <p:spPr/>
        <p:txBody>
          <a:bodyPr/>
          <a:lstStyle/>
          <a:p>
            <a:pPr eaLnBrk="1" hangingPunct="1">
              <a:buFont typeface="Wingdings" pitchFamily="2" charset="2"/>
              <a:buChar char="§"/>
            </a:pPr>
            <a:r>
              <a:rPr lang="pt-BR" smtClean="0"/>
              <a:t>Atraso na introdução da alimentação entérica</a:t>
            </a:r>
          </a:p>
          <a:p>
            <a:pPr eaLnBrk="1" hangingPunct="1">
              <a:buFont typeface="Wingdings" pitchFamily="2" charset="2"/>
              <a:buChar char="§"/>
            </a:pPr>
            <a:r>
              <a:rPr lang="pt-BR" smtClean="0"/>
              <a:t>Dieta parenteral prolongada (superiores a quatro semanas)</a:t>
            </a:r>
          </a:p>
          <a:p>
            <a:pPr eaLnBrk="1" hangingPunct="1">
              <a:buFont typeface="Wingdings" pitchFamily="2" charset="2"/>
              <a:buChar char="§"/>
            </a:pPr>
            <a:r>
              <a:rPr lang="pt-BR" smtClean="0"/>
              <a:t>Relações inadequadas Ca/P na NPT (&lt; 1,3:1),</a:t>
            </a:r>
          </a:p>
          <a:p>
            <a:pPr eaLnBrk="1" hangingPunct="1">
              <a:buFont typeface="Wingdings" pitchFamily="2" charset="2"/>
              <a:buChar char="§"/>
            </a:pPr>
            <a:r>
              <a:rPr lang="pt-BR" smtClean="0"/>
              <a:t>Uso de leite materno (LM) não fortificado </a:t>
            </a:r>
          </a:p>
          <a:p>
            <a:pPr eaLnBrk="1" hangingPunct="1">
              <a:buFont typeface="Wingdings" pitchFamily="2" charset="2"/>
              <a:buChar char="§"/>
            </a:pPr>
            <a:r>
              <a:rPr lang="pt-BR" smtClean="0"/>
              <a:t>Deficiência de vitamina 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Introdução</a:t>
            </a:r>
          </a:p>
        </p:txBody>
      </p:sp>
      <p:sp>
        <p:nvSpPr>
          <p:cNvPr id="17410" name="Espaço Reservado para Conteúdo 2"/>
          <p:cNvSpPr>
            <a:spLocks noGrp="1"/>
          </p:cNvSpPr>
          <p:nvPr>
            <p:ph idx="1"/>
          </p:nvPr>
        </p:nvSpPr>
        <p:spPr/>
        <p:txBody>
          <a:bodyPr/>
          <a:lstStyle/>
          <a:p>
            <a:pPr algn="just" eaLnBrk="1" hangingPunct="1">
              <a:lnSpc>
                <a:spcPct val="80000"/>
              </a:lnSpc>
              <a:buFont typeface="Wingdings" pitchFamily="2" charset="2"/>
              <a:buChar char="§"/>
            </a:pPr>
            <a:r>
              <a:rPr lang="pt-BR" sz="1900" smtClean="0"/>
              <a:t>A DMO manifesta-se com um espectro amplo que vai desde a doença assintomática até  o raquitismo com fraturas ósseas</a:t>
            </a:r>
          </a:p>
          <a:p>
            <a:pPr algn="just" eaLnBrk="1" hangingPunct="1">
              <a:lnSpc>
                <a:spcPct val="80000"/>
              </a:lnSpc>
              <a:buFont typeface="Wingdings" pitchFamily="2" charset="2"/>
              <a:buChar char="§"/>
            </a:pPr>
            <a:r>
              <a:rPr lang="pt-BR" sz="1900" smtClean="0"/>
              <a:t>Manifestações tardias mais frequentes: atraso do crescimento, baixo ganho de peso e baixa estatura</a:t>
            </a:r>
          </a:p>
          <a:p>
            <a:pPr algn="just" eaLnBrk="1" hangingPunct="1">
              <a:lnSpc>
                <a:spcPct val="80000"/>
              </a:lnSpc>
              <a:buFont typeface="Wingdings" pitchFamily="2" charset="2"/>
              <a:buChar char="§"/>
            </a:pPr>
            <a:r>
              <a:rPr lang="pt-BR" sz="1900" smtClean="0"/>
              <a:t>O rastreio da DMO está recomendado e deve ser dirigido aos RN com fatores de risco, a partir da </a:t>
            </a:r>
            <a:r>
              <a:rPr lang="pt-BR" sz="1900" smtClean="0">
                <a:solidFill>
                  <a:srgbClr val="FF33CC"/>
                </a:solidFill>
              </a:rPr>
              <a:t>quarta semana de vida</a:t>
            </a:r>
            <a:r>
              <a:rPr lang="pt-BR" sz="1900" smtClean="0"/>
              <a:t> e </a:t>
            </a:r>
            <a:r>
              <a:rPr lang="pt-BR" sz="1900" smtClean="0">
                <a:solidFill>
                  <a:srgbClr val="FF33CC"/>
                </a:solidFill>
              </a:rPr>
              <a:t>repetido de forma seriada</a:t>
            </a:r>
            <a:r>
              <a:rPr lang="pt-BR" sz="1900" smtClean="0"/>
              <a:t> (de duas em duas semanas), enquanto os RN mantiverem os referidos fatores de risco.</a:t>
            </a:r>
          </a:p>
          <a:p>
            <a:pPr algn="ctr" eaLnBrk="1" hangingPunct="1">
              <a:lnSpc>
                <a:spcPct val="80000"/>
              </a:lnSpc>
              <a:buFont typeface="Wingdings" pitchFamily="2" charset="2"/>
              <a:buChar char="§"/>
            </a:pPr>
            <a:r>
              <a:rPr lang="pt-BR" sz="1900" b="1" smtClean="0">
                <a:solidFill>
                  <a:srgbClr val="FF0066"/>
                </a:solidFill>
              </a:rPr>
              <a:t>Valores FA &gt; 900 UI/L associados a hipofosfatemia &lt; 5,5 mg/dL [&lt; 1,8 mmol/L] ou FA &gt; 600 UI/L com tendência crescente e hipofosfatemia persistente &lt; 5,5 mg/dL nas avaliações seriadas sugerem, de forma precoce, DMO</a:t>
            </a:r>
          </a:p>
          <a:p>
            <a:pPr algn="just" eaLnBrk="1" hangingPunct="1">
              <a:lnSpc>
                <a:spcPct val="80000"/>
              </a:lnSpc>
              <a:buFont typeface="Wingdings" pitchFamily="2" charset="2"/>
              <a:buChar char="§"/>
            </a:pPr>
            <a:r>
              <a:rPr lang="pt-BR" sz="1900" smtClean="0"/>
              <a:t>O valor do Ca sérico é geralmente mantido dentro de valores normais, por ação da PTH</a:t>
            </a:r>
          </a:p>
          <a:p>
            <a:pPr algn="just" eaLnBrk="1" hangingPunct="1">
              <a:lnSpc>
                <a:spcPct val="80000"/>
              </a:lnSpc>
              <a:buFont typeface="Wingdings" pitchFamily="2" charset="2"/>
              <a:buChar char="§"/>
            </a:pPr>
            <a:r>
              <a:rPr lang="pt-BR" sz="1900" smtClean="0"/>
              <a:t>Os marcadores radiográficos da doença apresentam alterações tardias e não estão indicados para triagem.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Materiais e Métodos</a:t>
            </a:r>
          </a:p>
        </p:txBody>
      </p:sp>
      <p:sp>
        <p:nvSpPr>
          <p:cNvPr id="18434" name="Espaço Reservado para Conteúdo 2"/>
          <p:cNvSpPr>
            <a:spLocks noGrp="1"/>
          </p:cNvSpPr>
          <p:nvPr>
            <p:ph idx="1"/>
          </p:nvPr>
        </p:nvSpPr>
        <p:spPr/>
        <p:txBody>
          <a:bodyPr/>
          <a:lstStyle/>
          <a:p>
            <a:pPr algn="just" eaLnBrk="1" hangingPunct="1">
              <a:lnSpc>
                <a:spcPct val="70000"/>
              </a:lnSpc>
              <a:buFont typeface="Wingdings" pitchFamily="2" charset="2"/>
              <a:buChar char="§"/>
            </a:pPr>
            <a:r>
              <a:rPr lang="pt-BR" sz="1900" smtClean="0"/>
              <a:t>Estudo retrospectivo multicêntrico observacional descritivo, conduzido em três unidades neonatais, entre 1 de maio de 2016 e 30 de abril de 2017</a:t>
            </a:r>
          </a:p>
          <a:p>
            <a:pPr algn="just" eaLnBrk="1" hangingPunct="1">
              <a:lnSpc>
                <a:spcPct val="70000"/>
              </a:lnSpc>
              <a:buFont typeface="Wingdings" pitchFamily="2" charset="2"/>
              <a:buChar char="§"/>
            </a:pPr>
            <a:r>
              <a:rPr lang="pt-BR" sz="1900" smtClean="0"/>
              <a:t> Foi estudada uma amostra de conveniência não aleatorizada, de RN prematuros com peso inferior a 1500 g. </a:t>
            </a:r>
          </a:p>
          <a:p>
            <a:pPr algn="just" eaLnBrk="1" hangingPunct="1">
              <a:lnSpc>
                <a:spcPct val="70000"/>
              </a:lnSpc>
              <a:buFont typeface="Wingdings" pitchFamily="2" charset="2"/>
              <a:buChar char="§"/>
            </a:pPr>
            <a:r>
              <a:rPr lang="pt-BR" sz="1900" smtClean="0"/>
              <a:t>Foram excluídos os doentes falecidos, transferidos para outras UTINs e os que perderam seguimento após alta hospitalar. RN com malformações congênitas, doenças neuromusculares, erros inatos do metabolismo e outras doenças ósseas também foram excluídos.</a:t>
            </a:r>
          </a:p>
          <a:p>
            <a:pPr algn="just" eaLnBrk="1" hangingPunct="1">
              <a:lnSpc>
                <a:spcPct val="70000"/>
              </a:lnSpc>
              <a:buFont typeface="Wingdings" pitchFamily="2" charset="2"/>
              <a:buChar char="§"/>
            </a:pPr>
            <a:r>
              <a:rPr lang="pt-BR" sz="1900" smtClean="0"/>
              <a:t>Foram estudadas características sociodemográficas, tabagismo durante a gravidez, patologia placentária, idade gestacional e peso ao nascer.</a:t>
            </a:r>
          </a:p>
          <a:p>
            <a:pPr algn="just" eaLnBrk="1" hangingPunct="1">
              <a:lnSpc>
                <a:spcPct val="70000"/>
              </a:lnSpc>
              <a:buFont typeface="Wingdings" pitchFamily="2" charset="2"/>
              <a:buChar char="§"/>
            </a:pPr>
            <a:r>
              <a:rPr lang="pt-BR" sz="1900" smtClean="0"/>
              <a:t> Os fatores de risco estudados incluíram o uso de fármacos metabolicamente ativos no osso (corticóides, diuréticos, metilxantinas e bicarbonato de sódio) e fatores nutricionais: número de dias de nutrição parenteral; relação Ca/P na alimentação parenteral ; dias de pausa na nutrição entérica; fortificação do LM e dose de vitamina D administrada. Adicionalmente foram avaliadas intervenções terapêuticas por Medicina Física e de Reabilitação (MFR).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Materiais e Métodos</a:t>
            </a:r>
          </a:p>
        </p:txBody>
      </p:sp>
      <p:sp>
        <p:nvSpPr>
          <p:cNvPr id="19458" name="Espaço Reservado para Conteúdo 2"/>
          <p:cNvSpPr>
            <a:spLocks noGrp="1"/>
          </p:cNvSpPr>
          <p:nvPr>
            <p:ph idx="1"/>
          </p:nvPr>
        </p:nvSpPr>
        <p:spPr/>
        <p:txBody>
          <a:bodyPr/>
          <a:lstStyle/>
          <a:p>
            <a:pPr algn="just" eaLnBrk="1" hangingPunct="1">
              <a:buFont typeface="Wingdings" pitchFamily="2" charset="2"/>
              <a:buChar char="§"/>
            </a:pPr>
            <a:r>
              <a:rPr lang="pt-BR" smtClean="0"/>
              <a:t>O diagnóstico de DMO: FA &gt; 900 UI/L e P &lt; 5,5 mg/dL [&lt; 1,8 mmol/L], ou FA &gt; 600 UI/L com tendência crescente e hipofosfatemia &lt; 5,5 mg/dL persistente em avaliações seriadas</a:t>
            </a:r>
          </a:p>
          <a:p>
            <a:pPr algn="just" eaLnBrk="1" hangingPunct="1">
              <a:buFont typeface="Wingdings" pitchFamily="2" charset="2"/>
              <a:buChar char="§"/>
            </a:pPr>
            <a:r>
              <a:rPr lang="pt-BR" smtClean="0"/>
              <a:t>Para a avaliação do crescimento dos RN avaliaram-se os dados antropométricos (peso e comprimento) ao longo dos 12 meses em que o estudo decorreu. O cálculo do z-score foi realizado com base na idade corrigida (curvas de crescimento de Fenton até as 50 semanas de idade pós-menstrual e curvas de crescimento da Organização Mundial de Saúde a partir desta idade). </a:t>
            </a:r>
          </a:p>
          <a:p>
            <a:pPr algn="just" eaLnBrk="1" hangingPunct="1">
              <a:buFont typeface="Wingdings" pitchFamily="2" charset="2"/>
              <a:buChar char="§"/>
            </a:pPr>
            <a:r>
              <a:rPr lang="pt-BR" smtClean="0"/>
              <a:t>A análise estatística foi realizada com recurso ao software SPSS versão 23®, procedendo-se a uma análise descritiva para caracterização dos doentes, das variáveis conhecidas como fatores de risco e do crescimento pôndero-estatural dos doentes. </a:t>
            </a:r>
          </a:p>
          <a:p>
            <a:pPr algn="just" eaLnBrk="1" hangingPunct="1">
              <a:buFont typeface="Wingdings" pitchFamily="2" charset="2"/>
              <a:buChar char="§"/>
            </a:pPr>
            <a:r>
              <a:rPr lang="pt-BR" smtClean="0"/>
              <a:t>Foi obtida aprovação das comissões de ética prévia ao início do estudo. Foi exigido consentimento informado aos pais dos recém-nascidos incluídos no estudo prospectivo.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Resultados</a:t>
            </a:r>
          </a:p>
        </p:txBody>
      </p:sp>
      <p:sp>
        <p:nvSpPr>
          <p:cNvPr id="20482" name="Espaço Reservado para Conteúdo 5"/>
          <p:cNvSpPr>
            <a:spLocks noGrp="1"/>
          </p:cNvSpPr>
          <p:nvPr>
            <p:ph idx="1"/>
          </p:nvPr>
        </p:nvSpPr>
        <p:spPr/>
        <p:txBody>
          <a:bodyPr/>
          <a:lstStyle/>
          <a:p>
            <a:pPr eaLnBrk="1" hangingPunct="1">
              <a:buFont typeface="Wingdings" pitchFamily="2" charset="2"/>
              <a:buChar char="§"/>
            </a:pPr>
            <a:r>
              <a:rPr lang="pt-BR" smtClean="0"/>
              <a:t>Durante o período de estudo, nasceram 83 RN com PN &lt; 1500 g. Destes, </a:t>
            </a:r>
          </a:p>
          <a:p>
            <a:pPr eaLnBrk="1" hangingPunct="1">
              <a:buFont typeface="Wingdings" pitchFamily="2" charset="2"/>
              <a:buChar char="§"/>
            </a:pPr>
            <a:r>
              <a:rPr lang="pt-BR" smtClean="0"/>
              <a:t>Foram excluídos 30 (nove óbitos, 11 sem seguimento nos hospitais participantes e 10 transferidos para outras UCIN). </a:t>
            </a:r>
          </a:p>
          <a:p>
            <a:pPr eaLnBrk="1" hangingPunct="1">
              <a:buFont typeface="Wingdings" pitchFamily="2" charset="2"/>
              <a:buChar char="§"/>
            </a:pPr>
            <a:r>
              <a:rPr lang="pt-BR" smtClean="0"/>
              <a:t>Foram incluídos </a:t>
            </a:r>
            <a:r>
              <a:rPr lang="pt-BR" smtClean="0">
                <a:solidFill>
                  <a:srgbClr val="0000FF"/>
                </a:solidFill>
              </a:rPr>
              <a:t>53 doentes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Resultados</a:t>
            </a:r>
          </a:p>
        </p:txBody>
      </p:sp>
      <p:pic>
        <p:nvPicPr>
          <p:cNvPr id="21506" name="Imagem 3"/>
          <p:cNvPicPr>
            <a:picLocks noChangeAspect="1"/>
          </p:cNvPicPr>
          <p:nvPr/>
        </p:nvPicPr>
        <p:blipFill>
          <a:blip r:embed="rId2"/>
          <a:srcRect/>
          <a:stretch>
            <a:fillRect/>
          </a:stretch>
        </p:blipFill>
        <p:spPr bwMode="auto">
          <a:xfrm>
            <a:off x="4000500" y="1846263"/>
            <a:ext cx="4518025" cy="4446587"/>
          </a:xfrm>
          <a:prstGeom prst="rect">
            <a:avLst/>
          </a:prstGeom>
          <a:noFill/>
          <a:ln w="38100">
            <a:solidFill>
              <a:srgbClr val="FF0066"/>
            </a:solid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Resultados</a:t>
            </a:r>
          </a:p>
        </p:txBody>
      </p:sp>
      <p:pic>
        <p:nvPicPr>
          <p:cNvPr id="22530" name="Imagem 3"/>
          <p:cNvPicPr>
            <a:picLocks noChangeAspect="1"/>
          </p:cNvPicPr>
          <p:nvPr/>
        </p:nvPicPr>
        <p:blipFill>
          <a:blip r:embed="rId2"/>
          <a:srcRect l="22302" t="19746" r="27171" b="45250"/>
          <a:stretch>
            <a:fillRect/>
          </a:stretch>
        </p:blipFill>
        <p:spPr bwMode="auto">
          <a:xfrm>
            <a:off x="920750" y="2000250"/>
            <a:ext cx="9952038" cy="3878263"/>
          </a:xfrm>
          <a:prstGeom prst="rect">
            <a:avLst/>
          </a:prstGeom>
          <a:noFill/>
          <a:ln w="38100">
            <a:solidFill>
              <a:srgbClr val="FF0066"/>
            </a:solid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Resultados</a:t>
            </a:r>
          </a:p>
        </p:txBody>
      </p:sp>
      <p:pic>
        <p:nvPicPr>
          <p:cNvPr id="23554" name="Imagem 3"/>
          <p:cNvPicPr>
            <a:picLocks noChangeAspect="1"/>
          </p:cNvPicPr>
          <p:nvPr/>
        </p:nvPicPr>
        <p:blipFill>
          <a:blip r:embed="rId2"/>
          <a:srcRect l="22401" t="20525" r="26973" b="73087"/>
          <a:stretch>
            <a:fillRect/>
          </a:stretch>
        </p:blipFill>
        <p:spPr bwMode="auto">
          <a:xfrm>
            <a:off x="1281113" y="1741488"/>
            <a:ext cx="9429750" cy="669925"/>
          </a:xfrm>
          <a:prstGeom prst="rect">
            <a:avLst/>
          </a:prstGeom>
          <a:noFill/>
          <a:ln w="28575">
            <a:solidFill>
              <a:srgbClr val="0000FF"/>
            </a:solidFill>
            <a:miter lim="800000"/>
            <a:headEnd/>
            <a:tailEnd/>
          </a:ln>
        </p:spPr>
      </p:pic>
      <p:pic>
        <p:nvPicPr>
          <p:cNvPr id="23555" name="Imagem 4"/>
          <p:cNvPicPr>
            <a:picLocks noChangeAspect="1"/>
          </p:cNvPicPr>
          <p:nvPr/>
        </p:nvPicPr>
        <p:blipFill>
          <a:blip r:embed="rId2"/>
          <a:srcRect l="22630" t="54884" r="26744" b="19690"/>
          <a:stretch>
            <a:fillRect/>
          </a:stretch>
        </p:blipFill>
        <p:spPr bwMode="auto">
          <a:xfrm>
            <a:off x="1231900" y="2459038"/>
            <a:ext cx="9467850" cy="2663825"/>
          </a:xfrm>
          <a:prstGeom prst="rect">
            <a:avLst/>
          </a:prstGeom>
          <a:noFill/>
          <a:ln w="38100">
            <a:solidFill>
              <a:srgbClr val="FF0066"/>
            </a:solid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Resultados</a:t>
            </a:r>
          </a:p>
        </p:txBody>
      </p:sp>
      <p:pic>
        <p:nvPicPr>
          <p:cNvPr id="24578" name="Imagem 3"/>
          <p:cNvPicPr>
            <a:picLocks noChangeAspect="1"/>
          </p:cNvPicPr>
          <p:nvPr/>
        </p:nvPicPr>
        <p:blipFill>
          <a:blip r:embed="rId2"/>
          <a:srcRect/>
          <a:stretch>
            <a:fillRect/>
          </a:stretch>
        </p:blipFill>
        <p:spPr bwMode="auto">
          <a:xfrm>
            <a:off x="925513" y="1962150"/>
            <a:ext cx="10152062" cy="2917825"/>
          </a:xfrm>
          <a:prstGeom prst="rect">
            <a:avLst/>
          </a:prstGeom>
          <a:noFill/>
          <a:ln w="28575">
            <a:solidFill>
              <a:srgbClr val="FF0066"/>
            </a:solid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Discussão</a:t>
            </a:r>
          </a:p>
        </p:txBody>
      </p:sp>
      <p:sp>
        <p:nvSpPr>
          <p:cNvPr id="25602" name="Espaço Reservado para Conteúdo 2"/>
          <p:cNvSpPr>
            <a:spLocks noGrp="1"/>
          </p:cNvSpPr>
          <p:nvPr>
            <p:ph idx="1"/>
          </p:nvPr>
        </p:nvSpPr>
        <p:spPr/>
        <p:txBody>
          <a:bodyPr/>
          <a:lstStyle/>
          <a:p>
            <a:pPr eaLnBrk="1" hangingPunct="1">
              <a:buFont typeface="Wingdings" pitchFamily="2" charset="2"/>
              <a:buChar char="§"/>
            </a:pPr>
            <a:r>
              <a:rPr lang="pt-BR" smtClean="0"/>
              <a:t>A </a:t>
            </a:r>
            <a:r>
              <a:rPr lang="pt-BR" i="1" smtClean="0"/>
              <a:t>prevalência de DMO encontrada neste estudo foi de </a:t>
            </a:r>
            <a:r>
              <a:rPr lang="pt-BR" b="1" i="1" smtClean="0"/>
              <a:t>9,43%.</a:t>
            </a:r>
            <a:r>
              <a:rPr lang="pt-BR" smtClean="0"/>
              <a:t> Este resultado é muito inferior ao descrito na literatura, que estima que esta doença afete mais de metade dos RNMBP.</a:t>
            </a:r>
          </a:p>
          <a:p>
            <a:pPr lvl="1" eaLnBrk="1" hangingPunct="1">
              <a:buFont typeface="Wingdings" pitchFamily="2" charset="2"/>
              <a:buChar char="§"/>
            </a:pPr>
            <a:r>
              <a:rPr lang="pt-BR" smtClean="0"/>
              <a:t>Ausência de um rastreio bioquímico sistemático dos RN com fatores de risco e sugere um subdiagnóstico de DMO. </a:t>
            </a:r>
          </a:p>
          <a:p>
            <a:pPr lvl="1" eaLnBrk="1" hangingPunct="1">
              <a:buFont typeface="Wingdings" pitchFamily="2" charset="2"/>
              <a:buChar char="§"/>
            </a:pPr>
            <a:r>
              <a:rPr lang="pt-BR" smtClean="0"/>
              <a:t>O elevado número de doentes excluídos, pode ter também contribuído para o reduzido número de diagnósticos de DMO, em particular nos RN com patologia gastrointestinal e necessidade de transferência para intervenção especializada em centros cirúrgicos. </a:t>
            </a:r>
          </a:p>
          <a:p>
            <a:pPr eaLnBrk="1" hangingPunct="1">
              <a:buFont typeface="Wingdings" pitchFamily="2" charset="2"/>
              <a:buChar char="§"/>
            </a:pPr>
            <a:r>
              <a:rPr lang="pt-BR" smtClean="0"/>
              <a:t>O sexo masculino, a idade gestacional (IG) e peso ao nascer (PN) inferiores foram características identificadas com maior frequência na amostra. </a:t>
            </a:r>
          </a:p>
          <a:p>
            <a:pPr eaLnBrk="1" hangingPunct="1">
              <a:buFont typeface="Wingdings" pitchFamily="2" charset="2"/>
              <a:buChar char="§"/>
            </a:pPr>
            <a:r>
              <a:rPr lang="pt-BR" smtClean="0"/>
              <a:t>A frequência de mães fumadoras e com patologia placentária foi superior no grupo de RN sem DMO, contrariamente ao descrito na literatura, assim como o número de dias de pausa de alimentação entérica.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Discussão</a:t>
            </a:r>
          </a:p>
        </p:txBody>
      </p:sp>
      <p:sp>
        <p:nvSpPr>
          <p:cNvPr id="26626" name="Espaço Reservado para Conteúdo 2"/>
          <p:cNvSpPr>
            <a:spLocks noGrp="1"/>
          </p:cNvSpPr>
          <p:nvPr>
            <p:ph idx="1"/>
          </p:nvPr>
        </p:nvSpPr>
        <p:spPr/>
        <p:txBody>
          <a:bodyPr/>
          <a:lstStyle/>
          <a:p>
            <a:pPr algn="just" eaLnBrk="1" hangingPunct="1">
              <a:buFont typeface="Wingdings" pitchFamily="2" charset="2"/>
              <a:buChar char="§"/>
            </a:pPr>
            <a:r>
              <a:rPr lang="pt-BR" smtClean="0">
                <a:solidFill>
                  <a:srgbClr val="FF0066"/>
                </a:solidFill>
              </a:rPr>
              <a:t>O</a:t>
            </a:r>
            <a:r>
              <a:rPr lang="pt-BR" smtClean="0"/>
              <a:t> </a:t>
            </a:r>
            <a:r>
              <a:rPr lang="pt-BR" smtClean="0">
                <a:solidFill>
                  <a:srgbClr val="FF0066"/>
                </a:solidFill>
              </a:rPr>
              <a:t>número de dias de nutrição parenteral foi superior nos RN com DMO</a:t>
            </a:r>
            <a:r>
              <a:rPr lang="pt-BR" smtClean="0"/>
              <a:t> (17,1 </a:t>
            </a:r>
            <a:r>
              <a:rPr lang="pt-BR" smtClean="0">
                <a:sym typeface="Wingdings" pitchFamily="2" charset="2"/>
              </a:rPr>
              <a:t> 24,8 dias) </a:t>
            </a:r>
            <a:r>
              <a:rPr lang="pt-BR" smtClean="0"/>
              <a:t>e a relação Ca/P utilizada foi, neste grupo, inferior à recomendada  (&lt; 1,3:1 molar)</a:t>
            </a:r>
          </a:p>
          <a:p>
            <a:pPr algn="just" eaLnBrk="1" hangingPunct="1">
              <a:buFont typeface="Wingdings" pitchFamily="2" charset="2"/>
              <a:buChar char="§"/>
            </a:pPr>
            <a:r>
              <a:rPr lang="pt-BR" smtClean="0"/>
              <a:t>Nenhum doente com DMO foi submetido a estimulação motora com este propósito</a:t>
            </a:r>
          </a:p>
          <a:p>
            <a:pPr algn="just" eaLnBrk="1" hangingPunct="1">
              <a:buFont typeface="Wingdings" pitchFamily="2" charset="2"/>
              <a:buChar char="§"/>
            </a:pPr>
            <a:r>
              <a:rPr lang="pt-BR" smtClean="0"/>
              <a:t>Nos três RN com DMO e que se encontravam medicados com fármacos associados a maior </a:t>
            </a:r>
            <a:r>
              <a:rPr lang="pt-BR" i="1" smtClean="0"/>
              <a:t>turnover</a:t>
            </a:r>
            <a:r>
              <a:rPr lang="pt-BR" smtClean="0"/>
              <a:t> ósseo, a sua suspensão não foi possível pela importância no tratamento de comorbidades (displasia broncopulmonar-DBP). No entanto, a identificação da doença levou ao direcionamento da suplementação  personalizada da dieta. </a:t>
            </a:r>
          </a:p>
          <a:p>
            <a:pPr algn="just" eaLnBrk="1" hangingPunct="1">
              <a:buFont typeface="Wingdings" pitchFamily="2" charset="2"/>
              <a:buChar char="§"/>
            </a:pPr>
            <a:r>
              <a:rPr lang="pt-BR" smtClean="0"/>
              <a:t>Nesta amostra, em média, a </a:t>
            </a:r>
            <a:r>
              <a:rPr lang="pt-BR" smtClean="0">
                <a:solidFill>
                  <a:srgbClr val="FF0066"/>
                </a:solidFill>
              </a:rPr>
              <a:t>evolução do peso e comprimento em ambos os grupos, documenta valores de z-score inferiores nos doentes com DMO</a:t>
            </a:r>
            <a:r>
              <a:rPr lang="pt-BR" smtClean="0"/>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Conclusão</a:t>
            </a:r>
          </a:p>
        </p:txBody>
      </p:sp>
      <p:sp>
        <p:nvSpPr>
          <p:cNvPr id="27650" name="Espaço Reservado para Conteúdo 2"/>
          <p:cNvSpPr>
            <a:spLocks noGrp="1"/>
          </p:cNvSpPr>
          <p:nvPr>
            <p:ph idx="1"/>
          </p:nvPr>
        </p:nvSpPr>
        <p:spPr/>
        <p:txBody>
          <a:bodyPr/>
          <a:lstStyle/>
          <a:p>
            <a:pPr algn="just" eaLnBrk="1" hangingPunct="1">
              <a:lnSpc>
                <a:spcPct val="80000"/>
              </a:lnSpc>
              <a:buFont typeface="Wingdings" pitchFamily="2" charset="2"/>
              <a:buChar char="§"/>
            </a:pPr>
            <a:r>
              <a:rPr lang="pt-BR" smtClean="0"/>
              <a:t>A DMO é frequente em RN internados nas UTIN</a:t>
            </a:r>
          </a:p>
          <a:p>
            <a:pPr algn="just" eaLnBrk="1" hangingPunct="1">
              <a:lnSpc>
                <a:spcPct val="80000"/>
              </a:lnSpc>
              <a:buFont typeface="Wingdings" pitchFamily="2" charset="2"/>
              <a:buChar char="§"/>
            </a:pPr>
            <a:r>
              <a:rPr lang="pt-BR" smtClean="0"/>
              <a:t>Os resultados obtidos nesta amostra, sugerem que a DMO é subdiagnosticada, não traduzindo a real prevalência da doença. Há a necessidade de se realizar estudos adicionais com uma amostra representativa, abrangendo um maior número de Unidades Neonatais. </a:t>
            </a:r>
          </a:p>
          <a:p>
            <a:pPr algn="just" eaLnBrk="1" hangingPunct="1">
              <a:lnSpc>
                <a:spcPct val="80000"/>
              </a:lnSpc>
              <a:buFont typeface="Wingdings" pitchFamily="2" charset="2"/>
              <a:buChar char="§"/>
            </a:pPr>
            <a:r>
              <a:rPr lang="pt-BR" smtClean="0"/>
              <a:t>A identificação precoce da doença é fundamental para assegurar intervenções.</a:t>
            </a:r>
          </a:p>
          <a:p>
            <a:pPr algn="just" eaLnBrk="1" hangingPunct="1">
              <a:lnSpc>
                <a:spcPct val="80000"/>
              </a:lnSpc>
              <a:buFont typeface="Wingdings" pitchFamily="2" charset="2"/>
              <a:buChar char="§"/>
            </a:pPr>
            <a:r>
              <a:rPr lang="pt-BR" smtClean="0">
                <a:solidFill>
                  <a:srgbClr val="0000FF"/>
                </a:solidFill>
              </a:rPr>
              <a:t>Das estratégias disponíveis na abordagem da DMO, as intervenções nutricionais e a estimulação física destacam-se como os pilares do controle da doença e devem integrar a rotina de cuidados aos RN.</a:t>
            </a:r>
          </a:p>
          <a:p>
            <a:pPr algn="just" eaLnBrk="1" hangingPunct="1">
              <a:lnSpc>
                <a:spcPct val="80000"/>
              </a:lnSpc>
              <a:buFont typeface="Wingdings" pitchFamily="2" charset="2"/>
              <a:buChar char="§"/>
            </a:pPr>
            <a:r>
              <a:rPr lang="pt-BR" smtClean="0">
                <a:solidFill>
                  <a:srgbClr val="0000FF"/>
                </a:solidFill>
              </a:rPr>
              <a:t>A monitorização laboratorial e as atitudes de intervenção devem ser mantidas mesmo após a alta, na doença instalada, ou enquanto se mantiverem os fatores de risco. </a:t>
            </a:r>
          </a:p>
          <a:p>
            <a:pPr algn="just" eaLnBrk="1" hangingPunct="1">
              <a:lnSpc>
                <a:spcPct val="80000"/>
              </a:lnSpc>
              <a:buFont typeface="Wingdings" pitchFamily="2" charset="2"/>
              <a:buChar char="§"/>
            </a:pPr>
            <a:r>
              <a:rPr lang="pt-BR" smtClean="0"/>
              <a:t>A avaliação das manifestações clínicas tardias deve ser atentamente acompanhada nas consultas de Neonatologia, pelo impacto negativo na saúde destes doentes.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3" name="Rectangle 5"/>
          <p:cNvSpPr>
            <a:spLocks noGrp="1"/>
          </p:cNvSpPr>
          <p:nvPr>
            <p:ph type="title"/>
          </p:nvPr>
        </p:nvSpPr>
        <p:spPr bwMode="auto"/>
        <p:txBody>
          <a:bodyPr wrap="square" numCol="1" anchorCtr="0" compatLnSpc="1">
            <a:prstTxWarp prst="textNoShape">
              <a:avLst/>
            </a:prstTxWarp>
          </a:bodyPr>
          <a:lstStyle/>
          <a:p>
            <a:pPr eaLnBrk="1" hangingPunct="1">
              <a:defRPr/>
            </a:pPr>
            <a:r>
              <a:rPr lang="pt-BR" smtClean="0"/>
              <a:t>RESUMO</a:t>
            </a:r>
          </a:p>
        </p:txBody>
      </p:sp>
      <p:pic>
        <p:nvPicPr>
          <p:cNvPr id="28674" name="Picture 6"/>
          <p:cNvPicPr>
            <a:picLocks noChangeAspect="1" noChangeArrowheads="1"/>
          </p:cNvPicPr>
          <p:nvPr>
            <p:ph type="body" idx="1"/>
          </p:nvPr>
        </p:nvPicPr>
        <p:blipFill>
          <a:blip r:embed="rId2"/>
          <a:srcRect/>
          <a:stretch>
            <a:fillRect/>
          </a:stretch>
        </p:blipFill>
        <p:spPr>
          <a:xfrm>
            <a:off x="1414463" y="1812925"/>
            <a:ext cx="8545512" cy="4214813"/>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Referências</a:t>
            </a:r>
          </a:p>
        </p:txBody>
      </p:sp>
      <p:sp>
        <p:nvSpPr>
          <p:cNvPr id="3" name="Espaço Reservado para Conteúdo 2">
            <a:extLst>
              <a:ext uri="{FF2B5EF4-FFF2-40B4-BE49-F238E27FC236}"/>
            </a:extLst>
          </p:cNvPr>
          <p:cNvSpPr>
            <a:spLocks noGrp="1"/>
          </p:cNvSpPr>
          <p:nvPr>
            <p:ph idx="1"/>
          </p:nvPr>
        </p:nvSpPr>
        <p:spPr/>
        <p:txBody>
          <a:bodyPr rtlCol="0">
            <a:normAutofit fontScale="70000" lnSpcReduction="20000"/>
          </a:bodyPr>
          <a:lstStyle/>
          <a:p>
            <a:pPr marL="0" indent="0" eaLnBrk="1" fontAlgn="auto" hangingPunct="1">
              <a:lnSpc>
                <a:spcPct val="120000"/>
              </a:lnSpc>
              <a:spcBef>
                <a:spcPts val="0"/>
              </a:spcBef>
              <a:buFont typeface="Calibri" pitchFamily="34" charset="0"/>
              <a:buNone/>
              <a:defRPr/>
            </a:pPr>
            <a:r>
              <a:rPr lang="pt-BR" dirty="0">
                <a:solidFill>
                  <a:schemeClr val="tx1">
                    <a:lumMod val="75000"/>
                    <a:lumOff val="25000"/>
                  </a:schemeClr>
                </a:solidFill>
              </a:rPr>
              <a:t>1. </a:t>
            </a:r>
            <a:r>
              <a:rPr lang="pt-BR" dirty="0" err="1">
                <a:solidFill>
                  <a:schemeClr val="tx1">
                    <a:lumMod val="75000"/>
                    <a:lumOff val="25000"/>
                  </a:schemeClr>
                </a:solidFill>
              </a:rPr>
              <a:t>Choban</a:t>
            </a:r>
            <a:r>
              <a:rPr lang="pt-BR" dirty="0">
                <a:solidFill>
                  <a:schemeClr val="tx1">
                    <a:lumMod val="75000"/>
                    <a:lumOff val="25000"/>
                  </a:schemeClr>
                </a:solidFill>
              </a:rPr>
              <a:t> P, </a:t>
            </a:r>
            <a:r>
              <a:rPr lang="pt-BR" dirty="0" err="1">
                <a:solidFill>
                  <a:schemeClr val="tx1">
                    <a:lumMod val="75000"/>
                    <a:lumOff val="25000"/>
                  </a:schemeClr>
                </a:solidFill>
              </a:rPr>
              <a:t>Dickerson</a:t>
            </a:r>
            <a:r>
              <a:rPr lang="pt-BR" dirty="0">
                <a:solidFill>
                  <a:schemeClr val="tx1">
                    <a:lumMod val="75000"/>
                    <a:lumOff val="25000"/>
                  </a:schemeClr>
                </a:solidFill>
              </a:rPr>
              <a:t> R, Malone A, </a:t>
            </a:r>
            <a:r>
              <a:rPr lang="pt-BR" dirty="0" err="1">
                <a:solidFill>
                  <a:schemeClr val="tx1">
                    <a:lumMod val="75000"/>
                    <a:lumOff val="25000"/>
                  </a:schemeClr>
                </a:solidFill>
              </a:rPr>
              <a:t>Worthington</a:t>
            </a:r>
            <a:r>
              <a:rPr lang="pt-BR" dirty="0">
                <a:solidFill>
                  <a:schemeClr val="tx1">
                    <a:lumMod val="75000"/>
                    <a:lumOff val="25000"/>
                  </a:schemeClr>
                </a:solidFill>
              </a:rPr>
              <a:t> P, </a:t>
            </a:r>
            <a:r>
              <a:rPr lang="pt-BR" dirty="0" err="1">
                <a:solidFill>
                  <a:schemeClr val="tx1">
                    <a:lumMod val="75000"/>
                    <a:lumOff val="25000"/>
                  </a:schemeClr>
                </a:solidFill>
              </a:rPr>
              <a:t>Compher</a:t>
            </a:r>
            <a:r>
              <a:rPr lang="pt-BR" dirty="0">
                <a:solidFill>
                  <a:schemeClr val="tx1">
                    <a:lumMod val="75000"/>
                    <a:lumOff val="25000"/>
                  </a:schemeClr>
                </a:solidFill>
              </a:rPr>
              <a:t> C. A.S.P.E.N. </a:t>
            </a:r>
            <a:r>
              <a:rPr lang="pt-BR" dirty="0" err="1">
                <a:solidFill>
                  <a:schemeClr val="tx1">
                    <a:lumMod val="75000"/>
                    <a:lumOff val="25000"/>
                  </a:schemeClr>
                </a:solidFill>
              </a:rPr>
              <a:t>Clinical</a:t>
            </a:r>
            <a:r>
              <a:rPr lang="pt-BR" dirty="0">
                <a:solidFill>
                  <a:schemeClr val="tx1">
                    <a:lumMod val="75000"/>
                    <a:lumOff val="25000"/>
                  </a:schemeClr>
                </a:solidFill>
              </a:rPr>
              <a:t> </a:t>
            </a:r>
            <a:r>
              <a:rPr lang="pt-BR" dirty="0" err="1">
                <a:solidFill>
                  <a:schemeClr val="tx1">
                    <a:lumMod val="75000"/>
                    <a:lumOff val="25000"/>
                  </a:schemeClr>
                </a:solidFill>
              </a:rPr>
              <a:t>Guidelines</a:t>
            </a:r>
            <a:r>
              <a:rPr lang="pt-BR" dirty="0">
                <a:solidFill>
                  <a:schemeClr val="tx1">
                    <a:lumMod val="75000"/>
                    <a:lumOff val="25000"/>
                  </a:schemeClr>
                </a:solidFill>
              </a:rPr>
              <a:t>. J </a:t>
            </a:r>
            <a:r>
              <a:rPr lang="pt-BR" dirty="0" err="1">
                <a:solidFill>
                  <a:schemeClr val="tx1">
                    <a:lumMod val="75000"/>
                    <a:lumOff val="25000"/>
                  </a:schemeClr>
                </a:solidFill>
              </a:rPr>
              <a:t>Parenter</a:t>
            </a:r>
            <a:r>
              <a:rPr lang="pt-BR" dirty="0">
                <a:solidFill>
                  <a:schemeClr val="tx1">
                    <a:lumMod val="75000"/>
                    <a:lumOff val="25000"/>
                  </a:schemeClr>
                </a:solidFill>
              </a:rPr>
              <a:t> </a:t>
            </a:r>
            <a:r>
              <a:rPr lang="pt-BR" dirty="0" err="1">
                <a:solidFill>
                  <a:schemeClr val="tx1">
                    <a:lumMod val="75000"/>
                    <a:lumOff val="25000"/>
                  </a:schemeClr>
                </a:solidFill>
              </a:rPr>
              <a:t>Enter</a:t>
            </a:r>
            <a:r>
              <a:rPr lang="pt-BR" dirty="0">
                <a:solidFill>
                  <a:schemeClr val="tx1">
                    <a:lumMod val="75000"/>
                    <a:lumOff val="25000"/>
                  </a:schemeClr>
                </a:solidFill>
              </a:rPr>
              <a:t> Nutr. 2013;37:714–44. </a:t>
            </a:r>
          </a:p>
          <a:p>
            <a:pPr marL="0" indent="0" eaLnBrk="1" fontAlgn="auto" hangingPunct="1">
              <a:lnSpc>
                <a:spcPct val="120000"/>
              </a:lnSpc>
              <a:spcBef>
                <a:spcPts val="0"/>
              </a:spcBef>
              <a:buFont typeface="Calibri" pitchFamily="34" charset="0"/>
              <a:buNone/>
              <a:defRPr/>
            </a:pPr>
            <a:r>
              <a:rPr lang="pt-BR" dirty="0">
                <a:solidFill>
                  <a:schemeClr val="tx1">
                    <a:lumMod val="75000"/>
                    <a:lumOff val="25000"/>
                  </a:schemeClr>
                </a:solidFill>
              </a:rPr>
              <a:t>2. </a:t>
            </a:r>
            <a:r>
              <a:rPr lang="pt-BR" dirty="0" err="1">
                <a:solidFill>
                  <a:schemeClr val="tx1">
                    <a:lumMod val="75000"/>
                    <a:lumOff val="25000"/>
                  </a:schemeClr>
                </a:solidFill>
              </a:rPr>
              <a:t>Bozzetti</a:t>
            </a:r>
            <a:r>
              <a:rPr lang="pt-BR" dirty="0">
                <a:solidFill>
                  <a:schemeClr val="tx1">
                    <a:lumMod val="75000"/>
                    <a:lumOff val="25000"/>
                  </a:schemeClr>
                </a:solidFill>
              </a:rPr>
              <a:t> V, </a:t>
            </a:r>
            <a:r>
              <a:rPr lang="pt-BR" dirty="0" err="1">
                <a:solidFill>
                  <a:schemeClr val="tx1">
                    <a:lumMod val="75000"/>
                    <a:lumOff val="25000"/>
                  </a:schemeClr>
                </a:solidFill>
              </a:rPr>
              <a:t>Tagliabue</a:t>
            </a:r>
            <a:r>
              <a:rPr lang="pt-BR" dirty="0">
                <a:solidFill>
                  <a:schemeClr val="tx1">
                    <a:lumMod val="75000"/>
                    <a:lumOff val="25000"/>
                  </a:schemeClr>
                </a:solidFill>
              </a:rPr>
              <a:t> P. </a:t>
            </a:r>
            <a:r>
              <a:rPr lang="pt-BR" dirty="0" err="1">
                <a:solidFill>
                  <a:schemeClr val="tx1">
                    <a:lumMod val="75000"/>
                    <a:lumOff val="25000"/>
                  </a:schemeClr>
                </a:solidFill>
              </a:rPr>
              <a:t>Metabolic</a:t>
            </a:r>
            <a:r>
              <a:rPr lang="pt-BR" dirty="0">
                <a:solidFill>
                  <a:schemeClr val="tx1">
                    <a:lumMod val="75000"/>
                    <a:lumOff val="25000"/>
                  </a:schemeClr>
                </a:solidFill>
              </a:rPr>
              <a:t> </a:t>
            </a:r>
            <a:r>
              <a:rPr lang="pt-BR" dirty="0" err="1">
                <a:solidFill>
                  <a:schemeClr val="tx1">
                    <a:lumMod val="75000"/>
                    <a:lumOff val="25000"/>
                  </a:schemeClr>
                </a:solidFill>
              </a:rPr>
              <a:t>bone</a:t>
            </a:r>
            <a:r>
              <a:rPr lang="pt-BR" dirty="0">
                <a:solidFill>
                  <a:schemeClr val="tx1">
                    <a:lumMod val="75000"/>
                    <a:lumOff val="25000"/>
                  </a:schemeClr>
                </a:solidFill>
              </a:rPr>
              <a:t> </a:t>
            </a:r>
            <a:r>
              <a:rPr lang="pt-BR" dirty="0" err="1">
                <a:solidFill>
                  <a:schemeClr val="tx1">
                    <a:lumMod val="75000"/>
                    <a:lumOff val="25000"/>
                  </a:schemeClr>
                </a:solidFill>
              </a:rPr>
              <a:t>disease</a:t>
            </a:r>
            <a:r>
              <a:rPr lang="pt-BR" dirty="0">
                <a:solidFill>
                  <a:schemeClr val="tx1">
                    <a:lumMod val="75000"/>
                    <a:lumOff val="25000"/>
                  </a:schemeClr>
                </a:solidFill>
              </a:rPr>
              <a:t> in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newborn</a:t>
            </a:r>
            <a:r>
              <a:rPr lang="pt-BR" dirty="0">
                <a:solidFill>
                  <a:schemeClr val="tx1">
                    <a:lumMod val="75000"/>
                    <a:lumOff val="25000"/>
                  </a:schemeClr>
                </a:solidFill>
              </a:rPr>
              <a:t>: </a:t>
            </a:r>
            <a:r>
              <a:rPr lang="pt-BR" dirty="0" err="1">
                <a:solidFill>
                  <a:schemeClr val="tx1">
                    <a:lumMod val="75000"/>
                    <a:lumOff val="25000"/>
                  </a:schemeClr>
                </a:solidFill>
              </a:rPr>
              <a:t>an</a:t>
            </a:r>
            <a:r>
              <a:rPr lang="pt-BR" dirty="0">
                <a:solidFill>
                  <a:schemeClr val="tx1">
                    <a:lumMod val="75000"/>
                    <a:lumOff val="25000"/>
                  </a:schemeClr>
                </a:solidFill>
              </a:rPr>
              <a:t> update </a:t>
            </a:r>
            <a:r>
              <a:rPr lang="pt-BR" dirty="0" err="1">
                <a:solidFill>
                  <a:schemeClr val="tx1">
                    <a:lumMod val="75000"/>
                    <a:lumOff val="25000"/>
                  </a:schemeClr>
                </a:solidFill>
              </a:rPr>
              <a:t>on</a:t>
            </a:r>
            <a:r>
              <a:rPr lang="pt-BR" dirty="0">
                <a:solidFill>
                  <a:schemeClr val="tx1">
                    <a:lumMod val="75000"/>
                    <a:lumOff val="25000"/>
                  </a:schemeClr>
                </a:solidFill>
              </a:rPr>
              <a:t> </a:t>
            </a:r>
            <a:r>
              <a:rPr lang="pt-BR" dirty="0" err="1">
                <a:solidFill>
                  <a:schemeClr val="tx1">
                    <a:lumMod val="75000"/>
                    <a:lumOff val="25000"/>
                  </a:schemeClr>
                </a:solidFill>
              </a:rPr>
              <a:t>nutritional</a:t>
            </a:r>
            <a:r>
              <a:rPr lang="pt-BR" dirty="0">
                <a:solidFill>
                  <a:schemeClr val="tx1">
                    <a:lumMod val="75000"/>
                    <a:lumOff val="25000"/>
                  </a:schemeClr>
                </a:solidFill>
              </a:rPr>
              <a:t> </a:t>
            </a:r>
            <a:r>
              <a:rPr lang="pt-BR" dirty="0" err="1">
                <a:solidFill>
                  <a:schemeClr val="tx1">
                    <a:lumMod val="75000"/>
                    <a:lumOff val="25000"/>
                  </a:schemeClr>
                </a:solidFill>
              </a:rPr>
              <a:t>issues</a:t>
            </a:r>
            <a:r>
              <a:rPr lang="pt-BR" dirty="0">
                <a:solidFill>
                  <a:schemeClr val="tx1">
                    <a:lumMod val="75000"/>
                    <a:lumOff val="25000"/>
                  </a:schemeClr>
                </a:solidFill>
              </a:rPr>
              <a:t>. </a:t>
            </a:r>
            <a:r>
              <a:rPr lang="pt-BR" dirty="0" err="1">
                <a:solidFill>
                  <a:schemeClr val="tx1">
                    <a:lumMod val="75000"/>
                    <a:lumOff val="25000"/>
                  </a:schemeClr>
                </a:solidFill>
              </a:rPr>
              <a:t>Ital</a:t>
            </a:r>
            <a:r>
              <a:rPr lang="pt-BR" dirty="0">
                <a:solidFill>
                  <a:schemeClr val="tx1">
                    <a:lumMod val="75000"/>
                    <a:lumOff val="25000"/>
                  </a:schemeClr>
                </a:solidFill>
              </a:rPr>
              <a:t> J </a:t>
            </a:r>
            <a:r>
              <a:rPr lang="pt-BR" dirty="0" err="1">
                <a:solidFill>
                  <a:schemeClr val="tx1">
                    <a:lumMod val="75000"/>
                    <a:lumOff val="25000"/>
                  </a:schemeClr>
                </a:solidFill>
              </a:rPr>
              <a:t>Pediatr</a:t>
            </a:r>
            <a:r>
              <a:rPr lang="pt-BR" dirty="0">
                <a:solidFill>
                  <a:schemeClr val="tx1">
                    <a:lumMod val="75000"/>
                    <a:lumOff val="25000"/>
                  </a:schemeClr>
                </a:solidFill>
              </a:rPr>
              <a:t>. 2009;35:20. </a:t>
            </a:r>
          </a:p>
          <a:p>
            <a:pPr marL="0" indent="0" eaLnBrk="1" fontAlgn="auto" hangingPunct="1">
              <a:lnSpc>
                <a:spcPct val="120000"/>
              </a:lnSpc>
              <a:spcBef>
                <a:spcPts val="0"/>
              </a:spcBef>
              <a:buFont typeface="Calibri" pitchFamily="34" charset="0"/>
              <a:buNone/>
              <a:defRPr/>
            </a:pPr>
            <a:r>
              <a:rPr lang="pt-BR" dirty="0">
                <a:solidFill>
                  <a:schemeClr val="tx1">
                    <a:lumMod val="75000"/>
                    <a:lumOff val="25000"/>
                  </a:schemeClr>
                </a:solidFill>
              </a:rPr>
              <a:t>3. </a:t>
            </a:r>
            <a:r>
              <a:rPr lang="pt-BR" dirty="0" err="1">
                <a:solidFill>
                  <a:schemeClr val="tx1">
                    <a:lumMod val="75000"/>
                    <a:lumOff val="25000"/>
                  </a:schemeClr>
                </a:solidFill>
              </a:rPr>
              <a:t>Nallagonda</a:t>
            </a:r>
            <a:r>
              <a:rPr lang="pt-BR" dirty="0">
                <a:solidFill>
                  <a:schemeClr val="tx1">
                    <a:lumMod val="75000"/>
                    <a:lumOff val="25000"/>
                  </a:schemeClr>
                </a:solidFill>
              </a:rPr>
              <a:t> S, </a:t>
            </a:r>
            <a:r>
              <a:rPr lang="pt-BR" dirty="0" err="1">
                <a:solidFill>
                  <a:schemeClr val="tx1">
                    <a:lumMod val="75000"/>
                    <a:lumOff val="25000"/>
                  </a:schemeClr>
                </a:solidFill>
              </a:rPr>
              <a:t>Nallagonda</a:t>
            </a:r>
            <a:r>
              <a:rPr lang="pt-BR" dirty="0">
                <a:solidFill>
                  <a:schemeClr val="tx1">
                    <a:lumMod val="75000"/>
                    <a:lumOff val="25000"/>
                  </a:schemeClr>
                </a:solidFill>
              </a:rPr>
              <a:t> M, </a:t>
            </a:r>
            <a:r>
              <a:rPr lang="pt-BR" dirty="0" err="1">
                <a:solidFill>
                  <a:schemeClr val="tx1">
                    <a:lumMod val="75000"/>
                    <a:lumOff val="25000"/>
                  </a:schemeClr>
                </a:solidFill>
              </a:rPr>
              <a:t>Deorukhkar</a:t>
            </a:r>
            <a:r>
              <a:rPr lang="pt-BR" dirty="0">
                <a:solidFill>
                  <a:schemeClr val="tx1">
                    <a:lumMod val="75000"/>
                    <a:lumOff val="25000"/>
                  </a:schemeClr>
                </a:solidFill>
              </a:rPr>
              <a:t> A. </a:t>
            </a:r>
            <a:r>
              <a:rPr lang="pt-BR" dirty="0" err="1">
                <a:solidFill>
                  <a:schemeClr val="tx1">
                    <a:lumMod val="75000"/>
                    <a:lumOff val="25000"/>
                  </a:schemeClr>
                </a:solidFill>
              </a:rPr>
              <a:t>Metabolic</a:t>
            </a:r>
            <a:r>
              <a:rPr lang="pt-BR" dirty="0">
                <a:solidFill>
                  <a:schemeClr val="tx1">
                    <a:lumMod val="75000"/>
                    <a:lumOff val="25000"/>
                  </a:schemeClr>
                </a:solidFill>
              </a:rPr>
              <a:t> </a:t>
            </a:r>
            <a:r>
              <a:rPr lang="pt-BR" dirty="0" err="1">
                <a:solidFill>
                  <a:schemeClr val="tx1">
                    <a:lumMod val="75000"/>
                    <a:lumOff val="25000"/>
                  </a:schemeClr>
                </a:solidFill>
              </a:rPr>
              <a:t>bone</a:t>
            </a:r>
            <a:r>
              <a:rPr lang="pt-BR" dirty="0">
                <a:solidFill>
                  <a:schemeClr val="tx1">
                    <a:lumMod val="75000"/>
                    <a:lumOff val="25000"/>
                  </a:schemeClr>
                </a:solidFill>
              </a:rPr>
              <a:t> </a:t>
            </a:r>
            <a:r>
              <a:rPr lang="pt-BR" dirty="0" err="1">
                <a:solidFill>
                  <a:schemeClr val="tx1">
                    <a:lumMod val="75000"/>
                    <a:lumOff val="25000"/>
                  </a:schemeClr>
                </a:solidFill>
              </a:rPr>
              <a:t>disease</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prematurity</a:t>
            </a:r>
            <a:r>
              <a:rPr lang="pt-BR" dirty="0">
                <a:solidFill>
                  <a:schemeClr val="tx1">
                    <a:lumMod val="75000"/>
                    <a:lumOff val="25000"/>
                  </a:schemeClr>
                </a:solidFill>
              </a:rPr>
              <a:t> — </a:t>
            </a:r>
            <a:r>
              <a:rPr lang="pt-BR" dirty="0" err="1">
                <a:solidFill>
                  <a:schemeClr val="tx1">
                    <a:lumMod val="75000"/>
                    <a:lumOff val="25000"/>
                  </a:schemeClr>
                </a:solidFill>
              </a:rPr>
              <a:t>an</a:t>
            </a:r>
            <a:r>
              <a:rPr lang="pt-BR" dirty="0">
                <a:solidFill>
                  <a:schemeClr val="tx1">
                    <a:lumMod val="75000"/>
                    <a:lumOff val="25000"/>
                  </a:schemeClr>
                </a:solidFill>
              </a:rPr>
              <a:t> overview. </a:t>
            </a:r>
            <a:r>
              <a:rPr lang="pt-BR" dirty="0" err="1">
                <a:solidFill>
                  <a:schemeClr val="tx1">
                    <a:lumMod val="75000"/>
                    <a:lumOff val="25000"/>
                  </a:schemeClr>
                </a:solidFill>
              </a:rPr>
              <a:t>Paediatr</a:t>
            </a:r>
            <a:r>
              <a:rPr lang="pt-BR" dirty="0">
                <a:solidFill>
                  <a:schemeClr val="tx1">
                    <a:lumMod val="75000"/>
                    <a:lumOff val="25000"/>
                  </a:schemeClr>
                </a:solidFill>
              </a:rPr>
              <a:t> </a:t>
            </a:r>
            <a:r>
              <a:rPr lang="pt-BR" dirty="0" err="1">
                <a:solidFill>
                  <a:schemeClr val="tx1">
                    <a:lumMod val="75000"/>
                    <a:lumOff val="25000"/>
                  </a:schemeClr>
                </a:solidFill>
              </a:rPr>
              <a:t>Child</a:t>
            </a:r>
            <a:r>
              <a:rPr lang="pt-BR" dirty="0">
                <a:solidFill>
                  <a:schemeClr val="tx1">
                    <a:lumMod val="75000"/>
                    <a:lumOff val="25000"/>
                  </a:schemeClr>
                </a:solidFill>
              </a:rPr>
              <a:t> </a:t>
            </a:r>
            <a:r>
              <a:rPr lang="pt-BR" dirty="0" err="1">
                <a:solidFill>
                  <a:schemeClr val="tx1">
                    <a:lumMod val="75000"/>
                    <a:lumOff val="25000"/>
                  </a:schemeClr>
                </a:solidFill>
              </a:rPr>
              <a:t>Heal</a:t>
            </a:r>
            <a:r>
              <a:rPr lang="pt-BR" dirty="0">
                <a:solidFill>
                  <a:schemeClr val="tx1">
                    <a:lumMod val="75000"/>
                    <a:lumOff val="25000"/>
                  </a:schemeClr>
                </a:solidFill>
              </a:rPr>
              <a:t>. 2017;27:14–7.</a:t>
            </a:r>
          </a:p>
          <a:p>
            <a:pPr marL="0" indent="0" eaLnBrk="1" fontAlgn="auto" hangingPunct="1">
              <a:lnSpc>
                <a:spcPct val="120000"/>
              </a:lnSpc>
              <a:spcBef>
                <a:spcPts val="0"/>
              </a:spcBef>
              <a:buFont typeface="Calibri" pitchFamily="34" charset="0"/>
              <a:buNone/>
              <a:defRPr/>
            </a:pPr>
            <a:r>
              <a:rPr lang="pt-BR" dirty="0">
                <a:solidFill>
                  <a:schemeClr val="tx1">
                    <a:lumMod val="75000"/>
                    <a:lumOff val="25000"/>
                  </a:schemeClr>
                </a:solidFill>
              </a:rPr>
              <a:t>4. </a:t>
            </a:r>
            <a:r>
              <a:rPr lang="pt-BR" dirty="0" err="1">
                <a:solidFill>
                  <a:schemeClr val="tx1">
                    <a:lumMod val="75000"/>
                    <a:lumOff val="25000"/>
                  </a:schemeClr>
                </a:solidFill>
              </a:rPr>
              <a:t>Manfredini</a:t>
            </a:r>
            <a:r>
              <a:rPr lang="pt-BR" dirty="0">
                <a:solidFill>
                  <a:schemeClr val="tx1">
                    <a:lumMod val="75000"/>
                    <a:lumOff val="25000"/>
                  </a:schemeClr>
                </a:solidFill>
              </a:rPr>
              <a:t> VA. </a:t>
            </a:r>
            <a:r>
              <a:rPr lang="pt-BR" dirty="0" err="1">
                <a:solidFill>
                  <a:schemeClr val="tx1">
                    <a:lumMod val="75000"/>
                    <a:lumOff val="25000"/>
                  </a:schemeClr>
                </a:solidFill>
              </a:rPr>
              <a:t>Metabolic</a:t>
            </a:r>
            <a:r>
              <a:rPr lang="pt-BR" dirty="0">
                <a:solidFill>
                  <a:schemeClr val="tx1">
                    <a:lumMod val="75000"/>
                    <a:lumOff val="25000"/>
                  </a:schemeClr>
                </a:solidFill>
              </a:rPr>
              <a:t> </a:t>
            </a:r>
            <a:r>
              <a:rPr lang="pt-BR" dirty="0" err="1">
                <a:solidFill>
                  <a:schemeClr val="tx1">
                    <a:lumMod val="75000"/>
                    <a:lumOff val="25000"/>
                  </a:schemeClr>
                </a:solidFill>
              </a:rPr>
              <a:t>bone</a:t>
            </a:r>
            <a:r>
              <a:rPr lang="pt-BR" dirty="0">
                <a:solidFill>
                  <a:schemeClr val="tx1">
                    <a:lumMod val="75000"/>
                    <a:lumOff val="25000"/>
                  </a:schemeClr>
                </a:solidFill>
              </a:rPr>
              <a:t> </a:t>
            </a:r>
            <a:r>
              <a:rPr lang="pt-BR" dirty="0" err="1">
                <a:solidFill>
                  <a:schemeClr val="tx1">
                    <a:lumMod val="75000"/>
                    <a:lumOff val="25000"/>
                  </a:schemeClr>
                </a:solidFill>
              </a:rPr>
              <a:t>disease</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prematurity</a:t>
            </a:r>
            <a:r>
              <a:rPr lang="pt-BR" dirty="0">
                <a:solidFill>
                  <a:schemeClr val="tx1">
                    <a:lumMod val="75000"/>
                    <a:lumOff val="25000"/>
                  </a:schemeClr>
                </a:solidFill>
              </a:rPr>
              <a:t>: a review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minerals</a:t>
            </a:r>
            <a:r>
              <a:rPr lang="pt-BR" dirty="0">
                <a:solidFill>
                  <a:schemeClr val="tx1">
                    <a:lumMod val="75000"/>
                    <a:lumOff val="25000"/>
                  </a:schemeClr>
                </a:solidFill>
              </a:rPr>
              <a:t> </a:t>
            </a:r>
            <a:r>
              <a:rPr lang="pt-BR" dirty="0" err="1">
                <a:solidFill>
                  <a:schemeClr val="tx1">
                    <a:lumMod val="75000"/>
                    <a:lumOff val="25000"/>
                  </a:schemeClr>
                </a:solidFill>
              </a:rPr>
              <a:t>supplementation</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disease</a:t>
            </a:r>
            <a:r>
              <a:rPr lang="pt-BR" dirty="0">
                <a:solidFill>
                  <a:schemeClr val="tx1">
                    <a:lumMod val="75000"/>
                    <a:lumOff val="25000"/>
                  </a:schemeClr>
                </a:solidFill>
              </a:rPr>
              <a:t> </a:t>
            </a:r>
            <a:r>
              <a:rPr lang="pt-BR" dirty="0" err="1">
                <a:solidFill>
                  <a:schemeClr val="tx1">
                    <a:lumMod val="75000"/>
                    <a:lumOff val="25000"/>
                  </a:schemeClr>
                </a:solidFill>
              </a:rPr>
              <a:t>monitoring</a:t>
            </a:r>
            <a:r>
              <a:rPr lang="pt-BR" dirty="0">
                <a:solidFill>
                  <a:schemeClr val="tx1">
                    <a:lumMod val="75000"/>
                    <a:lumOff val="25000"/>
                  </a:schemeClr>
                </a:solidFill>
              </a:rPr>
              <a:t>. J Neonatal Biol. 2015;4:1–4. </a:t>
            </a:r>
          </a:p>
          <a:p>
            <a:pPr marL="0" indent="0" eaLnBrk="1" fontAlgn="auto" hangingPunct="1">
              <a:lnSpc>
                <a:spcPct val="120000"/>
              </a:lnSpc>
              <a:spcBef>
                <a:spcPts val="0"/>
              </a:spcBef>
              <a:buFont typeface="Calibri" pitchFamily="34" charset="0"/>
              <a:buNone/>
              <a:defRPr/>
            </a:pPr>
            <a:r>
              <a:rPr lang="pt-BR" dirty="0">
                <a:solidFill>
                  <a:schemeClr val="tx1">
                    <a:lumMod val="75000"/>
                    <a:lumOff val="25000"/>
                  </a:schemeClr>
                </a:solidFill>
              </a:rPr>
              <a:t>5. Rustico SE, </a:t>
            </a:r>
            <a:r>
              <a:rPr lang="pt-BR" dirty="0" err="1">
                <a:solidFill>
                  <a:schemeClr val="tx1">
                    <a:lumMod val="75000"/>
                    <a:lumOff val="25000"/>
                  </a:schemeClr>
                </a:solidFill>
              </a:rPr>
              <a:t>Calabria</a:t>
            </a:r>
            <a:r>
              <a:rPr lang="pt-BR" dirty="0">
                <a:solidFill>
                  <a:schemeClr val="tx1">
                    <a:lumMod val="75000"/>
                    <a:lumOff val="25000"/>
                  </a:schemeClr>
                </a:solidFill>
              </a:rPr>
              <a:t> AC, </a:t>
            </a:r>
            <a:r>
              <a:rPr lang="pt-BR" dirty="0" err="1">
                <a:solidFill>
                  <a:schemeClr val="tx1">
                    <a:lumMod val="75000"/>
                    <a:lumOff val="25000"/>
                  </a:schemeClr>
                </a:solidFill>
              </a:rPr>
              <a:t>Garber</a:t>
            </a:r>
            <a:r>
              <a:rPr lang="pt-BR" dirty="0">
                <a:solidFill>
                  <a:schemeClr val="tx1">
                    <a:lumMod val="75000"/>
                    <a:lumOff val="25000"/>
                  </a:schemeClr>
                </a:solidFill>
              </a:rPr>
              <a:t> SJ. </a:t>
            </a:r>
            <a:r>
              <a:rPr lang="pt-BR" dirty="0" err="1">
                <a:solidFill>
                  <a:schemeClr val="tx1">
                    <a:lumMod val="75000"/>
                    <a:lumOff val="25000"/>
                  </a:schemeClr>
                </a:solidFill>
              </a:rPr>
              <a:t>Metabolic</a:t>
            </a:r>
            <a:r>
              <a:rPr lang="pt-BR" dirty="0">
                <a:solidFill>
                  <a:schemeClr val="tx1">
                    <a:lumMod val="75000"/>
                    <a:lumOff val="25000"/>
                  </a:schemeClr>
                </a:solidFill>
              </a:rPr>
              <a:t> </a:t>
            </a:r>
            <a:r>
              <a:rPr lang="pt-BR" dirty="0" err="1">
                <a:solidFill>
                  <a:schemeClr val="tx1">
                    <a:lumMod val="75000"/>
                    <a:lumOff val="25000"/>
                  </a:schemeClr>
                </a:solidFill>
              </a:rPr>
              <a:t>bone</a:t>
            </a:r>
            <a:r>
              <a:rPr lang="pt-BR" dirty="0">
                <a:solidFill>
                  <a:schemeClr val="tx1">
                    <a:lumMod val="75000"/>
                    <a:lumOff val="25000"/>
                  </a:schemeClr>
                </a:solidFill>
              </a:rPr>
              <a:t> </a:t>
            </a:r>
            <a:r>
              <a:rPr lang="pt-BR" dirty="0" err="1">
                <a:solidFill>
                  <a:schemeClr val="tx1">
                    <a:lumMod val="75000"/>
                    <a:lumOff val="25000"/>
                  </a:schemeClr>
                </a:solidFill>
              </a:rPr>
              <a:t>disease</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prematurity</a:t>
            </a:r>
            <a:r>
              <a:rPr lang="pt-BR" dirty="0">
                <a:solidFill>
                  <a:schemeClr val="tx1">
                    <a:lumMod val="75000"/>
                    <a:lumOff val="25000"/>
                  </a:schemeClr>
                </a:solidFill>
              </a:rPr>
              <a:t>. J </a:t>
            </a:r>
            <a:r>
              <a:rPr lang="pt-BR" dirty="0" err="1">
                <a:solidFill>
                  <a:schemeClr val="tx1">
                    <a:lumMod val="75000"/>
                    <a:lumOff val="25000"/>
                  </a:schemeClr>
                </a:solidFill>
              </a:rPr>
              <a:t>Clin</a:t>
            </a:r>
            <a:r>
              <a:rPr lang="pt-BR" dirty="0">
                <a:solidFill>
                  <a:schemeClr val="tx1">
                    <a:lumMod val="75000"/>
                    <a:lumOff val="25000"/>
                  </a:schemeClr>
                </a:solidFill>
              </a:rPr>
              <a:t> </a:t>
            </a:r>
            <a:r>
              <a:rPr lang="pt-BR" dirty="0" err="1">
                <a:solidFill>
                  <a:schemeClr val="tx1">
                    <a:lumMod val="75000"/>
                    <a:lumOff val="25000"/>
                  </a:schemeClr>
                </a:solidFill>
              </a:rPr>
              <a:t>Transl</a:t>
            </a:r>
            <a:r>
              <a:rPr lang="pt-BR" dirty="0">
                <a:solidFill>
                  <a:schemeClr val="tx1">
                    <a:lumMod val="75000"/>
                    <a:lumOff val="25000"/>
                  </a:schemeClr>
                </a:solidFill>
              </a:rPr>
              <a:t> </a:t>
            </a:r>
            <a:r>
              <a:rPr lang="pt-BR" dirty="0" err="1">
                <a:solidFill>
                  <a:schemeClr val="tx1">
                    <a:lumMod val="75000"/>
                    <a:lumOff val="25000"/>
                  </a:schemeClr>
                </a:solidFill>
              </a:rPr>
              <a:t>Endocrinol</a:t>
            </a:r>
            <a:r>
              <a:rPr lang="pt-BR" dirty="0">
                <a:solidFill>
                  <a:schemeClr val="tx1">
                    <a:lumMod val="75000"/>
                    <a:lumOff val="25000"/>
                  </a:schemeClr>
                </a:solidFill>
              </a:rPr>
              <a:t>. 2014;1:85–91. </a:t>
            </a:r>
          </a:p>
          <a:p>
            <a:pPr marL="0" indent="0" eaLnBrk="1" fontAlgn="auto" hangingPunct="1">
              <a:lnSpc>
                <a:spcPct val="120000"/>
              </a:lnSpc>
              <a:spcBef>
                <a:spcPts val="0"/>
              </a:spcBef>
              <a:buFont typeface="Calibri" pitchFamily="34" charset="0"/>
              <a:buNone/>
              <a:defRPr/>
            </a:pPr>
            <a:r>
              <a:rPr lang="pt-BR" dirty="0">
                <a:solidFill>
                  <a:schemeClr val="tx1">
                    <a:lumMod val="75000"/>
                    <a:lumOff val="25000"/>
                  </a:schemeClr>
                </a:solidFill>
              </a:rPr>
              <a:t>6. </a:t>
            </a:r>
            <a:r>
              <a:rPr lang="pt-BR" dirty="0" err="1">
                <a:solidFill>
                  <a:schemeClr val="tx1">
                    <a:lumMod val="75000"/>
                    <a:lumOff val="25000"/>
                  </a:schemeClr>
                </a:solidFill>
              </a:rPr>
              <a:t>Rehman</a:t>
            </a:r>
            <a:r>
              <a:rPr lang="pt-BR" dirty="0">
                <a:solidFill>
                  <a:schemeClr val="tx1">
                    <a:lumMod val="75000"/>
                    <a:lumOff val="25000"/>
                  </a:schemeClr>
                </a:solidFill>
              </a:rPr>
              <a:t> MU. </a:t>
            </a:r>
            <a:r>
              <a:rPr lang="pt-BR" dirty="0" err="1">
                <a:solidFill>
                  <a:schemeClr val="tx1">
                    <a:lumMod val="75000"/>
                    <a:lumOff val="25000"/>
                  </a:schemeClr>
                </a:solidFill>
              </a:rPr>
              <a:t>Metabolic</a:t>
            </a:r>
            <a:r>
              <a:rPr lang="pt-BR" dirty="0">
                <a:solidFill>
                  <a:schemeClr val="tx1">
                    <a:lumMod val="75000"/>
                    <a:lumOff val="25000"/>
                  </a:schemeClr>
                </a:solidFill>
              </a:rPr>
              <a:t> </a:t>
            </a:r>
            <a:r>
              <a:rPr lang="pt-BR" dirty="0" err="1">
                <a:solidFill>
                  <a:schemeClr val="tx1">
                    <a:lumMod val="75000"/>
                    <a:lumOff val="25000"/>
                  </a:schemeClr>
                </a:solidFill>
              </a:rPr>
              <a:t>bone</a:t>
            </a:r>
            <a:r>
              <a:rPr lang="pt-BR" dirty="0">
                <a:solidFill>
                  <a:schemeClr val="tx1">
                    <a:lumMod val="75000"/>
                    <a:lumOff val="25000"/>
                  </a:schemeClr>
                </a:solidFill>
              </a:rPr>
              <a:t> </a:t>
            </a:r>
            <a:r>
              <a:rPr lang="pt-BR" dirty="0" err="1">
                <a:solidFill>
                  <a:schemeClr val="tx1">
                    <a:lumMod val="75000"/>
                    <a:lumOff val="25000"/>
                  </a:schemeClr>
                </a:solidFill>
              </a:rPr>
              <a:t>disease</a:t>
            </a:r>
            <a:r>
              <a:rPr lang="pt-BR" dirty="0">
                <a:solidFill>
                  <a:schemeClr val="tx1">
                    <a:lumMod val="75000"/>
                    <a:lumOff val="25000"/>
                  </a:schemeClr>
                </a:solidFill>
              </a:rPr>
              <a:t> in </a:t>
            </a:r>
            <a:r>
              <a:rPr lang="pt-BR" dirty="0" err="1">
                <a:solidFill>
                  <a:schemeClr val="tx1">
                    <a:lumMod val="75000"/>
                    <a:lumOff val="25000"/>
                  </a:schemeClr>
                </a:solidFill>
              </a:rPr>
              <a:t>the</a:t>
            </a:r>
            <a:r>
              <a:rPr lang="pt-BR" dirty="0">
                <a:solidFill>
                  <a:schemeClr val="tx1">
                    <a:lumMod val="75000"/>
                    <a:lumOff val="25000"/>
                  </a:schemeClr>
                </a:solidFill>
              </a:rPr>
              <a:t>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infant</a:t>
            </a:r>
            <a:r>
              <a:rPr lang="pt-BR" dirty="0">
                <a:solidFill>
                  <a:schemeClr val="tx1">
                    <a:lumMod val="75000"/>
                    <a:lumOff val="25000"/>
                  </a:schemeClr>
                </a:solidFill>
              </a:rPr>
              <a:t>: </a:t>
            </a:r>
            <a:r>
              <a:rPr lang="pt-BR" dirty="0" err="1">
                <a:solidFill>
                  <a:schemeClr val="tx1">
                    <a:lumMod val="75000"/>
                    <a:lumOff val="25000"/>
                  </a:schemeClr>
                </a:solidFill>
              </a:rPr>
              <a:t>current</a:t>
            </a:r>
            <a:r>
              <a:rPr lang="pt-BR" dirty="0">
                <a:solidFill>
                  <a:schemeClr val="tx1">
                    <a:lumMod val="75000"/>
                    <a:lumOff val="25000"/>
                  </a:schemeClr>
                </a:solidFill>
              </a:rPr>
              <a:t> </a:t>
            </a:r>
            <a:r>
              <a:rPr lang="pt-BR" dirty="0" err="1">
                <a:solidFill>
                  <a:schemeClr val="tx1">
                    <a:lumMod val="75000"/>
                    <a:lumOff val="25000"/>
                  </a:schemeClr>
                </a:solidFill>
              </a:rPr>
              <a:t>state</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future </a:t>
            </a:r>
            <a:r>
              <a:rPr lang="pt-BR" dirty="0" err="1">
                <a:solidFill>
                  <a:schemeClr val="tx1">
                    <a:lumMod val="75000"/>
                    <a:lumOff val="25000"/>
                  </a:schemeClr>
                </a:solidFill>
              </a:rPr>
              <a:t>directions</a:t>
            </a:r>
            <a:r>
              <a:rPr lang="pt-BR" dirty="0">
                <a:solidFill>
                  <a:schemeClr val="tx1">
                    <a:lumMod val="75000"/>
                    <a:lumOff val="25000"/>
                  </a:schemeClr>
                </a:solidFill>
              </a:rPr>
              <a:t>. World J </a:t>
            </a:r>
            <a:r>
              <a:rPr lang="pt-BR" dirty="0" err="1">
                <a:solidFill>
                  <a:schemeClr val="tx1">
                    <a:lumMod val="75000"/>
                    <a:lumOff val="25000"/>
                  </a:schemeClr>
                </a:solidFill>
              </a:rPr>
              <a:t>Methodol</a:t>
            </a:r>
            <a:r>
              <a:rPr lang="pt-BR" dirty="0">
                <a:solidFill>
                  <a:schemeClr val="tx1">
                    <a:lumMod val="75000"/>
                    <a:lumOff val="25000"/>
                  </a:schemeClr>
                </a:solidFill>
              </a:rPr>
              <a:t>. 2015;5:115. </a:t>
            </a:r>
          </a:p>
          <a:p>
            <a:pPr marL="0" indent="0" eaLnBrk="1" fontAlgn="auto" hangingPunct="1">
              <a:lnSpc>
                <a:spcPct val="120000"/>
              </a:lnSpc>
              <a:spcBef>
                <a:spcPts val="0"/>
              </a:spcBef>
              <a:buFont typeface="Calibri" pitchFamily="34" charset="0"/>
              <a:buNone/>
              <a:defRPr/>
            </a:pPr>
            <a:r>
              <a:rPr lang="pt-BR" dirty="0">
                <a:solidFill>
                  <a:schemeClr val="tx1">
                    <a:lumMod val="75000"/>
                    <a:lumOff val="25000"/>
                  </a:schemeClr>
                </a:solidFill>
              </a:rPr>
              <a:t>7. Land C, </a:t>
            </a:r>
            <a:r>
              <a:rPr lang="pt-BR" dirty="0" err="1">
                <a:solidFill>
                  <a:schemeClr val="tx1">
                    <a:lumMod val="75000"/>
                    <a:lumOff val="25000"/>
                  </a:schemeClr>
                </a:solidFill>
              </a:rPr>
              <a:t>Schoenau</a:t>
            </a:r>
            <a:r>
              <a:rPr lang="pt-BR" dirty="0">
                <a:solidFill>
                  <a:schemeClr val="tx1">
                    <a:lumMod val="75000"/>
                    <a:lumOff val="25000"/>
                  </a:schemeClr>
                </a:solidFill>
              </a:rPr>
              <a:t> E. Fetal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postnatal</a:t>
            </a:r>
            <a:r>
              <a:rPr lang="pt-BR" dirty="0">
                <a:solidFill>
                  <a:schemeClr val="tx1">
                    <a:lumMod val="75000"/>
                    <a:lumOff val="25000"/>
                  </a:schemeClr>
                </a:solidFill>
              </a:rPr>
              <a:t> </a:t>
            </a:r>
            <a:r>
              <a:rPr lang="pt-BR" dirty="0" err="1">
                <a:solidFill>
                  <a:schemeClr val="tx1">
                    <a:lumMod val="75000"/>
                    <a:lumOff val="25000"/>
                  </a:schemeClr>
                </a:solidFill>
              </a:rPr>
              <a:t>bone</a:t>
            </a:r>
            <a:r>
              <a:rPr lang="pt-BR" dirty="0">
                <a:solidFill>
                  <a:schemeClr val="tx1">
                    <a:lumMod val="75000"/>
                    <a:lumOff val="25000"/>
                  </a:schemeClr>
                </a:solidFill>
              </a:rPr>
              <a:t> </a:t>
            </a:r>
            <a:r>
              <a:rPr lang="pt-BR" dirty="0" err="1">
                <a:solidFill>
                  <a:schemeClr val="tx1">
                    <a:lumMod val="75000"/>
                    <a:lumOff val="25000"/>
                  </a:schemeClr>
                </a:solidFill>
              </a:rPr>
              <a:t>development</a:t>
            </a:r>
            <a:r>
              <a:rPr lang="pt-BR" dirty="0">
                <a:solidFill>
                  <a:schemeClr val="tx1">
                    <a:lumMod val="75000"/>
                    <a:lumOff val="25000"/>
                  </a:schemeClr>
                </a:solidFill>
              </a:rPr>
              <a:t>: </a:t>
            </a:r>
            <a:r>
              <a:rPr lang="pt-BR" dirty="0" err="1">
                <a:solidFill>
                  <a:schemeClr val="tx1">
                    <a:lumMod val="75000"/>
                    <a:lumOff val="25000"/>
                  </a:schemeClr>
                </a:solidFill>
              </a:rPr>
              <a:t>reviewing</a:t>
            </a:r>
            <a:r>
              <a:rPr lang="pt-BR" dirty="0">
                <a:solidFill>
                  <a:schemeClr val="tx1">
                    <a:lumMod val="75000"/>
                    <a:lumOff val="25000"/>
                  </a:schemeClr>
                </a:solidFill>
              </a:rPr>
              <a:t> </a:t>
            </a:r>
            <a:r>
              <a:rPr lang="pt-BR" dirty="0" err="1">
                <a:solidFill>
                  <a:schemeClr val="tx1">
                    <a:lumMod val="75000"/>
                    <a:lumOff val="25000"/>
                  </a:schemeClr>
                </a:solidFill>
              </a:rPr>
              <a:t>the</a:t>
            </a:r>
            <a:r>
              <a:rPr lang="pt-BR" dirty="0">
                <a:solidFill>
                  <a:schemeClr val="tx1">
                    <a:lumMod val="75000"/>
                    <a:lumOff val="25000"/>
                  </a:schemeClr>
                </a:solidFill>
              </a:rPr>
              <a:t> role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mechanical</a:t>
            </a:r>
            <a:r>
              <a:rPr lang="pt-BR" dirty="0">
                <a:solidFill>
                  <a:schemeClr val="tx1">
                    <a:lumMod val="75000"/>
                    <a:lumOff val="25000"/>
                  </a:schemeClr>
                </a:solidFill>
              </a:rPr>
              <a:t> </a:t>
            </a:r>
            <a:r>
              <a:rPr lang="pt-BR" dirty="0" err="1">
                <a:solidFill>
                  <a:schemeClr val="tx1">
                    <a:lumMod val="75000"/>
                    <a:lumOff val="25000"/>
                  </a:schemeClr>
                </a:solidFill>
              </a:rPr>
              <a:t>stimuli</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nutrition</a:t>
            </a:r>
            <a:r>
              <a:rPr lang="pt-BR" dirty="0">
                <a:solidFill>
                  <a:schemeClr val="tx1">
                    <a:lumMod val="75000"/>
                    <a:lumOff val="25000"/>
                  </a:schemeClr>
                </a:solidFill>
              </a:rPr>
              <a:t>. Best </a:t>
            </a:r>
            <a:r>
              <a:rPr lang="pt-BR" dirty="0" err="1">
                <a:solidFill>
                  <a:schemeClr val="tx1">
                    <a:lumMod val="75000"/>
                    <a:lumOff val="25000"/>
                  </a:schemeClr>
                </a:solidFill>
              </a:rPr>
              <a:t>Pract</a:t>
            </a:r>
            <a:r>
              <a:rPr lang="pt-BR" dirty="0">
                <a:solidFill>
                  <a:schemeClr val="tx1">
                    <a:lumMod val="75000"/>
                    <a:lumOff val="25000"/>
                  </a:schemeClr>
                </a:solidFill>
              </a:rPr>
              <a:t> Res </a:t>
            </a:r>
            <a:r>
              <a:rPr lang="pt-BR" dirty="0" err="1">
                <a:solidFill>
                  <a:schemeClr val="tx1">
                    <a:lumMod val="75000"/>
                    <a:lumOff val="25000"/>
                  </a:schemeClr>
                </a:solidFill>
              </a:rPr>
              <a:t>Clin</a:t>
            </a:r>
            <a:r>
              <a:rPr lang="pt-BR" dirty="0">
                <a:solidFill>
                  <a:schemeClr val="tx1">
                    <a:lumMod val="75000"/>
                    <a:lumOff val="25000"/>
                  </a:schemeClr>
                </a:solidFill>
              </a:rPr>
              <a:t> </a:t>
            </a:r>
            <a:r>
              <a:rPr lang="pt-BR" dirty="0" err="1">
                <a:solidFill>
                  <a:schemeClr val="tx1">
                    <a:lumMod val="75000"/>
                    <a:lumOff val="25000"/>
                  </a:schemeClr>
                </a:solidFill>
              </a:rPr>
              <a:t>Endocrinol</a:t>
            </a:r>
            <a:r>
              <a:rPr lang="pt-BR" dirty="0">
                <a:solidFill>
                  <a:schemeClr val="tx1">
                    <a:lumMod val="75000"/>
                    <a:lumOff val="25000"/>
                  </a:schemeClr>
                </a:solidFill>
              </a:rPr>
              <a:t> </a:t>
            </a:r>
            <a:r>
              <a:rPr lang="pt-BR" dirty="0" err="1">
                <a:solidFill>
                  <a:schemeClr val="tx1">
                    <a:lumMod val="75000"/>
                    <a:lumOff val="25000"/>
                  </a:schemeClr>
                </a:solidFill>
              </a:rPr>
              <a:t>Metab</a:t>
            </a:r>
            <a:r>
              <a:rPr lang="pt-BR" dirty="0">
                <a:solidFill>
                  <a:schemeClr val="tx1">
                    <a:lumMod val="75000"/>
                    <a:lumOff val="25000"/>
                  </a:schemeClr>
                </a:solidFill>
              </a:rPr>
              <a:t>. 2008;22:107–18. </a:t>
            </a:r>
          </a:p>
          <a:p>
            <a:pPr marL="0" indent="0" eaLnBrk="1" fontAlgn="auto" hangingPunct="1">
              <a:lnSpc>
                <a:spcPct val="120000"/>
              </a:lnSpc>
              <a:spcBef>
                <a:spcPts val="0"/>
              </a:spcBef>
              <a:buFont typeface="Calibri" pitchFamily="34" charset="0"/>
              <a:buNone/>
              <a:defRPr/>
            </a:pPr>
            <a:r>
              <a:rPr lang="pt-BR" dirty="0">
                <a:solidFill>
                  <a:schemeClr val="tx1">
                    <a:lumMod val="75000"/>
                    <a:lumOff val="25000"/>
                  </a:schemeClr>
                </a:solidFill>
              </a:rPr>
              <a:t>8. Machado A, Rocha G, Silva Isabel A, Alegrete N, Guimarães H. </a:t>
            </a:r>
            <a:r>
              <a:rPr lang="pt-BR" dirty="0" err="1">
                <a:solidFill>
                  <a:schemeClr val="tx1">
                    <a:lumMod val="75000"/>
                    <a:lumOff val="25000"/>
                  </a:schemeClr>
                </a:solidFill>
              </a:rPr>
              <a:t>Bone</a:t>
            </a:r>
            <a:r>
              <a:rPr lang="pt-BR" dirty="0">
                <a:solidFill>
                  <a:schemeClr val="tx1">
                    <a:lumMod val="75000"/>
                    <a:lumOff val="25000"/>
                  </a:schemeClr>
                </a:solidFill>
              </a:rPr>
              <a:t> </a:t>
            </a:r>
            <a:r>
              <a:rPr lang="pt-BR" dirty="0" err="1">
                <a:solidFill>
                  <a:schemeClr val="tx1">
                    <a:lumMod val="75000"/>
                    <a:lumOff val="25000"/>
                  </a:schemeClr>
                </a:solidFill>
              </a:rPr>
              <a:t>fractures</a:t>
            </a:r>
            <a:r>
              <a:rPr lang="pt-BR" dirty="0">
                <a:solidFill>
                  <a:schemeClr val="tx1">
                    <a:lumMod val="75000"/>
                    <a:lumOff val="25000"/>
                  </a:schemeClr>
                </a:solidFill>
              </a:rPr>
              <a:t> in a neonatal </a:t>
            </a:r>
            <a:r>
              <a:rPr lang="pt-BR" dirty="0" err="1">
                <a:solidFill>
                  <a:schemeClr val="tx1">
                    <a:lumMod val="75000"/>
                    <a:lumOff val="25000"/>
                  </a:schemeClr>
                </a:solidFill>
              </a:rPr>
              <a:t>intensive</a:t>
            </a:r>
            <a:r>
              <a:rPr lang="pt-BR" dirty="0">
                <a:solidFill>
                  <a:schemeClr val="tx1">
                    <a:lumMod val="75000"/>
                    <a:lumOff val="25000"/>
                  </a:schemeClr>
                </a:solidFill>
              </a:rPr>
              <a:t> </a:t>
            </a:r>
            <a:r>
              <a:rPr lang="pt-BR" dirty="0" err="1">
                <a:solidFill>
                  <a:schemeClr val="tx1">
                    <a:lumMod val="75000"/>
                    <a:lumOff val="25000"/>
                  </a:schemeClr>
                </a:solidFill>
              </a:rPr>
              <a:t>care</a:t>
            </a:r>
            <a:r>
              <a:rPr lang="pt-BR" dirty="0">
                <a:solidFill>
                  <a:schemeClr val="tx1">
                    <a:lumMod val="75000"/>
                    <a:lumOff val="25000"/>
                  </a:schemeClr>
                </a:solidFill>
              </a:rPr>
              <a:t> </a:t>
            </a:r>
            <a:r>
              <a:rPr lang="pt-BR" dirty="0" err="1">
                <a:solidFill>
                  <a:schemeClr val="tx1">
                    <a:lumMod val="75000"/>
                    <a:lumOff val="25000"/>
                  </a:schemeClr>
                </a:solidFill>
              </a:rPr>
              <a:t>unit</a:t>
            </a:r>
            <a:r>
              <a:rPr lang="pt-BR" dirty="0">
                <a:solidFill>
                  <a:schemeClr val="tx1">
                    <a:lumMod val="75000"/>
                    <a:lumOff val="25000"/>
                  </a:schemeClr>
                </a:solidFill>
              </a:rPr>
              <a:t>. Acta </a:t>
            </a:r>
            <a:r>
              <a:rPr lang="pt-BR" dirty="0" err="1">
                <a:solidFill>
                  <a:schemeClr val="tx1">
                    <a:lumMod val="75000"/>
                    <a:lumOff val="25000"/>
                  </a:schemeClr>
                </a:solidFill>
              </a:rPr>
              <a:t>Med</a:t>
            </a:r>
            <a:r>
              <a:rPr lang="pt-BR" dirty="0">
                <a:solidFill>
                  <a:schemeClr val="tx1">
                    <a:lumMod val="75000"/>
                    <a:lumOff val="25000"/>
                  </a:schemeClr>
                </a:solidFill>
              </a:rPr>
              <a:t> Port. 2015;28:204.</a:t>
            </a:r>
          </a:p>
          <a:p>
            <a:pPr marL="0" indent="0" eaLnBrk="1" fontAlgn="auto" hangingPunct="1">
              <a:lnSpc>
                <a:spcPct val="120000"/>
              </a:lnSpc>
              <a:spcBef>
                <a:spcPts val="0"/>
              </a:spcBef>
              <a:buFont typeface="Calibri" pitchFamily="34" charset="0"/>
              <a:buNone/>
              <a:defRPr/>
            </a:pPr>
            <a:r>
              <a:rPr lang="pt-BR" dirty="0">
                <a:solidFill>
                  <a:schemeClr val="tx1">
                    <a:lumMod val="75000"/>
                    <a:lumOff val="25000"/>
                  </a:schemeClr>
                </a:solidFill>
              </a:rPr>
              <a:t> 9. Secção de Neonatologia da SPP. Nutrição parentérica no </a:t>
            </a:r>
            <a:r>
              <a:rPr lang="pt-BR" dirty="0" err="1">
                <a:solidFill>
                  <a:schemeClr val="tx1">
                    <a:lumMod val="75000"/>
                    <a:lumOff val="25000"/>
                  </a:schemeClr>
                </a:solidFill>
              </a:rPr>
              <a:t>recémnascido</a:t>
            </a:r>
            <a:r>
              <a:rPr lang="pt-BR" dirty="0">
                <a:solidFill>
                  <a:schemeClr val="tx1">
                    <a:lumMod val="75000"/>
                    <a:lumOff val="25000"/>
                  </a:schemeClr>
                </a:solidFill>
              </a:rPr>
              <a:t>: 1a revisão do Consenso Nacional, 2008. Acta </a:t>
            </a:r>
            <a:r>
              <a:rPr lang="pt-BR" dirty="0" err="1">
                <a:solidFill>
                  <a:schemeClr val="tx1">
                    <a:lumMod val="75000"/>
                    <a:lumOff val="25000"/>
                  </a:schemeClr>
                </a:solidFill>
              </a:rPr>
              <a:t>Pediatr</a:t>
            </a:r>
            <a:r>
              <a:rPr lang="pt-BR" dirty="0">
                <a:solidFill>
                  <a:schemeClr val="tx1">
                    <a:lumMod val="75000"/>
                    <a:lumOff val="25000"/>
                  </a:schemeClr>
                </a:solidFill>
              </a:rPr>
              <a:t> Port. 2008;39:125–34. </a:t>
            </a:r>
          </a:p>
          <a:p>
            <a:pPr marL="0" indent="0" eaLnBrk="1" fontAlgn="auto" hangingPunct="1">
              <a:lnSpc>
                <a:spcPct val="120000"/>
              </a:lnSpc>
              <a:spcBef>
                <a:spcPts val="0"/>
              </a:spcBef>
              <a:buFont typeface="Calibri" pitchFamily="34" charset="0"/>
              <a:buNone/>
              <a:defRPr/>
            </a:pPr>
            <a:r>
              <a:rPr lang="pt-BR" dirty="0">
                <a:solidFill>
                  <a:schemeClr val="tx1">
                    <a:lumMod val="75000"/>
                    <a:lumOff val="25000"/>
                  </a:schemeClr>
                </a:solidFill>
              </a:rPr>
              <a:t>10. </a:t>
            </a:r>
            <a:r>
              <a:rPr lang="pt-BR" dirty="0" err="1">
                <a:solidFill>
                  <a:schemeClr val="tx1">
                    <a:lumMod val="75000"/>
                    <a:lumOff val="25000"/>
                  </a:schemeClr>
                </a:solidFill>
              </a:rPr>
              <a:t>Mihatsch</a:t>
            </a:r>
            <a:r>
              <a:rPr lang="pt-BR" dirty="0">
                <a:solidFill>
                  <a:schemeClr val="tx1">
                    <a:lumMod val="75000"/>
                    <a:lumOff val="25000"/>
                  </a:schemeClr>
                </a:solidFill>
              </a:rPr>
              <a:t> W, </a:t>
            </a:r>
            <a:r>
              <a:rPr lang="pt-BR" dirty="0" err="1">
                <a:solidFill>
                  <a:schemeClr val="tx1">
                    <a:lumMod val="75000"/>
                    <a:lumOff val="25000"/>
                  </a:schemeClr>
                </a:solidFill>
              </a:rPr>
              <a:t>Fewtrell</a:t>
            </a:r>
            <a:r>
              <a:rPr lang="pt-BR" dirty="0">
                <a:solidFill>
                  <a:schemeClr val="tx1">
                    <a:lumMod val="75000"/>
                    <a:lumOff val="25000"/>
                  </a:schemeClr>
                </a:solidFill>
              </a:rPr>
              <a:t> M, </a:t>
            </a:r>
            <a:r>
              <a:rPr lang="pt-BR" dirty="0" err="1">
                <a:solidFill>
                  <a:schemeClr val="tx1">
                    <a:lumMod val="75000"/>
                    <a:lumOff val="25000"/>
                  </a:schemeClr>
                </a:solidFill>
              </a:rPr>
              <a:t>Goulet</a:t>
            </a:r>
            <a:r>
              <a:rPr lang="pt-BR" dirty="0">
                <a:solidFill>
                  <a:schemeClr val="tx1">
                    <a:lumMod val="75000"/>
                    <a:lumOff val="25000"/>
                  </a:schemeClr>
                </a:solidFill>
              </a:rPr>
              <a:t> O, </a:t>
            </a:r>
            <a:r>
              <a:rPr lang="pt-BR" dirty="0" err="1">
                <a:solidFill>
                  <a:schemeClr val="tx1">
                    <a:lumMod val="75000"/>
                    <a:lumOff val="25000"/>
                  </a:schemeClr>
                </a:solidFill>
              </a:rPr>
              <a:t>Molgaard</a:t>
            </a:r>
            <a:r>
              <a:rPr lang="pt-BR" dirty="0">
                <a:solidFill>
                  <a:schemeClr val="tx1">
                    <a:lumMod val="75000"/>
                    <a:lumOff val="25000"/>
                  </a:schemeClr>
                </a:solidFill>
              </a:rPr>
              <a:t> C, </a:t>
            </a:r>
            <a:r>
              <a:rPr lang="pt-BR" dirty="0" err="1">
                <a:solidFill>
                  <a:schemeClr val="tx1">
                    <a:lumMod val="75000"/>
                    <a:lumOff val="25000"/>
                  </a:schemeClr>
                </a:solidFill>
              </a:rPr>
              <a:t>Picaud</a:t>
            </a:r>
            <a:r>
              <a:rPr lang="pt-BR" dirty="0">
                <a:solidFill>
                  <a:schemeClr val="tx1">
                    <a:lumMod val="75000"/>
                    <a:lumOff val="25000"/>
                  </a:schemeClr>
                </a:solidFill>
              </a:rPr>
              <a:t> JC, </a:t>
            </a:r>
            <a:r>
              <a:rPr lang="pt-BR" dirty="0" err="1">
                <a:solidFill>
                  <a:schemeClr val="tx1">
                    <a:lumMod val="75000"/>
                    <a:lumOff val="25000"/>
                  </a:schemeClr>
                </a:solidFill>
              </a:rPr>
              <a:t>Senter</a:t>
            </a:r>
            <a:r>
              <a:rPr lang="pt-BR" dirty="0">
                <a:solidFill>
                  <a:schemeClr val="tx1">
                    <a:lumMod val="75000"/>
                    <a:lumOff val="25000"/>
                  </a:schemeClr>
                </a:solidFill>
              </a:rPr>
              <a:t> T. ESPGHAN/ESPEN/ESPR/CSPEN </a:t>
            </a:r>
            <a:r>
              <a:rPr lang="pt-BR" dirty="0" err="1">
                <a:solidFill>
                  <a:schemeClr val="tx1">
                    <a:lumMod val="75000"/>
                    <a:lumOff val="25000"/>
                  </a:schemeClr>
                </a:solidFill>
              </a:rPr>
              <a:t>guidelines</a:t>
            </a:r>
            <a:r>
              <a:rPr lang="pt-BR" dirty="0">
                <a:solidFill>
                  <a:schemeClr val="tx1">
                    <a:lumMod val="75000"/>
                    <a:lumOff val="25000"/>
                  </a:schemeClr>
                </a:solidFill>
              </a:rPr>
              <a:t> </a:t>
            </a:r>
            <a:r>
              <a:rPr lang="pt-BR" dirty="0" err="1">
                <a:solidFill>
                  <a:schemeClr val="tx1">
                    <a:lumMod val="75000"/>
                    <a:lumOff val="25000"/>
                  </a:schemeClr>
                </a:solidFill>
              </a:rPr>
              <a:t>on</a:t>
            </a:r>
            <a:r>
              <a:rPr lang="pt-BR" dirty="0">
                <a:solidFill>
                  <a:schemeClr val="tx1">
                    <a:lumMod val="75000"/>
                    <a:lumOff val="25000"/>
                  </a:schemeClr>
                </a:solidFill>
              </a:rPr>
              <a:t> </a:t>
            </a:r>
            <a:r>
              <a:rPr lang="pt-BR" dirty="0" err="1">
                <a:solidFill>
                  <a:schemeClr val="tx1">
                    <a:lumMod val="75000"/>
                    <a:lumOff val="25000"/>
                  </a:schemeClr>
                </a:solidFill>
              </a:rPr>
              <a:t>pediatric</a:t>
            </a:r>
            <a:r>
              <a:rPr lang="pt-BR" dirty="0">
                <a:solidFill>
                  <a:schemeClr val="tx1">
                    <a:lumMod val="75000"/>
                    <a:lumOff val="25000"/>
                  </a:schemeClr>
                </a:solidFill>
              </a:rPr>
              <a:t> parenteral </a:t>
            </a:r>
            <a:r>
              <a:rPr lang="pt-BR" dirty="0" err="1">
                <a:solidFill>
                  <a:schemeClr val="tx1">
                    <a:lumMod val="75000"/>
                    <a:lumOff val="25000"/>
                  </a:schemeClr>
                </a:solidFill>
              </a:rPr>
              <a:t>nutrition</a:t>
            </a:r>
            <a:r>
              <a:rPr lang="pt-BR" dirty="0">
                <a:solidFill>
                  <a:schemeClr val="tx1">
                    <a:lumMod val="75000"/>
                    <a:lumOff val="25000"/>
                  </a:schemeClr>
                </a:solidFill>
              </a:rPr>
              <a:t>: </a:t>
            </a:r>
            <a:r>
              <a:rPr lang="pt-BR" dirty="0" err="1">
                <a:solidFill>
                  <a:schemeClr val="tx1">
                    <a:lumMod val="75000"/>
                    <a:lumOff val="25000"/>
                  </a:schemeClr>
                </a:solidFill>
              </a:rPr>
              <a:t>calcium</a:t>
            </a:r>
            <a:r>
              <a:rPr lang="pt-BR" dirty="0">
                <a:solidFill>
                  <a:schemeClr val="tx1">
                    <a:lumMod val="75000"/>
                    <a:lumOff val="25000"/>
                  </a:schemeClr>
                </a:solidFill>
              </a:rPr>
              <a:t>, </a:t>
            </a:r>
            <a:r>
              <a:rPr lang="pt-BR" dirty="0" err="1">
                <a:solidFill>
                  <a:schemeClr val="tx1">
                    <a:lumMod val="75000"/>
                    <a:lumOff val="25000"/>
                  </a:schemeClr>
                </a:solidFill>
              </a:rPr>
              <a:t>phosphorus</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magnesium</a:t>
            </a:r>
            <a:r>
              <a:rPr lang="pt-BR" dirty="0">
                <a:solidFill>
                  <a:schemeClr val="tx1">
                    <a:lumMod val="75000"/>
                    <a:lumOff val="25000"/>
                  </a:schemeClr>
                </a:solidFill>
              </a:rPr>
              <a:t>. </a:t>
            </a:r>
            <a:r>
              <a:rPr lang="pt-BR" dirty="0" err="1">
                <a:solidFill>
                  <a:schemeClr val="tx1">
                    <a:lumMod val="75000"/>
                    <a:lumOff val="25000"/>
                  </a:schemeClr>
                </a:solidFill>
              </a:rPr>
              <a:t>Clin</a:t>
            </a:r>
            <a:r>
              <a:rPr lang="pt-BR" dirty="0">
                <a:solidFill>
                  <a:schemeClr val="tx1">
                    <a:lumMod val="75000"/>
                    <a:lumOff val="25000"/>
                  </a:schemeClr>
                </a:solidFill>
              </a:rPr>
              <a:t> Nutr. 2018;37:2360–5.</a:t>
            </a:r>
          </a:p>
          <a:p>
            <a:pPr marL="0" indent="0" eaLnBrk="1" fontAlgn="auto" hangingPunct="1">
              <a:lnSpc>
                <a:spcPct val="120000"/>
              </a:lnSpc>
              <a:spcBef>
                <a:spcPts val="0"/>
              </a:spcBef>
              <a:buFont typeface="Calibri" pitchFamily="34" charset="0"/>
              <a:buNone/>
              <a:defRPr/>
            </a:pPr>
            <a:r>
              <a:rPr lang="pt-BR" dirty="0">
                <a:solidFill>
                  <a:schemeClr val="tx1">
                    <a:lumMod val="75000"/>
                    <a:lumOff val="25000"/>
                  </a:schemeClr>
                </a:solidFill>
              </a:rPr>
              <a:t> 11. Macedo I, Alexandrino AM, </a:t>
            </a:r>
            <a:r>
              <a:rPr lang="pt-BR" dirty="0" err="1">
                <a:solidFill>
                  <a:schemeClr val="tx1">
                    <a:lumMod val="75000"/>
                    <a:lumOff val="25000"/>
                  </a:schemeClr>
                </a:solidFill>
              </a:rPr>
              <a:t>Pissarra</a:t>
            </a:r>
            <a:r>
              <a:rPr lang="pt-BR" dirty="0">
                <a:solidFill>
                  <a:schemeClr val="tx1">
                    <a:lumMod val="75000"/>
                    <a:lumOff val="25000"/>
                  </a:schemeClr>
                </a:solidFill>
              </a:rPr>
              <a:t> S, Cardoso M. Nutrição entérica na criança nascida pré-termo : revisão do consenso nacional. Acta </a:t>
            </a:r>
            <a:r>
              <a:rPr lang="pt-BR" dirty="0" err="1">
                <a:solidFill>
                  <a:schemeClr val="tx1">
                    <a:lumMod val="75000"/>
                    <a:lumOff val="25000"/>
                  </a:schemeClr>
                </a:solidFill>
              </a:rPr>
              <a:t>Pediatr</a:t>
            </a:r>
            <a:r>
              <a:rPr lang="pt-BR" dirty="0">
                <a:solidFill>
                  <a:schemeClr val="tx1">
                    <a:lumMod val="75000"/>
                    <a:lumOff val="25000"/>
                  </a:schemeClr>
                </a:solidFill>
              </a:rPr>
              <a:t> Port. 2014;45:326–39.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rPr>
              <a:t>Referências</a:t>
            </a:r>
          </a:p>
        </p:txBody>
      </p:sp>
      <p:sp>
        <p:nvSpPr>
          <p:cNvPr id="3" name="Espaço Reservado para Conteúdo 2">
            <a:extLst>
              <a:ext uri="{FF2B5EF4-FFF2-40B4-BE49-F238E27FC236}"/>
            </a:extLst>
          </p:cNvPr>
          <p:cNvSpPr>
            <a:spLocks noGrp="1"/>
          </p:cNvSpPr>
          <p:nvPr>
            <p:ph idx="1"/>
          </p:nvPr>
        </p:nvSpPr>
        <p:spPr/>
        <p:txBody>
          <a:bodyPr rtlCol="0">
            <a:normAutofit fontScale="70000" lnSpcReduction="20000"/>
          </a:bodyPr>
          <a:lstStyle/>
          <a:p>
            <a:pPr marL="91440" indent="-91440" eaLnBrk="1" fontAlgn="auto" hangingPunct="1">
              <a:lnSpc>
                <a:spcPct val="120000"/>
              </a:lnSpc>
              <a:spcBef>
                <a:spcPts val="0"/>
              </a:spcBef>
              <a:defRPr/>
            </a:pPr>
            <a:r>
              <a:rPr lang="pt-BR" dirty="0">
                <a:solidFill>
                  <a:schemeClr val="tx1">
                    <a:lumMod val="75000"/>
                    <a:lumOff val="25000"/>
                  </a:schemeClr>
                </a:solidFill>
              </a:rPr>
              <a:t>12. Harrison CM, Johnson K, </a:t>
            </a:r>
            <a:r>
              <a:rPr lang="pt-BR" dirty="0" err="1">
                <a:solidFill>
                  <a:schemeClr val="tx1">
                    <a:lumMod val="75000"/>
                    <a:lumOff val="25000"/>
                  </a:schemeClr>
                </a:solidFill>
              </a:rPr>
              <a:t>McKechnie</a:t>
            </a:r>
            <a:r>
              <a:rPr lang="pt-BR" dirty="0">
                <a:solidFill>
                  <a:schemeClr val="tx1">
                    <a:lumMod val="75000"/>
                    <a:lumOff val="25000"/>
                  </a:schemeClr>
                </a:solidFill>
              </a:rPr>
              <a:t> E. Osteopenia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prematurity</a:t>
            </a:r>
            <a:r>
              <a:rPr lang="pt-BR" dirty="0">
                <a:solidFill>
                  <a:schemeClr val="tx1">
                    <a:lumMod val="75000"/>
                    <a:lumOff val="25000"/>
                  </a:schemeClr>
                </a:solidFill>
              </a:rPr>
              <a:t>: a </a:t>
            </a:r>
            <a:r>
              <a:rPr lang="pt-BR" dirty="0" err="1">
                <a:solidFill>
                  <a:schemeClr val="tx1">
                    <a:lumMod val="75000"/>
                    <a:lumOff val="25000"/>
                  </a:schemeClr>
                </a:solidFill>
              </a:rPr>
              <a:t>national</a:t>
            </a:r>
            <a:r>
              <a:rPr lang="pt-BR" dirty="0">
                <a:solidFill>
                  <a:schemeClr val="tx1">
                    <a:lumMod val="75000"/>
                    <a:lumOff val="25000"/>
                  </a:schemeClr>
                </a:solidFill>
              </a:rPr>
              <a:t> </a:t>
            </a:r>
            <a:r>
              <a:rPr lang="pt-BR" dirty="0" err="1">
                <a:solidFill>
                  <a:schemeClr val="tx1">
                    <a:lumMod val="75000"/>
                    <a:lumOff val="25000"/>
                  </a:schemeClr>
                </a:solidFill>
              </a:rPr>
              <a:t>survey</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review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practice</a:t>
            </a:r>
            <a:r>
              <a:rPr lang="pt-BR" dirty="0">
                <a:solidFill>
                  <a:schemeClr val="tx1">
                    <a:lumMod val="75000"/>
                    <a:lumOff val="25000"/>
                  </a:schemeClr>
                </a:solidFill>
              </a:rPr>
              <a:t>. Acta </a:t>
            </a:r>
            <a:r>
              <a:rPr lang="pt-BR" dirty="0" err="1">
                <a:solidFill>
                  <a:schemeClr val="tx1">
                    <a:lumMod val="75000"/>
                    <a:lumOff val="25000"/>
                  </a:schemeClr>
                </a:solidFill>
              </a:rPr>
              <a:t>Paediatr</a:t>
            </a:r>
            <a:r>
              <a:rPr lang="pt-BR" dirty="0">
                <a:solidFill>
                  <a:schemeClr val="tx1">
                    <a:lumMod val="75000"/>
                    <a:lumOff val="25000"/>
                  </a:schemeClr>
                </a:solidFill>
              </a:rPr>
              <a:t>. 2008;97:407–13. </a:t>
            </a:r>
          </a:p>
          <a:p>
            <a:pPr marL="91440" indent="-91440" eaLnBrk="1" fontAlgn="auto" hangingPunct="1">
              <a:lnSpc>
                <a:spcPct val="120000"/>
              </a:lnSpc>
              <a:spcBef>
                <a:spcPts val="0"/>
              </a:spcBef>
              <a:defRPr/>
            </a:pPr>
            <a:r>
              <a:rPr lang="pt-BR" dirty="0">
                <a:solidFill>
                  <a:schemeClr val="tx1">
                    <a:lumMod val="75000"/>
                    <a:lumOff val="25000"/>
                  </a:schemeClr>
                </a:solidFill>
              </a:rPr>
              <a:t>13. Abdallah EA, Said RN, </a:t>
            </a:r>
            <a:r>
              <a:rPr lang="pt-BR" dirty="0" err="1">
                <a:solidFill>
                  <a:schemeClr val="tx1">
                    <a:lumMod val="75000"/>
                    <a:lumOff val="25000"/>
                  </a:schemeClr>
                </a:solidFill>
              </a:rPr>
              <a:t>Mosallam</a:t>
            </a:r>
            <a:r>
              <a:rPr lang="pt-BR" dirty="0">
                <a:solidFill>
                  <a:schemeClr val="tx1">
                    <a:lumMod val="75000"/>
                    <a:lumOff val="25000"/>
                  </a:schemeClr>
                </a:solidFill>
              </a:rPr>
              <a:t> DS, </a:t>
            </a:r>
            <a:r>
              <a:rPr lang="pt-BR" dirty="0" err="1">
                <a:solidFill>
                  <a:schemeClr val="tx1">
                    <a:lumMod val="75000"/>
                    <a:lumOff val="25000"/>
                  </a:schemeClr>
                </a:solidFill>
              </a:rPr>
              <a:t>Moawad</a:t>
            </a:r>
            <a:r>
              <a:rPr lang="pt-BR" dirty="0">
                <a:solidFill>
                  <a:schemeClr val="tx1">
                    <a:lumMod val="75000"/>
                    <a:lumOff val="25000"/>
                  </a:schemeClr>
                </a:solidFill>
              </a:rPr>
              <a:t> EM, </a:t>
            </a:r>
            <a:r>
              <a:rPr lang="pt-BR" dirty="0" err="1">
                <a:solidFill>
                  <a:schemeClr val="tx1">
                    <a:lumMod val="75000"/>
                    <a:lumOff val="25000"/>
                  </a:schemeClr>
                </a:solidFill>
              </a:rPr>
              <a:t>Kamal</a:t>
            </a:r>
            <a:r>
              <a:rPr lang="pt-BR" dirty="0">
                <a:solidFill>
                  <a:schemeClr val="tx1">
                    <a:lumMod val="75000"/>
                    <a:lumOff val="25000"/>
                  </a:schemeClr>
                </a:solidFill>
              </a:rPr>
              <a:t> NM, </a:t>
            </a:r>
            <a:r>
              <a:rPr lang="pt-BR" dirty="0" err="1">
                <a:solidFill>
                  <a:schemeClr val="tx1">
                    <a:lumMod val="75000"/>
                    <a:lumOff val="25000"/>
                  </a:schemeClr>
                </a:solidFill>
              </a:rPr>
              <a:t>Fathallah</a:t>
            </a:r>
            <a:r>
              <a:rPr lang="pt-BR" dirty="0">
                <a:solidFill>
                  <a:schemeClr val="tx1">
                    <a:lumMod val="75000"/>
                    <a:lumOff val="25000"/>
                  </a:schemeClr>
                </a:solidFill>
              </a:rPr>
              <a:t> MG. Serial </a:t>
            </a:r>
            <a:r>
              <a:rPr lang="pt-BR" dirty="0" err="1">
                <a:solidFill>
                  <a:schemeClr val="tx1">
                    <a:lumMod val="75000"/>
                    <a:lumOff val="25000"/>
                  </a:schemeClr>
                </a:solidFill>
              </a:rPr>
              <a:t>serum</a:t>
            </a:r>
            <a:r>
              <a:rPr lang="pt-BR" dirty="0">
                <a:solidFill>
                  <a:schemeClr val="tx1">
                    <a:lumMod val="75000"/>
                    <a:lumOff val="25000"/>
                  </a:schemeClr>
                </a:solidFill>
              </a:rPr>
              <a:t> </a:t>
            </a:r>
            <a:r>
              <a:rPr lang="pt-BR" dirty="0" err="1">
                <a:solidFill>
                  <a:schemeClr val="tx1">
                    <a:lumMod val="75000"/>
                    <a:lumOff val="25000"/>
                  </a:schemeClr>
                </a:solidFill>
              </a:rPr>
              <a:t>alkaline</a:t>
            </a:r>
            <a:r>
              <a:rPr lang="pt-BR" dirty="0">
                <a:solidFill>
                  <a:schemeClr val="tx1">
                    <a:lumMod val="75000"/>
                    <a:lumOff val="25000"/>
                  </a:schemeClr>
                </a:solidFill>
              </a:rPr>
              <a:t> </a:t>
            </a:r>
            <a:r>
              <a:rPr lang="pt-BR" dirty="0" err="1">
                <a:solidFill>
                  <a:schemeClr val="tx1">
                    <a:lumMod val="75000"/>
                    <a:lumOff val="25000"/>
                  </a:schemeClr>
                </a:solidFill>
              </a:rPr>
              <a:t>phosphatase</a:t>
            </a:r>
            <a:r>
              <a:rPr lang="pt-BR" dirty="0">
                <a:solidFill>
                  <a:schemeClr val="tx1">
                    <a:lumMod val="75000"/>
                    <a:lumOff val="25000"/>
                  </a:schemeClr>
                </a:solidFill>
              </a:rPr>
              <a:t> as </a:t>
            </a:r>
            <a:r>
              <a:rPr lang="pt-BR" dirty="0" err="1">
                <a:solidFill>
                  <a:schemeClr val="tx1">
                    <a:lumMod val="75000"/>
                    <a:lumOff val="25000"/>
                  </a:schemeClr>
                </a:solidFill>
              </a:rPr>
              <a:t>an</a:t>
            </a:r>
            <a:r>
              <a:rPr lang="pt-BR" dirty="0">
                <a:solidFill>
                  <a:schemeClr val="tx1">
                    <a:lumMod val="75000"/>
                    <a:lumOff val="25000"/>
                  </a:schemeClr>
                </a:solidFill>
              </a:rPr>
              <a:t> </a:t>
            </a:r>
            <a:r>
              <a:rPr lang="pt-BR" dirty="0" err="1">
                <a:solidFill>
                  <a:schemeClr val="tx1">
                    <a:lumMod val="75000"/>
                    <a:lumOff val="25000"/>
                  </a:schemeClr>
                </a:solidFill>
              </a:rPr>
              <a:t>early</a:t>
            </a:r>
            <a:r>
              <a:rPr lang="pt-BR" dirty="0">
                <a:solidFill>
                  <a:schemeClr val="tx1">
                    <a:lumMod val="75000"/>
                    <a:lumOff val="25000"/>
                  </a:schemeClr>
                </a:solidFill>
              </a:rPr>
              <a:t> </a:t>
            </a:r>
            <a:r>
              <a:rPr lang="pt-BR" dirty="0" err="1">
                <a:solidFill>
                  <a:schemeClr val="tx1">
                    <a:lumMod val="75000"/>
                    <a:lumOff val="25000"/>
                  </a:schemeClr>
                </a:solidFill>
              </a:rPr>
              <a:t>biomarker</a:t>
            </a:r>
            <a:r>
              <a:rPr lang="pt-BR" dirty="0">
                <a:solidFill>
                  <a:schemeClr val="tx1">
                    <a:lumMod val="75000"/>
                    <a:lumOff val="25000"/>
                  </a:schemeClr>
                </a:solidFill>
              </a:rPr>
              <a:t> for osteopenia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prematurity</a:t>
            </a:r>
            <a:r>
              <a:rPr lang="pt-BR" dirty="0">
                <a:solidFill>
                  <a:schemeClr val="tx1">
                    <a:lumMod val="75000"/>
                    <a:lumOff val="25000"/>
                  </a:schemeClr>
                </a:solidFill>
              </a:rPr>
              <a:t>. Medicine. 2016;95:1–5. </a:t>
            </a:r>
          </a:p>
          <a:p>
            <a:pPr marL="91440" indent="-91440" eaLnBrk="1" fontAlgn="auto" hangingPunct="1">
              <a:lnSpc>
                <a:spcPct val="120000"/>
              </a:lnSpc>
              <a:spcBef>
                <a:spcPts val="0"/>
              </a:spcBef>
              <a:defRPr/>
            </a:pPr>
            <a:r>
              <a:rPr lang="pt-BR" dirty="0">
                <a:solidFill>
                  <a:schemeClr val="tx1">
                    <a:lumMod val="75000"/>
                    <a:lumOff val="25000"/>
                  </a:schemeClr>
                </a:solidFill>
              </a:rPr>
              <a:t>14. Fenton TR, Kim JH. A </a:t>
            </a:r>
            <a:r>
              <a:rPr lang="pt-BR" dirty="0" err="1">
                <a:solidFill>
                  <a:schemeClr val="tx1">
                    <a:lumMod val="75000"/>
                    <a:lumOff val="25000"/>
                  </a:schemeClr>
                </a:solidFill>
              </a:rPr>
              <a:t>systematic</a:t>
            </a:r>
            <a:r>
              <a:rPr lang="pt-BR" dirty="0">
                <a:solidFill>
                  <a:schemeClr val="tx1">
                    <a:lumMod val="75000"/>
                    <a:lumOff val="25000"/>
                  </a:schemeClr>
                </a:solidFill>
              </a:rPr>
              <a:t> review </a:t>
            </a:r>
            <a:r>
              <a:rPr lang="pt-BR" dirty="0" err="1">
                <a:solidFill>
                  <a:schemeClr val="tx1">
                    <a:lumMod val="75000"/>
                    <a:lumOff val="25000"/>
                  </a:schemeClr>
                </a:solidFill>
              </a:rPr>
              <a:t>and</a:t>
            </a:r>
            <a:r>
              <a:rPr lang="pt-BR" dirty="0">
                <a:solidFill>
                  <a:schemeClr val="tx1">
                    <a:lumMod val="75000"/>
                    <a:lumOff val="25000"/>
                  </a:schemeClr>
                </a:solidFill>
              </a:rPr>
              <a:t> meta-</a:t>
            </a:r>
            <a:r>
              <a:rPr lang="pt-BR" dirty="0" err="1">
                <a:solidFill>
                  <a:schemeClr val="tx1">
                    <a:lumMod val="75000"/>
                    <a:lumOff val="25000"/>
                  </a:schemeClr>
                </a:solidFill>
              </a:rPr>
              <a:t>analysis</a:t>
            </a:r>
            <a:r>
              <a:rPr lang="pt-BR" dirty="0">
                <a:solidFill>
                  <a:schemeClr val="tx1">
                    <a:lumMod val="75000"/>
                    <a:lumOff val="25000"/>
                  </a:schemeClr>
                </a:solidFill>
              </a:rPr>
              <a:t> </a:t>
            </a:r>
            <a:r>
              <a:rPr lang="pt-BR" dirty="0" err="1">
                <a:solidFill>
                  <a:schemeClr val="tx1">
                    <a:lumMod val="75000"/>
                    <a:lumOff val="25000"/>
                  </a:schemeClr>
                </a:solidFill>
              </a:rPr>
              <a:t>to</a:t>
            </a:r>
            <a:r>
              <a:rPr lang="pt-BR" dirty="0">
                <a:solidFill>
                  <a:schemeClr val="tx1">
                    <a:lumMod val="75000"/>
                    <a:lumOff val="25000"/>
                  </a:schemeClr>
                </a:solidFill>
              </a:rPr>
              <a:t> revise </a:t>
            </a:r>
            <a:r>
              <a:rPr lang="pt-BR" dirty="0" err="1">
                <a:solidFill>
                  <a:schemeClr val="tx1">
                    <a:lumMod val="75000"/>
                    <a:lumOff val="25000"/>
                  </a:schemeClr>
                </a:solidFill>
              </a:rPr>
              <a:t>the</a:t>
            </a:r>
            <a:r>
              <a:rPr lang="pt-BR" dirty="0">
                <a:solidFill>
                  <a:schemeClr val="tx1">
                    <a:lumMod val="75000"/>
                    <a:lumOff val="25000"/>
                  </a:schemeClr>
                </a:solidFill>
              </a:rPr>
              <a:t> Fenton </a:t>
            </a:r>
            <a:r>
              <a:rPr lang="pt-BR" dirty="0" err="1">
                <a:solidFill>
                  <a:schemeClr val="tx1">
                    <a:lumMod val="75000"/>
                    <a:lumOff val="25000"/>
                  </a:schemeClr>
                </a:solidFill>
              </a:rPr>
              <a:t>growth</a:t>
            </a:r>
            <a:r>
              <a:rPr lang="pt-BR" dirty="0">
                <a:solidFill>
                  <a:schemeClr val="tx1">
                    <a:lumMod val="75000"/>
                    <a:lumOff val="25000"/>
                  </a:schemeClr>
                </a:solidFill>
              </a:rPr>
              <a:t> </a:t>
            </a:r>
            <a:r>
              <a:rPr lang="pt-BR" dirty="0" err="1">
                <a:solidFill>
                  <a:schemeClr val="tx1">
                    <a:lumMod val="75000"/>
                    <a:lumOff val="25000"/>
                  </a:schemeClr>
                </a:solidFill>
              </a:rPr>
              <a:t>chart</a:t>
            </a:r>
            <a:r>
              <a:rPr lang="pt-BR" dirty="0">
                <a:solidFill>
                  <a:schemeClr val="tx1">
                    <a:lumMod val="75000"/>
                    <a:lumOff val="25000"/>
                  </a:schemeClr>
                </a:solidFill>
              </a:rPr>
              <a:t> for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BMC Pediatrics.2013;13:59. </a:t>
            </a:r>
          </a:p>
          <a:p>
            <a:pPr marL="91440" indent="-91440" eaLnBrk="1" fontAlgn="auto" hangingPunct="1">
              <a:lnSpc>
                <a:spcPct val="120000"/>
              </a:lnSpc>
              <a:spcBef>
                <a:spcPts val="0"/>
              </a:spcBef>
              <a:defRPr/>
            </a:pPr>
            <a:r>
              <a:rPr lang="pt-BR" dirty="0">
                <a:solidFill>
                  <a:schemeClr val="tx1">
                    <a:lumMod val="75000"/>
                    <a:lumOff val="25000"/>
                  </a:schemeClr>
                </a:solidFill>
              </a:rPr>
              <a:t>15. World Health </a:t>
            </a:r>
            <a:r>
              <a:rPr lang="pt-BR" dirty="0" err="1">
                <a:solidFill>
                  <a:schemeClr val="tx1">
                    <a:lumMod val="75000"/>
                    <a:lumOff val="25000"/>
                  </a:schemeClr>
                </a:solidFill>
              </a:rPr>
              <a:t>Organization</a:t>
            </a:r>
            <a:r>
              <a:rPr lang="pt-BR" dirty="0">
                <a:solidFill>
                  <a:schemeClr val="tx1">
                    <a:lumMod val="75000"/>
                    <a:lumOff val="25000"/>
                  </a:schemeClr>
                </a:solidFill>
              </a:rPr>
              <a:t>. </a:t>
            </a:r>
            <a:r>
              <a:rPr lang="pt-BR" dirty="0" err="1">
                <a:solidFill>
                  <a:schemeClr val="tx1">
                    <a:lumMod val="75000"/>
                    <a:lumOff val="25000"/>
                  </a:schemeClr>
                </a:solidFill>
              </a:rPr>
              <a:t>Child</a:t>
            </a:r>
            <a:r>
              <a:rPr lang="pt-BR" dirty="0">
                <a:solidFill>
                  <a:schemeClr val="tx1">
                    <a:lumMod val="75000"/>
                    <a:lumOff val="25000"/>
                  </a:schemeClr>
                </a:solidFill>
              </a:rPr>
              <a:t> </a:t>
            </a:r>
            <a:r>
              <a:rPr lang="pt-BR" dirty="0" err="1">
                <a:solidFill>
                  <a:schemeClr val="tx1">
                    <a:lumMod val="75000"/>
                    <a:lumOff val="25000"/>
                  </a:schemeClr>
                </a:solidFill>
              </a:rPr>
              <a:t>growth</a:t>
            </a:r>
            <a:r>
              <a:rPr lang="pt-BR" dirty="0">
                <a:solidFill>
                  <a:schemeClr val="tx1">
                    <a:lumMod val="75000"/>
                    <a:lumOff val="25000"/>
                  </a:schemeClr>
                </a:solidFill>
              </a:rPr>
              <a:t> standards. [consultado 2018 </a:t>
            </a:r>
            <a:r>
              <a:rPr lang="pt-BR" dirty="0" err="1">
                <a:solidFill>
                  <a:schemeClr val="tx1">
                    <a:lumMod val="75000"/>
                    <a:lumOff val="25000"/>
                  </a:schemeClr>
                </a:solidFill>
              </a:rPr>
              <a:t>jan</a:t>
            </a:r>
            <a:r>
              <a:rPr lang="pt-BR" dirty="0">
                <a:solidFill>
                  <a:schemeClr val="tx1">
                    <a:lumMod val="75000"/>
                    <a:lumOff val="25000"/>
                  </a:schemeClr>
                </a:solidFill>
              </a:rPr>
              <a:t> 20]. Disponível em: http://www.who.int/</a:t>
            </a:r>
            <a:r>
              <a:rPr lang="pt-BR" dirty="0" err="1">
                <a:solidFill>
                  <a:schemeClr val="tx1">
                    <a:lumMod val="75000"/>
                    <a:lumOff val="25000"/>
                  </a:schemeClr>
                </a:solidFill>
              </a:rPr>
              <a:t>childgrowth</a:t>
            </a:r>
            <a:r>
              <a:rPr lang="pt-BR" dirty="0">
                <a:solidFill>
                  <a:schemeClr val="tx1">
                    <a:lumMod val="75000"/>
                    <a:lumOff val="25000"/>
                  </a:schemeClr>
                </a:solidFill>
              </a:rPr>
              <a:t>/</a:t>
            </a:r>
            <a:r>
              <a:rPr lang="pt-BR" dirty="0" err="1">
                <a:solidFill>
                  <a:schemeClr val="tx1">
                    <a:lumMod val="75000"/>
                    <a:lumOff val="25000"/>
                  </a:schemeClr>
                </a:solidFill>
              </a:rPr>
              <a:t>en</a:t>
            </a:r>
            <a:r>
              <a:rPr lang="pt-BR" dirty="0">
                <a:solidFill>
                  <a:schemeClr val="tx1">
                    <a:lumMod val="75000"/>
                    <a:lumOff val="25000"/>
                  </a:schemeClr>
                </a:solidFill>
              </a:rPr>
              <a:t>/. </a:t>
            </a:r>
          </a:p>
          <a:p>
            <a:pPr marL="91440" indent="-91440" eaLnBrk="1" fontAlgn="auto" hangingPunct="1">
              <a:lnSpc>
                <a:spcPct val="120000"/>
              </a:lnSpc>
              <a:spcBef>
                <a:spcPts val="0"/>
              </a:spcBef>
              <a:defRPr/>
            </a:pPr>
            <a:r>
              <a:rPr lang="pt-BR" dirty="0">
                <a:solidFill>
                  <a:schemeClr val="tx1">
                    <a:lumMod val="75000"/>
                    <a:lumOff val="25000"/>
                  </a:schemeClr>
                </a:solidFill>
              </a:rPr>
              <a:t>16. </a:t>
            </a:r>
            <a:r>
              <a:rPr lang="pt-BR" dirty="0" err="1">
                <a:solidFill>
                  <a:schemeClr val="tx1">
                    <a:lumMod val="75000"/>
                    <a:lumOff val="25000"/>
                  </a:schemeClr>
                </a:solidFill>
              </a:rPr>
              <a:t>Rigo</a:t>
            </a:r>
            <a:r>
              <a:rPr lang="pt-BR" dirty="0">
                <a:solidFill>
                  <a:schemeClr val="tx1">
                    <a:lumMod val="75000"/>
                    <a:lumOff val="25000"/>
                  </a:schemeClr>
                </a:solidFill>
              </a:rPr>
              <a:t> J, </a:t>
            </a:r>
            <a:r>
              <a:rPr lang="pt-BR" dirty="0" err="1">
                <a:solidFill>
                  <a:schemeClr val="tx1">
                    <a:lumMod val="75000"/>
                    <a:lumOff val="25000"/>
                  </a:schemeClr>
                </a:solidFill>
              </a:rPr>
              <a:t>Pieltain</a:t>
            </a:r>
            <a:r>
              <a:rPr lang="pt-BR" dirty="0">
                <a:solidFill>
                  <a:schemeClr val="tx1">
                    <a:lumMod val="75000"/>
                    <a:lumOff val="25000"/>
                  </a:schemeClr>
                </a:solidFill>
              </a:rPr>
              <a:t> C, Salle B, </a:t>
            </a:r>
            <a:r>
              <a:rPr lang="pt-BR" dirty="0" err="1">
                <a:solidFill>
                  <a:schemeClr val="tx1">
                    <a:lumMod val="75000"/>
                    <a:lumOff val="25000"/>
                  </a:schemeClr>
                </a:solidFill>
              </a:rPr>
              <a:t>Senterre</a:t>
            </a:r>
            <a:r>
              <a:rPr lang="pt-BR" dirty="0">
                <a:solidFill>
                  <a:schemeClr val="tx1">
                    <a:lumMod val="75000"/>
                    <a:lumOff val="25000"/>
                  </a:schemeClr>
                </a:solidFill>
              </a:rPr>
              <a:t> J. Enteral </a:t>
            </a:r>
            <a:r>
              <a:rPr lang="pt-BR" dirty="0" err="1">
                <a:solidFill>
                  <a:schemeClr val="tx1">
                    <a:lumMod val="75000"/>
                    <a:lumOff val="25000"/>
                  </a:schemeClr>
                </a:solidFill>
              </a:rPr>
              <a:t>calcium</a:t>
            </a:r>
            <a:r>
              <a:rPr lang="pt-BR" dirty="0">
                <a:solidFill>
                  <a:schemeClr val="tx1">
                    <a:lumMod val="75000"/>
                    <a:lumOff val="25000"/>
                  </a:schemeClr>
                </a:solidFill>
              </a:rPr>
              <a:t>, </a:t>
            </a:r>
            <a:r>
              <a:rPr lang="pt-BR" dirty="0" err="1">
                <a:solidFill>
                  <a:schemeClr val="tx1">
                    <a:lumMod val="75000"/>
                    <a:lumOff val="25000"/>
                  </a:schemeClr>
                </a:solidFill>
              </a:rPr>
              <a:t>phosphate</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vitamin</a:t>
            </a:r>
            <a:r>
              <a:rPr lang="pt-BR" dirty="0">
                <a:solidFill>
                  <a:schemeClr val="tx1">
                    <a:lumMod val="75000"/>
                    <a:lumOff val="25000"/>
                  </a:schemeClr>
                </a:solidFill>
              </a:rPr>
              <a:t> D </a:t>
            </a:r>
            <a:r>
              <a:rPr lang="pt-BR" dirty="0" err="1">
                <a:solidFill>
                  <a:schemeClr val="tx1">
                    <a:lumMod val="75000"/>
                    <a:lumOff val="25000"/>
                  </a:schemeClr>
                </a:solidFill>
              </a:rPr>
              <a:t>requirements</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bone</a:t>
            </a:r>
            <a:r>
              <a:rPr lang="pt-BR" dirty="0">
                <a:solidFill>
                  <a:schemeClr val="tx1">
                    <a:lumMod val="75000"/>
                    <a:lumOff val="25000"/>
                  </a:schemeClr>
                </a:solidFill>
              </a:rPr>
              <a:t> </a:t>
            </a:r>
            <a:r>
              <a:rPr lang="pt-BR" dirty="0" err="1">
                <a:solidFill>
                  <a:schemeClr val="tx1">
                    <a:lumMod val="75000"/>
                    <a:lumOff val="25000"/>
                  </a:schemeClr>
                </a:solidFill>
              </a:rPr>
              <a:t>mineralization</a:t>
            </a:r>
            <a:r>
              <a:rPr lang="pt-BR" dirty="0">
                <a:solidFill>
                  <a:schemeClr val="tx1">
                    <a:lumMod val="75000"/>
                    <a:lumOff val="25000"/>
                  </a:schemeClr>
                </a:solidFill>
              </a:rPr>
              <a:t> in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Acta </a:t>
            </a:r>
            <a:r>
              <a:rPr lang="pt-BR" dirty="0" err="1">
                <a:solidFill>
                  <a:schemeClr val="tx1">
                    <a:lumMod val="75000"/>
                    <a:lumOff val="25000"/>
                  </a:schemeClr>
                </a:solidFill>
              </a:rPr>
              <a:t>Paediatr</a:t>
            </a:r>
            <a:r>
              <a:rPr lang="pt-BR" dirty="0">
                <a:solidFill>
                  <a:schemeClr val="tx1">
                    <a:lumMod val="75000"/>
                    <a:lumOff val="25000"/>
                  </a:schemeClr>
                </a:solidFill>
              </a:rPr>
              <a:t>. 2007;96:969–74.</a:t>
            </a:r>
          </a:p>
          <a:p>
            <a:pPr marL="91440" indent="-91440" eaLnBrk="1" fontAlgn="auto" hangingPunct="1">
              <a:lnSpc>
                <a:spcPct val="120000"/>
              </a:lnSpc>
              <a:spcBef>
                <a:spcPts val="0"/>
              </a:spcBef>
              <a:defRPr/>
            </a:pPr>
            <a:r>
              <a:rPr lang="pt-BR" dirty="0">
                <a:solidFill>
                  <a:schemeClr val="tx1">
                    <a:lumMod val="75000"/>
                    <a:lumOff val="25000"/>
                  </a:schemeClr>
                </a:solidFill>
              </a:rPr>
              <a:t> 17. </a:t>
            </a:r>
            <a:r>
              <a:rPr lang="pt-BR" dirty="0" err="1">
                <a:solidFill>
                  <a:schemeClr val="tx1">
                    <a:lumMod val="75000"/>
                    <a:lumOff val="25000"/>
                  </a:schemeClr>
                </a:solidFill>
              </a:rPr>
              <a:t>Rauch</a:t>
            </a:r>
            <a:r>
              <a:rPr lang="pt-BR" dirty="0">
                <a:solidFill>
                  <a:schemeClr val="tx1">
                    <a:lumMod val="75000"/>
                    <a:lumOff val="25000"/>
                  </a:schemeClr>
                </a:solidFill>
              </a:rPr>
              <a:t> F, </a:t>
            </a:r>
            <a:r>
              <a:rPr lang="pt-BR" dirty="0" err="1">
                <a:solidFill>
                  <a:schemeClr val="tx1">
                    <a:lumMod val="75000"/>
                    <a:lumOff val="25000"/>
                  </a:schemeClr>
                </a:solidFill>
              </a:rPr>
              <a:t>Schoenau</a:t>
            </a:r>
            <a:r>
              <a:rPr lang="pt-BR" dirty="0">
                <a:solidFill>
                  <a:schemeClr val="tx1">
                    <a:lumMod val="75000"/>
                    <a:lumOff val="25000"/>
                  </a:schemeClr>
                </a:solidFill>
              </a:rPr>
              <a:t> E. </a:t>
            </a:r>
            <a:r>
              <a:rPr lang="pt-BR" dirty="0" err="1">
                <a:solidFill>
                  <a:schemeClr val="tx1">
                    <a:lumMod val="75000"/>
                    <a:lumOff val="25000"/>
                  </a:schemeClr>
                </a:solidFill>
              </a:rPr>
              <a:t>Skeletal</a:t>
            </a:r>
            <a:r>
              <a:rPr lang="pt-BR" dirty="0">
                <a:solidFill>
                  <a:schemeClr val="tx1">
                    <a:lumMod val="75000"/>
                    <a:lumOff val="25000"/>
                  </a:schemeClr>
                </a:solidFill>
              </a:rPr>
              <a:t> </a:t>
            </a:r>
            <a:r>
              <a:rPr lang="pt-BR" dirty="0" err="1">
                <a:solidFill>
                  <a:schemeClr val="tx1">
                    <a:lumMod val="75000"/>
                    <a:lumOff val="25000"/>
                  </a:schemeClr>
                </a:solidFill>
              </a:rPr>
              <a:t>development</a:t>
            </a:r>
            <a:r>
              <a:rPr lang="pt-BR" dirty="0">
                <a:solidFill>
                  <a:schemeClr val="tx1">
                    <a:lumMod val="75000"/>
                    <a:lumOff val="25000"/>
                  </a:schemeClr>
                </a:solidFill>
              </a:rPr>
              <a:t> in </a:t>
            </a:r>
            <a:r>
              <a:rPr lang="pt-BR" dirty="0" err="1">
                <a:solidFill>
                  <a:schemeClr val="tx1">
                    <a:lumMod val="75000"/>
                    <a:lumOff val="25000"/>
                  </a:schemeClr>
                </a:solidFill>
              </a:rPr>
              <a:t>premature</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 review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bone</a:t>
            </a:r>
            <a:r>
              <a:rPr lang="pt-BR" dirty="0">
                <a:solidFill>
                  <a:schemeClr val="tx1">
                    <a:lumMod val="75000"/>
                    <a:lumOff val="25000"/>
                  </a:schemeClr>
                </a:solidFill>
              </a:rPr>
              <a:t> </a:t>
            </a:r>
            <a:r>
              <a:rPr lang="pt-BR" dirty="0" err="1">
                <a:solidFill>
                  <a:schemeClr val="tx1">
                    <a:lumMod val="75000"/>
                    <a:lumOff val="25000"/>
                  </a:schemeClr>
                </a:solidFill>
              </a:rPr>
              <a:t>physiology</a:t>
            </a:r>
            <a:r>
              <a:rPr lang="pt-BR" dirty="0">
                <a:solidFill>
                  <a:schemeClr val="tx1">
                    <a:lumMod val="75000"/>
                    <a:lumOff val="25000"/>
                  </a:schemeClr>
                </a:solidFill>
              </a:rPr>
              <a:t> </a:t>
            </a:r>
            <a:r>
              <a:rPr lang="pt-BR" dirty="0" err="1">
                <a:solidFill>
                  <a:schemeClr val="tx1">
                    <a:lumMod val="75000"/>
                    <a:lumOff val="25000"/>
                  </a:schemeClr>
                </a:solidFill>
              </a:rPr>
              <a:t>beyond</a:t>
            </a:r>
            <a:r>
              <a:rPr lang="pt-BR" dirty="0">
                <a:solidFill>
                  <a:schemeClr val="tx1">
                    <a:lumMod val="75000"/>
                    <a:lumOff val="25000"/>
                  </a:schemeClr>
                </a:solidFill>
              </a:rPr>
              <a:t> </a:t>
            </a:r>
            <a:r>
              <a:rPr lang="pt-BR" dirty="0" err="1">
                <a:solidFill>
                  <a:schemeClr val="tx1">
                    <a:lumMod val="75000"/>
                    <a:lumOff val="25000"/>
                  </a:schemeClr>
                </a:solidFill>
              </a:rPr>
              <a:t>nutritional</a:t>
            </a:r>
            <a:r>
              <a:rPr lang="pt-BR" dirty="0">
                <a:solidFill>
                  <a:schemeClr val="tx1">
                    <a:lumMod val="75000"/>
                    <a:lumOff val="25000"/>
                  </a:schemeClr>
                </a:solidFill>
              </a:rPr>
              <a:t> </a:t>
            </a:r>
            <a:r>
              <a:rPr lang="pt-BR" dirty="0" err="1">
                <a:solidFill>
                  <a:schemeClr val="tx1">
                    <a:lumMod val="75000"/>
                    <a:lumOff val="25000"/>
                  </a:schemeClr>
                </a:solidFill>
              </a:rPr>
              <a:t>aspects</a:t>
            </a:r>
            <a:r>
              <a:rPr lang="pt-BR" dirty="0">
                <a:solidFill>
                  <a:schemeClr val="tx1">
                    <a:lumMod val="75000"/>
                    <a:lumOff val="25000"/>
                  </a:schemeClr>
                </a:solidFill>
              </a:rPr>
              <a:t>. </a:t>
            </a:r>
            <a:r>
              <a:rPr lang="pt-BR" dirty="0" err="1">
                <a:solidFill>
                  <a:schemeClr val="tx1">
                    <a:lumMod val="75000"/>
                    <a:lumOff val="25000"/>
                  </a:schemeClr>
                </a:solidFill>
              </a:rPr>
              <a:t>Arch</a:t>
            </a:r>
            <a:r>
              <a:rPr lang="pt-BR" dirty="0">
                <a:solidFill>
                  <a:schemeClr val="tx1">
                    <a:lumMod val="75000"/>
                    <a:lumOff val="25000"/>
                  </a:schemeClr>
                </a:solidFill>
              </a:rPr>
              <a:t> </a:t>
            </a:r>
            <a:r>
              <a:rPr lang="pt-BR" dirty="0" err="1">
                <a:solidFill>
                  <a:schemeClr val="tx1">
                    <a:lumMod val="75000"/>
                    <a:lumOff val="25000"/>
                  </a:schemeClr>
                </a:solidFill>
              </a:rPr>
              <a:t>Dis</a:t>
            </a:r>
            <a:r>
              <a:rPr lang="pt-BR" dirty="0">
                <a:solidFill>
                  <a:schemeClr val="tx1">
                    <a:lumMod val="75000"/>
                    <a:lumOff val="25000"/>
                  </a:schemeClr>
                </a:solidFill>
              </a:rPr>
              <a:t> </a:t>
            </a:r>
            <a:r>
              <a:rPr lang="pt-BR" dirty="0" err="1">
                <a:solidFill>
                  <a:schemeClr val="tx1">
                    <a:lumMod val="75000"/>
                    <a:lumOff val="25000"/>
                  </a:schemeClr>
                </a:solidFill>
              </a:rPr>
              <a:t>Child</a:t>
            </a:r>
            <a:r>
              <a:rPr lang="pt-BR" dirty="0">
                <a:solidFill>
                  <a:schemeClr val="tx1">
                    <a:lumMod val="75000"/>
                    <a:lumOff val="25000"/>
                  </a:schemeClr>
                </a:solidFill>
              </a:rPr>
              <a:t> Fetal Neonatal Ed. 2002;86:F82–5. </a:t>
            </a:r>
          </a:p>
          <a:p>
            <a:pPr marL="91440" indent="-91440" eaLnBrk="1" fontAlgn="auto" hangingPunct="1">
              <a:lnSpc>
                <a:spcPct val="120000"/>
              </a:lnSpc>
              <a:spcBef>
                <a:spcPts val="0"/>
              </a:spcBef>
              <a:defRPr/>
            </a:pPr>
            <a:r>
              <a:rPr lang="pt-BR" dirty="0">
                <a:solidFill>
                  <a:schemeClr val="tx1">
                    <a:lumMod val="75000"/>
                    <a:lumOff val="25000"/>
                  </a:schemeClr>
                </a:solidFill>
              </a:rPr>
              <a:t>18. </a:t>
            </a:r>
            <a:r>
              <a:rPr lang="pt-BR" dirty="0" err="1">
                <a:solidFill>
                  <a:schemeClr val="tx1">
                    <a:lumMod val="75000"/>
                    <a:lumOff val="25000"/>
                  </a:schemeClr>
                </a:solidFill>
              </a:rPr>
              <a:t>Embleton</a:t>
            </a:r>
            <a:r>
              <a:rPr lang="pt-BR" dirty="0">
                <a:solidFill>
                  <a:schemeClr val="tx1">
                    <a:lumMod val="75000"/>
                    <a:lumOff val="25000"/>
                  </a:schemeClr>
                </a:solidFill>
              </a:rPr>
              <a:t> N, Wood CL. </a:t>
            </a:r>
            <a:r>
              <a:rPr lang="pt-BR" dirty="0" err="1">
                <a:solidFill>
                  <a:schemeClr val="tx1">
                    <a:lumMod val="75000"/>
                    <a:lumOff val="25000"/>
                  </a:schemeClr>
                </a:solidFill>
              </a:rPr>
              <a:t>Growth</a:t>
            </a:r>
            <a:r>
              <a:rPr lang="pt-BR" dirty="0">
                <a:solidFill>
                  <a:schemeClr val="tx1">
                    <a:lumMod val="75000"/>
                    <a:lumOff val="25000"/>
                  </a:schemeClr>
                </a:solidFill>
              </a:rPr>
              <a:t>, </a:t>
            </a:r>
            <a:r>
              <a:rPr lang="pt-BR" dirty="0" err="1">
                <a:solidFill>
                  <a:schemeClr val="tx1">
                    <a:lumMod val="75000"/>
                    <a:lumOff val="25000"/>
                  </a:schemeClr>
                </a:solidFill>
              </a:rPr>
              <a:t>bone</a:t>
            </a:r>
            <a:r>
              <a:rPr lang="pt-BR" dirty="0">
                <a:solidFill>
                  <a:schemeClr val="tx1">
                    <a:lumMod val="75000"/>
                    <a:lumOff val="25000"/>
                  </a:schemeClr>
                </a:solidFill>
              </a:rPr>
              <a:t> </a:t>
            </a:r>
            <a:r>
              <a:rPr lang="pt-BR" dirty="0" err="1">
                <a:solidFill>
                  <a:schemeClr val="tx1">
                    <a:lumMod val="75000"/>
                    <a:lumOff val="25000"/>
                  </a:schemeClr>
                </a:solidFill>
              </a:rPr>
              <a:t>health</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later </a:t>
            </a:r>
            <a:r>
              <a:rPr lang="pt-BR" dirty="0" err="1">
                <a:solidFill>
                  <a:schemeClr val="tx1">
                    <a:lumMod val="75000"/>
                    <a:lumOff val="25000"/>
                  </a:schemeClr>
                </a:solidFill>
              </a:rPr>
              <a:t>outcomes</a:t>
            </a:r>
            <a:r>
              <a:rPr lang="pt-BR" dirty="0">
                <a:solidFill>
                  <a:schemeClr val="tx1">
                    <a:lumMod val="75000"/>
                    <a:lumOff val="25000"/>
                  </a:schemeClr>
                </a:solidFill>
              </a:rPr>
              <a:t> in </a:t>
            </a:r>
            <a:r>
              <a:rPr lang="pt-BR" dirty="0" err="1">
                <a:solidFill>
                  <a:schemeClr val="tx1">
                    <a:lumMod val="75000"/>
                    <a:lumOff val="25000"/>
                  </a:schemeClr>
                </a:solidFill>
              </a:rPr>
              <a:t>infants</a:t>
            </a:r>
            <a:r>
              <a:rPr lang="pt-BR" dirty="0">
                <a:solidFill>
                  <a:schemeClr val="tx1">
                    <a:lumMod val="75000"/>
                    <a:lumOff val="25000"/>
                  </a:schemeClr>
                </a:solidFill>
              </a:rPr>
              <a:t> </a:t>
            </a:r>
            <a:r>
              <a:rPr lang="pt-BR" dirty="0" err="1">
                <a:solidFill>
                  <a:schemeClr val="tx1">
                    <a:lumMod val="75000"/>
                    <a:lumOff val="25000"/>
                  </a:schemeClr>
                </a:solidFill>
              </a:rPr>
              <a:t>born</a:t>
            </a:r>
            <a:r>
              <a:rPr lang="pt-BR" dirty="0">
                <a:solidFill>
                  <a:schemeClr val="tx1">
                    <a:lumMod val="75000"/>
                    <a:lumOff val="25000"/>
                  </a:schemeClr>
                </a:solidFill>
              </a:rPr>
              <a:t> </a:t>
            </a:r>
            <a:r>
              <a:rPr lang="pt-BR" dirty="0" err="1">
                <a:solidFill>
                  <a:schemeClr val="tx1">
                    <a:lumMod val="75000"/>
                    <a:lumOff val="25000"/>
                  </a:schemeClr>
                </a:solidFill>
              </a:rPr>
              <a:t>preterm</a:t>
            </a:r>
            <a:r>
              <a:rPr lang="pt-BR" dirty="0">
                <a:solidFill>
                  <a:schemeClr val="tx1">
                    <a:lumMod val="75000"/>
                    <a:lumOff val="25000"/>
                  </a:schemeClr>
                </a:solidFill>
              </a:rPr>
              <a:t>. J </a:t>
            </a:r>
            <a:r>
              <a:rPr lang="pt-BR" dirty="0" err="1">
                <a:solidFill>
                  <a:schemeClr val="tx1">
                    <a:lumMod val="75000"/>
                    <a:lumOff val="25000"/>
                  </a:schemeClr>
                </a:solidFill>
              </a:rPr>
              <a:t>Pediatr</a:t>
            </a:r>
            <a:r>
              <a:rPr lang="pt-BR" dirty="0">
                <a:solidFill>
                  <a:schemeClr val="tx1">
                    <a:lumMod val="75000"/>
                    <a:lumOff val="25000"/>
                  </a:schemeClr>
                </a:solidFill>
              </a:rPr>
              <a:t>. 2014;90:529–32.</a:t>
            </a:r>
          </a:p>
          <a:p>
            <a:pPr marL="91440" indent="-91440" eaLnBrk="1" fontAlgn="auto" hangingPunct="1">
              <a:lnSpc>
                <a:spcPct val="120000"/>
              </a:lnSpc>
              <a:spcBef>
                <a:spcPts val="0"/>
              </a:spcBef>
              <a:defRPr/>
            </a:pPr>
            <a:r>
              <a:rPr lang="pt-BR" dirty="0">
                <a:solidFill>
                  <a:schemeClr val="tx1">
                    <a:lumMod val="75000"/>
                    <a:lumOff val="25000"/>
                  </a:schemeClr>
                </a:solidFill>
              </a:rPr>
              <a:t> 19. Ramón AM, </a:t>
            </a:r>
            <a:r>
              <a:rPr lang="pt-BR" dirty="0" err="1">
                <a:solidFill>
                  <a:schemeClr val="tx1">
                    <a:lumMod val="75000"/>
                    <a:lumOff val="25000"/>
                  </a:schemeClr>
                </a:solidFill>
              </a:rPr>
              <a:t>Espuelas</a:t>
            </a:r>
            <a:r>
              <a:rPr lang="pt-BR" dirty="0">
                <a:solidFill>
                  <a:schemeClr val="tx1">
                    <a:lumMod val="75000"/>
                    <a:lumOff val="25000"/>
                  </a:schemeClr>
                </a:solidFill>
              </a:rPr>
              <a:t> CF, </a:t>
            </a:r>
            <a:r>
              <a:rPr lang="pt-BR" dirty="0" err="1">
                <a:solidFill>
                  <a:schemeClr val="tx1">
                    <a:lumMod val="75000"/>
                    <a:lumOff val="25000"/>
                  </a:schemeClr>
                </a:solidFill>
              </a:rPr>
              <a:t>Calmarza</a:t>
            </a:r>
            <a:r>
              <a:rPr lang="pt-BR" dirty="0">
                <a:solidFill>
                  <a:schemeClr val="tx1">
                    <a:lumMod val="75000"/>
                    <a:lumOff val="25000"/>
                  </a:schemeClr>
                </a:solidFill>
              </a:rPr>
              <a:t> PC, </a:t>
            </a:r>
            <a:r>
              <a:rPr lang="pt-BR" dirty="0" err="1">
                <a:solidFill>
                  <a:schemeClr val="tx1">
                    <a:lumMod val="75000"/>
                    <a:lumOff val="25000"/>
                  </a:schemeClr>
                </a:solidFill>
              </a:rPr>
              <a:t>Gracia</a:t>
            </a:r>
            <a:r>
              <a:rPr lang="pt-BR" dirty="0">
                <a:solidFill>
                  <a:schemeClr val="tx1">
                    <a:lumMod val="75000"/>
                    <a:lumOff val="25000"/>
                  </a:schemeClr>
                </a:solidFill>
              </a:rPr>
              <a:t> SR, Del Cacho MJ. </a:t>
            </a:r>
            <a:r>
              <a:rPr lang="pt-BR" dirty="0" err="1">
                <a:solidFill>
                  <a:schemeClr val="tx1">
                    <a:lumMod val="75000"/>
                    <a:lumOff val="25000"/>
                  </a:schemeClr>
                </a:solidFill>
              </a:rPr>
              <a:t>Factores</a:t>
            </a:r>
            <a:r>
              <a:rPr lang="pt-BR" dirty="0">
                <a:solidFill>
                  <a:schemeClr val="tx1">
                    <a:lumMod val="75000"/>
                    <a:lumOff val="25000"/>
                  </a:schemeClr>
                </a:solidFill>
              </a:rPr>
              <a:t> de </a:t>
            </a:r>
            <a:r>
              <a:rPr lang="pt-BR" dirty="0" err="1">
                <a:solidFill>
                  <a:schemeClr val="tx1">
                    <a:lumMod val="75000"/>
                    <a:lumOff val="25000"/>
                  </a:schemeClr>
                </a:solidFill>
              </a:rPr>
              <a:t>riesgo</a:t>
            </a:r>
            <a:r>
              <a:rPr lang="pt-BR" dirty="0">
                <a:solidFill>
                  <a:schemeClr val="tx1">
                    <a:lumMod val="75000"/>
                    <a:lumOff val="25000"/>
                  </a:schemeClr>
                </a:solidFill>
              </a:rPr>
              <a:t> y marcadores bioquímicos de </a:t>
            </a:r>
            <a:r>
              <a:rPr lang="pt-BR" dirty="0" err="1">
                <a:solidFill>
                  <a:schemeClr val="tx1">
                    <a:lumMod val="75000"/>
                    <a:lumOff val="25000"/>
                  </a:schemeClr>
                </a:solidFill>
              </a:rPr>
              <a:t>la</a:t>
            </a:r>
            <a:r>
              <a:rPr lang="pt-BR" dirty="0">
                <a:solidFill>
                  <a:schemeClr val="tx1">
                    <a:lumMod val="75000"/>
                    <a:lumOff val="25000"/>
                  </a:schemeClr>
                </a:solidFill>
              </a:rPr>
              <a:t> </a:t>
            </a:r>
            <a:r>
              <a:rPr lang="pt-BR" dirty="0" err="1">
                <a:solidFill>
                  <a:schemeClr val="tx1">
                    <a:lumMod val="75000"/>
                    <a:lumOff val="25000"/>
                  </a:schemeClr>
                </a:solidFill>
              </a:rPr>
              <a:t>enfermedad</a:t>
            </a:r>
            <a:r>
              <a:rPr lang="pt-BR" dirty="0">
                <a:solidFill>
                  <a:schemeClr val="tx1">
                    <a:lumMod val="75000"/>
                    <a:lumOff val="25000"/>
                  </a:schemeClr>
                </a:solidFill>
              </a:rPr>
              <a:t> metabólica </a:t>
            </a:r>
            <a:r>
              <a:rPr lang="pt-BR" dirty="0" err="1">
                <a:solidFill>
                  <a:schemeClr val="tx1">
                    <a:lumMod val="75000"/>
                    <a:lumOff val="25000"/>
                  </a:schemeClr>
                </a:solidFill>
              </a:rPr>
              <a:t>ósea</a:t>
            </a:r>
            <a:r>
              <a:rPr lang="pt-BR" dirty="0">
                <a:solidFill>
                  <a:schemeClr val="tx1">
                    <a:lumMod val="75000"/>
                    <a:lumOff val="25000"/>
                  </a:schemeClr>
                </a:solidFill>
              </a:rPr>
              <a:t> </a:t>
            </a:r>
            <a:r>
              <a:rPr lang="pt-BR" dirty="0" err="1">
                <a:solidFill>
                  <a:schemeClr val="tx1">
                    <a:lumMod val="75000"/>
                    <a:lumOff val="25000"/>
                  </a:schemeClr>
                </a:solidFill>
              </a:rPr>
              <a:t>del</a:t>
            </a:r>
            <a:r>
              <a:rPr lang="pt-BR" dirty="0">
                <a:solidFill>
                  <a:schemeClr val="tx1">
                    <a:lumMod val="75000"/>
                    <a:lumOff val="25000"/>
                  </a:schemeClr>
                </a:solidFill>
              </a:rPr>
              <a:t> </a:t>
            </a:r>
            <a:r>
              <a:rPr lang="pt-BR" dirty="0" err="1">
                <a:solidFill>
                  <a:schemeClr val="tx1">
                    <a:lumMod val="75000"/>
                    <a:lumOff val="25000"/>
                  </a:schemeClr>
                </a:solidFill>
              </a:rPr>
              <a:t>recién</a:t>
            </a:r>
            <a:r>
              <a:rPr lang="pt-BR" dirty="0">
                <a:solidFill>
                  <a:schemeClr val="tx1">
                    <a:lumMod val="75000"/>
                    <a:lumOff val="25000"/>
                  </a:schemeClr>
                </a:solidFill>
              </a:rPr>
              <a:t> </a:t>
            </a:r>
            <a:r>
              <a:rPr lang="pt-BR" dirty="0" err="1">
                <a:solidFill>
                  <a:schemeClr val="tx1">
                    <a:lumMod val="75000"/>
                    <a:lumOff val="25000"/>
                  </a:schemeClr>
                </a:solidFill>
              </a:rPr>
              <a:t>nacido</a:t>
            </a:r>
            <a:r>
              <a:rPr lang="pt-BR" dirty="0">
                <a:solidFill>
                  <a:schemeClr val="tx1">
                    <a:lumMod val="75000"/>
                    <a:lumOff val="25000"/>
                  </a:schemeClr>
                </a:solidFill>
              </a:rPr>
              <a:t> prematuro. </a:t>
            </a:r>
            <a:r>
              <a:rPr lang="pt-BR" dirty="0" err="1">
                <a:solidFill>
                  <a:schemeClr val="tx1">
                    <a:lumMod val="75000"/>
                    <a:lumOff val="25000"/>
                  </a:schemeClr>
                </a:solidFill>
              </a:rPr>
              <a:t>Rev</a:t>
            </a:r>
            <a:r>
              <a:rPr lang="pt-BR" dirty="0">
                <a:solidFill>
                  <a:schemeClr val="tx1">
                    <a:lumMod val="75000"/>
                    <a:lumOff val="25000"/>
                  </a:schemeClr>
                </a:solidFill>
              </a:rPr>
              <a:t> </a:t>
            </a:r>
            <a:r>
              <a:rPr lang="pt-BR" dirty="0" err="1">
                <a:solidFill>
                  <a:schemeClr val="tx1">
                    <a:lumMod val="75000"/>
                    <a:lumOff val="25000"/>
                  </a:schemeClr>
                </a:solidFill>
              </a:rPr>
              <a:t>Chil</a:t>
            </a:r>
            <a:r>
              <a:rPr lang="pt-BR" dirty="0">
                <a:solidFill>
                  <a:schemeClr val="tx1">
                    <a:lumMod val="75000"/>
                    <a:lumOff val="25000"/>
                  </a:schemeClr>
                </a:solidFill>
              </a:rPr>
              <a:t> </a:t>
            </a:r>
            <a:r>
              <a:rPr lang="pt-BR" dirty="0" err="1">
                <a:solidFill>
                  <a:schemeClr val="tx1">
                    <a:lumMod val="75000"/>
                    <a:lumOff val="25000"/>
                  </a:schemeClr>
                </a:solidFill>
              </a:rPr>
              <a:t>Pediatr</a:t>
            </a:r>
            <a:r>
              <a:rPr lang="pt-BR" dirty="0">
                <a:solidFill>
                  <a:schemeClr val="tx1">
                    <a:lumMod val="75000"/>
                    <a:lumOff val="25000"/>
                  </a:schemeClr>
                </a:solidFill>
              </a:rPr>
              <a:t>. 2017;88:487–94.</a:t>
            </a:r>
          </a:p>
          <a:p>
            <a:pPr marL="91440" indent="-91440" eaLnBrk="1" fontAlgn="auto" hangingPunct="1">
              <a:lnSpc>
                <a:spcPct val="120000"/>
              </a:lnSpc>
              <a:spcBef>
                <a:spcPts val="0"/>
              </a:spcBef>
              <a:defRPr/>
            </a:pPr>
            <a:r>
              <a:rPr lang="pt-BR" dirty="0">
                <a:solidFill>
                  <a:schemeClr val="tx1">
                    <a:lumMod val="75000"/>
                    <a:lumOff val="25000"/>
                  </a:schemeClr>
                </a:solidFill>
              </a:rPr>
              <a:t>20. </a:t>
            </a:r>
            <a:r>
              <a:rPr lang="pt-BR" dirty="0" err="1">
                <a:solidFill>
                  <a:schemeClr val="tx1">
                    <a:lumMod val="75000"/>
                    <a:lumOff val="25000"/>
                  </a:schemeClr>
                </a:solidFill>
              </a:rPr>
              <a:t>Stalnaker</a:t>
            </a:r>
            <a:r>
              <a:rPr lang="pt-BR" dirty="0">
                <a:solidFill>
                  <a:schemeClr val="tx1">
                    <a:lumMod val="75000"/>
                    <a:lumOff val="25000"/>
                  </a:schemeClr>
                </a:solidFill>
              </a:rPr>
              <a:t> KA, </a:t>
            </a:r>
            <a:r>
              <a:rPr lang="pt-BR" dirty="0" err="1">
                <a:solidFill>
                  <a:schemeClr val="tx1">
                    <a:lumMod val="75000"/>
                    <a:lumOff val="25000"/>
                  </a:schemeClr>
                </a:solidFill>
              </a:rPr>
              <a:t>Poskey</a:t>
            </a:r>
            <a:r>
              <a:rPr lang="pt-BR" dirty="0">
                <a:solidFill>
                  <a:schemeClr val="tx1">
                    <a:lumMod val="75000"/>
                    <a:lumOff val="25000"/>
                  </a:schemeClr>
                </a:solidFill>
              </a:rPr>
              <a:t> GA. Osteopenia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prematurity</a:t>
            </a:r>
            <a:r>
              <a:rPr lang="pt-BR" dirty="0">
                <a:solidFill>
                  <a:schemeClr val="tx1">
                    <a:lumMod val="75000"/>
                    <a:lumOff val="25000"/>
                  </a:schemeClr>
                </a:solidFill>
              </a:rPr>
              <a:t>: does </a:t>
            </a:r>
            <a:r>
              <a:rPr lang="pt-BR" dirty="0" err="1">
                <a:solidFill>
                  <a:schemeClr val="tx1">
                    <a:lumMod val="75000"/>
                    <a:lumOff val="25000"/>
                  </a:schemeClr>
                </a:solidFill>
              </a:rPr>
              <a:t>physical</a:t>
            </a:r>
            <a:r>
              <a:rPr lang="pt-BR" dirty="0">
                <a:solidFill>
                  <a:schemeClr val="tx1">
                    <a:lumMod val="75000"/>
                    <a:lumOff val="25000"/>
                  </a:schemeClr>
                </a:solidFill>
              </a:rPr>
              <a:t> </a:t>
            </a:r>
            <a:r>
              <a:rPr lang="pt-BR" dirty="0" err="1">
                <a:solidFill>
                  <a:schemeClr val="tx1">
                    <a:lumMod val="75000"/>
                    <a:lumOff val="25000"/>
                  </a:schemeClr>
                </a:solidFill>
              </a:rPr>
              <a:t>activity</a:t>
            </a:r>
            <a:r>
              <a:rPr lang="pt-BR" dirty="0">
                <a:solidFill>
                  <a:schemeClr val="tx1">
                    <a:lumMod val="75000"/>
                    <a:lumOff val="25000"/>
                  </a:schemeClr>
                </a:solidFill>
              </a:rPr>
              <a:t> improve </a:t>
            </a:r>
            <a:r>
              <a:rPr lang="pt-BR" dirty="0" err="1">
                <a:solidFill>
                  <a:schemeClr val="tx1">
                    <a:lumMod val="75000"/>
                    <a:lumOff val="25000"/>
                  </a:schemeClr>
                </a:solidFill>
              </a:rPr>
              <a:t>bone</a:t>
            </a:r>
            <a:r>
              <a:rPr lang="pt-BR" dirty="0">
                <a:solidFill>
                  <a:schemeClr val="tx1">
                    <a:lumMod val="75000"/>
                    <a:lumOff val="25000"/>
                  </a:schemeClr>
                </a:solidFill>
              </a:rPr>
              <a:t> </a:t>
            </a:r>
            <a:r>
              <a:rPr lang="pt-BR" dirty="0" err="1">
                <a:solidFill>
                  <a:schemeClr val="tx1">
                    <a:lumMod val="75000"/>
                    <a:lumOff val="25000"/>
                  </a:schemeClr>
                </a:solidFill>
              </a:rPr>
              <a:t>mineralization</a:t>
            </a:r>
            <a:r>
              <a:rPr lang="pt-BR" dirty="0">
                <a:solidFill>
                  <a:schemeClr val="tx1">
                    <a:lumMod val="75000"/>
                    <a:lumOff val="25000"/>
                  </a:schemeClr>
                </a:solidFill>
              </a:rPr>
              <a:t> in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Neonatal </a:t>
            </a:r>
            <a:r>
              <a:rPr lang="pt-BR" dirty="0" err="1">
                <a:solidFill>
                  <a:schemeClr val="tx1">
                    <a:lumMod val="75000"/>
                    <a:lumOff val="25000"/>
                  </a:schemeClr>
                </a:solidFill>
              </a:rPr>
              <a:t>Netw</a:t>
            </a:r>
            <a:r>
              <a:rPr lang="pt-BR" dirty="0">
                <a:solidFill>
                  <a:schemeClr val="tx1">
                    <a:lumMod val="75000"/>
                    <a:lumOff val="25000"/>
                  </a:schemeClr>
                </a:solidFill>
              </a:rPr>
              <a:t>. 2016;35:95–104.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title"/>
          </p:nvPr>
        </p:nvSpPr>
        <p:spPr bwMode="auto">
          <a:xfrm>
            <a:off x="1117600" y="306388"/>
            <a:ext cx="10058400" cy="1449387"/>
          </a:xfrm>
        </p:spPr>
        <p:txBody>
          <a:bodyPr wrap="square" numCol="1" anchorCtr="0" compatLnSpc="1">
            <a:prstTxWarp prst="textNoShape">
              <a:avLst/>
            </a:prstTxWarp>
          </a:bodyPr>
          <a:lstStyle/>
          <a:p>
            <a:pPr algn="ctr" eaLnBrk="1" hangingPunct="1">
              <a:defRPr/>
            </a:pPr>
            <a:r>
              <a:rPr lang="pt-BR" sz="4400" smtClean="0">
                <a:solidFill>
                  <a:srgbClr val="0000FF"/>
                </a:solidFill>
              </a:rPr>
              <a:t>Nota do Editor do site, Dr. Paulo R. Margotto. Consultem também Aqui e Agora!</a:t>
            </a:r>
          </a:p>
        </p:txBody>
      </p:sp>
      <p:sp>
        <p:nvSpPr>
          <p:cNvPr id="31746" name="Text Box 5"/>
          <p:cNvSpPr txBox="1">
            <a:spLocks noChangeArrowheads="1"/>
          </p:cNvSpPr>
          <p:nvPr/>
        </p:nvSpPr>
        <p:spPr bwMode="auto">
          <a:xfrm>
            <a:off x="4722813" y="5422900"/>
            <a:ext cx="2549525" cy="366713"/>
          </a:xfrm>
          <a:prstGeom prst="rect">
            <a:avLst/>
          </a:prstGeom>
          <a:noFill/>
          <a:ln w="9525">
            <a:noFill/>
            <a:miter lim="800000"/>
            <a:headEnd/>
            <a:tailEnd/>
          </a:ln>
        </p:spPr>
        <p:txBody>
          <a:bodyPr wrap="none">
            <a:spAutoFit/>
          </a:bodyPr>
          <a:lstStyle/>
          <a:p>
            <a:pPr defTabSz="914400"/>
            <a:r>
              <a:rPr lang="pt-BR">
                <a:hlinkClick r:id="rId2"/>
              </a:rPr>
              <a:t>pmargotto@gmail.com</a:t>
            </a:r>
            <a:r>
              <a:rPr lang="pt-BR"/>
              <a:t> </a:t>
            </a:r>
          </a:p>
        </p:txBody>
      </p:sp>
      <p:pic>
        <p:nvPicPr>
          <p:cNvPr id="31747" name="Picture 5"/>
          <p:cNvPicPr>
            <a:picLocks noChangeAspect="1" noChangeArrowheads="1"/>
          </p:cNvPicPr>
          <p:nvPr/>
        </p:nvPicPr>
        <p:blipFill>
          <a:blip r:embed="rId3">
            <a:lum bright="6000"/>
          </a:blip>
          <a:srcRect/>
          <a:stretch>
            <a:fillRect/>
          </a:stretch>
        </p:blipFill>
        <p:spPr bwMode="auto">
          <a:xfrm>
            <a:off x="2979738" y="1784350"/>
            <a:ext cx="6064250" cy="355758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p:nvPr>
        </p:nvSpPr>
        <p:spPr bwMode="auto">
          <a:xfrm>
            <a:off x="1068388" y="-881063"/>
            <a:ext cx="10058400" cy="1449388"/>
          </a:xfrm>
        </p:spPr>
        <p:txBody>
          <a:bodyPr wrap="square" numCol="1" anchorCtr="0" compatLnSpc="1">
            <a:prstTxWarp prst="textNoShape">
              <a:avLst/>
            </a:prstTxWarp>
          </a:bodyPr>
          <a:lstStyle/>
          <a:p>
            <a:pPr algn="ctr" eaLnBrk="1" hangingPunct="1">
              <a:defRPr/>
            </a:pPr>
            <a:r>
              <a:rPr lang="pt-BR" sz="3200" b="1" smtClean="0">
                <a:solidFill>
                  <a:srgbClr val="FF0066"/>
                </a:solidFill>
              </a:rPr>
              <a:t>CAFEÍNA E DOENÇA METABÓLICA ÓSSEA</a:t>
            </a:r>
          </a:p>
        </p:txBody>
      </p:sp>
      <p:sp>
        <p:nvSpPr>
          <p:cNvPr id="32770" name="Rectangle 3"/>
          <p:cNvSpPr>
            <a:spLocks noGrp="1"/>
          </p:cNvSpPr>
          <p:nvPr>
            <p:ph type="body" idx="1"/>
          </p:nvPr>
        </p:nvSpPr>
        <p:spPr>
          <a:xfrm>
            <a:off x="1165225" y="2678113"/>
            <a:ext cx="10058400" cy="4022725"/>
          </a:xfrm>
        </p:spPr>
        <p:txBody>
          <a:bodyPr/>
          <a:lstStyle/>
          <a:p>
            <a:pPr algn="ctr" eaLnBrk="1" hangingPunct="1"/>
            <a:r>
              <a:rPr lang="pt-BR" sz="1800" smtClean="0"/>
              <a:t>A partir de resultados em estudos animais (ratos) sugerindo que a cafeína reduz a densidade óssea através do aumento da osteoclastogênese e seu efeito calciúrico, foi conduzido um estudo piloto nos RN recebendo cafeína, avaliando a dose cumulativa ou a duração,  para a possibilidade de associação entre cafeína e doença metabólica óssea da prematuridade [DMO] (n-109 RN&lt;32 semanas e peso ao nascer&lt; 1500g). Não houve grupo controle pois todos recebiam cafeína, no entanto foram controlados fatores de risco, como diurético, nutrição parenteral, esteróide, ingesta de Vitamina D, paridade, fosfato sérico, idade gestacional e gênero. Diferente do estudo de Viswanathan et al (2014), os presente autores relataram significativa associação do uso de cafeína (dose acumulativa e duração) e DMO, principalmente nos menores prematuros, assim como com a dose acumulativa de esteróides, sem diferença entre os sexos. </a:t>
            </a:r>
            <a:r>
              <a:rPr lang="pt-BR" sz="1800" smtClean="0">
                <a:solidFill>
                  <a:srgbClr val="0000FF"/>
                </a:solidFill>
              </a:rPr>
              <a:t>Concluem os autores que estudos adicionais são necessários para determinar menores doses efetivas de cafeína, diferentes estratégias de ventilação, ingestão adequada de vitamina D. Enquanto seria prudente triar estes bebês para DMO com intervalo menor (cada 2 semanas ao invés de cada 21 dias!).</a:t>
            </a:r>
            <a:r>
              <a:rPr lang="pt-BR" sz="1800" smtClean="0"/>
              <a:t> </a:t>
            </a:r>
          </a:p>
        </p:txBody>
      </p:sp>
      <p:sp>
        <p:nvSpPr>
          <p:cNvPr id="32771" name="Rectangle 4"/>
          <p:cNvSpPr>
            <a:spLocks noChangeArrowheads="1"/>
          </p:cNvSpPr>
          <p:nvPr/>
        </p:nvSpPr>
        <p:spPr bwMode="auto">
          <a:xfrm>
            <a:off x="508000" y="509588"/>
            <a:ext cx="11684000" cy="1890712"/>
          </a:xfrm>
          <a:prstGeom prst="rect">
            <a:avLst/>
          </a:prstGeom>
          <a:solidFill>
            <a:schemeClr val="bg1"/>
          </a:solidFill>
          <a:ln w="9525">
            <a:noFill/>
            <a:miter lim="800000"/>
            <a:headEnd/>
            <a:tailEnd/>
          </a:ln>
        </p:spPr>
        <p:txBody>
          <a:bodyPr lIns="0" tIns="0" rIns="0" bIns="0" anchor="ctr">
            <a:spAutoFit/>
          </a:bodyPr>
          <a:lstStyle/>
          <a:p>
            <a:pPr algn="ctr"/>
            <a:r>
              <a:rPr lang="en-US" sz="2700" b="1">
                <a:solidFill>
                  <a:srgbClr val="0000FF"/>
                </a:solidFill>
                <a:latin typeface="Lato" pitchFamily="34" charset="0"/>
              </a:rPr>
              <a:t>Cafe</a:t>
            </a:r>
            <a:r>
              <a:rPr lang="en-US" sz="2700" b="1">
                <a:solidFill>
                  <a:srgbClr val="0000FF"/>
                </a:solidFill>
                <a:latin typeface="Calibri" pitchFamily="34" charset="0"/>
              </a:rPr>
              <a:t>í</a:t>
            </a:r>
            <a:r>
              <a:rPr lang="en-US" sz="2700" b="1">
                <a:solidFill>
                  <a:srgbClr val="0000FF"/>
                </a:solidFill>
                <a:latin typeface="Lato" pitchFamily="34" charset="0"/>
              </a:rPr>
              <a:t>na </a:t>
            </a:r>
            <a:r>
              <a:rPr lang="en-US" sz="2700" b="1">
                <a:solidFill>
                  <a:srgbClr val="0000FF"/>
                </a:solidFill>
                <a:latin typeface="Calibri" pitchFamily="34" charset="0"/>
              </a:rPr>
              <a:t>é</a:t>
            </a:r>
            <a:r>
              <a:rPr lang="en-US" sz="2700" b="1">
                <a:solidFill>
                  <a:srgbClr val="0000FF"/>
                </a:solidFill>
                <a:latin typeface="Lato" pitchFamily="34" charset="0"/>
              </a:rPr>
              <a:t> um fator de risco para a osteopenia da prematuridade nos pr</a:t>
            </a:r>
            <a:r>
              <a:rPr lang="en-US" sz="2700" b="1">
                <a:solidFill>
                  <a:srgbClr val="0000FF"/>
                </a:solidFill>
                <a:latin typeface="Calibri" pitchFamily="34" charset="0"/>
              </a:rPr>
              <a:t>é</a:t>
            </a:r>
            <a:r>
              <a:rPr lang="en-US" sz="2700" b="1">
                <a:solidFill>
                  <a:srgbClr val="0000FF"/>
                </a:solidFill>
                <a:latin typeface="Lato" pitchFamily="34" charset="0"/>
              </a:rPr>
              <a:t>-termo:estudo de coorte</a:t>
            </a:r>
          </a:p>
          <a:p>
            <a:pPr eaLnBrk="0" hangingPunct="0"/>
            <a:r>
              <a:rPr lang="en-US" sz="800" u="sng">
                <a:solidFill>
                  <a:srgbClr val="78909C"/>
                </a:solidFill>
              </a:rPr>
              <a:t> </a:t>
            </a:r>
            <a:endParaRPr lang="en-US" u="sng">
              <a:solidFill>
                <a:srgbClr val="78909C"/>
              </a:solidFill>
              <a:latin typeface="Calibri" pitchFamily="34" charset="0"/>
            </a:endParaRPr>
          </a:p>
          <a:p>
            <a:pPr algn="ctr" eaLnBrk="0" hangingPunct="0"/>
            <a:r>
              <a:rPr lang="en-US" sz="1300" u="sng">
                <a:solidFill>
                  <a:srgbClr val="78909C"/>
                </a:solidFill>
                <a:latin typeface="Source Sans Pro"/>
                <a:hlinkClick r:id="rId2"/>
              </a:rPr>
              <a:t>Caffeine is a risk factor for osteopenia of prematurity in preterm infants: a cohort study.</a:t>
            </a:r>
            <a:endParaRPr lang="en-US" sz="1300">
              <a:solidFill>
                <a:srgbClr val="424242"/>
              </a:solidFill>
              <a:latin typeface="Source Sans Pro"/>
            </a:endParaRPr>
          </a:p>
          <a:p>
            <a:pPr algn="ctr" eaLnBrk="0" hangingPunct="0"/>
            <a:r>
              <a:rPr lang="en-US" sz="1300" u="sng">
                <a:solidFill>
                  <a:srgbClr val="424242"/>
                </a:solidFill>
                <a:latin typeface="Source Sans Pro"/>
              </a:rPr>
              <a:t>Ali E, Rockman-Greenberg C, Moffatt M, Narvey M, Reed M, Jiang D.BMC Pediatr. 2018 Jan 22;18(1):9. doi:</a:t>
            </a:r>
          </a:p>
          <a:p>
            <a:pPr algn="ctr" eaLnBrk="0" hangingPunct="0"/>
            <a:r>
              <a:rPr lang="en-US" u="sng">
                <a:solidFill>
                  <a:srgbClr val="424242"/>
                </a:solidFill>
              </a:rPr>
              <a:t>Apresentação: Mateus Chadud de Pádua Resende, Pedro Henrique de Souza Tavares, Faculdade de Medicina da Universidade Católica de Brasília. </a:t>
            </a:r>
            <a:r>
              <a:rPr lang="en-US" b="1" u="sng">
                <a:solidFill>
                  <a:srgbClr val="424242"/>
                </a:solidFill>
              </a:rPr>
              <a:t>Coordenador:</a:t>
            </a:r>
            <a:r>
              <a:rPr lang="en-US" u="sng">
                <a:solidFill>
                  <a:srgbClr val="424242"/>
                </a:solidFill>
              </a:rPr>
              <a:t>Paulo Roberto Margotto</a:t>
            </a:r>
          </a:p>
        </p:txBody>
      </p:sp>
      <p:pic>
        <p:nvPicPr>
          <p:cNvPr id="32772" name="Picture 5" descr="pptx">
            <a:hlinkClick r:id="rId3" tooltip="Cafeina_DMO_Trajetoria_2018"/>
          </p:cNvPr>
          <p:cNvPicPr>
            <a:picLocks noChangeAspect="1" noChangeArrowheads="1"/>
          </p:cNvPicPr>
          <p:nvPr/>
        </p:nvPicPr>
        <p:blipFill>
          <a:blip r:embed="rId4"/>
          <a:srcRect/>
          <a:stretch>
            <a:fillRect/>
          </a:stretch>
        </p:blipFill>
        <p:spPr bwMode="auto">
          <a:xfrm>
            <a:off x="8580438" y="903288"/>
            <a:ext cx="457200" cy="4572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title"/>
          </p:nvPr>
        </p:nvSpPr>
        <p:spPr bwMode="auto">
          <a:noFill/>
        </p:spPr>
        <p:txBody>
          <a:bodyPr wrap="square" numCol="1" anchorCtr="0" compatLnSpc="1">
            <a:prstTxWarp prst="textNoShape">
              <a:avLst/>
            </a:prstTxWarp>
          </a:bodyPr>
          <a:lstStyle/>
          <a:p>
            <a:pPr algn="ctr"/>
            <a:r>
              <a:rPr lang="pt-BR" b="1" smtClean="0">
                <a:solidFill>
                  <a:srgbClr val="0000FF"/>
                </a:solidFill>
              </a:rPr>
              <a:t>Quando  iniciar a triagem na Doença Metabólica Óssea</a:t>
            </a:r>
          </a:p>
        </p:txBody>
      </p:sp>
      <p:sp>
        <p:nvSpPr>
          <p:cNvPr id="40963" name="Rectangle 3"/>
          <p:cNvSpPr>
            <a:spLocks noGrp="1"/>
          </p:cNvSpPr>
          <p:nvPr>
            <p:ph type="body" idx="1"/>
          </p:nvPr>
        </p:nvSpPr>
        <p:spPr/>
        <p:txBody>
          <a:bodyPr/>
          <a:lstStyle/>
          <a:p>
            <a:r>
              <a:rPr lang="pt-BR" smtClean="0"/>
              <a:t>Segundo Cléa Leone (Comunicação Pessoal), a Doença Metabólica Óssea (com alterações radiológicas) é de manifestação tardia, em geral,  mas, a Síndrome de Deficiência de Fósforo ou Osteopenia da Prematuridade, que antecede às alterações radiológicas que caracterizam a Doença Metabólica Óssea, caracterizam-se por alterações bioquímicas: redução da concentração de Fósforo e aumento da Fosfatase Alcalina em pelo menos duas vezes os valores normais. </a:t>
            </a:r>
            <a:br>
              <a:rPr lang="pt-BR" smtClean="0"/>
            </a:br>
            <a:r>
              <a:rPr lang="pt-BR" smtClean="0"/>
              <a:t>A nossa rotina, com base em nossos trabalhos sobre a DMO, baseia-se na realização da concentração sérica de fósforo e Fosfatase Alcalina na </a:t>
            </a:r>
            <a:r>
              <a:rPr lang="pt-BR" b="1" smtClean="0"/>
              <a:t>terceira semana de vida</a:t>
            </a:r>
            <a:r>
              <a:rPr lang="pt-BR" smtClean="0"/>
              <a:t>, porque em nosso Serviço, os recém-nascidos pré-termo </a:t>
            </a:r>
            <a:r>
              <a:rPr lang="pt-BR" b="1" smtClean="0"/>
              <a:t>recuperam o peso de nascimento até o 10º ou 11º dia de vida</a:t>
            </a:r>
            <a:r>
              <a:rPr lang="pt-BR" smtClean="0"/>
              <a:t> e, portanto, iniciam seu crescimento pós-natal a partir dessa recuperação.</a:t>
            </a:r>
          </a:p>
          <a:p>
            <a:pPr algn="ctr"/>
            <a:r>
              <a:rPr lang="pt-BR" smtClean="0"/>
              <a:t> </a:t>
            </a:r>
            <a:r>
              <a:rPr lang="pt-BR" b="1" smtClean="0"/>
              <a:t>A realização dessas determinações poderá ser feita na quarta semana de vida, dependendo do crescimento dos prematuros nesse serviço.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p:cNvSpPr>
          <p:nvPr>
            <p:ph type="body" idx="1"/>
          </p:nvPr>
        </p:nvSpPr>
        <p:spPr/>
        <p:txBody>
          <a:bodyPr/>
          <a:lstStyle/>
          <a:p>
            <a:pPr algn="ctr"/>
            <a:r>
              <a:rPr lang="pt-BR" sz="1800" b="1" smtClean="0">
                <a:solidFill>
                  <a:srgbClr val="FF0066"/>
                </a:solidFill>
                <a:latin typeface="Times New Roman" pitchFamily="18" charset="0"/>
              </a:rPr>
              <a:t>As intervenções nutricionais e a estimulação física destacam-se como os pilares do controle da doença e devem integrar a rotina de cuidados aos RN</a:t>
            </a:r>
          </a:p>
          <a:p>
            <a:r>
              <a:rPr lang="pt-BR" sz="1800" smtClean="0"/>
              <a:t> </a:t>
            </a:r>
            <a:r>
              <a:rPr lang="pt-BR" sz="1800" b="1" smtClean="0"/>
              <a:t>Fisioterapia motora</a:t>
            </a:r>
            <a:r>
              <a:rPr lang="pt-BR" sz="1800" smtClean="0"/>
              <a:t>: mobilização precoce com 2-5 semanas de vida (a depender da estabilização do bebê) por meios de exercícios passivos nos recém-nascidos de risco levou a efeitos benéficos sobre o peso corporal, aumento da mineralização óssea, aumento dos marcadores de formação óssea e níveis de leptina e atenuação do declínio pós-natal natural na velocidade óssea do som. Estes resultados sugerem que o exercício pode desempenhar um papel importante na prevenção e tratamento da osteopenia da prematuridade. </a:t>
            </a:r>
            <a:r>
              <a:rPr lang="pt-BR" sz="1800" b="1" smtClean="0"/>
              <a:t>Os exercícios consistem em movimentos de extensão e flexão passiva de membros superiores e inferiores durante 5-15 minutos /dia, 2-3 vezes ao por 4-8 semanas).</a:t>
            </a:r>
          </a:p>
          <a:p>
            <a:r>
              <a:rPr lang="pt-BR" sz="1800" b="1" smtClean="0"/>
              <a:t>A nossa conduta consiste em  iniciar seguimento de todo prematuro nascido com menos de 32 semanas de idade gestacional (em alimentação parenteral ou oral) com 3 semanas de vida dosando Ca e P sanguineos e urinários e a FA. As dosagens serão repetidas a cada 21 dias até completar 40 semanas de idade gestacional pós-concepção e depois mensalmente ate 48 semanas ( 2 meses de idade corrigida).</a:t>
            </a:r>
          </a:p>
        </p:txBody>
      </p:sp>
      <p:sp>
        <p:nvSpPr>
          <p:cNvPr id="41988" name="Rectangle 4"/>
          <p:cNvSpPr>
            <a:spLocks noChangeArrowheads="1"/>
          </p:cNvSpPr>
          <p:nvPr/>
        </p:nvSpPr>
        <p:spPr bwMode="auto">
          <a:xfrm>
            <a:off x="2395538" y="473075"/>
            <a:ext cx="7753350" cy="930275"/>
          </a:xfrm>
          <a:prstGeom prst="rect">
            <a:avLst/>
          </a:prstGeom>
          <a:noFill/>
          <a:ln w="9525">
            <a:noFill/>
            <a:miter lim="800000"/>
            <a:headEnd/>
            <a:tailEnd/>
          </a:ln>
          <a:effectLst/>
        </p:spPr>
        <p:txBody>
          <a:bodyPr wrap="none" lIns="0" tIns="0" rIns="0" bIns="0" anchor="ctr">
            <a:spAutoFit/>
          </a:bodyPr>
          <a:lstStyle/>
          <a:p>
            <a:pPr algn="ctr"/>
            <a:r>
              <a:rPr lang="en-US" sz="2700" b="1">
                <a:solidFill>
                  <a:srgbClr val="0000FF"/>
                </a:solidFill>
                <a:latin typeface="Lato" pitchFamily="34" charset="0"/>
              </a:rPr>
              <a:t>Doen</a:t>
            </a:r>
            <a:r>
              <a:rPr lang="en-US" sz="2700" b="1">
                <a:solidFill>
                  <a:srgbClr val="0000FF"/>
                </a:solidFill>
                <a:latin typeface="Arial"/>
              </a:rPr>
              <a:t>ç</a:t>
            </a:r>
            <a:r>
              <a:rPr lang="en-US" sz="2700" b="1">
                <a:solidFill>
                  <a:srgbClr val="0000FF"/>
                </a:solidFill>
                <a:latin typeface="Lato" pitchFamily="34" charset="0"/>
              </a:rPr>
              <a:t>a Metab</a:t>
            </a:r>
            <a:r>
              <a:rPr lang="en-US" sz="2700" b="1">
                <a:solidFill>
                  <a:srgbClr val="0000FF"/>
                </a:solidFill>
                <a:latin typeface="Arial"/>
              </a:rPr>
              <a:t>ó</a:t>
            </a:r>
            <a:r>
              <a:rPr lang="en-US" sz="2700" b="1">
                <a:solidFill>
                  <a:srgbClr val="0000FF"/>
                </a:solidFill>
                <a:latin typeface="Lato" pitchFamily="34" charset="0"/>
              </a:rPr>
              <a:t>lica </a:t>
            </a:r>
            <a:r>
              <a:rPr lang="en-US" sz="2700" b="1">
                <a:solidFill>
                  <a:srgbClr val="0000FF"/>
                </a:solidFill>
                <a:latin typeface="Arial"/>
              </a:rPr>
              <a:t>Ó</a:t>
            </a:r>
            <a:r>
              <a:rPr lang="en-US" sz="2700" b="1">
                <a:solidFill>
                  <a:srgbClr val="0000FF"/>
                </a:solidFill>
                <a:latin typeface="Lato" pitchFamily="34" charset="0"/>
              </a:rPr>
              <a:t>ssea da Prematuridade-2020</a:t>
            </a:r>
          </a:p>
          <a:p>
            <a:pPr algn="ctr" eaLnBrk="0" hangingPunct="0"/>
            <a:r>
              <a:rPr lang="en-US" sz="800" u="sng">
                <a:solidFill>
                  <a:srgbClr val="78909C"/>
                </a:solidFill>
              </a:rPr>
              <a:t>  </a:t>
            </a:r>
            <a:endParaRPr lang="en-US" u="sng">
              <a:solidFill>
                <a:srgbClr val="78909C"/>
              </a:solidFill>
            </a:endParaRPr>
          </a:p>
          <a:p>
            <a:pPr algn="ctr" eaLnBrk="0" hangingPunct="0"/>
            <a:r>
              <a:rPr lang="en-US" sz="1300" u="sng">
                <a:solidFill>
                  <a:srgbClr val="424242"/>
                </a:solidFill>
                <a:latin typeface="Source Sans Pro"/>
              </a:rPr>
              <a:t>Miza Maria B.A.Vidigal, Paulo R. Margotto</a:t>
            </a:r>
          </a:p>
          <a:p>
            <a:pPr algn="ctr" eaLnBrk="0" hangingPunct="0"/>
            <a:r>
              <a:rPr lang="en-US" sz="1300" u="sng">
                <a:solidFill>
                  <a:srgbClr val="424242"/>
                </a:solidFill>
                <a:latin typeface="Source Sans Pro"/>
              </a:rPr>
              <a:t>Capitulo do livro Assistência ao Rec</a:t>
            </a:r>
            <a:r>
              <a:rPr lang="en-US" sz="1300" u="sng">
                <a:solidFill>
                  <a:srgbClr val="424242"/>
                </a:solidFill>
                <a:latin typeface="Arial"/>
              </a:rPr>
              <a:t>é</a:t>
            </a:r>
            <a:r>
              <a:rPr lang="en-US" sz="1300" u="sng">
                <a:solidFill>
                  <a:srgbClr val="424242"/>
                </a:solidFill>
                <a:latin typeface="Source Sans Pro"/>
              </a:rPr>
              <a:t>m-Nascido de Risco, 4</a:t>
            </a:r>
            <a:r>
              <a:rPr lang="en-US" sz="1300" u="sng">
                <a:solidFill>
                  <a:srgbClr val="424242"/>
                </a:solidFill>
                <a:latin typeface="Arial"/>
              </a:rPr>
              <a:t>ª</a:t>
            </a:r>
            <a:r>
              <a:rPr lang="en-US" sz="1300" u="sng">
                <a:solidFill>
                  <a:srgbClr val="424242"/>
                </a:solidFill>
                <a:latin typeface="Source Sans Pro"/>
              </a:rPr>
              <a:t> Edi</a:t>
            </a:r>
            <a:r>
              <a:rPr lang="en-US" sz="1300" u="sng">
                <a:solidFill>
                  <a:srgbClr val="424242"/>
                </a:solidFill>
                <a:latin typeface="Arial"/>
              </a:rPr>
              <a:t>ç</a:t>
            </a:r>
            <a:r>
              <a:rPr lang="en-US" sz="1300" u="sng">
                <a:solidFill>
                  <a:srgbClr val="424242"/>
                </a:solidFill>
                <a:latin typeface="Source Sans Pro"/>
              </a:rPr>
              <a:t>ão, 2020, no Prelo</a:t>
            </a:r>
            <a:endParaRPr lang="en-US" u="sng">
              <a:solidFill>
                <a:srgbClr val="78909C"/>
              </a:solidFill>
            </a:endParaRPr>
          </a:p>
        </p:txBody>
      </p:sp>
      <p:pic>
        <p:nvPicPr>
          <p:cNvPr id="41989" name="Picture 5" descr="doc">
            <a:hlinkClick r:id="rId2" tooltip="NOVO-Doenca Metabolica Ossea da Prematuridade"/>
          </p:cNvPr>
          <p:cNvPicPr>
            <a:picLocks noChangeAspect="1" noChangeArrowheads="1"/>
          </p:cNvPicPr>
          <p:nvPr/>
        </p:nvPicPr>
        <p:blipFill>
          <a:blip r:embed="rId3"/>
          <a:srcRect/>
          <a:stretch>
            <a:fillRect/>
          </a:stretch>
        </p:blipFill>
        <p:spPr bwMode="auto">
          <a:xfrm>
            <a:off x="10196513" y="527050"/>
            <a:ext cx="457200" cy="457200"/>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p:cNvSpPr>
          <p:nvPr>
            <p:ph type="body" idx="1"/>
          </p:nvPr>
        </p:nvSpPr>
        <p:spPr>
          <a:xfrm>
            <a:off x="1136650" y="4054475"/>
            <a:ext cx="10058400" cy="4022725"/>
          </a:xfrm>
        </p:spPr>
        <p:txBody>
          <a:bodyPr/>
          <a:lstStyle/>
          <a:p>
            <a:r>
              <a:rPr lang="pt-PT" smtClean="0"/>
              <a:t>Intervenções de exercício assistido </a:t>
            </a:r>
            <a:r>
              <a:rPr lang="pt-PT" b="1" smtClean="0"/>
              <a:t>uma vez por dia e duas vezes por dia</a:t>
            </a:r>
            <a:r>
              <a:rPr lang="pt-PT" smtClean="0"/>
              <a:t> atenuou significativamente a diminuição da velocidade do som </a:t>
            </a:r>
            <a:r>
              <a:rPr lang="pt-PT" b="1" smtClean="0"/>
              <a:t>(p = 0,04</a:t>
            </a:r>
            <a:r>
              <a:rPr lang="pt-PT" smtClean="0"/>
              <a:t>) 2 semanas. </a:t>
            </a:r>
            <a:endParaRPr lang="pt-BR" smtClean="0"/>
          </a:p>
        </p:txBody>
      </p:sp>
      <p:sp>
        <p:nvSpPr>
          <p:cNvPr id="43012" name="Rectangle 4"/>
          <p:cNvSpPr>
            <a:spLocks noChangeArrowheads="1"/>
          </p:cNvSpPr>
          <p:nvPr/>
        </p:nvSpPr>
        <p:spPr bwMode="auto">
          <a:xfrm>
            <a:off x="2397125" y="531813"/>
            <a:ext cx="6786563" cy="715962"/>
          </a:xfrm>
          <a:prstGeom prst="rect">
            <a:avLst/>
          </a:prstGeom>
          <a:solidFill>
            <a:srgbClr val="FFFFFF"/>
          </a:solidFill>
          <a:ln w="9525">
            <a:noFill/>
            <a:miter lim="800000"/>
            <a:headEnd/>
            <a:tailEnd/>
          </a:ln>
          <a:effectLst/>
        </p:spPr>
        <p:txBody>
          <a:bodyPr wrap="none" tIns="126960" bIns="25392" anchor="ctr">
            <a:spAutoFit/>
          </a:bodyPr>
          <a:lstStyle/>
          <a:p>
            <a:r>
              <a:rPr lang="en-US" sz="2400" b="1">
                <a:solidFill>
                  <a:srgbClr val="0000FF"/>
                </a:solidFill>
                <a:latin typeface="Lato" pitchFamily="34" charset="0"/>
                <a:hlinkClick r:id="rId2"/>
              </a:rPr>
              <a:t>Mobiliza</a:t>
            </a:r>
            <a:r>
              <a:rPr lang="en-US" sz="2400" b="1">
                <a:solidFill>
                  <a:srgbClr val="0000FF"/>
                </a:solidFill>
                <a:latin typeface="Arial"/>
                <a:hlinkClick r:id="rId2"/>
              </a:rPr>
              <a:t>ç</a:t>
            </a:r>
            <a:r>
              <a:rPr lang="en-US" sz="2400" b="1">
                <a:solidFill>
                  <a:srgbClr val="0000FF"/>
                </a:solidFill>
                <a:latin typeface="Lato" pitchFamily="34" charset="0"/>
                <a:hlinkClick r:id="rId2"/>
              </a:rPr>
              <a:t>ão precoce &amp; doen</a:t>
            </a:r>
            <a:r>
              <a:rPr lang="en-US" sz="2400" b="1">
                <a:solidFill>
                  <a:srgbClr val="0000FF"/>
                </a:solidFill>
                <a:latin typeface="Arial"/>
                <a:hlinkClick r:id="rId2"/>
              </a:rPr>
              <a:t>ç</a:t>
            </a:r>
            <a:r>
              <a:rPr lang="en-US" sz="2400" b="1">
                <a:solidFill>
                  <a:srgbClr val="0000FF"/>
                </a:solidFill>
                <a:latin typeface="Lato" pitchFamily="34" charset="0"/>
                <a:hlinkClick r:id="rId2"/>
              </a:rPr>
              <a:t>a metab</a:t>
            </a:r>
            <a:r>
              <a:rPr lang="en-US" sz="2400" b="1">
                <a:solidFill>
                  <a:srgbClr val="0000FF"/>
                </a:solidFill>
                <a:latin typeface="Arial"/>
                <a:hlinkClick r:id="rId2"/>
              </a:rPr>
              <a:t>ó</a:t>
            </a:r>
            <a:r>
              <a:rPr lang="en-US" sz="2400" b="1">
                <a:solidFill>
                  <a:srgbClr val="0000FF"/>
                </a:solidFill>
                <a:latin typeface="Lato" pitchFamily="34" charset="0"/>
                <a:hlinkClick r:id="rId2"/>
              </a:rPr>
              <a:t>lica </a:t>
            </a:r>
            <a:r>
              <a:rPr lang="en-US" sz="2400" b="1">
                <a:solidFill>
                  <a:srgbClr val="0000FF"/>
                </a:solidFill>
                <a:latin typeface="Arial"/>
                <a:hlinkClick r:id="rId2"/>
              </a:rPr>
              <a:t>ó</a:t>
            </a:r>
            <a:r>
              <a:rPr lang="en-US" sz="2400" b="1">
                <a:solidFill>
                  <a:srgbClr val="0000FF"/>
                </a:solidFill>
                <a:latin typeface="Lato" pitchFamily="34" charset="0"/>
                <a:hlinkClick r:id="rId2"/>
              </a:rPr>
              <a:t>ssea</a:t>
            </a:r>
            <a:endParaRPr lang="en-US" sz="2400" b="1">
              <a:solidFill>
                <a:srgbClr val="0000FF"/>
              </a:solidFill>
              <a:latin typeface="Lato" pitchFamily="34" charset="0"/>
            </a:endParaRPr>
          </a:p>
          <a:p>
            <a:pPr eaLnBrk="0" hangingPunct="0"/>
            <a:r>
              <a:rPr lang="en-US" sz="1300" u="sng">
                <a:solidFill>
                  <a:srgbClr val="78909C"/>
                </a:solidFill>
                <a:latin typeface="Source Sans Pro"/>
              </a:rPr>
              <a:t> </a:t>
            </a:r>
          </a:p>
        </p:txBody>
      </p:sp>
      <p:pic>
        <p:nvPicPr>
          <p:cNvPr id="43013" name="Picture 5" descr="pptx">
            <a:hlinkClick r:id="rId3" tooltip="Mobilizacao_precoce_DMO"/>
          </p:cNvPr>
          <p:cNvPicPr>
            <a:picLocks noChangeAspect="1" noChangeArrowheads="1"/>
          </p:cNvPicPr>
          <p:nvPr/>
        </p:nvPicPr>
        <p:blipFill>
          <a:blip r:embed="rId4"/>
          <a:srcRect/>
          <a:stretch>
            <a:fillRect/>
          </a:stretch>
        </p:blipFill>
        <p:spPr bwMode="auto">
          <a:xfrm>
            <a:off x="9264650" y="650875"/>
            <a:ext cx="523875" cy="523875"/>
          </a:xfrm>
          <a:prstGeom prst="rect">
            <a:avLst/>
          </a:prstGeom>
          <a:noFill/>
        </p:spPr>
      </p:pic>
      <p:sp>
        <p:nvSpPr>
          <p:cNvPr id="43014" name="Rectangle 6"/>
          <p:cNvSpPr>
            <a:spLocks noChangeArrowheads="1"/>
          </p:cNvSpPr>
          <p:nvPr/>
        </p:nvSpPr>
        <p:spPr bwMode="auto">
          <a:xfrm>
            <a:off x="1695450" y="3157538"/>
            <a:ext cx="8916988" cy="641350"/>
          </a:xfrm>
          <a:prstGeom prst="rect">
            <a:avLst/>
          </a:prstGeom>
          <a:noFill/>
          <a:ln w="9525">
            <a:noFill/>
            <a:miter lim="800000"/>
            <a:headEnd/>
            <a:tailEnd/>
          </a:ln>
          <a:effectLst/>
        </p:spPr>
        <p:txBody>
          <a:bodyPr anchor="ctr">
            <a:spAutoFit/>
          </a:bodyPr>
          <a:lstStyle/>
          <a:p>
            <a:r>
              <a:rPr lang="pt-PT"/>
              <a:t>O dobro do exercício diário produziu decréscimos significativamente velocidade óssea do som em 4 semanas (p = 0,026) </a:t>
            </a:r>
          </a:p>
        </p:txBody>
      </p:sp>
      <p:sp>
        <p:nvSpPr>
          <p:cNvPr id="43015" name="Rectangle 7"/>
          <p:cNvSpPr>
            <a:spLocks noChangeArrowheads="1"/>
          </p:cNvSpPr>
          <p:nvPr/>
        </p:nvSpPr>
        <p:spPr bwMode="auto">
          <a:xfrm>
            <a:off x="360363" y="1763713"/>
            <a:ext cx="11509375" cy="1190625"/>
          </a:xfrm>
          <a:prstGeom prst="rect">
            <a:avLst/>
          </a:prstGeom>
          <a:noFill/>
          <a:ln w="9525">
            <a:noFill/>
            <a:miter lim="800000"/>
            <a:headEnd/>
            <a:tailEnd/>
          </a:ln>
          <a:effectLst/>
        </p:spPr>
        <p:txBody>
          <a:bodyPr anchor="ctr">
            <a:spAutoFit/>
          </a:bodyPr>
          <a:lstStyle/>
          <a:p>
            <a:pPr algn="ctr"/>
            <a:r>
              <a:rPr lang="pt-BR">
                <a:hlinkClick r:id="rId5"/>
              </a:rPr>
              <a:t>The </a:t>
            </a:r>
            <a:r>
              <a:rPr lang="pt-BR" b="1">
                <a:hlinkClick r:id="rId5"/>
              </a:rPr>
              <a:t>Effect</a:t>
            </a:r>
            <a:r>
              <a:rPr lang="pt-BR">
                <a:hlinkClick r:id="rId5"/>
              </a:rPr>
              <a:t> of </a:t>
            </a:r>
            <a:r>
              <a:rPr lang="pt-BR" b="1">
                <a:hlinkClick r:id="rId5"/>
              </a:rPr>
              <a:t>Assisted</a:t>
            </a:r>
            <a:r>
              <a:rPr lang="pt-BR">
                <a:hlinkClick r:id="rId5"/>
              </a:rPr>
              <a:t> </a:t>
            </a:r>
            <a:r>
              <a:rPr lang="pt-BR" b="1">
                <a:hlinkClick r:id="rId5"/>
              </a:rPr>
              <a:t>Exercise</a:t>
            </a:r>
            <a:r>
              <a:rPr lang="pt-BR">
                <a:hlinkClick r:id="rId5"/>
              </a:rPr>
              <a:t> Frequency on Bone Strength in Very Low Birth Weight Preterm Infants: A Randomized Control Trial.</a:t>
            </a:r>
            <a:r>
              <a:rPr lang="pt-BR" b="1"/>
              <a:t>Litmanovitz I</a:t>
            </a:r>
            <a:r>
              <a:rPr lang="pt-BR"/>
              <a:t>, Erez H, Eliakim A, Bauer-Rusek S, Arnon S, Regev RH, Sirota G, Nemet D.Calcif Tissue Int. 2016 Sep;99(3):237-42. doi: </a:t>
            </a:r>
            <a:r>
              <a:rPr lang="pt-BR">
                <a:solidFill>
                  <a:srgbClr val="0000FF"/>
                </a:solidFill>
              </a:rPr>
              <a:t>10.1007/s00223-016-0145-3</a:t>
            </a:r>
            <a:r>
              <a:rPr lang="pt-BR"/>
              <a:t>. Epub 2016 May 3.PMID: 27142078.</a:t>
            </a:r>
            <a:r>
              <a:rPr lang="pt-BR" u="sng">
                <a:hlinkClick r:id="rId6"/>
              </a:rPr>
              <a:t>Similar articles</a:t>
            </a:r>
            <a:endParaRPr lang="pt-BR" u="sng"/>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rgbClr val="0000FF"/>
                </a:solidFill>
              </a:rPr>
              <a:t>Obrigada</a:t>
            </a:r>
          </a:p>
        </p:txBody>
      </p:sp>
      <p:pic>
        <p:nvPicPr>
          <p:cNvPr id="33794" name="Espaço Reservado para Conteúdo 4"/>
          <p:cNvPicPr>
            <a:picLocks noGrp="1" noChangeAspect="1"/>
          </p:cNvPicPr>
          <p:nvPr>
            <p:ph idx="1"/>
          </p:nvPr>
        </p:nvPicPr>
        <p:blipFill>
          <a:blip r:embed="rId2"/>
          <a:srcRect/>
          <a:stretch>
            <a:fillRect/>
          </a:stretch>
        </p:blipFill>
        <p:spPr>
          <a:xfrm>
            <a:off x="4183063" y="1730375"/>
            <a:ext cx="3438525" cy="4586288"/>
          </a:xfrm>
        </p:spPr>
      </p:pic>
    </p:spTree>
  </p:cSld>
  <p:clrMapOvr>
    <a:masterClrMapping/>
  </p:clrMapOvr>
</p:sld>
</file>

<file path=ppt/theme/theme1.xml><?xml version="1.0" encoding="utf-8"?>
<a:theme xmlns:a="http://schemas.openxmlformats.org/drawingml/2006/main" name="Retrospectiva">
  <a:themeElements>
    <a:clrScheme name="Retrospectiva">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Retrospectiva">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iva">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02006FA4-1611-4B07-AF7F-85CF6D20EB3E}"/>
    </a:ext>
  </a:extLst>
</a:theme>
</file>

<file path=docProps/app.xml><?xml version="1.0" encoding="utf-8"?>
<Properties xmlns="http://schemas.openxmlformats.org/officeDocument/2006/extended-properties" xmlns:vt="http://schemas.openxmlformats.org/officeDocument/2006/docPropsVTypes">
  <Template>Retrospect</Template>
  <TotalTime>579</TotalTime>
  <Words>2229</Words>
  <Application>Microsoft Office PowerPoint</Application>
  <PresentationFormat>Custom</PresentationFormat>
  <Paragraphs>127</Paragraphs>
  <Slides>24</Slides>
  <Notes>0</Notes>
  <HiddenSlides>0</HiddenSlides>
  <MMClips>0</MMClips>
  <ScaleCrop>false</ScaleCrop>
  <HeadingPairs>
    <vt:vector size="6" baseType="variant">
      <vt:variant>
        <vt:lpstr>Fontes usadas</vt:lpstr>
      </vt:variant>
      <vt:variant>
        <vt:i4>7</vt:i4>
      </vt:variant>
      <vt:variant>
        <vt:lpstr>Modelo de design</vt:lpstr>
      </vt:variant>
      <vt:variant>
        <vt:i4>7</vt:i4>
      </vt:variant>
      <vt:variant>
        <vt:lpstr>Títulos de slides</vt:lpstr>
      </vt:variant>
      <vt:variant>
        <vt:i4>24</vt:i4>
      </vt:variant>
    </vt:vector>
  </HeadingPairs>
  <TitlesOfParts>
    <vt:vector size="38" baseType="lpstr">
      <vt:lpstr>Arial</vt:lpstr>
      <vt:lpstr>Calibri Light</vt:lpstr>
      <vt:lpstr>Calibri</vt:lpstr>
      <vt:lpstr>Wingdings</vt:lpstr>
      <vt:lpstr>Lato</vt:lpstr>
      <vt:lpstr>Source Sans Pro</vt:lpstr>
      <vt:lpstr>Times New Roman</vt:lpstr>
      <vt:lpstr>Retrospectiva</vt:lpstr>
      <vt:lpstr>Retrospectiva</vt:lpstr>
      <vt:lpstr>Retrospectiva</vt:lpstr>
      <vt:lpstr>Retrospectiva</vt:lpstr>
      <vt:lpstr>Retrospectiva</vt:lpstr>
      <vt:lpstr>Retrospectiva</vt:lpstr>
      <vt:lpstr>Retrospectiva</vt:lpstr>
      <vt:lpstr>Slide 1</vt:lpstr>
      <vt:lpstr>Introdução</vt:lpstr>
      <vt:lpstr>Introdução</vt:lpstr>
      <vt:lpstr>Fatores Nutricionais</vt:lpstr>
      <vt:lpstr>Introdução</vt:lpstr>
      <vt:lpstr>Materiais e Métodos</vt:lpstr>
      <vt:lpstr>Materiais e Métodos</vt:lpstr>
      <vt:lpstr>Resultados</vt:lpstr>
      <vt:lpstr>Resultados</vt:lpstr>
      <vt:lpstr>Resultados</vt:lpstr>
      <vt:lpstr>Resultados</vt:lpstr>
      <vt:lpstr>Resultados</vt:lpstr>
      <vt:lpstr>Discussão</vt:lpstr>
      <vt:lpstr>Discussão</vt:lpstr>
      <vt:lpstr>Conclusão</vt:lpstr>
      <vt:lpstr>RESUMO</vt:lpstr>
      <vt:lpstr>Referências</vt:lpstr>
      <vt:lpstr>Referências</vt:lpstr>
      <vt:lpstr>Nota do Editor do site, Dr. Paulo R. Margotto. Consultem também Aqui e Agora!</vt:lpstr>
      <vt:lpstr>CAFEÍNA E DOENÇA METABÓLICA ÓSSEA</vt:lpstr>
      <vt:lpstr>Quando  iniciar a triagem na Doença Metabólica Óssea</vt:lpstr>
      <vt:lpstr>Slide 22</vt:lpstr>
      <vt:lpstr>Slide 23</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Polly</dc:creator>
  <cp:lastModifiedBy>Paulo</cp:lastModifiedBy>
  <cp:revision>24</cp:revision>
  <dcterms:created xsi:type="dcterms:W3CDTF">2020-02-17T02:39:36Z</dcterms:created>
  <dcterms:modified xsi:type="dcterms:W3CDTF">2020-03-18T00:14:10Z</dcterms:modified>
</cp:coreProperties>
</file>