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56" r:id="rId3"/>
    <p:sldId id="257" r:id="rId4"/>
    <p:sldId id="296" r:id="rId5"/>
    <p:sldId id="308" r:id="rId6"/>
    <p:sldId id="310" r:id="rId7"/>
    <p:sldId id="317" r:id="rId8"/>
    <p:sldId id="288" r:id="rId9"/>
    <p:sldId id="316" r:id="rId10"/>
    <p:sldId id="318" r:id="rId11"/>
    <p:sldId id="289" r:id="rId12"/>
    <p:sldId id="292" r:id="rId13"/>
    <p:sldId id="293" r:id="rId14"/>
    <p:sldId id="319" r:id="rId15"/>
    <p:sldId id="259" r:id="rId16"/>
    <p:sldId id="291" r:id="rId17"/>
    <p:sldId id="299" r:id="rId18"/>
    <p:sldId id="320" r:id="rId19"/>
    <p:sldId id="305" r:id="rId20"/>
    <p:sldId id="278" r:id="rId21"/>
    <p:sldId id="321" r:id="rId22"/>
    <p:sldId id="322" r:id="rId23"/>
    <p:sldId id="323" r:id="rId24"/>
    <p:sldId id="324" r:id="rId25"/>
    <p:sldId id="311" r:id="rId26"/>
    <p:sldId id="325" r:id="rId27"/>
    <p:sldId id="326" r:id="rId28"/>
    <p:sldId id="333" r:id="rId29"/>
    <p:sldId id="286" r:id="rId30"/>
    <p:sldId id="287" r:id="rId31"/>
    <p:sldId id="334" r:id="rId32"/>
    <p:sldId id="280" r:id="rId33"/>
    <p:sldId id="282" r:id="rId34"/>
    <p:sldId id="283" r:id="rId35"/>
    <p:sldId id="331" r:id="rId36"/>
    <p:sldId id="329" r:id="rId37"/>
    <p:sldId id="330" r:id="rId38"/>
    <p:sldId id="327" r:id="rId39"/>
    <p:sldId id="332" r:id="rId40"/>
    <p:sldId id="328" r:id="rId41"/>
    <p:sldId id="281" r:id="rId42"/>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CC"/>
    <a:srgbClr val="0033CC"/>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4280" autoAdjust="0"/>
  </p:normalViewPr>
  <p:slideViewPr>
    <p:cSldViewPr snapToGrid="0">
      <p:cViewPr>
        <p:scale>
          <a:sx n="72" d="100"/>
          <a:sy n="72" d="100"/>
        </p:scale>
        <p:origin x="-288"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15A214A-A5C4-4D76-8C2C-84EBF5606A40}" type="datetimeFigureOut">
              <a:rPr lang="pt-BR"/>
              <a:pPr>
                <a:defRPr/>
              </a:pPr>
              <a:t>20/03/2020</a:t>
            </a:fld>
            <a:endParaRPr lang="pt-B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pt-BR"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781A17C-C801-4611-9DC9-4EDED12B4E50}"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86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58DCEC4-5277-4497-ACD4-D64F9206A0E9}" type="slidenum">
              <a:rPr lang="pt-BR">
                <a:cs typeface="Arial" charset="0"/>
              </a:rPr>
              <a:pPr fontAlgn="base">
                <a:spcBef>
                  <a:spcPct val="0"/>
                </a:spcBef>
                <a:spcAft>
                  <a:spcPct val="0"/>
                </a:spcAft>
                <a:defRPr/>
              </a:pPr>
              <a:t>2</a:t>
            </a:fld>
            <a:endParaRPr lang="pt-B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pt-B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pt-BR"/>
          </a:p>
        </p:txBody>
      </p:sp>
      <p:sp>
        <p:nvSpPr>
          <p:cNvPr id="4" name="Date Placeholder 3"/>
          <p:cNvSpPr>
            <a:spLocks noGrp="1"/>
          </p:cNvSpPr>
          <p:nvPr>
            <p:ph type="dt" sz="half" idx="10"/>
          </p:nvPr>
        </p:nvSpPr>
        <p:spPr/>
        <p:txBody>
          <a:bodyPr/>
          <a:lstStyle>
            <a:lvl1pPr>
              <a:defRPr/>
            </a:lvl1pPr>
          </a:lstStyle>
          <a:p>
            <a:pPr>
              <a:defRPr/>
            </a:pPr>
            <a:fld id="{902C88F9-C50B-42A2-8BB2-BEA642F3E461}" type="datetimeFigureOut">
              <a:rPr lang="pt-BR"/>
              <a:pPr>
                <a:defRPr/>
              </a:pPr>
              <a:t>20/03/2020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2D8D27D-F9A8-43DF-9601-5CD7069056EE}"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C0A4FB2A-57B0-4B10-AED2-EAB751E2DC13}" type="datetimeFigureOut">
              <a:rPr lang="pt-BR"/>
              <a:pPr>
                <a:defRPr/>
              </a:pPr>
              <a:t>20/03/2020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0BD6CB1-897D-4C12-B533-82420D0AB79E}"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pt-B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3DCC7FAC-8F17-4851-B7CA-694D9DE7DD81}" type="datetimeFigureOut">
              <a:rPr lang="pt-BR"/>
              <a:pPr>
                <a:defRPr/>
              </a:pPr>
              <a:t>20/03/2020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3E15769-38BF-4FBD-9D20-8C943CB45AEC}"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Date Placeholder 3"/>
          <p:cNvSpPr>
            <a:spLocks noGrp="1"/>
          </p:cNvSpPr>
          <p:nvPr>
            <p:ph type="dt" sz="half" idx="10"/>
          </p:nvPr>
        </p:nvSpPr>
        <p:spPr/>
        <p:txBody>
          <a:bodyPr/>
          <a:lstStyle>
            <a:lvl1pPr>
              <a:defRPr/>
            </a:lvl1pPr>
          </a:lstStyle>
          <a:p>
            <a:pPr>
              <a:defRPr/>
            </a:pPr>
            <a:fld id="{8D541021-0F1D-4F33-88AF-DB41A71A6EB5}" type="datetimeFigureOut">
              <a:rPr lang="pt-BR"/>
              <a:pPr>
                <a:defRPr/>
              </a:pPr>
              <a:t>20/03/2020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2BC688E-2496-422C-87DA-13365506E45D}"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pt-B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7" name="Date Placeholder 3"/>
          <p:cNvSpPr>
            <a:spLocks noGrp="1"/>
          </p:cNvSpPr>
          <p:nvPr>
            <p:ph type="dt" sz="half" idx="10"/>
          </p:nvPr>
        </p:nvSpPr>
        <p:spPr/>
        <p:txBody>
          <a:bodyPr/>
          <a:lstStyle>
            <a:lvl1pPr>
              <a:defRPr/>
            </a:lvl1pPr>
          </a:lstStyle>
          <a:p>
            <a:pPr>
              <a:defRPr/>
            </a:pPr>
            <a:fld id="{CD46BCA3-6434-4735-ACD5-9DCB8D5F7CC8}" type="datetimeFigureOut">
              <a:rPr lang="pt-BR"/>
              <a:pPr>
                <a:defRPr/>
              </a:pPr>
              <a:t>20/03/2020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700079D7-D3CA-483D-96BF-C8C7210F1019}"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Date Placeholder 3"/>
          <p:cNvSpPr>
            <a:spLocks noGrp="1"/>
          </p:cNvSpPr>
          <p:nvPr>
            <p:ph type="dt" sz="half" idx="10"/>
          </p:nvPr>
        </p:nvSpPr>
        <p:spPr/>
        <p:txBody>
          <a:bodyPr/>
          <a:lstStyle>
            <a:lvl1pPr>
              <a:defRPr/>
            </a:lvl1pPr>
          </a:lstStyle>
          <a:p>
            <a:pPr>
              <a:defRPr/>
            </a:pPr>
            <a:fld id="{B60A532E-FE43-49B6-B542-110C387A3529}" type="datetimeFigureOut">
              <a:rPr lang="pt-BR"/>
              <a:pPr>
                <a:defRPr/>
              </a:pPr>
              <a:t>20/03/2020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C0159D46-1F87-4560-85FA-BDA89151F87C}"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202357B-C952-4C6B-8F19-310AA948F483}" type="datetimeFigureOut">
              <a:rPr lang="pt-BR"/>
              <a:pPr>
                <a:defRPr/>
              </a:pPr>
              <a:t>20/03/2020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12DDCB11-A33E-4840-8171-74F062DF3DEA}"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pt-B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23DCC4B5-0D94-44E8-AF8B-BE6E1B96259D}" type="datetimeFigureOut">
              <a:rPr lang="pt-BR"/>
              <a:pPr>
                <a:defRPr/>
              </a:pPr>
              <a:t>20/03/2020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5F8B44A8-AEB6-428E-809E-D987C3D1B927}"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pt-B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B094D5F-0DC3-4EA7-A83B-1E4B7DAE01D2}" type="datetimeFigureOut">
              <a:rPr lang="pt-BR"/>
              <a:pPr>
                <a:defRPr/>
              </a:pPr>
              <a:t>20/03/2020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219BAF6-F09D-411E-B085-DC560271F3B4}"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6298BD5B-2768-49B4-B643-84AC5E30E96B}" type="datetimeFigureOut">
              <a:rPr lang="pt-BR"/>
              <a:pPr>
                <a:defRPr/>
              </a:pPr>
              <a:t>20/03/2020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C4CD23E-C7D9-48CF-9FB9-9F0E2CB36BE5}"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pt-B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61E00A8E-8504-448C-A031-793388573B39}" type="datetimeFigureOut">
              <a:rPr lang="pt-BR"/>
              <a:pPr>
                <a:defRPr/>
              </a:pPr>
              <a:t>20/03/2020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795C779-4FEE-41A8-8190-63D2E7D1F543}" type="slidenum">
              <a:rPr lang="pt-BR"/>
              <a:pPr>
                <a:defRPr/>
              </a:pPr>
              <a:t>‹#›</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pt-B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6" name="Rectangle 6"/>
          <p:cNvSpPr>
            <a:spLocks noGrp="1" noChangeArrowheads="1"/>
          </p:cNvSpPr>
          <p:nvPr>
            <p:ph type="sldNum" sz="quarter" idx="12"/>
          </p:nvPr>
        </p:nvSpPr>
        <p:spPr>
          <a:ln/>
        </p:spPr>
        <p:txBody>
          <a:bodyPr/>
          <a:lstStyle>
            <a:lvl1pPr>
              <a:defRPr/>
            </a:lvl1pPr>
          </a:lstStyle>
          <a:p>
            <a:pPr>
              <a:defRPr/>
            </a:pPr>
            <a:fld id="{21D7245F-F682-44BB-ABEF-A53F8402BC55}" type="slidenum">
              <a:rPr lang="es-ES" altLang="pt-BR"/>
              <a:pPr>
                <a:defRPr/>
              </a:pPr>
              <a:t>‹#›</a:t>
            </a:fld>
            <a:endParaRPr lang="es-ES" alt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6" name="Rectangle 6"/>
          <p:cNvSpPr>
            <a:spLocks noGrp="1" noChangeArrowheads="1"/>
          </p:cNvSpPr>
          <p:nvPr>
            <p:ph type="sldNum" sz="quarter" idx="12"/>
          </p:nvPr>
        </p:nvSpPr>
        <p:spPr>
          <a:ln/>
        </p:spPr>
        <p:txBody>
          <a:bodyPr/>
          <a:lstStyle>
            <a:lvl1pPr>
              <a:defRPr/>
            </a:lvl1pPr>
          </a:lstStyle>
          <a:p>
            <a:pPr>
              <a:defRPr/>
            </a:pPr>
            <a:fld id="{BB6A4BAB-9BBF-4DC9-9E68-4C2633FE950C}" type="slidenum">
              <a:rPr lang="es-ES" altLang="pt-BR"/>
              <a:pPr>
                <a:defRPr/>
              </a:pPr>
              <a:t>‹#›</a:t>
            </a:fld>
            <a:endParaRPr lang="es-ES" alt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pt-B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6" name="Rectangle 6"/>
          <p:cNvSpPr>
            <a:spLocks noGrp="1" noChangeArrowheads="1"/>
          </p:cNvSpPr>
          <p:nvPr>
            <p:ph type="sldNum" sz="quarter" idx="12"/>
          </p:nvPr>
        </p:nvSpPr>
        <p:spPr>
          <a:ln/>
        </p:spPr>
        <p:txBody>
          <a:bodyPr/>
          <a:lstStyle>
            <a:lvl1pPr>
              <a:defRPr/>
            </a:lvl1pPr>
          </a:lstStyle>
          <a:p>
            <a:pPr>
              <a:defRPr/>
            </a:pPr>
            <a:fld id="{B6E3A312-A46D-4F82-AD3A-8172B1977C3B}" type="slidenum">
              <a:rPr lang="es-ES" altLang="pt-BR"/>
              <a:pPr>
                <a:defRPr/>
              </a:pPr>
              <a:t>‹#›</a:t>
            </a:fld>
            <a:endParaRPr lang="es-ES" alt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sz="half" idx="1"/>
          </p:nvPr>
        </p:nvSpPr>
        <p:spPr>
          <a:xfrm>
            <a:off x="609600" y="1600201"/>
            <a:ext cx="53848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Content Placeholder 3"/>
          <p:cNvSpPr>
            <a:spLocks noGrp="1"/>
          </p:cNvSpPr>
          <p:nvPr>
            <p:ph sz="half" idx="2"/>
          </p:nvPr>
        </p:nvSpPr>
        <p:spPr>
          <a:xfrm>
            <a:off x="6197600" y="1600201"/>
            <a:ext cx="53848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7" name="Rectangle 6"/>
          <p:cNvSpPr>
            <a:spLocks noGrp="1" noChangeArrowheads="1"/>
          </p:cNvSpPr>
          <p:nvPr>
            <p:ph type="sldNum" sz="quarter" idx="12"/>
          </p:nvPr>
        </p:nvSpPr>
        <p:spPr>
          <a:ln/>
        </p:spPr>
        <p:txBody>
          <a:bodyPr/>
          <a:lstStyle>
            <a:lvl1pPr>
              <a:defRPr/>
            </a:lvl1pPr>
          </a:lstStyle>
          <a:p>
            <a:pPr>
              <a:defRPr/>
            </a:pPr>
            <a:fld id="{0E592D52-6EBA-4A98-9735-3DD3B034DDEC}" type="slidenum">
              <a:rPr lang="es-ES" altLang="pt-BR"/>
              <a:pPr>
                <a:defRPr/>
              </a:pPr>
              <a:t>‹#›</a:t>
            </a:fld>
            <a:endParaRPr lang="es-ES" alt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pt-B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9" name="Rectangle 6"/>
          <p:cNvSpPr>
            <a:spLocks noGrp="1" noChangeArrowheads="1"/>
          </p:cNvSpPr>
          <p:nvPr>
            <p:ph type="sldNum" sz="quarter" idx="12"/>
          </p:nvPr>
        </p:nvSpPr>
        <p:spPr>
          <a:ln/>
        </p:spPr>
        <p:txBody>
          <a:bodyPr/>
          <a:lstStyle>
            <a:lvl1pPr>
              <a:defRPr/>
            </a:lvl1pPr>
          </a:lstStyle>
          <a:p>
            <a:pPr>
              <a:defRPr/>
            </a:pPr>
            <a:fld id="{9168F9E3-0E27-4959-A27C-04D742E19A7D}" type="slidenum">
              <a:rPr lang="es-ES" altLang="pt-BR"/>
              <a:pPr>
                <a:defRPr/>
              </a:pPr>
              <a:t>‹#›</a:t>
            </a:fld>
            <a:endParaRPr lang="es-ES" alt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5" name="Rectangle 6"/>
          <p:cNvSpPr>
            <a:spLocks noGrp="1" noChangeArrowheads="1"/>
          </p:cNvSpPr>
          <p:nvPr>
            <p:ph type="sldNum" sz="quarter" idx="12"/>
          </p:nvPr>
        </p:nvSpPr>
        <p:spPr>
          <a:ln/>
        </p:spPr>
        <p:txBody>
          <a:bodyPr/>
          <a:lstStyle>
            <a:lvl1pPr>
              <a:defRPr/>
            </a:lvl1pPr>
          </a:lstStyle>
          <a:p>
            <a:pPr>
              <a:defRPr/>
            </a:pPr>
            <a:fld id="{860E13E6-9118-4F73-869B-9D7D680A85EF}" type="slidenum">
              <a:rPr lang="es-ES" altLang="pt-BR"/>
              <a:pPr>
                <a:defRPr/>
              </a:pPr>
              <a:t>‹#›</a:t>
            </a:fld>
            <a:endParaRPr lang="es-ES" alt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4" name="Rectangle 6"/>
          <p:cNvSpPr>
            <a:spLocks noGrp="1" noChangeArrowheads="1"/>
          </p:cNvSpPr>
          <p:nvPr>
            <p:ph type="sldNum" sz="quarter" idx="12"/>
          </p:nvPr>
        </p:nvSpPr>
        <p:spPr>
          <a:ln/>
        </p:spPr>
        <p:txBody>
          <a:bodyPr/>
          <a:lstStyle>
            <a:lvl1pPr>
              <a:defRPr/>
            </a:lvl1pPr>
          </a:lstStyle>
          <a:p>
            <a:pPr>
              <a:defRPr/>
            </a:pPr>
            <a:fld id="{8E8E5D87-052A-41B5-A52A-7BAE1186CB0E}" type="slidenum">
              <a:rPr lang="es-ES" altLang="pt-BR"/>
              <a:pPr>
                <a:defRPr/>
              </a:pPr>
              <a:t>‹#›</a:t>
            </a:fld>
            <a:endParaRPr lang="es-ES" alt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pt-B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7" name="Rectangle 6"/>
          <p:cNvSpPr>
            <a:spLocks noGrp="1" noChangeArrowheads="1"/>
          </p:cNvSpPr>
          <p:nvPr>
            <p:ph type="sldNum" sz="quarter" idx="12"/>
          </p:nvPr>
        </p:nvSpPr>
        <p:spPr>
          <a:ln/>
        </p:spPr>
        <p:txBody>
          <a:bodyPr/>
          <a:lstStyle>
            <a:lvl1pPr>
              <a:defRPr/>
            </a:lvl1pPr>
          </a:lstStyle>
          <a:p>
            <a:pPr>
              <a:defRPr/>
            </a:pPr>
            <a:fld id="{2637255C-7949-4CA8-9777-2308F6B5A940}" type="slidenum">
              <a:rPr lang="es-ES" altLang="pt-BR"/>
              <a:pPr>
                <a:defRPr/>
              </a:pPr>
              <a:t>‹#›</a:t>
            </a:fld>
            <a:endParaRPr lang="es-ES" alt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pt-B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7" name="Rectangle 6"/>
          <p:cNvSpPr>
            <a:spLocks noGrp="1" noChangeArrowheads="1"/>
          </p:cNvSpPr>
          <p:nvPr>
            <p:ph type="sldNum" sz="quarter" idx="12"/>
          </p:nvPr>
        </p:nvSpPr>
        <p:spPr>
          <a:ln/>
        </p:spPr>
        <p:txBody>
          <a:bodyPr/>
          <a:lstStyle>
            <a:lvl1pPr>
              <a:defRPr/>
            </a:lvl1pPr>
          </a:lstStyle>
          <a:p>
            <a:pPr>
              <a:defRPr/>
            </a:pPr>
            <a:fld id="{9B339368-711E-4D24-AAF9-514BC2973713}" type="slidenum">
              <a:rPr lang="es-ES" altLang="pt-BR"/>
              <a:pPr>
                <a:defRPr/>
              </a:pPr>
              <a:t>‹#›</a:t>
            </a:fld>
            <a:endParaRPr lang="es-ES" alt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6" name="Rectangle 6"/>
          <p:cNvSpPr>
            <a:spLocks noGrp="1" noChangeArrowheads="1"/>
          </p:cNvSpPr>
          <p:nvPr>
            <p:ph type="sldNum" sz="quarter" idx="12"/>
          </p:nvPr>
        </p:nvSpPr>
        <p:spPr>
          <a:ln/>
        </p:spPr>
        <p:txBody>
          <a:bodyPr/>
          <a:lstStyle>
            <a:lvl1pPr>
              <a:defRPr/>
            </a:lvl1pPr>
          </a:lstStyle>
          <a:p>
            <a:pPr>
              <a:defRPr/>
            </a:pPr>
            <a:fld id="{4233B8C6-B71B-4539-A906-7A8B2FF7D773}" type="slidenum">
              <a:rPr lang="es-ES" altLang="pt-BR"/>
              <a:pPr>
                <a:defRPr/>
              </a:pPr>
              <a:t>‹#›</a:t>
            </a:fld>
            <a:endParaRPr lang="es-ES" altLang="pt-B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pt-B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pt-BR"/>
          </a:p>
        </p:txBody>
      </p:sp>
      <p:sp>
        <p:nvSpPr>
          <p:cNvPr id="6" name="Rectangle 6"/>
          <p:cNvSpPr>
            <a:spLocks noGrp="1" noChangeArrowheads="1"/>
          </p:cNvSpPr>
          <p:nvPr>
            <p:ph type="sldNum" sz="quarter" idx="12"/>
          </p:nvPr>
        </p:nvSpPr>
        <p:spPr>
          <a:ln/>
        </p:spPr>
        <p:txBody>
          <a:bodyPr/>
          <a:lstStyle>
            <a:lvl1pPr>
              <a:defRPr/>
            </a:lvl1pPr>
          </a:lstStyle>
          <a:p>
            <a:pPr>
              <a:defRPr/>
            </a:pPr>
            <a:fld id="{D3F31A5A-2837-4CFA-B309-697E2E03583C}" type="slidenum">
              <a:rPr lang="es-ES" altLang="pt-BR"/>
              <a:pPr>
                <a:defRPr/>
              </a:pPr>
              <a:t>‹#›</a:t>
            </a:fld>
            <a:endParaRPr lang="es-ES" alt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pt-BR" smtClean="0"/>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0E0C373-812F-4716-BD7A-67818ACCD1EC}" type="datetimeFigureOut">
              <a:rPr lang="pt-BR"/>
              <a:pPr>
                <a:defRPr/>
              </a:pPr>
              <a:t>20/03/2020</a:t>
            </a:fld>
            <a:endParaRPr lang="pt-B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05D1E0B-B162-497C-9D08-5DC953F108CB}"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pt-BR" smtClean="0"/>
              <a:t>Haga clic para cambiar el estilo de título	</a:t>
            </a:r>
          </a:p>
        </p:txBody>
      </p:sp>
      <p:sp>
        <p:nvSpPr>
          <p:cNvPr id="13315" name="Rectangle 3"/>
          <p:cNvSpPr>
            <a:spLocks noGrp="1" noChangeArrowheads="1"/>
          </p:cNvSpPr>
          <p:nvPr>
            <p:ph type="body" idx="1"/>
          </p:nvPr>
        </p:nvSpPr>
        <p:spPr bwMode="auto">
          <a:xfrm>
            <a:off x="609600" y="1600200"/>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pt-BR" smtClean="0"/>
              <a:t>Haga clic para modificar el estilo de texto del patrón</a:t>
            </a:r>
          </a:p>
          <a:p>
            <a:pPr lvl="1"/>
            <a:r>
              <a:rPr lang="es-ES" altLang="pt-BR" smtClean="0"/>
              <a:t>Segundo nivel</a:t>
            </a:r>
          </a:p>
          <a:p>
            <a:pPr lvl="2"/>
            <a:r>
              <a:rPr lang="es-ES" altLang="pt-BR" smtClean="0"/>
              <a:t>Tercer nivel</a:t>
            </a:r>
          </a:p>
          <a:p>
            <a:pPr lvl="3"/>
            <a:r>
              <a:rPr lang="es-ES" altLang="pt-BR" smtClean="0"/>
              <a:t>Cuarto nivel</a:t>
            </a:r>
          </a:p>
          <a:p>
            <a:pPr lvl="4"/>
            <a:r>
              <a:rPr lang="es-ES" altLang="pt-BR"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cs typeface="+mn-cs"/>
              </a:defRPr>
            </a:lvl1pPr>
          </a:lstStyle>
          <a:p>
            <a:pPr>
              <a:defRPr/>
            </a:pPr>
            <a:endParaRPr lang="es-ES" altLang="pt-B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cs typeface="+mn-cs"/>
              </a:defRPr>
            </a:lvl1pPr>
          </a:lstStyle>
          <a:p>
            <a:pPr>
              <a:defRPr/>
            </a:pPr>
            <a:endParaRPr lang="es-ES" altLang="pt-B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cs typeface="+mn-cs"/>
              </a:defRPr>
            </a:lvl1pPr>
          </a:lstStyle>
          <a:p>
            <a:pPr>
              <a:defRPr/>
            </a:pPr>
            <a:fld id="{606B43BA-DF20-4534-9E90-054A39048C99}" type="slidenum">
              <a:rPr lang="es-ES" altLang="pt-BR"/>
              <a:pPr>
                <a:defRPr/>
              </a:pPr>
              <a:t>‹#›</a:t>
            </a:fld>
            <a:endParaRPr lang="es-ES" altLang="pt-BR"/>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www.paulomargotto.com.br/" TargetMode="External"/><Relationship Id="rId7" Type="http://schemas.openxmlformats.org/officeDocument/2006/relationships/hyperlink" Target="http://paulomargotto.com.br/documentos/20439"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paulomargotto.com.br/monografia-neonatologia-hmib-2020-administracao-de-surfactante-exogeno-por-metodo-minimamente-invasivo-e-estrategia-tradicional-em-unidade-de-terapia-intensiva-neonatal-do-distrito-federa/"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nvSpPr>
        <p:spPr>
          <a:xfrm>
            <a:off x="0" y="0"/>
            <a:ext cx="54689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Straight Connector 7"/>
          <p:cNvCxnSpPr>
            <a:cxnSpLocks noGrp="1" noRot="1" noChangeAspect="1" noMove="1" noResize="1" noEditPoints="1" noAdjustHandles="1" noChangeArrowheads="1" noChangeShapeType="1"/>
          </p:cNvCxnSpPr>
          <p:nvPr/>
        </p:nvCxnSpPr>
        <p:spPr>
          <a:xfrm>
            <a:off x="787400" y="3929063"/>
            <a:ext cx="3930650" cy="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26627" name="Picture 4"/>
          <p:cNvPicPr>
            <a:picLocks noChangeAspect="1"/>
          </p:cNvPicPr>
          <p:nvPr/>
        </p:nvPicPr>
        <p:blipFill>
          <a:blip r:embed="rId2"/>
          <a:srcRect/>
          <a:stretch>
            <a:fillRect/>
          </a:stretch>
        </p:blipFill>
        <p:spPr bwMode="auto">
          <a:xfrm>
            <a:off x="7458075" y="442913"/>
            <a:ext cx="2884488" cy="2532062"/>
          </a:xfrm>
          <a:prstGeom prst="rect">
            <a:avLst/>
          </a:prstGeom>
          <a:noFill/>
          <a:ln w="9525">
            <a:noFill/>
            <a:miter lim="800000"/>
            <a:headEnd/>
            <a:tailEnd/>
          </a:ln>
        </p:spPr>
      </p:pic>
      <p:sp>
        <p:nvSpPr>
          <p:cNvPr id="26628" name="Title 1"/>
          <p:cNvSpPr>
            <a:spLocks noGrp="1"/>
          </p:cNvSpPr>
          <p:nvPr>
            <p:ph type="ctrTitle"/>
          </p:nvPr>
        </p:nvSpPr>
        <p:spPr>
          <a:xfrm>
            <a:off x="266700" y="-238125"/>
            <a:ext cx="4956175" cy="3656013"/>
          </a:xfrm>
        </p:spPr>
        <p:txBody>
          <a:bodyPr/>
          <a:lstStyle/>
          <a:p>
            <a:pPr eaLnBrk="1" hangingPunct="1"/>
            <a:r>
              <a:rPr lang="pt-BR" sz="1800" smtClean="0">
                <a:solidFill>
                  <a:schemeClr val="bg1"/>
                </a:solidFill>
                <a:latin typeface="Tw Cen MT Condensed"/>
              </a:rPr>
              <a:t>TRABALHO DE CONCLUSÃO DO PROGRAMA DE RESIDÊNCIA MÉDICA EM NEONATOLOGIA DO HOSPITAL MATERNO INFANTIL DE BRASÍLIA (HMIB) SES/DF</a:t>
            </a:r>
            <a:br>
              <a:rPr lang="pt-BR" sz="1800" smtClean="0">
                <a:solidFill>
                  <a:schemeClr val="bg1"/>
                </a:solidFill>
                <a:latin typeface="Tw Cen MT Condensed"/>
              </a:rPr>
            </a:br>
            <a:r>
              <a:rPr lang="pt-BR" sz="1800" smtClean="0">
                <a:solidFill>
                  <a:schemeClr val="bg1"/>
                </a:solidFill>
                <a:latin typeface="Tw Cen MT Condensed"/>
              </a:rPr>
              <a:t/>
            </a:r>
            <a:br>
              <a:rPr lang="pt-BR" sz="1800" smtClean="0">
                <a:solidFill>
                  <a:schemeClr val="bg1"/>
                </a:solidFill>
                <a:latin typeface="Tw Cen MT Condensed"/>
              </a:rPr>
            </a:br>
            <a:r>
              <a:rPr lang="pt-BR" sz="1800" smtClean="0">
                <a:solidFill>
                  <a:schemeClr val="bg1"/>
                </a:solidFill>
                <a:latin typeface="Tw Cen MT Condensed"/>
              </a:rPr>
              <a:t> </a:t>
            </a:r>
            <a:r>
              <a:rPr lang="pt-BR" sz="1800" b="1" smtClean="0">
                <a:solidFill>
                  <a:srgbClr val="0033CC"/>
                </a:solidFill>
                <a:latin typeface="Tw Cen MT Condensed"/>
              </a:rPr>
              <a:t>ADMINISTRAÇÃO DE SURFACTANTE EXÓGENO POR MÉTODO MINIMAMENTE INVASIVO E ESTRATÉGIA TRADICIONAL – EM UNIDADE DE TERAPIA INTENSIVA NEONATAL DO DISTRITO FEDERAL</a:t>
            </a:r>
            <a:endParaRPr lang="pt-BR" sz="1800" smtClean="0">
              <a:solidFill>
                <a:srgbClr val="0033CC"/>
              </a:solidFill>
            </a:endParaRPr>
          </a:p>
        </p:txBody>
      </p:sp>
      <p:sp>
        <p:nvSpPr>
          <p:cNvPr id="26629" name="Subtitle 2"/>
          <p:cNvSpPr>
            <a:spLocks noGrp="1"/>
          </p:cNvSpPr>
          <p:nvPr>
            <p:ph type="subTitle" idx="1"/>
          </p:nvPr>
        </p:nvSpPr>
        <p:spPr>
          <a:xfrm>
            <a:off x="647700" y="3181350"/>
            <a:ext cx="4205288" cy="2205038"/>
          </a:xfrm>
        </p:spPr>
        <p:txBody>
          <a:bodyPr/>
          <a:lstStyle/>
          <a:p>
            <a:pPr algn="l" eaLnBrk="1" hangingPunct="1"/>
            <a:endParaRPr lang="pt-BR" sz="1800" smtClean="0">
              <a:solidFill>
                <a:srgbClr val="FFFFFF"/>
              </a:solidFill>
            </a:endParaRPr>
          </a:p>
          <a:p>
            <a:pPr eaLnBrk="1" hangingPunct="1"/>
            <a:r>
              <a:rPr lang="pt-BR" sz="1800" smtClean="0">
                <a:solidFill>
                  <a:srgbClr val="FFFFFF"/>
                </a:solidFill>
              </a:rPr>
              <a:t>Autor: Gustavo Borela Valente </a:t>
            </a:r>
          </a:p>
          <a:p>
            <a:pPr eaLnBrk="1" hangingPunct="1"/>
            <a:r>
              <a:rPr lang="pt-BR" sz="1800" smtClean="0">
                <a:solidFill>
                  <a:srgbClr val="FFFFFF"/>
                </a:solidFill>
              </a:rPr>
              <a:t>Orientadora: Marta David Rocha de Moura</a:t>
            </a:r>
          </a:p>
          <a:p>
            <a:pPr eaLnBrk="1" hangingPunct="1"/>
            <a:r>
              <a:rPr lang="pt-BR" sz="1600" smtClean="0">
                <a:solidFill>
                  <a:srgbClr val="FFFFFF"/>
                </a:solidFill>
              </a:rPr>
              <a:t>Brasília, 28 de fevereiro de 2020.</a:t>
            </a:r>
          </a:p>
          <a:p>
            <a:pPr eaLnBrk="1" hangingPunct="1"/>
            <a:r>
              <a:rPr lang="pt-BR" sz="1600" smtClean="0">
                <a:solidFill>
                  <a:srgbClr val="FFFFFF"/>
                </a:solidFill>
                <a:hlinkClick r:id="rId3"/>
              </a:rPr>
              <a:t>www.paulomargotto.com.br</a:t>
            </a:r>
            <a:r>
              <a:rPr lang="pt-BR" sz="1400" smtClean="0">
                <a:solidFill>
                  <a:srgbClr val="FFFFFF"/>
                </a:solidFill>
              </a:rPr>
              <a:t> </a:t>
            </a:r>
          </a:p>
        </p:txBody>
      </p:sp>
      <p:pic>
        <p:nvPicPr>
          <p:cNvPr id="26630" name="Picture 8"/>
          <p:cNvPicPr>
            <a:picLocks noChangeAspect="1" noChangeArrowheads="1"/>
          </p:cNvPicPr>
          <p:nvPr/>
        </p:nvPicPr>
        <p:blipFill>
          <a:blip r:embed="rId4"/>
          <a:srcRect/>
          <a:stretch>
            <a:fillRect/>
          </a:stretch>
        </p:blipFill>
        <p:spPr bwMode="auto">
          <a:xfrm>
            <a:off x="7078663" y="4635500"/>
            <a:ext cx="3605212" cy="2028825"/>
          </a:xfrm>
          <a:prstGeom prst="rect">
            <a:avLst/>
          </a:prstGeom>
          <a:noFill/>
          <a:ln w="9525">
            <a:noFill/>
            <a:miter lim="800000"/>
            <a:headEnd/>
            <a:tailEnd/>
          </a:ln>
        </p:spPr>
      </p:pic>
      <p:pic>
        <p:nvPicPr>
          <p:cNvPr id="26631" name="Picture 9"/>
          <p:cNvPicPr>
            <a:picLocks noChangeAspect="1" noChangeArrowheads="1"/>
          </p:cNvPicPr>
          <p:nvPr/>
        </p:nvPicPr>
        <p:blipFill>
          <a:blip r:embed="rId5"/>
          <a:srcRect/>
          <a:stretch>
            <a:fillRect/>
          </a:stretch>
        </p:blipFill>
        <p:spPr bwMode="auto">
          <a:xfrm>
            <a:off x="5473700" y="3335338"/>
            <a:ext cx="6718300" cy="1219200"/>
          </a:xfrm>
          <a:prstGeom prst="rect">
            <a:avLst/>
          </a:prstGeom>
          <a:noFill/>
          <a:ln w="9525">
            <a:noFill/>
            <a:miter lim="800000"/>
            <a:headEnd/>
            <a:tailEnd/>
          </a:ln>
        </p:spPr>
      </p:pic>
      <p:sp>
        <p:nvSpPr>
          <p:cNvPr id="26632" name="Rectangle 8"/>
          <p:cNvSpPr>
            <a:spLocks noChangeArrowheads="1"/>
          </p:cNvSpPr>
          <p:nvPr/>
        </p:nvSpPr>
        <p:spPr bwMode="auto">
          <a:xfrm>
            <a:off x="509588" y="5483225"/>
            <a:ext cx="4711700" cy="1065213"/>
          </a:xfrm>
          <a:prstGeom prst="rect">
            <a:avLst/>
          </a:prstGeom>
          <a:solidFill>
            <a:srgbClr val="FFFFFF"/>
          </a:solidFill>
          <a:ln w="9525">
            <a:noFill/>
            <a:miter lim="800000"/>
            <a:headEnd/>
            <a:tailEnd/>
          </a:ln>
        </p:spPr>
        <p:txBody>
          <a:bodyPr tIns="126960" bIns="25392" anchor="ctr">
            <a:spAutoFit/>
          </a:bodyPr>
          <a:lstStyle/>
          <a:p>
            <a:r>
              <a:rPr lang="pt-BR" sz="1200" b="1">
                <a:solidFill>
                  <a:srgbClr val="072A4D"/>
                </a:solidFill>
                <a:latin typeface="Lato" pitchFamily="34" charset="0"/>
                <a:hlinkClick r:id="rId6"/>
              </a:rPr>
              <a:t>Monografia (Neonatologia-HMIB) 2020: Administra</a:t>
            </a:r>
            <a:r>
              <a:rPr lang="pt-BR" sz="1200" b="1">
                <a:solidFill>
                  <a:srgbClr val="072A4D"/>
                </a:solidFill>
                <a:hlinkClick r:id="rId6"/>
              </a:rPr>
              <a:t>ç</a:t>
            </a:r>
            <a:r>
              <a:rPr lang="pt-BR" sz="1200" b="1">
                <a:solidFill>
                  <a:srgbClr val="072A4D"/>
                </a:solidFill>
                <a:latin typeface="Lato" pitchFamily="34" charset="0"/>
                <a:hlinkClick r:id="rId6"/>
              </a:rPr>
              <a:t>ão de surfactante ex</a:t>
            </a:r>
            <a:r>
              <a:rPr lang="pt-BR" sz="1200" b="1">
                <a:solidFill>
                  <a:srgbClr val="072A4D"/>
                </a:solidFill>
                <a:hlinkClick r:id="rId6"/>
              </a:rPr>
              <a:t>ó</a:t>
            </a:r>
            <a:r>
              <a:rPr lang="pt-BR" sz="1200" b="1">
                <a:solidFill>
                  <a:srgbClr val="072A4D"/>
                </a:solidFill>
                <a:latin typeface="Lato" pitchFamily="34" charset="0"/>
                <a:hlinkClick r:id="rId6"/>
              </a:rPr>
              <a:t>geno por m</a:t>
            </a:r>
            <a:r>
              <a:rPr lang="pt-BR" sz="1200" b="1">
                <a:solidFill>
                  <a:srgbClr val="072A4D"/>
                </a:solidFill>
                <a:hlinkClick r:id="rId6"/>
              </a:rPr>
              <a:t>é</a:t>
            </a:r>
            <a:r>
              <a:rPr lang="pt-BR" sz="1200" b="1">
                <a:solidFill>
                  <a:srgbClr val="072A4D"/>
                </a:solidFill>
                <a:latin typeface="Lato" pitchFamily="34" charset="0"/>
                <a:hlinkClick r:id="rId6"/>
              </a:rPr>
              <a:t>todo minimamente invasivo e estrat</a:t>
            </a:r>
            <a:r>
              <a:rPr lang="pt-BR" sz="1200" b="1">
                <a:solidFill>
                  <a:srgbClr val="072A4D"/>
                </a:solidFill>
                <a:hlinkClick r:id="rId6"/>
              </a:rPr>
              <a:t>é</a:t>
            </a:r>
            <a:r>
              <a:rPr lang="pt-BR" sz="1200" b="1">
                <a:solidFill>
                  <a:srgbClr val="072A4D"/>
                </a:solidFill>
                <a:latin typeface="Lato" pitchFamily="34" charset="0"/>
                <a:hlinkClick r:id="rId6"/>
              </a:rPr>
              <a:t>gia tradicional </a:t>
            </a:r>
            <a:r>
              <a:rPr lang="pt-BR" sz="1200" b="1">
                <a:solidFill>
                  <a:srgbClr val="072A4D"/>
                </a:solidFill>
                <a:hlinkClick r:id="rId6"/>
              </a:rPr>
              <a:t>–</a:t>
            </a:r>
            <a:r>
              <a:rPr lang="pt-BR" sz="1200" b="1">
                <a:solidFill>
                  <a:srgbClr val="072A4D"/>
                </a:solidFill>
                <a:latin typeface="Lato" pitchFamily="34" charset="0"/>
                <a:hlinkClick r:id="rId6"/>
              </a:rPr>
              <a:t> em Unidade de Terapia Intensiva Neonatal do Distrito Federal</a:t>
            </a:r>
            <a:endParaRPr lang="pt-BR" sz="1200" b="1">
              <a:solidFill>
                <a:srgbClr val="072A4D"/>
              </a:solidFill>
              <a:latin typeface="Lato" pitchFamily="34" charset="0"/>
            </a:endParaRPr>
          </a:p>
          <a:p>
            <a:pPr eaLnBrk="0" hangingPunct="0"/>
            <a:r>
              <a:rPr lang="pt-BR" sz="1200" u="sng">
                <a:solidFill>
                  <a:srgbClr val="78909C"/>
                </a:solidFill>
                <a:latin typeface="Source Sans Pro"/>
                <a:hlinkClick r:id="rId7" tooltip="Surfactan_minimamente_invasivo_HMIB_2020"/>
              </a:rPr>
              <a:t>  </a:t>
            </a:r>
            <a:r>
              <a:rPr lang="pt-BR" sz="1200" u="sng">
                <a:solidFill>
                  <a:srgbClr val="78909C"/>
                </a:solidFill>
              </a:rPr>
              <a:t>         </a:t>
            </a:r>
            <a:endParaRPr lang="pt-BR" sz="1200" u="sng">
              <a:solidFill>
                <a:srgbClr val="78909C"/>
              </a:solidFill>
              <a:latin typeface="Source Sans Pro"/>
            </a:endParaRPr>
          </a:p>
        </p:txBody>
      </p:sp>
      <p:pic>
        <p:nvPicPr>
          <p:cNvPr id="26633" name="Picture 9" descr="pdf">
            <a:hlinkClick r:id="rId7" tooltip="Surfactan_minimamente_invasivo_HMIB_2020"/>
          </p:cNvPr>
          <p:cNvPicPr>
            <a:picLocks noChangeAspect="1" noChangeArrowheads="1"/>
          </p:cNvPicPr>
          <p:nvPr/>
        </p:nvPicPr>
        <p:blipFill>
          <a:blip r:embed="rId8"/>
          <a:srcRect/>
          <a:stretch>
            <a:fillRect/>
          </a:stretch>
        </p:blipFill>
        <p:spPr bwMode="auto">
          <a:xfrm>
            <a:off x="4683125" y="5584825"/>
            <a:ext cx="457200" cy="457200"/>
          </a:xfrm>
          <a:prstGeom prst="rect">
            <a:avLst/>
          </a:prstGeom>
          <a:noFill/>
          <a:ln w="9525">
            <a:noFill/>
            <a:miter lim="800000"/>
            <a:headEnd/>
            <a:tailEnd/>
          </a:ln>
        </p:spPr>
      </p:pic>
      <p:sp>
        <p:nvSpPr>
          <p:cNvPr id="26634" name="Text Box 11"/>
          <p:cNvSpPr txBox="1">
            <a:spLocks noChangeArrowheads="1"/>
          </p:cNvSpPr>
          <p:nvPr/>
        </p:nvSpPr>
        <p:spPr bwMode="auto">
          <a:xfrm>
            <a:off x="550863" y="4981575"/>
            <a:ext cx="3727450" cy="366713"/>
          </a:xfrm>
          <a:prstGeom prst="rect">
            <a:avLst/>
          </a:prstGeom>
          <a:noFill/>
          <a:ln w="9525">
            <a:noFill/>
            <a:miter lim="800000"/>
            <a:headEnd/>
            <a:tailEnd/>
          </a:ln>
        </p:spPr>
        <p:txBody>
          <a:bodyPr wrap="none">
            <a:spAutoFit/>
          </a:bodyPr>
          <a:lstStyle/>
          <a:p>
            <a:r>
              <a:rPr lang="pt-BR">
                <a:solidFill>
                  <a:srgbClr val="FFFF00"/>
                </a:solidFill>
              </a:rPr>
              <a:t>Consultem a Monografia completa</a:t>
            </a:r>
            <a:r>
              <a:rPr lang="pt-BR">
                <a:solidFill>
                  <a:srgbClr val="FF33CC"/>
                </a:solidFill>
              </a:rPr>
              <a:t>:</a:t>
            </a:r>
          </a:p>
        </p:txBody>
      </p:sp>
      <p:sp>
        <p:nvSpPr>
          <p:cNvPr id="26635" name="AutoShape 12"/>
          <p:cNvSpPr>
            <a:spLocks noChangeArrowheads="1"/>
          </p:cNvSpPr>
          <p:nvPr/>
        </p:nvSpPr>
        <p:spPr bwMode="auto">
          <a:xfrm>
            <a:off x="112713" y="5110163"/>
            <a:ext cx="365125" cy="792162"/>
          </a:xfrm>
          <a:prstGeom prst="curvedRightArrow">
            <a:avLst>
              <a:gd name="adj1" fmla="val 43391"/>
              <a:gd name="adj2" fmla="val 86783"/>
              <a:gd name="adj3" fmla="val 33333"/>
            </a:avLst>
          </a:prstGeom>
          <a:solidFill>
            <a:srgbClr val="FF33CC"/>
          </a:solidFill>
          <a:ln w="57150">
            <a:solidFill>
              <a:srgbClr val="0000FF"/>
            </a:solidFill>
            <a:miter lim="800000"/>
            <a:headEnd/>
            <a:tailEnd/>
          </a:ln>
        </p:spPr>
        <p:txBody>
          <a:bodyPr wrap="none" anchor="ctr"/>
          <a:lstStyle/>
          <a:p>
            <a:endParaRPr lang="pt-B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a:xfrm>
            <a:off x="1919288" y="366713"/>
            <a:ext cx="8229600" cy="981075"/>
          </a:xfrm>
        </p:spPr>
        <p:txBody>
          <a:bodyPr/>
          <a:lstStyle/>
          <a:p>
            <a:pPr eaLnBrk="1" hangingPunct="1"/>
            <a:r>
              <a:rPr lang="pt-BR" altLang="pt-BR" smtClean="0">
                <a:solidFill>
                  <a:schemeClr val="bg1"/>
                </a:solidFill>
              </a:rPr>
              <a:t>Escolha do tema </a:t>
            </a:r>
          </a:p>
        </p:txBody>
      </p:sp>
      <p:sp>
        <p:nvSpPr>
          <p:cNvPr id="106499" name="Rectangle 3"/>
          <p:cNvSpPr>
            <a:spLocks noGrp="1" noChangeArrowheads="1"/>
          </p:cNvSpPr>
          <p:nvPr>
            <p:ph idx="1"/>
          </p:nvPr>
        </p:nvSpPr>
        <p:spPr>
          <a:xfrm>
            <a:off x="336550" y="1892300"/>
            <a:ext cx="11395075" cy="4629150"/>
          </a:xfrm>
        </p:spPr>
        <p:txBody>
          <a:bodyPr/>
          <a:lstStyle/>
          <a:p>
            <a:pPr eaLnBrk="1" hangingPunct="1">
              <a:defRPr/>
            </a:pPr>
            <a:r>
              <a:rPr lang="pt-BR" altLang="pt-BR" dirty="0">
                <a:solidFill>
                  <a:schemeClr val="accent2">
                    <a:lumMod val="75000"/>
                  </a:schemeClr>
                </a:solidFill>
              </a:rPr>
              <a:t>Relevância do assunto</a:t>
            </a:r>
          </a:p>
          <a:p>
            <a:pPr eaLnBrk="1" hangingPunct="1">
              <a:defRPr/>
            </a:pPr>
            <a:r>
              <a:rPr lang="pt-BR" altLang="pt-BR" dirty="0">
                <a:solidFill>
                  <a:schemeClr val="accent2">
                    <a:lumMod val="75000"/>
                  </a:schemeClr>
                </a:solidFill>
              </a:rPr>
              <a:t>Qual nossa população?</a:t>
            </a:r>
          </a:p>
          <a:p>
            <a:pPr eaLnBrk="1" hangingPunct="1">
              <a:defRPr/>
            </a:pPr>
            <a:r>
              <a:rPr lang="pt-BR" altLang="pt-BR" dirty="0">
                <a:solidFill>
                  <a:schemeClr val="accent2">
                    <a:lumMod val="75000"/>
                  </a:schemeClr>
                </a:solidFill>
              </a:rPr>
              <a:t>Como estamos atendendo?</a:t>
            </a:r>
          </a:p>
          <a:p>
            <a:pPr eaLnBrk="1" hangingPunct="1">
              <a:defRPr/>
            </a:pPr>
            <a:r>
              <a:rPr lang="pt-BR" altLang="pt-BR" dirty="0">
                <a:solidFill>
                  <a:schemeClr val="accent2">
                    <a:lumMod val="75000"/>
                  </a:schemeClr>
                </a:solidFill>
              </a:rPr>
              <a:t>Como otimizar o atendimento?</a:t>
            </a:r>
          </a:p>
          <a:p>
            <a:pPr eaLnBrk="1" hangingPunct="1">
              <a:defRPr/>
            </a:pPr>
            <a:r>
              <a:rPr lang="pt-BR" altLang="pt-BR" dirty="0">
                <a:solidFill>
                  <a:schemeClr val="accent2">
                    <a:lumMod val="75000"/>
                  </a:schemeClr>
                </a:solidFill>
              </a:rPr>
              <a:t>Prevene prognóstico desfavorável?</a:t>
            </a:r>
          </a:p>
        </p:txBody>
      </p:sp>
      <p:pic>
        <p:nvPicPr>
          <p:cNvPr id="27651" name="Picture 1"/>
          <p:cNvPicPr>
            <a:picLocks noChangeAspect="1"/>
          </p:cNvPicPr>
          <p:nvPr/>
        </p:nvPicPr>
        <p:blipFill>
          <a:blip r:embed="rId3"/>
          <a:srcRect/>
          <a:stretch>
            <a:fillRect/>
          </a:stretch>
        </p:blipFill>
        <p:spPr bwMode="auto">
          <a:xfrm>
            <a:off x="7931150" y="2792413"/>
            <a:ext cx="3343275" cy="282892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1931988" y="341313"/>
            <a:ext cx="8229600" cy="981075"/>
          </a:xfrm>
        </p:spPr>
        <p:txBody>
          <a:bodyPr/>
          <a:lstStyle/>
          <a:p>
            <a:pPr eaLnBrk="1" hangingPunct="1"/>
            <a:r>
              <a:rPr lang="pt-BR" altLang="pt-BR" smtClean="0">
                <a:solidFill>
                  <a:schemeClr val="bg1"/>
                </a:solidFill>
              </a:rPr>
              <a:t>Introdução </a:t>
            </a:r>
          </a:p>
        </p:txBody>
      </p:sp>
      <p:sp>
        <p:nvSpPr>
          <p:cNvPr id="106499" name="Rectangle 3"/>
          <p:cNvSpPr>
            <a:spLocks noGrp="1" noChangeArrowheads="1"/>
          </p:cNvSpPr>
          <p:nvPr>
            <p:ph idx="1"/>
          </p:nvPr>
        </p:nvSpPr>
        <p:spPr>
          <a:xfrm>
            <a:off x="436563" y="1849438"/>
            <a:ext cx="11395075" cy="4629150"/>
          </a:xfrm>
        </p:spPr>
        <p:txBody>
          <a:bodyPr/>
          <a:lstStyle/>
          <a:p>
            <a:pPr algn="just" eaLnBrk="1" hangingPunct="1">
              <a:defRPr/>
            </a:pPr>
            <a:r>
              <a:rPr lang="pt-BR" altLang="pt-BR" sz="2800" dirty="0">
                <a:solidFill>
                  <a:schemeClr val="accent2">
                    <a:lumMod val="75000"/>
                  </a:schemeClr>
                </a:solidFill>
              </a:rPr>
              <a:t>Prematuros: desconforto respiratório precoce devido imaturidade anatômica e funcional da caixa torácica e dos pulmões</a:t>
            </a:r>
          </a:p>
          <a:p>
            <a:pPr algn="just" eaLnBrk="1" hangingPunct="1">
              <a:defRPr/>
            </a:pPr>
            <a:r>
              <a:rPr lang="pt-BR" altLang="pt-BR" sz="2800" dirty="0">
                <a:solidFill>
                  <a:schemeClr val="accent2">
                    <a:lumMod val="75000"/>
                  </a:schemeClr>
                </a:solidFill>
              </a:rPr>
              <a:t>Últimos 30 anos grandes avanços: melhora da sobrevida, esteróides pré-natal, surfactante exógeno e estratégias ventilatórias mais gentis. </a:t>
            </a:r>
          </a:p>
          <a:p>
            <a:pPr algn="just" eaLnBrk="1" hangingPunct="1">
              <a:defRPr/>
            </a:pPr>
            <a:r>
              <a:rPr lang="pt-BR" altLang="pt-BR" sz="2800" dirty="0">
                <a:solidFill>
                  <a:schemeClr val="accent2">
                    <a:lumMod val="75000"/>
                  </a:schemeClr>
                </a:solidFill>
              </a:rPr>
              <a:t>A sindrome do desconforto respiratório (SDR) do recém-nascido é a causa mais comum de morbimortalidade nos prematuros e a mesma decorre da deficiência de surfactante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a:xfrm>
            <a:off x="1931988" y="341313"/>
            <a:ext cx="8229600" cy="981075"/>
          </a:xfrm>
        </p:spPr>
        <p:txBody>
          <a:bodyPr/>
          <a:lstStyle/>
          <a:p>
            <a:pPr eaLnBrk="1" hangingPunct="1"/>
            <a:r>
              <a:rPr lang="pt-BR" altLang="pt-BR" smtClean="0">
                <a:solidFill>
                  <a:schemeClr val="bg1"/>
                </a:solidFill>
              </a:rPr>
              <a:t>Introdução </a:t>
            </a:r>
          </a:p>
        </p:txBody>
      </p:sp>
      <p:sp>
        <p:nvSpPr>
          <p:cNvPr id="106499" name="Rectangle 3"/>
          <p:cNvSpPr>
            <a:spLocks noGrp="1" noChangeArrowheads="1"/>
          </p:cNvSpPr>
          <p:nvPr>
            <p:ph idx="1"/>
          </p:nvPr>
        </p:nvSpPr>
        <p:spPr>
          <a:xfrm>
            <a:off x="436563" y="1790700"/>
            <a:ext cx="11395075" cy="4627563"/>
          </a:xfrm>
        </p:spPr>
        <p:txBody>
          <a:bodyPr/>
          <a:lstStyle/>
          <a:p>
            <a:pPr eaLnBrk="1" hangingPunct="1">
              <a:defRPr/>
            </a:pPr>
            <a:r>
              <a:rPr lang="pt-BR" altLang="pt-BR" sz="2800" dirty="0">
                <a:solidFill>
                  <a:schemeClr val="accent2">
                    <a:lumMod val="75000"/>
                  </a:schemeClr>
                </a:solidFill>
              </a:rPr>
              <a:t>Quando RN possui respiração eficaz, importante o suporte com CPAP na sala de parto para estabilização da mesma.</a:t>
            </a:r>
          </a:p>
          <a:p>
            <a:pPr eaLnBrk="1" hangingPunct="1">
              <a:defRPr/>
            </a:pPr>
            <a:r>
              <a:rPr lang="pt-BR" altLang="pt-BR" sz="2800" dirty="0">
                <a:solidFill>
                  <a:schemeClr val="accent2">
                    <a:lumMod val="75000"/>
                  </a:schemeClr>
                </a:solidFill>
              </a:rPr>
              <a:t>Reservar ventilação mecânica (VM) aos paciente que realmente necessitam ou que falharam no suporte não invasivo.</a:t>
            </a:r>
          </a:p>
          <a:p>
            <a:pPr eaLnBrk="1" hangingPunct="1">
              <a:defRPr/>
            </a:pPr>
            <a:r>
              <a:rPr lang="pt-BR" altLang="pt-BR" sz="2800" dirty="0">
                <a:solidFill>
                  <a:schemeClr val="accent2">
                    <a:lumMod val="75000"/>
                  </a:schemeClr>
                </a:solidFill>
              </a:rPr>
              <a:t>Titulação  de oxigênio – saturações meta e prevenir precocemente a displasia broncopulmonar (BDP) (projeto Coala)</a:t>
            </a:r>
          </a:p>
          <a:p>
            <a:pPr eaLnBrk="1" hangingPunct="1">
              <a:defRPr/>
            </a:pPr>
            <a:r>
              <a:rPr lang="pt-BR" altLang="pt-BR" sz="2800" dirty="0">
                <a:solidFill>
                  <a:schemeClr val="accent2">
                    <a:lumMod val="75000"/>
                  </a:schemeClr>
                </a:solidFill>
              </a:rPr>
              <a:t>Pulmões dos prematuros mais suscetíveis a lesões pela VM. Logo os métodos de suporte não invasivo protegem tanto de comprometimentos precoce (volutrauma ou barotrauma) quanto tardios (BDP)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a:xfrm>
            <a:off x="1931988" y="341313"/>
            <a:ext cx="8229600" cy="981075"/>
          </a:xfrm>
        </p:spPr>
        <p:txBody>
          <a:bodyPr/>
          <a:lstStyle/>
          <a:p>
            <a:pPr eaLnBrk="1" hangingPunct="1"/>
            <a:r>
              <a:rPr lang="pt-BR" altLang="pt-BR" smtClean="0">
                <a:solidFill>
                  <a:schemeClr val="bg1"/>
                </a:solidFill>
              </a:rPr>
              <a:t>Introdução </a:t>
            </a:r>
          </a:p>
        </p:txBody>
      </p:sp>
      <p:sp>
        <p:nvSpPr>
          <p:cNvPr id="31746" name="Rectangle 3"/>
          <p:cNvSpPr>
            <a:spLocks noGrp="1" noChangeArrowheads="1"/>
          </p:cNvSpPr>
          <p:nvPr>
            <p:ph idx="1"/>
          </p:nvPr>
        </p:nvSpPr>
        <p:spPr>
          <a:xfrm>
            <a:off x="471488" y="1765300"/>
            <a:ext cx="11395075" cy="4627563"/>
          </a:xfrm>
        </p:spPr>
        <p:txBody>
          <a:bodyPr/>
          <a:lstStyle/>
          <a:p>
            <a:pPr algn="just" eaLnBrk="1" hangingPunct="1"/>
            <a:r>
              <a:rPr lang="pt-BR" altLang="pt-BR" sz="2600" smtClean="0">
                <a:solidFill>
                  <a:srgbClr val="002060"/>
                </a:solidFill>
              </a:rPr>
              <a:t>Neste contexto, surge a necessidade de desenvolver técnicas menos invasivas e independentes da VM. </a:t>
            </a:r>
          </a:p>
          <a:p>
            <a:pPr algn="just" eaLnBrk="1" hangingPunct="1"/>
            <a:r>
              <a:rPr lang="pt-BR" altLang="pt-BR" sz="2600" smtClean="0">
                <a:solidFill>
                  <a:srgbClr val="002060"/>
                </a:solidFill>
              </a:rPr>
              <a:t>Vários dispositivos tem sido utilizados e estudados quanto a eficácia, mas os mais utilizados são cateteres finos.</a:t>
            </a:r>
          </a:p>
          <a:p>
            <a:pPr algn="just" eaLnBrk="1" hangingPunct="1"/>
            <a:r>
              <a:rPr lang="pt-BR" altLang="pt-BR" sz="2600" smtClean="0">
                <a:solidFill>
                  <a:srgbClr val="002060"/>
                </a:solidFill>
              </a:rPr>
              <a:t>Em 2016, a Unidade de Terapia Intensiva Neonatal (UTIN) do HMIB estabeleceu um protocolo próprio da unidade denominado Mini- Insure), adaptado à realidade da unidade. Sendo a última atualização de 2019  com especificações das indicações e técnica de administração do surfactante.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500" name="Rectangle 1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6501" name="Rectangle 13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2012950" cy="6858000"/>
          </a:xfrm>
          <a:prstGeom prst="rect">
            <a:avLst/>
          </a:prstGeom>
          <a:solidFill>
            <a:srgbClr val="3C67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2772" name="Rectangle 2"/>
          <p:cNvSpPr>
            <a:spLocks noGrp="1" noChangeArrowheads="1"/>
          </p:cNvSpPr>
          <p:nvPr>
            <p:ph type="title"/>
          </p:nvPr>
        </p:nvSpPr>
        <p:spPr>
          <a:xfrm>
            <a:off x="639763" y="2074863"/>
            <a:ext cx="2752725" cy="2708275"/>
          </a:xfrm>
          <a:prstGeom prst="ellipse">
            <a:avLst/>
          </a:prstGeom>
          <a:solidFill>
            <a:srgbClr val="262626"/>
          </a:solidFill>
          <a:ln w="174625" cmpd="thinThick">
            <a:solidFill>
              <a:srgbClr val="262626"/>
            </a:solidFill>
            <a:round/>
          </a:ln>
        </p:spPr>
        <p:txBody>
          <a:bodyPr/>
          <a:lstStyle/>
          <a:p>
            <a:pPr eaLnBrk="1" hangingPunct="1">
              <a:lnSpc>
                <a:spcPct val="90000"/>
              </a:lnSpc>
            </a:pPr>
            <a:r>
              <a:rPr lang="en-US" altLang="pt-BR" sz="2000" smtClean="0">
                <a:solidFill>
                  <a:srgbClr val="FFFFFF"/>
                </a:solidFill>
              </a:rPr>
              <a:t>PROTOCOLO DA UNIDADE </a:t>
            </a:r>
          </a:p>
        </p:txBody>
      </p:sp>
      <p:pic>
        <p:nvPicPr>
          <p:cNvPr id="32773" name="Picture 2"/>
          <p:cNvPicPr>
            <a:picLocks noChangeAspect="1"/>
          </p:cNvPicPr>
          <p:nvPr/>
        </p:nvPicPr>
        <p:blipFill>
          <a:blip r:embed="rId2"/>
          <a:srcRect/>
          <a:stretch>
            <a:fillRect/>
          </a:stretch>
        </p:blipFill>
        <p:spPr bwMode="auto">
          <a:xfrm>
            <a:off x="4176713" y="174625"/>
            <a:ext cx="6973887" cy="6503988"/>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Objetivos </a:t>
            </a:r>
          </a:p>
        </p:txBody>
      </p:sp>
      <p:sp>
        <p:nvSpPr>
          <p:cNvPr id="106499" name="Rectangle 3"/>
          <p:cNvSpPr>
            <a:spLocks noGrp="1" noChangeArrowheads="1"/>
          </p:cNvSpPr>
          <p:nvPr>
            <p:ph idx="1"/>
          </p:nvPr>
        </p:nvSpPr>
        <p:spPr>
          <a:xfrm>
            <a:off x="450850" y="1773238"/>
            <a:ext cx="11450638" cy="4664075"/>
          </a:xfrm>
        </p:spPr>
        <p:txBody>
          <a:bodyPr/>
          <a:lstStyle/>
          <a:p>
            <a:pPr eaLnBrk="1" hangingPunct="1">
              <a:defRPr/>
            </a:pPr>
            <a:r>
              <a:rPr lang="pt-BR" altLang="pt-BR" dirty="0">
                <a:solidFill>
                  <a:srgbClr val="002060"/>
                </a:solidFill>
              </a:rPr>
              <a:t>Objetivo geral</a:t>
            </a:r>
          </a:p>
          <a:p>
            <a:pPr marL="0" indent="0" eaLnBrk="1" hangingPunct="1">
              <a:buFontTx/>
              <a:buNone/>
              <a:defRPr/>
            </a:pPr>
            <a:endParaRPr lang="pt-BR" altLang="pt-BR" dirty="0">
              <a:solidFill>
                <a:srgbClr val="002060"/>
              </a:solidFill>
            </a:endParaRPr>
          </a:p>
          <a:p>
            <a:pPr marL="0" indent="0" eaLnBrk="1" hangingPunct="1">
              <a:buFontTx/>
              <a:buNone/>
              <a:defRPr/>
            </a:pPr>
            <a:r>
              <a:rPr lang="pt-BR" sz="2800" dirty="0">
                <a:solidFill>
                  <a:srgbClr val="002060"/>
                </a:solidFill>
              </a:rPr>
              <a:t>- Comparar o perfil clínico epidemiológico dos pacientes assistidos no serviço de Terapia Intensiva Neonatal do HMIB que receberam surfactante exógeno por métodos minimamente invasivos versus os que receberam por intubação (estratégia tradicional)</a:t>
            </a:r>
            <a:endParaRPr lang="pt-BR" altLang="pt-BR" sz="2800" dirty="0">
              <a:solidFill>
                <a:srgbClr val="FF0000"/>
              </a:solidFill>
            </a:endParaRPr>
          </a:p>
          <a:p>
            <a:pPr marL="0" indent="0" eaLnBrk="1" hangingPunct="1">
              <a:buFontTx/>
              <a:buNone/>
              <a:defRPr/>
            </a:pPr>
            <a:endParaRPr lang="pt-BR" altLang="pt-BR" sz="2400"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Objetivos </a:t>
            </a:r>
          </a:p>
        </p:txBody>
      </p:sp>
      <p:sp>
        <p:nvSpPr>
          <p:cNvPr id="106499" name="Rectangle 3"/>
          <p:cNvSpPr>
            <a:spLocks noGrp="1" noChangeArrowheads="1"/>
          </p:cNvSpPr>
          <p:nvPr>
            <p:ph idx="1"/>
          </p:nvPr>
        </p:nvSpPr>
        <p:spPr>
          <a:xfrm>
            <a:off x="450850" y="1773238"/>
            <a:ext cx="11450638" cy="4664075"/>
          </a:xfrm>
        </p:spPr>
        <p:txBody>
          <a:bodyPr/>
          <a:lstStyle/>
          <a:p>
            <a:pPr eaLnBrk="1" hangingPunct="1">
              <a:defRPr/>
            </a:pPr>
            <a:r>
              <a:rPr lang="pt-BR" altLang="pt-BR" dirty="0">
                <a:solidFill>
                  <a:schemeClr val="accent2">
                    <a:lumMod val="75000"/>
                  </a:schemeClr>
                </a:solidFill>
              </a:rPr>
              <a:t>Objetivos Específicos</a:t>
            </a:r>
          </a:p>
          <a:p>
            <a:pPr marL="0" indent="0" eaLnBrk="1" hangingPunct="1">
              <a:buFontTx/>
              <a:buNone/>
              <a:defRPr/>
            </a:pPr>
            <a:endParaRPr lang="pt-BR" altLang="pt-BR" dirty="0">
              <a:solidFill>
                <a:schemeClr val="accent2">
                  <a:lumMod val="75000"/>
                </a:schemeClr>
              </a:solidFill>
            </a:endParaRPr>
          </a:p>
          <a:p>
            <a:pPr marL="0" indent="0" eaLnBrk="1" hangingPunct="1">
              <a:buFontTx/>
              <a:buNone/>
              <a:defRPr/>
            </a:pPr>
            <a:r>
              <a:rPr lang="pt-BR" sz="2800" dirty="0">
                <a:solidFill>
                  <a:schemeClr val="accent2">
                    <a:lumMod val="75000"/>
                  </a:schemeClr>
                </a:solidFill>
              </a:rPr>
              <a:t>1 - Avaliar fatores de risco e proteção correlacionado a mudança de desfecho após administração do surfactante.</a:t>
            </a:r>
          </a:p>
          <a:p>
            <a:pPr marL="0" indent="0" eaLnBrk="1" hangingPunct="1">
              <a:buFontTx/>
              <a:buNone/>
              <a:defRPr/>
            </a:pPr>
            <a:r>
              <a:rPr lang="pt-BR" sz="2800" dirty="0">
                <a:solidFill>
                  <a:schemeClr val="accent2">
                    <a:lumMod val="75000"/>
                  </a:schemeClr>
                </a:solidFill>
              </a:rPr>
              <a:t>2 -  Observar os prognósticos de ambos grupos e estabelecer relevância estatística dos grupos em relação a morbimortalidade.</a:t>
            </a:r>
          </a:p>
          <a:p>
            <a:pPr marL="0" indent="0" eaLnBrk="1" hangingPunct="1">
              <a:buFontTx/>
              <a:buNone/>
              <a:defRPr/>
            </a:pPr>
            <a:r>
              <a:rPr lang="pt-BR" sz="2800" dirty="0">
                <a:solidFill>
                  <a:schemeClr val="accent2">
                    <a:lumMod val="75000"/>
                  </a:schemeClr>
                </a:solidFill>
              </a:rPr>
              <a:t>3 - Confrontar a síntese dos dados com a produção científica que aborda o assunto.</a:t>
            </a:r>
          </a:p>
          <a:p>
            <a:pPr marL="0" indent="0" algn="just" eaLnBrk="1" hangingPunct="1">
              <a:buFontTx/>
              <a:buNone/>
              <a:defRPr/>
            </a:pPr>
            <a:endParaRPr lang="pt-BR" sz="2400" dirty="0">
              <a:solidFill>
                <a:srgbClr val="00206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Metodologia</a:t>
            </a:r>
          </a:p>
        </p:txBody>
      </p:sp>
      <p:sp>
        <p:nvSpPr>
          <p:cNvPr id="35842" name="Rectangle 3"/>
          <p:cNvSpPr>
            <a:spLocks noGrp="1" noChangeArrowheads="1"/>
          </p:cNvSpPr>
          <p:nvPr>
            <p:ph idx="1"/>
          </p:nvPr>
        </p:nvSpPr>
        <p:spPr>
          <a:xfrm>
            <a:off x="355600" y="1647825"/>
            <a:ext cx="11277600" cy="4781550"/>
          </a:xfrm>
        </p:spPr>
        <p:txBody>
          <a:bodyPr/>
          <a:lstStyle/>
          <a:p>
            <a:pPr algn="just" eaLnBrk="1" hangingPunct="1"/>
            <a:r>
              <a:rPr lang="pt-BR" sz="2600" smtClean="0">
                <a:solidFill>
                  <a:srgbClr val="002060"/>
                </a:solidFill>
              </a:rPr>
              <a:t>Estudo descritivo transversal</a:t>
            </a:r>
          </a:p>
          <a:p>
            <a:pPr algn="just" eaLnBrk="1" hangingPunct="1"/>
            <a:r>
              <a:rPr lang="pt-BR" sz="2600" smtClean="0">
                <a:solidFill>
                  <a:srgbClr val="002060"/>
                </a:solidFill>
              </a:rPr>
              <a:t>Análise retrospectiva de dados de prontuário eletrônico TRAKCARE dos casos de síndrome do desconforto respiratório que preenchiam critérios conforme rotina da unidade para realização de surfactante exógeno. Com busca ativa dos casos que fizeram uso do surfactante de forma minimamente invasiva. Fichas de admissão da unidade com os dados do período de internação.</a:t>
            </a:r>
          </a:p>
          <a:p>
            <a:pPr algn="just" eaLnBrk="1" hangingPunct="1"/>
            <a:r>
              <a:rPr lang="pt-BR" sz="2600" smtClean="0">
                <a:solidFill>
                  <a:srgbClr val="002060"/>
                </a:solidFill>
              </a:rPr>
              <a:t>O período foi escolhido por conveniência: Novembro de 2016 a Agosto de 2019;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a:xfrm>
            <a:off x="1919288" y="392113"/>
            <a:ext cx="8229600" cy="981075"/>
          </a:xfrm>
        </p:spPr>
        <p:txBody>
          <a:bodyPr/>
          <a:lstStyle/>
          <a:p>
            <a:pPr eaLnBrk="1" hangingPunct="1"/>
            <a:r>
              <a:rPr lang="pt-BR" altLang="pt-BR" smtClean="0">
                <a:solidFill>
                  <a:schemeClr val="bg1"/>
                </a:solidFill>
              </a:rPr>
              <a:t>Metodologia</a:t>
            </a:r>
          </a:p>
        </p:txBody>
      </p:sp>
      <p:sp>
        <p:nvSpPr>
          <p:cNvPr id="106499" name="Rectangle 3"/>
          <p:cNvSpPr>
            <a:spLocks noGrp="1" noChangeArrowheads="1"/>
          </p:cNvSpPr>
          <p:nvPr>
            <p:ph idx="1"/>
          </p:nvPr>
        </p:nvSpPr>
        <p:spPr>
          <a:xfrm>
            <a:off x="471488" y="1917700"/>
            <a:ext cx="11025187" cy="4759325"/>
          </a:xfrm>
        </p:spPr>
        <p:txBody>
          <a:bodyPr/>
          <a:lstStyle/>
          <a:p>
            <a:pPr algn="just" eaLnBrk="1" hangingPunct="1">
              <a:defRPr/>
            </a:pPr>
            <a:r>
              <a:rPr lang="pt-BR" sz="2800" dirty="0">
                <a:solidFill>
                  <a:srgbClr val="002060"/>
                </a:solidFill>
              </a:rPr>
              <a:t>O projeto de pesquisa foi previamente aprovado pelo Comitê de Ética e Pesquisa (CEP) da Fundação de Ensino e Pesquisa (FEPECS)</a:t>
            </a:r>
          </a:p>
          <a:p>
            <a:pPr marL="0" indent="0" algn="just" eaLnBrk="1" hangingPunct="1">
              <a:buFontTx/>
              <a:buNone/>
              <a:defRPr/>
            </a:pPr>
            <a:endParaRPr lang="pt-BR" sz="2800" dirty="0">
              <a:solidFill>
                <a:srgbClr val="002060"/>
              </a:solidFill>
            </a:endParaRPr>
          </a:p>
          <a:p>
            <a:pPr algn="just" eaLnBrk="1" hangingPunct="1">
              <a:defRPr/>
            </a:pPr>
            <a:r>
              <a:rPr lang="pt-BR" sz="2800" dirty="0">
                <a:solidFill>
                  <a:srgbClr val="002060"/>
                </a:solidFill>
              </a:rPr>
              <a:t>Sujeitos incluídos foram pacientes com idade gestacional entre 25 semanas e 32 semanas que apresentaram síndrome do desconforto respiratório (SDR) ao nascimento com critérios para administração de surfactante.</a:t>
            </a:r>
            <a:endParaRPr lang="pt-BR" altLang="pt-BR" sz="2800" dirty="0">
              <a:solidFill>
                <a:srgbClr val="00206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1919288" y="328613"/>
            <a:ext cx="8229600" cy="981075"/>
          </a:xfrm>
        </p:spPr>
        <p:txBody>
          <a:bodyPr/>
          <a:lstStyle/>
          <a:p>
            <a:pPr eaLnBrk="1" hangingPunct="1"/>
            <a:r>
              <a:rPr lang="pt-BR" altLang="pt-BR" smtClean="0">
                <a:solidFill>
                  <a:schemeClr val="bg1"/>
                </a:solidFill>
              </a:rPr>
              <a:t>Metodologia</a:t>
            </a:r>
          </a:p>
        </p:txBody>
      </p:sp>
      <p:sp>
        <p:nvSpPr>
          <p:cNvPr id="106499" name="Rectangle 3"/>
          <p:cNvSpPr>
            <a:spLocks noGrp="1" noChangeArrowheads="1"/>
          </p:cNvSpPr>
          <p:nvPr>
            <p:ph idx="1"/>
          </p:nvPr>
        </p:nvSpPr>
        <p:spPr>
          <a:xfrm>
            <a:off x="469900" y="1841500"/>
            <a:ext cx="11036300" cy="4508500"/>
          </a:xfrm>
        </p:spPr>
        <p:txBody>
          <a:bodyPr/>
          <a:lstStyle/>
          <a:p>
            <a:pPr algn="just" eaLnBrk="1" hangingPunct="1">
              <a:defRPr/>
            </a:pPr>
            <a:r>
              <a:rPr lang="pt-BR" altLang="pt-BR" sz="2800" dirty="0">
                <a:solidFill>
                  <a:srgbClr val="002060"/>
                </a:solidFill>
              </a:rPr>
              <a:t> Critérios de exclusão:</a:t>
            </a:r>
          </a:p>
          <a:p>
            <a:pPr marL="0" indent="0" algn="just" eaLnBrk="1" hangingPunct="1">
              <a:buFontTx/>
              <a:buNone/>
              <a:defRPr/>
            </a:pPr>
            <a:r>
              <a:rPr lang="pt-BR" altLang="pt-BR" sz="2200" dirty="0">
                <a:solidFill>
                  <a:srgbClr val="002060"/>
                </a:solidFill>
              </a:rPr>
              <a:t>- Pacientes com idade gestacional inferior a 25 semanas ou superior a 32 semanas. Pacientes com malformações graves ou outra condição clínica mais grave que sobreponha o diagnóstico principal de SDR.</a:t>
            </a:r>
          </a:p>
          <a:p>
            <a:pPr marL="0" indent="0" algn="just" eaLnBrk="1" hangingPunct="1">
              <a:buFontTx/>
              <a:buNone/>
              <a:defRPr/>
            </a:pPr>
            <a:endParaRPr lang="pt-BR" altLang="pt-BR" sz="1000" dirty="0">
              <a:solidFill>
                <a:srgbClr val="002060"/>
              </a:solidFill>
            </a:endParaRPr>
          </a:p>
          <a:p>
            <a:pPr algn="just" eaLnBrk="1" hangingPunct="1">
              <a:defRPr/>
            </a:pPr>
            <a:r>
              <a:rPr lang="pt-BR" altLang="pt-BR" sz="2800" dirty="0">
                <a:solidFill>
                  <a:srgbClr val="002060"/>
                </a:solidFill>
              </a:rPr>
              <a:t>Critérios de inclusão:</a:t>
            </a:r>
          </a:p>
          <a:p>
            <a:pPr marL="0" indent="0" algn="just" eaLnBrk="1" hangingPunct="1">
              <a:buFontTx/>
              <a:buNone/>
              <a:defRPr/>
            </a:pPr>
            <a:endParaRPr lang="pt-BR" altLang="pt-BR" sz="1000" dirty="0">
              <a:solidFill>
                <a:srgbClr val="002060"/>
              </a:solidFill>
            </a:endParaRPr>
          </a:p>
          <a:p>
            <a:pPr marL="0" indent="0" algn="just" eaLnBrk="1" hangingPunct="1">
              <a:buFontTx/>
              <a:buNone/>
              <a:defRPr/>
            </a:pPr>
            <a:r>
              <a:rPr lang="pt-BR" altLang="pt-BR" sz="2200" dirty="0">
                <a:solidFill>
                  <a:srgbClr val="002060"/>
                </a:solidFill>
              </a:rPr>
              <a:t>- Recém-nascidos com idade gestacional compreeendida entre 25 e 32 semanas que apresentam respiração espontânea associada a SDR, com necessidade de suporte respiratório (CPAP nasal) e FiO2 maior que 30 % para manter saturação de oxigênio alvo (90-95% após 10 minutos do nascimento) – elegíveis para administração de surfactante minimamente invasivo.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Metodologia</a:t>
            </a:r>
          </a:p>
        </p:txBody>
      </p:sp>
      <p:sp>
        <p:nvSpPr>
          <p:cNvPr id="106499" name="Rectangle 3"/>
          <p:cNvSpPr>
            <a:spLocks noGrp="1" noChangeArrowheads="1"/>
          </p:cNvSpPr>
          <p:nvPr>
            <p:ph idx="1"/>
          </p:nvPr>
        </p:nvSpPr>
        <p:spPr>
          <a:xfrm>
            <a:off x="885825" y="1716088"/>
            <a:ext cx="10494963" cy="4552950"/>
          </a:xfrm>
        </p:spPr>
        <p:txBody>
          <a:bodyPr/>
          <a:lstStyle/>
          <a:p>
            <a:pPr algn="just" eaLnBrk="1" hangingPunct="1">
              <a:defRPr/>
            </a:pPr>
            <a:r>
              <a:rPr lang="pt-BR" altLang="pt-BR" sz="2800" dirty="0">
                <a:solidFill>
                  <a:srgbClr val="002060"/>
                </a:solidFill>
              </a:rPr>
              <a:t>Variáveis:</a:t>
            </a:r>
          </a:p>
          <a:p>
            <a:pPr marL="0" indent="0" algn="just" eaLnBrk="1" hangingPunct="1">
              <a:buFontTx/>
              <a:buNone/>
              <a:defRPr/>
            </a:pPr>
            <a:endParaRPr lang="pt-BR" altLang="pt-BR" sz="2800" dirty="0">
              <a:solidFill>
                <a:srgbClr val="002060"/>
              </a:solidFill>
            </a:endParaRPr>
          </a:p>
          <a:p>
            <a:pPr algn="just" eaLnBrk="1" hangingPunct="1">
              <a:buFontTx/>
              <a:buChar char="-"/>
              <a:defRPr/>
            </a:pPr>
            <a:r>
              <a:rPr lang="pt-BR" altLang="pt-BR" sz="2200" dirty="0">
                <a:solidFill>
                  <a:srgbClr val="002060"/>
                </a:solidFill>
              </a:rPr>
              <a:t> Caracterização da amostra: Idade gestacional, gênero, via de parto, peso ao nascer, perímetro cefálico, Apgar no 1º e 5º minutos, </a:t>
            </a:r>
          </a:p>
          <a:p>
            <a:pPr marL="0" indent="0" algn="just" eaLnBrk="1" hangingPunct="1">
              <a:buFontTx/>
              <a:buNone/>
              <a:defRPr/>
            </a:pPr>
            <a:endParaRPr lang="pt-BR" altLang="pt-BR" sz="2200" dirty="0">
              <a:solidFill>
                <a:srgbClr val="002060"/>
              </a:solidFill>
            </a:endParaRPr>
          </a:p>
          <a:p>
            <a:pPr algn="just" eaLnBrk="1" hangingPunct="1">
              <a:buFontTx/>
              <a:buChar char="-"/>
              <a:defRPr/>
            </a:pPr>
            <a:r>
              <a:rPr lang="pt-BR" altLang="pt-BR" sz="2200" dirty="0">
                <a:solidFill>
                  <a:srgbClr val="002060"/>
                </a:solidFill>
              </a:rPr>
              <a:t>Dados de sala de parto: reanimação e qual tipo, classificação RN, com quantas horas recebeu surfactante, tipo de surfactante, número de doses,  CPAP em sala de parto, tempo em hora de bolsa rota,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Metodologia</a:t>
            </a:r>
          </a:p>
        </p:txBody>
      </p:sp>
      <p:sp>
        <p:nvSpPr>
          <p:cNvPr id="106499" name="Rectangle 3"/>
          <p:cNvSpPr>
            <a:spLocks noGrp="1" noChangeArrowheads="1"/>
          </p:cNvSpPr>
          <p:nvPr>
            <p:ph idx="1"/>
          </p:nvPr>
        </p:nvSpPr>
        <p:spPr>
          <a:xfrm>
            <a:off x="885825" y="1716088"/>
            <a:ext cx="10494963" cy="4552950"/>
          </a:xfrm>
        </p:spPr>
        <p:txBody>
          <a:bodyPr/>
          <a:lstStyle/>
          <a:p>
            <a:pPr algn="just" eaLnBrk="1" hangingPunct="1">
              <a:defRPr/>
            </a:pPr>
            <a:r>
              <a:rPr lang="pt-BR" altLang="pt-BR" sz="2800" dirty="0">
                <a:solidFill>
                  <a:srgbClr val="002060"/>
                </a:solidFill>
              </a:rPr>
              <a:t>Variáveis:</a:t>
            </a:r>
          </a:p>
          <a:p>
            <a:pPr marL="0" indent="0" algn="just" eaLnBrk="1" hangingPunct="1">
              <a:buFontTx/>
              <a:buNone/>
              <a:defRPr/>
            </a:pPr>
            <a:endParaRPr lang="pt-BR" altLang="pt-BR" sz="2800" dirty="0">
              <a:solidFill>
                <a:srgbClr val="002060"/>
              </a:solidFill>
            </a:endParaRPr>
          </a:p>
          <a:p>
            <a:pPr algn="just" eaLnBrk="1" hangingPunct="1">
              <a:buFontTx/>
              <a:buChar char="-"/>
              <a:defRPr/>
            </a:pPr>
            <a:r>
              <a:rPr lang="pt-BR" altLang="pt-BR" sz="2200" dirty="0">
                <a:solidFill>
                  <a:srgbClr val="002060"/>
                </a:solidFill>
              </a:rPr>
              <a:t>Dados maternos: número de consulta de pré- natal, sorologias para HIV, sífilis, hepatite B e C, toxoplasmose, citomegalovírus e rubéola; hipertensão gestacional, diabetes, infecções perinatal, uso de corticóide pré- natal</a:t>
            </a:r>
          </a:p>
          <a:p>
            <a:pPr marL="0" indent="0" algn="just" eaLnBrk="1" hangingPunct="1">
              <a:buFontTx/>
              <a:buNone/>
              <a:defRPr/>
            </a:pPr>
            <a:endParaRPr lang="pt-BR" altLang="pt-BR" sz="2200" dirty="0">
              <a:solidFill>
                <a:srgbClr val="002060"/>
              </a:solidFill>
            </a:endParaRPr>
          </a:p>
          <a:p>
            <a:pPr algn="just" eaLnBrk="1" hangingPunct="1">
              <a:buFontTx/>
              <a:buChar char="-"/>
              <a:defRPr/>
            </a:pPr>
            <a:r>
              <a:rPr lang="pt-BR" altLang="pt-BR" sz="2200" dirty="0">
                <a:solidFill>
                  <a:srgbClr val="002060"/>
                </a:solidFill>
              </a:rPr>
              <a:t>Dados de internação e desfecho: tempo de ventilação pneumotórax, dependência de O2 com 28 dias de vida e com IGPC 36 semanas, sepse precoce, sepse tardia, retinopatia da prematuridade, ecografia transfontanela, PCA, óbito ou alta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Metodologia</a:t>
            </a:r>
          </a:p>
        </p:txBody>
      </p:sp>
      <p:sp>
        <p:nvSpPr>
          <p:cNvPr id="106499" name="Rectangle 3"/>
          <p:cNvSpPr>
            <a:spLocks noGrp="1" noChangeArrowheads="1"/>
          </p:cNvSpPr>
          <p:nvPr>
            <p:ph idx="1"/>
          </p:nvPr>
        </p:nvSpPr>
        <p:spPr>
          <a:xfrm>
            <a:off x="355600" y="1647825"/>
            <a:ext cx="11277600" cy="4781550"/>
          </a:xfrm>
        </p:spPr>
        <p:txBody>
          <a:bodyPr/>
          <a:lstStyle/>
          <a:p>
            <a:pPr algn="just" eaLnBrk="1" hangingPunct="1">
              <a:defRPr/>
            </a:pPr>
            <a:r>
              <a:rPr lang="pt-BR" altLang="pt-BR" sz="2800" dirty="0">
                <a:solidFill>
                  <a:srgbClr val="002060"/>
                </a:solidFill>
              </a:rPr>
              <a:t>Amostra:</a:t>
            </a:r>
          </a:p>
          <a:p>
            <a:pPr marL="0" indent="0" algn="just" eaLnBrk="1" hangingPunct="1">
              <a:buFontTx/>
              <a:buNone/>
              <a:defRPr/>
            </a:pPr>
            <a:endParaRPr lang="pt-BR" altLang="pt-BR" sz="2600" dirty="0">
              <a:solidFill>
                <a:srgbClr val="002060"/>
              </a:solidFill>
            </a:endParaRPr>
          </a:p>
          <a:p>
            <a:pPr algn="just" eaLnBrk="1" hangingPunct="1">
              <a:buFontTx/>
              <a:buChar char="-"/>
              <a:defRPr/>
            </a:pPr>
            <a:r>
              <a:rPr lang="pt-BR" altLang="pt-BR" sz="2400" dirty="0">
                <a:solidFill>
                  <a:srgbClr val="002060"/>
                </a:solidFill>
              </a:rPr>
              <a:t>Analisada 232 fichas: excluidas 55 por IG, 5 por malformações múltiplas, 12 fichas duplicadas. Restaram 160 registros</a:t>
            </a:r>
          </a:p>
          <a:p>
            <a:pPr algn="just" eaLnBrk="1" hangingPunct="1">
              <a:buFontTx/>
              <a:buChar char="-"/>
              <a:defRPr/>
            </a:pPr>
            <a:r>
              <a:rPr lang="pt-BR" altLang="pt-BR" sz="2400" dirty="0">
                <a:solidFill>
                  <a:srgbClr val="002060"/>
                </a:solidFill>
              </a:rPr>
              <a:t>Dos que restaram, 44 corresponderam ao grupo que receberam surfactante minimamente invasivo</a:t>
            </a:r>
          </a:p>
          <a:p>
            <a:pPr algn="just" eaLnBrk="1" hangingPunct="1">
              <a:buFontTx/>
              <a:buChar char="-"/>
              <a:defRPr/>
            </a:pPr>
            <a:r>
              <a:rPr lang="pt-BR" altLang="pt-BR" sz="2400" dirty="0">
                <a:solidFill>
                  <a:srgbClr val="002060"/>
                </a:solidFill>
              </a:rPr>
              <a:t>Foram pareados aleatoriamente com outros 44 paciente do grupo controle (estratégia tradicional)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1919288" y="354013"/>
            <a:ext cx="8229600" cy="981075"/>
          </a:xfrm>
        </p:spPr>
        <p:txBody>
          <a:bodyPr/>
          <a:lstStyle/>
          <a:p>
            <a:pPr eaLnBrk="1" hangingPunct="1"/>
            <a:r>
              <a:rPr lang="pt-BR" altLang="pt-BR" smtClean="0">
                <a:solidFill>
                  <a:schemeClr val="bg1"/>
                </a:solidFill>
              </a:rPr>
              <a:t>Metodologia</a:t>
            </a:r>
          </a:p>
        </p:txBody>
      </p:sp>
      <p:sp>
        <p:nvSpPr>
          <p:cNvPr id="41986" name="Rectangle 3"/>
          <p:cNvSpPr>
            <a:spLocks noGrp="1" noChangeArrowheads="1"/>
          </p:cNvSpPr>
          <p:nvPr>
            <p:ph idx="1"/>
          </p:nvPr>
        </p:nvSpPr>
        <p:spPr>
          <a:xfrm>
            <a:off x="382588" y="1952625"/>
            <a:ext cx="11531600" cy="4365625"/>
          </a:xfrm>
        </p:spPr>
        <p:txBody>
          <a:bodyPr/>
          <a:lstStyle/>
          <a:p>
            <a:pPr algn="just" eaLnBrk="1" hangingPunct="1"/>
            <a:r>
              <a:rPr lang="pt-BR" sz="2400" smtClean="0">
                <a:solidFill>
                  <a:srgbClr val="002060"/>
                </a:solidFill>
              </a:rPr>
              <a:t>A conversão dos dados/variáveis em informações descritivas por meio do software Microsoft Excel através de técnicas de categorização de banco de dados, criação de variáveis indicadoras, criação de variável numérica para cada observação e sumarização dos dados.</a:t>
            </a:r>
          </a:p>
          <a:p>
            <a:pPr algn="just" eaLnBrk="1" hangingPunct="1"/>
            <a:r>
              <a:rPr lang="pt-BR" sz="2400" smtClean="0">
                <a:solidFill>
                  <a:srgbClr val="002060"/>
                </a:solidFill>
              </a:rPr>
              <a:t>Sigilo e a confidencialidade dos dados foram preservados e garantiu dessa maneira, a integridade das informações epidemiológicas e clinicas estudadas.</a:t>
            </a:r>
          </a:p>
          <a:p>
            <a:pPr algn="just" eaLnBrk="1" hangingPunct="1"/>
            <a:r>
              <a:rPr lang="pt-BR" sz="2400" smtClean="0">
                <a:solidFill>
                  <a:srgbClr val="002060"/>
                </a:solidFill>
              </a:rPr>
              <a:t>A análise estatística foi elaborada através do software SPSS versão 22.0, logo foram confeccionadas tabelas dinâmicas para criar as frequências e associações da variável com o alvo do estudo (administração do surfactante) comparando os grupos.</a:t>
            </a:r>
          </a:p>
          <a:p>
            <a:pPr algn="just" eaLnBrk="1" hangingPunct="1"/>
            <a:endParaRPr lang="pt-BR" altLang="pt-BR" sz="2600" smtClean="0">
              <a:solidFill>
                <a:srgbClr val="00206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Resultados</a:t>
            </a:r>
          </a:p>
        </p:txBody>
      </p:sp>
      <p:sp>
        <p:nvSpPr>
          <p:cNvPr id="106499" name="Rectangle 3"/>
          <p:cNvSpPr>
            <a:spLocks noGrp="1" noChangeArrowheads="1"/>
          </p:cNvSpPr>
          <p:nvPr>
            <p:ph idx="1"/>
          </p:nvPr>
        </p:nvSpPr>
        <p:spPr>
          <a:xfrm>
            <a:off x="320675" y="1744663"/>
            <a:ext cx="11550650" cy="4473575"/>
          </a:xfrm>
        </p:spPr>
        <p:txBody>
          <a:bodyPr/>
          <a:lstStyle/>
          <a:p>
            <a:pPr algn="just" eaLnBrk="1" hangingPunct="1">
              <a:defRPr/>
            </a:pPr>
            <a:r>
              <a:rPr lang="pt-BR" altLang="pt-BR" sz="2800" dirty="0">
                <a:solidFill>
                  <a:srgbClr val="002060"/>
                </a:solidFill>
              </a:rPr>
              <a:t>Homogeneidade dos grupos (frequências absolutas e relativas)- Teste T de Student</a:t>
            </a:r>
          </a:p>
          <a:p>
            <a:pPr algn="just" eaLnBrk="1" hangingPunct="1">
              <a:buFontTx/>
              <a:buChar char="-"/>
              <a:defRPr/>
            </a:pPr>
            <a:r>
              <a:rPr lang="pt-BR" altLang="pt-BR" sz="2800" dirty="0">
                <a:solidFill>
                  <a:srgbClr val="002060"/>
                </a:solidFill>
              </a:rPr>
              <a:t>idade gestacional</a:t>
            </a:r>
          </a:p>
          <a:p>
            <a:pPr algn="just" eaLnBrk="1" hangingPunct="1">
              <a:buFontTx/>
              <a:buChar char="-"/>
              <a:defRPr/>
            </a:pPr>
            <a:r>
              <a:rPr lang="pt-BR" altLang="pt-BR" sz="2800" dirty="0">
                <a:solidFill>
                  <a:srgbClr val="002060"/>
                </a:solidFill>
              </a:rPr>
              <a:t>gênero</a:t>
            </a:r>
          </a:p>
          <a:p>
            <a:pPr algn="just" eaLnBrk="1" hangingPunct="1">
              <a:buFontTx/>
              <a:buChar char="-"/>
              <a:defRPr/>
            </a:pPr>
            <a:r>
              <a:rPr lang="pt-BR" altLang="pt-BR" sz="2800" dirty="0">
                <a:solidFill>
                  <a:srgbClr val="002060"/>
                </a:solidFill>
              </a:rPr>
              <a:t>via de parto</a:t>
            </a:r>
          </a:p>
          <a:p>
            <a:pPr algn="just" eaLnBrk="1" hangingPunct="1">
              <a:buFontTx/>
              <a:buChar char="-"/>
              <a:defRPr/>
            </a:pPr>
            <a:r>
              <a:rPr lang="pt-BR" altLang="pt-BR" sz="2800" dirty="0">
                <a:solidFill>
                  <a:srgbClr val="002060"/>
                </a:solidFill>
              </a:rPr>
              <a:t>peso de nascimento</a:t>
            </a:r>
          </a:p>
          <a:p>
            <a:pPr algn="just" eaLnBrk="1" hangingPunct="1">
              <a:buFontTx/>
              <a:buChar char="-"/>
              <a:defRPr/>
            </a:pPr>
            <a:r>
              <a:rPr lang="pt-BR" altLang="pt-BR" sz="2800" dirty="0">
                <a:solidFill>
                  <a:srgbClr val="002060"/>
                </a:solidFill>
              </a:rPr>
              <a:t>Apgar 1º e 5º minuto: </a:t>
            </a:r>
          </a:p>
          <a:p>
            <a:pPr algn="just" eaLnBrk="1" hangingPunct="1">
              <a:buFontTx/>
              <a:buChar char="-"/>
              <a:defRPr/>
            </a:pPr>
            <a:r>
              <a:rPr lang="pt-BR" altLang="pt-BR" sz="2800" dirty="0">
                <a:solidFill>
                  <a:srgbClr val="002060"/>
                </a:solidFill>
              </a:rPr>
              <a:t>Número de consultas pré-natal</a:t>
            </a:r>
          </a:p>
          <a:p>
            <a:pPr algn="just" eaLnBrk="1" hangingPunct="1">
              <a:buFontTx/>
              <a:buChar char="-"/>
              <a:defRPr/>
            </a:pPr>
            <a:r>
              <a:rPr lang="pt-BR" altLang="pt-BR" sz="2800" dirty="0">
                <a:solidFill>
                  <a:srgbClr val="002060"/>
                </a:solidFill>
              </a:rPr>
              <a:t>Horas de bolsa rota</a:t>
            </a:r>
          </a:p>
          <a:p>
            <a:pPr marL="0" indent="0" algn="just" eaLnBrk="1" hangingPunct="1">
              <a:buFontTx/>
              <a:buNone/>
              <a:defRPr/>
            </a:pPr>
            <a:endParaRPr lang="pt-BR" altLang="pt-BR" sz="2800" dirty="0">
              <a:solidFill>
                <a:srgbClr val="00206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Resultados</a:t>
            </a:r>
          </a:p>
        </p:txBody>
      </p:sp>
      <p:pic>
        <p:nvPicPr>
          <p:cNvPr id="44034" name="Picture 2"/>
          <p:cNvPicPr>
            <a:picLocks noChangeAspect="1"/>
          </p:cNvPicPr>
          <p:nvPr/>
        </p:nvPicPr>
        <p:blipFill>
          <a:blip r:embed="rId2"/>
          <a:srcRect/>
          <a:stretch>
            <a:fillRect/>
          </a:stretch>
        </p:blipFill>
        <p:spPr bwMode="auto">
          <a:xfrm>
            <a:off x="785813" y="1920875"/>
            <a:ext cx="10987087" cy="389413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Resultados</a:t>
            </a:r>
          </a:p>
        </p:txBody>
      </p:sp>
      <p:sp>
        <p:nvSpPr>
          <p:cNvPr id="106499" name="Rectangle 3"/>
          <p:cNvSpPr>
            <a:spLocks noGrp="1" noChangeArrowheads="1"/>
          </p:cNvSpPr>
          <p:nvPr>
            <p:ph idx="1"/>
          </p:nvPr>
        </p:nvSpPr>
        <p:spPr>
          <a:xfrm>
            <a:off x="352425" y="1730375"/>
            <a:ext cx="11450638" cy="4600575"/>
          </a:xfrm>
        </p:spPr>
        <p:txBody>
          <a:bodyPr/>
          <a:lstStyle/>
          <a:p>
            <a:pPr algn="just" eaLnBrk="1" hangingPunct="1">
              <a:defRPr/>
            </a:pPr>
            <a:endParaRPr lang="pt-BR" altLang="pt-BR" sz="2800" dirty="0">
              <a:solidFill>
                <a:srgbClr val="002060"/>
              </a:solidFill>
            </a:endParaRPr>
          </a:p>
          <a:p>
            <a:pPr algn="just" eaLnBrk="1" hangingPunct="1">
              <a:defRPr/>
            </a:pPr>
            <a:r>
              <a:rPr lang="pt-BR" altLang="pt-BR" sz="2800" dirty="0">
                <a:solidFill>
                  <a:srgbClr val="002060"/>
                </a:solidFill>
              </a:rPr>
              <a:t>Dados maternos, da sala de parto e os decorrentes da internação, foram aplicados os seguintes testes: qui-quadrado de Pearson, correção de continuidade, razão de verossimilhança, teste exato de Fisher, associação linear e estimativa de risco (odds ratio). </a:t>
            </a:r>
          </a:p>
          <a:p>
            <a:pPr marL="0" indent="0" algn="just" eaLnBrk="1" hangingPunct="1">
              <a:buFontTx/>
              <a:buNone/>
              <a:defRPr/>
            </a:pPr>
            <a:endParaRPr lang="pt-BR" altLang="pt-BR" sz="2600" dirty="0">
              <a:solidFill>
                <a:srgbClr val="002060"/>
              </a:solidFill>
            </a:endParaRPr>
          </a:p>
          <a:p>
            <a:pPr marL="0" indent="0" algn="just" eaLnBrk="1" hangingPunct="1">
              <a:buFontTx/>
              <a:buNone/>
              <a:defRPr/>
            </a:pPr>
            <a:endParaRPr lang="pt-BR" altLang="pt-BR" sz="2600" dirty="0">
              <a:solidFill>
                <a:srgbClr val="00206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1919288" y="366713"/>
            <a:ext cx="8229600" cy="981075"/>
          </a:xfrm>
        </p:spPr>
        <p:txBody>
          <a:bodyPr/>
          <a:lstStyle/>
          <a:p>
            <a:pPr eaLnBrk="1" hangingPunct="1"/>
            <a:r>
              <a:rPr lang="pt-BR" altLang="pt-BR" smtClean="0">
                <a:solidFill>
                  <a:schemeClr val="bg1"/>
                </a:solidFill>
              </a:rPr>
              <a:t>Resultados</a:t>
            </a:r>
          </a:p>
        </p:txBody>
      </p:sp>
      <p:pic>
        <p:nvPicPr>
          <p:cNvPr id="46082" name="Picture 1"/>
          <p:cNvPicPr>
            <a:picLocks noChangeAspect="1"/>
          </p:cNvPicPr>
          <p:nvPr/>
        </p:nvPicPr>
        <p:blipFill>
          <a:blip r:embed="rId2"/>
          <a:srcRect/>
          <a:stretch>
            <a:fillRect/>
          </a:stretch>
        </p:blipFill>
        <p:spPr bwMode="auto">
          <a:xfrm>
            <a:off x="1027113" y="2058988"/>
            <a:ext cx="9363075" cy="3868737"/>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1919288" y="366713"/>
            <a:ext cx="8229600" cy="981075"/>
          </a:xfrm>
        </p:spPr>
        <p:txBody>
          <a:bodyPr/>
          <a:lstStyle/>
          <a:p>
            <a:pPr eaLnBrk="1" hangingPunct="1"/>
            <a:r>
              <a:rPr lang="pt-BR" altLang="pt-BR" smtClean="0">
                <a:solidFill>
                  <a:schemeClr val="bg1"/>
                </a:solidFill>
              </a:rPr>
              <a:t>Resultados</a:t>
            </a:r>
          </a:p>
        </p:txBody>
      </p:sp>
      <p:pic>
        <p:nvPicPr>
          <p:cNvPr id="47106" name="Picture 3"/>
          <p:cNvPicPr>
            <a:picLocks noChangeAspect="1"/>
          </p:cNvPicPr>
          <p:nvPr/>
        </p:nvPicPr>
        <p:blipFill>
          <a:blip r:embed="rId2"/>
          <a:srcRect/>
          <a:stretch>
            <a:fillRect/>
          </a:stretch>
        </p:blipFill>
        <p:spPr bwMode="auto">
          <a:xfrm>
            <a:off x="957263" y="2436813"/>
            <a:ext cx="10277475" cy="325437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a:xfrm>
            <a:off x="1919288" y="366713"/>
            <a:ext cx="8229600" cy="981075"/>
          </a:xfrm>
        </p:spPr>
        <p:txBody>
          <a:bodyPr/>
          <a:lstStyle/>
          <a:p>
            <a:pPr eaLnBrk="1" hangingPunct="1"/>
            <a:r>
              <a:rPr lang="pt-BR" altLang="pt-BR" smtClean="0">
                <a:solidFill>
                  <a:schemeClr val="bg1"/>
                </a:solidFill>
              </a:rPr>
              <a:t>Resultados</a:t>
            </a:r>
          </a:p>
        </p:txBody>
      </p:sp>
      <p:pic>
        <p:nvPicPr>
          <p:cNvPr id="48130" name="Picture 1"/>
          <p:cNvPicPr>
            <a:picLocks noChangeAspect="1"/>
          </p:cNvPicPr>
          <p:nvPr/>
        </p:nvPicPr>
        <p:blipFill>
          <a:blip r:embed="rId2"/>
          <a:srcRect/>
          <a:stretch>
            <a:fillRect/>
          </a:stretch>
        </p:blipFill>
        <p:spPr bwMode="auto">
          <a:xfrm>
            <a:off x="1519238" y="1963738"/>
            <a:ext cx="8753475" cy="416242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Resultados</a:t>
            </a:r>
          </a:p>
        </p:txBody>
      </p:sp>
      <p:sp>
        <p:nvSpPr>
          <p:cNvPr id="106499" name="Rectangle 3"/>
          <p:cNvSpPr>
            <a:spLocks noGrp="1" noChangeArrowheads="1"/>
          </p:cNvSpPr>
          <p:nvPr>
            <p:ph idx="1"/>
          </p:nvPr>
        </p:nvSpPr>
        <p:spPr>
          <a:xfrm>
            <a:off x="352425" y="1730375"/>
            <a:ext cx="11450638" cy="4600575"/>
          </a:xfrm>
        </p:spPr>
        <p:txBody>
          <a:bodyPr/>
          <a:lstStyle/>
          <a:p>
            <a:pPr algn="just" eaLnBrk="1" hangingPunct="1">
              <a:defRPr/>
            </a:pPr>
            <a:endParaRPr lang="pt-BR" altLang="pt-BR" sz="2800" dirty="0">
              <a:solidFill>
                <a:srgbClr val="002060"/>
              </a:solidFill>
            </a:endParaRPr>
          </a:p>
          <a:p>
            <a:pPr algn="just" eaLnBrk="1" hangingPunct="1">
              <a:defRPr/>
            </a:pPr>
            <a:endParaRPr lang="pt-BR" altLang="pt-BR" sz="2800" dirty="0">
              <a:solidFill>
                <a:srgbClr val="002060"/>
              </a:solidFill>
            </a:endParaRPr>
          </a:p>
          <a:p>
            <a:pPr marL="0" indent="0" algn="just" eaLnBrk="1" hangingPunct="1">
              <a:buFontTx/>
              <a:buNone/>
              <a:defRPr/>
            </a:pPr>
            <a:endParaRPr lang="pt-BR" altLang="pt-BR" sz="2600" dirty="0">
              <a:solidFill>
                <a:srgbClr val="002060"/>
              </a:solidFill>
            </a:endParaRPr>
          </a:p>
          <a:p>
            <a:pPr marL="0" indent="0" algn="just" eaLnBrk="1" hangingPunct="1">
              <a:buFontTx/>
              <a:buNone/>
              <a:defRPr/>
            </a:pPr>
            <a:endParaRPr lang="pt-BR" altLang="pt-BR" sz="2600" dirty="0">
              <a:solidFill>
                <a:srgbClr val="002060"/>
              </a:solidFill>
            </a:endParaRPr>
          </a:p>
        </p:txBody>
      </p:sp>
      <p:pic>
        <p:nvPicPr>
          <p:cNvPr id="49155" name="Picture 1"/>
          <p:cNvPicPr>
            <a:picLocks noChangeAspect="1"/>
          </p:cNvPicPr>
          <p:nvPr/>
        </p:nvPicPr>
        <p:blipFill>
          <a:blip r:embed="rId2"/>
          <a:srcRect/>
          <a:stretch>
            <a:fillRect/>
          </a:stretch>
        </p:blipFill>
        <p:spPr bwMode="auto">
          <a:xfrm>
            <a:off x="2938463" y="1674813"/>
            <a:ext cx="5865812" cy="475456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Resultados</a:t>
            </a:r>
          </a:p>
        </p:txBody>
      </p:sp>
      <p:sp>
        <p:nvSpPr>
          <p:cNvPr id="106499" name="Rectangle 3"/>
          <p:cNvSpPr>
            <a:spLocks noGrp="1" noChangeArrowheads="1"/>
          </p:cNvSpPr>
          <p:nvPr>
            <p:ph idx="1"/>
          </p:nvPr>
        </p:nvSpPr>
        <p:spPr>
          <a:xfrm>
            <a:off x="352425" y="1730375"/>
            <a:ext cx="11450638" cy="4600575"/>
          </a:xfrm>
        </p:spPr>
        <p:txBody>
          <a:bodyPr/>
          <a:lstStyle/>
          <a:p>
            <a:pPr algn="just" eaLnBrk="1" hangingPunct="1">
              <a:defRPr/>
            </a:pPr>
            <a:r>
              <a:rPr lang="pt-BR" altLang="pt-BR" sz="2800" dirty="0">
                <a:solidFill>
                  <a:srgbClr val="002060"/>
                </a:solidFill>
              </a:rPr>
              <a:t>Principais achados:</a:t>
            </a:r>
          </a:p>
          <a:p>
            <a:pPr algn="just" eaLnBrk="1" hangingPunct="1">
              <a:buFontTx/>
              <a:buChar char="-"/>
              <a:defRPr/>
            </a:pPr>
            <a:r>
              <a:rPr lang="pt-BR" altLang="pt-BR" sz="2200" dirty="0">
                <a:solidFill>
                  <a:srgbClr val="002060"/>
                </a:solidFill>
              </a:rPr>
              <a:t>amostras comparáveis</a:t>
            </a:r>
          </a:p>
          <a:p>
            <a:pPr algn="just" eaLnBrk="1" hangingPunct="1">
              <a:buFontTx/>
              <a:buChar char="-"/>
              <a:defRPr/>
            </a:pPr>
            <a:r>
              <a:rPr lang="pt-BR" altLang="pt-BR" sz="2200" dirty="0">
                <a:solidFill>
                  <a:srgbClr val="002060"/>
                </a:solidFill>
              </a:rPr>
              <a:t>Necessidade de reanimação na sala de parto - determinante em relação aos grupos.</a:t>
            </a:r>
          </a:p>
          <a:p>
            <a:pPr algn="just" eaLnBrk="1" hangingPunct="1">
              <a:buFontTx/>
              <a:buChar char="-"/>
              <a:defRPr/>
            </a:pPr>
            <a:r>
              <a:rPr lang="pt-BR" altLang="pt-BR" sz="2200" dirty="0">
                <a:solidFill>
                  <a:srgbClr val="002060"/>
                </a:solidFill>
              </a:rPr>
              <a:t>Filhos de mães que tiveram infecções perinatais e bebês com sepse neonatal precoce tinha risco aumentado para uso de surfactante de forma invasiva.</a:t>
            </a:r>
          </a:p>
          <a:p>
            <a:pPr algn="just" eaLnBrk="1" hangingPunct="1">
              <a:buFontTx/>
              <a:buChar char="-"/>
              <a:defRPr/>
            </a:pPr>
            <a:r>
              <a:rPr lang="pt-BR" altLang="pt-BR" sz="2200" dirty="0">
                <a:solidFill>
                  <a:srgbClr val="002060"/>
                </a:solidFill>
              </a:rPr>
              <a:t> O uso de corticóide antenatal (esquema completo) e a tentativa de CPAP nasal foram fatores protetores para administração minimamente invasiva.</a:t>
            </a:r>
          </a:p>
          <a:p>
            <a:pPr algn="just" eaLnBrk="1" hangingPunct="1">
              <a:buFontTx/>
              <a:buChar char="-"/>
              <a:defRPr/>
            </a:pPr>
            <a:r>
              <a:rPr lang="pt-BR" altLang="pt-BR" sz="2200" dirty="0">
                <a:solidFill>
                  <a:srgbClr val="002060"/>
                </a:solidFill>
              </a:rPr>
              <a:t>Desfechos mais favoráveis: menos tempo de ventilação mecânica, menos lesões cerebrais e retinopatia da prematuridade, contudo não houve impacto significativo estatisticamente em relação a displasia e mortalidade.</a:t>
            </a:r>
          </a:p>
          <a:p>
            <a:pPr marL="0" indent="0" algn="just" eaLnBrk="1" hangingPunct="1">
              <a:buFontTx/>
              <a:buNone/>
              <a:defRPr/>
            </a:pPr>
            <a:endParaRPr lang="pt-BR" altLang="pt-BR" sz="2200" dirty="0">
              <a:solidFill>
                <a:srgbClr val="002060"/>
              </a:solidFill>
            </a:endParaRPr>
          </a:p>
          <a:p>
            <a:pPr marL="0" indent="0" algn="just" eaLnBrk="1" hangingPunct="1">
              <a:buFontTx/>
              <a:buNone/>
              <a:defRPr/>
            </a:pPr>
            <a:endParaRPr lang="pt-BR" altLang="pt-BR" sz="2600" dirty="0">
              <a:solidFill>
                <a:srgbClr val="00206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Discussão</a:t>
            </a:r>
          </a:p>
        </p:txBody>
      </p:sp>
      <p:sp>
        <p:nvSpPr>
          <p:cNvPr id="51202" name="Rectangle 3"/>
          <p:cNvSpPr>
            <a:spLocks noGrp="1" noChangeArrowheads="1"/>
          </p:cNvSpPr>
          <p:nvPr>
            <p:ph idx="1"/>
          </p:nvPr>
        </p:nvSpPr>
        <p:spPr>
          <a:xfrm>
            <a:off x="295275" y="1739900"/>
            <a:ext cx="11622088" cy="4808538"/>
          </a:xfrm>
        </p:spPr>
        <p:txBody>
          <a:bodyPr/>
          <a:lstStyle/>
          <a:p>
            <a:pPr algn="just" eaLnBrk="1" hangingPunct="1"/>
            <a:r>
              <a:rPr lang="pt-BR" altLang="pt-BR" sz="2800" smtClean="0">
                <a:solidFill>
                  <a:srgbClr val="002060"/>
                </a:solidFill>
              </a:rPr>
              <a:t>Dados na literatura são variados, mas muitos estudos condizem com os achados do nosso trabalho.</a:t>
            </a:r>
          </a:p>
          <a:p>
            <a:pPr algn="just" eaLnBrk="1" hangingPunct="1"/>
            <a:r>
              <a:rPr lang="pt-BR" altLang="pt-BR" sz="2800" smtClean="0">
                <a:solidFill>
                  <a:srgbClr val="002060"/>
                </a:solidFill>
              </a:rPr>
              <a:t>Importante lembrar que a displasia broncopulmonar ainda responsável por morbimortalidade</a:t>
            </a:r>
          </a:p>
          <a:p>
            <a:pPr algn="just" eaLnBrk="1" hangingPunct="1"/>
            <a:r>
              <a:rPr lang="pt-BR" altLang="pt-BR" sz="2800" smtClean="0">
                <a:solidFill>
                  <a:srgbClr val="002060"/>
                </a:solidFill>
              </a:rPr>
              <a:t>CPAP como forma de recrutamento alveolar mais fisiológico</a:t>
            </a:r>
          </a:p>
          <a:p>
            <a:pPr algn="just" eaLnBrk="1" hangingPunct="1"/>
            <a:r>
              <a:rPr lang="pt-BR" altLang="pt-BR" sz="2800" smtClean="0">
                <a:solidFill>
                  <a:srgbClr val="002060"/>
                </a:solidFill>
              </a:rPr>
              <a:t>Vários dispositivos e técnicas: cateteres, sondas, aerossois, nebulizações, mascara laringea.</a:t>
            </a:r>
          </a:p>
          <a:p>
            <a:pPr algn="just" eaLnBrk="1" hangingPunct="1"/>
            <a:r>
              <a:rPr lang="pt-BR" altLang="pt-BR" sz="2800" smtClean="0">
                <a:solidFill>
                  <a:srgbClr val="002060"/>
                </a:solidFill>
              </a:rPr>
              <a:t>Surfactante profilático não é rotina: efeitos adversos, uso deve ser criterioso.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Discussão</a:t>
            </a:r>
          </a:p>
        </p:txBody>
      </p:sp>
      <p:sp>
        <p:nvSpPr>
          <p:cNvPr id="52226" name="Rectangle 3"/>
          <p:cNvSpPr>
            <a:spLocks noGrp="1" noChangeArrowheads="1"/>
          </p:cNvSpPr>
          <p:nvPr>
            <p:ph idx="1"/>
          </p:nvPr>
        </p:nvSpPr>
        <p:spPr>
          <a:xfrm>
            <a:off x="295275" y="1739900"/>
            <a:ext cx="11622088" cy="4808538"/>
          </a:xfrm>
        </p:spPr>
        <p:txBody>
          <a:bodyPr/>
          <a:lstStyle/>
          <a:p>
            <a:pPr algn="just" eaLnBrk="1" hangingPunct="1"/>
            <a:r>
              <a:rPr lang="pt-BR" altLang="pt-BR" sz="2800" smtClean="0">
                <a:solidFill>
                  <a:srgbClr val="002060"/>
                </a:solidFill>
              </a:rPr>
              <a:t>Prematuros com idade gestacional mais elevadas em relação ao intubado, maiores pesos ao nascimento, adequados para idade gestacional, acompanhemento pré-natal adequado e sem risco infeccioso. Foram achados do grupo do miniinsure contudo nao foi estatisticamente significativo</a:t>
            </a:r>
          </a:p>
          <a:p>
            <a:pPr algn="just" eaLnBrk="1" hangingPunct="1"/>
            <a:r>
              <a:rPr lang="pt-BR" altLang="pt-BR" sz="2800" smtClean="0">
                <a:solidFill>
                  <a:srgbClr val="002060"/>
                </a:solidFill>
              </a:rPr>
              <a:t>Risco infeccioso – fator bastante importante (cascata inflamatória)</a:t>
            </a:r>
          </a:p>
          <a:p>
            <a:pPr algn="just" eaLnBrk="1" hangingPunct="1"/>
            <a:r>
              <a:rPr lang="pt-BR" altLang="pt-BR" sz="2800" smtClean="0">
                <a:solidFill>
                  <a:srgbClr val="002060"/>
                </a:solidFill>
              </a:rPr>
              <a:t>Viés do nosso estudo - bebês que trataram sepse precoce nem todos tiveram confirmação com hemocultura; foram diagnosticados pela clínica e alterações laboratoriais.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a:xfrm>
            <a:off x="1919288" y="331788"/>
            <a:ext cx="8229600" cy="981075"/>
          </a:xfrm>
        </p:spPr>
        <p:txBody>
          <a:bodyPr/>
          <a:lstStyle/>
          <a:p>
            <a:pPr eaLnBrk="1" hangingPunct="1"/>
            <a:r>
              <a:rPr lang="pt-BR" altLang="pt-BR" smtClean="0">
                <a:solidFill>
                  <a:schemeClr val="bg1"/>
                </a:solidFill>
              </a:rPr>
              <a:t>Discussão</a:t>
            </a:r>
          </a:p>
        </p:txBody>
      </p:sp>
      <p:sp>
        <p:nvSpPr>
          <p:cNvPr id="53250" name="Rectangle 3"/>
          <p:cNvSpPr>
            <a:spLocks noGrp="1" noChangeArrowheads="1"/>
          </p:cNvSpPr>
          <p:nvPr>
            <p:ph idx="1"/>
          </p:nvPr>
        </p:nvSpPr>
        <p:spPr>
          <a:xfrm>
            <a:off x="295275" y="1701800"/>
            <a:ext cx="11622088" cy="4808538"/>
          </a:xfrm>
        </p:spPr>
        <p:txBody>
          <a:bodyPr/>
          <a:lstStyle/>
          <a:p>
            <a:pPr algn="just" eaLnBrk="1" hangingPunct="1"/>
            <a:r>
              <a:rPr lang="pt-BR" altLang="pt-BR" sz="2800" smtClean="0">
                <a:solidFill>
                  <a:srgbClr val="002060"/>
                </a:solidFill>
              </a:rPr>
              <a:t>Tipo de surfactante: menores volumes, menor chance de intercorrências</a:t>
            </a:r>
          </a:p>
          <a:p>
            <a:pPr algn="just" eaLnBrk="1" hangingPunct="1"/>
            <a:r>
              <a:rPr lang="pt-BR" altLang="pt-BR" sz="2800" smtClean="0">
                <a:solidFill>
                  <a:srgbClr val="002060"/>
                </a:solidFill>
              </a:rPr>
              <a:t>Pneumotorax: mais prevalente no uso de CPAP, contudo amostra pequena no nosso estudo.</a:t>
            </a:r>
          </a:p>
          <a:p>
            <a:pPr algn="just" eaLnBrk="1" hangingPunct="1"/>
            <a:r>
              <a:rPr lang="pt-BR" altLang="pt-BR" sz="2800" smtClean="0">
                <a:solidFill>
                  <a:srgbClr val="002060"/>
                </a:solidFill>
              </a:rPr>
              <a:t>PCA: queda brusca de pressao pulmonar, maior risco de se tornar com repercussão hemodinâmica. Sem significância estatística no nosso estudo.</a:t>
            </a:r>
          </a:p>
          <a:p>
            <a:pPr algn="just" eaLnBrk="1" hangingPunct="1"/>
            <a:r>
              <a:rPr lang="pt-BR" altLang="pt-BR" sz="2800" smtClean="0">
                <a:solidFill>
                  <a:srgbClr val="002060"/>
                </a:solidFill>
              </a:rPr>
              <a:t>Ventilação e lesões cerebrais: flutuação do fluxo sanguíneo cerebral.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ChangeArrowheads="1"/>
          </p:cNvSpPr>
          <p:nvPr/>
        </p:nvSpPr>
        <p:spPr bwMode="auto">
          <a:xfrm>
            <a:off x="1919288" y="331788"/>
            <a:ext cx="8229600" cy="981075"/>
          </a:xfrm>
          <a:prstGeom prst="rect">
            <a:avLst/>
          </a:prstGeom>
          <a:noFill/>
          <a:ln w="9525">
            <a:noFill/>
            <a:miter lim="800000"/>
            <a:headEnd/>
            <a:tailEnd/>
          </a:ln>
        </p:spPr>
        <p:txBody>
          <a:bodyPr anchor="ctr"/>
          <a:lstStyle/>
          <a:p>
            <a:pPr algn="ctr"/>
            <a:r>
              <a:rPr lang="pt-BR" altLang="pt-BR" sz="4400">
                <a:solidFill>
                  <a:schemeClr val="bg1"/>
                </a:solidFill>
              </a:rPr>
              <a:t>Discussão</a:t>
            </a:r>
          </a:p>
        </p:txBody>
      </p:sp>
      <p:sp>
        <p:nvSpPr>
          <p:cNvPr id="54274" name="Rectangle 2"/>
          <p:cNvSpPr>
            <a:spLocks noGrp="1" noChangeArrowheads="1"/>
          </p:cNvSpPr>
          <p:nvPr>
            <p:ph type="body" idx="1"/>
          </p:nvPr>
        </p:nvSpPr>
        <p:spPr/>
        <p:txBody>
          <a:bodyPr/>
          <a:lstStyle/>
          <a:p>
            <a:r>
              <a:rPr lang="pt-BR" altLang="pt-BR" smtClean="0"/>
              <a:t>Estudo englobando 44 recém-nascidos (idade gestacional média de 29 semanas; peso médio ao nascer de 1069g) que receberam   surfactante minimamente invasivo (Mini-Insure) e 44 recém-nascidos (idade gestacional média de 28 semanas; peso médio ao nascer de 1187g) selecionados aleatoriamente para corresponder ao grupo controle, mostrou, </a:t>
            </a:r>
            <a:r>
              <a:rPr lang="pt-BR" altLang="pt-BR" smtClean="0">
                <a:solidFill>
                  <a:srgbClr val="FF33CC"/>
                </a:solidFill>
              </a:rPr>
              <a:t>no grupo do Mini-Insure, significativamente menos sepse precoce, melhor resultado da fundoscopia, e ecografia transfontanelar, menos tempo de ventilação mecânica.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a:xfrm>
            <a:off x="1919288" y="341313"/>
            <a:ext cx="8229600" cy="981075"/>
          </a:xfrm>
        </p:spPr>
        <p:txBody>
          <a:bodyPr/>
          <a:lstStyle/>
          <a:p>
            <a:pPr eaLnBrk="1" hangingPunct="1"/>
            <a:r>
              <a:rPr lang="pt-BR" altLang="pt-BR" smtClean="0">
                <a:solidFill>
                  <a:schemeClr val="bg1"/>
                </a:solidFill>
              </a:rPr>
              <a:t>Conclusão</a:t>
            </a:r>
          </a:p>
        </p:txBody>
      </p:sp>
      <p:sp>
        <p:nvSpPr>
          <p:cNvPr id="55298" name="Rectangle 3"/>
          <p:cNvSpPr>
            <a:spLocks noGrp="1" noChangeArrowheads="1"/>
          </p:cNvSpPr>
          <p:nvPr>
            <p:ph idx="1"/>
          </p:nvPr>
        </p:nvSpPr>
        <p:spPr>
          <a:xfrm>
            <a:off x="773113" y="1603375"/>
            <a:ext cx="11099800" cy="4600575"/>
          </a:xfrm>
        </p:spPr>
        <p:txBody>
          <a:bodyPr/>
          <a:lstStyle/>
          <a:p>
            <a:pPr algn="just" eaLnBrk="1" hangingPunct="1"/>
            <a:r>
              <a:rPr lang="pt-BR" altLang="pt-BR" sz="2400" smtClean="0">
                <a:solidFill>
                  <a:srgbClr val="262673"/>
                </a:solidFill>
              </a:rPr>
              <a:t>Objetivos cumpridos</a:t>
            </a:r>
          </a:p>
          <a:p>
            <a:pPr algn="ctr" eaLnBrk="1" hangingPunct="1"/>
            <a:r>
              <a:rPr lang="pt-BR" altLang="pt-BR" sz="1400" smtClean="0"/>
              <a:t>Estudo englobando 44 recém-nascidos (idade gestacional média de 29 semanas; peso médio ao nascer de 1069g) que receberam   surfactante minimamente invasivo (Mini-Insure) e 44 recém-nascidos (idade gestacional média de 28 semanas; peso médio ao nascer de 1187g) selecionados aleatoriamente para corresponder ao grupo controle, mostrou</a:t>
            </a:r>
            <a:endParaRPr lang="pt-BR" altLang="pt-BR" sz="1400" smtClean="0">
              <a:solidFill>
                <a:srgbClr val="262673"/>
              </a:solidFill>
            </a:endParaRPr>
          </a:p>
          <a:p>
            <a:pPr algn="ctr" eaLnBrk="1" hangingPunct="1">
              <a:buFontTx/>
              <a:buNone/>
            </a:pPr>
            <a:r>
              <a:rPr lang="pt-BR" altLang="pt-BR" sz="2400" b="1" smtClean="0">
                <a:solidFill>
                  <a:srgbClr val="FF33CC"/>
                </a:solidFill>
              </a:rPr>
              <a:t>No grupo do Mini-Insure, significativamente menos sepse precoce, melhor resultado da fundoscopia e ecografia transfontanelar e menos tempo de ventilação mecânica</a:t>
            </a:r>
            <a:r>
              <a:rPr lang="pt-BR" altLang="pt-BR" sz="2400" smtClean="0">
                <a:solidFill>
                  <a:srgbClr val="FF33CC"/>
                </a:solidFill>
              </a:rPr>
              <a:t>. </a:t>
            </a:r>
          </a:p>
          <a:p>
            <a:pPr algn="just" eaLnBrk="1" hangingPunct="1"/>
            <a:r>
              <a:rPr lang="pt-BR" altLang="pt-BR" sz="2400" smtClean="0">
                <a:solidFill>
                  <a:srgbClr val="262673"/>
                </a:solidFill>
              </a:rPr>
              <a:t>Conhecer a população e aprimorar o atendimento</a:t>
            </a:r>
          </a:p>
          <a:p>
            <a:pPr algn="just" eaLnBrk="1" hangingPunct="1"/>
            <a:r>
              <a:rPr lang="pt-BR" altLang="pt-BR" sz="2400" smtClean="0">
                <a:solidFill>
                  <a:srgbClr val="262673"/>
                </a:solidFill>
              </a:rPr>
              <a:t>Limitação do estudo: retrospectivo, período e amostra.</a:t>
            </a:r>
          </a:p>
          <a:p>
            <a:pPr algn="just" eaLnBrk="1" hangingPunct="1"/>
            <a:r>
              <a:rPr lang="pt-BR" altLang="pt-BR" sz="2400" smtClean="0">
                <a:solidFill>
                  <a:srgbClr val="262673"/>
                </a:solidFill>
              </a:rPr>
              <a:t>Capacitação dos profissionais, com destaque para equipe da fisioterapia que estabeleceu rotina em promover o uso de  CPAP na sala de parto.</a:t>
            </a:r>
          </a:p>
          <a:p>
            <a:pPr algn="just" eaLnBrk="1" hangingPunct="1"/>
            <a:r>
              <a:rPr lang="pt-BR" altLang="pt-BR" sz="2400" smtClean="0">
                <a:solidFill>
                  <a:srgbClr val="262673"/>
                </a:solidFill>
              </a:rPr>
              <a:t>Treinamento da equipe</a:t>
            </a:r>
          </a:p>
          <a:p>
            <a:pPr algn="just" eaLnBrk="1" hangingPunct="1"/>
            <a:r>
              <a:rPr lang="pt-BR" altLang="pt-BR" sz="2400" smtClean="0">
                <a:solidFill>
                  <a:srgbClr val="262673"/>
                </a:solidFill>
              </a:rPr>
              <a:t>Acompanhamento ambulatorial diferenciado</a:t>
            </a:r>
          </a:p>
          <a:p>
            <a:pPr algn="just" eaLnBrk="1" hangingPunct="1">
              <a:buFontTx/>
              <a:buNone/>
            </a:pPr>
            <a:r>
              <a:rPr lang="pt-BR" altLang="pt-BR" sz="2400" smtClean="0">
                <a:solidFill>
                  <a:srgbClr val="262673"/>
                </a:solidFill>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919288" y="188913"/>
            <a:ext cx="8229600" cy="981075"/>
          </a:xfrm>
        </p:spPr>
        <p:txBody>
          <a:bodyPr/>
          <a:lstStyle/>
          <a:p>
            <a:pPr eaLnBrk="1" hangingPunct="1"/>
            <a:r>
              <a:rPr lang="pt-BR" altLang="pt-BR" smtClean="0">
                <a:solidFill>
                  <a:schemeClr val="bg1"/>
                </a:solidFill>
              </a:rPr>
              <a:t>Sugestões </a:t>
            </a:r>
          </a:p>
        </p:txBody>
      </p:sp>
      <p:sp>
        <p:nvSpPr>
          <p:cNvPr id="106499" name="Rectangle 3"/>
          <p:cNvSpPr>
            <a:spLocks noGrp="1" noChangeArrowheads="1"/>
          </p:cNvSpPr>
          <p:nvPr>
            <p:ph idx="1"/>
          </p:nvPr>
        </p:nvSpPr>
        <p:spPr>
          <a:xfrm>
            <a:off x="660400" y="2138363"/>
            <a:ext cx="11128375" cy="3544887"/>
          </a:xfrm>
        </p:spPr>
        <p:txBody>
          <a:bodyPr/>
          <a:lstStyle/>
          <a:p>
            <a:pPr eaLnBrk="1" hangingPunct="1">
              <a:defRPr/>
            </a:pPr>
            <a:r>
              <a:rPr lang="pt-BR" altLang="pt-BR" dirty="0">
                <a:solidFill>
                  <a:schemeClr val="accent2">
                    <a:lumMod val="75000"/>
                  </a:schemeClr>
                </a:solidFill>
              </a:rPr>
              <a:t>Correlacionar variáveis </a:t>
            </a:r>
          </a:p>
          <a:p>
            <a:pPr eaLnBrk="1" hangingPunct="1">
              <a:defRPr/>
            </a:pPr>
            <a:r>
              <a:rPr lang="pt-BR" altLang="pt-BR" dirty="0">
                <a:solidFill>
                  <a:schemeClr val="accent2">
                    <a:lumMod val="75000"/>
                  </a:schemeClr>
                </a:solidFill>
              </a:rPr>
              <a:t>Estudo prospectivo</a:t>
            </a:r>
          </a:p>
          <a:p>
            <a:pPr eaLnBrk="1" hangingPunct="1">
              <a:defRPr/>
            </a:pPr>
            <a:r>
              <a:rPr lang="pt-BR" altLang="pt-BR" dirty="0">
                <a:solidFill>
                  <a:schemeClr val="accent2">
                    <a:lumMod val="75000"/>
                  </a:schemeClr>
                </a:solidFill>
              </a:rPr>
              <a:t>Atendimento multidisciplinar</a:t>
            </a:r>
          </a:p>
        </p:txBody>
      </p:sp>
      <p:pic>
        <p:nvPicPr>
          <p:cNvPr id="56323" name="Picture 2"/>
          <p:cNvPicPr>
            <a:picLocks noChangeAspect="1"/>
          </p:cNvPicPr>
          <p:nvPr/>
        </p:nvPicPr>
        <p:blipFill>
          <a:blip r:embed="rId2"/>
          <a:srcRect/>
          <a:stretch>
            <a:fillRect/>
          </a:stretch>
        </p:blipFill>
        <p:spPr bwMode="auto">
          <a:xfrm>
            <a:off x="8890000" y="2174875"/>
            <a:ext cx="2979738" cy="3279775"/>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ítulo 1"/>
          <p:cNvSpPr>
            <a:spLocks noGrp="1"/>
          </p:cNvSpPr>
          <p:nvPr>
            <p:ph type="ctrTitle"/>
          </p:nvPr>
        </p:nvSpPr>
        <p:spPr>
          <a:xfrm>
            <a:off x="800100" y="1073150"/>
            <a:ext cx="10471150" cy="5345113"/>
          </a:xfrm>
        </p:spPr>
        <p:txBody>
          <a:bodyPr/>
          <a:lstStyle/>
          <a:p>
            <a:pPr algn="l"/>
            <a:r>
              <a:rPr lang="pt-BR" sz="1200" smtClean="0">
                <a:solidFill>
                  <a:srgbClr val="FF33CC"/>
                </a:solidFill>
              </a:rPr>
              <a:t>Objetivos</a:t>
            </a:r>
            <a:r>
              <a:rPr lang="pt-BR" sz="1200" smtClean="0"/>
              <a:t>: Comparar o perfil clínico epidemiológico dos pacientes assistidos no Serviço de Terapia Intensiva Neonatal de unidade do Distrito Federal que receberam surfactante endógeno por métodos minimamente invasivos versus os que receberam por intubação (estratégia tradicional) Materiais e </a:t>
            </a:r>
            <a:r>
              <a:rPr lang="pt-BR" sz="1200" smtClean="0">
                <a:solidFill>
                  <a:srgbClr val="FF33CC"/>
                </a:solidFill>
              </a:rPr>
              <a:t>Método</a:t>
            </a:r>
            <a:r>
              <a:rPr lang="pt-BR" sz="1200" smtClean="0"/>
              <a:t>s: Trata-se de estudo descritivo transversal</a:t>
            </a:r>
            <a:br>
              <a:rPr lang="pt-BR" sz="1200" smtClean="0"/>
            </a:br>
            <a:r>
              <a:rPr lang="pt-BR" sz="1200" smtClean="0"/>
              <a:t>realizado através de análise retrospectiva de dados de prontuário eletrônico dos casos de síndrome do desconforto respiratório que preenchiam critérios conforme rotina da unidade para realização de surfactante exógeno. A amostra se restringe a pacientes internados na Unidade de Terapia Intensiva Neonatal entre Novembro de 2016 a Agosto de 2019. Posteriormente, dados foram convertidos em informações descritivas com tabelas de frequências absolutas e relativas, além do cruzamento das variáveis entre os grupos com teste estatísticos: qui-quadrado de Pearson, correção de continuidade, razão de verossimilhança, teste exato de Fisher, associação linear e estimativa de risco (odds ratio) </a:t>
            </a:r>
            <a:br>
              <a:rPr lang="pt-BR" sz="1200" smtClean="0"/>
            </a:br>
            <a:r>
              <a:rPr lang="pt-BR" sz="1200" smtClean="0">
                <a:solidFill>
                  <a:srgbClr val="FF33CC"/>
                </a:solidFill>
              </a:rPr>
              <a:t>Resultados</a:t>
            </a:r>
            <a:r>
              <a:rPr lang="pt-BR" sz="1200" smtClean="0"/>
              <a:t>: Os grupos foram comparáveis, uma vez que a médias das variáveis foram submetidas ao teste T de Student. A necessidade de reanimação na sala de parto foi determinante em relação aos grupos, visto que se a intubação</a:t>
            </a:r>
            <a:br>
              <a:rPr lang="pt-BR" sz="1200" smtClean="0"/>
            </a:br>
            <a:r>
              <a:rPr lang="pt-BR" sz="1200" smtClean="0"/>
              <a:t>ocorresse ao nascimento, provavelmente surfactante seria administrado associado a ventilação mecânica. Filhos de mães que tiveram infecções perinatais e bebês com sepse neonatal precoce tinha risco aumentado para uso de surfactante de forma invasiva. O uso de corticoide antenatal (esquema completo) e a tentativa de CPAP nasal foram fatores protetores para administração minimamente invasiva. De forma que o grupo do mini-insure teve como desfechos mais favoráveis: menos tempo de ventilação mecânica, menos lesões cerebrais e retinopatia da prematuridade, contudo não houve impacto significativo estatisticamente em relação a displasia e mortalidade. Discussão: Os dados da amostra  correlacionados com os da literatura são condizentes, embora ainda há uma grande variedade de resultados associados ao uso de surfactante minimamente invasivo. É um assunto bastante estudados, pois com o aprimoramento da assistência neonatal, cada vez mais se busca reduzir os efeitos lesivos da ventilação mecânica a curto e longo prazo. </a:t>
            </a:r>
            <a:br>
              <a:rPr lang="pt-BR" sz="1200" smtClean="0"/>
            </a:br>
            <a:r>
              <a:rPr lang="pt-BR" sz="1200" smtClean="0">
                <a:solidFill>
                  <a:srgbClr val="FF33CC"/>
                </a:solidFill>
              </a:rPr>
              <a:t>Conclusão</a:t>
            </a:r>
            <a:r>
              <a:rPr lang="pt-BR" sz="1200" smtClean="0"/>
              <a:t>: O estudo permitiu adquirir dados relevantes acerca da população atendida na unidade de saúde, cumprindo assim o objetivo deste estudo. As características clinicas e epidemiológicas são essenciais para que os profissionais de saúde fiquem atentos a grupos de risco. A sistematização e atualização constante das equipe multidisciplinar é essencial na colaboração para um manejo apropriado e individualizados dos casos de síndrome do desconforto respiratório que necessitam de surfactante. Dessa forma, é possível prevenir desfechos desfavoráveis e ter um seguimento ambulatorial diferenciado para estes pacientes</a:t>
            </a:r>
          </a:p>
        </p:txBody>
      </p:sp>
      <p:sp>
        <p:nvSpPr>
          <p:cNvPr id="57346" name="Subtítulo 2"/>
          <p:cNvSpPr>
            <a:spLocks noGrp="1"/>
          </p:cNvSpPr>
          <p:nvPr>
            <p:ph type="subTitle" idx="1"/>
          </p:nvPr>
        </p:nvSpPr>
        <p:spPr>
          <a:xfrm>
            <a:off x="1936750" y="155575"/>
            <a:ext cx="9144000" cy="1655763"/>
          </a:xfrm>
        </p:spPr>
        <p:txBody>
          <a:bodyPr/>
          <a:lstStyle/>
          <a:p>
            <a:r>
              <a:rPr lang="pt-BR" sz="4000" smtClean="0">
                <a:solidFill>
                  <a:schemeClr val="bg1"/>
                </a:solidFill>
              </a:rPr>
              <a:t>Resumo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p:nvPr>
        </p:nvSpPr>
        <p:spPr>
          <a:xfrm>
            <a:off x="1919288" y="188913"/>
            <a:ext cx="8229600" cy="981075"/>
          </a:xfrm>
        </p:spPr>
        <p:txBody>
          <a:bodyPr/>
          <a:lstStyle/>
          <a:p>
            <a:pPr eaLnBrk="1" hangingPunct="1"/>
            <a:r>
              <a:rPr lang="pt-BR" altLang="pt-BR" sz="3600" smtClean="0">
                <a:solidFill>
                  <a:schemeClr val="bg1"/>
                </a:solidFill>
              </a:rPr>
              <a:t>Referências Bibliográficas </a:t>
            </a:r>
          </a:p>
        </p:txBody>
      </p:sp>
      <p:sp>
        <p:nvSpPr>
          <p:cNvPr id="106499" name="Rectangle 3"/>
          <p:cNvSpPr>
            <a:spLocks noGrp="1" noChangeArrowheads="1"/>
          </p:cNvSpPr>
          <p:nvPr>
            <p:ph idx="1"/>
          </p:nvPr>
        </p:nvSpPr>
        <p:spPr>
          <a:xfrm>
            <a:off x="211138" y="1677988"/>
            <a:ext cx="11817350" cy="4848225"/>
          </a:xfrm>
        </p:spPr>
        <p:txBody>
          <a:bodyPr/>
          <a:lstStyle/>
          <a:p>
            <a:pPr marL="0" indent="0" eaLnBrk="1" hangingPunct="1">
              <a:buFontTx/>
              <a:buNone/>
              <a:defRPr/>
            </a:pPr>
            <a:r>
              <a:rPr lang="pt-BR" sz="1500" dirty="0">
                <a:solidFill>
                  <a:schemeClr val="accent2">
                    <a:lumMod val="75000"/>
                  </a:schemeClr>
                </a:solidFill>
              </a:rPr>
              <a:t>1. Aguar M, Vento M, Dargaville PA. Minimally invasive surfactant therapy: an update. NeoReviews. 2014;15:e275–e285.</a:t>
            </a:r>
          </a:p>
          <a:p>
            <a:pPr marL="0" indent="0" eaLnBrk="1" hangingPunct="1">
              <a:buFontTx/>
              <a:buNone/>
              <a:defRPr/>
            </a:pPr>
            <a:r>
              <a:rPr lang="pt-BR" sz="1500" dirty="0">
                <a:solidFill>
                  <a:schemeClr val="accent2">
                    <a:lumMod val="75000"/>
                  </a:schemeClr>
                </a:solidFill>
              </a:rPr>
              <a:t>2. Tomar RS, Ghuliani R, Yadav D. Effect of Surfactant Therapy Using Orogastric Tube for Tracheal Catheterization in Preterm Newborns with Respiratory Distress. Indian J Pediatr. 2017 Apr;84(4):257-261.</a:t>
            </a:r>
          </a:p>
          <a:p>
            <a:pPr marL="0" indent="0" eaLnBrk="1" hangingPunct="1">
              <a:buFontTx/>
              <a:buNone/>
              <a:defRPr/>
            </a:pPr>
            <a:r>
              <a:rPr lang="pt-BR" sz="1500" dirty="0">
                <a:solidFill>
                  <a:schemeClr val="accent2">
                    <a:lumMod val="75000"/>
                  </a:schemeClr>
                </a:solidFill>
              </a:rPr>
              <a:t>3. Chun J, Sung SI, Ho YH, Kim J, Park GY, Yoon SA, Ahn SY, Chang YS, Park WS. Prophylactic versus Early Rescue Surfactant Treatment in Preterm Infants Born at Less than 30 Weeks Gestation or with Birth Weight Less than or Equal 1,250 Grams. J Korean Med Sci. 2017 Aug;32(8):1288-1294.</a:t>
            </a:r>
          </a:p>
          <a:p>
            <a:pPr marL="0" indent="0" eaLnBrk="1" hangingPunct="1">
              <a:buFontTx/>
              <a:buNone/>
              <a:defRPr/>
            </a:pPr>
            <a:r>
              <a:rPr lang="pt-BR" sz="1500" dirty="0">
                <a:solidFill>
                  <a:schemeClr val="accent2">
                    <a:lumMod val="75000"/>
                  </a:schemeClr>
                </a:solidFill>
              </a:rPr>
              <a:t>4. Foglia EE, Jensen EA, Kirpalani H. State of the Art Review: Delivery room interventions to prevent bronchopulmonary dysplasia in extremely preterm infants. J Perinatol . 2017 November ; 37(11): 1171–1179.</a:t>
            </a:r>
          </a:p>
          <a:p>
            <a:pPr marL="0" indent="0" eaLnBrk="1" hangingPunct="1">
              <a:buFontTx/>
              <a:buNone/>
              <a:defRPr/>
            </a:pPr>
            <a:r>
              <a:rPr lang="pt-BR" sz="1500" dirty="0">
                <a:solidFill>
                  <a:schemeClr val="accent2">
                    <a:lumMod val="75000"/>
                  </a:schemeClr>
                </a:solidFill>
              </a:rPr>
              <a:t>5. Aldana-Aguirre JC, Pinto M, Featherstone RM, et al. Less invasive surfactant administration versus intubation for surfactant delivery in preterm infants with respiratory distress syndrome: a systematic review and meta-analysis Arch Dis Child Fetal Neonatal Ed 2017;102:F17– F23.</a:t>
            </a:r>
          </a:p>
          <a:p>
            <a:pPr marL="0" indent="0" eaLnBrk="1" hangingPunct="1">
              <a:buFontTx/>
              <a:buNone/>
              <a:defRPr/>
            </a:pPr>
            <a:r>
              <a:rPr lang="pt-BR" sz="1500" dirty="0">
                <a:solidFill>
                  <a:schemeClr val="accent2">
                    <a:lumMod val="75000"/>
                  </a:schemeClr>
                </a:solidFill>
              </a:rPr>
              <a:t>6. Hillman NH, Kallapur SG, Pillow JJ, et al. Airway injury from initiating ventilation in preterm sheep. Pediatr Res 2010;67:60–5. </a:t>
            </a:r>
          </a:p>
          <a:p>
            <a:pPr marL="0" indent="0" eaLnBrk="1" hangingPunct="1">
              <a:buFontTx/>
              <a:buNone/>
              <a:defRPr/>
            </a:pPr>
            <a:r>
              <a:rPr lang="pt-BR" sz="1500" dirty="0">
                <a:solidFill>
                  <a:schemeClr val="accent2">
                    <a:lumMod val="75000"/>
                  </a:schemeClr>
                </a:solidFill>
              </a:rPr>
              <a:t>7. Brew N, Hooper SB, Allison BJ, et al. Injury and repair in the very immature lung following brief mechanical ventilation. Am J Physiol Lung Cell Mol Physiol 2011;301:L917–26.</a:t>
            </a:r>
          </a:p>
          <a:p>
            <a:pPr marL="0" indent="0" eaLnBrk="1" hangingPunct="1">
              <a:buFontTx/>
              <a:buNone/>
              <a:defRPr/>
            </a:pPr>
            <a:r>
              <a:rPr lang="pt-BR" sz="1500" dirty="0">
                <a:solidFill>
                  <a:schemeClr val="accent2">
                    <a:lumMod val="75000"/>
                  </a:schemeClr>
                </a:solidFill>
              </a:rPr>
              <a:t>8. Björklund LJ, Ingimarsson J, Curstedt T, et al. Manual ventilation with a few large breaths at birth compromises the therapeutic effect of subsequent surfactant replacement in immature lambs. Pediatr Res 1997;42:348–55.</a:t>
            </a:r>
          </a:p>
          <a:p>
            <a:pPr marL="0" indent="0" eaLnBrk="1" hangingPunct="1">
              <a:buFontTx/>
              <a:buNone/>
              <a:defRPr/>
            </a:pPr>
            <a:r>
              <a:rPr lang="pt-BR" sz="1500" dirty="0">
                <a:solidFill>
                  <a:schemeClr val="accent2">
                    <a:lumMod val="75000"/>
                  </a:schemeClr>
                </a:solidFill>
              </a:rPr>
              <a:t>9. Schmölzer GM, Te Pas AB, Davis PG, et al. Reducing lung injury during neonatal resuscitation of preterm infants. J Pediatr 2008;153:741–5.</a:t>
            </a:r>
          </a:p>
          <a:p>
            <a:pPr marL="0" indent="0" eaLnBrk="1" hangingPunct="1">
              <a:buFontTx/>
              <a:buNone/>
              <a:defRPr/>
            </a:pPr>
            <a:r>
              <a:rPr lang="pt-BR" sz="1500" dirty="0">
                <a:solidFill>
                  <a:schemeClr val="accent2">
                    <a:lumMod val="75000"/>
                  </a:schemeClr>
                </a:solidFill>
              </a:rPr>
              <a:t>10. Attar MA, Donn SM. Mechanisms of ventilator-induced lung injury in premature infants. Semin Neonatol 2002;7:353–60.</a:t>
            </a:r>
          </a:p>
          <a:p>
            <a:pPr eaLnBrk="1" hangingPunct="1">
              <a:defRPr/>
            </a:pPr>
            <a:endParaRPr lang="pt-BR" altLang="pt-BR" sz="1500" dirty="0">
              <a:solidFill>
                <a:schemeClr val="accent2">
                  <a:lumMod val="75000"/>
                </a:scheme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ChangeArrowheads="1"/>
          </p:cNvSpPr>
          <p:nvPr>
            <p:ph type="title"/>
          </p:nvPr>
        </p:nvSpPr>
        <p:spPr>
          <a:xfrm>
            <a:off x="1919288" y="188913"/>
            <a:ext cx="8229600" cy="981075"/>
          </a:xfrm>
        </p:spPr>
        <p:txBody>
          <a:bodyPr/>
          <a:lstStyle/>
          <a:p>
            <a:pPr eaLnBrk="1" hangingPunct="1"/>
            <a:r>
              <a:rPr lang="pt-BR" altLang="pt-BR" sz="3600" smtClean="0">
                <a:solidFill>
                  <a:schemeClr val="bg1"/>
                </a:solidFill>
              </a:rPr>
              <a:t>Referências Bibliográficas </a:t>
            </a:r>
          </a:p>
        </p:txBody>
      </p:sp>
      <p:sp>
        <p:nvSpPr>
          <p:cNvPr id="106499" name="Rectangle 3"/>
          <p:cNvSpPr>
            <a:spLocks noGrp="1" noChangeArrowheads="1"/>
          </p:cNvSpPr>
          <p:nvPr>
            <p:ph idx="1"/>
          </p:nvPr>
        </p:nvSpPr>
        <p:spPr>
          <a:xfrm>
            <a:off x="211138" y="1609725"/>
            <a:ext cx="11777662" cy="4868863"/>
          </a:xfrm>
        </p:spPr>
        <p:txBody>
          <a:bodyPr/>
          <a:lstStyle/>
          <a:p>
            <a:pPr marL="0" indent="0" eaLnBrk="1" hangingPunct="1">
              <a:buFontTx/>
              <a:buNone/>
              <a:defRPr/>
            </a:pPr>
            <a:r>
              <a:rPr lang="pt-BR" altLang="pt-BR" sz="1600" dirty="0">
                <a:solidFill>
                  <a:schemeClr val="accent2">
                    <a:lumMod val="75000"/>
                  </a:schemeClr>
                </a:solidFill>
              </a:rPr>
              <a:t>11. Aly H, Milner JD, Patel K, et al. Does the experience with the use of nasal continuous positive airway pressure improve over time in extremely low birth weight infants? Pediatrics 2004;114:697–702.</a:t>
            </a:r>
          </a:p>
          <a:p>
            <a:pPr marL="0" indent="0" eaLnBrk="1" hangingPunct="1">
              <a:buFontTx/>
              <a:buNone/>
              <a:defRPr/>
            </a:pPr>
            <a:r>
              <a:rPr lang="pt-BR" altLang="pt-BR" sz="1600" dirty="0">
                <a:solidFill>
                  <a:schemeClr val="accent2">
                    <a:lumMod val="75000"/>
                  </a:schemeClr>
                </a:solidFill>
              </a:rPr>
              <a:t>12. Polin RA, Sahni R. Newer experience with CPAP. Semin Neonatol 2002;7:379–89.</a:t>
            </a:r>
          </a:p>
          <a:p>
            <a:pPr marL="0" indent="0" eaLnBrk="1" hangingPunct="1">
              <a:buFontTx/>
              <a:buNone/>
              <a:defRPr/>
            </a:pPr>
            <a:r>
              <a:rPr lang="pt-BR" altLang="pt-BR" sz="1600" dirty="0">
                <a:solidFill>
                  <a:schemeClr val="accent2">
                    <a:lumMod val="75000"/>
                  </a:schemeClr>
                </a:solidFill>
              </a:rPr>
              <a:t>13. Jobe AH, Kramer BW, Moss TJ, et al. Decreased indicators of lung injury with continuous positive expiratory pressure in preterm lambs. Pediatr Res 2002;52:387–92.</a:t>
            </a:r>
          </a:p>
          <a:p>
            <a:pPr marL="0" indent="0" eaLnBrk="1" hangingPunct="1">
              <a:buFontTx/>
              <a:buNone/>
              <a:defRPr/>
            </a:pPr>
            <a:r>
              <a:rPr lang="pt-BR" altLang="pt-BR" sz="1600" dirty="0">
                <a:solidFill>
                  <a:schemeClr val="accent2">
                    <a:lumMod val="75000"/>
                  </a:schemeClr>
                </a:solidFill>
              </a:rPr>
              <a:t>14. Pillow JJ, Minocchieri S. Innovation in surfactant therapy II: surfactant administration by aerosolization. Neonatology 2012;101:337–44.</a:t>
            </a:r>
          </a:p>
          <a:p>
            <a:pPr marL="0" indent="0" eaLnBrk="1" hangingPunct="1">
              <a:buFontTx/>
              <a:buNone/>
              <a:defRPr/>
            </a:pPr>
            <a:r>
              <a:rPr lang="pt-BR" altLang="pt-BR" sz="1600" dirty="0">
                <a:solidFill>
                  <a:schemeClr val="accent2">
                    <a:lumMod val="75000"/>
                  </a:schemeClr>
                </a:solidFill>
              </a:rPr>
              <a:t>15. Attridge JT, Stewart C, Stukenborg GJ, et al. Administration of rescue surfactant by laryngeal mask airway: lessons from a pilot trial. Am J Perinatol 2013;30:201–6. </a:t>
            </a:r>
          </a:p>
          <a:p>
            <a:pPr marL="0" indent="0" eaLnBrk="1" hangingPunct="1">
              <a:buFontTx/>
              <a:buNone/>
              <a:defRPr/>
            </a:pPr>
            <a:r>
              <a:rPr lang="pt-BR" altLang="pt-BR" sz="1600" dirty="0">
                <a:solidFill>
                  <a:schemeClr val="accent2">
                    <a:lumMod val="75000"/>
                  </a:schemeClr>
                </a:solidFill>
              </a:rPr>
              <a:t>16. Dargaville PA, Aiyappan A, Cornelius A, et al. Preliminary evaluation of a new technique of minimally invasive surfactant therapy. Arch Dis Child Fetal Neonatal Ed 2011;96:F243–8.</a:t>
            </a:r>
          </a:p>
          <a:p>
            <a:pPr marL="0" indent="0" eaLnBrk="1" hangingPunct="1">
              <a:buFontTx/>
              <a:buNone/>
              <a:defRPr/>
            </a:pPr>
            <a:r>
              <a:rPr lang="pt-BR" altLang="pt-BR" sz="1600" dirty="0">
                <a:solidFill>
                  <a:schemeClr val="accent2">
                    <a:lumMod val="75000"/>
                  </a:schemeClr>
                </a:solidFill>
              </a:rPr>
              <a:t>17. Klebermass-Schrehof K, Wald M, Schwindt J, et al. Less invasive surfactant administration in extremely preterm infants: impact on mortality and morbidity. Neonatology 2013;103:252–8.</a:t>
            </a:r>
          </a:p>
          <a:p>
            <a:pPr marL="0" indent="0" eaLnBrk="1" hangingPunct="1">
              <a:buFontTx/>
              <a:buNone/>
              <a:defRPr/>
            </a:pPr>
            <a:r>
              <a:rPr lang="pt-BR" altLang="pt-BR" sz="1600" dirty="0">
                <a:solidFill>
                  <a:schemeClr val="accent2">
                    <a:lumMod val="75000"/>
                  </a:schemeClr>
                </a:solidFill>
              </a:rPr>
              <a:t>18. Lima KLA. Avaliação da introdução de protocolo para uso de surfactante minimamente invasivo - Mini Insure - em Unidade de Terapia Intensiva Neonatal do Distrito Federal. Brasília: Hospital Materno Infantil de Brasília, 2017</a:t>
            </a:r>
          </a:p>
          <a:p>
            <a:pPr marL="0" indent="0" eaLnBrk="1" hangingPunct="1">
              <a:buFontTx/>
              <a:buNone/>
              <a:defRPr/>
            </a:pPr>
            <a:r>
              <a:rPr lang="pt-BR" altLang="pt-BR" sz="1600" dirty="0">
                <a:solidFill>
                  <a:schemeClr val="accent2">
                    <a:lumMod val="75000"/>
                  </a:schemeClr>
                </a:solidFill>
              </a:rPr>
              <a:t>19. Jobe AH. The new bronchopulmonary dysplasia. Curr Opin Pediatr. 2011; 23:167-172.</a:t>
            </a:r>
          </a:p>
          <a:p>
            <a:pPr marL="0" indent="0" eaLnBrk="1" hangingPunct="1">
              <a:buFontTx/>
              <a:buNone/>
              <a:defRPr/>
            </a:pPr>
            <a:r>
              <a:rPr lang="pt-BR" altLang="pt-BR" sz="1600" dirty="0">
                <a:solidFill>
                  <a:schemeClr val="accent2">
                    <a:lumMod val="75000"/>
                  </a:schemeClr>
                </a:solidFill>
              </a:rPr>
              <a:t>20. Isayama T, Chai-Adisaksopha C, McDonald SD. Noninvasive ventilation with vs without early surfactant to prevent chronic lung disease in preterm infants: a systematic review and meta-analysis. JAMA Pediatr. 2015; 169:731-739.</a:t>
            </a:r>
          </a:p>
          <a:p>
            <a:pPr marL="0" indent="0" eaLnBrk="1" hangingPunct="1">
              <a:buFontTx/>
              <a:buNone/>
              <a:defRPr/>
            </a:pPr>
            <a:endParaRPr lang="pt-BR" altLang="pt-BR" sz="1600" dirty="0">
              <a:solidFill>
                <a:schemeClr val="accent2">
                  <a:lumMod val="75000"/>
                </a:schemeClr>
              </a:solidFill>
            </a:endParaRPr>
          </a:p>
          <a:p>
            <a:pPr marL="0" indent="0" eaLnBrk="1" hangingPunct="1">
              <a:buFontTx/>
              <a:buNone/>
              <a:defRPr/>
            </a:pPr>
            <a:endParaRPr lang="pt-BR" altLang="pt-BR" sz="1600" dirty="0">
              <a:solidFill>
                <a:schemeClr val="accent2">
                  <a:lumMod val="75000"/>
                </a:schemeClr>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p:nvPr>
        </p:nvSpPr>
        <p:spPr>
          <a:xfrm>
            <a:off x="1919288" y="188913"/>
            <a:ext cx="8229600" cy="981075"/>
          </a:xfrm>
        </p:spPr>
        <p:txBody>
          <a:bodyPr/>
          <a:lstStyle/>
          <a:p>
            <a:pPr eaLnBrk="1" hangingPunct="1"/>
            <a:r>
              <a:rPr lang="pt-BR" altLang="pt-BR" sz="3600" smtClean="0">
                <a:solidFill>
                  <a:schemeClr val="bg1"/>
                </a:solidFill>
              </a:rPr>
              <a:t>Referências Bibliográficas </a:t>
            </a:r>
          </a:p>
        </p:txBody>
      </p:sp>
      <p:sp>
        <p:nvSpPr>
          <p:cNvPr id="106499" name="Rectangle 3"/>
          <p:cNvSpPr>
            <a:spLocks noGrp="1" noChangeArrowheads="1"/>
          </p:cNvSpPr>
          <p:nvPr>
            <p:ph idx="1"/>
          </p:nvPr>
        </p:nvSpPr>
        <p:spPr>
          <a:xfrm>
            <a:off x="95250" y="1609725"/>
            <a:ext cx="12023725" cy="4973638"/>
          </a:xfrm>
        </p:spPr>
        <p:txBody>
          <a:bodyPr/>
          <a:lstStyle/>
          <a:p>
            <a:pPr marL="0" indent="0" eaLnBrk="1" hangingPunct="1">
              <a:buFontTx/>
              <a:buNone/>
              <a:defRPr/>
            </a:pPr>
            <a:r>
              <a:rPr lang="pt-BR" altLang="pt-BR" sz="1400" dirty="0">
                <a:solidFill>
                  <a:schemeClr val="accent2">
                    <a:lumMod val="75000"/>
                  </a:schemeClr>
                </a:solidFill>
              </a:rPr>
              <a:t>21. Christine S. M, Lau, Ronald S. Chamberlain, MPA,  and Shyan Sun, DCH, Less Invasive Surfactant Administration Reduces the Need for Mechanical Ventilation in Preterm Infants:  A Meta-Analysis. Global Pediatric Health. 2017; Volume 4: 1 –9</a:t>
            </a:r>
          </a:p>
          <a:p>
            <a:pPr marL="0" indent="0" eaLnBrk="1" hangingPunct="1">
              <a:buFontTx/>
              <a:buNone/>
              <a:defRPr/>
            </a:pPr>
            <a:r>
              <a:rPr lang="pt-BR" altLang="pt-BR" sz="1400" dirty="0">
                <a:solidFill>
                  <a:schemeClr val="accent2">
                    <a:lumMod val="75000"/>
                  </a:schemeClr>
                </a:solidFill>
              </a:rPr>
              <a:t>22. More K, Sakhuja P, Shah PS. Minimally invasive surfactant administration in preterm infants: a meta-narrative review. JAMA Pediatr. 2014;168:901-908.</a:t>
            </a:r>
          </a:p>
          <a:p>
            <a:pPr marL="0" indent="0" eaLnBrk="1" hangingPunct="1">
              <a:buFontTx/>
              <a:buNone/>
              <a:defRPr/>
            </a:pPr>
            <a:r>
              <a:rPr lang="pt-BR" altLang="pt-BR" sz="1400" dirty="0">
                <a:solidFill>
                  <a:schemeClr val="accent2">
                    <a:lumMod val="75000"/>
                  </a:schemeClr>
                </a:solidFill>
              </a:rPr>
              <a:t>23. Walsh MC, Yao Q, Gettner P, et al. Impact of a physiologic definition on bronchopulmonary dysplasia rates. Pediatrics. 2004;114:1305-1311</a:t>
            </a:r>
          </a:p>
          <a:p>
            <a:pPr marL="0" indent="0" eaLnBrk="1" hangingPunct="1">
              <a:buFontTx/>
              <a:buNone/>
              <a:defRPr/>
            </a:pPr>
            <a:r>
              <a:rPr lang="pt-BR" altLang="pt-BR" sz="1400" dirty="0">
                <a:solidFill>
                  <a:schemeClr val="accent2">
                    <a:lumMod val="75000"/>
                  </a:schemeClr>
                </a:solidFill>
              </a:rPr>
              <a:t>24. Lista G, La VA, Castoldi F. LISA: surfactant administration in spontaneous breathing. Which evidence from the literature? Acta Biomed. 2015; 86 (suppl 1): 24-26</a:t>
            </a:r>
          </a:p>
          <a:p>
            <a:pPr marL="0" indent="0" eaLnBrk="1" hangingPunct="1">
              <a:buFontTx/>
              <a:buNone/>
              <a:defRPr/>
            </a:pPr>
            <a:r>
              <a:rPr lang="pt-BR" altLang="pt-BR" sz="1400" dirty="0">
                <a:solidFill>
                  <a:schemeClr val="accent2">
                    <a:lumMod val="75000"/>
                  </a:schemeClr>
                </a:solidFill>
              </a:rPr>
              <a:t>25. Margotto PR et al HMIB/SES/DF.Assistência respiratório imediata aos pré-termos  (25 semanas a 32 semanas). Surfactante pulmonar exógeno, 2019</a:t>
            </a:r>
          </a:p>
          <a:p>
            <a:pPr marL="0" indent="0" eaLnBrk="1" hangingPunct="1">
              <a:buFontTx/>
              <a:buNone/>
              <a:defRPr/>
            </a:pPr>
            <a:r>
              <a:rPr lang="pt-BR" altLang="pt-BR" sz="1400" dirty="0">
                <a:solidFill>
                  <a:schemeClr val="accent2">
                    <a:lumMod val="75000"/>
                  </a:schemeClr>
                </a:solidFill>
              </a:rPr>
              <a:t>26. Göpel, W. et al. Avoidance of mechanical ventilation by surfactant treatment of spontaneously breathing preterm infants (AMV): an open-label, randomised, controlled trial. Lancet 378, 1627–1634 (2011). </a:t>
            </a:r>
          </a:p>
          <a:p>
            <a:pPr marL="0" indent="0" eaLnBrk="1" hangingPunct="1">
              <a:buFontTx/>
              <a:buNone/>
              <a:defRPr/>
            </a:pPr>
            <a:r>
              <a:rPr lang="pt-BR" altLang="pt-BR" sz="1400" dirty="0">
                <a:solidFill>
                  <a:schemeClr val="accent2">
                    <a:lumMod val="75000"/>
                  </a:schemeClr>
                </a:solidFill>
              </a:rPr>
              <a:t>27. Kanmaz, H. G., Erdeve, O., Canpolat, F. E., Mutlu, B. &amp; Dilmen, U. Surfactant administration via thin catheter during spontaneous breathing: randomized controlled trial. Pediatrics 131, e502–9 (2013). </a:t>
            </a:r>
          </a:p>
          <a:p>
            <a:pPr marL="0" indent="0" eaLnBrk="1" hangingPunct="1">
              <a:buFontTx/>
              <a:buNone/>
              <a:defRPr/>
            </a:pPr>
            <a:r>
              <a:rPr lang="pt-BR" altLang="pt-BR" sz="1400" dirty="0">
                <a:solidFill>
                  <a:schemeClr val="accent2">
                    <a:lumMod val="75000"/>
                  </a:schemeClr>
                </a:solidFill>
              </a:rPr>
              <a:t>28. Kribs, A. et al. Non-intubated surfactant application during CPAP-assisted spontaneous breathing versus conventional therapy in extremely preterm infants – a randomised controlled trial. JAMA Pediatrics 169, 723–30 (2015).</a:t>
            </a:r>
          </a:p>
          <a:p>
            <a:pPr marL="0" indent="0" eaLnBrk="1" hangingPunct="1">
              <a:buFontTx/>
              <a:buNone/>
              <a:defRPr/>
            </a:pPr>
            <a:r>
              <a:rPr lang="pt-BR" altLang="pt-BR" sz="1400" dirty="0">
                <a:solidFill>
                  <a:schemeClr val="accent2">
                    <a:lumMod val="75000"/>
                  </a:schemeClr>
                </a:solidFill>
              </a:rPr>
              <a:t>29. Klebermass-Schrehof, K. et al. Less invasive surfactant administration in extremely preterm infants: impact on mortality and morbidity. Neonatology 103, 252–8 (2013). </a:t>
            </a:r>
          </a:p>
          <a:p>
            <a:pPr marL="0" indent="0" eaLnBrk="1" hangingPunct="1">
              <a:buFontTx/>
              <a:buNone/>
              <a:defRPr/>
            </a:pPr>
            <a:r>
              <a:rPr lang="pt-BR" altLang="pt-BR" sz="1400" dirty="0">
                <a:solidFill>
                  <a:schemeClr val="accent2">
                    <a:lumMod val="75000"/>
                  </a:schemeClr>
                </a:solidFill>
              </a:rPr>
              <a:t>30. Isayama, T., Iwami, H., McDonald, S. &amp; Beyene, J. Association of Noninvasive Ventilation Strategies With Mortality and Bronchopulmonary Dysplasia Among Preterm Infants: A Systematic Review and Meta-analysis. JAMA 316, 611–24 (2016). </a:t>
            </a:r>
          </a:p>
          <a:p>
            <a:pPr marL="0" indent="0" eaLnBrk="1" hangingPunct="1">
              <a:buFontTx/>
              <a:buNone/>
              <a:defRPr/>
            </a:pPr>
            <a:r>
              <a:rPr lang="pt-BR" altLang="pt-BR" sz="1400" dirty="0">
                <a:solidFill>
                  <a:schemeClr val="accent2">
                    <a:lumMod val="75000"/>
                  </a:schemeClr>
                </a:solidFill>
              </a:rPr>
              <a:t>31. Rigo, V., Lefebvre, C. &amp; Broux, I. Surfactant instillation in spontaneously breathing preterm infants: a systematic review and metaanalysis. Eur J Pediatr 175, 1933–1942 (2016).</a:t>
            </a:r>
          </a:p>
          <a:p>
            <a:pPr marL="0" indent="0" eaLnBrk="1" hangingPunct="1">
              <a:buFontTx/>
              <a:buNone/>
              <a:defRPr/>
            </a:pPr>
            <a:endParaRPr lang="pt-BR" altLang="pt-BR" sz="1400" dirty="0">
              <a:solidFill>
                <a:schemeClr val="accent2">
                  <a:lumMod val="75000"/>
                </a:schemeClr>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42" name="Picture 3"/>
          <p:cNvPicPr>
            <a:picLocks noChangeAspect="1"/>
          </p:cNvPicPr>
          <p:nvPr/>
        </p:nvPicPr>
        <p:blipFill>
          <a:blip r:embed="rId2"/>
          <a:srcRect t="3654" r="-2" b="4250"/>
          <a:stretch>
            <a:fillRect/>
          </a:stretch>
        </p:blipFill>
        <p:spPr bwMode="auto">
          <a:xfrm>
            <a:off x="838200" y="-3175"/>
            <a:ext cx="9928225" cy="6858000"/>
          </a:xfrm>
          <a:prstGeom prst="rect">
            <a:avLst/>
          </a:prstGeom>
          <a:noFill/>
          <a:ln w="9525">
            <a:noFill/>
            <a:miter lim="800000"/>
            <a:headEnd/>
            <a:tailEnd/>
          </a:ln>
        </p:spPr>
      </p:pic>
      <p:pic>
        <p:nvPicPr>
          <p:cNvPr id="61443" name="Picture 8"/>
          <p:cNvPicPr>
            <a:picLocks noGrp="1" noRot="1" noChangeAspect="1" noMove="1" noResize="1" noEditPoints="1" noAdjustHandles="1" noChangeArrowheads="1" noChangeShapeType="1" noCrop="1"/>
          </p:cNvPicPr>
          <p:nvPr/>
        </p:nvPicPr>
        <p:blipFill>
          <a:blip r:embed="rId3"/>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93" name="Rectangle 9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sp>
        <p:nvSpPr>
          <p:cNvPr id="95" name="Rectangle 9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480000">
            <a:off x="815975" y="682625"/>
            <a:ext cx="10560050" cy="5405438"/>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pic>
        <p:nvPicPr>
          <p:cNvPr id="62468" name="Picture 1"/>
          <p:cNvPicPr>
            <a:picLocks noChangeAspect="1"/>
          </p:cNvPicPr>
          <p:nvPr/>
        </p:nvPicPr>
        <p:blipFill>
          <a:blip r:embed="rId2"/>
          <a:srcRect/>
          <a:stretch>
            <a:fillRect/>
          </a:stretch>
        </p:blipFill>
        <p:spPr bwMode="auto">
          <a:xfrm rot="-120000">
            <a:off x="1138238" y="1003300"/>
            <a:ext cx="9915525" cy="4764088"/>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00" name="Rectangle 9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sp>
        <p:nvSpPr>
          <p:cNvPr id="102" name="Rectangle 10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480000">
            <a:off x="815975" y="682625"/>
            <a:ext cx="10560050" cy="5405438"/>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pic>
        <p:nvPicPr>
          <p:cNvPr id="63492" name="Picture 2" descr="A group of people posing for the camera&#10;&#10;Description automatically generated"/>
          <p:cNvPicPr>
            <a:picLocks noChangeAspect="1"/>
          </p:cNvPicPr>
          <p:nvPr/>
        </p:nvPicPr>
        <p:blipFill>
          <a:blip r:embed="rId2"/>
          <a:srcRect/>
          <a:stretch>
            <a:fillRect/>
          </a:stretch>
        </p:blipFill>
        <p:spPr bwMode="auto">
          <a:xfrm rot="-120000">
            <a:off x="1138238" y="1003300"/>
            <a:ext cx="9915525" cy="476408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6" name="Rectangle 8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sp>
        <p:nvSpPr>
          <p:cNvPr id="88" name="Rectangle 8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480000">
            <a:off x="815975" y="682625"/>
            <a:ext cx="10560050" cy="5405438"/>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latin typeface="Impact" panose="020B0806030902050204"/>
            </a:endParaRPr>
          </a:p>
        </p:txBody>
      </p:sp>
      <p:pic>
        <p:nvPicPr>
          <p:cNvPr id="64516" name="Picture 8" descr="A group of people posing for a photo&#10;&#10;Description automatically generated"/>
          <p:cNvPicPr>
            <a:picLocks noChangeAspect="1"/>
          </p:cNvPicPr>
          <p:nvPr/>
        </p:nvPicPr>
        <p:blipFill>
          <a:blip r:embed="rId2"/>
          <a:srcRect/>
          <a:stretch>
            <a:fillRect/>
          </a:stretch>
        </p:blipFill>
        <p:spPr bwMode="auto">
          <a:xfrm rot="-120000">
            <a:off x="1138238" y="1003300"/>
            <a:ext cx="9915525" cy="4764088"/>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5538" name="Picture 4" descr="A close up of a newspaper&#10;&#10;Description automatically generated"/>
          <p:cNvPicPr>
            <a:picLocks noChangeAspect="1"/>
          </p:cNvPicPr>
          <p:nvPr/>
        </p:nvPicPr>
        <p:blipFill>
          <a:blip r:embed="rId2"/>
          <a:srcRect/>
          <a:stretch>
            <a:fillRect/>
          </a:stretch>
        </p:blipFill>
        <p:spPr bwMode="auto">
          <a:xfrm>
            <a:off x="1693863" y="642938"/>
            <a:ext cx="3190875" cy="5572125"/>
          </a:xfrm>
          <a:prstGeom prst="rect">
            <a:avLst/>
          </a:prstGeom>
          <a:noFill/>
          <a:ln w="9525">
            <a:noFill/>
            <a:miter lim="800000"/>
            <a:headEnd/>
            <a:tailEnd/>
          </a:ln>
        </p:spPr>
      </p:pic>
      <p:pic>
        <p:nvPicPr>
          <p:cNvPr id="65539" name="Picture 2" descr="A group of people looking at each other&#10;&#10;Description automatically generated"/>
          <p:cNvPicPr>
            <a:picLocks noChangeAspect="1"/>
          </p:cNvPicPr>
          <p:nvPr/>
        </p:nvPicPr>
        <p:blipFill>
          <a:blip r:embed="rId3"/>
          <a:srcRect/>
          <a:stretch>
            <a:fillRect/>
          </a:stretch>
        </p:blipFill>
        <p:spPr bwMode="auto">
          <a:xfrm>
            <a:off x="5922963" y="661988"/>
            <a:ext cx="4164012" cy="5572125"/>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6562" name="Picture 2" descr="A picture containing person, man, sitting, holding&#10;&#10;Description automatically generated"/>
          <p:cNvPicPr>
            <a:picLocks noChangeAspect="1"/>
          </p:cNvPicPr>
          <p:nvPr/>
        </p:nvPicPr>
        <p:blipFill>
          <a:blip r:embed="rId2"/>
          <a:srcRect/>
          <a:stretch>
            <a:fillRect/>
          </a:stretch>
        </p:blipFill>
        <p:spPr bwMode="auto">
          <a:xfrm>
            <a:off x="5162550" y="3271838"/>
            <a:ext cx="6105525" cy="3586162"/>
          </a:xfrm>
          <a:prstGeom prst="rect">
            <a:avLst/>
          </a:prstGeom>
          <a:noFill/>
          <a:ln w="9525">
            <a:noFill/>
            <a:miter lim="800000"/>
            <a:headEnd/>
            <a:tailEnd/>
          </a:ln>
        </p:spPr>
      </p:pic>
      <p:pic>
        <p:nvPicPr>
          <p:cNvPr id="66563" name="Picture 1" descr="A group of people posing for a photo&#10;&#10;Description automatically generated"/>
          <p:cNvPicPr>
            <a:picLocks noChangeAspect="1"/>
          </p:cNvPicPr>
          <p:nvPr/>
        </p:nvPicPr>
        <p:blipFill>
          <a:blip r:embed="rId3"/>
          <a:srcRect/>
          <a:stretch>
            <a:fillRect/>
          </a:stretch>
        </p:blipFill>
        <p:spPr bwMode="auto">
          <a:xfrm>
            <a:off x="0" y="0"/>
            <a:ext cx="7280275" cy="3895725"/>
          </a:xfrm>
          <a:prstGeom prst="rect">
            <a:avLst/>
          </a:prstGeom>
          <a:noFill/>
          <a:ln w="9525">
            <a:noFill/>
            <a:miter lim="800000"/>
            <a:headEnd/>
            <a:tailEnd/>
          </a:ln>
        </p:spPr>
      </p:pic>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458075" y="0"/>
            <a:ext cx="3810000" cy="3116263"/>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4068763"/>
            <a:ext cx="5000625" cy="2789237"/>
          </a:xfrm>
          <a:prstGeom prst="rect">
            <a:avLst/>
          </a:prstGeom>
          <a:solidFill>
            <a:schemeClr val="bg2">
              <a:lumMod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423650" y="0"/>
            <a:ext cx="768350" cy="6858000"/>
          </a:xfrm>
          <a:prstGeom prst="rect">
            <a:avLst/>
          </a:prstGeom>
          <a:solidFill>
            <a:srgbClr val="495C7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586" name="Picture 1"/>
          <p:cNvPicPr>
            <a:picLocks noChangeAspect="1"/>
          </p:cNvPicPr>
          <p:nvPr/>
        </p:nvPicPr>
        <p:blipFill>
          <a:blip r:embed="rId2"/>
          <a:srcRect r="2" b="2396"/>
          <a:stretch>
            <a:fillRect/>
          </a:stretch>
        </p:blipFill>
        <p:spPr bwMode="auto">
          <a:xfrm>
            <a:off x="1371600" y="852488"/>
            <a:ext cx="3036888" cy="1282700"/>
          </a:xfrm>
          <a:prstGeom prst="rect">
            <a:avLst/>
          </a:prstGeom>
          <a:noFill/>
          <a:ln w="9525">
            <a:noFill/>
            <a:miter lim="800000"/>
            <a:headEnd/>
            <a:tailEnd/>
          </a:ln>
        </p:spPr>
      </p:pic>
      <p:pic>
        <p:nvPicPr>
          <p:cNvPr id="67587" name="Picture 5"/>
          <p:cNvPicPr>
            <a:picLocks noChangeAspect="1"/>
          </p:cNvPicPr>
          <p:nvPr/>
        </p:nvPicPr>
        <p:blipFill>
          <a:blip r:embed="rId3"/>
          <a:srcRect r="-2" b="4544"/>
          <a:stretch>
            <a:fillRect/>
          </a:stretch>
        </p:blipFill>
        <p:spPr bwMode="auto">
          <a:xfrm>
            <a:off x="254000" y="2413000"/>
            <a:ext cx="4424363" cy="3917950"/>
          </a:xfrm>
          <a:prstGeom prst="rect">
            <a:avLst/>
          </a:prstGeom>
          <a:noFill/>
          <a:ln w="9525">
            <a:noFill/>
            <a:miter lim="800000"/>
            <a:headEnd/>
            <a:tailEnd/>
          </a:ln>
        </p:spPr>
      </p:pic>
      <p:pic>
        <p:nvPicPr>
          <p:cNvPr id="67588" name="Picture 3"/>
          <p:cNvPicPr>
            <a:picLocks noChangeAspect="1"/>
          </p:cNvPicPr>
          <p:nvPr/>
        </p:nvPicPr>
        <p:blipFill>
          <a:blip r:embed="rId4"/>
          <a:srcRect/>
          <a:stretch>
            <a:fillRect/>
          </a:stretch>
        </p:blipFill>
        <p:spPr bwMode="auto">
          <a:xfrm>
            <a:off x="5040313" y="455613"/>
            <a:ext cx="2127250" cy="3917950"/>
          </a:xfrm>
          <a:prstGeom prst="rect">
            <a:avLst/>
          </a:prstGeom>
          <a:noFill/>
          <a:ln w="9525">
            <a:noFill/>
            <a:miter lim="800000"/>
            <a:headEnd/>
            <a:tailEnd/>
          </a:ln>
        </p:spPr>
      </p:pic>
      <p:sp>
        <p:nvSpPr>
          <p:cNvPr id="74" name="Rectangle 7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321550" y="454025"/>
            <a:ext cx="4413250" cy="3917950"/>
          </a:xfrm>
          <a:prstGeom prst="rect">
            <a:avLst/>
          </a:prstGeom>
          <a:solidFill>
            <a:srgbClr val="5030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7590" name="Rectangle 2"/>
          <p:cNvSpPr>
            <a:spLocks noGrp="1" noChangeArrowheads="1"/>
          </p:cNvSpPr>
          <p:nvPr>
            <p:ph type="title"/>
          </p:nvPr>
        </p:nvSpPr>
        <p:spPr>
          <a:xfrm>
            <a:off x="7578725" y="717550"/>
            <a:ext cx="3889375" cy="2079625"/>
          </a:xfrm>
        </p:spPr>
        <p:txBody>
          <a:bodyPr anchor="b"/>
          <a:lstStyle/>
          <a:p>
            <a:pPr algn="l" eaLnBrk="1" hangingPunct="1">
              <a:lnSpc>
                <a:spcPct val="90000"/>
              </a:lnSpc>
            </a:pPr>
            <a:r>
              <a:rPr lang="en-US" altLang="pt-BR" smtClean="0">
                <a:solidFill>
                  <a:srgbClr val="FFFFFF"/>
                </a:solidFill>
              </a:rPr>
              <a:t>OBRIGADO !!!</a:t>
            </a:r>
          </a:p>
        </p:txBody>
      </p:sp>
      <p:pic>
        <p:nvPicPr>
          <p:cNvPr id="67591" name="Picture 2"/>
          <p:cNvPicPr>
            <a:picLocks noChangeAspect="1"/>
          </p:cNvPicPr>
          <p:nvPr/>
        </p:nvPicPr>
        <p:blipFill>
          <a:blip r:embed="rId5"/>
          <a:srcRect/>
          <a:stretch>
            <a:fillRect/>
          </a:stretch>
        </p:blipFill>
        <p:spPr bwMode="auto">
          <a:xfrm>
            <a:off x="7321550" y="4533900"/>
            <a:ext cx="2136775" cy="1865313"/>
          </a:xfrm>
          <a:prstGeom prst="rect">
            <a:avLst/>
          </a:prstGeom>
          <a:noFill/>
          <a:ln w="9525">
            <a:noFill/>
            <a:miter lim="800000"/>
            <a:headEnd/>
            <a:tailEnd/>
          </a:ln>
        </p:spPr>
      </p:pic>
      <p:pic>
        <p:nvPicPr>
          <p:cNvPr id="67592" name="Picture 4"/>
          <p:cNvPicPr>
            <a:picLocks noChangeAspect="1"/>
          </p:cNvPicPr>
          <p:nvPr/>
        </p:nvPicPr>
        <p:blipFill>
          <a:blip r:embed="rId6"/>
          <a:srcRect/>
          <a:stretch>
            <a:fillRect/>
          </a:stretch>
        </p:blipFill>
        <p:spPr bwMode="auto">
          <a:xfrm>
            <a:off x="5113338" y="4533900"/>
            <a:ext cx="1965325" cy="1717675"/>
          </a:xfrm>
          <a:prstGeom prst="rect">
            <a:avLst/>
          </a:prstGeom>
          <a:noFill/>
          <a:ln w="9525">
            <a:noFill/>
            <a:miter lim="800000"/>
            <a:headEnd/>
            <a:tailEnd/>
          </a:ln>
        </p:spPr>
      </p:pic>
      <p:pic>
        <p:nvPicPr>
          <p:cNvPr id="67593" name="Picture 6"/>
          <p:cNvPicPr>
            <a:picLocks noChangeAspect="1"/>
          </p:cNvPicPr>
          <p:nvPr/>
        </p:nvPicPr>
        <p:blipFill>
          <a:blip r:embed="rId7"/>
          <a:srcRect t="9178" r="-2" b="2615"/>
          <a:stretch>
            <a:fillRect/>
          </a:stretch>
        </p:blipFill>
        <p:spPr bwMode="auto">
          <a:xfrm>
            <a:off x="9818688" y="4533900"/>
            <a:ext cx="2009775" cy="1763713"/>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2598</Words>
  <Application>Microsoft Office PowerPoint</Application>
  <PresentationFormat>Custom</PresentationFormat>
  <Paragraphs>171</Paragraphs>
  <Slides>40</Slides>
  <Notes>1</Notes>
  <HiddenSlides>0</HiddenSlides>
  <MMClips>0</MMClips>
  <ScaleCrop>false</ScaleCrop>
  <HeadingPairs>
    <vt:vector size="6" baseType="variant">
      <vt:variant>
        <vt:lpstr>Fontes usadas</vt:lpstr>
      </vt:variant>
      <vt:variant>
        <vt:i4>6</vt:i4>
      </vt:variant>
      <vt:variant>
        <vt:lpstr>Modelo de design</vt:lpstr>
      </vt:variant>
      <vt:variant>
        <vt:i4>2</vt:i4>
      </vt:variant>
      <vt:variant>
        <vt:lpstr>Títulos de slides</vt:lpstr>
      </vt:variant>
      <vt:variant>
        <vt:i4>40</vt:i4>
      </vt:variant>
    </vt:vector>
  </HeadingPairs>
  <TitlesOfParts>
    <vt:vector size="48" baseType="lpstr">
      <vt:lpstr>Arial</vt:lpstr>
      <vt:lpstr>Calibri Light</vt:lpstr>
      <vt:lpstr>Calibri</vt:lpstr>
      <vt:lpstr>Tw Cen MT Condensed</vt:lpstr>
      <vt:lpstr>Lato</vt:lpstr>
      <vt:lpstr>Source Sans Pro</vt:lpstr>
      <vt:lpstr>Office Theme</vt:lpstr>
      <vt:lpstr>Diseño predeterminado</vt:lpstr>
      <vt:lpstr>TRABALHO DE CONCLUSÃO DO PROGRAMA DE RESIDÊNCIA MÉDICA EM NEONATOLOGIA DO HOSPITAL MATERNO INFANTIL DE BRASÍLIA (HMIB) SES/DF   ADMINISTRAÇÃO DE SURFACTANTE EXÓGENO POR MÉTODO MINIMAMENTE INVASIVO E ESTRATÉGIA TRADICIONAL – EM UNIDADE DE TERAPIA INTENSIVA NEONATAL DO DISTRITO FEDERAL</vt:lpstr>
      <vt:lpstr>Escolha do tema </vt:lpstr>
      <vt:lpstr>Introdução </vt:lpstr>
      <vt:lpstr>Introdução </vt:lpstr>
      <vt:lpstr>Introdução </vt:lpstr>
      <vt:lpstr>PROTOCOLO DA UNIDADE </vt:lpstr>
      <vt:lpstr>Objetivos </vt:lpstr>
      <vt:lpstr>Objetivos </vt:lpstr>
      <vt:lpstr>Metodologia</vt:lpstr>
      <vt:lpstr>Metodologia</vt:lpstr>
      <vt:lpstr>Metodologia</vt:lpstr>
      <vt:lpstr>Metodologia</vt:lpstr>
      <vt:lpstr>Metodologia</vt:lpstr>
      <vt:lpstr>Metodologia</vt:lpstr>
      <vt:lpstr>Metodologia</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Slide 27</vt:lpstr>
      <vt:lpstr>Conclusão</vt:lpstr>
      <vt:lpstr>Sugestões </vt:lpstr>
      <vt:lpstr>Objetivos: Comparar o perfil clínico epidemiológico dos pacientes assistidos no Serviço de Terapia Intensiva Neonatal de unidade do Distrito Federal que receberam surfactante endógeno por métodos minimamente invasivos versus os que receberam por intubação (estratégia tradicional) Materiais e Métodos: Trata-se de estudo descritivo transversal realizado através de análise retrospectiva de dados de prontuário eletrônico dos casos de síndrome do desconforto respiratório que preenchiam critérios conforme rotina da unidade para realização de surfactante exógeno. A amostra se restringe a pacientes internados na Unidade de Terapia Intensiva Neonatal entre Novembro de 2016 a Agosto de 2019. Posteriormente, dados foram convertidos em informações descritivas com tabelas de frequências absolutas e relativas, além do cruzamento das variáveis entre os grupos com teste estatísticos: qui-quadrado de Pearson, correção de continuidade, razão de verossimilhança, teste exato de Fisher, associação linear e estimativa de risco (odds ratio)  Resultados: Os grupos foram comparáveis, uma vez que a médias das variáveis foram submetidas ao teste T de Student. A necessidade de reanimação na sala de parto foi determinante em relação aos grupos, visto que se a intubação ocorresse ao nascimento, provavelmente surfactante seria administrado associado a ventilação mecânica. Filhos de mães que tiveram infecções perinatais e bebês com sepse neonatal precoce tinha risco aumentado para uso de surfactante de forma invasiva. O uso de corticoide antenatal (esquema completo) e a tentativa de CPAP nasal foram fatores protetores para administração minimamente invasiva. De forma que o grupo do mini-insure teve como desfechos mais favoráveis: menos tempo de ventilação mecânica, menos lesões cerebrais e retinopatia da prematuridade, contudo não houve impacto significativo estatisticamente em relação a displasia e mortalidade. Discussão: Os dados da amostra  correlacionados com os da literatura são condizentes, embora ainda há uma grande variedade de resultados associados ao uso de surfactante minimamente invasivo. É um assunto bastante estudados, pois com o aprimoramento da assistência neonatal, cada vez mais se busca reduzir os efeitos lesivos da ventilação mecânica a curto e longo prazo.  Conclusão: O estudo permitiu adquirir dados relevantes acerca da população atendida na unidade de saúde, cumprindo assim o objetivo deste estudo. As características clinicas e epidemiológicas são essenciais para que os profissionais de saúde fiquem atentos a grupos de risco. A sistematização e atualização constante das equipe multidisciplinar é essencial na colaboração para um manejo apropriado e individualizados dos casos de síndrome do desconforto respiratório que necessitam de surfactante. Dessa forma, é possível prevenir desfechos desfavoráveis e ter um seguimento ambulatorial diferenciado para estes pacientes</vt:lpstr>
      <vt:lpstr>Referências Bibliográficas </vt:lpstr>
      <vt:lpstr>Referências Bibliográficas </vt:lpstr>
      <vt:lpstr>Referências Bibliográficas </vt:lpstr>
      <vt:lpstr>Slide 34</vt:lpstr>
      <vt:lpstr>Slide 35</vt:lpstr>
      <vt:lpstr>Slide 36</vt:lpstr>
      <vt:lpstr>Slide 37</vt:lpstr>
      <vt:lpstr>Slide 38</vt:lpstr>
      <vt:lpstr>Slide 39</vt:lpstr>
      <vt:lpstr>OBRIGADO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Trabalho de Conclusão do Programa de Residência Médica em Neonatologia do Hospital Materno Infantil de Brasília (HMIB) SES/DF   ADMINISTRAÇÃO DE SURFACTANTE EXÓGENO POR MÉTODO MINIMAMENTE INVASIVO E ESTRATÉGIA TRADICIONAL – EM UNIDADE DE TERAPIA INTENSIVA NEONATAL DO DISTRITO FEDERAL</dc:title>
  <dc:creator>Gustavo Borela Valente</dc:creator>
  <cp:lastModifiedBy>Paulo</cp:lastModifiedBy>
  <cp:revision>9</cp:revision>
  <dcterms:created xsi:type="dcterms:W3CDTF">2020-02-28T03:57:07Z</dcterms:created>
  <dcterms:modified xsi:type="dcterms:W3CDTF">2020-03-20T13:13:06Z</dcterms:modified>
</cp:coreProperties>
</file>