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7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1" r:id="rId17"/>
    <p:sldId id="272" r:id="rId18"/>
    <p:sldId id="273" r:id="rId19"/>
    <p:sldId id="274" r:id="rId20"/>
    <p:sldId id="276" r:id="rId21"/>
    <p:sldId id="275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7315200" cy="96012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-1280" y="-3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7" d="100"/>
        <a:sy n="97" d="100"/>
      </p:scale>
      <p:origin x="0" y="-82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1702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 bwMode="auto">
          <a:xfrm>
            <a:off x="4143375" y="0"/>
            <a:ext cx="317023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fld id="{3259CA7B-F37C-4D71-8CE5-88AEB796CC8B}" type="datetimeFigureOut">
              <a:rPr lang="pt-BR"/>
              <a:pPr/>
              <a:t>02/04/2020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 bwMode="auto">
          <a:xfrm>
            <a:off x="731838" y="4621213"/>
            <a:ext cx="5851525" cy="377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 bwMode="auto">
          <a:xfrm>
            <a:off x="0" y="9120188"/>
            <a:ext cx="3170238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>
              <a:defRPr sz="13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 bwMode="auto">
          <a:xfrm>
            <a:off x="4143375" y="9120188"/>
            <a:ext cx="3170238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/>
            </a:lvl1pPr>
          </a:lstStyle>
          <a:p>
            <a:fld id="{A7D0EBF6-7850-4918-B863-ABDF013AEC3C}" type="slidenum">
              <a:rPr lang="pt-BR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4317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ço Reservado para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pt-BR" dirty="0" smtClean="0"/>
              <a:t>Elas podem ser alteradas para refletir as regras específicas da sua escola. </a:t>
            </a:r>
          </a:p>
        </p:txBody>
      </p:sp>
      <p:sp>
        <p:nvSpPr>
          <p:cNvPr id="25604" name="Espaço Reservado para o Número do Slid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667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85813" indent="-303213" defTabSz="966788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208088" indent="-241300" defTabSz="966788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92275" indent="-242888" defTabSz="966788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74875" indent="-241300" defTabSz="966788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32075" indent="-241300" defTabSz="96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089275" indent="-241300" defTabSz="96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546475" indent="-241300" defTabSz="96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003675" indent="-241300" defTabSz="96678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D995D93-0656-4EDF-A6E8-78291CC7C0D6}" type="slidenum">
              <a:rPr lang="pt-BR"/>
              <a:pPr/>
              <a:t>22</a:t>
            </a:fld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BEAA5-53C7-42B2-98FA-6831DC0E27C4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55A7C-ACE2-4AC2-81B2-D88019F2D9D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60111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AB752-AF60-46CA-A52C-DBB86802C0A3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664D8-0A89-4A8D-BF9F-F04A240A2F5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17572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D43C9-7413-4BEF-9F5A-9B350947BD15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A3FD3-A605-46CF-AFE2-697207475CF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53899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FC4C7-D282-443B-AB95-5B0CC942F883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B4480-0AB4-4DB6-8A58-C006780B53D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66503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7761CA-8A11-4DDB-B77A-7AE69C46F9CA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8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41348-9259-499E-803D-A5209871F5C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47478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80427-3400-4350-AB20-14C07BA244B4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4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65386-42CC-4C5D-9D02-A393344452A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04567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75E88-AA43-44FA-B89A-2B952C6001D6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3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70ACA-380E-4879-B5F6-E2063F8A885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08057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89CBF-597E-41C2-8C0F-04131F844417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49E9E1-3F6F-48E1-85A9-FF2BC838440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70056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D9DB6-4AB7-4315-80D7-52D9A43458F8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6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70975-A0D3-49E7-9395-1163D2F832C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29184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22BC8-D799-44AF-90B0-C6BDE7D2F37F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40060-7C6B-4414-8BFE-1470487F838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50655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/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/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B0D9D-72DC-4F1F-8292-44A9D0CF98C7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38C488-17E0-472A-B6A7-359DF3392DE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726142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D6317C-B71E-4695-B531-87C98501482F}" type="datetime1">
              <a:rPr lang="en-US"/>
              <a:pPr>
                <a:defRPr/>
              </a:pPr>
              <a:t>4/2/2020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04F1F2-4AA0-43CC-B303-4B9BA5A6951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0e4USwlvFcY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http://paulomargotto.com.br/wp-content/uploads/photo-gallery/20191109_104504Marta-Kathi_Randall.jp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0462" TargetMode="External"/><Relationship Id="rId2" Type="http://schemas.openxmlformats.org/officeDocument/2006/relationships/hyperlink" Target="http://paulomargotto.com.br/toque-minimo-2020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0405" TargetMode="External"/><Relationship Id="rId2" Type="http://schemas.openxmlformats.org/officeDocument/2006/relationships/hyperlink" Target="http://paulomargotto.com.br/posicionamento-promovendo-a-flexao-e-evitando-a-extensao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ogle.com.br/url?sa=t&amp;rct=j&amp;q=&amp;esrc=s&amp;source=web&amp;cd=1&amp;cad=rja&amp;uact=8&amp;ved=0ahUKEwikx5uh8M_UAhULNSYKHStuAyEQFggjMAA&amp;url=http%3A%2F%2Fwww.sciencedirect.com%2Fscience%2Farticle%2Fpii%2FS1527336910000280&amp;usg=AFQjCNGnuOcW6vnP4PuuAvcXqvZp5fqpBw&amp;sig2=T1lXw8fLtJrb89v3TFAQ1w" TargetMode="External"/><Relationship Id="rId4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paulomargotto.com.br/documentos/20517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" r="18958" b="-2"/>
          <a:stretch>
            <a:fillRect/>
          </a:stretch>
        </p:blipFill>
        <p:spPr bwMode="auto">
          <a:xfrm>
            <a:off x="4735513" y="38100"/>
            <a:ext cx="7456487" cy="677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Título 1"/>
          <p:cNvSpPr>
            <a:spLocks noGrp="1"/>
          </p:cNvSpPr>
          <p:nvPr>
            <p:ph type="ctrTitle"/>
          </p:nvPr>
        </p:nvSpPr>
        <p:spPr>
          <a:xfrm>
            <a:off x="195263" y="-546100"/>
            <a:ext cx="4173537" cy="3341688"/>
          </a:xfrm>
        </p:spPr>
        <p:txBody>
          <a:bodyPr/>
          <a:lstStyle/>
          <a:p>
            <a:r>
              <a:rPr lang="en-US" sz="3600" dirty="0" smtClean="0">
                <a:solidFill>
                  <a:srgbClr val="FF00FF"/>
                </a:solidFill>
                <a:latin typeface="Abadi Extra Light"/>
              </a:rPr>
              <a:t>MANUSEIO MÍNIMO </a:t>
            </a:r>
            <a:br>
              <a:rPr lang="en-US" sz="3600" dirty="0" smtClean="0">
                <a:solidFill>
                  <a:srgbClr val="FF00FF"/>
                </a:solidFill>
                <a:latin typeface="Abadi Extra Light"/>
              </a:rPr>
            </a:br>
            <a:r>
              <a:rPr lang="en-US" sz="3600" dirty="0" smtClean="0">
                <a:solidFill>
                  <a:srgbClr val="FF00FF"/>
                </a:solidFill>
                <a:latin typeface="Abadi Extra Light"/>
              </a:rPr>
              <a:t>DO RECÉM-NASCIDO</a:t>
            </a:r>
            <a:r>
              <a:rPr lang="en-US" sz="3600" dirty="0" smtClean="0">
                <a:latin typeface="Abadi Extra Light"/>
              </a:rPr>
              <a:t> </a:t>
            </a:r>
          </a:p>
        </p:txBody>
      </p:sp>
      <p:sp>
        <p:nvSpPr>
          <p:cNvPr id="2052" name="Subtítulo 2"/>
          <p:cNvSpPr>
            <a:spLocks noGrp="1"/>
          </p:cNvSpPr>
          <p:nvPr>
            <p:ph type="subTitle" idx="1"/>
          </p:nvPr>
        </p:nvSpPr>
        <p:spPr>
          <a:xfrm>
            <a:off x="325438" y="2943225"/>
            <a:ext cx="4173537" cy="2851150"/>
          </a:xfrm>
        </p:spPr>
        <p:txBody>
          <a:bodyPr/>
          <a:lstStyle/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sz="2000" dirty="0" smtClean="0">
                <a:latin typeface="Avenir Next LT Pro"/>
              </a:rPr>
              <a:t>MARTA D ROCHA DE MOURA 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000" dirty="0" smtClean="0">
                <a:latin typeface="Avenir Next LT Pro"/>
              </a:rPr>
              <a:t>DOCENTE DO CURSO DE MEDICINA DA ESCOLA SUPERIOR DE CIÊNCIAS DA SAÚDE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000" dirty="0" smtClean="0">
                <a:latin typeface="Avenir Next LT Pro"/>
              </a:rPr>
              <a:t>MÉDICA ASSISTENTE DA UNIDADE DE NEONATOLOGIA DO HMIB</a:t>
            </a: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sz="2000" dirty="0" smtClean="0">
                <a:latin typeface="Avenir Next LT Pro"/>
                <a:hlinkClick r:id="rId3"/>
              </a:rPr>
              <a:t>www.paulomargotto.com.br</a:t>
            </a:r>
            <a:endParaRPr lang="en-US" sz="2000" dirty="0" smtClean="0">
              <a:latin typeface="Avenir Next LT Pro"/>
            </a:endParaRPr>
          </a:p>
          <a:p>
            <a:pPr algn="l">
              <a:lnSpc>
                <a:spcPct val="100000"/>
              </a:lnSpc>
              <a:spcAft>
                <a:spcPts val="600"/>
              </a:spcAft>
            </a:pPr>
            <a:r>
              <a:rPr lang="en-US" sz="2000" dirty="0" smtClean="0">
                <a:latin typeface="Avenir Next LT Pro"/>
              </a:rPr>
              <a:t>Brasília, 1 de abril de 2020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91" r="29890" b="2"/>
          <a:stretch>
            <a:fillRect/>
          </a:stretch>
        </p:blipFill>
        <p:spPr bwMode="auto">
          <a:xfrm>
            <a:off x="234950" y="238125"/>
            <a:ext cx="3995738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700" y="642938"/>
            <a:ext cx="6489700" cy="7953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dirty="0">
                <a:latin typeface="+mn-lt"/>
              </a:rPr>
              <a:t>Manuseio Mínimo do RN </a:t>
            </a: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4595813" y="1884363"/>
            <a:ext cx="6802437" cy="2738437"/>
          </a:xfrm>
          <a:prstGeom prst="rect">
            <a:avLst/>
          </a:prstGeom>
        </p:spPr>
        <p:txBody>
          <a:bodyPr/>
          <a:lstStyle/>
          <a:p>
            <a:pPr algn="just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en-US" sz="3600" dirty="0">
                <a:latin typeface="+mn-lt"/>
                <a:cs typeface="+mn-cs"/>
              </a:rPr>
              <a:t> Trata-se de um </a:t>
            </a:r>
            <a:r>
              <a:rPr lang="en-US" sz="3600" dirty="0">
                <a:latin typeface="+mn-lt"/>
                <a:cs typeface="+mn-cs"/>
              </a:rPr>
              <a:t>conjunto</a:t>
            </a:r>
            <a:r>
              <a:rPr lang="en-US" sz="3600" dirty="0">
                <a:latin typeface="+mn-lt"/>
                <a:cs typeface="+mn-cs"/>
              </a:rPr>
              <a:t> de condutas padronizadas realizadas </a:t>
            </a:r>
            <a:r>
              <a:rPr lang="en-US" sz="3600" dirty="0">
                <a:latin typeface="+mn-lt"/>
                <a:cs typeface="+mn-cs"/>
              </a:rPr>
              <a:t>pela</a:t>
            </a:r>
            <a:r>
              <a:rPr lang="en-US" sz="3600" dirty="0">
                <a:latin typeface="+mn-lt"/>
                <a:cs typeface="+mn-cs"/>
              </a:rPr>
              <a:t> equipe multiprofissional </a:t>
            </a:r>
            <a:r>
              <a:rPr lang="en-US" sz="3600" dirty="0">
                <a:latin typeface="+mn-lt"/>
                <a:cs typeface="+mn-cs"/>
              </a:rPr>
              <a:t>que</a:t>
            </a:r>
            <a:r>
              <a:rPr lang="en-US" sz="3600" dirty="0">
                <a:latin typeface="+mn-lt"/>
                <a:cs typeface="+mn-cs"/>
              </a:rPr>
              <a:t> garantem o menor número de manipulações possível do </a:t>
            </a:r>
            <a:r>
              <a:rPr lang="en-US" sz="3600" dirty="0" smtClean="0">
                <a:latin typeface="+mn-lt"/>
                <a:cs typeface="+mn-cs"/>
              </a:rPr>
              <a:t>recém-nascido (RN) </a:t>
            </a:r>
            <a:r>
              <a:rPr lang="en-US" sz="3600" dirty="0">
                <a:latin typeface="+mn-lt"/>
                <a:cs typeface="+mn-cs"/>
              </a:rPr>
              <a:t>prematuro extremo internado em uma UTI Neonatal. 	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375" y="530225"/>
            <a:ext cx="10058400" cy="636588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800" dirty="0">
                <a:latin typeface="+mn-lt"/>
              </a:rPr>
              <a:t>Manuseio Mínimo do RN </a:t>
            </a:r>
          </a:p>
        </p:txBody>
      </p:sp>
      <p:sp>
        <p:nvSpPr>
          <p:cNvPr id="3" name="Retângulo 2">
            <a:extLst>
              <a:ext uri="{FF2B5EF4-FFF2-40B4-BE49-F238E27FC236}"/>
            </a:extLst>
          </p:cNvPr>
          <p:cNvSpPr/>
          <p:nvPr/>
        </p:nvSpPr>
        <p:spPr>
          <a:xfrm>
            <a:off x="557213" y="1463675"/>
            <a:ext cx="9471025" cy="3930650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en-US" sz="2800" b="1" dirty="0">
                <a:latin typeface="Tunga" panose="020B0502040204020203" pitchFamily="34" charset="0"/>
                <a:cs typeface="Tunga" panose="020B0502040204020203" pitchFamily="34" charset="0"/>
              </a:rPr>
              <a:t>OBJETIVOS </a:t>
            </a:r>
            <a:endParaRPr lang="en-US" sz="2800" dirty="0">
              <a:latin typeface="Tunga" panose="020B0502040204020203" pitchFamily="34" charset="0"/>
              <a:cs typeface="Tunga" panose="020B0502040204020203" pitchFamily="34" charset="0"/>
            </a:endParaRP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Minimizar o estresse e dor causados aos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recém-nascidos devido a manuseios excessivos 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Reduzir as taxas de hemorragia intracraniana e </a:t>
            </a:r>
          </a:p>
          <a:p>
            <a:pPr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defRPr/>
            </a:pP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outras enfermidades </a:t>
            </a: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que</a:t>
            </a: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 possam </a:t>
            </a: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ser</a:t>
            </a: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 induzidas pelo manuseio excessivo. 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2800" dirty="0">
                <a:latin typeface="Tunga" panose="020B0502040204020203" pitchFamily="34" charset="0"/>
                <a:cs typeface="Tunga" panose="020B0502040204020203" pitchFamily="34" charset="0"/>
              </a:rPr>
              <a:t>Melhorar a qualidade de vida e diminuir os riscos de sequelas e morte dos RNs menores de 1000g – 1500g 	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2800" b="1" dirty="0">
                <a:latin typeface="Tunga" panose="020B0502040204020203" pitchFamily="34" charset="0"/>
                <a:cs typeface="Tunga" panose="020B0502040204020203" pitchFamily="34" charset="0"/>
              </a:rPr>
              <a:t>INDICAÇÕES </a:t>
            </a:r>
            <a:endParaRPr lang="pt-BR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Tunga" panose="020B0502040204020203" pitchFamily="34" charset="0"/>
                <a:cs typeface="Tunga" panose="020B0502040204020203" pitchFamily="34" charset="0"/>
              </a:rPr>
              <a:t> RNPT com peso de nascimento menor ou igual a 1000 – 1500 gramas. 	</a:t>
            </a:r>
          </a:p>
        </p:txBody>
      </p:sp>
      <p:pic>
        <p:nvPicPr>
          <p:cNvPr id="3074" name="Picture 2" descr="Sobrevivência e sequelas - Prematuridade.com | Associação ...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9" r="23616" b="2"/>
          <a:stretch/>
        </p:blipFill>
        <p:spPr bwMode="auto">
          <a:xfrm rot="2111993">
            <a:off x="8504373" y="704777"/>
            <a:ext cx="3437153" cy="31641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2"/>
          <p:cNvSpPr>
            <a:spLocks noChangeArrowheads="1"/>
          </p:cNvSpPr>
          <p:nvPr/>
        </p:nvSpPr>
        <p:spPr bwMode="auto">
          <a:xfrm>
            <a:off x="615950" y="1482725"/>
            <a:ext cx="10901363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36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O protocolo deve ser iniciado assim que o recém-nascido for admitido na UTI Neonatal e deve seguir durante as 72 a 96 horas após o nascimento 	</a:t>
            </a: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950" y="554038"/>
            <a:ext cx="10058400" cy="812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400" dirty="0">
                <a:latin typeface="+mn-lt"/>
              </a:rPr>
              <a:t>Manuseio Mínimo do RN </a:t>
            </a:r>
          </a:p>
        </p:txBody>
      </p:sp>
      <p:pic>
        <p:nvPicPr>
          <p:cNvPr id="4098" name="Picture 2" descr="Mães de UTI – Um relato emocionante de dor e esperança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4325" y="3319546"/>
            <a:ext cx="4717549" cy="31511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2"/>
          <p:cNvSpPr>
            <a:spLocks noChangeArrowheads="1"/>
          </p:cNvSpPr>
          <p:nvPr/>
        </p:nvSpPr>
        <p:spPr bwMode="auto">
          <a:xfrm>
            <a:off x="615950" y="1482725"/>
            <a:ext cx="11158538" cy="447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3200" dirty="0">
                <a:latin typeface="Tunga"/>
                <a:ea typeface="Tunga"/>
                <a:cs typeface="Tunga"/>
              </a:rPr>
              <a:t>Procedimentos invasivos (às vezes desnecessários) que podem provocar:</a:t>
            </a:r>
          </a:p>
          <a:p>
            <a:r>
              <a:rPr lang="pt-BR" sz="3200" dirty="0">
                <a:latin typeface="Tunga"/>
                <a:ea typeface="Tunga"/>
                <a:cs typeface="Tunga"/>
              </a:rPr>
              <a:t>	- lesões de pele, desconforto e dor;</a:t>
            </a:r>
          </a:p>
          <a:p>
            <a:r>
              <a:rPr lang="pt-BR" sz="3200" dirty="0">
                <a:latin typeface="Tunga"/>
                <a:ea typeface="Tunga"/>
                <a:cs typeface="Tunga"/>
              </a:rPr>
              <a:t>Luz intensa que interfere no padrão dia e noite e na fisiologia do sono;</a:t>
            </a:r>
          </a:p>
          <a:p>
            <a:r>
              <a:rPr lang="pt-BR" sz="3200" dirty="0">
                <a:latin typeface="Tunga"/>
                <a:ea typeface="Tunga"/>
                <a:cs typeface="Tunga"/>
              </a:rPr>
              <a:t>Ruído excessivo que prejudica o desenvolvimento coclear.</a:t>
            </a:r>
          </a:p>
          <a:p>
            <a:r>
              <a:rPr lang="pt-BR" sz="3200" dirty="0">
                <a:latin typeface="Tunga"/>
                <a:ea typeface="Tunga"/>
                <a:cs typeface="Tunga"/>
              </a:rPr>
              <a:t>• Tudo isso pode causar episódios de estresse, picos hipertensivos, alterações do sono e consequentemente, comprometimento neurológico. </a:t>
            </a:r>
            <a:endParaRPr lang="pt-BR" sz="3200" dirty="0">
              <a:solidFill>
                <a:srgbClr val="000000"/>
              </a:solidFill>
              <a:latin typeface="Tunga"/>
              <a:ea typeface="Tunga"/>
              <a:cs typeface="Tunga"/>
            </a:endParaRPr>
          </a:p>
        </p:txBody>
      </p:sp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950" y="554038"/>
            <a:ext cx="10058400" cy="812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400" dirty="0">
                <a:latin typeface="+mn-lt"/>
              </a:rPr>
              <a:t>Manuseio Mínimo do RN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950" y="554038"/>
            <a:ext cx="10058400" cy="812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400" dirty="0">
                <a:latin typeface="+mn-lt"/>
              </a:rPr>
              <a:t>Manuseio Mínimo do RN </a:t>
            </a:r>
          </a:p>
        </p:txBody>
      </p:sp>
      <p:sp>
        <p:nvSpPr>
          <p:cNvPr id="7171" name="Retângulo 1"/>
          <p:cNvSpPr>
            <a:spLocks noChangeArrowheads="1"/>
          </p:cNvSpPr>
          <p:nvPr/>
        </p:nvSpPr>
        <p:spPr bwMode="auto">
          <a:xfrm>
            <a:off x="565150" y="2282825"/>
            <a:ext cx="9966325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3600" b="1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Programa de Manuseio Mínimo:</a:t>
            </a:r>
          </a:p>
          <a:p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1) Manuseio mínimo para neuroproteção</a:t>
            </a:r>
          </a:p>
          <a:p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2) Cuidados com a pele</a:t>
            </a:r>
          </a:p>
          <a:p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3) Monitorização</a:t>
            </a:r>
          </a:p>
          <a:p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4) Procedimentos e investigações</a:t>
            </a:r>
          </a:p>
          <a:p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5) Posicionamento ou organização do recém-nascido</a:t>
            </a:r>
            <a:endParaRPr lang="pt-BR" sz="3600" dirty="0">
              <a:latin typeface="Tunga"/>
              <a:ea typeface="Tunga"/>
              <a:cs typeface="Tunga"/>
            </a:endParaRPr>
          </a:p>
        </p:txBody>
      </p:sp>
      <p:pic>
        <p:nvPicPr>
          <p:cNvPr id="7172" name="Picture 2" descr="Parto prematuro: sintomas, definição e como agir « maismaismedici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13" y="215900"/>
            <a:ext cx="3506787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950" y="554038"/>
            <a:ext cx="10058400" cy="812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400" dirty="0">
                <a:latin typeface="+mn-lt"/>
              </a:rPr>
              <a:t>Manuseio Mínimo do RN </a:t>
            </a:r>
          </a:p>
        </p:txBody>
      </p:sp>
      <p:sp>
        <p:nvSpPr>
          <p:cNvPr id="8195" name="Retângulo 1"/>
          <p:cNvSpPr>
            <a:spLocks noChangeArrowheads="1"/>
          </p:cNvSpPr>
          <p:nvPr/>
        </p:nvSpPr>
        <p:spPr bwMode="auto">
          <a:xfrm>
            <a:off x="615950" y="1539875"/>
            <a:ext cx="1115853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3200" dirty="0">
                <a:latin typeface="Tunga"/>
                <a:ea typeface="Tunga"/>
                <a:cs typeface="Tunga"/>
              </a:rPr>
              <a:t>Manuseio em intervalos de 3 a 4h </a:t>
            </a:r>
          </a:p>
          <a:p>
            <a:r>
              <a:rPr lang="pt-BR" sz="3200" dirty="0">
                <a:latin typeface="Tunga"/>
                <a:ea typeface="Tunga"/>
                <a:cs typeface="Tunga"/>
              </a:rPr>
              <a:t>(maiores períodos de sono profundo e acúmulo energético) </a:t>
            </a:r>
          </a:p>
          <a:p>
            <a:r>
              <a:rPr lang="pt-BR" sz="3200" dirty="0">
                <a:latin typeface="Tunga"/>
                <a:ea typeface="Tunga"/>
                <a:cs typeface="Tunga"/>
              </a:rPr>
              <a:t>* “olhos na criança e mãos fora da criança”</a:t>
            </a:r>
          </a:p>
        </p:txBody>
      </p:sp>
      <p:sp>
        <p:nvSpPr>
          <p:cNvPr id="8196" name="Retângulo 2"/>
          <p:cNvSpPr>
            <a:spLocks noChangeArrowheads="1"/>
          </p:cNvSpPr>
          <p:nvPr/>
        </p:nvSpPr>
        <p:spPr bwMode="auto">
          <a:xfrm>
            <a:off x="698500" y="3105150"/>
            <a:ext cx="107473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2800" dirty="0">
                <a:solidFill>
                  <a:srgbClr val="000000"/>
                </a:solidFill>
                <a:latin typeface="Corbel" pitchFamily="34" charset="0"/>
              </a:rPr>
              <a:t>Realizar mudança de decúbito a cada 8h, mantendo sempre a linha mediana. 	</a:t>
            </a:r>
          </a:p>
        </p:txBody>
      </p:sp>
      <p:sp>
        <p:nvSpPr>
          <p:cNvPr id="8197" name="Retângulo 4"/>
          <p:cNvSpPr>
            <a:spLocks noChangeArrowheads="1"/>
          </p:cNvSpPr>
          <p:nvPr/>
        </p:nvSpPr>
        <p:spPr bwMode="auto">
          <a:xfrm>
            <a:off x="2363788" y="4383088"/>
            <a:ext cx="92249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3200" dirty="0">
                <a:solidFill>
                  <a:srgbClr val="000000"/>
                </a:solidFill>
                <a:latin typeface="Corbel" pitchFamily="34" charset="0"/>
              </a:rPr>
              <a:t>Não pesar o RN na primeira semana de vida 	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950" y="554038"/>
            <a:ext cx="10058400" cy="812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400" dirty="0">
                <a:latin typeface="+mn-lt"/>
              </a:rPr>
              <a:t>Manuseio Mínimo do RN </a:t>
            </a:r>
          </a:p>
        </p:txBody>
      </p:sp>
      <p:sp>
        <p:nvSpPr>
          <p:cNvPr id="9219" name="Retângulo 5"/>
          <p:cNvSpPr>
            <a:spLocks noChangeArrowheads="1"/>
          </p:cNvSpPr>
          <p:nvPr/>
        </p:nvSpPr>
        <p:spPr bwMode="auto">
          <a:xfrm>
            <a:off x="615950" y="1563688"/>
            <a:ext cx="11055350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Cuidados de Manuseio pela equipe de enfermagem incluem: 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 - Trocar fraldas a cada 6h nas primeiras 96h;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com elevação do quadril , não elevando apenas as pernas 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 - Verificar a temperatura corporal através do medidor cutâneo da incubadora. 	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 - Realizar rodízio do sensor de oximetria de pulso a cada 2-3 horas, não o fixando com auxílio de fitas adesivas. 	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- Evita queimaduras nos locais onde o sensor está fixada, lesões de pele e dor. 	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950" y="554038"/>
            <a:ext cx="10058400" cy="812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400" dirty="0">
                <a:latin typeface="+mn-lt"/>
              </a:rPr>
              <a:t>Manuseio Mínimo do RN </a:t>
            </a:r>
          </a:p>
        </p:txBody>
      </p:sp>
      <p:sp>
        <p:nvSpPr>
          <p:cNvPr id="10243" name="Retângulo 5"/>
          <p:cNvSpPr>
            <a:spLocks noChangeArrowheads="1"/>
          </p:cNvSpPr>
          <p:nvPr/>
        </p:nvSpPr>
        <p:spPr bwMode="auto">
          <a:xfrm>
            <a:off x="615950" y="1541463"/>
            <a:ext cx="10634663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Realizar a troca de lençol após 96 horas de vida, quando possível. 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Evitar manipular o RN, prevenindo extubação acidental, perda de temperatura e estresse. 	</a:t>
            </a:r>
          </a:p>
        </p:txBody>
      </p:sp>
      <p:sp>
        <p:nvSpPr>
          <p:cNvPr id="10244" name="Retângulo 1"/>
          <p:cNvSpPr>
            <a:spLocks noChangeArrowheads="1"/>
          </p:cNvSpPr>
          <p:nvPr/>
        </p:nvSpPr>
        <p:spPr bwMode="auto">
          <a:xfrm>
            <a:off x="615950" y="3284538"/>
            <a:ext cx="10756900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Racionalizar o manuseio no período de 3 a 4 horas 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Evitar interromper o descanso, reduzir o estresse, promovendo o sono profundo. 	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Esperar exame físico médico para manusear o bebê 	</a:t>
            </a:r>
          </a:p>
          <a:p>
            <a:pPr algn="just"/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Para agrupar cuidados, evitando várias manipulações no mesmo período. 	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uidados com peles delicadas em Unidade Neonat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7" r="32635" b="-2"/>
          <a:stretch>
            <a:fillRect/>
          </a:stretch>
        </p:blipFill>
        <p:spPr bwMode="auto">
          <a:xfrm>
            <a:off x="234950" y="238125"/>
            <a:ext cx="3995738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1363" y="374650"/>
            <a:ext cx="6694487" cy="663575"/>
          </a:xfrm>
        </p:spPr>
        <p:txBody>
          <a:bodyPr rtlCol="0"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US" sz="4800" dirty="0">
                <a:latin typeface="+mn-lt"/>
              </a:rPr>
              <a:t>Manuseio Mínimo do RN </a:t>
            </a:r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4551363" y="1454150"/>
            <a:ext cx="7131050" cy="3648075"/>
          </a:xfrm>
          <a:prstGeom prst="rect">
            <a:avLst/>
          </a:prstGeom>
        </p:spPr>
        <p:txBody>
          <a:bodyPr/>
          <a:lstStyle/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Manter lençol extra 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dentro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 da incubadora 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 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Se houver necessidade de abrir a 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porta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 da incubadora, colocar o lençol sobre o RN 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para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 diminuir sua perda de calor 	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Manter diafragma do estetoscópio 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dentro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 da incubadora 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Respeitar a 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hora</a:t>
            </a:r>
            <a:r>
              <a:rPr lang="en-US" sz="3200" dirty="0">
                <a:latin typeface="Tunga" panose="020B0502040204020203" pitchFamily="34" charset="0"/>
                <a:cs typeface="Tunga" panose="020B0502040204020203" pitchFamily="34" charset="0"/>
              </a:rPr>
              <a:t> de descanso do RN. 	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endParaRPr lang="en-US" sz="3200" dirty="0">
              <a:latin typeface="Tunga" panose="020B0502040204020203" pitchFamily="34" charset="0"/>
              <a:cs typeface="Tunga" panose="020B0502040204020203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obrevivência e sequelas - Prematuridade.com | Associaçã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" r="6955"/>
          <a:stretch>
            <a:fillRect/>
          </a:stretch>
        </p:blipFill>
        <p:spPr bwMode="auto">
          <a:xfrm>
            <a:off x="582613" y="579438"/>
            <a:ext cx="7881937" cy="573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ítulo 1"/>
          <p:cNvSpPr txBox="1">
            <a:spLocks/>
          </p:cNvSpPr>
          <p:nvPr/>
        </p:nvSpPr>
        <p:spPr bwMode="auto">
          <a:xfrm>
            <a:off x="9296400" y="987425"/>
            <a:ext cx="2312988" cy="102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solidFill>
                  <a:srgbClr val="262626"/>
                </a:solidFill>
                <a:latin typeface="Corbel" pitchFamily="34" charset="0"/>
              </a:rPr>
              <a:t>Manuseio Mínimo do RN </a:t>
            </a:r>
          </a:p>
        </p:txBody>
      </p:sp>
      <p:sp>
        <p:nvSpPr>
          <p:cNvPr id="2" name="Retângulo 1">
            <a:extLst>
              <a:ext uri="{FF2B5EF4-FFF2-40B4-BE49-F238E27FC236}"/>
            </a:extLst>
          </p:cNvPr>
          <p:cNvSpPr/>
          <p:nvPr/>
        </p:nvSpPr>
        <p:spPr>
          <a:xfrm>
            <a:off x="9147175" y="2149475"/>
            <a:ext cx="2627313" cy="4046538"/>
          </a:xfrm>
          <a:prstGeom prst="rect">
            <a:avLst/>
          </a:prstGeom>
        </p:spPr>
        <p:txBody>
          <a:bodyPr/>
          <a:lstStyle/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Manipular RN carinhosamente e com as mãos higienizadas e aquecidas 	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Manter cabeceira da incubadora elevada a 30° graus </a:t>
            </a:r>
          </a:p>
          <a:p>
            <a:pPr indent="-182880" fontAlgn="auto">
              <a:spcBef>
                <a:spcPts val="0"/>
              </a:spcBef>
              <a:spcAft>
                <a:spcPts val="60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Char char="◦"/>
              <a:defRPr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Manusear o paciente 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por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 meio das portinholas, evitando abertura da 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porta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 sempre 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que</a:t>
            </a: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Corbel" panose="020B0503020204020204" pitchFamily="34" charset="0"/>
                <a:cs typeface="+mn-cs"/>
              </a:rPr>
              <a:t> possível. 	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15950" y="554038"/>
            <a:ext cx="10058400" cy="812800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600" b="1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5400" b="0" dirty="0">
                <a:latin typeface="+mn-lt"/>
              </a:rPr>
              <a:t>Manuseio Mínimo do RN </a:t>
            </a:r>
          </a:p>
        </p:txBody>
      </p:sp>
      <p:sp>
        <p:nvSpPr>
          <p:cNvPr id="13315" name="Retângulo 3"/>
          <p:cNvSpPr>
            <a:spLocks noChangeArrowheads="1"/>
          </p:cNvSpPr>
          <p:nvPr/>
        </p:nvSpPr>
        <p:spPr bwMode="auto">
          <a:xfrm>
            <a:off x="615950" y="1582738"/>
            <a:ext cx="11034713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buFont typeface="Wingdings" pitchFamily="2" charset="2"/>
              <a:buChar char="§"/>
            </a:pPr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Colocar placa de hidrocolóide ou fita hipoalergênica como segunda pele no local em que a necessidade de uso de adesivos não pode ser evitada. 	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Realizar procedimentos dolorosos e estressantes em dupla. 	</a:t>
            </a:r>
          </a:p>
          <a:p>
            <a:pPr marL="342900" indent="-342900" algn="just">
              <a:buFont typeface="Wingdings" pitchFamily="2" charset="2"/>
              <a:buChar char="§"/>
            </a:pPr>
            <a:r>
              <a:rPr lang="pt-BR" sz="3200" dirty="0">
                <a:solidFill>
                  <a:srgbClr val="000000"/>
                </a:solidFill>
                <a:latin typeface="Tunga"/>
                <a:ea typeface="Tunga"/>
                <a:cs typeface="Tunga"/>
              </a:rPr>
              <a:t>Realizar aspiração endotraqueal e de vias aéreas superiores somente quando clinicamente necessário (quando verificada queda de saturação, ausculta pulmonar com roncos/estertores bolhosos e/ou visualização da secreção subindo pelo TOT). 	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15950" y="554038"/>
            <a:ext cx="10058400" cy="812800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600" b="1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5400" b="0" dirty="0">
                <a:latin typeface="+mn-lt"/>
              </a:rPr>
              <a:t>Manuseio Mínimo do RN </a:t>
            </a:r>
          </a:p>
        </p:txBody>
      </p:sp>
      <p:sp>
        <p:nvSpPr>
          <p:cNvPr id="14339" name="Retângulo 3"/>
          <p:cNvSpPr>
            <a:spLocks noChangeArrowheads="1"/>
          </p:cNvSpPr>
          <p:nvPr/>
        </p:nvSpPr>
        <p:spPr bwMode="auto">
          <a:xfrm>
            <a:off x="471488" y="1905000"/>
            <a:ext cx="11249025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Em prematuros &lt; 27 semanas: ultrassonografia cerebral entre 1-3 dias de vida.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Gasometria e hemograma de acordo com avaliação clínica, devendo-se evitar muitos exames nas primeiras 72h de vida.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Aspiração do tubo endotraqueal e da boca somente se necessário.</a:t>
            </a:r>
            <a:endParaRPr lang="pt-BR" sz="3200" dirty="0">
              <a:latin typeface="Tunga"/>
              <a:ea typeface="Tunga"/>
              <a:cs typeface="Tung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15950" y="554038"/>
            <a:ext cx="10058400" cy="812800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600" b="1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5400" b="0" dirty="0">
                <a:latin typeface="+mn-lt"/>
              </a:rPr>
              <a:t>Manuseio Mínimo do RN </a:t>
            </a:r>
          </a:p>
        </p:txBody>
      </p:sp>
      <p:sp>
        <p:nvSpPr>
          <p:cNvPr id="15363" name="Retângulo 1"/>
          <p:cNvSpPr>
            <a:spLocks noChangeArrowheads="1"/>
          </p:cNvSpPr>
          <p:nvPr/>
        </p:nvSpPr>
        <p:spPr bwMode="auto">
          <a:xfrm>
            <a:off x="615950" y="1514475"/>
            <a:ext cx="1110615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Usar venda ocular, coberturas de capacetes ou incubadoras, luz individual com reguladores da intensidade e foco para procedimentos. Utilizar ciclos dia/noite que melhoram a sincronização do ritmo biológico.</a:t>
            </a:r>
          </a:p>
          <a:p>
            <a:pPr marL="457200" indent="-457200">
              <a:buFont typeface="Arial" pitchFamily="34" charset="0"/>
              <a:buChar char="•"/>
            </a:pPr>
            <a:endParaRPr lang="pt-BR" sz="3200" dirty="0">
              <a:solidFill>
                <a:srgbClr val="404040"/>
              </a:solidFill>
              <a:latin typeface="Tunga"/>
              <a:ea typeface="Tunga"/>
              <a:cs typeface="Tunga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Colocar mantas espessas sobre a incubadora; Falar em voz baixa; remover rádios e outros dispositivos sonoros</a:t>
            </a:r>
          </a:p>
          <a:p>
            <a:endParaRPr lang="pt-BR" sz="3200" dirty="0">
              <a:latin typeface="Tunga"/>
              <a:ea typeface="Tunga"/>
              <a:cs typeface="Tung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15950" y="554038"/>
            <a:ext cx="10058400" cy="812800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600" b="1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5400" b="0" dirty="0">
                <a:latin typeface="+mn-lt"/>
              </a:rPr>
              <a:t>Manuseio Mínimo do RN </a:t>
            </a:r>
          </a:p>
        </p:txBody>
      </p:sp>
      <p:sp>
        <p:nvSpPr>
          <p:cNvPr id="16387" name="Retângulo 1"/>
          <p:cNvSpPr>
            <a:spLocks noChangeArrowheads="1"/>
          </p:cNvSpPr>
          <p:nvPr/>
        </p:nvSpPr>
        <p:spPr bwMode="auto">
          <a:xfrm>
            <a:off x="615950" y="2181225"/>
            <a:ext cx="109029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571500" indent="-571500">
              <a:buFont typeface="Arial" pitchFamily="34" charset="0"/>
              <a:buChar char="•"/>
            </a:pPr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Evitar punção lombar nas primeiras 72h de vida.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Para realização do raio X deve-se ter sempre duas pessoas.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pt-BR" sz="36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Avaliação criteriosa da necessidade de inserção de PICC line nas primeiras 72h de vida.</a:t>
            </a:r>
            <a:endParaRPr lang="pt-BR" sz="3600" dirty="0">
              <a:latin typeface="Tunga"/>
              <a:ea typeface="Tunga"/>
              <a:cs typeface="Tung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15950" y="554038"/>
            <a:ext cx="10058400" cy="812800"/>
          </a:xfrm>
          <a:prstGeom prst="rect">
            <a:avLst/>
          </a:prstGeom>
        </p:spPr>
        <p:txBody>
          <a:bodyPr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600" b="1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5400" b="0" dirty="0">
                <a:latin typeface="+mn-lt"/>
              </a:rPr>
              <a:t>Manuseio Mínimo do RN </a:t>
            </a:r>
          </a:p>
        </p:txBody>
      </p:sp>
      <p:sp>
        <p:nvSpPr>
          <p:cNvPr id="17411" name="Retângulo 1"/>
          <p:cNvSpPr>
            <a:spLocks noChangeArrowheads="1"/>
          </p:cNvSpPr>
          <p:nvPr/>
        </p:nvSpPr>
        <p:spPr bwMode="auto">
          <a:xfrm>
            <a:off x="615950" y="1987550"/>
            <a:ext cx="10552113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 algn="just">
              <a:buFont typeface="Wingdings" pitchFamily="2" charset="2"/>
              <a:buChar char="§"/>
            </a:pP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usar protetores de ouvido nos recém nascidos com</a:t>
            </a:r>
          </a:p>
          <a:p>
            <a:pPr algn="just"/>
            <a:r>
              <a:rPr lang="pt-BR" sz="3200" dirty="0" smtClean="0">
                <a:solidFill>
                  <a:srgbClr val="404040"/>
                </a:solidFill>
                <a:latin typeface="Tunga"/>
                <a:ea typeface="Tunga"/>
                <a:cs typeface="Tunga"/>
              </a:rPr>
              <a:t>     hipertensão </a:t>
            </a: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pulmonar e nas primeiras semanas de </a:t>
            </a:r>
            <a:r>
              <a:rPr lang="pt-BR" sz="3200" dirty="0" smtClean="0">
                <a:solidFill>
                  <a:srgbClr val="404040"/>
                </a:solidFill>
                <a:latin typeface="Tunga"/>
                <a:ea typeface="Tunga"/>
                <a:cs typeface="Tunga"/>
              </a:rPr>
              <a:t>   UTI</a:t>
            </a: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. 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Promover a redução </a:t>
            </a:r>
            <a:r>
              <a:rPr lang="pt-BR" sz="3200" dirty="0" smtClean="0">
                <a:solidFill>
                  <a:srgbClr val="404040"/>
                </a:solidFill>
                <a:latin typeface="Tunga"/>
                <a:ea typeface="Tunga"/>
                <a:cs typeface="Tunga"/>
              </a:rPr>
              <a:t>dos ruídos </a:t>
            </a:r>
            <a:r>
              <a:rPr lang="pt-BR" sz="3200" dirty="0">
                <a:solidFill>
                  <a:srgbClr val="404040"/>
                </a:solidFill>
                <a:latin typeface="Tunga"/>
                <a:ea typeface="Tunga"/>
                <a:cs typeface="Tunga"/>
              </a:rPr>
              <a:t>causados pelos equipamentos e seu manuseio, tais como incubadoras e respiradores; remover água dos dutos do respirador.</a:t>
            </a:r>
            <a:endParaRPr lang="pt-BR" sz="3200" dirty="0">
              <a:latin typeface="Tunga"/>
              <a:ea typeface="Tunga"/>
              <a:cs typeface="Tung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622300"/>
            <a:ext cx="10906125" cy="561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m 1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231775"/>
            <a:ext cx="11771313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92075"/>
            <a:ext cx="11979275" cy="667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293688"/>
            <a:ext cx="10099675" cy="468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tângulo 1"/>
          <p:cNvSpPr>
            <a:spLocks noChangeArrowheads="1"/>
          </p:cNvSpPr>
          <p:nvPr/>
        </p:nvSpPr>
        <p:spPr bwMode="auto">
          <a:xfrm>
            <a:off x="1739900" y="5607050"/>
            <a:ext cx="8712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pt-BR" sz="3200" dirty="0">
                <a:hlinkClick r:id="rId3"/>
              </a:rPr>
              <a:t>https://www.youtube.com/watch?v=0e4USwlvFcY</a:t>
            </a:r>
            <a:endParaRPr lang="pt-BR" sz="3200" dirty="0"/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-334963" y="0"/>
            <a:ext cx="12485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sz="2400" b="1" dirty="0">
                <a:solidFill>
                  <a:srgbClr val="FF00FF"/>
                </a:solidFill>
              </a:rPr>
              <a:t>Linha média não significa posição supina. A melhor posição: linha média, flexionado e contido</a:t>
            </a:r>
            <a:endParaRPr lang="pt-BR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ospital alerta para cuidados com mães de prematuros - C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82" b="648"/>
          <a:stretch>
            <a:fillRect/>
          </a:stretch>
        </p:blipFill>
        <p:spPr bwMode="auto">
          <a:xfrm>
            <a:off x="0" y="-8890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" descr="RN Prematuros: TCC Prematur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78" r="-2" b="5283"/>
          <a:stretch>
            <a:fillRect/>
          </a:stretch>
        </p:blipFill>
        <p:spPr bwMode="auto">
          <a:xfrm>
            <a:off x="309563" y="239713"/>
            <a:ext cx="6384925" cy="4557712"/>
          </a:xfrm>
          <a:prstGeom prst="rect">
            <a:avLst/>
          </a:prstGeom>
          <a:noFill/>
          <a:ln w="152400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2" name="Retângulo 1"/>
          <p:cNvSpPr>
            <a:spLocks noChangeArrowheads="1"/>
          </p:cNvSpPr>
          <p:nvPr/>
        </p:nvSpPr>
        <p:spPr bwMode="auto">
          <a:xfrm>
            <a:off x="309563" y="5568950"/>
            <a:ext cx="113522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3600" dirty="0">
                <a:latin typeface="Times New Roman" pitchFamily="18" charset="0"/>
                <a:cs typeface="Times New Roman" pitchFamily="18" charset="0"/>
              </a:rPr>
              <a:t>Sou apenas uma. Não posso fazer tudo. Não dá para fazer tudo de uma vez, MAS POSSO FAZER ALGO!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41475" y="100013"/>
            <a:ext cx="8469313" cy="1322387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1º Congresso Internacional de Neonatologia do Distrito Federal </a:t>
            </a:r>
          </a:p>
        </p:txBody>
      </p:sp>
      <p:sp>
        <p:nvSpPr>
          <p:cNvPr id="23555" name="Retângulo 3"/>
          <p:cNvSpPr>
            <a:spLocks noChangeArrowheads="1"/>
          </p:cNvSpPr>
          <p:nvPr/>
        </p:nvSpPr>
        <p:spPr bwMode="auto">
          <a:xfrm>
            <a:off x="233363" y="1308100"/>
            <a:ext cx="117252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3600" dirty="0">
                <a:solidFill>
                  <a:srgbClr val="C00000"/>
                </a:solidFill>
                <a:latin typeface="Franklin Gothic Medium" pitchFamily="34" charset="0"/>
                <a:cs typeface="Segoe UI" pitchFamily="34" charset="0"/>
              </a:rPr>
              <a:t>SAVE THE DATE </a:t>
            </a:r>
          </a:p>
          <a:p>
            <a:pPr algn="ctr"/>
            <a:r>
              <a:rPr lang="pt-BR" sz="3600" b="1" dirty="0"/>
              <a:t>18 a 20 de novembro de 2020 </a:t>
            </a:r>
            <a:endParaRPr lang="pt-BR" sz="3600" dirty="0"/>
          </a:p>
        </p:txBody>
      </p:sp>
      <p:sp>
        <p:nvSpPr>
          <p:cNvPr id="2" name="Retângulo 1">
            <a:extLst>
              <a:ext uri="{FF2B5EF4-FFF2-40B4-BE49-F238E27FC236}"/>
            </a:extLst>
          </p:cNvPr>
          <p:cNvSpPr/>
          <p:nvPr/>
        </p:nvSpPr>
        <p:spPr>
          <a:xfrm>
            <a:off x="6019800" y="4738688"/>
            <a:ext cx="2690813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Dr. Guilherme Sant'Anna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McGuill University Health Center</a:t>
            </a:r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-161925" y="3749675"/>
            <a:ext cx="2784475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Kathi S Randall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Lucile Packard Children's Hospital na Stanford University</a:t>
            </a:r>
          </a:p>
        </p:txBody>
      </p:sp>
      <p:sp>
        <p:nvSpPr>
          <p:cNvPr id="23558" name="Retângulo 6"/>
          <p:cNvSpPr>
            <a:spLocks noChangeArrowheads="1"/>
          </p:cNvSpPr>
          <p:nvPr/>
        </p:nvSpPr>
        <p:spPr bwMode="auto">
          <a:xfrm>
            <a:off x="2693988" y="4637088"/>
            <a:ext cx="293211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dirty="0">
                <a:solidFill>
                  <a:srgbClr val="333333"/>
                </a:solidFill>
                <a:latin typeface="Arial" pitchFamily="34" charset="0"/>
              </a:rPr>
              <a:t>Dr. Jen Tien Wung </a:t>
            </a:r>
          </a:p>
          <a:p>
            <a:pPr algn="ctr"/>
            <a:r>
              <a:rPr lang="pt-BR" dirty="0">
                <a:solidFill>
                  <a:srgbClr val="333333"/>
                </a:solidFill>
                <a:latin typeface="Arial" pitchFamily="34" charset="0"/>
              </a:rPr>
              <a:t>Co</a:t>
            </a:r>
            <a:r>
              <a:rPr lang="pt-BR" dirty="0">
                <a:latin typeface="Arial" pitchFamily="34" charset="0"/>
              </a:rPr>
              <a:t>lumbia University Medical Center. </a:t>
            </a:r>
          </a:p>
        </p:txBody>
      </p:sp>
      <p:pic>
        <p:nvPicPr>
          <p:cNvPr id="23559" name="Imagem 8" descr="Uma imagem contendo flor, pássaro&#10;&#10;Descrição gerada automaticament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8" y="5662613"/>
            <a:ext cx="1392237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Resultado de imagem para jen tien wung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333" y="2507795"/>
            <a:ext cx="1809653" cy="213911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guilherme sant'anna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061" y="2589317"/>
            <a:ext cx="2091489" cy="197606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m para kathi randall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04" y="1786673"/>
            <a:ext cx="1997782" cy="197606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3" name="Retângulo 12"/>
          <p:cNvSpPr>
            <a:spLocks noChangeArrowheads="1"/>
          </p:cNvSpPr>
          <p:nvPr/>
        </p:nvSpPr>
        <p:spPr bwMode="auto">
          <a:xfrm>
            <a:off x="1641475" y="5662613"/>
            <a:ext cx="38925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pt-BR" dirty="0">
                <a:latin typeface="Arial Narrow" pitchFamily="34" charset="0"/>
              </a:rPr>
              <a:t>Realização</a:t>
            </a:r>
          </a:p>
          <a:p>
            <a:pPr algn="ctr">
              <a:spcBef>
                <a:spcPts val="600"/>
              </a:spcBef>
            </a:pPr>
            <a:r>
              <a:rPr lang="pt-BR" dirty="0">
                <a:latin typeface="Arial Narrow" pitchFamily="34" charset="0"/>
              </a:rPr>
              <a:t>Instituto de Pesquisas em Neonatologia</a:t>
            </a:r>
          </a:p>
          <a:p>
            <a:pPr algn="ctr">
              <a:spcBef>
                <a:spcPts val="600"/>
              </a:spcBef>
            </a:pPr>
            <a:r>
              <a:rPr lang="pt-BR" dirty="0">
                <a:latin typeface="Arial Narrow" pitchFamily="34" charset="0"/>
              </a:rPr>
              <a:t> “Paulo Roberto Margotto” </a:t>
            </a:r>
          </a:p>
        </p:txBody>
      </p:sp>
      <p:pic>
        <p:nvPicPr>
          <p:cNvPr id="5" name="Picture 2" descr="Resultado de imagem para dr nestor vain">
            <a:extLst>
              <a:ext uri="{FF2B5EF4-FFF2-40B4-BE49-F238E27FC236}"/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953" y="1595337"/>
            <a:ext cx="2195682" cy="19424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tângulo 13">
            <a:extLst>
              <a:ext uri="{FF2B5EF4-FFF2-40B4-BE49-F238E27FC236}"/>
            </a:extLst>
          </p:cNvPr>
          <p:cNvSpPr/>
          <p:nvPr/>
        </p:nvSpPr>
        <p:spPr>
          <a:xfrm>
            <a:off x="8972550" y="3538538"/>
            <a:ext cx="3073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Dr. </a:t>
            </a:r>
            <a:r>
              <a:rPr lang="pt-BR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Nestor Vain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latin typeface="Arial" panose="020B0604020202020204" pitchFamily="34" charset="0"/>
              </a:rPr>
              <a:t>American Board of Pediatrics y la Sociedad Argentina de Pediatría. </a:t>
            </a:r>
            <a:r>
              <a:rPr lang="es-ES" dirty="0">
                <a:latin typeface="Arial" panose="020B0604020202020204" pitchFamily="34" charset="0"/>
              </a:rPr>
              <a:t>•</a:t>
            </a:r>
            <a:endParaRPr lang="pt-BR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4000" b="1" dirty="0" smtClean="0">
                <a:solidFill>
                  <a:srgbClr val="0000FF"/>
                </a:solidFill>
              </a:rPr>
              <a:t>Notas do Editor do site, Dr. Paulo R. Margotto</a:t>
            </a:r>
            <a:br>
              <a:rPr lang="pt-BR" sz="4000" b="1" dirty="0" smtClean="0">
                <a:solidFill>
                  <a:srgbClr val="0000FF"/>
                </a:solidFill>
              </a:rPr>
            </a:br>
            <a:r>
              <a:rPr lang="pt-BR" sz="4000" b="1" dirty="0" smtClean="0">
                <a:solidFill>
                  <a:srgbClr val="0000FF"/>
                </a:solidFill>
              </a:rPr>
              <a:t>Consultem também! Online Sempre! Aqui e Agora</a:t>
            </a:r>
          </a:p>
        </p:txBody>
      </p:sp>
      <p:pic>
        <p:nvPicPr>
          <p:cNvPr id="26628" name="Picture 4" descr="Drs. Paulo R. Margotto, Marta DR Moura e Kathi Salley Randall (NEOBRAIN BRASIL, 9/11/2019)"/>
          <p:cNvPicPr>
            <a:picLocks noChangeAspect="1" noChangeArrowheads="1"/>
          </p:cNvPicPr>
          <p:nvPr/>
        </p:nvPicPr>
        <p:blipFill>
          <a:blip r:embed="rId2" r:link="rId3">
            <a:lum bright="-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700213"/>
            <a:ext cx="5295900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2767013" y="4784725"/>
            <a:ext cx="53625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dirty="0"/>
              <a:t>Drs. Paulo R. Margotto, Marta David Rocha de Moura e </a:t>
            </a:r>
          </a:p>
          <a:p>
            <a:pPr algn="ctr"/>
            <a:r>
              <a:rPr lang="pt-BR" dirty="0"/>
              <a:t>Kathi Salley Randall (8-9/11/2019, SP)</a:t>
            </a:r>
          </a:p>
        </p:txBody>
      </p:sp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1776413"/>
            <a:ext cx="2368550" cy="268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xfrm>
            <a:off x="647700" y="2181225"/>
            <a:ext cx="10515600" cy="4351338"/>
          </a:xfrm>
          <a:ln w="28575">
            <a:solidFill>
              <a:srgbClr val="FF00FF"/>
            </a:solidFill>
            <a:miter lim="800000"/>
            <a:headEnd/>
            <a:tailEnd/>
          </a:ln>
        </p:spPr>
        <p:txBody>
          <a:bodyPr/>
          <a:lstStyle/>
          <a:p>
            <a:r>
              <a:rPr lang="pt-BR" dirty="0" smtClean="0"/>
              <a:t>RN pré-termos internados em UTIN encontram-se em uma fase de rápido desenvolvimento cerebral e eventos estressantes e dolorosos, quando aplicados repetidamente para salvar a vida desses bebês, influenciam negativamente nas suas funções motoras, sociais e emocionais a curto, médio e longo prazo. Assim, o ambiente da UTIN, se não manipulado para garantir um melhor e maior período repouso e uma menor quantidade de interrupções para procedimentos desnecessários, pode interferir na maturação e organização do sistema nervoso central dos prematuros. 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11441113" cy="197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r>
              <a:rPr lang="pt-BR" sz="2400" b="1" dirty="0">
                <a:solidFill>
                  <a:srgbClr val="072A4D"/>
                </a:solidFill>
                <a:latin typeface="Lato" pitchFamily="34" charset="0"/>
                <a:hlinkClick r:id="rId2"/>
              </a:rPr>
              <a:t>Manuseio m</a:t>
            </a:r>
            <a:r>
              <a:rPr lang="pt-BR" sz="2400" b="1" dirty="0">
                <a:solidFill>
                  <a:srgbClr val="072A4D"/>
                </a:solidFill>
                <a:latin typeface="Calibri"/>
                <a:hlinkClick r:id="rId2"/>
              </a:rPr>
              <a:t>í</a:t>
            </a:r>
            <a:r>
              <a:rPr lang="pt-BR" sz="2400" b="1" dirty="0">
                <a:solidFill>
                  <a:srgbClr val="072A4D"/>
                </a:solidFill>
                <a:latin typeface="Lato" pitchFamily="34" charset="0"/>
                <a:hlinkClick r:id="rId2"/>
              </a:rPr>
              <a:t>nimo: um caminho para o neurodesenvolvimento adequado</a:t>
            </a:r>
            <a:endParaRPr lang="pt-BR" sz="2400" b="1" dirty="0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2400" u="sng" dirty="0">
                <a:solidFill>
                  <a:srgbClr val="78909C"/>
                </a:solidFill>
                <a:hlinkClick r:id="rId3" tooltip="NOVO - Manuseio_Minimo"/>
              </a:rPr>
              <a:t>  </a:t>
            </a:r>
            <a:endParaRPr lang="pt-BR" sz="2400" u="sng" dirty="0">
              <a:solidFill>
                <a:srgbClr val="78909C"/>
              </a:solidFill>
            </a:endParaRPr>
          </a:p>
          <a:p>
            <a:pPr algn="ctr" eaLnBrk="0" hangingPunct="0"/>
            <a:r>
              <a:rPr lang="pt-BR" sz="2400" dirty="0">
                <a:solidFill>
                  <a:srgbClr val="424242"/>
                </a:solidFill>
                <a:latin typeface="Source Sans Pro"/>
              </a:rPr>
              <a:t>Ludmylla de Oliveira Beleza,</a:t>
            </a:r>
            <a:r>
              <a:rPr lang="pt-BR" sz="2400" dirty="0">
                <a:solidFill>
                  <a:srgbClr val="424242"/>
                </a:solidFill>
                <a:latin typeface="Calibri"/>
              </a:rPr>
              <a:t> </a:t>
            </a:r>
            <a:r>
              <a:rPr lang="pt-BR" sz="2400" dirty="0">
                <a:solidFill>
                  <a:srgbClr val="424242"/>
                </a:solidFill>
                <a:latin typeface="Source Sans Pro"/>
              </a:rPr>
              <a:t>Tatiana Santos Freire Ribeiro Netto Cap</a:t>
            </a:r>
            <a:r>
              <a:rPr lang="pt-BR" sz="2400" dirty="0">
                <a:solidFill>
                  <a:srgbClr val="424242"/>
                </a:solidFill>
                <a:latin typeface="Calibri"/>
              </a:rPr>
              <a:t>í</a:t>
            </a:r>
            <a:r>
              <a:rPr lang="pt-BR" sz="2400" dirty="0">
                <a:solidFill>
                  <a:srgbClr val="424242"/>
                </a:solidFill>
                <a:latin typeface="Source Sans Pro"/>
              </a:rPr>
              <a:t>tulo do Livro Assistência ao Rec</a:t>
            </a:r>
            <a:r>
              <a:rPr lang="pt-BR" sz="2400" dirty="0">
                <a:solidFill>
                  <a:srgbClr val="424242"/>
                </a:solidFill>
                <a:latin typeface="Calibri"/>
              </a:rPr>
              <a:t>é</a:t>
            </a:r>
            <a:r>
              <a:rPr lang="pt-BR" sz="2400" dirty="0">
                <a:solidFill>
                  <a:srgbClr val="424242"/>
                </a:solidFill>
                <a:latin typeface="Source Sans Pro"/>
              </a:rPr>
              <a:t>m-Nascido de Risco, 4a Edi</a:t>
            </a:r>
            <a:r>
              <a:rPr lang="pt-BR" sz="2400" dirty="0">
                <a:solidFill>
                  <a:srgbClr val="424242"/>
                </a:solidFill>
                <a:latin typeface="Calibri"/>
              </a:rPr>
              <a:t>ç</a:t>
            </a:r>
            <a:r>
              <a:rPr lang="pt-BR" sz="2400" dirty="0">
                <a:solidFill>
                  <a:srgbClr val="424242"/>
                </a:solidFill>
                <a:latin typeface="Source Sans Pro"/>
              </a:rPr>
              <a:t>ão, 2020, Editado por Paulo R. Margotto, no Prelo</a:t>
            </a:r>
            <a:endParaRPr lang="pt-BR" sz="2400" dirty="0">
              <a:solidFill>
                <a:srgbClr val="78909C"/>
              </a:solidFill>
            </a:endParaRPr>
          </a:p>
        </p:txBody>
      </p:sp>
      <p:pic>
        <p:nvPicPr>
          <p:cNvPr id="27653" name="Picture 5" descr="doc">
            <a:hlinkClick r:id="rId3" tooltip="NOVO - Manuseio_Minimo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6738" y="187325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/>
          </p:cNvSpPr>
          <p:nvPr>
            <p:ph type="body" idx="1"/>
          </p:nvPr>
        </p:nvSpPr>
        <p:spPr>
          <a:xfrm>
            <a:off x="800100" y="2506663"/>
            <a:ext cx="10515600" cy="4351337"/>
          </a:xfrm>
        </p:spPr>
        <p:txBody>
          <a:bodyPr/>
          <a:lstStyle/>
          <a:p>
            <a:pPr algn="ctr"/>
            <a:r>
              <a:rPr lang="pt-BR" b="1" dirty="0" smtClean="0">
                <a:solidFill>
                  <a:schemeClr val="hlink"/>
                </a:solidFill>
              </a:rPr>
              <a:t>Durante os cuidados de rotina, deve ser ressaltada a necessidade de que as  crianças prematuras sejam contidas e posicionados em flexão, como uma manobra de proteção, a fim de reduzir a atividade motora excessiva.</a:t>
            </a:r>
            <a:endParaRPr lang="pt-BR" dirty="0" smtClean="0">
              <a:solidFill>
                <a:schemeClr val="hlink"/>
              </a:solidFill>
            </a:endParaRPr>
          </a:p>
          <a:p>
            <a:pPr>
              <a:buFont typeface="Arial" pitchFamily="34" charset="0"/>
              <a:buNone/>
            </a:pPr>
            <a:r>
              <a:rPr lang="pt-BR" dirty="0" smtClean="0"/>
              <a:t>                        </a:t>
            </a:r>
            <a:r>
              <a:rPr lang="pt-BR" dirty="0" smtClean="0">
                <a:solidFill>
                  <a:srgbClr val="FF00FF"/>
                </a:solidFill>
              </a:rPr>
              <a:t>Promover a flexão e evitar a extensão; </a:t>
            </a:r>
          </a:p>
          <a:p>
            <a:pPr algn="ctr">
              <a:buFont typeface="Arial" pitchFamily="34" charset="0"/>
              <a:buNone/>
            </a:pPr>
            <a:r>
              <a:rPr lang="pt-BR" dirty="0" smtClean="0">
                <a:solidFill>
                  <a:srgbClr val="FF00FF"/>
                </a:solidFill>
              </a:rPr>
              <a:t>manter a posição da cabeça na linha média por 72 horas para o RN de muito baixo peso </a:t>
            </a:r>
          </a:p>
          <a:p>
            <a:pPr algn="ctr">
              <a:buFont typeface="Arial" pitchFamily="34" charset="0"/>
              <a:buNone/>
            </a:pPr>
            <a:r>
              <a:rPr lang="pt-BR" dirty="0" smtClean="0">
                <a:solidFill>
                  <a:srgbClr val="FF0000"/>
                </a:solidFill>
              </a:rPr>
              <a:t>(colocar o queixo no ombro pode abstrair fluxo sanguíneo da circulação cerebral, contribuindo com a EHI, além de ser desconfortável).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609600" y="296863"/>
            <a:ext cx="9809163" cy="7778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126960" bIns="25392" anchor="ctr">
            <a:spAutoFit/>
          </a:bodyPr>
          <a:lstStyle/>
          <a:p>
            <a:r>
              <a:rPr lang="pt-BR" sz="2800" b="1" u="sng" dirty="0">
                <a:solidFill>
                  <a:srgbClr val="072A4D"/>
                </a:solidFill>
                <a:latin typeface="Lato" pitchFamily="34" charset="0"/>
                <a:hlinkClick r:id="rId2"/>
              </a:rPr>
              <a:t>Posicionamento: Promovendo a flexão e Evitando a extensão</a:t>
            </a:r>
            <a:endParaRPr lang="pt-BR" sz="2800" b="1" dirty="0">
              <a:solidFill>
                <a:srgbClr val="072A4D"/>
              </a:solidFill>
              <a:latin typeface="Lato" pitchFamily="34" charset="0"/>
            </a:endParaRPr>
          </a:p>
          <a:p>
            <a:pPr eaLnBrk="0" hangingPunct="0"/>
            <a:r>
              <a:rPr lang="pt-BR" sz="1300" dirty="0">
                <a:solidFill>
                  <a:srgbClr val="2A6490"/>
                </a:solidFill>
                <a:latin typeface="Source Sans Pro"/>
              </a:rPr>
              <a:t>  </a:t>
            </a:r>
            <a:r>
              <a:rPr lang="pt-BR" sz="1300" dirty="0">
                <a:solidFill>
                  <a:srgbClr val="2A6490"/>
                </a:solidFill>
                <a:latin typeface="Calibri"/>
              </a:rPr>
              <a:t>     </a:t>
            </a:r>
            <a:endParaRPr lang="pt-BR" sz="1300" dirty="0">
              <a:solidFill>
                <a:srgbClr val="2A6490"/>
              </a:solidFill>
              <a:latin typeface="Source Sans Pro"/>
            </a:endParaRPr>
          </a:p>
        </p:txBody>
      </p:sp>
      <p:pic>
        <p:nvPicPr>
          <p:cNvPr id="28677" name="Picture 5" descr="doc">
            <a:hlinkClick r:id="rId3" tooltip="Posicionamento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813" y="320675"/>
            <a:ext cx="673100" cy="67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598613" y="941388"/>
            <a:ext cx="8689975" cy="11906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b="1" dirty="0"/>
              <a:t>Coughlin M, Lohman Mb, Gibbins S. Newborn &amp; Infant Nursing Reviews 2010; 10; 104-106</a:t>
            </a:r>
            <a:endParaRPr lang="pt-BR" dirty="0"/>
          </a:p>
          <a:p>
            <a:pPr algn="ctr"/>
            <a:r>
              <a:rPr lang="pt-BR" b="1" dirty="0"/>
              <a:t> </a:t>
            </a:r>
            <a:r>
              <a:rPr lang="pt-BR" b="1" u="sng" dirty="0">
                <a:hlinkClick r:id="rId5"/>
              </a:rPr>
              <a:t>Reliability and Effectiveness of an Infant Positioning Assessment Tool …</a:t>
            </a:r>
            <a:endParaRPr lang="pt-BR" dirty="0"/>
          </a:p>
          <a:p>
            <a:pPr algn="ctr"/>
            <a:r>
              <a:rPr lang="pt-BR" dirty="0"/>
              <a:t>Realizado por Paulo R. Margotto</a:t>
            </a:r>
          </a:p>
          <a:p>
            <a:pPr algn="ctr"/>
            <a:r>
              <a:rPr lang="pt-BR" dirty="0"/>
              <a:t>DOI: https://doi.org/10.1053/j.nainr.2010.03.003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/>
          </p:cNvSpPr>
          <p:nvPr>
            <p:ph type="body" idx="1"/>
          </p:nvPr>
        </p:nvSpPr>
        <p:spPr>
          <a:xfrm>
            <a:off x="431800" y="2079625"/>
            <a:ext cx="11176000" cy="5032375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1800" dirty="0" smtClean="0"/>
              <a:t>Devemos prevenir primariamente as lesões (neuroproteção) aos recém-nascidos (RN) a termo com EHI, acidente vascular cerebral, convulsões, infecção e no prematuro com hemorragia intraventricular, convulsões, displasia broncopulmonar e infecção. A melhor forma de oferecer neuroproteção é proteger os neurônios de uma lesão adicional após o insulto. Entre as estratégias: o </a:t>
            </a:r>
            <a:r>
              <a:rPr lang="pt-BR" sz="1800" b="1" dirty="0" smtClean="0"/>
              <a:t>Posicionamento na linha média</a:t>
            </a:r>
            <a:r>
              <a:rPr lang="pt-BR" sz="1800" dirty="0" smtClean="0"/>
              <a:t>, com o objetivo de promover a flexão e evitar a extensão, principalmente nos 3 primeiros dias de vida no pré-termos (diminuição significativa da hemorragia intraventricular-HIV) e a elevação da cabeceira a 30º diminui significativamente a progressão da HIV e a HIV grau IV (infarto hemorrágico periventricular); lavagem consciente das mãos; evitar ventilação mecânica prolongada (essa induz uma cascata inflamatória complexa e instabilidade hemodinâmica, com repercussões no cérebro); evitar a hiper/hipocapnia e a hipertermia; convulsões neonatais (2/3 delas não são reconhecidas ou mal interpretadas; minimizar a dor e o estresse; o que prejudica as conexões funcionais e emocionais (separação – física e emocional [essa interrompe a conexão emocional que é crucial para o desenvolvimento emocional e cognitivo das crianças], em outro Hospital, em uma incubadora, desapegado emocionalmente, problemas pré-existentes de saúde mental materna); temos que envolver os pais para conversar, massagear e ler para os seus bebês [há melhora da linguagem aos 2 anos de vida]: se os pais não visitam muito os seus bebes, os Enfermeiros tem que trabalhar nessa estimulação por um período; o método canguru promove maturação cerebral; otimizar a nutrição-UTI Neonatal Neuronutritiva (perdemos muito gordura com a infusão do leite humano [LH], principalmente o LM descongelado no equipo [19% de perda]; a perda é menor se LH for fresco (5%); gordura é muito importante para o desenvolvimento da mielina, neurônios. Cuidamos de um cérebro que está desenvolvendo conexões a todo o momento, todos os dias, se temos um programa de “cuidado de desenvolvimento”  ou não. Lesões cerebrais e conectividade alterada são uma realidade de muitos bebês e famílias na UTI Neonatal . </a:t>
            </a:r>
          </a:p>
          <a:p>
            <a:pPr algn="ctr">
              <a:lnSpc>
                <a:spcPct val="70000"/>
              </a:lnSpc>
              <a:buFont typeface="Arial" pitchFamily="34" charset="0"/>
              <a:buNone/>
            </a:pPr>
            <a:r>
              <a:rPr lang="pt-BR" sz="1800" dirty="0" smtClean="0"/>
              <a:t>“</a:t>
            </a:r>
            <a:r>
              <a:rPr lang="pt-BR" sz="2000" b="1" dirty="0" smtClean="0">
                <a:solidFill>
                  <a:schemeClr val="hlink"/>
                </a:solidFill>
              </a:rPr>
              <a:t>Sou apenas uma. Não posso fazer tudo. Não dá para fazer tudo de uma vez, MAS POSSO FAZER ALGO! 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787400" y="387350"/>
            <a:ext cx="9853613" cy="152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bIns="0" anchor="ctr">
            <a:spAutoFit/>
          </a:bodyPr>
          <a:lstStyle/>
          <a:p>
            <a:pPr algn="ctr"/>
            <a:r>
              <a:rPr lang="pt-BR" sz="2800" b="1" dirty="0">
                <a:solidFill>
                  <a:srgbClr val="FF00FF"/>
                </a:solidFill>
                <a:latin typeface="Times New Roman" pitchFamily="18" charset="0"/>
              </a:rPr>
              <a:t>Estratégias para prover neuroproteção todos os dias</a:t>
            </a:r>
          </a:p>
          <a:p>
            <a:pPr algn="ctr"/>
            <a:r>
              <a:rPr lang="pt-BR" dirty="0">
                <a:solidFill>
                  <a:srgbClr val="424242"/>
                </a:solidFill>
                <a:latin typeface="Times New Roman" pitchFamily="18" charset="0"/>
              </a:rPr>
              <a:t>Kathi Salley Randall (EUA).</a:t>
            </a:r>
          </a:p>
          <a:p>
            <a:pPr algn="ctr" eaLnBrk="0" hangingPunct="0"/>
            <a:r>
              <a:rPr lang="pt-BR" dirty="0">
                <a:solidFill>
                  <a:srgbClr val="424242"/>
                </a:solidFill>
                <a:latin typeface="Times New Roman" pitchFamily="18" charset="0"/>
              </a:rPr>
              <a:t>NEOBRAIN BRASIL2019. Congresso Internacional-PBSF em Neuroproteção e Neuromonitorização Neonatal, São Paulo, 8-9 de novembro de 2019</a:t>
            </a:r>
          </a:p>
          <a:p>
            <a:pPr algn="ctr" eaLnBrk="0" hangingPunct="0"/>
            <a:r>
              <a:rPr lang="pt-BR" dirty="0">
                <a:solidFill>
                  <a:srgbClr val="424242"/>
                </a:solidFill>
                <a:latin typeface="Times New Roman" pitchFamily="18" charset="0"/>
              </a:rPr>
              <a:t>Reprodução da Conferência realizada por Paulo R. Margotto.</a:t>
            </a:r>
          </a:p>
        </p:txBody>
      </p:sp>
      <p:pic>
        <p:nvPicPr>
          <p:cNvPr id="29704" name="Picture 8" descr="doc">
            <a:hlinkClick r:id="rId2" tooltip="Cuidados-de-Neuroprotec_todo_di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4713" y="384175"/>
            <a:ext cx="698500" cy="69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solidFill>
                  <a:srgbClr val="FF00FF"/>
                </a:solidFill>
              </a:rPr>
              <a:t>OBRIGADA!</a:t>
            </a:r>
          </a:p>
        </p:txBody>
      </p:sp>
      <p:pic>
        <p:nvPicPr>
          <p:cNvPr id="32774" name="Picture 6" descr="20170606_1243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522413"/>
            <a:ext cx="5581650" cy="3138487"/>
          </a:xfrm>
          <a:prstGeom prst="rect">
            <a:avLst/>
          </a:prstGeom>
          <a:solidFill>
            <a:srgbClr val="FFFF00"/>
          </a:solidFill>
          <a:ln w="571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4940300"/>
            <a:ext cx="270986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</TotalTime>
  <Words>1047</Words>
  <Application>Microsoft Office PowerPoint</Application>
  <PresentationFormat>Personalizar</PresentationFormat>
  <Paragraphs>124</Paragraphs>
  <Slides>27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43" baseType="lpstr">
      <vt:lpstr>Calibri</vt:lpstr>
      <vt:lpstr>Arial</vt:lpstr>
      <vt:lpstr>Calibri Light</vt:lpstr>
      <vt:lpstr>Abadi Extra Light</vt:lpstr>
      <vt:lpstr>Avenir Next LT Pro</vt:lpstr>
      <vt:lpstr>Tunga</vt:lpstr>
      <vt:lpstr>Garamond</vt:lpstr>
      <vt:lpstr>Corbel</vt:lpstr>
      <vt:lpstr>Wingdings</vt:lpstr>
      <vt:lpstr>Times New Roman</vt:lpstr>
      <vt:lpstr>Segoe UI</vt:lpstr>
      <vt:lpstr>Franklin Gothic Medium</vt:lpstr>
      <vt:lpstr>Arial Narrow</vt:lpstr>
      <vt:lpstr>Lato</vt:lpstr>
      <vt:lpstr>Source Sans Pro</vt:lpstr>
      <vt:lpstr>Tema do Office</vt:lpstr>
      <vt:lpstr>MANUSEIO MÍNIMO  DO RECÉM-NASCIDO </vt:lpstr>
      <vt:lpstr>Manuseio Mínimo do RN </vt:lpstr>
      <vt:lpstr>Manuseio Mínimo do RN </vt:lpstr>
      <vt:lpstr>Manuseio Mínimo do RN </vt:lpstr>
      <vt:lpstr>Manuseio Mínimo do RN </vt:lpstr>
      <vt:lpstr>Manuseio Mínimo do RN </vt:lpstr>
      <vt:lpstr>Manuseio Mínimo do RN </vt:lpstr>
      <vt:lpstr>Manuseio Mínimo do RN </vt:lpstr>
      <vt:lpstr>Manuseio Mínimo do RN </vt:lpstr>
      <vt:lpstr>Manuseio Mínimo do RN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Notas do Editor do site, Dr. Paulo R. Margotto Consultem também! Online Sempre! Aqui e Agora</vt:lpstr>
      <vt:lpstr>Apresentação do PowerPoint</vt:lpstr>
      <vt:lpstr>Apresentação do PowerPoint</vt:lpstr>
      <vt:lpstr>Apresentação do PowerPoint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MANUSEIO MÍNIMO  DO RECÉM-NASCIDO</dc:title>
  <dc:creator>MDM 2012</dc:creator>
  <cp:lastModifiedBy>Paulo</cp:lastModifiedBy>
  <cp:revision>11</cp:revision>
  <dcterms:created xsi:type="dcterms:W3CDTF">2020-03-26T23:34:18Z</dcterms:created>
  <dcterms:modified xsi:type="dcterms:W3CDTF">2020-04-02T16:43:29Z</dcterms:modified>
</cp:coreProperties>
</file>