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64" r:id="rId1"/>
  </p:sldMasterIdLst>
  <p:notesMasterIdLst>
    <p:notesMasterId r:id="rId50"/>
  </p:notesMasterIdLst>
  <p:sldIdLst>
    <p:sldId id="256" r:id="rId2"/>
    <p:sldId id="259" r:id="rId3"/>
    <p:sldId id="260" r:id="rId4"/>
    <p:sldId id="257" r:id="rId5"/>
    <p:sldId id="258" r:id="rId6"/>
    <p:sldId id="263" r:id="rId7"/>
    <p:sldId id="267" r:id="rId8"/>
    <p:sldId id="268" r:id="rId9"/>
    <p:sldId id="269" r:id="rId10"/>
    <p:sldId id="270" r:id="rId11"/>
    <p:sldId id="261" r:id="rId12"/>
    <p:sldId id="264"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301" r:id="rId40"/>
    <p:sldId id="299" r:id="rId41"/>
    <p:sldId id="300" r:id="rId42"/>
    <p:sldId id="302" r:id="rId43"/>
    <p:sldId id="303" r:id="rId44"/>
    <p:sldId id="309" r:id="rId45"/>
    <p:sldId id="304" r:id="rId46"/>
    <p:sldId id="305" r:id="rId47"/>
    <p:sldId id="306" r:id="rId48"/>
    <p:sldId id="308" r:id="rId4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Tw Cen MT"/>
        <a:ea typeface="+mn-ea"/>
        <a:cs typeface="Arial" pitchFamily="34" charset="0"/>
      </a:defRPr>
    </a:lvl1pPr>
    <a:lvl2pPr marL="457200" algn="l" defTabSz="457200" rtl="0" fontAlgn="base">
      <a:spcBef>
        <a:spcPct val="0"/>
      </a:spcBef>
      <a:spcAft>
        <a:spcPct val="0"/>
      </a:spcAft>
      <a:defRPr kern="1200">
        <a:solidFill>
          <a:schemeClr val="tx1"/>
        </a:solidFill>
        <a:latin typeface="Tw Cen MT"/>
        <a:ea typeface="+mn-ea"/>
        <a:cs typeface="Arial" pitchFamily="34" charset="0"/>
      </a:defRPr>
    </a:lvl2pPr>
    <a:lvl3pPr marL="914400" algn="l" defTabSz="457200" rtl="0" fontAlgn="base">
      <a:spcBef>
        <a:spcPct val="0"/>
      </a:spcBef>
      <a:spcAft>
        <a:spcPct val="0"/>
      </a:spcAft>
      <a:defRPr kern="1200">
        <a:solidFill>
          <a:schemeClr val="tx1"/>
        </a:solidFill>
        <a:latin typeface="Tw Cen MT"/>
        <a:ea typeface="+mn-ea"/>
        <a:cs typeface="Arial" pitchFamily="34" charset="0"/>
      </a:defRPr>
    </a:lvl3pPr>
    <a:lvl4pPr marL="1371600" algn="l" defTabSz="457200" rtl="0" fontAlgn="base">
      <a:spcBef>
        <a:spcPct val="0"/>
      </a:spcBef>
      <a:spcAft>
        <a:spcPct val="0"/>
      </a:spcAft>
      <a:defRPr kern="1200">
        <a:solidFill>
          <a:schemeClr val="tx1"/>
        </a:solidFill>
        <a:latin typeface="Tw Cen MT"/>
        <a:ea typeface="+mn-ea"/>
        <a:cs typeface="Arial" pitchFamily="34" charset="0"/>
      </a:defRPr>
    </a:lvl4pPr>
    <a:lvl5pPr marL="1828800" algn="l" defTabSz="457200" rtl="0" fontAlgn="base">
      <a:spcBef>
        <a:spcPct val="0"/>
      </a:spcBef>
      <a:spcAft>
        <a:spcPct val="0"/>
      </a:spcAft>
      <a:defRPr kern="1200">
        <a:solidFill>
          <a:schemeClr val="tx1"/>
        </a:solidFill>
        <a:latin typeface="Tw Cen MT"/>
        <a:ea typeface="+mn-ea"/>
        <a:cs typeface="Arial" pitchFamily="34" charset="0"/>
      </a:defRPr>
    </a:lvl5pPr>
    <a:lvl6pPr marL="2286000" algn="l" defTabSz="914400" rtl="0" eaLnBrk="1" latinLnBrk="0" hangingPunct="1">
      <a:defRPr kern="1200">
        <a:solidFill>
          <a:schemeClr val="tx1"/>
        </a:solidFill>
        <a:latin typeface="Tw Cen MT"/>
        <a:ea typeface="+mn-ea"/>
        <a:cs typeface="Arial" pitchFamily="34" charset="0"/>
      </a:defRPr>
    </a:lvl6pPr>
    <a:lvl7pPr marL="2743200" algn="l" defTabSz="914400" rtl="0" eaLnBrk="1" latinLnBrk="0" hangingPunct="1">
      <a:defRPr kern="1200">
        <a:solidFill>
          <a:schemeClr val="tx1"/>
        </a:solidFill>
        <a:latin typeface="Tw Cen MT"/>
        <a:ea typeface="+mn-ea"/>
        <a:cs typeface="Arial" pitchFamily="34" charset="0"/>
      </a:defRPr>
    </a:lvl7pPr>
    <a:lvl8pPr marL="3200400" algn="l" defTabSz="914400" rtl="0" eaLnBrk="1" latinLnBrk="0" hangingPunct="1">
      <a:defRPr kern="1200">
        <a:solidFill>
          <a:schemeClr val="tx1"/>
        </a:solidFill>
        <a:latin typeface="Tw Cen MT"/>
        <a:ea typeface="+mn-ea"/>
        <a:cs typeface="Arial" pitchFamily="34" charset="0"/>
      </a:defRPr>
    </a:lvl8pPr>
    <a:lvl9pPr marL="3657600" algn="l" defTabSz="914400" rtl="0" eaLnBrk="1" latinLnBrk="0" hangingPunct="1">
      <a:defRPr kern="1200">
        <a:solidFill>
          <a:schemeClr val="tx1"/>
        </a:solidFill>
        <a:latin typeface="Tw Cen MT"/>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000" autoAdjust="0"/>
    <p:restoredTop sz="94660"/>
  </p:normalViewPr>
  <p:slideViewPr>
    <p:cSldViewPr snapToGrid="0">
      <p:cViewPr>
        <p:scale>
          <a:sx n="66" d="100"/>
          <a:sy n="66" d="100"/>
        </p:scale>
        <p:origin x="-1048" y="-292"/>
      </p:cViewPr>
      <p:guideLst>
        <p:guide orient="horz" pos="2160"/>
        <p:guide pos="3840"/>
      </p:guideLst>
    </p:cSldViewPr>
  </p:slideViewPr>
  <p:notesTextViewPr>
    <p:cViewPr>
      <p:scale>
        <a:sx n="1" d="1"/>
        <a:sy n="1" d="1"/>
      </p:scale>
      <p:origin x="0" y="0"/>
    </p:cViewPr>
  </p:notesTextViewPr>
  <p:sorterViewPr>
    <p:cViewPr>
      <p:scale>
        <a:sx n="50" d="100"/>
        <a:sy n="50" d="100"/>
      </p:scale>
      <p:origin x="0" y="580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Planilha_do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Planilha_do_Microsoft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Planilha_do_Microsoft_Excel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w="25387">
          <a:noFill/>
        </a:ln>
      </c:spPr>
      <c:txPr>
        <a:bodyPr rot="0" spcFirstLastPara="1" vertOverflow="ellipsis" vert="horz" wrap="square" anchor="ctr" anchorCtr="1"/>
        <a:lstStyle/>
        <a:p>
          <a:pPr>
            <a:defRPr sz="1861" b="0" i="0" u="none" strike="noStrike" kern="1200" spc="0" baseline="0">
              <a:solidFill>
                <a:schemeClr val="tx1">
                  <a:lumMod val="65000"/>
                  <a:lumOff val="35000"/>
                </a:schemeClr>
              </a:solidFill>
              <a:latin typeface="+mn-lt"/>
              <a:ea typeface="+mn-ea"/>
              <a:cs typeface="+mn-cs"/>
            </a:defRPr>
          </a:pPr>
          <a:endParaRPr lang="pt-BR"/>
        </a:p>
      </c:txPr>
    </c:title>
    <c:autoTitleDeleted val="0"/>
    <c:plotArea>
      <c:layout/>
      <c:doughnutChart>
        <c:varyColors val="1"/>
        <c:ser>
          <c:idx val="0"/>
          <c:order val="0"/>
          <c:tx>
            <c:strRef>
              <c:f>Plan1!$B$1</c:f>
              <c:strCache>
                <c:ptCount val="1"/>
                <c:pt idx="0">
                  <c:v>Gênero</c:v>
                </c:pt>
              </c:strCache>
            </c:strRef>
          </c:tx>
          <c:dPt>
            <c:idx val="0"/>
            <c:bubble3D val="0"/>
            <c:spPr>
              <a:solidFill>
                <a:schemeClr val="accent1"/>
              </a:solidFill>
              <a:ln w="19040">
                <a:solidFill>
                  <a:schemeClr val="lt1"/>
                </a:solidFill>
              </a:ln>
              <a:effectLst/>
            </c:spPr>
          </c:dPt>
          <c:dPt>
            <c:idx val="1"/>
            <c:bubble3D val="0"/>
            <c:spPr>
              <a:solidFill>
                <a:schemeClr val="accent2"/>
              </a:solidFill>
              <a:ln w="19040">
                <a:solidFill>
                  <a:schemeClr val="lt1"/>
                </a:solidFill>
              </a:ln>
              <a:effectLst/>
            </c:spPr>
          </c:dPt>
          <c:dPt>
            <c:idx val="2"/>
            <c:bubble3D val="0"/>
            <c:spPr>
              <a:solidFill>
                <a:schemeClr val="accent3"/>
              </a:solidFill>
              <a:ln w="19040">
                <a:solidFill>
                  <a:schemeClr val="lt1"/>
                </a:solidFill>
              </a:ln>
              <a:effectLst/>
            </c:spPr>
          </c:dPt>
          <c:dPt>
            <c:idx val="3"/>
            <c:bubble3D val="0"/>
            <c:spPr>
              <a:solidFill>
                <a:schemeClr val="accent4"/>
              </a:solidFill>
              <a:ln w="19040">
                <a:solidFill>
                  <a:schemeClr val="lt1"/>
                </a:solidFill>
              </a:ln>
              <a:effectLst/>
            </c:spPr>
          </c:dPt>
          <c:dLbls>
            <c:spPr>
              <a:noFill/>
              <a:ln w="25387">
                <a:noFill/>
              </a:ln>
            </c:spPr>
            <c:txPr>
              <a:bodyPr rot="0" spcFirstLastPara="1" vertOverflow="ellipsis" vert="horz" wrap="square" lIns="38100" tIns="19050" rIns="38100" bIns="19050" anchor="ctr" anchorCtr="1">
                <a:spAutoFit/>
              </a:bodyPr>
              <a:lstStyle/>
              <a:p>
                <a:pPr>
                  <a:defRPr sz="1196" b="1" i="0" u="none" strike="noStrike" kern="1200" baseline="0">
                    <a:solidFill>
                      <a:schemeClr val="bg1"/>
                    </a:solidFill>
                    <a:latin typeface="+mn-lt"/>
                    <a:ea typeface="+mn-ea"/>
                    <a:cs typeface="+mn-cs"/>
                  </a:defRPr>
                </a:pPr>
                <a:endParaRPr lang="pt-BR"/>
              </a:p>
            </c:txPr>
            <c:showLegendKey val="0"/>
            <c:showVal val="0"/>
            <c:showCatName val="0"/>
            <c:showSerName val="0"/>
            <c:showPercent val="1"/>
            <c:showBubbleSize val="0"/>
            <c:showLeaderLines val="0"/>
          </c:dLbls>
          <c:cat>
            <c:strRef>
              <c:f>Plan1!$A$2:$A$5</c:f>
              <c:strCache>
                <c:ptCount val="2"/>
                <c:pt idx="0">
                  <c:v>Masculino</c:v>
                </c:pt>
                <c:pt idx="1">
                  <c:v>Femino</c:v>
                </c:pt>
              </c:strCache>
            </c:strRef>
          </c:cat>
          <c:val>
            <c:numRef>
              <c:f>Plan1!$B$2:$B$5</c:f>
              <c:numCache>
                <c:formatCode>Geral</c:formatCode>
                <c:ptCount val="4"/>
                <c:pt idx="0">
                  <c:v>16</c:v>
                </c:pt>
                <c:pt idx="1">
                  <c:v>14</c:v>
                </c:pt>
              </c:numCache>
            </c:numRef>
          </c:val>
        </c:ser>
        <c:dLbls>
          <c:showLegendKey val="0"/>
          <c:showVal val="0"/>
          <c:showCatName val="0"/>
          <c:showSerName val="0"/>
          <c:showPercent val="0"/>
          <c:showBubbleSize val="0"/>
          <c:showLeaderLines val="0"/>
        </c:dLbls>
        <c:firstSliceAng val="0"/>
        <c:holeSize val="70"/>
      </c:doughnutChart>
      <c:spPr>
        <a:noFill/>
        <a:ln w="25404">
          <a:noFill/>
        </a:ln>
      </c:spPr>
    </c:plotArea>
    <c:legend>
      <c:legendPos val="b"/>
      <c:legendEntry>
        <c:idx val="2"/>
        <c:delete val="1"/>
      </c:legendEntry>
      <c:legendEntry>
        <c:idx val="3"/>
        <c:delete val="1"/>
      </c:legendEntry>
      <c:layout/>
      <c:overlay val="0"/>
      <c:spPr>
        <a:noFill/>
        <a:ln w="25387">
          <a:noFill/>
        </a:ln>
      </c:spPr>
      <c:txPr>
        <a:bodyPr rot="0" spcFirstLastPara="1" vertOverflow="ellipsis" vert="horz" wrap="square" anchor="ctr" anchorCtr="1"/>
        <a:lstStyle/>
        <a:p>
          <a:pPr>
            <a:defRPr sz="1799" b="0" i="0" u="none" strike="noStrike" kern="1200" baseline="0">
              <a:solidFill>
                <a:schemeClr val="tx1">
                  <a:lumMod val="65000"/>
                  <a:lumOff val="35000"/>
                </a:schemeClr>
              </a:solidFill>
              <a:latin typeface="+mn-lt"/>
              <a:ea typeface="+mn-ea"/>
              <a:cs typeface="+mn-cs"/>
            </a:defRPr>
          </a:pPr>
          <a:endParaRPr lang="pt-BR"/>
        </a:p>
      </c:txPr>
    </c:legend>
    <c:plotVisOnly val="1"/>
    <c:dispBlanksAs val="gap"/>
    <c:showDLblsOverMax val="0"/>
  </c:chart>
  <c:spPr>
    <a:noFill/>
    <a:ln>
      <a:noFill/>
    </a:ln>
  </c:spPr>
  <c:txPr>
    <a:bodyPr/>
    <a:lstStyle/>
    <a:p>
      <a:pPr>
        <a:defRPr/>
      </a:pPr>
      <a:endParaRPr lang="pt-B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2574863874663484"/>
          <c:y val="4.6830045120764399E-2"/>
        </c:manualLayout>
      </c:layout>
      <c:overlay val="0"/>
      <c:spPr>
        <a:noFill/>
        <a:ln w="25380">
          <a:noFill/>
        </a:ln>
      </c:spPr>
      <c:txPr>
        <a:bodyPr rot="0" spcFirstLastPara="1" vertOverflow="ellipsis" vert="horz" wrap="square" anchor="ctr" anchorCtr="1"/>
        <a:lstStyle/>
        <a:p>
          <a:pPr>
            <a:defRPr sz="1861" b="0" i="0" u="none" strike="noStrike" kern="1200" spc="0" baseline="0">
              <a:solidFill>
                <a:schemeClr val="tx1">
                  <a:lumMod val="65000"/>
                  <a:lumOff val="35000"/>
                </a:schemeClr>
              </a:solidFill>
              <a:latin typeface="+mn-lt"/>
              <a:ea typeface="+mn-ea"/>
              <a:cs typeface="+mn-cs"/>
            </a:defRPr>
          </a:pPr>
          <a:endParaRPr lang="pt-BR"/>
        </a:p>
      </c:txPr>
    </c:title>
    <c:autoTitleDeleted val="0"/>
    <c:plotArea>
      <c:layout/>
      <c:doughnutChart>
        <c:varyColors val="1"/>
        <c:ser>
          <c:idx val="0"/>
          <c:order val="0"/>
          <c:tx>
            <c:strRef>
              <c:f>Plan1!$B$1</c:f>
              <c:strCache>
                <c:ptCount val="1"/>
                <c:pt idx="0">
                  <c:v>Peso x Idade gestacional</c:v>
                </c:pt>
              </c:strCache>
            </c:strRef>
          </c:tx>
          <c:dPt>
            <c:idx val="0"/>
            <c:bubble3D val="0"/>
            <c:spPr>
              <a:solidFill>
                <a:schemeClr val="accent1"/>
              </a:solidFill>
              <a:ln w="19035">
                <a:solidFill>
                  <a:schemeClr val="lt1"/>
                </a:solidFill>
              </a:ln>
              <a:effectLst/>
            </c:spPr>
          </c:dPt>
          <c:dPt>
            <c:idx val="1"/>
            <c:bubble3D val="0"/>
            <c:spPr>
              <a:solidFill>
                <a:schemeClr val="accent2"/>
              </a:solidFill>
              <a:ln w="19035">
                <a:solidFill>
                  <a:schemeClr val="lt1"/>
                </a:solidFill>
              </a:ln>
              <a:effectLst/>
            </c:spPr>
          </c:dPt>
          <c:dPt>
            <c:idx val="2"/>
            <c:bubble3D val="0"/>
            <c:spPr>
              <a:solidFill>
                <a:schemeClr val="accent3"/>
              </a:solidFill>
              <a:ln w="19035">
                <a:solidFill>
                  <a:schemeClr val="lt1"/>
                </a:solidFill>
              </a:ln>
              <a:effectLst/>
            </c:spPr>
          </c:dPt>
          <c:dPt>
            <c:idx val="3"/>
            <c:bubble3D val="0"/>
            <c:spPr>
              <a:solidFill>
                <a:schemeClr val="accent4"/>
              </a:solidFill>
              <a:ln w="19035">
                <a:solidFill>
                  <a:schemeClr val="lt1"/>
                </a:solidFill>
              </a:ln>
              <a:effectLst/>
            </c:spPr>
          </c:dPt>
          <c:dLbls>
            <c:dLbl>
              <c:idx val="0"/>
              <c:layout/>
              <c:tx>
                <c:rich>
                  <a:bodyPr/>
                  <a:lstStyle/>
                  <a:p>
                    <a:r>
                      <a:rPr lang="en-US" smtClean="0"/>
                      <a:t>66,67%</a:t>
                    </a:r>
                    <a:endParaRPr lang="en-US" dirty="0"/>
                  </a:p>
                </c:rich>
              </c:tx>
              <c:showLegendKey val="0"/>
              <c:showVal val="0"/>
              <c:showCatName val="0"/>
              <c:showSerName val="0"/>
              <c:showPercent val="0"/>
              <c:showBubbleSize val="0"/>
            </c:dLbl>
            <c:dLbl>
              <c:idx val="1"/>
              <c:layout/>
              <c:tx>
                <c:rich>
                  <a:bodyPr/>
                  <a:lstStyle/>
                  <a:p>
                    <a:r>
                      <a:rPr lang="en-US" smtClean="0"/>
                      <a:t>6,67%</a:t>
                    </a:r>
                    <a:endParaRPr lang="en-US" dirty="0"/>
                  </a:p>
                </c:rich>
              </c:tx>
              <c:showLegendKey val="0"/>
              <c:showVal val="0"/>
              <c:showCatName val="0"/>
              <c:showSerName val="0"/>
              <c:showPercent val="0"/>
              <c:showBubbleSize val="0"/>
            </c:dLbl>
            <c:dLbl>
              <c:idx val="2"/>
              <c:layout/>
              <c:tx>
                <c:rich>
                  <a:bodyPr/>
                  <a:lstStyle/>
                  <a:p>
                    <a:r>
                      <a:rPr lang="en-US" smtClean="0"/>
                      <a:t>26,67%</a:t>
                    </a:r>
                    <a:endParaRPr lang="en-US" dirty="0"/>
                  </a:p>
                </c:rich>
              </c:tx>
              <c:showLegendKey val="0"/>
              <c:showVal val="0"/>
              <c:showCatName val="0"/>
              <c:showSerName val="0"/>
              <c:showPercent val="0"/>
              <c:showBubbleSize val="0"/>
            </c:dLbl>
            <c:spPr>
              <a:noFill/>
              <a:ln w="25380">
                <a:noFill/>
              </a:ln>
            </c:spPr>
            <c:txPr>
              <a:bodyPr rot="0" spcFirstLastPara="1" vertOverflow="ellipsis" vert="horz" wrap="square" lIns="38100" tIns="19050" rIns="38100" bIns="19050" anchor="ctr" anchorCtr="1">
                <a:spAutoFit/>
              </a:bodyPr>
              <a:lstStyle/>
              <a:p>
                <a:pPr>
                  <a:defRPr sz="1199" b="1" i="0" u="none" strike="noStrike" kern="1200" baseline="0">
                    <a:solidFill>
                      <a:schemeClr val="bg1"/>
                    </a:solidFill>
                    <a:latin typeface="+mn-lt"/>
                    <a:ea typeface="+mn-ea"/>
                    <a:cs typeface="+mn-cs"/>
                  </a:defRPr>
                </a:pPr>
                <a:endParaRPr lang="pt-BR"/>
              </a:p>
            </c:txPr>
            <c:showLegendKey val="0"/>
            <c:showVal val="0"/>
            <c:showCatName val="0"/>
            <c:showSerName val="0"/>
            <c:showPercent val="1"/>
            <c:showBubbleSize val="0"/>
            <c:showLeaderLines val="0"/>
          </c:dLbls>
          <c:cat>
            <c:strRef>
              <c:f>Plan1!$A$2:$A$5</c:f>
              <c:strCache>
                <c:ptCount val="3"/>
                <c:pt idx="0">
                  <c:v>AIG</c:v>
                </c:pt>
                <c:pt idx="1">
                  <c:v>PIG</c:v>
                </c:pt>
                <c:pt idx="2">
                  <c:v>GIG</c:v>
                </c:pt>
              </c:strCache>
            </c:strRef>
          </c:cat>
          <c:val>
            <c:numRef>
              <c:f>Plan1!$B$2:$B$5</c:f>
              <c:numCache>
                <c:formatCode>Geral</c:formatCode>
                <c:ptCount val="4"/>
                <c:pt idx="0">
                  <c:v>20</c:v>
                </c:pt>
                <c:pt idx="1">
                  <c:v>3.2</c:v>
                </c:pt>
                <c:pt idx="2">
                  <c:v>8</c:v>
                </c:pt>
              </c:numCache>
            </c:numRef>
          </c:val>
        </c:ser>
        <c:dLbls>
          <c:showLegendKey val="0"/>
          <c:showVal val="0"/>
          <c:showCatName val="0"/>
          <c:showSerName val="0"/>
          <c:showPercent val="0"/>
          <c:showBubbleSize val="0"/>
          <c:showLeaderLines val="0"/>
        </c:dLbls>
        <c:firstSliceAng val="0"/>
        <c:holeSize val="70"/>
      </c:doughnutChart>
      <c:spPr>
        <a:noFill/>
        <a:ln w="25398">
          <a:noFill/>
        </a:ln>
      </c:spPr>
    </c:plotArea>
    <c:legend>
      <c:legendPos val="b"/>
      <c:legendEntry>
        <c:idx val="3"/>
        <c:delete val="1"/>
      </c:legendEntry>
      <c:layout/>
      <c:overlay val="0"/>
      <c:spPr>
        <a:noFill/>
        <a:ln w="25380">
          <a:noFill/>
        </a:ln>
      </c:spPr>
      <c:txPr>
        <a:bodyPr rot="0" spcFirstLastPara="1" vertOverflow="ellipsis" vert="horz" wrap="square" anchor="ctr" anchorCtr="1"/>
        <a:lstStyle/>
        <a:p>
          <a:pPr>
            <a:defRPr sz="1799" b="0" i="0" u="none" strike="noStrike" kern="1200" baseline="0">
              <a:solidFill>
                <a:schemeClr val="tx1">
                  <a:lumMod val="65000"/>
                  <a:lumOff val="35000"/>
                </a:schemeClr>
              </a:solidFill>
              <a:latin typeface="+mn-lt"/>
              <a:ea typeface="+mn-ea"/>
              <a:cs typeface="+mn-cs"/>
            </a:defRPr>
          </a:pPr>
          <a:endParaRPr lang="pt-BR"/>
        </a:p>
      </c:txPr>
    </c:legend>
    <c:plotVisOnly val="1"/>
    <c:dispBlanksAs val="gap"/>
    <c:showDLblsOverMax val="0"/>
  </c:chart>
  <c:spPr>
    <a:noFill/>
    <a:ln>
      <a:noFill/>
    </a:ln>
  </c:spPr>
  <c:txPr>
    <a:bodyPr/>
    <a:lstStyle/>
    <a:p>
      <a:pPr>
        <a:defRPr/>
      </a:pPr>
      <a:endParaRPr lang="pt-B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59" b="0" i="0" u="none" strike="noStrike" kern="1200" spc="0" baseline="0">
                <a:solidFill>
                  <a:schemeClr val="tx1">
                    <a:lumMod val="65000"/>
                    <a:lumOff val="35000"/>
                  </a:schemeClr>
                </a:solidFill>
                <a:latin typeface="+mn-lt"/>
                <a:ea typeface="+mn-ea"/>
                <a:cs typeface="+mn-cs"/>
              </a:defRPr>
            </a:pPr>
            <a:r>
              <a:rPr lang="en-US" dirty="0" smtClean="0"/>
              <a:t>Via de </a:t>
            </a:r>
            <a:r>
              <a:rPr lang="en-US" dirty="0" err="1" smtClean="0"/>
              <a:t>Parto</a:t>
            </a:r>
            <a:endParaRPr lang="en-US" dirty="0"/>
          </a:p>
        </c:rich>
      </c:tx>
      <c:layout/>
      <c:overlay val="0"/>
      <c:spPr>
        <a:noFill/>
        <a:ln w="25365">
          <a:noFill/>
        </a:ln>
      </c:spPr>
    </c:title>
    <c:autoTitleDeleted val="0"/>
    <c:plotArea>
      <c:layout/>
      <c:doughnutChart>
        <c:varyColors val="1"/>
        <c:ser>
          <c:idx val="0"/>
          <c:order val="0"/>
          <c:tx>
            <c:strRef>
              <c:f>Plan1!$B$1</c:f>
              <c:strCache>
                <c:ptCount val="1"/>
                <c:pt idx="0">
                  <c:v>Via de Parto</c:v>
                </c:pt>
              </c:strCache>
            </c:strRef>
          </c:tx>
          <c:dPt>
            <c:idx val="0"/>
            <c:bubble3D val="0"/>
            <c:spPr>
              <a:solidFill>
                <a:schemeClr val="accent1"/>
              </a:solidFill>
              <a:ln w="19024">
                <a:solidFill>
                  <a:schemeClr val="lt1"/>
                </a:solidFill>
              </a:ln>
              <a:effectLst/>
            </c:spPr>
          </c:dPt>
          <c:dPt>
            <c:idx val="1"/>
            <c:bubble3D val="0"/>
            <c:spPr>
              <a:solidFill>
                <a:schemeClr val="accent2"/>
              </a:solidFill>
              <a:ln w="19024">
                <a:solidFill>
                  <a:schemeClr val="lt1"/>
                </a:solidFill>
              </a:ln>
              <a:effectLst/>
            </c:spPr>
          </c:dPt>
          <c:dPt>
            <c:idx val="2"/>
            <c:bubble3D val="0"/>
            <c:spPr>
              <a:solidFill>
                <a:schemeClr val="accent3"/>
              </a:solidFill>
              <a:ln w="19024">
                <a:solidFill>
                  <a:schemeClr val="lt1"/>
                </a:solidFill>
              </a:ln>
              <a:effectLst/>
            </c:spPr>
          </c:dPt>
          <c:dPt>
            <c:idx val="3"/>
            <c:bubble3D val="0"/>
            <c:spPr>
              <a:solidFill>
                <a:schemeClr val="accent4"/>
              </a:solidFill>
              <a:ln w="19024">
                <a:solidFill>
                  <a:schemeClr val="lt1"/>
                </a:solidFill>
              </a:ln>
              <a:effectLst/>
            </c:spPr>
          </c:dPt>
          <c:dLbls>
            <c:dLbl>
              <c:idx val="0"/>
              <c:layout/>
              <c:tx>
                <c:rich>
                  <a:bodyPr rot="0" spcFirstLastPara="1" vertOverflow="ellipsis" vert="horz" wrap="square" lIns="38100" tIns="19050" rIns="38100" bIns="19050" anchor="ctr" anchorCtr="1">
                    <a:spAutoFit/>
                  </a:bodyPr>
                  <a:lstStyle/>
                  <a:p>
                    <a:pPr>
                      <a:defRPr sz="1398" b="1" i="0" u="none" strike="noStrike" kern="1200" baseline="0">
                        <a:solidFill>
                          <a:schemeClr val="bg1"/>
                        </a:solidFill>
                        <a:latin typeface="+mn-lt"/>
                        <a:ea typeface="+mn-ea"/>
                        <a:cs typeface="+mn-cs"/>
                      </a:defRPr>
                    </a:pPr>
                    <a:r>
                      <a:rPr lang="en-US" sz="1398" b="1" dirty="0" smtClean="0"/>
                      <a:t>30%</a:t>
                    </a:r>
                    <a:endParaRPr lang="en-US" sz="1400" b="1" dirty="0"/>
                  </a:p>
                </c:rich>
              </c:tx>
              <c:spPr>
                <a:noFill/>
                <a:ln w="25365">
                  <a:noFill/>
                </a:ln>
              </c:spPr>
              <c:showLegendKey val="0"/>
              <c:showVal val="0"/>
              <c:showCatName val="0"/>
              <c:showSerName val="0"/>
              <c:showPercent val="0"/>
              <c:showBubbleSize val="0"/>
            </c:dLbl>
            <c:dLbl>
              <c:idx val="1"/>
              <c:layout/>
              <c:tx>
                <c:rich>
                  <a:bodyPr rot="0" spcFirstLastPara="1" vertOverflow="ellipsis" vert="horz" wrap="square" lIns="38100" tIns="19050" rIns="38100" bIns="19050" anchor="ctr" anchorCtr="1">
                    <a:spAutoFit/>
                  </a:bodyPr>
                  <a:lstStyle/>
                  <a:p>
                    <a:pPr>
                      <a:defRPr sz="1597" b="1" i="0" u="none" strike="noStrike" kern="1200" baseline="0">
                        <a:solidFill>
                          <a:schemeClr val="bg1"/>
                        </a:solidFill>
                        <a:latin typeface="+mn-lt"/>
                        <a:ea typeface="+mn-ea"/>
                        <a:cs typeface="+mn-cs"/>
                      </a:defRPr>
                    </a:pPr>
                    <a:r>
                      <a:rPr lang="en-US" sz="1597" b="1" smtClean="0"/>
                      <a:t>70%</a:t>
                    </a:r>
                    <a:endParaRPr lang="en-US" sz="1600" b="1" dirty="0"/>
                  </a:p>
                </c:rich>
              </c:tx>
              <c:spPr>
                <a:noFill/>
                <a:ln w="25365">
                  <a:noFill/>
                </a:ln>
              </c:spPr>
              <c:showLegendKey val="0"/>
              <c:showVal val="0"/>
              <c:showCatName val="0"/>
              <c:showSerName val="0"/>
              <c:showPercent val="0"/>
              <c:showBubbleSize val="0"/>
            </c:dLbl>
            <c:spPr>
              <a:noFill/>
              <a:ln w="25365">
                <a:noFill/>
              </a:ln>
            </c:spPr>
            <c:txPr>
              <a:bodyPr rot="0" spcFirstLastPara="1" vertOverflow="ellipsis" vert="horz" wrap="square" lIns="38100" tIns="19050" rIns="38100" bIns="19050" anchor="ctr" anchorCtr="1">
                <a:spAutoFit/>
              </a:bodyPr>
              <a:lstStyle/>
              <a:p>
                <a:pPr>
                  <a:defRPr sz="1098" b="1" i="0" u="none" strike="noStrike" kern="1200" baseline="0">
                    <a:solidFill>
                      <a:schemeClr val="bg1"/>
                    </a:solidFill>
                    <a:latin typeface="+mn-lt"/>
                    <a:ea typeface="+mn-ea"/>
                    <a:cs typeface="+mn-cs"/>
                  </a:defRPr>
                </a:pPr>
                <a:endParaRPr lang="pt-BR"/>
              </a:p>
            </c:txPr>
            <c:showLegendKey val="0"/>
            <c:showVal val="0"/>
            <c:showCatName val="0"/>
            <c:showSerName val="0"/>
            <c:showPercent val="1"/>
            <c:showBubbleSize val="0"/>
            <c:showLeaderLines val="0"/>
          </c:dLbls>
          <c:cat>
            <c:strRef>
              <c:f>Plan1!$A$2:$A$5</c:f>
              <c:strCache>
                <c:ptCount val="2"/>
                <c:pt idx="0">
                  <c:v>Vaginal</c:v>
                </c:pt>
                <c:pt idx="1">
                  <c:v>Cesáreo</c:v>
                </c:pt>
              </c:strCache>
            </c:strRef>
          </c:cat>
          <c:val>
            <c:numRef>
              <c:f>Plan1!$B$2:$B$5</c:f>
              <c:numCache>
                <c:formatCode>Geral</c:formatCode>
                <c:ptCount val="4"/>
                <c:pt idx="0">
                  <c:v>9</c:v>
                </c:pt>
                <c:pt idx="1">
                  <c:v>21</c:v>
                </c:pt>
              </c:numCache>
            </c:numRef>
          </c:val>
        </c:ser>
        <c:dLbls>
          <c:showLegendKey val="0"/>
          <c:showVal val="0"/>
          <c:showCatName val="0"/>
          <c:showSerName val="0"/>
          <c:showPercent val="0"/>
          <c:showBubbleSize val="0"/>
          <c:showLeaderLines val="0"/>
        </c:dLbls>
        <c:firstSliceAng val="0"/>
        <c:holeSize val="70"/>
      </c:doughnutChart>
      <c:spPr>
        <a:noFill/>
        <a:ln w="25401">
          <a:noFill/>
        </a:ln>
      </c:spPr>
    </c:plotArea>
    <c:legend>
      <c:legendPos val="b"/>
      <c:legendEntry>
        <c:idx val="2"/>
        <c:delete val="1"/>
      </c:legendEntry>
      <c:legendEntry>
        <c:idx val="3"/>
        <c:delete val="1"/>
      </c:legendEntry>
      <c:layout/>
      <c:overlay val="0"/>
      <c:spPr>
        <a:noFill/>
        <a:ln w="25365">
          <a:noFill/>
        </a:ln>
      </c:spPr>
      <c:txPr>
        <a:bodyPr rot="0" spcFirstLastPara="1" vertOverflow="ellipsis" vert="horz" wrap="square" anchor="ctr" anchorCtr="1"/>
        <a:lstStyle/>
        <a:p>
          <a:pPr>
            <a:defRPr sz="1797" b="0" i="0" u="none" strike="noStrike" kern="1200" baseline="0">
              <a:solidFill>
                <a:schemeClr val="tx1">
                  <a:lumMod val="65000"/>
                  <a:lumOff val="35000"/>
                </a:schemeClr>
              </a:solidFill>
              <a:latin typeface="+mn-lt"/>
              <a:ea typeface="+mn-ea"/>
              <a:cs typeface="+mn-cs"/>
            </a:defRPr>
          </a:pPr>
          <a:endParaRPr lang="pt-BR"/>
        </a:p>
      </c:txPr>
    </c:legend>
    <c:plotVisOnly val="1"/>
    <c:dispBlanksAs val="gap"/>
    <c:showDLblsOverMax val="0"/>
  </c:chart>
  <c:spPr>
    <a:noFill/>
    <a:ln>
      <a:noFill/>
    </a:ln>
  </c:spPr>
  <c:txPr>
    <a:bodyPr/>
    <a:lstStyle/>
    <a:p>
      <a:pPr>
        <a:defRPr/>
      </a:pPr>
      <a:endParaRPr lang="pt-BR"/>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0D3967-E5A1-4EC7-8E7C-8995FF4D0ECB}" type="doc">
      <dgm:prSet loTypeId="urn:microsoft.com/office/officeart/2009/3/layout/HorizontalOrganizationChart" loCatId="hierarchy" qsTypeId="urn:microsoft.com/office/officeart/2005/8/quickstyle/simple1" qsCatId="simple" csTypeId="urn:microsoft.com/office/officeart/2005/8/colors/accent1_2" csCatId="accent1" phldr="1"/>
      <dgm:spPr/>
      <dgm:t>
        <a:bodyPr/>
        <a:lstStyle/>
        <a:p>
          <a:endParaRPr lang="pt-BR"/>
        </a:p>
      </dgm:t>
    </dgm:pt>
    <dgm:pt modelId="{2036C4B8-B79E-4D2C-A76E-422819DCC0A4}">
      <dgm:prSet phldrT="[Texto]"/>
      <dgm:spPr/>
      <dgm:t>
        <a:bodyPr/>
        <a:lstStyle/>
        <a:p>
          <a:r>
            <a:rPr lang="pt-BR" dirty="0" smtClean="0"/>
            <a:t>32 pacientes</a:t>
          </a:r>
          <a:endParaRPr lang="pt-BR" dirty="0"/>
        </a:p>
      </dgm:t>
    </dgm:pt>
    <dgm:pt modelId="{B47BDEA6-B9BE-4661-BD79-C54E097796D8}" type="parTrans" cxnId="{C29E10BE-8591-478D-82AF-DDD22F9F6FFE}">
      <dgm:prSet/>
      <dgm:spPr/>
      <dgm:t>
        <a:bodyPr/>
        <a:lstStyle/>
        <a:p>
          <a:endParaRPr lang="pt-BR"/>
        </a:p>
      </dgm:t>
    </dgm:pt>
    <dgm:pt modelId="{A01F11FA-7477-44A0-887B-2BBED58D0F9E}" type="sibTrans" cxnId="{C29E10BE-8591-478D-82AF-DDD22F9F6FFE}">
      <dgm:prSet/>
      <dgm:spPr/>
      <dgm:t>
        <a:bodyPr/>
        <a:lstStyle/>
        <a:p>
          <a:endParaRPr lang="pt-BR"/>
        </a:p>
      </dgm:t>
    </dgm:pt>
    <dgm:pt modelId="{BA2AF59D-0E9E-4BFB-8068-2C08CC6151AC}" type="asst">
      <dgm:prSet phldrT="[Texto]"/>
      <dgm:spPr/>
      <dgm:t>
        <a:bodyPr/>
        <a:lstStyle/>
        <a:p>
          <a:r>
            <a:rPr lang="pt-BR" dirty="0" smtClean="0"/>
            <a:t>Cardiopatia congênita</a:t>
          </a:r>
          <a:endParaRPr lang="pt-BR" dirty="0"/>
        </a:p>
      </dgm:t>
    </dgm:pt>
    <dgm:pt modelId="{E93B7ED1-48AC-4922-AAF5-116B2FB02307}" type="parTrans" cxnId="{5F894DFF-6676-4A3A-8983-CEA0AE44339A}">
      <dgm:prSet/>
      <dgm:spPr/>
      <dgm:t>
        <a:bodyPr/>
        <a:lstStyle/>
        <a:p>
          <a:endParaRPr lang="pt-BR"/>
        </a:p>
      </dgm:t>
    </dgm:pt>
    <dgm:pt modelId="{59F44AAB-D3F0-4CF2-AE35-A087001D64DA}" type="sibTrans" cxnId="{5F894DFF-6676-4A3A-8983-CEA0AE44339A}">
      <dgm:prSet/>
      <dgm:spPr/>
      <dgm:t>
        <a:bodyPr/>
        <a:lstStyle/>
        <a:p>
          <a:endParaRPr lang="pt-BR"/>
        </a:p>
      </dgm:t>
    </dgm:pt>
    <dgm:pt modelId="{302FFAE0-6432-466D-8CFE-250A63BFF1C2}">
      <dgm:prSet phldrT="[Texto]"/>
      <dgm:spPr/>
      <dgm:t>
        <a:bodyPr/>
        <a:lstStyle/>
        <a:p>
          <a:r>
            <a:rPr lang="pt-BR" dirty="0" smtClean="0"/>
            <a:t>30 pacientes</a:t>
          </a:r>
          <a:endParaRPr lang="pt-BR" dirty="0"/>
        </a:p>
      </dgm:t>
    </dgm:pt>
    <dgm:pt modelId="{45032530-6E33-411D-8B37-321FC5D00EBA}" type="parTrans" cxnId="{B843FD33-83B9-494B-96BC-2B46E2F02A67}">
      <dgm:prSet/>
      <dgm:spPr/>
      <dgm:t>
        <a:bodyPr/>
        <a:lstStyle/>
        <a:p>
          <a:endParaRPr lang="pt-BR"/>
        </a:p>
      </dgm:t>
    </dgm:pt>
    <dgm:pt modelId="{F0F54028-7F52-4981-97A0-D5C16419311B}" type="sibTrans" cxnId="{B843FD33-83B9-494B-96BC-2B46E2F02A67}">
      <dgm:prSet/>
      <dgm:spPr/>
      <dgm:t>
        <a:bodyPr/>
        <a:lstStyle/>
        <a:p>
          <a:endParaRPr lang="pt-BR"/>
        </a:p>
      </dgm:t>
    </dgm:pt>
    <dgm:pt modelId="{91206230-5030-46BC-8466-B6790B71D70A}" type="asst">
      <dgm:prSet/>
      <dgm:spPr/>
      <dgm:t>
        <a:bodyPr/>
        <a:lstStyle/>
        <a:p>
          <a:r>
            <a:rPr lang="pt-BR" dirty="0" err="1" smtClean="0"/>
            <a:t>Quilotórax</a:t>
          </a:r>
          <a:r>
            <a:rPr lang="pt-BR" dirty="0" smtClean="0"/>
            <a:t> congênito</a:t>
          </a:r>
          <a:endParaRPr lang="pt-BR" dirty="0"/>
        </a:p>
      </dgm:t>
    </dgm:pt>
    <dgm:pt modelId="{232DF975-4B75-4C32-B8E8-919F21DF77F0}" type="parTrans" cxnId="{3E14895C-4D39-4DEE-ACF6-48060CC1022D}">
      <dgm:prSet/>
      <dgm:spPr/>
      <dgm:t>
        <a:bodyPr/>
        <a:lstStyle/>
        <a:p>
          <a:endParaRPr lang="pt-BR"/>
        </a:p>
      </dgm:t>
    </dgm:pt>
    <dgm:pt modelId="{CFC1608F-E1D7-4E8E-A1BE-6F4A9E747BC0}" type="sibTrans" cxnId="{3E14895C-4D39-4DEE-ACF6-48060CC1022D}">
      <dgm:prSet/>
      <dgm:spPr/>
      <dgm:t>
        <a:bodyPr/>
        <a:lstStyle/>
        <a:p>
          <a:endParaRPr lang="pt-BR"/>
        </a:p>
      </dgm:t>
    </dgm:pt>
    <dgm:pt modelId="{F5C4C762-AB42-4D8C-AC10-D992D61D9D40}" type="asst">
      <dgm:prSet/>
      <dgm:spPr/>
      <dgm:t>
        <a:bodyPr/>
        <a:lstStyle/>
        <a:p>
          <a:r>
            <a:rPr lang="pt-BR" dirty="0" smtClean="0"/>
            <a:t>MAC</a:t>
          </a:r>
          <a:endParaRPr lang="pt-BR" dirty="0"/>
        </a:p>
      </dgm:t>
    </dgm:pt>
    <dgm:pt modelId="{4AAB2DA9-CBFF-452B-8719-2446FC81AA0F}" type="parTrans" cxnId="{FDDDDD6C-0AA1-44F5-AB32-DBE4706AD1C3}">
      <dgm:prSet/>
      <dgm:spPr/>
      <dgm:t>
        <a:bodyPr/>
        <a:lstStyle/>
        <a:p>
          <a:endParaRPr lang="pt-BR"/>
        </a:p>
      </dgm:t>
    </dgm:pt>
    <dgm:pt modelId="{862C7A69-C519-40AC-89E4-A749FC13740B}" type="sibTrans" cxnId="{FDDDDD6C-0AA1-44F5-AB32-DBE4706AD1C3}">
      <dgm:prSet/>
      <dgm:spPr/>
      <dgm:t>
        <a:bodyPr/>
        <a:lstStyle/>
        <a:p>
          <a:endParaRPr lang="pt-BR"/>
        </a:p>
      </dgm:t>
    </dgm:pt>
    <dgm:pt modelId="{638164F7-506F-47D4-A432-6A80DFE7FA6A}" type="asst">
      <dgm:prSet/>
      <dgm:spPr/>
      <dgm:t>
        <a:bodyPr/>
        <a:lstStyle/>
        <a:p>
          <a:r>
            <a:rPr lang="pt-BR" dirty="0" smtClean="0"/>
            <a:t>AE</a:t>
          </a:r>
          <a:endParaRPr lang="pt-BR" dirty="0"/>
        </a:p>
      </dgm:t>
    </dgm:pt>
    <dgm:pt modelId="{3147D66E-B1AD-4568-A79C-285859C1C2E8}" type="parTrans" cxnId="{8723F7FB-65F4-4A4B-B068-11A8BC637824}">
      <dgm:prSet/>
      <dgm:spPr/>
      <dgm:t>
        <a:bodyPr/>
        <a:lstStyle/>
        <a:p>
          <a:endParaRPr lang="pt-BR"/>
        </a:p>
      </dgm:t>
    </dgm:pt>
    <dgm:pt modelId="{3684584D-5B72-46C6-AEEB-A618CBAC3936}" type="sibTrans" cxnId="{8723F7FB-65F4-4A4B-B068-11A8BC637824}">
      <dgm:prSet/>
      <dgm:spPr/>
      <dgm:t>
        <a:bodyPr/>
        <a:lstStyle/>
        <a:p>
          <a:endParaRPr lang="pt-BR"/>
        </a:p>
      </dgm:t>
    </dgm:pt>
    <dgm:pt modelId="{048FE17A-F05A-452D-9E14-2CEA27646D36}">
      <dgm:prSet/>
      <dgm:spPr/>
      <dgm:t>
        <a:bodyPr/>
        <a:lstStyle/>
        <a:p>
          <a:r>
            <a:rPr lang="pt-BR" dirty="0" smtClean="0"/>
            <a:t>HDC</a:t>
          </a:r>
          <a:endParaRPr lang="pt-BR" dirty="0"/>
        </a:p>
      </dgm:t>
    </dgm:pt>
    <dgm:pt modelId="{5705F9A1-6140-4D65-BA92-B93DF66669DF}" type="parTrans" cxnId="{4BC9DC2D-BA6B-4B76-AA46-00F5A6118E8A}">
      <dgm:prSet/>
      <dgm:spPr/>
      <dgm:t>
        <a:bodyPr/>
        <a:lstStyle/>
        <a:p>
          <a:endParaRPr lang="pt-BR"/>
        </a:p>
      </dgm:t>
    </dgm:pt>
    <dgm:pt modelId="{77EDD15C-EE00-46F9-94AD-B82C019FB300}" type="sibTrans" cxnId="{4BC9DC2D-BA6B-4B76-AA46-00F5A6118E8A}">
      <dgm:prSet/>
      <dgm:spPr/>
      <dgm:t>
        <a:bodyPr/>
        <a:lstStyle/>
        <a:p>
          <a:endParaRPr lang="pt-BR"/>
        </a:p>
      </dgm:t>
    </dgm:pt>
    <dgm:pt modelId="{05A5E34B-F4D2-4AB5-B540-6026EE0278E9}" type="pres">
      <dgm:prSet presAssocID="{650D3967-E5A1-4EC7-8E7C-8995FF4D0ECB}" presName="hierChild1" presStyleCnt="0">
        <dgm:presLayoutVars>
          <dgm:orgChart val="1"/>
          <dgm:chPref val="1"/>
          <dgm:dir/>
          <dgm:animOne val="branch"/>
          <dgm:animLvl val="lvl"/>
          <dgm:resizeHandles/>
        </dgm:presLayoutVars>
      </dgm:prSet>
      <dgm:spPr/>
      <dgm:t>
        <a:bodyPr/>
        <a:lstStyle/>
        <a:p>
          <a:endParaRPr lang="pt-BR"/>
        </a:p>
      </dgm:t>
    </dgm:pt>
    <dgm:pt modelId="{5E3C0961-9409-4066-BD92-F7D3FD03A52B}" type="pres">
      <dgm:prSet presAssocID="{2036C4B8-B79E-4D2C-A76E-422819DCC0A4}" presName="hierRoot1" presStyleCnt="0">
        <dgm:presLayoutVars>
          <dgm:hierBranch val="init"/>
        </dgm:presLayoutVars>
      </dgm:prSet>
      <dgm:spPr/>
    </dgm:pt>
    <dgm:pt modelId="{2B435373-A2CA-4A37-B575-27BD7442C5E1}" type="pres">
      <dgm:prSet presAssocID="{2036C4B8-B79E-4D2C-A76E-422819DCC0A4}" presName="rootComposite1" presStyleCnt="0"/>
      <dgm:spPr/>
    </dgm:pt>
    <dgm:pt modelId="{17C6202D-2795-4739-9A65-8F747ACD12A3}" type="pres">
      <dgm:prSet presAssocID="{2036C4B8-B79E-4D2C-A76E-422819DCC0A4}" presName="rootText1" presStyleLbl="node0" presStyleIdx="0" presStyleCnt="1">
        <dgm:presLayoutVars>
          <dgm:chPref val="3"/>
        </dgm:presLayoutVars>
      </dgm:prSet>
      <dgm:spPr/>
      <dgm:t>
        <a:bodyPr/>
        <a:lstStyle/>
        <a:p>
          <a:endParaRPr lang="pt-BR"/>
        </a:p>
      </dgm:t>
    </dgm:pt>
    <dgm:pt modelId="{D7066EBB-19B7-47F2-80BD-CB39CF02FFEC}" type="pres">
      <dgm:prSet presAssocID="{2036C4B8-B79E-4D2C-A76E-422819DCC0A4}" presName="rootConnector1" presStyleLbl="node1" presStyleIdx="0" presStyleCnt="0"/>
      <dgm:spPr/>
      <dgm:t>
        <a:bodyPr/>
        <a:lstStyle/>
        <a:p>
          <a:endParaRPr lang="pt-BR"/>
        </a:p>
      </dgm:t>
    </dgm:pt>
    <dgm:pt modelId="{84D37802-B210-4CA1-A4BD-32A20C93ACF4}" type="pres">
      <dgm:prSet presAssocID="{2036C4B8-B79E-4D2C-A76E-422819DCC0A4}" presName="hierChild2" presStyleCnt="0"/>
      <dgm:spPr/>
    </dgm:pt>
    <dgm:pt modelId="{35985E3F-2D05-4B86-865F-1BB37A553113}" type="pres">
      <dgm:prSet presAssocID="{45032530-6E33-411D-8B37-321FC5D00EBA}" presName="Name64" presStyleLbl="parChTrans1D2" presStyleIdx="0" presStyleCnt="3"/>
      <dgm:spPr/>
      <dgm:t>
        <a:bodyPr/>
        <a:lstStyle/>
        <a:p>
          <a:endParaRPr lang="pt-BR"/>
        </a:p>
      </dgm:t>
    </dgm:pt>
    <dgm:pt modelId="{369C7613-76AB-470A-B26C-29E141A7C7DB}" type="pres">
      <dgm:prSet presAssocID="{302FFAE0-6432-466D-8CFE-250A63BFF1C2}" presName="hierRoot2" presStyleCnt="0">
        <dgm:presLayoutVars>
          <dgm:hierBranch val="init"/>
        </dgm:presLayoutVars>
      </dgm:prSet>
      <dgm:spPr/>
    </dgm:pt>
    <dgm:pt modelId="{870BD8E3-7490-499B-A6D5-AE6C6B0BE44B}" type="pres">
      <dgm:prSet presAssocID="{302FFAE0-6432-466D-8CFE-250A63BFF1C2}" presName="rootComposite" presStyleCnt="0"/>
      <dgm:spPr/>
    </dgm:pt>
    <dgm:pt modelId="{0F450A5E-B008-4195-8CC8-424C45064C11}" type="pres">
      <dgm:prSet presAssocID="{302FFAE0-6432-466D-8CFE-250A63BFF1C2}" presName="rootText" presStyleLbl="node2" presStyleIdx="0" presStyleCnt="1">
        <dgm:presLayoutVars>
          <dgm:chPref val="3"/>
        </dgm:presLayoutVars>
      </dgm:prSet>
      <dgm:spPr/>
      <dgm:t>
        <a:bodyPr/>
        <a:lstStyle/>
        <a:p>
          <a:endParaRPr lang="pt-BR"/>
        </a:p>
      </dgm:t>
    </dgm:pt>
    <dgm:pt modelId="{9AF51BA3-0F9A-478A-BBAC-7FE0934EA1E4}" type="pres">
      <dgm:prSet presAssocID="{302FFAE0-6432-466D-8CFE-250A63BFF1C2}" presName="rootConnector" presStyleLbl="node2" presStyleIdx="0" presStyleCnt="1"/>
      <dgm:spPr/>
      <dgm:t>
        <a:bodyPr/>
        <a:lstStyle/>
        <a:p>
          <a:endParaRPr lang="pt-BR"/>
        </a:p>
      </dgm:t>
    </dgm:pt>
    <dgm:pt modelId="{0D078645-B0DC-4DD1-882A-57A6CDF12B6A}" type="pres">
      <dgm:prSet presAssocID="{302FFAE0-6432-466D-8CFE-250A63BFF1C2}" presName="hierChild4" presStyleCnt="0"/>
      <dgm:spPr/>
    </dgm:pt>
    <dgm:pt modelId="{67A890F4-1323-425E-BF2B-9ACBC08136D9}" type="pres">
      <dgm:prSet presAssocID="{5705F9A1-6140-4D65-BA92-B93DF66669DF}" presName="Name64" presStyleLbl="parChTrans1D3" presStyleIdx="0" presStyleCnt="3"/>
      <dgm:spPr/>
      <dgm:t>
        <a:bodyPr/>
        <a:lstStyle/>
        <a:p>
          <a:endParaRPr lang="pt-BR"/>
        </a:p>
      </dgm:t>
    </dgm:pt>
    <dgm:pt modelId="{2F59621A-442B-4029-8C79-8CC5C7CC330A}" type="pres">
      <dgm:prSet presAssocID="{048FE17A-F05A-452D-9E14-2CEA27646D36}" presName="hierRoot2" presStyleCnt="0">
        <dgm:presLayoutVars>
          <dgm:hierBranch val="init"/>
        </dgm:presLayoutVars>
      </dgm:prSet>
      <dgm:spPr/>
    </dgm:pt>
    <dgm:pt modelId="{EFA36E68-CF72-40EC-AA45-E07AA3AB66F4}" type="pres">
      <dgm:prSet presAssocID="{048FE17A-F05A-452D-9E14-2CEA27646D36}" presName="rootComposite" presStyleCnt="0"/>
      <dgm:spPr/>
    </dgm:pt>
    <dgm:pt modelId="{7F7EAF29-EFEC-47E7-B7AA-4833EA151EF5}" type="pres">
      <dgm:prSet presAssocID="{048FE17A-F05A-452D-9E14-2CEA27646D36}" presName="rootText" presStyleLbl="node3" presStyleIdx="0" presStyleCnt="1">
        <dgm:presLayoutVars>
          <dgm:chPref val="3"/>
        </dgm:presLayoutVars>
      </dgm:prSet>
      <dgm:spPr/>
      <dgm:t>
        <a:bodyPr/>
        <a:lstStyle/>
        <a:p>
          <a:endParaRPr lang="pt-BR"/>
        </a:p>
      </dgm:t>
    </dgm:pt>
    <dgm:pt modelId="{7DD6A36D-4586-419A-A828-8BD8E4676B2F}" type="pres">
      <dgm:prSet presAssocID="{048FE17A-F05A-452D-9E14-2CEA27646D36}" presName="rootConnector" presStyleLbl="node3" presStyleIdx="0" presStyleCnt="1"/>
      <dgm:spPr/>
      <dgm:t>
        <a:bodyPr/>
        <a:lstStyle/>
        <a:p>
          <a:endParaRPr lang="pt-BR"/>
        </a:p>
      </dgm:t>
    </dgm:pt>
    <dgm:pt modelId="{E87210B4-578B-43A0-B5DF-4748268CF411}" type="pres">
      <dgm:prSet presAssocID="{048FE17A-F05A-452D-9E14-2CEA27646D36}" presName="hierChild4" presStyleCnt="0"/>
      <dgm:spPr/>
    </dgm:pt>
    <dgm:pt modelId="{F6CAC0CA-9CD5-4703-A3F6-FEA1F8CF86F1}" type="pres">
      <dgm:prSet presAssocID="{048FE17A-F05A-452D-9E14-2CEA27646D36}" presName="hierChild5" presStyleCnt="0"/>
      <dgm:spPr/>
    </dgm:pt>
    <dgm:pt modelId="{B46D90DB-9983-40AC-B8C6-09414E79A2ED}" type="pres">
      <dgm:prSet presAssocID="{302FFAE0-6432-466D-8CFE-250A63BFF1C2}" presName="hierChild5" presStyleCnt="0"/>
      <dgm:spPr/>
    </dgm:pt>
    <dgm:pt modelId="{952CFE51-A11F-4F3F-941C-B01236F0253C}" type="pres">
      <dgm:prSet presAssocID="{4AAB2DA9-CBFF-452B-8719-2446FC81AA0F}" presName="Name115" presStyleLbl="parChTrans1D3" presStyleIdx="1" presStyleCnt="3"/>
      <dgm:spPr/>
      <dgm:t>
        <a:bodyPr/>
        <a:lstStyle/>
        <a:p>
          <a:endParaRPr lang="pt-BR"/>
        </a:p>
      </dgm:t>
    </dgm:pt>
    <dgm:pt modelId="{A7FA3C4C-44AE-4CE6-8FA0-97DA5AC78CB6}" type="pres">
      <dgm:prSet presAssocID="{F5C4C762-AB42-4D8C-AC10-D992D61D9D40}" presName="hierRoot3" presStyleCnt="0">
        <dgm:presLayoutVars>
          <dgm:hierBranch val="init"/>
        </dgm:presLayoutVars>
      </dgm:prSet>
      <dgm:spPr/>
    </dgm:pt>
    <dgm:pt modelId="{446102C3-1235-4EFC-B77B-DFD4B438A43F}" type="pres">
      <dgm:prSet presAssocID="{F5C4C762-AB42-4D8C-AC10-D992D61D9D40}" presName="rootComposite3" presStyleCnt="0"/>
      <dgm:spPr/>
    </dgm:pt>
    <dgm:pt modelId="{3132C2C3-8F24-400B-B5B8-DDE3BD05CBB0}" type="pres">
      <dgm:prSet presAssocID="{F5C4C762-AB42-4D8C-AC10-D992D61D9D40}" presName="rootText3" presStyleLbl="asst2" presStyleIdx="0" presStyleCnt="2">
        <dgm:presLayoutVars>
          <dgm:chPref val="3"/>
        </dgm:presLayoutVars>
      </dgm:prSet>
      <dgm:spPr/>
      <dgm:t>
        <a:bodyPr/>
        <a:lstStyle/>
        <a:p>
          <a:endParaRPr lang="pt-BR"/>
        </a:p>
      </dgm:t>
    </dgm:pt>
    <dgm:pt modelId="{76D81188-5B08-46CB-B120-8DD4A0DB47DE}" type="pres">
      <dgm:prSet presAssocID="{F5C4C762-AB42-4D8C-AC10-D992D61D9D40}" presName="rootConnector3" presStyleLbl="asst2" presStyleIdx="0" presStyleCnt="2"/>
      <dgm:spPr/>
      <dgm:t>
        <a:bodyPr/>
        <a:lstStyle/>
        <a:p>
          <a:endParaRPr lang="pt-BR"/>
        </a:p>
      </dgm:t>
    </dgm:pt>
    <dgm:pt modelId="{B3955486-84F3-4C37-8DF7-F2EB41C7D3C2}" type="pres">
      <dgm:prSet presAssocID="{F5C4C762-AB42-4D8C-AC10-D992D61D9D40}" presName="hierChild6" presStyleCnt="0"/>
      <dgm:spPr/>
    </dgm:pt>
    <dgm:pt modelId="{5FC794DE-1443-4367-962E-33A19E8B9AE1}" type="pres">
      <dgm:prSet presAssocID="{F5C4C762-AB42-4D8C-AC10-D992D61D9D40}" presName="hierChild7" presStyleCnt="0"/>
      <dgm:spPr/>
    </dgm:pt>
    <dgm:pt modelId="{F3E372BB-5E7E-4E16-BC73-172CB7611DA5}" type="pres">
      <dgm:prSet presAssocID="{3147D66E-B1AD-4568-A79C-285859C1C2E8}" presName="Name115" presStyleLbl="parChTrans1D3" presStyleIdx="2" presStyleCnt="3"/>
      <dgm:spPr/>
      <dgm:t>
        <a:bodyPr/>
        <a:lstStyle/>
        <a:p>
          <a:endParaRPr lang="pt-BR"/>
        </a:p>
      </dgm:t>
    </dgm:pt>
    <dgm:pt modelId="{98A75DBA-3649-4988-B919-45BFA832751C}" type="pres">
      <dgm:prSet presAssocID="{638164F7-506F-47D4-A432-6A80DFE7FA6A}" presName="hierRoot3" presStyleCnt="0">
        <dgm:presLayoutVars>
          <dgm:hierBranch val="init"/>
        </dgm:presLayoutVars>
      </dgm:prSet>
      <dgm:spPr/>
    </dgm:pt>
    <dgm:pt modelId="{69F81370-3C15-42BA-83C9-F523300FB0AD}" type="pres">
      <dgm:prSet presAssocID="{638164F7-506F-47D4-A432-6A80DFE7FA6A}" presName="rootComposite3" presStyleCnt="0"/>
      <dgm:spPr/>
    </dgm:pt>
    <dgm:pt modelId="{49305BB0-ADD4-43B8-9971-9EC92F04231C}" type="pres">
      <dgm:prSet presAssocID="{638164F7-506F-47D4-A432-6A80DFE7FA6A}" presName="rootText3" presStyleLbl="asst2" presStyleIdx="1" presStyleCnt="2">
        <dgm:presLayoutVars>
          <dgm:chPref val="3"/>
        </dgm:presLayoutVars>
      </dgm:prSet>
      <dgm:spPr/>
      <dgm:t>
        <a:bodyPr/>
        <a:lstStyle/>
        <a:p>
          <a:endParaRPr lang="pt-BR"/>
        </a:p>
      </dgm:t>
    </dgm:pt>
    <dgm:pt modelId="{172C5D82-6607-4DCA-BD7D-0D7432E24472}" type="pres">
      <dgm:prSet presAssocID="{638164F7-506F-47D4-A432-6A80DFE7FA6A}" presName="rootConnector3" presStyleLbl="asst2" presStyleIdx="1" presStyleCnt="2"/>
      <dgm:spPr/>
      <dgm:t>
        <a:bodyPr/>
        <a:lstStyle/>
        <a:p>
          <a:endParaRPr lang="pt-BR"/>
        </a:p>
      </dgm:t>
    </dgm:pt>
    <dgm:pt modelId="{23EAFEF9-6DEF-472E-BBE9-9C87A69A1F93}" type="pres">
      <dgm:prSet presAssocID="{638164F7-506F-47D4-A432-6A80DFE7FA6A}" presName="hierChild6" presStyleCnt="0"/>
      <dgm:spPr/>
    </dgm:pt>
    <dgm:pt modelId="{84F2C767-D0F0-4539-B2AE-A2CF9DF711FA}" type="pres">
      <dgm:prSet presAssocID="{638164F7-506F-47D4-A432-6A80DFE7FA6A}" presName="hierChild7" presStyleCnt="0"/>
      <dgm:spPr/>
    </dgm:pt>
    <dgm:pt modelId="{3C5D1002-E939-45E0-BBD5-2A4B209785A1}" type="pres">
      <dgm:prSet presAssocID="{2036C4B8-B79E-4D2C-A76E-422819DCC0A4}" presName="hierChild3" presStyleCnt="0"/>
      <dgm:spPr/>
    </dgm:pt>
    <dgm:pt modelId="{621262D4-400E-49FD-A0CB-9A75B778E2E2}" type="pres">
      <dgm:prSet presAssocID="{E93B7ED1-48AC-4922-AAF5-116B2FB02307}" presName="Name115" presStyleLbl="parChTrans1D2" presStyleIdx="1" presStyleCnt="3"/>
      <dgm:spPr/>
      <dgm:t>
        <a:bodyPr/>
        <a:lstStyle/>
        <a:p>
          <a:endParaRPr lang="pt-BR"/>
        </a:p>
      </dgm:t>
    </dgm:pt>
    <dgm:pt modelId="{EE478CE7-202B-4D9C-8A8B-66179324CA7D}" type="pres">
      <dgm:prSet presAssocID="{BA2AF59D-0E9E-4BFB-8068-2C08CC6151AC}" presName="hierRoot3" presStyleCnt="0">
        <dgm:presLayoutVars>
          <dgm:hierBranch val="init"/>
        </dgm:presLayoutVars>
      </dgm:prSet>
      <dgm:spPr/>
    </dgm:pt>
    <dgm:pt modelId="{21E36EAB-75FA-4130-AAB3-9E48332F9993}" type="pres">
      <dgm:prSet presAssocID="{BA2AF59D-0E9E-4BFB-8068-2C08CC6151AC}" presName="rootComposite3" presStyleCnt="0"/>
      <dgm:spPr/>
    </dgm:pt>
    <dgm:pt modelId="{D2F0AE5B-5B3A-4B18-B4D2-EB142A9E7CDB}" type="pres">
      <dgm:prSet presAssocID="{BA2AF59D-0E9E-4BFB-8068-2C08CC6151AC}" presName="rootText3" presStyleLbl="asst1" presStyleIdx="0" presStyleCnt="2">
        <dgm:presLayoutVars>
          <dgm:chPref val="3"/>
        </dgm:presLayoutVars>
      </dgm:prSet>
      <dgm:spPr/>
      <dgm:t>
        <a:bodyPr/>
        <a:lstStyle/>
        <a:p>
          <a:endParaRPr lang="pt-BR"/>
        </a:p>
      </dgm:t>
    </dgm:pt>
    <dgm:pt modelId="{915E9814-A426-4AC0-883F-C31C2003161B}" type="pres">
      <dgm:prSet presAssocID="{BA2AF59D-0E9E-4BFB-8068-2C08CC6151AC}" presName="rootConnector3" presStyleLbl="asst1" presStyleIdx="0" presStyleCnt="2"/>
      <dgm:spPr/>
      <dgm:t>
        <a:bodyPr/>
        <a:lstStyle/>
        <a:p>
          <a:endParaRPr lang="pt-BR"/>
        </a:p>
      </dgm:t>
    </dgm:pt>
    <dgm:pt modelId="{A8224C6E-D980-45C9-985A-3F885B55FCA8}" type="pres">
      <dgm:prSet presAssocID="{BA2AF59D-0E9E-4BFB-8068-2C08CC6151AC}" presName="hierChild6" presStyleCnt="0"/>
      <dgm:spPr/>
    </dgm:pt>
    <dgm:pt modelId="{DFAF1C36-DEF4-4E07-81E4-34B006631220}" type="pres">
      <dgm:prSet presAssocID="{BA2AF59D-0E9E-4BFB-8068-2C08CC6151AC}" presName="hierChild7" presStyleCnt="0"/>
      <dgm:spPr/>
    </dgm:pt>
    <dgm:pt modelId="{0B518C2A-398A-4BB4-98C9-A8C65583AE67}" type="pres">
      <dgm:prSet presAssocID="{232DF975-4B75-4C32-B8E8-919F21DF77F0}" presName="Name115" presStyleLbl="parChTrans1D2" presStyleIdx="2" presStyleCnt="3"/>
      <dgm:spPr/>
      <dgm:t>
        <a:bodyPr/>
        <a:lstStyle/>
        <a:p>
          <a:endParaRPr lang="pt-BR"/>
        </a:p>
      </dgm:t>
    </dgm:pt>
    <dgm:pt modelId="{2BE118F5-26E9-47BD-9C5E-C183216DF5DF}" type="pres">
      <dgm:prSet presAssocID="{91206230-5030-46BC-8466-B6790B71D70A}" presName="hierRoot3" presStyleCnt="0">
        <dgm:presLayoutVars>
          <dgm:hierBranch val="init"/>
        </dgm:presLayoutVars>
      </dgm:prSet>
      <dgm:spPr/>
    </dgm:pt>
    <dgm:pt modelId="{87ED7A28-1D31-45FB-9E3E-6D60A118AC68}" type="pres">
      <dgm:prSet presAssocID="{91206230-5030-46BC-8466-B6790B71D70A}" presName="rootComposite3" presStyleCnt="0"/>
      <dgm:spPr/>
    </dgm:pt>
    <dgm:pt modelId="{C68C7873-7B87-4A86-A862-4F43B6EF2A4F}" type="pres">
      <dgm:prSet presAssocID="{91206230-5030-46BC-8466-B6790B71D70A}" presName="rootText3" presStyleLbl="asst1" presStyleIdx="1" presStyleCnt="2">
        <dgm:presLayoutVars>
          <dgm:chPref val="3"/>
        </dgm:presLayoutVars>
      </dgm:prSet>
      <dgm:spPr/>
      <dgm:t>
        <a:bodyPr/>
        <a:lstStyle/>
        <a:p>
          <a:endParaRPr lang="pt-BR"/>
        </a:p>
      </dgm:t>
    </dgm:pt>
    <dgm:pt modelId="{4E3191E7-A8D2-4183-8B1F-BEDC16D424E6}" type="pres">
      <dgm:prSet presAssocID="{91206230-5030-46BC-8466-B6790B71D70A}" presName="rootConnector3" presStyleLbl="asst1" presStyleIdx="1" presStyleCnt="2"/>
      <dgm:spPr/>
      <dgm:t>
        <a:bodyPr/>
        <a:lstStyle/>
        <a:p>
          <a:endParaRPr lang="pt-BR"/>
        </a:p>
      </dgm:t>
    </dgm:pt>
    <dgm:pt modelId="{11D7A1D8-E067-4D32-A518-7026FB731F2E}" type="pres">
      <dgm:prSet presAssocID="{91206230-5030-46BC-8466-B6790B71D70A}" presName="hierChild6" presStyleCnt="0"/>
      <dgm:spPr/>
    </dgm:pt>
    <dgm:pt modelId="{3E265C79-902F-4DF6-B101-9AD5DC4EA3BF}" type="pres">
      <dgm:prSet presAssocID="{91206230-5030-46BC-8466-B6790B71D70A}" presName="hierChild7" presStyleCnt="0"/>
      <dgm:spPr/>
    </dgm:pt>
  </dgm:ptLst>
  <dgm:cxnLst>
    <dgm:cxn modelId="{B843FD33-83B9-494B-96BC-2B46E2F02A67}" srcId="{2036C4B8-B79E-4D2C-A76E-422819DCC0A4}" destId="{302FFAE0-6432-466D-8CFE-250A63BFF1C2}" srcOrd="2" destOrd="0" parTransId="{45032530-6E33-411D-8B37-321FC5D00EBA}" sibTransId="{F0F54028-7F52-4981-97A0-D5C16419311B}"/>
    <dgm:cxn modelId="{31F5BB2B-4715-41E9-854C-D1FC974E24CC}" type="presOf" srcId="{3147D66E-B1AD-4568-A79C-285859C1C2E8}" destId="{F3E372BB-5E7E-4E16-BC73-172CB7611DA5}" srcOrd="0" destOrd="0" presId="urn:microsoft.com/office/officeart/2009/3/layout/HorizontalOrganizationChart"/>
    <dgm:cxn modelId="{99E6037B-20DF-4D55-803A-8B8D9DB4AE7C}" type="presOf" srcId="{BA2AF59D-0E9E-4BFB-8068-2C08CC6151AC}" destId="{D2F0AE5B-5B3A-4B18-B4D2-EB142A9E7CDB}" srcOrd="0" destOrd="0" presId="urn:microsoft.com/office/officeart/2009/3/layout/HorizontalOrganizationChart"/>
    <dgm:cxn modelId="{0ED0EFFE-AE1C-4372-AB84-58B35F42D908}" type="presOf" srcId="{F5C4C762-AB42-4D8C-AC10-D992D61D9D40}" destId="{3132C2C3-8F24-400B-B5B8-DDE3BD05CBB0}" srcOrd="0" destOrd="0" presId="urn:microsoft.com/office/officeart/2009/3/layout/HorizontalOrganizationChart"/>
    <dgm:cxn modelId="{F23240E0-242A-4BD1-8B4F-33C7404B3255}" type="presOf" srcId="{91206230-5030-46BC-8466-B6790B71D70A}" destId="{4E3191E7-A8D2-4183-8B1F-BEDC16D424E6}" srcOrd="1" destOrd="0" presId="urn:microsoft.com/office/officeart/2009/3/layout/HorizontalOrganizationChart"/>
    <dgm:cxn modelId="{483C5420-074F-4721-8E96-961E9EAF39AC}" type="presOf" srcId="{048FE17A-F05A-452D-9E14-2CEA27646D36}" destId="{7F7EAF29-EFEC-47E7-B7AA-4833EA151EF5}" srcOrd="0" destOrd="0" presId="urn:microsoft.com/office/officeart/2009/3/layout/HorizontalOrganizationChart"/>
    <dgm:cxn modelId="{E3A9E2C9-7A12-45A5-8227-67CC9A2B1584}" type="presOf" srcId="{E93B7ED1-48AC-4922-AAF5-116B2FB02307}" destId="{621262D4-400E-49FD-A0CB-9A75B778E2E2}" srcOrd="0" destOrd="0" presId="urn:microsoft.com/office/officeart/2009/3/layout/HorizontalOrganizationChart"/>
    <dgm:cxn modelId="{B19B5CCA-06F5-4A7D-AA1F-EF87CC92D600}" type="presOf" srcId="{638164F7-506F-47D4-A432-6A80DFE7FA6A}" destId="{49305BB0-ADD4-43B8-9971-9EC92F04231C}" srcOrd="0" destOrd="0" presId="urn:microsoft.com/office/officeart/2009/3/layout/HorizontalOrganizationChart"/>
    <dgm:cxn modelId="{15C8843A-3259-4245-8C97-AA0A9DAD257D}" type="presOf" srcId="{91206230-5030-46BC-8466-B6790B71D70A}" destId="{C68C7873-7B87-4A86-A862-4F43B6EF2A4F}" srcOrd="0" destOrd="0" presId="urn:microsoft.com/office/officeart/2009/3/layout/HorizontalOrganizationChart"/>
    <dgm:cxn modelId="{FDDDDD6C-0AA1-44F5-AB32-DBE4706AD1C3}" srcId="{302FFAE0-6432-466D-8CFE-250A63BFF1C2}" destId="{F5C4C762-AB42-4D8C-AC10-D992D61D9D40}" srcOrd="0" destOrd="0" parTransId="{4AAB2DA9-CBFF-452B-8719-2446FC81AA0F}" sibTransId="{862C7A69-C519-40AC-89E4-A749FC13740B}"/>
    <dgm:cxn modelId="{2F4693E8-3C34-4D17-BDCA-E29758C5839C}" type="presOf" srcId="{650D3967-E5A1-4EC7-8E7C-8995FF4D0ECB}" destId="{05A5E34B-F4D2-4AB5-B540-6026EE0278E9}" srcOrd="0" destOrd="0" presId="urn:microsoft.com/office/officeart/2009/3/layout/HorizontalOrganizationChart"/>
    <dgm:cxn modelId="{CBB90B38-F780-4E8D-9F4A-9A86DA240459}" type="presOf" srcId="{302FFAE0-6432-466D-8CFE-250A63BFF1C2}" destId="{9AF51BA3-0F9A-478A-BBAC-7FE0934EA1E4}" srcOrd="1" destOrd="0" presId="urn:microsoft.com/office/officeart/2009/3/layout/HorizontalOrganizationChart"/>
    <dgm:cxn modelId="{5F894DFF-6676-4A3A-8983-CEA0AE44339A}" srcId="{2036C4B8-B79E-4D2C-A76E-422819DCC0A4}" destId="{BA2AF59D-0E9E-4BFB-8068-2C08CC6151AC}" srcOrd="0" destOrd="0" parTransId="{E93B7ED1-48AC-4922-AAF5-116B2FB02307}" sibTransId="{59F44AAB-D3F0-4CF2-AE35-A087001D64DA}"/>
    <dgm:cxn modelId="{C75B9F58-88CF-4F11-A68C-724585ADB399}" type="presOf" srcId="{302FFAE0-6432-466D-8CFE-250A63BFF1C2}" destId="{0F450A5E-B008-4195-8CC8-424C45064C11}" srcOrd="0" destOrd="0" presId="urn:microsoft.com/office/officeart/2009/3/layout/HorizontalOrganizationChart"/>
    <dgm:cxn modelId="{4BC9DC2D-BA6B-4B76-AA46-00F5A6118E8A}" srcId="{302FFAE0-6432-466D-8CFE-250A63BFF1C2}" destId="{048FE17A-F05A-452D-9E14-2CEA27646D36}" srcOrd="2" destOrd="0" parTransId="{5705F9A1-6140-4D65-BA92-B93DF66669DF}" sibTransId="{77EDD15C-EE00-46F9-94AD-B82C019FB300}"/>
    <dgm:cxn modelId="{D84F2D2D-5C64-4B77-9839-B26217989B8F}" type="presOf" srcId="{232DF975-4B75-4C32-B8E8-919F21DF77F0}" destId="{0B518C2A-398A-4BB4-98C9-A8C65583AE67}" srcOrd="0" destOrd="0" presId="urn:microsoft.com/office/officeart/2009/3/layout/HorizontalOrganizationChart"/>
    <dgm:cxn modelId="{CD17BB9E-4B30-4CAA-A73E-43EB1D26A0A4}" type="presOf" srcId="{45032530-6E33-411D-8B37-321FC5D00EBA}" destId="{35985E3F-2D05-4B86-865F-1BB37A553113}" srcOrd="0" destOrd="0" presId="urn:microsoft.com/office/officeart/2009/3/layout/HorizontalOrganizationChart"/>
    <dgm:cxn modelId="{78903024-4B95-4D66-80D2-1DC7454B4D07}" type="presOf" srcId="{638164F7-506F-47D4-A432-6A80DFE7FA6A}" destId="{172C5D82-6607-4DCA-BD7D-0D7432E24472}" srcOrd="1" destOrd="0" presId="urn:microsoft.com/office/officeart/2009/3/layout/HorizontalOrganizationChart"/>
    <dgm:cxn modelId="{1D7F8408-A423-494D-BAB5-CE1BD76E1C2C}" type="presOf" srcId="{2036C4B8-B79E-4D2C-A76E-422819DCC0A4}" destId="{17C6202D-2795-4739-9A65-8F747ACD12A3}" srcOrd="0" destOrd="0" presId="urn:microsoft.com/office/officeart/2009/3/layout/HorizontalOrganizationChart"/>
    <dgm:cxn modelId="{0091820C-A2E0-4D98-A9A3-F993A8EBA47C}" type="presOf" srcId="{2036C4B8-B79E-4D2C-A76E-422819DCC0A4}" destId="{D7066EBB-19B7-47F2-80BD-CB39CF02FFEC}" srcOrd="1" destOrd="0" presId="urn:microsoft.com/office/officeart/2009/3/layout/HorizontalOrganizationChart"/>
    <dgm:cxn modelId="{C29E10BE-8591-478D-82AF-DDD22F9F6FFE}" srcId="{650D3967-E5A1-4EC7-8E7C-8995FF4D0ECB}" destId="{2036C4B8-B79E-4D2C-A76E-422819DCC0A4}" srcOrd="0" destOrd="0" parTransId="{B47BDEA6-B9BE-4661-BD79-C54E097796D8}" sibTransId="{A01F11FA-7477-44A0-887B-2BBED58D0F9E}"/>
    <dgm:cxn modelId="{B7B543E2-D3F2-4C0D-8246-82142E3773AC}" type="presOf" srcId="{048FE17A-F05A-452D-9E14-2CEA27646D36}" destId="{7DD6A36D-4586-419A-A828-8BD8E4676B2F}" srcOrd="1" destOrd="0" presId="urn:microsoft.com/office/officeart/2009/3/layout/HorizontalOrganizationChart"/>
    <dgm:cxn modelId="{911BB26C-11FB-4582-93BB-4162E21E861D}" type="presOf" srcId="{4AAB2DA9-CBFF-452B-8719-2446FC81AA0F}" destId="{952CFE51-A11F-4F3F-941C-B01236F0253C}" srcOrd="0" destOrd="0" presId="urn:microsoft.com/office/officeart/2009/3/layout/HorizontalOrganizationChart"/>
    <dgm:cxn modelId="{E006761F-F840-4B71-8F15-963C649A2654}" type="presOf" srcId="{5705F9A1-6140-4D65-BA92-B93DF66669DF}" destId="{67A890F4-1323-425E-BF2B-9ACBC08136D9}" srcOrd="0" destOrd="0" presId="urn:microsoft.com/office/officeart/2009/3/layout/HorizontalOrganizationChart"/>
    <dgm:cxn modelId="{170650D8-A299-461C-8E7A-17CDBD6A8D3B}" type="presOf" srcId="{F5C4C762-AB42-4D8C-AC10-D992D61D9D40}" destId="{76D81188-5B08-46CB-B120-8DD4A0DB47DE}" srcOrd="1" destOrd="0" presId="urn:microsoft.com/office/officeart/2009/3/layout/HorizontalOrganizationChart"/>
    <dgm:cxn modelId="{8723F7FB-65F4-4A4B-B068-11A8BC637824}" srcId="{302FFAE0-6432-466D-8CFE-250A63BFF1C2}" destId="{638164F7-506F-47D4-A432-6A80DFE7FA6A}" srcOrd="1" destOrd="0" parTransId="{3147D66E-B1AD-4568-A79C-285859C1C2E8}" sibTransId="{3684584D-5B72-46C6-AEEB-A618CBAC3936}"/>
    <dgm:cxn modelId="{3E14895C-4D39-4DEE-ACF6-48060CC1022D}" srcId="{2036C4B8-B79E-4D2C-A76E-422819DCC0A4}" destId="{91206230-5030-46BC-8466-B6790B71D70A}" srcOrd="1" destOrd="0" parTransId="{232DF975-4B75-4C32-B8E8-919F21DF77F0}" sibTransId="{CFC1608F-E1D7-4E8E-A1BE-6F4A9E747BC0}"/>
    <dgm:cxn modelId="{AB474DCA-CBCB-4C38-82C3-AC1A3D81654C}" type="presOf" srcId="{BA2AF59D-0E9E-4BFB-8068-2C08CC6151AC}" destId="{915E9814-A426-4AC0-883F-C31C2003161B}" srcOrd="1" destOrd="0" presId="urn:microsoft.com/office/officeart/2009/3/layout/HorizontalOrganizationChart"/>
    <dgm:cxn modelId="{14C90B02-785C-4B57-ACAB-A219272A3FDF}" type="presParOf" srcId="{05A5E34B-F4D2-4AB5-B540-6026EE0278E9}" destId="{5E3C0961-9409-4066-BD92-F7D3FD03A52B}" srcOrd="0" destOrd="0" presId="urn:microsoft.com/office/officeart/2009/3/layout/HorizontalOrganizationChart"/>
    <dgm:cxn modelId="{A8E12B93-5671-4887-8ABE-8B303BBD328E}" type="presParOf" srcId="{5E3C0961-9409-4066-BD92-F7D3FD03A52B}" destId="{2B435373-A2CA-4A37-B575-27BD7442C5E1}" srcOrd="0" destOrd="0" presId="urn:microsoft.com/office/officeart/2009/3/layout/HorizontalOrganizationChart"/>
    <dgm:cxn modelId="{EDD0533D-32AB-4741-B425-A0ED58B33A91}" type="presParOf" srcId="{2B435373-A2CA-4A37-B575-27BD7442C5E1}" destId="{17C6202D-2795-4739-9A65-8F747ACD12A3}" srcOrd="0" destOrd="0" presId="urn:microsoft.com/office/officeart/2009/3/layout/HorizontalOrganizationChart"/>
    <dgm:cxn modelId="{9016F1D1-D584-481A-9851-A678A58F6845}" type="presParOf" srcId="{2B435373-A2CA-4A37-B575-27BD7442C5E1}" destId="{D7066EBB-19B7-47F2-80BD-CB39CF02FFEC}" srcOrd="1" destOrd="0" presId="urn:microsoft.com/office/officeart/2009/3/layout/HorizontalOrganizationChart"/>
    <dgm:cxn modelId="{2F0CFE45-A6B9-4BE6-BAB2-14ED711575F7}" type="presParOf" srcId="{5E3C0961-9409-4066-BD92-F7D3FD03A52B}" destId="{84D37802-B210-4CA1-A4BD-32A20C93ACF4}" srcOrd="1" destOrd="0" presId="urn:microsoft.com/office/officeart/2009/3/layout/HorizontalOrganizationChart"/>
    <dgm:cxn modelId="{4849FAAC-2955-4770-A3C9-F9E32D3238FB}" type="presParOf" srcId="{84D37802-B210-4CA1-A4BD-32A20C93ACF4}" destId="{35985E3F-2D05-4B86-865F-1BB37A553113}" srcOrd="0" destOrd="0" presId="urn:microsoft.com/office/officeart/2009/3/layout/HorizontalOrganizationChart"/>
    <dgm:cxn modelId="{C27DBFFF-0304-431C-83D6-F5391F8BDEAC}" type="presParOf" srcId="{84D37802-B210-4CA1-A4BD-32A20C93ACF4}" destId="{369C7613-76AB-470A-B26C-29E141A7C7DB}" srcOrd="1" destOrd="0" presId="urn:microsoft.com/office/officeart/2009/3/layout/HorizontalOrganizationChart"/>
    <dgm:cxn modelId="{CD2586D0-FBF5-44E3-B3EA-4B1810D30D0A}" type="presParOf" srcId="{369C7613-76AB-470A-B26C-29E141A7C7DB}" destId="{870BD8E3-7490-499B-A6D5-AE6C6B0BE44B}" srcOrd="0" destOrd="0" presId="urn:microsoft.com/office/officeart/2009/3/layout/HorizontalOrganizationChart"/>
    <dgm:cxn modelId="{E24DC4C3-CBA6-40DF-AD0F-44F4430B75DA}" type="presParOf" srcId="{870BD8E3-7490-499B-A6D5-AE6C6B0BE44B}" destId="{0F450A5E-B008-4195-8CC8-424C45064C11}" srcOrd="0" destOrd="0" presId="urn:microsoft.com/office/officeart/2009/3/layout/HorizontalOrganizationChart"/>
    <dgm:cxn modelId="{827F95D0-6BE5-4A1C-9AA8-F6981210F293}" type="presParOf" srcId="{870BD8E3-7490-499B-A6D5-AE6C6B0BE44B}" destId="{9AF51BA3-0F9A-478A-BBAC-7FE0934EA1E4}" srcOrd="1" destOrd="0" presId="urn:microsoft.com/office/officeart/2009/3/layout/HorizontalOrganizationChart"/>
    <dgm:cxn modelId="{B2DEAE4A-5C92-4CA7-9B4E-9D54F59F07E5}" type="presParOf" srcId="{369C7613-76AB-470A-B26C-29E141A7C7DB}" destId="{0D078645-B0DC-4DD1-882A-57A6CDF12B6A}" srcOrd="1" destOrd="0" presId="urn:microsoft.com/office/officeart/2009/3/layout/HorizontalOrganizationChart"/>
    <dgm:cxn modelId="{47D4DBC1-6DA7-4CF2-962F-21CADD129DBE}" type="presParOf" srcId="{0D078645-B0DC-4DD1-882A-57A6CDF12B6A}" destId="{67A890F4-1323-425E-BF2B-9ACBC08136D9}" srcOrd="0" destOrd="0" presId="urn:microsoft.com/office/officeart/2009/3/layout/HorizontalOrganizationChart"/>
    <dgm:cxn modelId="{208C034A-BBC0-4B9B-960F-FC2A34924E90}" type="presParOf" srcId="{0D078645-B0DC-4DD1-882A-57A6CDF12B6A}" destId="{2F59621A-442B-4029-8C79-8CC5C7CC330A}" srcOrd="1" destOrd="0" presId="urn:microsoft.com/office/officeart/2009/3/layout/HorizontalOrganizationChart"/>
    <dgm:cxn modelId="{52153C19-F31E-487B-BC74-18BC7DDDC9E4}" type="presParOf" srcId="{2F59621A-442B-4029-8C79-8CC5C7CC330A}" destId="{EFA36E68-CF72-40EC-AA45-E07AA3AB66F4}" srcOrd="0" destOrd="0" presId="urn:microsoft.com/office/officeart/2009/3/layout/HorizontalOrganizationChart"/>
    <dgm:cxn modelId="{5A73242C-E85F-46DF-B921-F752FA784795}" type="presParOf" srcId="{EFA36E68-CF72-40EC-AA45-E07AA3AB66F4}" destId="{7F7EAF29-EFEC-47E7-B7AA-4833EA151EF5}" srcOrd="0" destOrd="0" presId="urn:microsoft.com/office/officeart/2009/3/layout/HorizontalOrganizationChart"/>
    <dgm:cxn modelId="{ABB48F9C-04CB-4B48-A6B6-733AD2A032E5}" type="presParOf" srcId="{EFA36E68-CF72-40EC-AA45-E07AA3AB66F4}" destId="{7DD6A36D-4586-419A-A828-8BD8E4676B2F}" srcOrd="1" destOrd="0" presId="urn:microsoft.com/office/officeart/2009/3/layout/HorizontalOrganizationChart"/>
    <dgm:cxn modelId="{3C503C0F-E5C0-425D-9CE1-7F3AB8F8B6F2}" type="presParOf" srcId="{2F59621A-442B-4029-8C79-8CC5C7CC330A}" destId="{E87210B4-578B-43A0-B5DF-4748268CF411}" srcOrd="1" destOrd="0" presId="urn:microsoft.com/office/officeart/2009/3/layout/HorizontalOrganizationChart"/>
    <dgm:cxn modelId="{82AA1846-4735-4111-9A80-A2A9898E2EDB}" type="presParOf" srcId="{2F59621A-442B-4029-8C79-8CC5C7CC330A}" destId="{F6CAC0CA-9CD5-4703-A3F6-FEA1F8CF86F1}" srcOrd="2" destOrd="0" presId="urn:microsoft.com/office/officeart/2009/3/layout/HorizontalOrganizationChart"/>
    <dgm:cxn modelId="{22E341DB-A57F-4AAB-8A33-E0C1CA23E14F}" type="presParOf" srcId="{369C7613-76AB-470A-B26C-29E141A7C7DB}" destId="{B46D90DB-9983-40AC-B8C6-09414E79A2ED}" srcOrd="2" destOrd="0" presId="urn:microsoft.com/office/officeart/2009/3/layout/HorizontalOrganizationChart"/>
    <dgm:cxn modelId="{7E92596C-2578-4946-8421-5527AC1B6D98}" type="presParOf" srcId="{B46D90DB-9983-40AC-B8C6-09414E79A2ED}" destId="{952CFE51-A11F-4F3F-941C-B01236F0253C}" srcOrd="0" destOrd="0" presId="urn:microsoft.com/office/officeart/2009/3/layout/HorizontalOrganizationChart"/>
    <dgm:cxn modelId="{BD37916D-D603-4EE7-84BF-EEE15E19D4D1}" type="presParOf" srcId="{B46D90DB-9983-40AC-B8C6-09414E79A2ED}" destId="{A7FA3C4C-44AE-4CE6-8FA0-97DA5AC78CB6}" srcOrd="1" destOrd="0" presId="urn:microsoft.com/office/officeart/2009/3/layout/HorizontalOrganizationChart"/>
    <dgm:cxn modelId="{C94A3E49-41D8-4349-A2FD-D8D4E83B4CF6}" type="presParOf" srcId="{A7FA3C4C-44AE-4CE6-8FA0-97DA5AC78CB6}" destId="{446102C3-1235-4EFC-B77B-DFD4B438A43F}" srcOrd="0" destOrd="0" presId="urn:microsoft.com/office/officeart/2009/3/layout/HorizontalOrganizationChart"/>
    <dgm:cxn modelId="{D236691D-81AE-4859-AE85-09C96790C159}" type="presParOf" srcId="{446102C3-1235-4EFC-B77B-DFD4B438A43F}" destId="{3132C2C3-8F24-400B-B5B8-DDE3BD05CBB0}" srcOrd="0" destOrd="0" presId="urn:microsoft.com/office/officeart/2009/3/layout/HorizontalOrganizationChart"/>
    <dgm:cxn modelId="{346594F6-6D06-446E-B769-BD259194CAFF}" type="presParOf" srcId="{446102C3-1235-4EFC-B77B-DFD4B438A43F}" destId="{76D81188-5B08-46CB-B120-8DD4A0DB47DE}" srcOrd="1" destOrd="0" presId="urn:microsoft.com/office/officeart/2009/3/layout/HorizontalOrganizationChart"/>
    <dgm:cxn modelId="{AE3B3932-66EB-4B13-9F81-148BC5547C1E}" type="presParOf" srcId="{A7FA3C4C-44AE-4CE6-8FA0-97DA5AC78CB6}" destId="{B3955486-84F3-4C37-8DF7-F2EB41C7D3C2}" srcOrd="1" destOrd="0" presId="urn:microsoft.com/office/officeart/2009/3/layout/HorizontalOrganizationChart"/>
    <dgm:cxn modelId="{85C3809C-43E8-42C9-A87C-ADC7FD4293D2}" type="presParOf" srcId="{A7FA3C4C-44AE-4CE6-8FA0-97DA5AC78CB6}" destId="{5FC794DE-1443-4367-962E-33A19E8B9AE1}" srcOrd="2" destOrd="0" presId="urn:microsoft.com/office/officeart/2009/3/layout/HorizontalOrganizationChart"/>
    <dgm:cxn modelId="{D67F3CC7-06F3-4BCE-AE9B-4367C4E56F6E}" type="presParOf" srcId="{B46D90DB-9983-40AC-B8C6-09414E79A2ED}" destId="{F3E372BB-5E7E-4E16-BC73-172CB7611DA5}" srcOrd="2" destOrd="0" presId="urn:microsoft.com/office/officeart/2009/3/layout/HorizontalOrganizationChart"/>
    <dgm:cxn modelId="{639352FF-F28C-493D-AD91-2D70E1158E09}" type="presParOf" srcId="{B46D90DB-9983-40AC-B8C6-09414E79A2ED}" destId="{98A75DBA-3649-4988-B919-45BFA832751C}" srcOrd="3" destOrd="0" presId="urn:microsoft.com/office/officeart/2009/3/layout/HorizontalOrganizationChart"/>
    <dgm:cxn modelId="{2F3E4A66-D8BF-4C29-AA8F-377001536A47}" type="presParOf" srcId="{98A75DBA-3649-4988-B919-45BFA832751C}" destId="{69F81370-3C15-42BA-83C9-F523300FB0AD}" srcOrd="0" destOrd="0" presId="urn:microsoft.com/office/officeart/2009/3/layout/HorizontalOrganizationChart"/>
    <dgm:cxn modelId="{C8937E26-72AB-4120-B064-8F0F0ACDD26B}" type="presParOf" srcId="{69F81370-3C15-42BA-83C9-F523300FB0AD}" destId="{49305BB0-ADD4-43B8-9971-9EC92F04231C}" srcOrd="0" destOrd="0" presId="urn:microsoft.com/office/officeart/2009/3/layout/HorizontalOrganizationChart"/>
    <dgm:cxn modelId="{4D713512-CAB3-48F7-AC7B-07102643C00D}" type="presParOf" srcId="{69F81370-3C15-42BA-83C9-F523300FB0AD}" destId="{172C5D82-6607-4DCA-BD7D-0D7432E24472}" srcOrd="1" destOrd="0" presId="urn:microsoft.com/office/officeart/2009/3/layout/HorizontalOrganizationChart"/>
    <dgm:cxn modelId="{879D234E-80E3-424C-8491-D6CFF25D091B}" type="presParOf" srcId="{98A75DBA-3649-4988-B919-45BFA832751C}" destId="{23EAFEF9-6DEF-472E-BBE9-9C87A69A1F93}" srcOrd="1" destOrd="0" presId="urn:microsoft.com/office/officeart/2009/3/layout/HorizontalOrganizationChart"/>
    <dgm:cxn modelId="{DB3BDC69-CC8C-4101-86E8-0CD6B8FAB1A0}" type="presParOf" srcId="{98A75DBA-3649-4988-B919-45BFA832751C}" destId="{84F2C767-D0F0-4539-B2AE-A2CF9DF711FA}" srcOrd="2" destOrd="0" presId="urn:microsoft.com/office/officeart/2009/3/layout/HorizontalOrganizationChart"/>
    <dgm:cxn modelId="{14E6F957-5898-4019-A9D9-1FB132951F18}" type="presParOf" srcId="{5E3C0961-9409-4066-BD92-F7D3FD03A52B}" destId="{3C5D1002-E939-45E0-BBD5-2A4B209785A1}" srcOrd="2" destOrd="0" presId="urn:microsoft.com/office/officeart/2009/3/layout/HorizontalOrganizationChart"/>
    <dgm:cxn modelId="{2904A177-D6EE-4E1F-8663-58FB8C6B440C}" type="presParOf" srcId="{3C5D1002-E939-45E0-BBD5-2A4B209785A1}" destId="{621262D4-400E-49FD-A0CB-9A75B778E2E2}" srcOrd="0" destOrd="0" presId="urn:microsoft.com/office/officeart/2009/3/layout/HorizontalOrganizationChart"/>
    <dgm:cxn modelId="{48601E2F-5B61-448D-86C3-FBFA52A839A0}" type="presParOf" srcId="{3C5D1002-E939-45E0-BBD5-2A4B209785A1}" destId="{EE478CE7-202B-4D9C-8A8B-66179324CA7D}" srcOrd="1" destOrd="0" presId="urn:microsoft.com/office/officeart/2009/3/layout/HorizontalOrganizationChart"/>
    <dgm:cxn modelId="{85BC02E9-0546-4126-A943-938D76A3C7C8}" type="presParOf" srcId="{EE478CE7-202B-4D9C-8A8B-66179324CA7D}" destId="{21E36EAB-75FA-4130-AAB3-9E48332F9993}" srcOrd="0" destOrd="0" presId="urn:microsoft.com/office/officeart/2009/3/layout/HorizontalOrganizationChart"/>
    <dgm:cxn modelId="{8FA3FA14-B550-4512-8351-E089374DF9ED}" type="presParOf" srcId="{21E36EAB-75FA-4130-AAB3-9E48332F9993}" destId="{D2F0AE5B-5B3A-4B18-B4D2-EB142A9E7CDB}" srcOrd="0" destOrd="0" presId="urn:microsoft.com/office/officeart/2009/3/layout/HorizontalOrganizationChart"/>
    <dgm:cxn modelId="{AA34C636-6A69-40BB-B077-D01C098E17E7}" type="presParOf" srcId="{21E36EAB-75FA-4130-AAB3-9E48332F9993}" destId="{915E9814-A426-4AC0-883F-C31C2003161B}" srcOrd="1" destOrd="0" presId="urn:microsoft.com/office/officeart/2009/3/layout/HorizontalOrganizationChart"/>
    <dgm:cxn modelId="{4BCA3FB3-9F8E-466A-8ADD-24093F6A743B}" type="presParOf" srcId="{EE478CE7-202B-4D9C-8A8B-66179324CA7D}" destId="{A8224C6E-D980-45C9-985A-3F885B55FCA8}" srcOrd="1" destOrd="0" presId="urn:microsoft.com/office/officeart/2009/3/layout/HorizontalOrganizationChart"/>
    <dgm:cxn modelId="{16405B7D-3164-4FD5-AB83-B122EC29D117}" type="presParOf" srcId="{EE478CE7-202B-4D9C-8A8B-66179324CA7D}" destId="{DFAF1C36-DEF4-4E07-81E4-34B006631220}" srcOrd="2" destOrd="0" presId="urn:microsoft.com/office/officeart/2009/3/layout/HorizontalOrganizationChart"/>
    <dgm:cxn modelId="{AFF2F815-7B23-412D-AA3A-A466CCCB7502}" type="presParOf" srcId="{3C5D1002-E939-45E0-BBD5-2A4B209785A1}" destId="{0B518C2A-398A-4BB4-98C9-A8C65583AE67}" srcOrd="2" destOrd="0" presId="urn:microsoft.com/office/officeart/2009/3/layout/HorizontalOrganizationChart"/>
    <dgm:cxn modelId="{13FEA28D-53E9-41E6-B8FE-14FB9D3837A9}" type="presParOf" srcId="{3C5D1002-E939-45E0-BBD5-2A4B209785A1}" destId="{2BE118F5-26E9-47BD-9C5E-C183216DF5DF}" srcOrd="3" destOrd="0" presId="urn:microsoft.com/office/officeart/2009/3/layout/HorizontalOrganizationChart"/>
    <dgm:cxn modelId="{92AEAE77-D420-4357-A631-200FFEDA60D9}" type="presParOf" srcId="{2BE118F5-26E9-47BD-9C5E-C183216DF5DF}" destId="{87ED7A28-1D31-45FB-9E3E-6D60A118AC68}" srcOrd="0" destOrd="0" presId="urn:microsoft.com/office/officeart/2009/3/layout/HorizontalOrganizationChart"/>
    <dgm:cxn modelId="{288F8305-C834-4A65-A548-0B9B4A384496}" type="presParOf" srcId="{87ED7A28-1D31-45FB-9E3E-6D60A118AC68}" destId="{C68C7873-7B87-4A86-A862-4F43B6EF2A4F}" srcOrd="0" destOrd="0" presId="urn:microsoft.com/office/officeart/2009/3/layout/HorizontalOrganizationChart"/>
    <dgm:cxn modelId="{B22AF0BE-35AF-49AD-85F3-E24C56C78149}" type="presParOf" srcId="{87ED7A28-1D31-45FB-9E3E-6D60A118AC68}" destId="{4E3191E7-A8D2-4183-8B1F-BEDC16D424E6}" srcOrd="1" destOrd="0" presId="urn:microsoft.com/office/officeart/2009/3/layout/HorizontalOrganizationChart"/>
    <dgm:cxn modelId="{F494AC3E-91FB-48BA-BEBF-B2226C830890}" type="presParOf" srcId="{2BE118F5-26E9-47BD-9C5E-C183216DF5DF}" destId="{11D7A1D8-E067-4D32-A518-7026FB731F2E}" srcOrd="1" destOrd="0" presId="urn:microsoft.com/office/officeart/2009/3/layout/HorizontalOrganizationChart"/>
    <dgm:cxn modelId="{CB17AF09-4B79-4958-B55A-A534C0DBC491}" type="presParOf" srcId="{2BE118F5-26E9-47BD-9C5E-C183216DF5DF}" destId="{3E265C79-902F-4DF6-B101-9AD5DC4EA3BF}"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518C2A-398A-4BB4-98C9-A8C65583AE67}">
      <dsp:nvSpPr>
        <dsp:cNvPr id="0" name=""/>
        <dsp:cNvSpPr/>
      </dsp:nvSpPr>
      <dsp:spPr>
        <a:xfrm>
          <a:off x="1851223" y="2768957"/>
          <a:ext cx="1289454" cy="115129"/>
        </a:xfrm>
        <a:custGeom>
          <a:avLst/>
          <a:gdLst/>
          <a:ahLst/>
          <a:cxnLst/>
          <a:rect l="0" t="0" r="0" b="0"/>
          <a:pathLst>
            <a:path>
              <a:moveTo>
                <a:pt x="0" y="0"/>
              </a:moveTo>
              <a:lnTo>
                <a:pt x="1289454" y="0"/>
              </a:lnTo>
              <a:lnTo>
                <a:pt x="1289454" y="11512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1262D4-400E-49FD-A0CB-9A75B778E2E2}">
      <dsp:nvSpPr>
        <dsp:cNvPr id="0" name=""/>
        <dsp:cNvSpPr/>
      </dsp:nvSpPr>
      <dsp:spPr>
        <a:xfrm>
          <a:off x="1851223" y="2653828"/>
          <a:ext cx="1289454" cy="115129"/>
        </a:xfrm>
        <a:custGeom>
          <a:avLst/>
          <a:gdLst/>
          <a:ahLst/>
          <a:cxnLst/>
          <a:rect l="0" t="0" r="0" b="0"/>
          <a:pathLst>
            <a:path>
              <a:moveTo>
                <a:pt x="0" y="115129"/>
              </a:moveTo>
              <a:lnTo>
                <a:pt x="1289454" y="115129"/>
              </a:lnTo>
              <a:lnTo>
                <a:pt x="1289454"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E372BB-5E7E-4E16-BC73-172CB7611DA5}">
      <dsp:nvSpPr>
        <dsp:cNvPr id="0" name=""/>
        <dsp:cNvSpPr/>
      </dsp:nvSpPr>
      <dsp:spPr>
        <a:xfrm>
          <a:off x="6272210" y="2768957"/>
          <a:ext cx="1289454" cy="115129"/>
        </a:xfrm>
        <a:custGeom>
          <a:avLst/>
          <a:gdLst/>
          <a:ahLst/>
          <a:cxnLst/>
          <a:rect l="0" t="0" r="0" b="0"/>
          <a:pathLst>
            <a:path>
              <a:moveTo>
                <a:pt x="0" y="0"/>
              </a:moveTo>
              <a:lnTo>
                <a:pt x="1289454" y="0"/>
              </a:lnTo>
              <a:lnTo>
                <a:pt x="1289454" y="11512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2CFE51-A11F-4F3F-941C-B01236F0253C}">
      <dsp:nvSpPr>
        <dsp:cNvPr id="0" name=""/>
        <dsp:cNvSpPr/>
      </dsp:nvSpPr>
      <dsp:spPr>
        <a:xfrm>
          <a:off x="6272210" y="2653828"/>
          <a:ext cx="1289454" cy="115129"/>
        </a:xfrm>
        <a:custGeom>
          <a:avLst/>
          <a:gdLst/>
          <a:ahLst/>
          <a:cxnLst/>
          <a:rect l="0" t="0" r="0" b="0"/>
          <a:pathLst>
            <a:path>
              <a:moveTo>
                <a:pt x="0" y="115129"/>
              </a:moveTo>
              <a:lnTo>
                <a:pt x="1289454" y="115129"/>
              </a:lnTo>
              <a:lnTo>
                <a:pt x="1289454" y="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A890F4-1323-425E-BF2B-9ACBC08136D9}">
      <dsp:nvSpPr>
        <dsp:cNvPr id="0" name=""/>
        <dsp:cNvSpPr/>
      </dsp:nvSpPr>
      <dsp:spPr>
        <a:xfrm>
          <a:off x="6272210" y="2723237"/>
          <a:ext cx="2578909" cy="91440"/>
        </a:xfrm>
        <a:custGeom>
          <a:avLst/>
          <a:gdLst/>
          <a:ahLst/>
          <a:cxnLst/>
          <a:rect l="0" t="0" r="0" b="0"/>
          <a:pathLst>
            <a:path>
              <a:moveTo>
                <a:pt x="0" y="45720"/>
              </a:moveTo>
              <a:lnTo>
                <a:pt x="2578909" y="4572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985E3F-2D05-4B86-865F-1BB37A553113}">
      <dsp:nvSpPr>
        <dsp:cNvPr id="0" name=""/>
        <dsp:cNvSpPr/>
      </dsp:nvSpPr>
      <dsp:spPr>
        <a:xfrm>
          <a:off x="1851223" y="2723237"/>
          <a:ext cx="2578909" cy="91440"/>
        </a:xfrm>
        <a:custGeom>
          <a:avLst/>
          <a:gdLst/>
          <a:ahLst/>
          <a:cxnLst/>
          <a:rect l="0" t="0" r="0" b="0"/>
          <a:pathLst>
            <a:path>
              <a:moveTo>
                <a:pt x="0" y="45720"/>
              </a:moveTo>
              <a:lnTo>
                <a:pt x="2578909" y="4572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7C6202D-2795-4739-9A65-8F747ACD12A3}">
      <dsp:nvSpPr>
        <dsp:cNvPr id="0" name=""/>
        <dsp:cNvSpPr/>
      </dsp:nvSpPr>
      <dsp:spPr>
        <a:xfrm>
          <a:off x="9145" y="2488041"/>
          <a:ext cx="1842078" cy="56183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2000" kern="1200" dirty="0" smtClean="0"/>
            <a:t>32 pacientes</a:t>
          </a:r>
          <a:endParaRPr lang="pt-BR" sz="2000" kern="1200" dirty="0"/>
        </a:p>
      </dsp:txBody>
      <dsp:txXfrm>
        <a:off x="9145" y="2488041"/>
        <a:ext cx="1842078" cy="561833"/>
      </dsp:txXfrm>
    </dsp:sp>
    <dsp:sp modelId="{0F450A5E-B008-4195-8CC8-424C45064C11}">
      <dsp:nvSpPr>
        <dsp:cNvPr id="0" name=""/>
        <dsp:cNvSpPr/>
      </dsp:nvSpPr>
      <dsp:spPr>
        <a:xfrm>
          <a:off x="4430132" y="2488041"/>
          <a:ext cx="1842078" cy="56183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2000" kern="1200" dirty="0" smtClean="0"/>
            <a:t>30 pacientes</a:t>
          </a:r>
          <a:endParaRPr lang="pt-BR" sz="2000" kern="1200" dirty="0"/>
        </a:p>
      </dsp:txBody>
      <dsp:txXfrm>
        <a:off x="4430132" y="2488041"/>
        <a:ext cx="1842078" cy="561833"/>
      </dsp:txXfrm>
    </dsp:sp>
    <dsp:sp modelId="{7F7EAF29-EFEC-47E7-B7AA-4833EA151EF5}">
      <dsp:nvSpPr>
        <dsp:cNvPr id="0" name=""/>
        <dsp:cNvSpPr/>
      </dsp:nvSpPr>
      <dsp:spPr>
        <a:xfrm>
          <a:off x="8851119" y="2488041"/>
          <a:ext cx="1842078" cy="56183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2000" kern="1200" dirty="0" smtClean="0"/>
            <a:t>HDC</a:t>
          </a:r>
          <a:endParaRPr lang="pt-BR" sz="2000" kern="1200" dirty="0"/>
        </a:p>
      </dsp:txBody>
      <dsp:txXfrm>
        <a:off x="8851119" y="2488041"/>
        <a:ext cx="1842078" cy="561833"/>
      </dsp:txXfrm>
    </dsp:sp>
    <dsp:sp modelId="{3132C2C3-8F24-400B-B5B8-DDE3BD05CBB0}">
      <dsp:nvSpPr>
        <dsp:cNvPr id="0" name=""/>
        <dsp:cNvSpPr/>
      </dsp:nvSpPr>
      <dsp:spPr>
        <a:xfrm>
          <a:off x="6640626" y="2091994"/>
          <a:ext cx="1842078" cy="56183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2000" kern="1200" dirty="0" smtClean="0"/>
            <a:t>MAC</a:t>
          </a:r>
          <a:endParaRPr lang="pt-BR" sz="2000" kern="1200" dirty="0"/>
        </a:p>
      </dsp:txBody>
      <dsp:txXfrm>
        <a:off x="6640626" y="2091994"/>
        <a:ext cx="1842078" cy="561833"/>
      </dsp:txXfrm>
    </dsp:sp>
    <dsp:sp modelId="{49305BB0-ADD4-43B8-9971-9EC92F04231C}">
      <dsp:nvSpPr>
        <dsp:cNvPr id="0" name=""/>
        <dsp:cNvSpPr/>
      </dsp:nvSpPr>
      <dsp:spPr>
        <a:xfrm>
          <a:off x="6640626" y="2884087"/>
          <a:ext cx="1842078" cy="56183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2000" kern="1200" dirty="0" smtClean="0"/>
            <a:t>AE</a:t>
          </a:r>
          <a:endParaRPr lang="pt-BR" sz="2000" kern="1200" dirty="0"/>
        </a:p>
      </dsp:txBody>
      <dsp:txXfrm>
        <a:off x="6640626" y="2884087"/>
        <a:ext cx="1842078" cy="561833"/>
      </dsp:txXfrm>
    </dsp:sp>
    <dsp:sp modelId="{D2F0AE5B-5B3A-4B18-B4D2-EB142A9E7CDB}">
      <dsp:nvSpPr>
        <dsp:cNvPr id="0" name=""/>
        <dsp:cNvSpPr/>
      </dsp:nvSpPr>
      <dsp:spPr>
        <a:xfrm>
          <a:off x="2219638" y="2091994"/>
          <a:ext cx="1842078" cy="56183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2000" kern="1200" dirty="0" smtClean="0"/>
            <a:t>Cardiopatia congênita</a:t>
          </a:r>
          <a:endParaRPr lang="pt-BR" sz="2000" kern="1200" dirty="0"/>
        </a:p>
      </dsp:txBody>
      <dsp:txXfrm>
        <a:off x="2219638" y="2091994"/>
        <a:ext cx="1842078" cy="561833"/>
      </dsp:txXfrm>
    </dsp:sp>
    <dsp:sp modelId="{C68C7873-7B87-4A86-A862-4F43B6EF2A4F}">
      <dsp:nvSpPr>
        <dsp:cNvPr id="0" name=""/>
        <dsp:cNvSpPr/>
      </dsp:nvSpPr>
      <dsp:spPr>
        <a:xfrm>
          <a:off x="2219638" y="2884087"/>
          <a:ext cx="1842078" cy="56183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2000" kern="1200" dirty="0" err="1" smtClean="0"/>
            <a:t>Quilotórax</a:t>
          </a:r>
          <a:r>
            <a:rPr lang="pt-BR" sz="2000" kern="1200" dirty="0" smtClean="0"/>
            <a:t> congênito</a:t>
          </a:r>
          <a:endParaRPr lang="pt-BR" sz="2000" kern="1200" dirty="0"/>
        </a:p>
      </dsp:txBody>
      <dsp:txXfrm>
        <a:off x="2219638" y="2884087"/>
        <a:ext cx="1842078" cy="561833"/>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E28279C-52E5-41DB-B5E2-AB55BD092DA8}" type="datetimeFigureOut">
              <a:rPr lang="pt-BR"/>
              <a:pPr>
                <a:defRPr/>
              </a:pPr>
              <a:t>03/04/2020</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0D53A7B-A56B-4241-BA74-FEC29D4ECDD3}" type="slidenum">
              <a:rPr lang="pt-BR"/>
              <a:pPr>
                <a:defRPr/>
              </a:pPr>
              <a:t>‹nº›</a:t>
            </a:fld>
            <a:endParaRPr lang="pt-BR"/>
          </a:p>
        </p:txBody>
      </p:sp>
    </p:spTree>
    <p:extLst>
      <p:ext uri="{BB962C8B-B14F-4D97-AF65-F5344CB8AC3E}">
        <p14:creationId xmlns:p14="http://schemas.microsoft.com/office/powerpoint/2010/main" val="38031028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325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 Cen MT"/>
              </a:defRPr>
            </a:lvl1pPr>
            <a:lvl2pPr marL="742950" indent="-285750">
              <a:defRPr>
                <a:solidFill>
                  <a:schemeClr val="tx1"/>
                </a:solidFill>
                <a:latin typeface="Tw Cen MT"/>
              </a:defRPr>
            </a:lvl2pPr>
            <a:lvl3pPr marL="1143000" indent="-228600">
              <a:defRPr>
                <a:solidFill>
                  <a:schemeClr val="tx1"/>
                </a:solidFill>
                <a:latin typeface="Tw Cen MT"/>
              </a:defRPr>
            </a:lvl3pPr>
            <a:lvl4pPr marL="1600200" indent="-228600">
              <a:defRPr>
                <a:solidFill>
                  <a:schemeClr val="tx1"/>
                </a:solidFill>
                <a:latin typeface="Tw Cen MT"/>
              </a:defRPr>
            </a:lvl4pPr>
            <a:lvl5pPr marL="2057400" indent="-228600">
              <a:defRPr>
                <a:solidFill>
                  <a:schemeClr val="tx1"/>
                </a:solidFill>
                <a:latin typeface="Tw Cen MT"/>
              </a:defRPr>
            </a:lvl5pPr>
            <a:lvl6pPr marL="2514600" indent="-228600" defTabSz="457200" fontAlgn="base">
              <a:spcBef>
                <a:spcPct val="0"/>
              </a:spcBef>
              <a:spcAft>
                <a:spcPct val="0"/>
              </a:spcAft>
              <a:defRPr>
                <a:solidFill>
                  <a:schemeClr val="tx1"/>
                </a:solidFill>
                <a:latin typeface="Tw Cen MT"/>
              </a:defRPr>
            </a:lvl6pPr>
            <a:lvl7pPr marL="2971800" indent="-228600" defTabSz="457200" fontAlgn="base">
              <a:spcBef>
                <a:spcPct val="0"/>
              </a:spcBef>
              <a:spcAft>
                <a:spcPct val="0"/>
              </a:spcAft>
              <a:defRPr>
                <a:solidFill>
                  <a:schemeClr val="tx1"/>
                </a:solidFill>
                <a:latin typeface="Tw Cen MT"/>
              </a:defRPr>
            </a:lvl7pPr>
            <a:lvl8pPr marL="3429000" indent="-228600" defTabSz="457200" fontAlgn="base">
              <a:spcBef>
                <a:spcPct val="0"/>
              </a:spcBef>
              <a:spcAft>
                <a:spcPct val="0"/>
              </a:spcAft>
              <a:defRPr>
                <a:solidFill>
                  <a:schemeClr val="tx1"/>
                </a:solidFill>
                <a:latin typeface="Tw Cen MT"/>
              </a:defRPr>
            </a:lvl8pPr>
            <a:lvl9pPr marL="3886200" indent="-228600" defTabSz="457200" fontAlgn="base">
              <a:spcBef>
                <a:spcPct val="0"/>
              </a:spcBef>
              <a:spcAft>
                <a:spcPct val="0"/>
              </a:spcAft>
              <a:defRPr>
                <a:solidFill>
                  <a:schemeClr val="tx1"/>
                </a:solidFill>
                <a:latin typeface="Tw Cen MT"/>
              </a:defRPr>
            </a:lvl9pPr>
          </a:lstStyle>
          <a:p>
            <a:pPr fontAlgn="base">
              <a:spcBef>
                <a:spcPct val="0"/>
              </a:spcBef>
              <a:spcAft>
                <a:spcPct val="0"/>
              </a:spcAft>
              <a:defRPr/>
            </a:pPr>
            <a:fld id="{46688F2D-D1DA-49E2-94E1-4FE9C2750B07}" type="slidenum">
              <a:rPr lang="pt-BR">
                <a:latin typeface="Calibri" pitchFamily="34" charset="0"/>
              </a:rPr>
              <a:pPr fontAlgn="base">
                <a:spcBef>
                  <a:spcPct val="0"/>
                </a:spcBef>
                <a:spcAft>
                  <a:spcPct val="0"/>
                </a:spcAft>
                <a:defRPr/>
              </a:pPr>
              <a:t>23</a:t>
            </a:fld>
            <a:endParaRPr lang="pt-BR">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9"/>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7"/>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457200" y="4960137"/>
            <a:ext cx="7772400" cy="1463040"/>
          </a:xfrm>
        </p:spPr>
        <p:txBody>
          <a:bodyPr/>
          <a:lstStyle>
            <a:lvl1pPr algn="r">
              <a:defRPr sz="5000" spc="200" baseline="0"/>
            </a:lvl1pPr>
          </a:lstStyle>
          <a:p>
            <a:r>
              <a:rPr lang="pt-BR" smtClean="0"/>
              <a:t>Clique para editar o título mestre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pt-BR" smtClean="0"/>
              <a:t>Clique para editar o estilo do subtítulo mestre</a:t>
            </a:r>
            <a:endParaRPr lang="en-US" dirty="0"/>
          </a:p>
        </p:txBody>
      </p:sp>
      <p:sp>
        <p:nvSpPr>
          <p:cNvPr id="7" name="Date Placeholder 3"/>
          <p:cNvSpPr>
            <a:spLocks noGrp="1"/>
          </p:cNvSpPr>
          <p:nvPr>
            <p:ph type="dt" sz="half" idx="10"/>
          </p:nvPr>
        </p:nvSpPr>
        <p:spPr/>
        <p:txBody>
          <a:bodyPr/>
          <a:lstStyle>
            <a:lvl1pPr algn="l">
              <a:defRPr/>
            </a:lvl1pPr>
          </a:lstStyle>
          <a:p>
            <a:pPr>
              <a:defRPr/>
            </a:pPr>
            <a:fld id="{682C3E7B-2712-4CBA-9F7C-698F134937D3}" type="datetimeFigureOut">
              <a:rPr lang="en-US"/>
              <a:pPr>
                <a:defRPr/>
              </a:pPr>
              <a:t>4/3/2020</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1BCA446-B3F8-4EA1-842D-097C1AD99EE3}" type="slidenum">
              <a:rPr lang="en-US"/>
              <a:pPr>
                <a:defRPr/>
              </a:pPr>
              <a:t>‹nº›</a:t>
            </a:fld>
            <a:endParaRPr lang="en-US" dirty="0"/>
          </a:p>
        </p:txBody>
      </p:sp>
    </p:spTree>
    <p:extLst>
      <p:ext uri="{BB962C8B-B14F-4D97-AF65-F5344CB8AC3E}">
        <p14:creationId xmlns:p14="http://schemas.microsoft.com/office/powerpoint/2010/main" val="217976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4CEC85A-BFD2-4E14-B13D-C3E83F6C9D7A}" type="datetimeFigureOut">
              <a:rPr lang="en-US"/>
              <a:pPr>
                <a:defRPr/>
              </a:pPr>
              <a:t>4/3/2020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9D423D3-20DE-493B-922A-D08C8F899AD1}" type="slidenum">
              <a:rPr lang="en-US"/>
              <a:pPr>
                <a:defRPr/>
              </a:pPr>
              <a:t>‹nº›</a:t>
            </a:fld>
            <a:endParaRPr lang="en-US" dirty="0"/>
          </a:p>
        </p:txBody>
      </p:sp>
    </p:spTree>
    <p:extLst>
      <p:ext uri="{BB962C8B-B14F-4D97-AF65-F5344CB8AC3E}">
        <p14:creationId xmlns:p14="http://schemas.microsoft.com/office/powerpoint/2010/main" val="2209664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ctangle 8"/>
          <p:cNvSpPr/>
          <p:nvPr/>
        </p:nvSpPr>
        <p:spPr>
          <a:xfrm>
            <a:off x="0" y="0"/>
            <a:ext cx="12192000" cy="4572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7"/>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7"/>
            <a:ext cx="7772400" cy="1463040"/>
          </a:xfrm>
        </p:spPr>
        <p:txBody>
          <a:bodyPr/>
          <a:lstStyle>
            <a:lvl1pPr algn="r">
              <a:defRPr sz="5000" b="0" spc="200"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0"/>
          </p:nvPr>
        </p:nvSpPr>
        <p:spPr/>
        <p:txBody>
          <a:bodyPr/>
          <a:lstStyle>
            <a:lvl1pPr>
              <a:defRPr/>
            </a:lvl1pPr>
          </a:lstStyle>
          <a:p>
            <a:pPr>
              <a:defRPr/>
            </a:pPr>
            <a:fld id="{5C04ADFE-18AC-4566-8737-82A998C91EB3}" type="datetimeFigureOut">
              <a:rPr lang="en-US"/>
              <a:pPr>
                <a:defRPr/>
              </a:pPr>
              <a:t>4/3/2020</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A9AE150C-4E51-4DBA-9058-AE8989078791}" type="slidenum">
              <a:rPr lang="en-US"/>
              <a:pPr>
                <a:defRPr/>
              </a:pPr>
              <a:t>‹nº›</a:t>
            </a:fld>
            <a:endParaRPr lang="en-US" dirty="0"/>
          </a:p>
        </p:txBody>
      </p:sp>
    </p:spTree>
    <p:extLst>
      <p:ext uri="{BB962C8B-B14F-4D97-AF65-F5344CB8AC3E}">
        <p14:creationId xmlns:p14="http://schemas.microsoft.com/office/powerpoint/2010/main" val="2314609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C8DF595-151B-4281-978A-ED4B651FAF2A}" type="datetimeFigureOut">
              <a:rPr lang="en-US"/>
              <a:pPr>
                <a:defRPr/>
              </a:pPr>
              <a:t>4/3/2020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1DDBD16-F37F-4DCE-9BE9-7441CD446BC1}" type="slidenum">
              <a:rPr lang="en-US"/>
              <a:pPr>
                <a:defRPr/>
              </a:pPr>
              <a:t>‹nº›</a:t>
            </a:fld>
            <a:endParaRPr lang="en-US" dirty="0"/>
          </a:p>
        </p:txBody>
      </p:sp>
    </p:spTree>
    <p:extLst>
      <p:ext uri="{BB962C8B-B14F-4D97-AF65-F5344CB8AC3E}">
        <p14:creationId xmlns:p14="http://schemas.microsoft.com/office/powerpoint/2010/main" val="356464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24128" y="2967788"/>
            <a:ext cx="4754880" cy="334157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5990888" y="2967788"/>
            <a:ext cx="4754880" cy="334157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B3B9911E-80FB-42BA-A7D2-F872E3912566}" type="datetimeFigureOut">
              <a:rPr lang="en-US"/>
              <a:pPr>
                <a:defRPr/>
              </a:pPr>
              <a:t>4/3/2020</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260B5DF2-F783-4B05-8899-3D7059711B86}" type="slidenum">
              <a:rPr lang="en-US"/>
              <a:pPr>
                <a:defRPr/>
              </a:pPr>
              <a:t>‹nº›</a:t>
            </a:fld>
            <a:endParaRPr lang="en-US" dirty="0"/>
          </a:p>
        </p:txBody>
      </p:sp>
    </p:spTree>
    <p:extLst>
      <p:ext uri="{BB962C8B-B14F-4D97-AF65-F5344CB8AC3E}">
        <p14:creationId xmlns:p14="http://schemas.microsoft.com/office/powerpoint/2010/main" val="2470535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83F4E5AA-2FBE-43F7-8C92-C3C83ED6787E}" type="datetimeFigureOut">
              <a:rPr lang="en-US"/>
              <a:pPr>
                <a:defRPr/>
              </a:pPr>
              <a:t>4/3/2020</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ACE1990-964E-4452-8821-105CF4AC4E36}" type="slidenum">
              <a:rPr lang="en-US"/>
              <a:pPr>
                <a:defRPr/>
              </a:pPr>
              <a:t>‹nº›</a:t>
            </a:fld>
            <a:endParaRPr lang="en-US" dirty="0"/>
          </a:p>
        </p:txBody>
      </p:sp>
    </p:spTree>
    <p:extLst>
      <p:ext uri="{BB962C8B-B14F-4D97-AF65-F5344CB8AC3E}">
        <p14:creationId xmlns:p14="http://schemas.microsoft.com/office/powerpoint/2010/main" val="661937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D21B4B4C-7B35-4ED3-BE41-3D882A984161}" type="datetimeFigureOut">
              <a:rPr lang="en-US"/>
              <a:pPr>
                <a:defRPr/>
              </a:pPr>
              <a:t>4/3/2020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2CD7BF61-768A-4CD1-B312-F06F89BFC62E}" type="slidenum">
              <a:rPr lang="en-US"/>
              <a:pPr>
                <a:defRPr/>
              </a:pPr>
              <a:t>‹nº›</a:t>
            </a:fld>
            <a:endParaRPr lang="en-US" dirty="0"/>
          </a:p>
        </p:txBody>
      </p:sp>
    </p:spTree>
    <p:extLst>
      <p:ext uri="{BB962C8B-B14F-4D97-AF65-F5344CB8AC3E}">
        <p14:creationId xmlns:p14="http://schemas.microsoft.com/office/powerpoint/2010/main" val="1663322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pt-BR" smtClean="0"/>
              <a:t>Clique para editar o título mestre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3A588024-0599-4071-A959-A12E8AC7C605}" type="datetimeFigureOut">
              <a:rPr lang="en-US"/>
              <a:pPr>
                <a:defRPr/>
              </a:pPr>
              <a:t>4/3/2020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074534B-FD62-4C51-BBCF-F317EEEAE844}" type="slidenum">
              <a:rPr lang="en-US"/>
              <a:pPr>
                <a:defRPr/>
              </a:pPr>
              <a:t>‹nº›</a:t>
            </a:fld>
            <a:endParaRPr lang="en-US" dirty="0"/>
          </a:p>
        </p:txBody>
      </p:sp>
    </p:spTree>
    <p:extLst>
      <p:ext uri="{BB962C8B-B14F-4D97-AF65-F5344CB8AC3E}">
        <p14:creationId xmlns:p14="http://schemas.microsoft.com/office/powerpoint/2010/main" val="1061038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cxnSp>
        <p:nvCxnSpPr>
          <p:cNvPr id="5" name="Straight Connector 7"/>
          <p:cNvCxnSpPr/>
          <p:nvPr/>
        </p:nvCxnSpPr>
        <p:spPr>
          <a:xfrm flipV="1">
            <a:off x="8386763"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523355E2-476C-443F-B6BD-2C28B0AE64F5}" type="datetimeFigureOut">
              <a:rPr lang="en-US"/>
              <a:pPr>
                <a:defRPr/>
              </a:pPr>
              <a:t>4/3/2020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02926DCD-8EBB-47D1-9850-476C008A2F8E}" type="slidenum">
              <a:rPr lang="en-US"/>
              <a:pPr>
                <a:defRPr/>
              </a:pPr>
              <a:t>‹nº›</a:t>
            </a:fld>
            <a:endParaRPr lang="en-US" dirty="0"/>
          </a:p>
        </p:txBody>
      </p:sp>
    </p:spTree>
    <p:extLst>
      <p:ext uri="{BB962C8B-B14F-4D97-AF65-F5344CB8AC3E}">
        <p14:creationId xmlns:p14="http://schemas.microsoft.com/office/powerpoint/2010/main" val="240246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F61AD408-5301-4E8C-A576-EF6468576426}" type="datetimeFigureOut">
              <a:rPr lang="en-US"/>
              <a:pPr>
                <a:defRPr/>
              </a:pPr>
              <a:t>4/3/2020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0D68217-4B92-4B42-B47A-AE202198D040}" type="slidenum">
              <a:rPr lang="en-US"/>
              <a:pPr>
                <a:defRPr/>
              </a:pPr>
              <a:t>‹nº›</a:t>
            </a:fld>
            <a:endParaRPr lang="en-US" dirty="0"/>
          </a:p>
        </p:txBody>
      </p:sp>
    </p:spTree>
    <p:extLst>
      <p:ext uri="{BB962C8B-B14F-4D97-AF65-F5344CB8AC3E}">
        <p14:creationId xmlns:p14="http://schemas.microsoft.com/office/powerpoint/2010/main" val="76089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cxnSp>
        <p:nvCxnSpPr>
          <p:cNvPr id="4" name="Straight Connector 6"/>
          <p:cNvCxnSpPr/>
          <p:nvPr/>
        </p:nvCxnSpPr>
        <p:spPr>
          <a:xfrm rot="5400000" flipV="1">
            <a:off x="10058400" y="5873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6FA5965B-03DB-421F-9919-3D1482DBA740}" type="datetimeFigureOut">
              <a:rPr lang="en-US"/>
              <a:pPr>
                <a:defRPr/>
              </a:pPr>
              <a:t>4/3/2020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0AD7E43-61C5-4009-964A-03B22E3C253D}" type="slidenum">
              <a:rPr lang="en-US"/>
              <a:pPr>
                <a:defRPr/>
              </a:pPr>
              <a:t>‹nº›</a:t>
            </a:fld>
            <a:endParaRPr lang="en-US" dirty="0"/>
          </a:p>
        </p:txBody>
      </p:sp>
    </p:spTree>
    <p:extLst>
      <p:ext uri="{BB962C8B-B14F-4D97-AF65-F5344CB8AC3E}">
        <p14:creationId xmlns:p14="http://schemas.microsoft.com/office/powerpoint/2010/main" val="30234040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6B29879-4D20-4D8C-96E6-5F419115459E}" type="datetimeFigureOut">
              <a:rPr lang="en-US"/>
              <a:pPr>
                <a:defRPr/>
              </a:pPr>
              <a:t>4/3/2020</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8BC08A6-BB11-4963-B907-0C5B51C689B6}" type="slidenum">
              <a:rPr lang="en-US"/>
              <a:pPr>
                <a:defRPr/>
              </a:pPr>
              <a:t>‹nº›</a:t>
            </a:fld>
            <a:endParaRPr lang="en-US" dirty="0"/>
          </a:p>
        </p:txBody>
      </p:sp>
    </p:spTree>
    <p:extLst>
      <p:ext uri="{BB962C8B-B14F-4D97-AF65-F5344CB8AC3E}">
        <p14:creationId xmlns:p14="http://schemas.microsoft.com/office/powerpoint/2010/main" val="1104022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1023938" y="2286000"/>
            <a:ext cx="9720262"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23938" y="6470650"/>
            <a:ext cx="2154237" cy="274638"/>
          </a:xfrm>
          <a:prstGeom prst="rect">
            <a:avLst/>
          </a:prstGeom>
        </p:spPr>
        <p:txBody>
          <a:bodyPr vert="horz" lIns="91440" tIns="45720" rIns="91440" bIns="45720" rtlCol="0" anchor="ctr"/>
          <a:lstStyle>
            <a:lvl1pPr algn="l" fontAlgn="auto">
              <a:spcBef>
                <a:spcPts val="0"/>
              </a:spcBef>
              <a:spcAft>
                <a:spcPts val="0"/>
              </a:spcAft>
              <a:defRPr sz="1000">
                <a:solidFill>
                  <a:schemeClr val="tx1">
                    <a:lumMod val="95000"/>
                    <a:lumOff val="5000"/>
                  </a:schemeClr>
                </a:solidFill>
                <a:latin typeface="+mj-lt"/>
                <a:cs typeface="+mn-cs"/>
              </a:defRPr>
            </a:lvl1pPr>
          </a:lstStyle>
          <a:p>
            <a:pPr>
              <a:defRPr/>
            </a:pPr>
            <a:fld id="{F7D87EF9-8C36-4F06-B520-489990D3143A}" type="datetimeFigureOut">
              <a:rPr lang="en-US"/>
              <a:pPr>
                <a:defRPr/>
              </a:pPr>
              <a:t>4/3/2020</a:t>
            </a:fld>
            <a:endParaRPr lang="en-US" dirty="0"/>
          </a:p>
        </p:txBody>
      </p:sp>
      <p:sp>
        <p:nvSpPr>
          <p:cNvPr id="5" name="Footer Placeholder 4"/>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fontAlgn="auto">
              <a:spcBef>
                <a:spcPts val="0"/>
              </a:spcBef>
              <a:spcAft>
                <a:spcPts val="0"/>
              </a:spcAft>
              <a:defRPr sz="1000" cap="all" baseline="0">
                <a:solidFill>
                  <a:schemeClr val="tx1">
                    <a:lumMod val="95000"/>
                    <a:lumOff val="5000"/>
                  </a:schemeClr>
                </a:solidFill>
                <a:latin typeface="+mj-lt"/>
                <a:cs typeface="+mn-cs"/>
              </a:defRPr>
            </a:lvl1pPr>
          </a:lstStyle>
          <a:p>
            <a:pPr>
              <a:defRPr/>
            </a:pPr>
            <a:endParaRPr lang="en-US"/>
          </a:p>
        </p:txBody>
      </p:sp>
      <p:sp>
        <p:nvSpPr>
          <p:cNvPr id="6" name="Slide Number Placeholder 5"/>
          <p:cNvSpPr>
            <a:spLocks noGrp="1"/>
          </p:cNvSpPr>
          <p:nvPr>
            <p:ph type="sldNum" sz="quarter" idx="4"/>
          </p:nvPr>
        </p:nvSpPr>
        <p:spPr>
          <a:xfrm>
            <a:off x="10837863" y="6470650"/>
            <a:ext cx="973137" cy="274638"/>
          </a:xfrm>
          <a:prstGeom prst="rect">
            <a:avLst/>
          </a:prstGeom>
        </p:spPr>
        <p:txBody>
          <a:bodyPr vert="horz" lIns="91440" tIns="45720" rIns="91440" bIns="45720" rtlCol="0" anchor="ctr"/>
          <a:lstStyle>
            <a:lvl1pPr algn="l" fontAlgn="auto">
              <a:spcBef>
                <a:spcPts val="0"/>
              </a:spcBef>
              <a:spcAft>
                <a:spcPts val="0"/>
              </a:spcAft>
              <a:defRPr sz="1000">
                <a:solidFill>
                  <a:schemeClr val="tx1">
                    <a:lumMod val="95000"/>
                    <a:lumOff val="5000"/>
                  </a:schemeClr>
                </a:solidFill>
                <a:latin typeface="+mj-lt"/>
                <a:cs typeface="+mn-cs"/>
              </a:defRPr>
            </a:lvl1pPr>
          </a:lstStyle>
          <a:p>
            <a:pPr>
              <a:defRPr/>
            </a:pPr>
            <a:fld id="{37BB77B8-52F0-438C-8BA2-C7D2077999FB}" type="slidenum">
              <a:rPr lang="en-US"/>
              <a:pPr>
                <a:defRPr/>
              </a:pPr>
              <a:t>‹nº›</a:t>
            </a:fld>
            <a:endParaRPr lang="en-US" dirty="0"/>
          </a:p>
        </p:txBody>
      </p:sp>
      <p:cxnSp>
        <p:nvCxnSpPr>
          <p:cNvPr id="7" name="Straight Connector 6"/>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922" r:id="rId1"/>
    <p:sldLayoutId id="2147483921" r:id="rId2"/>
    <p:sldLayoutId id="2147483923" r:id="rId3"/>
    <p:sldLayoutId id="2147483920" r:id="rId4"/>
    <p:sldLayoutId id="2147483919" r:id="rId5"/>
    <p:sldLayoutId id="2147483918" r:id="rId6"/>
    <p:sldLayoutId id="2147483924" r:id="rId7"/>
    <p:sldLayoutId id="2147483917" r:id="rId8"/>
    <p:sldLayoutId id="2147483925" r:id="rId9"/>
    <p:sldLayoutId id="2147483916" r:id="rId10"/>
    <p:sldLayoutId id="2147483926" r:id="rId11"/>
    <p:sldLayoutId id="2147483915" r:id="rId12"/>
  </p:sldLayoutIdLst>
  <p:hf sldNum="0" hdr="0" ftr="0" dt="0"/>
  <p:txStyles>
    <p:titleStyle>
      <a:lvl1pPr algn="l" rtl="0" eaLnBrk="0" fontAlgn="base" hangingPunct="0">
        <a:lnSpc>
          <a:spcPct val="80000"/>
        </a:lnSpc>
        <a:spcBef>
          <a:spcPct val="0"/>
        </a:spcBef>
        <a:spcAft>
          <a:spcPct val="0"/>
        </a:spcAft>
        <a:defRPr sz="5000" kern="1200" cap="all" spc="100">
          <a:solidFill>
            <a:srgbClr val="0D0D0D"/>
          </a:solidFill>
          <a:latin typeface="+mj-lt"/>
          <a:ea typeface="+mj-ea"/>
          <a:cs typeface="+mj-cs"/>
        </a:defRPr>
      </a:lvl1pPr>
      <a:lvl2pPr algn="l" rtl="0" eaLnBrk="0" fontAlgn="base" hangingPunct="0">
        <a:lnSpc>
          <a:spcPct val="80000"/>
        </a:lnSpc>
        <a:spcBef>
          <a:spcPct val="0"/>
        </a:spcBef>
        <a:spcAft>
          <a:spcPct val="0"/>
        </a:spcAft>
        <a:defRPr sz="5000">
          <a:solidFill>
            <a:srgbClr val="0D0D0D"/>
          </a:solidFill>
          <a:latin typeface="Tw Cen MT Condensed"/>
        </a:defRPr>
      </a:lvl2pPr>
      <a:lvl3pPr algn="l" rtl="0" eaLnBrk="0" fontAlgn="base" hangingPunct="0">
        <a:lnSpc>
          <a:spcPct val="80000"/>
        </a:lnSpc>
        <a:spcBef>
          <a:spcPct val="0"/>
        </a:spcBef>
        <a:spcAft>
          <a:spcPct val="0"/>
        </a:spcAft>
        <a:defRPr sz="5000">
          <a:solidFill>
            <a:srgbClr val="0D0D0D"/>
          </a:solidFill>
          <a:latin typeface="Tw Cen MT Condensed"/>
        </a:defRPr>
      </a:lvl3pPr>
      <a:lvl4pPr algn="l" rtl="0" eaLnBrk="0" fontAlgn="base" hangingPunct="0">
        <a:lnSpc>
          <a:spcPct val="80000"/>
        </a:lnSpc>
        <a:spcBef>
          <a:spcPct val="0"/>
        </a:spcBef>
        <a:spcAft>
          <a:spcPct val="0"/>
        </a:spcAft>
        <a:defRPr sz="5000">
          <a:solidFill>
            <a:srgbClr val="0D0D0D"/>
          </a:solidFill>
          <a:latin typeface="Tw Cen MT Condensed"/>
        </a:defRPr>
      </a:lvl4pPr>
      <a:lvl5pPr algn="l" rtl="0" eaLnBrk="0" fontAlgn="base" hangingPunct="0">
        <a:lnSpc>
          <a:spcPct val="80000"/>
        </a:lnSpc>
        <a:spcBef>
          <a:spcPct val="0"/>
        </a:spcBef>
        <a:spcAft>
          <a:spcPct val="0"/>
        </a:spcAft>
        <a:defRPr sz="5000">
          <a:solidFill>
            <a:srgbClr val="0D0D0D"/>
          </a:solidFill>
          <a:latin typeface="Tw Cen MT Condensed"/>
        </a:defRPr>
      </a:lvl5pPr>
      <a:lvl6pPr marL="457200" algn="l" rtl="0" fontAlgn="base">
        <a:lnSpc>
          <a:spcPct val="80000"/>
        </a:lnSpc>
        <a:spcBef>
          <a:spcPct val="0"/>
        </a:spcBef>
        <a:spcAft>
          <a:spcPct val="0"/>
        </a:spcAft>
        <a:defRPr sz="5000">
          <a:solidFill>
            <a:srgbClr val="0D0D0D"/>
          </a:solidFill>
          <a:latin typeface="Tw Cen MT Condensed"/>
        </a:defRPr>
      </a:lvl6pPr>
      <a:lvl7pPr marL="914400" algn="l" rtl="0" fontAlgn="base">
        <a:lnSpc>
          <a:spcPct val="80000"/>
        </a:lnSpc>
        <a:spcBef>
          <a:spcPct val="0"/>
        </a:spcBef>
        <a:spcAft>
          <a:spcPct val="0"/>
        </a:spcAft>
        <a:defRPr sz="5000">
          <a:solidFill>
            <a:srgbClr val="0D0D0D"/>
          </a:solidFill>
          <a:latin typeface="Tw Cen MT Condensed"/>
        </a:defRPr>
      </a:lvl7pPr>
      <a:lvl8pPr marL="1371600" algn="l" rtl="0" fontAlgn="base">
        <a:lnSpc>
          <a:spcPct val="80000"/>
        </a:lnSpc>
        <a:spcBef>
          <a:spcPct val="0"/>
        </a:spcBef>
        <a:spcAft>
          <a:spcPct val="0"/>
        </a:spcAft>
        <a:defRPr sz="5000">
          <a:solidFill>
            <a:srgbClr val="0D0D0D"/>
          </a:solidFill>
          <a:latin typeface="Tw Cen MT Condensed"/>
        </a:defRPr>
      </a:lvl8pPr>
      <a:lvl9pPr marL="1828800" algn="l" rtl="0" fontAlgn="base">
        <a:lnSpc>
          <a:spcPct val="80000"/>
        </a:lnSpc>
        <a:spcBef>
          <a:spcPct val="0"/>
        </a:spcBef>
        <a:spcAft>
          <a:spcPct val="0"/>
        </a:spcAft>
        <a:defRPr sz="5000">
          <a:solidFill>
            <a:srgbClr val="0D0D0D"/>
          </a:solidFill>
          <a:latin typeface="Tw Cen MT Condensed"/>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Tw Cen MT"/>
        <a:buChar char=" "/>
        <a:defRPr sz="2200" kern="1200">
          <a:solidFill>
            <a:schemeClr val="tx1"/>
          </a:solidFill>
          <a:latin typeface="+mn-lt"/>
          <a:ea typeface="+mn-ea"/>
          <a:cs typeface="+mn-cs"/>
        </a:defRPr>
      </a:lvl1pPr>
      <a:lvl2pPr marL="265113" indent="-136525" algn="l" rtl="0" eaLnBrk="0" fontAlgn="base" hangingPunct="0">
        <a:lnSpc>
          <a:spcPct val="90000"/>
        </a:lnSpc>
        <a:spcBef>
          <a:spcPts val="200"/>
        </a:spcBef>
        <a:spcAft>
          <a:spcPts val="400"/>
        </a:spcAft>
        <a:buClr>
          <a:schemeClr val="accent1"/>
        </a:buClr>
        <a:buFont typeface="Wingdings 3" pitchFamily="18" charset="2"/>
        <a:buChar char=""/>
        <a:defRPr kern="1200">
          <a:solidFill>
            <a:schemeClr val="tx1"/>
          </a:solidFill>
          <a:latin typeface="+mn-lt"/>
          <a:ea typeface="+mn-ea"/>
          <a:cs typeface="+mn-cs"/>
        </a:defRPr>
      </a:lvl2pPr>
      <a:lvl3pPr marL="447675" indent="-136525" algn="l" rtl="0" eaLnBrk="0" fontAlgn="base" hangingPunct="0">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3725" indent="-136525" algn="l" rtl="0" eaLnBrk="0" fontAlgn="base" hangingPunct="0">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6288" indent="-136525" algn="l" rtl="0" eaLnBrk="0" fontAlgn="base" hangingPunct="0">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7"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paulomargotto.com.br/documentos/20503" TargetMode="External"/><Relationship Id="rId5" Type="http://schemas.openxmlformats.org/officeDocument/2006/relationships/hyperlink" Target="http://paulomargotto.com.br/monografia-neonatologia-hmib-2020-perfil-dos-pacientes-internados-na-uti-neonatal-dereferencia-do-distrito-federal-com-patologias-cirurgicas-do-torax/" TargetMode="Externa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5.png"/><Relationship Id="rId4" Type="http://schemas.openxmlformats.org/officeDocument/2006/relationships/oleObject" Target="../embeddings/Planilha_do_Microsoft_Excel_97-20031.xls"/></Relationships>
</file>

<file path=ppt/slides/_rels/slide1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6.png"/><Relationship Id="rId4" Type="http://schemas.openxmlformats.org/officeDocument/2006/relationships/oleObject" Target="../embeddings/Planilha_do_Microsoft_Excel_97-20032.xls"/></Relationships>
</file>

<file path=ppt/slides/_rels/slide19.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7.png"/><Relationship Id="rId4" Type="http://schemas.openxmlformats.org/officeDocument/2006/relationships/oleObject" Target="../embeddings/Planilha_do_Microsoft_Excel_97-20033.xls"/></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8.png"/><Relationship Id="rId4" Type="http://schemas.openxmlformats.org/officeDocument/2006/relationships/oleObject" Target="../embeddings/Planilha_do_Microsoft_Excel_97-20034.xls"/></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9.png"/><Relationship Id="rId4" Type="http://schemas.openxmlformats.org/officeDocument/2006/relationships/oleObject" Target="../embeddings/Planilha_do_Microsoft_Excel_97-20035.xls"/></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0.png"/><Relationship Id="rId5" Type="http://schemas.openxmlformats.org/officeDocument/2006/relationships/oleObject" Target="../embeddings/Planilha_do_Microsoft_Excel_97-20036.xls"/><Relationship Id="rId4" Type="http://schemas.openxmlformats.org/officeDocument/2006/relationships/oleObject" Target="../embeddings/oleObject6.bin"/></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11.png"/><Relationship Id="rId4" Type="http://schemas.openxmlformats.org/officeDocument/2006/relationships/oleObject" Target="../embeddings/Planilha_do_Microsoft_Excel_97-20037.xls"/></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12.png"/><Relationship Id="rId4" Type="http://schemas.openxmlformats.org/officeDocument/2006/relationships/oleObject" Target="../embeddings/Planilha_do_Microsoft_Excel_97-20038.xls"/></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image" Target="../media/image13.png"/><Relationship Id="rId4" Type="http://schemas.openxmlformats.org/officeDocument/2006/relationships/oleObject" Target="../embeddings/Planilha_do_Microsoft_Excel_97-20039.xls"/></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paulomargotto.com.br/documentos/18826" TargetMode="External"/><Relationship Id="rId2" Type="http://schemas.openxmlformats.org/officeDocument/2006/relationships/hyperlink" Target="http://paulomargotto.com.br/monografia-neonatologia-hmib-2019-fatores-associados-ao-obito-em-pacientes-com-hernia-diafragmatica-estudo-em-um-hospital-de-referencia-no-distrito-federal/" TargetMode="Externa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4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55588" y="4595012"/>
            <a:ext cx="7772399" cy="1463040"/>
          </a:xfrm>
        </p:spPr>
        <p:txBody>
          <a:bodyPr>
            <a:normAutofit fontScale="90000"/>
          </a:bodyPr>
          <a:lstStyle/>
          <a:p>
            <a:pPr eaLnBrk="1" fontAlgn="auto" hangingPunct="1">
              <a:spcAft>
                <a:spcPts val="0"/>
              </a:spcAft>
              <a:defRPr/>
            </a:pPr>
            <a:r>
              <a:rPr lang="pt-BR" sz="3100" b="1" dirty="0" smtClean="0">
                <a:solidFill>
                  <a:schemeClr val="tx1">
                    <a:lumMod val="95000"/>
                    <a:lumOff val="5000"/>
                  </a:schemeClr>
                </a:solidFill>
              </a:rPr>
              <a:t>Perfil </a:t>
            </a:r>
            <a:r>
              <a:rPr lang="pt-BR" sz="3100" b="1" dirty="0">
                <a:solidFill>
                  <a:schemeClr val="tx1">
                    <a:lumMod val="95000"/>
                    <a:lumOff val="5000"/>
                  </a:schemeClr>
                </a:solidFill>
              </a:rPr>
              <a:t>dos pacientes internados na UTI neonatal de referência do Distrito Federal com patologias cirúrgicas do tórax</a:t>
            </a:r>
            <a:r>
              <a:rPr lang="pt-BR" sz="3100" strike="sngStrike" dirty="0">
                <a:solidFill>
                  <a:schemeClr val="tx1">
                    <a:lumMod val="95000"/>
                    <a:lumOff val="5000"/>
                  </a:schemeClr>
                </a:solidFill>
              </a:rPr>
              <a:t> </a:t>
            </a:r>
            <a:endParaRPr lang="pt-BR" dirty="0">
              <a:solidFill>
                <a:schemeClr val="tx1">
                  <a:lumMod val="95000"/>
                  <a:lumOff val="5000"/>
                </a:schemeClr>
              </a:solidFill>
            </a:endParaRPr>
          </a:p>
        </p:txBody>
      </p:sp>
      <p:sp>
        <p:nvSpPr>
          <p:cNvPr id="3" name="Subtítulo 2"/>
          <p:cNvSpPr>
            <a:spLocks noGrp="1"/>
          </p:cNvSpPr>
          <p:nvPr>
            <p:ph type="subTitle" idx="1"/>
          </p:nvPr>
        </p:nvSpPr>
        <p:spPr>
          <a:xfrm>
            <a:off x="8610600" y="4959350"/>
            <a:ext cx="3200400" cy="1463675"/>
          </a:xfrm>
        </p:spPr>
        <p:txBody>
          <a:bodyPr rtlCol="0">
            <a:normAutofit lnSpcReduction="10000"/>
          </a:bodyPr>
          <a:lstStyle/>
          <a:p>
            <a:pPr eaLnBrk="1" fontAlgn="auto" hangingPunct="1">
              <a:buFont typeface="Tw Cen MT" panose="020B0602020104020603" pitchFamily="34" charset="0"/>
              <a:buNone/>
              <a:defRPr/>
            </a:pPr>
            <a:r>
              <a:rPr lang="pt-BR" dirty="0" smtClean="0"/>
              <a:t>Daniela </a:t>
            </a:r>
            <a:r>
              <a:rPr lang="pt-BR" dirty="0" err="1" smtClean="0"/>
              <a:t>Megumi</a:t>
            </a:r>
            <a:r>
              <a:rPr lang="pt-BR" dirty="0" smtClean="0"/>
              <a:t> </a:t>
            </a:r>
            <a:r>
              <a:rPr lang="pt-BR" dirty="0" err="1" smtClean="0"/>
              <a:t>Ramaçho</a:t>
            </a:r>
            <a:r>
              <a:rPr lang="pt-BR" dirty="0" smtClean="0"/>
              <a:t> </a:t>
            </a:r>
            <a:r>
              <a:rPr lang="pt-BR" dirty="0" err="1" smtClean="0"/>
              <a:t>Yoshimoto</a:t>
            </a:r>
            <a:endParaRPr lang="pt-BR" dirty="0" smtClean="0"/>
          </a:p>
          <a:p>
            <a:pPr eaLnBrk="1" fontAlgn="auto" hangingPunct="1">
              <a:buFont typeface="Tw Cen MT" panose="020B0602020104020603" pitchFamily="34" charset="0"/>
              <a:buNone/>
              <a:defRPr/>
            </a:pPr>
            <a:r>
              <a:rPr lang="pt-BR" dirty="0" smtClean="0"/>
              <a:t>Orientadora: </a:t>
            </a:r>
            <a:r>
              <a:rPr lang="pt-BR" dirty="0" err="1" smtClean="0"/>
              <a:t>Evely</a:t>
            </a:r>
            <a:r>
              <a:rPr lang="pt-BR" dirty="0" smtClean="0"/>
              <a:t> Mirela Santos França</a:t>
            </a:r>
          </a:p>
          <a:p>
            <a:pPr eaLnBrk="1" fontAlgn="auto" hangingPunct="1">
              <a:buFont typeface="Tw Cen MT" panose="020B0602020104020603" pitchFamily="34" charset="0"/>
              <a:buNone/>
              <a:defRPr/>
            </a:pPr>
            <a:r>
              <a:rPr lang="pt-BR" dirty="0" smtClean="0"/>
              <a:t>Revisão: Paulo R. </a:t>
            </a:r>
            <a:r>
              <a:rPr lang="pt-BR" dirty="0" err="1" smtClean="0"/>
              <a:t>Margotto</a:t>
            </a:r>
            <a:endParaRPr lang="pt-BR" dirty="0"/>
          </a:p>
        </p:txBody>
      </p:sp>
      <p:sp>
        <p:nvSpPr>
          <p:cNvPr id="7172" name="CaixaDeTexto 3"/>
          <p:cNvSpPr txBox="1">
            <a:spLocks noChangeArrowheads="1"/>
          </p:cNvSpPr>
          <p:nvPr/>
        </p:nvSpPr>
        <p:spPr bwMode="auto">
          <a:xfrm>
            <a:off x="1849438" y="2352675"/>
            <a:ext cx="8667750" cy="9159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algn="ctr" eaLnBrk="1" hangingPunct="1"/>
            <a:r>
              <a:rPr lang="pt-BR">
                <a:solidFill>
                  <a:srgbClr val="0000FF"/>
                </a:solidFill>
              </a:rPr>
              <a:t>Programa de Residência Médica em Neonatologia – Hospital Materno Infantil de Brasília</a:t>
            </a:r>
          </a:p>
          <a:p>
            <a:pPr algn="ctr" eaLnBrk="1" hangingPunct="1"/>
            <a:endParaRPr lang="pt-BR">
              <a:solidFill>
                <a:srgbClr val="0000FF"/>
              </a:solidFill>
            </a:endParaRPr>
          </a:p>
        </p:txBody>
      </p:sp>
      <p:pic>
        <p:nvPicPr>
          <p:cNvPr id="717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85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4" name="Text Box 7"/>
          <p:cNvSpPr txBox="1">
            <a:spLocks noChangeArrowheads="1"/>
          </p:cNvSpPr>
          <p:nvPr/>
        </p:nvSpPr>
        <p:spPr bwMode="auto">
          <a:xfrm>
            <a:off x="3411538" y="6230938"/>
            <a:ext cx="3028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eaLnBrk="0" fontAlgn="base" hangingPunct="0">
              <a:spcBef>
                <a:spcPct val="0"/>
              </a:spcBef>
              <a:spcAft>
                <a:spcPct val="0"/>
              </a:spcAft>
              <a:defRPr>
                <a:solidFill>
                  <a:schemeClr val="tx1"/>
                </a:solidFill>
                <a:latin typeface="Tw Cen MT"/>
                <a:cs typeface="Arial" pitchFamily="34" charset="0"/>
              </a:defRPr>
            </a:lvl6pPr>
            <a:lvl7pPr marL="2971800" indent="-228600" eaLnBrk="0" fontAlgn="base" hangingPunct="0">
              <a:spcBef>
                <a:spcPct val="0"/>
              </a:spcBef>
              <a:spcAft>
                <a:spcPct val="0"/>
              </a:spcAft>
              <a:defRPr>
                <a:solidFill>
                  <a:schemeClr val="tx1"/>
                </a:solidFill>
                <a:latin typeface="Tw Cen MT"/>
                <a:cs typeface="Arial" pitchFamily="34" charset="0"/>
              </a:defRPr>
            </a:lvl7pPr>
            <a:lvl8pPr marL="3429000" indent="-228600" eaLnBrk="0" fontAlgn="base" hangingPunct="0">
              <a:spcBef>
                <a:spcPct val="0"/>
              </a:spcBef>
              <a:spcAft>
                <a:spcPct val="0"/>
              </a:spcAft>
              <a:defRPr>
                <a:solidFill>
                  <a:schemeClr val="tx1"/>
                </a:solidFill>
                <a:latin typeface="Tw Cen MT"/>
                <a:cs typeface="Arial" pitchFamily="34" charset="0"/>
              </a:defRPr>
            </a:lvl8pPr>
            <a:lvl9pPr marL="3886200" indent="-228600" eaLnBrk="0" fontAlgn="base" hangingPunct="0">
              <a:spcBef>
                <a:spcPct val="0"/>
              </a:spcBef>
              <a:spcAft>
                <a:spcPct val="0"/>
              </a:spcAft>
              <a:defRPr>
                <a:solidFill>
                  <a:schemeClr val="tx1"/>
                </a:solidFill>
                <a:latin typeface="Tw Cen MT"/>
                <a:cs typeface="Arial" pitchFamily="34" charset="0"/>
              </a:defRPr>
            </a:lvl9pPr>
          </a:lstStyle>
          <a:p>
            <a:pPr defTabSz="914400" eaLnBrk="1" hangingPunct="1"/>
            <a:r>
              <a:rPr lang="pt-BR">
                <a:hlinkClick r:id="rId3"/>
              </a:rPr>
              <a:t>www.paulomargotto.com.br</a:t>
            </a:r>
            <a:r>
              <a:rPr lang="pt-BR"/>
              <a:t> </a:t>
            </a:r>
          </a:p>
          <a:p>
            <a:pPr defTabSz="914400" eaLnBrk="1" hangingPunct="1"/>
            <a:r>
              <a:rPr lang="pt-BR"/>
              <a:t>    Brasília, 28/2/2020</a:t>
            </a:r>
          </a:p>
        </p:txBody>
      </p:sp>
      <p:sp>
        <p:nvSpPr>
          <p:cNvPr id="7175" name="Rectangle 8"/>
          <p:cNvSpPr>
            <a:spLocks noChangeArrowheads="1"/>
          </p:cNvSpPr>
          <p:nvPr/>
        </p:nvSpPr>
        <p:spPr bwMode="auto">
          <a:xfrm>
            <a:off x="-1649413" y="592138"/>
            <a:ext cx="1219200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pt-BR"/>
          </a:p>
        </p:txBody>
      </p:sp>
      <p:pic>
        <p:nvPicPr>
          <p:cNvPr id="7176"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775" y="2105025"/>
            <a:ext cx="16002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7" name="Rectangle 9"/>
          <p:cNvSpPr>
            <a:spLocks noChangeArrowheads="1"/>
          </p:cNvSpPr>
          <p:nvPr/>
        </p:nvSpPr>
        <p:spPr bwMode="auto">
          <a:xfrm>
            <a:off x="0" y="3208338"/>
            <a:ext cx="12076113" cy="11890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ctr" eaLnBrk="0" hangingPunct="0"/>
            <a:r>
              <a:rPr lang="en-US" sz="2000" b="1">
                <a:solidFill>
                  <a:srgbClr val="072A4D"/>
                </a:solidFill>
                <a:latin typeface="Lato" pitchFamily="34" charset="0"/>
                <a:hlinkClick r:id="rId5"/>
              </a:rPr>
              <a:t>Monografia-Neonatologia (HMIB-2020): Perfil dos pacientes internados na UTI neonatal de Referência do Distrito Federal com patologias cir</a:t>
            </a:r>
            <a:r>
              <a:rPr lang="en-US" sz="2000" b="1">
                <a:solidFill>
                  <a:srgbClr val="072A4D"/>
                </a:solidFill>
                <a:hlinkClick r:id="rId5"/>
              </a:rPr>
              <a:t>ú</a:t>
            </a:r>
            <a:r>
              <a:rPr lang="en-US" sz="2000" b="1">
                <a:solidFill>
                  <a:srgbClr val="072A4D"/>
                </a:solidFill>
                <a:latin typeface="Lato" pitchFamily="34" charset="0"/>
                <a:hlinkClick r:id="rId5"/>
              </a:rPr>
              <a:t>rgicas do t</a:t>
            </a:r>
            <a:r>
              <a:rPr lang="en-US" sz="2000" b="1">
                <a:solidFill>
                  <a:srgbClr val="072A4D"/>
                </a:solidFill>
                <a:hlinkClick r:id="rId5"/>
              </a:rPr>
              <a:t>ó</a:t>
            </a:r>
            <a:r>
              <a:rPr lang="en-US" sz="2000" b="1">
                <a:solidFill>
                  <a:srgbClr val="072A4D"/>
                </a:solidFill>
                <a:latin typeface="Lato" pitchFamily="34" charset="0"/>
                <a:hlinkClick r:id="rId5"/>
              </a:rPr>
              <a:t>rax</a:t>
            </a:r>
            <a:endParaRPr lang="en-US" sz="2000" b="1">
              <a:solidFill>
                <a:srgbClr val="072A4D"/>
              </a:solidFill>
              <a:latin typeface="Lato" pitchFamily="34" charset="0"/>
            </a:endParaRPr>
          </a:p>
          <a:p>
            <a:pPr eaLnBrk="0" hangingPunct="0"/>
            <a:r>
              <a:rPr lang="en-US" sz="1300" u="sng">
                <a:solidFill>
                  <a:srgbClr val="78909C"/>
                </a:solidFill>
                <a:latin typeface="Source Sans Pro"/>
                <a:hlinkClick r:id="rId6" tooltip="Monog_Patolog_Cirurg_Torax_2020"/>
              </a:rPr>
              <a:t>  </a:t>
            </a:r>
            <a:r>
              <a:rPr lang="en-US" sz="2800" u="sng">
                <a:solidFill>
                  <a:srgbClr val="78909C"/>
                </a:solidFill>
              </a:rPr>
              <a:t> </a:t>
            </a:r>
            <a:r>
              <a:rPr lang="en-US" sz="1300" u="sng">
                <a:solidFill>
                  <a:srgbClr val="78909C"/>
                </a:solidFill>
              </a:rPr>
              <a:t>        </a:t>
            </a:r>
            <a:endParaRPr lang="en-US" sz="1300" u="sng">
              <a:solidFill>
                <a:srgbClr val="78909C"/>
              </a:solidFill>
              <a:latin typeface="Source Sans Pro"/>
            </a:endParaRPr>
          </a:p>
        </p:txBody>
      </p:sp>
      <p:pic>
        <p:nvPicPr>
          <p:cNvPr id="7178" name="Picture 10" descr="pdf">
            <a:hlinkClick r:id="rId6" tooltip="Monog_Patolog_Cirurg_Torax_2020"/>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601325" y="36560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9" name="Text Box 12"/>
          <p:cNvSpPr txBox="1">
            <a:spLocks noChangeArrowheads="1"/>
          </p:cNvSpPr>
          <p:nvPr/>
        </p:nvSpPr>
        <p:spPr bwMode="auto">
          <a:xfrm>
            <a:off x="8637588" y="4062413"/>
            <a:ext cx="3371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eaLnBrk="0" fontAlgn="base" hangingPunct="0">
              <a:spcBef>
                <a:spcPct val="0"/>
              </a:spcBef>
              <a:spcAft>
                <a:spcPct val="0"/>
              </a:spcAft>
              <a:defRPr>
                <a:solidFill>
                  <a:schemeClr val="tx1"/>
                </a:solidFill>
                <a:latin typeface="Tw Cen MT"/>
                <a:cs typeface="Arial" pitchFamily="34" charset="0"/>
              </a:defRPr>
            </a:lvl6pPr>
            <a:lvl7pPr marL="2971800" indent="-228600" eaLnBrk="0" fontAlgn="base" hangingPunct="0">
              <a:spcBef>
                <a:spcPct val="0"/>
              </a:spcBef>
              <a:spcAft>
                <a:spcPct val="0"/>
              </a:spcAft>
              <a:defRPr>
                <a:solidFill>
                  <a:schemeClr val="tx1"/>
                </a:solidFill>
                <a:latin typeface="Tw Cen MT"/>
                <a:cs typeface="Arial" pitchFamily="34" charset="0"/>
              </a:defRPr>
            </a:lvl7pPr>
            <a:lvl8pPr marL="3429000" indent="-228600" eaLnBrk="0" fontAlgn="base" hangingPunct="0">
              <a:spcBef>
                <a:spcPct val="0"/>
              </a:spcBef>
              <a:spcAft>
                <a:spcPct val="0"/>
              </a:spcAft>
              <a:defRPr>
                <a:solidFill>
                  <a:schemeClr val="tx1"/>
                </a:solidFill>
                <a:latin typeface="Tw Cen MT"/>
                <a:cs typeface="Arial" pitchFamily="34" charset="0"/>
              </a:defRPr>
            </a:lvl8pPr>
            <a:lvl9pPr marL="3886200" indent="-228600" eaLnBrk="0" fontAlgn="base" hangingPunct="0">
              <a:spcBef>
                <a:spcPct val="0"/>
              </a:spcBef>
              <a:spcAft>
                <a:spcPct val="0"/>
              </a:spcAft>
              <a:defRPr>
                <a:solidFill>
                  <a:schemeClr val="tx1"/>
                </a:solidFill>
                <a:latin typeface="Tw Cen MT"/>
                <a:cs typeface="Arial" pitchFamily="34" charset="0"/>
              </a:defRPr>
            </a:lvl9pPr>
          </a:lstStyle>
          <a:p>
            <a:pPr defTabSz="914400" eaLnBrk="1" hangingPunct="1"/>
            <a:r>
              <a:rPr lang="pt-BR">
                <a:solidFill>
                  <a:srgbClr val="0000FF"/>
                </a:solidFill>
              </a:rPr>
              <a:t>Consulte a Monografia Integral!</a:t>
            </a:r>
          </a:p>
        </p:txBody>
      </p:sp>
      <p:sp>
        <p:nvSpPr>
          <p:cNvPr id="7180" name="Line 13"/>
          <p:cNvSpPr>
            <a:spLocks noChangeShapeType="1"/>
          </p:cNvSpPr>
          <p:nvPr/>
        </p:nvSpPr>
        <p:spPr bwMode="auto">
          <a:xfrm flipV="1">
            <a:off x="10020300" y="3830638"/>
            <a:ext cx="490538" cy="231775"/>
          </a:xfrm>
          <a:prstGeom prst="line">
            <a:avLst/>
          </a:prstGeom>
          <a:noFill/>
          <a:ln w="762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Introdução</a:t>
            </a:r>
            <a:endParaRPr lang="pt-BR" dirty="0">
              <a:solidFill>
                <a:schemeClr val="tx1">
                  <a:lumMod val="95000"/>
                  <a:lumOff val="5000"/>
                </a:schemeClr>
              </a:solidFill>
            </a:endParaRPr>
          </a:p>
        </p:txBody>
      </p:sp>
      <p:sp>
        <p:nvSpPr>
          <p:cNvPr id="8195" name="Espaço Reservado para Conteúdo 2"/>
          <p:cNvSpPr>
            <a:spLocks noGrp="1"/>
          </p:cNvSpPr>
          <p:nvPr>
            <p:ph idx="1"/>
          </p:nvPr>
        </p:nvSpPr>
        <p:spPr/>
        <p:txBody>
          <a:bodyPr/>
          <a:lstStyle/>
          <a:p>
            <a:pPr eaLnBrk="1" hangingPunct="1">
              <a:buFont typeface="Arial" pitchFamily="34" charset="0"/>
              <a:buChar char="•"/>
            </a:pPr>
            <a:r>
              <a:rPr lang="pt-BR" smtClean="0"/>
              <a:t> O manejo das anomalias congênitas de tratamento cirúrgico sofreu grandes mudanças nos últimos anos, resultando em um aumento de sobrevida dos seus portadores.</a:t>
            </a:r>
          </a:p>
          <a:p>
            <a:pPr eaLnBrk="1" hangingPunct="1">
              <a:buFont typeface="Arial" pitchFamily="34" charset="0"/>
              <a:buChar char="•"/>
            </a:pPr>
            <a:endParaRPr lang="pt-BR" smtClean="0"/>
          </a:p>
          <a:p>
            <a:pPr eaLnBrk="1" hangingPunct="1">
              <a:buFont typeface="Arial" pitchFamily="34" charset="0"/>
              <a:buChar char="•"/>
            </a:pPr>
            <a:r>
              <a:rPr lang="pt-BR" smtClean="0"/>
              <a:t> Dentre as mais comuns destas anomalias estão: malformação adenomatosa cística (MAC), hérnia diafragmática congênita (HDC) e atresia de esôfago (AE), com ou sem fístula.</a:t>
            </a:r>
          </a:p>
          <a:p>
            <a:pPr eaLnBrk="1" hangingPunct="1"/>
            <a:r>
              <a:rPr lang="pt-BR" smtClean="0"/>
              <a:t/>
            </a:r>
            <a:br>
              <a:rPr lang="pt-BR" smtClean="0"/>
            </a:br>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Introdução</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1738313"/>
            <a:ext cx="9720262" cy="4570412"/>
          </a:xfrm>
        </p:spPr>
        <p:txBody>
          <a:bodyPr rtlCol="0">
            <a:noAutofit/>
          </a:bodyPr>
          <a:lstStyle/>
          <a:p>
            <a:pPr marL="91440" indent="-91440" eaLnBrk="1" fontAlgn="auto" hangingPunct="1">
              <a:buFont typeface="Arial" panose="020B0604020202020204" pitchFamily="34" charset="0"/>
              <a:buChar char="•"/>
              <a:defRPr/>
            </a:pPr>
            <a:r>
              <a:rPr lang="pt-BR" sz="2400" b="1" dirty="0" smtClean="0"/>
              <a:t> Malformação </a:t>
            </a:r>
            <a:r>
              <a:rPr lang="pt-BR" sz="2400" b="1" dirty="0"/>
              <a:t>adenomatosa </a:t>
            </a:r>
            <a:r>
              <a:rPr lang="pt-BR" sz="2400" b="1" dirty="0" smtClean="0"/>
              <a:t>cística (MAC):</a:t>
            </a:r>
          </a:p>
          <a:p>
            <a:pPr marL="265176" lvl="1" indent="-137160" eaLnBrk="1" fontAlgn="auto" hangingPunct="1">
              <a:buFont typeface="Arial" panose="020B0604020202020204" pitchFamily="34" charset="0"/>
              <a:buChar char="•"/>
              <a:defRPr/>
            </a:pPr>
            <a:r>
              <a:rPr lang="pt-BR" sz="2400" dirty="0" smtClean="0"/>
              <a:t> </a:t>
            </a:r>
            <a:r>
              <a:rPr lang="pt-BR" sz="2000" dirty="0" smtClean="0"/>
              <a:t>Rara</a:t>
            </a:r>
            <a:r>
              <a:rPr lang="pt-BR" sz="2000" dirty="0"/>
              <a:t>, </a:t>
            </a:r>
            <a:r>
              <a:rPr lang="pt-BR" sz="2000" dirty="0" smtClean="0"/>
              <a:t>correspondendo a cerca de 25% das malformações pulmonares ¹.</a:t>
            </a:r>
          </a:p>
          <a:p>
            <a:pPr marL="265176" lvl="1" indent="-137160" eaLnBrk="1" fontAlgn="auto" hangingPunct="1">
              <a:buFont typeface="Arial" panose="020B0604020202020204" pitchFamily="34" charset="0"/>
              <a:buChar char="•"/>
              <a:defRPr/>
            </a:pPr>
            <a:endParaRPr lang="pt-BR" sz="2000" dirty="0" smtClean="0"/>
          </a:p>
          <a:p>
            <a:pPr marL="265176" lvl="1" indent="-137160" eaLnBrk="1" fontAlgn="auto" hangingPunct="1">
              <a:buFont typeface="Arial" panose="020B0604020202020204" pitchFamily="34" charset="0"/>
              <a:buChar char="•"/>
              <a:defRPr/>
            </a:pPr>
            <a:r>
              <a:rPr lang="pt-BR" sz="2000" dirty="0" smtClean="0"/>
              <a:t>Geralmente é unilateral e não e preferência por sexo ou </a:t>
            </a:r>
            <a:r>
              <a:rPr lang="pt-BR" sz="2000" dirty="0" err="1" smtClean="0"/>
              <a:t>hemitórax</a:t>
            </a:r>
            <a:r>
              <a:rPr lang="pt-BR" sz="2000" dirty="0" smtClean="0"/>
              <a:t> acometido.²,³</a:t>
            </a:r>
          </a:p>
          <a:p>
            <a:pPr marL="265176" lvl="1" indent="-137160" eaLnBrk="1" fontAlgn="auto" hangingPunct="1">
              <a:buFont typeface="Arial" panose="020B0604020202020204" pitchFamily="34" charset="0"/>
              <a:buChar char="•"/>
              <a:defRPr/>
            </a:pPr>
            <a:endParaRPr lang="pt-BR" sz="2000" dirty="0" smtClean="0"/>
          </a:p>
          <a:p>
            <a:pPr marL="265176" lvl="1" indent="-137160" eaLnBrk="1" fontAlgn="auto" hangingPunct="1">
              <a:buFont typeface="Arial" panose="020B0604020202020204" pitchFamily="34" charset="0"/>
              <a:buChar char="•"/>
              <a:defRPr/>
            </a:pPr>
            <a:r>
              <a:rPr lang="pt-BR" sz="2000" dirty="0" smtClean="0"/>
              <a:t>Caracterizada </a:t>
            </a:r>
            <a:r>
              <a:rPr lang="pt-BR" sz="2000" dirty="0"/>
              <a:t>por múltiplos cistos de tamanhos variados que ocupam todo o parênquima pulmonar, resultantes da alteração na </a:t>
            </a:r>
            <a:r>
              <a:rPr lang="pt-BR" sz="2000" dirty="0" err="1"/>
              <a:t>embriogênese</a:t>
            </a:r>
            <a:r>
              <a:rPr lang="pt-BR" sz="2000" dirty="0"/>
              <a:t> pulmonar entre as 7ª e 10ª semanas, quando ocorre um </a:t>
            </a:r>
            <a:r>
              <a:rPr lang="pt-BR" sz="2000" dirty="0" err="1"/>
              <a:t>superestímulo</a:t>
            </a:r>
            <a:r>
              <a:rPr lang="pt-BR" sz="2000" dirty="0"/>
              <a:t> para o crescimento de bronquíolos em detrimento do crescimento alveolar, levando a assimetrias dos bronquíolos e formação cística, que acabam comprimindo alvéolos saudáveis e </a:t>
            </a:r>
            <a:r>
              <a:rPr lang="pt-BR" sz="2000" dirty="0" err="1" smtClean="0"/>
              <a:t>funcionantes</a:t>
            </a:r>
            <a:r>
              <a:rPr lang="pt-BR" sz="2000" dirty="0" smtClean="0"/>
              <a:t> </a:t>
            </a:r>
            <a:r>
              <a:rPr lang="pt-BR" sz="2000" baseline="30000" dirty="0"/>
              <a:t>4,5</a:t>
            </a:r>
            <a:r>
              <a:rPr lang="pt-BR" sz="2000" dirty="0"/>
              <a:t>. </a:t>
            </a:r>
          </a:p>
          <a:p>
            <a:pPr marL="0" indent="0" eaLnBrk="1" fontAlgn="auto" hangingPunct="1">
              <a:buFont typeface="Tw Cen MT" panose="020B0602020104020603" pitchFamily="34" charset="0"/>
              <a:buNone/>
              <a:defRPr/>
            </a:pPr>
            <a:r>
              <a:rPr lang="pt-BR" sz="2400" dirty="0"/>
              <a:t/>
            </a:r>
            <a:br>
              <a:rPr lang="pt-BR" sz="2400" dirty="0"/>
            </a:br>
            <a:endParaRPr lang="pt-BR"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Introdução</a:t>
            </a:r>
            <a:endParaRPr lang="pt-BR" dirty="0">
              <a:solidFill>
                <a:schemeClr val="tx1">
                  <a:lumMod val="95000"/>
                  <a:lumOff val="5000"/>
                </a:schemeClr>
              </a:solidFill>
            </a:endParaRPr>
          </a:p>
        </p:txBody>
      </p:sp>
      <p:sp>
        <p:nvSpPr>
          <p:cNvPr id="10243" name="Espaço Reservado para Conteúdo 2"/>
          <p:cNvSpPr>
            <a:spLocks noGrp="1"/>
          </p:cNvSpPr>
          <p:nvPr>
            <p:ph idx="1"/>
          </p:nvPr>
        </p:nvSpPr>
        <p:spPr>
          <a:xfrm>
            <a:off x="1023938" y="1847850"/>
            <a:ext cx="9720262" cy="4024313"/>
          </a:xfrm>
        </p:spPr>
        <p:txBody>
          <a:bodyPr/>
          <a:lstStyle/>
          <a:p>
            <a:pPr eaLnBrk="1" hangingPunct="1">
              <a:buFont typeface="Arial" pitchFamily="34" charset="0"/>
              <a:buChar char="•"/>
            </a:pPr>
            <a:r>
              <a:rPr lang="pt-BR" sz="2400" b="1" smtClean="0"/>
              <a:t> Malformação adenomatosa cística (MAC):</a:t>
            </a:r>
            <a:br>
              <a:rPr lang="pt-BR" sz="2400" b="1" smtClean="0"/>
            </a:br>
            <a:endParaRPr lang="pt-BR" sz="2400" b="1" smtClean="0"/>
          </a:p>
          <a:p>
            <a:pPr lvl="1" eaLnBrk="1" hangingPunct="1">
              <a:buFont typeface="Arial" pitchFamily="34" charset="0"/>
              <a:buChar char="•"/>
            </a:pPr>
            <a:r>
              <a:rPr lang="pt-BR" sz="2000" smtClean="0"/>
              <a:t>Clínica: geralmente manifesta-se com insuficiência respiratória aguda, pela expansão do cisto e compressão de estruturas vizinhas. Cistos maiores podem levar à hidropsia fetal, por compressão do mediastino, e à hipoplasia pulmonar.</a:t>
            </a:r>
          </a:p>
          <a:p>
            <a:pPr lvl="1" eaLnBrk="1" hangingPunct="1">
              <a:buFont typeface="Arial" pitchFamily="34" charset="0"/>
              <a:buChar char="•"/>
            </a:pPr>
            <a:endParaRPr lang="pt-BR" sz="2000" smtClean="0"/>
          </a:p>
          <a:p>
            <a:pPr lvl="1" eaLnBrk="1" hangingPunct="1">
              <a:buFont typeface="Arial" pitchFamily="34" charset="0"/>
              <a:buChar char="•"/>
            </a:pPr>
            <a:r>
              <a:rPr lang="pt-BR" sz="2000" smtClean="0"/>
              <a:t>Tratamento: lobectomia do pulmão acometido ou segmentectomia quando possível, com melhora importante e por muitas vezes, total, das manifestações clínicas  do paciente</a:t>
            </a:r>
            <a:r>
              <a:rPr lang="pt-BR" sz="2000" baseline="30000" smtClean="0"/>
              <a:t>7,8</a:t>
            </a:r>
            <a:r>
              <a:rPr lang="pt-BR" sz="2000" smtClean="0"/>
              <a:t>.</a:t>
            </a:r>
          </a:p>
          <a:p>
            <a:pPr eaLnBrk="1" hangingPunct="1"/>
            <a:endParaRPr lang="pt-BR"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INTRODUÇÃO</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1873250"/>
            <a:ext cx="9720262" cy="4024313"/>
          </a:xfrm>
        </p:spPr>
        <p:txBody>
          <a:bodyPr rtlCol="0">
            <a:normAutofit fontScale="92500" lnSpcReduction="20000"/>
          </a:bodyPr>
          <a:lstStyle/>
          <a:p>
            <a:pPr marL="91440" indent="-91440" eaLnBrk="1" fontAlgn="auto" hangingPunct="1">
              <a:buFont typeface="Arial" panose="020B0604020202020204" pitchFamily="34" charset="0"/>
              <a:buChar char="•"/>
              <a:defRPr/>
            </a:pPr>
            <a:r>
              <a:rPr lang="pt-BR" sz="2600" dirty="0" smtClean="0"/>
              <a:t> </a:t>
            </a:r>
            <a:r>
              <a:rPr lang="pt-BR" sz="2600" b="1" dirty="0" smtClean="0"/>
              <a:t>Hérnia diafragmática congênita (HDC): </a:t>
            </a:r>
          </a:p>
          <a:p>
            <a:pPr marL="91440" indent="-91440" algn="just" eaLnBrk="1" fontAlgn="auto" hangingPunct="1">
              <a:buFont typeface="Arial" panose="020B0604020202020204" pitchFamily="34" charset="0"/>
              <a:buChar char="•"/>
              <a:defRPr/>
            </a:pPr>
            <a:r>
              <a:rPr lang="pt-BR" sz="2400" b="1" dirty="0"/>
              <a:t> </a:t>
            </a:r>
            <a:r>
              <a:rPr lang="pt-BR" sz="2400" dirty="0" smtClean="0"/>
              <a:t>Rara (1:3.000 recém nascidos) </a:t>
            </a:r>
            <a:r>
              <a:rPr lang="pt-BR" sz="2400" dirty="0"/>
              <a:t>com alta taxa de </a:t>
            </a:r>
            <a:r>
              <a:rPr lang="pt-BR" sz="2400" dirty="0" smtClean="0"/>
              <a:t>morbimortalidade¹¹</a:t>
            </a:r>
            <a:endParaRPr lang="pt-BR" sz="2400" b="1" dirty="0" smtClean="0"/>
          </a:p>
          <a:p>
            <a:pPr marL="91440" indent="-91440" algn="just" eaLnBrk="1" fontAlgn="auto" hangingPunct="1">
              <a:buFont typeface="Arial" panose="020B0604020202020204" pitchFamily="34" charset="0"/>
              <a:buChar char="•"/>
              <a:defRPr/>
            </a:pPr>
            <a:r>
              <a:rPr lang="pt-BR" sz="2400" b="1" dirty="0"/>
              <a:t> </a:t>
            </a:r>
            <a:r>
              <a:rPr lang="pt-BR" sz="2400" dirty="0"/>
              <a:t>O</a:t>
            </a:r>
            <a:r>
              <a:rPr lang="pt-BR" sz="2400" dirty="0" smtClean="0"/>
              <a:t>corre </a:t>
            </a:r>
            <a:r>
              <a:rPr lang="pt-BR" sz="2400" dirty="0"/>
              <a:t>por um defeito da fusão dos canais </a:t>
            </a:r>
            <a:r>
              <a:rPr lang="pt-BR" sz="2400" dirty="0" err="1"/>
              <a:t>pleuroperitoneais</a:t>
            </a:r>
            <a:r>
              <a:rPr lang="pt-BR" sz="2400" dirty="0"/>
              <a:t> durante a 8ª semana de gestação, levando a uma consequente </a:t>
            </a:r>
            <a:r>
              <a:rPr lang="pt-BR" sz="2400" dirty="0" err="1"/>
              <a:t>herniação</a:t>
            </a:r>
            <a:r>
              <a:rPr lang="pt-BR" sz="2400" dirty="0"/>
              <a:t> dos órgãos abdominais para a cavidade torácica, resultando em uma  limitação do desenvolvimento pulmonar ipsilateral.</a:t>
            </a:r>
            <a:r>
              <a:rPr lang="pt-BR" sz="2400" baseline="30000" dirty="0"/>
              <a:t>9,10 </a:t>
            </a:r>
            <a:endParaRPr lang="pt-BR" sz="2400" baseline="30000" dirty="0" smtClean="0"/>
          </a:p>
          <a:p>
            <a:pPr marL="91440" indent="-91440" algn="just" eaLnBrk="1" fontAlgn="auto" hangingPunct="1">
              <a:buFont typeface="Arial" panose="020B0604020202020204" pitchFamily="34" charset="0"/>
              <a:buChar char="•"/>
              <a:defRPr/>
            </a:pPr>
            <a:r>
              <a:rPr lang="pt-BR" sz="2400" dirty="0" smtClean="0"/>
              <a:t> Clínica: insuficiência respiratória aguda grave¹¹.</a:t>
            </a:r>
          </a:p>
          <a:p>
            <a:pPr marL="91440" indent="-91440" algn="just" eaLnBrk="1" fontAlgn="auto" hangingPunct="1">
              <a:buFont typeface="Arial" panose="020B0604020202020204" pitchFamily="34" charset="0"/>
              <a:buChar char="•"/>
              <a:defRPr/>
            </a:pPr>
            <a:r>
              <a:rPr lang="pt-BR" sz="2400" dirty="0"/>
              <a:t> </a:t>
            </a:r>
            <a:r>
              <a:rPr lang="pt-BR" sz="2400" dirty="0" smtClean="0"/>
              <a:t>Tratamento: estabilização </a:t>
            </a:r>
            <a:r>
              <a:rPr lang="pt-BR" sz="2400" dirty="0"/>
              <a:t>clínica inicial e correção cirúrgica do defeito diafragmático em seu melhor momento de estabilidade hemodinâmica.</a:t>
            </a:r>
            <a:r>
              <a:rPr lang="pt-BR" sz="2400" baseline="30000" dirty="0"/>
              <a:t>11 </a:t>
            </a:r>
            <a:r>
              <a:rPr lang="pt-BR" sz="2400" dirty="0"/>
              <a:t>Esta abordagem é delicada e extensa, levando a um manejo clínico peculiar desta patologia.</a:t>
            </a:r>
            <a:r>
              <a:rPr lang="pt-BR" sz="2400" baseline="30000" dirty="0"/>
              <a:t>12,13</a:t>
            </a:r>
            <a:endParaRPr lang="pt-BR" sz="2400" dirty="0"/>
          </a:p>
          <a:p>
            <a:pPr marL="91440" indent="-91440" eaLnBrk="1" fontAlgn="auto" hangingPunct="1">
              <a:buFont typeface="Tw Cen MT" panose="020B0602020104020603" pitchFamily="34" charset="0"/>
              <a:buChar char=" "/>
              <a:defRPr/>
            </a:pP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INTRODUÇÃO</a:t>
            </a:r>
            <a:endParaRPr lang="pt-BR" dirty="0">
              <a:solidFill>
                <a:schemeClr val="tx1">
                  <a:lumMod val="95000"/>
                  <a:lumOff val="5000"/>
                </a:schemeClr>
              </a:solidFill>
            </a:endParaRPr>
          </a:p>
        </p:txBody>
      </p:sp>
      <p:sp>
        <p:nvSpPr>
          <p:cNvPr id="12291" name="Espaço Reservado para Conteúdo 2"/>
          <p:cNvSpPr>
            <a:spLocks noGrp="1"/>
          </p:cNvSpPr>
          <p:nvPr>
            <p:ph idx="1"/>
          </p:nvPr>
        </p:nvSpPr>
        <p:spPr>
          <a:xfrm>
            <a:off x="1023938" y="1873250"/>
            <a:ext cx="9720262" cy="4024313"/>
          </a:xfrm>
        </p:spPr>
        <p:txBody>
          <a:bodyPr/>
          <a:lstStyle/>
          <a:p>
            <a:pPr eaLnBrk="1" hangingPunct="1">
              <a:buFont typeface="Arial" pitchFamily="34" charset="0"/>
              <a:buChar char="•"/>
            </a:pPr>
            <a:r>
              <a:rPr lang="pt-BR" smtClean="0"/>
              <a:t> </a:t>
            </a:r>
            <a:r>
              <a:rPr lang="pt-BR" sz="2400" b="1" smtClean="0"/>
              <a:t>Atresia de esôfago (AE):</a:t>
            </a:r>
          </a:p>
          <a:p>
            <a:pPr lvl="1" eaLnBrk="1" hangingPunct="1">
              <a:buFont typeface="Arial" pitchFamily="34" charset="0"/>
              <a:buChar char="•"/>
            </a:pPr>
            <a:r>
              <a:rPr lang="pt-BR" sz="2000" smtClean="0"/>
              <a:t>Rara: 1: 3.500 nascidos vivos¹</a:t>
            </a:r>
            <a:r>
              <a:rPr lang="pt-BR" sz="2000" baseline="30000" smtClean="0"/>
              <a:t>5</a:t>
            </a:r>
            <a:endParaRPr lang="pt-BR" sz="2000" smtClean="0"/>
          </a:p>
          <a:p>
            <a:pPr lvl="1" eaLnBrk="1" hangingPunct="1">
              <a:buFont typeface="Arial" pitchFamily="34" charset="0"/>
              <a:buChar char="•"/>
            </a:pPr>
            <a:r>
              <a:rPr lang="pt-BR" sz="2000" smtClean="0"/>
              <a:t>Caracterizada por interrupção completa da luz esofágica associada ou não com uma fístula traqueal.</a:t>
            </a:r>
          </a:p>
          <a:p>
            <a:pPr lvl="1" eaLnBrk="1" hangingPunct="1">
              <a:buFont typeface="Arial" pitchFamily="34" charset="0"/>
              <a:buChar char="•"/>
            </a:pPr>
            <a:r>
              <a:rPr lang="pt-BR" sz="2000" smtClean="0"/>
              <a:t>Sua etiologia não é bem definida e envolve fatores ambientais e genéticos. </a:t>
            </a:r>
          </a:p>
          <a:p>
            <a:pPr lvl="1" eaLnBrk="1" hangingPunct="1">
              <a:buFont typeface="Arial" pitchFamily="34" charset="0"/>
              <a:buChar char="•"/>
            </a:pPr>
            <a:r>
              <a:rPr lang="pt-BR" sz="2000" smtClean="0"/>
              <a:t>O seu diagnóstico pode ser realizado por volta da 18ª semana de vida, pela presença de polidrâmnio e a ausência de bolha gástrica no ultrassom fetal</a:t>
            </a:r>
            <a:r>
              <a:rPr lang="pt-BR" sz="2000" baseline="30000" smtClean="0"/>
              <a:t>14</a:t>
            </a:r>
            <a:r>
              <a:rPr lang="pt-BR" sz="2000" smtClean="0"/>
              <a:t>. </a:t>
            </a:r>
          </a:p>
          <a:p>
            <a:pPr lvl="1" eaLnBrk="1" hangingPunct="1">
              <a:buFont typeface="Arial" pitchFamily="34" charset="0"/>
              <a:buChar char="•"/>
            </a:pPr>
            <a:r>
              <a:rPr lang="pt-BR" sz="2000" smtClean="0"/>
              <a:t>O tratamento definitivo consiste na abordagem cirúrgica com anastomose dos cotos esofágicos e fechamento da fístula traqueoesofágica, caso exista¹</a:t>
            </a:r>
            <a:r>
              <a:rPr lang="pt-BR" sz="2000" baseline="30000" smtClean="0"/>
              <a:t>5,16</a:t>
            </a:r>
            <a:r>
              <a:rPr lang="pt-BR" sz="2000" smtClean="0"/>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Introdução</a:t>
            </a:r>
            <a:endParaRPr lang="pt-BR" dirty="0">
              <a:solidFill>
                <a:schemeClr val="tx1">
                  <a:lumMod val="95000"/>
                  <a:lumOff val="5000"/>
                </a:schemeClr>
              </a:solidFill>
            </a:endParaRPr>
          </a:p>
        </p:txBody>
      </p:sp>
      <p:sp>
        <p:nvSpPr>
          <p:cNvPr id="13315" name="Espaço Reservado para Conteúdo 2"/>
          <p:cNvSpPr>
            <a:spLocks noGrp="1"/>
          </p:cNvSpPr>
          <p:nvPr>
            <p:ph idx="1"/>
          </p:nvPr>
        </p:nvSpPr>
        <p:spPr>
          <a:xfrm>
            <a:off x="1023938" y="1873250"/>
            <a:ext cx="9720262" cy="4283075"/>
          </a:xfrm>
        </p:spPr>
        <p:txBody>
          <a:bodyPr/>
          <a:lstStyle/>
          <a:p>
            <a:pPr algn="just" eaLnBrk="1" hangingPunct="1">
              <a:buFont typeface="Arial" pitchFamily="34" charset="0"/>
              <a:buChar char="•"/>
            </a:pPr>
            <a:r>
              <a:rPr lang="pt-BR" smtClean="0"/>
              <a:t> Estas  patologias possuem baixa prevalência, porém têm um grande impacto na sobrevida dos pacientes acometidos.</a:t>
            </a:r>
          </a:p>
          <a:p>
            <a:pPr algn="just" eaLnBrk="1" hangingPunct="1">
              <a:buFont typeface="Arial" pitchFamily="34" charset="0"/>
              <a:buChar char="•"/>
            </a:pPr>
            <a:r>
              <a:rPr lang="pt-BR" smtClean="0"/>
              <a:t> Apesar dos vários avanços ao longo dos anos na abordagem pré e pós-natal, a evolução das patologias é constituída por longos períodos de internação, acompanhamento multidisciplinar, com grande impacto na vida dos familiares e dos próprios pacientes.</a:t>
            </a:r>
          </a:p>
          <a:p>
            <a:pPr eaLnBrk="1" hangingPunct="1">
              <a:buFont typeface="Arial" pitchFamily="34" charset="0"/>
              <a:buChar char="•"/>
            </a:pPr>
            <a:r>
              <a:rPr lang="pt-BR" smtClean="0"/>
              <a:t> Conhecer as características desses pacientes propicia uma melhor compreensão da evolução, do prognóstico e complicações, para ofertar uma melhor assistência  a essas crianças e suas famílias.</a:t>
            </a:r>
            <a:br>
              <a:rPr lang="pt-BR" smtClean="0"/>
            </a:br>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Introdução</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1873250"/>
            <a:ext cx="9720262" cy="4024313"/>
          </a:xfrm>
        </p:spPr>
        <p:txBody>
          <a:bodyPr rtlCol="0">
            <a:normAutofit lnSpcReduction="10000"/>
          </a:bodyPr>
          <a:lstStyle/>
          <a:p>
            <a:pPr marL="91440" indent="-91440" eaLnBrk="1" fontAlgn="auto" hangingPunct="1">
              <a:buFont typeface="Arial" panose="020B0604020202020204" pitchFamily="34" charset="0"/>
              <a:buChar char="•"/>
              <a:defRPr/>
            </a:pPr>
            <a:r>
              <a:rPr lang="pt-BR" dirty="0"/>
              <a:t> </a:t>
            </a:r>
            <a:r>
              <a:rPr lang="pt-BR" dirty="0" smtClean="0"/>
              <a:t>Na </a:t>
            </a:r>
            <a:r>
              <a:rPr lang="pt-BR" dirty="0"/>
              <a:t>Unidade de Neonatologia do Hospital Materno Infantil de Brasília (HMIB), centro de referência do Distrito Federal e entorno para as patologias cirúrgicas, existe uma alta incidência destas patologias, porém não se tem quantificada e qualificada o manejo destes atendimentos. </a:t>
            </a:r>
            <a:endParaRPr lang="pt-BR" dirty="0" smtClean="0"/>
          </a:p>
          <a:p>
            <a:pPr marL="91440" indent="-91440" eaLnBrk="1" fontAlgn="auto" hangingPunct="1">
              <a:buFont typeface="Arial" panose="020B0604020202020204" pitchFamily="34" charset="0"/>
              <a:buChar char="•"/>
              <a:defRPr/>
            </a:pPr>
            <a:r>
              <a:rPr lang="pt-BR" dirty="0"/>
              <a:t> </a:t>
            </a:r>
            <a:r>
              <a:rPr lang="pt-BR" dirty="0" smtClean="0"/>
              <a:t>A </a:t>
            </a:r>
            <a:r>
              <a:rPr lang="pt-BR" dirty="0"/>
              <a:t>ausência de dados concretos e  uniformidade na condução destas patologias resulta em desfecho amplo dos casos tratados neste </a:t>
            </a:r>
            <a:r>
              <a:rPr lang="pt-BR" dirty="0" smtClean="0"/>
              <a:t>serviço.</a:t>
            </a:r>
          </a:p>
          <a:p>
            <a:pPr marL="91440" indent="-91440" eaLnBrk="1" fontAlgn="auto" hangingPunct="1">
              <a:buFont typeface="Arial" panose="020B0604020202020204" pitchFamily="34" charset="0"/>
              <a:buChar char="•"/>
              <a:defRPr/>
            </a:pPr>
            <a:r>
              <a:rPr lang="pt-BR" dirty="0"/>
              <a:t> </a:t>
            </a:r>
            <a:r>
              <a:rPr lang="pt-BR" dirty="0" smtClean="0"/>
              <a:t>A </a:t>
            </a:r>
            <a:r>
              <a:rPr lang="pt-BR" dirty="0"/>
              <a:t>partir do conhecimento das patologias cirúrgicas do tórax mais frequentes, seus fatores de risco e a maneira como são conduzidas, poderá ser traçado um plano terapêutico multidisciplinar mais uniforme que possa diminuir sequelas e mortes na população acometida.</a:t>
            </a:r>
          </a:p>
          <a:p>
            <a:pPr marL="91440" indent="-91440" eaLnBrk="1" fontAlgn="auto" hangingPunct="1">
              <a:buFont typeface="Tw Cen MT" panose="020B0602020104020603" pitchFamily="34" charset="0"/>
              <a:buChar char=" "/>
              <a:defRPr/>
            </a:pP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Objetivos</a:t>
            </a:r>
            <a:endParaRPr lang="pt-BR" dirty="0">
              <a:solidFill>
                <a:schemeClr val="tx1">
                  <a:lumMod val="95000"/>
                  <a:lumOff val="5000"/>
                </a:schemeClr>
              </a:solidFill>
            </a:endParaRPr>
          </a:p>
        </p:txBody>
      </p:sp>
      <p:sp>
        <p:nvSpPr>
          <p:cNvPr id="15363" name="Espaço Reservado para Conteúdo 2"/>
          <p:cNvSpPr>
            <a:spLocks noGrp="1"/>
          </p:cNvSpPr>
          <p:nvPr>
            <p:ph idx="1"/>
          </p:nvPr>
        </p:nvSpPr>
        <p:spPr>
          <a:xfrm>
            <a:off x="1023938" y="1873250"/>
            <a:ext cx="9720262" cy="4024313"/>
          </a:xfrm>
        </p:spPr>
        <p:txBody>
          <a:bodyPr/>
          <a:lstStyle/>
          <a:p>
            <a:pPr eaLnBrk="1" hangingPunct="1">
              <a:buFont typeface="Arial" pitchFamily="34" charset="0"/>
              <a:buChar char="•"/>
            </a:pPr>
            <a:r>
              <a:rPr lang="pt-BR" sz="2000" smtClean="0"/>
              <a:t>OBJETIVO GERAL: </a:t>
            </a:r>
          </a:p>
          <a:p>
            <a:pPr lvl="1" eaLnBrk="1" hangingPunct="1">
              <a:buFont typeface="Arial" pitchFamily="34" charset="0"/>
              <a:buChar char="•"/>
            </a:pPr>
            <a:r>
              <a:rPr lang="pt-BR" sz="2000" smtClean="0"/>
              <a:t>Identificar o perfil dos pacientes com patologias cirúrgicas do tórax assistidos no serviço de Terapia Intensiva Neonatal do HMIB</a:t>
            </a:r>
          </a:p>
          <a:p>
            <a:pPr lvl="1" eaLnBrk="1" hangingPunct="1">
              <a:buFont typeface="Arial" pitchFamily="34" charset="0"/>
              <a:buChar char="•"/>
            </a:pPr>
            <a:endParaRPr lang="pt-BR" sz="2000" smtClean="0"/>
          </a:p>
          <a:p>
            <a:pPr eaLnBrk="1" hangingPunct="1">
              <a:buFont typeface="Arial" pitchFamily="34" charset="0"/>
              <a:buChar char="•"/>
            </a:pPr>
            <a:r>
              <a:rPr lang="pt-BR" sz="2000" smtClean="0"/>
              <a:t> OBJETIVOS ESPECÍFICOS</a:t>
            </a:r>
          </a:p>
          <a:p>
            <a:pPr lvl="1" eaLnBrk="1" hangingPunct="1">
              <a:buFont typeface="Arial" pitchFamily="34" charset="0"/>
              <a:buChar char="•"/>
            </a:pPr>
            <a:r>
              <a:rPr lang="pt-BR" sz="2000" smtClean="0"/>
              <a:t> Pesquisar o prognóstico de cada paciente e estabelecer relevância estatística de cada uma das patologias em relação a morbimortalidade; </a:t>
            </a:r>
          </a:p>
          <a:p>
            <a:pPr lvl="1" eaLnBrk="1" hangingPunct="1">
              <a:buFont typeface="Arial" pitchFamily="34" charset="0"/>
              <a:buChar char="•"/>
            </a:pPr>
            <a:r>
              <a:rPr lang="pt-BR" sz="2000" smtClean="0"/>
              <a:t>Confrontar os resultados obtidos com àqueles oriundos da produção científica atual.</a:t>
            </a:r>
          </a:p>
          <a:p>
            <a:pPr eaLnBrk="1" hangingPunct="1"/>
            <a:r>
              <a:rPr lang="pt-BR" smtClean="0"/>
              <a:t/>
            </a:r>
            <a:br>
              <a:rPr lang="pt-BR" smtClean="0"/>
            </a:br>
            <a:endParaRPr lang="pt-BR"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Materiais e métodos</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1900238"/>
            <a:ext cx="9720262" cy="4957762"/>
          </a:xfrm>
        </p:spPr>
        <p:txBody>
          <a:bodyPr rtlCol="0">
            <a:normAutofit fontScale="77500" lnSpcReduction="20000"/>
          </a:bodyPr>
          <a:lstStyle/>
          <a:p>
            <a:pPr marL="91440" indent="-91440" eaLnBrk="1" fontAlgn="auto" hangingPunct="1">
              <a:buFont typeface="Arial" panose="020B0604020202020204" pitchFamily="34" charset="0"/>
              <a:buChar char="•"/>
              <a:defRPr/>
            </a:pPr>
            <a:r>
              <a:rPr lang="pt-BR" dirty="0"/>
              <a:t> </a:t>
            </a:r>
            <a:r>
              <a:rPr lang="pt-BR" sz="2400" dirty="0"/>
              <a:t>E</a:t>
            </a:r>
            <a:r>
              <a:rPr lang="pt-BR" sz="2400" dirty="0" smtClean="0"/>
              <a:t>studo descritivo </a:t>
            </a:r>
            <a:r>
              <a:rPr lang="pt-BR" sz="2400" dirty="0"/>
              <a:t>transversal </a:t>
            </a:r>
            <a:r>
              <a:rPr lang="pt-BR" sz="2400" dirty="0" smtClean="0"/>
              <a:t>de </a:t>
            </a:r>
            <a:r>
              <a:rPr lang="pt-BR" sz="2400" dirty="0"/>
              <a:t>coorte retrospectiva dos prontuários do Hospital Materno Infantil de Brasília (HMIB), durante o período de Janeiro de 2017 a Janeiro de 2018. </a:t>
            </a:r>
            <a:endParaRPr lang="pt-BR" sz="2400" dirty="0" smtClean="0"/>
          </a:p>
          <a:p>
            <a:pPr marL="0" indent="0" eaLnBrk="1" fontAlgn="auto" hangingPunct="1">
              <a:buFont typeface="Tw Cen MT" panose="020B0602020104020603" pitchFamily="34" charset="0"/>
              <a:buNone/>
              <a:defRPr/>
            </a:pPr>
            <a:endParaRPr lang="pt-BR" sz="2400" dirty="0" smtClean="0"/>
          </a:p>
          <a:p>
            <a:pPr marL="91440" indent="-91440" eaLnBrk="1" fontAlgn="auto" hangingPunct="1">
              <a:buFont typeface="Arial" panose="020B0604020202020204" pitchFamily="34" charset="0"/>
              <a:buChar char="•"/>
              <a:defRPr/>
            </a:pPr>
            <a:r>
              <a:rPr lang="pt-BR" sz="2400" dirty="0" smtClean="0"/>
              <a:t> Foram incluídos</a:t>
            </a:r>
            <a:r>
              <a:rPr lang="pt-BR" sz="2400" dirty="0"/>
              <a:t> </a:t>
            </a:r>
            <a:r>
              <a:rPr lang="pt-BR" sz="2400" dirty="0" smtClean="0"/>
              <a:t>todos </a:t>
            </a:r>
            <a:r>
              <a:rPr lang="pt-BR" sz="2400" dirty="0"/>
              <a:t>os pacientes que nasceram ou foram encaminhados para a Unidade de Neonatologia do Hospital Materno infantil de Brasília, com as seguintes patologias cirúrgicas do tórax: Hérnia diafragmática congênita (HDC), Malformação adenomatosa cística (MAC) e </a:t>
            </a:r>
            <a:r>
              <a:rPr lang="pt-BR" sz="2400" dirty="0" err="1"/>
              <a:t>Atresia</a:t>
            </a:r>
            <a:r>
              <a:rPr lang="pt-BR" sz="2400" dirty="0"/>
              <a:t> de esôfago (AE), todos com idade gestacional compreendida entre 32 e 41 </a:t>
            </a:r>
            <a:r>
              <a:rPr lang="pt-BR" sz="2400" dirty="0" smtClean="0"/>
              <a:t>semanas.</a:t>
            </a:r>
          </a:p>
          <a:p>
            <a:pPr marL="0" indent="0" eaLnBrk="1" fontAlgn="auto" hangingPunct="1">
              <a:buFont typeface="Tw Cen MT" panose="020B0602020104020603" pitchFamily="34" charset="0"/>
              <a:buNone/>
              <a:defRPr/>
            </a:pPr>
            <a:endParaRPr lang="pt-BR" sz="2400" dirty="0" smtClean="0"/>
          </a:p>
          <a:p>
            <a:pPr marL="91440" indent="-91440" eaLnBrk="1" fontAlgn="auto" hangingPunct="1">
              <a:buFont typeface="Arial" panose="020B0604020202020204" pitchFamily="34" charset="0"/>
              <a:buChar char="•"/>
              <a:defRPr/>
            </a:pPr>
            <a:r>
              <a:rPr lang="pt-BR" sz="2400" dirty="0" smtClean="0"/>
              <a:t> Foram </a:t>
            </a:r>
            <a:r>
              <a:rPr lang="pt-BR" sz="2400" dirty="0"/>
              <a:t>excluídos os pacientes com outras patologias cirúrgicas do tórax e portadores de malformação grave associada, como cardiopatia congênita e </a:t>
            </a:r>
            <a:r>
              <a:rPr lang="pt-BR" sz="2400" dirty="0" err="1"/>
              <a:t>cromossomopatias</a:t>
            </a:r>
            <a:r>
              <a:rPr lang="pt-BR" sz="2400" dirty="0"/>
              <a:t>. </a:t>
            </a:r>
            <a:endParaRPr lang="pt-BR" sz="2400" dirty="0" smtClean="0"/>
          </a:p>
          <a:p>
            <a:pPr marL="91440" indent="-91440" eaLnBrk="1" fontAlgn="auto" hangingPunct="1">
              <a:buFont typeface="Arial" panose="020B0604020202020204" pitchFamily="34" charset="0"/>
              <a:buChar char="•"/>
              <a:defRPr/>
            </a:pPr>
            <a:endParaRPr lang="pt-BR" sz="2400" dirty="0" smtClean="0"/>
          </a:p>
          <a:p>
            <a:pPr marL="91440" indent="-91440" eaLnBrk="1" fontAlgn="auto" hangingPunct="1">
              <a:buFont typeface="Arial" panose="020B0604020202020204" pitchFamily="34" charset="0"/>
              <a:buChar char="•"/>
              <a:defRPr/>
            </a:pPr>
            <a:r>
              <a:rPr lang="pt-BR" sz="2400" dirty="0"/>
              <a:t> </a:t>
            </a:r>
            <a:r>
              <a:rPr lang="pt-BR" sz="2400" dirty="0" smtClean="0"/>
              <a:t>A </a:t>
            </a:r>
            <a:r>
              <a:rPr lang="pt-BR" sz="2400" dirty="0"/>
              <a:t>amostra é composta por 30 pacientes com desfechos variados, sendo estes acompanhados durante a hospitalização e avaliados quanto a alta, óbito ou transferência. </a:t>
            </a:r>
          </a:p>
          <a:p>
            <a:pPr marL="91440" indent="-91440" eaLnBrk="1" fontAlgn="auto" hangingPunct="1">
              <a:buFont typeface="Tw Cen MT" panose="020B0602020104020603" pitchFamily="34" charset="0"/>
              <a:buChar char=" "/>
              <a:defRPr/>
            </a:pP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17411" name="Espaço Reservado para Conteúdo 2"/>
          <p:cNvSpPr>
            <a:spLocks noGrp="1"/>
          </p:cNvSpPr>
          <p:nvPr>
            <p:ph idx="1"/>
          </p:nvPr>
        </p:nvSpPr>
        <p:spPr>
          <a:xfrm>
            <a:off x="1023938" y="1873250"/>
            <a:ext cx="9720262" cy="4024313"/>
          </a:xfrm>
        </p:spPr>
        <p:txBody>
          <a:bodyPr/>
          <a:lstStyle/>
          <a:p>
            <a:pPr eaLnBrk="1" hangingPunct="1">
              <a:buFont typeface="Arial" pitchFamily="34" charset="0"/>
              <a:buChar char="•"/>
            </a:pPr>
            <a:r>
              <a:rPr lang="pt-BR" smtClean="0"/>
              <a:t> Variáveis analisadas:</a:t>
            </a:r>
          </a:p>
          <a:p>
            <a:pPr eaLnBrk="1" hangingPunct="1">
              <a:buFont typeface="Arial" pitchFamily="34" charset="0"/>
              <a:buChar char="•"/>
            </a:pPr>
            <a:r>
              <a:rPr lang="pt-BR" smtClean="0"/>
              <a:t> RN: </a:t>
            </a:r>
          </a:p>
          <a:p>
            <a:pPr lvl="1" eaLnBrk="1" hangingPunct="1">
              <a:buFont typeface="Arial" pitchFamily="34" charset="0"/>
              <a:buChar char="•"/>
            </a:pPr>
            <a:r>
              <a:rPr lang="pt-BR" smtClean="0"/>
              <a:t>Idade gestacional; gênero; peso; APGAR no 1º e 5º minutos de vida; necessidade e tipo de reanimação; classificação do RN quanto ao peso e idade gestacional, tempo de internação e desfecho final. </a:t>
            </a:r>
          </a:p>
          <a:p>
            <a:pPr eaLnBrk="1" hangingPunct="1">
              <a:buFont typeface="Arial" pitchFamily="34" charset="0"/>
              <a:buChar char="•"/>
            </a:pPr>
            <a:r>
              <a:rPr lang="pt-BR" smtClean="0"/>
              <a:t> Materna: </a:t>
            </a:r>
          </a:p>
          <a:p>
            <a:pPr lvl="1" eaLnBrk="1" hangingPunct="1">
              <a:buFont typeface="Arial" pitchFamily="34" charset="0"/>
              <a:buChar char="•"/>
            </a:pPr>
            <a:r>
              <a:rPr lang="pt-BR" smtClean="0"/>
              <a:t>Via de parto e idade na ocasião do nascimento.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Materiais e métodos</a:t>
            </a:r>
            <a:endParaRPr lang="pt-BR" dirty="0">
              <a:solidFill>
                <a:schemeClr val="tx1">
                  <a:lumMod val="95000"/>
                  <a:lumOff val="5000"/>
                </a:schemeClr>
              </a:solidFill>
            </a:endParaRPr>
          </a:p>
        </p:txBody>
      </p:sp>
      <p:sp>
        <p:nvSpPr>
          <p:cNvPr id="18435" name="Espaço Reservado para Conteúdo 2"/>
          <p:cNvSpPr>
            <a:spLocks noGrp="1"/>
          </p:cNvSpPr>
          <p:nvPr>
            <p:ph idx="1"/>
          </p:nvPr>
        </p:nvSpPr>
        <p:spPr>
          <a:xfrm>
            <a:off x="1023938" y="1822450"/>
            <a:ext cx="9720262" cy="4022725"/>
          </a:xfrm>
        </p:spPr>
        <p:txBody>
          <a:bodyPr/>
          <a:lstStyle/>
          <a:p>
            <a:pPr algn="just" eaLnBrk="1" hangingPunct="1">
              <a:buFont typeface="Arial" pitchFamily="34" charset="0"/>
              <a:buChar char="•"/>
            </a:pPr>
            <a:r>
              <a:rPr lang="pt-BR" smtClean="0"/>
              <a:t> Fonte de dados:</a:t>
            </a:r>
          </a:p>
          <a:p>
            <a:pPr lvl="1" algn="just" eaLnBrk="1" hangingPunct="1">
              <a:buFont typeface="Arial" pitchFamily="34" charset="0"/>
              <a:buChar char="•"/>
            </a:pPr>
            <a:r>
              <a:rPr lang="pt-BR" smtClean="0"/>
              <a:t>Busca manual dos pacientes internados na UTI neonatal no livro de internações da enfermagem na UTI neonatal, seguido por investigação destes prontuários pelo sistema eletrônico TRAKCARE da Secretaria de Estado e Saúde do Distrito Federal no período estudado.</a:t>
            </a:r>
          </a:p>
          <a:p>
            <a:pPr lvl="1" algn="just" eaLnBrk="1" hangingPunct="1">
              <a:buFont typeface="Arial" pitchFamily="34" charset="0"/>
              <a:buChar char="•"/>
            </a:pPr>
            <a:endParaRPr lang="pt-BR" smtClean="0"/>
          </a:p>
          <a:p>
            <a:pPr algn="just" eaLnBrk="1" hangingPunct="1">
              <a:buFont typeface="Arial" pitchFamily="34" charset="0"/>
              <a:buChar char="•"/>
            </a:pPr>
            <a:r>
              <a:rPr lang="pt-BR" smtClean="0"/>
              <a:t> A análise descritiva dos dados foi realizada por tabelas de frequência e de associação, sendo as variáveis contínuas apresentadas com cálculo de média e desvio padrão ou mediana e percentis, e as variáveis categóricas expressas pelo número e proporção de eventos.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Materiais e métodos</a:t>
            </a:r>
            <a:endParaRPr lang="pt-BR" dirty="0">
              <a:solidFill>
                <a:schemeClr val="tx1">
                  <a:lumMod val="95000"/>
                  <a:lumOff val="5000"/>
                </a:schemeClr>
              </a:solidFill>
            </a:endParaRPr>
          </a:p>
        </p:txBody>
      </p:sp>
      <p:sp>
        <p:nvSpPr>
          <p:cNvPr id="19459" name="Espaço Reservado para Conteúdo 2"/>
          <p:cNvSpPr>
            <a:spLocks noGrp="1"/>
          </p:cNvSpPr>
          <p:nvPr>
            <p:ph idx="1"/>
          </p:nvPr>
        </p:nvSpPr>
        <p:spPr>
          <a:xfrm>
            <a:off x="1023938" y="1963738"/>
            <a:ext cx="9720262" cy="4024312"/>
          </a:xfrm>
        </p:spPr>
        <p:txBody>
          <a:bodyPr/>
          <a:lstStyle/>
          <a:p>
            <a:pPr eaLnBrk="1" hangingPunct="1">
              <a:buFont typeface="Arial" pitchFamily="34" charset="0"/>
              <a:buChar char="•"/>
            </a:pPr>
            <a:r>
              <a:rPr lang="pt-BR" smtClean="0"/>
              <a:t> Os resultados foram analisados com o programa SPSS versão 22.0, a normalidade da distribuição foi testada com o teste de Kolmogorov-Smirnov. </a:t>
            </a:r>
          </a:p>
          <a:p>
            <a:pPr eaLnBrk="1" hangingPunct="1">
              <a:buFont typeface="Arial" pitchFamily="34" charset="0"/>
              <a:buChar char="•"/>
            </a:pPr>
            <a:r>
              <a:rPr lang="pt-BR" smtClean="0"/>
              <a:t> Utilizou se média, desvio-padrão e o teste t de Student para comparação das variáveis quantitativas de distribuição simétrica. </a:t>
            </a:r>
          </a:p>
          <a:p>
            <a:pPr eaLnBrk="1" hangingPunct="1">
              <a:buFont typeface="Arial" pitchFamily="34" charset="0"/>
              <a:buChar char="•"/>
            </a:pPr>
            <a:r>
              <a:rPr lang="pt-BR" smtClean="0"/>
              <a:t> As variáveis categóricas foram analisadas utilizando-se as frequências absoluta e relativa e comparadas pelo teste do Qui-quadrado com correção de Yates.  </a:t>
            </a:r>
          </a:p>
          <a:p>
            <a:pPr eaLnBrk="1" hangingPunct="1">
              <a:buFont typeface="Arial" pitchFamily="34" charset="0"/>
              <a:buChar char="•"/>
            </a:pPr>
            <a:r>
              <a:rPr lang="pt-BR" smtClean="0"/>
              <a:t> O cálculo de Odds Ratio (OR) e intervalos de confiança (IC) a 95% foram usados para testar a associação das variáveis categóricas.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Materiais e métodos</a:t>
            </a:r>
            <a:endParaRPr lang="pt-BR" dirty="0">
              <a:solidFill>
                <a:schemeClr val="tx1">
                  <a:lumMod val="95000"/>
                  <a:lumOff val="5000"/>
                </a:schemeClr>
              </a:solidFill>
            </a:endParaRPr>
          </a:p>
        </p:txBody>
      </p:sp>
      <p:sp>
        <p:nvSpPr>
          <p:cNvPr id="20483" name="Espaço Reservado para Conteúdo 2"/>
          <p:cNvSpPr>
            <a:spLocks noGrp="1"/>
          </p:cNvSpPr>
          <p:nvPr>
            <p:ph idx="1"/>
          </p:nvPr>
        </p:nvSpPr>
        <p:spPr>
          <a:xfrm>
            <a:off x="1023938" y="1963738"/>
            <a:ext cx="9720262" cy="4894262"/>
          </a:xfrm>
        </p:spPr>
        <p:txBody>
          <a:bodyPr/>
          <a:lstStyle/>
          <a:p>
            <a:pPr algn="just" eaLnBrk="1" hangingPunct="1">
              <a:buFont typeface="Arial" pitchFamily="34" charset="0"/>
              <a:buChar char="•"/>
            </a:pPr>
            <a:r>
              <a:rPr lang="pt-BR" sz="2000" smtClean="0"/>
              <a:t> O estudo não produz riscos nas condutas por ser de característica retrospectiva. </a:t>
            </a:r>
          </a:p>
          <a:p>
            <a:pPr algn="just" eaLnBrk="1" hangingPunct="1">
              <a:buFont typeface="Arial" pitchFamily="34" charset="0"/>
              <a:buChar char="•"/>
            </a:pPr>
            <a:endParaRPr lang="pt-BR" sz="2000" smtClean="0"/>
          </a:p>
          <a:p>
            <a:pPr algn="just" eaLnBrk="1" hangingPunct="1">
              <a:buFont typeface="Arial" pitchFamily="34" charset="0"/>
              <a:buChar char="•"/>
            </a:pPr>
            <a:r>
              <a:rPr lang="pt-BR" sz="2000" smtClean="0"/>
              <a:t> Este estudo foi aprovado pelo Comitê de Ética em Pesquisa da Fundação e Ensino e Pesquisa da Secretaria de Saúde do Distrito Federal sob o número: 28870819.3.0000.5553 .</a:t>
            </a:r>
          </a:p>
          <a:p>
            <a:pPr eaLnBrk="1" hangingPunct="1"/>
            <a:r>
              <a:rPr lang="pt-BR" smtClean="0"/>
              <a:t/>
            </a:r>
            <a:br>
              <a:rPr lang="pt-BR" smtClean="0"/>
            </a:br>
            <a:endParaRPr 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sp>
        <p:nvSpPr>
          <p:cNvPr id="21507" name="Espaço Reservado para Conteúdo 2"/>
          <p:cNvSpPr>
            <a:spLocks noGrp="1"/>
          </p:cNvSpPr>
          <p:nvPr>
            <p:ph idx="1"/>
          </p:nvPr>
        </p:nvSpPr>
        <p:spPr>
          <a:xfrm>
            <a:off x="1023938" y="1847850"/>
            <a:ext cx="9720262" cy="4024313"/>
          </a:xfrm>
        </p:spPr>
        <p:txBody>
          <a:bodyPr/>
          <a:lstStyle/>
          <a:p>
            <a:pPr marL="0" indent="0" eaLnBrk="1" hangingPunct="1">
              <a:buFont typeface="Tw Cen MT"/>
              <a:buNone/>
            </a:pPr>
            <a:endParaRPr lang="pt-BR" smtClean="0"/>
          </a:p>
        </p:txBody>
      </p:sp>
      <p:graphicFrame>
        <p:nvGraphicFramePr>
          <p:cNvPr id="4" name="Diagrama 3"/>
          <p:cNvGraphicFramePr/>
          <p:nvPr/>
        </p:nvGraphicFramePr>
        <p:xfrm>
          <a:off x="656823" y="1043189"/>
          <a:ext cx="10702343" cy="55379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sp>
        <p:nvSpPr>
          <p:cNvPr id="22531" name="Espaço Reservado para Conteúdo 2"/>
          <p:cNvSpPr>
            <a:spLocks noGrp="1"/>
          </p:cNvSpPr>
          <p:nvPr>
            <p:ph idx="1"/>
          </p:nvPr>
        </p:nvSpPr>
        <p:spPr>
          <a:xfrm>
            <a:off x="1023938" y="1847850"/>
            <a:ext cx="9720262" cy="4024313"/>
          </a:xfrm>
        </p:spPr>
        <p:txBody>
          <a:bodyPr/>
          <a:lstStyle/>
          <a:p>
            <a:pPr eaLnBrk="1" hangingPunct="1">
              <a:buFont typeface="Arial" pitchFamily="34" charset="0"/>
              <a:buChar char="•"/>
            </a:pPr>
            <a:r>
              <a:rPr lang="pt-BR" smtClean="0"/>
              <a:t> Prevalência das malformações:</a:t>
            </a:r>
          </a:p>
          <a:p>
            <a:pPr eaLnBrk="1" hangingPunct="1">
              <a:buFont typeface="Arial" pitchFamily="34" charset="0"/>
              <a:buChar char="•"/>
            </a:pPr>
            <a:endParaRPr lang="pt-BR" smtClean="0"/>
          </a:p>
        </p:txBody>
      </p:sp>
      <p:graphicFrame>
        <p:nvGraphicFramePr>
          <p:cNvPr id="22532" name="Gráfico 6"/>
          <p:cNvGraphicFramePr>
            <a:graphicFrameLocks/>
          </p:cNvGraphicFramePr>
          <p:nvPr/>
        </p:nvGraphicFramePr>
        <p:xfrm>
          <a:off x="3860800" y="1016000"/>
          <a:ext cx="8229600" cy="5519738"/>
        </p:xfrm>
        <a:graphic>
          <a:graphicData uri="http://schemas.openxmlformats.org/presentationml/2006/ole">
            <mc:AlternateContent xmlns:mc="http://schemas.openxmlformats.org/markup-compatibility/2006">
              <mc:Choice xmlns:v="urn:schemas-microsoft-com:vml" Requires="v">
                <p:oleObj spid="_x0000_s22536" r:id="rId4" imgW="8230313" imgH="5517358" progId="Excel.Chart.8">
                  <p:embed/>
                </p:oleObj>
              </mc:Choice>
              <mc:Fallback>
                <p:oleObj r:id="rId4" imgW="8230313" imgH="5517358" progId="Excel.Chart.8">
                  <p:embed/>
                  <p:pic>
                    <p:nvPicPr>
                      <p:cNvPr id="0" name="Gráfico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60800" y="1016000"/>
                        <a:ext cx="8229600" cy="551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2533" name="CaixaDeTexto 1"/>
          <p:cNvSpPr txBox="1">
            <a:spLocks noChangeArrowheads="1"/>
          </p:cNvSpPr>
          <p:nvPr/>
        </p:nvSpPr>
        <p:spPr bwMode="auto">
          <a:xfrm>
            <a:off x="6262688" y="4427538"/>
            <a:ext cx="1030287"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r>
              <a:rPr lang="pt-BR" b="1">
                <a:solidFill>
                  <a:schemeClr val="bg1"/>
                </a:solidFill>
              </a:rPr>
              <a:t>43,33%</a:t>
            </a:r>
          </a:p>
        </p:txBody>
      </p:sp>
      <p:sp>
        <p:nvSpPr>
          <p:cNvPr id="22534" name="CaixaDeTexto 1"/>
          <p:cNvSpPr txBox="1">
            <a:spLocks noChangeArrowheads="1"/>
          </p:cNvSpPr>
          <p:nvPr/>
        </p:nvSpPr>
        <p:spPr bwMode="auto">
          <a:xfrm>
            <a:off x="7258050" y="2084388"/>
            <a:ext cx="1030288"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r>
              <a:rPr lang="pt-BR" sz="1600" b="1">
                <a:solidFill>
                  <a:schemeClr val="bg1"/>
                </a:solidFill>
              </a:rPr>
              <a:t>10%</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sp>
        <p:nvSpPr>
          <p:cNvPr id="23555" name="Espaço Reservado para Conteúdo 2"/>
          <p:cNvSpPr>
            <a:spLocks noGrp="1"/>
          </p:cNvSpPr>
          <p:nvPr>
            <p:ph idx="1"/>
          </p:nvPr>
        </p:nvSpPr>
        <p:spPr>
          <a:xfrm>
            <a:off x="1023938" y="1698625"/>
            <a:ext cx="9720262" cy="4022725"/>
          </a:xfrm>
        </p:spPr>
        <p:txBody>
          <a:bodyPr/>
          <a:lstStyle/>
          <a:p>
            <a:pPr eaLnBrk="1" hangingPunct="1">
              <a:buFont typeface="Arial" pitchFamily="34" charset="0"/>
              <a:buChar char="•"/>
            </a:pPr>
            <a:r>
              <a:rPr lang="pt-BR" smtClean="0"/>
              <a:t> Análise geral:</a:t>
            </a:r>
          </a:p>
        </p:txBody>
      </p:sp>
      <p:graphicFrame>
        <p:nvGraphicFramePr>
          <p:cNvPr id="8" name="Gráfico 7"/>
          <p:cNvGraphicFramePr>
            <a:graphicFrameLocks/>
          </p:cNvGraphicFramePr>
          <p:nvPr/>
        </p:nvGraphicFramePr>
        <p:xfrm>
          <a:off x="-531813" y="1866900"/>
          <a:ext cx="7197726" cy="49450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Gráfico 12"/>
          <p:cNvGraphicFramePr>
            <a:graphicFrameLocks/>
          </p:cNvGraphicFramePr>
          <p:nvPr/>
        </p:nvGraphicFramePr>
        <p:xfrm>
          <a:off x="4646613" y="1546225"/>
          <a:ext cx="7510462" cy="5186363"/>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o Explicativo 1 13"/>
          <p:cNvSpPr/>
          <p:nvPr/>
        </p:nvSpPr>
        <p:spPr>
          <a:xfrm>
            <a:off x="10290175" y="1770063"/>
            <a:ext cx="1758950" cy="1030287"/>
          </a:xfrm>
          <a:prstGeom prst="borderCallout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Peso médio: 2733g com DP de 817g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Graphic spid="13" grpId="0">
        <p:bldAsOne/>
      </p:bldGraphic>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24579" name="Gráfico 3"/>
          <p:cNvGraphicFramePr>
            <a:graphicFrameLocks/>
          </p:cNvGraphicFramePr>
          <p:nvPr/>
        </p:nvGraphicFramePr>
        <p:xfrm>
          <a:off x="2105025" y="1519238"/>
          <a:ext cx="7558088" cy="5108575"/>
        </p:xfrm>
        <a:graphic>
          <a:graphicData uri="http://schemas.openxmlformats.org/presentationml/2006/ole">
            <mc:AlternateContent xmlns:mc="http://schemas.openxmlformats.org/markup-compatibility/2006">
              <mc:Choice xmlns:v="urn:schemas-microsoft-com:vml" Requires="v">
                <p:oleObj spid="_x0000_s24582" r:id="rId4" imgW="7559695" imgH="5108891" progId="Excel.Chart.8">
                  <p:embed/>
                </p:oleObj>
              </mc:Choice>
              <mc:Fallback>
                <p:oleObj r:id="rId4" imgW="7559695" imgH="5108891" progId="Excel.Chart.8">
                  <p:embed/>
                  <p:pic>
                    <p:nvPicPr>
                      <p:cNvPr id="0" name="Gráfico 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05025" y="1519238"/>
                        <a:ext cx="7558088" cy="510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Texto Explicativo 1 6"/>
          <p:cNvSpPr/>
          <p:nvPr/>
        </p:nvSpPr>
        <p:spPr>
          <a:xfrm>
            <a:off x="8278813" y="1570038"/>
            <a:ext cx="1758950" cy="1030287"/>
          </a:xfrm>
          <a:prstGeom prst="borderCallout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IG média: 36,8 sem com DP de 3,2s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5" name="Gráfico 4"/>
          <p:cNvGraphicFramePr>
            <a:graphicFrameLocks/>
          </p:cNvGraphicFramePr>
          <p:nvPr/>
        </p:nvGraphicFramePr>
        <p:xfrm>
          <a:off x="-1066800" y="1473200"/>
          <a:ext cx="7761288" cy="5313363"/>
        </p:xfrm>
        <a:graphic>
          <a:graphicData uri="http://schemas.openxmlformats.org/drawingml/2006/chart">
            <c:chart xmlns:c="http://schemas.openxmlformats.org/drawingml/2006/chart" xmlns:r="http://schemas.openxmlformats.org/officeDocument/2006/relationships" r:id="rId2"/>
          </a:graphicData>
        </a:graphic>
      </p:graphicFrame>
      <p:sp>
        <p:nvSpPr>
          <p:cNvPr id="11" name="Fluxograma: Processo 10"/>
          <p:cNvSpPr/>
          <p:nvPr/>
        </p:nvSpPr>
        <p:spPr>
          <a:xfrm>
            <a:off x="7205663" y="2727325"/>
            <a:ext cx="3249612" cy="1997075"/>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t>Média da idade materna: 26 anos e 9 meses, sendo a idade mínima 17 anos e a máxima de 39 anos.</a:t>
            </a:r>
          </a:p>
        </p:txBody>
      </p:sp>
      <p:sp>
        <p:nvSpPr>
          <p:cNvPr id="14" name="Retângulo 13"/>
          <p:cNvSpPr/>
          <p:nvPr/>
        </p:nvSpPr>
        <p:spPr>
          <a:xfrm>
            <a:off x="8001000" y="1706563"/>
            <a:ext cx="1657350" cy="366712"/>
          </a:xfrm>
          <a:prstGeom prst="rect">
            <a:avLst/>
          </a:prstGeom>
        </p:spPr>
        <p:txBody>
          <a:bodyPr wrap="none">
            <a:spAutoFit/>
          </a:bodyPr>
          <a:lstStyle/>
          <a:p>
            <a:pPr algn="ctr" fontAlgn="auto">
              <a:spcBef>
                <a:spcPts val="0"/>
              </a:spcBef>
              <a:spcAft>
                <a:spcPts val="0"/>
              </a:spcAft>
              <a:defRPr sz="1862" b="0" i="0" u="none" strike="noStrike" kern="1200" spc="0" baseline="0">
                <a:solidFill>
                  <a:prstClr val="black">
                    <a:lumMod val="65000"/>
                    <a:lumOff val="35000"/>
                  </a:prstClr>
                </a:solidFill>
                <a:latin typeface="+mn-lt"/>
                <a:ea typeface="+mn-ea"/>
                <a:cs typeface="+mn-cs"/>
              </a:defRPr>
            </a:pPr>
            <a:r>
              <a:rPr lang="en-US" sz="1862" dirty="0" err="1">
                <a:solidFill>
                  <a:prstClr val="black">
                    <a:lumMod val="65000"/>
                    <a:lumOff val="35000"/>
                  </a:prstClr>
                </a:solidFill>
                <a:latin typeface="+mn-lt"/>
                <a:cs typeface="+mn-cs"/>
              </a:rPr>
              <a:t>Idade</a:t>
            </a:r>
            <a:r>
              <a:rPr lang="en-US" sz="1862" dirty="0">
                <a:solidFill>
                  <a:prstClr val="black">
                    <a:lumMod val="65000"/>
                    <a:lumOff val="35000"/>
                  </a:prstClr>
                </a:solidFill>
                <a:latin typeface="+mn-lt"/>
                <a:cs typeface="+mn-cs"/>
              </a:rPr>
              <a:t> </a:t>
            </a:r>
            <a:r>
              <a:rPr lang="en-US" sz="1862" dirty="0" err="1">
                <a:solidFill>
                  <a:prstClr val="black">
                    <a:lumMod val="65000"/>
                    <a:lumOff val="35000"/>
                  </a:prstClr>
                </a:solidFill>
                <a:latin typeface="+mn-lt"/>
                <a:cs typeface="+mn-cs"/>
              </a:rPr>
              <a:t>materna</a:t>
            </a:r>
            <a:endParaRPr lang="en-US" sz="1862" dirty="0">
              <a:solidFill>
                <a:prstClr val="black">
                  <a:lumMod val="65000"/>
                  <a:lumOff val="35000"/>
                </a:prstClr>
              </a:solidFill>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26627" name="Gráfico 18"/>
          <p:cNvGraphicFramePr>
            <a:graphicFrameLocks/>
          </p:cNvGraphicFramePr>
          <p:nvPr/>
        </p:nvGraphicFramePr>
        <p:xfrm>
          <a:off x="1966913" y="1336675"/>
          <a:ext cx="8229600" cy="5521325"/>
        </p:xfrm>
        <a:graphic>
          <a:graphicData uri="http://schemas.openxmlformats.org/presentationml/2006/ole">
            <mc:AlternateContent xmlns:mc="http://schemas.openxmlformats.org/markup-compatibility/2006">
              <mc:Choice xmlns:v="urn:schemas-microsoft-com:vml" Requires="v">
                <p:oleObj spid="_x0000_s26632" r:id="rId4" imgW="8230313" imgH="5517358" progId="Excel.Chart.8">
                  <p:embed/>
                </p:oleObj>
              </mc:Choice>
              <mc:Fallback>
                <p:oleObj r:id="rId4" imgW="8230313" imgH="5517358" progId="Excel.Chart.8">
                  <p:embed/>
                  <p:pic>
                    <p:nvPicPr>
                      <p:cNvPr id="0" name="Gráfico 1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6913" y="1336675"/>
                        <a:ext cx="8229600" cy="552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3" name="Colchete esquerdo 22"/>
          <p:cNvSpPr/>
          <p:nvPr/>
        </p:nvSpPr>
        <p:spPr>
          <a:xfrm>
            <a:off x="1779588" y="2714625"/>
            <a:ext cx="46037" cy="1041400"/>
          </a:xfrm>
          <a:prstGeom prst="leftBracket">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p>
        </p:txBody>
      </p:sp>
      <p:sp>
        <p:nvSpPr>
          <p:cNvPr id="24" name="Colchete esquerdo 23"/>
          <p:cNvSpPr/>
          <p:nvPr/>
        </p:nvSpPr>
        <p:spPr>
          <a:xfrm>
            <a:off x="1787525" y="3876675"/>
            <a:ext cx="46038" cy="1041400"/>
          </a:xfrm>
          <a:prstGeom prst="leftBracket">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p>
        </p:txBody>
      </p:sp>
      <p:sp>
        <p:nvSpPr>
          <p:cNvPr id="26630" name="CaixaDeTexto 24"/>
          <p:cNvSpPr txBox="1">
            <a:spLocks noChangeArrowheads="1"/>
          </p:cNvSpPr>
          <p:nvPr/>
        </p:nvSpPr>
        <p:spPr bwMode="auto">
          <a:xfrm>
            <a:off x="398463" y="3632200"/>
            <a:ext cx="1250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r>
              <a:rPr lang="pt-BR" b="1">
                <a:solidFill>
                  <a:srgbClr val="0070C0"/>
                </a:solidFill>
              </a:rPr>
              <a:t>DP ± 2,4</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46125" y="182563"/>
            <a:ext cx="9720263" cy="1498600"/>
          </a:xfrm>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27651" name="Gráfico 3"/>
          <p:cNvGraphicFramePr>
            <a:graphicFrameLocks/>
          </p:cNvGraphicFramePr>
          <p:nvPr/>
        </p:nvGraphicFramePr>
        <p:xfrm>
          <a:off x="1439863" y="1217613"/>
          <a:ext cx="8223250" cy="5511800"/>
        </p:xfrm>
        <a:graphic>
          <a:graphicData uri="http://schemas.openxmlformats.org/presentationml/2006/ole">
            <mc:AlternateContent xmlns:mc="http://schemas.openxmlformats.org/markup-compatibility/2006">
              <mc:Choice xmlns:v="urn:schemas-microsoft-com:vml" Requires="v">
                <p:oleObj spid="_x0000_s27657" r:id="rId4" imgW="8224217" imgH="5511262" progId="Excel.Chart.8">
                  <p:embed/>
                </p:oleObj>
              </mc:Choice>
              <mc:Fallback>
                <p:oleObj r:id="rId4" imgW="8224217" imgH="5511262" progId="Excel.Chart.8">
                  <p:embed/>
                  <p:pic>
                    <p:nvPicPr>
                      <p:cNvPr id="0" name="Gráfico 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9863" y="1217613"/>
                        <a:ext cx="8223250" cy="551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Texto Explicativo 1 (Ênfase) 4"/>
          <p:cNvSpPr/>
          <p:nvPr/>
        </p:nvSpPr>
        <p:spPr>
          <a:xfrm>
            <a:off x="7680325" y="2378075"/>
            <a:ext cx="815975" cy="533400"/>
          </a:xfrm>
          <a:prstGeom prst="accentCallout1">
            <a:avLst>
              <a:gd name="adj1" fmla="val 18750"/>
              <a:gd name="adj2" fmla="val -8333"/>
              <a:gd name="adj3" fmla="val 107237"/>
              <a:gd name="adj4" fmla="val -52126"/>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33,3%</a:t>
            </a:r>
          </a:p>
        </p:txBody>
      </p:sp>
      <p:sp>
        <p:nvSpPr>
          <p:cNvPr id="6" name="Texto Explicativo 1 (Ênfase) 5"/>
          <p:cNvSpPr/>
          <p:nvPr/>
        </p:nvSpPr>
        <p:spPr>
          <a:xfrm>
            <a:off x="7596188" y="5087938"/>
            <a:ext cx="815975" cy="534987"/>
          </a:xfrm>
          <a:prstGeom prst="accentCallout1">
            <a:avLst>
              <a:gd name="adj1" fmla="val 18750"/>
              <a:gd name="adj2" fmla="val -8333"/>
              <a:gd name="adj3" fmla="val 83553"/>
              <a:gd name="adj4" fmla="val -9178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20%</a:t>
            </a:r>
          </a:p>
        </p:txBody>
      </p:sp>
      <p:sp>
        <p:nvSpPr>
          <p:cNvPr id="7" name="Texto Explicativo 1 (Ênfase) 6"/>
          <p:cNvSpPr/>
          <p:nvPr/>
        </p:nvSpPr>
        <p:spPr>
          <a:xfrm>
            <a:off x="2768600" y="5441950"/>
            <a:ext cx="815975" cy="534988"/>
          </a:xfrm>
          <a:prstGeom prst="accentCallout1">
            <a:avLst>
              <a:gd name="adj1" fmla="val 100329"/>
              <a:gd name="adj2" fmla="val 115805"/>
              <a:gd name="adj3" fmla="val 80921"/>
              <a:gd name="adj4" fmla="val 278909"/>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3,3%</a:t>
            </a:r>
          </a:p>
        </p:txBody>
      </p:sp>
      <p:sp>
        <p:nvSpPr>
          <p:cNvPr id="8" name="Texto Explicativo 1 (Ênfase) 7"/>
          <p:cNvSpPr/>
          <p:nvPr/>
        </p:nvSpPr>
        <p:spPr>
          <a:xfrm>
            <a:off x="2009775" y="3440113"/>
            <a:ext cx="815975" cy="533400"/>
          </a:xfrm>
          <a:prstGeom prst="accentCallout1">
            <a:avLst>
              <a:gd name="adj1" fmla="val 100329"/>
              <a:gd name="adj2" fmla="val 115805"/>
              <a:gd name="adj3" fmla="val 101974"/>
              <a:gd name="adj4" fmla="val 187530"/>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pt-BR" dirty="0"/>
              <a:t>43%</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28675" name="Gráfico 8"/>
          <p:cNvGraphicFramePr>
            <a:graphicFrameLocks/>
          </p:cNvGraphicFramePr>
          <p:nvPr/>
        </p:nvGraphicFramePr>
        <p:xfrm>
          <a:off x="2206625" y="1062038"/>
          <a:ext cx="8229600" cy="5521325"/>
        </p:xfrm>
        <a:graphic>
          <a:graphicData uri="http://schemas.openxmlformats.org/presentationml/2006/ole">
            <mc:AlternateContent xmlns:mc="http://schemas.openxmlformats.org/markup-compatibility/2006">
              <mc:Choice xmlns:v="urn:schemas-microsoft-com:vml" Requires="v">
                <p:oleObj spid="_x0000_s28682" r:id="rId4" imgW="8230313" imgH="5523455" progId="Excel.Chart.8">
                  <p:embed/>
                </p:oleObj>
              </mc:Choice>
              <mc:Fallback>
                <p:oleObj r:id="rId4" imgW="8230313" imgH="5523455" progId="Excel.Chart.8">
                  <p:embed/>
                  <p:pic>
                    <p:nvPicPr>
                      <p:cNvPr id="0" name="Gráfico 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06625" y="1062038"/>
                        <a:ext cx="8229600" cy="552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Colchete esquerdo 11"/>
          <p:cNvSpPr/>
          <p:nvPr/>
        </p:nvSpPr>
        <p:spPr>
          <a:xfrm>
            <a:off x="2247900" y="5230813"/>
            <a:ext cx="74613" cy="914400"/>
          </a:xfrm>
          <a:prstGeom prst="leftBracket">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p>
        </p:txBody>
      </p:sp>
      <p:sp>
        <p:nvSpPr>
          <p:cNvPr id="13" name="Colchete esquerdo 12"/>
          <p:cNvSpPr/>
          <p:nvPr/>
        </p:nvSpPr>
        <p:spPr>
          <a:xfrm>
            <a:off x="2247900" y="4038600"/>
            <a:ext cx="74613" cy="914400"/>
          </a:xfrm>
          <a:prstGeom prst="leftBracket">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p>
        </p:txBody>
      </p:sp>
      <p:sp>
        <p:nvSpPr>
          <p:cNvPr id="28678" name="CaixaDeTexto 13"/>
          <p:cNvSpPr txBox="1">
            <a:spLocks noChangeArrowheads="1"/>
          </p:cNvSpPr>
          <p:nvPr/>
        </p:nvSpPr>
        <p:spPr bwMode="auto">
          <a:xfrm>
            <a:off x="576263" y="4953000"/>
            <a:ext cx="1377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r>
              <a:rPr lang="pt-BR" b="1">
                <a:solidFill>
                  <a:srgbClr val="0070C0"/>
                </a:solidFill>
              </a:rPr>
              <a:t>DP ± 24,6</a:t>
            </a:r>
          </a:p>
        </p:txBody>
      </p:sp>
      <p:sp>
        <p:nvSpPr>
          <p:cNvPr id="17" name="Colchete direito 16"/>
          <p:cNvSpPr/>
          <p:nvPr/>
        </p:nvSpPr>
        <p:spPr>
          <a:xfrm>
            <a:off x="2841625" y="4953000"/>
            <a:ext cx="46038" cy="674688"/>
          </a:xfrm>
          <a:prstGeom prst="rightBracket">
            <a:avLst/>
          </a:prstGeom>
          <a:effectLst>
            <a:outerShdw blurRad="50800" dist="38100" dir="5400000" algn="t" rotWithShape="0">
              <a:prstClr val="black">
                <a:alpha val="40000"/>
              </a:prstClr>
            </a:outerShdw>
          </a:effectLst>
        </p:spPr>
        <p:style>
          <a:lnRef idx="3">
            <a:schemeClr val="accent2"/>
          </a:lnRef>
          <a:fillRef idx="0">
            <a:schemeClr val="accent2"/>
          </a:fillRef>
          <a:effectRef idx="2">
            <a:schemeClr val="accent2"/>
          </a:effectRef>
          <a:fontRef idx="minor">
            <a:schemeClr val="tx1"/>
          </a:fontRef>
        </p:style>
        <p:txBody>
          <a:bodyPr anchor="ctr"/>
          <a:lstStyle/>
          <a:p>
            <a:pPr algn="ctr" fontAlgn="auto">
              <a:spcBef>
                <a:spcPts val="0"/>
              </a:spcBef>
              <a:spcAft>
                <a:spcPts val="0"/>
              </a:spcAft>
              <a:defRPr/>
            </a:pPr>
            <a:endParaRPr lang="pt-BR"/>
          </a:p>
        </p:txBody>
      </p:sp>
      <p:sp>
        <p:nvSpPr>
          <p:cNvPr id="18" name="CaixaDeTexto 17"/>
          <p:cNvSpPr txBox="1">
            <a:spLocks noChangeArrowheads="1"/>
          </p:cNvSpPr>
          <p:nvPr/>
        </p:nvSpPr>
        <p:spPr bwMode="auto">
          <a:xfrm>
            <a:off x="3082925" y="5137150"/>
            <a:ext cx="1000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r>
              <a:rPr lang="pt-BR" b="1">
                <a:solidFill>
                  <a:srgbClr val="0070C0"/>
                </a:solidFill>
              </a:rPr>
              <a:t>30%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29699" name="Gráfico 7"/>
          <p:cNvGraphicFramePr>
            <a:graphicFrameLocks/>
          </p:cNvGraphicFramePr>
          <p:nvPr/>
        </p:nvGraphicFramePr>
        <p:xfrm>
          <a:off x="1933575" y="658813"/>
          <a:ext cx="8813800" cy="6022975"/>
        </p:xfrm>
        <a:graphic>
          <a:graphicData uri="http://schemas.openxmlformats.org/presentationml/2006/ole">
            <mc:AlternateContent xmlns:mc="http://schemas.openxmlformats.org/markup-compatibility/2006">
              <mc:Choice xmlns:v="urn:schemas-microsoft-com:vml" Requires="v">
                <p:oleObj spid="_x0000_s29701" r:id="rId5" imgW="8815580" imgH="6023370" progId="Excel.Chart.8">
                  <p:embed/>
                </p:oleObj>
              </mc:Choice>
              <mc:Fallback>
                <p:oleObj r:id="rId5" imgW="8815580" imgH="6023370" progId="Excel.Chart.8">
                  <p:embed/>
                  <p:pic>
                    <p:nvPicPr>
                      <p:cNvPr id="0" name="Gráfico 7"/>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33575" y="658813"/>
                        <a:ext cx="8813800" cy="602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30723" name="Gráfico 6"/>
          <p:cNvGraphicFramePr>
            <a:graphicFrameLocks/>
          </p:cNvGraphicFramePr>
          <p:nvPr/>
        </p:nvGraphicFramePr>
        <p:xfrm>
          <a:off x="2330450" y="1338263"/>
          <a:ext cx="8229600" cy="5519737"/>
        </p:xfrm>
        <a:graphic>
          <a:graphicData uri="http://schemas.openxmlformats.org/presentationml/2006/ole">
            <mc:AlternateContent xmlns:mc="http://schemas.openxmlformats.org/markup-compatibility/2006">
              <mc:Choice xmlns:v="urn:schemas-microsoft-com:vml" Requires="v">
                <p:oleObj spid="_x0000_s30727" r:id="rId4" imgW="8230313" imgH="5517358" progId="Excel.Chart.8">
                  <p:embed/>
                </p:oleObj>
              </mc:Choice>
              <mc:Fallback>
                <p:oleObj r:id="rId4" imgW="8230313" imgH="5517358" progId="Excel.Chart.8">
                  <p:embed/>
                  <p:pic>
                    <p:nvPicPr>
                      <p:cNvPr id="0" name="Gráfico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30450" y="1338263"/>
                        <a:ext cx="8229600" cy="551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 name="Texto Explicativo 1 8"/>
          <p:cNvSpPr/>
          <p:nvPr/>
        </p:nvSpPr>
        <p:spPr>
          <a:xfrm>
            <a:off x="8950325" y="2216150"/>
            <a:ext cx="3235325" cy="1238250"/>
          </a:xfrm>
          <a:prstGeom prst="borderCallout1">
            <a:avLst>
              <a:gd name="adj1" fmla="val 18750"/>
              <a:gd name="adj2" fmla="val -8333"/>
              <a:gd name="adj3" fmla="val 88636"/>
              <a:gd name="adj4" fmla="val -30073"/>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Relação estatisticamente significativa: p-valor 0,02</a:t>
            </a:r>
          </a:p>
        </p:txBody>
      </p:sp>
      <p:sp>
        <p:nvSpPr>
          <p:cNvPr id="10" name="Texto Explicativo 1 9"/>
          <p:cNvSpPr/>
          <p:nvPr/>
        </p:nvSpPr>
        <p:spPr>
          <a:xfrm>
            <a:off x="8918575" y="4044950"/>
            <a:ext cx="3235325" cy="1236663"/>
          </a:xfrm>
          <a:prstGeom prst="borderCallout1">
            <a:avLst>
              <a:gd name="adj1" fmla="val 72159"/>
              <a:gd name="adj2" fmla="val -6159"/>
              <a:gd name="adj3" fmla="val 18181"/>
              <a:gd name="adj4" fmla="val -28768"/>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Risco relativo: 3,5</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31789" name="Group 45"/>
          <p:cNvGraphicFramePr>
            <a:graphicFrameLocks noGrp="1"/>
          </p:cNvGraphicFramePr>
          <p:nvPr/>
        </p:nvGraphicFramePr>
        <p:xfrm>
          <a:off x="3175000" y="2354263"/>
          <a:ext cx="6024563" cy="3886200"/>
        </p:xfrm>
        <a:graphic>
          <a:graphicData uri="http://schemas.openxmlformats.org/drawingml/2006/table">
            <a:tbl>
              <a:tblPr/>
              <a:tblGrid>
                <a:gridCol w="2111375"/>
                <a:gridCol w="788988"/>
                <a:gridCol w="942975"/>
                <a:gridCol w="779462"/>
                <a:gridCol w="1401763"/>
              </a:tblGrid>
              <a:tr h="533400">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Variável</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Mínimo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Máximo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Média</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Desvio Padrão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r>
              <a:tr h="533400">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Idade gestacional</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32,0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40,3</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37,67</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2,35</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r>
              <a:tr h="492125">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Peso (g)</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1.505,0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3.695,0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2.869</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652,22</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727075">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Perímetro cefálico (cm)</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30,5</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37,5</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34,53</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1,98</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533400">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Apgar 1º minuto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7,0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5,23</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1,69</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533400">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Apgar 5º minuto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9,0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7,385</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1,80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533400">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Dias de internação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43,0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14,69</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14,02</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1786" name="Rectangle 1"/>
          <p:cNvSpPr>
            <a:spLocks noChangeArrowheads="1"/>
          </p:cNvSpPr>
          <p:nvPr/>
        </p:nvSpPr>
        <p:spPr bwMode="auto">
          <a:xfrm>
            <a:off x="3027363" y="22971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indent="457200" defTabSz="914400" eaLnBrk="0" hangingPunct="0"/>
            <a:r>
              <a:rPr lang="pt-BR" altLang="pt-BR">
                <a:latin typeface="Arial" pitchFamily="34" charset="0"/>
              </a:rPr>
              <a:t> </a:t>
            </a:r>
          </a:p>
          <a:p>
            <a:pPr indent="457200" defTabSz="914400" eaLnBrk="0" hangingPunct="0"/>
            <a:r>
              <a:rPr lang="pt-BR" altLang="pt-BR">
                <a:latin typeface="Arial" pitchFamily="34" charset="0"/>
              </a:rPr>
              <a:t> </a:t>
            </a:r>
          </a:p>
          <a:p>
            <a:pPr indent="457200" defTabSz="914400" eaLnBrk="0" hangingPunct="0"/>
            <a:r>
              <a:rPr lang="pt-BR" altLang="pt-BR">
                <a:latin typeface="Arial" pitchFamily="34" charset="0"/>
              </a:rPr>
              <a:t/>
            </a:r>
            <a:br>
              <a:rPr lang="pt-BR" altLang="pt-BR">
                <a:latin typeface="Arial" pitchFamily="34" charset="0"/>
              </a:rPr>
            </a:br>
            <a:endParaRPr lang="pt-BR" altLang="pt-BR">
              <a:latin typeface="Arial" pitchFamily="34" charset="0"/>
            </a:endParaRPr>
          </a:p>
        </p:txBody>
      </p:sp>
      <p:sp>
        <p:nvSpPr>
          <p:cNvPr id="31787" name="CaixaDeTexto 4"/>
          <p:cNvSpPr txBox="1">
            <a:spLocks noChangeArrowheads="1"/>
          </p:cNvSpPr>
          <p:nvPr/>
        </p:nvSpPr>
        <p:spPr bwMode="auto">
          <a:xfrm>
            <a:off x="871538" y="1773238"/>
            <a:ext cx="4768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buFont typeface="Arial" pitchFamily="34" charset="0"/>
              <a:buChar char="•"/>
            </a:pPr>
            <a:r>
              <a:rPr lang="pt-BR"/>
              <a:t>Características gerais HDC</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3" name="Tabela 2"/>
          <p:cNvGraphicFramePr>
            <a:graphicFrameLocks noGrp="1"/>
          </p:cNvGraphicFramePr>
          <p:nvPr/>
        </p:nvGraphicFramePr>
        <p:xfrm>
          <a:off x="3024188" y="2141538"/>
          <a:ext cx="6148387" cy="4132263"/>
        </p:xfrm>
        <a:graphic>
          <a:graphicData uri="http://schemas.openxmlformats.org/drawingml/2006/table">
            <a:tbl>
              <a:tblPr/>
              <a:tblGrid>
                <a:gridCol w="1325562"/>
                <a:gridCol w="1157288"/>
                <a:gridCol w="1157287"/>
                <a:gridCol w="1235075"/>
                <a:gridCol w="1273175"/>
              </a:tblGrid>
              <a:tr h="762000">
                <a:tc>
                  <a:txBody>
                    <a:bodyPr/>
                    <a:lstStyle/>
                    <a:p>
                      <a:pPr marL="0" marR="0" lvl="0" indent="0" algn="just"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Variável</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Mínimo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Máximo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Média</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Desvio Padrão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r>
              <a:tr h="561975">
                <a:tc>
                  <a:txBody>
                    <a:bodyPr/>
                    <a:lstStyle/>
                    <a:p>
                      <a:pPr marL="0" marR="0" lvl="0" indent="0" algn="just"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Idade gestacional</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29,6</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38,4</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35,36</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4,99</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r>
              <a:tr h="352425">
                <a:tc>
                  <a:txBody>
                    <a:bodyPr/>
                    <a:lstStyle/>
                    <a:p>
                      <a:pPr marL="0" marR="0" lvl="0" indent="0" algn="just"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Peso (g)</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1814,0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3940,0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2894,66</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1063,44</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769938">
                <a:tc>
                  <a:txBody>
                    <a:bodyPr/>
                    <a:lstStyle/>
                    <a:p>
                      <a:pPr marL="0" marR="0" lvl="0" indent="0" algn="just"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Perímetro cefálico (cm)</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29,0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38,0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33,33</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4,50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561975">
                <a:tc>
                  <a:txBody>
                    <a:bodyPr/>
                    <a:lstStyle/>
                    <a:p>
                      <a:pPr marL="0" marR="0" lvl="0" indent="0" algn="just"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Apgar 1º minuto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8,0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5,0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3,60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561975">
                <a:tc>
                  <a:txBody>
                    <a:bodyPr/>
                    <a:lstStyle/>
                    <a:p>
                      <a:pPr marL="0" marR="0" lvl="0" indent="0" algn="just"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Apgar 5º minuto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9,0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6,66</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3,21</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561975">
                <a:tc>
                  <a:txBody>
                    <a:bodyPr/>
                    <a:lstStyle/>
                    <a:p>
                      <a:pPr marL="0" marR="0" lvl="0" indent="0" algn="just"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Dias de internação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12,0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34,0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21,33</a:t>
                      </a:r>
                      <a:endParaRPr kumimoji="0" lang="pt-BR" sz="1800" b="0" i="0" u="none" strike="noStrike" cap="none" normalizeH="0" baseline="0" smtClean="0">
                        <a:ln>
                          <a:noFill/>
                        </a:ln>
                        <a:solidFill>
                          <a:schemeClr val="tx1"/>
                        </a:solidFill>
                        <a:effectLst/>
                        <a:latin typeface="Tw Cen MT"/>
                      </a:endParaRPr>
                    </a:p>
                    <a:p>
                      <a:pPr marL="38100" marR="0" lvl="0" indent="0" algn="l"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Times New Roman" pitchFamily="18" charset="0"/>
                        </a:rPr>
                        <a:t> </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11,37</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2810" name="Rectangle 1"/>
          <p:cNvSpPr>
            <a:spLocks noChangeArrowheads="1"/>
          </p:cNvSpPr>
          <p:nvPr/>
        </p:nvSpPr>
        <p:spPr bwMode="auto">
          <a:xfrm>
            <a:off x="3608388" y="2368550"/>
            <a:ext cx="12006262"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defTabSz="914400" eaLnBrk="0" hangingPunct="0"/>
            <a:r>
              <a:rPr lang="pt-BR" altLang="pt-BR">
                <a:latin typeface="Arial" pitchFamily="34" charset="0"/>
              </a:rPr>
              <a:t> </a:t>
            </a:r>
          </a:p>
          <a:p>
            <a:pPr defTabSz="914400" eaLnBrk="0" hangingPunct="0"/>
            <a:endParaRPr lang="pt-BR" altLang="pt-BR">
              <a:latin typeface="Arial" pitchFamily="34" charset="0"/>
            </a:endParaRPr>
          </a:p>
        </p:txBody>
      </p:sp>
      <p:sp>
        <p:nvSpPr>
          <p:cNvPr id="32811" name="CaixaDeTexto 4"/>
          <p:cNvSpPr txBox="1">
            <a:spLocks noChangeArrowheads="1"/>
          </p:cNvSpPr>
          <p:nvPr/>
        </p:nvSpPr>
        <p:spPr bwMode="auto">
          <a:xfrm>
            <a:off x="871538" y="1773238"/>
            <a:ext cx="4768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buFont typeface="Arial" pitchFamily="34" charset="0"/>
              <a:buChar char="•"/>
            </a:pPr>
            <a:r>
              <a:rPr lang="pt-BR"/>
              <a:t>Características gerais MAC</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3" name="Tabela 2"/>
          <p:cNvGraphicFramePr>
            <a:graphicFrameLocks noGrp="1"/>
          </p:cNvGraphicFramePr>
          <p:nvPr/>
        </p:nvGraphicFramePr>
        <p:xfrm>
          <a:off x="3122613" y="2265363"/>
          <a:ext cx="5656262" cy="4105276"/>
        </p:xfrm>
        <a:graphic>
          <a:graphicData uri="http://schemas.openxmlformats.org/drawingml/2006/table">
            <a:tbl>
              <a:tblPr/>
              <a:tblGrid>
                <a:gridCol w="1878012"/>
                <a:gridCol w="752475"/>
                <a:gridCol w="885825"/>
                <a:gridCol w="887413"/>
                <a:gridCol w="1252537"/>
              </a:tblGrid>
              <a:tr h="763587">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Variável</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Mínimo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Máximo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Média</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Desvio Padrão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lnTlToBr>
                      <a:noFill/>
                    </a:lnTlToBr>
                    <a:lnBlToTr>
                      <a:noFill/>
                    </a:lnBlToTr>
                    <a:noFill/>
                  </a:tcPr>
                </a:tc>
              </a:tr>
              <a:tr h="522288">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Idade gestacional</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27,1</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41,0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36,47</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3,64</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w="12649" cap="flat" cmpd="sng" algn="ctr">
                      <a:solidFill>
                        <a:srgbClr val="000000"/>
                      </a:solidFill>
                      <a:prstDash val="solid"/>
                      <a:round/>
                      <a:headEnd type="none" w="med" len="med"/>
                      <a:tailEnd type="none" w="med" len="med"/>
                    </a:lnT>
                    <a:lnB>
                      <a:noFill/>
                    </a:lnB>
                    <a:lnTlToBr>
                      <a:noFill/>
                    </a:lnTlToBr>
                    <a:lnBlToTr>
                      <a:noFill/>
                    </a:lnBlToTr>
                    <a:noFill/>
                  </a:tcPr>
                </a:tc>
              </a:tr>
              <a:tr h="541338">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Peso (g)</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400,00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3.710,00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2.480,50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890,02</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711199">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Perímetro cefálico (cm)</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21,00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49,00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34,00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5,89</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522288">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Apgar 1º minuto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9,00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6,85</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2,56</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522288">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Apgar 5º minuto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10,00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7,71</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2,36</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a:noFill/>
                    </a:lnB>
                    <a:lnTlToBr>
                      <a:noFill/>
                    </a:lnTlToBr>
                    <a:lnBlToTr>
                      <a:noFill/>
                    </a:lnBlToTr>
                    <a:noFill/>
                  </a:tcPr>
                </a:tc>
              </a:tr>
              <a:tr h="522288">
                <a:tc>
                  <a:txBody>
                    <a:bodyPr/>
                    <a:lstStyle/>
                    <a:p>
                      <a:pPr marL="0" marR="0" lvl="0" indent="0" algn="ctr" defTabSz="914400" rtl="0" eaLnBrk="1" fontAlgn="t" latinLnBrk="0" hangingPunct="1">
                        <a:lnSpc>
                          <a:spcPct val="100000"/>
                        </a:lnSpc>
                        <a:spcBef>
                          <a:spcPts val="120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Dias de internação</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1,00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89,00</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36,14</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c>
                  <a:txBody>
                    <a:bodyPr/>
                    <a:lstStyle/>
                    <a:p>
                      <a:pPr marL="38100" marR="0" lvl="0" indent="0" algn="ctr" defTabSz="914400" rtl="0" eaLnBrk="1" fontAlgn="t"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Arial" pitchFamily="34" charset="0"/>
                        </a:rPr>
                        <a:t>30,17</a:t>
                      </a:r>
                      <a:endParaRPr kumimoji="0" lang="pt-BR" sz="1800" b="0" i="0" u="none" strike="noStrike" cap="none" normalizeH="0" baseline="0" smtClean="0">
                        <a:ln>
                          <a:noFill/>
                        </a:ln>
                        <a:solidFill>
                          <a:schemeClr val="tx1"/>
                        </a:solidFill>
                        <a:effectLst/>
                        <a:latin typeface="Tw Cen MT"/>
                      </a:endParaRPr>
                    </a:p>
                  </a:txBody>
                  <a:tcPr marL="63500" marR="63500" marT="63500" marB="63500" horzOverflow="overflow">
                    <a:lnL>
                      <a:noFill/>
                    </a:lnL>
                    <a:lnR>
                      <a:noFill/>
                    </a:lnR>
                    <a:lnT>
                      <a:noFill/>
                    </a:lnT>
                    <a:lnB w="12649"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3834" name="Rectangle 1"/>
          <p:cNvSpPr>
            <a:spLocks noChangeArrowheads="1"/>
          </p:cNvSpPr>
          <p:nvPr/>
        </p:nvSpPr>
        <p:spPr bwMode="auto">
          <a:xfrm>
            <a:off x="2879725" y="2344738"/>
            <a:ext cx="12615863"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defTabSz="914400" eaLnBrk="0" hangingPunct="0"/>
            <a:r>
              <a:rPr lang="pt-BR" altLang="pt-BR">
                <a:latin typeface="Arial" pitchFamily="34" charset="0"/>
              </a:rPr>
              <a:t> </a:t>
            </a:r>
          </a:p>
          <a:p>
            <a:pPr defTabSz="914400" eaLnBrk="0" hangingPunct="0"/>
            <a:endParaRPr lang="pt-BR" altLang="pt-BR">
              <a:latin typeface="Arial" pitchFamily="34" charset="0"/>
            </a:endParaRPr>
          </a:p>
        </p:txBody>
      </p:sp>
      <p:sp>
        <p:nvSpPr>
          <p:cNvPr id="33835" name="CaixaDeTexto 4"/>
          <p:cNvSpPr txBox="1">
            <a:spLocks noChangeArrowheads="1"/>
          </p:cNvSpPr>
          <p:nvPr/>
        </p:nvSpPr>
        <p:spPr bwMode="auto">
          <a:xfrm>
            <a:off x="871538" y="1773238"/>
            <a:ext cx="4768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buFont typeface="Arial" pitchFamily="34" charset="0"/>
              <a:buChar char="•"/>
            </a:pPr>
            <a:r>
              <a:rPr lang="pt-BR"/>
              <a:t>Características gerais AE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34819" name="Gráfico 5"/>
          <p:cNvGraphicFramePr>
            <a:graphicFrameLocks/>
          </p:cNvGraphicFramePr>
          <p:nvPr/>
        </p:nvGraphicFramePr>
        <p:xfrm>
          <a:off x="1955800" y="1104900"/>
          <a:ext cx="8229600" cy="5519738"/>
        </p:xfrm>
        <a:graphic>
          <a:graphicData uri="http://schemas.openxmlformats.org/presentationml/2006/ole">
            <mc:AlternateContent xmlns:mc="http://schemas.openxmlformats.org/markup-compatibility/2006">
              <mc:Choice xmlns:v="urn:schemas-microsoft-com:vml" Requires="v">
                <p:oleObj spid="_x0000_s34822" r:id="rId4" imgW="8230313" imgH="5523455" progId="Excel.Chart.8">
                  <p:embed/>
                </p:oleObj>
              </mc:Choice>
              <mc:Fallback>
                <p:oleObj r:id="rId4" imgW="8230313" imgH="5523455" progId="Excel.Chart.8">
                  <p:embed/>
                  <p:pic>
                    <p:nvPicPr>
                      <p:cNvPr id="0" name="Gráfico 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55800" y="1104900"/>
                        <a:ext cx="8229600" cy="551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 name="Texto Explicativo 1 7"/>
          <p:cNvSpPr/>
          <p:nvPr/>
        </p:nvSpPr>
        <p:spPr>
          <a:xfrm>
            <a:off x="9156700" y="1871663"/>
            <a:ext cx="1982788" cy="1125537"/>
          </a:xfrm>
          <a:prstGeom prst="borderCallout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pt-BR" b="1" dirty="0"/>
              <a:t>Não é estatisticamente significativa: P 0,06</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Resultados</a:t>
            </a:r>
            <a:endParaRPr lang="pt-BR" dirty="0">
              <a:solidFill>
                <a:schemeClr val="tx1">
                  <a:lumMod val="95000"/>
                  <a:lumOff val="5000"/>
                </a:schemeClr>
              </a:solidFill>
            </a:endParaRPr>
          </a:p>
        </p:txBody>
      </p:sp>
      <p:graphicFrame>
        <p:nvGraphicFramePr>
          <p:cNvPr id="35843" name="Gráfico 12"/>
          <p:cNvGraphicFramePr>
            <a:graphicFrameLocks/>
          </p:cNvGraphicFramePr>
          <p:nvPr/>
        </p:nvGraphicFramePr>
        <p:xfrm>
          <a:off x="1609725" y="1370013"/>
          <a:ext cx="8864600" cy="5538787"/>
        </p:xfrm>
        <a:graphic>
          <a:graphicData uri="http://schemas.openxmlformats.org/presentationml/2006/ole">
            <mc:AlternateContent xmlns:mc="http://schemas.openxmlformats.org/markup-compatibility/2006">
              <mc:Choice xmlns:v="urn:schemas-microsoft-com:vml" Requires="v">
                <p:oleObj spid="_x0000_s35845" r:id="rId4" imgW="8864352" imgH="5535648" progId="Excel.Chart.8">
                  <p:embed/>
                </p:oleObj>
              </mc:Choice>
              <mc:Fallback>
                <p:oleObj r:id="rId4" imgW="8864352" imgH="5535648" progId="Excel.Chart.8">
                  <p:embed/>
                  <p:pic>
                    <p:nvPicPr>
                      <p:cNvPr id="0" name="Gráfico 1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9725" y="1370013"/>
                        <a:ext cx="8864600" cy="553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5375" y="1130300"/>
            <a:ext cx="7164388" cy="4600575"/>
          </a:xfrm>
          <a:prstGeom prst="rect">
            <a:avLst/>
          </a:prstGeom>
          <a:noFill/>
          <a:ln w="76200">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Discussão</a:t>
            </a:r>
            <a:endParaRPr lang="pt-BR" dirty="0">
              <a:solidFill>
                <a:schemeClr val="tx1">
                  <a:lumMod val="95000"/>
                  <a:lumOff val="5000"/>
                </a:schemeClr>
              </a:solidFill>
            </a:endParaRPr>
          </a:p>
        </p:txBody>
      </p:sp>
      <p:sp>
        <p:nvSpPr>
          <p:cNvPr id="3" name="Espaço Reservado para Conteúdo 2"/>
          <p:cNvSpPr>
            <a:spLocks noGrp="1"/>
          </p:cNvSpPr>
          <p:nvPr>
            <p:ph idx="1"/>
          </p:nvPr>
        </p:nvSpPr>
        <p:spPr/>
        <p:txBody>
          <a:bodyPr rtlCol="0">
            <a:normAutofit/>
          </a:bodyPr>
          <a:lstStyle/>
          <a:p>
            <a:pPr marL="91440" indent="-91440" eaLnBrk="1" fontAlgn="auto" hangingPunct="1">
              <a:buFont typeface="Arial" panose="020B0604020202020204" pitchFamily="34" charset="0"/>
              <a:buChar char="•"/>
              <a:defRPr/>
            </a:pPr>
            <a:r>
              <a:rPr lang="pt-BR" dirty="0" smtClean="0"/>
              <a:t> Na amostra, observam-se características </a:t>
            </a:r>
            <a:r>
              <a:rPr lang="pt-BR" dirty="0"/>
              <a:t>e evolução clínica muito </a:t>
            </a:r>
            <a:r>
              <a:rPr lang="pt-BR" dirty="0" smtClean="0"/>
              <a:t>distintas, </a:t>
            </a:r>
            <a:r>
              <a:rPr lang="pt-BR" dirty="0"/>
              <a:t>de modo que seu prognóstico e morbidade são individuais de cada malformação </a:t>
            </a:r>
            <a:r>
              <a:rPr lang="pt-BR" dirty="0" smtClean="0"/>
              <a:t>analisada.</a:t>
            </a:r>
          </a:p>
          <a:p>
            <a:pPr marL="91440" indent="-91440" eaLnBrk="1" fontAlgn="auto" hangingPunct="1">
              <a:buFont typeface="Arial" panose="020B0604020202020204" pitchFamily="34" charset="0"/>
              <a:buChar char="•"/>
              <a:defRPr/>
            </a:pPr>
            <a:r>
              <a:rPr lang="pt-BR" dirty="0"/>
              <a:t> </a:t>
            </a:r>
            <a:r>
              <a:rPr lang="pt-BR" dirty="0" smtClean="0"/>
              <a:t>Revisão bibliográfica: escassez de estudos analisando as 3 malformações em conjunto: MAC, HDC e AE.</a:t>
            </a:r>
          </a:p>
          <a:p>
            <a:pPr marL="91440" indent="-91440" eaLnBrk="1" fontAlgn="auto" hangingPunct="1">
              <a:buFont typeface="Arial" panose="020B0604020202020204" pitchFamily="34" charset="0"/>
              <a:buChar char="•"/>
              <a:defRPr/>
            </a:pPr>
            <a:r>
              <a:rPr lang="pt-BR" dirty="0"/>
              <a:t> </a:t>
            </a:r>
            <a:r>
              <a:rPr lang="pt-BR" dirty="0" smtClean="0"/>
              <a:t>Amostra:</a:t>
            </a:r>
          </a:p>
          <a:p>
            <a:pPr marL="265176" lvl="1" indent="-137160" eaLnBrk="1" fontAlgn="auto" hangingPunct="1">
              <a:buFont typeface="Arial" panose="020B0604020202020204" pitchFamily="34" charset="0"/>
              <a:buChar char="•"/>
              <a:defRPr/>
            </a:pPr>
            <a:r>
              <a:rPr lang="pt-BR" dirty="0"/>
              <a:t> </a:t>
            </a:r>
            <a:r>
              <a:rPr lang="pt-BR" dirty="0" smtClean="0"/>
              <a:t>30 RNS: maior prevalência: </a:t>
            </a:r>
            <a:r>
              <a:rPr lang="pt-BR" dirty="0" err="1" smtClean="0"/>
              <a:t>Atresia</a:t>
            </a:r>
            <a:r>
              <a:rPr lang="pt-BR" dirty="0" smtClean="0"/>
              <a:t> de esôfago, hérnia diafragmática congênita e Malformação adenomatosa cística, respectivamente.</a:t>
            </a:r>
          </a:p>
          <a:p>
            <a:pPr marL="128016" lvl="1" indent="0" eaLnBrk="1" fontAlgn="auto" hangingPunct="1">
              <a:buFont typeface="Wingdings 3" pitchFamily="18" charset="2"/>
              <a:buNone/>
              <a:defRPr/>
            </a:pPr>
            <a:endParaRPr lang="pt-B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Discussão</a:t>
            </a:r>
            <a:endParaRPr lang="pt-BR" dirty="0">
              <a:solidFill>
                <a:schemeClr val="tx1">
                  <a:lumMod val="95000"/>
                  <a:lumOff val="5000"/>
                </a:schemeClr>
              </a:solidFill>
            </a:endParaRPr>
          </a:p>
        </p:txBody>
      </p:sp>
      <p:sp>
        <p:nvSpPr>
          <p:cNvPr id="38915" name="Espaço Reservado para Conteúdo 2"/>
          <p:cNvSpPr>
            <a:spLocks noGrp="1"/>
          </p:cNvSpPr>
          <p:nvPr>
            <p:ph idx="1"/>
          </p:nvPr>
        </p:nvSpPr>
        <p:spPr>
          <a:xfrm>
            <a:off x="1023938" y="1933575"/>
            <a:ext cx="9720262" cy="4383088"/>
          </a:xfrm>
        </p:spPr>
        <p:txBody>
          <a:bodyPr/>
          <a:lstStyle/>
          <a:p>
            <a:pPr eaLnBrk="1" hangingPunct="1">
              <a:buFont typeface="Arial" pitchFamily="34" charset="0"/>
              <a:buChar char="•"/>
            </a:pPr>
            <a:r>
              <a:rPr lang="pt-BR" smtClean="0"/>
              <a:t> HÉRNIA DIAFRAGMÁTICA:</a:t>
            </a:r>
          </a:p>
          <a:p>
            <a:pPr lvl="1" eaLnBrk="1" hangingPunct="1">
              <a:buFont typeface="Arial" pitchFamily="34" charset="0"/>
              <a:buChar char="•"/>
            </a:pPr>
            <a:r>
              <a:rPr lang="pt-BR" sz="2000" smtClean="0"/>
              <a:t>A termo</a:t>
            </a:r>
          </a:p>
          <a:p>
            <a:pPr lvl="1" eaLnBrk="1" hangingPunct="1">
              <a:buFont typeface="Arial" pitchFamily="34" charset="0"/>
              <a:buChar char="•"/>
            </a:pPr>
            <a:r>
              <a:rPr lang="pt-BR" sz="2000" smtClean="0"/>
              <a:t>Via de parto cirúrgica</a:t>
            </a:r>
          </a:p>
          <a:p>
            <a:pPr lvl="1" eaLnBrk="1" hangingPunct="1">
              <a:buFont typeface="Arial" pitchFamily="34" charset="0"/>
              <a:buChar char="•"/>
            </a:pPr>
            <a:r>
              <a:rPr lang="pt-BR" sz="2000" smtClean="0"/>
              <a:t>Sexo masculino</a:t>
            </a:r>
          </a:p>
          <a:p>
            <a:pPr lvl="1" eaLnBrk="1" hangingPunct="1">
              <a:buFont typeface="Arial" pitchFamily="34" charset="0"/>
              <a:buChar char="•"/>
            </a:pPr>
            <a:r>
              <a:rPr lang="pt-BR" sz="2000" smtClean="0"/>
              <a:t>Peso &gt; 2.500g</a:t>
            </a:r>
          </a:p>
          <a:p>
            <a:pPr lvl="1" eaLnBrk="1" hangingPunct="1">
              <a:buFont typeface="Arial" pitchFamily="34" charset="0"/>
              <a:buChar char="•"/>
            </a:pPr>
            <a:r>
              <a:rPr lang="pt-BR" sz="2000" smtClean="0"/>
              <a:t>APGAR &lt; 7 no 1º minuto </a:t>
            </a:r>
          </a:p>
          <a:p>
            <a:pPr lvl="1" eaLnBrk="1" hangingPunct="1">
              <a:buFont typeface="Arial" pitchFamily="34" charset="0"/>
              <a:buChar char="•"/>
            </a:pPr>
            <a:r>
              <a:rPr lang="pt-BR" sz="2000" smtClean="0"/>
              <a:t>Média de dias de internação: 14,69 dias </a:t>
            </a:r>
            <a:r>
              <a:rPr lang="pt-BR" sz="2000" smtClean="0">
                <a:sym typeface="Wingdings" pitchFamily="2" charset="2"/>
              </a:rPr>
              <a:t> grande variação </a:t>
            </a:r>
            <a:r>
              <a:rPr lang="pt-BR" sz="2000" smtClean="0"/>
              <a:t>(1-43 dias)</a:t>
            </a:r>
            <a:r>
              <a:rPr lang="pt-BR" sz="2000" smtClean="0">
                <a:sym typeface="Wingdings" pitchFamily="2" charset="2"/>
              </a:rPr>
              <a:t>: óbito no 1º dia de vida e aqueles que tiveram alta para casa (longo período internado)</a:t>
            </a:r>
            <a:endParaRPr lang="pt-BR" sz="2000" smtClean="0"/>
          </a:p>
          <a:p>
            <a:pPr lvl="1" eaLnBrk="1" hangingPunct="1">
              <a:buFont typeface="Arial" pitchFamily="34" charset="0"/>
              <a:buChar char="•"/>
            </a:pPr>
            <a:r>
              <a:rPr lang="pt-BR" sz="2000" smtClean="0"/>
              <a:t>Desfecho final: óbito</a:t>
            </a:r>
          </a:p>
          <a:p>
            <a:pPr lvl="1" eaLnBrk="1" hangingPunct="1">
              <a:buFont typeface="Arial" pitchFamily="34" charset="0"/>
              <a:buChar char="•"/>
            </a:pPr>
            <a:r>
              <a:rPr lang="pt-BR" sz="2000" smtClean="0"/>
              <a:t>Diferente deste estudo, o estudo de Sahoo</a:t>
            </a:r>
            <a:r>
              <a:rPr lang="pt-BR" sz="2000" baseline="30000" smtClean="0"/>
              <a:t>18</a:t>
            </a:r>
            <a:r>
              <a:rPr lang="pt-BR" sz="2000" smtClean="0"/>
              <a:t> o peso médio ao nascimento foi inferior a 2.500g, a via de parto predominante foi a vaginal e a média de dias de internação foi 12.</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Discussão</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1920875"/>
            <a:ext cx="9720262" cy="4760913"/>
          </a:xfrm>
        </p:spPr>
        <p:txBody>
          <a:bodyPr rtlCol="0">
            <a:normAutofit fontScale="77500" lnSpcReduction="20000"/>
          </a:bodyPr>
          <a:lstStyle/>
          <a:p>
            <a:pPr marL="91440" indent="-91440" eaLnBrk="1" fontAlgn="auto" hangingPunct="1">
              <a:buFont typeface="Arial" panose="020B0604020202020204" pitchFamily="34" charset="0"/>
              <a:buChar char="•"/>
              <a:defRPr/>
            </a:pPr>
            <a:r>
              <a:rPr lang="pt-BR" dirty="0" smtClean="0"/>
              <a:t> </a:t>
            </a:r>
            <a:r>
              <a:rPr lang="pt-BR" sz="2600" dirty="0" smtClean="0"/>
              <a:t>MALFORMAÇÃO ADENOMATOSA CÍSTICA:</a:t>
            </a:r>
          </a:p>
          <a:p>
            <a:pPr marL="91440" indent="-91440" eaLnBrk="1" fontAlgn="auto" hangingPunct="1">
              <a:buFont typeface="Arial" panose="020B0604020202020204" pitchFamily="34" charset="0"/>
              <a:buChar char="•"/>
              <a:defRPr/>
            </a:pPr>
            <a:r>
              <a:rPr lang="pt-BR" sz="2800" dirty="0"/>
              <a:t> </a:t>
            </a:r>
            <a:r>
              <a:rPr lang="pt-BR" sz="2600" dirty="0" err="1" smtClean="0"/>
              <a:t>RNs</a:t>
            </a:r>
            <a:r>
              <a:rPr lang="pt-BR" sz="2600" dirty="0" smtClean="0"/>
              <a:t> </a:t>
            </a:r>
            <a:r>
              <a:rPr lang="pt-BR" sz="2600" dirty="0" err="1" smtClean="0"/>
              <a:t>pré</a:t>
            </a:r>
            <a:r>
              <a:rPr lang="pt-BR" sz="2600" dirty="0" smtClean="0"/>
              <a:t> termo</a:t>
            </a:r>
          </a:p>
          <a:p>
            <a:pPr marL="91440" indent="-91440" eaLnBrk="1" fontAlgn="auto" hangingPunct="1">
              <a:buFont typeface="Arial" panose="020B0604020202020204" pitchFamily="34" charset="0"/>
              <a:buChar char="•"/>
              <a:defRPr/>
            </a:pPr>
            <a:r>
              <a:rPr lang="pt-BR" sz="2600" dirty="0"/>
              <a:t> </a:t>
            </a:r>
            <a:r>
              <a:rPr lang="pt-BR" sz="2600" dirty="0" smtClean="0"/>
              <a:t>Via </a:t>
            </a:r>
            <a:r>
              <a:rPr lang="pt-BR" sz="2600" dirty="0"/>
              <a:t>de parto </a:t>
            </a:r>
            <a:r>
              <a:rPr lang="pt-BR" sz="2600" dirty="0" smtClean="0"/>
              <a:t>vaginal</a:t>
            </a:r>
          </a:p>
          <a:p>
            <a:pPr marL="91440" indent="-91440" eaLnBrk="1" fontAlgn="auto" hangingPunct="1">
              <a:buFont typeface="Arial" panose="020B0604020202020204" pitchFamily="34" charset="0"/>
              <a:buChar char="•"/>
              <a:defRPr/>
            </a:pPr>
            <a:r>
              <a:rPr lang="pt-BR" sz="2600" dirty="0" smtClean="0"/>
              <a:t> Peso &gt;2.500g</a:t>
            </a:r>
          </a:p>
          <a:p>
            <a:pPr marL="91440" indent="-91440" eaLnBrk="1" fontAlgn="auto" hangingPunct="1">
              <a:buFont typeface="Arial" panose="020B0604020202020204" pitchFamily="34" charset="0"/>
              <a:buChar char="•"/>
              <a:defRPr/>
            </a:pPr>
            <a:r>
              <a:rPr lang="pt-BR" sz="2600" dirty="0"/>
              <a:t> </a:t>
            </a:r>
            <a:r>
              <a:rPr lang="pt-BR" sz="2600" dirty="0" smtClean="0"/>
              <a:t>APGAR &lt;7 </a:t>
            </a:r>
            <a:r>
              <a:rPr lang="pt-BR" sz="2600" dirty="0"/>
              <a:t>no primeiro minuto </a:t>
            </a:r>
            <a:endParaRPr lang="pt-BR" sz="2600" dirty="0" smtClean="0"/>
          </a:p>
          <a:p>
            <a:pPr marL="91440" indent="-91440" eaLnBrk="1" fontAlgn="auto" hangingPunct="1">
              <a:buFont typeface="Arial" panose="020B0604020202020204" pitchFamily="34" charset="0"/>
              <a:buChar char="•"/>
              <a:defRPr/>
            </a:pPr>
            <a:r>
              <a:rPr lang="pt-BR" sz="2600" dirty="0"/>
              <a:t> </a:t>
            </a:r>
            <a:r>
              <a:rPr lang="pt-BR" sz="2600" dirty="0" smtClean="0"/>
              <a:t>Sexo masculino</a:t>
            </a:r>
          </a:p>
          <a:p>
            <a:pPr marL="91440" indent="-91440" eaLnBrk="1" fontAlgn="auto" hangingPunct="1">
              <a:buFont typeface="Arial" panose="020B0604020202020204" pitchFamily="34" charset="0"/>
              <a:buChar char="•"/>
              <a:defRPr/>
            </a:pPr>
            <a:r>
              <a:rPr lang="pt-BR" sz="2600" dirty="0" smtClean="0"/>
              <a:t> Média de dias </a:t>
            </a:r>
            <a:r>
              <a:rPr lang="pt-BR" sz="2600" dirty="0"/>
              <a:t>de internação de 21,3 </a:t>
            </a:r>
            <a:r>
              <a:rPr lang="pt-BR" sz="2600" dirty="0" smtClean="0"/>
              <a:t>dias</a:t>
            </a:r>
          </a:p>
          <a:p>
            <a:pPr marL="91440" indent="-91440" eaLnBrk="1" fontAlgn="auto" hangingPunct="1">
              <a:buFont typeface="Arial" panose="020B0604020202020204" pitchFamily="34" charset="0"/>
              <a:buChar char="•"/>
              <a:defRPr/>
            </a:pPr>
            <a:r>
              <a:rPr lang="pt-BR" sz="2600" dirty="0" smtClean="0"/>
              <a:t> Desfecho final: 100% alta para casa</a:t>
            </a:r>
          </a:p>
          <a:p>
            <a:pPr marL="91440" indent="-91440" eaLnBrk="1" fontAlgn="auto" hangingPunct="1">
              <a:buFont typeface="Arial" panose="020B0604020202020204" pitchFamily="34" charset="0"/>
              <a:buChar char="•"/>
              <a:defRPr/>
            </a:pPr>
            <a:r>
              <a:rPr lang="pt-BR" sz="2600" dirty="0" smtClean="0"/>
              <a:t> Segundo </a:t>
            </a:r>
            <a:r>
              <a:rPr lang="pt-BR" sz="2600" dirty="0"/>
              <a:t>a pesquisa de Antón-Martin</a:t>
            </a:r>
            <a:r>
              <a:rPr lang="pt-BR" sz="2600" baseline="30000" dirty="0"/>
              <a:t>19</a:t>
            </a:r>
            <a:r>
              <a:rPr lang="pt-BR" sz="2600" dirty="0"/>
              <a:t>, houve uma semelhança nos achados acerca do peso, sexo e via de parto, porém o estudo contou com uma maior prevalência de recém nascidos a termo, o que discorda com </a:t>
            </a:r>
            <a:r>
              <a:rPr lang="pt-BR" sz="2600" dirty="0" smtClean="0"/>
              <a:t>este estudo.</a:t>
            </a:r>
            <a:endParaRPr lang="pt-BR" sz="2300" dirty="0"/>
          </a:p>
          <a:p>
            <a:pPr marL="91440" indent="-91440" eaLnBrk="1" fontAlgn="auto" hangingPunct="1">
              <a:buFont typeface="Tw Cen MT" panose="020B0602020104020603" pitchFamily="34" charset="0"/>
              <a:buChar char=" "/>
              <a:defRPr/>
            </a:pP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Discussão</a:t>
            </a:r>
            <a:endParaRPr lang="pt-BR" dirty="0">
              <a:solidFill>
                <a:schemeClr val="tx1">
                  <a:lumMod val="95000"/>
                  <a:lumOff val="5000"/>
                </a:schemeClr>
              </a:solidFill>
            </a:endParaRPr>
          </a:p>
        </p:txBody>
      </p:sp>
      <p:sp>
        <p:nvSpPr>
          <p:cNvPr id="40963" name="Espaço Reservado para Conteúdo 2"/>
          <p:cNvSpPr>
            <a:spLocks noGrp="1"/>
          </p:cNvSpPr>
          <p:nvPr>
            <p:ph idx="1"/>
          </p:nvPr>
        </p:nvSpPr>
        <p:spPr>
          <a:xfrm>
            <a:off x="1023938" y="1773238"/>
            <a:ext cx="9720262" cy="4697412"/>
          </a:xfrm>
        </p:spPr>
        <p:txBody>
          <a:bodyPr/>
          <a:lstStyle/>
          <a:p>
            <a:pPr eaLnBrk="1" hangingPunct="1">
              <a:buFont typeface="Arial" pitchFamily="34" charset="0"/>
              <a:buChar char="•"/>
            </a:pPr>
            <a:r>
              <a:rPr lang="pt-BR" smtClean="0"/>
              <a:t> ATRESIA DE ESÔFAGO:</a:t>
            </a:r>
          </a:p>
          <a:p>
            <a:pPr lvl="1" eaLnBrk="1" hangingPunct="1">
              <a:buFont typeface="Arial" pitchFamily="34" charset="0"/>
              <a:buChar char="•"/>
            </a:pPr>
            <a:r>
              <a:rPr lang="pt-BR" sz="2400" smtClean="0"/>
              <a:t>RNs pré termo</a:t>
            </a:r>
          </a:p>
          <a:p>
            <a:pPr lvl="1" eaLnBrk="1" hangingPunct="1">
              <a:buFont typeface="Arial" pitchFamily="34" charset="0"/>
              <a:buChar char="•"/>
            </a:pPr>
            <a:r>
              <a:rPr lang="pt-BR" sz="2400" smtClean="0"/>
              <a:t>Via de parto cirúrgica</a:t>
            </a:r>
          </a:p>
          <a:p>
            <a:pPr lvl="1" eaLnBrk="1" hangingPunct="1">
              <a:buFont typeface="Arial" pitchFamily="34" charset="0"/>
              <a:buChar char="•"/>
            </a:pPr>
            <a:r>
              <a:rPr lang="pt-BR" sz="2400" smtClean="0"/>
              <a:t>Peso &lt;2.500g</a:t>
            </a:r>
          </a:p>
          <a:p>
            <a:pPr lvl="1" eaLnBrk="1" hangingPunct="1">
              <a:buFont typeface="Arial" pitchFamily="34" charset="0"/>
              <a:buChar char="•"/>
            </a:pPr>
            <a:r>
              <a:rPr lang="pt-BR" sz="2400" smtClean="0"/>
              <a:t>APGAR &lt; 7 no primeiro minuto</a:t>
            </a:r>
          </a:p>
          <a:p>
            <a:pPr lvl="1" eaLnBrk="1" hangingPunct="1">
              <a:buFont typeface="Arial" pitchFamily="34" charset="0"/>
              <a:buChar char="•"/>
            </a:pPr>
            <a:r>
              <a:rPr lang="pt-BR" sz="2400" smtClean="0"/>
              <a:t>Sexo feminino</a:t>
            </a:r>
          </a:p>
          <a:p>
            <a:pPr lvl="1" eaLnBrk="1" hangingPunct="1">
              <a:buFont typeface="Arial" pitchFamily="34" charset="0"/>
              <a:buChar char="•"/>
            </a:pPr>
            <a:r>
              <a:rPr lang="pt-BR" sz="2400" smtClean="0"/>
              <a:t>Média de internação: 36,1 dias</a:t>
            </a:r>
          </a:p>
          <a:p>
            <a:pPr lvl="1" eaLnBrk="1" hangingPunct="1">
              <a:buFont typeface="Arial" pitchFamily="34" charset="0"/>
              <a:buChar char="•"/>
            </a:pPr>
            <a:r>
              <a:rPr lang="pt-BR" sz="2400" smtClean="0"/>
              <a:t>Desfecho final: alta para casa</a:t>
            </a:r>
          </a:p>
          <a:p>
            <a:pPr lvl="1" eaLnBrk="1" hangingPunct="1">
              <a:buFont typeface="Arial" pitchFamily="34" charset="0"/>
              <a:buChar char="•"/>
            </a:pPr>
            <a:r>
              <a:rPr lang="pt-BR" sz="2400" smtClean="0"/>
              <a:t>Paredes</a:t>
            </a:r>
            <a:r>
              <a:rPr lang="pt-BR" sz="2400" baseline="30000" smtClean="0"/>
              <a:t>20</a:t>
            </a:r>
            <a:r>
              <a:rPr lang="pt-BR" sz="2400" smtClean="0"/>
              <a:t>  concordou com o presente estudo nas variáveis de APGAR, via de parto, desfecho final, porém discorda com a prevalência de recém nascidos pré termo e gênero. As variáveis de peso e dias de internação não foram comparadas por não serem analisadas pelo mesmo.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Discussão</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1716088"/>
            <a:ext cx="9720262" cy="4838700"/>
          </a:xfrm>
        </p:spPr>
        <p:txBody>
          <a:bodyPr rtlCol="0">
            <a:normAutofit fontScale="92500" lnSpcReduction="20000"/>
          </a:bodyPr>
          <a:lstStyle/>
          <a:p>
            <a:pPr marL="91440" indent="-91440" eaLnBrk="1" fontAlgn="auto" hangingPunct="1">
              <a:buFont typeface="Arial" panose="020B0604020202020204" pitchFamily="34" charset="0"/>
              <a:buChar char="•"/>
              <a:defRPr/>
            </a:pPr>
            <a:r>
              <a:rPr lang="pt-BR" dirty="0" smtClean="0"/>
              <a:t> </a:t>
            </a:r>
            <a:r>
              <a:rPr lang="pt-BR" sz="2600" dirty="0" smtClean="0"/>
              <a:t>Análise geral das 3 patologias em conjunto:</a:t>
            </a:r>
            <a:br>
              <a:rPr lang="pt-BR" sz="2600" dirty="0" smtClean="0"/>
            </a:br>
            <a:endParaRPr lang="pt-BR" sz="2600" dirty="0" smtClean="0"/>
          </a:p>
          <a:p>
            <a:pPr marL="265176" lvl="1" indent="-137160" eaLnBrk="1" fontAlgn="auto" hangingPunct="1">
              <a:buFont typeface="Arial" panose="020B0604020202020204" pitchFamily="34" charset="0"/>
              <a:buChar char="•"/>
              <a:defRPr/>
            </a:pPr>
            <a:r>
              <a:rPr lang="pt-BR" sz="2600" dirty="0" err="1" smtClean="0"/>
              <a:t>RNs</a:t>
            </a:r>
            <a:r>
              <a:rPr lang="pt-BR" sz="2600" dirty="0" smtClean="0"/>
              <a:t> </a:t>
            </a:r>
            <a:r>
              <a:rPr lang="pt-BR" sz="2600" dirty="0"/>
              <a:t>a </a:t>
            </a:r>
            <a:r>
              <a:rPr lang="pt-BR" sz="2600" dirty="0" smtClean="0"/>
              <a:t>termo</a:t>
            </a:r>
          </a:p>
          <a:p>
            <a:pPr marL="265176" lvl="1" indent="-137160" eaLnBrk="1" fontAlgn="auto" hangingPunct="1">
              <a:buFont typeface="Arial" panose="020B0604020202020204" pitchFamily="34" charset="0"/>
              <a:buChar char="•"/>
              <a:defRPr/>
            </a:pPr>
            <a:r>
              <a:rPr lang="pt-BR" sz="2600" dirty="0" smtClean="0"/>
              <a:t>Via de parto cirúrgica</a:t>
            </a:r>
          </a:p>
          <a:p>
            <a:pPr marL="265176" lvl="1" indent="-137160" eaLnBrk="1" fontAlgn="auto" hangingPunct="1">
              <a:buFont typeface="Arial" panose="020B0604020202020204" pitchFamily="34" charset="0"/>
              <a:buChar char="•"/>
              <a:defRPr/>
            </a:pPr>
            <a:r>
              <a:rPr lang="pt-BR" sz="2600" dirty="0"/>
              <a:t>P</a:t>
            </a:r>
            <a:r>
              <a:rPr lang="pt-BR" sz="2600" dirty="0" smtClean="0"/>
              <a:t>eso &gt; 2500g</a:t>
            </a:r>
          </a:p>
          <a:p>
            <a:pPr marL="265176" lvl="1" indent="-137160" eaLnBrk="1" fontAlgn="auto" hangingPunct="1">
              <a:buFont typeface="Arial" panose="020B0604020202020204" pitchFamily="34" charset="0"/>
              <a:buChar char="•"/>
              <a:defRPr/>
            </a:pPr>
            <a:r>
              <a:rPr lang="pt-BR" sz="2600" dirty="0"/>
              <a:t> </a:t>
            </a:r>
            <a:r>
              <a:rPr lang="pt-BR" sz="2600" dirty="0" smtClean="0"/>
              <a:t>AIG</a:t>
            </a:r>
          </a:p>
          <a:p>
            <a:pPr marL="265176" lvl="1" indent="-137160" eaLnBrk="1" fontAlgn="auto" hangingPunct="1">
              <a:buFont typeface="Arial" panose="020B0604020202020204" pitchFamily="34" charset="0"/>
              <a:buChar char="•"/>
              <a:defRPr/>
            </a:pPr>
            <a:r>
              <a:rPr lang="pt-BR" sz="2600" dirty="0"/>
              <a:t> </a:t>
            </a:r>
            <a:r>
              <a:rPr lang="pt-BR" sz="2600" dirty="0" smtClean="0"/>
              <a:t>APGAR &lt; 7 </a:t>
            </a:r>
            <a:r>
              <a:rPr lang="pt-BR" sz="2600" dirty="0"/>
              <a:t>no primeiro minuto </a:t>
            </a:r>
            <a:endParaRPr lang="pt-BR" sz="2600" dirty="0" smtClean="0"/>
          </a:p>
          <a:p>
            <a:pPr marL="265176" lvl="1" indent="-137160" eaLnBrk="1" fontAlgn="auto" hangingPunct="1">
              <a:buFont typeface="Arial" panose="020B0604020202020204" pitchFamily="34" charset="0"/>
              <a:buChar char="•"/>
              <a:defRPr/>
            </a:pPr>
            <a:r>
              <a:rPr lang="pt-BR" sz="2600" dirty="0" smtClean="0"/>
              <a:t>Sexo masculino</a:t>
            </a:r>
          </a:p>
          <a:p>
            <a:pPr marL="265176" lvl="1" indent="-137160" eaLnBrk="1" fontAlgn="auto" hangingPunct="1">
              <a:buFont typeface="Arial" panose="020B0604020202020204" pitchFamily="34" charset="0"/>
              <a:buChar char="•"/>
              <a:defRPr/>
            </a:pPr>
            <a:r>
              <a:rPr lang="pt-BR" sz="2600" dirty="0" smtClean="0"/>
              <a:t>Média </a:t>
            </a:r>
            <a:r>
              <a:rPr lang="pt-BR" sz="2600" dirty="0"/>
              <a:t>de internação de 25 </a:t>
            </a:r>
            <a:r>
              <a:rPr lang="pt-BR" sz="2600" dirty="0" smtClean="0"/>
              <a:t>dias</a:t>
            </a:r>
          </a:p>
          <a:p>
            <a:pPr marL="265176" lvl="1" indent="-137160" eaLnBrk="1" fontAlgn="auto" hangingPunct="1">
              <a:buFont typeface="Arial" panose="020B0604020202020204" pitchFamily="34" charset="0"/>
              <a:buChar char="•"/>
              <a:defRPr/>
            </a:pPr>
            <a:r>
              <a:rPr lang="pt-BR" sz="2600" dirty="0" smtClean="0"/>
              <a:t>Desfecho final: óbito</a:t>
            </a:r>
            <a:r>
              <a:rPr lang="pt-BR" sz="2600" dirty="0"/>
              <a:t>. </a:t>
            </a:r>
            <a:endParaRPr lang="pt-BR" sz="2600" dirty="0" smtClean="0"/>
          </a:p>
          <a:p>
            <a:pPr marL="265176" lvl="1" indent="-137160" eaLnBrk="1" fontAlgn="auto" hangingPunct="1">
              <a:buFont typeface="Arial" panose="020B0604020202020204" pitchFamily="34" charset="0"/>
              <a:buChar char="•"/>
              <a:defRPr/>
            </a:pPr>
            <a:r>
              <a:rPr lang="pt-BR" sz="2600" dirty="0" smtClean="0"/>
              <a:t>Essa </a:t>
            </a:r>
            <a:r>
              <a:rPr lang="pt-BR" sz="2600" dirty="0"/>
              <a:t>análise gera dados </a:t>
            </a:r>
            <a:r>
              <a:rPr lang="pt-BR" sz="2600" dirty="0" smtClean="0"/>
              <a:t>que não obedecem </a:t>
            </a:r>
            <a:r>
              <a:rPr lang="pt-BR" sz="2600" dirty="0"/>
              <a:t>o mesmo perfil </a:t>
            </a:r>
            <a:r>
              <a:rPr lang="pt-BR" sz="2600" dirty="0" smtClean="0"/>
              <a:t>clínico quando estratificadas por tipo de patologia, </a:t>
            </a:r>
            <a:r>
              <a:rPr lang="pt-BR" sz="2600" dirty="0"/>
              <a:t>impedindo traçar um quadro uniforme das três doenças em conjunto.</a:t>
            </a:r>
          </a:p>
          <a:p>
            <a:pPr marL="91440" indent="-91440" eaLnBrk="1" fontAlgn="auto" hangingPunct="1">
              <a:buFont typeface="Tw Cen MT" panose="020B0602020104020603" pitchFamily="34" charset="0"/>
              <a:buChar char=" "/>
              <a:defRPr/>
            </a:pPr>
            <a:r>
              <a:rPr lang="pt-BR" dirty="0"/>
              <a:t/>
            </a:r>
            <a:br>
              <a:rPr lang="pt-BR" dirty="0"/>
            </a:br>
            <a:r>
              <a:rPr lang="pt-BR" dirty="0"/>
              <a:t>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Discussão</a:t>
            </a:r>
            <a:endParaRPr lang="pt-BR" dirty="0">
              <a:solidFill>
                <a:schemeClr val="tx1">
                  <a:lumMod val="95000"/>
                  <a:lumOff val="5000"/>
                </a:schemeClr>
              </a:solidFill>
            </a:endParaRPr>
          </a:p>
        </p:txBody>
      </p:sp>
      <p:sp>
        <p:nvSpPr>
          <p:cNvPr id="43011" name="Espaço Reservado para Conteúdo 2"/>
          <p:cNvSpPr>
            <a:spLocks noGrp="1"/>
          </p:cNvSpPr>
          <p:nvPr>
            <p:ph idx="1"/>
          </p:nvPr>
        </p:nvSpPr>
        <p:spPr>
          <a:xfrm>
            <a:off x="1023938" y="1976438"/>
            <a:ext cx="9720262" cy="4881562"/>
          </a:xfrm>
        </p:spPr>
        <p:txBody>
          <a:bodyPr/>
          <a:lstStyle/>
          <a:p>
            <a:pPr eaLnBrk="1" hangingPunct="1">
              <a:lnSpc>
                <a:spcPct val="70000"/>
              </a:lnSpc>
              <a:buFont typeface="Arial" pitchFamily="34" charset="0"/>
              <a:buChar char="•"/>
            </a:pPr>
            <a:r>
              <a:rPr lang="pt-BR" sz="2100" smtClean="0"/>
              <a:t> Dentro das variáveis cruzadas, a  necessidade de reanimação neonatal mostrou-se estatisticamente significativa, visto que aqueles que necessitaram dela têm um risco 3,5 vezes maior de vir a óbito. </a:t>
            </a:r>
          </a:p>
          <a:p>
            <a:pPr eaLnBrk="1" hangingPunct="1">
              <a:lnSpc>
                <a:spcPct val="70000"/>
              </a:lnSpc>
              <a:buFont typeface="Arial" pitchFamily="34" charset="0"/>
              <a:buChar char="•"/>
            </a:pPr>
            <a:r>
              <a:rPr lang="pt-BR" sz="2100" smtClean="0"/>
              <a:t> Viés? </a:t>
            </a:r>
          </a:p>
          <a:p>
            <a:pPr lvl="1" eaLnBrk="1" hangingPunct="1">
              <a:lnSpc>
                <a:spcPct val="70000"/>
              </a:lnSpc>
              <a:buFont typeface="Arial" pitchFamily="34" charset="0"/>
              <a:buChar char="•"/>
            </a:pPr>
            <a:r>
              <a:rPr lang="pt-BR" sz="1900" smtClean="0"/>
              <a:t>Variável de reanimação possa ser influenciada pela gravidade de cada paciente, corroborando com a hipótese de que pode não existir uma relação direta entre necessidade de reanimação e óbito, mas sim entre a gravidade de cada caso e o óbito.</a:t>
            </a:r>
          </a:p>
          <a:p>
            <a:pPr eaLnBrk="1" hangingPunct="1">
              <a:lnSpc>
                <a:spcPct val="70000"/>
              </a:lnSpc>
              <a:buFont typeface="Arial" pitchFamily="34" charset="0"/>
              <a:buChar char="•"/>
            </a:pPr>
            <a:r>
              <a:rPr lang="pt-BR" sz="2100" smtClean="0"/>
              <a:t> Não houve relevância estatística ao se analisar a relação entre o peso e o desfecho final, o que difere do estudo realizado por Aquino et al</a:t>
            </a:r>
            <a:r>
              <a:rPr lang="pt-BR" sz="2100" baseline="30000" smtClean="0"/>
              <a:t>21</a:t>
            </a:r>
            <a:r>
              <a:rPr lang="pt-BR" sz="2100" smtClean="0"/>
              <a:t> que descreveu uma associação entre óbitos no período neonatal e baixo peso ao nascer. </a:t>
            </a:r>
          </a:p>
          <a:p>
            <a:pPr eaLnBrk="1" hangingPunct="1">
              <a:lnSpc>
                <a:spcPct val="70000"/>
              </a:lnSpc>
              <a:buFont typeface="Arial" pitchFamily="34" charset="0"/>
              <a:buChar char="•"/>
            </a:pPr>
            <a:r>
              <a:rPr lang="pt-BR" sz="2100" smtClean="0"/>
              <a:t> Oliveira</a:t>
            </a:r>
            <a:r>
              <a:rPr lang="pt-BR" sz="2100" baseline="30000" smtClean="0"/>
              <a:t>22 </a:t>
            </a:r>
            <a:r>
              <a:rPr lang="pt-BR" sz="2100" smtClean="0"/>
              <a:t>discorda dos achados que relacionam tipo de malformação e a morte, ao afirmar que a presença de malformações aumenta o risco de óbito. </a:t>
            </a:r>
          </a:p>
          <a:p>
            <a:pPr eaLnBrk="1" hangingPunct="1">
              <a:lnSpc>
                <a:spcPct val="70000"/>
              </a:lnSpc>
              <a:buFont typeface="Arial" pitchFamily="34" charset="0"/>
              <a:buChar char="•"/>
            </a:pPr>
            <a:r>
              <a:rPr lang="pt-BR" sz="2100" smtClean="0"/>
              <a:t> Melo et al</a:t>
            </a:r>
            <a:r>
              <a:rPr lang="pt-BR" sz="2100" baseline="30000" smtClean="0"/>
              <a:t>23</a:t>
            </a:r>
            <a:r>
              <a:rPr lang="pt-BR" sz="2100" smtClean="0"/>
              <a:t> e Costa et al</a:t>
            </a:r>
            <a:r>
              <a:rPr lang="pt-BR" sz="2100" baseline="30000" smtClean="0"/>
              <a:t>24</a:t>
            </a:r>
            <a:r>
              <a:rPr lang="pt-BR" sz="2100" smtClean="0"/>
              <a:t> afirmaram que o APGAR menor que 7 no 1º minuto aumenta a chance de morte, diferentemente deste estudo que não apresentou significância estatística quanto a mesma variável analisada.</a:t>
            </a:r>
          </a:p>
          <a:p>
            <a:pPr eaLnBrk="1" hangingPunct="1">
              <a:lnSpc>
                <a:spcPct val="70000"/>
              </a:lnSpc>
            </a:pPr>
            <a:r>
              <a:rPr lang="pt-BR" sz="1400" smtClean="0"/>
              <a:t/>
            </a:r>
            <a:br>
              <a:rPr lang="pt-BR" sz="1400" smtClean="0"/>
            </a:br>
            <a:endParaRPr lang="pt-BR" sz="140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conclusão</a:t>
            </a:r>
            <a:endParaRPr lang="pt-BR" dirty="0">
              <a:solidFill>
                <a:schemeClr val="tx1">
                  <a:lumMod val="95000"/>
                  <a:lumOff val="5000"/>
                </a:schemeClr>
              </a:solidFill>
            </a:endParaRPr>
          </a:p>
        </p:txBody>
      </p:sp>
      <p:sp>
        <p:nvSpPr>
          <p:cNvPr id="44035" name="Espaço Reservado para Conteúdo 2"/>
          <p:cNvSpPr>
            <a:spLocks noGrp="1"/>
          </p:cNvSpPr>
          <p:nvPr>
            <p:ph idx="1"/>
          </p:nvPr>
        </p:nvSpPr>
        <p:spPr>
          <a:xfrm>
            <a:off x="1023938" y="1892300"/>
            <a:ext cx="9720262" cy="4965700"/>
          </a:xfrm>
        </p:spPr>
        <p:txBody>
          <a:bodyPr/>
          <a:lstStyle/>
          <a:p>
            <a:pPr eaLnBrk="1" hangingPunct="1">
              <a:lnSpc>
                <a:spcPct val="70000"/>
              </a:lnSpc>
              <a:buFont typeface="Arial" pitchFamily="34" charset="0"/>
              <a:buChar char="•"/>
            </a:pPr>
            <a:r>
              <a:rPr lang="pt-BR" sz="1700" smtClean="0"/>
              <a:t> </a:t>
            </a:r>
            <a:r>
              <a:rPr lang="pt-BR" sz="2000" smtClean="0">
                <a:solidFill>
                  <a:srgbClr val="FF3300"/>
                </a:solidFill>
              </a:rPr>
              <a:t>A mortalidade de recém-nascidos com diagnósticos de HDC é elevada neste Serviço (76,9%)</a:t>
            </a:r>
          </a:p>
          <a:p>
            <a:pPr eaLnBrk="1" hangingPunct="1">
              <a:lnSpc>
                <a:spcPct val="70000"/>
              </a:lnSpc>
              <a:buFont typeface="Arial" pitchFamily="34" charset="0"/>
              <a:buChar char="•"/>
            </a:pPr>
            <a:r>
              <a:rPr lang="pt-BR" sz="2000" smtClean="0"/>
              <a:t> </a:t>
            </a:r>
            <a:r>
              <a:rPr lang="pt-BR" sz="2000" smtClean="0">
                <a:solidFill>
                  <a:srgbClr val="0000FF"/>
                </a:solidFill>
              </a:rPr>
              <a:t>Os resultados são satisfatórios quanto à sobrevivência dos pacientes com MAC (100%) e AE (42,9%), semelhantes a literatura.</a:t>
            </a:r>
          </a:p>
          <a:p>
            <a:pPr eaLnBrk="1" hangingPunct="1">
              <a:lnSpc>
                <a:spcPct val="70000"/>
              </a:lnSpc>
              <a:buFont typeface="Arial" pitchFamily="34" charset="0"/>
              <a:buChar char="•"/>
            </a:pPr>
            <a:r>
              <a:rPr lang="pt-BR" sz="2000" smtClean="0"/>
              <a:t> É necessário uma melhor relação com a equipe da medicina fetal e multidisciplinar: melhorar acompanhamento destes pacientes desde o diagnóstico pré-natal até o seu desfecho.</a:t>
            </a:r>
          </a:p>
          <a:p>
            <a:pPr eaLnBrk="1" hangingPunct="1">
              <a:lnSpc>
                <a:spcPct val="70000"/>
              </a:lnSpc>
              <a:buFont typeface="Arial" pitchFamily="34" charset="0"/>
              <a:buChar char="•"/>
            </a:pPr>
            <a:r>
              <a:rPr lang="pt-BR" sz="2000" smtClean="0"/>
              <a:t> Necessário melhor preenchimento dos prontuários dos recém-nascidos, incluindo a causa de óbito, fatores prognósticos, índices de gravidade, realização de ecocardiografia funcional à beira do leito diária e continuação de pesquisas para melhor definição dos fatores associados ao óbito nesses pacientes.</a:t>
            </a:r>
          </a:p>
          <a:p>
            <a:pPr eaLnBrk="1" hangingPunct="1">
              <a:lnSpc>
                <a:spcPct val="70000"/>
              </a:lnSpc>
              <a:buFont typeface="Arial" pitchFamily="34" charset="0"/>
              <a:buChar char="•"/>
            </a:pPr>
            <a:r>
              <a:rPr lang="pt-BR" sz="2000" smtClean="0"/>
              <a:t> Limitações do estudo: escassez de informações nos prontuários médicos dos pacientes admitidos, influenciando diretamente na análise de dados dos mesmos; falta de uniformidade das condutas adotadas, que interferem diretamente no prognóstico de cada caso.</a:t>
            </a:r>
          </a:p>
          <a:p>
            <a:pPr eaLnBrk="1" hangingPunct="1">
              <a:lnSpc>
                <a:spcPct val="70000"/>
              </a:lnSpc>
              <a:buFont typeface="Arial" pitchFamily="34" charset="0"/>
              <a:buChar char="•"/>
            </a:pPr>
            <a:r>
              <a:rPr lang="pt-BR" sz="2000" smtClean="0"/>
              <a:t> Espera-se que esse trabalho contribua para o aperfeiçoamento dos cuidados neonatais e consequentemente melhora da sobrevida dos pacientes acometidos com tais malformações cirúrgicas do tórax.</a:t>
            </a:r>
          </a:p>
          <a:p>
            <a:pPr eaLnBrk="1" hangingPunct="1">
              <a:lnSpc>
                <a:spcPct val="70000"/>
              </a:lnSpc>
            </a:pPr>
            <a:r>
              <a:rPr lang="pt-BR" sz="1700" smtClean="0"/>
              <a:t/>
            </a:r>
            <a:br>
              <a:rPr lang="pt-BR" sz="1700" smtClean="0"/>
            </a:br>
            <a:endParaRPr lang="pt-BR" sz="170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Referências</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2084388"/>
            <a:ext cx="9720262" cy="4443412"/>
          </a:xfrm>
        </p:spPr>
        <p:txBody>
          <a:bodyPr rtlCol="0">
            <a:normAutofit fontScale="92500" lnSpcReduction="10000"/>
          </a:bodyPr>
          <a:lstStyle/>
          <a:p>
            <a:pPr marL="0" indent="0" eaLnBrk="1" hangingPunct="1">
              <a:buFont typeface="Tw Cen MT" panose="020B0602020104020603" pitchFamily="34" charset="0"/>
              <a:buNone/>
              <a:defRPr/>
            </a:pPr>
            <a:r>
              <a:rPr lang="pt-BR" dirty="0" smtClean="0"/>
              <a:t>1. </a:t>
            </a:r>
            <a:r>
              <a:rPr lang="pt-BR" dirty="0" err="1" smtClean="0"/>
              <a:t>Viggiano</a:t>
            </a:r>
            <a:r>
              <a:rPr lang="pt-BR" dirty="0"/>
              <a:t>, M. B., Amaral, W. N. D., </a:t>
            </a:r>
            <a:r>
              <a:rPr lang="pt-BR" dirty="0" err="1"/>
              <a:t>Hamú</a:t>
            </a:r>
            <a:r>
              <a:rPr lang="pt-BR" dirty="0"/>
              <a:t>, Z. C., Fonseca, P. S. P., Castro, J. D. D., &amp; </a:t>
            </a:r>
            <a:r>
              <a:rPr lang="pt-BR" dirty="0" err="1"/>
              <a:t>Pulcinelli</a:t>
            </a:r>
            <a:r>
              <a:rPr lang="pt-BR" dirty="0"/>
              <a:t>, F. (2005). Diagnóstico e conduta pré-natal em malformação </a:t>
            </a:r>
            <a:r>
              <a:rPr lang="pt-BR" dirty="0" err="1"/>
              <a:t>adenomatóide</a:t>
            </a:r>
            <a:r>
              <a:rPr lang="pt-BR" dirty="0"/>
              <a:t> cística pulmonar fetal: apresentação de um caso. </a:t>
            </a:r>
            <a:r>
              <a:rPr lang="pt-BR" i="1" dirty="0"/>
              <a:t>Revista Brasileira de Ginecologia e Obstetrícia</a:t>
            </a:r>
            <a:r>
              <a:rPr lang="pt-BR" dirty="0"/>
              <a:t>, </a:t>
            </a:r>
            <a:r>
              <a:rPr lang="pt-BR" i="1" dirty="0"/>
              <a:t>27</a:t>
            </a:r>
            <a:r>
              <a:rPr lang="pt-BR" dirty="0"/>
              <a:t>(6), </a:t>
            </a:r>
            <a:r>
              <a:rPr lang="pt-BR" dirty="0" smtClean="0"/>
              <a:t>353-356</a:t>
            </a:r>
          </a:p>
          <a:p>
            <a:pPr marL="0" indent="0" eaLnBrk="1" hangingPunct="1">
              <a:buFont typeface="Tw Cen MT" panose="020B0602020104020603" pitchFamily="34" charset="0"/>
              <a:buNone/>
              <a:defRPr/>
            </a:pPr>
            <a:r>
              <a:rPr lang="pt-BR" dirty="0" smtClean="0"/>
              <a:t>2. </a:t>
            </a:r>
            <a:r>
              <a:rPr lang="pt-BR" dirty="0" err="1" smtClean="0"/>
              <a:t>Annunziata</a:t>
            </a:r>
            <a:r>
              <a:rPr lang="pt-BR" dirty="0"/>
              <a:t>, F., Bush, A., </a:t>
            </a:r>
            <a:r>
              <a:rPr lang="pt-BR" dirty="0" err="1"/>
              <a:t>Borgia</a:t>
            </a:r>
            <a:r>
              <a:rPr lang="pt-BR" dirty="0"/>
              <a:t>, F., </a:t>
            </a:r>
            <a:r>
              <a:rPr lang="pt-BR" dirty="0" err="1"/>
              <a:t>Raimondi</a:t>
            </a:r>
            <a:r>
              <a:rPr lang="pt-BR" dirty="0"/>
              <a:t>, F., </a:t>
            </a:r>
            <a:r>
              <a:rPr lang="pt-BR" dirty="0" err="1"/>
              <a:t>Montella</a:t>
            </a:r>
            <a:r>
              <a:rPr lang="pt-BR" dirty="0"/>
              <a:t>, S., Poeta, M., ... &amp; </a:t>
            </a:r>
            <a:r>
              <a:rPr lang="pt-BR" dirty="0" err="1"/>
              <a:t>Santamaria</a:t>
            </a:r>
            <a:r>
              <a:rPr lang="pt-BR" dirty="0"/>
              <a:t>, F. (2019). Congenital </a:t>
            </a:r>
            <a:r>
              <a:rPr lang="pt-BR" dirty="0" err="1"/>
              <a:t>lung</a:t>
            </a:r>
            <a:r>
              <a:rPr lang="pt-BR" dirty="0"/>
              <a:t> </a:t>
            </a:r>
            <a:r>
              <a:rPr lang="pt-BR" dirty="0" err="1"/>
              <a:t>malformations</a:t>
            </a:r>
            <a:r>
              <a:rPr lang="pt-BR" dirty="0"/>
              <a:t>: </a:t>
            </a:r>
            <a:r>
              <a:rPr lang="pt-BR" dirty="0" err="1"/>
              <a:t>unresolved</a:t>
            </a:r>
            <a:r>
              <a:rPr lang="pt-BR" dirty="0"/>
              <a:t> </a:t>
            </a:r>
            <a:r>
              <a:rPr lang="pt-BR" dirty="0" err="1"/>
              <a:t>issues</a:t>
            </a:r>
            <a:r>
              <a:rPr lang="pt-BR" dirty="0"/>
              <a:t> </a:t>
            </a:r>
            <a:r>
              <a:rPr lang="pt-BR" dirty="0" err="1"/>
              <a:t>and</a:t>
            </a:r>
            <a:r>
              <a:rPr lang="pt-BR" dirty="0"/>
              <a:t> </a:t>
            </a:r>
            <a:r>
              <a:rPr lang="pt-BR" dirty="0" err="1"/>
              <a:t>unanswered</a:t>
            </a:r>
            <a:r>
              <a:rPr lang="pt-BR" dirty="0"/>
              <a:t> </a:t>
            </a:r>
            <a:r>
              <a:rPr lang="pt-BR" dirty="0" err="1"/>
              <a:t>questions</a:t>
            </a:r>
            <a:r>
              <a:rPr lang="pt-BR" dirty="0"/>
              <a:t>. </a:t>
            </a:r>
            <a:r>
              <a:rPr lang="pt-BR" i="1" dirty="0" err="1"/>
              <a:t>Frontiers</a:t>
            </a:r>
            <a:r>
              <a:rPr lang="pt-BR" i="1" dirty="0"/>
              <a:t> in </a:t>
            </a:r>
            <a:r>
              <a:rPr lang="pt-BR" i="1" dirty="0" err="1"/>
              <a:t>pediatrics</a:t>
            </a:r>
            <a:r>
              <a:rPr lang="pt-BR" dirty="0"/>
              <a:t>, </a:t>
            </a:r>
            <a:r>
              <a:rPr lang="pt-BR" i="1" dirty="0"/>
              <a:t>7</a:t>
            </a:r>
            <a:r>
              <a:rPr lang="pt-BR" dirty="0"/>
              <a:t>, 239.</a:t>
            </a:r>
          </a:p>
          <a:p>
            <a:pPr marL="0" indent="0" eaLnBrk="1" hangingPunct="1">
              <a:buFont typeface="Tw Cen MT" panose="020B0602020104020603" pitchFamily="34" charset="0"/>
              <a:buNone/>
              <a:defRPr/>
            </a:pPr>
            <a:r>
              <a:rPr lang="pt-BR" dirty="0" smtClean="0"/>
              <a:t>3. Rodríguez-Velasco</a:t>
            </a:r>
            <a:r>
              <a:rPr lang="pt-BR" dirty="0"/>
              <a:t>, A., López-</a:t>
            </a:r>
            <a:r>
              <a:rPr lang="pt-BR" dirty="0" err="1"/>
              <a:t>Jara</a:t>
            </a:r>
            <a:r>
              <a:rPr lang="pt-BR" dirty="0"/>
              <a:t>-</a:t>
            </a:r>
            <a:r>
              <a:rPr lang="pt-BR" dirty="0" err="1"/>
              <a:t>Zárate</a:t>
            </a:r>
            <a:r>
              <a:rPr lang="pt-BR" dirty="0"/>
              <a:t>, E. J., Vargas, M. H., Ramírez-Figueroa, J. L., &amp; </a:t>
            </a:r>
            <a:r>
              <a:rPr lang="pt-BR" dirty="0" err="1"/>
              <a:t>Furuya</a:t>
            </a:r>
            <a:r>
              <a:rPr lang="pt-BR" dirty="0"/>
              <a:t>, M. E. Y. (2019). </a:t>
            </a:r>
            <a:r>
              <a:rPr lang="pt-BR" dirty="0" err="1"/>
              <a:t>Cystic</a:t>
            </a:r>
            <a:r>
              <a:rPr lang="pt-BR" dirty="0"/>
              <a:t> </a:t>
            </a:r>
            <a:r>
              <a:rPr lang="pt-BR" dirty="0" err="1"/>
              <a:t>and</a:t>
            </a:r>
            <a:r>
              <a:rPr lang="pt-BR" dirty="0"/>
              <a:t> </a:t>
            </a:r>
            <a:r>
              <a:rPr lang="pt-BR" dirty="0" err="1"/>
              <a:t>pseudocystic</a:t>
            </a:r>
            <a:r>
              <a:rPr lang="pt-BR" dirty="0"/>
              <a:t> </a:t>
            </a:r>
            <a:r>
              <a:rPr lang="pt-BR" dirty="0" err="1"/>
              <a:t>pulmonary</a:t>
            </a:r>
            <a:r>
              <a:rPr lang="pt-BR" dirty="0"/>
              <a:t> </a:t>
            </a:r>
            <a:r>
              <a:rPr lang="pt-BR" dirty="0" err="1"/>
              <a:t>malformations</a:t>
            </a:r>
            <a:r>
              <a:rPr lang="pt-BR" dirty="0"/>
              <a:t> in </a:t>
            </a:r>
            <a:r>
              <a:rPr lang="pt-BR" dirty="0" err="1"/>
              <a:t>children</a:t>
            </a:r>
            <a:r>
              <a:rPr lang="pt-BR" dirty="0"/>
              <a:t>: Clinico-</a:t>
            </a:r>
            <a:r>
              <a:rPr lang="pt-BR" dirty="0" err="1"/>
              <a:t>pathological</a:t>
            </a:r>
            <a:r>
              <a:rPr lang="pt-BR" dirty="0"/>
              <a:t> </a:t>
            </a:r>
            <a:r>
              <a:rPr lang="pt-BR" dirty="0" err="1"/>
              <a:t>correlation</a:t>
            </a:r>
            <a:r>
              <a:rPr lang="pt-BR" dirty="0"/>
              <a:t>. </a:t>
            </a:r>
            <a:r>
              <a:rPr lang="pt-BR" i="1" dirty="0" err="1"/>
              <a:t>Annals</a:t>
            </a:r>
            <a:r>
              <a:rPr lang="pt-BR" i="1" dirty="0"/>
              <a:t> </a:t>
            </a:r>
            <a:r>
              <a:rPr lang="pt-BR" i="1" dirty="0" err="1"/>
              <a:t>of</a:t>
            </a:r>
            <a:r>
              <a:rPr lang="pt-BR" i="1" dirty="0"/>
              <a:t> </a:t>
            </a:r>
            <a:r>
              <a:rPr lang="pt-BR" i="1" dirty="0" err="1"/>
              <a:t>diagnostic</a:t>
            </a:r>
            <a:r>
              <a:rPr lang="pt-BR" i="1" dirty="0"/>
              <a:t> </a:t>
            </a:r>
            <a:r>
              <a:rPr lang="pt-BR" i="1" dirty="0" err="1"/>
              <a:t>pathology</a:t>
            </a:r>
            <a:r>
              <a:rPr lang="pt-BR" dirty="0"/>
              <a:t>, </a:t>
            </a:r>
            <a:r>
              <a:rPr lang="pt-BR" i="1" dirty="0"/>
              <a:t>39</a:t>
            </a:r>
            <a:r>
              <a:rPr lang="pt-BR" dirty="0"/>
              <a:t>, </a:t>
            </a:r>
            <a:r>
              <a:rPr lang="pt-BR" dirty="0" smtClean="0"/>
              <a:t>78-85.</a:t>
            </a:r>
          </a:p>
          <a:p>
            <a:pPr marL="0" indent="0" eaLnBrk="1" hangingPunct="1">
              <a:buFont typeface="Tw Cen MT" panose="020B0602020104020603" pitchFamily="34" charset="0"/>
              <a:buNone/>
              <a:defRPr/>
            </a:pPr>
            <a:r>
              <a:rPr lang="pt-BR" dirty="0" smtClean="0"/>
              <a:t>4. </a:t>
            </a:r>
            <a:r>
              <a:rPr lang="pt-BR" dirty="0" err="1" smtClean="0"/>
              <a:t>Acuña</a:t>
            </a:r>
            <a:r>
              <a:rPr lang="pt-BR" dirty="0" smtClean="0"/>
              <a:t> </a:t>
            </a:r>
            <a:r>
              <a:rPr lang="pt-BR" dirty="0" err="1"/>
              <a:t>Navas</a:t>
            </a:r>
            <a:r>
              <a:rPr lang="pt-BR" dirty="0"/>
              <a:t>, M. J., Arce Rodríguez, E., </a:t>
            </a:r>
            <a:r>
              <a:rPr lang="pt-BR" dirty="0" err="1"/>
              <a:t>Baquero</a:t>
            </a:r>
            <a:r>
              <a:rPr lang="pt-BR" dirty="0"/>
              <a:t> </a:t>
            </a:r>
            <a:r>
              <a:rPr lang="pt-BR" dirty="0" err="1"/>
              <a:t>Barcenas</a:t>
            </a:r>
            <a:r>
              <a:rPr lang="pt-BR" dirty="0"/>
              <a:t>, A. M., </a:t>
            </a:r>
            <a:r>
              <a:rPr lang="pt-BR" dirty="0" err="1"/>
              <a:t>Bonilla</a:t>
            </a:r>
            <a:r>
              <a:rPr lang="pt-BR" dirty="0"/>
              <a:t> Mora, W., Coto </a:t>
            </a:r>
            <a:r>
              <a:rPr lang="pt-BR" dirty="0" err="1"/>
              <a:t>Chinchilla</a:t>
            </a:r>
            <a:r>
              <a:rPr lang="pt-BR" dirty="0"/>
              <a:t>, K., Guerrero Gamboa, L., ... &amp; Monge Carvajal, C. (2010). </a:t>
            </a:r>
            <a:r>
              <a:rPr lang="pt-BR" dirty="0" err="1"/>
              <a:t>Embriología</a:t>
            </a:r>
            <a:r>
              <a:rPr lang="pt-BR" dirty="0"/>
              <a:t> </a:t>
            </a:r>
            <a:r>
              <a:rPr lang="pt-BR" dirty="0" err="1"/>
              <a:t>del</a:t>
            </a:r>
            <a:r>
              <a:rPr lang="pt-BR" dirty="0"/>
              <a:t> </a:t>
            </a:r>
            <a:r>
              <a:rPr lang="pt-BR" dirty="0" err="1"/>
              <a:t>desarrollo</a:t>
            </a:r>
            <a:r>
              <a:rPr lang="pt-BR" dirty="0"/>
              <a:t> de </a:t>
            </a:r>
            <a:r>
              <a:rPr lang="pt-BR" dirty="0" err="1"/>
              <a:t>los</a:t>
            </a:r>
            <a:r>
              <a:rPr lang="pt-BR" dirty="0"/>
              <a:t> </a:t>
            </a:r>
            <a:r>
              <a:rPr lang="pt-BR" dirty="0" err="1"/>
              <a:t>bronquios</a:t>
            </a:r>
            <a:r>
              <a:rPr lang="pt-BR" dirty="0"/>
              <a:t> y </a:t>
            </a:r>
            <a:r>
              <a:rPr lang="pt-BR" dirty="0" err="1"/>
              <a:t>el</a:t>
            </a:r>
            <a:r>
              <a:rPr lang="pt-BR" dirty="0"/>
              <a:t> </a:t>
            </a:r>
            <a:r>
              <a:rPr lang="pt-BR" dirty="0" err="1"/>
              <a:t>parénquima</a:t>
            </a:r>
            <a:r>
              <a:rPr lang="pt-BR" dirty="0"/>
              <a:t> pulmonar. </a:t>
            </a:r>
            <a:r>
              <a:rPr lang="pt-BR" i="1" dirty="0"/>
              <a:t>Medicina Legal de Costa Rica</a:t>
            </a:r>
            <a:r>
              <a:rPr lang="pt-BR" dirty="0"/>
              <a:t>, </a:t>
            </a:r>
            <a:r>
              <a:rPr lang="pt-BR" i="1" dirty="0"/>
              <a:t>27</a:t>
            </a:r>
            <a:r>
              <a:rPr lang="pt-BR" dirty="0"/>
              <a:t>(1), 61-74.</a:t>
            </a:r>
          </a:p>
          <a:p>
            <a:pPr marL="91440" indent="-91440" eaLnBrk="1" fontAlgn="auto" hangingPunct="1">
              <a:buFont typeface="Tw Cen MT" panose="020B0602020104020603" pitchFamily="34" charset="0"/>
              <a:buChar char=" "/>
              <a:defRPr/>
            </a:pPr>
            <a:endParaRPr lang="pt-B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err="1" smtClean="0">
                <a:solidFill>
                  <a:schemeClr val="tx1">
                    <a:lumMod val="95000"/>
                    <a:lumOff val="5000"/>
                  </a:schemeClr>
                </a:solidFill>
              </a:rPr>
              <a:t>ReferÊncias</a:t>
            </a:r>
            <a:endParaRPr lang="pt-BR" dirty="0">
              <a:solidFill>
                <a:schemeClr val="tx1">
                  <a:lumMod val="95000"/>
                  <a:lumOff val="5000"/>
                </a:schemeClr>
              </a:solidFill>
            </a:endParaRPr>
          </a:p>
        </p:txBody>
      </p:sp>
      <p:sp>
        <p:nvSpPr>
          <p:cNvPr id="46083" name="Espaço Reservado para Conteúdo 2"/>
          <p:cNvSpPr>
            <a:spLocks noGrp="1"/>
          </p:cNvSpPr>
          <p:nvPr>
            <p:ph idx="1"/>
          </p:nvPr>
        </p:nvSpPr>
        <p:spPr>
          <a:xfrm>
            <a:off x="1023938" y="1906588"/>
            <a:ext cx="9720262" cy="4648200"/>
          </a:xfrm>
        </p:spPr>
        <p:txBody>
          <a:bodyPr/>
          <a:lstStyle/>
          <a:p>
            <a:pPr eaLnBrk="1" hangingPunct="1"/>
            <a:r>
              <a:rPr lang="pt-BR" smtClean="0"/>
              <a:t>5. Deng, Q., Huang, L., Liu, J., Fang, F., Liu, Z., Zhang, Y., ... &amp; Liao, C. (2019). Prenatal diagnosis of submicroscopic chromosomal aberrations in fetuses with congenital cystic adenomatoid malformation by chromosomal microarray analysis. </a:t>
            </a:r>
            <a:r>
              <a:rPr lang="pt-BR" i="1" smtClean="0"/>
              <a:t>The Journal of Maternal-Fetal &amp; Neonatal Medicine</a:t>
            </a:r>
            <a:r>
              <a:rPr lang="pt-BR" smtClean="0"/>
              <a:t>, 1-7.</a:t>
            </a:r>
          </a:p>
          <a:p>
            <a:pPr eaLnBrk="1" hangingPunct="1"/>
            <a:r>
              <a:rPr lang="pt-BR" smtClean="0"/>
              <a:t>6. Costa Jr, A. D. S. (2010). Tratamento cirúrgico das malformações pulmonares em pacientes pediátricos. </a:t>
            </a:r>
            <a:r>
              <a:rPr lang="pt-BR" i="1" smtClean="0"/>
              <a:t>Jornal Brasileiro de Pneumologia</a:t>
            </a:r>
            <a:r>
              <a:rPr lang="pt-BR" smtClean="0"/>
              <a:t>, </a:t>
            </a:r>
            <a:r>
              <a:rPr lang="pt-BR" i="1" smtClean="0"/>
              <a:t>36</a:t>
            </a:r>
            <a:r>
              <a:rPr lang="pt-BR" smtClean="0"/>
              <a:t>(4), 521-522.</a:t>
            </a:r>
          </a:p>
          <a:p>
            <a:pPr eaLnBrk="1" hangingPunct="1"/>
            <a:r>
              <a:rPr lang="pt-BR" smtClean="0"/>
              <a:t>7. Andrade, C. F., Ferreira, H. P. D. C., &amp; Fischer, G. B. (2011). Malformações pulmonares congênitas. </a:t>
            </a:r>
            <a:r>
              <a:rPr lang="pt-BR" i="1" smtClean="0"/>
              <a:t>Jornal Brasileiro de Pneumologia</a:t>
            </a:r>
            <a:r>
              <a:rPr lang="pt-BR" smtClean="0"/>
              <a:t>, </a:t>
            </a:r>
            <a:r>
              <a:rPr lang="pt-BR" i="1" smtClean="0"/>
              <a:t>37</a:t>
            </a:r>
            <a:r>
              <a:rPr lang="pt-BR" smtClean="0"/>
              <a:t>(2), 259-271.</a:t>
            </a:r>
          </a:p>
          <a:p>
            <a:pPr eaLnBrk="1" hangingPunct="1"/>
            <a:r>
              <a:rPr lang="pt-BR" smtClean="0"/>
              <a:t>8. An, P., Wang, Y., Feng, W., Zhang, J. Q., Ning, Y. X., Yin, J. B., ... &amp; He, Q. Y. (2019). Congenital Cystic Adenomatoid Malformation Volume Ratio in Prenatal Assessment of Prognosis </a:t>
            </a:r>
            <a:r>
              <a:rPr lang="en-US" smtClean="0"/>
              <a:t>of Fetal Pulmonary Sequestrations. </a:t>
            </a:r>
            <a:r>
              <a:rPr lang="en-US" i="1" smtClean="0"/>
              <a:t>Current medical science</a:t>
            </a:r>
            <a:r>
              <a:rPr lang="en-US" smtClean="0"/>
              <a:t>, </a:t>
            </a:r>
            <a:r>
              <a:rPr lang="en-US" i="1" smtClean="0"/>
              <a:t>39</a:t>
            </a:r>
            <a:r>
              <a:rPr lang="en-US" smtClean="0"/>
              <a:t>(4), 658-662.</a:t>
            </a:r>
            <a:endParaRPr lang="pt-BR" smtClean="0"/>
          </a:p>
          <a:p>
            <a:pPr eaLnBrk="1" hangingPunct="1"/>
            <a:endParaRPr lang="pt-BR"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err="1" smtClean="0">
                <a:solidFill>
                  <a:schemeClr val="tx1">
                    <a:lumMod val="95000"/>
                    <a:lumOff val="5000"/>
                  </a:schemeClr>
                </a:solidFill>
              </a:rPr>
              <a:t>ReferÊncias</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1849438"/>
            <a:ext cx="9720262" cy="4508500"/>
          </a:xfrm>
        </p:spPr>
        <p:txBody>
          <a:bodyPr rtlCol="0">
            <a:normAutofit lnSpcReduction="10000"/>
          </a:bodyPr>
          <a:lstStyle/>
          <a:p>
            <a:pPr marL="91440" indent="-91440" eaLnBrk="1" hangingPunct="1">
              <a:buFont typeface="Tw Cen MT" panose="020B0602020104020603" pitchFamily="34" charset="0"/>
              <a:buChar char=" "/>
              <a:defRPr/>
            </a:pPr>
            <a:r>
              <a:rPr lang="pt-BR" dirty="0" smtClean="0"/>
              <a:t>9. </a:t>
            </a:r>
            <a:r>
              <a:rPr lang="pt-BR" dirty="0" err="1" smtClean="0"/>
              <a:t>Garza-Serna</a:t>
            </a:r>
            <a:r>
              <a:rPr lang="pt-BR" dirty="0"/>
              <a:t>, U., Gómez-Gutiérrez, R. D., </a:t>
            </a:r>
            <a:r>
              <a:rPr lang="pt-BR" dirty="0" err="1"/>
              <a:t>Quezada-Valenzuela</a:t>
            </a:r>
            <a:r>
              <a:rPr lang="pt-BR" dirty="0"/>
              <a:t>, G., Cárdenas-</a:t>
            </a:r>
            <a:r>
              <a:rPr lang="pt-BR" dirty="0" err="1"/>
              <a:t>del</a:t>
            </a:r>
            <a:r>
              <a:rPr lang="pt-BR" dirty="0"/>
              <a:t> </a:t>
            </a:r>
            <a:r>
              <a:rPr lang="pt-BR" dirty="0" err="1"/>
              <a:t>Castillo</a:t>
            </a:r>
            <a:r>
              <a:rPr lang="pt-BR" dirty="0"/>
              <a:t>, B., </a:t>
            </a:r>
            <a:r>
              <a:rPr lang="pt-BR" dirty="0" err="1"/>
              <a:t>Contreras-Cepeda</a:t>
            </a:r>
            <a:r>
              <a:rPr lang="pt-BR" dirty="0"/>
              <a:t>, V., Chávez-García, E. A., &amp; </a:t>
            </a:r>
            <a:r>
              <a:rPr lang="pt-BR" dirty="0" err="1"/>
              <a:t>Nieto-Sanjuanero</a:t>
            </a:r>
            <a:r>
              <a:rPr lang="pt-BR" dirty="0"/>
              <a:t>, A. (2018). Manejo exitoso de </a:t>
            </a:r>
            <a:r>
              <a:rPr lang="pt-BR" dirty="0" err="1"/>
              <a:t>hernia</a:t>
            </a:r>
            <a:r>
              <a:rPr lang="pt-BR" dirty="0"/>
              <a:t> diafragmática congénita </a:t>
            </a:r>
            <a:r>
              <a:rPr lang="pt-BR" dirty="0" err="1"/>
              <a:t>con</a:t>
            </a:r>
            <a:r>
              <a:rPr lang="pt-BR" dirty="0"/>
              <a:t> ECMO. Primer reporte de caso </a:t>
            </a:r>
            <a:r>
              <a:rPr lang="pt-BR" dirty="0" err="1"/>
              <a:t>en</a:t>
            </a:r>
            <a:r>
              <a:rPr lang="pt-BR" dirty="0"/>
              <a:t> México. </a:t>
            </a:r>
            <a:r>
              <a:rPr lang="pt-BR" i="1" dirty="0"/>
              <a:t>Acta pediátrica de México</a:t>
            </a:r>
            <a:r>
              <a:rPr lang="pt-BR" dirty="0"/>
              <a:t>, </a:t>
            </a:r>
            <a:r>
              <a:rPr lang="pt-BR" i="1" dirty="0"/>
              <a:t>38</a:t>
            </a:r>
            <a:r>
              <a:rPr lang="pt-BR" dirty="0"/>
              <a:t>(6), 378-385</a:t>
            </a:r>
          </a:p>
          <a:p>
            <a:pPr marL="91440" indent="-91440" eaLnBrk="1" hangingPunct="1">
              <a:buFont typeface="Tw Cen MT" panose="020B0602020104020603" pitchFamily="34" charset="0"/>
              <a:buChar char=" "/>
              <a:defRPr/>
            </a:pPr>
            <a:r>
              <a:rPr lang="pt-BR" dirty="0" smtClean="0"/>
              <a:t>10. </a:t>
            </a:r>
            <a:r>
              <a:rPr lang="pt-BR" dirty="0" err="1" smtClean="0"/>
              <a:t>Gallindo</a:t>
            </a:r>
            <a:r>
              <a:rPr lang="pt-BR" dirty="0"/>
              <a:t>, R. M., Gonçalves, F. L. L., Figueira, R. L., Simões, A. L. B., &amp; </a:t>
            </a:r>
            <a:r>
              <a:rPr lang="pt-BR" dirty="0" err="1"/>
              <a:t>Sbragia</a:t>
            </a:r>
            <a:r>
              <a:rPr lang="pt-BR" dirty="0"/>
              <a:t>, L. (2014). </a:t>
            </a:r>
            <a:r>
              <a:rPr lang="pt-BR" dirty="0" err="1"/>
              <a:t>Standardization</a:t>
            </a:r>
            <a:r>
              <a:rPr lang="pt-BR" dirty="0"/>
              <a:t> </a:t>
            </a:r>
            <a:r>
              <a:rPr lang="pt-BR" dirty="0" err="1"/>
              <a:t>of</a:t>
            </a:r>
            <a:r>
              <a:rPr lang="pt-BR" dirty="0"/>
              <a:t> </a:t>
            </a:r>
            <a:r>
              <a:rPr lang="pt-BR" dirty="0" err="1"/>
              <a:t>pulmonary</a:t>
            </a:r>
            <a:r>
              <a:rPr lang="pt-BR" dirty="0"/>
              <a:t> </a:t>
            </a:r>
            <a:r>
              <a:rPr lang="pt-BR" dirty="0" err="1"/>
              <a:t>ventilation</a:t>
            </a:r>
            <a:r>
              <a:rPr lang="pt-BR" dirty="0"/>
              <a:t> </a:t>
            </a:r>
            <a:r>
              <a:rPr lang="pt-BR" dirty="0" err="1"/>
              <a:t>technique</a:t>
            </a:r>
            <a:r>
              <a:rPr lang="pt-BR" dirty="0"/>
              <a:t> </a:t>
            </a:r>
            <a:r>
              <a:rPr lang="pt-BR" dirty="0" err="1"/>
              <a:t>using</a:t>
            </a:r>
            <a:r>
              <a:rPr lang="pt-BR" dirty="0"/>
              <a:t> volume-</a:t>
            </a:r>
            <a:r>
              <a:rPr lang="pt-BR" dirty="0" err="1"/>
              <a:t>controlled</a:t>
            </a:r>
            <a:r>
              <a:rPr lang="pt-BR" dirty="0"/>
              <a:t> </a:t>
            </a:r>
            <a:r>
              <a:rPr lang="pt-BR" dirty="0" err="1"/>
              <a:t>ventilators</a:t>
            </a:r>
            <a:r>
              <a:rPr lang="pt-BR" dirty="0"/>
              <a:t> in </a:t>
            </a:r>
            <a:r>
              <a:rPr lang="pt-BR" dirty="0" err="1"/>
              <a:t>rats</a:t>
            </a:r>
            <a:r>
              <a:rPr lang="pt-BR" dirty="0"/>
              <a:t> </a:t>
            </a:r>
            <a:r>
              <a:rPr lang="pt-BR" dirty="0" err="1"/>
              <a:t>with</a:t>
            </a:r>
            <a:r>
              <a:rPr lang="pt-BR" dirty="0"/>
              <a:t> congenital </a:t>
            </a:r>
            <a:r>
              <a:rPr lang="pt-BR" dirty="0" err="1"/>
              <a:t>diaphragmatic</a:t>
            </a:r>
            <a:r>
              <a:rPr lang="pt-BR" dirty="0"/>
              <a:t> </a:t>
            </a:r>
            <a:r>
              <a:rPr lang="pt-BR" dirty="0" err="1"/>
              <a:t>hernia</a:t>
            </a:r>
            <a:r>
              <a:rPr lang="pt-BR" dirty="0"/>
              <a:t>. </a:t>
            </a:r>
            <a:r>
              <a:rPr lang="pt-BR" i="1" dirty="0"/>
              <a:t>Revista do Colégio Brasileiro de Cirurgiões</a:t>
            </a:r>
            <a:r>
              <a:rPr lang="pt-BR" dirty="0"/>
              <a:t>, </a:t>
            </a:r>
            <a:r>
              <a:rPr lang="pt-BR" i="1" dirty="0"/>
              <a:t>41</a:t>
            </a:r>
            <a:r>
              <a:rPr lang="pt-BR" dirty="0"/>
              <a:t>(3), 181-187.</a:t>
            </a:r>
          </a:p>
          <a:p>
            <a:pPr marL="91440" indent="-91440" eaLnBrk="1" hangingPunct="1">
              <a:buFont typeface="Tw Cen MT" panose="020B0602020104020603" pitchFamily="34" charset="0"/>
              <a:buChar char=" "/>
              <a:defRPr/>
            </a:pPr>
            <a:r>
              <a:rPr lang="pt-BR" dirty="0" smtClean="0"/>
              <a:t>11. Mantilla</a:t>
            </a:r>
            <a:r>
              <a:rPr lang="pt-BR" dirty="0"/>
              <a:t>, J. C., Melo, M. A., &amp; Vargas, L. M. (2010). </a:t>
            </a:r>
            <a:r>
              <a:rPr lang="pt-BR" dirty="0" err="1"/>
              <a:t>Hernia</a:t>
            </a:r>
            <a:r>
              <a:rPr lang="pt-BR" dirty="0"/>
              <a:t> </a:t>
            </a:r>
            <a:r>
              <a:rPr lang="pt-BR" dirty="0" err="1"/>
              <a:t>diagfragmática</a:t>
            </a:r>
            <a:r>
              <a:rPr lang="pt-BR" dirty="0"/>
              <a:t> congénita </a:t>
            </a:r>
            <a:r>
              <a:rPr lang="pt-BR" dirty="0" err="1"/>
              <a:t>derecha</a:t>
            </a:r>
            <a:r>
              <a:rPr lang="pt-BR" dirty="0"/>
              <a:t> </a:t>
            </a:r>
            <a:r>
              <a:rPr lang="pt-BR" dirty="0" err="1"/>
              <a:t>en</a:t>
            </a:r>
            <a:r>
              <a:rPr lang="pt-BR" dirty="0"/>
              <a:t> </a:t>
            </a:r>
            <a:r>
              <a:rPr lang="pt-BR" dirty="0" err="1"/>
              <a:t>el</a:t>
            </a:r>
            <a:r>
              <a:rPr lang="pt-BR" dirty="0"/>
              <a:t> Hospital </a:t>
            </a:r>
            <a:r>
              <a:rPr lang="pt-BR" dirty="0" err="1"/>
              <a:t>Universitario</a:t>
            </a:r>
            <a:r>
              <a:rPr lang="pt-BR" dirty="0"/>
              <a:t> de Santander. </a:t>
            </a:r>
            <a:r>
              <a:rPr lang="pt-BR" i="1" dirty="0"/>
              <a:t>Revista de </a:t>
            </a:r>
            <a:r>
              <a:rPr lang="pt-BR" i="1" dirty="0" err="1"/>
              <a:t>la</a:t>
            </a:r>
            <a:r>
              <a:rPr lang="pt-BR" i="1" dirty="0"/>
              <a:t> </a:t>
            </a:r>
            <a:r>
              <a:rPr lang="pt-BR" i="1" dirty="0" err="1"/>
              <a:t>Universidad</a:t>
            </a:r>
            <a:r>
              <a:rPr lang="pt-BR" i="1" dirty="0"/>
              <a:t> Industrial de Santander. </a:t>
            </a:r>
            <a:r>
              <a:rPr lang="pt-BR" i="1" dirty="0" err="1"/>
              <a:t>Salud</a:t>
            </a:r>
            <a:r>
              <a:rPr lang="pt-BR" dirty="0"/>
              <a:t>, </a:t>
            </a:r>
            <a:r>
              <a:rPr lang="pt-BR" i="1" dirty="0"/>
              <a:t>42</a:t>
            </a:r>
            <a:r>
              <a:rPr lang="pt-BR" dirty="0"/>
              <a:t>(2), 133-138.</a:t>
            </a:r>
          </a:p>
          <a:p>
            <a:pPr marL="91440" indent="-91440" eaLnBrk="1" fontAlgn="auto" hangingPunct="1">
              <a:buFont typeface="Tw Cen MT" panose="020B0602020104020603" pitchFamily="34" charset="0"/>
              <a:buChar char=" "/>
              <a:defRPr/>
            </a:pPr>
            <a:r>
              <a:rPr lang="pt-BR" dirty="0" smtClean="0"/>
              <a:t>12. Lopes </a:t>
            </a:r>
            <a:r>
              <a:rPr lang="pt-BR" dirty="0" err="1"/>
              <a:t>FigueiRa</a:t>
            </a:r>
            <a:r>
              <a:rPr lang="pt-BR" dirty="0"/>
              <a:t>, R. (2015). Manejo pré-natal da hérnia diafragmática congênita: presente, passado e futuro. </a:t>
            </a:r>
            <a:r>
              <a:rPr lang="pt-BR" i="1" dirty="0"/>
              <a:t>CEP</a:t>
            </a:r>
            <a:r>
              <a:rPr lang="pt-BR" dirty="0"/>
              <a:t>, </a:t>
            </a:r>
            <a:r>
              <a:rPr lang="pt-BR" i="1" dirty="0"/>
              <a:t>14049</a:t>
            </a:r>
            <a:r>
              <a:rPr lang="pt-BR" dirty="0"/>
              <a:t>, 900.</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err="1" smtClean="0">
                <a:solidFill>
                  <a:schemeClr val="tx1">
                    <a:lumMod val="95000"/>
                    <a:lumOff val="5000"/>
                  </a:schemeClr>
                </a:solidFill>
              </a:rPr>
              <a:t>ReferÊncias</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1878013"/>
            <a:ext cx="9720262" cy="4022725"/>
          </a:xfrm>
        </p:spPr>
        <p:txBody>
          <a:bodyPr rtlCol="0">
            <a:normAutofit fontScale="92500"/>
          </a:bodyPr>
          <a:lstStyle/>
          <a:p>
            <a:pPr marL="91440" indent="-91440" eaLnBrk="1" hangingPunct="1">
              <a:buFont typeface="Tw Cen MT" panose="020B0602020104020603" pitchFamily="34" charset="0"/>
              <a:buChar char=" "/>
              <a:defRPr/>
            </a:pPr>
            <a:r>
              <a:rPr lang="pt-BR" dirty="0" smtClean="0"/>
              <a:t>13. </a:t>
            </a:r>
            <a:r>
              <a:rPr lang="pt-BR" dirty="0" err="1" smtClean="0"/>
              <a:t>Huerta-Sáenz</a:t>
            </a:r>
            <a:r>
              <a:rPr lang="pt-BR" dirty="0"/>
              <a:t>, I. H. (2013). </a:t>
            </a:r>
            <a:r>
              <a:rPr lang="pt-BR" dirty="0" err="1"/>
              <a:t>Hernia</a:t>
            </a:r>
            <a:r>
              <a:rPr lang="pt-BR" dirty="0"/>
              <a:t> diafragmática congénita: marcadores </a:t>
            </a:r>
            <a:r>
              <a:rPr lang="pt-BR" dirty="0" err="1"/>
              <a:t>sonográficos</a:t>
            </a:r>
            <a:r>
              <a:rPr lang="pt-BR" dirty="0"/>
              <a:t> </a:t>
            </a:r>
            <a:r>
              <a:rPr lang="pt-BR" dirty="0" err="1"/>
              <a:t>prenatales</a:t>
            </a:r>
            <a:r>
              <a:rPr lang="pt-BR" dirty="0"/>
              <a:t> y </a:t>
            </a:r>
            <a:r>
              <a:rPr lang="pt-BR" dirty="0" err="1"/>
              <a:t>pronóstico</a:t>
            </a:r>
            <a:r>
              <a:rPr lang="pt-BR" dirty="0"/>
              <a:t> perinatal. </a:t>
            </a:r>
            <a:r>
              <a:rPr lang="pt-BR" i="1" dirty="0"/>
              <a:t>Revista Peruana de </a:t>
            </a:r>
            <a:r>
              <a:rPr lang="pt-BR" i="1" dirty="0" err="1"/>
              <a:t>Ginecología</a:t>
            </a:r>
            <a:r>
              <a:rPr lang="pt-BR" i="1" dirty="0"/>
              <a:t> y </a:t>
            </a:r>
            <a:r>
              <a:rPr lang="pt-BR" i="1" dirty="0" err="1"/>
              <a:t>obstetricia</a:t>
            </a:r>
            <a:r>
              <a:rPr lang="pt-BR" dirty="0"/>
              <a:t>, </a:t>
            </a:r>
            <a:r>
              <a:rPr lang="pt-BR" i="1" dirty="0"/>
              <a:t>59</a:t>
            </a:r>
            <a:r>
              <a:rPr lang="pt-BR" dirty="0"/>
              <a:t>(2), 125-132.</a:t>
            </a:r>
          </a:p>
          <a:p>
            <a:pPr marL="91440" indent="-91440" eaLnBrk="1" hangingPunct="1">
              <a:buFont typeface="Tw Cen MT" panose="020B0602020104020603" pitchFamily="34" charset="0"/>
              <a:buChar char=" "/>
              <a:defRPr/>
            </a:pPr>
            <a:r>
              <a:rPr lang="pt-BR" dirty="0" smtClean="0"/>
              <a:t>14. Pinho</a:t>
            </a:r>
            <a:r>
              <a:rPr lang="pt-BR" dirty="0"/>
              <a:t>, L., </a:t>
            </a:r>
            <a:r>
              <a:rPr lang="pt-BR" dirty="0" err="1"/>
              <a:t>Margatho</a:t>
            </a:r>
            <a:r>
              <a:rPr lang="pt-BR" dirty="0"/>
              <a:t>, M., Dias, A., Pinto, C., Lopes, M., &amp; Neves, F. (2014). </a:t>
            </a:r>
            <a:r>
              <a:rPr lang="pt-BR" dirty="0" err="1"/>
              <a:t>Oesophageal</a:t>
            </a:r>
            <a:r>
              <a:rPr lang="pt-BR" dirty="0"/>
              <a:t> </a:t>
            </a:r>
            <a:r>
              <a:rPr lang="pt-BR" dirty="0" err="1"/>
              <a:t>atresia</a:t>
            </a:r>
            <a:r>
              <a:rPr lang="pt-BR" dirty="0"/>
              <a:t>: a 10-year </a:t>
            </a:r>
            <a:r>
              <a:rPr lang="pt-BR" dirty="0" err="1"/>
              <a:t>experience</a:t>
            </a:r>
            <a:r>
              <a:rPr lang="pt-BR" dirty="0"/>
              <a:t> </a:t>
            </a:r>
            <a:r>
              <a:rPr lang="pt-BR" dirty="0" err="1"/>
              <a:t>of</a:t>
            </a:r>
            <a:r>
              <a:rPr lang="pt-BR" dirty="0"/>
              <a:t> a </a:t>
            </a:r>
            <a:r>
              <a:rPr lang="pt-BR" dirty="0" err="1"/>
              <a:t>Paediatric</a:t>
            </a:r>
            <a:r>
              <a:rPr lang="pt-BR" dirty="0"/>
              <a:t> </a:t>
            </a:r>
            <a:r>
              <a:rPr lang="pt-BR" dirty="0" err="1"/>
              <a:t>Intensive</a:t>
            </a:r>
            <a:r>
              <a:rPr lang="pt-BR" dirty="0"/>
              <a:t> </a:t>
            </a:r>
            <a:r>
              <a:rPr lang="pt-BR" dirty="0" err="1"/>
              <a:t>Care</a:t>
            </a:r>
            <a:r>
              <a:rPr lang="pt-BR" dirty="0"/>
              <a:t> Unit. </a:t>
            </a:r>
            <a:r>
              <a:rPr lang="pt-BR" i="1" dirty="0"/>
              <a:t>Revista Nascer e </a:t>
            </a:r>
            <a:r>
              <a:rPr lang="pt-BR" i="1" dirty="0" err="1"/>
              <a:t>Crscer</a:t>
            </a:r>
            <a:r>
              <a:rPr lang="pt-BR" dirty="0"/>
              <a:t>, </a:t>
            </a:r>
            <a:r>
              <a:rPr lang="pt-BR" i="1" dirty="0"/>
              <a:t>23</a:t>
            </a:r>
            <a:r>
              <a:rPr lang="pt-BR" dirty="0"/>
              <a:t>, 140-144.</a:t>
            </a:r>
          </a:p>
          <a:p>
            <a:pPr marL="91440" indent="-91440" eaLnBrk="1" hangingPunct="1">
              <a:buFont typeface="Tw Cen MT" panose="020B0602020104020603" pitchFamily="34" charset="0"/>
              <a:buChar char=" "/>
              <a:defRPr/>
            </a:pPr>
            <a:r>
              <a:rPr lang="pt-BR" dirty="0" smtClean="0"/>
              <a:t>15. </a:t>
            </a:r>
            <a:r>
              <a:rPr lang="pt-BR" dirty="0" err="1" smtClean="0"/>
              <a:t>Waterston</a:t>
            </a:r>
            <a:r>
              <a:rPr lang="pt-BR" dirty="0"/>
              <a:t>, D. J., Carter, R. B., &amp; Aberdeen, E. (1962). </a:t>
            </a:r>
            <a:r>
              <a:rPr lang="pt-BR" dirty="0" err="1"/>
              <a:t>Oesophageal</a:t>
            </a:r>
            <a:r>
              <a:rPr lang="pt-BR" dirty="0"/>
              <a:t> </a:t>
            </a:r>
            <a:r>
              <a:rPr lang="pt-BR" dirty="0" err="1"/>
              <a:t>atresia</a:t>
            </a:r>
            <a:r>
              <a:rPr lang="pt-BR" dirty="0"/>
              <a:t>: </a:t>
            </a:r>
            <a:r>
              <a:rPr lang="pt-BR" dirty="0" err="1"/>
              <a:t>tracheo-oesophageal</a:t>
            </a:r>
            <a:r>
              <a:rPr lang="pt-BR" dirty="0"/>
              <a:t> fistula: a </a:t>
            </a:r>
            <a:r>
              <a:rPr lang="pt-BR" dirty="0" err="1"/>
              <a:t>study</a:t>
            </a:r>
            <a:r>
              <a:rPr lang="pt-BR" dirty="0"/>
              <a:t> </a:t>
            </a:r>
            <a:r>
              <a:rPr lang="pt-BR" dirty="0" err="1"/>
              <a:t>of</a:t>
            </a:r>
            <a:r>
              <a:rPr lang="pt-BR" dirty="0"/>
              <a:t> </a:t>
            </a:r>
            <a:r>
              <a:rPr lang="pt-BR" dirty="0" err="1"/>
              <a:t>survival</a:t>
            </a:r>
            <a:r>
              <a:rPr lang="pt-BR" dirty="0"/>
              <a:t> in 218 </a:t>
            </a:r>
            <a:r>
              <a:rPr lang="pt-BR" dirty="0" err="1"/>
              <a:t>infants</a:t>
            </a:r>
            <a:r>
              <a:rPr lang="pt-BR" dirty="0"/>
              <a:t>. </a:t>
            </a:r>
            <a:r>
              <a:rPr lang="pt-BR" i="1" dirty="0"/>
              <a:t>The Lancet</a:t>
            </a:r>
            <a:r>
              <a:rPr lang="pt-BR" dirty="0"/>
              <a:t>, </a:t>
            </a:r>
            <a:r>
              <a:rPr lang="pt-BR" i="1" dirty="0"/>
              <a:t>279</a:t>
            </a:r>
            <a:r>
              <a:rPr lang="pt-BR" dirty="0"/>
              <a:t>(7234), 819-822.</a:t>
            </a:r>
          </a:p>
          <a:p>
            <a:pPr marL="91440" indent="-91440" eaLnBrk="1" hangingPunct="1">
              <a:buFont typeface="Tw Cen MT" panose="020B0602020104020603" pitchFamily="34" charset="0"/>
              <a:buChar char=" "/>
              <a:defRPr/>
            </a:pPr>
            <a:r>
              <a:rPr lang="pt-BR" dirty="0" smtClean="0"/>
              <a:t>16. </a:t>
            </a:r>
            <a:r>
              <a:rPr lang="pt-BR" dirty="0" err="1" smtClean="0"/>
              <a:t>Tanny</a:t>
            </a:r>
            <a:r>
              <a:rPr lang="pt-BR" dirty="0"/>
              <a:t>, S. P. T., </a:t>
            </a:r>
            <a:r>
              <a:rPr lang="pt-BR" dirty="0" err="1"/>
              <a:t>Fearon</a:t>
            </a:r>
            <a:r>
              <a:rPr lang="pt-BR" dirty="0"/>
              <a:t>, E., </a:t>
            </a:r>
            <a:r>
              <a:rPr lang="pt-BR" dirty="0" err="1"/>
              <a:t>Hawley</a:t>
            </a:r>
            <a:r>
              <a:rPr lang="pt-BR" dirty="0"/>
              <a:t>, A., Brooks, J. A., </a:t>
            </a:r>
            <a:r>
              <a:rPr lang="pt-BR" dirty="0" err="1"/>
              <a:t>Comella</a:t>
            </a:r>
            <a:r>
              <a:rPr lang="pt-BR" dirty="0"/>
              <a:t>, A., </a:t>
            </a:r>
            <a:r>
              <a:rPr lang="pt-BR" dirty="0" err="1"/>
              <a:t>Hutson</a:t>
            </a:r>
            <a:r>
              <a:rPr lang="pt-BR" dirty="0"/>
              <a:t>, J. M., ... &amp; King, S. K. (2020). </a:t>
            </a:r>
            <a:r>
              <a:rPr lang="pt-BR" dirty="0" err="1"/>
              <a:t>Predictors</a:t>
            </a:r>
            <a:r>
              <a:rPr lang="pt-BR" dirty="0"/>
              <a:t> </a:t>
            </a:r>
            <a:r>
              <a:rPr lang="pt-BR" dirty="0" err="1"/>
              <a:t>of</a:t>
            </a:r>
            <a:r>
              <a:rPr lang="pt-BR" dirty="0"/>
              <a:t> </a:t>
            </a:r>
            <a:r>
              <a:rPr lang="pt-BR" dirty="0" err="1"/>
              <a:t>Mortality</a:t>
            </a:r>
            <a:r>
              <a:rPr lang="pt-BR" dirty="0"/>
              <a:t> </a:t>
            </a:r>
            <a:r>
              <a:rPr lang="pt-BR" dirty="0" err="1"/>
              <a:t>after</a:t>
            </a:r>
            <a:r>
              <a:rPr lang="pt-BR" dirty="0"/>
              <a:t> </a:t>
            </a:r>
            <a:r>
              <a:rPr lang="pt-BR" dirty="0" err="1"/>
              <a:t>Primary</a:t>
            </a:r>
            <a:r>
              <a:rPr lang="pt-BR" dirty="0"/>
              <a:t> </a:t>
            </a:r>
            <a:r>
              <a:rPr lang="pt-BR" dirty="0" err="1"/>
              <a:t>Discharge</a:t>
            </a:r>
            <a:r>
              <a:rPr lang="pt-BR" dirty="0"/>
              <a:t> </a:t>
            </a:r>
            <a:r>
              <a:rPr lang="pt-BR" dirty="0" err="1"/>
              <a:t>from</a:t>
            </a:r>
            <a:r>
              <a:rPr lang="pt-BR" dirty="0"/>
              <a:t> Hospital in </a:t>
            </a:r>
            <a:r>
              <a:rPr lang="pt-BR" dirty="0" err="1"/>
              <a:t>Patients</a:t>
            </a:r>
            <a:r>
              <a:rPr lang="pt-BR" dirty="0"/>
              <a:t> </a:t>
            </a:r>
            <a:r>
              <a:rPr lang="pt-BR" dirty="0" err="1"/>
              <a:t>with</a:t>
            </a:r>
            <a:r>
              <a:rPr lang="pt-BR" dirty="0"/>
              <a:t> </a:t>
            </a:r>
            <a:r>
              <a:rPr lang="pt-BR" dirty="0" err="1"/>
              <a:t>Esophageal</a:t>
            </a:r>
            <a:r>
              <a:rPr lang="pt-BR" dirty="0"/>
              <a:t> </a:t>
            </a:r>
            <a:r>
              <a:rPr lang="pt-BR" dirty="0" err="1"/>
              <a:t>Atresia</a:t>
            </a:r>
            <a:r>
              <a:rPr lang="pt-BR" dirty="0"/>
              <a:t>. </a:t>
            </a:r>
            <a:r>
              <a:rPr lang="pt-BR" i="1" dirty="0"/>
              <a:t>The </a:t>
            </a:r>
            <a:r>
              <a:rPr lang="pt-BR" i="1" dirty="0" err="1"/>
              <a:t>Journal</a:t>
            </a:r>
            <a:r>
              <a:rPr lang="pt-BR" i="1" dirty="0"/>
              <a:t> </a:t>
            </a:r>
            <a:r>
              <a:rPr lang="pt-BR" i="1" dirty="0" err="1"/>
              <a:t>of</a:t>
            </a:r>
            <a:r>
              <a:rPr lang="pt-BR" i="1" dirty="0"/>
              <a:t> </a:t>
            </a:r>
            <a:r>
              <a:rPr lang="pt-BR" i="1" dirty="0" err="1"/>
              <a:t>Pediatrics</a:t>
            </a:r>
            <a:r>
              <a:rPr lang="pt-BR" dirty="0"/>
              <a:t>.</a:t>
            </a:r>
          </a:p>
          <a:p>
            <a:pPr marL="91440" indent="-91440" eaLnBrk="1" fontAlgn="auto" hangingPunct="1">
              <a:buFont typeface="Tw Cen MT" panose="020B0602020104020603" pitchFamily="34" charset="0"/>
              <a:buChar char=" "/>
              <a:defRPr/>
            </a:pPr>
            <a:endParaRPr lang="pt-BR"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Referências</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1814513"/>
            <a:ext cx="9720262" cy="4494212"/>
          </a:xfrm>
        </p:spPr>
        <p:txBody>
          <a:bodyPr rtlCol="0">
            <a:normAutofit fontScale="92500" lnSpcReduction="20000"/>
          </a:bodyPr>
          <a:lstStyle/>
          <a:p>
            <a:pPr marL="91440" indent="-91440" eaLnBrk="1" hangingPunct="1">
              <a:buFont typeface="Tw Cen MT" panose="020B0602020104020603" pitchFamily="34" charset="0"/>
              <a:buChar char=" "/>
              <a:defRPr/>
            </a:pPr>
            <a:r>
              <a:rPr lang="pt-BR" dirty="0" smtClean="0"/>
              <a:t>17. Brasil</a:t>
            </a:r>
            <a:r>
              <a:rPr lang="pt-BR" dirty="0"/>
              <a:t>. Ministério da Saúde. Secretaria de Atenção à Saúde. Departamento de Ações Programáticas e Estratégicas. Atenção à saúde do recém-nascido: guia para os profissionais de saúde / Ministério da Saúde, Secretaria de Atenção à Saúde, Departamento de Ações Programáticas e Estratégicas. – Brasília : Ministério da Saúde, 2011.</a:t>
            </a:r>
          </a:p>
          <a:p>
            <a:pPr marL="91440" indent="-91440" eaLnBrk="1" hangingPunct="1">
              <a:buFont typeface="Tw Cen MT" panose="020B0602020104020603" pitchFamily="34" charset="0"/>
              <a:buChar char=" "/>
              <a:defRPr/>
            </a:pPr>
            <a:r>
              <a:rPr lang="pt-BR" dirty="0" smtClean="0"/>
              <a:t>18. </a:t>
            </a:r>
            <a:r>
              <a:rPr lang="pt-BR" dirty="0" err="1" smtClean="0"/>
              <a:t>Sahoo</a:t>
            </a:r>
            <a:r>
              <a:rPr lang="pt-BR" dirty="0"/>
              <a:t>, T., </a:t>
            </a:r>
            <a:r>
              <a:rPr lang="pt-BR" dirty="0" err="1"/>
              <a:t>Sivanandan</a:t>
            </a:r>
            <a:r>
              <a:rPr lang="pt-BR" dirty="0"/>
              <a:t>, S., Thomas, D., </a:t>
            </a:r>
            <a:r>
              <a:rPr lang="pt-BR" dirty="0" err="1"/>
              <a:t>Verma</a:t>
            </a:r>
            <a:r>
              <a:rPr lang="pt-BR" dirty="0"/>
              <a:t>, A., </a:t>
            </a:r>
            <a:r>
              <a:rPr lang="pt-BR" dirty="0" err="1"/>
              <a:t>Thukral</a:t>
            </a:r>
            <a:r>
              <a:rPr lang="pt-BR" dirty="0"/>
              <a:t>, A., </a:t>
            </a:r>
            <a:r>
              <a:rPr lang="pt-BR" dirty="0" err="1"/>
              <a:t>Sankar</a:t>
            </a:r>
            <a:r>
              <a:rPr lang="pt-BR" dirty="0"/>
              <a:t>, M. J., ... &amp; </a:t>
            </a:r>
            <a:r>
              <a:rPr lang="pt-BR" dirty="0" err="1"/>
              <a:t>Deorari</a:t>
            </a:r>
            <a:r>
              <a:rPr lang="pt-BR" dirty="0"/>
              <a:t>, A. K. (2019). </a:t>
            </a:r>
            <a:r>
              <a:rPr lang="pt-BR" dirty="0" err="1"/>
              <a:t>Predictors</a:t>
            </a:r>
            <a:r>
              <a:rPr lang="pt-BR" dirty="0"/>
              <a:t> </a:t>
            </a:r>
            <a:r>
              <a:rPr lang="pt-BR" dirty="0" err="1"/>
              <a:t>of</a:t>
            </a:r>
            <a:r>
              <a:rPr lang="pt-BR" dirty="0"/>
              <a:t> </a:t>
            </a:r>
            <a:r>
              <a:rPr lang="pt-BR" dirty="0" err="1"/>
              <a:t>Mortality</a:t>
            </a:r>
            <a:r>
              <a:rPr lang="pt-BR" dirty="0"/>
              <a:t> </a:t>
            </a:r>
            <a:r>
              <a:rPr lang="pt-BR" dirty="0" err="1"/>
              <a:t>among</a:t>
            </a:r>
            <a:r>
              <a:rPr lang="pt-BR" dirty="0"/>
              <a:t> </a:t>
            </a:r>
            <a:r>
              <a:rPr lang="pt-BR" dirty="0" err="1"/>
              <a:t>Neonates</a:t>
            </a:r>
            <a:r>
              <a:rPr lang="pt-BR" dirty="0"/>
              <a:t> </a:t>
            </a:r>
            <a:r>
              <a:rPr lang="pt-BR" dirty="0" err="1"/>
              <a:t>with</a:t>
            </a:r>
            <a:r>
              <a:rPr lang="pt-BR" dirty="0"/>
              <a:t> Congenital </a:t>
            </a:r>
            <a:r>
              <a:rPr lang="pt-BR" dirty="0" err="1"/>
              <a:t>Diaphragmatic</a:t>
            </a:r>
            <a:r>
              <a:rPr lang="pt-BR" dirty="0"/>
              <a:t> </a:t>
            </a:r>
            <a:r>
              <a:rPr lang="pt-BR" dirty="0" err="1"/>
              <a:t>Hernia</a:t>
            </a:r>
            <a:r>
              <a:rPr lang="pt-BR" dirty="0"/>
              <a:t>: Experience </a:t>
            </a:r>
            <a:r>
              <a:rPr lang="pt-BR" dirty="0" err="1"/>
              <a:t>from</a:t>
            </a:r>
            <a:r>
              <a:rPr lang="pt-BR" dirty="0"/>
              <a:t> </a:t>
            </a:r>
            <a:r>
              <a:rPr lang="pt-BR" dirty="0" err="1"/>
              <a:t>an</a:t>
            </a:r>
            <a:r>
              <a:rPr lang="pt-BR" dirty="0"/>
              <a:t> </a:t>
            </a:r>
            <a:r>
              <a:rPr lang="pt-BR" dirty="0" err="1"/>
              <a:t>Inborn</a:t>
            </a:r>
            <a:r>
              <a:rPr lang="pt-BR" dirty="0"/>
              <a:t> </a:t>
            </a:r>
            <a:r>
              <a:rPr lang="pt-BR" dirty="0" err="1"/>
              <a:t>Unselected</a:t>
            </a:r>
            <a:r>
              <a:rPr lang="pt-BR" dirty="0"/>
              <a:t> </a:t>
            </a:r>
            <a:r>
              <a:rPr lang="pt-BR" dirty="0" err="1"/>
              <a:t>Cohort</a:t>
            </a:r>
            <a:r>
              <a:rPr lang="pt-BR" dirty="0"/>
              <a:t> in </a:t>
            </a:r>
            <a:r>
              <a:rPr lang="pt-BR" dirty="0" err="1"/>
              <a:t>India</a:t>
            </a:r>
            <a:r>
              <a:rPr lang="pt-BR" dirty="0"/>
              <a:t>. </a:t>
            </a:r>
            <a:r>
              <a:rPr lang="pt-BR" i="1" dirty="0" err="1"/>
              <a:t>Indian</a:t>
            </a:r>
            <a:r>
              <a:rPr lang="pt-BR" i="1" dirty="0"/>
              <a:t> </a:t>
            </a:r>
            <a:r>
              <a:rPr lang="pt-BR" i="1" dirty="0" err="1"/>
              <a:t>Pediatrics</a:t>
            </a:r>
            <a:r>
              <a:rPr lang="pt-BR" dirty="0"/>
              <a:t>, </a:t>
            </a:r>
            <a:r>
              <a:rPr lang="pt-BR" i="1" dirty="0"/>
              <a:t>56</a:t>
            </a:r>
            <a:r>
              <a:rPr lang="pt-BR" dirty="0"/>
              <a:t>(12), 1037-1040.</a:t>
            </a:r>
          </a:p>
          <a:p>
            <a:pPr marL="91440" indent="-91440" eaLnBrk="1" hangingPunct="1">
              <a:buFont typeface="Tw Cen MT" panose="020B0602020104020603" pitchFamily="34" charset="0"/>
              <a:buChar char=" "/>
              <a:defRPr/>
            </a:pPr>
            <a:r>
              <a:rPr lang="pt-BR" dirty="0" smtClean="0"/>
              <a:t>19. </a:t>
            </a:r>
            <a:r>
              <a:rPr lang="pt-BR" dirty="0" err="1" smtClean="0"/>
              <a:t>Antón</a:t>
            </a:r>
            <a:r>
              <a:rPr lang="pt-BR" dirty="0" smtClean="0"/>
              <a:t>-Martín</a:t>
            </a:r>
            <a:r>
              <a:rPr lang="pt-BR" dirty="0"/>
              <a:t>, P., </a:t>
            </a:r>
            <a:r>
              <a:rPr lang="pt-BR" dirty="0" err="1"/>
              <a:t>Cuesta-Rubio</a:t>
            </a:r>
            <a:r>
              <a:rPr lang="pt-BR" dirty="0"/>
              <a:t>, M. T., López-González, M. F., Ortiz-</a:t>
            </a:r>
            <a:r>
              <a:rPr lang="pt-BR" dirty="0" err="1"/>
              <a:t>Movilla</a:t>
            </a:r>
            <a:r>
              <a:rPr lang="pt-BR" dirty="0"/>
              <a:t>, R., </a:t>
            </a:r>
            <a:r>
              <a:rPr lang="pt-BR" dirty="0" err="1"/>
              <a:t>Lorente-Jareño</a:t>
            </a:r>
            <a:r>
              <a:rPr lang="pt-BR" dirty="0"/>
              <a:t>, M. L., López-Rodríguez, E., &amp; </a:t>
            </a:r>
            <a:r>
              <a:rPr lang="pt-BR" dirty="0" err="1"/>
              <a:t>Cabanillas-Vilaplana</a:t>
            </a:r>
            <a:r>
              <a:rPr lang="pt-BR" dirty="0"/>
              <a:t>, L. (2011). </a:t>
            </a:r>
            <a:r>
              <a:rPr lang="pt-BR" dirty="0" err="1"/>
              <a:t>Malformación</a:t>
            </a:r>
            <a:r>
              <a:rPr lang="pt-BR" dirty="0"/>
              <a:t> </a:t>
            </a:r>
            <a:r>
              <a:rPr lang="pt-BR" dirty="0" err="1"/>
              <a:t>adenomatoidea</a:t>
            </a:r>
            <a:r>
              <a:rPr lang="pt-BR" dirty="0"/>
              <a:t> </a:t>
            </a:r>
            <a:r>
              <a:rPr lang="pt-BR" dirty="0" err="1"/>
              <a:t>quística</a:t>
            </a:r>
            <a:r>
              <a:rPr lang="pt-BR" dirty="0"/>
              <a:t> congénita. </a:t>
            </a:r>
            <a:r>
              <a:rPr lang="pt-BR" i="1" dirty="0"/>
              <a:t>Revista chilena de </a:t>
            </a:r>
            <a:r>
              <a:rPr lang="pt-BR" i="1" dirty="0" err="1"/>
              <a:t>pediatría</a:t>
            </a:r>
            <a:r>
              <a:rPr lang="pt-BR" dirty="0"/>
              <a:t>, </a:t>
            </a:r>
            <a:r>
              <a:rPr lang="pt-BR" i="1" dirty="0"/>
              <a:t>82</a:t>
            </a:r>
            <a:r>
              <a:rPr lang="pt-BR" dirty="0"/>
              <a:t>(2), 129-136.</a:t>
            </a:r>
          </a:p>
          <a:p>
            <a:pPr marL="91440" indent="-91440" eaLnBrk="1" hangingPunct="1">
              <a:buFont typeface="Tw Cen MT" panose="020B0602020104020603" pitchFamily="34" charset="0"/>
              <a:buChar char=" "/>
              <a:defRPr/>
            </a:pPr>
            <a:r>
              <a:rPr lang="pt-BR" dirty="0" smtClean="0"/>
              <a:t>20. Paredes</a:t>
            </a:r>
            <a:r>
              <a:rPr lang="pt-BR" dirty="0"/>
              <a:t>, C. E., &amp; </a:t>
            </a:r>
            <a:r>
              <a:rPr lang="pt-BR" dirty="0" err="1"/>
              <a:t>Gallindo</a:t>
            </a:r>
            <a:r>
              <a:rPr lang="pt-BR" dirty="0"/>
              <a:t>, R. M. (2019). Perfil </a:t>
            </a:r>
            <a:r>
              <a:rPr lang="pt-BR" dirty="0" err="1"/>
              <a:t>epidemiológico</a:t>
            </a:r>
            <a:r>
              <a:rPr lang="pt-BR" dirty="0"/>
              <a:t> e </a:t>
            </a:r>
            <a:r>
              <a:rPr lang="pt-BR" dirty="0" err="1"/>
              <a:t>avaliação</a:t>
            </a:r>
            <a:r>
              <a:rPr lang="pt-BR" dirty="0"/>
              <a:t> da </a:t>
            </a:r>
            <a:r>
              <a:rPr lang="pt-BR" dirty="0" err="1"/>
              <a:t>atenção</a:t>
            </a:r>
            <a:r>
              <a:rPr lang="pt-BR" dirty="0"/>
              <a:t> </a:t>
            </a:r>
            <a:r>
              <a:rPr lang="pt-BR" dirty="0" err="1"/>
              <a:t>pre</a:t>
            </a:r>
            <a:r>
              <a:rPr lang="pt-BR" dirty="0"/>
              <a:t>́ e </a:t>
            </a:r>
            <a:r>
              <a:rPr lang="pt-BR" dirty="0" err="1"/>
              <a:t>pós-natal</a:t>
            </a:r>
            <a:r>
              <a:rPr lang="pt-BR" dirty="0"/>
              <a:t> nos pacientes portadores de </a:t>
            </a:r>
            <a:r>
              <a:rPr lang="pt-BR" dirty="0" err="1"/>
              <a:t>atresia</a:t>
            </a:r>
            <a:r>
              <a:rPr lang="pt-BR" dirty="0"/>
              <a:t> de </a:t>
            </a:r>
            <a:r>
              <a:rPr lang="pt-BR" dirty="0" err="1"/>
              <a:t>esôfago</a:t>
            </a:r>
            <a:r>
              <a:rPr lang="pt-BR" dirty="0"/>
              <a:t> tratados no Instituto de Medicina Integral Prof. Fernando Figueira (IMIP)-estudo descritivo.</a:t>
            </a:r>
          </a:p>
          <a:p>
            <a:pPr marL="91440" indent="-91440" eaLnBrk="1" fontAlgn="auto" hangingPunct="1">
              <a:buFont typeface="Tw Cen MT" panose="020B0602020104020603" pitchFamily="34" charset="0"/>
              <a:buChar char=" "/>
              <a:defRPr/>
            </a:pPr>
            <a:endParaRPr lang="pt-B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95000"/>
                    <a:lumOff val="5000"/>
                  </a:schemeClr>
                </a:solidFill>
              </a:rPr>
              <a:t>Referências</a:t>
            </a:r>
            <a:endParaRPr lang="pt-BR" dirty="0">
              <a:solidFill>
                <a:schemeClr val="tx1">
                  <a:lumMod val="95000"/>
                  <a:lumOff val="5000"/>
                </a:schemeClr>
              </a:solidFill>
            </a:endParaRPr>
          </a:p>
        </p:txBody>
      </p:sp>
      <p:sp>
        <p:nvSpPr>
          <p:cNvPr id="3" name="Espaço Reservado para Conteúdo 2"/>
          <p:cNvSpPr>
            <a:spLocks noGrp="1"/>
          </p:cNvSpPr>
          <p:nvPr>
            <p:ph idx="1"/>
          </p:nvPr>
        </p:nvSpPr>
        <p:spPr>
          <a:xfrm>
            <a:off x="1023938" y="1758950"/>
            <a:ext cx="9720262" cy="4549775"/>
          </a:xfrm>
        </p:spPr>
        <p:txBody>
          <a:bodyPr rtlCol="0">
            <a:normAutofit fontScale="92500"/>
          </a:bodyPr>
          <a:lstStyle/>
          <a:p>
            <a:pPr marL="91440" indent="-91440" eaLnBrk="1" hangingPunct="1">
              <a:buFont typeface="Tw Cen MT" panose="020B0602020104020603" pitchFamily="34" charset="0"/>
              <a:buChar char=" "/>
              <a:defRPr/>
            </a:pPr>
            <a:r>
              <a:rPr lang="pt-BR" dirty="0" smtClean="0"/>
              <a:t>21. Aquino </a:t>
            </a:r>
            <a:r>
              <a:rPr lang="pt-BR" dirty="0"/>
              <a:t>TA, Guimarães MJ, Sarinho SW, Ferreira LO. Fatores de risco para a mortalidade  perinatal no Recife, Pernambuco, Brasil, 2003. </a:t>
            </a:r>
            <a:r>
              <a:rPr lang="pt-BR" dirty="0" err="1"/>
              <a:t>Cad</a:t>
            </a:r>
            <a:r>
              <a:rPr lang="pt-BR" dirty="0"/>
              <a:t> </a:t>
            </a:r>
            <a:r>
              <a:rPr lang="pt-BR" dirty="0" err="1"/>
              <a:t>Saude</a:t>
            </a:r>
            <a:r>
              <a:rPr lang="pt-BR" dirty="0"/>
              <a:t> Publica. 2007 Dec;23(12):2853-61</a:t>
            </a:r>
          </a:p>
          <a:p>
            <a:pPr marL="91440" indent="-91440" eaLnBrk="1" hangingPunct="1">
              <a:buFont typeface="Tw Cen MT" panose="020B0602020104020603" pitchFamily="34" charset="0"/>
              <a:buChar char=" "/>
              <a:defRPr/>
            </a:pPr>
            <a:r>
              <a:rPr lang="pt-BR" dirty="0" smtClean="0"/>
              <a:t>22. Oliveira</a:t>
            </a:r>
            <a:r>
              <a:rPr lang="pt-BR" dirty="0"/>
              <a:t>, A. R. R. D., </a:t>
            </a:r>
            <a:r>
              <a:rPr lang="pt-BR" dirty="0" err="1"/>
              <a:t>Llerena</a:t>
            </a:r>
            <a:r>
              <a:rPr lang="pt-BR" dirty="0"/>
              <a:t> Junior, J. C., &amp; Costa, M. D. F. D. S. (2013). Perfil dos óbitos de recém-nascidos ocorridos na sala de parto de uma maternidade do Rio de Janeiro, 2010-2012. </a:t>
            </a:r>
            <a:r>
              <a:rPr lang="pt-BR" i="1" dirty="0"/>
              <a:t>Epidemiologia e Serviços de Saúde</a:t>
            </a:r>
            <a:r>
              <a:rPr lang="pt-BR" dirty="0"/>
              <a:t>, </a:t>
            </a:r>
            <a:r>
              <a:rPr lang="pt-BR" i="1" dirty="0"/>
              <a:t>22</a:t>
            </a:r>
            <a:r>
              <a:rPr lang="pt-BR" dirty="0"/>
              <a:t>(3), 501-508.</a:t>
            </a:r>
          </a:p>
          <a:p>
            <a:pPr marL="91440" indent="-91440" eaLnBrk="1" hangingPunct="1">
              <a:buFont typeface="Tw Cen MT" panose="020B0602020104020603" pitchFamily="34" charset="0"/>
              <a:buChar char=" "/>
              <a:defRPr/>
            </a:pPr>
            <a:r>
              <a:rPr lang="pt-BR" dirty="0" smtClean="0"/>
              <a:t>23. Melo </a:t>
            </a:r>
            <a:r>
              <a:rPr lang="pt-BR" dirty="0"/>
              <a:t>WA, </a:t>
            </a:r>
            <a:r>
              <a:rPr lang="pt-BR" dirty="0" err="1"/>
              <a:t>Zurita</a:t>
            </a:r>
            <a:r>
              <a:rPr lang="pt-BR" dirty="0"/>
              <a:t> RCM, </a:t>
            </a:r>
            <a:r>
              <a:rPr lang="pt-BR" dirty="0" err="1"/>
              <a:t>Uchimura</a:t>
            </a:r>
            <a:r>
              <a:rPr lang="pt-BR" dirty="0"/>
              <a:t> TT, </a:t>
            </a:r>
            <a:r>
              <a:rPr lang="pt-BR" dirty="0" err="1"/>
              <a:t>Marcon</a:t>
            </a:r>
            <a:r>
              <a:rPr lang="pt-BR" dirty="0"/>
              <a:t> SS. Anomalias congênitas: fatores associados à idade materna em município sul brasileiro, 2000 a 2007. </a:t>
            </a:r>
            <a:r>
              <a:rPr lang="pt-BR" dirty="0" err="1"/>
              <a:t>Rev</a:t>
            </a:r>
            <a:r>
              <a:rPr lang="pt-BR" dirty="0"/>
              <a:t> </a:t>
            </a:r>
            <a:r>
              <a:rPr lang="pt-BR" dirty="0" err="1"/>
              <a:t>Eletronica</a:t>
            </a:r>
            <a:r>
              <a:rPr lang="pt-BR" dirty="0"/>
              <a:t> </a:t>
            </a:r>
            <a:r>
              <a:rPr lang="pt-BR" dirty="0" err="1"/>
              <a:t>Enferm</a:t>
            </a:r>
            <a:r>
              <a:rPr lang="pt-BR" dirty="0"/>
              <a:t> [Internet]. 2010 [citado 2012 </a:t>
            </a:r>
            <a:r>
              <a:rPr lang="pt-BR" dirty="0" err="1"/>
              <a:t>nov</a:t>
            </a:r>
            <a:r>
              <a:rPr lang="pt-BR" dirty="0"/>
              <a:t> 12];12(1):73-82. Disponível em: http://www.fen. ufg.br/</a:t>
            </a:r>
            <a:r>
              <a:rPr lang="pt-BR" dirty="0" err="1"/>
              <a:t>fen_revista</a:t>
            </a:r>
            <a:r>
              <a:rPr lang="pt-BR" dirty="0"/>
              <a:t>/v12/n1/</a:t>
            </a:r>
            <a:r>
              <a:rPr lang="pt-BR" dirty="0" err="1"/>
              <a:t>pdf</a:t>
            </a:r>
            <a:r>
              <a:rPr lang="pt-BR" dirty="0"/>
              <a:t>/v12n1a09.pdf</a:t>
            </a:r>
          </a:p>
          <a:p>
            <a:pPr marL="91440" indent="-91440" eaLnBrk="1" hangingPunct="1">
              <a:buFont typeface="Tw Cen MT" panose="020B0602020104020603" pitchFamily="34" charset="0"/>
              <a:buChar char=" "/>
              <a:defRPr/>
            </a:pPr>
            <a:r>
              <a:rPr lang="pt-BR" dirty="0" smtClean="0"/>
              <a:t>24. Costa</a:t>
            </a:r>
            <a:r>
              <a:rPr lang="pt-BR" dirty="0"/>
              <a:t>, CMS. Perfil das malformações congênitas em uma amostra de nascimentos no município do Rio de Janeiro, 1999 [dissertação]. Rio de Janeiro (RJ): Escola Nacional de Saúde Pública Sérgio Arouca; 2005. </a:t>
            </a:r>
          </a:p>
          <a:p>
            <a:pPr marL="91440" indent="-91440" eaLnBrk="1" fontAlgn="auto" hangingPunct="1">
              <a:buFont typeface="Tw Cen MT" panose="020B0602020104020603" pitchFamily="34" charset="0"/>
              <a:buChar char=" "/>
              <a:defRPr/>
            </a:pPr>
            <a:endParaRPr lang="pt-BR"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3238" y="658813"/>
            <a:ext cx="7383462" cy="575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03" name="Line 7"/>
          <p:cNvSpPr>
            <a:spLocks noChangeShapeType="1"/>
          </p:cNvSpPr>
          <p:nvPr/>
        </p:nvSpPr>
        <p:spPr bwMode="auto">
          <a:xfrm flipH="1">
            <a:off x="9413875" y="2338388"/>
            <a:ext cx="701675" cy="385762"/>
          </a:xfrm>
          <a:prstGeom prst="line">
            <a:avLst/>
          </a:prstGeom>
          <a:noFill/>
          <a:ln w="762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51204" name="Text Box 8"/>
          <p:cNvSpPr txBox="1">
            <a:spLocks noChangeArrowheads="1"/>
          </p:cNvSpPr>
          <p:nvPr/>
        </p:nvSpPr>
        <p:spPr bwMode="auto">
          <a:xfrm>
            <a:off x="10072688" y="2214563"/>
            <a:ext cx="958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eaLnBrk="0" fontAlgn="base" hangingPunct="0">
              <a:spcBef>
                <a:spcPct val="0"/>
              </a:spcBef>
              <a:spcAft>
                <a:spcPct val="0"/>
              </a:spcAft>
              <a:defRPr>
                <a:solidFill>
                  <a:schemeClr val="tx1"/>
                </a:solidFill>
                <a:latin typeface="Tw Cen MT"/>
                <a:cs typeface="Arial" pitchFamily="34" charset="0"/>
              </a:defRPr>
            </a:lvl6pPr>
            <a:lvl7pPr marL="2971800" indent="-228600" eaLnBrk="0" fontAlgn="base" hangingPunct="0">
              <a:spcBef>
                <a:spcPct val="0"/>
              </a:spcBef>
              <a:spcAft>
                <a:spcPct val="0"/>
              </a:spcAft>
              <a:defRPr>
                <a:solidFill>
                  <a:schemeClr val="tx1"/>
                </a:solidFill>
                <a:latin typeface="Tw Cen MT"/>
                <a:cs typeface="Arial" pitchFamily="34" charset="0"/>
              </a:defRPr>
            </a:lvl7pPr>
            <a:lvl8pPr marL="3429000" indent="-228600" eaLnBrk="0" fontAlgn="base" hangingPunct="0">
              <a:spcBef>
                <a:spcPct val="0"/>
              </a:spcBef>
              <a:spcAft>
                <a:spcPct val="0"/>
              </a:spcAft>
              <a:defRPr>
                <a:solidFill>
                  <a:schemeClr val="tx1"/>
                </a:solidFill>
                <a:latin typeface="Tw Cen MT"/>
                <a:cs typeface="Arial" pitchFamily="34" charset="0"/>
              </a:defRPr>
            </a:lvl8pPr>
            <a:lvl9pPr marL="3886200" indent="-228600" eaLnBrk="0" fontAlgn="base" hangingPunct="0">
              <a:spcBef>
                <a:spcPct val="0"/>
              </a:spcBef>
              <a:spcAft>
                <a:spcPct val="0"/>
              </a:spcAft>
              <a:defRPr>
                <a:solidFill>
                  <a:schemeClr val="tx1"/>
                </a:solidFill>
                <a:latin typeface="Tw Cen MT"/>
                <a:cs typeface="Arial" pitchFamily="34" charset="0"/>
              </a:defRPr>
            </a:lvl9pPr>
          </a:lstStyle>
          <a:p>
            <a:pPr defTabSz="914400" eaLnBrk="1" hangingPunct="1"/>
            <a:r>
              <a:rPr lang="pt-BR">
                <a:solidFill>
                  <a:srgbClr val="0000FF"/>
                </a:solidFill>
              </a:rPr>
              <a:t>Daniela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Espaço Reservado para Conteúdo 10"/>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28650" y="396875"/>
            <a:ext cx="4254500" cy="2913063"/>
          </a:xfrm>
        </p:spPr>
      </p:pic>
      <p:pic>
        <p:nvPicPr>
          <p:cNvPr id="52227" name="Imagem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6450" y="-36513"/>
            <a:ext cx="6303963" cy="4279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8" name="Imagem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8250" y="82550"/>
            <a:ext cx="3303588" cy="483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9" name="Imagem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18638" y="3078163"/>
            <a:ext cx="2597150" cy="338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0" name="Imagem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86400" y="3402013"/>
            <a:ext cx="4194175"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1" name="Imagem 1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68625" y="2170113"/>
            <a:ext cx="2994025" cy="391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2" name="Imagem 1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538" y="3475038"/>
            <a:ext cx="4048125" cy="309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CaixaDeTexto 19"/>
          <p:cNvSpPr txBox="1">
            <a:spLocks noChangeArrowheads="1"/>
          </p:cNvSpPr>
          <p:nvPr/>
        </p:nvSpPr>
        <p:spPr bwMode="auto">
          <a:xfrm>
            <a:off x="1409700" y="2316163"/>
            <a:ext cx="10269538" cy="277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r>
              <a:rPr lang="pt-BR" sz="8800" b="1">
                <a:solidFill>
                  <a:schemeClr val="bg1"/>
                </a:solidFill>
              </a:rPr>
              <a:t>MUITO OBRIGADA!</a:t>
            </a:r>
            <a:r>
              <a:rPr lang="pt-B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bwMode="auto">
          <a:xfrm>
            <a:off x="1052513" y="0"/>
            <a:ext cx="9720262" cy="14986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eaLnBrk="1" hangingPunct="1">
              <a:defRPr/>
            </a:pPr>
            <a:r>
              <a:rPr lang="pt-BR" sz="2800" cap="none" smtClean="0">
                <a:solidFill>
                  <a:srgbClr val="0000FF"/>
                </a:solidFill>
              </a:rPr>
              <a:t>Nota do Editor do site, Dr. Paulo R. Margotto. Online Sempre!</a:t>
            </a:r>
          </a:p>
        </p:txBody>
      </p:sp>
      <p:pic>
        <p:nvPicPr>
          <p:cNvPr id="5325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4613" y="1081088"/>
            <a:ext cx="8897937" cy="5005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2" name="Rectangle 9"/>
          <p:cNvSpPr>
            <a:spLocks noChangeArrowheads="1"/>
          </p:cNvSpPr>
          <p:nvPr/>
        </p:nvSpPr>
        <p:spPr bwMode="auto">
          <a:xfrm>
            <a:off x="269875" y="6202363"/>
            <a:ext cx="11536363" cy="42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100" b="1">
                <a:solidFill>
                  <a:srgbClr val="0000FF"/>
                </a:solidFill>
                <a:cs typeface="Times New Roman" pitchFamily="18" charset="0"/>
              </a:rPr>
              <a:t>Staffs  (Drs. Evely, Zaconeta,  Miriam, Alessandra e Paulo R . Margotto) e Residentes da Unidade de Neonatologia do Hospital Materno Infantil de Brasília (HMIB)/SES/DF   (1 de janeiro de 2020, iniciando o Ano na Unidade! Privilégio!) </a:t>
            </a:r>
            <a:endParaRPr 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p:cNvSpPr>
          <p:nvPr>
            <p:ph type="body" idx="1"/>
          </p:nvPr>
        </p:nvSpPr>
        <p:spPr>
          <a:xfrm>
            <a:off x="928688" y="1843088"/>
            <a:ext cx="9720262" cy="4022725"/>
          </a:xfrm>
        </p:spPr>
        <p:txBody>
          <a:bodyPr/>
          <a:lstStyle/>
          <a:p>
            <a:pPr eaLnBrk="1" hangingPunct="1">
              <a:lnSpc>
                <a:spcPct val="70000"/>
              </a:lnSpc>
            </a:pPr>
            <a:r>
              <a:rPr lang="pt-BR" sz="2000" smtClean="0"/>
              <a:t>-No presente estudo, foi observada uma </a:t>
            </a:r>
            <a:r>
              <a:rPr lang="pt-BR" sz="2000" smtClean="0">
                <a:solidFill>
                  <a:srgbClr val="FF3300"/>
                </a:solidFill>
              </a:rPr>
              <a:t>taxa de óbito de (70,8%),</a:t>
            </a:r>
            <a:r>
              <a:rPr lang="pt-BR" sz="2000" smtClean="0"/>
              <a:t> sendo 2 óbitos (11,7%) em Sala de Parto e um durante cirurgia (5,8%). Segundo Stege, alguns estudos que referem existir um aumento da sobrevida nos pacientes com hérnia diafragmática devem ser interpretados com precaução, porque geralmente apresentam viés na seleção dos casos, descartando as mortes pré-natais.</a:t>
            </a:r>
          </a:p>
          <a:p>
            <a:pPr eaLnBrk="1" hangingPunct="1">
              <a:lnSpc>
                <a:spcPct val="70000"/>
              </a:lnSpc>
            </a:pPr>
            <a:r>
              <a:rPr lang="pt-BR" sz="2000" smtClean="0"/>
              <a:t> -Do total de 24 pacientes, 16 (66,6%) nasceram na Unidade, porém, ao contrário da maioria dos trabalhos, não houve associação entre óbitos de pacientes que foram encaminhados  de outras Unidades. </a:t>
            </a:r>
          </a:p>
          <a:p>
            <a:pPr eaLnBrk="1" hangingPunct="1">
              <a:lnSpc>
                <a:spcPct val="70000"/>
              </a:lnSpc>
            </a:pPr>
            <a:r>
              <a:rPr lang="pt-BR" sz="2000" smtClean="0"/>
              <a:t>-Na análise de dados do nosso estudo, foi observado que o </a:t>
            </a:r>
            <a:r>
              <a:rPr lang="pt-BR" sz="2000" smtClean="0">
                <a:solidFill>
                  <a:srgbClr val="FF3300"/>
                </a:solidFill>
              </a:rPr>
              <a:t>Apgar no 1º foi fator fortemente associado ao óbito</a:t>
            </a:r>
            <a:r>
              <a:rPr lang="pt-BR" sz="2000" smtClean="0"/>
              <a:t>. Levison  et al , identificaram três fatores de risco independente para mortalidade na hérnia diafragmática: </a:t>
            </a:r>
            <a:r>
              <a:rPr lang="pt-BR" sz="2000" b="1" smtClean="0">
                <a:solidFill>
                  <a:srgbClr val="FF3300"/>
                </a:solidFill>
              </a:rPr>
              <a:t>escore de Apgar no 5</a:t>
            </a:r>
            <a:r>
              <a:rPr lang="pt-BR" sz="2000" b="1" smtClean="0"/>
              <a:t> minuto, prematuridade e síndrome de escape de ar. Entre estes, o Apgar baixo no 5º minuto foi </a:t>
            </a:r>
            <a:r>
              <a:rPr lang="pt-BR" sz="2000" b="1" smtClean="0">
                <a:solidFill>
                  <a:srgbClr val="FF3300"/>
                </a:solidFill>
              </a:rPr>
              <a:t>o fator de risco mais importante</a:t>
            </a:r>
            <a:r>
              <a:rPr lang="pt-BR" sz="2000" b="1" smtClean="0"/>
              <a:t>.</a:t>
            </a:r>
          </a:p>
          <a:p>
            <a:pPr eaLnBrk="1" hangingPunct="1">
              <a:lnSpc>
                <a:spcPct val="70000"/>
              </a:lnSpc>
            </a:pPr>
            <a:r>
              <a:rPr lang="pt-BR" sz="2000" b="1" smtClean="0"/>
              <a:t> -Neste trabalho, </a:t>
            </a:r>
            <a:r>
              <a:rPr lang="pt-BR" sz="2000" b="1" smtClean="0">
                <a:solidFill>
                  <a:srgbClr val="FF3300"/>
                </a:solidFill>
              </a:rPr>
              <a:t>o menor peso ao nascimento foi associado ao óbito</a:t>
            </a:r>
            <a:r>
              <a:rPr lang="pt-BR" sz="2000" smtClean="0">
                <a:solidFill>
                  <a:srgbClr val="FF3300"/>
                </a:solidFill>
              </a:rPr>
              <a:t> </a:t>
            </a:r>
          </a:p>
        </p:txBody>
      </p:sp>
      <p:sp>
        <p:nvSpPr>
          <p:cNvPr id="54275" name="Rectangle 4"/>
          <p:cNvSpPr>
            <a:spLocks noChangeArrowheads="1"/>
          </p:cNvSpPr>
          <p:nvPr/>
        </p:nvSpPr>
        <p:spPr bwMode="auto">
          <a:xfrm>
            <a:off x="134938" y="303213"/>
            <a:ext cx="107569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a:r>
              <a:rPr lang="en-US" b="1">
                <a:solidFill>
                  <a:srgbClr val="072A4D"/>
                </a:solidFill>
                <a:latin typeface="Lato" pitchFamily="34" charset="0"/>
                <a:hlinkClick r:id="rId2"/>
              </a:rPr>
              <a:t>Monografia-Neonatologia (HMIB-2019): Fatores associados ao </a:t>
            </a:r>
            <a:r>
              <a:rPr lang="en-US" b="1">
                <a:solidFill>
                  <a:srgbClr val="072A4D"/>
                </a:solidFill>
                <a:hlinkClick r:id="rId2"/>
              </a:rPr>
              <a:t>ó</a:t>
            </a:r>
            <a:r>
              <a:rPr lang="en-US" b="1">
                <a:solidFill>
                  <a:srgbClr val="072A4D"/>
                </a:solidFill>
                <a:latin typeface="Lato" pitchFamily="34" charset="0"/>
                <a:hlinkClick r:id="rId2"/>
              </a:rPr>
              <a:t>bito em pacientes com h</a:t>
            </a:r>
            <a:r>
              <a:rPr lang="en-US" b="1">
                <a:solidFill>
                  <a:srgbClr val="072A4D"/>
                </a:solidFill>
                <a:hlinkClick r:id="rId2"/>
              </a:rPr>
              <a:t>é</a:t>
            </a:r>
            <a:r>
              <a:rPr lang="en-US" b="1">
                <a:solidFill>
                  <a:srgbClr val="072A4D"/>
                </a:solidFill>
                <a:latin typeface="Lato" pitchFamily="34" charset="0"/>
                <a:hlinkClick r:id="rId2"/>
              </a:rPr>
              <a:t>rnia diafragm</a:t>
            </a:r>
            <a:r>
              <a:rPr lang="en-US" b="1">
                <a:solidFill>
                  <a:srgbClr val="072A4D"/>
                </a:solidFill>
                <a:hlinkClick r:id="rId2"/>
              </a:rPr>
              <a:t>á</a:t>
            </a:r>
            <a:r>
              <a:rPr lang="en-US" b="1">
                <a:solidFill>
                  <a:srgbClr val="072A4D"/>
                </a:solidFill>
                <a:latin typeface="Lato" pitchFamily="34" charset="0"/>
                <a:hlinkClick r:id="rId2"/>
              </a:rPr>
              <a:t>tica: estudo em um hospital de referência no Distrito Federal</a:t>
            </a:r>
            <a:endParaRPr lang="en-US" b="1">
              <a:solidFill>
                <a:srgbClr val="072A4D"/>
              </a:solidFill>
              <a:latin typeface="Lato" pitchFamily="34" charset="0"/>
            </a:endParaRPr>
          </a:p>
          <a:p>
            <a:pPr algn="ctr" eaLnBrk="0" hangingPunct="0"/>
            <a:r>
              <a:rPr lang="en-US" u="sng">
                <a:solidFill>
                  <a:srgbClr val="78909C"/>
                </a:solidFill>
              </a:rPr>
              <a:t>  </a:t>
            </a:r>
          </a:p>
          <a:p>
            <a:pPr algn="ctr" eaLnBrk="0" hangingPunct="0"/>
            <a:r>
              <a:rPr lang="en-US" u="sng">
                <a:solidFill>
                  <a:srgbClr val="424242"/>
                </a:solidFill>
                <a:latin typeface="Source Sans Pro"/>
              </a:rPr>
              <a:t>Deyse Costa (R4 em Neonatologia -Hospital Materno Inantil de Bras</a:t>
            </a:r>
            <a:r>
              <a:rPr lang="en-US" u="sng">
                <a:solidFill>
                  <a:srgbClr val="424242"/>
                </a:solidFill>
              </a:rPr>
              <a:t>í</a:t>
            </a:r>
            <a:r>
              <a:rPr lang="en-US" u="sng">
                <a:solidFill>
                  <a:srgbClr val="424242"/>
                </a:solidFill>
                <a:latin typeface="Source Sans Pro"/>
              </a:rPr>
              <a:t>lia/SES/DF)</a:t>
            </a:r>
            <a:endParaRPr lang="en-US" u="sng">
              <a:solidFill>
                <a:srgbClr val="78909C"/>
              </a:solidFill>
            </a:endParaRPr>
          </a:p>
        </p:txBody>
      </p:sp>
      <p:pic>
        <p:nvPicPr>
          <p:cNvPr id="54276" name="Picture 5" descr="pptx">
            <a:hlinkClick r:id="rId3" tooltip="Hernia-diafragm-fatores-associado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48788" y="6381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7"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72725" y="212725"/>
            <a:ext cx="1573213" cy="256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2">
            <a:lum bright="12000" contrast="6000"/>
            <a:extLst>
              <a:ext uri="{28A0092B-C50C-407E-A947-70E740481C1C}">
                <a14:useLocalDpi xmlns:a14="http://schemas.microsoft.com/office/drawing/2010/main" val="0"/>
              </a:ext>
            </a:extLst>
          </a:blip>
          <a:srcRect/>
          <a:stretch>
            <a:fillRect/>
          </a:stretch>
        </p:blipFill>
        <p:spPr bwMode="auto">
          <a:xfrm>
            <a:off x="1914525" y="230188"/>
            <a:ext cx="8047038" cy="5945187"/>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55299" name="Text Box 3"/>
          <p:cNvSpPr txBox="1">
            <a:spLocks noChangeArrowheads="1"/>
          </p:cNvSpPr>
          <p:nvPr/>
        </p:nvSpPr>
        <p:spPr bwMode="auto">
          <a:xfrm>
            <a:off x="1295400" y="6216650"/>
            <a:ext cx="93154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eaLnBrk="0" fontAlgn="base" hangingPunct="0">
              <a:spcBef>
                <a:spcPct val="0"/>
              </a:spcBef>
              <a:spcAft>
                <a:spcPct val="0"/>
              </a:spcAft>
              <a:defRPr>
                <a:solidFill>
                  <a:schemeClr val="tx1"/>
                </a:solidFill>
                <a:latin typeface="Tw Cen MT"/>
                <a:cs typeface="Arial" pitchFamily="34" charset="0"/>
              </a:defRPr>
            </a:lvl6pPr>
            <a:lvl7pPr marL="2971800" indent="-228600" eaLnBrk="0" fontAlgn="base" hangingPunct="0">
              <a:spcBef>
                <a:spcPct val="0"/>
              </a:spcBef>
              <a:spcAft>
                <a:spcPct val="0"/>
              </a:spcAft>
              <a:defRPr>
                <a:solidFill>
                  <a:schemeClr val="tx1"/>
                </a:solidFill>
                <a:latin typeface="Tw Cen MT"/>
                <a:cs typeface="Arial" pitchFamily="34" charset="0"/>
              </a:defRPr>
            </a:lvl7pPr>
            <a:lvl8pPr marL="3429000" indent="-228600" eaLnBrk="0" fontAlgn="base" hangingPunct="0">
              <a:spcBef>
                <a:spcPct val="0"/>
              </a:spcBef>
              <a:spcAft>
                <a:spcPct val="0"/>
              </a:spcAft>
              <a:defRPr>
                <a:solidFill>
                  <a:schemeClr val="tx1"/>
                </a:solidFill>
                <a:latin typeface="Tw Cen MT"/>
                <a:cs typeface="Arial" pitchFamily="34" charset="0"/>
              </a:defRPr>
            </a:lvl8pPr>
            <a:lvl9pPr marL="3886200" indent="-228600" eaLnBrk="0" fontAlgn="base" hangingPunct="0">
              <a:spcBef>
                <a:spcPct val="0"/>
              </a:spcBef>
              <a:spcAft>
                <a:spcPct val="0"/>
              </a:spcAft>
              <a:defRPr>
                <a:solidFill>
                  <a:schemeClr val="tx1"/>
                </a:solidFill>
                <a:latin typeface="Tw Cen MT"/>
                <a:cs typeface="Arial" pitchFamily="34" charset="0"/>
              </a:defRPr>
            </a:lvl9pPr>
          </a:lstStyle>
          <a:p>
            <a:pPr algn="ctr" defTabSz="914400"/>
            <a:r>
              <a:rPr lang="pt-BR" altLang="pt-BR">
                <a:solidFill>
                  <a:srgbClr val="FF3399"/>
                </a:solidFill>
                <a:latin typeface="Century Schoolbook"/>
              </a:rPr>
              <a:t>Drs. Letícia, Fernanda, Deyse, Marcos, Patrícia, Lara e Deborah</a:t>
            </a:r>
          </a:p>
          <a:p>
            <a:pPr algn="ctr" defTabSz="914400"/>
            <a:r>
              <a:rPr lang="pt-BR" altLang="pt-BR">
                <a:solidFill>
                  <a:srgbClr val="FF3399"/>
                </a:solidFill>
                <a:latin typeface="Century Schoolbook"/>
              </a:rPr>
              <a:t>R4 das Unidade de Neonatologia do HMIB/SES/DF</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xmlns="" name="Integral" id="{3577F8C9-A904-41D8-97D2-FD898F53F20E}" vid="{682D6EBE-8D36-4FF2-9DB3-F3D8D7B6715D}"/>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3245</TotalTime>
  <Words>3162</Words>
  <Application>Microsoft Office PowerPoint</Application>
  <PresentationFormat>Personalizar</PresentationFormat>
  <Paragraphs>359</Paragraphs>
  <Slides>48</Slides>
  <Notes>1</Notes>
  <HiddenSlides>0</HiddenSlides>
  <MMClips>0</MMClips>
  <ScaleCrop>false</ScaleCrop>
  <HeadingPairs>
    <vt:vector size="8" baseType="variant">
      <vt:variant>
        <vt:lpstr>Fontes usadas</vt:lpstr>
      </vt:variant>
      <vt:variant>
        <vt:i4>10</vt:i4>
      </vt:variant>
      <vt:variant>
        <vt:lpstr>Tema</vt:lpstr>
      </vt:variant>
      <vt:variant>
        <vt:i4>1</vt:i4>
      </vt:variant>
      <vt:variant>
        <vt:lpstr>Servidores OLE incorporados</vt:lpstr>
      </vt:variant>
      <vt:variant>
        <vt:i4>1</vt:i4>
      </vt:variant>
      <vt:variant>
        <vt:lpstr>Títulos de slides</vt:lpstr>
      </vt:variant>
      <vt:variant>
        <vt:i4>48</vt:i4>
      </vt:variant>
    </vt:vector>
  </HeadingPairs>
  <TitlesOfParts>
    <vt:vector size="60" baseType="lpstr">
      <vt:lpstr>Tw Cen MT</vt:lpstr>
      <vt:lpstr>Arial</vt:lpstr>
      <vt:lpstr>Tw Cen MT Condensed</vt:lpstr>
      <vt:lpstr>Wingdings 3</vt:lpstr>
      <vt:lpstr>Calibri</vt:lpstr>
      <vt:lpstr>Lato</vt:lpstr>
      <vt:lpstr>Source Sans Pro</vt:lpstr>
      <vt:lpstr>Times New Roman</vt:lpstr>
      <vt:lpstr>Wingdings</vt:lpstr>
      <vt:lpstr>Century Schoolbook</vt:lpstr>
      <vt:lpstr>Integral</vt:lpstr>
      <vt:lpstr>Gráfico do Microsoft Excel</vt:lpstr>
      <vt:lpstr>Perfil dos pacientes internados na UTI neonatal de referência do Distrito Federal com patologias cirúrgicas do tórax </vt:lpstr>
      <vt:lpstr>Introdução</vt:lpstr>
      <vt:lpstr>Introdução</vt:lpstr>
      <vt:lpstr>Introdução</vt:lpstr>
      <vt:lpstr>INTRODUÇÃO</vt:lpstr>
      <vt:lpstr>INTRODUÇÃO</vt:lpstr>
      <vt:lpstr>Introdução</vt:lpstr>
      <vt:lpstr>Introdução</vt:lpstr>
      <vt:lpstr>Objetivos</vt:lpstr>
      <vt:lpstr>Materiais e métodos</vt:lpstr>
      <vt:lpstr>Materiais e métodos</vt:lpstr>
      <vt:lpstr>Materiais e métodos</vt:lpstr>
      <vt:lpstr>Materiais e métodos</vt:lpstr>
      <vt:lpstr>Materiais e métodos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Apresentação do PowerPoint</vt:lpstr>
      <vt:lpstr>Discussão</vt:lpstr>
      <vt:lpstr>Discussão</vt:lpstr>
      <vt:lpstr>Discussão</vt:lpstr>
      <vt:lpstr>Discussão</vt:lpstr>
      <vt:lpstr>Discussão</vt:lpstr>
      <vt:lpstr>Discussão</vt:lpstr>
      <vt:lpstr>conclusão</vt:lpstr>
      <vt:lpstr>Referências</vt:lpstr>
      <vt:lpstr>ReferÊncias</vt:lpstr>
      <vt:lpstr>ReferÊncias</vt:lpstr>
      <vt:lpstr>ReferÊncias</vt:lpstr>
      <vt:lpstr>Referências</vt:lpstr>
      <vt:lpstr>Referências</vt:lpstr>
      <vt:lpstr>Apresentação do PowerPoint</vt:lpstr>
      <vt:lpstr>Apresentação do PowerPoint</vt:lpstr>
      <vt:lpstr>Nota do Editor do site, Dr. Paulo R. Margotto. Online Sempre!</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Perfil dos pacientes internados na UTI neonatal de referência do Distrito Federal com patologias cirúrgicas do tórax</dc:title>
  <dc:creator>micro</dc:creator>
  <cp:lastModifiedBy>Paulo</cp:lastModifiedBy>
  <cp:revision>80</cp:revision>
  <dcterms:created xsi:type="dcterms:W3CDTF">2020-02-18T14:41:22Z</dcterms:created>
  <dcterms:modified xsi:type="dcterms:W3CDTF">2020-04-03T12:29:59Z</dcterms:modified>
</cp:coreProperties>
</file>