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handoutMasterIdLst>
    <p:handoutMasterId r:id="rId38"/>
  </p:handoutMasterIdLst>
  <p:sldIdLst>
    <p:sldId id="256" r:id="rId2"/>
    <p:sldId id="257" r:id="rId3"/>
    <p:sldId id="294" r:id="rId4"/>
    <p:sldId id="337" r:id="rId5"/>
    <p:sldId id="297" r:id="rId6"/>
    <p:sldId id="370" r:id="rId7"/>
    <p:sldId id="371" r:id="rId8"/>
    <p:sldId id="372" r:id="rId9"/>
    <p:sldId id="373" r:id="rId10"/>
    <p:sldId id="361" r:id="rId11"/>
    <p:sldId id="374" r:id="rId12"/>
    <p:sldId id="375" r:id="rId13"/>
    <p:sldId id="376" r:id="rId14"/>
    <p:sldId id="377" r:id="rId15"/>
    <p:sldId id="378" r:id="rId16"/>
    <p:sldId id="379" r:id="rId17"/>
    <p:sldId id="380" r:id="rId18"/>
    <p:sldId id="384" r:id="rId19"/>
    <p:sldId id="385" r:id="rId20"/>
    <p:sldId id="386" r:id="rId21"/>
    <p:sldId id="387" r:id="rId22"/>
    <p:sldId id="368" r:id="rId23"/>
    <p:sldId id="388" r:id="rId24"/>
    <p:sldId id="389" r:id="rId25"/>
    <p:sldId id="390" r:id="rId26"/>
    <p:sldId id="391" r:id="rId27"/>
    <p:sldId id="392" r:id="rId28"/>
    <p:sldId id="393" r:id="rId29"/>
    <p:sldId id="394" r:id="rId30"/>
    <p:sldId id="395" r:id="rId31"/>
    <p:sldId id="396" r:id="rId32"/>
    <p:sldId id="306" r:id="rId33"/>
    <p:sldId id="336" r:id="rId34"/>
    <p:sldId id="397" r:id="rId35"/>
    <p:sldId id="293" r:id="rId36"/>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Lucida Sans Unicode" pitchFamily="34" charset="0"/>
        <a:ea typeface="+mn-ea"/>
        <a:cs typeface="Arial" pitchFamily="34" charset="0"/>
      </a:defRPr>
    </a:lvl1pPr>
    <a:lvl2pPr marL="457200" algn="l" rtl="0" fontAlgn="base">
      <a:spcBef>
        <a:spcPct val="0"/>
      </a:spcBef>
      <a:spcAft>
        <a:spcPct val="0"/>
      </a:spcAft>
      <a:defRPr kern="1200">
        <a:solidFill>
          <a:schemeClr val="tx1"/>
        </a:solidFill>
        <a:latin typeface="Lucida Sans Unicode" pitchFamily="34" charset="0"/>
        <a:ea typeface="+mn-ea"/>
        <a:cs typeface="Arial" pitchFamily="34" charset="0"/>
      </a:defRPr>
    </a:lvl2pPr>
    <a:lvl3pPr marL="914400" algn="l" rtl="0" fontAlgn="base">
      <a:spcBef>
        <a:spcPct val="0"/>
      </a:spcBef>
      <a:spcAft>
        <a:spcPct val="0"/>
      </a:spcAft>
      <a:defRPr kern="1200">
        <a:solidFill>
          <a:schemeClr val="tx1"/>
        </a:solidFill>
        <a:latin typeface="Lucida Sans Unicode" pitchFamily="34" charset="0"/>
        <a:ea typeface="+mn-ea"/>
        <a:cs typeface="Arial" pitchFamily="34" charset="0"/>
      </a:defRPr>
    </a:lvl3pPr>
    <a:lvl4pPr marL="1371600" algn="l" rtl="0" fontAlgn="base">
      <a:spcBef>
        <a:spcPct val="0"/>
      </a:spcBef>
      <a:spcAft>
        <a:spcPct val="0"/>
      </a:spcAft>
      <a:defRPr kern="1200">
        <a:solidFill>
          <a:schemeClr val="tx1"/>
        </a:solidFill>
        <a:latin typeface="Lucida Sans Unicode" pitchFamily="34" charset="0"/>
        <a:ea typeface="+mn-ea"/>
        <a:cs typeface="Arial" pitchFamily="34" charset="0"/>
      </a:defRPr>
    </a:lvl4pPr>
    <a:lvl5pPr marL="1828800" algn="l" rtl="0" fontAlgn="base">
      <a:spcBef>
        <a:spcPct val="0"/>
      </a:spcBef>
      <a:spcAft>
        <a:spcPct val="0"/>
      </a:spcAft>
      <a:defRPr kern="1200">
        <a:solidFill>
          <a:schemeClr val="tx1"/>
        </a:solidFill>
        <a:latin typeface="Lucida Sans Unicode" pitchFamily="34" charset="0"/>
        <a:ea typeface="+mn-ea"/>
        <a:cs typeface="Arial" pitchFamily="34" charset="0"/>
      </a:defRPr>
    </a:lvl5pPr>
    <a:lvl6pPr marL="2286000" algn="l" defTabSz="914400" rtl="0" eaLnBrk="1" latinLnBrk="0" hangingPunct="1">
      <a:defRPr kern="1200">
        <a:solidFill>
          <a:schemeClr val="tx1"/>
        </a:solidFill>
        <a:latin typeface="Lucida Sans Unicode" pitchFamily="34" charset="0"/>
        <a:ea typeface="+mn-ea"/>
        <a:cs typeface="Arial" pitchFamily="34" charset="0"/>
      </a:defRPr>
    </a:lvl6pPr>
    <a:lvl7pPr marL="2743200" algn="l" defTabSz="914400" rtl="0" eaLnBrk="1" latinLnBrk="0" hangingPunct="1">
      <a:defRPr kern="1200">
        <a:solidFill>
          <a:schemeClr val="tx1"/>
        </a:solidFill>
        <a:latin typeface="Lucida Sans Unicode" pitchFamily="34" charset="0"/>
        <a:ea typeface="+mn-ea"/>
        <a:cs typeface="Arial" pitchFamily="34" charset="0"/>
      </a:defRPr>
    </a:lvl7pPr>
    <a:lvl8pPr marL="3200400" algn="l" defTabSz="914400" rtl="0" eaLnBrk="1" latinLnBrk="0" hangingPunct="1">
      <a:defRPr kern="1200">
        <a:solidFill>
          <a:schemeClr val="tx1"/>
        </a:solidFill>
        <a:latin typeface="Lucida Sans Unicode" pitchFamily="34" charset="0"/>
        <a:ea typeface="+mn-ea"/>
        <a:cs typeface="Arial" pitchFamily="34" charset="0"/>
      </a:defRPr>
    </a:lvl8pPr>
    <a:lvl9pPr marL="3657600" algn="l" defTabSz="914400" rtl="0" eaLnBrk="1" latinLnBrk="0" hangingPunct="1">
      <a:defRPr kern="1200">
        <a:solidFill>
          <a:schemeClr val="tx1"/>
        </a:solidFill>
        <a:latin typeface="Lucida Sans Unicode"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0000FF"/>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p:scale>
          <a:sx n="72" d="100"/>
          <a:sy n="72" d="100"/>
        </p:scale>
        <p:origin x="-1100" y="2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E7C8EE6B-75DD-42BB-AA12-04D00B07909F}" type="datetimeFigureOut">
              <a:rPr lang="pt-BR"/>
              <a:pPr>
                <a:defRPr/>
              </a:pPr>
              <a:t>03/04/2020</a:t>
            </a:fld>
            <a:endParaRPr lang="pt-BR"/>
          </a:p>
        </p:txBody>
      </p:sp>
      <p:sp>
        <p:nvSpPr>
          <p:cNvPr id="4" name="Espaço Reservado para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5" name="Espaço Reservado para Número de Slide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3966879-536A-412F-B19D-241F4F0B33AB}" type="slidenum">
              <a:rPr lang="pt-BR"/>
              <a:pPr>
                <a:defRPr/>
              </a:pPr>
              <a:t>‹nº›</a:t>
            </a:fld>
            <a:endParaRPr lang="pt-BR"/>
          </a:p>
        </p:txBody>
      </p:sp>
    </p:spTree>
    <p:extLst>
      <p:ext uri="{BB962C8B-B14F-4D97-AF65-F5344CB8AC3E}">
        <p14:creationId xmlns:p14="http://schemas.microsoft.com/office/powerpoint/2010/main" val="10674387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8B1F094-07CB-439F-867C-2D7939C7ECF5}" type="datetimeFigureOut">
              <a:rPr lang="pt-BR"/>
              <a:pPr>
                <a:defRPr/>
              </a:pPr>
              <a:t>03/04/2020</a:t>
            </a:fld>
            <a:endParaRPr lang="pt-BR" dirty="0"/>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ECF4459-FD5E-4AC6-9387-6ADB0254AB5C}" type="slidenum">
              <a:rPr lang="pt-BR"/>
              <a:pPr>
                <a:defRPr/>
              </a:pPr>
              <a:t>‹nº›</a:t>
            </a:fld>
            <a:endParaRPr lang="pt-BR" dirty="0"/>
          </a:p>
        </p:txBody>
      </p:sp>
    </p:spTree>
    <p:extLst>
      <p:ext uri="{BB962C8B-B14F-4D97-AF65-F5344CB8AC3E}">
        <p14:creationId xmlns:p14="http://schemas.microsoft.com/office/powerpoint/2010/main" val="32533285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4915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30D4E15D-6D10-4108-AC70-BBBEFED7BE09}" type="slidenum">
              <a:rPr lang="pt-BR" smtClean="0">
                <a:latin typeface="Calibri" pitchFamily="34" charset="0"/>
              </a:rPr>
              <a:pPr fontAlgn="base">
                <a:spcBef>
                  <a:spcPct val="0"/>
                </a:spcBef>
                <a:spcAft>
                  <a:spcPct val="0"/>
                </a:spcAft>
                <a:defRPr/>
              </a:pPr>
              <a:t>1</a:t>
            </a:fld>
            <a:endParaRPr lang="pt-BR"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018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9B436CDF-6D36-4ECC-B026-DF7DE0F01732}" type="slidenum">
              <a:rPr lang="pt-BR" smtClean="0">
                <a:latin typeface="Calibri" pitchFamily="34" charset="0"/>
              </a:rPr>
              <a:pPr fontAlgn="base">
                <a:spcBef>
                  <a:spcPct val="0"/>
                </a:spcBef>
                <a:spcAft>
                  <a:spcPct val="0"/>
                </a:spcAft>
                <a:defRPr/>
              </a:pPr>
              <a:t>2</a:t>
            </a:fld>
            <a:endParaRPr lang="pt-BR"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120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D3A2A66E-CFAC-43DA-A9EB-8F7B86AE6005}" type="slidenum">
              <a:rPr lang="pt-BR" smtClean="0">
                <a:latin typeface="Calibri" pitchFamily="34" charset="0"/>
              </a:rPr>
              <a:pPr fontAlgn="base">
                <a:spcBef>
                  <a:spcPct val="0"/>
                </a:spcBef>
                <a:spcAft>
                  <a:spcPct val="0"/>
                </a:spcAft>
                <a:defRPr/>
              </a:pPr>
              <a:t>3</a:t>
            </a:fld>
            <a:endParaRPr lang="pt-BR"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4307AFA6-E8CF-47C1-8A35-F17A6A7BB7FA}" type="slidenum">
              <a:rPr lang="pt-BR" smtClean="0">
                <a:latin typeface="Calibri" pitchFamily="34" charset="0"/>
              </a:rPr>
              <a:pPr fontAlgn="base">
                <a:spcBef>
                  <a:spcPct val="0"/>
                </a:spcBef>
                <a:spcAft>
                  <a:spcPct val="0"/>
                </a:spcAft>
                <a:defRPr/>
              </a:pPr>
              <a:t>4</a:t>
            </a:fld>
            <a:endParaRPr lang="pt-BR" smtClean="0">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7BCE291B-795A-46A3-9EB7-1C20D21ADAA6}" type="slidenum">
              <a:rPr lang="pt-BR" smtClean="0">
                <a:latin typeface="Calibri" pitchFamily="34" charset="0"/>
              </a:rPr>
              <a:pPr fontAlgn="base">
                <a:spcBef>
                  <a:spcPct val="0"/>
                </a:spcBef>
                <a:spcAft>
                  <a:spcPct val="0"/>
                </a:spcAft>
                <a:defRPr/>
              </a:pPr>
              <a:t>5</a:t>
            </a:fld>
            <a:endParaRPr lang="pt-BR"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427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B16DC61B-C9CE-4FEA-91D4-066F4812C167}" type="slidenum">
              <a:rPr lang="pt-BR" smtClean="0">
                <a:latin typeface="Calibri" pitchFamily="34" charset="0"/>
              </a:rPr>
              <a:pPr fontAlgn="base">
                <a:spcBef>
                  <a:spcPct val="0"/>
                </a:spcBef>
                <a:spcAft>
                  <a:spcPct val="0"/>
                </a:spcAft>
                <a:defRPr/>
              </a:pPr>
              <a:t>6</a:t>
            </a:fld>
            <a:endParaRPr lang="pt-BR" smtClean="0">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530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37156BF8-3DB5-48F6-BA1B-0AF3DB234127}" type="slidenum">
              <a:rPr lang="pt-BR" smtClean="0">
                <a:latin typeface="Calibri" pitchFamily="34" charset="0"/>
              </a:rPr>
              <a:pPr fontAlgn="base">
                <a:spcBef>
                  <a:spcPct val="0"/>
                </a:spcBef>
                <a:spcAft>
                  <a:spcPct val="0"/>
                </a:spcAft>
                <a:defRPr/>
              </a:pPr>
              <a:t>7</a:t>
            </a:fld>
            <a:endParaRPr lang="pt-BR"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632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7D8B5EA-A3B5-4625-8551-D73C4825F95B}" type="slidenum">
              <a:rPr lang="pt-BR" smtClean="0">
                <a:latin typeface="Calibri" pitchFamily="34" charset="0"/>
              </a:rPr>
              <a:pPr fontAlgn="base">
                <a:spcBef>
                  <a:spcPct val="0"/>
                </a:spcBef>
                <a:spcAft>
                  <a:spcPct val="0"/>
                </a:spcAft>
                <a:defRPr/>
              </a:pPr>
              <a:t>8</a:t>
            </a:fld>
            <a:endParaRPr lang="pt-BR" smtClean="0">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734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4FA97DCC-3DF6-4729-AFE4-C92D72E9C7C6}" type="slidenum">
              <a:rPr lang="pt-BR" smtClean="0">
                <a:latin typeface="Calibri" pitchFamily="34" charset="0"/>
              </a:rPr>
              <a:pPr fontAlgn="base">
                <a:spcBef>
                  <a:spcPct val="0"/>
                </a:spcBef>
                <a:spcAft>
                  <a:spcPct val="0"/>
                </a:spcAft>
                <a:defRPr/>
              </a:pPr>
              <a:t>9</a:t>
            </a:fld>
            <a:endParaRPr lang="pt-BR" smtClean="0">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83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B967C822-3DBB-4397-9F9B-FB6BA91FE1A0}" type="slidenum">
              <a:rPr lang="pt-BR" smtClean="0">
                <a:latin typeface="Calibri" pitchFamily="34" charset="0"/>
              </a:rPr>
              <a:pPr fontAlgn="base">
                <a:spcBef>
                  <a:spcPct val="0"/>
                </a:spcBef>
                <a:spcAft>
                  <a:spcPct val="0"/>
                </a:spcAft>
                <a:defRPr/>
              </a:pPr>
              <a:t>10</a:t>
            </a:fld>
            <a:endParaRPr lang="pt-BR"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593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330BDD4-7F44-45FA-988C-E58C5481FAA6}" type="slidenum">
              <a:rPr lang="pt-BR" smtClean="0">
                <a:latin typeface="Calibri" pitchFamily="34" charset="0"/>
              </a:rPr>
              <a:pPr fontAlgn="base">
                <a:spcBef>
                  <a:spcPct val="0"/>
                </a:spcBef>
                <a:spcAft>
                  <a:spcPct val="0"/>
                </a:spcAft>
                <a:defRPr/>
              </a:pPr>
              <a:t>11</a:t>
            </a:fld>
            <a:endParaRPr lang="pt-BR" smtClean="0">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042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11ECDE55-6766-4F22-A1D3-FBE9B0899925}" type="slidenum">
              <a:rPr lang="pt-BR" smtClean="0">
                <a:latin typeface="Calibri" pitchFamily="34" charset="0"/>
              </a:rPr>
              <a:pPr fontAlgn="base">
                <a:spcBef>
                  <a:spcPct val="0"/>
                </a:spcBef>
                <a:spcAft>
                  <a:spcPct val="0"/>
                </a:spcAft>
                <a:defRPr/>
              </a:pPr>
              <a:t>12</a:t>
            </a:fld>
            <a:endParaRPr lang="pt-BR" smtClean="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144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C1D9ADB-B20D-4865-8BE3-E91B4DAA3CE6}" type="slidenum">
              <a:rPr lang="pt-BR" smtClean="0">
                <a:latin typeface="Calibri" pitchFamily="34" charset="0"/>
              </a:rPr>
              <a:pPr fontAlgn="base">
                <a:spcBef>
                  <a:spcPct val="0"/>
                </a:spcBef>
                <a:spcAft>
                  <a:spcPct val="0"/>
                </a:spcAft>
                <a:defRPr/>
              </a:pPr>
              <a:t>13</a:t>
            </a:fld>
            <a:endParaRPr lang="pt-BR"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246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DE9697F0-BBEC-454A-94EF-3CCC61FCA140}" type="slidenum">
              <a:rPr lang="pt-BR" smtClean="0">
                <a:latin typeface="Calibri" pitchFamily="34" charset="0"/>
              </a:rPr>
              <a:pPr fontAlgn="base">
                <a:spcBef>
                  <a:spcPct val="0"/>
                </a:spcBef>
                <a:spcAft>
                  <a:spcPct val="0"/>
                </a:spcAft>
                <a:defRPr/>
              </a:pPr>
              <a:t>14</a:t>
            </a:fld>
            <a:endParaRPr lang="pt-BR"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349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BDADC604-01E9-4E43-A153-239C42B45D13}" type="slidenum">
              <a:rPr lang="pt-BR" smtClean="0">
                <a:latin typeface="Calibri" pitchFamily="34" charset="0"/>
              </a:rPr>
              <a:pPr fontAlgn="base">
                <a:spcBef>
                  <a:spcPct val="0"/>
                </a:spcBef>
                <a:spcAft>
                  <a:spcPct val="0"/>
                </a:spcAft>
                <a:defRPr/>
              </a:pPr>
              <a:t>15</a:t>
            </a:fld>
            <a:endParaRPr lang="pt-BR" smtClean="0">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451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3888C759-BD33-4B9B-B387-32C08A497D89}" type="slidenum">
              <a:rPr lang="pt-BR" smtClean="0">
                <a:latin typeface="Calibri" pitchFamily="34" charset="0"/>
              </a:rPr>
              <a:pPr fontAlgn="base">
                <a:spcBef>
                  <a:spcPct val="0"/>
                </a:spcBef>
                <a:spcAft>
                  <a:spcPct val="0"/>
                </a:spcAft>
                <a:defRPr/>
              </a:pPr>
              <a:t>16</a:t>
            </a:fld>
            <a:endParaRPr lang="pt-BR" smtClean="0">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554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DCDB9E37-B173-4CCF-8CFE-8717D9603D5A}" type="slidenum">
              <a:rPr lang="pt-BR" smtClean="0">
                <a:latin typeface="Calibri" pitchFamily="34" charset="0"/>
              </a:rPr>
              <a:pPr fontAlgn="base">
                <a:spcBef>
                  <a:spcPct val="0"/>
                </a:spcBef>
                <a:spcAft>
                  <a:spcPct val="0"/>
                </a:spcAft>
                <a:defRPr/>
              </a:pPr>
              <a:t>17</a:t>
            </a:fld>
            <a:endParaRPr lang="pt-BR" smtClean="0">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6963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FCB486A0-05C8-4AA0-A1A2-5D4760AAE571}" type="slidenum">
              <a:rPr lang="pt-BR" smtClean="0">
                <a:latin typeface="Calibri" pitchFamily="34" charset="0"/>
              </a:rPr>
              <a:pPr fontAlgn="base">
                <a:spcBef>
                  <a:spcPct val="0"/>
                </a:spcBef>
                <a:spcAft>
                  <a:spcPct val="0"/>
                </a:spcAft>
                <a:defRPr/>
              </a:pPr>
              <a:t>18</a:t>
            </a:fld>
            <a:endParaRPr lang="pt-BR" smtClean="0">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066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01A8C8BA-EE6C-4805-96B2-004B71BAC73B}" type="slidenum">
              <a:rPr lang="pt-BR" smtClean="0">
                <a:latin typeface="Calibri" pitchFamily="34" charset="0"/>
              </a:rPr>
              <a:pPr fontAlgn="base">
                <a:spcBef>
                  <a:spcPct val="0"/>
                </a:spcBef>
                <a:spcAft>
                  <a:spcPct val="0"/>
                </a:spcAft>
                <a:defRPr/>
              </a:pPr>
              <a:t>19</a:t>
            </a:fld>
            <a:endParaRPr lang="pt-BR" smtClean="0">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168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DAF16D1C-4547-4CC2-B68A-0FFAA87E8856}" type="slidenum">
              <a:rPr lang="pt-BR" smtClean="0">
                <a:latin typeface="Calibri" pitchFamily="34" charset="0"/>
              </a:rPr>
              <a:pPr fontAlgn="base">
                <a:spcBef>
                  <a:spcPct val="0"/>
                </a:spcBef>
                <a:spcAft>
                  <a:spcPct val="0"/>
                </a:spcAft>
                <a:defRPr/>
              </a:pPr>
              <a:t>20</a:t>
            </a:fld>
            <a:endParaRPr lang="pt-BR" smtClean="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270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361B70B6-45F8-4AAE-BB48-C7D76A9E80BD}" type="slidenum">
              <a:rPr lang="pt-BR" smtClean="0">
                <a:latin typeface="Calibri" pitchFamily="34" charset="0"/>
              </a:rPr>
              <a:pPr fontAlgn="base">
                <a:spcBef>
                  <a:spcPct val="0"/>
                </a:spcBef>
                <a:spcAft>
                  <a:spcPct val="0"/>
                </a:spcAft>
                <a:defRPr/>
              </a:pPr>
              <a:t>21</a:t>
            </a:fld>
            <a:endParaRPr lang="pt-BR" smtClean="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373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0DB6E167-A6F3-4B04-B243-D541BD4A98EC}" type="slidenum">
              <a:rPr lang="pt-BR" smtClean="0">
                <a:latin typeface="Calibri" pitchFamily="34" charset="0"/>
              </a:rPr>
              <a:pPr fontAlgn="base">
                <a:spcBef>
                  <a:spcPct val="0"/>
                </a:spcBef>
                <a:spcAft>
                  <a:spcPct val="0"/>
                </a:spcAft>
                <a:defRPr/>
              </a:pPr>
              <a:t>22</a:t>
            </a:fld>
            <a:endParaRPr lang="pt-BR" smtClean="0">
              <a:latin typeface="Calibri"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475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F02523DD-0729-4C5F-8FA9-9A65F4C4C72F}" type="slidenum">
              <a:rPr lang="pt-BR" smtClean="0">
                <a:latin typeface="Calibri" pitchFamily="34" charset="0"/>
              </a:rPr>
              <a:pPr fontAlgn="base">
                <a:spcBef>
                  <a:spcPct val="0"/>
                </a:spcBef>
                <a:spcAft>
                  <a:spcPct val="0"/>
                </a:spcAft>
                <a:defRPr/>
              </a:pPr>
              <a:t>23</a:t>
            </a:fld>
            <a:endParaRPr lang="pt-BR" smtClean="0">
              <a:latin typeface="Calibri"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578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EFCE50FD-2C29-424B-B00F-9A31532C5E57}" type="slidenum">
              <a:rPr lang="pt-BR" smtClean="0">
                <a:latin typeface="Calibri" pitchFamily="34" charset="0"/>
              </a:rPr>
              <a:pPr fontAlgn="base">
                <a:spcBef>
                  <a:spcPct val="0"/>
                </a:spcBef>
                <a:spcAft>
                  <a:spcPct val="0"/>
                </a:spcAft>
                <a:defRPr/>
              </a:pPr>
              <a:t>24</a:t>
            </a:fld>
            <a:endParaRPr lang="pt-BR" smtClean="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680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E0EAF866-ADB5-426F-9959-0D9AFD9CC1B7}" type="slidenum">
              <a:rPr lang="pt-BR" smtClean="0">
                <a:latin typeface="Calibri" pitchFamily="34" charset="0"/>
              </a:rPr>
              <a:pPr fontAlgn="base">
                <a:spcBef>
                  <a:spcPct val="0"/>
                </a:spcBef>
                <a:spcAft>
                  <a:spcPct val="0"/>
                </a:spcAft>
                <a:defRPr/>
              </a:pPr>
              <a:t>25</a:t>
            </a:fld>
            <a:endParaRPr lang="pt-BR" smtClean="0">
              <a:latin typeface="Calibri"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782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06EE6A7B-4D32-446C-A9CF-7C169C08A311}" type="slidenum">
              <a:rPr lang="pt-BR" smtClean="0">
                <a:latin typeface="Calibri" pitchFamily="34" charset="0"/>
              </a:rPr>
              <a:pPr fontAlgn="base">
                <a:spcBef>
                  <a:spcPct val="0"/>
                </a:spcBef>
                <a:spcAft>
                  <a:spcPct val="0"/>
                </a:spcAft>
                <a:defRPr/>
              </a:pPr>
              <a:t>26</a:t>
            </a:fld>
            <a:endParaRPr lang="pt-BR" smtClean="0">
              <a:latin typeface="Calibri"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885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A1547521-40EA-439D-BF73-A6AA9180F10A}" type="slidenum">
              <a:rPr lang="pt-BR" smtClean="0">
                <a:latin typeface="Calibri" pitchFamily="34" charset="0"/>
              </a:rPr>
              <a:pPr fontAlgn="base">
                <a:spcBef>
                  <a:spcPct val="0"/>
                </a:spcBef>
                <a:spcAft>
                  <a:spcPct val="0"/>
                </a:spcAft>
                <a:defRPr/>
              </a:pPr>
              <a:t>27</a:t>
            </a:fld>
            <a:endParaRPr lang="pt-BR" smtClean="0">
              <a:latin typeface="Calibri"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7987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78151F2A-5114-4F21-B6E2-B5D40078299D}" type="slidenum">
              <a:rPr lang="pt-BR" smtClean="0">
                <a:latin typeface="Calibri" pitchFamily="34" charset="0"/>
              </a:rPr>
              <a:pPr fontAlgn="base">
                <a:spcBef>
                  <a:spcPct val="0"/>
                </a:spcBef>
                <a:spcAft>
                  <a:spcPct val="0"/>
                </a:spcAft>
                <a:defRPr/>
              </a:pPr>
              <a:t>28</a:t>
            </a:fld>
            <a:endParaRPr lang="pt-BR" smtClean="0">
              <a:latin typeface="Calibri"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090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FE8F99E-B8A5-46D7-9942-BA3A756927AC}" type="slidenum">
              <a:rPr lang="pt-BR" smtClean="0">
                <a:latin typeface="Calibri" pitchFamily="34" charset="0"/>
              </a:rPr>
              <a:pPr fontAlgn="base">
                <a:spcBef>
                  <a:spcPct val="0"/>
                </a:spcBef>
                <a:spcAft>
                  <a:spcPct val="0"/>
                </a:spcAft>
                <a:defRPr/>
              </a:pPr>
              <a:t>29</a:t>
            </a:fld>
            <a:endParaRPr lang="pt-BR" smtClean="0">
              <a:latin typeface="Calibri"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192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EB54AB8F-36D9-4C28-9616-465A4A5B86F1}" type="slidenum">
              <a:rPr lang="pt-BR" smtClean="0">
                <a:latin typeface="Calibri" pitchFamily="34" charset="0"/>
              </a:rPr>
              <a:pPr fontAlgn="base">
                <a:spcBef>
                  <a:spcPct val="0"/>
                </a:spcBef>
                <a:spcAft>
                  <a:spcPct val="0"/>
                </a:spcAft>
                <a:defRPr/>
              </a:pPr>
              <a:t>30</a:t>
            </a:fld>
            <a:endParaRPr lang="pt-BR" smtClean="0">
              <a:latin typeface="Calibri"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294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35E5041C-DB87-4AB5-81A0-B4031F1330EE}" type="slidenum">
              <a:rPr lang="pt-BR" smtClean="0">
                <a:latin typeface="Calibri" pitchFamily="34" charset="0"/>
              </a:rPr>
              <a:pPr fontAlgn="base">
                <a:spcBef>
                  <a:spcPct val="0"/>
                </a:spcBef>
                <a:spcAft>
                  <a:spcPct val="0"/>
                </a:spcAft>
                <a:defRPr/>
              </a:pPr>
              <a:t>31</a:t>
            </a:fld>
            <a:endParaRPr lang="pt-BR" smtClean="0">
              <a:latin typeface="Calibri"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397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7D46C5F-BB5B-48BB-AFD4-75729A36141D}" type="slidenum">
              <a:rPr lang="pt-BR" smtClean="0">
                <a:latin typeface="Calibri" pitchFamily="34" charset="0"/>
              </a:rPr>
              <a:pPr fontAlgn="base">
                <a:spcBef>
                  <a:spcPct val="0"/>
                </a:spcBef>
                <a:spcAft>
                  <a:spcPct val="0"/>
                </a:spcAft>
                <a:defRPr/>
              </a:pPr>
              <a:t>32</a:t>
            </a:fld>
            <a:endParaRPr lang="pt-BR" smtClean="0">
              <a:latin typeface="Calibri"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499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C1442886-29B2-4B74-B1A3-9E3E308B1CCB}" type="slidenum">
              <a:rPr lang="pt-BR" smtClean="0">
                <a:latin typeface="Calibri" pitchFamily="34" charset="0"/>
              </a:rPr>
              <a:pPr fontAlgn="base">
                <a:spcBef>
                  <a:spcPct val="0"/>
                </a:spcBef>
                <a:spcAft>
                  <a:spcPct val="0"/>
                </a:spcAft>
                <a:defRPr/>
              </a:pPr>
              <a:t>33</a:t>
            </a:fld>
            <a:endParaRPr lang="pt-BR" smtClean="0">
              <a:latin typeface="Calibri"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86020"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fontAlgn="base">
              <a:spcBef>
                <a:spcPct val="0"/>
              </a:spcBef>
              <a:spcAft>
                <a:spcPct val="0"/>
              </a:spcAft>
              <a:defRPr/>
            </a:pPr>
            <a:fld id="{529424D0-E32C-4473-B173-73F5342788CC}" type="slidenum">
              <a:rPr lang="pt-BR" smtClean="0">
                <a:latin typeface="Calibri" pitchFamily="34" charset="0"/>
              </a:rPr>
              <a:pPr fontAlgn="base">
                <a:spcBef>
                  <a:spcPct val="0"/>
                </a:spcBef>
                <a:spcAft>
                  <a:spcPct val="0"/>
                </a:spcAft>
                <a:defRPr/>
              </a:pPr>
              <a:t>34</a:t>
            </a:fld>
            <a:endParaRPr lang="pt-BR"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Triângulo retângulo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grpSp>
        <p:nvGrpSpPr>
          <p:cNvPr id="5" name="Grupo 15"/>
          <p:cNvGrpSpPr>
            <a:grpSpLocks/>
          </p:cNvGrpSpPr>
          <p:nvPr/>
        </p:nvGrpSpPr>
        <p:grpSpPr bwMode="auto">
          <a:xfrm>
            <a:off x="-3175" y="4953000"/>
            <a:ext cx="9147175" cy="1911350"/>
            <a:chOff x="-3765" y="4832896"/>
            <a:chExt cx="9147765" cy="2032192"/>
          </a:xfrm>
        </p:grpSpPr>
        <p:sp>
          <p:nvSpPr>
            <p:cNvPr id="6" name="Forma liv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Forma livre 18"/>
            <p:cNvSpPr>
              <a:spLocks/>
            </p:cNvSpPr>
            <p:nvPr/>
          </p:nvSpPr>
          <p:spPr bwMode="auto">
            <a:xfrm>
              <a:off x="35443" y="5135526"/>
              <a:ext cx="9108557" cy="838200"/>
            </a:xfrm>
            <a:custGeom>
              <a:avLst/>
              <a:gdLst>
                <a:gd name="T0" fmla="*/ 0 w 5760"/>
                <a:gd name="T1" fmla="*/ 0 h 528"/>
                <a:gd name="T2" fmla="*/ 9108557 w 5760"/>
                <a:gd name="T3" fmla="*/ 0 h 528"/>
                <a:gd name="T4" fmla="*/ 9108557 w 5760"/>
                <a:gd name="T5" fmla="*/ 838200 h 528"/>
                <a:gd name="T6" fmla="*/ 75905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8" name="Forma livre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10" name="Conector reto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ítulo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t-BR"/>
              <a:t>Clique para editar o título mestre</a:t>
            </a:r>
            <a:endParaRPr lang="en-US"/>
          </a:p>
        </p:txBody>
      </p:sp>
      <p:sp>
        <p:nvSpPr>
          <p:cNvPr id="17" name="Subtítulo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a:t>Clique para editar o estilo do subtítulo mestre</a:t>
            </a:r>
            <a:endParaRPr lang="en-US"/>
          </a:p>
        </p:txBody>
      </p:sp>
      <p:sp>
        <p:nvSpPr>
          <p:cNvPr id="11" name="Espaço Reservado para Data 29"/>
          <p:cNvSpPr>
            <a:spLocks noGrp="1"/>
          </p:cNvSpPr>
          <p:nvPr>
            <p:ph type="dt" sz="half" idx="10"/>
          </p:nvPr>
        </p:nvSpPr>
        <p:spPr/>
        <p:txBody>
          <a:bodyPr/>
          <a:lstStyle>
            <a:lvl1pPr>
              <a:defRPr>
                <a:solidFill>
                  <a:srgbClr val="FFFFFF"/>
                </a:solidFill>
              </a:defRPr>
            </a:lvl1pPr>
            <a:extLst/>
          </a:lstStyle>
          <a:p>
            <a:pPr>
              <a:defRPr/>
            </a:pPr>
            <a:fld id="{86D98465-15CE-4CA5-AF1B-44B99EBC2D21}" type="datetimeFigureOut">
              <a:rPr lang="pt-BR"/>
              <a:pPr>
                <a:defRPr/>
              </a:pPr>
              <a:t>03/04/2020</a:t>
            </a:fld>
            <a:endParaRPr lang="pt-BR" dirty="0"/>
          </a:p>
        </p:txBody>
      </p:sp>
      <p:sp>
        <p:nvSpPr>
          <p:cNvPr id="12" name="Espaço Reservado para Rodapé 18"/>
          <p:cNvSpPr>
            <a:spLocks noGrp="1"/>
          </p:cNvSpPr>
          <p:nvPr>
            <p:ph type="ftr" sz="quarter" idx="11"/>
          </p:nvPr>
        </p:nvSpPr>
        <p:spPr/>
        <p:txBody>
          <a:bodyPr/>
          <a:lstStyle>
            <a:lvl1pPr>
              <a:defRPr>
                <a:solidFill>
                  <a:schemeClr val="accent1">
                    <a:tint val="20000"/>
                  </a:schemeClr>
                </a:solidFill>
              </a:defRPr>
            </a:lvl1pPr>
            <a:extLst/>
          </a:lstStyle>
          <a:p>
            <a:pPr>
              <a:defRPr/>
            </a:pPr>
            <a:endParaRPr lang="pt-BR"/>
          </a:p>
        </p:txBody>
      </p:sp>
      <p:sp>
        <p:nvSpPr>
          <p:cNvPr id="13" name="Espaço Reservado para Número de Slide 26"/>
          <p:cNvSpPr>
            <a:spLocks noGrp="1"/>
          </p:cNvSpPr>
          <p:nvPr>
            <p:ph type="sldNum" sz="quarter" idx="12"/>
          </p:nvPr>
        </p:nvSpPr>
        <p:spPr/>
        <p:txBody>
          <a:bodyPr/>
          <a:lstStyle>
            <a:lvl1pPr>
              <a:defRPr>
                <a:solidFill>
                  <a:srgbClr val="FFFFFF"/>
                </a:solidFill>
              </a:defRPr>
            </a:lvl1pPr>
            <a:extLst/>
          </a:lstStyle>
          <a:p>
            <a:pPr>
              <a:defRPr/>
            </a:pPr>
            <a:fld id="{749886B0-2D1F-4463-B3A2-897C5296B826}" type="slidenum">
              <a:rPr lang="pt-BR"/>
              <a:pPr>
                <a:defRPr/>
              </a:pPr>
              <a:t>‹nº›</a:t>
            </a:fld>
            <a:endParaRPr lang="pt-BR" dirty="0"/>
          </a:p>
        </p:txBody>
      </p:sp>
    </p:spTree>
    <p:extLst>
      <p:ext uri="{BB962C8B-B14F-4D97-AF65-F5344CB8AC3E}">
        <p14:creationId xmlns:p14="http://schemas.microsoft.com/office/powerpoint/2010/main" val="2342980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7" name="Título 6"/>
          <p:cNvSpPr>
            <a:spLocks noGrp="1"/>
          </p:cNvSpPr>
          <p:nvPr>
            <p:ph type="title"/>
          </p:nvPr>
        </p:nvSpPr>
        <p:spPr/>
        <p:txBody>
          <a:bodyPr rtlCol="0"/>
          <a:lstStyle/>
          <a:p>
            <a:r>
              <a:rPr lang="pt-BR"/>
              <a:t>Clique para editar o título mestre</a:t>
            </a:r>
            <a:endParaRPr lang="en-US"/>
          </a:p>
        </p:txBody>
      </p:sp>
      <p:sp>
        <p:nvSpPr>
          <p:cNvPr id="4" name="Espaço Reservado para Data 9"/>
          <p:cNvSpPr>
            <a:spLocks noGrp="1"/>
          </p:cNvSpPr>
          <p:nvPr>
            <p:ph type="dt" sz="half" idx="10"/>
          </p:nvPr>
        </p:nvSpPr>
        <p:spPr/>
        <p:txBody>
          <a:bodyPr/>
          <a:lstStyle>
            <a:lvl1pPr>
              <a:defRPr/>
            </a:lvl1pPr>
          </a:lstStyle>
          <a:p>
            <a:pPr>
              <a:defRPr/>
            </a:pPr>
            <a:fld id="{B1958D80-C2B4-4C3D-902C-3ED1E187BA9B}" type="datetimeFigureOut">
              <a:rPr lang="pt-BR"/>
              <a:pPr>
                <a:defRPr/>
              </a:pPr>
              <a:t>03/04/2020</a:t>
            </a:fld>
            <a:endParaRPr lang="pt-BR" dirty="0"/>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77C6649-2216-4540-B4E0-3220875C7802}" type="slidenum">
              <a:rPr lang="pt-BR"/>
              <a:pPr>
                <a:defRPr/>
              </a:pPr>
              <a:t>‹nº›</a:t>
            </a:fld>
            <a:endParaRPr lang="pt-BR" dirty="0"/>
          </a:p>
        </p:txBody>
      </p:sp>
    </p:spTree>
    <p:extLst>
      <p:ext uri="{BB962C8B-B14F-4D97-AF65-F5344CB8AC3E}">
        <p14:creationId xmlns:p14="http://schemas.microsoft.com/office/powerpoint/2010/main" val="21613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1"/>
      </p:bgRef>
    </p:bg>
    <p:spTree>
      <p:nvGrpSpPr>
        <p:cNvPr id="1" name=""/>
        <p:cNvGrpSpPr/>
        <p:nvPr/>
      </p:nvGrpSpPr>
      <p:grpSpPr>
        <a:xfrm>
          <a:off x="0" y="0"/>
          <a:ext cx="0" cy="0"/>
          <a:chOff x="0" y="0"/>
          <a:chExt cx="0" cy="0"/>
        </a:xfrm>
      </p:grpSpPr>
      <p:sp>
        <p:nvSpPr>
          <p:cNvPr id="4" name="Divisa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5" name="Divisa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2" name="Título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t-BR"/>
              <a:t>Clique para editar o título mestre</a:t>
            </a:r>
            <a:endParaRPr lang="en-US"/>
          </a:p>
        </p:txBody>
      </p:sp>
      <p:sp>
        <p:nvSpPr>
          <p:cNvPr id="3" name="Espaço Reservado para Texto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a:t>Clique para editar o texto mestre</a:t>
            </a:r>
          </a:p>
        </p:txBody>
      </p:sp>
      <p:sp>
        <p:nvSpPr>
          <p:cNvPr id="6" name="Espaço Reservado para Data 3"/>
          <p:cNvSpPr>
            <a:spLocks noGrp="1"/>
          </p:cNvSpPr>
          <p:nvPr>
            <p:ph type="dt" sz="half" idx="10"/>
          </p:nvPr>
        </p:nvSpPr>
        <p:spPr/>
        <p:txBody>
          <a:bodyPr/>
          <a:lstStyle>
            <a:lvl1pPr>
              <a:defRPr/>
            </a:lvl1pPr>
          </a:lstStyle>
          <a:p>
            <a:pPr>
              <a:defRPr/>
            </a:pPr>
            <a:fld id="{FE813B56-2EAF-480F-BE7C-FBEF6F974245}" type="datetimeFigureOut">
              <a:rPr lang="pt-BR"/>
              <a:pPr>
                <a:defRPr/>
              </a:pPr>
              <a:t>03/04/2020</a:t>
            </a:fld>
            <a:endParaRPr lang="pt-BR" dirty="0"/>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FB3E8B88-26F3-454A-AD2F-379B6C82AA0D}" type="slidenum">
              <a:rPr lang="pt-BR"/>
              <a:pPr>
                <a:defRPr/>
              </a:pPr>
              <a:t>‹nº›</a:t>
            </a:fld>
            <a:endParaRPr lang="pt-BR" dirty="0"/>
          </a:p>
        </p:txBody>
      </p:sp>
    </p:spTree>
    <p:extLst>
      <p:ext uri="{BB962C8B-B14F-4D97-AF65-F5344CB8AC3E}">
        <p14:creationId xmlns:p14="http://schemas.microsoft.com/office/powerpoint/2010/main" val="326193660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bg>
      <p:bgRef idx="1002">
        <a:schemeClr val="bg1"/>
      </p:bgRef>
    </p:bg>
    <p:spTree>
      <p:nvGrpSpPr>
        <p:cNvPr id="1" name=""/>
        <p:cNvGrpSpPr/>
        <p:nvPr/>
      </p:nvGrpSpPr>
      <p:grpSpPr>
        <a:xfrm>
          <a:off x="0" y="0"/>
          <a:ext cx="0" cy="0"/>
          <a:chOff x="0" y="0"/>
          <a:chExt cx="0" cy="0"/>
        </a:xfrm>
      </p:grpSpPr>
      <p:sp>
        <p:nvSpPr>
          <p:cNvPr id="3" name="Espaço Reservado para Conteúdo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4" name="Espaço Reservado para Conteúdo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8" name="Título 7"/>
          <p:cNvSpPr>
            <a:spLocks noGrp="1"/>
          </p:cNvSpPr>
          <p:nvPr>
            <p:ph type="title"/>
          </p:nvPr>
        </p:nvSpPr>
        <p:spPr/>
        <p:txBody>
          <a:bodyPr rtlCol="0"/>
          <a:lstStyle/>
          <a:p>
            <a:r>
              <a:rPr lang="pt-BR"/>
              <a:t>Clique para editar o título mestre</a:t>
            </a:r>
            <a:endParaRPr lang="en-US"/>
          </a:p>
        </p:txBody>
      </p:sp>
      <p:sp>
        <p:nvSpPr>
          <p:cNvPr id="5" name="Espaço Reservado para Data 4"/>
          <p:cNvSpPr>
            <a:spLocks noGrp="1"/>
          </p:cNvSpPr>
          <p:nvPr>
            <p:ph type="dt" sz="half" idx="10"/>
          </p:nvPr>
        </p:nvSpPr>
        <p:spPr/>
        <p:txBody>
          <a:bodyPr/>
          <a:lstStyle>
            <a:lvl1pPr>
              <a:defRPr/>
            </a:lvl1pPr>
          </a:lstStyle>
          <a:p>
            <a:pPr>
              <a:defRPr/>
            </a:pPr>
            <a:fld id="{04662AA4-FD3F-4E1E-B41E-DAB2880CCA22}" type="datetimeFigureOut">
              <a:rPr lang="pt-BR"/>
              <a:pPr>
                <a:defRPr/>
              </a:pPr>
              <a:t>03/04/2020</a:t>
            </a:fld>
            <a:endParaRPr lang="pt-BR" dirty="0"/>
          </a:p>
        </p:txBody>
      </p:sp>
      <p:sp>
        <p:nvSpPr>
          <p:cNvPr id="6" name="Espaço Reservado para Rodapé 5"/>
          <p:cNvSpPr>
            <a:spLocks noGrp="1"/>
          </p:cNvSpPr>
          <p:nvPr>
            <p:ph type="ftr" sz="quarter" idx="11"/>
          </p:nvPr>
        </p:nvSpPr>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lstStyle>
          <a:p>
            <a:pPr>
              <a:defRPr/>
            </a:pPr>
            <a:fld id="{8AAEB2B5-9CEF-4C10-AEE3-276D7146EE59}" type="slidenum">
              <a:rPr lang="pt-BR"/>
              <a:pPr>
                <a:defRPr/>
              </a:pPr>
              <a:t>‹nº›</a:t>
            </a:fld>
            <a:endParaRPr lang="pt-BR" dirty="0"/>
          </a:p>
        </p:txBody>
      </p:sp>
    </p:spTree>
    <p:extLst>
      <p:ext uri="{BB962C8B-B14F-4D97-AF65-F5344CB8AC3E}">
        <p14:creationId xmlns:p14="http://schemas.microsoft.com/office/powerpoint/2010/main" val="4256763793"/>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8229600" cy="1143000"/>
          </a:xfrm>
        </p:spPr>
        <p:txBody>
          <a:bodyPr/>
          <a:lstStyle>
            <a:lvl1pPr>
              <a:defRPr/>
            </a:lvl1pPr>
            <a:extLst/>
          </a:lstStyle>
          <a:p>
            <a:r>
              <a:rPr lang="pt-BR"/>
              <a:t>Clique para editar o título mestre</a:t>
            </a:r>
            <a:endParaRPr lang="en-US"/>
          </a:p>
        </p:txBody>
      </p:sp>
      <p:sp>
        <p:nvSpPr>
          <p:cNvPr id="3" name="Espaço Reservado para Texto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a:t>Clique para editar o texto mestre</a:t>
            </a:r>
          </a:p>
        </p:txBody>
      </p:sp>
      <p:sp>
        <p:nvSpPr>
          <p:cNvPr id="4" name="Espaço Reservado para Texto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a:t>Clique para editar o texto mestre</a:t>
            </a:r>
          </a:p>
        </p:txBody>
      </p:sp>
      <p:sp>
        <p:nvSpPr>
          <p:cNvPr id="5" name="Espaço Reservado para Conteúdo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6" name="Espaço Reservado para Conteúdo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7" name="Espaço Reservado para Data 6"/>
          <p:cNvSpPr>
            <a:spLocks noGrp="1"/>
          </p:cNvSpPr>
          <p:nvPr>
            <p:ph type="dt" sz="half" idx="10"/>
          </p:nvPr>
        </p:nvSpPr>
        <p:spPr/>
        <p:txBody>
          <a:bodyPr/>
          <a:lstStyle>
            <a:lvl1pPr>
              <a:defRPr/>
            </a:lvl1pPr>
          </a:lstStyle>
          <a:p>
            <a:pPr>
              <a:defRPr/>
            </a:pPr>
            <a:fld id="{390EB5A9-372B-41DB-924D-EAF9A8825666}" type="datetimeFigureOut">
              <a:rPr lang="pt-BR"/>
              <a:pPr>
                <a:defRPr/>
              </a:pPr>
              <a:t>03/04/2020</a:t>
            </a:fld>
            <a:endParaRPr lang="pt-BR" dirty="0"/>
          </a:p>
        </p:txBody>
      </p:sp>
      <p:sp>
        <p:nvSpPr>
          <p:cNvPr id="8" name="Espaço Reservado para Rodapé 7"/>
          <p:cNvSpPr>
            <a:spLocks noGrp="1"/>
          </p:cNvSpPr>
          <p:nvPr>
            <p:ph type="ftr" sz="quarter" idx="11"/>
          </p:nvPr>
        </p:nvSpPr>
        <p:spPr/>
        <p:txBody>
          <a:bodyPr/>
          <a:lstStyle>
            <a:lvl1pPr>
              <a:defRPr/>
            </a:lvl1pPr>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lstStyle>
          <a:p>
            <a:pPr>
              <a:defRPr/>
            </a:pPr>
            <a:fld id="{6AFEDF13-53F0-43F4-84AF-21EE04D5ACCF}" type="slidenum">
              <a:rPr lang="pt-BR"/>
              <a:pPr>
                <a:defRPr/>
              </a:pPr>
              <a:t>‹nº›</a:t>
            </a:fld>
            <a:endParaRPr lang="pt-BR" dirty="0"/>
          </a:p>
        </p:txBody>
      </p:sp>
    </p:spTree>
    <p:extLst>
      <p:ext uri="{BB962C8B-B14F-4D97-AF65-F5344CB8AC3E}">
        <p14:creationId xmlns:p14="http://schemas.microsoft.com/office/powerpoint/2010/main" val="888436323"/>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bg>
      <p:bgRef idx="1002">
        <a:schemeClr val="bg1"/>
      </p:bgRef>
    </p:bg>
    <p:spTree>
      <p:nvGrpSpPr>
        <p:cNvPr id="1" name=""/>
        <p:cNvGrpSpPr/>
        <p:nvPr/>
      </p:nvGrpSpPr>
      <p:grpSpPr>
        <a:xfrm>
          <a:off x="0" y="0"/>
          <a:ext cx="0" cy="0"/>
          <a:chOff x="0" y="0"/>
          <a:chExt cx="0" cy="0"/>
        </a:xfrm>
      </p:grpSpPr>
      <p:sp>
        <p:nvSpPr>
          <p:cNvPr id="6" name="Título 5"/>
          <p:cNvSpPr>
            <a:spLocks noGrp="1"/>
          </p:cNvSpPr>
          <p:nvPr>
            <p:ph type="title"/>
          </p:nvPr>
        </p:nvSpPr>
        <p:spPr/>
        <p:txBody>
          <a:bodyPr rtlCol="0"/>
          <a:lstStyle/>
          <a:p>
            <a:r>
              <a:rPr lang="pt-BR"/>
              <a:t>Clique para editar o título mestre</a:t>
            </a:r>
            <a:endParaRPr lang="en-US"/>
          </a:p>
        </p:txBody>
      </p:sp>
      <p:sp>
        <p:nvSpPr>
          <p:cNvPr id="3" name="Espaço Reservado para Data 2"/>
          <p:cNvSpPr>
            <a:spLocks noGrp="1"/>
          </p:cNvSpPr>
          <p:nvPr>
            <p:ph type="dt" sz="half" idx="10"/>
          </p:nvPr>
        </p:nvSpPr>
        <p:spPr/>
        <p:txBody>
          <a:bodyPr/>
          <a:lstStyle>
            <a:lvl1pPr>
              <a:defRPr/>
            </a:lvl1pPr>
          </a:lstStyle>
          <a:p>
            <a:pPr>
              <a:defRPr/>
            </a:pPr>
            <a:fld id="{64FAB8DF-F2D0-4E12-B1FD-5790B083348D}" type="datetimeFigureOut">
              <a:rPr lang="pt-BR"/>
              <a:pPr>
                <a:defRPr/>
              </a:pPr>
              <a:t>03/04/2020</a:t>
            </a:fld>
            <a:endParaRPr lang="pt-BR" dirty="0"/>
          </a:p>
        </p:txBody>
      </p:sp>
      <p:sp>
        <p:nvSpPr>
          <p:cNvPr id="4" name="Espaço Reservado para Rodapé 3"/>
          <p:cNvSpPr>
            <a:spLocks noGrp="1"/>
          </p:cNvSpPr>
          <p:nvPr>
            <p:ph type="ftr" sz="quarter" idx="11"/>
          </p:nvPr>
        </p:nvSpPr>
        <p:spPr/>
        <p:txBody>
          <a:bodyPr/>
          <a:lstStyle>
            <a:lvl1pPr>
              <a:defRPr/>
            </a:lvl1pPr>
          </a:lstStyle>
          <a:p>
            <a:pPr>
              <a:defRPr/>
            </a:pPr>
            <a:endParaRPr lang="pt-BR"/>
          </a:p>
        </p:txBody>
      </p:sp>
      <p:sp>
        <p:nvSpPr>
          <p:cNvPr id="5" name="Espaço Reservado para Número de Slide 4"/>
          <p:cNvSpPr>
            <a:spLocks noGrp="1"/>
          </p:cNvSpPr>
          <p:nvPr>
            <p:ph type="sldNum" sz="quarter" idx="12"/>
          </p:nvPr>
        </p:nvSpPr>
        <p:spPr/>
        <p:txBody>
          <a:bodyPr/>
          <a:lstStyle>
            <a:lvl1pPr>
              <a:defRPr/>
            </a:lvl1pPr>
          </a:lstStyle>
          <a:p>
            <a:pPr>
              <a:defRPr/>
            </a:pPr>
            <a:fld id="{BE6FBC88-E02C-470D-95FE-2BCA392070FC}" type="slidenum">
              <a:rPr lang="pt-BR"/>
              <a:pPr>
                <a:defRPr/>
              </a:pPr>
              <a:t>‹nº›</a:t>
            </a:fld>
            <a:endParaRPr lang="pt-BR" dirty="0"/>
          </a:p>
        </p:txBody>
      </p:sp>
    </p:spTree>
    <p:extLst>
      <p:ext uri="{BB962C8B-B14F-4D97-AF65-F5344CB8AC3E}">
        <p14:creationId xmlns:p14="http://schemas.microsoft.com/office/powerpoint/2010/main" val="3854783392"/>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F4D25E78-5C72-44B8-9AB5-84DCE7E8984B}" type="datetimeFigureOut">
              <a:rPr lang="pt-BR"/>
              <a:pPr>
                <a:defRPr/>
              </a:pPr>
              <a:t>03/04/2020</a:t>
            </a:fld>
            <a:endParaRPr lang="pt-BR" dirty="0"/>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7CF72D18-4367-40C1-AA83-686BB36D0D4D}" type="slidenum">
              <a:rPr lang="pt-BR"/>
              <a:pPr>
                <a:defRPr/>
              </a:pPr>
              <a:t>‹nº›</a:t>
            </a:fld>
            <a:endParaRPr lang="pt-BR" dirty="0"/>
          </a:p>
        </p:txBody>
      </p:sp>
    </p:spTree>
    <p:extLst>
      <p:ext uri="{BB962C8B-B14F-4D97-AF65-F5344CB8AC3E}">
        <p14:creationId xmlns:p14="http://schemas.microsoft.com/office/powerpoint/2010/main" val="54207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pt-BR"/>
              <a:t>Clique para editar o título mestre</a:t>
            </a:r>
            <a:endParaRPr lang="en-US"/>
          </a:p>
        </p:txBody>
      </p:sp>
      <p:sp>
        <p:nvSpPr>
          <p:cNvPr id="3" name="Espaço Reservado para Texto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t-BR"/>
              <a:t>Clique para editar o texto mestre</a:t>
            </a:r>
          </a:p>
        </p:txBody>
      </p:sp>
      <p:sp>
        <p:nvSpPr>
          <p:cNvPr id="4" name="Espaço Reservado para Conteúdo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5" name="Espaço Reservado para Data 4"/>
          <p:cNvSpPr>
            <a:spLocks noGrp="1"/>
          </p:cNvSpPr>
          <p:nvPr>
            <p:ph type="dt" sz="half" idx="10"/>
          </p:nvPr>
        </p:nvSpPr>
        <p:spPr/>
        <p:txBody>
          <a:bodyPr/>
          <a:lstStyle>
            <a:lvl1pPr>
              <a:defRPr/>
            </a:lvl1pPr>
          </a:lstStyle>
          <a:p>
            <a:pPr>
              <a:defRPr/>
            </a:pPr>
            <a:fld id="{1CAFCA00-1450-4CAB-A113-9E04716D4BE2}" type="datetimeFigureOut">
              <a:rPr lang="pt-BR"/>
              <a:pPr>
                <a:defRPr/>
              </a:pPr>
              <a:t>03/04/2020</a:t>
            </a:fld>
            <a:endParaRPr lang="pt-BR" dirty="0"/>
          </a:p>
        </p:txBody>
      </p:sp>
      <p:sp>
        <p:nvSpPr>
          <p:cNvPr id="6" name="Espaço Reservado para Rodapé 5"/>
          <p:cNvSpPr>
            <a:spLocks noGrp="1"/>
          </p:cNvSpPr>
          <p:nvPr>
            <p:ph type="ftr" sz="quarter" idx="11"/>
          </p:nvPr>
        </p:nvSpPr>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lstStyle>
          <a:p>
            <a:pPr>
              <a:defRPr/>
            </a:pPr>
            <a:fld id="{3E44D00A-EA78-4AE3-A17F-1616C4E10F9D}" type="slidenum">
              <a:rPr lang="pt-BR"/>
              <a:pPr>
                <a:defRPr/>
              </a:pPr>
              <a:t>‹nº›</a:t>
            </a:fld>
            <a:endParaRPr lang="pt-BR" dirty="0"/>
          </a:p>
        </p:txBody>
      </p:sp>
    </p:spTree>
    <p:extLst>
      <p:ext uri="{BB962C8B-B14F-4D97-AF65-F5344CB8AC3E}">
        <p14:creationId xmlns:p14="http://schemas.microsoft.com/office/powerpoint/2010/main" val="29671743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5" name="Forma liv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Forma livre 15"/>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7" name="Triângulo retângulo 6"/>
          <p:cNvSpPr>
            <a:spLocks/>
          </p:cNvSpPr>
          <p:nvPr/>
        </p:nvSpPr>
        <p:spPr bwMode="auto">
          <a:xfrm>
            <a:off x="-6042" y="5791253"/>
            <a:ext cx="3402314" cy="1080868"/>
          </a:xfrm>
          <a:prstGeom prst="rtTriangle">
            <a:avLst/>
          </a:prstGeom>
          <a:blipFill>
            <a:blip r:embed="rId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8" name="Conector reto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ivisa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10" name="Divisa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dirty="0"/>
          </a:p>
        </p:txBody>
      </p:sp>
      <p:sp>
        <p:nvSpPr>
          <p:cNvPr id="4" name="Espaço Reservado para Texto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t-BR"/>
              <a:t>Clique para editar o texto mestre</a:t>
            </a:r>
          </a:p>
        </p:txBody>
      </p:sp>
      <p:sp>
        <p:nvSpPr>
          <p:cNvPr id="3" name="Espaço Reservado para Imagem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t-BR" noProof="0" dirty="0"/>
              <a:t>Clique no ícone para adicionar uma imagem</a:t>
            </a:r>
            <a:endParaRPr lang="en-US" noProof="0" dirty="0"/>
          </a:p>
        </p:txBody>
      </p:sp>
      <p:sp>
        <p:nvSpPr>
          <p:cNvPr id="2" name="Título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t-BR"/>
              <a:t>Clique para editar o título mestre</a:t>
            </a:r>
            <a:endParaRPr lang="en-US"/>
          </a:p>
        </p:txBody>
      </p:sp>
      <p:sp>
        <p:nvSpPr>
          <p:cNvPr id="11" name="Espaço Reservado para Data 4"/>
          <p:cNvSpPr>
            <a:spLocks noGrp="1"/>
          </p:cNvSpPr>
          <p:nvPr>
            <p:ph type="dt" sz="half" idx="10"/>
          </p:nvPr>
        </p:nvSpPr>
        <p:spPr/>
        <p:txBody>
          <a:bodyPr/>
          <a:lstStyle>
            <a:lvl1pPr>
              <a:defRPr>
                <a:solidFill>
                  <a:schemeClr val="tx1"/>
                </a:solidFill>
              </a:defRPr>
            </a:lvl1pPr>
            <a:extLst/>
          </a:lstStyle>
          <a:p>
            <a:pPr>
              <a:defRPr/>
            </a:pPr>
            <a:fld id="{B31966CC-5007-4CCF-9D72-FAD997BDD07D}" type="datetimeFigureOut">
              <a:rPr lang="pt-BR"/>
              <a:pPr>
                <a:defRPr/>
              </a:pPr>
              <a:t>03/04/2020</a:t>
            </a:fld>
            <a:endParaRPr lang="pt-BR" dirty="0"/>
          </a:p>
        </p:txBody>
      </p:sp>
      <p:sp>
        <p:nvSpPr>
          <p:cNvPr id="12" name="Espaço Reservado para Rodapé 5"/>
          <p:cNvSpPr>
            <a:spLocks noGrp="1"/>
          </p:cNvSpPr>
          <p:nvPr>
            <p:ph type="ftr" sz="quarter" idx="11"/>
          </p:nvPr>
        </p:nvSpPr>
        <p:spPr/>
        <p:txBody>
          <a:bodyPr/>
          <a:lstStyle>
            <a:lvl1pPr>
              <a:defRPr>
                <a:solidFill>
                  <a:schemeClr val="tx1"/>
                </a:solidFill>
              </a:defRPr>
            </a:lvl1pPr>
            <a:extLst/>
          </a:lstStyle>
          <a:p>
            <a:pPr>
              <a:defRPr/>
            </a:pPr>
            <a:endParaRPr lang="pt-BR"/>
          </a:p>
        </p:txBody>
      </p:sp>
      <p:sp>
        <p:nvSpPr>
          <p:cNvPr id="13" name="Espaço Reservado para Número de Slide 6"/>
          <p:cNvSpPr>
            <a:spLocks noGrp="1"/>
          </p:cNvSpPr>
          <p:nvPr>
            <p:ph type="sldNum" sz="quarter" idx="12"/>
          </p:nvPr>
        </p:nvSpPr>
        <p:spPr/>
        <p:txBody>
          <a:bodyPr/>
          <a:lstStyle>
            <a:lvl1pPr>
              <a:defRPr>
                <a:solidFill>
                  <a:schemeClr val="tx1"/>
                </a:solidFill>
              </a:defRPr>
            </a:lvl1pPr>
            <a:extLst/>
          </a:lstStyle>
          <a:p>
            <a:pPr>
              <a:defRPr/>
            </a:pPr>
            <a:fld id="{C346590F-B041-48FC-B4F8-E474CA9BD366}" type="slidenum">
              <a:rPr lang="pt-BR"/>
              <a:pPr>
                <a:defRPr/>
              </a:pPr>
              <a:t>‹nº›</a:t>
            </a:fld>
            <a:endParaRPr lang="pt-BR" dirty="0"/>
          </a:p>
        </p:txBody>
      </p:sp>
    </p:spTree>
    <p:extLst>
      <p:ext uri="{BB962C8B-B14F-4D97-AF65-F5344CB8AC3E}">
        <p14:creationId xmlns:p14="http://schemas.microsoft.com/office/powerpoint/2010/main" val="197657716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endParaRPr lang="en-US"/>
          </a:p>
        </p:txBody>
      </p:sp>
      <p:sp>
        <p:nvSpPr>
          <p:cNvPr id="3" name="Espaço Reservado para Texto Vertical 2"/>
          <p:cNvSpPr>
            <a:spLocks noGrp="1"/>
          </p:cNvSpPr>
          <p:nvPr>
            <p:ph type="body" orient="vert" idx="1"/>
          </p:nvPr>
        </p:nvSpPr>
        <p:spPr>
          <a:xfrm>
            <a:off x="457200" y="1481329"/>
            <a:ext cx="8229600" cy="4386071"/>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023A5715-298C-4AC3-9AFE-334A3C23ECDE}" type="datetimeFigureOut">
              <a:rPr lang="pt-BR"/>
              <a:pPr>
                <a:defRPr/>
              </a:pPr>
              <a:t>03/04/2020</a:t>
            </a:fld>
            <a:endParaRPr lang="pt-BR" dirty="0"/>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5275A095-0E3F-44E5-90E3-B2EFA41265D9}" type="slidenum">
              <a:rPr lang="pt-BR"/>
              <a:pPr>
                <a:defRPr/>
              </a:pPr>
              <a:t>‹nº›</a:t>
            </a:fld>
            <a:endParaRPr lang="pt-BR" dirty="0"/>
          </a:p>
        </p:txBody>
      </p:sp>
    </p:spTree>
    <p:extLst>
      <p:ext uri="{BB962C8B-B14F-4D97-AF65-F5344CB8AC3E}">
        <p14:creationId xmlns:p14="http://schemas.microsoft.com/office/powerpoint/2010/main" val="6104820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44013" y="274640"/>
            <a:ext cx="1777470" cy="5592761"/>
          </a:xfrm>
        </p:spPr>
        <p:txBody>
          <a:bodyPr vert="eaVert"/>
          <a:lstStyle/>
          <a:p>
            <a:r>
              <a:rPr lang="pt-BR"/>
              <a:t>Clique para editar o título mestre</a:t>
            </a:r>
            <a:endParaRPr lang="en-US"/>
          </a:p>
        </p:txBody>
      </p:sp>
      <p:sp>
        <p:nvSpPr>
          <p:cNvPr id="3" name="Espaço Reservado para Texto Vertical 2"/>
          <p:cNvSpPr>
            <a:spLocks noGrp="1"/>
          </p:cNvSpPr>
          <p:nvPr>
            <p:ph type="body" orient="vert" idx="1"/>
          </p:nvPr>
        </p:nvSpPr>
        <p:spPr>
          <a:xfrm>
            <a:off x="457200" y="274641"/>
            <a:ext cx="6324600" cy="5592760"/>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804ADF98-0425-421E-9A9E-C8E2A7EFBE48}" type="datetimeFigureOut">
              <a:rPr lang="pt-BR"/>
              <a:pPr>
                <a:defRPr/>
              </a:pPr>
              <a:t>03/04/2020</a:t>
            </a:fld>
            <a:endParaRPr lang="pt-BR" dirty="0"/>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39D2C9D-D6A9-42C4-95E9-3C1EFA64C5B6}" type="slidenum">
              <a:rPr lang="pt-BR"/>
              <a:pPr>
                <a:defRPr/>
              </a:pPr>
              <a:t>‹nº›</a:t>
            </a:fld>
            <a:endParaRPr lang="pt-BR" dirty="0"/>
          </a:p>
        </p:txBody>
      </p:sp>
    </p:spTree>
    <p:extLst>
      <p:ext uri="{BB962C8B-B14F-4D97-AF65-F5344CB8AC3E}">
        <p14:creationId xmlns:p14="http://schemas.microsoft.com/office/powerpoint/2010/main" val="1671152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027" name="Forma livre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14" name="Triângulo retângulo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cxnSp>
        <p:nvCxnSpPr>
          <p:cNvPr id="15" name="Conector reto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ço Reservado para Título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pt-BR"/>
              <a:t>Clique para editar o título mestre</a:t>
            </a:r>
            <a:endParaRPr lang="en-US"/>
          </a:p>
        </p:txBody>
      </p:sp>
      <p:sp>
        <p:nvSpPr>
          <p:cNvPr id="1033" name="Espaço Reservado para Texto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0" name="Espaço Reservado para Data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01DC9E7B-999C-4774-A72B-8151957A5CCE}" type="datetimeFigureOut">
              <a:rPr lang="pt-BR"/>
              <a:pPr>
                <a:defRPr/>
              </a:pPr>
              <a:t>03/04/2020</a:t>
            </a:fld>
            <a:endParaRPr lang="pt-BR" dirty="0"/>
          </a:p>
        </p:txBody>
      </p:sp>
      <p:sp>
        <p:nvSpPr>
          <p:cNvPr id="22" name="Espaço Reservado para Rodapé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pt-BR"/>
          </a:p>
        </p:txBody>
      </p:sp>
      <p:sp>
        <p:nvSpPr>
          <p:cNvPr id="18" name="Espaço Reservado para Número de Slide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98972F97-A9C5-4C80-923A-BDC69BC10BCF}"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701" r:id="rId1"/>
    <p:sldLayoutId id="2147483697" r:id="rId2"/>
    <p:sldLayoutId id="2147483702" r:id="rId3"/>
    <p:sldLayoutId id="2147483703" r:id="rId4"/>
    <p:sldLayoutId id="2147483704" r:id="rId5"/>
    <p:sldLayoutId id="2147483705" r:id="rId6"/>
    <p:sldLayoutId id="2147483698" r:id="rId7"/>
    <p:sldLayoutId id="2147483706" r:id="rId8"/>
    <p:sldLayoutId id="2147483707" r:id="rId9"/>
    <p:sldLayoutId id="2147483699" r:id="rId10"/>
    <p:sldLayoutId id="2147483700"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www.paulomargotto.com.br/" TargetMode="External"/><Relationship Id="rId7" Type="http://schemas.openxmlformats.org/officeDocument/2006/relationships/hyperlink" Target="http://paulomargotto.com.br/documentos/20520"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paulomargotto.com.br/monografia-neonatologia-hmib-2020perfil-dos-pacientes-submetidos-a-monitorizacao-continua-com-eletroencefalograma-de-amplitude-integrada-aeeg-em-uma-unidade-de-terapia-intensiva-neonatal-do-distr/" TargetMode="External"/><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156" y="1122834"/>
            <a:ext cx="7772400" cy="1829761"/>
          </a:xfrm>
        </p:spPr>
        <p:txBody>
          <a:bodyPr>
            <a:noAutofit/>
          </a:bodyPr>
          <a:lstStyle/>
          <a:p>
            <a:pPr algn="ctr" eaLnBrk="1" fontAlgn="auto" hangingPunct="1">
              <a:spcAft>
                <a:spcPts val="0"/>
              </a:spcAft>
              <a:defRPr/>
            </a:pPr>
            <a:r>
              <a:rPr lang="pt-BR" sz="2000" dirty="0">
                <a:solidFill>
                  <a:schemeClr val="tx1"/>
                </a:solidFill>
                <a:effectLst/>
              </a:rPr>
              <a:t>Perfil dos pacientes submetidos a monitorização continua com eletroencefalograma de amplitude integrada (</a:t>
            </a:r>
            <a:r>
              <a:rPr lang="pt-BR" sz="2000" dirty="0" err="1">
                <a:solidFill>
                  <a:schemeClr val="tx1"/>
                </a:solidFill>
                <a:effectLst/>
              </a:rPr>
              <a:t>aEEG</a:t>
            </a:r>
            <a:r>
              <a:rPr lang="pt-BR" sz="2000" dirty="0">
                <a:solidFill>
                  <a:schemeClr val="tx1"/>
                </a:solidFill>
                <a:effectLst/>
              </a:rPr>
              <a:t>) em uma Unidade de Terapia Intensiva Neonatal do Distrito Federal </a:t>
            </a:r>
          </a:p>
        </p:txBody>
      </p:sp>
      <p:sp>
        <p:nvSpPr>
          <p:cNvPr id="3" name="Subtítulo 2"/>
          <p:cNvSpPr>
            <a:spLocks noGrp="1"/>
          </p:cNvSpPr>
          <p:nvPr>
            <p:ph type="subTitle" idx="1"/>
          </p:nvPr>
        </p:nvSpPr>
        <p:spPr>
          <a:xfrm>
            <a:off x="2411413" y="2492375"/>
            <a:ext cx="5337175" cy="1200150"/>
          </a:xfrm>
        </p:spPr>
        <p:txBody>
          <a:bodyPr>
            <a:normAutofit fontScale="92500"/>
          </a:bodyPr>
          <a:lstStyle/>
          <a:p>
            <a:pPr marR="0" algn="ctr" eaLnBrk="1" hangingPunct="1">
              <a:lnSpc>
                <a:spcPct val="90000"/>
              </a:lnSpc>
              <a:defRPr/>
            </a:pPr>
            <a:r>
              <a:rPr lang="pt-BR" altLang="pt-BR" sz="2500" b="1" dirty="0" smtClean="0">
                <a:solidFill>
                  <a:schemeClr val="tx1"/>
                </a:solidFill>
              </a:rPr>
              <a:t/>
            </a:r>
            <a:br>
              <a:rPr lang="pt-BR" altLang="pt-BR" sz="2500" b="1" dirty="0" smtClean="0">
                <a:solidFill>
                  <a:schemeClr val="tx1"/>
                </a:solidFill>
              </a:rPr>
            </a:br>
            <a:r>
              <a:rPr lang="pt-BR" altLang="pt-BR" sz="1700" b="1" dirty="0" smtClean="0">
                <a:solidFill>
                  <a:schemeClr val="tx1"/>
                </a:solidFill>
                <a:latin typeface="Arial" pitchFamily="34" charset="0"/>
                <a:cs typeface="Arial" pitchFamily="34" charset="0"/>
              </a:rPr>
              <a:t>Pesquisador: Lorena de Mello Ferreira Silva Andrade</a:t>
            </a:r>
          </a:p>
          <a:p>
            <a:pPr marR="0" algn="ctr" eaLnBrk="1" hangingPunct="1">
              <a:lnSpc>
                <a:spcPct val="90000"/>
              </a:lnSpc>
              <a:defRPr/>
            </a:pPr>
            <a:r>
              <a:rPr lang="pt-BR" altLang="pt-BR" sz="1700" b="1" dirty="0" smtClean="0">
                <a:solidFill>
                  <a:schemeClr val="tx1"/>
                </a:solidFill>
                <a:latin typeface="Arial" pitchFamily="34" charset="0"/>
                <a:cs typeface="Arial" pitchFamily="34" charset="0"/>
              </a:rPr>
              <a:t>Orientador(a): Dra.  Marta David Rocha</a:t>
            </a:r>
          </a:p>
          <a:p>
            <a:pPr marR="0" algn="ctr" eaLnBrk="1" hangingPunct="1">
              <a:lnSpc>
                <a:spcPct val="90000"/>
              </a:lnSpc>
              <a:defRPr/>
            </a:pPr>
            <a:r>
              <a:rPr lang="pt-BR" sz="1700" b="1" dirty="0" smtClean="0">
                <a:solidFill>
                  <a:schemeClr val="tx1"/>
                </a:solidFill>
                <a:latin typeface="Arial" pitchFamily="34" charset="0"/>
                <a:cs typeface="Arial" pitchFamily="34" charset="0"/>
              </a:rPr>
              <a:t>Revisão: Paulo R. Margotto</a:t>
            </a:r>
            <a:endParaRPr lang="en-US" sz="1700" b="1" dirty="0" smtClean="0">
              <a:solidFill>
                <a:schemeClr val="tx1"/>
              </a:solidFill>
              <a:latin typeface="Arial" pitchFamily="34" charset="0"/>
              <a:cs typeface="Arial" pitchFamily="34" charset="0"/>
            </a:endParaRPr>
          </a:p>
        </p:txBody>
      </p:sp>
      <p:sp>
        <p:nvSpPr>
          <p:cNvPr id="9220" name="CaixaDeTexto 3"/>
          <p:cNvSpPr txBox="1">
            <a:spLocks noChangeArrowheads="1"/>
          </p:cNvSpPr>
          <p:nvPr/>
        </p:nvSpPr>
        <p:spPr bwMode="auto">
          <a:xfrm>
            <a:off x="1187450" y="476250"/>
            <a:ext cx="69135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algn="ctr" eaLnBrk="1" hangingPunct="1"/>
            <a:r>
              <a:rPr lang="pt-BR" b="1">
                <a:latin typeface="Arial" pitchFamily="34" charset="0"/>
              </a:rPr>
              <a:t>ESCOLA SUPERIOR DE CIÊNCIAS DA SAÚDE – ESCS</a:t>
            </a:r>
          </a:p>
          <a:p>
            <a:pPr algn="ctr" eaLnBrk="1" hangingPunct="1"/>
            <a:r>
              <a:rPr lang="pt-BR" b="1">
                <a:latin typeface="Arial" pitchFamily="34" charset="0"/>
              </a:rPr>
              <a:t>COORDENAÇÃO DE PÓS-GRADUAÇÃO E EXTENSÃO</a:t>
            </a:r>
          </a:p>
          <a:p>
            <a:pPr algn="ctr" eaLnBrk="1" hangingPunct="1"/>
            <a:r>
              <a:rPr lang="pt-BR" b="1">
                <a:latin typeface="Arial" pitchFamily="34" charset="0"/>
              </a:rPr>
              <a:t>RESIDÊNCIA MÉDICA EM </a:t>
            </a:r>
          </a:p>
          <a:p>
            <a:pPr algn="ctr" eaLnBrk="1" hangingPunct="1"/>
            <a:r>
              <a:rPr lang="pt-BR" b="1">
                <a:latin typeface="Arial" pitchFamily="34" charset="0"/>
              </a:rPr>
              <a:t>NEONATOLOGIA</a:t>
            </a:r>
          </a:p>
        </p:txBody>
      </p:sp>
      <p:sp>
        <p:nvSpPr>
          <p:cNvPr id="9221" name="CaixaDeTexto 4"/>
          <p:cNvSpPr txBox="1">
            <a:spLocks noChangeArrowheads="1"/>
          </p:cNvSpPr>
          <p:nvPr/>
        </p:nvSpPr>
        <p:spPr bwMode="auto">
          <a:xfrm>
            <a:off x="2913063" y="5572125"/>
            <a:ext cx="49022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algn="ctr" eaLnBrk="1" hangingPunct="1"/>
            <a:r>
              <a:rPr lang="en-US">
                <a:latin typeface="Arial" pitchFamily="34" charset="0"/>
              </a:rPr>
              <a:t>Brasília, 28de fevereiro de </a:t>
            </a:r>
            <a:r>
              <a:rPr lang="pt-BR">
                <a:latin typeface="Arial" pitchFamily="34" charset="0"/>
              </a:rPr>
              <a:t>2020</a:t>
            </a:r>
          </a:p>
          <a:p>
            <a:pPr algn="ctr" eaLnBrk="1" hangingPunct="1"/>
            <a:r>
              <a:rPr lang="pt-BR">
                <a:latin typeface="Arial" pitchFamily="34" charset="0"/>
                <a:hlinkClick r:id="rId3"/>
              </a:rPr>
              <a:t>www.paulomargotto.com.br</a:t>
            </a:r>
            <a:r>
              <a:rPr lang="pt-BR">
                <a:latin typeface="Arial" pitchFamily="34" charset="0"/>
              </a:rPr>
              <a:t> </a:t>
            </a:r>
          </a:p>
        </p:txBody>
      </p:sp>
      <p:pic>
        <p:nvPicPr>
          <p:cNvPr id="9222" name="image1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5363" y="5257800"/>
            <a:ext cx="1296987"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Imagem 9"/>
          <p:cNvPicPr>
            <a:picLocks noChangeAspect="1"/>
          </p:cNvPicPr>
          <p:nvPr/>
        </p:nvPicPr>
        <p:blipFill>
          <a:blip r:embed="rId5">
            <a:extLst>
              <a:ext uri="{28A0092B-C50C-407E-A947-70E740481C1C}">
                <a14:useLocalDpi xmlns:a14="http://schemas.microsoft.com/office/drawing/2010/main" val="0"/>
              </a:ext>
            </a:extLst>
          </a:blip>
          <a:srcRect l="10725" t="13937" r="12054" b="15277"/>
          <a:stretch>
            <a:fillRect/>
          </a:stretch>
        </p:blipFill>
        <p:spPr bwMode="auto">
          <a:xfrm>
            <a:off x="7777223" y="2781299"/>
            <a:ext cx="10080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4" name="Rectangle 10"/>
          <p:cNvSpPr>
            <a:spLocks noChangeArrowheads="1"/>
          </p:cNvSpPr>
          <p:nvPr/>
        </p:nvSpPr>
        <p:spPr bwMode="auto">
          <a:xfrm>
            <a:off x="0" y="4149725"/>
            <a:ext cx="8748713" cy="992188"/>
          </a:xfrm>
          <a:prstGeom prst="rect">
            <a:avLst/>
          </a:prstGeom>
          <a:solidFill>
            <a:srgbClr val="FFFFFF"/>
          </a:solidFill>
          <a:ln w="19050">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sz="1400" b="1">
                <a:solidFill>
                  <a:srgbClr val="072A4D"/>
                </a:solidFill>
                <a:latin typeface="Lato" pitchFamily="34" charset="0"/>
                <a:hlinkClick r:id="rId6"/>
              </a:rPr>
              <a:t>Monografia-Neonatologia (HMIB)-2020:Perfil dos pacientes submetidos a monitoriza</a:t>
            </a:r>
            <a:r>
              <a:rPr lang="pt-BR" sz="1400" b="1">
                <a:solidFill>
                  <a:srgbClr val="072A4D"/>
                </a:solidFill>
                <a:hlinkClick r:id="rId6"/>
              </a:rPr>
              <a:t>ç</a:t>
            </a:r>
            <a:r>
              <a:rPr lang="pt-BR" sz="1400" b="1">
                <a:solidFill>
                  <a:srgbClr val="072A4D"/>
                </a:solidFill>
                <a:latin typeface="Lato" pitchFamily="34" charset="0"/>
                <a:hlinkClick r:id="rId6"/>
              </a:rPr>
              <a:t>ão continua com eletroencefalograma de amplitude integrada (aEEG) em uma Unidade de Terapia Intensiva Neonatal do Distrito Federal</a:t>
            </a:r>
            <a:endParaRPr lang="pt-BR" sz="1400" b="1">
              <a:solidFill>
                <a:srgbClr val="072A4D"/>
              </a:solidFill>
              <a:latin typeface="Lato" pitchFamily="34" charset="0"/>
            </a:endParaRPr>
          </a:p>
          <a:p>
            <a:pPr eaLnBrk="0" hangingPunct="0"/>
            <a:r>
              <a:rPr lang="pt-BR" sz="1200" u="sng">
                <a:solidFill>
                  <a:srgbClr val="78909C"/>
                </a:solidFill>
                <a:latin typeface="Source Sans Pro"/>
              </a:rPr>
              <a:t>  </a:t>
            </a:r>
          </a:p>
        </p:txBody>
      </p:sp>
      <p:pic>
        <p:nvPicPr>
          <p:cNvPr id="9225" name="Picture 11" descr="pdf">
            <a:hlinkClick r:id="rId7" tooltip="Monograf_Monitorizac_EEG_continua_2020"/>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35600" y="4797425"/>
            <a:ext cx="3143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6" name="Line 12"/>
          <p:cNvSpPr>
            <a:spLocks noChangeShapeType="1"/>
          </p:cNvSpPr>
          <p:nvPr/>
        </p:nvSpPr>
        <p:spPr bwMode="auto">
          <a:xfrm flipV="1">
            <a:off x="4716463" y="4941888"/>
            <a:ext cx="647700" cy="287337"/>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9227" name="Text Box 13"/>
          <p:cNvSpPr txBox="1">
            <a:spLocks noChangeArrowheads="1"/>
          </p:cNvSpPr>
          <p:nvPr/>
        </p:nvSpPr>
        <p:spPr bwMode="auto">
          <a:xfrm>
            <a:off x="5003800" y="5157788"/>
            <a:ext cx="3900488"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solidFill>
                  <a:srgbClr val="0000FF"/>
                </a:solidFill>
              </a:rPr>
              <a:t>Consultem a Monografia Integral!</a:t>
            </a:r>
          </a:p>
        </p:txBody>
      </p:sp>
      <p:sp>
        <p:nvSpPr>
          <p:cNvPr id="9228" name="Text Box 14"/>
          <p:cNvSpPr txBox="1">
            <a:spLocks noChangeArrowheads="1"/>
          </p:cNvSpPr>
          <p:nvPr/>
        </p:nvSpPr>
        <p:spPr bwMode="auto">
          <a:xfrm>
            <a:off x="755650" y="3789363"/>
            <a:ext cx="77120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solidFill>
                  <a:srgbClr val="0000FF"/>
                </a:solidFill>
              </a:rPr>
              <a:t>Residência em Neonatologia do Hospital Materno Infantil de Brasília</a:t>
            </a:r>
          </a:p>
        </p:txBody>
      </p:sp>
      <p:pic>
        <p:nvPicPr>
          <p:cNvPr id="9229" name="Picture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750" y="5126038"/>
            <a:ext cx="1639888" cy="132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p:txBody>
          <a:bodyPr/>
          <a:lstStyle/>
          <a:p>
            <a:pPr marL="109538" indent="0" algn="just" eaLnBrk="1" hangingPunct="1">
              <a:buFont typeface="Wingdings 3" pitchFamily="18" charset="2"/>
              <a:buNone/>
            </a:pPr>
            <a:r>
              <a:rPr lang="pt-BR" sz="2500" smtClean="0"/>
              <a:t>Epilepsia é definida como um evento neurofisiológico representando pela atividade elétrica anormal, sendo equivalente convulsivos caracterizada como alteração na função neurológica se manifestando com alterações motoras. As crises podem estar associadas com alteração em eletroencefalograma (EEG), mas as vezes se manifestam como eventos paroxísticos em que não há correlação com descargas elétricas em EEG. </a:t>
            </a:r>
          </a:p>
        </p:txBody>
      </p:sp>
      <p:sp>
        <p:nvSpPr>
          <p:cNvPr id="2" name="Título 1"/>
          <p:cNvSpPr>
            <a:spLocks noGrp="1"/>
          </p:cNvSpPr>
          <p:nvPr>
            <p:ph type="title"/>
          </p:nvPr>
        </p:nvSpPr>
        <p:spPr>
          <a:xfrm>
            <a:off x="468313" y="260350"/>
            <a:ext cx="8229600" cy="1143001"/>
          </a:xfrm>
        </p:spPr>
        <p:txBody>
          <a:bodyPr/>
          <a:lstStyle/>
          <a:p>
            <a:pPr algn="ctr" eaLnBrk="1" fontAlgn="auto" hangingPunct="1">
              <a:spcAft>
                <a:spcPts val="0"/>
              </a:spcAft>
              <a:defRPr/>
            </a:pPr>
            <a:r>
              <a:rPr lang="pt-BR" dirty="0">
                <a:solidFill>
                  <a:schemeClr val="tx1"/>
                </a:solidFill>
              </a:rPr>
              <a:t>INTRODUÇÃO</a:t>
            </a:r>
          </a:p>
        </p:txBody>
      </p:sp>
      <p:sp>
        <p:nvSpPr>
          <p:cNvPr id="6" name="Espaço Reservado para Data 5"/>
          <p:cNvSpPr>
            <a:spLocks noGrp="1"/>
          </p:cNvSpPr>
          <p:nvPr>
            <p:ph type="dt" sz="quarter" idx="10"/>
          </p:nvPr>
        </p:nvSpPr>
        <p:spPr>
          <a:xfrm>
            <a:off x="7812088" y="-4763"/>
            <a:ext cx="1331912" cy="481013"/>
          </a:xfrm>
        </p:spPr>
        <p:txBody>
          <a:bodyPr wrap="square" lIns="91440" tIns="45720" rIns="91440" bIns="45720"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fontAlgn="base">
              <a:spcBef>
                <a:spcPct val="0"/>
              </a:spcBef>
              <a:spcAft>
                <a:spcPct val="0"/>
              </a:spcAft>
              <a:defRPr/>
            </a:pPr>
            <a:endParaRPr lang="pt-BR" sz="2000" b="1" smtClean="0">
              <a:effectLst>
                <a:outerShdw blurRad="38100" dist="38100" dir="2700000" algn="tl">
                  <a:srgbClr val="C0C0C0"/>
                </a:outerShdw>
              </a:effectLs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1484313"/>
            <a:ext cx="8229600" cy="4525962"/>
          </a:xfrm>
        </p:spPr>
        <p:txBody>
          <a:bodyPr>
            <a:normAutofit/>
          </a:bodyPr>
          <a:lstStyle/>
          <a:p>
            <a:pPr marL="109728" indent="0" algn="just" eaLnBrk="1" fontAlgn="auto" hangingPunct="1">
              <a:spcAft>
                <a:spcPts val="0"/>
              </a:spcAft>
              <a:buFont typeface="Wingdings 3"/>
              <a:buNone/>
              <a:defRPr/>
            </a:pPr>
            <a:r>
              <a:rPr lang="pt-BR" b="1" dirty="0"/>
              <a:t>Geral</a:t>
            </a:r>
            <a:endParaRPr lang="pt-BR" dirty="0"/>
          </a:p>
          <a:p>
            <a:pPr marL="365760" indent="-256032" algn="just" eaLnBrk="1" fontAlgn="auto" hangingPunct="1">
              <a:spcAft>
                <a:spcPts val="0"/>
              </a:spcAft>
              <a:buFont typeface="Wingdings 3"/>
              <a:buChar char=""/>
              <a:defRPr/>
            </a:pPr>
            <a:endParaRPr lang="pt-BR" dirty="0"/>
          </a:p>
          <a:p>
            <a:pPr marL="109728" indent="0" algn="just" eaLnBrk="1" fontAlgn="auto" hangingPunct="1">
              <a:spcAft>
                <a:spcPts val="0"/>
              </a:spcAft>
              <a:buFont typeface="Wingdings 3"/>
              <a:buNone/>
              <a:defRPr/>
            </a:pPr>
            <a:r>
              <a:rPr lang="pt-BR" dirty="0"/>
              <a:t>Caracterizar o perfil clínico dos recém-nascidos que foram submetidos à eletroencefalograma contínuo de amplitude integrada internados na Unidade de Terapia Intensiva Neonatal do Hospital Materno Infantil de Brasília .</a:t>
            </a:r>
          </a:p>
        </p:txBody>
      </p:sp>
      <p:sp>
        <p:nvSpPr>
          <p:cNvPr id="4" name="Título 1"/>
          <p:cNvSpPr txBox="1">
            <a:spLocks/>
          </p:cNvSpPr>
          <p:nvPr/>
        </p:nvSpPr>
        <p:spPr>
          <a:xfrm>
            <a:off x="609600" y="427038"/>
            <a:ext cx="8229600" cy="1143000"/>
          </a:xfrm>
          <a:prstGeom prst="rect">
            <a:avLst/>
          </a:prstGeom>
        </p:spPr>
        <p:txBody>
          <a:bodyPr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fontAlgn="auto">
              <a:spcAft>
                <a:spcPts val="0"/>
              </a:spcAft>
              <a:defRPr/>
            </a:pPr>
            <a:r>
              <a:rPr lang="en-US" dirty="0">
                <a:solidFill>
                  <a:schemeClr val="tx1"/>
                </a:solidFill>
              </a:rPr>
              <a:t>O</a:t>
            </a:r>
            <a:r>
              <a:rPr lang="pt-BR" dirty="0">
                <a:solidFill>
                  <a:schemeClr val="tx1"/>
                </a:solidFill>
              </a:rPr>
              <a:t>BJETIVO</a:t>
            </a:r>
            <a:endParaRPr lang="pt-BR" dirty="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1484313"/>
            <a:ext cx="8229600" cy="4525962"/>
          </a:xfrm>
        </p:spPr>
        <p:txBody>
          <a:bodyPr>
            <a:normAutofit fontScale="85000" lnSpcReduction="20000"/>
          </a:bodyPr>
          <a:lstStyle/>
          <a:p>
            <a:pPr marL="109728" indent="0" eaLnBrk="1" fontAlgn="auto" hangingPunct="1">
              <a:spcAft>
                <a:spcPts val="0"/>
              </a:spcAft>
              <a:buFont typeface="Wingdings 3"/>
              <a:buNone/>
              <a:defRPr/>
            </a:pPr>
            <a:r>
              <a:rPr lang="pt-BR" b="1" dirty="0"/>
              <a:t>Específico</a:t>
            </a:r>
            <a:endParaRPr lang="pt-BR" dirty="0"/>
          </a:p>
          <a:p>
            <a:pPr marL="365760" indent="-256032" eaLnBrk="1" fontAlgn="auto" hangingPunct="1">
              <a:spcAft>
                <a:spcPts val="0"/>
              </a:spcAft>
              <a:buFont typeface="Wingdings 3"/>
              <a:buChar char=""/>
              <a:defRPr/>
            </a:pPr>
            <a:endParaRPr lang="pt-BR" dirty="0"/>
          </a:p>
          <a:p>
            <a:pPr marL="365760" indent="-256032" algn="just" eaLnBrk="1" fontAlgn="auto" hangingPunct="1">
              <a:spcAft>
                <a:spcPts val="0"/>
              </a:spcAft>
              <a:buFont typeface="Wingdings 3"/>
              <a:buChar char=""/>
              <a:defRPr/>
            </a:pPr>
            <a:r>
              <a:rPr lang="pt-BR" dirty="0"/>
              <a:t>Avaliar fatores de risco e protetores relacionados aos pacientes submetidos a monitorização contínua;</a:t>
            </a:r>
          </a:p>
          <a:p>
            <a:pPr marL="365760" indent="-256032" algn="just" eaLnBrk="1" fontAlgn="auto" hangingPunct="1">
              <a:spcAft>
                <a:spcPts val="0"/>
              </a:spcAft>
              <a:buFont typeface="Wingdings 3"/>
              <a:buChar char=""/>
              <a:defRPr/>
            </a:pPr>
            <a:r>
              <a:rPr lang="pt-BR" dirty="0"/>
              <a:t>Verificar necessidade e resposta aos anticonvulsivantes, caso houvesse necessidade de tratamento;</a:t>
            </a:r>
          </a:p>
          <a:p>
            <a:pPr marL="365760" indent="-256032" algn="just" eaLnBrk="1" fontAlgn="auto" hangingPunct="1">
              <a:spcAft>
                <a:spcPts val="0"/>
              </a:spcAft>
              <a:buFont typeface="Wingdings 3"/>
              <a:buChar char=""/>
              <a:defRPr/>
            </a:pPr>
            <a:r>
              <a:rPr lang="pt-BR" dirty="0"/>
              <a:t>Identificar a prevalência de crises convulsivas nesses pacientes, avaliar se houve atividade epiléptica e o tipo de crise;</a:t>
            </a:r>
          </a:p>
          <a:p>
            <a:pPr marL="365760" indent="-256032" algn="just" eaLnBrk="1" fontAlgn="auto" hangingPunct="1">
              <a:spcAft>
                <a:spcPts val="0"/>
              </a:spcAft>
              <a:buFont typeface="Wingdings 3"/>
              <a:buChar char=""/>
              <a:defRPr/>
            </a:pPr>
            <a:r>
              <a:rPr lang="pt-BR" dirty="0"/>
              <a:t>Avaliar desfecho final dos pacientes submetidos a monitorização contínua com EEG;</a:t>
            </a:r>
          </a:p>
          <a:p>
            <a:pPr marL="365760" indent="-256032" algn="just" eaLnBrk="1" fontAlgn="auto" hangingPunct="1">
              <a:spcAft>
                <a:spcPts val="0"/>
              </a:spcAft>
              <a:buFont typeface="Wingdings 3"/>
              <a:buChar char=""/>
              <a:defRPr/>
            </a:pPr>
            <a:r>
              <a:rPr lang="pt-BR" dirty="0"/>
              <a:t>Confrontar os dados obtidos com a revisão literária que aborda o assunto.</a:t>
            </a:r>
          </a:p>
        </p:txBody>
      </p:sp>
      <p:sp>
        <p:nvSpPr>
          <p:cNvPr id="4" name="Título 1"/>
          <p:cNvSpPr txBox="1">
            <a:spLocks/>
          </p:cNvSpPr>
          <p:nvPr/>
        </p:nvSpPr>
        <p:spPr>
          <a:xfrm>
            <a:off x="609600" y="427038"/>
            <a:ext cx="8229600" cy="1143000"/>
          </a:xfrm>
          <a:prstGeom prst="rect">
            <a:avLst/>
          </a:prstGeom>
        </p:spPr>
        <p:txBody>
          <a:bodyPr anchor="ctr">
            <a:norm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fontAlgn="auto">
              <a:spcAft>
                <a:spcPts val="0"/>
              </a:spcAft>
              <a:defRPr/>
            </a:pPr>
            <a:r>
              <a:rPr lang="en-US" dirty="0">
                <a:solidFill>
                  <a:schemeClr val="tx1"/>
                </a:solidFill>
              </a:rPr>
              <a:t>O</a:t>
            </a:r>
            <a:r>
              <a:rPr lang="pt-BR" dirty="0">
                <a:solidFill>
                  <a:schemeClr val="tx1"/>
                </a:solidFill>
              </a:rPr>
              <a:t>BJETIVO</a:t>
            </a:r>
            <a:endParaRPr lang="pt-BR" dirty="0">
              <a:solidFill>
                <a:srgbClr val="FF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2"/>
          <p:cNvSpPr>
            <a:spLocks noGrp="1"/>
          </p:cNvSpPr>
          <p:nvPr>
            <p:ph idx="1"/>
          </p:nvPr>
        </p:nvSpPr>
        <p:spPr>
          <a:xfrm>
            <a:off x="457200" y="1481138"/>
            <a:ext cx="8229600" cy="4756150"/>
          </a:xfrm>
        </p:spPr>
        <p:txBody>
          <a:bodyPr/>
          <a:lstStyle/>
          <a:p>
            <a:pPr marL="109538" indent="0" algn="just" eaLnBrk="1" hangingPunct="1">
              <a:buFont typeface="Wingdings 3" pitchFamily="18" charset="2"/>
              <a:buNone/>
            </a:pPr>
            <a:r>
              <a:rPr lang="pt-BR" sz="2400" smtClean="0"/>
              <a:t>Por meio de um estudo observacional de coorte retrospectivo no Hospital Materno Infantil de Brasília (HMIB). Foram analisados os prontuários dos 32 pacientes que foram submetidos a monitorização contínua com EEG de amplitude integrada, entre setembro de 2018 e maio de 2019 internados na UTI Neonatal desse Hospital.</a:t>
            </a:r>
          </a:p>
          <a:p>
            <a:pPr marL="109538" indent="0" algn="just" eaLnBrk="1" hangingPunct="1">
              <a:buFont typeface="Wingdings 3" pitchFamily="18" charset="2"/>
              <a:buNone/>
            </a:pPr>
            <a:endParaRPr lang="pt-BR" sz="2400" smtClean="0"/>
          </a:p>
          <a:p>
            <a:pPr marL="109538" indent="0" algn="just" eaLnBrk="1" hangingPunct="1">
              <a:buFont typeface="Wingdings 3" pitchFamily="18" charset="2"/>
              <a:buNone/>
            </a:pPr>
            <a:r>
              <a:rPr lang="pt-BR" sz="2400" smtClean="0"/>
              <a:t>Um paciente foi excluído pois não havia dados para identificar o prontuário, e dois pacientes foram monitorizados em dois períodos distintos.</a:t>
            </a:r>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Materiais e métodos</a:t>
            </a:r>
            <a:endParaRPr lang="pt-BR" dirty="0">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57200" y="1481138"/>
            <a:ext cx="8229600" cy="4756150"/>
          </a:xfrm>
        </p:spPr>
        <p:txBody>
          <a:bodyPr>
            <a:normAutofit lnSpcReduction="10000"/>
          </a:bodyPr>
          <a:lstStyle/>
          <a:p>
            <a:pPr marL="109728" indent="0" algn="just" eaLnBrk="1" fontAlgn="auto" hangingPunct="1">
              <a:spcAft>
                <a:spcPts val="0"/>
              </a:spcAft>
              <a:buFont typeface="Wingdings 3"/>
              <a:buNone/>
              <a:defRPr/>
            </a:pPr>
            <a:r>
              <a:rPr lang="pt-BR" sz="2400" dirty="0"/>
              <a:t>O período foi escolhido por conveniência pois esse foi o período no qual a Unidade teve acesso ao equipamento de monitorização, cedido temporariamente por tempo limitado. As variáveis independentes analisadas incluíram os dados gestacionais, obtidos das anotações obstétricas e confirmados pós-parto: via de parto e se entrou em trabalho de parto.  Os dados relacionados ao nascimento foram: idade gestacional definida pela melhor estimativa obstétrica, preferencialmente a data precisa da última menstruação, seguida por ultrassonografia obstétrica precoce (até a 18ª semana de gestação). </a:t>
            </a:r>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Materiais e métodos</a:t>
            </a:r>
            <a:endParaRPr lang="pt-BR" dirty="0">
              <a:solidFill>
                <a:srgbClr val="FF000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457200" y="1481138"/>
            <a:ext cx="8229600" cy="4756150"/>
          </a:xfrm>
        </p:spPr>
        <p:txBody>
          <a:bodyPr/>
          <a:lstStyle/>
          <a:p>
            <a:pPr marL="109538" indent="0" algn="just" eaLnBrk="1" hangingPunct="1">
              <a:buFont typeface="Wingdings 3" pitchFamily="18" charset="2"/>
              <a:buNone/>
            </a:pPr>
            <a:r>
              <a:rPr lang="pt-BR" sz="2400" dirty="0" smtClean="0"/>
              <a:t>Na impossibilidade desses dados, a idade gestacional (IG) foi estimada pelo exame do RN, realizado imediatamente após o nascimento ou em até 12 horas, utilizando-se o método de New </a:t>
            </a:r>
            <a:r>
              <a:rPr lang="pt-BR" sz="2400" dirty="0" err="1" smtClean="0"/>
              <a:t>Ballard</a:t>
            </a:r>
            <a:r>
              <a:rPr lang="pt-BR" sz="2400" dirty="0" smtClean="0"/>
              <a:t> ou </a:t>
            </a:r>
            <a:r>
              <a:rPr lang="pt-BR" sz="2400" dirty="0" err="1" smtClean="0"/>
              <a:t>Capurro</a:t>
            </a:r>
            <a:r>
              <a:rPr lang="pt-BR" sz="2400" dirty="0" smtClean="0"/>
              <a:t>. Outros dados analisados foram: gênero, peso ao nascer; classificação peso e idade gestacional para definição de pequeno para idade gestacional (PIG) segundo critérios de </a:t>
            </a:r>
            <a:r>
              <a:rPr lang="pt-BR" sz="2400" dirty="0" err="1" smtClean="0"/>
              <a:t>Lubchenco</a:t>
            </a:r>
            <a:r>
              <a:rPr lang="pt-BR" sz="2400" dirty="0" smtClean="0"/>
              <a:t> et al e Margotto PR   a partir de 29 semanas; e </a:t>
            </a:r>
            <a:r>
              <a:rPr lang="pt-BR" sz="2400" dirty="0" err="1" smtClean="0"/>
              <a:t>Apgar</a:t>
            </a:r>
            <a:r>
              <a:rPr lang="pt-BR" sz="2400" dirty="0" smtClean="0"/>
              <a:t> de 1º, 5º, e 10º minutos; esse último quando foi necessário. </a:t>
            </a:r>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Materiais e métodos</a:t>
            </a:r>
            <a:endParaRPr lang="pt-BR"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2"/>
          <p:cNvSpPr>
            <a:spLocks noGrp="1"/>
          </p:cNvSpPr>
          <p:nvPr>
            <p:ph idx="1"/>
          </p:nvPr>
        </p:nvSpPr>
        <p:spPr>
          <a:xfrm>
            <a:off x="457200" y="1481138"/>
            <a:ext cx="8229600" cy="4756150"/>
          </a:xfrm>
        </p:spPr>
        <p:txBody>
          <a:bodyPr/>
          <a:lstStyle/>
          <a:p>
            <a:pPr marL="109538" indent="0" algn="just" eaLnBrk="1" hangingPunct="1">
              <a:buFont typeface="Wingdings 3" pitchFamily="18" charset="2"/>
              <a:buNone/>
            </a:pPr>
            <a:r>
              <a:rPr lang="pt-BR" sz="2400" smtClean="0"/>
              <a:t>Quanto a monitorização as variáveis independentes avaliadas foram indicação da monitorização, padrão predominante em D1, D2, D3, D4; presença ou ausência de ciclo sono vigília, atividade epiléptica e tipo de crise. </a:t>
            </a:r>
          </a:p>
          <a:p>
            <a:pPr marL="109538" indent="0" algn="just" eaLnBrk="1" hangingPunct="1">
              <a:buFont typeface="Wingdings 3" pitchFamily="18" charset="2"/>
              <a:buNone/>
            </a:pPr>
            <a:endParaRPr lang="pt-BR" sz="2400" smtClean="0"/>
          </a:p>
          <a:p>
            <a:pPr marL="109538" indent="0" algn="just" eaLnBrk="1" hangingPunct="1">
              <a:buFont typeface="Wingdings 3" pitchFamily="18" charset="2"/>
              <a:buNone/>
            </a:pPr>
            <a:r>
              <a:rPr lang="pt-BR" sz="2400" smtClean="0"/>
              <a:t> Este estudo foi aprovado pelo Comitê de Ética em Pesquisa da Fundação e Ensino e Pesquisa da Secretaria de Saúde do Distrito Federal, número de CAEE:  28290819.8.0000.5553</a:t>
            </a:r>
          </a:p>
          <a:p>
            <a:pPr marL="109538" indent="0" algn="just" eaLnBrk="1" hangingPunct="1">
              <a:buFont typeface="Wingdings 3" pitchFamily="18" charset="2"/>
              <a:buNone/>
            </a:pPr>
            <a:endParaRPr lang="pt-BR" sz="2400" smtClean="0"/>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Materiais e métodos</a:t>
            </a:r>
            <a:endParaRPr lang="pt-BR" dirty="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2"/>
          <p:cNvSpPr>
            <a:spLocks noGrp="1"/>
          </p:cNvSpPr>
          <p:nvPr>
            <p:ph idx="1"/>
          </p:nvPr>
        </p:nvSpPr>
        <p:spPr>
          <a:xfrm>
            <a:off x="457200" y="1481138"/>
            <a:ext cx="8229600" cy="4756150"/>
          </a:xfrm>
        </p:spPr>
        <p:txBody>
          <a:bodyPr/>
          <a:lstStyle/>
          <a:p>
            <a:pPr marL="109538" indent="0" algn="just" eaLnBrk="1" hangingPunct="1">
              <a:buFont typeface="Wingdings 3" pitchFamily="18" charset="2"/>
              <a:buNone/>
            </a:pPr>
            <a:r>
              <a:rPr lang="pt-BR" sz="2400" smtClean="0"/>
              <a:t>Os resultados foram analisados com o programa SPSS versão 22.0. Utilizou-se média, desvio-padrão e o teste t de </a:t>
            </a:r>
            <a:r>
              <a:rPr lang="pt-BR" sz="2400" i="1" smtClean="0"/>
              <a:t>Student</a:t>
            </a:r>
            <a:r>
              <a:rPr lang="pt-BR" sz="2400" smtClean="0"/>
              <a:t> para comparação das variáveis quantitativas de distribuição simétrica, como peso ao nascer, idade gestacional, idade materna, escore de Apgar e tempo de internação.  As variáveis categóricas foram analisadas utilizando-se as frequências absoluta e relativa e comparadas pelo teste do Qui-quadrado com correção de </a:t>
            </a:r>
            <a:r>
              <a:rPr lang="pt-BR" sz="2400" i="1" smtClean="0"/>
              <a:t>Yates.</a:t>
            </a:r>
            <a:r>
              <a:rPr lang="pt-BR" sz="2400" smtClean="0"/>
              <a:t>  O cálculo da </a:t>
            </a:r>
            <a:r>
              <a:rPr lang="pt-BR" sz="2400" i="1" smtClean="0"/>
              <a:t>odds ratio</a:t>
            </a:r>
            <a:r>
              <a:rPr lang="pt-BR" sz="2400" smtClean="0"/>
              <a:t> (OR) e intervalos de confiança (IC) a 95% foram usados para testar a associação das variáveis categóricas.</a:t>
            </a:r>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Materiais e métodos</a:t>
            </a:r>
            <a:endParaRPr lang="pt-BR" dirty="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magem 1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9863" y="3619500"/>
            <a:ext cx="5164137"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Imagem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038" y="1258888"/>
            <a:ext cx="5078412"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18437" name="CaixaDeTexto 9"/>
          <p:cNvSpPr txBox="1">
            <a:spLocks noChangeArrowheads="1"/>
          </p:cNvSpPr>
          <p:nvPr/>
        </p:nvSpPr>
        <p:spPr bwMode="auto">
          <a:xfrm>
            <a:off x="4932363" y="2095500"/>
            <a:ext cx="3690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Entrou em trabalho de parto</a:t>
            </a:r>
            <a:endParaRPr lang="pt-BR" i="1"/>
          </a:p>
        </p:txBody>
      </p:sp>
      <p:sp>
        <p:nvSpPr>
          <p:cNvPr id="14" name="Elipse 13"/>
          <p:cNvSpPr/>
          <p:nvPr/>
        </p:nvSpPr>
        <p:spPr>
          <a:xfrm>
            <a:off x="2916238" y="2311400"/>
            <a:ext cx="1239837" cy="6492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0" name="Elipse 19"/>
          <p:cNvSpPr/>
          <p:nvPr/>
        </p:nvSpPr>
        <p:spPr>
          <a:xfrm>
            <a:off x="5321300" y="4673600"/>
            <a:ext cx="124142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18440" name="CaixaDeTexto 20"/>
          <p:cNvSpPr txBox="1">
            <a:spLocks noChangeArrowheads="1"/>
          </p:cNvSpPr>
          <p:nvPr/>
        </p:nvSpPr>
        <p:spPr bwMode="auto">
          <a:xfrm>
            <a:off x="2601913" y="4908550"/>
            <a:ext cx="1868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Tipo de parto</a:t>
            </a:r>
            <a:endParaRPr lang="pt-BR" i="1"/>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m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063" y="3530600"/>
            <a:ext cx="507682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Imagem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813" y="1144588"/>
            <a:ext cx="4852987"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19461" name="CaixaDeTexto 9"/>
          <p:cNvSpPr txBox="1">
            <a:spLocks noChangeArrowheads="1"/>
          </p:cNvSpPr>
          <p:nvPr/>
        </p:nvSpPr>
        <p:spPr bwMode="auto">
          <a:xfrm>
            <a:off x="5129213" y="2095500"/>
            <a:ext cx="3690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Indicação do parto</a:t>
            </a:r>
            <a:endParaRPr lang="pt-BR" i="1"/>
          </a:p>
        </p:txBody>
      </p:sp>
      <p:sp>
        <p:nvSpPr>
          <p:cNvPr id="14" name="Elipse 13"/>
          <p:cNvSpPr/>
          <p:nvPr/>
        </p:nvSpPr>
        <p:spPr>
          <a:xfrm>
            <a:off x="1044575" y="1373188"/>
            <a:ext cx="153352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0" name="Elipse 19"/>
          <p:cNvSpPr/>
          <p:nvPr/>
        </p:nvSpPr>
        <p:spPr>
          <a:xfrm>
            <a:off x="6818313" y="4611688"/>
            <a:ext cx="1425575" cy="6492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19464" name="CaixaDeTexto 20"/>
          <p:cNvSpPr txBox="1">
            <a:spLocks noChangeArrowheads="1"/>
          </p:cNvSpPr>
          <p:nvPr/>
        </p:nvSpPr>
        <p:spPr bwMode="auto">
          <a:xfrm>
            <a:off x="2601913" y="4908550"/>
            <a:ext cx="1868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Sexo do RN</a:t>
            </a:r>
            <a:endParaRPr lang="pt-BR" i="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3549650"/>
            <a:ext cx="8894763"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Imagem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4000" y="881063"/>
            <a:ext cx="427672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a:xfrm>
            <a:off x="393932" y="10883"/>
            <a:ext cx="8229600" cy="1143000"/>
          </a:xfrm>
        </p:spPr>
        <p:txBody>
          <a:bodyPr/>
          <a:lstStyle/>
          <a:p>
            <a:pPr algn="ctr" eaLnBrk="1" fontAlgn="auto" hangingPunct="1">
              <a:spcAft>
                <a:spcPts val="0"/>
              </a:spcAft>
              <a:defRPr/>
            </a:pPr>
            <a:r>
              <a:rPr lang="pt-BR" dirty="0">
                <a:solidFill>
                  <a:schemeClr val="tx1"/>
                </a:solidFill>
              </a:rPr>
              <a:t>Resultados</a:t>
            </a:r>
          </a:p>
        </p:txBody>
      </p:sp>
      <p:sp>
        <p:nvSpPr>
          <p:cNvPr id="20485" name="CaixaDeTexto 9"/>
          <p:cNvSpPr txBox="1">
            <a:spLocks noChangeArrowheads="1"/>
          </p:cNvSpPr>
          <p:nvPr/>
        </p:nvSpPr>
        <p:spPr bwMode="auto">
          <a:xfrm>
            <a:off x="7070725" y="1976438"/>
            <a:ext cx="2232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Classificação</a:t>
            </a:r>
            <a:endParaRPr lang="pt-BR" i="1"/>
          </a:p>
        </p:txBody>
      </p:sp>
      <p:sp>
        <p:nvSpPr>
          <p:cNvPr id="14" name="Elipse 13"/>
          <p:cNvSpPr/>
          <p:nvPr/>
        </p:nvSpPr>
        <p:spPr>
          <a:xfrm>
            <a:off x="3279775" y="881063"/>
            <a:ext cx="124142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0" name="Elipse 19"/>
          <p:cNvSpPr/>
          <p:nvPr/>
        </p:nvSpPr>
        <p:spPr>
          <a:xfrm>
            <a:off x="684213" y="3595688"/>
            <a:ext cx="1433512" cy="28495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0488" name="CaixaDeTexto 20"/>
          <p:cNvSpPr txBox="1">
            <a:spLocks noChangeArrowheads="1"/>
          </p:cNvSpPr>
          <p:nvPr/>
        </p:nvSpPr>
        <p:spPr bwMode="auto">
          <a:xfrm>
            <a:off x="200025" y="3203575"/>
            <a:ext cx="2593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Padrão predominante</a:t>
            </a:r>
            <a:endParaRPr lang="pt-BR" i="1"/>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4488" y="3759200"/>
            <a:ext cx="5329237"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Imagem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 y="1268413"/>
            <a:ext cx="4852988"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21509" name="CaixaDeTexto 9"/>
          <p:cNvSpPr txBox="1">
            <a:spLocks noChangeArrowheads="1"/>
          </p:cNvSpPr>
          <p:nvPr/>
        </p:nvSpPr>
        <p:spPr bwMode="auto">
          <a:xfrm>
            <a:off x="5129213" y="2095500"/>
            <a:ext cx="3690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Indicação do monitoramento</a:t>
            </a:r>
            <a:endParaRPr lang="pt-BR" i="1"/>
          </a:p>
        </p:txBody>
      </p:sp>
      <p:sp>
        <p:nvSpPr>
          <p:cNvPr id="14" name="Elipse 13"/>
          <p:cNvSpPr/>
          <p:nvPr/>
        </p:nvSpPr>
        <p:spPr>
          <a:xfrm>
            <a:off x="323850" y="1108075"/>
            <a:ext cx="1944688" cy="1168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0" name="Elipse 19"/>
          <p:cNvSpPr/>
          <p:nvPr/>
        </p:nvSpPr>
        <p:spPr>
          <a:xfrm>
            <a:off x="7107238" y="4611688"/>
            <a:ext cx="1425575" cy="6492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1512" name="CaixaDeTexto 20"/>
          <p:cNvSpPr txBox="1">
            <a:spLocks noChangeArrowheads="1"/>
          </p:cNvSpPr>
          <p:nvPr/>
        </p:nvSpPr>
        <p:spPr bwMode="auto">
          <a:xfrm>
            <a:off x="1476375" y="4908550"/>
            <a:ext cx="2994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Padrão do ciclo de vigília</a:t>
            </a:r>
            <a:endParaRPr lang="pt-BR" i="1"/>
          </a:p>
        </p:txBody>
      </p:sp>
      <p:sp>
        <p:nvSpPr>
          <p:cNvPr id="16" name="Elipse 15"/>
          <p:cNvSpPr/>
          <p:nvPr/>
        </p:nvSpPr>
        <p:spPr>
          <a:xfrm>
            <a:off x="5148263" y="4508500"/>
            <a:ext cx="1425575" cy="6492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m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3900488"/>
            <a:ext cx="5084763"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Imagem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275" y="1141413"/>
            <a:ext cx="4979988" cy="2992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22533" name="CaixaDeTexto 9"/>
          <p:cNvSpPr txBox="1">
            <a:spLocks noChangeArrowheads="1"/>
          </p:cNvSpPr>
          <p:nvPr/>
        </p:nvSpPr>
        <p:spPr bwMode="auto">
          <a:xfrm>
            <a:off x="5129213" y="2095500"/>
            <a:ext cx="369093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Pacientes monitorizados X Idade Gestacional</a:t>
            </a:r>
            <a:endParaRPr lang="pt-BR" i="1"/>
          </a:p>
        </p:txBody>
      </p:sp>
      <p:sp>
        <p:nvSpPr>
          <p:cNvPr id="14" name="Elipse 13"/>
          <p:cNvSpPr/>
          <p:nvPr/>
        </p:nvSpPr>
        <p:spPr>
          <a:xfrm>
            <a:off x="323850" y="1108075"/>
            <a:ext cx="1266825" cy="736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2535" name="CaixaDeTexto 20"/>
          <p:cNvSpPr txBox="1">
            <a:spLocks noChangeArrowheads="1"/>
          </p:cNvSpPr>
          <p:nvPr/>
        </p:nvSpPr>
        <p:spPr bwMode="auto">
          <a:xfrm>
            <a:off x="2081213" y="4908550"/>
            <a:ext cx="29956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Atividade epiléptica</a:t>
            </a:r>
            <a:endParaRPr lang="pt-BR" i="1"/>
          </a:p>
        </p:txBody>
      </p:sp>
      <p:sp>
        <p:nvSpPr>
          <p:cNvPr id="16" name="Elipse 15"/>
          <p:cNvSpPr/>
          <p:nvPr/>
        </p:nvSpPr>
        <p:spPr>
          <a:xfrm>
            <a:off x="5256213" y="5048250"/>
            <a:ext cx="142557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m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108075"/>
            <a:ext cx="5091113"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Imagem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8750" y="3530600"/>
            <a:ext cx="5292725"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23557" name="CaixaDeTexto 9"/>
          <p:cNvSpPr txBox="1">
            <a:spLocks noChangeArrowheads="1"/>
          </p:cNvSpPr>
          <p:nvPr/>
        </p:nvSpPr>
        <p:spPr bwMode="auto">
          <a:xfrm>
            <a:off x="4768850" y="2095500"/>
            <a:ext cx="3690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Tipo de crise</a:t>
            </a:r>
            <a:endParaRPr lang="pt-BR" i="1"/>
          </a:p>
        </p:txBody>
      </p:sp>
      <p:sp>
        <p:nvSpPr>
          <p:cNvPr id="14" name="Elipse 13"/>
          <p:cNvSpPr/>
          <p:nvPr/>
        </p:nvSpPr>
        <p:spPr>
          <a:xfrm>
            <a:off x="1217613" y="2260600"/>
            <a:ext cx="1266825" cy="736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17" name="Espaço Reservado para Data 5"/>
          <p:cNvSpPr>
            <a:spLocks noGrp="1"/>
          </p:cNvSpPr>
          <p:nvPr>
            <p:ph type="dt" sz="quarter" idx="10"/>
          </p:nvPr>
        </p:nvSpPr>
        <p:spPr>
          <a:xfrm>
            <a:off x="7812088" y="-4763"/>
            <a:ext cx="1331912" cy="481013"/>
          </a:xfrm>
        </p:spPr>
        <p:txBody>
          <a:bodyPr wrap="square" lIns="91440" tIns="45720" rIns="91440" bIns="45720"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fontAlgn="base">
              <a:spcBef>
                <a:spcPct val="0"/>
              </a:spcBef>
              <a:spcAft>
                <a:spcPct val="0"/>
              </a:spcAft>
              <a:defRPr/>
            </a:pPr>
            <a:endParaRPr lang="pt-BR" sz="2000" b="1" smtClean="0">
              <a:effectLst>
                <a:outerShdw blurRad="38100" dist="38100" dir="2700000" algn="tl">
                  <a:srgbClr val="C0C0C0"/>
                </a:outerShdw>
              </a:effectLst>
            </a:endParaRPr>
          </a:p>
        </p:txBody>
      </p:sp>
      <p:sp>
        <p:nvSpPr>
          <p:cNvPr id="23560" name="CaixaDeTexto 20"/>
          <p:cNvSpPr txBox="1">
            <a:spLocks noChangeArrowheads="1"/>
          </p:cNvSpPr>
          <p:nvPr/>
        </p:nvSpPr>
        <p:spPr bwMode="auto">
          <a:xfrm>
            <a:off x="2081213" y="4908550"/>
            <a:ext cx="29956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Anticonvulsivante</a:t>
            </a:r>
            <a:endParaRPr lang="pt-BR" i="1"/>
          </a:p>
        </p:txBody>
      </p:sp>
      <p:sp>
        <p:nvSpPr>
          <p:cNvPr id="16" name="Elipse 15"/>
          <p:cNvSpPr/>
          <p:nvPr/>
        </p:nvSpPr>
        <p:spPr>
          <a:xfrm>
            <a:off x="7099300" y="4233863"/>
            <a:ext cx="142557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m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738" y="3530600"/>
            <a:ext cx="5237162"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Imagem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63" y="1250950"/>
            <a:ext cx="5078413"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24581" name="CaixaDeTexto 9"/>
          <p:cNvSpPr txBox="1">
            <a:spLocks noChangeArrowheads="1"/>
          </p:cNvSpPr>
          <p:nvPr/>
        </p:nvSpPr>
        <p:spPr bwMode="auto">
          <a:xfrm>
            <a:off x="4984750" y="2095500"/>
            <a:ext cx="36909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Necessidade de mais de um anticonvulsivante</a:t>
            </a:r>
            <a:endParaRPr lang="pt-BR" i="1"/>
          </a:p>
        </p:txBody>
      </p:sp>
      <p:sp>
        <p:nvSpPr>
          <p:cNvPr id="14" name="Elipse 13"/>
          <p:cNvSpPr/>
          <p:nvPr/>
        </p:nvSpPr>
        <p:spPr>
          <a:xfrm>
            <a:off x="2873375" y="1341438"/>
            <a:ext cx="1266825" cy="7350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17" name="Espaço Reservado para Data 5"/>
          <p:cNvSpPr>
            <a:spLocks noGrp="1"/>
          </p:cNvSpPr>
          <p:nvPr>
            <p:ph type="dt" sz="quarter" idx="10"/>
          </p:nvPr>
        </p:nvSpPr>
        <p:spPr>
          <a:xfrm>
            <a:off x="7812088" y="-4763"/>
            <a:ext cx="1331912" cy="481013"/>
          </a:xfrm>
        </p:spPr>
        <p:txBody>
          <a:bodyPr wrap="square" lIns="91440" tIns="45720" rIns="91440" bIns="45720" numCol="1" anchorCtr="0" compatLnSpc="1">
            <a:prstTxWarp prst="textNoShape">
              <a:avLst/>
            </a:prstTxWarp>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fontAlgn="base">
              <a:spcBef>
                <a:spcPct val="0"/>
              </a:spcBef>
              <a:spcAft>
                <a:spcPct val="0"/>
              </a:spcAft>
              <a:defRPr/>
            </a:pPr>
            <a:endParaRPr lang="pt-BR" sz="2000" b="1" smtClean="0">
              <a:effectLst>
                <a:outerShdw blurRad="38100" dist="38100" dir="2700000" algn="tl">
                  <a:srgbClr val="C0C0C0"/>
                </a:outerShdw>
              </a:effectLst>
            </a:endParaRPr>
          </a:p>
        </p:txBody>
      </p:sp>
      <p:sp>
        <p:nvSpPr>
          <p:cNvPr id="24584" name="CaixaDeTexto 20"/>
          <p:cNvSpPr txBox="1">
            <a:spLocks noChangeArrowheads="1"/>
          </p:cNvSpPr>
          <p:nvPr/>
        </p:nvSpPr>
        <p:spPr bwMode="auto">
          <a:xfrm>
            <a:off x="3521075" y="4908550"/>
            <a:ext cx="2995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Óbito</a:t>
            </a:r>
            <a:endParaRPr lang="pt-BR" i="1"/>
          </a:p>
        </p:txBody>
      </p:sp>
      <p:sp>
        <p:nvSpPr>
          <p:cNvPr id="16" name="Elipse 15"/>
          <p:cNvSpPr/>
          <p:nvPr/>
        </p:nvSpPr>
        <p:spPr>
          <a:xfrm>
            <a:off x="6732588" y="3776663"/>
            <a:ext cx="142557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m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8" y="1130300"/>
            <a:ext cx="5097463"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Imagem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67188" y="3590925"/>
            <a:ext cx="5030787" cy="27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Resultados</a:t>
            </a:r>
          </a:p>
        </p:txBody>
      </p:sp>
      <p:sp>
        <p:nvSpPr>
          <p:cNvPr id="25605" name="CaixaDeTexto 9"/>
          <p:cNvSpPr txBox="1">
            <a:spLocks noChangeArrowheads="1"/>
          </p:cNvSpPr>
          <p:nvPr/>
        </p:nvSpPr>
        <p:spPr bwMode="auto">
          <a:xfrm>
            <a:off x="4984750" y="2095500"/>
            <a:ext cx="36909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GTT e TQT</a:t>
            </a:r>
            <a:endParaRPr lang="pt-BR" i="1"/>
          </a:p>
        </p:txBody>
      </p:sp>
      <p:sp>
        <p:nvSpPr>
          <p:cNvPr id="14" name="Elipse 13"/>
          <p:cNvSpPr/>
          <p:nvPr/>
        </p:nvSpPr>
        <p:spPr>
          <a:xfrm>
            <a:off x="2222500" y="1049338"/>
            <a:ext cx="1266825" cy="736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
        <p:nvSpPr>
          <p:cNvPr id="25607" name="CaixaDeTexto 20"/>
          <p:cNvSpPr txBox="1">
            <a:spLocks noChangeArrowheads="1"/>
          </p:cNvSpPr>
          <p:nvPr/>
        </p:nvSpPr>
        <p:spPr bwMode="auto">
          <a:xfrm>
            <a:off x="1042988" y="4908550"/>
            <a:ext cx="352901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Ultrassom Transfontanela</a:t>
            </a:r>
            <a:endParaRPr lang="pt-BR" i="1"/>
          </a:p>
        </p:txBody>
      </p:sp>
      <p:sp>
        <p:nvSpPr>
          <p:cNvPr id="16" name="Elipse 15"/>
          <p:cNvSpPr/>
          <p:nvPr/>
        </p:nvSpPr>
        <p:spPr>
          <a:xfrm>
            <a:off x="6588125" y="4768850"/>
            <a:ext cx="1425575" cy="6477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no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3050"/>
            <a:ext cx="8229600" cy="1143000"/>
          </a:xfrm>
        </p:spPr>
        <p:txBody>
          <a:bodyPr/>
          <a:lstStyle/>
          <a:p>
            <a:pPr algn="ctr" eaLnBrk="1" fontAlgn="auto" hangingPunct="1">
              <a:spcAft>
                <a:spcPts val="0"/>
              </a:spcAft>
              <a:defRPr/>
            </a:pPr>
            <a:r>
              <a:rPr lang="pt-BR" dirty="0">
                <a:solidFill>
                  <a:schemeClr val="tx1"/>
                </a:solidFill>
              </a:rPr>
              <a:t>Resultados</a:t>
            </a:r>
          </a:p>
        </p:txBody>
      </p:sp>
      <p:sp>
        <p:nvSpPr>
          <p:cNvPr id="26627" name="CaixaDeTexto 20"/>
          <p:cNvSpPr txBox="1">
            <a:spLocks noChangeArrowheads="1"/>
          </p:cNvSpPr>
          <p:nvPr/>
        </p:nvSpPr>
        <p:spPr bwMode="auto">
          <a:xfrm>
            <a:off x="30163" y="1233488"/>
            <a:ext cx="670718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Correlação de óbito com as demais variáveis.</a:t>
            </a:r>
            <a:endParaRPr lang="pt-BR" i="1"/>
          </a:p>
        </p:txBody>
      </p:sp>
      <p:graphicFrame>
        <p:nvGraphicFramePr>
          <p:cNvPr id="4" name="Tabela 3"/>
          <p:cNvGraphicFramePr>
            <a:graphicFrameLocks noGrp="1"/>
          </p:cNvGraphicFramePr>
          <p:nvPr/>
        </p:nvGraphicFramePr>
        <p:xfrm>
          <a:off x="2" y="1772817"/>
          <a:ext cx="9143997" cy="4130383"/>
        </p:xfrm>
        <a:graphic>
          <a:graphicData uri="http://schemas.openxmlformats.org/drawingml/2006/table">
            <a:tbl>
              <a:tblPr firstRow="1" firstCol="1" bandRow="1">
                <a:tableStyleId>{5C22544A-7EE6-4342-B048-85BDC9FD1C3A}</a:tableStyleId>
              </a:tblPr>
              <a:tblGrid>
                <a:gridCol w="2479853">
                  <a:extLst>
                    <a:ext uri="{9D8B030D-6E8A-4147-A177-3AD203B41FA5}"/>
                  </a:extLst>
                </a:gridCol>
                <a:gridCol w="1232611">
                  <a:extLst>
                    <a:ext uri="{9D8B030D-6E8A-4147-A177-3AD203B41FA5}"/>
                  </a:extLst>
                </a:gridCol>
                <a:gridCol w="1539849">
                  <a:extLst>
                    <a:ext uri="{9D8B030D-6E8A-4147-A177-3AD203B41FA5}"/>
                  </a:extLst>
                </a:gridCol>
                <a:gridCol w="1539849">
                  <a:extLst>
                    <a:ext uri="{9D8B030D-6E8A-4147-A177-3AD203B41FA5}"/>
                  </a:extLst>
                </a:gridCol>
                <a:gridCol w="1539849">
                  <a:extLst>
                    <a:ext uri="{9D8B030D-6E8A-4147-A177-3AD203B41FA5}"/>
                  </a:extLst>
                </a:gridCol>
                <a:gridCol w="811986">
                  <a:extLst>
                    <a:ext uri="{9D8B030D-6E8A-4147-A177-3AD203B41FA5}"/>
                  </a:extLst>
                </a:gridCol>
              </a:tblGrid>
              <a:tr h="262103">
                <a:tc rowSpan="2">
                  <a:txBody>
                    <a:bodyPr/>
                    <a:lstStyle/>
                    <a:p>
                      <a:pPr>
                        <a:lnSpc>
                          <a:spcPct val="107000"/>
                        </a:lnSpc>
                        <a:spcAft>
                          <a:spcPts val="800"/>
                        </a:spcAft>
                      </a:pPr>
                      <a:r>
                        <a:rPr lang="pt-BR" sz="1600" dirty="0">
                          <a:effectLst/>
                        </a:rPr>
                        <a:t> </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gridSpan="4">
                  <a:txBody>
                    <a:bodyPr/>
                    <a:lstStyle/>
                    <a:p>
                      <a:pPr algn="ctr">
                        <a:lnSpc>
                          <a:spcPct val="107000"/>
                        </a:lnSpc>
                        <a:spcAft>
                          <a:spcPts val="800"/>
                        </a:spcAft>
                      </a:pPr>
                      <a:r>
                        <a:rPr lang="pt-BR" sz="1600">
                          <a:effectLst/>
                        </a:rPr>
                        <a:t>Óbito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rowSpan="3">
                  <a:txBody>
                    <a:bodyPr/>
                    <a:lstStyle/>
                    <a:p>
                      <a:pPr algn="ctr">
                        <a:lnSpc>
                          <a:spcPct val="107000"/>
                        </a:lnSpc>
                        <a:spcAft>
                          <a:spcPts val="800"/>
                        </a:spcAft>
                      </a:pPr>
                      <a:r>
                        <a:rPr lang="pt-BR" sz="1600">
                          <a:effectLst/>
                        </a:rPr>
                        <a:t>p-valor</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62103">
                <a:tc vMerge="1">
                  <a:txBody>
                    <a:bodyPr/>
                    <a:lstStyle/>
                    <a:p>
                      <a:endParaRPr lang="pt-BR"/>
                    </a:p>
                  </a:txBody>
                  <a:tcPr/>
                </a:tc>
                <a:tc gridSpan="2">
                  <a:txBody>
                    <a:bodyPr/>
                    <a:lstStyle/>
                    <a:p>
                      <a:pPr algn="ct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pt-BR"/>
                    </a:p>
                  </a:txBody>
                  <a:tcPr/>
                </a:tc>
                <a:tc>
                  <a:txBody>
                    <a:bodyPr/>
                    <a:lstStyle/>
                    <a:p>
                      <a:pPr algn="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pPr>
                      <a:endParaRPr lang="pt-BR" sz="1600">
                        <a:effectLst/>
                        <a:latin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62103">
                <a:tc>
                  <a:txBody>
                    <a:bodyPr/>
                    <a:lstStyle/>
                    <a:p>
                      <a:pPr>
                        <a:lnSpc>
                          <a:spcPct val="107000"/>
                        </a:lnSpc>
                        <a:spcAft>
                          <a:spcPts val="800"/>
                        </a:spcAft>
                      </a:pPr>
                      <a:r>
                        <a:rPr lang="pt-BR" sz="1600">
                          <a:effectLst/>
                        </a:rPr>
                        <a:t>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n</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n</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62103">
                <a:tc gridSpan="6">
                  <a:txBody>
                    <a:bodyPr/>
                    <a:lstStyle/>
                    <a:p>
                      <a:pPr algn="ctr">
                        <a:lnSpc>
                          <a:spcPct val="107000"/>
                        </a:lnSpc>
                        <a:spcAft>
                          <a:spcPts val="800"/>
                        </a:spcAft>
                      </a:pPr>
                      <a:r>
                        <a:rPr lang="pt-BR" sz="1600">
                          <a:effectLst/>
                        </a:rPr>
                        <a:t>Sexo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62103">
                <a:tc>
                  <a:txBody>
                    <a:bodyPr/>
                    <a:lstStyle/>
                    <a:p>
                      <a:pPr>
                        <a:lnSpc>
                          <a:spcPct val="107000"/>
                        </a:lnSpc>
                        <a:spcAft>
                          <a:spcPts val="800"/>
                        </a:spcAft>
                      </a:pPr>
                      <a:r>
                        <a:rPr lang="pt-BR" sz="1600">
                          <a:effectLst/>
                        </a:rPr>
                        <a:t>Masculino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0,307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62103">
                <a:tc>
                  <a:txBody>
                    <a:bodyPr/>
                    <a:lstStyle/>
                    <a:p>
                      <a:pPr>
                        <a:lnSpc>
                          <a:spcPct val="107000"/>
                        </a:lnSpc>
                        <a:spcAft>
                          <a:spcPts val="800"/>
                        </a:spcAft>
                      </a:pPr>
                      <a:r>
                        <a:rPr lang="pt-BR" sz="1600">
                          <a:effectLst/>
                        </a:rPr>
                        <a:t>Feminino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62103">
                <a:tc gridSpan="6">
                  <a:txBody>
                    <a:bodyPr/>
                    <a:lstStyle/>
                    <a:p>
                      <a:pPr algn="ctr">
                        <a:lnSpc>
                          <a:spcPct val="107000"/>
                        </a:lnSpc>
                        <a:spcAft>
                          <a:spcPts val="800"/>
                        </a:spcAft>
                      </a:pPr>
                      <a:r>
                        <a:rPr lang="pt-BR" sz="1600">
                          <a:effectLst/>
                        </a:rPr>
                        <a:t>Ultrassom Transfontanela</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361522">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0,020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6210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62103">
                <a:tc gridSpan="6">
                  <a:txBody>
                    <a:bodyPr/>
                    <a:lstStyle/>
                    <a:p>
                      <a:pPr algn="ctr">
                        <a:lnSpc>
                          <a:spcPct val="107000"/>
                        </a:lnSpc>
                        <a:spcAft>
                          <a:spcPts val="800"/>
                        </a:spcAft>
                      </a:pPr>
                      <a:r>
                        <a:rPr lang="pt-BR" sz="1600">
                          <a:effectLst/>
                        </a:rPr>
                        <a:t>Ecotransfontanela alterado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361522">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46,9 %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0,361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6210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62103">
                <a:tc gridSpan="6">
                  <a:txBody>
                    <a:bodyPr/>
                    <a:lstStyle/>
                    <a:p>
                      <a:pPr algn="ctr">
                        <a:lnSpc>
                          <a:spcPct val="107000"/>
                        </a:lnSpc>
                        <a:spcAft>
                          <a:spcPts val="800"/>
                        </a:spcAft>
                      </a:pPr>
                      <a:r>
                        <a:rPr lang="pt-BR" sz="1600">
                          <a:effectLst/>
                        </a:rPr>
                        <a:t>Via de parto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62103">
                <a:tc>
                  <a:txBody>
                    <a:bodyPr/>
                    <a:lstStyle/>
                    <a:p>
                      <a:pPr>
                        <a:lnSpc>
                          <a:spcPct val="107000"/>
                        </a:lnSpc>
                        <a:spcAft>
                          <a:spcPts val="800"/>
                        </a:spcAft>
                      </a:pPr>
                      <a:r>
                        <a:rPr lang="pt-BR" sz="1600">
                          <a:effectLst/>
                        </a:rPr>
                        <a:t>Normal</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34,4 %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0,248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62103">
                <a:tc>
                  <a:txBody>
                    <a:bodyPr/>
                    <a:lstStyle/>
                    <a:p>
                      <a:pPr>
                        <a:lnSpc>
                          <a:spcPct val="107000"/>
                        </a:lnSpc>
                        <a:spcAft>
                          <a:spcPts val="800"/>
                        </a:spcAft>
                      </a:pPr>
                      <a:r>
                        <a:rPr lang="pt-BR" sz="1600">
                          <a:effectLst/>
                        </a:rPr>
                        <a:t>Cesárea</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dirty="0">
                          <a:effectLst/>
                        </a:rPr>
                        <a:t>46,9 %</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3050"/>
            <a:ext cx="8229600" cy="1143000"/>
          </a:xfrm>
        </p:spPr>
        <p:txBody>
          <a:bodyPr/>
          <a:lstStyle/>
          <a:p>
            <a:pPr algn="ctr" eaLnBrk="1" fontAlgn="auto" hangingPunct="1">
              <a:spcAft>
                <a:spcPts val="0"/>
              </a:spcAft>
              <a:defRPr/>
            </a:pPr>
            <a:r>
              <a:rPr lang="pt-BR" dirty="0">
                <a:solidFill>
                  <a:schemeClr val="tx1"/>
                </a:solidFill>
              </a:rPr>
              <a:t>Resultados</a:t>
            </a:r>
          </a:p>
        </p:txBody>
      </p:sp>
      <p:graphicFrame>
        <p:nvGraphicFramePr>
          <p:cNvPr id="3" name="Tabela 2"/>
          <p:cNvGraphicFramePr>
            <a:graphicFrameLocks noGrp="1"/>
          </p:cNvGraphicFramePr>
          <p:nvPr/>
        </p:nvGraphicFramePr>
        <p:xfrm>
          <a:off x="20688" y="908720"/>
          <a:ext cx="9123312" cy="4779057"/>
        </p:xfrm>
        <a:graphic>
          <a:graphicData uri="http://schemas.openxmlformats.org/drawingml/2006/table">
            <a:tbl>
              <a:tblPr firstRow="1" firstCol="1" bandRow="1">
                <a:tableStyleId>{5C22544A-7EE6-4342-B048-85BDC9FD1C3A}</a:tableStyleId>
              </a:tblPr>
              <a:tblGrid>
                <a:gridCol w="2474241">
                  <a:extLst>
                    <a:ext uri="{9D8B030D-6E8A-4147-A177-3AD203B41FA5}"/>
                  </a:extLst>
                </a:gridCol>
                <a:gridCol w="625860">
                  <a:extLst>
                    <a:ext uri="{9D8B030D-6E8A-4147-A177-3AD203B41FA5}"/>
                  </a:extLst>
                </a:gridCol>
                <a:gridCol w="1536366">
                  <a:extLst>
                    <a:ext uri="{9D8B030D-6E8A-4147-A177-3AD203B41FA5}"/>
                  </a:extLst>
                </a:gridCol>
                <a:gridCol w="1229822">
                  <a:extLst>
                    <a:ext uri="{9D8B030D-6E8A-4147-A177-3AD203B41FA5}"/>
                  </a:extLst>
                </a:gridCol>
                <a:gridCol w="1536366">
                  <a:extLst>
                    <a:ext uri="{9D8B030D-6E8A-4147-A177-3AD203B41FA5}"/>
                  </a:extLst>
                </a:gridCol>
                <a:gridCol w="1720657">
                  <a:extLst>
                    <a:ext uri="{9D8B030D-6E8A-4147-A177-3AD203B41FA5}"/>
                  </a:extLst>
                </a:gridCol>
              </a:tblGrid>
              <a:tr h="248953">
                <a:tc gridSpan="6">
                  <a:txBody>
                    <a:bodyPr/>
                    <a:lstStyle/>
                    <a:p>
                      <a:pPr algn="ctr">
                        <a:lnSpc>
                          <a:spcPct val="107000"/>
                        </a:lnSpc>
                        <a:spcAft>
                          <a:spcPts val="800"/>
                        </a:spcAft>
                      </a:pPr>
                      <a:r>
                        <a:rPr lang="pt-BR" sz="1600">
                          <a:effectLst/>
                        </a:rPr>
                        <a:t>Entrou em trabalho de parto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4895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0,307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48953">
                <a:tc gridSpan="6">
                  <a:txBody>
                    <a:bodyPr/>
                    <a:lstStyle/>
                    <a:p>
                      <a:pPr algn="ctr">
                        <a:lnSpc>
                          <a:spcPct val="107000"/>
                        </a:lnSpc>
                        <a:spcAft>
                          <a:spcPts val="800"/>
                        </a:spcAft>
                      </a:pPr>
                      <a:r>
                        <a:rPr lang="pt-BR" sz="1600">
                          <a:effectLst/>
                        </a:rPr>
                        <a:t>Padrão Ciclo Sono Vigília</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34338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37,5 %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0,327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43,8 %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48953">
                <a:tc gridSpan="6">
                  <a:txBody>
                    <a:bodyPr/>
                    <a:lstStyle/>
                    <a:p>
                      <a:pPr algn="ctr">
                        <a:lnSpc>
                          <a:spcPct val="107000"/>
                        </a:lnSpc>
                        <a:spcAft>
                          <a:spcPts val="800"/>
                        </a:spcAft>
                      </a:pPr>
                      <a:r>
                        <a:rPr lang="pt-BR" sz="1600">
                          <a:effectLst/>
                        </a:rPr>
                        <a:t>Atividade epiléptica</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4895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25,0 %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0,117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18,8 %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48953">
                <a:tc gridSpan="6">
                  <a:txBody>
                    <a:bodyPr/>
                    <a:lstStyle/>
                    <a:p>
                      <a:pPr algn="ctr">
                        <a:lnSpc>
                          <a:spcPct val="107000"/>
                        </a:lnSpc>
                        <a:spcAft>
                          <a:spcPts val="800"/>
                        </a:spcAft>
                      </a:pPr>
                      <a:r>
                        <a:rPr lang="pt-BR" sz="1600">
                          <a:effectLst/>
                        </a:rPr>
                        <a:t>Anticonvulsivante</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4895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0,209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48953">
                <a:tc gridSpan="6">
                  <a:txBody>
                    <a:bodyPr/>
                    <a:lstStyle/>
                    <a:p>
                      <a:pPr algn="ctr">
                        <a:lnSpc>
                          <a:spcPct val="107000"/>
                        </a:lnSpc>
                        <a:spcAft>
                          <a:spcPts val="800"/>
                        </a:spcAft>
                      </a:pPr>
                      <a:r>
                        <a:rPr lang="pt-BR" sz="1600">
                          <a:effectLst/>
                        </a:rPr>
                        <a:t>Necessidade de mais de um anticonvulsivante</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4895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25,0 %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0,117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18,8 %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48953">
                <a:tc gridSpan="6">
                  <a:txBody>
                    <a:bodyPr/>
                    <a:lstStyle/>
                    <a:p>
                      <a:pPr algn="ctr">
                        <a:lnSpc>
                          <a:spcPct val="107000"/>
                        </a:lnSpc>
                        <a:spcAft>
                          <a:spcPts val="800"/>
                        </a:spcAft>
                      </a:pPr>
                      <a:r>
                        <a:rPr lang="pt-BR" sz="1600">
                          <a:effectLst/>
                        </a:rPr>
                        <a:t>Padrão ISO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48953">
                <a:tc>
                  <a:txBody>
                    <a:bodyPr/>
                    <a:lstStyle/>
                    <a:p>
                      <a:pPr>
                        <a:lnSpc>
                          <a:spcPct val="107000"/>
                        </a:lnSpc>
                        <a:spcAft>
                          <a:spcPts val="800"/>
                        </a:spcAft>
                      </a:pPr>
                      <a:r>
                        <a:rPr lang="pt-BR" sz="1600">
                          <a:effectLst/>
                        </a:rPr>
                        <a:t>Sim</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2">
                  <a:txBody>
                    <a:bodyPr/>
                    <a:lstStyle/>
                    <a:p>
                      <a:pPr algn="ctr">
                        <a:lnSpc>
                          <a:spcPct val="107000"/>
                        </a:lnSpc>
                        <a:spcAft>
                          <a:spcPts val="800"/>
                        </a:spcAft>
                      </a:pPr>
                      <a:r>
                        <a:rPr lang="pt-BR" sz="1600">
                          <a:effectLst/>
                        </a:rPr>
                        <a:t>0,382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48953">
                <a:tc>
                  <a:txBody>
                    <a:bodyPr/>
                    <a:lstStyle/>
                    <a:p>
                      <a:pPr>
                        <a:lnSpc>
                          <a:spcPct val="107000"/>
                        </a:lnSpc>
                        <a:spcAft>
                          <a:spcPts val="800"/>
                        </a:spcAft>
                      </a:pPr>
                      <a:r>
                        <a:rPr lang="pt-BR" sz="1600">
                          <a:effectLst/>
                        </a:rPr>
                        <a:t>Não</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18,8 %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dirty="0">
                          <a:effectLst/>
                        </a:rPr>
                        <a:t>71,9 %</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3050"/>
            <a:ext cx="8229600" cy="1143000"/>
          </a:xfrm>
        </p:spPr>
        <p:txBody>
          <a:bodyPr/>
          <a:lstStyle/>
          <a:p>
            <a:pPr algn="ctr" eaLnBrk="1" fontAlgn="auto" hangingPunct="1">
              <a:spcAft>
                <a:spcPts val="0"/>
              </a:spcAft>
              <a:defRPr/>
            </a:pPr>
            <a:r>
              <a:rPr lang="pt-BR" dirty="0">
                <a:solidFill>
                  <a:schemeClr val="tx1"/>
                </a:solidFill>
              </a:rPr>
              <a:t>Resultados</a:t>
            </a:r>
          </a:p>
        </p:txBody>
      </p:sp>
      <p:graphicFrame>
        <p:nvGraphicFramePr>
          <p:cNvPr id="5" name="Tabela 4"/>
          <p:cNvGraphicFramePr>
            <a:graphicFrameLocks noGrp="1"/>
          </p:cNvGraphicFramePr>
          <p:nvPr/>
        </p:nvGraphicFramePr>
        <p:xfrm>
          <a:off x="0" y="1052736"/>
          <a:ext cx="9036495" cy="5218440"/>
        </p:xfrm>
        <a:graphic>
          <a:graphicData uri="http://schemas.openxmlformats.org/drawingml/2006/table">
            <a:tbl>
              <a:tblPr firstRow="1" firstCol="1" bandRow="1">
                <a:tableStyleId>{5C22544A-7EE6-4342-B048-85BDC9FD1C3A}</a:tableStyleId>
              </a:tblPr>
              <a:tblGrid>
                <a:gridCol w="2450697">
                  <a:extLst>
                    <a:ext uri="{9D8B030D-6E8A-4147-A177-3AD203B41FA5}"/>
                  </a:extLst>
                </a:gridCol>
                <a:gridCol w="619904">
                  <a:extLst>
                    <a:ext uri="{9D8B030D-6E8A-4147-A177-3AD203B41FA5}"/>
                  </a:extLst>
                </a:gridCol>
                <a:gridCol w="1521746">
                  <a:extLst>
                    <a:ext uri="{9D8B030D-6E8A-4147-A177-3AD203B41FA5}"/>
                  </a:extLst>
                </a:gridCol>
                <a:gridCol w="1218119">
                  <a:extLst>
                    <a:ext uri="{9D8B030D-6E8A-4147-A177-3AD203B41FA5}"/>
                  </a:extLst>
                </a:gridCol>
                <a:gridCol w="1521746">
                  <a:extLst>
                    <a:ext uri="{9D8B030D-6E8A-4147-A177-3AD203B41FA5}"/>
                  </a:extLst>
                </a:gridCol>
                <a:gridCol w="1704283">
                  <a:extLst>
                    <a:ext uri="{9D8B030D-6E8A-4147-A177-3AD203B41FA5}"/>
                  </a:extLst>
                </a:gridCol>
              </a:tblGrid>
              <a:tr h="202308">
                <a:tc gridSpan="6">
                  <a:txBody>
                    <a:bodyPr/>
                    <a:lstStyle/>
                    <a:p>
                      <a:pPr algn="ctr">
                        <a:lnSpc>
                          <a:spcPct val="107000"/>
                        </a:lnSpc>
                        <a:spcAft>
                          <a:spcPts val="800"/>
                        </a:spcAft>
                      </a:pPr>
                      <a:r>
                        <a:rPr lang="pt-BR" sz="1600">
                          <a:effectLst/>
                        </a:rPr>
                        <a:t>Apgar 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9">
                  <a:txBody>
                    <a:bodyPr/>
                    <a:lstStyle/>
                    <a:p>
                      <a:pPr algn="ctr">
                        <a:lnSpc>
                          <a:spcPct val="107000"/>
                        </a:lnSpc>
                        <a:spcAft>
                          <a:spcPts val="800"/>
                        </a:spcAft>
                      </a:pPr>
                      <a:r>
                        <a:rPr lang="pt-BR" sz="1600">
                          <a:effectLst/>
                        </a:rPr>
                        <a:t>0,198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02308">
                <a:tc>
                  <a:txBody>
                    <a:bodyPr/>
                    <a:lstStyle/>
                    <a:p>
                      <a:pP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gridSpan="6">
                  <a:txBody>
                    <a:bodyPr/>
                    <a:lstStyle/>
                    <a:p>
                      <a:pPr algn="ctr">
                        <a:lnSpc>
                          <a:spcPct val="107000"/>
                        </a:lnSpc>
                        <a:spcAft>
                          <a:spcPts val="800"/>
                        </a:spcAft>
                      </a:pPr>
                      <a:r>
                        <a:rPr lang="pt-BR" sz="1600">
                          <a:effectLst/>
                        </a:rPr>
                        <a:t>Apgar 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9">
                  <a:txBody>
                    <a:bodyPr/>
                    <a:lstStyle/>
                    <a:p>
                      <a:pPr algn="ctr">
                        <a:lnSpc>
                          <a:spcPct val="107000"/>
                        </a:lnSpc>
                        <a:spcAft>
                          <a:spcPts val="800"/>
                        </a:spcAft>
                      </a:pPr>
                      <a:r>
                        <a:rPr lang="pt-BR" sz="1600">
                          <a:effectLst/>
                        </a:rPr>
                        <a:t>0,646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202308">
                <a:tc>
                  <a:txBody>
                    <a:bodyPr/>
                    <a:lstStyle/>
                    <a:p>
                      <a:pP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15,6 %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9</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12,5 %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202308">
                <a:tc>
                  <a:txBody>
                    <a:bodyPr/>
                    <a:lstStyle/>
                    <a:p>
                      <a:pPr>
                        <a:lnSpc>
                          <a:spcPct val="107000"/>
                        </a:lnSpc>
                        <a:spcAft>
                          <a:spcPts val="800"/>
                        </a:spcAft>
                      </a:pPr>
                      <a:r>
                        <a:rPr lang="pt-BR" sz="1600">
                          <a:effectLst/>
                        </a:rPr>
                        <a:t>10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dirty="0">
                          <a:effectLst/>
                        </a:rPr>
                        <a:t>6,3 %</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5957" y="3300"/>
            <a:ext cx="8229600" cy="1143000"/>
          </a:xfrm>
        </p:spPr>
        <p:txBody>
          <a:bodyPr/>
          <a:lstStyle/>
          <a:p>
            <a:pPr algn="ctr" eaLnBrk="1" fontAlgn="auto" hangingPunct="1">
              <a:spcAft>
                <a:spcPts val="0"/>
              </a:spcAft>
              <a:defRPr/>
            </a:pPr>
            <a:r>
              <a:rPr lang="pt-BR" dirty="0">
                <a:solidFill>
                  <a:schemeClr val="tx1"/>
                </a:solidFill>
              </a:rPr>
              <a:t>Resultados</a:t>
            </a:r>
          </a:p>
        </p:txBody>
      </p:sp>
      <p:graphicFrame>
        <p:nvGraphicFramePr>
          <p:cNvPr id="8" name="Tabela 7"/>
          <p:cNvGraphicFramePr>
            <a:graphicFrameLocks noGrp="1"/>
          </p:cNvGraphicFramePr>
          <p:nvPr/>
        </p:nvGraphicFramePr>
        <p:xfrm>
          <a:off x="27208" y="1268760"/>
          <a:ext cx="9116791" cy="3240360"/>
        </p:xfrm>
        <a:graphic>
          <a:graphicData uri="http://schemas.openxmlformats.org/drawingml/2006/table">
            <a:tbl>
              <a:tblPr firstRow="1" firstCol="1" bandRow="1">
                <a:tableStyleId>{5C22544A-7EE6-4342-B048-85BDC9FD1C3A}</a:tableStyleId>
              </a:tblPr>
              <a:tblGrid>
                <a:gridCol w="2472473">
                  <a:extLst>
                    <a:ext uri="{9D8B030D-6E8A-4147-A177-3AD203B41FA5}"/>
                  </a:extLst>
                </a:gridCol>
                <a:gridCol w="625412">
                  <a:extLst>
                    <a:ext uri="{9D8B030D-6E8A-4147-A177-3AD203B41FA5}"/>
                  </a:extLst>
                </a:gridCol>
                <a:gridCol w="1535268">
                  <a:extLst>
                    <a:ext uri="{9D8B030D-6E8A-4147-A177-3AD203B41FA5}"/>
                  </a:extLst>
                </a:gridCol>
                <a:gridCol w="1228943">
                  <a:extLst>
                    <a:ext uri="{9D8B030D-6E8A-4147-A177-3AD203B41FA5}"/>
                  </a:extLst>
                </a:gridCol>
                <a:gridCol w="1535268">
                  <a:extLst>
                    <a:ext uri="{9D8B030D-6E8A-4147-A177-3AD203B41FA5}"/>
                  </a:extLst>
                </a:gridCol>
                <a:gridCol w="1719427">
                  <a:extLst>
                    <a:ext uri="{9D8B030D-6E8A-4147-A177-3AD203B41FA5}"/>
                  </a:extLst>
                </a:gridCol>
              </a:tblGrid>
              <a:tr h="360040">
                <a:tc gridSpan="6">
                  <a:txBody>
                    <a:bodyPr/>
                    <a:lstStyle/>
                    <a:p>
                      <a:pPr algn="ctr">
                        <a:lnSpc>
                          <a:spcPct val="107000"/>
                        </a:lnSpc>
                        <a:spcAft>
                          <a:spcPts val="800"/>
                        </a:spcAft>
                      </a:pPr>
                      <a:r>
                        <a:rPr lang="pt-BR" sz="1600">
                          <a:effectLst/>
                        </a:rPr>
                        <a:t>Apgar 10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rowSpan="8">
                  <a:txBody>
                    <a:bodyPr/>
                    <a:lstStyle/>
                    <a:p>
                      <a:pPr algn="ctr">
                        <a:lnSpc>
                          <a:spcPct val="107000"/>
                        </a:lnSpc>
                        <a:spcAft>
                          <a:spcPts val="800"/>
                        </a:spcAft>
                      </a:pPr>
                      <a:r>
                        <a:rPr lang="pt-BR" sz="1600">
                          <a:effectLst/>
                        </a:rPr>
                        <a:t>0,414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extLst>
              </a:tr>
              <a:tr h="360040">
                <a:tc>
                  <a:txBody>
                    <a:bodyPr/>
                    <a:lstStyle/>
                    <a:p>
                      <a:pP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4</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6</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0</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0,0 %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7</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8</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07000"/>
                        </a:lnSpc>
                        <a:spcAft>
                          <a:spcPts val="800"/>
                        </a:spcAft>
                      </a:pPr>
                      <a:r>
                        <a:rPr lang="pt-BR" sz="1600">
                          <a:effectLst/>
                          <a:highlight>
                            <a:srgbClr val="FFFF00"/>
                          </a:highlight>
                        </a:rPr>
                        <a:t>1</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3,1 %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2</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6,3 %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r h="360040">
                <a:tc>
                  <a:txBody>
                    <a:bodyPr/>
                    <a:lstStyle/>
                    <a:p>
                      <a:pPr>
                        <a:lnSpc>
                          <a:spcPct val="107000"/>
                        </a:lnSpc>
                        <a:spcAft>
                          <a:spcPts val="800"/>
                        </a:spcAft>
                      </a:pPr>
                      <a:r>
                        <a:rPr lang="pt-BR" sz="1600">
                          <a:effectLst/>
                        </a:rPr>
                        <a:t>Ñ inf.</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3</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highlight>
                            <a:srgbClr val="FFFF00"/>
                          </a:highlight>
                        </a:rPr>
                        <a:t>9,4 %</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a:effectLst/>
                        </a:rPr>
                        <a:t>15</a:t>
                      </a:r>
                      <a:endParaRPr lang="pt-BR" sz="16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pt-BR" sz="1600" dirty="0">
                          <a:effectLst/>
                        </a:rPr>
                        <a:t>46,9 %</a:t>
                      </a:r>
                      <a:endParaRPr lang="pt-BR"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vMerge="1">
                  <a:txBody>
                    <a:bodyPr/>
                    <a:lstStyle/>
                    <a:p>
                      <a:endParaRPr lang="pt-BR"/>
                    </a:p>
                  </a:txBody>
                  <a:tcPr/>
                </a:tc>
                <a:extLst>
                  <a:ext uri="{0D108BD9-81ED-4DB2-BD59-A6C34878D82A}"/>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30723" name="Espaço Reservado para Conteúdo 2"/>
          <p:cNvSpPr>
            <a:spLocks noGrp="1"/>
          </p:cNvSpPr>
          <p:nvPr>
            <p:ph idx="1"/>
          </p:nvPr>
        </p:nvSpPr>
        <p:spPr>
          <a:xfrm>
            <a:off x="239713" y="1196975"/>
            <a:ext cx="8435975" cy="5111750"/>
          </a:xfrm>
        </p:spPr>
        <p:txBody>
          <a:bodyPr/>
          <a:lstStyle/>
          <a:p>
            <a:pPr marL="109538" indent="0" algn="just" eaLnBrk="1" hangingPunct="1">
              <a:lnSpc>
                <a:spcPct val="90000"/>
              </a:lnSpc>
              <a:buFont typeface="Wingdings 3" pitchFamily="18" charset="2"/>
              <a:buNone/>
            </a:pPr>
            <a:r>
              <a:rPr lang="pt-BR" sz="2000" smtClean="0">
                <a:solidFill>
                  <a:srgbClr val="00B0F0"/>
                </a:solidFill>
              </a:rPr>
              <a:t>-Os equivalentes epilépticos são mais frequentes na faixa etária neonatal acometendo cerca de 1.5 a 5.5 a cada 1000 recém-nascido, com a incidência inversamente proporcional a idade gestacional e peso ao nascimento </a:t>
            </a:r>
            <a:r>
              <a:rPr lang="pt-BR" sz="2000" smtClean="0"/>
              <a:t>(UPTODATE, 2019). </a:t>
            </a:r>
            <a:r>
              <a:rPr lang="pt-BR" sz="2000" smtClean="0">
                <a:solidFill>
                  <a:srgbClr val="00B0F0"/>
                </a:solidFill>
              </a:rPr>
              <a:t>recém-nascidos a termo monitorizados</a:t>
            </a:r>
            <a:r>
              <a:rPr lang="pt-BR" sz="2000" smtClean="0"/>
              <a:t>. </a:t>
            </a:r>
          </a:p>
          <a:p>
            <a:pPr marL="109538" indent="0" algn="ctr" eaLnBrk="1" hangingPunct="1">
              <a:lnSpc>
                <a:spcPct val="90000"/>
              </a:lnSpc>
              <a:buFont typeface="Wingdings 3" pitchFamily="18" charset="2"/>
              <a:buNone/>
            </a:pPr>
            <a:r>
              <a:rPr lang="pt-BR" sz="2000" b="1" smtClean="0">
                <a:solidFill>
                  <a:srgbClr val="FF0000"/>
                </a:solidFill>
              </a:rPr>
              <a:t>Houve ocorrência de 25% de atividades epilépticas (mesma proporção de prematuros e recém-nascidos a termo monitorizados),dos quais, em 87,5% as crises foram subclínicas; 56% usaram anticonvulsivantes e desses, 25% usaram mais de um, ou seja, 31% (1/3) usaram anticonvulsivantes desnecessariamente. </a:t>
            </a:r>
          </a:p>
          <a:p>
            <a:pPr marL="109538" indent="0" algn="just" eaLnBrk="1" hangingPunct="1">
              <a:lnSpc>
                <a:spcPct val="90000"/>
              </a:lnSpc>
              <a:buFont typeface="Wingdings 3" pitchFamily="18" charset="2"/>
              <a:buNone/>
            </a:pPr>
            <a:r>
              <a:rPr lang="pt-BR" sz="2000" smtClean="0"/>
              <a:t>-A ocorrência de atividade epiléptica foi equivalente comparando ambas faixas etárias, </a:t>
            </a:r>
            <a:r>
              <a:rPr lang="pt-BR" sz="2000" smtClean="0">
                <a:solidFill>
                  <a:srgbClr val="00B0F0"/>
                </a:solidFill>
              </a:rPr>
              <a:t>entre os prematuros não houve diferença no acometimento entre as classificações de acordo com a idades gestacional (12,5% cada).</a:t>
            </a:r>
            <a:r>
              <a:rPr lang="pt-BR" sz="2000" smtClean="0"/>
              <a:t> Os dados encontrados divergem da literatura, uma vez que a incidência costuma ser maior quanto menor a Idade Gestacional.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lnSpcReduction="10000"/>
          </a:bodyPr>
          <a:lstStyle/>
          <a:p>
            <a:pPr marL="109538" indent="0" algn="just" eaLnBrk="1" hangingPunct="1">
              <a:lnSpc>
                <a:spcPct val="90000"/>
              </a:lnSpc>
              <a:buFont typeface="Wingdings 3" pitchFamily="18" charset="2"/>
              <a:buNone/>
              <a:defRPr/>
            </a:pPr>
            <a:r>
              <a:rPr lang="pt-BR" sz="2400" smtClean="0"/>
              <a:t>-A história materna, o trabalho de parto e as condições de nascimento devem ser coletadas visando estabelecer primeiramente o risco e depois elucidação diagnostica.  A Asfixia perinatal é uma injúria sofrida devido hipóxia e/ ou isquemia, podendo causar crises epilépticas. </a:t>
            </a:r>
          </a:p>
          <a:p>
            <a:pPr marL="109538" indent="0" algn="just" eaLnBrk="1" hangingPunct="1">
              <a:lnSpc>
                <a:spcPct val="90000"/>
              </a:lnSpc>
              <a:buFont typeface="Wingdings 3" pitchFamily="18" charset="2"/>
              <a:buNone/>
              <a:defRPr/>
            </a:pPr>
            <a:r>
              <a:rPr lang="pt-BR" sz="2400" smtClean="0"/>
              <a:t>-</a:t>
            </a:r>
            <a:r>
              <a:rPr lang="pt-BR" sz="2400" smtClean="0">
                <a:solidFill>
                  <a:srgbClr val="00B0F0"/>
                </a:solidFill>
              </a:rPr>
              <a:t>Entre os pacientes monitorizados 62,5% foram submetidos a cesárea sendo que 65,6% das pacientes entraram em trabalho de parto, e a </a:t>
            </a:r>
            <a:r>
              <a:rPr lang="pt-BR" sz="2400" smtClean="0">
                <a:solidFill>
                  <a:srgbClr val="FF0000"/>
                </a:solidFill>
              </a:rPr>
              <a:t>indicação do parto por doença hipertensiva (28,1%) teve mais casos na amostra, seguida de malformação (12,5%). </a:t>
            </a:r>
          </a:p>
          <a:p>
            <a:pPr marL="109538" indent="0" algn="just" eaLnBrk="1" hangingPunct="1">
              <a:lnSpc>
                <a:spcPct val="90000"/>
              </a:lnSpc>
              <a:buFont typeface="Wingdings 3" pitchFamily="18" charset="2"/>
              <a:buNone/>
              <a:defRPr/>
            </a:pPr>
            <a:r>
              <a:rPr lang="pt-BR" sz="2400" smtClean="0"/>
              <a:t>-As características citadas fazem parte dos fatores de risco para ocorrência de asfixia que incluem doenças crônicas maternas, toxemia materna, trabalho de parto prolongado, malformações congênitas, entre outros. </a:t>
            </a:r>
            <a:endParaRPr lang="pt-BR" sz="2400" u="sng" smtClean="0">
              <a:solidFill>
                <a:srgbClr val="1FAECD"/>
              </a:solidFill>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lnSpcReduction="10000"/>
          </a:bodyPr>
          <a:lstStyle/>
          <a:p>
            <a:pPr marL="109538" indent="0" algn="just" eaLnBrk="1" hangingPunct="1">
              <a:lnSpc>
                <a:spcPct val="90000"/>
              </a:lnSpc>
              <a:buFont typeface="Wingdings 3" pitchFamily="18" charset="2"/>
              <a:buNone/>
              <a:defRPr/>
            </a:pPr>
            <a:r>
              <a:rPr lang="pt-BR" sz="2200" smtClean="0"/>
              <a:t>-O Apgar logo ao nascer demonstra a vitalidade do paciente, e as medidas aferidas no quinto e décimo minuto expressa a resposta ao tratamento instituído. </a:t>
            </a:r>
          </a:p>
          <a:p>
            <a:pPr marL="109538" indent="0" algn="just" eaLnBrk="1" hangingPunct="1">
              <a:lnSpc>
                <a:spcPct val="90000"/>
              </a:lnSpc>
              <a:buFont typeface="Wingdings 3" pitchFamily="18" charset="2"/>
              <a:buNone/>
              <a:defRPr/>
            </a:pPr>
            <a:r>
              <a:rPr lang="pt-BR" sz="2200" smtClean="0"/>
              <a:t>-Em pacientes com Encefalopatia Hipóxico-Isquêmica o Apgar do décimo minuto será um dos critérios utilizados para indicar hipotermia terapêutica. </a:t>
            </a:r>
          </a:p>
          <a:p>
            <a:pPr marL="109538" indent="0" algn="just" eaLnBrk="1" hangingPunct="1">
              <a:lnSpc>
                <a:spcPct val="90000"/>
              </a:lnSpc>
              <a:buFont typeface="Wingdings 3" pitchFamily="18" charset="2"/>
              <a:buNone/>
              <a:defRPr/>
            </a:pPr>
            <a:r>
              <a:rPr lang="pt-BR" sz="2200" smtClean="0"/>
              <a:t>-</a:t>
            </a:r>
            <a:r>
              <a:rPr lang="pt-BR" sz="2200" smtClean="0">
                <a:solidFill>
                  <a:srgbClr val="00B0F0"/>
                </a:solidFill>
              </a:rPr>
              <a:t>A hipotermia terapêutica visa inibir os mecanismos de lesão do Sistema Nervoso Central. Entre os pacientes monitorizados 13 deles (41,9%) tiveram o Apgar do décimo minuto aferido, demonstrando que não nasceram com boa vitalidade e necessitaram de alguma medida de reanimação, tornando eles mais suscetíveis a hipoxemia e isquemia. </a:t>
            </a:r>
          </a:p>
          <a:p>
            <a:pPr marL="109538" indent="0" algn="just" eaLnBrk="1" hangingPunct="1">
              <a:lnSpc>
                <a:spcPct val="90000"/>
              </a:lnSpc>
              <a:buFont typeface="Wingdings 3" pitchFamily="18" charset="2"/>
              <a:buNone/>
              <a:defRPr/>
            </a:pPr>
            <a:r>
              <a:rPr lang="pt-BR" sz="2200" smtClean="0">
                <a:solidFill>
                  <a:srgbClr val="00B0F0"/>
                </a:solidFill>
              </a:rPr>
              <a:t>-</a:t>
            </a:r>
            <a:r>
              <a:rPr lang="pt-BR" sz="2200" smtClean="0"/>
              <a:t>Lembrando que </a:t>
            </a:r>
            <a:r>
              <a:rPr lang="pt-BR" sz="2200" smtClean="0">
                <a:solidFill>
                  <a:srgbClr val="FF0000"/>
                </a:solidFill>
              </a:rPr>
              <a:t>hipoxemia e isquemia</a:t>
            </a:r>
            <a:r>
              <a:rPr lang="pt-BR" sz="2200" smtClean="0"/>
              <a:t> podem levar a alterações que tornam o paciente suscetível a convulsões, </a:t>
            </a:r>
            <a:r>
              <a:rPr lang="pt-BR" sz="2200" smtClean="0">
                <a:solidFill>
                  <a:schemeClr val="folHlink"/>
                </a:solidFill>
              </a:rPr>
              <a:t>justificando a suspeita de crise e possível razão da monitorização</a:t>
            </a:r>
            <a:r>
              <a:rPr lang="pt-BR" sz="2200" smtClean="0"/>
              <a:t>. </a:t>
            </a:r>
            <a:endParaRPr lang="pt-BR" sz="2200" u="sng" smtClean="0">
              <a:solidFill>
                <a:srgbClr val="1FAECD"/>
              </a:solidFill>
              <a:effectLst>
                <a:outerShdw blurRad="38100" dist="38100" dir="2700000" algn="tl">
                  <a:srgbClr val="C0C0C0"/>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lnSpcReduction="10000"/>
          </a:bodyPr>
          <a:lstStyle/>
          <a:p>
            <a:pPr marL="109538" indent="0" algn="just" eaLnBrk="1" hangingPunct="1">
              <a:lnSpc>
                <a:spcPct val="90000"/>
              </a:lnSpc>
              <a:buFont typeface="Wingdings 3" pitchFamily="18" charset="2"/>
              <a:buNone/>
              <a:defRPr/>
            </a:pPr>
            <a:r>
              <a:rPr lang="pt-BR" sz="2200" smtClean="0"/>
              <a:t>-</a:t>
            </a:r>
            <a:r>
              <a:rPr lang="pt-BR" sz="2000" smtClean="0"/>
              <a:t>As manifestações clinicas das crises neonatais são inespecíficas podendo se manifestar de várias formas, variando desde movimentos oculares até fasciculações de língua. </a:t>
            </a:r>
          </a:p>
          <a:p>
            <a:pPr marL="109538" indent="0" algn="just" eaLnBrk="1" hangingPunct="1">
              <a:lnSpc>
                <a:spcPct val="90000"/>
              </a:lnSpc>
              <a:buFont typeface="Wingdings 3" pitchFamily="18" charset="2"/>
              <a:buNone/>
              <a:defRPr/>
            </a:pPr>
            <a:r>
              <a:rPr lang="pt-BR" sz="2000" smtClean="0"/>
              <a:t>-Devido a diversidade de sintomas, muitos movimentos caracterizado como crise pode não estar associado com atividade epiléptica. </a:t>
            </a:r>
          </a:p>
          <a:p>
            <a:pPr marL="109538" indent="0" algn="just" eaLnBrk="1" hangingPunct="1">
              <a:lnSpc>
                <a:spcPct val="90000"/>
              </a:lnSpc>
              <a:buFont typeface="Wingdings 3" pitchFamily="18" charset="2"/>
              <a:buNone/>
              <a:defRPr/>
            </a:pPr>
            <a:r>
              <a:rPr lang="pt-BR" sz="2000" smtClean="0"/>
              <a:t>-Segundo AVERY, 2018, apenas um terço das convulsões neonatais detectadas em EEG não demonstram sinais clínicos em registro de vídeo simultâneo. </a:t>
            </a:r>
          </a:p>
          <a:p>
            <a:pPr marL="109538" indent="0" algn="ctr" eaLnBrk="1" hangingPunct="1">
              <a:lnSpc>
                <a:spcPct val="90000"/>
              </a:lnSpc>
              <a:buFont typeface="Wingdings 3" pitchFamily="18" charset="2"/>
              <a:buNone/>
              <a:defRPr/>
            </a:pPr>
            <a:r>
              <a:rPr lang="pt-BR" sz="2000" smtClean="0">
                <a:solidFill>
                  <a:srgbClr val="FF0000"/>
                </a:solidFill>
              </a:rPr>
              <a:t>Nesse estudo houve indicação de monitorização por suspeita de crise convulsiva em 34,4% e 31,3% devido história de asfixia/hipotermia. Entre todos monitorizados houve uma taxa de 25% de atividade epilépticas no qual 87,5% das crises eram subclínicas. </a:t>
            </a:r>
          </a:p>
          <a:p>
            <a:pPr marL="109538" indent="0" algn="ctr" eaLnBrk="1" hangingPunct="1">
              <a:lnSpc>
                <a:spcPct val="90000"/>
              </a:lnSpc>
              <a:buFont typeface="Wingdings 3" pitchFamily="18" charset="2"/>
              <a:buNone/>
              <a:defRPr/>
            </a:pPr>
            <a:r>
              <a:rPr lang="pt-BR" sz="1800" b="1" smtClean="0">
                <a:solidFill>
                  <a:srgbClr val="FF0000"/>
                </a:solidFill>
              </a:rPr>
              <a:t>56% usaram anticonvulsivantes e desses, 25% usaram mais de um, ou seja, 31% (1/3) usaram anticonvulsivantes desnecessariamente.</a:t>
            </a:r>
            <a:r>
              <a:rPr lang="pt-BR" smtClean="0"/>
              <a:t> </a:t>
            </a:r>
            <a:endParaRPr lang="pt-BR" sz="2000" smtClean="0">
              <a:solidFill>
                <a:srgbClr val="FF0000"/>
              </a:solidFill>
            </a:endParaRPr>
          </a:p>
          <a:p>
            <a:pPr marL="109538" indent="0" algn="just" eaLnBrk="1" hangingPunct="1">
              <a:lnSpc>
                <a:spcPct val="90000"/>
              </a:lnSpc>
              <a:buFont typeface="Wingdings 3" pitchFamily="18" charset="2"/>
              <a:buNone/>
              <a:defRPr/>
            </a:pPr>
            <a:r>
              <a:rPr lang="pt-BR" sz="2000" b="1" smtClean="0">
                <a:solidFill>
                  <a:srgbClr val="0000FF"/>
                </a:solidFill>
              </a:rPr>
              <a:t>Os fatos citados reforçam a importância do EEG a fim de confirmar crise pois alguns sintomas são inespecíficos e existe a possibilidade de crises imperceptíveis (subclínicas).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a:bodyPr>
          <a:lstStyle/>
          <a:p>
            <a:pPr marL="109538" indent="0" algn="just" eaLnBrk="1" hangingPunct="1">
              <a:buFont typeface="Wingdings 3" pitchFamily="18" charset="2"/>
              <a:buNone/>
              <a:defRPr/>
            </a:pPr>
            <a:r>
              <a:rPr lang="pt-BR" sz="2400" smtClean="0"/>
              <a:t>-</a:t>
            </a:r>
            <a:r>
              <a:rPr lang="pt-BR" sz="2400" b="1" smtClean="0">
                <a:solidFill>
                  <a:srgbClr val="0000FF"/>
                </a:solidFill>
              </a:rPr>
              <a:t>A Sociedade Americana de Neurofisiologia Clinica recomenda que a monitorização por vídeo EEG ocorra em um período mínimo de 24 horas</a:t>
            </a:r>
            <a:r>
              <a:rPr lang="pt-BR" sz="2400" smtClean="0"/>
              <a:t>. </a:t>
            </a:r>
          </a:p>
          <a:p>
            <a:pPr marL="109538" indent="0" algn="just" eaLnBrk="1" hangingPunct="1">
              <a:buFont typeface="Wingdings 3" pitchFamily="18" charset="2"/>
              <a:buNone/>
              <a:defRPr/>
            </a:pPr>
            <a:r>
              <a:rPr lang="pt-BR" sz="2400" smtClean="0"/>
              <a:t>-Glass et al. realizaram um estudo com 426 pacientes que foram monitorizados com EEG por 24 horas, e o tempo médio para detectar atividade epiléptica foi </a:t>
            </a:r>
            <a:r>
              <a:rPr lang="pt-BR" sz="2400" smtClean="0">
                <a:solidFill>
                  <a:srgbClr val="0000FF"/>
                </a:solidFill>
              </a:rPr>
              <a:t>7 horas desde o início do exame.</a:t>
            </a:r>
            <a:r>
              <a:rPr lang="pt-BR" sz="2400" smtClean="0"/>
              <a:t> </a:t>
            </a:r>
          </a:p>
          <a:p>
            <a:pPr marL="109538" indent="0" algn="just" eaLnBrk="1" hangingPunct="1">
              <a:buFont typeface="Wingdings 3" pitchFamily="18" charset="2"/>
              <a:buNone/>
              <a:defRPr/>
            </a:pPr>
            <a:r>
              <a:rPr lang="pt-BR" sz="2400" smtClean="0">
                <a:solidFill>
                  <a:srgbClr val="00B0F0"/>
                </a:solidFill>
              </a:rPr>
              <a:t>-Nos pacientes monitorizados no nosso estudo o tempo médio de monitorização foi de </a:t>
            </a:r>
            <a:r>
              <a:rPr lang="pt-BR" sz="2400" b="1" smtClean="0">
                <a:solidFill>
                  <a:srgbClr val="00B0F0"/>
                </a:solidFill>
              </a:rPr>
              <a:t>3 dia</a:t>
            </a:r>
            <a:r>
              <a:rPr lang="pt-BR" sz="2400" smtClean="0">
                <a:solidFill>
                  <a:srgbClr val="00B0F0"/>
                </a:solidFill>
              </a:rPr>
              <a:t>s tempo suficiente para detecção de crises seguindo a recomendação da Sociedade Americana de Neurofisiologia.</a:t>
            </a:r>
            <a:endParaRPr lang="pt-BR" sz="2400" u="sng" smtClean="0">
              <a:solidFill>
                <a:srgbClr val="00B0F0"/>
              </a:solidFill>
              <a:effectLst>
                <a:outerShdw blurRad="38100" dist="38100" dir="2700000" algn="tl">
                  <a:srgbClr val="C0C0C0"/>
                </a:outerShdw>
              </a:effectLst>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a:bodyPr>
          <a:lstStyle/>
          <a:p>
            <a:pPr marL="109538" indent="0" algn="just" eaLnBrk="1" hangingPunct="1">
              <a:buFont typeface="Wingdings 3" pitchFamily="18" charset="2"/>
              <a:buNone/>
              <a:defRPr/>
            </a:pPr>
            <a:r>
              <a:rPr lang="pt-BR" sz="2400" smtClean="0"/>
              <a:t>-A monitorização continua com EEG convencional é o padrão ouro para detectar atividade epiléptica, pois consegue acompanhar por um tempo prolongado e mapear uma área cerebral maior em comparação ao aEEG, porem as limitações técnicas impossibilidade que seja usada rotineiramente. </a:t>
            </a:r>
          </a:p>
          <a:p>
            <a:pPr marL="109538" indent="0" algn="just" eaLnBrk="1" hangingPunct="1">
              <a:buFont typeface="Wingdings 3" pitchFamily="18" charset="2"/>
              <a:buNone/>
              <a:defRPr/>
            </a:pPr>
            <a:r>
              <a:rPr lang="pt-BR" sz="2400" smtClean="0"/>
              <a:t>Nesse contexto surgiu a monitorização continua com aEEG por ser um método mais simplificado. </a:t>
            </a:r>
          </a:p>
          <a:p>
            <a:pPr marL="109538" indent="0" algn="just" eaLnBrk="1" hangingPunct="1">
              <a:buFont typeface="Wingdings 3" pitchFamily="18" charset="2"/>
              <a:buNone/>
              <a:defRPr/>
            </a:pPr>
            <a:r>
              <a:rPr lang="pt-BR" sz="2400" smtClean="0"/>
              <a:t>O aEEG foi introduzido na década de 60 por Prior e Maynard, inicialmente como um método para avaliar a função cerebral durante procedimentos cirúrgicos em adultos. </a:t>
            </a:r>
            <a:endParaRPr lang="pt-BR" sz="2400" u="sng" smtClean="0">
              <a:solidFill>
                <a:srgbClr val="1FAECD"/>
              </a:solidFill>
              <a:effectLst>
                <a:outerShdw blurRad="38100" dist="38100" dir="2700000" algn="tl">
                  <a:srgbClr val="C0C0C0"/>
                </a:outerShdw>
              </a:effectLst>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lnSpcReduction="10000"/>
          </a:bodyPr>
          <a:lstStyle/>
          <a:p>
            <a:pPr marL="109538" indent="0" algn="just" eaLnBrk="1" hangingPunct="1">
              <a:buFont typeface="Wingdings 3" pitchFamily="18" charset="2"/>
              <a:buNone/>
              <a:defRPr/>
            </a:pPr>
            <a:r>
              <a:rPr lang="pt-BR" sz="2400" smtClean="0"/>
              <a:t>-Na década de 80, o método foi aprimorado e adaptado para avaliar a atividade cerebral inicialmente em crianças asfixiadas.  </a:t>
            </a:r>
          </a:p>
          <a:p>
            <a:pPr marL="109538" indent="0" algn="just" eaLnBrk="1" hangingPunct="1">
              <a:buFont typeface="Wingdings 3" pitchFamily="18" charset="2"/>
              <a:buNone/>
              <a:defRPr/>
            </a:pPr>
            <a:r>
              <a:rPr lang="pt-BR" sz="2400" smtClean="0"/>
              <a:t>-O aEEG utilizado no estudo avaliava o padrão em 4 derivações, sendo os de pior prognostico neurológico os padrões isoelétricos, surto supressão, baixa voltagem na dismaturidade. </a:t>
            </a:r>
          </a:p>
          <a:p>
            <a:pPr marL="109538" indent="0" algn="just" eaLnBrk="1" hangingPunct="1">
              <a:buFont typeface="Wingdings 3" pitchFamily="18" charset="2"/>
              <a:buNone/>
              <a:defRPr/>
            </a:pPr>
            <a:r>
              <a:rPr lang="pt-BR" sz="2400" smtClean="0">
                <a:solidFill>
                  <a:srgbClr val="00B0F0"/>
                </a:solidFill>
              </a:rPr>
              <a:t>-Entre os padrões encontrados no estudo CNV foi o padrão predominante em D1 (65,63%), D2 (43,75%), D3 (37,50%) e D4 (28,13%), seguida de DVA (D1:18,75%; D2:15,63%; D3:6,25%; D4:9,38%). O padrão CNV é um padrão reconhecido como de normalidade em RN de termo, pacientes que corresponderam a 48,28% do estudo. </a:t>
            </a:r>
            <a:endParaRPr lang="pt-BR" sz="2400" u="sng" smtClean="0">
              <a:solidFill>
                <a:srgbClr val="00B0F0"/>
              </a:solidFill>
              <a:effectLst>
                <a:outerShdw blurRad="38100" dist="38100" dir="2700000" algn="tl">
                  <a:srgbClr val="C0C0C0"/>
                </a:outerShdw>
              </a:effectLs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37891" name="Espaço Reservado para Conteúdo 2"/>
          <p:cNvSpPr>
            <a:spLocks noGrp="1"/>
          </p:cNvSpPr>
          <p:nvPr>
            <p:ph idx="1"/>
          </p:nvPr>
        </p:nvSpPr>
        <p:spPr>
          <a:xfrm>
            <a:off x="239713" y="1196975"/>
            <a:ext cx="8435975" cy="5111750"/>
          </a:xfrm>
        </p:spPr>
        <p:txBody>
          <a:bodyPr/>
          <a:lstStyle/>
          <a:p>
            <a:pPr marL="109538" indent="0" algn="just" eaLnBrk="1" hangingPunct="1">
              <a:buFont typeface="Wingdings 3" pitchFamily="18" charset="2"/>
              <a:buNone/>
            </a:pPr>
            <a:r>
              <a:rPr lang="pt-BR" sz="2400" smtClean="0"/>
              <a:t>-O ciclo sono vigília depende da Idade Gestacional e maturação cerebral, sendo um padrão de ciclos que alternam entre sono profundo e superficial podendo estar ausente em prematuros extremos. </a:t>
            </a:r>
          </a:p>
          <a:p>
            <a:pPr marL="109538" indent="0" algn="just" eaLnBrk="1" hangingPunct="1">
              <a:buFont typeface="Wingdings 3" pitchFamily="18" charset="2"/>
              <a:buNone/>
            </a:pPr>
            <a:r>
              <a:rPr lang="pt-BR" sz="2400" smtClean="0">
                <a:solidFill>
                  <a:srgbClr val="00B0F0"/>
                </a:solidFill>
              </a:rPr>
              <a:t>-Encontramos numa amostra com 50% com padrão ciclo de sono em vigília; valor equivalente a quantidade de pacientes a termo alinhando com o encontrado na literatura.</a:t>
            </a:r>
          </a:p>
          <a:p>
            <a:pPr marL="109538" indent="0" algn="ctr" eaLnBrk="1" hangingPunct="1">
              <a:buFont typeface="Wingdings 3" pitchFamily="18" charset="2"/>
              <a:buNone/>
            </a:pPr>
            <a:r>
              <a:rPr lang="pt-BR" sz="2400" smtClean="0">
                <a:solidFill>
                  <a:srgbClr val="00B0F0"/>
                </a:solidFill>
              </a:rPr>
              <a:t>-</a:t>
            </a:r>
            <a:r>
              <a:rPr lang="pt-BR" sz="2400" b="1" smtClean="0">
                <a:solidFill>
                  <a:srgbClr val="FF0000"/>
                </a:solidFill>
              </a:rPr>
              <a:t>No estudo realizado foi administrado anticonvulsionantes em 56,3%; com necessidade de mais de um anticonvulsivante em 25% dos casos. Porém sabemos que as atividades epilépticas foram encontradas em 25% dos pacientes, evidenciando provável uso desnecessário.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38915" name="Espaço Reservado para Conteúdo 2"/>
          <p:cNvSpPr>
            <a:spLocks noGrp="1"/>
          </p:cNvSpPr>
          <p:nvPr>
            <p:ph idx="1"/>
          </p:nvPr>
        </p:nvSpPr>
        <p:spPr>
          <a:xfrm>
            <a:off x="239713" y="1196975"/>
            <a:ext cx="8435975" cy="5111750"/>
          </a:xfrm>
        </p:spPr>
        <p:txBody>
          <a:bodyPr/>
          <a:lstStyle/>
          <a:p>
            <a:pPr marL="109538" indent="0" algn="just" eaLnBrk="1" hangingPunct="1">
              <a:buFont typeface="Wingdings 3" pitchFamily="18" charset="2"/>
              <a:buNone/>
            </a:pPr>
            <a:r>
              <a:rPr lang="pt-BR" sz="2400" smtClean="0"/>
              <a:t>-Ultrassom transfontanela é uma importante método diagnóstico pratico,  sensível, e não invasivo para detectar presença de hemorragias peri/intraventricular (HPIV). </a:t>
            </a:r>
          </a:p>
          <a:p>
            <a:pPr marL="109538" indent="0" algn="just" eaLnBrk="1" hangingPunct="1">
              <a:buFont typeface="Wingdings 3" pitchFamily="18" charset="2"/>
              <a:buNone/>
            </a:pPr>
            <a:r>
              <a:rPr lang="pt-BR" sz="2400" smtClean="0"/>
              <a:t>-As hemorragias, principalmente em recém nascidos prematuros pode cursar com alterações neurológicas, como convulsões.</a:t>
            </a:r>
          </a:p>
          <a:p>
            <a:pPr marL="109538" indent="0" algn="just" eaLnBrk="1" hangingPunct="1">
              <a:buFont typeface="Wingdings 3" pitchFamily="18" charset="2"/>
              <a:buNone/>
            </a:pPr>
            <a:r>
              <a:rPr lang="pt-BR" sz="2400" smtClean="0">
                <a:solidFill>
                  <a:srgbClr val="00B0F0"/>
                </a:solidFill>
              </a:rPr>
              <a:t>No estudo em questão, foi usada em 71,9%; e a alteração mais frequente foi a dilatação ventricular (9,4%). Nenhum dos pacientes que detectou atividade epiléptica apresentou HPIV em ecografia transfontanela.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Discussão</a:t>
            </a:r>
          </a:p>
        </p:txBody>
      </p:sp>
      <p:sp>
        <p:nvSpPr>
          <p:cNvPr id="5" name="Espaço Reservado para Conteúdo 2"/>
          <p:cNvSpPr>
            <a:spLocks noGrp="1"/>
          </p:cNvSpPr>
          <p:nvPr>
            <p:ph idx="1"/>
          </p:nvPr>
        </p:nvSpPr>
        <p:spPr>
          <a:xfrm>
            <a:off x="239713" y="1196975"/>
            <a:ext cx="8435975" cy="5111750"/>
          </a:xfrm>
        </p:spPr>
        <p:txBody>
          <a:bodyPr>
            <a:normAutofit lnSpcReduction="10000"/>
          </a:bodyPr>
          <a:lstStyle/>
          <a:p>
            <a:pPr marL="109538" indent="0" algn="just" eaLnBrk="1" hangingPunct="1">
              <a:lnSpc>
                <a:spcPct val="90000"/>
              </a:lnSpc>
              <a:buFont typeface="Wingdings 3" pitchFamily="18" charset="2"/>
              <a:buNone/>
              <a:defRPr/>
            </a:pPr>
            <a:r>
              <a:rPr lang="pt-BR" sz="2400" smtClean="0">
                <a:solidFill>
                  <a:srgbClr val="00B0F0"/>
                </a:solidFill>
              </a:rPr>
              <a:t>-Houve óbito em 18,8% dos RNs, ao correlacionar o óbito foi possível observar o predomínio em pacientes do sexo feminino (15,6%), </a:t>
            </a:r>
            <a:r>
              <a:rPr lang="pt-BR" sz="2400" smtClean="0"/>
              <a:t>(p-valor &gt; 0.05). </a:t>
            </a:r>
          </a:p>
          <a:p>
            <a:pPr marL="109538" indent="0" algn="just" eaLnBrk="1" hangingPunct="1">
              <a:lnSpc>
                <a:spcPct val="90000"/>
              </a:lnSpc>
              <a:buFont typeface="Wingdings 3" pitchFamily="18" charset="2"/>
              <a:buNone/>
              <a:defRPr/>
            </a:pPr>
            <a:r>
              <a:rPr lang="pt-BR" sz="2400" smtClean="0">
                <a:solidFill>
                  <a:srgbClr val="00B0F0"/>
                </a:solidFill>
              </a:rPr>
              <a:t>-Apenas </a:t>
            </a:r>
            <a:r>
              <a:rPr lang="pt-BR" sz="2400" smtClean="0">
                <a:solidFill>
                  <a:srgbClr val="FF0000"/>
                </a:solidFill>
              </a:rPr>
              <a:t>6,3%</a:t>
            </a:r>
            <a:r>
              <a:rPr lang="pt-BR" sz="2400" smtClean="0">
                <a:solidFill>
                  <a:srgbClr val="00B0F0"/>
                </a:solidFill>
              </a:rPr>
              <a:t> dos pacientes que foram à óbito haviam realizado Ultrassom Transfontanela, fato que pode estar relacionando com a gravidade do paciente que impossibilitou a realização do exame. </a:t>
            </a:r>
          </a:p>
          <a:p>
            <a:pPr marL="109538" indent="0" algn="just" eaLnBrk="1" hangingPunct="1">
              <a:lnSpc>
                <a:spcPct val="90000"/>
              </a:lnSpc>
              <a:buFont typeface="Wingdings 3" pitchFamily="18" charset="2"/>
              <a:buNone/>
              <a:defRPr/>
            </a:pPr>
            <a:r>
              <a:rPr lang="pt-BR" sz="2400" smtClean="0">
                <a:solidFill>
                  <a:srgbClr val="00B0F0"/>
                </a:solidFill>
              </a:rPr>
              <a:t>-Entre os pacientes que estavam em uso de anticonvulsivantes 6,3% foram à óbito, e não houve óbitos nos pacientes que tiveram necessidade de mais de um anticonvulsivante.</a:t>
            </a:r>
            <a:r>
              <a:rPr lang="pt-BR" sz="2400" smtClean="0"/>
              <a:t> </a:t>
            </a:r>
          </a:p>
          <a:p>
            <a:pPr marL="109538" indent="0" algn="just" eaLnBrk="1" hangingPunct="1">
              <a:lnSpc>
                <a:spcPct val="90000"/>
              </a:lnSpc>
              <a:buFont typeface="Wingdings 3" pitchFamily="18" charset="2"/>
              <a:buNone/>
              <a:defRPr/>
            </a:pPr>
            <a:r>
              <a:rPr lang="pt-BR" sz="2400" smtClean="0">
                <a:solidFill>
                  <a:srgbClr val="00B0F0"/>
                </a:solidFill>
              </a:rPr>
              <a:t>Não podemos alegar que os achados se correlacionam com quadro neurológico, uma vez que nenhum dos pacientes que faleceram apresentaram atividade epiléptica em aEEG</a:t>
            </a:r>
            <a:r>
              <a:rPr lang="pt-BR" sz="2400" smtClean="0"/>
              <a: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Conteúdo 2"/>
          <p:cNvSpPr>
            <a:spLocks noGrp="1"/>
          </p:cNvSpPr>
          <p:nvPr>
            <p:ph idx="1"/>
          </p:nvPr>
        </p:nvSpPr>
        <p:spPr/>
        <p:txBody>
          <a:bodyPr/>
          <a:lstStyle/>
          <a:p>
            <a:pPr marL="109538" indent="0" algn="just" eaLnBrk="1" hangingPunct="1">
              <a:lnSpc>
                <a:spcPct val="80000"/>
              </a:lnSpc>
              <a:buFont typeface="Wingdings 3" pitchFamily="18" charset="2"/>
              <a:buNone/>
            </a:pPr>
            <a:r>
              <a:rPr lang="pt-BR" smtClean="0"/>
              <a:t>Neste estudo, demonstramos </a:t>
            </a:r>
          </a:p>
          <a:p>
            <a:pPr marL="109538" indent="0" algn="just" eaLnBrk="1" hangingPunct="1">
              <a:lnSpc>
                <a:spcPct val="80000"/>
              </a:lnSpc>
              <a:buFont typeface="Wingdings 3" pitchFamily="18" charset="2"/>
              <a:buNone/>
            </a:pPr>
            <a:r>
              <a:rPr lang="pt-BR" smtClean="0"/>
              <a:t>-</a:t>
            </a:r>
            <a:r>
              <a:rPr lang="pt-BR" smtClean="0">
                <a:solidFill>
                  <a:srgbClr val="FF0000"/>
                </a:solidFill>
              </a:rPr>
              <a:t>a ocorrência de 25% de atividades epilépticas, dos quais, 87,5% as crises foram subclínicas; 56% usaram anticonvulsivantes e desses, 25% usaram mais de um, ou seja, 31% (1/3) usaram anticonvulsivantes desnecessariamente.</a:t>
            </a:r>
            <a:r>
              <a:rPr lang="pt-BR" smtClean="0"/>
              <a:t> </a:t>
            </a:r>
          </a:p>
          <a:p>
            <a:pPr marL="109538" indent="0" algn="just" eaLnBrk="1" hangingPunct="1">
              <a:lnSpc>
                <a:spcPct val="80000"/>
              </a:lnSpc>
              <a:buFont typeface="Wingdings 3" pitchFamily="18" charset="2"/>
              <a:buNone/>
            </a:pPr>
            <a:r>
              <a:rPr lang="pt-BR" smtClean="0"/>
              <a:t>-não houve correlação entre óbito com possíveis alterações em SNC. </a:t>
            </a:r>
          </a:p>
          <a:p>
            <a:pPr marL="109538" indent="0" algn="just" eaLnBrk="1" hangingPunct="1">
              <a:lnSpc>
                <a:spcPct val="80000"/>
              </a:lnSpc>
              <a:buFont typeface="Wingdings 3" pitchFamily="18" charset="2"/>
              <a:buNone/>
            </a:pPr>
            <a:r>
              <a:rPr lang="pt-BR" smtClean="0"/>
              <a:t>-número  semelhante de pacientes a termo e pré-termos que apresentaram crise, porém ressaltamos a limitação devido a quantidade pequena de pacientes avaliados.</a:t>
            </a:r>
          </a:p>
        </p:txBody>
      </p:sp>
      <p:sp>
        <p:nvSpPr>
          <p:cNvPr id="2" name="Título 1"/>
          <p:cNvSpPr>
            <a:spLocks noGrp="1"/>
          </p:cNvSpPr>
          <p:nvPr>
            <p:ph type="title"/>
          </p:nvPr>
        </p:nvSpPr>
        <p:spPr>
          <a:xfrm>
            <a:off x="468313" y="260350"/>
            <a:ext cx="8229600" cy="1143001"/>
          </a:xfrm>
        </p:spPr>
        <p:txBody>
          <a:bodyPr/>
          <a:lstStyle/>
          <a:p>
            <a:pPr algn="ctr" eaLnBrk="1" fontAlgn="auto" hangingPunct="1">
              <a:spcAft>
                <a:spcPts val="0"/>
              </a:spcAft>
              <a:defRPr/>
            </a:pPr>
            <a:r>
              <a:rPr lang="pt-BR" dirty="0">
                <a:solidFill>
                  <a:schemeClr val="tx1"/>
                </a:solidFill>
              </a:rPr>
              <a:t>Conclusão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Conteúdo 2"/>
          <p:cNvSpPr>
            <a:spLocks noGrp="1"/>
          </p:cNvSpPr>
          <p:nvPr>
            <p:ph idx="1"/>
          </p:nvPr>
        </p:nvSpPr>
        <p:spPr/>
        <p:txBody>
          <a:bodyPr/>
          <a:lstStyle/>
          <a:p>
            <a:pPr eaLnBrk="1" hangingPunct="1">
              <a:lnSpc>
                <a:spcPct val="80000"/>
              </a:lnSpc>
            </a:pPr>
            <a:r>
              <a:rPr lang="pt-BR" sz="1700" dirty="0" smtClean="0"/>
              <a:t>AVERY. </a:t>
            </a:r>
            <a:r>
              <a:rPr lang="pt-BR" sz="1700" b="1" dirty="0" smtClean="0"/>
              <a:t>Neonatologia, Fisiopatologia e Tratamento do Recém-Nascido</a:t>
            </a:r>
            <a:r>
              <a:rPr lang="pt-BR" sz="1700" dirty="0" smtClean="0"/>
              <a:t>. Guanabara. 7º Ed.; Pg. 1304; 2018.</a:t>
            </a:r>
          </a:p>
          <a:p>
            <a:pPr eaLnBrk="1" hangingPunct="1">
              <a:lnSpc>
                <a:spcPct val="80000"/>
              </a:lnSpc>
            </a:pPr>
            <a:r>
              <a:rPr lang="pt-BR" sz="1700" dirty="0" smtClean="0"/>
              <a:t>BRUNS, N., BLUMENTHAL, S., MEYER, I., KLOSE-VERSCHUUR, S., et al. </a:t>
            </a:r>
            <a:r>
              <a:rPr lang="pt-BR" sz="1700" b="1" dirty="0" err="1" smtClean="0"/>
              <a:t>Application</a:t>
            </a:r>
            <a:r>
              <a:rPr lang="pt-BR" sz="1700" b="1" dirty="0" smtClean="0"/>
              <a:t> </a:t>
            </a:r>
            <a:r>
              <a:rPr lang="pt-BR" sz="1700" b="1" dirty="0" err="1" smtClean="0"/>
              <a:t>of</a:t>
            </a:r>
            <a:r>
              <a:rPr lang="pt-BR" sz="1700" b="1" dirty="0" smtClean="0"/>
              <a:t> </a:t>
            </a:r>
            <a:r>
              <a:rPr lang="pt-BR" sz="1700" b="1" dirty="0" err="1" smtClean="0"/>
              <a:t>an</a:t>
            </a:r>
            <a:r>
              <a:rPr lang="pt-BR" sz="1700" b="1" dirty="0" smtClean="0"/>
              <a:t> Amplitude-</a:t>
            </a:r>
            <a:r>
              <a:rPr lang="pt-BR" sz="1700" b="1" dirty="0" err="1" smtClean="0"/>
              <a:t>integrated</a:t>
            </a:r>
            <a:r>
              <a:rPr lang="pt-BR" sz="1700" b="1" dirty="0" smtClean="0"/>
              <a:t> EEG Monitor (Cerebral </a:t>
            </a:r>
            <a:r>
              <a:rPr lang="pt-BR" sz="1700" b="1" dirty="0" err="1" smtClean="0"/>
              <a:t>Function</a:t>
            </a:r>
            <a:r>
              <a:rPr lang="pt-BR" sz="1700" b="1" dirty="0" smtClean="0"/>
              <a:t> Monitor) </a:t>
            </a:r>
            <a:r>
              <a:rPr lang="pt-BR" sz="1700" b="1" dirty="0" err="1" smtClean="0"/>
              <a:t>to</a:t>
            </a:r>
            <a:r>
              <a:rPr lang="pt-BR" sz="1700" b="1" dirty="0" smtClean="0"/>
              <a:t> </a:t>
            </a:r>
            <a:r>
              <a:rPr lang="pt-BR" sz="1700" b="1" dirty="0" err="1" smtClean="0"/>
              <a:t>Neonates</a:t>
            </a:r>
            <a:r>
              <a:rPr lang="pt-BR" sz="1700" dirty="0" smtClean="0"/>
              <a:t>. </a:t>
            </a:r>
            <a:r>
              <a:rPr lang="pt-BR" sz="1700" dirty="0" err="1" smtClean="0"/>
              <a:t>Journal</a:t>
            </a:r>
            <a:r>
              <a:rPr lang="pt-BR" sz="1700" dirty="0" smtClean="0"/>
              <a:t> </a:t>
            </a:r>
            <a:r>
              <a:rPr lang="pt-BR" sz="1700" dirty="0" err="1" smtClean="0"/>
              <a:t>of</a:t>
            </a:r>
            <a:r>
              <a:rPr lang="pt-BR" sz="1700" dirty="0" smtClean="0"/>
              <a:t> </a:t>
            </a:r>
            <a:r>
              <a:rPr lang="pt-BR" sz="1700" dirty="0" err="1" smtClean="0"/>
              <a:t>Visualized</a:t>
            </a:r>
            <a:r>
              <a:rPr lang="pt-BR" sz="1700" dirty="0" smtClean="0"/>
              <a:t> </a:t>
            </a:r>
            <a:r>
              <a:rPr lang="pt-BR" sz="1700" dirty="0" err="1" smtClean="0"/>
              <a:t>Experiments</a:t>
            </a:r>
            <a:r>
              <a:rPr lang="pt-BR" sz="1700" dirty="0" smtClean="0"/>
              <a:t>, (127); 1-9; 2017.</a:t>
            </a:r>
          </a:p>
          <a:p>
            <a:pPr eaLnBrk="1" hangingPunct="1">
              <a:lnSpc>
                <a:spcPct val="80000"/>
              </a:lnSpc>
            </a:pPr>
            <a:r>
              <a:rPr lang="pt-BR" sz="1700" dirty="0" smtClean="0"/>
              <a:t>BUTTLE, S. G., LEMYRE, B., SELL, E., REDPATH, S., et al. </a:t>
            </a:r>
            <a:r>
              <a:rPr lang="pt-BR" sz="1700" b="1" dirty="0" err="1" smtClean="0"/>
              <a:t>Combined</a:t>
            </a:r>
            <a:r>
              <a:rPr lang="pt-BR" sz="1700" b="1" dirty="0" smtClean="0"/>
              <a:t> </a:t>
            </a:r>
            <a:r>
              <a:rPr lang="pt-BR" sz="1700" b="1" dirty="0" err="1" smtClean="0"/>
              <a:t>Conventional</a:t>
            </a:r>
            <a:r>
              <a:rPr lang="pt-BR" sz="1700" b="1" dirty="0" smtClean="0"/>
              <a:t> </a:t>
            </a:r>
            <a:r>
              <a:rPr lang="pt-BR" sz="1700" b="1" dirty="0" err="1" smtClean="0"/>
              <a:t>and</a:t>
            </a:r>
            <a:r>
              <a:rPr lang="pt-BR" sz="1700" b="1" dirty="0" smtClean="0"/>
              <a:t> Amplitude-</a:t>
            </a:r>
            <a:r>
              <a:rPr lang="pt-BR" sz="1700" b="1" dirty="0" err="1" smtClean="0"/>
              <a:t>Integrated</a:t>
            </a:r>
            <a:r>
              <a:rPr lang="pt-BR" sz="1700" b="1" dirty="0" smtClean="0"/>
              <a:t> EEG </a:t>
            </a:r>
            <a:r>
              <a:rPr lang="pt-BR" sz="1700" b="1" dirty="0" err="1" smtClean="0"/>
              <a:t>Monitoring</a:t>
            </a:r>
            <a:r>
              <a:rPr lang="pt-BR" sz="1700" b="1" dirty="0" smtClean="0"/>
              <a:t> in </a:t>
            </a:r>
            <a:r>
              <a:rPr lang="pt-BR" sz="1700" b="1" dirty="0" err="1" smtClean="0"/>
              <a:t>Neonates</a:t>
            </a:r>
            <a:r>
              <a:rPr lang="pt-BR" sz="1700" b="1" dirty="0" smtClean="0"/>
              <a:t>: A </a:t>
            </a:r>
            <a:r>
              <a:rPr lang="pt-BR" sz="1700" b="1" dirty="0" err="1" smtClean="0"/>
              <a:t>Prospective</a:t>
            </a:r>
            <a:r>
              <a:rPr lang="pt-BR" sz="1700" b="1" dirty="0" smtClean="0"/>
              <a:t> </a:t>
            </a:r>
            <a:r>
              <a:rPr lang="pt-BR" sz="1700" b="1" dirty="0" err="1" smtClean="0"/>
              <a:t>Study</a:t>
            </a:r>
            <a:r>
              <a:rPr lang="pt-BR" sz="1700" b="1" dirty="0" smtClean="0"/>
              <a:t>.</a:t>
            </a:r>
            <a:r>
              <a:rPr lang="pt-BR" sz="1700" dirty="0" smtClean="0"/>
              <a:t> </a:t>
            </a:r>
            <a:r>
              <a:rPr lang="pt-BR" sz="1700" dirty="0" err="1" smtClean="0"/>
              <a:t>Journal</a:t>
            </a:r>
            <a:r>
              <a:rPr lang="pt-BR" sz="1700" dirty="0" smtClean="0"/>
              <a:t> </a:t>
            </a:r>
            <a:r>
              <a:rPr lang="pt-BR" sz="1700" dirty="0" err="1" smtClean="0"/>
              <a:t>of</a:t>
            </a:r>
            <a:r>
              <a:rPr lang="pt-BR" sz="1700" dirty="0" smtClean="0"/>
              <a:t> </a:t>
            </a:r>
            <a:r>
              <a:rPr lang="pt-BR" sz="1700" dirty="0" err="1" smtClean="0"/>
              <a:t>Child</a:t>
            </a:r>
            <a:r>
              <a:rPr lang="pt-BR" sz="1700" dirty="0" smtClean="0"/>
              <a:t> </a:t>
            </a:r>
            <a:r>
              <a:rPr lang="pt-BR" sz="1700" dirty="0" err="1" smtClean="0"/>
              <a:t>Neurology</a:t>
            </a:r>
            <a:r>
              <a:rPr lang="pt-BR" sz="1700" dirty="0" smtClean="0"/>
              <a:t>, </a:t>
            </a:r>
            <a:r>
              <a:rPr lang="en-US" sz="800" dirty="0" smtClean="0"/>
              <a:t>17</a:t>
            </a:r>
          </a:p>
          <a:p>
            <a:pPr eaLnBrk="1" hangingPunct="1">
              <a:lnSpc>
                <a:spcPct val="80000"/>
              </a:lnSpc>
            </a:pPr>
            <a:r>
              <a:rPr lang="pt-BR" dirty="0" smtClean="0"/>
              <a:t> </a:t>
            </a:r>
            <a:r>
              <a:rPr lang="pt-BR" sz="1700" dirty="0" smtClean="0"/>
              <a:t>CLOHERTY, J., EICHENWALD, E., STARK, A. </a:t>
            </a:r>
            <a:r>
              <a:rPr lang="pt-BR" sz="1700" b="1" dirty="0" smtClean="0"/>
              <a:t>Manual de Neonatologia</a:t>
            </a:r>
            <a:r>
              <a:rPr lang="pt-BR" sz="1700" dirty="0" smtClean="0"/>
              <a:t>. Grupo GEN. 7ª ed.; 2015.</a:t>
            </a:r>
          </a:p>
          <a:p>
            <a:pPr eaLnBrk="1" hangingPunct="1">
              <a:lnSpc>
                <a:spcPct val="80000"/>
              </a:lnSpc>
            </a:pPr>
            <a:r>
              <a:rPr lang="pt-BR" sz="1700" dirty="0" smtClean="0"/>
              <a:t>MARGOTTO, P., VEIGA, H., CASTRO, J. </a:t>
            </a:r>
            <a:r>
              <a:rPr lang="pt-BR" sz="1700" b="1" dirty="0" smtClean="0"/>
              <a:t>Crises convulsivas no Período Neonatal. In. Margotto PR. Assistência ao Recém-Nascido de Risco</a:t>
            </a:r>
            <a:r>
              <a:rPr lang="pt-BR" sz="1700" dirty="0" smtClean="0"/>
              <a:t>, 4ª Edição, Hospital de Ensino Materno Infantil de Brasília, SES/DF2020, no prelo. Disponível em www.paulomargotto.com.br. Acesso em 15/1/2020.</a:t>
            </a:r>
          </a:p>
          <a:p>
            <a:pPr eaLnBrk="1" hangingPunct="1">
              <a:lnSpc>
                <a:spcPct val="80000"/>
              </a:lnSpc>
            </a:pPr>
            <a:r>
              <a:rPr lang="pt-BR" sz="1700" dirty="0" smtClean="0"/>
              <a:t>MELEDIN, I., ABU TAILAKH, M., GILAT, S., YOGEV, H., et al. </a:t>
            </a:r>
            <a:r>
              <a:rPr lang="pt-BR" sz="1700" b="1" dirty="0" err="1" smtClean="0"/>
              <a:t>Comparison</a:t>
            </a:r>
            <a:r>
              <a:rPr lang="pt-BR" sz="1700" b="1" dirty="0" smtClean="0"/>
              <a:t> </a:t>
            </a:r>
            <a:r>
              <a:rPr lang="pt-BR" sz="1700" b="1" dirty="0" err="1" smtClean="0"/>
              <a:t>of</a:t>
            </a:r>
            <a:r>
              <a:rPr lang="pt-BR" sz="1700" b="1" dirty="0" smtClean="0"/>
              <a:t> Amplitude-</a:t>
            </a:r>
            <a:r>
              <a:rPr lang="pt-BR" sz="1700" b="1" dirty="0" err="1" smtClean="0"/>
              <a:t>Integrated</a:t>
            </a:r>
            <a:r>
              <a:rPr lang="pt-BR" sz="1700" b="1" dirty="0" smtClean="0"/>
              <a:t> EEG </a:t>
            </a:r>
            <a:r>
              <a:rPr lang="pt-BR" sz="1700" b="1" dirty="0" err="1" smtClean="0"/>
              <a:t>and</a:t>
            </a:r>
            <a:r>
              <a:rPr lang="pt-BR" sz="1700" b="1" dirty="0" smtClean="0"/>
              <a:t> </a:t>
            </a:r>
            <a:r>
              <a:rPr lang="pt-BR" sz="1700" b="1" dirty="0" err="1" smtClean="0"/>
              <a:t>Conventional</a:t>
            </a:r>
            <a:r>
              <a:rPr lang="pt-BR" sz="1700" b="1" dirty="0" smtClean="0"/>
              <a:t> EEG in a </a:t>
            </a:r>
            <a:r>
              <a:rPr lang="pt-BR" sz="1700" b="1" dirty="0" err="1" smtClean="0"/>
              <a:t>Cohort</a:t>
            </a:r>
            <a:r>
              <a:rPr lang="pt-BR" sz="1700" b="1" dirty="0" smtClean="0"/>
              <a:t> </a:t>
            </a:r>
            <a:r>
              <a:rPr lang="pt-BR" sz="1700" b="1" dirty="0" err="1" smtClean="0"/>
              <a:t>of</a:t>
            </a:r>
            <a:r>
              <a:rPr lang="pt-BR" sz="1700" b="1" dirty="0" smtClean="0"/>
              <a:t> </a:t>
            </a:r>
            <a:r>
              <a:rPr lang="pt-BR" sz="1700" b="1" dirty="0" err="1" smtClean="0"/>
              <a:t>Premature</a:t>
            </a:r>
            <a:r>
              <a:rPr lang="pt-BR" sz="1700" b="1" dirty="0" smtClean="0"/>
              <a:t> </a:t>
            </a:r>
            <a:r>
              <a:rPr lang="pt-BR" sz="1700" b="1" dirty="0" err="1" smtClean="0"/>
              <a:t>Infants</a:t>
            </a:r>
            <a:r>
              <a:rPr lang="pt-BR" sz="1700" dirty="0" smtClean="0"/>
              <a:t>. </a:t>
            </a:r>
            <a:r>
              <a:rPr lang="pt-BR" sz="1700" dirty="0" err="1" smtClean="0"/>
              <a:t>Clinical</a:t>
            </a:r>
            <a:r>
              <a:rPr lang="pt-BR" sz="1700" dirty="0" smtClean="0"/>
              <a:t> EEG </a:t>
            </a:r>
            <a:r>
              <a:rPr lang="pt-BR" sz="1700" dirty="0" err="1" smtClean="0"/>
              <a:t>and</a:t>
            </a:r>
            <a:r>
              <a:rPr lang="pt-BR" sz="1700" dirty="0" smtClean="0"/>
              <a:t> </a:t>
            </a:r>
            <a:r>
              <a:rPr lang="pt-BR" sz="1700" dirty="0" err="1" smtClean="0"/>
              <a:t>Neuroscience</a:t>
            </a:r>
            <a:r>
              <a:rPr lang="pt-BR" sz="1700" dirty="0" smtClean="0"/>
              <a:t>, 48(2), 146–154; 2016.</a:t>
            </a:r>
          </a:p>
          <a:p>
            <a:pPr eaLnBrk="1" hangingPunct="1">
              <a:lnSpc>
                <a:spcPct val="80000"/>
              </a:lnSpc>
            </a:pPr>
            <a:endParaRPr lang="pt-BR" sz="1700" dirty="0" smtClean="0"/>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Referências Bibliográficas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Conteúdo 2"/>
          <p:cNvSpPr>
            <a:spLocks noGrp="1"/>
          </p:cNvSpPr>
          <p:nvPr>
            <p:ph idx="1"/>
          </p:nvPr>
        </p:nvSpPr>
        <p:spPr>
          <a:xfrm>
            <a:off x="468313" y="1125538"/>
            <a:ext cx="8351837" cy="5472112"/>
          </a:xfrm>
          <a:solidFill>
            <a:schemeClr val="bg1"/>
          </a:solidFill>
        </p:spPr>
        <p:txBody>
          <a:bodyPr/>
          <a:lstStyle/>
          <a:p>
            <a:pPr algn="just" eaLnBrk="1" hangingPunct="1">
              <a:lnSpc>
                <a:spcPct val="80000"/>
              </a:lnSpc>
            </a:pPr>
            <a:r>
              <a:rPr lang="pt-BR" sz="1900" smtClean="0"/>
              <a:t>NELSON Tratado de Pediatria. ELSEVIER. 19 (2); 2013.</a:t>
            </a:r>
          </a:p>
          <a:p>
            <a:pPr algn="just" eaLnBrk="1" hangingPunct="1">
              <a:lnSpc>
                <a:spcPct val="80000"/>
              </a:lnSpc>
            </a:pPr>
            <a:r>
              <a:rPr lang="pt-BR" sz="1900" smtClean="0"/>
              <a:t>PBSF. Manual workshop UTI neonatal neuro. Disponível em: https://pbsf.com.br/, acesso em dez-2019. </a:t>
            </a:r>
          </a:p>
          <a:p>
            <a:pPr algn="just" eaLnBrk="1" hangingPunct="1">
              <a:lnSpc>
                <a:spcPct val="80000"/>
              </a:lnSpc>
            </a:pPr>
            <a:r>
              <a:rPr lang="pt-BR" sz="1900" smtClean="0"/>
              <a:t>RAKSHASBHUVANKAR, A., RAO, S., PALUMBO, L., GHOSH, S., et al. Amplitude Integrated Electroencephalography Compared With Conventional Video EEG for Neonatal Seizure Detection: A Diagnostic Accuracy Study. Journal of Child Neurology, 32(9), 815–822; 2017.</a:t>
            </a:r>
          </a:p>
          <a:p>
            <a:pPr algn="just" eaLnBrk="1" hangingPunct="1">
              <a:lnSpc>
                <a:spcPct val="80000"/>
              </a:lnSpc>
            </a:pPr>
            <a:r>
              <a:rPr lang="pt-BR" sz="1900" smtClean="0"/>
              <a:t>SHAH, N. A., &amp; WUSTHOFF, C. J. How to use: amplitude-integrated EEG (aEEG). Archives of Disease in Childhood - Education &amp; Practice Edition, 100(2), 75–81; 2014.</a:t>
            </a:r>
          </a:p>
          <a:p>
            <a:pPr algn="just" eaLnBrk="1" hangingPunct="1">
              <a:lnSpc>
                <a:spcPct val="80000"/>
              </a:lnSpc>
            </a:pPr>
            <a:r>
              <a:rPr lang="pt-BR" sz="1900" smtClean="0"/>
              <a:t>TOSO, P. A., GONZÁLEZ, A. J., PÉREZ, M. E., KATTAN, et al. Clinical utility of early amplitude integrated EEG in monitoring term newborns at risk of neurological injury. Jornal de Pediatria, 90(2), 143–148; 2014.</a:t>
            </a:r>
          </a:p>
          <a:p>
            <a:pPr algn="just" eaLnBrk="1" hangingPunct="1">
              <a:lnSpc>
                <a:spcPct val="80000"/>
              </a:lnSpc>
            </a:pPr>
            <a:r>
              <a:rPr lang="pt-BR" sz="1900" smtClean="0"/>
              <a:t>UPTODATE. Base de dados (atualizações). Disponível em: https://www.uptodate.com/home, acesso em dez-2019.</a:t>
            </a:r>
          </a:p>
          <a:p>
            <a:pPr eaLnBrk="1" hangingPunct="1"/>
            <a:r>
              <a:rPr lang="en-US" sz="1900" smtClean="0"/>
              <a:t>GLASS HC, SHELLHAAS RA, WUSTHOFF CJ, CHANG T, ABEND NS, CHU et al. </a:t>
            </a:r>
            <a:r>
              <a:rPr lang="en-US" sz="1900" b="1" smtClean="0"/>
              <a:t>Neonatal Seizure Registry Study Group. Contemporary Profile of Seizures in Neonates: A Prospective Cohort Study</a:t>
            </a:r>
            <a:endParaRPr lang="en-US" sz="1900" smtClean="0"/>
          </a:p>
          <a:p>
            <a:pPr eaLnBrk="1" hangingPunct="1">
              <a:buFont typeface="Wingdings 3" pitchFamily="18" charset="2"/>
              <a:buNone/>
            </a:pPr>
            <a:r>
              <a:rPr lang="en-US" sz="1900" smtClean="0"/>
              <a:t>   J Pediatr 174:98-103,2016</a:t>
            </a:r>
            <a:endParaRPr lang="pt-BR" sz="1900" smtClean="0"/>
          </a:p>
          <a:p>
            <a:pPr eaLnBrk="1" hangingPunct="1">
              <a:lnSpc>
                <a:spcPct val="80000"/>
              </a:lnSpc>
            </a:pPr>
            <a:endParaRPr lang="pt-BR" sz="1900" smtClean="0"/>
          </a:p>
        </p:txBody>
      </p:sp>
      <p:sp>
        <p:nvSpPr>
          <p:cNvPr id="2" name="Título 1"/>
          <p:cNvSpPr>
            <a:spLocks noGrp="1"/>
          </p:cNvSpPr>
          <p:nvPr>
            <p:ph type="title"/>
          </p:nvPr>
        </p:nvSpPr>
        <p:spPr/>
        <p:txBody>
          <a:bodyPr/>
          <a:lstStyle/>
          <a:p>
            <a:pPr algn="ctr" eaLnBrk="1" fontAlgn="auto" hangingPunct="1">
              <a:spcAft>
                <a:spcPts val="0"/>
              </a:spcAft>
              <a:defRPr/>
            </a:pPr>
            <a:r>
              <a:rPr lang="pt-BR" dirty="0">
                <a:solidFill>
                  <a:schemeClr val="tx1"/>
                </a:solidFill>
              </a:rPr>
              <a:t>Referências Bibliográficas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840036" y="2555"/>
            <a:ext cx="9144000" cy="1143000"/>
          </a:xfrm>
        </p:spPr>
        <p:txBody>
          <a:bodyPr/>
          <a:lstStyle/>
          <a:p>
            <a:pPr algn="ctr" eaLnBrk="1" fontAlgn="auto" hangingPunct="1">
              <a:spcAft>
                <a:spcPts val="0"/>
              </a:spcAft>
              <a:defRPr/>
            </a:pPr>
            <a:r>
              <a:rPr lang="pt-BR" dirty="0">
                <a:solidFill>
                  <a:schemeClr val="tx1"/>
                </a:solidFill>
              </a:rPr>
              <a:t>OBRIGADA!</a:t>
            </a:r>
          </a:p>
        </p:txBody>
      </p:sp>
      <p:sp>
        <p:nvSpPr>
          <p:cNvPr id="44035" name="CaixaDeTexto 3"/>
          <p:cNvSpPr txBox="1">
            <a:spLocks noChangeArrowheads="1"/>
          </p:cNvSpPr>
          <p:nvPr/>
        </p:nvSpPr>
        <p:spPr bwMode="auto">
          <a:xfrm>
            <a:off x="4284663" y="5516563"/>
            <a:ext cx="4565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Lucida Sans Unicode" pitchFamily="34" charset="0"/>
                <a:cs typeface="Arial" pitchFamily="34" charset="0"/>
              </a:defRPr>
            </a:lvl1pPr>
            <a:lvl2pPr marL="742950" indent="-285750" eaLnBrk="0" hangingPunct="0">
              <a:defRPr>
                <a:solidFill>
                  <a:schemeClr val="tx1"/>
                </a:solidFill>
                <a:latin typeface="Lucida Sans Unicode" pitchFamily="34" charset="0"/>
                <a:cs typeface="Arial" pitchFamily="34" charset="0"/>
              </a:defRPr>
            </a:lvl2pPr>
            <a:lvl3pPr marL="1143000" indent="-228600" eaLnBrk="0" hangingPunct="0">
              <a:defRPr>
                <a:solidFill>
                  <a:schemeClr val="tx1"/>
                </a:solidFill>
                <a:latin typeface="Lucida Sans Unicode" pitchFamily="34" charset="0"/>
                <a:cs typeface="Arial" pitchFamily="34" charset="0"/>
              </a:defRPr>
            </a:lvl3pPr>
            <a:lvl4pPr marL="1600200" indent="-228600" eaLnBrk="0" hangingPunct="0">
              <a:defRPr>
                <a:solidFill>
                  <a:schemeClr val="tx1"/>
                </a:solidFill>
                <a:latin typeface="Lucida Sans Unicode" pitchFamily="34" charset="0"/>
                <a:cs typeface="Arial" pitchFamily="34" charset="0"/>
              </a:defRPr>
            </a:lvl4pPr>
            <a:lvl5pPr marL="2057400" indent="-228600" eaLnBrk="0" hangingPunct="0">
              <a:defRPr>
                <a:solidFill>
                  <a:schemeClr val="tx1"/>
                </a:solidFill>
                <a:latin typeface="Lucida Sans Unicode" pitchFamily="34" charset="0"/>
                <a:cs typeface="Arial" pitchFamily="34" charset="0"/>
              </a:defRPr>
            </a:lvl5pPr>
            <a:lvl6pPr marL="2514600" indent="-228600" eaLnBrk="0" fontAlgn="base" hangingPunct="0">
              <a:spcBef>
                <a:spcPct val="0"/>
              </a:spcBef>
              <a:spcAft>
                <a:spcPct val="0"/>
              </a:spcAft>
              <a:defRPr>
                <a:solidFill>
                  <a:schemeClr val="tx1"/>
                </a:solidFill>
                <a:latin typeface="Lucida Sans Unicode" pitchFamily="34" charset="0"/>
                <a:cs typeface="Arial" pitchFamily="34" charset="0"/>
              </a:defRPr>
            </a:lvl6pPr>
            <a:lvl7pPr marL="2971800" indent="-228600" eaLnBrk="0" fontAlgn="base" hangingPunct="0">
              <a:spcBef>
                <a:spcPct val="0"/>
              </a:spcBef>
              <a:spcAft>
                <a:spcPct val="0"/>
              </a:spcAft>
              <a:defRPr>
                <a:solidFill>
                  <a:schemeClr val="tx1"/>
                </a:solidFill>
                <a:latin typeface="Lucida Sans Unicode" pitchFamily="34" charset="0"/>
                <a:cs typeface="Arial" pitchFamily="34" charset="0"/>
              </a:defRPr>
            </a:lvl7pPr>
            <a:lvl8pPr marL="3429000" indent="-228600" eaLnBrk="0" fontAlgn="base" hangingPunct="0">
              <a:spcBef>
                <a:spcPct val="0"/>
              </a:spcBef>
              <a:spcAft>
                <a:spcPct val="0"/>
              </a:spcAft>
              <a:defRPr>
                <a:solidFill>
                  <a:schemeClr val="tx1"/>
                </a:solidFill>
                <a:latin typeface="Lucida Sans Unicode" pitchFamily="34" charset="0"/>
                <a:cs typeface="Arial" pitchFamily="34" charset="0"/>
              </a:defRPr>
            </a:lvl8pPr>
            <a:lvl9pPr marL="3886200" indent="-228600" eaLnBrk="0" fontAlgn="base" hangingPunct="0">
              <a:spcBef>
                <a:spcPct val="0"/>
              </a:spcBef>
              <a:spcAft>
                <a:spcPct val="0"/>
              </a:spcAft>
              <a:defRPr>
                <a:solidFill>
                  <a:schemeClr val="tx1"/>
                </a:solidFill>
                <a:latin typeface="Lucida Sans Unicode" pitchFamily="34" charset="0"/>
                <a:cs typeface="Arial" pitchFamily="34" charset="0"/>
              </a:defRPr>
            </a:lvl9pPr>
          </a:lstStyle>
          <a:p>
            <a:pPr eaLnBrk="1" hangingPunct="1"/>
            <a:r>
              <a:rPr lang="pt-BR"/>
              <a:t>Lorena de Mello Ferreira Silva Andrade</a:t>
            </a:r>
          </a:p>
        </p:txBody>
      </p:sp>
      <p:pic>
        <p:nvPicPr>
          <p:cNvPr id="44036"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765175"/>
            <a:ext cx="5976937" cy="466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7" name="Line 10"/>
          <p:cNvSpPr>
            <a:spLocks noChangeShapeType="1"/>
          </p:cNvSpPr>
          <p:nvPr/>
        </p:nvSpPr>
        <p:spPr bwMode="auto">
          <a:xfrm flipV="1">
            <a:off x="4427538" y="5084763"/>
            <a:ext cx="288925" cy="431800"/>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s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so">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1319</TotalTime>
  <Words>2934</Words>
  <Application>Microsoft Office PowerPoint</Application>
  <PresentationFormat>Apresentação na tela (4:3)</PresentationFormat>
  <Paragraphs>439</Paragraphs>
  <Slides>35</Slides>
  <Notes>34</Notes>
  <HiddenSlides>0</HiddenSlides>
  <MMClips>0</MMClips>
  <ScaleCrop>false</ScaleCrop>
  <HeadingPairs>
    <vt:vector size="4" baseType="variant">
      <vt:variant>
        <vt:lpstr>Tema</vt:lpstr>
      </vt:variant>
      <vt:variant>
        <vt:i4>1</vt:i4>
      </vt:variant>
      <vt:variant>
        <vt:lpstr>Títulos de slides</vt:lpstr>
      </vt:variant>
      <vt:variant>
        <vt:i4>35</vt:i4>
      </vt:variant>
    </vt:vector>
  </HeadingPairs>
  <TitlesOfParts>
    <vt:vector size="36" baseType="lpstr">
      <vt:lpstr>Concurso</vt:lpstr>
      <vt:lpstr>Perfil dos pacientes submetidos a monitorização continua com eletroencefalograma de amplitude integrada (aEEG) em uma Unidade de Terapia Intensiva Neonatal do Distrito Federal </vt:lpstr>
      <vt:lpstr>INTRODUÇÃO</vt:lpstr>
      <vt:lpstr>Apresentação do PowerPoint</vt:lpstr>
      <vt:lpstr>Apresentação do PowerPoint</vt:lpstr>
      <vt:lpstr>Materiais e métodos</vt:lpstr>
      <vt:lpstr>Materiais e métodos</vt:lpstr>
      <vt:lpstr>Materiais e métodos</vt:lpstr>
      <vt:lpstr>Materiais e métodos</vt:lpstr>
      <vt:lpstr>Materiais e métodos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Conclusão</vt:lpstr>
      <vt:lpstr>Referências Bibliográficas</vt:lpstr>
      <vt:lpstr>Referências Bibliográficas</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LEVANTAMENTO DOS NÍVEIS DE VITAMINA D NOS PACIENTES PORTADORES DE DERMATITE ATÓPICA, ATENDIDOS NO AMBULATÓRIO DE DERMATITE ATÓPICA, DO HOSPITAL DA CRIANÇA DE BRASÍLIA</dc:title>
  <dc:creator>Guilherme</dc:creator>
  <cp:lastModifiedBy>Paulo</cp:lastModifiedBy>
  <cp:revision>124</cp:revision>
  <dcterms:created xsi:type="dcterms:W3CDTF">2017-02-11T11:58:55Z</dcterms:created>
  <dcterms:modified xsi:type="dcterms:W3CDTF">2020-04-03T12:27:35Z</dcterms:modified>
</cp:coreProperties>
</file>