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5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9" r:id="rId34"/>
    <p:sldId id="290" r:id="rId35"/>
    <p:sldId id="291" r:id="rId36"/>
    <p:sldId id="292" r:id="rId37"/>
    <p:sldId id="293" r:id="rId38"/>
    <p:sldId id="295" r:id="rId39"/>
    <p:sldId id="297" r:id="rId40"/>
    <p:sldId id="298" r:id="rId41"/>
    <p:sldId id="300" r:id="rId42"/>
    <p:sldId id="301" r:id="rId43"/>
    <p:sldId id="302" r:id="rId44"/>
    <p:sldId id="303" r:id="rId45"/>
    <p:sldId id="299" r:id="rId46"/>
    <p:sldId id="296" r:id="rId47"/>
    <p:sldId id="304" r:id="rId48"/>
    <p:sldId id="305" r:id="rId49"/>
    <p:sldId id="288" r:id="rId5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FF00"/>
    <a:srgbClr val="FF0000"/>
    <a:srgbClr val="FF0066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110" autoAdjust="0"/>
  </p:normalViewPr>
  <p:slideViewPr>
    <p:cSldViewPr>
      <p:cViewPr>
        <p:scale>
          <a:sx n="70" d="100"/>
          <a:sy n="70" d="100"/>
        </p:scale>
        <p:origin x="-1156" y="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BB5B90C-90C6-46B4-A467-FEC895CB60C2}" type="datetimeFigureOut">
              <a:rPr lang="pt-BR"/>
              <a:pPr/>
              <a:t>11/04/2020</a:t>
            </a:fld>
            <a:endParaRPr lang="pt-BR"/>
          </a:p>
        </p:txBody>
      </p:sp>
      <p:sp>
        <p:nvSpPr>
          <p:cNvPr id="512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65DDDBE-268C-4D8D-AAC1-5C5007152C3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938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</a:rPr>
              <a:t>Embora estudos recentes possam ter gerado um pouco mais de clareza, o nível geral de evidência para o uso de atropina durante a intubação em cuidados intensivos continua pobre.</a:t>
            </a:r>
          </a:p>
          <a:p>
            <a:pPr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</a:rPr>
              <a:t>As evidências disponíveis demonstram que durante a intubação em cuidados intensivos, neonatos frequentemente experimentam bradicardia, embora raramente sejam afetados por arritmias ventriculares, e morte não tem sido relatada em uma série de estudos. É improvável que o uso indiscriminado de atropina altere os resultados da intubação em cuidados intensivos exceto na redução da frequência de taquicardia sinusal.</a:t>
            </a:r>
          </a:p>
          <a:p>
            <a:pPr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</a:rPr>
              <a:t>Crianças mais velhas:</a:t>
            </a:r>
          </a:p>
          <a:p>
            <a:pPr lvl="1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</a:rPr>
              <a:t>Frequência de bradicardia semelhante a recém-nascidos, maior </a:t>
            </a:r>
            <a:r>
              <a:rPr lang="pt-BR" dirty="0" err="1">
                <a:latin typeface="+mn-lt"/>
              </a:rPr>
              <a:t>frequencia</a:t>
            </a:r>
            <a:r>
              <a:rPr lang="pt-BR" dirty="0">
                <a:latin typeface="+mn-lt"/>
              </a:rPr>
              <a:t> de distúrbios ventriculares e arritmias condução, mortalidade durante intubação em cuidados intensivos na ordem de 0,5%.</a:t>
            </a:r>
          </a:p>
          <a:p>
            <a:pPr lvl="1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</a:rPr>
              <a:t>A atropina tem um efeito benéfico efeito sobre a redução de arritmias ventriculares e distúrbios da condução e pode reduzir a mortalidade em UTI. O uso de atropina para crianças&gt; 1 mês de idade pode influenciar positivamente os resultados além de uma redução na frequência de bradicardia sinusal.</a:t>
            </a:r>
            <a:endParaRPr lang="pt-BR" dirty="0">
              <a:latin typeface="+mn-lt"/>
            </a:endParaRPr>
          </a:p>
        </p:txBody>
      </p:sp>
      <p:sp>
        <p:nvSpPr>
          <p:cNvPr id="5734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95699FAA-3100-433D-BFC8-AA0A4E8CECE0}" type="slidenum">
              <a:rPr lang="pt-BR" sz="1200">
                <a:latin typeface="+mn-lt"/>
                <a:cs typeface="+mn-cs"/>
              </a:rPr>
              <a:pPr algn="r">
                <a:defRPr/>
              </a:pPr>
              <a:t>42</a:t>
            </a:fld>
            <a:endParaRPr lang="pt-B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e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00EB61-8C85-4F1F-A61C-A37994B55BE4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7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635A60-68ED-4003-BE94-D549B6A0BD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26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74675-E1D0-4942-B0EF-7E613D064397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59553-9417-485C-A4E2-0E27AA9ACB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561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e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e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344D5A-69B0-45CA-988F-C169D0AEA0F3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9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DF9F2EA-62AD-4930-90A9-A0F7AE690D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349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F1F90-052D-48BA-B014-21DEA61F2E2C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32EBA-F850-4AB8-B2FD-7A58F955E2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16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B8E35C-D2FE-4E7B-8040-46BC3480CD5E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A533CB8-B352-449F-BFB8-42D761E6482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070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0D2B7-AB04-4ECA-AE86-0C26B37B0720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4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7A2955-949E-4BA2-9084-76647F8D04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77625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tângulo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0210135-F5D3-4FFB-8A3B-C9F3CCB6116A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1B852D-7D14-4B82-B6DA-EF0D9BC044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1297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67AAA4-CB05-410E-902B-AF8B7C44F4DE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9E90E5-13BA-46F3-B49B-CDD13037C0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650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Fluxograma: Processo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luxograma: Processo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2E8A890-B8EE-4050-ADDE-EFD459E8D2F5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75B07C-65FA-40E2-8A36-D3B0FC7B47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6689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7B363-5FE8-4F4F-8EF1-E658DB578495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8F358-08F0-452B-A70C-B02DB0F756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5990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DFC93-160C-4DD2-9F21-4E686BB000FA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5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2CECF-5E55-4734-96C1-22633409D53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635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C17F6-20B0-4E32-9677-9B6D57CCE139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6FAC9-F216-4C0F-9E2B-818103AD48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4551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e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tângulo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33" name="Espaço Reservado para Texto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84E4517-0B44-45E2-BFAC-54ECC46AE5F5}" type="datetimeFigureOut">
              <a:rPr lang="pt-BR"/>
              <a:pPr>
                <a:defRPr/>
              </a:pPr>
              <a:t>11/04/2020</a:t>
            </a:fld>
            <a:endParaRPr lang="pt-BR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F0659AC-BE58-4085-BE38-E90271DB0C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5" name="Retângulo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6" r:id="rId2"/>
    <p:sldLayoutId id="2147483889" r:id="rId3"/>
    <p:sldLayoutId id="2147483885" r:id="rId4"/>
    <p:sldLayoutId id="2147483890" r:id="rId5"/>
    <p:sldLayoutId id="2147483884" r:id="rId6"/>
    <p:sldLayoutId id="2147483891" r:id="rId7"/>
    <p:sldLayoutId id="2147483892" r:id="rId8"/>
    <p:sldLayoutId id="2147483893" r:id="rId9"/>
    <p:sldLayoutId id="2147483883" r:id="rId10"/>
    <p:sldLayoutId id="2147483882" r:id="rId11"/>
    <p:sldLayoutId id="2147483887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3468997" TargetMode="External"/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www.ncbi.nlm.nih.gov/pubmed?linkname=pubmed_pubmed&amp;from_uid=23468997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paulomargotto.com.br/documentos/734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hyperlink" Target="https://www.ncbi.nlm.nih.gov/pubmed?linkname=pubmed_pubmed&amp;from_uid=26199407" TargetMode="External"/><Relationship Id="rId4" Type="http://schemas.openxmlformats.org/officeDocument/2006/relationships/hyperlink" Target="https://www.ncbi.nlm.nih.gov/pubmed/26199407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paulomargotto.com.br/documentos/19287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paulomargotto.com.br/documentos/20514" TargetMode="External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31913" y="3573463"/>
            <a:ext cx="7407275" cy="1800225"/>
          </a:xfrm>
        </p:spPr>
        <p:txBody>
          <a:bodyPr>
            <a:normAutofit/>
          </a:bodyPr>
          <a:lstStyle/>
          <a:p>
            <a:pPr marL="26988" algn="ctr">
              <a:lnSpc>
                <a:spcPct val="90000"/>
              </a:lnSpc>
            </a:pPr>
            <a:r>
              <a:rPr lang="pt-BR" sz="1800" dirty="0" smtClean="0">
                <a:solidFill>
                  <a:srgbClr val="320E04"/>
                </a:solidFill>
              </a:rPr>
              <a:t>Apresentação: Gabriela Rabelo Cunha</a:t>
            </a:r>
          </a:p>
          <a:p>
            <a:pPr marL="26988" algn="ctr">
              <a:lnSpc>
                <a:spcPct val="90000"/>
              </a:lnSpc>
            </a:pPr>
            <a:r>
              <a:rPr lang="pt-BR" sz="1800" dirty="0" smtClean="0">
                <a:solidFill>
                  <a:srgbClr val="320E04"/>
                </a:solidFill>
              </a:rPr>
              <a:t>(R4 Medicina Intensiva Pediátrica)</a:t>
            </a:r>
          </a:p>
          <a:p>
            <a:pPr marL="26988" algn="ctr">
              <a:lnSpc>
                <a:spcPct val="90000"/>
              </a:lnSpc>
            </a:pPr>
            <a:r>
              <a:rPr lang="pt-BR" sz="1800" dirty="0" smtClean="0">
                <a:solidFill>
                  <a:srgbClr val="320E04"/>
                </a:solidFill>
              </a:rPr>
              <a:t>Coordenação: Alexandre P. Serafim</a:t>
            </a:r>
          </a:p>
          <a:p>
            <a:pPr marL="26988" algn="ctr">
              <a:lnSpc>
                <a:spcPct val="90000"/>
              </a:lnSpc>
            </a:pPr>
            <a:r>
              <a:rPr lang="pt-BR" sz="1800" dirty="0" smtClean="0">
                <a:solidFill>
                  <a:srgbClr val="320E04"/>
                </a:solidFill>
                <a:hlinkClick r:id="rId2"/>
              </a:rPr>
              <a:t>www.paulomargoto.com.br</a:t>
            </a:r>
            <a:endParaRPr lang="pt-BR" sz="1800" dirty="0" smtClean="0">
              <a:solidFill>
                <a:srgbClr val="320E04"/>
              </a:solidFill>
            </a:endParaRPr>
          </a:p>
          <a:p>
            <a:pPr marL="26988" algn="ctr">
              <a:lnSpc>
                <a:spcPct val="90000"/>
              </a:lnSpc>
            </a:pPr>
            <a:r>
              <a:rPr lang="pt-BR" sz="1800" dirty="0" smtClean="0">
                <a:solidFill>
                  <a:srgbClr val="320E04"/>
                </a:solidFill>
              </a:rPr>
              <a:t>Brasília, </a:t>
            </a:r>
            <a:r>
              <a:rPr lang="pt-BR" sz="1800" dirty="0" smtClean="0">
                <a:solidFill>
                  <a:srgbClr val="320E04"/>
                </a:solidFill>
              </a:rPr>
              <a:t>11 </a:t>
            </a:r>
            <a:r>
              <a:rPr lang="pt-BR" sz="1800" dirty="0" smtClean="0">
                <a:solidFill>
                  <a:srgbClr val="320E04"/>
                </a:solidFill>
              </a:rPr>
              <a:t>de </a:t>
            </a:r>
            <a:r>
              <a:rPr lang="pt-BR" sz="1800" dirty="0" smtClean="0">
                <a:solidFill>
                  <a:srgbClr val="320E04"/>
                </a:solidFill>
              </a:rPr>
              <a:t>abril </a:t>
            </a:r>
            <a:r>
              <a:rPr lang="pt-BR" sz="1800" dirty="0" smtClean="0">
                <a:solidFill>
                  <a:srgbClr val="320E04"/>
                </a:solidFill>
              </a:rPr>
              <a:t>de 2020</a:t>
            </a:r>
          </a:p>
          <a:p>
            <a:pPr marL="26988">
              <a:lnSpc>
                <a:spcPct val="90000"/>
              </a:lnSpc>
            </a:pPr>
            <a:endParaRPr lang="pt-BR" sz="1800" dirty="0" smtClean="0">
              <a:solidFill>
                <a:srgbClr val="320E04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971550" y="1961366"/>
            <a:ext cx="8172450" cy="150810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600" i="1" dirty="0" err="1">
                <a:hlinkClick r:id="rId3"/>
              </a:rPr>
              <a:t>Atropine</a:t>
            </a:r>
            <a:r>
              <a:rPr lang="pt-BR" sz="1600" i="1" dirty="0">
                <a:hlinkClick r:id="rId3"/>
              </a:rPr>
              <a:t> for </a:t>
            </a:r>
            <a:r>
              <a:rPr lang="pt-BR" sz="1600" i="1" dirty="0" err="1">
                <a:hlinkClick r:id="rId3"/>
              </a:rPr>
              <a:t>critical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care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intubation</a:t>
            </a:r>
            <a:r>
              <a:rPr lang="pt-BR" sz="1600" i="1" dirty="0">
                <a:hlinkClick r:id="rId3"/>
              </a:rPr>
              <a:t> in a </a:t>
            </a:r>
            <a:r>
              <a:rPr lang="pt-BR" sz="1600" i="1" dirty="0" err="1">
                <a:hlinkClick r:id="rId3"/>
              </a:rPr>
              <a:t>cohort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of</a:t>
            </a:r>
            <a:r>
              <a:rPr lang="pt-BR" sz="1600" i="1" dirty="0">
                <a:hlinkClick r:id="rId3"/>
              </a:rPr>
              <a:t> 264 </a:t>
            </a:r>
            <a:r>
              <a:rPr lang="pt-BR" sz="1600" i="1" dirty="0" err="1">
                <a:hlinkClick r:id="rId3"/>
              </a:rPr>
              <a:t>children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and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reduced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mortality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unrelated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to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effects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on</a:t>
            </a:r>
            <a:r>
              <a:rPr lang="pt-BR" sz="1600" i="1" dirty="0">
                <a:hlinkClick r:id="rId3"/>
              </a:rPr>
              <a:t> </a:t>
            </a:r>
            <a:r>
              <a:rPr lang="pt-BR" sz="1600" i="1" dirty="0" err="1">
                <a:hlinkClick r:id="rId3"/>
              </a:rPr>
              <a:t>bradycardia.</a:t>
            </a:r>
            <a:r>
              <a:rPr lang="pt-BR" sz="1600" i="1" dirty="0" err="1"/>
              <a:t>Jones</a:t>
            </a:r>
            <a:r>
              <a:rPr lang="pt-BR" sz="1600" i="1" dirty="0"/>
              <a:t> P, </a:t>
            </a:r>
            <a:r>
              <a:rPr lang="pt-BR" sz="1600" i="1" dirty="0" err="1"/>
              <a:t>Peters</a:t>
            </a:r>
            <a:r>
              <a:rPr lang="pt-BR" sz="1600" i="1" dirty="0"/>
              <a:t> MJ, Pinto da Costa N, </a:t>
            </a:r>
            <a:r>
              <a:rPr lang="pt-BR" sz="1600" i="1" dirty="0" err="1"/>
              <a:t>Kurth</a:t>
            </a:r>
            <a:r>
              <a:rPr lang="pt-BR" sz="1600" i="1" dirty="0"/>
              <a:t> T, Alberti C, </a:t>
            </a:r>
            <a:r>
              <a:rPr lang="pt-BR" sz="1600" i="1" dirty="0" err="1"/>
              <a:t>Kessous</a:t>
            </a:r>
            <a:r>
              <a:rPr lang="pt-BR" sz="1600" i="1" dirty="0"/>
              <a:t> K, </a:t>
            </a:r>
            <a:r>
              <a:rPr lang="pt-BR" sz="1600" i="1" dirty="0" err="1"/>
              <a:t>Lode</a:t>
            </a:r>
            <a:r>
              <a:rPr lang="pt-BR" sz="1600" i="1" dirty="0"/>
              <a:t> N, </a:t>
            </a:r>
            <a:r>
              <a:rPr lang="pt-BR" sz="1600" i="1" dirty="0" err="1"/>
              <a:t>Dauger</a:t>
            </a:r>
            <a:r>
              <a:rPr lang="pt-BR" sz="1600" i="1" dirty="0"/>
              <a:t> </a:t>
            </a:r>
            <a:r>
              <a:rPr lang="pt-BR" sz="1600" i="1" dirty="0" err="1"/>
              <a:t>S.PLoS</a:t>
            </a:r>
            <a:r>
              <a:rPr lang="pt-BR" sz="1600" i="1" dirty="0"/>
              <a:t> </a:t>
            </a:r>
            <a:r>
              <a:rPr lang="pt-BR" sz="1600" i="1" dirty="0" err="1"/>
              <a:t>One</a:t>
            </a:r>
            <a:r>
              <a:rPr lang="pt-BR" sz="1600" i="1" dirty="0"/>
              <a:t>. 2013;8(2):e57478. </a:t>
            </a:r>
            <a:r>
              <a:rPr lang="pt-BR" sz="1600" i="1" dirty="0" err="1"/>
              <a:t>doi</a:t>
            </a:r>
            <a:r>
              <a:rPr lang="pt-BR" sz="1600" i="1" dirty="0"/>
              <a:t>: 10.1371/journal.pone.0057478. </a:t>
            </a:r>
            <a:r>
              <a:rPr lang="pt-BR" sz="1600" i="1" dirty="0" err="1"/>
              <a:t>Epub</a:t>
            </a:r>
            <a:r>
              <a:rPr lang="pt-BR" sz="1600" i="1" dirty="0"/>
              <a:t> 2013 </a:t>
            </a:r>
            <a:r>
              <a:rPr lang="pt-BR" sz="1600" i="1" dirty="0" err="1"/>
              <a:t>Feb</a:t>
            </a:r>
            <a:r>
              <a:rPr lang="pt-BR" sz="1600" i="1" dirty="0"/>
              <a:t> </a:t>
            </a:r>
          </a:p>
          <a:p>
            <a:pPr algn="ctr"/>
            <a:r>
              <a:rPr lang="pt-BR" sz="1600" i="1" dirty="0"/>
              <a:t>28.PMID: 23468997. </a:t>
            </a:r>
            <a:r>
              <a:rPr lang="pt-BR" sz="1600" b="1" i="1" dirty="0" err="1">
                <a:hlinkClick r:id="rId3"/>
              </a:rPr>
              <a:t>Free</a:t>
            </a:r>
            <a:r>
              <a:rPr lang="pt-BR" sz="1600" b="1" i="1" dirty="0">
                <a:hlinkClick r:id="rId3"/>
              </a:rPr>
              <a:t> PMC </a:t>
            </a:r>
            <a:r>
              <a:rPr lang="pt-BR" sz="1600" b="1" i="1" dirty="0" err="1">
                <a:hlinkClick r:id="rId3"/>
              </a:rPr>
              <a:t>Article</a:t>
            </a:r>
            <a:r>
              <a:rPr lang="pt-BR" sz="1600" b="1" i="1" dirty="0" err="1"/>
              <a:t>.</a:t>
            </a:r>
            <a:r>
              <a:rPr lang="pt-BR" sz="1600" i="1" u="sng" dirty="0" err="1">
                <a:hlinkClick r:id="rId4"/>
              </a:rPr>
              <a:t>Similar</a:t>
            </a:r>
            <a:r>
              <a:rPr lang="pt-BR" sz="1600" i="1" u="sng" dirty="0">
                <a:hlinkClick r:id="rId4"/>
              </a:rPr>
              <a:t> </a:t>
            </a:r>
            <a:r>
              <a:rPr lang="pt-BR" sz="1600" i="1" u="sng" dirty="0" err="1">
                <a:hlinkClick r:id="rId4"/>
              </a:rPr>
              <a:t>articles</a:t>
            </a:r>
            <a:endParaRPr lang="pt-BR" sz="1600" i="1" u="sng" dirty="0"/>
          </a:p>
          <a:p>
            <a:pPr algn="ctr"/>
            <a:r>
              <a:rPr lang="pt-BR" b="1" dirty="0" smtClean="0">
                <a:solidFill>
                  <a:srgbClr val="FF0066"/>
                </a:solidFill>
              </a:rPr>
              <a:t>ARTIGO </a:t>
            </a:r>
            <a:r>
              <a:rPr lang="pt-BR" b="1" dirty="0">
                <a:solidFill>
                  <a:srgbClr val="FF0066"/>
                </a:solidFill>
              </a:rPr>
              <a:t>INTEGRAL! CONSULTE-O AQUI E AGORA!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763713" y="0"/>
            <a:ext cx="63373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 dirty="0">
                <a:solidFill>
                  <a:srgbClr val="0000FF"/>
                </a:solidFill>
              </a:rPr>
              <a:t>Atropina para intubação em </a:t>
            </a:r>
            <a:r>
              <a:rPr lang="pt-BR" sz="2400" b="1">
                <a:solidFill>
                  <a:srgbClr val="0000FF"/>
                </a:solidFill>
              </a:rPr>
              <a:t>Terapia </a:t>
            </a:r>
            <a:r>
              <a:rPr lang="pt-BR" sz="2400" b="1" smtClean="0">
                <a:solidFill>
                  <a:srgbClr val="0000FF"/>
                </a:solidFill>
              </a:rPr>
              <a:t>Intensiva </a:t>
            </a:r>
            <a:r>
              <a:rPr lang="pt-BR" sz="2400" b="1" dirty="0">
                <a:solidFill>
                  <a:srgbClr val="0000FF"/>
                </a:solidFill>
              </a:rPr>
              <a:t>em uma coorte de 264 crianças e redução da mortalidade não relacionada a efeitos sobre bradicardia.</a:t>
            </a:r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73463"/>
            <a:ext cx="223202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5267325"/>
            <a:ext cx="898048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Intubação de </a:t>
            </a:r>
            <a:r>
              <a:rPr lang="pt-PT" dirty="0"/>
              <a:t>crianças pequenas em cuidados intensivos </a:t>
            </a:r>
            <a:r>
              <a:rPr lang="pt-PT" dirty="0" smtClean="0"/>
              <a:t>representa </a:t>
            </a:r>
            <a:r>
              <a:rPr lang="pt-PT" dirty="0"/>
              <a:t>um momento crucial em um episódio </a:t>
            </a:r>
            <a:r>
              <a:rPr lang="pt-PT" dirty="0" smtClean="0"/>
              <a:t>de doença </a:t>
            </a:r>
            <a:r>
              <a:rPr lang="pt-PT" dirty="0"/>
              <a:t>crítica </a:t>
            </a:r>
            <a:r>
              <a:rPr lang="pt-PT" dirty="0" smtClean="0"/>
              <a:t>e </a:t>
            </a:r>
            <a:r>
              <a:rPr lang="pt-PT" dirty="0"/>
              <a:t>pode estar associado à </a:t>
            </a:r>
            <a:r>
              <a:rPr lang="pt-PT" dirty="0" smtClean="0"/>
              <a:t>descompensação cardiorrespiratória.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pt-PT" dirty="0" smtClean="0"/>
          </a:p>
          <a:p>
            <a:pPr marL="0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Em </a:t>
            </a:r>
            <a:r>
              <a:rPr lang="pt-PT" dirty="0"/>
              <a:t>adultos gravemente enfermos, o risco de morte durante a </a:t>
            </a:r>
            <a:r>
              <a:rPr lang="pt-PT" dirty="0" smtClean="0"/>
              <a:t>intubação </a:t>
            </a:r>
            <a:r>
              <a:rPr lang="pt-PT" dirty="0"/>
              <a:t>tem sido estimado em 1 a </a:t>
            </a:r>
            <a:r>
              <a:rPr lang="pt-PT" dirty="0" smtClean="0"/>
              <a:t>3</a:t>
            </a:r>
            <a:r>
              <a:rPr lang="pt-PT" dirty="0"/>
              <a:t>%</a:t>
            </a:r>
            <a:r>
              <a:rPr lang="pt-PT" dirty="0" smtClean="0"/>
              <a:t>. </a:t>
            </a:r>
            <a:r>
              <a:rPr lang="pt-PT" dirty="0"/>
              <a:t>Em crianças, a mortalidade por intubação é </a:t>
            </a:r>
            <a:r>
              <a:rPr lang="pt-PT" dirty="0" smtClean="0"/>
              <a:t>menor.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	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	Anestesistas e intensivistas pediátricos têm usado a </a:t>
            </a:r>
            <a:r>
              <a:rPr lang="pt-PT" smtClean="0">
                <a:solidFill>
                  <a:srgbClr val="FF0000"/>
                </a:solidFill>
              </a:rPr>
              <a:t>bradicardia </a:t>
            </a:r>
            <a:r>
              <a:rPr lang="pt-PT" smtClean="0"/>
              <a:t>em crianças como medida da estabilidade hemodinâmica durante a intubação em cuidados intensivos por mais de 50 anos.</a:t>
            </a:r>
          </a:p>
          <a:p>
            <a:pPr marL="0" indent="0" algn="just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Dois </a:t>
            </a:r>
            <a:r>
              <a:rPr lang="pt-PT" dirty="0"/>
              <a:t>mecanismos distintos </a:t>
            </a:r>
            <a:r>
              <a:rPr lang="pt-PT" dirty="0" smtClean="0"/>
              <a:t>contribuem </a:t>
            </a:r>
            <a:r>
              <a:rPr lang="pt-PT" dirty="0"/>
              <a:t>para quedas na frequência cardíaca durante a </a:t>
            </a:r>
            <a:r>
              <a:rPr lang="pt-PT" dirty="0" smtClean="0"/>
              <a:t>intubação: 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PT" dirty="0" smtClean="0"/>
              <a:t>Os efeitos </a:t>
            </a:r>
            <a:r>
              <a:rPr lang="pt-PT" dirty="0"/>
              <a:t>diretos de alguns medicamentos de indução </a:t>
            </a:r>
            <a:r>
              <a:rPr lang="pt-PT" dirty="0" smtClean="0"/>
              <a:t>e;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PT" dirty="0" smtClean="0"/>
              <a:t> </a:t>
            </a:r>
            <a:r>
              <a:rPr lang="pt-PT" dirty="0"/>
              <a:t>inibição colinérgica </a:t>
            </a:r>
            <a:r>
              <a:rPr lang="pt-PT" dirty="0" smtClean="0"/>
              <a:t>parassimpática pelo </a:t>
            </a:r>
            <a:r>
              <a:rPr lang="pt-PT" dirty="0"/>
              <a:t>efeito vagal, pela atividade do nó sino-atrial como reflexo da resposta à hipoxemia e / ou estimulação da laringe.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2296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A </a:t>
            </a:r>
            <a:r>
              <a:rPr lang="pt-PT" dirty="0"/>
              <a:t>atropina foi proposta na década de 1950 para superar os efeitos anticolinérgicos da succinilcolina durante a indução e </a:t>
            </a:r>
            <a:r>
              <a:rPr lang="pt-PT" dirty="0" smtClean="0"/>
              <a:t>intubação.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pt-PT" dirty="0" smtClean="0"/>
          </a:p>
          <a:p>
            <a:pPr marL="82296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Após </a:t>
            </a:r>
            <a:r>
              <a:rPr lang="pt-PT" dirty="0"/>
              <a:t>a introdução de relaxantes musculares não despolarizantes e anestésicos menos cardiodepressivos, como o sevoflurano, </a:t>
            </a:r>
            <a:r>
              <a:rPr lang="pt-PT" dirty="0" smtClean="0"/>
              <a:t>houve declínio </a:t>
            </a:r>
            <a:r>
              <a:rPr lang="pt-PT" dirty="0"/>
              <a:t>no uso de atropina.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0963" indent="0" algn="just">
              <a:lnSpc>
                <a:spcPct val="90000"/>
              </a:lnSpc>
              <a:buFont typeface="Wingdings 2" pitchFamily="18" charset="2"/>
              <a:buNone/>
            </a:pPr>
            <a:r>
              <a:rPr lang="pt-PT" smtClean="0"/>
              <a:t>	</a:t>
            </a:r>
            <a:r>
              <a:rPr lang="pt-PT" smtClean="0">
                <a:solidFill>
                  <a:srgbClr val="0000FF"/>
                </a:solidFill>
              </a:rPr>
              <a:t>Atualmente, recomenda-se a atropina para otimizar a estabilidade hemodinâmica durante a intubação em cuidados intensivos.</a:t>
            </a:r>
          </a:p>
          <a:p>
            <a:pPr marL="80963" indent="0" algn="just">
              <a:lnSpc>
                <a:spcPct val="90000"/>
              </a:lnSpc>
              <a:buFont typeface="Wingdings 2" pitchFamily="18" charset="2"/>
              <a:buNone/>
            </a:pPr>
            <a:r>
              <a:rPr lang="pt-PT" smtClean="0"/>
              <a:t>	Em 2007, o</a:t>
            </a:r>
            <a:r>
              <a:rPr lang="en-US" smtClean="0"/>
              <a:t> </a:t>
            </a:r>
            <a:r>
              <a:rPr lang="en-US" i="1" smtClean="0"/>
              <a:t>American College of Critical </a:t>
            </a:r>
            <a:r>
              <a:rPr lang="pt-BR" i="1" smtClean="0"/>
              <a:t>Care Medicine </a:t>
            </a:r>
            <a:r>
              <a:rPr lang="pt-BR" smtClean="0"/>
              <a:t>forneceu</a:t>
            </a:r>
            <a:r>
              <a:rPr lang="pt-PT" smtClean="0"/>
              <a:t> um nível III de recomendação para ‘‘ Pré-tratamento com cetamina e atropina (…) devem ser usados como (…) regime de indução de escolha para promover integridade cardiovascular'‘.</a:t>
            </a:r>
            <a:endParaRPr lang="pt-BR" i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Introdução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	</a:t>
            </a:r>
          </a:p>
          <a:p>
            <a:pPr marL="0" indent="0" algn="ctr">
              <a:buFont typeface="Wingdings 2" pitchFamily="18" charset="2"/>
              <a:buNone/>
            </a:pPr>
            <a:r>
              <a:rPr lang="pt-PT" smtClean="0"/>
              <a:t>	</a:t>
            </a:r>
            <a:r>
              <a:rPr lang="pt-PT" smtClean="0">
                <a:solidFill>
                  <a:srgbClr val="0000FF"/>
                </a:solidFill>
              </a:rPr>
              <a:t>A falta de dados prospectivos sobre o impacto de atropina na frequência cardíaca e resultado em crianças gravemente doentes estimulou este estudo.</a:t>
            </a:r>
          </a:p>
          <a:p>
            <a:pPr marL="0" indent="0"/>
            <a:endParaRPr lang="pt-BR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Objetivo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pt-PT" smtClean="0">
                <a:solidFill>
                  <a:srgbClr val="0000FF"/>
                </a:solidFill>
              </a:rPr>
              <a:t>	O objetivo foi medir o efeito do uso de atropina e a mortalidade na UTI em uma população de crianças recrutada prospectivamente, submetidos à sua primeira intubação em cuidados intensivos.</a:t>
            </a:r>
            <a:r>
              <a:rPr lang="pt-PT" smtClean="0"/>
              <a:t> 	</a:t>
            </a:r>
          </a:p>
          <a:p>
            <a:pPr marL="0" indent="0" algn="ctr">
              <a:buFont typeface="Wingdings 2" pitchFamily="18" charset="2"/>
              <a:buNone/>
            </a:pPr>
            <a:r>
              <a:rPr lang="pt-PT" smtClean="0"/>
              <a:t>Um escore de propensão foi usado para ajustar características prognósticas específicas do paciente que pode ter influenciado na prescrição de atropina. 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 2" pitchFamily="18" charset="2"/>
              <a:buNone/>
            </a:pPr>
            <a:r>
              <a:rPr lang="pt-BR" smtClean="0"/>
              <a:t>	Estudo multicêntrico (Hospitais franceses), prospectivo, observacional.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pt-BR" smtClean="0"/>
              <a:t>	Uma carta informativa foi fornecida aos pais que descrevia o objetivo do estudo e dando-lhes a possibilidade de remover seu filho do estudo.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pt-BR" smtClean="0"/>
              <a:t>	O consentimento por escrito não foi obtido, pois o estudo não envolvia intervenção no processo de intubação.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Font typeface="Wingdings 2" pitchFamily="18" charset="2"/>
              <a:buNone/>
            </a:pPr>
            <a:r>
              <a:rPr lang="pt-PT" smtClean="0">
                <a:solidFill>
                  <a:srgbClr val="0000FF"/>
                </a:solidFill>
              </a:rPr>
              <a:t>Foram elegíveis para o estudo todas as crianças que estavam passando pela primeira intubação não eletiva e não estavam em assistolia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	</a:t>
            </a:r>
            <a:r>
              <a:rPr lang="pt-PT" smtClean="0">
                <a:solidFill>
                  <a:srgbClr val="FF0000"/>
                </a:solidFill>
              </a:rPr>
              <a:t>Exclusão</a:t>
            </a:r>
            <a:r>
              <a:rPr lang="pt-PT" smtClean="0"/>
              <a:t>:</a:t>
            </a:r>
          </a:p>
          <a:p>
            <a:pPr marL="0" indent="0" algn="just">
              <a:buFontTx/>
              <a:buChar char="-"/>
            </a:pPr>
            <a:r>
              <a:rPr lang="pt-PT" smtClean="0"/>
              <a:t>Maiores de 8 anos</a:t>
            </a:r>
          </a:p>
          <a:p>
            <a:pPr marL="0" indent="0">
              <a:buFontTx/>
              <a:buChar char="-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just">
              <a:lnSpc>
                <a:spcPct val="90000"/>
              </a:lnSpc>
              <a:buFont typeface="Wingdings 2" pitchFamily="18" charset="2"/>
              <a:buNone/>
            </a:pPr>
            <a:r>
              <a:rPr lang="pt-BR" sz="3000" smtClean="0"/>
              <a:t>	Foram registrados os seguintes dados:</a:t>
            </a:r>
          </a:p>
          <a:p>
            <a:pPr marL="0" indent="0" algn="just">
              <a:lnSpc>
                <a:spcPct val="90000"/>
              </a:lnSpc>
              <a:buFontTx/>
              <a:buChar char="-"/>
            </a:pPr>
            <a:r>
              <a:rPr lang="pt-PT" sz="3000" b="1" smtClean="0"/>
              <a:t>idade, sexo, idade gestacional </a:t>
            </a:r>
            <a:r>
              <a:rPr lang="pt-PT" sz="3000" smtClean="0"/>
              <a:t>(para nascimentos), </a:t>
            </a:r>
            <a:r>
              <a:rPr lang="pt-PT" sz="3000" b="1" smtClean="0"/>
              <a:t>patologias</a:t>
            </a:r>
            <a:r>
              <a:rPr lang="pt-PT" sz="3000" smtClean="0"/>
              <a:t> (dificuldade respiratória neonatal, desconforto respiratório não neonatal, cardíacas, neurológicas, mal formação do nariz e garganta e orelha, sepse e 'outros'), </a:t>
            </a:r>
            <a:r>
              <a:rPr lang="pt-PT" sz="3000" b="1" smtClean="0"/>
              <a:t>principais  drogas usadas na  indução e administração de atropina</a:t>
            </a:r>
            <a:r>
              <a:rPr lang="pt-PT" sz="3000" smtClean="0"/>
              <a:t>.</a:t>
            </a:r>
          </a:p>
          <a:p>
            <a:pPr marL="0" indent="0" algn="just">
              <a:lnSpc>
                <a:spcPct val="90000"/>
              </a:lnSpc>
              <a:buFont typeface="Wingdings 2" pitchFamily="18" charset="2"/>
              <a:buNone/>
            </a:pPr>
            <a:r>
              <a:rPr lang="pt-PT" sz="3000" smtClean="0"/>
              <a:t>	O escore do PRISM III-24 (Pediatric RISk of Mortality) foi gravado nas crianças&gt; 28 dias.</a:t>
            </a:r>
            <a:endParaRPr lang="pt-BR" sz="3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>
              <a:solidFill>
                <a:schemeClr val="tx2">
                  <a:satMod val="130000"/>
                </a:schemeClr>
              </a:solidFill>
            </a:endParaRPr>
          </a:p>
        </p:txBody>
      </p:sp>
      <p:pic>
        <p:nvPicPr>
          <p:cNvPr id="1945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7" t="31500" r="13783" b="29726"/>
          <a:stretch>
            <a:fillRect/>
          </a:stretch>
        </p:blipFill>
        <p:spPr>
          <a:xfrm>
            <a:off x="120650" y="4437063"/>
            <a:ext cx="7921625" cy="2252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3" t="14287" r="18120" b="6248"/>
          <a:stretch>
            <a:fillRect/>
          </a:stretch>
        </p:blipFill>
        <p:spPr bwMode="auto">
          <a:xfrm>
            <a:off x="107950" y="-34925"/>
            <a:ext cx="7777163" cy="479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PT" dirty="0">
                <a:solidFill>
                  <a:schemeClr val="tx2">
                    <a:satMod val="130000"/>
                  </a:schemeClr>
                </a:solidFill>
              </a:rPr>
              <a:t>PRISM III-24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	As variáveis ​​fisiológicas são medidas apenas nas primeiras 4 horas de atendimento na UTI Pediárica, e as variáveis ​​laboratoriais são medidas no período de 2 horas antes da admissão na UTI Pediátrica e nas primeiras 4 horas.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90000"/>
              </a:lnSpc>
              <a:buFont typeface="Wingdings 2" pitchFamily="18" charset="2"/>
              <a:buNone/>
            </a:pPr>
            <a:r>
              <a:rPr lang="pt-PT" smtClean="0"/>
              <a:t>	A prescrição de atropina ficou a critério do intensivista.</a:t>
            </a:r>
          </a:p>
          <a:p>
            <a:pPr marL="0" indent="0" algn="just">
              <a:lnSpc>
                <a:spcPct val="90000"/>
              </a:lnSpc>
              <a:buFont typeface="Wingdings 2" pitchFamily="18" charset="2"/>
              <a:buNone/>
            </a:pPr>
            <a:r>
              <a:rPr lang="pt-PT" smtClean="0"/>
              <a:t>	Aqueles que receberam atropina foram designados como </a:t>
            </a:r>
            <a:r>
              <a:rPr lang="pt-PT" b="1" smtClean="0">
                <a:solidFill>
                  <a:srgbClr val="0000FF"/>
                </a:solidFill>
              </a:rPr>
              <a:t>grupo atropina</a:t>
            </a:r>
            <a:r>
              <a:rPr lang="pt-PT" b="1" smtClean="0"/>
              <a:t> </a:t>
            </a:r>
            <a:r>
              <a:rPr lang="pt-PT" smtClean="0"/>
              <a:t>em comparação com o </a:t>
            </a:r>
            <a:r>
              <a:rPr lang="pt-PT" b="1" smtClean="0">
                <a:solidFill>
                  <a:srgbClr val="0000FF"/>
                </a:solidFill>
              </a:rPr>
              <a:t>grupo não atropina</a:t>
            </a:r>
            <a:r>
              <a:rPr lang="pt-PT" smtClean="0">
                <a:solidFill>
                  <a:srgbClr val="0000FF"/>
                </a:solidFill>
              </a:rPr>
              <a:t>.</a:t>
            </a:r>
          </a:p>
          <a:p>
            <a:pPr marL="0" indent="0" algn="just">
              <a:lnSpc>
                <a:spcPct val="90000"/>
              </a:lnSpc>
              <a:buFont typeface="Wingdings 2" pitchFamily="18" charset="2"/>
              <a:buNone/>
            </a:pPr>
            <a:r>
              <a:rPr lang="pt-PT" smtClean="0"/>
              <a:t>	Crianças que receberam atropina após o início da intubação como tratamento da bradicardia foram incluídas no grupo não atropina.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pt-PT" smtClean="0"/>
              <a:t>	</a:t>
            </a:r>
          </a:p>
          <a:p>
            <a:pPr marL="0" indent="0">
              <a:buFont typeface="Wingdings 2" pitchFamily="18" charset="2"/>
              <a:buNone/>
            </a:pPr>
            <a:r>
              <a:rPr lang="pt-PT" smtClean="0"/>
              <a:t>	A população do estudo foi dividida em dois subgrupos etários, neonatais (</a:t>
            </a:r>
            <a:r>
              <a:rPr lang="pt-PT" smtClean="0">
                <a:solidFill>
                  <a:srgbClr val="0000FF"/>
                </a:solidFill>
              </a:rPr>
              <a:t>28 dias</a:t>
            </a:r>
            <a:r>
              <a:rPr lang="pt-PT" smtClean="0"/>
              <a:t> de idade pós-natal) e crianças mais velhas (28 dias de idade pós-natal até 8 anos).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>
          <a:xfrm>
            <a:off x="1187450" y="765175"/>
            <a:ext cx="7499350" cy="480060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pt-PT" smtClean="0"/>
              <a:t>	Uma tira de controle de eletrocadiograma (ECG) de um minuto (25 mm / s) foi registrada antes até o início da intubação e usado para calcular a freqüência cardíaca média da pré-intubação.</a:t>
            </a:r>
          </a:p>
          <a:p>
            <a:pPr marL="0" indent="0">
              <a:buFont typeface="Wingdings 2" pitchFamily="18" charset="2"/>
              <a:buNone/>
            </a:pPr>
            <a:r>
              <a:rPr lang="pt-PT" smtClean="0"/>
              <a:t>	A gravação contínua de ECG / saturação de oxigênico (SpO2) começou a partir do momento da inserção do laringoscópio até uma SpO2 de 95% ter sido obtida ou a criança ser conectada a um ventilador.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 2" pitchFamily="18" charset="2"/>
              <a:buNone/>
            </a:pPr>
            <a:r>
              <a:rPr lang="pt-BR" smtClean="0"/>
              <a:t>	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pt-BR" smtClean="0"/>
              <a:t> 	</a:t>
            </a:r>
            <a:r>
              <a:rPr lang="pt-PT" smtClean="0"/>
              <a:t>Dois Pediatras intensivistas independentes revisaram os ECGs de intubação e foi feita média dos intervalos R-R.</a:t>
            </a:r>
          </a:p>
          <a:p>
            <a:pPr marL="0" indent="0">
              <a:buFont typeface="Wingdings 2" pitchFamily="18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Métodos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	</a:t>
            </a:r>
          </a:p>
          <a:p>
            <a:pPr marL="0" indent="0" algn="ctr">
              <a:buFont typeface="Wingdings 2" pitchFamily="18" charset="2"/>
              <a:buNone/>
            </a:pPr>
            <a:r>
              <a:rPr lang="pt-PT" smtClean="0"/>
              <a:t>	</a:t>
            </a:r>
            <a:r>
              <a:rPr lang="pt-PT" b="1" smtClean="0">
                <a:solidFill>
                  <a:srgbClr val="0000FF"/>
                </a:solidFill>
              </a:rPr>
              <a:t>O desfecho primário foi a mortalidade na UTI.</a:t>
            </a:r>
            <a:r>
              <a:rPr lang="pt-PT" smtClean="0"/>
              <a:t> 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Os desfechos secundários foram a diferença na freqüência cardíaca da pré-intubação e durante a intubação e o número de dias desde a intubação até a morte.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83" t="16071" r="24702" b="9470"/>
          <a:stretch>
            <a:fillRect/>
          </a:stretch>
        </p:blipFill>
        <p:spPr bwMode="auto">
          <a:xfrm>
            <a:off x="1331913" y="1196752"/>
            <a:ext cx="7542212" cy="551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7651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3" t="13570" r="28764" b="11800"/>
          <a:stretch>
            <a:fillRect/>
          </a:stretch>
        </p:blipFill>
        <p:spPr bwMode="auto">
          <a:xfrm>
            <a:off x="250825" y="0"/>
            <a:ext cx="8713788" cy="6854825"/>
          </a:xfrm>
          <a:prstGeom prst="rect">
            <a:avLst/>
          </a:prstGeom>
          <a:noFill/>
          <a:ln w="3175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31 crianças morreram durante os cuidados (31/264).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Mortalidade significativamente menor no grupo neonatal (7% x 19%).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Apenas 1 criança morreu durante a intubação -- 16 meses com distúrbio cromossômico letal, hipertensão pulmonar e choque séptico.</a:t>
            </a:r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Mortalidade geral de 0,4 % durante a intubação.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smtClean="0"/>
              <a:t>A mortalidade não ajustada antes da alta da UTI Pediátrica foi de 7% no grupo atropina e 16% no grupo não atropina.</a:t>
            </a:r>
          </a:p>
          <a:p>
            <a:r>
              <a:rPr lang="pt-BR" b="1" smtClean="0"/>
              <a:t>A mortalidade estimada usando o escore PRISM foi de 5% no grupo atropina e 8 % no grupo não atropina.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O uso de atropina foi associada a uma diferença significativa na sobrevida das crianças mais velhas</a:t>
            </a:r>
            <a:r>
              <a:rPr lang="pt-BR" smtClean="0"/>
              <a:t>, </a:t>
            </a:r>
            <a:r>
              <a:rPr lang="pt-BR" smtClean="0">
                <a:solidFill>
                  <a:srgbClr val="FF0000"/>
                </a:solidFill>
              </a:rPr>
              <a:t>mas não nos neonatos.</a:t>
            </a:r>
          </a:p>
          <a:p>
            <a:endParaRPr lang="pt-BR" smtClean="0">
              <a:solidFill>
                <a:srgbClr val="FF0000"/>
              </a:solidFill>
            </a:endParaRPr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8" t="14287" r="58838" b="50197"/>
          <a:stretch>
            <a:fillRect/>
          </a:stretch>
        </p:blipFill>
        <p:spPr bwMode="auto">
          <a:xfrm>
            <a:off x="1901825" y="3427413"/>
            <a:ext cx="342582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0" t="50000" r="58305" b="16193"/>
          <a:stretch>
            <a:fillRect/>
          </a:stretch>
        </p:blipFill>
        <p:spPr bwMode="auto">
          <a:xfrm>
            <a:off x="5327650" y="3554413"/>
            <a:ext cx="3768725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116013" y="1600200"/>
            <a:ext cx="4032250" cy="4852988"/>
          </a:xfrm>
        </p:spPr>
        <p:txBody>
          <a:bodyPr>
            <a:normAutofit lnSpcReduction="10000"/>
          </a:bodyPr>
          <a:lstStyle/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A queda mediana na   Sat02 foi de 25% no grupo não atropina e 19% no grupo atropina.</a:t>
            </a:r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endParaRPr lang="pt-BR" smtClean="0"/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r>
              <a:rPr lang="pt-BR" smtClean="0"/>
              <a:t>Houve uma </a:t>
            </a:r>
            <a:r>
              <a:rPr lang="pt-BR" b="1" smtClean="0"/>
              <a:t>correlação significativa entre a queda na Sat02 e a queda na FC. </a:t>
            </a:r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1" t="15475" r="57834" b="37103"/>
          <a:stretch>
            <a:fillRect/>
          </a:stretch>
        </p:blipFill>
        <p:spPr bwMode="auto">
          <a:xfrm>
            <a:off x="5184775" y="2254250"/>
            <a:ext cx="3957638" cy="362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Resultados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Alteração média da frequência cardíaca:</a:t>
            </a:r>
          </a:p>
          <a:p>
            <a:pPr marL="365760" indent="-283464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Neonatos =  58,7 </a:t>
            </a:r>
            <a:r>
              <a:rPr lang="pt-BR" dirty="0" err="1" smtClean="0"/>
              <a:t>bpm</a:t>
            </a:r>
            <a:r>
              <a:rPr lang="pt-BR" dirty="0" smtClean="0"/>
              <a:t> sem escore de propensão (PS) </a:t>
            </a:r>
            <a:r>
              <a:rPr lang="pt-BR" dirty="0"/>
              <a:t>x</a:t>
            </a:r>
            <a:r>
              <a:rPr lang="pt-BR" dirty="0" smtClean="0"/>
              <a:t> 53,4 </a:t>
            </a:r>
            <a:r>
              <a:rPr lang="pt-BR" dirty="0" err="1" smtClean="0"/>
              <a:t>bpm</a:t>
            </a:r>
            <a:r>
              <a:rPr lang="pt-BR" dirty="0" smtClean="0"/>
              <a:t> com </a:t>
            </a:r>
            <a:r>
              <a:rPr lang="pt-BR" smtClean="0"/>
              <a:t>escore.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365760" indent="-283464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Crianças maiores = 41,5 </a:t>
            </a:r>
            <a:r>
              <a:rPr lang="pt-BR" dirty="0" err="1" smtClean="0"/>
              <a:t>bpm</a:t>
            </a:r>
            <a:r>
              <a:rPr lang="pt-BR" dirty="0" smtClean="0"/>
              <a:t> sem o PS x 40,8 com PS.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0963" indent="0" algn="ctr">
              <a:buFont typeface="Wingdings 2" pitchFamily="18" charset="2"/>
              <a:buNone/>
            </a:pPr>
            <a:r>
              <a:rPr lang="pt-PT" sz="3000" smtClean="0"/>
              <a:t>	</a:t>
            </a:r>
            <a:r>
              <a:rPr lang="pt-PT" sz="3000" smtClean="0">
                <a:solidFill>
                  <a:srgbClr val="0000FF"/>
                </a:solidFill>
              </a:rPr>
              <a:t>O uso de atropina foi associada a uma menor mortalidade geral na UTI.</a:t>
            </a:r>
          </a:p>
          <a:p>
            <a:pPr marL="80963" indent="0" algn="just">
              <a:buFont typeface="Wingdings 2" pitchFamily="18" charset="2"/>
              <a:buNone/>
            </a:pPr>
            <a:r>
              <a:rPr lang="pt-PT" sz="3000" smtClean="0"/>
              <a:t>	Atropina foi usada em 47% dos nossos casos, dado semelhante aos encontrados em outros estudos franceses e do Reino Unido.</a:t>
            </a:r>
          </a:p>
          <a:p>
            <a:pPr marL="80963" indent="0" algn="just">
              <a:buFont typeface="Wingdings 2" pitchFamily="18" charset="2"/>
              <a:buNone/>
            </a:pPr>
            <a:r>
              <a:rPr lang="pt-PT" sz="3000" smtClean="0"/>
              <a:t>	Uma pesquisa recente sobre o uso de atropina com 61 intensivistas pediátricos em 8 países observou que 49% prescreveram atropina para metade de suas </a:t>
            </a:r>
            <a:r>
              <a:rPr lang="pt-BR" sz="3000" smtClean="0"/>
              <a:t>intubações.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Discussão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75656" y="1268760"/>
            <a:ext cx="7499350" cy="4800600"/>
          </a:xfrm>
        </p:spPr>
        <p:txBody>
          <a:bodyPr>
            <a:normAutofit fontScale="77500" lnSpcReduction="20000"/>
          </a:bodyPr>
          <a:lstStyle/>
          <a:p>
            <a:pPr marL="82296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	Um aspecto </a:t>
            </a:r>
            <a:r>
              <a:rPr lang="pt-BR" dirty="0"/>
              <a:t>em que nossa prática difere de outras é o uso relativamente pouco frequente de relaxantes musculares, incluindo </a:t>
            </a:r>
            <a:r>
              <a:rPr lang="pt-BR" dirty="0" err="1" smtClean="0"/>
              <a:t>suxametônio</a:t>
            </a:r>
            <a:r>
              <a:rPr lang="pt-BR" dirty="0" smtClean="0"/>
              <a:t> (</a:t>
            </a:r>
            <a:r>
              <a:rPr lang="pt-BR" dirty="0" err="1" smtClean="0"/>
              <a:t>succinilcolina</a:t>
            </a:r>
            <a:r>
              <a:rPr lang="pt-BR" dirty="0" smtClean="0"/>
              <a:t>). 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Primeiro devido a uma grande </a:t>
            </a:r>
            <a:r>
              <a:rPr lang="pt-BR" dirty="0"/>
              <a:t>proporção de neonatos para os quais nosso protocolo hospitalar não </a:t>
            </a:r>
            <a:r>
              <a:rPr lang="pt-BR" dirty="0" smtClean="0"/>
              <a:t>recomenda relaxante muscular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S</a:t>
            </a:r>
            <a:r>
              <a:rPr lang="pt-BR" dirty="0" smtClean="0"/>
              <a:t>egundo por uma </a:t>
            </a:r>
            <a:r>
              <a:rPr lang="pt-BR" dirty="0"/>
              <a:t>proporção relativamente grande de intubações otorrinolaringológicas e, </a:t>
            </a:r>
          </a:p>
          <a:p>
            <a:pPr marL="365760" indent="-283464" algn="just" fontAlgn="auto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Terceiro pela </a:t>
            </a:r>
            <a:r>
              <a:rPr lang="pt-BR" dirty="0"/>
              <a:t>alta proporção de </a:t>
            </a:r>
            <a:r>
              <a:rPr lang="pt-PT" dirty="0"/>
              <a:t>uso de propofol associado a boas condições de </a:t>
            </a:r>
            <a:r>
              <a:rPr lang="pt-PT" dirty="0" smtClean="0"/>
              <a:t>intubação sem relaxantes.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Discussão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82296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Mediana </a:t>
            </a:r>
            <a:r>
              <a:rPr lang="pt-PT" dirty="0"/>
              <a:t>dos valores de SpO2 para os neonatos (76%) foram consistentes com os valores </a:t>
            </a:r>
            <a:r>
              <a:rPr lang="pt-PT" dirty="0" smtClean="0"/>
              <a:t>publicados </a:t>
            </a:r>
            <a:r>
              <a:rPr lang="pt-PT" dirty="0"/>
              <a:t>anteriormente </a:t>
            </a:r>
            <a:r>
              <a:rPr lang="pt-PT" dirty="0" smtClean="0"/>
              <a:t>(</a:t>
            </a:r>
            <a:r>
              <a:rPr lang="pt-PT" dirty="0"/>
              <a:t>58-80%). </a:t>
            </a:r>
            <a:endParaRPr lang="pt-PT" dirty="0" smtClean="0"/>
          </a:p>
          <a:p>
            <a:pPr marL="365760" indent="-283464" algn="just" fontAlgn="auto">
              <a:spcAft>
                <a:spcPts val="0"/>
              </a:spcAft>
              <a:buFont typeface="Wingdings 2"/>
              <a:buChar char=""/>
              <a:defRPr/>
            </a:pPr>
            <a:endParaRPr lang="pt-PT" dirty="0"/>
          </a:p>
          <a:p>
            <a:pPr marL="82296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Carroll </a:t>
            </a:r>
            <a:r>
              <a:rPr lang="pt-PT" dirty="0"/>
              <a:t>et al</a:t>
            </a:r>
            <a:r>
              <a:rPr lang="pt-PT" dirty="0" smtClean="0"/>
              <a:t>. </a:t>
            </a:r>
            <a:r>
              <a:rPr lang="pt-PT" dirty="0"/>
              <a:t>observaram que dessaturação periférica abaixo de 90% ocorreu em 29% das intubações </a:t>
            </a:r>
            <a:r>
              <a:rPr lang="pt-PT" dirty="0" smtClean="0"/>
              <a:t>e </a:t>
            </a:r>
            <a:r>
              <a:rPr lang="pt-PT" dirty="0"/>
              <a:t>Fastle e Roback </a:t>
            </a:r>
            <a:r>
              <a:rPr lang="pt-PT" dirty="0" smtClean="0"/>
              <a:t>registraram </a:t>
            </a:r>
            <a:r>
              <a:rPr lang="pt-PT" dirty="0"/>
              <a:t>uma incidência de 22</a:t>
            </a:r>
            <a:r>
              <a:rPr lang="pt-PT" dirty="0" smtClean="0"/>
              <a:t>%.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Discussão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963" indent="0" algn="just">
              <a:buFont typeface="Wingdings 2" pitchFamily="18" charset="2"/>
              <a:buNone/>
            </a:pPr>
            <a:r>
              <a:rPr lang="pt-PT" smtClean="0"/>
              <a:t>	</a:t>
            </a:r>
          </a:p>
          <a:p>
            <a:pPr marL="80963" indent="0" algn="just">
              <a:buFont typeface="Wingdings 2" pitchFamily="18" charset="2"/>
              <a:buNone/>
            </a:pPr>
            <a:r>
              <a:rPr lang="pt-PT" smtClean="0"/>
              <a:t>	Se usarmos um definição idêntica para a população estudada, até 75% das crianças foram dessaturadas. No entanto, nenhum desses estudos citados registraram queda mediana na saturação e ambos refletiram o viés inerente à metodologia retrospectiva de autorelato.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2">
                    <a:satMod val="130000"/>
                  </a:schemeClr>
                </a:solidFill>
              </a:rPr>
              <a:t>Discussão</a:t>
            </a:r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963" indent="0" algn="just">
              <a:buFont typeface="Wingdings 2" pitchFamily="18" charset="2"/>
              <a:buNone/>
            </a:pPr>
            <a:r>
              <a:rPr lang="pt-BR" smtClean="0"/>
              <a:t>	Como estudo não era randomizado, foi utilizado um escore de propensão (PS) para minimizar as diferenças entre os grupos.</a:t>
            </a:r>
          </a:p>
          <a:p>
            <a:pPr marL="80963" indent="0" algn="just">
              <a:buFont typeface="Wingdings 2" pitchFamily="18" charset="2"/>
              <a:buNone/>
            </a:pPr>
            <a:r>
              <a:rPr lang="pt-PT" smtClean="0"/>
              <a:t>	Apesar de nosso resultado permanecer significativo ao usar um PS para todos os pacientes, nossas descobertas precisam ser confirmadas em um estudo utilizando metodologia randomizada.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2">
                    <a:satMod val="130000"/>
                  </a:schemeClr>
                </a:solidFill>
              </a:rPr>
              <a:t>Discussão</a:t>
            </a:r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1403350" y="1196975"/>
            <a:ext cx="7499350" cy="4800600"/>
          </a:xfrm>
        </p:spPr>
        <p:txBody>
          <a:bodyPr/>
          <a:lstStyle/>
          <a:p>
            <a:pPr marL="80963" indent="0" algn="just">
              <a:buFont typeface="Wingdings 2" pitchFamily="18" charset="2"/>
              <a:buNone/>
            </a:pPr>
            <a:r>
              <a:rPr lang="pt-BR" smtClean="0"/>
              <a:t>	Não ficou claro o motivo pelo qual o uso da atropina reduziu a mortalidade.</a:t>
            </a:r>
          </a:p>
          <a:p>
            <a:pPr marL="80963" indent="0" algn="just">
              <a:buFont typeface="Wingdings 2" pitchFamily="18" charset="2"/>
              <a:buNone/>
            </a:pPr>
            <a:r>
              <a:rPr lang="pt-PT" smtClean="0"/>
              <a:t>	Apesar da meia-vida prolongada da atropina nos jovens, é improvável que a proteção concedida seja responsável pela totalidade da redução observada na mortalidade das crianças mais velhas, porque muitas dessas mortes ocorreram vários dias após a intubação.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2">
                    <a:satMod val="130000"/>
                  </a:schemeClr>
                </a:solidFill>
              </a:rPr>
              <a:t>Conclusão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Wingdings 2" pitchFamily="18" charset="2"/>
              <a:buNone/>
            </a:pPr>
            <a:r>
              <a:rPr lang="pt-PT" smtClean="0"/>
              <a:t>	</a:t>
            </a:r>
            <a:r>
              <a:rPr lang="pt-PT" smtClean="0">
                <a:solidFill>
                  <a:srgbClr val="0000FF"/>
                </a:solidFill>
              </a:rPr>
              <a:t>Atropina foi associada a uma redução na mortalidade na UTI fora do período da intubação apenas em crianças com idade superior a um mês.</a:t>
            </a:r>
            <a:r>
              <a:rPr lang="pt-PT" smtClean="0"/>
              <a:t> </a:t>
            </a:r>
            <a:r>
              <a:rPr lang="pt-PT" b="1" smtClean="0"/>
              <a:t>Este efeito é independente de sua capacidade de inibir a bradicardia durante a intubação.  </a:t>
            </a:r>
          </a:p>
          <a:p>
            <a:pPr marL="0" indent="0" algn="just">
              <a:buFont typeface="Wingdings 2" pitchFamily="18" charset="2"/>
              <a:buNone/>
            </a:pPr>
            <a:r>
              <a:rPr lang="pt-PT" smtClean="0"/>
              <a:t>	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2">
                    <a:satMod val="130000"/>
                  </a:schemeClr>
                </a:solidFill>
              </a:rPr>
              <a:t>Conclusão</a:t>
            </a:r>
            <a:endParaRPr lang="pt-BR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pt-PT" dirty="0" smtClean="0"/>
              <a:t>	A </a:t>
            </a:r>
            <a:r>
              <a:rPr lang="pt-PT" dirty="0"/>
              <a:t>associação entre uso de atropina durante a intubação em situações críticas e a redução da mortalidade na UTI devem ser investigados em outras populações usando uma metodologia aleatória e randomizada.</a:t>
            </a:r>
            <a:endParaRPr lang="pt-BR" dirty="0"/>
          </a:p>
          <a:p>
            <a:pPr marL="365760" indent="-283464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1557338"/>
            <a:ext cx="8097837" cy="3867150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878762" cy="5265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165725"/>
            <a:ext cx="7956550" cy="1692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 bwMode="auto">
          <a:xfrm>
            <a:off x="1403350" y="765175"/>
            <a:ext cx="749935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3900" smtClean="0">
                <a:solidFill>
                  <a:srgbClr val="FF0066"/>
                </a:solidFill>
                <a:effectLst/>
              </a:rPr>
              <a:t>Nota do Editor do site, Dr.Paulo R. Margotto. ONLINE SEMPRE!</a:t>
            </a:r>
            <a:br>
              <a:rPr lang="pt-BR" sz="3900" smtClean="0">
                <a:solidFill>
                  <a:srgbClr val="FF0066"/>
                </a:solidFill>
                <a:effectLst/>
              </a:rPr>
            </a:br>
            <a:r>
              <a:rPr lang="pt-BR" sz="3900" smtClean="0">
                <a:solidFill>
                  <a:srgbClr val="FF0066"/>
                </a:solidFill>
                <a:effectLst/>
              </a:rPr>
              <a:t>Consultem também! Aqui e Agora!</a:t>
            </a:r>
          </a:p>
        </p:txBody>
      </p:sp>
      <p:pic>
        <p:nvPicPr>
          <p:cNvPr id="45060" name="Picture 4" descr="DSC009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2636838"/>
            <a:ext cx="472440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3616325" y="6256338"/>
            <a:ext cx="2549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1331913" y="2205038"/>
            <a:ext cx="7499350" cy="4800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pt-BR" sz="1400" b="1" smtClean="0">
                <a:solidFill>
                  <a:srgbClr val="0000FF"/>
                </a:solidFill>
              </a:rPr>
              <a:t>Apresentação: Bruna G. Heinen, Ludmila Canabrava E Raphaela Mendes Coordenação: Paulo R. Margotto</a:t>
            </a:r>
          </a:p>
          <a:p>
            <a:endParaRPr lang="pt-BR" sz="1400" smtClean="0">
              <a:solidFill>
                <a:srgbClr val="0000FF"/>
              </a:solidFill>
            </a:endParaRP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1403350" y="188913"/>
            <a:ext cx="6691313" cy="9906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r>
              <a:rPr lang="pt-BR" sz="2700">
                <a:solidFill>
                  <a:srgbClr val="0000FF"/>
                </a:solidFill>
                <a:latin typeface="Lato" pitchFamily="34" charset="0"/>
              </a:rPr>
              <a:t>O valor terapêutico da atropina na intuba</a:t>
            </a:r>
            <a:r>
              <a:rPr lang="pt-BR" sz="2700">
                <a:solidFill>
                  <a:srgbClr val="0000FF"/>
                </a:solidFill>
              </a:rPr>
              <a:t>ç</a:t>
            </a:r>
            <a:r>
              <a:rPr lang="pt-BR" sz="2700">
                <a:solidFill>
                  <a:srgbClr val="0000FF"/>
                </a:solidFill>
                <a:latin typeface="Lato" pitchFamily="34" charset="0"/>
              </a:rPr>
              <a:t>ão</a:t>
            </a:r>
          </a:p>
          <a:p>
            <a:pPr eaLnBrk="0" hangingPunct="0"/>
            <a:r>
              <a:rPr lang="pt-BR" sz="1300" u="sng">
                <a:solidFill>
                  <a:srgbClr val="78909C"/>
                </a:solidFill>
                <a:latin typeface="Source Sans Pro"/>
                <a:hlinkClick r:id="rId2" tooltip="Atropina_valor_terapeutica_intubac"/>
              </a:rPr>
              <a:t>  </a:t>
            </a:r>
            <a:r>
              <a:rPr lang="pt-BR" sz="2800" u="sng">
                <a:solidFill>
                  <a:srgbClr val="78909C"/>
                </a:solidFill>
              </a:rPr>
              <a:t> </a:t>
            </a:r>
            <a:r>
              <a:rPr lang="pt-BR" sz="1300" u="sng">
                <a:solidFill>
                  <a:srgbClr val="78909C"/>
                </a:solidFill>
              </a:rPr>
              <a:t>        </a:t>
            </a:r>
            <a:endParaRPr lang="pt-BR" sz="1300" u="sng">
              <a:solidFill>
                <a:srgbClr val="78909C"/>
              </a:solidFill>
              <a:latin typeface="Source Sans Pro"/>
            </a:endParaRPr>
          </a:p>
        </p:txBody>
      </p:sp>
      <p:pic>
        <p:nvPicPr>
          <p:cNvPr id="46085" name="Picture 5" descr="ppt">
            <a:hlinkClick r:id="rId2" tooltip="Atropina_valor_terapeutica_intubac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3333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1042988" y="1052513"/>
            <a:ext cx="8101012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>
                <a:hlinkClick r:id="rId4"/>
              </a:rPr>
              <a:t>The </a:t>
            </a:r>
            <a:r>
              <a:rPr lang="pt-BR" b="1">
                <a:hlinkClick r:id="rId4"/>
              </a:rPr>
              <a:t>therapeutic</a:t>
            </a:r>
            <a:r>
              <a:rPr lang="pt-BR">
                <a:hlinkClick r:id="rId4"/>
              </a:rPr>
              <a:t> </a:t>
            </a:r>
            <a:r>
              <a:rPr lang="pt-BR" b="1">
                <a:hlinkClick r:id="rId4"/>
              </a:rPr>
              <a:t>value</a:t>
            </a:r>
            <a:r>
              <a:rPr lang="pt-BR">
                <a:hlinkClick r:id="rId4"/>
              </a:rPr>
              <a:t> of </a:t>
            </a:r>
            <a:r>
              <a:rPr lang="pt-BR" b="1">
                <a:hlinkClick r:id="rId4"/>
              </a:rPr>
              <a:t>atropine</a:t>
            </a:r>
            <a:r>
              <a:rPr lang="pt-BR">
                <a:hlinkClick r:id="rId4"/>
              </a:rPr>
              <a:t> for </a:t>
            </a:r>
            <a:r>
              <a:rPr lang="pt-BR" b="1">
                <a:hlinkClick r:id="rId4"/>
              </a:rPr>
              <a:t>critical care</a:t>
            </a:r>
            <a:r>
              <a:rPr lang="pt-BR">
                <a:hlinkClick r:id="rId4"/>
              </a:rPr>
              <a:t> intubation.</a:t>
            </a:r>
            <a:endParaRPr lang="pt-BR"/>
          </a:p>
          <a:p>
            <a:pPr algn="ctr"/>
            <a:r>
              <a:rPr lang="pt-BR"/>
              <a:t>Jones P.Arch Dis Child. 2016 Jan;101(1):77-80. doi: 10.1136/archdischild-2014-308137. Epub 2015 Jul 21. Review.PMID: 26199407</a:t>
            </a:r>
          </a:p>
          <a:p>
            <a:pPr algn="ctr"/>
            <a:r>
              <a:rPr lang="pt-BR" u="sng">
                <a:hlinkClick r:id="rId5"/>
              </a:rPr>
              <a:t>Similar articles</a:t>
            </a:r>
            <a:endParaRPr lang="pt-BR" u="sng"/>
          </a:p>
        </p:txBody>
      </p:sp>
      <p:pic>
        <p:nvPicPr>
          <p:cNvPr id="46087" name="Picture 7" descr="20160906_152517"/>
          <p:cNvPicPr>
            <a:picLocks noChangeAspect="1" noChangeArrowheads="1"/>
          </p:cNvPicPr>
          <p:nvPr/>
        </p:nvPicPr>
        <p:blipFill>
          <a:blip r:embed="rId6" cstate="print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924175"/>
            <a:ext cx="5113337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0"/>
            <a:ext cx="4625975" cy="300990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Rectangle 5"/>
          <p:cNvSpPr>
            <a:spLocks noGrp="1"/>
          </p:cNvSpPr>
          <p:nvPr>
            <p:ph type="body" idx="4294967295"/>
          </p:nvPr>
        </p:nvSpPr>
        <p:spPr>
          <a:xfrm>
            <a:off x="1116013" y="2997200"/>
            <a:ext cx="7343775" cy="3429000"/>
          </a:xfrm>
          <a:solidFill>
            <a:schemeClr val="tx2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 marL="273050" indent="-273050">
              <a:buFont typeface="Wingdings 2" pitchFamily="18" charset="2"/>
              <a:buNone/>
            </a:pPr>
            <a:r>
              <a:rPr lang="pt-BR" sz="2900" smtClean="0">
                <a:solidFill>
                  <a:schemeClr val="accent1"/>
                </a:solidFill>
              </a:rPr>
              <a:t>                </a:t>
            </a:r>
            <a:r>
              <a:rPr lang="pt-BR" sz="2400" b="1" smtClean="0">
                <a:solidFill>
                  <a:srgbClr val="FFFF00"/>
                </a:solidFill>
              </a:rPr>
              <a:t>O que já se sabe sobre esse tópico</a:t>
            </a:r>
          </a:p>
          <a:p>
            <a:pPr marL="273050" indent="-273050"/>
            <a:r>
              <a:rPr lang="pt-BR" sz="2400" smtClean="0">
                <a:solidFill>
                  <a:schemeClr val="accent1"/>
                </a:solidFill>
              </a:rPr>
              <a:t>Atropina influencia a frequência cardíaca antagonizando a  acetilcolina no nó sinusal.</a:t>
            </a:r>
          </a:p>
          <a:p>
            <a:pPr marL="273050" indent="-273050"/>
            <a:r>
              <a:rPr lang="pt-BR" sz="2400" smtClean="0">
                <a:solidFill>
                  <a:schemeClr val="accent1"/>
                </a:solidFill>
              </a:rPr>
              <a:t>Durante a intubação, a bradicardia é tão frequente em neonatos como em crianças mais velhas. </a:t>
            </a:r>
          </a:p>
          <a:p>
            <a:pPr marL="273050" indent="-273050"/>
            <a:r>
              <a:rPr lang="pt-BR" sz="2400" smtClean="0">
                <a:solidFill>
                  <a:schemeClr val="accent1"/>
                </a:solidFill>
              </a:rPr>
              <a:t>Bradiarritmias/distúrbios de condução e mortalidade são relativamente muito mais frequente em crianças com mais de 1 mês.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971550" y="981075"/>
            <a:ext cx="7993063" cy="5688013"/>
          </a:xfrm>
          <a:solidFill>
            <a:schemeClr val="accent1"/>
          </a:solidFill>
        </p:spPr>
        <p:txBody>
          <a:bodyPr/>
          <a:lstStyle/>
          <a:p>
            <a:pPr marL="273050" indent="-273050" algn="just">
              <a:lnSpc>
                <a:spcPct val="80000"/>
              </a:lnSpc>
            </a:pPr>
            <a:r>
              <a:rPr lang="pt-PT" sz="2900" smtClean="0"/>
              <a:t>Durante a intubação, </a:t>
            </a:r>
            <a:r>
              <a:rPr lang="pt-PT" sz="2900" smtClean="0">
                <a:solidFill>
                  <a:srgbClr val="FFFF00"/>
                </a:solidFill>
              </a:rPr>
              <a:t>a bradicardia pode ocorrer devido a dois processos</a:t>
            </a:r>
            <a:r>
              <a:rPr lang="pt-PT" sz="2900" smtClean="0"/>
              <a:t>: Em primeiro lugar, através da </a:t>
            </a:r>
            <a:r>
              <a:rPr lang="pt-PT" sz="2900" u="sng" smtClean="0"/>
              <a:t>ativação do nervo vago, devido à baixa tensão de oxigênio nos órgãos supridos pela aorta, e/ou devido à estimulação do nervo laríngeo superior durante a  laringoscopia</a:t>
            </a:r>
            <a:r>
              <a:rPr lang="pt-PT" sz="2900" smtClean="0"/>
              <a:t>(3). Em segundo, pela </a:t>
            </a:r>
            <a:r>
              <a:rPr lang="pt-PT" sz="2900" u="sng" smtClean="0"/>
              <a:t>ação farmacológica de vários fármacos utilizados para sedação e anestesia</a:t>
            </a:r>
            <a:r>
              <a:rPr lang="pt-PT" sz="2900" smtClean="0"/>
              <a:t>.</a:t>
            </a:r>
          </a:p>
          <a:p>
            <a:pPr marL="273050" indent="-273050">
              <a:lnSpc>
                <a:spcPct val="80000"/>
              </a:lnSpc>
              <a:buFont typeface="Wingdings 2" pitchFamily="18" charset="2"/>
              <a:buNone/>
            </a:pPr>
            <a:endParaRPr lang="pt-PT" sz="2900" smtClean="0"/>
          </a:p>
          <a:p>
            <a:pPr marL="273050" indent="-273050" algn="just">
              <a:lnSpc>
                <a:spcPct val="80000"/>
              </a:lnSpc>
            </a:pPr>
            <a:r>
              <a:rPr lang="pt-PT" sz="2900" smtClean="0"/>
              <a:t>Estes fenômenos geram instabilidade hemodinâmica benigna, </a:t>
            </a:r>
            <a:r>
              <a:rPr lang="pt-PT" sz="2900" smtClean="0">
                <a:sym typeface="Wingdings" pitchFamily="2" charset="2"/>
              </a:rPr>
              <a:t>definida como bradicardia acompanhada de aumento da resistência vascular e/ou aumento do volume de ejeção. .</a:t>
            </a:r>
            <a:endParaRPr lang="pt-BR" sz="2900" smtClean="0"/>
          </a:p>
        </p:txBody>
      </p:sp>
      <p:sp>
        <p:nvSpPr>
          <p:cNvPr id="4" name="Seta em curva para a direita 3"/>
          <p:cNvSpPr>
            <a:spLocks noChangeArrowheads="1"/>
          </p:cNvSpPr>
          <p:nvPr/>
        </p:nvSpPr>
        <p:spPr bwMode="auto">
          <a:xfrm>
            <a:off x="827088" y="4076700"/>
            <a:ext cx="431800" cy="649288"/>
          </a:xfrm>
          <a:prstGeom prst="curvedRightArrow">
            <a:avLst>
              <a:gd name="adj1" fmla="val 18817"/>
              <a:gd name="adj2" fmla="val 37641"/>
              <a:gd name="adj3" fmla="val 25000"/>
            </a:avLst>
          </a:prstGeom>
          <a:solidFill>
            <a:schemeClr val="accent1"/>
          </a:solidFill>
          <a:ln w="57150" algn="ctr">
            <a:solidFill>
              <a:srgbClr val="FF0066"/>
            </a:solidFill>
            <a:prstDash val="sysDash"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t-PT" b="1" smtClean="0">
                <a:solidFill>
                  <a:srgbClr val="0000FF"/>
                </a:solidFill>
              </a:rPr>
              <a:t>O objetivo deste artigo é revisar a qualidade das evidências disponíveis sobre o efeito terapêutico da atropina durante a intubação em cuidados intensivos e discutir o valor terapêutico desta medicação. </a:t>
            </a:r>
            <a:endParaRPr lang="pt-BR" b="1" smtClean="0">
              <a:solidFill>
                <a:srgbClr val="0000FF"/>
              </a:solidFill>
            </a:endParaRPr>
          </a:p>
          <a:p>
            <a:endParaRPr lang="pt-BR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1644650" y="-171450"/>
            <a:ext cx="749935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Os autores relatam...</a:t>
            </a:r>
          </a:p>
        </p:txBody>
      </p:sp>
      <p:sp>
        <p:nvSpPr>
          <p:cNvPr id="5734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116013" y="981075"/>
            <a:ext cx="7785100" cy="4572000"/>
          </a:xfrm>
        </p:spPr>
        <p:txBody>
          <a:bodyPr/>
          <a:lstStyle/>
          <a:p>
            <a:pPr marL="273050" indent="-273050" algn="just">
              <a:lnSpc>
                <a:spcPct val="170000"/>
              </a:lnSpc>
            </a:pPr>
            <a:r>
              <a:rPr lang="pt-BR" sz="1800" smtClean="0"/>
              <a:t>Distúrbios de condução e arritmias ventriculares são uma ameaça para a circulação além da bradicardia sinusal, devido ao ciclo deletério de contrações ventriculares ineficientes, má perfusão cardíaca e baixo débito cardíaco. A transição de bradicardia sinusal à parada cardíaca pode envolver distúrbios de condução e arritmias ventriculares.</a:t>
            </a:r>
          </a:p>
          <a:p>
            <a:pPr marL="547688" lvl="1" indent="-273050" algn="just">
              <a:lnSpc>
                <a:spcPct val="170000"/>
              </a:lnSpc>
            </a:pPr>
            <a:r>
              <a:rPr lang="pt-BR" sz="1800" b="1" smtClean="0">
                <a:solidFill>
                  <a:srgbClr val="0000FF"/>
                </a:solidFill>
              </a:rPr>
              <a:t>Em crianças mais velhas, distúrbios de condução e arritmias ventriculares são relativamente frequentes e podem ser reduzidos significativamente, se não eliminados, pelo uso da atropina. (14)</a:t>
            </a:r>
          </a:p>
          <a:p>
            <a:pPr marL="547688" lvl="1" indent="-273050" algn="just">
              <a:lnSpc>
                <a:spcPct val="170000"/>
              </a:lnSpc>
            </a:pPr>
            <a:r>
              <a:rPr lang="pt-BR" sz="1800" smtClean="0">
                <a:solidFill>
                  <a:srgbClr val="FF3300"/>
                </a:solidFill>
              </a:rPr>
              <a:t>O </a:t>
            </a:r>
            <a:r>
              <a:rPr lang="pt-BR" sz="1800" b="1" smtClean="0">
                <a:solidFill>
                  <a:srgbClr val="FF3300"/>
                </a:solidFill>
              </a:rPr>
              <a:t>potencial benefício para recém-nascidos é menos relevante pois arritmias ventriculares e distúrbios de condução são menos frequentes durante a intubação</a:t>
            </a:r>
            <a:r>
              <a:rPr lang="pt-BR" sz="1800" b="1" smtClean="0">
                <a:solidFill>
                  <a:srgbClr val="0000FF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800" smtClean="0">
                <a:effectLst/>
              </a:rPr>
              <a:t>Conclusões e orientações para futuras pesquisas</a:t>
            </a:r>
          </a:p>
        </p:txBody>
      </p:sp>
      <p:sp>
        <p:nvSpPr>
          <p:cNvPr id="5837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116013" y="1125538"/>
            <a:ext cx="7785100" cy="4572000"/>
          </a:xfrm>
        </p:spPr>
        <p:txBody>
          <a:bodyPr/>
          <a:lstStyle/>
          <a:p>
            <a:pPr marL="273050" indent="-273050" algn="just">
              <a:lnSpc>
                <a:spcPct val="170000"/>
              </a:lnSpc>
            </a:pPr>
            <a:r>
              <a:rPr lang="pt-BR" sz="1500" smtClean="0"/>
              <a:t>Estudos recentes geraram um pouco mais de clareza, mas o nível de evidência da atropina em intubação continua fraco.</a:t>
            </a:r>
          </a:p>
          <a:p>
            <a:pPr marL="273050" indent="-273050" algn="ctr">
              <a:lnSpc>
                <a:spcPct val="170000"/>
              </a:lnSpc>
              <a:buFont typeface="Wingdings 2" pitchFamily="18" charset="2"/>
              <a:buNone/>
            </a:pPr>
            <a:r>
              <a:rPr lang="pt-BR" sz="1500" b="1" smtClean="0">
                <a:solidFill>
                  <a:srgbClr val="FF3399"/>
                </a:solidFill>
              </a:rPr>
              <a:t>Neonatos durante a  intubação: frequentemente experimentam bradicardia, no entanto, raramente são afetados por  arritmias ventriculares e  morte como relatado em uma série de estudos </a:t>
            </a:r>
            <a:r>
              <a:rPr lang="pt-BR" sz="1500" b="1" smtClean="0">
                <a:solidFill>
                  <a:srgbClr val="FF3399"/>
                </a:solidFill>
                <a:sym typeface="Wingdings" pitchFamily="2" charset="2"/>
              </a:rPr>
              <a:t> im</a:t>
            </a:r>
            <a:r>
              <a:rPr lang="pt-BR" sz="1500" b="1" smtClean="0">
                <a:solidFill>
                  <a:srgbClr val="FF3399"/>
                </a:solidFill>
              </a:rPr>
              <a:t>provável que o uso indiscriminado de atropina altere os resultados da ICI exceto na redução da frequência de taquicardia sinusal.</a:t>
            </a:r>
          </a:p>
          <a:p>
            <a:pPr marL="273050" indent="-273050" algn="ctr">
              <a:lnSpc>
                <a:spcPct val="170000"/>
              </a:lnSpc>
            </a:pPr>
            <a:r>
              <a:rPr lang="pt-BR" sz="1500" b="1" smtClean="0">
                <a:solidFill>
                  <a:srgbClr val="0000FF"/>
                </a:solidFill>
              </a:rPr>
              <a:t>Crianças mais velhas durante a intubação: frequência de bradicardia semelhante aos recém-nascidos, no entanto maior frequencia de distúrbios ventriculares e arritmias condução, mortalidade na ordem de 0,5%. Assim a atropina tem  efeito benéfico sobre a redução de arritmias ventriculares e distúrbios da condução com  redução da mortalidade em UTI. O uso de atropina nas crianças &gt;1 mês tem Influência positiva nos resultados além da redução na frequência de bradicardia sinusal.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/>
          </p:cNvSpPr>
          <p:nvPr>
            <p:ph type="body" idx="4294967295"/>
          </p:nvPr>
        </p:nvSpPr>
        <p:spPr>
          <a:xfrm>
            <a:off x="1042988" y="3141663"/>
            <a:ext cx="7921625" cy="3095625"/>
          </a:xfrm>
          <a:solidFill>
            <a:schemeClr val="bg1"/>
          </a:solidFill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/>
          <a:lstStyle/>
          <a:p>
            <a:pPr marL="273050" indent="-273050">
              <a:lnSpc>
                <a:spcPct val="80000"/>
              </a:lnSpc>
              <a:buFont typeface="Wingdings 2" pitchFamily="18" charset="2"/>
              <a:buNone/>
            </a:pPr>
            <a:r>
              <a:rPr lang="pt-BR" sz="2100" smtClean="0"/>
              <a:t>                                   </a:t>
            </a:r>
            <a:r>
              <a:rPr lang="pt-BR" sz="2100" b="1" smtClean="0">
                <a:solidFill>
                  <a:srgbClr val="FF0066"/>
                </a:solidFill>
              </a:rPr>
              <a:t>O que este estudo acrescenta</a:t>
            </a:r>
          </a:p>
          <a:p>
            <a:pPr marL="273050" indent="-2730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b="1" smtClean="0">
                <a:solidFill>
                  <a:srgbClr val="FF0000"/>
                </a:solidFill>
              </a:rPr>
              <a:t>Atropina sistemática não é favorável em recém-nascidos</a:t>
            </a:r>
          </a:p>
          <a:p>
            <a:pPr marL="273050" indent="-2730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b="1" smtClean="0">
                <a:solidFill>
                  <a:srgbClr val="FF0000"/>
                </a:solidFill>
              </a:rPr>
              <a:t>     porque tem pouco ou nenhum impacto sobre outros parâmetros      hemodinâmicos do que  reduzir bradicardia sinusal</a:t>
            </a:r>
            <a:r>
              <a:rPr lang="pt-BR" sz="2000" smtClean="0">
                <a:solidFill>
                  <a:srgbClr val="FF0000"/>
                </a:solidFill>
              </a:rPr>
              <a:t>.</a:t>
            </a:r>
          </a:p>
          <a:p>
            <a:pPr marL="273050" indent="-273050">
              <a:lnSpc>
                <a:spcPct val="80000"/>
              </a:lnSpc>
            </a:pPr>
            <a:r>
              <a:rPr lang="pt-BR" sz="2000" smtClean="0"/>
              <a:t>Atropina oferece vantagem  em crianças mais velhas, por, </a:t>
            </a:r>
          </a:p>
          <a:p>
            <a:pPr marL="273050" indent="-273050">
              <a:lnSpc>
                <a:spcPct val="80000"/>
              </a:lnSpc>
              <a:buFont typeface="Wingdings 2" pitchFamily="18" charset="2"/>
              <a:buNone/>
            </a:pPr>
            <a:r>
              <a:rPr lang="pt-BR" sz="2000" smtClean="0"/>
              <a:t>     além de reduzir bradicardia,  reduz bradiarritmias / distúrbios  de condução e  possivelmente  mortalidade</a:t>
            </a:r>
          </a:p>
          <a:p>
            <a:pPr marL="273050" indent="-273050">
              <a:lnSpc>
                <a:spcPct val="80000"/>
              </a:lnSpc>
            </a:pPr>
            <a:r>
              <a:rPr lang="pt-BR" sz="2000" smtClean="0"/>
              <a:t>Pesquisas deveriam se concentrar na identificação de resultados alternativos     do que bradicardia e mortalidade</a:t>
            </a:r>
          </a:p>
        </p:txBody>
      </p:sp>
      <p:pic>
        <p:nvPicPr>
          <p:cNvPr id="6041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0"/>
            <a:ext cx="3673475" cy="3036888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effectLst/>
              </a:rPr>
              <a:t>Portanto, na Neonatologia...</a:t>
            </a:r>
          </a:p>
        </p:txBody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altLang="ko-KR" sz="2000" smtClean="0">
                <a:ea typeface="굴림" charset="-127"/>
              </a:rPr>
              <a:t>Antes da intubação, a atropina induz taquicardia sinusal com um aumento na frequência cardíaca média de aproximadamente 15-20bpm em recém-nascidos e crianças maiores. </a:t>
            </a:r>
            <a:r>
              <a:rPr lang="pt-BR" altLang="ko-KR" sz="2000" b="1" smtClean="0">
                <a:solidFill>
                  <a:srgbClr val="0000FF"/>
                </a:solidFill>
                <a:ea typeface="굴림" charset="-127"/>
              </a:rPr>
              <a:t>Durante a intubação, a bradicardia é tão frequente em neonatos como em crianças mais velhas, no entanto os neonatos raramente são afetados por  arritmias ventriculares e  morte</a:t>
            </a:r>
            <a:r>
              <a:rPr lang="pt-BR" altLang="ko-KR" sz="2000" smtClean="0">
                <a:solidFill>
                  <a:srgbClr val="0000FF"/>
                </a:solidFill>
                <a:ea typeface="굴림" charset="-127"/>
              </a:rPr>
              <a:t>. </a:t>
            </a:r>
            <a:r>
              <a:rPr lang="pt-BR" altLang="ko-KR" sz="2000" b="1" smtClean="0">
                <a:solidFill>
                  <a:srgbClr val="0000FF"/>
                </a:solidFill>
                <a:ea typeface="굴림" charset="-127"/>
              </a:rPr>
              <a:t>Já as crianças acima de 1 mês apresentam maior frequencia de arritmias ventriculares e distúrbios de  condução e mortalidade na ordem de 0,5%</a:t>
            </a:r>
            <a:r>
              <a:rPr lang="pt-BR" altLang="ko-KR" sz="2000" smtClean="0">
                <a:solidFill>
                  <a:srgbClr val="0000FF"/>
                </a:solidFill>
                <a:ea typeface="굴림" charset="-127"/>
              </a:rPr>
              <a:t> </a:t>
            </a:r>
            <a:r>
              <a:rPr lang="pt-BR" altLang="ko-KR" sz="2000" b="1" smtClean="0">
                <a:solidFill>
                  <a:srgbClr val="0000FF"/>
                </a:solidFill>
                <a:ea typeface="굴림" charset="-127"/>
              </a:rPr>
              <a:t>e nessas crianças, o uso de atropina tem influência positiva nos resultados</a:t>
            </a:r>
            <a:r>
              <a:rPr lang="pt-BR" altLang="ko-KR" sz="2000" smtClean="0">
                <a:ea typeface="굴림" charset="-127"/>
              </a:rPr>
              <a:t> além da redução na frequência de bradicardia sinusal. </a:t>
            </a:r>
          </a:p>
          <a:p>
            <a:pPr algn="ctr">
              <a:lnSpc>
                <a:spcPct val="80000"/>
              </a:lnSpc>
            </a:pPr>
            <a:r>
              <a:rPr lang="pt-BR" altLang="ko-KR" sz="2000" b="1" smtClean="0">
                <a:ea typeface="굴림" charset="-127"/>
              </a:rPr>
              <a:t>Na Unidade Neonatal do HMIB/SES/DF não temos mais usado a atropina como medicação na sequência rápida de intubação eletiva. </a:t>
            </a:r>
          </a:p>
          <a:p>
            <a:pPr algn="ctr">
              <a:lnSpc>
                <a:spcPct val="80000"/>
              </a:lnSpc>
              <a:buFont typeface="Wingdings 2" pitchFamily="18" charset="2"/>
              <a:buNone/>
            </a:pPr>
            <a:endParaRPr lang="pt-BR" sz="2000" b="1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1644650" y="2349500"/>
            <a:ext cx="7499350" cy="4800600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0066"/>
                </a:solidFill>
              </a:rPr>
              <a:t>COMO FAZEMOS A INTUBAÇÃO ELETIVA NA UNIDADE DE NEONAOLOGIA DO HMIB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1042988" y="1628775"/>
            <a:ext cx="7643812" cy="5087938"/>
          </a:xfrm>
          <a:solidFill>
            <a:srgbClr val="99CCFF"/>
          </a:solidFill>
        </p:spPr>
        <p:txBody>
          <a:bodyPr/>
          <a:lstStyle/>
          <a:p>
            <a:pPr algn="ctr">
              <a:lnSpc>
                <a:spcPct val="90000"/>
              </a:lnSpc>
              <a:buFont typeface="Wingdings 2" pitchFamily="18" charset="2"/>
              <a:buNone/>
            </a:pPr>
            <a:r>
              <a:rPr lang="pt-BR" sz="1800" smtClean="0">
                <a:solidFill>
                  <a:srgbClr val="FFFF00"/>
                </a:solidFill>
                <a:latin typeface="Times New Roman" pitchFamily="18" charset="0"/>
              </a:rPr>
              <a:t>Paulo R. Margotto, Martha David Rocha Moura</a:t>
            </a:r>
          </a:p>
          <a:p>
            <a:pPr algn="ctr">
              <a:lnSpc>
                <a:spcPct val="90000"/>
              </a:lnSpc>
            </a:pPr>
            <a:r>
              <a:rPr lang="pt-BR" sz="1800" smtClean="0">
                <a:solidFill>
                  <a:srgbClr val="FFFF00"/>
                </a:solidFill>
                <a:latin typeface="Times New Roman" pitchFamily="18" charset="0"/>
              </a:rPr>
              <a:t>Capítulo do Livro Assistência ao Recém-Nascido de Risco, 4a Edição, 2020, em preparação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latin typeface="Times New Roman" pitchFamily="18" charset="0"/>
              </a:rPr>
              <a:t>É importante lembrar que como a intubação é um processo DOLOROSO, devemos fazer a ANALGESIA e NÃO SEDAÇÃO. A melhora droga no momento é o fentanil. No futuro, o análogo do fentanil, o alfentanil  poderá se tornar o melhor agente, devido a sua  duração de ação ser de alguns minutos, pois é metabolizada de forma diferente (o fentanil tem uma meia vida em prematuro de 10 horas). Assim, o análogo do fentanil é a melhor escolha do que o fentanil. No entanto, o fentanil é melhor do que a morfina, pois esta leva  10 minutos para ter um bom efeito analgésico. 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latin typeface="Times New Roman" pitchFamily="18" charset="0"/>
              </a:rPr>
              <a:t>O uso do fentanil (dose de 2,5 µg/kg – 1 a 3µg/kg)  não causa produção de histamina, não ocorrendo assim o broncoespasmo. O débito cardíaco, a resistência vascular sistêmica, a resistência vascular pulmonar e a pressão de oclusão da artéria pulmonar são preservadas.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latin typeface="Times New Roman" pitchFamily="18" charset="0"/>
              </a:rPr>
              <a:t>A administração do fentanil lentamente em 30 segundos evita a ocorrência de rigidez da parede torácica, após a ventilação com máscara </a:t>
            </a:r>
          </a:p>
          <a:p>
            <a:pPr>
              <a:lnSpc>
                <a:spcPct val="90000"/>
              </a:lnSpc>
            </a:pPr>
            <a:r>
              <a:rPr lang="pt-BR" sz="1600" smtClean="0">
                <a:latin typeface="Times New Roman" pitchFamily="18" charset="0"/>
              </a:rPr>
              <a:t>Há vantagens em associar ao analgésico um miorelaxante muscular? Estudos evidenciaram menos episódio de hipóxia, assim como maior sucesso da intubação (menor tempo e menor número de tentativa s de intubação) com esta associação. </a:t>
            </a:r>
          </a:p>
          <a:p>
            <a:pPr algn="ctr">
              <a:lnSpc>
                <a:spcPct val="90000"/>
              </a:lnSpc>
            </a:pPr>
            <a:endParaRPr lang="pt-BR" sz="1600" smtClean="0">
              <a:latin typeface="Times New Roman" pitchFamily="18" charset="0"/>
            </a:endParaRP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1116013" y="319088"/>
            <a:ext cx="8027987" cy="117316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Analgesia e seda</a:t>
            </a:r>
            <a:r>
              <a:rPr lang="pt-BR" sz="2700" b="1">
                <a:solidFill>
                  <a:srgbClr val="0000FF"/>
                </a:solidFill>
              </a:rPr>
              <a:t>ç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ão no rec</a:t>
            </a:r>
            <a:r>
              <a:rPr lang="pt-BR" sz="2700" b="1">
                <a:solidFill>
                  <a:srgbClr val="0000FF"/>
                </a:solidFill>
              </a:rPr>
              <a:t>é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m-nascido em ventila</a:t>
            </a:r>
            <a:r>
              <a:rPr lang="pt-BR" sz="2700" b="1">
                <a:solidFill>
                  <a:srgbClr val="0000FF"/>
                </a:solidFill>
              </a:rPr>
              <a:t>ç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ão mecânica/sequência r</a:t>
            </a:r>
            <a:r>
              <a:rPr lang="pt-BR" sz="2700" b="1">
                <a:solidFill>
                  <a:srgbClr val="0000FF"/>
                </a:solidFill>
              </a:rPr>
              <a:t>á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pida de intuba</a:t>
            </a:r>
            <a:r>
              <a:rPr lang="pt-BR" sz="2700" b="1">
                <a:solidFill>
                  <a:srgbClr val="0000FF"/>
                </a:solidFill>
              </a:rPr>
              <a:t>ç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ão</a:t>
            </a:r>
          </a:p>
          <a:p>
            <a:pPr algn="ctr" eaLnBrk="0" hangingPunct="0"/>
            <a:r>
              <a:rPr lang="pt-BR" sz="1300" u="sng">
                <a:solidFill>
                  <a:srgbClr val="0000FF"/>
                </a:solidFill>
                <a:latin typeface="Source Sans Pro"/>
              </a:rPr>
              <a:t> </a:t>
            </a:r>
          </a:p>
        </p:txBody>
      </p:sp>
      <p:pic>
        <p:nvPicPr>
          <p:cNvPr id="49157" name="Picture 5" descr="doc">
            <a:hlinkClick r:id="rId2" tooltip="NOVO -ANALGESIA-SEDAÇÃO-RN-VENT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11969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/>
          </p:cNvSpPr>
          <p:nvPr>
            <p:ph type="body" idx="4294967295"/>
          </p:nvPr>
        </p:nvSpPr>
        <p:spPr>
          <a:xfrm>
            <a:off x="1258888" y="549275"/>
            <a:ext cx="7705725" cy="5832475"/>
          </a:xfrm>
          <a:solidFill>
            <a:srgbClr val="99CCFF"/>
          </a:solidFill>
        </p:spPr>
        <p:txBody>
          <a:bodyPr/>
          <a:lstStyle/>
          <a:p>
            <a:pPr marL="273050" indent="-273050"/>
            <a:r>
              <a:rPr lang="pt-BR" sz="2400" smtClean="0"/>
              <a:t>O midazolam não é um analgésico, é um sedativo e o seu uso está associado com aumento de alguns efeitos adversos sérios durante a intubação: diminui o débito cardíaco, diminui ao velocidade do fluxo sanguíneo, e tem cinética muito variável (tem uma meia vida de 22 horas e nos casos de doses repetidas, até 7 dias!). O </a:t>
            </a:r>
            <a:r>
              <a:rPr lang="pt-BR" sz="2400" b="1" smtClean="0"/>
              <a:t>uso de midazolam</a:t>
            </a:r>
            <a:r>
              <a:rPr lang="pt-BR" sz="2400" smtClean="0"/>
              <a:t> durante a ventilação mecânica está associado com aumento de efeitos adversos neurológicos e </a:t>
            </a:r>
            <a:r>
              <a:rPr lang="pt-BR" sz="2400" b="1" smtClean="0"/>
              <a:t>não deve ser usado na intubação do</a:t>
            </a:r>
            <a:r>
              <a:rPr lang="pt-BR" sz="2400" smtClean="0"/>
              <a:t> neonato. Não usar o </a:t>
            </a:r>
            <a:r>
              <a:rPr lang="pt-BR" sz="2400" b="1" i="1" smtClean="0"/>
              <a:t>“pacotinho</a:t>
            </a:r>
            <a:r>
              <a:rPr lang="pt-BR" sz="2400" smtClean="0"/>
              <a:t>” MIDAZOLAM+FENTANIL (descritas síndromes neurológicas, havendo potencialização dos efeitos adversos com mais hipotensão e esta está associada à leucomalácia e óbito)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3"/>
          <p:cNvSpPr>
            <a:spLocks noGrp="1"/>
          </p:cNvSpPr>
          <p:nvPr>
            <p:ph type="body" idx="4294967295"/>
          </p:nvPr>
        </p:nvSpPr>
        <p:spPr>
          <a:xfrm>
            <a:off x="827088" y="620713"/>
            <a:ext cx="8172450" cy="5903912"/>
          </a:xfrm>
          <a:solidFill>
            <a:srgbClr val="99CCFF"/>
          </a:solidFill>
        </p:spPr>
        <p:txBody>
          <a:bodyPr/>
          <a:lstStyle/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500" b="1" smtClean="0">
                <a:solidFill>
                  <a:srgbClr val="0000FF"/>
                </a:solidFill>
              </a:rPr>
              <a:t>Serão eleitos para intubação eletiva</a:t>
            </a:r>
            <a:r>
              <a:rPr lang="pt-BR" sz="2500" smtClean="0">
                <a:solidFill>
                  <a:srgbClr val="0000FF"/>
                </a:solidFill>
              </a:rPr>
              <a:t>: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500" smtClean="0"/>
              <a:t>                   </a:t>
            </a:r>
          </a:p>
          <a:p>
            <a:pPr marL="514350" indent="-514350">
              <a:lnSpc>
                <a:spcPct val="80000"/>
              </a:lnSpc>
              <a:buFont typeface="Wingdings 2" pitchFamily="18" charset="2"/>
              <a:buNone/>
            </a:pPr>
            <a:r>
              <a:rPr lang="pt-BR" sz="2500" smtClean="0"/>
              <a:t> -</a:t>
            </a:r>
            <a:r>
              <a:rPr lang="pt-BR" sz="1800" smtClean="0"/>
              <a:t>Pacientes que serão submetidos a cirurgia, </a:t>
            </a:r>
          </a:p>
          <a:p>
            <a:pPr marL="514350" indent="-514350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                   -Sinais indicativos de falência respiratória, onde o risco de parada cardiorrespiratória seja iminente,</a:t>
            </a:r>
          </a:p>
          <a:p>
            <a:pPr marL="514350" indent="-514350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                   -Hipoventilação, choque séptico ou cardiogênico, coma, pós-operatório e politraumatismo.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     A intubação traqueal deve ser sempre procedida por pessoal habilitado e experiente.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  Será oferecida ao recém nascido fonte segura de oxigênio sob máscara com pressão positiva (CFR).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1800" b="1" smtClean="0">
                <a:solidFill>
                  <a:srgbClr val="FF3399"/>
                </a:solidFill>
              </a:rPr>
              <a:t>Como fazemos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analgésico (fentanil-2,5µ/kg) 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                                    se necessário, miorrelaxante (rocurônio:0,5mg/kg)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1800" smtClean="0"/>
              <a:t> 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2000" b="1" smtClean="0">
                <a:solidFill>
                  <a:srgbClr val="FF0000"/>
                </a:solidFill>
              </a:rPr>
              <a:t>Não temos mais usado atropina</a:t>
            </a:r>
          </a:p>
          <a:p>
            <a:pPr marL="514350" indent="-514350" algn="ctr">
              <a:lnSpc>
                <a:spcPct val="80000"/>
              </a:lnSpc>
              <a:buFont typeface="Wingdings 2" pitchFamily="18" charset="2"/>
              <a:buNone/>
            </a:pPr>
            <a:r>
              <a:rPr lang="pt-BR" sz="1800" b="1" smtClean="0">
                <a:solidFill>
                  <a:srgbClr val="0000FF"/>
                </a:solidFill>
              </a:rPr>
              <a:t>Não temos usado analgésico na intubação na Sala de Parto, incluindo INSURE e MINI-INSURE (SURFACTANTE MINIMAMENTE INASIVO)</a:t>
            </a: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5724525" y="5949950"/>
            <a:ext cx="2630488" cy="517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r>
              <a:rPr lang="pt-BR" sz="1200" b="1">
                <a:solidFill>
                  <a:srgbClr val="072A4D"/>
                </a:solidFill>
                <a:latin typeface="Lato" pitchFamily="34" charset="0"/>
              </a:rPr>
              <a:t>Surfactante Pulmonar Ex</a:t>
            </a:r>
            <a:r>
              <a:rPr lang="pt-BR" sz="1200" b="1">
                <a:solidFill>
                  <a:srgbClr val="072A4D"/>
                </a:solidFill>
              </a:rPr>
              <a:t>ó</a:t>
            </a:r>
            <a:r>
              <a:rPr lang="pt-BR" sz="1200" b="1">
                <a:solidFill>
                  <a:srgbClr val="072A4D"/>
                </a:solidFill>
                <a:latin typeface="Lato" pitchFamily="34" charset="0"/>
              </a:rPr>
              <a:t>geno </a:t>
            </a:r>
            <a:r>
              <a:rPr lang="pt-BR" sz="1200" b="1">
                <a:solidFill>
                  <a:srgbClr val="072A4D"/>
                </a:solidFill>
              </a:rPr>
              <a:t>–</a:t>
            </a:r>
            <a:r>
              <a:rPr lang="pt-BR" sz="1200" b="1">
                <a:solidFill>
                  <a:srgbClr val="072A4D"/>
                </a:solidFill>
                <a:latin typeface="Lato" pitchFamily="34" charset="0"/>
              </a:rPr>
              <a:t> 2020</a:t>
            </a:r>
          </a:p>
          <a:p>
            <a:pPr eaLnBrk="0" hangingPunct="0"/>
            <a:r>
              <a:rPr lang="pt-BR" sz="1200">
                <a:solidFill>
                  <a:srgbClr val="2A6490"/>
                </a:solidFill>
                <a:latin typeface="Source Sans Pro"/>
                <a:hlinkClick r:id="rId2" tooltip="NOVO_SURFACTANTE_PULMONAR"/>
              </a:rPr>
              <a:t>  </a:t>
            </a:r>
            <a:r>
              <a:rPr lang="pt-BR" sz="1200">
                <a:solidFill>
                  <a:srgbClr val="2A6490"/>
                </a:solidFill>
              </a:rPr>
              <a:t>         </a:t>
            </a:r>
            <a:endParaRPr lang="pt-BR" sz="120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63495" name="Picture 7" descr="doc">
            <a:hlinkClick r:id="rId2" tooltip="NOVO_SURFACTANTE_PULMONAR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59499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580063" y="1447800"/>
            <a:ext cx="3354387" cy="5410200"/>
          </a:xfrm>
        </p:spPr>
        <p:txBody>
          <a:bodyPr>
            <a:normAutofit/>
          </a:bodyPr>
          <a:lstStyle/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endParaRPr lang="pt-BR" smtClean="0"/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endParaRPr lang="pt-BR" smtClean="0"/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r>
              <a:rPr lang="pt-BR" sz="6000" smtClean="0"/>
              <a:t>		</a:t>
            </a:r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r>
              <a:rPr lang="pt-BR" sz="6000" smtClean="0"/>
              <a:t>	</a:t>
            </a:r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endParaRPr lang="pt-BR" sz="6000" smtClean="0"/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r>
              <a:rPr lang="pt-BR" sz="4400" smtClean="0">
                <a:solidFill>
                  <a:srgbClr val="FF0000"/>
                </a:solidFill>
              </a:rPr>
              <a:t>Obrigada!	</a:t>
            </a:r>
          </a:p>
          <a:p>
            <a:pPr marL="80963" indent="0">
              <a:lnSpc>
                <a:spcPct val="90000"/>
              </a:lnSpc>
              <a:buFont typeface="Wingdings 2" pitchFamily="18" charset="2"/>
              <a:buNone/>
            </a:pPr>
            <a:r>
              <a:rPr lang="pt-BR" sz="6000" smtClean="0"/>
              <a:t>		</a:t>
            </a:r>
          </a:p>
        </p:txBody>
      </p:sp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Solstí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3273</TotalTime>
  <Words>1716</Words>
  <Application>Microsoft Office PowerPoint</Application>
  <PresentationFormat>Apresentação na tela (4:3)</PresentationFormat>
  <Paragraphs>182</Paragraphs>
  <Slides>49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49</vt:i4>
      </vt:variant>
    </vt:vector>
  </HeadingPairs>
  <TitlesOfParts>
    <vt:vector size="60" baseType="lpstr">
      <vt:lpstr>Gill Sans MT</vt:lpstr>
      <vt:lpstr>Arial</vt:lpstr>
      <vt:lpstr>Wingdings 2</vt:lpstr>
      <vt:lpstr>Verdana</vt:lpstr>
      <vt:lpstr>Calibri</vt:lpstr>
      <vt:lpstr>Lato</vt:lpstr>
      <vt:lpstr>Source Sans Pro</vt:lpstr>
      <vt:lpstr>Wingdings</vt:lpstr>
      <vt:lpstr>Georgia</vt:lpstr>
      <vt:lpstr>Times New Roman</vt:lpstr>
      <vt:lpstr>Solstício</vt:lpstr>
      <vt:lpstr>Apresentação do PowerPoint</vt:lpstr>
      <vt:lpstr>Introdução</vt:lpstr>
      <vt:lpstr>Introdução</vt:lpstr>
      <vt:lpstr>Introdução</vt:lpstr>
      <vt:lpstr>Introdução</vt:lpstr>
      <vt:lpstr>Introdução</vt:lpstr>
      <vt:lpstr>Introdução</vt:lpstr>
      <vt:lpstr>Objetivo</vt:lpstr>
      <vt:lpstr>Métodos</vt:lpstr>
      <vt:lpstr>Métodos</vt:lpstr>
      <vt:lpstr>Métodos</vt:lpstr>
      <vt:lpstr>Apresentação do PowerPoint</vt:lpstr>
      <vt:lpstr>PRISM III-24</vt:lpstr>
      <vt:lpstr>Métodos</vt:lpstr>
      <vt:lpstr>Métodos</vt:lpstr>
      <vt:lpstr>Métodos</vt:lpstr>
      <vt:lpstr>Métodos</vt:lpstr>
      <vt:lpstr>Métodos</vt:lpstr>
      <vt:lpstr>Resultados</vt:lpstr>
      <vt:lpstr>Apresentação do PowerPoint</vt:lpstr>
      <vt:lpstr>Resultados</vt:lpstr>
      <vt:lpstr>Resultados</vt:lpstr>
      <vt:lpstr>Resultados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Conclusão</vt:lpstr>
      <vt:lpstr>Apresentação do PowerPoint</vt:lpstr>
      <vt:lpstr>Apresentação do PowerPoint</vt:lpstr>
      <vt:lpstr>Nota do Editor do site, Dr.Paulo R. Margotto. ONLINE SEMPRE! Consultem também! Aqui e Agora!</vt:lpstr>
      <vt:lpstr>Apresentação do PowerPoint</vt:lpstr>
      <vt:lpstr>Apresentação do PowerPoint</vt:lpstr>
      <vt:lpstr>Apresentação do PowerPoint</vt:lpstr>
      <vt:lpstr>Apresentação do PowerPoint</vt:lpstr>
      <vt:lpstr>Os autores relatam...</vt:lpstr>
      <vt:lpstr>Conclusões e orientações para futuras pesquisas</vt:lpstr>
      <vt:lpstr>Apresentação do PowerPoint</vt:lpstr>
      <vt:lpstr>Portanto, na Neonatologia...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Atropine for Critical Care Intubation in a Cohort of 264 Children and Reduced Mortality Unrelated to Effects on Bradycardia</dc:title>
  <dc:creator>Usuário do Windows</dc:creator>
  <cp:lastModifiedBy>Paulo</cp:lastModifiedBy>
  <cp:revision>36</cp:revision>
  <dcterms:created xsi:type="dcterms:W3CDTF">2019-10-15T19:35:29Z</dcterms:created>
  <dcterms:modified xsi:type="dcterms:W3CDTF">2020-04-11T17:31:29Z</dcterms:modified>
</cp:coreProperties>
</file>