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75" r:id="rId11"/>
    <p:sldId id="276" r:id="rId12"/>
    <p:sldId id="277" r:id="rId13"/>
    <p:sldId id="287" r:id="rId14"/>
    <p:sldId id="268" r:id="rId15"/>
    <p:sldId id="278" r:id="rId16"/>
    <p:sldId id="279" r:id="rId17"/>
    <p:sldId id="280" r:id="rId18"/>
    <p:sldId id="281" r:id="rId19"/>
    <p:sldId id="282" r:id="rId20"/>
    <p:sldId id="284" r:id="rId21"/>
    <p:sldId id="283" r:id="rId22"/>
    <p:sldId id="285" r:id="rId23"/>
    <p:sldId id="274" r:id="rId24"/>
    <p:sldId id="288" r:id="rId25"/>
    <p:sldId id="289" r:id="rId26"/>
    <p:sldId id="290" r:id="rId27"/>
    <p:sldId id="291" r:id="rId28"/>
    <p:sldId id="292" r:id="rId29"/>
    <p:sldId id="299" r:id="rId30"/>
    <p:sldId id="293" r:id="rId31"/>
    <p:sldId id="295" r:id="rId32"/>
    <p:sldId id="296" r:id="rId33"/>
    <p:sldId id="298" r:id="rId34"/>
    <p:sldId id="286" r:id="rId35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0000"/>
    <a:srgbClr val="CCCC00"/>
    <a:srgbClr val="FF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21" autoAdjust="0"/>
    <p:restoredTop sz="94660"/>
  </p:normalViewPr>
  <p:slideViewPr>
    <p:cSldViewPr snapToGrid="0">
      <p:cViewPr>
        <p:scale>
          <a:sx n="60" d="100"/>
          <a:sy n="60" d="100"/>
        </p:scale>
        <p:origin x="-708" y="-2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22A5C-9094-4688-AA1E-391474D73F73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8AFA9-D525-4518-97E7-770CA1195B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115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D1AD4-0CC3-48D9-8A9B-0F4214F62195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EEF86-0D18-4E4D-B6F9-C54F05598B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66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165F1-C085-46D8-9712-92261BC56E2E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2BC39-1B8F-4DBD-9DD4-C97E194518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888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B0B04-375B-4F46-80A8-4B8622DBDF04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7182D-285E-4A29-AB1F-A18F8D3D69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7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CACF9-F77A-4165-B358-0BB59C86EA0C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6A320-B8D7-4B3C-ADF3-E71662016A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46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962F1-ABF7-4659-8F7B-5035D9424D41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47E54-4416-41F0-8C23-E365C2013A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078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D325C-217B-4226-9C3A-E58FEE496EF6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93C61-43AE-49C3-9354-418FD9AB48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880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210D0-3F6B-483A-BDCA-965AB73355B7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43046-B60E-45A2-9634-97B797267F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936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0EFF4-D6AB-4B79-9C1C-58B0089AE74B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87E53-5F51-485E-A677-13DD376D18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74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2466975" y="647700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11114088" y="290512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086B2-6E30-43D5-9FF6-46E663FE773D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4BC99-1740-43DE-92F9-60C6857C40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25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A0248-6799-433E-9B0C-A12DC1100C6E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FFB83-018E-4D8E-8D32-93AA803019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022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2466975" y="647700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17"/>
          <p:cNvSpPr txBox="1">
            <a:spLocks noChangeArrowheads="1"/>
          </p:cNvSpPr>
          <p:nvPr/>
        </p:nvSpPr>
        <p:spPr bwMode="auto">
          <a:xfrm>
            <a:off x="11114088" y="290512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8BCE3-11ED-4F53-9239-5C2AF69A09AE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6555A-EC0F-4EEE-B621-3129B10EE6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95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373DE-FDAF-4D9D-B412-7AFCA89E44C7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E2C4-A3AC-4535-88AA-48DF1DDCBB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890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BFBAE-FE41-459B-9001-5D009B2FEB44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12705-C1DD-4930-B12F-1007C7E525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092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B6E36-31A2-4948-A034-39495FBF224A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7F0E5-5CF3-4555-8B9F-D342E371CA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238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2"/>
          <p:cNvGrpSpPr>
            <a:grpSpLocks/>
          </p:cNvGrpSpPr>
          <p:nvPr/>
        </p:nvGrpSpPr>
        <p:grpSpPr bwMode="auto">
          <a:xfrm>
            <a:off x="0" y="228600"/>
            <a:ext cx="285115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200" cy="534098"/>
            </a:xfrm>
            <a:custGeom>
              <a:avLst/>
              <a:gdLst>
                <a:gd name="T0" fmla="*/ 22 w 22"/>
                <a:gd name="T1" fmla="*/ 136 h 136"/>
                <a:gd name="T2" fmla="*/ 17 w 22"/>
                <a:gd name="T3" fmla="*/ 80 h 136"/>
                <a:gd name="T4" fmla="*/ 0 w 22"/>
                <a:gd name="T5" fmla="*/ 0 h 136"/>
                <a:gd name="T6" fmla="*/ 0 w 22"/>
                <a:gd name="T7" fmla="*/ 35 h 136"/>
                <a:gd name="T8" fmla="*/ 20 w 22"/>
                <a:gd name="T9" fmla="*/ 124 h 136"/>
                <a:gd name="T10" fmla="*/ 22 w 22"/>
                <a:gd name="T11" fmla="*/ 13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36"/>
                <a:gd name="T20" fmla="*/ 22 w 22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7156" y="2779108"/>
              <a:ext cx="550418" cy="1978191"/>
            </a:xfrm>
            <a:custGeom>
              <a:avLst/>
              <a:gdLst>
                <a:gd name="T0" fmla="*/ 86 w 140"/>
                <a:gd name="T1" fmla="*/ 350 h 504"/>
                <a:gd name="T2" fmla="*/ 139 w 140"/>
                <a:gd name="T3" fmla="*/ 504 h 504"/>
                <a:gd name="T4" fmla="*/ 140 w 140"/>
                <a:gd name="T5" fmla="*/ 478 h 504"/>
                <a:gd name="T6" fmla="*/ 95 w 140"/>
                <a:gd name="T7" fmla="*/ 347 h 504"/>
                <a:gd name="T8" fmla="*/ 0 w 140"/>
                <a:gd name="T9" fmla="*/ 0 h 504"/>
                <a:gd name="T10" fmla="*/ 6 w 140"/>
                <a:gd name="T11" fmla="*/ 61 h 504"/>
                <a:gd name="T12" fmla="*/ 86 w 140"/>
                <a:gd name="T13" fmla="*/ 350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0"/>
                <a:gd name="T22" fmla="*/ 0 h 504"/>
                <a:gd name="T23" fmla="*/ 140 w 140"/>
                <a:gd name="T24" fmla="*/ 504 h 5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2" y="4730255"/>
              <a:ext cx="519314" cy="1210171"/>
            </a:xfrm>
            <a:custGeom>
              <a:avLst/>
              <a:gdLst>
                <a:gd name="T0" fmla="*/ 8 w 132"/>
                <a:gd name="T1" fmla="*/ 22 h 308"/>
                <a:gd name="T2" fmla="*/ 0 w 132"/>
                <a:gd name="T3" fmla="*/ 0 h 308"/>
                <a:gd name="T4" fmla="*/ 0 w 132"/>
                <a:gd name="T5" fmla="*/ 29 h 308"/>
                <a:gd name="T6" fmla="*/ 68 w 132"/>
                <a:gd name="T7" fmla="*/ 194 h 308"/>
                <a:gd name="T8" fmla="*/ 123 w 132"/>
                <a:gd name="T9" fmla="*/ 308 h 308"/>
                <a:gd name="T10" fmla="*/ 132 w 132"/>
                <a:gd name="T11" fmla="*/ 308 h 308"/>
                <a:gd name="T12" fmla="*/ 77 w 132"/>
                <a:gd name="T13" fmla="*/ 190 h 308"/>
                <a:gd name="T14" fmla="*/ 8 w 132"/>
                <a:gd name="T15" fmla="*/ 22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2"/>
                <a:gd name="T25" fmla="*/ 0 h 308"/>
                <a:gd name="T26" fmla="*/ 132 w 132"/>
                <a:gd name="T27" fmla="*/ 308 h 3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804" y="5630785"/>
              <a:ext cx="146057" cy="309641"/>
            </a:xfrm>
            <a:custGeom>
              <a:avLst/>
              <a:gdLst>
                <a:gd name="T0" fmla="*/ 28 w 37"/>
                <a:gd name="T1" fmla="*/ 79 h 79"/>
                <a:gd name="T2" fmla="*/ 37 w 37"/>
                <a:gd name="T3" fmla="*/ 79 h 79"/>
                <a:gd name="T4" fmla="*/ 0 w 37"/>
                <a:gd name="T5" fmla="*/ 0 h 79"/>
                <a:gd name="T6" fmla="*/ 28 w 37"/>
                <a:gd name="T7" fmla="*/ 79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"/>
                <a:gd name="T13" fmla="*/ 0 h 79"/>
                <a:gd name="T14" fmla="*/ 37 w 37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2813" y="2818321"/>
              <a:ext cx="700533" cy="2834099"/>
            </a:xfrm>
            <a:custGeom>
              <a:avLst/>
              <a:gdLst>
                <a:gd name="T0" fmla="*/ 162 w 178"/>
                <a:gd name="T1" fmla="*/ 660 h 722"/>
                <a:gd name="T2" fmla="*/ 116 w 178"/>
                <a:gd name="T3" fmla="*/ 534 h 722"/>
                <a:gd name="T4" fmla="*/ 40 w 178"/>
                <a:gd name="T5" fmla="*/ 236 h 722"/>
                <a:gd name="T6" fmla="*/ 12 w 178"/>
                <a:gd name="T7" fmla="*/ 51 h 722"/>
                <a:gd name="T8" fmla="*/ 0 w 178"/>
                <a:gd name="T9" fmla="*/ 0 h 722"/>
                <a:gd name="T10" fmla="*/ 33 w 178"/>
                <a:gd name="T11" fmla="*/ 237 h 722"/>
                <a:gd name="T12" fmla="*/ 107 w 178"/>
                <a:gd name="T13" fmla="*/ 537 h 722"/>
                <a:gd name="T14" fmla="*/ 160 w 178"/>
                <a:gd name="T15" fmla="*/ 681 h 722"/>
                <a:gd name="T16" fmla="*/ 178 w 178"/>
                <a:gd name="T17" fmla="*/ 722 h 722"/>
                <a:gd name="T18" fmla="*/ 174 w 178"/>
                <a:gd name="T19" fmla="*/ 708 h 722"/>
                <a:gd name="T20" fmla="*/ 162 w 178"/>
                <a:gd name="T21" fmla="*/ 660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8"/>
                <a:gd name="T34" fmla="*/ 0 h 722"/>
                <a:gd name="T35" fmla="*/ 178 w 178"/>
                <a:gd name="T36" fmla="*/ 722 h 7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6546" y="285750"/>
              <a:ext cx="90610" cy="2493358"/>
            </a:xfrm>
            <a:custGeom>
              <a:avLst/>
              <a:gdLst>
                <a:gd name="T0" fmla="*/ 11 w 23"/>
                <a:gd name="T1" fmla="*/ 577 h 635"/>
                <a:gd name="T2" fmla="*/ 12 w 23"/>
                <a:gd name="T3" fmla="*/ 589 h 635"/>
                <a:gd name="T4" fmla="*/ 22 w 23"/>
                <a:gd name="T5" fmla="*/ 632 h 635"/>
                <a:gd name="T6" fmla="*/ 23 w 23"/>
                <a:gd name="T7" fmla="*/ 635 h 635"/>
                <a:gd name="T8" fmla="*/ 17 w 23"/>
                <a:gd name="T9" fmla="*/ 576 h 635"/>
                <a:gd name="T10" fmla="*/ 5 w 23"/>
                <a:gd name="T11" fmla="*/ 269 h 635"/>
                <a:gd name="T12" fmla="*/ 15 w 23"/>
                <a:gd name="T13" fmla="*/ 0 h 635"/>
                <a:gd name="T14" fmla="*/ 12 w 23"/>
                <a:gd name="T15" fmla="*/ 0 h 635"/>
                <a:gd name="T16" fmla="*/ 1 w 23"/>
                <a:gd name="T17" fmla="*/ 269 h 635"/>
                <a:gd name="T18" fmla="*/ 11 w 23"/>
                <a:gd name="T19" fmla="*/ 577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635"/>
                <a:gd name="T32" fmla="*/ 23 w 23"/>
                <a:gd name="T33" fmla="*/ 635 h 63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880" y="2599273"/>
              <a:ext cx="67619" cy="420517"/>
            </a:xfrm>
            <a:custGeom>
              <a:avLst/>
              <a:gdLst>
                <a:gd name="T0" fmla="*/ 0 w 17"/>
                <a:gd name="T1" fmla="*/ 0 h 107"/>
                <a:gd name="T2" fmla="*/ 5 w 17"/>
                <a:gd name="T3" fmla="*/ 56 h 107"/>
                <a:gd name="T4" fmla="*/ 17 w 17"/>
                <a:gd name="T5" fmla="*/ 107 h 107"/>
                <a:gd name="T6" fmla="*/ 11 w 17"/>
                <a:gd name="T7" fmla="*/ 46 h 107"/>
                <a:gd name="T8" fmla="*/ 10 w 17"/>
                <a:gd name="T9" fmla="*/ 4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107"/>
                <a:gd name="T20" fmla="*/ 17 w 17"/>
                <a:gd name="T21" fmla="*/ 107 h 1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518" y="4757298"/>
              <a:ext cx="162286" cy="873487"/>
            </a:xfrm>
            <a:custGeom>
              <a:avLst/>
              <a:gdLst>
                <a:gd name="T0" fmla="*/ 0 w 41"/>
                <a:gd name="T1" fmla="*/ 0 h 222"/>
                <a:gd name="T2" fmla="*/ 5 w 41"/>
                <a:gd name="T3" fmla="*/ 93 h 222"/>
                <a:gd name="T4" fmla="*/ 17 w 41"/>
                <a:gd name="T5" fmla="*/ 166 h 222"/>
                <a:gd name="T6" fmla="*/ 24 w 41"/>
                <a:gd name="T7" fmla="*/ 184 h 222"/>
                <a:gd name="T8" fmla="*/ 41 w 41"/>
                <a:gd name="T9" fmla="*/ 222 h 222"/>
                <a:gd name="T10" fmla="*/ 38 w 41"/>
                <a:gd name="T11" fmla="*/ 212 h 222"/>
                <a:gd name="T12" fmla="*/ 13 w 41"/>
                <a:gd name="T13" fmla="*/ 92 h 222"/>
                <a:gd name="T14" fmla="*/ 8 w 41"/>
                <a:gd name="T15" fmla="*/ 22 h 222"/>
                <a:gd name="T16" fmla="*/ 7 w 41"/>
                <a:gd name="T17" fmla="*/ 18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1"/>
                <a:gd name="T31" fmla="*/ 0 h 222"/>
                <a:gd name="T32" fmla="*/ 41 w 41"/>
                <a:gd name="T33" fmla="*/ 222 h 2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575" y="1282282"/>
              <a:ext cx="1768913" cy="3447973"/>
            </a:xfrm>
            <a:custGeom>
              <a:avLst/>
              <a:gdLst>
                <a:gd name="T0" fmla="*/ 7 w 450"/>
                <a:gd name="T1" fmla="*/ 854 h 878"/>
                <a:gd name="T2" fmla="*/ 50 w 450"/>
                <a:gd name="T3" fmla="*/ 613 h 878"/>
                <a:gd name="T4" fmla="*/ 149 w 450"/>
                <a:gd name="T5" fmla="*/ 388 h 878"/>
                <a:gd name="T6" fmla="*/ 285 w 450"/>
                <a:gd name="T7" fmla="*/ 183 h 878"/>
                <a:gd name="T8" fmla="*/ 364 w 450"/>
                <a:gd name="T9" fmla="*/ 89 h 878"/>
                <a:gd name="T10" fmla="*/ 406 w 450"/>
                <a:gd name="T11" fmla="*/ 44 h 878"/>
                <a:gd name="T12" fmla="*/ 450 w 450"/>
                <a:gd name="T13" fmla="*/ 1 h 878"/>
                <a:gd name="T14" fmla="*/ 450 w 450"/>
                <a:gd name="T15" fmla="*/ 0 h 878"/>
                <a:gd name="T16" fmla="*/ 405 w 450"/>
                <a:gd name="T17" fmla="*/ 43 h 878"/>
                <a:gd name="T18" fmla="*/ 363 w 450"/>
                <a:gd name="T19" fmla="*/ 88 h 878"/>
                <a:gd name="T20" fmla="*/ 283 w 450"/>
                <a:gd name="T21" fmla="*/ 181 h 878"/>
                <a:gd name="T22" fmla="*/ 145 w 450"/>
                <a:gd name="T23" fmla="*/ 386 h 878"/>
                <a:gd name="T24" fmla="*/ 45 w 450"/>
                <a:gd name="T25" fmla="*/ 611 h 878"/>
                <a:gd name="T26" fmla="*/ 0 w 450"/>
                <a:gd name="T27" fmla="*/ 854 h 878"/>
                <a:gd name="T28" fmla="*/ 0 w 450"/>
                <a:gd name="T29" fmla="*/ 859 h 878"/>
                <a:gd name="T30" fmla="*/ 7 w 450"/>
                <a:gd name="T31" fmla="*/ 878 h 878"/>
                <a:gd name="T32" fmla="*/ 7 w 450"/>
                <a:gd name="T33" fmla="*/ 854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50"/>
                <a:gd name="T52" fmla="*/ 0 h 878"/>
                <a:gd name="T53" fmla="*/ 450 w 450"/>
                <a:gd name="T54" fmla="*/ 878 h 87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346" y="5652419"/>
              <a:ext cx="137943" cy="288007"/>
            </a:xfrm>
            <a:custGeom>
              <a:avLst/>
              <a:gdLst>
                <a:gd name="T0" fmla="*/ 0 w 35"/>
                <a:gd name="T1" fmla="*/ 0 h 73"/>
                <a:gd name="T2" fmla="*/ 26 w 35"/>
                <a:gd name="T3" fmla="*/ 73 h 73"/>
                <a:gd name="T4" fmla="*/ 35 w 35"/>
                <a:gd name="T5" fmla="*/ 73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3"/>
                <a:gd name="T14" fmla="*/ 35 w 35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518" y="4655887"/>
              <a:ext cx="31104" cy="189300"/>
            </a:xfrm>
            <a:custGeom>
              <a:avLst/>
              <a:gdLst>
                <a:gd name="T0" fmla="*/ 7 w 8"/>
                <a:gd name="T1" fmla="*/ 44 h 48"/>
                <a:gd name="T2" fmla="*/ 8 w 8"/>
                <a:gd name="T3" fmla="*/ 48 h 48"/>
                <a:gd name="T4" fmla="*/ 8 w 8"/>
                <a:gd name="T5" fmla="*/ 19 h 48"/>
                <a:gd name="T6" fmla="*/ 1 w 8"/>
                <a:gd name="T7" fmla="*/ 0 h 48"/>
                <a:gd name="T8" fmla="*/ 0 w 8"/>
                <a:gd name="T9" fmla="*/ 26 h 48"/>
                <a:gd name="T10" fmla="*/ 7 w 8"/>
                <a:gd name="T11" fmla="*/ 4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48"/>
                <a:gd name="T20" fmla="*/ 8 w 8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137" y="5410385"/>
              <a:ext cx="204209" cy="530041"/>
            </a:xfrm>
            <a:custGeom>
              <a:avLst/>
              <a:gdLst>
                <a:gd name="T0" fmla="*/ 7 w 52"/>
                <a:gd name="T1" fmla="*/ 18 h 135"/>
                <a:gd name="T2" fmla="*/ 0 w 52"/>
                <a:gd name="T3" fmla="*/ 0 h 135"/>
                <a:gd name="T4" fmla="*/ 12 w 52"/>
                <a:gd name="T5" fmla="*/ 48 h 135"/>
                <a:gd name="T6" fmla="*/ 16 w 52"/>
                <a:gd name="T7" fmla="*/ 62 h 135"/>
                <a:gd name="T8" fmla="*/ 51 w 52"/>
                <a:gd name="T9" fmla="*/ 135 h 135"/>
                <a:gd name="T10" fmla="*/ 52 w 52"/>
                <a:gd name="T11" fmla="*/ 135 h 135"/>
                <a:gd name="T12" fmla="*/ 24 w 52"/>
                <a:gd name="T13" fmla="*/ 56 h 135"/>
                <a:gd name="T14" fmla="*/ 7 w 52"/>
                <a:gd name="T15" fmla="*/ 18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135"/>
                <a:gd name="T26" fmla="*/ 52 w 52"/>
                <a:gd name="T27" fmla="*/ 135 h 13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1027" name="Group 9"/>
          <p:cNvGrpSpPr>
            <a:grpSpLocks/>
          </p:cNvGrpSpPr>
          <p:nvPr/>
        </p:nvGrpSpPr>
        <p:grpSpPr bwMode="auto">
          <a:xfrm>
            <a:off x="26988" y="0"/>
            <a:ext cx="2357437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4833"/>
              <a:ext cx="408933" cy="3646504"/>
            </a:xfrm>
            <a:custGeom>
              <a:avLst/>
              <a:gdLst>
                <a:gd name="T0" fmla="*/ 7 w 103"/>
                <a:gd name="T1" fmla="*/ 210 h 920"/>
                <a:gd name="T2" fmla="*/ 26 w 103"/>
                <a:gd name="T3" fmla="*/ 445 h 920"/>
                <a:gd name="T4" fmla="*/ 57 w 103"/>
                <a:gd name="T5" fmla="*/ 679 h 920"/>
                <a:gd name="T6" fmla="*/ 101 w 103"/>
                <a:gd name="T7" fmla="*/ 911 h 920"/>
                <a:gd name="T8" fmla="*/ 103 w 103"/>
                <a:gd name="T9" fmla="*/ 920 h 920"/>
                <a:gd name="T10" fmla="*/ 99 w 103"/>
                <a:gd name="T11" fmla="*/ 874 h 920"/>
                <a:gd name="T12" fmla="*/ 99 w 103"/>
                <a:gd name="T13" fmla="*/ 866 h 920"/>
                <a:gd name="T14" fmla="*/ 63 w 103"/>
                <a:gd name="T15" fmla="*/ 678 h 920"/>
                <a:gd name="T16" fmla="*/ 30 w 103"/>
                <a:gd name="T17" fmla="*/ 444 h 920"/>
                <a:gd name="T18" fmla="*/ 9 w 103"/>
                <a:gd name="T19" fmla="*/ 209 h 920"/>
                <a:gd name="T20" fmla="*/ 3 w 103"/>
                <a:gd name="T21" fmla="*/ 92 h 920"/>
                <a:gd name="T22" fmla="*/ 1 w 103"/>
                <a:gd name="T23" fmla="*/ 0 h 920"/>
                <a:gd name="T24" fmla="*/ 0 w 103"/>
                <a:gd name="T25" fmla="*/ 0 h 920"/>
                <a:gd name="T26" fmla="*/ 1 w 103"/>
                <a:gd name="T27" fmla="*/ 92 h 920"/>
                <a:gd name="T28" fmla="*/ 7 w 103"/>
                <a:gd name="T29" fmla="*/ 210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3"/>
                <a:gd name="T46" fmla="*/ 0 h 920"/>
                <a:gd name="T47" fmla="*/ 103 w 103"/>
                <a:gd name="T48" fmla="*/ 920 h 9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730" y="3771618"/>
              <a:ext cx="349763" cy="1310216"/>
            </a:xfrm>
            <a:custGeom>
              <a:avLst/>
              <a:gdLst>
                <a:gd name="T0" fmla="*/ 53 w 88"/>
                <a:gd name="T1" fmla="*/ 229 h 330"/>
                <a:gd name="T2" fmla="*/ 88 w 88"/>
                <a:gd name="T3" fmla="*/ 330 h 330"/>
                <a:gd name="T4" fmla="*/ 88 w 88"/>
                <a:gd name="T5" fmla="*/ 308 h 330"/>
                <a:gd name="T6" fmla="*/ 88 w 88"/>
                <a:gd name="T7" fmla="*/ 304 h 330"/>
                <a:gd name="T8" fmla="*/ 62 w 88"/>
                <a:gd name="T9" fmla="*/ 226 h 330"/>
                <a:gd name="T10" fmla="*/ 0 w 88"/>
                <a:gd name="T11" fmla="*/ 0 h 330"/>
                <a:gd name="T12" fmla="*/ 7 w 88"/>
                <a:gd name="T13" fmla="*/ 63 h 330"/>
                <a:gd name="T14" fmla="*/ 53 w 88"/>
                <a:gd name="T15" fmla="*/ 229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"/>
                <a:gd name="T25" fmla="*/ 0 h 330"/>
                <a:gd name="T26" fmla="*/ 88 w 88"/>
                <a:gd name="T27" fmla="*/ 330 h 3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105" y="5052893"/>
              <a:ext cx="357653" cy="820858"/>
            </a:xfrm>
            <a:custGeom>
              <a:avLst/>
              <a:gdLst>
                <a:gd name="T0" fmla="*/ 6 w 90"/>
                <a:gd name="T1" fmla="*/ 15 h 207"/>
                <a:gd name="T2" fmla="*/ 0 w 90"/>
                <a:gd name="T3" fmla="*/ 0 h 207"/>
                <a:gd name="T4" fmla="*/ 1 w 90"/>
                <a:gd name="T5" fmla="*/ 29 h 207"/>
                <a:gd name="T6" fmla="*/ 42 w 90"/>
                <a:gd name="T7" fmla="*/ 127 h 207"/>
                <a:gd name="T8" fmla="*/ 80 w 90"/>
                <a:gd name="T9" fmla="*/ 207 h 207"/>
                <a:gd name="T10" fmla="*/ 90 w 90"/>
                <a:gd name="T11" fmla="*/ 207 h 207"/>
                <a:gd name="T12" fmla="*/ 50 w 90"/>
                <a:gd name="T13" fmla="*/ 123 h 207"/>
                <a:gd name="T14" fmla="*/ 6 w 90"/>
                <a:gd name="T15" fmla="*/ 15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0"/>
                <a:gd name="T25" fmla="*/ 0 h 207"/>
                <a:gd name="T26" fmla="*/ 90 w 90"/>
                <a:gd name="T27" fmla="*/ 207 h 20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6746" y="3811082"/>
              <a:ext cx="457585" cy="1853508"/>
            </a:xfrm>
            <a:custGeom>
              <a:avLst/>
              <a:gdLst>
                <a:gd name="T0" fmla="*/ 101 w 115"/>
                <a:gd name="T1" fmla="*/ 409 h 467"/>
                <a:gd name="T2" fmla="*/ 78 w 115"/>
                <a:gd name="T3" fmla="*/ 344 h 467"/>
                <a:gd name="T4" fmla="*/ 29 w 115"/>
                <a:gd name="T5" fmla="*/ 151 h 467"/>
                <a:gd name="T6" fmla="*/ 13 w 115"/>
                <a:gd name="T7" fmla="*/ 53 h 467"/>
                <a:gd name="T8" fmla="*/ 0 w 115"/>
                <a:gd name="T9" fmla="*/ 0 h 467"/>
                <a:gd name="T10" fmla="*/ 21 w 115"/>
                <a:gd name="T11" fmla="*/ 152 h 467"/>
                <a:gd name="T12" fmla="*/ 69 w 115"/>
                <a:gd name="T13" fmla="*/ 347 h 467"/>
                <a:gd name="T14" fmla="*/ 103 w 115"/>
                <a:gd name="T15" fmla="*/ 441 h 467"/>
                <a:gd name="T16" fmla="*/ 115 w 115"/>
                <a:gd name="T17" fmla="*/ 467 h 467"/>
                <a:gd name="T18" fmla="*/ 112 w 115"/>
                <a:gd name="T19" fmla="*/ 458 h 467"/>
                <a:gd name="T20" fmla="*/ 101 w 115"/>
                <a:gd name="T21" fmla="*/ 409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5"/>
                <a:gd name="T34" fmla="*/ 0 h 467"/>
                <a:gd name="T35" fmla="*/ 115 w 115"/>
                <a:gd name="T36" fmla="*/ 467 h 4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3355" y="1263001"/>
              <a:ext cx="144639" cy="2508617"/>
            </a:xfrm>
            <a:custGeom>
              <a:avLst/>
              <a:gdLst>
                <a:gd name="T0" fmla="*/ 17 w 36"/>
                <a:gd name="T1" fmla="*/ 633 h 633"/>
                <a:gd name="T2" fmla="*/ 13 w 36"/>
                <a:gd name="T3" fmla="*/ 597 h 633"/>
                <a:gd name="T4" fmla="*/ 5 w 36"/>
                <a:gd name="T5" fmla="*/ 398 h 633"/>
                <a:gd name="T6" fmla="*/ 13 w 36"/>
                <a:gd name="T7" fmla="*/ 198 h 633"/>
                <a:gd name="T8" fmla="*/ 22 w 36"/>
                <a:gd name="T9" fmla="*/ 99 h 633"/>
                <a:gd name="T10" fmla="*/ 36 w 36"/>
                <a:gd name="T11" fmla="*/ 0 h 633"/>
                <a:gd name="T12" fmla="*/ 35 w 36"/>
                <a:gd name="T13" fmla="*/ 0 h 633"/>
                <a:gd name="T14" fmla="*/ 20 w 36"/>
                <a:gd name="T15" fmla="*/ 99 h 633"/>
                <a:gd name="T16" fmla="*/ 10 w 36"/>
                <a:gd name="T17" fmla="*/ 198 h 633"/>
                <a:gd name="T18" fmla="*/ 1 w 36"/>
                <a:gd name="T19" fmla="*/ 398 h 633"/>
                <a:gd name="T20" fmla="*/ 7 w 36"/>
                <a:gd name="T21" fmla="*/ 589 h 633"/>
                <a:gd name="T22" fmla="*/ 16 w 36"/>
                <a:gd name="T23" fmla="*/ 632 h 633"/>
                <a:gd name="T24" fmla="*/ 17 w 36"/>
                <a:gd name="T25" fmla="*/ 633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633"/>
                <a:gd name="T41" fmla="*/ 36 w 36"/>
                <a:gd name="T42" fmla="*/ 633 h 6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5889" y="5640911"/>
              <a:ext cx="111767" cy="232840"/>
            </a:xfrm>
            <a:custGeom>
              <a:avLst/>
              <a:gdLst>
                <a:gd name="T0" fmla="*/ 22 w 28"/>
                <a:gd name="T1" fmla="*/ 59 h 59"/>
                <a:gd name="T2" fmla="*/ 28 w 28"/>
                <a:gd name="T3" fmla="*/ 59 h 59"/>
                <a:gd name="T4" fmla="*/ 0 w 28"/>
                <a:gd name="T5" fmla="*/ 0 h 59"/>
                <a:gd name="T6" fmla="*/ 22 w 28"/>
                <a:gd name="T7" fmla="*/ 59 h 5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59"/>
                <a:gd name="T14" fmla="*/ 28 w 28"/>
                <a:gd name="T15" fmla="*/ 59 h 5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0967" y="3599290"/>
              <a:ext cx="68375" cy="423584"/>
            </a:xfrm>
            <a:custGeom>
              <a:avLst/>
              <a:gdLst>
                <a:gd name="T0" fmla="*/ 4 w 17"/>
                <a:gd name="T1" fmla="*/ 54 h 107"/>
                <a:gd name="T2" fmla="*/ 17 w 17"/>
                <a:gd name="T3" fmla="*/ 107 h 107"/>
                <a:gd name="T4" fmla="*/ 10 w 17"/>
                <a:gd name="T5" fmla="*/ 44 h 107"/>
                <a:gd name="T6" fmla="*/ 9 w 17"/>
                <a:gd name="T7" fmla="*/ 43 h 107"/>
                <a:gd name="T8" fmla="*/ 0 w 17"/>
                <a:gd name="T9" fmla="*/ 0 h 107"/>
                <a:gd name="T10" fmla="*/ 0 w 17"/>
                <a:gd name="T11" fmla="*/ 8 h 107"/>
                <a:gd name="T12" fmla="*/ 4 w 17"/>
                <a:gd name="T13" fmla="*/ 54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07"/>
                <a:gd name="T23" fmla="*/ 17 w 17"/>
                <a:gd name="T24" fmla="*/ 107 h 1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1493" y="2802110"/>
              <a:ext cx="1168945" cy="2250783"/>
            </a:xfrm>
            <a:custGeom>
              <a:avLst/>
              <a:gdLst>
                <a:gd name="T0" fmla="*/ 8 w 294"/>
                <a:gd name="T1" fmla="*/ 553 h 568"/>
                <a:gd name="T2" fmla="*/ 35 w 294"/>
                <a:gd name="T3" fmla="*/ 397 h 568"/>
                <a:gd name="T4" fmla="*/ 99 w 294"/>
                <a:gd name="T5" fmla="*/ 252 h 568"/>
                <a:gd name="T6" fmla="*/ 187 w 294"/>
                <a:gd name="T7" fmla="*/ 119 h 568"/>
                <a:gd name="T8" fmla="*/ 238 w 294"/>
                <a:gd name="T9" fmla="*/ 58 h 568"/>
                <a:gd name="T10" fmla="*/ 265 w 294"/>
                <a:gd name="T11" fmla="*/ 28 h 568"/>
                <a:gd name="T12" fmla="*/ 294 w 294"/>
                <a:gd name="T13" fmla="*/ 0 h 568"/>
                <a:gd name="T14" fmla="*/ 293 w 294"/>
                <a:gd name="T15" fmla="*/ 0 h 568"/>
                <a:gd name="T16" fmla="*/ 264 w 294"/>
                <a:gd name="T17" fmla="*/ 27 h 568"/>
                <a:gd name="T18" fmla="*/ 237 w 294"/>
                <a:gd name="T19" fmla="*/ 56 h 568"/>
                <a:gd name="T20" fmla="*/ 185 w 294"/>
                <a:gd name="T21" fmla="*/ 117 h 568"/>
                <a:gd name="T22" fmla="*/ 95 w 294"/>
                <a:gd name="T23" fmla="*/ 249 h 568"/>
                <a:gd name="T24" fmla="*/ 30 w 294"/>
                <a:gd name="T25" fmla="*/ 396 h 568"/>
                <a:gd name="T26" fmla="*/ 0 w 294"/>
                <a:gd name="T27" fmla="*/ 549 h 568"/>
                <a:gd name="T28" fmla="*/ 7 w 294"/>
                <a:gd name="T29" fmla="*/ 568 h 568"/>
                <a:gd name="T30" fmla="*/ 8 w 294"/>
                <a:gd name="T31" fmla="*/ 553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4"/>
                <a:gd name="T49" fmla="*/ 0 h 568"/>
                <a:gd name="T50" fmla="*/ 294 w 294"/>
                <a:gd name="T51" fmla="*/ 568 h 56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331" y="5664590"/>
              <a:ext cx="99932" cy="209161"/>
            </a:xfrm>
            <a:custGeom>
              <a:avLst/>
              <a:gdLst>
                <a:gd name="T0" fmla="*/ 0 w 25"/>
                <a:gd name="T1" fmla="*/ 0 h 53"/>
                <a:gd name="T2" fmla="*/ 19 w 25"/>
                <a:gd name="T3" fmla="*/ 53 h 53"/>
                <a:gd name="T4" fmla="*/ 25 w 25"/>
                <a:gd name="T5" fmla="*/ 53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53"/>
                <a:gd name="T14" fmla="*/ 25 w 25"/>
                <a:gd name="T15" fmla="*/ 53 h 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1493" y="5081833"/>
              <a:ext cx="114396" cy="559078"/>
            </a:xfrm>
            <a:custGeom>
              <a:avLst/>
              <a:gdLst>
                <a:gd name="T0" fmla="*/ 0 w 29"/>
                <a:gd name="T1" fmla="*/ 0 h 141"/>
                <a:gd name="T2" fmla="*/ 7 w 29"/>
                <a:gd name="T3" fmla="*/ 89 h 141"/>
                <a:gd name="T4" fmla="*/ 18 w 29"/>
                <a:gd name="T5" fmla="*/ 117 h 141"/>
                <a:gd name="T6" fmla="*/ 29 w 29"/>
                <a:gd name="T7" fmla="*/ 141 h 141"/>
                <a:gd name="T8" fmla="*/ 27 w 29"/>
                <a:gd name="T9" fmla="*/ 135 h 141"/>
                <a:gd name="T10" fmla="*/ 8 w 29"/>
                <a:gd name="T11" fmla="*/ 22 h 141"/>
                <a:gd name="T12" fmla="*/ 4 w 29"/>
                <a:gd name="T13" fmla="*/ 11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41"/>
                <a:gd name="T26" fmla="*/ 29 w 29"/>
                <a:gd name="T27" fmla="*/ 141 h 1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1493" y="4977910"/>
              <a:ext cx="32872" cy="189429"/>
            </a:xfrm>
            <a:custGeom>
              <a:avLst/>
              <a:gdLst>
                <a:gd name="T0" fmla="*/ 0 w 8"/>
                <a:gd name="T1" fmla="*/ 26 h 48"/>
                <a:gd name="T2" fmla="*/ 4 w 8"/>
                <a:gd name="T3" fmla="*/ 37 h 48"/>
                <a:gd name="T4" fmla="*/ 8 w 8"/>
                <a:gd name="T5" fmla="*/ 48 h 48"/>
                <a:gd name="T6" fmla="*/ 7 w 8"/>
                <a:gd name="T7" fmla="*/ 19 h 48"/>
                <a:gd name="T8" fmla="*/ 0 w 8"/>
                <a:gd name="T9" fmla="*/ 0 h 48"/>
                <a:gd name="T10" fmla="*/ 0 w 8"/>
                <a:gd name="T11" fmla="*/ 4 h 48"/>
                <a:gd name="T12" fmla="*/ 0 w 8"/>
                <a:gd name="T13" fmla="*/ 26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48"/>
                <a:gd name="T23" fmla="*/ 8 w 8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105" y="5434381"/>
              <a:ext cx="174882" cy="439370"/>
            </a:xfrm>
            <a:custGeom>
              <a:avLst/>
              <a:gdLst>
                <a:gd name="T0" fmla="*/ 11 w 44"/>
                <a:gd name="T1" fmla="*/ 28 h 111"/>
                <a:gd name="T2" fmla="*/ 0 w 44"/>
                <a:gd name="T3" fmla="*/ 0 h 111"/>
                <a:gd name="T4" fmla="*/ 11 w 44"/>
                <a:gd name="T5" fmla="*/ 49 h 111"/>
                <a:gd name="T6" fmla="*/ 14 w 44"/>
                <a:gd name="T7" fmla="*/ 58 h 111"/>
                <a:gd name="T8" fmla="*/ 39 w 44"/>
                <a:gd name="T9" fmla="*/ 111 h 111"/>
                <a:gd name="T10" fmla="*/ 44 w 44"/>
                <a:gd name="T11" fmla="*/ 111 h 111"/>
                <a:gd name="T12" fmla="*/ 22 w 44"/>
                <a:gd name="T13" fmla="*/ 52 h 111"/>
                <a:gd name="T14" fmla="*/ 11 w 44"/>
                <a:gd name="T15" fmla="*/ 28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111"/>
                <a:gd name="T26" fmla="*/ 44 w 44"/>
                <a:gd name="T27" fmla="*/ 111 h 1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2592388" y="623888"/>
            <a:ext cx="8912225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89213" y="2133600"/>
            <a:ext cx="8915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925"/>
            <a:ext cx="1146175" cy="369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F0FCBC-8E4A-4BF0-83D0-D5AD009126C6}" type="datetimeFigureOut">
              <a:rPr lang="en-US"/>
              <a:pPr>
                <a:defRPr/>
              </a:pPr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3" y="6135688"/>
            <a:ext cx="76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3" y="787400"/>
            <a:ext cx="7794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8CA43F-D494-4766-B410-2E189FBB42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2117839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s://www.ncbi.nlm.nih.gov/pubmed/321178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editools.org/fenton2013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510" TargetMode="External"/><Relationship Id="rId2" Type="http://schemas.openxmlformats.org/officeDocument/2006/relationships/hyperlink" Target="http://paulomargotto.com.br/hipoglicemia-neonatal-congresso-de-pediatria-da-unimed-de-ribeirao-preto-17a-jornada-de-pediatria-da-unimed-de-ribeirao-preto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19461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562100" y="4265613"/>
            <a:ext cx="9344025" cy="977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en-US" sz="1600">
                <a:hlinkClick r:id="rId2"/>
              </a:rPr>
              <a:t>Incidence and Risk Factors for Hypoglycemia During Fetal-to-Neonatal Transition in Premature Infants.</a:t>
            </a:r>
            <a:endParaRPr lang="en-US" sz="1600"/>
          </a:p>
          <a:p>
            <a:pPr algn="ctr"/>
            <a:r>
              <a:rPr lang="en-US" sz="1600"/>
              <a:t>Mitchell NA, Grimbly C, Rosolowsky ET, O'Reilly M, Yaskina M, Cheung PY, Schmölzer GM.</a:t>
            </a:r>
          </a:p>
          <a:p>
            <a:pPr algn="ctr"/>
            <a:r>
              <a:rPr lang="en-US" sz="1600"/>
              <a:t>Front Pediatr. 2020 Feb 11;8:34. doi: 10.3389/fped.2020.00034. eCollection 2020.</a:t>
            </a:r>
          </a:p>
          <a:p>
            <a:pPr algn="ctr"/>
            <a:r>
              <a:rPr lang="en-US" sz="1600"/>
              <a:t>PMID: 32117839. </a:t>
            </a:r>
            <a:r>
              <a:rPr lang="en-US" sz="1600" b="1">
                <a:hlinkClick r:id="rId2"/>
              </a:rPr>
              <a:t>Free PMC Article</a:t>
            </a:r>
            <a:r>
              <a:rPr lang="en-US" sz="1600" b="1"/>
              <a:t>.</a:t>
            </a:r>
            <a:r>
              <a:rPr lang="en-US" sz="1600" u="sng">
                <a:hlinkClick r:id="rId3"/>
              </a:rPr>
              <a:t>Similar articles</a:t>
            </a:r>
            <a:r>
              <a:rPr lang="en-US" sz="1600" u="sng"/>
              <a:t>. </a:t>
            </a:r>
            <a:r>
              <a:rPr lang="en-US" sz="1600" b="1" u="sng">
                <a:solidFill>
                  <a:srgbClr val="0000FF"/>
                </a:solidFill>
              </a:rPr>
              <a:t>ARTIGO LIVRE!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249363" y="2754313"/>
            <a:ext cx="9658350" cy="1003300"/>
          </a:xfrm>
          <a:prstGeom prst="rect">
            <a:avLst/>
          </a:prstGeom>
          <a:noFill/>
          <a:ln w="57150">
            <a:solidFill>
              <a:srgbClr val="CCCC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4400" eaLnBrk="1" hangingPunct="1"/>
            <a:r>
              <a:rPr lang="pt-BR" sz="2800" b="1">
                <a:solidFill>
                  <a:srgbClr val="FF0066"/>
                </a:solidFill>
              </a:rPr>
              <a:t>Incidência e fatores de risco para hipoglicemia durante </a:t>
            </a:r>
          </a:p>
          <a:p>
            <a:pPr algn="ctr" defTabSz="914400" eaLnBrk="1" hangingPunct="1"/>
            <a:r>
              <a:rPr lang="pt-BR" sz="2800" b="1">
                <a:solidFill>
                  <a:srgbClr val="FF0066"/>
                </a:solidFill>
              </a:rPr>
              <a:t>a transição feto-neonatal in prematurosl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2909888" y="5254625"/>
            <a:ext cx="63833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/>
            <a:r>
              <a:rPr lang="en-US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Tatiane Martins Barcelos </a:t>
            </a:r>
            <a:r>
              <a:rPr lang="en-US">
                <a:solidFill>
                  <a:srgbClr val="262626"/>
                </a:solidFill>
              </a:rPr>
              <a:t>– R4 Neonatologia – HMIB/SES/DF</a:t>
            </a:r>
          </a:p>
          <a:p>
            <a:pPr algn="ctr" defTabSz="914400"/>
            <a:r>
              <a:rPr lang="en-US">
                <a:solidFill>
                  <a:srgbClr val="262626"/>
                </a:solidFill>
              </a:rPr>
              <a:t>Coordenação: </a:t>
            </a:r>
            <a:r>
              <a:rPr lang="en-US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Marta David Rocha de Moura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4371975" y="5953125"/>
            <a:ext cx="302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>
                <a:hlinkClick r:id="rId4"/>
              </a:rPr>
              <a:t>www.paulomargotto.com.br</a:t>
            </a:r>
            <a:r>
              <a:rPr lang="pt-BR"/>
              <a:t> </a:t>
            </a:r>
          </a:p>
          <a:p>
            <a:pPr defTabSz="914400" eaLnBrk="1" hangingPunct="1"/>
            <a:r>
              <a:rPr lang="pt-BR"/>
              <a:t>Brasília, 30 de abril de 2020</a:t>
            </a:r>
          </a:p>
        </p:txBody>
      </p:sp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613" y="0"/>
            <a:ext cx="5254625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5224463"/>
            <a:ext cx="1658938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63" y="633413"/>
            <a:ext cx="2914650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4400" smtClean="0">
                <a:latin typeface="Verdana" pitchFamily="34" charset="0"/>
              </a:rPr>
              <a:t>Introdução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Hipoglicemia Neonatal é evento comum (5 a 10% em bebês saudáveis) nos primeiros dias da transição para vida extra-uterina, porém com incidência mais elevada em prematuros. (1,2,3)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Avaliação de hipoglicemia neonatal é desafiadora pois as apresentações clínicas não variam uniformemente com as concentrações séricas de glicose.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Sociedade de Pediatria do Canadá utiliza a definição de hipoglicemia valores abaixo de 2,6mmolL (~</a:t>
            </a:r>
            <a:r>
              <a:rPr lang="pt-BR" sz="2200" smtClean="0">
                <a:solidFill>
                  <a:srgbClr val="FF0066"/>
                </a:solidFill>
                <a:latin typeface="Verdana" pitchFamily="34" charset="0"/>
              </a:rPr>
              <a:t>47mg/dL</a:t>
            </a:r>
            <a:r>
              <a:rPr lang="pt-BR" sz="2200" smtClean="0">
                <a:latin typeface="Verdana" pitchFamily="34" charset="0"/>
              </a:rPr>
              <a:t>). (1,4-6)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A reserva energética (acúmulo de glicogênio) fetal aumenta gradualmente a partir da 27ªsemana gestacional e só a partir de 36ªsemana há acúmulo rápido (7). Ao nascer ocorre consumo (1 a 2ªh de vida) (2) a fim de promover a homeostase corporal da glicose.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Assim, a prematuridade é fator de risco para hipoglicemia, devido a menores estoques fisiológicos de glicogênio e ao rápido consumo ao nascer (7), além do estresse perinatal gerado pelo nascer prematuro.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24460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Contudo, ainda há falta de estudos sobre incidência e potenciais fatores de risco associados à hipoglicemia precoce em recém-nascidos prematuros (RNPT).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Sabidamente, em RNPT tardios e RN termos, são fatores de risco para hipoglicemia neonatal: Pequeno (PIG) ou Grande (GIG) para Idade Gestacional, filhos de mãe diabética, e estresse perinatal incluindo hipertensão materna. (4, 8, 9)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Assim, o objetivo do estudo foi determinar incidência, fatores de risco e de proteção associados à hipoglicemia neonatal em RNPT &lt; 33semanas de idade gestacional.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4400" smtClean="0">
                <a:latin typeface="Verdana" pitchFamily="34" charset="0"/>
              </a:rPr>
              <a:t>Metodologia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Este estudo faz parte de um Ensaio Clínico Randomizado prévio em prematuros (10,11), realizado no “The Royal Alexandra Hospital”  - hospital perinatal terciário que contempla cerca de 350 admissões de RNPT &lt; 1500g por ano.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Teve aprovação ética local, da mesma forma que foi obtido consentimento livre e esclarecido dos pais.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Após análise inicial, observou-se que era comum a hipoglicemia neonatal na população estudada, sendo então realizada de incidência e fatores de risco.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2128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Inclusão = RNPT &lt; 33semanas de idade gestacional (IG) entre Abril de 2013 e Agosto de 2014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Exclusão = anomalias congênitas maiores ou condições com prejuízo na ventilação/respiração (Ex: Hérnia Diafragmática) já conhecidas em outros estudos. (10,11)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Partos foram assistidos pela equipe de Ressucitação-Estabilização-Triagem (</a:t>
            </a:r>
            <a:r>
              <a:rPr lang="pt-BR" sz="2200" i="1" smtClean="0">
                <a:latin typeface="Verdana" pitchFamily="34" charset="0"/>
              </a:rPr>
              <a:t>RST-team</a:t>
            </a:r>
            <a:r>
              <a:rPr lang="pt-BR" sz="2200" smtClean="0">
                <a:latin typeface="Verdana" pitchFamily="34" charset="0"/>
              </a:rPr>
              <a:t>) composta por enfermeira neonatal, fisioterapeuta, técnica de enfermagem e neonatologista, acompanhados pela equipe da pesquisa (sem envolvimento no manejo clínico do paciente).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Houve clampeamento tardio do cordão (após 60seg), realizado pela equipe obstétrica quando condição clínica favorável.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Hipoglicemia = glicemia &lt; 2,6mmol/L (~</a:t>
            </a:r>
            <a:r>
              <a:rPr lang="pt-BR" sz="2200" smtClean="0">
                <a:solidFill>
                  <a:srgbClr val="FF0066"/>
                </a:solidFill>
                <a:latin typeface="Verdana" pitchFamily="34" charset="0"/>
              </a:rPr>
              <a:t>47mg/dL)</a:t>
            </a:r>
            <a:r>
              <a:rPr lang="pt-BR" sz="2200" smtClean="0">
                <a:latin typeface="Verdana" pitchFamily="34" charset="0"/>
              </a:rPr>
              <a:t> colhida por gasometria arterial ou venosa em sala de parto.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Percentis de Peso de Nascimento (PN) foram calculados pela Curva de Crescimento de Fenton para RNPT (</a:t>
            </a:r>
            <a:r>
              <a:rPr lang="pt-BR" sz="2200" smtClean="0">
                <a:latin typeface="Verdana" pitchFamily="34" charset="0"/>
                <a:hlinkClick r:id="rId2"/>
              </a:rPr>
              <a:t>http://peditools.org/fenton2013/</a:t>
            </a:r>
            <a:r>
              <a:rPr lang="pt-BR" sz="2200" smtClean="0">
                <a:latin typeface="Verdana" pitchFamily="34" charset="0"/>
              </a:rPr>
              <a:t>). 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PIG = Peso ao Nascer &lt; 10% para IG / GIG = PN &gt;90% para IG.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Foram registrados desfechos como: Enterocolite Necrosante (NEC) e Hemorragia Intraventricular (HIV).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Todos RN foram alimentados e hipoglicemia tratada baseados em protocolos intensivos locais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  <p:sp>
        <p:nvSpPr>
          <p:cNvPr id="25603" name="Título 1"/>
          <p:cNvSpPr>
            <a:spLocks noGrp="1"/>
          </p:cNvSpPr>
          <p:nvPr>
            <p:ph type="title"/>
          </p:nvPr>
        </p:nvSpPr>
        <p:spPr>
          <a:xfrm>
            <a:off x="196373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2800" smtClean="0">
                <a:latin typeface="Verdana" pitchFamily="34" charset="0"/>
              </a:rPr>
              <a:t>Epidemiologia Neonatal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196373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2800" smtClean="0">
                <a:latin typeface="Verdana" pitchFamily="34" charset="0"/>
              </a:rPr>
              <a:t>Epidemiologia Materna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Hipertensão = Pressão Arterial Sistólica (PAS) &gt; 140mmHg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Administração de Corticoide antenatal </a:t>
            </a:r>
          </a:p>
          <a:p>
            <a:pPr lvl="1" algn="just" eaLnBrk="1" hangingPunct="1"/>
            <a:r>
              <a:rPr lang="pt-BR" sz="2000" smtClean="0">
                <a:latin typeface="Verdana" pitchFamily="34" charset="0"/>
              </a:rPr>
              <a:t>Curso completo (2 doses) x Pelo menos 1 dose 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Administração de Sulfato Mg antenatal (MgSO4) = dose de ataque e manutenção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Diabetes = Pré Gestacional x Gestacional conforme definição do </a:t>
            </a:r>
            <a:r>
              <a:rPr lang="pt-BR" sz="2200" i="1" smtClean="0">
                <a:latin typeface="Verdana" pitchFamily="34" charset="0"/>
              </a:rPr>
              <a:t>Diabetes Canada Clinical Practice Guidelines</a:t>
            </a:r>
            <a:r>
              <a:rPr lang="pt-BR" sz="2200" smtClean="0">
                <a:latin typeface="Verdana" pitchFamily="34" charset="0"/>
              </a:rPr>
              <a:t> (12)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Trabalho de Parto = espontâneo ou induzido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Idade materna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Coletadas amostras de sangue em seringa heparinizada de cateter umbilical arterial ou venoso nos primeiros 90min após nascimento e processadas imediatamente para medição de concentrações de glicose sanguíneas. 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Utilizou-se gasômetro (ABL800 Flex; Radiometer Medical, Copenhagen, Denmark) com método de oxidação de glicose (leitura com variação de </a:t>
            </a:r>
            <a:r>
              <a:rPr lang="en-US" sz="2200" smtClean="0">
                <a:latin typeface="Verdana" pitchFamily="34" charset="0"/>
              </a:rPr>
              <a:t>0.0–60mmol/L, e coeficiente de variação de 2,1%)</a:t>
            </a:r>
          </a:p>
          <a:p>
            <a:pPr algn="just" eaLnBrk="1" hangingPunct="1"/>
            <a:r>
              <a:rPr lang="en-US" sz="2200" smtClean="0">
                <a:latin typeface="Verdana" pitchFamily="34" charset="0"/>
              </a:rPr>
              <a:t>Foram coletados de prontuários dados clínicos e demográficos (como idade materna, medicações em uso, histórico de diabetes e hipertensão) e armazenados em banco de dados no “Center for the Studies of Asphyxia and Resuscitation”.</a:t>
            </a:r>
            <a:endParaRPr lang="pt-BR" sz="2200" smtClean="0">
              <a:latin typeface="Verdana" pitchFamily="34" charset="0"/>
            </a:endParaRPr>
          </a:p>
        </p:txBody>
      </p:sp>
      <p:sp>
        <p:nvSpPr>
          <p:cNvPr id="27651" name="Título 1"/>
          <p:cNvSpPr>
            <a:spLocks noGrp="1"/>
          </p:cNvSpPr>
          <p:nvPr>
            <p:ph type="title"/>
          </p:nvPr>
        </p:nvSpPr>
        <p:spPr>
          <a:xfrm>
            <a:off x="196373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2800" smtClean="0">
                <a:latin typeface="Verdana" pitchFamily="34" charset="0"/>
              </a:rPr>
              <a:t>Coleta dos Dados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Foram realizadas média e desvio padrão para variáveis contínuas uniformes e mediana com intervalo interquartil para variáveis assimétricas.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Dados categóricos apresentados como frequência absoluta e relativa (n e %).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Regressão logística bivariada para determinar correlação entre variáveis e desfecho (hipoglicemia neonatal).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Foram variáveis independentes: sexo, IG, PN, uso de corticóide, tipo de parto, presença de trabalho de parto, uso de MgSO4, pressão arterial sistêmica  e diabetes maternos.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  <p:sp>
        <p:nvSpPr>
          <p:cNvPr id="28675" name="Título 1"/>
          <p:cNvSpPr>
            <a:spLocks noGrp="1"/>
          </p:cNvSpPr>
          <p:nvPr>
            <p:ph type="title"/>
          </p:nvPr>
        </p:nvSpPr>
        <p:spPr>
          <a:xfrm>
            <a:off x="196373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2800" smtClean="0">
                <a:latin typeface="Verdana" pitchFamily="34" charset="0"/>
              </a:rPr>
              <a:t>Análise Estatística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As variáveis com significância estatística de 0,15 ou menos e as variáveis clinicamente estatísticas foram incluídas na regressão logística multivariada.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Ainda, excluíram-se dados retroativamente para obtenção de amostra harmonioso.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Definiu-se Odds Ratio (OR), Intervalo de Confiança (IC) de 95% e p &lt; 0,05 como significativo.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Todas as análises realizadas pelo SAS 9.4 (SAS Institute Inc., Cary, NC).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4400" smtClean="0">
                <a:latin typeface="Verdana" pitchFamily="34" charset="0"/>
              </a:rPr>
              <a:t>Resultados 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255 nascimentos  IG &lt; 33semanas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76 excluídos devido ausência de aferição de glicemia e 4 excluídos devido ausência de dados maternos.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N total = </a:t>
            </a:r>
            <a:r>
              <a:rPr lang="pt-BR" sz="2200" b="1" smtClean="0">
                <a:solidFill>
                  <a:srgbClr val="0000FF"/>
                </a:solidFill>
                <a:latin typeface="Verdana" pitchFamily="34" charset="0"/>
              </a:rPr>
              <a:t>175 bebês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Houve </a:t>
            </a:r>
            <a:r>
              <a:rPr lang="pt-BR" sz="2200" b="1" smtClean="0">
                <a:solidFill>
                  <a:schemeClr val="tx1"/>
                </a:solidFill>
                <a:latin typeface="Verdana" pitchFamily="34" charset="0"/>
              </a:rPr>
              <a:t>incidência de hipoglicemia de 33,7%</a:t>
            </a:r>
            <a:r>
              <a:rPr lang="pt-BR" sz="2200" smtClean="0">
                <a:latin typeface="Verdana" pitchFamily="34" charset="0"/>
              </a:rPr>
              <a:t> (n= 59)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As amostras de sangue foram analisadas com média de 40 minutos de vida após nascimento (IQR 30–55), sem diferenças entre RN hipoglicêmicos  ou euglicêmicos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>
          <a:xfrm>
            <a:off x="473075" y="273050"/>
            <a:ext cx="11718925" cy="6584950"/>
          </a:xfrm>
          <a:solidFill>
            <a:schemeClr val="bg1"/>
          </a:solidFill>
        </p:spPr>
        <p:txBody>
          <a:bodyPr/>
          <a:lstStyle/>
          <a:p>
            <a:r>
              <a:rPr lang="pt-BR" b="1" smtClean="0">
                <a:solidFill>
                  <a:srgbClr val="FF0066"/>
                </a:solidFill>
              </a:rPr>
              <a:t>O fator de risco associado à hipoglicemia foi a hipertensão</a:t>
            </a:r>
            <a:r>
              <a:rPr lang="pt-BR" smtClean="0"/>
              <a:t> (hipertensão vs. normal: OR 3,07 (IC95% 1,51–6,30) p = 0,002), indicando uma proporção significativamente maior de crianças com hipoglicemia tiveram mães hipertensas. </a:t>
            </a:r>
          </a:p>
          <a:p>
            <a:r>
              <a:rPr lang="pt-BR" smtClean="0">
                <a:solidFill>
                  <a:srgbClr val="0000FF"/>
                </a:solidFill>
              </a:rPr>
              <a:t>Fatores protetores da hipoglicemia</a:t>
            </a:r>
            <a:r>
              <a:rPr lang="pt-BR" smtClean="0"/>
              <a:t>, significando um aumento significativamente maior na proporção de bebês com glicemia normal do que  hipoglicemia,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        -</a:t>
            </a:r>
            <a:r>
              <a:rPr lang="pt-BR" smtClean="0">
                <a:solidFill>
                  <a:srgbClr val="0000FF"/>
                </a:solidFill>
              </a:rPr>
              <a:t>trabalho de parto no momento do parto</a:t>
            </a:r>
            <a:r>
              <a:rPr lang="pt-BR" smtClean="0"/>
              <a:t> (não x sim: OR 4.51 (IC95% 2,29–9,18) p &lt;0,0001) e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        -</a:t>
            </a:r>
            <a:r>
              <a:rPr lang="pt-BR" smtClean="0">
                <a:solidFill>
                  <a:srgbClr val="0000FF"/>
                </a:solidFill>
              </a:rPr>
              <a:t>administração de MgSO4 antes do parto</a:t>
            </a:r>
            <a:r>
              <a:rPr lang="pt-BR" smtClean="0"/>
              <a:t> (não vs. sim: OR 2,53 (IC 95% 1,23–5,50) p = 0,01), </a:t>
            </a:r>
            <a:r>
              <a:rPr lang="pt-BR" smtClean="0">
                <a:solidFill>
                  <a:srgbClr val="FF0066"/>
                </a:solidFill>
              </a:rPr>
              <a:t>porém não significativo na análise multivariável.</a:t>
            </a:r>
          </a:p>
          <a:p>
            <a:r>
              <a:rPr lang="pt-BR" smtClean="0"/>
              <a:t>Grande para a idade gestacional  (sim vs. não: OR 1,09 (IC95% 0,36–3,00) p = 0,87),parto  vaginal ao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     nascer (não vs. sim: OR 2,17 (IC95% 0,96-5,43) p = 0,08), esteróide pré-natal  (não vs. sim: OR 0,67 (IC 95% 0,31-1,41) p = 0,30) e diabetes materno (não vs. sim: OR 0,66 (IC 95% 0,31-1,47) p = 0,30) não mostraram diferença significativa entre crianças euglicêmicas e crianças hipoglicêmicas.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    </a:t>
            </a:r>
          </a:p>
          <a:p>
            <a:r>
              <a:rPr lang="pt-BR" smtClean="0"/>
              <a:t>A importância dos bebês PIG foi incapaz de ser completada devido ao pequeno número de bebês nesse grupo.</a:t>
            </a:r>
          </a:p>
          <a:p>
            <a:r>
              <a:rPr lang="pt-BR" smtClean="0"/>
              <a:t>Os resultados dos modelos univariado e multivariável  são apresentados na </a:t>
            </a:r>
            <a:r>
              <a:rPr lang="pt-BR" smtClean="0">
                <a:solidFill>
                  <a:srgbClr val="0000FF"/>
                </a:solidFill>
              </a:rPr>
              <a:t>Tabela 2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215900"/>
            <a:ext cx="5678487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198438"/>
            <a:ext cx="5743575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20650"/>
            <a:ext cx="11906250" cy="656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7826375" y="4816475"/>
            <a:ext cx="584200" cy="4905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>
            <a:off x="7893050" y="4075113"/>
            <a:ext cx="584200" cy="4905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4400" smtClean="0">
                <a:latin typeface="Verdana" pitchFamily="34" charset="0"/>
              </a:rPr>
              <a:t>Discussão 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Há dados limitados na literatura quanto à incidência e fatores de risco específicos associados à hipoglicemia em prematuros 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Este estudo é pioneiro na investigação de incidência e fatores de risco para hipoglicemia em prematuros IG &lt; 33sem  dentro dos primeiros 90min de vida.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No entanto, devido ao delineamento da pesquisa, não foi possível determinar causalidade entre fatores de risco e hipoglicemia.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A incidência de hipoglicemia (~34%) é semelhante à literatura:</a:t>
            </a:r>
          </a:p>
          <a:p>
            <a:pPr lvl="1" algn="just" eaLnBrk="1" hangingPunct="1"/>
            <a:r>
              <a:rPr lang="pt-BR" sz="2000" smtClean="0">
                <a:latin typeface="Verdana" pitchFamily="34" charset="0"/>
              </a:rPr>
              <a:t>James-Todd et al  - 41% em IG &lt;32sem no 1º dia de vida, mas método de baixa sensibilidade para hipoglicemia e excluiu filhos de mãe diabéticas (13,14)</a:t>
            </a:r>
          </a:p>
          <a:p>
            <a:pPr lvl="1" algn="just" eaLnBrk="1" hangingPunct="1"/>
            <a:r>
              <a:rPr lang="pt-BR" sz="2000" smtClean="0">
                <a:latin typeface="Verdana" pitchFamily="34" charset="0"/>
              </a:rPr>
              <a:t>Harris et al – 51% em IG &gt; 35sem nas primeiras 48h de vida (1).</a:t>
            </a:r>
          </a:p>
          <a:p>
            <a:pPr lvl="1" algn="just" eaLnBrk="1" hangingPunct="1"/>
            <a:endParaRPr lang="pt-BR" sz="20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Recente estudo (15), demonstrou que o nadir da concentração sérica de glicose em RPNT e RNPT extremos foi 70,5 e 60,9min respectivamente.  Nesse, no entanto, as amostras foram colhidas com 49,4min, podendo  subestimar a incidência de hipoglicemia.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228725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solidFill>
                  <a:srgbClr val="FF0000"/>
                </a:solidFill>
                <a:latin typeface="Verdana" pitchFamily="34" charset="0"/>
              </a:rPr>
              <a:t>Hipertensão materna foi identificado com o fator de risco para hipoglicemia neonatal com OR de 3,07 </a:t>
            </a:r>
            <a:r>
              <a:rPr lang="pt-BR" sz="2200" smtClean="0">
                <a:solidFill>
                  <a:schemeClr val="tx1"/>
                </a:solidFill>
                <a:latin typeface="Verdana" pitchFamily="34" charset="0"/>
              </a:rPr>
              <a:t>(na análise univariada) e</a:t>
            </a:r>
            <a:r>
              <a:rPr lang="pt-BR" sz="2200" smtClean="0">
                <a:latin typeface="Verdana" pitchFamily="34" charset="0"/>
              </a:rPr>
              <a:t> </a:t>
            </a:r>
            <a:r>
              <a:rPr lang="pt-BR" sz="2200" b="1" smtClean="0">
                <a:solidFill>
                  <a:srgbClr val="FF0000"/>
                </a:solidFill>
                <a:latin typeface="Verdana" pitchFamily="34" charset="0"/>
              </a:rPr>
              <a:t>2,40 na análise multivariável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Ambiente de estresse perinatal, insuficiência placentária, fator de risco  para PIG e prematuridade (9,16,17)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Exposição materna ao betabloqueador é fator de risco (18). Foram amplamente usados em cerca de 55% da população, contribuindo para aumento do risco de hipoglicemia neonatal.</a:t>
            </a:r>
          </a:p>
          <a:p>
            <a:pPr lvl="1" algn="just" eaLnBrk="1" hangingPunct="1">
              <a:buFont typeface="Wingdings 3" pitchFamily="18" charset="2"/>
              <a:buNone/>
            </a:pPr>
            <a:endParaRPr lang="pt-BR" sz="19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Administração materna de MgSO4 foi fator protetor para hipoglicemia neonatal </a:t>
            </a:r>
            <a:r>
              <a:rPr lang="pt-BR" sz="2200" b="1" smtClean="0">
                <a:latin typeface="Verdana" pitchFamily="34" charset="0"/>
              </a:rPr>
              <a:t>apenas na análise univariada</a:t>
            </a:r>
            <a:r>
              <a:rPr lang="pt-BR" sz="2200" smtClean="0">
                <a:latin typeface="Verdana" pitchFamily="34" charset="0"/>
              </a:rPr>
              <a:t>. Tem relação multifatorial: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Neuroproteção = reduz paralisia cerebral e HIV em RNPT (19-22)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Regulação insulina e metabolismo lipoproteico (23-25).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433513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b="1" smtClean="0">
                <a:solidFill>
                  <a:srgbClr val="0000FF"/>
                </a:solidFill>
                <a:latin typeface="Verdana" pitchFamily="34" charset="0"/>
              </a:rPr>
              <a:t>Trabalho de parto foi fator protetor para hipoglicemia neonatal</a:t>
            </a:r>
            <a:r>
              <a:rPr lang="pt-BR" sz="2200" smtClean="0">
                <a:latin typeface="Verdana" pitchFamily="34" charset="0"/>
              </a:rPr>
              <a:t> em prematuros: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Campbell et al evidenciaram aumento na liberação de Cortisol circulante materno promovendo o inicio da gliconeogênese nos RN já durante o trabalho de parto (26).</a:t>
            </a:r>
          </a:p>
          <a:p>
            <a:pPr lvl="1" algn="just" eaLnBrk="1" hangingPunct="1"/>
            <a:endParaRPr lang="pt-BR" sz="19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 administração de corticoide antenatal não teve diferença estatística, corroborando alguns estudos prévios (27). 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Contudo, outros estudos tiveram aumento de risco para hipoglicemia neonatal em RNPT tardios (IG 34 – 36sem) (29), através  da supressão de cortisol e  adrenocorticotrofinas por até 24h (30,31).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24460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RNPT GIG não tiveram risco aumentado para hipoglicemia 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Tendência ao hiperinsulinismo, com crescimento excessivo e resposta inadequada à hipoglicemia (36,37)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Filhos de mãe diábética tendem a ser GIG e possuem associação com hipoglicemia neonatal em estudos com RN termos (32,33)</a:t>
            </a:r>
          </a:p>
          <a:p>
            <a:pPr lvl="1" algn="just" eaLnBrk="1" hangingPunct="1">
              <a:buFont typeface="Wingdings 3" pitchFamily="18" charset="2"/>
              <a:buNone/>
            </a:pPr>
            <a:endParaRPr lang="pt-BR" sz="1900" smtClean="0">
              <a:latin typeface="Verdana" pitchFamily="34" charset="0"/>
            </a:endParaRP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RNPT PIG não foi possível análise devido amostra pequena no estudo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Tem risco elevado para hipoglicemia (8,32-36) pela baixa reserva de glicogênio e gordura, liberação inadequada de insulina e contra-regulação prejudicada dos hormônios (8,34,35)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Estudos com amostra maior de pacientes GIG e PIG poderiam comprovar  associação com hipoglicemia neonatal</a:t>
            </a:r>
          </a:p>
          <a:p>
            <a:pPr lvl="1" algn="just" eaLnBrk="1" hangingPunct="1"/>
            <a:endParaRPr lang="pt-BR" sz="190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1965325" y="1670050"/>
            <a:ext cx="9907588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Diabetes materno não foi fator para hipoglicemia nesse estudo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53% da amostra tinha IG &lt; 28sem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Triagem inicial para diabetes materno ocorre entre IG 24 e 28sem, onde pode ainda ter tido intolerância à glicose não diagnosticada (33)</a:t>
            </a:r>
          </a:p>
          <a:p>
            <a:pPr lvl="1" algn="just" eaLnBrk="1" hangingPunct="1"/>
            <a:r>
              <a:rPr lang="pt-BR" sz="1900" smtClean="0">
                <a:latin typeface="Verdana" pitchFamily="34" charset="0"/>
              </a:rPr>
              <a:t>A resistência insulínica e disfunção de células beta pancreáticas aumentam no 3º trimestre de gestação em resposta às necessidades aumentadas de insulina devido a maiores níveis hormonais circulantes (38,39)</a:t>
            </a:r>
          </a:p>
          <a:p>
            <a:pPr lvl="1" algn="ctr">
              <a:buFont typeface="Wingdings 3" pitchFamily="18" charset="2"/>
              <a:buNone/>
            </a:pPr>
            <a:r>
              <a:rPr lang="pt-BR" sz="1800" b="1" smtClean="0"/>
              <a:t>Nossa população ainda pode não ter sido exposta a uma alta insulina e a um ambiente de resistência a insulina hormonalmente induzida, explicando por que isso não foi  um fator de risco significativo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1941513" y="1189038"/>
            <a:ext cx="9907587" cy="3778250"/>
          </a:xfrm>
        </p:spPr>
        <p:txBody>
          <a:bodyPr/>
          <a:lstStyle/>
          <a:p>
            <a:pPr algn="just" eaLnBrk="1" hangingPunct="1"/>
            <a:r>
              <a:rPr lang="pt-BR" sz="2200" smtClean="0">
                <a:latin typeface="Verdana" pitchFamily="34" charset="0"/>
              </a:rPr>
              <a:t>Limitações do estudo:</a:t>
            </a:r>
          </a:p>
          <a:p>
            <a:pPr lvl="1" algn="just" eaLnBrk="1" hangingPunct="1"/>
            <a:r>
              <a:rPr lang="pt-BR" sz="2000" smtClean="0">
                <a:latin typeface="Verdana" pitchFamily="34" charset="0"/>
              </a:rPr>
              <a:t>Análise retrospectiva de dados coletados prospectivamente</a:t>
            </a:r>
          </a:p>
          <a:p>
            <a:pPr lvl="1" algn="just" eaLnBrk="1" hangingPunct="1"/>
            <a:r>
              <a:rPr lang="pt-BR" sz="2000" smtClean="0">
                <a:latin typeface="Verdana" pitchFamily="34" charset="0"/>
              </a:rPr>
              <a:t>Pequeno tamanho de amostra</a:t>
            </a:r>
          </a:p>
          <a:p>
            <a:pPr lvl="1" algn="just" eaLnBrk="1" hangingPunct="1"/>
            <a:r>
              <a:rPr lang="pt-BR" sz="2000" smtClean="0">
                <a:latin typeface="Verdana" pitchFamily="34" charset="0"/>
              </a:rPr>
              <a:t>Início precoce de perfusão venosa com glicose após estabilização ventilatória 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Estudos futuros deveriam avaliar níveis de insulina e glicose maternos, além de níveis de insulina e cetonas nos RN durante  o período de transição fetal-neonatal a fim de identificar mecanismos regulatórios, e fazer follow-up  para potenciais complicaçõe se desfechos no neurodesenvolvimento. </a:t>
            </a:r>
          </a:p>
          <a:p>
            <a:pPr algn="just" eaLnBrk="1" hangingPunct="1"/>
            <a:r>
              <a:rPr lang="pt-BR" sz="2200" smtClean="0">
                <a:latin typeface="Verdana" pitchFamily="34" charset="0"/>
              </a:rPr>
              <a:t>Ainda, é necessário investigar mecanismo de ação do MgSO4 na hipoglicemia neonatal a fim de desenvolver tratamentos preventivos</a:t>
            </a:r>
          </a:p>
          <a:p>
            <a:pPr algn="just" eaLnBrk="1" hangingPunct="1"/>
            <a:endParaRPr lang="pt-BR" sz="220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pt-BR" sz="4400" smtClean="0">
                <a:latin typeface="Verdana" pitchFamily="34" charset="0"/>
              </a:rPr>
              <a:t>Conclusão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1941513" y="1693863"/>
            <a:ext cx="9907587" cy="3778250"/>
          </a:xfrm>
          <a:ln w="38100">
            <a:solidFill>
              <a:srgbClr val="FF66FF"/>
            </a:solidFill>
            <a:miter lim="800000"/>
            <a:headEnd/>
            <a:tailEnd/>
          </a:ln>
        </p:spPr>
        <p:txBody>
          <a:bodyPr/>
          <a:lstStyle/>
          <a:p>
            <a:pPr algn="just" eaLnBrk="1" hangingPunct="1"/>
            <a:r>
              <a:rPr lang="pt-BR" sz="2200" smtClean="0">
                <a:solidFill>
                  <a:srgbClr val="0000FF"/>
                </a:solidFill>
                <a:latin typeface="Verdana" pitchFamily="34" charset="0"/>
              </a:rPr>
              <a:t>A incidência de hipoglicemia em RNPT  IG &lt;33 semanas foi de 33,7%. </a:t>
            </a:r>
          </a:p>
          <a:p>
            <a:pPr algn="just" eaLnBrk="1" hangingPunct="1"/>
            <a:r>
              <a:rPr lang="pt-BR" sz="2200" smtClean="0">
                <a:solidFill>
                  <a:srgbClr val="0000FF"/>
                </a:solidFill>
                <a:latin typeface="Verdana" pitchFamily="34" charset="0"/>
              </a:rPr>
              <a:t>O fator de risco associado ao desenvolvimento de hipoglicemia foi a hipertensão materna, enquanto a administração pré-natal de sulfato de magnésio e estar em trabalho de parto no momento do nascimento foram fatores de proteção. </a:t>
            </a:r>
          </a:p>
          <a:p>
            <a:pPr algn="just" eaLnBrk="1" hangingPunct="1"/>
            <a:r>
              <a:rPr lang="pt-BR" sz="2200" smtClean="0">
                <a:solidFill>
                  <a:srgbClr val="0000FF"/>
                </a:solidFill>
                <a:latin typeface="Verdana" pitchFamily="34" charset="0"/>
              </a:rPr>
              <a:t>Devido à alta incidência de hipoglicemia na população prematura, recomendamos fornecer infusão de glicose o mais rápido possível após o nascimento, além de estabelecer triagem e tratamento contínuos de acordo com  protocolos 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z="2200" smtClean="0">
              <a:solidFill>
                <a:srgbClr val="0000FF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341313"/>
            <a:ext cx="7831138" cy="617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2043113"/>
            <a:ext cx="10240962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347663"/>
            <a:ext cx="4867275" cy="628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463550"/>
            <a:ext cx="5951537" cy="610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" y="150813"/>
            <a:ext cx="5229225" cy="651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825" y="1922463"/>
            <a:ext cx="6480175" cy="325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>
          <a:xfrm>
            <a:off x="2157413" y="465138"/>
            <a:ext cx="8912225" cy="1281112"/>
          </a:xfrm>
        </p:spPr>
        <p:txBody>
          <a:bodyPr/>
          <a:lstStyle/>
          <a:p>
            <a:pPr algn="ctr"/>
            <a:r>
              <a:rPr lang="pt-BR" sz="3200" smtClean="0"/>
              <a:t>Nota do Editor da página neonatal, </a:t>
            </a:r>
            <a:r>
              <a:rPr lang="pt-BR" sz="3200" smtClean="0">
                <a:hlinkClick r:id="rId2"/>
              </a:rPr>
              <a:t>www.paulomargotto.com.br</a:t>
            </a:r>
            <a:r>
              <a:rPr lang="pt-BR" sz="3200" smtClean="0"/>
              <a:t>, Dr. Paulo R. Margotto. Consultem Aqui e Agora!</a:t>
            </a:r>
            <a:br>
              <a:rPr lang="pt-BR" sz="3200" smtClean="0"/>
            </a:br>
            <a:r>
              <a:rPr lang="pt-BR" sz="1800" smtClean="0">
                <a:hlinkClick r:id="rId3"/>
              </a:rPr>
              <a:t>pmargotto@gmail.com</a:t>
            </a:r>
            <a:r>
              <a:rPr lang="pt-BR" sz="1800" smtClean="0"/>
              <a:t> </a:t>
            </a:r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613" y="2324100"/>
            <a:ext cx="7075487" cy="397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514600" y="6334125"/>
            <a:ext cx="8401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>
                <a:solidFill>
                  <a:srgbClr val="FF66FF"/>
                </a:solidFill>
              </a:rPr>
              <a:t>Drs. Marta David Rocha de Moura, Paulo R. Margotto e Tatiane Martins Barcelos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>
          <a:xfrm>
            <a:off x="920750" y="1495425"/>
            <a:ext cx="11020425" cy="5362575"/>
          </a:xfrm>
        </p:spPr>
        <p:txBody>
          <a:bodyPr/>
          <a:lstStyle/>
          <a:p>
            <a:r>
              <a:rPr lang="pt-BR" sz="2200" smtClean="0">
                <a:latin typeface="Times New Roman" pitchFamily="18" charset="0"/>
              </a:rPr>
              <a:t>Enfatizamos  a) </a:t>
            </a:r>
            <a:r>
              <a:rPr lang="pt-BR" sz="2200" smtClean="0">
                <a:solidFill>
                  <a:srgbClr val="0000FF"/>
                </a:solidFill>
                <a:latin typeface="Times New Roman" pitchFamily="18" charset="0"/>
              </a:rPr>
              <a:t>o entendimento fisiológico da fase de transição de níveis baixos de glicose</a:t>
            </a:r>
            <a:r>
              <a:rPr lang="pt-BR" sz="2200" smtClean="0">
                <a:latin typeface="Times New Roman" pitchFamily="18" charset="0"/>
              </a:rPr>
              <a:t> (</a:t>
            </a:r>
            <a:r>
              <a:rPr lang="pt-BR" sz="2200" smtClean="0">
                <a:solidFill>
                  <a:srgbClr val="FF66FF"/>
                </a:solidFill>
                <a:latin typeface="Times New Roman" pitchFamily="18" charset="0"/>
              </a:rPr>
              <a:t>hipoglicemia neonatal de transição</a:t>
            </a:r>
            <a:r>
              <a:rPr lang="pt-BR" sz="2200" smtClean="0">
                <a:latin typeface="Times New Roman" pitchFamily="18" charset="0"/>
              </a:rPr>
              <a:t>) nos RN de peso adequados para a idade gestacional, podendo ocorrer níveis tão baixos como 27,5mg% ao nascer (esta queda parece ser essencial para facilitar a transição fisiológica para a vida neonatal!), lembrando que para o RN PIG e prematuro esta adaptação hormonal e metabólica é imatura e subdesenvolvida b) </a:t>
            </a:r>
            <a:r>
              <a:rPr lang="pt-BR" sz="2200" smtClean="0">
                <a:solidFill>
                  <a:srgbClr val="0000FF"/>
                </a:solidFill>
                <a:latin typeface="Times New Roman" pitchFamily="18" charset="0"/>
              </a:rPr>
              <a:t>a importância da realização das glicemias capilares na mãozinha</a:t>
            </a:r>
            <a:r>
              <a:rPr lang="pt-BR" sz="2200" smtClean="0">
                <a:latin typeface="Times New Roman" pitchFamily="18" charset="0"/>
              </a:rPr>
              <a:t> (o limiar da dor no calcâneo é menor, se comparado com as extremidades superiores; as fibras inibitórias descendentes da dor (ativam neuromoduladores que bloqueiam  a condução do estimulo doloroso)  atingem a porção lombar mais tardiamente, principalmente nos pré-termos c) </a:t>
            </a:r>
            <a:r>
              <a:rPr lang="pt-BR" sz="2200" b="1" smtClean="0">
                <a:solidFill>
                  <a:srgbClr val="0000FF"/>
                </a:solidFill>
                <a:latin typeface="Times New Roman" pitchFamily="18" charset="0"/>
              </a:rPr>
              <a:t>o nível neuroglicopênico que leva a sintomas</a:t>
            </a:r>
            <a:r>
              <a:rPr lang="pt-BR" sz="2200" smtClean="0">
                <a:latin typeface="Times New Roman" pitchFamily="18" charset="0"/>
              </a:rPr>
              <a:t> está na dependência da gravidade, duração e frequência da hipoglicemia (há um predomínio do envolvimento occipital, sugerindo que a lesão cerebral hipoglicêmica não é o resultado de isquemia cerebral causada pelas convulsões secundárias, diferente das lesões cerebrais da encefalopatia hipóxico-isquêmica que envolve as regiões  frontal e parieto-occipital, como amplamente discutido nas nossas Reuniões das 8 horas da nossa  Unidade). 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1050925" y="0"/>
            <a:ext cx="10477500" cy="11572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 eaLnBrk="0" hangingPunct="0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HIPOGLICEMIA NEONATAL Congresso de Pediatria da UNIMED de Ribeirão Preto (17</a:t>
            </a:r>
            <a:r>
              <a:rPr lang="en-US" sz="2200" b="1">
                <a:solidFill>
                  <a:srgbClr val="072A4D"/>
                </a:solidFill>
                <a:latin typeface="Arial"/>
                <a:hlinkClick r:id="rId2"/>
              </a:rPr>
              <a:t>ª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 Jornada de Pediatria da UNIMED de Ribeirão Preto</a:t>
            </a:r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2200" b="1">
                <a:solidFill>
                  <a:srgbClr val="072A4D"/>
                </a:solidFill>
                <a:latin typeface="Lato" pitchFamily="34" charset="0"/>
              </a:rPr>
              <a:t>Paulo R. Margotto</a:t>
            </a:r>
          </a:p>
        </p:txBody>
      </p:sp>
      <p:pic>
        <p:nvPicPr>
          <p:cNvPr id="71685" name="Picture 5" descr="pptx">
            <a:hlinkClick r:id="rId3" tooltip="Hipoglic_Neon_Ribei_Preto_2016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325" y="5826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546100" y="322263"/>
            <a:ext cx="11645900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en-US" sz="2000" b="1">
                <a:solidFill>
                  <a:srgbClr val="0000FF"/>
                </a:solidFill>
              </a:rPr>
              <a:t>Distúrbios Metabólicos-2020</a:t>
            </a:r>
          </a:p>
          <a:p>
            <a:pPr algn="ctr"/>
            <a:r>
              <a:rPr lang="en-US"/>
              <a:t>Paulo R. Margotto, Evely Mirela Capítulo do Livro Assistência ao Recém-Nascido de Risco, Hospital de Ensino Materno Infantil de Brasília, 4a Edição, 2020(em preparação).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5816600" y="2932113"/>
            <a:ext cx="558800" cy="990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pPr eaLnBrk="0" hangingPunct="0"/>
            <a:endParaRPr lang="en-US" sz="2700" b="1">
              <a:solidFill>
                <a:srgbClr val="072A4D"/>
              </a:solidFill>
              <a:latin typeface="Lato" pitchFamily="34" charset="0"/>
            </a:endParaRPr>
          </a:p>
          <a:p>
            <a:pPr eaLnBrk="0" hangingPunct="0"/>
            <a:r>
              <a:rPr lang="en-US" sz="1300">
                <a:solidFill>
                  <a:srgbClr val="2A6490"/>
                </a:solidFill>
                <a:latin typeface="Source Sans Pro"/>
                <a:hlinkClick r:id="rId2" tooltip="NOVO-Disturbios_metabolicos"/>
              </a:rPr>
              <a:t>  </a:t>
            </a:r>
            <a:r>
              <a:rPr lang="en-US" sz="2800">
                <a:solidFill>
                  <a:srgbClr val="2A6490"/>
                </a:solidFill>
                <a:latin typeface="Arial"/>
              </a:rPr>
              <a:t> </a:t>
            </a:r>
            <a:r>
              <a:rPr lang="en-US" sz="1300">
                <a:solidFill>
                  <a:srgbClr val="2A6490"/>
                </a:solidFill>
                <a:latin typeface="Arial"/>
              </a:rPr>
              <a:t>        </a:t>
            </a:r>
            <a:endParaRPr lang="en-US" sz="13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65542" name="Picture 6" descr="doc">
            <a:hlinkClick r:id="rId2" tooltip="NOVO-Disturbios_metabolico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538" y="3873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3" name="Rectangle 7"/>
          <p:cNvSpPr>
            <a:spLocks noGrp="1"/>
          </p:cNvSpPr>
          <p:nvPr>
            <p:ph type="body" idx="4294967295"/>
          </p:nvPr>
        </p:nvSpPr>
        <p:spPr>
          <a:xfrm>
            <a:off x="1452563" y="1346200"/>
            <a:ext cx="10052050" cy="5268913"/>
          </a:xfrm>
          <a:noFill/>
        </p:spPr>
        <p:txBody>
          <a:bodyPr/>
          <a:lstStyle/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                                                                </a:t>
            </a:r>
            <a:r>
              <a:rPr lang="pt-BR" sz="1600" b="1" smtClean="0">
                <a:solidFill>
                  <a:srgbClr val="FF66FF"/>
                </a:solidFill>
              </a:rPr>
              <a:t>HIPOGLICEMIA </a:t>
            </a:r>
          </a:p>
          <a:p>
            <a:pPr algn="ctr">
              <a:lnSpc>
                <a:spcPct val="80000"/>
              </a:lnSpc>
              <a:buFont typeface="Wingdings 3" pitchFamily="18" charset="2"/>
              <a:buNone/>
            </a:pPr>
            <a:r>
              <a:rPr lang="pt-BR" sz="1600" b="1" smtClean="0">
                <a:solidFill>
                  <a:srgbClr val="0000FF"/>
                </a:solidFill>
              </a:rPr>
              <a:t>Glicose sanguínea &lt; 50mg% ou glicose plasmática &lt;60mg% (a glicemia plasmática é aproximadamente 10%-15% maior que a sangüínea). 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PACIENTES DE RISCO PARA APRESENTAR HIPOGLICEMIA: são aqueles que apresentam quaisquer estados patológicos que afetam a produção ou utilização de glicose: 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-Restrição do crescimento intrauterino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-O menor dos gêmeos discordantes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-Filhos de mães com Pré-eclâmpsia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-Prematuros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-Asfixia perinatal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-Hipotermia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-RN de Diabética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-Erros Inatos do Metabolismo: deficiência da glicose 6- fostato, frutose 1-6- difosfatase, galactosemia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-Síndrome de Beckwith-Wiedemann: (hiperplasia das células beta-pancreáticas)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-Doença Hemolítica pelo sistema Rh (Hipoglicemia hiperinsulinêmica)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600" smtClean="0"/>
              <a:t>-RN cuja mãe fez terapêutica tocolítica com beta-simpaticomimético para inibir o trabalho de parto prematuro (2/3 dos casos).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>
          <a:xfrm>
            <a:off x="1473200" y="995363"/>
            <a:ext cx="10031413" cy="5024437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sz="3200" b="1" smtClean="0">
                <a:solidFill>
                  <a:srgbClr val="0000FF"/>
                </a:solidFill>
              </a:rPr>
              <a:t>TRATAMENTO</a:t>
            </a:r>
          </a:p>
          <a:p>
            <a:pPr>
              <a:lnSpc>
                <a:spcPct val="90000"/>
              </a:lnSpc>
            </a:pPr>
            <a:r>
              <a:rPr lang="pt-BR" sz="2800" smtClean="0"/>
              <a:t>HIPOGLICEMIA SINTOMÁTICA AGUDA:</a:t>
            </a:r>
            <a:endParaRPr lang="pt-BR" sz="2800" i="1" smtClean="0"/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sz="2800" i="1" smtClean="0"/>
              <a:t>     </a:t>
            </a:r>
            <a:r>
              <a:rPr lang="pt-BR" sz="2800" i="1" smtClean="0">
                <a:solidFill>
                  <a:srgbClr val="FF66FF"/>
                </a:solidFill>
              </a:rPr>
              <a:t>Push</a:t>
            </a:r>
            <a:r>
              <a:rPr lang="pt-BR" sz="2800" smtClean="0">
                <a:solidFill>
                  <a:srgbClr val="FF66FF"/>
                </a:solidFill>
              </a:rPr>
              <a:t> somente na presença de clínica, principalmente apnéia, convulsão e considerar se glicemia &lt;25 mg% (nível neuroglicopênico?):</a:t>
            </a:r>
            <a:r>
              <a:rPr lang="pt-BR" sz="2800" smtClean="0"/>
              <a:t> 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sz="2800" smtClean="0"/>
              <a:t>200 mg/kg de glicose em 1 minuto, que é igual a 2 ml de Glicose a 10% diluído em água destilada; manutenção: com Glicose a 10%, na velocidade de 5 a 8 mg/Kg/min: 0,05 a 0,08 X peso (kg) X 1440 = quantidade de ml de glicose a 10% que deverá correr em 24 horas. Controle com 1 hora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Grp="1"/>
          </p:cNvSpPr>
          <p:nvPr>
            <p:ph type="body" idx="4294967295"/>
          </p:nvPr>
        </p:nvSpPr>
        <p:spPr>
          <a:xfrm>
            <a:off x="687388" y="0"/>
            <a:ext cx="10817225" cy="6669088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                                                                               TRATAMENTO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0000FF"/>
                </a:solidFill>
              </a:rPr>
              <a:t>HIPOGLICEMIA</a:t>
            </a:r>
            <a:r>
              <a:rPr lang="pt-BR" smtClean="0"/>
              <a:t> ASSINTOMÁTICA</a:t>
            </a:r>
            <a:endParaRPr lang="pt-BR" i="1" smtClean="0"/>
          </a:p>
          <a:p>
            <a:pPr>
              <a:lnSpc>
                <a:spcPct val="90000"/>
              </a:lnSpc>
            </a:pPr>
            <a:r>
              <a:rPr lang="pt-BR" i="1" smtClean="0"/>
              <a:t>     </a:t>
            </a:r>
            <a:r>
              <a:rPr lang="pt-BR" smtClean="0"/>
              <a:t>-Gel de dextrose a 40%  (200mg/kg) massageado na mucosa bucal; repetir se 30 minutos após continuar com baixos níveis de glicose ou persistir  hipoglicemia  recorrente, repetir até 6 doses em 48 horas (reduz o número de episódios de hipoglicemia, a taxa de recorrência de hipoglicemia e aumenta as taxas de aleitamento materno exclusivo na alta, com diminuição da necessidade de admissão à UTI Neonatal para tratar a hipoglicemia). O gel de dextrose aumenta a glicemia em média de 11,7 mg%. Aos 2 anos, </a:t>
            </a:r>
            <a:r>
              <a:rPr lang="pt-BR" altLang="ja-JP" smtClean="0">
                <a:ea typeface="MS PGothic" pitchFamily="34" charset="-128"/>
              </a:rPr>
              <a:t> felizmente, não houve diferenças entre os grupos em relação ao desenvolvimento neurossensorial, processamento de dificuldades. O uso de gel de dextrose não elimina a necessidade de terapia intravenosa.</a:t>
            </a:r>
          </a:p>
          <a:p>
            <a:pPr>
              <a:lnSpc>
                <a:spcPct val="90000"/>
              </a:lnSpc>
            </a:pPr>
            <a:r>
              <a:rPr lang="pt-BR" altLang="ja-JP" smtClean="0">
                <a:ea typeface="MS PGothic" pitchFamily="34" charset="-128"/>
              </a:rPr>
              <a:t>	Makker K et al relataram que a transferência para a  UTIN para a gestão da hipoglicemia neonatal  caiu de 8,1% para  3,7% com o uso adjuvante de gel de dextrose a 40% (200mg/kg), com  redução de 57% (OR de  0.43, IC a 95% de  0.22, 0.83). A taxa de exclusividade para a  amamentação aumentou de 6% para 19%.Houve uma redução de gastos hospitalares de 801.276 USD para 387.688 USD.</a:t>
            </a:r>
          </a:p>
          <a:p>
            <a:pPr>
              <a:lnSpc>
                <a:spcPct val="90000"/>
              </a:lnSpc>
            </a:pPr>
            <a:r>
              <a:rPr lang="pt-BR" altLang="ja-JP" smtClean="0">
                <a:ea typeface="MS PGothic" pitchFamily="34" charset="-128"/>
              </a:rPr>
              <a:t>          Recente metanálise da Cochrane não encontrou efeitos adversos do gel de dextrose a 40% durante o período neonatal ou aos 2 anos de idade e recomendou o uso de gel de dextrose como uma abordagem de primeira linha para o controle glicêmico de prematuros tardios e bebês a termo. Reduz a incidência de separação mãe-bebê para tratamento e aumenta a probabilidade de amamentação completa após a alta, em comparação com o gel placebo. O gel de dextrose oral deve ser considerado tratamento de primeira linha para bebês com hipoglicemia neonatal</a:t>
            </a:r>
            <a:endParaRPr lang="pt-BR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 idx="4294967295"/>
          </p:nvPr>
        </p:nvSpPr>
        <p:spPr>
          <a:xfrm>
            <a:off x="2049463" y="0"/>
            <a:ext cx="8912225" cy="1281113"/>
          </a:xfrm>
        </p:spPr>
        <p:txBody>
          <a:bodyPr/>
          <a:lstStyle/>
          <a:p>
            <a:pPr algn="ctr"/>
            <a:r>
              <a:rPr lang="pt-BR" sz="3200" b="1" smtClean="0">
                <a:solidFill>
                  <a:srgbClr val="FF0066"/>
                </a:solidFill>
              </a:rPr>
              <a:t>Hipoglicemia Resistente</a:t>
            </a:r>
          </a:p>
        </p:txBody>
      </p:sp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>
          <a:xfrm>
            <a:off x="708025" y="506413"/>
            <a:ext cx="11483975" cy="6351587"/>
          </a:xfrm>
          <a:solidFill>
            <a:schemeClr val="bg1"/>
          </a:solidFill>
        </p:spPr>
        <p:txBody>
          <a:bodyPr/>
          <a:lstStyle/>
          <a:p>
            <a:r>
              <a:rPr lang="pt-BR" sz="2000" smtClean="0"/>
              <a:t>Se a glicemia sanguínea persistir menor que 50 mg% após 6 horas do início da infusão de glicose, não obrigatoriamente implica na necessidade de aumentar a concentração de glicose, e sim a taxa de infusão da mesma. Se a glicemia persistir menor que 50 mg%, 6 horas após, introduzir </a:t>
            </a:r>
            <a:r>
              <a:rPr lang="pt-BR" sz="2000" b="1" smtClean="0">
                <a:solidFill>
                  <a:srgbClr val="0000FF"/>
                </a:solidFill>
              </a:rPr>
              <a:t>Hidrocortisona</a:t>
            </a:r>
            <a:r>
              <a:rPr lang="pt-BR" sz="2000" smtClean="0"/>
              <a:t> (aumenta a glicemia por indução das enzimas gliconeogênicas), na dose de 10mg/kg/dia –12/12 horas, EV, durante 2 a 3 dias ou prednisona: 2 mg/kg/dia – VO, podendo ser suspenso abruptamente.  Não havendo resposta, </a:t>
            </a:r>
            <a:r>
              <a:rPr lang="pt-BR" sz="2000" b="1" smtClean="0">
                <a:solidFill>
                  <a:srgbClr val="0000FF"/>
                </a:solidFill>
              </a:rPr>
              <a:t>Glucagon</a:t>
            </a:r>
            <a:r>
              <a:rPr lang="pt-BR" sz="2000" smtClean="0"/>
              <a:t> (aumenta a glicemia por mobilizar glicogênio hepático): ataque: 0,2 mg/kg/dose - EV ou IM (máximo: 1 mg) e manutenção: 2 a 10 µg/kg/h. O uso do glucagon pode fazer com que a glicose suba muito rapidamente, com aumento da produção de insulina e o problema não se resolve. Há risco de hiponatremia e trombocitopenia.  Se persistir a hipoglicemia: </a:t>
            </a:r>
            <a:r>
              <a:rPr lang="pt-BR" sz="2000" b="1" smtClean="0">
                <a:solidFill>
                  <a:srgbClr val="0000FF"/>
                </a:solidFill>
              </a:rPr>
              <a:t>Diazóxido</a:t>
            </a:r>
            <a:r>
              <a:rPr lang="pt-BR" sz="2000" smtClean="0">
                <a:solidFill>
                  <a:srgbClr val="0000FF"/>
                </a:solidFill>
              </a:rPr>
              <a:t>:</a:t>
            </a:r>
            <a:r>
              <a:rPr lang="pt-BR" sz="2000" smtClean="0"/>
              <a:t> 10 – 15mg/kg/dia – VO – 8/8 horas (suprime a secreção pancreática de insulina). Indicado nos casos de hiperinsulinismo grave, como adenoma de pâncreas. Ambas as formas de hiperinsulinismo descritas anteriormente são geralmente resistentes ao tratamento com o agonista do canal KATP, diazóxido e requerem pancreatectomia (de 68 casos, 58 com pancreatectomia, 10 foram sensíveis ao diazóxido).</a:t>
            </a:r>
          </a:p>
          <a:p>
            <a:pPr algn="ctr"/>
            <a:r>
              <a:rPr lang="pt-BR" sz="2000" b="1" smtClean="0">
                <a:solidFill>
                  <a:srgbClr val="FF66FF"/>
                </a:solidFill>
              </a:rPr>
              <a:t>O octreotide é freqüentemente usado como terapia de segunda linha para crianças que não respondem ao diazóxido ou como terapia de primeira linha em áreas do mundo em que o diazóxido não está disponível.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1693863" y="623888"/>
            <a:ext cx="8912225" cy="1281112"/>
          </a:xfrm>
        </p:spPr>
        <p:txBody>
          <a:bodyPr/>
          <a:lstStyle/>
          <a:p>
            <a:r>
              <a:rPr lang="pt-BR" b="1" smtClean="0"/>
              <a:t>Obrigada !!!</a:t>
            </a:r>
          </a:p>
        </p:txBody>
      </p:sp>
      <p:pic>
        <p:nvPicPr>
          <p:cNvPr id="41987" name="Picture 4" descr="Os cuidados com o prematuro tardio - Prematuridade.co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1447800"/>
            <a:ext cx="7267575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2562</TotalTime>
  <Words>2761</Words>
  <Application>Microsoft Office PowerPoint</Application>
  <PresentationFormat>Personalizar</PresentationFormat>
  <Paragraphs>161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5" baseType="lpstr">
      <vt:lpstr>Wisp</vt:lpstr>
      <vt:lpstr>Apresentação do PowerPoint</vt:lpstr>
      <vt:lpstr>Introdução</vt:lpstr>
      <vt:lpstr>Apresentação do PowerPoint</vt:lpstr>
      <vt:lpstr>Apresentação do PowerPoint</vt:lpstr>
      <vt:lpstr>Metodologia</vt:lpstr>
      <vt:lpstr>Apresentação do PowerPoint</vt:lpstr>
      <vt:lpstr>Epidemiologia Neonatal</vt:lpstr>
      <vt:lpstr>Epidemiologia Materna</vt:lpstr>
      <vt:lpstr>Coleta dos Dados</vt:lpstr>
      <vt:lpstr>Análise Estatística</vt:lpstr>
      <vt:lpstr>Apresentação do PowerPoint</vt:lpstr>
      <vt:lpstr>Resultados </vt:lpstr>
      <vt:lpstr>Apresentação do PowerPoint</vt:lpstr>
      <vt:lpstr>Apresentação do PowerPoint</vt:lpstr>
      <vt:lpstr>Apresentação do PowerPoint</vt:lpstr>
      <vt:lpstr>Discussão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Nota do Editor da página neonatal, www.paulomargotto.com.br, Dr. Paulo R. Margotto. Consultem Aqui e Agora! pmargotto@gmail.com </vt:lpstr>
      <vt:lpstr>Apresentação do PowerPoint</vt:lpstr>
      <vt:lpstr>Apresentação do PowerPoint</vt:lpstr>
      <vt:lpstr>Apresentação do PowerPoint</vt:lpstr>
      <vt:lpstr>Apresentação do PowerPoint</vt:lpstr>
      <vt:lpstr>Hipoglicemia Resistente</vt:lpstr>
      <vt:lpstr>Obrigada 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Paulo</cp:lastModifiedBy>
  <cp:revision>86</cp:revision>
  <dcterms:created xsi:type="dcterms:W3CDTF">2014-09-12T02:13:59Z</dcterms:created>
  <dcterms:modified xsi:type="dcterms:W3CDTF">2020-05-01T00:38:03Z</dcterms:modified>
</cp:coreProperties>
</file>