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71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4" r:id="rId18"/>
    <p:sldId id="282" r:id="rId19"/>
    <p:sldId id="284" r:id="rId20"/>
    <p:sldId id="285" r:id="rId21"/>
    <p:sldId id="275" r:id="rId22"/>
    <p:sldId id="279" r:id="rId23"/>
    <p:sldId id="281" r:id="rId24"/>
    <p:sldId id="276" r:id="rId25"/>
    <p:sldId id="277" r:id="rId26"/>
    <p:sldId id="278" r:id="rId27"/>
    <p:sldId id="272" r:id="rId28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8000"/>
    <a:srgbClr val="FF0066"/>
    <a:srgbClr val="FFFF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0" autoAdjust="0"/>
    <p:restoredTop sz="88214" autoAdjust="0"/>
  </p:normalViewPr>
  <p:slideViewPr>
    <p:cSldViewPr snapToGrid="0">
      <p:cViewPr>
        <p:scale>
          <a:sx n="66" d="100"/>
          <a:sy n="66" d="100"/>
        </p:scale>
        <p:origin x="-396" y="1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C68048D-D464-4FEA-82C6-CD0AECC4EBF0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ECE9BEE-8626-4824-8A28-664D134A851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 embora o período máximo de falta de nutrientes que um paciente possa tolerar seja variável e dependa da idade, estado nutricional anterior, massa muscular e doença base.</a:t>
            </a:r>
          </a:p>
        </p:txBody>
      </p:sp>
      <p:sp>
        <p:nvSpPr>
          <p:cNvPr id="256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26810E-0DE5-4448-8CAF-CF4C16CA106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como ausência anatômica, congênita ou adquirida de mais de 50% do intestino delgado.</a:t>
            </a:r>
          </a:p>
        </p:txBody>
      </p:sp>
      <p:sp>
        <p:nvSpPr>
          <p:cNvPr id="266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364890-CD15-407E-BC97-2C40F56C0FC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4474E-A123-4061-8FE2-7B3D9E3928F4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470B6-1E02-450A-9F0F-ABFE471C131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3B36B-0F67-4178-B1E8-B8144F050E7F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30786-E3FE-44A0-A488-7C78BB8E718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FC9C2-18D2-4E48-ABF3-7468193D912F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E5F31-1BF6-40C4-9E1B-32DCA59B38E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519F9-5623-4E48-81B0-7CD44EF4C0BD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8EBA2-24B6-47D9-A499-E76AF8AB55B3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A2C36-7E0C-47B8-BA24-7954C76B56C8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19DD9-9E02-4062-98F1-4224E25D7E0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16275-7466-4AF0-A513-42FFFFDBB0C4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197ED-0A0F-46EE-9B73-BEB86F34143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08D7C-6BC8-448E-8F35-783100DFA562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8EBA7-1257-41B9-AFE3-6DA2CFEBAC40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959A2170-2727-4CAD-AF74-3BDFEEBAB547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C679EA1-36C5-495F-8B6A-DA00675D3DA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EA51E-1B89-46F1-A442-3C7C45E01320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F5D48-20EB-4E03-82D6-50696C21E72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4A8A6-3434-49AF-BD2F-A696BB63CF12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C87E7-2D10-4196-9073-FDBE1F9B942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B09CC-333D-47BB-AB19-C9E12E6943DF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78B81-5F83-4FF5-87E9-82C76A6B8420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262FD4-AB02-49AD-8DD9-58A440031050}" type="datetimeFigureOut">
              <a:rPr lang="pt-BR"/>
              <a:pPr>
                <a:defRPr/>
              </a:pPr>
              <a:t>09/05/2020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D3B301-8750-4F91-8302-3CF76D1A5AAD}" type="slidenum">
              <a:rPr lang="pt-BR"/>
              <a:pPr>
                <a:defRPr/>
              </a:pPr>
              <a:t>‹#›</a:t>
            </a:fld>
            <a:endParaRPr lang="pt-B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9" r:id="rId3"/>
    <p:sldLayoutId id="2147483706" r:id="rId4"/>
    <p:sldLayoutId id="2147483705" r:id="rId5"/>
    <p:sldLayoutId id="2147483704" r:id="rId6"/>
    <p:sldLayoutId id="2147483710" r:id="rId7"/>
    <p:sldLayoutId id="2147483711" r:id="rId8"/>
    <p:sldLayoutId id="2147483712" r:id="rId9"/>
    <p:sldLayoutId id="2147483703" r:id="rId10"/>
    <p:sldLayoutId id="2147483713" r:id="rId11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154660" TargetMode="External"/><Relationship Id="rId2" Type="http://schemas.openxmlformats.org/officeDocument/2006/relationships/hyperlink" Target="https://www.ncbi.nlm.nih.gov/pubmed/2915466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hyperlink" Target="http://scielo.isciii.es/scielo.php?script=sci_arttext&amp;pid=S0212-16112017000800002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scielo.isciii.es/scielo.php?script=sci_arttext&amp;pid=S0212-16112017000800002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paulomargotto.com.br/documentos/10526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7284766" TargetMode="External"/><Relationship Id="rId2" Type="http://schemas.openxmlformats.org/officeDocument/2006/relationships/hyperlink" Target="https://www.ncbi.nlm.nih.gov/pubmed/17284766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://paulomargotto.com.br/documentos/10616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4684574" TargetMode="External"/><Relationship Id="rId2" Type="http://schemas.openxmlformats.org/officeDocument/2006/relationships/hyperlink" Target="https://www.ncbi.nlm.nih.gov/pubmed/14684574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paulomargotto.com.br/documentos/19736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6"/>
          <p:cNvSpPr>
            <a:spLocks noChangeArrowheads="1"/>
          </p:cNvSpPr>
          <p:nvPr/>
        </p:nvSpPr>
        <p:spPr bwMode="auto">
          <a:xfrm>
            <a:off x="325438" y="3082925"/>
            <a:ext cx="11115675" cy="38449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[Indications for parenteral nutrition].</a:t>
            </a:r>
            <a:endParaRPr lang="pt-BR"/>
          </a:p>
          <a:p>
            <a:pPr algn="ctr"/>
            <a:r>
              <a:rPr lang="pt-BR"/>
              <a:t>Gómez López L.Nutr Hosp. 2017 Jun 26;34(Suppl 3):4-8. doi: 10.20960/nh.1374. Review. Spanish. No abstract available</a:t>
            </a:r>
          </a:p>
          <a:p>
            <a:pPr algn="ctr"/>
            <a:r>
              <a:rPr lang="pt-BR"/>
              <a:t>.</a:t>
            </a:r>
          </a:p>
          <a:p>
            <a:pPr algn="ctr"/>
            <a:r>
              <a:rPr lang="pt-BR"/>
              <a:t>PMID: 29154660. </a:t>
            </a:r>
            <a:r>
              <a:rPr lang="pt-BR" b="1">
                <a:hlinkClick r:id="rId2"/>
              </a:rPr>
              <a:t>Free Article</a:t>
            </a:r>
            <a:r>
              <a:rPr lang="pt-BR" b="1"/>
              <a:t>.</a:t>
            </a:r>
            <a:r>
              <a:rPr lang="pt-BR" u="sng">
                <a:hlinkClick r:id="rId3"/>
              </a:rPr>
              <a:t>Similar articles</a:t>
            </a:r>
            <a:r>
              <a:rPr lang="pt-BR" u="sng"/>
              <a:t>. </a:t>
            </a:r>
            <a:endParaRPr lang="pt-BR" b="1" u="sng">
              <a:solidFill>
                <a:srgbClr val="0000FF"/>
              </a:solidFill>
            </a:endParaRPr>
          </a:p>
          <a:p>
            <a:pPr algn="ctr"/>
            <a:r>
              <a:rPr lang="pt-BR" u="sng">
                <a:hlinkClick r:id="rId4"/>
              </a:rPr>
              <a:t/>
            </a:r>
            <a:br>
              <a:rPr lang="pt-BR" u="sng">
                <a:hlinkClick r:id="rId4"/>
              </a:rPr>
            </a:br>
            <a:r>
              <a:rPr lang="pt-BR" u="sng">
                <a:hlinkClick r:id="rId4"/>
              </a:rPr>
              <a:t/>
            </a:r>
            <a:br>
              <a:rPr lang="pt-BR" u="sng">
                <a:hlinkClick r:id="rId4"/>
              </a:rPr>
            </a:br>
            <a:r>
              <a:rPr lang="pt-BR" u="sng">
                <a:hlinkClick r:id="rId4"/>
              </a:rPr>
              <a:t>Indicaciones de la nutrición parenteral </a:t>
            </a:r>
          </a:p>
          <a:p>
            <a:pPr algn="ctr"/>
            <a:r>
              <a:rPr lang="pt-BR">
                <a:hlinkClick r:id="rId4"/>
              </a:rPr>
              <a:t>(Artigo Livre!)</a:t>
            </a:r>
          </a:p>
          <a:p>
            <a:pPr algn="ctr"/>
            <a:endParaRPr lang="pt-BR">
              <a:hlinkClick r:id="rId4"/>
            </a:endParaRPr>
          </a:p>
          <a:p>
            <a:pPr algn="ctr"/>
            <a:r>
              <a:rPr lang="pt-BR" u="sng">
                <a:solidFill>
                  <a:srgbClr val="0000FF"/>
                </a:solidFill>
                <a:hlinkClick r:id="rId4"/>
              </a:rPr>
              <a:t>Apresentação: Larissa A. Dutra Silveira</a:t>
            </a:r>
          </a:p>
          <a:p>
            <a:pPr algn="ctr"/>
            <a:r>
              <a:rPr lang="pt-BR" u="sng">
                <a:solidFill>
                  <a:srgbClr val="0000FF"/>
                </a:solidFill>
                <a:hlinkClick r:id="rId4"/>
              </a:rPr>
              <a:t>Coordenação: Miza Vidigal</a:t>
            </a:r>
          </a:p>
          <a:p>
            <a:pPr algn="ctr"/>
            <a:r>
              <a:rPr lang="pt-BR" u="sng">
                <a:solidFill>
                  <a:srgbClr val="0000FF"/>
                </a:solidFill>
                <a:hlinkClick r:id="rId4"/>
              </a:rPr>
              <a:t>www.paulomargotto.com.br</a:t>
            </a:r>
          </a:p>
          <a:p>
            <a:pPr algn="ctr"/>
            <a:r>
              <a:rPr lang="pt-BR" u="sng">
                <a:solidFill>
                  <a:srgbClr val="0000FF"/>
                </a:solidFill>
                <a:hlinkClick r:id="rId4"/>
              </a:rPr>
              <a:t>Brasília, 7 de maio de 2020</a:t>
            </a:r>
          </a:p>
          <a:p>
            <a:pPr algn="ctr"/>
            <a:endParaRPr lang="pt-BR" b="1" u="sng">
              <a:solidFill>
                <a:srgbClr val="0000FF"/>
              </a:solidFill>
            </a:endParaRPr>
          </a:p>
        </p:txBody>
      </p:sp>
      <p:sp>
        <p:nvSpPr>
          <p:cNvPr id="14338" name="Oval 8"/>
          <p:cNvSpPr>
            <a:spLocks noChangeArrowheads="1"/>
          </p:cNvSpPr>
          <p:nvPr/>
        </p:nvSpPr>
        <p:spPr bwMode="auto">
          <a:xfrm>
            <a:off x="3032125" y="1908175"/>
            <a:ext cx="5972175" cy="107632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400" b="1">
                <a:solidFill>
                  <a:srgbClr val="0000FF"/>
                </a:solidFill>
              </a:rPr>
              <a:t>INDICAÇÕS PARA A NUTRIÇÃO PARENTERAL</a:t>
            </a:r>
          </a:p>
        </p:txBody>
      </p:sp>
      <p:sp>
        <p:nvSpPr>
          <p:cNvPr id="14339" name="Text Box 11"/>
          <p:cNvSpPr txBox="1">
            <a:spLocks noChangeArrowheads="1"/>
          </p:cNvSpPr>
          <p:nvPr/>
        </p:nvSpPr>
        <p:spPr bwMode="auto">
          <a:xfrm>
            <a:off x="3857625" y="4502150"/>
            <a:ext cx="3046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Clicar aqui com o eslide aberto</a:t>
            </a:r>
          </a:p>
        </p:txBody>
      </p:sp>
      <p:sp>
        <p:nvSpPr>
          <p:cNvPr id="14340" name="Line 12"/>
          <p:cNvSpPr>
            <a:spLocks noChangeShapeType="1"/>
          </p:cNvSpPr>
          <p:nvPr/>
        </p:nvSpPr>
        <p:spPr bwMode="auto">
          <a:xfrm>
            <a:off x="3629025" y="4768850"/>
            <a:ext cx="314325" cy="190500"/>
          </a:xfrm>
          <a:prstGeom prst="line">
            <a:avLst/>
          </a:prstGeom>
          <a:noFill/>
          <a:ln w="76200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14341" name="Imagem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2750" y="4159250"/>
            <a:ext cx="1924050" cy="192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95488" y="319088"/>
            <a:ext cx="7596187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INTRODUÇÃO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854075" y="1709738"/>
            <a:ext cx="10515600" cy="4351337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nutrição parenteral (NP) pode ser usada em todas as crianças desnutridas ou em risco de desenvolver desnutrição aguda ou crônica para cobrir suas necessidades nutricionais, a fim de manter sua saúde e crescimento, desde que não possam ser administradas inteiramente por via enteral.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Via enteral insuficiente: ingestão limitada, digestão e / ou absorção prejudicadas, aumento de perdas, aumento do gasto energético e distúrbios metabólicos ou anatômicos; repouso intestinal pós cirurgia ou sintomas importantes relacionados à alimentação (dor, diarreia).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administração de NP não impede o uso concomitante da via enteral. Deve-se manter a ingestão máxima tolerada pelo paciente</a:t>
            </a:r>
          </a:p>
          <a:p>
            <a:pPr lvl="1" algn="just" eaLnBrk="1" hangingPunct="1">
              <a:buFont typeface="Wingdings" pitchFamily="2" charset="2"/>
              <a:buChar char="§"/>
            </a:pPr>
            <a:r>
              <a:rPr lang="pt-BR" smtClean="0"/>
              <a:t>Trofismo intestinal;</a:t>
            </a:r>
          </a:p>
          <a:p>
            <a:pPr lvl="1" algn="just" eaLnBrk="1" hangingPunct="1">
              <a:buFont typeface="Wingdings" pitchFamily="2" charset="2"/>
              <a:buChar char="§"/>
            </a:pPr>
            <a:r>
              <a:rPr lang="pt-BR" smtClean="0"/>
              <a:t>Diminuição de incidência de complicações metabólicas e infecciosas secundárias à NP.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INTRODUÇÃO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Crianças - sensíveis às restrições nutricionais, principalmente devido à necessidade de energia para manter o crescimento ideal (lactação e adolescência).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Suporte nutricional: mais precoce do que em adultos</a:t>
            </a:r>
          </a:p>
          <a:p>
            <a:pPr lvl="1" algn="just" eaLnBrk="1" hangingPunct="1">
              <a:buFont typeface="Wingdings" pitchFamily="2" charset="2"/>
              <a:buChar char="§"/>
            </a:pPr>
            <a:r>
              <a:rPr lang="pt-BR" smtClean="0"/>
              <a:t>Tempo sem nutrientes: VARIÁVEL E INDIVIDUAL.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Quando a via enteral não é viável durante 5 a 7 dias: NP -  ou antes, se o paciente já estiver desnutrido (exceção: RN). </a:t>
            </a:r>
          </a:p>
          <a:p>
            <a:pPr lvl="1" algn="just" eaLnBrk="1" hangingPunct="1">
              <a:buFont typeface="Wingdings" pitchFamily="2" charset="2"/>
              <a:buChar char="§"/>
            </a:pPr>
            <a:r>
              <a:rPr lang="pt-BR" smtClean="0"/>
              <a:t>Deve ser mantida até que seja alcançada uma transição adequada para a nutrição enteral e essas contribuições atinjam pelo menos 2/3 das necessidades nutricionais estimadas.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NP não deve ser iniciada ou continuada em pacientes terminais quando as complicações ou o desconforto superam os benefícios e outros esforços terapêuticos foram limitados.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sz="4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PARENTERAL NA FALHA INTESTINAL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96963" y="2005013"/>
            <a:ext cx="10058400" cy="3863975"/>
          </a:xfrm>
        </p:spPr>
        <p:txBody>
          <a:bodyPr rtlCol="0">
            <a:normAutofit/>
          </a:bodyPr>
          <a:lstStyle/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Falha intestinal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redução da capacidade funcional do intestino abaixo do mínimo necessário para obter digestão e absorção adequadas de nutrientes e fluidos.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 eaLnBrk="1" fontAlgn="auto" hangingPunct="1">
              <a:buFont typeface="Calibri" pitchFamily="34" charset="0"/>
              <a:buNone/>
              <a:defRPr/>
            </a:pP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Síndrome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intestino curto: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ausência anatômica, congênita ou adquirida de mais de 50% do intestino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delgado. Secundária a patologias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digestivas, como volvo ou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atresias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intestinais, e </a:t>
            </a:r>
            <a:r>
              <a:rPr lang="pt-BR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enterocolite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necrosante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(NE).</a:t>
            </a:r>
          </a:p>
          <a:p>
            <a:pPr marL="0" indent="0" algn="just" eaLnBrk="1" fontAlgn="auto" hangingPunct="1">
              <a:buFont typeface="Calibri" pitchFamily="34" charset="0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63638" y="749300"/>
            <a:ext cx="10058400" cy="14509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INDICAÇÕES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2315" name="Group 27"/>
          <p:cNvGraphicFramePr>
            <a:graphicFrameLocks noGrp="1"/>
          </p:cNvGraphicFramePr>
          <p:nvPr/>
        </p:nvGraphicFramePr>
        <p:xfrm>
          <a:off x="6575425" y="231775"/>
          <a:ext cx="4044950" cy="5748338"/>
        </p:xfrm>
        <a:graphic>
          <a:graphicData uri="http://schemas.openxmlformats.org/drawingml/2006/table">
            <a:tbl>
              <a:tblPr/>
              <a:tblGrid>
                <a:gridCol w="4044950"/>
              </a:tblGrid>
              <a:tr h="29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Patologia digestiva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55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INTERVENÇÕES CIRÚRGICAS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Ressecção intestinal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Má rotação e volvo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Alterações da parede abdominal (gastrosquise, onfalocele, etc)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Doença de Hirschsprung complicada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Atresia intestinal (e Sd. Apple peel)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Ressecções intestinais amplas (Sd. Intestino curto)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Doença de Crohn grave ou com ressecções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Transplante intestinal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AE5"/>
                    </a:solidFill>
                  </a:tcPr>
                </a:tc>
              </a:tr>
              <a:tr h="1327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MÁ ABSORÇÃO INTESTINAL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Displasia intestinal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Doença de inclusão de microvilosidades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Enterostomia proximal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Diarreia grave prolongada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Fístula enterocutânea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Imunodeficiências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DF2"/>
                    </a:solidFill>
                  </a:tcPr>
                </a:tc>
              </a:tr>
              <a:tr h="939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ALTERAÇÕES DA MOTILIDADE INTESTINAL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Peritonite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Enterite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Aganglionose intestinal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Pseudo obstrução intestinal crônica idiopática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AE5"/>
                    </a:solidFill>
                  </a:tcPr>
                </a:tc>
              </a:tr>
              <a:tr h="162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OUTROS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Enterocolite necrosante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Isquemia intestinal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Vômitos incoercíveis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Sangramento intestinal massivo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Enfermidades inflamatórias intestinais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Pancreatite aguda grave, fístula pancreática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Vasculite grave com afecção digestiva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Insuficiência hepática grave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DF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Espaço Reservado para Conteúdo 2"/>
          <p:cNvGraphicFramePr>
            <a:graphicFrameLocks/>
          </p:cNvGraphicFramePr>
          <p:nvPr/>
        </p:nvGraphicFramePr>
        <p:xfrm>
          <a:off x="1066800" y="2405063"/>
          <a:ext cx="4914900" cy="3533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4900">
                  <a:extLst>
                    <a:ext uri="{9D8B030D-6E8A-4147-A177-3AD203B41FA5}"/>
                  </a:extLst>
                </a:gridCol>
              </a:tblGrid>
              <a:tr h="353377">
                <a:tc>
                  <a:txBody>
                    <a:bodyPr/>
                    <a:lstStyle/>
                    <a:p>
                      <a:r>
                        <a:rPr lang="pt-BR" sz="1200" dirty="0"/>
                        <a:t>Patologia</a:t>
                      </a:r>
                      <a:r>
                        <a:rPr lang="pt-BR" sz="1200" baseline="0" dirty="0"/>
                        <a:t> extra digestiva</a:t>
                      </a:r>
                      <a:endParaRPr lang="pt-BR" sz="1200" dirty="0"/>
                    </a:p>
                  </a:txBody>
                  <a:tcPr marL="91432" marR="91432" marT="45733" marB="45733"/>
                </a:tc>
                <a:extLst>
                  <a:ext uri="{0D108BD9-81ED-4DB2-BD59-A6C34878D82A}"/>
                </a:extLst>
              </a:tr>
              <a:tr h="3180398"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Todo paciente desnutrido com o risco de desnutrição secundária por outra patologia;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Displasia </a:t>
                      </a:r>
                      <a:r>
                        <a:rPr lang="pt-BR" sz="1400" baseline="0" dirty="0" err="1"/>
                        <a:t>broncopulmonar</a:t>
                      </a:r>
                      <a:r>
                        <a:rPr lang="pt-BR" sz="1400" baseline="0" dirty="0"/>
                        <a:t>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Oxigenação com </a:t>
                      </a:r>
                      <a:r>
                        <a:rPr lang="pt-BR" sz="1400" baseline="0" dirty="0" err="1"/>
                        <a:t>membana</a:t>
                      </a:r>
                      <a:r>
                        <a:rPr lang="pt-BR" sz="1400" baseline="0" dirty="0"/>
                        <a:t> extra- corpórea;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 err="1"/>
                        <a:t>Perioperatório</a:t>
                      </a:r>
                      <a:r>
                        <a:rPr lang="pt-BR" sz="1400" baseline="0" dirty="0"/>
                        <a:t> em paciente desnutrido grave;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Transplante de órgãos e medula óssea;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Pacientes em cuidados intensivos com diversas patologias;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Insuficiência cardíaca;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Insuficiência renal grave;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Instabilidade hemodinâmica;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RNPT;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EIM;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pt-BR" sz="1400" baseline="0" dirty="0"/>
                        <a:t>Pacientes oncológicos </a:t>
                      </a:r>
                    </a:p>
                  </a:txBody>
                  <a:tcPr marL="91432" marR="91432" marT="45733" marB="45733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04" name="CaixaDeTexto 5"/>
          <p:cNvSpPr txBox="1">
            <a:spLocks noChangeArrowheads="1"/>
          </p:cNvSpPr>
          <p:nvPr/>
        </p:nvSpPr>
        <p:spPr bwMode="auto">
          <a:xfrm>
            <a:off x="1138238" y="1973263"/>
            <a:ext cx="1878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/>
              <a:t>TABELA 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INDICAÇÕES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RNPT: maior probabilidade de adaptação intestinal – No 3º trimestre, o intestino dobra de tamanho e essa possibilidade também é mantida após o nascimento. Portanto, é possível obter autonomia enteral mesmo após vários anos de necessidade de NP.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Fatores que favorecem a adaptação: comprimento e localização do segmento ressecado, presença da válvula ileocecal, ausência de crescimento bacteriano, tratamento multidisciplinar, número limitado de infecções, viabilidade de acesso, intestino remanescente com comprimento e condição adequados, bom estado nutricional do paciente, presença de cólon residual em continuidade com o intestino delgado e a composição, início e progressão da alimentação enteral.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NP: nutrientes suficientes para manter o crescimento do paciente e do intestino até que possam ser administrados pela via digestiva – protege infecções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65113"/>
            <a:ext cx="10058400" cy="14509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sz="4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PARENTERAL NO RECÉM NASCIDO PREMATURO</a:t>
            </a:r>
            <a:endParaRPr lang="pt-B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155700" y="1989138"/>
            <a:ext cx="9999663" cy="3879850"/>
          </a:xfrm>
        </p:spPr>
        <p:txBody>
          <a:bodyPr rtlCol="0">
            <a:normAutofit/>
          </a:bodyPr>
          <a:lstStyle/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RNPTs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especialmente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&lt; 32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semanas: imaturidade anatômico-funcional </a:t>
            </a:r>
          </a:p>
          <a:p>
            <a:pPr marL="384048" lvl="1" indent="-18288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Necessidades de nutrientes por via enteral limitada</a:t>
            </a:r>
          </a:p>
          <a:p>
            <a:pPr marL="384048" lvl="1" indent="-18288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Risco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enterocolite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necrosante</a:t>
            </a:r>
          </a:p>
          <a:p>
            <a:pPr marL="201168" lvl="1" indent="0" algn="just" eaLnBrk="1" fontAlgn="auto" hangingPunct="1">
              <a:buFont typeface="Calibri" pitchFamily="34" charset="0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Objetivo nutricional no RNPT: imitar o crescimento intrauterino. A NP evitará desnutrição precoce, que diminuirá a morbidade (infecções, prolongamento da ventilação mecânica) e a mortalidade.</a:t>
            </a:r>
          </a:p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Deve ser iniciada nas primeiras horas de vida se a estabilidade hemodinâmica do paciente permitir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PARENTERAL NO PACIENTE CRÍTICO</a:t>
            </a: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Pacientes em UTI: desnutrição e às vezes supernutrição que aumenta, em ambos os casos, morbimortalidade.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Nutrição enteral: iniciada precocemente.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NP: reservada para os casos em que a via enteral não pode ser usada ou é insuficiente (fístulas gastrointestinais de débito alto, isquemia intestinal, sangramento ativo ou quando se prevê um jejum de mais de 3-7 dias).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Início: depende da idade, estado nutricional do paciente, tipo doença ou cirurgia realizada, embora não haja concordância atualmente unânime neste momento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É preferível a administração da NP por meio de uma bomba de infusão, pois evita grandes variações na glicemia, efeito relacionado a uma aumento da morbimortalidade.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PARENTERAL PERIOPERATÓRIA</a:t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Apoio nutricional em crianças no pré e pós-operatório também pode reduzir o número de complicações pós-operatórias, pois melhoram a imunidade humoral, facilita a reabilitação e diminui o tempo de recuperação, principalmente se desnutridos.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Nutrição perioperatória: sem evidência.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Idealmente, pacientes com risco nutricional devem ser identificados durante o avaliação e tratamento pré-operatórios devem ser implementados antes da cirurgia.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525" y="282575"/>
            <a:ext cx="10455275" cy="14081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sz="4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PARENTERAL NO PACIENTE</a:t>
            </a:r>
            <a:br>
              <a:rPr lang="pt-BR" sz="49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sz="4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ONCOLÓGICO</a:t>
            </a:r>
            <a:endParaRPr lang="pt-BR" sz="5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Desnutrição: comum em doenças neoplásicas</a:t>
            </a:r>
          </a:p>
          <a:p>
            <a:pPr lvl="1" algn="just" eaLnBrk="1" hangingPunct="1">
              <a:buFont typeface="Wingdings" pitchFamily="2" charset="2"/>
              <a:buChar char="§"/>
            </a:pPr>
            <a:r>
              <a:rPr lang="pt-BR" smtClean="0"/>
              <a:t>Tipo de tumor, efeitos colaterais dos quimioterápicos (náusea, mucosite, atraso no esvaziamento gástrico, má absorção, diarreia), inflamação, aumento do gasto calórico, anorexia e o tipo de resposta metabólica típica da agressão.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Objetivos tratamento nutricional: desenvolvimento infantil, manter reservas corporais e maximizar seu estado funcional.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A NP não é rotineiramente indicada, pois não foi demonstrado ser mais eficaz que a nutrição enteral em crianças bem nutridas, além disso, pode aumentar o risco de complicações, especialmente infeccioso.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sz="4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PARENTERAL EM DOENÇAS DO FÍGADO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O manejo nutricional depende do tipo de doença hepática e da idade da criança, mas pacientes com insuficiência hepática, especialmente em uma situação pré-transplante e com doença hepática colestática, necessitam de apoio com mais frequência.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A desnutrição é um indicador de mau prognóstico em relação à sobrevivência e, igualmente, à impossibilidade melhorar o estado nutricional antes do transplante aumenta a complicações pós-operatórias risco e mortalidade.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A NP pode ser usado quando a via enteral é limitada (varizes esofágicas com risco de sangramento, sangramento gastrointestinal, náuseas, anorexia, digestão e absorção prejudicadas) embora deva ser feita uma tentativa de manter a nutrição enteral a medida do possível.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6000" smtClean="0"/>
              <a:t/>
            </a:r>
            <a:br>
              <a:rPr lang="pt-BR" sz="6000" smtClean="0"/>
            </a:br>
            <a:r>
              <a:rPr lang="pt-BR" sz="4400" smtClean="0"/>
              <a:t>NUTRIÇÃO PARENTERAL EM DOENÇAS RENAIS</a:t>
            </a:r>
            <a:endParaRPr lang="pt-BR" sz="6000" smtClean="0"/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O manejo nutricional depende do tipo e grau da alteração renal, tipo de diálise, se realizada, e acima de tudo, a situação nutricional do paciente e sua taxa de crescimento.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desnutrição protéico-calórica é a forma mais frequente de alteração nutricional em pacientes nefropáticos devido à baixa ingestão, estado inflamatório mantido, perdas por diálise de proteínas, vitaminas e minerais, a alterações hormonais e distúrbios metabólicos e gastrointestinais secundários a uremia (anorexia, gastrite, esofagite, náusea).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Em pacientes com insuficiência renal, a desnutrição parece estar relacionada a aumento da mortalidade. A NP é indicada em pacientes desnutridos que não podem atender a todos os seus requisitos devido a via enteral, especialmente na insuficiência renal aguda.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PARENTERAL NA PANCREATITE AGUDA</a:t>
            </a:r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Na pancreatite leve ou moderada: mais de 80% dos pacientes serão capazes de realizar alimentação oral em menos de 3-7 dias, desde que não havia desnutrição prévia.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NP administrada rotineiramente não é indicada! Aumento do tempo de internação, impacto negativo na resposta inflamatória sistêmica, pode produzir superalimentação e aumenta as complicações infecciosas.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Pancreatite grave: uso de NP ainda é controverso. A nutrição enteral será o suporte de escolha sempre que o paciente tolerar, preferencialmente por sonda nasogástrica ou nasoentérica em administração contínua. Se a tolerância é ruim ou se as contribuições planejadas não puderem ser gerenciadas, a NP começará, se possível, mantendo uma certa contribuição por via enteral. As complicações da pancreatite (fístulas, pseudocistos ou necrose pancreática) não são contra-indicações absolutas para nutrição enteral.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pt-BR" sz="3600" smtClean="0"/>
              <a:t/>
            </a:r>
            <a:br>
              <a:rPr lang="pt-BR" sz="3600" smtClean="0"/>
            </a:br>
            <a:r>
              <a:rPr lang="pt-BR" sz="4400" smtClean="0"/>
              <a:t>NUTRIÇÃO PARENTERAL NA</a:t>
            </a:r>
            <a:br>
              <a:rPr lang="pt-BR" sz="4400" smtClean="0"/>
            </a:br>
            <a:r>
              <a:rPr lang="pt-BR" sz="4400" smtClean="0"/>
              <a:t>DOENÇA INFLAMATÓRIA INTESTINAL (DII) </a:t>
            </a:r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Pacientes com DII: grupo de risco para desnutrição, deficiências de micronutrientes, osteoporose e distúrbios do crescimento, em crianças com inflamação grave;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Origem da desnutrição (anorexia, baixa ingestão, dor abdominal, diarreia, má absorção), nos tratamentos administrados e pelo aumento dos gastos secundário energético à inflamação sustentada; é necessário monitorar o estado nutricional e a composição corporal do paciente, principalmente na adolescência.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NP não é uma terapia primária, pois não é necessário repouso intestinal para obter remissão da doença ou diminuir a necessidade de cirurgia; será usado principalmente em o caso de insuficiência intestinal secundária.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PARENTERAL DOMICILIAR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Nutrição parenteral domiciliar (NPD) é indicada em crianças com insuficiência intestinal primária ou secundária e constitui a primeira opção terapêutica. </a:t>
            </a:r>
          </a:p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Este tratamento nutricional alcança, na maioria dos casos, a recuperação e adaptação intestinal em períodos variáveis ​​de tempo. </a:t>
            </a:r>
          </a:p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Permite que o paciente seja integrado à sua vida familiar e social de sempre. A NP não é indicada se os riscos ou os sofrimentos impostos pela técnica forem maiores que os benefícios.</a:t>
            </a:r>
          </a:p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Requisitos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91440" indent="-91440" algn="just" eaLnBrk="1" fontAlgn="auto" hangingPunct="1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- O paciente deve estar em uma situação clínica estável com necessidades nutricionais (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macronutrientes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água e eletrólitos) conhecidos e constantes.</a:t>
            </a:r>
          </a:p>
          <a:p>
            <a:pPr marL="91440" indent="-91440" algn="just" eaLnBrk="1" fontAlgn="auto" hangingPunct="1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Os pais ou cuidadores regulares da criança devem receber treinamento específico para a administração de NPD e devem ser capazes de armazenar e gerenciar a NP com segurança em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casa.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/>
              <a:t>REFERÊNCIAS</a:t>
            </a:r>
          </a:p>
        </p:txBody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Consulte no artigo original clicando em </a:t>
            </a:r>
            <a:r>
              <a:rPr lang="pt-BR" u="sng" smtClean="0">
                <a:solidFill>
                  <a:schemeClr val="tx1"/>
                </a:solidFill>
                <a:hlinkClick r:id="rId2"/>
              </a:rPr>
              <a:t>Indicaciones de la nutrición parenteral</a:t>
            </a:r>
            <a:r>
              <a:rPr lang="pt-BR" smtClean="0">
                <a:hlinkClick r:id="rId2"/>
              </a:rPr>
              <a:t> </a:t>
            </a:r>
            <a:r>
              <a:rPr lang="pt-BR" smtClean="0"/>
              <a:t> com o eslide aberto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 bwMode="auto">
          <a:xfrm>
            <a:off x="915988" y="817563"/>
            <a:ext cx="10452100" cy="1449387"/>
          </a:xfrm>
          <a:solidFill>
            <a:schemeClr val="bg1"/>
          </a:solidFill>
          <a:extLst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400" smtClean="0">
                <a:solidFill>
                  <a:srgbClr val="0000FF"/>
                </a:solidFill>
              </a:rPr>
              <a:t>Nota do Editor da página neonatal </a:t>
            </a:r>
            <a:r>
              <a:rPr lang="pt-BR" sz="4400" smtClean="0">
                <a:solidFill>
                  <a:srgbClr val="0000FF"/>
                </a:solidFill>
                <a:hlinkClick r:id="rId2"/>
              </a:rPr>
              <a:t>www.paulomargotto.com.br</a:t>
            </a:r>
            <a:r>
              <a:rPr lang="pt-BR" sz="4400" smtClean="0">
                <a:solidFill>
                  <a:srgbClr val="0000FF"/>
                </a:solidFill>
              </a:rPr>
              <a:t>,  Dr. Paulo R. Margotto. Consultem também! Aqui e Agora!</a:t>
            </a:r>
          </a:p>
        </p:txBody>
      </p:sp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3295650" y="5938838"/>
            <a:ext cx="6418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Drs. Sandra Lins, Paulo R. Margotto e Marta David Rocha de Moura</a:t>
            </a:r>
          </a:p>
        </p:txBody>
      </p:sp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24225" y="2266950"/>
            <a:ext cx="6538913" cy="367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4"/>
          <p:cNvSpPr>
            <a:spLocks noGrp="1"/>
          </p:cNvSpPr>
          <p:nvPr>
            <p:ph type="body" idx="1"/>
          </p:nvPr>
        </p:nvSpPr>
        <p:spPr>
          <a:xfrm>
            <a:off x="239713" y="160338"/>
            <a:ext cx="10915650" cy="5708650"/>
          </a:xfrm>
        </p:spPr>
        <p:txBody>
          <a:bodyPr/>
          <a:lstStyle/>
          <a:p>
            <a:pPr eaLnBrk="1" hangingPunct="1"/>
            <a:r>
              <a:rPr lang="pt-BR" smtClean="0"/>
              <a:t>Nos pré-termos, principalmente os  extremos (&lt;28 semanas) em Nutrição Parenteral (NP) ter sempre em mente a necessidade da combinação da nutrição parenteral com a nutrição enteral, com o objetivo de diminuir as complicações da NP (colestase), a sepse, a retinopatia da prematuridade e a enterocolite  necrosante, além de atingir mais rapidamente a nutrição enteral plena (150mg/kg) e melhor crescimento e desenvolvimento desses bebês.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O grande objetivo de uma boa nutrição aos recém-nascidos (RN) pré-termos é promover o seu crescimento e desenvolvimento da forma mais plena. </a:t>
            </a:r>
          </a:p>
          <a:p>
            <a:pPr eaLnBrk="1" hangingPunct="1"/>
            <a:r>
              <a:rPr lang="pt-BR" smtClean="0"/>
              <a:t>A nossa responsabilidade é muito grande, existem muitos desafios, muitas dúvidas. O que fazer então? Temos que garantir uma boa  nutrição.</a:t>
            </a:r>
            <a:endParaRPr lang="pt-BR" b="1" smtClean="0"/>
          </a:p>
          <a:p>
            <a:pPr algn="ctr" eaLnBrk="1" hangingPunct="1"/>
            <a:r>
              <a:rPr lang="pt-BR" sz="2400" b="1" smtClean="0">
                <a:solidFill>
                  <a:srgbClr val="FF0066"/>
                </a:solidFill>
              </a:rPr>
              <a:t>A NP nos mostra cada vez mais que ela não é uma solução; é uma alternativa, diria, um acessório, para nos ajudar a chegar aonde deveremos chegar.</a:t>
            </a:r>
          </a:p>
          <a:p>
            <a:pPr algn="ctr" eaLnBrk="1" hangingPunct="1"/>
            <a:endParaRPr lang="pt-BR" sz="2400" smtClean="0">
              <a:solidFill>
                <a:srgbClr val="FF0066"/>
              </a:solidFill>
            </a:endParaRPr>
          </a:p>
        </p:txBody>
      </p:sp>
      <p:sp>
        <p:nvSpPr>
          <p:cNvPr id="33794" name="Rectangle 5"/>
          <p:cNvSpPr>
            <a:spLocks noChangeArrowheads="1"/>
          </p:cNvSpPr>
          <p:nvPr/>
        </p:nvSpPr>
        <p:spPr bwMode="auto">
          <a:xfrm>
            <a:off x="2425700" y="1744663"/>
            <a:ext cx="609600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0000FF"/>
                </a:solidFill>
              </a:rPr>
              <a:t>NUTRIÇÃO ENTERAL PLENA: UMA META PRECOCE OU TARDIA</a:t>
            </a:r>
          </a:p>
          <a:p>
            <a:pPr algn="ctr"/>
            <a:r>
              <a:rPr lang="en-US">
                <a:solidFill>
                  <a:srgbClr val="424242"/>
                </a:solidFill>
              </a:rPr>
              <a:t>Cléa Leone (SP).</a:t>
            </a:r>
          </a:p>
          <a:p>
            <a:pPr algn="ctr"/>
            <a:r>
              <a:rPr lang="en-US">
                <a:solidFill>
                  <a:srgbClr val="424242"/>
                </a:solidFill>
              </a:rPr>
              <a:t>XIX Congresso Brasileiro de Perinatologia, 25-28 de novembro de 2007, Fortaleza.</a:t>
            </a:r>
          </a:p>
          <a:p>
            <a:pPr algn="ctr"/>
            <a:r>
              <a:rPr lang="en-US">
                <a:solidFill>
                  <a:srgbClr val="424242"/>
                </a:solidFill>
              </a:rPr>
              <a:t>Realizado por Paulo R. Margotto</a:t>
            </a:r>
          </a:p>
        </p:txBody>
      </p:sp>
      <p:pic>
        <p:nvPicPr>
          <p:cNvPr id="33795" name="Picture 6" descr="doc">
            <a:hlinkClick r:id="rId2" tooltip="Nutrição_enteral_plena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21713" y="1789113"/>
            <a:ext cx="81280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Line 7"/>
          <p:cNvSpPr>
            <a:spLocks noChangeShapeType="1"/>
          </p:cNvSpPr>
          <p:nvPr/>
        </p:nvSpPr>
        <p:spPr bwMode="auto">
          <a:xfrm flipH="1">
            <a:off x="9423400" y="1663700"/>
            <a:ext cx="673100" cy="431800"/>
          </a:xfrm>
          <a:prstGeom prst="line">
            <a:avLst/>
          </a:prstGeom>
          <a:noFill/>
          <a:ln w="76200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3797" name="Text Box 8"/>
          <p:cNvSpPr txBox="1">
            <a:spLocks noChangeArrowheads="1"/>
          </p:cNvSpPr>
          <p:nvPr/>
        </p:nvSpPr>
        <p:spPr bwMode="auto">
          <a:xfrm>
            <a:off x="9998075" y="1682750"/>
            <a:ext cx="2193925" cy="669925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 </a:t>
            </a:r>
            <a:r>
              <a:rPr lang="pt-BR">
                <a:solidFill>
                  <a:srgbClr val="008000"/>
                </a:solidFill>
              </a:rPr>
              <a:t>Clique Aqui!</a:t>
            </a:r>
          </a:p>
          <a:p>
            <a:r>
              <a:rPr lang="pt-BR">
                <a:solidFill>
                  <a:srgbClr val="008000"/>
                </a:solidFill>
              </a:rPr>
              <a:t>(com o eslide aberto)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body" idx="1"/>
          </p:nvPr>
        </p:nvSpPr>
        <p:spPr>
          <a:xfrm>
            <a:off x="719138" y="641350"/>
            <a:ext cx="10148887" cy="4819650"/>
          </a:xfrm>
          <a:solidFill>
            <a:schemeClr val="bg1"/>
          </a:solidFill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pt-BR" sz="1800" b="1" smtClean="0">
                <a:solidFill>
                  <a:srgbClr val="FF0000"/>
                </a:solidFill>
              </a:rPr>
              <a:t>A</a:t>
            </a:r>
            <a:r>
              <a:rPr lang="pt-BR" sz="1800" smtClean="0">
                <a:solidFill>
                  <a:srgbClr val="FF3399"/>
                </a:solidFill>
              </a:rPr>
              <a:t> </a:t>
            </a:r>
            <a:r>
              <a:rPr lang="pt-BR" sz="2400" b="1" smtClean="0">
                <a:solidFill>
                  <a:srgbClr val="FF3399"/>
                </a:solidFill>
              </a:rPr>
              <a:t>grande característica metabólica do pré-termo extremo é a intensa proteólise (tem catabolismo intenso</a:t>
            </a:r>
          </a:p>
          <a:p>
            <a:pPr algn="ctr" eaLnBrk="1" hangingPunct="1">
              <a:lnSpc>
                <a:spcPct val="80000"/>
              </a:lnSpc>
              <a:buFont typeface="Calibri" pitchFamily="34" charset="0"/>
              <a:buNone/>
            </a:pPr>
            <a:r>
              <a:rPr lang="pt-BR" sz="1600" smtClean="0">
                <a:hlinkClick r:id="rId2"/>
              </a:rPr>
              <a:t>Regulation of proteolysis and optimal protein accretion in extremely premature newborns.</a:t>
            </a:r>
            <a:r>
              <a:rPr lang="pt-BR" sz="1600" smtClean="0"/>
              <a:t>Denne SC.Am J Clin Nutr. 2007 Feb;85(2):621S-624S.PMID: 17284766.</a:t>
            </a:r>
            <a:r>
              <a:rPr lang="pt-BR" sz="1600" u="sng" smtClean="0">
                <a:hlinkClick r:id="rId3"/>
              </a:rPr>
              <a:t>Similar articles</a:t>
            </a:r>
            <a:endParaRPr lang="pt-BR" sz="1600" smtClean="0">
              <a:solidFill>
                <a:srgbClr val="FF3399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 </a:t>
            </a:r>
            <a:r>
              <a:rPr lang="pt-BR" smtClean="0"/>
              <a:t>O nosso desafio é suprimir esta proteólise e implementar a síntese protéica e assim, alcançar um balanço protéico que vá promover o crescimento.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Por outro lado, estes pré-termos extremos têm uma resistência grande de resposta à oferta endovenosa de aminoácidos (embora se preconize o uso precoce de aminoácidos e este, seguramente é um avanço) os efeitos sobre a proteólise são muito limitados. Assim, quando se atinge a NP Plena, 17% dos RN de termo conseguem suprimir a proteólise. Nos prematuros, praticamente não se tem resposta. Portanto, para se alcançar os objetivos propostos com a nutrição, temos que investir na NE (esta é muito mais efetiva na diminuição da proteólise e aumenta a incorporação protéica).</a:t>
            </a:r>
          </a:p>
        </p:txBody>
      </p:sp>
      <p:pic>
        <p:nvPicPr>
          <p:cNvPr id="34818" name="Picture 3" descr="ppt">
            <a:hlinkClick r:id="rId4" tooltip="Proteólise_nutricao_enteral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879138" y="1384300"/>
            <a:ext cx="622300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08075" y="5149850"/>
            <a:ext cx="97266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AutoShape 5"/>
          <p:cNvSpPr>
            <a:spLocks noChangeArrowheads="1"/>
          </p:cNvSpPr>
          <p:nvPr/>
        </p:nvSpPr>
        <p:spPr bwMode="auto">
          <a:xfrm>
            <a:off x="10815638" y="5214938"/>
            <a:ext cx="887412" cy="520700"/>
          </a:xfrm>
          <a:prstGeom prst="curvedDownArrow">
            <a:avLst>
              <a:gd name="adj1" fmla="val 34085"/>
              <a:gd name="adj2" fmla="val 68171"/>
              <a:gd name="adj3" fmla="val 33333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body" idx="1"/>
          </p:nvPr>
        </p:nvSpPr>
        <p:spPr>
          <a:xfrm>
            <a:off x="641350" y="1123950"/>
            <a:ext cx="10544175" cy="5106988"/>
          </a:xfrm>
          <a:solidFill>
            <a:schemeClr val="bg1"/>
          </a:solidFill>
        </p:spPr>
        <p:txBody>
          <a:bodyPr/>
          <a:lstStyle/>
          <a:p>
            <a:pPr eaLnBrk="1" hangingPunct="1">
              <a:defRPr/>
            </a:pPr>
            <a:r>
              <a:rPr lang="pt-BR" sz="2400" smtClean="0"/>
              <a:t>Este é um outro estudo que verifica a possibilidade de diminuição da proteólise associando  a nutrição parenteral com a nutrição enteral (60% dos prematuros receberam NP e 40% NE), sendo comparados com o RN em NE Plena. Os autores relataram que o </a:t>
            </a:r>
            <a:r>
              <a:rPr lang="pt-BR" sz="2400" b="1" smtClean="0"/>
              <a:t>grupo da NE Plena conseguiu reduzir a taxa de proteólise</a:t>
            </a:r>
            <a:r>
              <a:rPr lang="pt-BR" sz="2400" smtClean="0"/>
              <a:t>. </a:t>
            </a:r>
            <a:endParaRPr lang="en-US" sz="2400" smtClean="0"/>
          </a:p>
          <a:p>
            <a:pPr algn="ctr" eaLnBrk="1" hangingPunct="1">
              <a:buFont typeface="Calibri" pitchFamily="34" charset="0"/>
              <a:buNone/>
              <a:defRPr/>
            </a:pPr>
            <a:r>
              <a:rPr lang="pt-BR" sz="2400" b="1" smtClean="0">
                <a:solidFill>
                  <a:srgbClr val="0000FF"/>
                </a:solidFill>
              </a:rPr>
              <a:t>Então vejam que é a NE que realmente vai reduzir a proteólise</a:t>
            </a:r>
            <a:r>
              <a:rPr lang="pt-BR" sz="2400" b="1" smtClean="0"/>
              <a:t>.</a:t>
            </a:r>
          </a:p>
          <a:p>
            <a:pPr algn="ctr" eaLnBrk="1" hangingPunct="1">
              <a:buFont typeface="Calibri" pitchFamily="34" charset="0"/>
              <a:buNone/>
              <a:defRPr/>
            </a:pPr>
            <a:r>
              <a:rPr lang="pt-BR" sz="1800" smtClean="0"/>
              <a:t>    (</a:t>
            </a:r>
            <a:r>
              <a:rPr lang="pt-BR" smtClean="0"/>
              <a:t>van der Schoor SR, Reeds PJ, Stellaard F, Wattimena JD, Sauer PJ, Büller HA, van Goudoever JB.Gut. 2004 Jan;53(1):38-43.PMID: 14684574.</a:t>
            </a:r>
            <a:r>
              <a:rPr lang="pt-BR" b="1" smtClean="0">
                <a:hlinkClick r:id="rId2"/>
              </a:rPr>
              <a:t>Free PMC Article</a:t>
            </a:r>
            <a:r>
              <a:rPr lang="pt-BR" b="1" smtClean="0"/>
              <a:t>.</a:t>
            </a:r>
            <a:r>
              <a:rPr lang="pt-BR" u="sng" smtClean="0">
                <a:hlinkClick r:id="rId3"/>
              </a:rPr>
              <a:t>Similar articles</a:t>
            </a:r>
            <a:r>
              <a:rPr lang="pt-BR" u="sng" smtClean="0"/>
              <a:t>. </a:t>
            </a:r>
            <a:r>
              <a:rPr lang="pt-BR" b="1" smtClean="0">
                <a:solidFill>
                  <a:srgbClr val="0000FF"/>
                </a:solidFill>
              </a:rPr>
              <a:t>Artigo Livre!)</a:t>
            </a:r>
          </a:p>
          <a:p>
            <a:pPr algn="ctr" eaLnBrk="1" hangingPunct="1">
              <a:buFont typeface="Calibri" pitchFamily="34" charset="0"/>
              <a:buNone/>
              <a:defRPr/>
            </a:pPr>
            <a:r>
              <a:rPr lang="pt-B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Prematuros extremos não alcançam NE plena por um período de semanas sendo proveitoso combinar NP e NE, podendo assim diminuir proteólise  e aumentar incorporação proteica</a:t>
            </a:r>
            <a:endParaRPr lang="pt-BR" sz="2400" b="1" smtClean="0">
              <a:solidFill>
                <a:srgbClr val="0000FF"/>
              </a:solidFill>
            </a:endParaRPr>
          </a:p>
          <a:p>
            <a:pPr algn="ctr" eaLnBrk="1" hangingPunct="1">
              <a:buFont typeface="Calibri" pitchFamily="34" charset="0"/>
              <a:buNone/>
              <a:defRPr/>
            </a:pPr>
            <a:endParaRPr lang="pt-BR" sz="2400" b="1" smtClean="0">
              <a:solidFill>
                <a:srgbClr val="0000FF"/>
              </a:solidFill>
            </a:endParaRPr>
          </a:p>
          <a:p>
            <a:pPr algn="ctr" eaLnBrk="1" hangingPunct="1">
              <a:buFont typeface="Calibri" pitchFamily="34" charset="0"/>
              <a:buNone/>
              <a:defRPr/>
            </a:pPr>
            <a:r>
              <a:rPr lang="pt-BR" sz="2400" b="1" smtClean="0">
                <a:solidFill>
                  <a:srgbClr val="FF3399"/>
                </a:solidFill>
              </a:rPr>
              <a:t>RN em Nutrição Parenteral devemos sempre combinar com a Nutrição Enteral</a:t>
            </a:r>
          </a:p>
          <a:p>
            <a:pPr eaLnBrk="1" hangingPunct="1">
              <a:defRPr/>
            </a:pPr>
            <a:endParaRPr lang="pt-BR" sz="2400" smtClean="0">
              <a:solidFill>
                <a:srgbClr val="FF3399"/>
              </a:solidFill>
            </a:endParaRPr>
          </a:p>
          <a:p>
            <a:pPr eaLnBrk="1" hangingPunct="1">
              <a:defRPr/>
            </a:pPr>
            <a:endParaRPr lang="pt-BR" sz="2400" smtClean="0">
              <a:solidFill>
                <a:srgbClr val="FF3399"/>
              </a:solidFill>
            </a:endParaRPr>
          </a:p>
        </p:txBody>
      </p:sp>
      <p:sp>
        <p:nvSpPr>
          <p:cNvPr id="35842" name="AutoShape 3"/>
          <p:cNvSpPr>
            <a:spLocks noChangeArrowheads="1"/>
          </p:cNvSpPr>
          <p:nvPr/>
        </p:nvSpPr>
        <p:spPr bwMode="auto">
          <a:xfrm>
            <a:off x="309563" y="4635500"/>
            <a:ext cx="914400" cy="914400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5843" name="AutoShape 4"/>
          <p:cNvSpPr>
            <a:spLocks noChangeArrowheads="1"/>
          </p:cNvSpPr>
          <p:nvPr/>
        </p:nvSpPr>
        <p:spPr bwMode="auto">
          <a:xfrm flipH="1">
            <a:off x="10841038" y="4594225"/>
            <a:ext cx="1050925" cy="876300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800" smtClean="0"/>
              <a:t>O número de crianças nascidas prematuras que sobrevivem aumentou expressivamente nas últimas décadas. Um dos fatores com grande impacto neste incremento foram os avanços na NP do prematuro. O maior objetivo da NP é assegurar que o prematuro cresça como se ainda estivesse no ambiente intrauterino com satisfatório desenvolvimento funcional. A necessidade da nutrição adequada para o recém-nascido prematuro é um dos maiores desafios da neonatologia porque dela dependem a sobrevida, o crescimento e o desenvolvimento cognitivo e motor satisfatório e, em longo prazo, a prevenção das doenças crônicas não transmissíveis. Trata-se de um dos grupos mais vulneráveis no ciclo da vida, necessitando avaliação e recomendações nutricionais diferenciadas.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Esta modalidade de terapia nutricional exige o comprometimento e a capacitação de uma equipe multiprofissional visando à garantia da sua eficácia e segurança. Esta equipe deve ser constituída por médicos, farmacêuticos, nutricionistas, enfermeiros, psicólogos, fisiatras, entre outros, resultando em ações mais especializadas ao paciente.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Este capítulo visa apresentar e discutir estudos publicados sobre aspectos principais da nutrição parenteral em neonatologia, considerando a composição e a manipulação da nutrição parenteral, problemas relacionados à nutrição parenteral total (NPT) em recém-nascidos (RN) e a gestão, a avaliação e a informatização dos protocolos, prescrições e serviços.</a:t>
            </a:r>
          </a:p>
        </p:txBody>
      </p:sp>
      <p:sp>
        <p:nvSpPr>
          <p:cNvPr id="36866" name="Rectangle 4"/>
          <p:cNvSpPr>
            <a:spLocks noChangeArrowheads="1"/>
          </p:cNvSpPr>
          <p:nvPr/>
        </p:nvSpPr>
        <p:spPr bwMode="auto">
          <a:xfrm>
            <a:off x="215900" y="582613"/>
            <a:ext cx="11304588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                     NUTRI</a:t>
            </a:r>
            <a:r>
              <a:rPr lang="pt-BR" sz="2700" b="1">
                <a:solidFill>
                  <a:srgbClr val="0000FF"/>
                </a:solidFill>
              </a:rPr>
              <a:t>Ç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ÃO PARENTERAL NO REC</a:t>
            </a:r>
            <a:r>
              <a:rPr lang="pt-BR" sz="2700" b="1">
                <a:solidFill>
                  <a:srgbClr val="0000FF"/>
                </a:solidFill>
              </a:rPr>
              <a:t>É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M-NASCIDO-2020</a:t>
            </a:r>
          </a:p>
          <a:p>
            <a:pPr eaLnBrk="0" hangingPunct="0"/>
            <a:endParaRPr lang="pt-BR" u="sng">
              <a:solidFill>
                <a:srgbClr val="78909C"/>
              </a:solidFill>
            </a:endParaRPr>
          </a:p>
          <a:p>
            <a:pPr algn="ctr" eaLnBrk="0" hangingPunct="0"/>
            <a:r>
              <a:rPr lang="pt-BR" sz="1300">
                <a:solidFill>
                  <a:srgbClr val="0000FF"/>
                </a:solidFill>
                <a:latin typeface="Source Sans Pro"/>
              </a:rPr>
              <a:t>Maria Rita Carvalho Garbi Novaes, Marta David Rocha de Moura, Paulo R. Margotto, Fabiana Moreira Pontes, Cira Ferreira Antunes Costa. CAP</a:t>
            </a:r>
            <a:r>
              <a:rPr lang="pt-BR" sz="1300">
                <a:solidFill>
                  <a:srgbClr val="0000FF"/>
                </a:solidFill>
              </a:rPr>
              <a:t>Í</a:t>
            </a:r>
            <a:r>
              <a:rPr lang="pt-BR" sz="1300">
                <a:solidFill>
                  <a:srgbClr val="0000FF"/>
                </a:solidFill>
                <a:latin typeface="Source Sans Pro"/>
              </a:rPr>
              <a:t>TULO DO LIVRO ASSISTÊNCIA AO REC</a:t>
            </a:r>
            <a:r>
              <a:rPr lang="pt-BR" sz="1300">
                <a:solidFill>
                  <a:srgbClr val="0000FF"/>
                </a:solidFill>
              </a:rPr>
              <a:t>É</a:t>
            </a:r>
            <a:r>
              <a:rPr lang="pt-BR" sz="1300">
                <a:solidFill>
                  <a:srgbClr val="0000FF"/>
                </a:solidFill>
                <a:latin typeface="Source Sans Pro"/>
              </a:rPr>
              <a:t>M-NASCIDO DE RISCO, 4a EDI</a:t>
            </a:r>
            <a:r>
              <a:rPr lang="pt-BR" sz="1300">
                <a:solidFill>
                  <a:srgbClr val="0000FF"/>
                </a:solidFill>
              </a:rPr>
              <a:t>Ç</a:t>
            </a:r>
            <a:r>
              <a:rPr lang="pt-BR" sz="1300">
                <a:solidFill>
                  <a:srgbClr val="0000FF"/>
                </a:solidFill>
                <a:latin typeface="Source Sans Pro"/>
              </a:rPr>
              <a:t>ÃO, 2020, EM PREPARA</a:t>
            </a:r>
            <a:r>
              <a:rPr lang="pt-BR" sz="1300">
                <a:solidFill>
                  <a:srgbClr val="0000FF"/>
                </a:solidFill>
              </a:rPr>
              <a:t>Ç</a:t>
            </a:r>
            <a:r>
              <a:rPr lang="pt-BR" sz="1300">
                <a:solidFill>
                  <a:srgbClr val="0000FF"/>
                </a:solidFill>
                <a:latin typeface="Source Sans Pro"/>
              </a:rPr>
              <a:t>ÃO</a:t>
            </a:r>
            <a:endParaRPr lang="pt-BR">
              <a:solidFill>
                <a:srgbClr val="0000FF"/>
              </a:solidFill>
            </a:endParaRPr>
          </a:p>
        </p:txBody>
      </p:sp>
      <p:pic>
        <p:nvPicPr>
          <p:cNvPr id="36867" name="Picture 5" descr="doc">
            <a:hlinkClick r:id="rId2" tooltip="NOVO-NUTRIÇÃO PARENTERAL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63175" y="322263"/>
            <a:ext cx="6953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AutoShape 6"/>
          <p:cNvSpPr>
            <a:spLocks noChangeArrowheads="1"/>
          </p:cNvSpPr>
          <p:nvPr/>
        </p:nvSpPr>
        <p:spPr bwMode="auto">
          <a:xfrm>
            <a:off x="10815638" y="5214938"/>
            <a:ext cx="887412" cy="520700"/>
          </a:xfrm>
          <a:prstGeom prst="curvedDownArrow">
            <a:avLst>
              <a:gd name="adj1" fmla="val 34085"/>
              <a:gd name="adj2" fmla="val 68171"/>
              <a:gd name="adj3" fmla="val 33333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pt-BR" b="1" smtClean="0">
                <a:solidFill>
                  <a:srgbClr val="FF0066"/>
                </a:solidFill>
              </a:rPr>
              <a:t>INDICAÇÕES</a:t>
            </a:r>
            <a:endParaRPr lang="pt-BR" smtClean="0">
              <a:solidFill>
                <a:srgbClr val="FF0066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A nutrição parenteral (NP) é necessária ao paciente RN nos casos em que a alimentação oral em especial o leite humano não é possível ser oferecido ou é indesejável ou quando o paciente se encontra ao estado de desnutrição.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Entre as indicações do uso de nutrição parenteral em recém-nascidos (RN) podem ser destacados os seguintes casos: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-RN prematuros com peso de nascimento </a:t>
            </a:r>
            <a:r>
              <a:rPr lang="pt-BR" u="sng" smtClean="0"/>
              <a:t>&lt;</a:t>
            </a:r>
            <a:r>
              <a:rPr lang="pt-BR" smtClean="0"/>
              <a:t> 1.500g que não tenham expectativa de receber nutrição enteral em 3 dias;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-RN com obstrução no trato gastrintestinal (TGI);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-quando O TRATO GASTRINTESTINAL é insuficiente para suprir as necessidades do paciente;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-quando a dieta enteral for suspensa por mais de 3 dias.</a:t>
            </a:r>
          </a:p>
        </p:txBody>
      </p:sp>
      <p:sp>
        <p:nvSpPr>
          <p:cNvPr id="37890" name="AutoShape 4"/>
          <p:cNvSpPr>
            <a:spLocks noChangeArrowheads="1"/>
          </p:cNvSpPr>
          <p:nvPr/>
        </p:nvSpPr>
        <p:spPr bwMode="auto">
          <a:xfrm>
            <a:off x="10815638" y="5214938"/>
            <a:ext cx="887412" cy="520700"/>
          </a:xfrm>
          <a:prstGeom prst="curvedDownArrow">
            <a:avLst>
              <a:gd name="adj1" fmla="val 34085"/>
              <a:gd name="adj2" fmla="val 68171"/>
              <a:gd name="adj3" fmla="val 33333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                                        </a:t>
            </a:r>
            <a:r>
              <a:rPr lang="pt-BR" b="1" smtClean="0">
                <a:solidFill>
                  <a:srgbClr val="FF0066"/>
                </a:solidFill>
              </a:rPr>
              <a:t>CONTRA-INDICAÇÕES OU LIMITAÇÕES</a:t>
            </a:r>
            <a:r>
              <a:rPr lang="pt-BR" b="1" smtClean="0"/>
              <a:t> </a:t>
            </a:r>
            <a:endParaRPr lang="pt-BR" smtClean="0"/>
          </a:p>
          <a:p>
            <a:pPr eaLnBrk="1" hangingPunct="1"/>
            <a:r>
              <a:rPr lang="pt-BR" smtClean="0"/>
              <a:t>	A NP deve ser prescrita de forma individualizada e criteriosa devendo ser suspensa ou na presença das seguintes situações : desidratação, acidose metabólica grave, desequilíbrios eletrolíticos , distúrbios graves da glicemia e do cálcio, fase aguda da sepse, insuficiência renal aguda, insuficiência hepática aguda e hipertrigliceridemia com valores acima de 250 mg/dl de triglicerídeos. . Em algumas situações associadas ao stress (ex. cirurgia, cardiopatias em uso de prostaglandina E1	), não está preconizado interromper a NP, mas sim proceder a ajustes individuais. </a:t>
            </a:r>
          </a:p>
        </p:txBody>
      </p:sp>
      <p:sp>
        <p:nvSpPr>
          <p:cNvPr id="38914" name="AutoShape 4"/>
          <p:cNvSpPr>
            <a:spLocks noChangeArrowheads="1"/>
          </p:cNvSpPr>
          <p:nvPr/>
        </p:nvSpPr>
        <p:spPr bwMode="auto">
          <a:xfrm>
            <a:off x="10815638" y="5214938"/>
            <a:ext cx="887412" cy="520700"/>
          </a:xfrm>
          <a:prstGeom prst="curvedDownArrow">
            <a:avLst>
              <a:gd name="adj1" fmla="val 34085"/>
              <a:gd name="adj2" fmla="val 68171"/>
              <a:gd name="adj3" fmla="val 33333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                                     </a:t>
            </a:r>
            <a:r>
              <a:rPr lang="pt-BR" b="1" smtClean="0">
                <a:solidFill>
                  <a:srgbClr val="0000FF"/>
                </a:solidFill>
              </a:rPr>
              <a:t>Na Unidade de Neonatologia do HMIB, recomendamos</a:t>
            </a:r>
          </a:p>
          <a:p>
            <a:pPr eaLnBrk="1" hangingPunct="1"/>
            <a:r>
              <a:rPr lang="pt-BR" b="1" smtClean="0"/>
              <a:t>                                                   </a:t>
            </a:r>
            <a:r>
              <a:rPr lang="pt-BR" b="1" smtClean="0">
                <a:solidFill>
                  <a:srgbClr val="FF0066"/>
                </a:solidFill>
              </a:rPr>
              <a:t>Nos RN menores 1500 g:</a:t>
            </a:r>
          </a:p>
          <a:p>
            <a:pPr eaLnBrk="1" hangingPunct="1"/>
            <a:r>
              <a:rPr lang="pt-BR" b="1" smtClean="0"/>
              <a:t>Iniciar com 3 g/kg de aminoácidos na primeira prescrição </a:t>
            </a:r>
          </a:p>
          <a:p>
            <a:pPr eaLnBrk="1" hangingPunct="1"/>
            <a:r>
              <a:rPr lang="pt-BR" b="1" smtClean="0"/>
              <a:t>– Aumento diário de 0,5-1 g/kg/dia</a:t>
            </a:r>
          </a:p>
          <a:p>
            <a:pPr eaLnBrk="1" hangingPunct="1"/>
            <a:r>
              <a:rPr lang="pt-BR" b="1" smtClean="0"/>
              <a:t>– De acordo com a idade de gestação, máximo de:</a:t>
            </a:r>
          </a:p>
          <a:p>
            <a:pPr eaLnBrk="1" hangingPunct="1"/>
            <a:r>
              <a:rPr lang="pt-BR" b="1" smtClean="0"/>
              <a:t>4 g/kg/dia se 25 a 28, 6 semanas;</a:t>
            </a:r>
          </a:p>
          <a:p>
            <a:pPr eaLnBrk="1" hangingPunct="1"/>
            <a:r>
              <a:rPr lang="pt-BR" b="1" smtClean="0"/>
              <a:t>3,5 g/kg/dia se 29 a 36,6  semanas e</a:t>
            </a:r>
          </a:p>
          <a:p>
            <a:pPr eaLnBrk="1" hangingPunct="1"/>
            <a:r>
              <a:rPr lang="pt-BR" b="1" smtClean="0"/>
              <a:t>2,8-3 g kg/dia se ≥37 semanas</a:t>
            </a:r>
          </a:p>
        </p:txBody>
      </p:sp>
      <p:sp>
        <p:nvSpPr>
          <p:cNvPr id="39938" name="Oval 4"/>
          <p:cNvSpPr>
            <a:spLocks noChangeArrowheads="1"/>
          </p:cNvSpPr>
          <p:nvPr/>
        </p:nvSpPr>
        <p:spPr bwMode="auto">
          <a:xfrm>
            <a:off x="4676775" y="390525"/>
            <a:ext cx="2409825" cy="1057275"/>
          </a:xfrm>
          <a:prstGeom prst="ellipse">
            <a:avLst/>
          </a:prstGeom>
          <a:solidFill>
            <a:schemeClr val="accent1"/>
          </a:solidFill>
          <a:ln w="76200">
            <a:solidFill>
              <a:srgbClr val="FF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AMINOÁCIDOS</a:t>
            </a:r>
          </a:p>
        </p:txBody>
      </p:sp>
      <p:sp>
        <p:nvSpPr>
          <p:cNvPr id="39939" name="AutoShape 5"/>
          <p:cNvSpPr>
            <a:spLocks noChangeArrowheads="1"/>
          </p:cNvSpPr>
          <p:nvPr/>
        </p:nvSpPr>
        <p:spPr bwMode="auto">
          <a:xfrm>
            <a:off x="10815638" y="5214938"/>
            <a:ext cx="887412" cy="520700"/>
          </a:xfrm>
          <a:prstGeom prst="curvedDownArrow">
            <a:avLst>
              <a:gd name="adj1" fmla="val 34085"/>
              <a:gd name="adj2" fmla="val 68171"/>
              <a:gd name="adj3" fmla="val 33333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b="1" smtClean="0"/>
              <a:t>                                    </a:t>
            </a:r>
            <a:r>
              <a:rPr lang="pt-BR" b="1" smtClean="0">
                <a:solidFill>
                  <a:srgbClr val="0000FF"/>
                </a:solidFill>
              </a:rPr>
              <a:t>Na Unidade de Neonatologia do HMIB, recomendamos</a:t>
            </a:r>
          </a:p>
          <a:p>
            <a:pPr eaLnBrk="1" hangingPunct="1">
              <a:lnSpc>
                <a:spcPct val="80000"/>
              </a:lnSpc>
            </a:pPr>
            <a:r>
              <a:rPr lang="pt-BR" b="1" smtClean="0"/>
              <a:t>                                              </a:t>
            </a:r>
            <a:r>
              <a:rPr lang="pt-BR" b="1" smtClean="0">
                <a:solidFill>
                  <a:srgbClr val="0000FF"/>
                </a:solidFill>
              </a:rPr>
              <a:t>RN menores de 28 semanas e 1000 g:</a:t>
            </a:r>
          </a:p>
          <a:p>
            <a:pPr eaLnBrk="1" hangingPunct="1">
              <a:lnSpc>
                <a:spcPct val="80000"/>
              </a:lnSpc>
            </a:pPr>
            <a:r>
              <a:rPr lang="pt-BR" b="1" smtClean="0"/>
              <a:t>Iniciar com 1g/ kg de lipídeos no segundo dia de vida</a:t>
            </a:r>
          </a:p>
          <a:p>
            <a:pPr eaLnBrk="1" hangingPunct="1">
              <a:lnSpc>
                <a:spcPct val="80000"/>
              </a:lnSpc>
            </a:pPr>
            <a:r>
              <a:rPr lang="pt-BR" b="1" smtClean="0"/>
              <a:t>Aumentar até o máximo de 3 g/kg/dia independentemente da idade gestacional ao nascimento.</a:t>
            </a:r>
          </a:p>
          <a:p>
            <a:pPr eaLnBrk="1" hangingPunct="1">
              <a:lnSpc>
                <a:spcPct val="80000"/>
              </a:lnSpc>
            </a:pPr>
            <a:r>
              <a:rPr lang="pt-BR" b="1" smtClean="0"/>
              <a:t>Na presença de hiperbilirrubinemia indireta com níveis próximos aos indicativos de exsanguíneo transfusão, de acordo com o peso ao nascer, deve-se usar as seguintes doses máximas  de emulsão de lipídeos:</a:t>
            </a:r>
          </a:p>
          <a:p>
            <a:pPr eaLnBrk="1" hangingPunct="1">
              <a:lnSpc>
                <a:spcPct val="80000"/>
              </a:lnSpc>
            </a:pPr>
            <a:r>
              <a:rPr lang="pt-BR" b="1" smtClean="0"/>
              <a:t>- &lt;1000g: dose máxima 0,5g/kg</a:t>
            </a:r>
            <a:endParaRPr lang="en-US" b="1" smtClean="0"/>
          </a:p>
          <a:p>
            <a:pPr lvl="1" eaLnBrk="1" hangingPunct="1">
              <a:lnSpc>
                <a:spcPct val="80000"/>
              </a:lnSpc>
            </a:pPr>
            <a:r>
              <a:rPr lang="en-US" b="1" smtClean="0"/>
              <a:t>1000-1500g: 1g/kg</a:t>
            </a:r>
          </a:p>
          <a:p>
            <a:pPr lvl="1" eaLnBrk="1" hangingPunct="1">
              <a:lnSpc>
                <a:spcPct val="80000"/>
              </a:lnSpc>
            </a:pPr>
            <a:r>
              <a:rPr lang="en-US" b="1" smtClean="0"/>
              <a:t>&gt;1500g: 2g/kg</a:t>
            </a:r>
            <a:endParaRPr lang="pt-BR" b="1" smtClean="0"/>
          </a:p>
        </p:txBody>
      </p:sp>
      <p:sp>
        <p:nvSpPr>
          <p:cNvPr id="40962" name="Oval 4"/>
          <p:cNvSpPr>
            <a:spLocks noChangeArrowheads="1"/>
          </p:cNvSpPr>
          <p:nvPr/>
        </p:nvSpPr>
        <p:spPr bwMode="auto">
          <a:xfrm>
            <a:off x="4352925" y="419100"/>
            <a:ext cx="2409825" cy="1057275"/>
          </a:xfrm>
          <a:prstGeom prst="ellipse">
            <a:avLst/>
          </a:prstGeom>
          <a:solidFill>
            <a:schemeClr val="accent1"/>
          </a:solidFill>
          <a:ln w="76200">
            <a:solidFill>
              <a:srgbClr val="FF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LIPÍDEOS</a:t>
            </a:r>
          </a:p>
        </p:txBody>
      </p:sp>
      <p:sp>
        <p:nvSpPr>
          <p:cNvPr id="40963" name="AutoShape 6"/>
          <p:cNvSpPr>
            <a:spLocks noChangeArrowheads="1"/>
          </p:cNvSpPr>
          <p:nvPr/>
        </p:nvSpPr>
        <p:spPr bwMode="auto">
          <a:xfrm>
            <a:off x="10815638" y="5214938"/>
            <a:ext cx="887412" cy="520700"/>
          </a:xfrm>
          <a:prstGeom prst="curvedDownArrow">
            <a:avLst>
              <a:gd name="adj1" fmla="val 34085"/>
              <a:gd name="adj2" fmla="val 68171"/>
              <a:gd name="adj3" fmla="val 33333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                                    </a:t>
            </a:r>
            <a:r>
              <a:rPr lang="pt-BR" b="1" smtClean="0">
                <a:solidFill>
                  <a:srgbClr val="0000FF"/>
                </a:solidFill>
              </a:rPr>
              <a:t>Na Unidade de Neonatologia do HMIB, recomendamos</a:t>
            </a:r>
          </a:p>
          <a:p>
            <a:pPr eaLnBrk="1" hangingPunct="1"/>
            <a:r>
              <a:rPr lang="pt-BR" b="1" smtClean="0"/>
              <a:t>Prematuros: iniciar a 4-6 mg / kg / min</a:t>
            </a:r>
          </a:p>
          <a:p>
            <a:pPr eaLnBrk="1" hangingPunct="1"/>
            <a:r>
              <a:rPr lang="pt-BR" b="1" smtClean="0"/>
              <a:t>RNT iniciamos 5 – 6 mg/kg/min</a:t>
            </a:r>
          </a:p>
          <a:p>
            <a:pPr eaLnBrk="1" hangingPunct="1"/>
            <a:r>
              <a:rPr lang="pt-BR" b="1" smtClean="0"/>
              <a:t>Utilizamos NPT padrão calculada para peso de 1000g e assim, garantir a oferta de aminoácidos na primeira hora de vida dos recém-nascidos prematuros que oferece:</a:t>
            </a:r>
            <a:endParaRPr lang="sv-SE" b="1" smtClean="0"/>
          </a:p>
          <a:p>
            <a:pPr eaLnBrk="1" hangingPunct="1"/>
            <a:r>
              <a:rPr lang="sv-SE" b="1" smtClean="0"/>
              <a:t>Taxa hídrica de 60ml/kg</a:t>
            </a:r>
          </a:p>
          <a:p>
            <a:pPr eaLnBrk="1" hangingPunct="1"/>
            <a:r>
              <a:rPr lang="sv-SE" b="1" smtClean="0"/>
              <a:t>TIG 5 mg/kg/min</a:t>
            </a:r>
            <a:endParaRPr lang="pt-BR" b="1" smtClean="0"/>
          </a:p>
          <a:p>
            <a:pPr eaLnBrk="1" hangingPunct="1"/>
            <a:r>
              <a:rPr lang="pt-BR" b="1" smtClean="0"/>
              <a:t>Aminoácidos 3 gramas</a:t>
            </a:r>
          </a:p>
          <a:p>
            <a:pPr eaLnBrk="1" hangingPunct="1"/>
            <a:r>
              <a:rPr lang="pt-BR" b="1" smtClean="0"/>
              <a:t>Gluconato de Cálcio 10% 2 ml</a:t>
            </a:r>
          </a:p>
        </p:txBody>
      </p:sp>
      <p:sp>
        <p:nvSpPr>
          <p:cNvPr id="41986" name="Oval 4"/>
          <p:cNvSpPr>
            <a:spLocks noChangeArrowheads="1"/>
          </p:cNvSpPr>
          <p:nvPr/>
        </p:nvSpPr>
        <p:spPr bwMode="auto">
          <a:xfrm>
            <a:off x="4352925" y="419100"/>
            <a:ext cx="2409825" cy="1057275"/>
          </a:xfrm>
          <a:prstGeom prst="ellipse">
            <a:avLst/>
          </a:prstGeom>
          <a:solidFill>
            <a:schemeClr val="accent1"/>
          </a:solidFill>
          <a:ln w="76200">
            <a:solidFill>
              <a:srgbClr val="FF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CARBOIDRATTOS</a:t>
            </a:r>
          </a:p>
        </p:txBody>
      </p:sp>
      <p:sp>
        <p:nvSpPr>
          <p:cNvPr id="41987" name="AutoShape 5"/>
          <p:cNvSpPr>
            <a:spLocks noChangeArrowheads="1"/>
          </p:cNvSpPr>
          <p:nvPr/>
        </p:nvSpPr>
        <p:spPr bwMode="auto">
          <a:xfrm>
            <a:off x="10815638" y="5214938"/>
            <a:ext cx="887412" cy="520700"/>
          </a:xfrm>
          <a:prstGeom prst="curvedDownArrow">
            <a:avLst>
              <a:gd name="adj1" fmla="val 34085"/>
              <a:gd name="adj2" fmla="val 68171"/>
              <a:gd name="adj3" fmla="val 33333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>
                <a:solidFill>
                  <a:srgbClr val="0000FF"/>
                </a:solidFill>
              </a:rPr>
              <a:t>OBRIGADA!</a:t>
            </a:r>
          </a:p>
        </p:txBody>
      </p:sp>
      <p:pic>
        <p:nvPicPr>
          <p:cNvPr id="4301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4663" y="2108200"/>
            <a:ext cx="5187950" cy="322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800" y="2109788"/>
            <a:ext cx="6180138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iva">
  <a:themeElements>
    <a:clrScheme name="Letreiro Digita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411</TotalTime>
  <Words>2652</Words>
  <Application>Microsoft Office PowerPoint</Application>
  <PresentationFormat>Custom</PresentationFormat>
  <Paragraphs>200</Paragraphs>
  <Slides>27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Modelo de design</vt:lpstr>
      </vt:variant>
      <vt:variant>
        <vt:i4>7</vt:i4>
      </vt:variant>
      <vt:variant>
        <vt:lpstr>Títulos de slides</vt:lpstr>
      </vt:variant>
      <vt:variant>
        <vt:i4>27</vt:i4>
      </vt:variant>
    </vt:vector>
  </HeadingPairs>
  <TitlesOfParts>
    <vt:vector size="40" baseType="lpstr">
      <vt:lpstr>Calibri</vt:lpstr>
      <vt:lpstr>Arial</vt:lpstr>
      <vt:lpstr>Calibri Light</vt:lpstr>
      <vt:lpstr>Wingdings</vt:lpstr>
      <vt:lpstr>Lato</vt:lpstr>
      <vt:lpstr>Source Sans Pro</vt:lpstr>
      <vt:lpstr>Retrospectiva</vt:lpstr>
      <vt:lpstr>Retrospectiva</vt:lpstr>
      <vt:lpstr>Retrospectiva</vt:lpstr>
      <vt:lpstr>Retrospectiva</vt:lpstr>
      <vt:lpstr>Retrospectiva</vt:lpstr>
      <vt:lpstr>Retrospectiva</vt:lpstr>
      <vt:lpstr>Retrospectiva</vt:lpstr>
      <vt:lpstr>Slide 1</vt:lpstr>
      <vt:lpstr>INTRODUÇÃO</vt:lpstr>
      <vt:lpstr>INTRODUÇÃO</vt:lpstr>
      <vt:lpstr> NUTRIÇÃO PARENTERAL NA FALHA INTESTINAL </vt:lpstr>
      <vt:lpstr>INDICAÇÕES </vt:lpstr>
      <vt:lpstr>INDICAÇÕES</vt:lpstr>
      <vt:lpstr>      NUTRIÇÃO PARENTERAL NO RECÉM NASCIDO PREMATURO</vt:lpstr>
      <vt:lpstr>NUTRIÇÃO PARENTERAL NO PACIENTE CRÍTICO</vt:lpstr>
      <vt:lpstr>NUTRIÇÃO PARENTERAL PERIOPERATÓRIA </vt:lpstr>
      <vt:lpstr> NUTRIÇÃO PARENTERAL NO PACIENTE ONCOLÓGICO</vt:lpstr>
      <vt:lpstr> NUTRIÇÃO PARENTERAL EM DOENÇAS DO FÍGADO</vt:lpstr>
      <vt:lpstr> NUTRIÇÃO PARENTERAL EM DOENÇAS RENAIS</vt:lpstr>
      <vt:lpstr>NUTRIÇÃO PARENTERAL NA PANCREATITE AGUDA</vt:lpstr>
      <vt:lpstr> NUTRIÇÃO PARENTERAL NA DOENÇA INFLAMATÓRIA INTESTINAL (DII) </vt:lpstr>
      <vt:lpstr> NUTRIÇÃO PARENTERAL DOMICILIAR</vt:lpstr>
      <vt:lpstr>REFERÊNCIAS</vt:lpstr>
      <vt:lpstr>Nota do Editor da página neonatal www.paulomargotto.com.br,  Dr. Paulo R. Margotto. Consultem também! Aqui e Agora!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Cleber Fabio</dc:creator>
  <cp:lastModifiedBy>Paulo</cp:lastModifiedBy>
  <cp:revision>43</cp:revision>
  <dcterms:created xsi:type="dcterms:W3CDTF">2020-04-23T23:47:57Z</dcterms:created>
  <dcterms:modified xsi:type="dcterms:W3CDTF">2020-05-09T13:53:54Z</dcterms:modified>
</cp:coreProperties>
</file>