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72" r:id="rId1"/>
  </p:sldMasterIdLst>
  <p:notesMasterIdLst>
    <p:notesMasterId r:id="rId43"/>
  </p:notesMasterIdLst>
  <p:sldIdLst>
    <p:sldId id="256" r:id="rId2"/>
    <p:sldId id="257" r:id="rId3"/>
    <p:sldId id="258" r:id="rId4"/>
    <p:sldId id="314" r:id="rId5"/>
    <p:sldId id="285" r:id="rId6"/>
    <p:sldId id="260" r:id="rId7"/>
    <p:sldId id="315" r:id="rId8"/>
    <p:sldId id="316" r:id="rId9"/>
    <p:sldId id="261" r:id="rId10"/>
    <p:sldId id="262" r:id="rId11"/>
    <p:sldId id="263" r:id="rId12"/>
    <p:sldId id="286" r:id="rId13"/>
    <p:sldId id="265" r:id="rId14"/>
    <p:sldId id="287" r:id="rId15"/>
    <p:sldId id="288" r:id="rId16"/>
    <p:sldId id="268" r:id="rId17"/>
    <p:sldId id="269" r:id="rId18"/>
    <p:sldId id="270" r:id="rId19"/>
    <p:sldId id="271" r:id="rId20"/>
    <p:sldId id="289" r:id="rId21"/>
    <p:sldId id="292" r:id="rId22"/>
    <p:sldId id="293" r:id="rId23"/>
    <p:sldId id="296" r:id="rId24"/>
    <p:sldId id="297" r:id="rId25"/>
    <p:sldId id="298" r:id="rId26"/>
    <p:sldId id="299" r:id="rId27"/>
    <p:sldId id="301" r:id="rId28"/>
    <p:sldId id="302" r:id="rId29"/>
    <p:sldId id="276" r:id="rId30"/>
    <p:sldId id="303" r:id="rId31"/>
    <p:sldId id="304" r:id="rId32"/>
    <p:sldId id="305" r:id="rId33"/>
    <p:sldId id="306" r:id="rId34"/>
    <p:sldId id="308" r:id="rId35"/>
    <p:sldId id="310" r:id="rId36"/>
    <p:sldId id="317" r:id="rId37"/>
    <p:sldId id="280" r:id="rId38"/>
    <p:sldId id="311" r:id="rId39"/>
    <p:sldId id="312" r:id="rId40"/>
    <p:sldId id="313" r:id="rId41"/>
    <p:sldId id="284" r:id="rId42"/>
  </p:sldIdLst>
  <p:sldSz cx="9144000" cy="6858000" type="screen4x3"/>
  <p:notesSz cx="6858000" cy="9144000"/>
  <p:custDataLst>
    <p:tags r:id="rId44"/>
  </p:custDataLst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itchFamily="34" charset="0"/>
        <a:ea typeface="+mn-ea"/>
        <a:cs typeface="Arial" pitchFamily="34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itchFamily="34" charset="0"/>
        <a:ea typeface="+mn-ea"/>
        <a:cs typeface="Arial" pitchFamily="34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itchFamily="34" charset="0"/>
        <a:ea typeface="+mn-ea"/>
        <a:cs typeface="Arial" pitchFamily="34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itchFamily="34" charset="0"/>
        <a:ea typeface="+mn-ea"/>
        <a:cs typeface="Arial" pitchFamily="34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entury Gothic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entury Gothic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entury Gothic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entury Gothic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00FF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65" d="100"/>
          <a:sy n="65" d="100"/>
        </p:scale>
        <p:origin x="-1296" y="-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56873ACD-4C08-4058-86A3-41C34C95A388}" type="datetimeFigureOut">
              <a:rPr lang="pt-BR"/>
              <a:pPr>
                <a:defRPr/>
              </a:pPr>
              <a:t>13/05/2020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/>
              <a:t>Clique para editar o texto mestre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923B542C-4392-4F01-92A6-E5BF565F13A1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5068932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6144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823B0AF-5809-4397-9ABF-B3E1222C2DC8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6246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60FB3EB-1F7A-472A-A025-120A695A2CA8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6349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778D191-2B5F-4492-AC8C-6FB53A269DF1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451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6451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A30F3D6-E9AD-4F24-BD7D-3CA25750660A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3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6554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EA58338-8372-4893-95B5-01898C2EF529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6656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E3CFF04-8033-4625-85B5-878E440503C2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758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6758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347804A-F88F-4679-BC3B-DB1B2843AB09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861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6861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7DF8163-2A82-4DAD-95D0-DF1F31BE12AC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963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6963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D4AC533-76EF-4AFE-B425-71581DFA63C9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065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7066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1D78CB4-DDED-44D5-93B0-0F809BE274C4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7168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6A10F94-3F7A-41E0-9E33-7E1F7403CE6D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270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7270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363D848-88DC-4B83-A0E2-66C46A915BF1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373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7373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A8342D6-6AB6-4A09-B115-6E20987B7453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475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7475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EAF8F5B-BA6C-4D43-8F9C-D7643D1CE513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577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7578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5ECF37F-F75F-41FE-8BEE-425C8E6771C1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680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7680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97080CE-7760-46C3-8060-07CCCAC761CB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782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7782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E406A19-142B-42D9-996A-23D599D224DC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885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7885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A0B88E7-C285-4653-BC00-58F8CAB81363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987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7987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961BC1A-D6E3-4BED-9BDB-E5B9C0FB1B7C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089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8090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22C54CD-D355-4D4A-A544-2C5AD84BC293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23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2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8192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50CF237-C675-42A3-9842-B9CDA1E679A8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24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294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8294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9A601BC-709F-4F30-951E-24F09A4069B7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25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397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8397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2DD365C-7F09-4CAC-A697-3F2545A6E99C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26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49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849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A9E8DF5-EE72-4851-9B02-FC2F093860ED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27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601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8602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4D8D87C-CCED-4BC1-B987-B48753DB3057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28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704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8704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0DC6E5A-822B-4795-B754-0B08DF673B91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29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806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8806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58385B3-47A3-41A0-8CCA-FC253135FB42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30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909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8909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92D41B2-C15E-46AC-B27F-F3390758F8CE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31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011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9011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94F9C42-47B6-4D98-8F9A-4600213B43B7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32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113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9114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EAFEA2E-5899-471E-A7ED-06E0F1398095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33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6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9216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AFEFCFD-A527-4AD6-8F3E-43C6B3E19B97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34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318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9318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28EACE6-12D8-46FB-B9DB-623745C18C80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35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421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9421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EF0FC55-0698-4F2D-A956-31AB1967362D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37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523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9523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D417D08-162D-45EB-878A-EC3BF17E4D42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38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625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9626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9AF3EE4-53B9-48DC-9C5F-95B58F98938C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39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728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9728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CEF4315-CEAA-4FA7-A721-4DC718BA8B44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40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/>
          <p:cNvSpPr>
            <a:spLocks/>
          </p:cNvSpPr>
          <p:nvPr/>
        </p:nvSpPr>
        <p:spPr bwMode="auto">
          <a:xfrm>
            <a:off x="-31750" y="4321175"/>
            <a:ext cx="1395413" cy="781050"/>
          </a:xfrm>
          <a:custGeom>
            <a:avLst/>
            <a:gdLst>
              <a:gd name="T0" fmla="*/ 5799 w 8042"/>
              <a:gd name="T1" fmla="*/ 10000 h 10000"/>
              <a:gd name="T2" fmla="*/ 5961 w 8042"/>
              <a:gd name="T3" fmla="*/ 9880 h 10000"/>
              <a:gd name="T4" fmla="*/ 5988 w 8042"/>
              <a:gd name="T5" fmla="*/ 9820 h 10000"/>
              <a:gd name="T6" fmla="*/ 8042 w 8042"/>
              <a:gd name="T7" fmla="*/ 5260 h 10000"/>
              <a:gd name="T8" fmla="*/ 8042 w 8042"/>
              <a:gd name="T9" fmla="*/ 4721 h 10000"/>
              <a:gd name="T10" fmla="*/ 5988 w 8042"/>
              <a:gd name="T11" fmla="*/ 221 h 10000"/>
              <a:gd name="T12" fmla="*/ 5961 w 8042"/>
              <a:gd name="T13" fmla="*/ 160 h 10000"/>
              <a:gd name="T14" fmla="*/ 5799 w 8042"/>
              <a:gd name="T15" fmla="*/ 41 h 10000"/>
              <a:gd name="T16" fmla="*/ 18 w 8042"/>
              <a:gd name="T17" fmla="*/ 0 h 10000"/>
              <a:gd name="T18" fmla="*/ 0 w 8042"/>
              <a:gd name="T19" fmla="*/ 9991 h 10000"/>
              <a:gd name="T20" fmla="*/ 5799 w 8042"/>
              <a:gd name="T21" fmla="*/ 10000 h 10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0F31BD-2FB1-4BDA-BCBB-7ECB6DB2DC97}" type="datetimeFigureOut">
              <a:rPr lang="pt-BR"/>
              <a:pPr>
                <a:defRPr/>
              </a:pPr>
              <a:t>13/05/2020</a:t>
            </a:fld>
            <a:endParaRPr lang="pt-BR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863" y="4529138"/>
            <a:ext cx="584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53187A-5E31-4966-9D6B-1FD7D307DE90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229371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7908 w 7908"/>
              <a:gd name="T1" fmla="*/ 4694 h 10000"/>
              <a:gd name="T2" fmla="*/ 6575 w 7908"/>
              <a:gd name="T3" fmla="*/ 188 h 10000"/>
              <a:gd name="T4" fmla="*/ 6546 w 7908"/>
              <a:gd name="T5" fmla="*/ 94 h 10000"/>
              <a:gd name="T6" fmla="*/ 6463 w 7908"/>
              <a:gd name="T7" fmla="*/ 0 h 10000"/>
              <a:gd name="T8" fmla="*/ 5935 w 7908"/>
              <a:gd name="T9" fmla="*/ 0 h 10000"/>
              <a:gd name="T10" fmla="*/ 0 w 7908"/>
              <a:gd name="T11" fmla="*/ 62 h 10000"/>
              <a:gd name="T12" fmla="*/ 0 w 7908"/>
              <a:gd name="T13" fmla="*/ 10000 h 10000"/>
              <a:gd name="T14" fmla="*/ 5935 w 7908"/>
              <a:gd name="T15" fmla="*/ 9952 h 10000"/>
              <a:gd name="T16" fmla="*/ 6463 w 7908"/>
              <a:gd name="T17" fmla="*/ 9952 h 10000"/>
              <a:gd name="T18" fmla="*/ 6546 w 7908"/>
              <a:gd name="T19" fmla="*/ 9859 h 10000"/>
              <a:gd name="T20" fmla="*/ 6575 w 7908"/>
              <a:gd name="T21" fmla="*/ 9764 h 10000"/>
              <a:gd name="T22" fmla="*/ 7908 w 7908"/>
              <a:gd name="T23" fmla="*/ 5258 h 10000"/>
              <a:gd name="T24" fmla="*/ 7908 w 7908"/>
              <a:gd name="T25" fmla="*/ 4694 h 10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A68FFB-1878-4E0B-A4D4-E20A45D9DBE0}" type="datetimeFigureOut">
              <a:rPr lang="pt-BR"/>
              <a:pPr>
                <a:defRPr/>
              </a:pPr>
              <a:t>13/05/2020</a:t>
            </a:fld>
            <a:endParaRPr lang="pt-BR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936411-4AAD-4DEB-8090-D88FFA0CAE1B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901631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0" y="3167063"/>
            <a:ext cx="1358900" cy="508000"/>
          </a:xfrm>
          <a:custGeom>
            <a:avLst/>
            <a:gdLst>
              <a:gd name="T0" fmla="*/ 7908 w 7908"/>
              <a:gd name="T1" fmla="*/ 4694 h 10000"/>
              <a:gd name="T2" fmla="*/ 6575 w 7908"/>
              <a:gd name="T3" fmla="*/ 188 h 10000"/>
              <a:gd name="T4" fmla="*/ 6546 w 7908"/>
              <a:gd name="T5" fmla="*/ 94 h 10000"/>
              <a:gd name="T6" fmla="*/ 6463 w 7908"/>
              <a:gd name="T7" fmla="*/ 0 h 10000"/>
              <a:gd name="T8" fmla="*/ 5935 w 7908"/>
              <a:gd name="T9" fmla="*/ 0 h 10000"/>
              <a:gd name="T10" fmla="*/ 0 w 7908"/>
              <a:gd name="T11" fmla="*/ 62 h 10000"/>
              <a:gd name="T12" fmla="*/ 0 w 7908"/>
              <a:gd name="T13" fmla="*/ 10000 h 10000"/>
              <a:gd name="T14" fmla="*/ 5935 w 7908"/>
              <a:gd name="T15" fmla="*/ 9952 h 10000"/>
              <a:gd name="T16" fmla="*/ 6463 w 7908"/>
              <a:gd name="T17" fmla="*/ 9952 h 10000"/>
              <a:gd name="T18" fmla="*/ 6546 w 7908"/>
              <a:gd name="T19" fmla="*/ 9859 h 10000"/>
              <a:gd name="T20" fmla="*/ 6575 w 7908"/>
              <a:gd name="T21" fmla="*/ 9764 h 10000"/>
              <a:gd name="T22" fmla="*/ 7908 w 7908"/>
              <a:gd name="T23" fmla="*/ 5258 h 10000"/>
              <a:gd name="T24" fmla="*/ 7908 w 7908"/>
              <a:gd name="T25" fmla="*/ 4694 h 10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527294-EB67-4C5B-B3D3-AED1D38E17FD}" type="datetimeFigureOut">
              <a:rPr lang="pt-BR"/>
              <a:pPr>
                <a:defRPr/>
              </a:pPr>
              <a:t>13/05/2020</a:t>
            </a:fld>
            <a:endParaRPr lang="pt-BR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175" y="3244850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76AABB-60A4-4446-A8FD-B18EDE294A3A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14505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7908 w 7908"/>
              <a:gd name="T1" fmla="*/ 4694 h 10000"/>
              <a:gd name="T2" fmla="*/ 6575 w 7908"/>
              <a:gd name="T3" fmla="*/ 188 h 10000"/>
              <a:gd name="T4" fmla="*/ 6546 w 7908"/>
              <a:gd name="T5" fmla="*/ 94 h 10000"/>
              <a:gd name="T6" fmla="*/ 6463 w 7908"/>
              <a:gd name="T7" fmla="*/ 0 h 10000"/>
              <a:gd name="T8" fmla="*/ 5935 w 7908"/>
              <a:gd name="T9" fmla="*/ 0 h 10000"/>
              <a:gd name="T10" fmla="*/ 0 w 7908"/>
              <a:gd name="T11" fmla="*/ 62 h 10000"/>
              <a:gd name="T12" fmla="*/ 0 w 7908"/>
              <a:gd name="T13" fmla="*/ 10000 h 10000"/>
              <a:gd name="T14" fmla="*/ 5935 w 7908"/>
              <a:gd name="T15" fmla="*/ 9952 h 10000"/>
              <a:gd name="T16" fmla="*/ 6463 w 7908"/>
              <a:gd name="T17" fmla="*/ 9952 h 10000"/>
              <a:gd name="T18" fmla="*/ 6546 w 7908"/>
              <a:gd name="T19" fmla="*/ 9859 h 10000"/>
              <a:gd name="T20" fmla="*/ 6575 w 7908"/>
              <a:gd name="T21" fmla="*/ 9764 h 10000"/>
              <a:gd name="T22" fmla="*/ 7908 w 7908"/>
              <a:gd name="T23" fmla="*/ 5258 h 10000"/>
              <a:gd name="T24" fmla="*/ 7908 w 7908"/>
              <a:gd name="T25" fmla="*/ 4694 h 10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C11DCF-8B8A-4F55-A5C1-B4482845F199}" type="datetimeFigureOut">
              <a:rPr lang="pt-BR"/>
              <a:pPr>
                <a:defRPr/>
              </a:pPr>
              <a:t>13/05/2020</a:t>
            </a:fld>
            <a:endParaRPr lang="pt-BR" dirty="0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CCE08A-94C5-406A-A3EE-13F3734B3E46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89243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7908 w 7908"/>
              <a:gd name="T1" fmla="*/ 4694 h 10000"/>
              <a:gd name="T2" fmla="*/ 6575 w 7908"/>
              <a:gd name="T3" fmla="*/ 188 h 10000"/>
              <a:gd name="T4" fmla="*/ 6546 w 7908"/>
              <a:gd name="T5" fmla="*/ 94 h 10000"/>
              <a:gd name="T6" fmla="*/ 6463 w 7908"/>
              <a:gd name="T7" fmla="*/ 0 h 10000"/>
              <a:gd name="T8" fmla="*/ 5935 w 7908"/>
              <a:gd name="T9" fmla="*/ 0 h 10000"/>
              <a:gd name="T10" fmla="*/ 0 w 7908"/>
              <a:gd name="T11" fmla="*/ 62 h 10000"/>
              <a:gd name="T12" fmla="*/ 0 w 7908"/>
              <a:gd name="T13" fmla="*/ 10000 h 10000"/>
              <a:gd name="T14" fmla="*/ 5935 w 7908"/>
              <a:gd name="T15" fmla="*/ 9952 h 10000"/>
              <a:gd name="T16" fmla="*/ 6463 w 7908"/>
              <a:gd name="T17" fmla="*/ 9952 h 10000"/>
              <a:gd name="T18" fmla="*/ 6546 w 7908"/>
              <a:gd name="T19" fmla="*/ 9859 h 10000"/>
              <a:gd name="T20" fmla="*/ 6575 w 7908"/>
              <a:gd name="T21" fmla="*/ 9764 h 10000"/>
              <a:gd name="T22" fmla="*/ 7908 w 7908"/>
              <a:gd name="T23" fmla="*/ 5258 h 10000"/>
              <a:gd name="T24" fmla="*/ 7908 w 7908"/>
              <a:gd name="T25" fmla="*/ 4694 h 10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B0696E-D215-49A3-850F-380E6242F3EF}" type="datetimeFigureOut">
              <a:rPr lang="pt-BR"/>
              <a:pPr>
                <a:defRPr/>
              </a:pPr>
              <a:t>13/05/2020</a:t>
            </a:fld>
            <a:endParaRPr lang="pt-BR" dirty="0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9E9536-3700-4847-91E0-EBA2496277F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63108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7908 w 7908"/>
              <a:gd name="T1" fmla="*/ 4694 h 10000"/>
              <a:gd name="T2" fmla="*/ 6575 w 7908"/>
              <a:gd name="T3" fmla="*/ 188 h 10000"/>
              <a:gd name="T4" fmla="*/ 6546 w 7908"/>
              <a:gd name="T5" fmla="*/ 94 h 10000"/>
              <a:gd name="T6" fmla="*/ 6463 w 7908"/>
              <a:gd name="T7" fmla="*/ 0 h 10000"/>
              <a:gd name="T8" fmla="*/ 5935 w 7908"/>
              <a:gd name="T9" fmla="*/ 0 h 10000"/>
              <a:gd name="T10" fmla="*/ 0 w 7908"/>
              <a:gd name="T11" fmla="*/ 62 h 10000"/>
              <a:gd name="T12" fmla="*/ 0 w 7908"/>
              <a:gd name="T13" fmla="*/ 10000 h 10000"/>
              <a:gd name="T14" fmla="*/ 5935 w 7908"/>
              <a:gd name="T15" fmla="*/ 9952 h 10000"/>
              <a:gd name="T16" fmla="*/ 6463 w 7908"/>
              <a:gd name="T17" fmla="*/ 9952 h 10000"/>
              <a:gd name="T18" fmla="*/ 6546 w 7908"/>
              <a:gd name="T19" fmla="*/ 9859 h 10000"/>
              <a:gd name="T20" fmla="*/ 6575 w 7908"/>
              <a:gd name="T21" fmla="*/ 9764 h 10000"/>
              <a:gd name="T22" fmla="*/ 7908 w 7908"/>
              <a:gd name="T23" fmla="*/ 5258 h 10000"/>
              <a:gd name="T24" fmla="*/ 7908 w 7908"/>
              <a:gd name="T25" fmla="*/ 4694 h 10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4DA516-62E5-444A-98EF-05DB784362C0}" type="datetimeFigureOut">
              <a:rPr lang="pt-BR"/>
              <a:pPr>
                <a:defRPr/>
              </a:pPr>
              <a:t>13/05/2020</a:t>
            </a:fld>
            <a:endParaRPr lang="pt-BR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67D38F-7BE7-4AC0-908A-1143EA8625AA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819742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7908 w 7908"/>
              <a:gd name="T1" fmla="*/ 4694 h 10000"/>
              <a:gd name="T2" fmla="*/ 6575 w 7908"/>
              <a:gd name="T3" fmla="*/ 188 h 10000"/>
              <a:gd name="T4" fmla="*/ 6546 w 7908"/>
              <a:gd name="T5" fmla="*/ 94 h 10000"/>
              <a:gd name="T6" fmla="*/ 6463 w 7908"/>
              <a:gd name="T7" fmla="*/ 0 h 10000"/>
              <a:gd name="T8" fmla="*/ 5935 w 7908"/>
              <a:gd name="T9" fmla="*/ 0 h 10000"/>
              <a:gd name="T10" fmla="*/ 0 w 7908"/>
              <a:gd name="T11" fmla="*/ 62 h 10000"/>
              <a:gd name="T12" fmla="*/ 0 w 7908"/>
              <a:gd name="T13" fmla="*/ 10000 h 10000"/>
              <a:gd name="T14" fmla="*/ 5935 w 7908"/>
              <a:gd name="T15" fmla="*/ 9952 h 10000"/>
              <a:gd name="T16" fmla="*/ 6463 w 7908"/>
              <a:gd name="T17" fmla="*/ 9952 h 10000"/>
              <a:gd name="T18" fmla="*/ 6546 w 7908"/>
              <a:gd name="T19" fmla="*/ 9859 h 10000"/>
              <a:gd name="T20" fmla="*/ 6575 w 7908"/>
              <a:gd name="T21" fmla="*/ 9764 h 10000"/>
              <a:gd name="T22" fmla="*/ 7908 w 7908"/>
              <a:gd name="T23" fmla="*/ 5258 h 10000"/>
              <a:gd name="T24" fmla="*/ 7908 w 7908"/>
              <a:gd name="T25" fmla="*/ 4694 h 10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746FDE-C7A8-4E74-B810-6C1BA2953ED5}" type="datetimeFigureOut">
              <a:rPr lang="pt-BR"/>
              <a:pPr>
                <a:defRPr/>
              </a:pPr>
              <a:t>13/05/2020</a:t>
            </a:fld>
            <a:endParaRPr lang="pt-BR" dirty="0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F16C61-05F1-4E8D-8874-66ED210ABEC1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794398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7908 w 7908"/>
              <a:gd name="T1" fmla="*/ 4694 h 10000"/>
              <a:gd name="T2" fmla="*/ 6575 w 7908"/>
              <a:gd name="T3" fmla="*/ 188 h 10000"/>
              <a:gd name="T4" fmla="*/ 6546 w 7908"/>
              <a:gd name="T5" fmla="*/ 94 h 10000"/>
              <a:gd name="T6" fmla="*/ 6463 w 7908"/>
              <a:gd name="T7" fmla="*/ 0 h 10000"/>
              <a:gd name="T8" fmla="*/ 5935 w 7908"/>
              <a:gd name="T9" fmla="*/ 0 h 10000"/>
              <a:gd name="T10" fmla="*/ 0 w 7908"/>
              <a:gd name="T11" fmla="*/ 62 h 10000"/>
              <a:gd name="T12" fmla="*/ 0 w 7908"/>
              <a:gd name="T13" fmla="*/ 10000 h 10000"/>
              <a:gd name="T14" fmla="*/ 5935 w 7908"/>
              <a:gd name="T15" fmla="*/ 9952 h 10000"/>
              <a:gd name="T16" fmla="*/ 6463 w 7908"/>
              <a:gd name="T17" fmla="*/ 9952 h 10000"/>
              <a:gd name="T18" fmla="*/ 6546 w 7908"/>
              <a:gd name="T19" fmla="*/ 9859 h 10000"/>
              <a:gd name="T20" fmla="*/ 6575 w 7908"/>
              <a:gd name="T21" fmla="*/ 9764 h 10000"/>
              <a:gd name="T22" fmla="*/ 7908 w 7908"/>
              <a:gd name="T23" fmla="*/ 5258 h 10000"/>
              <a:gd name="T24" fmla="*/ 7908 w 7908"/>
              <a:gd name="T25" fmla="*/ 4694 h 10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012170-7DF3-4617-B605-7B836CFDCA56}" type="datetimeFigureOut">
              <a:rPr lang="pt-BR"/>
              <a:pPr>
                <a:defRPr/>
              </a:pPr>
              <a:t>13/05/2020</a:t>
            </a:fld>
            <a:endParaRPr lang="pt-BR" dirty="0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A88454-6CCE-471A-85A8-8B0300C49DEB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673486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>
              <a:gd name="T0" fmla="*/ 7908 w 7908"/>
              <a:gd name="T1" fmla="*/ 4694 h 10000"/>
              <a:gd name="T2" fmla="*/ 6575 w 7908"/>
              <a:gd name="T3" fmla="*/ 188 h 10000"/>
              <a:gd name="T4" fmla="*/ 6546 w 7908"/>
              <a:gd name="T5" fmla="*/ 94 h 10000"/>
              <a:gd name="T6" fmla="*/ 6463 w 7908"/>
              <a:gd name="T7" fmla="*/ 0 h 10000"/>
              <a:gd name="T8" fmla="*/ 5935 w 7908"/>
              <a:gd name="T9" fmla="*/ 0 h 10000"/>
              <a:gd name="T10" fmla="*/ 0 w 7908"/>
              <a:gd name="T11" fmla="*/ 62 h 10000"/>
              <a:gd name="T12" fmla="*/ 0 w 7908"/>
              <a:gd name="T13" fmla="*/ 10000 h 10000"/>
              <a:gd name="T14" fmla="*/ 5935 w 7908"/>
              <a:gd name="T15" fmla="*/ 9952 h 10000"/>
              <a:gd name="T16" fmla="*/ 6463 w 7908"/>
              <a:gd name="T17" fmla="*/ 9952 h 10000"/>
              <a:gd name="T18" fmla="*/ 6546 w 7908"/>
              <a:gd name="T19" fmla="*/ 9859 h 10000"/>
              <a:gd name="T20" fmla="*/ 6575 w 7908"/>
              <a:gd name="T21" fmla="*/ 9764 h 10000"/>
              <a:gd name="T22" fmla="*/ 7908 w 7908"/>
              <a:gd name="T23" fmla="*/ 5258 h 10000"/>
              <a:gd name="T24" fmla="*/ 7908 w 7908"/>
              <a:gd name="T25" fmla="*/ 4694 h 10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F3A94B-10F4-4BF2-AFB7-AEE52E9D0951}" type="datetimeFigureOut">
              <a:rPr lang="pt-BR"/>
              <a:pPr>
                <a:defRPr/>
              </a:pPr>
              <a:t>13/05/2020</a:t>
            </a:fld>
            <a:endParaRPr lang="pt-BR" dirty="0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C7FC71-73F1-4C7E-B8AF-5E6C2E6253C6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256388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0" y="3167063"/>
            <a:ext cx="1358900" cy="508000"/>
          </a:xfrm>
          <a:custGeom>
            <a:avLst/>
            <a:gdLst>
              <a:gd name="T0" fmla="*/ 7908 w 7908"/>
              <a:gd name="T1" fmla="*/ 4694 h 10000"/>
              <a:gd name="T2" fmla="*/ 6575 w 7908"/>
              <a:gd name="T3" fmla="*/ 188 h 10000"/>
              <a:gd name="T4" fmla="*/ 6546 w 7908"/>
              <a:gd name="T5" fmla="*/ 94 h 10000"/>
              <a:gd name="T6" fmla="*/ 6463 w 7908"/>
              <a:gd name="T7" fmla="*/ 0 h 10000"/>
              <a:gd name="T8" fmla="*/ 5935 w 7908"/>
              <a:gd name="T9" fmla="*/ 0 h 10000"/>
              <a:gd name="T10" fmla="*/ 0 w 7908"/>
              <a:gd name="T11" fmla="*/ 62 h 10000"/>
              <a:gd name="T12" fmla="*/ 0 w 7908"/>
              <a:gd name="T13" fmla="*/ 10000 h 10000"/>
              <a:gd name="T14" fmla="*/ 5935 w 7908"/>
              <a:gd name="T15" fmla="*/ 9952 h 10000"/>
              <a:gd name="T16" fmla="*/ 6463 w 7908"/>
              <a:gd name="T17" fmla="*/ 9952 h 10000"/>
              <a:gd name="T18" fmla="*/ 6546 w 7908"/>
              <a:gd name="T19" fmla="*/ 9859 h 10000"/>
              <a:gd name="T20" fmla="*/ 6575 w 7908"/>
              <a:gd name="T21" fmla="*/ 9764 h 10000"/>
              <a:gd name="T22" fmla="*/ 7908 w 7908"/>
              <a:gd name="T23" fmla="*/ 5258 h 10000"/>
              <a:gd name="T24" fmla="*/ 7908 w 7908"/>
              <a:gd name="T25" fmla="*/ 4694 h 10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C2989F-CC96-44D7-8045-B3BC2BC4B915}" type="datetimeFigureOut">
              <a:rPr lang="pt-BR"/>
              <a:pPr>
                <a:defRPr/>
              </a:pPr>
              <a:t>13/05/2020</a:t>
            </a:fld>
            <a:endParaRPr lang="pt-BR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175" y="3244850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FF4AE4-C127-46E5-ABBD-2B332D8C28E4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677994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3167063"/>
            <a:ext cx="1358900" cy="508000"/>
          </a:xfrm>
          <a:custGeom>
            <a:avLst/>
            <a:gdLst>
              <a:gd name="T0" fmla="*/ 7908 w 7908"/>
              <a:gd name="T1" fmla="*/ 4694 h 10000"/>
              <a:gd name="T2" fmla="*/ 6575 w 7908"/>
              <a:gd name="T3" fmla="*/ 188 h 10000"/>
              <a:gd name="T4" fmla="*/ 6546 w 7908"/>
              <a:gd name="T5" fmla="*/ 94 h 10000"/>
              <a:gd name="T6" fmla="*/ 6463 w 7908"/>
              <a:gd name="T7" fmla="*/ 0 h 10000"/>
              <a:gd name="T8" fmla="*/ 5935 w 7908"/>
              <a:gd name="T9" fmla="*/ 0 h 10000"/>
              <a:gd name="T10" fmla="*/ 0 w 7908"/>
              <a:gd name="T11" fmla="*/ 62 h 10000"/>
              <a:gd name="T12" fmla="*/ 0 w 7908"/>
              <a:gd name="T13" fmla="*/ 10000 h 10000"/>
              <a:gd name="T14" fmla="*/ 5935 w 7908"/>
              <a:gd name="T15" fmla="*/ 9952 h 10000"/>
              <a:gd name="T16" fmla="*/ 6463 w 7908"/>
              <a:gd name="T17" fmla="*/ 9952 h 10000"/>
              <a:gd name="T18" fmla="*/ 6546 w 7908"/>
              <a:gd name="T19" fmla="*/ 9859 h 10000"/>
              <a:gd name="T20" fmla="*/ 6575 w 7908"/>
              <a:gd name="T21" fmla="*/ 9764 h 10000"/>
              <a:gd name="T22" fmla="*/ 7908 w 7908"/>
              <a:gd name="T23" fmla="*/ 5258 h 10000"/>
              <a:gd name="T24" fmla="*/ 7908 w 7908"/>
              <a:gd name="T25" fmla="*/ 4694 h 10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6" name="TextBox 13"/>
          <p:cNvSpPr txBox="1">
            <a:spLocks noChangeArrowheads="1"/>
          </p:cNvSpPr>
          <p:nvPr/>
        </p:nvSpPr>
        <p:spPr bwMode="auto">
          <a:xfrm>
            <a:off x="1808163" y="647700"/>
            <a:ext cx="4572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r>
              <a:rPr lang="en-US" sz="8000">
                <a:solidFill>
                  <a:schemeClr val="accent1"/>
                </a:solidFill>
                <a:latin typeface="Arial" pitchFamily="34" charset="0"/>
              </a:rPr>
              <a:t>“</a:t>
            </a:r>
          </a:p>
        </p:txBody>
      </p:sp>
      <p:sp>
        <p:nvSpPr>
          <p:cNvPr id="7" name="TextBox 14"/>
          <p:cNvSpPr txBox="1">
            <a:spLocks noChangeArrowheads="1"/>
          </p:cNvSpPr>
          <p:nvPr/>
        </p:nvSpPr>
        <p:spPr bwMode="auto">
          <a:xfrm>
            <a:off x="8169275" y="2905125"/>
            <a:ext cx="4572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r>
              <a:rPr lang="en-US" sz="8000">
                <a:solidFill>
                  <a:schemeClr val="accent1"/>
                </a:solidFill>
                <a:latin typeface="Arial" pitchFamily="34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3A1992-D768-4676-B53D-0AD174869037}" type="datetimeFigureOut">
              <a:rPr lang="pt-BR"/>
              <a:pPr>
                <a:defRPr/>
              </a:pPr>
              <a:t>13/05/2020</a:t>
            </a:fld>
            <a:endParaRPr lang="pt-BR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6"/>
          </p:nvPr>
        </p:nvSpPr>
        <p:spPr>
          <a:xfrm>
            <a:off x="511175" y="3244850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49E571-B30E-4063-8EEA-C65139B824A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395865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>
              <a:gd name="T0" fmla="*/ 7908 w 7908"/>
              <a:gd name="T1" fmla="*/ 4694 h 10000"/>
              <a:gd name="T2" fmla="*/ 6575 w 7908"/>
              <a:gd name="T3" fmla="*/ 188 h 10000"/>
              <a:gd name="T4" fmla="*/ 6546 w 7908"/>
              <a:gd name="T5" fmla="*/ 94 h 10000"/>
              <a:gd name="T6" fmla="*/ 6463 w 7908"/>
              <a:gd name="T7" fmla="*/ 0 h 10000"/>
              <a:gd name="T8" fmla="*/ 5935 w 7908"/>
              <a:gd name="T9" fmla="*/ 0 h 10000"/>
              <a:gd name="T10" fmla="*/ 0 w 7908"/>
              <a:gd name="T11" fmla="*/ 62 h 10000"/>
              <a:gd name="T12" fmla="*/ 0 w 7908"/>
              <a:gd name="T13" fmla="*/ 10000 h 10000"/>
              <a:gd name="T14" fmla="*/ 5935 w 7908"/>
              <a:gd name="T15" fmla="*/ 9952 h 10000"/>
              <a:gd name="T16" fmla="*/ 6463 w 7908"/>
              <a:gd name="T17" fmla="*/ 9952 h 10000"/>
              <a:gd name="T18" fmla="*/ 6546 w 7908"/>
              <a:gd name="T19" fmla="*/ 9859 h 10000"/>
              <a:gd name="T20" fmla="*/ 6575 w 7908"/>
              <a:gd name="T21" fmla="*/ 9764 h 10000"/>
              <a:gd name="T22" fmla="*/ 7908 w 7908"/>
              <a:gd name="T23" fmla="*/ 5258 h 10000"/>
              <a:gd name="T24" fmla="*/ 7908 w 7908"/>
              <a:gd name="T25" fmla="*/ 4694 h 10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B3AD76-055E-4728-9B99-127769278AF2}" type="datetimeFigureOut">
              <a:rPr lang="pt-BR"/>
              <a:pPr>
                <a:defRPr/>
              </a:pPr>
              <a:t>13/05/2020</a:t>
            </a:fld>
            <a:endParaRPr lang="pt-BR" dirty="0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02995E-96D1-417A-97FD-FC6CA3796DF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733489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>
              <a:gd name="T0" fmla="*/ 7908 w 7908"/>
              <a:gd name="T1" fmla="*/ 4694 h 10000"/>
              <a:gd name="T2" fmla="*/ 6575 w 7908"/>
              <a:gd name="T3" fmla="*/ 188 h 10000"/>
              <a:gd name="T4" fmla="*/ 6546 w 7908"/>
              <a:gd name="T5" fmla="*/ 94 h 10000"/>
              <a:gd name="T6" fmla="*/ 6463 w 7908"/>
              <a:gd name="T7" fmla="*/ 0 h 10000"/>
              <a:gd name="T8" fmla="*/ 5935 w 7908"/>
              <a:gd name="T9" fmla="*/ 0 h 10000"/>
              <a:gd name="T10" fmla="*/ 0 w 7908"/>
              <a:gd name="T11" fmla="*/ 62 h 10000"/>
              <a:gd name="T12" fmla="*/ 0 w 7908"/>
              <a:gd name="T13" fmla="*/ 10000 h 10000"/>
              <a:gd name="T14" fmla="*/ 5935 w 7908"/>
              <a:gd name="T15" fmla="*/ 9952 h 10000"/>
              <a:gd name="T16" fmla="*/ 6463 w 7908"/>
              <a:gd name="T17" fmla="*/ 9952 h 10000"/>
              <a:gd name="T18" fmla="*/ 6546 w 7908"/>
              <a:gd name="T19" fmla="*/ 9859 h 10000"/>
              <a:gd name="T20" fmla="*/ 6575 w 7908"/>
              <a:gd name="T21" fmla="*/ 9764 h 10000"/>
              <a:gd name="T22" fmla="*/ 7908 w 7908"/>
              <a:gd name="T23" fmla="*/ 5258 h 10000"/>
              <a:gd name="T24" fmla="*/ 7908 w 7908"/>
              <a:gd name="T25" fmla="*/ 4694 h 10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6" name="TextBox 10"/>
          <p:cNvSpPr txBox="1">
            <a:spLocks noChangeArrowheads="1"/>
          </p:cNvSpPr>
          <p:nvPr/>
        </p:nvSpPr>
        <p:spPr bwMode="auto">
          <a:xfrm>
            <a:off x="1808163" y="647700"/>
            <a:ext cx="4572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r>
              <a:rPr lang="en-US" sz="8000">
                <a:solidFill>
                  <a:schemeClr val="accent1"/>
                </a:solidFill>
                <a:latin typeface="Arial" pitchFamily="34" charset="0"/>
              </a:rPr>
              <a:t>“</a:t>
            </a:r>
          </a:p>
        </p:txBody>
      </p:sp>
      <p:sp>
        <p:nvSpPr>
          <p:cNvPr id="7" name="TextBox 11"/>
          <p:cNvSpPr txBox="1">
            <a:spLocks noChangeArrowheads="1"/>
          </p:cNvSpPr>
          <p:nvPr/>
        </p:nvSpPr>
        <p:spPr bwMode="auto">
          <a:xfrm>
            <a:off x="8169275" y="2905125"/>
            <a:ext cx="4572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r>
              <a:rPr lang="en-US" sz="8000">
                <a:solidFill>
                  <a:schemeClr val="accent1"/>
                </a:solidFill>
                <a:latin typeface="Arial" pitchFamily="34" charset="0"/>
              </a:rPr>
              <a:t>”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D0E7E7-BAD5-44E1-ABB5-1CD2FFDFF010}" type="datetimeFigureOut">
              <a:rPr lang="pt-BR"/>
              <a:pPr>
                <a:defRPr/>
              </a:pPr>
              <a:t>13/05/2020</a:t>
            </a:fld>
            <a:endParaRPr lang="pt-BR" dirty="0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6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A94048-A563-421A-93AF-827A5B055F20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00393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>
              <a:gd name="T0" fmla="*/ 7908 w 7908"/>
              <a:gd name="T1" fmla="*/ 4694 h 10000"/>
              <a:gd name="T2" fmla="*/ 6575 w 7908"/>
              <a:gd name="T3" fmla="*/ 188 h 10000"/>
              <a:gd name="T4" fmla="*/ 6546 w 7908"/>
              <a:gd name="T5" fmla="*/ 94 h 10000"/>
              <a:gd name="T6" fmla="*/ 6463 w 7908"/>
              <a:gd name="T7" fmla="*/ 0 h 10000"/>
              <a:gd name="T8" fmla="*/ 5935 w 7908"/>
              <a:gd name="T9" fmla="*/ 0 h 10000"/>
              <a:gd name="T10" fmla="*/ 0 w 7908"/>
              <a:gd name="T11" fmla="*/ 62 h 10000"/>
              <a:gd name="T12" fmla="*/ 0 w 7908"/>
              <a:gd name="T13" fmla="*/ 10000 h 10000"/>
              <a:gd name="T14" fmla="*/ 5935 w 7908"/>
              <a:gd name="T15" fmla="*/ 9952 h 10000"/>
              <a:gd name="T16" fmla="*/ 6463 w 7908"/>
              <a:gd name="T17" fmla="*/ 9952 h 10000"/>
              <a:gd name="T18" fmla="*/ 6546 w 7908"/>
              <a:gd name="T19" fmla="*/ 9859 h 10000"/>
              <a:gd name="T20" fmla="*/ 6575 w 7908"/>
              <a:gd name="T21" fmla="*/ 9764 h 10000"/>
              <a:gd name="T22" fmla="*/ 7908 w 7908"/>
              <a:gd name="T23" fmla="*/ 5258 h 10000"/>
              <a:gd name="T24" fmla="*/ 7908 w 7908"/>
              <a:gd name="T25" fmla="*/ 4694 h 10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6856DD-EF3D-4A39-8B98-0C79548A8121}" type="datetimeFigureOut">
              <a:rPr lang="pt-BR"/>
              <a:pPr>
                <a:defRPr/>
              </a:pPr>
              <a:t>13/05/2020</a:t>
            </a:fld>
            <a:endParaRPr lang="pt-BR" dirty="0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6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7914E3-C9B9-4AE8-85A7-F4C30F2B94D3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888117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7908 w 7908"/>
              <a:gd name="T1" fmla="*/ 4694 h 10000"/>
              <a:gd name="T2" fmla="*/ 6575 w 7908"/>
              <a:gd name="T3" fmla="*/ 188 h 10000"/>
              <a:gd name="T4" fmla="*/ 6546 w 7908"/>
              <a:gd name="T5" fmla="*/ 94 h 10000"/>
              <a:gd name="T6" fmla="*/ 6463 w 7908"/>
              <a:gd name="T7" fmla="*/ 0 h 10000"/>
              <a:gd name="T8" fmla="*/ 5935 w 7908"/>
              <a:gd name="T9" fmla="*/ 0 h 10000"/>
              <a:gd name="T10" fmla="*/ 0 w 7908"/>
              <a:gd name="T11" fmla="*/ 62 h 10000"/>
              <a:gd name="T12" fmla="*/ 0 w 7908"/>
              <a:gd name="T13" fmla="*/ 10000 h 10000"/>
              <a:gd name="T14" fmla="*/ 5935 w 7908"/>
              <a:gd name="T15" fmla="*/ 9952 h 10000"/>
              <a:gd name="T16" fmla="*/ 6463 w 7908"/>
              <a:gd name="T17" fmla="*/ 9952 h 10000"/>
              <a:gd name="T18" fmla="*/ 6546 w 7908"/>
              <a:gd name="T19" fmla="*/ 9859 h 10000"/>
              <a:gd name="T20" fmla="*/ 6575 w 7908"/>
              <a:gd name="T21" fmla="*/ 9764 h 10000"/>
              <a:gd name="T22" fmla="*/ 7908 w 7908"/>
              <a:gd name="T23" fmla="*/ 5258 h 10000"/>
              <a:gd name="T24" fmla="*/ 7908 w 7908"/>
              <a:gd name="T25" fmla="*/ 4694 h 10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5CFBE2-BCAD-458B-A6CD-A47B2C200954}" type="datetimeFigureOut">
              <a:rPr lang="pt-BR"/>
              <a:pPr>
                <a:defRPr/>
              </a:pPr>
              <a:t>13/05/2020</a:t>
            </a:fld>
            <a:endParaRPr lang="pt-BR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627ED3-71B5-4CBA-AC7E-41F5B95A7F21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457241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7908 w 7908"/>
              <a:gd name="T1" fmla="*/ 4694 h 10000"/>
              <a:gd name="T2" fmla="*/ 6575 w 7908"/>
              <a:gd name="T3" fmla="*/ 188 h 10000"/>
              <a:gd name="T4" fmla="*/ 6546 w 7908"/>
              <a:gd name="T5" fmla="*/ 94 h 10000"/>
              <a:gd name="T6" fmla="*/ 6463 w 7908"/>
              <a:gd name="T7" fmla="*/ 0 h 10000"/>
              <a:gd name="T8" fmla="*/ 5935 w 7908"/>
              <a:gd name="T9" fmla="*/ 0 h 10000"/>
              <a:gd name="T10" fmla="*/ 0 w 7908"/>
              <a:gd name="T11" fmla="*/ 62 h 10000"/>
              <a:gd name="T12" fmla="*/ 0 w 7908"/>
              <a:gd name="T13" fmla="*/ 10000 h 10000"/>
              <a:gd name="T14" fmla="*/ 5935 w 7908"/>
              <a:gd name="T15" fmla="*/ 9952 h 10000"/>
              <a:gd name="T16" fmla="*/ 6463 w 7908"/>
              <a:gd name="T17" fmla="*/ 9952 h 10000"/>
              <a:gd name="T18" fmla="*/ 6546 w 7908"/>
              <a:gd name="T19" fmla="*/ 9859 h 10000"/>
              <a:gd name="T20" fmla="*/ 6575 w 7908"/>
              <a:gd name="T21" fmla="*/ 9764 h 10000"/>
              <a:gd name="T22" fmla="*/ 7908 w 7908"/>
              <a:gd name="T23" fmla="*/ 5258 h 10000"/>
              <a:gd name="T24" fmla="*/ 7908 w 7908"/>
              <a:gd name="T25" fmla="*/ 4694 h 10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191355-F131-4C0B-8B0E-DE87780D5722}" type="datetimeFigureOut">
              <a:rPr lang="pt-BR"/>
              <a:pPr>
                <a:defRPr/>
              </a:pPr>
              <a:t>13/05/2020</a:t>
            </a:fld>
            <a:endParaRPr lang="pt-BR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6EE759-5A4A-4ABB-89FB-4635BC8AC6A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376779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35"/>
          <p:cNvGrpSpPr>
            <a:grpSpLocks/>
          </p:cNvGrpSpPr>
          <p:nvPr/>
        </p:nvGrpSpPr>
        <p:grpSpPr bwMode="auto">
          <a:xfrm>
            <a:off x="0" y="228600"/>
            <a:ext cx="1981200" cy="6638925"/>
            <a:chOff x="2487613" y="285750"/>
            <a:chExt cx="2428875" cy="5654676"/>
          </a:xfrm>
        </p:grpSpPr>
        <p:sp>
          <p:nvSpPr>
            <p:cNvPr id="1046" name="Freeform 11"/>
            <p:cNvSpPr>
              <a:spLocks/>
            </p:cNvSpPr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>
                <a:gd name="T0" fmla="*/ 22 w 22"/>
                <a:gd name="T1" fmla="*/ 136 h 136"/>
                <a:gd name="T2" fmla="*/ 17 w 22"/>
                <a:gd name="T3" fmla="*/ 80 h 136"/>
                <a:gd name="T4" fmla="*/ 0 w 22"/>
                <a:gd name="T5" fmla="*/ 0 h 136"/>
                <a:gd name="T6" fmla="*/ 0 w 22"/>
                <a:gd name="T7" fmla="*/ 35 h 136"/>
                <a:gd name="T8" fmla="*/ 20 w 22"/>
                <a:gd name="T9" fmla="*/ 124 h 136"/>
                <a:gd name="T10" fmla="*/ 22 w 22"/>
                <a:gd name="T11" fmla="*/ 136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047" name="Freeform 12"/>
            <p:cNvSpPr>
              <a:spLocks/>
            </p:cNvSpPr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>
                <a:gd name="T0" fmla="*/ 86 w 140"/>
                <a:gd name="T1" fmla="*/ 350 h 504"/>
                <a:gd name="T2" fmla="*/ 139 w 140"/>
                <a:gd name="T3" fmla="*/ 504 h 504"/>
                <a:gd name="T4" fmla="*/ 140 w 140"/>
                <a:gd name="T5" fmla="*/ 478 h 504"/>
                <a:gd name="T6" fmla="*/ 95 w 140"/>
                <a:gd name="T7" fmla="*/ 347 h 504"/>
                <a:gd name="T8" fmla="*/ 0 w 140"/>
                <a:gd name="T9" fmla="*/ 0 h 504"/>
                <a:gd name="T10" fmla="*/ 6 w 140"/>
                <a:gd name="T11" fmla="*/ 61 h 504"/>
                <a:gd name="T12" fmla="*/ 86 w 140"/>
                <a:gd name="T13" fmla="*/ 350 h 5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048" name="Freeform 13"/>
            <p:cNvSpPr>
              <a:spLocks/>
            </p:cNvSpPr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>
                <a:gd name="T0" fmla="*/ 8 w 132"/>
                <a:gd name="T1" fmla="*/ 22 h 308"/>
                <a:gd name="T2" fmla="*/ 0 w 132"/>
                <a:gd name="T3" fmla="*/ 0 h 308"/>
                <a:gd name="T4" fmla="*/ 0 w 132"/>
                <a:gd name="T5" fmla="*/ 29 h 308"/>
                <a:gd name="T6" fmla="*/ 68 w 132"/>
                <a:gd name="T7" fmla="*/ 194 h 308"/>
                <a:gd name="T8" fmla="*/ 123 w 132"/>
                <a:gd name="T9" fmla="*/ 308 h 308"/>
                <a:gd name="T10" fmla="*/ 132 w 132"/>
                <a:gd name="T11" fmla="*/ 308 h 308"/>
                <a:gd name="T12" fmla="*/ 77 w 132"/>
                <a:gd name="T13" fmla="*/ 190 h 308"/>
                <a:gd name="T14" fmla="*/ 8 w 132"/>
                <a:gd name="T15" fmla="*/ 22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049" name="Freeform 14"/>
            <p:cNvSpPr>
              <a:spLocks/>
            </p:cNvSpPr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>
                <a:gd name="T0" fmla="*/ 28 w 37"/>
                <a:gd name="T1" fmla="*/ 79 h 79"/>
                <a:gd name="T2" fmla="*/ 37 w 37"/>
                <a:gd name="T3" fmla="*/ 79 h 79"/>
                <a:gd name="T4" fmla="*/ 0 w 37"/>
                <a:gd name="T5" fmla="*/ 0 h 79"/>
                <a:gd name="T6" fmla="*/ 28 w 37"/>
                <a:gd name="T7" fmla="*/ 7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050" name="Freeform 15"/>
            <p:cNvSpPr>
              <a:spLocks/>
            </p:cNvSpPr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>
                <a:gd name="T0" fmla="*/ 162 w 178"/>
                <a:gd name="T1" fmla="*/ 660 h 722"/>
                <a:gd name="T2" fmla="*/ 116 w 178"/>
                <a:gd name="T3" fmla="*/ 534 h 722"/>
                <a:gd name="T4" fmla="*/ 40 w 178"/>
                <a:gd name="T5" fmla="*/ 236 h 722"/>
                <a:gd name="T6" fmla="*/ 12 w 178"/>
                <a:gd name="T7" fmla="*/ 51 h 722"/>
                <a:gd name="T8" fmla="*/ 0 w 178"/>
                <a:gd name="T9" fmla="*/ 0 h 722"/>
                <a:gd name="T10" fmla="*/ 33 w 178"/>
                <a:gd name="T11" fmla="*/ 237 h 722"/>
                <a:gd name="T12" fmla="*/ 107 w 178"/>
                <a:gd name="T13" fmla="*/ 537 h 722"/>
                <a:gd name="T14" fmla="*/ 160 w 178"/>
                <a:gd name="T15" fmla="*/ 681 h 722"/>
                <a:gd name="T16" fmla="*/ 178 w 178"/>
                <a:gd name="T17" fmla="*/ 722 h 722"/>
                <a:gd name="T18" fmla="*/ 174 w 178"/>
                <a:gd name="T19" fmla="*/ 708 h 722"/>
                <a:gd name="T20" fmla="*/ 162 w 178"/>
                <a:gd name="T21" fmla="*/ 660 h 7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051" name="Freeform 16"/>
            <p:cNvSpPr>
              <a:spLocks/>
            </p:cNvSpPr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>
                <a:gd name="T0" fmla="*/ 11 w 23"/>
                <a:gd name="T1" fmla="*/ 577 h 635"/>
                <a:gd name="T2" fmla="*/ 12 w 23"/>
                <a:gd name="T3" fmla="*/ 589 h 635"/>
                <a:gd name="T4" fmla="*/ 22 w 23"/>
                <a:gd name="T5" fmla="*/ 632 h 635"/>
                <a:gd name="T6" fmla="*/ 23 w 23"/>
                <a:gd name="T7" fmla="*/ 635 h 635"/>
                <a:gd name="T8" fmla="*/ 17 w 23"/>
                <a:gd name="T9" fmla="*/ 576 h 635"/>
                <a:gd name="T10" fmla="*/ 5 w 23"/>
                <a:gd name="T11" fmla="*/ 269 h 635"/>
                <a:gd name="T12" fmla="*/ 15 w 23"/>
                <a:gd name="T13" fmla="*/ 0 h 635"/>
                <a:gd name="T14" fmla="*/ 12 w 23"/>
                <a:gd name="T15" fmla="*/ 0 h 635"/>
                <a:gd name="T16" fmla="*/ 1 w 23"/>
                <a:gd name="T17" fmla="*/ 269 h 635"/>
                <a:gd name="T18" fmla="*/ 11 w 23"/>
                <a:gd name="T19" fmla="*/ 577 h 6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052" name="Freeform 17"/>
            <p:cNvSpPr>
              <a:spLocks/>
            </p:cNvSpPr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>
                <a:gd name="T0" fmla="*/ 0 w 17"/>
                <a:gd name="T1" fmla="*/ 0 h 107"/>
                <a:gd name="T2" fmla="*/ 5 w 17"/>
                <a:gd name="T3" fmla="*/ 56 h 107"/>
                <a:gd name="T4" fmla="*/ 17 w 17"/>
                <a:gd name="T5" fmla="*/ 107 h 107"/>
                <a:gd name="T6" fmla="*/ 11 w 17"/>
                <a:gd name="T7" fmla="*/ 46 h 107"/>
                <a:gd name="T8" fmla="*/ 10 w 17"/>
                <a:gd name="T9" fmla="*/ 43 h 107"/>
                <a:gd name="T10" fmla="*/ 0 w 17"/>
                <a:gd name="T11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053" name="Freeform 18"/>
            <p:cNvSpPr>
              <a:spLocks/>
            </p:cNvSpPr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>
                <a:gd name="T0" fmla="*/ 0 w 41"/>
                <a:gd name="T1" fmla="*/ 0 h 222"/>
                <a:gd name="T2" fmla="*/ 5 w 41"/>
                <a:gd name="T3" fmla="*/ 93 h 222"/>
                <a:gd name="T4" fmla="*/ 17 w 41"/>
                <a:gd name="T5" fmla="*/ 166 h 222"/>
                <a:gd name="T6" fmla="*/ 24 w 41"/>
                <a:gd name="T7" fmla="*/ 184 h 222"/>
                <a:gd name="T8" fmla="*/ 41 w 41"/>
                <a:gd name="T9" fmla="*/ 222 h 222"/>
                <a:gd name="T10" fmla="*/ 38 w 41"/>
                <a:gd name="T11" fmla="*/ 212 h 222"/>
                <a:gd name="T12" fmla="*/ 13 w 41"/>
                <a:gd name="T13" fmla="*/ 92 h 222"/>
                <a:gd name="T14" fmla="*/ 8 w 41"/>
                <a:gd name="T15" fmla="*/ 22 h 222"/>
                <a:gd name="T16" fmla="*/ 7 w 41"/>
                <a:gd name="T17" fmla="*/ 18 h 222"/>
                <a:gd name="T18" fmla="*/ 0 w 41"/>
                <a:gd name="T19" fmla="*/ 0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054" name="Freeform 19"/>
            <p:cNvSpPr>
              <a:spLocks/>
            </p:cNvSpPr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>
                <a:gd name="T0" fmla="*/ 7 w 450"/>
                <a:gd name="T1" fmla="*/ 854 h 878"/>
                <a:gd name="T2" fmla="*/ 50 w 450"/>
                <a:gd name="T3" fmla="*/ 613 h 878"/>
                <a:gd name="T4" fmla="*/ 149 w 450"/>
                <a:gd name="T5" fmla="*/ 388 h 878"/>
                <a:gd name="T6" fmla="*/ 285 w 450"/>
                <a:gd name="T7" fmla="*/ 183 h 878"/>
                <a:gd name="T8" fmla="*/ 364 w 450"/>
                <a:gd name="T9" fmla="*/ 89 h 878"/>
                <a:gd name="T10" fmla="*/ 406 w 450"/>
                <a:gd name="T11" fmla="*/ 44 h 878"/>
                <a:gd name="T12" fmla="*/ 450 w 450"/>
                <a:gd name="T13" fmla="*/ 1 h 878"/>
                <a:gd name="T14" fmla="*/ 450 w 450"/>
                <a:gd name="T15" fmla="*/ 0 h 878"/>
                <a:gd name="T16" fmla="*/ 405 w 450"/>
                <a:gd name="T17" fmla="*/ 43 h 878"/>
                <a:gd name="T18" fmla="*/ 363 w 450"/>
                <a:gd name="T19" fmla="*/ 88 h 878"/>
                <a:gd name="T20" fmla="*/ 283 w 450"/>
                <a:gd name="T21" fmla="*/ 181 h 878"/>
                <a:gd name="T22" fmla="*/ 145 w 450"/>
                <a:gd name="T23" fmla="*/ 386 h 878"/>
                <a:gd name="T24" fmla="*/ 45 w 450"/>
                <a:gd name="T25" fmla="*/ 611 h 878"/>
                <a:gd name="T26" fmla="*/ 0 w 450"/>
                <a:gd name="T27" fmla="*/ 854 h 878"/>
                <a:gd name="T28" fmla="*/ 0 w 450"/>
                <a:gd name="T29" fmla="*/ 859 h 878"/>
                <a:gd name="T30" fmla="*/ 7 w 450"/>
                <a:gd name="T31" fmla="*/ 878 h 878"/>
                <a:gd name="T32" fmla="*/ 7 w 450"/>
                <a:gd name="T33" fmla="*/ 854 h 8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055" name="Freeform 20"/>
            <p:cNvSpPr>
              <a:spLocks/>
            </p:cNvSpPr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>
                <a:gd name="T0" fmla="*/ 0 w 35"/>
                <a:gd name="T1" fmla="*/ 0 h 73"/>
                <a:gd name="T2" fmla="*/ 26 w 35"/>
                <a:gd name="T3" fmla="*/ 73 h 73"/>
                <a:gd name="T4" fmla="*/ 35 w 35"/>
                <a:gd name="T5" fmla="*/ 73 h 73"/>
                <a:gd name="T6" fmla="*/ 0 w 35"/>
                <a:gd name="T7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056" name="Freeform 21"/>
            <p:cNvSpPr>
              <a:spLocks/>
            </p:cNvSpPr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>
                <a:gd name="T0" fmla="*/ 7 w 8"/>
                <a:gd name="T1" fmla="*/ 44 h 48"/>
                <a:gd name="T2" fmla="*/ 8 w 8"/>
                <a:gd name="T3" fmla="*/ 48 h 48"/>
                <a:gd name="T4" fmla="*/ 8 w 8"/>
                <a:gd name="T5" fmla="*/ 19 h 48"/>
                <a:gd name="T6" fmla="*/ 1 w 8"/>
                <a:gd name="T7" fmla="*/ 0 h 48"/>
                <a:gd name="T8" fmla="*/ 0 w 8"/>
                <a:gd name="T9" fmla="*/ 26 h 48"/>
                <a:gd name="T10" fmla="*/ 7 w 8"/>
                <a:gd name="T11" fmla="*/ 4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057" name="Freeform 22"/>
            <p:cNvSpPr>
              <a:spLocks/>
            </p:cNvSpPr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>
                <a:gd name="T0" fmla="*/ 7 w 52"/>
                <a:gd name="T1" fmla="*/ 18 h 135"/>
                <a:gd name="T2" fmla="*/ 0 w 52"/>
                <a:gd name="T3" fmla="*/ 0 h 135"/>
                <a:gd name="T4" fmla="*/ 12 w 52"/>
                <a:gd name="T5" fmla="*/ 48 h 135"/>
                <a:gd name="T6" fmla="*/ 16 w 52"/>
                <a:gd name="T7" fmla="*/ 62 h 135"/>
                <a:gd name="T8" fmla="*/ 51 w 52"/>
                <a:gd name="T9" fmla="*/ 135 h 135"/>
                <a:gd name="T10" fmla="*/ 52 w 52"/>
                <a:gd name="T11" fmla="*/ 135 h 135"/>
                <a:gd name="T12" fmla="*/ 24 w 52"/>
                <a:gd name="T13" fmla="*/ 56 h 135"/>
                <a:gd name="T14" fmla="*/ 7 w 52"/>
                <a:gd name="T15" fmla="*/ 18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</p:grpSp>
      <p:grpSp>
        <p:nvGrpSpPr>
          <p:cNvPr id="1027" name="Group 48"/>
          <p:cNvGrpSpPr>
            <a:grpSpLocks/>
          </p:cNvGrpSpPr>
          <p:nvPr/>
        </p:nvGrpSpPr>
        <p:grpSpPr bwMode="auto">
          <a:xfrm>
            <a:off x="20638" y="0"/>
            <a:ext cx="1952625" cy="6853238"/>
            <a:chOff x="6627813" y="195717"/>
            <a:chExt cx="1952625" cy="5678034"/>
          </a:xfrm>
        </p:grpSpPr>
        <p:sp>
          <p:nvSpPr>
            <p:cNvPr id="1034" name="Freeform 27"/>
            <p:cNvSpPr>
              <a:spLocks/>
            </p:cNvSpPr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>
                <a:gd name="T0" fmla="*/ 7 w 103"/>
                <a:gd name="T1" fmla="*/ 210 h 920"/>
                <a:gd name="T2" fmla="*/ 26 w 103"/>
                <a:gd name="T3" fmla="*/ 445 h 920"/>
                <a:gd name="T4" fmla="*/ 57 w 103"/>
                <a:gd name="T5" fmla="*/ 679 h 920"/>
                <a:gd name="T6" fmla="*/ 101 w 103"/>
                <a:gd name="T7" fmla="*/ 911 h 920"/>
                <a:gd name="T8" fmla="*/ 103 w 103"/>
                <a:gd name="T9" fmla="*/ 920 h 920"/>
                <a:gd name="T10" fmla="*/ 99 w 103"/>
                <a:gd name="T11" fmla="*/ 874 h 920"/>
                <a:gd name="T12" fmla="*/ 99 w 103"/>
                <a:gd name="T13" fmla="*/ 866 h 920"/>
                <a:gd name="T14" fmla="*/ 63 w 103"/>
                <a:gd name="T15" fmla="*/ 678 h 920"/>
                <a:gd name="T16" fmla="*/ 30 w 103"/>
                <a:gd name="T17" fmla="*/ 444 h 920"/>
                <a:gd name="T18" fmla="*/ 9 w 103"/>
                <a:gd name="T19" fmla="*/ 209 h 920"/>
                <a:gd name="T20" fmla="*/ 3 w 103"/>
                <a:gd name="T21" fmla="*/ 92 h 920"/>
                <a:gd name="T22" fmla="*/ 1 w 103"/>
                <a:gd name="T23" fmla="*/ 0 h 920"/>
                <a:gd name="T24" fmla="*/ 0 w 103"/>
                <a:gd name="T25" fmla="*/ 0 h 920"/>
                <a:gd name="T26" fmla="*/ 1 w 103"/>
                <a:gd name="T27" fmla="*/ 92 h 920"/>
                <a:gd name="T28" fmla="*/ 7 w 103"/>
                <a:gd name="T29" fmla="*/ 210 h 9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035" name="Freeform 28"/>
            <p:cNvSpPr>
              <a:spLocks/>
            </p:cNvSpPr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>
                <a:gd name="T0" fmla="*/ 53 w 88"/>
                <a:gd name="T1" fmla="*/ 229 h 330"/>
                <a:gd name="T2" fmla="*/ 88 w 88"/>
                <a:gd name="T3" fmla="*/ 330 h 330"/>
                <a:gd name="T4" fmla="*/ 88 w 88"/>
                <a:gd name="T5" fmla="*/ 308 h 330"/>
                <a:gd name="T6" fmla="*/ 88 w 88"/>
                <a:gd name="T7" fmla="*/ 304 h 330"/>
                <a:gd name="T8" fmla="*/ 62 w 88"/>
                <a:gd name="T9" fmla="*/ 226 h 330"/>
                <a:gd name="T10" fmla="*/ 0 w 88"/>
                <a:gd name="T11" fmla="*/ 0 h 330"/>
                <a:gd name="T12" fmla="*/ 7 w 88"/>
                <a:gd name="T13" fmla="*/ 63 h 330"/>
                <a:gd name="T14" fmla="*/ 53 w 88"/>
                <a:gd name="T15" fmla="*/ 229 h 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036" name="Freeform 29"/>
            <p:cNvSpPr>
              <a:spLocks/>
            </p:cNvSpPr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>
                <a:gd name="T0" fmla="*/ 6 w 90"/>
                <a:gd name="T1" fmla="*/ 15 h 207"/>
                <a:gd name="T2" fmla="*/ 0 w 90"/>
                <a:gd name="T3" fmla="*/ 0 h 207"/>
                <a:gd name="T4" fmla="*/ 1 w 90"/>
                <a:gd name="T5" fmla="*/ 29 h 207"/>
                <a:gd name="T6" fmla="*/ 42 w 90"/>
                <a:gd name="T7" fmla="*/ 127 h 207"/>
                <a:gd name="T8" fmla="*/ 80 w 90"/>
                <a:gd name="T9" fmla="*/ 207 h 207"/>
                <a:gd name="T10" fmla="*/ 90 w 90"/>
                <a:gd name="T11" fmla="*/ 207 h 207"/>
                <a:gd name="T12" fmla="*/ 50 w 90"/>
                <a:gd name="T13" fmla="*/ 123 h 207"/>
                <a:gd name="T14" fmla="*/ 6 w 90"/>
                <a:gd name="T15" fmla="*/ 15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037" name="Freeform 30"/>
            <p:cNvSpPr>
              <a:spLocks/>
            </p:cNvSpPr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>
                <a:gd name="T0" fmla="*/ 101 w 115"/>
                <a:gd name="T1" fmla="*/ 409 h 467"/>
                <a:gd name="T2" fmla="*/ 78 w 115"/>
                <a:gd name="T3" fmla="*/ 344 h 467"/>
                <a:gd name="T4" fmla="*/ 29 w 115"/>
                <a:gd name="T5" fmla="*/ 151 h 467"/>
                <a:gd name="T6" fmla="*/ 13 w 115"/>
                <a:gd name="T7" fmla="*/ 53 h 467"/>
                <a:gd name="T8" fmla="*/ 0 w 115"/>
                <a:gd name="T9" fmla="*/ 0 h 467"/>
                <a:gd name="T10" fmla="*/ 21 w 115"/>
                <a:gd name="T11" fmla="*/ 152 h 467"/>
                <a:gd name="T12" fmla="*/ 69 w 115"/>
                <a:gd name="T13" fmla="*/ 347 h 467"/>
                <a:gd name="T14" fmla="*/ 103 w 115"/>
                <a:gd name="T15" fmla="*/ 441 h 467"/>
                <a:gd name="T16" fmla="*/ 115 w 115"/>
                <a:gd name="T17" fmla="*/ 467 h 467"/>
                <a:gd name="T18" fmla="*/ 112 w 115"/>
                <a:gd name="T19" fmla="*/ 458 h 467"/>
                <a:gd name="T20" fmla="*/ 101 w 115"/>
                <a:gd name="T21" fmla="*/ 409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038" name="Freeform 31"/>
            <p:cNvSpPr>
              <a:spLocks/>
            </p:cNvSpPr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>
                <a:gd name="T0" fmla="*/ 17 w 36"/>
                <a:gd name="T1" fmla="*/ 633 h 633"/>
                <a:gd name="T2" fmla="*/ 13 w 36"/>
                <a:gd name="T3" fmla="*/ 597 h 633"/>
                <a:gd name="T4" fmla="*/ 5 w 36"/>
                <a:gd name="T5" fmla="*/ 398 h 633"/>
                <a:gd name="T6" fmla="*/ 13 w 36"/>
                <a:gd name="T7" fmla="*/ 198 h 633"/>
                <a:gd name="T8" fmla="*/ 22 w 36"/>
                <a:gd name="T9" fmla="*/ 99 h 633"/>
                <a:gd name="T10" fmla="*/ 36 w 36"/>
                <a:gd name="T11" fmla="*/ 0 h 633"/>
                <a:gd name="T12" fmla="*/ 35 w 36"/>
                <a:gd name="T13" fmla="*/ 0 h 633"/>
                <a:gd name="T14" fmla="*/ 20 w 36"/>
                <a:gd name="T15" fmla="*/ 99 h 633"/>
                <a:gd name="T16" fmla="*/ 10 w 36"/>
                <a:gd name="T17" fmla="*/ 198 h 633"/>
                <a:gd name="T18" fmla="*/ 1 w 36"/>
                <a:gd name="T19" fmla="*/ 398 h 633"/>
                <a:gd name="T20" fmla="*/ 7 w 36"/>
                <a:gd name="T21" fmla="*/ 589 h 633"/>
                <a:gd name="T22" fmla="*/ 16 w 36"/>
                <a:gd name="T23" fmla="*/ 632 h 633"/>
                <a:gd name="T24" fmla="*/ 17 w 36"/>
                <a:gd name="T25" fmla="*/ 633 h 6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039" name="Freeform 32"/>
            <p:cNvSpPr>
              <a:spLocks/>
            </p:cNvSpPr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>
                <a:gd name="T0" fmla="*/ 22 w 28"/>
                <a:gd name="T1" fmla="*/ 59 h 59"/>
                <a:gd name="T2" fmla="*/ 28 w 28"/>
                <a:gd name="T3" fmla="*/ 59 h 59"/>
                <a:gd name="T4" fmla="*/ 0 w 28"/>
                <a:gd name="T5" fmla="*/ 0 h 59"/>
                <a:gd name="T6" fmla="*/ 22 w 28"/>
                <a:gd name="T7" fmla="*/ 5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040" name="Freeform 33"/>
            <p:cNvSpPr>
              <a:spLocks/>
            </p:cNvSpPr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>
                <a:gd name="T0" fmla="*/ 4 w 17"/>
                <a:gd name="T1" fmla="*/ 54 h 107"/>
                <a:gd name="T2" fmla="*/ 17 w 17"/>
                <a:gd name="T3" fmla="*/ 107 h 107"/>
                <a:gd name="T4" fmla="*/ 10 w 17"/>
                <a:gd name="T5" fmla="*/ 44 h 107"/>
                <a:gd name="T6" fmla="*/ 9 w 17"/>
                <a:gd name="T7" fmla="*/ 43 h 107"/>
                <a:gd name="T8" fmla="*/ 0 w 17"/>
                <a:gd name="T9" fmla="*/ 0 h 107"/>
                <a:gd name="T10" fmla="*/ 0 w 17"/>
                <a:gd name="T11" fmla="*/ 8 h 107"/>
                <a:gd name="T12" fmla="*/ 4 w 17"/>
                <a:gd name="T13" fmla="*/ 54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041" name="Freeform 34"/>
            <p:cNvSpPr>
              <a:spLocks/>
            </p:cNvSpPr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>
                <a:gd name="T0" fmla="*/ 8 w 294"/>
                <a:gd name="T1" fmla="*/ 553 h 568"/>
                <a:gd name="T2" fmla="*/ 35 w 294"/>
                <a:gd name="T3" fmla="*/ 397 h 568"/>
                <a:gd name="T4" fmla="*/ 99 w 294"/>
                <a:gd name="T5" fmla="*/ 252 h 568"/>
                <a:gd name="T6" fmla="*/ 187 w 294"/>
                <a:gd name="T7" fmla="*/ 119 h 568"/>
                <a:gd name="T8" fmla="*/ 238 w 294"/>
                <a:gd name="T9" fmla="*/ 58 h 568"/>
                <a:gd name="T10" fmla="*/ 265 w 294"/>
                <a:gd name="T11" fmla="*/ 28 h 568"/>
                <a:gd name="T12" fmla="*/ 294 w 294"/>
                <a:gd name="T13" fmla="*/ 0 h 568"/>
                <a:gd name="T14" fmla="*/ 293 w 294"/>
                <a:gd name="T15" fmla="*/ 0 h 568"/>
                <a:gd name="T16" fmla="*/ 264 w 294"/>
                <a:gd name="T17" fmla="*/ 27 h 568"/>
                <a:gd name="T18" fmla="*/ 237 w 294"/>
                <a:gd name="T19" fmla="*/ 56 h 568"/>
                <a:gd name="T20" fmla="*/ 185 w 294"/>
                <a:gd name="T21" fmla="*/ 117 h 568"/>
                <a:gd name="T22" fmla="*/ 95 w 294"/>
                <a:gd name="T23" fmla="*/ 249 h 568"/>
                <a:gd name="T24" fmla="*/ 30 w 294"/>
                <a:gd name="T25" fmla="*/ 396 h 568"/>
                <a:gd name="T26" fmla="*/ 0 w 294"/>
                <a:gd name="T27" fmla="*/ 549 h 568"/>
                <a:gd name="T28" fmla="*/ 7 w 294"/>
                <a:gd name="T29" fmla="*/ 568 h 568"/>
                <a:gd name="T30" fmla="*/ 8 w 294"/>
                <a:gd name="T31" fmla="*/ 553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042" name="Freeform 35"/>
            <p:cNvSpPr>
              <a:spLocks/>
            </p:cNvSpPr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>
                <a:gd name="T0" fmla="*/ 0 w 25"/>
                <a:gd name="T1" fmla="*/ 0 h 53"/>
                <a:gd name="T2" fmla="*/ 19 w 25"/>
                <a:gd name="T3" fmla="*/ 53 h 53"/>
                <a:gd name="T4" fmla="*/ 25 w 25"/>
                <a:gd name="T5" fmla="*/ 53 h 53"/>
                <a:gd name="T6" fmla="*/ 0 w 25"/>
                <a:gd name="T7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043" name="Freeform 36"/>
            <p:cNvSpPr>
              <a:spLocks/>
            </p:cNvSpPr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>
                <a:gd name="T0" fmla="*/ 0 w 29"/>
                <a:gd name="T1" fmla="*/ 0 h 141"/>
                <a:gd name="T2" fmla="*/ 7 w 29"/>
                <a:gd name="T3" fmla="*/ 89 h 141"/>
                <a:gd name="T4" fmla="*/ 18 w 29"/>
                <a:gd name="T5" fmla="*/ 117 h 141"/>
                <a:gd name="T6" fmla="*/ 29 w 29"/>
                <a:gd name="T7" fmla="*/ 141 h 141"/>
                <a:gd name="T8" fmla="*/ 27 w 29"/>
                <a:gd name="T9" fmla="*/ 135 h 141"/>
                <a:gd name="T10" fmla="*/ 8 w 29"/>
                <a:gd name="T11" fmla="*/ 22 h 141"/>
                <a:gd name="T12" fmla="*/ 4 w 29"/>
                <a:gd name="T13" fmla="*/ 11 h 141"/>
                <a:gd name="T14" fmla="*/ 0 w 29"/>
                <a:gd name="T15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044" name="Freeform 37"/>
            <p:cNvSpPr>
              <a:spLocks/>
            </p:cNvSpPr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>
                <a:gd name="T0" fmla="*/ 0 w 8"/>
                <a:gd name="T1" fmla="*/ 26 h 48"/>
                <a:gd name="T2" fmla="*/ 4 w 8"/>
                <a:gd name="T3" fmla="*/ 37 h 48"/>
                <a:gd name="T4" fmla="*/ 8 w 8"/>
                <a:gd name="T5" fmla="*/ 48 h 48"/>
                <a:gd name="T6" fmla="*/ 7 w 8"/>
                <a:gd name="T7" fmla="*/ 19 h 48"/>
                <a:gd name="T8" fmla="*/ 0 w 8"/>
                <a:gd name="T9" fmla="*/ 0 h 48"/>
                <a:gd name="T10" fmla="*/ 0 w 8"/>
                <a:gd name="T11" fmla="*/ 4 h 48"/>
                <a:gd name="T12" fmla="*/ 0 w 8"/>
                <a:gd name="T13" fmla="*/ 26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045" name="Freeform 38"/>
            <p:cNvSpPr>
              <a:spLocks/>
            </p:cNvSpPr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>
                <a:gd name="T0" fmla="*/ 11 w 44"/>
                <a:gd name="T1" fmla="*/ 28 h 111"/>
                <a:gd name="T2" fmla="*/ 0 w 44"/>
                <a:gd name="T3" fmla="*/ 0 h 111"/>
                <a:gd name="T4" fmla="*/ 11 w 44"/>
                <a:gd name="T5" fmla="*/ 49 h 111"/>
                <a:gd name="T6" fmla="*/ 14 w 44"/>
                <a:gd name="T7" fmla="*/ 58 h 111"/>
                <a:gd name="T8" fmla="*/ 39 w 44"/>
                <a:gd name="T9" fmla="*/ 111 h 111"/>
                <a:gd name="T10" fmla="*/ 44 w 44"/>
                <a:gd name="T11" fmla="*/ 111 h 111"/>
                <a:gd name="T12" fmla="*/ 22 w 44"/>
                <a:gd name="T13" fmla="*/ 52 h 111"/>
                <a:gd name="T14" fmla="*/ 11 w 44"/>
                <a:gd name="T15" fmla="*/ 28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62" name="Rectangle 61"/>
          <p:cNvSpPr/>
          <p:nvPr/>
        </p:nvSpPr>
        <p:spPr>
          <a:xfrm>
            <a:off x="0" y="0"/>
            <a:ext cx="182563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29" name="Title Placeholder 1"/>
          <p:cNvSpPr>
            <a:spLocks noGrp="1"/>
          </p:cNvSpPr>
          <p:nvPr>
            <p:ph type="title"/>
          </p:nvPr>
        </p:nvSpPr>
        <p:spPr bwMode="auto">
          <a:xfrm>
            <a:off x="1944688" y="623888"/>
            <a:ext cx="6589712" cy="1281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título mestre</a:t>
            </a:r>
            <a:endParaRPr lang="en-US" smtClean="0"/>
          </a:p>
        </p:txBody>
      </p:sp>
      <p:sp>
        <p:nvSpPr>
          <p:cNvPr id="1030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943100" y="2133600"/>
            <a:ext cx="65913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688"/>
            <a:ext cx="766763" cy="3698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661B299-9800-4CFC-A36B-C84EDDE98C37}" type="datetimeFigureOut">
              <a:rPr lang="pt-BR"/>
              <a:pPr>
                <a:defRPr/>
              </a:pPr>
              <a:t>13/05/2020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3100" y="6135688"/>
            <a:ext cx="57165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 dirty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11175" y="787400"/>
            <a:ext cx="5857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2000" smtClean="0">
                <a:solidFill>
                  <a:srgbClr val="FE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DED3C0B-B23B-4A07-879C-89AFD36EE29B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7" r:id="rId3"/>
    <p:sldLayoutId id="2147483708" r:id="rId4"/>
    <p:sldLayoutId id="2147483709" r:id="rId5"/>
    <p:sldLayoutId id="2147483710" r:id="rId6"/>
    <p:sldLayoutId id="2147483711" r:id="rId7"/>
    <p:sldLayoutId id="2147483712" r:id="rId8"/>
    <p:sldLayoutId id="2147483713" r:id="rId9"/>
    <p:sldLayoutId id="2147483714" r:id="rId10"/>
    <p:sldLayoutId id="2147483715" r:id="rId11"/>
    <p:sldLayoutId id="2147483716" r:id="rId12"/>
    <p:sldLayoutId id="2147483717" r:id="rId13"/>
    <p:sldLayoutId id="2147483718" r:id="rId14"/>
    <p:sldLayoutId id="2147483719" r:id="rId15"/>
    <p:sldLayoutId id="2147483720" r:id="rId16"/>
  </p:sldLayoutIdLst>
  <p:txStyles>
    <p:titleStyle>
      <a:lvl1pPr algn="l" defTabSz="457200" rtl="0" fontAlgn="base">
        <a:spcBef>
          <a:spcPct val="0"/>
        </a:spcBef>
        <a:spcAft>
          <a:spcPct val="0"/>
        </a:spcAft>
        <a:defRPr sz="3600" kern="1200">
          <a:solidFill>
            <a:srgbClr val="262626"/>
          </a:solidFill>
          <a:latin typeface="+mj-lt"/>
          <a:ea typeface="+mj-ea"/>
          <a:cs typeface="+mj-cs"/>
        </a:defRPr>
      </a:lvl1pPr>
      <a:lvl2pPr algn="l" defTabSz="457200" rtl="0" fontAlgn="base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2pPr>
      <a:lvl3pPr algn="l" defTabSz="457200" rtl="0" fontAlgn="base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3pPr>
      <a:lvl4pPr algn="l" defTabSz="457200" rtl="0" fontAlgn="base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4pPr>
      <a:lvl5pPr algn="l" defTabSz="457200" rtl="0" fontAlgn="base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4.png"/><Relationship Id="rId4" Type="http://schemas.openxmlformats.org/officeDocument/2006/relationships/oleObject" Target="../embeddings/oleObject1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/11074857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ncbi.nlm.nih.gov/pubmed?linkname=pubmed_pubmed&amp;from_uid=11074857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/22678141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ncbi.nlm.nih.gov/pubmed?linkname=pubmed_pubmed&amp;from_uid=19786452" TargetMode="External"/><Relationship Id="rId5" Type="http://schemas.openxmlformats.org/officeDocument/2006/relationships/hyperlink" Target="https://www.ncbi.nlm.nih.gov/pubmed/19786452" TargetMode="External"/><Relationship Id="rId4" Type="http://schemas.openxmlformats.org/officeDocument/2006/relationships/hyperlink" Target="https://www.ncbi.nlm.nih.gov/pubmed?linkname=pubmed_pubmed&amp;from_uid=22678141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/3763296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ncbi.nlm.nih.gov/pubmed?linkname=pubmed_pubmed&amp;from_uid=3763296" TargetMode="Externa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/25182682" TargetMode="Externa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ncbi.nlm.nih.gov/pubmed?linkname=pubmed_pubmed&amp;from_uid=25182682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/29551014" TargetMode="Externa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ncbi.nlm.nih.gov/pubmed?linkname=pubmed_pubmed&amp;from_uid=29551014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/25125032" TargetMode="Externa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ncbi.nlm.nih.gov/pubmed?linkname=pubmed_pubmed&amp;from_uid=25125032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19558" TargetMode="Externa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/31425619" TargetMode="Externa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ncbi.nlm.nih.gov/pubmed?linkname=pubmed_pubmed&amp;from_uid=31425619" TargetMode="Externa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bp.com.br/fileadmin/user_upload/2015/02/Ictericia_sem-DeptoNeoSBP-11nov12.pdf" TargetMode="Externa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s://pediatrics.aappublications.org/content/95/6/914" TargetMode="Externa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/9307164" TargetMode="External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doi.org/10.1111/j.1651-2227.1999.tb00040.x" TargetMode="Externa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pneonatologia.pt/wp-content/uploads/2016/11/2013-Ictericia_neonatal.pdf" TargetMode="External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Google Shape;33;p1"/>
          <p:cNvSpPr>
            <a:spLocks noGrp="1"/>
          </p:cNvSpPr>
          <p:nvPr>
            <p:ph type="ctrTitle"/>
          </p:nvPr>
        </p:nvSpPr>
        <p:spPr>
          <a:xfrm>
            <a:off x="684213" y="1484313"/>
            <a:ext cx="7772400" cy="1830387"/>
          </a:xfrm>
        </p:spPr>
        <p:txBody>
          <a:bodyPr lIns="91425" tIns="45700" rIns="91425" bIns="45700"/>
          <a:lstStyle/>
          <a:p>
            <a:pPr algn="ctr">
              <a:buClr>
                <a:srgbClr val="000000"/>
              </a:buClr>
              <a:buSzPts val="2000"/>
              <a:buFont typeface="Lucida Sans"/>
              <a:buNone/>
            </a:pPr>
            <a:r>
              <a:rPr lang="pt-BR" sz="2400" b="1" smtClean="0">
                <a:solidFill>
                  <a:schemeClr val="accent2"/>
                </a:solidFill>
              </a:rPr>
              <a:t>Perfil dos recém-nascidos submetidos à fototerapia intensiva numa Unidade de Terapia Intensiva Neonatal do Distrito Federal</a:t>
            </a:r>
            <a:endParaRPr lang="pt-BR" sz="6000" b="1" smtClean="0">
              <a:solidFill>
                <a:schemeClr val="accent2"/>
              </a:solidFill>
            </a:endParaRPr>
          </a:p>
        </p:txBody>
      </p:sp>
      <p:sp>
        <p:nvSpPr>
          <p:cNvPr id="34" name="Google Shape;34;p1"/>
          <p:cNvSpPr txBox="1">
            <a:spLocks noGrp="1"/>
          </p:cNvSpPr>
          <p:nvPr>
            <p:ph type="subTitle" idx="1"/>
          </p:nvPr>
        </p:nvSpPr>
        <p:spPr>
          <a:xfrm>
            <a:off x="2763838" y="3644900"/>
            <a:ext cx="5337175" cy="1200150"/>
          </a:xfrm>
        </p:spPr>
        <p:txBody>
          <a:bodyPr spcFirstLastPara="1" lIns="45700" tIns="45700" rIns="45700" bIns="45700" rtlCol="0">
            <a:norm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SzPts val="1836"/>
              <a:buFont typeface="Wingdings 3" charset="2"/>
              <a:buNone/>
              <a:defRPr/>
            </a:pPr>
            <a:r>
              <a:rPr lang="pt-BR" dirty="0">
                <a:solidFill>
                  <a:schemeClr val="dk1"/>
                </a:solidFill>
              </a:rPr>
              <a:t/>
            </a:r>
            <a:br>
              <a:rPr lang="pt-BR" dirty="0">
                <a:solidFill>
                  <a:schemeClr val="dk1"/>
                </a:solidFill>
              </a:rPr>
            </a:br>
            <a:r>
              <a:rPr lang="pt-BR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Pesquisador: André Da Silva Simões</a:t>
            </a:r>
            <a:endParaRPr dirty="0"/>
          </a:p>
          <a:p>
            <a:pPr fontAlgn="auto">
              <a:spcBef>
                <a:spcPts val="400"/>
              </a:spcBef>
              <a:spcAft>
                <a:spcPts val="0"/>
              </a:spcAft>
              <a:buSzPts val="1224"/>
              <a:buFont typeface="Wingdings 3" charset="2"/>
              <a:buNone/>
              <a:defRPr/>
            </a:pPr>
            <a:r>
              <a:rPr lang="pt-BR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Orientador(a): Dra. </a:t>
            </a:r>
            <a:r>
              <a:rPr lang="pt-BR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Nathália</a:t>
            </a:r>
            <a:r>
              <a:rPr lang="pt-BR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pt-BR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Bardal</a:t>
            </a:r>
            <a:endParaRPr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436" name="Google Shape;35;p1"/>
          <p:cNvSpPr txBox="1">
            <a:spLocks noChangeArrowheads="1"/>
          </p:cNvSpPr>
          <p:nvPr/>
        </p:nvSpPr>
        <p:spPr bwMode="auto">
          <a:xfrm>
            <a:off x="1187450" y="476250"/>
            <a:ext cx="691356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>
            <a:spAutoFit/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/>
            <a:r>
              <a:rPr lang="pt-BR" b="1">
                <a:solidFill>
                  <a:srgbClr val="0000FF"/>
                </a:solidFill>
              </a:rPr>
              <a:t>HOSPITAL MATERNO INFANTIL DE BRASÍLIA HMIB</a:t>
            </a:r>
            <a:endParaRPr lang="pt-BR">
              <a:solidFill>
                <a:srgbClr val="0000FF"/>
              </a:solidFill>
            </a:endParaRPr>
          </a:p>
          <a:p>
            <a:pPr algn="ctr"/>
            <a:r>
              <a:rPr lang="pt-BR" b="1">
                <a:solidFill>
                  <a:srgbClr val="0000FF"/>
                </a:solidFill>
                <a:latin typeface="Arial" pitchFamily="34" charset="0"/>
                <a:sym typeface="Arial" pitchFamily="34" charset="0"/>
              </a:rPr>
              <a:t>RESIDÊNCIA MÉDICA EM NEONATOLOGIA</a:t>
            </a:r>
          </a:p>
        </p:txBody>
      </p:sp>
      <p:sp>
        <p:nvSpPr>
          <p:cNvPr id="18437" name="Google Shape;36;p1"/>
          <p:cNvSpPr txBox="1">
            <a:spLocks noChangeArrowheads="1"/>
          </p:cNvSpPr>
          <p:nvPr/>
        </p:nvSpPr>
        <p:spPr bwMode="auto">
          <a:xfrm>
            <a:off x="2192338" y="5859463"/>
            <a:ext cx="49022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>
            <a:spAutoFit/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/>
            <a:r>
              <a:rPr lang="pt-BR">
                <a:solidFill>
                  <a:srgbClr val="000000"/>
                </a:solidFill>
                <a:latin typeface="Arial" pitchFamily="34" charset="0"/>
                <a:sym typeface="Arial" pitchFamily="34" charset="0"/>
              </a:rPr>
              <a:t>Brasília, 28 de fevereiro de 2020</a:t>
            </a:r>
          </a:p>
          <a:p>
            <a:pPr algn="ctr"/>
            <a:r>
              <a:rPr lang="pt-BR">
                <a:solidFill>
                  <a:srgbClr val="000000"/>
                </a:solidFill>
                <a:latin typeface="Arial" pitchFamily="34" charset="0"/>
                <a:sym typeface="Arial" pitchFamily="34" charset="0"/>
                <a:hlinkClick r:id="rId3"/>
              </a:rPr>
              <a:t>www.paulomargotto.com.br</a:t>
            </a:r>
            <a:r>
              <a:rPr lang="pt-BR">
                <a:solidFill>
                  <a:srgbClr val="000000"/>
                </a:solidFill>
                <a:latin typeface="Arial" pitchFamily="34" charset="0"/>
                <a:sym typeface="Arial" pitchFamily="34" charset="0"/>
              </a:rPr>
              <a:t> </a:t>
            </a:r>
          </a:p>
        </p:txBody>
      </p:sp>
      <p:pic>
        <p:nvPicPr>
          <p:cNvPr id="18438" name="Google Shape;38;p1"/>
          <p:cNvPicPr preferRelativeResize="0"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9675" y="2947988"/>
            <a:ext cx="1584325" cy="163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0" name="Rectangle 8"/>
          <p:cNvSpPr>
            <a:spLocks noChangeArrowheads="1"/>
          </p:cNvSpPr>
          <p:nvPr/>
        </p:nvSpPr>
        <p:spPr bwMode="auto">
          <a:xfrm>
            <a:off x="1443038" y="1171575"/>
            <a:ext cx="6850062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pt-BR"/>
              <a:t>TRABALHO DE CONCLUSÃO DO PROGRAMA DE RESIDÊNCIA MÉDICA EM NEONATOLOGIA DO HOSPITAL MATERNO INFANTIL DE BRASÍLIA (HMIB) SES/DF</a:t>
            </a:r>
            <a:r>
              <a:rPr lang="en-US"/>
              <a:t> </a:t>
            </a:r>
          </a:p>
        </p:txBody>
      </p:sp>
      <p:pic>
        <p:nvPicPr>
          <p:cNvPr id="18441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2263" y="4657725"/>
            <a:ext cx="67183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ítulo 1"/>
          <p:cNvSpPr>
            <a:spLocks noGrp="1"/>
          </p:cNvSpPr>
          <p:nvPr>
            <p:ph type="title"/>
          </p:nvPr>
        </p:nvSpPr>
        <p:spPr>
          <a:xfrm>
            <a:off x="1944688" y="623888"/>
            <a:ext cx="6589712" cy="1281112"/>
          </a:xfrm>
        </p:spPr>
        <p:txBody>
          <a:bodyPr/>
          <a:lstStyle/>
          <a:p>
            <a:pPr algn="ctr"/>
            <a:r>
              <a:rPr lang="pt-BR" smtClean="0">
                <a:solidFill>
                  <a:srgbClr val="FF00FF"/>
                </a:solidFill>
              </a:rPr>
              <a:t>INTRODUÇÃO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912938" y="1941513"/>
            <a:ext cx="6591300" cy="3778250"/>
          </a:xfrm>
        </p:spPr>
        <p:txBody>
          <a:bodyPr rtlCol="0">
            <a:normAutofit fontScale="92500" lnSpcReduction="20000"/>
          </a:bodyPr>
          <a:lstStyle/>
          <a:p>
            <a:pPr marL="109728" indent="0" algn="just" fontAlgn="auto">
              <a:spcAft>
                <a:spcPts val="0"/>
              </a:spcAft>
              <a:buFont typeface="Wingdings 3" charset="2"/>
              <a:buNone/>
              <a:defRPr/>
            </a:pPr>
            <a:r>
              <a:rPr lang="pt-BR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Icterícia Neonatal é considerada uma doença benigna e autolimitada, que costuma desaparecer nos primeiros 30 dias de vida.</a:t>
            </a:r>
          </a:p>
          <a:p>
            <a:pPr marL="109728" indent="0" algn="just" fontAlgn="auto">
              <a:spcAft>
                <a:spcPts val="0"/>
              </a:spcAft>
              <a:buFont typeface="Wingdings 3" charset="2"/>
              <a:buNone/>
              <a:defRPr/>
            </a:pPr>
            <a:endParaRPr lang="pt-BR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09728" indent="0" algn="just" fontAlgn="auto">
              <a:spcAft>
                <a:spcPts val="0"/>
              </a:spcAft>
              <a:buFont typeface="Wingdings 3" charset="2"/>
              <a:buNone/>
              <a:defRPr/>
            </a:pPr>
            <a:r>
              <a:rPr lang="pt-BR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As formas de terapia mais utilizadas no tratamento da </a:t>
            </a:r>
            <a:r>
              <a:rPr lang="pt-BR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hiperbilirrubinemia</a:t>
            </a:r>
            <a:r>
              <a:rPr lang="pt-BR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compreendem a fototerapia e a </a:t>
            </a:r>
            <a:r>
              <a:rPr lang="pt-BR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exsanguineotransfusão</a:t>
            </a:r>
            <a:r>
              <a:rPr lang="pt-BR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e, em alguns casos, a imunoglobulina .</a:t>
            </a:r>
          </a:p>
          <a:p>
            <a:pPr marL="109728" indent="0" algn="ctr" fontAlgn="auto">
              <a:spcAft>
                <a:spcPts val="0"/>
              </a:spcAft>
              <a:buFont typeface="Wingdings 3" charset="2"/>
              <a:buNone/>
              <a:defRPr/>
            </a:pPr>
            <a:r>
              <a:rPr lang="pt-BR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endParaRPr lang="pt-BR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ítulo 1"/>
          <p:cNvSpPr>
            <a:spLocks noGrp="1"/>
          </p:cNvSpPr>
          <p:nvPr>
            <p:ph type="title"/>
          </p:nvPr>
        </p:nvSpPr>
        <p:spPr>
          <a:xfrm>
            <a:off x="1944688" y="623888"/>
            <a:ext cx="6589712" cy="1281112"/>
          </a:xfrm>
        </p:spPr>
        <p:txBody>
          <a:bodyPr/>
          <a:lstStyle/>
          <a:p>
            <a:pPr algn="ctr"/>
            <a:r>
              <a:rPr lang="pt-BR" smtClean="0">
                <a:solidFill>
                  <a:srgbClr val="FF00FF"/>
                </a:solidFill>
              </a:rPr>
              <a:t>INTRODUÇÃO</a:t>
            </a:r>
          </a:p>
        </p:txBody>
      </p:sp>
      <p:sp>
        <p:nvSpPr>
          <p:cNvPr id="20483" name="Espaço Reservado para Conteúdo 2"/>
          <p:cNvSpPr>
            <a:spLocks noGrp="1"/>
          </p:cNvSpPr>
          <p:nvPr>
            <p:ph idx="1"/>
          </p:nvPr>
        </p:nvSpPr>
        <p:spPr>
          <a:xfrm>
            <a:off x="1943100" y="2030413"/>
            <a:ext cx="6591300" cy="3778250"/>
          </a:xfrm>
        </p:spPr>
        <p:txBody>
          <a:bodyPr/>
          <a:lstStyle/>
          <a:p>
            <a:pPr marL="88900" algn="just">
              <a:spcAft>
                <a:spcPts val="1200"/>
              </a:spcAft>
            </a:pPr>
            <a:r>
              <a:rPr lang="pt-BR" sz="2400" smtClean="0"/>
              <a:t>Técnica terapêutica que estimula reações fotoquímicas na estrutura molecular da bilirrubina para transformá-la em produtos hidrossolúveis que podem ser excretados pelos sistemas hepático e renal. </a:t>
            </a:r>
          </a:p>
          <a:p>
            <a:pPr marL="88900" algn="just">
              <a:spcAft>
                <a:spcPts val="1200"/>
              </a:spcAft>
            </a:pPr>
            <a:r>
              <a:rPr lang="pt-BR" sz="2400" smtClean="0"/>
              <a:t>Recomendações: depende unicamente do nível sérico e do quadro clinico geral do recém-nascido.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ítulo 1"/>
          <p:cNvSpPr>
            <a:spLocks noGrp="1"/>
          </p:cNvSpPr>
          <p:nvPr>
            <p:ph type="title"/>
          </p:nvPr>
        </p:nvSpPr>
        <p:spPr>
          <a:xfrm>
            <a:off x="1944688" y="623888"/>
            <a:ext cx="6589712" cy="1281112"/>
          </a:xfrm>
        </p:spPr>
        <p:txBody>
          <a:bodyPr/>
          <a:lstStyle/>
          <a:p>
            <a:pPr algn="ctr"/>
            <a:r>
              <a:rPr lang="pt-BR" smtClean="0">
                <a:solidFill>
                  <a:srgbClr val="FF00FF"/>
                </a:solidFill>
              </a:rPr>
              <a:t>INTRODUÇÃO</a:t>
            </a:r>
          </a:p>
        </p:txBody>
      </p:sp>
      <p:sp>
        <p:nvSpPr>
          <p:cNvPr id="21507" name="Espaço Reservado para Conteúdo 2"/>
          <p:cNvSpPr>
            <a:spLocks noGrp="1"/>
          </p:cNvSpPr>
          <p:nvPr>
            <p:ph idx="1"/>
          </p:nvPr>
        </p:nvSpPr>
        <p:spPr>
          <a:xfrm>
            <a:off x="1149350" y="1814513"/>
            <a:ext cx="7385050" cy="4110037"/>
          </a:xfrm>
        </p:spPr>
        <p:txBody>
          <a:bodyPr/>
          <a:lstStyle/>
          <a:p>
            <a:r>
              <a:rPr lang="pt-BR" smtClean="0"/>
              <a:t>A </a:t>
            </a:r>
            <a:r>
              <a:rPr lang="pt-BR" sz="2400" smtClean="0"/>
              <a:t>fototerapia de alta intensidade é definida pela Academia Americana de Pediatria como todo dispositivo de fototerapia que apresenta irradiância superior a 3- uW/cm/nm, incidiando sobre a maior superfície corporal exposta possível, utilizando lâmpadas de LED.</a:t>
            </a:r>
          </a:p>
          <a:p>
            <a:endParaRPr lang="pt-BR" sz="240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ítulo 1"/>
          <p:cNvSpPr>
            <a:spLocks noGrp="1"/>
          </p:cNvSpPr>
          <p:nvPr>
            <p:ph type="title"/>
          </p:nvPr>
        </p:nvSpPr>
        <p:spPr>
          <a:xfrm>
            <a:off x="1944688" y="623888"/>
            <a:ext cx="6589712" cy="1281112"/>
          </a:xfrm>
        </p:spPr>
        <p:txBody>
          <a:bodyPr/>
          <a:lstStyle/>
          <a:p>
            <a:pPr algn="ctr"/>
            <a:r>
              <a:rPr lang="pt-BR" smtClean="0">
                <a:solidFill>
                  <a:srgbClr val="FF00FF"/>
                </a:solidFill>
              </a:rPr>
              <a:t>OBJETIVO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943100" y="2060575"/>
            <a:ext cx="6591300" cy="3776663"/>
          </a:xfrm>
        </p:spPr>
        <p:txBody>
          <a:bodyPr>
            <a:normAutofit/>
          </a:bodyPr>
          <a:lstStyle/>
          <a:p>
            <a:pPr marL="109538" indent="0" algn="just">
              <a:lnSpc>
                <a:spcPct val="90000"/>
              </a:lnSpc>
              <a:buFont typeface="Wingdings 3" pitchFamily="18" charset="2"/>
              <a:buNone/>
            </a:pPr>
            <a:r>
              <a:rPr lang="pt-BR" sz="2200" smtClean="0">
                <a:solidFill>
                  <a:srgbClr val="0000FF"/>
                </a:solidFill>
              </a:rPr>
              <a:t>1-Traçar o perfil clínico dos recém-nascidos, submetidos à terapia de fototerapia intensiva, internados em regime de UTI na Unidade Neonatal do Hospital Materno Infantil de Brasília – HMIB. </a:t>
            </a:r>
          </a:p>
          <a:p>
            <a:pPr marL="109538" indent="0" algn="just">
              <a:lnSpc>
                <a:spcPct val="90000"/>
              </a:lnSpc>
              <a:buFont typeface="Wingdings 3" pitchFamily="18" charset="2"/>
              <a:buNone/>
            </a:pPr>
            <a:r>
              <a:rPr lang="pt-BR" sz="2200" smtClean="0">
                <a:solidFill>
                  <a:srgbClr val="0000FF"/>
                </a:solidFill>
              </a:rPr>
              <a:t>2-Identificar faixa de peso, idade gestacional, tipagem sanguínea, verificar níveis de bilirrubinas iniciais, correlacionando-os com desfechos da prematuridade, e a prevalência de exsanguíneo e uso de imunoglobulina</a:t>
            </a:r>
          </a:p>
          <a:p>
            <a:pPr marL="109538" indent="0" algn="just">
              <a:lnSpc>
                <a:spcPct val="90000"/>
              </a:lnSpc>
              <a:buFont typeface="Wingdings 3" pitchFamily="18" charset="2"/>
              <a:buNone/>
            </a:pPr>
            <a:endParaRPr lang="pt-BR" sz="2200" smtClean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ítulo 1"/>
          <p:cNvSpPr>
            <a:spLocks noGrp="1"/>
          </p:cNvSpPr>
          <p:nvPr>
            <p:ph type="title"/>
          </p:nvPr>
        </p:nvSpPr>
        <p:spPr>
          <a:xfrm>
            <a:off x="1944688" y="623888"/>
            <a:ext cx="6589712" cy="1281112"/>
          </a:xfrm>
        </p:spPr>
        <p:txBody>
          <a:bodyPr/>
          <a:lstStyle/>
          <a:p>
            <a:pPr algn="ctr"/>
            <a:r>
              <a:rPr lang="pt-BR" smtClean="0">
                <a:solidFill>
                  <a:srgbClr val="FF00FF"/>
                </a:solidFill>
              </a:rPr>
              <a:t>MATERIAIS E MÉTODOS</a:t>
            </a:r>
          </a:p>
        </p:txBody>
      </p:sp>
      <p:sp>
        <p:nvSpPr>
          <p:cNvPr id="23555" name="Espaço Reservado para Conteúdo 2"/>
          <p:cNvSpPr>
            <a:spLocks noGrp="1"/>
          </p:cNvSpPr>
          <p:nvPr>
            <p:ph idx="1"/>
          </p:nvPr>
        </p:nvSpPr>
        <p:spPr>
          <a:xfrm>
            <a:off x="1943100" y="1882775"/>
            <a:ext cx="6591300" cy="4768850"/>
          </a:xfrm>
        </p:spPr>
        <p:txBody>
          <a:bodyPr/>
          <a:lstStyle/>
          <a:p>
            <a:pPr marL="109538" indent="0" algn="just">
              <a:buFont typeface="Wingdings 3" pitchFamily="18" charset="2"/>
              <a:buNone/>
            </a:pPr>
            <a:r>
              <a:rPr lang="pt-BR" sz="2400" smtClean="0"/>
              <a:t>Estudo quantitativo, descritivo, transversal, realizado entre os meses de agosto de 2018 a agosto de 2019, com inclusão de 55 RNs atendidos na UTI Neonatal do HMIB. Os testes estatísticos utilizados consideraram um nível de significância de 0,05. </a:t>
            </a:r>
          </a:p>
          <a:p>
            <a:pPr marL="109538" indent="0" algn="just">
              <a:buFont typeface="Wingdings 3" pitchFamily="18" charset="2"/>
              <a:buNone/>
            </a:pPr>
            <a:endParaRPr lang="pt-BR" sz="2400" smtClean="0"/>
          </a:p>
          <a:p>
            <a:pPr marL="109538" indent="0" algn="just">
              <a:buFont typeface="Wingdings 3" pitchFamily="18" charset="2"/>
              <a:buNone/>
            </a:pPr>
            <a:r>
              <a:rPr lang="pt-BR" sz="2400" smtClean="0"/>
              <a:t>Este estudo foi aprovado pelo Comitê de Ética em Pesquisa da FEPECS sob CAAE:  25960919.2.0000.5553.</a:t>
            </a:r>
          </a:p>
          <a:p>
            <a:pPr marL="109538" indent="0" algn="just">
              <a:buFont typeface="Wingdings 3" pitchFamily="18" charset="2"/>
              <a:buNone/>
            </a:pP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Espaço Reservado para Conteúdo 1"/>
          <p:cNvSpPr>
            <a:spLocks noGrp="1"/>
          </p:cNvSpPr>
          <p:nvPr>
            <p:ph idx="1"/>
          </p:nvPr>
        </p:nvSpPr>
        <p:spPr>
          <a:xfrm>
            <a:off x="1943100" y="2133600"/>
            <a:ext cx="6591300" cy="3778250"/>
          </a:xfrm>
        </p:spPr>
        <p:txBody>
          <a:bodyPr/>
          <a:lstStyle/>
          <a:p>
            <a:r>
              <a:rPr lang="pt-BR" smtClean="0"/>
              <a:t>Recém-Nascidos entre o período de agosto de 2018 a agosto de 2019</a:t>
            </a:r>
          </a:p>
          <a:p>
            <a:r>
              <a:rPr lang="pt-BR" smtClean="0"/>
              <a:t>Internados em UTI</a:t>
            </a:r>
          </a:p>
          <a:p>
            <a:r>
              <a:rPr lang="pt-BR" smtClean="0"/>
              <a:t>Submetidos a fototerapia intensiva, uso de Bilisky</a:t>
            </a:r>
          </a:p>
          <a:p>
            <a:r>
              <a:rPr lang="pt-BR" smtClean="0"/>
              <a:t>A baixo de 30 dias de vida</a:t>
            </a:r>
          </a:p>
          <a:p>
            <a:endParaRPr lang="pt-BR" smtClean="0"/>
          </a:p>
        </p:txBody>
      </p:sp>
      <p:sp>
        <p:nvSpPr>
          <p:cNvPr id="24579" name="Título 2"/>
          <p:cNvSpPr>
            <a:spLocks noGrp="1"/>
          </p:cNvSpPr>
          <p:nvPr>
            <p:ph type="title"/>
          </p:nvPr>
        </p:nvSpPr>
        <p:spPr>
          <a:xfrm>
            <a:off x="1944688" y="623888"/>
            <a:ext cx="6589712" cy="1281112"/>
          </a:xfrm>
        </p:spPr>
        <p:txBody>
          <a:bodyPr/>
          <a:lstStyle/>
          <a:p>
            <a:r>
              <a:rPr lang="pt-BR" smtClean="0">
                <a:solidFill>
                  <a:srgbClr val="FF00FF"/>
                </a:solidFill>
              </a:rPr>
              <a:t>Critério de inclusão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Espaço Reservado para Conteúdo 1"/>
          <p:cNvSpPr>
            <a:spLocks noGrp="1"/>
          </p:cNvSpPr>
          <p:nvPr>
            <p:ph idx="1"/>
          </p:nvPr>
        </p:nvSpPr>
        <p:spPr>
          <a:xfrm>
            <a:off x="1943100" y="2133600"/>
            <a:ext cx="6591300" cy="3778250"/>
          </a:xfrm>
        </p:spPr>
        <p:txBody>
          <a:bodyPr/>
          <a:lstStyle/>
          <a:p>
            <a:r>
              <a:rPr lang="pt-BR" smtClean="0"/>
              <a:t>Ter idade cronológica superior a 30 dias</a:t>
            </a:r>
          </a:p>
          <a:p>
            <a:r>
              <a:rPr lang="pt-BR" smtClean="0"/>
              <a:t> Em uso de Bilitron</a:t>
            </a:r>
          </a:p>
          <a:p>
            <a:r>
              <a:rPr lang="pt-BR" smtClean="0"/>
              <a:t>RN indicados fototerapia intensiva apenas usando bilirrubina transcutânea(BTc) sem respeitar os critérios de uso  e sem controle de Bilirrubina Sérica</a:t>
            </a:r>
          </a:p>
          <a:p>
            <a:r>
              <a:rPr lang="pt-BR" smtClean="0"/>
              <a:t> RN com indicação de fototerapia intensiva se baseando na clinica e sem controle de Bilirrubina Sérica</a:t>
            </a:r>
          </a:p>
          <a:p>
            <a:r>
              <a:rPr lang="pt-BR" smtClean="0"/>
              <a:t>RN com indicação de fototerapia intensiva porém nível de Bilirrubina Sérica sem ser nível de fototerapia.</a:t>
            </a:r>
          </a:p>
        </p:txBody>
      </p:sp>
      <p:sp>
        <p:nvSpPr>
          <p:cNvPr id="25603" name="Título 2"/>
          <p:cNvSpPr>
            <a:spLocks noGrp="1"/>
          </p:cNvSpPr>
          <p:nvPr>
            <p:ph type="title"/>
          </p:nvPr>
        </p:nvSpPr>
        <p:spPr>
          <a:xfrm>
            <a:off x="1944688" y="623888"/>
            <a:ext cx="6589712" cy="1281112"/>
          </a:xfrm>
        </p:spPr>
        <p:txBody>
          <a:bodyPr/>
          <a:lstStyle/>
          <a:p>
            <a:r>
              <a:rPr lang="pt-BR" smtClean="0">
                <a:solidFill>
                  <a:srgbClr val="FF0000"/>
                </a:solidFill>
              </a:rPr>
              <a:t>Critério de Exclusão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ítulo 1"/>
          <p:cNvSpPr>
            <a:spLocks noGrp="1"/>
          </p:cNvSpPr>
          <p:nvPr>
            <p:ph type="title"/>
          </p:nvPr>
        </p:nvSpPr>
        <p:spPr>
          <a:xfrm>
            <a:off x="1944688" y="623888"/>
            <a:ext cx="6589712" cy="1281112"/>
          </a:xfrm>
        </p:spPr>
        <p:txBody>
          <a:bodyPr/>
          <a:lstStyle/>
          <a:p>
            <a:pPr algn="ctr"/>
            <a:r>
              <a:rPr lang="pt-BR" smtClean="0">
                <a:solidFill>
                  <a:srgbClr val="FF00FF"/>
                </a:solidFill>
              </a:rPr>
              <a:t>RESULTADOS</a:t>
            </a:r>
          </a:p>
        </p:txBody>
      </p:sp>
      <p:pic>
        <p:nvPicPr>
          <p:cNvPr id="7" name="image4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4688" y="2230438"/>
            <a:ext cx="6388100" cy="4164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628" name="CaixaDeTexto 9"/>
          <p:cNvSpPr txBox="1">
            <a:spLocks noChangeArrowheads="1"/>
          </p:cNvSpPr>
          <p:nvPr/>
        </p:nvSpPr>
        <p:spPr bwMode="auto">
          <a:xfrm>
            <a:off x="2138363" y="1905000"/>
            <a:ext cx="62023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/>
            <a:r>
              <a:rPr lang="pt-BR" sz="2000"/>
              <a:t>Representação do sexo dos pacientes incluídos</a:t>
            </a:r>
          </a:p>
        </p:txBody>
      </p:sp>
      <p:sp>
        <p:nvSpPr>
          <p:cNvPr id="3" name="Seta para a direita 2"/>
          <p:cNvSpPr/>
          <p:nvPr/>
        </p:nvSpPr>
        <p:spPr>
          <a:xfrm rot="8948980">
            <a:off x="6961188" y="3403600"/>
            <a:ext cx="990600" cy="506413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ítulo 1"/>
          <p:cNvSpPr>
            <a:spLocks noGrp="1"/>
          </p:cNvSpPr>
          <p:nvPr>
            <p:ph type="title"/>
          </p:nvPr>
        </p:nvSpPr>
        <p:spPr>
          <a:xfrm>
            <a:off x="1944688" y="623888"/>
            <a:ext cx="6589712" cy="1281112"/>
          </a:xfrm>
        </p:spPr>
        <p:txBody>
          <a:bodyPr/>
          <a:lstStyle/>
          <a:p>
            <a:pPr algn="ctr"/>
            <a:r>
              <a:rPr lang="pt-BR" smtClean="0">
                <a:solidFill>
                  <a:srgbClr val="FF00FF"/>
                </a:solidFill>
              </a:rPr>
              <a:t>RESULTADOS</a:t>
            </a:r>
          </a:p>
        </p:txBody>
      </p:sp>
      <p:sp>
        <p:nvSpPr>
          <p:cNvPr id="27651" name="CaixaDeTexto 9"/>
          <p:cNvSpPr txBox="1">
            <a:spLocks noChangeArrowheads="1"/>
          </p:cNvSpPr>
          <p:nvPr/>
        </p:nvSpPr>
        <p:spPr bwMode="auto">
          <a:xfrm>
            <a:off x="2728913" y="1763713"/>
            <a:ext cx="4129087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r>
              <a:rPr lang="pt-BR" sz="2000">
                <a:solidFill>
                  <a:srgbClr val="FF00FF"/>
                </a:solidFill>
              </a:rPr>
              <a:t>Faixa de idade gestacional</a:t>
            </a:r>
          </a:p>
        </p:txBody>
      </p:sp>
      <p:sp>
        <p:nvSpPr>
          <p:cNvPr id="12" name="Seta para a direita 11"/>
          <p:cNvSpPr/>
          <p:nvPr/>
        </p:nvSpPr>
        <p:spPr>
          <a:xfrm rot="7766038">
            <a:off x="6334919" y="2407444"/>
            <a:ext cx="657225" cy="319087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graphicFrame>
        <p:nvGraphicFramePr>
          <p:cNvPr id="27653" name="Gráfico 4"/>
          <p:cNvGraphicFramePr>
            <a:graphicFrameLocks/>
          </p:cNvGraphicFramePr>
          <p:nvPr/>
        </p:nvGraphicFramePr>
        <p:xfrm>
          <a:off x="2416175" y="2363788"/>
          <a:ext cx="6178550" cy="3532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57" name="Gráfico" r:id="rId4" imgW="6175783" imgH="3529890" progId="Excel.Chart.8">
                  <p:embed/>
                </p:oleObj>
              </mc:Choice>
              <mc:Fallback>
                <p:oleObj name="Gráfico" r:id="rId4" imgW="6175783" imgH="3529890" progId="Excel.Chart.8">
                  <p:embed/>
                  <p:pic>
                    <p:nvPicPr>
                      <p:cNvPr id="0" name="Gráfico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16175" y="2363788"/>
                        <a:ext cx="6178550" cy="35321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Seta para a direita 11"/>
          <p:cNvSpPr/>
          <p:nvPr/>
        </p:nvSpPr>
        <p:spPr>
          <a:xfrm rot="7766038">
            <a:off x="5041900" y="2762250"/>
            <a:ext cx="657225" cy="320675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CaixaDeTexto 16"/>
          <p:cNvSpPr txBox="1">
            <a:spLocks noChangeArrowheads="1"/>
          </p:cNvSpPr>
          <p:nvPr/>
        </p:nvSpPr>
        <p:spPr bwMode="auto">
          <a:xfrm>
            <a:off x="2728913" y="1763713"/>
            <a:ext cx="4129087" cy="3968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r>
              <a:rPr lang="pt-BR" sz="2000">
                <a:solidFill>
                  <a:srgbClr val="0000FF"/>
                </a:solidFill>
              </a:rPr>
              <a:t>Tipagem Sanguínea do RN</a:t>
            </a:r>
          </a:p>
        </p:txBody>
      </p:sp>
      <p:sp>
        <p:nvSpPr>
          <p:cNvPr id="28675" name="Título 1"/>
          <p:cNvSpPr>
            <a:spLocks noGrp="1"/>
          </p:cNvSpPr>
          <p:nvPr>
            <p:ph type="title"/>
          </p:nvPr>
        </p:nvSpPr>
        <p:spPr>
          <a:xfrm>
            <a:off x="1954213" y="623888"/>
            <a:ext cx="6589712" cy="1281112"/>
          </a:xfrm>
        </p:spPr>
        <p:txBody>
          <a:bodyPr/>
          <a:lstStyle/>
          <a:p>
            <a:pPr algn="ctr"/>
            <a:r>
              <a:rPr lang="pt-BR" smtClean="0">
                <a:solidFill>
                  <a:srgbClr val="FF00FF"/>
                </a:solidFill>
              </a:rPr>
              <a:t>RESULTADOS</a:t>
            </a:r>
          </a:p>
        </p:txBody>
      </p:sp>
      <p:pic>
        <p:nvPicPr>
          <p:cNvPr id="28676" name="image6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2213" y="2489200"/>
            <a:ext cx="6384925" cy="390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Seta para a direita 11"/>
          <p:cNvSpPr/>
          <p:nvPr/>
        </p:nvSpPr>
        <p:spPr>
          <a:xfrm rot="7766038">
            <a:off x="4267994" y="3044032"/>
            <a:ext cx="657225" cy="319087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5" name="Seta para a direita 11"/>
          <p:cNvSpPr/>
          <p:nvPr/>
        </p:nvSpPr>
        <p:spPr>
          <a:xfrm rot="7766038">
            <a:off x="8082756" y="2361407"/>
            <a:ext cx="657225" cy="319088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6" name="Seta para a direita 11"/>
          <p:cNvSpPr/>
          <p:nvPr/>
        </p:nvSpPr>
        <p:spPr>
          <a:xfrm rot="7766038">
            <a:off x="6590506" y="4206082"/>
            <a:ext cx="657225" cy="319088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8088" y="2482850"/>
            <a:ext cx="6192837" cy="4021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CaixaDeTexto 16"/>
          <p:cNvSpPr txBox="1">
            <a:spLocks noChangeArrowheads="1"/>
          </p:cNvSpPr>
          <p:nvPr/>
        </p:nvSpPr>
        <p:spPr bwMode="auto">
          <a:xfrm>
            <a:off x="2728913" y="1763713"/>
            <a:ext cx="4129087" cy="3968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r>
              <a:rPr lang="pt-BR" sz="2000">
                <a:solidFill>
                  <a:srgbClr val="0000FF"/>
                </a:solidFill>
              </a:rPr>
              <a:t>Tipagem Sanguínea da Mãe</a:t>
            </a:r>
          </a:p>
        </p:txBody>
      </p:sp>
      <p:sp>
        <p:nvSpPr>
          <p:cNvPr id="29700" name="Título 1"/>
          <p:cNvSpPr>
            <a:spLocks noGrp="1"/>
          </p:cNvSpPr>
          <p:nvPr>
            <p:ph type="title"/>
          </p:nvPr>
        </p:nvSpPr>
        <p:spPr>
          <a:xfrm>
            <a:off x="1944688" y="623888"/>
            <a:ext cx="6589712" cy="1281112"/>
          </a:xfrm>
        </p:spPr>
        <p:txBody>
          <a:bodyPr/>
          <a:lstStyle/>
          <a:p>
            <a:pPr algn="ctr"/>
            <a:r>
              <a:rPr lang="pt-BR" smtClean="0">
                <a:solidFill>
                  <a:srgbClr val="FF00FF"/>
                </a:solidFill>
              </a:rPr>
              <a:t>RESULTADOS</a:t>
            </a:r>
          </a:p>
        </p:txBody>
      </p:sp>
      <p:sp>
        <p:nvSpPr>
          <p:cNvPr id="14" name="Seta para a direita 11"/>
          <p:cNvSpPr/>
          <p:nvPr/>
        </p:nvSpPr>
        <p:spPr>
          <a:xfrm rot="12475103">
            <a:off x="4508500" y="2863850"/>
            <a:ext cx="657225" cy="319088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5" name="Seta para a direita 11"/>
          <p:cNvSpPr/>
          <p:nvPr/>
        </p:nvSpPr>
        <p:spPr>
          <a:xfrm rot="7766038">
            <a:off x="7905750" y="2405063"/>
            <a:ext cx="658813" cy="319087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6" name="Seta para a direita 11"/>
          <p:cNvSpPr/>
          <p:nvPr/>
        </p:nvSpPr>
        <p:spPr>
          <a:xfrm rot="7766038">
            <a:off x="6444456" y="4250532"/>
            <a:ext cx="657225" cy="319088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ítulo 1"/>
          <p:cNvSpPr>
            <a:spLocks noGrp="1"/>
          </p:cNvSpPr>
          <p:nvPr>
            <p:ph type="title"/>
          </p:nvPr>
        </p:nvSpPr>
        <p:spPr>
          <a:xfrm>
            <a:off x="1944688" y="623888"/>
            <a:ext cx="6589712" cy="1281112"/>
          </a:xfrm>
        </p:spPr>
        <p:txBody>
          <a:bodyPr/>
          <a:lstStyle/>
          <a:p>
            <a:pPr algn="ctr"/>
            <a:r>
              <a:rPr lang="pt-BR" smtClean="0">
                <a:solidFill>
                  <a:srgbClr val="FF00FF"/>
                </a:solidFill>
              </a:rPr>
              <a:t>RESULTADOS</a:t>
            </a:r>
          </a:p>
        </p:txBody>
      </p:sp>
      <p:pic>
        <p:nvPicPr>
          <p:cNvPr id="11" name="image8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4288" y="2493963"/>
            <a:ext cx="5980112" cy="4125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Seta para a direita 11"/>
          <p:cNvSpPr/>
          <p:nvPr/>
        </p:nvSpPr>
        <p:spPr>
          <a:xfrm rot="7766038">
            <a:off x="5676106" y="2213769"/>
            <a:ext cx="657225" cy="319088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30725" name="CaixaDeTexto 9"/>
          <p:cNvSpPr txBox="1">
            <a:spLocks noChangeArrowheads="1"/>
          </p:cNvSpPr>
          <p:nvPr/>
        </p:nvSpPr>
        <p:spPr bwMode="auto">
          <a:xfrm>
            <a:off x="2728913" y="1763713"/>
            <a:ext cx="4129087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r>
              <a:rPr lang="pt-BR" sz="2000">
                <a:solidFill>
                  <a:srgbClr val="0000FF"/>
                </a:solidFill>
              </a:rPr>
              <a:t>Coombs do RN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12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1888" y="2438400"/>
            <a:ext cx="5967412" cy="412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747" name="Título 1"/>
          <p:cNvSpPr>
            <a:spLocks noGrp="1"/>
          </p:cNvSpPr>
          <p:nvPr>
            <p:ph type="title"/>
          </p:nvPr>
        </p:nvSpPr>
        <p:spPr>
          <a:xfrm>
            <a:off x="1944688" y="623888"/>
            <a:ext cx="6589712" cy="1281112"/>
          </a:xfrm>
        </p:spPr>
        <p:txBody>
          <a:bodyPr/>
          <a:lstStyle/>
          <a:p>
            <a:pPr algn="ctr"/>
            <a:r>
              <a:rPr lang="pt-BR" smtClean="0">
                <a:solidFill>
                  <a:srgbClr val="FF00FF"/>
                </a:solidFill>
              </a:rPr>
              <a:t>RESULTADOS</a:t>
            </a:r>
          </a:p>
        </p:txBody>
      </p:sp>
      <p:sp>
        <p:nvSpPr>
          <p:cNvPr id="31748" name="CaixaDeTexto 9"/>
          <p:cNvSpPr txBox="1">
            <a:spLocks noChangeArrowheads="1"/>
          </p:cNvSpPr>
          <p:nvPr/>
        </p:nvSpPr>
        <p:spPr bwMode="auto">
          <a:xfrm>
            <a:off x="2728913" y="1763713"/>
            <a:ext cx="511651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r>
              <a:rPr lang="pt-BR" sz="2000">
                <a:solidFill>
                  <a:srgbClr val="0000FF"/>
                </a:solidFill>
              </a:rPr>
              <a:t>Necessidade de Imunoglobulina</a:t>
            </a:r>
          </a:p>
        </p:txBody>
      </p:sp>
      <p:sp>
        <p:nvSpPr>
          <p:cNvPr id="8" name="Seta para a direita 11"/>
          <p:cNvSpPr/>
          <p:nvPr/>
        </p:nvSpPr>
        <p:spPr>
          <a:xfrm rot="8926283">
            <a:off x="6296025" y="2406650"/>
            <a:ext cx="657225" cy="319088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10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5238" y="2451100"/>
            <a:ext cx="5651500" cy="4168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771" name="Título 1"/>
          <p:cNvSpPr>
            <a:spLocks noGrp="1"/>
          </p:cNvSpPr>
          <p:nvPr>
            <p:ph type="title"/>
          </p:nvPr>
        </p:nvSpPr>
        <p:spPr>
          <a:xfrm>
            <a:off x="1944688" y="623888"/>
            <a:ext cx="6589712" cy="1281112"/>
          </a:xfrm>
        </p:spPr>
        <p:txBody>
          <a:bodyPr/>
          <a:lstStyle/>
          <a:p>
            <a:pPr algn="ctr"/>
            <a:r>
              <a:rPr lang="pt-BR" smtClean="0">
                <a:solidFill>
                  <a:srgbClr val="FF00FF"/>
                </a:solidFill>
              </a:rPr>
              <a:t>RESULTADOS</a:t>
            </a:r>
          </a:p>
        </p:txBody>
      </p:sp>
      <p:sp>
        <p:nvSpPr>
          <p:cNvPr id="32772" name="CaixaDeTexto 9"/>
          <p:cNvSpPr txBox="1">
            <a:spLocks noChangeArrowheads="1"/>
          </p:cNvSpPr>
          <p:nvPr/>
        </p:nvSpPr>
        <p:spPr bwMode="auto">
          <a:xfrm>
            <a:off x="2728913" y="1763713"/>
            <a:ext cx="511651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r>
              <a:rPr lang="pt-BR" sz="2000">
                <a:solidFill>
                  <a:srgbClr val="0000FF"/>
                </a:solidFill>
              </a:rPr>
              <a:t>Necessidade de Exsanguineotransfusão</a:t>
            </a:r>
          </a:p>
        </p:txBody>
      </p:sp>
      <p:sp>
        <p:nvSpPr>
          <p:cNvPr id="8" name="Seta para a direita 11"/>
          <p:cNvSpPr/>
          <p:nvPr/>
        </p:nvSpPr>
        <p:spPr>
          <a:xfrm rot="9341850">
            <a:off x="6000750" y="2406650"/>
            <a:ext cx="657225" cy="319088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ítulo 1"/>
          <p:cNvSpPr>
            <a:spLocks noGrp="1"/>
          </p:cNvSpPr>
          <p:nvPr>
            <p:ph type="title"/>
          </p:nvPr>
        </p:nvSpPr>
        <p:spPr>
          <a:xfrm>
            <a:off x="2001838" y="546100"/>
            <a:ext cx="6589712" cy="1281113"/>
          </a:xfrm>
        </p:spPr>
        <p:txBody>
          <a:bodyPr/>
          <a:lstStyle/>
          <a:p>
            <a:pPr algn="ctr"/>
            <a:r>
              <a:rPr lang="pt-BR" smtClean="0">
                <a:solidFill>
                  <a:srgbClr val="FF00FF"/>
                </a:solidFill>
              </a:rPr>
              <a:t>RESULTADOS</a:t>
            </a:r>
          </a:p>
        </p:txBody>
      </p:sp>
      <p:pic>
        <p:nvPicPr>
          <p:cNvPr id="33795" name="image1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53" t="1559" r="6070" b="1514"/>
          <a:stretch>
            <a:fillRect/>
          </a:stretch>
        </p:blipFill>
        <p:spPr bwMode="auto">
          <a:xfrm>
            <a:off x="1150938" y="2049463"/>
            <a:ext cx="7845425" cy="4719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6" name="CaixaDeTexto 8"/>
          <p:cNvSpPr txBox="1">
            <a:spLocks noChangeArrowheads="1"/>
          </p:cNvSpPr>
          <p:nvPr/>
        </p:nvSpPr>
        <p:spPr bwMode="auto">
          <a:xfrm>
            <a:off x="1646238" y="1423988"/>
            <a:ext cx="46640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r>
              <a:rPr lang="pt-BR" sz="2000">
                <a:solidFill>
                  <a:srgbClr val="0000FF"/>
                </a:solidFill>
              </a:rPr>
              <a:t>Doenças associadas</a:t>
            </a:r>
          </a:p>
        </p:txBody>
      </p:sp>
      <p:sp>
        <p:nvSpPr>
          <p:cNvPr id="5" name="Retângulo de cantos arredondados 4"/>
          <p:cNvSpPr/>
          <p:nvPr/>
        </p:nvSpPr>
        <p:spPr>
          <a:xfrm>
            <a:off x="1646238" y="2046288"/>
            <a:ext cx="2447925" cy="400050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ítulo 1"/>
          <p:cNvSpPr>
            <a:spLocks noGrp="1"/>
          </p:cNvSpPr>
          <p:nvPr>
            <p:ph type="title"/>
          </p:nvPr>
        </p:nvSpPr>
        <p:spPr>
          <a:xfrm>
            <a:off x="1944688" y="623888"/>
            <a:ext cx="6589712" cy="1281112"/>
          </a:xfrm>
        </p:spPr>
        <p:txBody>
          <a:bodyPr/>
          <a:lstStyle/>
          <a:p>
            <a:pPr algn="ctr"/>
            <a:r>
              <a:rPr lang="pt-BR" smtClean="0">
                <a:solidFill>
                  <a:srgbClr val="FF00FF"/>
                </a:solidFill>
              </a:rPr>
              <a:t>RESULTADOS</a:t>
            </a:r>
          </a:p>
        </p:txBody>
      </p:sp>
      <p:pic>
        <p:nvPicPr>
          <p:cNvPr id="8" name="image13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1100" y="2389188"/>
            <a:ext cx="5894388" cy="4194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Seta para a direita 11"/>
          <p:cNvSpPr/>
          <p:nvPr/>
        </p:nvSpPr>
        <p:spPr>
          <a:xfrm rot="8926283">
            <a:off x="5749925" y="2139950"/>
            <a:ext cx="657225" cy="319088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34821" name="CaixaDeTexto 9"/>
          <p:cNvSpPr txBox="1">
            <a:spLocks noChangeArrowheads="1"/>
          </p:cNvSpPr>
          <p:nvPr/>
        </p:nvSpPr>
        <p:spPr bwMode="auto">
          <a:xfrm>
            <a:off x="2728913" y="1763713"/>
            <a:ext cx="511651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r>
              <a:rPr lang="pt-BR" sz="2000">
                <a:solidFill>
                  <a:srgbClr val="0000FF"/>
                </a:solidFill>
              </a:rPr>
              <a:t>Óbito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ítulo 1"/>
          <p:cNvSpPr>
            <a:spLocks noGrp="1"/>
          </p:cNvSpPr>
          <p:nvPr>
            <p:ph type="title"/>
          </p:nvPr>
        </p:nvSpPr>
        <p:spPr>
          <a:xfrm>
            <a:off x="1944688" y="623888"/>
            <a:ext cx="6589712" cy="1281112"/>
          </a:xfrm>
        </p:spPr>
        <p:txBody>
          <a:bodyPr/>
          <a:lstStyle/>
          <a:p>
            <a:pPr algn="ctr"/>
            <a:r>
              <a:rPr lang="pt-BR" smtClean="0">
                <a:solidFill>
                  <a:srgbClr val="FF00FF"/>
                </a:solidFill>
              </a:rPr>
              <a:t>RESULTADOS</a:t>
            </a:r>
          </a:p>
        </p:txBody>
      </p:sp>
      <p:pic>
        <p:nvPicPr>
          <p:cNvPr id="4" name="image14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4688" y="2230438"/>
            <a:ext cx="6815137" cy="445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844" name="CaixaDeTexto 4"/>
          <p:cNvSpPr txBox="1">
            <a:spLocks noChangeArrowheads="1"/>
          </p:cNvSpPr>
          <p:nvPr/>
        </p:nvSpPr>
        <p:spPr bwMode="auto">
          <a:xfrm>
            <a:off x="2271713" y="1539875"/>
            <a:ext cx="6262687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just"/>
            <a:r>
              <a:rPr lang="pt-BR" sz="2000">
                <a:solidFill>
                  <a:srgbClr val="0000FF"/>
                </a:solidFill>
              </a:rPr>
              <a:t>Correlação entre óbito a necessidade de imunoglobulina e de exsanguineotransfusão</a:t>
            </a:r>
            <a:endParaRPr lang="pt-BR">
              <a:solidFill>
                <a:srgbClr val="0000FF"/>
              </a:solidFill>
            </a:endParaRPr>
          </a:p>
        </p:txBody>
      </p:sp>
      <p:sp>
        <p:nvSpPr>
          <p:cNvPr id="10" name="Seta para a direita 11"/>
          <p:cNvSpPr/>
          <p:nvPr/>
        </p:nvSpPr>
        <p:spPr>
          <a:xfrm rot="2464800">
            <a:off x="6189663" y="4976813"/>
            <a:ext cx="657225" cy="319087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1" name="Seta para a direita 11"/>
          <p:cNvSpPr/>
          <p:nvPr/>
        </p:nvSpPr>
        <p:spPr>
          <a:xfrm rot="2464800">
            <a:off x="3727450" y="4976813"/>
            <a:ext cx="657225" cy="319087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ítulo 1"/>
          <p:cNvSpPr>
            <a:spLocks noGrp="1"/>
          </p:cNvSpPr>
          <p:nvPr>
            <p:ph type="title"/>
          </p:nvPr>
        </p:nvSpPr>
        <p:spPr>
          <a:xfrm>
            <a:off x="1944688" y="623888"/>
            <a:ext cx="6589712" cy="1281112"/>
          </a:xfrm>
        </p:spPr>
        <p:txBody>
          <a:bodyPr/>
          <a:lstStyle/>
          <a:p>
            <a:pPr algn="ctr"/>
            <a:r>
              <a:rPr lang="pt-BR" smtClean="0">
                <a:solidFill>
                  <a:srgbClr val="FF00FF"/>
                </a:solidFill>
              </a:rPr>
              <a:t>DISCUSSÃO</a:t>
            </a:r>
          </a:p>
        </p:txBody>
      </p:sp>
      <p:sp>
        <p:nvSpPr>
          <p:cNvPr id="5" name="Espaço Reservado para Conteúdo 2"/>
          <p:cNvSpPr>
            <a:spLocks noGrp="1"/>
          </p:cNvSpPr>
          <p:nvPr>
            <p:ph idx="1"/>
          </p:nvPr>
        </p:nvSpPr>
        <p:spPr>
          <a:xfrm>
            <a:off x="738188" y="1287463"/>
            <a:ext cx="8218487" cy="5276850"/>
          </a:xfrm>
        </p:spPr>
        <p:txBody>
          <a:bodyPr>
            <a:normAutofit/>
          </a:bodyPr>
          <a:lstStyle/>
          <a:p>
            <a:pPr marL="109538" indent="0" algn="just">
              <a:buFont typeface="Wingdings 3" pitchFamily="18" charset="2"/>
              <a:buNone/>
            </a:pPr>
            <a:r>
              <a:rPr lang="pt-BR" sz="2400" smtClean="0"/>
              <a:t>Em relação à característica da amostra, observou-se maior prevalência do </a:t>
            </a:r>
            <a:r>
              <a:rPr lang="pt-BR" sz="24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sexo masculino (67% dos casos</a:t>
            </a:r>
            <a:r>
              <a:rPr lang="pt-BR" sz="2400" smtClean="0">
                <a:solidFill>
                  <a:srgbClr val="0000FF"/>
                </a:solidFill>
              </a:rPr>
              <a:t>). </a:t>
            </a:r>
          </a:p>
          <a:p>
            <a:pPr marL="109538" indent="0" algn="just">
              <a:buFont typeface="Wingdings 3" pitchFamily="18" charset="2"/>
              <a:buNone/>
            </a:pPr>
            <a:r>
              <a:rPr lang="pt-BR" sz="24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Segundo a literatura, o sexo masculino está associado a níveis mais elevados de bilirrubina em comparação ao sexo feminino, embora ainda não haja explicação para tal achado</a:t>
            </a:r>
            <a:r>
              <a:rPr lang="pt-BR" sz="2400" smtClean="0"/>
              <a:t>. </a:t>
            </a:r>
          </a:p>
          <a:p>
            <a:pPr marL="109538" indent="0" algn="just">
              <a:buFont typeface="Wingdings 3" pitchFamily="18" charset="2"/>
              <a:buNone/>
            </a:pPr>
            <a:endParaRPr lang="pt-BR" sz="2400" smtClean="0"/>
          </a:p>
          <a:p>
            <a:pPr marL="109538" indent="0"/>
            <a:r>
              <a:rPr lang="pt-BR" smtClean="0">
                <a:hlinkClick r:id="rId3"/>
              </a:rPr>
              <a:t>Prediction and prevention of extreme neonatal hyperbilirubinemia in a mature health maintenance organization.</a:t>
            </a:r>
            <a:r>
              <a:rPr lang="pt-BR" smtClean="0"/>
              <a:t>Newman TB, Xiong B, Gonzales VM, Escobar GJ.Arch Pediatr Adolesc Med. 2000 Nov;154(11):1140-7.PMID: 11074857.</a:t>
            </a:r>
            <a:r>
              <a:rPr lang="pt-BR" u="sng" smtClean="0">
                <a:hlinkClick r:id="rId4"/>
              </a:rPr>
              <a:t>Similar articles</a:t>
            </a:r>
            <a:endParaRPr lang="pt-BR" u="sng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ítulo 1"/>
          <p:cNvSpPr>
            <a:spLocks noGrp="1"/>
          </p:cNvSpPr>
          <p:nvPr>
            <p:ph type="title"/>
          </p:nvPr>
        </p:nvSpPr>
        <p:spPr>
          <a:xfrm>
            <a:off x="1944688" y="623888"/>
            <a:ext cx="6589712" cy="1281112"/>
          </a:xfrm>
        </p:spPr>
        <p:txBody>
          <a:bodyPr/>
          <a:lstStyle/>
          <a:p>
            <a:pPr algn="ctr"/>
            <a:r>
              <a:rPr lang="pt-BR" smtClean="0">
                <a:solidFill>
                  <a:srgbClr val="FF00FF"/>
                </a:solidFill>
              </a:rPr>
              <a:t>DISCUSSÃO</a:t>
            </a:r>
          </a:p>
        </p:txBody>
      </p:sp>
      <p:sp>
        <p:nvSpPr>
          <p:cNvPr id="5" name="Espaço Reservado para Conteúdo 2"/>
          <p:cNvSpPr>
            <a:spLocks noGrp="1"/>
          </p:cNvSpPr>
          <p:nvPr>
            <p:ph idx="1"/>
          </p:nvPr>
        </p:nvSpPr>
        <p:spPr>
          <a:xfrm>
            <a:off x="1943100" y="1519238"/>
            <a:ext cx="6591300" cy="4778375"/>
          </a:xfrm>
        </p:spPr>
        <p:txBody>
          <a:bodyPr>
            <a:normAutofit/>
          </a:bodyPr>
          <a:lstStyle/>
          <a:p>
            <a:pPr marL="109538" indent="0" algn="just">
              <a:buFont typeface="Wingdings 3" pitchFamily="18" charset="2"/>
              <a:buNone/>
            </a:pPr>
            <a:r>
              <a:rPr lang="pt-BR" sz="2000" smtClean="0"/>
              <a:t>A maior parte da amostra foi composta por </a:t>
            </a:r>
            <a:r>
              <a:rPr lang="pt-BR" sz="20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recém-nascidos pré-termo (idade gestacional média de 32,7 semanas) e de baixo peso</a:t>
            </a:r>
            <a:r>
              <a:rPr lang="pt-BR" sz="20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.</a:t>
            </a:r>
            <a:r>
              <a:rPr lang="pt-BR" sz="2000" smtClean="0"/>
              <a:t> </a:t>
            </a:r>
          </a:p>
        </p:txBody>
      </p:sp>
      <p:sp>
        <p:nvSpPr>
          <p:cNvPr id="3" name="Retângulo 2"/>
          <p:cNvSpPr/>
          <p:nvPr/>
        </p:nvSpPr>
        <p:spPr>
          <a:xfrm>
            <a:off x="5616575" y="2984500"/>
            <a:ext cx="2828925" cy="3014663"/>
          </a:xfrm>
          <a:prstGeom prst="rect">
            <a:avLst/>
          </a:prstGeom>
        </p:spPr>
        <p:txBody>
          <a:bodyPr>
            <a:spAutoFit/>
          </a:bodyPr>
          <a:lstStyle/>
          <a:p>
            <a:pPr marL="109728" algn="ctr" fontAlgn="auto">
              <a:spcBef>
                <a:spcPts val="0"/>
              </a:spcBef>
              <a:spcAft>
                <a:spcPts val="600"/>
              </a:spcAft>
              <a:defRPr/>
            </a:pPr>
            <a:r>
              <a:rPr lang="pt-BR" sz="1750" dirty="0">
                <a:latin typeface="+mn-lt"/>
                <a:cs typeface="+mn-cs"/>
              </a:rPr>
              <a:t>Atividade </a:t>
            </a:r>
            <a:r>
              <a:rPr lang="pt-BR" sz="1750" dirty="0">
                <a:latin typeface="+mn-lt"/>
                <a:cs typeface="+mn-cs"/>
              </a:rPr>
              <a:t>da uridina-difosfato-</a:t>
            </a:r>
            <a:r>
              <a:rPr lang="pt-BR" sz="1750" dirty="0" err="1">
                <a:latin typeface="+mn-lt"/>
                <a:cs typeface="+mn-cs"/>
              </a:rPr>
              <a:t>glicuronosil</a:t>
            </a:r>
            <a:r>
              <a:rPr lang="pt-BR" sz="1750" dirty="0">
                <a:latin typeface="+mn-lt"/>
                <a:cs typeface="+mn-cs"/>
              </a:rPr>
              <a:t> </a:t>
            </a:r>
            <a:r>
              <a:rPr lang="pt-BR" sz="1750" dirty="0" err="1">
                <a:latin typeface="+mn-lt"/>
                <a:cs typeface="+mn-cs"/>
              </a:rPr>
              <a:t>transferase</a:t>
            </a:r>
            <a:r>
              <a:rPr lang="pt-BR" sz="1750" dirty="0">
                <a:latin typeface="+mn-lt"/>
                <a:cs typeface="+mn-cs"/>
              </a:rPr>
              <a:t>:</a:t>
            </a:r>
          </a:p>
          <a:p>
            <a:pPr marL="395478" indent="-285750" algn="just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1750" dirty="0">
                <a:latin typeface="+mn-lt"/>
                <a:cs typeface="+mn-cs"/>
              </a:rPr>
              <a:t>Até 30 </a:t>
            </a:r>
            <a:r>
              <a:rPr lang="pt-BR" sz="1750" dirty="0">
                <a:latin typeface="+mn-lt"/>
                <a:cs typeface="+mn-cs"/>
              </a:rPr>
              <a:t>sem: 0,1</a:t>
            </a:r>
            <a:r>
              <a:rPr lang="pt-BR" sz="1750" dirty="0">
                <a:latin typeface="+mn-lt"/>
                <a:cs typeface="+mn-cs"/>
              </a:rPr>
              <a:t>% dos valores de </a:t>
            </a:r>
            <a:r>
              <a:rPr lang="pt-BR" sz="1750" dirty="0">
                <a:latin typeface="+mn-lt"/>
                <a:cs typeface="+mn-cs"/>
              </a:rPr>
              <a:t>adulto</a:t>
            </a:r>
          </a:p>
          <a:p>
            <a:pPr marL="395478" indent="-285750" algn="just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1750" dirty="0">
                <a:latin typeface="+mn-lt"/>
                <a:cs typeface="+mn-cs"/>
              </a:rPr>
              <a:t>Entre </a:t>
            </a:r>
            <a:r>
              <a:rPr lang="pt-BR" sz="1750" dirty="0">
                <a:latin typeface="+mn-lt"/>
                <a:cs typeface="+mn-cs"/>
              </a:rPr>
              <a:t>30 e 40 </a:t>
            </a:r>
            <a:r>
              <a:rPr lang="pt-BR" sz="1750" dirty="0">
                <a:latin typeface="+mn-lt"/>
                <a:cs typeface="+mn-cs"/>
              </a:rPr>
              <a:t>sem: 1% </a:t>
            </a:r>
          </a:p>
          <a:p>
            <a:pPr marL="109728"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750" dirty="0">
              <a:latin typeface="+mn-lt"/>
              <a:cs typeface="+mn-cs"/>
            </a:endParaRPr>
          </a:p>
          <a:p>
            <a:pPr marL="109728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750" dirty="0">
                <a:latin typeface="+mn-lt"/>
                <a:cs typeface="+mn-cs"/>
              </a:rPr>
              <a:t>Uma </a:t>
            </a:r>
            <a:r>
              <a:rPr lang="pt-BR" sz="1750" dirty="0">
                <a:latin typeface="+mn-lt"/>
                <a:cs typeface="+mn-cs"/>
              </a:rPr>
              <a:t>deficiência fisiológica na conjugação hepática da bilirrubina.</a:t>
            </a:r>
            <a:endParaRPr lang="pt-BR" sz="175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37893" name="Picture 8" descr="https://slideplayer.com.br/slide/7079326/22/images/3/Aspectos+anat%C3%B4micos%2C+histol%C3%B3gicos+e+bioqu%C3%ADmicos+a+se+considera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2833688"/>
            <a:ext cx="3197225" cy="367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ítulo 1"/>
          <p:cNvSpPr>
            <a:spLocks noGrp="1"/>
          </p:cNvSpPr>
          <p:nvPr>
            <p:ph type="title"/>
          </p:nvPr>
        </p:nvSpPr>
        <p:spPr>
          <a:xfrm>
            <a:off x="1944688" y="623888"/>
            <a:ext cx="6589712" cy="1281112"/>
          </a:xfrm>
        </p:spPr>
        <p:txBody>
          <a:bodyPr/>
          <a:lstStyle/>
          <a:p>
            <a:pPr algn="ctr"/>
            <a:r>
              <a:rPr lang="pt-BR" smtClean="0">
                <a:solidFill>
                  <a:srgbClr val="FF00FF"/>
                </a:solidFill>
              </a:rPr>
              <a:t>DISCUSSÃO</a:t>
            </a:r>
          </a:p>
        </p:txBody>
      </p:sp>
      <p:sp>
        <p:nvSpPr>
          <p:cNvPr id="5" name="Espaço Reservado para Conteúdo 2"/>
          <p:cNvSpPr>
            <a:spLocks noGrp="1"/>
          </p:cNvSpPr>
          <p:nvPr>
            <p:ph idx="1"/>
          </p:nvPr>
        </p:nvSpPr>
        <p:spPr>
          <a:xfrm>
            <a:off x="277813" y="1344613"/>
            <a:ext cx="8301037" cy="4953000"/>
          </a:xfrm>
        </p:spPr>
        <p:txBody>
          <a:bodyPr>
            <a:noAutofit/>
          </a:bodyPr>
          <a:lstStyle/>
          <a:p>
            <a:pPr marL="0" indent="0" algn="just">
              <a:buFont typeface="Wingdings 3" pitchFamily="18" charset="2"/>
              <a:buNone/>
            </a:pPr>
            <a:r>
              <a:rPr lang="pt-BR" sz="2300" smtClean="0"/>
              <a:t>A </a:t>
            </a:r>
            <a:r>
              <a:rPr lang="pt-BR" sz="23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fototerapia foi iniciada entre os primeiros cinco dias de vida</a:t>
            </a:r>
            <a:r>
              <a:rPr lang="pt-BR" sz="2300" smtClean="0">
                <a:solidFill>
                  <a:srgbClr val="0000FF"/>
                </a:solidFill>
              </a:rPr>
              <a:t>.</a:t>
            </a:r>
            <a:r>
              <a:rPr lang="pt-BR" sz="2300" smtClean="0"/>
              <a:t> </a:t>
            </a:r>
          </a:p>
          <a:p>
            <a:pPr marL="0" indent="0" algn="just">
              <a:buFont typeface="Wingdings 3" pitchFamily="18" charset="2"/>
              <a:buNone/>
            </a:pPr>
            <a:r>
              <a:rPr lang="pt-BR" sz="2300" smtClean="0"/>
              <a:t>Fato que corrobora com os achados na literatura de que o pico de hiperbillirubinemia neonatal varia do 3º ao 5º dia de vida no recém-nascido de termo e do 5º ao 7º dia de vida no recém-nascido pré-termo. </a:t>
            </a:r>
          </a:p>
          <a:p>
            <a:pPr marL="0" indent="0" algn="just">
              <a:buFont typeface="Wingdings 3" pitchFamily="18" charset="2"/>
              <a:buNone/>
            </a:pPr>
            <a:endParaRPr lang="pt-BR" sz="2300" smtClean="0"/>
          </a:p>
        </p:txBody>
      </p:sp>
      <p:sp>
        <p:nvSpPr>
          <p:cNvPr id="38919" name="Rectangle 7"/>
          <p:cNvSpPr>
            <a:spLocks noChangeArrowheads="1"/>
          </p:cNvSpPr>
          <p:nvPr/>
        </p:nvSpPr>
        <p:spPr bwMode="auto">
          <a:xfrm>
            <a:off x="0" y="3775075"/>
            <a:ext cx="4691063" cy="3049588"/>
          </a:xfrm>
          <a:prstGeom prst="rect">
            <a:avLst/>
          </a:prstGeom>
          <a:solidFill>
            <a:srgbClr val="FFFFFF"/>
          </a:solidFill>
          <a:ln w="28575">
            <a:solidFill>
              <a:srgbClr val="00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71415" bIns="0" anchor="ctr">
            <a:spAutoFit/>
          </a:bodyPr>
          <a:lstStyle/>
          <a:p>
            <a:pPr algn="ctr"/>
            <a:r>
              <a:rPr lang="en-US">
                <a:hlinkClick r:id="rId3"/>
              </a:rPr>
              <a:t>An </a:t>
            </a:r>
            <a:r>
              <a:rPr lang="en-US" b="1">
                <a:hlinkClick r:id="rId3"/>
              </a:rPr>
              <a:t>approach</a:t>
            </a:r>
            <a:r>
              <a:rPr lang="en-US">
                <a:hlinkClick r:id="rId3"/>
              </a:rPr>
              <a:t> to the </a:t>
            </a:r>
            <a:r>
              <a:rPr lang="en-US" b="1">
                <a:hlinkClick r:id="rId3"/>
              </a:rPr>
              <a:t>management</a:t>
            </a:r>
            <a:r>
              <a:rPr lang="en-US">
                <a:hlinkClick r:id="rId3"/>
              </a:rPr>
              <a:t> of hyperbilirubinemia in the preterm infant less than 35 weeks of gestation.</a:t>
            </a:r>
            <a:endParaRPr lang="en-US"/>
          </a:p>
          <a:p>
            <a:pPr algn="ctr"/>
            <a:r>
              <a:rPr lang="en-US" b="1"/>
              <a:t>Maisels MJ</a:t>
            </a:r>
            <a:r>
              <a:rPr lang="en-US"/>
              <a:t>, Watchko JF, Bhutani VK, Stevenson DK.</a:t>
            </a:r>
          </a:p>
          <a:p>
            <a:pPr algn="ctr"/>
            <a:r>
              <a:rPr lang="en-US"/>
              <a:t>J Perinatol. 2012 Sep;32(9):660-4. doi: 10.1038/jp.2012.71. Epub 2012 Jun 7. Review.</a:t>
            </a:r>
          </a:p>
          <a:p>
            <a:pPr algn="ctr"/>
            <a:r>
              <a:rPr lang="en-US"/>
              <a:t>PMID:</a:t>
            </a:r>
          </a:p>
          <a:p>
            <a:pPr lvl="1" algn="ctr"/>
            <a:r>
              <a:rPr lang="en-US"/>
              <a:t> 22678141</a:t>
            </a:r>
          </a:p>
          <a:p>
            <a:pPr algn="ctr"/>
            <a:r>
              <a:rPr lang="en-US" u="sng">
                <a:hlinkClick r:id="rId4"/>
              </a:rPr>
              <a:t>Similar articles</a:t>
            </a:r>
            <a:endParaRPr lang="en-US" u="sng"/>
          </a:p>
        </p:txBody>
      </p:sp>
      <p:sp>
        <p:nvSpPr>
          <p:cNvPr id="38920" name="Rectangle 8"/>
          <p:cNvSpPr>
            <a:spLocks noChangeArrowheads="1"/>
          </p:cNvSpPr>
          <p:nvPr/>
        </p:nvSpPr>
        <p:spPr bwMode="auto">
          <a:xfrm>
            <a:off x="4721225" y="3794125"/>
            <a:ext cx="4422775" cy="2865438"/>
          </a:xfrm>
          <a:prstGeom prst="rect">
            <a:avLst/>
          </a:prstGeom>
          <a:solidFill>
            <a:srgbClr val="FFFFFF"/>
          </a:solidFill>
          <a:ln w="19050">
            <a:solidFill>
              <a:srgbClr val="00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71415" bIns="0" anchor="ctr">
            <a:spAutoFit/>
          </a:bodyPr>
          <a:lstStyle/>
          <a:p>
            <a:pPr algn="ctr"/>
            <a:r>
              <a:rPr lang="en-US" sz="1700" b="1">
                <a:hlinkClick r:id="rId5"/>
              </a:rPr>
              <a:t>Hyperbilirubinemia</a:t>
            </a:r>
            <a:r>
              <a:rPr lang="en-US" sz="1700">
                <a:hlinkClick r:id="rId5"/>
              </a:rPr>
              <a:t> in the newborn </a:t>
            </a:r>
            <a:r>
              <a:rPr lang="en-US" sz="1700" b="1">
                <a:hlinkClick r:id="rId5"/>
              </a:rPr>
              <a:t>infant</a:t>
            </a:r>
            <a:r>
              <a:rPr lang="en-US" sz="1700">
                <a:hlinkClick r:id="rId5"/>
              </a:rPr>
              <a:t> &gt; or =</a:t>
            </a:r>
            <a:r>
              <a:rPr lang="en-US" sz="1700" b="1">
                <a:hlinkClick r:id="rId5"/>
              </a:rPr>
              <a:t>35</a:t>
            </a:r>
            <a:r>
              <a:rPr lang="en-US" sz="1700">
                <a:hlinkClick r:id="rId5"/>
              </a:rPr>
              <a:t> </a:t>
            </a:r>
            <a:r>
              <a:rPr lang="en-US" sz="1700" b="1">
                <a:hlinkClick r:id="rId5"/>
              </a:rPr>
              <a:t>weeks</a:t>
            </a:r>
            <a:r>
              <a:rPr lang="en-US" sz="1700">
                <a:hlinkClick r:id="rId5"/>
              </a:rPr>
              <a:t>' gestation: an update with clarifications.</a:t>
            </a:r>
            <a:endParaRPr lang="en-US" sz="1700"/>
          </a:p>
          <a:p>
            <a:pPr algn="ctr"/>
            <a:r>
              <a:rPr lang="en-US" sz="1700" b="1"/>
              <a:t>Maisels MJ</a:t>
            </a:r>
            <a:r>
              <a:rPr lang="en-US" sz="1700"/>
              <a:t>, Bhutani VK, Bogen D, Newman TB, Stark AR, Watchko JF.</a:t>
            </a:r>
          </a:p>
          <a:p>
            <a:pPr algn="ctr"/>
            <a:r>
              <a:rPr lang="en-US" sz="1700"/>
              <a:t>Pediatrics. 2009 Oct;124(4):1193-8. doi: 10.1542/peds.2009-0329. Epub 2009 Sep 28. Review. No abstract available.</a:t>
            </a:r>
          </a:p>
          <a:p>
            <a:pPr algn="ctr"/>
            <a:r>
              <a:rPr lang="en-US" sz="1700"/>
              <a:t>PMID:</a:t>
            </a:r>
          </a:p>
          <a:p>
            <a:pPr lvl="1" algn="ctr"/>
            <a:r>
              <a:rPr lang="en-US" sz="1700"/>
              <a:t> 19786452</a:t>
            </a:r>
          </a:p>
          <a:p>
            <a:pPr algn="ctr"/>
            <a:r>
              <a:rPr lang="en-US" sz="1700" u="sng">
                <a:hlinkClick r:id="rId6"/>
              </a:rPr>
              <a:t>Similar articles</a:t>
            </a:r>
            <a:endParaRPr lang="en-US" sz="1700" u="sng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ítulo 1"/>
          <p:cNvSpPr>
            <a:spLocks noGrp="1"/>
          </p:cNvSpPr>
          <p:nvPr>
            <p:ph type="title"/>
          </p:nvPr>
        </p:nvSpPr>
        <p:spPr>
          <a:xfrm>
            <a:off x="1944688" y="623888"/>
            <a:ext cx="6589712" cy="1281112"/>
          </a:xfrm>
        </p:spPr>
        <p:txBody>
          <a:bodyPr/>
          <a:lstStyle/>
          <a:p>
            <a:pPr algn="ctr"/>
            <a:r>
              <a:rPr lang="pt-BR" smtClean="0">
                <a:solidFill>
                  <a:srgbClr val="FF00FF"/>
                </a:solidFill>
              </a:rPr>
              <a:t>DISCUSSÃO</a:t>
            </a:r>
          </a:p>
        </p:txBody>
      </p:sp>
      <p:sp>
        <p:nvSpPr>
          <p:cNvPr id="5" name="Espaço Reservado para Conteúdo 2"/>
          <p:cNvSpPr>
            <a:spLocks noGrp="1"/>
          </p:cNvSpPr>
          <p:nvPr>
            <p:ph idx="1"/>
          </p:nvPr>
        </p:nvSpPr>
        <p:spPr>
          <a:xfrm>
            <a:off x="1985963" y="1787525"/>
            <a:ext cx="6592887" cy="4510088"/>
          </a:xfrm>
        </p:spPr>
        <p:txBody>
          <a:bodyPr rtlCol="0">
            <a:noAutofit/>
          </a:bodyPr>
          <a:lstStyle/>
          <a:p>
            <a:pPr algn="just" fontAlgn="auto">
              <a:spcAft>
                <a:spcPts val="0"/>
              </a:spcAft>
              <a:buFont typeface="Wingdings 3" charset="2"/>
              <a:buChar char=""/>
              <a:defRPr/>
            </a:pPr>
            <a:r>
              <a:rPr lang="pt-BR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Os níveis séricos de BT para indicação da fototerapia em RNPT não são consenso na literatura, prevalecendo, na prática clínica, a dosagem periódica da BT, a idade gestacional pós-natal e a análise de fatores facilitadores de lesão </a:t>
            </a:r>
            <a:r>
              <a:rPr lang="pt-BR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bilirrubínica</a:t>
            </a:r>
            <a:r>
              <a:rPr lang="pt-BR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neuronal.</a:t>
            </a:r>
          </a:p>
          <a:p>
            <a:pPr marL="0" indent="0" algn="just" fontAlgn="auto">
              <a:spcAft>
                <a:spcPts val="0"/>
              </a:spcAft>
              <a:buFont typeface="Wingdings 3" charset="2"/>
              <a:buNone/>
              <a:defRPr/>
            </a:pPr>
            <a:endParaRPr lang="pt-BR" sz="23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9942" name="Rectangle 6"/>
          <p:cNvSpPr>
            <a:spLocks noChangeArrowheads="1"/>
          </p:cNvSpPr>
          <p:nvPr/>
        </p:nvSpPr>
        <p:spPr bwMode="auto">
          <a:xfrm>
            <a:off x="439738" y="5210175"/>
            <a:ext cx="8704262" cy="164782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71415" bIns="0" anchor="ctr">
            <a:spAutoFit/>
          </a:bodyPr>
          <a:lstStyle/>
          <a:p>
            <a:pPr algn="ctr"/>
            <a:r>
              <a:rPr lang="en-US" b="1">
                <a:hlinkClick r:id="rId3"/>
              </a:rPr>
              <a:t>Normal</a:t>
            </a:r>
            <a:r>
              <a:rPr lang="en-US">
                <a:hlinkClick r:id="rId3"/>
              </a:rPr>
              <a:t> </a:t>
            </a:r>
            <a:r>
              <a:rPr lang="en-US" b="1">
                <a:hlinkClick r:id="rId3"/>
              </a:rPr>
              <a:t>serum</a:t>
            </a:r>
            <a:r>
              <a:rPr lang="en-US">
                <a:hlinkClick r:id="rId3"/>
              </a:rPr>
              <a:t> </a:t>
            </a:r>
            <a:r>
              <a:rPr lang="en-US" b="1">
                <a:hlinkClick r:id="rId3"/>
              </a:rPr>
              <a:t>bilirubin</a:t>
            </a:r>
            <a:r>
              <a:rPr lang="en-US">
                <a:hlinkClick r:id="rId3"/>
              </a:rPr>
              <a:t> </a:t>
            </a:r>
            <a:r>
              <a:rPr lang="en-US" b="1">
                <a:hlinkClick r:id="rId3"/>
              </a:rPr>
              <a:t>levels</a:t>
            </a:r>
            <a:r>
              <a:rPr lang="en-US">
                <a:hlinkClick r:id="rId3"/>
              </a:rPr>
              <a:t> in the newborn and the effect of breast-feeding.</a:t>
            </a:r>
            <a:endParaRPr lang="en-US"/>
          </a:p>
          <a:p>
            <a:pPr algn="ctr"/>
            <a:r>
              <a:rPr lang="en-US" b="1"/>
              <a:t>Maisels MJ</a:t>
            </a:r>
            <a:r>
              <a:rPr lang="en-US"/>
              <a:t>, Gifford K.</a:t>
            </a:r>
          </a:p>
          <a:p>
            <a:pPr algn="ctr"/>
            <a:r>
              <a:rPr lang="en-US"/>
              <a:t>Pediatrics. 1986 Nov;78(5):837-43.</a:t>
            </a:r>
          </a:p>
          <a:p>
            <a:pPr algn="ctr"/>
            <a:r>
              <a:rPr lang="en-US"/>
              <a:t>PMID:</a:t>
            </a:r>
          </a:p>
          <a:p>
            <a:pPr lvl="1" algn="ctr"/>
            <a:r>
              <a:rPr lang="en-US"/>
              <a:t> 3763296</a:t>
            </a:r>
          </a:p>
          <a:p>
            <a:pPr algn="ctr"/>
            <a:r>
              <a:rPr lang="en-US" u="sng">
                <a:hlinkClick r:id="rId4"/>
              </a:rPr>
              <a:t>Similar articles</a:t>
            </a:r>
            <a:endParaRPr lang="en-US" u="sng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ítulo 1"/>
          <p:cNvSpPr>
            <a:spLocks noGrp="1"/>
          </p:cNvSpPr>
          <p:nvPr>
            <p:ph type="title"/>
          </p:nvPr>
        </p:nvSpPr>
        <p:spPr>
          <a:xfrm>
            <a:off x="1944688" y="623888"/>
            <a:ext cx="6589712" cy="1281112"/>
          </a:xfrm>
        </p:spPr>
        <p:txBody>
          <a:bodyPr/>
          <a:lstStyle/>
          <a:p>
            <a:pPr algn="ctr"/>
            <a:r>
              <a:rPr lang="pt-BR" smtClean="0">
                <a:solidFill>
                  <a:srgbClr val="FF00FF"/>
                </a:solidFill>
              </a:rPr>
              <a:t>DISCUSSÃO</a:t>
            </a:r>
          </a:p>
        </p:txBody>
      </p:sp>
      <p:sp>
        <p:nvSpPr>
          <p:cNvPr id="5" name="Espaço Reservado para Conteúdo 2"/>
          <p:cNvSpPr>
            <a:spLocks noGrp="1"/>
          </p:cNvSpPr>
          <p:nvPr>
            <p:ph idx="1"/>
          </p:nvPr>
        </p:nvSpPr>
        <p:spPr>
          <a:xfrm>
            <a:off x="1985963" y="1595438"/>
            <a:ext cx="6592887" cy="4510087"/>
          </a:xfrm>
        </p:spPr>
        <p:txBody>
          <a:bodyPr>
            <a:noAutofit/>
          </a:bodyPr>
          <a:lstStyle/>
          <a:p>
            <a:pPr algn="just">
              <a:spcAft>
                <a:spcPts val="600"/>
              </a:spcAft>
            </a:pPr>
            <a:r>
              <a:rPr lang="pt-BR" sz="2300" smtClean="0"/>
              <a:t>No presente estudo, observou apenas </a:t>
            </a:r>
            <a:r>
              <a:rPr lang="pt-BR" sz="23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1 óbito, não relacionado à icterícia</a:t>
            </a:r>
            <a:r>
              <a:rPr lang="pt-BR" sz="2300" smtClean="0">
                <a:solidFill>
                  <a:srgbClr val="0000FF"/>
                </a:solidFill>
              </a:rPr>
              <a:t>. </a:t>
            </a:r>
          </a:p>
          <a:p>
            <a:pPr algn="just">
              <a:spcAft>
                <a:spcPts val="600"/>
              </a:spcAft>
            </a:pPr>
            <a:r>
              <a:rPr lang="pt-BR" sz="2300" b="1" smtClean="0">
                <a:solidFill>
                  <a:srgbClr val="FF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Não foram relatadas complicações relacionadas aos procedimentos de administração de imunoglobulina e realização de exsanguineotransfusão</a:t>
            </a:r>
            <a:r>
              <a:rPr lang="pt-BR" sz="2300" smtClean="0"/>
              <a:t>.</a:t>
            </a:r>
          </a:p>
          <a:p>
            <a:pPr algn="just">
              <a:spcAft>
                <a:spcPts val="600"/>
              </a:spcAft>
            </a:pPr>
            <a:r>
              <a:rPr lang="pt-BR" sz="2300" smtClean="0"/>
              <a:t>Pode-se observar uma </a:t>
            </a:r>
            <a:r>
              <a:rPr lang="pt-BR" sz="23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baixa ocorrência de exsanguineotransfusão na amostra estudada (apenas 2 casos). </a:t>
            </a:r>
            <a:endParaRPr lang="pt-BR" sz="2300" smtClean="0">
              <a:solidFill>
                <a:srgbClr val="0000FF"/>
              </a:solidFill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4084638" y="5476875"/>
            <a:ext cx="4410075" cy="9239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latin typeface="+mn-lt"/>
                <a:cs typeface="+mn-cs"/>
              </a:rPr>
              <a:t>Diminuição em </a:t>
            </a:r>
            <a:r>
              <a:rPr lang="pt-BR" dirty="0">
                <a:latin typeface="+mn-lt"/>
                <a:cs typeface="+mn-cs"/>
              </a:rPr>
              <a:t>grande parte devido ao avanço tecnológico dos aparelhos de </a:t>
            </a:r>
            <a:r>
              <a:rPr lang="pt-BR" dirty="0">
                <a:latin typeface="+mn-lt"/>
                <a:cs typeface="+mn-cs"/>
              </a:rPr>
              <a:t>fototerapia</a:t>
            </a:r>
            <a:endParaRPr lang="pt-BR" dirty="0"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ítulo 1"/>
          <p:cNvSpPr>
            <a:spLocks noGrp="1"/>
          </p:cNvSpPr>
          <p:nvPr>
            <p:ph type="title"/>
          </p:nvPr>
        </p:nvSpPr>
        <p:spPr>
          <a:xfrm>
            <a:off x="1944688" y="623888"/>
            <a:ext cx="6589712" cy="1281112"/>
          </a:xfrm>
        </p:spPr>
        <p:txBody>
          <a:bodyPr/>
          <a:lstStyle/>
          <a:p>
            <a:pPr algn="ctr"/>
            <a:r>
              <a:rPr lang="pt-BR" smtClean="0">
                <a:solidFill>
                  <a:schemeClr val="tx1"/>
                </a:solidFill>
              </a:rPr>
              <a:t>DISCUSSÃO</a:t>
            </a:r>
          </a:p>
        </p:txBody>
      </p:sp>
      <p:sp>
        <p:nvSpPr>
          <p:cNvPr id="5" name="Espaço Reservado para Conteúdo 2"/>
          <p:cNvSpPr>
            <a:spLocks noGrp="1"/>
          </p:cNvSpPr>
          <p:nvPr>
            <p:ph idx="1"/>
          </p:nvPr>
        </p:nvSpPr>
        <p:spPr>
          <a:xfrm>
            <a:off x="241300" y="1265238"/>
            <a:ext cx="8723313" cy="4510087"/>
          </a:xfrm>
        </p:spPr>
        <p:txBody>
          <a:bodyPr rtlCol="0">
            <a:noAutofit/>
          </a:bodyPr>
          <a:lstStyle/>
          <a:p>
            <a:pPr algn="just" fontAlgn="auto">
              <a:spcAft>
                <a:spcPts val="0"/>
              </a:spcAft>
              <a:buFont typeface="Wingdings 3" charset="2"/>
              <a:buChar char=""/>
              <a:defRPr/>
            </a:pPr>
            <a:r>
              <a:rPr lang="pt-BR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 </a:t>
            </a:r>
            <a:r>
              <a:rPr lang="pt-BR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exsanguineotransfusão</a:t>
            </a:r>
            <a:r>
              <a:rPr lang="pt-BR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apresenta índices de mortalidade variando entre 0,5 e 3,3%. </a:t>
            </a:r>
            <a:endParaRPr lang="pt-BR" sz="24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algn="just" fontAlgn="auto">
              <a:spcAft>
                <a:spcPts val="0"/>
              </a:spcAft>
              <a:buFont typeface="Wingdings 3" charset="2"/>
              <a:buNone/>
              <a:defRPr/>
            </a:pPr>
            <a:r>
              <a:rPr lang="pt-BR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Em </a:t>
            </a:r>
            <a:r>
              <a:rPr lang="pt-BR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2015, </a:t>
            </a:r>
            <a:r>
              <a:rPr lang="pt-BR" sz="2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Hakan</a:t>
            </a:r>
            <a:r>
              <a:rPr lang="pt-BR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et al estudaram 306 RN que realizaram o procedimento de </a:t>
            </a:r>
            <a:r>
              <a:rPr lang="pt-BR" sz="2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exsanguineotransfusão</a:t>
            </a:r>
            <a:r>
              <a:rPr lang="pt-BR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sendo observado, como principais complicações, a ocorrência de hiperglicemia, hipocalcemia e trombocitopenia. </a:t>
            </a:r>
            <a:endParaRPr lang="pt-BR" sz="2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algn="just" fontAlgn="auto">
              <a:spcAft>
                <a:spcPts val="0"/>
              </a:spcAft>
              <a:buFont typeface="Wingdings 3" charset="2"/>
              <a:buNone/>
              <a:defRPr/>
            </a:pPr>
            <a:r>
              <a:rPr lang="pt-BR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Embora </a:t>
            </a:r>
            <a:r>
              <a:rPr lang="pt-BR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descritas como raras, podem ocorrer complicações tais como </a:t>
            </a:r>
            <a:r>
              <a:rPr lang="pt-BR" sz="2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enterocolite</a:t>
            </a:r>
            <a:r>
              <a:rPr lang="pt-BR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t-BR" sz="2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necrosante</a:t>
            </a:r>
            <a:r>
              <a:rPr lang="pt-BR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e falência renal. </a:t>
            </a:r>
          </a:p>
          <a:p>
            <a:pPr marL="0" indent="0" algn="just" fontAlgn="auto">
              <a:spcAft>
                <a:spcPts val="0"/>
              </a:spcAft>
              <a:buFont typeface="Wingdings 3" charset="2"/>
              <a:buNone/>
              <a:defRPr/>
            </a:pPr>
            <a:endParaRPr lang="pt-BR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1990" name="Rectangle 6"/>
          <p:cNvSpPr>
            <a:spLocks noChangeArrowheads="1"/>
          </p:cNvSpPr>
          <p:nvPr/>
        </p:nvSpPr>
        <p:spPr bwMode="auto">
          <a:xfrm>
            <a:off x="0" y="5191125"/>
            <a:ext cx="9144000" cy="164782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71415" bIns="0" anchor="ctr">
            <a:spAutoFit/>
          </a:bodyPr>
          <a:lstStyle/>
          <a:p>
            <a:pPr algn="ctr"/>
            <a:r>
              <a:rPr lang="en-US" b="1">
                <a:hlinkClick r:id="rId3"/>
              </a:rPr>
              <a:t/>
            </a:r>
            <a:br>
              <a:rPr lang="en-US" b="1">
                <a:hlinkClick r:id="rId3"/>
              </a:rPr>
            </a:br>
            <a:r>
              <a:rPr lang="en-US" b="1">
                <a:hlinkClick r:id="rId3"/>
              </a:rPr>
              <a:t>Exchange transfusion</a:t>
            </a:r>
            <a:r>
              <a:rPr lang="en-US">
                <a:hlinkClick r:id="rId3"/>
              </a:rPr>
              <a:t> for </a:t>
            </a:r>
            <a:r>
              <a:rPr lang="en-US" b="1">
                <a:hlinkClick r:id="rId3"/>
              </a:rPr>
              <a:t>neonatal</a:t>
            </a:r>
            <a:r>
              <a:rPr lang="en-US">
                <a:hlinkClick r:id="rId3"/>
              </a:rPr>
              <a:t> hyperbilirubinemia: an 8-year single center experience at a tertiary </a:t>
            </a:r>
            <a:r>
              <a:rPr lang="en-US" b="1">
                <a:hlinkClick r:id="rId3"/>
              </a:rPr>
              <a:t>neonatal</a:t>
            </a:r>
            <a:r>
              <a:rPr lang="en-US">
                <a:hlinkClick r:id="rId3"/>
              </a:rPr>
              <a:t> intensive care unit in Turkey.</a:t>
            </a:r>
            <a:r>
              <a:rPr lang="en-US" b="1"/>
              <a:t>Hakan N</a:t>
            </a:r>
            <a:r>
              <a:rPr lang="en-US"/>
              <a:t>, Zenciroglu A, Aydin M, Okumus N, Dursun A, Dilli D.J Matern Fetal </a:t>
            </a:r>
            <a:r>
              <a:rPr lang="en-US" b="1"/>
              <a:t>Neonatal</a:t>
            </a:r>
            <a:r>
              <a:rPr lang="en-US"/>
              <a:t> Med. 2015 Sep;28(13):1537-41. doi: 10.3109/14767058.2014.960832. Epub 2014 Sep 22.</a:t>
            </a:r>
          </a:p>
          <a:p>
            <a:pPr algn="ctr"/>
            <a:r>
              <a:rPr lang="en-US"/>
              <a:t>PMID: 25182682.</a:t>
            </a:r>
            <a:r>
              <a:rPr lang="en-US" u="sng">
                <a:hlinkClick r:id="rId4"/>
              </a:rPr>
              <a:t>Similar articles</a:t>
            </a:r>
            <a:endParaRPr lang="en-US" u="sng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ítulo 1"/>
          <p:cNvSpPr>
            <a:spLocks noGrp="1"/>
          </p:cNvSpPr>
          <p:nvPr>
            <p:ph type="title"/>
          </p:nvPr>
        </p:nvSpPr>
        <p:spPr>
          <a:xfrm>
            <a:off x="1944688" y="623888"/>
            <a:ext cx="6589712" cy="1281112"/>
          </a:xfrm>
        </p:spPr>
        <p:txBody>
          <a:bodyPr/>
          <a:lstStyle/>
          <a:p>
            <a:pPr algn="ctr"/>
            <a:r>
              <a:rPr lang="pt-BR" smtClean="0">
                <a:solidFill>
                  <a:schemeClr val="tx1"/>
                </a:solidFill>
              </a:rPr>
              <a:t>DISCUSSÃO</a:t>
            </a:r>
          </a:p>
        </p:txBody>
      </p:sp>
      <p:sp>
        <p:nvSpPr>
          <p:cNvPr id="5" name="Espaço Reservado para Conteúdo 2"/>
          <p:cNvSpPr>
            <a:spLocks noGrp="1"/>
          </p:cNvSpPr>
          <p:nvPr>
            <p:ph idx="1"/>
          </p:nvPr>
        </p:nvSpPr>
        <p:spPr>
          <a:xfrm>
            <a:off x="512763" y="1192213"/>
            <a:ext cx="8066087" cy="5105400"/>
          </a:xfrm>
        </p:spPr>
        <p:txBody>
          <a:bodyPr rtlCol="0">
            <a:noAutofit/>
          </a:bodyPr>
          <a:lstStyle/>
          <a:p>
            <a:pPr algn="just" fontAlgn="auto">
              <a:spcAft>
                <a:spcPts val="0"/>
              </a:spcAft>
              <a:buFont typeface="Wingdings 3" charset="2"/>
              <a:buChar char=""/>
              <a:defRPr/>
            </a:pPr>
            <a:r>
              <a:rPr lang="pt-BR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 administração de imunoglobulina é um recurso amplamente utilizado e foi objeto de estudo pela Cochrane, em 2018. </a:t>
            </a:r>
            <a:endParaRPr lang="pt-BR" sz="2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just" fontAlgn="auto">
              <a:spcAft>
                <a:spcPts val="0"/>
              </a:spcAft>
              <a:buFont typeface="Wingdings 3" charset="2"/>
              <a:buChar char=""/>
              <a:defRPr/>
            </a:pPr>
            <a: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icterícia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hemolítica por incompatibilidade Rh ou ABO, sendo observado diminuição significativa do número de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exsanguineotransfusões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no grupo de pacientes tratados com imunoglobulina. </a:t>
            </a:r>
            <a:endParaRPr lang="pt-BR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algn="just" fontAlgn="auto">
              <a:spcAft>
                <a:spcPts val="0"/>
              </a:spcAft>
              <a:buFont typeface="Wingdings 3" charset="2"/>
              <a:buNone/>
              <a:defRPr/>
            </a:pPr>
            <a: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Apesar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do achado, a Cochrane considerou não ser confiável recomendar o uso rotineiro de imunoglobulina para essa finalidade, sendo necessária a realização de mais estudos de melhor qualidade estatística. </a:t>
            </a:r>
          </a:p>
          <a:p>
            <a:pPr marL="0" indent="0" algn="just" fontAlgn="auto">
              <a:spcAft>
                <a:spcPts val="0"/>
              </a:spcAft>
              <a:buFont typeface="Wingdings 3" charset="2"/>
              <a:buNone/>
              <a:defRPr/>
            </a:pPr>
            <a:endParaRPr lang="pt-BR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3014" name="Rectangle 6"/>
          <p:cNvSpPr>
            <a:spLocks noChangeArrowheads="1"/>
          </p:cNvSpPr>
          <p:nvPr/>
        </p:nvSpPr>
        <p:spPr bwMode="auto">
          <a:xfrm>
            <a:off x="212725" y="5210175"/>
            <a:ext cx="8931275" cy="164782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71415" bIns="0" anchor="ctr">
            <a:spAutoFit/>
          </a:bodyPr>
          <a:lstStyle/>
          <a:p>
            <a:pPr algn="ctr"/>
            <a:r>
              <a:rPr lang="en-US" b="1">
                <a:hlinkClick r:id="rId3"/>
              </a:rPr>
              <a:t>Immunoglobulin</a:t>
            </a:r>
            <a:r>
              <a:rPr lang="en-US">
                <a:hlinkClick r:id="rId3"/>
              </a:rPr>
              <a:t> for </a:t>
            </a:r>
            <a:r>
              <a:rPr lang="en-US" b="1">
                <a:hlinkClick r:id="rId3"/>
              </a:rPr>
              <a:t>alloimmune</a:t>
            </a:r>
            <a:r>
              <a:rPr lang="en-US">
                <a:hlinkClick r:id="rId3"/>
              </a:rPr>
              <a:t> </a:t>
            </a:r>
            <a:r>
              <a:rPr lang="en-US" b="1">
                <a:hlinkClick r:id="rId3"/>
              </a:rPr>
              <a:t>hemolytic</a:t>
            </a:r>
            <a:r>
              <a:rPr lang="en-US">
                <a:hlinkClick r:id="rId3"/>
              </a:rPr>
              <a:t> disease in neonates.</a:t>
            </a:r>
            <a:endParaRPr lang="en-US"/>
          </a:p>
          <a:p>
            <a:pPr algn="ctr"/>
            <a:r>
              <a:rPr lang="en-US" b="1"/>
              <a:t>Zwiers C</a:t>
            </a:r>
            <a:r>
              <a:rPr lang="en-US"/>
              <a:t>, Scheffer-Rath ME, Lopriore E, de Haas M, Liley HG.</a:t>
            </a:r>
          </a:p>
          <a:p>
            <a:pPr algn="ctr"/>
            <a:r>
              <a:rPr lang="en-US"/>
              <a:t>Cochrane Database Syst Rev. 2018 Mar 18;3:CD003313. doi: 10.1002/14651858.CD003313.pub2. Review.</a:t>
            </a:r>
          </a:p>
          <a:p>
            <a:pPr algn="ctr"/>
            <a:r>
              <a:rPr lang="en-US"/>
              <a:t>PMID: 29551014.</a:t>
            </a:r>
            <a:r>
              <a:rPr lang="en-US" b="1">
                <a:hlinkClick r:id="rId3"/>
              </a:rPr>
              <a:t>Free PMC Article</a:t>
            </a:r>
            <a:endParaRPr lang="en-US"/>
          </a:p>
          <a:p>
            <a:pPr algn="ctr"/>
            <a:r>
              <a:rPr lang="en-US" u="sng">
                <a:hlinkClick r:id="rId4"/>
              </a:rPr>
              <a:t>Similar articles</a:t>
            </a:r>
            <a:endParaRPr lang="en-US" u="sng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ítulo 1"/>
          <p:cNvSpPr>
            <a:spLocks noGrp="1"/>
          </p:cNvSpPr>
          <p:nvPr>
            <p:ph type="title"/>
          </p:nvPr>
        </p:nvSpPr>
        <p:spPr>
          <a:xfrm>
            <a:off x="1944688" y="623888"/>
            <a:ext cx="6589712" cy="1281112"/>
          </a:xfrm>
        </p:spPr>
        <p:txBody>
          <a:bodyPr/>
          <a:lstStyle/>
          <a:p>
            <a:pPr algn="ctr"/>
            <a:r>
              <a:rPr lang="pt-BR" smtClean="0">
                <a:solidFill>
                  <a:srgbClr val="FF00FF"/>
                </a:solidFill>
              </a:rPr>
              <a:t>DISCUSSÃO</a:t>
            </a:r>
          </a:p>
        </p:txBody>
      </p:sp>
      <p:sp>
        <p:nvSpPr>
          <p:cNvPr id="5" name="Espaço Reservado para Conteúdo 2"/>
          <p:cNvSpPr>
            <a:spLocks noGrp="1"/>
          </p:cNvSpPr>
          <p:nvPr>
            <p:ph idx="1"/>
          </p:nvPr>
        </p:nvSpPr>
        <p:spPr>
          <a:xfrm>
            <a:off x="290513" y="1441450"/>
            <a:ext cx="8288337" cy="4856163"/>
          </a:xfrm>
        </p:spPr>
        <p:txBody>
          <a:bodyPr>
            <a:noAutofit/>
          </a:bodyPr>
          <a:lstStyle/>
          <a:p>
            <a:pPr algn="just"/>
            <a:r>
              <a:rPr lang="pt-BR" sz="2000" smtClean="0"/>
              <a:t>Em 2014, Cortey at al publicaram um metanálise que avaliou a eficácia e segurança da imunoglobulina no manejo da hiperbilirrubinemia por incompatibilidade ABO, tendo encontrado um NNT (número necessário para tratar) de </a:t>
            </a:r>
            <a:r>
              <a:rPr lang="pt-BR" sz="2000" smtClean="0">
                <a:solidFill>
                  <a:srgbClr val="0000FF"/>
                </a:solidFill>
              </a:rPr>
              <a:t>5 recém-nascidos para evitar 1 exsanguineotransfusão,</a:t>
            </a:r>
            <a:r>
              <a:rPr lang="pt-BR" sz="2000" smtClean="0"/>
              <a:t> evidenciando que o uso da imunoglobulina associado à fototerapia reduz a realização da exsanguineotransfusão. </a:t>
            </a:r>
          </a:p>
          <a:p>
            <a:pPr algn="just">
              <a:buFont typeface="Wingdings 3" pitchFamily="18" charset="2"/>
              <a:buNone/>
            </a:pPr>
            <a:endParaRPr lang="pt-BR" sz="2000" smtClean="0"/>
          </a:p>
        </p:txBody>
      </p:sp>
      <p:sp>
        <p:nvSpPr>
          <p:cNvPr id="44038" name="Rectangle 6"/>
          <p:cNvSpPr>
            <a:spLocks noChangeArrowheads="1"/>
          </p:cNvSpPr>
          <p:nvPr/>
        </p:nvSpPr>
        <p:spPr bwMode="auto">
          <a:xfrm>
            <a:off x="288925" y="4057650"/>
            <a:ext cx="8855075" cy="21971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71415" bIns="0" anchor="ctr">
            <a:spAutoFit/>
          </a:bodyPr>
          <a:lstStyle/>
          <a:p>
            <a:pPr algn="ctr"/>
            <a:r>
              <a:rPr lang="en-US">
                <a:hlinkClick r:id="rId3"/>
              </a:rPr>
              <a:t>[Efficacy and safety of intravenous immunoglobulins in the management of neonatal hyperbilirubinemia due to ABO incompatibility: a meta-analysis].</a:t>
            </a:r>
            <a:endParaRPr lang="en-US"/>
          </a:p>
          <a:p>
            <a:pPr algn="ctr"/>
            <a:r>
              <a:rPr lang="en-US"/>
              <a:t>Cortey A, Elzaabi M, Waegemans T, Roch B, Aujard Y.</a:t>
            </a:r>
          </a:p>
          <a:p>
            <a:pPr algn="ctr"/>
            <a:r>
              <a:rPr lang="en-US"/>
              <a:t>Arch Pediatr. 2014 Sep;21(9):976-83. doi: 10.1016/j.arcped.2014.02.005. Epub 2014 Aug 11. Review. French.</a:t>
            </a:r>
          </a:p>
          <a:p>
            <a:pPr algn="ctr"/>
            <a:r>
              <a:rPr lang="en-US"/>
              <a:t>PMID:</a:t>
            </a:r>
          </a:p>
          <a:p>
            <a:pPr lvl="1" algn="ctr"/>
            <a:r>
              <a:rPr lang="en-US"/>
              <a:t> 25125032</a:t>
            </a:r>
          </a:p>
          <a:p>
            <a:pPr algn="ctr"/>
            <a:r>
              <a:rPr lang="en-US" u="sng">
                <a:hlinkClick r:id="rId4"/>
              </a:rPr>
              <a:t>Similar articles</a:t>
            </a:r>
            <a:endParaRPr lang="en-US" u="sng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ítulo 1"/>
          <p:cNvSpPr>
            <a:spLocks noGrp="1"/>
          </p:cNvSpPr>
          <p:nvPr>
            <p:ph type="title"/>
          </p:nvPr>
        </p:nvSpPr>
        <p:spPr>
          <a:xfrm>
            <a:off x="1944688" y="623888"/>
            <a:ext cx="6589712" cy="1281112"/>
          </a:xfrm>
        </p:spPr>
        <p:txBody>
          <a:bodyPr/>
          <a:lstStyle/>
          <a:p>
            <a:pPr algn="ctr"/>
            <a:r>
              <a:rPr lang="pt-BR" smtClean="0">
                <a:solidFill>
                  <a:srgbClr val="FF00FF"/>
                </a:solidFill>
              </a:rPr>
              <a:t>DISCUSSÃO</a:t>
            </a:r>
          </a:p>
        </p:txBody>
      </p:sp>
      <p:sp>
        <p:nvSpPr>
          <p:cNvPr id="45059" name="Espaço Reservado para Conteúdo 2"/>
          <p:cNvSpPr>
            <a:spLocks noGrp="1"/>
          </p:cNvSpPr>
          <p:nvPr>
            <p:ph idx="1"/>
          </p:nvPr>
        </p:nvSpPr>
        <p:spPr>
          <a:xfrm>
            <a:off x="1985963" y="1787525"/>
            <a:ext cx="6592887" cy="4510088"/>
          </a:xfrm>
        </p:spPr>
        <p:txBody>
          <a:bodyPr/>
          <a:lstStyle/>
          <a:p>
            <a:pPr marL="0" indent="0" algn="just">
              <a:buFont typeface="Wingdings 3" pitchFamily="18" charset="2"/>
              <a:buNone/>
            </a:pPr>
            <a:r>
              <a:rPr lang="pt-BR" sz="2000" smtClean="0"/>
              <a:t>Na Unidade de Neonatologia do HMIB, a imunoglobulina é utilizada, de acordo com a rotina*( Na doença hemolítica Rh, ou ABO com CD +, bilirrubina total estiver 2-3mg% abaixo do nível de indicação de exsanguineotransfusao, em recém nascido que se encontra sob fototerapia intensiva) </a:t>
            </a:r>
          </a:p>
          <a:p>
            <a:pPr marL="0" indent="0" algn="just">
              <a:buFont typeface="Wingdings 3" pitchFamily="18" charset="2"/>
              <a:buNone/>
            </a:pPr>
            <a:r>
              <a:rPr lang="pt-BR" sz="2000" smtClean="0"/>
              <a:t>No presente estudo, foi utilizada em 4 casos, não sendo observada nenhuma complicação ou efeitos adversos. </a:t>
            </a:r>
          </a:p>
          <a:p>
            <a:pPr marL="0" indent="0" algn="just">
              <a:buFont typeface="Wingdings 3" pitchFamily="18" charset="2"/>
              <a:buNone/>
            </a:pPr>
            <a:endParaRPr lang="pt-BR" sz="2000" smtClean="0"/>
          </a:p>
        </p:txBody>
      </p:sp>
      <p:sp>
        <p:nvSpPr>
          <p:cNvPr id="45061" name="Rectangle 5"/>
          <p:cNvSpPr>
            <a:spLocks noChangeArrowheads="1"/>
          </p:cNvSpPr>
          <p:nvPr/>
        </p:nvSpPr>
        <p:spPr bwMode="auto">
          <a:xfrm>
            <a:off x="1882775" y="5321300"/>
            <a:ext cx="6975475" cy="808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r>
              <a:rPr lang="en-US" sz="2700" b="1">
                <a:solidFill>
                  <a:srgbClr val="072A4D"/>
                </a:solidFill>
                <a:latin typeface="Lato" pitchFamily="34" charset="0"/>
              </a:rPr>
              <a:t>*Hiperbilirrubinemia Neonatal-2020</a:t>
            </a:r>
          </a:p>
          <a:p>
            <a:pPr algn="ctr" eaLnBrk="0" hangingPunct="0"/>
            <a:r>
              <a:rPr lang="en-US" sz="1300">
                <a:solidFill>
                  <a:srgbClr val="424242"/>
                </a:solidFill>
                <a:latin typeface="Source Sans Pro"/>
              </a:rPr>
              <a:t>Paulo R. Margotto.</a:t>
            </a:r>
          </a:p>
          <a:p>
            <a:pPr algn="ctr" eaLnBrk="0" hangingPunct="0"/>
            <a:r>
              <a:rPr lang="en-US" sz="1300">
                <a:solidFill>
                  <a:srgbClr val="424242"/>
                </a:solidFill>
                <a:latin typeface="Source Sans Pro"/>
              </a:rPr>
              <a:t>Capitulo do Livro Assistência ao Rec</a:t>
            </a:r>
            <a:r>
              <a:rPr lang="en-US" sz="1300">
                <a:solidFill>
                  <a:srgbClr val="424242"/>
                </a:solidFill>
                <a:latin typeface="Century Gothic"/>
              </a:rPr>
              <a:t>é</a:t>
            </a:r>
            <a:r>
              <a:rPr lang="en-US" sz="1300">
                <a:solidFill>
                  <a:srgbClr val="424242"/>
                </a:solidFill>
                <a:latin typeface="Source Sans Pro"/>
              </a:rPr>
              <a:t>m-Nascido de Risco, 4a Edi</a:t>
            </a:r>
            <a:r>
              <a:rPr lang="en-US" sz="1300">
                <a:solidFill>
                  <a:srgbClr val="424242"/>
                </a:solidFill>
                <a:latin typeface="Century Gothic"/>
              </a:rPr>
              <a:t>ç</a:t>
            </a:r>
            <a:r>
              <a:rPr lang="en-US" sz="1300">
                <a:solidFill>
                  <a:srgbClr val="424242"/>
                </a:solidFill>
                <a:latin typeface="Source Sans Pro"/>
              </a:rPr>
              <a:t>ão, Bras</a:t>
            </a:r>
            <a:r>
              <a:rPr lang="en-US" sz="1300">
                <a:solidFill>
                  <a:srgbClr val="424242"/>
                </a:solidFill>
                <a:latin typeface="Century Gothic"/>
              </a:rPr>
              <a:t>í</a:t>
            </a:r>
            <a:r>
              <a:rPr lang="en-US" sz="1300">
                <a:solidFill>
                  <a:srgbClr val="424242"/>
                </a:solidFill>
                <a:latin typeface="Source Sans Pro"/>
              </a:rPr>
              <a:t>lia, 2020, no Prelo.</a:t>
            </a:r>
            <a:endParaRPr lang="en-US">
              <a:solidFill>
                <a:srgbClr val="78909C"/>
              </a:solidFill>
            </a:endParaRPr>
          </a:p>
        </p:txBody>
      </p:sp>
      <p:pic>
        <p:nvPicPr>
          <p:cNvPr id="45062" name="Picture 6" descr="doc">
            <a:hlinkClick r:id="rId3" tooltip="NOVO-Hiperbilirrub_neonatal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4050" y="5353050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ítulo 1"/>
          <p:cNvSpPr>
            <a:spLocks noGrp="1"/>
          </p:cNvSpPr>
          <p:nvPr>
            <p:ph type="title"/>
          </p:nvPr>
        </p:nvSpPr>
        <p:spPr>
          <a:xfrm>
            <a:off x="1944688" y="623888"/>
            <a:ext cx="6589712" cy="1281112"/>
          </a:xfrm>
        </p:spPr>
        <p:txBody>
          <a:bodyPr/>
          <a:lstStyle/>
          <a:p>
            <a:pPr algn="ctr"/>
            <a:r>
              <a:rPr lang="pt-BR" smtClean="0">
                <a:solidFill>
                  <a:srgbClr val="FF00FF"/>
                </a:solidFill>
              </a:rPr>
              <a:t>DISCUSSÃO</a:t>
            </a:r>
          </a:p>
        </p:txBody>
      </p:sp>
      <p:sp>
        <p:nvSpPr>
          <p:cNvPr id="5" name="Espaço Reservado para Conteúdo 2"/>
          <p:cNvSpPr>
            <a:spLocks noGrp="1"/>
          </p:cNvSpPr>
          <p:nvPr>
            <p:ph idx="1"/>
          </p:nvPr>
        </p:nvSpPr>
        <p:spPr>
          <a:xfrm>
            <a:off x="346075" y="1787525"/>
            <a:ext cx="8232775" cy="4510088"/>
          </a:xfrm>
        </p:spPr>
        <p:txBody>
          <a:bodyPr rtlCol="0">
            <a:noAutofit/>
          </a:bodyPr>
          <a:lstStyle/>
          <a:p>
            <a:pPr algn="just" fontAlgn="auto">
              <a:spcAft>
                <a:spcPts val="0"/>
              </a:spcAft>
              <a:buFont typeface="Wingdings 3" charset="2"/>
              <a:buChar char=""/>
              <a:defRPr/>
            </a:pPr>
            <a:r>
              <a:rPr lang="pt-BR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Novas perspectivas sobre o manejo da icterícia neonatal têm sido estudadas. </a:t>
            </a:r>
            <a:endParaRPr lang="pt-BR" sz="2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algn="just" fontAlgn="auto">
              <a:spcAft>
                <a:spcPts val="0"/>
              </a:spcAft>
              <a:buFont typeface="Wingdings 3" charset="2"/>
              <a:buNone/>
              <a:defRPr/>
            </a:pPr>
            <a:r>
              <a:rPr lang="pt-BR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Em </a:t>
            </a:r>
            <a:r>
              <a:rPr lang="pt-BR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2019, a Cochrane publicou artigo de </a:t>
            </a:r>
            <a:r>
              <a:rPr lang="pt-BR" sz="2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Armanian</a:t>
            </a:r>
            <a:r>
              <a:rPr lang="pt-BR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et al à respeito do uso de </a:t>
            </a:r>
            <a:r>
              <a:rPr lang="pt-BR" sz="2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prebióticos</a:t>
            </a:r>
            <a:r>
              <a:rPr lang="pt-BR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para prevenção de icterícia em recém-nascidos, porém os estudos atuais são incapazes de reunir evidências da efetividade do uso de </a:t>
            </a:r>
            <a:r>
              <a:rPr lang="pt-BR" sz="2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prebióticos</a:t>
            </a:r>
            <a:r>
              <a:rPr lang="pt-BR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para essa finalidade. </a:t>
            </a:r>
          </a:p>
          <a:p>
            <a:pPr marL="0" indent="0" algn="just" fontAlgn="auto">
              <a:spcAft>
                <a:spcPts val="0"/>
              </a:spcAft>
              <a:buFont typeface="Wingdings 3" charset="2"/>
              <a:buNone/>
              <a:defRPr/>
            </a:pPr>
            <a:endParaRPr lang="pt-BR" sz="2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6086" name="Rectangle 6"/>
          <p:cNvSpPr>
            <a:spLocks noChangeArrowheads="1"/>
          </p:cNvSpPr>
          <p:nvPr/>
        </p:nvSpPr>
        <p:spPr bwMode="auto">
          <a:xfrm>
            <a:off x="269875" y="4598988"/>
            <a:ext cx="8874125" cy="192246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71415" bIns="0" anchor="ctr">
            <a:spAutoFit/>
          </a:bodyPr>
          <a:lstStyle/>
          <a:p>
            <a:pPr algn="ctr"/>
            <a:r>
              <a:rPr lang="en-US" b="1">
                <a:hlinkClick r:id="rId3"/>
              </a:rPr>
              <a:t>Prebiotics</a:t>
            </a:r>
            <a:r>
              <a:rPr lang="en-US">
                <a:hlinkClick r:id="rId3"/>
              </a:rPr>
              <a:t> for the </a:t>
            </a:r>
            <a:r>
              <a:rPr lang="en-US" b="1">
                <a:hlinkClick r:id="rId3"/>
              </a:rPr>
              <a:t>prevention</a:t>
            </a:r>
            <a:r>
              <a:rPr lang="en-US">
                <a:hlinkClick r:id="rId3"/>
              </a:rPr>
              <a:t> of hyperbilirubinaemia in neonates.</a:t>
            </a:r>
            <a:endParaRPr lang="en-US"/>
          </a:p>
          <a:p>
            <a:pPr algn="ctr"/>
            <a:r>
              <a:rPr lang="en-US" b="1"/>
              <a:t>Armanian</a:t>
            </a:r>
            <a:r>
              <a:rPr lang="en-US"/>
              <a:t> AM, Jahanfar S, Feizi A, Salehimehr N, Molaeinezhad M, Sadeghi E.</a:t>
            </a:r>
          </a:p>
          <a:p>
            <a:pPr algn="ctr"/>
            <a:r>
              <a:rPr lang="en-US"/>
              <a:t>Cochrane Database Syst Rev. 2019 Aug 13;8:CD012731. doi: 10.1002/14651858.CD012731.pub2.</a:t>
            </a:r>
          </a:p>
          <a:p>
            <a:pPr algn="ctr"/>
            <a:r>
              <a:rPr lang="en-US"/>
              <a:t>PMID:</a:t>
            </a:r>
          </a:p>
          <a:p>
            <a:pPr lvl="1" algn="ctr"/>
            <a:r>
              <a:rPr lang="en-US"/>
              <a:t> 31425619</a:t>
            </a:r>
          </a:p>
          <a:p>
            <a:pPr algn="ctr"/>
            <a:r>
              <a:rPr lang="en-US" u="sng">
                <a:hlinkClick r:id="rId4"/>
              </a:rPr>
              <a:t>Similar articles</a:t>
            </a:r>
            <a:endParaRPr lang="en-US" u="sng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ítulo 1"/>
          <p:cNvSpPr>
            <a:spLocks noGrp="1"/>
          </p:cNvSpPr>
          <p:nvPr>
            <p:ph type="title"/>
          </p:nvPr>
        </p:nvSpPr>
        <p:spPr>
          <a:xfrm>
            <a:off x="1944688" y="623888"/>
            <a:ext cx="6589712" cy="1281112"/>
          </a:xfrm>
        </p:spPr>
        <p:txBody>
          <a:bodyPr/>
          <a:lstStyle/>
          <a:p>
            <a:pPr algn="ctr"/>
            <a:r>
              <a:rPr lang="pt-BR" smtClean="0">
                <a:solidFill>
                  <a:srgbClr val="FF00FF"/>
                </a:solidFill>
              </a:rPr>
              <a:t>CONCLUSÃO</a:t>
            </a:r>
          </a:p>
        </p:txBody>
      </p:sp>
      <p:sp>
        <p:nvSpPr>
          <p:cNvPr id="47107" name="Espaço Reservado para Conteúdo 2"/>
          <p:cNvSpPr>
            <a:spLocks noGrp="1"/>
          </p:cNvSpPr>
          <p:nvPr>
            <p:ph idx="1"/>
          </p:nvPr>
        </p:nvSpPr>
        <p:spPr>
          <a:xfrm>
            <a:off x="1943100" y="1662113"/>
            <a:ext cx="6591300" cy="3776662"/>
          </a:xfrm>
        </p:spPr>
        <p:txBody>
          <a:bodyPr/>
          <a:lstStyle/>
          <a:p>
            <a:pPr marL="0" indent="0" algn="ctr">
              <a:buFont typeface="Wingdings 3" pitchFamily="18" charset="2"/>
              <a:buNone/>
            </a:pPr>
            <a:r>
              <a:rPr lang="pt-BR" sz="2400" smtClean="0">
                <a:solidFill>
                  <a:srgbClr val="0000FF"/>
                </a:solidFill>
              </a:rPr>
              <a:t>O trabalho em questão traçou o perfil do uso da fototerapia intensiva na UTI Neonatal do Hospital Materno Infantil de Brasília.</a:t>
            </a:r>
          </a:p>
        </p:txBody>
      </p:sp>
      <p:pic>
        <p:nvPicPr>
          <p:cNvPr id="2052" name="Picture 4" descr="Imagem relacionad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3303588"/>
            <a:ext cx="4992688" cy="3236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ítulo 1"/>
          <p:cNvSpPr>
            <a:spLocks noGrp="1"/>
          </p:cNvSpPr>
          <p:nvPr>
            <p:ph type="title"/>
          </p:nvPr>
        </p:nvSpPr>
        <p:spPr>
          <a:xfrm>
            <a:off x="1944688" y="623888"/>
            <a:ext cx="6589712" cy="1281112"/>
          </a:xfrm>
        </p:spPr>
        <p:txBody>
          <a:bodyPr/>
          <a:lstStyle/>
          <a:p>
            <a:pPr algn="ctr"/>
            <a:r>
              <a:rPr lang="pt-BR" smtClean="0">
                <a:solidFill>
                  <a:srgbClr val="FF00FF"/>
                </a:solidFill>
              </a:rPr>
              <a:t>CONCLUSÃO</a:t>
            </a:r>
          </a:p>
        </p:txBody>
      </p:sp>
      <p:sp>
        <p:nvSpPr>
          <p:cNvPr id="48131" name="Espaço Reservado para Conteúdo 2"/>
          <p:cNvSpPr>
            <a:spLocks noGrp="1"/>
          </p:cNvSpPr>
          <p:nvPr>
            <p:ph idx="1"/>
          </p:nvPr>
        </p:nvSpPr>
        <p:spPr>
          <a:xfrm>
            <a:off x="1943100" y="1725613"/>
            <a:ext cx="6591300" cy="4822825"/>
          </a:xfrm>
        </p:spPr>
        <p:txBody>
          <a:bodyPr/>
          <a:lstStyle/>
          <a:p>
            <a:pPr algn="just"/>
            <a:r>
              <a:rPr lang="pt-BR" sz="1900" smtClean="0"/>
              <a:t>O uso da fototerapia intensiva é normalmente eficaz no tratamento da hiperbillirubinemia. </a:t>
            </a:r>
          </a:p>
          <a:p>
            <a:pPr algn="just"/>
            <a:r>
              <a:rPr lang="pt-BR" sz="1900" smtClean="0"/>
              <a:t>É importante frisar, em primeiro lugar, a importância de que os profissionais que operam os aparelhos sejam habilitados a aplicar a terapia, devendo conhecer em detalhes suas características e forma de operação. </a:t>
            </a:r>
          </a:p>
          <a:p>
            <a:pPr algn="just"/>
            <a:r>
              <a:rPr lang="pt-BR" sz="1900" smtClean="0"/>
              <a:t>Caso não sejam cumpridas as normas e rotinas recomendadas para o bom uso dos aparelhos, os pacientes ficarão expostos à riscos de sequelas devido a uma incorreta aplicação fototerápica, e por consequência, maior período de internação no hospital.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ítulo 1"/>
          <p:cNvSpPr>
            <a:spLocks noGrp="1"/>
          </p:cNvSpPr>
          <p:nvPr>
            <p:ph type="title"/>
          </p:nvPr>
        </p:nvSpPr>
        <p:spPr>
          <a:xfrm>
            <a:off x="1944688" y="623888"/>
            <a:ext cx="6589712" cy="1281112"/>
          </a:xfrm>
        </p:spPr>
        <p:txBody>
          <a:bodyPr/>
          <a:lstStyle/>
          <a:p>
            <a:pPr algn="ctr"/>
            <a:r>
              <a:rPr lang="pt-BR" smtClean="0">
                <a:solidFill>
                  <a:srgbClr val="FF00FF"/>
                </a:solidFill>
              </a:rPr>
              <a:t>CONCLUSÃO</a:t>
            </a:r>
          </a:p>
        </p:txBody>
      </p:sp>
      <p:sp>
        <p:nvSpPr>
          <p:cNvPr id="49155" name="Espaço Reservado para Conteúdo 2"/>
          <p:cNvSpPr>
            <a:spLocks noGrp="1"/>
          </p:cNvSpPr>
          <p:nvPr>
            <p:ph idx="1"/>
          </p:nvPr>
        </p:nvSpPr>
        <p:spPr>
          <a:xfrm>
            <a:off x="1943100" y="1725613"/>
            <a:ext cx="6591300" cy="4822825"/>
          </a:xfrm>
        </p:spPr>
        <p:txBody>
          <a:bodyPr/>
          <a:lstStyle/>
          <a:p>
            <a:pPr algn="just"/>
            <a:r>
              <a:rPr lang="pt-BR" sz="2000" smtClean="0"/>
              <a:t>Esta forma de terapia também se mostra muito importante para a diminuição das necessidades de intervenção mais agressivas como da exsanguineotransfusão.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ítulo 1"/>
          <p:cNvSpPr>
            <a:spLocks noGrp="1"/>
          </p:cNvSpPr>
          <p:nvPr>
            <p:ph type="title"/>
          </p:nvPr>
        </p:nvSpPr>
        <p:spPr>
          <a:xfrm>
            <a:off x="1944688" y="623888"/>
            <a:ext cx="6589712" cy="1281112"/>
          </a:xfrm>
        </p:spPr>
        <p:txBody>
          <a:bodyPr/>
          <a:lstStyle/>
          <a:p>
            <a:pPr algn="ctr"/>
            <a:r>
              <a:rPr lang="pt-BR" smtClean="0">
                <a:solidFill>
                  <a:srgbClr val="FF00FF"/>
                </a:solidFill>
              </a:rPr>
              <a:t>CONCLUSÃO</a:t>
            </a:r>
          </a:p>
        </p:txBody>
      </p:sp>
      <p:sp>
        <p:nvSpPr>
          <p:cNvPr id="50179" name="Espaço Reservado para Conteúdo 2"/>
          <p:cNvSpPr>
            <a:spLocks noGrp="1"/>
          </p:cNvSpPr>
          <p:nvPr>
            <p:ph idx="1"/>
          </p:nvPr>
        </p:nvSpPr>
        <p:spPr>
          <a:xfrm>
            <a:off x="941388" y="1690688"/>
            <a:ext cx="7593012" cy="4872037"/>
          </a:xfrm>
        </p:spPr>
        <p:txBody>
          <a:bodyPr/>
          <a:lstStyle/>
          <a:p>
            <a:pPr algn="just"/>
            <a:r>
              <a:rPr lang="pt-BR" sz="2000" smtClean="0"/>
              <a:t>Ao longo da pesquisa, a correta identificação dos diagnósticos etiológicos, incluindo faixa de peso e idade gestacional, são de fundamental importância para o correto controle dos valores de taxa de bilirrubina e, por consequência, a tomada de decisão correspondente para iniciar ou não o tratamento fototerápico intensivo e detalhes dos procedimentos e acompanhamento.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ítulo 1"/>
          <p:cNvSpPr>
            <a:spLocks noGrp="1"/>
          </p:cNvSpPr>
          <p:nvPr>
            <p:ph type="title"/>
          </p:nvPr>
        </p:nvSpPr>
        <p:spPr>
          <a:xfrm>
            <a:off x="1944688" y="623888"/>
            <a:ext cx="6589712" cy="1281112"/>
          </a:xfrm>
        </p:spPr>
        <p:txBody>
          <a:bodyPr/>
          <a:lstStyle/>
          <a:p>
            <a:pPr algn="ctr"/>
            <a:r>
              <a:rPr lang="pt-BR" smtClean="0">
                <a:solidFill>
                  <a:srgbClr val="FF00FF"/>
                </a:solidFill>
              </a:rPr>
              <a:t>CONCLUSÃO</a:t>
            </a:r>
          </a:p>
        </p:txBody>
      </p:sp>
      <p:sp>
        <p:nvSpPr>
          <p:cNvPr id="51203" name="Espaço Reservado para Conteúdo 2"/>
          <p:cNvSpPr>
            <a:spLocks noGrp="1"/>
          </p:cNvSpPr>
          <p:nvPr>
            <p:ph idx="1"/>
          </p:nvPr>
        </p:nvSpPr>
        <p:spPr>
          <a:xfrm>
            <a:off x="1943100" y="1725613"/>
            <a:ext cx="6591300" cy="4822825"/>
          </a:xfrm>
        </p:spPr>
        <p:txBody>
          <a:bodyPr/>
          <a:lstStyle/>
          <a:p>
            <a:pPr algn="just">
              <a:spcAft>
                <a:spcPts val="600"/>
              </a:spcAft>
            </a:pPr>
            <a:r>
              <a:rPr lang="pt-BR" sz="2000" smtClean="0"/>
              <a:t>Sobre o , retinopatia da prematuridade e enterocolite necrosante.</a:t>
            </a:r>
          </a:p>
          <a:p>
            <a:pPr algn="just">
              <a:spcAft>
                <a:spcPts val="600"/>
              </a:spcAft>
            </a:pPr>
            <a:r>
              <a:rPr lang="pt-BR" sz="2000" smtClean="0"/>
              <a:t>Quanto à identificação de prevalência de exsanguineotransfusão na Unidade, esta foi muito pequena, evidenciando a baixa taxa de realização de exsanguineotransfusão, bem como a ausência de complicações relacionadas ao procedimento.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ítulo 1"/>
          <p:cNvSpPr>
            <a:spLocks noGrp="1"/>
          </p:cNvSpPr>
          <p:nvPr>
            <p:ph type="title"/>
          </p:nvPr>
        </p:nvSpPr>
        <p:spPr>
          <a:xfrm>
            <a:off x="1944688" y="623888"/>
            <a:ext cx="6589712" cy="1281112"/>
          </a:xfrm>
        </p:spPr>
        <p:txBody>
          <a:bodyPr/>
          <a:lstStyle/>
          <a:p>
            <a:pPr algn="ctr"/>
            <a:r>
              <a:rPr lang="pt-BR" smtClean="0">
                <a:solidFill>
                  <a:srgbClr val="FF00FF"/>
                </a:solidFill>
              </a:rPr>
              <a:t>CONCLUSÃO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943100" y="1725613"/>
            <a:ext cx="6591300" cy="4822825"/>
          </a:xfrm>
        </p:spPr>
        <p:txBody>
          <a:bodyPr rtlCol="0">
            <a:normAutofit/>
          </a:bodyPr>
          <a:lstStyle/>
          <a:p>
            <a:pPr algn="just" fontAlgn="auto">
              <a:spcAft>
                <a:spcPts val="0"/>
              </a:spcAft>
              <a:buFont typeface="Wingdings 3" charset="2"/>
              <a:buChar char=""/>
              <a:defRPr/>
            </a:pPr>
            <a:r>
              <a:rPr lang="pt-BR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 </a:t>
            </a:r>
            <a:r>
              <a:rPr lang="pt-BR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administração da imunoglobulina também mostrou-se segura. </a:t>
            </a:r>
            <a:endParaRPr lang="pt-BR" sz="2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algn="just" fontAlgn="auto">
              <a:spcAft>
                <a:spcPts val="0"/>
              </a:spcAft>
              <a:buFont typeface="Wingdings 3" charset="2"/>
              <a:buNone/>
              <a:defRPr/>
            </a:pPr>
            <a:r>
              <a:rPr lang="pt-BR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Por </a:t>
            </a:r>
            <a:r>
              <a:rPr lang="pt-BR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outro lado, a taxa de recém-nascidos que necessitaram tratamento com imunoglobulina acompanhou a taxa daqueles que necessitaram passar pelo procedimento de </a:t>
            </a:r>
            <a:r>
              <a:rPr lang="pt-BR" sz="2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exsanguineotransfusão</a:t>
            </a:r>
            <a:r>
              <a:rPr lang="pt-BR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endParaRPr lang="pt-BR" sz="2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algn="just" fontAlgn="auto">
              <a:spcAft>
                <a:spcPts val="0"/>
              </a:spcAft>
              <a:buFont typeface="Wingdings 3" charset="2"/>
              <a:buNone/>
              <a:defRPr/>
            </a:pPr>
            <a:r>
              <a:rPr lang="pt-BR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Fica </a:t>
            </a:r>
            <a:r>
              <a:rPr lang="pt-BR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 ressalva que por causa da amostra e características dos procedimentos realizados, não foi possível estabelecer como absoluta a relação.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ítulo 1"/>
          <p:cNvSpPr>
            <a:spLocks noGrp="1"/>
          </p:cNvSpPr>
          <p:nvPr>
            <p:ph type="title"/>
          </p:nvPr>
        </p:nvSpPr>
        <p:spPr>
          <a:xfrm>
            <a:off x="1944688" y="623888"/>
            <a:ext cx="6589712" cy="1281112"/>
          </a:xfrm>
        </p:spPr>
        <p:txBody>
          <a:bodyPr/>
          <a:lstStyle/>
          <a:p>
            <a:pPr algn="ctr"/>
            <a:r>
              <a:rPr lang="pt-BR" smtClean="0">
                <a:solidFill>
                  <a:srgbClr val="FF00FF"/>
                </a:solidFill>
              </a:rPr>
              <a:t>CONCLUSÃO</a:t>
            </a:r>
          </a:p>
        </p:txBody>
      </p:sp>
      <p:sp>
        <p:nvSpPr>
          <p:cNvPr id="53251" name="Espaço Reservado para Conteúdo 2"/>
          <p:cNvSpPr>
            <a:spLocks noGrp="1"/>
          </p:cNvSpPr>
          <p:nvPr>
            <p:ph idx="1"/>
          </p:nvPr>
        </p:nvSpPr>
        <p:spPr>
          <a:xfrm>
            <a:off x="1943100" y="1725613"/>
            <a:ext cx="6591300" cy="4822825"/>
          </a:xfrm>
        </p:spPr>
        <p:txBody>
          <a:bodyPr/>
          <a:lstStyle/>
          <a:p>
            <a:pPr algn="just"/>
            <a:r>
              <a:rPr lang="pt-BR" sz="2000" smtClean="0"/>
              <a:t>Compreende-se haver necessidade de estudos adicionais para confirmar-se de forma mais veemente a inexistência de relação entre o quadro de icterícia com os diagnósticos de enterocolite e  displasia broncopulmonar.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Espaço Reservado para Conteúdo 1"/>
          <p:cNvSpPr>
            <a:spLocks noGrp="1"/>
          </p:cNvSpPr>
          <p:nvPr>
            <p:ph idx="1"/>
          </p:nvPr>
        </p:nvSpPr>
        <p:spPr>
          <a:xfrm>
            <a:off x="1943100" y="2133600"/>
            <a:ext cx="6591300" cy="3778250"/>
          </a:xfrm>
        </p:spPr>
        <p:txBody>
          <a:bodyPr/>
          <a:lstStyle/>
          <a:p>
            <a:r>
              <a:rPr lang="pt-BR" smtClean="0"/>
              <a:t>Falta de irradiômetro para que possamos aferir a irradiância de fato oferecida no período da fototerapia, se realmente está em 30 nm/m2/mm, porém falta a quantidade necessária no Serviço.</a:t>
            </a:r>
          </a:p>
          <a:p>
            <a:r>
              <a:rPr lang="pt-BR" smtClean="0"/>
              <a:t>Avaliação de bilirrubina transcutânea (Btc) através do aparelho especifico , respeitando o protocolo de utilização</a:t>
            </a:r>
          </a:p>
          <a:p>
            <a:r>
              <a:rPr lang="pt-BR" smtClean="0"/>
              <a:t>Coletar BT sérica ao indicar uma fototerapia continua</a:t>
            </a:r>
          </a:p>
          <a:p>
            <a:endParaRPr lang="pt-BR" smtClean="0"/>
          </a:p>
          <a:p>
            <a:endParaRPr lang="pt-BR" smtClean="0"/>
          </a:p>
        </p:txBody>
      </p:sp>
      <p:sp>
        <p:nvSpPr>
          <p:cNvPr id="54275" name="Título 2"/>
          <p:cNvSpPr>
            <a:spLocks noGrp="1"/>
          </p:cNvSpPr>
          <p:nvPr>
            <p:ph type="title"/>
          </p:nvPr>
        </p:nvSpPr>
        <p:spPr>
          <a:xfrm>
            <a:off x="1944688" y="623888"/>
            <a:ext cx="6589712" cy="1281112"/>
          </a:xfrm>
        </p:spPr>
        <p:txBody>
          <a:bodyPr/>
          <a:lstStyle/>
          <a:p>
            <a:r>
              <a:rPr lang="pt-BR" smtClean="0">
                <a:solidFill>
                  <a:srgbClr val="FF00FF"/>
                </a:solidFill>
              </a:rPr>
              <a:t>Limitações do Trabalho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ítulo 1"/>
          <p:cNvSpPr>
            <a:spLocks noGrp="1"/>
          </p:cNvSpPr>
          <p:nvPr>
            <p:ph type="title"/>
          </p:nvPr>
        </p:nvSpPr>
        <p:spPr>
          <a:xfrm>
            <a:off x="1944688" y="623888"/>
            <a:ext cx="6589712" cy="1281112"/>
          </a:xfrm>
        </p:spPr>
        <p:txBody>
          <a:bodyPr/>
          <a:lstStyle/>
          <a:p>
            <a:pPr algn="ctr"/>
            <a:r>
              <a:rPr lang="pt-BR" smtClean="0">
                <a:solidFill>
                  <a:schemeClr val="tx1"/>
                </a:solidFill>
              </a:rPr>
              <a:t>Referências Bibliográficas</a:t>
            </a:r>
          </a:p>
        </p:txBody>
      </p:sp>
      <p:sp>
        <p:nvSpPr>
          <p:cNvPr id="55299" name="Espaço Reservado para Conteúdo 2"/>
          <p:cNvSpPr>
            <a:spLocks noGrp="1"/>
          </p:cNvSpPr>
          <p:nvPr>
            <p:ph idx="1"/>
          </p:nvPr>
        </p:nvSpPr>
        <p:spPr>
          <a:xfrm>
            <a:off x="1943100" y="1444625"/>
            <a:ext cx="6591300" cy="5029200"/>
          </a:xfrm>
        </p:spPr>
        <p:txBody>
          <a:bodyPr/>
          <a:lstStyle/>
          <a:p>
            <a:pPr algn="just"/>
            <a:r>
              <a:rPr lang="pt-BR" sz="800" smtClean="0"/>
              <a:t>AAP - AMERICAN ACADEMY OF PEDIATRICS. Clinical Practice Guideline. Subcommittee on Hyperbilirubinemia. Management of Hyperbilirubinemia in the Newborn Infant 35 or More Weeks of Gestation. </a:t>
            </a:r>
            <a:r>
              <a:rPr lang="pt-BR" sz="800" b="1" smtClean="0"/>
              <a:t>PEDIATRICS</a:t>
            </a:r>
            <a:r>
              <a:rPr lang="pt-BR" sz="800" smtClean="0"/>
              <a:t> Vol. 114 No. 1 July 2004</a:t>
            </a:r>
          </a:p>
          <a:p>
            <a:pPr algn="just"/>
            <a:r>
              <a:rPr lang="pt-BR" sz="800" smtClean="0"/>
              <a:t>ADHIKARI KM, MATHAI SS, MOORTHY SM, CHAWLA N, DHINGRA S. </a:t>
            </a:r>
            <a:r>
              <a:rPr lang="pt-BR" sz="800" i="1" smtClean="0"/>
              <a:t>Efficacy of different types of phototherapy units on neonatal hyperbilirubinemia. </a:t>
            </a:r>
            <a:r>
              <a:rPr lang="pt-BR" sz="800" b="1" i="1" smtClean="0"/>
              <a:t>J Mar Med Soc </a:t>
            </a:r>
            <a:r>
              <a:rPr lang="pt-BR" sz="800" smtClean="0"/>
              <a:t>2017;19:99-102.</a:t>
            </a:r>
          </a:p>
          <a:p>
            <a:pPr algn="just"/>
            <a:r>
              <a:rPr lang="pt-BR" sz="800" smtClean="0"/>
              <a:t>ALMEIDA, Maria Fernanda Branco de Almeida; DRAQUE, Cecilia Maria. </a:t>
            </a:r>
            <a:r>
              <a:rPr lang="pt-BR" sz="800" b="1" smtClean="0"/>
              <a:t>Icterícia no Recém-Nascido com Idade Gestacional &gt; 35 Seman</a:t>
            </a:r>
            <a:r>
              <a:rPr lang="pt-BR" sz="800" smtClean="0"/>
              <a:t>as. SOCIEDADE BRASILEIRA DE PEDIATRIA - DEPARTAMENTO DE NEONATOLOGIA. 2012.Disponível em </a:t>
            </a:r>
            <a:r>
              <a:rPr lang="pt-BR" sz="800" u="sng" smtClean="0">
                <a:hlinkClick r:id="rId3"/>
              </a:rPr>
              <a:t>https://www.sbp.com.br/fileadmin/user_upload/2015/02/Ictericia_sem-DeptoNeoSBP-11nov12.pdf</a:t>
            </a:r>
            <a:r>
              <a:rPr lang="pt-BR" sz="800" smtClean="0"/>
              <a:t>. Acessado em: 19 nov. 2019. </a:t>
            </a:r>
          </a:p>
          <a:p>
            <a:pPr algn="just"/>
            <a:r>
              <a:rPr lang="pt-BR" sz="800" smtClean="0"/>
              <a:t>ALMEIDA, M. F. B.; NADER, P. J. H.; DRAQUE, C. M. Icterícia neonatal. In: LOPEZ, F. A.; CAMPOS JR, D. (Eds). </a:t>
            </a:r>
            <a:r>
              <a:rPr lang="pt-BR" sz="800" b="1" smtClean="0"/>
              <a:t>Tratado de Pediatria</a:t>
            </a:r>
            <a:r>
              <a:rPr lang="pt-BR" sz="800" smtClean="0"/>
              <a:t>. 2. ed. São Paulo: Manole, 2010. p. 1515–1526.</a:t>
            </a:r>
          </a:p>
          <a:p>
            <a:pPr algn="just"/>
            <a:r>
              <a:rPr lang="pt-BR" sz="800" smtClean="0"/>
              <a:t>ARMANIAN AM.; JAHANFAR S.; FEIZI A.; SALEHIMEHR N.; MOLAEINEZHAD M.; SADEGHI E</a:t>
            </a:r>
            <a:r>
              <a:rPr lang="pt-BR" sz="800" i="1" smtClean="0"/>
              <a:t>.Prebiotics for the prevention of hyperbilirubinaemia in neonates. </a:t>
            </a:r>
            <a:r>
              <a:rPr lang="pt-BR" sz="800" b="1" i="1" smtClean="0"/>
              <a:t>Cochrane Database Syst Rev</a:t>
            </a:r>
            <a:r>
              <a:rPr lang="pt-BR" sz="800" i="1" smtClean="0"/>
              <a:t>.</a:t>
            </a:r>
            <a:r>
              <a:rPr lang="pt-BR" sz="800" smtClean="0"/>
              <a:t> 2019 Aug 13;8:CD012731. doi: 10.1002/14651858.CD012731.pub2.</a:t>
            </a:r>
          </a:p>
          <a:p>
            <a:pPr algn="just"/>
            <a:r>
              <a:rPr lang="pt-BR" sz="800" smtClean="0"/>
              <a:t>ARNOLDA G, CHIEN TD, HAYEN A, HOI NTX, MANINGAS K, JOE P, et al. (2018) A comparison of the effectiveness of three LED phototherapy machines, single- and double-sided, for treating neonatal jaundice in a low resource setting. </a:t>
            </a:r>
            <a:r>
              <a:rPr lang="pt-BR" sz="800" b="1" smtClean="0"/>
              <a:t>PLoS ONE 13(10)</a:t>
            </a:r>
            <a:r>
              <a:rPr lang="pt-BR" sz="800" smtClean="0"/>
              <a:t>: e0205432. https://doi.org/10.1371/journal.pone.0205432</a:t>
            </a:r>
          </a:p>
          <a:p>
            <a:pPr algn="just"/>
            <a:r>
              <a:rPr lang="pt-BR" sz="800" smtClean="0"/>
              <a:t>BASTOS, Fernando; SEGRE, Conceição Aparecida de Mattos; BRITTO, JoséAugusto Alves de. Estudo preliminar sobre a abordagem ao tratamento da icterícianeonatal em maternidades do município de São Paulo, Brasil. </a:t>
            </a:r>
            <a:r>
              <a:rPr lang="pt-BR" sz="800" b="1" smtClean="0"/>
              <a:t>Einstein</a:t>
            </a:r>
            <a:r>
              <a:rPr lang="pt-BR" sz="800" smtClean="0"/>
              <a:t>, v.5, n.1,2007. Disponível em:&lt;apps.einstein.br/.../522-Einstein5-1_Online_AO522_pg56-62.pdf&gt;. Acesso em: 19 nov. 2019.</a:t>
            </a:r>
          </a:p>
          <a:p>
            <a:pPr algn="just"/>
            <a:r>
              <a:rPr lang="pt-BR" sz="800" smtClean="0"/>
              <a:t>BRASIL. Ministério da Saúde. Secretaria de Atenção à Saúde. Departamento de Ações Programáticas Estratégicas. </a:t>
            </a:r>
            <a:r>
              <a:rPr lang="pt-BR" sz="800" b="1" smtClean="0"/>
              <a:t>Atenção à saúde do recém-nascido</a:t>
            </a:r>
            <a:r>
              <a:rPr lang="pt-BR" sz="800" smtClean="0"/>
              <a:t> : guia para os profissionais de saúde. 2. ed. atual. – Brasília : Ministério da Saúde, 2014. 4 v. : il.</a:t>
            </a:r>
          </a:p>
          <a:p>
            <a:pPr algn="just"/>
            <a:r>
              <a:rPr lang="pt-BR" sz="800" smtClean="0"/>
              <a:t>BHUTANI, V. K.; JOHNSON, L.; SIVIERI, E. M. </a:t>
            </a:r>
            <a:r>
              <a:rPr lang="pt-BR" sz="800" i="1" smtClean="0"/>
              <a:t>Predictive ability of a predischarge hour-specific serum bilirubin for subsequent significant hyperbilirubinemia in healthy-term and near-term newborn. </a:t>
            </a:r>
            <a:r>
              <a:rPr lang="pt-BR" sz="800" b="1" i="1" smtClean="0"/>
              <a:t>Pediatrics</a:t>
            </a:r>
            <a:r>
              <a:rPr lang="pt-BR" sz="800" i="1" smtClean="0"/>
              <a:t>,</a:t>
            </a:r>
            <a:r>
              <a:rPr lang="pt-BR" sz="800" smtClean="0"/>
              <a:t> [S. l.], v. 103, p. 6–14, 1999.</a:t>
            </a:r>
          </a:p>
          <a:p>
            <a:pPr algn="just"/>
            <a:r>
              <a:rPr lang="pt-BR" sz="800" smtClean="0"/>
              <a:t>BHUTANI VK.; WONG RJ.</a:t>
            </a:r>
            <a:r>
              <a:rPr lang="pt-BR" sz="800" i="1" smtClean="0"/>
              <a:t>Bilirubin neurotoxicity in preterm infants: risk and prevention. </a:t>
            </a:r>
            <a:r>
              <a:rPr lang="pt-BR" sz="800" b="1" i="1" smtClean="0"/>
              <a:t>J Clin Neonatol</a:t>
            </a:r>
            <a:r>
              <a:rPr lang="pt-BR" sz="800" i="1" smtClean="0"/>
              <a:t>.</a:t>
            </a:r>
            <a:r>
              <a:rPr lang="pt-BR" sz="800" smtClean="0"/>
              <a:t> 2013 Apr;2(2):61-9. doi: 10.4103/2249-4847.116402.</a:t>
            </a:r>
          </a:p>
          <a:p>
            <a:pPr algn="just"/>
            <a:r>
              <a:rPr lang="pt-BR" sz="800" smtClean="0"/>
              <a:t>CARVALHO, Manoel de. Tratamento da icterícia neonatal. </a:t>
            </a:r>
            <a:r>
              <a:rPr lang="pt-BR" sz="800" b="1" smtClean="0"/>
              <a:t>Jornal de Pediatria</a:t>
            </a:r>
            <a:r>
              <a:rPr lang="pt-BR" sz="800" smtClean="0"/>
              <a:t>. Sociedade Brasileira de Pediatria. 2001; 77 (Supl.1): S71-S80.</a:t>
            </a:r>
          </a:p>
          <a:p>
            <a:endParaRPr lang="pt-BR" sz="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ítulo 1"/>
          <p:cNvSpPr>
            <a:spLocks noGrp="1"/>
          </p:cNvSpPr>
          <p:nvPr>
            <p:ph type="title"/>
          </p:nvPr>
        </p:nvSpPr>
        <p:spPr>
          <a:xfrm>
            <a:off x="1944688" y="623888"/>
            <a:ext cx="6589712" cy="1281112"/>
          </a:xfrm>
        </p:spPr>
        <p:txBody>
          <a:bodyPr/>
          <a:lstStyle/>
          <a:p>
            <a:pPr algn="ctr"/>
            <a:r>
              <a:rPr lang="pt-BR" smtClean="0">
                <a:solidFill>
                  <a:schemeClr val="tx1"/>
                </a:solidFill>
              </a:rPr>
              <a:t>Referências Bibliográficas</a:t>
            </a:r>
          </a:p>
        </p:txBody>
      </p:sp>
      <p:sp>
        <p:nvSpPr>
          <p:cNvPr id="56323" name="Espaço Reservado para Conteúdo 2"/>
          <p:cNvSpPr>
            <a:spLocks noGrp="1"/>
          </p:cNvSpPr>
          <p:nvPr>
            <p:ph idx="1"/>
          </p:nvPr>
        </p:nvSpPr>
        <p:spPr>
          <a:xfrm>
            <a:off x="1943100" y="1444625"/>
            <a:ext cx="6591300" cy="5029200"/>
          </a:xfrm>
        </p:spPr>
        <p:txBody>
          <a:bodyPr/>
          <a:lstStyle/>
          <a:p>
            <a:r>
              <a:rPr lang="pt-BR" sz="800" smtClean="0"/>
              <a:t>CASTILHO, Taísa Roberta Ramos Nantes de. et al. Encefalopatia bilirrubínica por incompatibilidade Rh. </a:t>
            </a:r>
            <a:r>
              <a:rPr lang="pt-BR" sz="800" b="1" smtClean="0"/>
              <a:t>Einstein</a:t>
            </a:r>
            <a:r>
              <a:rPr lang="pt-BR" sz="800" smtClean="0"/>
              <a:t>, v.9, n.2, 2011. Disponível em:&lt;http://apps.einstein.br/revista/arquivos/PDF/2014-Einstein_v9n2_220-223_port.pdf&gt;. Acesso em: 10 out. 2019. </a:t>
            </a:r>
          </a:p>
          <a:p>
            <a:r>
              <a:rPr lang="pt-BR" sz="800" smtClean="0"/>
              <a:t>COLBOURN, T.; MWANSAMBO, C. Sunlight phototherapy for neonatal jaundice—time for its day in the sun? </a:t>
            </a:r>
            <a:r>
              <a:rPr lang="pt-BR" sz="800" b="1" smtClean="0"/>
              <a:t>Lancetgh</a:t>
            </a:r>
            <a:r>
              <a:rPr lang="pt-BR" sz="800" smtClean="0"/>
              <a:t> Vol 6 October 2018</a:t>
            </a:r>
          </a:p>
          <a:p>
            <a:r>
              <a:rPr lang="pt-BR" sz="800" smtClean="0"/>
              <a:t>COLVERO, Aline Pieruccini; COLVERO, Mauricio Obal; FIORI, Renato Machado. Scientia Medica, Porto Alegre: PUCRS, v. 15, n. 2, abr./jun. 2005.</a:t>
            </a:r>
          </a:p>
          <a:p>
            <a:r>
              <a:rPr lang="pt-BR" sz="800" smtClean="0"/>
              <a:t>CORTEY A.; ELZAABI M.; WAEGEMANS T.; ROCH B.; AUJARD Y. </a:t>
            </a:r>
            <a:r>
              <a:rPr lang="pt-BR" sz="800" i="1" smtClean="0"/>
              <a:t>Efficacy and safety of intravenous immunoglobulins in the management of neonatal hyperbilirubinemia due to ABO incompatibility: a meta-analysis. </a:t>
            </a:r>
            <a:r>
              <a:rPr lang="pt-BR" sz="800" b="1" i="1" smtClean="0"/>
              <a:t>Arch Pediatr</a:t>
            </a:r>
            <a:r>
              <a:rPr lang="pt-BR" sz="800" b="1" smtClean="0"/>
              <a:t>.</a:t>
            </a:r>
            <a:r>
              <a:rPr lang="pt-BR" sz="800" smtClean="0"/>
              <a:t> 2014 Sep;21(9):976-83. doi: 10.1016/j.arcped.2014.02.005. Epub 2014 Aug 11.</a:t>
            </a:r>
          </a:p>
          <a:p>
            <a:r>
              <a:rPr lang="pt-BR" sz="800" smtClean="0"/>
              <a:t>DRAQUE, C. M. et al. Total serum bilirubin levels during the first 12 days of life in fully breastfed term newborn infants. </a:t>
            </a:r>
            <a:r>
              <a:rPr lang="pt-BR" sz="800" b="1" smtClean="0"/>
              <a:t>Pediatr</a:t>
            </a:r>
            <a:r>
              <a:rPr lang="pt-BR" sz="800" smtClean="0"/>
              <a:t>. Res., [S.l.], v. 51, p. 343A, 2002</a:t>
            </a:r>
          </a:p>
          <a:p>
            <a:r>
              <a:rPr lang="pt-BR" sz="800" smtClean="0"/>
              <a:t>DRAQUE, Cecilia Maria; ALMEIDA, Maria Fernanda Branco de. Icterícia do recém-nascido: o que há de novo. (2011)</a:t>
            </a:r>
          </a:p>
          <a:p>
            <a:r>
              <a:rPr lang="pt-BR" sz="800" smtClean="0"/>
              <a:t>FACCHINI, F. P. et al. Acompanhamento da icterícia neonatal em recém-nascidos de termo e prematuros tardios. </a:t>
            </a:r>
            <a:r>
              <a:rPr lang="pt-BR" sz="800" b="1" smtClean="0"/>
              <a:t>J Pediatr</a:t>
            </a:r>
            <a:r>
              <a:rPr lang="pt-BR" sz="800" smtClean="0"/>
              <a:t>, Rio de Janeiro: 2007, v. 83, n.4, p. 313-318.</a:t>
            </a:r>
          </a:p>
          <a:p>
            <a:r>
              <a:rPr lang="pt-BR" sz="800" smtClean="0"/>
              <a:t>FIGUERAS-ALOY J.; RODRÍGUEZ-MIGUÉLEZ J.M.; IRIONDO-SANZ M.; SALVIA-ROIGES M.D.; BOTET-MUSSONS F.; CARBONELL-ESTRANY X. </a:t>
            </a:r>
            <a:r>
              <a:rPr lang="pt-BR" sz="800" i="1" smtClean="0"/>
              <a:t>Intravenous immunoglobulin and necrotizing enterocolitis in newborns with hemolytic disease. </a:t>
            </a:r>
            <a:r>
              <a:rPr lang="pt-BR" sz="800" b="1" i="1" smtClean="0"/>
              <a:t>Pediatrics</a:t>
            </a:r>
            <a:r>
              <a:rPr lang="pt-BR" sz="800" i="1" smtClean="0"/>
              <a:t>.</a:t>
            </a:r>
            <a:r>
              <a:rPr lang="pt-BR" sz="800" smtClean="0"/>
              <a:t> 2010 Jan;125(1):139-44. doi: 10.1542/peds.2009-0676. Epub 2009 Nov 30.</a:t>
            </a:r>
          </a:p>
          <a:p>
            <a:r>
              <a:rPr lang="pt-BR" sz="800" smtClean="0"/>
              <a:t>GARG, A. K.; PRASAD, R. S.; HIFZI, I. Al. A Controlled Trial of High-Intensity Double-Surface Phototherapy on a Fluid Bed Versus Conventional Phototherapy in Neonatal Jaundice. Pediatrics June 1995, 95 (6) 914-916;Disponível em: </a:t>
            </a:r>
            <a:r>
              <a:rPr lang="pt-BR" sz="800" u="sng" smtClean="0">
                <a:hlinkClick r:id="rId3"/>
              </a:rPr>
              <a:t>https://pediatrics.aappublications.org/content/95/6/914</a:t>
            </a:r>
            <a:r>
              <a:rPr lang="pt-BR" sz="800" smtClean="0"/>
              <a:t>. Acesso em: 20 dez 2019.</a:t>
            </a:r>
          </a:p>
          <a:p>
            <a:r>
              <a:rPr lang="pt-BR" sz="800" smtClean="0"/>
              <a:t>GONZÁLEZ, A.C.; ÚRIA, R.M.A.; MORÁN, R.A.; LÓPEZ, I.B.; </a:t>
            </a:r>
            <a:r>
              <a:rPr lang="pt-BR" sz="800" i="1" smtClean="0"/>
              <a:t>Comparación de dos métodos diagnósticos de ictericia neonatal. </a:t>
            </a:r>
            <a:r>
              <a:rPr lang="pt-BR" sz="800" b="1" i="1" smtClean="0"/>
              <a:t>Revista Cubana de Pediatría</a:t>
            </a:r>
            <a:r>
              <a:rPr lang="pt-BR" sz="800" b="1" smtClean="0"/>
              <a:t>.</a:t>
            </a:r>
            <a:r>
              <a:rPr lang="pt-BR" sz="800" smtClean="0"/>
              <a:t> Vol. 84(1): 68. 2012.</a:t>
            </a:r>
          </a:p>
          <a:p>
            <a:r>
              <a:rPr lang="pt-BR" sz="800" smtClean="0"/>
              <a:t>HAKAN N.; ZENCIROGLU A.; AYDIN M.; OKUMUS N.; DURSUN A. DILLI D.</a:t>
            </a:r>
            <a:r>
              <a:rPr lang="pt-BR" sz="800" i="1" smtClean="0"/>
              <a:t>Exchange transfusion for neonatal hyperbilirubinemia: an 8-year single center experience at a tertiary neonatal intensive care unit in Turkey. </a:t>
            </a:r>
            <a:r>
              <a:rPr lang="pt-BR" sz="800" b="1" i="1" smtClean="0"/>
              <a:t>J Matern Fetal Neonatal Med</a:t>
            </a:r>
            <a:r>
              <a:rPr lang="pt-BR" sz="800" smtClean="0"/>
              <a:t>. 2015 Sep;28(13):1537-41. doi: 10.3109/14767058.2014.960832. Epub 2014 Sep 22.</a:t>
            </a:r>
          </a:p>
          <a:p>
            <a:r>
              <a:rPr lang="pt-BR" sz="800" smtClean="0"/>
              <a:t>HAMIDI, M.; ALIAKBARI, F. Comparison of Phototherapy with light-editing diodes (LED) and Conventional Phototherapy (ﬂuorescent lamps) in Reducing Jaundice in Term and Preterm Newborns. </a:t>
            </a:r>
            <a:r>
              <a:rPr lang="pt-BR" sz="800" b="1" smtClean="0"/>
              <a:t>World Family Medicine</a:t>
            </a:r>
            <a:r>
              <a:rPr lang="pt-BR" sz="800" smtClean="0"/>
              <a:t>. 2018; 16(3):123-128.</a:t>
            </a:r>
          </a:p>
          <a:p>
            <a:endParaRPr lang="pt-BR" sz="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ítulo 1"/>
          <p:cNvSpPr>
            <a:spLocks noGrp="1"/>
          </p:cNvSpPr>
          <p:nvPr>
            <p:ph type="title"/>
          </p:nvPr>
        </p:nvSpPr>
        <p:spPr>
          <a:xfrm>
            <a:off x="1944688" y="623888"/>
            <a:ext cx="6589712" cy="1281112"/>
          </a:xfrm>
        </p:spPr>
        <p:txBody>
          <a:bodyPr/>
          <a:lstStyle/>
          <a:p>
            <a:pPr algn="ctr"/>
            <a:r>
              <a:rPr lang="pt-BR" smtClean="0">
                <a:solidFill>
                  <a:schemeClr val="tx1"/>
                </a:solidFill>
              </a:rPr>
              <a:t>Referências Bibliográficas</a:t>
            </a:r>
          </a:p>
        </p:txBody>
      </p:sp>
      <p:sp>
        <p:nvSpPr>
          <p:cNvPr id="57347" name="Espaço Reservado para Conteúdo 2"/>
          <p:cNvSpPr>
            <a:spLocks noGrp="1"/>
          </p:cNvSpPr>
          <p:nvPr>
            <p:ph idx="1"/>
          </p:nvPr>
        </p:nvSpPr>
        <p:spPr>
          <a:xfrm>
            <a:off x="1943100" y="1444625"/>
            <a:ext cx="6591300" cy="5029200"/>
          </a:xfrm>
        </p:spPr>
        <p:txBody>
          <a:bodyPr/>
          <a:lstStyle/>
          <a:p>
            <a:r>
              <a:rPr lang="pt-BR" sz="800" smtClean="0"/>
              <a:t>HANSEN, TW. Acute management of extreme neonatal jaundice--the potential benefits of intensified phototherapy and interruption of enterohepatic bilirubin circulation. </a:t>
            </a:r>
            <a:r>
              <a:rPr lang="pt-BR" sz="800" b="1" smtClean="0"/>
              <a:t>Acta Paediatr. </a:t>
            </a:r>
            <a:r>
              <a:rPr lang="pt-BR" sz="800" smtClean="0"/>
              <a:t>1997 Aug;86(8):843-6. Disponível em: </a:t>
            </a:r>
            <a:r>
              <a:rPr lang="pt-BR" sz="800" u="sng" smtClean="0">
                <a:hlinkClick r:id="rId3"/>
              </a:rPr>
              <a:t>https://www.ncbi.nlm.nih.gov/pubmed/9307164</a:t>
            </a:r>
            <a:r>
              <a:rPr lang="pt-BR" sz="800" smtClean="0"/>
              <a:t>. Acesso em: 18 dez. 2019</a:t>
            </a:r>
          </a:p>
          <a:p>
            <a:r>
              <a:rPr lang="pt-BR" sz="800" smtClean="0"/>
              <a:t>KIM MS.; CHUNG Y. KIM H.; KO DH.; JUNG E.; LEE BS.; HWANG SH.; OH HB.; KIM EA.; KIM KS. </a:t>
            </a:r>
            <a:r>
              <a:rPr lang="pt-BR" sz="800" i="1" smtClean="0"/>
              <a:t>Neonatal exchange transfusion: Experience in Korea. </a:t>
            </a:r>
            <a:r>
              <a:rPr lang="pt-BR" sz="800" b="1" i="1" smtClean="0"/>
              <a:t>Transfus Apher Sci</a:t>
            </a:r>
            <a:r>
              <a:rPr lang="pt-BR" sz="800" b="1" smtClean="0"/>
              <a:t>. </a:t>
            </a:r>
            <a:r>
              <a:rPr lang="pt-BR" sz="800" smtClean="0"/>
              <a:t>2020 Jan 9:102730. doi: 10.1016/j.transci.2020.102730. </a:t>
            </a:r>
          </a:p>
          <a:p>
            <a:r>
              <a:rPr lang="pt-BR" sz="800" smtClean="0"/>
              <a:t>MABOGUNJE CA.; EMOKPAE AA.; OLUSANYA BO.</a:t>
            </a:r>
            <a:r>
              <a:rPr lang="pt-BR" sz="800" i="1" smtClean="0"/>
              <a:t>Predictors of Repeat Exchange Transfusion for Severe Neonatal Hyperbilirubinemia. </a:t>
            </a:r>
            <a:r>
              <a:rPr lang="pt-BR" sz="800" b="1" i="1" smtClean="0"/>
              <a:t>Pediatr Crit Care Med</a:t>
            </a:r>
            <a:r>
              <a:rPr lang="pt-BR" sz="800" smtClean="0"/>
              <a:t>. 2016 Mar;17(3):231-5. doi: 10.1097/PCC.0000000000000639.</a:t>
            </a:r>
          </a:p>
          <a:p>
            <a:r>
              <a:rPr lang="pt-BR" sz="800" smtClean="0"/>
              <a:t>MAISELS, M.J. </a:t>
            </a:r>
            <a:r>
              <a:rPr lang="pt-BR" sz="800" i="1" smtClean="0"/>
              <a:t>Phototherapy — Traditional and Nontraditional. </a:t>
            </a:r>
            <a:r>
              <a:rPr lang="pt-BR" sz="800" b="1" i="1" smtClean="0"/>
              <a:t>Journal of Perinatology</a:t>
            </a:r>
            <a:r>
              <a:rPr lang="pt-BR" sz="800" smtClean="0"/>
              <a:t> 2001; 21:S93 – S97.</a:t>
            </a:r>
          </a:p>
          <a:p>
            <a:r>
              <a:rPr lang="pt-BR" sz="800" smtClean="0"/>
              <a:t>MAISELS, M. J. Neonatal hyperbilirubinemia and kernicterus - not gone but sometimes forgotten. </a:t>
            </a:r>
            <a:r>
              <a:rPr lang="pt-BR" sz="800" b="1" smtClean="0"/>
              <a:t>Early Hum Dev</a:t>
            </a:r>
            <a:r>
              <a:rPr lang="pt-BR" sz="800" smtClean="0"/>
              <a:t>, Amsterdam, v. 85, p. 727–732, 2009.</a:t>
            </a:r>
          </a:p>
          <a:p>
            <a:r>
              <a:rPr lang="pt-BR" sz="800" smtClean="0"/>
              <a:t>MAISELS, M.J. Phototherapy in the neonatal intensive care unit – quantity and quality (Editorial). </a:t>
            </a:r>
            <a:r>
              <a:rPr lang="pt-BR" sz="800" b="1" smtClean="0"/>
              <a:t>Foundation Acta Pædiatrica</a:t>
            </a:r>
            <a:r>
              <a:rPr lang="pt-BR" sz="800" smtClean="0"/>
              <a:t>. Published by John Wiley &amp; Sons Ltd 2018 107, pp. 551–553</a:t>
            </a:r>
          </a:p>
          <a:p>
            <a:r>
              <a:rPr lang="pt-BR" sz="800" smtClean="0"/>
              <a:t>MESQUITA, M.; CASARTELLI, M. Hiperbilirrubinemia neonatal, encefalopatia bilirrubínica aguda y Kernicterus: La secuencia sigue vigente en el siglo XXI. </a:t>
            </a:r>
            <a:r>
              <a:rPr lang="pt-BR" sz="800" b="1" smtClean="0"/>
              <a:t>Pediatr (Asunción)</a:t>
            </a:r>
            <a:r>
              <a:rPr lang="pt-BR" sz="800" smtClean="0"/>
              <a:t>. 2017;44(2):153-158 (mayo-agosto) 2017</a:t>
            </a:r>
          </a:p>
          <a:p>
            <a:r>
              <a:rPr lang="pt-BR" sz="800" smtClean="0"/>
              <a:t>MORRIS BH et al. </a:t>
            </a:r>
            <a:r>
              <a:rPr lang="pt-BR" sz="800" i="1" smtClean="0"/>
              <a:t>Aggressive vs. conservative phototherapy for infants with extremely low birth weight</a:t>
            </a:r>
            <a:r>
              <a:rPr lang="pt-BR" sz="800" smtClean="0"/>
              <a:t>. </a:t>
            </a:r>
            <a:r>
              <a:rPr lang="pt-BR" sz="800" b="1" i="1" smtClean="0"/>
              <a:t>N Engl J Med</a:t>
            </a:r>
            <a:r>
              <a:rPr lang="pt-BR" sz="800" smtClean="0"/>
              <a:t> 2008 Oct 30; 359:1885.</a:t>
            </a:r>
          </a:p>
          <a:p>
            <a:r>
              <a:rPr lang="pt-BR" sz="800" smtClean="0"/>
              <a:t>NAGAR G.; VANDERMEER B.; CAMPBELL S.; KUMAR M. </a:t>
            </a:r>
            <a:r>
              <a:rPr lang="pt-BR" sz="800" i="1" smtClean="0"/>
              <a:t>Reliability of transcutaneous bilirubin devices in preterm infants: a systematic review. </a:t>
            </a:r>
            <a:r>
              <a:rPr lang="pt-BR" sz="800" b="1" i="1" smtClean="0"/>
              <a:t>Pediatrics</a:t>
            </a:r>
            <a:r>
              <a:rPr lang="pt-BR" sz="800" smtClean="0"/>
              <a:t>. 2013 Nov;132(5):871-81. doi: 10.1542/peds.2013-1713. Epub 2013 Oct 14.</a:t>
            </a:r>
          </a:p>
          <a:p>
            <a:r>
              <a:rPr lang="pt-BR" sz="800" smtClean="0"/>
              <a:t>NCCWCH- NATIONAL COLLABORATING CENTRE FOR WOMEN’S AND CHILDREN’S HEALTH. </a:t>
            </a:r>
            <a:r>
              <a:rPr lang="pt-BR" sz="800" b="1" smtClean="0"/>
              <a:t>Neonatal jaundice</a:t>
            </a:r>
            <a:r>
              <a:rPr lang="pt-BR" sz="800" smtClean="0"/>
              <a:t>. 2010. Royal College of Obstetricians and Gynaecologists, 27 Sussex Place, Regent’s Park, London. NW1 4RG</a:t>
            </a:r>
          </a:p>
          <a:p>
            <a:r>
              <a:rPr lang="pt-BR" sz="800" smtClean="0"/>
              <a:t>OKWUNDU CI.; OKOROMAH CA.; SHAH PS</a:t>
            </a:r>
            <a:r>
              <a:rPr lang="pt-BR" sz="800" i="1" smtClean="0"/>
              <a:t>. Prophylactic phototherapy for preventing jaundice in preterm or low birth weight infants. </a:t>
            </a:r>
            <a:r>
              <a:rPr lang="pt-BR" sz="800" b="1" i="1" smtClean="0"/>
              <a:t>Evid Based Child Health</a:t>
            </a:r>
            <a:r>
              <a:rPr lang="pt-BR" sz="800" smtClean="0"/>
              <a:t>. 2013 Jan;8(1):204-49. doi: 10.1002/ebch.1898.</a:t>
            </a:r>
          </a:p>
          <a:p>
            <a:r>
              <a:rPr lang="pt-BR" sz="800" smtClean="0"/>
              <a:t>PRADA, E.M.G. Hiperbilirrubinemia neonatal. </a:t>
            </a:r>
            <a:r>
              <a:rPr lang="pt-BR" sz="800" b="1" smtClean="0"/>
              <a:t>Rev Soc Bol Ped</a:t>
            </a:r>
            <a:r>
              <a:rPr lang="pt-BR" sz="800" smtClean="0"/>
              <a:t> 2005; 44 (1): 26 – 35</a:t>
            </a:r>
          </a:p>
          <a:p>
            <a:r>
              <a:rPr lang="pt-BR" sz="800" smtClean="0"/>
              <a:t>CARVALHO, M.; CARVALHO, D.; TRZMIELINA, S.; LOPES, JMA.; HANSEN, TWR. Intensified phototherapy using daylight fluorescent lamps. ACTA PEDIATRICA. 02 January 2007. Disponível em </a:t>
            </a:r>
            <a:r>
              <a:rPr lang="pt-BR" sz="800" u="sng" smtClean="0">
                <a:hlinkClick r:id="rId4"/>
              </a:rPr>
              <a:t>https://doi.org/10.1111/j.1651-2227.1999.tb00040.x</a:t>
            </a:r>
            <a:r>
              <a:rPr lang="pt-BR" sz="800" smtClean="0"/>
              <a:t>. Acesso em: 20 dez. 2019.</a:t>
            </a:r>
          </a:p>
          <a:p>
            <a:endParaRPr lang="pt-BR" sz="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ítulo 1"/>
          <p:cNvSpPr>
            <a:spLocks noGrp="1"/>
          </p:cNvSpPr>
          <p:nvPr>
            <p:ph type="title"/>
          </p:nvPr>
        </p:nvSpPr>
        <p:spPr>
          <a:xfrm>
            <a:off x="1944688" y="623888"/>
            <a:ext cx="6589712" cy="1281112"/>
          </a:xfrm>
        </p:spPr>
        <p:txBody>
          <a:bodyPr/>
          <a:lstStyle/>
          <a:p>
            <a:pPr algn="ctr"/>
            <a:r>
              <a:rPr lang="pt-BR" smtClean="0">
                <a:solidFill>
                  <a:schemeClr val="tx1"/>
                </a:solidFill>
              </a:rPr>
              <a:t>Referências Bibliográficas</a:t>
            </a:r>
          </a:p>
        </p:txBody>
      </p:sp>
      <p:sp>
        <p:nvSpPr>
          <p:cNvPr id="58371" name="Espaço Reservado para Conteúdo 2"/>
          <p:cNvSpPr>
            <a:spLocks noGrp="1"/>
          </p:cNvSpPr>
          <p:nvPr>
            <p:ph idx="1"/>
          </p:nvPr>
        </p:nvSpPr>
        <p:spPr>
          <a:xfrm>
            <a:off x="1943100" y="1444625"/>
            <a:ext cx="6591300" cy="5029200"/>
          </a:xfrm>
        </p:spPr>
        <p:txBody>
          <a:bodyPr/>
          <a:lstStyle/>
          <a:p>
            <a:r>
              <a:rPr lang="pt-BR" sz="800" smtClean="0"/>
              <a:t>QUINTAS, Conceição. </a:t>
            </a:r>
            <a:r>
              <a:rPr lang="pt-BR" sz="800" b="1" smtClean="0"/>
              <a:t>Icterícia Neonatal</a:t>
            </a:r>
            <a:r>
              <a:rPr lang="pt-BR" sz="800" smtClean="0"/>
              <a:t>. Avaliação e tratamento no recém-nascido de termo e pré-termo. 2012. Disponível em: </a:t>
            </a:r>
            <a:r>
              <a:rPr lang="pt-BR" sz="800" u="sng" smtClean="0">
                <a:hlinkClick r:id="rId3"/>
              </a:rPr>
              <a:t>https://www.spneonatologia.pt/wp-content/uploads/2016/11/2013-Ictericia_neonatal.pdf</a:t>
            </a:r>
            <a:r>
              <a:rPr lang="pt-BR" sz="800" smtClean="0"/>
              <a:t>. Acessado em: 10 out. 2019.</a:t>
            </a:r>
          </a:p>
          <a:p>
            <a:r>
              <a:rPr lang="pt-BR" sz="800" smtClean="0"/>
              <a:t>QUINTAS, Conceição; SILVA, Albina. Icterícia Neonatal. Consensos em Neonatologia. 2011. Disponível em https://www.scribd.com/document/62774048/Ictericia-Neonatal-Revisao. Acessado em: 19 nov. 2019.</a:t>
            </a:r>
          </a:p>
          <a:p>
            <a:r>
              <a:rPr lang="pt-BR" sz="800" smtClean="0"/>
              <a:t>SANTOS, Beatriz Siebel dos.; ANTONIAZZI,Carmem Regina; TELLES,Elizabete.Assistência de enfermagem ao recém-nascido com icterícia na utineonatal. </a:t>
            </a:r>
            <a:r>
              <a:rPr lang="pt-BR" sz="800" b="1" smtClean="0"/>
              <a:t>Mom. &amp; Perspec. Saúde</a:t>
            </a:r>
            <a:r>
              <a:rPr lang="pt-BR" sz="800" smtClean="0"/>
              <a:t>, v.16, n.1, Porto Alegre, 2002. Disponível em:&lt;www2.ghc.com.br/GepNet/docspesquisa/ictericia.pdf&gt;. Acesso em: 19 nov. 2019. </a:t>
            </a:r>
          </a:p>
          <a:p>
            <a:r>
              <a:rPr lang="pt-BR" sz="800" smtClean="0"/>
              <a:t>SCHMITZ, Mariele de Lourdes.</a:t>
            </a:r>
            <a:r>
              <a:rPr lang="pt-BR" sz="800" b="1" smtClean="0"/>
              <a:t>Icterícia Neonatal com ênfase em Fototerapia</a:t>
            </a:r>
            <a:r>
              <a:rPr lang="pt-BR" sz="800" smtClean="0"/>
              <a:t>. Ariquemes: [s.n], 2011.Monografia de Conclusão de Curso (Bacharelado em Enfermagem) –Faculdade de Educação e Meio Ambiente – FAEMA.</a:t>
            </a:r>
          </a:p>
          <a:p>
            <a:r>
              <a:rPr lang="pt-BR" sz="800" smtClean="0"/>
              <a:t>SILVA-JR, A.A.. SILVA, R.P.G.. NOGUEIRA, Edson Paulino. SILVA, Vanessa Lino dos Santos. PREVALÊNCIA DA ICTERÍCIA NEONATAL: UMA REVISÃO DE LITERATURA. </a:t>
            </a:r>
            <a:r>
              <a:rPr lang="pt-BR" sz="800" b="1" smtClean="0"/>
              <a:t>Revista Científica Semana Acadêmica.</a:t>
            </a:r>
            <a:r>
              <a:rPr lang="pt-BR" sz="800" smtClean="0"/>
              <a:t> Fortaleza, ano MMXVIII, Nº. 000130, 24/08/2018. Disponível em: ttps://semanaacademica.org.br/artigo/prevalencia-da-ictericia-neonatal-uma-revisao-de-literatura. Acessado em: 9 jan. 2020.</a:t>
            </a:r>
          </a:p>
          <a:p>
            <a:r>
              <a:rPr lang="pt-BR" sz="800" smtClean="0"/>
              <a:t>TREMONT, G. Hiperbilirrubinemia. </a:t>
            </a:r>
            <a:r>
              <a:rPr lang="pt-BR" sz="800" b="1" smtClean="0"/>
              <a:t>Gen</a:t>
            </a:r>
            <a:r>
              <a:rPr lang="pt-BR" sz="800" smtClean="0"/>
              <a:t> v.63 n.2 Caracas jun. 2009</a:t>
            </a:r>
          </a:p>
          <a:p>
            <a:r>
              <a:rPr lang="pt-BR" sz="800" smtClean="0"/>
              <a:t>WATCHKO JF, LIN Z, CLARK RH, et al. </a:t>
            </a:r>
            <a:r>
              <a:rPr lang="pt-BR" sz="800" i="1" smtClean="0"/>
              <a:t>Complex multifactorial nature of significant hyperbilirubinemia in neonates.</a:t>
            </a:r>
            <a:r>
              <a:rPr lang="pt-BR" sz="800" b="1" i="1" smtClean="0"/>
              <a:t>Pediatrics</a:t>
            </a:r>
            <a:r>
              <a:rPr lang="pt-BR" sz="800" smtClean="0"/>
              <a:t>2009; 124: e 868</a:t>
            </a:r>
          </a:p>
          <a:p>
            <a:r>
              <a:rPr lang="pt-BR" sz="800" smtClean="0"/>
              <a:t>WOODGATE P.; JARDINE L.A.; </a:t>
            </a:r>
            <a:r>
              <a:rPr lang="pt-BR" sz="800" i="1" smtClean="0"/>
              <a:t>Neonatal jaundice: phototherapy. </a:t>
            </a:r>
            <a:r>
              <a:rPr lang="pt-BR" sz="800" b="1" i="1" smtClean="0"/>
              <a:t>BMJ Clin Evid</a:t>
            </a:r>
            <a:r>
              <a:rPr lang="pt-BR" sz="800" i="1" smtClean="0"/>
              <a:t>.</a:t>
            </a:r>
            <a:r>
              <a:rPr lang="pt-BR" sz="800" smtClean="0"/>
              <a:t> 2015 May 22;2015. pii: 0319.</a:t>
            </a:r>
          </a:p>
          <a:p>
            <a:r>
              <a:rPr lang="pt-BR" sz="800" smtClean="0"/>
              <a:t>WU YW; KUZNIEWICZ MW; WICKREMASINGHE AC; WALSH EM; WI S; MCCULLOCH CE; NEWMAN TB. </a:t>
            </a:r>
            <a:r>
              <a:rPr lang="pt-BR" sz="800" i="1" smtClean="0"/>
              <a:t>Risk for cerebral palsy in infants with total serum bilirubin levels at or above the exchange transfusion threshold: a population-based study. </a:t>
            </a:r>
            <a:r>
              <a:rPr lang="pt-BR" sz="800" b="1" i="1" smtClean="0"/>
              <a:t>JAMA Pediatr</a:t>
            </a:r>
            <a:r>
              <a:rPr lang="pt-BR" sz="800" i="1" smtClean="0"/>
              <a:t>.</a:t>
            </a:r>
            <a:r>
              <a:rPr lang="pt-BR" sz="800" smtClean="0"/>
              <a:t> 2015 Mar;169(3):239-46. doi: 10.1001/jamapediatrics.2014.3036.</a:t>
            </a:r>
          </a:p>
          <a:p>
            <a:r>
              <a:rPr lang="pt-BR" sz="800" smtClean="0"/>
              <a:t>YURDAKÖK, Murat. </a:t>
            </a:r>
            <a:r>
              <a:rPr lang="pt-BR" sz="800" i="1" smtClean="0"/>
              <a:t>Phototherapy in the newborn: what’s new</a:t>
            </a:r>
            <a:r>
              <a:rPr lang="pt-BR" sz="800" smtClean="0"/>
              <a:t>? </a:t>
            </a:r>
            <a:r>
              <a:rPr lang="pt-BR" sz="800" b="1" i="1" smtClean="0"/>
              <a:t>Journal of Pediatric and Neonatal Individualized Medicine</a:t>
            </a:r>
            <a:r>
              <a:rPr lang="pt-BR" sz="800" smtClean="0"/>
              <a:t> 2015;4(2):e040255 doi: 10.7363/040255</a:t>
            </a:r>
          </a:p>
          <a:p>
            <a:r>
              <a:rPr lang="pt-BR" sz="800" smtClean="0"/>
              <a:t>ZWIERS C.; SCHEFFER-RATH ME.; LOPRIORE E.; DE HAAS M.; LILEY HG. </a:t>
            </a:r>
            <a:r>
              <a:rPr lang="pt-BR" sz="800" i="1" smtClean="0"/>
              <a:t>Immunoglobulin for alloimmune hemolytic disease in neonates.</a:t>
            </a:r>
            <a:r>
              <a:rPr lang="pt-BR" sz="800" b="1" i="1" smtClean="0"/>
              <a:t>Cochrane Database Syst Rev.</a:t>
            </a:r>
            <a:r>
              <a:rPr lang="pt-BR" sz="800" smtClean="0"/>
              <a:t>2018 Mar 18;3:CD003313. doi: 10.1002/14651858.CD003313.pub2.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679450" y="-61913"/>
            <a:ext cx="7669213" cy="1046163"/>
          </a:xfrm>
        </p:spPr>
        <p:txBody>
          <a:bodyPr rtlCol="0"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OBRIGADO</a:t>
            </a:r>
            <a:endParaRPr lang="pt-BR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9395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3" y="0"/>
            <a:ext cx="2420937" cy="258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96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9713" y="-61913"/>
            <a:ext cx="2554287" cy="214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97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3963" y="1452563"/>
            <a:ext cx="2873375" cy="193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98" name="Imagem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7275" y="938213"/>
            <a:ext cx="4113213" cy="371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99" name="Imagem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188" y="2041525"/>
            <a:ext cx="2381250" cy="267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400" name="Imagem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4276725"/>
            <a:ext cx="2452688" cy="254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401" name="Imagem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8650" y="4659313"/>
            <a:ext cx="2674482" cy="216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402" name="Imagem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0434" y="4972219"/>
            <a:ext cx="2192843" cy="1885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403" name="Imagem 1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3043" y="3173767"/>
            <a:ext cx="2587626" cy="2011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AY_IGNORE_UCW" val="true"/>
  <p:tag name="PPT/SLIDES/SLIDE1.XML" val="958824196"/>
  <p:tag name="PPT/SLIDES/SLIDE9.XML" val="1262755877"/>
  <p:tag name="PPT/SLIDES/SLIDE10.XML" val="1509538881"/>
  <p:tag name="PPT/SLIDES/SLIDE11.XML" val="3003347614"/>
  <p:tag name="PPT/SLIDES/SLIDE12.XML" val="1294224993"/>
  <p:tag name="PPT/SLIDES/SLIDE25.XML" val="1354020395"/>
  <p:tag name="PPT/SLIDES/SLIDE8.XML" val="3139575301"/>
  <p:tag name="PPT/SLIDES/SLIDE7.XML" val="3535012722"/>
  <p:tag name="PPT/SLIDES/SLIDE6.XML" val="3281379818"/>
  <p:tag name="PPT/SLIDES/SLIDE2.XML" val="3122750847"/>
  <p:tag name="PPT/SLIDES/SLIDE3.XML" val="1171417065"/>
  <p:tag name="PPT/SLIDES/SLIDE4.XML" val="3108536306"/>
  <p:tag name="PPT/SLIDES/SLIDE5.XML" val="1709507530"/>
  <p:tag name="PPT/SLIDES/SLIDE14.XML" val="3865661682"/>
  <p:tag name="PPT/SLIDES/SLIDE13.XML" val="3227749586"/>
  <p:tag name="PPT/SLIDES/SLIDE16.XML" val="2923518627"/>
  <p:tag name="PPT/SLIDES/SLIDE24.XML" val="3154941361"/>
  <p:tag name="PPT/SLIDES/SLIDE15.XML" val="1725128849"/>
  <p:tag name="PPT/SLIDES/SLIDE28.XML" val="2056176001"/>
  <p:tag name="PPT/SLIDES/SLIDE27.XML" val="3429908490"/>
  <p:tag name="PPT/SLIDES/SLIDE26.XML" val="330418969"/>
  <p:tag name="PPT/SLIDES/SLIDE23.XML" val="2257251840"/>
  <p:tag name="PPT/SLIDES/SLIDE29.XML" val="1935210032"/>
  <p:tag name="PPT/SLIDES/SLIDE21.XML" val="3422583878"/>
  <p:tag name="PPT/SLIDES/SLIDE17.XML" val="82865066"/>
  <p:tag name="PPT/SLIDES/SLIDE18.XML" val="77606867"/>
  <p:tag name="PPT/SLIDES/SLIDE22.XML" val="2204331512"/>
  <p:tag name="PPT/SLIDES/SLIDE20.XML" val="3919320351"/>
  <p:tag name="PPT/SLIDES/SLIDE19.XML" val="3298198626"/>
  <p:tag name="PPT/SLIDEMASTERS/SLIDEMASTER1.XML" val="206213902"/>
  <p:tag name="PPT/SLIDELAYOUTS/SLIDELAYOUT1.XML" val="2976634769"/>
  <p:tag name="PPT/NOTESSLIDES/NOTESSLIDE6.XML" val="3185272309"/>
  <p:tag name="PPT/NOTESSLIDES/NOTESSLIDE5.XML" val="124767683"/>
  <p:tag name="PPT/NOTESSLIDES/NOTESSLIDE4.XML" val="3882860506"/>
  <p:tag name="PPT/NOTESSLIDES/NOTESSLIDE3.XML" val="1813181952"/>
  <p:tag name="PPT/NOTESSLIDES/NOTESSLIDE7.XML" val="714760603"/>
  <p:tag name="PPT/NOTESSLIDES/NOTESSLIDE8.XML" val="3647843662"/>
  <p:tag name="PPT/NOTESSLIDES/NOTESSLIDE9.XML" val="2670485563"/>
  <p:tag name="PPT/NOTESSLIDES/NOTESSLIDE11.XML" val="3912009333"/>
  <p:tag name="PPT/NOTESSLIDES/NOTESSLIDE12.XML" val="2592333982"/>
  <p:tag name="PPT/NOTESSLIDES/NOTESSLIDE2.XML" val="3742080887"/>
  <p:tag name="PPT/NOTESSLIDES/NOTESSLIDE1.XML" val="606208659"/>
  <p:tag name="PPT/SLIDELAYOUTS/SLIDELAYOUT11.XML" val="2080969900"/>
  <p:tag name="PPT/SLIDELAYOUTS/SLIDELAYOUT2.XML" val="1312079744"/>
  <p:tag name="PPT/SLIDELAYOUTS/SLIDELAYOUT3.XML" val="2734999098"/>
  <p:tag name="PPT/SLIDELAYOUTS/SLIDELAYOUT4.XML" val="2498300499"/>
  <p:tag name="PPT/SLIDELAYOUTS/SLIDELAYOUT5.XML" val="2722372639"/>
  <p:tag name="PPT/SLIDELAYOUTS/SLIDELAYOUT6.XML" val="3324760480"/>
  <p:tag name="PPT/SLIDELAYOUTS/SLIDELAYOUT7.XML" val="2846550878"/>
  <p:tag name="PPT/SLIDELAYOUTS/SLIDELAYOUT8.XML" val="301074279"/>
  <p:tag name="PPT/SLIDELAYOUTS/SLIDELAYOUT9.XML" val="2369210000"/>
  <p:tag name="PPT/SLIDELAYOUTS/SLIDELAYOUT10.XML" val="3904944104"/>
  <p:tag name="PPT/NOTESSLIDES/NOTESSLIDE13.XML" val="4144329069"/>
  <p:tag name="PPT/NOTESSLIDES/NOTESSLIDE10.XML" val="1902251968"/>
  <p:tag name="PPT/NOTESSLIDES/NOTESSLIDE21.XML" val="3833718682"/>
  <p:tag name="PPT/NOTESSLIDES/NOTESSLIDE25.XML" val="445658667"/>
  <p:tag name="PPT/NOTESSLIDES/NOTESSLIDE24.XML" val="2556951151"/>
  <p:tag name="PPT/NOTESSLIDES/NOTESSLIDE16.XML" val="2643747353"/>
  <p:tag name="PPT/NOTESSLIDES/NOTESSLIDE23.XML" val="331901984"/>
  <p:tag name="PPT/NOTESSLIDES/NOTESSLIDE17.XML" val="912260310"/>
  <p:tag name="PPT/NOTESSLIDES/NOTESSLIDE18.XML" val="1157651071"/>
  <p:tag name="PPT/NOTESSLIDES/NOTESSLIDE19.XML" val="1029937487"/>
  <p:tag name="PPT/NOTESSLIDES/NOTESSLIDE20.XML" val="3083333621"/>
  <p:tag name="PPT/NOTESSLIDES/NOTESSLIDE22.XML" val="1895923638"/>
  <p:tag name="PPT/NOTESSLIDES/NOTESSLIDE26.XML" val="1387018256"/>
  <p:tag name="PPT/NOTESSLIDES/NOTESSLIDE27.XML" val="378099051"/>
  <p:tag name="PPT/NOTESSLIDES/NOTESSLIDE14.XML" val="3450076859"/>
  <p:tag name="PPT/NOTESSLIDES/NOTESSLIDE15.XML" val="3940588891"/>
  <p:tag name="PPT/NOTESSLIDES/NOTESSLIDE28.XML" val="4152963501"/>
  <p:tag name="PPT/THEME/THEME2.XML" val="1067466777"/>
  <p:tag name="PPT/THEME/THEME1.XML" val="207087610"/>
  <p:tag name="PPT/MEDIA/IMAGE1.JPEG" val="3114202309"/>
  <p:tag name="PPT/NOTESMASTERS/NOTESMASTER1.XML" val="1889830315"/>
  <p:tag name="PPT/MEDIA/IMAGE2.PNG" val="2317401697"/>
  <p:tag name="PPT/MEDIA/IMAGE8.PNG" val="2096070873"/>
  <p:tag name="PPT/MEDIA/IMAGE10.PNG" val="3024117244"/>
  <p:tag name="PPT/MEDIA/IMAGE9.PNG" val="2941896635"/>
  <p:tag name="PPT/MEDIA/IMAGE7.PNG" val="437082816"/>
  <p:tag name="PPT/MEDIA/IMAGE6.PNG" val="3731678825"/>
  <p:tag name="PPT/MEDIA/IMAGE3.PNG" val="1052669372"/>
  <p:tag name="PPT/MEDIA/IMAGE4.PNG" val="2935197328"/>
  <p:tag name="PPT/MEDIA/IMAGE12.PNG" val="1046122820"/>
  <p:tag name="PPT/MEDIA/IMAGE11.PNG" val="965099339"/>
  <p:tag name="PPT/MEDIA/IMAGE5.PNG" val="3589471392"/>
</p:tagLst>
</file>

<file path=ppt/theme/theme1.xml><?xml version="1.0" encoding="utf-8"?>
<a:theme xmlns:a="http://schemas.openxmlformats.org/drawingml/2006/main" name="Cach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acho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acho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TM02892315[[fn=Cacho]]</Template>
  <TotalTime>1979</TotalTime>
  <Words>3440</Words>
  <Application>Microsoft Office PowerPoint</Application>
  <PresentationFormat>Apresentação na tela (4:3)</PresentationFormat>
  <Paragraphs>245</Paragraphs>
  <Slides>41</Slides>
  <Notes>36</Notes>
  <HiddenSlides>0</HiddenSlides>
  <MMClips>0</MMClips>
  <ScaleCrop>false</ScaleCrop>
  <HeadingPairs>
    <vt:vector size="8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Servidores OLE incorporados</vt:lpstr>
      </vt:variant>
      <vt:variant>
        <vt:i4>1</vt:i4>
      </vt:variant>
      <vt:variant>
        <vt:lpstr>Títulos de slides</vt:lpstr>
      </vt:variant>
      <vt:variant>
        <vt:i4>41</vt:i4>
      </vt:variant>
    </vt:vector>
  </HeadingPairs>
  <TitlesOfParts>
    <vt:vector size="50" baseType="lpstr">
      <vt:lpstr>Century Gothic</vt:lpstr>
      <vt:lpstr>Arial</vt:lpstr>
      <vt:lpstr>Wingdings 3</vt:lpstr>
      <vt:lpstr>Calibri</vt:lpstr>
      <vt:lpstr>Lucida Sans</vt:lpstr>
      <vt:lpstr>Lato</vt:lpstr>
      <vt:lpstr>Source Sans Pro</vt:lpstr>
      <vt:lpstr>Cacho</vt:lpstr>
      <vt:lpstr>Gráfico do Microsoft Office Excel</vt:lpstr>
      <vt:lpstr>Perfil dos recém-nascidos submetidos à fototerapia intensiva numa Unidade de Terapia Intensiva Neonatal do Distrito Federal</vt:lpstr>
      <vt:lpstr>INTRODUÇÃO</vt:lpstr>
      <vt:lpstr>INTRODUÇÃO</vt:lpstr>
      <vt:lpstr>INTRODUÇÃO</vt:lpstr>
      <vt:lpstr>OBJETIVO</vt:lpstr>
      <vt:lpstr>MATERIAIS E MÉTODOS</vt:lpstr>
      <vt:lpstr>Critério de inclusão</vt:lpstr>
      <vt:lpstr>Critério de Exclusão</vt:lpstr>
      <vt:lpstr>RESULTADOS</vt:lpstr>
      <vt:lpstr>RESULTADOS</vt:lpstr>
      <vt:lpstr>RESULTADOS</vt:lpstr>
      <vt:lpstr>RESULTADOS</vt:lpstr>
      <vt:lpstr>RESULTADOS</vt:lpstr>
      <vt:lpstr>RESULTADOS</vt:lpstr>
      <vt:lpstr>RESULTADOS</vt:lpstr>
      <vt:lpstr>RESULTADOS</vt:lpstr>
      <vt:lpstr>RESULTADOS</vt:lpstr>
      <vt:lpstr>RESULTADOS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CONCLUSÃO</vt:lpstr>
      <vt:lpstr>CONCLUSÃO</vt:lpstr>
      <vt:lpstr>CONCLUSÃO</vt:lpstr>
      <vt:lpstr>CONCLUSÃO</vt:lpstr>
      <vt:lpstr>CONCLUSÃO</vt:lpstr>
      <vt:lpstr>CONCLUSÃO</vt:lpstr>
      <vt:lpstr>CONCLUSÃO</vt:lpstr>
      <vt:lpstr>Limitações do Trabalho</vt:lpstr>
      <vt:lpstr>Referências Bibliográficas</vt:lpstr>
      <vt:lpstr>Referências Bibliográficas</vt:lpstr>
      <vt:lpstr>Referências Bibliográficas</vt:lpstr>
      <vt:lpstr>Referências Bibliográficas</vt:lpstr>
      <vt:lpstr>OBRIGADO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Perfil dos recém-nascidos submetidos à fototerapia intensiva numa Unidade de Terapia Intensiva Neonatal do Distrito Federal</dc:title>
  <dc:creator>André Da Silva Simoes</dc:creator>
  <cp:lastModifiedBy>Paulo</cp:lastModifiedBy>
  <cp:revision>43</cp:revision>
  <dcterms:modified xsi:type="dcterms:W3CDTF">2020-05-13T14:14:01Z</dcterms:modified>
</cp:coreProperties>
</file>