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17" r:id="rId1"/>
    <p:sldMasterId id="2147483959" r:id="rId2"/>
    <p:sldMasterId id="2147483989" r:id="rId3"/>
  </p:sldMasterIdLst>
  <p:notesMasterIdLst>
    <p:notesMasterId r:id="rId56"/>
  </p:notesMasterIdLst>
  <p:sldIdLst>
    <p:sldId id="257" r:id="rId4"/>
    <p:sldId id="258" r:id="rId5"/>
    <p:sldId id="259" r:id="rId6"/>
    <p:sldId id="260" r:id="rId7"/>
    <p:sldId id="261" r:id="rId8"/>
    <p:sldId id="263" r:id="rId9"/>
    <p:sldId id="272" r:id="rId10"/>
    <p:sldId id="273" r:id="rId11"/>
    <p:sldId id="274" r:id="rId12"/>
    <p:sldId id="275" r:id="rId13"/>
    <p:sldId id="276" r:id="rId14"/>
    <p:sldId id="277" r:id="rId15"/>
    <p:sldId id="278" r:id="rId16"/>
    <p:sldId id="279" r:id="rId17"/>
    <p:sldId id="280" r:id="rId18"/>
    <p:sldId id="281" r:id="rId19"/>
    <p:sldId id="283" r:id="rId20"/>
    <p:sldId id="284" r:id="rId21"/>
    <p:sldId id="271" r:id="rId22"/>
    <p:sldId id="262" r:id="rId23"/>
    <p:sldId id="285" r:id="rId24"/>
    <p:sldId id="286" r:id="rId25"/>
    <p:sldId id="287" r:id="rId26"/>
    <p:sldId id="288" r:id="rId27"/>
    <p:sldId id="290" r:id="rId28"/>
    <p:sldId id="292" r:id="rId29"/>
    <p:sldId id="293" r:id="rId30"/>
    <p:sldId id="294" r:id="rId31"/>
    <p:sldId id="300" r:id="rId32"/>
    <p:sldId id="297" r:id="rId33"/>
    <p:sldId id="301" r:id="rId34"/>
    <p:sldId id="302" r:id="rId35"/>
    <p:sldId id="303" r:id="rId36"/>
    <p:sldId id="304" r:id="rId37"/>
    <p:sldId id="305" r:id="rId38"/>
    <p:sldId id="307" r:id="rId39"/>
    <p:sldId id="308" r:id="rId40"/>
    <p:sldId id="310" r:id="rId41"/>
    <p:sldId id="312" r:id="rId42"/>
    <p:sldId id="313" r:id="rId43"/>
    <p:sldId id="325" r:id="rId44"/>
    <p:sldId id="314" r:id="rId45"/>
    <p:sldId id="315" r:id="rId46"/>
    <p:sldId id="317" r:id="rId47"/>
    <p:sldId id="318" r:id="rId48"/>
    <p:sldId id="319" r:id="rId49"/>
    <p:sldId id="320" r:id="rId50"/>
    <p:sldId id="321" r:id="rId51"/>
    <p:sldId id="322" r:id="rId52"/>
    <p:sldId id="323" r:id="rId53"/>
    <p:sldId id="326" r:id="rId54"/>
    <p:sldId id="324" r:id="rId5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009900"/>
    <a:srgbClr val="FF3399"/>
    <a:srgbClr val="FF0066"/>
    <a:srgbClr val="0000FF"/>
    <a:srgbClr val="C7BB8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6" d="100"/>
          <a:sy n="66" d="100"/>
        </p:scale>
        <p:origin x="-668"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pt-BR"/>
          </a:p>
        </p:txBody>
      </p:sp>
      <p:sp>
        <p:nvSpPr>
          <p:cNvPr id="757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0CB3A14A-987C-4976-BE96-2C8453FFC764}" type="datetimeFigureOut">
              <a:rPr lang="pt-BR"/>
              <a:pPr/>
              <a:t>16/05/2020</a:t>
            </a:fld>
            <a:endParaRPr lang="pt-BR"/>
          </a:p>
        </p:txBody>
      </p:sp>
      <p:sp>
        <p:nvSpPr>
          <p:cNvPr id="7578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57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757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pt-BR"/>
          </a:p>
        </p:txBody>
      </p:sp>
      <p:sp>
        <p:nvSpPr>
          <p:cNvPr id="757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166AC68-ED4F-45A2-AEA5-96E134F8D031}" type="slidenum">
              <a:rPr lang="pt-BR"/>
              <a:pPr/>
              <a:t>‹nº›</a:t>
            </a:fld>
            <a:endParaRPr lang="pt-BR"/>
          </a:p>
        </p:txBody>
      </p:sp>
    </p:spTree>
    <p:extLst>
      <p:ext uri="{BB962C8B-B14F-4D97-AF65-F5344CB8AC3E}">
        <p14:creationId xmlns:p14="http://schemas.microsoft.com/office/powerpoint/2010/main" val="224432171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TextEdit="1"/>
          </p:cNvSpPr>
          <p:nvPr>
            <p:ph type="sldImg"/>
          </p:nvPr>
        </p:nvSpPr>
        <p:spPr>
          <a:ln/>
        </p:spPr>
      </p:sp>
      <p:sp>
        <p:nvSpPr>
          <p:cNvPr id="76803" name="Rectangle 3"/>
          <p:cNvSpPr>
            <a:spLocks noGrp="1"/>
          </p:cNvSpPr>
          <p:nvPr>
            <p:ph type="body" idx="1"/>
          </p:nvPr>
        </p:nvSpPr>
        <p:spPr>
          <a:xfrm>
            <a:off x="914400" y="4343400"/>
            <a:ext cx="5029200" cy="4114800"/>
          </a:xfrm>
        </p:spPr>
        <p:txBody>
          <a:bodyPr/>
          <a:lstStyle/>
          <a:p>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TextEdit="1"/>
          </p:cNvSpPr>
          <p:nvPr>
            <p:ph type="sldImg"/>
          </p:nvPr>
        </p:nvSpPr>
        <p:spPr>
          <a:ln/>
        </p:spPr>
      </p:sp>
      <p:sp>
        <p:nvSpPr>
          <p:cNvPr id="79875" name="Rectangle 3"/>
          <p:cNvSpPr>
            <a:spLocks noGrp="1"/>
          </p:cNvSpPr>
          <p:nvPr>
            <p:ph type="body" idx="1"/>
          </p:nvPr>
        </p:nvSpPr>
        <p:spPr>
          <a:xfrm>
            <a:off x="914400" y="4343400"/>
            <a:ext cx="5029200" cy="4114800"/>
          </a:xfrm>
        </p:spPr>
        <p:txBody>
          <a:bodyPr/>
          <a:lstStyle/>
          <a:p>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7021F2BE-F2EF-4966-A3D6-7B7685D81E11}"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B01979B-BD55-4E85-ADBF-4F3D68AFD107}" type="slidenum">
              <a:rPr lang="en-US"/>
              <a:pPr>
                <a:defRPr/>
              </a:pPr>
              <a:t>‹nº›</a:t>
            </a:fld>
            <a:endParaRPr lang="en-US" dirty="0"/>
          </a:p>
        </p:txBody>
      </p:sp>
    </p:spTree>
    <p:extLst>
      <p:ext uri="{BB962C8B-B14F-4D97-AF65-F5344CB8AC3E}">
        <p14:creationId xmlns:p14="http://schemas.microsoft.com/office/powerpoint/2010/main" val="2861314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0C84A9D-65EE-4DAC-B6E1-35FEDBE72E1F}"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BB002D2-2486-4AFF-8A8C-04F4CCFECBB0}" type="slidenum">
              <a:rPr lang="en-US"/>
              <a:pPr>
                <a:defRPr/>
              </a:pPr>
              <a:t>‹nº›</a:t>
            </a:fld>
            <a:endParaRPr lang="en-US" dirty="0"/>
          </a:p>
        </p:txBody>
      </p:sp>
    </p:spTree>
    <p:extLst>
      <p:ext uri="{BB962C8B-B14F-4D97-AF65-F5344CB8AC3E}">
        <p14:creationId xmlns:p14="http://schemas.microsoft.com/office/powerpoint/2010/main" val="12619277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1" y="1712423"/>
            <a:ext cx="10515600" cy="2851208"/>
          </a:xfrm>
        </p:spPr>
        <p:txBody>
          <a:bodyPr anchor="b">
            <a:normAutofit/>
          </a:bodyPr>
          <a:lstStyle>
            <a:lvl1pPr>
              <a:defRPr sz="6000" b="0"/>
            </a:lvl1pPr>
          </a:lstStyle>
          <a:p>
            <a:r>
              <a:rPr lang="pt-BR" smtClean="0"/>
              <a:t>Clique para editar o título mestre</a:t>
            </a:r>
            <a:endParaRPr lang="en-US" dirty="0"/>
          </a:p>
        </p:txBody>
      </p:sp>
      <p:sp>
        <p:nvSpPr>
          <p:cNvPr id="3" name="Text Placeholder 2"/>
          <p:cNvSpPr>
            <a:spLocks noGrp="1"/>
          </p:cNvSpPr>
          <p:nvPr>
            <p:ph type="body" idx="1"/>
          </p:nvPr>
        </p:nvSpPr>
        <p:spPr>
          <a:xfrm>
            <a:off x="831851" y="4552637"/>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BB48EF68-19B1-4D21-9D46-C55C42742BE2}"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DAC9B19-092A-48D6-9B48-4C4CA3B961C2}" type="slidenum">
              <a:rPr lang="en-US"/>
              <a:pPr>
                <a:defRPr/>
              </a:pPr>
              <a:t>‹nº›</a:t>
            </a:fld>
            <a:endParaRPr lang="en-US" dirty="0"/>
          </a:p>
        </p:txBody>
      </p:sp>
    </p:spTree>
    <p:extLst>
      <p:ext uri="{BB962C8B-B14F-4D97-AF65-F5344CB8AC3E}">
        <p14:creationId xmlns:p14="http://schemas.microsoft.com/office/powerpoint/2010/main" val="109185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45127"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742A7F5-231F-490D-9B37-CB8B248AD592}"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7362200-6C75-49B8-A8AB-E8864C75C466}" type="slidenum">
              <a:rPr lang="en-US"/>
              <a:pPr>
                <a:defRPr/>
              </a:pPr>
              <a:t>‹nº›</a:t>
            </a:fld>
            <a:endParaRPr lang="en-US" dirty="0"/>
          </a:p>
        </p:txBody>
      </p:sp>
    </p:spTree>
    <p:extLst>
      <p:ext uri="{BB962C8B-B14F-4D97-AF65-F5344CB8AC3E}">
        <p14:creationId xmlns:p14="http://schemas.microsoft.com/office/powerpoint/2010/main" val="2658728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2"/>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45127" y="2507554"/>
            <a:ext cx="5156200"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2"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2" y="2507554"/>
            <a:ext cx="5181601"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C2FFDEBE-4599-4D6D-8241-BF46A84FE957}" type="datetimeFigureOut">
              <a:rPr lang="en-US"/>
              <a:pPr>
                <a:defRPr/>
              </a:pPr>
              <a:t>5/16/2020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AD9D08AF-7B78-47BC-889B-6347597A788E}" type="slidenum">
              <a:rPr lang="en-US"/>
              <a:pPr>
                <a:defRPr/>
              </a:pPr>
              <a:t>‹nº›</a:t>
            </a:fld>
            <a:endParaRPr lang="en-US" dirty="0"/>
          </a:p>
        </p:txBody>
      </p:sp>
    </p:spTree>
    <p:extLst>
      <p:ext uri="{BB962C8B-B14F-4D97-AF65-F5344CB8AC3E}">
        <p14:creationId xmlns:p14="http://schemas.microsoft.com/office/powerpoint/2010/main" val="2013857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94ACCD43-B389-4CBD-9BDD-B80858EA2452}" type="datetimeFigureOut">
              <a:rPr lang="en-US"/>
              <a:pPr>
                <a:defRPr/>
              </a:pPr>
              <a:t>5/16/2020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0867687-6997-465C-8380-D90F3739C8F3}" type="slidenum">
              <a:rPr lang="en-US"/>
              <a:pPr>
                <a:defRPr/>
              </a:pPr>
              <a:t>‹nº›</a:t>
            </a:fld>
            <a:endParaRPr lang="en-US" dirty="0"/>
          </a:p>
        </p:txBody>
      </p:sp>
    </p:spTree>
    <p:extLst>
      <p:ext uri="{BB962C8B-B14F-4D97-AF65-F5344CB8AC3E}">
        <p14:creationId xmlns:p14="http://schemas.microsoft.com/office/powerpoint/2010/main" val="1730709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5758563-FDDE-455B-8022-726FC8400727}" type="datetimeFigureOut">
              <a:rPr lang="en-US"/>
              <a:pPr>
                <a:defRPr/>
              </a:pPr>
              <a:t>5/16/2020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678E9D5-ABD0-42BC-B2E1-E5CC626D5FF5}" type="slidenum">
              <a:rPr lang="en-US"/>
              <a:pPr>
                <a:defRPr/>
              </a:pPr>
              <a:t>‹nº›</a:t>
            </a:fld>
            <a:endParaRPr lang="en-US" dirty="0"/>
          </a:p>
        </p:txBody>
      </p:sp>
    </p:spTree>
    <p:extLst>
      <p:ext uri="{BB962C8B-B14F-4D97-AF65-F5344CB8AC3E}">
        <p14:creationId xmlns:p14="http://schemas.microsoft.com/office/powerpoint/2010/main" val="3640495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4"/>
            <a:ext cx="3931920" cy="1600197"/>
          </a:xfrm>
        </p:spPr>
        <p:txBody>
          <a:bodyPr anchor="b">
            <a:normAutofit/>
          </a:bodyPr>
          <a:lstStyle>
            <a:lvl1pPr>
              <a:defRPr sz="3200" b="0"/>
            </a:lvl1pPr>
          </a:lstStyle>
          <a:p>
            <a:r>
              <a:rPr lang="pt-BR" smtClean="0"/>
              <a:t>Clique para editar o título mestre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FED4278-A3DC-4AA4-856D-EF484DB1D10E}"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CC8C8FA-FE14-4F39-9DE4-6C69431CD092}" type="slidenum">
              <a:rPr lang="en-US"/>
              <a:pPr>
                <a:defRPr/>
              </a:pPr>
              <a:t>‹nº›</a:t>
            </a:fld>
            <a:endParaRPr lang="en-US" dirty="0"/>
          </a:p>
        </p:txBody>
      </p:sp>
    </p:spTree>
    <p:extLst>
      <p:ext uri="{BB962C8B-B14F-4D97-AF65-F5344CB8AC3E}">
        <p14:creationId xmlns:p14="http://schemas.microsoft.com/office/powerpoint/2010/main" val="4021966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pt-BR" smtClean="0"/>
              <a:t>Clique para editar o título mestre</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9A7870D8-F76F-42C0-891B-4E9CD8A221E0}"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B72A0C4-8FD8-4DDD-B574-A076004239BD}" type="slidenum">
              <a:rPr lang="en-US"/>
              <a:pPr>
                <a:defRPr/>
              </a:pPr>
              <a:t>‹nº›</a:t>
            </a:fld>
            <a:endParaRPr lang="en-US" dirty="0"/>
          </a:p>
        </p:txBody>
      </p:sp>
    </p:spTree>
    <p:extLst>
      <p:ext uri="{BB962C8B-B14F-4D97-AF65-F5344CB8AC3E}">
        <p14:creationId xmlns:p14="http://schemas.microsoft.com/office/powerpoint/2010/main" val="1766833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5A90DE9-1F39-44F3-8811-E4B9CCFF8EA7}"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82E5461-9E78-4C3B-8BDF-D137D74A1C01}" type="slidenum">
              <a:rPr lang="en-US"/>
              <a:pPr>
                <a:defRPr/>
              </a:pPr>
              <a:t>‹nº›</a:t>
            </a:fld>
            <a:endParaRPr lang="en-US" dirty="0"/>
          </a:p>
        </p:txBody>
      </p:sp>
    </p:spTree>
    <p:extLst>
      <p:ext uri="{BB962C8B-B14F-4D97-AF65-F5344CB8AC3E}">
        <p14:creationId xmlns:p14="http://schemas.microsoft.com/office/powerpoint/2010/main" val="421466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0362"/>
            <a:ext cx="2628900" cy="5811838"/>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838202" y="360366"/>
            <a:ext cx="7734300" cy="581183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20732113-A43B-4F67-8A1B-1ED9F3CA8986}"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8BCEFAE-D557-4A75-9CD9-B18853EBCFE8}" type="slidenum">
              <a:rPr lang="en-US"/>
              <a:pPr>
                <a:defRPr/>
              </a:pPr>
              <a:t>‹nº›</a:t>
            </a:fld>
            <a:endParaRPr lang="en-US" dirty="0"/>
          </a:p>
        </p:txBody>
      </p:sp>
    </p:spTree>
    <p:extLst>
      <p:ext uri="{BB962C8B-B14F-4D97-AF65-F5344CB8AC3E}">
        <p14:creationId xmlns:p14="http://schemas.microsoft.com/office/powerpoint/2010/main" val="17761790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5FB74256-3836-483F-867E-4E2CE0C48479}"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146B368-5DC2-489F-8D54-955685134E35}" type="slidenum">
              <a:rPr lang="en-US"/>
              <a:pPr>
                <a:defRPr/>
              </a:pPr>
              <a:t>‹nº›</a:t>
            </a:fld>
            <a:endParaRPr lang="en-US" dirty="0"/>
          </a:p>
        </p:txBody>
      </p:sp>
    </p:spTree>
    <p:extLst>
      <p:ext uri="{BB962C8B-B14F-4D97-AF65-F5344CB8AC3E}">
        <p14:creationId xmlns:p14="http://schemas.microsoft.com/office/powerpoint/2010/main" val="278820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8093954-06EE-49E7-8668-A4BC832C8616}"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0ACB28D-B87C-46D8-BB4D-368164E92219}" type="slidenum">
              <a:rPr lang="en-US"/>
              <a:pPr>
                <a:defRPr/>
              </a:pPr>
              <a:t>‹nº›</a:t>
            </a:fld>
            <a:endParaRPr lang="en-US" dirty="0"/>
          </a:p>
        </p:txBody>
      </p:sp>
    </p:spTree>
    <p:extLst>
      <p:ext uri="{BB962C8B-B14F-4D97-AF65-F5344CB8AC3E}">
        <p14:creationId xmlns:p14="http://schemas.microsoft.com/office/powerpoint/2010/main" val="5208570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831851" y="1712423"/>
            <a:ext cx="10515600" cy="2851208"/>
          </a:xfrm>
        </p:spPr>
        <p:txBody>
          <a:bodyPr anchor="b">
            <a:normAutofit/>
          </a:bodyPr>
          <a:lstStyle>
            <a:lvl1pPr>
              <a:defRPr sz="6000" b="0"/>
            </a:lvl1pPr>
          </a:lstStyle>
          <a:p>
            <a:r>
              <a:rPr lang="pt-BR" smtClean="0"/>
              <a:t>Clique para editar o título mestre</a:t>
            </a:r>
            <a:endParaRPr lang="en-US" dirty="0"/>
          </a:p>
        </p:txBody>
      </p:sp>
      <p:sp>
        <p:nvSpPr>
          <p:cNvPr id="3" name="Text Placeholder 2"/>
          <p:cNvSpPr>
            <a:spLocks noGrp="1"/>
          </p:cNvSpPr>
          <p:nvPr>
            <p:ph type="body" idx="1"/>
          </p:nvPr>
        </p:nvSpPr>
        <p:spPr>
          <a:xfrm>
            <a:off x="831851" y="4552637"/>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3410063B-3E89-4EA4-958A-18B16F5CE962}"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A1287E-2B3B-4448-A4C1-CF4C77BE292E}" type="slidenum">
              <a:rPr lang="en-US"/>
              <a:pPr>
                <a:defRPr/>
              </a:pPr>
              <a:t>‹nº›</a:t>
            </a:fld>
            <a:endParaRPr lang="en-US" dirty="0"/>
          </a:p>
        </p:txBody>
      </p:sp>
    </p:spTree>
    <p:extLst>
      <p:ext uri="{BB962C8B-B14F-4D97-AF65-F5344CB8AC3E}">
        <p14:creationId xmlns:p14="http://schemas.microsoft.com/office/powerpoint/2010/main" val="4154352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845127"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2200" y="1828803"/>
            <a:ext cx="5181600" cy="4351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D0D15F9D-FC0E-4D72-BFBF-8AD6ACA9D28F}"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AF554ED-453A-4265-90B0-725962B3B454}" type="slidenum">
              <a:rPr lang="en-US"/>
              <a:pPr>
                <a:defRPr/>
              </a:pPr>
              <a:t>‹nº›</a:t>
            </a:fld>
            <a:endParaRPr lang="en-US" dirty="0"/>
          </a:p>
        </p:txBody>
      </p:sp>
    </p:spTree>
    <p:extLst>
      <p:ext uri="{BB962C8B-B14F-4D97-AF65-F5344CB8AC3E}">
        <p14:creationId xmlns:p14="http://schemas.microsoft.com/office/powerpoint/2010/main" val="21733125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2"/>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845127" y="2507554"/>
            <a:ext cx="5156200"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72202"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72202" y="2507554"/>
            <a:ext cx="5181601" cy="3680525"/>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843FC559-B2FB-4C19-9914-C6A19E8DCE47}" type="datetimeFigureOut">
              <a:rPr lang="en-US"/>
              <a:pPr>
                <a:defRPr/>
              </a:pPr>
              <a:t>5/16/2020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0FA90A71-61DF-460C-BDEE-C74977D9624E}" type="slidenum">
              <a:rPr lang="en-US"/>
              <a:pPr>
                <a:defRPr/>
              </a:pPr>
              <a:t>‹nº›</a:t>
            </a:fld>
            <a:endParaRPr lang="en-US" dirty="0"/>
          </a:p>
        </p:txBody>
      </p:sp>
    </p:spTree>
    <p:extLst>
      <p:ext uri="{BB962C8B-B14F-4D97-AF65-F5344CB8AC3E}">
        <p14:creationId xmlns:p14="http://schemas.microsoft.com/office/powerpoint/2010/main" val="29438019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7760A41F-2ADC-4998-A1F1-FE0279A7A0D8}" type="datetimeFigureOut">
              <a:rPr lang="en-US"/>
              <a:pPr>
                <a:defRPr/>
              </a:pPr>
              <a:t>5/16/2020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67D533D-01FF-4E77-8811-113F61E0347E}" type="slidenum">
              <a:rPr lang="en-US"/>
              <a:pPr>
                <a:defRPr/>
              </a:pPr>
              <a:t>‹nº›</a:t>
            </a:fld>
            <a:endParaRPr lang="en-US" dirty="0"/>
          </a:p>
        </p:txBody>
      </p:sp>
    </p:spTree>
    <p:extLst>
      <p:ext uri="{BB962C8B-B14F-4D97-AF65-F5344CB8AC3E}">
        <p14:creationId xmlns:p14="http://schemas.microsoft.com/office/powerpoint/2010/main" val="9353533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15449B3-ACD7-4F20-8935-241D8D7AAB3C}" type="datetimeFigureOut">
              <a:rPr lang="en-US"/>
              <a:pPr>
                <a:defRPr/>
              </a:pPr>
              <a:t>5/16/2020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C44A32A-85F6-4EBD-9110-BE86E40F5596}" type="slidenum">
              <a:rPr lang="en-US"/>
              <a:pPr>
                <a:defRPr/>
              </a:pPr>
              <a:t>‹nº›</a:t>
            </a:fld>
            <a:endParaRPr lang="en-US" dirty="0"/>
          </a:p>
        </p:txBody>
      </p:sp>
    </p:spTree>
    <p:extLst>
      <p:ext uri="{BB962C8B-B14F-4D97-AF65-F5344CB8AC3E}">
        <p14:creationId xmlns:p14="http://schemas.microsoft.com/office/powerpoint/2010/main" val="8308011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4"/>
            <a:ext cx="3931920" cy="1600197"/>
          </a:xfrm>
        </p:spPr>
        <p:txBody>
          <a:bodyPr anchor="b">
            <a:normAutofit/>
          </a:bodyPr>
          <a:lstStyle>
            <a:lvl1pPr>
              <a:defRPr sz="3200" b="0"/>
            </a:lvl1pPr>
          </a:lstStyle>
          <a:p>
            <a:r>
              <a:rPr lang="pt-BR" smtClean="0"/>
              <a:t>Clique para editar o título mestre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3AD75FD-FBC1-4A88-AFB7-565A60D5DB83}"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C005696-4E76-4F99-AF5C-E46C6BE998FA}" type="slidenum">
              <a:rPr lang="en-US"/>
              <a:pPr>
                <a:defRPr/>
              </a:pPr>
              <a:t>‹nº›</a:t>
            </a:fld>
            <a:endParaRPr lang="en-US" dirty="0"/>
          </a:p>
        </p:txBody>
      </p:sp>
    </p:spTree>
    <p:extLst>
      <p:ext uri="{BB962C8B-B14F-4D97-AF65-F5344CB8AC3E}">
        <p14:creationId xmlns:p14="http://schemas.microsoft.com/office/powerpoint/2010/main" val="24419175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pt-BR" smtClean="0"/>
              <a:t>Clique para editar o título mestre</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B689CE5-67BA-4A60-9D16-312F4221679D}"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A87FA45-2F9F-45EA-86E5-B5476CBF0ED7}" type="slidenum">
              <a:rPr lang="en-US"/>
              <a:pPr>
                <a:defRPr/>
              </a:pPr>
              <a:t>‹nº›</a:t>
            </a:fld>
            <a:endParaRPr lang="en-US" dirty="0"/>
          </a:p>
        </p:txBody>
      </p:sp>
    </p:spTree>
    <p:extLst>
      <p:ext uri="{BB962C8B-B14F-4D97-AF65-F5344CB8AC3E}">
        <p14:creationId xmlns:p14="http://schemas.microsoft.com/office/powerpoint/2010/main" val="28535054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721C6DF-CD14-403E-A4C8-6148BE140971}"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285AAD8-983D-4183-B7B7-18646E6D89CA}" type="slidenum">
              <a:rPr lang="en-US"/>
              <a:pPr>
                <a:defRPr/>
              </a:pPr>
              <a:t>‹nº›</a:t>
            </a:fld>
            <a:endParaRPr lang="en-US" dirty="0"/>
          </a:p>
        </p:txBody>
      </p:sp>
    </p:spTree>
    <p:extLst>
      <p:ext uri="{BB962C8B-B14F-4D97-AF65-F5344CB8AC3E}">
        <p14:creationId xmlns:p14="http://schemas.microsoft.com/office/powerpoint/2010/main" val="1059845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0362"/>
            <a:ext cx="2628900" cy="5811838"/>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838202" y="360366"/>
            <a:ext cx="7734300" cy="581183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E3FAB6C6-79A9-436E-B413-23BA87A4AF52}"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AAF45F0-B8C5-43F8-AAC7-7DD81FE9110E}" type="slidenum">
              <a:rPr lang="en-US"/>
              <a:pPr>
                <a:defRPr/>
              </a:pPr>
              <a:t>‹nº›</a:t>
            </a:fld>
            <a:endParaRPr lang="en-US" dirty="0"/>
          </a:p>
        </p:txBody>
      </p:sp>
    </p:spTree>
    <p:extLst>
      <p:ext uri="{BB962C8B-B14F-4D97-AF65-F5344CB8AC3E}">
        <p14:creationId xmlns:p14="http://schemas.microsoft.com/office/powerpoint/2010/main" val="691350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cxnSp>
        <p:nvCxnSpPr>
          <p:cNvPr id="4" name="Straight Connector 6"/>
          <p:cNvCxnSpPr/>
          <p:nvPr/>
        </p:nvCxnSpPr>
        <p:spPr>
          <a:xfrm>
            <a:off x="1395413" y="2420938"/>
            <a:ext cx="9407525"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3E3356F-E10A-4A23-AF44-25CFCE63237F}"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D332392C-1B87-4B6F-860C-0DBC12FAC151}" type="slidenum">
              <a:rPr lang="en-US"/>
              <a:pPr>
                <a:defRPr/>
              </a:pPr>
              <a:t>‹nº›</a:t>
            </a:fld>
            <a:endParaRPr lang="en-US" dirty="0"/>
          </a:p>
        </p:txBody>
      </p:sp>
    </p:spTree>
    <p:extLst>
      <p:ext uri="{BB962C8B-B14F-4D97-AF65-F5344CB8AC3E}">
        <p14:creationId xmlns:p14="http://schemas.microsoft.com/office/powerpoint/2010/main" val="32448978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cxnSp>
        <p:nvCxnSpPr>
          <p:cNvPr id="4" name="Straight Connector 15"/>
          <p:cNvCxnSpPr/>
          <p:nvPr/>
        </p:nvCxnSpPr>
        <p:spPr>
          <a:xfrm>
            <a:off x="2012950" y="3709988"/>
            <a:ext cx="81629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015067" y="3846051"/>
            <a:ext cx="8158690" cy="954547"/>
          </a:xfrm>
        </p:spPr>
        <p:txBody>
          <a:bodyPr>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556CC13E-BD7D-4758-886D-083D6D79EB7D}"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3072D87-ADC7-4BC6-A7A2-DB54C3315FD6}" type="slidenum">
              <a:rPr lang="en-US"/>
              <a:pPr>
                <a:defRPr/>
              </a:pPr>
              <a:t>‹nº›</a:t>
            </a:fld>
            <a:endParaRPr lang="en-US" dirty="0"/>
          </a:p>
        </p:txBody>
      </p:sp>
    </p:spTree>
    <p:extLst>
      <p:ext uri="{BB962C8B-B14F-4D97-AF65-F5344CB8AC3E}">
        <p14:creationId xmlns:p14="http://schemas.microsoft.com/office/powerpoint/2010/main" val="8088806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cxnSp>
        <p:nvCxnSpPr>
          <p:cNvPr id="5" name="Straight Connector 7"/>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B62DC33E-68CD-45F0-A83F-4E821A55D486}" type="datetimeFigureOut">
              <a:rPr lang="en-US"/>
              <a:pPr>
                <a:defRPr/>
              </a:pPr>
              <a:t>5/16/2020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C58F6628-7583-4EB5-B513-A19144570A84}" type="slidenum">
              <a:rPr lang="en-US"/>
              <a:pPr>
                <a:defRPr/>
              </a:pPr>
              <a:t>‹nº›</a:t>
            </a:fld>
            <a:endParaRPr lang="en-US" dirty="0"/>
          </a:p>
        </p:txBody>
      </p:sp>
    </p:spTree>
    <p:extLst>
      <p:ext uri="{BB962C8B-B14F-4D97-AF65-F5344CB8AC3E}">
        <p14:creationId xmlns:p14="http://schemas.microsoft.com/office/powerpoint/2010/main" val="3732344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cxnSp>
        <p:nvCxnSpPr>
          <p:cNvPr id="7" name="Straight Connector 17"/>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295400"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180671" y="3243262"/>
            <a:ext cx="4718304" cy="2632605"/>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C446E553-10A7-422A-98F2-643DC4428967}" type="datetimeFigureOut">
              <a:rPr lang="en-US"/>
              <a:pPr>
                <a:defRPr/>
              </a:pPr>
              <a:t>5/16/2020</a:t>
            </a:fld>
            <a:endParaRPr lang="en-US" dirty="0"/>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pPr>
              <a:defRPr/>
            </a:pPr>
            <a:fld id="{1F6EEFD7-4A2C-4057-A909-9382E723EDEB}" type="slidenum">
              <a:rPr lang="en-US"/>
              <a:pPr>
                <a:defRPr/>
              </a:pPr>
              <a:t>‹nº›</a:t>
            </a:fld>
            <a:endParaRPr lang="en-US" dirty="0"/>
          </a:p>
        </p:txBody>
      </p:sp>
    </p:spTree>
    <p:extLst>
      <p:ext uri="{BB962C8B-B14F-4D97-AF65-F5344CB8AC3E}">
        <p14:creationId xmlns:p14="http://schemas.microsoft.com/office/powerpoint/2010/main" val="27685661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cxnSp>
        <p:nvCxnSpPr>
          <p:cNvPr id="3" name="Straight Connector 13"/>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60CF4DB6-0612-4503-B5AF-C6724B51328A}" type="datetimeFigureOut">
              <a:rPr lang="en-US"/>
              <a:pPr>
                <a:defRPr/>
              </a:pPr>
              <a:t>5/16/2020</a:t>
            </a:fld>
            <a:endParaRPr lang="en-US" dirty="0"/>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1113DA12-DE82-4E69-BB11-8166108FF316}" type="slidenum">
              <a:rPr lang="en-US"/>
              <a:pPr>
                <a:defRPr/>
              </a:pPr>
              <a:t>‹nº›</a:t>
            </a:fld>
            <a:endParaRPr lang="en-US" dirty="0"/>
          </a:p>
        </p:txBody>
      </p:sp>
    </p:spTree>
    <p:extLst>
      <p:ext uri="{BB962C8B-B14F-4D97-AF65-F5344CB8AC3E}">
        <p14:creationId xmlns:p14="http://schemas.microsoft.com/office/powerpoint/2010/main" val="11378138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A951513B-6C0E-4C73-B95F-E05FAA9D86FA}" type="datetimeFigureOut">
              <a:rPr lang="en-US"/>
              <a:pPr>
                <a:defRPr/>
              </a:pPr>
              <a:t>5/16/2020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B7C909F-1202-4AFF-AD5F-84FC4A29B98A}" type="slidenum">
              <a:rPr lang="en-US"/>
              <a:pPr>
                <a:defRPr/>
              </a:pPr>
              <a:t>‹nº›</a:t>
            </a:fld>
            <a:endParaRPr lang="en-US" dirty="0"/>
          </a:p>
        </p:txBody>
      </p:sp>
    </p:spTree>
    <p:extLst>
      <p:ext uri="{BB962C8B-B14F-4D97-AF65-F5344CB8AC3E}">
        <p14:creationId xmlns:p14="http://schemas.microsoft.com/office/powerpoint/2010/main" val="9902620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cxnSp>
        <p:nvCxnSpPr>
          <p:cNvPr id="5" name="Straight Connector 15"/>
          <p:cNvCxnSpPr/>
          <p:nvPr/>
        </p:nvCxnSpPr>
        <p:spPr>
          <a:xfrm>
            <a:off x="1395413" y="2913063"/>
            <a:ext cx="35147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293811" y="3031065"/>
            <a:ext cx="3718455" cy="2438404"/>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87B58F3B-C4BE-47C9-83BC-340DB9B4AF13}" type="datetimeFigureOut">
              <a:rPr lang="en-US"/>
              <a:pPr>
                <a:defRPr/>
              </a:pPr>
              <a:t>5/16/2020</a:t>
            </a:fld>
            <a:endParaRPr lang="en-US" dirty="0"/>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18FE3A97-D19C-4D54-9350-F25FAAC97F51}" type="slidenum">
              <a:rPr lang="en-US"/>
              <a:pPr>
                <a:defRPr/>
              </a:pPr>
              <a:t>‹nº›</a:t>
            </a:fld>
            <a:endParaRPr lang="en-US" dirty="0"/>
          </a:p>
        </p:txBody>
      </p:sp>
    </p:spTree>
    <p:extLst>
      <p:ext uri="{BB962C8B-B14F-4D97-AF65-F5344CB8AC3E}">
        <p14:creationId xmlns:p14="http://schemas.microsoft.com/office/powerpoint/2010/main" val="815945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pt-BR" smtClean="0"/>
              <a:t>Clique para editar o título mestre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295399" y="3255432"/>
            <a:ext cx="6241816"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C7191778-276E-4D8D-BF82-11EA5740230A}"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33CA991-90FF-45A6-8D0A-281A7279BE60}" type="slidenum">
              <a:rPr lang="en-US"/>
              <a:pPr>
                <a:defRPr/>
              </a:pPr>
              <a:t>‹nº›</a:t>
            </a:fld>
            <a:endParaRPr lang="en-US" dirty="0"/>
          </a:p>
        </p:txBody>
      </p:sp>
    </p:spTree>
    <p:extLst>
      <p:ext uri="{BB962C8B-B14F-4D97-AF65-F5344CB8AC3E}">
        <p14:creationId xmlns:p14="http://schemas.microsoft.com/office/powerpoint/2010/main" val="13253235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4BBACA78-B005-4E3C-9138-8109279B7448}"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9CB60CE-4A97-4E9F-9BEA-592D772CCAF3}" type="slidenum">
              <a:rPr lang="en-US"/>
              <a:pPr>
                <a:defRPr/>
              </a:pPr>
              <a:t>‹nº›</a:t>
            </a:fld>
            <a:endParaRPr lang="en-US" dirty="0"/>
          </a:p>
        </p:txBody>
      </p:sp>
    </p:spTree>
    <p:extLst>
      <p:ext uri="{BB962C8B-B14F-4D97-AF65-F5344CB8AC3E}">
        <p14:creationId xmlns:p14="http://schemas.microsoft.com/office/powerpoint/2010/main" val="785158012"/>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cxnSp>
        <p:nvCxnSpPr>
          <p:cNvPr id="4" name="Straight Connector 14"/>
          <p:cNvCxnSpPr/>
          <p:nvPr/>
        </p:nvCxnSpPr>
        <p:spPr>
          <a:xfrm>
            <a:off x="1395413" y="41402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303868" y="982132"/>
            <a:ext cx="9592732" cy="2954868"/>
          </a:xfrm>
        </p:spPr>
        <p:txBody>
          <a:bodyPr>
            <a:normAutofit/>
          </a:bodyPr>
          <a:lstStyle>
            <a:lvl1pPr algn="ctr">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EF17E31-A345-4801-A095-E582C84D3E15}"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42693D9-4868-4929-8147-C95C00958D47}" type="slidenum">
              <a:rPr lang="en-US"/>
              <a:pPr>
                <a:defRPr/>
              </a:pPr>
              <a:t>‹nº›</a:t>
            </a:fld>
            <a:endParaRPr lang="en-US" dirty="0"/>
          </a:p>
        </p:txBody>
      </p:sp>
    </p:spTree>
    <p:extLst>
      <p:ext uri="{BB962C8B-B14F-4D97-AF65-F5344CB8AC3E}">
        <p14:creationId xmlns:p14="http://schemas.microsoft.com/office/powerpoint/2010/main" val="2760193301"/>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r>
              <a:rPr lang="en-US" sz="8000">
                <a:latin typeface="Garamond" pitchFamily="18" charset="0"/>
              </a:rPr>
              <a:t>“</a:t>
            </a:r>
          </a:p>
        </p:txBody>
      </p:sp>
      <p:sp>
        <p:nvSpPr>
          <p:cNvPr id="6" name="TextBox 14"/>
          <p:cNvSpPr txBox="1">
            <a:spLocks noChangeArrowheads="1"/>
          </p:cNvSpPr>
          <p:nvPr/>
        </p:nvSpPr>
        <p:spPr bwMode="auto">
          <a:xfrm>
            <a:off x="10599738" y="28273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r"/>
            <a:r>
              <a:rPr lang="en-US" sz="8000">
                <a:latin typeface="Garamond" pitchFamily="18" charset="0"/>
              </a:rPr>
              <a:t>”</a:t>
            </a:r>
          </a:p>
        </p:txBody>
      </p:sp>
      <p:cxnSp>
        <p:nvCxnSpPr>
          <p:cNvPr id="7" name="Straight Connector 18"/>
          <p:cNvCxnSpPr/>
          <p:nvPr/>
        </p:nvCxnSpPr>
        <p:spPr>
          <a:xfrm>
            <a:off x="1395413" y="41402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370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6F0A7162-695F-4EB2-A9F4-979C0A635153}" type="datetimeFigureOut">
              <a:rPr lang="en-US"/>
              <a:pPr>
                <a:defRPr/>
              </a:pPr>
              <a:t>5/16/2020</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1" name="Slide Number Placeholder 5"/>
          <p:cNvSpPr>
            <a:spLocks noGrp="1"/>
          </p:cNvSpPr>
          <p:nvPr>
            <p:ph type="sldNum" sz="quarter" idx="16"/>
          </p:nvPr>
        </p:nvSpPr>
        <p:spPr/>
        <p:txBody>
          <a:bodyPr/>
          <a:lstStyle>
            <a:lvl1pPr>
              <a:defRPr/>
            </a:lvl1pPr>
          </a:lstStyle>
          <a:p>
            <a:pPr>
              <a:defRPr/>
            </a:pPr>
            <a:fld id="{F7D23B00-311A-4039-88EA-82105F48D65D}" type="slidenum">
              <a:rPr lang="en-US"/>
              <a:pPr>
                <a:defRPr/>
              </a:pPr>
              <a:t>‹nº›</a:t>
            </a:fld>
            <a:endParaRPr lang="en-US" dirty="0"/>
          </a:p>
        </p:txBody>
      </p:sp>
    </p:spTree>
    <p:extLst>
      <p:ext uri="{BB962C8B-B14F-4D97-AF65-F5344CB8AC3E}">
        <p14:creationId xmlns:p14="http://schemas.microsoft.com/office/powerpoint/2010/main" val="2448234115"/>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4777381"/>
            <a:ext cx="9609668" cy="860400"/>
          </a:xfrm>
        </p:spPr>
        <p:txBody>
          <a:bodyP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15B57CAA-B5DE-475D-89FE-99B631FD2FAE}" type="datetimeFigureOut">
              <a:rPr lang="en-US"/>
              <a:pPr>
                <a:defRPr/>
              </a:pPr>
              <a:t>5/16/2020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5796201-F201-42E3-BF42-622D32713D7D}" type="slidenum">
              <a:rPr lang="en-US"/>
              <a:pPr>
                <a:defRPr/>
              </a:pPr>
              <a:t>‹nº›</a:t>
            </a:fld>
            <a:endParaRPr lang="en-US" dirty="0"/>
          </a:p>
        </p:txBody>
      </p:sp>
    </p:spTree>
    <p:extLst>
      <p:ext uri="{BB962C8B-B14F-4D97-AF65-F5344CB8AC3E}">
        <p14:creationId xmlns:p14="http://schemas.microsoft.com/office/powerpoint/2010/main" val="4235132221"/>
      </p:ext>
    </p:extLst>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1"/>
          <p:cNvSpPr txBox="1">
            <a:spLocks noChangeArrowheads="1"/>
          </p:cNvSpPr>
          <p:nvPr/>
        </p:nvSpPr>
        <p:spPr bwMode="auto">
          <a:xfrm>
            <a:off x="862013" y="8794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r>
              <a:rPr lang="en-US" sz="8000">
                <a:latin typeface="Garamond" pitchFamily="18" charset="0"/>
              </a:rPr>
              <a:t>“</a:t>
            </a:r>
          </a:p>
        </p:txBody>
      </p:sp>
      <p:sp>
        <p:nvSpPr>
          <p:cNvPr id="6" name="TextBox 12"/>
          <p:cNvSpPr txBox="1">
            <a:spLocks noChangeArrowheads="1"/>
          </p:cNvSpPr>
          <p:nvPr/>
        </p:nvSpPr>
        <p:spPr bwMode="auto">
          <a:xfrm>
            <a:off x="10599738" y="2598738"/>
            <a:ext cx="6096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r"/>
            <a:r>
              <a:rPr lang="en-US" sz="8000">
                <a:latin typeface="Garamond" pitchFamily="18" charset="0"/>
              </a:rPr>
              <a:t>”</a:t>
            </a:r>
          </a:p>
        </p:txBody>
      </p:sp>
      <p:cxnSp>
        <p:nvCxnSpPr>
          <p:cNvPr id="7" name="Straight Connector 25"/>
          <p:cNvCxnSpPr/>
          <p:nvPr/>
        </p:nvCxnSpPr>
        <p:spPr>
          <a:xfrm>
            <a:off x="1395413" y="34290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446213" y="982132"/>
            <a:ext cx="9296398" cy="2243668"/>
          </a:xfrm>
        </p:spPr>
        <p:txBody>
          <a:bodyPr>
            <a:normAutofit/>
          </a:bodyPr>
          <a:lstStyle>
            <a:lvl1pPr algn="ctr">
              <a:defRPr sz="3200" b="0" cap="none">
                <a:solidFill>
                  <a:schemeClr val="tx1"/>
                </a:solidFill>
              </a:defRPr>
            </a:lvl1pPr>
          </a:lstStyle>
          <a:p>
            <a:r>
              <a:rPr lang="pt-BR" smtClean="0"/>
              <a:t>Clique para editar o título mestre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1" y="4529667"/>
            <a:ext cx="9609668" cy="1346200"/>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71AA096E-AE4B-454B-9187-86C4CD00D0D6}" type="datetimeFigureOut">
              <a:rPr lang="en-US"/>
              <a:pPr>
                <a:defRPr/>
              </a:pPr>
              <a:t>5/16/2020</a:t>
            </a:fld>
            <a:endParaRPr lang="en-US" dirty="0"/>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0" name="Slide Number Placeholder 5"/>
          <p:cNvSpPr>
            <a:spLocks noGrp="1"/>
          </p:cNvSpPr>
          <p:nvPr>
            <p:ph type="sldNum" sz="quarter" idx="16"/>
          </p:nvPr>
        </p:nvSpPr>
        <p:spPr/>
        <p:txBody>
          <a:bodyPr/>
          <a:lstStyle>
            <a:lvl1pPr>
              <a:defRPr/>
            </a:lvl1pPr>
          </a:lstStyle>
          <a:p>
            <a:pPr>
              <a:defRPr/>
            </a:pPr>
            <a:fld id="{7D19513A-D040-4495-829E-EDAC1F2C85EF}" type="slidenum">
              <a:rPr lang="en-US"/>
              <a:pPr>
                <a:defRPr/>
              </a:pPr>
              <a:t>‹nº›</a:t>
            </a:fld>
            <a:endParaRPr lang="en-US" dirty="0"/>
          </a:p>
        </p:txBody>
      </p:sp>
    </p:spTree>
    <p:extLst>
      <p:ext uri="{BB962C8B-B14F-4D97-AF65-F5344CB8AC3E}">
        <p14:creationId xmlns:p14="http://schemas.microsoft.com/office/powerpoint/2010/main" val="679007084"/>
      </p:ext>
    </p:extLst>
  </p:cSld>
  <p:clrMapOvr>
    <a:masterClrMapping/>
  </p:clrMapOvr>
  <p:hf sldNum="0" hdr="0" ftr="0" dt="0"/>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cxnSp>
        <p:nvCxnSpPr>
          <p:cNvPr id="5" name="Straight Connector 14"/>
          <p:cNvCxnSpPr/>
          <p:nvPr/>
        </p:nvCxnSpPr>
        <p:spPr>
          <a:xfrm>
            <a:off x="1395413" y="3429000"/>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295401" y="982132"/>
            <a:ext cx="9609666" cy="2243668"/>
          </a:xfrm>
        </p:spPr>
        <p:txBody>
          <a:bodyPr rtlCol="0">
            <a:normAutofit/>
          </a:bodyPr>
          <a:lstStyle>
            <a:lvl1pPr>
              <a:defRPr lang="en-US" b="0" dirty="0"/>
            </a:lvl1pPr>
          </a:lstStyle>
          <a:p>
            <a:pPr lvl="0"/>
            <a:r>
              <a:rPr lang="pt-BR" smtClean="0"/>
              <a:t>Clique para editar o título mestre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3" name="Text Placeholder 2"/>
          <p:cNvSpPr>
            <a:spLocks noGrp="1"/>
          </p:cNvSpPr>
          <p:nvPr>
            <p:ph type="body" idx="1"/>
          </p:nvPr>
        </p:nvSpPr>
        <p:spPr>
          <a:xfrm>
            <a:off x="1295400" y="4470399"/>
            <a:ext cx="9609670" cy="1405467"/>
          </a:xfrm>
        </p:spPr>
        <p:txBody>
          <a:bodyPr>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6" name="Date Placeholder 3"/>
          <p:cNvSpPr>
            <a:spLocks noGrp="1"/>
          </p:cNvSpPr>
          <p:nvPr>
            <p:ph type="dt" sz="half" idx="14"/>
          </p:nvPr>
        </p:nvSpPr>
        <p:spPr/>
        <p:txBody>
          <a:bodyPr/>
          <a:lstStyle>
            <a:lvl1pPr>
              <a:defRPr/>
            </a:lvl1pPr>
          </a:lstStyle>
          <a:p>
            <a:pPr>
              <a:defRPr/>
            </a:pPr>
            <a:fld id="{303B8C97-C9FC-4B4F-B3EE-E0AE7BE37B72}" type="datetimeFigureOut">
              <a:rPr lang="en-US"/>
              <a:pPr>
                <a:defRPr/>
              </a:pPr>
              <a:t>5/16/2020</a:t>
            </a:fld>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US"/>
          </a:p>
        </p:txBody>
      </p:sp>
      <p:sp>
        <p:nvSpPr>
          <p:cNvPr id="8" name="Slide Number Placeholder 5"/>
          <p:cNvSpPr>
            <a:spLocks noGrp="1"/>
          </p:cNvSpPr>
          <p:nvPr>
            <p:ph type="sldNum" sz="quarter" idx="16"/>
          </p:nvPr>
        </p:nvSpPr>
        <p:spPr/>
        <p:txBody>
          <a:bodyPr/>
          <a:lstStyle>
            <a:lvl1pPr>
              <a:defRPr/>
            </a:lvl1pPr>
          </a:lstStyle>
          <a:p>
            <a:pPr>
              <a:defRPr/>
            </a:pPr>
            <a:fld id="{6315A571-1C83-4BB7-A3FE-A52C4F17AAF5}" type="slidenum">
              <a:rPr lang="en-US"/>
              <a:pPr>
                <a:defRPr/>
              </a:pPr>
              <a:t>‹nº›</a:t>
            </a:fld>
            <a:endParaRPr lang="en-US" dirty="0"/>
          </a:p>
        </p:txBody>
      </p:sp>
    </p:spTree>
    <p:extLst>
      <p:ext uri="{BB962C8B-B14F-4D97-AF65-F5344CB8AC3E}">
        <p14:creationId xmlns:p14="http://schemas.microsoft.com/office/powerpoint/2010/main" val="177441484"/>
      </p:ext>
    </p:extLst>
  </p:cSld>
  <p:clrMapOvr>
    <a:masterClrMapping/>
  </p:clrMapOvr>
  <p:hf sldNum="0" hdr="0" ftr="0" dt="0"/>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cxnSp>
        <p:nvCxnSpPr>
          <p:cNvPr id="4" name="Straight Connector 13"/>
          <p:cNvCxnSpPr/>
          <p:nvPr/>
        </p:nvCxnSpPr>
        <p:spPr>
          <a:xfrm>
            <a:off x="1395413" y="2420938"/>
            <a:ext cx="9407525"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lgn="ctr">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DD0D85F-9A07-4FD2-8709-890299C629AB}"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5147EFB-816A-4D73-8C52-79579C7A0EDD}" type="slidenum">
              <a:rPr lang="en-US"/>
              <a:pPr>
                <a:defRPr/>
              </a:pPr>
              <a:t>‹nº›</a:t>
            </a:fld>
            <a:endParaRPr lang="en-US" dirty="0"/>
          </a:p>
        </p:txBody>
      </p:sp>
    </p:spTree>
    <p:extLst>
      <p:ext uri="{BB962C8B-B14F-4D97-AF65-F5344CB8AC3E}">
        <p14:creationId xmlns:p14="http://schemas.microsoft.com/office/powerpoint/2010/main" val="31708969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cxnSp>
        <p:nvCxnSpPr>
          <p:cNvPr id="4" name="Straight Connector 13"/>
          <p:cNvCxnSpPr/>
          <p:nvPr/>
        </p:nvCxnSpPr>
        <p:spPr>
          <a:xfrm>
            <a:off x="886460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Vertical Title 1"/>
          <p:cNvSpPr>
            <a:spLocks noGrp="1"/>
          </p:cNvSpPr>
          <p:nvPr>
            <p:ph type="title" orient="vert"/>
          </p:nvPr>
        </p:nvSpPr>
        <p:spPr>
          <a:xfrm>
            <a:off x="8999356" y="982131"/>
            <a:ext cx="1890895" cy="4893735"/>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6F667AB-3A1A-41E4-9407-7A124C681906}" type="datetimeFigureOut">
              <a:rPr lang="en-US"/>
              <a:pPr>
                <a:defRPr/>
              </a:pPr>
              <a:t>5/16/2020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242ECA0-52E7-415A-9815-B599438F7D79}" type="slidenum">
              <a:rPr lang="en-US"/>
              <a:pPr>
                <a:defRPr/>
              </a:pPr>
              <a:t>‹nº›</a:t>
            </a:fld>
            <a:endParaRPr lang="en-US" dirty="0"/>
          </a:p>
        </p:txBody>
      </p:sp>
    </p:spTree>
    <p:extLst>
      <p:ext uri="{BB962C8B-B14F-4D97-AF65-F5344CB8AC3E}">
        <p14:creationId xmlns:p14="http://schemas.microsoft.com/office/powerpoint/2010/main" val="2210864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image" Target="../media/image3.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4455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844550" y="1828800"/>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100" smtClean="0">
                <a:solidFill>
                  <a:schemeClr val="tx1">
                    <a:lumMod val="65000"/>
                    <a:lumOff val="35000"/>
                  </a:schemeClr>
                </a:solidFill>
                <a:latin typeface="+mn-lt"/>
                <a:cs typeface="+mn-cs"/>
              </a:defRPr>
            </a:lvl1pPr>
          </a:lstStyle>
          <a:p>
            <a:pPr>
              <a:defRPr/>
            </a:pPr>
            <a:fld id="{B1680A4B-4CAD-476E-B943-28FEFEFAA5F1}" type="datetimeFigureOut">
              <a:rPr lang="en-US"/>
              <a:pPr>
                <a:defRPr/>
              </a:pPr>
              <a:t>5/16/2020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100" dirty="0">
                <a:solidFill>
                  <a:schemeClr val="tx1">
                    <a:lumMod val="65000"/>
                    <a:lumOff val="3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fontAlgn="auto">
              <a:spcBef>
                <a:spcPts val="0"/>
              </a:spcBef>
              <a:spcAft>
                <a:spcPts val="0"/>
              </a:spcAft>
              <a:defRPr sz="1100" smtClean="0">
                <a:solidFill>
                  <a:schemeClr val="tx1">
                    <a:tint val="75000"/>
                  </a:schemeClr>
                </a:solidFill>
                <a:latin typeface="+mn-lt"/>
                <a:cs typeface="+mn-cs"/>
              </a:defRPr>
            </a:lvl1pPr>
          </a:lstStyle>
          <a:p>
            <a:pPr>
              <a:defRPr/>
            </a:pPr>
            <a:fld id="{E33C55AA-7FF4-4319-9406-3038F9D27ACA}"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30" r:id="rId1"/>
    <p:sldLayoutId id="2147484029" r:id="rId2"/>
    <p:sldLayoutId id="2147484028" r:id="rId3"/>
    <p:sldLayoutId id="2147484027" r:id="rId4"/>
    <p:sldLayoutId id="2147484026" r:id="rId5"/>
    <p:sldLayoutId id="2147484025" r:id="rId6"/>
    <p:sldLayoutId id="2147484024" r:id="rId7"/>
    <p:sldLayoutId id="2147484023" r:id="rId8"/>
    <p:sldLayoutId id="2147484022" r:id="rId9"/>
    <p:sldLayoutId id="2147484021" r:id="rId10"/>
    <p:sldLayoutId id="2147484020" r:id="rId11"/>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Wingdings 2" pitchFamily="18" charset="2"/>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Wingdings 2" pitchFamily="18" charset="2"/>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Wingdings 2" pitchFamily="18" charset="2"/>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Wingdings 2" pitchFamily="18" charset="2"/>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Wingdings 2" pitchFamily="18" charset="2"/>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4455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2051" name="Text Placeholder 2"/>
          <p:cNvSpPr>
            <a:spLocks noGrp="1"/>
          </p:cNvSpPr>
          <p:nvPr>
            <p:ph type="body" idx="1"/>
          </p:nvPr>
        </p:nvSpPr>
        <p:spPr bwMode="auto">
          <a:xfrm>
            <a:off x="844550" y="1828800"/>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100" smtClean="0">
                <a:solidFill>
                  <a:schemeClr val="tx1">
                    <a:lumMod val="65000"/>
                    <a:lumOff val="35000"/>
                  </a:schemeClr>
                </a:solidFill>
                <a:latin typeface="+mn-lt"/>
                <a:cs typeface="+mn-cs"/>
              </a:defRPr>
            </a:lvl1pPr>
          </a:lstStyle>
          <a:p>
            <a:pPr>
              <a:defRPr/>
            </a:pPr>
            <a:fld id="{FF1FE9C3-B12A-4DA9-95C0-B5E0B36A274D}" type="datetimeFigureOut">
              <a:rPr lang="en-US"/>
              <a:pPr>
                <a:defRPr/>
              </a:pPr>
              <a:t>5/16/2020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100" dirty="0">
                <a:solidFill>
                  <a:schemeClr val="tx1">
                    <a:lumMod val="65000"/>
                    <a:lumOff val="3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fontAlgn="auto">
              <a:spcBef>
                <a:spcPts val="0"/>
              </a:spcBef>
              <a:spcAft>
                <a:spcPts val="0"/>
              </a:spcAft>
              <a:defRPr sz="1100" smtClean="0">
                <a:solidFill>
                  <a:schemeClr val="tx1">
                    <a:tint val="75000"/>
                  </a:schemeClr>
                </a:solidFill>
                <a:latin typeface="+mn-lt"/>
                <a:cs typeface="+mn-cs"/>
              </a:defRPr>
            </a:lvl1pPr>
          </a:lstStyle>
          <a:p>
            <a:pPr>
              <a:defRPr/>
            </a:pPr>
            <a:fld id="{EC61970B-E1E2-4670-B6F9-243932FE423A}"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41" r:id="rId1"/>
    <p:sldLayoutId id="2147484040" r:id="rId2"/>
    <p:sldLayoutId id="2147484039" r:id="rId3"/>
    <p:sldLayoutId id="2147484038" r:id="rId4"/>
    <p:sldLayoutId id="2147484037" r:id="rId5"/>
    <p:sldLayoutId id="2147484036" r:id="rId6"/>
    <p:sldLayoutId id="2147484035" r:id="rId7"/>
    <p:sldLayoutId id="2147484034" r:id="rId8"/>
    <p:sldLayoutId id="2147484033" r:id="rId9"/>
    <p:sldLayoutId id="2147484032" r:id="rId10"/>
    <p:sldLayoutId id="2147484031" r:id="rId11"/>
  </p:sldLayoutIdLst>
  <p:hf sldNum="0"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Wingdings 2" pitchFamily="18" charset="2"/>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Wingdings 2" pitchFamily="18" charset="2"/>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Wingdings 2" pitchFamily="18" charset="2"/>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Wingdings 2" pitchFamily="18" charset="2"/>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Wingdings 2" pitchFamily="18" charset="2"/>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3074" name="Picture 6" descr="HD-PanelContent-GrommetsCombined.pn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0" y="0"/>
            <a:ext cx="12188825" cy="685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itle Placeholder 1"/>
          <p:cNvSpPr>
            <a:spLocks noGrp="1"/>
          </p:cNvSpPr>
          <p:nvPr>
            <p:ph type="title"/>
          </p:nvPr>
        </p:nvSpPr>
        <p:spPr bwMode="auto">
          <a:xfrm>
            <a:off x="1295400" y="982663"/>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3076" name="Text Placeholder 2"/>
          <p:cNvSpPr>
            <a:spLocks noGrp="1"/>
          </p:cNvSpPr>
          <p:nvPr>
            <p:ph type="body" idx="1"/>
          </p:nvPr>
        </p:nvSpPr>
        <p:spPr bwMode="auto">
          <a:xfrm>
            <a:off x="1295400" y="2557463"/>
            <a:ext cx="9601200"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8677275" y="5969000"/>
            <a:ext cx="1600200" cy="279400"/>
          </a:xfrm>
          <a:prstGeom prst="rect">
            <a:avLst/>
          </a:prstGeom>
        </p:spPr>
        <p:txBody>
          <a:bodyPr vert="horz" lIns="91440" tIns="45720" rIns="91440" bIns="45720" rtlCol="0" anchor="ctr"/>
          <a:lstStyle>
            <a:lvl1pPr algn="r" fontAlgn="auto">
              <a:spcBef>
                <a:spcPts val="0"/>
              </a:spcBef>
              <a:spcAft>
                <a:spcPts val="0"/>
              </a:spcAft>
              <a:defRPr sz="1000" b="0" i="0" smtClean="0">
                <a:solidFill>
                  <a:schemeClr val="tx1"/>
                </a:solidFill>
                <a:effectLst/>
                <a:latin typeface="+mn-lt"/>
                <a:cs typeface="+mn-cs"/>
              </a:defRPr>
            </a:lvl1pPr>
          </a:lstStyle>
          <a:p>
            <a:pPr>
              <a:defRPr/>
            </a:pPr>
            <a:fld id="{73F9DB87-146C-44D4-B9BB-1C82AE556BB6}" type="datetimeFigureOut">
              <a:rPr lang="en-US"/>
              <a:pPr>
                <a:defRPr/>
              </a:pPr>
              <a:t>5/16/2020</a:t>
            </a:fld>
            <a:endParaRPr lang="en-US" dirty="0"/>
          </a:p>
        </p:txBody>
      </p:sp>
      <p:sp>
        <p:nvSpPr>
          <p:cNvPr id="5" name="Footer Placeholder 4"/>
          <p:cNvSpPr>
            <a:spLocks noGrp="1"/>
          </p:cNvSpPr>
          <p:nvPr>
            <p:ph type="ftr" sz="quarter" idx="3"/>
          </p:nvPr>
        </p:nvSpPr>
        <p:spPr>
          <a:xfrm>
            <a:off x="1295400" y="5969000"/>
            <a:ext cx="7305675" cy="279400"/>
          </a:xfrm>
          <a:prstGeom prst="rect">
            <a:avLst/>
          </a:prstGeom>
        </p:spPr>
        <p:txBody>
          <a:bodyPr vert="horz" lIns="91440" tIns="45720" rIns="91440" bIns="45720" rtlCol="0" anchor="ctr"/>
          <a:lstStyle>
            <a:lvl1pPr algn="l" fontAlgn="auto">
              <a:spcBef>
                <a:spcPts val="0"/>
              </a:spcBef>
              <a:spcAft>
                <a:spcPts val="0"/>
              </a:spcAft>
              <a:defRPr sz="1000" b="0" i="0" dirty="0">
                <a:solidFill>
                  <a:schemeClr val="tx1"/>
                </a:solidFill>
                <a:effectLst/>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353675" y="5969000"/>
            <a:ext cx="542925" cy="279400"/>
          </a:xfrm>
          <a:prstGeom prst="rect">
            <a:avLst/>
          </a:prstGeom>
        </p:spPr>
        <p:txBody>
          <a:bodyPr vert="horz" lIns="91440" tIns="45720" rIns="91440" bIns="45720" rtlCol="0" anchor="ctr"/>
          <a:lstStyle>
            <a:lvl1pPr algn="r" fontAlgn="auto">
              <a:spcBef>
                <a:spcPts val="0"/>
              </a:spcBef>
              <a:spcAft>
                <a:spcPts val="0"/>
              </a:spcAft>
              <a:defRPr sz="1000" b="0" i="0" smtClean="0">
                <a:solidFill>
                  <a:schemeClr val="tx1"/>
                </a:solidFill>
                <a:effectLst/>
                <a:latin typeface="+mn-lt"/>
                <a:cs typeface="+mn-cs"/>
              </a:defRPr>
            </a:lvl1pPr>
          </a:lstStyle>
          <a:p>
            <a:pPr>
              <a:defRPr/>
            </a:pPr>
            <a:fld id="{E778027D-1728-4225-AD75-947FEA0CB0B2}"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046" r:id="rId1"/>
    <p:sldLayoutId id="2147484047" r:id="rId2"/>
    <p:sldLayoutId id="2147484048" r:id="rId3"/>
    <p:sldLayoutId id="2147484049" r:id="rId4"/>
    <p:sldLayoutId id="2147484050" r:id="rId5"/>
    <p:sldLayoutId id="2147484045" r:id="rId6"/>
    <p:sldLayoutId id="2147484051" r:id="rId7"/>
    <p:sldLayoutId id="2147484044" r:id="rId8"/>
    <p:sldLayoutId id="2147484043" r:id="rId9"/>
    <p:sldLayoutId id="2147484052" r:id="rId10"/>
    <p:sldLayoutId id="2147484053" r:id="rId11"/>
    <p:sldLayoutId id="2147484042" r:id="rId12"/>
    <p:sldLayoutId id="2147484054" r:id="rId13"/>
    <p:sldLayoutId id="2147484055" r:id="rId14"/>
    <p:sldLayoutId id="2147484056" r:id="rId15"/>
    <p:sldLayoutId id="2147484057" r:id="rId16"/>
  </p:sldLayoutIdLst>
  <p:hf sldNum="0" hdr="0" ftr="0" dt="0"/>
  <p:txStyles>
    <p:titleStyle>
      <a:lvl1pPr algn="ctr" defTabSz="457200" rtl="0" fontAlgn="base">
        <a:spcBef>
          <a:spcPct val="0"/>
        </a:spcBef>
        <a:spcAft>
          <a:spcPct val="0"/>
        </a:spcAft>
        <a:defRPr sz="4400" kern="1200">
          <a:ln w="3175" cmpd="sng">
            <a:noFill/>
          </a:ln>
          <a:solidFill>
            <a:srgbClr val="262626"/>
          </a:solidFill>
          <a:latin typeface="+mj-lt"/>
          <a:ea typeface="+mj-ea"/>
          <a:cs typeface="+mj-cs"/>
        </a:defRPr>
      </a:lvl1pPr>
      <a:lvl2pPr algn="ctr" defTabSz="457200" rtl="0" fontAlgn="base">
        <a:spcBef>
          <a:spcPct val="0"/>
        </a:spcBef>
        <a:spcAft>
          <a:spcPct val="0"/>
        </a:spcAft>
        <a:defRPr sz="4400">
          <a:solidFill>
            <a:srgbClr val="262626"/>
          </a:solidFill>
          <a:latin typeface="Garamond" pitchFamily="18" charset="0"/>
        </a:defRPr>
      </a:lvl2pPr>
      <a:lvl3pPr algn="ctr" defTabSz="457200" rtl="0" fontAlgn="base">
        <a:spcBef>
          <a:spcPct val="0"/>
        </a:spcBef>
        <a:spcAft>
          <a:spcPct val="0"/>
        </a:spcAft>
        <a:defRPr sz="4400">
          <a:solidFill>
            <a:srgbClr val="262626"/>
          </a:solidFill>
          <a:latin typeface="Garamond" pitchFamily="18" charset="0"/>
        </a:defRPr>
      </a:lvl3pPr>
      <a:lvl4pPr algn="ctr" defTabSz="457200" rtl="0" fontAlgn="base">
        <a:spcBef>
          <a:spcPct val="0"/>
        </a:spcBef>
        <a:spcAft>
          <a:spcPct val="0"/>
        </a:spcAft>
        <a:defRPr sz="4400">
          <a:solidFill>
            <a:srgbClr val="262626"/>
          </a:solidFill>
          <a:latin typeface="Garamond" pitchFamily="18" charset="0"/>
        </a:defRPr>
      </a:lvl4pPr>
      <a:lvl5pPr algn="ctr" defTabSz="457200" rtl="0" fontAlgn="base">
        <a:spcBef>
          <a:spcPct val="0"/>
        </a:spcBef>
        <a:spcAft>
          <a:spcPct val="0"/>
        </a:spcAft>
        <a:defRPr sz="4400">
          <a:solidFill>
            <a:srgbClr val="262626"/>
          </a:solidFill>
          <a:latin typeface="Garamond"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accent1"/>
        </a:buClr>
        <a:buSzPct val="115000"/>
        <a:buFont typeface="Arial" pitchFamily="34" charset="0"/>
        <a:buChar char="•"/>
        <a:defRPr sz="2400" kern="1200">
          <a:solidFill>
            <a:srgbClr val="262626"/>
          </a:solidFill>
          <a:latin typeface="+mn-lt"/>
          <a:ea typeface="+mn-ea"/>
          <a:cs typeface="+mn-cs"/>
        </a:defRPr>
      </a:lvl1pPr>
      <a:lvl2pPr marL="742950" indent="-285750" algn="l" defTabSz="457200" rtl="0" fontAlgn="base">
        <a:spcBef>
          <a:spcPct val="20000"/>
        </a:spcBef>
        <a:spcAft>
          <a:spcPts val="600"/>
        </a:spcAft>
        <a:buClr>
          <a:schemeClr val="accent1"/>
        </a:buClr>
        <a:buSzPct val="115000"/>
        <a:buFont typeface="Arial" pitchFamily="34" charset="0"/>
        <a:buChar char="•"/>
        <a:defRPr sz="2000" kern="1200">
          <a:solidFill>
            <a:srgbClr val="262626"/>
          </a:solidFill>
          <a:latin typeface="+mn-lt"/>
          <a:ea typeface="+mn-ea"/>
          <a:cs typeface="+mn-cs"/>
        </a:defRPr>
      </a:lvl2pPr>
      <a:lvl3pPr marL="1200150" indent="-285750" algn="l" defTabSz="457200" rtl="0" fontAlgn="base">
        <a:spcBef>
          <a:spcPct val="20000"/>
        </a:spcBef>
        <a:spcAft>
          <a:spcPts val="600"/>
        </a:spcAft>
        <a:buClr>
          <a:schemeClr val="accent1"/>
        </a:buClr>
        <a:buSzPct val="115000"/>
        <a:buFont typeface="Arial" pitchFamily="34" charset="0"/>
        <a:buChar char="•"/>
        <a:defRPr kern="1200">
          <a:solidFill>
            <a:srgbClr val="262626"/>
          </a:solidFill>
          <a:latin typeface="+mn-lt"/>
          <a:ea typeface="+mn-ea"/>
          <a:cs typeface="+mn-cs"/>
        </a:defRPr>
      </a:lvl3pPr>
      <a:lvl4pPr marL="1543050" indent="-171450" algn="l" defTabSz="457200" rtl="0" fontAlgn="base">
        <a:spcBef>
          <a:spcPct val="20000"/>
        </a:spcBef>
        <a:spcAft>
          <a:spcPts val="600"/>
        </a:spcAft>
        <a:buClr>
          <a:schemeClr val="accent1"/>
        </a:buClr>
        <a:buSzPct val="115000"/>
        <a:buFont typeface="Arial" pitchFamily="34" charset="0"/>
        <a:buChar char="•"/>
        <a:defRPr sz="1600" kern="1200">
          <a:solidFill>
            <a:srgbClr val="262626"/>
          </a:solidFill>
          <a:latin typeface="+mn-lt"/>
          <a:ea typeface="+mn-ea"/>
          <a:cs typeface="+mn-cs"/>
        </a:defRPr>
      </a:lvl4pPr>
      <a:lvl5pPr marL="2000250" indent="-171450" algn="l" defTabSz="457200" rtl="0" fontAlgn="base">
        <a:spcBef>
          <a:spcPct val="20000"/>
        </a:spcBef>
        <a:spcAft>
          <a:spcPts val="600"/>
        </a:spcAft>
        <a:buClr>
          <a:schemeClr val="accent1"/>
        </a:buClr>
        <a:buSzPct val="115000"/>
        <a:buFont typeface="Arial" pitchFamily="34" charset="0"/>
        <a:buChar char="•"/>
        <a:defRPr sz="1400" kern="1200">
          <a:solidFill>
            <a:srgbClr val="262626"/>
          </a:solidFill>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31577692" TargetMode="External"/><Relationship Id="rId2" Type="http://schemas.openxmlformats.org/officeDocument/2006/relationships/hyperlink" Target="https://www.ncbi.nlm.nih.gov/pubmed/31577692" TargetMode="External"/><Relationship Id="rId1" Type="http://schemas.openxmlformats.org/officeDocument/2006/relationships/slideLayout" Target="../slideLayouts/slideLayout23.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mailto:pmargotto@gmail.com" TargetMode="External"/><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10526" TargetMode="Externa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hyperlink" Target="https://www.ncbi.nlm.nih.gov/pubmed?linkname=pubmed_pubmed&amp;from_uid=17284766" TargetMode="External"/><Relationship Id="rId2" Type="http://schemas.openxmlformats.org/officeDocument/2006/relationships/hyperlink" Target="https://www.ncbi.nlm.nih.gov/pubmed/17284766" TargetMode="External"/><Relationship Id="rId1" Type="http://schemas.openxmlformats.org/officeDocument/2006/relationships/slideLayout" Target="../slideLayouts/slideLayout2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hyperlink" Target="http://paulomargotto.com.br/documentos/10616"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ncbi.nlm.nih.gov/pubmed?linkname=pubmed_pubmed&amp;from_uid=14684574" TargetMode="External"/><Relationship Id="rId2" Type="http://schemas.openxmlformats.org/officeDocument/2006/relationships/hyperlink" Target="https://www.ncbi.nlm.nih.gov/pubmed/14684574" TargetMode="Externa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hyperlink" Target="https://www.ncbi.nlm.nih.gov/pubmed?linkname=pubmed_pubmed&amp;from_uid=15210657" TargetMode="External"/><Relationship Id="rId2" Type="http://schemas.openxmlformats.org/officeDocument/2006/relationships/hyperlink" Target="https://www.ncbi.nlm.nih.gov/pubmed/15210657" TargetMode="External"/><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hyperlink" Target="https://www.ncbi.nlm.nih.gov/pubmed?linkname=pubmed_pubmed&amp;from_uid=15687417" TargetMode="External"/><Relationship Id="rId2" Type="http://schemas.openxmlformats.org/officeDocument/2006/relationships/hyperlink" Target="https://www.ncbi.nlm.nih.gov/pubmed/15687417" TargetMode="Externa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linkname=pubmed_pubmed&amp;from_uid=22492770" TargetMode="External"/><Relationship Id="rId2" Type="http://schemas.openxmlformats.org/officeDocument/2006/relationships/hyperlink" Target="https://www.ncbi.nlm.nih.gov/pubmed/22492770" TargetMode="External"/><Relationship Id="rId1" Type="http://schemas.openxmlformats.org/officeDocument/2006/relationships/slideLayout" Target="../slideLayouts/slideLayout23.xml"/><Relationship Id="rId5" Type="http://schemas.openxmlformats.org/officeDocument/2006/relationships/image" Target="../media/image23.png"/><Relationship Id="rId4" Type="http://schemas.openxmlformats.org/officeDocument/2006/relationships/hyperlink" Target="http://paulomargotto.com.br/documentos/14297"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linkname=pubmed_pubmed&amp;from_uid=20561759" TargetMode="External"/><Relationship Id="rId2" Type="http://schemas.openxmlformats.org/officeDocument/2006/relationships/hyperlink" Target="https://www.ncbi.nlm.nih.gov/pubmed/20561759" TargetMode="External"/><Relationship Id="rId1" Type="http://schemas.openxmlformats.org/officeDocument/2006/relationships/slideLayout" Target="../slideLayouts/slideLayout23.xml"/><Relationship Id="rId5" Type="http://schemas.openxmlformats.org/officeDocument/2006/relationships/image" Target="../media/image27.png"/><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hyperlink" Target="https://www.ncbi.nlm.nih.gov/pubmed?linkname=pubmed_pubmed&amp;from_uid=21890250" TargetMode="External"/><Relationship Id="rId2" Type="http://schemas.openxmlformats.org/officeDocument/2006/relationships/hyperlink" Target="https://www.ncbi.nlm.nih.gov/pubmed/21890250" TargetMode="Externa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www.ncbi.nlm.nih.gov/pubmed?linkname=pubmed_pubmed&amp;from_uid=21291563" TargetMode="External"/><Relationship Id="rId7" Type="http://schemas.openxmlformats.org/officeDocument/2006/relationships/hyperlink" Target="http://paulomargotto.com.br/documentos/6136" TargetMode="External"/><Relationship Id="rId2" Type="http://schemas.openxmlformats.org/officeDocument/2006/relationships/hyperlink" Target="https://www.ncbi.nlm.nih.gov/pubmed/21291563" TargetMode="External"/><Relationship Id="rId1" Type="http://schemas.openxmlformats.org/officeDocument/2006/relationships/slideLayout" Target="../slideLayouts/slideLayout23.xml"/><Relationship Id="rId6" Type="http://schemas.openxmlformats.org/officeDocument/2006/relationships/hyperlink" Target="https://www.ncbi.nlm.nih.gov/pubmed?linkname=pubmed_pubmed&amp;from_uid=21169836" TargetMode="External"/><Relationship Id="rId5" Type="http://schemas.openxmlformats.org/officeDocument/2006/relationships/hyperlink" Target="https://www.ncbi.nlm.nih.gov/pubmed/21169836" TargetMode="Externa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10306" TargetMode="Externa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10382" TargetMode="External"/><Relationship Id="rId2" Type="http://schemas.openxmlformats.org/officeDocument/2006/relationships/hyperlink" Target="https://www.ncbi.nlm.nih.gov/pubmed/29510382" TargetMode="External"/><Relationship Id="rId1" Type="http://schemas.openxmlformats.org/officeDocument/2006/relationships/slideLayout" Target="../slideLayouts/slideLayout23.xml"/><Relationship Id="rId6" Type="http://schemas.openxmlformats.org/officeDocument/2006/relationships/image" Target="../media/image29.png"/><Relationship Id="rId5" Type="http://schemas.openxmlformats.org/officeDocument/2006/relationships/image" Target="../media/image23.png"/><Relationship Id="rId4" Type="http://schemas.openxmlformats.org/officeDocument/2006/relationships/hyperlink" Target="http://paulomargotto.com.br/documentos/17892"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hyperlink" Target="http://paulomargotto.com.br/asfixia-perinatal-2018/" TargetMode="External"/><Relationship Id="rId2" Type="http://schemas.openxmlformats.org/officeDocument/2006/relationships/notesSlide" Target="../notesSlides/notesSlide1.xml"/><Relationship Id="rId1" Type="http://schemas.openxmlformats.org/officeDocument/2006/relationships/slideLayout" Target="../slideLayouts/slideLayout23.xml"/><Relationship Id="rId5" Type="http://schemas.openxmlformats.org/officeDocument/2006/relationships/image" Target="../media/image22.png"/><Relationship Id="rId4" Type="http://schemas.openxmlformats.org/officeDocument/2006/relationships/hyperlink" Target="http://paulomargotto.com.br/documentos/17887"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suporte-nutricional-para-o-bebe-de-extremo-baixo-peso-implicacoes-para-mais-que-apenas-crescimento-nutrition-support-for-the-elbw-infant-implications-for-more-than-just-growth/" TargetMode="External"/><Relationship Id="rId2" Type="http://schemas.openxmlformats.org/officeDocument/2006/relationships/notesSlide" Target="../notesSlides/notesSlide2.xml"/><Relationship Id="rId1" Type="http://schemas.openxmlformats.org/officeDocument/2006/relationships/slideLayout" Target="../slideLayouts/slideLayout2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hyperlink" Target="http://paulomargotto.com.br/documentos/17677"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3.xml"/><Relationship Id="rId5" Type="http://schemas.openxmlformats.org/officeDocument/2006/relationships/image" Target="../media/image23.png"/><Relationship Id="rId4" Type="http://schemas.openxmlformats.org/officeDocument/2006/relationships/hyperlink" Target="http://paulomargotto.com.br/documentos/18451"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paulomargotto.com.br/documentos/10306" TargetMode="External"/><Relationship Id="rId2" Type="http://schemas.openxmlformats.org/officeDocument/2006/relationships/image" Target="../media/image34.png"/><Relationship Id="rId1" Type="http://schemas.openxmlformats.org/officeDocument/2006/relationships/slideLayout" Target="../slideLayouts/slideLayout23.xml"/><Relationship Id="rId4" Type="http://schemas.openxmlformats.org/officeDocument/2006/relationships/image" Target="../media/image22.png"/></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9773840" TargetMode="External"/><Relationship Id="rId2" Type="http://schemas.openxmlformats.org/officeDocument/2006/relationships/image" Target="../media/image35.png"/><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ncbi.nlm.nih.gov/pubmed/26172126" TargetMode="External"/><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24392360" TargetMode="External"/><Relationship Id="rId2" Type="http://schemas.openxmlformats.org/officeDocument/2006/relationships/image" Target="../media/image38.png"/><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24612934" TargetMode="External"/><Relationship Id="rId2" Type="http://schemas.openxmlformats.org/officeDocument/2006/relationships/hyperlink" Target="http://www.paulomargotto.com.br/documentos/Nutric_enteral_prec_2014.ppt" TargetMode="External"/><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3" Type="http://schemas.openxmlformats.org/officeDocument/2006/relationships/hyperlink" Target="http://www.paulomargotto.com.br/documentos/Nutric_Enter_RIUC_abaixo_29sem_2014.ppt" TargetMode="External"/><Relationship Id="rId2" Type="http://schemas.openxmlformats.org/officeDocument/2006/relationships/hyperlink" Target="https://www.ncbi.nlm.nih.gov/pubmed/23973795" TargetMode="External"/><Relationship Id="rId1" Type="http://schemas.openxmlformats.org/officeDocument/2006/relationships/slideLayout" Target="../slideLayouts/slideLayout23.xml"/><Relationship Id="rId5" Type="http://schemas.openxmlformats.org/officeDocument/2006/relationships/image" Target="../media/image40.png"/><Relationship Id="rId4" Type="http://schemas.openxmlformats.org/officeDocument/2006/relationships/hyperlink" Target="http://paulomargotto.com.br/documentos/17343"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Rectangle 5"/>
          <p:cNvSpPr>
            <a:spLocks noChangeArrowheads="1"/>
          </p:cNvSpPr>
          <p:nvPr/>
        </p:nvSpPr>
        <p:spPr bwMode="auto">
          <a:xfrm>
            <a:off x="582613" y="2459038"/>
            <a:ext cx="10990262" cy="12763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sz="1400">
                <a:hlinkClick r:id="rId2"/>
              </a:rPr>
              <a:t>Early Enteral Nutrition Is Associated With Improved Clinical Outcomes in Critically Ill Children: A Secondary Analysis of Nutrition Support in the Heart and Lung Failure-Pediatric Insulin Titration Trial.</a:t>
            </a:r>
            <a:endParaRPr lang="en-US" sz="1400"/>
          </a:p>
          <a:p>
            <a:pPr algn="ctr"/>
            <a:r>
              <a:rPr lang="en-US" sz="1400"/>
              <a:t>Srinivasan V, Hasbani NR, Mehta NM, Irving SY, Kandil SB, Allen HC, Typpo KV, Cvijanovich NZ, Faustino EVS, Wypij D, Agus MSD, Nadkarni VM; Heart and Lung Failure-Pediatric Insulin Titration (HALF-PINT) Study Investigators.</a:t>
            </a:r>
          </a:p>
          <a:p>
            <a:pPr algn="ctr"/>
            <a:r>
              <a:rPr lang="en-US" sz="1400"/>
              <a:t>Pediatr Crit Care Med. 2020 Mar;21(3):213-221. doi: </a:t>
            </a:r>
            <a:r>
              <a:rPr lang="en-US" sz="1400">
                <a:solidFill>
                  <a:srgbClr val="0000FF"/>
                </a:solidFill>
              </a:rPr>
              <a:t>10.1097/PCC.0000000000002135.</a:t>
            </a:r>
          </a:p>
          <a:p>
            <a:pPr algn="ctr"/>
            <a:r>
              <a:rPr lang="en-US" sz="1400"/>
              <a:t>PMID: 31577692.</a:t>
            </a:r>
            <a:r>
              <a:rPr lang="en-US" sz="1400" u="sng">
                <a:hlinkClick r:id="rId3"/>
              </a:rPr>
              <a:t>Similar articles</a:t>
            </a:r>
            <a:endParaRPr lang="en-US" sz="1400" u="sng"/>
          </a:p>
        </p:txBody>
      </p:sp>
      <p:sp>
        <p:nvSpPr>
          <p:cNvPr id="18440" name="Rectangle 8"/>
          <p:cNvSpPr>
            <a:spLocks noChangeArrowheads="1"/>
          </p:cNvSpPr>
          <p:nvPr/>
        </p:nvSpPr>
        <p:spPr bwMode="auto">
          <a:xfrm>
            <a:off x="882650" y="630238"/>
            <a:ext cx="10471150" cy="16430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fontAlgn="t"/>
            <a:endParaRPr lang="en-US" sz="1200">
              <a:solidFill>
                <a:srgbClr val="777777"/>
              </a:solidFill>
              <a:latin typeface="Roboto"/>
            </a:endParaRPr>
          </a:p>
          <a:p>
            <a:pPr algn="ctr" eaLnBrk="0" hangingPunct="0"/>
            <a:r>
              <a:rPr lang="pt-PT" sz="2400" b="1">
                <a:solidFill>
                  <a:srgbClr val="0000FF"/>
                </a:solidFill>
                <a:latin typeface="Roboto"/>
              </a:rPr>
              <a:t>Nutri</a:t>
            </a:r>
            <a:r>
              <a:rPr lang="pt-PT" sz="2400" b="1">
                <a:solidFill>
                  <a:srgbClr val="0000FF"/>
                </a:solidFill>
                <a:latin typeface="Calibri"/>
              </a:rPr>
              <a:t>ç</a:t>
            </a:r>
            <a:r>
              <a:rPr lang="pt-PT" sz="2400" b="1">
                <a:solidFill>
                  <a:srgbClr val="0000FF"/>
                </a:solidFill>
                <a:latin typeface="Roboto"/>
              </a:rPr>
              <a:t>ão Enteral Precoce est</a:t>
            </a:r>
            <a:r>
              <a:rPr lang="pt-PT" sz="2400" b="1">
                <a:solidFill>
                  <a:srgbClr val="0000FF"/>
                </a:solidFill>
                <a:latin typeface="Calibri"/>
              </a:rPr>
              <a:t>á</a:t>
            </a:r>
            <a:r>
              <a:rPr lang="pt-PT" sz="2400" b="1">
                <a:solidFill>
                  <a:srgbClr val="0000FF"/>
                </a:solidFill>
                <a:latin typeface="Roboto"/>
              </a:rPr>
              <a:t> associada a melhores resultados cl</a:t>
            </a:r>
            <a:r>
              <a:rPr lang="pt-PT" sz="2400" b="1">
                <a:solidFill>
                  <a:srgbClr val="0000FF"/>
                </a:solidFill>
                <a:latin typeface="Calibri"/>
              </a:rPr>
              <a:t>í</a:t>
            </a:r>
            <a:r>
              <a:rPr lang="pt-PT" sz="2400" b="1">
                <a:solidFill>
                  <a:srgbClr val="0000FF"/>
                </a:solidFill>
                <a:latin typeface="Roboto"/>
              </a:rPr>
              <a:t>nicos em crian</a:t>
            </a:r>
            <a:r>
              <a:rPr lang="pt-PT" sz="2400" b="1">
                <a:solidFill>
                  <a:srgbClr val="0000FF"/>
                </a:solidFill>
                <a:latin typeface="Calibri"/>
              </a:rPr>
              <a:t>ç</a:t>
            </a:r>
            <a:r>
              <a:rPr lang="pt-PT" sz="2400" b="1">
                <a:solidFill>
                  <a:srgbClr val="0000FF"/>
                </a:solidFill>
                <a:latin typeface="Roboto"/>
              </a:rPr>
              <a:t>as gravemente doentes: Uma an</a:t>
            </a:r>
            <a:r>
              <a:rPr lang="pt-PT" sz="2400" b="1">
                <a:solidFill>
                  <a:srgbClr val="0000FF"/>
                </a:solidFill>
                <a:latin typeface="Calibri"/>
              </a:rPr>
              <a:t>á</a:t>
            </a:r>
            <a:r>
              <a:rPr lang="pt-PT" sz="2400" b="1">
                <a:solidFill>
                  <a:srgbClr val="0000FF"/>
                </a:solidFill>
                <a:latin typeface="Roboto"/>
              </a:rPr>
              <a:t>lise secund</a:t>
            </a:r>
            <a:r>
              <a:rPr lang="pt-PT" sz="2400" b="1">
                <a:solidFill>
                  <a:srgbClr val="0000FF"/>
                </a:solidFill>
                <a:latin typeface="Calibri"/>
              </a:rPr>
              <a:t>á</a:t>
            </a:r>
            <a:r>
              <a:rPr lang="pt-PT" sz="2400" b="1">
                <a:solidFill>
                  <a:srgbClr val="0000FF"/>
                </a:solidFill>
                <a:latin typeface="Roboto"/>
              </a:rPr>
              <a:t>ria do suporte nutricional no ensaio de titula</a:t>
            </a:r>
            <a:r>
              <a:rPr lang="pt-PT" sz="2400" b="1">
                <a:solidFill>
                  <a:srgbClr val="0000FF"/>
                </a:solidFill>
                <a:latin typeface="Calibri"/>
              </a:rPr>
              <a:t>ç</a:t>
            </a:r>
            <a:r>
              <a:rPr lang="pt-PT" sz="2400" b="1">
                <a:solidFill>
                  <a:srgbClr val="0000FF"/>
                </a:solidFill>
                <a:latin typeface="Roboto"/>
              </a:rPr>
              <a:t>ão pedi</a:t>
            </a:r>
            <a:r>
              <a:rPr lang="pt-PT" sz="2400" b="1">
                <a:solidFill>
                  <a:srgbClr val="0000FF"/>
                </a:solidFill>
                <a:latin typeface="Calibri"/>
              </a:rPr>
              <a:t>á</a:t>
            </a:r>
            <a:r>
              <a:rPr lang="pt-PT" sz="2400" b="1">
                <a:solidFill>
                  <a:srgbClr val="0000FF"/>
                </a:solidFill>
                <a:latin typeface="Roboto"/>
              </a:rPr>
              <a:t>trica de insulina na insuficiência card</a:t>
            </a:r>
            <a:r>
              <a:rPr lang="pt-PT" sz="2400" b="1">
                <a:solidFill>
                  <a:srgbClr val="0000FF"/>
                </a:solidFill>
                <a:latin typeface="Calibri"/>
              </a:rPr>
              <a:t>í</a:t>
            </a:r>
            <a:r>
              <a:rPr lang="pt-PT" sz="2400" b="1">
                <a:solidFill>
                  <a:srgbClr val="0000FF"/>
                </a:solidFill>
                <a:latin typeface="Roboto"/>
              </a:rPr>
              <a:t>aca e pulmonar.</a:t>
            </a:r>
            <a:endParaRPr lang="pt-PT" sz="2400" b="1">
              <a:solidFill>
                <a:srgbClr val="0000FF"/>
              </a:solidFill>
            </a:endParaRPr>
          </a:p>
        </p:txBody>
      </p:sp>
      <p:sp>
        <p:nvSpPr>
          <p:cNvPr id="18442" name="Text Box 10"/>
          <p:cNvSpPr txBox="1">
            <a:spLocks noChangeArrowheads="1"/>
          </p:cNvSpPr>
          <p:nvPr/>
        </p:nvSpPr>
        <p:spPr bwMode="auto">
          <a:xfrm>
            <a:off x="2409825" y="4010025"/>
            <a:ext cx="72390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algn="ctr" defTabSz="914400"/>
            <a:r>
              <a:rPr lang="pt-BR" sz="2400"/>
              <a:t>Apresentação: João Paulo S. Cezar (R3 em UTI Pediátrica)</a:t>
            </a:r>
          </a:p>
          <a:p>
            <a:pPr algn="ctr" defTabSz="914400"/>
            <a:r>
              <a:rPr lang="pt-BR" sz="2400"/>
              <a:t>Coordenação: Alexandre P. Serafim</a:t>
            </a:r>
          </a:p>
          <a:p>
            <a:pPr algn="ctr" defTabSz="914400"/>
            <a:r>
              <a:rPr lang="pt-BR" sz="2400">
                <a:hlinkClick r:id="rId4"/>
              </a:rPr>
              <a:t>www.paulomargotto.com.br</a:t>
            </a:r>
            <a:r>
              <a:rPr lang="pt-BR" sz="2400"/>
              <a:t> </a:t>
            </a:r>
          </a:p>
          <a:p>
            <a:pPr algn="ctr" defTabSz="914400"/>
            <a:r>
              <a:rPr lang="pt-BR" sz="2400"/>
              <a:t>Brasília, 16 de maio de 2020</a:t>
            </a:r>
          </a:p>
          <a:p>
            <a:pPr algn="ctr" defTabSz="914400"/>
            <a:r>
              <a:rPr lang="pt-BR" sz="2400"/>
              <a:t> </a:t>
            </a:r>
          </a:p>
        </p:txBody>
      </p:sp>
      <p:pic>
        <p:nvPicPr>
          <p:cNvPr id="18444"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4406900"/>
            <a:ext cx="2506663"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31188" y="4405313"/>
            <a:ext cx="3440112" cy="193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1082675" y="0"/>
            <a:ext cx="9601200" cy="1303338"/>
          </a:xfrm>
        </p:spPr>
        <p:txBody>
          <a:bodyPr/>
          <a:lstStyle/>
          <a:p>
            <a:r>
              <a:rPr lang="pt-BR" b="1" smtClean="0">
                <a:ln>
                  <a:noFill/>
                </a:ln>
                <a:latin typeface="Agency FB"/>
              </a:rPr>
              <a:t>Introdução</a:t>
            </a:r>
          </a:p>
        </p:txBody>
      </p:sp>
      <p:sp>
        <p:nvSpPr>
          <p:cNvPr id="4" name="Espaço Reservado para Conteúdo 3"/>
          <p:cNvSpPr>
            <a:spLocks noGrp="1"/>
          </p:cNvSpPr>
          <p:nvPr>
            <p:ph idx="1"/>
          </p:nvPr>
        </p:nvSpPr>
        <p:spPr/>
        <p:txBody>
          <a:bodyPr>
            <a:noAutofit/>
          </a:bodyPr>
          <a:lstStyle/>
          <a:p>
            <a:r>
              <a:rPr lang="pt-BR" sz="2000" i="1" smtClean="0">
                <a:latin typeface="Arial" pitchFamily="34" charset="0"/>
                <a:cs typeface="Arial" pitchFamily="34" charset="0"/>
              </a:rPr>
              <a:t>Guidelines</a:t>
            </a:r>
            <a:r>
              <a:rPr lang="pt-BR" sz="2000" smtClean="0">
                <a:latin typeface="Arial" pitchFamily="34" charset="0"/>
                <a:cs typeface="Arial" pitchFamily="34" charset="0"/>
              </a:rPr>
              <a:t> de suporte nutricional em doentes críticos </a:t>
            </a:r>
            <a:r>
              <a:rPr lang="pt-BR" sz="2000" smtClean="0">
                <a:latin typeface="Arial" pitchFamily="34" charset="0"/>
                <a:cs typeface="Arial" pitchFamily="34" charset="0"/>
                <a:sym typeface="Wingdings" pitchFamily="2" charset="2"/>
              </a:rPr>
              <a:t></a:t>
            </a:r>
            <a:r>
              <a:rPr lang="pt-BR" sz="2000" smtClean="0">
                <a:latin typeface="Arial" pitchFamily="34" charset="0"/>
                <a:cs typeface="Arial" pitchFamily="34" charset="0"/>
              </a:rPr>
              <a:t> </a:t>
            </a:r>
            <a:r>
              <a:rPr lang="pt-BR" sz="2000" smtClean="0">
                <a:solidFill>
                  <a:srgbClr val="0000FF"/>
                </a:solidFill>
                <a:latin typeface="Arial" pitchFamily="34" charset="0"/>
                <a:cs typeface="Arial" pitchFamily="34" charset="0"/>
              </a:rPr>
              <a:t>benefícios de dieta enteral precoce à curto e longo prazo</a:t>
            </a:r>
          </a:p>
          <a:p>
            <a:pPr>
              <a:buFont typeface="Arial" pitchFamily="34" charset="0"/>
              <a:buNone/>
            </a:pPr>
            <a:r>
              <a:rPr lang="pt-BR" sz="2000" smtClean="0">
                <a:latin typeface="Arial" pitchFamily="34" charset="0"/>
                <a:cs typeface="Arial" pitchFamily="34" charset="0"/>
              </a:rPr>
              <a:t>	   </a:t>
            </a:r>
            <a:r>
              <a:rPr lang="pt-BR" sz="2000" smtClean="0">
                <a:solidFill>
                  <a:srgbClr val="FF0066"/>
                </a:solidFill>
                <a:latin typeface="Arial" pitchFamily="34" charset="0"/>
                <a:cs typeface="Arial" pitchFamily="34" charset="0"/>
              </a:rPr>
              <a:t>-</a:t>
            </a:r>
            <a:r>
              <a:rPr lang="pt-BR" sz="2000" smtClean="0">
                <a:latin typeface="Arial" pitchFamily="34" charset="0"/>
                <a:cs typeface="Arial" pitchFamily="34" charset="0"/>
              </a:rPr>
              <a:t> </a:t>
            </a:r>
            <a:r>
              <a:rPr lang="pt-BR" sz="2000" smtClean="0">
                <a:solidFill>
                  <a:srgbClr val="FF0066"/>
                </a:solidFill>
                <a:latin typeface="Arial" pitchFamily="34" charset="0"/>
                <a:cs typeface="Arial" pitchFamily="34" charset="0"/>
              </a:rPr>
              <a:t>Manutenção estrutural e funcional da mucosa do trato gastrintestinal (TGI) </a:t>
            </a:r>
          </a:p>
          <a:p>
            <a:pPr>
              <a:buFont typeface="Arial" pitchFamily="34" charset="0"/>
              <a:buNone/>
            </a:pPr>
            <a:r>
              <a:rPr lang="pt-BR" sz="2000" smtClean="0">
                <a:solidFill>
                  <a:srgbClr val="FF0066"/>
                </a:solidFill>
                <a:latin typeface="Arial" pitchFamily="34" charset="0"/>
                <a:cs typeface="Arial" pitchFamily="34" charset="0"/>
              </a:rPr>
              <a:t>	   - ↓ infecção</a:t>
            </a:r>
          </a:p>
          <a:p>
            <a:pPr>
              <a:buFont typeface="Arial" pitchFamily="34" charset="0"/>
              <a:buNone/>
            </a:pPr>
            <a:r>
              <a:rPr lang="pt-BR" sz="2000" smtClean="0">
                <a:solidFill>
                  <a:srgbClr val="FF0066"/>
                </a:solidFill>
                <a:latin typeface="Arial" pitchFamily="34" charset="0"/>
                <a:cs typeface="Arial" pitchFamily="34" charset="0"/>
              </a:rPr>
              <a:t>	   - ↓ custos</a:t>
            </a:r>
          </a:p>
          <a:p>
            <a:pPr>
              <a:buFont typeface="Arial" pitchFamily="34" charset="0"/>
              <a:buNone/>
            </a:pPr>
            <a:r>
              <a:rPr lang="pt-BR" sz="2000" smtClean="0">
                <a:solidFill>
                  <a:srgbClr val="FF0066"/>
                </a:solidFill>
                <a:latin typeface="Arial" pitchFamily="34" charset="0"/>
                <a:cs typeface="Arial" pitchFamily="34" charset="0"/>
              </a:rPr>
              <a:t>	   - ↓ tempo de internação em UTI </a:t>
            </a:r>
          </a:p>
          <a:p>
            <a:r>
              <a:rPr lang="pt-BR" sz="2000" smtClean="0">
                <a:latin typeface="Arial" pitchFamily="34" charset="0"/>
                <a:cs typeface="Arial" pitchFamily="34" charset="0"/>
              </a:rPr>
              <a:t>População pediátrica </a:t>
            </a:r>
            <a:r>
              <a:rPr lang="pt-BR" sz="2000" smtClean="0">
                <a:latin typeface="Arial" pitchFamily="34" charset="0"/>
                <a:cs typeface="Arial" pitchFamily="34" charset="0"/>
                <a:sym typeface="Wingdings" pitchFamily="2" charset="2"/>
              </a:rPr>
              <a:t> escassez de literatura</a:t>
            </a:r>
            <a:endParaRPr lang="pt-BR" sz="2000" smtClean="0">
              <a:latin typeface="Arial" pitchFamily="34" charset="0"/>
              <a:cs typeface="Arial" pitchFamily="34" charset="0"/>
            </a:endParaRPr>
          </a:p>
          <a:p>
            <a:r>
              <a:rPr lang="pt-BR" sz="2000" smtClean="0">
                <a:latin typeface="Arial" pitchFamily="34" charset="0"/>
              </a:rPr>
              <a:t>Suporte nutricional em crianças gravemente doentes também precisa levar em conta as diferenças de crescimento, desenvolvimento e metabolismo que variam em função da idade e estado da doença</a:t>
            </a:r>
            <a:endParaRPr lang="pt-BR" sz="2000" smtClean="0">
              <a:latin typeface="Arial" pitchFamily="34" charset="0"/>
              <a:cs typeface="Arial" pitchFamily="34" charset="0"/>
            </a:endParaRPr>
          </a:p>
          <a:p>
            <a:r>
              <a:rPr lang="pt-BR" sz="2000" smtClean="0">
                <a:latin typeface="Arial" pitchFamily="34" charset="0"/>
                <a:cs typeface="Arial" pitchFamily="34" charset="0"/>
              </a:rPr>
              <a:t>N</a:t>
            </a:r>
            <a:r>
              <a:rPr lang="pt-BR" sz="2000" smtClean="0">
                <a:latin typeface="Arial" pitchFamily="34" charset="0"/>
              </a:rPr>
              <a:t>ão está claro se os benefícios do início da nutrição enteral (NE) fornecido 48 horas após o início da doença crítica em crianças, traduz-se em melhores resultados clínicos.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1246188" y="0"/>
            <a:ext cx="9601200" cy="1303338"/>
          </a:xfrm>
        </p:spPr>
        <p:txBody>
          <a:bodyPr/>
          <a:lstStyle/>
          <a:p>
            <a:r>
              <a:rPr lang="pt-BR" b="1" smtClean="0">
                <a:ln>
                  <a:noFill/>
                </a:ln>
                <a:latin typeface="Agency FB"/>
              </a:rPr>
              <a:t>Introdução</a:t>
            </a:r>
          </a:p>
        </p:txBody>
      </p:sp>
      <p:sp>
        <p:nvSpPr>
          <p:cNvPr id="4" name="Espaço Reservado para Conteúdo 3"/>
          <p:cNvSpPr>
            <a:spLocks noGrp="1"/>
          </p:cNvSpPr>
          <p:nvPr>
            <p:ph idx="1"/>
          </p:nvPr>
        </p:nvSpPr>
        <p:spPr>
          <a:xfrm>
            <a:off x="1238250" y="927100"/>
            <a:ext cx="9601200" cy="3317875"/>
          </a:xfrm>
        </p:spPr>
        <p:txBody>
          <a:bodyPr>
            <a:noAutofit/>
          </a:bodyPr>
          <a:lstStyle/>
          <a:p>
            <a:r>
              <a:rPr lang="pt-BR" sz="1900" b="1" smtClean="0">
                <a:latin typeface="Arial" pitchFamily="34" charset="0"/>
                <a:cs typeface="Arial" pitchFamily="34" charset="0"/>
              </a:rPr>
              <a:t>HALF-PINT</a:t>
            </a:r>
            <a:r>
              <a:rPr lang="pt-BR" sz="1900" smtClean="0">
                <a:latin typeface="Arial" pitchFamily="34" charset="0"/>
                <a:cs typeface="Arial" pitchFamily="34" charset="0"/>
              </a:rPr>
              <a:t> (</a:t>
            </a:r>
            <a:r>
              <a:rPr lang="pt-BR" sz="1900" i="1" smtClean="0">
                <a:latin typeface="Arial" pitchFamily="34" charset="0"/>
              </a:rPr>
              <a:t>The Heart and Lung Failure-Pediatric Insulin Titration study) </a:t>
            </a:r>
            <a:r>
              <a:rPr lang="pt-BR" sz="1900" i="1" smtClean="0">
                <a:latin typeface="Arial" pitchFamily="34" charset="0"/>
                <a:cs typeface="Arial" pitchFamily="34" charset="0"/>
              </a:rPr>
              <a:t>	- NEJM;</a:t>
            </a:r>
            <a:r>
              <a:rPr lang="pt-BR" sz="1900" smtClean="0">
                <a:latin typeface="Arial" pitchFamily="34" charset="0"/>
                <a:cs typeface="Arial" pitchFamily="34" charset="0"/>
              </a:rPr>
              <a:t> Fev/2017 </a:t>
            </a:r>
          </a:p>
          <a:p>
            <a:pPr>
              <a:buFont typeface="Arial" pitchFamily="34" charset="0"/>
              <a:buNone/>
            </a:pPr>
            <a:r>
              <a:rPr lang="pt-BR" sz="1900" smtClean="0">
                <a:latin typeface="Arial" pitchFamily="34" charset="0"/>
                <a:cs typeface="Arial" pitchFamily="34" charset="0"/>
              </a:rPr>
              <a:t>	- Ensaio multicêntrico (35) randomizado de avaliação de controle glicêmico rígido em crianças em ventilação mecânica (VM) e/ou  suporte inotrópico (SI) que desenvolveram hiperglicemia.</a:t>
            </a:r>
          </a:p>
          <a:p>
            <a:pPr>
              <a:buFont typeface="Arial" pitchFamily="34" charset="0"/>
              <a:buNone/>
            </a:pPr>
            <a:r>
              <a:rPr lang="pt-BR" sz="1900" smtClean="0">
                <a:latin typeface="Arial" pitchFamily="34" charset="0"/>
                <a:cs typeface="Arial" pitchFamily="34" charset="0"/>
              </a:rPr>
              <a:t>	                                   (80-110mg/dl x 150-180mg/dl) </a:t>
            </a:r>
          </a:p>
          <a:p>
            <a:pPr>
              <a:buFont typeface="Arial" pitchFamily="34" charset="0"/>
              <a:buNone/>
            </a:pPr>
            <a:r>
              <a:rPr lang="pt-BR" sz="1900" smtClean="0">
                <a:latin typeface="Arial" pitchFamily="34" charset="0"/>
                <a:cs typeface="Arial" pitchFamily="34" charset="0"/>
              </a:rPr>
              <a:t>	- Interrupção na metade das análises </a:t>
            </a:r>
            <a:r>
              <a:rPr lang="pt-BR" sz="1900" smtClean="0">
                <a:latin typeface="Arial" pitchFamily="34" charset="0"/>
                <a:cs typeface="Arial" pitchFamily="34" charset="0"/>
                <a:sym typeface="Wingdings" pitchFamily="2" charset="2"/>
              </a:rPr>
              <a:t>devido a  </a:t>
            </a:r>
            <a:r>
              <a:rPr lang="pt-BR" sz="1900" smtClean="0"/>
              <a:t>↑ </a:t>
            </a:r>
            <a:r>
              <a:rPr lang="pt-BR" sz="1900" smtClean="0">
                <a:latin typeface="Arial" pitchFamily="34" charset="0"/>
                <a:cs typeface="Arial" pitchFamily="34" charset="0"/>
              </a:rPr>
              <a:t> Hipoglicemia, </a:t>
            </a:r>
            <a:r>
              <a:rPr lang="pt-BR" sz="1900" smtClean="0"/>
              <a:t>↑ </a:t>
            </a:r>
            <a:r>
              <a:rPr lang="pt-BR" sz="1900" smtClean="0">
                <a:latin typeface="Arial" pitchFamily="34" charset="0"/>
                <a:cs typeface="Arial" pitchFamily="34" charset="0"/>
              </a:rPr>
              <a:t>IRAS, glicemia média + baixa</a:t>
            </a:r>
          </a:p>
          <a:p>
            <a:r>
              <a:rPr lang="pt-BR" sz="1900" smtClean="0">
                <a:latin typeface="Arial" pitchFamily="34" charset="0"/>
                <a:cs typeface="Arial" pitchFamily="34" charset="0"/>
              </a:rPr>
              <a:t>Foi realizada uma análise secundária desta amostragem </a:t>
            </a:r>
            <a:r>
              <a:rPr lang="pt-BR" sz="1900" smtClean="0">
                <a:latin typeface="Arial" pitchFamily="34" charset="0"/>
              </a:rPr>
              <a:t>para estudar a associação do momento da NE e os desfechos clínicos.</a:t>
            </a:r>
            <a:r>
              <a:rPr lang="pt-BR" sz="1900" smtClean="0">
                <a:latin typeface="Arial" pitchFamily="34" charset="0"/>
                <a:cs typeface="Arial" pitchFamily="34" charset="0"/>
                <a:sym typeface="Wingdings" pitchFamily="2" charset="2"/>
              </a:rPr>
              <a:t> </a:t>
            </a:r>
          </a:p>
          <a:p>
            <a:pPr algn="ctr"/>
            <a:r>
              <a:rPr lang="pt-BR" sz="1900" b="1" smtClean="0">
                <a:solidFill>
                  <a:srgbClr val="FF3399"/>
                </a:solidFill>
                <a:latin typeface="Arial" pitchFamily="34" charset="0"/>
              </a:rPr>
              <a:t>Os autores avaliaram a a hipótese de que a NE inicial dentro de 48 horas após a randomização no estudo foi associada a menor mortalidade hospitalar em 90 dias</a:t>
            </a:r>
            <a:r>
              <a:rPr lang="pt-BR" sz="1900" smtClean="0">
                <a:latin typeface="Arial" pitchFamily="34" charset="0"/>
              </a:rPr>
              <a:t>.</a:t>
            </a:r>
          </a:p>
          <a:p>
            <a:r>
              <a:rPr lang="pt-BR" sz="1800" smtClean="0">
                <a:latin typeface="Arial" pitchFamily="34" charset="0"/>
              </a:rPr>
              <a:t>As medidas de desfecho secundárias incluíram mortalidade hospitalar em 28 dias, dias sem UTI, dias sem Hospital, dias sem ventilador, disfunção de órgãos e infecções relacionadas à saúde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1244600" y="1579563"/>
            <a:ext cx="9601200" cy="1303337"/>
          </a:xfrm>
        </p:spPr>
        <p:txBody>
          <a:bodyPr/>
          <a:lstStyle/>
          <a:p>
            <a:r>
              <a:rPr lang="pt-BR" sz="3000" b="1" smtClean="0">
                <a:ln>
                  <a:noFill/>
                </a:ln>
                <a:latin typeface="Agency FB"/>
              </a:rPr>
              <a:t>Desenho do estudo</a:t>
            </a:r>
          </a:p>
        </p:txBody>
      </p:sp>
      <p:sp>
        <p:nvSpPr>
          <p:cNvPr id="21507" name="Espaço Reservado para Conteúdo 3"/>
          <p:cNvSpPr>
            <a:spLocks noGrp="1"/>
          </p:cNvSpPr>
          <p:nvPr>
            <p:ph idx="1"/>
          </p:nvPr>
        </p:nvSpPr>
        <p:spPr>
          <a:xfrm>
            <a:off x="1447800" y="2544763"/>
            <a:ext cx="9601200" cy="3317875"/>
          </a:xfrm>
        </p:spPr>
        <p:txBody>
          <a:bodyPr/>
          <a:lstStyle/>
          <a:p>
            <a:r>
              <a:rPr lang="pt-BR" sz="2000" smtClean="0">
                <a:latin typeface="Arial" pitchFamily="34" charset="0"/>
                <a:cs typeface="Arial" pitchFamily="34" charset="0"/>
              </a:rPr>
              <a:t>População </a:t>
            </a:r>
            <a:r>
              <a:rPr lang="pt-BR" sz="2000" b="1" smtClean="0">
                <a:latin typeface="Arial" pitchFamily="34" charset="0"/>
                <a:cs typeface="Arial" pitchFamily="34" charset="0"/>
              </a:rPr>
              <a:t>HALF-PINT</a:t>
            </a:r>
          </a:p>
          <a:p>
            <a:r>
              <a:rPr lang="pt-BR" sz="2000" b="1" smtClean="0">
                <a:latin typeface="Arial" pitchFamily="34" charset="0"/>
                <a:cs typeface="Arial" pitchFamily="34" charset="0"/>
              </a:rPr>
              <a:t>Critérios de exclusão</a:t>
            </a:r>
            <a:r>
              <a:rPr lang="pt-BR" sz="2000" smtClean="0">
                <a:latin typeface="Arial" pitchFamily="34" charset="0"/>
                <a:cs typeface="Arial" pitchFamily="34" charset="0"/>
              </a:rPr>
              <a:t>: </a:t>
            </a:r>
            <a:r>
              <a:rPr lang="pt-BR" sz="2000" smtClean="0">
                <a:latin typeface="Arial" pitchFamily="34" charset="0"/>
              </a:rPr>
              <a:t>diabetes mellitus pré-existente, dependência crônica do ventilador, limitações ou redirecionamento do atendimento, acesso vascular inadequado e cirurgia cardíaca recente nos últimos 2 meses</a:t>
            </a:r>
            <a:endParaRPr lang="pt-BR" sz="2000" smtClean="0">
              <a:latin typeface="Arial" pitchFamily="34" charset="0"/>
              <a:cs typeface="Arial" pitchFamily="34" charset="0"/>
            </a:endParaRPr>
          </a:p>
          <a:p>
            <a:r>
              <a:rPr lang="pt-BR" sz="2000" smtClean="0">
                <a:latin typeface="Arial" pitchFamily="34" charset="0"/>
                <a:cs typeface="Arial" pitchFamily="34" charset="0"/>
              </a:rPr>
              <a:t>Orientado por </a:t>
            </a:r>
            <a:r>
              <a:rPr lang="pt-BR" sz="2000" i="1" smtClean="0">
                <a:latin typeface="Arial" pitchFamily="34" charset="0"/>
                <a:cs typeface="Arial" pitchFamily="34" charset="0"/>
              </a:rPr>
              <a:t>guidelines </a:t>
            </a:r>
            <a:r>
              <a:rPr lang="pt-BR" sz="2000" smtClean="0">
                <a:latin typeface="Arial" pitchFamily="34" charset="0"/>
                <a:cs typeface="Arial" pitchFamily="34" charset="0"/>
              </a:rPr>
              <a:t>nutricionais com ênfase na via enteral</a:t>
            </a:r>
          </a:p>
          <a:p>
            <a:r>
              <a:rPr lang="pt-BR" sz="2000" smtClean="0">
                <a:latin typeface="Arial" pitchFamily="34" charset="0"/>
                <a:cs typeface="Arial" pitchFamily="34" charset="0"/>
              </a:rPr>
              <a:t>Avaliação nutricional prévia e longitudinal, Taxa de infusão de glicose (TIG) pré-estipulada, metas calórica e proteica baseada na idade e gênero, GE por Schofield, Z-escore IMC OMS, escores PRISM (</a:t>
            </a:r>
            <a:r>
              <a:rPr lang="pt-BR" sz="2000" i="1" smtClean="0">
                <a:latin typeface="Arial" pitchFamily="34" charset="0"/>
              </a:rPr>
              <a:t>Pediatric Risk of Mortality)</a:t>
            </a:r>
            <a:r>
              <a:rPr lang="pt-BR" sz="2000" smtClean="0">
                <a:latin typeface="Arial" pitchFamily="34" charset="0"/>
              </a:rPr>
              <a:t> </a:t>
            </a:r>
            <a:r>
              <a:rPr lang="pt-BR" sz="2000" smtClean="0">
                <a:latin typeface="Arial" pitchFamily="34" charset="0"/>
                <a:cs typeface="Arial" pitchFamily="34" charset="0"/>
              </a:rPr>
              <a:t>, PELOD (</a:t>
            </a:r>
            <a:r>
              <a:rPr lang="pt-BR" sz="2000" i="1" smtClean="0">
                <a:latin typeface="Arial" pitchFamily="34" charset="0"/>
              </a:rPr>
              <a:t>Pediatric Logistic Organ Dysfunction</a:t>
            </a:r>
            <a:r>
              <a:rPr lang="pt-BR" sz="2000" smtClean="0">
                <a:latin typeface="Arial" pitchFamily="34" charset="0"/>
              </a:rPr>
              <a:t>)</a:t>
            </a:r>
            <a:r>
              <a:rPr lang="pt-BR" smtClean="0">
                <a:latin typeface="Arial" pitchFamily="34" charset="0"/>
              </a:rPr>
              <a:t> </a:t>
            </a:r>
          </a:p>
        </p:txBody>
      </p:sp>
      <p:sp>
        <p:nvSpPr>
          <p:cNvPr id="21508" name="Título 1"/>
          <p:cNvSpPr txBox="1">
            <a:spLocks/>
          </p:cNvSpPr>
          <p:nvPr/>
        </p:nvSpPr>
        <p:spPr bwMode="auto">
          <a:xfrm>
            <a:off x="1303338" y="711200"/>
            <a:ext cx="9601200" cy="130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4400" b="1">
                <a:solidFill>
                  <a:srgbClr val="262626"/>
                </a:solidFill>
                <a:latin typeface="Agency FB"/>
              </a:rPr>
              <a:t>Materiais e Métodos</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3125" y="142875"/>
            <a:ext cx="3546475" cy="672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1244600" y="1579563"/>
            <a:ext cx="9601200" cy="1303337"/>
          </a:xfrm>
        </p:spPr>
        <p:txBody>
          <a:bodyPr/>
          <a:lstStyle/>
          <a:p>
            <a:r>
              <a:rPr lang="pt-BR" sz="3000" b="1" smtClean="0">
                <a:ln>
                  <a:noFill/>
                </a:ln>
                <a:latin typeface="Agency FB"/>
              </a:rPr>
              <a:t>Definições</a:t>
            </a:r>
          </a:p>
        </p:txBody>
      </p:sp>
      <p:sp>
        <p:nvSpPr>
          <p:cNvPr id="22531" name="Espaço Reservado para Conteúdo 3"/>
          <p:cNvSpPr>
            <a:spLocks noGrp="1"/>
          </p:cNvSpPr>
          <p:nvPr>
            <p:ph idx="1"/>
          </p:nvPr>
        </p:nvSpPr>
        <p:spPr>
          <a:xfrm>
            <a:off x="1295400" y="2438400"/>
            <a:ext cx="9601200" cy="3319463"/>
          </a:xfrm>
        </p:spPr>
        <p:txBody>
          <a:bodyPr/>
          <a:lstStyle/>
          <a:p>
            <a:r>
              <a:rPr lang="pt-BR" sz="2000" smtClean="0">
                <a:latin typeface="Arial" pitchFamily="34" charset="0"/>
                <a:cs typeface="Arial" pitchFamily="34" charset="0"/>
              </a:rPr>
              <a:t>Nutrição enteral precoce </a:t>
            </a:r>
            <a:r>
              <a:rPr lang="pt-BR" sz="2000" smtClean="0">
                <a:latin typeface="Arial" pitchFamily="34" charset="0"/>
                <a:cs typeface="Arial" pitchFamily="34" charset="0"/>
                <a:sym typeface="Wingdings" pitchFamily="2" charset="2"/>
              </a:rPr>
              <a:t> </a:t>
            </a:r>
            <a:r>
              <a:rPr lang="pt-BR" sz="2000" smtClean="0">
                <a:latin typeface="Arial" pitchFamily="34" charset="0"/>
                <a:cs typeface="Arial" pitchFamily="34" charset="0"/>
              </a:rPr>
              <a:t>&lt;48h da randomização</a:t>
            </a:r>
          </a:p>
          <a:p>
            <a:r>
              <a:rPr lang="pt-BR" sz="2000" smtClean="0">
                <a:latin typeface="Arial" pitchFamily="34" charset="0"/>
                <a:cs typeface="Arial" pitchFamily="34" charset="0"/>
              </a:rPr>
              <a:t>Nutrição Não-enteral precoce </a:t>
            </a:r>
            <a:r>
              <a:rPr lang="pt-BR" sz="2000" smtClean="0">
                <a:latin typeface="Arial" pitchFamily="34" charset="0"/>
                <a:cs typeface="Arial" pitchFamily="34" charset="0"/>
                <a:sym typeface="Wingdings" pitchFamily="2" charset="2"/>
              </a:rPr>
              <a:t> </a:t>
            </a:r>
            <a:r>
              <a:rPr lang="pt-BR" sz="2000" smtClean="0">
                <a:latin typeface="Arial" pitchFamily="34" charset="0"/>
                <a:cs typeface="Arial" pitchFamily="34" charset="0"/>
              </a:rPr>
              <a:t>&gt;48h da randomização ou ausente</a:t>
            </a:r>
          </a:p>
          <a:p>
            <a:pPr>
              <a:buFont typeface="Arial" pitchFamily="34" charset="0"/>
              <a:buNone/>
            </a:pPr>
            <a:endParaRPr lang="pt-BR" sz="2000" smtClean="0">
              <a:latin typeface="Arial" pitchFamily="34" charset="0"/>
              <a:cs typeface="Arial" pitchFamily="34" charset="0"/>
            </a:endParaRPr>
          </a:p>
          <a:p>
            <a:pPr>
              <a:buFont typeface="Arial" pitchFamily="34" charset="0"/>
              <a:buNone/>
            </a:pPr>
            <a:r>
              <a:rPr lang="pt-BR" sz="2000" smtClean="0">
                <a:solidFill>
                  <a:srgbClr val="0000FF"/>
                </a:solidFill>
                <a:latin typeface="Arial" pitchFamily="34" charset="0"/>
                <a:cs typeface="Arial" pitchFamily="34" charset="0"/>
              </a:rPr>
              <a:t>                                Primário: Mortalidade 90ºd pós-admissão</a:t>
            </a:r>
          </a:p>
          <a:p>
            <a:pPr>
              <a:buFont typeface="Arial" pitchFamily="34" charset="0"/>
              <a:buNone/>
            </a:pPr>
            <a:r>
              <a:rPr lang="pt-BR" sz="2000" smtClean="0">
                <a:solidFill>
                  <a:srgbClr val="0000FF"/>
                </a:solidFill>
                <a:latin typeface="Arial" pitchFamily="34" charset="0"/>
                <a:cs typeface="Arial" pitchFamily="34" charset="0"/>
              </a:rPr>
              <a:t>                               Secundários:</a:t>
            </a:r>
          </a:p>
          <a:p>
            <a:r>
              <a:rPr lang="pt-BR" sz="2000" smtClean="0">
                <a:latin typeface="Arial" pitchFamily="34" charset="0"/>
                <a:cs typeface="Arial" pitchFamily="34" charset="0"/>
              </a:rPr>
              <a:t>Mortalidade 28ºd pós-admissão</a:t>
            </a:r>
          </a:p>
          <a:p>
            <a:r>
              <a:rPr lang="pt-BR" sz="2000" smtClean="0">
                <a:latin typeface="Arial" pitchFamily="34" charset="0"/>
                <a:cs typeface="Arial" pitchFamily="34" charset="0"/>
              </a:rPr>
              <a:t>Δt pós-alta da UTI até o 28ºd pós-admissão</a:t>
            </a:r>
          </a:p>
          <a:p>
            <a:r>
              <a:rPr lang="pt-BR" sz="2000" smtClean="0">
                <a:latin typeface="Arial" pitchFamily="34" charset="0"/>
                <a:cs typeface="Arial" pitchFamily="34" charset="0"/>
              </a:rPr>
              <a:t>Δt pós-alta hospitalar até o 28ºd pós-admissão</a:t>
            </a:r>
          </a:p>
          <a:p>
            <a:endParaRPr lang="pt-BR" sz="2000" smtClean="0">
              <a:latin typeface="Arial" pitchFamily="34" charset="0"/>
              <a:cs typeface="Arial" pitchFamily="34" charset="0"/>
            </a:endParaRPr>
          </a:p>
          <a:p>
            <a:endParaRPr lang="pt-BR" sz="2000" smtClean="0">
              <a:latin typeface="Arial" pitchFamily="34" charset="0"/>
              <a:cs typeface="Arial" pitchFamily="34" charset="0"/>
            </a:endParaRPr>
          </a:p>
        </p:txBody>
      </p:sp>
      <p:sp>
        <p:nvSpPr>
          <p:cNvPr id="22532" name="Título 1"/>
          <p:cNvSpPr txBox="1">
            <a:spLocks/>
          </p:cNvSpPr>
          <p:nvPr/>
        </p:nvSpPr>
        <p:spPr bwMode="auto">
          <a:xfrm>
            <a:off x="1447800" y="931863"/>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4400" b="1">
                <a:solidFill>
                  <a:srgbClr val="262626"/>
                </a:solidFill>
                <a:latin typeface="Agency FB"/>
              </a:rPr>
              <a:t>Materiais e Métodos</a:t>
            </a:r>
          </a:p>
        </p:txBody>
      </p:sp>
      <p:sp>
        <p:nvSpPr>
          <p:cNvPr id="22533" name="Título 1"/>
          <p:cNvSpPr txBox="1">
            <a:spLocks/>
          </p:cNvSpPr>
          <p:nvPr/>
        </p:nvSpPr>
        <p:spPr bwMode="auto">
          <a:xfrm>
            <a:off x="1408113" y="2935288"/>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3000" b="1">
                <a:solidFill>
                  <a:srgbClr val="262626"/>
                </a:solidFill>
                <a:latin typeface="Agency FB"/>
              </a:rPr>
              <a:t>Desfechos</a:t>
            </a:r>
          </a:p>
        </p:txBody>
      </p:sp>
      <p:sp>
        <p:nvSpPr>
          <p:cNvPr id="22534" name="Espaço Reservado para Conteúdo 3"/>
          <p:cNvSpPr txBox="1">
            <a:spLocks/>
          </p:cNvSpPr>
          <p:nvPr/>
        </p:nvSpPr>
        <p:spPr bwMode="auto">
          <a:xfrm>
            <a:off x="7053263" y="4648200"/>
            <a:ext cx="9601200" cy="331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spcBef>
                <a:spcPct val="20000"/>
              </a:spcBef>
              <a:spcAft>
                <a:spcPts val="600"/>
              </a:spcAft>
              <a:buClr>
                <a:schemeClr val="accent1"/>
              </a:buClr>
              <a:buSzPct val="115000"/>
              <a:buFont typeface="Arial" pitchFamily="34" charset="0"/>
              <a:buChar char="•"/>
            </a:pPr>
            <a:r>
              <a:rPr lang="pt-BR" sz="2000">
                <a:solidFill>
                  <a:srgbClr val="262626"/>
                </a:solidFill>
                <a:latin typeface="Arial" pitchFamily="34" charset="0"/>
              </a:rPr>
              <a:t>Δt sem VM até o 28ºd pós-admissão</a:t>
            </a:r>
          </a:p>
          <a:p>
            <a:pPr>
              <a:spcBef>
                <a:spcPct val="20000"/>
              </a:spcBef>
              <a:spcAft>
                <a:spcPts val="600"/>
              </a:spcAft>
              <a:buClr>
                <a:schemeClr val="accent1"/>
              </a:buClr>
              <a:buSzPct val="115000"/>
              <a:buFont typeface="Arial" pitchFamily="34" charset="0"/>
              <a:buChar char="•"/>
            </a:pPr>
            <a:r>
              <a:rPr lang="pt-BR" sz="2000">
                <a:solidFill>
                  <a:srgbClr val="262626"/>
                </a:solidFill>
                <a:latin typeface="Arial" pitchFamily="34" charset="0"/>
              </a:rPr>
              <a:t>Disfunção orgânica PELOD</a:t>
            </a:r>
          </a:p>
          <a:p>
            <a:pPr>
              <a:spcBef>
                <a:spcPct val="20000"/>
              </a:spcBef>
              <a:spcAft>
                <a:spcPts val="600"/>
              </a:spcAft>
              <a:buClr>
                <a:schemeClr val="accent1"/>
              </a:buClr>
              <a:buSzPct val="115000"/>
              <a:buFont typeface="Arial" pitchFamily="34" charset="0"/>
              <a:buChar char="•"/>
            </a:pPr>
            <a:r>
              <a:rPr lang="pt-BR" sz="2000">
                <a:solidFill>
                  <a:srgbClr val="262626"/>
                </a:solidFill>
                <a:latin typeface="Arial" pitchFamily="34" charset="0"/>
              </a:rPr>
              <a:t>Infecções relacionadas à saúde</a:t>
            </a:r>
            <a:r>
              <a:rPr lang="pt-BR">
                <a:solidFill>
                  <a:srgbClr val="262626"/>
                </a:solidFill>
              </a:rPr>
              <a:t> .</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25" y="1884363"/>
            <a:ext cx="3206750" cy="321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1"/>
          </p:nvPr>
        </p:nvSpPr>
        <p:spPr>
          <a:xfrm>
            <a:off x="6184900" y="2544763"/>
            <a:ext cx="4864100" cy="3652837"/>
          </a:xfrm>
        </p:spPr>
        <p:txBody>
          <a:bodyPr rtlCol="0">
            <a:noAutofit/>
          </a:bodyPr>
          <a:lstStyle/>
          <a:p>
            <a:pPr fontAlgn="auto">
              <a:buFont typeface="Arial"/>
              <a:buChar char="•"/>
              <a:defRPr/>
            </a:pPr>
            <a:r>
              <a:rPr lang="pt-BR" sz="2000" dirty="0">
                <a:solidFill>
                  <a:schemeClr val="tx1">
                    <a:lumMod val="85000"/>
                    <a:lumOff val="15000"/>
                  </a:schemeClr>
                </a:solidFill>
                <a:latin typeface="Arial" pitchFamily="34" charset="0"/>
                <a:cs typeface="Arial" pitchFamily="34" charset="0"/>
              </a:rPr>
              <a:t>698 HALF-PINT </a:t>
            </a:r>
            <a:r>
              <a:rPr lang="pt-BR" sz="2000" dirty="0" smtClean="0">
                <a:solidFill>
                  <a:schemeClr val="tx1">
                    <a:lumMod val="85000"/>
                    <a:lumOff val="15000"/>
                  </a:schemeClr>
                </a:solidFill>
                <a:latin typeface="Arial" pitchFamily="34" charset="0"/>
                <a:cs typeface="Arial" pitchFamily="34" charset="0"/>
                <a:sym typeface="Wingdings" pitchFamily="2" charset="2"/>
              </a:rPr>
              <a:t></a:t>
            </a:r>
            <a:r>
              <a:rPr lang="pt-BR" sz="2000" dirty="0" smtClean="0">
                <a:solidFill>
                  <a:schemeClr val="tx1">
                    <a:lumMod val="85000"/>
                    <a:lumOff val="15000"/>
                  </a:schemeClr>
                </a:solidFill>
                <a:latin typeface="Arial" pitchFamily="34" charset="0"/>
                <a:cs typeface="Arial" pitchFamily="34" charset="0"/>
              </a:rPr>
              <a:t> </a:t>
            </a:r>
            <a:r>
              <a:rPr lang="pt-BR" sz="2000" dirty="0">
                <a:solidFill>
                  <a:schemeClr val="tx1">
                    <a:lumMod val="85000"/>
                    <a:lumOff val="15000"/>
                  </a:schemeClr>
                </a:solidFill>
                <a:latin typeface="Arial" pitchFamily="34" charset="0"/>
                <a:cs typeface="Arial" pitchFamily="34" charset="0"/>
              </a:rPr>
              <a:t>608 </a:t>
            </a:r>
            <a:r>
              <a:rPr lang="pt-BR" sz="2000" dirty="0" smtClean="0">
                <a:solidFill>
                  <a:schemeClr val="tx1">
                    <a:lumMod val="85000"/>
                    <a:lumOff val="15000"/>
                  </a:schemeClr>
                </a:solidFill>
                <a:latin typeface="Arial" pitchFamily="34" charset="0"/>
                <a:cs typeface="Arial" pitchFamily="34" charset="0"/>
              </a:rPr>
              <a:t>elegíveis </a:t>
            </a:r>
            <a:endParaRPr lang="pt-BR" sz="2000" dirty="0">
              <a:solidFill>
                <a:schemeClr val="tx1">
                  <a:lumMod val="85000"/>
                  <a:lumOff val="15000"/>
                </a:schemeClr>
              </a:solidFill>
              <a:latin typeface="Arial" pitchFamily="34" charset="0"/>
              <a:cs typeface="Arial" pitchFamily="34" charset="0"/>
            </a:endParaRPr>
          </a:p>
          <a:p>
            <a:pPr fontAlgn="auto">
              <a:buFont typeface="Arial"/>
              <a:buChar char="•"/>
              <a:defRPr/>
            </a:pPr>
            <a:r>
              <a:rPr lang="pt-BR" sz="2000" dirty="0" smtClean="0">
                <a:solidFill>
                  <a:schemeClr val="tx1">
                    <a:lumMod val="85000"/>
                    <a:lumOff val="15000"/>
                  </a:schemeClr>
                </a:solidFill>
                <a:latin typeface="Arial" pitchFamily="34" charset="0"/>
                <a:cs typeface="Arial" pitchFamily="34" charset="0"/>
              </a:rPr>
              <a:t>331 </a:t>
            </a:r>
            <a:r>
              <a:rPr lang="pt-BR" sz="2000" dirty="0">
                <a:solidFill>
                  <a:schemeClr val="tx1">
                    <a:lumMod val="85000"/>
                    <a:lumOff val="15000"/>
                  </a:schemeClr>
                </a:solidFill>
                <a:latin typeface="Arial" pitchFamily="34" charset="0"/>
                <a:cs typeface="Arial" pitchFamily="34" charset="0"/>
              </a:rPr>
              <a:t>enteral precoce </a:t>
            </a:r>
            <a:r>
              <a:rPr lang="pt-BR" sz="2000" dirty="0" smtClean="0">
                <a:solidFill>
                  <a:schemeClr val="tx1">
                    <a:lumMod val="85000"/>
                    <a:lumOff val="15000"/>
                  </a:schemeClr>
                </a:solidFill>
                <a:latin typeface="Arial" pitchFamily="34" charset="0"/>
                <a:cs typeface="Arial" pitchFamily="34" charset="0"/>
              </a:rPr>
              <a:t>x 277 Não- enteral precoce</a:t>
            </a:r>
            <a:endParaRPr lang="pt-BR" sz="2000" dirty="0">
              <a:solidFill>
                <a:schemeClr val="tx1">
                  <a:lumMod val="85000"/>
                  <a:lumOff val="15000"/>
                </a:schemeClr>
              </a:solidFill>
              <a:latin typeface="Arial" pitchFamily="34" charset="0"/>
              <a:cs typeface="Arial" pitchFamily="34" charset="0"/>
            </a:endParaRPr>
          </a:p>
          <a:p>
            <a:pPr fontAlgn="auto">
              <a:buFont typeface="Arial"/>
              <a:buChar char="•"/>
              <a:defRPr/>
            </a:pPr>
            <a:r>
              <a:rPr lang="pt-BR" sz="2000" dirty="0">
                <a:solidFill>
                  <a:schemeClr val="tx1">
                    <a:lumMod val="85000"/>
                    <a:lumOff val="15000"/>
                  </a:schemeClr>
                </a:solidFill>
                <a:latin typeface="Arial" pitchFamily="34" charset="0"/>
                <a:cs typeface="Arial" pitchFamily="34" charset="0"/>
              </a:rPr>
              <a:t>Precoce </a:t>
            </a:r>
            <a:r>
              <a:rPr lang="pt-BR" sz="2000" dirty="0" smtClean="0">
                <a:solidFill>
                  <a:schemeClr val="tx1">
                    <a:lumMod val="85000"/>
                    <a:lumOff val="15000"/>
                  </a:schemeClr>
                </a:solidFill>
                <a:latin typeface="Arial" pitchFamily="34" charset="0"/>
                <a:cs typeface="Arial" pitchFamily="34" charset="0"/>
                <a:sym typeface="Wingdings" pitchFamily="2" charset="2"/>
              </a:rPr>
              <a:t></a:t>
            </a:r>
            <a:r>
              <a:rPr lang="pt-BR" sz="2000" dirty="0" smtClean="0">
                <a:solidFill>
                  <a:schemeClr val="tx1">
                    <a:lumMod val="85000"/>
                    <a:lumOff val="15000"/>
                  </a:schemeClr>
                </a:solidFill>
                <a:latin typeface="Arial" pitchFamily="34" charset="0"/>
                <a:cs typeface="Arial" pitchFamily="34" charset="0"/>
              </a:rPr>
              <a:t> </a:t>
            </a:r>
          </a:p>
          <a:p>
            <a:pPr marL="0" indent="0" fontAlgn="auto">
              <a:buFont typeface="Arial"/>
              <a:buNone/>
              <a:defRPr/>
            </a:pPr>
            <a:r>
              <a:rPr lang="pt-BR" sz="2000" dirty="0">
                <a:solidFill>
                  <a:schemeClr val="tx1">
                    <a:lumMod val="85000"/>
                    <a:lumOff val="15000"/>
                  </a:schemeClr>
                </a:solidFill>
                <a:latin typeface="Arial" pitchFamily="34" charset="0"/>
                <a:cs typeface="Arial" pitchFamily="34" charset="0"/>
              </a:rPr>
              <a:t>	</a:t>
            </a:r>
            <a:r>
              <a:rPr lang="pt-BR" sz="2000" dirty="0" smtClean="0">
                <a:solidFill>
                  <a:schemeClr val="tx1">
                    <a:lumMod val="85000"/>
                    <a:lumOff val="15000"/>
                  </a:schemeClr>
                </a:solidFill>
                <a:latin typeface="Arial" pitchFamily="34" charset="0"/>
                <a:cs typeface="Arial" pitchFamily="34" charset="0"/>
              </a:rPr>
              <a:t>- </a:t>
            </a:r>
            <a:r>
              <a:rPr lang="pt-BR" sz="2000" dirty="0">
                <a:solidFill>
                  <a:schemeClr val="tx1">
                    <a:lumMod val="85000"/>
                    <a:lumOff val="15000"/>
                  </a:schemeClr>
                </a:solidFill>
                <a:latin typeface="Arial" pitchFamily="34" charset="0"/>
                <a:cs typeface="Arial" pitchFamily="34" charset="0"/>
              </a:rPr>
              <a:t>↓ </a:t>
            </a:r>
            <a:r>
              <a:rPr lang="pt-BR" sz="2000" dirty="0" smtClean="0">
                <a:solidFill>
                  <a:schemeClr val="tx1">
                    <a:lumMod val="85000"/>
                    <a:lumOff val="15000"/>
                  </a:schemeClr>
                </a:solidFill>
                <a:latin typeface="Arial" pitchFamily="34" charset="0"/>
                <a:cs typeface="Arial" pitchFamily="34" charset="0"/>
              </a:rPr>
              <a:t> prevalência </a:t>
            </a:r>
            <a:r>
              <a:rPr lang="pt-BR" sz="2000" dirty="0">
                <a:solidFill>
                  <a:schemeClr val="tx1">
                    <a:lumMod val="85000"/>
                    <a:lumOff val="15000"/>
                  </a:schemeClr>
                </a:solidFill>
                <a:latin typeface="Arial" pitchFamily="34" charset="0"/>
                <a:cs typeface="Arial" pitchFamily="34" charset="0"/>
              </a:rPr>
              <a:t>de </a:t>
            </a:r>
            <a:r>
              <a:rPr lang="pt-BR" sz="2000" dirty="0" smtClean="0">
                <a:solidFill>
                  <a:schemeClr val="tx1">
                    <a:lumMod val="85000"/>
                    <a:lumOff val="15000"/>
                  </a:schemeClr>
                </a:solidFill>
                <a:latin typeface="Arial" pitchFamily="34" charset="0"/>
                <a:cs typeface="Arial" pitchFamily="34" charset="0"/>
              </a:rPr>
              <a:t>imunodeficiência 	</a:t>
            </a:r>
          </a:p>
          <a:p>
            <a:pPr marL="0" indent="0" fontAlgn="auto">
              <a:buFont typeface="Arial"/>
              <a:buNone/>
              <a:defRPr/>
            </a:pPr>
            <a:r>
              <a:rPr lang="pt-BR" sz="2000" dirty="0">
                <a:solidFill>
                  <a:schemeClr val="tx1">
                    <a:lumMod val="85000"/>
                    <a:lumOff val="15000"/>
                  </a:schemeClr>
                </a:solidFill>
                <a:latin typeface="Arial" pitchFamily="34" charset="0"/>
                <a:cs typeface="Arial" pitchFamily="34" charset="0"/>
              </a:rPr>
              <a:t>	</a:t>
            </a:r>
            <a:r>
              <a:rPr lang="pt-BR" sz="2000" dirty="0" smtClean="0">
                <a:solidFill>
                  <a:schemeClr val="tx1">
                    <a:lumMod val="85000"/>
                    <a:lumOff val="15000"/>
                  </a:schemeClr>
                </a:solidFill>
                <a:latin typeface="Arial" pitchFamily="34" charset="0"/>
                <a:cs typeface="Arial" pitchFamily="34" charset="0"/>
              </a:rPr>
              <a:t>- </a:t>
            </a:r>
            <a:r>
              <a:rPr lang="pt-BR" sz="2000" dirty="0">
                <a:solidFill>
                  <a:schemeClr val="tx1">
                    <a:lumMod val="85000"/>
                    <a:lumOff val="15000"/>
                  </a:schemeClr>
                </a:solidFill>
                <a:latin typeface="Arial" pitchFamily="34" charset="0"/>
                <a:cs typeface="Arial" pitchFamily="34" charset="0"/>
              </a:rPr>
              <a:t>↓ </a:t>
            </a:r>
            <a:r>
              <a:rPr lang="pt-BR" sz="2000" dirty="0" smtClean="0">
                <a:solidFill>
                  <a:schemeClr val="tx1">
                    <a:lumMod val="85000"/>
                    <a:lumOff val="15000"/>
                  </a:schemeClr>
                </a:solidFill>
                <a:latin typeface="Arial" pitchFamily="34" charset="0"/>
                <a:cs typeface="Arial" pitchFamily="34" charset="0"/>
              </a:rPr>
              <a:t> </a:t>
            </a:r>
            <a:r>
              <a:rPr lang="pt-BR" sz="2000" dirty="0">
                <a:solidFill>
                  <a:schemeClr val="tx1">
                    <a:lumMod val="85000"/>
                    <a:lumOff val="15000"/>
                  </a:schemeClr>
                </a:solidFill>
                <a:latin typeface="Arial" pitchFamily="34" charset="0"/>
                <a:cs typeface="Arial" pitchFamily="34" charset="0"/>
              </a:rPr>
              <a:t>uso de inotrópicos, PRISM, </a:t>
            </a:r>
            <a:r>
              <a:rPr lang="pt-BR" sz="2000" dirty="0" smtClean="0">
                <a:solidFill>
                  <a:schemeClr val="tx1">
                    <a:lumMod val="85000"/>
                    <a:lumOff val="15000"/>
                  </a:schemeClr>
                </a:solidFill>
                <a:latin typeface="Arial" pitchFamily="34" charset="0"/>
                <a:cs typeface="Arial" pitchFamily="34" charset="0"/>
              </a:rPr>
              <a:t>PELOD</a:t>
            </a:r>
          </a:p>
          <a:p>
            <a:pPr marL="0" indent="0" fontAlgn="auto">
              <a:buFont typeface="Arial"/>
              <a:buNone/>
              <a:defRPr/>
            </a:pPr>
            <a:r>
              <a:rPr lang="pt-BR" sz="2000" dirty="0">
                <a:solidFill>
                  <a:schemeClr val="tx1">
                    <a:lumMod val="85000"/>
                    <a:lumOff val="15000"/>
                  </a:schemeClr>
                </a:solidFill>
                <a:latin typeface="Arial" pitchFamily="34" charset="0"/>
                <a:cs typeface="Arial" pitchFamily="34" charset="0"/>
              </a:rPr>
              <a:t>	</a:t>
            </a:r>
            <a:r>
              <a:rPr lang="pt-BR" sz="2000" dirty="0" smtClean="0">
                <a:solidFill>
                  <a:schemeClr val="tx1">
                    <a:lumMod val="85000"/>
                    <a:lumOff val="15000"/>
                  </a:schemeClr>
                </a:solidFill>
                <a:latin typeface="Arial" pitchFamily="34" charset="0"/>
                <a:cs typeface="Arial" pitchFamily="34" charset="0"/>
              </a:rPr>
              <a:t>- </a:t>
            </a:r>
            <a:r>
              <a:rPr lang="pt-BR" sz="2000" dirty="0">
                <a:solidFill>
                  <a:schemeClr val="tx1">
                    <a:lumMod val="85000"/>
                    <a:lumOff val="15000"/>
                  </a:schemeClr>
                </a:solidFill>
              </a:rPr>
              <a:t>↑ </a:t>
            </a:r>
            <a:r>
              <a:rPr lang="pt-BR" sz="2000" dirty="0" smtClean="0">
                <a:solidFill>
                  <a:schemeClr val="tx1">
                    <a:lumMod val="85000"/>
                    <a:lumOff val="15000"/>
                  </a:schemeClr>
                </a:solidFill>
                <a:latin typeface="Arial" pitchFamily="34" charset="0"/>
                <a:cs typeface="Arial" pitchFamily="34" charset="0"/>
              </a:rPr>
              <a:t>falência </a:t>
            </a:r>
            <a:r>
              <a:rPr lang="pt-BR" sz="2000" dirty="0">
                <a:solidFill>
                  <a:schemeClr val="tx1">
                    <a:lumMod val="85000"/>
                    <a:lumOff val="15000"/>
                  </a:schemeClr>
                </a:solidFill>
                <a:latin typeface="Arial" pitchFamily="34" charset="0"/>
                <a:cs typeface="Arial" pitchFamily="34" charset="0"/>
              </a:rPr>
              <a:t>respiratória</a:t>
            </a:r>
          </a:p>
        </p:txBody>
      </p:sp>
      <p:sp>
        <p:nvSpPr>
          <p:cNvPr id="23555" name="Título 1"/>
          <p:cNvSpPr txBox="1">
            <a:spLocks/>
          </p:cNvSpPr>
          <p:nvPr/>
        </p:nvSpPr>
        <p:spPr bwMode="auto">
          <a:xfrm>
            <a:off x="3249613" y="715963"/>
            <a:ext cx="96012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4400" b="1">
                <a:solidFill>
                  <a:srgbClr val="262626"/>
                </a:solidFill>
                <a:latin typeface="Agency FB"/>
              </a:rPr>
              <a:t>Resultados</a:t>
            </a:r>
          </a:p>
        </p:txBody>
      </p:sp>
      <p:pic>
        <p:nvPicPr>
          <p:cNvPr id="2355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013" y="468313"/>
            <a:ext cx="5537200" cy="591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894388" cy="669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3797" name="Text Box 5"/>
          <p:cNvSpPr txBox="1">
            <a:spLocks noChangeArrowheads="1"/>
          </p:cNvSpPr>
          <p:nvPr/>
        </p:nvSpPr>
        <p:spPr bwMode="auto">
          <a:xfrm>
            <a:off x="5895975" y="0"/>
            <a:ext cx="5651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b="1">
                <a:solidFill>
                  <a:srgbClr val="FF3399"/>
                </a:solidFill>
              </a:rPr>
              <a:t>Características basais entre os Grupos de Nutrição Enteral</a:t>
            </a:r>
          </a:p>
        </p:txBody>
      </p:sp>
      <p:sp>
        <p:nvSpPr>
          <p:cNvPr id="33798" name="Text Box 6"/>
          <p:cNvSpPr txBox="1">
            <a:spLocks noChangeArrowheads="1"/>
          </p:cNvSpPr>
          <p:nvPr/>
        </p:nvSpPr>
        <p:spPr bwMode="auto">
          <a:xfrm>
            <a:off x="5865813" y="942975"/>
            <a:ext cx="5851525" cy="558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a:t>-O grupo NE inicial teve menos indivíduos com imunodeficiência (2% vs 6%; p = 0,03) ou imunocomprometidos por transplante de  medula óssea / quimioterapia para câncer (3% vs 12%; p &lt;0,001) comparado com o grupo sem início precoce.</a:t>
            </a:r>
          </a:p>
          <a:p>
            <a:pPr defTabSz="914400"/>
            <a:endParaRPr lang="pt-BR"/>
          </a:p>
          <a:p>
            <a:pPr defTabSz="914400"/>
            <a:r>
              <a:rPr lang="pt-BR"/>
              <a:t>-Os indivíduos do grupo NE inicial receberam menos apoio inotrópico no momento da randomização do estudo (p &lt;0,001) e apresentaram menor gravidade da doença (p &lt;0,001) com menos disfunção orgânica basal pela</a:t>
            </a:r>
          </a:p>
          <a:p>
            <a:pPr defTabSz="914400"/>
            <a:r>
              <a:rPr lang="pt-BR"/>
              <a:t>pontuação média no PELOD (p &lt;0,001) em comparação com o grupo sem NE precoce</a:t>
            </a:r>
          </a:p>
          <a:p>
            <a:pPr defTabSz="914400"/>
            <a:endParaRPr lang="pt-BR"/>
          </a:p>
          <a:p>
            <a:pPr defTabSz="914400"/>
            <a:r>
              <a:rPr lang="pt-BR"/>
              <a:t>-Mais indivíduos no grupo inicial de NE apresentaram disfunção respiratória como principal motivo de admissão na UTI em comparação com o grupo sem início precoce de NE (60% vs 44%)</a:t>
            </a:r>
          </a:p>
          <a:p>
            <a:pPr algn="ctr" defTabSz="914400"/>
            <a:r>
              <a:rPr lang="pt-BR" b="1">
                <a:solidFill>
                  <a:srgbClr val="0000FF"/>
                </a:solidFill>
              </a:rPr>
              <a:t>Ambos os grupos foram comparativamente bem equilibrados para outras características.</a:t>
            </a:r>
          </a:p>
          <a:p>
            <a:pPr algn="ctr" defTabSz="914400"/>
            <a:endParaRPr lang="pt-BR" b="1">
              <a:solidFill>
                <a:srgbClr val="0000FF"/>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p:cNvSpPr>
            <a:spLocks noChangeArrowheads="1"/>
          </p:cNvSpPr>
          <p:nvPr/>
        </p:nvSpPr>
        <p:spPr bwMode="auto">
          <a:xfrm>
            <a:off x="6429375" y="560388"/>
            <a:ext cx="40878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a:solidFill>
                  <a:srgbClr val="FF3399"/>
                </a:solidFill>
              </a:rPr>
              <a:t>Medidas de suporte nutricional e glicemia</a:t>
            </a:r>
          </a:p>
        </p:txBody>
      </p:sp>
      <p:pic>
        <p:nvPicPr>
          <p:cNvPr id="348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7650"/>
            <a:ext cx="6429375" cy="661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2" name="Text Box 6"/>
          <p:cNvSpPr txBox="1">
            <a:spLocks noChangeArrowheads="1"/>
          </p:cNvSpPr>
          <p:nvPr/>
        </p:nvSpPr>
        <p:spPr bwMode="auto">
          <a:xfrm>
            <a:off x="6656388" y="1106488"/>
            <a:ext cx="5046662" cy="5584825"/>
          </a:xfrm>
          <a:prstGeom prst="rect">
            <a:avLst/>
          </a:prstGeom>
          <a:solidFill>
            <a:srgbClr val="C7BB8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a:t>-ingestão calórica total diária média durante os primeiros 8 dias de estudo foi comparável entre os dois grupos.</a:t>
            </a:r>
          </a:p>
          <a:p>
            <a:pPr defTabSz="914400"/>
            <a:r>
              <a:rPr lang="pt-BR"/>
              <a:t>-os pacientes com NE inicial receberam uma porcentagem maior de sua ingestão calórica total cumulativa por via enteral, em comparação com o grupo não  NE precoce (84% vs 22%; p &lt;0,001)</a:t>
            </a:r>
          </a:p>
          <a:p>
            <a:pPr defTabSz="914400"/>
            <a:r>
              <a:rPr lang="pt-BR"/>
              <a:t>-Menos crianças receberam Nutrição Parenteral (NT) no grupo com NE precoce em relação ao grupo NE não precoce (29% vs 79%; p &lt;0,001)</a:t>
            </a:r>
          </a:p>
          <a:p>
            <a:pPr defTabSz="914400"/>
            <a:r>
              <a:rPr lang="pt-BR"/>
              <a:t>-A alimentação alvo foi alcançada mais cedo </a:t>
            </a:r>
          </a:p>
          <a:p>
            <a:pPr defTabSz="914400"/>
            <a:r>
              <a:rPr lang="pt-BR"/>
              <a:t>no grupo NE inicial em comparação com o grupo de não  NE precoce 9(mediana [IQR], 2 d [1–3 d] vs 3 d [1–4 d]; p = 0,002)</a:t>
            </a:r>
          </a:p>
          <a:p>
            <a:pPr defTabSz="914400"/>
            <a:r>
              <a:rPr lang="pt-BR"/>
              <a:t>-Menos indivíduos do grupo NE inicial foram tratados com insulina e recebeu menos dose diária média de insulina em comparação com o grupo sem início precoce da NE.</a:t>
            </a:r>
          </a:p>
          <a:p>
            <a:pPr defTabSz="914400"/>
            <a:r>
              <a:rPr lang="pt-BR"/>
              <a:t>-sem diferenças nas taxas de glicemia entre os grupos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713" y="976313"/>
            <a:ext cx="10517187" cy="535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5" name="Rectangle 5"/>
          <p:cNvSpPr>
            <a:spLocks noChangeArrowheads="1"/>
          </p:cNvSpPr>
          <p:nvPr/>
        </p:nvSpPr>
        <p:spPr bwMode="auto">
          <a:xfrm>
            <a:off x="3394075" y="569913"/>
            <a:ext cx="48244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a:solidFill>
                  <a:srgbClr val="FF3399"/>
                </a:solidFill>
              </a:rPr>
              <a:t>Resultados Clínicos do Grupo de Nutrição Enteral</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idx="4294967295"/>
          </p:nvPr>
        </p:nvSpPr>
        <p:spPr/>
        <p:txBody>
          <a:bodyPr/>
          <a:lstStyle/>
          <a:p>
            <a:r>
              <a:rPr lang="pt-BR" sz="3600" b="1" smtClean="0">
                <a:ln>
                  <a:noFill/>
                </a:ln>
                <a:solidFill>
                  <a:srgbClr val="FF0066"/>
                </a:solidFill>
              </a:rPr>
              <a:t>Após controle de variáveis, a NE precoce, comparado com nenhuma NE precoce, foi associado a:</a:t>
            </a:r>
            <a:br>
              <a:rPr lang="pt-BR" sz="3600" b="1" smtClean="0">
                <a:ln>
                  <a:noFill/>
                </a:ln>
                <a:solidFill>
                  <a:srgbClr val="FF0066"/>
                </a:solidFill>
              </a:rPr>
            </a:br>
            <a:endParaRPr lang="pt-BR" sz="3600" b="1" smtClean="0">
              <a:ln>
                <a:noFill/>
              </a:ln>
              <a:solidFill>
                <a:srgbClr val="FF0066"/>
              </a:solidFill>
            </a:endParaRPr>
          </a:p>
        </p:txBody>
      </p:sp>
      <p:sp>
        <p:nvSpPr>
          <p:cNvPr id="36867" name="Rectangle 3"/>
          <p:cNvSpPr>
            <a:spLocks noGrp="1"/>
          </p:cNvSpPr>
          <p:nvPr>
            <p:ph type="body" idx="4294967295"/>
          </p:nvPr>
        </p:nvSpPr>
        <p:spPr>
          <a:xfrm>
            <a:off x="1276350" y="2403475"/>
            <a:ext cx="9601200" cy="3317875"/>
          </a:xfrm>
          <a:ln w="57150">
            <a:solidFill>
              <a:srgbClr val="009900"/>
            </a:solidFill>
            <a:miter lim="800000"/>
            <a:headEnd/>
            <a:tailEnd/>
          </a:ln>
        </p:spPr>
        <p:txBody>
          <a:bodyPr/>
          <a:lstStyle/>
          <a:p>
            <a:pPr algn="ctr">
              <a:lnSpc>
                <a:spcPct val="80000"/>
              </a:lnSpc>
              <a:buFont typeface="Arial" pitchFamily="34" charset="0"/>
              <a:buNone/>
            </a:pPr>
            <a:r>
              <a:rPr lang="pt-BR" sz="2000" smtClean="0"/>
              <a:t>                                </a:t>
            </a:r>
            <a:endParaRPr lang="pt-BR" b="1" smtClean="0">
              <a:solidFill>
                <a:srgbClr val="FF0066"/>
              </a:solidFill>
            </a:endParaRPr>
          </a:p>
          <a:p>
            <a:pPr>
              <a:lnSpc>
                <a:spcPct val="80000"/>
              </a:lnSpc>
            </a:pPr>
            <a:r>
              <a:rPr lang="pt-BR" sz="2000" smtClean="0"/>
              <a:t> </a:t>
            </a:r>
            <a:r>
              <a:rPr lang="pt-BR" smtClean="0">
                <a:solidFill>
                  <a:srgbClr val="0000FF"/>
                </a:solidFill>
              </a:rPr>
              <a:t>menor mortalidade hospitalar em 90 dias (8% vs 17%; p = 0,007),</a:t>
            </a:r>
          </a:p>
          <a:p>
            <a:pPr>
              <a:lnSpc>
                <a:spcPct val="80000"/>
              </a:lnSpc>
            </a:pPr>
            <a:r>
              <a:rPr lang="pt-BR" smtClean="0">
                <a:solidFill>
                  <a:srgbClr val="0000FF"/>
                </a:solidFill>
              </a:rPr>
              <a:t>mais dias sem UTI (mediana [IQR], 20 [9–24] vs 17 [0–22]; p = 0,02),</a:t>
            </a:r>
          </a:p>
          <a:p>
            <a:pPr>
              <a:lnSpc>
                <a:spcPct val="80000"/>
              </a:lnSpc>
            </a:pPr>
            <a:r>
              <a:rPr lang="pt-BR" smtClean="0">
                <a:solidFill>
                  <a:srgbClr val="0000FF"/>
                </a:solidFill>
              </a:rPr>
              <a:t>mais dias sem hospital  (mediana [IQR], 8 [0–17] vs 0 [0-12]; p = 0,003), </a:t>
            </a:r>
          </a:p>
          <a:p>
            <a:pPr>
              <a:lnSpc>
                <a:spcPct val="80000"/>
              </a:lnSpc>
            </a:pPr>
            <a:r>
              <a:rPr lang="pt-BR" smtClean="0">
                <a:solidFill>
                  <a:srgbClr val="0000FF"/>
                </a:solidFill>
              </a:rPr>
              <a:t>mais dias sem ventilação (mediana [IQR], 21 [13–25] vs 19 [3-23]; p = 0,003) e</a:t>
            </a:r>
          </a:p>
          <a:p>
            <a:pPr>
              <a:lnSpc>
                <a:spcPct val="80000"/>
              </a:lnSpc>
            </a:pPr>
            <a:r>
              <a:rPr lang="pt-BR" smtClean="0">
                <a:solidFill>
                  <a:srgbClr val="0000FF"/>
                </a:solidFill>
              </a:rPr>
              <a:t> menos disfunção orgânica (mediana [IQR] PELOD máxima, 11 [11–20] vs 12 [11-22]; p &lt;0,001)</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idx="4294967295"/>
          </p:nvPr>
        </p:nvSpPr>
        <p:spPr/>
        <p:txBody>
          <a:bodyPr/>
          <a:lstStyle/>
          <a:p>
            <a:r>
              <a:rPr lang="pt-BR" smtClean="0">
                <a:ln>
                  <a:noFill/>
                </a:ln>
                <a:solidFill>
                  <a:srgbClr val="0000FF"/>
                </a:solidFill>
              </a:rPr>
              <a:t>Discussão</a:t>
            </a:r>
          </a:p>
        </p:txBody>
      </p:sp>
      <p:sp>
        <p:nvSpPr>
          <p:cNvPr id="38915" name="Rectangle 3"/>
          <p:cNvSpPr>
            <a:spLocks noGrp="1"/>
          </p:cNvSpPr>
          <p:nvPr>
            <p:ph type="body" idx="4294967295"/>
          </p:nvPr>
        </p:nvSpPr>
        <p:spPr/>
        <p:txBody>
          <a:bodyPr/>
          <a:lstStyle/>
          <a:p>
            <a:pPr algn="ctr"/>
            <a:r>
              <a:rPr lang="pt-BR" sz="2000" b="1" smtClean="0">
                <a:solidFill>
                  <a:srgbClr val="FF3399"/>
                </a:solidFill>
              </a:rPr>
              <a:t>O presente estudo  reflete a prática contemporânea de suporte nutricional para uma grande coorte de crianças gravemente enfermas em vários centros da América do Norte e fornece evidências convincentes de que uma estratégia de suporte nutricional da NE inicial é benéfica e provavelmente melhorará os resultados clínicos de curto e longo prazo em crianças criticamente doentes com hiperglicemia</a:t>
            </a:r>
          </a:p>
          <a:p>
            <a:r>
              <a:rPr lang="pt-BR" sz="2000" smtClean="0"/>
              <a:t>Nesta análise secundária, foi observado  que </a:t>
            </a:r>
            <a:r>
              <a:rPr lang="pt-BR" sz="2000" smtClean="0">
                <a:solidFill>
                  <a:srgbClr val="0000FF"/>
                </a:solidFill>
              </a:rPr>
              <a:t>o início precoce da NE dentro de 48 horas após a randomização no estudo HALF-PINT foi associado a uma menor mortalidade hospitalar em 90 dias em crianças gravemente doentes com hiperglicemia. </a:t>
            </a:r>
          </a:p>
          <a:p>
            <a:r>
              <a:rPr lang="pt-BR" sz="2000" smtClean="0"/>
              <a:t>A </a:t>
            </a:r>
            <a:r>
              <a:rPr lang="pt-BR" sz="2000" smtClean="0">
                <a:solidFill>
                  <a:srgbClr val="0000FF"/>
                </a:solidFill>
              </a:rPr>
              <a:t>NE precoce também foi associada a mais dias sem hospital, mais dias sem ventilação e menos disfunção orgânica em comparação com a ausência de NE precoce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3"/>
          <p:cNvSpPr>
            <a:spLocks noGrp="1"/>
          </p:cNvSpPr>
          <p:nvPr>
            <p:ph type="body" idx="4294967295"/>
          </p:nvPr>
        </p:nvSpPr>
        <p:spPr>
          <a:xfrm>
            <a:off x="573088" y="488950"/>
            <a:ext cx="11618912" cy="6369050"/>
          </a:xfrm>
          <a:solidFill>
            <a:schemeClr val="bg1"/>
          </a:solidFill>
        </p:spPr>
        <p:txBody>
          <a:bodyPr/>
          <a:lstStyle/>
          <a:p>
            <a:pPr algn="ctr">
              <a:buFont typeface="Arial" pitchFamily="34" charset="0"/>
              <a:buNone/>
            </a:pPr>
            <a:r>
              <a:rPr lang="pt-BR" sz="2000" b="1" smtClean="0">
                <a:solidFill>
                  <a:srgbClr val="FF3399"/>
                </a:solidFill>
              </a:rPr>
              <a:t>Os melhores resultados clínicos no grupo NE inicial podem ser diretamente devido aos benefícios do início da NE</a:t>
            </a:r>
            <a:r>
              <a:rPr lang="pt-BR" sz="2000" smtClean="0"/>
              <a:t> . </a:t>
            </a:r>
          </a:p>
          <a:p>
            <a:r>
              <a:rPr lang="pt-BR" sz="2000" smtClean="0"/>
              <a:t>O grupo NE inicial recebeu uma porcentagem mediana maior da ingestão calórica total via via enteral durante a inscrição no estudo em comparação com o grupo não precoce de NE (84% vs 22%). </a:t>
            </a:r>
          </a:p>
          <a:p>
            <a:pPr algn="ctr"/>
            <a:r>
              <a:rPr lang="pt-BR" sz="2000" b="1" smtClean="0">
                <a:solidFill>
                  <a:srgbClr val="009900"/>
                </a:solidFill>
              </a:rPr>
              <a:t>Essas observações no grupo da NE precoce demonstra a viabilidade de fornecer serviços sustentados de NE a essa população de crianças gravemente doentes</a:t>
            </a:r>
            <a:r>
              <a:rPr lang="pt-BR" sz="2000" smtClean="0"/>
              <a:t> (30). </a:t>
            </a:r>
          </a:p>
          <a:p>
            <a:r>
              <a:rPr lang="pt-BR" sz="2000" smtClean="0"/>
              <a:t>O grupo de NE inicial também atingiu a meta dietética  mais rapidamente do que o grupo sem NE precoce</a:t>
            </a:r>
          </a:p>
          <a:p>
            <a:r>
              <a:rPr lang="pt-BR" sz="2000" smtClean="0"/>
              <a:t>Além disso, a ingestão calórica total diária média acima dos 8 primeiros dias de estudo no grupo NE inicial foram comparáveis ​​aos do grupo sem início precoce com três quartos dos sujeitos em ambos grupos que recebem mais de 60% da meta de energia prevista.</a:t>
            </a:r>
          </a:p>
          <a:p>
            <a:r>
              <a:rPr lang="pt-BR" sz="2000" smtClean="0"/>
              <a:t>A ingestão total de energia comparável entre os dois grupos aumenta a intrigante possibilidade de que </a:t>
            </a:r>
            <a:r>
              <a:rPr lang="pt-BR" sz="2000" smtClean="0">
                <a:solidFill>
                  <a:srgbClr val="0000FF"/>
                </a:solidFill>
              </a:rPr>
              <a:t>a provisão antecipada de NE possa ser um fator ainda mais importante que a quantidade absoluta de energia fornecida na melhoria dos resultados clínicos,</a:t>
            </a:r>
            <a:r>
              <a:rPr lang="pt-BR" sz="2000" smtClean="0"/>
              <a:t> embora seja possível que isso possa ter conseqüências apenas acima de um ponto crítico de limiar de energia. </a:t>
            </a:r>
          </a:p>
          <a:p>
            <a:r>
              <a:rPr lang="pt-BR" sz="2000" smtClean="0"/>
              <a:t>Além disso, a média diária enteral mais alta de ingesta proteica no grupo NE inicial em comparação com o não grupo NE não precoce também pode ter influenciado os resultados clínicos favoravelmente no grupo de NE inicial e pode refletir a importância da via enteral para ingestão de proteínas.</a:t>
            </a:r>
          </a:p>
          <a:p>
            <a:endParaRPr lang="pt-BR" sz="200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4294967295"/>
          </p:nvPr>
        </p:nvSpPr>
        <p:spPr>
          <a:xfrm>
            <a:off x="377825" y="0"/>
            <a:ext cx="11814175" cy="6858000"/>
          </a:xfrm>
          <a:solidFill>
            <a:schemeClr val="bg1"/>
          </a:solidFill>
        </p:spPr>
        <p:txBody>
          <a:bodyPr/>
          <a:lstStyle/>
          <a:p>
            <a:r>
              <a:rPr lang="pt-BR" sz="2200" smtClean="0"/>
              <a:t>Alternativamente, </a:t>
            </a:r>
            <a:r>
              <a:rPr lang="pt-BR" sz="2200" b="1" smtClean="0">
                <a:solidFill>
                  <a:srgbClr val="FF0066"/>
                </a:solidFill>
              </a:rPr>
              <a:t>a combinação de mais exposição à Nutrição Parenteral , maior TIG e / ou maior exposição à insulina podem ter impactado adversamente os resultados clínicos no grupo sem NE inicial. </a:t>
            </a:r>
          </a:p>
          <a:p>
            <a:r>
              <a:rPr lang="pt-BR" sz="2200" b="1" smtClean="0">
                <a:solidFill>
                  <a:srgbClr val="FF0066"/>
                </a:solidFill>
              </a:rPr>
              <a:t>O  grupo  NE não precoce experimentou exposição inicial e mais alta à Nutrição Parenteral</a:t>
            </a:r>
            <a:r>
              <a:rPr lang="pt-BR" sz="2200" smtClean="0"/>
              <a:t> com TIG médio diário mais alta em comparação com o o grupo de NE precoce.</a:t>
            </a:r>
          </a:p>
          <a:p>
            <a:r>
              <a:rPr lang="pt-BR" sz="2200" smtClean="0"/>
              <a:t>Os indivíduos do grupo sem NE inicial tiveram </a:t>
            </a:r>
            <a:r>
              <a:rPr lang="pt-BR" sz="2200" smtClean="0">
                <a:solidFill>
                  <a:srgbClr val="FF0066"/>
                </a:solidFill>
              </a:rPr>
              <a:t>mais exposição à insulina</a:t>
            </a:r>
            <a:r>
              <a:rPr lang="pt-BR" sz="2200" smtClean="0"/>
              <a:t> com medições médias mais altas de </a:t>
            </a:r>
            <a:r>
              <a:rPr lang="pt-BR" sz="2200" smtClean="0">
                <a:solidFill>
                  <a:srgbClr val="FF0066"/>
                </a:solidFill>
              </a:rPr>
              <a:t>BG</a:t>
            </a:r>
            <a:r>
              <a:rPr lang="pt-BR" sz="2200" smtClean="0"/>
              <a:t> em comparação com o grupo NE inicial. </a:t>
            </a:r>
          </a:p>
          <a:p>
            <a:r>
              <a:rPr lang="pt-BR" sz="2200" smtClean="0"/>
              <a:t>O impacto do momento da Nutrição Parenteral  foi explorado em um recente estudo controlado randomizado (The Nutrição parenteral precoce versus tardia no tratamento intensivo pediátrico [</a:t>
            </a:r>
            <a:r>
              <a:rPr lang="pt-BR" sz="2200" b="1" smtClean="0"/>
              <a:t>PEPaNIC</a:t>
            </a:r>
            <a:r>
              <a:rPr lang="pt-BR" sz="2200" smtClean="0"/>
              <a:t>]) que comparou a Nutrição Parenteral  precoce versus tardia em crianças gravemente doentes e observaram que </a:t>
            </a:r>
            <a:r>
              <a:rPr lang="pt-BR" sz="2200" b="1" smtClean="0">
                <a:solidFill>
                  <a:srgbClr val="FF0066"/>
                </a:solidFill>
              </a:rPr>
              <a:t>a Nutrição Parenteral  precoce estava associada com piores resultados clínicos em comparação com o grupo Nutrição Parenteral  tardia</a:t>
            </a:r>
            <a:r>
              <a:rPr lang="pt-BR" sz="2200" smtClean="0"/>
              <a:t> (33). </a:t>
            </a:r>
          </a:p>
          <a:p>
            <a:r>
              <a:rPr lang="pt-BR" sz="2200" smtClean="0"/>
              <a:t>Notavelmente, no presente estudo, as crianças do grupo NE tardia apresentaram maior ingestão média diária total de proteína em comparação com as do grupo NE precoce, provavelmente devido ao maior uso da Nutrição Parenteral no grupo da NE não precoce. </a:t>
            </a:r>
          </a:p>
          <a:p>
            <a:r>
              <a:rPr lang="pt-BR" sz="2200" smtClean="0"/>
              <a:t>Curiosamente, uma análise secundária do estudo PEPaNIC levantou recentemente a possibilidade de que </a:t>
            </a:r>
            <a:r>
              <a:rPr lang="pt-BR" sz="2200" smtClean="0">
                <a:solidFill>
                  <a:srgbClr val="FF0066"/>
                </a:solidFill>
              </a:rPr>
              <a:t>danos causados ​​pelo uso da nutrição Parenteral precoce podem estar associados a maiores doses de aminoácidos</a:t>
            </a:r>
            <a:r>
              <a:rPr lang="pt-BR" sz="2200" smtClean="0"/>
              <a:t> administrados parentericamente, mas não de glicose ou lipídios (15, 34)</a:t>
            </a:r>
          </a:p>
          <a:p>
            <a:endParaRPr lang="pt-BR" sz="220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4294967295"/>
          </p:nvPr>
        </p:nvSpPr>
        <p:spPr>
          <a:xfrm>
            <a:off x="515938" y="515938"/>
            <a:ext cx="11179175" cy="5859462"/>
          </a:xfrm>
        </p:spPr>
        <p:txBody>
          <a:bodyPr/>
          <a:lstStyle/>
          <a:p>
            <a:r>
              <a:rPr lang="pt-BR" sz="2000" smtClean="0"/>
              <a:t>No presente estudo, significativamente menos crianças em suporte inotrópico no momento da randomização receberam precocemente NE comparado com o grupo de NE não precoce. </a:t>
            </a:r>
          </a:p>
          <a:p>
            <a:r>
              <a:rPr lang="pt-BR" sz="2000" smtClean="0"/>
              <a:t>Embora estudos em crianças doentes demonstraram a segurança da EN em crianças com infusões vasoativas (35, 36), a presente análise destaca que </a:t>
            </a:r>
            <a:r>
              <a:rPr lang="pt-BR" sz="2000" b="1" smtClean="0">
                <a:solidFill>
                  <a:srgbClr val="FF0066"/>
                </a:solidFill>
              </a:rPr>
              <a:t>os médicos tendem a evitar o início precoce da NE no cenário de instabilidade hemodinâmica que requer suporte de apóio inotrópico</a:t>
            </a:r>
            <a:r>
              <a:rPr lang="pt-BR" sz="2000" b="1" smtClean="0"/>
              <a:t>.</a:t>
            </a:r>
          </a:p>
          <a:p>
            <a:r>
              <a:rPr lang="pt-BR" sz="2000" smtClean="0"/>
              <a:t>Por outro lado, </a:t>
            </a:r>
            <a:r>
              <a:rPr lang="pt-BR" sz="2000" smtClean="0">
                <a:solidFill>
                  <a:srgbClr val="0000FF"/>
                </a:solidFill>
              </a:rPr>
              <a:t>ventilação mecânica invasiva não pareceu influenciar o momento da iniciação da NE</a:t>
            </a:r>
            <a:r>
              <a:rPr lang="pt-BR" sz="2000" smtClean="0"/>
              <a:t>, em contraste com os achados de um estudo transversal retrospectivo de crianças gravemente doentes que identificaram a ventilação mecânica invasiva como fator de risco para atraso no início da NE (37,</a:t>
            </a:r>
          </a:p>
          <a:p>
            <a:r>
              <a:rPr lang="pt-BR" sz="2000" smtClean="0"/>
              <a:t>38).</a:t>
            </a:r>
          </a:p>
          <a:p>
            <a:r>
              <a:rPr lang="pt-BR" sz="2000" smtClean="0"/>
              <a:t> Não é de surpreender que muito poucas crianças com doenças gastrointestinais na admissão na UTI  receberam NE precoce</a:t>
            </a:r>
          </a:p>
          <a:p>
            <a:r>
              <a:rPr lang="pt-BR" sz="2000" smtClean="0"/>
              <a:t>.Crianças com lesão traumática como principal indicação para admissão na UTI eram mais propensos a receber NE precoce, em comparação com as que receberam NE não precoce ((11% vs 6%)</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4294967295"/>
          </p:nvPr>
        </p:nvSpPr>
        <p:spPr>
          <a:xfrm>
            <a:off x="525463" y="508000"/>
            <a:ext cx="11150600" cy="5934075"/>
          </a:xfrm>
          <a:solidFill>
            <a:schemeClr val="bg1"/>
          </a:solidFill>
        </p:spPr>
        <p:txBody>
          <a:bodyPr/>
          <a:lstStyle/>
          <a:p>
            <a:r>
              <a:rPr lang="pt-BR" smtClean="0"/>
              <a:t>Embora estudos menores em crianças gravemente enfermas tenham demonstrado mudanças benéficas nos biomarcadores nutricionais, balanço de nitrogênio, citocinas inflamatórias e mecanismos imunológicos desde o início da NE (15–18), estão faltando grandes ensaios clínicos randomizados para estudar o impacto da NE precoce para melhorar os resultados clínicos em crianças gravemente doentes. </a:t>
            </a:r>
          </a:p>
          <a:p>
            <a:r>
              <a:rPr lang="pt-BR" smtClean="0"/>
              <a:t>Um estudo prospectivo que randomizou crianças gravemente doentes para o início da NE (dentro de 6 a 24 horas de internação na UTI) ou NE tardia (após 24 horas de internação na UTI) não observaram diferenças na mortalidade, medidas de dependência ou infecções na UTI, mas foi </a:t>
            </a:r>
            <a:r>
              <a:rPr lang="pt-BR" smtClean="0">
                <a:solidFill>
                  <a:srgbClr val="FF0066"/>
                </a:solidFill>
              </a:rPr>
              <a:t>notoriamente insuficiente para detectar essas diferenças</a:t>
            </a:r>
            <a:r>
              <a:rPr lang="pt-BR" smtClean="0"/>
              <a:t> (39). </a:t>
            </a:r>
          </a:p>
          <a:p>
            <a:pPr algn="ctr"/>
            <a:r>
              <a:rPr lang="pt-BR" b="1" smtClean="0">
                <a:solidFill>
                  <a:srgbClr val="0000FF"/>
                </a:solidFill>
              </a:rPr>
              <a:t>Uma análise secundária recente do apoio nutricional em crianças que sofreram graves traumatismo cranioencefálico e foi tratado com hipotermia terapêutica observou que a NE precoce, quando fornecida em 72horas de lesão cerebral inicial foram associadas a melhores resultados clínicos (40)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4294967295"/>
          </p:nvPr>
        </p:nvSpPr>
        <p:spPr>
          <a:xfrm>
            <a:off x="612775" y="1393825"/>
            <a:ext cx="11093450" cy="4664075"/>
          </a:xfrm>
          <a:solidFill>
            <a:schemeClr val="bg1"/>
          </a:solidFill>
        </p:spPr>
        <p:txBody>
          <a:bodyPr/>
          <a:lstStyle/>
          <a:p>
            <a:r>
              <a:rPr lang="pt-BR" smtClean="0"/>
              <a:t>Os autores do presente estudo definiram  o grupo sem início precoce como um grupo de comparação pragmático para incluir tanto o início como o final e não o fim de refletir a prática contemporânea do mundo real. </a:t>
            </a:r>
          </a:p>
          <a:p>
            <a:r>
              <a:rPr lang="pt-BR" smtClean="0"/>
              <a:t>Quando os autores desse estudo restringiram a comparação com a EN inicial e a EN final, excluindo sem EN, continuaram a observar tendências semelhantes na associação da NE precoce  com melhores resultados clínicos. </a:t>
            </a:r>
          </a:p>
          <a:p>
            <a:r>
              <a:rPr lang="pt-BR" smtClean="0"/>
              <a:t>Embora as características da linha de base dos grupos de NE precoce e tardio sejam comparáveis (dados não mostrados), </a:t>
            </a:r>
            <a:r>
              <a:rPr lang="pt-BR" smtClean="0">
                <a:solidFill>
                  <a:srgbClr val="FF0066"/>
                </a:solidFill>
              </a:rPr>
              <a:t>o </a:t>
            </a:r>
            <a:r>
              <a:rPr lang="pt-BR" b="1" smtClean="0">
                <a:solidFill>
                  <a:srgbClr val="FF0066"/>
                </a:solidFill>
              </a:rPr>
              <a:t>grupo sem NE apresentou mortalidade mais alta em 90 dias em comparação com os grupos com início precoce e tardio</a:t>
            </a:r>
            <a:r>
              <a:rPr lang="pt-BR" smtClean="0">
                <a:solidFill>
                  <a:srgbClr val="FF0066"/>
                </a:solidFill>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p:cNvSpPr>
            <a:spLocks noGrp="1"/>
          </p:cNvSpPr>
          <p:nvPr>
            <p:ph idx="4294967295"/>
          </p:nvPr>
        </p:nvSpPr>
        <p:spPr>
          <a:xfrm>
            <a:off x="812800" y="1660525"/>
            <a:ext cx="9907588" cy="3327400"/>
          </a:xfrm>
          <a:solidFill>
            <a:schemeClr val="bg1"/>
          </a:solidFill>
        </p:spPr>
        <p:txBody>
          <a:bodyPr/>
          <a:lstStyle/>
          <a:p>
            <a:endParaRPr lang="pt-BR" sz="2000" smtClean="0">
              <a:latin typeface="Arial" pitchFamily="34" charset="0"/>
              <a:cs typeface="Arial" pitchFamily="34" charset="0"/>
            </a:endParaRPr>
          </a:p>
          <a:p>
            <a:r>
              <a:rPr lang="pt-BR" sz="2000" smtClean="0">
                <a:latin typeface="Arial" pitchFamily="34" charset="0"/>
                <a:cs typeface="Arial" pitchFamily="34" charset="0"/>
              </a:rPr>
              <a:t>Perfil da amostra e gravidade</a:t>
            </a:r>
          </a:p>
          <a:p>
            <a:r>
              <a:rPr lang="pt-BR" sz="2000" smtClean="0">
                <a:latin typeface="Arial" pitchFamily="34" charset="0"/>
                <a:cs typeface="Arial" pitchFamily="34" charset="0"/>
              </a:rPr>
              <a:t>Qualidade e rigor dos dados nutricionais</a:t>
            </a:r>
          </a:p>
          <a:p>
            <a:endParaRPr lang="pt-BR" sz="2000" smtClean="0">
              <a:latin typeface="Arial" pitchFamily="34" charset="0"/>
              <a:cs typeface="Arial" pitchFamily="34" charset="0"/>
            </a:endParaRPr>
          </a:p>
          <a:p>
            <a:endParaRPr lang="pt-BR" sz="2000" smtClean="0">
              <a:latin typeface="Arial" pitchFamily="34" charset="0"/>
              <a:cs typeface="Arial" pitchFamily="34" charset="0"/>
            </a:endParaRPr>
          </a:p>
          <a:p>
            <a:r>
              <a:rPr lang="pt-BR" sz="2000" smtClean="0">
                <a:latin typeface="Arial" pitchFamily="34" charset="0"/>
                <a:cs typeface="Arial" pitchFamily="34" charset="0"/>
              </a:rPr>
              <a:t>Ausência de dados admissão-randomização</a:t>
            </a:r>
          </a:p>
          <a:p>
            <a:r>
              <a:rPr lang="pt-BR" sz="2000" smtClean="0">
                <a:latin typeface="Arial" pitchFamily="34" charset="0"/>
                <a:cs typeface="Arial" pitchFamily="34" charset="0"/>
              </a:rPr>
              <a:t>Viés de seleção pela gravidade</a:t>
            </a:r>
          </a:p>
          <a:p>
            <a:endParaRPr lang="pt-BR" sz="2000" smtClean="0">
              <a:latin typeface="Arial" pitchFamily="34" charset="0"/>
              <a:cs typeface="Arial" pitchFamily="34" charset="0"/>
            </a:endParaRPr>
          </a:p>
          <a:p>
            <a:pPr>
              <a:buFont typeface="Arial" pitchFamily="34" charset="0"/>
              <a:buNone/>
            </a:pPr>
            <a:endParaRPr lang="pt-BR" sz="2000" smtClean="0">
              <a:latin typeface="Arial" pitchFamily="34" charset="0"/>
              <a:cs typeface="Arial" pitchFamily="34" charset="0"/>
            </a:endParaRPr>
          </a:p>
        </p:txBody>
      </p:sp>
      <p:sp>
        <p:nvSpPr>
          <p:cNvPr id="46083" name="Título 1"/>
          <p:cNvSpPr txBox="1">
            <a:spLocks/>
          </p:cNvSpPr>
          <p:nvPr/>
        </p:nvSpPr>
        <p:spPr bwMode="auto">
          <a:xfrm>
            <a:off x="1438275" y="615950"/>
            <a:ext cx="9601200" cy="130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3200" b="1">
                <a:solidFill>
                  <a:srgbClr val="0000FF"/>
                </a:solidFill>
              </a:rPr>
              <a:t>O presente estudo tem vários pontos fortes</a:t>
            </a:r>
          </a:p>
        </p:txBody>
      </p:sp>
      <p:sp>
        <p:nvSpPr>
          <p:cNvPr id="15" name="Espaço Reservado para Conteúdo 3"/>
          <p:cNvSpPr txBox="1">
            <a:spLocks/>
          </p:cNvSpPr>
          <p:nvPr/>
        </p:nvSpPr>
        <p:spPr bwMode="auto">
          <a:xfrm>
            <a:off x="5795963" y="1670050"/>
            <a:ext cx="4862512" cy="33369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spcBef>
                <a:spcPct val="20000"/>
              </a:spcBef>
              <a:spcAft>
                <a:spcPts val="600"/>
              </a:spcAft>
              <a:buClr>
                <a:schemeClr val="accent1"/>
              </a:buClr>
              <a:buSzPct val="115000"/>
              <a:buFont typeface="Arial" pitchFamily="34" charset="0"/>
              <a:buChar char="•"/>
            </a:pPr>
            <a:endParaRPr lang="pt-BR" sz="2000">
              <a:solidFill>
                <a:srgbClr val="262626"/>
              </a:solidFill>
              <a:latin typeface="Arial" pitchFamily="34" charset="0"/>
            </a:endParaRPr>
          </a:p>
          <a:p>
            <a:pPr>
              <a:spcBef>
                <a:spcPct val="20000"/>
              </a:spcBef>
              <a:spcAft>
                <a:spcPts val="600"/>
              </a:spcAft>
              <a:buClr>
                <a:schemeClr val="accent1"/>
              </a:buClr>
              <a:buSzPct val="115000"/>
              <a:buFont typeface="Arial" pitchFamily="34" charset="0"/>
              <a:buChar char="•"/>
            </a:pPr>
            <a:r>
              <a:rPr lang="pt-BR" sz="2000">
                <a:solidFill>
                  <a:srgbClr val="262626"/>
                </a:solidFill>
                <a:latin typeface="Arial" pitchFamily="34" charset="0"/>
              </a:rPr>
              <a:t>Tamanho da amostragem, multicêntrico</a:t>
            </a:r>
          </a:p>
          <a:p>
            <a:pPr>
              <a:spcBef>
                <a:spcPct val="20000"/>
              </a:spcBef>
              <a:spcAft>
                <a:spcPts val="600"/>
              </a:spcAft>
              <a:buClr>
                <a:schemeClr val="accent1"/>
              </a:buClr>
              <a:buSzPct val="115000"/>
              <a:buFont typeface="Arial" pitchFamily="34" charset="0"/>
              <a:buChar char="•"/>
            </a:pPr>
            <a:r>
              <a:rPr lang="pt-BR" sz="2000">
                <a:solidFill>
                  <a:srgbClr val="262626"/>
                </a:solidFill>
                <a:latin typeface="Arial" pitchFamily="34" charset="0"/>
              </a:rPr>
              <a:t>Abordagem nutricional guiada por protocolos</a:t>
            </a:r>
          </a:p>
          <a:p>
            <a:pPr>
              <a:spcBef>
                <a:spcPct val="20000"/>
              </a:spcBef>
              <a:spcAft>
                <a:spcPts val="600"/>
              </a:spcAft>
              <a:buClr>
                <a:schemeClr val="accent1"/>
              </a:buClr>
              <a:buSzPct val="115000"/>
              <a:buFont typeface="Arial" pitchFamily="34" charset="0"/>
              <a:buChar char="•"/>
            </a:pPr>
            <a:endParaRPr lang="pt-BR" sz="2000">
              <a:solidFill>
                <a:srgbClr val="262626"/>
              </a:solidFill>
              <a:latin typeface="Arial" pitchFamily="34" charset="0"/>
            </a:endParaRPr>
          </a:p>
          <a:p>
            <a:pPr>
              <a:spcBef>
                <a:spcPct val="20000"/>
              </a:spcBef>
              <a:spcAft>
                <a:spcPts val="600"/>
              </a:spcAft>
              <a:buClr>
                <a:schemeClr val="accent1"/>
              </a:buClr>
              <a:buSzPct val="115000"/>
              <a:buFont typeface="Arial" pitchFamily="34" charset="0"/>
              <a:buChar char="•"/>
            </a:pPr>
            <a:r>
              <a:rPr lang="pt-BR" sz="2000">
                <a:solidFill>
                  <a:srgbClr val="262626"/>
                </a:solidFill>
                <a:latin typeface="Arial" pitchFamily="34" charset="0"/>
              </a:rPr>
              <a:t>Ausência de dados quanto a pausas e localização de dispositivos</a:t>
            </a:r>
          </a:p>
          <a:p>
            <a:pPr>
              <a:spcBef>
                <a:spcPct val="20000"/>
              </a:spcBef>
              <a:spcAft>
                <a:spcPts val="600"/>
              </a:spcAft>
              <a:buClr>
                <a:schemeClr val="accent1"/>
              </a:buClr>
              <a:buSzPct val="115000"/>
              <a:buFont typeface="Arial" pitchFamily="34" charset="0"/>
              <a:buNone/>
            </a:pPr>
            <a:endParaRPr lang="pt-BR" sz="2000">
              <a:solidFill>
                <a:srgbClr val="262626"/>
              </a:solidFill>
              <a:latin typeface="Arial" pitchFamily="34" charset="0"/>
            </a:endParaRPr>
          </a:p>
          <a:p>
            <a:pPr>
              <a:spcBef>
                <a:spcPct val="20000"/>
              </a:spcBef>
              <a:spcAft>
                <a:spcPts val="600"/>
              </a:spcAft>
              <a:buClr>
                <a:schemeClr val="accent1"/>
              </a:buClr>
              <a:buSzPct val="115000"/>
              <a:buFont typeface="Arial" pitchFamily="34" charset="0"/>
              <a:buNone/>
            </a:pPr>
            <a:r>
              <a:rPr lang="pt-BR" sz="2000">
                <a:solidFill>
                  <a:srgbClr val="262626"/>
                </a:solidFill>
                <a:latin typeface="Arial" pitchFamily="34" charset="0"/>
              </a:rPr>
              <a:t> </a:t>
            </a:r>
          </a:p>
          <a:p>
            <a:pPr>
              <a:spcBef>
                <a:spcPct val="20000"/>
              </a:spcBef>
              <a:spcAft>
                <a:spcPts val="600"/>
              </a:spcAft>
              <a:buClr>
                <a:schemeClr val="accent1"/>
              </a:buClr>
              <a:buSzPct val="115000"/>
              <a:buFont typeface="Arial" pitchFamily="34" charset="0"/>
              <a:buNone/>
            </a:pPr>
            <a:endParaRPr lang="pt-BR" sz="2000">
              <a:solidFill>
                <a:srgbClr val="262626"/>
              </a:solidFill>
              <a:latin typeface="Arial" pitchFamily="34" charset="0"/>
            </a:endParaRPr>
          </a:p>
          <a:p>
            <a:pPr>
              <a:spcBef>
                <a:spcPct val="20000"/>
              </a:spcBef>
              <a:spcAft>
                <a:spcPts val="600"/>
              </a:spcAft>
              <a:buClr>
                <a:schemeClr val="accent1"/>
              </a:buClr>
              <a:buSzPct val="115000"/>
              <a:buFont typeface="Arial" pitchFamily="34" charset="0"/>
              <a:buNone/>
            </a:pPr>
            <a:endParaRPr lang="pt-BR" sz="2000">
              <a:solidFill>
                <a:srgbClr val="262626"/>
              </a:solidFill>
              <a:latin typeface="Arial" pitchFamily="34" charset="0"/>
            </a:endParaRPr>
          </a:p>
        </p:txBody>
      </p:sp>
      <p:sp>
        <p:nvSpPr>
          <p:cNvPr id="46086" name="Retângulo 15"/>
          <p:cNvSpPr>
            <a:spLocks noChangeArrowheads="1"/>
          </p:cNvSpPr>
          <p:nvPr/>
        </p:nvSpPr>
        <p:spPr bwMode="auto">
          <a:xfrm>
            <a:off x="4056063" y="3398838"/>
            <a:ext cx="39766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pt-BR" sz="2400" b="1">
                <a:solidFill>
                  <a:srgbClr val="FF0000"/>
                </a:solidFill>
                <a:latin typeface="Arial" pitchFamily="34" charset="0"/>
              </a:rPr>
              <a:t>No entanto tem limitações</a:t>
            </a:r>
          </a:p>
        </p:txBody>
      </p:sp>
      <p:pic>
        <p:nvPicPr>
          <p:cNvPr id="4608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9688" y="5154613"/>
            <a:ext cx="9555162" cy="1019175"/>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idx="4294967295"/>
          </p:nvPr>
        </p:nvSpPr>
        <p:spPr>
          <a:xfrm>
            <a:off x="1293813" y="366713"/>
            <a:ext cx="9601200" cy="1303337"/>
          </a:xfrm>
        </p:spPr>
        <p:txBody>
          <a:bodyPr/>
          <a:lstStyle/>
          <a:p>
            <a:r>
              <a:rPr lang="pt-BR" smtClean="0">
                <a:ln>
                  <a:noFill/>
                </a:ln>
                <a:solidFill>
                  <a:srgbClr val="0000FF"/>
                </a:solidFill>
              </a:rPr>
              <a:t>CONCLUSÃO</a:t>
            </a:r>
          </a:p>
        </p:txBody>
      </p:sp>
      <p:sp>
        <p:nvSpPr>
          <p:cNvPr id="47107" name="Rectangle 3"/>
          <p:cNvSpPr>
            <a:spLocks noGrp="1"/>
          </p:cNvSpPr>
          <p:nvPr>
            <p:ph type="body" idx="4294967295"/>
          </p:nvPr>
        </p:nvSpPr>
        <p:spPr>
          <a:xfrm>
            <a:off x="863600" y="1498600"/>
            <a:ext cx="10426700" cy="4829175"/>
          </a:xfrm>
          <a:solidFill>
            <a:schemeClr val="bg1"/>
          </a:solidFill>
          <a:ln w="57150" cap="flat">
            <a:solidFill>
              <a:srgbClr val="FF3399"/>
            </a:solidFill>
            <a:prstDash val="dash"/>
            <a:miter lim="800000"/>
            <a:headEnd/>
            <a:tailEnd/>
          </a:ln>
        </p:spPr>
        <p:txBody>
          <a:bodyPr/>
          <a:lstStyle/>
          <a:p>
            <a:r>
              <a:rPr lang="pt-BR" smtClean="0"/>
              <a:t>Nesta análise secundária do estudo HALF-PINT de crianças gravemente doentes com hiperglicemia, a nutrição enteral precoce  inicial em 48 horas de randomização no estudo foi associada independentemente com menor mortalidade em 90 dias, mais dias sem ventilação, mais dias sem hospital e menos disfunção orgânica após o ajuste para idade, escore z de IMC, suporte inotrópico no momento do da randomização do estudo,  principal motivo de internação na UTI e gravidade da doença. </a:t>
            </a:r>
          </a:p>
          <a:p>
            <a:r>
              <a:rPr lang="pt-BR" smtClean="0"/>
              <a:t>Estudos prospectivos para investigar a quantidade da NE (energia e proteína)  administrada seria útil para caracterizar melhor o impacto da NE precoce na influência de resultados clínicos em crianças gravemente enfermas.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txBox="1">
            <a:spLocks/>
          </p:cNvSpPr>
          <p:nvPr/>
        </p:nvSpPr>
        <p:spPr bwMode="auto">
          <a:xfrm>
            <a:off x="1447800" y="1101725"/>
            <a:ext cx="96012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4400" b="1">
                <a:solidFill>
                  <a:srgbClr val="262626"/>
                </a:solidFill>
                <a:latin typeface="Agency FB"/>
              </a:rPr>
              <a:t>Conclusões</a:t>
            </a:r>
          </a:p>
        </p:txBody>
      </p:sp>
      <p:sp>
        <p:nvSpPr>
          <p:cNvPr id="6" name="Retângulo de cantos arredondados 5"/>
          <p:cNvSpPr/>
          <p:nvPr/>
        </p:nvSpPr>
        <p:spPr>
          <a:xfrm>
            <a:off x="1600200" y="2730500"/>
            <a:ext cx="2552700" cy="673100"/>
          </a:xfrm>
          <a:prstGeom prst="roundRect">
            <a:avLst/>
          </a:prstGeom>
          <a:solidFill>
            <a:srgbClr val="C7BB8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30724" name="CaixaDeTexto 6"/>
          <p:cNvSpPr txBox="1">
            <a:spLocks noChangeArrowheads="1"/>
          </p:cNvSpPr>
          <p:nvPr/>
        </p:nvSpPr>
        <p:spPr bwMode="auto">
          <a:xfrm>
            <a:off x="1727200" y="2730500"/>
            <a:ext cx="22606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2000">
                <a:latin typeface="Arial" pitchFamily="34" charset="0"/>
              </a:rPr>
              <a:t>Dieta enteral precoce</a:t>
            </a:r>
          </a:p>
        </p:txBody>
      </p:sp>
      <p:sp>
        <p:nvSpPr>
          <p:cNvPr id="10" name="Retângulo de cantos arredondados 9"/>
          <p:cNvSpPr/>
          <p:nvPr/>
        </p:nvSpPr>
        <p:spPr>
          <a:xfrm>
            <a:off x="7797800" y="2730500"/>
            <a:ext cx="2552700" cy="673100"/>
          </a:xfrm>
          <a:prstGeom prst="roundRect">
            <a:avLst/>
          </a:prstGeom>
          <a:solidFill>
            <a:srgbClr val="C7BB8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30726" name="CaixaDeTexto 10"/>
          <p:cNvSpPr txBox="1">
            <a:spLocks noChangeArrowheads="1"/>
          </p:cNvSpPr>
          <p:nvPr/>
        </p:nvSpPr>
        <p:spPr bwMode="auto">
          <a:xfrm>
            <a:off x="7797800" y="2730500"/>
            <a:ext cx="25527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fontAlgn="base">
              <a:spcBef>
                <a:spcPct val="0"/>
              </a:spcBef>
              <a:spcAft>
                <a:spcPct val="0"/>
              </a:spcAft>
              <a:defRPr>
                <a:solidFill>
                  <a:schemeClr val="tx1"/>
                </a:solidFill>
                <a:latin typeface="Calibri" pitchFamily="34" charset="0"/>
              </a:defRPr>
            </a:lvl6pPr>
            <a:lvl7pPr marL="2971800" indent="-228600" defTabSz="457200" fontAlgn="base">
              <a:spcBef>
                <a:spcPct val="0"/>
              </a:spcBef>
              <a:spcAft>
                <a:spcPct val="0"/>
              </a:spcAft>
              <a:defRPr>
                <a:solidFill>
                  <a:schemeClr val="tx1"/>
                </a:solidFill>
                <a:latin typeface="Calibri" pitchFamily="34" charset="0"/>
              </a:defRPr>
            </a:lvl7pPr>
            <a:lvl8pPr marL="3429000" indent="-228600" defTabSz="457200" fontAlgn="base">
              <a:spcBef>
                <a:spcPct val="0"/>
              </a:spcBef>
              <a:spcAft>
                <a:spcPct val="0"/>
              </a:spcAft>
              <a:defRPr>
                <a:solidFill>
                  <a:schemeClr val="tx1"/>
                </a:solidFill>
                <a:latin typeface="Calibri" pitchFamily="34" charset="0"/>
              </a:defRPr>
            </a:lvl8pPr>
            <a:lvl9pPr marL="3886200" indent="-228600" defTabSz="457200" fontAlgn="base">
              <a:spcBef>
                <a:spcPct val="0"/>
              </a:spcBef>
              <a:spcAft>
                <a:spcPct val="0"/>
              </a:spcAft>
              <a:defRPr>
                <a:solidFill>
                  <a:schemeClr val="tx1"/>
                </a:solidFill>
                <a:latin typeface="Calibri" pitchFamily="34" charset="0"/>
              </a:defRPr>
            </a:lvl9pPr>
          </a:lstStyle>
          <a:p>
            <a:pPr algn="ctr"/>
            <a:r>
              <a:rPr lang="pt-BR" sz="2000">
                <a:latin typeface="Arial" pitchFamily="34" charset="0"/>
              </a:rPr>
              <a:t>Melhores</a:t>
            </a:r>
          </a:p>
          <a:p>
            <a:pPr algn="ctr"/>
            <a:r>
              <a:rPr lang="pt-BR" sz="2000">
                <a:latin typeface="Arial" pitchFamily="34" charset="0"/>
              </a:rPr>
              <a:t>Desfechos clínicos</a:t>
            </a:r>
          </a:p>
        </p:txBody>
      </p:sp>
      <p:sp>
        <p:nvSpPr>
          <p:cNvPr id="8" name="Seta para a direita 7"/>
          <p:cNvSpPr/>
          <p:nvPr/>
        </p:nvSpPr>
        <p:spPr>
          <a:xfrm>
            <a:off x="4432300" y="2946400"/>
            <a:ext cx="2971800" cy="25400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9" name="CaixaDeTexto 8"/>
          <p:cNvSpPr txBox="1"/>
          <p:nvPr/>
        </p:nvSpPr>
        <p:spPr>
          <a:xfrm>
            <a:off x="482600" y="4064000"/>
            <a:ext cx="11201400" cy="1323975"/>
          </a:xfrm>
          <a:prstGeom prst="rect">
            <a:avLst/>
          </a:prstGeom>
          <a:noFill/>
        </p:spPr>
        <p:txBody>
          <a:bodyPr>
            <a:spAutoFit/>
          </a:bodyPr>
          <a:lstStyle/>
          <a:p>
            <a:pPr algn="ctr" fontAlgn="auto">
              <a:spcBef>
                <a:spcPts val="0"/>
              </a:spcBef>
              <a:spcAft>
                <a:spcPts val="0"/>
              </a:spcAft>
              <a:defRPr/>
            </a:pPr>
            <a:r>
              <a:rPr lang="pt-BR" sz="2000" dirty="0">
                <a:latin typeface="Arial" pitchFamily="34" charset="0"/>
              </a:rPr>
              <a:t>Novos estudos</a:t>
            </a:r>
          </a:p>
          <a:p>
            <a:pPr algn="ctr" fontAlgn="auto">
              <a:spcBef>
                <a:spcPts val="0"/>
              </a:spcBef>
              <a:spcAft>
                <a:spcPts val="0"/>
              </a:spcAft>
              <a:defRPr/>
            </a:pPr>
            <a:endParaRPr lang="pt-BR" sz="2000" dirty="0">
              <a:latin typeface="Arial" pitchFamily="34" charset="0"/>
            </a:endParaRPr>
          </a:p>
          <a:p>
            <a:pPr marL="285750" indent="-285750" algn="ctr" fontAlgn="auto">
              <a:spcBef>
                <a:spcPts val="0"/>
              </a:spcBef>
              <a:spcAft>
                <a:spcPts val="0"/>
              </a:spcAft>
              <a:buFont typeface="Arial" pitchFamily="34" charset="0"/>
              <a:buChar char="•"/>
              <a:defRPr/>
            </a:pPr>
            <a:endParaRPr lang="pt-BR" sz="2000" dirty="0">
              <a:latin typeface="Arial" pitchFamily="34" charset="0"/>
            </a:endParaRPr>
          </a:p>
          <a:p>
            <a:pPr algn="ctr" fontAlgn="auto">
              <a:spcBef>
                <a:spcPts val="0"/>
              </a:spcBef>
              <a:spcAft>
                <a:spcPts val="0"/>
              </a:spcAft>
              <a:defRPr/>
            </a:pPr>
            <a:r>
              <a:rPr lang="pt-BR" sz="2000" dirty="0">
                <a:latin typeface="Arial" pitchFamily="34" charset="0"/>
              </a:rPr>
              <a:t>	Avaliação quantitativa e qualitativa da NE precoce x desfechos clínicos</a:t>
            </a:r>
          </a:p>
        </p:txBody>
      </p:sp>
      <p:sp>
        <p:nvSpPr>
          <p:cNvPr id="13" name="Seta para baixo 12"/>
          <p:cNvSpPr/>
          <p:nvPr/>
        </p:nvSpPr>
        <p:spPr>
          <a:xfrm>
            <a:off x="5918200" y="4432300"/>
            <a:ext cx="165100" cy="46990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175" y="1085850"/>
            <a:ext cx="5114925" cy="5286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47" name="Text Box 3"/>
          <p:cNvSpPr txBox="1">
            <a:spLocks noChangeArrowheads="1"/>
          </p:cNvSpPr>
          <p:nvPr/>
        </p:nvSpPr>
        <p:spPr bwMode="auto">
          <a:xfrm>
            <a:off x="2613025" y="587375"/>
            <a:ext cx="11445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a:solidFill>
                  <a:srgbClr val="0000FF"/>
                </a:solidFill>
              </a:rPr>
              <a:t>ABSTRACT</a:t>
            </a:r>
          </a:p>
        </p:txBody>
      </p:sp>
      <p:pic>
        <p:nvPicPr>
          <p:cNvPr id="317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6150" y="2051050"/>
            <a:ext cx="5048250" cy="3067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13" y="454025"/>
            <a:ext cx="5238750" cy="604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550863"/>
            <a:ext cx="4819650" cy="5935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950" y="482600"/>
            <a:ext cx="5076825" cy="5916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1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9425" y="2159000"/>
            <a:ext cx="5499100" cy="287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950" y="492125"/>
            <a:ext cx="5114925" cy="593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0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8963" y="2135188"/>
            <a:ext cx="5114925"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idx="4294967295"/>
          </p:nvPr>
        </p:nvSpPr>
        <p:spPr>
          <a:xfrm>
            <a:off x="1468438" y="454025"/>
            <a:ext cx="9601200" cy="1303338"/>
          </a:xfrm>
        </p:spPr>
        <p:txBody>
          <a:bodyPr/>
          <a:lstStyle/>
          <a:p>
            <a:r>
              <a:rPr lang="pt-BR" sz="2800" b="1" smtClean="0">
                <a:ln>
                  <a:noFill/>
                </a:ln>
                <a:solidFill>
                  <a:srgbClr val="009900"/>
                </a:solidFill>
              </a:rPr>
              <a:t>Nota do Editor da página neonatal, Dr. Paulo R. Margotto. Consultem Também! Aqui e Agora!</a:t>
            </a:r>
          </a:p>
        </p:txBody>
      </p:sp>
      <p:sp>
        <p:nvSpPr>
          <p:cNvPr id="52228" name="Text Box 4"/>
          <p:cNvSpPr txBox="1">
            <a:spLocks noChangeArrowheads="1"/>
          </p:cNvSpPr>
          <p:nvPr/>
        </p:nvSpPr>
        <p:spPr bwMode="auto">
          <a:xfrm>
            <a:off x="3816350" y="1614488"/>
            <a:ext cx="50323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algn="ctr" defTabSz="914400"/>
            <a:r>
              <a:rPr lang="pt-BR" sz="2400" b="1">
                <a:solidFill>
                  <a:srgbClr val="FF3399"/>
                </a:solidFill>
              </a:rPr>
              <a:t>E NA UTI NEONATAL? </a:t>
            </a:r>
          </a:p>
          <a:p>
            <a:pPr algn="ctr" defTabSz="914400"/>
            <a:r>
              <a:rPr lang="pt-BR" sz="2400" b="1">
                <a:solidFill>
                  <a:srgbClr val="FF3399"/>
                </a:solidFill>
              </a:rPr>
              <a:t>USO DA NUTRIÇÃO ENTERAL PRECOCE</a:t>
            </a:r>
          </a:p>
        </p:txBody>
      </p:sp>
      <p:sp>
        <p:nvSpPr>
          <p:cNvPr id="52230" name="Rectangle 6"/>
          <p:cNvSpPr>
            <a:spLocks noChangeArrowheads="1"/>
          </p:cNvSpPr>
          <p:nvPr/>
        </p:nvSpPr>
        <p:spPr bwMode="auto">
          <a:xfrm>
            <a:off x="1951038" y="5494338"/>
            <a:ext cx="94154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a:solidFill>
                  <a:srgbClr val="0000FF"/>
                </a:solidFill>
                <a:sym typeface="Optima"/>
              </a:rPr>
              <a:t>Drs. Paulo R. Margotto, Marta D.Rocha de Moura, Josef Neu, Rita,Abadia e Nelson Diniz</a:t>
            </a:r>
          </a:p>
        </p:txBody>
      </p:sp>
      <p:sp>
        <p:nvSpPr>
          <p:cNvPr id="52231" name="Text Box 7"/>
          <p:cNvSpPr txBox="1">
            <a:spLocks noChangeArrowheads="1"/>
          </p:cNvSpPr>
          <p:nvPr/>
        </p:nvSpPr>
        <p:spPr bwMode="auto">
          <a:xfrm>
            <a:off x="5008563" y="5851525"/>
            <a:ext cx="2397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a:hlinkClick r:id="rId2"/>
              </a:rPr>
              <a:t>pmargotto@gmail.com</a:t>
            </a:r>
            <a:r>
              <a:rPr lang="pt-BR"/>
              <a:t> </a:t>
            </a:r>
          </a:p>
        </p:txBody>
      </p:sp>
      <p:pic>
        <p:nvPicPr>
          <p:cNvPr id="52232" name="Picture 14" descr="11o SimpÃ³sio Internacional do Rio de Janeiro(22/6/2018):Dr.s Paulo R. Margotto, Martha Rocha, Josef Neu, Rita, Abadia e Nels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2406650"/>
            <a:ext cx="6553200"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4294967295"/>
          </p:nvPr>
        </p:nvSpPr>
        <p:spPr/>
        <p:txBody>
          <a:bodyPr/>
          <a:lstStyle/>
          <a:p>
            <a:r>
              <a:rPr lang="pt-BR" sz="2000" smtClean="0"/>
              <a:t>O grande objetivo de uma boa nutrição aos recém-nascidos (RN) pré-termos é promover o seu crescimento e desenvolvimento da forma mais plena. </a:t>
            </a:r>
          </a:p>
          <a:p>
            <a:r>
              <a:rPr lang="pt-BR" sz="2000" smtClean="0"/>
              <a:t>A nossa responsabilidade é muito grande, existem muitos desafios, muitas dúvidas. O que fazer então? Temos que garantir uma boa  nutrição.</a:t>
            </a:r>
            <a:endParaRPr lang="pt-BR" sz="2000" b="1" smtClean="0"/>
          </a:p>
          <a:p>
            <a:r>
              <a:rPr lang="pt-BR" sz="2000" b="1" smtClean="0"/>
              <a:t>Nutrição Parenteral (NP):</a:t>
            </a:r>
            <a:r>
              <a:rPr lang="pt-BR" sz="2000" smtClean="0"/>
              <a:t> </a:t>
            </a:r>
            <a:r>
              <a:rPr lang="pt-BR" b="1" smtClean="0">
                <a:solidFill>
                  <a:srgbClr val="FF3399"/>
                </a:solidFill>
              </a:rPr>
              <a:t>a NP nos mostra cada vez mais que ela não é uma solução; é uma alternativa, diria, um acessório, para nos ajudar a chegar aonde deveremos chegar.</a:t>
            </a:r>
          </a:p>
          <a:p>
            <a:r>
              <a:rPr lang="pt-BR" sz="2000" b="1" smtClean="0"/>
              <a:t>Nutrição Enteral (NE):</a:t>
            </a:r>
            <a:r>
              <a:rPr lang="pt-BR" sz="2000" smtClean="0"/>
              <a:t> </a:t>
            </a:r>
            <a:r>
              <a:rPr lang="pt-BR" sz="2000" smtClean="0">
                <a:solidFill>
                  <a:srgbClr val="0000FF"/>
                </a:solidFill>
              </a:rPr>
              <a:t>a NE é um grande desafio; há muitas dúvidas; vem se desenvolvendo ao longe dos anos.</a:t>
            </a:r>
          </a:p>
        </p:txBody>
      </p:sp>
      <p:sp>
        <p:nvSpPr>
          <p:cNvPr id="54276" name="Rectangle 4"/>
          <p:cNvSpPr>
            <a:spLocks noChangeArrowheads="1"/>
          </p:cNvSpPr>
          <p:nvPr/>
        </p:nvSpPr>
        <p:spPr bwMode="auto">
          <a:xfrm>
            <a:off x="1001713" y="1123950"/>
            <a:ext cx="1003617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en-US" sz="2700" b="1">
                <a:solidFill>
                  <a:srgbClr val="0000FF"/>
                </a:solidFill>
                <a:latin typeface="Lato" pitchFamily="34" charset="0"/>
              </a:rPr>
              <a:t>NUTRI</a:t>
            </a:r>
            <a:r>
              <a:rPr lang="en-US" sz="2700" b="1">
                <a:solidFill>
                  <a:srgbClr val="0000FF"/>
                </a:solidFill>
                <a:latin typeface="Calibri"/>
              </a:rPr>
              <a:t>Ç</a:t>
            </a:r>
            <a:r>
              <a:rPr lang="en-US" sz="2700" b="1">
                <a:solidFill>
                  <a:srgbClr val="0000FF"/>
                </a:solidFill>
                <a:latin typeface="Lato" pitchFamily="34" charset="0"/>
              </a:rPr>
              <a:t>ÃO ENTERAL PLENA: UMA META PRECOCE OU TARDIA</a:t>
            </a:r>
          </a:p>
          <a:p>
            <a:pPr algn="ctr" eaLnBrk="0" hangingPunct="0"/>
            <a:r>
              <a:rPr lang="en-US" sz="1300">
                <a:solidFill>
                  <a:srgbClr val="424242"/>
                </a:solidFill>
                <a:latin typeface="Source Sans Pro"/>
              </a:rPr>
              <a:t>Cl</a:t>
            </a:r>
            <a:r>
              <a:rPr lang="en-US" sz="1300">
                <a:solidFill>
                  <a:srgbClr val="424242"/>
                </a:solidFill>
                <a:latin typeface="Calibri"/>
              </a:rPr>
              <a:t>é</a:t>
            </a:r>
            <a:r>
              <a:rPr lang="en-US" sz="1300">
                <a:solidFill>
                  <a:srgbClr val="424242"/>
                </a:solidFill>
                <a:latin typeface="Source Sans Pro"/>
              </a:rPr>
              <a:t>a Leone (SP).</a:t>
            </a:r>
          </a:p>
          <a:p>
            <a:pPr algn="ctr" eaLnBrk="0" hangingPunct="0"/>
            <a:r>
              <a:rPr lang="en-US" sz="1300">
                <a:solidFill>
                  <a:srgbClr val="424242"/>
                </a:solidFill>
                <a:latin typeface="Source Sans Pro"/>
              </a:rPr>
              <a:t>XIX Congresso Brasileiro de Perinatologia, 25-28 de novembro de 2007, Fortaleza.</a:t>
            </a:r>
          </a:p>
          <a:p>
            <a:pPr algn="ctr" eaLnBrk="0" hangingPunct="0"/>
            <a:r>
              <a:rPr lang="en-US" sz="1300">
                <a:solidFill>
                  <a:srgbClr val="424242"/>
                </a:solidFill>
                <a:latin typeface="Source Sans Pro"/>
              </a:rPr>
              <a:t>Realizado por Paulo R. Margotto</a:t>
            </a:r>
            <a:endParaRPr lang="en-US">
              <a:solidFill>
                <a:srgbClr val="78909C"/>
              </a:solidFill>
            </a:endParaRPr>
          </a:p>
        </p:txBody>
      </p:sp>
      <p:pic>
        <p:nvPicPr>
          <p:cNvPr id="54277" name="Picture 5" descr="doc">
            <a:hlinkClick r:id="rId2" tooltip="Nutrição_enteral_plen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72813" y="12430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4294967295"/>
          </p:nvPr>
        </p:nvSpPr>
        <p:spPr>
          <a:xfrm>
            <a:off x="719138" y="641350"/>
            <a:ext cx="10148887" cy="4819650"/>
          </a:xfrm>
          <a:solidFill>
            <a:schemeClr val="bg1"/>
          </a:solidFill>
        </p:spPr>
        <p:txBody>
          <a:bodyPr/>
          <a:lstStyle/>
          <a:p>
            <a:pPr algn="ctr">
              <a:lnSpc>
                <a:spcPct val="80000"/>
              </a:lnSpc>
              <a:buFont typeface="Arial" pitchFamily="34" charset="0"/>
              <a:buNone/>
            </a:pPr>
            <a:r>
              <a:rPr lang="pt-BR" sz="2000" b="1" smtClean="0">
                <a:solidFill>
                  <a:srgbClr val="FF0000"/>
                </a:solidFill>
              </a:rPr>
              <a:t>A</a:t>
            </a:r>
            <a:r>
              <a:rPr lang="pt-BR" sz="2000" smtClean="0">
                <a:solidFill>
                  <a:srgbClr val="FF3399"/>
                </a:solidFill>
              </a:rPr>
              <a:t> </a:t>
            </a:r>
            <a:r>
              <a:rPr lang="pt-BR" b="1" smtClean="0">
                <a:solidFill>
                  <a:srgbClr val="FF3399"/>
                </a:solidFill>
              </a:rPr>
              <a:t>grande característica metabólica do pré-termo extremo é a intensa proteólise (tem catabolismo intenso</a:t>
            </a:r>
          </a:p>
          <a:p>
            <a:pPr algn="ctr">
              <a:lnSpc>
                <a:spcPct val="80000"/>
              </a:lnSpc>
              <a:buFont typeface="Arial" pitchFamily="34" charset="0"/>
              <a:buNone/>
            </a:pPr>
            <a:r>
              <a:rPr lang="pt-BR" sz="1800" smtClean="0">
                <a:hlinkClick r:id="rId2"/>
              </a:rPr>
              <a:t>Regulation of proteolysis and optimal protein accretion in extremely premature newborns.</a:t>
            </a:r>
            <a:r>
              <a:rPr lang="pt-BR" sz="1800" smtClean="0"/>
              <a:t>Denne SC.Am J Clin Nutr. 2007 Feb;85(2):621S-624S.PMID: 17284766.</a:t>
            </a:r>
            <a:r>
              <a:rPr lang="pt-BR" sz="1800" u="sng" smtClean="0">
                <a:hlinkClick r:id="rId3"/>
              </a:rPr>
              <a:t>Similar articles</a:t>
            </a:r>
            <a:endParaRPr lang="pt-BR" sz="1800" smtClean="0">
              <a:solidFill>
                <a:srgbClr val="FF3399"/>
              </a:solidFill>
            </a:endParaRPr>
          </a:p>
          <a:p>
            <a:pPr>
              <a:lnSpc>
                <a:spcPct val="80000"/>
              </a:lnSpc>
            </a:pPr>
            <a:r>
              <a:rPr lang="pt-BR" sz="1800" smtClean="0"/>
              <a:t> </a:t>
            </a:r>
            <a:r>
              <a:rPr lang="pt-BR" smtClean="0"/>
              <a:t>O nosso desafio é suprimir esta proteólise e implementar a síntese protéica e assim, alcançar um balanço protéico que vá promover o crescimento.</a:t>
            </a:r>
          </a:p>
          <a:p>
            <a:pPr>
              <a:lnSpc>
                <a:spcPct val="80000"/>
              </a:lnSpc>
            </a:pPr>
            <a:r>
              <a:rPr lang="pt-BR" smtClean="0"/>
              <a:t>Por outro lado, estes pré-termos extremos têm uma resistência grande de resposta à oferta endovenosa de aminoácidos (embora se preconize o uso precoce de aminoácidos e este, seguramente é um avanço) os efeitos sobre a proteólise são muito limitados. Assim, quando se atinge a NP Plena, 17% dos RN de termo conseguem suprimir a proteólise. Nos prematuros, praticamente não se tem resposta. Portanto, para se alcançar os objetivos propostos com a nutrição, temos que investir na NE (esta é muito mais efetiva na diminuição da proteólise e aumenta a incorporação protéica).</a:t>
            </a:r>
          </a:p>
        </p:txBody>
      </p:sp>
      <p:pic>
        <p:nvPicPr>
          <p:cNvPr id="56325" name="Picture 5" descr="ppt">
            <a:hlinkClick r:id="rId4" tooltip="Proteólise_nutricao_enteral"/>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40838" y="161290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56327"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8075" y="5149850"/>
            <a:ext cx="9726613" cy="88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328" name="AutoShape 8"/>
          <p:cNvSpPr>
            <a:spLocks noChangeArrowheads="1"/>
          </p:cNvSpPr>
          <p:nvPr/>
        </p:nvSpPr>
        <p:spPr bwMode="auto">
          <a:xfrm>
            <a:off x="10828338" y="52276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4294967295"/>
          </p:nvPr>
        </p:nvSpPr>
        <p:spPr>
          <a:xfrm>
            <a:off x="641350" y="1123950"/>
            <a:ext cx="10544175" cy="5106988"/>
          </a:xfrm>
          <a:solidFill>
            <a:schemeClr val="bg1"/>
          </a:solidFill>
        </p:spPr>
        <p:txBody>
          <a:bodyPr/>
          <a:lstStyle/>
          <a:p>
            <a:r>
              <a:rPr lang="pt-BR" sz="2000" smtClean="0"/>
              <a:t>Este é um outro estudo que verifica a possibilidade de diminuição da proteólise associando  a nutrição parenteral com a nutrição enteral (60% dos prematuros receberam NP e 40% NE), sendo comparados com o RN em NE Plena. Os autores relataram que o </a:t>
            </a:r>
            <a:r>
              <a:rPr lang="pt-BR" sz="2000" b="1" smtClean="0"/>
              <a:t>grupo da NE Plena conseguiu reduzir a taxa de proteólise</a:t>
            </a:r>
            <a:r>
              <a:rPr lang="pt-BR" sz="2000" smtClean="0"/>
              <a:t>. </a:t>
            </a:r>
            <a:endParaRPr lang="en-US" sz="2000" smtClean="0"/>
          </a:p>
          <a:p>
            <a:pPr algn="ctr">
              <a:buFont typeface="Arial" pitchFamily="34" charset="0"/>
              <a:buNone/>
            </a:pPr>
            <a:r>
              <a:rPr lang="pt-BR" b="1" smtClean="0">
                <a:solidFill>
                  <a:srgbClr val="0000FF"/>
                </a:solidFill>
              </a:rPr>
              <a:t>Então vejam que é a NE que realmente vai reduzir a proteólise</a:t>
            </a:r>
            <a:r>
              <a:rPr lang="pt-BR" b="1" smtClean="0"/>
              <a:t>.</a:t>
            </a:r>
          </a:p>
          <a:p>
            <a:pPr algn="ctr">
              <a:buFont typeface="Arial" pitchFamily="34" charset="0"/>
              <a:buNone/>
            </a:pPr>
            <a:r>
              <a:rPr lang="pt-BR" sz="2000" smtClean="0"/>
              <a:t>    (van der Schoor SR, Reeds PJ, Stellaard F, Wattimena JD, Sauer PJ, Büller HA, van Goudoever JB.Gut. 2004 Jan;53(1):38-43.PMID: 14684574.</a:t>
            </a:r>
            <a:r>
              <a:rPr lang="pt-BR" sz="2000" b="1" smtClean="0">
                <a:hlinkClick r:id="rId2"/>
              </a:rPr>
              <a:t>Free PMC Article</a:t>
            </a:r>
            <a:r>
              <a:rPr lang="pt-BR" sz="2000" b="1" smtClean="0"/>
              <a:t>.</a:t>
            </a:r>
            <a:r>
              <a:rPr lang="pt-BR" sz="2000" u="sng" smtClean="0">
                <a:hlinkClick r:id="rId3"/>
              </a:rPr>
              <a:t>Similar articles</a:t>
            </a:r>
            <a:r>
              <a:rPr lang="pt-BR" sz="2000" u="sng" smtClean="0"/>
              <a:t>. </a:t>
            </a:r>
            <a:r>
              <a:rPr lang="pt-BR" sz="2000" b="1" smtClean="0">
                <a:solidFill>
                  <a:srgbClr val="0000FF"/>
                </a:solidFill>
              </a:rPr>
              <a:t>Artigo Livre!)</a:t>
            </a:r>
          </a:p>
          <a:p>
            <a:pPr algn="ctr">
              <a:buFont typeface="Arial" pitchFamily="34" charset="0"/>
              <a:buNone/>
            </a:pPr>
            <a:r>
              <a:rPr lang="pt-BR" sz="2000" b="1" smtClean="0">
                <a:effectLst>
                  <a:outerShdw blurRad="38100" dist="38100" dir="2700000" algn="tl">
                    <a:srgbClr val="C0C0C0"/>
                  </a:outerShdw>
                </a:effectLst>
              </a:rPr>
              <a:t>Prematuros extremos não alcançam NE plena por um período de semanas sendo proveitoso combinar NP e NE, podendo assim diminuir proteólise  e aumentar incorporação proteica</a:t>
            </a:r>
            <a:endParaRPr lang="pt-BR" sz="2000" b="1" smtClean="0">
              <a:solidFill>
                <a:srgbClr val="0000FF"/>
              </a:solidFill>
            </a:endParaRPr>
          </a:p>
          <a:p>
            <a:pPr algn="ctr">
              <a:buFont typeface="Arial" pitchFamily="34" charset="0"/>
              <a:buNone/>
            </a:pPr>
            <a:endParaRPr lang="pt-BR" sz="2000" b="1" smtClean="0">
              <a:solidFill>
                <a:srgbClr val="0000FF"/>
              </a:solidFill>
            </a:endParaRPr>
          </a:p>
          <a:p>
            <a:pPr algn="ctr">
              <a:buFont typeface="Arial" pitchFamily="34" charset="0"/>
              <a:buNone/>
            </a:pPr>
            <a:r>
              <a:rPr lang="pt-BR" sz="2000" b="1" smtClean="0">
                <a:solidFill>
                  <a:srgbClr val="FF3399"/>
                </a:solidFill>
              </a:rPr>
              <a:t>RN em Nutrição Parenteral devemos sempre combinar com a Nutrição Enteral</a:t>
            </a:r>
          </a:p>
          <a:p>
            <a:endParaRPr lang="pt-BR" sz="2000" smtClean="0">
              <a:solidFill>
                <a:srgbClr val="FF3399"/>
              </a:solidFill>
            </a:endParaRPr>
          </a:p>
          <a:p>
            <a:endParaRPr lang="pt-BR" sz="2000" smtClean="0">
              <a:solidFill>
                <a:srgbClr val="FF3399"/>
              </a:solidFill>
            </a:endParaRPr>
          </a:p>
        </p:txBody>
      </p:sp>
      <p:sp>
        <p:nvSpPr>
          <p:cNvPr id="57349" name="AutoShape 5"/>
          <p:cNvSpPr>
            <a:spLocks noChangeArrowheads="1"/>
          </p:cNvSpPr>
          <p:nvPr/>
        </p:nvSpPr>
        <p:spPr bwMode="auto">
          <a:xfrm>
            <a:off x="741363" y="4254500"/>
            <a:ext cx="914400" cy="914400"/>
          </a:xfrm>
          <a:prstGeom prst="lightningBolt">
            <a:avLst/>
          </a:prstGeom>
          <a:solidFill>
            <a:srgbClr val="FF3399"/>
          </a:solidFill>
          <a:ln w="762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7350" name="AutoShape 6"/>
          <p:cNvSpPr>
            <a:spLocks noChangeArrowheads="1"/>
          </p:cNvSpPr>
          <p:nvPr/>
        </p:nvSpPr>
        <p:spPr bwMode="auto">
          <a:xfrm flipH="1">
            <a:off x="10244138" y="4391025"/>
            <a:ext cx="1050925" cy="876300"/>
          </a:xfrm>
          <a:prstGeom prst="lightningBolt">
            <a:avLst/>
          </a:prstGeom>
          <a:solidFill>
            <a:srgbClr val="FF3399"/>
          </a:solidFill>
          <a:ln w="7620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idx="4294967295"/>
          </p:nvPr>
        </p:nvSpPr>
        <p:spPr>
          <a:xfrm>
            <a:off x="1304925" y="212725"/>
            <a:ext cx="9601200" cy="1303338"/>
          </a:xfrm>
        </p:spPr>
        <p:txBody>
          <a:bodyPr/>
          <a:lstStyle/>
          <a:p>
            <a:r>
              <a:rPr lang="pt-BR" b="1" smtClean="0">
                <a:ln>
                  <a:noFill/>
                </a:ln>
                <a:solidFill>
                  <a:srgbClr val="FF3399"/>
                </a:solidFill>
              </a:rPr>
              <a:t>Efeitos da Nutrição Enteral</a:t>
            </a:r>
          </a:p>
        </p:txBody>
      </p:sp>
      <p:sp>
        <p:nvSpPr>
          <p:cNvPr id="58373" name="Rectangle 5"/>
          <p:cNvSpPr>
            <a:spLocks noChangeArrowheads="1"/>
          </p:cNvSpPr>
          <p:nvPr/>
        </p:nvSpPr>
        <p:spPr bwMode="auto">
          <a:xfrm>
            <a:off x="687388" y="3314700"/>
            <a:ext cx="109505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solidFill>
                  <a:srgbClr val="0000FF"/>
                </a:solidFill>
              </a:rPr>
              <a:t>Estudo realizado em Israel avaliou anualmente a idade média de início da alimentação em RN de muito baixo peso e a taxa de  sepse tardia nestes RN. Os autores observaram que houve uma redução da sepse tardia a cada ano, pois a cada ano se reduzia a idade que se iniciava a alimentação enteral. À </a:t>
            </a:r>
            <a:r>
              <a:rPr lang="pt-BR" b="1">
                <a:solidFill>
                  <a:srgbClr val="FF3399"/>
                </a:solidFill>
              </a:rPr>
              <a:t>medida que se iniciava mais precocemente a NE, a taxa de sepse era menor.</a:t>
            </a:r>
          </a:p>
        </p:txBody>
      </p:sp>
      <p:sp>
        <p:nvSpPr>
          <p:cNvPr id="58374" name="Rectangle 6"/>
          <p:cNvSpPr>
            <a:spLocks noChangeArrowheads="1"/>
          </p:cNvSpPr>
          <p:nvPr/>
        </p:nvSpPr>
        <p:spPr bwMode="auto">
          <a:xfrm>
            <a:off x="744538" y="4572000"/>
            <a:ext cx="10529887"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b="1">
                <a:hlinkClick r:id="rId2"/>
              </a:rPr>
              <a:t>Early</a:t>
            </a:r>
            <a:r>
              <a:rPr lang="en-US">
                <a:hlinkClick r:id="rId2"/>
              </a:rPr>
              <a:t> </a:t>
            </a:r>
            <a:r>
              <a:rPr lang="en-US" b="1">
                <a:hlinkClick r:id="rId2"/>
              </a:rPr>
              <a:t>enteral feeding</a:t>
            </a:r>
            <a:r>
              <a:rPr lang="en-US">
                <a:hlinkClick r:id="rId2"/>
              </a:rPr>
              <a:t> and </a:t>
            </a:r>
            <a:r>
              <a:rPr lang="en-US" b="1">
                <a:hlinkClick r:id="rId2"/>
              </a:rPr>
              <a:t>nosocomial</a:t>
            </a:r>
            <a:r>
              <a:rPr lang="en-US">
                <a:hlinkClick r:id="rId2"/>
              </a:rPr>
              <a:t> </a:t>
            </a:r>
            <a:r>
              <a:rPr lang="en-US" b="1">
                <a:hlinkClick r:id="rId2"/>
              </a:rPr>
              <a:t>sepsis</a:t>
            </a:r>
            <a:r>
              <a:rPr lang="en-US">
                <a:hlinkClick r:id="rId2"/>
              </a:rPr>
              <a:t> in very </a:t>
            </a:r>
            <a:r>
              <a:rPr lang="en-US" b="1">
                <a:hlinkClick r:id="rId2"/>
              </a:rPr>
              <a:t>low birthweight</a:t>
            </a:r>
            <a:r>
              <a:rPr lang="en-US">
                <a:hlinkClick r:id="rId2"/>
              </a:rPr>
              <a:t> </a:t>
            </a:r>
            <a:r>
              <a:rPr lang="en-US" b="1">
                <a:hlinkClick r:id="rId2"/>
              </a:rPr>
              <a:t>infants</a:t>
            </a:r>
            <a:r>
              <a:rPr lang="en-US">
                <a:hlinkClick r:id="rId2"/>
              </a:rPr>
              <a:t>.</a:t>
            </a:r>
            <a:r>
              <a:rPr lang="en-US"/>
              <a:t>Flidel-Rimon O, Friedman S, Lev E, Juster-Reicher A, Amitay M, Shinwell ES.Arch Dis Child Fetal Neonatal Ed. 2004 Jul;89(4):F289-92.PMID: 15210657 .</a:t>
            </a:r>
            <a:r>
              <a:rPr lang="en-US" b="1">
                <a:hlinkClick r:id="rId2"/>
              </a:rPr>
              <a:t>Free PMC Article</a:t>
            </a:r>
            <a:r>
              <a:rPr lang="en-US" b="1"/>
              <a:t>.</a:t>
            </a:r>
            <a:r>
              <a:rPr lang="en-US" u="sng">
                <a:hlinkClick r:id="rId3"/>
              </a:rPr>
              <a:t>Similar articles</a:t>
            </a:r>
            <a:endParaRPr lang="en-US" u="sng"/>
          </a:p>
        </p:txBody>
      </p:sp>
      <p:pic>
        <p:nvPicPr>
          <p:cNvPr id="5837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5663" y="1192213"/>
            <a:ext cx="7212012" cy="154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4294967295"/>
          </p:nvPr>
        </p:nvSpPr>
        <p:spPr/>
        <p:txBody>
          <a:bodyPr/>
          <a:lstStyle/>
          <a:p>
            <a:r>
              <a:rPr lang="pt-BR" sz="2000" smtClean="0"/>
              <a:t>Estudo de NE Plena feito na Noruega entre 1999 a 2000 em que foi avaliado a percentagem acumulada de pré-termos extremos de acordo com o início da NE e o tempo para alcançar a NE Plena com leite materno. Para eles o conceito de NE Plena foi de 170-180ml/kg/dia em 7-8 dias. O início da NE ocorreu nos primeiros 3 dias de vida, mas a NE Plena atingiu 90% em 3 semanas. Os autores relataram que </a:t>
            </a:r>
            <a:r>
              <a:rPr lang="pt-BR" sz="2000" b="1" smtClean="0">
                <a:solidFill>
                  <a:srgbClr val="FF3399"/>
                </a:solidFill>
              </a:rPr>
              <a:t>de acordo com a idade em que os RN atingiram a NE Plena, existia um risco de sepse tardia (&gt;6 dias de vida</a:t>
            </a:r>
            <a:r>
              <a:rPr lang="pt-BR" sz="2000" b="1" smtClean="0"/>
              <a:t>)</a:t>
            </a:r>
          </a:p>
          <a:p>
            <a:r>
              <a:rPr lang="pt-BR" sz="2000" b="1" smtClean="0">
                <a:solidFill>
                  <a:srgbClr val="FF3399"/>
                </a:solidFill>
              </a:rPr>
              <a:t>Quando passaram 10 dias de vida para atingir a NE Plena, havia aumento significativo do risco de sepse tardia à medida que cada 24 horas não se alcançava a NE Plena (altamente significativa).  Portanto, até 10 dias de vida  é um prazo importante para atingir a NE Plena.</a:t>
            </a:r>
          </a:p>
        </p:txBody>
      </p:sp>
      <p:sp>
        <p:nvSpPr>
          <p:cNvPr id="64516" name="Rectangle 4"/>
          <p:cNvSpPr>
            <a:spLocks noChangeArrowheads="1"/>
          </p:cNvSpPr>
          <p:nvPr/>
        </p:nvSpPr>
        <p:spPr bwMode="auto">
          <a:xfrm>
            <a:off x="917575" y="1233488"/>
            <a:ext cx="1058545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en-US">
                <a:hlinkClick r:id="rId2"/>
              </a:rPr>
              <a:t>Septicemia in the first week of life in a Norwegian national cohort of extremely premature infants.</a:t>
            </a:r>
            <a:endParaRPr lang="en-US"/>
          </a:p>
          <a:p>
            <a:pPr algn="ctr"/>
            <a:r>
              <a:rPr lang="en-US"/>
              <a:t>Rønnestad A, Abrahamsen TG, Medbø S, Reigstad H, Lossius K, Kaaresen PI, Engelund IE, Irgens LM, Markestad T.</a:t>
            </a:r>
          </a:p>
          <a:p>
            <a:pPr algn="ctr"/>
            <a:r>
              <a:rPr lang="en-US"/>
              <a:t>Pediatrics. 2005 Mar;115(3):e262-8. Epub 2005 Feb 1.PMID: 15687417</a:t>
            </a:r>
          </a:p>
          <a:p>
            <a:pPr algn="ctr"/>
            <a:r>
              <a:rPr lang="en-US" u="sng">
                <a:hlinkClick r:id="rId3"/>
              </a:rPr>
              <a:t>Similar articles</a:t>
            </a:r>
            <a:endParaRPr lang="en-US" u="sng"/>
          </a:p>
        </p:txBody>
      </p:sp>
      <p:sp>
        <p:nvSpPr>
          <p:cNvPr id="64517" name="Rectangle 5"/>
          <p:cNvSpPr>
            <a:spLocks noChangeArrowheads="1"/>
          </p:cNvSpPr>
          <p:nvPr/>
        </p:nvSpPr>
        <p:spPr bwMode="auto">
          <a:xfrm>
            <a:off x="614363" y="647700"/>
            <a:ext cx="109997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a:solidFill>
                  <a:srgbClr val="FF3399"/>
                </a:solidFill>
              </a:rPr>
              <a:t>Septicemia na primeira semana de vida em uma coorte nacional norueguesa de bebês extremamente prematuros</a:t>
            </a:r>
            <a:r>
              <a:rPr lang="pt-BR" b="1"/>
              <a: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4294967295"/>
          </p:nvPr>
        </p:nvSpPr>
        <p:spPr/>
        <p:txBody>
          <a:bodyPr/>
          <a:lstStyle/>
          <a:p>
            <a:r>
              <a:rPr lang="pt-PT" smtClean="0">
                <a:solidFill>
                  <a:schemeClr val="accent2"/>
                </a:solidFill>
              </a:rPr>
              <a:t>A introdução precoce de nutrição enteral resulta em se alcançar mais cedo a nutrição enteral plena (NEP). </a:t>
            </a:r>
          </a:p>
          <a:p>
            <a:r>
              <a:rPr lang="pt-PT" smtClean="0">
                <a:solidFill>
                  <a:schemeClr val="accent2"/>
                </a:solidFill>
              </a:rPr>
              <a:t>A nutrição  enteral precoce não se associa a um maior risco de enterocolite necrosante.</a:t>
            </a:r>
          </a:p>
          <a:p>
            <a:r>
              <a:rPr lang="pt-PT" smtClean="0">
                <a:solidFill>
                  <a:schemeClr val="accent2"/>
                </a:solidFill>
              </a:rPr>
              <a:t> O retardo do  início da nutrição enteral associa-se a um maior risco de colestase</a:t>
            </a:r>
            <a:endParaRPr lang="pt-BR" smtClean="0">
              <a:solidFill>
                <a:schemeClr val="accent2"/>
              </a:solidFill>
            </a:endParaRPr>
          </a:p>
        </p:txBody>
      </p:sp>
      <p:sp>
        <p:nvSpPr>
          <p:cNvPr id="61444" name="Rectangle 4"/>
          <p:cNvSpPr>
            <a:spLocks noChangeArrowheads="1"/>
          </p:cNvSpPr>
          <p:nvPr/>
        </p:nvSpPr>
        <p:spPr bwMode="auto">
          <a:xfrm>
            <a:off x="914400" y="1319213"/>
            <a:ext cx="10715625"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hlinkClick r:id="rId2"/>
              </a:rPr>
              <a:t>Early or delayed enteral feeding for preterm growth-restricted infants: a randomized trial.</a:t>
            </a:r>
            <a:endParaRPr lang="en-US"/>
          </a:p>
          <a:p>
            <a:pPr algn="ctr"/>
            <a:r>
              <a:rPr lang="en-US" i="1"/>
              <a:t>Leaf A</a:t>
            </a:r>
            <a:r>
              <a:rPr lang="en-US"/>
              <a:t>, Dorling J, Kempley S, McCormick K, Mannix P, Linsell L, Juszczak E, Brocklehurst P; Abnormal Doppler Enteral Prescription Trial Collaborative Group.Pediatrics. 2012 May;129(5):e1260-8. doi: 10.1542/peds.2011-2379. Epub 2012 Apr 9.PMID: 22492770.</a:t>
            </a:r>
            <a:r>
              <a:rPr lang="en-US" u="sng">
                <a:hlinkClick r:id="rId3"/>
              </a:rPr>
              <a:t>Similar articles</a:t>
            </a:r>
            <a:endParaRPr lang="en-US" u="sng"/>
          </a:p>
        </p:txBody>
      </p:sp>
      <p:pic>
        <p:nvPicPr>
          <p:cNvPr id="61446" name="Picture 6" descr="ppt">
            <a:hlinkClick r:id="rId4" tooltip="Nutric_enteral-precoc_versus_tard"/>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71188" y="11699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1447" name="Rectangle 7"/>
          <p:cNvSpPr>
            <a:spLocks noChangeArrowheads="1"/>
          </p:cNvSpPr>
          <p:nvPr/>
        </p:nvSpPr>
        <p:spPr bwMode="auto">
          <a:xfrm>
            <a:off x="492125" y="754063"/>
            <a:ext cx="113157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a:solidFill>
                  <a:srgbClr val="FF3399"/>
                </a:solidFill>
              </a:rPr>
              <a:t>Alimentação enteral precoce ou tardia para bebês com restrição de crescimento prematuro: um estudo randomizado.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4294967295"/>
          </p:nvPr>
        </p:nvSpPr>
        <p:spPr>
          <a:xfrm>
            <a:off x="1084263" y="3154363"/>
            <a:ext cx="5924550" cy="3317875"/>
          </a:xfrm>
        </p:spPr>
        <p:txBody>
          <a:bodyPr/>
          <a:lstStyle/>
          <a:p>
            <a:r>
              <a:rPr lang="pt-BR" smtClean="0"/>
              <a:t>Os lactentes submetidos à cirurgia ROP (n = 11) receberam mais nutrição parenteral, 1648 mL e menos leite humano, 13,8 mL / kg-dia,</a:t>
            </a:r>
          </a:p>
          <a:p>
            <a:endParaRPr lang="pt-BR" smtClean="0"/>
          </a:p>
        </p:txBody>
      </p:sp>
      <p:sp>
        <p:nvSpPr>
          <p:cNvPr id="65540" name="Rectangle 4"/>
          <p:cNvSpPr>
            <a:spLocks noChangeArrowheads="1"/>
          </p:cNvSpPr>
          <p:nvPr/>
        </p:nvSpPr>
        <p:spPr bwMode="auto">
          <a:xfrm>
            <a:off x="779463" y="1425575"/>
            <a:ext cx="10901362"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hlinkClick r:id="rId2"/>
              </a:rPr>
              <a:t>The influence of early postnatal nutrition on retinopathy of prematurity in extremely low birth weight infants.</a:t>
            </a:r>
            <a:endParaRPr lang="en-US"/>
          </a:p>
          <a:p>
            <a:pPr algn="ctr"/>
            <a:r>
              <a:rPr lang="en-US"/>
              <a:t>Porcelli PJ, Weaver RG Jr.Early Hum Dev. 2010 Jun;86(6):391-6. doi: 10.1016/j.earlhumdev.2010.05.015. Epub 2010 Jun 18.PMID: 20561759.</a:t>
            </a:r>
            <a:r>
              <a:rPr lang="en-US" u="sng">
                <a:hlinkClick r:id="rId3"/>
              </a:rPr>
              <a:t>Similar articles</a:t>
            </a:r>
            <a:endParaRPr lang="en-US" u="sng"/>
          </a:p>
        </p:txBody>
      </p:sp>
      <p:sp>
        <p:nvSpPr>
          <p:cNvPr id="65541" name="Rectangle 5"/>
          <p:cNvSpPr>
            <a:spLocks noChangeArrowheads="1"/>
          </p:cNvSpPr>
          <p:nvPr/>
        </p:nvSpPr>
        <p:spPr bwMode="auto">
          <a:xfrm>
            <a:off x="3800475" y="2543175"/>
            <a:ext cx="4298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eaLnBrk="0" hangingPunct="0">
              <a:spcBef>
                <a:spcPct val="20000"/>
              </a:spcBef>
              <a:buClr>
                <a:schemeClr val="hlink"/>
              </a:buClr>
              <a:buSzPct val="70000"/>
              <a:buFont typeface="Wingdings" pitchFamily="2" charset="2"/>
              <a:buNone/>
            </a:pPr>
            <a:r>
              <a:rPr lang="pt-BR" b="1">
                <a:solidFill>
                  <a:schemeClr val="hlink"/>
                </a:solidFill>
                <a:effectLst>
                  <a:outerShdw blurRad="38100" dist="38100" dir="2700000" algn="tl">
                    <a:srgbClr val="C0C0C0"/>
                  </a:outerShdw>
                </a:effectLst>
              </a:rPr>
              <a:t>Menos cirurgia</a:t>
            </a:r>
            <a:r>
              <a:rPr lang="pt-BR">
                <a:effectLst>
                  <a:outerShdw blurRad="38100" dist="38100" dir="2700000" algn="tl">
                    <a:srgbClr val="C0C0C0"/>
                  </a:outerShdw>
                </a:effectLst>
              </a:rPr>
              <a:t> com maior consumo de leite</a:t>
            </a:r>
          </a:p>
        </p:txBody>
      </p:sp>
      <p:pic>
        <p:nvPicPr>
          <p:cNvPr id="65542"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63000" y="2473325"/>
            <a:ext cx="2386013"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3"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1513" y="5176838"/>
            <a:ext cx="1666875"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4" name="Rectangle 8"/>
          <p:cNvSpPr>
            <a:spLocks noChangeArrowheads="1"/>
          </p:cNvSpPr>
          <p:nvPr/>
        </p:nvSpPr>
        <p:spPr bwMode="auto">
          <a:xfrm>
            <a:off x="762000" y="792163"/>
            <a:ext cx="10598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a:solidFill>
                  <a:srgbClr val="FF3399"/>
                </a:solidFill>
              </a:rPr>
              <a:t>Influência da nutrição pós-natal precoce na retinopatia da prematuridade em bebês com baixo peso ao nascer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4294967295"/>
          </p:nvPr>
        </p:nvSpPr>
        <p:spPr/>
        <p:txBody>
          <a:bodyPr/>
          <a:lstStyle/>
          <a:p>
            <a:r>
              <a:rPr lang="pt-BR" smtClean="0"/>
              <a:t>A otimização da nutrição pós-natal precoce e o ajuste diário da ingestão de leite de acordo com o ganho de peso melhoraram o crescimento, sem resultados desfavoráveis para a composição corporal e acompanhamento do desenvolvimento neurológico.</a:t>
            </a:r>
          </a:p>
          <a:p>
            <a:pPr>
              <a:buFont typeface="Arial" pitchFamily="34" charset="0"/>
              <a:buNone/>
            </a:pPr>
            <a:r>
              <a:rPr lang="pt-BR" sz="1800" smtClean="0">
                <a:effectLst>
                  <a:outerShdw blurRad="38100" dist="38100" dir="2700000" algn="tl">
                    <a:srgbClr val="C0C0C0"/>
                  </a:outerShdw>
                </a:effectLst>
              </a:rPr>
              <a:t>                                    Nutrição precoce x tardio:28 semanas:&gt;Perímetro Cefálico (1,4 cm)</a:t>
            </a:r>
          </a:p>
          <a:p>
            <a:endParaRPr lang="pt-BR" smtClean="0"/>
          </a:p>
        </p:txBody>
      </p:sp>
      <p:sp>
        <p:nvSpPr>
          <p:cNvPr id="66564" name="Rectangle 4"/>
          <p:cNvSpPr>
            <a:spLocks noChangeArrowheads="1"/>
          </p:cNvSpPr>
          <p:nvPr/>
        </p:nvSpPr>
        <p:spPr bwMode="auto">
          <a:xfrm>
            <a:off x="982663" y="1414463"/>
            <a:ext cx="1010285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hlinkClick r:id="rId2"/>
              </a:rPr>
              <a:t>A nutritional program to improve outcome of very low birth weight infants.</a:t>
            </a:r>
            <a:endParaRPr lang="en-US"/>
          </a:p>
          <a:p>
            <a:pPr algn="ctr"/>
            <a:r>
              <a:rPr lang="en-US"/>
              <a:t>Rochow N, Fusch G, Mühlinghaus A, Niesytto C, Straube S, Utzig N, Fusch C.</a:t>
            </a:r>
          </a:p>
          <a:p>
            <a:pPr algn="ctr"/>
            <a:r>
              <a:rPr lang="en-US"/>
              <a:t>Clin Nutr. 2012 Feb;31(1):124-31. doi: 10.1016/j.clnu.2011.07.004. Epub 2011 Sep 3.</a:t>
            </a:r>
          </a:p>
          <a:p>
            <a:pPr algn="ctr"/>
            <a:r>
              <a:rPr lang="en-US"/>
              <a:t>PMID: 21890250.</a:t>
            </a:r>
            <a:r>
              <a:rPr lang="en-US" u="sng">
                <a:hlinkClick r:id="rId3"/>
              </a:rPr>
              <a:t>Similar articles</a:t>
            </a:r>
            <a:endParaRPr lang="en-US" u="sng"/>
          </a:p>
        </p:txBody>
      </p:sp>
      <p:sp>
        <p:nvSpPr>
          <p:cNvPr id="66565" name="Rectangle 5"/>
          <p:cNvSpPr>
            <a:spLocks noChangeArrowheads="1"/>
          </p:cNvSpPr>
          <p:nvPr/>
        </p:nvSpPr>
        <p:spPr bwMode="auto">
          <a:xfrm>
            <a:off x="1727200" y="676275"/>
            <a:ext cx="9113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a:solidFill>
                  <a:srgbClr val="FF3399"/>
                </a:solidFill>
              </a:rPr>
              <a:t>Um programa nutricional para melhorar o resultado de bebês com muito baixo peso ao nascer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a:xfrm>
            <a:off x="1343025" y="2000250"/>
            <a:ext cx="9601200" cy="3317875"/>
          </a:xfrm>
          <a:solidFill>
            <a:schemeClr val="bg1"/>
          </a:solidFill>
        </p:spPr>
        <p:txBody>
          <a:bodyPr/>
          <a:lstStyle/>
          <a:p>
            <a:r>
              <a:rPr lang="pt-BR" sz="1800" smtClean="0"/>
              <a:t>Os prematuros que desenvolvem displasia broncopulmonar (DBP) receberam menos alimentação enteral, apesar de terem sido bem compensados pelo suprimento de nutrientes parenteral.</a:t>
            </a:r>
          </a:p>
          <a:p>
            <a:r>
              <a:rPr lang="pt-BR" sz="1800" smtClean="0"/>
              <a:t> Os dados sugerem que é necessária uma quantidade mínima crítica de alimentação enteral para impedir o desenvolvimento de DBP; no entanto, é necessário um grande estudo clínico prospectivo para provar essa suposição</a:t>
            </a:r>
          </a:p>
        </p:txBody>
      </p:sp>
      <p:sp>
        <p:nvSpPr>
          <p:cNvPr id="67588" name="Rectangle 4"/>
          <p:cNvSpPr>
            <a:spLocks noChangeArrowheads="1"/>
          </p:cNvSpPr>
          <p:nvPr/>
        </p:nvSpPr>
        <p:spPr bwMode="auto">
          <a:xfrm>
            <a:off x="692150" y="1106488"/>
            <a:ext cx="10690225"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a:hlinkClick r:id="rId2"/>
              </a:rPr>
              <a:t>Nutrition of preterm infants in relation to bronchopulmonary dysplasia.</a:t>
            </a:r>
            <a:r>
              <a:rPr lang="en-US"/>
              <a:t>Wemhöner A, Ortner D, Tschirch E, Strasak A, Rüdiger M.BMC Pulm Med. </a:t>
            </a:r>
            <a:r>
              <a:rPr lang="en-US" b="1"/>
              <a:t>2011</a:t>
            </a:r>
            <a:r>
              <a:rPr lang="en-US"/>
              <a:t> Feb 3;11:7. doi: 10.1186/1471-2466-11-7.</a:t>
            </a:r>
          </a:p>
          <a:p>
            <a:pPr algn="ctr"/>
            <a:r>
              <a:rPr lang="en-US"/>
              <a:t>PMID: 21291563.</a:t>
            </a:r>
            <a:r>
              <a:rPr lang="en-US" b="1">
                <a:hlinkClick r:id="rId2"/>
              </a:rPr>
              <a:t>Free PMC Article</a:t>
            </a:r>
            <a:r>
              <a:rPr lang="en-US" b="1"/>
              <a:t>.</a:t>
            </a:r>
            <a:r>
              <a:rPr lang="en-US" u="sng">
                <a:hlinkClick r:id="rId3"/>
              </a:rPr>
              <a:t>Similar articles</a:t>
            </a:r>
            <a:r>
              <a:rPr lang="en-US" u="sng"/>
              <a:t>. </a:t>
            </a:r>
            <a:r>
              <a:rPr lang="en-US" b="1" u="sng">
                <a:solidFill>
                  <a:srgbClr val="0000FF"/>
                </a:solidFill>
              </a:rPr>
              <a:t>Artigo Livre</a:t>
            </a:r>
          </a:p>
        </p:txBody>
      </p:sp>
      <p:pic>
        <p:nvPicPr>
          <p:cNvPr id="6758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570288"/>
            <a:ext cx="4646613" cy="3287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90" name="Rectangle 6"/>
          <p:cNvSpPr>
            <a:spLocks noChangeArrowheads="1"/>
          </p:cNvSpPr>
          <p:nvPr/>
        </p:nvSpPr>
        <p:spPr bwMode="auto">
          <a:xfrm>
            <a:off x="5275263" y="4014788"/>
            <a:ext cx="6035675"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b="1">
                <a:solidFill>
                  <a:srgbClr val="0000FF"/>
                </a:solidFill>
              </a:rPr>
              <a:t>Uma nutrição adequada desempenha um papel importante na modulação desenvolvimento e maturação pulmonar</a:t>
            </a:r>
          </a:p>
          <a:p>
            <a:pPr algn="ctr" defTabSz="914400"/>
            <a:r>
              <a:rPr lang="pt-BR" b="1">
                <a:solidFill>
                  <a:srgbClr val="0000FF"/>
                </a:solidFill>
              </a:rPr>
              <a:t>TEMOS QUE NUTRIR O PULMÃO (Alan Jobe)</a:t>
            </a:r>
          </a:p>
        </p:txBody>
      </p:sp>
      <p:sp>
        <p:nvSpPr>
          <p:cNvPr id="67591" name="Rectangle 7"/>
          <p:cNvSpPr>
            <a:spLocks noChangeArrowheads="1"/>
          </p:cNvSpPr>
          <p:nvPr/>
        </p:nvSpPr>
        <p:spPr bwMode="auto">
          <a:xfrm>
            <a:off x="5276850" y="5203825"/>
            <a:ext cx="6392863"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en-US" sz="1400">
                <a:hlinkClick r:id="rId5"/>
              </a:rPr>
              <a:t>The new bronchopulmonary dysplasia.</a:t>
            </a:r>
            <a:r>
              <a:rPr lang="en-US" sz="1400"/>
              <a:t>Jobe AH.Curr Opin Pediatr. 2011 Apr;23(2):167-72. doi: 10.1097/MOP.0b013e3283423e6b. Review.</a:t>
            </a:r>
          </a:p>
          <a:p>
            <a:pPr algn="ctr"/>
            <a:r>
              <a:rPr lang="en-US" sz="1400"/>
              <a:t>PMID: 21169836. </a:t>
            </a:r>
            <a:r>
              <a:rPr lang="en-US" sz="1400" b="1">
                <a:hlinkClick r:id="rId5"/>
              </a:rPr>
              <a:t>Free PMC Article</a:t>
            </a:r>
            <a:r>
              <a:rPr lang="en-US" sz="1400" b="1"/>
              <a:t>.</a:t>
            </a:r>
            <a:r>
              <a:rPr lang="en-US" sz="1400" u="sng">
                <a:hlinkClick r:id="rId6"/>
              </a:rPr>
              <a:t>Similar articles</a:t>
            </a:r>
            <a:r>
              <a:rPr lang="en-US" sz="1400" u="sng"/>
              <a:t>. </a:t>
            </a:r>
            <a:r>
              <a:rPr lang="en-US" sz="1400" b="1" u="sng">
                <a:solidFill>
                  <a:srgbClr val="0000FF"/>
                </a:solidFill>
              </a:rPr>
              <a:t>Artigo Livre!</a:t>
            </a:r>
          </a:p>
        </p:txBody>
      </p:sp>
      <p:pic>
        <p:nvPicPr>
          <p:cNvPr id="67593" name="Picture 9" descr="ppt">
            <a:hlinkClick r:id="rId7" tooltip="Nutricao_Displasia_broncopul"/>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156825" y="1411288"/>
            <a:ext cx="563563" cy="563562"/>
          </a:xfrm>
          <a:prstGeom prst="rect">
            <a:avLst/>
          </a:prstGeom>
          <a:noFill/>
          <a:extLst>
            <a:ext uri="{909E8E84-426E-40DD-AFC4-6F175D3DCCD1}">
              <a14:hiddenFill xmlns:a14="http://schemas.microsoft.com/office/drawing/2010/main">
                <a:solidFill>
                  <a:srgbClr val="FFFFFF"/>
                </a:solidFill>
              </a14:hiddenFill>
            </a:ext>
          </a:extLst>
        </p:spPr>
      </p:pic>
      <p:sp>
        <p:nvSpPr>
          <p:cNvPr id="67594" name="Text Box 10"/>
          <p:cNvSpPr txBox="1">
            <a:spLocks noChangeArrowheads="1"/>
          </p:cNvSpPr>
          <p:nvPr/>
        </p:nvSpPr>
        <p:spPr bwMode="auto">
          <a:xfrm>
            <a:off x="1987550" y="635000"/>
            <a:ext cx="61499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b="1">
                <a:solidFill>
                  <a:srgbClr val="FF3399"/>
                </a:solidFill>
              </a:rPr>
              <a:t>Nutrição do pré-termo em relação à displasia broncopulmonar</a:t>
            </a:r>
            <a:r>
              <a:rPr lang="pt-BR"/>
              <a:t> </a:t>
            </a:r>
          </a:p>
        </p:txBody>
      </p:sp>
      <p:sp>
        <p:nvSpPr>
          <p:cNvPr id="67595" name="Text Box 11"/>
          <p:cNvSpPr txBox="1">
            <a:spLocks noChangeArrowheads="1"/>
          </p:cNvSpPr>
          <p:nvPr/>
        </p:nvSpPr>
        <p:spPr bwMode="auto">
          <a:xfrm>
            <a:off x="6029325" y="4889500"/>
            <a:ext cx="33512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b="1">
                <a:solidFill>
                  <a:srgbClr val="FF3399"/>
                </a:solidFill>
              </a:rPr>
              <a:t>A nova displasia broncopulmonar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4294967295"/>
          </p:nvPr>
        </p:nvSpPr>
        <p:spPr>
          <a:xfrm>
            <a:off x="1150938" y="2586038"/>
            <a:ext cx="9601200" cy="3317875"/>
          </a:xfrm>
        </p:spPr>
        <p:txBody>
          <a:bodyPr/>
          <a:lstStyle/>
          <a:p>
            <a:r>
              <a:rPr lang="pt-BR" sz="1800" smtClean="0"/>
              <a:t> </a:t>
            </a:r>
            <a:r>
              <a:rPr lang="pt-BR" sz="1800" b="1" smtClean="0">
                <a:solidFill>
                  <a:srgbClr val="FF0000"/>
                </a:solidFill>
              </a:rPr>
              <a:t>Com  apenas o uso de nutrição parenteral, aumenta a taxa de sepse,</a:t>
            </a:r>
            <a:r>
              <a:rPr lang="pt-BR" sz="1800" smtClean="0"/>
              <a:t> primariamente devido às linhas centrais, atrofia da mucosa, falta de hormônios,  SIRS (síndrome da resposta inflamatória sistêmica), perda do crescimento intestinal, aumento da absorção de bactérias. Não é apenas sepse associada ao cateter. </a:t>
            </a:r>
          </a:p>
          <a:p>
            <a:r>
              <a:rPr lang="pt-BR" sz="1800" smtClean="0"/>
              <a:t>Alimentando apenas um pouquinho </a:t>
            </a:r>
            <a:r>
              <a:rPr lang="pt-BR" sz="1800" i="1" smtClean="0"/>
              <a:t>(</a:t>
            </a:r>
            <a:r>
              <a:rPr lang="pt-BR" sz="1800" b="1" i="1" smtClean="0"/>
              <a:t>intestinal priming</a:t>
            </a:r>
            <a:r>
              <a:rPr lang="pt-BR" sz="1800" i="1" smtClean="0"/>
              <a:t>),</a:t>
            </a:r>
            <a:r>
              <a:rPr lang="pt-BR" sz="1800" smtClean="0"/>
              <a:t> você reduz o número de dias para atingir a nutrição enteral plena e o número de dias de internação. </a:t>
            </a:r>
          </a:p>
          <a:p>
            <a:r>
              <a:rPr lang="pt-BR" sz="1800" smtClean="0"/>
              <a:t>Quando usamos a enteral mínima, muita coisa acontece, você melhora o crescimento intestinal e isto começa logo após o nascimento.</a:t>
            </a:r>
          </a:p>
          <a:p>
            <a:r>
              <a:rPr lang="pt-BR" sz="1800" smtClean="0"/>
              <a:t> Não é necessário muito volume e não importa se estão ou não doentes: apenas o fato de alimentar, há melhora nos hormônios essenciais para a função metabólica e crescimento, assim como o aumento das enzimas necessárias para o metabolismo dos carboidratos (lactase, sucrase, maltase). </a:t>
            </a:r>
          </a:p>
        </p:txBody>
      </p:sp>
      <p:sp>
        <p:nvSpPr>
          <p:cNvPr id="68612" name="Rectangle 4"/>
          <p:cNvSpPr>
            <a:spLocks noChangeArrowheads="1"/>
          </p:cNvSpPr>
          <p:nvPr/>
        </p:nvSpPr>
        <p:spPr bwMode="auto">
          <a:xfrm>
            <a:off x="1312863" y="1082675"/>
            <a:ext cx="9296400" cy="120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000" b="1">
                <a:solidFill>
                  <a:srgbClr val="0000FF"/>
                </a:solidFill>
                <a:latin typeface="Lato" pitchFamily="34" charset="0"/>
              </a:rPr>
              <a:t>ESTRAT</a:t>
            </a:r>
            <a:r>
              <a:rPr lang="en-US" sz="2000" b="1">
                <a:solidFill>
                  <a:srgbClr val="0000FF"/>
                </a:solidFill>
                <a:latin typeface="Calibri"/>
              </a:rPr>
              <a:t>É</a:t>
            </a:r>
            <a:r>
              <a:rPr lang="en-US" sz="2000" b="1">
                <a:solidFill>
                  <a:srgbClr val="0000FF"/>
                </a:solidFill>
                <a:latin typeface="Lato" pitchFamily="34" charset="0"/>
              </a:rPr>
              <a:t>GIAS PARA ALIMENTA</a:t>
            </a:r>
            <a:r>
              <a:rPr lang="en-US" sz="2000" b="1">
                <a:solidFill>
                  <a:srgbClr val="0000FF"/>
                </a:solidFill>
                <a:latin typeface="Calibri"/>
              </a:rPr>
              <a:t>Ç</a:t>
            </a:r>
            <a:r>
              <a:rPr lang="en-US" sz="2000" b="1">
                <a:solidFill>
                  <a:srgbClr val="0000FF"/>
                </a:solidFill>
                <a:latin typeface="Lato" pitchFamily="34" charset="0"/>
              </a:rPr>
              <a:t>ÃO DO PRETERMO: INTRAVENOSO E ORAL. QUANDO E COMO?</a:t>
            </a:r>
          </a:p>
          <a:p>
            <a:pPr algn="ctr" eaLnBrk="0" hangingPunct="0"/>
            <a:r>
              <a:rPr lang="en-US" sz="1300">
                <a:solidFill>
                  <a:srgbClr val="424242"/>
                </a:solidFill>
                <a:latin typeface="Source Sans Pro"/>
              </a:rPr>
              <a:t>William Hay (EUA).</a:t>
            </a:r>
          </a:p>
          <a:p>
            <a:pPr algn="ctr" eaLnBrk="0" hangingPunct="0"/>
            <a:r>
              <a:rPr lang="en-US" sz="1300">
                <a:solidFill>
                  <a:srgbClr val="424242"/>
                </a:solidFill>
                <a:latin typeface="Source Sans Pro"/>
              </a:rPr>
              <a:t>IX Congresso Iberoamericano de Neonatologia-SIBEN-Belo Horizonte, 20-23 de junho de 2012.</a:t>
            </a:r>
            <a:r>
              <a:rPr lang="en-US" sz="1300">
                <a:solidFill>
                  <a:srgbClr val="424242"/>
                </a:solidFill>
                <a:latin typeface="Calibri"/>
              </a:rPr>
              <a:t> </a:t>
            </a:r>
            <a:endParaRPr lang="en-US" sz="1300">
              <a:solidFill>
                <a:srgbClr val="424242"/>
              </a:solidFill>
              <a:latin typeface="Source Sans Pro"/>
            </a:endParaRPr>
          </a:p>
          <a:p>
            <a:pPr algn="ctr" eaLnBrk="0" hangingPunct="0"/>
            <a:r>
              <a:rPr lang="en-US" sz="1300">
                <a:solidFill>
                  <a:srgbClr val="424242"/>
                </a:solidFill>
                <a:latin typeface="Source Sans Pro"/>
              </a:rPr>
              <a:t>Realizado por Paulo R. Margotto</a:t>
            </a:r>
            <a:endParaRPr lang="en-US">
              <a:solidFill>
                <a:srgbClr val="78909C"/>
              </a:solidFill>
            </a:endParaRPr>
          </a:p>
        </p:txBody>
      </p:sp>
      <p:pic>
        <p:nvPicPr>
          <p:cNvPr id="68615" name="Picture 7" descr="doc">
            <a:hlinkClick r:id="rId2" tooltip="Estrategias_nutric_PT_201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1600" y="1622425"/>
            <a:ext cx="677863" cy="677863"/>
          </a:xfrm>
          <a:prstGeom prst="rect">
            <a:avLst/>
          </a:prstGeom>
          <a:noFill/>
          <a:extLst>
            <a:ext uri="{909E8E84-426E-40DD-AFC4-6F175D3DCCD1}">
              <a14:hiddenFill xmlns:a14="http://schemas.microsoft.com/office/drawing/2010/main">
                <a:solidFill>
                  <a:srgbClr val="FFFFFF"/>
                </a:solidFill>
              </a14:hiddenFill>
            </a:ext>
          </a:extLst>
        </p:spPr>
      </p:pic>
      <p:sp>
        <p:nvSpPr>
          <p:cNvPr id="68617" name="AutoShape 9"/>
          <p:cNvSpPr>
            <a:spLocks noChangeArrowheads="1"/>
          </p:cNvSpPr>
          <p:nvPr/>
        </p:nvSpPr>
        <p:spPr bwMode="auto">
          <a:xfrm>
            <a:off x="10828338" y="52276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4294967295"/>
          </p:nvPr>
        </p:nvSpPr>
        <p:spPr>
          <a:xfrm>
            <a:off x="679450" y="506413"/>
            <a:ext cx="10658475" cy="5253037"/>
          </a:xfrm>
        </p:spPr>
        <p:txBody>
          <a:bodyPr/>
          <a:lstStyle/>
          <a:p>
            <a:r>
              <a:rPr lang="pt-BR" sz="2000" smtClean="0"/>
              <a:t>O </a:t>
            </a:r>
            <a:r>
              <a:rPr lang="pt-BR" sz="2000" i="1" smtClean="0"/>
              <a:t>priming</a:t>
            </a:r>
            <a:r>
              <a:rPr lang="pt-BR" sz="2000" smtClean="0"/>
              <a:t> reduz a permeabilidade intestinal, diminuindo a  chance  de bactérias e outros  produtos prejudiciais cruzarem a barreira intestinal para chegar a corrente sanguínea. </a:t>
            </a:r>
          </a:p>
          <a:p>
            <a:r>
              <a:rPr lang="pt-BR" sz="2000" smtClean="0"/>
              <a:t>Também o tempo de trânsito é mais curto, ou seja, é bom para eliminar a bilirrubina (devido ao aumento da motilina). Chamamos tudo isto de </a:t>
            </a:r>
            <a:r>
              <a:rPr lang="pt-BR" sz="2000" b="1" smtClean="0"/>
              <a:t>nutrição enteral mínima</a:t>
            </a:r>
            <a:r>
              <a:rPr lang="pt-BR" sz="2000" smtClean="0"/>
              <a:t>.</a:t>
            </a:r>
          </a:p>
          <a:p>
            <a:r>
              <a:rPr lang="pt-BR" sz="2000" smtClean="0"/>
              <a:t> Há menor necessidade de fototerapia, menos intolerância  a alimentação. </a:t>
            </a:r>
          </a:p>
          <a:p>
            <a:r>
              <a:rPr lang="pt-BR" sz="2000" smtClean="0"/>
              <a:t>As metanálises  de todos os estudos realizados demonstram sim diferenças quando você faz esta abordagem da  nutrição enteral mínima começando no primeiro-segundo dia de vida, sem nenhum aumento na taxa de enterocolite necrosante.</a:t>
            </a:r>
          </a:p>
          <a:p>
            <a:r>
              <a:rPr lang="pt-BR" sz="2000" smtClean="0"/>
              <a:t> Os melhores desfechos foram demonstrados com o uso do leite humano. Começamos com 10ml/kg, com aumento de 10ml/kg (ou 20ml/kg naqueles que estão indo bem). Vocês teriam medo destas grande quantidade? Lembram dos primeiros eslides que mostrei.</a:t>
            </a:r>
          </a:p>
          <a:p>
            <a:r>
              <a:rPr lang="pt-BR" sz="2000" smtClean="0"/>
              <a:t> </a:t>
            </a:r>
            <a:r>
              <a:rPr lang="pt-BR" sz="2000" b="1" i="1" smtClean="0"/>
              <a:t>Temos tantos motivos para parar de alimentar as crianças que acredito que seja necessário dar um pouco mais,  pois sabemos que  as pessoas podem suspender a dieta por qualquer motivo!</a:t>
            </a:r>
            <a:r>
              <a:rPr lang="pt-BR" sz="2000" smtClean="0"/>
              <a:t> O leite materno é o alimento de escolha e ele estimula o crescimento intestinal, muito melhor do que qualquer fórmula diluída.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4294967295"/>
          </p:nvPr>
        </p:nvSpPr>
        <p:spPr>
          <a:xfrm>
            <a:off x="1046163" y="2847975"/>
            <a:ext cx="9601200" cy="4010025"/>
          </a:xfrm>
        </p:spPr>
        <p:txBody>
          <a:bodyPr/>
          <a:lstStyle/>
          <a:p>
            <a:r>
              <a:rPr lang="pt-BR" sz="2000" smtClean="0"/>
              <a:t>Nos EUA é comum reter dieta enquanto na hipotermia  devido à preocupação com a ocorrência da enterocolite necrosante ou intolerância alimentar, embora não há forte evidência para essa prática. No entanto, a ausência da alimentação enteral pode exacerbar a inflamação intestinal. Nos prematuros o atraso da dieta está associado a inflamação e aumento da morbidade. No presente estudo, 17 pacientes com encefalopatia hipóxico-isquêmica (EHI) em hipotermia terapêutica (HT)  iniciaram a nutrição enteral mínima (NEM) e 17 não. Os autores relataram, no grupo NEM,  reduções clinicas significativas na duração da nutrição parenteral, no tempo de receber dieta oral plena, e hospitalização, além de não haver evidências do aumento da inflamação sistêmica (a resposta inflamatória no intestino pode ser um “motor” para inflamação sistêmica) e sem diferenças no exame de imagem (ressonância magnética) entre os grupos. </a:t>
            </a:r>
          </a:p>
        </p:txBody>
      </p:sp>
      <p:sp>
        <p:nvSpPr>
          <p:cNvPr id="71684" name="Rectangle 4"/>
          <p:cNvSpPr>
            <a:spLocks noChangeArrowheads="1"/>
          </p:cNvSpPr>
          <p:nvPr/>
        </p:nvSpPr>
        <p:spPr bwMode="auto">
          <a:xfrm>
            <a:off x="2117725" y="555625"/>
            <a:ext cx="9542463" cy="20129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0000FF"/>
                </a:solidFill>
                <a:latin typeface="Lato" pitchFamily="34" charset="0"/>
              </a:rPr>
              <a:t>Alimenta</a:t>
            </a:r>
            <a:r>
              <a:rPr lang="en-US" sz="2700" b="1">
                <a:solidFill>
                  <a:srgbClr val="0000FF"/>
                </a:solidFill>
                <a:latin typeface="Calibri"/>
              </a:rPr>
              <a:t>ç</a:t>
            </a:r>
            <a:r>
              <a:rPr lang="en-US" sz="2700" b="1">
                <a:solidFill>
                  <a:srgbClr val="0000FF"/>
                </a:solidFill>
                <a:latin typeface="Lato" pitchFamily="34" charset="0"/>
              </a:rPr>
              <a:t>ão enteral como um adjunto </a:t>
            </a:r>
            <a:r>
              <a:rPr lang="en-US" sz="2700" b="1">
                <a:solidFill>
                  <a:srgbClr val="0000FF"/>
                </a:solidFill>
                <a:latin typeface="Calibri"/>
              </a:rPr>
              <a:t>à</a:t>
            </a:r>
            <a:r>
              <a:rPr lang="en-US" sz="2700" b="1">
                <a:solidFill>
                  <a:srgbClr val="0000FF"/>
                </a:solidFill>
                <a:latin typeface="Lato" pitchFamily="34" charset="0"/>
              </a:rPr>
              <a:t> hipotermia nos neonatos com encefalopatia hip</a:t>
            </a:r>
            <a:r>
              <a:rPr lang="en-US" sz="2700" b="1">
                <a:solidFill>
                  <a:srgbClr val="0000FF"/>
                </a:solidFill>
                <a:latin typeface="Calibri"/>
              </a:rPr>
              <a:t>ó</a:t>
            </a:r>
            <a:r>
              <a:rPr lang="en-US" sz="2700" b="1">
                <a:solidFill>
                  <a:srgbClr val="0000FF"/>
                </a:solidFill>
                <a:latin typeface="Lato" pitchFamily="34" charset="0"/>
              </a:rPr>
              <a:t>xico-isquêmica</a:t>
            </a:r>
          </a:p>
          <a:p>
            <a:pPr eaLnBrk="0" hangingPunct="0"/>
            <a:r>
              <a:rPr lang="en-US" sz="1300" u="sng">
                <a:solidFill>
                  <a:srgbClr val="78909C"/>
                </a:solidFill>
                <a:latin typeface="Source Sans Pro"/>
                <a:hlinkClick r:id="rId2"/>
              </a:rPr>
              <a:t>Enteral Feeding as an Adjunct to Hypothermia in Neonates with Hypoxic-Ischemic</a:t>
            </a:r>
            <a:r>
              <a:rPr lang="en-US" sz="1300" u="sng">
                <a:solidFill>
                  <a:srgbClr val="78909C"/>
                </a:solidFill>
                <a:latin typeface="Calibri"/>
                <a:hlinkClick r:id="rId2"/>
              </a:rPr>
              <a:t> </a:t>
            </a:r>
            <a:r>
              <a:rPr lang="en-US" sz="1300" u="sng">
                <a:solidFill>
                  <a:srgbClr val="78909C"/>
                </a:solidFill>
                <a:latin typeface="Source Sans Pro"/>
                <a:hlinkClick r:id="rId2"/>
              </a:rPr>
              <a:t>Encephalopathy.</a:t>
            </a:r>
            <a:r>
              <a:rPr lang="en-US" sz="1300">
                <a:solidFill>
                  <a:srgbClr val="424242"/>
                </a:solidFill>
                <a:latin typeface="Source Sans Pro"/>
              </a:rPr>
              <a:t>Chang LL, Wynn JL, Pacella MJ, Rossignol CC, Banadera F, Alviedo N, Vargas A, Bennett J, Huene M, Copenhaver N, Sura L, Barnette K, Solomon J, Bliznyuk NA, Neu J, Weiss MD.Neonatology. 2018;113(4):347-352. doi: 10.1159/000487848. Epub 2018 Mar 6.PMID:</a:t>
            </a:r>
            <a:r>
              <a:rPr lang="en-US" sz="1300">
                <a:solidFill>
                  <a:srgbClr val="424242"/>
                </a:solidFill>
                <a:latin typeface="Calibri"/>
              </a:rPr>
              <a:t> </a:t>
            </a:r>
            <a:r>
              <a:rPr lang="en-US" sz="1300">
                <a:solidFill>
                  <a:srgbClr val="424242"/>
                </a:solidFill>
                <a:latin typeface="Source Sans Pro"/>
              </a:rPr>
              <a:t>29510382.</a:t>
            </a:r>
            <a:r>
              <a:rPr lang="en-US" sz="1300" u="sng">
                <a:solidFill>
                  <a:srgbClr val="78909C"/>
                </a:solidFill>
                <a:latin typeface="Source Sans Pro"/>
                <a:hlinkClick r:id="rId3"/>
              </a:rPr>
              <a:t>Similar</a:t>
            </a:r>
            <a:r>
              <a:rPr lang="en-US" sz="1300" u="sng">
                <a:solidFill>
                  <a:srgbClr val="78909C"/>
                </a:solidFill>
                <a:latin typeface="Calibri"/>
                <a:hlinkClick r:id="rId3"/>
              </a:rPr>
              <a:t> </a:t>
            </a:r>
            <a:r>
              <a:rPr lang="en-US" sz="1300" u="sng">
                <a:solidFill>
                  <a:srgbClr val="78909C"/>
                </a:solidFill>
                <a:latin typeface="Source Sans Pro"/>
                <a:hlinkClick r:id="rId3"/>
              </a:rPr>
              <a:t>articles.</a:t>
            </a:r>
            <a:endParaRPr lang="en-US" sz="1300">
              <a:solidFill>
                <a:srgbClr val="424242"/>
              </a:solidFill>
              <a:latin typeface="Source Sans Pro"/>
            </a:endParaRPr>
          </a:p>
          <a:p>
            <a:pPr algn="ctr" eaLnBrk="0" hangingPunct="0"/>
            <a:r>
              <a:rPr lang="en-US" sz="1300">
                <a:solidFill>
                  <a:srgbClr val="424242"/>
                </a:solidFill>
                <a:latin typeface="Source Sans Pro"/>
              </a:rPr>
              <a:t>Apresenta</a:t>
            </a:r>
            <a:r>
              <a:rPr lang="en-US" sz="1300">
                <a:solidFill>
                  <a:srgbClr val="424242"/>
                </a:solidFill>
                <a:latin typeface="Calibri"/>
              </a:rPr>
              <a:t>ç</a:t>
            </a:r>
            <a:r>
              <a:rPr lang="en-US" sz="1300">
                <a:solidFill>
                  <a:srgbClr val="424242"/>
                </a:solidFill>
                <a:latin typeface="Source Sans Pro"/>
              </a:rPr>
              <a:t>ão:MR2 Amanda Luiza Oliveira Taffner.Coordena</a:t>
            </a:r>
            <a:r>
              <a:rPr lang="en-US" sz="1300">
                <a:solidFill>
                  <a:srgbClr val="424242"/>
                </a:solidFill>
                <a:latin typeface="Calibri"/>
              </a:rPr>
              <a:t>ç</a:t>
            </a:r>
            <a:r>
              <a:rPr lang="en-US" sz="1300">
                <a:solidFill>
                  <a:srgbClr val="424242"/>
                </a:solidFill>
                <a:latin typeface="Source Sans Pro"/>
              </a:rPr>
              <a:t>ão: Karina do Nascimento e M</a:t>
            </a:r>
            <a:r>
              <a:rPr lang="en-US" sz="1300">
                <a:solidFill>
                  <a:srgbClr val="424242"/>
                </a:solidFill>
                <a:latin typeface="Calibri"/>
              </a:rPr>
              <a:t>á</a:t>
            </a:r>
            <a:r>
              <a:rPr lang="en-US" sz="1300">
                <a:solidFill>
                  <a:srgbClr val="424242"/>
                </a:solidFill>
                <a:latin typeface="Source Sans Pro"/>
              </a:rPr>
              <a:t>rcia Pimentel de Castro.Hospital Universit</a:t>
            </a:r>
            <a:r>
              <a:rPr lang="en-US" sz="1300">
                <a:solidFill>
                  <a:srgbClr val="424242"/>
                </a:solidFill>
                <a:latin typeface="Calibri"/>
              </a:rPr>
              <a:t>á</a:t>
            </a:r>
            <a:r>
              <a:rPr lang="en-US" sz="1300">
                <a:solidFill>
                  <a:srgbClr val="424242"/>
                </a:solidFill>
                <a:latin typeface="Source Sans Pro"/>
              </a:rPr>
              <a:t>rio de Bras</a:t>
            </a:r>
            <a:r>
              <a:rPr lang="en-US" sz="1300">
                <a:solidFill>
                  <a:srgbClr val="424242"/>
                </a:solidFill>
                <a:latin typeface="Calibri"/>
              </a:rPr>
              <a:t>í</a:t>
            </a:r>
            <a:r>
              <a:rPr lang="en-US" sz="1300">
                <a:solidFill>
                  <a:srgbClr val="424242"/>
                </a:solidFill>
                <a:latin typeface="Source Sans Pro"/>
              </a:rPr>
              <a:t>lia/Universidade</a:t>
            </a:r>
            <a:r>
              <a:rPr lang="en-US" sz="1300">
                <a:solidFill>
                  <a:srgbClr val="424242"/>
                </a:solidFill>
                <a:latin typeface="Calibri"/>
              </a:rPr>
              <a:t> </a:t>
            </a:r>
            <a:r>
              <a:rPr lang="en-US" sz="1300">
                <a:solidFill>
                  <a:srgbClr val="424242"/>
                </a:solidFill>
                <a:latin typeface="Source Sans Pro"/>
              </a:rPr>
              <a:t> de Bras</a:t>
            </a:r>
            <a:r>
              <a:rPr lang="en-US" sz="1300">
                <a:solidFill>
                  <a:srgbClr val="424242"/>
                </a:solidFill>
                <a:latin typeface="Calibri"/>
              </a:rPr>
              <a:t>í</a:t>
            </a:r>
            <a:r>
              <a:rPr lang="en-US" sz="1300">
                <a:solidFill>
                  <a:srgbClr val="424242"/>
                </a:solidFill>
                <a:latin typeface="Source Sans Pro"/>
              </a:rPr>
              <a:t>lia.</a:t>
            </a:r>
            <a:endParaRPr lang="en-US">
              <a:solidFill>
                <a:srgbClr val="78909C"/>
              </a:solidFill>
            </a:endParaRPr>
          </a:p>
        </p:txBody>
      </p:sp>
      <p:pic>
        <p:nvPicPr>
          <p:cNvPr id="71685" name="Picture 5" descr="ppt">
            <a:hlinkClick r:id="rId4" tooltip="Encefalop_Hipox_isque_Hipoter_diet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9100" y="29178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7168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7050" y="1284288"/>
            <a:ext cx="1530350" cy="114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687" name="AutoShape 7"/>
          <p:cNvSpPr>
            <a:spLocks noChangeArrowheads="1"/>
          </p:cNvSpPr>
          <p:nvPr/>
        </p:nvSpPr>
        <p:spPr bwMode="auto">
          <a:xfrm>
            <a:off x="10828338" y="52276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4294967295"/>
          </p:nvPr>
        </p:nvSpPr>
        <p:spPr/>
        <p:txBody>
          <a:bodyPr/>
          <a:lstStyle/>
          <a:p>
            <a:r>
              <a:rPr lang="pt-BR" sz="2000" smtClean="0"/>
              <a:t>No estudo de Thyagarajan B et al, 2015 (nos </a:t>
            </a:r>
            <a:r>
              <a:rPr lang="pt-BR" sz="2000" i="1" smtClean="0"/>
              <a:t>links!</a:t>
            </a:r>
            <a:r>
              <a:rPr lang="pt-BR" sz="2000" smtClean="0"/>
              <a:t>) os autores </a:t>
            </a:r>
            <a:r>
              <a:rPr lang="pt-BR" sz="2000" b="1" smtClean="0"/>
              <a:t>sugerem que os alimentos entéricos podem ser tolerados por recém-nascidos com EHI recebendo HT sem aumento significativo de complicações. Isto pode ser devido a um aumento gradual no fluxo sanguíneo intestinal nos primeiros dias de vida pós-natal, o que melhora a tolerância à alimentação. Sabe-se que a hipotermia é protetora contra a lesão de reperfusão da isquemia intestinal</a:t>
            </a:r>
            <a:r>
              <a:rPr lang="pt-BR" sz="2000" smtClean="0"/>
              <a:t>. No 11o Simpósio Internacional de Neonatologia do Rio de Janeiro, em junho de 2018 (nos </a:t>
            </a:r>
            <a:r>
              <a:rPr lang="pt-BR" sz="2000" i="1" smtClean="0"/>
              <a:t>links!</a:t>
            </a:r>
            <a:r>
              <a:rPr lang="pt-BR" sz="2000" smtClean="0"/>
              <a:t>) Josef Neu pergunta: Por quê não alimentar esses bebês em HT? No Capítulo sobre Asfixia Perinatal (nos links!)do Livro Assistência ao Recém-Nascido de Risco (prelo)discutimos considerar essa possibilidade nos RN mais estáveis (sem uso de drogas inotrópicas) e com lactato&gt;2mmol/L. No Reino Unido mais da metade dos </a:t>
            </a:r>
            <a:r>
              <a:rPr lang="pt-BR" sz="2000" b="1" smtClean="0"/>
              <a:t>Neonatologistas tem utilizado essa prática </a:t>
            </a:r>
            <a:r>
              <a:rPr lang="pt-BR" sz="2000" smtClean="0"/>
              <a:t>. </a:t>
            </a:r>
          </a:p>
          <a:p>
            <a:endParaRPr lang="pt-BR" sz="20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
          <p:cNvSpPr>
            <a:spLocks noChangeArrowheads="1"/>
          </p:cNvSpPr>
          <p:nvPr/>
        </p:nvSpPr>
        <p:spPr bwMode="auto">
          <a:xfrm>
            <a:off x="2921000" y="628650"/>
            <a:ext cx="6367463" cy="1155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6535" tIns="151428" rIns="76535" bIns="30551" anchor="ctr">
            <a:spAutoFit/>
          </a:bodyPr>
          <a:lstStyle/>
          <a:p>
            <a:pPr algn="ctr" defTabSz="765175"/>
            <a:r>
              <a:rPr lang="pt-BR" b="1" u="sng">
                <a:solidFill>
                  <a:srgbClr val="072A4D"/>
                </a:solidFill>
                <a:latin typeface="Lato" pitchFamily="34" charset="0"/>
                <a:ea typeface="Optima"/>
                <a:cs typeface="Optima"/>
                <a:sym typeface="Optima"/>
                <a:hlinkClick r:id="rId3"/>
              </a:rPr>
              <a:t>ASFIXIA PERINATAL – 20</a:t>
            </a:r>
            <a:r>
              <a:rPr lang="pt-BR" b="1" u="sng">
                <a:solidFill>
                  <a:srgbClr val="072A4D"/>
                </a:solidFill>
                <a:latin typeface="Lato" pitchFamily="34" charset="0"/>
                <a:ea typeface="Optima"/>
                <a:cs typeface="Optima"/>
                <a:sym typeface="Optima"/>
                <a:hlinkClick r:id="rId4" tooltip="NOVO-ASFIXIA PERINATAL"/>
              </a:rPr>
              <a:t>20</a:t>
            </a:r>
          </a:p>
          <a:p>
            <a:pPr algn="ctr" defTabSz="765175" eaLnBrk="0" hangingPunct="0"/>
            <a:r>
              <a:rPr lang="pt-BR" sz="700" u="sng">
                <a:solidFill>
                  <a:srgbClr val="78909C"/>
                </a:solidFill>
                <a:latin typeface="Arial" pitchFamily="34" charset="0"/>
                <a:ea typeface="Optima"/>
                <a:cs typeface="Optima"/>
                <a:sym typeface="Optima"/>
                <a:hlinkClick r:id="rId4" tooltip="NOVO-ASFIXIA PERINATAL"/>
              </a:rPr>
              <a:t>  </a:t>
            </a:r>
            <a:r>
              <a:rPr lang="pt-BR" sz="2300">
                <a:latin typeface="Arial" pitchFamily="34" charset="0"/>
                <a:ea typeface="Optima"/>
                <a:cs typeface="Optima"/>
                <a:sym typeface="Optima"/>
              </a:rPr>
              <a:t/>
            </a:r>
            <a:br>
              <a:rPr lang="pt-BR" sz="2300">
                <a:latin typeface="Arial" pitchFamily="34" charset="0"/>
                <a:ea typeface="Optima"/>
                <a:cs typeface="Optima"/>
                <a:sym typeface="Optima"/>
              </a:rPr>
            </a:br>
            <a:endParaRPr lang="pt-BR" sz="1500" u="sng">
              <a:solidFill>
                <a:srgbClr val="78909C"/>
              </a:solidFill>
              <a:latin typeface="Arial" pitchFamily="34" charset="0"/>
              <a:ea typeface="Optima"/>
              <a:cs typeface="Optima"/>
              <a:sym typeface="Optima"/>
            </a:endParaRPr>
          </a:p>
          <a:p>
            <a:pPr algn="ctr" defTabSz="765175" eaLnBrk="0" hangingPunct="0"/>
            <a:r>
              <a:rPr lang="pt-BR" sz="1200">
                <a:solidFill>
                  <a:srgbClr val="424242"/>
                </a:solidFill>
                <a:latin typeface="Source Sans Pro"/>
                <a:ea typeface="Optima"/>
                <a:cs typeface="Optima"/>
                <a:sym typeface="Optima"/>
              </a:rPr>
              <a:t>Carlos A. M. Zaconeta, Fabiano Cunha Gonçalves, Paulo R. Margotto,Ludmilla Beleza </a:t>
            </a:r>
          </a:p>
          <a:p>
            <a:pPr algn="ctr" defTabSz="765175" eaLnBrk="0" hangingPunct="0"/>
            <a:r>
              <a:rPr lang="pt-BR" sz="1200">
                <a:solidFill>
                  <a:srgbClr val="424242"/>
                </a:solidFill>
                <a:latin typeface="Source Sans Pro"/>
                <a:ea typeface="Optima"/>
                <a:cs typeface="Optima"/>
                <a:sym typeface="Optima"/>
              </a:rPr>
              <a:t>Capítulo do Livro Assistência ao Recém-Nascido de Risco, 4a Edição, 2020, em preparação</a:t>
            </a:r>
            <a:endParaRPr lang="pt-BR" sz="1200">
              <a:solidFill>
                <a:srgbClr val="78909C"/>
              </a:solidFill>
              <a:latin typeface="Arial" pitchFamily="34" charset="0"/>
              <a:ea typeface="Optima"/>
              <a:cs typeface="Optima"/>
              <a:sym typeface="Optima"/>
            </a:endParaRPr>
          </a:p>
        </p:txBody>
      </p:sp>
      <p:pic>
        <p:nvPicPr>
          <p:cNvPr id="74755" name="Picture 2" descr="doc">
            <a:hlinkClick r:id="rId4" tooltip="NOVO-ASFIXIA PERINATAL"/>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66075" y="827088"/>
            <a:ext cx="668338"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6" name="Retângulo 3"/>
          <p:cNvSpPr>
            <a:spLocks noChangeArrowheads="1"/>
          </p:cNvSpPr>
          <p:nvPr/>
        </p:nvSpPr>
        <p:spPr bwMode="auto">
          <a:xfrm>
            <a:off x="820738" y="1873250"/>
            <a:ext cx="10869612" cy="4430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6535" tIns="38268" rIns="76535" bIns="38268">
            <a:spAutoFit/>
          </a:bodyPr>
          <a:lstStyle/>
          <a:p>
            <a:pPr defTabSz="382588"/>
            <a:r>
              <a:rPr lang="pt-BR" sz="2200" b="1">
                <a:solidFill>
                  <a:srgbClr val="0000FF"/>
                </a:solidFill>
                <a:latin typeface="Arial" pitchFamily="34" charset="0"/>
                <a:ea typeface="Optima"/>
                <a:cs typeface="Optima"/>
                <a:sym typeface="Optima"/>
              </a:rPr>
              <a:t>A Nutrição Entérica Mínima poderá ser iniciada com leite materno ordenhado ou leite humano do Banco se RN clinicamente estável</a:t>
            </a:r>
            <a:r>
              <a:rPr lang="pt-BR" sz="2200">
                <a:solidFill>
                  <a:srgbClr val="363929"/>
                </a:solidFill>
                <a:latin typeface="Arial" pitchFamily="34" charset="0"/>
                <a:ea typeface="Optima"/>
                <a:cs typeface="Optima"/>
                <a:sym typeface="Optima"/>
              </a:rPr>
              <a:t>. Os estudos tem mostrado que a alimentação durante a hipotermia está associada a reduções clinicas significativas na duração da nutrição parenteral, no tempo de receber dieta oral plena  e hospitalização, não tendo sido evidenciado aumento da morbimortalidade e  aumento da inflamação sistêmica. Os médicos começaram a alimentar-se principalmente em lactentes com Encefalopatia hipóxico-isquêmica (EHI) moderada, sem outros sinais de comprometimento (ou seja, necessidade de suporte inotrópico).	Sessenta por cento oferecem alimentação enteral quando o lactato sanguíneo é&gt; 2 mmol / L. Mesmo períodos curtos de desnutrição, particularmente no cenário de disfunção cerebral pré-existente, como na EHI, podem resultar em desenvolvimento cerebral alterado, incluindo mudanças estruturais sinápticas. Os constituintes do leite materno, como a lactoferrina, podem ter impacto no neurodesenvolvimento.</a:t>
            </a: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3"/>
          <p:cNvSpPr>
            <a:spLocks noGrp="1"/>
          </p:cNvSpPr>
          <p:nvPr>
            <p:ph type="body" idx="4294967295"/>
          </p:nvPr>
        </p:nvSpPr>
        <p:spPr>
          <a:xfrm>
            <a:off x="6365875" y="2670175"/>
            <a:ext cx="4957763" cy="3670300"/>
          </a:xfrm>
          <a:ln w="57150">
            <a:solidFill>
              <a:schemeClr val="folHlink"/>
            </a:solidFill>
            <a:miter lim="800000"/>
            <a:headEnd/>
            <a:tailEnd/>
          </a:ln>
        </p:spPr>
        <p:txBody>
          <a:bodyPr lIns="42520" tIns="42520" rIns="42520" bIns="42520"/>
          <a:lstStyle/>
          <a:p>
            <a:pPr marL="0" indent="0">
              <a:lnSpc>
                <a:spcPct val="80000"/>
              </a:lnSpc>
            </a:pPr>
            <a:r>
              <a:rPr lang="pt-BR" sz="2000" smtClean="0">
                <a:solidFill>
                  <a:srgbClr val="0000FF"/>
                </a:solidFill>
              </a:rPr>
              <a:t>Histórico das principais vantagens (diminuição da mortalidade, respostas inflamatórias, etc.) à alimentação em condições de alto estresse (queimaduras, traumas, etc.) </a:t>
            </a:r>
          </a:p>
          <a:p>
            <a:pPr marL="0" indent="0">
              <a:lnSpc>
                <a:spcPct val="80000"/>
              </a:lnSpc>
            </a:pPr>
            <a:r>
              <a:rPr lang="pt-BR" sz="2000" smtClean="0">
                <a:solidFill>
                  <a:srgbClr val="0000FF"/>
                </a:solidFill>
              </a:rPr>
              <a:t>• Alimentação enteral na Escandinávia - "segura". Thyagarajan B. Acta Paediatr. 2015 Feb; 104 (2): 146-51 </a:t>
            </a:r>
          </a:p>
          <a:p>
            <a:pPr marL="0" indent="0">
              <a:lnSpc>
                <a:spcPct val="80000"/>
              </a:lnSpc>
            </a:pPr>
            <a:r>
              <a:rPr lang="pt-BR" sz="2000" smtClean="0">
                <a:solidFill>
                  <a:srgbClr val="0000FF"/>
                </a:solidFill>
              </a:rPr>
              <a:t>• Nutrição Enteral Mínima durante hipotermia foi associada com uma redução no tempo de permanência e tempo para alimentação total, mas não aumentou as complicações de alimentação ou inflamação sistêmica (Chang, L. et al. Neonatology, 2018).</a:t>
            </a:r>
          </a:p>
        </p:txBody>
      </p:sp>
      <p:sp>
        <p:nvSpPr>
          <p:cNvPr id="78851" name="Rectangle 4"/>
          <p:cNvSpPr>
            <a:spLocks noChangeArrowheads="1"/>
          </p:cNvSpPr>
          <p:nvPr/>
        </p:nvSpPr>
        <p:spPr bwMode="auto">
          <a:xfrm>
            <a:off x="300038" y="538163"/>
            <a:ext cx="11388725" cy="976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76535" tIns="0" rIns="76535" bIns="0" anchor="ctr">
            <a:spAutoFit/>
          </a:bodyPr>
          <a:lstStyle/>
          <a:p>
            <a:pPr algn="ctr" defTabSz="382588" eaLnBrk="0" hangingPunct="0"/>
            <a:r>
              <a:rPr lang="pt-BR" b="1">
                <a:solidFill>
                  <a:srgbClr val="072A4D"/>
                </a:solidFill>
                <a:latin typeface="Lato" pitchFamily="34" charset="0"/>
                <a:ea typeface="Optima"/>
                <a:cs typeface="Optima"/>
                <a:sym typeface="Optima"/>
                <a:hlinkClick r:id="rId3"/>
              </a:rPr>
              <a:t>Suporte nutricional para o bebê de extremo baixo peso: Implica</a:t>
            </a:r>
            <a:r>
              <a:rPr lang="pt-BR" b="1">
                <a:solidFill>
                  <a:srgbClr val="072A4D"/>
                </a:solidFill>
                <a:latin typeface="Optima"/>
                <a:ea typeface="Optima"/>
                <a:cs typeface="Optima"/>
                <a:sym typeface="Optima"/>
                <a:hlinkClick r:id="rId3"/>
              </a:rPr>
              <a:t>ç</a:t>
            </a:r>
            <a:r>
              <a:rPr lang="pt-BR" b="1">
                <a:solidFill>
                  <a:srgbClr val="072A4D"/>
                </a:solidFill>
                <a:latin typeface="Lato" pitchFamily="34" charset="0"/>
                <a:ea typeface="Optima"/>
                <a:cs typeface="Optima"/>
                <a:sym typeface="Optima"/>
                <a:hlinkClick r:id="rId3"/>
              </a:rPr>
              <a:t>ões para mais que apenas crescimento </a:t>
            </a:r>
            <a:r>
              <a:rPr lang="pt-BR" b="1">
                <a:latin typeface="Lato" pitchFamily="34" charset="0"/>
                <a:ea typeface="Optima"/>
                <a:cs typeface="Optima"/>
                <a:sym typeface="Optima"/>
                <a:hlinkClick r:id="rId3"/>
              </a:rPr>
              <a:t>(</a:t>
            </a:r>
            <a:r>
              <a:rPr lang="pt-BR" i="1">
                <a:latin typeface="Lato" pitchFamily="34" charset="0"/>
                <a:ea typeface="Optima"/>
                <a:cs typeface="Optima"/>
                <a:sym typeface="Optima"/>
                <a:hlinkClick r:id="rId3"/>
              </a:rPr>
              <a:t>Nutrition Support for the ELBW Infant: Implications for More than Just Growth</a:t>
            </a:r>
            <a:r>
              <a:rPr lang="pt-BR" b="1">
                <a:latin typeface="Lato" pitchFamily="34" charset="0"/>
                <a:ea typeface="Optima"/>
                <a:cs typeface="Optima"/>
                <a:sym typeface="Optima"/>
                <a:hlinkClick r:id="rId3"/>
              </a:rPr>
              <a:t>)</a:t>
            </a:r>
            <a:endParaRPr lang="pt-BR" b="1">
              <a:latin typeface="Lato" pitchFamily="34" charset="0"/>
              <a:ea typeface="Optima"/>
              <a:cs typeface="Optima"/>
              <a:sym typeface="Optima"/>
            </a:endParaRPr>
          </a:p>
          <a:p>
            <a:pPr algn="ctr" defTabSz="382588" eaLnBrk="0" hangingPunct="0"/>
            <a:r>
              <a:rPr lang="pt-BR" sz="700" u="sng">
                <a:solidFill>
                  <a:srgbClr val="78909C"/>
                </a:solidFill>
                <a:latin typeface="Arial" pitchFamily="34" charset="0"/>
                <a:ea typeface="Optima"/>
                <a:cs typeface="Optima"/>
                <a:sym typeface="Optima"/>
              </a:rPr>
              <a:t>  </a:t>
            </a:r>
            <a:endParaRPr lang="pt-BR" sz="2500" u="sng">
              <a:solidFill>
                <a:srgbClr val="78909C"/>
              </a:solidFill>
              <a:latin typeface="Optima"/>
              <a:ea typeface="Optima"/>
              <a:cs typeface="Optima"/>
              <a:sym typeface="Optima"/>
            </a:endParaRPr>
          </a:p>
          <a:p>
            <a:pPr algn="ctr" defTabSz="382588" eaLnBrk="0" hangingPunct="0"/>
            <a:endParaRPr lang="pt-BR" sz="800" b="1">
              <a:solidFill>
                <a:srgbClr val="989898"/>
              </a:solidFill>
              <a:latin typeface="Lato" pitchFamily="34" charset="0"/>
              <a:ea typeface="Optima"/>
              <a:cs typeface="Optima"/>
              <a:sym typeface="Optima"/>
            </a:endParaRPr>
          </a:p>
          <a:p>
            <a:pPr algn="ctr" defTabSz="382588" eaLnBrk="0" hangingPunct="0"/>
            <a:r>
              <a:rPr lang="pt-BR" sz="1300">
                <a:solidFill>
                  <a:srgbClr val="424242"/>
                </a:solidFill>
                <a:latin typeface="Source Sans Pro"/>
                <a:ea typeface="Optima"/>
                <a:cs typeface="Optima"/>
                <a:sym typeface="Optima"/>
              </a:rPr>
              <a:t>Josef Neu. 11o Simp</a:t>
            </a:r>
            <a:r>
              <a:rPr lang="pt-BR" sz="1300">
                <a:solidFill>
                  <a:srgbClr val="424242"/>
                </a:solidFill>
                <a:latin typeface="Optima"/>
                <a:ea typeface="Optima"/>
                <a:cs typeface="Optima"/>
                <a:sym typeface="Optima"/>
              </a:rPr>
              <a:t>ó</a:t>
            </a:r>
            <a:r>
              <a:rPr lang="pt-BR" sz="1300">
                <a:solidFill>
                  <a:srgbClr val="424242"/>
                </a:solidFill>
                <a:latin typeface="Source Sans Pro"/>
                <a:ea typeface="Optima"/>
                <a:cs typeface="Optima"/>
                <a:sym typeface="Optima"/>
              </a:rPr>
              <a:t>sio Internacional do Rio de Janeiro, 20-23 de junho de 2018</a:t>
            </a:r>
            <a:endParaRPr lang="pt-BR" sz="1300">
              <a:solidFill>
                <a:srgbClr val="78909C"/>
              </a:solidFill>
              <a:latin typeface="Optima"/>
              <a:ea typeface="Optima"/>
              <a:cs typeface="Optima"/>
              <a:sym typeface="Optima"/>
            </a:endParaRPr>
          </a:p>
        </p:txBody>
      </p:sp>
      <p:pic>
        <p:nvPicPr>
          <p:cNvPr id="78852" name="Picture 5" descr="pdf">
            <a:hlinkClick r:id="rId4" tooltip="Neu-Nutritional-Strategie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34675" y="1012825"/>
            <a:ext cx="54768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8853" name="Text Box 7"/>
          <p:cNvSpPr txBox="1">
            <a:spLocks noChangeArrowheads="1"/>
          </p:cNvSpPr>
          <p:nvPr/>
        </p:nvSpPr>
        <p:spPr bwMode="auto">
          <a:xfrm>
            <a:off x="1100138" y="1693863"/>
            <a:ext cx="9528175"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76535" tIns="38268" rIns="76535" bIns="38268">
            <a:spAutoFit/>
          </a:bodyPr>
          <a:lstStyle>
            <a:lvl1pPr defTabSz="765175">
              <a:defRPr>
                <a:solidFill>
                  <a:schemeClr val="tx1"/>
                </a:solidFill>
                <a:latin typeface="Calibri" pitchFamily="34" charset="0"/>
              </a:defRPr>
            </a:lvl1pPr>
            <a:lvl2pPr marL="622300" indent="-239713" defTabSz="765175">
              <a:defRPr>
                <a:solidFill>
                  <a:schemeClr val="tx1"/>
                </a:solidFill>
                <a:latin typeface="Calibri" pitchFamily="34" charset="0"/>
              </a:defRPr>
            </a:lvl2pPr>
            <a:lvl3pPr marL="957263" indent="-192088" defTabSz="765175">
              <a:defRPr>
                <a:solidFill>
                  <a:schemeClr val="tx1"/>
                </a:solidFill>
                <a:latin typeface="Calibri" pitchFamily="34" charset="0"/>
              </a:defRPr>
            </a:lvl3pPr>
            <a:lvl4pPr marL="1339850" indent="-192088" defTabSz="765175">
              <a:defRPr>
                <a:solidFill>
                  <a:schemeClr val="tx1"/>
                </a:solidFill>
                <a:latin typeface="Calibri" pitchFamily="34" charset="0"/>
              </a:defRPr>
            </a:lvl4pPr>
            <a:lvl5pPr marL="1722438" indent="-192088" defTabSz="765175">
              <a:defRPr>
                <a:solidFill>
                  <a:schemeClr val="tx1"/>
                </a:solidFill>
                <a:latin typeface="Calibri" pitchFamily="34" charset="0"/>
              </a:defRPr>
            </a:lvl5pPr>
            <a:lvl6pPr marL="2179638" indent="-192088" defTabSz="765175" fontAlgn="base">
              <a:spcBef>
                <a:spcPct val="0"/>
              </a:spcBef>
              <a:spcAft>
                <a:spcPct val="0"/>
              </a:spcAft>
              <a:defRPr>
                <a:solidFill>
                  <a:schemeClr val="tx1"/>
                </a:solidFill>
                <a:latin typeface="Calibri" pitchFamily="34" charset="0"/>
              </a:defRPr>
            </a:lvl6pPr>
            <a:lvl7pPr marL="2636838" indent="-192088" defTabSz="765175" fontAlgn="base">
              <a:spcBef>
                <a:spcPct val="0"/>
              </a:spcBef>
              <a:spcAft>
                <a:spcPct val="0"/>
              </a:spcAft>
              <a:defRPr>
                <a:solidFill>
                  <a:schemeClr val="tx1"/>
                </a:solidFill>
                <a:latin typeface="Calibri" pitchFamily="34" charset="0"/>
              </a:defRPr>
            </a:lvl7pPr>
            <a:lvl8pPr marL="3094038" indent="-192088" defTabSz="765175" fontAlgn="base">
              <a:spcBef>
                <a:spcPct val="0"/>
              </a:spcBef>
              <a:spcAft>
                <a:spcPct val="0"/>
              </a:spcAft>
              <a:defRPr>
                <a:solidFill>
                  <a:schemeClr val="tx1"/>
                </a:solidFill>
                <a:latin typeface="Calibri" pitchFamily="34" charset="0"/>
              </a:defRPr>
            </a:lvl8pPr>
            <a:lvl9pPr marL="3551238" indent="-192088" defTabSz="765175" fontAlgn="base">
              <a:spcBef>
                <a:spcPct val="0"/>
              </a:spcBef>
              <a:spcAft>
                <a:spcPct val="0"/>
              </a:spcAft>
              <a:defRPr>
                <a:solidFill>
                  <a:schemeClr val="tx1"/>
                </a:solidFill>
                <a:latin typeface="Calibri" pitchFamily="34" charset="0"/>
              </a:defRPr>
            </a:lvl9pPr>
          </a:lstStyle>
          <a:p>
            <a:pPr algn="ctr"/>
            <a:r>
              <a:rPr lang="pt-BR" sz="2500" b="1">
                <a:solidFill>
                  <a:schemeClr val="folHlink"/>
                </a:solidFill>
                <a:latin typeface="Arial" pitchFamily="34" charset="0"/>
                <a:ea typeface="Optima"/>
                <a:cs typeface="Optima"/>
                <a:sym typeface="Optima"/>
              </a:rPr>
              <a:t>Circunstâncias específicas</a:t>
            </a:r>
          </a:p>
          <a:p>
            <a:pPr algn="ctr"/>
            <a:r>
              <a:rPr lang="pt-BR" sz="2500" b="1">
                <a:solidFill>
                  <a:srgbClr val="FF3399"/>
                </a:solidFill>
                <a:latin typeface="Arial" pitchFamily="34" charset="0"/>
                <a:ea typeface="Optima"/>
                <a:cs typeface="Optima"/>
                <a:sym typeface="Optima"/>
              </a:rPr>
              <a:t>POR QUÊ NÃO ALIMENTAR NA HIPOTERMIA TERAPÊUTICA?</a:t>
            </a:r>
          </a:p>
        </p:txBody>
      </p:sp>
      <p:pic>
        <p:nvPicPr>
          <p:cNvPr id="78854"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2125" y="2973388"/>
            <a:ext cx="5670550" cy="330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5" name="AutoShape 7"/>
          <p:cNvSpPr>
            <a:spLocks noChangeArrowheads="1"/>
          </p:cNvSpPr>
          <p:nvPr/>
        </p:nvSpPr>
        <p:spPr bwMode="auto">
          <a:xfrm>
            <a:off x="11304588" y="62182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4294967295"/>
          </p:nvPr>
        </p:nvSpPr>
        <p:spPr>
          <a:xfrm>
            <a:off x="1046163" y="1335088"/>
            <a:ext cx="10380662" cy="4848225"/>
          </a:xfrm>
          <a:solidFill>
            <a:schemeClr val="bg1"/>
          </a:solidFill>
        </p:spPr>
        <p:txBody>
          <a:bodyPr/>
          <a:lstStyle/>
          <a:p>
            <a:r>
              <a:rPr lang="pt-BR" sz="2000" smtClean="0"/>
              <a:t>Atualmente , os  prematuros extremos estão sobrevivendo mais surfactante, técnicas ventilatórias, etc), mas estamos atrasados nossa capacidade de alimentá-los e parte  do problema está em nós mesmos e não  nos bebês. Há alguns  dogmas que  desenvolvemos na última técnica, como o atraso na oferta de aminoácidos e lipídios com aumentos muito graduais.Usamos muitas desculpas, sem base em evidências, para segurar a alimentação enteral, pois temos medo da nutrição enteral. ´Temos medo de iniciar precocemente lipídeos devido a: </a:t>
            </a:r>
            <a:r>
              <a:rPr lang="pt-BR" sz="2000" b="1" smtClean="0"/>
              <a:t>hiperbilirrubinemia, sepse, hipertensão pulmonar, doença pulmonar, doença hepática, trombocitopenia, risco de aumento dos triglicerídeos. </a:t>
            </a:r>
          </a:p>
          <a:p>
            <a:r>
              <a:rPr lang="pt-BR" sz="2000" b="1" smtClean="0"/>
              <a:t>É a nutrição enteral que faz o intestino crescer</a:t>
            </a:r>
            <a:r>
              <a:rPr lang="pt-BR" sz="2000" smtClean="0"/>
              <a:t>! </a:t>
            </a:r>
            <a:r>
              <a:rPr lang="pt-BR" sz="2000" smtClean="0">
                <a:solidFill>
                  <a:srgbClr val="FF0066"/>
                </a:solidFill>
              </a:rPr>
              <a:t>Em nutrição parenteral total sem nutrição enteral o intestino não cresce, além de aumentar a permeabilidade intestinal (aumenta o risco de infecção pelo aumento de translocação de bactérias) e de não aumentar os hormônios gastrintestinais</a:t>
            </a:r>
            <a:r>
              <a:rPr lang="pt-BR" sz="2000" smtClean="0"/>
              <a:t>. </a:t>
            </a:r>
            <a:r>
              <a:rPr lang="pt-BR" sz="2000" b="1" smtClean="0"/>
              <a:t>O crescimento é importante, mas também precisamos considerar o neurodesenvolvimento a longo prazo e outras consequências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p:cNvSpPr>
          <p:nvPr>
            <p:ph type="body" idx="4294967295"/>
          </p:nvPr>
        </p:nvSpPr>
        <p:spPr/>
        <p:txBody>
          <a:bodyPr/>
          <a:lstStyle/>
          <a:p>
            <a:pPr algn="ctr"/>
            <a:r>
              <a:rPr lang="pt-BR" sz="4000" b="1" smtClean="0">
                <a:solidFill>
                  <a:srgbClr val="FF0066"/>
                </a:solidFill>
              </a:rPr>
              <a:t>Nutrição Enteral Mínima e Enterocolite Necrosante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4294967295"/>
          </p:nvPr>
        </p:nvSpPr>
        <p:spPr/>
        <p:txBody>
          <a:bodyPr/>
          <a:lstStyle/>
          <a:p>
            <a:r>
              <a:rPr lang="pt-BR" b="1" smtClean="0"/>
              <a:t>Há 10-15 anos demorávamos 1-2 semanas para  alimentar por via enteral os prematuros! Por quê? Temos medo que a nutrição enteral cause Enterocolite necrosante (lógico se avançarmos  muito rapidamente pode até causar, mas um pouco da  nutrição enteral é benéfico)</a:t>
            </a:r>
          </a:p>
        </p:txBody>
      </p:sp>
      <p:pic>
        <p:nvPicPr>
          <p:cNvPr id="819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0" y="4387850"/>
            <a:ext cx="2552700" cy="172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2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4050" y="4405313"/>
            <a:ext cx="2554288" cy="143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27" name="Rectangle 7"/>
          <p:cNvSpPr>
            <a:spLocks noChangeArrowheads="1"/>
          </p:cNvSpPr>
          <p:nvPr/>
        </p:nvSpPr>
        <p:spPr bwMode="auto">
          <a:xfrm>
            <a:off x="2698750" y="939800"/>
            <a:ext cx="7480300" cy="9747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r>
              <a:rPr lang="en-US" sz="3200" b="1">
                <a:solidFill>
                  <a:srgbClr val="0000FF"/>
                </a:solidFill>
                <a:latin typeface="Lato" pitchFamily="34" charset="0"/>
              </a:rPr>
              <a:t>Enterocolite necrosante: como prevenir</a:t>
            </a:r>
          </a:p>
          <a:p>
            <a:pPr eaLnBrk="0" hangingPunct="0"/>
            <a:r>
              <a:rPr lang="en-US" sz="3200" u="sng">
                <a:solidFill>
                  <a:srgbClr val="78909C"/>
                </a:solidFill>
              </a:rPr>
              <a:t>  </a:t>
            </a:r>
            <a:r>
              <a:rPr lang="en-US" sz="1400">
                <a:solidFill>
                  <a:srgbClr val="424242"/>
                </a:solidFill>
                <a:latin typeface="Source Sans Pro"/>
              </a:rPr>
              <a:t>                                                        </a:t>
            </a:r>
            <a:r>
              <a:rPr lang="en-US" sz="2000">
                <a:solidFill>
                  <a:srgbClr val="424242"/>
                </a:solidFill>
                <a:latin typeface="Source Sans Pro"/>
              </a:rPr>
              <a:t>Paulo R. Margotto</a:t>
            </a:r>
          </a:p>
        </p:txBody>
      </p:sp>
      <p:pic>
        <p:nvPicPr>
          <p:cNvPr id="81930" name="Picture 10" descr="ppt">
            <a:hlinkClick r:id="rId4" tooltip="Enterocol_Necros_Prevecao_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86988" y="122713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1932" name="AutoShape 12"/>
          <p:cNvSpPr>
            <a:spLocks noChangeArrowheads="1"/>
          </p:cNvSpPr>
          <p:nvPr/>
        </p:nvSpPr>
        <p:spPr bwMode="auto">
          <a:xfrm>
            <a:off x="10828338" y="5237163"/>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a:xfrm>
            <a:off x="1314450" y="520700"/>
            <a:ext cx="9601200" cy="1303338"/>
          </a:xfrm>
        </p:spPr>
        <p:txBody>
          <a:bodyPr anchor="b"/>
          <a:lstStyle/>
          <a:p>
            <a:r>
              <a:rPr lang="pt-BR" sz="2800" b="1" smtClean="0">
                <a:ln>
                  <a:noFill/>
                </a:ln>
                <a:solidFill>
                  <a:srgbClr val="0000FF"/>
                </a:solidFill>
              </a:rPr>
              <a:t>Coisas que fazemos para bagunçar as coisas</a:t>
            </a:r>
            <a:br>
              <a:rPr lang="pt-BR" sz="2800" b="1" smtClean="0">
                <a:ln>
                  <a:noFill/>
                </a:ln>
                <a:solidFill>
                  <a:srgbClr val="0000FF"/>
                </a:solidFill>
              </a:rPr>
            </a:br>
            <a:r>
              <a:rPr lang="pt-BR" sz="2800" b="1" smtClean="0">
                <a:ln>
                  <a:noFill/>
                </a:ln>
                <a:solidFill>
                  <a:srgbClr val="0000FF"/>
                </a:solidFill>
              </a:rPr>
              <a:t>Falta de Alimentação Enteral!</a:t>
            </a:r>
            <a:r>
              <a:rPr lang="pt-BR" sz="2800" b="1" smtClean="0">
                <a:ln>
                  <a:noFill/>
                </a:ln>
                <a:solidFill>
                  <a:srgbClr val="FF0000"/>
                </a:solidFill>
              </a:rPr>
              <a:t/>
            </a:r>
            <a:br>
              <a:rPr lang="pt-BR" sz="2800" b="1" smtClean="0">
                <a:ln>
                  <a:noFill/>
                </a:ln>
                <a:solidFill>
                  <a:srgbClr val="FF0000"/>
                </a:solidFill>
              </a:rPr>
            </a:br>
            <a:endParaRPr lang="pt-BR" sz="2800" b="1" smtClean="0">
              <a:ln>
                <a:noFill/>
              </a:ln>
              <a:solidFill>
                <a:srgbClr val="FF0000"/>
              </a:solidFill>
            </a:endParaRPr>
          </a:p>
        </p:txBody>
      </p:sp>
      <p:sp>
        <p:nvSpPr>
          <p:cNvPr id="82947" name="Rectangle 3"/>
          <p:cNvSpPr>
            <a:spLocks noGrp="1"/>
          </p:cNvSpPr>
          <p:nvPr>
            <p:ph type="body" idx="4294967295"/>
          </p:nvPr>
        </p:nvSpPr>
        <p:spPr>
          <a:xfrm>
            <a:off x="468313" y="1423988"/>
            <a:ext cx="10475912" cy="4876800"/>
          </a:xfrm>
          <a:solidFill>
            <a:schemeClr val="bg1"/>
          </a:solidFill>
        </p:spPr>
        <p:txBody>
          <a:bodyPr/>
          <a:lstStyle/>
          <a:p>
            <a:pPr marL="273050" indent="-273050" algn="ctr" defTabSz="914400">
              <a:lnSpc>
                <a:spcPct val="70000"/>
              </a:lnSpc>
              <a:buFont typeface="Arial" pitchFamily="34" charset="0"/>
              <a:buNone/>
            </a:pPr>
            <a:r>
              <a:rPr lang="pt-BR" b="1" smtClean="0">
                <a:solidFill>
                  <a:srgbClr val="FF0000"/>
                </a:solidFill>
              </a:rPr>
              <a:t>DESCULPAS PARA SUSPENDER A ALIMENTAÇÃO ENTERAL</a:t>
            </a:r>
          </a:p>
          <a:p>
            <a:pPr marL="273050" indent="-273050" defTabSz="914400">
              <a:lnSpc>
                <a:spcPct val="70000"/>
              </a:lnSpc>
            </a:pPr>
            <a:r>
              <a:rPr lang="pt-BR" sz="2000" b="1" smtClean="0"/>
              <a:t>Baixa pontuação  do Apgar</a:t>
            </a:r>
          </a:p>
          <a:p>
            <a:pPr marL="273050" indent="-273050" defTabSz="914400">
              <a:lnSpc>
                <a:spcPct val="70000"/>
              </a:lnSpc>
            </a:pPr>
            <a:r>
              <a:rPr lang="pt-BR" sz="2000" b="1" smtClean="0"/>
              <a:t>Cateteres Umbilicais</a:t>
            </a:r>
          </a:p>
          <a:p>
            <a:pPr marL="273050" indent="-273050" defTabSz="914400">
              <a:lnSpc>
                <a:spcPct val="70000"/>
              </a:lnSpc>
            </a:pPr>
            <a:r>
              <a:rPr lang="pt-BR" sz="2000" b="1" smtClean="0"/>
              <a:t>Apnéia e bradicardia.</a:t>
            </a:r>
          </a:p>
          <a:p>
            <a:pPr marL="273050" indent="-273050" defTabSz="914400">
              <a:lnSpc>
                <a:spcPct val="70000"/>
              </a:lnSpc>
            </a:pPr>
            <a:r>
              <a:rPr lang="pt-BR" sz="2000" b="1" smtClean="0"/>
              <a:t>Ventilação mecânica.</a:t>
            </a:r>
          </a:p>
          <a:p>
            <a:pPr marL="273050" indent="-273050" defTabSz="914400">
              <a:lnSpc>
                <a:spcPct val="70000"/>
              </a:lnSpc>
            </a:pPr>
            <a:r>
              <a:rPr lang="pt-BR" sz="2000" b="1" smtClean="0"/>
              <a:t>CPAP.</a:t>
            </a:r>
          </a:p>
          <a:p>
            <a:pPr marL="273050" indent="-273050" defTabSz="914400">
              <a:lnSpc>
                <a:spcPct val="70000"/>
              </a:lnSpc>
            </a:pPr>
            <a:r>
              <a:rPr lang="pt-BR" sz="2000" b="1" smtClean="0"/>
              <a:t>Uso de indometacina, ibuprofeno Drogas vasoativas.</a:t>
            </a:r>
          </a:p>
          <a:p>
            <a:pPr marL="273050" indent="-273050" defTabSz="914400">
              <a:lnSpc>
                <a:spcPct val="70000"/>
              </a:lnSpc>
            </a:pPr>
            <a:r>
              <a:rPr lang="pt-BR" sz="2000" b="1" smtClean="0"/>
              <a:t>Nutrição parenteral total está disponível.</a:t>
            </a:r>
          </a:p>
          <a:p>
            <a:pPr marL="273050" indent="-273050" defTabSz="914400">
              <a:lnSpc>
                <a:spcPct val="70000"/>
              </a:lnSpc>
            </a:pPr>
            <a:r>
              <a:rPr lang="pt-BR" sz="2000" b="1" smtClean="0"/>
              <a:t>Hipotermia terapêutica;Chang, 2018: a NEM diminuiu o tempo de internação, menos tempo para a nutrição plena, menor redução dos mediadores proinflamatórios séricos, sem diferenças na ECN, sem diferenças no cérebro. Estudo não randomizado. Há um sendo realizado</a:t>
            </a:r>
          </a:p>
          <a:p>
            <a:pPr marL="273050" indent="-273050" defTabSz="914400">
              <a:lnSpc>
                <a:spcPct val="70000"/>
              </a:lnSpc>
            </a:pPr>
            <a:endParaRPr lang="pt-BR" sz="2000" b="1" smtClean="0"/>
          </a:p>
        </p:txBody>
      </p:sp>
      <p:pic>
        <p:nvPicPr>
          <p:cNvPr id="829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15275" y="2190750"/>
            <a:ext cx="2157413" cy="1612900"/>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82949" name="Text Box 5"/>
          <p:cNvSpPr txBox="1">
            <a:spLocks noChangeArrowheads="1"/>
          </p:cNvSpPr>
          <p:nvPr/>
        </p:nvSpPr>
        <p:spPr bwMode="auto">
          <a:xfrm>
            <a:off x="3370263" y="5245100"/>
            <a:ext cx="37973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914400"/>
            <a:r>
              <a:rPr lang="pt-BR" sz="2800">
                <a:solidFill>
                  <a:srgbClr val="3333FF"/>
                </a:solidFill>
                <a:latin typeface="Arial" pitchFamily="34" charset="0"/>
              </a:rPr>
              <a:t>TEMOS </a:t>
            </a:r>
            <a:r>
              <a:rPr lang="pt-BR" altLang="ja-JP" sz="2800">
                <a:solidFill>
                  <a:srgbClr val="3333FF"/>
                </a:solidFill>
                <a:latin typeface="Arial" pitchFamily="34" charset="0"/>
                <a:ea typeface="MS PGothic" pitchFamily="34" charset="-128"/>
              </a:rPr>
              <a:t>QUE</a:t>
            </a:r>
            <a:r>
              <a:rPr lang="pt-BR" sz="2800">
                <a:solidFill>
                  <a:srgbClr val="3333FF"/>
                </a:solidFill>
                <a:latin typeface="Arial" pitchFamily="34" charset="0"/>
              </a:rPr>
              <a:t> EVITAR!</a:t>
            </a:r>
          </a:p>
        </p:txBody>
      </p:sp>
      <p:sp>
        <p:nvSpPr>
          <p:cNvPr id="82950" name="Text Box 7"/>
          <p:cNvSpPr txBox="1">
            <a:spLocks noChangeArrowheads="1"/>
          </p:cNvSpPr>
          <p:nvPr/>
        </p:nvSpPr>
        <p:spPr bwMode="auto">
          <a:xfrm>
            <a:off x="9478963" y="5053013"/>
            <a:ext cx="1416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914400"/>
            <a:r>
              <a:rPr lang="pt-BR">
                <a:latin typeface="Arial" pitchFamily="34" charset="0"/>
              </a:rPr>
              <a:t>Neu J, 2018</a:t>
            </a:r>
          </a:p>
        </p:txBody>
      </p:sp>
      <p:sp>
        <p:nvSpPr>
          <p:cNvPr id="82951" name="Text Box 5"/>
          <p:cNvSpPr txBox="1">
            <a:spLocks noChangeArrowheads="1"/>
          </p:cNvSpPr>
          <p:nvPr/>
        </p:nvSpPr>
        <p:spPr bwMode="auto">
          <a:xfrm>
            <a:off x="9478963" y="5422900"/>
            <a:ext cx="1568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defTabSz="914400"/>
            <a:r>
              <a:rPr lang="pt-BR">
                <a:latin typeface="Arial" pitchFamily="34" charset="0"/>
              </a:rPr>
              <a:t>Ray, W, 2012</a:t>
            </a:r>
          </a:p>
        </p:txBody>
      </p:sp>
      <p:sp>
        <p:nvSpPr>
          <p:cNvPr id="161802" name="Rectangle 10"/>
          <p:cNvSpPr>
            <a:spLocks noChangeArrowheads="1"/>
          </p:cNvSpPr>
          <p:nvPr/>
        </p:nvSpPr>
        <p:spPr bwMode="auto">
          <a:xfrm>
            <a:off x="4275138" y="1803400"/>
            <a:ext cx="543083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defRPr/>
            </a:pPr>
            <a:r>
              <a:rPr lang="pt-BR">
                <a:solidFill>
                  <a:srgbClr val="FF9900"/>
                </a:solidFill>
                <a:effectLst>
                  <a:outerShdw blurRad="38100" dist="38100" dir="2700000" algn="tl">
                    <a:srgbClr val="FFFFFF"/>
                  </a:outerShdw>
                </a:effectLst>
                <a:latin typeface="Arial" pitchFamily="34" charset="0"/>
              </a:rPr>
              <a:t>O problema está em nós mesmos e não nos bebês!</a:t>
            </a:r>
          </a:p>
        </p:txBody>
      </p:sp>
      <p:pic>
        <p:nvPicPr>
          <p:cNvPr id="82954" name="Picture 19" descr="doc">
            <a:hlinkClick r:id="rId3" tooltip="Estrategias_nutric_PT_2012"/>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18850" y="53768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5" name="AutoShape 11"/>
          <p:cNvSpPr>
            <a:spLocks noChangeArrowheads="1"/>
          </p:cNvSpPr>
          <p:nvPr/>
        </p:nvSpPr>
        <p:spPr bwMode="auto">
          <a:xfrm>
            <a:off x="10452100" y="5824538"/>
            <a:ext cx="887413"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7113" y="2406650"/>
            <a:ext cx="6621462" cy="3403600"/>
          </a:xfrm>
          <a:prstGeom prst="rect">
            <a:avLst/>
          </a:prstGeom>
          <a:noFill/>
          <a:ln w="5715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84995" name="Text Box 7"/>
          <p:cNvSpPr txBox="1">
            <a:spLocks noChangeArrowheads="1"/>
          </p:cNvSpPr>
          <p:nvPr/>
        </p:nvSpPr>
        <p:spPr bwMode="auto">
          <a:xfrm>
            <a:off x="558800" y="1524000"/>
            <a:ext cx="11050588"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defTabSz="914400"/>
            <a:r>
              <a:rPr lang="pt-BR" sz="1600" b="1">
                <a:solidFill>
                  <a:srgbClr val="FF3399"/>
                </a:solidFill>
                <a:latin typeface="Arial" pitchFamily="34" charset="0"/>
              </a:rPr>
              <a:t>O AUMENTO DA PERMEABILIDADE FACILITA A TRANSLOCAÇÃO DE BACTÉRIAS DEVIDO AO MALFUNCIONAMENTO DAS JUNÇÕES DE OCLUSÕES E DA MAIOR PERMEABILIDADE DO TRATO GASTROINTESTINAL</a:t>
            </a:r>
          </a:p>
        </p:txBody>
      </p:sp>
      <p:sp>
        <p:nvSpPr>
          <p:cNvPr id="84996" name="Rectangle 6"/>
          <p:cNvSpPr>
            <a:spLocks noChangeArrowheads="1"/>
          </p:cNvSpPr>
          <p:nvPr/>
        </p:nvSpPr>
        <p:spPr bwMode="auto">
          <a:xfrm>
            <a:off x="2916238" y="546100"/>
            <a:ext cx="6515100" cy="82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400" hangingPunct="0">
              <a:lnSpc>
                <a:spcPct val="93000"/>
              </a:lnSpc>
              <a:buClr>
                <a:srgbClr val="000000"/>
              </a:buClr>
              <a:buSzPct val="100000"/>
              <a:buFont typeface="Times New Roman" pitchFamily="18" charset="0"/>
              <a:buNone/>
            </a:pPr>
            <a:r>
              <a:rPr lang="pt-BR" sz="2800" b="1">
                <a:solidFill>
                  <a:srgbClr val="0000FF"/>
                </a:solidFill>
                <a:latin typeface="Arial" pitchFamily="34" charset="0"/>
              </a:rPr>
              <a:t>Uso de Nutrição Enteral Mínima</a:t>
            </a:r>
          </a:p>
          <a:p>
            <a:pPr algn="ctr" defTabSz="914400" hangingPunct="0">
              <a:lnSpc>
                <a:spcPct val="93000"/>
              </a:lnSpc>
              <a:buClr>
                <a:srgbClr val="000000"/>
              </a:buClr>
              <a:buSzPct val="100000"/>
              <a:buFont typeface="Times New Roman" pitchFamily="18" charset="0"/>
              <a:buNone/>
            </a:pPr>
            <a:r>
              <a:rPr lang="pt-BR" sz="2400" b="1">
                <a:solidFill>
                  <a:srgbClr val="FF3399"/>
                </a:solidFill>
                <a:latin typeface="Arial" pitchFamily="34" charset="0"/>
              </a:rPr>
              <a:t>EFEITO NA PERMEABILIDADE INTESTINAL</a:t>
            </a:r>
          </a:p>
        </p:txBody>
      </p:sp>
      <p:sp>
        <p:nvSpPr>
          <p:cNvPr id="84997" name="Rectangle 9"/>
          <p:cNvSpPr>
            <a:spLocks noChangeArrowheads="1"/>
          </p:cNvSpPr>
          <p:nvPr/>
        </p:nvSpPr>
        <p:spPr bwMode="auto">
          <a:xfrm>
            <a:off x="9910763" y="6054725"/>
            <a:ext cx="1416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en-US">
                <a:latin typeface="Arial" pitchFamily="34" charset="0"/>
              </a:rPr>
              <a:t>Neu J, 2018</a:t>
            </a:r>
            <a:endParaRPr lang="pt-BR">
              <a:latin typeface="Arial" pitchFamily="34" charset="0"/>
            </a:endParaRPr>
          </a:p>
        </p:txBody>
      </p:sp>
      <p:sp>
        <p:nvSpPr>
          <p:cNvPr id="84998" name="Rectangle 10"/>
          <p:cNvSpPr>
            <a:spLocks noChangeArrowheads="1"/>
          </p:cNvSpPr>
          <p:nvPr/>
        </p:nvSpPr>
        <p:spPr bwMode="auto">
          <a:xfrm>
            <a:off x="1905000" y="5883275"/>
            <a:ext cx="7415213"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defTabSz="914400"/>
            <a:r>
              <a:rPr lang="en-US" sz="1200">
                <a:solidFill>
                  <a:schemeClr val="bg2"/>
                </a:solidFill>
                <a:latin typeface="Arial" pitchFamily="34" charset="0"/>
                <a:hlinkClick r:id="rId3"/>
              </a:rPr>
              <a:t>Early feeding, antenatal glucocorticoids, and human milk decrease intestinal permeability in preterm infants.</a:t>
            </a:r>
            <a:endParaRPr lang="en-US" sz="1200">
              <a:solidFill>
                <a:schemeClr val="bg2"/>
              </a:solidFill>
              <a:latin typeface="Arial" pitchFamily="34" charset="0"/>
            </a:endParaRPr>
          </a:p>
          <a:p>
            <a:pPr algn="ctr" defTabSz="914400"/>
            <a:r>
              <a:rPr lang="en-US" sz="1200" b="1">
                <a:solidFill>
                  <a:schemeClr val="bg2"/>
                </a:solidFill>
                <a:latin typeface="Arial" pitchFamily="34" charset="0"/>
              </a:rPr>
              <a:t>Shulman</a:t>
            </a:r>
            <a:r>
              <a:rPr lang="en-US" sz="1200">
                <a:solidFill>
                  <a:schemeClr val="bg2"/>
                </a:solidFill>
                <a:latin typeface="Arial" pitchFamily="34" charset="0"/>
              </a:rPr>
              <a:t> RJ, Schanler RJ, Lau C et al.</a:t>
            </a:r>
            <a:r>
              <a:rPr lang="en-US" sz="1200" b="1">
                <a:solidFill>
                  <a:schemeClr val="bg2"/>
                </a:solidFill>
                <a:latin typeface="Arial" pitchFamily="34" charset="0"/>
              </a:rPr>
              <a:t>Pediatr Res</a:t>
            </a:r>
            <a:r>
              <a:rPr lang="en-US" sz="1200">
                <a:solidFill>
                  <a:schemeClr val="bg2"/>
                </a:solidFill>
                <a:latin typeface="Arial" pitchFamily="34" charset="0"/>
              </a:rPr>
              <a:t>. </a:t>
            </a:r>
            <a:r>
              <a:rPr lang="en-US" sz="1200" b="1">
                <a:solidFill>
                  <a:schemeClr val="bg2"/>
                </a:solidFill>
                <a:latin typeface="Arial" pitchFamily="34" charset="0"/>
              </a:rPr>
              <a:t>1998</a:t>
            </a:r>
            <a:r>
              <a:rPr lang="en-US" sz="1200">
                <a:solidFill>
                  <a:schemeClr val="bg2"/>
                </a:solidFill>
                <a:latin typeface="Arial" pitchFamily="34" charset="0"/>
              </a:rPr>
              <a:t> Oct;44(4):519-23</a:t>
            </a:r>
          </a:p>
        </p:txBody>
      </p:sp>
      <p:sp>
        <p:nvSpPr>
          <p:cNvPr id="84999" name="Oval 11"/>
          <p:cNvSpPr>
            <a:spLocks noChangeArrowheads="1"/>
          </p:cNvSpPr>
          <p:nvPr/>
        </p:nvSpPr>
        <p:spPr bwMode="auto">
          <a:xfrm>
            <a:off x="8951913" y="3097213"/>
            <a:ext cx="2720975" cy="1600200"/>
          </a:xfrm>
          <a:prstGeom prst="ellipse">
            <a:avLst/>
          </a:prstGeom>
          <a:solidFill>
            <a:srgbClr val="FFFF00"/>
          </a:solidFill>
          <a:ln w="5715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1600" b="1">
                <a:solidFill>
                  <a:srgbClr val="0000FF"/>
                </a:solidFill>
                <a:latin typeface="Arial" pitchFamily="34" charset="0"/>
              </a:rPr>
              <a:t>A </a:t>
            </a:r>
            <a:r>
              <a:rPr lang="pt-BR" sz="1600" b="1">
                <a:solidFill>
                  <a:srgbClr val="FF0000"/>
                </a:solidFill>
                <a:latin typeface="Arial" pitchFamily="34" charset="0"/>
              </a:rPr>
              <a:t>nutrição parenteral</a:t>
            </a:r>
          </a:p>
          <a:p>
            <a:pPr algn="ctr" defTabSz="914400"/>
            <a:r>
              <a:rPr lang="pt-BR" sz="1600" b="1">
                <a:solidFill>
                  <a:srgbClr val="0000FF"/>
                </a:solidFill>
                <a:latin typeface="Arial" pitchFamily="34" charset="0"/>
              </a:rPr>
              <a:t>aumenta a </a:t>
            </a:r>
          </a:p>
          <a:p>
            <a:pPr algn="ctr" defTabSz="914400"/>
            <a:r>
              <a:rPr lang="pt-BR" sz="1600" b="1">
                <a:solidFill>
                  <a:srgbClr val="0000FF"/>
                </a:solidFill>
                <a:latin typeface="Arial" pitchFamily="34" charset="0"/>
              </a:rPr>
              <a:t>permeabilidade Intestinal</a:t>
            </a:r>
          </a:p>
        </p:txBody>
      </p:sp>
      <p:sp>
        <p:nvSpPr>
          <p:cNvPr id="85000" name="AutoShape 8"/>
          <p:cNvSpPr>
            <a:spLocks noChangeArrowheads="1"/>
          </p:cNvSpPr>
          <p:nvPr/>
        </p:nvSpPr>
        <p:spPr bwMode="auto">
          <a:xfrm>
            <a:off x="10828338" y="52276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a:xfrm>
            <a:off x="1903413" y="990600"/>
            <a:ext cx="8912225" cy="1281113"/>
          </a:xfrm>
        </p:spPr>
        <p:txBody>
          <a:bodyPr anchor="b"/>
          <a:lstStyle/>
          <a:p>
            <a:r>
              <a:rPr lang="pt-BR" sz="2000" b="1" smtClean="0">
                <a:ln>
                  <a:noFill/>
                </a:ln>
                <a:solidFill>
                  <a:srgbClr val="0000FF"/>
                </a:solidFill>
                <a:latin typeface="Times New Roman" pitchFamily="18" charset="0"/>
              </a:rPr>
              <a:t>É a nutrição enteral </a:t>
            </a:r>
            <a:r>
              <a:rPr lang="pt-BR" altLang="ja-JP" sz="2000" b="1" smtClean="0">
                <a:ln>
                  <a:noFill/>
                </a:ln>
                <a:solidFill>
                  <a:srgbClr val="0000FF"/>
                </a:solidFill>
                <a:latin typeface="Times New Roman" pitchFamily="18" charset="0"/>
              </a:rPr>
              <a:t>que </a:t>
            </a:r>
            <a:r>
              <a:rPr lang="pt-BR" sz="2000" b="1" smtClean="0">
                <a:ln>
                  <a:noFill/>
                </a:ln>
                <a:solidFill>
                  <a:srgbClr val="0000FF"/>
                </a:solidFill>
                <a:latin typeface="Times New Roman" pitchFamily="18" charset="0"/>
              </a:rPr>
              <a:t> faz o intestino crescer</a:t>
            </a:r>
            <a:r>
              <a:rPr lang="pt-BR" sz="2000" b="1" smtClean="0">
                <a:ln>
                  <a:noFill/>
                </a:ln>
                <a:latin typeface="Times New Roman" pitchFamily="18" charset="0"/>
              </a:rPr>
              <a:t>. Em nutrição parenteral total sem nutrição enteral o intestino não cresce, além de aumentar a permeabilidade intestinal (aumenta o risco de infecção pelo aumento de translocação de bactérias) e de não aumentar os hormônios gastrintestinais</a:t>
            </a:r>
          </a:p>
        </p:txBody>
      </p:sp>
      <p:sp>
        <p:nvSpPr>
          <p:cNvPr id="86019" name="Rectangle 3"/>
          <p:cNvSpPr>
            <a:spLocks noGrp="1"/>
          </p:cNvSpPr>
          <p:nvPr>
            <p:ph type="body" idx="4294967295"/>
          </p:nvPr>
        </p:nvSpPr>
        <p:spPr>
          <a:xfrm>
            <a:off x="2324100" y="2303463"/>
            <a:ext cx="8915400" cy="3886200"/>
          </a:xfrm>
        </p:spPr>
        <p:txBody>
          <a:bodyPr/>
          <a:lstStyle/>
          <a:p>
            <a:pPr marL="273050" indent="-273050" defTabSz="914400"/>
            <a:r>
              <a:rPr lang="pt-BR" smtClean="0"/>
              <a:t> </a:t>
            </a:r>
            <a:r>
              <a:rPr lang="pt-BR" b="1" smtClean="0"/>
              <a:t>Há 70 anos!</a:t>
            </a:r>
            <a:r>
              <a:rPr lang="pt-BR" smtClean="0"/>
              <a:t> O </a:t>
            </a:r>
            <a:r>
              <a:rPr lang="pt-BR" b="1" smtClean="0">
                <a:solidFill>
                  <a:srgbClr val="FF3399"/>
                </a:solidFill>
              </a:rPr>
              <a:t>duodeno do leitão </a:t>
            </a:r>
            <a:r>
              <a:rPr lang="pt-BR" altLang="ja-JP" b="1" smtClean="0">
                <a:solidFill>
                  <a:srgbClr val="FF3399"/>
                </a:solidFill>
                <a:ea typeface="MS PGothic" pitchFamily="34" charset="-128"/>
              </a:rPr>
              <a:t>que</a:t>
            </a:r>
            <a:r>
              <a:rPr lang="pt-BR" b="1" smtClean="0">
                <a:solidFill>
                  <a:srgbClr val="FF3399"/>
                </a:solidFill>
              </a:rPr>
              <a:t> amamenta</a:t>
            </a:r>
            <a:r>
              <a:rPr lang="pt-BR" smtClean="0">
                <a:solidFill>
                  <a:srgbClr val="FF3399"/>
                </a:solidFill>
              </a:rPr>
              <a:t>  ganha  42% do peso nas primeiras 24 horas após o nascimento</a:t>
            </a:r>
            <a:r>
              <a:rPr lang="pt-BR" smtClean="0">
                <a:solidFill>
                  <a:srgbClr val="0033CC"/>
                </a:solidFill>
              </a:rPr>
              <a:t>.</a:t>
            </a:r>
            <a:r>
              <a:rPr lang="pt-BR" smtClean="0">
                <a:solidFill>
                  <a:srgbClr val="FF3300"/>
                </a:solidFill>
              </a:rPr>
              <a:t>Se não mamar o intestino não cresce.</a:t>
            </a:r>
          </a:p>
        </p:txBody>
      </p:sp>
      <p:sp>
        <p:nvSpPr>
          <p:cNvPr id="86020" name="Rectangle 7"/>
          <p:cNvSpPr>
            <a:spLocks noChangeArrowheads="1"/>
          </p:cNvSpPr>
          <p:nvPr/>
        </p:nvSpPr>
        <p:spPr bwMode="auto">
          <a:xfrm>
            <a:off x="3551238" y="447675"/>
            <a:ext cx="5543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2800" b="1">
                <a:solidFill>
                  <a:srgbClr val="0000FF"/>
                </a:solidFill>
                <a:latin typeface="Arial" pitchFamily="34" charset="0"/>
              </a:rPr>
              <a:t>Uso de Nutrição Enteral Mínima</a:t>
            </a:r>
          </a:p>
        </p:txBody>
      </p:sp>
      <p:pic>
        <p:nvPicPr>
          <p:cNvPr id="86021"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0825" y="3175000"/>
            <a:ext cx="4413250" cy="301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2" name="Rectangle 9"/>
          <p:cNvSpPr>
            <a:spLocks noChangeArrowheads="1"/>
          </p:cNvSpPr>
          <p:nvPr/>
        </p:nvSpPr>
        <p:spPr bwMode="auto">
          <a:xfrm>
            <a:off x="9891713" y="5910263"/>
            <a:ext cx="1416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en-US">
                <a:latin typeface="Arial" pitchFamily="34" charset="0"/>
              </a:rPr>
              <a:t>Neu J, 2018</a:t>
            </a:r>
            <a:endParaRPr lang="pt-BR">
              <a:latin typeface="Arial" pitchFamily="34" charset="0"/>
            </a:endParaRPr>
          </a:p>
        </p:txBody>
      </p:sp>
      <p:sp>
        <p:nvSpPr>
          <p:cNvPr id="86023" name="AutoShape 7"/>
          <p:cNvSpPr>
            <a:spLocks noChangeArrowheads="1"/>
          </p:cNvSpPr>
          <p:nvPr/>
        </p:nvSpPr>
        <p:spPr bwMode="auto">
          <a:xfrm>
            <a:off x="10828338" y="52276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idx="4294967295"/>
          </p:nvPr>
        </p:nvSpPr>
        <p:spPr>
          <a:xfrm>
            <a:off x="1522413" y="838200"/>
            <a:ext cx="9147175" cy="1020763"/>
          </a:xfrm>
        </p:spPr>
        <p:txBody>
          <a:bodyPr anchor="b"/>
          <a:lstStyle/>
          <a:p>
            <a:r>
              <a:rPr lang="pt-BR" smtClean="0">
                <a:ln>
                  <a:noFill/>
                </a:ln>
                <a:solidFill>
                  <a:srgbClr val="FFFF00"/>
                </a:solidFill>
              </a:rPr>
              <a:t>    </a:t>
            </a:r>
            <a:r>
              <a:rPr lang="pt-BR" smtClean="0">
                <a:ln>
                  <a:noFill/>
                </a:ln>
                <a:solidFill>
                  <a:srgbClr val="0000FF"/>
                </a:solidFill>
              </a:rPr>
              <a:t>Nutrição enteral Precoce x </a:t>
            </a:r>
            <a:r>
              <a:rPr lang="pt-BR" smtClean="0">
                <a:ln>
                  <a:noFill/>
                </a:ln>
                <a:solidFill>
                  <a:srgbClr val="FF0000"/>
                </a:solidFill>
              </a:rPr>
              <a:t>Tardia</a:t>
            </a:r>
          </a:p>
        </p:txBody>
      </p:sp>
      <p:sp>
        <p:nvSpPr>
          <p:cNvPr id="87043" name="Rectangle 3"/>
          <p:cNvSpPr>
            <a:spLocks noGrp="1"/>
          </p:cNvSpPr>
          <p:nvPr>
            <p:ph type="body" idx="4294967295"/>
          </p:nvPr>
        </p:nvSpPr>
        <p:spPr>
          <a:xfrm>
            <a:off x="1266825" y="2000250"/>
            <a:ext cx="9601200" cy="3317875"/>
          </a:xfrm>
        </p:spPr>
        <p:txBody>
          <a:bodyPr/>
          <a:lstStyle/>
          <a:p>
            <a:pPr marL="273050" indent="-273050" defTabSz="914400">
              <a:buFont typeface="Arial" pitchFamily="34" charset="0"/>
              <a:buNone/>
            </a:pPr>
            <a:r>
              <a:rPr lang="pt-BR" smtClean="0"/>
              <a:t>              Morbidades: enteral precoce(≤3dias) e tardia (&gt;3 dias)</a:t>
            </a:r>
          </a:p>
          <a:p>
            <a:pPr marL="273050" indent="-273050" defTabSz="914400">
              <a:buFont typeface="Arial" pitchFamily="34" charset="0"/>
              <a:buNone/>
            </a:pPr>
            <a:r>
              <a:rPr lang="pt-BR" smtClean="0"/>
              <a:t>                                                       Análise univariada</a:t>
            </a:r>
          </a:p>
        </p:txBody>
      </p:sp>
      <p:sp>
        <p:nvSpPr>
          <p:cNvPr id="87044" name="Rectangle 4"/>
          <p:cNvSpPr>
            <a:spLocks noChangeArrowheads="1"/>
          </p:cNvSpPr>
          <p:nvPr/>
        </p:nvSpPr>
        <p:spPr bwMode="auto">
          <a:xfrm>
            <a:off x="2284413" y="5715000"/>
            <a:ext cx="787717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defTabSz="914400"/>
            <a:r>
              <a:rPr lang="en-US" sz="1400">
                <a:latin typeface="Arial" pitchFamily="34" charset="0"/>
                <a:hlinkClick r:id="rId2"/>
              </a:rPr>
              <a:t>Late Enteral Feedings Are Associated with Intestinal Inflammation and Adverse Neonatal Outcomes.</a:t>
            </a:r>
            <a:endParaRPr lang="en-US" sz="1400">
              <a:latin typeface="Arial" pitchFamily="34" charset="0"/>
            </a:endParaRPr>
          </a:p>
          <a:p>
            <a:pPr algn="ctr" defTabSz="914400"/>
            <a:r>
              <a:rPr lang="en-US" sz="1400">
                <a:latin typeface="Arial" pitchFamily="34" charset="0"/>
              </a:rPr>
              <a:t>Konnikova Y, Zaman MM, Makda M, D'Onofrio D, Freedman SD, Martin CR.</a:t>
            </a:r>
          </a:p>
          <a:p>
            <a:pPr algn="ctr" defTabSz="914400"/>
            <a:r>
              <a:rPr lang="en-US" sz="1400">
                <a:latin typeface="Arial" pitchFamily="34" charset="0"/>
              </a:rPr>
              <a:t>PLoS One. 2015 Jul 14;10(7):e0132924. doi: 10.1371/journal.pone.0132924. eCollection 2015.</a:t>
            </a:r>
          </a:p>
          <a:p>
            <a:pPr algn="ctr" defTabSz="914400"/>
            <a:r>
              <a:rPr lang="en-US" sz="1400">
                <a:latin typeface="Arial" pitchFamily="34" charset="0"/>
              </a:rPr>
              <a:t>PMID:.26172126.</a:t>
            </a:r>
            <a:r>
              <a:rPr lang="en-US" sz="1400" b="1">
                <a:latin typeface="Arial" pitchFamily="34" charset="0"/>
                <a:hlinkClick r:id="rId2"/>
              </a:rPr>
              <a:t>Free PMC Article</a:t>
            </a:r>
            <a:r>
              <a:rPr lang="en-US" sz="1400" b="1">
                <a:latin typeface="Arial" pitchFamily="34" charset="0"/>
              </a:rPr>
              <a:t>. </a:t>
            </a:r>
            <a:r>
              <a:rPr lang="en-US" sz="1400" b="1">
                <a:solidFill>
                  <a:srgbClr val="0000FF"/>
                </a:solidFill>
                <a:latin typeface="Arial" pitchFamily="34" charset="0"/>
              </a:rPr>
              <a:t>Artigo Livre!</a:t>
            </a:r>
          </a:p>
        </p:txBody>
      </p:sp>
      <p:pic>
        <p:nvPicPr>
          <p:cNvPr id="870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6413" y="3048000"/>
            <a:ext cx="6175375" cy="2651125"/>
          </a:xfrm>
          <a:prstGeom prst="rect">
            <a:avLst/>
          </a:prstGeom>
          <a:noFill/>
          <a:ln w="28575">
            <a:solidFill>
              <a:srgbClr val="0033CC"/>
            </a:solidFill>
            <a:miter lim="800000"/>
            <a:headEnd/>
            <a:tailEnd/>
          </a:ln>
          <a:extLst>
            <a:ext uri="{909E8E84-426E-40DD-AFC4-6F175D3DCCD1}">
              <a14:hiddenFill xmlns:a14="http://schemas.microsoft.com/office/drawing/2010/main">
                <a:solidFill>
                  <a:srgbClr val="FFFFFF"/>
                </a:solidFill>
              </a14:hiddenFill>
            </a:ext>
          </a:extLst>
        </p:spPr>
      </p:pic>
      <p:sp>
        <p:nvSpPr>
          <p:cNvPr id="87046" name="Line 6"/>
          <p:cNvSpPr>
            <a:spLocks noChangeShapeType="1"/>
          </p:cNvSpPr>
          <p:nvPr/>
        </p:nvSpPr>
        <p:spPr bwMode="auto">
          <a:xfrm>
            <a:off x="2513013" y="3048000"/>
            <a:ext cx="457200" cy="304800"/>
          </a:xfrm>
          <a:prstGeom prst="line">
            <a:avLst/>
          </a:prstGeom>
          <a:noFill/>
          <a:ln w="762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87047" name="Rectangle 7"/>
          <p:cNvSpPr>
            <a:spLocks noChangeArrowheads="1"/>
          </p:cNvSpPr>
          <p:nvPr/>
        </p:nvSpPr>
        <p:spPr bwMode="auto">
          <a:xfrm>
            <a:off x="3213100" y="523875"/>
            <a:ext cx="54848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2800" b="1">
                <a:solidFill>
                  <a:srgbClr val="0000FF"/>
                </a:solidFill>
                <a:latin typeface="Arial" pitchFamily="34" charset="0"/>
              </a:rPr>
              <a:t>Uso de nutrição enteral mínima</a:t>
            </a:r>
          </a:p>
        </p:txBody>
      </p:sp>
      <p:sp>
        <p:nvSpPr>
          <p:cNvPr id="87048" name="AutoShape 8"/>
          <p:cNvSpPr>
            <a:spLocks noChangeArrowheads="1"/>
          </p:cNvSpPr>
          <p:nvPr/>
        </p:nvSpPr>
        <p:spPr bwMode="auto">
          <a:xfrm>
            <a:off x="10828338" y="5227638"/>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idx="4294967295"/>
          </p:nvPr>
        </p:nvSpPr>
        <p:spPr>
          <a:xfrm>
            <a:off x="1903413" y="914400"/>
            <a:ext cx="8912225" cy="1281113"/>
          </a:xfrm>
        </p:spPr>
        <p:txBody>
          <a:bodyPr anchor="b"/>
          <a:lstStyle/>
          <a:p>
            <a:r>
              <a:rPr lang="pt-BR" sz="2400" b="1" i="1" smtClean="0">
                <a:ln>
                  <a:noFill/>
                </a:ln>
                <a:solidFill>
                  <a:srgbClr val="FF3399"/>
                </a:solidFill>
              </a:rPr>
              <a:t>Vejam o Efeito da Nutrição Parenteral no Rato </a:t>
            </a:r>
            <a:r>
              <a:rPr lang="pt-BR" altLang="ja-JP" sz="2400" b="1" i="1" smtClean="0">
                <a:ln>
                  <a:noFill/>
                </a:ln>
                <a:solidFill>
                  <a:srgbClr val="FF3399"/>
                </a:solidFill>
              </a:rPr>
              <a:t>NO</a:t>
            </a:r>
            <a:r>
              <a:rPr lang="pt-BR" sz="2400" b="1" i="1" smtClean="0">
                <a:ln>
                  <a:noFill/>
                </a:ln>
                <a:solidFill>
                  <a:srgbClr val="FF3399"/>
                </a:solidFill>
              </a:rPr>
              <a:t> MICROBIOMA INTESTINAL</a:t>
            </a:r>
          </a:p>
        </p:txBody>
      </p:sp>
      <p:pic>
        <p:nvPicPr>
          <p:cNvPr id="880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13" y="2587625"/>
            <a:ext cx="5335587" cy="427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8" name="Text Box 4"/>
          <p:cNvSpPr txBox="1">
            <a:spLocks noChangeArrowheads="1"/>
          </p:cNvSpPr>
          <p:nvPr/>
        </p:nvSpPr>
        <p:spPr bwMode="auto">
          <a:xfrm>
            <a:off x="7010400" y="2390775"/>
            <a:ext cx="49466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defTabSz="914400"/>
            <a:endParaRPr lang="pt-BR" sz="2800">
              <a:solidFill>
                <a:srgbClr val="FF0000"/>
              </a:solidFill>
              <a:latin typeface="Arial" pitchFamily="34" charset="0"/>
            </a:endParaRPr>
          </a:p>
          <a:p>
            <a:pPr algn="ctr" defTabSz="914400"/>
            <a:r>
              <a:rPr lang="pt-BR" sz="2800">
                <a:solidFill>
                  <a:srgbClr val="FF0000"/>
                </a:solidFill>
                <a:latin typeface="Arial" pitchFamily="34" charset="0"/>
              </a:rPr>
              <a:t>Observem o  aumento expressivo  de</a:t>
            </a:r>
          </a:p>
          <a:p>
            <a:pPr algn="ctr" defTabSz="914400"/>
            <a:r>
              <a:rPr lang="pt-BR" sz="2800">
                <a:solidFill>
                  <a:srgbClr val="FF0000"/>
                </a:solidFill>
                <a:latin typeface="Arial" pitchFamily="34" charset="0"/>
              </a:rPr>
              <a:t>PROTEOBACTERIA!</a:t>
            </a:r>
          </a:p>
        </p:txBody>
      </p:sp>
      <p:sp>
        <p:nvSpPr>
          <p:cNvPr id="88069" name="Rectangle 5"/>
          <p:cNvSpPr>
            <a:spLocks noChangeArrowheads="1"/>
          </p:cNvSpPr>
          <p:nvPr/>
        </p:nvSpPr>
        <p:spPr bwMode="auto">
          <a:xfrm>
            <a:off x="5659438" y="5340350"/>
            <a:ext cx="6051550" cy="5476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defTabSz="914400"/>
            <a:r>
              <a:rPr lang="en-US" sz="1200">
                <a:latin typeface="Arial" pitchFamily="34" charset="0"/>
                <a:hlinkClick r:id="rId3"/>
              </a:rPr>
              <a:t>Intestinal epithelial cell apoptosis and loss of barrier function in the setting of altered microbiota with enteral nutrient </a:t>
            </a:r>
            <a:r>
              <a:rPr lang="en-US" sz="1200">
                <a:solidFill>
                  <a:schemeClr val="bg2"/>
                </a:solidFill>
                <a:latin typeface="Arial" pitchFamily="34" charset="0"/>
                <a:hlinkClick r:id="rId3"/>
              </a:rPr>
              <a:t>deprivation.</a:t>
            </a:r>
            <a:r>
              <a:rPr lang="en-US" sz="1200">
                <a:solidFill>
                  <a:schemeClr val="bg2"/>
                </a:solidFill>
                <a:latin typeface="Arial" pitchFamily="34" charset="0"/>
              </a:rPr>
              <a:t>Demehri FR, Barrett M, Ralls MW.Front Cell Infect Microbiol. 2013 Dec 23;3:105. </a:t>
            </a:r>
            <a:r>
              <a:rPr lang="en-US" sz="1200" b="1">
                <a:solidFill>
                  <a:srgbClr val="0033CC"/>
                </a:solidFill>
                <a:latin typeface="Arial" pitchFamily="34" charset="0"/>
              </a:rPr>
              <a:t>Artigo Livre!</a:t>
            </a:r>
          </a:p>
        </p:txBody>
      </p:sp>
      <p:sp>
        <p:nvSpPr>
          <p:cNvPr id="88072" name="Rectangle 8"/>
          <p:cNvSpPr>
            <a:spLocks noChangeArrowheads="1"/>
          </p:cNvSpPr>
          <p:nvPr/>
        </p:nvSpPr>
        <p:spPr bwMode="auto">
          <a:xfrm>
            <a:off x="3348038" y="677863"/>
            <a:ext cx="3587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b="1">
                <a:solidFill>
                  <a:srgbClr val="0000FF"/>
                </a:solidFill>
                <a:latin typeface="Arial" pitchFamily="34" charset="0"/>
              </a:rPr>
              <a:t>Uso de nutrição enteral mínima</a:t>
            </a:r>
          </a:p>
        </p:txBody>
      </p:sp>
      <p:sp>
        <p:nvSpPr>
          <p:cNvPr id="88073" name="AutoShape 9"/>
          <p:cNvSpPr>
            <a:spLocks noChangeArrowheads="1"/>
          </p:cNvSpPr>
          <p:nvPr/>
        </p:nvSpPr>
        <p:spPr bwMode="auto">
          <a:xfrm>
            <a:off x="11304588" y="6337300"/>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4294967295"/>
          </p:nvPr>
        </p:nvSpPr>
        <p:spPr>
          <a:xfrm>
            <a:off x="150813" y="4572000"/>
            <a:ext cx="12041187" cy="2209800"/>
          </a:xfrm>
          <a:solidFill>
            <a:schemeClr val="bg2"/>
          </a:solidFill>
        </p:spPr>
        <p:txBody>
          <a:bodyPr/>
          <a:lstStyle/>
          <a:p>
            <a:pPr marL="273050" indent="-273050" defTabSz="914400">
              <a:lnSpc>
                <a:spcPct val="90000"/>
              </a:lnSpc>
            </a:pPr>
            <a:r>
              <a:rPr lang="pt-BR" sz="2000" b="1" smtClean="0">
                <a:solidFill>
                  <a:srgbClr val="FF3399"/>
                </a:solidFill>
              </a:rPr>
              <a:t>Resumo das</a:t>
            </a:r>
            <a:r>
              <a:rPr lang="pt-BR" b="1" smtClean="0">
                <a:solidFill>
                  <a:srgbClr val="FF3399"/>
                </a:solidFill>
              </a:rPr>
              <a:t> </a:t>
            </a:r>
            <a:r>
              <a:rPr lang="pt-BR" sz="2000" b="1" smtClean="0">
                <a:solidFill>
                  <a:srgbClr val="FF3399"/>
                </a:solidFill>
              </a:rPr>
              <a:t>alterações da sinalização epitelial induzida por </a:t>
            </a:r>
            <a:r>
              <a:rPr lang="pt-BR" sz="2000" b="1" smtClean="0">
                <a:solidFill>
                  <a:srgbClr val="FF0000"/>
                </a:solidFill>
              </a:rPr>
              <a:t>NUTRIÇÃO PARENTERAL TOTAL</a:t>
            </a:r>
            <a:r>
              <a:rPr lang="pt-BR" sz="2000" smtClean="0">
                <a:solidFill>
                  <a:srgbClr val="FF0000"/>
                </a:solidFill>
              </a:rPr>
              <a:t>:</a:t>
            </a:r>
            <a:r>
              <a:rPr lang="pt-BR" sz="2000" smtClean="0"/>
              <a:t> </a:t>
            </a:r>
            <a:r>
              <a:rPr lang="pt-BR" sz="2000" smtClean="0">
                <a:solidFill>
                  <a:srgbClr val="FF0000"/>
                </a:solidFill>
              </a:rPr>
              <a:t>A falta de nutrição enteral leva a uma mudança na microbiota luminal, onde as Proteobacterias Gram-negativas dominam</a:t>
            </a:r>
            <a:r>
              <a:rPr lang="pt-BR" sz="2000" smtClean="0">
                <a:solidFill>
                  <a:srgbClr val="FF3300"/>
                </a:solidFill>
              </a:rPr>
              <a:t>.</a:t>
            </a:r>
            <a:r>
              <a:rPr lang="pt-BR" sz="2000" smtClean="0"/>
              <a:t> O lipopolissacarídeo (LPS) derivado dessas bactérias sinaliza as células da lâmina própria (LP) via receptores Toll-like (TLR), levando ao aumento da transcrição de NF-κB. </a:t>
            </a:r>
            <a:r>
              <a:rPr lang="pt-BR" sz="2000" smtClean="0">
                <a:solidFill>
                  <a:srgbClr val="FF3300"/>
                </a:solidFill>
              </a:rPr>
              <a:t>Isso cria um estado pró-inflamatório</a:t>
            </a:r>
            <a:r>
              <a:rPr lang="pt-BR" sz="2000" smtClean="0"/>
              <a:t> com aumento de TNF-α e IFN-γ, perda de células Treg e diminuição de IL-10 e EGF derivadas de linfócitos intra-epiteliais (IEL). </a:t>
            </a:r>
            <a:r>
              <a:rPr lang="pt-BR" sz="2000" b="1" smtClean="0">
                <a:solidFill>
                  <a:srgbClr val="FF3300"/>
                </a:solidFill>
              </a:rPr>
              <a:t>Essas alterações levam à quebra das junções de oclusões, perda da função de barreira epitelial, translocação bacteriana e sepse.</a:t>
            </a:r>
          </a:p>
        </p:txBody>
      </p:sp>
      <p:pic>
        <p:nvPicPr>
          <p:cNvPr id="890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228600"/>
            <a:ext cx="4446588" cy="4254500"/>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89092" name="Rectangle 4"/>
          <p:cNvSpPr>
            <a:spLocks noChangeArrowheads="1"/>
          </p:cNvSpPr>
          <p:nvPr/>
        </p:nvSpPr>
        <p:spPr bwMode="auto">
          <a:xfrm>
            <a:off x="10428288" y="6553200"/>
            <a:ext cx="16319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en-US" sz="1400">
                <a:latin typeface="Arial" pitchFamily="34" charset="0"/>
              </a:rPr>
              <a:t>Demehri FR, 2013</a:t>
            </a:r>
            <a:endParaRPr lang="pt-BR" sz="1400">
              <a:latin typeface="Arial" pitchFamily="34" charset="0"/>
            </a:endParaRPr>
          </a:p>
        </p:txBody>
      </p:sp>
      <p:sp>
        <p:nvSpPr>
          <p:cNvPr id="89093" name="AutoShape 5"/>
          <p:cNvSpPr>
            <a:spLocks noChangeArrowheads="1"/>
          </p:cNvSpPr>
          <p:nvPr/>
        </p:nvSpPr>
        <p:spPr bwMode="auto">
          <a:xfrm>
            <a:off x="11425238" y="5978525"/>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52" name="Group 8"/>
          <p:cNvGraphicFramePr>
            <a:graphicFrameLocks noGrp="1"/>
          </p:cNvGraphicFramePr>
          <p:nvPr/>
        </p:nvGraphicFramePr>
        <p:xfrm>
          <a:off x="912813" y="990600"/>
          <a:ext cx="10464800" cy="1005840"/>
        </p:xfrm>
        <a:graphic>
          <a:graphicData uri="http://schemas.openxmlformats.org/drawingml/2006/table">
            <a:tbl>
              <a:tblPr/>
              <a:tblGrid>
                <a:gridCol w="9647237"/>
                <a:gridCol w="817563"/>
              </a:tblGrid>
              <a:tr h="915988">
                <a:tc>
                  <a:txBody>
                    <a:bodyPr/>
                    <a:lstStyle/>
                    <a:p>
                      <a:pPr marL="0" marR="0" lvl="0" indent="0" algn="ctr" defTabSz="914400" rtl="0" eaLnBrk="1" fontAlgn="base" latinLnBrk="0" hangingPunct="1">
                        <a:lnSpc>
                          <a:spcPct val="100000"/>
                        </a:lnSpc>
                        <a:spcBef>
                          <a:spcPct val="0"/>
                        </a:spcBef>
                        <a:spcAft>
                          <a:spcPts val="600"/>
                        </a:spcAft>
                        <a:buClr>
                          <a:schemeClr val="accent1"/>
                        </a:buClr>
                        <a:buSzTx/>
                        <a:buFontTx/>
                        <a:buNone/>
                        <a:tabLst/>
                      </a:pPr>
                      <a:r>
                        <a:rPr kumimoji="0" lang="pt-BR" sz="2000" b="1" i="0" u="none" strike="noStrike" cap="none" normalizeH="0" baseline="0" smtClean="0">
                          <a:ln>
                            <a:noFill/>
                          </a:ln>
                          <a:solidFill>
                            <a:srgbClr val="262626"/>
                          </a:solidFill>
                          <a:effectLst/>
                          <a:latin typeface="Garamond" pitchFamily="18" charset="0"/>
                          <a:cs typeface="Arial" pitchFamily="34" charset="0"/>
                          <a:hlinkClick r:id="rId2"/>
                        </a:rPr>
                        <a:t>Nutrição enteral precoce em recém nascidos de muito baixo peso</a:t>
                      </a:r>
                      <a:r>
                        <a:rPr kumimoji="0" lang="pt-BR" sz="2000" b="0" i="0" u="none" strike="noStrike" cap="none" normalizeH="0" baseline="0" smtClean="0">
                          <a:ln>
                            <a:noFill/>
                          </a:ln>
                          <a:solidFill>
                            <a:srgbClr val="262626"/>
                          </a:solidFill>
                          <a:effectLst/>
                          <a:latin typeface="Garamond" pitchFamily="18" charset="0"/>
                          <a:cs typeface="Arial" pitchFamily="34" charset="0"/>
                        </a:rPr>
                        <a:t/>
                      </a:r>
                      <a:br>
                        <a:rPr kumimoji="0" lang="pt-BR" sz="2000" b="0" i="0" u="none" strike="noStrike" cap="none" normalizeH="0" baseline="0" smtClean="0">
                          <a:ln>
                            <a:noFill/>
                          </a:ln>
                          <a:solidFill>
                            <a:srgbClr val="262626"/>
                          </a:solidFill>
                          <a:effectLst/>
                          <a:latin typeface="Garamond" pitchFamily="18" charset="0"/>
                          <a:cs typeface="Arial" pitchFamily="34" charset="0"/>
                        </a:rPr>
                      </a:br>
                      <a:r>
                        <a:rPr kumimoji="0" lang="pt-BR" sz="2000" b="0" i="0" u="none" strike="noStrike" cap="none" normalizeH="0" baseline="0" smtClean="0">
                          <a:ln>
                            <a:noFill/>
                          </a:ln>
                          <a:solidFill>
                            <a:schemeClr val="hlink"/>
                          </a:solidFill>
                          <a:effectLst/>
                          <a:latin typeface="Garamond" pitchFamily="18" charset="0"/>
                          <a:cs typeface="Arial" pitchFamily="34" charset="0"/>
                        </a:rPr>
                        <a:t>Autor(es):</a:t>
                      </a:r>
                      <a:r>
                        <a:rPr kumimoji="0" lang="pt-BR" sz="2000" b="0" i="0" u="none" strike="noStrike" cap="none" normalizeH="0" baseline="0" smtClean="0">
                          <a:ln>
                            <a:noFill/>
                          </a:ln>
                          <a:solidFill>
                            <a:srgbClr val="262626"/>
                          </a:solidFill>
                          <a:effectLst/>
                          <a:latin typeface="Garamond" pitchFamily="18" charset="0"/>
                          <a:cs typeface="Arial" pitchFamily="34" charset="0"/>
                        </a:rPr>
                        <a:t> </a:t>
                      </a:r>
                      <a:r>
                        <a:rPr kumimoji="0" lang="pt-BR" sz="2000" b="0" i="0" u="none" strike="noStrike" cap="none" normalizeH="0" baseline="0" smtClean="0">
                          <a:ln>
                            <a:noFill/>
                          </a:ln>
                          <a:solidFill>
                            <a:srgbClr val="262626"/>
                          </a:solidFill>
                          <a:effectLst/>
                          <a:latin typeface="Garamond" pitchFamily="18" charset="0"/>
                          <a:cs typeface="Arial" pitchFamily="34" charset="0"/>
                          <a:hlinkClick r:id="rId2"/>
                        </a:rPr>
                        <a:t>Hamilton E, Massey C, Ross J, Taylor S. Apresentação: Deisiane Castanho, Fernanda Alves, Paulo R. Margotto</a:t>
                      </a:r>
                      <a:endParaRPr kumimoji="0" lang="pt-BR" sz="2000" b="0" i="0" u="none" strike="noStrike" cap="none" normalizeH="0" baseline="0" smtClean="0">
                        <a:ln>
                          <a:noFill/>
                        </a:ln>
                        <a:solidFill>
                          <a:srgbClr val="262626"/>
                        </a:solidFill>
                        <a:effectLst/>
                        <a:latin typeface="Garamond" pitchFamily="18"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ts val="600"/>
                        </a:spcAft>
                        <a:buClr>
                          <a:schemeClr val="accent1"/>
                        </a:buClr>
                        <a:buSzTx/>
                        <a:buFontTx/>
                        <a:buNone/>
                        <a:tabLst/>
                      </a:pPr>
                      <a:r>
                        <a:rPr kumimoji="0" lang="pt-BR" sz="1400" b="0" i="0" u="none" strike="noStrike" cap="none" normalizeH="0" baseline="0" smtClean="0">
                          <a:ln>
                            <a:noFill/>
                          </a:ln>
                          <a:solidFill>
                            <a:srgbClr val="262626"/>
                          </a:solidFill>
                          <a:effectLst/>
                          <a:latin typeface="Garamond" pitchFamily="18" charset="0"/>
                          <a:cs typeface="Arial" pitchFamily="34" charset="0"/>
                          <a:hlinkClick r:id="rId2"/>
                        </a:rPr>
                        <a:t>  </a:t>
                      </a:r>
                      <a:r>
                        <a:rPr kumimoji="0" lang="pt-BR" sz="1400" b="0" i="0" u="none" strike="noStrike" cap="none" normalizeH="0" baseline="0" smtClean="0">
                          <a:ln>
                            <a:noFill/>
                          </a:ln>
                          <a:solidFill>
                            <a:srgbClr val="262626"/>
                          </a:solidFill>
                          <a:effectLst/>
                          <a:latin typeface="Garamond" pitchFamily="18" charset="0"/>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sp>
        <p:nvSpPr>
          <p:cNvPr id="90117" name="Rectangle 13"/>
          <p:cNvSpPr>
            <a:spLocks/>
          </p:cNvSpPr>
          <p:nvPr/>
        </p:nvSpPr>
        <p:spPr bwMode="auto">
          <a:xfrm>
            <a:off x="1404938" y="2497138"/>
            <a:ext cx="10213975"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65125" indent="-282575" defTabSz="914400" eaLnBrk="0" hangingPunct="0">
              <a:lnSpc>
                <a:spcPct val="80000"/>
              </a:lnSpc>
              <a:spcBef>
                <a:spcPts val="600"/>
              </a:spcBef>
              <a:buClr>
                <a:schemeClr val="accent1"/>
              </a:buClr>
              <a:buSzPct val="80000"/>
              <a:buFont typeface="Wingdings 2" pitchFamily="18" charset="2"/>
              <a:buChar char=""/>
            </a:pPr>
            <a:r>
              <a:rPr lang="pt-BR" sz="2000" b="1">
                <a:latin typeface="Gill Sans MT" pitchFamily="34" charset="0"/>
                <a:ea typeface="MS PGothic" pitchFamily="34" charset="-128"/>
              </a:rPr>
              <a:t>RN DE MUITO BAIXO PESO </a:t>
            </a:r>
            <a:r>
              <a:rPr lang="pt-BR" sz="2000" b="1">
                <a:solidFill>
                  <a:srgbClr val="0000FF"/>
                </a:solidFill>
                <a:latin typeface="Gill Sans MT" pitchFamily="34" charset="0"/>
                <a:ea typeface="MS PGothic" pitchFamily="34" charset="-128"/>
              </a:rPr>
              <a:t>alimentados nas primeiras 24 h, quando comparados a bebês com início de alimentação posterior</a:t>
            </a:r>
            <a:r>
              <a:rPr lang="pt-BR" sz="2000" b="1">
                <a:latin typeface="Gill Sans MT" pitchFamily="34" charset="0"/>
                <a:ea typeface="MS PGothic" pitchFamily="34" charset="-128"/>
              </a:rPr>
              <a:t>, demonstrou </a:t>
            </a:r>
            <a:r>
              <a:rPr lang="pt-BR" sz="2000">
                <a:solidFill>
                  <a:srgbClr val="0000FF"/>
                </a:solidFill>
                <a:latin typeface="Gill Sans MT" pitchFamily="34" charset="0"/>
                <a:ea typeface="MS PGothic" pitchFamily="34" charset="-128"/>
              </a:rPr>
              <a:t>significativamente menor incidência ECN (4,6 </a:t>
            </a:r>
            <a:r>
              <a:rPr lang="pt-BR" sz="2000" i="1">
                <a:solidFill>
                  <a:srgbClr val="0000FF"/>
                </a:solidFill>
                <a:latin typeface="Gill Sans MT" pitchFamily="34" charset="0"/>
                <a:ea typeface="MS PGothic" pitchFamily="34" charset="-128"/>
              </a:rPr>
              <a:t>vs</a:t>
            </a:r>
            <a:r>
              <a:rPr lang="pt-BR" sz="2000">
                <a:solidFill>
                  <a:srgbClr val="0000FF"/>
                </a:solidFill>
                <a:latin typeface="Gill Sans MT" pitchFamily="34" charset="0"/>
                <a:ea typeface="MS PGothic" pitchFamily="34" charset="-128"/>
              </a:rPr>
              <a:t> 14%) (RR, IC 95% = 0,3, 0,13-0,71</a:t>
            </a:r>
            <a:r>
              <a:rPr lang="pt-BR" sz="2000" b="1">
                <a:solidFill>
                  <a:srgbClr val="0000FF"/>
                </a:solidFill>
                <a:latin typeface="Gill Sans MT" pitchFamily="34" charset="0"/>
                <a:ea typeface="MS PGothic" pitchFamily="34" charset="-128"/>
              </a:rPr>
              <a:t>)</a:t>
            </a:r>
            <a:r>
              <a:rPr lang="pt-BR" sz="2000" b="1">
                <a:latin typeface="Gill Sans MT" pitchFamily="34" charset="0"/>
                <a:ea typeface="MS PGothic" pitchFamily="34" charset="-128"/>
              </a:rPr>
              <a:t> e significativamente </a:t>
            </a:r>
            <a:r>
              <a:rPr lang="pt-BR" sz="2000" b="1">
                <a:solidFill>
                  <a:srgbClr val="0000FF"/>
                </a:solidFill>
                <a:latin typeface="Gill Sans MT" pitchFamily="34" charset="0"/>
                <a:ea typeface="MS PGothic" pitchFamily="34" charset="-128"/>
              </a:rPr>
              <a:t>menor do ECN ou morte</a:t>
            </a:r>
            <a:r>
              <a:rPr lang="pt-BR" sz="2000" b="1">
                <a:latin typeface="Gill Sans MT" pitchFamily="34" charset="0"/>
                <a:ea typeface="MS PGothic" pitchFamily="34" charset="-128"/>
              </a:rPr>
              <a:t> (6,3 </a:t>
            </a:r>
            <a:r>
              <a:rPr lang="pt-BR" sz="2000" b="1" i="1">
                <a:latin typeface="Gill Sans MT" pitchFamily="34" charset="0"/>
                <a:ea typeface="MS PGothic" pitchFamily="34" charset="-128"/>
              </a:rPr>
              <a:t>vs</a:t>
            </a:r>
            <a:r>
              <a:rPr lang="pt-BR" sz="2000" b="1">
                <a:latin typeface="Gill Sans MT" pitchFamily="34" charset="0"/>
                <a:ea typeface="MS PGothic" pitchFamily="34" charset="-128"/>
              </a:rPr>
              <a:t> 15,1%) (RR, IC 95% = 0,28, 0,13-0,58), respectivamente.</a:t>
            </a:r>
            <a:endParaRPr lang="pt-BR" sz="2000">
              <a:latin typeface="Gill Sans MT" pitchFamily="34" charset="0"/>
              <a:ea typeface="MS PGothic" pitchFamily="34" charset="-128"/>
            </a:endParaRPr>
          </a:p>
          <a:p>
            <a:pPr marL="365125" indent="-282575" defTabSz="914400" eaLnBrk="0" hangingPunct="0">
              <a:lnSpc>
                <a:spcPct val="80000"/>
              </a:lnSpc>
              <a:spcBef>
                <a:spcPts val="600"/>
              </a:spcBef>
              <a:buClr>
                <a:schemeClr val="accent1"/>
              </a:buClr>
              <a:buSzPct val="80000"/>
              <a:buFont typeface="Wingdings 2" pitchFamily="18" charset="2"/>
              <a:buChar char=""/>
            </a:pPr>
            <a:r>
              <a:rPr lang="pt-BR" sz="2000" b="1">
                <a:latin typeface="Gill Sans MT" pitchFamily="34" charset="0"/>
                <a:ea typeface="MS PGothic" pitchFamily="34" charset="-128"/>
              </a:rPr>
              <a:t>RN alimentando dentro das primeiras 24 h, foi associado com menos dias de nutrição parenteral quando comparado com crianças alimentadas posteriormente [mediana (intervalo interquartil) 10 (7-18) </a:t>
            </a:r>
            <a:r>
              <a:rPr lang="pt-BR" sz="2000" b="1" i="1">
                <a:latin typeface="Gill Sans MT" pitchFamily="34" charset="0"/>
                <a:ea typeface="MS PGothic" pitchFamily="34" charset="-128"/>
              </a:rPr>
              <a:t>vs</a:t>
            </a:r>
            <a:r>
              <a:rPr lang="pt-BR" sz="2000" b="1">
                <a:latin typeface="Gill Sans MT" pitchFamily="34" charset="0"/>
                <a:ea typeface="MS PGothic" pitchFamily="34" charset="-128"/>
              </a:rPr>
              <a:t> 18 (10-27) dias (p &lt; 0,0001)]. </a:t>
            </a:r>
            <a:endParaRPr lang="pt-BR" sz="2000">
              <a:latin typeface="Gill Sans MT" pitchFamily="34" charset="0"/>
              <a:ea typeface="MS PGothic" pitchFamily="34" charset="-128"/>
            </a:endParaRPr>
          </a:p>
          <a:p>
            <a:pPr marL="365125" indent="-282575" defTabSz="914400" eaLnBrk="0" hangingPunct="0">
              <a:lnSpc>
                <a:spcPct val="80000"/>
              </a:lnSpc>
              <a:spcBef>
                <a:spcPts val="600"/>
              </a:spcBef>
              <a:buClr>
                <a:schemeClr val="accent1"/>
              </a:buClr>
              <a:buSzPct val="80000"/>
              <a:buFont typeface="Wingdings 2" pitchFamily="18" charset="2"/>
              <a:buChar char=""/>
            </a:pPr>
            <a:r>
              <a:rPr lang="pt-BR" sz="2000">
                <a:latin typeface="Gill Sans MT" pitchFamily="34" charset="0"/>
                <a:ea typeface="MS PGothic" pitchFamily="34" charset="-128"/>
              </a:rPr>
              <a:t>Além disso, </a:t>
            </a:r>
            <a:r>
              <a:rPr lang="pt-BR" sz="2000">
                <a:solidFill>
                  <a:srgbClr val="0000FF"/>
                </a:solidFill>
                <a:latin typeface="Gill Sans MT" pitchFamily="34" charset="0"/>
                <a:ea typeface="MS PGothic" pitchFamily="34" charset="-128"/>
              </a:rPr>
              <a:t>quando controlados quanto a peso ao nascer, IG, raça e sexo, o início da alimentação precoce foi associada com a diminuição da ENTEROCOLITE NECROSANTE ou morte (p = 0,004)</a:t>
            </a:r>
          </a:p>
          <a:p>
            <a:pPr marL="365125" indent="-282575" defTabSz="914400" eaLnBrk="0" hangingPunct="0">
              <a:lnSpc>
                <a:spcPct val="80000"/>
              </a:lnSpc>
              <a:spcBef>
                <a:spcPts val="600"/>
              </a:spcBef>
              <a:buClr>
                <a:schemeClr val="accent1"/>
              </a:buClr>
              <a:buSzPct val="80000"/>
              <a:buFont typeface="Wingdings 2" pitchFamily="18" charset="2"/>
              <a:buChar char=""/>
            </a:pPr>
            <a:r>
              <a:rPr lang="pt-BR" sz="2000">
                <a:solidFill>
                  <a:srgbClr val="FF3399"/>
                </a:solidFill>
                <a:latin typeface="Gill Sans MT" pitchFamily="34" charset="0"/>
                <a:ea typeface="MS PGothic" pitchFamily="34" charset="-128"/>
              </a:rPr>
              <a:t>No entanto, não devemos ficar parados nos 20 ml/kg dia por 5-10 dias</a:t>
            </a:r>
            <a:r>
              <a:rPr lang="pt-BR" sz="2000">
                <a:latin typeface="Gill Sans MT" pitchFamily="34" charset="0"/>
                <a:ea typeface="MS PGothic" pitchFamily="34" charset="-128"/>
              </a:rPr>
              <a:t> (Neu J-2018)</a:t>
            </a:r>
          </a:p>
        </p:txBody>
      </p:sp>
      <p:sp>
        <p:nvSpPr>
          <p:cNvPr id="90118" name="Rectangle 9"/>
          <p:cNvSpPr>
            <a:spLocks noChangeArrowheads="1"/>
          </p:cNvSpPr>
          <p:nvPr/>
        </p:nvSpPr>
        <p:spPr bwMode="auto">
          <a:xfrm>
            <a:off x="3194050" y="485775"/>
            <a:ext cx="47212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2400" b="1">
                <a:solidFill>
                  <a:srgbClr val="0000FF"/>
                </a:solidFill>
                <a:latin typeface="Arial" pitchFamily="34" charset="0"/>
              </a:rPr>
              <a:t>Uso de nutrição enteral mínima</a:t>
            </a:r>
          </a:p>
        </p:txBody>
      </p:sp>
      <p:sp>
        <p:nvSpPr>
          <p:cNvPr id="90120" name="Rectangle 11"/>
          <p:cNvSpPr>
            <a:spLocks noChangeArrowheads="1"/>
          </p:cNvSpPr>
          <p:nvPr/>
        </p:nvSpPr>
        <p:spPr bwMode="auto">
          <a:xfrm>
            <a:off x="1617663" y="1925638"/>
            <a:ext cx="8613775"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defTabSz="914400"/>
            <a:r>
              <a:rPr lang="en-US" sz="1200" b="1">
                <a:latin typeface="Arial" pitchFamily="34" charset="0"/>
                <a:hlinkClick r:id="rId3"/>
              </a:rPr>
              <a:t>Early</a:t>
            </a:r>
            <a:r>
              <a:rPr lang="en-US" sz="1200">
                <a:latin typeface="Arial" pitchFamily="34" charset="0"/>
                <a:hlinkClick r:id="rId3"/>
              </a:rPr>
              <a:t> enteral feeding in very low birth weight infants.</a:t>
            </a:r>
            <a:r>
              <a:rPr lang="en-US" sz="1200">
                <a:latin typeface="Arial" pitchFamily="34" charset="0"/>
              </a:rPr>
              <a:t> </a:t>
            </a:r>
            <a:r>
              <a:rPr lang="en-US" sz="1200" b="1">
                <a:latin typeface="Arial" pitchFamily="34" charset="0"/>
              </a:rPr>
              <a:t>Hamilton E</a:t>
            </a:r>
            <a:r>
              <a:rPr lang="en-US" sz="1200">
                <a:latin typeface="Arial" pitchFamily="34" charset="0"/>
              </a:rPr>
              <a:t>, Massey C, Ross J, Taylor S.</a:t>
            </a:r>
          </a:p>
          <a:p>
            <a:pPr algn="ctr" defTabSz="914400"/>
            <a:r>
              <a:rPr lang="en-US" sz="1200" b="1">
                <a:latin typeface="Arial" pitchFamily="34" charset="0"/>
              </a:rPr>
              <a:t>Early</a:t>
            </a:r>
            <a:r>
              <a:rPr lang="en-US" sz="1200">
                <a:latin typeface="Arial" pitchFamily="34" charset="0"/>
              </a:rPr>
              <a:t> Hum Dev. 2014 May;90(5):227-30</a:t>
            </a:r>
          </a:p>
        </p:txBody>
      </p:sp>
      <p:sp>
        <p:nvSpPr>
          <p:cNvPr id="90121" name="AutoShape 9"/>
          <p:cNvSpPr>
            <a:spLocks noChangeArrowheads="1"/>
          </p:cNvSpPr>
          <p:nvPr/>
        </p:nvSpPr>
        <p:spPr bwMode="auto">
          <a:xfrm>
            <a:off x="11304588" y="6337300"/>
            <a:ext cx="887412" cy="520700"/>
          </a:xfrm>
          <a:prstGeom prst="curvedDownArrow">
            <a:avLst>
              <a:gd name="adj1" fmla="val 34085"/>
              <a:gd name="adj2" fmla="val 68171"/>
              <a:gd name="adj3" fmla="val 33333"/>
            </a:avLst>
          </a:prstGeom>
          <a:solidFill>
            <a:schemeClr val="accent1"/>
          </a:solidFill>
          <a:ln w="381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body" idx="4294967295"/>
          </p:nvPr>
        </p:nvSpPr>
        <p:spPr>
          <a:xfrm>
            <a:off x="1708150" y="3203575"/>
            <a:ext cx="9055100" cy="3963988"/>
          </a:xfrm>
        </p:spPr>
        <p:txBody>
          <a:bodyPr/>
          <a:lstStyle/>
          <a:p>
            <a:pPr marL="365125" indent="-282575" defTabSz="914400">
              <a:lnSpc>
                <a:spcPct val="80000"/>
              </a:lnSpc>
            </a:pPr>
            <a:r>
              <a:rPr lang="pt-PT" sz="1800" smtClean="0"/>
              <a:t>Em fetos com crescimento restrito, que apresentam fluxo diastólico final ausente ou reverso na artéria umbilical o estudo demonstrou que a alimentação entérica precoce em prematuros com crescimento restrito com Doppler pré-natal anormal é benéfico. </a:t>
            </a:r>
            <a:endParaRPr lang="pt-BR" sz="1800" smtClean="0"/>
          </a:p>
          <a:p>
            <a:pPr marL="365125" indent="-282575" defTabSz="914400">
              <a:lnSpc>
                <a:spcPct val="80000"/>
              </a:lnSpc>
            </a:pPr>
            <a:r>
              <a:rPr lang="pt-PT" sz="1800" smtClean="0"/>
              <a:t> No entanto, na análise de subgrupos sugere que as </a:t>
            </a:r>
            <a:r>
              <a:rPr lang="pt-PT" sz="1800" b="1" smtClean="0">
                <a:solidFill>
                  <a:srgbClr val="0000FF"/>
                </a:solidFill>
              </a:rPr>
              <a:t>crianças com restrição de crescimento &lt; 29 semanas podem exigir um aumento na duração da nutrição</a:t>
            </a:r>
            <a:r>
              <a:rPr lang="pt-PT" sz="1800" smtClean="0"/>
              <a:t> enteral mínima e uma taxa mais lenta de avanço de alimentação para facilitar a adaptação do intestino, pois o risco de enterocolite necrosante é muito alto. </a:t>
            </a:r>
            <a:endParaRPr lang="pt-BR" sz="1800" smtClean="0"/>
          </a:p>
          <a:p>
            <a:pPr marL="365125" indent="-282575" defTabSz="914400">
              <a:lnSpc>
                <a:spcPct val="80000"/>
              </a:lnSpc>
            </a:pPr>
            <a:r>
              <a:rPr lang="pt-PT" sz="1800" smtClean="0"/>
              <a:t> Os médicos devem ter calma na alimentação deste grupo, sendo a média de idade para alcançar a </a:t>
            </a:r>
            <a:r>
              <a:rPr lang="pt-PT" sz="1800" b="1" smtClean="0"/>
              <a:t>nutrição enteral plena de 28 dias</a:t>
            </a:r>
            <a:r>
              <a:rPr lang="pt-PT" sz="1800" smtClean="0"/>
              <a:t>, com muitas crianças levando muito mais tempo. </a:t>
            </a:r>
          </a:p>
          <a:p>
            <a:pPr marL="365125" indent="-282575" defTabSz="914400">
              <a:lnSpc>
                <a:spcPct val="80000"/>
              </a:lnSpc>
            </a:pPr>
            <a:r>
              <a:rPr lang="pt-PT" sz="1800" smtClean="0"/>
              <a:t> Ainda é necessário determinar se diferentes abordagens na alimentação pode modificar esse risco.</a:t>
            </a:r>
            <a:endParaRPr lang="pt-BR" sz="1800" smtClean="0"/>
          </a:p>
          <a:p>
            <a:pPr marL="365125" indent="-282575" algn="ctr" defTabSz="914400">
              <a:lnSpc>
                <a:spcPct val="80000"/>
              </a:lnSpc>
            </a:pPr>
            <a:endParaRPr lang="pt-BR" sz="1800" smtClean="0"/>
          </a:p>
        </p:txBody>
      </p:sp>
      <p:graphicFrame>
        <p:nvGraphicFramePr>
          <p:cNvPr id="91153" name="Group 17"/>
          <p:cNvGraphicFramePr>
            <a:graphicFrameLocks noGrp="1"/>
          </p:cNvGraphicFramePr>
          <p:nvPr/>
        </p:nvGraphicFramePr>
        <p:xfrm>
          <a:off x="912813" y="762000"/>
          <a:ext cx="10801350" cy="2356082"/>
        </p:xfrm>
        <a:graphic>
          <a:graphicData uri="http://schemas.openxmlformats.org/drawingml/2006/table">
            <a:tbl>
              <a:tblPr/>
              <a:tblGrid>
                <a:gridCol w="9661525"/>
                <a:gridCol w="1139825"/>
              </a:tblGrid>
              <a:tr h="1325563">
                <a:tc>
                  <a:txBody>
                    <a:bodyPr/>
                    <a:lstStyle/>
                    <a:p>
                      <a:pPr marL="0" marR="0" lvl="0" indent="0" algn="ctr" defTabSz="914400" rtl="0" eaLnBrk="1" fontAlgn="base" latinLnBrk="0" hangingPunct="1">
                        <a:lnSpc>
                          <a:spcPct val="100000"/>
                        </a:lnSpc>
                        <a:spcBef>
                          <a:spcPct val="20000"/>
                        </a:spcBef>
                        <a:spcAft>
                          <a:spcPts val="600"/>
                        </a:spcAft>
                        <a:buClr>
                          <a:schemeClr val="accent1"/>
                        </a:buClr>
                        <a:buSzPct val="115000"/>
                        <a:buFont typeface="Arial" pitchFamily="34" charset="0"/>
                        <a:buNone/>
                        <a:tabLst/>
                      </a:pPr>
                      <a:r>
                        <a:rPr kumimoji="0" lang="pt-BR" sz="1800" b="0" i="0" u="none" strike="noStrike" cap="none" normalizeH="0" baseline="0" smtClean="0">
                          <a:ln>
                            <a:noFill/>
                          </a:ln>
                          <a:solidFill>
                            <a:srgbClr val="0000FF"/>
                          </a:solidFill>
                          <a:effectLst/>
                          <a:latin typeface="Garamond" pitchFamily="18" charset="0"/>
                          <a:cs typeface="Arial" pitchFamily="34" charset="0"/>
                        </a:rPr>
                        <a:t>Alimentação de recém-nascidos abaixo de 29 semanas de gestação com Doppler pré-natal anormal: análise a partir de um estudo randomizado</a:t>
                      </a:r>
                      <a:r>
                        <a:rPr kumimoji="0" lang="pt-BR" sz="1800" b="0" i="0" u="none" strike="noStrike" cap="none" normalizeH="0" baseline="0" smtClean="0">
                          <a:ln>
                            <a:noFill/>
                          </a:ln>
                          <a:solidFill>
                            <a:schemeClr val="hlink"/>
                          </a:solidFill>
                          <a:effectLst/>
                          <a:latin typeface="Garamond" pitchFamily="18" charset="0"/>
                          <a:cs typeface="Arial" pitchFamily="34" charset="0"/>
                        </a:rPr>
                        <a:t/>
                      </a:r>
                      <a:br>
                        <a:rPr kumimoji="0" lang="pt-BR" sz="1800" b="0" i="0" u="none" strike="noStrike" cap="none" normalizeH="0" baseline="0" smtClean="0">
                          <a:ln>
                            <a:noFill/>
                          </a:ln>
                          <a:solidFill>
                            <a:schemeClr val="hlink"/>
                          </a:solidFill>
                          <a:effectLst/>
                          <a:latin typeface="Garamond" pitchFamily="18" charset="0"/>
                          <a:cs typeface="Arial" pitchFamily="34" charset="0"/>
                        </a:rPr>
                      </a:br>
                      <a:r>
                        <a:rPr kumimoji="0" lang="pt-BR" sz="2000" b="0" i="0" u="none" strike="noStrike" cap="none" normalizeH="0" baseline="0" smtClean="0">
                          <a:ln>
                            <a:noFill/>
                          </a:ln>
                          <a:solidFill>
                            <a:srgbClr val="262626"/>
                          </a:solidFill>
                          <a:effectLst/>
                          <a:latin typeface="Garamond" pitchFamily="18" charset="0"/>
                          <a:hlinkClick r:id="rId2"/>
                        </a:rPr>
                        <a:t>Feeding infants below 29 weeks' gestation with abnormal antenatal Doppler: analysis from a randomised trial.</a:t>
                      </a:r>
                      <a:r>
                        <a:rPr kumimoji="0" lang="pt-BR" sz="1400" b="1" i="0" u="none" strike="noStrike" cap="none" normalizeH="0" baseline="0" smtClean="0">
                          <a:ln>
                            <a:noFill/>
                          </a:ln>
                          <a:solidFill>
                            <a:srgbClr val="262626"/>
                          </a:solidFill>
                          <a:effectLst/>
                          <a:latin typeface="Garamond" pitchFamily="18" charset="0"/>
                        </a:rPr>
                        <a:t>Kempley S</a:t>
                      </a:r>
                      <a:r>
                        <a:rPr kumimoji="0" lang="pt-BR" sz="1400" b="0" i="0" u="none" strike="noStrike" cap="none" normalizeH="0" baseline="0" smtClean="0">
                          <a:ln>
                            <a:noFill/>
                          </a:ln>
                          <a:solidFill>
                            <a:srgbClr val="262626"/>
                          </a:solidFill>
                          <a:effectLst/>
                          <a:latin typeface="Garamond" pitchFamily="18" charset="0"/>
                        </a:rPr>
                        <a:t>, Gupta N, Linsell L, Dorling J, McCormick K, Mannix P, Juszczak E, Brocklehurst P, Leaf A; ADEPT Trial Collaborative Group.Arch Dis Child Fetal Neonatal Ed. 2014 Jan;99(1):F6-F11. doi: 10.1136/archdischild-2013-304393. Epub 2013 Aug 23.PMID: 23973795</a:t>
                      </a:r>
                    </a:p>
                    <a:p>
                      <a:pPr marL="0" marR="0" lvl="0" indent="0" algn="ctr" defTabSz="914400" rtl="0" eaLnBrk="1" fontAlgn="base" latinLnBrk="0" hangingPunct="1">
                        <a:lnSpc>
                          <a:spcPct val="100000"/>
                        </a:lnSpc>
                        <a:spcBef>
                          <a:spcPct val="20000"/>
                        </a:spcBef>
                        <a:spcAft>
                          <a:spcPts val="600"/>
                        </a:spcAft>
                        <a:buClr>
                          <a:schemeClr val="accent1"/>
                        </a:buClr>
                        <a:buSzPct val="115000"/>
                        <a:buFont typeface="Arial" pitchFamily="34" charset="0"/>
                        <a:buNone/>
                        <a:tabLst/>
                      </a:pPr>
                      <a:r>
                        <a:rPr kumimoji="0" lang="pt-BR" sz="1800" b="0" i="0" u="none" strike="noStrike" cap="none" normalizeH="0" baseline="0" smtClean="0">
                          <a:ln>
                            <a:noFill/>
                          </a:ln>
                          <a:solidFill>
                            <a:schemeClr val="hlink"/>
                          </a:solidFill>
                          <a:effectLst/>
                          <a:latin typeface="Garamond" pitchFamily="18" charset="0"/>
                          <a:cs typeface="Arial" pitchFamily="34" charset="0"/>
                        </a:rPr>
                        <a:t>Apresentação: Patrícia B.M. Castro, Helena Araújo Lapa; Danielle Gumieiro, Sarah A. Cardoso ; Thales da Silva Antunes; Paulo R. Margotto </a:t>
                      </a:r>
                    </a:p>
                  </a:txBody>
                  <a:tcPr marT="45709" marB="45709"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ts val="600"/>
                        </a:spcAft>
                        <a:buClr>
                          <a:schemeClr val="accent1"/>
                        </a:buClr>
                        <a:buSzTx/>
                        <a:buFontTx/>
                        <a:buNone/>
                        <a:tabLst/>
                      </a:pPr>
                      <a:r>
                        <a:rPr kumimoji="0" lang="pt-BR" sz="1400" b="0" i="0" u="none" strike="noStrike" cap="none" normalizeH="0" baseline="0" smtClean="0">
                          <a:ln>
                            <a:noFill/>
                          </a:ln>
                          <a:solidFill>
                            <a:srgbClr val="262626"/>
                          </a:solidFill>
                          <a:effectLst/>
                          <a:latin typeface="Garamond" pitchFamily="18" charset="0"/>
                          <a:cs typeface="Arial" pitchFamily="34" charset="0"/>
                          <a:hlinkClick r:id="rId3"/>
                        </a:rPr>
                        <a:t>  </a:t>
                      </a:r>
                      <a:r>
                        <a:rPr kumimoji="0" lang="pt-BR" sz="1400" b="0" i="0" u="none" strike="noStrike" cap="none" normalizeH="0" baseline="0" smtClean="0">
                          <a:ln>
                            <a:noFill/>
                          </a:ln>
                          <a:solidFill>
                            <a:srgbClr val="262626"/>
                          </a:solidFill>
                          <a:effectLst/>
                          <a:latin typeface="Garamond" pitchFamily="18" charset="0"/>
                          <a:cs typeface="Arial" pitchFamily="34" charset="0"/>
                        </a:rPr>
                        <a:t>     </a:t>
                      </a:r>
                    </a:p>
                  </a:txBody>
                  <a:tcPr marT="45709" marB="45709" horzOverflow="overflow">
                    <a:lnL>
                      <a:noFill/>
                    </a:lnL>
                    <a:lnR>
                      <a:noFill/>
                    </a:lnR>
                    <a:lnT>
                      <a:noFill/>
                    </a:lnT>
                    <a:lnB>
                      <a:noFill/>
                    </a:lnB>
                    <a:lnTlToBr>
                      <a:noFill/>
                    </a:lnTlToBr>
                    <a:lnBlToTr>
                      <a:noFill/>
                    </a:lnBlToTr>
                    <a:solidFill>
                      <a:srgbClr val="E4E4E4"/>
                    </a:solidFill>
                  </a:tcPr>
                </a:tc>
              </a:tr>
            </a:tbl>
          </a:graphicData>
        </a:graphic>
      </p:graphicFrame>
      <p:sp>
        <p:nvSpPr>
          <p:cNvPr id="91142" name="Rectangle 10"/>
          <p:cNvSpPr>
            <a:spLocks noChangeArrowheads="1"/>
          </p:cNvSpPr>
          <p:nvPr/>
        </p:nvSpPr>
        <p:spPr bwMode="auto">
          <a:xfrm>
            <a:off x="1789113" y="0"/>
            <a:ext cx="89360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2400" b="1">
                <a:solidFill>
                  <a:srgbClr val="0000FF"/>
                </a:solidFill>
                <a:latin typeface="Arial" pitchFamily="34" charset="0"/>
              </a:rPr>
              <a:t>Uso de nutrição enteral mínima  e Doppler pré-natal alterado</a:t>
            </a:r>
          </a:p>
        </p:txBody>
      </p:sp>
      <p:pic>
        <p:nvPicPr>
          <p:cNvPr id="91143" name="Picture 12" descr="pptx">
            <a:hlinkClick r:id="rId4" tooltip="Nutric_Enter_RIUC_abaixo_29sem_201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17188" y="8382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a:xfrm>
            <a:off x="-1330426" y="0"/>
            <a:ext cx="9601200" cy="1303337"/>
          </a:xfrm>
        </p:spPr>
        <p:txBody>
          <a:bodyPr/>
          <a:lstStyle/>
          <a:p>
            <a:r>
              <a:rPr lang="pt-BR" dirty="0" smtClean="0">
                <a:ln>
                  <a:noFill/>
                </a:ln>
                <a:solidFill>
                  <a:srgbClr val="0000FF"/>
                </a:solidFill>
              </a:rPr>
              <a:t>Portanto...</a:t>
            </a:r>
          </a:p>
        </p:txBody>
      </p:sp>
      <p:sp>
        <p:nvSpPr>
          <p:cNvPr id="95235" name="Rectangle 3"/>
          <p:cNvSpPr>
            <a:spLocks noGrp="1"/>
          </p:cNvSpPr>
          <p:nvPr>
            <p:ph type="body" idx="4294967295"/>
          </p:nvPr>
        </p:nvSpPr>
        <p:spPr>
          <a:xfrm>
            <a:off x="327260" y="881061"/>
            <a:ext cx="11320530" cy="5904749"/>
          </a:xfrm>
          <a:solidFill>
            <a:schemeClr val="bg1"/>
          </a:solidFill>
        </p:spPr>
        <p:txBody>
          <a:bodyPr/>
          <a:lstStyle/>
          <a:p>
            <a:r>
              <a:rPr lang="pt-PT" sz="2000" dirty="0" smtClean="0"/>
              <a:t>A partir da análise secundária do estudo pediátrico  </a:t>
            </a:r>
            <a:r>
              <a:rPr lang="pt-BR" sz="2000" dirty="0" smtClean="0"/>
              <a:t>HALF-PINT (</a:t>
            </a:r>
            <a:r>
              <a:rPr lang="pt-BR" sz="2000" i="1" dirty="0" smtClean="0"/>
              <a:t>The Heart </a:t>
            </a:r>
            <a:r>
              <a:rPr lang="pt-BR" sz="2000" i="1" dirty="0" err="1" smtClean="0"/>
              <a:t>and</a:t>
            </a:r>
            <a:r>
              <a:rPr lang="pt-BR" sz="2000" i="1" dirty="0" smtClean="0"/>
              <a:t> </a:t>
            </a:r>
            <a:r>
              <a:rPr lang="pt-BR" sz="2000" i="1" dirty="0" err="1" smtClean="0"/>
              <a:t>Lung</a:t>
            </a:r>
            <a:r>
              <a:rPr lang="pt-BR" sz="2000" i="1" dirty="0" smtClean="0"/>
              <a:t> </a:t>
            </a:r>
            <a:r>
              <a:rPr lang="pt-BR" sz="2000" i="1" dirty="0" err="1" smtClean="0"/>
              <a:t>Failure-Pediatric</a:t>
            </a:r>
            <a:r>
              <a:rPr lang="pt-BR" sz="2000" i="1" dirty="0" smtClean="0"/>
              <a:t> </a:t>
            </a:r>
            <a:r>
              <a:rPr lang="pt-BR" sz="2000" i="1" dirty="0" err="1" smtClean="0"/>
              <a:t>Insulin</a:t>
            </a:r>
            <a:r>
              <a:rPr lang="pt-BR" sz="2000" i="1" dirty="0" smtClean="0"/>
              <a:t> </a:t>
            </a:r>
            <a:r>
              <a:rPr lang="pt-BR" sz="2000" i="1" dirty="0" err="1" smtClean="0"/>
              <a:t>Titration</a:t>
            </a:r>
            <a:r>
              <a:rPr lang="pt-BR" sz="2000" i="1" dirty="0" smtClean="0"/>
              <a:t> </a:t>
            </a:r>
            <a:r>
              <a:rPr lang="pt-BR" sz="2000" i="1" dirty="0" err="1" smtClean="0"/>
              <a:t>study</a:t>
            </a:r>
            <a:r>
              <a:rPr lang="pt-BR" sz="2000" i="1" dirty="0" smtClean="0"/>
              <a:t>) - NEJM;</a:t>
            </a:r>
            <a:r>
              <a:rPr lang="pt-BR" sz="2000" dirty="0" smtClean="0"/>
              <a:t> </a:t>
            </a:r>
            <a:r>
              <a:rPr lang="pt-BR" sz="2000" dirty="0" err="1" smtClean="0"/>
              <a:t>Fev</a:t>
            </a:r>
            <a:r>
              <a:rPr lang="pt-BR" sz="2000" dirty="0" smtClean="0"/>
              <a:t>/2017, os autores avaliaram a hipótese de que a nutrição enteral (NE) inicial dentro de 48 horas após a randomização no estudo foi associada a menor mortalidade hospitalar em 90 dias. Em comparação com a NE precoce e NE não precoce, houve significativamente menor mortalidade hospitalar em 9º dias, mais dias sem UTI, mais dias em hospital, mais dias sem ventilação mecânica e menos disfunção orgânica no grupo da NE precoce. Esse estudo fornece evidências convincentes de que uma estratégia de suporte nutricional da NE inicial é benéfica e provavelmente melhorará os resultados clínicos de curto e longo prazo em crianças criticamente doentes com hiperglicemia. Embora estudos em crianças doentes demonstraram a segurança da EN em crianças com infusões vasoativas, a presente análise destaca que os médicos tendem a evitar o início precoce da NE no cenário de instabilidade hemodinâmica que requer suporte de </a:t>
            </a:r>
            <a:r>
              <a:rPr lang="pt-BR" sz="2000" dirty="0" err="1" smtClean="0"/>
              <a:t>apóio</a:t>
            </a:r>
            <a:r>
              <a:rPr lang="pt-BR" sz="2000" dirty="0" smtClean="0"/>
              <a:t> inotrópico. Nos complementos, enfatizamos, como dito pela Dra. Cléa Leone, que “a nutrição parenteral (NP)  nos mostra cada vez mais que ela não é uma solução; é uma alternativa, diria, um acessório, para nos ajudar a chegar aonde deveremos chegar”. Nos complementos, a  importância do uso da nutrição enteral mínima precocemente nos neonatos, com diminuição da sepse tardia, da displasia </a:t>
            </a:r>
            <a:r>
              <a:rPr lang="pt-BR" sz="2000" dirty="0" err="1" smtClean="0"/>
              <a:t>broncopulmonar</a:t>
            </a:r>
            <a:r>
              <a:rPr lang="pt-BR" sz="2000" dirty="0" smtClean="0"/>
              <a:t>, da retinopatia da prematuridade que necessita de cirurgia, sem aumento de </a:t>
            </a:r>
            <a:r>
              <a:rPr lang="pt-BR" sz="2000" dirty="0" err="1" smtClean="0"/>
              <a:t>enterocolite</a:t>
            </a:r>
            <a:r>
              <a:rPr lang="pt-BR" sz="2000" dirty="0" smtClean="0"/>
              <a:t> </a:t>
            </a:r>
            <a:r>
              <a:rPr lang="pt-BR" sz="2000" dirty="0" err="1" smtClean="0"/>
              <a:t>necrosante</a:t>
            </a:r>
            <a:r>
              <a:rPr lang="pt-BR" sz="2000" dirty="0" smtClean="0"/>
              <a:t> (na NP aumenta a permeabilidade intestinal predisponde a </a:t>
            </a:r>
            <a:r>
              <a:rPr lang="pt-BR" sz="2000" dirty="0" err="1" smtClean="0"/>
              <a:t>enterocolite</a:t>
            </a:r>
            <a:r>
              <a:rPr lang="pt-BR" sz="2000" dirty="0" smtClean="0"/>
              <a:t> </a:t>
            </a:r>
            <a:r>
              <a:rPr lang="pt-BR" sz="2000" dirty="0" err="1" smtClean="0"/>
              <a:t>necrosante</a:t>
            </a:r>
            <a:r>
              <a:rPr lang="pt-BR" sz="2000" dirty="0" smtClean="0"/>
              <a:t>!), menos necessidade de fototerapia, menos intolerância alimentar, aumenta o crescimento intestinal,  mais rapidamente atinge a nutrição enteral plena, podendo inclusive ser usada em bebês em hipotermia terapêutica. </a:t>
            </a:r>
          </a:p>
        </p:txBody>
      </p:sp>
      <p:sp>
        <p:nvSpPr>
          <p:cNvPr id="95236" name="Text Box 4"/>
          <p:cNvSpPr txBox="1">
            <a:spLocks noChangeArrowheads="1"/>
          </p:cNvSpPr>
          <p:nvPr/>
        </p:nvSpPr>
        <p:spPr bwMode="auto">
          <a:xfrm>
            <a:off x="10544175" y="6210300"/>
            <a:ext cx="10287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alibri" pitchFamily="34" charset="0"/>
              </a:defRPr>
            </a:lvl1pPr>
            <a:lvl2pPr>
              <a:defRPr>
                <a:solidFill>
                  <a:schemeClr val="tx1"/>
                </a:solidFill>
                <a:latin typeface="Calibri" pitchFamily="34" charset="0"/>
              </a:defRPr>
            </a:lvl2pPr>
            <a:lvl3pPr>
              <a:defRPr>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fontAlgn="base">
              <a:spcBef>
                <a:spcPct val="0"/>
              </a:spcBef>
              <a:spcAft>
                <a:spcPct val="0"/>
              </a:spcAft>
              <a:defRPr>
                <a:solidFill>
                  <a:schemeClr val="tx1"/>
                </a:solidFill>
                <a:latin typeface="Calibri" pitchFamily="34" charset="0"/>
              </a:defRPr>
            </a:lvl6pPr>
            <a:lvl7pPr fontAlgn="base">
              <a:spcBef>
                <a:spcPct val="0"/>
              </a:spcBef>
              <a:spcAft>
                <a:spcPct val="0"/>
              </a:spcAft>
              <a:defRPr>
                <a:solidFill>
                  <a:schemeClr val="tx1"/>
                </a:solidFill>
                <a:latin typeface="Calibri" pitchFamily="34" charset="0"/>
              </a:defRPr>
            </a:lvl7pPr>
            <a:lvl8pPr fontAlgn="base">
              <a:spcBef>
                <a:spcPct val="0"/>
              </a:spcBef>
              <a:spcAft>
                <a:spcPct val="0"/>
              </a:spcAft>
              <a:defRPr>
                <a:solidFill>
                  <a:schemeClr val="tx1"/>
                </a:solidFill>
                <a:latin typeface="Calibri" pitchFamily="34" charset="0"/>
              </a:defRPr>
            </a:lvl8pPr>
            <a:lvl9pPr fontAlgn="base">
              <a:spcBef>
                <a:spcPct val="0"/>
              </a:spcBef>
              <a:spcAft>
                <a:spcPct val="0"/>
              </a:spcAft>
              <a:defRPr>
                <a:solidFill>
                  <a:schemeClr val="tx1"/>
                </a:solidFill>
                <a:latin typeface="Calibri" pitchFamily="34" charset="0"/>
              </a:defRPr>
            </a:lvl9pPr>
          </a:lstStyle>
          <a:p>
            <a:pPr defTabSz="914400"/>
            <a:r>
              <a:rPr lang="pt-BR" sz="900"/>
              <a:t>Paulo R. Margotto</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idx="4294967295"/>
          </p:nvPr>
        </p:nvSpPr>
        <p:spPr>
          <a:xfrm>
            <a:off x="-1719263" y="752475"/>
            <a:ext cx="9601201" cy="1303338"/>
          </a:xfrm>
        </p:spPr>
        <p:txBody>
          <a:bodyPr/>
          <a:lstStyle/>
          <a:p>
            <a:r>
              <a:rPr lang="pt-BR" smtClean="0">
                <a:ln>
                  <a:noFill/>
                </a:ln>
                <a:solidFill>
                  <a:srgbClr val="0000FF"/>
                </a:solidFill>
              </a:rPr>
              <a:t>OBRIGADO!</a:t>
            </a:r>
          </a:p>
        </p:txBody>
      </p:sp>
      <p:pic>
        <p:nvPicPr>
          <p:cNvPr id="921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0838" y="498475"/>
            <a:ext cx="4473575" cy="5789613"/>
          </a:xfrm>
          <a:prstGeom prst="rect">
            <a:avLst/>
          </a:prstGeom>
          <a:noFill/>
          <a:ln w="38100">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1_HDOfficeLightV0">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rgânico">
  <a:themeElements>
    <a:clrScheme name="Orgânico">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ânico">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â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E4E49EB0-FB00-41F5-9359-4843D783A23D}"/>
    </a:ext>
  </a:extLst>
</a:theme>
</file>

<file path=ppt/theme/theme4.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TM02900688[[fn=Faceta]]</Template>
  <TotalTime>50545</TotalTime>
  <Words>5128</Words>
  <Application>Microsoft Office PowerPoint</Application>
  <PresentationFormat>Personalizar</PresentationFormat>
  <Paragraphs>300</Paragraphs>
  <Slides>52</Slides>
  <Notes>2</Notes>
  <HiddenSlides>0</HiddenSlides>
  <MMClips>0</MMClips>
  <ScaleCrop>false</ScaleCrop>
  <HeadingPairs>
    <vt:vector size="4" baseType="variant">
      <vt:variant>
        <vt:lpstr>Tema</vt:lpstr>
      </vt:variant>
      <vt:variant>
        <vt:i4>3</vt:i4>
      </vt:variant>
      <vt:variant>
        <vt:lpstr>Títulos de slides</vt:lpstr>
      </vt:variant>
      <vt:variant>
        <vt:i4>52</vt:i4>
      </vt:variant>
    </vt:vector>
  </HeadingPairs>
  <TitlesOfParts>
    <vt:vector size="55" baseType="lpstr">
      <vt:lpstr>HDOfficeLightV0</vt:lpstr>
      <vt:lpstr>1_HDOfficeLightV0</vt:lpstr>
      <vt:lpstr>Orgânico</vt:lpstr>
      <vt:lpstr>Apresentação do PowerPoint</vt:lpstr>
      <vt:lpstr>Introdução</vt:lpstr>
      <vt:lpstr>Introdução</vt:lpstr>
      <vt:lpstr>Desenho do estudo</vt:lpstr>
      <vt:lpstr>Definições</vt:lpstr>
      <vt:lpstr>Apresentação do PowerPoint</vt:lpstr>
      <vt:lpstr>Apresentação do PowerPoint</vt:lpstr>
      <vt:lpstr>Apresentação do PowerPoint</vt:lpstr>
      <vt:lpstr>Apresentação do PowerPoint</vt:lpstr>
      <vt:lpstr>Após controle de variáveis, a NE precoce, comparado com nenhuma NE precoce, foi associado a: </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CONCLUSÃO</vt:lpstr>
      <vt:lpstr>Apresentação do PowerPoint</vt:lpstr>
      <vt:lpstr>Apresentação do PowerPoint</vt:lpstr>
      <vt:lpstr>Apresentação do PowerPoint</vt:lpstr>
      <vt:lpstr>Apresentação do PowerPoint</vt:lpstr>
      <vt:lpstr>Apresentação do PowerPoint</vt:lpstr>
      <vt:lpstr>Nota do Editor da página neonatal, Dr. Paulo R. Margotto. Consultem Também! Aqui e Agora!</vt:lpstr>
      <vt:lpstr>Apresentação do PowerPoint</vt:lpstr>
      <vt:lpstr>Apresentação do PowerPoint</vt:lpstr>
      <vt:lpstr>Apresentação do PowerPoint</vt:lpstr>
      <vt:lpstr>Efeitos da Nutrição Enteral</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Coisas que fazemos para bagunçar as coisas Falta de Alimentação Enteral! </vt:lpstr>
      <vt:lpstr>Apresentação do PowerPoint</vt:lpstr>
      <vt:lpstr>É a nutrição enteral que  faz o intestino crescer. Em nutrição parenteral total sem nutrição enteral o intestino não cresce, além de aumentar a permeabilidade intestinal (aumenta o risco de infecção pelo aumento de translocação de bactérias) e de não aumentar os hormônios gastrintestinais</vt:lpstr>
      <vt:lpstr>    Nutrição enteral Precoce x Tardia</vt:lpstr>
      <vt:lpstr>Vejam o Efeito da Nutrição Parenteral no Rato NO MICROBIOMA INTESTINAL</vt:lpstr>
      <vt:lpstr>Apresentação do PowerPoint</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Luana Letiza Discacciati</dc:creator>
  <cp:lastModifiedBy>Paulo</cp:lastModifiedBy>
  <cp:revision>167</cp:revision>
  <dcterms:created xsi:type="dcterms:W3CDTF">2017-05-22T19:25:51Z</dcterms:created>
  <dcterms:modified xsi:type="dcterms:W3CDTF">2020-05-16T11:21:35Z</dcterms:modified>
</cp:coreProperties>
</file>