
<file path=[Content_Types].xml><?xml version="1.0" encoding="utf-8"?>
<Types xmlns="http://schemas.openxmlformats.org/package/2006/content-types">
  <Default Extension="png" ContentType="image/png"/>
  <Default Extension="bin" ContentType="application/vnd.openxmlformats-officedocument.oleObject"/>
  <Default Extension="jpeg" ContentType="image/jpeg"/>
  <Default Extension="xls" ContentType="application/vnd.ms-excel"/>
  <Default Extension="emf" ContentType="image/x-emf"/>
  <Default Extension="rels" ContentType="application/vnd.openxmlformats-package.relationships+xml"/>
  <Default Extension="xml" ContentType="application/xml"/>
  <Default Extension="vml" ContentType="application/vnd.openxmlformats-officedocument.vmlDrawin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2"/>
    <p:sldId id="257" r:id="rId3"/>
    <p:sldId id="258" r:id="rId4"/>
    <p:sldId id="264" r:id="rId5"/>
    <p:sldId id="285" r:id="rId6"/>
    <p:sldId id="262" r:id="rId7"/>
    <p:sldId id="265" r:id="rId8"/>
    <p:sldId id="266" r:id="rId9"/>
    <p:sldId id="282" r:id="rId10"/>
    <p:sldId id="270" r:id="rId11"/>
    <p:sldId id="283" r:id="rId12"/>
    <p:sldId id="271" r:id="rId13"/>
    <p:sldId id="272" r:id="rId14"/>
    <p:sldId id="273" r:id="rId15"/>
    <p:sldId id="279" r:id="rId16"/>
    <p:sldId id="275" r:id="rId17"/>
    <p:sldId id="277" r:id="rId18"/>
    <p:sldId id="278" r:id="rId19"/>
    <p:sldId id="267" r:id="rId20"/>
    <p:sldId id="259" r:id="rId21"/>
    <p:sldId id="274" r:id="rId22"/>
    <p:sldId id="260" r:id="rId23"/>
    <p:sldId id="261" r:id="rId24"/>
    <p:sldId id="280" r:id="rId25"/>
    <p:sldId id="281" r:id="rId26"/>
  </p:sldIdLst>
  <p:sldSz cx="12192000" cy="6858000"/>
  <p:notesSz cx="6858000" cy="9144000"/>
  <p:defaultTextStyle>
    <a:defPPr>
      <a:defRPr lang="en-US"/>
    </a:defPPr>
    <a:lvl1pPr algn="l" defTabSz="457200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Rockwell"/>
        <a:ea typeface="+mn-ea"/>
        <a:cs typeface="Arial" pitchFamily="34" charset="0"/>
      </a:defRPr>
    </a:lvl1pPr>
    <a:lvl2pPr marL="457200" algn="l" defTabSz="457200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Rockwell"/>
        <a:ea typeface="+mn-ea"/>
        <a:cs typeface="Arial" pitchFamily="34" charset="0"/>
      </a:defRPr>
    </a:lvl2pPr>
    <a:lvl3pPr marL="914400" algn="l" defTabSz="457200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Rockwell"/>
        <a:ea typeface="+mn-ea"/>
        <a:cs typeface="Arial" pitchFamily="34" charset="0"/>
      </a:defRPr>
    </a:lvl3pPr>
    <a:lvl4pPr marL="1371600" algn="l" defTabSz="457200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Rockwell"/>
        <a:ea typeface="+mn-ea"/>
        <a:cs typeface="Arial" pitchFamily="34" charset="0"/>
      </a:defRPr>
    </a:lvl4pPr>
    <a:lvl5pPr marL="1828800" algn="l" defTabSz="457200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Rockwell"/>
        <a:ea typeface="+mn-ea"/>
        <a:cs typeface="Arial" pitchFamily="34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Rockwell"/>
        <a:ea typeface="+mn-ea"/>
        <a:cs typeface="Arial" pitchFamily="34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Rockwell"/>
        <a:ea typeface="+mn-ea"/>
        <a:cs typeface="Arial" pitchFamily="34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Rockwell"/>
        <a:ea typeface="+mn-ea"/>
        <a:cs typeface="Arial" pitchFamily="34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Rockwell"/>
        <a:ea typeface="+mn-ea"/>
        <a:cs typeface="Arial" pitchFamily="34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000" autoAdjust="0"/>
    <p:restoredTop sz="94249" autoAdjust="0"/>
  </p:normalViewPr>
  <p:slideViewPr>
    <p:cSldViewPr snapToGrid="0">
      <p:cViewPr>
        <p:scale>
          <a:sx n="72" d="100"/>
          <a:sy n="72" d="100"/>
        </p:scale>
        <p:origin x="-428" y="-5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6.png"/></Relationships>
</file>

<file path=ppt/drawings/_rels/vmlDrawing2.vml.rels><?xml version="1.0" encoding="UTF-8" standalone="yes"?>
<Relationships xmlns="http://schemas.openxmlformats.org/package/2006/relationships"><Relationship Id="rId1" Type="http://schemas.openxmlformats.org/officeDocument/2006/relationships/image" Target="../media/image7.png"/></Relationships>
</file>

<file path=ppt/drawings/_rels/vmlDrawing3.vml.rels><?xml version="1.0" encoding="UTF-8" standalone="yes"?>
<Relationships xmlns="http://schemas.openxmlformats.org/package/2006/relationships"><Relationship Id="rId1" Type="http://schemas.openxmlformats.org/officeDocument/2006/relationships/image" Target="../media/image8.png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95269" y="1122363"/>
            <a:ext cx="9001462" cy="2387600"/>
          </a:xfrm>
        </p:spPr>
        <p:txBody>
          <a:bodyPr anchor="b"/>
          <a:lstStyle>
            <a:lvl1pPr algn="ctr">
              <a:defRPr sz="48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95269" y="3602038"/>
            <a:ext cx="9001462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pt-BR"/>
              <a:t>Clique para editar o estilo do subtítulo Mestre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9B322A0-FD54-40E0-AFDE-4437F6B2E1CA}" type="datetimeFigureOut">
              <a:rPr lang="en-US"/>
              <a:pPr>
                <a:defRPr/>
              </a:pPr>
              <a:t>5/22/2020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DD8E0B5-0A18-46CB-8FAE-830B377F5D0D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4136843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3860CF5-27CB-4E73-BB63-0740A0790D23}" type="datetimeFigureOut">
              <a:rPr lang="en-US"/>
              <a:pPr>
                <a:defRPr/>
              </a:pPr>
              <a:t>5/22/2020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A43EFB4-796C-42D7-850C-58D0084305BA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7825541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29244" y="657226"/>
            <a:ext cx="9733512" cy="2852737"/>
          </a:xfrm>
        </p:spPr>
        <p:txBody>
          <a:bodyPr anchor="b"/>
          <a:lstStyle>
            <a:lvl1pPr>
              <a:defRPr sz="34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29244" y="3602038"/>
            <a:ext cx="9733512" cy="1500187"/>
          </a:xfrm>
        </p:spPr>
        <p:txBody>
          <a:bodyPr/>
          <a:lstStyle>
            <a:lvl1pPr marL="0" indent="0" algn="ctr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116967A-5126-4101-88AC-DB61BCD2B0CC}" type="datetimeFigureOut">
              <a:rPr lang="en-US"/>
              <a:pPr>
                <a:defRPr/>
              </a:pPr>
              <a:t>5/22/2020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5705467-23D1-4AD0-AE86-21D9EA0150A6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0439077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95" y="609600"/>
            <a:ext cx="10353761" cy="1326321"/>
          </a:xfrm>
        </p:spPr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913795" y="2088319"/>
            <a:ext cx="5106004" cy="3702881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3403" y="2088319"/>
            <a:ext cx="5094154" cy="3702881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A71B452-2C5B-45C6-8D52-72B1210E94F3}" type="datetimeFigureOut">
              <a:rPr lang="en-US"/>
              <a:pPr>
                <a:defRPr/>
              </a:pPr>
              <a:t>5/22/2020</a:t>
            </a:fld>
            <a:endParaRPr lang="en-U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1F8CBB2-DA49-4491-83C9-0A6C85E0A27D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775757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95" y="609600"/>
            <a:ext cx="10353761" cy="1325563"/>
          </a:xfrm>
        </p:spPr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1804" y="2088320"/>
            <a:ext cx="4879199" cy="823912"/>
          </a:xfrm>
        </p:spPr>
        <p:txBody>
          <a:bodyPr anchor="b"/>
          <a:lstStyle>
            <a:lvl1pPr marL="0" indent="0">
              <a:lnSpc>
                <a:spcPct val="100000"/>
              </a:lnSpc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913795" y="2912232"/>
            <a:ext cx="5107208" cy="2878968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402003" y="2088320"/>
            <a:ext cx="4865554" cy="823912"/>
          </a:xfrm>
        </p:spPr>
        <p:txBody>
          <a:bodyPr anchor="b"/>
          <a:lstStyle>
            <a:lvl1pPr marL="0" indent="0">
              <a:lnSpc>
                <a:spcPct val="100000"/>
              </a:lnSpc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912232"/>
            <a:ext cx="5095357" cy="2878968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AE73A77-3596-4F14-8A77-611EF748A35A}" type="datetimeFigureOut">
              <a:rPr lang="en-US"/>
              <a:pPr>
                <a:defRPr/>
              </a:pPr>
              <a:t>5/22/2020</a:t>
            </a:fld>
            <a:endParaRPr lang="en-US"/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5FA23E0-042D-473F-99B4-239D763E16D6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2979108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A07277C-7954-4387-AC8A-EB169E60F792}" type="datetimeFigureOut">
              <a:rPr lang="en-US"/>
              <a:pPr>
                <a:defRPr/>
              </a:pPr>
              <a:t>5/22/2020</a:t>
            </a:fld>
            <a:endParaRPr lang="en-US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3F7F6BA-D6E2-47B1-8879-9022BED01BD6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501107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812A74A-7481-42AA-B22E-E2CAD155572C}" type="datetimeFigureOut">
              <a:rPr lang="en-US"/>
              <a:pPr>
                <a:defRPr/>
              </a:pPr>
              <a:t>5/22/2020</a:t>
            </a:fld>
            <a:endParaRPr lang="en-US"/>
          </a:p>
        </p:txBody>
      </p:sp>
      <p:sp>
        <p:nvSpPr>
          <p:cNvPr id="3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7104DFA-9970-4C49-9AEC-6C7F1BE9F9F0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2881269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7228" y="609600"/>
            <a:ext cx="3932237" cy="2362200"/>
          </a:xfrm>
        </p:spPr>
        <p:txBody>
          <a:bodyPr anchor="b"/>
          <a:lstStyle>
            <a:lvl1pPr>
              <a:defRPr sz="28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078064" y="609600"/>
            <a:ext cx="6189492" cy="5181600"/>
          </a:xfrm>
        </p:spPr>
        <p:txBody>
          <a:bodyPr anchor="ctr"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7228" y="2971800"/>
            <a:ext cx="3932237" cy="2819399"/>
          </a:xfrm>
        </p:spPr>
        <p:txBody>
          <a:bodyPr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8B1CD18-8C9B-4FB1-9EFD-F3580FDB7D9E}" type="datetimeFigureOut">
              <a:rPr lang="en-US"/>
              <a:pPr>
                <a:defRPr/>
              </a:pPr>
              <a:t>5/22/2020</a:t>
            </a:fld>
            <a:endParaRPr lang="en-U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578CD07-F3EA-48EE-B138-C73CF0B9CFA5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8212669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7227" y="609600"/>
            <a:ext cx="5929773" cy="2362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7424804" y="758881"/>
            <a:ext cx="3255356" cy="4883038"/>
          </a:xfrm>
          <a:noFill/>
          <a:ln w="1905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pt-BR" noProof="0"/>
              <a:t>Clique no ícone para adicionar uma imagem</a:t>
            </a:r>
            <a:endParaRPr lang="en-US" noProof="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4" y="2971800"/>
            <a:ext cx="5934950" cy="2819400"/>
          </a:xfrm>
        </p:spPr>
        <p:txBody>
          <a:bodyPr/>
          <a:lstStyle>
            <a:lvl1pPr marL="0" indent="0" algn="ctr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2C50ABA-6AAE-4743-A7A2-90F65FD9A664}" type="datetimeFigureOut">
              <a:rPr lang="en-US"/>
              <a:pPr>
                <a:defRPr/>
              </a:pPr>
              <a:t>5/22/2020</a:t>
            </a:fld>
            <a:endParaRPr lang="en-U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34D12A2-334F-4C51-A4A7-3DE9EC4C2391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8887175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Foto Panorâmica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806" y="4289372"/>
            <a:ext cx="10367564" cy="819355"/>
          </a:xfrm>
        </p:spPr>
        <p:txBody>
          <a:bodyPr anchor="b"/>
          <a:lstStyle>
            <a:lvl1pPr>
              <a:defRPr sz="28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913806" y="621321"/>
            <a:ext cx="10367564" cy="3379735"/>
          </a:xfrm>
          <a:noFill/>
          <a:ln w="1905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pt-BR" noProof="0"/>
              <a:t>Clique no ícone para adicionar uma imagem</a:t>
            </a:r>
            <a:endParaRPr lang="en-US" noProof="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5" y="5108728"/>
            <a:ext cx="10365998" cy="682472"/>
          </a:xfrm>
        </p:spPr>
        <p:txBody>
          <a:bodyPr/>
          <a:lstStyle>
            <a:lvl1pPr marL="0" indent="0" algn="ctr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96C9594-0E5A-4742-A2A7-0097682CCEA2}" type="datetimeFigureOut">
              <a:rPr lang="en-US"/>
              <a:pPr>
                <a:defRPr/>
              </a:pPr>
              <a:t>5/22/2020</a:t>
            </a:fld>
            <a:endParaRPr lang="en-U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7E169E8-FD96-4BCF-9684-F1F103166172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2157934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ítulo e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95" y="609600"/>
            <a:ext cx="10353762" cy="3424859"/>
          </a:xfrm>
        </p:spPr>
        <p:txBody>
          <a:bodyPr/>
          <a:lstStyle>
            <a:lvl1pPr>
              <a:defRPr sz="32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5" y="4204820"/>
            <a:ext cx="10353761" cy="1592186"/>
          </a:xfrm>
        </p:spPr>
        <p:txBody>
          <a:bodyPr anchor="ctr"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D071FE0-5154-4273-BBCA-C758920639B1}" type="datetimeFigureOut">
              <a:rPr lang="en-US"/>
              <a:pPr>
                <a:defRPr/>
              </a:pPr>
              <a:t>5/22/2020</a:t>
            </a:fld>
            <a:endParaRPr lang="en-U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9E61A90-241D-4420-B911-0D6A3F89B15E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84623889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itaçã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10"/>
          <p:cNvSpPr txBox="1"/>
          <p:nvPr/>
        </p:nvSpPr>
        <p:spPr>
          <a:xfrm>
            <a:off x="836613" y="735013"/>
            <a:ext cx="609600" cy="585787"/>
          </a:xfrm>
          <a:prstGeom prst="rect">
            <a:avLst/>
          </a:prstGeom>
        </p:spPr>
        <p:txBody>
          <a:bodyPr anchor="ctr"/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fontAlgn="auto">
              <a:spcAft>
                <a:spcPts val="0"/>
              </a:spcAft>
              <a:defRPr/>
            </a:pPr>
            <a:r>
              <a:rPr lang="en-US" sz="8000" dirty="0">
                <a:effectLst/>
                <a:latin typeface="+mn-lt"/>
                <a:cs typeface="+mn-cs"/>
              </a:rPr>
              <a:t>“</a:t>
            </a:r>
          </a:p>
        </p:txBody>
      </p:sp>
      <p:sp>
        <p:nvSpPr>
          <p:cNvPr id="6" name="TextBox 12"/>
          <p:cNvSpPr txBox="1"/>
          <p:nvPr/>
        </p:nvSpPr>
        <p:spPr>
          <a:xfrm>
            <a:off x="10658475" y="2971800"/>
            <a:ext cx="609600" cy="585788"/>
          </a:xfrm>
          <a:prstGeom prst="rect">
            <a:avLst/>
          </a:prstGeom>
        </p:spPr>
        <p:txBody>
          <a:bodyPr anchor="ctr"/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algn="r" fontAlgn="auto">
              <a:spcAft>
                <a:spcPts val="0"/>
              </a:spcAft>
              <a:defRPr/>
            </a:pPr>
            <a:r>
              <a:rPr lang="en-US" sz="8000" dirty="0">
                <a:effectLst/>
                <a:latin typeface="+mn-lt"/>
                <a:cs typeface="+mn-cs"/>
              </a:rPr>
              <a:t>”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2" y="609600"/>
            <a:ext cx="9302752" cy="2992904"/>
          </a:xfrm>
        </p:spPr>
        <p:txBody>
          <a:bodyPr/>
          <a:lstStyle>
            <a:lvl1pPr>
              <a:defRPr sz="32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3"/>
          </p:nvPr>
        </p:nvSpPr>
        <p:spPr>
          <a:xfrm>
            <a:off x="1720644" y="3610032"/>
            <a:ext cx="8752299" cy="426812"/>
          </a:xfrm>
        </p:spPr>
        <p:txBody>
          <a:bodyPr anchor="t"/>
          <a:lstStyle>
            <a:lvl1pPr marL="0" indent="0" algn="r">
              <a:buNone/>
              <a:defRPr sz="14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4" y="4204821"/>
            <a:ext cx="10353762" cy="1586380"/>
          </a:xfrm>
        </p:spPr>
        <p:txBody>
          <a:bodyPr anchor="ctr"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7" name="Date Placeholder 4"/>
          <p:cNvSpPr>
            <a:spLocks noGrp="1"/>
          </p:cNvSpPr>
          <p:nvPr>
            <p:ph type="dt" sz="half" idx="14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1014620-63DA-4E8E-BA4D-9B5861DE3CD4}" type="datetimeFigureOut">
              <a:rPr lang="en-US"/>
              <a:pPr>
                <a:defRPr/>
              </a:pPr>
              <a:t>5/22/2020</a:t>
            </a:fld>
            <a:endParaRPr lang="en-US"/>
          </a:p>
        </p:txBody>
      </p:sp>
      <p:sp>
        <p:nvSpPr>
          <p:cNvPr id="8" name="Footer Placeholder 5"/>
          <p:cNvSpPr>
            <a:spLocks noGrp="1"/>
          </p:cNvSpPr>
          <p:nvPr>
            <p:ph type="ftr" sz="quarter" idx="15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Slide Number Placeholder 6"/>
          <p:cNvSpPr>
            <a:spLocks noGrp="1"/>
          </p:cNvSpPr>
          <p:nvPr>
            <p:ph type="sldNum" sz="quarter" idx="16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9A6E020-8329-465B-95A2-74362DA17CFA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77755865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artão de Nom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806" y="2126942"/>
            <a:ext cx="10355327" cy="2511835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4" y="4650556"/>
            <a:ext cx="10353763" cy="1140644"/>
          </a:xfrm>
        </p:spPr>
        <p:txBody>
          <a:bodyPr anchor="t"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6FADEF9-9A99-4096-9DC0-CA31AB886EE3}" type="datetimeFigureOut">
              <a:rPr lang="en-US"/>
              <a:pPr>
                <a:defRPr/>
              </a:pPr>
              <a:t>5/22/2020</a:t>
            </a:fld>
            <a:endParaRPr lang="en-U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82DD6D6-A43B-402F-9047-E973F7C3DE39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44293229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Coluna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itle 1"/>
          <p:cNvSpPr>
            <a:spLocks noGrp="1"/>
          </p:cNvSpPr>
          <p:nvPr>
            <p:ph type="title"/>
          </p:nvPr>
        </p:nvSpPr>
        <p:spPr>
          <a:xfrm>
            <a:off x="913794" y="609600"/>
            <a:ext cx="10353762" cy="1325563"/>
          </a:xfrm>
        </p:spPr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7" name="Text Placeholder 2"/>
          <p:cNvSpPr>
            <a:spLocks noGrp="1"/>
          </p:cNvSpPr>
          <p:nvPr>
            <p:ph type="body" idx="1"/>
          </p:nvPr>
        </p:nvSpPr>
        <p:spPr>
          <a:xfrm>
            <a:off x="913794" y="2088319"/>
            <a:ext cx="3298956" cy="823305"/>
          </a:xfrm>
        </p:spPr>
        <p:txBody>
          <a:bodyPr anchor="b">
            <a:noAutofit/>
          </a:bodyPr>
          <a:lstStyle>
            <a:lvl1pPr marL="0" indent="0" algn="ctr">
              <a:lnSpc>
                <a:spcPct val="100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15"/>
          </p:nvPr>
        </p:nvSpPr>
        <p:spPr>
          <a:xfrm>
            <a:off x="913794" y="2911624"/>
            <a:ext cx="3298956" cy="2879576"/>
          </a:xfrm>
        </p:spPr>
        <p:txBody>
          <a:bodyPr anchor="t"/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9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444878" y="2088320"/>
            <a:ext cx="3298558" cy="823304"/>
          </a:xfrm>
        </p:spPr>
        <p:txBody>
          <a:bodyPr anchor="b">
            <a:noAutofit/>
          </a:bodyPr>
          <a:lstStyle>
            <a:lvl1pPr marL="0" indent="0" algn="ctr">
              <a:lnSpc>
                <a:spcPct val="100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16"/>
          </p:nvPr>
        </p:nvSpPr>
        <p:spPr>
          <a:xfrm>
            <a:off x="4444878" y="2911624"/>
            <a:ext cx="3299821" cy="2879576"/>
          </a:xfrm>
        </p:spPr>
        <p:txBody>
          <a:bodyPr anchor="t"/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973298" y="2088320"/>
            <a:ext cx="3291211" cy="823304"/>
          </a:xfrm>
        </p:spPr>
        <p:txBody>
          <a:bodyPr anchor="b">
            <a:noAutofit/>
          </a:bodyPr>
          <a:lstStyle>
            <a:lvl1pPr marL="0" indent="0" algn="ctr">
              <a:lnSpc>
                <a:spcPct val="100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7"/>
          </p:nvPr>
        </p:nvSpPr>
        <p:spPr>
          <a:xfrm>
            <a:off x="7976346" y="2911624"/>
            <a:ext cx="3291211" cy="2879576"/>
          </a:xfrm>
        </p:spPr>
        <p:txBody>
          <a:bodyPr anchor="t"/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13" name="Date Placeholder 3"/>
          <p:cNvSpPr>
            <a:spLocks noGrp="1"/>
          </p:cNvSpPr>
          <p:nvPr>
            <p:ph type="dt" sz="half" idx="18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284D3A3-E1CC-469F-986E-28C9FE9AE5B0}" type="datetimeFigureOut">
              <a:rPr lang="en-US"/>
              <a:pPr>
                <a:defRPr/>
              </a:pPr>
              <a:t>5/22/2020</a:t>
            </a:fld>
            <a:endParaRPr lang="en-US"/>
          </a:p>
        </p:txBody>
      </p:sp>
      <p:sp>
        <p:nvSpPr>
          <p:cNvPr id="14" name="Footer Placeholder 4"/>
          <p:cNvSpPr>
            <a:spLocks noGrp="1"/>
          </p:cNvSpPr>
          <p:nvPr>
            <p:ph type="ftr" sz="quarter" idx="19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6" name="Slide Number Placeholder 5"/>
          <p:cNvSpPr>
            <a:spLocks noGrp="1"/>
          </p:cNvSpPr>
          <p:nvPr>
            <p:ph type="sldNum" sz="quarter" idx="2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E6B699A-7FAE-41C7-85E3-F5AA0797E082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73600874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Colunas de Imag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Title 1"/>
          <p:cNvSpPr>
            <a:spLocks noGrp="1"/>
          </p:cNvSpPr>
          <p:nvPr>
            <p:ph type="title"/>
          </p:nvPr>
        </p:nvSpPr>
        <p:spPr>
          <a:xfrm>
            <a:off x="913795" y="609600"/>
            <a:ext cx="10353762" cy="1325563"/>
          </a:xfrm>
        </p:spPr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19" name="Text Placeholder 2"/>
          <p:cNvSpPr>
            <a:spLocks noGrp="1"/>
          </p:cNvSpPr>
          <p:nvPr>
            <p:ph type="body" idx="1"/>
          </p:nvPr>
        </p:nvSpPr>
        <p:spPr>
          <a:xfrm>
            <a:off x="913795" y="4195899"/>
            <a:ext cx="3298955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100000"/>
              </a:lnSpc>
              <a:buNone/>
              <a:defRPr sz="20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20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1092020" y="2298987"/>
            <a:ext cx="2940050" cy="1524000"/>
          </a:xfrm>
          <a:prstGeom prst="roundRect">
            <a:avLst>
              <a:gd name="adj" fmla="val 0"/>
            </a:avLst>
          </a:prstGeom>
          <a:noFill/>
          <a:ln w="14605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  <p:txBody>
          <a:bodyPr anchor="t"/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pt-BR" noProof="0"/>
              <a:t>Clique no ícone para adicionar uma imagem</a:t>
            </a:r>
            <a:endParaRPr lang="en-US" noProof="0" dirty="0"/>
          </a:p>
        </p:txBody>
      </p:sp>
      <p:sp>
        <p:nvSpPr>
          <p:cNvPr id="21" name="Text Placeholder 3"/>
          <p:cNvSpPr>
            <a:spLocks noGrp="1"/>
          </p:cNvSpPr>
          <p:nvPr>
            <p:ph type="body" sz="half" idx="18"/>
          </p:nvPr>
        </p:nvSpPr>
        <p:spPr>
          <a:xfrm>
            <a:off x="913795" y="4772161"/>
            <a:ext cx="3298955" cy="1019038"/>
          </a:xfrm>
        </p:spPr>
        <p:txBody>
          <a:bodyPr anchor="t"/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22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442701" y="4195899"/>
            <a:ext cx="3298983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100000"/>
              </a:lnSpc>
              <a:buNone/>
              <a:defRPr sz="20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23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4568996" y="2298987"/>
            <a:ext cx="2930525" cy="1524000"/>
          </a:xfrm>
          <a:prstGeom prst="roundRect">
            <a:avLst>
              <a:gd name="adj" fmla="val 0"/>
            </a:avLst>
          </a:prstGeom>
          <a:noFill/>
          <a:ln w="14605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  <p:txBody>
          <a:bodyPr anchor="t"/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pt-BR" noProof="0"/>
              <a:t>Clique no ícone para adicionar uma imagem</a:t>
            </a:r>
            <a:endParaRPr lang="en-US" noProof="0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19"/>
          </p:nvPr>
        </p:nvSpPr>
        <p:spPr>
          <a:xfrm>
            <a:off x="4441348" y="4772160"/>
            <a:ext cx="3300336" cy="1019038"/>
          </a:xfrm>
        </p:spPr>
        <p:txBody>
          <a:bodyPr anchor="t"/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25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973423" y="4195899"/>
            <a:ext cx="3289900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100000"/>
              </a:lnSpc>
              <a:buNone/>
              <a:defRPr sz="20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26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8152803" y="2298987"/>
            <a:ext cx="2932113" cy="1524000"/>
          </a:xfrm>
          <a:prstGeom prst="roundRect">
            <a:avLst>
              <a:gd name="adj" fmla="val 0"/>
            </a:avLst>
          </a:prstGeom>
          <a:noFill/>
          <a:ln w="14605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  <p:txBody>
          <a:bodyPr anchor="t"/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pt-BR" noProof="0"/>
              <a:t>Clique no ícone para adicionar uma imagem</a:t>
            </a:r>
            <a:endParaRPr lang="en-US" noProof="0" dirty="0"/>
          </a:p>
        </p:txBody>
      </p:sp>
      <p:sp>
        <p:nvSpPr>
          <p:cNvPr id="27" name="Text Placeholder 3"/>
          <p:cNvSpPr>
            <a:spLocks noGrp="1"/>
          </p:cNvSpPr>
          <p:nvPr>
            <p:ph type="body" sz="half" idx="20"/>
          </p:nvPr>
        </p:nvSpPr>
        <p:spPr>
          <a:xfrm>
            <a:off x="7973298" y="4772161"/>
            <a:ext cx="3294258" cy="1019037"/>
          </a:xfrm>
        </p:spPr>
        <p:txBody>
          <a:bodyPr anchor="t"/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12" name="Date Placeholder 3"/>
          <p:cNvSpPr>
            <a:spLocks noGrp="1"/>
          </p:cNvSpPr>
          <p:nvPr>
            <p:ph type="dt" sz="half" idx="23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43E12E1-CBBC-4520-8077-3624C0DA6F51}" type="datetimeFigureOut">
              <a:rPr lang="en-US"/>
              <a:pPr>
                <a:defRPr/>
              </a:pPr>
              <a:t>5/22/2020</a:t>
            </a:fld>
            <a:endParaRPr lang="en-US"/>
          </a:p>
        </p:txBody>
      </p:sp>
      <p:sp>
        <p:nvSpPr>
          <p:cNvPr id="13" name="Footer Placeholder 4"/>
          <p:cNvSpPr>
            <a:spLocks noGrp="1"/>
          </p:cNvSpPr>
          <p:nvPr>
            <p:ph type="ftr" sz="quarter" idx="24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4" name="Slide Number Placeholder 5"/>
          <p:cNvSpPr>
            <a:spLocks noGrp="1"/>
          </p:cNvSpPr>
          <p:nvPr>
            <p:ph type="sldNum" sz="quarter" idx="25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4E2E29C-AE59-4117-9893-F8A448E342C1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44476035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94EFFB7-1878-4415-B072-A6AD29F9581C}" type="datetimeFigureOut">
              <a:rPr lang="en-US"/>
              <a:pPr>
                <a:defRPr/>
              </a:pPr>
              <a:t>5/22/2020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2937D29-8CEA-4189-8D33-26E067C4F71D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53486383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exto e Títul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609599"/>
            <a:ext cx="2542657" cy="5181601"/>
          </a:xfrm>
        </p:spPr>
        <p:txBody>
          <a:bodyPr vert="eaVert"/>
          <a:lstStyle>
            <a:lvl1pPr algn="l">
              <a:defRPr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913794" y="609599"/>
            <a:ext cx="7658705" cy="5181601"/>
          </a:xfrm>
        </p:spPr>
        <p:txBody>
          <a:bodyPr vert="eaVert"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001F3C0-766A-4572-91D5-CDD292A295DF}" type="datetimeFigureOut">
              <a:rPr lang="en-US"/>
              <a:pPr>
                <a:defRPr/>
              </a:pPr>
              <a:t>5/22/2020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C4E3C32-1819-485D-9C2E-C416B46F0D7E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5036406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914400" y="609600"/>
            <a:ext cx="10353675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14400" y="2095500"/>
            <a:ext cx="10353675" cy="36957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678738" y="5883275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000" dirty="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5DEF9212-98F8-4586-B695-161A83E1D96C}" type="datetimeFigureOut">
              <a:rPr lang="en-US"/>
              <a:pPr>
                <a:defRPr/>
              </a:pPr>
              <a:t>5/22/2020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914400" y="5883275"/>
            <a:ext cx="6672263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000" dirty="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514013" y="5883275"/>
            <a:ext cx="75406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000" dirty="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685C15A3-1FB0-4D05-B451-BC0E95F2961D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85" r:id="rId1"/>
    <p:sldLayoutId id="2147483684" r:id="rId2"/>
    <p:sldLayoutId id="2147483683" r:id="rId3"/>
    <p:sldLayoutId id="2147483682" r:id="rId4"/>
    <p:sldLayoutId id="2147483681" r:id="rId5"/>
    <p:sldLayoutId id="2147483680" r:id="rId6"/>
    <p:sldLayoutId id="2147483679" r:id="rId7"/>
    <p:sldLayoutId id="2147483678" r:id="rId8"/>
    <p:sldLayoutId id="2147483677" r:id="rId9"/>
    <p:sldLayoutId id="2147483676" r:id="rId10"/>
    <p:sldLayoutId id="2147483675" r:id="rId11"/>
    <p:sldLayoutId id="2147483686" r:id="rId12"/>
    <p:sldLayoutId id="2147483674" r:id="rId13"/>
    <p:sldLayoutId id="2147483673" r:id="rId14"/>
    <p:sldLayoutId id="2147483672" r:id="rId15"/>
    <p:sldLayoutId id="2147483671" r:id="rId16"/>
    <p:sldLayoutId id="2147483670" r:id="rId17"/>
  </p:sldLayoutIdLst>
  <p:txStyles>
    <p:titleStyle>
      <a:lvl1pPr algn="ctr" rtl="0" fontAlgn="base">
        <a:lnSpc>
          <a:spcPct val="90000"/>
        </a:lnSpc>
        <a:spcBef>
          <a:spcPct val="0"/>
        </a:spcBef>
        <a:spcAft>
          <a:spcPct val="0"/>
        </a:spcAft>
        <a:defRPr sz="3400" b="1" kern="1200" cap="all">
          <a:solidFill>
            <a:schemeClr val="tx1"/>
          </a:solidFill>
          <a:effectLst>
            <a:outerShdw blurRad="50800" dist="63500" dir="2700000" algn="tl" rotWithShape="0">
              <a:srgbClr val="000000">
                <a:alpha val="48000"/>
              </a:srgbClr>
            </a:outerShdw>
          </a:effectLst>
          <a:latin typeface="+mj-lt"/>
          <a:ea typeface="+mj-ea"/>
          <a:cs typeface="+mj-cs"/>
        </a:defRPr>
      </a:lvl1pPr>
      <a:lvl2pPr algn="ctr" rtl="0" fontAlgn="base">
        <a:lnSpc>
          <a:spcPct val="90000"/>
        </a:lnSpc>
        <a:spcBef>
          <a:spcPct val="0"/>
        </a:spcBef>
        <a:spcAft>
          <a:spcPct val="0"/>
        </a:spcAft>
        <a:defRPr sz="3400" b="1">
          <a:solidFill>
            <a:schemeClr val="tx1"/>
          </a:solidFill>
          <a:latin typeface="Bookman Old Style" pitchFamily="18" charset="0"/>
        </a:defRPr>
      </a:lvl2pPr>
      <a:lvl3pPr algn="ctr" rtl="0" fontAlgn="base">
        <a:lnSpc>
          <a:spcPct val="90000"/>
        </a:lnSpc>
        <a:spcBef>
          <a:spcPct val="0"/>
        </a:spcBef>
        <a:spcAft>
          <a:spcPct val="0"/>
        </a:spcAft>
        <a:defRPr sz="3400" b="1">
          <a:solidFill>
            <a:schemeClr val="tx1"/>
          </a:solidFill>
          <a:latin typeface="Bookman Old Style" pitchFamily="18" charset="0"/>
        </a:defRPr>
      </a:lvl3pPr>
      <a:lvl4pPr algn="ctr" rtl="0" fontAlgn="base">
        <a:lnSpc>
          <a:spcPct val="90000"/>
        </a:lnSpc>
        <a:spcBef>
          <a:spcPct val="0"/>
        </a:spcBef>
        <a:spcAft>
          <a:spcPct val="0"/>
        </a:spcAft>
        <a:defRPr sz="3400" b="1">
          <a:solidFill>
            <a:schemeClr val="tx1"/>
          </a:solidFill>
          <a:latin typeface="Bookman Old Style" pitchFamily="18" charset="0"/>
        </a:defRPr>
      </a:lvl4pPr>
      <a:lvl5pPr algn="ctr" rtl="0" fontAlgn="base">
        <a:lnSpc>
          <a:spcPct val="90000"/>
        </a:lnSpc>
        <a:spcBef>
          <a:spcPct val="0"/>
        </a:spcBef>
        <a:spcAft>
          <a:spcPct val="0"/>
        </a:spcAft>
        <a:defRPr sz="3400" b="1">
          <a:solidFill>
            <a:schemeClr val="tx1"/>
          </a:solidFill>
          <a:latin typeface="Bookman Old Style" pitchFamily="18" charset="0"/>
        </a:defRPr>
      </a:lvl5pPr>
      <a:lvl6pPr marL="457200" algn="ctr" rtl="0" fontAlgn="base">
        <a:lnSpc>
          <a:spcPct val="90000"/>
        </a:lnSpc>
        <a:spcBef>
          <a:spcPct val="0"/>
        </a:spcBef>
        <a:spcAft>
          <a:spcPct val="0"/>
        </a:spcAft>
        <a:defRPr sz="3400" b="1">
          <a:solidFill>
            <a:schemeClr val="tx1"/>
          </a:solidFill>
          <a:latin typeface="Bookman Old Style" pitchFamily="18" charset="0"/>
        </a:defRPr>
      </a:lvl6pPr>
      <a:lvl7pPr marL="914400" algn="ctr" rtl="0" fontAlgn="base">
        <a:lnSpc>
          <a:spcPct val="90000"/>
        </a:lnSpc>
        <a:spcBef>
          <a:spcPct val="0"/>
        </a:spcBef>
        <a:spcAft>
          <a:spcPct val="0"/>
        </a:spcAft>
        <a:defRPr sz="3400" b="1">
          <a:solidFill>
            <a:schemeClr val="tx1"/>
          </a:solidFill>
          <a:latin typeface="Bookman Old Style" pitchFamily="18" charset="0"/>
        </a:defRPr>
      </a:lvl7pPr>
      <a:lvl8pPr marL="1371600" algn="ctr" rtl="0" fontAlgn="base">
        <a:lnSpc>
          <a:spcPct val="90000"/>
        </a:lnSpc>
        <a:spcBef>
          <a:spcPct val="0"/>
        </a:spcBef>
        <a:spcAft>
          <a:spcPct val="0"/>
        </a:spcAft>
        <a:defRPr sz="3400" b="1">
          <a:solidFill>
            <a:schemeClr val="tx1"/>
          </a:solidFill>
          <a:latin typeface="Bookman Old Style" pitchFamily="18" charset="0"/>
        </a:defRPr>
      </a:lvl8pPr>
      <a:lvl9pPr marL="1828800" algn="ctr" rtl="0" fontAlgn="base">
        <a:lnSpc>
          <a:spcPct val="90000"/>
        </a:lnSpc>
        <a:spcBef>
          <a:spcPct val="0"/>
        </a:spcBef>
        <a:spcAft>
          <a:spcPct val="0"/>
        </a:spcAft>
        <a:defRPr sz="3400" b="1">
          <a:solidFill>
            <a:schemeClr val="tx1"/>
          </a:solidFill>
          <a:latin typeface="Bookman Old Style" pitchFamily="18" charset="0"/>
        </a:defRPr>
      </a:lvl9pPr>
    </p:titleStyle>
    <p:bodyStyle>
      <a:lvl1pPr marL="228600" indent="-228600" algn="l" rtl="0" fontAlgn="base">
        <a:lnSpc>
          <a:spcPct val="120000"/>
        </a:lnSpc>
        <a:spcBef>
          <a:spcPts val="1000"/>
        </a:spcBef>
        <a:spcAft>
          <a:spcPct val="0"/>
        </a:spcAft>
        <a:buFont typeface="Arial" pitchFamily="34" charset="0"/>
        <a:buChar char="•"/>
        <a:defRPr sz="20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1pPr>
      <a:lvl2pPr marL="685800" indent="-228600" algn="l" rtl="0" fontAlgn="base">
        <a:lnSpc>
          <a:spcPct val="120000"/>
        </a:lnSpc>
        <a:spcBef>
          <a:spcPts val="500"/>
        </a:spcBef>
        <a:spcAft>
          <a:spcPct val="0"/>
        </a:spcAft>
        <a:buFont typeface="Arial" pitchFamily="34" charset="0"/>
        <a:buChar char="•"/>
        <a:defRPr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2pPr>
      <a:lvl3pPr marL="1143000" indent="-228600" algn="l" rtl="0" fontAlgn="base">
        <a:lnSpc>
          <a:spcPct val="120000"/>
        </a:lnSpc>
        <a:spcBef>
          <a:spcPts val="500"/>
        </a:spcBef>
        <a:spcAft>
          <a:spcPct val="0"/>
        </a:spcAft>
        <a:buFont typeface="Arial" pitchFamily="34" charset="0"/>
        <a:buChar char="•"/>
        <a:defRPr sz="16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3pPr>
      <a:lvl4pPr marL="1600200" indent="-228600" algn="l" rtl="0" fontAlgn="base">
        <a:lnSpc>
          <a:spcPct val="120000"/>
        </a:lnSpc>
        <a:spcBef>
          <a:spcPts val="500"/>
        </a:spcBef>
        <a:spcAft>
          <a:spcPct val="0"/>
        </a:spcAft>
        <a:buFont typeface="Arial" pitchFamily="34" charset="0"/>
        <a:buChar char="•"/>
        <a:defRPr sz="14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4pPr>
      <a:lvl5pPr marL="2057400" indent="-228600" algn="l" rtl="0" fontAlgn="base">
        <a:lnSpc>
          <a:spcPct val="120000"/>
        </a:lnSpc>
        <a:spcBef>
          <a:spcPts val="500"/>
        </a:spcBef>
        <a:spcAft>
          <a:spcPct val="0"/>
        </a:spcAft>
        <a:buFont typeface="Arial" pitchFamily="34" charset="0"/>
        <a:buChar char="•"/>
        <a:defRPr sz="12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2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2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2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2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hyperlink" Target="http://www.paulomargoto.com.br/" TargetMode="Externa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3.png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.vml"/><Relationship Id="rId5" Type="http://schemas.openxmlformats.org/officeDocument/2006/relationships/image" Target="../media/image6.png"/><Relationship Id="rId4" Type="http://schemas.openxmlformats.org/officeDocument/2006/relationships/oleObject" Target="../embeddings/Gr_fico_do_Microsoft_Office_Excel1.xls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2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2.vml"/><Relationship Id="rId5" Type="http://schemas.openxmlformats.org/officeDocument/2006/relationships/image" Target="../media/image7.png"/><Relationship Id="rId4" Type="http://schemas.openxmlformats.org/officeDocument/2006/relationships/oleObject" Target="../embeddings/Gr_fico_do_Microsoft_Office_Excel2.xls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3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3.vml"/><Relationship Id="rId5" Type="http://schemas.openxmlformats.org/officeDocument/2006/relationships/image" Target="../media/image8.png"/><Relationship Id="rId4" Type="http://schemas.openxmlformats.org/officeDocument/2006/relationships/oleObject" Target="../embeddings/Gr_fico_do_Microsoft_Office_Excel3.xls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emf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emf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emf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8.png"/><Relationship Id="rId4" Type="http://schemas.openxmlformats.org/officeDocument/2006/relationships/image" Target="../media/image17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/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95438" y="1122363"/>
            <a:ext cx="9001125" cy="2387600"/>
          </a:xfrm>
        </p:spPr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pt-BR" dirty="0"/>
              <a:t>LIMITE DE VIABILIDADE</a:t>
            </a:r>
          </a:p>
        </p:txBody>
      </p:sp>
      <p:sp>
        <p:nvSpPr>
          <p:cNvPr id="3" name="Subtítulo 2">
            <a:extLst>
              <a:ext uri="{FF2B5EF4-FFF2-40B4-BE49-F238E27FC236}"/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95438" y="3602038"/>
            <a:ext cx="9001125" cy="1655762"/>
          </a:xfrm>
        </p:spPr>
        <p:txBody>
          <a:bodyPr>
            <a:normAutofit fontScale="62500" lnSpcReduction="20000"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pt-BR" sz="2800" dirty="0">
                <a:solidFill>
                  <a:srgbClr val="FFC000"/>
                </a:solidFill>
              </a:rPr>
              <a:t>Carlos Moreno Zaconeta</a:t>
            </a:r>
          </a:p>
          <a:p>
            <a:pPr fontAlgn="auto">
              <a:spcAft>
                <a:spcPts val="0"/>
              </a:spcAft>
              <a:defRPr/>
            </a:pPr>
            <a:r>
              <a:rPr lang="pt-BR" sz="2800" dirty="0"/>
              <a:t>Unidade de Neonatologia </a:t>
            </a:r>
            <a:r>
              <a:rPr lang="pt-BR" sz="2800" dirty="0" smtClean="0"/>
              <a:t>HMIB</a:t>
            </a:r>
          </a:p>
          <a:p>
            <a:pPr fontAlgn="auto">
              <a:spcAft>
                <a:spcPts val="0"/>
              </a:spcAft>
              <a:defRPr/>
            </a:pPr>
            <a:r>
              <a:rPr lang="pt-BR" sz="2800" dirty="0" smtClean="0">
                <a:hlinkClick r:id="rId2"/>
              </a:rPr>
              <a:t>www.paulomargoto.com.br</a:t>
            </a:r>
            <a:r>
              <a:rPr lang="pt-BR" sz="2800" dirty="0" smtClean="0"/>
              <a:t> </a:t>
            </a:r>
          </a:p>
          <a:p>
            <a:pPr fontAlgn="auto">
              <a:spcAft>
                <a:spcPts val="0"/>
              </a:spcAft>
              <a:defRPr/>
            </a:pPr>
            <a:r>
              <a:rPr lang="pt-BR" sz="2800" dirty="0" smtClean="0"/>
              <a:t>Brasília, 22 de maio de 2020</a:t>
            </a:r>
            <a:endParaRPr lang="pt-BR" sz="2800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/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auto">
              <a:spcAft>
                <a:spcPts val="0"/>
              </a:spcAft>
              <a:defRPr/>
            </a:pPr>
            <a:endParaRPr lang="pt-BR"/>
          </a:p>
        </p:txBody>
      </p:sp>
      <p:sp>
        <p:nvSpPr>
          <p:cNvPr id="3" name="Espaço Reservado para Conteúdo 2">
            <a:extLst>
              <a:ext uri="{FF2B5EF4-FFF2-40B4-BE49-F238E27FC236}"/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pt-BR" sz="2400" dirty="0"/>
              <a:t>Um grande desafio da </a:t>
            </a:r>
            <a:r>
              <a:rPr lang="pt-BR" sz="2400" dirty="0" err="1"/>
              <a:t>Perinatologia</a:t>
            </a:r>
            <a:r>
              <a:rPr lang="pt-BR" sz="2400" dirty="0"/>
              <a:t> é definir o nível de maturidade fetal abaixo do qual  a sobrevida ou um neurodesenvolvimento aceitável , são extremamente improváveis.  </a:t>
            </a:r>
          </a:p>
          <a:p>
            <a:pPr fontAlgn="auto">
              <a:spcAft>
                <a:spcPts val="0"/>
              </a:spcAft>
              <a:defRPr/>
            </a:pPr>
            <a:endParaRPr lang="pt-BR" sz="2400" dirty="0"/>
          </a:p>
          <a:p>
            <a:pPr fontAlgn="auto">
              <a:spcAft>
                <a:spcPts val="0"/>
              </a:spcAft>
              <a:defRPr/>
            </a:pPr>
            <a:r>
              <a:rPr lang="pt-BR" sz="2400" dirty="0"/>
              <a:t>Do ponto de vista ético é importante estabelecer se os procedimentos a que serão submetidos o bebê e a família terão como resultado a sobrevida da criança e com qualidade .</a:t>
            </a: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1">
          <a:blip r:embed="rId2">
            <a:duotone>
              <a:schemeClr val="bg2">
                <a:shade val="18000"/>
                <a:satMod val="160000"/>
                <a:lumMod val="28000"/>
              </a:schemeClr>
              <a:schemeClr val="bg2">
                <a:tint val="95000"/>
                <a:satMod val="160000"/>
                <a:lumMod val="116000"/>
              </a:schemeClr>
            </a:duotone>
          </a:blip>
          <a:stretch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ítulo 3">
            <a:extLst>
              <a:ext uri="{FF2B5EF4-FFF2-40B4-BE49-F238E27FC236}"/>
            </a:extLst>
          </p:cNvPr>
          <p:cNvSpPr>
            <a:spLocks noGrp="1"/>
          </p:cNvSpPr>
          <p:nvPr>
            <p:ph type="title"/>
          </p:nvPr>
        </p:nvSpPr>
        <p:spPr>
          <a:xfrm>
            <a:off x="8154988" y="609600"/>
            <a:ext cx="3113087" cy="1325563"/>
          </a:xfrm>
        </p:spPr>
        <p:txBody>
          <a:bodyPr/>
          <a:lstStyle/>
          <a:p>
            <a:pPr algn="l" fontAlgn="auto">
              <a:spcAft>
                <a:spcPts val="0"/>
              </a:spcAft>
              <a:defRPr/>
            </a:pPr>
            <a:r>
              <a:rPr lang="en-US" sz="3100"/>
              <a:t>Limite de viabilidade</a:t>
            </a:r>
          </a:p>
        </p:txBody>
      </p:sp>
      <p:pic>
        <p:nvPicPr>
          <p:cNvPr id="5123" name="Imagem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7553325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Espaço Reservado para Conteúdo 5">
            <a:extLst>
              <a:ext uri="{FF2B5EF4-FFF2-40B4-BE49-F238E27FC236}"/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154988" y="2095500"/>
            <a:ext cx="3113087" cy="3695700"/>
          </a:xfrm>
        </p:spPr>
        <p:txBody>
          <a:bodyPr>
            <a:noAutofit/>
          </a:bodyPr>
          <a:lstStyle/>
          <a:p>
            <a:pPr marL="0" fontAlgn="auto">
              <a:spcAft>
                <a:spcPts val="0"/>
              </a:spcAft>
              <a:defRPr/>
            </a:pPr>
            <a:r>
              <a:rPr lang="en-US" sz="2800" dirty="0" err="1"/>
              <a:t>Quais</a:t>
            </a:r>
            <a:r>
              <a:rPr lang="en-US" sz="2800" dirty="0"/>
              <a:t> </a:t>
            </a:r>
            <a:r>
              <a:rPr lang="en-US" sz="2800" dirty="0" err="1"/>
              <a:t>são</a:t>
            </a:r>
            <a:r>
              <a:rPr lang="en-US" sz="2800" dirty="0"/>
              <a:t> as chances </a:t>
            </a:r>
            <a:r>
              <a:rPr lang="en-US" sz="2800" dirty="0">
                <a:solidFill>
                  <a:srgbClr val="FFC000"/>
                </a:solidFill>
              </a:rPr>
              <a:t>RAZOÁVEIS</a:t>
            </a:r>
            <a:r>
              <a:rPr lang="en-US" sz="2800" dirty="0"/>
              <a:t> de </a:t>
            </a:r>
            <a:r>
              <a:rPr lang="en-US" sz="2800" dirty="0" err="1"/>
              <a:t>este</a:t>
            </a:r>
            <a:r>
              <a:rPr lang="en-US" sz="2800" dirty="0"/>
              <a:t> </a:t>
            </a:r>
            <a:r>
              <a:rPr lang="en-US" sz="2800" dirty="0" err="1"/>
              <a:t>bebê</a:t>
            </a:r>
            <a:r>
              <a:rPr lang="en-US" sz="2800" dirty="0"/>
              <a:t> </a:t>
            </a:r>
            <a:r>
              <a:rPr lang="en-US" sz="2800" dirty="0" err="1"/>
              <a:t>sobreviver</a:t>
            </a:r>
            <a:r>
              <a:rPr lang="en-US" sz="2800" dirty="0"/>
              <a:t> e de </a:t>
            </a:r>
            <a:r>
              <a:rPr lang="en-US" sz="2800" dirty="0" err="1"/>
              <a:t>ter</a:t>
            </a:r>
            <a:r>
              <a:rPr lang="en-US" sz="2800" dirty="0"/>
              <a:t> </a:t>
            </a:r>
            <a:r>
              <a:rPr lang="en-US" sz="2800" dirty="0" err="1"/>
              <a:t>uma</a:t>
            </a:r>
            <a:r>
              <a:rPr lang="en-US" sz="2800" dirty="0"/>
              <a:t> </a:t>
            </a:r>
            <a:r>
              <a:rPr lang="en-US" sz="2800" dirty="0" err="1">
                <a:solidFill>
                  <a:srgbClr val="FFC000"/>
                </a:solidFill>
              </a:rPr>
              <a:t>vida</a:t>
            </a:r>
            <a:r>
              <a:rPr lang="en-US" sz="2800" dirty="0">
                <a:solidFill>
                  <a:srgbClr val="FFC000"/>
                </a:solidFill>
              </a:rPr>
              <a:t> </a:t>
            </a:r>
            <a:r>
              <a:rPr lang="en-US" sz="2800" dirty="0" err="1">
                <a:solidFill>
                  <a:srgbClr val="FFC000"/>
                </a:solidFill>
              </a:rPr>
              <a:t>digna</a:t>
            </a:r>
            <a:r>
              <a:rPr lang="en-US" sz="2800" dirty="0"/>
              <a:t>, livre de </a:t>
            </a:r>
            <a:r>
              <a:rPr lang="en-US" sz="2800" dirty="0" err="1"/>
              <a:t>sequelas</a:t>
            </a:r>
            <a:r>
              <a:rPr lang="en-US" sz="2800" dirty="0"/>
              <a:t> graves?</a:t>
            </a:r>
          </a:p>
        </p:txBody>
      </p:sp>
      <p:pic>
        <p:nvPicPr>
          <p:cNvPr id="14" name="Straight Connector 13"/>
          <p:cNvPicPr>
            <a:picLocks noGrp="1" noRot="1" noChangeAspect="1" noMove="1" noResize="1" noEditPoints="1" noAdjustHandles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43788" y="-103188"/>
            <a:ext cx="298450" cy="70643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/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pt-BR" dirty="0"/>
              <a:t> AS PERGUNTAS DOS PAIS de prematuros extremos </a:t>
            </a:r>
          </a:p>
        </p:txBody>
      </p:sp>
      <p:sp>
        <p:nvSpPr>
          <p:cNvPr id="3" name="Espaço Reservado para Conteúdo 2">
            <a:extLst>
              <a:ext uri="{FF2B5EF4-FFF2-40B4-BE49-F238E27FC236}"/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pPr fontAlgn="auto">
              <a:spcAft>
                <a:spcPts val="0"/>
              </a:spcAft>
              <a:defRPr/>
            </a:pPr>
            <a:endParaRPr lang="pt-BR" sz="2800" dirty="0"/>
          </a:p>
          <a:p>
            <a:pPr fontAlgn="auto">
              <a:spcAft>
                <a:spcPts val="0"/>
              </a:spcAft>
              <a:defRPr/>
            </a:pPr>
            <a:r>
              <a:rPr lang="pt-BR" sz="2800" dirty="0"/>
              <a:t>É possível meu filho sobreviver?</a:t>
            </a:r>
          </a:p>
          <a:p>
            <a:pPr fontAlgn="auto">
              <a:spcAft>
                <a:spcPts val="0"/>
              </a:spcAft>
              <a:defRPr/>
            </a:pPr>
            <a:endParaRPr lang="pt-BR" sz="2800" dirty="0"/>
          </a:p>
          <a:p>
            <a:pPr fontAlgn="auto">
              <a:spcAft>
                <a:spcPts val="0"/>
              </a:spcAft>
              <a:defRPr/>
            </a:pPr>
            <a:endParaRPr lang="pt-BR" sz="2800" dirty="0"/>
          </a:p>
          <a:p>
            <a:pPr fontAlgn="auto">
              <a:spcAft>
                <a:spcPts val="0"/>
              </a:spcAft>
              <a:defRPr/>
            </a:pPr>
            <a:endParaRPr lang="pt-BR" sz="2800" dirty="0"/>
          </a:p>
          <a:p>
            <a:pPr fontAlgn="auto">
              <a:spcAft>
                <a:spcPts val="0"/>
              </a:spcAft>
              <a:defRPr/>
            </a:pPr>
            <a:r>
              <a:rPr lang="pt-BR" sz="2800" dirty="0"/>
              <a:t>Ele vai ficar bem?</a:t>
            </a: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ítulo 3">
            <a:extLst>
              <a:ext uri="{FF2B5EF4-FFF2-40B4-BE49-F238E27FC236}"/>
            </a:extLst>
          </p:cNvPr>
          <p:cNvSpPr>
            <a:spLocks noGrp="1"/>
          </p:cNvSpPr>
          <p:nvPr>
            <p:ph type="title"/>
          </p:nvPr>
        </p:nvSpPr>
        <p:spPr>
          <a:xfrm>
            <a:off x="1027113" y="985838"/>
            <a:ext cx="10355262" cy="3403600"/>
          </a:xfrm>
        </p:spPr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pt-BR" sz="5400" dirty="0"/>
              <a:t>Possibilidade?</a:t>
            </a:r>
            <a:br>
              <a:rPr lang="pt-BR" sz="5400" dirty="0"/>
            </a:br>
            <a:r>
              <a:rPr lang="pt-BR" sz="5400" dirty="0"/>
              <a:t/>
            </a:r>
            <a:br>
              <a:rPr lang="pt-BR" sz="5400" dirty="0"/>
            </a:br>
            <a:r>
              <a:rPr lang="pt-BR" sz="5400" dirty="0"/>
              <a:t> Probabilidade?</a:t>
            </a:r>
          </a:p>
        </p:txBody>
      </p:sp>
      <p:sp>
        <p:nvSpPr>
          <p:cNvPr id="5" name="Espaço Reservado para Texto 4">
            <a:extLst>
              <a:ext uri="{FF2B5EF4-FFF2-40B4-BE49-F238E27FC236}"/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914400" y="4649788"/>
            <a:ext cx="10353675" cy="1141412"/>
          </a:xfrm>
        </p:spPr>
        <p:txBody>
          <a:bodyPr/>
          <a:lstStyle/>
          <a:p>
            <a:pPr fontAlgn="auto">
              <a:spcAft>
                <a:spcPts val="0"/>
              </a:spcAft>
              <a:defRPr/>
            </a:pPr>
            <a:endParaRPr lang="pt-BR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/>
            </a:extLst>
          </p:cNvPr>
          <p:cNvSpPr>
            <a:spLocks noGrp="1"/>
          </p:cNvSpPr>
          <p:nvPr>
            <p:ph type="title"/>
          </p:nvPr>
        </p:nvSpPr>
        <p:spPr>
          <a:xfrm>
            <a:off x="914400" y="106363"/>
            <a:ext cx="10353675" cy="1325562"/>
          </a:xfrm>
        </p:spPr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pt-BR" dirty="0">
                <a:solidFill>
                  <a:srgbClr val="FFC000"/>
                </a:solidFill>
              </a:rPr>
              <a:t>Possibilidade versus probabilidade</a:t>
            </a:r>
          </a:p>
        </p:txBody>
      </p:sp>
      <p:sp>
        <p:nvSpPr>
          <p:cNvPr id="3" name="Espaço Reservado para Conteúdo 2">
            <a:extLst>
              <a:ext uri="{FF2B5EF4-FFF2-40B4-BE49-F238E27FC236}"/>
            </a:extLst>
          </p:cNvPr>
          <p:cNvSpPr>
            <a:spLocks noGrp="1"/>
          </p:cNvSpPr>
          <p:nvPr>
            <p:ph idx="1"/>
          </p:nvPr>
        </p:nvSpPr>
        <p:spPr>
          <a:xfrm>
            <a:off x="923925" y="1938338"/>
            <a:ext cx="10353675" cy="4349750"/>
          </a:xfrm>
        </p:spPr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pt-BR" sz="2400" dirty="0">
                <a:solidFill>
                  <a:srgbClr val="FFC000"/>
                </a:solidFill>
              </a:rPr>
              <a:t>POSSIBILIDADE:</a:t>
            </a:r>
          </a:p>
          <a:p>
            <a:pPr lvl="1" fontAlgn="auto">
              <a:spcAft>
                <a:spcPts val="0"/>
              </a:spcAft>
              <a:defRPr/>
            </a:pPr>
            <a:r>
              <a:rPr lang="pt-BR" sz="2400" dirty="0"/>
              <a:t>É intrínseca a cada ser e não pode se prever de forma individual.</a:t>
            </a:r>
          </a:p>
          <a:p>
            <a:pPr lvl="1" fontAlgn="auto">
              <a:spcAft>
                <a:spcPts val="0"/>
              </a:spcAft>
              <a:defRPr/>
            </a:pPr>
            <a:endParaRPr lang="pt-BR" sz="2400" dirty="0"/>
          </a:p>
          <a:p>
            <a:pPr fontAlgn="auto">
              <a:spcAft>
                <a:spcPts val="0"/>
              </a:spcAft>
              <a:defRPr/>
            </a:pPr>
            <a:r>
              <a:rPr lang="pt-BR" sz="2400" dirty="0">
                <a:solidFill>
                  <a:srgbClr val="FFC000"/>
                </a:solidFill>
              </a:rPr>
              <a:t>PROBABILIDADE :</a:t>
            </a:r>
          </a:p>
          <a:p>
            <a:pPr lvl="1" fontAlgn="auto">
              <a:spcAft>
                <a:spcPts val="0"/>
              </a:spcAft>
              <a:defRPr/>
            </a:pPr>
            <a:r>
              <a:rPr lang="pt-BR" sz="2400" dirty="0"/>
              <a:t>É uma projeção por extrapolação do que ocorreu aos seus pares.</a:t>
            </a:r>
          </a:p>
          <a:p>
            <a:pPr lvl="1" fontAlgn="auto">
              <a:spcAft>
                <a:spcPts val="0"/>
              </a:spcAft>
              <a:defRPr/>
            </a:pPr>
            <a:r>
              <a:rPr lang="pt-BR" sz="2400" dirty="0"/>
              <a:t>Esta extrapolação é concluída após análise de </a:t>
            </a:r>
            <a:r>
              <a:rPr lang="pt-BR" sz="2400" dirty="0">
                <a:solidFill>
                  <a:srgbClr val="FFC000"/>
                </a:solidFill>
              </a:rPr>
              <a:t>dados matemáticos e estatísticos </a:t>
            </a:r>
            <a:r>
              <a:rPr lang="pt-BR" sz="2400" dirty="0"/>
              <a:t>em relação a sobrevida e morbidade para cada idade gestacional e peso.</a:t>
            </a:r>
          </a:p>
          <a:p>
            <a:pPr lvl="1" fontAlgn="auto">
              <a:spcAft>
                <a:spcPts val="0"/>
              </a:spcAft>
              <a:defRPr/>
            </a:pPr>
            <a:endParaRPr lang="pt-BR" dirty="0">
              <a:solidFill>
                <a:srgbClr val="FFC000"/>
              </a:solidFill>
            </a:endParaRPr>
          </a:p>
          <a:p>
            <a:pPr marL="457200" lvl="1" indent="0" fontAlgn="auto">
              <a:spcAft>
                <a:spcPts val="0"/>
              </a:spcAft>
              <a:buFont typeface="Arial" pitchFamily="34" charset="0"/>
              <a:buNone/>
              <a:defRPr/>
            </a:pPr>
            <a:endParaRPr lang="pt-BR" dirty="0"/>
          </a:p>
          <a:p>
            <a:pPr lvl="1" fontAlgn="auto">
              <a:spcAft>
                <a:spcPts val="0"/>
              </a:spcAft>
              <a:defRPr/>
            </a:pPr>
            <a:endParaRPr lang="pt-BR" dirty="0"/>
          </a:p>
          <a:p>
            <a:pPr lvl="1" fontAlgn="auto">
              <a:spcAft>
                <a:spcPts val="0"/>
              </a:spcAft>
              <a:defRPr/>
            </a:pPr>
            <a:endParaRPr lang="pt-BR" dirty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/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pt-BR" dirty="0">
                <a:solidFill>
                  <a:srgbClr val="FFC000"/>
                </a:solidFill>
              </a:rPr>
              <a:t>Viabilidade com base na possibilidade</a:t>
            </a:r>
          </a:p>
        </p:txBody>
      </p:sp>
      <p:sp>
        <p:nvSpPr>
          <p:cNvPr id="3" name="Espaço Reservado para Conteúdo 2">
            <a:extLst>
              <a:ext uri="{FF2B5EF4-FFF2-40B4-BE49-F238E27FC236}"/>
            </a:extLst>
          </p:cNvPr>
          <p:cNvSpPr>
            <a:spLocks noGrp="1"/>
          </p:cNvSpPr>
          <p:nvPr>
            <p:ph idx="1"/>
          </p:nvPr>
        </p:nvSpPr>
        <p:spPr>
          <a:xfrm>
            <a:off x="914400" y="2095500"/>
            <a:ext cx="10353675" cy="4152900"/>
          </a:xfrm>
        </p:spPr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pt-BR" sz="2400" dirty="0"/>
              <a:t>Tenta-se oferecer o máximo de oportunidades unicamente porque existe a possibilidade de sobrevida.</a:t>
            </a:r>
          </a:p>
          <a:p>
            <a:pPr fontAlgn="auto">
              <a:spcAft>
                <a:spcPts val="0"/>
              </a:spcAft>
              <a:defRPr/>
            </a:pPr>
            <a:endParaRPr lang="pt-BR" sz="2400" dirty="0"/>
          </a:p>
          <a:p>
            <a:pPr fontAlgn="auto">
              <a:spcAft>
                <a:spcPts val="0"/>
              </a:spcAft>
              <a:defRPr/>
            </a:pPr>
            <a:r>
              <a:rPr lang="pt-BR" sz="2400" dirty="0"/>
              <a:t>Frequentemente tem influencia religiosa, filosófica ou de experiencias pessoais.</a:t>
            </a:r>
          </a:p>
          <a:p>
            <a:pPr fontAlgn="auto">
              <a:spcAft>
                <a:spcPts val="0"/>
              </a:spcAft>
              <a:defRPr/>
            </a:pPr>
            <a:endParaRPr lang="pt-BR" sz="2400" dirty="0"/>
          </a:p>
          <a:p>
            <a:pPr fontAlgn="auto">
              <a:spcAft>
                <a:spcPts val="0"/>
              </a:spcAft>
              <a:defRPr/>
            </a:pPr>
            <a:r>
              <a:rPr lang="pt-BR" sz="2400" dirty="0"/>
              <a:t>Estas oportunidades jamais são retiradas, haja visto que a possibilidade de sobrevida não pode ser prevista.</a:t>
            </a: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/>
            </a:extLst>
          </p:cNvPr>
          <p:cNvSpPr>
            <a:spLocks noGrp="1"/>
          </p:cNvSpPr>
          <p:nvPr>
            <p:ph type="title"/>
          </p:nvPr>
        </p:nvSpPr>
        <p:spPr>
          <a:xfrm>
            <a:off x="715963" y="609600"/>
            <a:ext cx="10552112" cy="1325563"/>
          </a:xfrm>
        </p:spPr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pt-BR" dirty="0">
                <a:solidFill>
                  <a:srgbClr val="FFC000"/>
                </a:solidFill>
              </a:rPr>
              <a:t>Viabilidade com base na probabilidade</a:t>
            </a:r>
          </a:p>
        </p:txBody>
      </p:sp>
      <p:sp>
        <p:nvSpPr>
          <p:cNvPr id="3" name="Espaço Reservado para Conteúdo 2">
            <a:extLst>
              <a:ext uri="{FF2B5EF4-FFF2-40B4-BE49-F238E27FC236}"/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fontAlgn="auto">
              <a:spcAft>
                <a:spcPts val="0"/>
              </a:spcAft>
              <a:defRPr/>
            </a:pPr>
            <a:endParaRPr lang="pt-BR" sz="2400" dirty="0"/>
          </a:p>
          <a:p>
            <a:pPr fontAlgn="auto">
              <a:spcAft>
                <a:spcPts val="0"/>
              </a:spcAft>
              <a:defRPr/>
            </a:pPr>
            <a:r>
              <a:rPr lang="pt-BR" sz="2400" dirty="0"/>
              <a:t>Oferecem-se oportunidades ponderando as probabilidades de sobrevida e qualidade de vida.</a:t>
            </a:r>
          </a:p>
          <a:p>
            <a:pPr fontAlgn="auto">
              <a:spcAft>
                <a:spcPts val="0"/>
              </a:spcAft>
              <a:defRPr/>
            </a:pPr>
            <a:endParaRPr lang="pt-BR" sz="2400" dirty="0"/>
          </a:p>
          <a:p>
            <a:pPr fontAlgn="auto">
              <a:spcAft>
                <a:spcPts val="0"/>
              </a:spcAft>
              <a:defRPr/>
            </a:pPr>
            <a:r>
              <a:rPr lang="pt-BR" sz="2400" dirty="0"/>
              <a:t>Estas oportunidades posteriormente podem ser condicionadas ou retiradas se na evolução surgirem fatores tidos como de péssimo prognóstico em termos de mortalidade ou morbidade.</a:t>
            </a: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/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auto">
              <a:spcAft>
                <a:spcPts val="0"/>
              </a:spcAft>
              <a:defRPr/>
            </a:pPr>
            <a:endParaRPr lang="pt-BR"/>
          </a:p>
        </p:txBody>
      </p:sp>
      <p:sp>
        <p:nvSpPr>
          <p:cNvPr id="3" name="Espaço Reservado para Conteúdo 2">
            <a:extLst>
              <a:ext uri="{FF2B5EF4-FFF2-40B4-BE49-F238E27FC236}"/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fontAlgn="auto">
              <a:spcAft>
                <a:spcPts val="0"/>
              </a:spcAft>
              <a:defRPr/>
            </a:pPr>
            <a:endParaRPr lang="pt-BR" dirty="0"/>
          </a:p>
          <a:p>
            <a:pPr fontAlgn="auto">
              <a:spcAft>
                <a:spcPts val="0"/>
              </a:spcAft>
              <a:defRPr/>
            </a:pPr>
            <a:endParaRPr lang="pt-BR" dirty="0"/>
          </a:p>
          <a:p>
            <a:pPr fontAlgn="auto">
              <a:spcAft>
                <a:spcPts val="0"/>
              </a:spcAft>
              <a:defRPr/>
            </a:pPr>
            <a:r>
              <a:rPr lang="pt-BR" dirty="0">
                <a:solidFill>
                  <a:srgbClr val="FFC000"/>
                </a:solidFill>
              </a:rPr>
              <a:t>UM RN DE 23 SEMANAS TEM POSSIBILIDADE DE SOBREVIVER , MAS ESCASSAS PROBABILIDADES DE O FAZER!</a:t>
            </a:r>
          </a:p>
          <a:p>
            <a:pPr fontAlgn="auto">
              <a:spcAft>
                <a:spcPts val="0"/>
              </a:spcAft>
              <a:defRPr/>
            </a:pPr>
            <a:endParaRPr lang="pt-BR" dirty="0">
              <a:solidFill>
                <a:srgbClr val="FFC000"/>
              </a:solidFill>
            </a:endParaRPr>
          </a:p>
          <a:p>
            <a:pPr fontAlgn="auto">
              <a:spcAft>
                <a:spcPts val="0"/>
              </a:spcAft>
              <a:defRPr/>
            </a:pPr>
            <a:r>
              <a:rPr lang="pt-BR" dirty="0">
                <a:solidFill>
                  <a:srgbClr val="FFC000"/>
                </a:solidFill>
              </a:rPr>
              <a:t>UM RN DE 23 SEMANAS TEM ALTA PROBABILIDADE DE FICAR CEGO E COM SEQUELAS NEUROLÓGICAS SEVERAS</a:t>
            </a:r>
          </a:p>
          <a:p>
            <a:pPr fontAlgn="auto">
              <a:spcAft>
                <a:spcPts val="0"/>
              </a:spcAft>
              <a:defRPr/>
            </a:pPr>
            <a:endParaRPr lang="pt-BR" dirty="0"/>
          </a:p>
          <a:p>
            <a:pPr fontAlgn="auto">
              <a:spcAft>
                <a:spcPts val="0"/>
              </a:spcAft>
              <a:defRPr/>
            </a:pPr>
            <a:endParaRPr lang="pt-BR" dirty="0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/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auto">
              <a:spcAft>
                <a:spcPts val="0"/>
              </a:spcAft>
              <a:defRPr/>
            </a:pPr>
            <a:endParaRPr lang="pt-BR"/>
          </a:p>
        </p:txBody>
      </p:sp>
      <p:sp>
        <p:nvSpPr>
          <p:cNvPr id="3" name="Espaço Reservado para Conteúdo 2">
            <a:extLst>
              <a:ext uri="{FF2B5EF4-FFF2-40B4-BE49-F238E27FC236}"/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pt-BR" dirty="0"/>
              <a:t>Os avanços nos cuidados obstétricos e neonatais fizeram com que seja possível a </a:t>
            </a:r>
            <a:r>
              <a:rPr lang="pt-BR" dirty="0">
                <a:solidFill>
                  <a:srgbClr val="FFC000"/>
                </a:solidFill>
              </a:rPr>
              <a:t>sobrevivência</a:t>
            </a:r>
            <a:r>
              <a:rPr lang="pt-BR" dirty="0"/>
              <a:t> de recém nascidos cada vez mais imaturos.</a:t>
            </a:r>
          </a:p>
          <a:p>
            <a:pPr fontAlgn="auto">
              <a:spcAft>
                <a:spcPts val="0"/>
              </a:spcAft>
              <a:defRPr/>
            </a:pPr>
            <a:endParaRPr lang="pt-BR" dirty="0"/>
          </a:p>
          <a:p>
            <a:pPr fontAlgn="auto">
              <a:spcAft>
                <a:spcPts val="0"/>
              </a:spcAft>
              <a:defRPr/>
            </a:pPr>
            <a:r>
              <a:rPr lang="pt-BR" dirty="0"/>
              <a:t>Entretanto o nascimento de um prematuro pode interromper profundamente seu desenvolvimento cerebral.</a:t>
            </a:r>
          </a:p>
          <a:p>
            <a:pPr fontAlgn="auto">
              <a:spcAft>
                <a:spcPts val="0"/>
              </a:spcAft>
              <a:defRPr/>
            </a:pPr>
            <a:endParaRPr lang="pt-BR" dirty="0"/>
          </a:p>
          <a:p>
            <a:pPr fontAlgn="auto">
              <a:spcAft>
                <a:spcPts val="0"/>
              </a:spcAft>
              <a:defRPr/>
            </a:pPr>
            <a:r>
              <a:rPr lang="pt-BR" dirty="0"/>
              <a:t>Abaixo de 24 semanas, a arquitetura cortical e </a:t>
            </a:r>
            <a:r>
              <a:rPr lang="pt-BR" dirty="0" err="1"/>
              <a:t>subcortical</a:t>
            </a:r>
            <a:r>
              <a:rPr lang="pt-BR" dirty="0"/>
              <a:t> ainda não foram formadas e o stress ambiental e nutricional estagna esse desenvolvimento. </a:t>
            </a:r>
          </a:p>
          <a:p>
            <a:pPr fontAlgn="auto">
              <a:spcAft>
                <a:spcPts val="0"/>
              </a:spcAft>
              <a:defRPr/>
            </a:pPr>
            <a:endParaRPr lang="pt-BR" dirty="0"/>
          </a:p>
          <a:p>
            <a:pPr fontAlgn="auto">
              <a:spcAft>
                <a:spcPts val="0"/>
              </a:spcAft>
              <a:defRPr/>
            </a:pPr>
            <a:r>
              <a:rPr lang="pt-BR" dirty="0"/>
              <a:t>Devemos considerar não apenas a sobrevida, mas a qualidade de vida</a:t>
            </a:r>
          </a:p>
          <a:p>
            <a:pPr fontAlgn="auto">
              <a:spcAft>
                <a:spcPts val="0"/>
              </a:spcAft>
              <a:defRPr/>
            </a:pPr>
            <a:endParaRPr lang="pt-BR" dirty="0"/>
          </a:p>
          <a:p>
            <a:pPr fontAlgn="auto">
              <a:spcAft>
                <a:spcPts val="0"/>
              </a:spcAft>
              <a:defRPr/>
            </a:pPr>
            <a:endParaRPr lang="pt-BR" dirty="0"/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1">
          <a:blip r:embed="rId2">
            <a:duotone>
              <a:schemeClr val="bg2">
                <a:shade val="18000"/>
                <a:satMod val="160000"/>
                <a:lumMod val="28000"/>
              </a:schemeClr>
              <a:schemeClr val="bg2">
                <a:tint val="95000"/>
                <a:satMod val="160000"/>
                <a:lumMod val="116000"/>
              </a:schemeClr>
            </a:duotone>
          </a:blip>
          <a:stretch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/>
            </a:extLst>
          </p:cNvPr>
          <p:cNvSpPr>
            <a:spLocks noGrp="1"/>
          </p:cNvSpPr>
          <p:nvPr>
            <p:ph type="title"/>
          </p:nvPr>
        </p:nvSpPr>
        <p:spPr>
          <a:xfrm>
            <a:off x="657225" y="4537075"/>
            <a:ext cx="10844213" cy="1063625"/>
          </a:xfrm>
        </p:spPr>
        <p:txBody>
          <a:bodyPr anchor="b"/>
          <a:lstStyle/>
          <a:p>
            <a:pPr fontAlgn="auto">
              <a:spcAft>
                <a:spcPts val="0"/>
              </a:spcAft>
              <a:defRPr/>
            </a:pPr>
            <a:r>
              <a:rPr lang="en-US" sz="4000" dirty="0" err="1"/>
              <a:t>Os</a:t>
            </a:r>
            <a:r>
              <a:rPr lang="en-US" sz="4000" dirty="0"/>
              <a:t> </a:t>
            </a:r>
            <a:r>
              <a:rPr lang="en-US" sz="4000" dirty="0" err="1"/>
              <a:t>números</a:t>
            </a:r>
            <a:r>
              <a:rPr lang="en-US" sz="4000" dirty="0"/>
              <a:t> </a:t>
            </a:r>
            <a:r>
              <a:rPr lang="en-US" sz="4000" dirty="0" err="1"/>
              <a:t>não</a:t>
            </a:r>
            <a:r>
              <a:rPr lang="en-US" sz="4000" dirty="0"/>
              <a:t> </a:t>
            </a:r>
            <a:r>
              <a:rPr lang="en-US" sz="4000" dirty="0" err="1"/>
              <a:t>mentem</a:t>
            </a:r>
            <a:r>
              <a:rPr lang="en-US" sz="4000" dirty="0"/>
              <a:t>!</a:t>
            </a:r>
          </a:p>
        </p:txBody>
      </p:sp>
      <p:sp>
        <p:nvSpPr>
          <p:cNvPr id="73" name="Rectangle 72">
            <a:extLst>
              <a:ext uri="{FF2B5EF4-FFF2-40B4-BE49-F238E27FC236}"/>
              <a:ext uri="{C183D7F6-B498-43B3-948B-1728B52AA6E4}"/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/>
        </p:nvSpPr>
        <p:spPr>
          <a:xfrm>
            <a:off x="752475" y="733425"/>
            <a:ext cx="10668000" cy="3390900"/>
          </a:xfrm>
          <a:prstGeom prst="rect">
            <a:avLst/>
          </a:prstGeom>
          <a:solidFill>
            <a:schemeClr val="tx1"/>
          </a:solidFill>
          <a:ln w="190500" cap="sq">
            <a:solidFill>
              <a:srgbClr val="FFFFFF"/>
            </a:solidFill>
            <a:miter lim="800000"/>
          </a:ln>
          <a:effectLst>
            <a:outerShdw blurRad="54991" dist="17780" dir="5400000" algn="ctr" rotWithShape="0">
              <a:schemeClr val="bg1">
                <a:alpha val="40000"/>
              </a:scheme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75" name="Rectangle 74">
            <a:extLst>
              <a:ext uri="{FF2B5EF4-FFF2-40B4-BE49-F238E27FC236}"/>
              <a:ext uri="{C183D7F6-B498-43B3-948B-1728B52AA6E4}"/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/>
        </p:nvSpPr>
        <p:spPr>
          <a:xfrm>
            <a:off x="822325" y="798513"/>
            <a:ext cx="10528300" cy="3260725"/>
          </a:xfrm>
          <a:prstGeom prst="rect">
            <a:avLst/>
          </a:prstGeom>
          <a:noFill/>
          <a:ln w="12700">
            <a:solidFill>
              <a:schemeClr val="bg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pic>
        <p:nvPicPr>
          <p:cNvPr id="4" name="Imagem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05600" y="1085850"/>
            <a:ext cx="3810000" cy="26812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320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03338" y="950913"/>
            <a:ext cx="4783137" cy="26892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/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pt-BR" dirty="0"/>
              <a:t>Sobrevida com sequelas maiores* (R</a:t>
            </a:r>
            <a:r>
              <a:rPr lang="pt-BR" cap="none" dirty="0"/>
              <a:t>ede</a:t>
            </a:r>
            <a:r>
              <a:rPr lang="pt-BR" dirty="0"/>
              <a:t> E</a:t>
            </a:r>
            <a:r>
              <a:rPr lang="pt-BR" cap="none" dirty="0"/>
              <a:t>spanhola</a:t>
            </a:r>
            <a:r>
              <a:rPr lang="pt-BR" dirty="0"/>
              <a:t> </a:t>
            </a:r>
            <a:r>
              <a:rPr lang="pt-BR" cap="none" dirty="0"/>
              <a:t>de</a:t>
            </a:r>
            <a:r>
              <a:rPr lang="pt-BR" dirty="0"/>
              <a:t> n</a:t>
            </a:r>
            <a:r>
              <a:rPr lang="pt-BR" cap="none" dirty="0"/>
              <a:t>eonatologia</a:t>
            </a:r>
            <a:r>
              <a:rPr lang="pt-BR" dirty="0"/>
              <a:t>)</a:t>
            </a:r>
          </a:p>
        </p:txBody>
      </p:sp>
      <p:graphicFrame>
        <p:nvGraphicFramePr>
          <p:cNvPr id="14339" name="Espaço Reservado para Conteúdo 5"/>
          <p:cNvGraphicFramePr>
            <a:graphicFrameLocks noGrp="1"/>
          </p:cNvGraphicFramePr>
          <p:nvPr>
            <p:ph idx="1"/>
          </p:nvPr>
        </p:nvGraphicFramePr>
        <p:xfrm>
          <a:off x="863600" y="2044700"/>
          <a:ext cx="10455275" cy="37973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4343" r:id="rId4" imgW="10455546" imgH="3798137" progId="Excel.Chart.8">
                  <p:embed/>
                </p:oleObj>
              </mc:Choice>
              <mc:Fallback>
                <p:oleObj r:id="rId4" imgW="10455546" imgH="3798137" progId="Excel.Chart.8">
                  <p:embed/>
                  <p:pic>
                    <p:nvPicPr>
                      <p:cNvPr id="0" name="Espaço Reservado para Conteúdo 5"/>
                      <p:cNvPicPr>
                        <a:picLocks noGrp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863600" y="2044700"/>
                        <a:ext cx="10455275" cy="379730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14340" name="CaixaDeTexto 6"/>
          <p:cNvSpPr txBox="1">
            <a:spLocks noChangeArrowheads="1"/>
          </p:cNvSpPr>
          <p:nvPr/>
        </p:nvSpPr>
        <p:spPr bwMode="auto">
          <a:xfrm>
            <a:off x="309563" y="5607050"/>
            <a:ext cx="4351337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Rockwell"/>
              </a:defRPr>
            </a:lvl1pPr>
            <a:lvl2pPr marL="742950" indent="-285750">
              <a:defRPr>
                <a:solidFill>
                  <a:schemeClr val="tx1"/>
                </a:solidFill>
                <a:latin typeface="Rockwell"/>
              </a:defRPr>
            </a:lvl2pPr>
            <a:lvl3pPr marL="1143000" indent="-228600">
              <a:defRPr>
                <a:solidFill>
                  <a:schemeClr val="tx1"/>
                </a:solidFill>
                <a:latin typeface="Rockwell"/>
              </a:defRPr>
            </a:lvl3pPr>
            <a:lvl4pPr marL="1600200" indent="-228600">
              <a:defRPr>
                <a:solidFill>
                  <a:schemeClr val="tx1"/>
                </a:solidFill>
                <a:latin typeface="Rockwell"/>
              </a:defRPr>
            </a:lvl4pPr>
            <a:lvl5pPr marL="2057400" indent="-228600">
              <a:defRPr>
                <a:solidFill>
                  <a:schemeClr val="tx1"/>
                </a:solidFill>
                <a:latin typeface="Rockwell"/>
              </a:defRPr>
            </a:lvl5pPr>
            <a:lvl6pPr marL="25146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Rockwell"/>
              </a:defRPr>
            </a:lvl6pPr>
            <a:lvl7pPr marL="29718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Rockwell"/>
              </a:defRPr>
            </a:lvl7pPr>
            <a:lvl8pPr marL="34290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Rockwell"/>
              </a:defRPr>
            </a:lvl8pPr>
            <a:lvl9pPr marL="38862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Rockwell"/>
              </a:defRPr>
            </a:lvl9pPr>
          </a:lstStyle>
          <a:p>
            <a:r>
              <a:rPr lang="pt-BR"/>
              <a:t>*HPIV grau III-IV, DBP grave, ROP grave</a:t>
            </a:r>
          </a:p>
        </p:txBody>
      </p:sp>
      <p:sp>
        <p:nvSpPr>
          <p:cNvPr id="14341" name="CaixaDeTexto 8"/>
          <p:cNvSpPr txBox="1">
            <a:spLocks noChangeArrowheads="1"/>
          </p:cNvSpPr>
          <p:nvPr/>
        </p:nvSpPr>
        <p:spPr bwMode="auto">
          <a:xfrm>
            <a:off x="7875588" y="6330950"/>
            <a:ext cx="4062412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Rockwell"/>
              </a:defRPr>
            </a:lvl1pPr>
            <a:lvl2pPr marL="742950" indent="-285750">
              <a:defRPr>
                <a:solidFill>
                  <a:schemeClr val="tx1"/>
                </a:solidFill>
                <a:latin typeface="Rockwell"/>
              </a:defRPr>
            </a:lvl2pPr>
            <a:lvl3pPr marL="1143000" indent="-228600">
              <a:defRPr>
                <a:solidFill>
                  <a:schemeClr val="tx1"/>
                </a:solidFill>
                <a:latin typeface="Rockwell"/>
              </a:defRPr>
            </a:lvl3pPr>
            <a:lvl4pPr marL="1600200" indent="-228600">
              <a:defRPr>
                <a:solidFill>
                  <a:schemeClr val="tx1"/>
                </a:solidFill>
                <a:latin typeface="Rockwell"/>
              </a:defRPr>
            </a:lvl4pPr>
            <a:lvl5pPr marL="2057400" indent="-228600">
              <a:defRPr>
                <a:solidFill>
                  <a:schemeClr val="tx1"/>
                </a:solidFill>
                <a:latin typeface="Rockwell"/>
              </a:defRPr>
            </a:lvl5pPr>
            <a:lvl6pPr marL="25146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Rockwell"/>
              </a:defRPr>
            </a:lvl6pPr>
            <a:lvl7pPr marL="29718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Rockwell"/>
              </a:defRPr>
            </a:lvl7pPr>
            <a:lvl8pPr marL="34290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Rockwell"/>
              </a:defRPr>
            </a:lvl8pPr>
            <a:lvl9pPr marL="38862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Rockwell"/>
              </a:defRPr>
            </a:lvl9pPr>
          </a:lstStyle>
          <a:p>
            <a:r>
              <a:rPr lang="pt-BR"/>
              <a:t>Garcia Muñoz Neonatology 2015:107</a:t>
            </a: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/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pt-BR" dirty="0"/>
              <a:t>Sobrevida com sequelas maiores* (</a:t>
            </a:r>
            <a:r>
              <a:rPr lang="pt-BR" dirty="0" err="1"/>
              <a:t>eua</a:t>
            </a:r>
            <a:r>
              <a:rPr lang="pt-BR" dirty="0"/>
              <a:t>)</a:t>
            </a:r>
          </a:p>
        </p:txBody>
      </p:sp>
      <p:graphicFrame>
        <p:nvGraphicFramePr>
          <p:cNvPr id="15363" name="Espaço Reservado para Conteúdo 5"/>
          <p:cNvGraphicFramePr>
            <a:graphicFrameLocks noGrp="1"/>
          </p:cNvGraphicFramePr>
          <p:nvPr>
            <p:ph idx="1"/>
          </p:nvPr>
        </p:nvGraphicFramePr>
        <p:xfrm>
          <a:off x="863600" y="2044700"/>
          <a:ext cx="10455275" cy="37973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5367" r:id="rId4" imgW="10455546" imgH="3798137" progId="Excel.Chart.8">
                  <p:embed/>
                </p:oleObj>
              </mc:Choice>
              <mc:Fallback>
                <p:oleObj r:id="rId4" imgW="10455546" imgH="3798137" progId="Excel.Chart.8">
                  <p:embed/>
                  <p:pic>
                    <p:nvPicPr>
                      <p:cNvPr id="0" name="Espaço Reservado para Conteúdo 5"/>
                      <p:cNvPicPr>
                        <a:picLocks noGrp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863600" y="2044700"/>
                        <a:ext cx="10455275" cy="379730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15364" name="CaixaDeTexto 6"/>
          <p:cNvSpPr txBox="1">
            <a:spLocks noChangeArrowheads="1"/>
          </p:cNvSpPr>
          <p:nvPr/>
        </p:nvSpPr>
        <p:spPr bwMode="auto">
          <a:xfrm>
            <a:off x="309563" y="5607050"/>
            <a:ext cx="4351337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Rockwell"/>
              </a:defRPr>
            </a:lvl1pPr>
            <a:lvl2pPr marL="742950" indent="-285750">
              <a:defRPr>
                <a:solidFill>
                  <a:schemeClr val="tx1"/>
                </a:solidFill>
                <a:latin typeface="Rockwell"/>
              </a:defRPr>
            </a:lvl2pPr>
            <a:lvl3pPr marL="1143000" indent="-228600">
              <a:defRPr>
                <a:solidFill>
                  <a:schemeClr val="tx1"/>
                </a:solidFill>
                <a:latin typeface="Rockwell"/>
              </a:defRPr>
            </a:lvl3pPr>
            <a:lvl4pPr marL="1600200" indent="-228600">
              <a:defRPr>
                <a:solidFill>
                  <a:schemeClr val="tx1"/>
                </a:solidFill>
                <a:latin typeface="Rockwell"/>
              </a:defRPr>
            </a:lvl4pPr>
            <a:lvl5pPr marL="2057400" indent="-228600">
              <a:defRPr>
                <a:solidFill>
                  <a:schemeClr val="tx1"/>
                </a:solidFill>
                <a:latin typeface="Rockwell"/>
              </a:defRPr>
            </a:lvl5pPr>
            <a:lvl6pPr marL="25146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Rockwell"/>
              </a:defRPr>
            </a:lvl6pPr>
            <a:lvl7pPr marL="29718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Rockwell"/>
              </a:defRPr>
            </a:lvl7pPr>
            <a:lvl8pPr marL="34290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Rockwell"/>
              </a:defRPr>
            </a:lvl8pPr>
            <a:lvl9pPr marL="38862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Rockwell"/>
              </a:defRPr>
            </a:lvl9pPr>
          </a:lstStyle>
          <a:p>
            <a:r>
              <a:rPr lang="pt-BR"/>
              <a:t>*HPIV grau III-IV, DBP grave, ROP grave</a:t>
            </a:r>
          </a:p>
        </p:txBody>
      </p:sp>
      <p:sp>
        <p:nvSpPr>
          <p:cNvPr id="15365" name="CaixaDeTexto 8"/>
          <p:cNvSpPr txBox="1">
            <a:spLocks noChangeArrowheads="1"/>
          </p:cNvSpPr>
          <p:nvPr/>
        </p:nvSpPr>
        <p:spPr bwMode="auto">
          <a:xfrm>
            <a:off x="7875588" y="6330950"/>
            <a:ext cx="3544887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Rockwell"/>
              </a:defRPr>
            </a:lvl1pPr>
            <a:lvl2pPr marL="742950" indent="-285750">
              <a:defRPr>
                <a:solidFill>
                  <a:schemeClr val="tx1"/>
                </a:solidFill>
                <a:latin typeface="Rockwell"/>
              </a:defRPr>
            </a:lvl2pPr>
            <a:lvl3pPr marL="1143000" indent="-228600">
              <a:defRPr>
                <a:solidFill>
                  <a:schemeClr val="tx1"/>
                </a:solidFill>
                <a:latin typeface="Rockwell"/>
              </a:defRPr>
            </a:lvl3pPr>
            <a:lvl4pPr marL="1600200" indent="-228600">
              <a:defRPr>
                <a:solidFill>
                  <a:schemeClr val="tx1"/>
                </a:solidFill>
                <a:latin typeface="Rockwell"/>
              </a:defRPr>
            </a:lvl4pPr>
            <a:lvl5pPr marL="2057400" indent="-228600">
              <a:defRPr>
                <a:solidFill>
                  <a:schemeClr val="tx1"/>
                </a:solidFill>
                <a:latin typeface="Rockwell"/>
              </a:defRPr>
            </a:lvl5pPr>
            <a:lvl6pPr marL="25146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Rockwell"/>
              </a:defRPr>
            </a:lvl6pPr>
            <a:lvl7pPr marL="29718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Rockwell"/>
              </a:defRPr>
            </a:lvl7pPr>
            <a:lvl8pPr marL="34290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Rockwell"/>
              </a:defRPr>
            </a:lvl8pPr>
            <a:lvl9pPr marL="38862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Rockwell"/>
              </a:defRPr>
            </a:lvl9pPr>
          </a:lstStyle>
          <a:p>
            <a:r>
              <a:rPr lang="pt-BR"/>
              <a:t>Stoll e Col Pediatrics 2010: 126</a:t>
            </a:r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/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pt-BR" dirty="0"/>
              <a:t>Sobrevida </a:t>
            </a:r>
            <a:r>
              <a:rPr lang="pt-BR" dirty="0">
                <a:solidFill>
                  <a:srgbClr val="FFC000"/>
                </a:solidFill>
              </a:rPr>
              <a:t>sem</a:t>
            </a:r>
            <a:r>
              <a:rPr lang="pt-BR" dirty="0"/>
              <a:t> sequelas (canada)</a:t>
            </a:r>
            <a:br>
              <a:rPr lang="pt-BR" dirty="0"/>
            </a:br>
            <a:r>
              <a:rPr lang="pt-BR" cap="none" dirty="0"/>
              <a:t>n</a:t>
            </a:r>
            <a:r>
              <a:rPr lang="pt-BR" dirty="0"/>
              <a:t> 17148</a:t>
            </a:r>
          </a:p>
        </p:txBody>
      </p:sp>
      <p:graphicFrame>
        <p:nvGraphicFramePr>
          <p:cNvPr id="16387" name="Espaço Reservado para Conteúdo 5"/>
          <p:cNvGraphicFramePr>
            <a:graphicFrameLocks noGrp="1"/>
          </p:cNvGraphicFramePr>
          <p:nvPr>
            <p:ph idx="1"/>
          </p:nvPr>
        </p:nvGraphicFramePr>
        <p:xfrm>
          <a:off x="863600" y="2044700"/>
          <a:ext cx="10960100" cy="42545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6390" r:id="rId4" imgW="10961558" imgH="4255377" progId="Excel.Chart.8">
                  <p:embed/>
                </p:oleObj>
              </mc:Choice>
              <mc:Fallback>
                <p:oleObj r:id="rId4" imgW="10961558" imgH="4255377" progId="Excel.Chart.8">
                  <p:embed/>
                  <p:pic>
                    <p:nvPicPr>
                      <p:cNvPr id="0" name="Espaço Reservado para Conteúdo 5"/>
                      <p:cNvPicPr>
                        <a:picLocks noGrp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863600" y="2044700"/>
                        <a:ext cx="10960100" cy="425450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16388" name="CaixaDeTexto 8"/>
          <p:cNvSpPr txBox="1">
            <a:spLocks noChangeArrowheads="1"/>
          </p:cNvSpPr>
          <p:nvPr/>
        </p:nvSpPr>
        <p:spPr bwMode="auto">
          <a:xfrm>
            <a:off x="7875588" y="6330950"/>
            <a:ext cx="3389312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Rockwell"/>
              </a:defRPr>
            </a:lvl1pPr>
            <a:lvl2pPr marL="742950" indent="-285750">
              <a:defRPr>
                <a:solidFill>
                  <a:schemeClr val="tx1"/>
                </a:solidFill>
                <a:latin typeface="Rockwell"/>
              </a:defRPr>
            </a:lvl2pPr>
            <a:lvl3pPr marL="1143000" indent="-228600">
              <a:defRPr>
                <a:solidFill>
                  <a:schemeClr val="tx1"/>
                </a:solidFill>
                <a:latin typeface="Rockwell"/>
              </a:defRPr>
            </a:lvl3pPr>
            <a:lvl4pPr marL="1600200" indent="-228600">
              <a:defRPr>
                <a:solidFill>
                  <a:schemeClr val="tx1"/>
                </a:solidFill>
                <a:latin typeface="Rockwell"/>
              </a:defRPr>
            </a:lvl4pPr>
            <a:lvl5pPr marL="2057400" indent="-228600">
              <a:defRPr>
                <a:solidFill>
                  <a:schemeClr val="tx1"/>
                </a:solidFill>
                <a:latin typeface="Rockwell"/>
              </a:defRPr>
            </a:lvl5pPr>
            <a:lvl6pPr marL="25146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Rockwell"/>
              </a:defRPr>
            </a:lvl6pPr>
            <a:lvl7pPr marL="29718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Rockwell"/>
              </a:defRPr>
            </a:lvl7pPr>
            <a:lvl8pPr marL="34290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Rockwell"/>
              </a:defRPr>
            </a:lvl8pPr>
            <a:lvl9pPr marL="38862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Rockwell"/>
              </a:defRPr>
            </a:lvl9pPr>
          </a:lstStyle>
          <a:p>
            <a:r>
              <a:rPr lang="pt-BR"/>
              <a:t>Shah e Col J perinatol 2102: 32</a:t>
            </a:r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/>
            </a:extLst>
          </p:cNvPr>
          <p:cNvSpPr>
            <a:spLocks noGrp="1"/>
          </p:cNvSpPr>
          <p:nvPr>
            <p:ph type="title"/>
          </p:nvPr>
        </p:nvSpPr>
        <p:spPr>
          <a:xfrm>
            <a:off x="919163" y="201613"/>
            <a:ext cx="10353675" cy="1325562"/>
          </a:xfrm>
        </p:spPr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pt-BR" dirty="0" err="1"/>
              <a:t>Hmib</a:t>
            </a:r>
            <a:r>
              <a:rPr lang="pt-BR" dirty="0"/>
              <a:t> 2019</a:t>
            </a:r>
          </a:p>
        </p:txBody>
      </p:sp>
      <p:pic>
        <p:nvPicPr>
          <p:cNvPr id="17411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2738" y="1790700"/>
            <a:ext cx="11453812" cy="48656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/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pt-BR" dirty="0"/>
              <a:t>HMIB 2018</a:t>
            </a:r>
          </a:p>
        </p:txBody>
      </p:sp>
      <p:pic>
        <p:nvPicPr>
          <p:cNvPr id="18435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28713" y="1720850"/>
            <a:ext cx="9923462" cy="43449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/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pt-BR" dirty="0" err="1"/>
              <a:t>Hmib</a:t>
            </a:r>
            <a:r>
              <a:rPr lang="pt-BR" dirty="0"/>
              <a:t> 2018</a:t>
            </a:r>
          </a:p>
        </p:txBody>
      </p:sp>
      <p:pic>
        <p:nvPicPr>
          <p:cNvPr id="19459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89075" y="1884363"/>
            <a:ext cx="9779000" cy="43640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/>
            </a:extLst>
          </p:cNvPr>
          <p:cNvSpPr>
            <a:spLocks noGrp="1"/>
          </p:cNvSpPr>
          <p:nvPr>
            <p:ph type="title"/>
          </p:nvPr>
        </p:nvSpPr>
        <p:spPr>
          <a:xfrm>
            <a:off x="914400" y="376238"/>
            <a:ext cx="10353675" cy="1325562"/>
          </a:xfrm>
        </p:spPr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pt-BR" dirty="0"/>
              <a:t>Limite de viabilidade</a:t>
            </a:r>
          </a:p>
        </p:txBody>
      </p:sp>
      <p:sp>
        <p:nvSpPr>
          <p:cNvPr id="3" name="Espaço Reservado para Conteúdo 2">
            <a:extLst>
              <a:ext uri="{FF2B5EF4-FFF2-40B4-BE49-F238E27FC236}"/>
            </a:extLst>
          </p:cNvPr>
          <p:cNvSpPr>
            <a:spLocks noGrp="1"/>
          </p:cNvSpPr>
          <p:nvPr>
            <p:ph idx="1"/>
          </p:nvPr>
        </p:nvSpPr>
        <p:spPr>
          <a:xfrm>
            <a:off x="914400" y="1701800"/>
            <a:ext cx="10353675" cy="3952875"/>
          </a:xfrm>
        </p:spPr>
        <p:txBody>
          <a:bodyPr>
            <a:noAutofit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pt-BR" sz="2400" dirty="0"/>
              <a:t>Os neonatologistas tem dificuldade em não realizar Reanimação Neonatal em situações de prematuridade extrema onde o grau de sequelas é altamente provável.</a:t>
            </a:r>
          </a:p>
          <a:p>
            <a:pPr fontAlgn="auto">
              <a:spcAft>
                <a:spcPts val="0"/>
              </a:spcAft>
              <a:defRPr/>
            </a:pPr>
            <a:endParaRPr lang="pt-BR" sz="2400" dirty="0"/>
          </a:p>
          <a:p>
            <a:pPr marL="0" indent="0" fontAlgn="auto">
              <a:spcAft>
                <a:spcPts val="0"/>
              </a:spcAft>
              <a:buFont typeface="Arial" pitchFamily="34" charset="0"/>
              <a:buNone/>
              <a:defRPr/>
            </a:pPr>
            <a:endParaRPr lang="pt-BR" sz="2400" dirty="0"/>
          </a:p>
          <a:p>
            <a:pPr fontAlgn="auto">
              <a:spcAft>
                <a:spcPts val="0"/>
              </a:spcAft>
              <a:defRPr/>
            </a:pPr>
            <a:r>
              <a:rPr lang="pt-BR" sz="2400" dirty="0"/>
              <a:t>Em um grupo de 484 prematuros com idade gestacional entre 23 e 26+6 os neonatologistas realizaram Reanimação neonatal em 87% dos prematuros de 23 semanas. </a:t>
            </a:r>
          </a:p>
        </p:txBody>
      </p:sp>
      <p:sp>
        <p:nvSpPr>
          <p:cNvPr id="20484" name="CaixaDeTexto 6"/>
          <p:cNvSpPr txBox="1">
            <a:spLocks noChangeArrowheads="1"/>
          </p:cNvSpPr>
          <p:nvPr/>
        </p:nvSpPr>
        <p:spPr bwMode="auto">
          <a:xfrm>
            <a:off x="7202488" y="6064250"/>
            <a:ext cx="4852987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Rockwell"/>
              </a:defRPr>
            </a:lvl1pPr>
            <a:lvl2pPr marL="742950" indent="-285750">
              <a:defRPr>
                <a:solidFill>
                  <a:schemeClr val="tx1"/>
                </a:solidFill>
                <a:latin typeface="Rockwell"/>
              </a:defRPr>
            </a:lvl2pPr>
            <a:lvl3pPr marL="1143000" indent="-228600">
              <a:defRPr>
                <a:solidFill>
                  <a:schemeClr val="tx1"/>
                </a:solidFill>
                <a:latin typeface="Rockwell"/>
              </a:defRPr>
            </a:lvl3pPr>
            <a:lvl4pPr marL="1600200" indent="-228600">
              <a:defRPr>
                <a:solidFill>
                  <a:schemeClr val="tx1"/>
                </a:solidFill>
                <a:latin typeface="Rockwell"/>
              </a:defRPr>
            </a:lvl4pPr>
            <a:lvl5pPr marL="2057400" indent="-228600">
              <a:defRPr>
                <a:solidFill>
                  <a:schemeClr val="tx1"/>
                </a:solidFill>
                <a:latin typeface="Rockwell"/>
              </a:defRPr>
            </a:lvl5pPr>
            <a:lvl6pPr marL="25146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Rockwell"/>
              </a:defRPr>
            </a:lvl6pPr>
            <a:lvl7pPr marL="29718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Rockwell"/>
              </a:defRPr>
            </a:lvl7pPr>
            <a:lvl8pPr marL="34290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Rockwell"/>
              </a:defRPr>
            </a:lvl8pPr>
            <a:lvl9pPr marL="38862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Rockwell"/>
              </a:defRPr>
            </a:lvl9pPr>
          </a:lstStyle>
          <a:p>
            <a:r>
              <a:rPr lang="pt-BR"/>
              <a:t>Guinsburg e col. J. perinatol. 2012: 32:913 </a:t>
            </a:r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/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pt-BR" dirty="0"/>
              <a:t>O QUE FAZER?</a:t>
            </a:r>
          </a:p>
        </p:txBody>
      </p:sp>
      <p:sp>
        <p:nvSpPr>
          <p:cNvPr id="3" name="Espaço Reservado para Conteúdo 2">
            <a:extLst>
              <a:ext uri="{FF2B5EF4-FFF2-40B4-BE49-F238E27FC236}"/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fontAlgn="auto">
              <a:spcAft>
                <a:spcPts val="0"/>
              </a:spcAft>
              <a:defRPr/>
            </a:pPr>
            <a:endParaRPr lang="pt-BR" dirty="0"/>
          </a:p>
          <a:p>
            <a:pPr fontAlgn="auto">
              <a:spcAft>
                <a:spcPts val="0"/>
              </a:spcAft>
              <a:defRPr/>
            </a:pPr>
            <a:endParaRPr lang="pt-BR" dirty="0"/>
          </a:p>
          <a:p>
            <a:pPr fontAlgn="auto">
              <a:spcAft>
                <a:spcPts val="0"/>
              </a:spcAft>
              <a:defRPr/>
            </a:pPr>
            <a:r>
              <a:rPr lang="pt-BR" dirty="0"/>
              <a:t>A conduta </a:t>
            </a:r>
            <a:r>
              <a:rPr lang="pt-BR" dirty="0" err="1"/>
              <a:t>nenatal</a:t>
            </a:r>
            <a:r>
              <a:rPr lang="pt-BR" dirty="0"/>
              <a:t> não deve ser uma conduta isolada mas sim o corolário de um plano estabelecido no período </a:t>
            </a:r>
            <a:r>
              <a:rPr lang="pt-BR" dirty="0" err="1"/>
              <a:t>pré</a:t>
            </a:r>
            <a:r>
              <a:rPr lang="pt-BR" dirty="0"/>
              <a:t> natal.</a:t>
            </a:r>
          </a:p>
          <a:p>
            <a:pPr fontAlgn="auto">
              <a:spcAft>
                <a:spcPts val="0"/>
              </a:spcAft>
              <a:defRPr/>
            </a:pPr>
            <a:endParaRPr lang="pt-BR" dirty="0"/>
          </a:p>
          <a:p>
            <a:pPr fontAlgn="auto">
              <a:spcAft>
                <a:spcPts val="0"/>
              </a:spcAft>
              <a:defRPr/>
            </a:pPr>
            <a:r>
              <a:rPr lang="pt-BR" dirty="0"/>
              <a:t>Deve existir uma linha de continuidade de cuidados entre a obstetrícia e a neonatologia. </a:t>
            </a:r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/>
            </a:extLst>
          </p:cNvPr>
          <p:cNvSpPr>
            <a:spLocks noGrp="1"/>
          </p:cNvSpPr>
          <p:nvPr>
            <p:ph type="title"/>
          </p:nvPr>
        </p:nvSpPr>
        <p:spPr>
          <a:xfrm>
            <a:off x="914400" y="300038"/>
            <a:ext cx="10353675" cy="1327150"/>
          </a:xfrm>
        </p:spPr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pt-BR" dirty="0"/>
              <a:t>O que o obstetra pode fazer?</a:t>
            </a:r>
          </a:p>
        </p:txBody>
      </p:sp>
      <p:sp>
        <p:nvSpPr>
          <p:cNvPr id="3" name="Espaço Reservado para Conteúdo 2">
            <a:extLst>
              <a:ext uri="{FF2B5EF4-FFF2-40B4-BE49-F238E27FC236}"/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10000"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pt-BR" dirty="0"/>
              <a:t>Datar bem.</a:t>
            </a:r>
          </a:p>
          <a:p>
            <a:pPr fontAlgn="auto">
              <a:spcAft>
                <a:spcPts val="0"/>
              </a:spcAft>
              <a:defRPr/>
            </a:pPr>
            <a:endParaRPr lang="pt-BR" dirty="0"/>
          </a:p>
          <a:p>
            <a:pPr fontAlgn="auto">
              <a:spcAft>
                <a:spcPts val="0"/>
              </a:spcAft>
              <a:defRPr/>
            </a:pPr>
            <a:r>
              <a:rPr lang="pt-BR" dirty="0" err="1"/>
              <a:t>Corticóide</a:t>
            </a:r>
            <a:endParaRPr lang="pt-BR" dirty="0"/>
          </a:p>
          <a:p>
            <a:pPr fontAlgn="auto">
              <a:spcAft>
                <a:spcPts val="0"/>
              </a:spcAft>
              <a:defRPr/>
            </a:pPr>
            <a:endParaRPr lang="pt-BR" dirty="0"/>
          </a:p>
          <a:p>
            <a:pPr fontAlgn="auto">
              <a:spcAft>
                <a:spcPts val="0"/>
              </a:spcAft>
              <a:defRPr/>
            </a:pPr>
            <a:r>
              <a:rPr lang="pt-BR" dirty="0"/>
              <a:t>Sulfato de Magnésio</a:t>
            </a:r>
          </a:p>
          <a:p>
            <a:pPr fontAlgn="auto">
              <a:spcAft>
                <a:spcPts val="0"/>
              </a:spcAft>
              <a:defRPr/>
            </a:pPr>
            <a:endParaRPr lang="pt-BR" dirty="0"/>
          </a:p>
          <a:p>
            <a:pPr fontAlgn="auto">
              <a:spcAft>
                <a:spcPts val="0"/>
              </a:spcAft>
              <a:defRPr/>
            </a:pPr>
            <a:r>
              <a:rPr lang="pt-BR" dirty="0"/>
              <a:t>Avaliar sinais de mal-estar fetal</a:t>
            </a:r>
          </a:p>
          <a:p>
            <a:pPr fontAlgn="auto">
              <a:spcAft>
                <a:spcPts val="0"/>
              </a:spcAft>
              <a:defRPr/>
            </a:pPr>
            <a:endParaRPr lang="pt-BR" dirty="0"/>
          </a:p>
          <a:p>
            <a:pPr fontAlgn="auto">
              <a:spcAft>
                <a:spcPts val="0"/>
              </a:spcAft>
              <a:defRPr/>
            </a:pPr>
            <a:r>
              <a:rPr lang="pt-BR" dirty="0"/>
              <a:t>PLANEJAR A DATA, HORA E MINUTO DO PARTO JUNTO COM A EQUIPE DE NEONATOLOGIA.</a:t>
            </a:r>
          </a:p>
        </p:txBody>
      </p:sp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/>
            </a:extLst>
          </p:cNvPr>
          <p:cNvSpPr>
            <a:spLocks noGrp="1"/>
          </p:cNvSpPr>
          <p:nvPr>
            <p:ph type="title"/>
          </p:nvPr>
        </p:nvSpPr>
        <p:spPr>
          <a:xfrm>
            <a:off x="2671763" y="898525"/>
            <a:ext cx="10353675" cy="1327150"/>
          </a:xfrm>
        </p:spPr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pt-BR" dirty="0"/>
              <a:t>Malformações e síndromes </a:t>
            </a:r>
          </a:p>
        </p:txBody>
      </p:sp>
      <p:pic>
        <p:nvPicPr>
          <p:cNvPr id="23555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40588" y="3429000"/>
            <a:ext cx="4800600" cy="3154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3556" name="Imagem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650" y="571500"/>
            <a:ext cx="2819400" cy="5715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Retângulo 5">
            <a:extLst>
              <a:ext uri="{FF2B5EF4-FFF2-40B4-BE49-F238E27FC236}"/>
            </a:extLst>
          </p:cNvPr>
          <p:cNvSpPr/>
          <p:nvPr/>
        </p:nvSpPr>
        <p:spPr>
          <a:xfrm>
            <a:off x="696913" y="176213"/>
            <a:ext cx="3333750" cy="722312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pt-BR"/>
          </a:p>
        </p:txBody>
      </p:sp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/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pt-BR" dirty="0"/>
              <a:t>HOSPITAL MATERNO INFANTIL DE BRASILIA</a:t>
            </a:r>
          </a:p>
        </p:txBody>
      </p:sp>
      <p:sp>
        <p:nvSpPr>
          <p:cNvPr id="3" name="Espaço Reservado para Conteúdo 2">
            <a:extLst>
              <a:ext uri="{FF2B5EF4-FFF2-40B4-BE49-F238E27FC236}"/>
            </a:extLst>
          </p:cNvPr>
          <p:cNvSpPr>
            <a:spLocks noGrp="1"/>
          </p:cNvSpPr>
          <p:nvPr>
            <p:ph idx="1"/>
          </p:nvPr>
        </p:nvSpPr>
        <p:spPr>
          <a:xfrm>
            <a:off x="914400" y="2095500"/>
            <a:ext cx="10480675" cy="4305300"/>
          </a:xfrm>
        </p:spPr>
        <p:txBody>
          <a:bodyPr>
            <a:normAutofit fontScale="92500" lnSpcReduction="10000"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pt-BR" sz="2200" dirty="0">
                <a:solidFill>
                  <a:srgbClr val="FFC000"/>
                </a:solidFill>
              </a:rPr>
              <a:t>RN &lt; 24 SEMANAS: </a:t>
            </a:r>
          </a:p>
          <a:p>
            <a:pPr lvl="1" fontAlgn="auto">
              <a:spcAft>
                <a:spcPts val="0"/>
              </a:spcAft>
              <a:defRPr/>
            </a:pPr>
            <a:r>
              <a:rPr lang="pt-BR" sz="2200" dirty="0"/>
              <a:t>Muito imaturos para terem qualquer chance razoável de sobrevivência sem sequelas graves.</a:t>
            </a:r>
          </a:p>
          <a:p>
            <a:pPr lvl="1" fontAlgn="auto">
              <a:spcAft>
                <a:spcPts val="0"/>
              </a:spcAft>
              <a:defRPr/>
            </a:pPr>
            <a:r>
              <a:rPr lang="pt-BR" sz="2200" dirty="0"/>
              <a:t>Não reanimar, oferecer conforto, alimentação e tratamento da dor.</a:t>
            </a:r>
          </a:p>
          <a:p>
            <a:pPr fontAlgn="auto">
              <a:spcAft>
                <a:spcPts val="0"/>
              </a:spcAft>
              <a:defRPr/>
            </a:pPr>
            <a:r>
              <a:rPr lang="pt-BR" sz="2200" dirty="0">
                <a:solidFill>
                  <a:srgbClr val="FFC000"/>
                </a:solidFill>
              </a:rPr>
              <a:t>RN 24-24 SEMANAS E 6 DIAS</a:t>
            </a:r>
          </a:p>
          <a:p>
            <a:pPr lvl="1" fontAlgn="auto">
              <a:spcAft>
                <a:spcPts val="0"/>
              </a:spcAft>
              <a:defRPr/>
            </a:pPr>
            <a:r>
              <a:rPr lang="pt-BR" sz="2200" dirty="0"/>
              <a:t>Zona cinzenta. Recursos serão oferecidos ou retirados de acordo com a evolução do bebê.</a:t>
            </a:r>
          </a:p>
          <a:p>
            <a:pPr fontAlgn="auto">
              <a:spcAft>
                <a:spcPts val="0"/>
              </a:spcAft>
              <a:defRPr/>
            </a:pPr>
            <a:r>
              <a:rPr lang="pt-BR" sz="2200" dirty="0">
                <a:solidFill>
                  <a:srgbClr val="FFC000"/>
                </a:solidFill>
              </a:rPr>
              <a:t>RN&gt; 25 SEMANAS DE GESTAÇÃO</a:t>
            </a:r>
          </a:p>
          <a:p>
            <a:pPr lvl="1" fontAlgn="auto">
              <a:spcAft>
                <a:spcPts val="0"/>
              </a:spcAft>
              <a:defRPr/>
            </a:pPr>
            <a:r>
              <a:rPr lang="pt-BR" sz="2200" dirty="0"/>
              <a:t>Maduros o suficiente para ter chances razoáveis de sobrevida .</a:t>
            </a:r>
          </a:p>
          <a:p>
            <a:pPr lvl="1" fontAlgn="auto">
              <a:spcAft>
                <a:spcPts val="0"/>
              </a:spcAft>
              <a:defRPr/>
            </a:pPr>
            <a:r>
              <a:rPr lang="pt-BR" sz="2200" dirty="0"/>
              <a:t>Reanimar sempre.</a:t>
            </a:r>
          </a:p>
          <a:p>
            <a:pPr fontAlgn="auto">
              <a:spcAft>
                <a:spcPts val="0"/>
              </a:spcAft>
              <a:defRPr/>
            </a:pPr>
            <a:endParaRPr lang="pt-BR" dirty="0"/>
          </a:p>
        </p:txBody>
      </p:sp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2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19288" y="115888"/>
            <a:ext cx="8496300" cy="64119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5603" name="Rectangle 5"/>
          <p:cNvSpPr>
            <a:spLocks noChangeArrowheads="1"/>
          </p:cNvSpPr>
          <p:nvPr/>
        </p:nvSpPr>
        <p:spPr bwMode="auto">
          <a:xfrm>
            <a:off x="4511675" y="6489700"/>
            <a:ext cx="5530850" cy="3698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r>
              <a:rPr lang="pt-BR" altLang="ko-KR">
                <a:ea typeface="Gulim"/>
                <a:cs typeface="Gulim"/>
              </a:rPr>
              <a:t>Seri e Evans, 2008 com modificação (Margotto PR) </a:t>
            </a:r>
          </a:p>
        </p:txBody>
      </p:sp>
      <p:sp>
        <p:nvSpPr>
          <p:cNvPr id="25604" name="Oval 6"/>
          <p:cNvSpPr>
            <a:spLocks noChangeArrowheads="1"/>
          </p:cNvSpPr>
          <p:nvPr/>
        </p:nvSpPr>
        <p:spPr bwMode="auto">
          <a:xfrm>
            <a:off x="6527800" y="1196975"/>
            <a:ext cx="914400" cy="503238"/>
          </a:xfrm>
          <a:prstGeom prst="ellipse">
            <a:avLst/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r>
              <a:rPr lang="pt-BR" altLang="pt-BR" sz="1200" b="1">
                <a:solidFill>
                  <a:srgbClr val="0000FF"/>
                </a:solidFill>
              </a:rPr>
              <a:t>500-599g</a:t>
            </a:r>
          </a:p>
        </p:txBody>
      </p:sp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/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pt-BR" dirty="0"/>
              <a:t>Conto com vocês </a:t>
            </a:r>
            <a:r>
              <a:rPr lang="pt-BR" dirty="0">
                <a:sym typeface="Wingdings" panose="05000000000000000000" pitchFamily="2" charset="2"/>
              </a:rPr>
              <a:t></a:t>
            </a:r>
            <a:endParaRPr lang="pt-BR" dirty="0"/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76638" y="2687638"/>
            <a:ext cx="5029200" cy="37719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1">
          <a:blip r:embed="rId2">
            <a:duotone>
              <a:schemeClr val="bg2">
                <a:shade val="18000"/>
                <a:satMod val="160000"/>
                <a:lumMod val="28000"/>
              </a:schemeClr>
              <a:schemeClr val="bg2">
                <a:tint val="95000"/>
                <a:satMod val="160000"/>
                <a:lumMod val="116000"/>
              </a:schemeClr>
            </a:duotone>
          </a:blip>
          <a:stretch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50" name="Picture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588"/>
            <a:ext cx="12192000" cy="68564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9" name="Rectangle 8"/>
          <p:cNvGrpSpPr>
            <a:grpSpLocks noGrp="1" noRot="1" noChangeAspect="1" noMove="1" noResize="1"/>
          </p:cNvGrpSpPr>
          <p:nvPr/>
        </p:nvGrpSpPr>
        <p:grpSpPr bwMode="auto">
          <a:xfrm>
            <a:off x="0" y="0"/>
            <a:ext cx="12192000" cy="6858000"/>
            <a:chOff x="0" y="0"/>
            <a:chExt cx="7680" cy="4320"/>
          </a:xfrm>
        </p:grpSpPr>
        <p:pic>
          <p:nvPicPr>
            <p:cNvPr id="27651" name="Rectangle 8"/>
            <p:cNvPicPr>
              <a:picLocks noRot="1" noChangeAspect="1" noMove="1" noResize="1" noEditPoints="1" noAdjustHandles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0"/>
              <a:ext cx="7680" cy="432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27652" name="Text Box 4"/>
            <p:cNvSpPr txBox="1">
              <a:spLocks noChangeArrowheads="1" noChangeShapeType="1"/>
            </p:cNvSpPr>
            <p:nvPr/>
          </p:nvSpPr>
          <p:spPr bwMode="auto">
            <a:xfrm>
              <a:off x="0" y="1"/>
              <a:ext cx="7680" cy="432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Rockwell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Rockwell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Rockwell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Rockwell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Rockwell"/>
                </a:defRPr>
              </a:lvl5pPr>
              <a:lvl6pPr marL="2514600" indent="-228600" defTabSz="4572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Rockwell"/>
                </a:defRPr>
              </a:lvl6pPr>
              <a:lvl7pPr marL="2971800" indent="-228600" defTabSz="4572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Rockwell"/>
                </a:defRPr>
              </a:lvl7pPr>
              <a:lvl8pPr marL="3429000" indent="-228600" defTabSz="4572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Rockwell"/>
                </a:defRPr>
              </a:lvl8pPr>
              <a:lvl9pPr marL="3886200" indent="-228600" defTabSz="4572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Rockwell"/>
                </a:defRPr>
              </a:lvl9pPr>
            </a:lstStyle>
            <a:p>
              <a:pPr algn="ctr"/>
              <a:endParaRPr lang="pt-BR">
                <a:solidFill>
                  <a:srgbClr val="FFFFFF"/>
                </a:solidFill>
                <a:latin typeface="Calibri" pitchFamily="34" charset="0"/>
              </a:endParaRPr>
            </a:p>
          </p:txBody>
        </p:sp>
      </p:grpSp>
      <p:grpSp>
        <p:nvGrpSpPr>
          <p:cNvPr id="11" name="Rectangle 10"/>
          <p:cNvGrpSpPr>
            <a:grpSpLocks noGrp="1" noRot="1" noChangeAspect="1" noMove="1" noResize="1"/>
          </p:cNvGrpSpPr>
          <p:nvPr/>
        </p:nvGrpSpPr>
        <p:grpSpPr bwMode="auto">
          <a:xfrm>
            <a:off x="0" y="0"/>
            <a:ext cx="12192000" cy="6858000"/>
            <a:chOff x="0" y="0"/>
            <a:chExt cx="7680" cy="4320"/>
          </a:xfrm>
        </p:grpSpPr>
        <p:pic>
          <p:nvPicPr>
            <p:cNvPr id="27654" name="Rectangle 10"/>
            <p:cNvPicPr>
              <a:picLocks noRot="1" noChangeAspect="1" noMove="1" noResize="1" noEditPoints="1" noAdjustHandles="1" noChangeArrowheads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0"/>
              <a:ext cx="7680" cy="432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27655" name="Text Box 7"/>
            <p:cNvSpPr txBox="1">
              <a:spLocks noChangeArrowheads="1" noChangeShapeType="1"/>
            </p:cNvSpPr>
            <p:nvPr/>
          </p:nvSpPr>
          <p:spPr bwMode="auto">
            <a:xfrm>
              <a:off x="0" y="0"/>
              <a:ext cx="7680" cy="432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Rockwell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Rockwell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Rockwell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Rockwell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Rockwell"/>
                </a:defRPr>
              </a:lvl5pPr>
              <a:lvl6pPr marL="2514600" indent="-228600" defTabSz="4572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Rockwell"/>
                </a:defRPr>
              </a:lvl6pPr>
              <a:lvl7pPr marL="2971800" indent="-228600" defTabSz="4572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Rockwell"/>
                </a:defRPr>
              </a:lvl7pPr>
              <a:lvl8pPr marL="3429000" indent="-228600" defTabSz="4572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Rockwell"/>
                </a:defRPr>
              </a:lvl8pPr>
              <a:lvl9pPr marL="3886200" indent="-228600" defTabSz="4572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Rockwell"/>
                </a:defRPr>
              </a:lvl9pPr>
            </a:lstStyle>
            <a:p>
              <a:pPr algn="ctr"/>
              <a:endParaRPr lang="pt-BR">
                <a:solidFill>
                  <a:srgbClr val="FFFFFF"/>
                </a:solidFill>
              </a:endParaRPr>
            </a:p>
          </p:txBody>
        </p:sp>
      </p:grpSp>
      <p:sp>
        <p:nvSpPr>
          <p:cNvPr id="2" name="Título 1">
            <a:extLst>
              <a:ext uri="{FF2B5EF4-FFF2-40B4-BE49-F238E27FC236}"/>
            </a:extLst>
          </p:cNvPr>
          <p:cNvSpPr>
            <a:spLocks noGrp="1"/>
          </p:cNvSpPr>
          <p:nvPr>
            <p:ph type="title"/>
          </p:nvPr>
        </p:nvSpPr>
        <p:spPr>
          <a:xfrm>
            <a:off x="1595438" y="1122363"/>
            <a:ext cx="9001125" cy="2387600"/>
          </a:xfrm>
        </p:spPr>
        <p:txBody>
          <a:bodyPr anchor="b"/>
          <a:lstStyle/>
          <a:p>
            <a:pPr fontAlgn="auto">
              <a:spcAft>
                <a:spcPts val="0"/>
              </a:spcAft>
              <a:defRPr/>
            </a:pPr>
            <a:r>
              <a:rPr lang="en-US" sz="4800" dirty="0" err="1"/>
              <a:t>Juntos</a:t>
            </a:r>
            <a:r>
              <a:rPr lang="en-US" sz="4800" dirty="0"/>
              <a:t> </a:t>
            </a:r>
            <a:r>
              <a:rPr lang="en-US" sz="4800" dirty="0" err="1"/>
              <a:t>somos</a:t>
            </a:r>
            <a:r>
              <a:rPr lang="en-US" sz="4800" dirty="0"/>
              <a:t> </a:t>
            </a:r>
            <a:r>
              <a:rPr lang="en-US" sz="4800" dirty="0" err="1"/>
              <a:t>melhores</a:t>
            </a:r>
            <a:r>
              <a:rPr lang="en-US" sz="4800" dirty="0"/>
              <a:t>!</a:t>
            </a:r>
          </a:p>
        </p:txBody>
      </p:sp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Damask">
  <a:themeElements>
    <a:clrScheme name="Damask">
      <a:dk1>
        <a:sysClr val="windowText" lastClr="000000"/>
      </a:dk1>
      <a:lt1>
        <a:sysClr val="window" lastClr="FFFFFF"/>
      </a:lt1>
      <a:dk2>
        <a:srgbClr val="78346F"/>
      </a:dk2>
      <a:lt2>
        <a:srgbClr val="D9A8D2"/>
      </a:lt2>
      <a:accent1>
        <a:srgbClr val="CE57AB"/>
      </a:accent1>
      <a:accent2>
        <a:srgbClr val="8E8EFD"/>
      </a:accent2>
      <a:accent3>
        <a:srgbClr val="7CBCE0"/>
      </a:accent3>
      <a:accent4>
        <a:srgbClr val="70BF9F"/>
      </a:accent4>
      <a:accent5>
        <a:srgbClr val="A5B960"/>
      </a:accent5>
      <a:accent6>
        <a:srgbClr val="D47A57"/>
      </a:accent6>
      <a:hlink>
        <a:srgbClr val="D164DE"/>
      </a:hlink>
      <a:folHlink>
        <a:srgbClr val="BE87C4"/>
      </a:folHlink>
    </a:clrScheme>
    <a:fontScheme name="Damask">
      <a:majorFont>
        <a:latin typeface="Bookman Old Style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Rockwel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Damask">
      <a:fillStyleLst>
        <a:solidFill>
          <a:schemeClr val="phClr"/>
        </a:solidFill>
        <a:gradFill rotWithShape="1">
          <a:gsLst>
            <a:gs pos="0">
              <a:schemeClr val="phClr">
                <a:tint val="48000"/>
                <a:satMod val="105000"/>
                <a:lumMod val="110000"/>
              </a:schemeClr>
            </a:gs>
            <a:gs pos="100000">
              <a:schemeClr val="phClr">
                <a:tint val="78000"/>
                <a:satMod val="109000"/>
                <a:lumMod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4000"/>
                <a:satMod val="100000"/>
                <a:lumMod val="104000"/>
              </a:schemeClr>
            </a:gs>
            <a:gs pos="69000">
              <a:schemeClr val="phClr">
                <a:shade val="86000"/>
                <a:satMod val="130000"/>
                <a:lumMod val="102000"/>
              </a:schemeClr>
            </a:gs>
            <a:gs pos="100000">
              <a:schemeClr val="phClr">
                <a:shade val="72000"/>
                <a:satMod val="130000"/>
                <a:lumMod val="100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38100" dir="5400000" sy="96000" rotWithShape="0">
              <a:srgbClr val="000000">
                <a:alpha val="54000"/>
              </a:srgbClr>
            </a:outerShdw>
          </a:effectLst>
        </a:effectStyle>
        <a:effectStyle>
          <a:effectLst>
            <a:outerShdw blurRad="76200" dist="38100" dir="5400000" algn="ctr" rotWithShape="0">
              <a:srgbClr val="000000">
                <a:alpha val="76000"/>
              </a:srgbClr>
            </a:outerShdw>
          </a:effectLst>
          <a:scene3d>
            <a:camera prst="orthographicFront">
              <a:rot lat="0" lon="0" rev="0"/>
            </a:camera>
            <a:lightRig rig="balanced" dir="t"/>
          </a:scene3d>
          <a:sp3d prstMaterial="matte">
            <a:bevelT w="25400" h="25400" prst="relaxedInset"/>
          </a:sp3d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blipFill rotWithShape="1">
          <a:blip xmlns:r="http://schemas.openxmlformats.org/officeDocument/2006/relationships" r:embed="rId1">
            <a:duotone>
              <a:schemeClr val="phClr">
                <a:shade val="18000"/>
                <a:satMod val="160000"/>
                <a:lumMod val="28000"/>
              </a:schemeClr>
              <a:schemeClr val="phClr">
                <a:tint val="95000"/>
                <a:satMod val="160000"/>
                <a:lumMod val="116000"/>
              </a:schemeClr>
            </a:duotone>
          </a:blip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Damask" id="{F9A299A0-33D0-4E0F-9F3F-7163E3744208}" vid="{D4FE1632-F131-47D3-A814-99E9CD025E20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59</TotalTime>
  <Words>685</Words>
  <Application>Microsoft Office PowerPoint</Application>
  <PresentationFormat>Personalizar</PresentationFormat>
  <Paragraphs>98</Paragraphs>
  <Slides>25</Slides>
  <Notes>0</Notes>
  <HiddenSlides>0</HiddenSlides>
  <MMClips>0</MMClips>
  <ScaleCrop>false</ScaleCrop>
  <HeadingPairs>
    <vt:vector size="8" baseType="variant">
      <vt:variant>
        <vt:lpstr>Fontes usadas</vt:lpstr>
      </vt:variant>
      <vt:variant>
        <vt:i4>6</vt:i4>
      </vt:variant>
      <vt:variant>
        <vt:lpstr>Tema</vt:lpstr>
      </vt:variant>
      <vt:variant>
        <vt:i4>1</vt:i4>
      </vt:variant>
      <vt:variant>
        <vt:lpstr>Servidores OLE incorporados</vt:lpstr>
      </vt:variant>
      <vt:variant>
        <vt:i4>1</vt:i4>
      </vt:variant>
      <vt:variant>
        <vt:lpstr>Títulos de slides</vt:lpstr>
      </vt:variant>
      <vt:variant>
        <vt:i4>25</vt:i4>
      </vt:variant>
    </vt:vector>
  </HeadingPairs>
  <TitlesOfParts>
    <vt:vector size="33" baseType="lpstr">
      <vt:lpstr>Rockwell</vt:lpstr>
      <vt:lpstr>Arial</vt:lpstr>
      <vt:lpstr>Bookman Old Style</vt:lpstr>
      <vt:lpstr>Calibri</vt:lpstr>
      <vt:lpstr>Gulim</vt:lpstr>
      <vt:lpstr>Wingdings</vt:lpstr>
      <vt:lpstr>Damask</vt:lpstr>
      <vt:lpstr>Gráfico do Microsoft Excel</vt:lpstr>
      <vt:lpstr>LIMITE DE VIABILIDADE</vt:lpstr>
      <vt:lpstr>Apresentação do PowerPoint</vt:lpstr>
      <vt:lpstr>Limite de viabilidade</vt:lpstr>
      <vt:lpstr> AS PERGUNTAS DOS PAIS de prematuros extremos </vt:lpstr>
      <vt:lpstr>Possibilidade?   Probabilidade?</vt:lpstr>
      <vt:lpstr>Possibilidade versus probabilidade</vt:lpstr>
      <vt:lpstr>Viabilidade com base na possibilidade</vt:lpstr>
      <vt:lpstr>Viabilidade com base na probabilidade</vt:lpstr>
      <vt:lpstr>Apresentação do PowerPoint</vt:lpstr>
      <vt:lpstr>Apresentação do PowerPoint</vt:lpstr>
      <vt:lpstr>Os números não mentem!</vt:lpstr>
      <vt:lpstr>Sobrevida com sequelas maiores* (Rede Espanhola de neonatologia)</vt:lpstr>
      <vt:lpstr>Sobrevida com sequelas maiores* (eua)</vt:lpstr>
      <vt:lpstr>Sobrevida sem sequelas (canada) n 17148</vt:lpstr>
      <vt:lpstr>Hmib 2019</vt:lpstr>
      <vt:lpstr>HMIB 2018</vt:lpstr>
      <vt:lpstr>Hmib 2018</vt:lpstr>
      <vt:lpstr>Limite de viabilidade</vt:lpstr>
      <vt:lpstr>O QUE FAZER?</vt:lpstr>
      <vt:lpstr>O que o obstetra pode fazer?</vt:lpstr>
      <vt:lpstr>Malformações e síndromes </vt:lpstr>
      <vt:lpstr>HOSPITAL MATERNO INFANTIL DE BRASILIA</vt:lpstr>
      <vt:lpstr>Apresentação do PowerPoint</vt:lpstr>
      <vt:lpstr>Conto com vocês </vt:lpstr>
      <vt:lpstr>Juntos somos melhores!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LIMITE DE VIABILIDADE</dc:title>
  <dc:creator>CARLOS ZACONETA</dc:creator>
  <cp:lastModifiedBy>Paulo</cp:lastModifiedBy>
  <cp:revision>6</cp:revision>
  <dcterms:created xsi:type="dcterms:W3CDTF">2020-05-15T22:41:36Z</dcterms:created>
  <dcterms:modified xsi:type="dcterms:W3CDTF">2020-05-22T21:16:51Z</dcterms:modified>
</cp:coreProperties>
</file>