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notesMasterIdLst>
    <p:notesMasterId r:id="rId58"/>
  </p:notesMasterIdLst>
  <p:sldIdLst>
    <p:sldId id="256" r:id="rId2"/>
    <p:sldId id="258" r:id="rId3"/>
    <p:sldId id="389" r:id="rId4"/>
    <p:sldId id="338" r:id="rId5"/>
    <p:sldId id="412" r:id="rId6"/>
    <p:sldId id="413" r:id="rId7"/>
    <p:sldId id="414" r:id="rId8"/>
    <p:sldId id="415" r:id="rId9"/>
    <p:sldId id="416" r:id="rId10"/>
    <p:sldId id="417" r:id="rId11"/>
    <p:sldId id="418" r:id="rId12"/>
    <p:sldId id="419" r:id="rId13"/>
    <p:sldId id="420" r:id="rId14"/>
    <p:sldId id="421" r:id="rId15"/>
    <p:sldId id="422" r:id="rId16"/>
    <p:sldId id="423" r:id="rId17"/>
    <p:sldId id="424" r:id="rId18"/>
    <p:sldId id="425" r:id="rId19"/>
    <p:sldId id="426" r:id="rId20"/>
    <p:sldId id="427" r:id="rId21"/>
    <p:sldId id="428" r:id="rId22"/>
    <p:sldId id="430" r:id="rId23"/>
    <p:sldId id="431" r:id="rId24"/>
    <p:sldId id="432" r:id="rId25"/>
    <p:sldId id="433" r:id="rId26"/>
    <p:sldId id="434" r:id="rId27"/>
    <p:sldId id="435" r:id="rId28"/>
    <p:sldId id="436" r:id="rId29"/>
    <p:sldId id="437" r:id="rId30"/>
    <p:sldId id="438" r:id="rId31"/>
    <p:sldId id="439" r:id="rId32"/>
    <p:sldId id="440" r:id="rId33"/>
    <p:sldId id="442" r:id="rId34"/>
    <p:sldId id="441" r:id="rId35"/>
    <p:sldId id="370" r:id="rId36"/>
    <p:sldId id="279" r:id="rId37"/>
    <p:sldId id="411" r:id="rId38"/>
    <p:sldId id="372" r:id="rId39"/>
    <p:sldId id="443" r:id="rId40"/>
    <p:sldId id="444" r:id="rId41"/>
    <p:sldId id="445" r:id="rId42"/>
    <p:sldId id="446" r:id="rId43"/>
    <p:sldId id="447" r:id="rId44"/>
    <p:sldId id="448" r:id="rId45"/>
    <p:sldId id="449" r:id="rId46"/>
    <p:sldId id="450" r:id="rId47"/>
    <p:sldId id="451" r:id="rId48"/>
    <p:sldId id="452" r:id="rId49"/>
    <p:sldId id="453" r:id="rId50"/>
    <p:sldId id="454" r:id="rId51"/>
    <p:sldId id="455" r:id="rId52"/>
    <p:sldId id="456" r:id="rId53"/>
    <p:sldId id="457" r:id="rId54"/>
    <p:sldId id="458" r:id="rId55"/>
    <p:sldId id="459" r:id="rId56"/>
    <p:sldId id="460" r:id="rId57"/>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Calibri" pitchFamily="34" charset="0"/>
        <a:ea typeface="+mn-ea"/>
        <a:cs typeface="Arial" pitchFamily="34" charset="0"/>
      </a:defRPr>
    </a:lvl1pPr>
    <a:lvl2pPr marL="457200" algn="l" rtl="0" fontAlgn="base">
      <a:spcBef>
        <a:spcPct val="0"/>
      </a:spcBef>
      <a:spcAft>
        <a:spcPct val="0"/>
      </a:spcAft>
      <a:defRPr kern="1200">
        <a:solidFill>
          <a:schemeClr val="tx1"/>
        </a:solidFill>
        <a:latin typeface="Calibri" pitchFamily="34" charset="0"/>
        <a:ea typeface="+mn-ea"/>
        <a:cs typeface="Arial" pitchFamily="34" charset="0"/>
      </a:defRPr>
    </a:lvl2pPr>
    <a:lvl3pPr marL="914400" algn="l" rtl="0" fontAlgn="base">
      <a:spcBef>
        <a:spcPct val="0"/>
      </a:spcBef>
      <a:spcAft>
        <a:spcPct val="0"/>
      </a:spcAft>
      <a:defRPr kern="1200">
        <a:solidFill>
          <a:schemeClr val="tx1"/>
        </a:solidFill>
        <a:latin typeface="Calibri" pitchFamily="34" charset="0"/>
        <a:ea typeface="+mn-ea"/>
        <a:cs typeface="Arial" pitchFamily="34" charset="0"/>
      </a:defRPr>
    </a:lvl3pPr>
    <a:lvl4pPr marL="1371600" algn="l" rtl="0" fontAlgn="base">
      <a:spcBef>
        <a:spcPct val="0"/>
      </a:spcBef>
      <a:spcAft>
        <a:spcPct val="0"/>
      </a:spcAft>
      <a:defRPr kern="1200">
        <a:solidFill>
          <a:schemeClr val="tx1"/>
        </a:solidFill>
        <a:latin typeface="Calibri" pitchFamily="34" charset="0"/>
        <a:ea typeface="+mn-ea"/>
        <a:cs typeface="Arial" pitchFamily="34" charset="0"/>
      </a:defRPr>
    </a:lvl4pPr>
    <a:lvl5pPr marL="1828800" algn="l" rtl="0" fontAlgn="base">
      <a:spcBef>
        <a:spcPct val="0"/>
      </a:spcBef>
      <a:spcAft>
        <a:spcPct val="0"/>
      </a:spcAft>
      <a:defRPr kern="1200">
        <a:solidFill>
          <a:schemeClr val="tx1"/>
        </a:solidFill>
        <a:latin typeface="Calibri" pitchFamily="34" charset="0"/>
        <a:ea typeface="+mn-ea"/>
        <a:cs typeface="Arial" pitchFamily="34" charset="0"/>
      </a:defRPr>
    </a:lvl5pPr>
    <a:lvl6pPr marL="2286000" algn="l" defTabSz="914400" rtl="0" eaLnBrk="1" latinLnBrk="0" hangingPunct="1">
      <a:defRPr kern="1200">
        <a:solidFill>
          <a:schemeClr val="tx1"/>
        </a:solidFill>
        <a:latin typeface="Calibri" pitchFamily="34" charset="0"/>
        <a:ea typeface="+mn-ea"/>
        <a:cs typeface="Arial" pitchFamily="34" charset="0"/>
      </a:defRPr>
    </a:lvl6pPr>
    <a:lvl7pPr marL="2743200" algn="l" defTabSz="914400" rtl="0" eaLnBrk="1" latinLnBrk="0" hangingPunct="1">
      <a:defRPr kern="1200">
        <a:solidFill>
          <a:schemeClr val="tx1"/>
        </a:solidFill>
        <a:latin typeface="Calibri" pitchFamily="34" charset="0"/>
        <a:ea typeface="+mn-ea"/>
        <a:cs typeface="Arial" pitchFamily="34" charset="0"/>
      </a:defRPr>
    </a:lvl7pPr>
    <a:lvl8pPr marL="3200400" algn="l" defTabSz="914400" rtl="0" eaLnBrk="1" latinLnBrk="0" hangingPunct="1">
      <a:defRPr kern="1200">
        <a:solidFill>
          <a:schemeClr val="tx1"/>
        </a:solidFill>
        <a:latin typeface="Calibri" pitchFamily="34" charset="0"/>
        <a:ea typeface="+mn-ea"/>
        <a:cs typeface="Arial" pitchFamily="34" charset="0"/>
      </a:defRPr>
    </a:lvl8pPr>
    <a:lvl9pPr marL="3657600" algn="l" defTabSz="914400" rtl="0" eaLnBrk="1" latinLnBrk="0" hangingPunct="1">
      <a:defRPr kern="1200">
        <a:solidFill>
          <a:schemeClr val="tx1"/>
        </a:solidFill>
        <a:latin typeface="Calibri"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66"/>
    <a:srgbClr val="FF00FF"/>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6" d="100"/>
          <a:sy n="66" d="100"/>
        </p:scale>
        <p:origin x="-432"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1F7BE074-75ED-407B-A30A-24E240AF7E17}" type="datetimeFigureOut">
              <a:rPr lang="pt-BR"/>
              <a:pPr>
                <a:defRPr/>
              </a:pPr>
              <a:t>29/05/2020</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a:t>Clique para editar os estilos do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1C070B59-37CC-49DF-9620-E8545EB2915B}" type="slidenum">
              <a:rPr lang="pt-BR"/>
              <a:pPr>
                <a:defRPr/>
              </a:pPr>
              <a:t>‹nº›</a:t>
            </a:fld>
            <a:endParaRPr lang="pt-BR"/>
          </a:p>
        </p:txBody>
      </p:sp>
    </p:spTree>
    <p:extLst>
      <p:ext uri="{BB962C8B-B14F-4D97-AF65-F5344CB8AC3E}">
        <p14:creationId xmlns:p14="http://schemas.microsoft.com/office/powerpoint/2010/main" val="1508794431"/>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47108"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679ED820-0F1E-4A4C-864C-29D4A22E7151}" type="slidenum">
              <a:rPr lang="pt-BR"/>
              <a:pPr fontAlgn="base">
                <a:spcBef>
                  <a:spcPct val="0"/>
                </a:spcBef>
                <a:spcAft>
                  <a:spcPct val="0"/>
                </a:spcAft>
              </a:pPr>
              <a:t>2</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48132"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2B211E56-2096-4648-9990-D98DDCB8CF99}" type="slidenum">
              <a:rPr lang="pt-BR"/>
              <a:pPr fontAlgn="base">
                <a:spcBef>
                  <a:spcPct val="0"/>
                </a:spcBef>
                <a:spcAft>
                  <a:spcPct val="0"/>
                </a:spcAft>
              </a:pPr>
              <a:t>3</a:t>
            </a:fld>
            <a:endParaRPr lang="pt-B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49156"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421F4BF0-E83B-415F-A9A1-D2D0687B3A2B}" type="slidenum">
              <a:rPr lang="pt-BR"/>
              <a:pPr fontAlgn="base">
                <a:spcBef>
                  <a:spcPct val="0"/>
                </a:spcBef>
                <a:spcAft>
                  <a:spcPct val="0"/>
                </a:spcAft>
              </a:pPr>
              <a:t>4</a:t>
            </a:fld>
            <a:endParaRPr lang="pt-B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50180"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47D8F6A9-E93E-4BF8-B204-36605032DC9A}" type="slidenum">
              <a:rPr lang="pt-BR"/>
              <a:pPr fontAlgn="base">
                <a:spcBef>
                  <a:spcPct val="0"/>
                </a:spcBef>
                <a:spcAft>
                  <a:spcPct val="0"/>
                </a:spcAft>
              </a:pPr>
              <a:t>5</a:t>
            </a:fld>
            <a:endParaRPr lang="pt-B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51204"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C03DDDD5-E949-4E69-B238-D36CA45F885C}" type="slidenum">
              <a:rPr lang="pt-BR"/>
              <a:pPr fontAlgn="base">
                <a:spcBef>
                  <a:spcPct val="0"/>
                </a:spcBef>
                <a:spcAft>
                  <a:spcPct val="0"/>
                </a:spcAft>
              </a:pPr>
              <a:t>6</a:t>
            </a:fld>
            <a:endParaRPr lang="pt-B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52228"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869308F9-3299-48A1-ABDB-B48C1609112B}" type="slidenum">
              <a:rPr lang="pt-BR"/>
              <a:pPr fontAlgn="base">
                <a:spcBef>
                  <a:spcPct val="0"/>
                </a:spcBef>
                <a:spcAft>
                  <a:spcPct val="0"/>
                </a:spcAft>
              </a:pPr>
              <a:t>7</a:t>
            </a:fld>
            <a:endParaRPr lang="pt-B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53252"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D417854A-38AE-49BF-BBBD-3F792B430EA5}" type="slidenum">
              <a:rPr lang="pt-BR"/>
              <a:pPr fontAlgn="base">
                <a:spcBef>
                  <a:spcPct val="0"/>
                </a:spcBef>
                <a:spcAft>
                  <a:spcPct val="0"/>
                </a:spcAft>
              </a:pPr>
              <a:t>8</a:t>
            </a:fld>
            <a:endParaRPr lang="pt-B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54276"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546E63C2-2468-4421-8EAC-6464A9F3B3F4}" type="slidenum">
              <a:rPr lang="pt-BR"/>
              <a:pPr fontAlgn="base">
                <a:spcBef>
                  <a:spcPct val="0"/>
                </a:spcBef>
                <a:spcAft>
                  <a:spcPct val="0"/>
                </a:spcAft>
              </a:pPr>
              <a:t>9</a:t>
            </a:fld>
            <a:endParaRPr lang="pt-B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55300"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D1069AD7-9DE7-490A-A22E-80B1095D34B8}" type="slidenum">
              <a:rPr lang="pt-BR"/>
              <a:pPr fontAlgn="base">
                <a:spcBef>
                  <a:spcPct val="0"/>
                </a:spcBef>
                <a:spcAft>
                  <a:spcPct val="0"/>
                </a:spcAft>
              </a:pPr>
              <a:t>10</a:t>
            </a:fld>
            <a:endParaRPr lang="pt-B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56324"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16E24996-5C30-4964-90DB-8E20347EE24D}" type="slidenum">
              <a:rPr lang="pt-BR"/>
              <a:pPr fontAlgn="base">
                <a:spcBef>
                  <a:spcPct val="0"/>
                </a:spcBef>
                <a:spcAft>
                  <a:spcPct val="0"/>
                </a:spcAft>
              </a:pPr>
              <a:t>11</a:t>
            </a:fld>
            <a:endParaRPr lang="pt-B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57348"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B40E4297-049D-4BC8-AE90-2AFC61006DBB}" type="slidenum">
              <a:rPr lang="pt-BR"/>
              <a:pPr fontAlgn="base">
                <a:spcBef>
                  <a:spcPct val="0"/>
                </a:spcBef>
                <a:spcAft>
                  <a:spcPct val="0"/>
                </a:spcAft>
              </a:pPr>
              <a:t>12</a:t>
            </a:fld>
            <a:endParaRPr lang="pt-B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58372"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701B315F-EBC5-4F80-91F2-115587913851}" type="slidenum">
              <a:rPr lang="pt-BR"/>
              <a:pPr fontAlgn="base">
                <a:spcBef>
                  <a:spcPct val="0"/>
                </a:spcBef>
                <a:spcAft>
                  <a:spcPct val="0"/>
                </a:spcAft>
              </a:pPr>
              <a:t>13</a:t>
            </a:fld>
            <a:endParaRPr lang="pt-B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59396"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6BD0B8F4-1B00-42C6-BDC1-AE2ED9B5AA8D}" type="slidenum">
              <a:rPr lang="pt-BR"/>
              <a:pPr fontAlgn="base">
                <a:spcBef>
                  <a:spcPct val="0"/>
                </a:spcBef>
                <a:spcAft>
                  <a:spcPct val="0"/>
                </a:spcAft>
              </a:pPr>
              <a:t>14</a:t>
            </a:fld>
            <a:endParaRPr lang="pt-B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60420"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45ED26FC-54FD-4AE9-8A21-08C334259507}" type="slidenum">
              <a:rPr lang="pt-BR"/>
              <a:pPr fontAlgn="base">
                <a:spcBef>
                  <a:spcPct val="0"/>
                </a:spcBef>
                <a:spcAft>
                  <a:spcPct val="0"/>
                </a:spcAft>
              </a:pPr>
              <a:t>15</a:t>
            </a:fld>
            <a:endParaRPr lang="pt-B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61444"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D97ED621-6821-4DE6-9AD4-06BBD7D0BB03}" type="slidenum">
              <a:rPr lang="pt-BR"/>
              <a:pPr fontAlgn="base">
                <a:spcBef>
                  <a:spcPct val="0"/>
                </a:spcBef>
                <a:spcAft>
                  <a:spcPct val="0"/>
                </a:spcAft>
              </a:pPr>
              <a:t>16</a:t>
            </a:fld>
            <a:endParaRPr lang="pt-B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62468"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5BF77F00-BE83-48CD-9649-01E76792186F}" type="slidenum">
              <a:rPr lang="pt-BR"/>
              <a:pPr fontAlgn="base">
                <a:spcBef>
                  <a:spcPct val="0"/>
                </a:spcBef>
                <a:spcAft>
                  <a:spcPct val="0"/>
                </a:spcAft>
              </a:pPr>
              <a:t>17</a:t>
            </a:fld>
            <a:endParaRPr lang="pt-B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63492"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BEA35592-4033-4E79-88EC-EE90B2BB2384}" type="slidenum">
              <a:rPr lang="pt-BR"/>
              <a:pPr fontAlgn="base">
                <a:spcBef>
                  <a:spcPct val="0"/>
                </a:spcBef>
                <a:spcAft>
                  <a:spcPct val="0"/>
                </a:spcAft>
              </a:pPr>
              <a:t>18</a:t>
            </a:fld>
            <a:endParaRPr lang="pt-B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64516"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40A7F451-CF5F-40AC-B75A-C989CE8CC2E2}" type="slidenum">
              <a:rPr lang="pt-BR"/>
              <a:pPr fontAlgn="base">
                <a:spcBef>
                  <a:spcPct val="0"/>
                </a:spcBef>
                <a:spcAft>
                  <a:spcPct val="0"/>
                </a:spcAft>
              </a:pPr>
              <a:t>19</a:t>
            </a:fld>
            <a:endParaRPr lang="pt-B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65540"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20D4D178-49C1-4FFD-9F42-B91E3F7D69A8}" type="slidenum">
              <a:rPr lang="pt-BR"/>
              <a:pPr fontAlgn="base">
                <a:spcBef>
                  <a:spcPct val="0"/>
                </a:spcBef>
                <a:spcAft>
                  <a:spcPct val="0"/>
                </a:spcAft>
              </a:pPr>
              <a:t>20</a:t>
            </a:fld>
            <a:endParaRPr lang="pt-B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66564"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E1E0961C-CC18-4FBE-9A89-339276294696}" type="slidenum">
              <a:rPr lang="pt-BR"/>
              <a:pPr fontAlgn="base">
                <a:spcBef>
                  <a:spcPct val="0"/>
                </a:spcBef>
                <a:spcAft>
                  <a:spcPct val="0"/>
                </a:spcAft>
              </a:pPr>
              <a:t>21</a:t>
            </a:fld>
            <a:endParaRPr lang="pt-B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67588"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03E8ABC0-356D-488C-9332-A0E5135A4618}" type="slidenum">
              <a:rPr lang="pt-BR"/>
              <a:pPr fontAlgn="base">
                <a:spcBef>
                  <a:spcPct val="0"/>
                </a:spcBef>
                <a:spcAft>
                  <a:spcPct val="0"/>
                </a:spcAft>
              </a:pPr>
              <a:t>22</a:t>
            </a:fld>
            <a:endParaRPr lang="pt-B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68612"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873B25A5-C034-469A-8B83-F41AA891BFCA}" type="slidenum">
              <a:rPr lang="pt-BR"/>
              <a:pPr fontAlgn="base">
                <a:spcBef>
                  <a:spcPct val="0"/>
                </a:spcBef>
                <a:spcAft>
                  <a:spcPct val="0"/>
                </a:spcAft>
              </a:pPr>
              <a:t>23</a:t>
            </a:fld>
            <a:endParaRPr lang="pt-B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69636"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C3E43F1F-2451-40C6-8E67-17D6CBDB035F}" type="slidenum">
              <a:rPr lang="pt-BR"/>
              <a:pPr fontAlgn="base">
                <a:spcBef>
                  <a:spcPct val="0"/>
                </a:spcBef>
                <a:spcAft>
                  <a:spcPct val="0"/>
                </a:spcAft>
              </a:pPr>
              <a:t>24</a:t>
            </a:fld>
            <a:endParaRPr lang="pt-B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70660"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8A7347BB-F773-4F4B-8971-207FE490F510}" type="slidenum">
              <a:rPr lang="pt-BR"/>
              <a:pPr fontAlgn="base">
                <a:spcBef>
                  <a:spcPct val="0"/>
                </a:spcBef>
                <a:spcAft>
                  <a:spcPct val="0"/>
                </a:spcAft>
              </a:pPr>
              <a:t>25</a:t>
            </a:fld>
            <a:endParaRPr lang="pt-B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71684"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27498AE1-FE47-4965-9861-982C3A92FAC2}" type="slidenum">
              <a:rPr lang="pt-BR"/>
              <a:pPr fontAlgn="base">
                <a:spcBef>
                  <a:spcPct val="0"/>
                </a:spcBef>
                <a:spcAft>
                  <a:spcPct val="0"/>
                </a:spcAft>
              </a:pPr>
              <a:t>26</a:t>
            </a:fld>
            <a:endParaRPr lang="pt-B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72708"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1EF5F93E-3EEC-4441-9711-41925ADE0113}" type="slidenum">
              <a:rPr lang="pt-BR"/>
              <a:pPr fontAlgn="base">
                <a:spcBef>
                  <a:spcPct val="0"/>
                </a:spcBef>
                <a:spcAft>
                  <a:spcPct val="0"/>
                </a:spcAft>
              </a:pPr>
              <a:t>27</a:t>
            </a:fld>
            <a:endParaRPr lang="pt-B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73732"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988C8E3A-ED5A-4272-923E-45A5D06F341A}" type="slidenum">
              <a:rPr lang="pt-BR"/>
              <a:pPr fontAlgn="base">
                <a:spcBef>
                  <a:spcPct val="0"/>
                </a:spcBef>
                <a:spcAft>
                  <a:spcPct val="0"/>
                </a:spcAft>
              </a:pPr>
              <a:t>28</a:t>
            </a:fld>
            <a:endParaRPr lang="pt-B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74756"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DF1A722E-85E5-4641-894B-7450126C7351}" type="slidenum">
              <a:rPr lang="pt-BR"/>
              <a:pPr fontAlgn="base">
                <a:spcBef>
                  <a:spcPct val="0"/>
                </a:spcBef>
                <a:spcAft>
                  <a:spcPct val="0"/>
                </a:spcAft>
              </a:pPr>
              <a:t>29</a:t>
            </a:fld>
            <a:endParaRPr lang="pt-B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75780"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F93962F7-7C78-450B-9C54-D9E833EB8E00}" type="slidenum">
              <a:rPr lang="pt-BR"/>
              <a:pPr fontAlgn="base">
                <a:spcBef>
                  <a:spcPct val="0"/>
                </a:spcBef>
                <a:spcAft>
                  <a:spcPct val="0"/>
                </a:spcAft>
              </a:pPr>
              <a:t>30</a:t>
            </a:fld>
            <a:endParaRPr lang="pt-B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76804"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5743AAAE-A029-4233-A1E5-C2F04A5BCE8E}" type="slidenum">
              <a:rPr lang="pt-BR"/>
              <a:pPr fontAlgn="base">
                <a:spcBef>
                  <a:spcPct val="0"/>
                </a:spcBef>
                <a:spcAft>
                  <a:spcPct val="0"/>
                </a:spcAft>
              </a:pPr>
              <a:t>31</a:t>
            </a:fld>
            <a:endParaRPr lang="pt-B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77828"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F1984D59-F2B3-4F00-AF68-4656F9830EA9}" type="slidenum">
              <a:rPr lang="pt-BR"/>
              <a:pPr fontAlgn="base">
                <a:spcBef>
                  <a:spcPct val="0"/>
                </a:spcBef>
                <a:spcAft>
                  <a:spcPct val="0"/>
                </a:spcAft>
              </a:pPr>
              <a:t>32</a:t>
            </a:fld>
            <a:endParaRPr lang="pt-B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78852"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78964C23-E7B2-4912-BD45-26412616FC3A}" type="slidenum">
              <a:rPr lang="pt-BR"/>
              <a:pPr fontAlgn="base">
                <a:spcBef>
                  <a:spcPct val="0"/>
                </a:spcBef>
                <a:spcAft>
                  <a:spcPct val="0"/>
                </a:spcAft>
              </a:pPr>
              <a:t>33</a:t>
            </a:fld>
            <a:endParaRPr lang="pt-B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79876"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A792AA55-B8B7-4FEE-88A8-D65655A4365B}" type="slidenum">
              <a:rPr lang="pt-BR"/>
              <a:pPr fontAlgn="base">
                <a:spcBef>
                  <a:spcPct val="0"/>
                </a:spcBef>
                <a:spcAft>
                  <a:spcPct val="0"/>
                </a:spcAft>
              </a:pPr>
              <a:t>34</a:t>
            </a:fld>
            <a:endParaRPr lang="pt-B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80900"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80269846-5DE9-4245-B1BE-7E008B8C6F9F}" type="slidenum">
              <a:rPr lang="pt-BR"/>
              <a:pPr fontAlgn="base">
                <a:spcBef>
                  <a:spcPct val="0"/>
                </a:spcBef>
                <a:spcAft>
                  <a:spcPct val="0"/>
                </a:spcAft>
              </a:pPr>
              <a:t>35</a:t>
            </a:fld>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a:t>Clique para editar o estilo do título mestre</a:t>
            </a: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lvl1pPr>
              <a:defRPr/>
            </a:lvl1pPr>
          </a:lstStyle>
          <a:p>
            <a:pPr>
              <a:defRPr/>
            </a:pPr>
            <a:fld id="{8D27CACF-A9BB-4D04-A7BE-E1C29C6FD1F6}" type="datetimeFigureOut">
              <a:rPr lang="pt-BR"/>
              <a:pPr>
                <a:defRPr/>
              </a:pPr>
              <a:t>29/05/2020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4BDD82A6-123B-4BD0-A8F1-5B74F1C4C85C}" type="slidenum">
              <a:rPr lang="pt-BR"/>
              <a:pPr>
                <a:defRPr/>
              </a:pPr>
              <a:t>‹nº›</a:t>
            </a:fld>
            <a:endParaRPr lang="pt-BR"/>
          </a:p>
        </p:txBody>
      </p:sp>
    </p:spTree>
    <p:extLst>
      <p:ext uri="{BB962C8B-B14F-4D97-AF65-F5344CB8AC3E}">
        <p14:creationId xmlns:p14="http://schemas.microsoft.com/office/powerpoint/2010/main" val="22095321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Conteúdo 2"/>
          <p:cNvSpPr>
            <a:spLocks noGrp="1"/>
          </p:cNvSpPr>
          <p:nvPr>
            <p:ph idx="1"/>
          </p:nvPr>
        </p:nvSpPr>
        <p:spPr/>
        <p:txBody>
          <a:body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455114AD-BF52-49DD-BDA7-266BDE11E05E}" type="datetimeFigureOut">
              <a:rPr lang="pt-BR"/>
              <a:pPr>
                <a:defRPr/>
              </a:pPr>
              <a:t>29/05/2020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9394CBB8-3709-476A-8BAB-ABF95E8CC6B9}" type="slidenum">
              <a:rPr lang="pt-BR"/>
              <a:pPr>
                <a:defRPr/>
              </a:pPr>
              <a:t>‹nº›</a:t>
            </a:fld>
            <a:endParaRPr lang="pt-BR"/>
          </a:p>
        </p:txBody>
      </p:sp>
    </p:spTree>
    <p:extLst>
      <p:ext uri="{BB962C8B-B14F-4D97-AF65-F5344CB8AC3E}">
        <p14:creationId xmlns:p14="http://schemas.microsoft.com/office/powerpoint/2010/main" val="11162573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a:t>Clique para editar o estilo do título mestre</a:t>
            </a: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do texto mestre</a:t>
            </a:r>
          </a:p>
        </p:txBody>
      </p:sp>
      <p:sp>
        <p:nvSpPr>
          <p:cNvPr id="4" name="Espaço Reservado para Data 3"/>
          <p:cNvSpPr>
            <a:spLocks noGrp="1"/>
          </p:cNvSpPr>
          <p:nvPr>
            <p:ph type="dt" sz="half" idx="10"/>
          </p:nvPr>
        </p:nvSpPr>
        <p:spPr/>
        <p:txBody>
          <a:bodyPr/>
          <a:lstStyle>
            <a:lvl1pPr>
              <a:defRPr/>
            </a:lvl1pPr>
          </a:lstStyle>
          <a:p>
            <a:pPr>
              <a:defRPr/>
            </a:pPr>
            <a:fld id="{A0A42AAF-0BA3-41E7-A7E4-A768BEDC7B9D}" type="datetimeFigureOut">
              <a:rPr lang="pt-BR"/>
              <a:pPr>
                <a:defRPr/>
              </a:pPr>
              <a:t>29/05/2020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7AB5D5CC-39FA-4077-B48A-CF8BFC1E6D2D}" type="slidenum">
              <a:rPr lang="pt-BR"/>
              <a:pPr>
                <a:defRPr/>
              </a:pPr>
              <a:t>‹nº›</a:t>
            </a:fld>
            <a:endParaRPr lang="pt-BR"/>
          </a:p>
        </p:txBody>
      </p:sp>
    </p:spTree>
    <p:extLst>
      <p:ext uri="{BB962C8B-B14F-4D97-AF65-F5344CB8AC3E}">
        <p14:creationId xmlns:p14="http://schemas.microsoft.com/office/powerpoint/2010/main" val="2399318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3"/>
          <p:cNvSpPr>
            <a:spLocks noGrp="1"/>
          </p:cNvSpPr>
          <p:nvPr>
            <p:ph type="dt" sz="half" idx="10"/>
          </p:nvPr>
        </p:nvSpPr>
        <p:spPr/>
        <p:txBody>
          <a:bodyPr/>
          <a:lstStyle>
            <a:lvl1pPr>
              <a:defRPr/>
            </a:lvl1pPr>
          </a:lstStyle>
          <a:p>
            <a:pPr>
              <a:defRPr/>
            </a:pPr>
            <a:fld id="{077B36E3-D42F-433A-ABA9-2F1CC06F08A7}" type="datetimeFigureOut">
              <a:rPr lang="pt-BR"/>
              <a:pPr>
                <a:defRPr/>
              </a:pPr>
              <a:t>29/05/2020</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BD536015-A298-4E55-960C-3539A9F10EE0}" type="slidenum">
              <a:rPr lang="pt-BR"/>
              <a:pPr>
                <a:defRPr/>
              </a:pPr>
              <a:t>‹nº›</a:t>
            </a:fld>
            <a:endParaRPr lang="pt-BR"/>
          </a:p>
        </p:txBody>
      </p:sp>
    </p:spTree>
    <p:extLst>
      <p:ext uri="{BB962C8B-B14F-4D97-AF65-F5344CB8AC3E}">
        <p14:creationId xmlns:p14="http://schemas.microsoft.com/office/powerpoint/2010/main" val="22871442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estilo do título mestre</a:t>
            </a: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3"/>
          <p:cNvSpPr>
            <a:spLocks noGrp="1"/>
          </p:cNvSpPr>
          <p:nvPr>
            <p:ph type="dt" sz="half" idx="10"/>
          </p:nvPr>
        </p:nvSpPr>
        <p:spPr/>
        <p:txBody>
          <a:bodyPr/>
          <a:lstStyle>
            <a:lvl1pPr>
              <a:defRPr/>
            </a:lvl1pPr>
          </a:lstStyle>
          <a:p>
            <a:pPr>
              <a:defRPr/>
            </a:pPr>
            <a:fld id="{2D84FBCA-AB56-4319-9032-A927D6A17354}" type="datetimeFigureOut">
              <a:rPr lang="pt-BR"/>
              <a:pPr>
                <a:defRPr/>
              </a:pPr>
              <a:t>29/05/2020</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3B9C3376-9200-4534-BABB-F133098A4180}" type="slidenum">
              <a:rPr lang="pt-BR"/>
              <a:pPr>
                <a:defRPr/>
              </a:pPr>
              <a:t>‹nº›</a:t>
            </a:fld>
            <a:endParaRPr lang="pt-BR"/>
          </a:p>
        </p:txBody>
      </p:sp>
    </p:spTree>
    <p:extLst>
      <p:ext uri="{BB962C8B-B14F-4D97-AF65-F5344CB8AC3E}">
        <p14:creationId xmlns:p14="http://schemas.microsoft.com/office/powerpoint/2010/main" val="15423025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Data 3"/>
          <p:cNvSpPr>
            <a:spLocks noGrp="1"/>
          </p:cNvSpPr>
          <p:nvPr>
            <p:ph type="dt" sz="half" idx="10"/>
          </p:nvPr>
        </p:nvSpPr>
        <p:spPr/>
        <p:txBody>
          <a:bodyPr/>
          <a:lstStyle>
            <a:lvl1pPr>
              <a:defRPr/>
            </a:lvl1pPr>
          </a:lstStyle>
          <a:p>
            <a:pPr>
              <a:defRPr/>
            </a:pPr>
            <a:fld id="{498F2810-E188-4571-96A9-D5AD221E9A75}" type="datetimeFigureOut">
              <a:rPr lang="pt-BR"/>
              <a:pPr>
                <a:defRPr/>
              </a:pPr>
              <a:t>29/05/2020</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7636F6E1-A3C3-4CD6-9E3C-35FF7B15334C}" type="slidenum">
              <a:rPr lang="pt-BR"/>
              <a:pPr>
                <a:defRPr/>
              </a:pPr>
              <a:t>‹nº›</a:t>
            </a:fld>
            <a:endParaRPr lang="pt-BR"/>
          </a:p>
        </p:txBody>
      </p:sp>
    </p:spTree>
    <p:extLst>
      <p:ext uri="{BB962C8B-B14F-4D97-AF65-F5344CB8AC3E}">
        <p14:creationId xmlns:p14="http://schemas.microsoft.com/office/powerpoint/2010/main" val="29825347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57B83387-F50A-41CD-A013-7A457826B447}" type="datetimeFigureOut">
              <a:rPr lang="pt-BR"/>
              <a:pPr>
                <a:defRPr/>
              </a:pPr>
              <a:t>29/05/2020</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83A6CA7A-3D67-4415-95CB-C7CA6DC51C95}" type="slidenum">
              <a:rPr lang="pt-BR"/>
              <a:pPr>
                <a:defRPr/>
              </a:pPr>
              <a:t>‹nº›</a:t>
            </a:fld>
            <a:endParaRPr lang="pt-BR"/>
          </a:p>
        </p:txBody>
      </p:sp>
    </p:spTree>
    <p:extLst>
      <p:ext uri="{BB962C8B-B14F-4D97-AF65-F5344CB8AC3E}">
        <p14:creationId xmlns:p14="http://schemas.microsoft.com/office/powerpoint/2010/main" val="3592808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a:t>Clique para editar o estilo do título mestre</a:t>
            </a: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F8A1A80E-F5A1-44E9-937B-E692137D6B7D}" type="datetimeFigureOut">
              <a:rPr lang="pt-BR"/>
              <a:pPr>
                <a:defRPr/>
              </a:pPr>
              <a:t>29/05/2020</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7D9A3101-2E34-4DFC-A31A-21A78FD3AC19}" type="slidenum">
              <a:rPr lang="pt-BR"/>
              <a:pPr>
                <a:defRPr/>
              </a:pPr>
              <a:t>‹nº›</a:t>
            </a:fld>
            <a:endParaRPr lang="pt-BR"/>
          </a:p>
        </p:txBody>
      </p:sp>
    </p:spTree>
    <p:extLst>
      <p:ext uri="{BB962C8B-B14F-4D97-AF65-F5344CB8AC3E}">
        <p14:creationId xmlns:p14="http://schemas.microsoft.com/office/powerpoint/2010/main" val="10791977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a:t>Clique para editar o estilo do título mestre</a:t>
            </a: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27B9821C-399D-4732-AB82-B2960242902F}" type="datetimeFigureOut">
              <a:rPr lang="pt-BR"/>
              <a:pPr>
                <a:defRPr/>
              </a:pPr>
              <a:t>29/05/2020</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58F1379E-90B1-4687-93FB-353AFE866B8D}" type="slidenum">
              <a:rPr lang="pt-BR"/>
              <a:pPr>
                <a:defRPr/>
              </a:pPr>
              <a:t>‹nº›</a:t>
            </a:fld>
            <a:endParaRPr lang="pt-BR"/>
          </a:p>
        </p:txBody>
      </p:sp>
    </p:spTree>
    <p:extLst>
      <p:ext uri="{BB962C8B-B14F-4D97-AF65-F5344CB8AC3E}">
        <p14:creationId xmlns:p14="http://schemas.microsoft.com/office/powerpoint/2010/main" val="2412599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15CC2250-5CB2-48D2-B860-2C1D6F28F7BC}" type="datetimeFigureOut">
              <a:rPr lang="pt-BR"/>
              <a:pPr>
                <a:defRPr/>
              </a:pPr>
              <a:t>29/05/2020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C2E6CFC5-2183-4A4E-BF07-D4CC6F6EEE38}" type="slidenum">
              <a:rPr lang="pt-BR"/>
              <a:pPr>
                <a:defRPr/>
              </a:pPr>
              <a:t>‹nº›</a:t>
            </a:fld>
            <a:endParaRPr lang="pt-BR"/>
          </a:p>
        </p:txBody>
      </p:sp>
    </p:spTree>
    <p:extLst>
      <p:ext uri="{BB962C8B-B14F-4D97-AF65-F5344CB8AC3E}">
        <p14:creationId xmlns:p14="http://schemas.microsoft.com/office/powerpoint/2010/main" val="7161628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a:t>Clique para editar o estilo do título mestre</a:t>
            </a: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AEB43005-86FB-44BB-AA9A-5E3D33F3F747}" type="datetimeFigureOut">
              <a:rPr lang="pt-BR"/>
              <a:pPr>
                <a:defRPr/>
              </a:pPr>
              <a:t>29/05/2020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4C761DA5-7D96-4D76-B9BE-D26B1F782C64}" type="slidenum">
              <a:rPr lang="pt-BR"/>
              <a:pPr>
                <a:defRPr/>
              </a:pPr>
              <a:t>‹nº›</a:t>
            </a:fld>
            <a:endParaRPr lang="pt-BR"/>
          </a:p>
        </p:txBody>
      </p:sp>
    </p:spTree>
    <p:extLst>
      <p:ext uri="{BB962C8B-B14F-4D97-AF65-F5344CB8AC3E}">
        <p14:creationId xmlns:p14="http://schemas.microsoft.com/office/powerpoint/2010/main" val="1525465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1D74C968-8948-4F86-AA64-95D946B47A43}" type="datetimeFigureOut">
              <a:rPr lang="pt-BR"/>
              <a:pPr>
                <a:defRPr/>
              </a:pPr>
              <a:t>29/05/2020</a:t>
            </a:fld>
            <a:endParaRPr lang="pt-B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ECAF055D-271E-4479-B298-9DE1393C15AA}"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ubmed.ncbi.nlm.nih.gov/31594261/?from_term=A+physiological+approach+to+fluidand+electrolyte+management+of+the+preterm+infant%3A+Review%0B&amp;from_exact_term=a+physiological+approach+to+fluid+and+electrolyte+management+of+the+preterm+infant%3A+review&amp;from_pos=1" TargetMode="External"/><Relationship Id="rId2" Type="http://schemas.openxmlformats.org/officeDocument/2006/relationships/hyperlink" Target="http://www.paulomargoto.com.br/" TargetMode="Externa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4" Type="http://schemas.openxmlformats.org/officeDocument/2006/relationships/hyperlink" Target="mailto:pmargotto@gmail.com"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paulomargotto.com.br/documentos/19225"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paulomargotto.com.br/documentos/20666" TargetMode="External"/><Relationship Id="rId1" Type="http://schemas.openxmlformats.org/officeDocument/2006/relationships/slideLayout" Target="../slideLayouts/slideLayout2.xml"/><Relationship Id="rId4" Type="http://schemas.openxmlformats.org/officeDocument/2006/relationships/hyperlink" Target="http://paulomargotto.com.br/recem-nascido-prematuro-extremo-2/" TargetMode="Externa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paulomargotto.com.br/documentos/19813" TargetMode="External"/><Relationship Id="rId1" Type="http://schemas.openxmlformats.org/officeDocument/2006/relationships/slideLayout" Target="../slideLayouts/slideLayout2.xml"/><Relationship Id="rId5" Type="http://schemas.openxmlformats.org/officeDocument/2006/relationships/hyperlink" Target="https://www.ncbi.nlm.nih.gov/pubmed?linkname=pubmed_pubmed&amp;from_uid=31229321" TargetMode="External"/><Relationship Id="rId4" Type="http://schemas.openxmlformats.org/officeDocument/2006/relationships/hyperlink" Target="https://www.ncbi.nlm.nih.gov/pubmed/31229321" TargetMode="Externa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971550" y="3860800"/>
            <a:ext cx="7286625" cy="1512888"/>
          </a:xfrm>
        </p:spPr>
        <p:txBody>
          <a:bodyPr>
            <a:normAutofit/>
          </a:bodyPr>
          <a:lstStyle/>
          <a:p>
            <a:pPr>
              <a:lnSpc>
                <a:spcPct val="80000"/>
              </a:lnSpc>
            </a:pPr>
            <a:r>
              <a:rPr lang="pt-BR" sz="1800" b="1" smtClean="0">
                <a:solidFill>
                  <a:srgbClr val="898989"/>
                </a:solidFill>
                <a:latin typeface="Times New Roman" pitchFamily="18" charset="0"/>
              </a:rPr>
              <a:t>Apresentação: Antonio Thiago de Souza Coelho</a:t>
            </a:r>
          </a:p>
          <a:p>
            <a:pPr>
              <a:lnSpc>
                <a:spcPct val="80000"/>
              </a:lnSpc>
            </a:pPr>
            <a:r>
              <a:rPr lang="pt-BR" sz="1800" b="1" smtClean="0">
                <a:solidFill>
                  <a:srgbClr val="898989"/>
                </a:solidFill>
                <a:latin typeface="Times New Roman" pitchFamily="18" charset="0"/>
              </a:rPr>
              <a:t>Coordenação: Carlos Zaconeta</a:t>
            </a:r>
          </a:p>
          <a:p>
            <a:pPr>
              <a:lnSpc>
                <a:spcPct val="80000"/>
              </a:lnSpc>
            </a:pPr>
            <a:r>
              <a:rPr lang="pt-BR" sz="1800" b="1" smtClean="0">
                <a:solidFill>
                  <a:srgbClr val="898989"/>
                </a:solidFill>
                <a:latin typeface="Times New Roman" pitchFamily="18" charset="0"/>
              </a:rPr>
              <a:t>Unidade de Neonatologia do Hospital Materno Infantil de Brasília</a:t>
            </a:r>
          </a:p>
          <a:p>
            <a:pPr>
              <a:lnSpc>
                <a:spcPct val="80000"/>
              </a:lnSpc>
            </a:pPr>
            <a:r>
              <a:rPr lang="pt-BR" sz="1800" b="1" smtClean="0">
                <a:solidFill>
                  <a:srgbClr val="898989"/>
                </a:solidFill>
                <a:latin typeface="Times New Roman" pitchFamily="18" charset="0"/>
              </a:rPr>
              <a:t>Brasília, 30 de maio de 2020</a:t>
            </a:r>
          </a:p>
          <a:p>
            <a:pPr>
              <a:lnSpc>
                <a:spcPct val="80000"/>
              </a:lnSpc>
            </a:pPr>
            <a:r>
              <a:rPr lang="pt-BR" sz="1800" b="1" smtClean="0">
                <a:solidFill>
                  <a:srgbClr val="898989"/>
                </a:solidFill>
                <a:latin typeface="Times New Roman" pitchFamily="18" charset="0"/>
                <a:hlinkClick r:id="rId2"/>
              </a:rPr>
              <a:t>www.paulomargoto.com.br</a:t>
            </a:r>
            <a:r>
              <a:rPr lang="pt-BR" sz="1800" b="1" smtClean="0">
                <a:solidFill>
                  <a:srgbClr val="898989"/>
                </a:solidFill>
                <a:latin typeface="Times New Roman" pitchFamily="18" charset="0"/>
              </a:rPr>
              <a:t>  </a:t>
            </a:r>
          </a:p>
          <a:p>
            <a:pPr>
              <a:lnSpc>
                <a:spcPct val="80000"/>
              </a:lnSpc>
            </a:pPr>
            <a:endParaRPr lang="pt-BR" sz="1800" b="1" smtClean="0">
              <a:solidFill>
                <a:srgbClr val="898989"/>
              </a:solidFill>
              <a:latin typeface="Times New Roman" pitchFamily="18" charset="0"/>
            </a:endParaRPr>
          </a:p>
        </p:txBody>
      </p:sp>
      <p:sp>
        <p:nvSpPr>
          <p:cNvPr id="2052" name="Rectangle 4"/>
          <p:cNvSpPr>
            <a:spLocks noChangeArrowheads="1"/>
          </p:cNvSpPr>
          <p:nvPr/>
        </p:nvSpPr>
        <p:spPr bwMode="auto">
          <a:xfrm>
            <a:off x="0" y="2708275"/>
            <a:ext cx="9144000" cy="5492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a:hlinkClick r:id="rId3"/>
              </a:rPr>
              <a:t>A </a:t>
            </a:r>
            <a:r>
              <a:rPr lang="pt-BR" b="1">
                <a:hlinkClick r:id="rId3"/>
              </a:rPr>
              <a:t>physiological</a:t>
            </a:r>
            <a:r>
              <a:rPr lang="pt-BR">
                <a:hlinkClick r:id="rId3"/>
              </a:rPr>
              <a:t> </a:t>
            </a:r>
            <a:r>
              <a:rPr lang="pt-BR" b="1">
                <a:hlinkClick r:id="rId3"/>
              </a:rPr>
              <a:t>approach</a:t>
            </a:r>
            <a:r>
              <a:rPr lang="pt-BR">
                <a:hlinkClick r:id="rId3"/>
              </a:rPr>
              <a:t> to </a:t>
            </a:r>
            <a:r>
              <a:rPr lang="pt-BR" b="1">
                <a:hlinkClick r:id="rId3"/>
              </a:rPr>
              <a:t>fluid</a:t>
            </a:r>
            <a:r>
              <a:rPr lang="pt-BR">
                <a:hlinkClick r:id="rId3"/>
              </a:rPr>
              <a:t> and </a:t>
            </a:r>
            <a:r>
              <a:rPr lang="pt-BR" b="1">
                <a:hlinkClick r:id="rId3"/>
              </a:rPr>
              <a:t>electrolyte</a:t>
            </a:r>
            <a:r>
              <a:rPr lang="pt-BR">
                <a:hlinkClick r:id="rId3"/>
              </a:rPr>
              <a:t> </a:t>
            </a:r>
            <a:r>
              <a:rPr lang="pt-BR" b="1">
                <a:hlinkClick r:id="rId3"/>
              </a:rPr>
              <a:t>management</a:t>
            </a:r>
            <a:r>
              <a:rPr lang="pt-BR">
                <a:hlinkClick r:id="rId3"/>
              </a:rPr>
              <a:t> of the </a:t>
            </a:r>
            <a:r>
              <a:rPr lang="pt-BR" b="1">
                <a:hlinkClick r:id="rId3"/>
              </a:rPr>
              <a:t>preterm</a:t>
            </a:r>
            <a:r>
              <a:rPr lang="pt-BR">
                <a:hlinkClick r:id="rId3"/>
              </a:rPr>
              <a:t> </a:t>
            </a:r>
            <a:r>
              <a:rPr lang="pt-BR" b="1">
                <a:hlinkClick r:id="rId3"/>
              </a:rPr>
              <a:t>infant</a:t>
            </a:r>
            <a:r>
              <a:rPr lang="pt-BR">
                <a:hlinkClick r:id="rId3"/>
              </a:rPr>
              <a:t>: </a:t>
            </a:r>
            <a:r>
              <a:rPr lang="pt-BR" b="1">
                <a:hlinkClick r:id="rId3"/>
              </a:rPr>
              <a:t>Review</a:t>
            </a:r>
            <a:r>
              <a:rPr lang="pt-BR">
                <a:hlinkClick r:id="rId3"/>
              </a:rPr>
              <a:t>.</a:t>
            </a:r>
            <a:endParaRPr lang="pt-BR"/>
          </a:p>
          <a:p>
            <a:pPr algn="ctr"/>
            <a:r>
              <a:rPr lang="pt-BR"/>
              <a:t>Segar JL.J Neonatal Perinatal Med. 2020;13(1):11-19. doi: 10.3233/NPM-190309.PMID: 31594261</a:t>
            </a:r>
          </a:p>
        </p:txBody>
      </p:sp>
      <p:sp>
        <p:nvSpPr>
          <p:cNvPr id="2054" name="Rectangle 6"/>
          <p:cNvSpPr>
            <a:spLocks noChangeArrowheads="1"/>
          </p:cNvSpPr>
          <p:nvPr/>
        </p:nvSpPr>
        <p:spPr bwMode="auto">
          <a:xfrm>
            <a:off x="900113" y="1773238"/>
            <a:ext cx="727392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sz="2400" b="1">
                <a:solidFill>
                  <a:srgbClr val="FF0066"/>
                </a:solidFill>
              </a:rPr>
              <a:t>Uma abordagem fisiológica para o manejo de líquidos e </a:t>
            </a:r>
          </a:p>
          <a:p>
            <a:pPr algn="ctr"/>
            <a:r>
              <a:rPr lang="pt-BR" sz="2400" b="1">
                <a:solidFill>
                  <a:srgbClr val="FF0066"/>
                </a:solidFill>
              </a:rPr>
              <a:t>eletrólitos do bebê prematuro: Revisão</a:t>
            </a:r>
          </a:p>
        </p:txBody>
      </p:sp>
      <p:pic>
        <p:nvPicPr>
          <p:cNvPr id="2055" name="Picture 7"/>
          <p:cNvPicPr>
            <a:picLocks noChangeAspect="1" noChangeArrowheads="1"/>
          </p:cNvPicPr>
          <p:nvPr/>
        </p:nvPicPr>
        <p:blipFill>
          <a:blip r:embed="rId4">
            <a:lum bright="6000"/>
            <a:extLst>
              <a:ext uri="{28A0092B-C50C-407E-A947-70E740481C1C}">
                <a14:useLocalDpi xmlns:a14="http://schemas.microsoft.com/office/drawing/2010/main" val="0"/>
              </a:ext>
            </a:extLst>
          </a:blip>
          <a:srcRect/>
          <a:stretch>
            <a:fillRect/>
          </a:stretch>
        </p:blipFill>
        <p:spPr bwMode="auto">
          <a:xfrm>
            <a:off x="755650" y="260350"/>
            <a:ext cx="7596188" cy="143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6" name="Google Shape;38;p1"/>
          <p:cNvPicPr preferRelativeResize="0">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51275" y="5300663"/>
            <a:ext cx="1331913" cy="137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4" name="Título 1"/>
          <p:cNvSpPr>
            <a:spLocks noGrp="1"/>
          </p:cNvSpPr>
          <p:nvPr>
            <p:ph type="title"/>
          </p:nvPr>
        </p:nvSpPr>
        <p:spPr/>
        <p:txBody>
          <a:bodyPr/>
          <a:lstStyle/>
          <a:p>
            <a:r>
              <a:rPr lang="pt-BR" smtClean="0"/>
              <a:t>Introdução</a:t>
            </a:r>
          </a:p>
        </p:txBody>
      </p:sp>
      <p:sp>
        <p:nvSpPr>
          <p:cNvPr id="3075" name="Espaço Reservado para Conteúdo 2"/>
          <p:cNvSpPr>
            <a:spLocks noGrp="1"/>
          </p:cNvSpPr>
          <p:nvPr>
            <p:ph idx="1"/>
          </p:nvPr>
        </p:nvSpPr>
        <p:spPr>
          <a:xfrm>
            <a:off x="357188" y="1214438"/>
            <a:ext cx="8501062" cy="5357812"/>
          </a:xfrm>
        </p:spPr>
        <p:txBody>
          <a:bodyPr/>
          <a:lstStyle/>
          <a:p>
            <a:pPr algn="just"/>
            <a:r>
              <a:rPr lang="pt-BR" sz="2400" smtClean="0"/>
              <a:t>O fornecimento de água e eletrólitos é um dos princípios mais básicos e mais antigos de cuidar do bebê prematuro. No entanto, as abordagens clínicas do gerenciamento de fluidos continuam a evoluir. </a:t>
            </a:r>
          </a:p>
          <a:p>
            <a:pPr algn="just"/>
            <a:r>
              <a:rPr lang="pt-BR" sz="2400" smtClean="0"/>
              <a:t>Na década de 1960, era comum reter líquidos de bebês prematuros durante os primeiros 48 anos de vida por preocupações de agravamento da patologia pulmonar [1]. </a:t>
            </a:r>
          </a:p>
          <a:p>
            <a:pPr algn="just"/>
            <a:r>
              <a:rPr lang="pt-BR" sz="2400" smtClean="0"/>
              <a:t>O reconhecimento do desenvolvimento frequente de hipoglicemia, hiperbilirrubinemia e hipernatremia em bebês em jejum, juntamente com evidências de impacto limitado nas doenças respiratórias, levou à administração mais precoce de líquidos e nutrição em bebês prematuros [2]. </a:t>
            </a:r>
            <a:endParaRPr lang="pt-BR" sz="2400" baseline="3000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8" name="Título 1"/>
          <p:cNvSpPr>
            <a:spLocks noGrp="1"/>
          </p:cNvSpPr>
          <p:nvPr>
            <p:ph type="title"/>
          </p:nvPr>
        </p:nvSpPr>
        <p:spPr/>
        <p:txBody>
          <a:bodyPr/>
          <a:lstStyle/>
          <a:p>
            <a:r>
              <a:rPr lang="pt-BR" smtClean="0"/>
              <a:t>Introdução</a:t>
            </a:r>
          </a:p>
        </p:txBody>
      </p:sp>
      <p:sp>
        <p:nvSpPr>
          <p:cNvPr id="3" name="Espaço Reservado para Conteúdo 2"/>
          <p:cNvSpPr>
            <a:spLocks noGrp="1"/>
          </p:cNvSpPr>
          <p:nvPr>
            <p:ph idx="1"/>
          </p:nvPr>
        </p:nvSpPr>
        <p:spPr>
          <a:xfrm>
            <a:off x="357188" y="1214438"/>
            <a:ext cx="8501062" cy="5357812"/>
          </a:xfrm>
        </p:spPr>
        <p:txBody>
          <a:bodyPr rtlCol="0">
            <a:normAutofit fontScale="85000" lnSpcReduction="20000"/>
          </a:bodyPr>
          <a:lstStyle/>
          <a:p>
            <a:pPr algn="just" fontAlgn="auto">
              <a:spcAft>
                <a:spcPts val="0"/>
              </a:spcAft>
              <a:defRPr/>
            </a:pPr>
            <a:r>
              <a:rPr lang="pt-BR" dirty="0"/>
              <a:t>Nos 50-60 anos </a:t>
            </a:r>
            <a:r>
              <a:rPr lang="pt-BR" dirty="0" err="1"/>
              <a:t>subseqüentes</a:t>
            </a:r>
            <a:r>
              <a:rPr lang="pt-BR" dirty="0"/>
              <a:t>, a prática da neonatologia incluiu um extenso estudo da homeostase neonatal de fluidos e eletrólitos. Apesar deste trabalho, houve relativamente poucos ensaios clínicos que procuraram identificar estratégias ideais de gerenciamento de líquidos e eletrólitos [3]. </a:t>
            </a:r>
          </a:p>
          <a:p>
            <a:pPr algn="just" fontAlgn="auto">
              <a:spcAft>
                <a:spcPts val="0"/>
              </a:spcAft>
              <a:defRPr/>
            </a:pPr>
            <a:r>
              <a:rPr lang="pt-BR" dirty="0"/>
              <a:t>Manter o equilíbrio de água e sódio após o nascimento prematuro representa um desafio único devido às altas perdas insensíveis de água e imaturidade dos rins, que carecem de sistemas reguladores totalmente funcionais. </a:t>
            </a:r>
          </a:p>
          <a:p>
            <a:pPr algn="just" fontAlgn="auto">
              <a:spcAft>
                <a:spcPts val="0"/>
              </a:spcAft>
              <a:defRPr/>
            </a:pPr>
            <a:r>
              <a:rPr lang="pt-BR" dirty="0"/>
              <a:t>Esta revisão busca destacar o trabalho investigativo e fornecer uma compreensão fisiológica do manejo contemporâneo de líquidos e eletrólitos em bebês prematuros.</a:t>
            </a:r>
            <a:endParaRPr lang="pt-BR" baseline="30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2" name="Título 1"/>
          <p:cNvSpPr>
            <a:spLocks noGrp="1"/>
          </p:cNvSpPr>
          <p:nvPr>
            <p:ph type="title"/>
          </p:nvPr>
        </p:nvSpPr>
        <p:spPr>
          <a:xfrm>
            <a:off x="493713" y="131763"/>
            <a:ext cx="8229600" cy="1143000"/>
          </a:xfrm>
        </p:spPr>
        <p:txBody>
          <a:bodyPr/>
          <a:lstStyle/>
          <a:p>
            <a:r>
              <a:rPr lang="pt-BR" smtClean="0"/>
              <a:t>Homeostase dos fluidos</a:t>
            </a:r>
          </a:p>
        </p:txBody>
      </p:sp>
      <p:sp>
        <p:nvSpPr>
          <p:cNvPr id="5123" name="Espaço Reservado para Conteúdo 2"/>
          <p:cNvSpPr>
            <a:spLocks noGrp="1"/>
          </p:cNvSpPr>
          <p:nvPr>
            <p:ph idx="1"/>
          </p:nvPr>
        </p:nvSpPr>
        <p:spPr>
          <a:xfrm>
            <a:off x="357188" y="1214438"/>
            <a:ext cx="8501062" cy="5357812"/>
          </a:xfrm>
        </p:spPr>
        <p:txBody>
          <a:bodyPr/>
          <a:lstStyle/>
          <a:p>
            <a:pPr algn="just"/>
            <a:r>
              <a:rPr lang="pt-BR" baseline="30000" smtClean="0"/>
              <a:t>A água é o principal componente das células e tecidos, sendo responsável por cerca de 75% do peso de uma criança no nascimento a termo e uma porcentagem maior em prematuros [4]. </a:t>
            </a:r>
          </a:p>
          <a:p>
            <a:pPr algn="just"/>
            <a:r>
              <a:rPr lang="pt-BR" baseline="30000" smtClean="0"/>
              <a:t>BentFriis-Hansen chamou a água de "o principal nutriente", proclamando que "a água é a base das condições físicas e químicas da vida. . . . todo o orgânico como nós o conhecemos, é construído em torno das propriedades da água [5]. ”</a:t>
            </a:r>
          </a:p>
          <a:p>
            <a:pPr algn="just"/>
            <a:r>
              <a:rPr lang="pt-BR" baseline="30000" smtClean="0"/>
              <a:t> A prescrição inicial de fluidos, que a maioria dos bebês prematuros exige, influencia os resultados de saúde a curto e longo prazo, depende de muitos fatores, incluindo peso ao nascer, idade gestacional, ambiente habitacional e práticas locais [6–9].</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6" name="Título 1"/>
          <p:cNvSpPr>
            <a:spLocks noGrp="1"/>
          </p:cNvSpPr>
          <p:nvPr>
            <p:ph type="title"/>
          </p:nvPr>
        </p:nvSpPr>
        <p:spPr>
          <a:xfrm>
            <a:off x="493713" y="131763"/>
            <a:ext cx="8229600" cy="1143000"/>
          </a:xfrm>
        </p:spPr>
        <p:txBody>
          <a:bodyPr/>
          <a:lstStyle/>
          <a:p>
            <a:r>
              <a:rPr lang="pt-BR" smtClean="0"/>
              <a:t>Homeostase dos fluidos</a:t>
            </a:r>
          </a:p>
        </p:txBody>
      </p:sp>
      <p:sp>
        <p:nvSpPr>
          <p:cNvPr id="3" name="Espaço Reservado para Conteúdo 2"/>
          <p:cNvSpPr>
            <a:spLocks noGrp="1"/>
          </p:cNvSpPr>
          <p:nvPr>
            <p:ph idx="1"/>
          </p:nvPr>
        </p:nvSpPr>
        <p:spPr>
          <a:xfrm>
            <a:off x="320675" y="1196975"/>
            <a:ext cx="8502650" cy="5446713"/>
          </a:xfrm>
        </p:spPr>
        <p:txBody>
          <a:bodyPr>
            <a:normAutofit/>
          </a:bodyPr>
          <a:lstStyle/>
          <a:p>
            <a:pPr algn="just"/>
            <a:r>
              <a:rPr lang="pt-BR" baseline="30000" smtClean="0"/>
              <a:t>A quantidade de água necessária para fornecer durante os primeiros dias de vida em bebês prematuros saudáveis é determinada pelo equilíbrio da seguinte fórmula:</a:t>
            </a:r>
          </a:p>
          <a:p>
            <a:pPr algn="ctr">
              <a:buFont typeface="Arial" pitchFamily="34" charset="0"/>
              <a:buNone/>
            </a:pPr>
            <a:r>
              <a:rPr lang="pt-BR" b="1" baseline="30000" smtClean="0"/>
              <a:t>Ingestão de água + água derivada metabolicamente = perda de água insensível (IWL) + volume de urina + perda de água fecal + água para crescimento + perda de peso desejada (contração do líquido extracelular; grama = ml)</a:t>
            </a:r>
          </a:p>
          <a:p>
            <a:pPr algn="just"/>
            <a:r>
              <a:rPr lang="pt-BR" baseline="30000" smtClean="0"/>
              <a:t>Como a água metabolicamente derivada, a perda fecal de água e a água necessária para o crescimento são desprezíveis (&lt;10 ml / kg) imediatamente após o nascimento, a equação pode ser simplificada:</a:t>
            </a:r>
          </a:p>
          <a:p>
            <a:pPr algn="just">
              <a:buFont typeface="Arial" pitchFamily="34" charset="0"/>
              <a:buNone/>
            </a:pPr>
            <a:r>
              <a:rPr lang="pt-BR" baseline="30000" smtClean="0"/>
              <a:t>Ingestão de água = IWL + volume de urina + perda de peso desejada</a:t>
            </a:r>
          </a:p>
          <a:p>
            <a:pPr algn="just"/>
            <a:r>
              <a:rPr lang="pt-BR" baseline="30000" smtClean="0"/>
              <a:t>Para determinar a ingestão adequada de água a ser prescrita, é preciso entender a IWL, os requisitos de água na urina e as alterações pós-natais apropriadas nos compartimentos de água corporal após o nascimento.</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0" name="Título 1"/>
          <p:cNvSpPr>
            <a:spLocks noGrp="1"/>
          </p:cNvSpPr>
          <p:nvPr>
            <p:ph type="title"/>
          </p:nvPr>
        </p:nvSpPr>
        <p:spPr>
          <a:xfrm>
            <a:off x="493713" y="131763"/>
            <a:ext cx="8229600" cy="1143000"/>
          </a:xfrm>
        </p:spPr>
        <p:txBody>
          <a:bodyPr/>
          <a:lstStyle/>
          <a:p>
            <a:r>
              <a:rPr lang="pt-BR" smtClean="0"/>
              <a:t>Perdas de água insensível</a:t>
            </a:r>
          </a:p>
        </p:txBody>
      </p:sp>
      <p:sp>
        <p:nvSpPr>
          <p:cNvPr id="7171" name="Espaço Reservado para Conteúdo 2"/>
          <p:cNvSpPr>
            <a:spLocks noGrp="1"/>
          </p:cNvSpPr>
          <p:nvPr>
            <p:ph idx="1"/>
          </p:nvPr>
        </p:nvSpPr>
        <p:spPr>
          <a:xfrm>
            <a:off x="320675" y="1196975"/>
            <a:ext cx="8502650" cy="5446713"/>
          </a:xfrm>
        </p:spPr>
        <p:txBody>
          <a:bodyPr/>
          <a:lstStyle/>
          <a:p>
            <a:pPr algn="just"/>
            <a:r>
              <a:rPr lang="pt-BR" baseline="30000" smtClean="0"/>
              <a:t>A perda de água insensível inclui perdas por evaporação da pele e do trato respiratório (</a:t>
            </a:r>
            <a:r>
              <a:rPr lang="pt-BR" baseline="30000" smtClean="0">
                <a:solidFill>
                  <a:schemeClr val="hlink"/>
                </a:solidFill>
              </a:rPr>
              <a:t>Tabela 1</a:t>
            </a:r>
            <a:r>
              <a:rPr lang="pt-BR" baseline="30000" smtClean="0"/>
              <a:t>). Em bebês prematuros, aproximadamente 70 a 85% da IWL normalmente ocorre por perdas da pele, com os 15 a 30% restantes perdidos pelo trato respiratório. Em bebês a termo, a IWL cutâneo e respiratório é aproximadamente igual [10,11].</a:t>
            </a:r>
          </a:p>
          <a:p>
            <a:pPr algn="just"/>
            <a:r>
              <a:rPr lang="pt-BR" baseline="30000" smtClean="0"/>
              <a:t> IWL da pele ou perda transepidérmica de água (TEWL) constitui uma perda de calor corporal e é uma função de gasto de energia. </a:t>
            </a:r>
          </a:p>
          <a:p>
            <a:pPr algn="just"/>
            <a:r>
              <a:rPr lang="pt-BR" baseline="30000" smtClean="0"/>
              <a:t>A TEWL é inversamente proporcional ao peso ao nascer e à idade gestacional, em função do aumento da área da superfície em relação ao peso corporal à medida que o peso ao nascer diminui, assim como a pele mais fina e maior fluxo sanguíneo presente em bebês cada vez mais prematuros [12, 13].</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4" name="Título 1"/>
          <p:cNvSpPr>
            <a:spLocks noGrp="1"/>
          </p:cNvSpPr>
          <p:nvPr>
            <p:ph type="title"/>
          </p:nvPr>
        </p:nvSpPr>
        <p:spPr>
          <a:xfrm>
            <a:off x="493713" y="131763"/>
            <a:ext cx="8229600" cy="1143000"/>
          </a:xfrm>
        </p:spPr>
        <p:txBody>
          <a:bodyPr/>
          <a:lstStyle/>
          <a:p>
            <a:r>
              <a:rPr lang="pt-BR" smtClean="0">
                <a:solidFill>
                  <a:schemeClr val="hlink"/>
                </a:solidFill>
              </a:rPr>
              <a:t>Tabela 1</a:t>
            </a:r>
            <a:r>
              <a:rPr lang="pt-BR" smtClean="0"/>
              <a:t> -</a:t>
            </a:r>
            <a:r>
              <a:rPr lang="pt-BR" smtClean="0">
                <a:solidFill>
                  <a:srgbClr val="FF0066"/>
                </a:solidFill>
              </a:rPr>
              <a:t>Perdas de água insensível</a:t>
            </a:r>
          </a:p>
        </p:txBody>
      </p:sp>
      <p:sp>
        <p:nvSpPr>
          <p:cNvPr id="8195" name="Espaço Reservado para Conteúdo 2"/>
          <p:cNvSpPr>
            <a:spLocks noGrp="1"/>
          </p:cNvSpPr>
          <p:nvPr>
            <p:ph idx="1"/>
          </p:nvPr>
        </p:nvSpPr>
        <p:spPr>
          <a:xfrm>
            <a:off x="320675" y="1196975"/>
            <a:ext cx="8502650" cy="5446713"/>
          </a:xfrm>
        </p:spPr>
        <p:txBody>
          <a:bodyPr/>
          <a:lstStyle/>
          <a:p>
            <a:pPr marL="0" indent="0" algn="just">
              <a:buFont typeface="Arial" pitchFamily="34" charset="0"/>
              <a:buNone/>
            </a:pPr>
            <a:endParaRPr lang="pt-BR" baseline="30000" smtClean="0"/>
          </a:p>
        </p:txBody>
      </p:sp>
      <p:pic>
        <p:nvPicPr>
          <p:cNvPr id="8196" name="Imagem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20675" y="1303338"/>
            <a:ext cx="8447088" cy="5364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8" name="Título 1"/>
          <p:cNvSpPr>
            <a:spLocks noGrp="1"/>
          </p:cNvSpPr>
          <p:nvPr>
            <p:ph type="title"/>
          </p:nvPr>
        </p:nvSpPr>
        <p:spPr>
          <a:xfrm>
            <a:off x="493713" y="131763"/>
            <a:ext cx="8229600" cy="1143000"/>
          </a:xfrm>
        </p:spPr>
        <p:txBody>
          <a:bodyPr/>
          <a:lstStyle/>
          <a:p>
            <a:r>
              <a:rPr lang="pt-BR" smtClean="0"/>
              <a:t>Perdas de água insensível</a:t>
            </a:r>
          </a:p>
        </p:txBody>
      </p:sp>
      <p:sp>
        <p:nvSpPr>
          <p:cNvPr id="9219" name="Espaço Reservado para Conteúdo 2"/>
          <p:cNvSpPr>
            <a:spLocks noGrp="1"/>
          </p:cNvSpPr>
          <p:nvPr>
            <p:ph idx="1"/>
          </p:nvPr>
        </p:nvSpPr>
        <p:spPr>
          <a:xfrm>
            <a:off x="320675" y="1196975"/>
            <a:ext cx="8502650" cy="5446713"/>
          </a:xfrm>
        </p:spPr>
        <p:txBody>
          <a:bodyPr/>
          <a:lstStyle/>
          <a:p>
            <a:pPr algn="just"/>
            <a:r>
              <a:rPr lang="pt-BR" baseline="30000" smtClean="0"/>
              <a:t>De fato, a TEWL aumenta exponencialmente com a diminuição da idade gestacional, de modo que a TEWL de uma criança com 24 semanas de gestação pode ser 10 a 15 vezes maior que o de um recém-nascido a termo no primeiro dia de vida [12]. </a:t>
            </a:r>
          </a:p>
          <a:p>
            <a:pPr algn="just"/>
            <a:r>
              <a:rPr lang="pt-BR" baseline="30000" smtClean="0"/>
              <a:t>Agren et al relataram que bebês de gestação de 23 a 27 semanas, tratados com 50% de umidade relativa, têm uma TEWL de aproximadamente 60g/m2/h durante os primeiros dias de vida (150 ml/ kg/d), diminuindo para cerca da metade, com 7 dias de idade [14, 15]. </a:t>
            </a:r>
          </a:p>
          <a:p>
            <a:pPr algn="just"/>
            <a:r>
              <a:rPr lang="pt-BR" baseline="30000" smtClean="0"/>
              <a:t>A perda de água por evaporação da pele é reduzida significativamente pelo aumento da umidade relativa do ambiente; essa relação inversa é maior em bebês extremamente prematuros. À medida que as idades gestacional e pós-natal aumentam, a TEWL diminui, embora permaneça elevado em prematuros em comparação com bebês a termo, mesmo após um mês de idade.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2" name="Título 1"/>
          <p:cNvSpPr>
            <a:spLocks noGrp="1"/>
          </p:cNvSpPr>
          <p:nvPr>
            <p:ph type="title"/>
          </p:nvPr>
        </p:nvSpPr>
        <p:spPr>
          <a:xfrm>
            <a:off x="493713" y="131763"/>
            <a:ext cx="8229600" cy="1143000"/>
          </a:xfrm>
        </p:spPr>
        <p:txBody>
          <a:bodyPr/>
          <a:lstStyle/>
          <a:p>
            <a:r>
              <a:rPr lang="pt-BR" smtClean="0"/>
              <a:t>Perdas de água insensível</a:t>
            </a:r>
          </a:p>
        </p:txBody>
      </p:sp>
      <p:sp>
        <p:nvSpPr>
          <p:cNvPr id="3" name="Espaço Reservado para Conteúdo 2"/>
          <p:cNvSpPr>
            <a:spLocks noGrp="1"/>
          </p:cNvSpPr>
          <p:nvPr>
            <p:ph idx="1"/>
          </p:nvPr>
        </p:nvSpPr>
        <p:spPr>
          <a:xfrm>
            <a:off x="320675" y="1196975"/>
            <a:ext cx="8502650" cy="5446713"/>
          </a:xfrm>
        </p:spPr>
        <p:txBody>
          <a:bodyPr rtlCol="0">
            <a:normAutofit fontScale="92500" lnSpcReduction="10000"/>
          </a:bodyPr>
          <a:lstStyle/>
          <a:p>
            <a:pPr algn="just" fontAlgn="auto">
              <a:spcAft>
                <a:spcPts val="0"/>
              </a:spcAft>
              <a:defRPr/>
            </a:pPr>
            <a:r>
              <a:rPr lang="pt-BR" baseline="30000" dirty="0"/>
              <a:t>Curiosamente, cuidar de bebês prematuros com níveis mais altos de umidade pode atrasar a maturação da barreira cutânea pós-natal [15]. Fatores adicionais, incluindo a exposição a energia radiante não ionizante, como ocorre em aquecedores radiantes ou em algumas formas de fototerapia, podem aumentar ainda mais a IWL da pele. Por outro lado, o uso de cobertores ou mantas térmicas de plástico, membranas semipermeáveis e agentes tópicos que atuam como barreiras cutâneas reduzem a IWL [16].</a:t>
            </a:r>
          </a:p>
          <a:p>
            <a:pPr algn="just" fontAlgn="auto">
              <a:spcAft>
                <a:spcPts val="0"/>
              </a:spcAft>
              <a:defRPr/>
            </a:pPr>
            <a:r>
              <a:rPr lang="pt-BR" baseline="30000" dirty="0"/>
              <a:t>A perda respiratória de água depende da respiração, temperatura e volume corrente, bem como temperatura e umidade do ar. </a:t>
            </a:r>
          </a:p>
          <a:p>
            <a:pPr algn="just" fontAlgn="auto">
              <a:spcAft>
                <a:spcPts val="0"/>
              </a:spcAft>
              <a:defRPr/>
            </a:pPr>
            <a:r>
              <a:rPr lang="pt-BR" baseline="30000" dirty="0"/>
              <a:t>A IWL respiratória diminui significativamente ao respirar ar aquecido e umidificado, como pode ocorrer em bebês tratados em incubadoras e pode se aproximar de zero em bebês sendo ventilados mecanicamente com gás de alta umidade à temperatura corporal [17]. </a:t>
            </a:r>
          </a:p>
          <a:p>
            <a:pPr algn="just" fontAlgn="auto">
              <a:spcAft>
                <a:spcPts val="0"/>
              </a:spcAft>
              <a:defRPr/>
            </a:pPr>
            <a:r>
              <a:rPr lang="pt-BR" baseline="30000" dirty="0"/>
              <a:t>O aumento da ventilação minuto, que pode ocorrer como resultado de disfunção cardiopulmonar, acidose metabólica, aumento da temperatura corporal ou aumento da atividade motora (choro), resulta em maior IWL respiratória.</a:t>
            </a:r>
          </a:p>
          <a:p>
            <a:pPr algn="just" fontAlgn="auto">
              <a:spcAft>
                <a:spcPts val="0"/>
              </a:spcAft>
              <a:defRPr/>
            </a:pPr>
            <a:endParaRPr lang="pt-BR" baseline="30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6" name="Título 1"/>
          <p:cNvSpPr>
            <a:spLocks noGrp="1"/>
          </p:cNvSpPr>
          <p:nvPr>
            <p:ph type="title"/>
          </p:nvPr>
        </p:nvSpPr>
        <p:spPr>
          <a:xfrm>
            <a:off x="493713" y="131763"/>
            <a:ext cx="8229600" cy="1143000"/>
          </a:xfrm>
        </p:spPr>
        <p:txBody>
          <a:bodyPr/>
          <a:lstStyle/>
          <a:p>
            <a:r>
              <a:rPr lang="pt-BR" smtClean="0"/>
              <a:t>Perda renal de água</a:t>
            </a:r>
          </a:p>
        </p:txBody>
      </p:sp>
      <p:sp>
        <p:nvSpPr>
          <p:cNvPr id="3" name="Espaço Reservado para Conteúdo 2"/>
          <p:cNvSpPr>
            <a:spLocks noGrp="1"/>
          </p:cNvSpPr>
          <p:nvPr>
            <p:ph idx="1"/>
          </p:nvPr>
        </p:nvSpPr>
        <p:spPr>
          <a:xfrm>
            <a:off x="320675" y="1196975"/>
            <a:ext cx="8502650" cy="5446713"/>
          </a:xfrm>
        </p:spPr>
        <p:txBody>
          <a:bodyPr>
            <a:normAutofit/>
          </a:bodyPr>
          <a:lstStyle/>
          <a:p>
            <a:pPr algn="just"/>
            <a:r>
              <a:rPr lang="pt-BR" baseline="30000" smtClean="0"/>
              <a:t>A produção de urina é necessária pela necessidade de excretar resíduos solúveis. Essa carga de soluto renal é tipicamente de origem alimentar, relacionada ao teor de nitrogênio (proteína) e eletrólitos. A carga potencial de soluto renal (RSL) é calculada pela equação:</a:t>
            </a:r>
          </a:p>
          <a:p>
            <a:pPr algn="ctr">
              <a:buFont typeface="Arial" pitchFamily="34" charset="0"/>
              <a:buNone/>
            </a:pPr>
            <a:r>
              <a:rPr lang="pt-BR" b="1" baseline="30000" smtClean="0"/>
              <a:t>RSL potencial (mOsm) = N (mg) / 28 + Na + K + Cl + Pa, onde N = nitrogênio, Na = sódio (mOsm), K = potássio (mOsm), Cl = cloreto (mOsm), Pa = fósforo disponível [22].</a:t>
            </a:r>
          </a:p>
          <a:p>
            <a:pPr algn="just"/>
            <a:r>
              <a:rPr lang="pt-BR" baseline="30000" smtClean="0"/>
              <a:t>Normalmente, 1 grama de proteína contém 0,16 gramas de nitrogênio, produzindo 5,7 mOsm de uréia. A quantidade de urina produzida é governada pela carga de soluto renal e pela capacidade do rim de concentrar a urina [18, 19]. </a:t>
            </a:r>
          </a:p>
          <a:p>
            <a:pPr algn="just"/>
            <a:endParaRPr lang="pt-BR" baseline="30000" smtClean="0"/>
          </a:p>
          <a:p>
            <a:pPr algn="just"/>
            <a:endParaRPr lang="pt-BR" baseline="3000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0" name="Título 1"/>
          <p:cNvSpPr>
            <a:spLocks noGrp="1"/>
          </p:cNvSpPr>
          <p:nvPr>
            <p:ph type="title"/>
          </p:nvPr>
        </p:nvSpPr>
        <p:spPr>
          <a:xfrm>
            <a:off x="493713" y="131763"/>
            <a:ext cx="8229600" cy="1143000"/>
          </a:xfrm>
        </p:spPr>
        <p:txBody>
          <a:bodyPr/>
          <a:lstStyle/>
          <a:p>
            <a:r>
              <a:rPr lang="pt-BR" smtClean="0"/>
              <a:t>Perda renal de água</a:t>
            </a:r>
          </a:p>
        </p:txBody>
      </p:sp>
      <p:sp>
        <p:nvSpPr>
          <p:cNvPr id="12291" name="Espaço Reservado para Conteúdo 2"/>
          <p:cNvSpPr>
            <a:spLocks noGrp="1"/>
          </p:cNvSpPr>
          <p:nvPr>
            <p:ph idx="1"/>
          </p:nvPr>
        </p:nvSpPr>
        <p:spPr>
          <a:xfrm>
            <a:off x="320675" y="1196975"/>
            <a:ext cx="8502650" cy="5446713"/>
          </a:xfrm>
        </p:spPr>
        <p:txBody>
          <a:bodyPr/>
          <a:lstStyle/>
          <a:p>
            <a:pPr algn="just"/>
            <a:r>
              <a:rPr lang="pt-BR" baseline="30000" smtClean="0"/>
              <a:t>A capacidade do bebê prematuro de concentrar a urina é prejudicada em comparação com o bebê a termo, relacionada em parte às diferenças na resposta à vasopressina e na atividade / densidade dos receptores de aquaporina nos túbulos renais [20, 21].</a:t>
            </a:r>
          </a:p>
          <a:p>
            <a:pPr algn="just"/>
            <a:r>
              <a:rPr lang="pt-BR" baseline="30000" smtClean="0"/>
              <a:t>A concentração máxima de urina do recém-nascido termo é cerca de metade de uma criança mais velha ou de um adulto. A maturação das habilidades de concentração ocorre nos dois primeiros anos de vida, com osmolaridade máxima da urina superior a 600 mOsm / L dentro de uma semana de vida, superior a 1000 mOsm / L por um mês e atingindo valores adultos de 1300 a 1400 mOsm / L aos dois anos de idade [22].</a:t>
            </a:r>
          </a:p>
          <a:p>
            <a:pPr algn="just"/>
            <a:endParaRPr lang="pt-BR" baseline="3000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title"/>
          </p:nvPr>
        </p:nvSpPr>
        <p:spPr>
          <a:xfrm>
            <a:off x="493713" y="131763"/>
            <a:ext cx="8229600" cy="1143000"/>
          </a:xfrm>
        </p:spPr>
        <p:txBody>
          <a:bodyPr rtlCol="0">
            <a:normAutofit fontScale="90000"/>
          </a:bodyPr>
          <a:lstStyle/>
          <a:p>
            <a:pPr fontAlgn="auto">
              <a:spcAft>
                <a:spcPts val="0"/>
              </a:spcAft>
              <a:defRPr/>
            </a:pPr>
            <a:r>
              <a:rPr lang="pt-BR" dirty="0"/>
              <a:t>Adaptação pós-natal dos compartimentos de água corporal</a:t>
            </a:r>
          </a:p>
        </p:txBody>
      </p:sp>
      <p:sp>
        <p:nvSpPr>
          <p:cNvPr id="13315" name="Espaço Reservado para Conteúdo 2"/>
          <p:cNvSpPr>
            <a:spLocks noGrp="1"/>
          </p:cNvSpPr>
          <p:nvPr>
            <p:ph idx="1"/>
          </p:nvPr>
        </p:nvSpPr>
        <p:spPr>
          <a:xfrm>
            <a:off x="320675" y="1438275"/>
            <a:ext cx="8502650" cy="5446713"/>
          </a:xfrm>
        </p:spPr>
        <p:txBody>
          <a:bodyPr/>
          <a:lstStyle/>
          <a:p>
            <a:pPr algn="just"/>
            <a:r>
              <a:rPr lang="pt-BR" baseline="30000" smtClean="0"/>
              <a:t>Os bebês nascidos prematuramente têm água corporal total (TBW) e água extracelular (ECW) mais alta por quilograma do que os bebês a termo [23]. Após o nascimento, o conteúdo de TBW cai, principalmente devido à contração do espaço extracelular [24]. </a:t>
            </a:r>
          </a:p>
          <a:p>
            <a:pPr algn="just"/>
            <a:r>
              <a:rPr lang="pt-BR" baseline="30000" smtClean="0"/>
              <a:t>O grau de contração do compartimento da ECW é inversamente proporcional à idade gestacional e maior em pequeno para a idade gestacional do que o apropriado para bebês em idade gestacional. Bebês prematuros podem exibir uma perda de peso de 10 a 15% durante a primeira semana de vida relacionada à perda de ECW, enquanto bebês a termo geralmente exibem uma perda de peso de 5 a 7% [25, 26]. </a:t>
            </a:r>
          </a:p>
          <a:p>
            <a:pPr algn="just"/>
            <a:r>
              <a:rPr lang="pt-BR" baseline="30000" smtClean="0"/>
              <a:t>Embora a quantidade ideal de perda de peso não seja conhecida, a falha em permitir a contração pós-natal normal na ECW e a perda de peso em prematuros pode aumentar o risco de persistência do canal arterial, enterocolite necrosante e displasia broncopulmonar [3, 27–29].</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8" name="Título 1"/>
          <p:cNvSpPr>
            <a:spLocks noGrp="1"/>
          </p:cNvSpPr>
          <p:nvPr>
            <p:ph type="title"/>
          </p:nvPr>
        </p:nvSpPr>
        <p:spPr>
          <a:xfrm>
            <a:off x="493713" y="131763"/>
            <a:ext cx="8229600" cy="1143000"/>
          </a:xfrm>
        </p:spPr>
        <p:txBody>
          <a:bodyPr/>
          <a:lstStyle/>
          <a:p>
            <a:r>
              <a:rPr lang="pt-BR" smtClean="0"/>
              <a:t>Fluidoterapia de manutenção</a:t>
            </a:r>
          </a:p>
        </p:txBody>
      </p:sp>
      <p:sp>
        <p:nvSpPr>
          <p:cNvPr id="14339" name="Espaço Reservado para Conteúdo 2"/>
          <p:cNvSpPr>
            <a:spLocks noGrp="1"/>
          </p:cNvSpPr>
          <p:nvPr>
            <p:ph idx="1"/>
          </p:nvPr>
        </p:nvSpPr>
        <p:spPr>
          <a:xfrm>
            <a:off x="320675" y="1268413"/>
            <a:ext cx="8502650" cy="5448300"/>
          </a:xfrm>
        </p:spPr>
        <p:txBody>
          <a:bodyPr/>
          <a:lstStyle/>
          <a:p>
            <a:pPr algn="just"/>
            <a:r>
              <a:rPr lang="pt-BR" baseline="30000" smtClean="0"/>
              <a:t>Com esse entendimento, pode-se estimar as necessidades iniciais totais de água para o recém-nascido prematuro. Considere lactente de 28 semanas de gestação, 1.000 g que nas primeiras 24 horas de vida recebe líquidos parenterais com eletrólitos mínimos (2 mEq/kg NaCl, sem KCl) e 2 gramas/kg de proteína. </a:t>
            </a:r>
          </a:p>
          <a:p>
            <a:pPr algn="just"/>
            <a:r>
              <a:rPr lang="pt-BR" baseline="30000" smtClean="0"/>
              <a:t>A criança precisa excretar uma carga de soluto de aproximadamente 16 mOsm/kg (4mOsm / kg da ingestão de NaCl + aproximadamente 12 mOsm/kg de uréia da ingestão de proteínas). Para excretar essa carga com uma osmolaridade da urina de 300 mOsm/L, é necessário um volume de urina de aproximadamente 50 ml/kg. </a:t>
            </a:r>
          </a:p>
          <a:p>
            <a:pPr algn="just"/>
            <a:r>
              <a:rPr lang="pt-BR" baseline="30000" smtClean="0"/>
              <a:t>Estimando um IWL de 60 ml/kg/d (incubadora com umidade relativa de 50%) e permitindo uma perda de peso de 2% (20 ml), a ingestão de água prescrita resultante seria de 90 ml/kg (50 ml/kg para excreção de soluto renal + 60 ml IWL - 20 ml (2% de perda de peso)). Se tratado com um aquecedor radiante aberto, a IWL estimado aumentaria de 40 a 50% e a ingestão total ajustada de acordo.</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2" name="Título 1"/>
          <p:cNvSpPr>
            <a:spLocks noGrp="1"/>
          </p:cNvSpPr>
          <p:nvPr>
            <p:ph type="title"/>
          </p:nvPr>
        </p:nvSpPr>
        <p:spPr>
          <a:xfrm>
            <a:off x="493713" y="131763"/>
            <a:ext cx="8229600" cy="1143000"/>
          </a:xfrm>
        </p:spPr>
        <p:txBody>
          <a:bodyPr/>
          <a:lstStyle/>
          <a:p>
            <a:r>
              <a:rPr lang="pt-BR" smtClean="0"/>
              <a:t>Fluidoterapia de manutenção</a:t>
            </a:r>
          </a:p>
        </p:txBody>
      </p:sp>
      <p:sp>
        <p:nvSpPr>
          <p:cNvPr id="15363" name="Espaço Reservado para Conteúdo 2"/>
          <p:cNvSpPr>
            <a:spLocks noGrp="1"/>
          </p:cNvSpPr>
          <p:nvPr>
            <p:ph idx="1"/>
          </p:nvPr>
        </p:nvSpPr>
        <p:spPr>
          <a:xfrm>
            <a:off x="320675" y="1268413"/>
            <a:ext cx="8502650" cy="5448300"/>
          </a:xfrm>
        </p:spPr>
        <p:txBody>
          <a:bodyPr/>
          <a:lstStyle/>
          <a:p>
            <a:pPr algn="just"/>
            <a:r>
              <a:rPr lang="pt-BR" baseline="30000" smtClean="0"/>
              <a:t>As necessidades contínuas de líquidos dependem da maturidade fisiológica do bebê, das metas de ingestão nutricional e dos fatores ambientais. </a:t>
            </a:r>
          </a:p>
          <a:p>
            <a:pPr algn="just"/>
            <a:r>
              <a:rPr lang="pt-BR" baseline="30000" smtClean="0"/>
              <a:t>Um objetivo da terapia a curto prazo é alcançar uma perda de peso de 6 a 12% desde o nascimento nos primeiros dias de vida, sugerindo uma contração apropriada do espaço extracelular. </a:t>
            </a:r>
          </a:p>
          <a:p>
            <a:pPr algn="just"/>
            <a:r>
              <a:rPr lang="pt-BR" baseline="30000" smtClean="0"/>
              <a:t>Atenção cuidadosa é direcionada para determinações seriadas das concentrações séricas de sódio e cloreto, que fornecem uma avaliação do status TBW. A </a:t>
            </a:r>
            <a:r>
              <a:rPr lang="pt-BR" b="1" baseline="30000" smtClean="0"/>
              <a:t>hipernatremia</a:t>
            </a:r>
            <a:r>
              <a:rPr lang="pt-BR" baseline="30000" smtClean="0"/>
              <a:t> (</a:t>
            </a:r>
            <a:r>
              <a:rPr lang="pt-BR" b="1" baseline="30000" smtClean="0"/>
              <a:t>concentração sérica de sódio&gt; 150 mEq/L</a:t>
            </a:r>
            <a:r>
              <a:rPr lang="pt-BR" baseline="30000" smtClean="0"/>
              <a:t>), mais frequentemente causada por uma ingestão de água insuficiente para atender às perdas contínuas, em vez da administração excessiva de sódio, deve ser evitada. </a:t>
            </a:r>
          </a:p>
          <a:p>
            <a:pPr algn="just"/>
            <a:r>
              <a:rPr lang="pt-BR" baseline="30000" smtClean="0"/>
              <a:t>Por outro lado, a hiponatremia nos primeiros dias de vida resulta frequentemente de um suprimento excessivo de água, em vez de ingestão deficiente de sódio.</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6" name="Título 1"/>
          <p:cNvSpPr>
            <a:spLocks noGrp="1"/>
          </p:cNvSpPr>
          <p:nvPr>
            <p:ph type="title"/>
          </p:nvPr>
        </p:nvSpPr>
        <p:spPr>
          <a:xfrm>
            <a:off x="493713" y="131763"/>
            <a:ext cx="8229600" cy="1143000"/>
          </a:xfrm>
        </p:spPr>
        <p:txBody>
          <a:bodyPr/>
          <a:lstStyle/>
          <a:p>
            <a:r>
              <a:rPr lang="pt-BR" smtClean="0"/>
              <a:t>Fluidoterapia de manutenção</a:t>
            </a:r>
          </a:p>
        </p:txBody>
      </p:sp>
      <p:sp>
        <p:nvSpPr>
          <p:cNvPr id="3" name="Espaço Reservado para Conteúdo 2"/>
          <p:cNvSpPr>
            <a:spLocks noGrp="1"/>
          </p:cNvSpPr>
          <p:nvPr>
            <p:ph idx="1"/>
          </p:nvPr>
        </p:nvSpPr>
        <p:spPr>
          <a:xfrm>
            <a:off x="320675" y="1268413"/>
            <a:ext cx="8502650" cy="5448300"/>
          </a:xfrm>
        </p:spPr>
        <p:txBody>
          <a:bodyPr>
            <a:normAutofit/>
          </a:bodyPr>
          <a:lstStyle/>
          <a:p>
            <a:pPr algn="just">
              <a:lnSpc>
                <a:spcPct val="80000"/>
              </a:lnSpc>
            </a:pPr>
            <a:r>
              <a:rPr lang="pt-BR" sz="3000" baseline="30000" smtClean="0"/>
              <a:t>Com o entendimento da lógica fisiológica da fluidoterapia inicial no bebê prematuro, é importante incorporar o conhecimento adquirido em ensaios clínicos na prescrição de líquidos para bebês prematuros. </a:t>
            </a:r>
          </a:p>
          <a:p>
            <a:pPr algn="just">
              <a:lnSpc>
                <a:spcPct val="80000"/>
              </a:lnSpc>
            </a:pPr>
            <a:r>
              <a:rPr lang="pt-BR" sz="3000" baseline="30000" smtClean="0"/>
              <a:t>Infelizmente, o estudo disso é limitado. Bell et al. Randomizaram 170 crianças com peso ao nascer entre 750 e 2000 gramas para uma fluidoterapia de manutenção “alta” ou “baixa”, começando no terceiro dia da vida e continuando até os 30 dias de idade [28]. </a:t>
            </a:r>
          </a:p>
          <a:p>
            <a:pPr algn="just">
              <a:lnSpc>
                <a:spcPct val="80000"/>
              </a:lnSpc>
            </a:pPr>
            <a:r>
              <a:rPr lang="pt-BR" sz="3000" baseline="30000" smtClean="0"/>
              <a:t>As metas de fluidos em cada grupo dependiam do peso ao nascer, idade pós-natal e fatores ambientais, perda de água na urina e nas fezes, IWL e água para o crescimento. Lactentes no grupo fluido "alto" (169 ± 20 ml / kg / d no período do estudo) apresentaram maior incidência de canal arterial patente (PCA) com ou sem insuficiência cardíaca congestiva e enterocolite necrosante em comparação com o grupo fluido "baixo" (122 ± ml / kg / d). </a:t>
            </a:r>
          </a:p>
          <a:p>
            <a:pPr algn="just">
              <a:lnSpc>
                <a:spcPct val="80000"/>
              </a:lnSpc>
            </a:pPr>
            <a:r>
              <a:rPr lang="pt-BR" sz="3000" baseline="30000" smtClean="0"/>
              <a:t>Os autores concluíram que “a limitação da ingestão de líquidos a quantidades cuidadosamente calculadas para fornecer excreção de solutos, perdas de fezes, perda de água insensível e crescimento pode reduzir os riscos de persistência do canal arterial e enterocolite necrosante, duas das complicações mais comuns e graves da prematuridade." </a:t>
            </a:r>
          </a:p>
          <a:p>
            <a:pPr algn="ctr">
              <a:lnSpc>
                <a:spcPct val="80000"/>
              </a:lnSpc>
              <a:buFont typeface="Arial" pitchFamily="34" charset="0"/>
              <a:buNone/>
            </a:pPr>
            <a:r>
              <a:rPr lang="pt-BR" sz="3000" baseline="30000" smtClean="0">
                <a:solidFill>
                  <a:schemeClr val="hlink"/>
                </a:solidFill>
              </a:rPr>
              <a:t>Assim, muito fluido é prejudicial, embora a quantidade ideal não tenha sido identificada.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Título 1"/>
          <p:cNvSpPr>
            <a:spLocks noGrp="1"/>
          </p:cNvSpPr>
          <p:nvPr>
            <p:ph type="title"/>
          </p:nvPr>
        </p:nvSpPr>
        <p:spPr>
          <a:xfrm>
            <a:off x="493713" y="131763"/>
            <a:ext cx="8229600" cy="1143000"/>
          </a:xfrm>
        </p:spPr>
        <p:txBody>
          <a:bodyPr/>
          <a:lstStyle/>
          <a:p>
            <a:r>
              <a:rPr lang="pt-BR" smtClean="0"/>
              <a:t>Fluidoterapia de manutenção</a:t>
            </a:r>
          </a:p>
        </p:txBody>
      </p:sp>
      <p:sp>
        <p:nvSpPr>
          <p:cNvPr id="17411" name="Espaço Reservado para Conteúdo 2"/>
          <p:cNvSpPr>
            <a:spLocks noGrp="1"/>
          </p:cNvSpPr>
          <p:nvPr>
            <p:ph idx="1"/>
          </p:nvPr>
        </p:nvSpPr>
        <p:spPr>
          <a:xfrm>
            <a:off x="320675" y="1268413"/>
            <a:ext cx="8502650" cy="5448300"/>
          </a:xfrm>
        </p:spPr>
        <p:txBody>
          <a:bodyPr/>
          <a:lstStyle/>
          <a:p>
            <a:pPr algn="just"/>
            <a:r>
              <a:rPr lang="pt-BR" baseline="30000" smtClean="0"/>
              <a:t>Lorenz et al. randomizaram 88 crianças com peso entre 750 e 1.500 gramas para um protocolo de ingestão de líquidos durante os primeiros cinco dias de vida, permitindo uma perda de 1 a 2% do peso ao nascer por dia até uma perda máxima de 8 a 10% (grupo 1), ou fluidos que permitem perda de 3 a 5% do peso ao nascer por dia até uma perda máxima de 13 a 15% (grupo 2) [25]. </a:t>
            </a:r>
          </a:p>
          <a:p>
            <a:pPr algn="just"/>
            <a:r>
              <a:rPr lang="pt-BR" baseline="30000" smtClean="0"/>
              <a:t>Embora a ingestão média cumulativa de líquidos para os dois grupos durante os primeiros cinco dias de vida tenha diferido em 220 ml/kg, a perda de peso cumulativa média diferiu em apenas 41 g/kg, refletindo a capacidade dos bebês de manter o equilíbrio da água através da regulação da osmolaridade da urina, excreção de água. </a:t>
            </a:r>
          </a:p>
          <a:p>
            <a:pPr algn="just"/>
            <a:r>
              <a:rPr lang="pt-BR" baseline="30000" smtClean="0"/>
              <a:t>Não foram identificadas diferenças significativas nas taxas de PCA, displasia broncopulmonar, hemorragia intraventricular, enterocolite necrosante ou mortalidade.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Título 1"/>
          <p:cNvSpPr>
            <a:spLocks noGrp="1"/>
          </p:cNvSpPr>
          <p:nvPr>
            <p:ph type="title"/>
          </p:nvPr>
        </p:nvSpPr>
        <p:spPr>
          <a:xfrm>
            <a:off x="468313" y="115888"/>
            <a:ext cx="8229600" cy="1143000"/>
          </a:xfrm>
        </p:spPr>
        <p:txBody>
          <a:bodyPr/>
          <a:lstStyle/>
          <a:p>
            <a:r>
              <a:rPr lang="pt-BR" smtClean="0"/>
              <a:t>Fluidoterapia de manutenção</a:t>
            </a:r>
          </a:p>
        </p:txBody>
      </p:sp>
      <p:sp>
        <p:nvSpPr>
          <p:cNvPr id="3" name="Espaço Reservado para Conteúdo 2"/>
          <p:cNvSpPr>
            <a:spLocks noGrp="1"/>
          </p:cNvSpPr>
          <p:nvPr>
            <p:ph idx="1"/>
          </p:nvPr>
        </p:nvSpPr>
        <p:spPr>
          <a:xfrm>
            <a:off x="320675" y="1268413"/>
            <a:ext cx="8502650" cy="5448300"/>
          </a:xfrm>
        </p:spPr>
        <p:txBody>
          <a:bodyPr>
            <a:normAutofit/>
          </a:bodyPr>
          <a:lstStyle/>
          <a:p>
            <a:pPr algn="just">
              <a:lnSpc>
                <a:spcPct val="80000"/>
              </a:lnSpc>
            </a:pPr>
            <a:r>
              <a:rPr lang="pt-BR" sz="3000" baseline="30000" smtClean="0"/>
              <a:t>Kavvadia et al. atribuíram 168 bebês, com 23 a 33 semanas de gestação, para receber volumes "padrão" de líquido, começando com 60-70 ml/kg/d e progredindo para 150 ml/kg/d no dia da vida 7 ou restrito a 80% do padrão [30].</a:t>
            </a:r>
          </a:p>
          <a:p>
            <a:pPr algn="just">
              <a:lnSpc>
                <a:spcPct val="80000"/>
              </a:lnSpc>
            </a:pPr>
            <a:r>
              <a:rPr lang="pt-BR" sz="3000" baseline="30000" smtClean="0"/>
              <a:t>A perda média de peso nos dois grupos foi semelhante, sendo aproximadamente 8% do peso ao nascer no dia 7 de vida. Não foram observadas diferenças significativas nas morbidades de curto ou longo prazo. Randomizando 100 crianças &lt;1750 gramas para um grupo "seco" (50 ml/kg/d aumentando para 120 ml/kg /d na primeira semana e 150 ml/kg/d até quatro semanas de idade) ou grupo "controle" (80 até 150 ml/kg/d na primeira semana e 200 ml/kg/d até as 4 semanas de idade), Temmela et al. encontraram o grupo seco com taxas significativamente mais baixas de morte e DBP [9].</a:t>
            </a:r>
          </a:p>
          <a:p>
            <a:pPr algn="just">
              <a:lnSpc>
                <a:spcPct val="80000"/>
              </a:lnSpc>
            </a:pPr>
            <a:r>
              <a:rPr lang="pt-BR" sz="3000" baseline="30000" smtClean="0"/>
              <a:t> Palta et al. demonstraram que em bebês com doença respiratória moderada ao nascimento, o aumento da ingestão de líquidos nos primeiros quatro dias de vida foi associado à dependência de oxigênio aos 28 dias [8]. Em uma análise post-hoc de um grande estudo de suplementação parenteral de glutamina, a </a:t>
            </a:r>
            <a:r>
              <a:rPr lang="pt-BR" sz="3000" baseline="30000" smtClean="0">
                <a:solidFill>
                  <a:srgbClr val="FF0066"/>
                </a:solidFill>
              </a:rPr>
              <a:t>maior ingestão de líquidos</a:t>
            </a:r>
            <a:r>
              <a:rPr lang="pt-BR" sz="3000" baseline="30000" smtClean="0"/>
              <a:t> e a falta de perda de peso pós-natal foram significativamente associadas ao aumento do risco de morte ou DBP [7].</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8" name="Título 1"/>
          <p:cNvSpPr>
            <a:spLocks noGrp="1"/>
          </p:cNvSpPr>
          <p:nvPr>
            <p:ph type="title"/>
          </p:nvPr>
        </p:nvSpPr>
        <p:spPr>
          <a:xfrm>
            <a:off x="493713" y="131763"/>
            <a:ext cx="8229600" cy="1143000"/>
          </a:xfrm>
        </p:spPr>
        <p:txBody>
          <a:bodyPr/>
          <a:lstStyle/>
          <a:p>
            <a:r>
              <a:rPr lang="pt-BR" smtClean="0">
                <a:solidFill>
                  <a:srgbClr val="FF0066"/>
                </a:solidFill>
              </a:rPr>
              <a:t>Fluidoterapia de manutenção</a:t>
            </a:r>
          </a:p>
        </p:txBody>
      </p:sp>
      <p:sp>
        <p:nvSpPr>
          <p:cNvPr id="19459" name="Espaço Reservado para Conteúdo 2"/>
          <p:cNvSpPr>
            <a:spLocks noGrp="1"/>
          </p:cNvSpPr>
          <p:nvPr>
            <p:ph idx="1"/>
          </p:nvPr>
        </p:nvSpPr>
        <p:spPr>
          <a:xfrm>
            <a:off x="320675" y="1268413"/>
            <a:ext cx="8502650" cy="5448300"/>
          </a:xfrm>
        </p:spPr>
        <p:txBody>
          <a:bodyPr/>
          <a:lstStyle/>
          <a:p>
            <a:pPr algn="just"/>
            <a:r>
              <a:rPr lang="pt-BR" baseline="30000" smtClean="0">
                <a:solidFill>
                  <a:schemeClr val="hlink"/>
                </a:solidFill>
              </a:rPr>
              <a:t>Tomados em conjunto, os estudos acima sugerem regimes de fluidos que permitem a contração do compartimento extracelular, com perda de peso resultante de 6 a 12% do peso ao nascer e prevenção de hipernatremia (sódio plasmático&gt; 150 mEq/L) provavelmente resultam em resultados ideais para bebês prematuros. </a:t>
            </a:r>
          </a:p>
          <a:p>
            <a:pPr algn="just"/>
            <a:r>
              <a:rPr lang="pt-BR" baseline="30000" smtClean="0">
                <a:solidFill>
                  <a:schemeClr val="hlink"/>
                </a:solidFill>
              </a:rPr>
              <a:t>Devido à capacidade de regular a osmolaridade da urina e, portanto, a perda de água livre, existe uma série de doses aceitáveis ​​de líquidos no início da vida, que em bebês com função renal normal, resultam nessa perda de peso direcionada.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2" name="Título 1"/>
          <p:cNvSpPr>
            <a:spLocks noGrp="1"/>
          </p:cNvSpPr>
          <p:nvPr>
            <p:ph type="title"/>
          </p:nvPr>
        </p:nvSpPr>
        <p:spPr>
          <a:xfrm>
            <a:off x="493713" y="131763"/>
            <a:ext cx="8229600" cy="1143000"/>
          </a:xfrm>
        </p:spPr>
        <p:txBody>
          <a:bodyPr/>
          <a:lstStyle/>
          <a:p>
            <a:r>
              <a:rPr lang="pt-BR" smtClean="0"/>
              <a:t>Homeostase de sódio</a:t>
            </a:r>
          </a:p>
        </p:txBody>
      </p:sp>
      <p:sp>
        <p:nvSpPr>
          <p:cNvPr id="20483" name="Espaço Reservado para Conteúdo 2"/>
          <p:cNvSpPr>
            <a:spLocks noGrp="1"/>
          </p:cNvSpPr>
          <p:nvPr>
            <p:ph idx="1"/>
          </p:nvPr>
        </p:nvSpPr>
        <p:spPr>
          <a:xfrm>
            <a:off x="320675" y="1268413"/>
            <a:ext cx="8502650" cy="5448300"/>
          </a:xfrm>
        </p:spPr>
        <p:txBody>
          <a:bodyPr/>
          <a:lstStyle/>
          <a:p>
            <a:pPr algn="just"/>
            <a:r>
              <a:rPr lang="pt-BR" baseline="30000" smtClean="0"/>
              <a:t>O sódio é o principal cátion do fluido extracelular, que inclui plasma sanguíneo e líquido intersticial. Há mais de 80 anos, James Gamble destacou a importância do fluido extracelular na manutenção da "estabilidade das condições físico-químicas dentro do organismo" e enfatizou que as "inúmeras reações químicas interelacionadas que, juntas, realizam o que chamamos metabolismo, cairiam rapidamente fora de ajuste, se essas condições subjacentes não fossem mantidas a valores razoavelmente constantes [31]. ” </a:t>
            </a:r>
          </a:p>
          <a:p>
            <a:pPr algn="just"/>
            <a:r>
              <a:rPr lang="pt-BR" baseline="30000" smtClean="0"/>
              <a:t>Portanto, compreender as mudanças nos requisitos fisiológicos de sódio do recém-nascido que ocorrem com o avanço da idade gestacional e da idade pós-natal é fundamental para aqueles que prescrevem fluidos parenterais para fornecer um atendimento ideal.</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title"/>
          </p:nvPr>
        </p:nvSpPr>
        <p:spPr>
          <a:xfrm>
            <a:off x="493713" y="131763"/>
            <a:ext cx="8229600" cy="1143000"/>
          </a:xfrm>
        </p:spPr>
        <p:txBody>
          <a:bodyPr rtlCol="0">
            <a:normAutofit fontScale="90000"/>
          </a:bodyPr>
          <a:lstStyle/>
          <a:p>
            <a:pPr fontAlgn="auto">
              <a:spcAft>
                <a:spcPts val="0"/>
              </a:spcAft>
              <a:defRPr/>
            </a:pPr>
            <a:r>
              <a:rPr lang="pt-BR" dirty="0"/>
              <a:t>Necessidades imediatas de sódio pós-natal</a:t>
            </a:r>
          </a:p>
        </p:txBody>
      </p:sp>
      <p:sp>
        <p:nvSpPr>
          <p:cNvPr id="21507" name="Espaço Reservado para Conteúdo 2"/>
          <p:cNvSpPr>
            <a:spLocks noGrp="1"/>
          </p:cNvSpPr>
          <p:nvPr>
            <p:ph idx="1"/>
          </p:nvPr>
        </p:nvSpPr>
        <p:spPr>
          <a:xfrm>
            <a:off x="320675" y="1419225"/>
            <a:ext cx="8502650" cy="5448300"/>
          </a:xfrm>
        </p:spPr>
        <p:txBody>
          <a:bodyPr/>
          <a:lstStyle/>
          <a:p>
            <a:pPr algn="just"/>
            <a:r>
              <a:rPr lang="pt-BR" baseline="30000" smtClean="0"/>
              <a:t>Durante os primeiros dois a três dias após o nascimento, a contração do compartimento de líquido extracelular é manifestada por natriurese e diurese. O balanço negativo de sódio é alcançado durante esse período devido às perdas renais obrigatórias de sódio relacionadas à imaturidade tubular renal e, em lactentes, pelo volume limitado de leite materno associado ao baixo teor de sódio do leite materno [32, 33]. </a:t>
            </a:r>
          </a:p>
          <a:p>
            <a:pPr algn="just"/>
            <a:r>
              <a:rPr lang="pt-BR" baseline="30000" smtClean="0"/>
              <a:t>Para bebês a termo que necessitam de fluidoterapia parenteral, a terapia inicial deve, com poucas exceções, consistir em dextrose contendo líquidos desprovidos de eletrólitos para permitir a contração do espaço fluido extracelular. Embora os requisitos iniciais de líquidos para bebês prematuros sejam maiores que os de bebês a termo, </a:t>
            </a:r>
            <a:r>
              <a:rPr lang="pt-BR" baseline="30000" smtClean="0">
                <a:solidFill>
                  <a:schemeClr val="hlink"/>
                </a:solidFill>
              </a:rPr>
              <a:t>há poucas razões para fornecer sódio nas primeiras 24-48 horas de vida e o uso de soluções nutricionais sem eletrólitos é recomendado.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title"/>
          </p:nvPr>
        </p:nvSpPr>
        <p:spPr>
          <a:xfrm>
            <a:off x="493713" y="131763"/>
            <a:ext cx="8229600" cy="1143000"/>
          </a:xfrm>
        </p:spPr>
        <p:txBody>
          <a:bodyPr rtlCol="0">
            <a:normAutofit fontScale="90000"/>
          </a:bodyPr>
          <a:lstStyle/>
          <a:p>
            <a:pPr fontAlgn="auto">
              <a:spcAft>
                <a:spcPts val="0"/>
              </a:spcAft>
              <a:defRPr/>
            </a:pPr>
            <a:r>
              <a:rPr lang="pt-BR" dirty="0"/>
              <a:t>Necessidades imediatas de sódio pós-natal</a:t>
            </a:r>
          </a:p>
        </p:txBody>
      </p:sp>
      <p:sp>
        <p:nvSpPr>
          <p:cNvPr id="3" name="Espaço Reservado para Conteúdo 2"/>
          <p:cNvSpPr>
            <a:spLocks noGrp="1"/>
          </p:cNvSpPr>
          <p:nvPr>
            <p:ph idx="1"/>
          </p:nvPr>
        </p:nvSpPr>
        <p:spPr>
          <a:xfrm>
            <a:off x="320675" y="1268413"/>
            <a:ext cx="8502650" cy="5448300"/>
          </a:xfrm>
        </p:spPr>
        <p:txBody>
          <a:bodyPr>
            <a:normAutofit/>
          </a:bodyPr>
          <a:lstStyle/>
          <a:p>
            <a:pPr algn="just">
              <a:lnSpc>
                <a:spcPct val="80000"/>
              </a:lnSpc>
            </a:pPr>
            <a:r>
              <a:rPr lang="pt-BR" sz="3000" baseline="30000" smtClean="0"/>
              <a:t>Embora a ingestão moderada de sódio (&lt;3 mEq/kg/d) não impeça a contração pós-natal do espaço extracelular, </a:t>
            </a:r>
            <a:r>
              <a:rPr lang="pt-BR" sz="3000" baseline="30000" smtClean="0">
                <a:solidFill>
                  <a:srgbClr val="FF0066"/>
                </a:solidFill>
              </a:rPr>
              <a:t>os prematuros com 25 a 31 semanas de gestação correm um risco aumentado de hipernatremia resultante da perda de água livre em excesso de sódio [26]. </a:t>
            </a:r>
          </a:p>
          <a:p>
            <a:pPr algn="just">
              <a:lnSpc>
                <a:spcPct val="80000"/>
              </a:lnSpc>
            </a:pPr>
            <a:r>
              <a:rPr lang="pt-BR" sz="3000" baseline="30000" smtClean="0"/>
              <a:t>Em lactentes de 25 a 30 semanas de gestação, adiar a suplementação de sódio até uma perda de peso de 6% do peso ao nascer, em comparação com o início da administração de sódio de 4 mmol/kg/d no segundo dia de vida, resultou em uma porcentagem significativamente maior de bebês em ar ambiente aos sete dias de vida sem alterações no tempo para recuperar o peso ao nascer e o peso às 36 semanas e seis meses de idade pós-menstrual [34]. </a:t>
            </a:r>
          </a:p>
          <a:p>
            <a:pPr algn="just">
              <a:lnSpc>
                <a:spcPct val="80000"/>
              </a:lnSpc>
            </a:pPr>
            <a:r>
              <a:rPr lang="pt-BR" sz="3000" baseline="30000" smtClean="0"/>
              <a:t>Em recém-nascidos de muito baixo peso (&lt;1000 gramas), Costarino et al. compararam a restrição de sódio (&lt;1 mEq/kg/d) nos primeiros 5 dias de vida com a suplementação de sódio (3-4 mEq/kg/d) [35]. A restrição de sódio foi associada à menor incidência de hipernatremia e displasia broncopulmonar. </a:t>
            </a:r>
          </a:p>
          <a:p>
            <a:pPr algn="just">
              <a:lnSpc>
                <a:spcPct val="80000"/>
              </a:lnSpc>
            </a:pPr>
            <a:r>
              <a:rPr lang="pt-BR" sz="3000" baseline="30000" smtClean="0"/>
              <a:t>Reconhecendo que é difícil evitar a administração de sódio, pois muitos Centros administram soluções contendo sódio por meio de cateteres arteriais umbilicais, os resultados desses estudos limitados sugerem que esforços conjuntos para limitar a ingestão de sódio nas primeiras 48 horas de vida em prematuros são adequados.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387350"/>
            <a:ext cx="8229600" cy="1143000"/>
          </a:xfrm>
        </p:spPr>
        <p:txBody>
          <a:bodyPr>
            <a:normAutofit/>
          </a:bodyPr>
          <a:lstStyle/>
          <a:p>
            <a:r>
              <a:rPr lang="pt-BR" sz="2800" smtClean="0"/>
              <a:t>Necessidades de sódio para o crescimento</a:t>
            </a:r>
          </a:p>
        </p:txBody>
      </p:sp>
      <p:sp>
        <p:nvSpPr>
          <p:cNvPr id="3" name="Espaço Reservado para Conteúdo 2"/>
          <p:cNvSpPr>
            <a:spLocks noGrp="1"/>
          </p:cNvSpPr>
          <p:nvPr>
            <p:ph idx="1"/>
          </p:nvPr>
        </p:nvSpPr>
        <p:spPr>
          <a:xfrm>
            <a:off x="323850" y="476250"/>
            <a:ext cx="8502650" cy="5448300"/>
          </a:xfrm>
        </p:spPr>
        <p:txBody>
          <a:bodyPr>
            <a:normAutofit/>
          </a:bodyPr>
          <a:lstStyle/>
          <a:p>
            <a:pPr algn="just">
              <a:lnSpc>
                <a:spcPct val="90000"/>
              </a:lnSpc>
            </a:pPr>
            <a:r>
              <a:rPr lang="pt-BR" sz="2700" baseline="30000" smtClean="0"/>
              <a:t>Além dos primeiros dias após o nascimento, os requisitos de sódio aumentam secundariamente à acumulação de sódio necessária para o crescimento e às perdas renais de sódio em andamento. Bebês prematuros têm maiores necessidades de sódio do que bebês retenção comprometida de sódio tubular renal [33, 36]. </a:t>
            </a:r>
          </a:p>
          <a:p>
            <a:pPr algn="just">
              <a:lnSpc>
                <a:spcPct val="90000"/>
              </a:lnSpc>
            </a:pPr>
            <a:r>
              <a:rPr lang="pt-BR" sz="2700" baseline="30000" smtClean="0"/>
              <a:t>No entanto, pouca atenção tem sido dada à identificação de necessidades absolutas de sódio em bebês prematuros e como esses requisitos mudam com a maturação. Após o nascimento, alterações significativas no manuseio do sódio renal, cuja extensão depende da idade gestacional e da idade pós-natal. </a:t>
            </a:r>
          </a:p>
          <a:p>
            <a:pPr algn="just">
              <a:lnSpc>
                <a:spcPct val="90000"/>
              </a:lnSpc>
            </a:pPr>
            <a:r>
              <a:rPr lang="pt-BR" sz="2700" baseline="30000" smtClean="0"/>
              <a:t>Siegal a termo e crianças mais velhas, principalmente relacionados à e Oh descobriram que a magnitude da excreção urinária de sódio diminuiu de aproximadamente 200 microEq/kg/h em bebês com 27 semanas de gestação para menos de 25 microEq/kg/h a termo [37]. Além disso, segundo</a:t>
            </a:r>
            <a:r>
              <a:rPr lang="pt-BR" sz="2700" smtClean="0"/>
              <a:t> </a:t>
            </a:r>
            <a:r>
              <a:rPr lang="pt-BR" sz="2700" baseline="30000" smtClean="0"/>
              <a:t>Gabhaju et al. a excreção fracionada relatada de sódio (FENa) excedeu 6% em bebês com menos de 28 semanas de gestação nos três dias de vida, diminuindo para aproximadamente 4% no final da primeira semana de vida e 2% no primeiro mês de idade [33]. </a:t>
            </a:r>
          </a:p>
          <a:p>
            <a:pPr algn="just">
              <a:lnSpc>
                <a:spcPct val="90000"/>
              </a:lnSpc>
            </a:pPr>
            <a:r>
              <a:rPr lang="pt-BR" sz="2700" baseline="30000" smtClean="0"/>
              <a:t>Lactentes menos prematuros (29–36 semanas de gestação ao nascer) apresentaram menor FENa aos três dias de idade e mostraram uma diminuição maturacional semelhante na FENa durante o primeiro mês de vida. Aos 28 dias de vida, não houve diferença estatisticamente significante na FENa entre as faixas etárias da gestação, embora os bebês nascidos com menos de 28 semanas de gestação parecessem ter uma FENa duas vezes maior do que os bebês mais velhos.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title"/>
          </p:nvPr>
        </p:nvSpPr>
        <p:spPr>
          <a:xfrm>
            <a:off x="493713" y="131763"/>
            <a:ext cx="8229600" cy="1143000"/>
          </a:xfrm>
        </p:spPr>
        <p:txBody>
          <a:bodyPr rtlCol="0">
            <a:normAutofit fontScale="90000"/>
          </a:bodyPr>
          <a:lstStyle/>
          <a:p>
            <a:pPr fontAlgn="auto">
              <a:spcAft>
                <a:spcPts val="0"/>
              </a:spcAft>
              <a:defRPr/>
            </a:pPr>
            <a:r>
              <a:rPr lang="pt-BR" dirty="0"/>
              <a:t>Necessidades de sódio para o crescimento</a:t>
            </a:r>
          </a:p>
        </p:txBody>
      </p:sp>
      <p:sp>
        <p:nvSpPr>
          <p:cNvPr id="3" name="Espaço Reservado para Conteúdo 2"/>
          <p:cNvSpPr>
            <a:spLocks noGrp="1"/>
          </p:cNvSpPr>
          <p:nvPr>
            <p:ph idx="1"/>
          </p:nvPr>
        </p:nvSpPr>
        <p:spPr>
          <a:xfrm>
            <a:off x="320675" y="1268413"/>
            <a:ext cx="8502650" cy="5448300"/>
          </a:xfrm>
        </p:spPr>
        <p:txBody>
          <a:bodyPr>
            <a:normAutofit/>
          </a:bodyPr>
          <a:lstStyle/>
          <a:p>
            <a:pPr algn="just">
              <a:lnSpc>
                <a:spcPct val="90000"/>
              </a:lnSpc>
            </a:pPr>
            <a:r>
              <a:rPr lang="pt-BR" baseline="30000" smtClean="0"/>
              <a:t>As recomendações atuais para bebês prematuros da Academia Americana de Pediatria (AAP) e da Sociedade Europeia de Gastroenterologia, Hepatologia e Nutrição Pediátrica (ESPGHAN) incluem a ingestão enteral ou parenteral de sódio de </a:t>
            </a:r>
            <a:r>
              <a:rPr lang="pt-BR" baseline="30000" smtClean="0">
                <a:solidFill>
                  <a:schemeClr val="hlink"/>
                </a:solidFill>
              </a:rPr>
              <a:t>3 a 5 mEq/kg/d durante a fase estável de crescimento de cuidados pós-natais</a:t>
            </a:r>
            <a:r>
              <a:rPr lang="pt-BR" baseline="30000" smtClean="0"/>
              <a:t> [38, 39]. As recomendações, baseadas em uma abordagem fatorial calculada a partir do acréscimo fetal de componentes do corpo, provavelmente falham em explicar o grau de imaturidade renal presente em bebês extremamente prematuros que sobrevivem agora muito mais cedo na gestação [40].</a:t>
            </a:r>
          </a:p>
          <a:p>
            <a:pPr algn="just">
              <a:lnSpc>
                <a:spcPct val="90000"/>
              </a:lnSpc>
            </a:pPr>
            <a:r>
              <a:rPr lang="pt-BR" baseline="30000" smtClean="0"/>
              <a:t>Os bebês nascidos com 23 a 31 semanas de gestação que recebem a ingestão de sódio atualmente recomendada não atingem consistentemente um estado de balanço positivo de sódio até 32 semanas após a idade menstrual [41]. Considerando que esses cálculos não consideraram perdas não renais de sódio ou acréscimo de sódio associado ao crescimento (aproximadamente 1,4 mEq/kg/d nessas idades gestacionais), é improvável que tenha sido fornecido sódio suficiente a qualquer momento [40].</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title"/>
          </p:nvPr>
        </p:nvSpPr>
        <p:spPr>
          <a:xfrm>
            <a:off x="493713" y="131763"/>
            <a:ext cx="8229600" cy="1143000"/>
          </a:xfrm>
        </p:spPr>
        <p:txBody>
          <a:bodyPr rtlCol="0">
            <a:normAutofit fontScale="90000"/>
          </a:bodyPr>
          <a:lstStyle/>
          <a:p>
            <a:pPr fontAlgn="auto">
              <a:spcAft>
                <a:spcPts val="0"/>
              </a:spcAft>
              <a:defRPr/>
            </a:pPr>
            <a:r>
              <a:rPr lang="pt-BR" dirty="0"/>
              <a:t>Necessidades de sódio para o crescimento</a:t>
            </a:r>
          </a:p>
        </p:txBody>
      </p:sp>
      <p:sp>
        <p:nvSpPr>
          <p:cNvPr id="25603" name="Espaço Reservado para Conteúdo 2"/>
          <p:cNvSpPr>
            <a:spLocks noGrp="1"/>
          </p:cNvSpPr>
          <p:nvPr>
            <p:ph idx="1"/>
          </p:nvPr>
        </p:nvSpPr>
        <p:spPr>
          <a:xfrm>
            <a:off x="320675" y="1268413"/>
            <a:ext cx="8502650" cy="5448300"/>
          </a:xfrm>
        </p:spPr>
        <p:txBody>
          <a:bodyPr/>
          <a:lstStyle/>
          <a:p>
            <a:pPr algn="just"/>
            <a:r>
              <a:rPr lang="pt-BR" baseline="30000" smtClean="0"/>
              <a:t>A questão de identificar necessidades dos bebês e determinar a quantidade de suplementação de sódio não é insignificante, dado o impacto do status total de sódio no corpo no crescimento somático. Estudos em animais de mais de 90 anos atrás demonstraram maior ganho de peso e retenção de nitrogênio quando fornecidos rações com adição de NaCl [42]. </a:t>
            </a:r>
          </a:p>
          <a:p>
            <a:pPr algn="just"/>
            <a:r>
              <a:rPr lang="pt-BR" baseline="30000" smtClean="0"/>
              <a:t>Em ratos jovens, uma dieta deficiente em sódio prejudica o crescimento de peso e comprimento, diminui a retenção de nitrogênio e diminui a síntese de proteínas musculares e as concentrações de RNA [43]. </a:t>
            </a:r>
          </a:p>
          <a:p>
            <a:pPr algn="just"/>
            <a:r>
              <a:rPr lang="pt-BR" baseline="30000" smtClean="0"/>
              <a:t>A ingestão calórica foi semelhante entre os grupos, sugerindo que a utilização de energia alimentar para o crescimento é prejudicada pela ingestão inadequada de NaCl. Em bebês com alto risco de depleção de sódio e falha no crescimento, como aqueles com fibrose cística e ileostomias, a correção do déficit de sódio está associada a um crescimento melhorado [44, 45].</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0"/>
            <a:ext cx="8229600" cy="1143000"/>
          </a:xfrm>
        </p:spPr>
        <p:txBody>
          <a:bodyPr>
            <a:normAutofit/>
          </a:bodyPr>
          <a:lstStyle/>
          <a:p>
            <a:r>
              <a:rPr lang="pt-BR" sz="3200" smtClean="0"/>
              <a:t>Necessidades de sódio para o crescimento</a:t>
            </a:r>
          </a:p>
        </p:txBody>
      </p:sp>
      <p:sp>
        <p:nvSpPr>
          <p:cNvPr id="3" name="Espaço Reservado para Conteúdo 2"/>
          <p:cNvSpPr>
            <a:spLocks noGrp="1"/>
          </p:cNvSpPr>
          <p:nvPr>
            <p:ph idx="1"/>
          </p:nvPr>
        </p:nvSpPr>
        <p:spPr>
          <a:xfrm>
            <a:off x="323850" y="836613"/>
            <a:ext cx="8502650" cy="5448300"/>
          </a:xfrm>
        </p:spPr>
        <p:txBody>
          <a:bodyPr rtlCol="0">
            <a:normAutofit fontScale="92500" lnSpcReduction="10000"/>
          </a:bodyPr>
          <a:lstStyle/>
          <a:p>
            <a:pPr algn="just" fontAlgn="auto">
              <a:spcAft>
                <a:spcPts val="0"/>
              </a:spcAft>
              <a:defRPr/>
            </a:pPr>
            <a:r>
              <a:rPr lang="pt-BR" baseline="30000" dirty="0"/>
              <a:t>Estudos em prematuros sugerem que a suplementação de sódio pode otimizar o ganho de peso. </a:t>
            </a:r>
            <a:r>
              <a:rPr lang="pt-BR" baseline="30000" dirty="0" err="1"/>
              <a:t>Vanpee</a:t>
            </a:r>
            <a:r>
              <a:rPr lang="pt-BR" baseline="30000" dirty="0"/>
              <a:t> et al. randomizaram dez lactentes com idade gestacional de 29 a 34 semanas para receber suplementação de sódio de 4 </a:t>
            </a:r>
            <a:r>
              <a:rPr lang="pt-BR" baseline="30000" dirty="0" err="1"/>
              <a:t>mEq</a:t>
            </a:r>
            <a:r>
              <a:rPr lang="pt-BR" baseline="30000" dirty="0"/>
              <a:t> /kg / d entre 4 e 14 dias de vida [46]. Com 2 semanas de idade, os bebês suplementados pesavam cerca de 6% acima do peso ao nascer, enquanto os não suplementados (n = 10) estavam um pouco menos de 2% abaixo do peso ao nascer (&lt;0,01); ingestão de líquidos e produção de urina foram semelhantes entre os grupos. </a:t>
            </a:r>
          </a:p>
          <a:p>
            <a:pPr algn="just" fontAlgn="auto">
              <a:spcAft>
                <a:spcPts val="0"/>
              </a:spcAft>
              <a:defRPr/>
            </a:pPr>
            <a:r>
              <a:rPr lang="pt-BR" baseline="30000" dirty="0" err="1"/>
              <a:t>Isemann</a:t>
            </a:r>
            <a:r>
              <a:rPr lang="pt-BR" baseline="30000" dirty="0"/>
              <a:t> et al. randomizaram &lt;32 semanas de gestação para receber 4 </a:t>
            </a:r>
            <a:r>
              <a:rPr lang="pt-BR" baseline="30000" dirty="0" err="1"/>
              <a:t>mEq</a:t>
            </a:r>
            <a:r>
              <a:rPr lang="pt-BR" baseline="30000" dirty="0"/>
              <a:t>/kg/d de sódio ou placebo nos dias 7 a 35 de vida, com uma ingestão média diária de sódio de 6,3 </a:t>
            </a:r>
            <a:r>
              <a:rPr lang="pt-BR" baseline="30000" dirty="0" err="1"/>
              <a:t>mEq</a:t>
            </a:r>
            <a:r>
              <a:rPr lang="pt-BR" baseline="30000" dirty="0"/>
              <a:t>/kg no grupo suplementado e 2,9 </a:t>
            </a:r>
            <a:r>
              <a:rPr lang="pt-BR" baseline="30000" dirty="0" err="1"/>
              <a:t>mEq</a:t>
            </a:r>
            <a:r>
              <a:rPr lang="pt-BR" baseline="30000" dirty="0"/>
              <a:t>/kg no grupo placebo [47]. Embora o tamanho da amostra tenha sido pequeno, às seis semanas de idade pós-natal, 79% das crianças suplementadas mantiveram seu percentual de peso ao nascer, em comparação com apenas 13% no grupo placebo. </a:t>
            </a:r>
          </a:p>
          <a:p>
            <a:pPr algn="just" fontAlgn="auto">
              <a:spcAft>
                <a:spcPts val="0"/>
              </a:spcAft>
              <a:defRPr/>
            </a:pPr>
            <a:r>
              <a:rPr lang="pt-BR" baseline="30000" dirty="0"/>
              <a:t>Não foram identificadas diferenças significativas no comprimento ou na circunferência da cabeça. Tomados em conjunto, esses estudos sugerem que evitar a deficiência de sódio em prematuros pode resultar em maior ganho de peso.</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title"/>
          </p:nvPr>
        </p:nvSpPr>
        <p:spPr>
          <a:xfrm>
            <a:off x="493713" y="131763"/>
            <a:ext cx="8229600" cy="1143000"/>
          </a:xfrm>
        </p:spPr>
        <p:txBody>
          <a:bodyPr rtlCol="0">
            <a:normAutofit fontScale="90000"/>
          </a:bodyPr>
          <a:lstStyle/>
          <a:p>
            <a:pPr fontAlgn="auto">
              <a:spcAft>
                <a:spcPts val="0"/>
              </a:spcAft>
              <a:defRPr/>
            </a:pPr>
            <a:r>
              <a:rPr lang="pt-BR" dirty="0"/>
              <a:t>Necessidades de sódio para o crescimento</a:t>
            </a:r>
          </a:p>
        </p:txBody>
      </p:sp>
      <p:sp>
        <p:nvSpPr>
          <p:cNvPr id="3" name="Espaço Reservado para Conteúdo 2"/>
          <p:cNvSpPr>
            <a:spLocks noGrp="1"/>
          </p:cNvSpPr>
          <p:nvPr>
            <p:ph idx="1"/>
          </p:nvPr>
        </p:nvSpPr>
        <p:spPr>
          <a:xfrm>
            <a:off x="320675" y="1268413"/>
            <a:ext cx="8502650" cy="5448300"/>
          </a:xfrm>
        </p:spPr>
        <p:txBody>
          <a:bodyPr rtlCol="0">
            <a:normAutofit fontScale="92500" lnSpcReduction="10000"/>
          </a:bodyPr>
          <a:lstStyle/>
          <a:p>
            <a:pPr algn="just" fontAlgn="auto">
              <a:spcAft>
                <a:spcPts val="0"/>
              </a:spcAft>
              <a:defRPr/>
            </a:pPr>
            <a:r>
              <a:rPr lang="pt-BR" baseline="30000" dirty="0"/>
              <a:t>As decisões relacionadas à administração de sódio geralmente são baseadas nas concentrações séricas de sódio, apesar da fraca relação conhecida entre a concentração plasmática de sódio e o conteúdo corporal de sódio [48]. Dada a importância do sódio para o crescimento, são necessárias abordagens alternativas para orientar o clínico no fornecimento de sódio suplementar a bebês prematuros.</a:t>
            </a:r>
          </a:p>
          <a:p>
            <a:pPr algn="just" fontAlgn="auto">
              <a:spcAft>
                <a:spcPts val="0"/>
              </a:spcAft>
              <a:defRPr/>
            </a:pPr>
            <a:r>
              <a:rPr lang="pt-BR" baseline="30000" dirty="0"/>
              <a:t>Embora existam limitações, a concentração de sódio na urina fornece uma avaliação da homeostase total do sódio no corpo; uma concentração de sódio na urina anormalmente baixa, refletindo a conservação ativa de sódio renal em resposta à diminuição do sódio corporal total. </a:t>
            </a:r>
          </a:p>
          <a:p>
            <a:pPr algn="just" fontAlgn="auto">
              <a:spcAft>
                <a:spcPts val="0"/>
              </a:spcAft>
              <a:defRPr/>
            </a:pPr>
            <a:r>
              <a:rPr lang="pt-BR" baseline="30000" dirty="0"/>
              <a:t>Bebês com síndrome do intestino curto em risco de depleção de sódio devido a perdas intestinais demonstram crescimento melhorado com suplementação e reposição de sódio com base na concentração de sódio na urina [44]. </a:t>
            </a:r>
          </a:p>
          <a:p>
            <a:pPr algn="just" fontAlgn="auto">
              <a:spcAft>
                <a:spcPts val="0"/>
              </a:spcAft>
              <a:defRPr/>
            </a:pPr>
            <a:r>
              <a:rPr lang="pt-BR" baseline="30000" dirty="0"/>
              <a:t>Recentemente, desenvolvemos e colocamos na prática clínica um algoritmo baseado nas concentrações de sódio na urina para identificar a deficiência de sódio em prematuros de 25 a 29 semanas de idade gestacional e orientar a suplementação de sódio entre duas e oito semanas de idade pós-natal [49].</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title"/>
          </p:nvPr>
        </p:nvSpPr>
        <p:spPr>
          <a:xfrm>
            <a:off x="493713" y="131763"/>
            <a:ext cx="8229600" cy="1143000"/>
          </a:xfrm>
        </p:spPr>
        <p:txBody>
          <a:bodyPr rtlCol="0">
            <a:normAutofit fontScale="90000"/>
          </a:bodyPr>
          <a:lstStyle/>
          <a:p>
            <a:pPr fontAlgn="auto">
              <a:spcAft>
                <a:spcPts val="0"/>
              </a:spcAft>
              <a:defRPr/>
            </a:pPr>
            <a:r>
              <a:rPr lang="pt-BR" dirty="0"/>
              <a:t>Necessidades de sódio para o crescimento</a:t>
            </a:r>
          </a:p>
        </p:txBody>
      </p:sp>
      <p:sp>
        <p:nvSpPr>
          <p:cNvPr id="3" name="Espaço Reservado para Conteúdo 2"/>
          <p:cNvSpPr>
            <a:spLocks noGrp="1"/>
          </p:cNvSpPr>
          <p:nvPr>
            <p:ph idx="1"/>
          </p:nvPr>
        </p:nvSpPr>
        <p:spPr>
          <a:xfrm>
            <a:off x="320675" y="1268413"/>
            <a:ext cx="8502650" cy="5448300"/>
          </a:xfrm>
        </p:spPr>
        <p:txBody>
          <a:bodyPr>
            <a:normAutofit/>
          </a:bodyPr>
          <a:lstStyle/>
          <a:p>
            <a:pPr algn="just">
              <a:lnSpc>
                <a:spcPct val="80000"/>
              </a:lnSpc>
            </a:pPr>
            <a:r>
              <a:rPr lang="pt-BR" sz="3000" baseline="30000" smtClean="0"/>
              <a:t>O uso do algoritmo resultou em aumento significativo da ingestão de sódio e ganho de peso entre duas e oito semanas de idade pós-natal em comparação com uma coorte histórica recente, apesar da ingestão calórica, proteica e de líquidos semelhante. Embora não defendam essa abordagem, como atualmente está sendo submetida a um ensaio clínico (NCT03889197), as descobertas corroboram o argumento de que muitos bebês extremamente prematuros têm requisitos de sódio que não estão sendo atendidos atualmente para promover o crescimento ideal.</a:t>
            </a:r>
          </a:p>
          <a:p>
            <a:pPr algn="just">
              <a:lnSpc>
                <a:spcPct val="80000"/>
              </a:lnSpc>
            </a:pPr>
            <a:r>
              <a:rPr lang="pt-BR" sz="3000" baseline="30000" smtClean="0"/>
              <a:t>No desenvolvimento do algoritmo de urina, usamos medidas publicadas da função glomerular e tubular do bebê prematuro para calcular as perdas diárias esperadas de sódio na urina e as concentrações de sódio na urina em idades gestacionais e pós-natais avançadas [33, 49]. </a:t>
            </a:r>
          </a:p>
          <a:p>
            <a:pPr algn="just">
              <a:lnSpc>
                <a:spcPct val="80000"/>
              </a:lnSpc>
            </a:pPr>
            <a:r>
              <a:rPr lang="pt-BR" sz="3000" baseline="30000" smtClean="0"/>
              <a:t>Com base nesses dados e considerando o acúmulo de sódio associado ao crescimento, a ingestão recomendada de sódio de acordo com a idade gestacional e pós-natal é fornecida na </a:t>
            </a:r>
            <a:r>
              <a:rPr lang="pt-BR" sz="3000" baseline="30000" smtClean="0">
                <a:solidFill>
                  <a:schemeClr val="hlink"/>
                </a:solidFill>
              </a:rPr>
              <a:t>Tabela 2</a:t>
            </a:r>
            <a:r>
              <a:rPr lang="pt-BR" sz="3000" baseline="30000" smtClean="0"/>
              <a:t>. </a:t>
            </a:r>
          </a:p>
          <a:p>
            <a:pPr algn="just">
              <a:lnSpc>
                <a:spcPct val="80000"/>
              </a:lnSpc>
            </a:pPr>
            <a:r>
              <a:rPr lang="pt-BR" sz="3000" baseline="30000" smtClean="0"/>
              <a:t>As condições clínicas dos bebês, incluindo insuficiência renal, estados de excesso de vasopressina e administração de diuréticos afetarão a quantidade desejada de sódio suplementar. Estudos em andamento são necessários para definir as necessidades ideais de sódio em bebês prematuros e na avaliação do status total de sódio no corpo.</a:t>
            </a:r>
          </a:p>
          <a:p>
            <a:pPr algn="just">
              <a:lnSpc>
                <a:spcPct val="80000"/>
              </a:lnSpc>
            </a:pPr>
            <a:endParaRPr lang="pt-BR" sz="3000" baseline="30000" smtClean="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title"/>
          </p:nvPr>
        </p:nvSpPr>
        <p:spPr>
          <a:xfrm>
            <a:off x="493713" y="131763"/>
            <a:ext cx="8229600" cy="1143000"/>
          </a:xfrm>
        </p:spPr>
        <p:txBody>
          <a:bodyPr>
            <a:normAutofit/>
          </a:bodyPr>
          <a:lstStyle/>
          <a:p>
            <a:r>
              <a:rPr lang="pt-BR" sz="4000" smtClean="0">
                <a:solidFill>
                  <a:schemeClr val="hlink"/>
                </a:solidFill>
              </a:rPr>
              <a:t>Tabela</a:t>
            </a:r>
            <a:r>
              <a:rPr lang="pt-BR" sz="4000" smtClean="0"/>
              <a:t> </a:t>
            </a:r>
            <a:r>
              <a:rPr lang="pt-BR" sz="4000" smtClean="0">
                <a:solidFill>
                  <a:schemeClr val="hlink"/>
                </a:solidFill>
              </a:rPr>
              <a:t>2</a:t>
            </a:r>
            <a:r>
              <a:rPr lang="pt-BR" sz="4000" smtClean="0"/>
              <a:t>. </a:t>
            </a:r>
            <a:r>
              <a:rPr lang="pt-BR" sz="4000" smtClean="0">
                <a:solidFill>
                  <a:srgbClr val="FF0066"/>
                </a:solidFill>
              </a:rPr>
              <a:t>Necessidades de sódio para o crescimento</a:t>
            </a:r>
          </a:p>
        </p:txBody>
      </p:sp>
      <p:sp>
        <p:nvSpPr>
          <p:cNvPr id="3" name="Espaço Reservado para Conteúdo 2"/>
          <p:cNvSpPr>
            <a:spLocks noGrp="1"/>
          </p:cNvSpPr>
          <p:nvPr>
            <p:ph idx="1"/>
          </p:nvPr>
        </p:nvSpPr>
        <p:spPr>
          <a:xfrm>
            <a:off x="320675" y="1268413"/>
            <a:ext cx="8502650" cy="5448300"/>
          </a:xfrm>
        </p:spPr>
        <p:txBody>
          <a:bodyPr rtlCol="0">
            <a:normAutofit/>
          </a:bodyPr>
          <a:lstStyle/>
          <a:p>
            <a:pPr marL="0" indent="0" algn="just" fontAlgn="auto">
              <a:spcAft>
                <a:spcPts val="0"/>
              </a:spcAft>
              <a:buFont typeface="Arial" pitchFamily="34" charset="0"/>
              <a:buNone/>
              <a:defRPr/>
            </a:pPr>
            <a:endParaRPr lang="pt-BR" baseline="30000" dirty="0"/>
          </a:p>
          <a:p>
            <a:pPr algn="just" fontAlgn="auto">
              <a:spcAft>
                <a:spcPts val="0"/>
              </a:spcAft>
              <a:defRPr/>
            </a:pPr>
            <a:endParaRPr lang="pt-BR" baseline="30000" dirty="0"/>
          </a:p>
        </p:txBody>
      </p:sp>
      <p:pic>
        <p:nvPicPr>
          <p:cNvPr id="29700" name="Imagem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1725613"/>
            <a:ext cx="9109075" cy="3719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22" name="Título 1"/>
          <p:cNvSpPr>
            <a:spLocks noGrp="1"/>
          </p:cNvSpPr>
          <p:nvPr>
            <p:ph type="title"/>
          </p:nvPr>
        </p:nvSpPr>
        <p:spPr>
          <a:xfrm>
            <a:off x="493713" y="131763"/>
            <a:ext cx="8229600" cy="1143000"/>
          </a:xfrm>
        </p:spPr>
        <p:txBody>
          <a:bodyPr/>
          <a:lstStyle/>
          <a:p>
            <a:r>
              <a:rPr lang="pt-BR" smtClean="0"/>
              <a:t>Homeostase do potássio</a:t>
            </a:r>
          </a:p>
        </p:txBody>
      </p:sp>
      <p:sp>
        <p:nvSpPr>
          <p:cNvPr id="3" name="Espaço Reservado para Conteúdo 2"/>
          <p:cNvSpPr>
            <a:spLocks noGrp="1"/>
          </p:cNvSpPr>
          <p:nvPr>
            <p:ph idx="1"/>
          </p:nvPr>
        </p:nvSpPr>
        <p:spPr>
          <a:xfrm>
            <a:off x="320675" y="1268413"/>
            <a:ext cx="8502650" cy="5448300"/>
          </a:xfrm>
        </p:spPr>
        <p:txBody>
          <a:bodyPr>
            <a:normAutofit/>
          </a:bodyPr>
          <a:lstStyle/>
          <a:p>
            <a:pPr algn="just">
              <a:lnSpc>
                <a:spcPct val="90000"/>
              </a:lnSpc>
            </a:pPr>
            <a:r>
              <a:rPr lang="pt-BR" sz="3000" baseline="30000" smtClean="0"/>
              <a:t>O potássio é o cátion mais abundante de fluidos intracelulares e desempenha um papel importante em inúmeras funções intracelulares. Como é necessário um balanço positivo de potássio para o crescimento, os mecanismos reguladores homeostáticos são diferentes em bebês e adultos [50]. </a:t>
            </a:r>
          </a:p>
          <a:p>
            <a:pPr algn="just">
              <a:lnSpc>
                <a:spcPct val="90000"/>
              </a:lnSpc>
            </a:pPr>
            <a:r>
              <a:rPr lang="pt-BR" sz="3000" baseline="30000" smtClean="0"/>
              <a:t>Apesar da importância do potássio, poucos estudos examinaram os requisitos nutricionais em prematuros. A concentração plasmática de potássio é mais alta nos prematuros do que nos recém-nascidos a termo e geralmente cai nos primeiros dias de vida [51]. </a:t>
            </a:r>
          </a:p>
          <a:p>
            <a:pPr algn="just">
              <a:lnSpc>
                <a:spcPct val="90000"/>
              </a:lnSpc>
            </a:pPr>
            <a:r>
              <a:rPr lang="pt-BR" sz="3000" baseline="30000" smtClean="0"/>
              <a:t>A </a:t>
            </a:r>
            <a:r>
              <a:rPr lang="pt-BR" sz="3000" baseline="30000" smtClean="0">
                <a:solidFill>
                  <a:srgbClr val="FF0066"/>
                </a:solidFill>
              </a:rPr>
              <a:t>hipercalemia não oligúrica</a:t>
            </a:r>
            <a:r>
              <a:rPr lang="pt-BR" sz="3000" baseline="30000" smtClean="0"/>
              <a:t> é freqüentemente observada em bebês com muito baixo peso ao nascer nas primeiras 48 horas após o nascimento, apesar da ingestão mínima de potássio. Níveis elevados de potássio no plasma provavelmente resultam de uma mudança do espaço intracelular para o extracelular, em parte devido à atividade reduzida de Na-K-ATPase e excreção renal limitada de potássio associada a uma baixa taxa de filtração glomerular [52, 53]. </a:t>
            </a:r>
          </a:p>
          <a:p>
            <a:pPr algn="just">
              <a:lnSpc>
                <a:spcPct val="90000"/>
              </a:lnSpc>
            </a:pPr>
            <a:r>
              <a:rPr lang="pt-BR" sz="3000" baseline="30000" smtClean="0"/>
              <a:t>A </a:t>
            </a:r>
            <a:r>
              <a:rPr lang="pt-BR" sz="3000" baseline="30000" smtClean="0">
                <a:solidFill>
                  <a:schemeClr val="hlink"/>
                </a:solidFill>
              </a:rPr>
              <a:t>exposição a glicocorticóides pré-natais e o fornecimento precoce de aminoácidos (&gt; 1,5–2 mg/kg/d) reduzem o risco de hipercalemia [54].</a:t>
            </a:r>
          </a:p>
          <a:p>
            <a:pPr algn="just">
              <a:lnSpc>
                <a:spcPct val="90000"/>
              </a:lnSpc>
            </a:pPr>
            <a:endParaRPr lang="pt-BR" sz="3000" baseline="30000" smtClean="0">
              <a:solidFill>
                <a:schemeClr val="hlink"/>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6" name="Título 1"/>
          <p:cNvSpPr>
            <a:spLocks noGrp="1"/>
          </p:cNvSpPr>
          <p:nvPr>
            <p:ph type="title"/>
          </p:nvPr>
        </p:nvSpPr>
        <p:spPr>
          <a:xfrm>
            <a:off x="493713" y="131763"/>
            <a:ext cx="8229600" cy="1143000"/>
          </a:xfrm>
        </p:spPr>
        <p:txBody>
          <a:bodyPr/>
          <a:lstStyle/>
          <a:p>
            <a:r>
              <a:rPr lang="pt-BR" smtClean="0"/>
              <a:t>Homeostase do potássio</a:t>
            </a:r>
          </a:p>
        </p:txBody>
      </p:sp>
      <p:sp>
        <p:nvSpPr>
          <p:cNvPr id="31747" name="Espaço Reservado para Conteúdo 2"/>
          <p:cNvSpPr>
            <a:spLocks noGrp="1"/>
          </p:cNvSpPr>
          <p:nvPr>
            <p:ph idx="1"/>
          </p:nvPr>
        </p:nvSpPr>
        <p:spPr>
          <a:xfrm>
            <a:off x="320675" y="1268413"/>
            <a:ext cx="8502650" cy="5448300"/>
          </a:xfrm>
        </p:spPr>
        <p:txBody>
          <a:bodyPr/>
          <a:lstStyle/>
          <a:p>
            <a:pPr algn="just"/>
            <a:r>
              <a:rPr lang="pt-BR" baseline="30000" smtClean="0"/>
              <a:t>Um balanço positivo de potássio, ou retenção de potássio, é necessário para o crescimento pós-natal. Com base em dados de análises químicas de fetos humanos de 24 a 40 semanas de gestação, Ziegler et al. relataram taxas de acúmulo de potássio fetal de 1,1 a 1,3 mEq/30 gramas de ganho de peso [40]. Esses valores para retenção de potássio são semelhantes aos relatados em bebês prematuros em crescimento. </a:t>
            </a:r>
          </a:p>
          <a:p>
            <a:pPr algn="just"/>
            <a:r>
              <a:rPr lang="pt-BR" baseline="30000" smtClean="0"/>
              <a:t>Um estudo longitudinal do balanço de potássio em lactentes de 23 a 31 semanas de gestação demonstrou que a excreção fracionada de potássio diminui com o avanço da gestação e a idade pós-natal, embora a excreção de potássio na urina (1,5–2,0 mEq/kg/d) seja relativamente estável no intervalo de doses fornecidas (2-3 mEq/kg/d após os primeiros dias de vida) [41]. </a:t>
            </a:r>
          </a:p>
          <a:p>
            <a:pPr algn="just"/>
            <a:r>
              <a:rPr lang="pt-BR" baseline="30000" smtClean="0"/>
              <a:t>Neste estudo, um estado de balanço positivo de potássio foi geralmente alcançado em bebês com mais de 30 semanas de gestação, embora o impacto do aumento da ingestão de potássio em bebês mais prematuros não tenha sido avaliado.</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770" name="Título 1"/>
          <p:cNvSpPr>
            <a:spLocks noGrp="1"/>
          </p:cNvSpPr>
          <p:nvPr>
            <p:ph type="title"/>
          </p:nvPr>
        </p:nvSpPr>
        <p:spPr>
          <a:xfrm>
            <a:off x="493713" y="131763"/>
            <a:ext cx="8229600" cy="1143000"/>
          </a:xfrm>
        </p:spPr>
        <p:txBody>
          <a:bodyPr/>
          <a:lstStyle/>
          <a:p>
            <a:r>
              <a:rPr lang="pt-BR" smtClean="0"/>
              <a:t>Homeostase do potássio</a:t>
            </a:r>
          </a:p>
        </p:txBody>
      </p:sp>
      <p:sp>
        <p:nvSpPr>
          <p:cNvPr id="3" name="Espaço Reservado para Conteúdo 2"/>
          <p:cNvSpPr>
            <a:spLocks noGrp="1"/>
          </p:cNvSpPr>
          <p:nvPr>
            <p:ph idx="1"/>
          </p:nvPr>
        </p:nvSpPr>
        <p:spPr>
          <a:xfrm>
            <a:off x="320675" y="1268413"/>
            <a:ext cx="8502650" cy="5448300"/>
          </a:xfrm>
        </p:spPr>
        <p:txBody>
          <a:bodyPr>
            <a:normAutofit/>
          </a:bodyPr>
          <a:lstStyle/>
          <a:p>
            <a:pPr algn="just">
              <a:lnSpc>
                <a:spcPct val="80000"/>
              </a:lnSpc>
            </a:pPr>
            <a:r>
              <a:rPr lang="pt-BR" sz="3000" baseline="30000" smtClean="0"/>
              <a:t>As recomendações para a ingestão diária de potássio são derivadas não apenas de estudos de equilíbrio, mas também do conhecimento da quantidade de potássio fornecida no leite humano. Embora o teor de potássio do leite humano diminua ligeiramente ao longo do tempo após o parto, os valores relatados variam de 1,1 a 1,5 mEq/ 100 ml [55]. </a:t>
            </a:r>
          </a:p>
          <a:p>
            <a:pPr algn="just">
              <a:lnSpc>
                <a:spcPct val="80000"/>
              </a:lnSpc>
            </a:pPr>
            <a:r>
              <a:rPr lang="pt-BR" sz="3000" baseline="30000" smtClean="0"/>
              <a:t>A ingestão de 150 a 200 ml/kg de leite materno a termo forneceria em média 2 a 3 mEq/kg de potássio. Portanto, uma vez que a contração pós-natal do espaço extracelular (diurese) e os níveis plasmáticos de potássio estão abaixo de 4-4,5 mEq/L, a ingestão de 2 a 3 mEq/Kg/d geralmente é suficiente para manter uma concentração plasmática normal de potássio e permitir o crescimento. </a:t>
            </a:r>
          </a:p>
          <a:p>
            <a:pPr algn="just">
              <a:lnSpc>
                <a:spcPct val="80000"/>
              </a:lnSpc>
            </a:pPr>
            <a:r>
              <a:rPr lang="pt-BR" sz="3000" baseline="30000" smtClean="0"/>
              <a:t>A </a:t>
            </a:r>
            <a:r>
              <a:rPr lang="pt-BR" sz="3000" baseline="30000" smtClean="0">
                <a:solidFill>
                  <a:srgbClr val="FF0066"/>
                </a:solidFill>
              </a:rPr>
              <a:t>hipocalemia</a:t>
            </a:r>
            <a:r>
              <a:rPr lang="pt-BR" sz="3000" baseline="30000" smtClean="0"/>
              <a:t> na presença de ingestão recomendada de potássio pode resultar da administração de medicamentos, particularmente diuréticos e </a:t>
            </a:r>
            <a:r>
              <a:rPr lang="pt-BR" sz="3000" baseline="30000" smtClean="0">
                <a:solidFill>
                  <a:srgbClr val="FF0066"/>
                </a:solidFill>
              </a:rPr>
              <a:t>anfotericina,</a:t>
            </a:r>
            <a:r>
              <a:rPr lang="pt-BR" sz="3000" baseline="30000" smtClean="0"/>
              <a:t> aumento das perdas renais por excesso de mineralocorticóide ou acidose tubular renal ou redistribuição para o espaço intracelular por alcalose ou terapia com insulina. </a:t>
            </a:r>
          </a:p>
          <a:p>
            <a:pPr algn="just">
              <a:lnSpc>
                <a:spcPct val="80000"/>
              </a:lnSpc>
            </a:pPr>
            <a:r>
              <a:rPr lang="pt-BR" sz="3000" baseline="30000" smtClean="0"/>
              <a:t>Por outro lado, a hipercalemia pode resultar da técnica de amostragem, lesão renal aguda, administração de medicamentos e aumento da carga de potássio através da dieta, transfusão de sangue ou hemólise.</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794" name="Título 1"/>
          <p:cNvSpPr>
            <a:spLocks noGrp="1"/>
          </p:cNvSpPr>
          <p:nvPr>
            <p:ph type="title"/>
          </p:nvPr>
        </p:nvSpPr>
        <p:spPr>
          <a:xfrm>
            <a:off x="493713" y="131763"/>
            <a:ext cx="8229600" cy="1143000"/>
          </a:xfrm>
        </p:spPr>
        <p:txBody>
          <a:bodyPr/>
          <a:lstStyle/>
          <a:p>
            <a:r>
              <a:rPr lang="pt-BR" smtClean="0"/>
              <a:t>Diretrizes recomendadas</a:t>
            </a:r>
          </a:p>
        </p:txBody>
      </p:sp>
      <p:sp>
        <p:nvSpPr>
          <p:cNvPr id="3" name="Espaço Reservado para Conteúdo 2"/>
          <p:cNvSpPr>
            <a:spLocks noGrp="1"/>
          </p:cNvSpPr>
          <p:nvPr>
            <p:ph idx="1"/>
          </p:nvPr>
        </p:nvSpPr>
        <p:spPr>
          <a:xfrm>
            <a:off x="320675" y="1268413"/>
            <a:ext cx="8502650" cy="5448300"/>
          </a:xfrm>
        </p:spPr>
        <p:txBody>
          <a:bodyPr rtlCol="0">
            <a:normAutofit fontScale="92500" lnSpcReduction="10000"/>
          </a:bodyPr>
          <a:lstStyle/>
          <a:p>
            <a:pPr algn="just" fontAlgn="auto">
              <a:spcAft>
                <a:spcPts val="0"/>
              </a:spcAft>
              <a:defRPr/>
            </a:pPr>
            <a:r>
              <a:rPr lang="pt-BR" baseline="30000" dirty="0"/>
              <a:t>Qualquer estratégia para fornecer líquidos e eletrólitos a bebês prematuros deve ser flexível, levando em consideração as múltiplas variáveis ​​discutidas acima que afetam os requisitos de água e eletrólitos. As necessidades nutricionais dos bebês também devem ser atendidas na prescrição de líquidos. A Tabela 3 fornece diretrizes gerais para o gerenciamento de líquidos e eletrólitos em prematuros durante a primeira semana de vida. </a:t>
            </a:r>
          </a:p>
          <a:p>
            <a:pPr algn="just" fontAlgn="auto">
              <a:spcAft>
                <a:spcPts val="0"/>
              </a:spcAft>
              <a:defRPr/>
            </a:pPr>
            <a:r>
              <a:rPr lang="pt-BR" baseline="30000" dirty="0"/>
              <a:t>O gerenciamento ideal requer a avaliação frequente do status de líquidos e eletrólitos, que pode ser obtido através da medição de peso, débito urinário e eletrólitos séricos. </a:t>
            </a:r>
          </a:p>
          <a:p>
            <a:pPr algn="just" fontAlgn="auto">
              <a:spcAft>
                <a:spcPts val="0"/>
              </a:spcAft>
              <a:defRPr/>
            </a:pPr>
            <a:r>
              <a:rPr lang="pt-BR" baseline="30000" dirty="0"/>
              <a:t>Ao ajustar a ingestão de água e eletrólitos em resposta a essas medições, o profissional deve utilizar seu entendimento das alterações fisiológicas pós-natais da pele e dos rins. </a:t>
            </a:r>
          </a:p>
          <a:p>
            <a:pPr algn="just" fontAlgn="auto">
              <a:spcAft>
                <a:spcPts val="0"/>
              </a:spcAft>
              <a:defRPr/>
            </a:pPr>
            <a:r>
              <a:rPr lang="pt-BR" baseline="30000" dirty="0"/>
              <a:t>Por exemplo, uma concentração sérica crescente de sódio ou cloreto nos primeiros dias de vida provavelmente reflete um déficit de água livre em desenvolvimento relacionado a uma subestimação da perda de água insensível. Aumentando a ingestão de água livre 20–40 ml/kg/d pode ser a resposta apropriada a essa condição, dependendo da taxa de alteração.</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18" name="Título 1"/>
          <p:cNvSpPr>
            <a:spLocks noGrp="1"/>
          </p:cNvSpPr>
          <p:nvPr>
            <p:ph type="title"/>
          </p:nvPr>
        </p:nvSpPr>
        <p:spPr>
          <a:xfrm>
            <a:off x="493713" y="131763"/>
            <a:ext cx="8229600" cy="1143000"/>
          </a:xfrm>
        </p:spPr>
        <p:txBody>
          <a:bodyPr/>
          <a:lstStyle/>
          <a:p>
            <a:r>
              <a:rPr lang="pt-BR" smtClean="0">
                <a:solidFill>
                  <a:schemeClr val="hlink"/>
                </a:solidFill>
              </a:rPr>
              <a:t>Diretrizes recomendadas</a:t>
            </a:r>
          </a:p>
        </p:txBody>
      </p:sp>
      <p:pic>
        <p:nvPicPr>
          <p:cNvPr id="34819" name="Espaço Reservado para Conteúdo 4"/>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36513" y="1889125"/>
            <a:ext cx="9144001" cy="3930650"/>
          </a:xfr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842" name="Título 1"/>
          <p:cNvSpPr>
            <a:spLocks noGrp="1"/>
          </p:cNvSpPr>
          <p:nvPr>
            <p:ph type="title"/>
          </p:nvPr>
        </p:nvSpPr>
        <p:spPr>
          <a:xfrm>
            <a:off x="493713" y="131763"/>
            <a:ext cx="8229600" cy="1143000"/>
          </a:xfrm>
        </p:spPr>
        <p:txBody>
          <a:bodyPr/>
          <a:lstStyle/>
          <a:p>
            <a:r>
              <a:rPr lang="pt-BR" smtClean="0"/>
              <a:t>Diretrizes recomendadas</a:t>
            </a:r>
          </a:p>
        </p:txBody>
      </p:sp>
      <p:sp>
        <p:nvSpPr>
          <p:cNvPr id="3" name="Espaço Reservado para Conteúdo 2"/>
          <p:cNvSpPr>
            <a:spLocks noGrp="1"/>
          </p:cNvSpPr>
          <p:nvPr>
            <p:ph idx="1"/>
          </p:nvPr>
        </p:nvSpPr>
        <p:spPr>
          <a:xfrm>
            <a:off x="320675" y="1268413"/>
            <a:ext cx="8502650" cy="5448300"/>
          </a:xfrm>
        </p:spPr>
        <p:txBody>
          <a:bodyPr rtlCol="0">
            <a:normAutofit fontScale="92500" lnSpcReduction="20000"/>
          </a:bodyPr>
          <a:lstStyle/>
          <a:p>
            <a:pPr algn="just" fontAlgn="auto">
              <a:spcAft>
                <a:spcPts val="0"/>
              </a:spcAft>
              <a:defRPr/>
            </a:pPr>
            <a:r>
              <a:rPr lang="pt-BR" baseline="30000" dirty="0"/>
              <a:t>Nenhuma diretriz é apropriada para todas as situações. As doses recomendadas de líquidos consideram a diminuição dos requisitos absolutos de líquido, à medida que o TEWL diminui, ao mesmo tempo em que atendem às necessidades nutricionais da criança. A nutrição parenteral deve ser iniciada logo após o nascimento para limitar o desenvolvimento de um déficit de proteína. Uma abordagem que usa fluido de nutrição parenteral separado e dextrose na água permite ajustes na ingestão de água e carboidratos sem comprometer a ingestão de proteínas. </a:t>
            </a:r>
          </a:p>
          <a:p>
            <a:pPr algn="just" fontAlgn="auto">
              <a:spcAft>
                <a:spcPts val="0"/>
              </a:spcAft>
              <a:defRPr/>
            </a:pPr>
            <a:r>
              <a:rPr lang="pt-BR" baseline="30000" dirty="0"/>
              <a:t>O monitoramento dos eletrólitos séricos (sódio e / ou cloreto) é vital para avaliar o balanço hídrico. A avaliação frequente é necessária para o bebê extremamente prematuro, pois as perdas de água insensíveis geralmente são acima ou subestimadas. A frequência da determinação de eletrólitos geralmente pode ser reduzida após os primeiros dois dias de vida. </a:t>
            </a:r>
          </a:p>
          <a:p>
            <a:pPr algn="just" fontAlgn="auto">
              <a:spcAft>
                <a:spcPts val="0"/>
              </a:spcAft>
              <a:defRPr/>
            </a:pPr>
            <a:r>
              <a:rPr lang="pt-BR" baseline="30000" dirty="0"/>
              <a:t>Embora a perda de sangue por flebotomia seja uma preocupação com o monitoramento frequente, o uso de analisadores de bancada de sangue total ou dispositivos laboratoriais de assistência médica, que utilizam não mais que 25–100 </a:t>
            </a:r>
            <a:r>
              <a:rPr lang="pt-BR" baseline="30000"/>
              <a:t>microL</a:t>
            </a:r>
            <a:r>
              <a:rPr lang="pt-BR" baseline="30000" dirty="0"/>
              <a:t> por amostra, minimiza a perda de sangue. Além disso, o excesso de flebotomia (volumes excessivos de sangue colhido por amostra) pode ser evitado através da compreensão dos requisitos do dispositivo e da educação do pessoal [56].</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6866" name="Título 1"/>
          <p:cNvSpPr>
            <a:spLocks noGrp="1"/>
          </p:cNvSpPr>
          <p:nvPr>
            <p:ph type="title"/>
          </p:nvPr>
        </p:nvSpPr>
        <p:spPr/>
        <p:txBody>
          <a:bodyPr/>
          <a:lstStyle/>
          <a:p>
            <a:r>
              <a:rPr lang="pt-BR" smtClean="0">
                <a:solidFill>
                  <a:srgbClr val="FF0066"/>
                </a:solidFill>
              </a:rPr>
              <a:t>Conclusão</a:t>
            </a:r>
          </a:p>
        </p:txBody>
      </p:sp>
      <p:sp>
        <p:nvSpPr>
          <p:cNvPr id="3" name="Espaço Reservado para Conteúdo 2"/>
          <p:cNvSpPr>
            <a:spLocks noGrp="1"/>
          </p:cNvSpPr>
          <p:nvPr>
            <p:ph idx="1"/>
          </p:nvPr>
        </p:nvSpPr>
        <p:spPr>
          <a:xfrm>
            <a:off x="357188" y="1214438"/>
            <a:ext cx="8501062" cy="5357812"/>
          </a:xfrm>
        </p:spPr>
        <p:txBody>
          <a:bodyPr>
            <a:normAutofit/>
          </a:bodyPr>
          <a:lstStyle/>
          <a:p>
            <a:pPr algn="just">
              <a:lnSpc>
                <a:spcPct val="90000"/>
              </a:lnSpc>
            </a:pPr>
            <a:r>
              <a:rPr lang="pt-BR" sz="2400" smtClean="0">
                <a:solidFill>
                  <a:schemeClr val="hlink"/>
                </a:solidFill>
              </a:rPr>
              <a:t>A manutenção da homeostase de líquidos e eletrólitos é essencial para obter resultados ideais em prematuros. O reconhecimento e a compreensão dos fatores fisiológicos e ambientais que influenciam as necessidades de água e eletrólitos são vitais para quem presta assistência a essa população vulnerável. </a:t>
            </a:r>
          </a:p>
          <a:p>
            <a:pPr algn="just">
              <a:lnSpc>
                <a:spcPct val="90000"/>
              </a:lnSpc>
            </a:pPr>
            <a:r>
              <a:rPr lang="pt-BR" sz="2400" smtClean="0">
                <a:solidFill>
                  <a:schemeClr val="hlink"/>
                </a:solidFill>
              </a:rPr>
              <a:t>Qualquer abordagem racional à terapia com líquidos e eletrólitos deve permitir um atendimento individualizado, considerando as mudanças dependentes da idade gestacional e pós-natal nas necessidades de água e sal. </a:t>
            </a:r>
          </a:p>
          <a:p>
            <a:pPr algn="just">
              <a:lnSpc>
                <a:spcPct val="90000"/>
              </a:lnSpc>
            </a:pPr>
            <a:r>
              <a:rPr lang="pt-BR" sz="2400" smtClean="0">
                <a:solidFill>
                  <a:schemeClr val="hlink"/>
                </a:solidFill>
              </a:rPr>
              <a:t>Pesquisas e reavaliações contínuas das doses recomendadas de líquidos e sódio atualmente são necessárias para melhorar os resultados a longo prazo de prematuros.</a:t>
            </a:r>
            <a:br>
              <a:rPr lang="pt-BR" sz="2400" smtClean="0">
                <a:solidFill>
                  <a:schemeClr val="hlink"/>
                </a:solidFill>
              </a:rPr>
            </a:br>
            <a:endParaRPr lang="pt-PT" sz="2400" smtClean="0">
              <a:solidFill>
                <a:schemeClr val="hlink"/>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890" name="Título 1"/>
          <p:cNvSpPr>
            <a:spLocks noGrp="1"/>
          </p:cNvSpPr>
          <p:nvPr>
            <p:ph type="title"/>
          </p:nvPr>
        </p:nvSpPr>
        <p:spPr/>
        <p:txBody>
          <a:bodyPr/>
          <a:lstStyle/>
          <a:p>
            <a:r>
              <a:rPr lang="pt-BR" smtClean="0"/>
              <a:t>Referências Bibliográficas</a:t>
            </a:r>
          </a:p>
        </p:txBody>
      </p:sp>
      <p:sp>
        <p:nvSpPr>
          <p:cNvPr id="37891" name="Espaço Reservado para Conteúdo 2"/>
          <p:cNvSpPr>
            <a:spLocks noGrp="1"/>
          </p:cNvSpPr>
          <p:nvPr>
            <p:ph idx="1"/>
          </p:nvPr>
        </p:nvSpPr>
        <p:spPr>
          <a:xfrm>
            <a:off x="357188" y="1500188"/>
            <a:ext cx="8286750" cy="5357812"/>
          </a:xfrm>
        </p:spPr>
        <p:txBody>
          <a:bodyPr/>
          <a:lstStyle/>
          <a:p>
            <a:pPr>
              <a:buFont typeface="Arial" pitchFamily="34" charset="0"/>
              <a:buAutoNum type="arabicPeriod"/>
            </a:pPr>
            <a:r>
              <a:rPr lang="en-US" sz="1800" smtClean="0"/>
              <a:t>Goldman HI, Karelitz S, Acs H, Seifter E. The relationship of the sodium, potassium, and chloride concentration of the feeding to the weight gain of premature infants. Pediatrics.1962;30:909-16. </a:t>
            </a:r>
          </a:p>
          <a:p>
            <a:pPr>
              <a:buFont typeface="Arial" pitchFamily="34" charset="0"/>
              <a:buAutoNum type="arabicPeriod"/>
            </a:pPr>
            <a:r>
              <a:rPr lang="en-US" sz="1800" smtClean="0"/>
              <a:t>Babson SG. Feeding the low-birth-weight infant. J Pediatr. 608 1971;79:694-701</a:t>
            </a:r>
            <a:r>
              <a:rPr lang="pt-BR" sz="1800" smtClean="0"/>
              <a:t>.</a:t>
            </a:r>
          </a:p>
          <a:p>
            <a:pPr>
              <a:buFont typeface="Arial" pitchFamily="34" charset="0"/>
              <a:buAutoNum type="arabicPeriod"/>
            </a:pPr>
            <a:r>
              <a:rPr lang="en-US" sz="1800" smtClean="0"/>
              <a:t>Bell EF, Acarregui MJ. Restricted versus liberal water intake for preventing morbidity and mortality in preterm infants. Cochrane Database Syst Rev. 2014;(12):CD000503.</a:t>
            </a:r>
          </a:p>
          <a:p>
            <a:pPr>
              <a:buFont typeface="Arial" pitchFamily="34" charset="0"/>
              <a:buAutoNum type="arabicPeriod"/>
            </a:pPr>
            <a:r>
              <a:rPr lang="en-US" sz="1800" smtClean="0"/>
              <a:t> Friis-Hansen B. Water distribution in the foetus and new613 born infant. Acta Paediatr Scand Suppl. 1983;305:7-11.</a:t>
            </a:r>
          </a:p>
          <a:p>
            <a:pPr>
              <a:buFont typeface="Arial" pitchFamily="34" charset="0"/>
              <a:buAutoNum type="arabicPeriod"/>
            </a:pPr>
            <a:r>
              <a:rPr lang="en-US" sz="1800" smtClean="0"/>
              <a:t> Friis-Hansen B. Water–the major nutrient. Acta Paediatr Scand Suppl. 1982;299:11-16.</a:t>
            </a:r>
          </a:p>
          <a:p>
            <a:pPr>
              <a:buFont typeface="Arial" pitchFamily="34" charset="0"/>
              <a:buAutoNum type="arabicPeriod"/>
            </a:pPr>
            <a:r>
              <a:rPr lang="en-US" sz="1800" smtClean="0"/>
              <a:t> Modi N. Management of fluid balance in the very immature neonate. Arch Dis Child Fetal Neonatal Ed. 2004;89:F108-11.</a:t>
            </a:r>
          </a:p>
          <a:p>
            <a:pPr>
              <a:buFont typeface="Arial" pitchFamily="34" charset="0"/>
              <a:buAutoNum type="arabicPeriod"/>
            </a:pPr>
            <a:r>
              <a:rPr lang="pt-BR" sz="1800" smtClean="0"/>
              <a:t>Oh W, Poindexter BB, Perritt R, Lemons JA, Bauer CR, Ehrenkranz RA, et al. Association between fluid intake and weight loss during the first ten days of life and risk of bronchopulmonary dysplasia in extremely low birth weight infants. J Pediatr. 2005;147:786-90.</a:t>
            </a:r>
          </a:p>
          <a:p>
            <a:endParaRPr lang="pt-BR" sz="1800" smtClean="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914" name="Título 1"/>
          <p:cNvSpPr>
            <a:spLocks noGrp="1"/>
          </p:cNvSpPr>
          <p:nvPr>
            <p:ph type="title"/>
          </p:nvPr>
        </p:nvSpPr>
        <p:spPr/>
        <p:txBody>
          <a:bodyPr/>
          <a:lstStyle/>
          <a:p>
            <a:r>
              <a:rPr lang="pt-BR" smtClean="0"/>
              <a:t>Referências Bibliográficas</a:t>
            </a:r>
          </a:p>
        </p:txBody>
      </p:sp>
      <p:sp>
        <p:nvSpPr>
          <p:cNvPr id="38915" name="Espaço Reservado para Conteúdo 2"/>
          <p:cNvSpPr>
            <a:spLocks noGrp="1"/>
          </p:cNvSpPr>
          <p:nvPr>
            <p:ph idx="1"/>
          </p:nvPr>
        </p:nvSpPr>
        <p:spPr>
          <a:xfrm>
            <a:off x="357188" y="1500188"/>
            <a:ext cx="8286750" cy="5357812"/>
          </a:xfrm>
        </p:spPr>
        <p:txBody>
          <a:bodyPr/>
          <a:lstStyle/>
          <a:p>
            <a:pPr>
              <a:buFont typeface="Calibri" pitchFamily="34" charset="0"/>
              <a:buAutoNum type="arabicPeriod" startAt="8"/>
            </a:pPr>
            <a:r>
              <a:rPr lang="en-US" sz="1800" smtClean="0"/>
              <a:t>Palta M, Gabbert D, Weinstein MR, Peters ME. Multivariate assessment of traditional risk factors for chronic lung disease in very low birth weight neonates. The Newborn Lung Project. J Pediatr. 1991;119:285-92.</a:t>
            </a:r>
          </a:p>
          <a:p>
            <a:pPr>
              <a:buFont typeface="Calibri" pitchFamily="34" charset="0"/>
              <a:buAutoNum type="arabicPeriod" startAt="8"/>
            </a:pPr>
            <a:r>
              <a:rPr lang="en-US" sz="1800" smtClean="0"/>
              <a:t>Tammela OK, Koivisto ME. Fluid restriction for preventing bronchopulmonary dysplasia? Reduced fluid intake during the first weeks of life improves the outcome of low-birth weight infants. Acta Paediatr. 1992;81:207-12.</a:t>
            </a:r>
          </a:p>
          <a:p>
            <a:pPr>
              <a:buFont typeface="Calibri" pitchFamily="34" charset="0"/>
              <a:buAutoNum type="arabicPeriod" startAt="8"/>
            </a:pPr>
            <a:r>
              <a:rPr lang="en-US" sz="1800" smtClean="0"/>
              <a:t>Riesenfeld T, Hammarlund K, Sedin G. Respiratory water loss in fullterm infants on their first day after birth. Acta Paediatr Scand. 1987;76:647-53.</a:t>
            </a:r>
          </a:p>
          <a:p>
            <a:pPr>
              <a:buFont typeface="Calibri" pitchFamily="34" charset="0"/>
              <a:buAutoNum type="arabicPeriod" startAt="8"/>
            </a:pPr>
            <a:r>
              <a:rPr lang="en-US" sz="1800" smtClean="0"/>
              <a:t>Riesenfeld T, Hammarlund K, Sedin. Respiratory water loss in relation to gestational age in infants on their first day after birth. Acta Paediatr. 1995;84:1056-59</a:t>
            </a:r>
          </a:p>
          <a:p>
            <a:pPr>
              <a:buFont typeface="Calibri" pitchFamily="34" charset="0"/>
              <a:buAutoNum type="arabicPeriod" startAt="8"/>
            </a:pPr>
            <a:r>
              <a:rPr lang="pt-BR" sz="1800" smtClean="0"/>
              <a:t>Hammarlund K, Sedin G, Stromberg B. Transepidermal water loss in newborn infants. VIII. Relation to gestational age and post-natal age in appropriate and small for gestational age infants. Acta Paediatr Scand. 1983;72: 721-28.</a:t>
            </a:r>
          </a:p>
          <a:p>
            <a:pPr>
              <a:buFont typeface="Calibri" pitchFamily="34" charset="0"/>
              <a:buAutoNum type="arabicPeriod" startAt="8"/>
            </a:pPr>
            <a:r>
              <a:rPr lang="pt-BR" sz="1800" smtClean="0"/>
              <a:t>Okken A, Jonxis JH, Rispens P, Zijlstra WG. Insensible water loss and metabolic rate in low birthweight newborn infants. Pediatr Res. 1979;13:1072-75. </a:t>
            </a:r>
          </a:p>
          <a:p>
            <a:pPr>
              <a:buFont typeface="Calibri" pitchFamily="34" charset="0"/>
              <a:buAutoNum type="arabicPeriod" startAt="8"/>
            </a:pPr>
            <a:r>
              <a:rPr lang="en-US" sz="1800" smtClean="0"/>
              <a:t>Agren J, Sjors G, Sedin G. Transepidermal water loss in infants born at 24 and 25 weeks of gestation. Acta Paediatr. 1998;87:1185-90.</a:t>
            </a:r>
            <a:endParaRPr lang="pt-BR" sz="1800" smtClean="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9938" name="Título 1"/>
          <p:cNvSpPr>
            <a:spLocks noGrp="1"/>
          </p:cNvSpPr>
          <p:nvPr>
            <p:ph type="title"/>
          </p:nvPr>
        </p:nvSpPr>
        <p:spPr/>
        <p:txBody>
          <a:bodyPr/>
          <a:lstStyle/>
          <a:p>
            <a:r>
              <a:rPr lang="pt-BR" smtClean="0"/>
              <a:t>Referências Bibliográficas</a:t>
            </a:r>
          </a:p>
        </p:txBody>
      </p:sp>
      <p:sp>
        <p:nvSpPr>
          <p:cNvPr id="39939" name="Espaço Reservado para Conteúdo 2"/>
          <p:cNvSpPr>
            <a:spLocks noGrp="1"/>
          </p:cNvSpPr>
          <p:nvPr>
            <p:ph idx="1"/>
          </p:nvPr>
        </p:nvSpPr>
        <p:spPr>
          <a:xfrm>
            <a:off x="285750" y="1143000"/>
            <a:ext cx="8286750" cy="5357813"/>
          </a:xfrm>
        </p:spPr>
        <p:txBody>
          <a:bodyPr/>
          <a:lstStyle/>
          <a:p>
            <a:pPr>
              <a:buFont typeface="Calibri" pitchFamily="34" charset="0"/>
              <a:buAutoNum type="arabicPeriod" startAt="15"/>
            </a:pPr>
            <a:r>
              <a:rPr lang="en-US" sz="1800" smtClean="0"/>
              <a:t>Agren J, Sjors G, Sedin G. Ambient humidity influences the rate of skin barrier maturation in extremely preterm infants. J Pediatr. 2006;148:613-17. </a:t>
            </a:r>
          </a:p>
          <a:p>
            <a:pPr>
              <a:buFont typeface="Calibri" pitchFamily="34" charset="0"/>
              <a:buAutoNum type="arabicPeriod" startAt="15"/>
            </a:pPr>
            <a:r>
              <a:rPr lang="pt-BR" sz="1800" smtClean="0"/>
              <a:t>Bell EF Segar JL, Oh W. Fluid and Electrolyte Management. In: MacDonald MG, Seshia MMK, editors. Avery’s Neonatology:Pathophysiology and Management of the Newborn.Philadelphia:Wolters Kluwer; 2016. p. 265-279. </a:t>
            </a:r>
          </a:p>
          <a:p>
            <a:pPr>
              <a:buFont typeface="Calibri" pitchFamily="34" charset="0"/>
              <a:buAutoNum type="arabicPeriod" startAt="15"/>
            </a:pPr>
            <a:r>
              <a:rPr lang="en-US" sz="1800" smtClean="0"/>
              <a:t>Sosulski R, Polin RA, Baumgart S. Respiratory water loss and heat balance in intubated infants receiving humidified air. J Pediatr. 1983;103:307-10. </a:t>
            </a:r>
          </a:p>
          <a:p>
            <a:pPr>
              <a:buFont typeface="Calibri" pitchFamily="34" charset="0"/>
              <a:buAutoNum type="arabicPeriod" startAt="15"/>
            </a:pPr>
            <a:r>
              <a:rPr lang="pt-BR" sz="1800" smtClean="0"/>
              <a:t>Fomon SJ, Ziegler EE. Renal solute load and potential renal solute load ininfancy. J Pediatr.1999;134:11-14.</a:t>
            </a:r>
          </a:p>
          <a:p>
            <a:pPr>
              <a:buFont typeface="Calibri" pitchFamily="34" charset="0"/>
              <a:buAutoNum type="arabicPeriod" startAt="15"/>
            </a:pPr>
            <a:r>
              <a:rPr lang="pt-BR" sz="1800" smtClean="0"/>
              <a:t>Iacobelli S, Guignard, JP. Concentration and dilution of urine. In: Polin RA, Abman SH, Rowitch DA, Benitz WE, Fox WW, editors. Fetal and Neonatal Physiology. Philadelphia: Elsevier; 2017. p. 1046-1066.</a:t>
            </a:r>
          </a:p>
          <a:p>
            <a:pPr>
              <a:buFont typeface="Calibri" pitchFamily="34" charset="0"/>
              <a:buAutoNum type="arabicPeriod" startAt="15"/>
            </a:pPr>
            <a:r>
              <a:rPr lang="pt-BR" sz="1800" smtClean="0"/>
              <a:t>Yasui M, Marples D, Belusa R, Eklof AC, Celsi G, Nielsen S, et al. Development of urinary concentrating capacity: role of aquaporin-2. Am J Physiol. 1996;271:F461-68. </a:t>
            </a:r>
          </a:p>
          <a:p>
            <a:pPr>
              <a:buFont typeface="Calibri" pitchFamily="34" charset="0"/>
              <a:buAutoNum type="arabicPeriod" startAt="15"/>
            </a:pPr>
            <a:r>
              <a:rPr lang="pt-BR" sz="1800" smtClean="0"/>
              <a:t>Zelenina M, Zelenin S, Aperia A. Water channels (aquaporins) and their role for postnatal adaptation. Pediatr Res 2005;57:47R-53R.</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62" name="Título 1"/>
          <p:cNvSpPr>
            <a:spLocks noGrp="1"/>
          </p:cNvSpPr>
          <p:nvPr>
            <p:ph type="title"/>
          </p:nvPr>
        </p:nvSpPr>
        <p:spPr/>
        <p:txBody>
          <a:bodyPr/>
          <a:lstStyle/>
          <a:p>
            <a:r>
              <a:rPr lang="pt-BR" smtClean="0"/>
              <a:t>Referências Bibliográficas</a:t>
            </a:r>
          </a:p>
        </p:txBody>
      </p:sp>
      <p:sp>
        <p:nvSpPr>
          <p:cNvPr id="40963" name="Espaço Reservado para Conteúdo 2"/>
          <p:cNvSpPr>
            <a:spLocks noGrp="1"/>
          </p:cNvSpPr>
          <p:nvPr>
            <p:ph idx="1"/>
          </p:nvPr>
        </p:nvSpPr>
        <p:spPr>
          <a:xfrm>
            <a:off x="285750" y="1143000"/>
            <a:ext cx="8286750" cy="5357813"/>
          </a:xfrm>
        </p:spPr>
        <p:txBody>
          <a:bodyPr/>
          <a:lstStyle/>
          <a:p>
            <a:pPr marL="0" indent="0">
              <a:buFont typeface="Arial" pitchFamily="34" charset="0"/>
              <a:buNone/>
            </a:pPr>
            <a:r>
              <a:rPr lang="pt-BR" sz="1800" smtClean="0"/>
              <a:t>22. Polacek E, Vocel J, Neugebauerova L, Sebkova M, Vechetova E. The osmotic concentrating ability in healthy infants and children. Arch Dis Child. 1965;40:291-95</a:t>
            </a:r>
          </a:p>
          <a:p>
            <a:pPr marL="0" indent="0">
              <a:buFont typeface="Arial" pitchFamily="34" charset="0"/>
              <a:buNone/>
            </a:pPr>
            <a:r>
              <a:rPr lang="pt-BR" sz="1800" smtClean="0"/>
              <a:t>23. </a:t>
            </a:r>
            <a:r>
              <a:rPr lang="en-US" sz="1800" smtClean="0"/>
              <a:t>Hartnoll G, Betremieux P, Modi N. Body water content of extremely preterm infants at birth. Arch Dis Child Fetal Neonatal Ed. 2000;83:F56-59</a:t>
            </a:r>
            <a:endParaRPr lang="pt-BR" sz="1800" smtClean="0"/>
          </a:p>
          <a:p>
            <a:pPr marL="0" indent="0">
              <a:buFont typeface="Arial" pitchFamily="34" charset="0"/>
              <a:buNone/>
            </a:pPr>
            <a:r>
              <a:rPr lang="pt-BR" sz="1800" smtClean="0"/>
              <a:t>24. </a:t>
            </a:r>
            <a:r>
              <a:rPr lang="en-US" sz="1800" smtClean="0"/>
              <a:t>Shaffer SG, Bradt SK, Hall RT. Postnatal changes in total body water and extracellular volume in the preterm infant with respiratory distress syndrome. J Pediatr. 1986;109:509- 67914</a:t>
            </a:r>
          </a:p>
          <a:p>
            <a:pPr marL="0" indent="0">
              <a:buFont typeface="Arial" pitchFamily="34" charset="0"/>
              <a:buNone/>
            </a:pPr>
            <a:r>
              <a:rPr lang="en-US" sz="1800" smtClean="0"/>
              <a:t>25. Lorenz JM, Kleinman LI, Kotagal UR, Reller MD. Water balance in very low-birth-weight infants: relationship to water and sodium intake and effect on outcome. J Pediatr. 1982;101:423-32.</a:t>
            </a:r>
          </a:p>
          <a:p>
            <a:pPr marL="0" indent="0">
              <a:buFont typeface="Arial" pitchFamily="34" charset="0"/>
              <a:buNone/>
            </a:pPr>
            <a:r>
              <a:rPr lang="en-US" sz="1800" smtClean="0"/>
              <a:t>26. Shaffer SG, Meade VM. Sodium balance and extracellular volume regulation in very low birth weight infants. Pediatrics. 1989;115:285-90</a:t>
            </a:r>
          </a:p>
          <a:p>
            <a:pPr marL="0" indent="0">
              <a:buFont typeface="Arial" pitchFamily="34" charset="0"/>
              <a:buNone/>
            </a:pPr>
            <a:r>
              <a:rPr lang="en-US" sz="1800" smtClean="0"/>
              <a:t>27. Bell EF, Warburton D, Stonestreet BS, Oh W. High-volume fluid intake predisposes premature infants to necrotising enterocolitis. Lancet. 1979;2:90</a:t>
            </a:r>
          </a:p>
          <a:p>
            <a:pPr marL="0" indent="0">
              <a:buFont typeface="Arial" pitchFamily="34" charset="0"/>
              <a:buNone/>
            </a:pPr>
            <a:r>
              <a:rPr lang="en-US" sz="1800" smtClean="0"/>
              <a:t>28. Bell EF, Warburton D, Stonestreet BS, Oh W. Effect of fluid administration on the development of symptomatic patent ductus arteriosus and congestive heart failure in premature infants. N Engl J Med. 1980;302:598-604</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986" name="Título 1"/>
          <p:cNvSpPr>
            <a:spLocks noGrp="1"/>
          </p:cNvSpPr>
          <p:nvPr>
            <p:ph type="title"/>
          </p:nvPr>
        </p:nvSpPr>
        <p:spPr/>
        <p:txBody>
          <a:bodyPr/>
          <a:lstStyle/>
          <a:p>
            <a:r>
              <a:rPr lang="pt-BR" smtClean="0"/>
              <a:t>Referências Bibliográficas</a:t>
            </a:r>
          </a:p>
        </p:txBody>
      </p:sp>
      <p:sp>
        <p:nvSpPr>
          <p:cNvPr id="3" name="Espaço Reservado para Conteúdo 2"/>
          <p:cNvSpPr>
            <a:spLocks noGrp="1"/>
          </p:cNvSpPr>
          <p:nvPr>
            <p:ph idx="1"/>
          </p:nvPr>
        </p:nvSpPr>
        <p:spPr>
          <a:xfrm>
            <a:off x="285750" y="1143000"/>
            <a:ext cx="8286750" cy="5357813"/>
          </a:xfrm>
        </p:spPr>
        <p:txBody>
          <a:bodyPr rtlCol="0">
            <a:normAutofit lnSpcReduction="10000"/>
          </a:bodyPr>
          <a:lstStyle/>
          <a:p>
            <a:pPr marL="0" indent="0" fontAlgn="auto">
              <a:spcAft>
                <a:spcPts val="0"/>
              </a:spcAft>
              <a:buFont typeface="Arial" pitchFamily="34" charset="0"/>
              <a:buNone/>
              <a:defRPr/>
            </a:pPr>
            <a:r>
              <a:rPr lang="pt-BR" sz="1800" dirty="0"/>
              <a:t>29. </a:t>
            </a:r>
            <a:r>
              <a:rPr lang="en-US" sz="1800" dirty="0"/>
              <a:t>Van </a:t>
            </a:r>
            <a:r>
              <a:rPr lang="en-US" sz="1800" dirty="0" err="1"/>
              <a:t>Marter</a:t>
            </a:r>
            <a:r>
              <a:rPr lang="en-US" sz="1800" dirty="0"/>
              <a:t> LJ, Leviton A, Allred EN, Pagano M, Kuban KC. Hydration during the first days of life and the risk of bronchopulmonary dysplasia in low birth weight infants. J </a:t>
            </a:r>
            <a:r>
              <a:rPr lang="en-US" sz="1800" dirty="0" err="1"/>
              <a:t>Pediatr</a:t>
            </a:r>
            <a:r>
              <a:rPr lang="en-US" sz="1800" dirty="0"/>
              <a:t>. 1990;116:942-49</a:t>
            </a:r>
          </a:p>
          <a:p>
            <a:pPr marL="0" indent="0" fontAlgn="auto">
              <a:spcAft>
                <a:spcPts val="0"/>
              </a:spcAft>
              <a:buFont typeface="Arial" pitchFamily="34" charset="0"/>
              <a:buNone/>
              <a:defRPr/>
            </a:pPr>
            <a:r>
              <a:rPr lang="en-US" sz="1800" dirty="0"/>
              <a:t>30. </a:t>
            </a:r>
            <a:r>
              <a:rPr lang="en-US" sz="1800" dirty="0" err="1"/>
              <a:t>Kavvadia</a:t>
            </a:r>
            <a:r>
              <a:rPr lang="en-US" sz="1800" dirty="0"/>
              <a:t> V, Greenough A, </a:t>
            </a:r>
            <a:r>
              <a:rPr lang="en-US" sz="1800" dirty="0" err="1"/>
              <a:t>Dimitriou</a:t>
            </a:r>
            <a:r>
              <a:rPr lang="en-US" sz="1800" dirty="0"/>
              <a:t> G, Hooper R. </a:t>
            </a:r>
            <a:r>
              <a:rPr lang="en-US" sz="1800" dirty="0" err="1"/>
              <a:t>Randomised</a:t>
            </a:r>
            <a:r>
              <a:rPr lang="en-US" sz="1800" dirty="0"/>
              <a:t> trial of fluid restriction in ventilated very low birthweight infants. Arch Dis Child Fetal Neonatal Ed. 2000;83:F91-96.</a:t>
            </a:r>
          </a:p>
          <a:p>
            <a:pPr marL="0" indent="0" fontAlgn="auto">
              <a:spcAft>
                <a:spcPts val="0"/>
              </a:spcAft>
              <a:buFont typeface="Arial" pitchFamily="34" charset="0"/>
              <a:buNone/>
              <a:defRPr/>
            </a:pPr>
            <a:r>
              <a:rPr lang="en-US" sz="1800" dirty="0"/>
              <a:t>31. Gamble J: Extracellular fluid and its maintenance. N </a:t>
            </a:r>
            <a:r>
              <a:rPr lang="en-US" sz="1800" dirty="0" err="1"/>
              <a:t>Engl</a:t>
            </a:r>
            <a:r>
              <a:rPr lang="en-US" sz="1800" dirty="0"/>
              <a:t> J Med 1936;215:1150-52</a:t>
            </a:r>
          </a:p>
          <a:p>
            <a:pPr marL="0" indent="0" fontAlgn="auto">
              <a:spcAft>
                <a:spcPts val="0"/>
              </a:spcAft>
              <a:buFont typeface="Arial" pitchFamily="34" charset="0"/>
              <a:buNone/>
              <a:defRPr/>
            </a:pPr>
            <a:r>
              <a:rPr lang="en-US" sz="1800" dirty="0"/>
              <a:t>32. Casey CE, </a:t>
            </a:r>
            <a:r>
              <a:rPr lang="en-US" sz="1800" dirty="0" err="1"/>
              <a:t>Neifert</a:t>
            </a:r>
            <a:r>
              <a:rPr lang="en-US" sz="1800" dirty="0"/>
              <a:t> MR, </a:t>
            </a:r>
            <a:r>
              <a:rPr lang="en-US" sz="1800" dirty="0" err="1"/>
              <a:t>Seacat</a:t>
            </a:r>
            <a:r>
              <a:rPr lang="en-US" sz="1800" dirty="0"/>
              <a:t> JM, Neville MC. Nutrient intake by breast-fed infants during the first five days after birth. Am J Dis Child. 1986;140:933-36</a:t>
            </a:r>
          </a:p>
          <a:p>
            <a:pPr marL="0" indent="0" fontAlgn="auto">
              <a:spcAft>
                <a:spcPts val="0"/>
              </a:spcAft>
              <a:buFont typeface="Arial" pitchFamily="34" charset="0"/>
              <a:buNone/>
              <a:defRPr/>
            </a:pPr>
            <a:r>
              <a:rPr lang="en-US" sz="1800" dirty="0"/>
              <a:t>33. </a:t>
            </a:r>
            <a:r>
              <a:rPr lang="en-US" sz="1800" dirty="0" err="1"/>
              <a:t>Gubhaju</a:t>
            </a:r>
            <a:r>
              <a:rPr lang="en-US" sz="1800" dirty="0"/>
              <a:t> L, Sutherland MR, Horne RS, </a:t>
            </a:r>
            <a:r>
              <a:rPr lang="en-US" sz="1800" dirty="0" err="1"/>
              <a:t>Medhurst</a:t>
            </a:r>
            <a:r>
              <a:rPr lang="en-US" sz="1800" dirty="0"/>
              <a:t> A, Kent AL, Ramsden A, et al. Assessment of renal functional maturation and injury in preterm neonates during the first month of life. Am J </a:t>
            </a:r>
            <a:r>
              <a:rPr lang="en-US" sz="1800" dirty="0" err="1"/>
              <a:t>Physiol</a:t>
            </a:r>
            <a:r>
              <a:rPr lang="en-US" sz="1800" dirty="0"/>
              <a:t> Renal Physiol. 2014;307:F149-58</a:t>
            </a:r>
          </a:p>
          <a:p>
            <a:pPr marL="0" indent="0" fontAlgn="auto">
              <a:spcAft>
                <a:spcPts val="0"/>
              </a:spcAft>
              <a:buFont typeface="Arial" pitchFamily="34" charset="0"/>
              <a:buNone/>
              <a:defRPr/>
            </a:pPr>
            <a:r>
              <a:rPr lang="en-US" sz="1800" dirty="0"/>
              <a:t>34. </a:t>
            </a:r>
            <a:r>
              <a:rPr lang="en-US" sz="1800" dirty="0" err="1"/>
              <a:t>Hartnoll</a:t>
            </a:r>
            <a:r>
              <a:rPr lang="en-US" sz="1800" dirty="0"/>
              <a:t> G, </a:t>
            </a:r>
            <a:r>
              <a:rPr lang="en-US" sz="1800" dirty="0" err="1"/>
              <a:t>Betremieux</a:t>
            </a:r>
            <a:r>
              <a:rPr lang="en-US" sz="1800" dirty="0"/>
              <a:t> P, Modi N. </a:t>
            </a:r>
            <a:r>
              <a:rPr lang="en-US" sz="1800" dirty="0" err="1"/>
              <a:t>Randomised</a:t>
            </a:r>
            <a:r>
              <a:rPr lang="en-US" sz="1800" dirty="0"/>
              <a:t> controlled trial of postnatal sodium supplementation on oxygen dependency and body weight in 25–30 week gestational age infants. Arch Dis Child Fetal Neonatal Ed. 2000;82:F19-23.</a:t>
            </a:r>
          </a:p>
          <a:p>
            <a:pPr marL="0" indent="0" fontAlgn="auto">
              <a:spcAft>
                <a:spcPts val="0"/>
              </a:spcAft>
              <a:buFont typeface="Arial" pitchFamily="34" charset="0"/>
              <a:buNone/>
              <a:defRPr/>
            </a:pPr>
            <a:r>
              <a:rPr lang="en-US" sz="1800" dirty="0"/>
              <a:t>35. </a:t>
            </a:r>
            <a:r>
              <a:rPr lang="en-US" sz="1800" dirty="0" err="1"/>
              <a:t>Costarino</a:t>
            </a:r>
            <a:r>
              <a:rPr lang="en-US" sz="1800" dirty="0"/>
              <a:t> </a:t>
            </a:r>
            <a:r>
              <a:rPr lang="en-US" sz="1800" dirty="0" err="1"/>
              <a:t>AT,Jr</a:t>
            </a:r>
            <a:r>
              <a:rPr lang="en-US" sz="1800" dirty="0"/>
              <a:t>., </a:t>
            </a:r>
            <a:r>
              <a:rPr lang="en-US" sz="1800" dirty="0" err="1"/>
              <a:t>Gruskay</a:t>
            </a:r>
            <a:r>
              <a:rPr lang="en-US" sz="1800" dirty="0"/>
              <a:t> JA, Corcoran L, </a:t>
            </a:r>
            <a:r>
              <a:rPr lang="en-US" sz="1800" dirty="0" err="1"/>
              <a:t>Polin</a:t>
            </a:r>
            <a:r>
              <a:rPr lang="en-US" sz="1800" dirty="0"/>
              <a:t> RA, Baumgart S. Sodium restriction versus daily maintenance replacement in very low birth weight premature neonates: a randomized, blind therapeutic trial. J </a:t>
            </a:r>
            <a:r>
              <a:rPr lang="en-US" sz="1800" dirty="0" err="1"/>
              <a:t>Pediatr</a:t>
            </a:r>
            <a:r>
              <a:rPr lang="en-US" sz="1800" dirty="0"/>
              <a:t>. 1992;120:99-106</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3010" name="Título 1"/>
          <p:cNvSpPr>
            <a:spLocks noGrp="1"/>
          </p:cNvSpPr>
          <p:nvPr>
            <p:ph type="title"/>
          </p:nvPr>
        </p:nvSpPr>
        <p:spPr/>
        <p:txBody>
          <a:bodyPr/>
          <a:lstStyle/>
          <a:p>
            <a:r>
              <a:rPr lang="pt-BR" smtClean="0"/>
              <a:t>Referências Bibliográficas</a:t>
            </a:r>
          </a:p>
        </p:txBody>
      </p:sp>
      <p:sp>
        <p:nvSpPr>
          <p:cNvPr id="43011" name="Espaço Reservado para Conteúdo 2"/>
          <p:cNvSpPr>
            <a:spLocks noGrp="1"/>
          </p:cNvSpPr>
          <p:nvPr>
            <p:ph idx="1"/>
          </p:nvPr>
        </p:nvSpPr>
        <p:spPr>
          <a:xfrm>
            <a:off x="285750" y="1143000"/>
            <a:ext cx="8286750" cy="5357813"/>
          </a:xfrm>
        </p:spPr>
        <p:txBody>
          <a:bodyPr/>
          <a:lstStyle/>
          <a:p>
            <a:pPr marL="0" indent="0">
              <a:buFont typeface="Arial" pitchFamily="34" charset="0"/>
              <a:buNone/>
            </a:pPr>
            <a:r>
              <a:rPr lang="pt-BR" sz="1800" smtClean="0"/>
              <a:t>36. Al-Dahhan J, Haycock GB, Chantler C, Stimmler L. Sodium homeostasis in term and preterm neonates. II. Gastrointestinal aspects. Arch Dis Child. 1983;58:343-45</a:t>
            </a:r>
          </a:p>
          <a:p>
            <a:pPr marL="0" indent="0">
              <a:buFont typeface="Arial" pitchFamily="34" charset="0"/>
              <a:buNone/>
            </a:pPr>
            <a:r>
              <a:rPr lang="pt-BR" sz="1800" smtClean="0"/>
              <a:t>37. </a:t>
            </a:r>
            <a:r>
              <a:rPr lang="en-US" sz="1800" smtClean="0"/>
              <a:t>Siegel SR, Oh W. Renal function as a marker of human fetal maturation. Acta Paediatr Scand. 1976;65:481-85</a:t>
            </a:r>
          </a:p>
          <a:p>
            <a:pPr marL="0" indent="0">
              <a:buFont typeface="Arial" pitchFamily="34" charset="0"/>
              <a:buNone/>
            </a:pPr>
            <a:r>
              <a:rPr lang="en-US" sz="1800" smtClean="0"/>
              <a:t>38. American Academy of Pediatrics Committee on Nutrition: Nutritional needs of low-birth-weight infants. Pediatrics.1985;75:976-86</a:t>
            </a:r>
          </a:p>
          <a:p>
            <a:pPr marL="0" indent="0">
              <a:buFont typeface="Arial" pitchFamily="34" charset="0"/>
              <a:buNone/>
            </a:pPr>
            <a:r>
              <a:rPr lang="en-US" sz="1800" smtClean="0"/>
              <a:t>39. Agostoni C, Buonocore G, Carnielli VP, De Curtis M, Darmaun D, Decsi T, et al. Enteral nutrient supply for preterm infants: commentary from the European Society of Paediatric Gastroenterology, Hepatology and Nutrition Committee on Nutrition. J Pediatr Gastroenterol Nutr. 2010;50:85-91</a:t>
            </a:r>
          </a:p>
          <a:p>
            <a:pPr marL="0" indent="0">
              <a:buFont typeface="Arial" pitchFamily="34" charset="0"/>
              <a:buNone/>
            </a:pPr>
            <a:r>
              <a:rPr lang="en-US" sz="1800" smtClean="0"/>
              <a:t>40. Ziegler EE, O’Donnell AM, Nelson SE, Fomon SJ. Body composition of the reference fetus. Growth. 1976;40: 329-41.</a:t>
            </a:r>
          </a:p>
          <a:p>
            <a:pPr marL="0" indent="0">
              <a:buFont typeface="Arial" pitchFamily="34" charset="0"/>
              <a:buNone/>
            </a:pPr>
            <a:r>
              <a:rPr lang="en-US" sz="1800" smtClean="0"/>
              <a:t>41. Delgado MM, Rohatgi R, Khan S, Holzman IR, Satlin LM. Sodium and potassium clearances by the maturing kidney: clinical-molecular correlates. Pediatr Nephrol. 2003;18:759-67</a:t>
            </a:r>
          </a:p>
          <a:p>
            <a:pPr marL="0" indent="0">
              <a:buFont typeface="Arial" pitchFamily="34" charset="0"/>
              <a:buNone/>
            </a:pPr>
            <a:r>
              <a:rPr lang="en-US" sz="1800" smtClean="0"/>
              <a:t>42. Mitchell HH, Carman GG. Does the addition of sodium chloride increase the value of a corn ration for growing animals? J Biol Chem. 1926;68:165-81</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034" name="Título 1"/>
          <p:cNvSpPr>
            <a:spLocks noGrp="1"/>
          </p:cNvSpPr>
          <p:nvPr>
            <p:ph type="title"/>
          </p:nvPr>
        </p:nvSpPr>
        <p:spPr/>
        <p:txBody>
          <a:bodyPr/>
          <a:lstStyle/>
          <a:p>
            <a:r>
              <a:rPr lang="pt-BR" smtClean="0"/>
              <a:t>Referências Bibliográficas</a:t>
            </a:r>
          </a:p>
        </p:txBody>
      </p:sp>
      <p:sp>
        <p:nvSpPr>
          <p:cNvPr id="44035" name="Espaço Reservado para Conteúdo 2"/>
          <p:cNvSpPr>
            <a:spLocks noGrp="1"/>
          </p:cNvSpPr>
          <p:nvPr>
            <p:ph idx="1"/>
          </p:nvPr>
        </p:nvSpPr>
        <p:spPr>
          <a:xfrm>
            <a:off x="285750" y="1143000"/>
            <a:ext cx="8286750" cy="5357813"/>
          </a:xfrm>
        </p:spPr>
        <p:txBody>
          <a:bodyPr/>
          <a:lstStyle/>
          <a:p>
            <a:pPr marL="0" indent="0">
              <a:buFont typeface="Arial" pitchFamily="34" charset="0"/>
              <a:buNone/>
            </a:pPr>
            <a:r>
              <a:rPr lang="pt-BR" sz="1800" smtClean="0"/>
              <a:t>43. </a:t>
            </a:r>
            <a:r>
              <a:rPr lang="en-US" sz="1800" smtClean="0"/>
              <a:t>Wassner SJ. Altered growth and protein turnover in rats fed sodium-deficient diets. Pediatr Res. 1989;26:608-13</a:t>
            </a:r>
          </a:p>
          <a:p>
            <a:pPr marL="0" indent="0">
              <a:buFont typeface="Arial" pitchFamily="34" charset="0"/>
              <a:buNone/>
            </a:pPr>
            <a:r>
              <a:rPr lang="en-US" sz="1800" smtClean="0"/>
              <a:t>44. Butterworth SA, Lalari V, Dheensaw K. Evaluation of sodium deficit in infants undergoing intestinal surgery. J Pediatr Surg. 2014;49:736-40</a:t>
            </a:r>
          </a:p>
          <a:p>
            <a:pPr marL="0" indent="0">
              <a:buFont typeface="Arial" pitchFamily="34" charset="0"/>
              <a:buNone/>
            </a:pPr>
            <a:r>
              <a:rPr lang="en-US" sz="1800" smtClean="0"/>
              <a:t>45. Coates AJ, Crofton PM, Marshall T. Evaluation of salt supplementation in CF infants. J Cyst Fibros. 2009;8:382-85</a:t>
            </a:r>
          </a:p>
          <a:p>
            <a:pPr marL="0" indent="0">
              <a:buFont typeface="Arial" pitchFamily="34" charset="0"/>
              <a:buNone/>
            </a:pPr>
            <a:r>
              <a:rPr lang="en-US" sz="1800" smtClean="0"/>
              <a:t>46. Vanpee M, Herin P, Broberger U, Aperia A. Sodium supplementation optimizes weight gain in preterm infants. Acta Paediatr. 1995;84:1312-14</a:t>
            </a:r>
          </a:p>
          <a:p>
            <a:pPr marL="0" indent="0">
              <a:buFont typeface="Arial" pitchFamily="34" charset="0"/>
              <a:buNone/>
            </a:pPr>
            <a:r>
              <a:rPr lang="en-US" sz="1800" smtClean="0"/>
              <a:t>47. Isemann B, Mueller EW, Narendran V, Akinbi H. Impact of early sodium supplementation on hyponatremia and growth in premature infants: A randomized controlled trial. J Parenter Enteral Nutr. 2016;40:342-49</a:t>
            </a:r>
          </a:p>
          <a:p>
            <a:pPr marL="0" indent="0">
              <a:buFont typeface="Arial" pitchFamily="34" charset="0"/>
              <a:buNone/>
            </a:pPr>
            <a:r>
              <a:rPr lang="en-US" sz="1800" smtClean="0"/>
              <a:t>48. Edelman IS, Leibman J, O’Meara MP, Birkenfeld LW. Interrelations between serum sodium concentration, serum osmolarity and total exchangeable sodium, total exchangeable potassium and total body water. J Clin Invest. 1958;37:1236-56</a:t>
            </a:r>
          </a:p>
          <a:p>
            <a:pPr marL="0" indent="0">
              <a:buFont typeface="Arial" pitchFamily="34" charset="0"/>
              <a:buNone/>
            </a:pPr>
            <a:r>
              <a:rPr lang="en-US" sz="1800" smtClean="0"/>
              <a:t>49. Segar DE, Segar EK, Harshman LA, Dagle JM, Carlson SJ, Segar JL. Physiological Approach to Sodium Supplementation in Preterm Infants. Am J Perinatol. 2018;35:994-1000</a:t>
            </a:r>
          </a:p>
          <a:p>
            <a:pPr marL="0" indent="0">
              <a:buFont typeface="Arial" pitchFamily="34" charset="0"/>
              <a:buNone/>
            </a:pPr>
            <a:endParaRPr lang="en-US" sz="1800" smtClean="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5058" name="Título 1"/>
          <p:cNvSpPr>
            <a:spLocks noGrp="1"/>
          </p:cNvSpPr>
          <p:nvPr>
            <p:ph type="title"/>
          </p:nvPr>
        </p:nvSpPr>
        <p:spPr/>
        <p:txBody>
          <a:bodyPr/>
          <a:lstStyle/>
          <a:p>
            <a:r>
              <a:rPr lang="pt-BR" smtClean="0"/>
              <a:t>Referências Bibliográficas</a:t>
            </a:r>
          </a:p>
        </p:txBody>
      </p:sp>
      <p:sp>
        <p:nvSpPr>
          <p:cNvPr id="45059" name="Espaço Reservado para Conteúdo 2"/>
          <p:cNvSpPr>
            <a:spLocks noGrp="1"/>
          </p:cNvSpPr>
          <p:nvPr>
            <p:ph idx="1"/>
          </p:nvPr>
        </p:nvSpPr>
        <p:spPr>
          <a:xfrm>
            <a:off x="285750" y="1143000"/>
            <a:ext cx="8401050" cy="5357813"/>
          </a:xfrm>
        </p:spPr>
        <p:txBody>
          <a:bodyPr/>
          <a:lstStyle/>
          <a:p>
            <a:pPr marL="0" indent="0">
              <a:buFont typeface="Arial" pitchFamily="34" charset="0"/>
              <a:buNone/>
            </a:pPr>
            <a:r>
              <a:rPr lang="pt-BR" sz="1800" smtClean="0"/>
              <a:t>50. Bonilla-Felix M. Potassium regulation in the neonate. Pediatr Nephrol 2017;32:2037-49.</a:t>
            </a:r>
          </a:p>
          <a:p>
            <a:pPr marL="0" indent="0">
              <a:buFont typeface="Arial" pitchFamily="34" charset="0"/>
              <a:buNone/>
            </a:pPr>
            <a:r>
              <a:rPr lang="pt-BR" sz="1800" smtClean="0"/>
              <a:t>51. </a:t>
            </a:r>
            <a:r>
              <a:rPr lang="en-US" sz="1800" smtClean="0"/>
              <a:t>Lorenz JM, Kleinman LI, Markarian K. Potassium metabolism in extremely low birth weight infants in the first week of life. J Pediatr. 1997;131:81-86</a:t>
            </a:r>
          </a:p>
          <a:p>
            <a:pPr marL="0" indent="0">
              <a:buFont typeface="Arial" pitchFamily="34" charset="0"/>
              <a:buNone/>
            </a:pPr>
            <a:r>
              <a:rPr lang="en-US" sz="1800" smtClean="0"/>
              <a:t>52. </a:t>
            </a:r>
            <a:r>
              <a:rPr lang="pt-BR" sz="1800" smtClean="0"/>
              <a:t>Gruskay J, Costarino AT, Polin RA, Baumgart S. Nonoliguric hyperkalemia in the premature infant weighing less than 1000 grams. J Pediatr. 1988;113:381-86</a:t>
            </a:r>
          </a:p>
          <a:p>
            <a:pPr marL="0" indent="0">
              <a:buFont typeface="Arial" pitchFamily="34" charset="0"/>
              <a:buNone/>
            </a:pPr>
            <a:r>
              <a:rPr lang="pt-BR" sz="1800" smtClean="0"/>
              <a:t>53. Stefano JL, Norman ME, Morales MC, Goplerud JM, Mishra OP, Delivoria-Papadopoulos M. Decreased erythrocyte Na+,K(+)-ATPase activity associated with cellular potassium loss in extremely low birth weight infants with nonoliguric hyperkalemia. J Pediatr. 1993;122:276-84</a:t>
            </a:r>
          </a:p>
          <a:p>
            <a:pPr marL="0" indent="0">
              <a:buFont typeface="Arial" pitchFamily="34" charset="0"/>
              <a:buNone/>
            </a:pPr>
            <a:r>
              <a:rPr lang="pt-BR" sz="1800" smtClean="0"/>
              <a:t>54. Omar SA, DeCristofaro JD, Agarwal BI, LaGamma EF. Effect of prenatal steroids on potassium balance in extremely low birth weight neonates. Pediatrics. 2000;106:561-67</a:t>
            </a:r>
          </a:p>
          <a:p>
            <a:pPr marL="0" indent="0">
              <a:buFont typeface="Arial" pitchFamily="34" charset="0"/>
              <a:buNone/>
            </a:pPr>
            <a:r>
              <a:rPr lang="pt-BR" sz="1800" smtClean="0"/>
              <a:t>55. </a:t>
            </a:r>
            <a:r>
              <a:rPr lang="en-US" sz="1800" smtClean="0"/>
              <a:t>Schanler RJ, Oh W. Composition of breast milk obtained from mothers of premature infants as compared to breast milk obtained from donors. J Pediatr. 1980;96:679-81</a:t>
            </a:r>
          </a:p>
          <a:p>
            <a:pPr marL="0" indent="0">
              <a:buFont typeface="Arial" pitchFamily="34" charset="0"/>
              <a:buNone/>
            </a:pPr>
            <a:r>
              <a:rPr lang="en-US" sz="1800" smtClean="0"/>
              <a:t>56. Lin JC, Strauss RG, Kulhavy JC, Johnson HJ, Zimmerman MB, Cress GA, et al. Phlebotomy overdraw in the neonatal intensive care nursery. Pediatrics. 2000;106:E19</a:t>
            </a:r>
          </a:p>
          <a:p>
            <a:pPr marL="0" indent="0">
              <a:buFont typeface="Arial" pitchFamily="34" charset="0"/>
              <a:buNone/>
            </a:pPr>
            <a:endParaRPr lang="en-US" sz="1800" smtClean="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p:cNvSpPr>
          <p:nvPr>
            <p:ph type="title"/>
          </p:nvPr>
        </p:nvSpPr>
        <p:spPr>
          <a:xfrm>
            <a:off x="468313" y="620713"/>
            <a:ext cx="8229600" cy="1143000"/>
          </a:xfrm>
        </p:spPr>
        <p:txBody>
          <a:bodyPr/>
          <a:lstStyle/>
          <a:p>
            <a:r>
              <a:rPr lang="pt-BR" sz="3200" smtClean="0">
                <a:solidFill>
                  <a:srgbClr val="FF0066"/>
                </a:solidFill>
              </a:rPr>
              <a:t>Nota do Editor da página neonatal</a:t>
            </a:r>
            <a:r>
              <a:rPr lang="pt-BR" sz="3200" smtClean="0"/>
              <a:t> </a:t>
            </a:r>
            <a:r>
              <a:rPr lang="pt-BR" sz="3200" smtClean="0">
                <a:hlinkClick r:id="rId2"/>
              </a:rPr>
              <a:t>www.paulomargotto.com.br</a:t>
            </a:r>
            <a:r>
              <a:rPr lang="pt-BR" sz="3200" smtClean="0"/>
              <a:t> ,  Dr. Paulo R. Margotto. Consultem também! Aqui e Agora! </a:t>
            </a:r>
            <a:r>
              <a:rPr lang="pt-BR" sz="3200" smtClean="0">
                <a:solidFill>
                  <a:schemeClr val="hlink"/>
                </a:solidFill>
              </a:rPr>
              <a:t>ESTUDANDO JUNTOS!</a:t>
            </a:r>
          </a:p>
        </p:txBody>
      </p:sp>
      <p:pic>
        <p:nvPicPr>
          <p:cNvPr id="81925" name="Picture 5" descr="20200101_174037"/>
          <p:cNvPicPr>
            <a:picLocks noChangeAspect="1" noChangeArrowheads="1"/>
          </p:cNvPicPr>
          <p:nvPr/>
        </p:nvPicPr>
        <p:blipFill>
          <a:blip r:embed="rId3">
            <a:lum bright="-6000" contrast="18000"/>
            <a:extLst>
              <a:ext uri="{28A0092B-C50C-407E-A947-70E740481C1C}">
                <a14:useLocalDpi xmlns:a14="http://schemas.microsoft.com/office/drawing/2010/main" val="0"/>
              </a:ext>
            </a:extLst>
          </a:blip>
          <a:srcRect/>
          <a:stretch>
            <a:fillRect/>
          </a:stretch>
        </p:blipFill>
        <p:spPr bwMode="auto">
          <a:xfrm>
            <a:off x="1692275" y="2349500"/>
            <a:ext cx="4479925" cy="3038475"/>
          </a:xfrm>
          <a:prstGeom prst="rect">
            <a:avLst/>
          </a:prstGeom>
          <a:noFill/>
          <a:ln w="57150">
            <a:solidFill>
              <a:srgbClr val="FFFF66"/>
            </a:solidFill>
            <a:miter lim="800000"/>
            <a:headEnd/>
            <a:tailEnd/>
          </a:ln>
          <a:extLst>
            <a:ext uri="{909E8E84-426E-40DD-AFC4-6F175D3DCCD1}">
              <a14:hiddenFill xmlns:a14="http://schemas.microsoft.com/office/drawing/2010/main">
                <a:solidFill>
                  <a:srgbClr val="FFFFFF"/>
                </a:solidFill>
              </a14:hiddenFill>
            </a:ext>
          </a:extLst>
        </p:spPr>
      </p:pic>
      <p:sp>
        <p:nvSpPr>
          <p:cNvPr id="81926" name="Text Box 6"/>
          <p:cNvSpPr txBox="1">
            <a:spLocks noChangeArrowheads="1"/>
          </p:cNvSpPr>
          <p:nvPr/>
        </p:nvSpPr>
        <p:spPr bwMode="auto">
          <a:xfrm>
            <a:off x="1331913" y="5373688"/>
            <a:ext cx="50641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a:solidFill>
                  <a:srgbClr val="FF00FF"/>
                </a:solidFill>
              </a:rPr>
              <a:t>Drs. Jordana, Alexandre Serafim e Paulo R. Margotto</a:t>
            </a:r>
          </a:p>
          <a:p>
            <a:pPr algn="ctr"/>
            <a:r>
              <a:rPr lang="pt-BR">
                <a:solidFill>
                  <a:srgbClr val="FF00FF"/>
                </a:solidFill>
              </a:rPr>
              <a:t>(novembro de 2010)</a:t>
            </a:r>
          </a:p>
        </p:txBody>
      </p:sp>
      <p:sp>
        <p:nvSpPr>
          <p:cNvPr id="81927" name="Text Box 7"/>
          <p:cNvSpPr txBox="1">
            <a:spLocks noChangeArrowheads="1"/>
          </p:cNvSpPr>
          <p:nvPr/>
        </p:nvSpPr>
        <p:spPr bwMode="auto">
          <a:xfrm>
            <a:off x="6208713" y="3889375"/>
            <a:ext cx="23971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hlinkClick r:id="rId4"/>
              </a:rPr>
              <a:t>pmargotto@gmail.com</a:t>
            </a:r>
            <a:r>
              <a:rPr lang="pt-BR"/>
              <a:t> </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Rectangle 3"/>
          <p:cNvSpPr>
            <a:spLocks noGrp="1"/>
          </p:cNvSpPr>
          <p:nvPr>
            <p:ph type="body" idx="1"/>
          </p:nvPr>
        </p:nvSpPr>
        <p:spPr>
          <a:xfrm>
            <a:off x="457200" y="1600200"/>
            <a:ext cx="8229600" cy="4924425"/>
          </a:xfrm>
        </p:spPr>
        <p:txBody>
          <a:bodyPr/>
          <a:lstStyle/>
          <a:p>
            <a:pPr>
              <a:lnSpc>
                <a:spcPct val="80000"/>
              </a:lnSpc>
            </a:pPr>
            <a:r>
              <a:rPr lang="pt-BR" sz="1800" smtClean="0"/>
              <a:t>Uma das maiores aquisições da medicina perinatal nas últimas décadas tem sido a considerável melhora na sobrevivência dos RN de muito baixo peso.</a:t>
            </a:r>
          </a:p>
          <a:p>
            <a:pPr>
              <a:lnSpc>
                <a:spcPct val="80000"/>
              </a:lnSpc>
            </a:pPr>
            <a:r>
              <a:rPr lang="pt-BR" sz="1800" smtClean="0"/>
              <a:t>Em relação aos distúrbios hidroeletrolíticos destes RN, são necessárias várias modificações em comparação ao que se preconiza para os RN a termo. O princípio básico visa restaurar as perdas e suprir a quantidade necessária para o aumento da massa corporal.</a:t>
            </a:r>
          </a:p>
          <a:p>
            <a:pPr>
              <a:lnSpc>
                <a:spcPct val="80000"/>
              </a:lnSpc>
              <a:buFont typeface="Arial" pitchFamily="34" charset="0"/>
              <a:buNone/>
            </a:pPr>
            <a:r>
              <a:rPr lang="pt-BR" sz="1800" smtClean="0"/>
              <a:t> </a:t>
            </a:r>
          </a:p>
          <a:p>
            <a:pPr algn="ctr">
              <a:lnSpc>
                <a:spcPct val="80000"/>
              </a:lnSpc>
              <a:buFont typeface="Arial" pitchFamily="34" charset="0"/>
              <a:buNone/>
            </a:pPr>
            <a:r>
              <a:rPr lang="pt-BR" sz="1800" smtClean="0"/>
              <a:t>      </a:t>
            </a:r>
            <a:r>
              <a:rPr lang="pt-BR" sz="1800" b="1" smtClean="0">
                <a:solidFill>
                  <a:schemeClr val="hlink"/>
                </a:solidFill>
              </a:rPr>
              <a:t>Indicação da Hidratação no RN</a:t>
            </a:r>
          </a:p>
          <a:p>
            <a:pPr algn="ctr">
              <a:lnSpc>
                <a:spcPct val="80000"/>
              </a:lnSpc>
            </a:pPr>
            <a:r>
              <a:rPr lang="pt-BR" sz="1800" smtClean="0"/>
              <a:t>RN com peso &lt; 1500g</a:t>
            </a:r>
          </a:p>
          <a:p>
            <a:pPr algn="ctr">
              <a:lnSpc>
                <a:spcPct val="80000"/>
              </a:lnSpc>
            </a:pPr>
            <a:r>
              <a:rPr lang="pt-BR" sz="1800" smtClean="0"/>
              <a:t>RN que não suportam a via enteral</a:t>
            </a:r>
          </a:p>
          <a:p>
            <a:pPr algn="ctr">
              <a:lnSpc>
                <a:spcPct val="80000"/>
              </a:lnSpc>
            </a:pPr>
            <a:r>
              <a:rPr lang="pt-BR" sz="1800" smtClean="0"/>
              <a:t>RN com desconforto respiratório</a:t>
            </a:r>
          </a:p>
          <a:p>
            <a:pPr algn="ctr">
              <a:lnSpc>
                <a:spcPct val="80000"/>
              </a:lnSpc>
            </a:pPr>
            <a:r>
              <a:rPr lang="pt-BR" sz="1800" smtClean="0"/>
              <a:t>RN com enterocolite necrosante</a:t>
            </a:r>
          </a:p>
          <a:p>
            <a:pPr algn="ctr">
              <a:lnSpc>
                <a:spcPct val="80000"/>
              </a:lnSpc>
            </a:pPr>
            <a:r>
              <a:rPr lang="pt-BR" sz="1800" smtClean="0"/>
              <a:t>RN com asfixia grave</a:t>
            </a:r>
          </a:p>
          <a:p>
            <a:pPr algn="ctr">
              <a:lnSpc>
                <a:spcPct val="80000"/>
              </a:lnSpc>
            </a:pPr>
            <a:r>
              <a:rPr lang="pt-BR" sz="1800" smtClean="0"/>
              <a:t>RN com patologias cirúrgicas</a:t>
            </a:r>
          </a:p>
          <a:p>
            <a:pPr algn="ctr">
              <a:lnSpc>
                <a:spcPct val="80000"/>
              </a:lnSpc>
            </a:pPr>
            <a:r>
              <a:rPr lang="pt-BR" sz="1800" smtClean="0"/>
              <a:t>Nesse capítulo discutimos: Prescrição da hidratação venosa,  Homeostase do Sódio e do Potássio, Reposição de Perdas e a Correção dos Distúrbios Hidreletrolíticos</a:t>
            </a:r>
          </a:p>
          <a:p>
            <a:pPr>
              <a:lnSpc>
                <a:spcPct val="80000"/>
              </a:lnSpc>
              <a:buFont typeface="Arial" pitchFamily="34" charset="0"/>
              <a:buNone/>
            </a:pPr>
            <a:r>
              <a:rPr lang="pt-BR" sz="1800" smtClean="0"/>
              <a:t> </a:t>
            </a:r>
          </a:p>
        </p:txBody>
      </p:sp>
      <p:sp>
        <p:nvSpPr>
          <p:cNvPr id="82948" name="Rectangle 4"/>
          <p:cNvSpPr>
            <a:spLocks noChangeArrowheads="1"/>
          </p:cNvSpPr>
          <p:nvPr/>
        </p:nvSpPr>
        <p:spPr bwMode="auto">
          <a:xfrm>
            <a:off x="1042988" y="420688"/>
            <a:ext cx="7183437" cy="96043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126960" rIns="0" bIns="25392" anchor="ctr">
            <a:spAutoFit/>
          </a:bodyPr>
          <a:lstStyle/>
          <a:p>
            <a:pPr algn="ctr"/>
            <a:r>
              <a:rPr lang="pt-BR" sz="2700" b="1">
                <a:solidFill>
                  <a:srgbClr val="FF00FF"/>
                </a:solidFill>
                <a:latin typeface="Lato" pitchFamily="34" charset="0"/>
              </a:rPr>
              <a:t>HIDRATA</a:t>
            </a:r>
            <a:r>
              <a:rPr lang="pt-BR" sz="2700" b="1">
                <a:solidFill>
                  <a:srgbClr val="FF00FF"/>
                </a:solidFill>
                <a:latin typeface="Calibri"/>
              </a:rPr>
              <a:t>Ç</a:t>
            </a:r>
            <a:r>
              <a:rPr lang="pt-BR" sz="2700" b="1">
                <a:solidFill>
                  <a:srgbClr val="FF00FF"/>
                </a:solidFill>
                <a:latin typeface="Lato" pitchFamily="34" charset="0"/>
              </a:rPr>
              <a:t>ÃO VENOSA NO REC</a:t>
            </a:r>
            <a:r>
              <a:rPr lang="pt-BR" sz="2700" b="1">
                <a:solidFill>
                  <a:srgbClr val="FF00FF"/>
                </a:solidFill>
                <a:latin typeface="Calibri"/>
              </a:rPr>
              <a:t>É</a:t>
            </a:r>
            <a:r>
              <a:rPr lang="pt-BR" sz="2700" b="1">
                <a:solidFill>
                  <a:srgbClr val="FF00FF"/>
                </a:solidFill>
                <a:latin typeface="Lato" pitchFamily="34" charset="0"/>
              </a:rPr>
              <a:t>M-NASCIDO</a:t>
            </a:r>
          </a:p>
          <a:p>
            <a:pPr algn="ctr" eaLnBrk="0" hangingPunct="0"/>
            <a:r>
              <a:rPr lang="pt-BR" sz="1300">
                <a:solidFill>
                  <a:srgbClr val="78909C"/>
                </a:solidFill>
                <a:latin typeface="Source Sans Pro"/>
              </a:rPr>
              <a:t> </a:t>
            </a:r>
            <a:r>
              <a:rPr lang="pt-BR" sz="1300">
                <a:solidFill>
                  <a:schemeClr val="hlink"/>
                </a:solidFill>
                <a:latin typeface="Source Sans Pro"/>
              </a:rPr>
              <a:t>Paulo R. Margotto</a:t>
            </a:r>
          </a:p>
          <a:p>
            <a:pPr algn="ctr" eaLnBrk="0" hangingPunct="0"/>
            <a:r>
              <a:rPr lang="pt-BR" sz="1300">
                <a:solidFill>
                  <a:schemeClr val="hlink"/>
                </a:solidFill>
                <a:latin typeface="Source Sans Pro"/>
              </a:rPr>
              <a:t>Cap</a:t>
            </a:r>
            <a:r>
              <a:rPr lang="pt-BR" sz="1300">
                <a:solidFill>
                  <a:schemeClr val="hlink"/>
                </a:solidFill>
                <a:latin typeface="Calibri"/>
              </a:rPr>
              <a:t>í</a:t>
            </a:r>
            <a:r>
              <a:rPr lang="pt-BR" sz="1300">
                <a:solidFill>
                  <a:schemeClr val="hlink"/>
                </a:solidFill>
                <a:latin typeface="Source Sans Pro"/>
              </a:rPr>
              <a:t>tulo do livro Assistência ao Rec</a:t>
            </a:r>
            <a:r>
              <a:rPr lang="pt-BR" sz="1300">
                <a:solidFill>
                  <a:schemeClr val="hlink"/>
                </a:solidFill>
                <a:latin typeface="Calibri"/>
              </a:rPr>
              <a:t>é</a:t>
            </a:r>
            <a:r>
              <a:rPr lang="pt-BR" sz="1300">
                <a:solidFill>
                  <a:schemeClr val="hlink"/>
                </a:solidFill>
                <a:latin typeface="Source Sans Pro"/>
              </a:rPr>
              <a:t>m-Nascido de Risco, 4</a:t>
            </a:r>
            <a:r>
              <a:rPr lang="pt-BR" sz="1300">
                <a:solidFill>
                  <a:schemeClr val="hlink"/>
                </a:solidFill>
                <a:latin typeface="Calibri"/>
              </a:rPr>
              <a:t>ª</a:t>
            </a:r>
            <a:r>
              <a:rPr lang="pt-BR" sz="1300">
                <a:solidFill>
                  <a:schemeClr val="hlink"/>
                </a:solidFill>
                <a:latin typeface="Source Sans Pro"/>
              </a:rPr>
              <a:t> Edi</a:t>
            </a:r>
            <a:r>
              <a:rPr lang="pt-BR" sz="1300">
                <a:solidFill>
                  <a:schemeClr val="hlink"/>
                </a:solidFill>
                <a:latin typeface="Calibri"/>
              </a:rPr>
              <a:t>ç</a:t>
            </a:r>
            <a:r>
              <a:rPr lang="pt-BR" sz="1300">
                <a:solidFill>
                  <a:schemeClr val="hlink"/>
                </a:solidFill>
                <a:latin typeface="Source Sans Pro"/>
              </a:rPr>
              <a:t>ão, 2020, no Prelo</a:t>
            </a:r>
          </a:p>
        </p:txBody>
      </p:sp>
      <p:pic>
        <p:nvPicPr>
          <p:cNvPr id="82949" name="Picture 5" descr="doc">
            <a:hlinkClick r:id="rId2" tooltip="NOVO-HIDRATAÇÃO VENOSA NO RN"/>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16913" y="549275"/>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p:cNvSpPr>
          <p:nvPr>
            <p:ph type="title"/>
          </p:nvPr>
        </p:nvSpPr>
        <p:spPr>
          <a:xfrm>
            <a:off x="323850" y="549275"/>
            <a:ext cx="8229600" cy="1143000"/>
          </a:xfrm>
        </p:spPr>
        <p:txBody>
          <a:bodyPr/>
          <a:lstStyle/>
          <a:p>
            <a:r>
              <a:rPr lang="pt-BR" sz="4000" b="1" smtClean="0"/>
              <a:t> </a:t>
            </a:r>
            <a:r>
              <a:rPr lang="pt-BR" sz="1800" smtClean="0">
                <a:solidFill>
                  <a:schemeClr val="hlink"/>
                </a:solidFill>
              </a:rPr>
              <a:t>Capítulo do livro Assistência ao Recém-Nascido de Risco, 4ª Edição, 2020, no Prelo</a:t>
            </a:r>
            <a:br>
              <a:rPr lang="pt-BR" sz="1800" smtClean="0">
                <a:solidFill>
                  <a:schemeClr val="hlink"/>
                </a:solidFill>
              </a:rPr>
            </a:br>
            <a:endParaRPr lang="pt-BR" sz="1800" smtClean="0">
              <a:solidFill>
                <a:schemeClr val="hlink"/>
              </a:solidFill>
            </a:endParaRPr>
          </a:p>
        </p:txBody>
      </p:sp>
      <p:sp>
        <p:nvSpPr>
          <p:cNvPr id="83971" name="Rectangle 3"/>
          <p:cNvSpPr>
            <a:spLocks noGrp="1"/>
          </p:cNvSpPr>
          <p:nvPr>
            <p:ph type="body" idx="1"/>
          </p:nvPr>
        </p:nvSpPr>
        <p:spPr>
          <a:xfrm>
            <a:off x="539750" y="1268413"/>
            <a:ext cx="8229600" cy="4525962"/>
          </a:xfrm>
        </p:spPr>
        <p:txBody>
          <a:bodyPr/>
          <a:lstStyle/>
          <a:p>
            <a:pPr algn="ctr"/>
            <a:r>
              <a:rPr lang="pt-BR" sz="2400" b="1" smtClean="0">
                <a:solidFill>
                  <a:schemeClr val="hlink"/>
                </a:solidFill>
                <a:latin typeface="Times New Roman" pitchFamily="18" charset="0"/>
              </a:rPr>
              <a:t>PREMATURIDADE EXTREMA E ESTADO HIPEROSMOLAR</a:t>
            </a:r>
          </a:p>
          <a:p>
            <a:pPr algn="ctr"/>
            <a:endParaRPr lang="pt-BR" sz="2400" b="1" smtClean="0">
              <a:solidFill>
                <a:schemeClr val="hlink"/>
              </a:solidFill>
              <a:latin typeface="Times New Roman" pitchFamily="18" charset="0"/>
            </a:endParaRPr>
          </a:p>
          <a:p>
            <a:r>
              <a:rPr lang="pt-BR" sz="2000" smtClean="0">
                <a:latin typeface="Times New Roman" pitchFamily="18" charset="0"/>
              </a:rPr>
              <a:t>No </a:t>
            </a:r>
            <a:r>
              <a:rPr lang="pt-BR" sz="2000" b="1" smtClean="0">
                <a:solidFill>
                  <a:srgbClr val="FF0066"/>
                </a:solidFill>
                <a:latin typeface="Times New Roman" pitchFamily="18" charset="0"/>
              </a:rPr>
              <a:t>neonato com menos de 27 semanas de idade gestacional e menos de 800 g ao nascer,</a:t>
            </a:r>
            <a:r>
              <a:rPr lang="pt-BR" sz="2000" smtClean="0">
                <a:latin typeface="Times New Roman" pitchFamily="18" charset="0"/>
              </a:rPr>
              <a:t> os fatores fisiológicos e ambientais complicam o tratamento hídrico e eletrolítico</a:t>
            </a:r>
          </a:p>
          <a:p>
            <a:pPr algn="ctr">
              <a:buFont typeface="Arial" pitchFamily="34" charset="0"/>
              <a:buNone/>
            </a:pPr>
            <a:r>
              <a:rPr lang="pt-BR" sz="2000" smtClean="0">
                <a:latin typeface="Times New Roman" pitchFamily="18" charset="0"/>
              </a:rPr>
              <a:t>Nas primeiras </a:t>
            </a:r>
            <a:r>
              <a:rPr lang="pt-BR" sz="2000" b="1" smtClean="0">
                <a:solidFill>
                  <a:schemeClr val="hlink"/>
                </a:solidFill>
                <a:latin typeface="Times New Roman" pitchFamily="18" charset="0"/>
              </a:rPr>
              <a:t>24-48 horas de vida</a:t>
            </a:r>
            <a:r>
              <a:rPr lang="pt-BR" sz="2000" smtClean="0">
                <a:latin typeface="Times New Roman" pitchFamily="18" charset="0"/>
              </a:rPr>
              <a:t>:</a:t>
            </a:r>
          </a:p>
          <a:p>
            <a:pPr algn="ctr">
              <a:buFont typeface="Arial" pitchFamily="34" charset="0"/>
              <a:buNone/>
            </a:pPr>
            <a:r>
              <a:rPr lang="pt-BR" sz="2000" smtClean="0">
                <a:latin typeface="Times New Roman" pitchFamily="18" charset="0"/>
              </a:rPr>
              <a:t> </a:t>
            </a:r>
            <a:r>
              <a:rPr lang="pt-BR" sz="2000" b="1" i="1" smtClean="0">
                <a:latin typeface="Times New Roman" pitchFamily="18" charset="0"/>
              </a:rPr>
              <a:t>síndrome de desidratação, acompanhada de hipernatremia, hiperglicemia, hipercalemia, sem oligúria, acidose ou colapso cardiovascular</a:t>
            </a:r>
          </a:p>
          <a:p>
            <a:r>
              <a:rPr lang="pt-BR" sz="2000" smtClean="0">
                <a:latin typeface="Times New Roman" pitchFamily="18" charset="0"/>
              </a:rPr>
              <a:t>Diante desta situação, uma administração excessiva de fluidos com eletrólitos poderá levar a uma aceleração da hiperglicemia e hipernatremia - risco da insuficiência cardíaca, edema pulmonar e lesão do SNC</a:t>
            </a:r>
          </a:p>
          <a:p>
            <a:r>
              <a:rPr lang="pt-BR" sz="2000" smtClean="0">
                <a:latin typeface="Times New Roman" pitchFamily="18" charset="0"/>
              </a:rPr>
              <a:t>Fator contribuinte mais importante para esta síndrome: </a:t>
            </a:r>
            <a:r>
              <a:rPr lang="pt-BR" sz="2000" b="1" smtClean="0">
                <a:latin typeface="Times New Roman" pitchFamily="18" charset="0"/>
              </a:rPr>
              <a:t>evaporação transcutânea de água</a:t>
            </a:r>
          </a:p>
        </p:txBody>
      </p:sp>
      <p:pic>
        <p:nvPicPr>
          <p:cNvPr id="83974" name="Picture 6" descr="doc">
            <a:hlinkClick r:id="rId2" tooltip="NOVO - RN PREMATURO EXTREMO"/>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9913" y="3197225"/>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83977" name="Rectangle 9"/>
          <p:cNvSpPr>
            <a:spLocks noChangeArrowheads="1"/>
          </p:cNvSpPr>
          <p:nvPr/>
        </p:nvSpPr>
        <p:spPr bwMode="auto">
          <a:xfrm>
            <a:off x="1619250" y="115888"/>
            <a:ext cx="5683250" cy="7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126960" bIns="25392" anchor="ctr">
            <a:spAutoFit/>
          </a:bodyPr>
          <a:lstStyle/>
          <a:p>
            <a:pPr algn="ctr"/>
            <a:r>
              <a:rPr lang="pt-BR" sz="2200" b="1" u="sng">
                <a:solidFill>
                  <a:srgbClr val="072A4D"/>
                </a:solidFill>
                <a:latin typeface="Lato" pitchFamily="34" charset="0"/>
                <a:hlinkClick r:id="rId4"/>
              </a:rPr>
              <a:t>REC</a:t>
            </a:r>
            <a:r>
              <a:rPr lang="pt-BR" sz="2200" b="1" u="sng">
                <a:solidFill>
                  <a:srgbClr val="072A4D"/>
                </a:solidFill>
                <a:latin typeface="Calibri"/>
                <a:hlinkClick r:id="rId4"/>
              </a:rPr>
              <a:t>É</a:t>
            </a:r>
            <a:r>
              <a:rPr lang="pt-BR" sz="2200" b="1" u="sng">
                <a:solidFill>
                  <a:srgbClr val="072A4D"/>
                </a:solidFill>
                <a:latin typeface="Lato" pitchFamily="34" charset="0"/>
                <a:hlinkClick r:id="rId4"/>
              </a:rPr>
              <a:t>M-NASCIDO PREMATURO EXTREMO</a:t>
            </a:r>
            <a:endParaRPr lang="pt-BR" sz="2200" b="1" u="sng">
              <a:solidFill>
                <a:srgbClr val="072A4D"/>
              </a:solidFill>
              <a:latin typeface="Lato" pitchFamily="34" charset="0"/>
            </a:endParaRPr>
          </a:p>
          <a:p>
            <a:pPr algn="ctr" eaLnBrk="0" hangingPunct="0"/>
            <a:r>
              <a:rPr lang="pt-BR" sz="600" u="sng">
                <a:solidFill>
                  <a:srgbClr val="78909C"/>
                </a:solidFill>
              </a:rPr>
              <a:t>  </a:t>
            </a:r>
            <a:endParaRPr lang="pt-BR" u="sng">
              <a:solidFill>
                <a:srgbClr val="78909C"/>
              </a:solidFill>
            </a:endParaRPr>
          </a:p>
          <a:p>
            <a:pPr algn="ctr" eaLnBrk="0" hangingPunct="0"/>
            <a:r>
              <a:rPr lang="pt-BR" sz="1300">
                <a:solidFill>
                  <a:srgbClr val="424242"/>
                </a:solidFill>
                <a:latin typeface="Source Sans Pro"/>
              </a:rPr>
              <a:t>Paulo R. Margotto/ Jefferson Guimarães Resende.</a:t>
            </a:r>
            <a:endParaRPr lang="pt-BR">
              <a:solidFill>
                <a:srgbClr val="78909C"/>
              </a:solidFill>
            </a:endParaRPr>
          </a:p>
        </p:txBody>
      </p:sp>
      <p:pic>
        <p:nvPicPr>
          <p:cNvPr id="83978" name="Picture 10" descr="doc">
            <a:hlinkClick r:id="rId2" tooltip="NOVO - RN PREMATURO EXTREMO"/>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0288" y="188913"/>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3"/>
          <p:cNvSpPr>
            <a:spLocks noGrp="1"/>
          </p:cNvSpPr>
          <p:nvPr>
            <p:ph type="body" idx="1"/>
          </p:nvPr>
        </p:nvSpPr>
        <p:spPr/>
        <p:txBody>
          <a:bodyPr/>
          <a:lstStyle/>
          <a:p>
            <a:pPr>
              <a:lnSpc>
                <a:spcPct val="80000"/>
              </a:lnSpc>
            </a:pPr>
            <a:r>
              <a:rPr lang="pt-BR" sz="2000" smtClean="0">
                <a:solidFill>
                  <a:srgbClr val="FF0066"/>
                </a:solidFill>
                <a:latin typeface="Times New Roman" pitchFamily="18" charset="0"/>
              </a:rPr>
              <a:t>Outros fatores contribuintes</a:t>
            </a:r>
            <a:r>
              <a:rPr lang="pt-BR" sz="2000" smtClean="0">
                <a:latin typeface="Times New Roman" pitchFamily="18" charset="0"/>
              </a:rPr>
              <a:t>: limitada função renal e um compartimento comparativamente expandido do fluido extracelular</a:t>
            </a:r>
          </a:p>
          <a:p>
            <a:pPr>
              <a:lnSpc>
                <a:spcPct val="80000"/>
              </a:lnSpc>
            </a:pPr>
            <a:r>
              <a:rPr lang="pt-BR" sz="2000" smtClean="0">
                <a:solidFill>
                  <a:srgbClr val="FF0066"/>
                </a:solidFill>
                <a:latin typeface="Times New Roman" pitchFamily="18" charset="0"/>
              </a:rPr>
              <a:t>O neonato extremo não tem capacidade de excretar o excesso de sódio endógeno,</a:t>
            </a:r>
            <a:r>
              <a:rPr lang="pt-BR" sz="2000" smtClean="0">
                <a:latin typeface="Times New Roman" pitchFamily="18" charset="0"/>
              </a:rPr>
              <a:t> em razão da filtração glomerular e fluxo plasmático renal, que são limitados, logo, a grande perda transepidérmica de água, isenta de sódio, leva a decréscimo do volume circulatório e hipernatremia, azotemia e hipercalemia secundária</a:t>
            </a:r>
          </a:p>
          <a:p>
            <a:pPr>
              <a:lnSpc>
                <a:spcPct val="80000"/>
              </a:lnSpc>
            </a:pPr>
            <a:r>
              <a:rPr lang="pt-BR" sz="2000" smtClean="0">
                <a:latin typeface="Times New Roman" pitchFamily="18" charset="0"/>
              </a:rPr>
              <a:t>O pequeno neonato é relativamente </a:t>
            </a:r>
            <a:r>
              <a:rPr lang="pt-BR" sz="2000" b="1" smtClean="0">
                <a:solidFill>
                  <a:srgbClr val="FF0066"/>
                </a:solidFill>
                <a:latin typeface="Times New Roman" pitchFamily="18" charset="0"/>
              </a:rPr>
              <a:t>insulino- insuficiente e insulino- resistente</a:t>
            </a:r>
          </a:p>
          <a:p>
            <a:pPr>
              <a:lnSpc>
                <a:spcPct val="80000"/>
              </a:lnSpc>
              <a:buFont typeface="Arial" pitchFamily="34" charset="0"/>
              <a:buNone/>
            </a:pPr>
            <a:r>
              <a:rPr lang="pt-BR" sz="2000" smtClean="0">
                <a:latin typeface="Times New Roman" pitchFamily="18" charset="0"/>
              </a:rPr>
              <a:t>      (maior risco de hiperglicemia quando há administração de glicose em concentrações superiores a 6 mg/Kg/min; a hipernatremia pode ser um fator contribuinte para a intolerância de glicose.</a:t>
            </a:r>
          </a:p>
          <a:p>
            <a:pPr>
              <a:lnSpc>
                <a:spcPct val="80000"/>
              </a:lnSpc>
            </a:pPr>
            <a:r>
              <a:rPr lang="pt-BR" sz="2000" smtClean="0">
                <a:latin typeface="Times New Roman" pitchFamily="18" charset="0"/>
              </a:rPr>
              <a:t> Quando se tenta corrigir o estado hiperosmolar, aumentando a taxa de administração dos fluidos sem reduzir as concentrações de sódio e de glicose há agravamento na evolução clínica desses neonatos</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3"/>
          <p:cNvSpPr>
            <a:spLocks noGrp="1"/>
          </p:cNvSpPr>
          <p:nvPr>
            <p:ph type="body" idx="1"/>
          </p:nvPr>
        </p:nvSpPr>
        <p:spPr/>
        <p:txBody>
          <a:bodyPr/>
          <a:lstStyle/>
          <a:p>
            <a:pPr algn="ctr">
              <a:lnSpc>
                <a:spcPct val="80000"/>
              </a:lnSpc>
              <a:buFont typeface="Arial" pitchFamily="34" charset="0"/>
              <a:buNone/>
            </a:pPr>
            <a:r>
              <a:rPr lang="pt-BR" sz="2800" b="1" smtClean="0">
                <a:solidFill>
                  <a:srgbClr val="FF00FF"/>
                </a:solidFill>
              </a:rPr>
              <a:t>Os RN pré-termos extremos cuja mãe fez uso do corticosteróide apresentaram:</a:t>
            </a:r>
            <a:endParaRPr lang="pt-BR" sz="2800" smtClean="0">
              <a:solidFill>
                <a:srgbClr val="FF00FF"/>
              </a:solidFill>
            </a:endParaRPr>
          </a:p>
          <a:p>
            <a:pPr>
              <a:lnSpc>
                <a:spcPct val="80000"/>
              </a:lnSpc>
            </a:pPr>
            <a:r>
              <a:rPr lang="pt-BR" sz="2800" smtClean="0"/>
              <a:t>menor perda insensível de água (pelo aumento da maturação das células epiteliais da pele), menos hipernatremia, maior diurese precoce e natriurese. </a:t>
            </a:r>
          </a:p>
          <a:p>
            <a:pPr>
              <a:lnSpc>
                <a:spcPct val="80000"/>
              </a:lnSpc>
            </a:pPr>
            <a:r>
              <a:rPr lang="pt-BR" sz="2800" smtClean="0"/>
              <a:t>maior reabsorção do líquido pulmonar devido ao aumento da atividade da Na+-K+ ATPase. </a:t>
            </a:r>
          </a:p>
          <a:p>
            <a:pPr algn="ctr">
              <a:lnSpc>
                <a:spcPct val="80000"/>
              </a:lnSpc>
              <a:buFont typeface="Arial" pitchFamily="34" charset="0"/>
              <a:buNone/>
            </a:pPr>
            <a:r>
              <a:rPr lang="pt-BR" sz="2800" smtClean="0">
                <a:solidFill>
                  <a:schemeClr val="hlink"/>
                </a:solidFill>
              </a:rPr>
              <a:t>Com o aumento da expansão do extracelular, ajuda a prevenir a hipernatremia e a hipercalemia não oligúrica pela estabilização da membrana celular que resulta em diminuição da saída de K+ do intracelular para o extracelular. </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p:cNvSpPr>
          <p:nvPr>
            <p:ph type="title"/>
          </p:nvPr>
        </p:nvSpPr>
        <p:spPr/>
        <p:txBody>
          <a:bodyPr/>
          <a:lstStyle/>
          <a:p>
            <a:r>
              <a:rPr lang="pt-BR" sz="4000" smtClean="0">
                <a:solidFill>
                  <a:schemeClr val="hlink"/>
                </a:solidFill>
              </a:rPr>
              <a:t>Abordagem do pequeno prematuro considerando as suas particularidades</a:t>
            </a:r>
          </a:p>
        </p:txBody>
      </p:sp>
      <p:sp>
        <p:nvSpPr>
          <p:cNvPr id="87043" name="Rectangle 3"/>
          <p:cNvSpPr>
            <a:spLocks noGrp="1"/>
          </p:cNvSpPr>
          <p:nvPr>
            <p:ph type="body" idx="1"/>
          </p:nvPr>
        </p:nvSpPr>
        <p:spPr/>
        <p:txBody>
          <a:bodyPr/>
          <a:lstStyle/>
          <a:p>
            <a:pPr algn="just">
              <a:buFont typeface="Arial" pitchFamily="34" charset="0"/>
              <a:buNone/>
            </a:pPr>
            <a:r>
              <a:rPr lang="pt-BR" sz="2800" smtClean="0"/>
              <a:t>-Visa proteger a pele, primeira barreira natural de proteção contra infecções e distúrbios hidro-eletrolíticos, </a:t>
            </a:r>
          </a:p>
          <a:p>
            <a:pPr algn="just">
              <a:buFont typeface="Arial" pitchFamily="34" charset="0"/>
              <a:buNone/>
            </a:pPr>
            <a:r>
              <a:rPr lang="pt-BR" sz="2800" smtClean="0"/>
              <a:t>-o dano pulmonar através de técnicas adequadas de suporte ventilatório, adequado equilíbrio hidro-eletrolítico e ácido-base, </a:t>
            </a:r>
          </a:p>
          <a:p>
            <a:pPr algn="just">
              <a:buFont typeface="Arial" pitchFamily="34" charset="0"/>
              <a:buNone/>
            </a:pPr>
            <a:r>
              <a:rPr lang="pt-BR" sz="2800" smtClean="0"/>
              <a:t>-adequada nutrição, proteção contra infecções hospitalares, além de fornecer ambiente favorável a seu crescimento e desenvolvimento.</a:t>
            </a:r>
            <a:endParaRPr lang="pt-BR" sz="2800" b="1" smtClean="0"/>
          </a:p>
          <a:p>
            <a:endParaRPr lang="pt-BR" sz="2800" smtClean="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Rectangle 3"/>
          <p:cNvSpPr>
            <a:spLocks noGrp="1"/>
          </p:cNvSpPr>
          <p:nvPr>
            <p:ph type="body" idx="1"/>
          </p:nvPr>
        </p:nvSpPr>
        <p:spPr>
          <a:xfrm>
            <a:off x="684213" y="188913"/>
            <a:ext cx="8229600" cy="5761037"/>
          </a:xfrm>
        </p:spPr>
        <p:txBody>
          <a:bodyPr/>
          <a:lstStyle/>
          <a:p>
            <a:pPr>
              <a:lnSpc>
                <a:spcPct val="80000"/>
              </a:lnSpc>
              <a:buFont typeface="Arial" pitchFamily="34" charset="0"/>
              <a:buNone/>
            </a:pPr>
            <a:r>
              <a:rPr lang="pt-BR" b="1" smtClean="0">
                <a:solidFill>
                  <a:srgbClr val="FF00FF"/>
                </a:solidFill>
              </a:rPr>
              <a:t>                         Fluidos e eletrólitos</a:t>
            </a:r>
          </a:p>
          <a:p>
            <a:pPr>
              <a:lnSpc>
                <a:spcPct val="80000"/>
              </a:lnSpc>
              <a:buFont typeface="Arial" pitchFamily="34" charset="0"/>
              <a:buNone/>
            </a:pPr>
            <a:endParaRPr lang="pt-BR" smtClean="0">
              <a:solidFill>
                <a:srgbClr val="FF00FF"/>
              </a:solidFill>
            </a:endParaRPr>
          </a:p>
          <a:p>
            <a:pPr>
              <a:lnSpc>
                <a:spcPct val="80000"/>
              </a:lnSpc>
            </a:pPr>
            <a:r>
              <a:rPr lang="pt-BR" sz="2000" smtClean="0"/>
              <a:t>	Manter estes RN em isolete com um umidificador extra para elevar a umidade a 80-90%; pelo risco da persistência do canal arterial e da doença pulmonar crônica, iniciar com 70-80 ml/Kg e nunca passamos de 150-160 ml/Kg (a não ser em casos de hipernatremia severa). Aceitar Na</a:t>
            </a:r>
            <a:r>
              <a:rPr lang="pt-BR" sz="2000" b="1" smtClean="0"/>
              <a:t>+</a:t>
            </a:r>
            <a:r>
              <a:rPr lang="pt-BR" sz="2000" smtClean="0"/>
              <a:t> elevado (150-153 mEq/l). Iniciar o Na</a:t>
            </a:r>
            <a:r>
              <a:rPr lang="pt-BR" sz="2000" b="1" smtClean="0"/>
              <a:t>+ </a:t>
            </a:r>
            <a:r>
              <a:rPr lang="pt-BR" sz="2000" smtClean="0"/>
              <a:t>3</a:t>
            </a:r>
            <a:r>
              <a:rPr lang="pt-BR" sz="2000" u="sng" smtClean="0"/>
              <a:t>o</a:t>
            </a:r>
            <a:r>
              <a:rPr lang="pt-BR" sz="2000" smtClean="0"/>
              <a:t>- 4</a:t>
            </a:r>
            <a:r>
              <a:rPr lang="pt-BR" sz="2000" u="sng" smtClean="0"/>
              <a:t>o</a:t>
            </a:r>
            <a:r>
              <a:rPr lang="pt-BR" sz="2000" smtClean="0"/>
              <a:t> dia de vida (1 mEq% até 5 – 6 mEq% se Na</a:t>
            </a:r>
            <a:r>
              <a:rPr lang="pt-BR" sz="2000" b="1" smtClean="0"/>
              <a:t>+  </a:t>
            </a:r>
            <a:r>
              <a:rPr lang="pt-BR" sz="2000" smtClean="0"/>
              <a:t>abaixo de 140 mEq/Kg). Aceitar uma perda de peso de 15-18%. Manusear a oferta de Na</a:t>
            </a:r>
            <a:r>
              <a:rPr lang="pt-BR" sz="2000" b="1" smtClean="0"/>
              <a:t>+ </a:t>
            </a:r>
            <a:r>
              <a:rPr lang="pt-BR" sz="2000" smtClean="0"/>
              <a:t>baseado na densidade urinária e no sódio sérico. Se o K+ estiver abaixo de 4,5 mEq/l e diurese presente, iniciar o K+ com 0,5 mEq% no 3</a:t>
            </a:r>
            <a:r>
              <a:rPr lang="pt-BR" sz="2000" u="sng" smtClean="0"/>
              <a:t>o</a:t>
            </a:r>
            <a:r>
              <a:rPr lang="pt-BR" sz="2000" smtClean="0"/>
              <a:t>-4</a:t>
            </a:r>
            <a:r>
              <a:rPr lang="pt-BR" sz="2000" u="sng" smtClean="0"/>
              <a:t>o</a:t>
            </a:r>
            <a:r>
              <a:rPr lang="pt-BR" sz="2000" smtClean="0"/>
              <a:t> dia de vida, aumentando até 2-3 mEq%.</a:t>
            </a:r>
          </a:p>
          <a:p>
            <a:pPr>
              <a:lnSpc>
                <a:spcPct val="80000"/>
              </a:lnSpc>
              <a:buFont typeface="Arial" pitchFamily="34" charset="0"/>
              <a:buNone/>
            </a:pPr>
            <a:r>
              <a:rPr lang="pt-BR" sz="2000" smtClean="0"/>
              <a:t>	</a:t>
            </a:r>
            <a:endParaRPr lang="pt-BR" sz="2000" b="1" smtClean="0"/>
          </a:p>
          <a:p>
            <a:pPr>
              <a:lnSpc>
                <a:spcPct val="80000"/>
              </a:lnSpc>
            </a:pPr>
            <a:r>
              <a:rPr lang="pt-BR" sz="2000" b="1" smtClean="0"/>
              <a:t>NOTA 1:</a:t>
            </a:r>
            <a:r>
              <a:rPr lang="pt-BR" sz="2000" smtClean="0"/>
              <a:t> Os eletrólitos devem ser dosados uma vez por semana ou mais vezes, de acordo com a condição do RN.</a:t>
            </a:r>
            <a:endParaRPr lang="pt-BR" sz="2000" b="1" smtClean="0"/>
          </a:p>
          <a:p>
            <a:pPr>
              <a:lnSpc>
                <a:spcPct val="80000"/>
              </a:lnSpc>
            </a:pPr>
            <a:r>
              <a:rPr lang="pt-BR" sz="2000" b="1" smtClean="0"/>
              <a:t>NOTA 2:</a:t>
            </a:r>
            <a:r>
              <a:rPr lang="pt-BR" sz="2000" smtClean="0"/>
              <a:t> Correção de hiponatremia (Na+ </a:t>
            </a:r>
            <a:r>
              <a:rPr lang="pt-BR" sz="2000" smtClean="0">
                <a:cs typeface="Calibri" pitchFamily="34" charset="0"/>
              </a:rPr>
              <a:t>≤125mEq/l</a:t>
            </a:r>
          </a:p>
          <a:p>
            <a:pPr>
              <a:lnSpc>
                <a:spcPct val="80000"/>
              </a:lnSpc>
              <a:buFont typeface="Arial" pitchFamily="34" charset="0"/>
              <a:buNone/>
            </a:pPr>
            <a:r>
              <a:rPr lang="pt-BR" sz="2000" smtClean="0"/>
              <a:t>		Peso x déficit x 0,7 (déficit: 125 - Na</a:t>
            </a:r>
            <a:r>
              <a:rPr lang="pt-BR" sz="2000" baseline="30000" smtClean="0"/>
              <a:t>+</a:t>
            </a:r>
            <a:r>
              <a:rPr lang="pt-BR" sz="2000" smtClean="0"/>
              <a:t> encontrado)</a:t>
            </a:r>
          </a:p>
          <a:p>
            <a:pPr algn="ctr">
              <a:lnSpc>
                <a:spcPct val="80000"/>
              </a:lnSpc>
              <a:buFont typeface="Arial" pitchFamily="34" charset="0"/>
              <a:buNone/>
            </a:pPr>
            <a:r>
              <a:rPr lang="pt-BR" sz="2000" smtClean="0"/>
              <a:t>	        Usar o NaCl a 20% diluído 11 vezes   Correr em duas horas                 (consulte o capítulo sobre  Hidratação Venosa)</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Rectangle 3"/>
          <p:cNvSpPr>
            <a:spLocks noGrp="1"/>
          </p:cNvSpPr>
          <p:nvPr>
            <p:ph type="body" idx="1"/>
          </p:nvPr>
        </p:nvSpPr>
        <p:spPr>
          <a:xfrm>
            <a:off x="395288" y="3284538"/>
            <a:ext cx="8229600" cy="4525962"/>
          </a:xfrm>
        </p:spPr>
        <p:txBody>
          <a:bodyPr/>
          <a:lstStyle/>
          <a:p>
            <a:pPr>
              <a:lnSpc>
                <a:spcPct val="80000"/>
              </a:lnSpc>
            </a:pPr>
            <a:r>
              <a:rPr lang="pt-BR" sz="2400" smtClean="0">
                <a:latin typeface="Times New Roman" pitchFamily="18" charset="0"/>
              </a:rPr>
              <a:t>Essa condição é caracteriza como </a:t>
            </a:r>
            <a:r>
              <a:rPr lang="pt-BR" sz="2400" smtClean="0">
                <a:solidFill>
                  <a:schemeClr val="hlink"/>
                </a:solidFill>
                <a:latin typeface="Times New Roman" pitchFamily="18" charset="0"/>
              </a:rPr>
              <a:t>hipotensão</a:t>
            </a:r>
            <a:r>
              <a:rPr lang="pt-BR" sz="2400" smtClean="0">
                <a:latin typeface="Times New Roman" pitchFamily="18" charset="0"/>
              </a:rPr>
              <a:t> (</a:t>
            </a:r>
            <a:r>
              <a:rPr lang="pt-BR" sz="2400" smtClean="0">
                <a:solidFill>
                  <a:srgbClr val="FF0066"/>
                </a:solidFill>
                <a:latin typeface="Times New Roman" pitchFamily="18" charset="0"/>
              </a:rPr>
              <a:t>não responsiva a expansores de volume ou inotrópicos</a:t>
            </a:r>
            <a:r>
              <a:rPr lang="pt-BR" sz="2400" smtClean="0">
                <a:latin typeface="Times New Roman" pitchFamily="18" charset="0"/>
              </a:rPr>
              <a:t>, </a:t>
            </a:r>
            <a:r>
              <a:rPr lang="pt-BR" sz="2400" smtClean="0">
                <a:solidFill>
                  <a:schemeClr val="hlink"/>
                </a:solidFill>
                <a:latin typeface="Times New Roman" pitchFamily="18" charset="0"/>
              </a:rPr>
              <a:t>MAS RESPONSÍVEL AOS CORTICOSTEROIDES</a:t>
            </a:r>
            <a:r>
              <a:rPr lang="pt-BR" sz="2400" smtClean="0">
                <a:latin typeface="Times New Roman" pitchFamily="18" charset="0"/>
              </a:rPr>
              <a:t>), oligúria e nenhuma causa aparente, incluindo sepse, sangramento ou enterocolite necrosante (ECN) antes do início; emerge após a primeira semana de vida em um recém-nascido prematuro extremo geralmente estável.</a:t>
            </a:r>
          </a:p>
          <a:p>
            <a:pPr>
              <a:lnSpc>
                <a:spcPct val="80000"/>
              </a:lnSpc>
            </a:pPr>
            <a:r>
              <a:rPr lang="pt-BR" sz="2400" smtClean="0">
                <a:latin typeface="Times New Roman" pitchFamily="18" charset="0"/>
              </a:rPr>
              <a:t>Preocupa devido a sua associação com a leucomalácia periventricular (LPV) cística e possível associação com a paralisia cerebral (PC) aos 3 anos, objetivo desse estudo.</a:t>
            </a:r>
          </a:p>
        </p:txBody>
      </p:sp>
      <p:sp>
        <p:nvSpPr>
          <p:cNvPr id="89092" name="Rectangle 4"/>
          <p:cNvSpPr>
            <a:spLocks noChangeArrowheads="1"/>
          </p:cNvSpPr>
          <p:nvPr/>
        </p:nvSpPr>
        <p:spPr bwMode="auto">
          <a:xfrm>
            <a:off x="755650" y="115888"/>
            <a:ext cx="7437438" cy="117316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a:r>
              <a:rPr lang="pt-BR" sz="2700" b="1">
                <a:solidFill>
                  <a:schemeClr val="hlink"/>
                </a:solidFill>
                <a:latin typeface="Lato" pitchFamily="34" charset="0"/>
              </a:rPr>
              <a:t>Colapso circulat</a:t>
            </a:r>
            <a:r>
              <a:rPr lang="pt-BR" sz="2700" b="1">
                <a:solidFill>
                  <a:schemeClr val="hlink"/>
                </a:solidFill>
                <a:latin typeface="Calibri"/>
              </a:rPr>
              <a:t>ó</a:t>
            </a:r>
            <a:r>
              <a:rPr lang="pt-BR" sz="2700" b="1">
                <a:solidFill>
                  <a:schemeClr val="hlink"/>
                </a:solidFill>
                <a:latin typeface="Lato" pitchFamily="34" charset="0"/>
              </a:rPr>
              <a:t>rio de in</a:t>
            </a:r>
            <a:r>
              <a:rPr lang="pt-BR" sz="2700" b="1">
                <a:solidFill>
                  <a:schemeClr val="hlink"/>
                </a:solidFill>
                <a:latin typeface="Calibri"/>
              </a:rPr>
              <a:t>í</a:t>
            </a:r>
            <a:r>
              <a:rPr lang="pt-BR" sz="2700" b="1">
                <a:solidFill>
                  <a:schemeClr val="hlink"/>
                </a:solidFill>
                <a:latin typeface="Lato" pitchFamily="34" charset="0"/>
              </a:rPr>
              <a:t>cio tardio e risco de paralisia cerebral em prematuros extremos</a:t>
            </a:r>
          </a:p>
          <a:p>
            <a:pPr algn="ctr" eaLnBrk="0" hangingPunct="0"/>
            <a:r>
              <a:rPr lang="pt-BR" sz="1300" u="sng">
                <a:solidFill>
                  <a:schemeClr val="hlink"/>
                </a:solidFill>
                <a:latin typeface="Source Sans Pro"/>
                <a:hlinkClick r:id="rId2" tooltip="Colapso_Circul_Tardio_Parali_cerebr"/>
              </a:rPr>
              <a:t>  </a:t>
            </a:r>
            <a:endParaRPr lang="pt-BR" sz="1300" u="sng">
              <a:solidFill>
                <a:schemeClr val="hlink"/>
              </a:solidFill>
              <a:latin typeface="Source Sans Pro"/>
            </a:endParaRPr>
          </a:p>
        </p:txBody>
      </p:sp>
      <p:pic>
        <p:nvPicPr>
          <p:cNvPr id="89093" name="Picture 5" descr="doc">
            <a:hlinkClick r:id="rId2" tooltip="Colapso_Circul_Tardio_Parali_cerebr"/>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7988" y="549275"/>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89094" name="Rectangle 6"/>
          <p:cNvSpPr>
            <a:spLocks noChangeArrowheads="1"/>
          </p:cNvSpPr>
          <p:nvPr/>
        </p:nvSpPr>
        <p:spPr bwMode="auto">
          <a:xfrm>
            <a:off x="179388" y="1204913"/>
            <a:ext cx="8964612" cy="201453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u="sng">
                <a:hlinkClick r:id="rId4"/>
              </a:rPr>
              <a:t/>
            </a:r>
            <a:br>
              <a:rPr lang="pt-BR" u="sng">
                <a:hlinkClick r:id="rId4"/>
              </a:rPr>
            </a:br>
            <a:r>
              <a:rPr lang="pt-BR" u="sng">
                <a:hlinkClick r:id="rId4"/>
              </a:rPr>
              <a:t>Late-Onset Circulatory Collapse and Risk of Cerebral Palsy in Extremely Preterm Infants.</a:t>
            </a:r>
            <a:r>
              <a:rPr lang="pt-BR"/>
              <a:t>Yasuoka K, Inoue H, Egami N, Ochiai M, Tanaka K, Sawano T, Kurata H, Ichiyama M, Fujiyoshi J, Matsushita Y, Sakai Y, Ohga S; Neonatal Research Network of Japan..J Pediatr. 2019 Sep;212:117-123.e4. doi: 10.1016/j.jpeds.2019.05.033. Epub 2019 Jun 20.PMID:31229321.</a:t>
            </a:r>
            <a:r>
              <a:rPr lang="pt-BR" u="sng">
                <a:hlinkClick r:id="rId5"/>
              </a:rPr>
              <a:t>Similar articles</a:t>
            </a:r>
            <a:r>
              <a:rPr lang="pt-BR"/>
              <a:t>.</a:t>
            </a:r>
          </a:p>
          <a:p>
            <a:pPr algn="ctr"/>
            <a:r>
              <a:rPr lang="pt-BR"/>
              <a:t>Realizado por Paulo R. Margotto </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5" name="Rectangle 3"/>
          <p:cNvSpPr>
            <a:spLocks noGrp="1"/>
          </p:cNvSpPr>
          <p:nvPr>
            <p:ph type="body" idx="1"/>
          </p:nvPr>
        </p:nvSpPr>
        <p:spPr>
          <a:xfrm>
            <a:off x="0" y="1268413"/>
            <a:ext cx="9144000" cy="5589587"/>
          </a:xfrm>
        </p:spPr>
        <p:txBody>
          <a:bodyPr/>
          <a:lstStyle/>
          <a:p>
            <a:pPr>
              <a:lnSpc>
                <a:spcPct val="90000"/>
              </a:lnSpc>
            </a:pPr>
            <a:r>
              <a:rPr lang="pt-BR" sz="2400" smtClean="0"/>
              <a:t>O estudo é da Rede de Pesquisa Neonatal do Japão (NRNJ) que inclui 204 Unidades de Terapia Intensivas Neonatais participantes que registram todas as informações clínicas de bebês nascidos com um peso de ≤1500 gramas (3474 bebês com idade gestacional média de 260/7 semanas (IQR 245/7-270/7 semanas) e um peso ao nascer de 769 gramas (IQR, 632-924 gramas), de 2008 a 2012). </a:t>
            </a:r>
          </a:p>
          <a:p>
            <a:pPr>
              <a:lnSpc>
                <a:spcPct val="90000"/>
              </a:lnSpc>
            </a:pPr>
            <a:r>
              <a:rPr lang="pt-BR" sz="2400" smtClean="0"/>
              <a:t>O colapso circulatório de início tardio ocorreu em 666 bebês (19,17% – aproximadamente 1 em cada 5 prematuros extremos). A análise de regressão logística multivariável revelou que o colapso circulatório de início tardio foi </a:t>
            </a:r>
            <a:r>
              <a:rPr lang="pt-BR" sz="2400" smtClean="0">
                <a:solidFill>
                  <a:srgbClr val="FF0066"/>
                </a:solidFill>
              </a:rPr>
              <a:t>significativamente e independentemente associado à PC (aOR-odds ratio ajustada- de 1,52; IC95%, 1,13-2,04) e um QI &lt;50 (aOR, 1,83; IC95%, 1,23-2,72), sendo considerado um novo risco para a PC.</a:t>
            </a:r>
            <a:r>
              <a:rPr lang="pt-BR" sz="2400" smtClean="0"/>
              <a:t>  Essa associação se manteve significativa com a exclusão de confundidores (hemorragia intraventricular, persistência do canal arterial, enterocolite necrosante ou uma combinação dessas doenças (</a:t>
            </a:r>
            <a:r>
              <a:rPr lang="pt-BR" sz="2400" b="1" smtClean="0">
                <a:solidFill>
                  <a:srgbClr val="FF0066"/>
                </a:solidFill>
              </a:rPr>
              <a:t>aOR, 1,45; IC 95%, 1,01-2,08</a:t>
            </a:r>
            <a:r>
              <a:rPr lang="pt-BR" sz="2400" smtClean="0"/>
              <a:t>). </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9" name="Rectangle 3"/>
          <p:cNvSpPr>
            <a:spLocks noGrp="1"/>
          </p:cNvSpPr>
          <p:nvPr>
            <p:ph type="body" idx="1"/>
          </p:nvPr>
        </p:nvSpPr>
        <p:spPr>
          <a:xfrm>
            <a:off x="107950" y="549275"/>
            <a:ext cx="8856663" cy="6192838"/>
          </a:xfrm>
        </p:spPr>
        <p:txBody>
          <a:bodyPr/>
          <a:lstStyle/>
          <a:p>
            <a:pPr>
              <a:lnSpc>
                <a:spcPct val="90000"/>
              </a:lnSpc>
            </a:pPr>
            <a:r>
              <a:rPr lang="pt-BR" sz="2800" smtClean="0">
                <a:latin typeface="Times New Roman" pitchFamily="18" charset="0"/>
              </a:rPr>
              <a:t>Estudos evidenciaram que a </a:t>
            </a:r>
            <a:r>
              <a:rPr lang="pt-BR" sz="2800" b="1" smtClean="0">
                <a:solidFill>
                  <a:srgbClr val="FF0066"/>
                </a:solidFill>
                <a:latin typeface="Times New Roman" pitchFamily="18" charset="0"/>
              </a:rPr>
              <a:t>insuficiência adrenocortical relativa pode persistir após o período de transição em recém-nascidos prematuros, que se pensa ser uma das principais causas de aparecimento do colapso circulatório de início tardio nesses bebês</a:t>
            </a:r>
            <a:r>
              <a:rPr lang="pt-BR" sz="2800" smtClean="0">
                <a:solidFill>
                  <a:srgbClr val="FF0066"/>
                </a:solidFill>
                <a:latin typeface="Times New Roman" pitchFamily="18" charset="0"/>
              </a:rPr>
              <a:t>.</a:t>
            </a:r>
          </a:p>
          <a:p>
            <a:pPr>
              <a:lnSpc>
                <a:spcPct val="90000"/>
              </a:lnSpc>
            </a:pPr>
            <a:r>
              <a:rPr lang="pt-BR" sz="2800" smtClean="0">
                <a:latin typeface="Times New Roman" pitchFamily="18" charset="0"/>
              </a:rPr>
              <a:t>Foi sugerido que o colapso circulatório de início tardio, que provavelmente está associado a problemas permanentes, deve ser tratado o mais precoce possível e na maioria dos casos, a </a:t>
            </a:r>
            <a:r>
              <a:rPr lang="pt-BR" sz="2800" b="1" smtClean="0">
                <a:solidFill>
                  <a:schemeClr val="hlink"/>
                </a:solidFill>
                <a:latin typeface="Times New Roman" pitchFamily="18" charset="0"/>
              </a:rPr>
              <a:t>hidrocortisona</a:t>
            </a:r>
            <a:r>
              <a:rPr lang="pt-BR" sz="2800" smtClean="0">
                <a:latin typeface="Times New Roman" pitchFamily="18" charset="0"/>
              </a:rPr>
              <a:t> é eficaz no tratamento dessa condição (dose inicial de </a:t>
            </a:r>
            <a:r>
              <a:rPr lang="pt-BR" sz="2800" b="1" smtClean="0">
                <a:solidFill>
                  <a:schemeClr val="hlink"/>
                </a:solidFill>
                <a:latin typeface="Times New Roman" pitchFamily="18" charset="0"/>
              </a:rPr>
              <a:t>0,5-2mg/kg</a:t>
            </a:r>
            <a:r>
              <a:rPr lang="pt-BR" sz="2800" smtClean="0">
                <a:latin typeface="Times New Roman" pitchFamily="18" charset="0"/>
              </a:rPr>
              <a:t>; a terapia foi individualizada, dependendo do quadro clínico e resposta ao tratamento inicial pelos neonatologistas responsáveis). </a:t>
            </a:r>
          </a:p>
          <a:p>
            <a:pPr algn="ctr">
              <a:lnSpc>
                <a:spcPct val="90000"/>
              </a:lnSpc>
            </a:pPr>
            <a:r>
              <a:rPr lang="pt-BR" sz="2800" b="1" smtClean="0">
                <a:solidFill>
                  <a:schemeClr val="hlink"/>
                </a:solidFill>
                <a:latin typeface="Times New Roman" pitchFamily="18" charset="0"/>
              </a:rPr>
              <a:t>O tempo o médio entre a dose inicial de hidrocortisona e as melhorias foi de 4 horas).</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Rectangle 3"/>
          <p:cNvSpPr>
            <a:spLocks noGrp="1"/>
          </p:cNvSpPr>
          <p:nvPr>
            <p:ph type="body" idx="1"/>
          </p:nvPr>
        </p:nvSpPr>
        <p:spPr>
          <a:xfrm>
            <a:off x="0" y="333375"/>
            <a:ext cx="8686800" cy="6524625"/>
          </a:xfrm>
        </p:spPr>
        <p:txBody>
          <a:bodyPr/>
          <a:lstStyle/>
          <a:p>
            <a:pPr>
              <a:lnSpc>
                <a:spcPct val="90000"/>
              </a:lnSpc>
            </a:pPr>
            <a:r>
              <a:rPr lang="pt-BR" sz="2400" smtClean="0"/>
              <a:t>Para um melhor entendimento da fisiopatologia dessa condição buscamos mais estudos, todos japoneses, de 2010 a 2019. Os bebes que apresentaram colapso circulatório de início tardio tinham, com maior frequência, </a:t>
            </a:r>
            <a:r>
              <a:rPr lang="pt-BR" sz="2400" b="1" smtClean="0">
                <a:solidFill>
                  <a:srgbClr val="FF0066"/>
                </a:solidFill>
              </a:rPr>
              <a:t>displasia broncopulmonar, hemorragia intraventricular grave, maior tempo de ventilação mecânica, maior área adrenal real ou igual à prevista no valor ao nascimento e inalterada em 3 semanas ao ultrassom da supra-renal, uso de levotiroxina sódica-LT4</a:t>
            </a:r>
            <a:r>
              <a:rPr lang="pt-BR" sz="2400" smtClean="0"/>
              <a:t> (o hormônio tireoidiano aumenta o metabolismo e a depuração do cortisol), </a:t>
            </a:r>
            <a:r>
              <a:rPr lang="pt-BR" sz="2400" b="1" smtClean="0">
                <a:solidFill>
                  <a:srgbClr val="FF0066"/>
                </a:solidFill>
              </a:rPr>
              <a:t>uso do fentanil dentro de duas semanas</a:t>
            </a:r>
            <a:r>
              <a:rPr lang="pt-BR" sz="2400" smtClean="0"/>
              <a:t> (os opioides têm um efeito ou induz uma diminuição no ACTH ou glicocorticóides e a administração crônica pode ser associada à diminuição da resposta à doença aguda), </a:t>
            </a:r>
            <a:r>
              <a:rPr lang="pt-BR" sz="2400" b="1" smtClean="0">
                <a:solidFill>
                  <a:srgbClr val="FF0066"/>
                </a:solidFill>
              </a:rPr>
              <a:t>hiponatremia</a:t>
            </a:r>
            <a:r>
              <a:rPr lang="pt-BR" sz="2400" smtClean="0"/>
              <a:t> (um baixo nível sérico de sódio pode ser um achado prodrômico de colapso circulatório de início tardio). </a:t>
            </a:r>
          </a:p>
          <a:p>
            <a:pPr>
              <a:lnSpc>
                <a:spcPct val="90000"/>
              </a:lnSpc>
            </a:pPr>
            <a:r>
              <a:rPr lang="pt-BR" sz="2400" b="1" smtClean="0">
                <a:solidFill>
                  <a:schemeClr val="hlink"/>
                </a:solidFill>
              </a:rPr>
              <a:t>Interessante que a cafeína foi protetora (cafeína eleva a concentração sérica de cortisol em humanos e roedores</a:t>
            </a:r>
            <a:r>
              <a:rPr lang="pt-BR" sz="2400" b="1" smtClean="0"/>
              <a:t>).</a:t>
            </a:r>
          </a:p>
          <a:p>
            <a:pPr>
              <a:lnSpc>
                <a:spcPct val="90000"/>
              </a:lnSpc>
            </a:pPr>
            <a:r>
              <a:rPr lang="pt-BR" sz="2400" smtClean="0"/>
              <a:t> Durante o estágio agudo do colapso circulatório a principal prioridade foi o início precoce da terapia com glicocorticoides</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Grp="1"/>
          </p:cNvSpPr>
          <p:nvPr>
            <p:ph type="body" idx="1"/>
          </p:nvPr>
        </p:nvSpPr>
        <p:spPr/>
        <p:txBody>
          <a:bodyPr/>
          <a:lstStyle/>
          <a:p>
            <a:pPr>
              <a:buFont typeface="Arial" pitchFamily="34" charset="0"/>
              <a:buNone/>
            </a:pPr>
            <a:r>
              <a:rPr lang="pt-BR" b="1" smtClean="0">
                <a:solidFill>
                  <a:schemeClr val="hlink"/>
                </a:solidFill>
              </a:rPr>
              <a:t>            </a:t>
            </a:r>
            <a:r>
              <a:rPr lang="pt-BR" b="1" smtClean="0">
                <a:solidFill>
                  <a:srgbClr val="FF0066"/>
                </a:solidFill>
              </a:rPr>
              <a:t>Por que existe só no Japão?</a:t>
            </a:r>
            <a:r>
              <a:rPr lang="pt-BR" smtClean="0">
                <a:solidFill>
                  <a:srgbClr val="FF0066"/>
                </a:solidFill>
              </a:rPr>
              <a:t> </a:t>
            </a:r>
          </a:p>
          <a:p>
            <a:r>
              <a:rPr lang="pt-BR" smtClean="0"/>
              <a:t>Fora do Japão o colapso circulatório de início tardio pode ser diagnosticado como outras condições, tais como </a:t>
            </a:r>
            <a:r>
              <a:rPr lang="pt-BR" smtClean="0">
                <a:solidFill>
                  <a:srgbClr val="FF0066"/>
                </a:solidFill>
              </a:rPr>
              <a:t>deterioração da função respiratória, disfunção renal, uma insuficiência adrenal relativa associada à sepse não comprovada e assim por diante</a:t>
            </a:r>
            <a:r>
              <a:rPr lang="pt-BR" smtClean="0"/>
              <a:t>. </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2" name="Text Box 4"/>
          <p:cNvSpPr txBox="1">
            <a:spLocks noChangeArrowheads="1"/>
          </p:cNvSpPr>
          <p:nvPr/>
        </p:nvSpPr>
        <p:spPr bwMode="auto">
          <a:xfrm>
            <a:off x="1671638" y="290513"/>
            <a:ext cx="2387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3600">
                <a:solidFill>
                  <a:schemeClr val="hlink"/>
                </a:solidFill>
              </a:rPr>
              <a:t>OBRIGADO!</a:t>
            </a:r>
          </a:p>
        </p:txBody>
      </p:sp>
      <p:pic>
        <p:nvPicPr>
          <p:cNvPr id="9421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052513"/>
            <a:ext cx="8569325" cy="481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4215" name="Text Box 7"/>
          <p:cNvSpPr txBox="1">
            <a:spLocks noChangeArrowheads="1"/>
          </p:cNvSpPr>
          <p:nvPr/>
        </p:nvSpPr>
        <p:spPr bwMode="auto">
          <a:xfrm>
            <a:off x="1042988" y="5949950"/>
            <a:ext cx="732313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chemeClr val="hlink"/>
                </a:solidFill>
              </a:rPr>
              <a:t>Staffs e Residentes da Unidade de Neonatologia do HMIB/SES/DF (1/1/2020)</a:t>
            </a:r>
          </a:p>
        </p:txBody>
      </p:sp>
      <p:sp>
        <p:nvSpPr>
          <p:cNvPr id="94216" name="Line 8"/>
          <p:cNvSpPr>
            <a:spLocks noChangeShapeType="1"/>
          </p:cNvSpPr>
          <p:nvPr/>
        </p:nvSpPr>
        <p:spPr bwMode="auto">
          <a:xfrm flipH="1">
            <a:off x="4716463" y="1773238"/>
            <a:ext cx="287337" cy="431800"/>
          </a:xfrm>
          <a:prstGeom prst="line">
            <a:avLst/>
          </a:prstGeom>
          <a:noFill/>
          <a:ln w="38100">
            <a:solidFill>
              <a:srgbClr val="FF006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94217" name="Text Box 9"/>
          <p:cNvSpPr txBox="1">
            <a:spLocks noChangeArrowheads="1"/>
          </p:cNvSpPr>
          <p:nvPr/>
        </p:nvSpPr>
        <p:spPr bwMode="auto">
          <a:xfrm>
            <a:off x="4984750" y="1512888"/>
            <a:ext cx="12573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chemeClr val="hlink"/>
                </a:solidFill>
              </a:rPr>
              <a:t>Dr. Antônio</a:t>
            </a:r>
          </a:p>
        </p:txBody>
      </p:sp>
    </p:spTree>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4698</TotalTime>
  <Words>8286</Words>
  <Application>Microsoft Office PowerPoint</Application>
  <PresentationFormat>Apresentação na tela (4:3)</PresentationFormat>
  <Paragraphs>312</Paragraphs>
  <Slides>56</Slides>
  <Notes>34</Notes>
  <HiddenSlides>0</HiddenSlides>
  <MMClips>0</MMClips>
  <ScaleCrop>false</ScaleCrop>
  <HeadingPairs>
    <vt:vector size="6" baseType="variant">
      <vt:variant>
        <vt:lpstr>Fontes usadas</vt:lpstr>
      </vt:variant>
      <vt:variant>
        <vt:i4>5</vt:i4>
      </vt:variant>
      <vt:variant>
        <vt:lpstr>Tema</vt:lpstr>
      </vt:variant>
      <vt:variant>
        <vt:i4>1</vt:i4>
      </vt:variant>
      <vt:variant>
        <vt:lpstr>Títulos de slides</vt:lpstr>
      </vt:variant>
      <vt:variant>
        <vt:i4>56</vt:i4>
      </vt:variant>
    </vt:vector>
  </HeadingPairs>
  <TitlesOfParts>
    <vt:vector size="62" baseType="lpstr">
      <vt:lpstr>Calibri</vt:lpstr>
      <vt:lpstr>Arial</vt:lpstr>
      <vt:lpstr>Times New Roman</vt:lpstr>
      <vt:lpstr>Lato</vt:lpstr>
      <vt:lpstr>Source Sans Pro</vt:lpstr>
      <vt:lpstr>Tema do Office</vt:lpstr>
      <vt:lpstr>Apresentação do PowerPoint</vt:lpstr>
      <vt:lpstr>Introdução</vt:lpstr>
      <vt:lpstr>Introdução</vt:lpstr>
      <vt:lpstr>Homeostase dos fluidos</vt:lpstr>
      <vt:lpstr>Homeostase dos fluidos</vt:lpstr>
      <vt:lpstr>Perdas de água insensível</vt:lpstr>
      <vt:lpstr>Tabela 1 -Perdas de água insensível</vt:lpstr>
      <vt:lpstr>Perdas de água insensível</vt:lpstr>
      <vt:lpstr>Perdas de água insensível</vt:lpstr>
      <vt:lpstr>Perda renal de água</vt:lpstr>
      <vt:lpstr>Perda renal de água</vt:lpstr>
      <vt:lpstr>Adaptação pós-natal dos compartimentos de água corporal</vt:lpstr>
      <vt:lpstr>Fluidoterapia de manutenção</vt:lpstr>
      <vt:lpstr>Fluidoterapia de manutenção</vt:lpstr>
      <vt:lpstr>Fluidoterapia de manutenção</vt:lpstr>
      <vt:lpstr>Fluidoterapia de manutenção</vt:lpstr>
      <vt:lpstr>Fluidoterapia de manutenção</vt:lpstr>
      <vt:lpstr>Fluidoterapia de manutenção</vt:lpstr>
      <vt:lpstr>Homeostase de sódio</vt:lpstr>
      <vt:lpstr>Necessidades imediatas de sódio pós-natal</vt:lpstr>
      <vt:lpstr>Necessidades imediatas de sódio pós-natal</vt:lpstr>
      <vt:lpstr>Necessidades de sódio para o crescimento</vt:lpstr>
      <vt:lpstr>Necessidades de sódio para o crescimento</vt:lpstr>
      <vt:lpstr>Necessidades de sódio para o crescimento</vt:lpstr>
      <vt:lpstr>Necessidades de sódio para o crescimento</vt:lpstr>
      <vt:lpstr>Necessidades de sódio para o crescimento</vt:lpstr>
      <vt:lpstr>Necessidades de sódio para o crescimento</vt:lpstr>
      <vt:lpstr>Tabela 2. Necessidades de sódio para o crescimento</vt:lpstr>
      <vt:lpstr>Homeostase do potássio</vt:lpstr>
      <vt:lpstr>Homeostase do potássio</vt:lpstr>
      <vt:lpstr>Homeostase do potássio</vt:lpstr>
      <vt:lpstr>Diretrizes recomendadas</vt:lpstr>
      <vt:lpstr>Diretrizes recomendadas</vt:lpstr>
      <vt:lpstr>Diretrizes recomendadas</vt:lpstr>
      <vt:lpstr>Conclusão</vt:lpstr>
      <vt:lpstr>Referências Bibliográficas</vt:lpstr>
      <vt:lpstr>Referências Bibliográficas</vt:lpstr>
      <vt:lpstr>Referências Bibliográficas</vt:lpstr>
      <vt:lpstr>Referências Bibliográficas</vt:lpstr>
      <vt:lpstr>Referências Bibliográficas</vt:lpstr>
      <vt:lpstr>Referências Bibliográficas</vt:lpstr>
      <vt:lpstr>Referências Bibliográficas</vt:lpstr>
      <vt:lpstr>Referências Bibliográficas</vt:lpstr>
      <vt:lpstr>Nota do Editor da página neonatal www.paulomargotto.com.br ,  Dr. Paulo R. Margotto. Consultem também! Aqui e Agora! ESTUDANDO JUNTOS!</vt:lpstr>
      <vt:lpstr>Apresentação do PowerPoint</vt:lpstr>
      <vt:lpstr> Capítulo do livro Assistência ao Recém-Nascido de Risco, 4ª Edição, 2020, no Prelo </vt:lpstr>
      <vt:lpstr>Apresentação do PowerPoint</vt:lpstr>
      <vt:lpstr>Apresentação do PowerPoint</vt:lpstr>
      <vt:lpstr>Abordagem do pequeno prematuro considerando as suas particularidades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CASA</dc:creator>
  <cp:lastModifiedBy>Paulo</cp:lastModifiedBy>
  <cp:revision>319</cp:revision>
  <dcterms:created xsi:type="dcterms:W3CDTF">2019-03-31T14:37:35Z</dcterms:created>
  <dcterms:modified xsi:type="dcterms:W3CDTF">2020-05-29T16:31:21Z</dcterms:modified>
</cp:coreProperties>
</file>