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1"/>
  </p:sldMasterIdLst>
  <p:notesMasterIdLst>
    <p:notesMasterId r:id="rId38"/>
  </p:notesMasterIdLst>
  <p:handoutMasterIdLst>
    <p:handoutMasterId r:id="rId39"/>
  </p:handoutMasterIdLst>
  <p:sldIdLst>
    <p:sldId id="256" r:id="rId2"/>
    <p:sldId id="283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322" r:id="rId16"/>
    <p:sldId id="307" r:id="rId17"/>
    <p:sldId id="305" r:id="rId18"/>
    <p:sldId id="298" r:id="rId19"/>
    <p:sldId id="299" r:id="rId20"/>
    <p:sldId id="300" r:id="rId21"/>
    <p:sldId id="302" r:id="rId22"/>
    <p:sldId id="303" r:id="rId23"/>
    <p:sldId id="304" r:id="rId24"/>
    <p:sldId id="308" r:id="rId25"/>
    <p:sldId id="309" r:id="rId26"/>
    <p:sldId id="311" r:id="rId27"/>
    <p:sldId id="312" r:id="rId28"/>
    <p:sldId id="313" r:id="rId29"/>
    <p:sldId id="314" r:id="rId30"/>
    <p:sldId id="315" r:id="rId31"/>
    <p:sldId id="321" r:id="rId32"/>
    <p:sldId id="318" r:id="rId33"/>
    <p:sldId id="319" r:id="rId34"/>
    <p:sldId id="320" r:id="rId35"/>
    <p:sldId id="323" r:id="rId36"/>
    <p:sldId id="306" r:id="rId37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egoe U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egoe U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egoe U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egoe U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Segoe U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egoe U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egoe U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egoe U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egoe U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4726"/>
    <a:srgbClr val="404040"/>
    <a:srgbClr val="FF9B45"/>
    <a:srgbClr val="DD462F"/>
    <a:srgbClr val="FF3399"/>
    <a:srgbClr val="0000FF"/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241" autoAdjust="0"/>
  </p:normalViewPr>
  <p:slideViewPr>
    <p:cSldViewPr snapToGrid="0">
      <p:cViewPr>
        <p:scale>
          <a:sx n="66" d="100"/>
          <a:sy n="66" d="100"/>
        </p:scale>
        <p:origin x="124" y="-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40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AAAED66-4C55-4882-9194-D5F1CCE1212A}" type="datetime1">
              <a:rPr lang="pt-BR"/>
              <a:pPr>
                <a:defRPr/>
              </a:pPr>
              <a:t>29/05/2020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o Número do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69FD21F-36ED-416B-B8F8-38EBEAD3DD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04181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7EFC99D-956B-4203-AF58-5FC21BEEA64C}" type="datetime1">
              <a:rPr lang="pt-BR"/>
              <a:pPr>
                <a:defRPr/>
              </a:pPr>
              <a:t>29/05/2020</a:t>
            </a:fld>
            <a:endParaRPr lang="pt-BR" dirty="0"/>
          </a:p>
        </p:txBody>
      </p:sp>
      <p:sp>
        <p:nvSpPr>
          <p:cNvPr id="4" name="Espaço Reservado para Imagem do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E1A93E6-6508-4256-9ABF-A95391B7AD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3249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ço Reservado para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9700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egoe U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D728E6-B876-4B13-BDD5-25A743BAEF81}" type="slidenum">
              <a:rPr lang="pt-BR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t-BR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 userDrawn="1"/>
        </p:nvSpPr>
        <p:spPr bwMode="blackWhite">
          <a:xfrm>
            <a:off x="255588" y="263525"/>
            <a:ext cx="11680825" cy="6330950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pt-BR" noProof="0"/>
              <a:t>Clique para editar o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3445172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 userDrawn="1"/>
        </p:nvSpPr>
        <p:spPr>
          <a:xfrm>
            <a:off x="255588" y="265113"/>
            <a:ext cx="11684000" cy="6332537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6" name="Conector reto 5"/>
          <p:cNvCxnSpPr/>
          <p:nvPr userDrawn="1"/>
        </p:nvCxnSpPr>
        <p:spPr>
          <a:xfrm>
            <a:off x="604838" y="1196975"/>
            <a:ext cx="10982325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521207" y="448056"/>
            <a:ext cx="6877119" cy="640080"/>
          </a:xfrm>
        </p:spPr>
        <p:txBody>
          <a:bodyPr rtlCol="0">
            <a:normAutofit/>
          </a:bodyPr>
          <a:lstStyle>
            <a:lvl1pPr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pt-BR" noProof="0" smtClean="0"/>
              <a:t>Clique para editar o título mestre</a:t>
            </a:r>
            <a:endParaRPr lang="pt-BR" noProof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0"/>
          </p:nvPr>
        </p:nvSpPr>
        <p:spPr>
          <a:xfrm>
            <a:off x="539496" y="1435608"/>
            <a:ext cx="4416552" cy="3977640"/>
          </a:xfrm>
        </p:spPr>
        <p:txBody>
          <a:bodyPr rtlCol="0">
            <a:normAutofit/>
          </a:bodyPr>
          <a:lstStyle>
            <a:lvl1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791B9260-944E-4120-A01D-F86A26FF334B}" type="datetime1">
              <a:rPr lang="pt-BR"/>
              <a:pPr>
                <a:defRPr/>
              </a:pPr>
              <a:t>29/05/2020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o Número do Slide 5"/>
          <p:cNvSpPr>
            <a:spLocks noGrp="1"/>
          </p:cNvSpPr>
          <p:nvPr>
            <p:ph type="sldNum" sz="quarter" idx="13"/>
          </p:nvPr>
        </p:nvSpPr>
        <p:spPr>
          <a:xfrm>
            <a:off x="8372475" y="6203950"/>
            <a:ext cx="3276600" cy="365125"/>
          </a:xfrm>
        </p:spPr>
        <p:txBody>
          <a:bodyPr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A8A79053-133F-4B35-878B-BDA1881062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674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 userDrawn="1"/>
        </p:nvSpPr>
        <p:spPr>
          <a:xfrm>
            <a:off x="255588" y="263525"/>
            <a:ext cx="11682412" cy="633095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 userDrawn="1"/>
        </p:nvSpPr>
        <p:spPr bwMode="blackWhite">
          <a:xfrm>
            <a:off x="255588" y="263525"/>
            <a:ext cx="11680825" cy="207168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1208" y="1536192"/>
            <a:ext cx="6876288" cy="640080"/>
          </a:xfrm>
        </p:spPr>
        <p:txBody>
          <a:bodyPr rtlCol="0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pt-BR" noProof="0" smtClean="0"/>
              <a:t>Clique para editar o título mestre</a:t>
            </a:r>
            <a:endParaRPr lang="pt-BR" noProof="0"/>
          </a:p>
        </p:txBody>
      </p:sp>
      <p:sp>
        <p:nvSpPr>
          <p:cNvPr id="7" name="Espaço Reservado para Conteúdo 6"/>
          <p:cNvSpPr>
            <a:spLocks noGrp="1"/>
          </p:cNvSpPr>
          <p:nvPr>
            <p:ph sz="quarter" idx="13"/>
          </p:nvPr>
        </p:nvSpPr>
        <p:spPr>
          <a:xfrm>
            <a:off x="539496" y="2560320"/>
            <a:ext cx="9445752" cy="3977640"/>
          </a:xfrm>
        </p:spPr>
        <p:txBody>
          <a:bodyPr rtlCol="0">
            <a:normAutofit/>
          </a:bodyPr>
          <a:lstStyle>
            <a:lvl1pPr>
              <a:defRPr lang="en-US" sz="24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  <a:lvl2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328765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 userDrawn="1"/>
        </p:nvSpPr>
        <p:spPr>
          <a:xfrm>
            <a:off x="255588" y="265113"/>
            <a:ext cx="11684000" cy="6332537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27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520700" y="447675"/>
            <a:ext cx="687705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de título Mestre</a:t>
            </a:r>
          </a:p>
        </p:txBody>
      </p:sp>
      <p:sp>
        <p:nvSpPr>
          <p:cNvPr id="1028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539750" y="1435100"/>
            <a:ext cx="4416425" cy="397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39750" y="62039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43FAAC-3D72-4E88-AC8B-666FBA5C9A8A}" type="datetime1">
              <a:rPr lang="pt-BR"/>
              <a:pPr>
                <a:defRPr/>
              </a:pPr>
              <a:t>29/05/2020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648200" y="62039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o Número do Slide 5"/>
          <p:cNvSpPr>
            <a:spLocks noGrp="1"/>
          </p:cNvSpPr>
          <p:nvPr>
            <p:ph type="sldNum" sz="quarter" idx="4"/>
          </p:nvPr>
        </p:nvSpPr>
        <p:spPr>
          <a:xfrm>
            <a:off x="8375650" y="62039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7BCB73-61FE-470A-AD05-EE46E85365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cxnSp>
        <p:nvCxnSpPr>
          <p:cNvPr id="8" name="Conector reto 7"/>
          <p:cNvCxnSpPr/>
          <p:nvPr userDrawn="1"/>
        </p:nvCxnSpPr>
        <p:spPr>
          <a:xfrm>
            <a:off x="604838" y="1196975"/>
            <a:ext cx="10982325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Segoe UI Ligh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Segoe UI Ligh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Segoe UI Ligh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Segoe UI Ligh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Segoe UI Ligh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Segoe UI Ligh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Segoe UI Ligh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Segoe UI Light" pitchFamily="34" charset="0"/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ts val="1000"/>
        </a:spcBef>
        <a:spcAft>
          <a:spcPts val="1200"/>
        </a:spcAft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8600" algn="l" rtl="0" eaLnBrk="0" fontAlgn="base" hangingPunct="0">
        <a:lnSpc>
          <a:spcPct val="150000"/>
        </a:lnSpc>
        <a:spcBef>
          <a:spcPts val="1000"/>
        </a:spcBef>
        <a:spcAft>
          <a:spcPts val="1200"/>
        </a:spcAft>
        <a:buFont typeface="Arial" charset="0"/>
        <a:buChar char="•"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lnSpc>
          <a:spcPct val="150000"/>
        </a:lnSpc>
        <a:spcBef>
          <a:spcPts val="1000"/>
        </a:spcBef>
        <a:spcAft>
          <a:spcPts val="1200"/>
        </a:spcAft>
        <a:buFont typeface="Arial" charset="0"/>
        <a:buChar char="•"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lnSpc>
          <a:spcPct val="150000"/>
        </a:lnSpc>
        <a:spcBef>
          <a:spcPts val="1000"/>
        </a:spcBef>
        <a:spcAft>
          <a:spcPts val="1200"/>
        </a:spcAft>
        <a:buFont typeface="Arial" charset="0"/>
        <a:buChar char="•"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28600" algn="l" rtl="0" eaLnBrk="0" fontAlgn="base" hangingPunct="0">
        <a:lnSpc>
          <a:spcPct val="150000"/>
        </a:lnSpc>
        <a:spcBef>
          <a:spcPts val="1000"/>
        </a:spcBef>
        <a:spcAft>
          <a:spcPts val="1200"/>
        </a:spcAft>
        <a:buFont typeface="Arial" charset="0"/>
        <a:buChar char="•"/>
        <a:defRPr lang="en-US" sz="1200" kern="1200" dirty="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5146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1800" indent="-228600" algn="l" defTabSz="914400" rtl="0" eaLnBrk="1" latinLnBrk="0" hangingPunct="1">
        <a:lnSpc>
          <a:spcPct val="15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lang="en-US" sz="12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429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22341467/?from_term=+neonatal+hemangiomatosis&amp;from_pos=5" TargetMode="Externa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pubmed.ncbi.nlm.nih.gov/28295545/?from_term=+neonatal+hemangiomatosis&amp;from_pos=9" TargetMode="Externa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pubmed/18550886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hyperlink" Target="https://www.ncbi.nlm.nih.gov/pubmed?linkname=pubmed_pubmed&amp;from_uid=29540887" TargetMode="External"/><Relationship Id="rId7" Type="http://schemas.openxmlformats.org/officeDocument/2006/relationships/image" Target="../media/image15.png"/><Relationship Id="rId2" Type="http://schemas.openxmlformats.org/officeDocument/2006/relationships/hyperlink" Target="https://www.ncbi.nlm.nih.gov/pubmed/29540887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hyperlink" Target="http://paulomargotto.com.br/documentos/20164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ctrTitle"/>
          </p:nvPr>
        </p:nvSpPr>
        <p:spPr>
          <a:xfrm>
            <a:off x="763588" y="2325688"/>
            <a:ext cx="10515600" cy="2387600"/>
          </a:xfrm>
        </p:spPr>
        <p:txBody>
          <a:bodyPr anchor="ctr"/>
          <a:lstStyle/>
          <a:p>
            <a:pPr eaLnBrk="1" hangingPunct="1"/>
            <a:r>
              <a:rPr lang="pt-BR" sz="4800" smtClean="0">
                <a:solidFill>
                  <a:schemeClr val="bg1"/>
                </a:solidFill>
              </a:rPr>
              <a:t>CASO CLINICO EM NEONATOLOGIA</a:t>
            </a:r>
            <a:br>
              <a:rPr lang="pt-BR" sz="4800" smtClean="0">
                <a:solidFill>
                  <a:schemeClr val="bg1"/>
                </a:solidFill>
              </a:rPr>
            </a:br>
            <a:r>
              <a:rPr lang="pt-BR" sz="4800" smtClean="0">
                <a:solidFill>
                  <a:schemeClr val="bg1"/>
                </a:solidFill>
              </a:rPr>
              <a:t>           </a:t>
            </a:r>
            <a:r>
              <a:rPr lang="pt-BR" sz="3600" b="1" smtClean="0">
                <a:solidFill>
                  <a:srgbClr val="FFFF00"/>
                </a:solidFill>
              </a:rPr>
              <a:t>Hemangiomatose Neonatal Difusa</a:t>
            </a:r>
            <a:br>
              <a:rPr lang="pt-BR" sz="3600" b="1" smtClean="0">
                <a:solidFill>
                  <a:srgbClr val="FFFF00"/>
                </a:solidFill>
              </a:rPr>
            </a:br>
            <a:endParaRPr lang="pt-BR" sz="3600" b="1" smtClean="0">
              <a:solidFill>
                <a:srgbClr val="FFFF00"/>
              </a:solidFill>
            </a:endParaRPr>
          </a:p>
        </p:txBody>
      </p:sp>
      <p:sp>
        <p:nvSpPr>
          <p:cNvPr id="5123" name="Subtítulo 2"/>
          <p:cNvSpPr>
            <a:spLocks noGrp="1"/>
          </p:cNvSpPr>
          <p:nvPr>
            <p:ph type="subTitle" idx="4294967295"/>
          </p:nvPr>
        </p:nvSpPr>
        <p:spPr>
          <a:xfrm>
            <a:off x="925513" y="4051300"/>
            <a:ext cx="9582150" cy="1452563"/>
          </a:xfrm>
          <a:solidFill>
            <a:srgbClr val="F8CFB6"/>
          </a:solidFill>
          <a:ln>
            <a:solidFill>
              <a:srgbClr val="F8CAB6"/>
            </a:solidFill>
            <a:miter lim="800000"/>
            <a:headEnd/>
            <a:tailEnd/>
          </a:ln>
        </p:spPr>
        <p:txBody>
          <a:bodyPr/>
          <a:lstStyle/>
          <a:p>
            <a:pPr marL="0" indent="0" algn="ctr" eaLnBrk="1" hangingPunct="1">
              <a:lnSpc>
                <a:spcPct val="100000"/>
              </a:lnSpc>
            </a:pPr>
            <a:r>
              <a:rPr lang="pt-BR" sz="1600" b="1" smtClean="0">
                <a:solidFill>
                  <a:schemeClr val="hlink"/>
                </a:solidFill>
                <a:latin typeface="Segoe UI Light" pitchFamily="34" charset="0"/>
              </a:rPr>
              <a:t>Thalita Ferreira Araújo - MR3 em Neonatologia </a:t>
            </a:r>
          </a:p>
          <a:p>
            <a:pPr marL="0" indent="0" algn="ctr" eaLnBrk="1" hangingPunct="1">
              <a:lnSpc>
                <a:spcPct val="100000"/>
              </a:lnSpc>
            </a:pPr>
            <a:r>
              <a:rPr lang="pt-BR" sz="1600" b="1" smtClean="0">
                <a:solidFill>
                  <a:schemeClr val="hlink"/>
                </a:solidFill>
                <a:latin typeface="Segoe UI Light" pitchFamily="34" charset="0"/>
              </a:rPr>
              <a:t>Coordenação:  Miza Vidigal</a:t>
            </a:r>
          </a:p>
          <a:p>
            <a:pPr marL="0" indent="0" algn="ctr" eaLnBrk="1" hangingPunct="1">
              <a:lnSpc>
                <a:spcPct val="100000"/>
              </a:lnSpc>
            </a:pPr>
            <a:r>
              <a:rPr lang="pt-BR" sz="1600" b="1" smtClean="0">
                <a:solidFill>
                  <a:schemeClr val="hlink"/>
                </a:solidFill>
                <a:latin typeface="Segoe UI Light" pitchFamily="34" charset="0"/>
              </a:rPr>
              <a:t>Unidade de Neonatologia do HMIB/SESDF</a:t>
            </a:r>
          </a:p>
        </p:txBody>
      </p:sp>
      <p:sp>
        <p:nvSpPr>
          <p:cNvPr id="5124" name="Text Box 5"/>
          <p:cNvSpPr txBox="1">
            <a:spLocks noChangeArrowheads="1"/>
          </p:cNvSpPr>
          <p:nvPr/>
        </p:nvSpPr>
        <p:spPr bwMode="auto">
          <a:xfrm>
            <a:off x="4276725" y="5621338"/>
            <a:ext cx="30019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9pPr>
          </a:lstStyle>
          <a:p>
            <a:pPr eaLnBrk="1" hangingPunct="1"/>
            <a:r>
              <a:rPr lang="pt-BR">
                <a:hlinkClick r:id="rId3"/>
              </a:rPr>
              <a:t>www.paulomargotto.com.br</a:t>
            </a:r>
            <a:endParaRPr lang="pt-BR"/>
          </a:p>
          <a:p>
            <a:pPr eaLnBrk="1" hangingPunct="1"/>
            <a:r>
              <a:rPr lang="pt-BR"/>
              <a:t>Brasília, 30 de maio de 2020</a:t>
            </a:r>
          </a:p>
        </p:txBody>
      </p:sp>
      <p:pic>
        <p:nvPicPr>
          <p:cNvPr id="512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013" y="368300"/>
            <a:ext cx="4408487" cy="213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Google Shape;38;p1"/>
          <p:cNvPicPr preferRelativeResize="0"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838" y="390525"/>
            <a:ext cx="179705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IDENTIFICAÇÃO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buFontTx/>
              <a:buChar char="•"/>
            </a:pPr>
            <a:r>
              <a:rPr lang="pt-BR">
                <a:solidFill>
                  <a:srgbClr val="404040"/>
                </a:solidFill>
              </a:rPr>
              <a:t>ASAS,  30 dias de vida, masculino. Nascido em 22/04, parto vaginal, Apgar 9/9. IG de 40 semanas. PN de 3560g, E:  52 cm e PC  35 cm.</a:t>
            </a:r>
          </a:p>
          <a:p>
            <a:pPr marL="0" indent="0" eaLnBrk="1" hangingPunct="1">
              <a:lnSpc>
                <a:spcPct val="100000"/>
              </a:lnSpc>
              <a:buFontTx/>
              <a:buChar char="•"/>
            </a:pPr>
            <a:r>
              <a:rPr lang="pt-BR">
                <a:solidFill>
                  <a:srgbClr val="404040"/>
                </a:solidFill>
              </a:rPr>
              <a:t>Classificação: RNT / AIG</a:t>
            </a:r>
          </a:p>
          <a:p>
            <a:pPr marL="0" indent="0" eaLnBrk="1" hangingPunct="1">
              <a:lnSpc>
                <a:spcPct val="100000"/>
              </a:lnSpc>
              <a:buFontTx/>
              <a:buChar char="•"/>
            </a:pPr>
            <a:r>
              <a:rPr lang="pt-BR">
                <a:solidFill>
                  <a:srgbClr val="404040"/>
                </a:solidFill>
              </a:rPr>
              <a:t>Ao exame físico em sala de parto apresentava:</a:t>
            </a:r>
          </a:p>
          <a:p>
            <a:pPr marL="571500" lvl="1" indent="-342900" eaLnBrk="1" hangingPunct="1">
              <a:lnSpc>
                <a:spcPct val="100000"/>
              </a:lnSpc>
            </a:pPr>
            <a:r>
              <a:rPr lang="pt-BR" sz="2000">
                <a:solidFill>
                  <a:srgbClr val="404040"/>
                </a:solidFill>
              </a:rPr>
              <a:t>“HEMANGIOMAS DIFUSOS E AREA AROXEADA EM 4° QDE, SUBUNGUEAL”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EVOLUÇÃO 22/04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4157662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buFontTx/>
              <a:buChar char="•"/>
            </a:pPr>
            <a:r>
              <a:rPr lang="pt-BR" sz="2300">
                <a:solidFill>
                  <a:srgbClr val="404040"/>
                </a:solidFill>
              </a:rPr>
              <a:t>Estava no ALCON quando evoluiu com Gemência, taquipneia e queda da saturação até 69% com aproximadamente 7hdv. Foi alocado em leito improvisado no CO, com Hood 30% mantendo saturação limítrofe.</a:t>
            </a:r>
          </a:p>
          <a:p>
            <a:pPr marL="0" indent="0" eaLnBrk="1" hangingPunct="1">
              <a:lnSpc>
                <a:spcPct val="100000"/>
              </a:lnSpc>
              <a:buFontTx/>
              <a:buChar char="•"/>
            </a:pPr>
            <a:r>
              <a:rPr lang="pt-BR" sz="2300">
                <a:solidFill>
                  <a:srgbClr val="404040"/>
                </a:solidFill>
              </a:rPr>
              <a:t>Exame físico: sopro sistólico em BEEB 2+/6+. Taquidispneico leve.</a:t>
            </a:r>
          </a:p>
          <a:p>
            <a:pPr marL="0" indent="0" eaLnBrk="1" hangingPunct="1">
              <a:lnSpc>
                <a:spcPct val="100000"/>
              </a:lnSpc>
              <a:buFontTx/>
              <a:buChar char="•"/>
            </a:pPr>
            <a:r>
              <a:rPr lang="pt-BR" sz="2300">
                <a:solidFill>
                  <a:srgbClr val="404040"/>
                </a:solidFill>
              </a:rPr>
              <a:t>RxT(22/04): pulmões normoexpandidos área cardíaca aumentada, infiltrado perihilar mais evidente à Direita.</a:t>
            </a:r>
          </a:p>
          <a:p>
            <a:pPr marL="0" indent="0" eaLnBrk="1" hangingPunct="1">
              <a:lnSpc>
                <a:spcPct val="100000"/>
              </a:lnSpc>
              <a:buFontTx/>
              <a:buChar char="•"/>
            </a:pPr>
            <a:r>
              <a:rPr lang="pt-BR" sz="2300">
                <a:solidFill>
                  <a:srgbClr val="404040"/>
                </a:solidFill>
              </a:rPr>
              <a:t>Realizado revisão de prontuário, rastreio Infeccioso e Ecocardiograma</a:t>
            </a:r>
            <a:endParaRPr lang="pt-BR" sz="1300">
              <a:solidFill>
                <a:srgbClr val="404040"/>
              </a:solidFill>
            </a:endParaRPr>
          </a:p>
          <a:p>
            <a:pPr marL="0" indent="0" eaLnBrk="1" hangingPunct="1">
              <a:lnSpc>
                <a:spcPct val="130000"/>
              </a:lnSpc>
            </a:pPr>
            <a:endParaRPr lang="pt-BR" sz="1300">
              <a:solidFill>
                <a:srgbClr val="40404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447675"/>
            <a:ext cx="6877050" cy="6397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Evolução 22-24/04</a:t>
            </a:r>
          </a:p>
        </p:txBody>
      </p:sp>
      <p:sp>
        <p:nvSpPr>
          <p:cNvPr id="5" name="CaixaDeTexto 4">
            <a:extLst>
              <a:ext uri="{FF2B5EF4-FFF2-40B4-BE49-F238E27FC236}"/>
            </a:extLst>
          </p:cNvPr>
          <p:cNvSpPr txBox="1"/>
          <p:nvPr/>
        </p:nvSpPr>
        <p:spPr>
          <a:xfrm>
            <a:off x="6096000" y="1435100"/>
            <a:ext cx="4876800" cy="5035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Sorologias maternas: Não reagentes no 1º trimestre (HIV, Hepatite B e C, toxoplasmose)</a:t>
            </a:r>
            <a:br>
              <a:rPr lang="pt-BR" dirty="0">
                <a:latin typeface="+mn-lt"/>
                <a:cs typeface="+mn-cs"/>
              </a:rPr>
            </a:br>
            <a:endParaRPr lang="pt-BR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Teste rápido sífilis: positivo e HIV não reagente </a:t>
            </a:r>
            <a:br>
              <a:rPr lang="pt-BR" dirty="0">
                <a:latin typeface="+mn-lt"/>
                <a:cs typeface="+mn-cs"/>
              </a:rPr>
            </a:br>
            <a:endParaRPr lang="pt-BR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Intercorrências na gestação: sífilis adequadamente tratada  (VDRL 14/10= 1:128; 13/03 NR; 4/4= 1:2)</a:t>
            </a:r>
            <a:br>
              <a:rPr lang="pt-BR" dirty="0">
                <a:latin typeface="+mn-lt"/>
                <a:cs typeface="+mn-cs"/>
              </a:rPr>
            </a:br>
            <a:endParaRPr lang="pt-BR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VDRL RN 1:2</a:t>
            </a:r>
            <a:br>
              <a:rPr lang="pt-BR" dirty="0">
                <a:latin typeface="+mn-lt"/>
                <a:cs typeface="+mn-cs"/>
              </a:rPr>
            </a:br>
            <a:endParaRPr lang="pt-BR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Dose única de Penicilina </a:t>
            </a:r>
            <a:r>
              <a:rPr lang="pt-BR" dirty="0" err="1">
                <a:latin typeface="+mn-lt"/>
                <a:cs typeface="+mn-cs"/>
              </a:rPr>
              <a:t>Benzatina</a:t>
            </a:r>
            <a:r>
              <a:rPr lang="pt-BR" dirty="0">
                <a:latin typeface="+mn-lt"/>
                <a:cs typeface="+mn-cs"/>
              </a:rPr>
              <a:t> IM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dirty="0">
                <a:latin typeface="+mn-lt"/>
                <a:cs typeface="+mn-cs"/>
              </a:rPr>
              <a:t>Ecocardiograma (24/04): FOP. PCA 2.4mm, em extremidade pulmonar.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>
              <a:latin typeface="+mn-lt"/>
              <a:cs typeface="+mn-cs"/>
            </a:endParaRPr>
          </a:p>
        </p:txBody>
      </p:sp>
      <p:graphicFrame>
        <p:nvGraphicFramePr>
          <p:cNvPr id="8247" name="Group 55"/>
          <p:cNvGraphicFramePr>
            <a:graphicFrameLocks noGrp="1"/>
          </p:cNvGraphicFramePr>
          <p:nvPr>
            <p:ph sz="quarter" idx="10"/>
          </p:nvPr>
        </p:nvGraphicFramePr>
        <p:xfrm>
          <a:off x="520700" y="1435100"/>
          <a:ext cx="4435475" cy="4976818"/>
        </p:xfrm>
        <a:graphic>
          <a:graphicData uri="http://schemas.openxmlformats.org/drawingml/2006/table">
            <a:tbl>
              <a:tblPr/>
              <a:tblGrid>
                <a:gridCol w="1347788"/>
                <a:gridCol w="1549400"/>
                <a:gridCol w="1538287"/>
              </a:tblGrid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22/04/20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23/04/2020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HB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19.3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17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HT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57.4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50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LEUCO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15600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12600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NT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11232 (72%)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9324 (74%)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BAST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SEG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72%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74%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MON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4%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6%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LINF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24%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19%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PQT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129mil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134mil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VDRL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1:2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3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EVOLUÇÃO 26/04</a:t>
            </a:r>
          </a:p>
        </p:txBody>
      </p:sp>
      <p:sp>
        <p:nvSpPr>
          <p:cNvPr id="5" name="Espaço Reservado para Conteúdo 4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0700" y="2393950"/>
            <a:ext cx="6577013" cy="4259263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Mantinha Taquidispneia leve, sem HOOD, com exantema difuso inclusive em palmas e plantas dos pés.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EF: Fígado 2cm RCD e Baço 1cm RCE. 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“Apesar de títulos baixos, sintomatologia compatível com sífilis congênita” - Iniciado penicilina cristalina e coletado novos exames e liquor.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Relato da mãe de aumento das manchas.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 b="1">
                <a:solidFill>
                  <a:srgbClr val="404040"/>
                </a:solidFill>
              </a:rPr>
              <a:t>CCIH: “</a:t>
            </a:r>
            <a:r>
              <a:rPr lang="pt-BR" sz="2000">
                <a:solidFill>
                  <a:srgbClr val="404040"/>
                </a:solidFill>
              </a:rPr>
              <a:t>VDRL1:2, LCR sem alterações, porém não é assintomática.  Lesões de pele compatível com sífilis congênita, tratar com P. Cristalina 10 dias.”</a:t>
            </a:r>
          </a:p>
          <a:p>
            <a:pPr marL="0" indent="0" eaLnBrk="1" hangingPunct="1">
              <a:lnSpc>
                <a:spcPct val="130000"/>
              </a:lnSpc>
            </a:pPr>
            <a:endParaRPr lang="pt-BR" sz="1300">
              <a:solidFill>
                <a:srgbClr val="404040"/>
              </a:solidFill>
            </a:endParaRPr>
          </a:p>
        </p:txBody>
      </p:sp>
      <p:graphicFrame>
        <p:nvGraphicFramePr>
          <p:cNvPr id="9304" name="Group 88"/>
          <p:cNvGraphicFramePr>
            <a:graphicFrameLocks noGrp="1"/>
          </p:cNvGraphicFramePr>
          <p:nvPr/>
        </p:nvGraphicFramePr>
        <p:xfrm>
          <a:off x="7116763" y="2351088"/>
          <a:ext cx="4783137" cy="4540247"/>
        </p:xfrm>
        <a:graphic>
          <a:graphicData uri="http://schemas.openxmlformats.org/drawingml/2006/table">
            <a:tbl>
              <a:tblPr/>
              <a:tblGrid>
                <a:gridCol w="1066800"/>
                <a:gridCol w="1270000"/>
                <a:gridCol w="1265237"/>
                <a:gridCol w="1181100"/>
              </a:tblGrid>
              <a:tr h="4175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22/04/20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23/04/2020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26/04/20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6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HB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19.3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17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18.5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26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HT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57.4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50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52.8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26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LEUCO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15600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12600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7300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4175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NT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11232 (72%)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9324 (74%)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2800 (39%)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26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BAST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0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26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SEG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72%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74%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39%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26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MON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4%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6%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4%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26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LINF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24%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19%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57%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26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PQT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129mil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134mil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117mil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26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VDRL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1:2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26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INR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1.84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260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PCR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3.2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  <a:tr h="4175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TGO/TGP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39/51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</a:tr>
              <a:tr h="4175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Segoe UI" pitchFamily="34" charset="0"/>
                        </a:rPr>
                        <a:t>VDRL LCR</a:t>
                      </a:r>
                      <a:endParaRPr kumimoji="0" lang="pt-BR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Segoe UI" pitchFamily="34" charset="0"/>
                        </a:rPr>
                        <a:t> NR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9340" marR="4934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FF7"/>
                    </a:solidFill>
                  </a:tcPr>
                </a:tc>
              </a:tr>
            </a:tbl>
          </a:graphicData>
        </a:graphic>
      </p:graphicFrame>
      <p:sp>
        <p:nvSpPr>
          <p:cNvPr id="8" name="Elipse 7">
            <a:extLst>
              <a:ext uri="{FF2B5EF4-FFF2-40B4-BE49-F238E27FC236}"/>
            </a:extLst>
          </p:cNvPr>
          <p:cNvSpPr/>
          <p:nvPr/>
        </p:nvSpPr>
        <p:spPr>
          <a:xfrm>
            <a:off x="10718800" y="6408738"/>
            <a:ext cx="490538" cy="44926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EVOLUÇÃO 29/04 A 04/05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90600" y="2281238"/>
            <a:ext cx="9445625" cy="4397375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1800" b="1">
                <a:solidFill>
                  <a:srgbClr val="404040"/>
                </a:solidFill>
              </a:rPr>
              <a:t>29/04</a:t>
            </a:r>
            <a:r>
              <a:rPr lang="pt-BR" sz="1800">
                <a:solidFill>
                  <a:srgbClr val="404040"/>
                </a:solidFill>
              </a:rPr>
              <a:t>:  Estava na UCIN externa, contudo apresentou Taquipneia com TSC leve, e saturação até 85%. Retornou para UCIN interna com O2 livre e foi solicitado novo Ecocárdio.</a:t>
            </a:r>
          </a:p>
          <a:p>
            <a:pPr marL="0" indent="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1800">
                <a:solidFill>
                  <a:srgbClr val="404040"/>
                </a:solidFill>
              </a:rPr>
              <a:t>- Aumento das lesões eritematosas, algumas maiores em coxa, além de lesão em lábio superior e corpo de pênis. Iniciado novas investigações. (Hemangiomatose? Vasculite?).</a:t>
            </a:r>
          </a:p>
          <a:p>
            <a:pPr marL="0" indent="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1800" b="1">
                <a:solidFill>
                  <a:srgbClr val="404040"/>
                </a:solidFill>
              </a:rPr>
              <a:t>04/05: </a:t>
            </a:r>
            <a:r>
              <a:rPr lang="pt-BR" sz="1800">
                <a:solidFill>
                  <a:srgbClr val="404040"/>
                </a:solidFill>
              </a:rPr>
              <a:t>Lesões deveriam desaparecer no máximo com 7 dias de tratamento, entretanto cursou com piora do desconforto, Radiografias demonstravam aumento da área cardíaca.</a:t>
            </a:r>
          </a:p>
          <a:p>
            <a:pPr marL="0" indent="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1800">
                <a:solidFill>
                  <a:srgbClr val="404040"/>
                </a:solidFill>
              </a:rPr>
              <a:t>- USG Abdome (04/05): congestão hepática + fígado de consistência muito densa; 2 lesões nodulares em Lobo Direito.</a:t>
            </a:r>
          </a:p>
          <a:p>
            <a:pPr marL="0" indent="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000">
                <a:solidFill>
                  <a:srgbClr val="404040"/>
                </a:solidFill>
              </a:rPr>
              <a:t>-- Durante USG DE ABDM FOI IDENTIFICADO SINAIS SUGESTIVOS DE Insuficiência cardíaca congestiva, SENDO INICIADO Furosemida.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Evolução 06 – 09/05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200" b="1">
                <a:solidFill>
                  <a:srgbClr val="404040"/>
                </a:solidFill>
              </a:rPr>
              <a:t>06/05:  </a:t>
            </a:r>
            <a:r>
              <a:rPr lang="pt-BR" sz="2200">
                <a:solidFill>
                  <a:srgbClr val="404040"/>
                </a:solidFill>
              </a:rPr>
              <a:t>completou tratamento com penicilina cristalina, porém lesões aumentaram em número e tamanho.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  <a:defRPr/>
            </a:pPr>
            <a:r>
              <a:rPr lang="pt-BR" sz="2200" b="1">
                <a:solidFill>
                  <a:srgbClr val="404040"/>
                </a:solidFill>
              </a:rPr>
              <a:t>Ecocardio (07/05): </a:t>
            </a:r>
            <a:r>
              <a:rPr lang="pt-BR" sz="2200">
                <a:solidFill>
                  <a:srgbClr val="404040"/>
                </a:solidFill>
              </a:rPr>
              <a:t>FOP. Coarctação da Aorta de grau discreto. Insuficiência mitral de Grau discreto (FE 64%)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  <a:defRPr/>
            </a:pPr>
            <a:r>
              <a:rPr lang="pt-BR" sz="2200" b="1">
                <a:solidFill>
                  <a:srgbClr val="404040"/>
                </a:solidFill>
              </a:rPr>
              <a:t> Genética (08/05): </a:t>
            </a:r>
            <a:r>
              <a:rPr lang="pt-BR" sz="2200">
                <a:solidFill>
                  <a:srgbClr val="404040"/>
                </a:solidFill>
              </a:rPr>
              <a:t>Lesões púrpuricas puntiformes de tamanho variável em tórax e membros, pés e mãos, que se descoram a digitopressão. Maiores lesões apresentam relevo, não descamativas. HD: Múltiplos Hemangiomas? 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  <a:defRPr/>
            </a:pPr>
            <a:r>
              <a:rPr lang="pt-BR" sz="2200">
                <a:solidFill>
                  <a:srgbClr val="404040"/>
                </a:solidFill>
              </a:rPr>
              <a:t>Novas Investigações: Sífilis congênita sintomática? Vasculite? Hemangiomatose Múltipla? Púrpura fulminans forma leve? (alteração nos tempos de coagulação). Desconforto Respiratório (ICC).</a:t>
            </a:r>
          </a:p>
          <a:p>
            <a:pPr marL="0" indent="0" eaLnBrk="1" hangingPunct="1">
              <a:lnSpc>
                <a:spcPct val="130000"/>
              </a:lnSpc>
              <a:defRPr/>
            </a:pPr>
            <a:endParaRPr lang="pt-BR" sz="2200">
              <a:solidFill>
                <a:srgbClr val="40404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EVOLUÇÃO 8/05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>
                <a:solidFill>
                  <a:srgbClr val="404040"/>
                </a:solidFill>
              </a:rPr>
              <a:t>Já haviam solicitado TC de Abdome, porém só foi possível na terceira tentativa sendo sedado com Cetamina</a:t>
            </a:r>
          </a:p>
          <a:p>
            <a:pPr marL="0" indent="0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 b="1">
                <a:solidFill>
                  <a:srgbClr val="404040"/>
                </a:solidFill>
              </a:rPr>
              <a:t>TC DE ABDOME C/ CONTRASTE (08/05): </a:t>
            </a:r>
            <a:r>
              <a:rPr lang="pt-BR" sz="2200">
                <a:solidFill>
                  <a:srgbClr val="404040"/>
                </a:solidFill>
              </a:rPr>
              <a:t>múltiplos nódulos hepáticos hipervasculares, alguns confluentes, associado a dilatação das veias supra-hepáticas, aumento do calibre do tronco celíaco e da emergência da artéria mesentérica superior, com redução da aorta distal a emergência destes vasos. Considerar </a:t>
            </a:r>
            <a:r>
              <a:rPr lang="pt-BR" sz="2200" b="1">
                <a:solidFill>
                  <a:srgbClr val="FF0000"/>
                </a:solidFill>
              </a:rPr>
              <a:t>hemangioma/ hemangioendotelioma infantil</a:t>
            </a:r>
            <a:r>
              <a:rPr lang="pt-BR" sz="2200">
                <a:solidFill>
                  <a:srgbClr val="404040"/>
                </a:solidFill>
              </a:rPr>
              <a:t>.</a:t>
            </a:r>
          </a:p>
          <a:p>
            <a:pPr marL="0" indent="0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 b="1">
                <a:solidFill>
                  <a:srgbClr val="404040"/>
                </a:solidFill>
              </a:rPr>
              <a:t>TC DE TORAX (08/05): </a:t>
            </a:r>
            <a:r>
              <a:rPr lang="pt-BR" sz="2200">
                <a:solidFill>
                  <a:srgbClr val="404040"/>
                </a:solidFill>
              </a:rPr>
              <a:t>focos de atelectasia esparsos em ambos pulmões. Acentuação da trama vascular. Aumento do índice cardiotorácico. Sinais de comunicação entre aorta descendente e tronco pulmonar? (PCA?)</a:t>
            </a:r>
          </a:p>
          <a:p>
            <a:pPr marL="0" indent="0" eaLnBrk="1" hangingPunct="1">
              <a:lnSpc>
                <a:spcPct val="130000"/>
              </a:lnSpc>
            </a:pPr>
            <a:endParaRPr lang="pt-BR" sz="2200">
              <a:solidFill>
                <a:srgbClr val="40404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EVOLUÇÃO 12-13/05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100">
                <a:solidFill>
                  <a:srgbClr val="404040"/>
                </a:solidFill>
              </a:rPr>
              <a:t> Teve piora do desconforto, sudorese e palidez. Colocado no CPAP (FIO 30 P+6)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100" b="1">
                <a:solidFill>
                  <a:srgbClr val="404040"/>
                </a:solidFill>
              </a:rPr>
              <a:t>Ecocardio (12/05): </a:t>
            </a:r>
            <a:r>
              <a:rPr lang="pt-BR" sz="2100">
                <a:solidFill>
                  <a:srgbClr val="404040"/>
                </a:solidFill>
              </a:rPr>
              <a:t>FE 64%. Insuficiência mitral de grau discreto. Hipertensão pulmonar. FOP. Canal arterial fechado.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100">
                <a:solidFill>
                  <a:srgbClr val="404040"/>
                </a:solidFill>
              </a:rPr>
              <a:t> </a:t>
            </a:r>
            <a:r>
              <a:rPr lang="pt-BR" sz="2100" b="1">
                <a:solidFill>
                  <a:srgbClr val="404040"/>
                </a:solidFill>
              </a:rPr>
              <a:t>CardioPed(12/05): </a:t>
            </a:r>
            <a:r>
              <a:rPr lang="pt-BR" sz="2100">
                <a:solidFill>
                  <a:srgbClr val="404040"/>
                </a:solidFill>
              </a:rPr>
              <a:t>não parece apresentar estreitamento real em aorta. Parece hiperdinâmico, com aumento de câmaras esquerdas e insuficiência mitral de etiologia não esclarecida.  Sugiro Angiotomografia de tórax. (Malformação arteriovenosa pulmonar?)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100">
                <a:solidFill>
                  <a:srgbClr val="404040"/>
                </a:solidFill>
              </a:rPr>
              <a:t>HC: vários agregados de plaquetários. Macroplaquetas. (Consumo de plaquetas?)</a:t>
            </a:r>
          </a:p>
          <a:p>
            <a:pPr marL="0" indent="0" eaLnBrk="1" hangingPunct="1">
              <a:lnSpc>
                <a:spcPct val="130000"/>
              </a:lnSpc>
            </a:pPr>
            <a:endParaRPr lang="pt-BR" sz="2000">
              <a:solidFill>
                <a:srgbClr val="40404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Evolução 16/05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>
                <a:solidFill>
                  <a:srgbClr val="404040"/>
                </a:solidFill>
              </a:rPr>
              <a:t>“Paciente evoluindo com piora cardiovascular, com necessidade cada vez mais de suporte. Exames complementares apontavam para hemangiomatose (imagem + laboratório com pouca alteração das enzimas hepáticas em detrimento do aumento da FAL). Já havia sido reduzido Taxa Hídrica (75ml/kg/dia) e aumentado Furosemida (5mg/kg/dia). Com a gravidade do quadro e pouca resposta à terapia já implementada, foi optado por iniciar </a:t>
            </a:r>
            <a:r>
              <a:rPr lang="pt-BR" b="1">
                <a:solidFill>
                  <a:srgbClr val="FF3399"/>
                </a:solidFill>
              </a:rPr>
              <a:t>propranolol</a:t>
            </a:r>
            <a:r>
              <a:rPr lang="pt-BR">
                <a:solidFill>
                  <a:srgbClr val="FF3399"/>
                </a:solidFill>
              </a:rPr>
              <a:t> </a:t>
            </a:r>
            <a:r>
              <a:rPr lang="pt-BR">
                <a:solidFill>
                  <a:srgbClr val="404040"/>
                </a:solidFill>
              </a:rPr>
              <a:t>(2mg/kg/dia).</a:t>
            </a:r>
          </a:p>
          <a:p>
            <a:pPr marL="0" indent="0" eaLnBrk="1" hangingPunct="1"/>
            <a:endParaRPr lang="pt-BR">
              <a:solidFill>
                <a:srgbClr val="40404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EVOLUÇÃO 17/05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Apresentando Irritabilidade, choroso e piora importante do padrão respiratório. Estava em CPAP, apresentando Palidez cutâneo-mucosa, ânus com hemorroida e sangramento em pequena monta na fralda.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Evoluiu no final da tarde com Gasping e cianose central. 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Ventilação sob máscara </a:t>
            </a:r>
            <a:r>
              <a:rPr lang="pt-BR" sz="2000">
                <a:solidFill>
                  <a:srgbClr val="404040"/>
                </a:solidFill>
                <a:sym typeface="Wingdings" pitchFamily="2" charset="2"/>
              </a:rPr>
              <a:t> I</a:t>
            </a:r>
            <a:r>
              <a:rPr lang="pt-BR" sz="2000">
                <a:solidFill>
                  <a:srgbClr val="404040"/>
                </a:solidFill>
              </a:rPr>
              <a:t>OT após sequencia rápida (atropina+fentanil+rocurônio)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 Iniciado Dobutamina (10) e Fentanil (1) contínuo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Suspenso Propranolol e Furosemida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EVOLUÇÃO 18/05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algn="just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 b="1">
                <a:solidFill>
                  <a:srgbClr val="404040"/>
                </a:solidFill>
              </a:rPr>
              <a:t>Ecocardio (18/05): </a:t>
            </a:r>
            <a:r>
              <a:rPr lang="pt-BR" sz="2200">
                <a:solidFill>
                  <a:srgbClr val="404040"/>
                </a:solidFill>
              </a:rPr>
              <a:t>FE 64%. FOP. Insuficiência mitral de grau discreto. Dilatação de cavidades Esquerdas de grau Discreto. Hip. Pulmonar, sem disfunção. Sugestivo de colateral sistêmico-pulmonar. Psvd 48MMhG.</a:t>
            </a:r>
          </a:p>
          <a:p>
            <a:pPr marL="0" indent="0" algn="just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>
                <a:solidFill>
                  <a:srgbClr val="404040"/>
                </a:solidFill>
              </a:rPr>
              <a:t> Iniciado Prednisolona 3mg/kg/dia</a:t>
            </a:r>
          </a:p>
          <a:p>
            <a:pPr marL="0" indent="0" algn="just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>
                <a:solidFill>
                  <a:srgbClr val="404040"/>
                </a:solidFill>
              </a:rPr>
              <a:t> Aumentado Fentanil devido agitação e fácies de dor</a:t>
            </a:r>
          </a:p>
          <a:p>
            <a:pPr marL="0" indent="0" algn="just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>
                <a:solidFill>
                  <a:srgbClr val="404040"/>
                </a:solidFill>
              </a:rPr>
              <a:t>Dessaturações importantes (78%), de provável causa obstrutiva </a:t>
            </a:r>
          </a:p>
          <a:p>
            <a:pPr marL="0" indent="0" algn="just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200">
                <a:solidFill>
                  <a:srgbClr val="404040"/>
                </a:solidFill>
              </a:rPr>
              <a:t>	1º agua no circuito; 2º Secreção no TOT</a:t>
            </a:r>
          </a:p>
          <a:p>
            <a:pPr marL="0" indent="0" eaLnBrk="1" hangingPunct="1">
              <a:buFontTx/>
              <a:buChar char="•"/>
            </a:pPr>
            <a:endParaRPr lang="pt-BR" sz="2200">
              <a:solidFill>
                <a:srgbClr val="40404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EVOLUÇÃO 19/05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eaLnBrk="1" hangingPunct="1">
              <a:lnSpc>
                <a:spcPct val="140000"/>
              </a:lnSpc>
              <a:buFontTx/>
              <a:buChar char="•"/>
            </a:pPr>
            <a:r>
              <a:rPr lang="pt-BR" sz="2200">
                <a:solidFill>
                  <a:srgbClr val="404040"/>
                </a:solidFill>
              </a:rPr>
              <a:t>Hipoventilação, bradicardia </a:t>
            </a:r>
            <a:r>
              <a:rPr lang="pt-BR" sz="2200">
                <a:solidFill>
                  <a:srgbClr val="404040"/>
                </a:solidFill>
                <a:sym typeface="Wingdings" pitchFamily="2" charset="2"/>
              </a:rPr>
              <a:t></a:t>
            </a:r>
            <a:r>
              <a:rPr lang="pt-BR" sz="2200">
                <a:solidFill>
                  <a:srgbClr val="404040"/>
                </a:solidFill>
              </a:rPr>
              <a:t> PCR</a:t>
            </a:r>
          </a:p>
          <a:p>
            <a:pPr marL="0" indent="0" eaLnBrk="1" hangingPunct="1">
              <a:lnSpc>
                <a:spcPct val="140000"/>
              </a:lnSpc>
              <a:buFontTx/>
              <a:buChar char="•"/>
            </a:pPr>
            <a:r>
              <a:rPr lang="pt-BR" sz="2200">
                <a:solidFill>
                  <a:srgbClr val="404040"/>
                </a:solidFill>
              </a:rPr>
              <a:t> Aumentado parâmetros ventilatórios sem melhora. Iniciado MCE com retorno da FC. Decidido por reintubar. Aspirado moderada quantidade de secreção esbranquiçada.</a:t>
            </a:r>
          </a:p>
          <a:p>
            <a:pPr marL="0" indent="0" eaLnBrk="1" hangingPunct="1">
              <a:lnSpc>
                <a:spcPct val="140000"/>
              </a:lnSpc>
              <a:buFontTx/>
              <a:buChar char="•"/>
            </a:pPr>
            <a:r>
              <a:rPr lang="pt-BR" sz="2200">
                <a:solidFill>
                  <a:srgbClr val="404040"/>
                </a:solidFill>
              </a:rPr>
              <a:t>Iniciado Midazolam (1) e Espironolactona </a:t>
            </a:r>
          </a:p>
          <a:p>
            <a:pPr marL="0" indent="0" eaLnBrk="1" hangingPunct="1">
              <a:lnSpc>
                <a:spcPct val="140000"/>
              </a:lnSpc>
              <a:buFontTx/>
              <a:buChar char="•"/>
            </a:pPr>
            <a:r>
              <a:rPr lang="pt-BR" sz="2200">
                <a:solidFill>
                  <a:srgbClr val="404040"/>
                </a:solidFill>
              </a:rPr>
              <a:t>Dobutamina reduzido para 5 e iniciado Adrenalina 0,2</a:t>
            </a:r>
          </a:p>
          <a:p>
            <a:pPr marL="0" indent="0" eaLnBrk="1" hangingPunct="1">
              <a:lnSpc>
                <a:spcPct val="140000"/>
              </a:lnSpc>
            </a:pPr>
            <a:endParaRPr lang="pt-BR" sz="2200">
              <a:solidFill>
                <a:srgbClr val="40404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EVOLUÇÃO 20/05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 </a:t>
            </a:r>
            <a:r>
              <a:rPr lang="pt-BR" sz="2000" b="1">
                <a:solidFill>
                  <a:srgbClr val="404040"/>
                </a:solidFill>
              </a:rPr>
              <a:t>CIPE (20/05): </a:t>
            </a:r>
            <a:r>
              <a:rPr lang="pt-BR" sz="2000">
                <a:solidFill>
                  <a:srgbClr val="404040"/>
                </a:solidFill>
              </a:rPr>
              <a:t>Sind. Hemangiomatosa, evoluindo com insuficiência cardíaca de alto débito, em ventilação mecânica. Necessita de procedimento com participação de hemodinâmica/ radiologia intervencionista para tentativa de embolização. Sugerido manter propranolol.</a:t>
            </a:r>
          </a:p>
          <a:p>
            <a:pPr marL="0" indent="0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 b="1">
                <a:solidFill>
                  <a:srgbClr val="404040"/>
                </a:solidFill>
              </a:rPr>
              <a:t>Cardioped (20/05): </a:t>
            </a:r>
            <a:r>
              <a:rPr lang="pt-BR" sz="2000">
                <a:solidFill>
                  <a:srgbClr val="404040"/>
                </a:solidFill>
              </a:rPr>
              <a:t>Discutido com Dr. Jorge, que acredita que todos os achados ecocardiográficos são secundários a hemangiomatose hepática, gerando dilatação de câmaras esquerdas, insuficiência mitral e hipertensão pulmonar com ICC de alto débito. Esse raro diagnóstico pode confundir com a presença de coarctação de aorta dada a presença de reforço diastólico em aorta abdominal. Sugerido tratar com propranolol até vaga em ICDF e manter apenas diuréticos, restrição hídrica e furosemida, além da dobutamina como droga vasoativa. </a:t>
            </a:r>
          </a:p>
          <a:p>
            <a:pPr marL="0" indent="0" eaLnBrk="1" hangingPunct="1">
              <a:lnSpc>
                <a:spcPct val="130000"/>
              </a:lnSpc>
            </a:pPr>
            <a:endParaRPr lang="pt-BR" sz="2000">
              <a:solidFill>
                <a:srgbClr val="40404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 idx="4294967295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z="3600" smtClean="0">
                <a:solidFill>
                  <a:schemeClr val="bg1"/>
                </a:solidFill>
              </a:rPr>
              <a:t>EVOLUÇÃO 21/05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algn="just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 smtClean="0">
                <a:solidFill>
                  <a:srgbClr val="404040"/>
                </a:solidFill>
                <a:latin typeface="Segoe UI Light" pitchFamily="34" charset="0"/>
              </a:rPr>
              <a:t>Apresentou crise convulsiva Tonico Clônica Generalizada (hipoxemia)  com PCR, sendo necessário massagem cardíaca externa  e uma dose de adrenalina. Feito ainda ataque de fenobarbital.</a:t>
            </a:r>
          </a:p>
          <a:p>
            <a:pPr marL="0" indent="0" algn="just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 smtClean="0">
                <a:solidFill>
                  <a:srgbClr val="404040"/>
                </a:solidFill>
                <a:latin typeface="Segoe UI Light" pitchFamily="34" charset="0"/>
              </a:rPr>
              <a:t> Febre em 19/05 e 21/05</a:t>
            </a:r>
          </a:p>
          <a:p>
            <a:pPr marL="0" indent="0" algn="just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 smtClean="0">
                <a:solidFill>
                  <a:srgbClr val="404040"/>
                </a:solidFill>
                <a:latin typeface="Segoe UI Light" pitchFamily="34" charset="0"/>
              </a:rPr>
              <a:t> Exame (21/05): Hb 9.6 ht 27,7% Leuco 7300 (NT 66%) PQT 65mil</a:t>
            </a:r>
          </a:p>
          <a:p>
            <a:pPr marL="0" indent="0" algn="just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 smtClean="0">
                <a:solidFill>
                  <a:srgbClr val="404040"/>
                </a:solidFill>
                <a:latin typeface="Segoe UI Light" pitchFamily="34" charset="0"/>
              </a:rPr>
              <a:t>Secreção traqueal amarelada e espessa. Iniciado Vancomicina e Cefepime</a:t>
            </a:r>
          </a:p>
          <a:p>
            <a:pPr marL="0" indent="0" algn="just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 smtClean="0">
                <a:solidFill>
                  <a:srgbClr val="404040"/>
                </a:solidFill>
                <a:latin typeface="Segoe UI Light" pitchFamily="34" charset="0"/>
              </a:rPr>
              <a:t>Segue aguardando vaga no ICDF</a:t>
            </a:r>
          </a:p>
          <a:p>
            <a:pPr marL="0" indent="0" eaLnBrk="1" hangingPunct="1"/>
            <a:endParaRPr lang="pt-BR" sz="2200" smtClean="0">
              <a:solidFill>
                <a:srgbClr val="404040"/>
              </a:solidFill>
              <a:latin typeface="Segoe UI Light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>
          <a:xfrm>
            <a:off x="3568700" y="2374900"/>
            <a:ext cx="4416425" cy="3978275"/>
          </a:xfrm>
        </p:spPr>
        <p:txBody>
          <a:bodyPr/>
          <a:lstStyle/>
          <a:p>
            <a:pPr marL="0" indent="0" eaLnBrk="1" hangingPunct="1"/>
            <a:r>
              <a:rPr lang="pt-BR" sz="3200" b="1" smtClean="0">
                <a:solidFill>
                  <a:srgbClr val="0000FF"/>
                </a:solidFill>
              </a:rPr>
              <a:t>DISCUSSÃO CLÍNICA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Hemangiomatose Neonatal Difusa</a:t>
            </a:r>
          </a:p>
        </p:txBody>
      </p:sp>
      <p:pic>
        <p:nvPicPr>
          <p:cNvPr id="21507" name="Espaço Reservado para Conteúdo 4" descr="Uma imagem contendo no interior, quarto de hospital, bebê, cachorro&#10;&#10;Descrição gerada automaticamente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9775" y="2547938"/>
            <a:ext cx="4748213" cy="3560762"/>
          </a:xfrm>
          <a:noFill/>
        </p:spPr>
      </p:pic>
      <p:pic>
        <p:nvPicPr>
          <p:cNvPr id="21508" name="Imagem 6" descr="Uma imagem contendo no interior, cama, bebê, pessoa&#10;&#10;Descrição gerada automaticament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200" y="2663825"/>
            <a:ext cx="4903788" cy="367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tângulo: Cantos Diagonais Arredondados 8">
            <a:extLst>
              <a:ext uri="{FF2B5EF4-FFF2-40B4-BE49-F238E27FC236}"/>
            </a:extLst>
          </p:cNvPr>
          <p:cNvSpPr/>
          <p:nvPr/>
        </p:nvSpPr>
        <p:spPr>
          <a:xfrm rot="20115850">
            <a:off x="6629400" y="4187825"/>
            <a:ext cx="198438" cy="874713"/>
          </a:xfrm>
          <a:prstGeom prst="round2Diag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/>
              <a:t>Hemangiomatose</a:t>
            </a:r>
            <a:r>
              <a:rPr lang="pt-BR" dirty="0"/>
              <a:t> Neonatal Difusa</a:t>
            </a:r>
            <a:br>
              <a:rPr lang="pt-BR" dirty="0"/>
            </a:br>
            <a:r>
              <a:rPr lang="pt-BR" dirty="0"/>
              <a:t>(DNH)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b="1">
                <a:solidFill>
                  <a:srgbClr val="404040"/>
                </a:solidFill>
              </a:rPr>
              <a:t>Hemangiomas: </a:t>
            </a:r>
            <a:r>
              <a:rPr lang="pt-BR">
                <a:solidFill>
                  <a:srgbClr val="404040"/>
                </a:solidFill>
              </a:rPr>
              <a:t>Lesões de pele, relativamente comuns no período neonatal.  Tumores vasculares benignos constituídos de células endoteliais.</a:t>
            </a:r>
          </a:p>
          <a:p>
            <a:pPr marL="0" indent="0"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>
                <a:solidFill>
                  <a:srgbClr val="404040"/>
                </a:solidFill>
              </a:rPr>
              <a:t>Hemangiomatose Neonatal Difusa é a forma rara</a:t>
            </a:r>
          </a:p>
          <a:p>
            <a:pPr marL="0" indent="0" eaLnBrk="1" hangingPunct="1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>
                <a:solidFill>
                  <a:srgbClr val="404040"/>
                </a:solidFill>
              </a:rPr>
              <a:t>Segundo </a:t>
            </a:r>
            <a:r>
              <a:rPr lang="pt-BR" b="1">
                <a:solidFill>
                  <a:srgbClr val="404040"/>
                </a:solidFill>
              </a:rPr>
              <a:t>Fitzpatrick</a:t>
            </a:r>
            <a:r>
              <a:rPr lang="pt-BR">
                <a:solidFill>
                  <a:srgbClr val="404040"/>
                </a:solidFill>
              </a:rPr>
              <a:t>, a síndrome hemangiomatosa neonatal difusa consiste de hemangiomas múltiplos, que podem ou não estar associados a hemangiomas em fígado, pulmões, sistema nervoso central e trato gastrintestinal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/>
              <a:t>Hemangiomatose</a:t>
            </a:r>
            <a:r>
              <a:rPr lang="pt-BR" dirty="0"/>
              <a:t> Difusa Neonatal (DNH)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6351588" cy="3976687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Mais frequente em prematuros do sexo feminino ( 4:1 quando comparado ao sexo masculino)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As lesões começam a se desenvolver no 1º Trimestre entre 6ª e 10ª semana de gestação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Numerosos hemangiomas cutâneos e viscerais. Geralmente generalizado, variando entre 50 e 500 em número.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Diâmetro entre 0,5-1,5cm. </a:t>
            </a:r>
          </a:p>
          <a:p>
            <a:pPr marL="0" indent="0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Lesões viscerais mais frequentemente encontradas no fígado, SNC, intestinos e pulmões</a:t>
            </a:r>
          </a:p>
          <a:p>
            <a:pPr marL="0" indent="0" eaLnBrk="1" hangingPunct="1">
              <a:lnSpc>
                <a:spcPct val="130000"/>
              </a:lnSpc>
              <a:buFontTx/>
              <a:buChar char="•"/>
            </a:pPr>
            <a:endParaRPr lang="pt-BR" sz="2200">
              <a:solidFill>
                <a:srgbClr val="404040"/>
              </a:solidFill>
            </a:endParaRPr>
          </a:p>
        </p:txBody>
      </p:sp>
      <p:pic>
        <p:nvPicPr>
          <p:cNvPr id="23556" name="Picture 2" descr="Radiologia Brasileira - Lesões hepáticas hiperecogênicas focais em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888" y="2895600"/>
            <a:ext cx="5102225" cy="228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/>
              <a:t>Hemangiomatose</a:t>
            </a:r>
            <a:r>
              <a:rPr lang="pt-BR" dirty="0"/>
              <a:t> Difusa Neonatal (DNH)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eaLnBrk="1" hangingPunct="1">
              <a:lnSpc>
                <a:spcPct val="140000"/>
              </a:lnSpc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Aproximadamente 60% morrem nos primeiros meses devido  ICC de alto débito, hemorragia ou envolvimento cardíaco</a:t>
            </a:r>
          </a:p>
          <a:p>
            <a:pPr marL="0" indent="0" eaLnBrk="1" hangingPunct="1">
              <a:lnSpc>
                <a:spcPct val="140000"/>
              </a:lnSpc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Hemangiomatose </a:t>
            </a:r>
            <a:r>
              <a:rPr lang="pt-BR" sz="2000">
                <a:solidFill>
                  <a:srgbClr val="404040"/>
                </a:solidFill>
                <a:sym typeface="Wingdings" pitchFamily="2" charset="2"/>
              </a:rPr>
              <a:t> </a:t>
            </a:r>
            <a:r>
              <a:rPr lang="pt-BR" sz="2000">
                <a:solidFill>
                  <a:srgbClr val="404040"/>
                </a:solidFill>
              </a:rPr>
              <a:t>Desvio arteriovenoso </a:t>
            </a:r>
            <a:r>
              <a:rPr lang="pt-BR" sz="2000">
                <a:solidFill>
                  <a:srgbClr val="404040"/>
                </a:solidFill>
                <a:sym typeface="Wingdings" pitchFamily="2" charset="2"/>
              </a:rPr>
              <a:t></a:t>
            </a:r>
            <a:r>
              <a:rPr lang="pt-BR" sz="2000">
                <a:solidFill>
                  <a:srgbClr val="404040"/>
                </a:solidFill>
              </a:rPr>
              <a:t> Circulação hiperdinâmica </a:t>
            </a:r>
            <a:r>
              <a:rPr lang="pt-BR" sz="2000">
                <a:solidFill>
                  <a:srgbClr val="404040"/>
                </a:solidFill>
                <a:sym typeface="Wingdings" pitchFamily="2" charset="2"/>
              </a:rPr>
              <a:t></a:t>
            </a:r>
            <a:r>
              <a:rPr lang="pt-BR" sz="2000">
                <a:solidFill>
                  <a:srgbClr val="404040"/>
                </a:solidFill>
              </a:rPr>
              <a:t> ICC de alto débito</a:t>
            </a:r>
          </a:p>
          <a:p>
            <a:pPr marL="0" indent="0" eaLnBrk="1" hangingPunct="1">
              <a:lnSpc>
                <a:spcPct val="140000"/>
              </a:lnSpc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Outras complicações: insuficiência hepática, coagulopatia de consumo, além de sangramento cutâneo, gastrointestinal e cerebral</a:t>
            </a:r>
          </a:p>
          <a:p>
            <a:pPr marL="0" indent="0" eaLnBrk="1" hangingPunct="1">
              <a:lnSpc>
                <a:spcPct val="140000"/>
              </a:lnSpc>
              <a:buFontTx/>
              <a:buChar char="•"/>
            </a:pPr>
            <a:r>
              <a:rPr lang="pt-BR" sz="2000">
                <a:solidFill>
                  <a:srgbClr val="404040"/>
                </a:solidFill>
              </a:rPr>
              <a:t>Apesar de ser histologicamente benigna, possui Tx Mortalidade entre 50-90%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/>
              <a:t>Hemangiomatose</a:t>
            </a:r>
            <a:r>
              <a:rPr lang="pt-BR" dirty="0"/>
              <a:t> Difusa Neonatal (DNH)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6497638" cy="3976687"/>
          </a:xfrm>
        </p:spPr>
        <p:txBody>
          <a:bodyPr/>
          <a:lstStyle/>
          <a:p>
            <a:pPr marL="0" indent="0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>
                <a:solidFill>
                  <a:srgbClr val="404040"/>
                </a:solidFill>
              </a:rPr>
              <a:t>A detecção das lesões nos órgãos internos pode ser realizada por meio de exame radiológico simples, tomografia computadorizada, ultrassonografia com efeito </a:t>
            </a:r>
            <a:r>
              <a:rPr lang="pt-BR" i="1">
                <a:solidFill>
                  <a:srgbClr val="404040"/>
                </a:solidFill>
              </a:rPr>
              <a:t>Doppler</a:t>
            </a:r>
            <a:r>
              <a:rPr lang="pt-BR">
                <a:solidFill>
                  <a:srgbClr val="404040"/>
                </a:solidFill>
              </a:rPr>
              <a:t>, ressonância magnética e exame fundoscópico ocular</a:t>
            </a:r>
          </a:p>
        </p:txBody>
      </p:sp>
      <p:pic>
        <p:nvPicPr>
          <p:cNvPr id="25604" name="Picture 2" descr="Multiple infantile hepatic hemangiomas. Coronal T2 weighted MRI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5413" y="2560638"/>
            <a:ext cx="3803650" cy="379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/>
              <a:t>Hemangiomatose</a:t>
            </a:r>
            <a:r>
              <a:rPr lang="pt-BR" dirty="0"/>
              <a:t> Difusa Neonatal (DNH)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 b="1">
                <a:solidFill>
                  <a:srgbClr val="404040"/>
                </a:solidFill>
              </a:rPr>
              <a:t>Tratamento</a:t>
            </a:r>
            <a:r>
              <a:rPr lang="pt-BR" sz="2200">
                <a:solidFill>
                  <a:srgbClr val="404040"/>
                </a:solidFill>
              </a:rPr>
              <a:t>: terapia com esteróides, embolização vascular, ressecção cirúrgica, o uso de alfa- interferon e a radioterapia.</a:t>
            </a:r>
          </a:p>
          <a:p>
            <a:pPr marL="0" indent="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>
                <a:solidFill>
                  <a:srgbClr val="404040"/>
                </a:solidFill>
              </a:rPr>
              <a:t>Corticosteroide: considerado primeira linha de tratamento. Produz vasoconstrição arteriolar e capilar.</a:t>
            </a:r>
          </a:p>
          <a:p>
            <a:pPr marL="0" indent="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>
                <a:solidFill>
                  <a:srgbClr val="404040"/>
                </a:solidFill>
              </a:rPr>
              <a:t>Propranolol: tem sido usado com sucesso nos hemangiomas da infância. Induz apoptose das células endoteliais nos capilares.</a:t>
            </a:r>
          </a:p>
          <a:p>
            <a:pPr marL="0" indent="0" eaLnBrk="1" hangingPunct="1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 sz="2200">
                <a:solidFill>
                  <a:srgbClr val="404040"/>
                </a:solidFill>
              </a:rPr>
              <a:t>O resultado desses tratamentos é controverso na literatura, pois alguns estudos não encontraram melhora de sobrevida nos casos tratados.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err="1"/>
              <a:t>Hemangiomatose</a:t>
            </a:r>
            <a:r>
              <a:rPr lang="pt-BR" dirty="0"/>
              <a:t> Difusa Neonatal (DNH)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750" y="2560638"/>
            <a:ext cx="9445625" cy="3976687"/>
          </a:xfrm>
        </p:spPr>
        <p:txBody>
          <a:bodyPr/>
          <a:lstStyle/>
          <a:p>
            <a:pPr marL="0" indent="0" algn="just" ea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pt-BR">
                <a:solidFill>
                  <a:srgbClr val="404040"/>
                </a:solidFill>
              </a:rPr>
              <a:t>Conforme a localização dos hemangiomas, podem ser encontrados sangramentos do trato digestivo, ocasionando anemia aguda ou crônica e trombocitopenia,</a:t>
            </a:r>
            <a:r>
              <a:rPr lang="pt-BR" baseline="30000">
                <a:solidFill>
                  <a:srgbClr val="404040"/>
                </a:solidFill>
              </a:rPr>
              <a:t> </a:t>
            </a:r>
            <a:r>
              <a:rPr lang="pt-BR">
                <a:solidFill>
                  <a:srgbClr val="404040"/>
                </a:solidFill>
              </a:rPr>
              <a:t>espasmos musculares e mesmo convulsões tonicoclônicas por calcificações cerebrais; icterícia por colestase e insuficiência respiratória por comprometimento pulmonar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1146175" y="1406525"/>
            <a:ext cx="9385300" cy="639763"/>
          </a:xfrm>
        </p:spPr>
        <p:txBody>
          <a:bodyPr/>
          <a:lstStyle/>
          <a:p>
            <a:pPr algn="ctr" eaLnBrk="1" hangingPunct="1"/>
            <a:r>
              <a:rPr lang="pt-BR" sz="3200" b="1" smtClean="0">
                <a:solidFill>
                  <a:srgbClr val="FFFF00"/>
                </a:solidFill>
              </a:rPr>
              <a:t>Nota do Editor da página neonatal </a:t>
            </a:r>
            <a:r>
              <a:rPr lang="pt-BR" sz="3200" b="1" smtClean="0">
                <a:solidFill>
                  <a:srgbClr val="FFFF00"/>
                </a:solidFill>
                <a:hlinkClick r:id="rId2"/>
              </a:rPr>
              <a:t>www.paulomargotto.com.br</a:t>
            </a:r>
            <a:r>
              <a:rPr lang="pt-BR" sz="3200" b="1" smtClean="0">
                <a:solidFill>
                  <a:srgbClr val="FFFF00"/>
                </a:solidFill>
              </a:rPr>
              <a:t>, Dr. Paulo R. Margotto. Consultem também! Aqui e Agora!</a:t>
            </a:r>
          </a:p>
        </p:txBody>
      </p:sp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3036888" y="6238875"/>
            <a:ext cx="58753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9pPr>
          </a:lstStyle>
          <a:p>
            <a:pPr eaLnBrk="1" hangingPunct="1"/>
            <a:r>
              <a:rPr lang="pt-BR">
                <a:solidFill>
                  <a:srgbClr val="0000FF"/>
                </a:solidFill>
              </a:rPr>
              <a:t>Drs. Sanda Lins, Paulo R. Margotto e Marta DR de Moura</a:t>
            </a:r>
          </a:p>
        </p:txBody>
      </p:sp>
      <p:sp>
        <p:nvSpPr>
          <p:cNvPr id="28676" name="Text Box 6"/>
          <p:cNvSpPr txBox="1">
            <a:spLocks noChangeArrowheads="1"/>
          </p:cNvSpPr>
          <p:nvPr/>
        </p:nvSpPr>
        <p:spPr bwMode="auto">
          <a:xfrm>
            <a:off x="9447213" y="5786438"/>
            <a:ext cx="25939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9pPr>
          </a:lstStyle>
          <a:p>
            <a:pPr eaLnBrk="1" hangingPunct="1"/>
            <a:r>
              <a:rPr lang="pt-BR">
                <a:hlinkClick r:id="rId3"/>
              </a:rPr>
              <a:t>pmargotto@gmail.com</a:t>
            </a:r>
            <a:r>
              <a:rPr lang="pt-BR"/>
              <a:t> </a:t>
            </a:r>
          </a:p>
        </p:txBody>
      </p:sp>
      <p:pic>
        <p:nvPicPr>
          <p:cNvPr id="28677" name="Picture 7"/>
          <p:cNvPicPr>
            <a:picLocks noChangeAspect="1" noChangeArrowheads="1"/>
          </p:cNvPicPr>
          <p:nvPr/>
        </p:nvPicPr>
        <p:blipFill>
          <a:blip r:embed="rId4">
            <a:lum bright="-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938" y="2411413"/>
            <a:ext cx="6729412" cy="378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ChangeArrowheads="1"/>
          </p:cNvSpPr>
          <p:nvPr/>
        </p:nvSpPr>
        <p:spPr bwMode="auto">
          <a:xfrm>
            <a:off x="0" y="1236663"/>
            <a:ext cx="12192000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/>
            </a:r>
            <a:br>
              <a:rPr lang="pt-BR">
                <a:hlinkClick r:id="rId2"/>
              </a:rPr>
            </a:br>
            <a:r>
              <a:rPr lang="pt-BR">
                <a:hlinkClick r:id="rId2"/>
              </a:rPr>
              <a:t>Diffuse </a:t>
            </a:r>
            <a:r>
              <a:rPr lang="pt-BR" b="1">
                <a:hlinkClick r:id="rId2"/>
              </a:rPr>
              <a:t>neonatal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hemangiomatosis</a:t>
            </a:r>
            <a:r>
              <a:rPr lang="pt-BR">
                <a:hlinkClick r:id="rId2"/>
              </a:rPr>
              <a:t>: an evidence-based review of case reports in the literature.</a:t>
            </a:r>
            <a:endParaRPr lang="pt-BR"/>
          </a:p>
          <a:p>
            <a:pPr algn="ctr"/>
            <a:r>
              <a:rPr lang="pt-BR"/>
              <a:t>Glick ZR, Frieden IJ, Garzon MC, Mully TW, Drolet BA.J Am Acad Dermatol. 2012 Nov;67(5):898-903. </a:t>
            </a:r>
            <a:r>
              <a:rPr lang="pt-BR">
                <a:solidFill>
                  <a:srgbClr val="0000FF"/>
                </a:solidFill>
              </a:rPr>
              <a:t>doi</a:t>
            </a:r>
            <a:r>
              <a:rPr lang="pt-BR"/>
              <a:t>: </a:t>
            </a:r>
            <a:r>
              <a:rPr lang="pt-BR">
                <a:solidFill>
                  <a:srgbClr val="0000FF"/>
                </a:solidFill>
              </a:rPr>
              <a:t>10.1016/j.jaad.2012.01.018.</a:t>
            </a:r>
            <a:r>
              <a:rPr lang="pt-BR"/>
              <a:t> Epub 2012 Feb 15.PMID: 22341467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641350" y="461963"/>
            <a:ext cx="9885363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Hemangiomatose neonatal difusa: uma revisão baseada em evidências de relatos de casos 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na literatura</a:t>
            </a:r>
          </a:p>
        </p:txBody>
      </p:sp>
      <p:sp>
        <p:nvSpPr>
          <p:cNvPr id="29700" name="Rectangle 6"/>
          <p:cNvSpPr>
            <a:spLocks noGrp="1"/>
          </p:cNvSpPr>
          <p:nvPr>
            <p:ph type="body" idx="4294967295"/>
          </p:nvPr>
        </p:nvSpPr>
        <p:spPr>
          <a:xfrm>
            <a:off x="531813" y="2390775"/>
            <a:ext cx="10355262" cy="3978275"/>
          </a:xfrm>
          <a:noFill/>
        </p:spPr>
        <p:txBody>
          <a:bodyPr/>
          <a:lstStyle/>
          <a:p>
            <a:pPr marL="0" indent="0" algn="ctr" eaLnBrk="1" hangingPunct="1"/>
            <a:r>
              <a:rPr lang="pt-BR" sz="1400" smtClean="0">
                <a:latin typeface="Times New Roman" pitchFamily="18" charset="0"/>
              </a:rPr>
              <a:t>O termo "hemangiomatose difusa neonatal" tem sido utilizado historicamente para descrever lesões vasculares multifocais que afetam a pele e as vísceras em lactentes</a:t>
            </a:r>
            <a:r>
              <a:rPr lang="pt-BR" smtClean="0"/>
              <a:t>.</a:t>
            </a:r>
          </a:p>
          <a:p>
            <a:pPr marL="0" indent="0" eaLnBrk="1" hangingPunct="1"/>
            <a:r>
              <a:rPr lang="pt-BR" sz="1600" smtClean="0">
                <a:latin typeface="Times New Roman" pitchFamily="18" charset="0"/>
              </a:rPr>
              <a:t>Objetivo: Os autores levantam a hipótese de  que muitos casos relatados como hemangiomatose difusa neonatal não apresentavam hemangiomas infantis (HI), mas representavam </a:t>
            </a:r>
            <a:r>
              <a:rPr lang="pt-BR" sz="1600" b="1" smtClean="0">
                <a:solidFill>
                  <a:srgbClr val="FF0000"/>
                </a:solidFill>
                <a:latin typeface="Times New Roman" pitchFamily="18" charset="0"/>
              </a:rPr>
              <a:t>doenças vasculares neonatais</a:t>
            </a:r>
            <a:r>
              <a:rPr lang="pt-BR" sz="1600" smtClean="0">
                <a:latin typeface="Times New Roman" pitchFamily="18" charset="0"/>
              </a:rPr>
              <a:t> descritas mais recentemente.</a:t>
            </a:r>
          </a:p>
          <a:p>
            <a:pPr marL="0" indent="0" eaLnBrk="1" hangingPunct="1"/>
            <a:r>
              <a:rPr lang="pt-BR" sz="1600" smtClean="0">
                <a:latin typeface="Times New Roman" pitchFamily="18" charset="0"/>
              </a:rPr>
              <a:t>Métodos: Foi realizada uma pesquisa bibliográfica no banco de dados PubMed (1950-2009), com os termos "hemangiomatose neonatal", "hemangiomatose benigna" e "hemangiomatose difusa". Foram identificados 180 artigos. Os critérios de exclusão incluíram início da doença após os 3 anos de idade e ausência de envolvimento multifocal da pele. Ao todo, 73 casos foram selecionados e categorizados em 3 grupos: HI / HI provável; linfangioendoteliomatose multifocal com trombocitopenia (MLT) / provável MLT; e lesões vasculares multifocais, não especificadas anteriormente.</a:t>
            </a:r>
          </a:p>
        </p:txBody>
      </p:sp>
      <p:sp>
        <p:nvSpPr>
          <p:cNvPr id="29701" name="AutoShape 7"/>
          <p:cNvSpPr>
            <a:spLocks noChangeArrowheads="1"/>
          </p:cNvSpPr>
          <p:nvPr/>
        </p:nvSpPr>
        <p:spPr bwMode="auto">
          <a:xfrm>
            <a:off x="11385550" y="6049963"/>
            <a:ext cx="482600" cy="506412"/>
          </a:xfrm>
          <a:prstGeom prst="curvedRightArrow">
            <a:avLst>
              <a:gd name="adj1" fmla="val 20987"/>
              <a:gd name="adj2" fmla="val 41974"/>
              <a:gd name="adj3" fmla="val 33333"/>
            </a:avLst>
          </a:prstGeom>
          <a:solidFill>
            <a:srgbClr val="0000FF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1435100"/>
            <a:ext cx="11058525" cy="3978275"/>
          </a:xfrm>
          <a:solidFill>
            <a:schemeClr val="bg1"/>
          </a:solidFill>
        </p:spPr>
        <p:txBody>
          <a:bodyPr/>
          <a:lstStyle/>
          <a:p>
            <a:pPr marL="0" indent="0" eaLnBrk="1" hangingPunct="1"/>
            <a:r>
              <a:rPr lang="pt-BR" sz="2000" smtClean="0">
                <a:latin typeface="Times New Roman" pitchFamily="18" charset="0"/>
              </a:rPr>
              <a:t>Resultados: Dos 73 casos, 43 tiveram HI / provável HI, 17 tiveram MLT / provável MLT e 13 tiveram lesões vasculares multifocais, não especificadas de outra forma. Os resultados clínicos desses grupos diferiram em que dois dos 43 (5%) pacientes com HI morreram, enquanto 11 dos 17 (65%) pacientes com MLT morreram (odds ratio 37,6, intervalo de confiança 5,6-387,6, valor P &lt;0,0001).</a:t>
            </a:r>
          </a:p>
          <a:p>
            <a:pPr marL="0" indent="0" eaLnBrk="1" hangingPunct="1"/>
            <a:endParaRPr lang="pt-BR" sz="2000" smtClean="0">
              <a:latin typeface="Times New Roman" pitchFamily="18" charset="0"/>
            </a:endParaRPr>
          </a:p>
          <a:p>
            <a:pPr marL="0" indent="0" eaLnBrk="1" hangingPunct="1"/>
            <a:r>
              <a:rPr lang="pt-BR" sz="2000" smtClean="0">
                <a:latin typeface="Times New Roman" pitchFamily="18" charset="0"/>
              </a:rPr>
              <a:t>Limitações: Esta foi uma meta-análise baseada na literatura, que inerentemente tem limitações de informações incompletas e inconsistentemente apresentadas.</a:t>
            </a:r>
          </a:p>
        </p:txBody>
      </p:sp>
      <p:sp>
        <p:nvSpPr>
          <p:cNvPr id="30723" name="AutoShape 4"/>
          <p:cNvSpPr>
            <a:spLocks noChangeArrowheads="1"/>
          </p:cNvSpPr>
          <p:nvPr/>
        </p:nvSpPr>
        <p:spPr bwMode="auto">
          <a:xfrm>
            <a:off x="11385550" y="6049963"/>
            <a:ext cx="482600" cy="506412"/>
          </a:xfrm>
          <a:prstGeom prst="curvedRightArrow">
            <a:avLst>
              <a:gd name="adj1" fmla="val 20987"/>
              <a:gd name="adj2" fmla="val 41974"/>
              <a:gd name="adj3" fmla="val 33333"/>
            </a:avLst>
          </a:prstGeom>
          <a:solidFill>
            <a:srgbClr val="0000FF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/>
          </p:cNvSpPr>
          <p:nvPr>
            <p:ph type="body" idx="4294967295"/>
          </p:nvPr>
        </p:nvSpPr>
        <p:spPr>
          <a:xfrm>
            <a:off x="1020763" y="2292350"/>
            <a:ext cx="10760075" cy="3978275"/>
          </a:xfrm>
          <a:solidFill>
            <a:schemeClr val="bg1"/>
          </a:solidFill>
        </p:spPr>
        <p:txBody>
          <a:bodyPr/>
          <a:lstStyle/>
          <a:p>
            <a:pPr marL="0" indent="0" eaLnBrk="1" hangingPunct="1"/>
            <a:r>
              <a:rPr lang="pt-BR" sz="2000" smtClean="0">
                <a:latin typeface="Times New Roman" pitchFamily="18" charset="0"/>
              </a:rPr>
              <a:t>Muitos casos relatados na literatura como hemangiomatose difusa neonatal representam anomalias vasculares multifocais recém-descritas, como a MLT, que apresenta uma mortalidade notavelmente mais alta que o HI. </a:t>
            </a:r>
          </a:p>
          <a:p>
            <a:pPr marL="0" indent="0" eaLnBrk="1" hangingPunct="1"/>
            <a:r>
              <a:rPr lang="pt-BR" sz="2000" smtClean="0">
                <a:latin typeface="Times New Roman" pitchFamily="18" charset="0"/>
              </a:rPr>
              <a:t>Os autores propõem o termo "</a:t>
            </a:r>
            <a:r>
              <a:rPr lang="pt-BR" sz="2000" smtClean="0">
                <a:solidFill>
                  <a:srgbClr val="0000FF"/>
                </a:solidFill>
                <a:latin typeface="Times New Roman" pitchFamily="18" charset="0"/>
              </a:rPr>
              <a:t>hemangioma infantil multifocal</a:t>
            </a:r>
            <a:r>
              <a:rPr lang="pt-BR" sz="2000" smtClean="0">
                <a:latin typeface="Times New Roman" pitchFamily="18" charset="0"/>
              </a:rPr>
              <a:t> - </a:t>
            </a:r>
            <a:r>
              <a:rPr lang="pt-BR" sz="2000" smtClean="0">
                <a:solidFill>
                  <a:srgbClr val="0000FF"/>
                </a:solidFill>
                <a:latin typeface="Times New Roman" pitchFamily="18" charset="0"/>
              </a:rPr>
              <a:t>com ou sem doença extracutânea</a:t>
            </a:r>
            <a:r>
              <a:rPr lang="pt-BR" sz="2000" smtClean="0">
                <a:latin typeface="Times New Roman" pitchFamily="18" charset="0"/>
              </a:rPr>
              <a:t>" em vez de "hemangiomatose difusa neonatal" para múltiplos HI cutâneos. </a:t>
            </a:r>
          </a:p>
          <a:p>
            <a:pPr marL="0" indent="0" eaLnBrk="1" hangingPunct="1"/>
            <a:r>
              <a:rPr lang="pt-BR" sz="2000" smtClean="0">
                <a:latin typeface="Times New Roman" pitchFamily="18" charset="0"/>
              </a:rPr>
              <a:t>O diagnóstico preciso de lesões vasculares neonatais multifocais é fundamental para facilitar a avaliação, o tratamento e o prognóstico apropriados.</a:t>
            </a:r>
          </a:p>
        </p:txBody>
      </p:sp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4826000" y="758825"/>
            <a:ext cx="30273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3600">
                <a:solidFill>
                  <a:srgbClr val="FFFF00"/>
                </a:solidFill>
              </a:rPr>
              <a:t>CONCLUSÕES</a:t>
            </a:r>
          </a:p>
        </p:txBody>
      </p:sp>
      <p:sp>
        <p:nvSpPr>
          <p:cNvPr id="31748" name="AutoShape 5"/>
          <p:cNvSpPr>
            <a:spLocks noChangeArrowheads="1"/>
          </p:cNvSpPr>
          <p:nvPr/>
        </p:nvSpPr>
        <p:spPr bwMode="auto">
          <a:xfrm>
            <a:off x="11385550" y="6049963"/>
            <a:ext cx="482600" cy="506412"/>
          </a:xfrm>
          <a:prstGeom prst="curvedRightArrow">
            <a:avLst>
              <a:gd name="adj1" fmla="val 20987"/>
              <a:gd name="adj2" fmla="val 41974"/>
              <a:gd name="adj3" fmla="val 33333"/>
            </a:avLst>
          </a:prstGeom>
          <a:solidFill>
            <a:srgbClr val="0000FF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1044575"/>
            <a:ext cx="5286375" cy="296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71" name="Rectangle 5"/>
          <p:cNvSpPr>
            <a:spLocks noChangeArrowheads="1"/>
          </p:cNvSpPr>
          <p:nvPr/>
        </p:nvSpPr>
        <p:spPr bwMode="auto">
          <a:xfrm>
            <a:off x="3019425" y="4014788"/>
            <a:ext cx="6096000" cy="22891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A,</a:t>
            </a:r>
            <a:r>
              <a:rPr lang="pt-BR"/>
              <a:t> Hemangioma infantil multifocal (HI) com ou</a:t>
            </a:r>
          </a:p>
          <a:p>
            <a:pPr algn="ctr"/>
            <a:r>
              <a:rPr lang="pt-BR"/>
              <a:t>sem doença extracutânea. Este paciente teve múltiplos</a:t>
            </a:r>
          </a:p>
          <a:p>
            <a:pPr algn="ctr"/>
            <a:r>
              <a:rPr lang="pt-BR"/>
              <a:t>pápulas vasculares focais e hemangiomas hepáticos multifocais assintomáticos. </a:t>
            </a:r>
            <a:r>
              <a:rPr lang="pt-BR" b="1">
                <a:solidFill>
                  <a:srgbClr val="0000FF"/>
                </a:solidFill>
              </a:rPr>
              <a:t>B</a:t>
            </a:r>
            <a:r>
              <a:rPr lang="pt-BR"/>
              <a:t>, Lactente de quatro meses com numerosas pápulas com grande HI segmentar no braço. Estas pápulas dentro de hemangioma segmentar maior são algumas vezes descritas na literatura como hemangiomatose.</a:t>
            </a:r>
          </a:p>
        </p:txBody>
      </p:sp>
      <p:sp>
        <p:nvSpPr>
          <p:cNvPr id="32772" name="AutoShape 6"/>
          <p:cNvSpPr>
            <a:spLocks noChangeArrowheads="1"/>
          </p:cNvSpPr>
          <p:nvPr/>
        </p:nvSpPr>
        <p:spPr bwMode="auto">
          <a:xfrm>
            <a:off x="11385550" y="6059488"/>
            <a:ext cx="482600" cy="506412"/>
          </a:xfrm>
          <a:prstGeom prst="curvedRightArrow">
            <a:avLst>
              <a:gd name="adj1" fmla="val 20987"/>
              <a:gd name="adj2" fmla="val 41974"/>
              <a:gd name="adj3" fmla="val 33333"/>
            </a:avLst>
          </a:prstGeom>
          <a:solidFill>
            <a:srgbClr val="0000FF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type="body" idx="4294967295"/>
          </p:nvPr>
        </p:nvSpPr>
        <p:spPr>
          <a:xfrm>
            <a:off x="1347788" y="1608138"/>
            <a:ext cx="9864725" cy="4506912"/>
          </a:xfrm>
          <a:solidFill>
            <a:srgbClr val="FF0000"/>
          </a:solidFill>
          <a:ln w="38100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marL="0" indent="0" algn="ctr" eaLnBrk="1" hangingPunct="1"/>
            <a:r>
              <a:rPr lang="pt-BR" sz="2000" b="1" smtClean="0">
                <a:solidFill>
                  <a:srgbClr val="FFFF00"/>
                </a:solidFill>
                <a:latin typeface="Times New Roman" pitchFamily="18" charset="0"/>
              </a:rPr>
              <a:t>Os resultados deste estudo nos levam a recomendar que o termo "hemangiomatose neonatal difusa" seja abandonado. </a:t>
            </a:r>
          </a:p>
          <a:p>
            <a:pPr marL="0" indent="0" algn="ctr" eaLnBrk="1" hangingPunct="1"/>
            <a:r>
              <a:rPr lang="pt-BR" sz="2000" b="1" smtClean="0">
                <a:solidFill>
                  <a:srgbClr val="FFFF00"/>
                </a:solidFill>
                <a:latin typeface="Times New Roman" pitchFamily="18" charset="0"/>
              </a:rPr>
              <a:t>O agrupamento de doenças díspares com história natural diferente, morbidade associada e resposta à terapia prejudica nossa capacidade para diagnosticar e tratar pacientes. </a:t>
            </a:r>
          </a:p>
          <a:p>
            <a:pPr marL="0" indent="0" algn="ctr" eaLnBrk="1" hangingPunct="1"/>
            <a:r>
              <a:rPr lang="pt-BR" sz="2000" b="1" smtClean="0">
                <a:solidFill>
                  <a:srgbClr val="FFFF00"/>
                </a:solidFill>
                <a:latin typeface="Times New Roman" pitchFamily="18" charset="0"/>
              </a:rPr>
              <a:t>Confusão diagnóstica pode levar a intervenções desnecessárias ou excessivamente agressivas em bebês com HI multifocal ou, inversamente, ao tratamento de MLT e outras doenças vasculares multifocais doenças com agentes como o propranolol que, embora eficaz na HI, pode ter pouca ou nenhuma eficácia em outros tumores vasculares</a:t>
            </a:r>
          </a:p>
        </p:txBody>
      </p:sp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1177925" y="571500"/>
            <a:ext cx="10688638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Os autores propõem o termo "hemangioma infantil multifocal - com ou sem doença extracutânea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ChangeArrowheads="1"/>
          </p:cNvSpPr>
          <p:nvPr/>
        </p:nvSpPr>
        <p:spPr bwMode="auto">
          <a:xfrm>
            <a:off x="250825" y="1506538"/>
            <a:ext cx="11941175" cy="8239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>Successful propranolol treatment for diffuse </a:t>
            </a:r>
            <a:r>
              <a:rPr lang="pt-BR" b="1">
                <a:hlinkClick r:id="rId2"/>
              </a:rPr>
              <a:t>neonatal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hemangiomatosis</a:t>
            </a:r>
            <a:r>
              <a:rPr lang="pt-BR">
                <a:hlinkClick r:id="rId2"/>
              </a:rPr>
              <a:t>.</a:t>
            </a:r>
            <a:endParaRPr lang="pt-BR"/>
          </a:p>
          <a:p>
            <a:pPr algn="ctr"/>
            <a:r>
              <a:rPr lang="pt-BR"/>
              <a:t>Matsuura T, Kadono T, Koizumi H, Kawakami T, Soma Y.J Dermatol. 2017 Jun;44(6):e142-e143. </a:t>
            </a:r>
            <a:r>
              <a:rPr lang="pt-BR">
                <a:solidFill>
                  <a:srgbClr val="0000FF"/>
                </a:solidFill>
              </a:rPr>
              <a:t>doi:</a:t>
            </a:r>
            <a:r>
              <a:rPr lang="pt-BR"/>
              <a:t> </a:t>
            </a:r>
            <a:r>
              <a:rPr lang="pt-BR">
                <a:solidFill>
                  <a:srgbClr val="0000FF"/>
                </a:solidFill>
              </a:rPr>
              <a:t>10.1111/1346-8138.13794</a:t>
            </a:r>
            <a:r>
              <a:rPr lang="pt-BR"/>
              <a:t>. Epub 2017 Mar 11.PMID: 28295545 No abstract available.</a:t>
            </a:r>
          </a:p>
        </p:txBody>
      </p:sp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2032000" y="609600"/>
            <a:ext cx="8851900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Tratamento bem sucedido de propranolol para hemangiomatose difusa neonatal</a:t>
            </a:r>
          </a:p>
        </p:txBody>
      </p:sp>
      <p:pic>
        <p:nvPicPr>
          <p:cNvPr id="34820" name="Picture 6"/>
          <p:cNvPicPr>
            <a:picLocks noChangeAspect="1" noChangeArrowheads="1"/>
          </p:cNvPicPr>
          <p:nvPr>
            <p:ph type="body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1300" y="2716213"/>
            <a:ext cx="5108575" cy="3978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1" name="Rectangle 7"/>
          <p:cNvSpPr>
            <a:spLocks/>
          </p:cNvSpPr>
          <p:nvPr/>
        </p:nvSpPr>
        <p:spPr bwMode="auto">
          <a:xfrm>
            <a:off x="6296025" y="2735263"/>
            <a:ext cx="5522913" cy="2876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</a:pPr>
            <a:r>
              <a:rPr lang="pt-BR" sz="1200" b="1">
                <a:solidFill>
                  <a:srgbClr val="0000FF"/>
                </a:solidFill>
              </a:rPr>
              <a:t>(a)</a:t>
            </a:r>
            <a:r>
              <a:rPr lang="pt-BR" sz="1200"/>
              <a:t> Aos 4 dias de idade, múltiplos hemangiomas na paciente do sexo feminino aurícula, calvária, abdômen, costas, dedo indicador direito foram anotados. </a:t>
            </a:r>
            <a:r>
              <a:rPr lang="pt-BR" sz="1200" b="1">
                <a:solidFill>
                  <a:srgbClr val="0000FF"/>
                </a:solidFill>
              </a:rPr>
              <a:t>(b)</a:t>
            </a:r>
            <a:r>
              <a:rPr lang="pt-BR" sz="1200"/>
              <a:t> Painel superior mostra imagem da ressonância magnética (RM) abdominal. No diagnóstico inicial, a RM do abdome revelou múltiplos hemangiomas hepáticos. O painel inferior mostra a resolução completa dos hemangiomas hepáticos aos 1 ano de idade. </a:t>
            </a:r>
            <a:r>
              <a:rPr lang="pt-BR" sz="1200" b="1">
                <a:solidFill>
                  <a:srgbClr val="0000FF"/>
                </a:solidFill>
              </a:rPr>
              <a:t>(c)</a:t>
            </a:r>
            <a:r>
              <a:rPr lang="pt-BR" sz="1200"/>
              <a:t> A histologia de hemangioma dorsal. A lesão consistia em proliferação multilobular intradérmica e subcutânea de pequenos vasos (hematoxilina-eosina, ampliação original 920). Por imuno-histoquímica, o índice MIB-1 do CD-31 positivo células endoteliais foi de 13,0% (920). </a:t>
            </a:r>
            <a:r>
              <a:rPr lang="pt-BR" sz="1200" b="1">
                <a:solidFill>
                  <a:srgbClr val="0000FF"/>
                </a:solidFill>
              </a:rPr>
              <a:t>(d)</a:t>
            </a:r>
            <a:r>
              <a:rPr lang="pt-BR" sz="1200"/>
              <a:t> Em 1 ano de idade,principais  hemangiomas cutâneos desapareceram.</a:t>
            </a:r>
          </a:p>
        </p:txBody>
      </p:sp>
      <p:sp>
        <p:nvSpPr>
          <p:cNvPr id="34822" name="Rectangle 9"/>
          <p:cNvSpPr>
            <a:spLocks noChangeArrowheads="1"/>
          </p:cNvSpPr>
          <p:nvPr/>
        </p:nvSpPr>
        <p:spPr bwMode="auto">
          <a:xfrm>
            <a:off x="6762750" y="5730875"/>
            <a:ext cx="4895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/>
              <a:t>O recém-nascido foi de  36 semanas e 6 dias de gestação. Seu peso ao nascer era de 2474 g</a:t>
            </a:r>
          </a:p>
        </p:txBody>
      </p:sp>
      <p:sp>
        <p:nvSpPr>
          <p:cNvPr id="34823" name="AutoShape 10"/>
          <p:cNvSpPr>
            <a:spLocks noChangeArrowheads="1"/>
          </p:cNvSpPr>
          <p:nvPr/>
        </p:nvSpPr>
        <p:spPr bwMode="auto">
          <a:xfrm>
            <a:off x="11709400" y="6351588"/>
            <a:ext cx="482600" cy="506412"/>
          </a:xfrm>
          <a:prstGeom prst="curvedRightArrow">
            <a:avLst>
              <a:gd name="adj1" fmla="val 20987"/>
              <a:gd name="adj2" fmla="val 41974"/>
              <a:gd name="adj3" fmla="val 33333"/>
            </a:avLst>
          </a:prstGeom>
          <a:solidFill>
            <a:srgbClr val="0000FF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body" idx="4294967295"/>
          </p:nvPr>
        </p:nvSpPr>
        <p:spPr>
          <a:xfrm>
            <a:off x="992188" y="1377950"/>
            <a:ext cx="10739437" cy="5268913"/>
          </a:xfrm>
          <a:solidFill>
            <a:schemeClr val="bg1"/>
          </a:solidFill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/>
            <a:r>
              <a:rPr lang="pt-BR" sz="1800" smtClean="0">
                <a:latin typeface="Times New Roman" pitchFamily="18" charset="0"/>
              </a:rPr>
              <a:t>Recentemente, o propranolol foi testado para o tratamento da hemangiomatose neonatal difusa. Nos casos anteriores, o propranolol foi iniciado na taxa de </a:t>
            </a:r>
            <a:r>
              <a:rPr lang="pt-BR" sz="1800" b="1" smtClean="0">
                <a:solidFill>
                  <a:srgbClr val="FF3399"/>
                </a:solidFill>
                <a:latin typeface="Times New Roman" pitchFamily="18" charset="0"/>
              </a:rPr>
              <a:t>0,5-1,5 mg / kg por dia e o máximo foi de 2,0-4,0 mg / kg por dia</a:t>
            </a:r>
            <a:r>
              <a:rPr lang="pt-BR" sz="1800" smtClean="0">
                <a:latin typeface="Times New Roman" pitchFamily="18" charset="0"/>
              </a:rPr>
              <a:t>. A regressão do hemangioma infantil hepático foi reconhecida de 1 a 4 meses e o hemangioma infantil cutâneo de 1 a 14 meses.</a:t>
            </a:r>
          </a:p>
          <a:p>
            <a:pPr marL="0" indent="0" eaLnBrk="1" hangingPunct="1"/>
            <a:r>
              <a:rPr lang="pt-BR" sz="1800" smtClean="0">
                <a:latin typeface="Times New Roman" pitchFamily="18" charset="0"/>
              </a:rPr>
              <a:t> O presente caso mostrou respostas notáveis dentro de </a:t>
            </a:r>
            <a:r>
              <a:rPr lang="pt-BR" sz="1800" smtClean="0">
                <a:solidFill>
                  <a:srgbClr val="FF3399"/>
                </a:solidFill>
                <a:latin typeface="Times New Roman" pitchFamily="18" charset="0"/>
              </a:rPr>
              <a:t>1 mês</a:t>
            </a:r>
            <a:r>
              <a:rPr lang="pt-BR" sz="1800" smtClean="0">
                <a:latin typeface="Times New Roman" pitchFamily="18" charset="0"/>
              </a:rPr>
              <a:t> após o tratamento, e o hemangioma infantil cutâneo regrediu acentuadamente e o hemangioma infantil hepático foi completamente resolvida após 1 ano. Como o índice MIB-1 das células tumorais era alto, os autores asssumiram  que a administração de propranolol foi especialmente eficaz quando o tumor está em fase de</a:t>
            </a:r>
            <a:r>
              <a:rPr lang="pt-BR" sz="1800" smtClean="0">
                <a:solidFill>
                  <a:srgbClr val="FF3399"/>
                </a:solidFill>
                <a:latin typeface="Times New Roman" pitchFamily="18" charset="0"/>
              </a:rPr>
              <a:t> proliferação</a:t>
            </a:r>
            <a:r>
              <a:rPr lang="pt-BR" sz="1800" smtClean="0">
                <a:latin typeface="Times New Roman" pitchFamily="18" charset="0"/>
              </a:rPr>
              <a:t>.</a:t>
            </a:r>
          </a:p>
          <a:p>
            <a:pPr marL="0" indent="0" algn="ctr" eaLnBrk="1" hangingPunct="1"/>
            <a:r>
              <a:rPr lang="pt-BR" sz="1800" smtClean="0">
                <a:latin typeface="Times New Roman" pitchFamily="18" charset="0"/>
              </a:rPr>
              <a:t> </a:t>
            </a:r>
            <a:r>
              <a:rPr lang="pt-BR" sz="1800" b="1" smtClean="0">
                <a:solidFill>
                  <a:srgbClr val="0000FF"/>
                </a:solidFill>
                <a:latin typeface="Times New Roman" pitchFamily="18" charset="0"/>
              </a:rPr>
              <a:t>Como a regressão espontânea da hemangiomatose neonatal difusa é rara e outras modalidades de tratamento não são satisfatórias, o propranolol pode ser o tratamento de primeira linha para a hemangiomatose neonatal difusa durante a fase de crescimento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 idx="4294967295"/>
          </p:nvPr>
        </p:nvSpPr>
        <p:spPr>
          <a:xfrm>
            <a:off x="2368550" y="3749675"/>
            <a:ext cx="6877050" cy="639763"/>
          </a:xfrm>
        </p:spPr>
        <p:txBody>
          <a:bodyPr/>
          <a:lstStyle/>
          <a:p>
            <a:pPr algn="ctr" eaLnBrk="1" hangingPunct="1"/>
            <a:r>
              <a:rPr lang="pt-BR" sz="4000" b="1" smtClean="0">
                <a:solidFill>
                  <a:srgbClr val="FF3399"/>
                </a:solidFill>
              </a:rPr>
              <a:t>Entendendo o papel do propranolol no Hemangioma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/>
          </p:cNvSpPr>
          <p:nvPr>
            <p:ph type="body" idx="4294967295"/>
          </p:nvPr>
        </p:nvSpPr>
        <p:spPr>
          <a:xfrm>
            <a:off x="4071938" y="2676525"/>
            <a:ext cx="6832600" cy="3978275"/>
          </a:xfrm>
        </p:spPr>
        <p:txBody>
          <a:bodyPr/>
          <a:lstStyle/>
          <a:p>
            <a:pPr marL="0" indent="0" eaLnBrk="1" hangingPunct="1"/>
            <a:r>
              <a:rPr lang="pt-PT" sz="1600" b="1" smtClean="0">
                <a:solidFill>
                  <a:srgbClr val="FF3399"/>
                </a:solidFill>
              </a:rPr>
              <a:t>Caso: hemangioma capilar nasal.</a:t>
            </a:r>
            <a:r>
              <a:rPr lang="pt-PT" sz="1600" smtClean="0">
                <a:solidFill>
                  <a:srgbClr val="FF3399"/>
                </a:solidFill>
              </a:rPr>
              <a:t> </a:t>
            </a:r>
          </a:p>
          <a:p>
            <a:pPr marL="0" indent="0" algn="ctr" eaLnBrk="1" hangingPunct="1"/>
            <a:r>
              <a:rPr lang="pt-PT" sz="1600" smtClean="0">
                <a:latin typeface="Times New Roman" pitchFamily="18" charset="0"/>
              </a:rPr>
              <a:t>Apesar do tratamento com corticosteróides, a lesão foi estabilizada, mas devido ao desenvolvimento de miocardiopatia hipertrófica obstrutiva o paciente foi tratado com propranolol (2mg/kg/peso/dia). Um dia após o início do tratamento, o hemangioma mudou de vermelho intenso ao roxo, e se suavizou. Com 7 dias, a criança já abria os olhos. Os corticosteróides foram espaçados, mas o hemangioma continuou a melhorar. Quando os corticosteróides foram suspensos, se observou não haver regeneração do hemangioma. Quando a criança tinha 14 meses de idade, o hemangioma estava completamente plano.</a:t>
            </a:r>
            <a:r>
              <a:rPr lang="pt-BR" sz="1600" smtClean="0">
                <a:latin typeface="Times New Roman" pitchFamily="18" charset="0"/>
              </a:rPr>
              <a:t> </a:t>
            </a:r>
          </a:p>
        </p:txBody>
      </p:sp>
      <p:pic>
        <p:nvPicPr>
          <p:cNvPr id="37891" name="Picture 5" descr="pp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438" y="65881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Rectangle 6"/>
          <p:cNvSpPr>
            <a:spLocks noChangeArrowheads="1"/>
          </p:cNvSpPr>
          <p:nvPr/>
        </p:nvSpPr>
        <p:spPr bwMode="auto">
          <a:xfrm>
            <a:off x="2728913" y="430213"/>
            <a:ext cx="6989762" cy="11271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r>
              <a:rPr lang="pt-BR" sz="3200" b="1">
                <a:solidFill>
                  <a:srgbClr val="0000FF"/>
                </a:solidFill>
              </a:rPr>
              <a:t>Propranolol no hemangioma infantil</a:t>
            </a:r>
          </a:p>
          <a:p>
            <a:pPr eaLnBrk="0" hangingPunct="0"/>
            <a:endParaRPr lang="pt-BR" sz="3200"/>
          </a:p>
        </p:txBody>
      </p:sp>
      <p:sp>
        <p:nvSpPr>
          <p:cNvPr id="37893" name="Rectangle 7"/>
          <p:cNvSpPr>
            <a:spLocks noChangeArrowheads="1"/>
          </p:cNvSpPr>
          <p:nvPr/>
        </p:nvSpPr>
        <p:spPr bwMode="auto">
          <a:xfrm>
            <a:off x="2154238" y="1528763"/>
            <a:ext cx="8518525" cy="9159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b="1">
                <a:hlinkClick r:id="rId3"/>
              </a:rPr>
              <a:t>Propranolol</a:t>
            </a:r>
            <a:r>
              <a:rPr lang="en-US">
                <a:hlinkClick r:id="rId3"/>
              </a:rPr>
              <a:t> for </a:t>
            </a:r>
            <a:r>
              <a:rPr lang="en-US" b="1">
                <a:hlinkClick r:id="rId3"/>
              </a:rPr>
              <a:t>severe</a:t>
            </a:r>
            <a:r>
              <a:rPr lang="en-US">
                <a:hlinkClick r:id="rId3"/>
              </a:rPr>
              <a:t> </a:t>
            </a:r>
            <a:r>
              <a:rPr lang="en-US" b="1">
                <a:hlinkClick r:id="rId3"/>
              </a:rPr>
              <a:t>hemangiomas</a:t>
            </a:r>
            <a:r>
              <a:rPr lang="en-US">
                <a:hlinkClick r:id="rId3"/>
              </a:rPr>
              <a:t> of </a:t>
            </a:r>
            <a:r>
              <a:rPr lang="en-US" b="1">
                <a:hlinkClick r:id="rId3"/>
              </a:rPr>
              <a:t>infancy</a:t>
            </a:r>
            <a:r>
              <a:rPr lang="en-US">
                <a:hlinkClick r:id="rId3"/>
              </a:rPr>
              <a:t>.</a:t>
            </a:r>
            <a:endParaRPr lang="pt-BR"/>
          </a:p>
          <a:p>
            <a:pPr algn="ctr"/>
            <a:r>
              <a:rPr lang="en-US"/>
              <a:t>Léauté-Labrèze C, Dumas de la Roque E, Hubiche T, Boralevi F, Thambo JB, Taïeb A.</a:t>
            </a:r>
            <a:endParaRPr lang="pt-BR"/>
          </a:p>
          <a:p>
            <a:pPr algn="ctr"/>
            <a:r>
              <a:rPr lang="en-US"/>
              <a:t>N Engl J Med. 2008 Jun 12;358(24):2649-51. </a:t>
            </a:r>
            <a:r>
              <a:rPr lang="en-US" b="1" i="1"/>
              <a:t>Artigo Integral</a:t>
            </a:r>
          </a:p>
        </p:txBody>
      </p:sp>
      <p:pic>
        <p:nvPicPr>
          <p:cNvPr id="3789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2484438"/>
            <a:ext cx="3328988" cy="437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5" name="AutoShape 9"/>
          <p:cNvSpPr>
            <a:spLocks noChangeArrowheads="1"/>
          </p:cNvSpPr>
          <p:nvPr/>
        </p:nvSpPr>
        <p:spPr bwMode="auto">
          <a:xfrm>
            <a:off x="11385550" y="6049963"/>
            <a:ext cx="482600" cy="506412"/>
          </a:xfrm>
          <a:prstGeom prst="curvedRightArrow">
            <a:avLst>
              <a:gd name="adj1" fmla="val 20987"/>
              <a:gd name="adj2" fmla="val 41974"/>
              <a:gd name="adj3" fmla="val 33333"/>
            </a:avLst>
          </a:prstGeom>
          <a:solidFill>
            <a:srgbClr val="0000FF"/>
          </a:solidFill>
          <a:ln w="9525">
            <a:solidFill>
              <a:srgbClr val="FF33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3"/>
          <p:cNvSpPr>
            <a:spLocks noGrp="1"/>
          </p:cNvSpPr>
          <p:nvPr>
            <p:ph type="body" idx="4294967295"/>
          </p:nvPr>
        </p:nvSpPr>
        <p:spPr>
          <a:xfrm>
            <a:off x="684213" y="2427288"/>
            <a:ext cx="11212512" cy="3978275"/>
          </a:xfrm>
          <a:ln w="57150">
            <a:solidFill>
              <a:srgbClr val="FF3399"/>
            </a:solidFill>
            <a:miter lim="800000"/>
            <a:headEnd/>
            <a:tailEnd/>
          </a:ln>
        </p:spPr>
        <p:txBody>
          <a:bodyPr/>
          <a:lstStyle/>
          <a:p>
            <a:pPr marL="0" indent="0" eaLnBrk="1" hangingPunct="1">
              <a:lnSpc>
                <a:spcPct val="140000"/>
              </a:lnSpc>
            </a:pPr>
            <a:r>
              <a:rPr lang="pt-PT" sz="2400" smtClean="0"/>
              <a:t>-vasoconstrição, que é imediatamente visível como uma mudança de cor, associada a um amolecimento palpável do hemangioma; </a:t>
            </a:r>
          </a:p>
          <a:p>
            <a:pPr marL="0" indent="0" eaLnBrk="1" hangingPunct="1">
              <a:lnSpc>
                <a:spcPct val="140000"/>
              </a:lnSpc>
            </a:pPr>
            <a:r>
              <a:rPr lang="pt-PT" sz="2400" smtClean="0"/>
              <a:t>   -diminuição da expressão dos genes do VEGF e Bfgf (fator de crescimento fibroblástico básico) através da </a:t>
            </a:r>
            <a:r>
              <a:rPr lang="pt-PT" sz="2400" i="1" smtClean="0"/>
              <a:t>down-regulation</a:t>
            </a:r>
            <a:r>
              <a:rPr lang="pt-PT" sz="2400" smtClean="0"/>
              <a:t> da RAF-via da proteína quinase ativada por mitógeno (o que explica a melhora progressiva do hemangioma) e o </a:t>
            </a:r>
          </a:p>
          <a:p>
            <a:pPr marL="0" indent="0" eaLnBrk="1" hangingPunct="1">
              <a:lnSpc>
                <a:spcPct val="140000"/>
              </a:lnSpc>
            </a:pPr>
            <a:r>
              <a:rPr lang="pt-PT" sz="2400" smtClean="0"/>
              <a:t>-desencadeamento de apoptose das células capilares endoteliais. </a:t>
            </a:r>
            <a:endParaRPr lang="pt-BR" sz="2400" smtClean="0"/>
          </a:p>
        </p:txBody>
      </p:sp>
      <p:sp>
        <p:nvSpPr>
          <p:cNvPr id="38915" name="Rectangle 4"/>
          <p:cNvSpPr>
            <a:spLocks noChangeArrowheads="1"/>
          </p:cNvSpPr>
          <p:nvPr/>
        </p:nvSpPr>
        <p:spPr bwMode="auto">
          <a:xfrm>
            <a:off x="879475" y="646113"/>
            <a:ext cx="10629900" cy="6413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PT" b="1">
                <a:solidFill>
                  <a:srgbClr val="0000FF"/>
                </a:solidFill>
              </a:rPr>
              <a:t>Possíveis explicações para o efeito terapêutico de propranolol, um bloqueador beta não seletivo, </a:t>
            </a:r>
          </a:p>
          <a:p>
            <a:pPr algn="ctr"/>
            <a:r>
              <a:rPr lang="pt-PT" b="1">
                <a:solidFill>
                  <a:srgbClr val="0000FF"/>
                </a:solidFill>
              </a:rPr>
              <a:t>sobre hemangiomas capilares infantis incluem:</a:t>
            </a:r>
            <a:r>
              <a:rPr lang="pt-BR">
                <a:solidFill>
                  <a:srgbClr val="0000FF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/>
          </p:cNvSpPr>
          <p:nvPr>
            <p:ph type="body" idx="4294967295"/>
          </p:nvPr>
        </p:nvSpPr>
        <p:spPr>
          <a:xfrm>
            <a:off x="2936875" y="2513013"/>
            <a:ext cx="8920163" cy="2374900"/>
          </a:xfrm>
        </p:spPr>
        <p:txBody>
          <a:bodyPr/>
          <a:lstStyle/>
          <a:p>
            <a:pPr marL="0" indent="0" eaLnBrk="1" hangingPunct="1"/>
            <a:r>
              <a:rPr lang="pt-BR" altLang="ja-JP" sz="1400" smtClean="0">
                <a:latin typeface="Times New Roman" pitchFamily="18" charset="0"/>
                <a:ea typeface="ＭＳ Ｐゴシック" pitchFamily="34" charset="-128"/>
              </a:rPr>
              <a:t>A Púrpura Fulminans neonatal é um distúrbio raro e fatal associado à hemorragia perivascular e coagulação intravascular disseminada. O reconhecimento clínico precoce, a investigação oportuna e o tratamento são de extrema importância. Um menino de 6 dias foi levado à Emergência com úlceras negras em todo o corpo. Inicialmente, eles estavam sobre os pés e no couro cabeludo, mas depois apareceram no abdômen. No exame, a criança era vitalmente estável, levemente ictérica e apresentava múltiplas lesões bolhosas grandes e eritematosas enegrecidas no couro cabeludo, abdome inferior, períneo, costas e solas dos pés. Reflexos neonatais e exame sistêmico eram normais. As investigações laboratoriais mostraram níveis normais de CBC, PT / APTT e proteína S, enquanto os níveis da proteína C e antitrombina III estavam baixos. A Púrpura Fulminans neonatal é uma condição com risco de vida e a triagem familiar também é obrigatória para o reconhecimento precoce da doença nos irmãos.</a:t>
            </a:r>
            <a:endParaRPr lang="pt-BR" sz="1400" smtClean="0">
              <a:latin typeface="Times New Roman" pitchFamily="18" charset="0"/>
            </a:endParaRP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1111250" y="587375"/>
            <a:ext cx="10631488" cy="1739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ja-JP" b="1">
                <a:solidFill>
                  <a:srgbClr val="FF0000"/>
                </a:solidFill>
                <a:ea typeface="ＭＳ Ｐゴシック" pitchFamily="34" charset="-128"/>
              </a:rPr>
              <a:t>PÚRPURA FULMINANS NEONATAL, UM DISTÚRBIO GENÉTICO RARO DEVIDO A DEFICIÊNCIA DA PROTEÍNA C: Relato de caso</a:t>
            </a:r>
            <a:r>
              <a:rPr lang="pt-BR" altLang="ja-JP">
                <a:solidFill>
                  <a:srgbClr val="FF0000"/>
                </a:solidFill>
                <a:ea typeface="ＭＳ Ｐゴシック" pitchFamily="34" charset="-128"/>
              </a:rPr>
              <a:t> </a:t>
            </a:r>
          </a:p>
          <a:p>
            <a:pPr algn="ctr"/>
            <a:r>
              <a:rPr lang="pt-BR" altLang="ja-JP">
                <a:ea typeface="ＭＳ Ｐゴシック" pitchFamily="34" charset="-128"/>
                <a:hlinkClick r:id="rId2"/>
              </a:rPr>
              <a:t>Neonatal Purpura Fulminans, a rare genetic disorder due to protein C deficiency: A case report.</a:t>
            </a:r>
            <a:r>
              <a:rPr lang="pt-BR" altLang="ja-JP">
                <a:ea typeface="ＭＳ Ｐゴシック" pitchFamily="34" charset="-128"/>
              </a:rPr>
              <a:t>Irfan Kazi SG, Siddiqui E, Habib I, Tabassum S, Afzal B, Khan IQ. J Pak Med Assoc. 2018 Mar;68(3):463-465. PMID: 2954088.  </a:t>
            </a:r>
            <a:r>
              <a:rPr lang="pt-BR" altLang="ja-JP" b="1">
                <a:ea typeface="ＭＳ Ｐゴシック" pitchFamily="34" charset="-128"/>
                <a:hlinkClick r:id="rId2"/>
              </a:rPr>
              <a:t>Free Article</a:t>
            </a:r>
            <a:r>
              <a:rPr lang="pt-BR" altLang="ja-JP">
                <a:ea typeface="ＭＳ Ｐゴシック" pitchFamily="34" charset="-128"/>
              </a:rPr>
              <a:t>. </a:t>
            </a:r>
            <a:r>
              <a:rPr lang="pt-BR" altLang="ja-JP">
                <a:ea typeface="ＭＳ Ｐゴシック" pitchFamily="34" charset="-128"/>
                <a:hlinkClick r:id="rId3"/>
              </a:rPr>
              <a:t>Similar articles</a:t>
            </a:r>
            <a:r>
              <a:rPr lang="pt-BR" altLang="ja-JP">
                <a:ea typeface="ＭＳ Ｐゴシック" pitchFamily="34" charset="-128"/>
              </a:rPr>
              <a:t>. </a:t>
            </a:r>
            <a:r>
              <a:rPr lang="pt-BR" altLang="ja-JP" b="1">
                <a:ea typeface="ＭＳ Ｐゴシック" pitchFamily="34" charset="-128"/>
              </a:rPr>
              <a:t>Artigo Livre!</a:t>
            </a:r>
            <a:r>
              <a:rPr lang="pt-BR" altLang="ja-JP">
                <a:ea typeface="ＭＳ Ｐゴシック" pitchFamily="34" charset="-128"/>
              </a:rPr>
              <a:t> Karachi, Paquistão</a:t>
            </a:r>
          </a:p>
          <a:p>
            <a:pPr algn="ctr" eaLnBrk="0" hangingPunct="0"/>
            <a:endParaRPr lang="pt-BR" altLang="ja-JP">
              <a:ea typeface="ＭＳ Ｐゴシック" pitchFamily="34" charset="-128"/>
            </a:endParaRPr>
          </a:p>
        </p:txBody>
      </p:sp>
      <p:sp>
        <p:nvSpPr>
          <p:cNvPr id="39940" name="Rectangle 5"/>
          <p:cNvSpPr>
            <a:spLocks noChangeArrowheads="1"/>
          </p:cNvSpPr>
          <p:nvPr/>
        </p:nvSpPr>
        <p:spPr bwMode="auto">
          <a:xfrm>
            <a:off x="3482975" y="2068513"/>
            <a:ext cx="3454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altLang="ja-JP">
                <a:ea typeface="ＭＳ Ｐゴシック" pitchFamily="34" charset="-128"/>
              </a:rPr>
              <a:t>Realizado por Paulo R. Margotto</a:t>
            </a:r>
          </a:p>
          <a:p>
            <a:pPr eaLnBrk="0" hangingPunct="0"/>
            <a:endParaRPr lang="pt-BR" altLang="ja-JP">
              <a:ea typeface="ＭＳ Ｐゴシック" pitchFamily="34" charset="-128"/>
            </a:endParaRPr>
          </a:p>
        </p:txBody>
      </p:sp>
      <p:pic>
        <p:nvPicPr>
          <p:cNvPr id="3994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2551113"/>
            <a:ext cx="2152650" cy="195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4533900"/>
            <a:ext cx="1636712" cy="206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3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5467350"/>
            <a:ext cx="182880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4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888" y="5456238"/>
            <a:ext cx="1785937" cy="1401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5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9025" y="5430838"/>
            <a:ext cx="2432050" cy="142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6" name="Picture 12" descr="doc">
            <a:hlinkClick r:id="rId9" tooltip="Purp_Neona_Fulminans_Cas_Clin_2018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7675" y="1738313"/>
            <a:ext cx="495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7" name="Line 13"/>
          <p:cNvSpPr>
            <a:spLocks noChangeShapeType="1"/>
          </p:cNvSpPr>
          <p:nvPr/>
        </p:nvSpPr>
        <p:spPr bwMode="auto">
          <a:xfrm flipV="1">
            <a:off x="10048875" y="1992313"/>
            <a:ext cx="481013" cy="241300"/>
          </a:xfrm>
          <a:prstGeom prst="line">
            <a:avLst/>
          </a:prstGeom>
          <a:noFill/>
          <a:ln w="57150">
            <a:solidFill>
              <a:srgbClr val="FF33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9948" name="Text Box 14"/>
          <p:cNvSpPr txBox="1">
            <a:spLocks noChangeArrowheads="1"/>
          </p:cNvSpPr>
          <p:nvPr/>
        </p:nvSpPr>
        <p:spPr bwMode="auto">
          <a:xfrm>
            <a:off x="7454900" y="2033588"/>
            <a:ext cx="26765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egoe U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1400">
                <a:solidFill>
                  <a:srgbClr val="0000FF"/>
                </a:solidFill>
              </a:rPr>
              <a:t>Clique aqui com o eslide aberto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>
          <a:xfrm>
            <a:off x="520700" y="1536700"/>
            <a:ext cx="6877050" cy="639763"/>
          </a:xfrm>
        </p:spPr>
        <p:txBody>
          <a:bodyPr/>
          <a:lstStyle/>
          <a:p>
            <a:pPr eaLnBrk="1" hangingPunct="1"/>
            <a:r>
              <a:rPr lang="pt-BR" smtClean="0"/>
              <a:t>OBRIGADA!	</a:t>
            </a:r>
          </a:p>
        </p:txBody>
      </p:sp>
      <p:pic>
        <p:nvPicPr>
          <p:cNvPr id="40963" name="Picture 4" descr="Medical Videos on Twitter: &quot;Interesting case of a child presenting ...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49675" y="2419350"/>
            <a:ext cx="4240213" cy="4240213"/>
          </a:xfr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ocBoas-vinda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egoe 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36715129_TF10001108.potx" id="{B3A0C6B1-0365-4650-BA4E-2EEF0E81B440}" vid="{CC03AFE5-A7BF-46D8-9FB1-2970631E94EF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{1CB0979E-55B4-46E9-83F3-94FB54C022C6}tf10001108</Template>
  <TotalTime>0</TotalTime>
  <Words>2935</Words>
  <Application>Microsoft Office PowerPoint</Application>
  <PresentationFormat>Personalizar</PresentationFormat>
  <Paragraphs>248</Paragraphs>
  <Slides>36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36</vt:i4>
      </vt:variant>
    </vt:vector>
  </HeadingPairs>
  <TitlesOfParts>
    <vt:vector size="44" baseType="lpstr">
      <vt:lpstr>Segoe UI</vt:lpstr>
      <vt:lpstr>Arial</vt:lpstr>
      <vt:lpstr>Segoe UI Light</vt:lpstr>
      <vt:lpstr>Calibri</vt:lpstr>
      <vt:lpstr>Times New Roman</vt:lpstr>
      <vt:lpstr>Wingdings</vt:lpstr>
      <vt:lpstr>ＭＳ Ｐゴシック</vt:lpstr>
      <vt:lpstr>DocBoas-vindas</vt:lpstr>
      <vt:lpstr>CASO CLINICO EM NEONATOLOGIA            Hemangiomatose Neonatal Difusa </vt:lpstr>
      <vt:lpstr>IDENTIFICAÇÃO</vt:lpstr>
      <vt:lpstr>EVOLUÇÃO 22/04</vt:lpstr>
      <vt:lpstr>Evolução 22-24/04</vt:lpstr>
      <vt:lpstr>EVOLUÇÃO 26/04</vt:lpstr>
      <vt:lpstr>EVOLUÇÃO 29/04 A 04/05</vt:lpstr>
      <vt:lpstr>Evolução 06 – 09/05</vt:lpstr>
      <vt:lpstr>EVOLUÇÃO 8/05</vt:lpstr>
      <vt:lpstr>EVOLUÇÃO 12-13/05</vt:lpstr>
      <vt:lpstr>Evolução 16/05</vt:lpstr>
      <vt:lpstr>EVOLUÇÃO 17/05</vt:lpstr>
      <vt:lpstr>EVOLUÇÃO 18/05</vt:lpstr>
      <vt:lpstr>EVOLUÇÃO 19/05</vt:lpstr>
      <vt:lpstr>EVOLUÇÃO 20/05</vt:lpstr>
      <vt:lpstr>EVOLUÇÃO 21/05</vt:lpstr>
      <vt:lpstr>Apresentação do PowerPoint</vt:lpstr>
      <vt:lpstr>Hemangiomatose Neonatal Difusa</vt:lpstr>
      <vt:lpstr>Hemangiomatose Neonatal Difusa (DNH)</vt:lpstr>
      <vt:lpstr>Hemangiomatose Difusa Neonatal (DNH)</vt:lpstr>
      <vt:lpstr>Hemangiomatose Difusa Neonatal (DNH)</vt:lpstr>
      <vt:lpstr>Hemangiomatose Difusa Neonatal (DNH)</vt:lpstr>
      <vt:lpstr>Hemangiomatose Difusa Neonatal (DNH)</vt:lpstr>
      <vt:lpstr>Hemangiomatose Difusa Neonatal (DNH)</vt:lpstr>
      <vt:lpstr>Nota do Editor da página neonatal www.paulomargotto.com.br, Dr. Paulo R. Margotto. Consultem também! Aqui e Agora!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Entendendo o papel do propranolol no Hemangioma</vt:lpstr>
      <vt:lpstr>Apresentação do PowerPoint</vt:lpstr>
      <vt:lpstr>Apresentação do PowerPoint</vt:lpstr>
      <vt:lpstr>Apresentação do PowerPoint</vt:lpstr>
      <vt:lpstr>OBRIGADA!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CLINICO EM NEONATOLOGIA            Hemangiomatose Neonatal Difusa</dc:title>
  <dc:creator/>
  <cp:lastModifiedBy/>
  <cp:revision>14</cp:revision>
  <dcterms:created xsi:type="dcterms:W3CDTF">2020-05-22T02:36:12Z</dcterms:created>
  <dcterms:modified xsi:type="dcterms:W3CDTF">2020-05-29T16:30:41Z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Status">
    <vt:lpwstr>Not started</vt:lpwstr>
  </property>
  <property fmtid="{D5CDD505-2E9C-101B-9397-08002B2CF9AE}" pid="4" name="MediaServiceKeyPoints">
    <vt:lpwstr/>
  </property>
</Properties>
</file>